
<file path=[Content_Types].xml><?xml version="1.0" encoding="utf-8"?>
<Types xmlns="http://schemas.openxmlformats.org/package/2006/content-types">
  <Default Extension="avi" ContentType="video/x-msvideo"/>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8"/>
  </p:notesMasterIdLst>
  <p:handoutMasterIdLst>
    <p:handoutMasterId r:id="rId29"/>
  </p:handoutMasterIdLst>
  <p:sldIdLst>
    <p:sldId id="261" r:id="rId2"/>
    <p:sldId id="299" r:id="rId3"/>
    <p:sldId id="273" r:id="rId4"/>
    <p:sldId id="319" r:id="rId5"/>
    <p:sldId id="303" r:id="rId6"/>
    <p:sldId id="323" r:id="rId7"/>
    <p:sldId id="305" r:id="rId8"/>
    <p:sldId id="314" r:id="rId9"/>
    <p:sldId id="313" r:id="rId10"/>
    <p:sldId id="287" r:id="rId11"/>
    <p:sldId id="317" r:id="rId12"/>
    <p:sldId id="325" r:id="rId13"/>
    <p:sldId id="326" r:id="rId14"/>
    <p:sldId id="327" r:id="rId15"/>
    <p:sldId id="322" r:id="rId16"/>
    <p:sldId id="307" r:id="rId17"/>
    <p:sldId id="324" r:id="rId18"/>
    <p:sldId id="321" r:id="rId19"/>
    <p:sldId id="297" r:id="rId20"/>
    <p:sldId id="316" r:id="rId21"/>
    <p:sldId id="344" r:id="rId22"/>
    <p:sldId id="294" r:id="rId23"/>
    <p:sldId id="332" r:id="rId24"/>
    <p:sldId id="334" r:id="rId25"/>
    <p:sldId id="288" r:id="rId26"/>
    <p:sldId id="34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892" autoAdjust="0"/>
    <p:restoredTop sz="94660"/>
  </p:normalViewPr>
  <p:slideViewPr>
    <p:cSldViewPr snapToGrid="0">
      <p:cViewPr varScale="1">
        <p:scale>
          <a:sx n="103" d="100"/>
          <a:sy n="103" d="100"/>
        </p:scale>
        <p:origin x="114" y="30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Production Mix</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01CB-425F-9DC8-63125CDAB2A3}"/>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01CB-425F-9DC8-63125CDAB2A3}"/>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01CB-425F-9DC8-63125CDAB2A3}"/>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01CB-425F-9DC8-63125CDAB2A3}"/>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Injection molds</c:v>
                </c:pt>
                <c:pt idx="1">
                  <c:v>Cutting &amp; Forming Dies</c:v>
                </c:pt>
                <c:pt idx="2">
                  <c:v>Industrial Automations</c:v>
                </c:pt>
                <c:pt idx="3">
                  <c:v>Precision Parts</c:v>
                </c:pt>
              </c:strCache>
            </c:strRef>
          </c:cat>
          <c:val>
            <c:numRef>
              <c:f>Sheet1!$B$2:$B$5</c:f>
              <c:numCache>
                <c:formatCode>General</c:formatCode>
                <c:ptCount val="4"/>
                <c:pt idx="0">
                  <c:v>800</c:v>
                </c:pt>
                <c:pt idx="1">
                  <c:v>400</c:v>
                </c:pt>
                <c:pt idx="2">
                  <c:v>120</c:v>
                </c:pt>
                <c:pt idx="3">
                  <c:v>650</c:v>
                </c:pt>
              </c:numCache>
            </c:numRef>
          </c:val>
          <c:extLst>
            <c:ext xmlns:c16="http://schemas.microsoft.com/office/drawing/2014/chart" uri="{C3380CC4-5D6E-409C-BE32-E72D297353CC}">
              <c16:uniqueId val="{00000000-DC11-4725-B0C7-6E50E577A1E9}"/>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AF8C58-9D14-44FF-803A-85D11FEAF829}" type="doc">
      <dgm:prSet loTypeId="urn:microsoft.com/office/officeart/2005/8/layout/hProcess11" loCatId="process" qsTypeId="urn:microsoft.com/office/officeart/2005/8/quickstyle/simple1" qsCatId="simple" csTypeId="urn:microsoft.com/office/officeart/2005/8/colors/accent1_2" csCatId="accent1" phldr="1"/>
      <dgm:spPr/>
    </dgm:pt>
    <dgm:pt modelId="{2A80DA72-6E26-4F65-9BE2-215C51ECCD52}">
      <dgm:prSet phldrT="[Text]"/>
      <dgm:spPr/>
      <dgm:t>
        <a:bodyPr/>
        <a:lstStyle/>
        <a:p>
          <a:r>
            <a:rPr lang="en-US" dirty="0"/>
            <a:t>Start in Piraeus - Athens</a:t>
          </a:r>
        </a:p>
      </dgm:t>
    </dgm:pt>
    <dgm:pt modelId="{8C1D1964-EF19-47F4-8C90-63BDCFEC1A58}" type="parTrans" cxnId="{15E34892-B763-4E50-9DD1-3D0FC39B0200}">
      <dgm:prSet/>
      <dgm:spPr/>
      <dgm:t>
        <a:bodyPr/>
        <a:lstStyle/>
        <a:p>
          <a:endParaRPr lang="en-US"/>
        </a:p>
      </dgm:t>
    </dgm:pt>
    <dgm:pt modelId="{87761358-1910-4FFC-B8BF-6F69F8655A27}" type="sibTrans" cxnId="{15E34892-B763-4E50-9DD1-3D0FC39B0200}">
      <dgm:prSet/>
      <dgm:spPr/>
      <dgm:t>
        <a:bodyPr/>
        <a:lstStyle/>
        <a:p>
          <a:endParaRPr lang="en-US"/>
        </a:p>
      </dgm:t>
    </dgm:pt>
    <dgm:pt modelId="{CF6F458C-02A3-4C14-8D5C-2BA26458259A}">
      <dgm:prSet phldrT="[Text]"/>
      <dgm:spPr/>
      <dgm:t>
        <a:bodyPr/>
        <a:lstStyle/>
        <a:p>
          <a:r>
            <a:rPr lang="en-US" dirty="0"/>
            <a:t>Large Injection molds</a:t>
          </a:r>
        </a:p>
        <a:p>
          <a:endParaRPr lang="en-US" dirty="0"/>
        </a:p>
      </dgm:t>
    </dgm:pt>
    <dgm:pt modelId="{9702B470-8090-4DAE-92F3-AE50BEFCBECB}" type="parTrans" cxnId="{C82CB61E-7CD4-451A-A762-8F92577C3ADF}">
      <dgm:prSet/>
      <dgm:spPr/>
      <dgm:t>
        <a:bodyPr/>
        <a:lstStyle/>
        <a:p>
          <a:endParaRPr lang="en-US"/>
        </a:p>
      </dgm:t>
    </dgm:pt>
    <dgm:pt modelId="{09A26ABE-EE6B-467B-9CDF-CF72A9F67FC1}" type="sibTrans" cxnId="{C82CB61E-7CD4-451A-A762-8F92577C3ADF}">
      <dgm:prSet/>
      <dgm:spPr/>
      <dgm:t>
        <a:bodyPr/>
        <a:lstStyle/>
        <a:p>
          <a:endParaRPr lang="en-US"/>
        </a:p>
      </dgm:t>
    </dgm:pt>
    <dgm:pt modelId="{D84BB6A3-F948-4F9F-AA5E-F2F28038FE76}">
      <dgm:prSet phldrT="[Text]"/>
      <dgm:spPr/>
      <dgm:t>
        <a:bodyPr/>
        <a:lstStyle/>
        <a:p>
          <a:r>
            <a:rPr lang="en-US" dirty="0"/>
            <a:t>Start of production in cooperation with Bic</a:t>
          </a:r>
        </a:p>
      </dgm:t>
    </dgm:pt>
    <dgm:pt modelId="{1B1131C8-DC03-432C-B347-98B162805C2C}" type="parTrans" cxnId="{D53342DA-2A13-47CE-A81B-36A8856F98A6}">
      <dgm:prSet/>
      <dgm:spPr/>
      <dgm:t>
        <a:bodyPr/>
        <a:lstStyle/>
        <a:p>
          <a:endParaRPr lang="en-US"/>
        </a:p>
      </dgm:t>
    </dgm:pt>
    <dgm:pt modelId="{5FB3B376-3745-4663-9E30-ABAC484EB7F2}" type="sibTrans" cxnId="{D53342DA-2A13-47CE-A81B-36A8856F98A6}">
      <dgm:prSet/>
      <dgm:spPr/>
      <dgm:t>
        <a:bodyPr/>
        <a:lstStyle/>
        <a:p>
          <a:endParaRPr lang="en-US"/>
        </a:p>
      </dgm:t>
    </dgm:pt>
    <dgm:pt modelId="{784D3F37-9B0D-428B-B631-B3B89111FDCC}">
      <dgm:prSet phldrT="[Text]" custT="1"/>
      <dgm:spPr/>
      <dgm:t>
        <a:bodyPr/>
        <a:lstStyle/>
        <a:p>
          <a:r>
            <a:rPr lang="en-US" sz="1400" dirty="0"/>
            <a:t>Relocation in the new Mandra plant</a:t>
          </a:r>
        </a:p>
      </dgm:t>
    </dgm:pt>
    <dgm:pt modelId="{A51D29AE-6C3F-4D76-9F5A-CB3CD42EC761}" type="parTrans" cxnId="{77F7B5A1-6C0A-49FD-9EC2-DA65540DDC1A}">
      <dgm:prSet/>
      <dgm:spPr/>
      <dgm:t>
        <a:bodyPr/>
        <a:lstStyle/>
        <a:p>
          <a:endParaRPr lang="en-US"/>
        </a:p>
      </dgm:t>
    </dgm:pt>
    <dgm:pt modelId="{52DB4444-C1E3-40CB-88A3-3369829CD352}" type="sibTrans" cxnId="{77F7B5A1-6C0A-49FD-9EC2-DA65540DDC1A}">
      <dgm:prSet/>
      <dgm:spPr/>
      <dgm:t>
        <a:bodyPr/>
        <a:lstStyle/>
        <a:p>
          <a:endParaRPr lang="en-US"/>
        </a:p>
      </dgm:t>
    </dgm:pt>
    <dgm:pt modelId="{4A9FD48C-C099-4948-BA4F-591417CC35B5}">
      <dgm:prSet phldrT="[Text]"/>
      <dgm:spPr/>
      <dgm:t>
        <a:bodyPr/>
        <a:lstStyle/>
        <a:p>
          <a:r>
            <a:rPr lang="en-US" dirty="0"/>
            <a:t>Steppingstone cooperation for Packaging Injection Molds </a:t>
          </a:r>
        </a:p>
      </dgm:t>
    </dgm:pt>
    <dgm:pt modelId="{395C140C-506D-4B06-B683-4B008F0E1C98}" type="parTrans" cxnId="{60CCD104-AA9A-4423-8786-CA097A48F7CC}">
      <dgm:prSet/>
      <dgm:spPr/>
      <dgm:t>
        <a:bodyPr/>
        <a:lstStyle/>
        <a:p>
          <a:endParaRPr lang="en-US"/>
        </a:p>
      </dgm:t>
    </dgm:pt>
    <dgm:pt modelId="{9AAB0240-AA48-44A6-B2C4-AFABC2DC9EB2}" type="sibTrans" cxnId="{60CCD104-AA9A-4423-8786-CA097A48F7CC}">
      <dgm:prSet/>
      <dgm:spPr/>
      <dgm:t>
        <a:bodyPr/>
        <a:lstStyle/>
        <a:p>
          <a:endParaRPr lang="en-US"/>
        </a:p>
      </dgm:t>
    </dgm:pt>
    <dgm:pt modelId="{F1E8EF14-CCED-449A-83A4-ED8F87EF6AD9}">
      <dgm:prSet phldrT="[Text]" custT="1"/>
      <dgm:spPr/>
      <dgm:t>
        <a:bodyPr/>
        <a:lstStyle/>
        <a:p>
          <a:r>
            <a:rPr lang="en-US" sz="1400" dirty="0"/>
            <a:t>Further expansion with new buildings and production facilities</a:t>
          </a:r>
        </a:p>
      </dgm:t>
    </dgm:pt>
    <dgm:pt modelId="{4A580670-BD66-4A4F-9451-FBCFC2FCC097}" type="parTrans" cxnId="{94ED82CF-5167-49DE-819E-A073C0F17AFC}">
      <dgm:prSet/>
      <dgm:spPr/>
      <dgm:t>
        <a:bodyPr/>
        <a:lstStyle/>
        <a:p>
          <a:endParaRPr lang="en-US"/>
        </a:p>
      </dgm:t>
    </dgm:pt>
    <dgm:pt modelId="{EBCA156A-9462-4BB1-B686-B9F72BD26EE9}" type="sibTrans" cxnId="{94ED82CF-5167-49DE-819E-A073C0F17AFC}">
      <dgm:prSet/>
      <dgm:spPr/>
      <dgm:t>
        <a:bodyPr/>
        <a:lstStyle/>
        <a:p>
          <a:endParaRPr lang="en-US"/>
        </a:p>
      </dgm:t>
    </dgm:pt>
    <dgm:pt modelId="{5C2D12A3-F62C-4757-AFB6-2061D70F7400}" type="pres">
      <dgm:prSet presAssocID="{53AF8C58-9D14-44FF-803A-85D11FEAF829}" presName="Name0" presStyleCnt="0">
        <dgm:presLayoutVars>
          <dgm:dir/>
          <dgm:resizeHandles val="exact"/>
        </dgm:presLayoutVars>
      </dgm:prSet>
      <dgm:spPr/>
    </dgm:pt>
    <dgm:pt modelId="{214722B0-5D2B-4F8D-971E-2BC59C5EEAED}" type="pres">
      <dgm:prSet presAssocID="{53AF8C58-9D14-44FF-803A-85D11FEAF829}" presName="arrow" presStyleLbl="bgShp" presStyleIdx="0" presStyleCnt="1"/>
      <dgm:spPr>
        <a:solidFill>
          <a:srgbClr val="C00000"/>
        </a:solidFill>
      </dgm:spPr>
    </dgm:pt>
    <dgm:pt modelId="{839DC434-61B9-45C6-B92D-A1844F353C38}" type="pres">
      <dgm:prSet presAssocID="{53AF8C58-9D14-44FF-803A-85D11FEAF829}" presName="points" presStyleCnt="0"/>
      <dgm:spPr/>
    </dgm:pt>
    <dgm:pt modelId="{CEBD64BB-26BD-4FDA-8B7E-9E5A8299A398}" type="pres">
      <dgm:prSet presAssocID="{2A80DA72-6E26-4F65-9BE2-215C51ECCD52}" presName="compositeA" presStyleCnt="0"/>
      <dgm:spPr/>
    </dgm:pt>
    <dgm:pt modelId="{C73E6536-163C-4016-AB27-1B37594408B7}" type="pres">
      <dgm:prSet presAssocID="{2A80DA72-6E26-4F65-9BE2-215C51ECCD52}" presName="textA" presStyleLbl="revTx" presStyleIdx="0" presStyleCnt="6" custAng="0" custLinFactNeighborX="-1502" custLinFactNeighborY="-10476">
        <dgm:presLayoutVars>
          <dgm:bulletEnabled val="1"/>
        </dgm:presLayoutVars>
      </dgm:prSet>
      <dgm:spPr/>
    </dgm:pt>
    <dgm:pt modelId="{270EC83A-9117-46EE-80CA-595D7BFE3651}" type="pres">
      <dgm:prSet presAssocID="{2A80DA72-6E26-4F65-9BE2-215C51ECCD52}" presName="circleA" presStyleLbl="node1" presStyleIdx="0" presStyleCnt="6"/>
      <dgm:spPr>
        <a:solidFill>
          <a:schemeClr val="bg2">
            <a:lumMod val="75000"/>
          </a:schemeClr>
        </a:solidFill>
        <a:ln>
          <a:solidFill>
            <a:schemeClr val="tx1"/>
          </a:solidFill>
        </a:ln>
      </dgm:spPr>
    </dgm:pt>
    <dgm:pt modelId="{210A2A15-08DC-4624-A8BF-DC93FE4B917A}" type="pres">
      <dgm:prSet presAssocID="{2A80DA72-6E26-4F65-9BE2-215C51ECCD52}" presName="spaceA" presStyleCnt="0"/>
      <dgm:spPr/>
    </dgm:pt>
    <dgm:pt modelId="{29B5ECF8-E4E5-43DC-9BAA-A054621B663E}" type="pres">
      <dgm:prSet presAssocID="{87761358-1910-4FFC-B8BF-6F69F8655A27}" presName="space" presStyleCnt="0"/>
      <dgm:spPr/>
    </dgm:pt>
    <dgm:pt modelId="{9E2068A0-1907-432F-94A1-F69A4811077F}" type="pres">
      <dgm:prSet presAssocID="{CF6F458C-02A3-4C14-8D5C-2BA26458259A}" presName="compositeB" presStyleCnt="0"/>
      <dgm:spPr/>
    </dgm:pt>
    <dgm:pt modelId="{29153519-5C78-4B46-A33D-F7CC69DD498F}" type="pres">
      <dgm:prSet presAssocID="{CF6F458C-02A3-4C14-8D5C-2BA26458259A}" presName="textB" presStyleLbl="revTx" presStyleIdx="1" presStyleCnt="6" custLinFactNeighborX="543" custLinFactNeighborY="15396">
        <dgm:presLayoutVars>
          <dgm:bulletEnabled val="1"/>
        </dgm:presLayoutVars>
      </dgm:prSet>
      <dgm:spPr/>
    </dgm:pt>
    <dgm:pt modelId="{F2578168-5E4C-404D-8332-F1801DBAF0BF}" type="pres">
      <dgm:prSet presAssocID="{CF6F458C-02A3-4C14-8D5C-2BA26458259A}" presName="circleB" presStyleLbl="node1" presStyleIdx="1" presStyleCnt="6"/>
      <dgm:spPr>
        <a:solidFill>
          <a:schemeClr val="bg2">
            <a:lumMod val="75000"/>
          </a:schemeClr>
        </a:solidFill>
        <a:ln>
          <a:solidFill>
            <a:schemeClr val="tx1"/>
          </a:solidFill>
        </a:ln>
      </dgm:spPr>
    </dgm:pt>
    <dgm:pt modelId="{E8E9CAFE-5C33-4815-866B-42C27D682F43}" type="pres">
      <dgm:prSet presAssocID="{CF6F458C-02A3-4C14-8D5C-2BA26458259A}" presName="spaceB" presStyleCnt="0"/>
      <dgm:spPr/>
    </dgm:pt>
    <dgm:pt modelId="{79E35E35-5048-4F73-A5D7-79480387B01F}" type="pres">
      <dgm:prSet presAssocID="{09A26ABE-EE6B-467B-9CDF-CF72A9F67FC1}" presName="space" presStyleCnt="0"/>
      <dgm:spPr/>
    </dgm:pt>
    <dgm:pt modelId="{F89A600A-4EB1-490C-A037-DAD33C2CDC18}" type="pres">
      <dgm:prSet presAssocID="{D84BB6A3-F948-4F9F-AA5E-F2F28038FE76}" presName="compositeA" presStyleCnt="0"/>
      <dgm:spPr/>
    </dgm:pt>
    <dgm:pt modelId="{0C93922A-08F2-4699-8E00-01A918BD0BB5}" type="pres">
      <dgm:prSet presAssocID="{D84BB6A3-F948-4F9F-AA5E-F2F28038FE76}" presName="textA" presStyleLbl="revTx" presStyleIdx="2" presStyleCnt="6">
        <dgm:presLayoutVars>
          <dgm:bulletEnabled val="1"/>
        </dgm:presLayoutVars>
      </dgm:prSet>
      <dgm:spPr/>
    </dgm:pt>
    <dgm:pt modelId="{26237A1C-6D89-48A6-B2F0-5AFFBE528BB3}" type="pres">
      <dgm:prSet presAssocID="{D84BB6A3-F948-4F9F-AA5E-F2F28038FE76}" presName="circleA" presStyleLbl="node1" presStyleIdx="2" presStyleCnt="6"/>
      <dgm:spPr>
        <a:solidFill>
          <a:schemeClr val="bg2">
            <a:lumMod val="75000"/>
          </a:schemeClr>
        </a:solidFill>
        <a:ln>
          <a:solidFill>
            <a:schemeClr val="tx1"/>
          </a:solidFill>
        </a:ln>
      </dgm:spPr>
    </dgm:pt>
    <dgm:pt modelId="{C5D0B9D4-B1E8-45A7-8ADA-4D611D4667D6}" type="pres">
      <dgm:prSet presAssocID="{D84BB6A3-F948-4F9F-AA5E-F2F28038FE76}" presName="spaceA" presStyleCnt="0"/>
      <dgm:spPr/>
    </dgm:pt>
    <dgm:pt modelId="{C3F09B4D-783A-4259-ADDD-0294E9D9C749}" type="pres">
      <dgm:prSet presAssocID="{5FB3B376-3745-4663-9E30-ABAC484EB7F2}" presName="space" presStyleCnt="0"/>
      <dgm:spPr/>
    </dgm:pt>
    <dgm:pt modelId="{5AC50915-5C28-4248-84B8-8EC25F414836}" type="pres">
      <dgm:prSet presAssocID="{784D3F37-9B0D-428B-B631-B3B89111FDCC}" presName="compositeB" presStyleCnt="0"/>
      <dgm:spPr/>
    </dgm:pt>
    <dgm:pt modelId="{3A21775A-5868-4BDA-8075-71CA56A05893}" type="pres">
      <dgm:prSet presAssocID="{784D3F37-9B0D-428B-B631-B3B89111FDCC}" presName="textB" presStyleLbl="revTx" presStyleIdx="3" presStyleCnt="6" custScaleX="124569">
        <dgm:presLayoutVars>
          <dgm:bulletEnabled val="1"/>
        </dgm:presLayoutVars>
      </dgm:prSet>
      <dgm:spPr/>
    </dgm:pt>
    <dgm:pt modelId="{07016DE5-CC3C-4A3E-9785-0B127E6E02D7}" type="pres">
      <dgm:prSet presAssocID="{784D3F37-9B0D-428B-B631-B3B89111FDCC}" presName="circleB" presStyleLbl="node1" presStyleIdx="3" presStyleCnt="6"/>
      <dgm:spPr>
        <a:solidFill>
          <a:schemeClr val="bg2">
            <a:lumMod val="75000"/>
          </a:schemeClr>
        </a:solidFill>
        <a:ln>
          <a:solidFill>
            <a:schemeClr val="tx1"/>
          </a:solidFill>
        </a:ln>
      </dgm:spPr>
    </dgm:pt>
    <dgm:pt modelId="{656484DF-1E6E-4721-8A95-49DB74960AC0}" type="pres">
      <dgm:prSet presAssocID="{784D3F37-9B0D-428B-B631-B3B89111FDCC}" presName="spaceB" presStyleCnt="0"/>
      <dgm:spPr/>
    </dgm:pt>
    <dgm:pt modelId="{87E3374A-B1E3-4408-9CE2-949DC8E35868}" type="pres">
      <dgm:prSet presAssocID="{52DB4444-C1E3-40CB-88A3-3369829CD352}" presName="space" presStyleCnt="0"/>
      <dgm:spPr/>
    </dgm:pt>
    <dgm:pt modelId="{A7140361-BF98-4086-BE17-7B3BBB05CDF6}" type="pres">
      <dgm:prSet presAssocID="{4A9FD48C-C099-4948-BA4F-591417CC35B5}" presName="compositeA" presStyleCnt="0"/>
      <dgm:spPr/>
    </dgm:pt>
    <dgm:pt modelId="{B667B3E6-E3D5-4B51-BE0D-91FDE79BE6F6}" type="pres">
      <dgm:prSet presAssocID="{4A9FD48C-C099-4948-BA4F-591417CC35B5}" presName="textA" presStyleLbl="revTx" presStyleIdx="4" presStyleCnt="6">
        <dgm:presLayoutVars>
          <dgm:bulletEnabled val="1"/>
        </dgm:presLayoutVars>
      </dgm:prSet>
      <dgm:spPr/>
    </dgm:pt>
    <dgm:pt modelId="{C880CB5D-4DA0-4E29-AF01-7745D41D6E29}" type="pres">
      <dgm:prSet presAssocID="{4A9FD48C-C099-4948-BA4F-591417CC35B5}" presName="circleA" presStyleLbl="node1" presStyleIdx="4" presStyleCnt="6"/>
      <dgm:spPr>
        <a:solidFill>
          <a:schemeClr val="bg2">
            <a:lumMod val="75000"/>
          </a:schemeClr>
        </a:solidFill>
        <a:ln>
          <a:solidFill>
            <a:schemeClr val="tx1"/>
          </a:solidFill>
        </a:ln>
      </dgm:spPr>
    </dgm:pt>
    <dgm:pt modelId="{1836795A-86BD-46A8-AD7F-B710A4DB8EA2}" type="pres">
      <dgm:prSet presAssocID="{4A9FD48C-C099-4948-BA4F-591417CC35B5}" presName="spaceA" presStyleCnt="0"/>
      <dgm:spPr/>
    </dgm:pt>
    <dgm:pt modelId="{0D6D75C4-6DF3-4FFA-91D2-259E8295E818}" type="pres">
      <dgm:prSet presAssocID="{9AAB0240-AA48-44A6-B2C4-AFABC2DC9EB2}" presName="space" presStyleCnt="0"/>
      <dgm:spPr/>
    </dgm:pt>
    <dgm:pt modelId="{7B9609D9-E059-44B7-8E99-00794C3AC2E7}" type="pres">
      <dgm:prSet presAssocID="{F1E8EF14-CCED-449A-83A4-ED8F87EF6AD9}" presName="compositeB" presStyleCnt="0"/>
      <dgm:spPr/>
    </dgm:pt>
    <dgm:pt modelId="{0203479C-175C-4A78-B4D6-2D7D3EDB0734}" type="pres">
      <dgm:prSet presAssocID="{F1E8EF14-CCED-449A-83A4-ED8F87EF6AD9}" presName="textB" presStyleLbl="revTx" presStyleIdx="5" presStyleCnt="6">
        <dgm:presLayoutVars>
          <dgm:bulletEnabled val="1"/>
        </dgm:presLayoutVars>
      </dgm:prSet>
      <dgm:spPr/>
    </dgm:pt>
    <dgm:pt modelId="{D82E49A9-1B4F-4222-AE37-74B421C2824F}" type="pres">
      <dgm:prSet presAssocID="{F1E8EF14-CCED-449A-83A4-ED8F87EF6AD9}" presName="circleB" presStyleLbl="node1" presStyleIdx="5" presStyleCnt="6"/>
      <dgm:spPr>
        <a:solidFill>
          <a:schemeClr val="bg2">
            <a:lumMod val="75000"/>
          </a:schemeClr>
        </a:solidFill>
        <a:ln>
          <a:solidFill>
            <a:schemeClr val="tx1"/>
          </a:solidFill>
        </a:ln>
      </dgm:spPr>
    </dgm:pt>
    <dgm:pt modelId="{9BDFE3DA-5B63-4909-A964-DA9B24BB4C73}" type="pres">
      <dgm:prSet presAssocID="{F1E8EF14-CCED-449A-83A4-ED8F87EF6AD9}" presName="spaceB" presStyleCnt="0"/>
      <dgm:spPr/>
    </dgm:pt>
  </dgm:ptLst>
  <dgm:cxnLst>
    <dgm:cxn modelId="{60CCD104-AA9A-4423-8786-CA097A48F7CC}" srcId="{53AF8C58-9D14-44FF-803A-85D11FEAF829}" destId="{4A9FD48C-C099-4948-BA4F-591417CC35B5}" srcOrd="4" destOrd="0" parTransId="{395C140C-506D-4B06-B683-4B008F0E1C98}" sibTransId="{9AAB0240-AA48-44A6-B2C4-AFABC2DC9EB2}"/>
    <dgm:cxn modelId="{126FDC0E-941D-4E5F-A6CB-A937E2A200DF}" type="presOf" srcId="{784D3F37-9B0D-428B-B631-B3B89111FDCC}" destId="{3A21775A-5868-4BDA-8075-71CA56A05893}" srcOrd="0" destOrd="0" presId="urn:microsoft.com/office/officeart/2005/8/layout/hProcess11"/>
    <dgm:cxn modelId="{C82CB61E-7CD4-451A-A762-8F92577C3ADF}" srcId="{53AF8C58-9D14-44FF-803A-85D11FEAF829}" destId="{CF6F458C-02A3-4C14-8D5C-2BA26458259A}" srcOrd="1" destOrd="0" parTransId="{9702B470-8090-4DAE-92F3-AE50BEFCBECB}" sibTransId="{09A26ABE-EE6B-467B-9CDF-CF72A9F67FC1}"/>
    <dgm:cxn modelId="{58320062-A82B-498F-8890-A66F826DFFB2}" type="presOf" srcId="{F1E8EF14-CCED-449A-83A4-ED8F87EF6AD9}" destId="{0203479C-175C-4A78-B4D6-2D7D3EDB0734}" srcOrd="0" destOrd="0" presId="urn:microsoft.com/office/officeart/2005/8/layout/hProcess11"/>
    <dgm:cxn modelId="{15E34892-B763-4E50-9DD1-3D0FC39B0200}" srcId="{53AF8C58-9D14-44FF-803A-85D11FEAF829}" destId="{2A80DA72-6E26-4F65-9BE2-215C51ECCD52}" srcOrd="0" destOrd="0" parTransId="{8C1D1964-EF19-47F4-8C90-63BDCFEC1A58}" sibTransId="{87761358-1910-4FFC-B8BF-6F69F8655A27}"/>
    <dgm:cxn modelId="{7A78ED97-7794-4A0D-B7C9-B815C39F07B8}" type="presOf" srcId="{53AF8C58-9D14-44FF-803A-85D11FEAF829}" destId="{5C2D12A3-F62C-4757-AFB6-2061D70F7400}" srcOrd="0" destOrd="0" presId="urn:microsoft.com/office/officeart/2005/8/layout/hProcess11"/>
    <dgm:cxn modelId="{77F7B5A1-6C0A-49FD-9EC2-DA65540DDC1A}" srcId="{53AF8C58-9D14-44FF-803A-85D11FEAF829}" destId="{784D3F37-9B0D-428B-B631-B3B89111FDCC}" srcOrd="3" destOrd="0" parTransId="{A51D29AE-6C3F-4D76-9F5A-CB3CD42EC761}" sibTransId="{52DB4444-C1E3-40CB-88A3-3369829CD352}"/>
    <dgm:cxn modelId="{DA1B06B5-0466-4C41-B20B-1756A14B6CBA}" type="presOf" srcId="{CF6F458C-02A3-4C14-8D5C-2BA26458259A}" destId="{29153519-5C78-4B46-A33D-F7CC69DD498F}" srcOrd="0" destOrd="0" presId="urn:microsoft.com/office/officeart/2005/8/layout/hProcess11"/>
    <dgm:cxn modelId="{26D731C4-3668-4E9B-9C6B-F0C25FA305CE}" type="presOf" srcId="{2A80DA72-6E26-4F65-9BE2-215C51ECCD52}" destId="{C73E6536-163C-4016-AB27-1B37594408B7}" srcOrd="0" destOrd="0" presId="urn:microsoft.com/office/officeart/2005/8/layout/hProcess11"/>
    <dgm:cxn modelId="{94ED82CF-5167-49DE-819E-A073C0F17AFC}" srcId="{53AF8C58-9D14-44FF-803A-85D11FEAF829}" destId="{F1E8EF14-CCED-449A-83A4-ED8F87EF6AD9}" srcOrd="5" destOrd="0" parTransId="{4A580670-BD66-4A4F-9451-FBCFC2FCC097}" sibTransId="{EBCA156A-9462-4BB1-B686-B9F72BD26EE9}"/>
    <dgm:cxn modelId="{D53342DA-2A13-47CE-A81B-36A8856F98A6}" srcId="{53AF8C58-9D14-44FF-803A-85D11FEAF829}" destId="{D84BB6A3-F948-4F9F-AA5E-F2F28038FE76}" srcOrd="2" destOrd="0" parTransId="{1B1131C8-DC03-432C-B347-98B162805C2C}" sibTransId="{5FB3B376-3745-4663-9E30-ABAC484EB7F2}"/>
    <dgm:cxn modelId="{D8835FDE-2CB7-40FE-8E53-AFF4B78FC5F0}" type="presOf" srcId="{4A9FD48C-C099-4948-BA4F-591417CC35B5}" destId="{B667B3E6-E3D5-4B51-BE0D-91FDE79BE6F6}" srcOrd="0" destOrd="0" presId="urn:microsoft.com/office/officeart/2005/8/layout/hProcess11"/>
    <dgm:cxn modelId="{3A28D0FA-1F0D-4A31-ADB6-6FE32FBFEFA5}" type="presOf" srcId="{D84BB6A3-F948-4F9F-AA5E-F2F28038FE76}" destId="{0C93922A-08F2-4699-8E00-01A918BD0BB5}" srcOrd="0" destOrd="0" presId="urn:microsoft.com/office/officeart/2005/8/layout/hProcess11"/>
    <dgm:cxn modelId="{24BB7944-A934-40E1-B5FF-97657221583D}" type="presParOf" srcId="{5C2D12A3-F62C-4757-AFB6-2061D70F7400}" destId="{214722B0-5D2B-4F8D-971E-2BC59C5EEAED}" srcOrd="0" destOrd="0" presId="urn:microsoft.com/office/officeart/2005/8/layout/hProcess11"/>
    <dgm:cxn modelId="{8B02E18B-62EB-4339-8622-8C169088CEE2}" type="presParOf" srcId="{5C2D12A3-F62C-4757-AFB6-2061D70F7400}" destId="{839DC434-61B9-45C6-B92D-A1844F353C38}" srcOrd="1" destOrd="0" presId="urn:microsoft.com/office/officeart/2005/8/layout/hProcess11"/>
    <dgm:cxn modelId="{63011910-FD14-49DE-87CD-A7599568E08B}" type="presParOf" srcId="{839DC434-61B9-45C6-B92D-A1844F353C38}" destId="{CEBD64BB-26BD-4FDA-8B7E-9E5A8299A398}" srcOrd="0" destOrd="0" presId="urn:microsoft.com/office/officeart/2005/8/layout/hProcess11"/>
    <dgm:cxn modelId="{92B2B295-EE27-4B45-997B-13D1712D4AF7}" type="presParOf" srcId="{CEBD64BB-26BD-4FDA-8B7E-9E5A8299A398}" destId="{C73E6536-163C-4016-AB27-1B37594408B7}" srcOrd="0" destOrd="0" presId="urn:microsoft.com/office/officeart/2005/8/layout/hProcess11"/>
    <dgm:cxn modelId="{95ACE209-0E80-4A12-BBD4-3D87C5DE07C0}" type="presParOf" srcId="{CEBD64BB-26BD-4FDA-8B7E-9E5A8299A398}" destId="{270EC83A-9117-46EE-80CA-595D7BFE3651}" srcOrd="1" destOrd="0" presId="urn:microsoft.com/office/officeart/2005/8/layout/hProcess11"/>
    <dgm:cxn modelId="{DAAA1507-FCCC-43BA-8D17-603086F37DA7}" type="presParOf" srcId="{CEBD64BB-26BD-4FDA-8B7E-9E5A8299A398}" destId="{210A2A15-08DC-4624-A8BF-DC93FE4B917A}" srcOrd="2" destOrd="0" presId="urn:microsoft.com/office/officeart/2005/8/layout/hProcess11"/>
    <dgm:cxn modelId="{263CBA70-AEF3-46A5-80ED-15BA481C1018}" type="presParOf" srcId="{839DC434-61B9-45C6-B92D-A1844F353C38}" destId="{29B5ECF8-E4E5-43DC-9BAA-A054621B663E}" srcOrd="1" destOrd="0" presId="urn:microsoft.com/office/officeart/2005/8/layout/hProcess11"/>
    <dgm:cxn modelId="{C9353D94-2DE9-401D-AD9E-7B400EE5635D}" type="presParOf" srcId="{839DC434-61B9-45C6-B92D-A1844F353C38}" destId="{9E2068A0-1907-432F-94A1-F69A4811077F}" srcOrd="2" destOrd="0" presId="urn:microsoft.com/office/officeart/2005/8/layout/hProcess11"/>
    <dgm:cxn modelId="{AAA149F8-E639-4198-AF6A-9AE9D3413DB5}" type="presParOf" srcId="{9E2068A0-1907-432F-94A1-F69A4811077F}" destId="{29153519-5C78-4B46-A33D-F7CC69DD498F}" srcOrd="0" destOrd="0" presId="urn:microsoft.com/office/officeart/2005/8/layout/hProcess11"/>
    <dgm:cxn modelId="{9957A404-9079-4029-9864-39175FFA86F4}" type="presParOf" srcId="{9E2068A0-1907-432F-94A1-F69A4811077F}" destId="{F2578168-5E4C-404D-8332-F1801DBAF0BF}" srcOrd="1" destOrd="0" presId="urn:microsoft.com/office/officeart/2005/8/layout/hProcess11"/>
    <dgm:cxn modelId="{C7DA3060-33C4-41C4-A441-957959701D9D}" type="presParOf" srcId="{9E2068A0-1907-432F-94A1-F69A4811077F}" destId="{E8E9CAFE-5C33-4815-866B-42C27D682F43}" srcOrd="2" destOrd="0" presId="urn:microsoft.com/office/officeart/2005/8/layout/hProcess11"/>
    <dgm:cxn modelId="{CCCBE377-3098-4165-9E94-BBAF653A8EB1}" type="presParOf" srcId="{839DC434-61B9-45C6-B92D-A1844F353C38}" destId="{79E35E35-5048-4F73-A5D7-79480387B01F}" srcOrd="3" destOrd="0" presId="urn:microsoft.com/office/officeart/2005/8/layout/hProcess11"/>
    <dgm:cxn modelId="{2B505585-1514-4222-AF35-2EE44ADB1B7C}" type="presParOf" srcId="{839DC434-61B9-45C6-B92D-A1844F353C38}" destId="{F89A600A-4EB1-490C-A037-DAD33C2CDC18}" srcOrd="4" destOrd="0" presId="urn:microsoft.com/office/officeart/2005/8/layout/hProcess11"/>
    <dgm:cxn modelId="{FBA2F4EC-8C25-4F5F-91FA-735C250F8142}" type="presParOf" srcId="{F89A600A-4EB1-490C-A037-DAD33C2CDC18}" destId="{0C93922A-08F2-4699-8E00-01A918BD0BB5}" srcOrd="0" destOrd="0" presId="urn:microsoft.com/office/officeart/2005/8/layout/hProcess11"/>
    <dgm:cxn modelId="{43C7861E-7886-4348-96D7-1C2EEF276BCE}" type="presParOf" srcId="{F89A600A-4EB1-490C-A037-DAD33C2CDC18}" destId="{26237A1C-6D89-48A6-B2F0-5AFFBE528BB3}" srcOrd="1" destOrd="0" presId="urn:microsoft.com/office/officeart/2005/8/layout/hProcess11"/>
    <dgm:cxn modelId="{F1DDF2A0-FB81-4712-BDB2-64C4D9FB001F}" type="presParOf" srcId="{F89A600A-4EB1-490C-A037-DAD33C2CDC18}" destId="{C5D0B9D4-B1E8-45A7-8ADA-4D611D4667D6}" srcOrd="2" destOrd="0" presId="urn:microsoft.com/office/officeart/2005/8/layout/hProcess11"/>
    <dgm:cxn modelId="{9615BF8E-7809-4D91-9501-F735683DE97B}" type="presParOf" srcId="{839DC434-61B9-45C6-B92D-A1844F353C38}" destId="{C3F09B4D-783A-4259-ADDD-0294E9D9C749}" srcOrd="5" destOrd="0" presId="urn:microsoft.com/office/officeart/2005/8/layout/hProcess11"/>
    <dgm:cxn modelId="{2C0171CC-425D-4F86-9B89-D00EA13CE0CC}" type="presParOf" srcId="{839DC434-61B9-45C6-B92D-A1844F353C38}" destId="{5AC50915-5C28-4248-84B8-8EC25F414836}" srcOrd="6" destOrd="0" presId="urn:microsoft.com/office/officeart/2005/8/layout/hProcess11"/>
    <dgm:cxn modelId="{67D904F8-3F90-4D47-AB5C-372D73672526}" type="presParOf" srcId="{5AC50915-5C28-4248-84B8-8EC25F414836}" destId="{3A21775A-5868-4BDA-8075-71CA56A05893}" srcOrd="0" destOrd="0" presId="urn:microsoft.com/office/officeart/2005/8/layout/hProcess11"/>
    <dgm:cxn modelId="{170EC9AB-D3B7-4009-8D03-5D60207AC3AD}" type="presParOf" srcId="{5AC50915-5C28-4248-84B8-8EC25F414836}" destId="{07016DE5-CC3C-4A3E-9785-0B127E6E02D7}" srcOrd="1" destOrd="0" presId="urn:microsoft.com/office/officeart/2005/8/layout/hProcess11"/>
    <dgm:cxn modelId="{197468B2-1EFB-4D8A-B148-1744E5CBA2AA}" type="presParOf" srcId="{5AC50915-5C28-4248-84B8-8EC25F414836}" destId="{656484DF-1E6E-4721-8A95-49DB74960AC0}" srcOrd="2" destOrd="0" presId="urn:microsoft.com/office/officeart/2005/8/layout/hProcess11"/>
    <dgm:cxn modelId="{E00A4BE7-ADBF-4C2D-B144-82FAC0F63C06}" type="presParOf" srcId="{839DC434-61B9-45C6-B92D-A1844F353C38}" destId="{87E3374A-B1E3-4408-9CE2-949DC8E35868}" srcOrd="7" destOrd="0" presId="urn:microsoft.com/office/officeart/2005/8/layout/hProcess11"/>
    <dgm:cxn modelId="{1BDE79B2-67F9-4DB0-825F-D598810806C0}" type="presParOf" srcId="{839DC434-61B9-45C6-B92D-A1844F353C38}" destId="{A7140361-BF98-4086-BE17-7B3BBB05CDF6}" srcOrd="8" destOrd="0" presId="urn:microsoft.com/office/officeart/2005/8/layout/hProcess11"/>
    <dgm:cxn modelId="{7ACCF7CD-B427-49D9-B2A3-3A45465506FB}" type="presParOf" srcId="{A7140361-BF98-4086-BE17-7B3BBB05CDF6}" destId="{B667B3E6-E3D5-4B51-BE0D-91FDE79BE6F6}" srcOrd="0" destOrd="0" presId="urn:microsoft.com/office/officeart/2005/8/layout/hProcess11"/>
    <dgm:cxn modelId="{46042CF4-C3B1-4C57-9198-D10E4D50714D}" type="presParOf" srcId="{A7140361-BF98-4086-BE17-7B3BBB05CDF6}" destId="{C880CB5D-4DA0-4E29-AF01-7745D41D6E29}" srcOrd="1" destOrd="0" presId="urn:microsoft.com/office/officeart/2005/8/layout/hProcess11"/>
    <dgm:cxn modelId="{8DD08952-4484-487C-A480-B6FD5EE9F72C}" type="presParOf" srcId="{A7140361-BF98-4086-BE17-7B3BBB05CDF6}" destId="{1836795A-86BD-46A8-AD7F-B710A4DB8EA2}" srcOrd="2" destOrd="0" presId="urn:microsoft.com/office/officeart/2005/8/layout/hProcess11"/>
    <dgm:cxn modelId="{C70B401C-B91D-46BE-87D6-76512D0961E0}" type="presParOf" srcId="{839DC434-61B9-45C6-B92D-A1844F353C38}" destId="{0D6D75C4-6DF3-4FFA-91D2-259E8295E818}" srcOrd="9" destOrd="0" presId="urn:microsoft.com/office/officeart/2005/8/layout/hProcess11"/>
    <dgm:cxn modelId="{1FE08FA1-0539-4FCA-BD62-560336D7760C}" type="presParOf" srcId="{839DC434-61B9-45C6-B92D-A1844F353C38}" destId="{7B9609D9-E059-44B7-8E99-00794C3AC2E7}" srcOrd="10" destOrd="0" presId="urn:microsoft.com/office/officeart/2005/8/layout/hProcess11"/>
    <dgm:cxn modelId="{ABC9CDD6-E127-4916-8361-6815B1D3501E}" type="presParOf" srcId="{7B9609D9-E059-44B7-8E99-00794C3AC2E7}" destId="{0203479C-175C-4A78-B4D6-2D7D3EDB0734}" srcOrd="0" destOrd="0" presId="urn:microsoft.com/office/officeart/2005/8/layout/hProcess11"/>
    <dgm:cxn modelId="{855C2A82-2C8B-4331-972E-69C0E54ED210}" type="presParOf" srcId="{7B9609D9-E059-44B7-8E99-00794C3AC2E7}" destId="{D82E49A9-1B4F-4222-AE37-74B421C2824F}" srcOrd="1" destOrd="0" presId="urn:microsoft.com/office/officeart/2005/8/layout/hProcess11"/>
    <dgm:cxn modelId="{F45E439E-2559-44DE-A38A-A2F7359A98D2}" type="presParOf" srcId="{7B9609D9-E059-44B7-8E99-00794C3AC2E7}" destId="{9BDFE3DA-5B63-4909-A964-DA9B24BB4C73}"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4722B0-5D2B-4F8D-971E-2BC59C5EEAED}">
      <dsp:nvSpPr>
        <dsp:cNvPr id="0" name=""/>
        <dsp:cNvSpPr/>
      </dsp:nvSpPr>
      <dsp:spPr>
        <a:xfrm>
          <a:off x="0" y="744616"/>
          <a:ext cx="10444480" cy="992822"/>
        </a:xfrm>
        <a:prstGeom prst="notchedRightArrow">
          <a:avLst/>
        </a:prstGeom>
        <a:solidFill>
          <a:srgbClr val="C00000"/>
        </a:solidFill>
        <a:ln>
          <a:noFill/>
        </a:ln>
        <a:effectLst/>
      </dsp:spPr>
      <dsp:style>
        <a:lnRef idx="0">
          <a:scrgbClr r="0" g="0" b="0"/>
        </a:lnRef>
        <a:fillRef idx="1">
          <a:scrgbClr r="0" g="0" b="0"/>
        </a:fillRef>
        <a:effectRef idx="0">
          <a:scrgbClr r="0" g="0" b="0"/>
        </a:effectRef>
        <a:fontRef idx="minor"/>
      </dsp:style>
    </dsp:sp>
    <dsp:sp modelId="{C73E6536-163C-4016-AB27-1B37594408B7}">
      <dsp:nvSpPr>
        <dsp:cNvPr id="0" name=""/>
        <dsp:cNvSpPr/>
      </dsp:nvSpPr>
      <dsp:spPr>
        <a:xfrm>
          <a:off x="0" y="0"/>
          <a:ext cx="1445805" cy="992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en-US" sz="1400" kern="1200" dirty="0"/>
            <a:t>Start in Piraeus - Athens</a:t>
          </a:r>
        </a:p>
      </dsp:txBody>
      <dsp:txXfrm>
        <a:off x="0" y="0"/>
        <a:ext cx="1445805" cy="992822"/>
      </dsp:txXfrm>
    </dsp:sp>
    <dsp:sp modelId="{270EC83A-9117-46EE-80CA-595D7BFE3651}">
      <dsp:nvSpPr>
        <dsp:cNvPr id="0" name=""/>
        <dsp:cNvSpPr/>
      </dsp:nvSpPr>
      <dsp:spPr>
        <a:xfrm>
          <a:off x="603063" y="1116924"/>
          <a:ext cx="248205" cy="248205"/>
        </a:xfrm>
        <a:prstGeom prst="ellipse">
          <a:avLst/>
        </a:prstGeom>
        <a:solidFill>
          <a:schemeClr val="bg2">
            <a:lumMod val="75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153519-5C78-4B46-A33D-F7CC69DD498F}">
      <dsp:nvSpPr>
        <dsp:cNvPr id="0" name=""/>
        <dsp:cNvSpPr/>
      </dsp:nvSpPr>
      <dsp:spPr>
        <a:xfrm>
          <a:off x="1530209" y="1489232"/>
          <a:ext cx="1445805" cy="992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dirty="0"/>
            <a:t>Large Injection molds</a:t>
          </a:r>
        </a:p>
        <a:p>
          <a:pPr marL="0" lvl="0" indent="0" algn="ctr" defTabSz="622300">
            <a:lnSpc>
              <a:spcPct val="90000"/>
            </a:lnSpc>
            <a:spcBef>
              <a:spcPct val="0"/>
            </a:spcBef>
            <a:spcAft>
              <a:spcPct val="35000"/>
            </a:spcAft>
            <a:buNone/>
          </a:pPr>
          <a:endParaRPr lang="en-US" sz="1400" kern="1200" dirty="0"/>
        </a:p>
      </dsp:txBody>
      <dsp:txXfrm>
        <a:off x="1530209" y="1489232"/>
        <a:ext cx="1445805" cy="992822"/>
      </dsp:txXfrm>
    </dsp:sp>
    <dsp:sp modelId="{F2578168-5E4C-404D-8332-F1801DBAF0BF}">
      <dsp:nvSpPr>
        <dsp:cNvPr id="0" name=""/>
        <dsp:cNvSpPr/>
      </dsp:nvSpPr>
      <dsp:spPr>
        <a:xfrm>
          <a:off x="2121159" y="1116924"/>
          <a:ext cx="248205" cy="248205"/>
        </a:xfrm>
        <a:prstGeom prst="ellipse">
          <a:avLst/>
        </a:prstGeom>
        <a:solidFill>
          <a:schemeClr val="bg2">
            <a:lumMod val="75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93922A-08F2-4699-8E00-01A918BD0BB5}">
      <dsp:nvSpPr>
        <dsp:cNvPr id="0" name=""/>
        <dsp:cNvSpPr/>
      </dsp:nvSpPr>
      <dsp:spPr>
        <a:xfrm>
          <a:off x="3040455" y="0"/>
          <a:ext cx="1445805" cy="992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en-US" sz="1400" kern="1200" dirty="0"/>
            <a:t>Start of production in cooperation with Bic</a:t>
          </a:r>
        </a:p>
      </dsp:txBody>
      <dsp:txXfrm>
        <a:off x="3040455" y="0"/>
        <a:ext cx="1445805" cy="992822"/>
      </dsp:txXfrm>
    </dsp:sp>
    <dsp:sp modelId="{26237A1C-6D89-48A6-B2F0-5AFFBE528BB3}">
      <dsp:nvSpPr>
        <dsp:cNvPr id="0" name=""/>
        <dsp:cNvSpPr/>
      </dsp:nvSpPr>
      <dsp:spPr>
        <a:xfrm>
          <a:off x="3639255" y="1116924"/>
          <a:ext cx="248205" cy="248205"/>
        </a:xfrm>
        <a:prstGeom prst="ellipse">
          <a:avLst/>
        </a:prstGeom>
        <a:solidFill>
          <a:schemeClr val="bg2">
            <a:lumMod val="75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21775A-5868-4BDA-8075-71CA56A05893}">
      <dsp:nvSpPr>
        <dsp:cNvPr id="0" name=""/>
        <dsp:cNvSpPr/>
      </dsp:nvSpPr>
      <dsp:spPr>
        <a:xfrm>
          <a:off x="4558551" y="1489232"/>
          <a:ext cx="1801025" cy="992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dirty="0"/>
            <a:t>Relocation in the new Mandra plant</a:t>
          </a:r>
        </a:p>
      </dsp:txBody>
      <dsp:txXfrm>
        <a:off x="4558551" y="1489232"/>
        <a:ext cx="1801025" cy="992822"/>
      </dsp:txXfrm>
    </dsp:sp>
    <dsp:sp modelId="{07016DE5-CC3C-4A3E-9785-0B127E6E02D7}">
      <dsp:nvSpPr>
        <dsp:cNvPr id="0" name=""/>
        <dsp:cNvSpPr/>
      </dsp:nvSpPr>
      <dsp:spPr>
        <a:xfrm>
          <a:off x="5334961" y="1116924"/>
          <a:ext cx="248205" cy="248205"/>
        </a:xfrm>
        <a:prstGeom prst="ellipse">
          <a:avLst/>
        </a:prstGeom>
        <a:solidFill>
          <a:schemeClr val="bg2">
            <a:lumMod val="75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67B3E6-E3D5-4B51-BE0D-91FDE79BE6F6}">
      <dsp:nvSpPr>
        <dsp:cNvPr id="0" name=""/>
        <dsp:cNvSpPr/>
      </dsp:nvSpPr>
      <dsp:spPr>
        <a:xfrm>
          <a:off x="6431867" y="0"/>
          <a:ext cx="1445805" cy="992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en-US" sz="1400" kern="1200" dirty="0"/>
            <a:t>Steppingstone cooperation for Packaging Injection Molds </a:t>
          </a:r>
        </a:p>
      </dsp:txBody>
      <dsp:txXfrm>
        <a:off x="6431867" y="0"/>
        <a:ext cx="1445805" cy="992822"/>
      </dsp:txXfrm>
    </dsp:sp>
    <dsp:sp modelId="{C880CB5D-4DA0-4E29-AF01-7745D41D6E29}">
      <dsp:nvSpPr>
        <dsp:cNvPr id="0" name=""/>
        <dsp:cNvSpPr/>
      </dsp:nvSpPr>
      <dsp:spPr>
        <a:xfrm>
          <a:off x="7030667" y="1116924"/>
          <a:ext cx="248205" cy="248205"/>
        </a:xfrm>
        <a:prstGeom prst="ellipse">
          <a:avLst/>
        </a:prstGeom>
        <a:solidFill>
          <a:schemeClr val="bg2">
            <a:lumMod val="75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03479C-175C-4A78-B4D6-2D7D3EDB0734}">
      <dsp:nvSpPr>
        <dsp:cNvPr id="0" name=""/>
        <dsp:cNvSpPr/>
      </dsp:nvSpPr>
      <dsp:spPr>
        <a:xfrm>
          <a:off x="7949963" y="1489232"/>
          <a:ext cx="1445805" cy="992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dirty="0"/>
            <a:t>Further expansion with new buildings and production facilities</a:t>
          </a:r>
        </a:p>
      </dsp:txBody>
      <dsp:txXfrm>
        <a:off x="7949963" y="1489232"/>
        <a:ext cx="1445805" cy="992822"/>
      </dsp:txXfrm>
    </dsp:sp>
    <dsp:sp modelId="{D82E49A9-1B4F-4222-AE37-74B421C2824F}">
      <dsp:nvSpPr>
        <dsp:cNvPr id="0" name=""/>
        <dsp:cNvSpPr/>
      </dsp:nvSpPr>
      <dsp:spPr>
        <a:xfrm>
          <a:off x="8548763" y="1116924"/>
          <a:ext cx="248205" cy="248205"/>
        </a:xfrm>
        <a:prstGeom prst="ellipse">
          <a:avLst/>
        </a:prstGeom>
        <a:solidFill>
          <a:schemeClr val="bg2">
            <a:lumMod val="75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AA648EE-EB2A-49D9-850F-E583B8C0A27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8D4D013-D575-4CFA-BFF4-A7D6FC4DE84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US"/>
              <a:t>4/19/2022</a:t>
            </a:r>
          </a:p>
        </p:txBody>
      </p:sp>
      <p:sp>
        <p:nvSpPr>
          <p:cNvPr id="4" name="Footer Placeholder 3">
            <a:extLst>
              <a:ext uri="{FF2B5EF4-FFF2-40B4-BE49-F238E27FC236}">
                <a16:creationId xmlns:a16="http://schemas.microsoft.com/office/drawing/2014/main" id="{A2913FB7-02FD-4ABF-9E7E-D43C0DE2A00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B284BCE-32A6-4ED2-B375-B54A7710F2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2CEC91E-8EA6-4BF9-9434-9066EBAA95A9}" type="slidenum">
              <a:rPr lang="en-US" smtClean="0"/>
              <a:t>‹#›</a:t>
            </a:fld>
            <a:endParaRPr lang="en-US"/>
          </a:p>
        </p:txBody>
      </p:sp>
    </p:spTree>
    <p:extLst>
      <p:ext uri="{BB962C8B-B14F-4D97-AF65-F5344CB8AC3E}">
        <p14:creationId xmlns:p14="http://schemas.microsoft.com/office/powerpoint/2010/main" val="218560094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r>
              <a:rPr lang="en-US"/>
              <a:t>4/19/2022</a:t>
            </a: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02D378-F6AF-4555-9726-2F1FA58F7E67}" type="slidenum">
              <a:rPr lang="en-US" smtClean="0"/>
              <a:t>‹#›</a:t>
            </a:fld>
            <a:endParaRPr lang="en-US"/>
          </a:p>
        </p:txBody>
      </p:sp>
    </p:spTree>
    <p:extLst>
      <p:ext uri="{BB962C8B-B14F-4D97-AF65-F5344CB8AC3E}">
        <p14:creationId xmlns:p14="http://schemas.microsoft.com/office/powerpoint/2010/main" val="120368450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Footer Placeholder 3">
            <a:extLst>
              <a:ext uri="{FF2B5EF4-FFF2-40B4-BE49-F238E27FC236}">
                <a16:creationId xmlns:a16="http://schemas.microsoft.com/office/drawing/2014/main" id="{6748A4CE-A7B9-4288-B084-130592D17521}"/>
              </a:ext>
            </a:extLst>
          </p:cNvPr>
          <p:cNvSpPr>
            <a:spLocks noGrp="1"/>
          </p:cNvSpPr>
          <p:nvPr>
            <p:ph type="ftr" sz="quarter" idx="4"/>
          </p:nvPr>
        </p:nvSpPr>
        <p:spPr/>
        <p:txBody>
          <a:bodyPr/>
          <a:lstStyle/>
          <a:p>
            <a:r>
              <a:rPr lang="en-US"/>
              <a:t>www.bazigos.eu</a:t>
            </a:r>
          </a:p>
        </p:txBody>
      </p:sp>
    </p:spTree>
    <p:extLst>
      <p:ext uri="{BB962C8B-B14F-4D97-AF65-F5344CB8AC3E}">
        <p14:creationId xmlns:p14="http://schemas.microsoft.com/office/powerpoint/2010/main" val="1941270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Footer Placeholder 3">
            <a:extLst>
              <a:ext uri="{FF2B5EF4-FFF2-40B4-BE49-F238E27FC236}">
                <a16:creationId xmlns:a16="http://schemas.microsoft.com/office/drawing/2014/main" id="{1C7940AA-0950-4179-9C28-35706AC37770}"/>
              </a:ext>
            </a:extLst>
          </p:cNvPr>
          <p:cNvSpPr>
            <a:spLocks noGrp="1"/>
          </p:cNvSpPr>
          <p:nvPr>
            <p:ph type="ftr" sz="quarter" idx="4"/>
          </p:nvPr>
        </p:nvSpPr>
        <p:spPr/>
        <p:txBody>
          <a:bodyPr/>
          <a:lstStyle/>
          <a:p>
            <a:r>
              <a:rPr lang="en-US"/>
              <a:t>www.bazigos.eu</a:t>
            </a:r>
          </a:p>
        </p:txBody>
      </p:sp>
    </p:spTree>
    <p:extLst>
      <p:ext uri="{BB962C8B-B14F-4D97-AF65-F5344CB8AC3E}">
        <p14:creationId xmlns:p14="http://schemas.microsoft.com/office/powerpoint/2010/main" val="3727932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Footer Placeholder 3">
            <a:extLst>
              <a:ext uri="{FF2B5EF4-FFF2-40B4-BE49-F238E27FC236}">
                <a16:creationId xmlns:a16="http://schemas.microsoft.com/office/drawing/2014/main" id="{1C7940AA-0950-4179-9C28-35706AC37770}"/>
              </a:ext>
            </a:extLst>
          </p:cNvPr>
          <p:cNvSpPr>
            <a:spLocks noGrp="1"/>
          </p:cNvSpPr>
          <p:nvPr>
            <p:ph type="ftr" sz="quarter" idx="4"/>
          </p:nvPr>
        </p:nvSpPr>
        <p:spPr/>
        <p:txBody>
          <a:bodyPr/>
          <a:lstStyle/>
          <a:p>
            <a:r>
              <a:rPr lang="en-US"/>
              <a:t>www.bazigos.eu</a:t>
            </a:r>
          </a:p>
        </p:txBody>
      </p:sp>
    </p:spTree>
    <p:extLst>
      <p:ext uri="{BB962C8B-B14F-4D97-AF65-F5344CB8AC3E}">
        <p14:creationId xmlns:p14="http://schemas.microsoft.com/office/powerpoint/2010/main" val="3280982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D22CA-E103-45A0-A7EA-AF03D48C45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667C05-8B24-45EB-A56D-9175C9CF95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ED8A04-1F31-47B9-A8FA-4CB25AA2D76B}"/>
              </a:ext>
            </a:extLst>
          </p:cNvPr>
          <p:cNvSpPr>
            <a:spLocks noGrp="1"/>
          </p:cNvSpPr>
          <p:nvPr>
            <p:ph type="dt" sz="half" idx="10"/>
          </p:nvPr>
        </p:nvSpPr>
        <p:spPr/>
        <p:txBody>
          <a:bodyPr/>
          <a:lstStyle/>
          <a:p>
            <a:fld id="{4E5E9BB5-E1C5-4B81-8989-5B8659884B86}" type="datetime1">
              <a:rPr lang="en-US" smtClean="0"/>
              <a:t>5/13/2022</a:t>
            </a:fld>
            <a:endParaRPr lang="en-US"/>
          </a:p>
        </p:txBody>
      </p:sp>
      <p:sp>
        <p:nvSpPr>
          <p:cNvPr id="5" name="Footer Placeholder 4">
            <a:extLst>
              <a:ext uri="{FF2B5EF4-FFF2-40B4-BE49-F238E27FC236}">
                <a16:creationId xmlns:a16="http://schemas.microsoft.com/office/drawing/2014/main" id="{BFCC7A97-FEF4-4518-991B-5B9344E7D1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452D2F-4566-45C8-9307-7763E50D5392}"/>
              </a:ext>
            </a:extLst>
          </p:cNvPr>
          <p:cNvSpPr>
            <a:spLocks noGrp="1"/>
          </p:cNvSpPr>
          <p:nvPr>
            <p:ph type="sldNum" sz="quarter" idx="12"/>
          </p:nvPr>
        </p:nvSpPr>
        <p:spPr/>
        <p:txBody>
          <a:bodyPr/>
          <a:lstStyle/>
          <a:p>
            <a:fld id="{E051E759-BAC7-41F2-8408-1891FE9BF940}" type="slidenum">
              <a:rPr lang="en-US" smtClean="0"/>
              <a:t>‹#›</a:t>
            </a:fld>
            <a:endParaRPr lang="en-US"/>
          </a:p>
        </p:txBody>
      </p:sp>
    </p:spTree>
    <p:extLst>
      <p:ext uri="{BB962C8B-B14F-4D97-AF65-F5344CB8AC3E}">
        <p14:creationId xmlns:p14="http://schemas.microsoft.com/office/powerpoint/2010/main" val="3765245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BACEE-261A-4F2A-8ED1-E1A7D96DEE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4303ABA-AA81-4209-ADA7-B373F5D066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42FF2C-EE3E-4865-865A-AF09071A0A43}"/>
              </a:ext>
            </a:extLst>
          </p:cNvPr>
          <p:cNvSpPr>
            <a:spLocks noGrp="1"/>
          </p:cNvSpPr>
          <p:nvPr>
            <p:ph type="dt" sz="half" idx="10"/>
          </p:nvPr>
        </p:nvSpPr>
        <p:spPr/>
        <p:txBody>
          <a:bodyPr/>
          <a:lstStyle/>
          <a:p>
            <a:fld id="{073A9FB8-188B-4DB3-B252-DB5CE0CC73ED}" type="datetime1">
              <a:rPr lang="en-US" smtClean="0"/>
              <a:t>5/13/2022</a:t>
            </a:fld>
            <a:endParaRPr lang="en-US"/>
          </a:p>
        </p:txBody>
      </p:sp>
      <p:sp>
        <p:nvSpPr>
          <p:cNvPr id="5" name="Footer Placeholder 4">
            <a:extLst>
              <a:ext uri="{FF2B5EF4-FFF2-40B4-BE49-F238E27FC236}">
                <a16:creationId xmlns:a16="http://schemas.microsoft.com/office/drawing/2014/main" id="{9332F56D-5689-40A0-9983-B61A4C1E08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C1A98A-3286-4042-97E0-B519ABE836B4}"/>
              </a:ext>
            </a:extLst>
          </p:cNvPr>
          <p:cNvSpPr>
            <a:spLocks noGrp="1"/>
          </p:cNvSpPr>
          <p:nvPr>
            <p:ph type="sldNum" sz="quarter" idx="12"/>
          </p:nvPr>
        </p:nvSpPr>
        <p:spPr/>
        <p:txBody>
          <a:bodyPr/>
          <a:lstStyle/>
          <a:p>
            <a:fld id="{E051E759-BAC7-41F2-8408-1891FE9BF940}" type="slidenum">
              <a:rPr lang="en-US" smtClean="0"/>
              <a:t>‹#›</a:t>
            </a:fld>
            <a:endParaRPr lang="en-US"/>
          </a:p>
        </p:txBody>
      </p:sp>
    </p:spTree>
    <p:extLst>
      <p:ext uri="{BB962C8B-B14F-4D97-AF65-F5344CB8AC3E}">
        <p14:creationId xmlns:p14="http://schemas.microsoft.com/office/powerpoint/2010/main" val="2089941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C4FA69-33D7-4447-A145-47D5D37901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B889F0-0F17-4567-88EB-1F854C3334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CA022-DE14-4628-B57D-8547E85DB171}"/>
              </a:ext>
            </a:extLst>
          </p:cNvPr>
          <p:cNvSpPr>
            <a:spLocks noGrp="1"/>
          </p:cNvSpPr>
          <p:nvPr>
            <p:ph type="dt" sz="half" idx="10"/>
          </p:nvPr>
        </p:nvSpPr>
        <p:spPr/>
        <p:txBody>
          <a:bodyPr/>
          <a:lstStyle/>
          <a:p>
            <a:fld id="{D0DF6C24-8DB0-43F8-A8E9-25CFD86F5D78}" type="datetime1">
              <a:rPr lang="en-US" smtClean="0"/>
              <a:t>5/13/2022</a:t>
            </a:fld>
            <a:endParaRPr lang="en-US"/>
          </a:p>
        </p:txBody>
      </p:sp>
      <p:sp>
        <p:nvSpPr>
          <p:cNvPr id="5" name="Footer Placeholder 4">
            <a:extLst>
              <a:ext uri="{FF2B5EF4-FFF2-40B4-BE49-F238E27FC236}">
                <a16:creationId xmlns:a16="http://schemas.microsoft.com/office/drawing/2014/main" id="{E45109C3-6F28-45BF-89DE-C32923B058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75247C-C4E6-4E11-85D3-33871DD77510}"/>
              </a:ext>
            </a:extLst>
          </p:cNvPr>
          <p:cNvSpPr>
            <a:spLocks noGrp="1"/>
          </p:cNvSpPr>
          <p:nvPr>
            <p:ph type="sldNum" sz="quarter" idx="12"/>
          </p:nvPr>
        </p:nvSpPr>
        <p:spPr/>
        <p:txBody>
          <a:bodyPr/>
          <a:lstStyle/>
          <a:p>
            <a:fld id="{E051E759-BAC7-41F2-8408-1891FE9BF940}" type="slidenum">
              <a:rPr lang="en-US" smtClean="0"/>
              <a:t>‹#›</a:t>
            </a:fld>
            <a:endParaRPr lang="en-US"/>
          </a:p>
        </p:txBody>
      </p:sp>
    </p:spTree>
    <p:extLst>
      <p:ext uri="{BB962C8B-B14F-4D97-AF65-F5344CB8AC3E}">
        <p14:creationId xmlns:p14="http://schemas.microsoft.com/office/powerpoint/2010/main" val="1651065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A45CECBE-36E3-469C-821A-EA934FB9046B}"/>
              </a:ext>
            </a:extLst>
          </p:cNvPr>
          <p:cNvSpPr>
            <a:spLocks noGrp="1"/>
          </p:cNvSpPr>
          <p:nvPr>
            <p:ph type="pic" sz="quarter" idx="10"/>
          </p:nvPr>
        </p:nvSpPr>
        <p:spPr>
          <a:xfrm>
            <a:off x="0" y="0"/>
            <a:ext cx="12192000" cy="3602736"/>
          </a:xfrm>
          <a:prstGeom prst="rect">
            <a:avLst/>
          </a:prstGeom>
        </p:spPr>
        <p:txBody>
          <a:bodyPr/>
          <a:lstStyle>
            <a:lvl1pPr marL="0" indent="0">
              <a:buNone/>
              <a:defRPr sz="1600"/>
            </a:lvl1pPr>
          </a:lstStyle>
          <a:p>
            <a:endParaRPr lang="en-US"/>
          </a:p>
        </p:txBody>
      </p:sp>
    </p:spTree>
    <p:extLst>
      <p:ext uri="{BB962C8B-B14F-4D97-AF65-F5344CB8AC3E}">
        <p14:creationId xmlns:p14="http://schemas.microsoft.com/office/powerpoint/2010/main" val="9239453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5" name="Immagine 4" descr="Immagine che contiene gioco, disegnando&#10;&#10;Descrizione generata automaticamente">
            <a:extLst>
              <a:ext uri="{FF2B5EF4-FFF2-40B4-BE49-F238E27FC236}">
                <a16:creationId xmlns:a16="http://schemas.microsoft.com/office/drawing/2014/main" id="{EE82C119-8C7F-4BC6-949F-792C80AD676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2539" y="4771"/>
            <a:ext cx="2055512" cy="1304998"/>
          </a:xfrm>
          <a:prstGeom prst="rect">
            <a:avLst/>
          </a:prstGeom>
        </p:spPr>
      </p:pic>
      <p:sp>
        <p:nvSpPr>
          <p:cNvPr id="13" name="Rounded Rectangle 9">
            <a:extLst>
              <a:ext uri="{FF2B5EF4-FFF2-40B4-BE49-F238E27FC236}">
                <a16:creationId xmlns:a16="http://schemas.microsoft.com/office/drawing/2014/main" id="{B39D9C07-5556-43F5-B78A-DCCA925DA5FA}"/>
              </a:ext>
            </a:extLst>
          </p:cNvPr>
          <p:cNvSpPr/>
          <p:nvPr userDrawn="1"/>
        </p:nvSpPr>
        <p:spPr>
          <a:xfrm>
            <a:off x="552830" y="6362536"/>
            <a:ext cx="11339686" cy="45719"/>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solidFill>
                <a:srgbClr val="C00000"/>
              </a:solidFill>
            </a:endParaRPr>
          </a:p>
        </p:txBody>
      </p:sp>
      <p:sp>
        <p:nvSpPr>
          <p:cNvPr id="9" name="CasellaDiTesto 8">
            <a:extLst>
              <a:ext uri="{FF2B5EF4-FFF2-40B4-BE49-F238E27FC236}">
                <a16:creationId xmlns:a16="http://schemas.microsoft.com/office/drawing/2014/main" id="{2AC38181-BBCD-46B6-BEA5-2D2DA58FA944}"/>
              </a:ext>
            </a:extLst>
          </p:cNvPr>
          <p:cNvSpPr txBox="1"/>
          <p:nvPr userDrawn="1"/>
        </p:nvSpPr>
        <p:spPr>
          <a:xfrm>
            <a:off x="9837003" y="562714"/>
            <a:ext cx="2055513" cy="369332"/>
          </a:xfrm>
          <a:prstGeom prst="rect">
            <a:avLst/>
          </a:prstGeom>
          <a:noFill/>
        </p:spPr>
        <p:txBody>
          <a:bodyPr wrap="square" rtlCol="0">
            <a:spAutoFit/>
          </a:bodyPr>
          <a:lstStyle/>
          <a:p>
            <a:r>
              <a:rPr lang="it-IT" b="1" dirty="0">
                <a:solidFill>
                  <a:schemeClr val="tx1"/>
                </a:solidFill>
                <a:latin typeface="Gotham Greek"/>
              </a:rPr>
              <a:t>Precision and Trust </a:t>
            </a:r>
          </a:p>
        </p:txBody>
      </p:sp>
      <p:sp>
        <p:nvSpPr>
          <p:cNvPr id="6" name="Rounded Rectangle 9">
            <a:extLst>
              <a:ext uri="{FF2B5EF4-FFF2-40B4-BE49-F238E27FC236}">
                <a16:creationId xmlns:a16="http://schemas.microsoft.com/office/drawing/2014/main" id="{48FC6059-2DF2-4B3F-ADAD-1BC2B63D913F}"/>
              </a:ext>
            </a:extLst>
          </p:cNvPr>
          <p:cNvSpPr/>
          <p:nvPr userDrawn="1"/>
        </p:nvSpPr>
        <p:spPr>
          <a:xfrm>
            <a:off x="426157" y="932046"/>
            <a:ext cx="11339686" cy="45719"/>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solidFill>
                <a:srgbClr val="C00000"/>
              </a:solidFill>
            </a:endParaRPr>
          </a:p>
        </p:txBody>
      </p:sp>
      <p:sp>
        <p:nvSpPr>
          <p:cNvPr id="4" name="TextBox 3">
            <a:extLst>
              <a:ext uri="{FF2B5EF4-FFF2-40B4-BE49-F238E27FC236}">
                <a16:creationId xmlns:a16="http://schemas.microsoft.com/office/drawing/2014/main" id="{DE1F515A-241C-4CF2-97EC-C035545E2982}"/>
              </a:ext>
            </a:extLst>
          </p:cNvPr>
          <p:cNvSpPr txBox="1"/>
          <p:nvPr userDrawn="1"/>
        </p:nvSpPr>
        <p:spPr>
          <a:xfrm>
            <a:off x="426157" y="6496492"/>
            <a:ext cx="1515221" cy="276999"/>
          </a:xfrm>
          <a:prstGeom prst="rect">
            <a:avLst/>
          </a:prstGeom>
          <a:noFill/>
        </p:spPr>
        <p:txBody>
          <a:bodyPr wrap="square" rtlCol="0">
            <a:spAutoFit/>
          </a:bodyPr>
          <a:lstStyle/>
          <a:p>
            <a:r>
              <a:rPr lang="en-US" sz="1200" dirty="0">
                <a:latin typeface="Gotham Greek" panose="02000803090000020004"/>
              </a:rPr>
              <a:t>  2022</a:t>
            </a:r>
          </a:p>
        </p:txBody>
      </p:sp>
      <p:sp>
        <p:nvSpPr>
          <p:cNvPr id="8" name="TextBox 7">
            <a:extLst>
              <a:ext uri="{FF2B5EF4-FFF2-40B4-BE49-F238E27FC236}">
                <a16:creationId xmlns:a16="http://schemas.microsoft.com/office/drawing/2014/main" id="{9C7B6A01-A05B-4371-B0E2-143653176240}"/>
              </a:ext>
            </a:extLst>
          </p:cNvPr>
          <p:cNvSpPr txBox="1"/>
          <p:nvPr userDrawn="1"/>
        </p:nvSpPr>
        <p:spPr>
          <a:xfrm>
            <a:off x="10520834" y="6465714"/>
            <a:ext cx="1515221" cy="307777"/>
          </a:xfrm>
          <a:prstGeom prst="rect">
            <a:avLst/>
          </a:prstGeom>
          <a:noFill/>
        </p:spPr>
        <p:txBody>
          <a:bodyPr wrap="square" rtlCol="0">
            <a:spAutoFit/>
          </a:bodyPr>
          <a:lstStyle/>
          <a:p>
            <a:r>
              <a:rPr lang="en-US" sz="1400" b="1" dirty="0">
                <a:solidFill>
                  <a:schemeClr val="tx1"/>
                </a:solidFill>
                <a:latin typeface="Gotham Greek" panose="02000803090000020004"/>
              </a:rPr>
              <a:t>www.bazigos.eu </a:t>
            </a:r>
          </a:p>
        </p:txBody>
      </p:sp>
    </p:spTree>
    <p:extLst>
      <p:ext uri="{BB962C8B-B14F-4D97-AF65-F5344CB8AC3E}">
        <p14:creationId xmlns:p14="http://schemas.microsoft.com/office/powerpoint/2010/main" val="1798894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D39BF-2004-48AF-A115-756C5D0B50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3E2974-1ECA-49F9-BB97-EAC407E869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912CF0-E7E7-4824-BB21-093F0F1C95B2}"/>
              </a:ext>
            </a:extLst>
          </p:cNvPr>
          <p:cNvSpPr>
            <a:spLocks noGrp="1"/>
          </p:cNvSpPr>
          <p:nvPr>
            <p:ph type="dt" sz="half" idx="10"/>
          </p:nvPr>
        </p:nvSpPr>
        <p:spPr/>
        <p:txBody>
          <a:bodyPr/>
          <a:lstStyle/>
          <a:p>
            <a:fld id="{14E211B8-4435-4E16-A787-634E4411A9CF}" type="datetime1">
              <a:rPr lang="en-US" smtClean="0"/>
              <a:t>5/13/2022</a:t>
            </a:fld>
            <a:endParaRPr lang="en-US"/>
          </a:p>
        </p:txBody>
      </p:sp>
      <p:sp>
        <p:nvSpPr>
          <p:cNvPr id="5" name="Footer Placeholder 4">
            <a:extLst>
              <a:ext uri="{FF2B5EF4-FFF2-40B4-BE49-F238E27FC236}">
                <a16:creationId xmlns:a16="http://schemas.microsoft.com/office/drawing/2014/main" id="{5C67F489-2AFC-47B6-810A-76909A6AF6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D06FD8-B53D-47C0-B1D2-6C70C38ED532}"/>
              </a:ext>
            </a:extLst>
          </p:cNvPr>
          <p:cNvSpPr>
            <a:spLocks noGrp="1"/>
          </p:cNvSpPr>
          <p:nvPr>
            <p:ph type="sldNum" sz="quarter" idx="12"/>
          </p:nvPr>
        </p:nvSpPr>
        <p:spPr/>
        <p:txBody>
          <a:bodyPr/>
          <a:lstStyle/>
          <a:p>
            <a:fld id="{E051E759-BAC7-41F2-8408-1891FE9BF940}" type="slidenum">
              <a:rPr lang="en-US" smtClean="0"/>
              <a:t>‹#›</a:t>
            </a:fld>
            <a:endParaRPr lang="en-US"/>
          </a:p>
        </p:txBody>
      </p:sp>
    </p:spTree>
    <p:extLst>
      <p:ext uri="{BB962C8B-B14F-4D97-AF65-F5344CB8AC3E}">
        <p14:creationId xmlns:p14="http://schemas.microsoft.com/office/powerpoint/2010/main" val="2238064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F8E9C-74C5-4B97-82A7-41554D695D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348351-3A53-4A27-9F2F-B93C1EAF3A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16DB65-8AD5-4F41-89D8-90A08A70F50D}"/>
              </a:ext>
            </a:extLst>
          </p:cNvPr>
          <p:cNvSpPr>
            <a:spLocks noGrp="1"/>
          </p:cNvSpPr>
          <p:nvPr>
            <p:ph type="dt" sz="half" idx="10"/>
          </p:nvPr>
        </p:nvSpPr>
        <p:spPr/>
        <p:txBody>
          <a:bodyPr/>
          <a:lstStyle/>
          <a:p>
            <a:fld id="{E4482AAC-B1C2-4144-9BCC-1C630315E978}" type="datetime1">
              <a:rPr lang="en-US" smtClean="0"/>
              <a:t>5/13/2022</a:t>
            </a:fld>
            <a:endParaRPr lang="en-US"/>
          </a:p>
        </p:txBody>
      </p:sp>
      <p:sp>
        <p:nvSpPr>
          <p:cNvPr id="5" name="Footer Placeholder 4">
            <a:extLst>
              <a:ext uri="{FF2B5EF4-FFF2-40B4-BE49-F238E27FC236}">
                <a16:creationId xmlns:a16="http://schemas.microsoft.com/office/drawing/2014/main" id="{DFC5719F-890D-451D-BFC7-16769976C4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49DFB8-7217-4E6D-AA87-9BE4A1B8D880}"/>
              </a:ext>
            </a:extLst>
          </p:cNvPr>
          <p:cNvSpPr>
            <a:spLocks noGrp="1"/>
          </p:cNvSpPr>
          <p:nvPr>
            <p:ph type="sldNum" sz="quarter" idx="12"/>
          </p:nvPr>
        </p:nvSpPr>
        <p:spPr/>
        <p:txBody>
          <a:bodyPr/>
          <a:lstStyle/>
          <a:p>
            <a:fld id="{E051E759-BAC7-41F2-8408-1891FE9BF940}" type="slidenum">
              <a:rPr lang="en-US" smtClean="0"/>
              <a:t>‹#›</a:t>
            </a:fld>
            <a:endParaRPr lang="en-US"/>
          </a:p>
        </p:txBody>
      </p:sp>
    </p:spTree>
    <p:extLst>
      <p:ext uri="{BB962C8B-B14F-4D97-AF65-F5344CB8AC3E}">
        <p14:creationId xmlns:p14="http://schemas.microsoft.com/office/powerpoint/2010/main" val="1733401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BF238-10FC-40F8-83CA-1F96AB3CA7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4B960D-2141-485E-93FB-572106E5B8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CA87A6-735D-4FA5-A7F3-C75477D591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41F4D12-937D-4F6A-AEF6-A613D09D5166}"/>
              </a:ext>
            </a:extLst>
          </p:cNvPr>
          <p:cNvSpPr>
            <a:spLocks noGrp="1"/>
          </p:cNvSpPr>
          <p:nvPr>
            <p:ph type="dt" sz="half" idx="10"/>
          </p:nvPr>
        </p:nvSpPr>
        <p:spPr/>
        <p:txBody>
          <a:bodyPr/>
          <a:lstStyle/>
          <a:p>
            <a:fld id="{F26E3046-0454-4EFE-9730-2DB5D25980D7}" type="datetime1">
              <a:rPr lang="en-US" smtClean="0"/>
              <a:t>5/13/2022</a:t>
            </a:fld>
            <a:endParaRPr lang="en-US"/>
          </a:p>
        </p:txBody>
      </p:sp>
      <p:sp>
        <p:nvSpPr>
          <p:cNvPr id="6" name="Footer Placeholder 5">
            <a:extLst>
              <a:ext uri="{FF2B5EF4-FFF2-40B4-BE49-F238E27FC236}">
                <a16:creationId xmlns:a16="http://schemas.microsoft.com/office/drawing/2014/main" id="{CC08E795-2AF2-4659-A073-4F0FFA139B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00AD8B-88B7-4A5F-B2F1-D43CA44CC6F7}"/>
              </a:ext>
            </a:extLst>
          </p:cNvPr>
          <p:cNvSpPr>
            <a:spLocks noGrp="1"/>
          </p:cNvSpPr>
          <p:nvPr>
            <p:ph type="sldNum" sz="quarter" idx="12"/>
          </p:nvPr>
        </p:nvSpPr>
        <p:spPr/>
        <p:txBody>
          <a:bodyPr/>
          <a:lstStyle/>
          <a:p>
            <a:fld id="{E051E759-BAC7-41F2-8408-1891FE9BF940}" type="slidenum">
              <a:rPr lang="en-US" smtClean="0"/>
              <a:t>‹#›</a:t>
            </a:fld>
            <a:endParaRPr lang="en-US"/>
          </a:p>
        </p:txBody>
      </p:sp>
    </p:spTree>
    <p:extLst>
      <p:ext uri="{BB962C8B-B14F-4D97-AF65-F5344CB8AC3E}">
        <p14:creationId xmlns:p14="http://schemas.microsoft.com/office/powerpoint/2010/main" val="1889644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C0881-D32D-43EF-BBDF-248C2F229D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3457E6-9AE1-4C0E-B269-CC3605C403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71F480-EE5E-460B-BEBB-671A2AEB7C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4DAD07-BEAC-44CC-88C9-9B62C1AC9A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BECC41-0083-4A1A-BBFA-DA1870DCF3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656403-C832-4E1D-824C-FA017053D1D2}"/>
              </a:ext>
            </a:extLst>
          </p:cNvPr>
          <p:cNvSpPr>
            <a:spLocks noGrp="1"/>
          </p:cNvSpPr>
          <p:nvPr>
            <p:ph type="dt" sz="half" idx="10"/>
          </p:nvPr>
        </p:nvSpPr>
        <p:spPr/>
        <p:txBody>
          <a:bodyPr/>
          <a:lstStyle/>
          <a:p>
            <a:fld id="{CA081BBA-DF48-44E1-B29A-EFC5B7AEAB37}" type="datetime1">
              <a:rPr lang="en-US" smtClean="0"/>
              <a:t>5/13/2022</a:t>
            </a:fld>
            <a:endParaRPr lang="en-US"/>
          </a:p>
        </p:txBody>
      </p:sp>
      <p:sp>
        <p:nvSpPr>
          <p:cNvPr id="8" name="Footer Placeholder 7">
            <a:extLst>
              <a:ext uri="{FF2B5EF4-FFF2-40B4-BE49-F238E27FC236}">
                <a16:creationId xmlns:a16="http://schemas.microsoft.com/office/drawing/2014/main" id="{CD9E2C54-4012-4ACF-81B1-4C09E77B75A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AB1C5E2-0B5D-44AD-AD1A-AA9FC8993A63}"/>
              </a:ext>
            </a:extLst>
          </p:cNvPr>
          <p:cNvSpPr>
            <a:spLocks noGrp="1"/>
          </p:cNvSpPr>
          <p:nvPr>
            <p:ph type="sldNum" sz="quarter" idx="12"/>
          </p:nvPr>
        </p:nvSpPr>
        <p:spPr/>
        <p:txBody>
          <a:bodyPr/>
          <a:lstStyle/>
          <a:p>
            <a:fld id="{E051E759-BAC7-41F2-8408-1891FE9BF940}" type="slidenum">
              <a:rPr lang="en-US" smtClean="0"/>
              <a:t>‹#›</a:t>
            </a:fld>
            <a:endParaRPr lang="en-US"/>
          </a:p>
        </p:txBody>
      </p:sp>
    </p:spTree>
    <p:extLst>
      <p:ext uri="{BB962C8B-B14F-4D97-AF65-F5344CB8AC3E}">
        <p14:creationId xmlns:p14="http://schemas.microsoft.com/office/powerpoint/2010/main" val="3025987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A0BC0-331C-41E3-86F1-AFC03CAD94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7C3F2B-3456-4302-AA38-84B4ECC82CEB}"/>
              </a:ext>
            </a:extLst>
          </p:cNvPr>
          <p:cNvSpPr>
            <a:spLocks noGrp="1"/>
          </p:cNvSpPr>
          <p:nvPr>
            <p:ph type="dt" sz="half" idx="10"/>
          </p:nvPr>
        </p:nvSpPr>
        <p:spPr/>
        <p:txBody>
          <a:bodyPr/>
          <a:lstStyle/>
          <a:p>
            <a:fld id="{068F7415-2BFC-4CD6-B402-26F14A03A508}" type="datetime1">
              <a:rPr lang="en-US" smtClean="0"/>
              <a:t>5/13/2022</a:t>
            </a:fld>
            <a:endParaRPr lang="en-US"/>
          </a:p>
        </p:txBody>
      </p:sp>
      <p:sp>
        <p:nvSpPr>
          <p:cNvPr id="4" name="Footer Placeholder 3">
            <a:extLst>
              <a:ext uri="{FF2B5EF4-FFF2-40B4-BE49-F238E27FC236}">
                <a16:creationId xmlns:a16="http://schemas.microsoft.com/office/drawing/2014/main" id="{3C51FA72-06AF-4BD6-819B-1F491F75FD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985AB5-5D74-46F0-88AB-88FFF772AF09}"/>
              </a:ext>
            </a:extLst>
          </p:cNvPr>
          <p:cNvSpPr>
            <a:spLocks noGrp="1"/>
          </p:cNvSpPr>
          <p:nvPr>
            <p:ph type="sldNum" sz="quarter" idx="12"/>
          </p:nvPr>
        </p:nvSpPr>
        <p:spPr/>
        <p:txBody>
          <a:bodyPr/>
          <a:lstStyle/>
          <a:p>
            <a:fld id="{E051E759-BAC7-41F2-8408-1891FE9BF940}" type="slidenum">
              <a:rPr lang="en-US" smtClean="0"/>
              <a:t>‹#›</a:t>
            </a:fld>
            <a:endParaRPr lang="en-US"/>
          </a:p>
        </p:txBody>
      </p:sp>
    </p:spTree>
    <p:extLst>
      <p:ext uri="{BB962C8B-B14F-4D97-AF65-F5344CB8AC3E}">
        <p14:creationId xmlns:p14="http://schemas.microsoft.com/office/powerpoint/2010/main" val="3030876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7013A9-15DB-4ACF-8DB2-D3D00706FADE}"/>
              </a:ext>
            </a:extLst>
          </p:cNvPr>
          <p:cNvSpPr>
            <a:spLocks noGrp="1"/>
          </p:cNvSpPr>
          <p:nvPr>
            <p:ph type="dt" sz="half" idx="10"/>
          </p:nvPr>
        </p:nvSpPr>
        <p:spPr/>
        <p:txBody>
          <a:bodyPr/>
          <a:lstStyle/>
          <a:p>
            <a:fld id="{2080B54A-4F9C-4F04-B155-2F5BC066D19B}" type="datetime1">
              <a:rPr lang="en-US" smtClean="0"/>
              <a:t>5/13/2022</a:t>
            </a:fld>
            <a:endParaRPr lang="en-US"/>
          </a:p>
        </p:txBody>
      </p:sp>
      <p:sp>
        <p:nvSpPr>
          <p:cNvPr id="3" name="Footer Placeholder 2">
            <a:extLst>
              <a:ext uri="{FF2B5EF4-FFF2-40B4-BE49-F238E27FC236}">
                <a16:creationId xmlns:a16="http://schemas.microsoft.com/office/drawing/2014/main" id="{FEC8330D-E15B-4D82-A488-F7B6E018E5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204402-E307-4DBB-AD3C-F46BDCE8BF76}"/>
              </a:ext>
            </a:extLst>
          </p:cNvPr>
          <p:cNvSpPr>
            <a:spLocks noGrp="1"/>
          </p:cNvSpPr>
          <p:nvPr>
            <p:ph type="sldNum" sz="quarter" idx="12"/>
          </p:nvPr>
        </p:nvSpPr>
        <p:spPr/>
        <p:txBody>
          <a:bodyPr/>
          <a:lstStyle/>
          <a:p>
            <a:fld id="{E051E759-BAC7-41F2-8408-1891FE9BF940}" type="slidenum">
              <a:rPr lang="en-US" smtClean="0"/>
              <a:t>‹#›</a:t>
            </a:fld>
            <a:endParaRPr lang="en-US"/>
          </a:p>
        </p:txBody>
      </p:sp>
    </p:spTree>
    <p:extLst>
      <p:ext uri="{BB962C8B-B14F-4D97-AF65-F5344CB8AC3E}">
        <p14:creationId xmlns:p14="http://schemas.microsoft.com/office/powerpoint/2010/main" val="864049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00409-AACF-46DD-BB8A-6FE8674CA2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DE8C46-AB82-42F1-BCD4-56174C1AEB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ACED78-7F28-4E50-822C-7F8FA7CBBF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EFFECF-8B2C-4084-8317-A6FEBCE68A38}"/>
              </a:ext>
            </a:extLst>
          </p:cNvPr>
          <p:cNvSpPr>
            <a:spLocks noGrp="1"/>
          </p:cNvSpPr>
          <p:nvPr>
            <p:ph type="dt" sz="half" idx="10"/>
          </p:nvPr>
        </p:nvSpPr>
        <p:spPr/>
        <p:txBody>
          <a:bodyPr/>
          <a:lstStyle/>
          <a:p>
            <a:fld id="{34CB62CB-1480-476B-AD87-5547A40850C1}" type="datetime1">
              <a:rPr lang="en-US" smtClean="0"/>
              <a:t>5/13/2022</a:t>
            </a:fld>
            <a:endParaRPr lang="en-US"/>
          </a:p>
        </p:txBody>
      </p:sp>
      <p:sp>
        <p:nvSpPr>
          <p:cNvPr id="6" name="Footer Placeholder 5">
            <a:extLst>
              <a:ext uri="{FF2B5EF4-FFF2-40B4-BE49-F238E27FC236}">
                <a16:creationId xmlns:a16="http://schemas.microsoft.com/office/drawing/2014/main" id="{E96CFD32-AFB3-475B-B3F4-16610BD8EB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A0BF12-53D6-4F37-ACE7-3A67824051D4}"/>
              </a:ext>
            </a:extLst>
          </p:cNvPr>
          <p:cNvSpPr>
            <a:spLocks noGrp="1"/>
          </p:cNvSpPr>
          <p:nvPr>
            <p:ph type="sldNum" sz="quarter" idx="12"/>
          </p:nvPr>
        </p:nvSpPr>
        <p:spPr/>
        <p:txBody>
          <a:bodyPr/>
          <a:lstStyle/>
          <a:p>
            <a:fld id="{E051E759-BAC7-41F2-8408-1891FE9BF940}" type="slidenum">
              <a:rPr lang="en-US" smtClean="0"/>
              <a:t>‹#›</a:t>
            </a:fld>
            <a:endParaRPr lang="en-US"/>
          </a:p>
        </p:txBody>
      </p:sp>
    </p:spTree>
    <p:extLst>
      <p:ext uri="{BB962C8B-B14F-4D97-AF65-F5344CB8AC3E}">
        <p14:creationId xmlns:p14="http://schemas.microsoft.com/office/powerpoint/2010/main" val="405278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70AC5-DB4B-478B-8D83-8DF388372A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49AB19-266A-44C4-95B6-C3394DC34E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8ACD03-5AB2-4DF1-9256-59DFFBE62F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667693-F27E-45DA-8E1D-1D586974FFFF}"/>
              </a:ext>
            </a:extLst>
          </p:cNvPr>
          <p:cNvSpPr>
            <a:spLocks noGrp="1"/>
          </p:cNvSpPr>
          <p:nvPr>
            <p:ph type="dt" sz="half" idx="10"/>
          </p:nvPr>
        </p:nvSpPr>
        <p:spPr/>
        <p:txBody>
          <a:bodyPr/>
          <a:lstStyle/>
          <a:p>
            <a:fld id="{347CFE32-767D-48CC-A299-6ECC9A225E7B}" type="datetime1">
              <a:rPr lang="en-US" smtClean="0"/>
              <a:t>5/13/2022</a:t>
            </a:fld>
            <a:endParaRPr lang="en-US"/>
          </a:p>
        </p:txBody>
      </p:sp>
      <p:sp>
        <p:nvSpPr>
          <p:cNvPr id="6" name="Footer Placeholder 5">
            <a:extLst>
              <a:ext uri="{FF2B5EF4-FFF2-40B4-BE49-F238E27FC236}">
                <a16:creationId xmlns:a16="http://schemas.microsoft.com/office/drawing/2014/main" id="{C5C14504-BC40-476B-8BF1-B9A674000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FD1691-E1EC-4DBA-B462-22319C293B83}"/>
              </a:ext>
            </a:extLst>
          </p:cNvPr>
          <p:cNvSpPr>
            <a:spLocks noGrp="1"/>
          </p:cNvSpPr>
          <p:nvPr>
            <p:ph type="sldNum" sz="quarter" idx="12"/>
          </p:nvPr>
        </p:nvSpPr>
        <p:spPr/>
        <p:txBody>
          <a:bodyPr/>
          <a:lstStyle/>
          <a:p>
            <a:fld id="{E051E759-BAC7-41F2-8408-1891FE9BF940}" type="slidenum">
              <a:rPr lang="en-US" smtClean="0"/>
              <a:t>‹#›</a:t>
            </a:fld>
            <a:endParaRPr lang="en-US"/>
          </a:p>
        </p:txBody>
      </p:sp>
    </p:spTree>
    <p:extLst>
      <p:ext uri="{BB962C8B-B14F-4D97-AF65-F5344CB8AC3E}">
        <p14:creationId xmlns:p14="http://schemas.microsoft.com/office/powerpoint/2010/main" val="3664139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D82350-814C-429A-BB5D-F350414E04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03B577-9A1D-4556-BDFE-8FABCB0CA0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3E597B-95FF-49C3-91C2-4A35942CEF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CB2DEB-FBD7-4A25-9082-651AA4EAE45D}" type="datetime1">
              <a:rPr lang="en-US" smtClean="0"/>
              <a:t>5/13/2022</a:t>
            </a:fld>
            <a:endParaRPr lang="en-US"/>
          </a:p>
        </p:txBody>
      </p:sp>
      <p:sp>
        <p:nvSpPr>
          <p:cNvPr id="5" name="Footer Placeholder 4">
            <a:extLst>
              <a:ext uri="{FF2B5EF4-FFF2-40B4-BE49-F238E27FC236}">
                <a16:creationId xmlns:a16="http://schemas.microsoft.com/office/drawing/2014/main" id="{0D91783C-660B-43C9-A348-9DB832B1CD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AA81A-6170-4AAF-833C-38612B5031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51E759-BAC7-41F2-8408-1891FE9BF940}" type="slidenum">
              <a:rPr lang="en-US" smtClean="0"/>
              <a:t>‹#›</a:t>
            </a:fld>
            <a:endParaRPr lang="en-US"/>
          </a:p>
        </p:txBody>
      </p:sp>
    </p:spTree>
    <p:extLst>
      <p:ext uri="{BB962C8B-B14F-4D97-AF65-F5344CB8AC3E}">
        <p14:creationId xmlns:p14="http://schemas.microsoft.com/office/powerpoint/2010/main" val="35315208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5.jpeg"/></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5.png"/><Relationship Id="rId7" Type="http://schemas.openxmlformats.org/officeDocument/2006/relationships/image" Target="../media/image49.jpe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4.jpe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55.emf"/><Relationship Id="rId5" Type="http://schemas.openxmlformats.org/officeDocument/2006/relationships/package" Target="../embeddings/Microsoft_Excel_Worksheet1.xlsx"/><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9.jpe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3.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jpe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7.jpe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66.jpeg"/><Relationship Id="rId5" Type="http://schemas.openxmlformats.org/officeDocument/2006/relationships/image" Target="../media/image65.jpg"/><Relationship Id="rId4" Type="http://schemas.openxmlformats.org/officeDocument/2006/relationships/image" Target="../media/image64.jp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8.emf"/><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emf"/><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9.png"/><Relationship Id="rId18" Type="http://schemas.openxmlformats.org/officeDocument/2006/relationships/image" Target="../media/image14.svg"/><Relationship Id="rId26" Type="http://schemas.openxmlformats.org/officeDocument/2006/relationships/image" Target="../media/image21.png"/><Relationship Id="rId3" Type="http://schemas.openxmlformats.org/officeDocument/2006/relationships/image" Target="../media/image5.png"/><Relationship Id="rId21" Type="http://schemas.openxmlformats.org/officeDocument/2006/relationships/image" Target="../media/image17.png"/><Relationship Id="rId7" Type="http://schemas.openxmlformats.org/officeDocument/2006/relationships/slide" Target="slide3.xml"/><Relationship Id="rId12" Type="http://schemas.openxmlformats.org/officeDocument/2006/relationships/slide" Target="slide18.xml"/><Relationship Id="rId17" Type="http://schemas.openxmlformats.org/officeDocument/2006/relationships/image" Target="../media/image13.png"/><Relationship Id="rId25" Type="http://schemas.openxmlformats.org/officeDocument/2006/relationships/slide" Target="slide16.xml"/><Relationship Id="rId2" Type="http://schemas.openxmlformats.org/officeDocument/2006/relationships/image" Target="../media/image4.png"/><Relationship Id="rId16" Type="http://schemas.openxmlformats.org/officeDocument/2006/relationships/image" Target="../media/image12.svg"/><Relationship Id="rId20" Type="http://schemas.openxmlformats.org/officeDocument/2006/relationships/image" Target="../media/image16.svg"/><Relationship Id="rId1" Type="http://schemas.openxmlformats.org/officeDocument/2006/relationships/slideLayout" Target="../slideLayouts/slideLayout1.xml"/><Relationship Id="rId6" Type="http://schemas.openxmlformats.org/officeDocument/2006/relationships/image" Target="../media/image8.jpeg"/><Relationship Id="rId11" Type="http://schemas.openxmlformats.org/officeDocument/2006/relationships/slide" Target="slide10.xml"/><Relationship Id="rId24" Type="http://schemas.openxmlformats.org/officeDocument/2006/relationships/image" Target="../media/image20.svg"/><Relationship Id="rId5" Type="http://schemas.openxmlformats.org/officeDocument/2006/relationships/image" Target="../media/image7.jpeg"/><Relationship Id="rId15" Type="http://schemas.openxmlformats.org/officeDocument/2006/relationships/image" Target="../media/image11.png"/><Relationship Id="rId23" Type="http://schemas.openxmlformats.org/officeDocument/2006/relationships/image" Target="../media/image19.png"/><Relationship Id="rId10" Type="http://schemas.openxmlformats.org/officeDocument/2006/relationships/slide" Target="slide9.xml"/><Relationship Id="rId19" Type="http://schemas.openxmlformats.org/officeDocument/2006/relationships/image" Target="../media/image15.png"/><Relationship Id="rId4" Type="http://schemas.openxmlformats.org/officeDocument/2006/relationships/image" Target="../media/image6.jpeg"/><Relationship Id="rId9" Type="http://schemas.openxmlformats.org/officeDocument/2006/relationships/slide" Target="slide12.xml"/><Relationship Id="rId14" Type="http://schemas.openxmlformats.org/officeDocument/2006/relationships/image" Target="../media/image10.svg"/><Relationship Id="rId22" Type="http://schemas.openxmlformats.org/officeDocument/2006/relationships/image" Target="../media/image18.svg"/><Relationship Id="rId27" Type="http://schemas.openxmlformats.org/officeDocument/2006/relationships/image" Target="../media/image22.svg"/></Relationships>
</file>

<file path=ppt/slides/_rels/slide2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5.png"/><Relationship Id="rId7" Type="http://schemas.openxmlformats.org/officeDocument/2006/relationships/image" Target="../media/image7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hyperlink" Target="https://www.bazigos.eu/" TargetMode="External"/><Relationship Id="rId10" Type="http://schemas.openxmlformats.org/officeDocument/2006/relationships/image" Target="../media/image77.png"/><Relationship Id="rId4" Type="http://schemas.openxmlformats.org/officeDocument/2006/relationships/image" Target="../media/image73.PNG"/><Relationship Id="rId9" Type="http://schemas.openxmlformats.org/officeDocument/2006/relationships/hyperlink" Target="mailto:info@bazigos.eu"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8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82.png"/></Relationships>
</file>

<file path=ppt/slides/_rels/slide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85.PNG"/><Relationship Id="rId4" Type="http://schemas.openxmlformats.org/officeDocument/2006/relationships/image" Target="../media/image8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5.png"/><Relationship Id="rId7" Type="http://schemas.openxmlformats.org/officeDocument/2006/relationships/image" Target="../media/image33.jpeg"/><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image" Target="../media/image4.png"/><Relationship Id="rId16"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jpeg"/><Relationship Id="rId1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t="-9000" b="-9000"/>
          </a:stretch>
        </a:blipFill>
        <a:effectLst/>
      </p:bgPr>
    </p:bg>
    <p:spTree>
      <p:nvGrpSpPr>
        <p:cNvPr id="1" name=""/>
        <p:cNvGrpSpPr/>
        <p:nvPr/>
      </p:nvGrpSpPr>
      <p:grpSpPr>
        <a:xfrm>
          <a:off x="0" y="0"/>
          <a:ext cx="0" cy="0"/>
          <a:chOff x="0" y="0"/>
          <a:chExt cx="0" cy="0"/>
        </a:xfrm>
      </p:grpSpPr>
      <p:pic>
        <p:nvPicPr>
          <p:cNvPr id="6" name="Εικόνα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605" y="1182719"/>
            <a:ext cx="7941853" cy="1982115"/>
          </a:xfrm>
          <a:prstGeom prst="rect">
            <a:avLst/>
          </a:prstGeom>
        </p:spPr>
      </p:pic>
      <p:grpSp>
        <p:nvGrpSpPr>
          <p:cNvPr id="5" name="Group 4"/>
          <p:cNvGrpSpPr/>
          <p:nvPr/>
        </p:nvGrpSpPr>
        <p:grpSpPr>
          <a:xfrm>
            <a:off x="1911927" y="814647"/>
            <a:ext cx="10280072" cy="6043353"/>
            <a:chOff x="1911927" y="814647"/>
            <a:chExt cx="10280072" cy="6043353"/>
          </a:xfrm>
        </p:grpSpPr>
        <p:sp>
          <p:nvSpPr>
            <p:cNvPr id="2" name="Right Triangle 1"/>
            <p:cNvSpPr/>
            <p:nvPr/>
          </p:nvSpPr>
          <p:spPr>
            <a:xfrm flipH="1">
              <a:off x="1911927" y="3283526"/>
              <a:ext cx="10280072" cy="3574474"/>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Triangle 3"/>
            <p:cNvSpPr/>
            <p:nvPr/>
          </p:nvSpPr>
          <p:spPr>
            <a:xfrm flipH="1">
              <a:off x="6517178" y="814647"/>
              <a:ext cx="5674821" cy="4463935"/>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5812971" y="5515966"/>
            <a:ext cx="6187836" cy="707886"/>
          </a:xfrm>
          <a:prstGeom prst="rect">
            <a:avLst/>
          </a:prstGeom>
          <a:noFill/>
        </p:spPr>
        <p:txBody>
          <a:bodyPr wrap="square" rtlCol="0">
            <a:spAutoFit/>
          </a:bodyPr>
          <a:lstStyle/>
          <a:p>
            <a:r>
              <a:rPr lang="en-US" sz="2000" b="1" dirty="0">
                <a:latin typeface="Helvetica" panose="020B0604020202020204" pitchFamily="34" charset="0"/>
                <a:cs typeface="Helvetica" panose="020B0604020202020204" pitchFamily="34" charset="0"/>
              </a:rPr>
              <a:t>Company Profile and presentation </a:t>
            </a:r>
            <a:r>
              <a:rPr lang="en-US" sz="2000" b="1" dirty="0" err="1">
                <a:latin typeface="Helvetica" panose="020B0604020202020204" pitchFamily="34" charset="0"/>
                <a:cs typeface="Helvetica" panose="020B0604020202020204" pitchFamily="34" charset="0"/>
              </a:rPr>
              <a:t>Intravis</a:t>
            </a:r>
            <a:endParaRPr lang="en-US" sz="2000" b="1" dirty="0">
              <a:latin typeface="Helvetica" panose="020B0604020202020204" pitchFamily="34" charset="0"/>
              <a:cs typeface="Helvetica" panose="020B0604020202020204" pitchFamily="34" charset="0"/>
            </a:endParaRPr>
          </a:p>
          <a:p>
            <a:r>
              <a:rPr lang="en-US" sz="2000" b="1" dirty="0">
                <a:latin typeface="Helvetica" panose="020B0604020202020204" pitchFamily="34" charset="0"/>
                <a:cs typeface="Helvetica" panose="020B0604020202020204" pitchFamily="34" charset="0"/>
              </a:rPr>
              <a:t>May 2022</a:t>
            </a:r>
          </a:p>
        </p:txBody>
      </p:sp>
    </p:spTree>
    <p:extLst>
      <p:ext uri="{BB962C8B-B14F-4D97-AF65-F5344CB8AC3E}">
        <p14:creationId xmlns:p14="http://schemas.microsoft.com/office/powerpoint/2010/main" val="3886207481"/>
      </p:ext>
    </p:extLst>
  </p:cSld>
  <p:clrMapOvr>
    <a:masterClrMapping/>
  </p:clrMapOvr>
  <mc:AlternateContent xmlns:mc="http://schemas.openxmlformats.org/markup-compatibility/2006" xmlns:p14="http://schemas.microsoft.com/office/powerpoint/2010/main">
    <mc:Choice Requires="p14">
      <p:transition p14:dur="0" advTm="10011"/>
    </mc:Choice>
    <mc:Fallback xmlns="">
      <p:transition advTm="1001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 name="Εικόνα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34088" y="6078695"/>
            <a:ext cx="2609112" cy="651178"/>
          </a:xfrm>
          <a:prstGeom prst="rect">
            <a:avLst/>
          </a:prstGeom>
        </p:spPr>
      </p:pic>
      <p:sp>
        <p:nvSpPr>
          <p:cNvPr id="7" name="Πλαίσιο κειμένου 4">
            <a:extLst>
              <a:ext uri="{FF2B5EF4-FFF2-40B4-BE49-F238E27FC236}">
                <a16:creationId xmlns:a16="http://schemas.microsoft.com/office/drawing/2014/main" id="{05947EF8-EAFA-4007-976B-89A527184582}"/>
              </a:ext>
            </a:extLst>
          </p:cNvPr>
          <p:cNvSpPr txBox="1">
            <a:spLocks noChangeArrowheads="1"/>
          </p:cNvSpPr>
          <p:nvPr/>
        </p:nvSpPr>
        <p:spPr bwMode="auto">
          <a:xfrm>
            <a:off x="187213" y="338187"/>
            <a:ext cx="4763032" cy="561773"/>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07000"/>
              </a:lnSpc>
              <a:spcAft>
                <a:spcPts val="800"/>
              </a:spcAft>
            </a:pPr>
            <a:r>
              <a:rPr lang="en-US" sz="2400" dirty="0">
                <a:solidFill>
                  <a:srgbClr val="FF0000"/>
                </a:solidFill>
                <a:effectLst/>
                <a:latin typeface="Helvetica" panose="020B0604020202020204" pitchFamily="34" charset="0"/>
                <a:ea typeface="Calibri" panose="020F0502020204030204" pitchFamily="34" charset="0"/>
                <a:cs typeface="Helvetica" panose="020B0604020202020204" pitchFamily="34" charset="0"/>
              </a:rPr>
              <a:t>The Bazigos Know-How</a:t>
            </a:r>
            <a:endParaRPr lang="el-GR" sz="2400" dirty="0">
              <a:solidFill>
                <a:srgbClr val="FF0000"/>
              </a:solidFill>
              <a:effectLst/>
              <a:latin typeface="Helvetica" panose="020B0604020202020204" pitchFamily="34" charset="0"/>
              <a:ea typeface="Calibri" panose="020F0502020204030204" pitchFamily="34" charset="0"/>
              <a:cs typeface="Helvetica" panose="020B0604020202020204" pitchFamily="34" charset="0"/>
            </a:endParaRPr>
          </a:p>
        </p:txBody>
      </p:sp>
      <p:sp>
        <p:nvSpPr>
          <p:cNvPr id="8" name="TextBox 7">
            <a:extLst>
              <a:ext uri="{FF2B5EF4-FFF2-40B4-BE49-F238E27FC236}">
                <a16:creationId xmlns:a16="http://schemas.microsoft.com/office/drawing/2014/main" id="{DCED99C6-D16B-47E4-ADDB-843C55516ED2}"/>
              </a:ext>
            </a:extLst>
          </p:cNvPr>
          <p:cNvSpPr txBox="1"/>
          <p:nvPr/>
        </p:nvSpPr>
        <p:spPr>
          <a:xfrm>
            <a:off x="266485" y="899960"/>
            <a:ext cx="6707253" cy="4952318"/>
          </a:xfrm>
          <a:prstGeom prst="rect">
            <a:avLst/>
          </a:prstGeom>
          <a:noFill/>
        </p:spPr>
        <p:txBody>
          <a:bodyPr wrap="square" rtlCol="0">
            <a:spAutoFit/>
          </a:bodyPr>
          <a:lstStyle/>
          <a:p>
            <a:pPr marL="342900" indent="-342900">
              <a:lnSpc>
                <a:spcPct val="150000"/>
              </a:lnSpc>
              <a:spcAft>
                <a:spcPts val="120"/>
              </a:spcAft>
              <a:buFont typeface="Arial" panose="020B0604020202020204" pitchFamily="34" charset="0"/>
              <a:buChar char="•"/>
            </a:pPr>
            <a:r>
              <a:rPr lang="en-US" sz="1900" dirty="0">
                <a:solidFill>
                  <a:schemeClr val="tx1">
                    <a:lumMod val="85000"/>
                    <a:lumOff val="15000"/>
                  </a:schemeClr>
                </a:solidFill>
                <a:latin typeface="Helvetica" panose="020B0604020202020204" pitchFamily="34" charset="0"/>
                <a:cs typeface="Helvetica" panose="020B0604020202020204" pitchFamily="34" charset="0"/>
              </a:rPr>
              <a:t>Production of very high precision components (+/- 5m)</a:t>
            </a:r>
          </a:p>
          <a:p>
            <a:pPr marL="342900" indent="-342900">
              <a:lnSpc>
                <a:spcPct val="150000"/>
              </a:lnSpc>
              <a:spcAft>
                <a:spcPts val="120"/>
              </a:spcAft>
              <a:buFont typeface="Arial" panose="020B0604020202020204" pitchFamily="34" charset="0"/>
              <a:buChar char="•"/>
            </a:pPr>
            <a:r>
              <a:rPr lang="en-US" sz="1900" dirty="0">
                <a:solidFill>
                  <a:schemeClr val="tx1">
                    <a:lumMod val="85000"/>
                    <a:lumOff val="15000"/>
                  </a:schemeClr>
                </a:solidFill>
                <a:latin typeface="Helvetica" panose="020B0604020202020204" pitchFamily="34" charset="0"/>
                <a:cs typeface="Helvetica" panose="020B0604020202020204" pitchFamily="34" charset="0"/>
              </a:rPr>
              <a:t>Design and development of molds for metal products:</a:t>
            </a:r>
          </a:p>
          <a:p>
            <a:pPr>
              <a:lnSpc>
                <a:spcPct val="150000"/>
              </a:lnSpc>
              <a:spcAft>
                <a:spcPts val="120"/>
              </a:spcAft>
            </a:pPr>
            <a:endParaRPr lang="en-US" sz="1900" dirty="0">
              <a:solidFill>
                <a:schemeClr val="tx1">
                  <a:lumMod val="85000"/>
                  <a:lumOff val="15000"/>
                </a:schemeClr>
              </a:solidFill>
              <a:latin typeface="Helvetica" panose="020B0604020202020204" pitchFamily="34" charset="0"/>
              <a:cs typeface="Helvetica" panose="020B0604020202020204" pitchFamily="34" charset="0"/>
            </a:endParaRPr>
          </a:p>
          <a:p>
            <a:pPr marL="342900" indent="-342900">
              <a:lnSpc>
                <a:spcPct val="150000"/>
              </a:lnSpc>
              <a:spcAft>
                <a:spcPts val="120"/>
              </a:spcAft>
              <a:buFont typeface="Arial" panose="020B0604020202020204" pitchFamily="34" charset="0"/>
              <a:buChar char="•"/>
            </a:pPr>
            <a:endParaRPr lang="en-US" sz="1900" dirty="0">
              <a:solidFill>
                <a:schemeClr val="tx1">
                  <a:lumMod val="85000"/>
                  <a:lumOff val="15000"/>
                </a:schemeClr>
              </a:solidFill>
              <a:latin typeface="Helvetica" panose="020B0604020202020204" pitchFamily="34" charset="0"/>
              <a:cs typeface="Helvetica" panose="020B0604020202020204" pitchFamily="34" charset="0"/>
            </a:endParaRPr>
          </a:p>
          <a:p>
            <a:pPr marL="342900" indent="-342900">
              <a:lnSpc>
                <a:spcPct val="150000"/>
              </a:lnSpc>
              <a:spcAft>
                <a:spcPts val="120"/>
              </a:spcAft>
              <a:buFont typeface="Arial" panose="020B0604020202020204" pitchFamily="34" charset="0"/>
              <a:buChar char="•"/>
            </a:pPr>
            <a:endParaRPr lang="en-US" sz="1900" dirty="0">
              <a:solidFill>
                <a:schemeClr val="tx1">
                  <a:lumMod val="85000"/>
                  <a:lumOff val="15000"/>
                </a:schemeClr>
              </a:solidFill>
              <a:latin typeface="Helvetica" panose="020B0604020202020204" pitchFamily="34" charset="0"/>
              <a:cs typeface="Helvetica" panose="020B0604020202020204" pitchFamily="34" charset="0"/>
            </a:endParaRPr>
          </a:p>
          <a:p>
            <a:pPr marL="342900" indent="-342900">
              <a:lnSpc>
                <a:spcPct val="150000"/>
              </a:lnSpc>
              <a:spcAft>
                <a:spcPts val="120"/>
              </a:spcAft>
              <a:buFont typeface="Arial" panose="020B0604020202020204" pitchFamily="34" charset="0"/>
              <a:buChar char="•"/>
            </a:pPr>
            <a:r>
              <a:rPr lang="en-US" sz="1900" dirty="0">
                <a:solidFill>
                  <a:schemeClr val="tx1">
                    <a:lumMod val="85000"/>
                    <a:lumOff val="15000"/>
                  </a:schemeClr>
                </a:solidFill>
                <a:latin typeface="Helvetica" panose="020B0604020202020204" pitchFamily="34" charset="0"/>
                <a:cs typeface="Helvetica" panose="020B0604020202020204" pitchFamily="34" charset="0"/>
              </a:rPr>
              <a:t>Design and development of injection molds for plastic products (Injection molds)</a:t>
            </a:r>
          </a:p>
          <a:p>
            <a:pPr marL="342900" indent="-342900">
              <a:lnSpc>
                <a:spcPct val="150000"/>
              </a:lnSpc>
              <a:spcAft>
                <a:spcPts val="120"/>
              </a:spcAft>
              <a:buFont typeface="Arial" panose="020B0604020202020204" pitchFamily="34" charset="0"/>
              <a:buChar char="•"/>
            </a:pPr>
            <a:r>
              <a:rPr lang="en-US" sz="1900" dirty="0">
                <a:solidFill>
                  <a:schemeClr val="tx1">
                    <a:lumMod val="85000"/>
                    <a:lumOff val="15000"/>
                  </a:schemeClr>
                </a:solidFill>
                <a:latin typeface="Helvetica" panose="020B0604020202020204" pitchFamily="34" charset="0"/>
                <a:cs typeface="Helvetica" panose="020B0604020202020204" pitchFamily="34" charset="0"/>
              </a:rPr>
              <a:t>Thermoforming Inserts</a:t>
            </a:r>
          </a:p>
          <a:p>
            <a:pPr marL="342900" indent="-342900">
              <a:lnSpc>
                <a:spcPct val="150000"/>
              </a:lnSpc>
              <a:spcAft>
                <a:spcPts val="120"/>
              </a:spcAft>
              <a:buFont typeface="Arial" panose="020B0604020202020204" pitchFamily="34" charset="0"/>
              <a:buChar char="•"/>
            </a:pPr>
            <a:r>
              <a:rPr lang="en-US" sz="1900" dirty="0">
                <a:solidFill>
                  <a:schemeClr val="tx1">
                    <a:lumMod val="85000"/>
                    <a:lumOff val="15000"/>
                  </a:schemeClr>
                </a:solidFill>
                <a:latin typeface="Helvetica" panose="020B0604020202020204" pitchFamily="34" charset="0"/>
                <a:cs typeface="Helvetica" panose="020B0604020202020204" pitchFamily="34" charset="0"/>
              </a:rPr>
              <a:t>Turn-key solutions, Industrial Automation, Press Repairs, Product Development, Industrial Projects, Production Lines.</a:t>
            </a:r>
          </a:p>
        </p:txBody>
      </p:sp>
      <p:pic>
        <p:nvPicPr>
          <p:cNvPr id="3" name="Picture 2">
            <a:extLst>
              <a:ext uri="{FF2B5EF4-FFF2-40B4-BE49-F238E27FC236}">
                <a16:creationId xmlns:a16="http://schemas.microsoft.com/office/drawing/2014/main" id="{FB750174-96E4-42EE-A645-933091F4009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973738" y="339696"/>
            <a:ext cx="4272535" cy="2842671"/>
          </a:xfrm>
          <a:prstGeom prst="roundRect">
            <a:avLst>
              <a:gd name="adj" fmla="val 2697"/>
            </a:avLst>
          </a:prstGeom>
          <a:noFill/>
          <a:ln w="9525">
            <a:noFill/>
            <a:miter lim="800000"/>
            <a:headEnd/>
            <a:tailEnd/>
          </a:ln>
          <a:effectLst>
            <a:innerShdw blurRad="88900">
              <a:prstClr val="black"/>
            </a:innerShdw>
          </a:effectLst>
        </p:spPr>
      </p:pic>
      <p:pic>
        <p:nvPicPr>
          <p:cNvPr id="13" name="Picture 12">
            <a:extLst>
              <a:ext uri="{FF2B5EF4-FFF2-40B4-BE49-F238E27FC236}">
                <a16:creationId xmlns:a16="http://schemas.microsoft.com/office/drawing/2014/main" id="{8E22098A-A67D-4D0A-BEA4-6A1CDB8DF44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973738" y="3317153"/>
            <a:ext cx="4272536" cy="2842672"/>
          </a:xfrm>
          <a:prstGeom prst="roundRect">
            <a:avLst>
              <a:gd name="adj" fmla="val 2697"/>
            </a:avLst>
          </a:prstGeom>
          <a:noFill/>
          <a:ln w="9525">
            <a:noFill/>
            <a:miter lim="800000"/>
            <a:headEnd/>
            <a:tailEnd/>
          </a:ln>
          <a:effectLst>
            <a:innerShdw blurRad="88900">
              <a:prstClr val="black"/>
            </a:innerShdw>
          </a:effectLst>
        </p:spPr>
      </p:pic>
      <p:sp>
        <p:nvSpPr>
          <p:cNvPr id="5" name="TextBox 4">
            <a:extLst>
              <a:ext uri="{FF2B5EF4-FFF2-40B4-BE49-F238E27FC236}">
                <a16:creationId xmlns:a16="http://schemas.microsoft.com/office/drawing/2014/main" id="{F1B8363F-B5DE-4956-BA6A-0076D9CC4A9A}"/>
              </a:ext>
            </a:extLst>
          </p:cNvPr>
          <p:cNvSpPr txBox="1"/>
          <p:nvPr/>
        </p:nvSpPr>
        <p:spPr>
          <a:xfrm>
            <a:off x="5218259" y="6294611"/>
            <a:ext cx="1755481" cy="369332"/>
          </a:xfrm>
          <a:prstGeom prst="rect">
            <a:avLst/>
          </a:prstGeom>
          <a:noFill/>
        </p:spPr>
        <p:txBody>
          <a:bodyPr wrap="none" rtlCol="0">
            <a:spAutoFit/>
          </a:bodyPr>
          <a:lstStyle/>
          <a:p>
            <a:pPr algn="ctr"/>
            <a:r>
              <a:rPr lang="en-US" b="1" dirty="0">
                <a:solidFill>
                  <a:schemeClr val="tx1">
                    <a:lumMod val="85000"/>
                    <a:lumOff val="15000"/>
                  </a:schemeClr>
                </a:solidFill>
                <a:latin typeface="Gotham Greek" panose="02000803090000020004" pitchFamily="50" charset="0"/>
                <a:ea typeface="+mj-ea"/>
                <a:cs typeface="+mj-cs"/>
              </a:rPr>
              <a:t>www.bazigos.eu</a:t>
            </a:r>
          </a:p>
        </p:txBody>
      </p:sp>
      <p:pic>
        <p:nvPicPr>
          <p:cNvPr id="4" name="Εικόνα 21" descr="9105042732_143095.png">
            <a:extLst>
              <a:ext uri="{FF2B5EF4-FFF2-40B4-BE49-F238E27FC236}">
                <a16:creationId xmlns:a16="http://schemas.microsoft.com/office/drawing/2014/main" id="{7926C241-71C0-4D17-AE32-D697800DD18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90166" y="6228683"/>
            <a:ext cx="1367745" cy="501189"/>
          </a:xfrm>
          <a:prstGeom prst="rect">
            <a:avLst/>
          </a:prstGeom>
          <a:noFill/>
        </p:spPr>
      </p:pic>
      <p:sp>
        <p:nvSpPr>
          <p:cNvPr id="2" name="TextBox 1">
            <a:extLst>
              <a:ext uri="{FF2B5EF4-FFF2-40B4-BE49-F238E27FC236}">
                <a16:creationId xmlns:a16="http://schemas.microsoft.com/office/drawing/2014/main" id="{4DA2C012-EE19-4E0A-935F-A733D869FE9B}"/>
              </a:ext>
            </a:extLst>
          </p:cNvPr>
          <p:cNvSpPr txBox="1"/>
          <p:nvPr/>
        </p:nvSpPr>
        <p:spPr>
          <a:xfrm>
            <a:off x="945727" y="2009446"/>
            <a:ext cx="5728996" cy="841512"/>
          </a:xfrm>
          <a:prstGeom prst="rect">
            <a:avLst/>
          </a:prstGeom>
          <a:noFill/>
        </p:spPr>
        <p:txBody>
          <a:bodyPr wrap="square" rtlCol="0">
            <a:spAutoFit/>
          </a:bodyPr>
          <a:lstStyle/>
          <a:p>
            <a:pPr marL="457200" indent="-457200">
              <a:lnSpc>
                <a:spcPct val="150000"/>
              </a:lnSpc>
              <a:spcAft>
                <a:spcPts val="120"/>
              </a:spcAft>
              <a:buFont typeface="+mj-lt"/>
              <a:buAutoNum type="arabicPeriod"/>
            </a:pPr>
            <a:r>
              <a:rPr lang="en-US" sz="1700" dirty="0">
                <a:solidFill>
                  <a:schemeClr val="tx1">
                    <a:lumMod val="85000"/>
                    <a:lumOff val="15000"/>
                  </a:schemeClr>
                </a:solidFill>
                <a:latin typeface="Helvetica" panose="020B0604020202020204" pitchFamily="34" charset="0"/>
                <a:cs typeface="Helvetica" panose="020B0604020202020204" pitchFamily="34" charset="0"/>
              </a:rPr>
              <a:t>Progressive cutting and shaping dies</a:t>
            </a:r>
          </a:p>
          <a:p>
            <a:pPr marL="457200" indent="-457200">
              <a:lnSpc>
                <a:spcPct val="150000"/>
              </a:lnSpc>
              <a:spcAft>
                <a:spcPts val="120"/>
              </a:spcAft>
              <a:buFont typeface="+mj-lt"/>
              <a:buAutoNum type="arabicPeriod"/>
            </a:pPr>
            <a:r>
              <a:rPr lang="en-US" sz="1700" dirty="0">
                <a:solidFill>
                  <a:schemeClr val="tx1">
                    <a:lumMod val="85000"/>
                    <a:lumOff val="15000"/>
                  </a:schemeClr>
                </a:solidFill>
                <a:latin typeface="Helvetica" panose="020B0604020202020204" pitchFamily="34" charset="0"/>
                <a:cs typeface="Helvetica" panose="020B0604020202020204" pitchFamily="34" charset="0"/>
              </a:rPr>
              <a:t>Deep draw double action molds</a:t>
            </a:r>
            <a:endParaRPr lang="el-GR" sz="1700" dirty="0">
              <a:solidFill>
                <a:schemeClr val="tx1">
                  <a:lumMod val="85000"/>
                  <a:lumOff val="15000"/>
                </a:schemeClr>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322513824"/>
      </p:ext>
    </p:extLst>
  </p:cSld>
  <p:clrMapOvr>
    <a:masterClrMapping/>
  </p:clrMapOvr>
  <mc:AlternateContent xmlns:mc="http://schemas.openxmlformats.org/markup-compatibility/2006" xmlns:p14="http://schemas.microsoft.com/office/powerpoint/2010/main">
    <mc:Choice Requires="p14">
      <p:transition p14:dur="0" advTm="10011"/>
    </mc:Choice>
    <mc:Fallback xmlns="">
      <p:transition advTm="10011"/>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Εικόνα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34088" y="6078695"/>
            <a:ext cx="2609112" cy="651178"/>
          </a:xfrm>
          <a:prstGeom prst="rect">
            <a:avLst/>
          </a:prstGeom>
        </p:spPr>
      </p:pic>
      <p:pic>
        <p:nvPicPr>
          <p:cNvPr id="4" name="Εικόνα 21" descr="9105042732_143095.png">
            <a:extLst>
              <a:ext uri="{FF2B5EF4-FFF2-40B4-BE49-F238E27FC236}">
                <a16:creationId xmlns:a16="http://schemas.microsoft.com/office/drawing/2014/main" id="{7926C241-71C0-4D17-AE32-D697800DD18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90166" y="6228683"/>
            <a:ext cx="1367745" cy="501189"/>
          </a:xfrm>
          <a:prstGeom prst="rect">
            <a:avLst/>
          </a:prstGeom>
          <a:noFill/>
        </p:spPr>
      </p:pic>
      <p:sp>
        <p:nvSpPr>
          <p:cNvPr id="5" name="TextBox 4">
            <a:extLst>
              <a:ext uri="{FF2B5EF4-FFF2-40B4-BE49-F238E27FC236}">
                <a16:creationId xmlns:a16="http://schemas.microsoft.com/office/drawing/2014/main" id="{F1B8363F-B5DE-4956-BA6A-0076D9CC4A9A}"/>
              </a:ext>
            </a:extLst>
          </p:cNvPr>
          <p:cNvSpPr txBox="1"/>
          <p:nvPr/>
        </p:nvSpPr>
        <p:spPr>
          <a:xfrm>
            <a:off x="5218259" y="6294611"/>
            <a:ext cx="175548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85000"/>
                    <a:lumOff val="15000"/>
                  </a:prstClr>
                </a:solidFill>
                <a:effectLst/>
                <a:uLnTx/>
                <a:uFillTx/>
                <a:latin typeface="Gotham Greek" panose="02000803090000020004" pitchFamily="50" charset="0"/>
                <a:ea typeface="+mn-ea"/>
                <a:cs typeface="+mn-cs"/>
              </a:rPr>
              <a:t>www.bazigos.eu</a:t>
            </a:r>
          </a:p>
        </p:txBody>
      </p:sp>
      <p:sp>
        <p:nvSpPr>
          <p:cNvPr id="13" name="Πλαίσιο κειμένου 4">
            <a:extLst>
              <a:ext uri="{FF2B5EF4-FFF2-40B4-BE49-F238E27FC236}">
                <a16:creationId xmlns:a16="http://schemas.microsoft.com/office/drawing/2014/main" id="{1A79A1DA-0C54-4FEA-B907-B225B0AA15FC}"/>
              </a:ext>
            </a:extLst>
          </p:cNvPr>
          <p:cNvSpPr txBox="1">
            <a:spLocks noChangeArrowheads="1"/>
          </p:cNvSpPr>
          <p:nvPr/>
        </p:nvSpPr>
        <p:spPr bwMode="auto">
          <a:xfrm>
            <a:off x="429644" y="401725"/>
            <a:ext cx="6825398" cy="561773"/>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defPPr>
              <a:defRPr lang="en-US"/>
            </a:defPPr>
            <a:lvl1pPr>
              <a:lnSpc>
                <a:spcPct val="107000"/>
              </a:lnSpc>
              <a:spcAft>
                <a:spcPts val="800"/>
              </a:spcAft>
              <a:defRPr sz="2800" b="1">
                <a:latin typeface="Gotham Greek" panose="02000803090000020004"/>
                <a:ea typeface="Calibri" panose="020F0502020204030204" pitchFamily="34" charset="0"/>
                <a:cs typeface="Calibri" panose="020F0502020204030204" pitchFamily="34" charset="0"/>
              </a:defRPr>
            </a:lvl1pPr>
          </a:lstStyle>
          <a:p>
            <a:r>
              <a:rPr lang="en-US" sz="2400" dirty="0">
                <a:solidFill>
                  <a:schemeClr val="tx1">
                    <a:lumMod val="85000"/>
                    <a:lumOff val="15000"/>
                  </a:schemeClr>
                </a:solidFill>
                <a:latin typeface="Helvetica" panose="020B0604020202020204" pitchFamily="34" charset="0"/>
                <a:cs typeface="Helvetica" panose="020B0604020202020204" pitchFamily="34" charset="0"/>
              </a:rPr>
              <a:t>Injection molds I</a:t>
            </a:r>
          </a:p>
        </p:txBody>
      </p:sp>
      <p:pic>
        <p:nvPicPr>
          <p:cNvPr id="2" name="Picture 1"/>
          <p:cNvPicPr>
            <a:picLocks noChangeAspect="1"/>
          </p:cNvPicPr>
          <p:nvPr/>
        </p:nvPicPr>
        <p:blipFill>
          <a:blip r:embed="rId4"/>
          <a:stretch>
            <a:fillRect/>
          </a:stretch>
        </p:blipFill>
        <p:spPr>
          <a:xfrm rot="348576">
            <a:off x="5110603" y="878645"/>
            <a:ext cx="1970789" cy="88043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1" name="TextBox 10">
            <a:extLst>
              <a:ext uri="{FF2B5EF4-FFF2-40B4-BE49-F238E27FC236}">
                <a16:creationId xmlns:a16="http://schemas.microsoft.com/office/drawing/2014/main" id="{DCED99C6-D16B-47E4-ADDB-843C55516ED2}"/>
              </a:ext>
            </a:extLst>
          </p:cNvPr>
          <p:cNvSpPr txBox="1"/>
          <p:nvPr/>
        </p:nvSpPr>
        <p:spPr>
          <a:xfrm>
            <a:off x="338978" y="889093"/>
            <a:ext cx="8598360" cy="2632003"/>
          </a:xfrm>
          <a:prstGeom prst="rect">
            <a:avLst/>
          </a:prstGeom>
          <a:noFill/>
        </p:spPr>
        <p:txBody>
          <a:bodyPr wrap="square" rtlCol="0">
            <a:spAutoFit/>
          </a:bodyPr>
          <a:lstStyle/>
          <a:p>
            <a:pPr>
              <a:lnSpc>
                <a:spcPct val="150000"/>
              </a:lnSpc>
            </a:pPr>
            <a:r>
              <a:rPr lang="en-US" sz="1600" dirty="0">
                <a:solidFill>
                  <a:schemeClr val="tx1">
                    <a:lumMod val="85000"/>
                    <a:lumOff val="15000"/>
                  </a:schemeClr>
                </a:solidFill>
                <a:latin typeface="Helvetica" panose="020B0604020202020204" pitchFamily="34" charset="0"/>
                <a:cs typeface="Helvetica" panose="020B0604020202020204" pitchFamily="34" charset="0"/>
              </a:rPr>
              <a:t>Design and development of molds for:</a:t>
            </a:r>
          </a:p>
          <a:p>
            <a:pPr>
              <a:lnSpc>
                <a:spcPct val="150000"/>
              </a:lnSpc>
            </a:pPr>
            <a:r>
              <a:rPr lang="en-US" sz="1600" dirty="0">
                <a:solidFill>
                  <a:schemeClr val="tx1">
                    <a:lumMod val="85000"/>
                    <a:lumOff val="15000"/>
                  </a:schemeClr>
                </a:solidFill>
                <a:latin typeface="Helvetica" panose="020B0604020202020204" pitchFamily="34" charset="0"/>
                <a:cs typeface="Helvetica" panose="020B0604020202020204" pitchFamily="34" charset="0"/>
              </a:rPr>
              <a:t>Thin-walled packaging products. (TWP)</a:t>
            </a:r>
          </a:p>
          <a:p>
            <a:pPr>
              <a:lnSpc>
                <a:spcPct val="150000"/>
              </a:lnSpc>
            </a:pPr>
            <a:r>
              <a:rPr lang="en-US" sz="1600" dirty="0">
                <a:solidFill>
                  <a:schemeClr val="tx1">
                    <a:lumMod val="85000"/>
                    <a:lumOff val="15000"/>
                  </a:schemeClr>
                </a:solidFill>
                <a:latin typeface="Helvetica" panose="020B0604020202020204" pitchFamily="34" charset="0"/>
                <a:cs typeface="Helvetica" panose="020B0604020202020204" pitchFamily="34" charset="0"/>
              </a:rPr>
              <a:t>Shaver parts.</a:t>
            </a:r>
          </a:p>
          <a:p>
            <a:pPr>
              <a:lnSpc>
                <a:spcPct val="150000"/>
              </a:lnSpc>
            </a:pPr>
            <a:r>
              <a:rPr lang="en-US" sz="1600" dirty="0">
                <a:solidFill>
                  <a:schemeClr val="tx1">
                    <a:lumMod val="85000"/>
                    <a:lumOff val="15000"/>
                  </a:schemeClr>
                </a:solidFill>
                <a:latin typeface="Helvetica" panose="020B0604020202020204" pitchFamily="34" charset="0"/>
                <a:cs typeface="Helvetica" panose="020B0604020202020204" pitchFamily="34" charset="0"/>
              </a:rPr>
              <a:t>Technical components.</a:t>
            </a:r>
          </a:p>
          <a:p>
            <a:pPr>
              <a:lnSpc>
                <a:spcPct val="150000"/>
              </a:lnSpc>
            </a:pPr>
            <a:r>
              <a:rPr lang="en-US" sz="1600" dirty="0">
                <a:solidFill>
                  <a:schemeClr val="tx1">
                    <a:lumMod val="85000"/>
                    <a:lumOff val="15000"/>
                  </a:schemeClr>
                </a:solidFill>
                <a:latin typeface="Helvetica" panose="020B0604020202020204" pitchFamily="34" charset="0"/>
                <a:cs typeface="Helvetica" panose="020B0604020202020204" pitchFamily="34" charset="0"/>
              </a:rPr>
              <a:t>Automation solutions for Injection molds.</a:t>
            </a:r>
          </a:p>
          <a:p>
            <a:pPr>
              <a:lnSpc>
                <a:spcPct val="150000"/>
              </a:lnSpc>
            </a:pPr>
            <a:r>
              <a:rPr lang="en-US" sz="1600" dirty="0">
                <a:solidFill>
                  <a:schemeClr val="tx1">
                    <a:lumMod val="85000"/>
                    <a:lumOff val="15000"/>
                  </a:schemeClr>
                </a:solidFill>
                <a:latin typeface="Helvetica" panose="020B0604020202020204" pitchFamily="34" charset="0"/>
                <a:cs typeface="Helvetica" panose="020B0604020202020204" pitchFamily="34" charset="0"/>
              </a:rPr>
              <a:t>Bazigos has extensive experience in the manufacturing of precision, short cycle, multi-cavity injection molds for thin-walled containers, sealing lids and other plastic product solutions.</a:t>
            </a:r>
          </a:p>
        </p:txBody>
      </p:sp>
      <p:pic>
        <p:nvPicPr>
          <p:cNvPr id="8" name="Picture 7" descr="A close-up of a machine&#10;&#10;Description automatically generated with low confidence">
            <a:extLst>
              <a:ext uri="{FF2B5EF4-FFF2-40B4-BE49-F238E27FC236}">
                <a16:creationId xmlns:a16="http://schemas.microsoft.com/office/drawing/2014/main" id="{726A60D4-645B-4E8D-8834-D3D112BA33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8045" y="192469"/>
            <a:ext cx="4784273" cy="269123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7" name="Picture 16" descr="A picture containing indoor, device, ceiling, miller&#10;&#10;Description automatically generated">
            <a:extLst>
              <a:ext uri="{FF2B5EF4-FFF2-40B4-BE49-F238E27FC236}">
                <a16:creationId xmlns:a16="http://schemas.microsoft.com/office/drawing/2014/main" id="{3428CB06-BC32-4ED5-8CE3-105A00AEEC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576" y="3846915"/>
            <a:ext cx="3292767" cy="219628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2" name="Picture 11" descr="A picture containing miller&#10;&#10;Description automatically generated">
            <a:extLst>
              <a:ext uri="{FF2B5EF4-FFF2-40B4-BE49-F238E27FC236}">
                <a16:creationId xmlns:a16="http://schemas.microsoft.com/office/drawing/2014/main" id="{DD4E7091-1524-C6D2-A70E-52885511CA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69669" y="3787232"/>
            <a:ext cx="3292767" cy="2469575"/>
          </a:xfrm>
          <a:prstGeom prst="rect">
            <a:avLst/>
          </a:prstGeom>
          <a:ln>
            <a:noFill/>
          </a:ln>
          <a:effectLst>
            <a:softEdge rad="112500"/>
          </a:effectLst>
        </p:spPr>
      </p:pic>
      <p:pic>
        <p:nvPicPr>
          <p:cNvPr id="10" name="Picture 9" descr="A picture containing electronics, camera, projector&#10;&#10;Description automatically generated">
            <a:extLst>
              <a:ext uri="{FF2B5EF4-FFF2-40B4-BE49-F238E27FC236}">
                <a16:creationId xmlns:a16="http://schemas.microsoft.com/office/drawing/2014/main" id="{8CFC5C22-FF4E-45FD-AC29-E667EA9A13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70192">
            <a:off x="8619214" y="3271552"/>
            <a:ext cx="4697666" cy="2778663"/>
          </a:xfrm>
          <a:prstGeom prst="ellipse">
            <a:avLst/>
          </a:prstGeom>
          <a:ln>
            <a:noFill/>
          </a:ln>
          <a:effectLst>
            <a:softEdge rad="112500"/>
          </a:effectLst>
        </p:spPr>
      </p:pic>
    </p:spTree>
    <p:extLst>
      <p:ext uri="{BB962C8B-B14F-4D97-AF65-F5344CB8AC3E}">
        <p14:creationId xmlns:p14="http://schemas.microsoft.com/office/powerpoint/2010/main" val="743055034"/>
      </p:ext>
    </p:extLst>
  </p:cSld>
  <p:clrMapOvr>
    <a:masterClrMapping/>
  </p:clrMapOvr>
  <mc:AlternateContent xmlns:mc="http://schemas.openxmlformats.org/markup-compatibility/2006" xmlns:p14="http://schemas.microsoft.com/office/powerpoint/2010/main">
    <mc:Choice Requires="p14">
      <p:transition p14:dur="10" advTm="10011"/>
    </mc:Choice>
    <mc:Fallback xmlns="">
      <p:transition advTm="1001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34088" y="6078695"/>
            <a:ext cx="2609112" cy="651178"/>
          </a:xfrm>
          <a:prstGeom prst="rect">
            <a:avLst/>
          </a:prstGeom>
        </p:spPr>
      </p:pic>
      <p:pic>
        <p:nvPicPr>
          <p:cNvPr id="4" name="Εικόνα 21" descr="9105042732_143095.png">
            <a:extLst>
              <a:ext uri="{FF2B5EF4-FFF2-40B4-BE49-F238E27FC236}">
                <a16:creationId xmlns:a16="http://schemas.microsoft.com/office/drawing/2014/main" id="{7926C241-71C0-4D17-AE32-D697800DD18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90166" y="6228683"/>
            <a:ext cx="1367745" cy="501189"/>
          </a:xfrm>
          <a:prstGeom prst="rect">
            <a:avLst/>
          </a:prstGeom>
          <a:noFill/>
        </p:spPr>
      </p:pic>
      <p:sp>
        <p:nvSpPr>
          <p:cNvPr id="5" name="TextBox 4">
            <a:extLst>
              <a:ext uri="{FF2B5EF4-FFF2-40B4-BE49-F238E27FC236}">
                <a16:creationId xmlns:a16="http://schemas.microsoft.com/office/drawing/2014/main" id="{F1B8363F-B5DE-4956-BA6A-0076D9CC4A9A}"/>
              </a:ext>
            </a:extLst>
          </p:cNvPr>
          <p:cNvSpPr txBox="1"/>
          <p:nvPr/>
        </p:nvSpPr>
        <p:spPr>
          <a:xfrm>
            <a:off x="5218259" y="6294611"/>
            <a:ext cx="175548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85000"/>
                    <a:lumOff val="15000"/>
                  </a:prstClr>
                </a:solidFill>
                <a:effectLst/>
                <a:uLnTx/>
                <a:uFillTx/>
                <a:latin typeface="Gotham Greek" panose="02000803090000020004" pitchFamily="50" charset="0"/>
                <a:ea typeface="+mn-ea"/>
                <a:cs typeface="+mn-cs"/>
              </a:rPr>
              <a:t>www.bazigos.eu</a:t>
            </a:r>
          </a:p>
        </p:txBody>
      </p:sp>
      <p:sp>
        <p:nvSpPr>
          <p:cNvPr id="13" name="Πλαίσιο κειμένου 4">
            <a:extLst>
              <a:ext uri="{FF2B5EF4-FFF2-40B4-BE49-F238E27FC236}">
                <a16:creationId xmlns:a16="http://schemas.microsoft.com/office/drawing/2014/main" id="{1A79A1DA-0C54-4FEA-B907-B225B0AA15FC}"/>
              </a:ext>
            </a:extLst>
          </p:cNvPr>
          <p:cNvSpPr txBox="1">
            <a:spLocks noChangeArrowheads="1"/>
          </p:cNvSpPr>
          <p:nvPr/>
        </p:nvSpPr>
        <p:spPr bwMode="auto">
          <a:xfrm>
            <a:off x="429644" y="401725"/>
            <a:ext cx="6825398" cy="561773"/>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defPPr>
              <a:defRPr lang="en-US"/>
            </a:defPPr>
            <a:lvl1pPr>
              <a:lnSpc>
                <a:spcPct val="107000"/>
              </a:lnSpc>
              <a:spcAft>
                <a:spcPts val="800"/>
              </a:spcAft>
              <a:defRPr sz="2800" b="1">
                <a:latin typeface="Gotham Greek" panose="02000803090000020004"/>
                <a:ea typeface="Calibri" panose="020F0502020204030204" pitchFamily="34" charset="0"/>
                <a:cs typeface="Calibri" panose="020F0502020204030204" pitchFamily="34" charset="0"/>
              </a:defRPr>
            </a:lvl1pPr>
          </a:lstStyle>
          <a:p>
            <a:r>
              <a:rPr lang="en-US" sz="2400" dirty="0">
                <a:solidFill>
                  <a:schemeClr val="tx1">
                    <a:lumMod val="85000"/>
                    <a:lumOff val="15000"/>
                  </a:schemeClr>
                </a:solidFill>
                <a:latin typeface="Helvetica" panose="020B0604020202020204" pitchFamily="34" charset="0"/>
                <a:cs typeface="Helvetica" panose="020B0604020202020204" pitchFamily="34" charset="0"/>
              </a:rPr>
              <a:t>Injection molds II</a:t>
            </a:r>
          </a:p>
        </p:txBody>
      </p:sp>
      <p:sp>
        <p:nvSpPr>
          <p:cNvPr id="11" name="TextBox 10">
            <a:extLst>
              <a:ext uri="{FF2B5EF4-FFF2-40B4-BE49-F238E27FC236}">
                <a16:creationId xmlns:a16="http://schemas.microsoft.com/office/drawing/2014/main" id="{DCED99C6-D16B-47E4-ADDB-843C55516ED2}"/>
              </a:ext>
            </a:extLst>
          </p:cNvPr>
          <p:cNvSpPr txBox="1"/>
          <p:nvPr/>
        </p:nvSpPr>
        <p:spPr>
          <a:xfrm>
            <a:off x="321706" y="963498"/>
            <a:ext cx="7049478" cy="1524007"/>
          </a:xfrm>
          <a:prstGeom prst="rect">
            <a:avLst/>
          </a:prstGeom>
          <a:noFill/>
        </p:spPr>
        <p:txBody>
          <a:bodyPr wrap="square" rtlCol="0">
            <a:spAutoFit/>
          </a:bodyPr>
          <a:lstStyle/>
          <a:p>
            <a:pPr>
              <a:lnSpc>
                <a:spcPct val="150000"/>
              </a:lnSpc>
            </a:pPr>
            <a:r>
              <a:rPr lang="en-US" sz="1600" dirty="0">
                <a:solidFill>
                  <a:schemeClr val="tx1">
                    <a:lumMod val="85000"/>
                    <a:lumOff val="15000"/>
                  </a:schemeClr>
                </a:solidFill>
                <a:latin typeface="Helvetica" panose="020B0604020202020204" pitchFamily="34" charset="0"/>
                <a:cs typeface="Helvetica" panose="020B0604020202020204" pitchFamily="34" charset="0"/>
              </a:rPr>
              <a:t>All mold components are of the highest standards as Husky, </a:t>
            </a:r>
            <a:r>
              <a:rPr lang="en-US" sz="1600" dirty="0" err="1">
                <a:solidFill>
                  <a:schemeClr val="tx1">
                    <a:lumMod val="85000"/>
                    <a:lumOff val="15000"/>
                  </a:schemeClr>
                </a:solidFill>
                <a:latin typeface="Helvetica" panose="020B0604020202020204" pitchFamily="34" charset="0"/>
                <a:cs typeface="Helvetica" panose="020B0604020202020204" pitchFamily="34" charset="0"/>
              </a:rPr>
              <a:t>Moldmasters</a:t>
            </a:r>
            <a:r>
              <a:rPr lang="en-US" sz="1600" dirty="0">
                <a:solidFill>
                  <a:schemeClr val="tx1">
                    <a:lumMod val="85000"/>
                    <a:lumOff val="15000"/>
                  </a:schemeClr>
                </a:solidFill>
                <a:latin typeface="Helvetica" panose="020B0604020202020204" pitchFamily="34" charset="0"/>
                <a:cs typeface="Helvetica" panose="020B0604020202020204" pitchFamily="34" charset="0"/>
              </a:rPr>
              <a:t> or </a:t>
            </a:r>
            <a:r>
              <a:rPr lang="en-US" sz="1600" dirty="0" err="1">
                <a:solidFill>
                  <a:schemeClr val="tx1">
                    <a:lumMod val="85000"/>
                    <a:lumOff val="15000"/>
                  </a:schemeClr>
                </a:solidFill>
                <a:latin typeface="Helvetica" panose="020B0604020202020204" pitchFamily="34" charset="0"/>
                <a:cs typeface="Helvetica" panose="020B0604020202020204" pitchFamily="34" charset="0"/>
              </a:rPr>
              <a:t>Maenner</a:t>
            </a:r>
            <a:r>
              <a:rPr lang="en-US" sz="1600" dirty="0">
                <a:solidFill>
                  <a:schemeClr val="tx1">
                    <a:lumMod val="85000"/>
                    <a:lumOff val="15000"/>
                  </a:schemeClr>
                </a:solidFill>
                <a:latin typeface="Helvetica" panose="020B0604020202020204" pitchFamily="34" charset="0"/>
                <a:cs typeface="Helvetica" panose="020B0604020202020204" pitchFamily="34" charset="0"/>
              </a:rPr>
              <a:t> for balanced </a:t>
            </a:r>
            <a:r>
              <a:rPr lang="en-US" sz="1600" dirty="0" err="1">
                <a:solidFill>
                  <a:schemeClr val="tx1">
                    <a:lumMod val="85000"/>
                    <a:lumOff val="15000"/>
                  </a:schemeClr>
                </a:solidFill>
                <a:latin typeface="Helvetica" panose="020B0604020202020204" pitchFamily="34" charset="0"/>
                <a:cs typeface="Helvetica" panose="020B0604020202020204" pitchFamily="34" charset="0"/>
              </a:rPr>
              <a:t>meltflow</a:t>
            </a:r>
            <a:r>
              <a:rPr lang="en-US" sz="1600" dirty="0">
                <a:solidFill>
                  <a:schemeClr val="tx1">
                    <a:lumMod val="85000"/>
                    <a:lumOff val="15000"/>
                  </a:schemeClr>
                </a:solidFill>
                <a:latin typeface="Helvetica" panose="020B0604020202020204" pitchFamily="34" charset="0"/>
                <a:cs typeface="Helvetica" panose="020B0604020202020204" pitchFamily="34" charset="0"/>
              </a:rPr>
              <a:t> , Merkle for core pullers and </a:t>
            </a:r>
            <a:r>
              <a:rPr lang="en-US" sz="1600" dirty="0" err="1">
                <a:solidFill>
                  <a:schemeClr val="tx1">
                    <a:lumMod val="85000"/>
                    <a:lumOff val="15000"/>
                  </a:schemeClr>
                </a:solidFill>
                <a:latin typeface="Helvetica" panose="020B0604020202020204" pitchFamily="34" charset="0"/>
                <a:cs typeface="Helvetica" panose="020B0604020202020204" pitchFamily="34" charset="0"/>
              </a:rPr>
              <a:t>Udeholm</a:t>
            </a:r>
            <a:r>
              <a:rPr lang="en-US" sz="1600" dirty="0">
                <a:solidFill>
                  <a:schemeClr val="tx1">
                    <a:lumMod val="85000"/>
                    <a:lumOff val="15000"/>
                  </a:schemeClr>
                </a:solidFill>
                <a:latin typeface="Helvetica" panose="020B0604020202020204" pitchFamily="34" charset="0"/>
                <a:cs typeface="Helvetica" panose="020B0604020202020204" pitchFamily="34" charset="0"/>
              </a:rPr>
              <a:t> or </a:t>
            </a:r>
            <a:r>
              <a:rPr lang="en-US" sz="1600" dirty="0" err="1">
                <a:solidFill>
                  <a:schemeClr val="tx1">
                    <a:lumMod val="85000"/>
                    <a:lumOff val="15000"/>
                  </a:schemeClr>
                </a:solidFill>
                <a:latin typeface="Helvetica" panose="020B0604020202020204" pitchFamily="34" charset="0"/>
                <a:cs typeface="Helvetica" panose="020B0604020202020204" pitchFamily="34" charset="0"/>
              </a:rPr>
              <a:t>Meusburger</a:t>
            </a:r>
            <a:r>
              <a:rPr lang="en-US" sz="1600" dirty="0">
                <a:solidFill>
                  <a:schemeClr val="tx1">
                    <a:lumMod val="85000"/>
                    <a:lumOff val="15000"/>
                  </a:schemeClr>
                </a:solidFill>
                <a:latin typeface="Helvetica" panose="020B0604020202020204" pitchFamily="34" charset="0"/>
                <a:cs typeface="Helvetica" panose="020B0604020202020204" pitchFamily="34" charset="0"/>
              </a:rPr>
              <a:t> for steel plates.</a:t>
            </a:r>
          </a:p>
          <a:p>
            <a:pPr>
              <a:lnSpc>
                <a:spcPct val="150000"/>
              </a:lnSpc>
            </a:pPr>
            <a:r>
              <a:rPr lang="en-US" sz="1600" dirty="0">
                <a:solidFill>
                  <a:schemeClr val="tx1">
                    <a:lumMod val="85000"/>
                    <a:lumOff val="15000"/>
                  </a:schemeClr>
                </a:solidFill>
                <a:latin typeface="Helvetica" panose="020B0604020202020204" pitchFamily="34" charset="0"/>
                <a:cs typeface="Helvetica" panose="020B0604020202020204" pitchFamily="34" charset="0"/>
              </a:rPr>
              <a:t>Hardening and coating is done at Oerlikon , Nickel plating is done inhouse. </a:t>
            </a:r>
          </a:p>
        </p:txBody>
      </p:sp>
      <p:pic>
        <p:nvPicPr>
          <p:cNvPr id="12" name="Picture 11" descr="A picture containing device, miller, tool&#10;&#10;Description automatically generated">
            <a:extLst>
              <a:ext uri="{FF2B5EF4-FFF2-40B4-BE49-F238E27FC236}">
                <a16:creationId xmlns:a16="http://schemas.microsoft.com/office/drawing/2014/main" id="{DD85E3D4-8E1D-4FB7-BEA3-3F78FEA884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6919" y="3019608"/>
            <a:ext cx="3429000" cy="2571750"/>
          </a:xfrm>
          <a:prstGeom prst="rect">
            <a:avLst/>
          </a:prstGeom>
        </p:spPr>
      </p:pic>
      <p:pic>
        <p:nvPicPr>
          <p:cNvPr id="15" name="Picture 14" descr="A picture containing device, miller&#10;&#10;Description automatically generated">
            <a:extLst>
              <a:ext uri="{FF2B5EF4-FFF2-40B4-BE49-F238E27FC236}">
                <a16:creationId xmlns:a16="http://schemas.microsoft.com/office/drawing/2014/main" id="{ABD5FBAD-20E0-46EE-974D-1879287205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1546" y="194058"/>
            <a:ext cx="3666365" cy="2445664"/>
          </a:xfrm>
          <a:prstGeom prst="rect">
            <a:avLst/>
          </a:prstGeom>
        </p:spPr>
      </p:pic>
      <p:pic>
        <p:nvPicPr>
          <p:cNvPr id="18" name="Picture 17" descr="A picture containing sewing machine, appliance&#10;&#10;Description automatically generated">
            <a:extLst>
              <a:ext uri="{FF2B5EF4-FFF2-40B4-BE49-F238E27FC236}">
                <a16:creationId xmlns:a16="http://schemas.microsoft.com/office/drawing/2014/main" id="{2B458197-D4D1-4F68-A397-71F5827A49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6844" y="2790906"/>
            <a:ext cx="2583322" cy="3873035"/>
          </a:xfrm>
          <a:prstGeom prst="rect">
            <a:avLst/>
          </a:prstGeom>
        </p:spPr>
      </p:pic>
      <p:sp>
        <p:nvSpPr>
          <p:cNvPr id="19" name="TextBox 18">
            <a:extLst>
              <a:ext uri="{FF2B5EF4-FFF2-40B4-BE49-F238E27FC236}">
                <a16:creationId xmlns:a16="http://schemas.microsoft.com/office/drawing/2014/main" id="{4E0E8524-CE93-40A1-A893-4A4C439461EC}"/>
              </a:ext>
            </a:extLst>
          </p:cNvPr>
          <p:cNvSpPr txBox="1"/>
          <p:nvPr/>
        </p:nvSpPr>
        <p:spPr>
          <a:xfrm>
            <a:off x="518087" y="5680008"/>
            <a:ext cx="1828800" cy="246221"/>
          </a:xfrm>
          <a:prstGeom prst="rect">
            <a:avLst/>
          </a:prstGeom>
          <a:noFill/>
        </p:spPr>
        <p:txBody>
          <a:bodyPr wrap="square" rtlCol="0">
            <a:spAutoFit/>
          </a:bodyPr>
          <a:lstStyle/>
          <a:p>
            <a:r>
              <a:rPr lang="en-US" sz="1000" dirty="0"/>
              <a:t>Ready to go !</a:t>
            </a:r>
          </a:p>
        </p:txBody>
      </p:sp>
      <p:sp>
        <p:nvSpPr>
          <p:cNvPr id="20" name="TextBox 19">
            <a:extLst>
              <a:ext uri="{FF2B5EF4-FFF2-40B4-BE49-F238E27FC236}">
                <a16:creationId xmlns:a16="http://schemas.microsoft.com/office/drawing/2014/main" id="{30E3B0D1-9E1A-4DBD-9F69-BC141FC9838F}"/>
              </a:ext>
            </a:extLst>
          </p:cNvPr>
          <p:cNvSpPr txBox="1"/>
          <p:nvPr/>
        </p:nvSpPr>
        <p:spPr>
          <a:xfrm>
            <a:off x="8063534" y="6356166"/>
            <a:ext cx="1624163" cy="246221"/>
          </a:xfrm>
          <a:prstGeom prst="rect">
            <a:avLst/>
          </a:prstGeom>
          <a:noFill/>
        </p:spPr>
        <p:txBody>
          <a:bodyPr wrap="none" rtlCol="0">
            <a:spAutoFit/>
          </a:bodyPr>
          <a:lstStyle/>
          <a:p>
            <a:r>
              <a:rPr lang="en-US" sz="1000" dirty="0">
                <a:solidFill>
                  <a:schemeClr val="bg1"/>
                </a:solidFill>
              </a:rPr>
              <a:t>Nickel plating at </a:t>
            </a:r>
            <a:r>
              <a:rPr lang="en-US" sz="1000" dirty="0" err="1">
                <a:solidFill>
                  <a:schemeClr val="bg1"/>
                </a:solidFill>
              </a:rPr>
              <a:t>Eurotub</a:t>
            </a:r>
            <a:r>
              <a:rPr lang="en-US" sz="1000" dirty="0">
                <a:solidFill>
                  <a:schemeClr val="bg1"/>
                </a:solidFill>
              </a:rPr>
              <a:t> lid</a:t>
            </a:r>
          </a:p>
        </p:txBody>
      </p:sp>
      <p:pic>
        <p:nvPicPr>
          <p:cNvPr id="22" name="Picture 21" descr="A picture containing text, blue, miller&#10;&#10;Description automatically generated">
            <a:extLst>
              <a:ext uri="{FF2B5EF4-FFF2-40B4-BE49-F238E27FC236}">
                <a16:creationId xmlns:a16="http://schemas.microsoft.com/office/drawing/2014/main" id="{21E7C614-BCEC-455C-B246-28A1A5A19F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89837" y="3191180"/>
            <a:ext cx="4696285" cy="3132476"/>
          </a:xfrm>
          <a:prstGeom prst="rect">
            <a:avLst/>
          </a:prstGeom>
        </p:spPr>
      </p:pic>
      <p:sp>
        <p:nvSpPr>
          <p:cNvPr id="23" name="TextBox 22">
            <a:extLst>
              <a:ext uri="{FF2B5EF4-FFF2-40B4-BE49-F238E27FC236}">
                <a16:creationId xmlns:a16="http://schemas.microsoft.com/office/drawing/2014/main" id="{2283A80C-EA4C-4CD6-B032-694264285909}"/>
              </a:ext>
            </a:extLst>
          </p:cNvPr>
          <p:cNvSpPr txBox="1"/>
          <p:nvPr/>
        </p:nvSpPr>
        <p:spPr>
          <a:xfrm>
            <a:off x="4368541" y="5926229"/>
            <a:ext cx="2274856" cy="230832"/>
          </a:xfrm>
          <a:prstGeom prst="rect">
            <a:avLst/>
          </a:prstGeom>
          <a:noFill/>
        </p:spPr>
        <p:txBody>
          <a:bodyPr wrap="square" rtlCol="0">
            <a:spAutoFit/>
          </a:bodyPr>
          <a:lstStyle/>
          <a:p>
            <a:r>
              <a:rPr lang="en-US" sz="900" dirty="0"/>
              <a:t>Turnkey Project Demag/Campetella/Bazigos</a:t>
            </a:r>
          </a:p>
        </p:txBody>
      </p:sp>
    </p:spTree>
    <p:extLst>
      <p:ext uri="{BB962C8B-B14F-4D97-AF65-F5344CB8AC3E}">
        <p14:creationId xmlns:p14="http://schemas.microsoft.com/office/powerpoint/2010/main" val="379842046"/>
      </p:ext>
    </p:extLst>
  </p:cSld>
  <p:clrMapOvr>
    <a:masterClrMapping/>
  </p:clrMapOvr>
  <mc:AlternateContent xmlns:mc="http://schemas.openxmlformats.org/markup-compatibility/2006" xmlns:p14="http://schemas.microsoft.com/office/powerpoint/2010/main">
    <mc:Choice Requires="p14">
      <p:transition p14:dur="10" advTm="10011"/>
    </mc:Choice>
    <mc:Fallback xmlns="">
      <p:transition advTm="10011"/>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4088" y="6078695"/>
            <a:ext cx="2609112" cy="651178"/>
          </a:xfrm>
          <a:prstGeom prst="rect">
            <a:avLst/>
          </a:prstGeom>
        </p:spPr>
      </p:pic>
      <p:pic>
        <p:nvPicPr>
          <p:cNvPr id="4" name="Εικόνα 21" descr="9105042732_143095.png">
            <a:extLst>
              <a:ext uri="{FF2B5EF4-FFF2-40B4-BE49-F238E27FC236}">
                <a16:creationId xmlns:a16="http://schemas.microsoft.com/office/drawing/2014/main" id="{7926C241-71C0-4D17-AE32-D697800DD18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90166" y="6228683"/>
            <a:ext cx="1367745" cy="501189"/>
          </a:xfrm>
          <a:prstGeom prst="rect">
            <a:avLst/>
          </a:prstGeom>
          <a:noFill/>
        </p:spPr>
      </p:pic>
      <p:sp>
        <p:nvSpPr>
          <p:cNvPr id="5" name="TextBox 4">
            <a:extLst>
              <a:ext uri="{FF2B5EF4-FFF2-40B4-BE49-F238E27FC236}">
                <a16:creationId xmlns:a16="http://schemas.microsoft.com/office/drawing/2014/main" id="{F1B8363F-B5DE-4956-BA6A-0076D9CC4A9A}"/>
              </a:ext>
            </a:extLst>
          </p:cNvPr>
          <p:cNvSpPr txBox="1"/>
          <p:nvPr/>
        </p:nvSpPr>
        <p:spPr>
          <a:xfrm>
            <a:off x="5218259" y="6294611"/>
            <a:ext cx="175548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85000"/>
                    <a:lumOff val="15000"/>
                  </a:prstClr>
                </a:solidFill>
                <a:effectLst/>
                <a:uLnTx/>
                <a:uFillTx/>
                <a:latin typeface="Gotham Greek" panose="02000803090000020004" pitchFamily="50" charset="0"/>
                <a:ea typeface="+mn-ea"/>
                <a:cs typeface="+mn-cs"/>
              </a:rPr>
              <a:t>www.bazigos.eu</a:t>
            </a:r>
          </a:p>
        </p:txBody>
      </p:sp>
      <p:sp>
        <p:nvSpPr>
          <p:cNvPr id="13" name="Πλαίσιο κειμένου 4">
            <a:extLst>
              <a:ext uri="{FF2B5EF4-FFF2-40B4-BE49-F238E27FC236}">
                <a16:creationId xmlns:a16="http://schemas.microsoft.com/office/drawing/2014/main" id="{1A79A1DA-0C54-4FEA-B907-B225B0AA15FC}"/>
              </a:ext>
            </a:extLst>
          </p:cNvPr>
          <p:cNvSpPr txBox="1">
            <a:spLocks noChangeArrowheads="1"/>
          </p:cNvSpPr>
          <p:nvPr/>
        </p:nvSpPr>
        <p:spPr bwMode="auto">
          <a:xfrm>
            <a:off x="429644" y="401725"/>
            <a:ext cx="7470172" cy="1016528"/>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defPPr>
              <a:defRPr lang="en-US"/>
            </a:defPPr>
            <a:lvl1pPr>
              <a:lnSpc>
                <a:spcPct val="107000"/>
              </a:lnSpc>
              <a:spcAft>
                <a:spcPts val="800"/>
              </a:spcAft>
              <a:defRPr sz="2800" b="1">
                <a:latin typeface="Gotham Greek" panose="02000803090000020004"/>
                <a:ea typeface="Calibri" panose="020F0502020204030204" pitchFamily="34" charset="0"/>
                <a:cs typeface="Calibri" panose="020F0502020204030204" pitchFamily="34" charset="0"/>
              </a:defRPr>
            </a:lvl1pPr>
          </a:lstStyle>
          <a:p>
            <a:r>
              <a:rPr lang="en-US" sz="2400" dirty="0">
                <a:solidFill>
                  <a:schemeClr val="tx1">
                    <a:lumMod val="85000"/>
                    <a:lumOff val="15000"/>
                  </a:schemeClr>
                </a:solidFill>
                <a:latin typeface="Helvetica" panose="020B0604020202020204" pitchFamily="34" charset="0"/>
                <a:cs typeface="Helvetica" panose="020B0604020202020204" pitchFamily="34" charset="0"/>
              </a:rPr>
              <a:t>Injection molds III </a:t>
            </a:r>
          </a:p>
          <a:p>
            <a:r>
              <a:rPr lang="en-US" sz="1600" dirty="0">
                <a:solidFill>
                  <a:schemeClr val="tx1">
                    <a:lumMod val="85000"/>
                    <a:lumOff val="15000"/>
                  </a:schemeClr>
                </a:solidFill>
                <a:latin typeface="Helvetica" panose="020B0604020202020204" pitchFamily="34" charset="0"/>
                <a:cs typeface="Helvetica" panose="020B0604020202020204" pitchFamily="34" charset="0"/>
              </a:rPr>
              <a:t>Communication, Order Process, Design, Concept and Manufacturing  </a:t>
            </a:r>
          </a:p>
        </p:txBody>
      </p:sp>
      <p:graphicFrame>
        <p:nvGraphicFramePr>
          <p:cNvPr id="2" name="Object 1">
            <a:extLst>
              <a:ext uri="{FF2B5EF4-FFF2-40B4-BE49-F238E27FC236}">
                <a16:creationId xmlns:a16="http://schemas.microsoft.com/office/drawing/2014/main" id="{EE663AC2-3B57-849B-BB30-4DB9B7FAF728}"/>
              </a:ext>
            </a:extLst>
          </p:cNvPr>
          <p:cNvGraphicFramePr>
            <a:graphicFrameLocks noChangeAspect="1"/>
          </p:cNvGraphicFramePr>
          <p:nvPr>
            <p:extLst>
              <p:ext uri="{D42A27DB-BD31-4B8C-83A1-F6EECF244321}">
                <p14:modId xmlns:p14="http://schemas.microsoft.com/office/powerpoint/2010/main" val="131551054"/>
              </p:ext>
            </p:extLst>
          </p:nvPr>
        </p:nvGraphicFramePr>
        <p:xfrm>
          <a:off x="9493649" y="114703"/>
          <a:ext cx="2564262" cy="6113980"/>
        </p:xfrm>
        <a:graphic>
          <a:graphicData uri="http://schemas.openxmlformats.org/presentationml/2006/ole">
            <mc:AlternateContent xmlns:mc="http://schemas.openxmlformats.org/markup-compatibility/2006">
              <mc:Choice xmlns:v="urn:schemas-microsoft-com:vml" Requires="v">
                <p:oleObj spid="_x0000_s2063" name="Worksheet" r:id="rId5" imgW="6644498" imgH="20886216" progId="Excel.Sheet.12">
                  <p:embed/>
                </p:oleObj>
              </mc:Choice>
              <mc:Fallback>
                <p:oleObj name="Worksheet" r:id="rId5" imgW="6644498" imgH="20886216" progId="Excel.Sheet.12">
                  <p:embed/>
                  <p:pic>
                    <p:nvPicPr>
                      <p:cNvPr id="0" name=""/>
                      <p:cNvPicPr/>
                      <p:nvPr/>
                    </p:nvPicPr>
                    <p:blipFill>
                      <a:blip r:embed="rId6"/>
                      <a:stretch>
                        <a:fillRect/>
                      </a:stretch>
                    </p:blipFill>
                    <p:spPr>
                      <a:xfrm>
                        <a:off x="9493649" y="114703"/>
                        <a:ext cx="2564262" cy="6113980"/>
                      </a:xfrm>
                      <a:prstGeom prst="rect">
                        <a:avLst/>
                      </a:prstGeom>
                    </p:spPr>
                  </p:pic>
                </p:oleObj>
              </mc:Fallback>
            </mc:AlternateContent>
          </a:graphicData>
        </a:graphic>
      </p:graphicFrame>
      <p:graphicFrame>
        <p:nvGraphicFramePr>
          <p:cNvPr id="7" name="Table 6">
            <a:extLst>
              <a:ext uri="{FF2B5EF4-FFF2-40B4-BE49-F238E27FC236}">
                <a16:creationId xmlns:a16="http://schemas.microsoft.com/office/drawing/2014/main" id="{6BB0DCE7-902B-B126-2404-7CE5CA4AC7C7}"/>
              </a:ext>
            </a:extLst>
          </p:cNvPr>
          <p:cNvGraphicFramePr>
            <a:graphicFrameLocks noGrp="1"/>
          </p:cNvGraphicFramePr>
          <p:nvPr>
            <p:extLst>
              <p:ext uri="{D42A27DB-BD31-4B8C-83A1-F6EECF244321}">
                <p14:modId xmlns:p14="http://schemas.microsoft.com/office/powerpoint/2010/main" val="3860703493"/>
              </p:ext>
            </p:extLst>
          </p:nvPr>
        </p:nvGraphicFramePr>
        <p:xfrm>
          <a:off x="174556" y="1418253"/>
          <a:ext cx="9240028" cy="4660443"/>
        </p:xfrm>
        <a:graphic>
          <a:graphicData uri="http://schemas.openxmlformats.org/drawingml/2006/table">
            <a:tbl>
              <a:tblPr/>
              <a:tblGrid>
                <a:gridCol w="373918">
                  <a:extLst>
                    <a:ext uri="{9D8B030D-6E8A-4147-A177-3AD203B41FA5}">
                      <a16:colId xmlns:a16="http://schemas.microsoft.com/office/drawing/2014/main" val="2994973376"/>
                    </a:ext>
                  </a:extLst>
                </a:gridCol>
                <a:gridCol w="346935">
                  <a:extLst>
                    <a:ext uri="{9D8B030D-6E8A-4147-A177-3AD203B41FA5}">
                      <a16:colId xmlns:a16="http://schemas.microsoft.com/office/drawing/2014/main" val="255571914"/>
                    </a:ext>
                  </a:extLst>
                </a:gridCol>
                <a:gridCol w="346935">
                  <a:extLst>
                    <a:ext uri="{9D8B030D-6E8A-4147-A177-3AD203B41FA5}">
                      <a16:colId xmlns:a16="http://schemas.microsoft.com/office/drawing/2014/main" val="2042549908"/>
                    </a:ext>
                  </a:extLst>
                </a:gridCol>
                <a:gridCol w="346935">
                  <a:extLst>
                    <a:ext uri="{9D8B030D-6E8A-4147-A177-3AD203B41FA5}">
                      <a16:colId xmlns:a16="http://schemas.microsoft.com/office/drawing/2014/main" val="2011768498"/>
                    </a:ext>
                  </a:extLst>
                </a:gridCol>
                <a:gridCol w="346935">
                  <a:extLst>
                    <a:ext uri="{9D8B030D-6E8A-4147-A177-3AD203B41FA5}">
                      <a16:colId xmlns:a16="http://schemas.microsoft.com/office/drawing/2014/main" val="3438925644"/>
                    </a:ext>
                  </a:extLst>
                </a:gridCol>
                <a:gridCol w="346935">
                  <a:extLst>
                    <a:ext uri="{9D8B030D-6E8A-4147-A177-3AD203B41FA5}">
                      <a16:colId xmlns:a16="http://schemas.microsoft.com/office/drawing/2014/main" val="1779822441"/>
                    </a:ext>
                  </a:extLst>
                </a:gridCol>
                <a:gridCol w="346935">
                  <a:extLst>
                    <a:ext uri="{9D8B030D-6E8A-4147-A177-3AD203B41FA5}">
                      <a16:colId xmlns:a16="http://schemas.microsoft.com/office/drawing/2014/main" val="3165929551"/>
                    </a:ext>
                  </a:extLst>
                </a:gridCol>
                <a:gridCol w="339225">
                  <a:extLst>
                    <a:ext uri="{9D8B030D-6E8A-4147-A177-3AD203B41FA5}">
                      <a16:colId xmlns:a16="http://schemas.microsoft.com/office/drawing/2014/main" val="2966697213"/>
                    </a:ext>
                  </a:extLst>
                </a:gridCol>
                <a:gridCol w="339225">
                  <a:extLst>
                    <a:ext uri="{9D8B030D-6E8A-4147-A177-3AD203B41FA5}">
                      <a16:colId xmlns:a16="http://schemas.microsoft.com/office/drawing/2014/main" val="3318170168"/>
                    </a:ext>
                  </a:extLst>
                </a:gridCol>
                <a:gridCol w="339225">
                  <a:extLst>
                    <a:ext uri="{9D8B030D-6E8A-4147-A177-3AD203B41FA5}">
                      <a16:colId xmlns:a16="http://schemas.microsoft.com/office/drawing/2014/main" val="2381570294"/>
                    </a:ext>
                  </a:extLst>
                </a:gridCol>
                <a:gridCol w="339225">
                  <a:extLst>
                    <a:ext uri="{9D8B030D-6E8A-4147-A177-3AD203B41FA5}">
                      <a16:colId xmlns:a16="http://schemas.microsoft.com/office/drawing/2014/main" val="1862329731"/>
                    </a:ext>
                  </a:extLst>
                </a:gridCol>
                <a:gridCol w="339225">
                  <a:extLst>
                    <a:ext uri="{9D8B030D-6E8A-4147-A177-3AD203B41FA5}">
                      <a16:colId xmlns:a16="http://schemas.microsoft.com/office/drawing/2014/main" val="4279942052"/>
                    </a:ext>
                  </a:extLst>
                </a:gridCol>
                <a:gridCol w="339225">
                  <a:extLst>
                    <a:ext uri="{9D8B030D-6E8A-4147-A177-3AD203B41FA5}">
                      <a16:colId xmlns:a16="http://schemas.microsoft.com/office/drawing/2014/main" val="1977016984"/>
                    </a:ext>
                  </a:extLst>
                </a:gridCol>
                <a:gridCol w="339225">
                  <a:extLst>
                    <a:ext uri="{9D8B030D-6E8A-4147-A177-3AD203B41FA5}">
                      <a16:colId xmlns:a16="http://schemas.microsoft.com/office/drawing/2014/main" val="3772100531"/>
                    </a:ext>
                  </a:extLst>
                </a:gridCol>
                <a:gridCol w="339225">
                  <a:extLst>
                    <a:ext uri="{9D8B030D-6E8A-4147-A177-3AD203B41FA5}">
                      <a16:colId xmlns:a16="http://schemas.microsoft.com/office/drawing/2014/main" val="505613508"/>
                    </a:ext>
                  </a:extLst>
                </a:gridCol>
                <a:gridCol w="339225">
                  <a:extLst>
                    <a:ext uri="{9D8B030D-6E8A-4147-A177-3AD203B41FA5}">
                      <a16:colId xmlns:a16="http://schemas.microsoft.com/office/drawing/2014/main" val="3272815907"/>
                    </a:ext>
                  </a:extLst>
                </a:gridCol>
                <a:gridCol w="339225">
                  <a:extLst>
                    <a:ext uri="{9D8B030D-6E8A-4147-A177-3AD203B41FA5}">
                      <a16:colId xmlns:a16="http://schemas.microsoft.com/office/drawing/2014/main" val="1157716610"/>
                    </a:ext>
                  </a:extLst>
                </a:gridCol>
                <a:gridCol w="339225">
                  <a:extLst>
                    <a:ext uri="{9D8B030D-6E8A-4147-A177-3AD203B41FA5}">
                      <a16:colId xmlns:a16="http://schemas.microsoft.com/office/drawing/2014/main" val="4287623552"/>
                    </a:ext>
                  </a:extLst>
                </a:gridCol>
                <a:gridCol w="339225">
                  <a:extLst>
                    <a:ext uri="{9D8B030D-6E8A-4147-A177-3AD203B41FA5}">
                      <a16:colId xmlns:a16="http://schemas.microsoft.com/office/drawing/2014/main" val="2582870003"/>
                    </a:ext>
                  </a:extLst>
                </a:gridCol>
                <a:gridCol w="339225">
                  <a:extLst>
                    <a:ext uri="{9D8B030D-6E8A-4147-A177-3AD203B41FA5}">
                      <a16:colId xmlns:a16="http://schemas.microsoft.com/office/drawing/2014/main" val="3672459672"/>
                    </a:ext>
                  </a:extLst>
                </a:gridCol>
                <a:gridCol w="339225">
                  <a:extLst>
                    <a:ext uri="{9D8B030D-6E8A-4147-A177-3AD203B41FA5}">
                      <a16:colId xmlns:a16="http://schemas.microsoft.com/office/drawing/2014/main" val="416018139"/>
                    </a:ext>
                  </a:extLst>
                </a:gridCol>
                <a:gridCol w="339225">
                  <a:extLst>
                    <a:ext uri="{9D8B030D-6E8A-4147-A177-3AD203B41FA5}">
                      <a16:colId xmlns:a16="http://schemas.microsoft.com/office/drawing/2014/main" val="3721987018"/>
                    </a:ext>
                  </a:extLst>
                </a:gridCol>
                <a:gridCol w="339225">
                  <a:extLst>
                    <a:ext uri="{9D8B030D-6E8A-4147-A177-3AD203B41FA5}">
                      <a16:colId xmlns:a16="http://schemas.microsoft.com/office/drawing/2014/main" val="2875931451"/>
                    </a:ext>
                  </a:extLst>
                </a:gridCol>
                <a:gridCol w="339225">
                  <a:extLst>
                    <a:ext uri="{9D8B030D-6E8A-4147-A177-3AD203B41FA5}">
                      <a16:colId xmlns:a16="http://schemas.microsoft.com/office/drawing/2014/main" val="3689206655"/>
                    </a:ext>
                  </a:extLst>
                </a:gridCol>
                <a:gridCol w="339225">
                  <a:extLst>
                    <a:ext uri="{9D8B030D-6E8A-4147-A177-3AD203B41FA5}">
                      <a16:colId xmlns:a16="http://schemas.microsoft.com/office/drawing/2014/main" val="2797606534"/>
                    </a:ext>
                  </a:extLst>
                </a:gridCol>
                <a:gridCol w="339225">
                  <a:extLst>
                    <a:ext uri="{9D8B030D-6E8A-4147-A177-3AD203B41FA5}">
                      <a16:colId xmlns:a16="http://schemas.microsoft.com/office/drawing/2014/main" val="466457775"/>
                    </a:ext>
                  </a:extLst>
                </a:gridCol>
                <a:gridCol w="339225">
                  <a:extLst>
                    <a:ext uri="{9D8B030D-6E8A-4147-A177-3AD203B41FA5}">
                      <a16:colId xmlns:a16="http://schemas.microsoft.com/office/drawing/2014/main" val="889386479"/>
                    </a:ext>
                  </a:extLst>
                </a:gridCol>
              </a:tblGrid>
              <a:tr h="170642">
                <a:tc>
                  <a:txBody>
                    <a:bodyPr/>
                    <a:lstStyle/>
                    <a:p>
                      <a:pPr algn="l" fontAlgn="b"/>
                      <a:r>
                        <a:rPr lang="en-US" sz="600" b="1" i="0" u="none" strike="noStrike">
                          <a:solidFill>
                            <a:srgbClr val="000000"/>
                          </a:solidFill>
                          <a:effectLst/>
                          <a:latin typeface="Calibri" panose="020F0502020204030204" pitchFamily="34" charset="0"/>
                        </a:rPr>
                        <a:t>Project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1" i="0" u="none" strike="noStrike">
                          <a:solidFill>
                            <a:srgbClr val="000000"/>
                          </a:solidFill>
                          <a:effectLst/>
                          <a:latin typeface="Calibri" panose="020F0502020204030204" pitchFamily="34" charset="0"/>
                        </a:rPr>
                        <a:t>21280P</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ctr"/>
                      <a:r>
                        <a:rPr lang="en-US" sz="600" b="1" i="0" u="none" strike="noStrike">
                          <a:solidFill>
                            <a:srgbClr val="000000"/>
                          </a:solidFill>
                          <a:effectLst/>
                          <a:latin typeface="Calibri" panose="020F0502020204030204" pitchFamily="34" charset="0"/>
                        </a:rPr>
                        <a:t>JANUARY</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600" b="1" i="0" u="none" strike="noStrike">
                          <a:solidFill>
                            <a:srgbClr val="000000"/>
                          </a:solidFill>
                          <a:effectLst/>
                          <a:latin typeface="Calibri" panose="020F0502020204030204" pitchFamily="34" charset="0"/>
                        </a:rPr>
                        <a:t>FEBRUARY</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600" b="1" i="0" u="none" strike="noStrike">
                          <a:solidFill>
                            <a:srgbClr val="000000"/>
                          </a:solidFill>
                          <a:effectLst/>
                          <a:latin typeface="Calibri" panose="020F0502020204030204" pitchFamily="34" charset="0"/>
                        </a:rPr>
                        <a:t>MARCH</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600" b="1" i="0" u="none" strike="noStrike">
                          <a:solidFill>
                            <a:srgbClr val="000000"/>
                          </a:solidFill>
                          <a:effectLst/>
                          <a:latin typeface="Calibri" panose="020F0502020204030204" pitchFamily="34" charset="0"/>
                        </a:rPr>
                        <a:t>APRIL</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fontAlgn="ctr"/>
                      <a:r>
                        <a:rPr lang="en-US" sz="600" b="1" i="0" u="none" strike="noStrike">
                          <a:solidFill>
                            <a:srgbClr val="000000"/>
                          </a:solidFill>
                          <a:effectLst/>
                          <a:latin typeface="Calibri" panose="020F0502020204030204" pitchFamily="34" charset="0"/>
                        </a:rPr>
                        <a:t>MAY</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600" b="1" i="0" u="none" strike="noStrike">
                          <a:solidFill>
                            <a:srgbClr val="000000"/>
                          </a:solidFill>
                          <a:effectLst/>
                          <a:latin typeface="Calibri" panose="020F0502020204030204" pitchFamily="34" charset="0"/>
                        </a:rPr>
                        <a:t>JUNE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19127591"/>
                  </a:ext>
                </a:extLst>
              </a:tr>
              <a:tr h="170642">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1" i="0" u="none" strike="noStrike">
                          <a:solidFill>
                            <a:srgbClr val="FF0000"/>
                          </a:solidFill>
                          <a:effectLst/>
                          <a:latin typeface="Calibri" panose="020F0502020204030204" pitchFamily="34" charset="0"/>
                        </a:rPr>
                        <a:t>CONCEPT APPROVED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1" i="0" u="none" strike="noStrike">
                          <a:solidFill>
                            <a:srgbClr val="FF0000"/>
                          </a:solidFill>
                          <a:effectLst/>
                          <a:latin typeface="Calibri" panose="020F0502020204030204" pitchFamily="34" charset="0"/>
                        </a:rPr>
                        <a:t>PLATES ORDERED</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2924079"/>
                  </a:ext>
                </a:extLst>
              </a:tr>
              <a:tr h="220575">
                <a:tc>
                  <a:txBody>
                    <a:bodyPr/>
                    <a:lstStyle/>
                    <a:p>
                      <a:pPr algn="l" fontAlgn="b"/>
                      <a:r>
                        <a:rPr lang="en-US" sz="400" b="1" i="0" u="none" strike="noStrike">
                          <a:solidFill>
                            <a:srgbClr val="000000"/>
                          </a:solidFill>
                          <a:effectLst/>
                          <a:latin typeface="Calibri" panose="020F0502020204030204" pitchFamily="34" charset="0"/>
                        </a:rPr>
                        <a:t>Real time events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1" i="0" u="none" strike="noStrike">
                          <a:solidFill>
                            <a:srgbClr val="000000"/>
                          </a:solidFill>
                          <a:effectLst/>
                          <a:latin typeface="Calibri" panose="020F0502020204030204" pitchFamily="34" charset="0"/>
                        </a:rPr>
                        <a:t>ORDER CONFIRMATION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1" i="0" u="none" strike="noStrike">
                          <a:solidFill>
                            <a:srgbClr val="000000"/>
                          </a:solidFill>
                          <a:effectLst/>
                          <a:latin typeface="Calibri" panose="020F0502020204030204" pitchFamily="34" charset="0"/>
                        </a:rPr>
                        <a:t>TECHNICAL SPECS RECEIVED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1"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600" b="1" i="0" u="none" strike="noStrike">
                          <a:solidFill>
                            <a:srgbClr val="000000"/>
                          </a:solidFill>
                          <a:effectLst/>
                          <a:latin typeface="Calibri" panose="020F0502020204030204" pitchFamily="34" charset="0"/>
                        </a:rPr>
                        <a:t>UPDATE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1" i="0" u="none" strike="noStrike">
                          <a:solidFill>
                            <a:srgbClr val="FF0000"/>
                          </a:solidFill>
                          <a:effectLst/>
                          <a:latin typeface="Calibri" panose="020F0502020204030204" pitchFamily="34" charset="0"/>
                        </a:rPr>
                        <a:t>PRODUCT APPROVED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1" i="0" u="none" strike="noStrike">
                          <a:solidFill>
                            <a:srgbClr val="FF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600" b="1" i="0" u="none" strike="noStrike">
                          <a:solidFill>
                            <a:srgbClr val="000000"/>
                          </a:solidFill>
                          <a:effectLst/>
                          <a:latin typeface="Calibri" panose="020F0502020204030204" pitchFamily="34" charset="0"/>
                        </a:rPr>
                        <a:t>UPDATE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ok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600" b="1" i="0" u="none" strike="noStrike">
                          <a:solidFill>
                            <a:srgbClr val="000000"/>
                          </a:solidFill>
                          <a:effectLst/>
                          <a:latin typeface="Calibri" panose="020F0502020204030204" pitchFamily="34" charset="0"/>
                        </a:rPr>
                        <a:t>UPDATE</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600" b="1" i="0" u="none" strike="noStrike">
                          <a:solidFill>
                            <a:srgbClr val="000000"/>
                          </a:solidFill>
                          <a:effectLst/>
                          <a:latin typeface="Calibri" panose="020F0502020204030204" pitchFamily="34" charset="0"/>
                        </a:rPr>
                        <a:t>UPDATE</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DELIVERY DATE</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1571716"/>
                  </a:ext>
                </a:extLst>
              </a:tr>
              <a:tr h="170642">
                <a:tc>
                  <a:txBody>
                    <a:bodyPr/>
                    <a:lstStyle/>
                    <a:p>
                      <a:pPr algn="ctr" fontAlgn="b"/>
                      <a:r>
                        <a:rPr lang="en-US" sz="400" b="0" i="0" u="none" strike="noStrike">
                          <a:solidFill>
                            <a:srgbClr val="000000"/>
                          </a:solidFill>
                          <a:effectLst/>
                          <a:latin typeface="Calibri" panose="020F0502020204030204" pitchFamily="34" charset="0"/>
                        </a:rPr>
                        <a:t>Plan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solidFill>
                            <a:srgbClr val="000000"/>
                          </a:solidFill>
                          <a:effectLst/>
                          <a:latin typeface="Calibri" panose="020F0502020204030204" pitchFamily="34" charset="0"/>
                        </a:rPr>
                        <a:t>WEEK</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1" i="0" u="none" strike="noStrike">
                          <a:solidFill>
                            <a:srgbClr val="000000"/>
                          </a:solidFill>
                          <a:effectLst/>
                          <a:latin typeface="Calibri" panose="020F0502020204030204" pitchFamily="34" charset="0"/>
                        </a:rPr>
                        <a:t>2</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600" b="1" i="0" u="none" strike="noStrike">
                          <a:solidFill>
                            <a:srgbClr val="000000"/>
                          </a:solidFill>
                          <a:effectLst/>
                          <a:latin typeface="Calibri" panose="020F050202020403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600" b="1" i="0" u="none" strike="noStrike">
                          <a:solidFill>
                            <a:srgbClr val="000000"/>
                          </a:solidFill>
                          <a:effectLst/>
                          <a:latin typeface="Calibri" panose="020F050202020403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600" b="1" i="0" u="none" strike="noStrike">
                          <a:solidFill>
                            <a:srgbClr val="000000"/>
                          </a:solidFill>
                          <a:effectLst/>
                          <a:latin typeface="Calibri" panose="020F0502020204030204" pitchFamily="34" charset="0"/>
                        </a:rPr>
                        <a:t>5</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600" b="1" i="0" u="none" strike="noStrike">
                          <a:solidFill>
                            <a:srgbClr val="000000"/>
                          </a:solidFill>
                          <a:effectLst/>
                          <a:latin typeface="Calibri" panose="020F0502020204030204" pitchFamily="34" charset="0"/>
                        </a:rPr>
                        <a:t>6</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600" b="1" i="0" u="none" strike="noStrike">
                          <a:solidFill>
                            <a:srgbClr val="000000"/>
                          </a:solidFill>
                          <a:effectLst/>
                          <a:latin typeface="Calibri" panose="020F0502020204030204" pitchFamily="34" charset="0"/>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600" b="1" i="0" u="none" strike="noStrike">
                          <a:solidFill>
                            <a:srgbClr val="000000"/>
                          </a:solidFill>
                          <a:effectLst/>
                          <a:latin typeface="Calibri" panose="020F0502020204030204" pitchFamily="34"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600" b="1" i="0" u="none" strike="noStrike">
                          <a:solidFill>
                            <a:srgbClr val="000000"/>
                          </a:solidFill>
                          <a:effectLst/>
                          <a:latin typeface="Calibri" panose="020F0502020204030204" pitchFamily="34" charset="0"/>
                        </a:rPr>
                        <a:t>9</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600" b="1" i="0" u="none" strike="noStrike">
                          <a:solidFill>
                            <a:srgbClr val="000000"/>
                          </a:solidFill>
                          <a:effectLst/>
                          <a:latin typeface="Calibri" panose="020F0502020204030204" pitchFamily="34" charset="0"/>
                        </a:rPr>
                        <a:t>10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600" b="1" i="0" u="none" strike="noStrike">
                          <a:solidFill>
                            <a:srgbClr val="000000"/>
                          </a:solidFill>
                          <a:effectLst/>
                          <a:latin typeface="Calibri" panose="020F0502020204030204" pitchFamily="34" charset="0"/>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600" b="1" i="0" u="none" strike="noStrike">
                          <a:solidFill>
                            <a:srgbClr val="000000"/>
                          </a:solidFill>
                          <a:effectLst/>
                          <a:latin typeface="Calibri" panose="020F0502020204030204" pitchFamily="34" charset="0"/>
                        </a:rPr>
                        <a:t>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600" b="1" i="0" u="none" strike="noStrike">
                          <a:solidFill>
                            <a:srgbClr val="000000"/>
                          </a:solidFill>
                          <a:effectLst/>
                          <a:latin typeface="Calibri" panose="020F0502020204030204" pitchFamily="34" charset="0"/>
                        </a:rPr>
                        <a:t>13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600" b="1" i="0" u="none" strike="noStrike">
                          <a:solidFill>
                            <a:srgbClr val="000000"/>
                          </a:solidFill>
                          <a:effectLst/>
                          <a:latin typeface="Calibri" panose="020F0502020204030204" pitchFamily="34" charset="0"/>
                        </a:rPr>
                        <a:t>14</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400" b="1" i="0" u="none" strike="noStrike">
                          <a:solidFill>
                            <a:srgbClr val="000000"/>
                          </a:solidFill>
                          <a:effectLst/>
                          <a:latin typeface="Calibri" panose="020F0502020204030204" pitchFamily="34" charset="0"/>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400" b="0" i="0" u="none" strike="noStrike">
                          <a:solidFill>
                            <a:srgbClr val="000000"/>
                          </a:solidFill>
                          <a:effectLst/>
                          <a:latin typeface="Calibri" panose="020F0502020204030204" pitchFamily="34" charset="0"/>
                        </a:rPr>
                        <a:t>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400" b="0" i="0" u="none" strike="noStrike">
                          <a:solidFill>
                            <a:srgbClr val="000000"/>
                          </a:solidFill>
                          <a:effectLst/>
                          <a:latin typeface="Calibri" panose="020F0502020204030204" pitchFamily="34" charset="0"/>
                        </a:rPr>
                        <a:t>17</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400" b="0" i="0" u="none" strike="noStrike">
                          <a:solidFill>
                            <a:srgbClr val="000000"/>
                          </a:solidFill>
                          <a:effectLst/>
                          <a:latin typeface="Calibri" panose="020F0502020204030204" pitchFamily="34" charset="0"/>
                        </a:rPr>
                        <a:t>18</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400" b="0" i="0" u="none" strike="noStrike">
                          <a:solidFill>
                            <a:srgbClr val="000000"/>
                          </a:solidFill>
                          <a:effectLst/>
                          <a:latin typeface="Calibri" panose="020F0502020204030204" pitchFamily="34" charset="0"/>
                        </a:rPr>
                        <a:t>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400" b="0" i="0" u="none" strike="noStrike">
                          <a:solidFill>
                            <a:srgbClr val="000000"/>
                          </a:solidFill>
                          <a:effectLst/>
                          <a:latin typeface="Calibri" panose="020F0502020204030204" pitchFamily="34" charset="0"/>
                        </a:rPr>
                        <a:t>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400" b="0" i="0" u="none" strike="noStrike">
                          <a:solidFill>
                            <a:srgbClr val="000000"/>
                          </a:solidFill>
                          <a:effectLst/>
                          <a:latin typeface="Calibri" panose="020F0502020204030204" pitchFamily="34" charset="0"/>
                        </a:rPr>
                        <a:t>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solidFill>
                            <a:srgbClr val="000000"/>
                          </a:solidFill>
                          <a:effectLst/>
                          <a:latin typeface="Calibri" panose="020F0502020204030204" pitchFamily="34" charset="0"/>
                        </a:rPr>
                        <a:t>22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solidFill>
                            <a:srgbClr val="000000"/>
                          </a:solidFill>
                          <a:effectLst/>
                          <a:latin typeface="Calibri" panose="020F0502020204030204" pitchFamily="34" charset="0"/>
                        </a:rPr>
                        <a:t>23</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solidFill>
                            <a:srgbClr val="000000"/>
                          </a:solidFill>
                          <a:effectLst/>
                          <a:latin typeface="Calibri" panose="020F0502020204030204" pitchFamily="34" charset="0"/>
                        </a:rPr>
                        <a:t>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solidFill>
                            <a:srgbClr val="000000"/>
                          </a:solidFill>
                          <a:effectLst/>
                          <a:latin typeface="Calibri" panose="020F0502020204030204" pitchFamily="34" charset="0"/>
                        </a:rPr>
                        <a:t>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solidFill>
                            <a:srgbClr val="000000"/>
                          </a:solidFill>
                          <a:effectLst/>
                          <a:latin typeface="Calibri" panose="020F0502020204030204" pitchFamily="34" charset="0"/>
                        </a:rPr>
                        <a:t>26</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3776857"/>
                  </a:ext>
                </a:extLst>
              </a:tr>
              <a:tr h="170642">
                <a:tc rowSpan="8">
                  <a:txBody>
                    <a:bodyPr/>
                    <a:lstStyle/>
                    <a:p>
                      <a:pPr algn="ctr" fontAlgn="ctr"/>
                      <a:r>
                        <a:rPr lang="en-US" sz="600" b="0" i="0" u="none" strike="noStrike">
                          <a:solidFill>
                            <a:srgbClr val="006100"/>
                          </a:solidFill>
                          <a:effectLst/>
                          <a:latin typeface="Calibri" panose="020F0502020204030204" pitchFamily="34" charset="0"/>
                        </a:rPr>
                        <a:t>Engineering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400" b="0" i="0" u="none" strike="noStrike">
                          <a:solidFill>
                            <a:srgbClr val="000000"/>
                          </a:solidFill>
                          <a:effectLst/>
                          <a:latin typeface="Calibri" panose="020F0502020204030204" pitchFamily="34" charset="0"/>
                        </a:rPr>
                        <a:t>Product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1" i="0" u="none" strike="noStrike">
                          <a:solidFill>
                            <a:srgbClr val="FF0000"/>
                          </a:solidFill>
                          <a:effectLst/>
                          <a:latin typeface="Calibri" panose="020F0502020204030204" pitchFamily="34" charset="0"/>
                        </a:rPr>
                        <a:t>sent to customer</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1" i="0" u="none" strike="noStrike">
                          <a:solidFill>
                            <a:srgbClr val="FF0000"/>
                          </a:solidFill>
                          <a:effectLst/>
                          <a:latin typeface="Calibri" panose="020F0502020204030204" pitchFamily="34" charset="0"/>
                        </a:rPr>
                        <a:t>product approved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7332899"/>
                  </a:ext>
                </a:extLst>
              </a:tr>
              <a:tr h="170642">
                <a:tc vMerge="1">
                  <a:txBody>
                    <a:bodyPr/>
                    <a:lstStyle/>
                    <a:p>
                      <a:endParaRPr lang="en-US"/>
                    </a:p>
                  </a:txBody>
                  <a:tcPr/>
                </a:tc>
                <a:tc>
                  <a:txBody>
                    <a:bodyPr/>
                    <a:lstStyle/>
                    <a:p>
                      <a:pPr algn="ctr" fontAlgn="b"/>
                      <a:r>
                        <a:rPr lang="en-US" sz="400" b="0" i="0" u="none" strike="noStrike">
                          <a:solidFill>
                            <a:srgbClr val="000000"/>
                          </a:solidFill>
                          <a:effectLst/>
                          <a:latin typeface="Calibri" panose="020F0502020204030204" pitchFamily="34" charset="0"/>
                        </a:rPr>
                        <a:t>Mold Concept</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concept design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l" fontAlgn="b"/>
                      <a:r>
                        <a:rPr lang="en-US" sz="400" b="0" i="0" u="none" strike="noStrike">
                          <a:solidFill>
                            <a:srgbClr val="000000"/>
                          </a:solidFill>
                          <a:effectLst/>
                          <a:latin typeface="Calibri" panose="020F0502020204030204" pitchFamily="34" charset="0"/>
                        </a:rPr>
                        <a:t>concept design</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l" fontAlgn="b"/>
                      <a:r>
                        <a:rPr lang="en-US" sz="400" b="0" i="0" u="none" strike="noStrike">
                          <a:solidFill>
                            <a:srgbClr val="000000"/>
                          </a:solidFill>
                          <a:effectLst/>
                          <a:latin typeface="Calibri" panose="020F0502020204030204" pitchFamily="34" charset="0"/>
                        </a:rPr>
                        <a:t>concept design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l" fontAlgn="b"/>
                      <a:r>
                        <a:rPr lang="en-US" sz="400" b="0" i="0" u="none" strike="noStrike">
                          <a:solidFill>
                            <a:srgbClr val="000000"/>
                          </a:solidFill>
                          <a:effectLst/>
                          <a:latin typeface="Calibri" panose="020F0502020204030204" pitchFamily="34" charset="0"/>
                        </a:rPr>
                        <a:t>concept design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l" fontAlgn="b"/>
                      <a:r>
                        <a:rPr lang="en-US" sz="400" b="1" i="0" u="none" strike="noStrike">
                          <a:solidFill>
                            <a:srgbClr val="FF0000"/>
                          </a:solidFill>
                          <a:effectLst/>
                          <a:latin typeface="Calibri" panose="020F0502020204030204" pitchFamily="34" charset="0"/>
                        </a:rPr>
                        <a:t>mold concept approval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725796"/>
                  </a:ext>
                </a:extLst>
              </a:tr>
              <a:tr h="170642">
                <a:tc vMerge="1">
                  <a:txBody>
                    <a:bodyPr/>
                    <a:lstStyle/>
                    <a:p>
                      <a:endParaRPr lang="en-US"/>
                    </a:p>
                  </a:txBody>
                  <a:tcPr/>
                </a:tc>
                <a:tc>
                  <a:txBody>
                    <a:bodyPr/>
                    <a:lstStyle/>
                    <a:p>
                      <a:pPr algn="ctr" fontAlgn="b"/>
                      <a:r>
                        <a:rPr lang="en-US" sz="400" b="0" i="0" u="none" strike="noStrike">
                          <a:solidFill>
                            <a:srgbClr val="000000"/>
                          </a:solidFill>
                          <a:effectLst/>
                          <a:latin typeface="Calibri" panose="020F0502020204030204" pitchFamily="34" charset="0"/>
                        </a:rPr>
                        <a:t>3d Mold</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mold 3d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400" b="0" i="0" u="none" strike="noStrike">
                          <a:solidFill>
                            <a:srgbClr val="000000"/>
                          </a:solidFill>
                          <a:effectLst/>
                          <a:latin typeface="Calibri" panose="020F0502020204030204" pitchFamily="34" charset="0"/>
                        </a:rPr>
                        <a:t>mold 3d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400" b="0" i="0" u="none" strike="noStrike">
                          <a:solidFill>
                            <a:srgbClr val="000000"/>
                          </a:solidFill>
                          <a:effectLst/>
                          <a:latin typeface="Calibri" panose="020F0502020204030204" pitchFamily="34" charset="0"/>
                        </a:rPr>
                        <a:t>mold 3d</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400" b="0" i="0" u="none" strike="noStrike">
                          <a:solidFill>
                            <a:srgbClr val="000000"/>
                          </a:solidFill>
                          <a:effectLst/>
                          <a:latin typeface="Calibri" panose="020F0502020204030204" pitchFamily="34" charset="0"/>
                        </a:rPr>
                        <a:t>mold 3d</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400" b="0" i="0" u="none" strike="noStrike">
                          <a:solidFill>
                            <a:srgbClr val="000000"/>
                          </a:solidFill>
                          <a:effectLst/>
                          <a:latin typeface="Calibri" panose="020F0502020204030204" pitchFamily="34" charset="0"/>
                        </a:rPr>
                        <a:t>mold 3d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400" b="0" i="0" u="none" strike="noStrike">
                          <a:solidFill>
                            <a:srgbClr val="000000"/>
                          </a:solidFill>
                          <a:effectLst/>
                          <a:latin typeface="Calibri" panose="020F0502020204030204" pitchFamily="34" charset="0"/>
                        </a:rPr>
                        <a:t>mold 3d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400" b="0" i="0" u="none" strike="noStrike">
                          <a:solidFill>
                            <a:srgbClr val="000000"/>
                          </a:solidFill>
                          <a:effectLst/>
                          <a:latin typeface="Calibri" panose="020F0502020204030204" pitchFamily="34" charset="0"/>
                        </a:rPr>
                        <a:t>mold 3d</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5129004"/>
                  </a:ext>
                </a:extLst>
              </a:tr>
              <a:tr h="170642">
                <a:tc vMerge="1">
                  <a:txBody>
                    <a:bodyPr/>
                    <a:lstStyle/>
                    <a:p>
                      <a:endParaRPr lang="en-US"/>
                    </a:p>
                  </a:txBody>
                  <a:tcPr/>
                </a:tc>
                <a:tc>
                  <a:txBody>
                    <a:bodyPr/>
                    <a:lstStyle/>
                    <a:p>
                      <a:pPr algn="ctr" fontAlgn="b"/>
                      <a:r>
                        <a:rPr lang="en-US" sz="400" b="0" i="0" u="none" strike="noStrike">
                          <a:solidFill>
                            <a:srgbClr val="000000"/>
                          </a:solidFill>
                          <a:effectLst/>
                          <a:latin typeface="Calibri" panose="020F0502020204030204" pitchFamily="34" charset="0"/>
                        </a:rPr>
                        <a:t>dxf 2d</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dxf 2d</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400" b="0" i="0" u="none" strike="noStrike">
                          <a:solidFill>
                            <a:srgbClr val="000000"/>
                          </a:solidFill>
                          <a:effectLst/>
                          <a:latin typeface="Calibri" panose="020F0502020204030204" pitchFamily="34" charset="0"/>
                        </a:rPr>
                        <a:t>dxf 2d</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400" b="0" i="0" u="none" strike="noStrike">
                          <a:solidFill>
                            <a:srgbClr val="000000"/>
                          </a:solidFill>
                          <a:effectLst/>
                          <a:latin typeface="Calibri" panose="020F0502020204030204" pitchFamily="34" charset="0"/>
                        </a:rPr>
                        <a:t>dxf 2d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5994557"/>
                  </a:ext>
                </a:extLst>
              </a:tr>
              <a:tr h="170642">
                <a:tc vMerge="1">
                  <a:txBody>
                    <a:bodyPr/>
                    <a:lstStyle/>
                    <a:p>
                      <a:endParaRPr lang="en-US"/>
                    </a:p>
                  </a:txBody>
                  <a:tcPr/>
                </a:tc>
                <a:tc>
                  <a:txBody>
                    <a:bodyPr/>
                    <a:lstStyle/>
                    <a:p>
                      <a:pPr algn="ctr" fontAlgn="b"/>
                      <a:r>
                        <a:rPr lang="en-US" sz="400" b="0" i="0" u="none" strike="noStrike">
                          <a:solidFill>
                            <a:srgbClr val="000000"/>
                          </a:solidFill>
                          <a:effectLst/>
                          <a:latin typeface="Calibri" panose="020F0502020204030204" pitchFamily="34" charset="0"/>
                        </a:rPr>
                        <a:t>Stacks</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1" i="0" u="none" strike="noStrike">
                          <a:solidFill>
                            <a:srgbClr val="FF0000"/>
                          </a:solidFill>
                          <a:effectLst/>
                          <a:latin typeface="Calibri" panose="020F0502020204030204" pitchFamily="34" charset="0"/>
                        </a:rPr>
                        <a:t>order stacks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BACC6"/>
                    </a:solidFill>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deliver stacks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deliver stacks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4154047"/>
                  </a:ext>
                </a:extLst>
              </a:tr>
              <a:tr h="170642">
                <a:tc vMerge="1">
                  <a:txBody>
                    <a:bodyPr/>
                    <a:lstStyle/>
                    <a:p>
                      <a:endParaRPr lang="en-US"/>
                    </a:p>
                  </a:txBody>
                  <a:tcPr/>
                </a:tc>
                <a:tc>
                  <a:txBody>
                    <a:bodyPr/>
                    <a:lstStyle/>
                    <a:p>
                      <a:pPr algn="ctr" fontAlgn="b"/>
                      <a:r>
                        <a:rPr lang="en-US" sz="400" b="0" i="0" u="none" strike="noStrike">
                          <a:solidFill>
                            <a:srgbClr val="000000"/>
                          </a:solidFill>
                          <a:effectLst/>
                          <a:latin typeface="Calibri" panose="020F0502020204030204" pitchFamily="34" charset="0"/>
                        </a:rPr>
                        <a:t>Plates</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order plates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l" fontAlgn="b"/>
                      <a:r>
                        <a:rPr lang="en-US" sz="400" b="0" i="0" u="none" strike="noStrike">
                          <a:solidFill>
                            <a:srgbClr val="000000"/>
                          </a:solidFill>
                          <a:effectLst/>
                          <a:latin typeface="Calibri" panose="020F0502020204030204" pitchFamily="34" charset="0"/>
                        </a:rPr>
                        <a:t>RECEIVE PLATES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l" fontAlgn="b"/>
                      <a:r>
                        <a:rPr lang="en-US" sz="400" b="0" i="0" u="none" strike="noStrike">
                          <a:solidFill>
                            <a:srgbClr val="000000"/>
                          </a:solidFill>
                          <a:effectLst/>
                          <a:latin typeface="Calibri" panose="020F0502020204030204" pitchFamily="34" charset="0"/>
                        </a:rPr>
                        <a:t>RECEIVE PLATES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2749401"/>
                  </a:ext>
                </a:extLst>
              </a:tr>
              <a:tr h="170642">
                <a:tc vMerge="1">
                  <a:txBody>
                    <a:bodyPr/>
                    <a:lstStyle/>
                    <a:p>
                      <a:endParaRPr lang="en-US"/>
                    </a:p>
                  </a:txBody>
                  <a:tcPr/>
                </a:tc>
                <a:tc>
                  <a:txBody>
                    <a:bodyPr/>
                    <a:lstStyle/>
                    <a:p>
                      <a:pPr algn="ctr" fontAlgn="b"/>
                      <a:r>
                        <a:rPr lang="en-US" sz="400" b="0" i="0" u="none" strike="noStrike">
                          <a:solidFill>
                            <a:srgbClr val="000000"/>
                          </a:solidFill>
                          <a:effectLst/>
                          <a:latin typeface="Calibri" panose="020F0502020204030204" pitchFamily="34" charset="0"/>
                        </a:rPr>
                        <a:t>Hotrunner</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ask for  hotrunner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BACC6"/>
                    </a:solidFill>
                  </a:tcPr>
                </a:tc>
                <a:tc>
                  <a:txBody>
                    <a:bodyPr/>
                    <a:lstStyle/>
                    <a:p>
                      <a:pPr algn="l" fontAlgn="b"/>
                      <a:r>
                        <a:rPr lang="en-US" sz="400" b="1" i="0" u="none" strike="noStrike">
                          <a:solidFill>
                            <a:srgbClr val="000000"/>
                          </a:solidFill>
                          <a:effectLst/>
                          <a:latin typeface="Calibri" panose="020F0502020204030204" pitchFamily="34" charset="0"/>
                        </a:rPr>
                        <a:t>hotrunner approval</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400" b="1" i="0" u="none" strike="noStrike">
                          <a:solidFill>
                            <a:srgbClr val="000000"/>
                          </a:solidFill>
                          <a:effectLst/>
                          <a:latin typeface="Calibri" panose="020F0502020204030204" pitchFamily="34" charset="0"/>
                        </a:rPr>
                        <a:t>hotrunner drawings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receive hotrunner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8067907"/>
                  </a:ext>
                </a:extLst>
              </a:tr>
              <a:tr h="170642">
                <a:tc vMerge="1">
                  <a:txBody>
                    <a:bodyPr/>
                    <a:lstStyle/>
                    <a:p>
                      <a:endParaRPr lang="en-US"/>
                    </a:p>
                  </a:txBody>
                  <a:tcPr/>
                </a:tc>
                <a:tc>
                  <a:txBody>
                    <a:bodyPr/>
                    <a:lstStyle/>
                    <a:p>
                      <a:pPr algn="ctr" fontAlgn="b"/>
                      <a:r>
                        <a:rPr lang="en-US" sz="400" b="0" i="0" u="none" strike="noStrike">
                          <a:solidFill>
                            <a:srgbClr val="000000"/>
                          </a:solidFill>
                          <a:effectLst/>
                          <a:latin typeface="Calibri" panose="020F0502020204030204" pitchFamily="34" charset="0"/>
                        </a:rPr>
                        <a:t>Components</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order components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deliver components</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400" b="0" i="0" u="none" strike="noStrike">
                          <a:solidFill>
                            <a:srgbClr val="000000"/>
                          </a:solidFill>
                          <a:effectLst/>
                          <a:latin typeface="Calibri" panose="020F0502020204030204" pitchFamily="34" charset="0"/>
                        </a:rPr>
                        <a:t>deliver components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7199469"/>
                  </a:ext>
                </a:extLst>
              </a:tr>
              <a:tr h="170642">
                <a:tc rowSpan="7">
                  <a:txBody>
                    <a:bodyPr/>
                    <a:lstStyle/>
                    <a:p>
                      <a:pPr algn="ctr" fontAlgn="ctr"/>
                      <a:r>
                        <a:rPr lang="en-US" sz="400" b="0" i="0" u="none" strike="noStrike">
                          <a:solidFill>
                            <a:srgbClr val="9C6500"/>
                          </a:solidFill>
                          <a:effectLst/>
                          <a:latin typeface="Calibri" panose="020F0502020204030204" pitchFamily="34" charset="0"/>
                        </a:rPr>
                        <a:t>Manufacturing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tc>
                  <a:txBody>
                    <a:bodyPr/>
                    <a:lstStyle/>
                    <a:p>
                      <a:pPr algn="l" fontAlgn="ctr"/>
                      <a:r>
                        <a:rPr lang="en-US" sz="400" b="0" i="0" u="none" strike="noStrike">
                          <a:solidFill>
                            <a:srgbClr val="000000"/>
                          </a:solidFill>
                          <a:effectLst/>
                          <a:latin typeface="Calibri" panose="020F0502020204030204" pitchFamily="34" charset="0"/>
                        </a:rPr>
                        <a:t>Roughing Stacks</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4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4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roughing stacks</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ctr"/>
                      <a:r>
                        <a:rPr lang="en-US" sz="400" b="0" i="0" u="none" strike="noStrike">
                          <a:solidFill>
                            <a:srgbClr val="000000"/>
                          </a:solidFill>
                          <a:effectLst/>
                          <a:latin typeface="Calibri" panose="020F0502020204030204" pitchFamily="34" charset="0"/>
                        </a:rPr>
                        <a:t>roughing stacks</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ctr"/>
                      <a:r>
                        <a:rPr lang="en-US" sz="400" b="0" i="0" u="none" strike="noStrike">
                          <a:solidFill>
                            <a:srgbClr val="000000"/>
                          </a:solidFill>
                          <a:effectLst/>
                          <a:latin typeface="Calibri" panose="020F0502020204030204" pitchFamily="34" charset="0"/>
                        </a:rPr>
                        <a:t>roughing stacks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4232691"/>
                  </a:ext>
                </a:extLst>
              </a:tr>
              <a:tr h="170642">
                <a:tc vMerge="1">
                  <a:txBody>
                    <a:bodyPr/>
                    <a:lstStyle/>
                    <a:p>
                      <a:endParaRPr lang="en-US"/>
                    </a:p>
                  </a:txBody>
                  <a:tcPr/>
                </a:tc>
                <a:tc>
                  <a:txBody>
                    <a:bodyPr/>
                    <a:lstStyle/>
                    <a:p>
                      <a:pPr algn="l" fontAlgn="ctr"/>
                      <a:r>
                        <a:rPr lang="en-US" sz="400" b="0" i="0" u="none" strike="noStrike">
                          <a:solidFill>
                            <a:srgbClr val="000000"/>
                          </a:solidFill>
                          <a:effectLst/>
                          <a:latin typeface="Calibri" panose="020F0502020204030204" pitchFamily="34" charset="0"/>
                        </a:rPr>
                        <a:t>Hardening</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4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4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hardening stacks</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ctr"/>
                      <a:r>
                        <a:rPr lang="en-US" sz="400" b="0" i="0" u="none" strike="noStrike">
                          <a:solidFill>
                            <a:srgbClr val="000000"/>
                          </a:solidFill>
                          <a:effectLst/>
                          <a:latin typeface="Calibri" panose="020F0502020204030204" pitchFamily="34" charset="0"/>
                        </a:rPr>
                        <a:t>hardening stacks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ctr"/>
                      <a:r>
                        <a:rPr lang="en-US" sz="400" b="0" i="0" u="none" strike="noStrike">
                          <a:solidFill>
                            <a:srgbClr val="000000"/>
                          </a:solidFill>
                          <a:effectLst/>
                          <a:latin typeface="Calibri" panose="020F0502020204030204" pitchFamily="34" charset="0"/>
                        </a:rPr>
                        <a:t>hardening stacks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ctr"/>
                      <a:r>
                        <a:rPr lang="en-US" sz="400" b="0" i="0" u="none" strike="noStrike">
                          <a:solidFill>
                            <a:srgbClr val="000000"/>
                          </a:solidFill>
                          <a:effectLst/>
                          <a:latin typeface="Calibri" panose="020F0502020204030204" pitchFamily="34" charset="0"/>
                        </a:rPr>
                        <a:t>hardening stacks</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9051063"/>
                  </a:ext>
                </a:extLst>
              </a:tr>
              <a:tr h="170642">
                <a:tc vMerge="1">
                  <a:txBody>
                    <a:bodyPr/>
                    <a:lstStyle/>
                    <a:p>
                      <a:endParaRPr lang="en-US"/>
                    </a:p>
                  </a:txBody>
                  <a:tcPr/>
                </a:tc>
                <a:tc>
                  <a:txBody>
                    <a:bodyPr/>
                    <a:lstStyle/>
                    <a:p>
                      <a:pPr algn="l" fontAlgn="ctr"/>
                      <a:r>
                        <a:rPr lang="en-US" sz="400" b="0" i="0" u="none" strike="noStrike">
                          <a:solidFill>
                            <a:srgbClr val="000000"/>
                          </a:solidFill>
                          <a:effectLst/>
                          <a:latin typeface="Calibri" panose="020F0502020204030204" pitchFamily="34" charset="0"/>
                        </a:rPr>
                        <a:t>Finish Stacks</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4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4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finish stacks</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ctr"/>
                      <a:r>
                        <a:rPr lang="en-US" sz="400" b="0" i="0" u="none" strike="noStrike">
                          <a:solidFill>
                            <a:srgbClr val="000000"/>
                          </a:solidFill>
                          <a:effectLst/>
                          <a:latin typeface="Calibri" panose="020F0502020204030204" pitchFamily="34" charset="0"/>
                        </a:rPr>
                        <a:t>finish stacks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ctr"/>
                      <a:r>
                        <a:rPr lang="en-US" sz="400" b="0" i="0" u="none" strike="noStrike">
                          <a:solidFill>
                            <a:srgbClr val="000000"/>
                          </a:solidFill>
                          <a:effectLst/>
                          <a:latin typeface="Calibri" panose="020F0502020204030204" pitchFamily="34" charset="0"/>
                        </a:rPr>
                        <a:t>finish stacks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ctr"/>
                      <a:r>
                        <a:rPr lang="en-US" sz="400" b="0" i="0" u="none" strike="noStrike">
                          <a:solidFill>
                            <a:srgbClr val="000000"/>
                          </a:solidFill>
                          <a:effectLst/>
                          <a:latin typeface="Calibri" panose="020F0502020204030204" pitchFamily="34" charset="0"/>
                        </a:rPr>
                        <a:t>finish stacks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ctr"/>
                      <a:r>
                        <a:rPr lang="en-US" sz="400" b="0" i="0" u="none" strike="noStrike">
                          <a:solidFill>
                            <a:srgbClr val="000000"/>
                          </a:solidFill>
                          <a:effectLst/>
                          <a:latin typeface="Calibri" panose="020F0502020204030204" pitchFamily="34" charset="0"/>
                        </a:rPr>
                        <a:t>finish stacks</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4553907"/>
                  </a:ext>
                </a:extLst>
              </a:tr>
              <a:tr h="170642">
                <a:tc vMerge="1">
                  <a:txBody>
                    <a:bodyPr/>
                    <a:lstStyle/>
                    <a:p>
                      <a:endParaRPr lang="en-US"/>
                    </a:p>
                  </a:txBody>
                  <a:tcPr/>
                </a:tc>
                <a:tc>
                  <a:txBody>
                    <a:bodyPr/>
                    <a:lstStyle/>
                    <a:p>
                      <a:pPr algn="l" fontAlgn="ctr"/>
                      <a:r>
                        <a:rPr lang="en-US" sz="400" b="0" i="0" u="none" strike="noStrike">
                          <a:solidFill>
                            <a:srgbClr val="000000"/>
                          </a:solidFill>
                          <a:effectLst/>
                          <a:latin typeface="Calibri" panose="020F0502020204030204" pitchFamily="34" charset="0"/>
                        </a:rPr>
                        <a:t>Polishing</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4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4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ctr"/>
                      <a:r>
                        <a:rPr lang="en-US" sz="400" b="0" i="0" u="none" strike="noStrike">
                          <a:solidFill>
                            <a:srgbClr val="000000"/>
                          </a:solidFill>
                          <a:effectLst/>
                          <a:latin typeface="Calibri" panose="020F0502020204030204" pitchFamily="34" charset="0"/>
                        </a:rPr>
                        <a:t>polishing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ctr"/>
                      <a:r>
                        <a:rPr lang="en-US" sz="400" b="0" i="0" u="none" strike="noStrike">
                          <a:solidFill>
                            <a:srgbClr val="000000"/>
                          </a:solidFill>
                          <a:effectLst/>
                          <a:latin typeface="Calibri" panose="020F0502020204030204" pitchFamily="34" charset="0"/>
                        </a:rPr>
                        <a:t>polishing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ctr"/>
                      <a:r>
                        <a:rPr lang="en-US" sz="400" b="0" i="0" u="none" strike="noStrike">
                          <a:solidFill>
                            <a:srgbClr val="000000"/>
                          </a:solidFill>
                          <a:effectLst/>
                          <a:latin typeface="Calibri" panose="020F0502020204030204" pitchFamily="34" charset="0"/>
                        </a:rPr>
                        <a:t>polishing</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ctr"/>
                      <a:r>
                        <a:rPr lang="en-US" sz="400" b="0" i="0" u="none" strike="noStrike">
                          <a:solidFill>
                            <a:srgbClr val="000000"/>
                          </a:solidFill>
                          <a:effectLst/>
                          <a:latin typeface="Calibri" panose="020F0502020204030204" pitchFamily="34" charset="0"/>
                        </a:rPr>
                        <a:t>polishing</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1116474"/>
                  </a:ext>
                </a:extLst>
              </a:tr>
              <a:tr h="170642">
                <a:tc vMerge="1">
                  <a:txBody>
                    <a:bodyPr/>
                    <a:lstStyle/>
                    <a:p>
                      <a:endParaRPr lang="en-US"/>
                    </a:p>
                  </a:txBody>
                  <a:tcPr/>
                </a:tc>
                <a:tc>
                  <a:txBody>
                    <a:bodyPr/>
                    <a:lstStyle/>
                    <a:p>
                      <a:pPr algn="l" fontAlgn="ctr"/>
                      <a:r>
                        <a:rPr lang="en-US" sz="400" b="0" i="0" u="none" strike="noStrike">
                          <a:solidFill>
                            <a:srgbClr val="000000"/>
                          </a:solidFill>
                          <a:effectLst/>
                          <a:latin typeface="Calibri" panose="020F0502020204030204" pitchFamily="34" charset="0"/>
                        </a:rPr>
                        <a:t>Roughing Plates</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4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4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roughing plates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c>
                  <a:txBody>
                    <a:bodyPr/>
                    <a:lstStyle/>
                    <a:p>
                      <a:pPr algn="ctr" fontAlgn="ctr"/>
                      <a:r>
                        <a:rPr lang="en-US" sz="400" b="0" i="0" u="none" strike="noStrike">
                          <a:solidFill>
                            <a:srgbClr val="000000"/>
                          </a:solidFill>
                          <a:effectLst/>
                          <a:latin typeface="Calibri" panose="020F0502020204030204" pitchFamily="34" charset="0"/>
                        </a:rPr>
                        <a:t>roughing plates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c>
                  <a:txBody>
                    <a:bodyPr/>
                    <a:lstStyle/>
                    <a:p>
                      <a:pPr algn="ctr" fontAlgn="ctr"/>
                      <a:r>
                        <a:rPr lang="en-US" sz="400" b="0" i="0" u="none" strike="noStrike">
                          <a:solidFill>
                            <a:srgbClr val="000000"/>
                          </a:solidFill>
                          <a:effectLst/>
                          <a:latin typeface="Calibri" panose="020F0502020204030204" pitchFamily="34" charset="0"/>
                        </a:rPr>
                        <a:t>roughing plates</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255109"/>
                  </a:ext>
                </a:extLst>
              </a:tr>
              <a:tr h="170642">
                <a:tc vMerge="1">
                  <a:txBody>
                    <a:bodyPr/>
                    <a:lstStyle/>
                    <a:p>
                      <a:endParaRPr lang="en-US"/>
                    </a:p>
                  </a:txBody>
                  <a:tcPr/>
                </a:tc>
                <a:tc>
                  <a:txBody>
                    <a:bodyPr/>
                    <a:lstStyle/>
                    <a:p>
                      <a:pPr algn="l" fontAlgn="ctr"/>
                      <a:r>
                        <a:rPr lang="en-US" sz="400" b="0" i="0" u="none" strike="noStrike">
                          <a:solidFill>
                            <a:srgbClr val="000000"/>
                          </a:solidFill>
                          <a:effectLst/>
                          <a:latin typeface="Calibri" panose="020F0502020204030204" pitchFamily="34" charset="0"/>
                        </a:rPr>
                        <a:t>Finish Plates</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4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4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finish plates</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c>
                  <a:txBody>
                    <a:bodyPr/>
                    <a:lstStyle/>
                    <a:p>
                      <a:pPr algn="ctr" fontAlgn="ctr"/>
                      <a:r>
                        <a:rPr lang="en-US" sz="400" b="0" i="0" u="none" strike="noStrike">
                          <a:solidFill>
                            <a:srgbClr val="000000"/>
                          </a:solidFill>
                          <a:effectLst/>
                          <a:latin typeface="Calibri" panose="020F0502020204030204" pitchFamily="34" charset="0"/>
                        </a:rPr>
                        <a:t>finish plates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c>
                  <a:txBody>
                    <a:bodyPr/>
                    <a:lstStyle/>
                    <a:p>
                      <a:pPr algn="ctr" fontAlgn="ctr"/>
                      <a:r>
                        <a:rPr lang="en-US" sz="400" b="0" i="0" u="none" strike="noStrike">
                          <a:solidFill>
                            <a:srgbClr val="000000"/>
                          </a:solidFill>
                          <a:effectLst/>
                          <a:latin typeface="Calibri" panose="020F0502020204030204" pitchFamily="34" charset="0"/>
                        </a:rPr>
                        <a:t>finish plates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c>
                  <a:txBody>
                    <a:bodyPr/>
                    <a:lstStyle/>
                    <a:p>
                      <a:pPr algn="ctr" fontAlgn="ctr"/>
                      <a:r>
                        <a:rPr lang="en-US" sz="400" b="0" i="0" u="none" strike="noStrike">
                          <a:solidFill>
                            <a:srgbClr val="000000"/>
                          </a:solidFill>
                          <a:effectLst/>
                          <a:latin typeface="Calibri" panose="020F0502020204030204" pitchFamily="34" charset="0"/>
                        </a:rPr>
                        <a:t>finish plates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1120010"/>
                  </a:ext>
                </a:extLst>
              </a:tr>
              <a:tr h="170642">
                <a:tc vMerge="1">
                  <a:txBody>
                    <a:bodyPr/>
                    <a:lstStyle/>
                    <a:p>
                      <a:endParaRPr lang="en-US"/>
                    </a:p>
                  </a:txBody>
                  <a:tcPr/>
                </a:tc>
                <a:tc>
                  <a:txBody>
                    <a:bodyPr/>
                    <a:lstStyle/>
                    <a:p>
                      <a:pPr algn="l" fontAlgn="ctr"/>
                      <a:r>
                        <a:rPr lang="en-US" sz="400" b="0" i="0" u="none" strike="noStrike">
                          <a:solidFill>
                            <a:srgbClr val="000000"/>
                          </a:solidFill>
                          <a:effectLst/>
                          <a:latin typeface="Calibri" panose="020F0502020204030204" pitchFamily="34" charset="0"/>
                        </a:rPr>
                        <a:t>Mold Parts</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4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4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Mold Parts</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400" b="0" i="0" u="none" strike="noStrike">
                          <a:solidFill>
                            <a:srgbClr val="000000"/>
                          </a:solidFill>
                          <a:effectLst/>
                          <a:latin typeface="Calibri" panose="020F0502020204030204" pitchFamily="34" charset="0"/>
                        </a:rPr>
                        <a:t>Mold Parts</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400" b="0" i="0" u="none" strike="noStrike">
                          <a:solidFill>
                            <a:srgbClr val="000000"/>
                          </a:solidFill>
                          <a:effectLst/>
                          <a:latin typeface="Calibri" panose="020F0502020204030204" pitchFamily="34" charset="0"/>
                        </a:rPr>
                        <a:t>Mold Parts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400" b="0" i="0" u="none" strike="noStrike">
                          <a:solidFill>
                            <a:srgbClr val="000000"/>
                          </a:solidFill>
                          <a:effectLst/>
                          <a:latin typeface="Calibri" panose="020F0502020204030204" pitchFamily="34" charset="0"/>
                        </a:rPr>
                        <a:t>Mold Parts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400" b="0" i="0" u="none" strike="noStrike">
                          <a:solidFill>
                            <a:srgbClr val="000000"/>
                          </a:solidFill>
                          <a:effectLst/>
                          <a:latin typeface="Calibri" panose="020F0502020204030204" pitchFamily="34" charset="0"/>
                        </a:rPr>
                        <a:t>Mold Parts</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400" b="0" i="0" u="none" strike="noStrike">
                          <a:solidFill>
                            <a:srgbClr val="000000"/>
                          </a:solidFill>
                          <a:effectLst/>
                          <a:latin typeface="Calibri" panose="020F0502020204030204" pitchFamily="34" charset="0"/>
                        </a:rPr>
                        <a:t>Mold Parts</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3572816"/>
                  </a:ext>
                </a:extLst>
              </a:tr>
              <a:tr h="170642">
                <a:tc rowSpan="3">
                  <a:txBody>
                    <a:bodyPr/>
                    <a:lstStyle/>
                    <a:p>
                      <a:pPr algn="ctr" fontAlgn="ctr"/>
                      <a:r>
                        <a:rPr lang="en-US" sz="600" b="0" i="0" u="none" strike="noStrike">
                          <a:solidFill>
                            <a:srgbClr val="9C0006"/>
                          </a:solidFill>
                          <a:effectLst/>
                          <a:latin typeface="Calibri" panose="020F0502020204030204" pitchFamily="34" charset="0"/>
                        </a:rPr>
                        <a:t>Finalization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400" b="0" i="0" u="none" strike="noStrike">
                          <a:solidFill>
                            <a:srgbClr val="000000"/>
                          </a:solidFill>
                          <a:effectLst/>
                          <a:latin typeface="Calibri" panose="020F0502020204030204" pitchFamily="34" charset="0"/>
                        </a:rPr>
                        <a:t>Assembly</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Assembly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ctr"/>
                      <a:r>
                        <a:rPr lang="en-US" sz="400" b="0" i="0" u="none" strike="noStrike">
                          <a:solidFill>
                            <a:srgbClr val="000000"/>
                          </a:solidFill>
                          <a:effectLst/>
                          <a:latin typeface="Calibri" panose="020F0502020204030204" pitchFamily="34" charset="0"/>
                        </a:rPr>
                        <a:t>Assembly</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ctr"/>
                      <a:r>
                        <a:rPr lang="en-US" sz="400" b="0" i="0" u="none" strike="noStrike">
                          <a:solidFill>
                            <a:srgbClr val="000000"/>
                          </a:solidFill>
                          <a:effectLst/>
                          <a:latin typeface="Calibri" panose="020F0502020204030204" pitchFamily="34" charset="0"/>
                        </a:rPr>
                        <a:t>Assembly</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ctr"/>
                      <a:r>
                        <a:rPr lang="en-US" sz="400" b="0" i="0" u="none" strike="noStrike">
                          <a:solidFill>
                            <a:srgbClr val="000000"/>
                          </a:solidFill>
                          <a:effectLst/>
                          <a:latin typeface="Calibri" panose="020F0502020204030204" pitchFamily="34" charset="0"/>
                        </a:rPr>
                        <a:t>Assembly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ctr"/>
                      <a:r>
                        <a:rPr lang="en-US" sz="400" b="0" i="0" u="none" strike="noStrike">
                          <a:solidFill>
                            <a:srgbClr val="000000"/>
                          </a:solidFill>
                          <a:effectLst/>
                          <a:latin typeface="Calibri" panose="020F0502020204030204" pitchFamily="34" charset="0"/>
                        </a:rPr>
                        <a:t>Assembly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8329075"/>
                  </a:ext>
                </a:extLst>
              </a:tr>
              <a:tr h="170642">
                <a:tc vMerge="1">
                  <a:txBody>
                    <a:bodyPr/>
                    <a:lstStyle/>
                    <a:p>
                      <a:endParaRPr lang="en-US"/>
                    </a:p>
                  </a:txBody>
                  <a:tcPr/>
                </a:tc>
                <a:tc>
                  <a:txBody>
                    <a:bodyPr/>
                    <a:lstStyle/>
                    <a:p>
                      <a:pPr algn="ctr" fontAlgn="ctr"/>
                      <a:r>
                        <a:rPr lang="en-US" sz="400" b="0" i="0" u="none" strike="noStrike">
                          <a:solidFill>
                            <a:srgbClr val="000000"/>
                          </a:solidFill>
                          <a:effectLst/>
                          <a:latin typeface="Calibri" panose="020F0502020204030204" pitchFamily="34" charset="0"/>
                        </a:rPr>
                        <a:t>Test</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test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400" b="0" i="0" u="none" strike="noStrike">
                          <a:solidFill>
                            <a:srgbClr val="000000"/>
                          </a:solidFill>
                          <a:effectLst/>
                          <a:latin typeface="Calibri" panose="020F0502020204030204" pitchFamily="34" charset="0"/>
                        </a:rPr>
                        <a:t>test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0779830"/>
                  </a:ext>
                </a:extLst>
              </a:tr>
              <a:tr h="170642">
                <a:tc vMerge="1">
                  <a:txBody>
                    <a:bodyPr/>
                    <a:lstStyle/>
                    <a:p>
                      <a:endParaRPr lang="en-US"/>
                    </a:p>
                  </a:txBody>
                  <a:tcPr/>
                </a:tc>
                <a:tc>
                  <a:txBody>
                    <a:bodyPr/>
                    <a:lstStyle/>
                    <a:p>
                      <a:pPr algn="ctr" fontAlgn="b"/>
                      <a:r>
                        <a:rPr lang="en-US" sz="400" b="0" i="0" u="none" strike="noStrike">
                          <a:solidFill>
                            <a:srgbClr val="000000"/>
                          </a:solidFill>
                          <a:effectLst/>
                          <a:latin typeface="Calibri" panose="020F0502020204030204" pitchFamily="34" charset="0"/>
                        </a:rPr>
                        <a:t>Coating</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4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400" b="0" i="0" u="none" strike="noStrike">
                          <a:solidFill>
                            <a:srgbClr val="000000"/>
                          </a:solidFill>
                          <a:effectLst/>
                          <a:latin typeface="Calibri" panose="020F0502020204030204" pitchFamily="34" charset="0"/>
                        </a:rPr>
                        <a:t>deliver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400" b="0" i="0" u="none" strike="noStrike">
                          <a:solidFill>
                            <a:srgbClr val="000000"/>
                          </a:solidFill>
                          <a:effectLst/>
                          <a:latin typeface="Calibri" panose="020F0502020204030204" pitchFamily="34" charset="0"/>
                        </a:rPr>
                        <a:t>deliver</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49335508"/>
                  </a:ext>
                </a:extLst>
              </a:tr>
              <a:tr h="170642">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699504795"/>
                  </a:ext>
                </a:extLst>
              </a:tr>
              <a:tr h="190484">
                <a:tc>
                  <a:txBody>
                    <a:bodyPr/>
                    <a:lstStyle/>
                    <a:p>
                      <a:pPr algn="l" fontAlgn="b"/>
                      <a:r>
                        <a:rPr lang="en-US" sz="600" b="1" i="0" u="none" strike="noStrike">
                          <a:solidFill>
                            <a:srgbClr val="000000"/>
                          </a:solidFill>
                          <a:effectLst/>
                          <a:latin typeface="Calibri" panose="020F0502020204030204" pitchFamily="34" charset="0"/>
                        </a:rPr>
                        <a:t>Time Plan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700" b="1" i="0" u="none" strike="noStrike">
                          <a:solidFill>
                            <a:srgbClr val="000000"/>
                          </a:solidFill>
                          <a:effectLst/>
                          <a:latin typeface="Calibri" panose="020F0502020204030204" pitchFamily="34" charset="0"/>
                        </a:rPr>
                        <a:t>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solidFill>
                            <a:srgbClr val="000000"/>
                          </a:solidFill>
                          <a:effectLst/>
                          <a:latin typeface="Calibri" panose="020F0502020204030204" pitchFamily="34" charset="0"/>
                        </a:rPr>
                        <a:t>WEEKS to completion</a:t>
                      </a: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endParaRPr lang="en-US" sz="700" b="1"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ctr"/>
                      <a:endParaRPr lang="en-US" sz="700" b="1"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ctr"/>
                      <a:endParaRPr lang="en-US" sz="700" b="1"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ctr"/>
                      <a:endParaRPr lang="en-US" sz="700" b="1"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2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452130924"/>
                  </a:ext>
                </a:extLst>
              </a:tr>
              <a:tr h="247630">
                <a:tc>
                  <a:txBody>
                    <a:bodyPr/>
                    <a:lstStyle/>
                    <a:p>
                      <a:pPr algn="l" fontAlgn="b"/>
                      <a:r>
                        <a:rPr lang="en-US" sz="600" b="1" i="0" u="none" strike="noStrike">
                          <a:solidFill>
                            <a:srgbClr val="000000"/>
                          </a:solidFill>
                          <a:effectLst/>
                          <a:latin typeface="Calibri" panose="020F0502020204030204" pitchFamily="34" charset="0"/>
                        </a:rPr>
                        <a:t>Offered time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solidFill>
                            <a:srgbClr val="000000"/>
                          </a:solidFill>
                          <a:effectLst/>
                          <a:latin typeface="Calibri" panose="020F0502020204030204" pitchFamily="34" charset="0"/>
                        </a:rPr>
                        <a:t>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1" i="0" u="none" strike="noStrike">
                          <a:solidFill>
                            <a:srgbClr val="000000"/>
                          </a:solidFill>
                          <a:effectLst/>
                          <a:latin typeface="Calibri" panose="020F0502020204030204" pitchFamily="34" charset="0"/>
                        </a:rPr>
                        <a:t>WEEKS</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5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4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4187018545"/>
                  </a:ext>
                </a:extLst>
              </a:tr>
              <a:tr h="247630">
                <a:tc>
                  <a:txBody>
                    <a:bodyPr/>
                    <a:lstStyle/>
                    <a:p>
                      <a:pPr algn="l" fontAlgn="b"/>
                      <a:r>
                        <a:rPr lang="en-US" sz="600" b="1" i="0" u="none" strike="noStrike">
                          <a:solidFill>
                            <a:srgbClr val="000000"/>
                          </a:solidFill>
                          <a:effectLst/>
                          <a:latin typeface="Calibri" panose="020F0502020204030204" pitchFamily="34" charset="0"/>
                        </a:rPr>
                        <a:t>Remainingl Time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panose="020F0502020204030204" pitchFamily="34" charset="0"/>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1" i="0" u="none" strike="noStrike">
                          <a:solidFill>
                            <a:srgbClr val="000000"/>
                          </a:solidFill>
                          <a:effectLst/>
                          <a:latin typeface="Calibri" panose="020F0502020204030204" pitchFamily="34" charset="0"/>
                        </a:rPr>
                        <a:t>WEEKS</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4266240026"/>
                  </a:ext>
                </a:extLst>
              </a:tr>
            </a:tbl>
          </a:graphicData>
        </a:graphic>
      </p:graphicFrame>
    </p:spTree>
    <p:extLst>
      <p:ext uri="{BB962C8B-B14F-4D97-AF65-F5344CB8AC3E}">
        <p14:creationId xmlns:p14="http://schemas.microsoft.com/office/powerpoint/2010/main" val="1894278888"/>
      </p:ext>
    </p:extLst>
  </p:cSld>
  <p:clrMapOvr>
    <a:masterClrMapping/>
  </p:clrMapOvr>
  <mc:AlternateContent xmlns:mc="http://schemas.openxmlformats.org/markup-compatibility/2006" xmlns:p14="http://schemas.microsoft.com/office/powerpoint/2010/main">
    <mc:Choice Requires="p14">
      <p:transition p14:dur="10" advTm="10011"/>
    </mc:Choice>
    <mc:Fallback xmlns="">
      <p:transition advTm="10011"/>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34088" y="6078695"/>
            <a:ext cx="2609112" cy="651178"/>
          </a:xfrm>
          <a:prstGeom prst="rect">
            <a:avLst/>
          </a:prstGeom>
        </p:spPr>
      </p:pic>
      <p:pic>
        <p:nvPicPr>
          <p:cNvPr id="4" name="Εικόνα 21" descr="9105042732_143095.png">
            <a:extLst>
              <a:ext uri="{FF2B5EF4-FFF2-40B4-BE49-F238E27FC236}">
                <a16:creationId xmlns:a16="http://schemas.microsoft.com/office/drawing/2014/main" id="{7926C241-71C0-4D17-AE32-D697800DD18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90166" y="6228683"/>
            <a:ext cx="1367745" cy="501189"/>
          </a:xfrm>
          <a:prstGeom prst="rect">
            <a:avLst/>
          </a:prstGeom>
          <a:noFill/>
        </p:spPr>
      </p:pic>
      <p:sp>
        <p:nvSpPr>
          <p:cNvPr id="5" name="TextBox 4">
            <a:extLst>
              <a:ext uri="{FF2B5EF4-FFF2-40B4-BE49-F238E27FC236}">
                <a16:creationId xmlns:a16="http://schemas.microsoft.com/office/drawing/2014/main" id="{F1B8363F-B5DE-4956-BA6A-0076D9CC4A9A}"/>
              </a:ext>
            </a:extLst>
          </p:cNvPr>
          <p:cNvSpPr txBox="1"/>
          <p:nvPr/>
        </p:nvSpPr>
        <p:spPr>
          <a:xfrm>
            <a:off x="5218259" y="6294611"/>
            <a:ext cx="175548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85000"/>
                    <a:lumOff val="15000"/>
                  </a:prstClr>
                </a:solidFill>
                <a:effectLst/>
                <a:uLnTx/>
                <a:uFillTx/>
                <a:latin typeface="Gotham Greek" panose="02000803090000020004" pitchFamily="50" charset="0"/>
                <a:ea typeface="+mn-ea"/>
                <a:cs typeface="+mn-cs"/>
              </a:rPr>
              <a:t>www.bazigos.eu</a:t>
            </a:r>
          </a:p>
        </p:txBody>
      </p:sp>
      <p:sp>
        <p:nvSpPr>
          <p:cNvPr id="20" name="TextBox 19">
            <a:extLst>
              <a:ext uri="{FF2B5EF4-FFF2-40B4-BE49-F238E27FC236}">
                <a16:creationId xmlns:a16="http://schemas.microsoft.com/office/drawing/2014/main" id="{30E3B0D1-9E1A-4DBD-9F69-BC141FC9838F}"/>
              </a:ext>
            </a:extLst>
          </p:cNvPr>
          <p:cNvSpPr txBox="1"/>
          <p:nvPr/>
        </p:nvSpPr>
        <p:spPr>
          <a:xfrm>
            <a:off x="8063534" y="6356166"/>
            <a:ext cx="1354858" cy="246221"/>
          </a:xfrm>
          <a:prstGeom prst="rect">
            <a:avLst/>
          </a:prstGeom>
          <a:noFill/>
        </p:spPr>
        <p:txBody>
          <a:bodyPr wrap="none" rtlCol="0">
            <a:spAutoFit/>
          </a:bodyPr>
          <a:lstStyle/>
          <a:p>
            <a:r>
              <a:rPr lang="en-US" sz="1000" dirty="0">
                <a:solidFill>
                  <a:schemeClr val="bg1"/>
                </a:solidFill>
              </a:rPr>
              <a:t>Nickel plating at Et lid</a:t>
            </a:r>
          </a:p>
        </p:txBody>
      </p:sp>
      <p:sp>
        <p:nvSpPr>
          <p:cNvPr id="3" name="Arrow: Chevron 2">
            <a:extLst>
              <a:ext uri="{FF2B5EF4-FFF2-40B4-BE49-F238E27FC236}">
                <a16:creationId xmlns:a16="http://schemas.microsoft.com/office/drawing/2014/main" id="{60705E9F-B62A-C412-054F-70B051565D39}"/>
              </a:ext>
            </a:extLst>
          </p:cNvPr>
          <p:cNvSpPr/>
          <p:nvPr/>
        </p:nvSpPr>
        <p:spPr>
          <a:xfrm rot="5400000">
            <a:off x="314421" y="1930514"/>
            <a:ext cx="1364968" cy="979715"/>
          </a:xfrm>
          <a:prstGeom prst="chevron">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Arrow: Chevron 11">
            <a:extLst>
              <a:ext uri="{FF2B5EF4-FFF2-40B4-BE49-F238E27FC236}">
                <a16:creationId xmlns:a16="http://schemas.microsoft.com/office/drawing/2014/main" id="{2F82F68E-A6FB-7DB3-8B0D-5332E78F652D}"/>
              </a:ext>
            </a:extLst>
          </p:cNvPr>
          <p:cNvSpPr/>
          <p:nvPr/>
        </p:nvSpPr>
        <p:spPr>
          <a:xfrm rot="5400000">
            <a:off x="303650" y="3317503"/>
            <a:ext cx="1368406" cy="977044"/>
          </a:xfrm>
          <a:prstGeom prst="chevron">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Arrow: Chevron 15">
            <a:extLst>
              <a:ext uri="{FF2B5EF4-FFF2-40B4-BE49-F238E27FC236}">
                <a16:creationId xmlns:a16="http://schemas.microsoft.com/office/drawing/2014/main" id="{9BBFF29F-1347-72CE-A0D5-A3A458D0620E}"/>
              </a:ext>
            </a:extLst>
          </p:cNvPr>
          <p:cNvSpPr/>
          <p:nvPr/>
        </p:nvSpPr>
        <p:spPr>
          <a:xfrm rot="5400000">
            <a:off x="306702" y="4681680"/>
            <a:ext cx="1364968" cy="979715"/>
          </a:xfrm>
          <a:prstGeom prst="chevron">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Arrow: Chevron 20">
            <a:extLst>
              <a:ext uri="{FF2B5EF4-FFF2-40B4-BE49-F238E27FC236}">
                <a16:creationId xmlns:a16="http://schemas.microsoft.com/office/drawing/2014/main" id="{99EC0C54-B368-0A44-F335-AE0F7043F846}"/>
              </a:ext>
            </a:extLst>
          </p:cNvPr>
          <p:cNvSpPr/>
          <p:nvPr/>
        </p:nvSpPr>
        <p:spPr>
          <a:xfrm rot="5400000">
            <a:off x="6693199" y="3663410"/>
            <a:ext cx="1364968" cy="979715"/>
          </a:xfrm>
          <a:prstGeom prst="chevron">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Arrow: Chevron 21">
            <a:extLst>
              <a:ext uri="{FF2B5EF4-FFF2-40B4-BE49-F238E27FC236}">
                <a16:creationId xmlns:a16="http://schemas.microsoft.com/office/drawing/2014/main" id="{7F79539C-9AD3-605E-FDEE-A98B0A597DE4}"/>
              </a:ext>
            </a:extLst>
          </p:cNvPr>
          <p:cNvSpPr/>
          <p:nvPr/>
        </p:nvSpPr>
        <p:spPr>
          <a:xfrm rot="5400000">
            <a:off x="6693202" y="2290059"/>
            <a:ext cx="1364968" cy="979715"/>
          </a:xfrm>
          <a:prstGeom prst="chevron">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Arrow: Chevron 22">
            <a:extLst>
              <a:ext uri="{FF2B5EF4-FFF2-40B4-BE49-F238E27FC236}">
                <a16:creationId xmlns:a16="http://schemas.microsoft.com/office/drawing/2014/main" id="{D0A5ED9F-A208-5E3E-3684-63451FE1D2B6}"/>
              </a:ext>
            </a:extLst>
          </p:cNvPr>
          <p:cNvSpPr/>
          <p:nvPr/>
        </p:nvSpPr>
        <p:spPr>
          <a:xfrm rot="5400000">
            <a:off x="6693201" y="922731"/>
            <a:ext cx="1364968" cy="979715"/>
          </a:xfrm>
          <a:prstGeom prst="chevron">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TextBox 9">
            <a:extLst>
              <a:ext uri="{FF2B5EF4-FFF2-40B4-BE49-F238E27FC236}">
                <a16:creationId xmlns:a16="http://schemas.microsoft.com/office/drawing/2014/main" id="{B68343C4-50B2-D26A-4073-5A5397B55134}"/>
              </a:ext>
            </a:extLst>
          </p:cNvPr>
          <p:cNvSpPr txBox="1"/>
          <p:nvPr/>
        </p:nvSpPr>
        <p:spPr>
          <a:xfrm>
            <a:off x="633012" y="2214358"/>
            <a:ext cx="727787" cy="461665"/>
          </a:xfrm>
          <a:prstGeom prst="rect">
            <a:avLst/>
          </a:prstGeom>
          <a:noFill/>
        </p:spPr>
        <p:txBody>
          <a:bodyPr wrap="square" rtlCol="0">
            <a:spAutoFit/>
          </a:bodyPr>
          <a:lstStyle/>
          <a:p>
            <a:pPr algn="ctr"/>
            <a:r>
              <a:rPr lang="en-US" sz="1200" dirty="0"/>
              <a:t>Inquiry Period</a:t>
            </a:r>
          </a:p>
        </p:txBody>
      </p:sp>
      <p:sp>
        <p:nvSpPr>
          <p:cNvPr id="24" name="TextBox 23">
            <a:extLst>
              <a:ext uri="{FF2B5EF4-FFF2-40B4-BE49-F238E27FC236}">
                <a16:creationId xmlns:a16="http://schemas.microsoft.com/office/drawing/2014/main" id="{D83301E2-073B-B331-8049-E5061F0C478A}"/>
              </a:ext>
            </a:extLst>
          </p:cNvPr>
          <p:cNvSpPr txBox="1"/>
          <p:nvPr/>
        </p:nvSpPr>
        <p:spPr>
          <a:xfrm>
            <a:off x="433951" y="3585560"/>
            <a:ext cx="1110474" cy="461665"/>
          </a:xfrm>
          <a:prstGeom prst="rect">
            <a:avLst/>
          </a:prstGeom>
          <a:noFill/>
        </p:spPr>
        <p:txBody>
          <a:bodyPr wrap="square" rtlCol="0">
            <a:spAutoFit/>
          </a:bodyPr>
          <a:lstStyle/>
          <a:p>
            <a:pPr algn="ctr"/>
            <a:r>
              <a:rPr lang="en-US" sz="1200" dirty="0"/>
              <a:t>   Order confirmation</a:t>
            </a:r>
          </a:p>
        </p:txBody>
      </p:sp>
      <p:sp>
        <p:nvSpPr>
          <p:cNvPr id="25" name="TextBox 24">
            <a:extLst>
              <a:ext uri="{FF2B5EF4-FFF2-40B4-BE49-F238E27FC236}">
                <a16:creationId xmlns:a16="http://schemas.microsoft.com/office/drawing/2014/main" id="{FA552165-DC31-1071-0703-871868751478}"/>
              </a:ext>
            </a:extLst>
          </p:cNvPr>
          <p:cNvSpPr txBox="1"/>
          <p:nvPr/>
        </p:nvSpPr>
        <p:spPr>
          <a:xfrm>
            <a:off x="297109" y="4922982"/>
            <a:ext cx="1399592" cy="461665"/>
          </a:xfrm>
          <a:prstGeom prst="rect">
            <a:avLst/>
          </a:prstGeom>
          <a:noFill/>
        </p:spPr>
        <p:txBody>
          <a:bodyPr wrap="square" rtlCol="0">
            <a:spAutoFit/>
          </a:bodyPr>
          <a:lstStyle/>
          <a:p>
            <a:pPr algn="ctr"/>
            <a:r>
              <a:rPr lang="en-US" sz="1200" dirty="0"/>
              <a:t>Mold </a:t>
            </a:r>
          </a:p>
          <a:p>
            <a:pPr algn="ctr"/>
            <a:r>
              <a:rPr lang="en-US" sz="1200" dirty="0"/>
              <a:t>Making</a:t>
            </a:r>
          </a:p>
        </p:txBody>
      </p:sp>
      <p:sp>
        <p:nvSpPr>
          <p:cNvPr id="35" name="TextBox 34">
            <a:extLst>
              <a:ext uri="{FF2B5EF4-FFF2-40B4-BE49-F238E27FC236}">
                <a16:creationId xmlns:a16="http://schemas.microsoft.com/office/drawing/2014/main" id="{C3F5ABD4-1340-20BE-1B92-FD8CD3A49D4A}"/>
              </a:ext>
            </a:extLst>
          </p:cNvPr>
          <p:cNvSpPr txBox="1"/>
          <p:nvPr/>
        </p:nvSpPr>
        <p:spPr>
          <a:xfrm>
            <a:off x="7042498" y="1238918"/>
            <a:ext cx="727787" cy="461665"/>
          </a:xfrm>
          <a:prstGeom prst="rect">
            <a:avLst/>
          </a:prstGeom>
          <a:noFill/>
        </p:spPr>
        <p:txBody>
          <a:bodyPr wrap="square" rtlCol="0">
            <a:spAutoFit/>
          </a:bodyPr>
          <a:lstStyle/>
          <a:p>
            <a:pPr algn="ctr"/>
            <a:r>
              <a:rPr lang="en-US" sz="1200" dirty="0"/>
              <a:t>Mold Trial</a:t>
            </a:r>
          </a:p>
        </p:txBody>
      </p:sp>
      <p:sp>
        <p:nvSpPr>
          <p:cNvPr id="36" name="TextBox 35">
            <a:extLst>
              <a:ext uri="{FF2B5EF4-FFF2-40B4-BE49-F238E27FC236}">
                <a16:creationId xmlns:a16="http://schemas.microsoft.com/office/drawing/2014/main" id="{8E502DB6-6427-F912-D8BA-CD0F32017379}"/>
              </a:ext>
            </a:extLst>
          </p:cNvPr>
          <p:cNvSpPr txBox="1"/>
          <p:nvPr/>
        </p:nvSpPr>
        <p:spPr>
          <a:xfrm>
            <a:off x="7054327" y="3948211"/>
            <a:ext cx="727787" cy="461665"/>
          </a:xfrm>
          <a:prstGeom prst="rect">
            <a:avLst/>
          </a:prstGeom>
          <a:noFill/>
        </p:spPr>
        <p:txBody>
          <a:bodyPr wrap="square" rtlCol="0">
            <a:spAutoFit/>
          </a:bodyPr>
          <a:lstStyle/>
          <a:p>
            <a:r>
              <a:rPr lang="en-US" sz="1200" dirty="0"/>
              <a:t>   </a:t>
            </a:r>
            <a:r>
              <a:rPr lang="en-US" sz="1200" dirty="0">
                <a:solidFill>
                  <a:schemeClr val="accent6">
                    <a:lumMod val="60000"/>
                    <a:lumOff val="40000"/>
                  </a:schemeClr>
                </a:solidFill>
              </a:rPr>
              <a:t>Mold delivery</a:t>
            </a:r>
          </a:p>
        </p:txBody>
      </p:sp>
      <p:sp>
        <p:nvSpPr>
          <p:cNvPr id="37" name="TextBox 36">
            <a:extLst>
              <a:ext uri="{FF2B5EF4-FFF2-40B4-BE49-F238E27FC236}">
                <a16:creationId xmlns:a16="http://schemas.microsoft.com/office/drawing/2014/main" id="{11A3E49F-D68C-9C4B-E694-D93538F5B339}"/>
              </a:ext>
            </a:extLst>
          </p:cNvPr>
          <p:cNvSpPr txBox="1"/>
          <p:nvPr/>
        </p:nvSpPr>
        <p:spPr>
          <a:xfrm>
            <a:off x="7042501" y="2574552"/>
            <a:ext cx="823043" cy="461665"/>
          </a:xfrm>
          <a:prstGeom prst="rect">
            <a:avLst/>
          </a:prstGeom>
          <a:noFill/>
        </p:spPr>
        <p:txBody>
          <a:bodyPr wrap="square" rtlCol="0">
            <a:spAutoFit/>
          </a:bodyPr>
          <a:lstStyle/>
          <a:p>
            <a:r>
              <a:rPr lang="en-US" sz="1200" dirty="0"/>
              <a:t>Molding products</a:t>
            </a:r>
          </a:p>
        </p:txBody>
      </p:sp>
      <p:sp>
        <p:nvSpPr>
          <p:cNvPr id="38" name="TextBox 37">
            <a:extLst>
              <a:ext uri="{FF2B5EF4-FFF2-40B4-BE49-F238E27FC236}">
                <a16:creationId xmlns:a16="http://schemas.microsoft.com/office/drawing/2014/main" id="{C7FC9D92-0861-825B-BF0B-6E7F49EDE0BB}"/>
              </a:ext>
            </a:extLst>
          </p:cNvPr>
          <p:cNvSpPr txBox="1"/>
          <p:nvPr/>
        </p:nvSpPr>
        <p:spPr>
          <a:xfrm>
            <a:off x="11573" y="3519062"/>
            <a:ext cx="317716" cy="369332"/>
          </a:xfrm>
          <a:prstGeom prst="rect">
            <a:avLst/>
          </a:prstGeom>
          <a:noFill/>
        </p:spPr>
        <p:txBody>
          <a:bodyPr wrap="none" rtlCol="0">
            <a:spAutoFit/>
          </a:bodyPr>
          <a:lstStyle/>
          <a:p>
            <a:r>
              <a:rPr lang="en-US" dirty="0"/>
              <a:t>B</a:t>
            </a:r>
          </a:p>
        </p:txBody>
      </p:sp>
      <p:sp>
        <p:nvSpPr>
          <p:cNvPr id="40" name="TextBox 39">
            <a:extLst>
              <a:ext uri="{FF2B5EF4-FFF2-40B4-BE49-F238E27FC236}">
                <a16:creationId xmlns:a16="http://schemas.microsoft.com/office/drawing/2014/main" id="{EF21ED39-DFD9-B12E-A88F-C8A3D98A768A}"/>
              </a:ext>
            </a:extLst>
          </p:cNvPr>
          <p:cNvSpPr txBox="1"/>
          <p:nvPr/>
        </p:nvSpPr>
        <p:spPr>
          <a:xfrm>
            <a:off x="31064" y="2175684"/>
            <a:ext cx="317716" cy="369332"/>
          </a:xfrm>
          <a:prstGeom prst="rect">
            <a:avLst/>
          </a:prstGeom>
          <a:noFill/>
        </p:spPr>
        <p:txBody>
          <a:bodyPr wrap="none" rtlCol="0">
            <a:spAutoFit/>
          </a:bodyPr>
          <a:lstStyle/>
          <a:p>
            <a:r>
              <a:rPr lang="en-US" dirty="0"/>
              <a:t>A</a:t>
            </a:r>
          </a:p>
        </p:txBody>
      </p:sp>
      <p:sp>
        <p:nvSpPr>
          <p:cNvPr id="41" name="TextBox 40">
            <a:extLst>
              <a:ext uri="{FF2B5EF4-FFF2-40B4-BE49-F238E27FC236}">
                <a16:creationId xmlns:a16="http://schemas.microsoft.com/office/drawing/2014/main" id="{18C3F50C-5C43-45E0-40D6-745059D6B635}"/>
              </a:ext>
            </a:extLst>
          </p:cNvPr>
          <p:cNvSpPr txBox="1"/>
          <p:nvPr/>
        </p:nvSpPr>
        <p:spPr>
          <a:xfrm>
            <a:off x="6404445" y="1100418"/>
            <a:ext cx="327334" cy="369332"/>
          </a:xfrm>
          <a:prstGeom prst="rect">
            <a:avLst/>
          </a:prstGeom>
          <a:noFill/>
        </p:spPr>
        <p:txBody>
          <a:bodyPr wrap="none" rtlCol="0">
            <a:spAutoFit/>
          </a:bodyPr>
          <a:lstStyle/>
          <a:p>
            <a:r>
              <a:rPr lang="en-US" dirty="0"/>
              <a:t>D</a:t>
            </a:r>
          </a:p>
        </p:txBody>
      </p:sp>
      <p:sp>
        <p:nvSpPr>
          <p:cNvPr id="42" name="TextBox 41">
            <a:extLst>
              <a:ext uri="{FF2B5EF4-FFF2-40B4-BE49-F238E27FC236}">
                <a16:creationId xmlns:a16="http://schemas.microsoft.com/office/drawing/2014/main" id="{E8EF6812-19FB-DAC9-7E1F-54E8916B74DC}"/>
              </a:ext>
            </a:extLst>
          </p:cNvPr>
          <p:cNvSpPr txBox="1"/>
          <p:nvPr/>
        </p:nvSpPr>
        <p:spPr>
          <a:xfrm>
            <a:off x="21925" y="4724690"/>
            <a:ext cx="308098" cy="369332"/>
          </a:xfrm>
          <a:prstGeom prst="rect">
            <a:avLst/>
          </a:prstGeom>
          <a:noFill/>
        </p:spPr>
        <p:txBody>
          <a:bodyPr wrap="none" rtlCol="0">
            <a:spAutoFit/>
          </a:bodyPr>
          <a:lstStyle/>
          <a:p>
            <a:r>
              <a:rPr lang="en-US" dirty="0"/>
              <a:t>C</a:t>
            </a:r>
          </a:p>
        </p:txBody>
      </p:sp>
      <p:sp>
        <p:nvSpPr>
          <p:cNvPr id="43" name="TextBox 42">
            <a:extLst>
              <a:ext uri="{FF2B5EF4-FFF2-40B4-BE49-F238E27FC236}">
                <a16:creationId xmlns:a16="http://schemas.microsoft.com/office/drawing/2014/main" id="{136F8B66-0FF6-5345-3761-814FCE38E8A9}"/>
              </a:ext>
            </a:extLst>
          </p:cNvPr>
          <p:cNvSpPr txBox="1"/>
          <p:nvPr/>
        </p:nvSpPr>
        <p:spPr>
          <a:xfrm>
            <a:off x="6434600" y="2380283"/>
            <a:ext cx="296876" cy="369332"/>
          </a:xfrm>
          <a:prstGeom prst="rect">
            <a:avLst/>
          </a:prstGeom>
          <a:noFill/>
        </p:spPr>
        <p:txBody>
          <a:bodyPr wrap="none" rtlCol="0">
            <a:spAutoFit/>
          </a:bodyPr>
          <a:lstStyle/>
          <a:p>
            <a:r>
              <a:rPr lang="en-US" dirty="0"/>
              <a:t>E</a:t>
            </a:r>
          </a:p>
        </p:txBody>
      </p:sp>
      <p:sp>
        <p:nvSpPr>
          <p:cNvPr id="44" name="TextBox 43">
            <a:extLst>
              <a:ext uri="{FF2B5EF4-FFF2-40B4-BE49-F238E27FC236}">
                <a16:creationId xmlns:a16="http://schemas.microsoft.com/office/drawing/2014/main" id="{065B28F7-92D0-D224-C113-FF05143D9633}"/>
              </a:ext>
            </a:extLst>
          </p:cNvPr>
          <p:cNvSpPr txBox="1"/>
          <p:nvPr/>
        </p:nvSpPr>
        <p:spPr>
          <a:xfrm>
            <a:off x="6461390" y="3758744"/>
            <a:ext cx="290464" cy="369332"/>
          </a:xfrm>
          <a:prstGeom prst="rect">
            <a:avLst/>
          </a:prstGeom>
          <a:noFill/>
        </p:spPr>
        <p:txBody>
          <a:bodyPr wrap="none" rtlCol="0">
            <a:spAutoFit/>
          </a:bodyPr>
          <a:lstStyle/>
          <a:p>
            <a:r>
              <a:rPr lang="en-US" dirty="0"/>
              <a:t>F</a:t>
            </a:r>
          </a:p>
        </p:txBody>
      </p:sp>
      <p:sp>
        <p:nvSpPr>
          <p:cNvPr id="45" name="TextBox 44">
            <a:extLst>
              <a:ext uri="{FF2B5EF4-FFF2-40B4-BE49-F238E27FC236}">
                <a16:creationId xmlns:a16="http://schemas.microsoft.com/office/drawing/2014/main" id="{2C298D49-19A3-CE51-5CC1-5BC15F6B1C36}"/>
              </a:ext>
            </a:extLst>
          </p:cNvPr>
          <p:cNvSpPr txBox="1"/>
          <p:nvPr/>
        </p:nvSpPr>
        <p:spPr>
          <a:xfrm>
            <a:off x="633012" y="485192"/>
            <a:ext cx="4108817" cy="369332"/>
          </a:xfrm>
          <a:prstGeom prst="rect">
            <a:avLst/>
          </a:prstGeom>
          <a:noFill/>
        </p:spPr>
        <p:txBody>
          <a:bodyPr wrap="none" rtlCol="0">
            <a:spAutoFit/>
          </a:bodyPr>
          <a:lstStyle/>
          <a:p>
            <a:r>
              <a:rPr lang="en-US" dirty="0">
                <a:latin typeface="Helvetica" panose="020B0604020202020204" pitchFamily="34" charset="0"/>
                <a:cs typeface="Helvetica" panose="020B0604020202020204" pitchFamily="34" charset="0"/>
              </a:rPr>
              <a:t>How the project flows… step by step…</a:t>
            </a:r>
          </a:p>
        </p:txBody>
      </p:sp>
      <p:sp>
        <p:nvSpPr>
          <p:cNvPr id="13" name="Rectangle: Top Corners Rounded 12">
            <a:extLst>
              <a:ext uri="{FF2B5EF4-FFF2-40B4-BE49-F238E27FC236}">
                <a16:creationId xmlns:a16="http://schemas.microsoft.com/office/drawing/2014/main" id="{70299842-198E-CA07-5D9F-47344D26D4E1}"/>
              </a:ext>
            </a:extLst>
          </p:cNvPr>
          <p:cNvSpPr/>
          <p:nvPr/>
        </p:nvSpPr>
        <p:spPr>
          <a:xfrm rot="5400000">
            <a:off x="2976837" y="255530"/>
            <a:ext cx="876679" cy="3841397"/>
          </a:xfrm>
          <a:prstGeom prst="round2SameRect">
            <a:avLst>
              <a:gd name="adj1" fmla="val 19860"/>
              <a:gd name="adj2"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285750" indent="-285750">
              <a:buFont typeface="Arial" panose="020B0604020202020204" pitchFamily="34" charset="0"/>
              <a:buChar char="•"/>
            </a:pPr>
            <a:r>
              <a:rPr lang="en-US" sz="1200" dirty="0">
                <a:solidFill>
                  <a:schemeClr val="tx1"/>
                </a:solidFill>
              </a:rPr>
              <a:t>Customers send inquiry (2D, 3D,photos,samples)</a:t>
            </a:r>
          </a:p>
          <a:p>
            <a:pPr marL="285750" indent="-285750">
              <a:buFont typeface="Arial" panose="020B0604020202020204" pitchFamily="34" charset="0"/>
              <a:buChar char="•"/>
            </a:pPr>
            <a:r>
              <a:rPr lang="en-US" sz="1200" dirty="0">
                <a:solidFill>
                  <a:schemeClr val="tx1"/>
                </a:solidFill>
              </a:rPr>
              <a:t>Bazigos provides technical checking and suggestion / product study &amp; development-optimization if needed</a:t>
            </a:r>
          </a:p>
          <a:p>
            <a:pPr marL="285750" indent="-285750">
              <a:buFont typeface="Arial" panose="020B0604020202020204" pitchFamily="34" charset="0"/>
              <a:buChar char="•"/>
            </a:pPr>
            <a:r>
              <a:rPr lang="en-US" sz="1200" dirty="0">
                <a:solidFill>
                  <a:schemeClr val="tx1"/>
                </a:solidFill>
              </a:rPr>
              <a:t>Bazigos provides quotation</a:t>
            </a:r>
          </a:p>
        </p:txBody>
      </p:sp>
      <p:sp>
        <p:nvSpPr>
          <p:cNvPr id="48" name="Rectangle: Top Corners Rounded 47">
            <a:extLst>
              <a:ext uri="{FF2B5EF4-FFF2-40B4-BE49-F238E27FC236}">
                <a16:creationId xmlns:a16="http://schemas.microsoft.com/office/drawing/2014/main" id="{065C69E6-063A-475E-969D-F6A3691EF727}"/>
              </a:ext>
            </a:extLst>
          </p:cNvPr>
          <p:cNvSpPr/>
          <p:nvPr/>
        </p:nvSpPr>
        <p:spPr>
          <a:xfrm rot="5400000">
            <a:off x="2969121" y="3002284"/>
            <a:ext cx="876680" cy="3841397"/>
          </a:xfrm>
          <a:prstGeom prst="round2SameRect">
            <a:avLst>
              <a:gd name="adj1" fmla="val 19860"/>
              <a:gd name="adj2"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285750" indent="-285750">
              <a:buFont typeface="Arial" panose="020B0604020202020204" pitchFamily="34" charset="0"/>
              <a:buChar char="•"/>
            </a:pPr>
            <a:r>
              <a:rPr lang="en-US" sz="1200">
                <a:solidFill>
                  <a:schemeClr val="tx1"/>
                </a:solidFill>
              </a:rPr>
              <a:t>Steel ordering</a:t>
            </a:r>
          </a:p>
          <a:p>
            <a:pPr marL="285750" indent="-285750">
              <a:buFont typeface="Arial" panose="020B0604020202020204" pitchFamily="34" charset="0"/>
              <a:buChar char="•"/>
            </a:pPr>
            <a:r>
              <a:rPr lang="en-US" sz="1200">
                <a:solidFill>
                  <a:schemeClr val="tx1"/>
                </a:solidFill>
              </a:rPr>
              <a:t>Mold Making</a:t>
            </a:r>
          </a:p>
          <a:p>
            <a:pPr marL="285750" indent="-285750">
              <a:buFont typeface="Arial" panose="020B0604020202020204" pitchFamily="34" charset="0"/>
              <a:buChar char="•"/>
            </a:pPr>
            <a:r>
              <a:rPr lang="en-US" sz="1200">
                <a:solidFill>
                  <a:schemeClr val="tx1"/>
                </a:solidFill>
              </a:rPr>
              <a:t>Mold assembly</a:t>
            </a:r>
            <a:endParaRPr lang="en-US" sz="1200" dirty="0">
              <a:solidFill>
                <a:schemeClr val="tx1"/>
              </a:solidFill>
            </a:endParaRPr>
          </a:p>
        </p:txBody>
      </p:sp>
      <p:sp>
        <p:nvSpPr>
          <p:cNvPr id="49" name="Rectangle: Top Corners Rounded 48">
            <a:extLst>
              <a:ext uri="{FF2B5EF4-FFF2-40B4-BE49-F238E27FC236}">
                <a16:creationId xmlns:a16="http://schemas.microsoft.com/office/drawing/2014/main" id="{CFF73ACC-0025-1A5E-AC7D-7DFD562C8129}"/>
              </a:ext>
            </a:extLst>
          </p:cNvPr>
          <p:cNvSpPr/>
          <p:nvPr/>
        </p:nvSpPr>
        <p:spPr>
          <a:xfrm rot="5400000">
            <a:off x="2967719" y="1640864"/>
            <a:ext cx="879483" cy="3841399"/>
          </a:xfrm>
          <a:prstGeom prst="round2SameRect">
            <a:avLst>
              <a:gd name="adj1" fmla="val 19860"/>
              <a:gd name="adj2" fmla="val 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171450" indent="-171450">
              <a:buFont typeface="Arial" panose="020B0604020202020204" pitchFamily="34" charset="0"/>
              <a:buChar char="•"/>
            </a:pPr>
            <a:r>
              <a:rPr lang="en-US" sz="1200" dirty="0">
                <a:solidFill>
                  <a:schemeClr val="tx1"/>
                </a:solidFill>
              </a:rPr>
              <a:t>Order confirmation</a:t>
            </a:r>
          </a:p>
          <a:p>
            <a:pPr marL="171450" indent="-171450">
              <a:buFont typeface="Arial" panose="020B0604020202020204" pitchFamily="34" charset="0"/>
              <a:buChar char="•"/>
            </a:pPr>
            <a:r>
              <a:rPr lang="en-US" sz="1200" dirty="0">
                <a:solidFill>
                  <a:schemeClr val="tx1"/>
                </a:solidFill>
              </a:rPr>
              <a:t>Mold design layout preparation (concept)</a:t>
            </a:r>
          </a:p>
          <a:p>
            <a:pPr marL="171450" indent="-171450">
              <a:buFont typeface="Arial" panose="020B0604020202020204" pitchFamily="34" charset="0"/>
              <a:buChar char="•"/>
            </a:pPr>
            <a:r>
              <a:rPr lang="en-US" sz="1200" dirty="0">
                <a:solidFill>
                  <a:schemeClr val="tx1"/>
                </a:solidFill>
              </a:rPr>
              <a:t>Mold design layout approval</a:t>
            </a:r>
          </a:p>
        </p:txBody>
      </p:sp>
      <p:sp>
        <p:nvSpPr>
          <p:cNvPr id="50" name="Rectangle: Top Corners Rounded 49">
            <a:extLst>
              <a:ext uri="{FF2B5EF4-FFF2-40B4-BE49-F238E27FC236}">
                <a16:creationId xmlns:a16="http://schemas.microsoft.com/office/drawing/2014/main" id="{6898A71B-46CC-C03B-E0CA-440F3AC40831}"/>
              </a:ext>
            </a:extLst>
          </p:cNvPr>
          <p:cNvSpPr/>
          <p:nvPr/>
        </p:nvSpPr>
        <p:spPr>
          <a:xfrm rot="5400000">
            <a:off x="9353450" y="-758531"/>
            <a:ext cx="889234" cy="3841397"/>
          </a:xfrm>
          <a:prstGeom prst="round2SameRect">
            <a:avLst>
              <a:gd name="adj1" fmla="val 19860"/>
              <a:gd name="adj2" fmla="val 0"/>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285750" indent="-285750">
              <a:buFont typeface="Arial" panose="020B0604020202020204" pitchFamily="34" charset="0"/>
              <a:buChar char="•"/>
            </a:pPr>
            <a:r>
              <a:rPr lang="en-US" sz="1200" dirty="0">
                <a:solidFill>
                  <a:schemeClr val="tx1"/>
                </a:solidFill>
              </a:rPr>
              <a:t>Mold Trial </a:t>
            </a:r>
          </a:p>
          <a:p>
            <a:pPr marL="285750" indent="-285750">
              <a:buFont typeface="Arial" panose="020B0604020202020204" pitchFamily="34" charset="0"/>
              <a:buChar char="•"/>
            </a:pPr>
            <a:r>
              <a:rPr lang="en-US" sz="1200" dirty="0">
                <a:solidFill>
                  <a:schemeClr val="tx1"/>
                </a:solidFill>
              </a:rPr>
              <a:t>Sample Dimension checking</a:t>
            </a:r>
          </a:p>
          <a:p>
            <a:pPr marL="285750" indent="-285750">
              <a:buFont typeface="Arial" panose="020B0604020202020204" pitchFamily="34" charset="0"/>
              <a:buChar char="•"/>
            </a:pPr>
            <a:r>
              <a:rPr lang="en-US" sz="1200" dirty="0">
                <a:solidFill>
                  <a:schemeClr val="tx1"/>
                </a:solidFill>
              </a:rPr>
              <a:t>Sample approval</a:t>
            </a:r>
          </a:p>
        </p:txBody>
      </p:sp>
      <p:sp>
        <p:nvSpPr>
          <p:cNvPr id="51" name="Rectangle: Top Corners Rounded 50">
            <a:extLst>
              <a:ext uri="{FF2B5EF4-FFF2-40B4-BE49-F238E27FC236}">
                <a16:creationId xmlns:a16="http://schemas.microsoft.com/office/drawing/2014/main" id="{D927094A-8E18-0659-B493-0CF546556ACD}"/>
              </a:ext>
            </a:extLst>
          </p:cNvPr>
          <p:cNvSpPr/>
          <p:nvPr/>
        </p:nvSpPr>
        <p:spPr>
          <a:xfrm rot="5400000">
            <a:off x="9357577" y="608948"/>
            <a:ext cx="880987" cy="3841397"/>
          </a:xfrm>
          <a:prstGeom prst="round2SameRect">
            <a:avLst>
              <a:gd name="adj1" fmla="val 19860"/>
              <a:gd name="adj2" fmla="val 0"/>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285750" indent="-285750">
              <a:buFont typeface="Arial" panose="020B0604020202020204" pitchFamily="34" charset="0"/>
              <a:buChar char="•"/>
            </a:pPr>
            <a:endParaRPr lang="en-US" sz="1200" dirty="0">
              <a:solidFill>
                <a:schemeClr val="tx1"/>
              </a:solidFill>
            </a:endParaRPr>
          </a:p>
          <a:p>
            <a:pPr marL="285750" indent="-285750">
              <a:buFont typeface="Arial" panose="020B0604020202020204" pitchFamily="34" charset="0"/>
              <a:buChar char="•"/>
            </a:pPr>
            <a:r>
              <a:rPr lang="en-US" sz="1200" dirty="0">
                <a:solidFill>
                  <a:schemeClr val="tx1"/>
                </a:solidFill>
              </a:rPr>
              <a:t>Upon request , we accept pilot run, low volume and mass production job</a:t>
            </a:r>
          </a:p>
          <a:p>
            <a:pPr marL="285750" indent="-285750">
              <a:buFont typeface="Arial" panose="020B0604020202020204" pitchFamily="34" charset="0"/>
              <a:buChar char="•"/>
            </a:pPr>
            <a:r>
              <a:rPr lang="en-US" sz="1200" dirty="0">
                <a:solidFill>
                  <a:schemeClr val="tx1"/>
                </a:solidFill>
              </a:rPr>
              <a:t>Product delivery</a:t>
            </a:r>
          </a:p>
          <a:p>
            <a:pPr marL="285750" indent="-285750">
              <a:buFont typeface="Arial" panose="020B0604020202020204" pitchFamily="34" charset="0"/>
              <a:buChar char="•"/>
            </a:pPr>
            <a:endParaRPr lang="en-US" sz="1200" dirty="0">
              <a:solidFill>
                <a:schemeClr val="tx1"/>
              </a:solidFill>
            </a:endParaRPr>
          </a:p>
        </p:txBody>
      </p:sp>
      <p:sp>
        <p:nvSpPr>
          <p:cNvPr id="52" name="Rectangle: Top Corners Rounded 51">
            <a:extLst>
              <a:ext uri="{FF2B5EF4-FFF2-40B4-BE49-F238E27FC236}">
                <a16:creationId xmlns:a16="http://schemas.microsoft.com/office/drawing/2014/main" id="{C3D48795-AF79-B35F-2F21-2E0B5EE03EB6}"/>
              </a:ext>
            </a:extLst>
          </p:cNvPr>
          <p:cNvSpPr/>
          <p:nvPr/>
        </p:nvSpPr>
        <p:spPr>
          <a:xfrm rot="5400000">
            <a:off x="9359727" y="1980787"/>
            <a:ext cx="876680" cy="3841397"/>
          </a:xfrm>
          <a:prstGeom prst="round2SameRect">
            <a:avLst>
              <a:gd name="adj1" fmla="val 19860"/>
              <a:gd name="adj2" fmla="val 0"/>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285750" indent="-285750">
              <a:buFont typeface="Arial" panose="020B0604020202020204" pitchFamily="34" charset="0"/>
              <a:buChar char="•"/>
            </a:pPr>
            <a:r>
              <a:rPr lang="en-US" sz="1200" dirty="0">
                <a:solidFill>
                  <a:schemeClr val="accent6">
                    <a:lumMod val="60000"/>
                    <a:lumOff val="40000"/>
                  </a:schemeClr>
                </a:solidFill>
              </a:rPr>
              <a:t>Shipping documents preparation</a:t>
            </a:r>
          </a:p>
          <a:p>
            <a:pPr marL="285750" indent="-285750">
              <a:buFont typeface="Arial" panose="020B0604020202020204" pitchFamily="34" charset="0"/>
              <a:buChar char="•"/>
            </a:pPr>
            <a:r>
              <a:rPr lang="en-US" sz="1200" dirty="0">
                <a:solidFill>
                  <a:schemeClr val="accent6">
                    <a:lumMod val="60000"/>
                    <a:lumOff val="40000"/>
                  </a:schemeClr>
                </a:solidFill>
              </a:rPr>
              <a:t>Wooden case fumigation proceeded</a:t>
            </a:r>
          </a:p>
          <a:p>
            <a:pPr marL="285750" indent="-285750">
              <a:buFont typeface="Arial" panose="020B0604020202020204" pitchFamily="34" charset="0"/>
              <a:buChar char="•"/>
            </a:pPr>
            <a:r>
              <a:rPr lang="en-US" sz="1200" dirty="0">
                <a:solidFill>
                  <a:schemeClr val="accent6">
                    <a:lumMod val="60000"/>
                    <a:lumOff val="40000"/>
                  </a:schemeClr>
                </a:solidFill>
              </a:rPr>
              <a:t>Mold packing with standard export packed</a:t>
            </a:r>
          </a:p>
          <a:p>
            <a:pPr marL="285750" indent="-285750">
              <a:buFont typeface="Arial" panose="020B0604020202020204" pitchFamily="34" charset="0"/>
              <a:buChar char="•"/>
            </a:pPr>
            <a:r>
              <a:rPr lang="en-US" sz="1200" dirty="0">
                <a:solidFill>
                  <a:schemeClr val="accent6">
                    <a:lumMod val="60000"/>
                    <a:lumOff val="40000"/>
                  </a:schemeClr>
                </a:solidFill>
              </a:rPr>
              <a:t>Mold delivery and report to customer</a:t>
            </a:r>
          </a:p>
        </p:txBody>
      </p:sp>
    </p:spTree>
    <p:extLst>
      <p:ext uri="{BB962C8B-B14F-4D97-AF65-F5344CB8AC3E}">
        <p14:creationId xmlns:p14="http://schemas.microsoft.com/office/powerpoint/2010/main" val="389020931"/>
      </p:ext>
    </p:extLst>
  </p:cSld>
  <p:clrMapOvr>
    <a:masterClrMapping/>
  </p:clrMapOvr>
  <mc:AlternateContent xmlns:mc="http://schemas.openxmlformats.org/markup-compatibility/2006" xmlns:p14="http://schemas.microsoft.com/office/powerpoint/2010/main">
    <mc:Choice Requires="p14">
      <p:transition p14:dur="10" advTm="10011"/>
    </mc:Choice>
    <mc:Fallback xmlns="">
      <p:transition advTm="10011"/>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34088" y="6078695"/>
            <a:ext cx="2609112" cy="651178"/>
          </a:xfrm>
          <a:prstGeom prst="rect">
            <a:avLst/>
          </a:prstGeom>
        </p:spPr>
      </p:pic>
      <p:pic>
        <p:nvPicPr>
          <p:cNvPr id="4" name="Εικόνα 21" descr="9105042732_143095.png">
            <a:extLst>
              <a:ext uri="{FF2B5EF4-FFF2-40B4-BE49-F238E27FC236}">
                <a16:creationId xmlns:a16="http://schemas.microsoft.com/office/drawing/2014/main" id="{7926C241-71C0-4D17-AE32-D697800DD18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90166" y="6228683"/>
            <a:ext cx="1367745" cy="501189"/>
          </a:xfrm>
          <a:prstGeom prst="rect">
            <a:avLst/>
          </a:prstGeom>
          <a:noFill/>
        </p:spPr>
      </p:pic>
      <p:sp>
        <p:nvSpPr>
          <p:cNvPr id="5" name="TextBox 4">
            <a:extLst>
              <a:ext uri="{FF2B5EF4-FFF2-40B4-BE49-F238E27FC236}">
                <a16:creationId xmlns:a16="http://schemas.microsoft.com/office/drawing/2014/main" id="{F1B8363F-B5DE-4956-BA6A-0076D9CC4A9A}"/>
              </a:ext>
            </a:extLst>
          </p:cNvPr>
          <p:cNvSpPr txBox="1"/>
          <p:nvPr/>
        </p:nvSpPr>
        <p:spPr>
          <a:xfrm>
            <a:off x="5218259" y="6294611"/>
            <a:ext cx="175548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85000"/>
                    <a:lumOff val="15000"/>
                  </a:prstClr>
                </a:solidFill>
                <a:effectLst/>
                <a:uLnTx/>
                <a:uFillTx/>
                <a:latin typeface="Gotham Greek" panose="02000803090000020004" pitchFamily="50" charset="0"/>
                <a:ea typeface="+mn-ea"/>
                <a:cs typeface="+mn-cs"/>
              </a:rPr>
              <a:t>www.bazigos.eu</a:t>
            </a:r>
          </a:p>
        </p:txBody>
      </p:sp>
      <p:sp>
        <p:nvSpPr>
          <p:cNvPr id="13" name="Πλαίσιο κειμένου 4">
            <a:extLst>
              <a:ext uri="{FF2B5EF4-FFF2-40B4-BE49-F238E27FC236}">
                <a16:creationId xmlns:a16="http://schemas.microsoft.com/office/drawing/2014/main" id="{1A79A1DA-0C54-4FEA-B907-B225B0AA15FC}"/>
              </a:ext>
            </a:extLst>
          </p:cNvPr>
          <p:cNvSpPr txBox="1">
            <a:spLocks noChangeArrowheads="1"/>
          </p:cNvSpPr>
          <p:nvPr/>
        </p:nvSpPr>
        <p:spPr bwMode="auto">
          <a:xfrm>
            <a:off x="429644" y="401725"/>
            <a:ext cx="6825398" cy="561773"/>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defPPr>
              <a:defRPr lang="en-US"/>
            </a:defPPr>
            <a:lvl1pPr>
              <a:lnSpc>
                <a:spcPct val="107000"/>
              </a:lnSpc>
              <a:spcAft>
                <a:spcPts val="800"/>
              </a:spcAft>
              <a:defRPr sz="2800" b="1">
                <a:latin typeface="Gotham Greek" panose="02000803090000020004"/>
                <a:ea typeface="Calibri" panose="020F0502020204030204" pitchFamily="34" charset="0"/>
                <a:cs typeface="Calibri" panose="020F0502020204030204" pitchFamily="34" charset="0"/>
              </a:defRPr>
            </a:lvl1pPr>
          </a:lstStyle>
          <a:p>
            <a:r>
              <a:rPr lang="en-US" sz="2000" dirty="0">
                <a:solidFill>
                  <a:schemeClr val="tx1">
                    <a:lumMod val="85000"/>
                    <a:lumOff val="15000"/>
                  </a:schemeClr>
                </a:solidFill>
                <a:latin typeface="Helvetica" panose="020B0604020202020204" pitchFamily="34" charset="0"/>
                <a:cs typeface="Helvetica" panose="020B0604020202020204" pitchFamily="34" charset="0"/>
              </a:rPr>
              <a:t>Product optimization studies</a:t>
            </a:r>
          </a:p>
        </p:txBody>
      </p:sp>
      <p:sp>
        <p:nvSpPr>
          <p:cNvPr id="11" name="TextBox 10">
            <a:extLst>
              <a:ext uri="{FF2B5EF4-FFF2-40B4-BE49-F238E27FC236}">
                <a16:creationId xmlns:a16="http://schemas.microsoft.com/office/drawing/2014/main" id="{DCED99C6-D16B-47E4-ADDB-843C55516ED2}"/>
              </a:ext>
            </a:extLst>
          </p:cNvPr>
          <p:cNvSpPr txBox="1"/>
          <p:nvPr/>
        </p:nvSpPr>
        <p:spPr>
          <a:xfrm>
            <a:off x="232780" y="963498"/>
            <a:ext cx="7340099" cy="4201663"/>
          </a:xfrm>
          <a:prstGeom prst="rect">
            <a:avLst/>
          </a:prstGeom>
          <a:noFill/>
        </p:spPr>
        <p:txBody>
          <a:bodyPr wrap="square" rtlCol="0">
            <a:spAutoFit/>
          </a:bodyPr>
          <a:lstStyle/>
          <a:p>
            <a:pPr>
              <a:lnSpc>
                <a:spcPct val="150000"/>
              </a:lnSpc>
            </a:pPr>
            <a:r>
              <a:rPr lang="en-US" sz="1600" dirty="0">
                <a:solidFill>
                  <a:schemeClr val="tx1">
                    <a:lumMod val="85000"/>
                    <a:lumOff val="15000"/>
                  </a:schemeClr>
                </a:solidFill>
                <a:latin typeface="Helvetica" panose="020B0604020202020204" pitchFamily="34" charset="0"/>
                <a:cs typeface="Helvetica" panose="020B0604020202020204" pitchFamily="34" charset="0"/>
              </a:rPr>
              <a:t>Design and development study for packaging products of food and chemicals, Improvements and adaptations to new requirements of functionality and weight.</a:t>
            </a:r>
          </a:p>
          <a:p>
            <a:pPr>
              <a:lnSpc>
                <a:spcPct val="150000"/>
              </a:lnSpc>
            </a:pPr>
            <a:r>
              <a:rPr lang="en-US" sz="1600" dirty="0">
                <a:solidFill>
                  <a:schemeClr val="tx1">
                    <a:lumMod val="85000"/>
                    <a:lumOff val="15000"/>
                  </a:schemeClr>
                </a:solidFill>
                <a:latin typeface="Helvetica" panose="020B0604020202020204" pitchFamily="34" charset="0"/>
                <a:cs typeface="Helvetica" panose="020B0604020202020204" pitchFamily="34" charset="0"/>
              </a:rPr>
              <a:t>Flow analysis, special treatment on metals to reduce friction and increase strength.</a:t>
            </a:r>
          </a:p>
          <a:p>
            <a:pPr>
              <a:lnSpc>
                <a:spcPct val="150000"/>
              </a:lnSpc>
            </a:pPr>
            <a:r>
              <a:rPr lang="en-US" sz="1600" dirty="0">
                <a:solidFill>
                  <a:schemeClr val="tx1">
                    <a:lumMod val="85000"/>
                    <a:lumOff val="15000"/>
                  </a:schemeClr>
                </a:solidFill>
                <a:latin typeface="Helvetica" panose="020B0604020202020204" pitchFamily="34" charset="0"/>
                <a:cs typeface="Helvetica" panose="020B0604020202020204" pitchFamily="34" charset="0"/>
              </a:rPr>
              <a:t>Regular maintenance, repairs and remodeling of used molds. </a:t>
            </a:r>
          </a:p>
          <a:p>
            <a:pPr>
              <a:lnSpc>
                <a:spcPct val="150000"/>
              </a:lnSpc>
            </a:pPr>
            <a:r>
              <a:rPr lang="en-US" sz="1600" dirty="0">
                <a:solidFill>
                  <a:schemeClr val="tx1">
                    <a:lumMod val="85000"/>
                    <a:lumOff val="15000"/>
                  </a:schemeClr>
                </a:solidFill>
                <a:latin typeface="Helvetica" panose="020B0604020202020204" pitchFamily="34" charset="0"/>
                <a:cs typeface="Helvetica" panose="020B0604020202020204" pitchFamily="34" charset="0"/>
              </a:rPr>
              <a:t>Production size Tests on machines that are dedicated to this purpose:</a:t>
            </a:r>
          </a:p>
          <a:p>
            <a:pPr marL="285750" indent="-285750">
              <a:lnSpc>
                <a:spcPct val="200000"/>
              </a:lnSpc>
              <a:buClr>
                <a:srgbClr val="0070C0"/>
              </a:buClr>
              <a:buFont typeface="Arial" panose="020B0604020202020204" pitchFamily="34" charset="0"/>
              <a:buChar char="•"/>
            </a:pPr>
            <a:r>
              <a:rPr lang="en-US" sz="1600" dirty="0">
                <a:solidFill>
                  <a:schemeClr val="tx1">
                    <a:lumMod val="85000"/>
                    <a:lumOff val="15000"/>
                  </a:schemeClr>
                </a:solidFill>
                <a:latin typeface="Helvetica" panose="020B0604020202020204" pitchFamily="34" charset="0"/>
                <a:cs typeface="Helvetica" panose="020B0604020202020204" pitchFamily="34" charset="0"/>
              </a:rPr>
              <a:t>1 x Arburg Allrounder 50T (Pilot molds)</a:t>
            </a:r>
          </a:p>
          <a:p>
            <a:pPr marL="285750" indent="-285750">
              <a:lnSpc>
                <a:spcPct val="200000"/>
              </a:lnSpc>
              <a:buClr>
                <a:srgbClr val="0070C0"/>
              </a:buClr>
              <a:buFont typeface="Arial" panose="020B0604020202020204" pitchFamily="34" charset="0"/>
              <a:buChar char="•"/>
            </a:pPr>
            <a:r>
              <a:rPr lang="en-US" sz="1600" dirty="0">
                <a:solidFill>
                  <a:schemeClr val="tx1">
                    <a:lumMod val="85000"/>
                    <a:lumOff val="15000"/>
                  </a:schemeClr>
                </a:solidFill>
                <a:latin typeface="Helvetica" panose="020B0604020202020204" pitchFamily="34" charset="0"/>
                <a:cs typeface="Helvetica" panose="020B0604020202020204" pitchFamily="34" charset="0"/>
              </a:rPr>
              <a:t>1 x Arburg Allrounder 100T (Pilot molds)</a:t>
            </a:r>
          </a:p>
          <a:p>
            <a:pPr marL="285750" indent="-285750">
              <a:lnSpc>
                <a:spcPct val="200000"/>
              </a:lnSpc>
              <a:buClr>
                <a:srgbClr val="0070C0"/>
              </a:buClr>
              <a:buFont typeface="Arial" panose="020B0604020202020204" pitchFamily="34" charset="0"/>
              <a:buChar char="•"/>
            </a:pPr>
            <a:r>
              <a:rPr lang="en-US" sz="1600" dirty="0">
                <a:solidFill>
                  <a:schemeClr val="tx1">
                    <a:lumMod val="85000"/>
                    <a:lumOff val="15000"/>
                  </a:schemeClr>
                </a:solidFill>
                <a:latin typeface="Helvetica" panose="020B0604020202020204" pitchFamily="34" charset="0"/>
                <a:cs typeface="Helvetica" panose="020B0604020202020204" pitchFamily="34" charset="0"/>
              </a:rPr>
              <a:t>1 x Demag El-Exis 350 T NC5 +</a:t>
            </a:r>
          </a:p>
          <a:p>
            <a:pPr marL="285750" indent="-285750">
              <a:lnSpc>
                <a:spcPct val="200000"/>
              </a:lnSpc>
              <a:buClr>
                <a:srgbClr val="0070C0"/>
              </a:buClr>
              <a:buFont typeface="Arial" panose="020B0604020202020204" pitchFamily="34" charset="0"/>
              <a:buChar char="•"/>
            </a:pPr>
            <a:r>
              <a:rPr lang="en-US" sz="1600" dirty="0">
                <a:solidFill>
                  <a:schemeClr val="tx1">
                    <a:lumMod val="85000"/>
                    <a:lumOff val="15000"/>
                  </a:schemeClr>
                </a:solidFill>
                <a:latin typeface="Helvetica" panose="020B0604020202020204" pitchFamily="34" charset="0"/>
                <a:cs typeface="Helvetica" panose="020B0604020202020204" pitchFamily="34" charset="0"/>
              </a:rPr>
              <a:t>1 x Demag El-Exis 650 T NC5 +</a:t>
            </a:r>
            <a:endParaRPr lang="el-GR" sz="1600" dirty="0">
              <a:solidFill>
                <a:schemeClr val="tx1">
                  <a:lumMod val="85000"/>
                  <a:lumOff val="15000"/>
                </a:schemeClr>
              </a:solidFill>
              <a:latin typeface="Helvetica" panose="020B0604020202020204" pitchFamily="34" charset="0"/>
              <a:cs typeface="Helvetica" panose="020B0604020202020204" pitchFamily="34" charset="0"/>
            </a:endParaRPr>
          </a:p>
        </p:txBody>
      </p:sp>
      <p:pic>
        <p:nvPicPr>
          <p:cNvPr id="17" name="Picture 16" descr="Αποτέλεσμα εικόνας για flow length wall thickness ratio">
            <a:extLst>
              <a:ext uri="{FF2B5EF4-FFF2-40B4-BE49-F238E27FC236}">
                <a16:creationId xmlns:a16="http://schemas.microsoft.com/office/drawing/2014/main" id="{51AC84E7-9280-4569-A724-5627540CD9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325" y="3862768"/>
            <a:ext cx="2964313" cy="19159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Αποτέλεσμα εικόνας για flow length wall thickness ratio">
            <a:extLst>
              <a:ext uri="{FF2B5EF4-FFF2-40B4-BE49-F238E27FC236}">
                <a16:creationId xmlns:a16="http://schemas.microsoft.com/office/drawing/2014/main" id="{F865AB5E-DD77-4225-B205-AF986E0216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6056" y="836487"/>
            <a:ext cx="3136693" cy="17375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9329908-82DE-421D-A095-298F0C946531}"/>
              </a:ext>
            </a:extLst>
          </p:cNvPr>
          <p:cNvPicPr>
            <a:picLocks noChangeAspect="1"/>
          </p:cNvPicPr>
          <p:nvPr/>
        </p:nvPicPr>
        <p:blipFill>
          <a:blip r:embed="rId6"/>
          <a:stretch>
            <a:fillRect/>
          </a:stretch>
        </p:blipFill>
        <p:spPr>
          <a:xfrm rot="690701">
            <a:off x="9069386" y="3059666"/>
            <a:ext cx="2204135" cy="2772353"/>
          </a:xfrm>
          <a:prstGeom prst="rect">
            <a:avLst/>
          </a:prstGeom>
        </p:spPr>
      </p:pic>
      <p:pic>
        <p:nvPicPr>
          <p:cNvPr id="21" name="Picture 3" descr="image001">
            <a:extLst>
              <a:ext uri="{FF2B5EF4-FFF2-40B4-BE49-F238E27FC236}">
                <a16:creationId xmlns:a16="http://schemas.microsoft.com/office/drawing/2014/main" id="{E6D041DA-106F-4670-BE1B-D4ADF9A30B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622153">
            <a:off x="3036763" y="5155940"/>
            <a:ext cx="1615425" cy="93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3900081"/>
      </p:ext>
    </p:extLst>
  </p:cSld>
  <p:clrMapOvr>
    <a:masterClrMapping/>
  </p:clrMapOvr>
  <mc:AlternateContent xmlns:mc="http://schemas.openxmlformats.org/markup-compatibility/2006" xmlns:p14="http://schemas.microsoft.com/office/powerpoint/2010/main">
    <mc:Choice Requires="p14">
      <p:transition p14:dur="0" advTm="10011"/>
    </mc:Choice>
    <mc:Fallback xmlns="">
      <p:transition advTm="10011"/>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34088" y="6078695"/>
            <a:ext cx="2609112" cy="651178"/>
          </a:xfrm>
          <a:prstGeom prst="rect">
            <a:avLst/>
          </a:prstGeom>
        </p:spPr>
      </p:pic>
      <p:pic>
        <p:nvPicPr>
          <p:cNvPr id="4" name="Εικόνα 21" descr="9105042732_143095.png">
            <a:extLst>
              <a:ext uri="{FF2B5EF4-FFF2-40B4-BE49-F238E27FC236}">
                <a16:creationId xmlns:a16="http://schemas.microsoft.com/office/drawing/2014/main" id="{7926C241-71C0-4D17-AE32-D697800DD18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90166" y="6228683"/>
            <a:ext cx="1367745" cy="501189"/>
          </a:xfrm>
          <a:prstGeom prst="rect">
            <a:avLst/>
          </a:prstGeom>
          <a:noFill/>
        </p:spPr>
      </p:pic>
      <p:sp>
        <p:nvSpPr>
          <p:cNvPr id="5" name="TextBox 4">
            <a:extLst>
              <a:ext uri="{FF2B5EF4-FFF2-40B4-BE49-F238E27FC236}">
                <a16:creationId xmlns:a16="http://schemas.microsoft.com/office/drawing/2014/main" id="{F1B8363F-B5DE-4956-BA6A-0076D9CC4A9A}"/>
              </a:ext>
            </a:extLst>
          </p:cNvPr>
          <p:cNvSpPr txBox="1"/>
          <p:nvPr/>
        </p:nvSpPr>
        <p:spPr>
          <a:xfrm>
            <a:off x="5218259" y="6294611"/>
            <a:ext cx="1755481" cy="369332"/>
          </a:xfrm>
          <a:prstGeom prst="rect">
            <a:avLst/>
          </a:prstGeom>
          <a:noFill/>
        </p:spPr>
        <p:txBody>
          <a:bodyPr wrap="none" rtlCol="0">
            <a:spAutoFit/>
          </a:bodyPr>
          <a:lstStyle/>
          <a:p>
            <a:pPr algn="ctr"/>
            <a:r>
              <a:rPr lang="en-US" b="1" dirty="0">
                <a:solidFill>
                  <a:schemeClr val="tx1">
                    <a:lumMod val="85000"/>
                    <a:lumOff val="15000"/>
                  </a:schemeClr>
                </a:solidFill>
                <a:latin typeface="Gotham Greek" panose="02000803090000020004" pitchFamily="50" charset="0"/>
                <a:ea typeface="+mj-ea"/>
                <a:cs typeface="+mj-cs"/>
              </a:rPr>
              <a:t>www.bazigos.eu</a:t>
            </a:r>
          </a:p>
        </p:txBody>
      </p:sp>
      <p:sp>
        <p:nvSpPr>
          <p:cNvPr id="7" name="Πλαίσιο κειμένου 4">
            <a:extLst>
              <a:ext uri="{FF2B5EF4-FFF2-40B4-BE49-F238E27FC236}">
                <a16:creationId xmlns:a16="http://schemas.microsoft.com/office/drawing/2014/main" id="{05947EF8-EAFA-4007-976B-89A527184582}"/>
              </a:ext>
            </a:extLst>
          </p:cNvPr>
          <p:cNvSpPr txBox="1">
            <a:spLocks noChangeArrowheads="1"/>
          </p:cNvSpPr>
          <p:nvPr/>
        </p:nvSpPr>
        <p:spPr bwMode="auto">
          <a:xfrm>
            <a:off x="429645" y="401725"/>
            <a:ext cx="3723002" cy="561773"/>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07000"/>
              </a:lnSpc>
              <a:spcAft>
                <a:spcPts val="800"/>
              </a:spcAft>
            </a:pPr>
            <a:r>
              <a:rPr lang="en-US" sz="2800" b="1" dirty="0">
                <a:solidFill>
                  <a:srgbClr val="FF0000"/>
                </a:solidFill>
                <a:effectLst/>
                <a:ea typeface="Calibri" panose="020F0502020204030204" pitchFamily="34" charset="0"/>
                <a:cs typeface="Calibri" panose="020F0502020204030204" pitchFamily="34" charset="0"/>
              </a:rPr>
              <a:t>Facilities</a:t>
            </a:r>
            <a:endParaRPr lang="el-GR" sz="2800" dirty="0">
              <a:solidFill>
                <a:srgbClr val="FF0000"/>
              </a:solidFill>
              <a:effectLst/>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444265" y="1718414"/>
            <a:ext cx="5439080" cy="4079310"/>
          </a:xfrm>
          <a:prstGeom prst="roundRect">
            <a:avLst>
              <a:gd name="adj" fmla="val 2697"/>
            </a:avLst>
          </a:prstGeom>
          <a:noFill/>
          <a:ln w="9525">
            <a:noFill/>
            <a:miter lim="800000"/>
            <a:headEnd/>
            <a:tailEnd/>
          </a:ln>
          <a:effectLst>
            <a:innerShdw blurRad="88900">
              <a:prstClr val="black"/>
            </a:innerShdw>
          </a:effectLst>
        </p:spPr>
      </p:pic>
      <p:sp>
        <p:nvSpPr>
          <p:cNvPr id="3" name="Rectangle 2"/>
          <p:cNvSpPr/>
          <p:nvPr/>
        </p:nvSpPr>
        <p:spPr>
          <a:xfrm>
            <a:off x="308655" y="1074271"/>
            <a:ext cx="6135610" cy="1943889"/>
          </a:xfrm>
          <a:prstGeom prst="rect">
            <a:avLst/>
          </a:prstGeom>
        </p:spPr>
        <p:txBody>
          <a:bodyPr wrap="square">
            <a:spAutoFit/>
          </a:bodyPr>
          <a:lstStyle/>
          <a:p>
            <a:pPr marL="285750" indent="-285750">
              <a:lnSpc>
                <a:spcPct val="150000"/>
              </a:lnSpc>
              <a:buFont typeface="Arial" panose="020B0604020202020204" pitchFamily="34" charset="0"/>
              <a:buChar char="•"/>
            </a:pPr>
            <a:r>
              <a:rPr lang="en-US" sz="1600" dirty="0">
                <a:solidFill>
                  <a:schemeClr val="tx1">
                    <a:lumMod val="85000"/>
                    <a:lumOff val="15000"/>
                  </a:schemeClr>
                </a:solidFill>
                <a:latin typeface="Helvetica" panose="020B0604020202020204" pitchFamily="34" charset="0"/>
                <a:cs typeface="Helvetica" panose="020B0604020202020204" pitchFamily="34" charset="0"/>
              </a:rPr>
              <a:t>The company is in Athens, in the industrial zone of Mandra, in a privately owned space of 21,000 m².</a:t>
            </a:r>
          </a:p>
          <a:p>
            <a:pPr marL="285750" indent="-285750">
              <a:lnSpc>
                <a:spcPct val="150000"/>
              </a:lnSpc>
              <a:buFont typeface="Arial" panose="020B0604020202020204" pitchFamily="34" charset="0"/>
              <a:buChar char="•"/>
            </a:pPr>
            <a:r>
              <a:rPr lang="en-US" sz="1600" dirty="0">
                <a:solidFill>
                  <a:schemeClr val="tx1">
                    <a:lumMod val="85000"/>
                    <a:lumOff val="15000"/>
                  </a:schemeClr>
                </a:solidFill>
                <a:latin typeface="Helvetica" panose="020B0604020202020204" pitchFamily="34" charset="0"/>
                <a:cs typeface="Helvetica" panose="020B0604020202020204" pitchFamily="34" charset="0"/>
              </a:rPr>
              <a:t>Production buildings 6,500 m²</a:t>
            </a:r>
          </a:p>
          <a:p>
            <a:pPr marL="285750" indent="-285750">
              <a:lnSpc>
                <a:spcPct val="150000"/>
              </a:lnSpc>
              <a:buFont typeface="Arial" panose="020B0604020202020204" pitchFamily="34" charset="0"/>
              <a:buChar char="•"/>
            </a:pPr>
            <a:r>
              <a:rPr lang="en-US" sz="1600" dirty="0">
                <a:solidFill>
                  <a:schemeClr val="tx1">
                    <a:lumMod val="85000"/>
                    <a:lumOff val="15000"/>
                  </a:schemeClr>
                </a:solidFill>
                <a:latin typeface="Helvetica" panose="020B0604020202020204" pitchFamily="34" charset="0"/>
                <a:cs typeface="Helvetica" panose="020B0604020202020204" pitchFamily="34" charset="0"/>
              </a:rPr>
              <a:t>Photovoltaic power plants 900 MW</a:t>
            </a:r>
          </a:p>
          <a:p>
            <a:pPr marL="285750" indent="-285750">
              <a:lnSpc>
                <a:spcPct val="150000"/>
              </a:lnSpc>
              <a:buFont typeface="Arial" panose="020B0604020202020204" pitchFamily="34" charset="0"/>
              <a:buChar char="•"/>
            </a:pPr>
            <a:r>
              <a:rPr lang="en-US" sz="1600" dirty="0">
                <a:solidFill>
                  <a:schemeClr val="tx1">
                    <a:lumMod val="85000"/>
                    <a:lumOff val="15000"/>
                  </a:schemeClr>
                </a:solidFill>
                <a:latin typeface="Helvetica" panose="020B0604020202020204" pitchFamily="34" charset="0"/>
                <a:cs typeface="Helvetica" panose="020B0604020202020204" pitchFamily="34" charset="0"/>
              </a:rPr>
              <a:t>Available space for building extensions 1,500 m²</a:t>
            </a:r>
          </a:p>
        </p:txBody>
      </p:sp>
      <p:pic>
        <p:nvPicPr>
          <p:cNvPr id="10" name="Picture 9"/>
          <p:cNvPicPr>
            <a:picLocks noChangeAspect="1"/>
          </p:cNvPicPr>
          <p:nvPr/>
        </p:nvPicPr>
        <p:blipFill rotWithShape="1">
          <a:blip r:embed="rId5"/>
          <a:srcRect l="14414" t="27143" r="19284" b="15105"/>
          <a:stretch/>
        </p:blipFill>
        <p:spPr>
          <a:xfrm>
            <a:off x="8875668" y="128128"/>
            <a:ext cx="2745957" cy="1467761"/>
          </a:xfrm>
          <a:prstGeom prst="roundRect">
            <a:avLst>
              <a:gd name="adj" fmla="val 2697"/>
            </a:avLst>
          </a:prstGeom>
          <a:noFill/>
          <a:ln w="9525">
            <a:noFill/>
            <a:miter lim="800000"/>
            <a:headEnd/>
            <a:tailEnd/>
          </a:ln>
          <a:effectLst>
            <a:innerShdw blurRad="88900">
              <a:prstClr val="black"/>
            </a:innerShdw>
          </a:effectLst>
        </p:spPr>
      </p:pic>
      <p:pic>
        <p:nvPicPr>
          <p:cNvPr id="9" name="Picture 8">
            <a:extLst>
              <a:ext uri="{FF2B5EF4-FFF2-40B4-BE49-F238E27FC236}">
                <a16:creationId xmlns:a16="http://schemas.microsoft.com/office/drawing/2014/main" id="{79D304D3-DE0B-4FAE-B59A-61E474EB6A2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32282" y="3128933"/>
            <a:ext cx="3463644" cy="2425199"/>
          </a:xfrm>
          <a:prstGeom prst="roundRect">
            <a:avLst>
              <a:gd name="adj" fmla="val 2697"/>
            </a:avLst>
          </a:prstGeom>
          <a:noFill/>
          <a:ln w="9525">
            <a:noFill/>
            <a:miter lim="800000"/>
            <a:headEnd/>
            <a:tailEnd/>
          </a:ln>
          <a:effectLst>
            <a:innerShdw blurRad="63500" dist="50800" dir="13500000">
              <a:prstClr val="black">
                <a:alpha val="50000"/>
              </a:prstClr>
            </a:innerShdw>
            <a:softEdge rad="38100"/>
          </a:effectLst>
        </p:spPr>
      </p:pic>
      <p:pic>
        <p:nvPicPr>
          <p:cNvPr id="11" name="Εικόνα 25">
            <a:extLst>
              <a:ext uri="{FF2B5EF4-FFF2-40B4-BE49-F238E27FC236}">
                <a16:creationId xmlns:a16="http://schemas.microsoft.com/office/drawing/2014/main" id="{A9A8202F-78CE-4705-81C2-73C30940E8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51059" y="4339905"/>
            <a:ext cx="3187263" cy="2064379"/>
          </a:xfrm>
          <a:prstGeom prst="rect">
            <a:avLst/>
          </a:prstGeom>
          <a:noFill/>
          <a:ln w="9525">
            <a:noFill/>
            <a:miter lim="800000"/>
            <a:headEnd/>
            <a:tailEnd/>
          </a:ln>
          <a:effectLst>
            <a:innerShdw blurRad="63500" dist="50800" dir="13500000">
              <a:prstClr val="black">
                <a:alpha val="50000"/>
              </a:prstClr>
            </a:innerShdw>
            <a:softEdge rad="508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297845"/>
      </p:ext>
    </p:extLst>
  </p:cSld>
  <p:clrMapOvr>
    <a:masterClrMapping/>
  </p:clrMapOvr>
  <mc:AlternateContent xmlns:mc="http://schemas.openxmlformats.org/markup-compatibility/2006" xmlns:p14="http://schemas.microsoft.com/office/powerpoint/2010/main">
    <mc:Choice Requires="p14">
      <p:transition p14:dur="10" advTm="10011"/>
    </mc:Choice>
    <mc:Fallback xmlns="">
      <p:transition advTm="10011"/>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34088" y="6078695"/>
            <a:ext cx="2609112" cy="651178"/>
          </a:xfrm>
          <a:prstGeom prst="rect">
            <a:avLst/>
          </a:prstGeom>
        </p:spPr>
      </p:pic>
      <p:pic>
        <p:nvPicPr>
          <p:cNvPr id="4" name="Εικόνα 21" descr="9105042732_143095.png">
            <a:extLst>
              <a:ext uri="{FF2B5EF4-FFF2-40B4-BE49-F238E27FC236}">
                <a16:creationId xmlns:a16="http://schemas.microsoft.com/office/drawing/2014/main" id="{7926C241-71C0-4D17-AE32-D697800DD18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90166" y="6228683"/>
            <a:ext cx="1367745" cy="501189"/>
          </a:xfrm>
          <a:prstGeom prst="rect">
            <a:avLst/>
          </a:prstGeom>
          <a:noFill/>
        </p:spPr>
      </p:pic>
      <p:sp>
        <p:nvSpPr>
          <p:cNvPr id="5" name="TextBox 4">
            <a:extLst>
              <a:ext uri="{FF2B5EF4-FFF2-40B4-BE49-F238E27FC236}">
                <a16:creationId xmlns:a16="http://schemas.microsoft.com/office/drawing/2014/main" id="{F1B8363F-B5DE-4956-BA6A-0076D9CC4A9A}"/>
              </a:ext>
            </a:extLst>
          </p:cNvPr>
          <p:cNvSpPr txBox="1"/>
          <p:nvPr/>
        </p:nvSpPr>
        <p:spPr>
          <a:xfrm>
            <a:off x="5218259" y="6294611"/>
            <a:ext cx="175548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85000"/>
                    <a:lumOff val="15000"/>
                  </a:prstClr>
                </a:solidFill>
                <a:effectLst/>
                <a:uLnTx/>
                <a:uFillTx/>
                <a:latin typeface="Gotham Greek" panose="02000803090000020004" pitchFamily="50" charset="0"/>
                <a:ea typeface="+mn-ea"/>
                <a:cs typeface="+mn-cs"/>
              </a:rPr>
              <a:t>www.bazigos.eu</a:t>
            </a:r>
          </a:p>
        </p:txBody>
      </p:sp>
      <p:sp>
        <p:nvSpPr>
          <p:cNvPr id="13" name="Πλαίσιο κειμένου 4">
            <a:extLst>
              <a:ext uri="{FF2B5EF4-FFF2-40B4-BE49-F238E27FC236}">
                <a16:creationId xmlns:a16="http://schemas.microsoft.com/office/drawing/2014/main" id="{1A79A1DA-0C54-4FEA-B907-B225B0AA15FC}"/>
              </a:ext>
            </a:extLst>
          </p:cNvPr>
          <p:cNvSpPr txBox="1">
            <a:spLocks noChangeArrowheads="1"/>
          </p:cNvSpPr>
          <p:nvPr/>
        </p:nvSpPr>
        <p:spPr bwMode="auto">
          <a:xfrm>
            <a:off x="429644" y="401725"/>
            <a:ext cx="6825398" cy="561773"/>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defPPr>
              <a:defRPr lang="en-US"/>
            </a:defPPr>
            <a:lvl1pPr>
              <a:lnSpc>
                <a:spcPct val="107000"/>
              </a:lnSpc>
              <a:spcAft>
                <a:spcPts val="800"/>
              </a:spcAft>
              <a:defRPr sz="2800" b="1">
                <a:latin typeface="Gotham Greek" panose="02000803090000020004"/>
                <a:ea typeface="Calibri" panose="020F0502020204030204" pitchFamily="34" charset="0"/>
                <a:cs typeface="Calibri" panose="020F0502020204030204" pitchFamily="34" charset="0"/>
              </a:defRPr>
            </a:lvl1pPr>
          </a:lstStyle>
          <a:p>
            <a:r>
              <a:rPr lang="en-US" sz="2400" dirty="0">
                <a:solidFill>
                  <a:schemeClr val="tx1">
                    <a:lumMod val="85000"/>
                    <a:lumOff val="15000"/>
                  </a:schemeClr>
                </a:solidFill>
                <a:latin typeface="Helvetica" panose="020B0604020202020204" pitchFamily="34" charset="0"/>
                <a:cs typeface="Helvetica" panose="020B0604020202020204" pitchFamily="34" charset="0"/>
              </a:rPr>
              <a:t>International shows</a:t>
            </a:r>
          </a:p>
        </p:txBody>
      </p:sp>
      <p:sp>
        <p:nvSpPr>
          <p:cNvPr id="11" name="TextBox 10">
            <a:extLst>
              <a:ext uri="{FF2B5EF4-FFF2-40B4-BE49-F238E27FC236}">
                <a16:creationId xmlns:a16="http://schemas.microsoft.com/office/drawing/2014/main" id="{DCED99C6-D16B-47E4-ADDB-843C55516ED2}"/>
              </a:ext>
            </a:extLst>
          </p:cNvPr>
          <p:cNvSpPr txBox="1"/>
          <p:nvPr/>
        </p:nvSpPr>
        <p:spPr>
          <a:xfrm>
            <a:off x="314311" y="901668"/>
            <a:ext cx="7654031" cy="785343"/>
          </a:xfrm>
          <a:prstGeom prst="rect">
            <a:avLst/>
          </a:prstGeom>
          <a:noFill/>
        </p:spPr>
        <p:txBody>
          <a:bodyPr wrap="square" rtlCol="0">
            <a:spAutoFit/>
          </a:bodyPr>
          <a:lstStyle/>
          <a:p>
            <a:pPr>
              <a:lnSpc>
                <a:spcPct val="150000"/>
              </a:lnSpc>
            </a:pPr>
            <a:r>
              <a:rPr lang="en-US" sz="1600" dirty="0">
                <a:solidFill>
                  <a:schemeClr val="tx1">
                    <a:lumMod val="85000"/>
                    <a:lumOff val="15000"/>
                  </a:schemeClr>
                </a:solidFill>
                <a:latin typeface="Helvetica" panose="020B0604020202020204" pitchFamily="34" charset="0"/>
                <a:cs typeface="Helvetica" panose="020B0604020202020204" pitchFamily="34" charset="0"/>
              </a:rPr>
              <a:t>Bazigos has participated in in-house shows and major exhibitions in its field and will continue in 2022 at K’ 2022 in Dusseldorf 19-26 / 10</a:t>
            </a:r>
          </a:p>
        </p:txBody>
      </p:sp>
      <p:pic>
        <p:nvPicPr>
          <p:cNvPr id="17" name="Picture 16" descr="A picture containing text, indoor, floor, ceiling&#10;&#10;Description automatically generated">
            <a:extLst>
              <a:ext uri="{FF2B5EF4-FFF2-40B4-BE49-F238E27FC236}">
                <a16:creationId xmlns:a16="http://schemas.microsoft.com/office/drawing/2014/main" id="{6E603A2F-CB1F-4714-A097-AE6E6FACFB47}"/>
              </a:ext>
            </a:extLst>
          </p:cNvPr>
          <p:cNvPicPr>
            <a:picLocks noChangeAspect="1"/>
          </p:cNvPicPr>
          <p:nvPr/>
        </p:nvPicPr>
        <p:blipFill rotWithShape="1">
          <a:blip r:embed="rId4">
            <a:extLst>
              <a:ext uri="{28A0092B-C50C-407E-A947-70E740481C1C}">
                <a14:useLocalDpi xmlns:a14="http://schemas.microsoft.com/office/drawing/2010/main" val="0"/>
              </a:ext>
            </a:extLst>
          </a:blip>
          <a:srcRect t="4189" r="-3" b="-3"/>
          <a:stretch/>
        </p:blipFill>
        <p:spPr>
          <a:xfrm>
            <a:off x="221006" y="1898122"/>
            <a:ext cx="5523987" cy="3969462"/>
          </a:xfrm>
          <a:prstGeom prst="rect">
            <a:avLst/>
          </a:prstGeom>
          <a:effectLst>
            <a:innerShdw blurRad="63500" dist="50800" dir="13500000">
              <a:prstClr val="black">
                <a:alpha val="50000"/>
              </a:prstClr>
            </a:innerShdw>
            <a:softEdge rad="12700"/>
          </a:effectLst>
        </p:spPr>
      </p:pic>
      <p:pic>
        <p:nvPicPr>
          <p:cNvPr id="20" name="Picture 19" descr="V.Thanos BDM,K. Papadakis Tech Director, L. Fouriki Engineer/Designer, Mr Nico Bazigos - Owner, &amp; Manow Bazigos CEO&#10;&#10;&#10;Description automatically generated with medium confidence">
            <a:extLst>
              <a:ext uri="{FF2B5EF4-FFF2-40B4-BE49-F238E27FC236}">
                <a16:creationId xmlns:a16="http://schemas.microsoft.com/office/drawing/2014/main" id="{C13D71E3-9397-4A9A-B15F-B475DA84F9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7009" y="2584499"/>
            <a:ext cx="4384277" cy="3288207"/>
          </a:xfrm>
          <a:prstGeom prst="rect">
            <a:avLst/>
          </a:prstGeom>
          <a:effectLst>
            <a:innerShdw blurRad="63500" dist="50800" dir="13500000">
              <a:prstClr val="black">
                <a:alpha val="50000"/>
              </a:prstClr>
            </a:innerShdw>
            <a:softEdge rad="25400"/>
          </a:effectLst>
        </p:spPr>
      </p:pic>
      <p:sp>
        <p:nvSpPr>
          <p:cNvPr id="7" name="TextBox 6">
            <a:extLst>
              <a:ext uri="{FF2B5EF4-FFF2-40B4-BE49-F238E27FC236}">
                <a16:creationId xmlns:a16="http://schemas.microsoft.com/office/drawing/2014/main" id="{2CFC6D04-C940-4BCE-9125-1F6A94B37308}"/>
              </a:ext>
            </a:extLst>
          </p:cNvPr>
          <p:cNvSpPr txBox="1"/>
          <p:nvPr/>
        </p:nvSpPr>
        <p:spPr>
          <a:xfrm>
            <a:off x="7255042" y="5529030"/>
            <a:ext cx="3318066" cy="338554"/>
          </a:xfrm>
          <a:prstGeom prst="rect">
            <a:avLst/>
          </a:prstGeom>
          <a:noFill/>
        </p:spPr>
        <p:txBody>
          <a:bodyPr wrap="square" rtlCol="0">
            <a:spAutoFit/>
          </a:bodyPr>
          <a:lstStyle/>
          <a:p>
            <a:r>
              <a:rPr lang="en-US" sz="800" dirty="0"/>
              <a:t>V. Thanos BDM,K. Papadakis Tech Director, </a:t>
            </a:r>
            <a:r>
              <a:rPr lang="en-US" sz="800" dirty="0" err="1"/>
              <a:t>L.Fouriki</a:t>
            </a:r>
            <a:r>
              <a:rPr lang="en-US" sz="800" dirty="0"/>
              <a:t> Engineer/Designer, Mr. Nico Bazigos - Owner, &amp; Mano Bazigos CEO @ Fakuma2021</a:t>
            </a:r>
          </a:p>
        </p:txBody>
      </p:sp>
      <p:pic>
        <p:nvPicPr>
          <p:cNvPr id="1026" name="Picture 2" descr="Bazigos S.A | LinkedIn">
            <a:extLst>
              <a:ext uri="{FF2B5EF4-FFF2-40B4-BE49-F238E27FC236}">
                <a16:creationId xmlns:a16="http://schemas.microsoft.com/office/drawing/2014/main" id="{50BB7BE9-7695-4112-9DD3-78C5B9EC58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41372" y="401725"/>
            <a:ext cx="1606056" cy="20055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 2022 Dusseldorf 19 - 26 October | polymerate | NEWS">
            <a:extLst>
              <a:ext uri="{FF2B5EF4-FFF2-40B4-BE49-F238E27FC236}">
                <a16:creationId xmlns:a16="http://schemas.microsoft.com/office/drawing/2014/main" id="{25E3E410-C09A-4434-8BCA-E8CF1275A8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51252" y="1266560"/>
            <a:ext cx="2393910" cy="126280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8EAFAB4-0E9C-417B-A6BA-EA9D03E29975}"/>
              </a:ext>
            </a:extLst>
          </p:cNvPr>
          <p:cNvSpPr txBox="1"/>
          <p:nvPr/>
        </p:nvSpPr>
        <p:spPr>
          <a:xfrm>
            <a:off x="3956180" y="5590585"/>
            <a:ext cx="1604865" cy="215444"/>
          </a:xfrm>
          <a:prstGeom prst="rect">
            <a:avLst/>
          </a:prstGeom>
          <a:noFill/>
        </p:spPr>
        <p:txBody>
          <a:bodyPr wrap="square" rtlCol="0">
            <a:spAutoFit/>
          </a:bodyPr>
          <a:lstStyle/>
          <a:p>
            <a:r>
              <a:rPr lang="en-US" sz="800" dirty="0"/>
              <a:t>Bazigos SA booth @ Fakuma 2021</a:t>
            </a:r>
          </a:p>
        </p:txBody>
      </p:sp>
    </p:spTree>
    <p:extLst>
      <p:ext uri="{BB962C8B-B14F-4D97-AF65-F5344CB8AC3E}">
        <p14:creationId xmlns:p14="http://schemas.microsoft.com/office/powerpoint/2010/main" val="2335435968"/>
      </p:ext>
    </p:extLst>
  </p:cSld>
  <p:clrMapOvr>
    <a:masterClrMapping/>
  </p:clrMapOvr>
  <mc:AlternateContent xmlns:mc="http://schemas.openxmlformats.org/markup-compatibility/2006" xmlns:p14="http://schemas.microsoft.com/office/powerpoint/2010/main">
    <mc:Choice Requires="p14">
      <p:transition p14:dur="10" advTm="10011"/>
    </mc:Choice>
    <mc:Fallback xmlns="">
      <p:transition advTm="10011"/>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43735-8D16-4F62-8A50-DC2D6F091318}"/>
              </a:ext>
            </a:extLst>
          </p:cNvPr>
          <p:cNvSpPr>
            <a:spLocks noGrp="1"/>
          </p:cNvSpPr>
          <p:nvPr>
            <p:ph type="title"/>
          </p:nvPr>
        </p:nvSpPr>
        <p:spPr>
          <a:xfrm>
            <a:off x="838200" y="365125"/>
            <a:ext cx="2280920" cy="414179"/>
          </a:xfrm>
        </p:spPr>
        <p:txBody>
          <a:bodyPr>
            <a:noAutofit/>
          </a:bodyPr>
          <a:lstStyle/>
          <a:p>
            <a:r>
              <a:rPr lang="en-US" sz="2400" b="1" dirty="0">
                <a:solidFill>
                  <a:srgbClr val="FF0000"/>
                </a:solidFill>
                <a:latin typeface="Helvetica" panose="020B0604020202020204" pitchFamily="34" charset="0"/>
                <a:cs typeface="Helvetica" panose="020B0604020202020204" pitchFamily="34" charset="0"/>
              </a:rPr>
              <a:t>Growing</a:t>
            </a:r>
          </a:p>
        </p:txBody>
      </p:sp>
      <p:pic>
        <p:nvPicPr>
          <p:cNvPr id="8" name="Content Placeholder 7">
            <a:extLst>
              <a:ext uri="{FF2B5EF4-FFF2-40B4-BE49-F238E27FC236}">
                <a16:creationId xmlns:a16="http://schemas.microsoft.com/office/drawing/2014/main" id="{E1B0D15D-36A4-4AAF-8736-63352CD24F39}"/>
              </a:ext>
            </a:extLst>
          </p:cNvPr>
          <p:cNvPicPr>
            <a:picLocks noGrp="1" noChangeAspect="1"/>
          </p:cNvPicPr>
          <p:nvPr>
            <p:ph idx="1"/>
          </p:nvPr>
        </p:nvPicPr>
        <p:blipFill>
          <a:blip r:embed="rId2"/>
          <a:stretch>
            <a:fillRect/>
          </a:stretch>
        </p:blipFill>
        <p:spPr>
          <a:xfrm>
            <a:off x="636182" y="1070292"/>
            <a:ext cx="5276937" cy="2990215"/>
          </a:xfrm>
        </p:spPr>
      </p:pic>
      <p:pic>
        <p:nvPicPr>
          <p:cNvPr id="4" name="Εικόνα 4">
            <a:extLst>
              <a:ext uri="{FF2B5EF4-FFF2-40B4-BE49-F238E27FC236}">
                <a16:creationId xmlns:a16="http://schemas.microsoft.com/office/drawing/2014/main" id="{76C5D370-9329-438C-B298-41D6D945829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4088" y="6078695"/>
            <a:ext cx="2609112" cy="651178"/>
          </a:xfrm>
          <a:prstGeom prst="rect">
            <a:avLst/>
          </a:prstGeom>
        </p:spPr>
      </p:pic>
      <p:sp>
        <p:nvSpPr>
          <p:cNvPr id="5" name="TextBox 4">
            <a:extLst>
              <a:ext uri="{FF2B5EF4-FFF2-40B4-BE49-F238E27FC236}">
                <a16:creationId xmlns:a16="http://schemas.microsoft.com/office/drawing/2014/main" id="{726599AC-8C1B-4971-BD8A-4D5707484F20}"/>
              </a:ext>
            </a:extLst>
          </p:cNvPr>
          <p:cNvSpPr txBox="1"/>
          <p:nvPr/>
        </p:nvSpPr>
        <p:spPr>
          <a:xfrm>
            <a:off x="5218259" y="6294611"/>
            <a:ext cx="1755481" cy="369332"/>
          </a:xfrm>
          <a:prstGeom prst="rect">
            <a:avLst/>
          </a:prstGeom>
          <a:noFill/>
        </p:spPr>
        <p:txBody>
          <a:bodyPr wrap="none" rtlCol="0">
            <a:spAutoFit/>
          </a:bodyPr>
          <a:lstStyle/>
          <a:p>
            <a:pPr algn="ctr"/>
            <a:r>
              <a:rPr lang="en-US" b="1" dirty="0">
                <a:solidFill>
                  <a:schemeClr val="tx1">
                    <a:lumMod val="85000"/>
                    <a:lumOff val="15000"/>
                  </a:schemeClr>
                </a:solidFill>
                <a:latin typeface="Gotham Greek" panose="02000803090000020004" pitchFamily="50" charset="0"/>
                <a:ea typeface="+mj-ea"/>
                <a:cs typeface="+mj-cs"/>
              </a:rPr>
              <a:t>www.bazigos.eu</a:t>
            </a:r>
          </a:p>
        </p:txBody>
      </p:sp>
      <p:pic>
        <p:nvPicPr>
          <p:cNvPr id="6" name="Εικόνα 21" descr="9105042732_143095.png">
            <a:extLst>
              <a:ext uri="{FF2B5EF4-FFF2-40B4-BE49-F238E27FC236}">
                <a16:creationId xmlns:a16="http://schemas.microsoft.com/office/drawing/2014/main" id="{CF6C37D1-9214-4A9A-88F7-C5279F81A63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90166" y="6228683"/>
            <a:ext cx="1367745" cy="501189"/>
          </a:xfrm>
          <a:prstGeom prst="rect">
            <a:avLst/>
          </a:prstGeom>
          <a:noFill/>
        </p:spPr>
      </p:pic>
      <p:pic>
        <p:nvPicPr>
          <p:cNvPr id="10" name="Picture 9">
            <a:extLst>
              <a:ext uri="{FF2B5EF4-FFF2-40B4-BE49-F238E27FC236}">
                <a16:creationId xmlns:a16="http://schemas.microsoft.com/office/drawing/2014/main" id="{1449FCDE-AC60-40C8-9937-C2FDFAFB7021}"/>
              </a:ext>
            </a:extLst>
          </p:cNvPr>
          <p:cNvPicPr>
            <a:picLocks noChangeAspect="1"/>
          </p:cNvPicPr>
          <p:nvPr/>
        </p:nvPicPr>
        <p:blipFill>
          <a:blip r:embed="rId5"/>
          <a:stretch>
            <a:fillRect/>
          </a:stretch>
        </p:blipFill>
        <p:spPr>
          <a:xfrm>
            <a:off x="6095998" y="325008"/>
            <a:ext cx="5257801" cy="2979371"/>
          </a:xfrm>
          <a:prstGeom prst="rect">
            <a:avLst/>
          </a:prstGeom>
        </p:spPr>
      </p:pic>
      <p:pic>
        <p:nvPicPr>
          <p:cNvPr id="12" name="Picture 11">
            <a:extLst>
              <a:ext uri="{FF2B5EF4-FFF2-40B4-BE49-F238E27FC236}">
                <a16:creationId xmlns:a16="http://schemas.microsoft.com/office/drawing/2014/main" id="{33510EE5-3F25-4559-AE2B-5170C846D90E}"/>
              </a:ext>
            </a:extLst>
          </p:cNvPr>
          <p:cNvPicPr>
            <a:picLocks noChangeAspect="1"/>
          </p:cNvPicPr>
          <p:nvPr/>
        </p:nvPicPr>
        <p:blipFill>
          <a:blip r:embed="rId6"/>
          <a:stretch>
            <a:fillRect/>
          </a:stretch>
        </p:blipFill>
        <p:spPr>
          <a:xfrm>
            <a:off x="6973740" y="3394726"/>
            <a:ext cx="4392060" cy="2711095"/>
          </a:xfrm>
          <a:prstGeom prst="rect">
            <a:avLst/>
          </a:prstGeom>
          <a:effectLst>
            <a:outerShdw blurRad="292100" dist="101600" dir="18720000" algn="bl" rotWithShape="0">
              <a:schemeClr val="tx1">
                <a:alpha val="40000"/>
              </a:schemeClr>
            </a:outerShdw>
          </a:effectLst>
        </p:spPr>
      </p:pic>
      <p:sp>
        <p:nvSpPr>
          <p:cNvPr id="3" name="TextBox 2">
            <a:extLst>
              <a:ext uri="{FF2B5EF4-FFF2-40B4-BE49-F238E27FC236}">
                <a16:creationId xmlns:a16="http://schemas.microsoft.com/office/drawing/2014/main" id="{5503742F-C7AD-4991-B1BA-05C0F6E53D74}"/>
              </a:ext>
            </a:extLst>
          </p:cNvPr>
          <p:cNvSpPr txBox="1"/>
          <p:nvPr/>
        </p:nvSpPr>
        <p:spPr>
          <a:xfrm>
            <a:off x="531335" y="4168891"/>
            <a:ext cx="6084069" cy="1569660"/>
          </a:xfrm>
          <a:prstGeom prst="rect">
            <a:avLst/>
          </a:prstGeom>
          <a:noFill/>
        </p:spPr>
        <p:txBody>
          <a:bodyPr wrap="square" rtlCol="0">
            <a:spAutoFit/>
          </a:bodyPr>
          <a:lstStyle/>
          <a:p>
            <a:pPr algn="just"/>
            <a:r>
              <a:rPr lang="en-US" sz="1600" dirty="0"/>
              <a:t>Construction of a new space within 2022, for expansion of production and housing of the high-precision and finishing machines. Furthermore, a new “green” building will be created to include functional areas for the CAD designers as well as training rooms for the in-house school of apprentices, meeting rooms, a showroom of our products and offices for the administration.</a:t>
            </a:r>
          </a:p>
        </p:txBody>
      </p:sp>
      <p:sp>
        <p:nvSpPr>
          <p:cNvPr id="7" name="Slide Number Placeholder 6">
            <a:extLst>
              <a:ext uri="{FF2B5EF4-FFF2-40B4-BE49-F238E27FC236}">
                <a16:creationId xmlns:a16="http://schemas.microsoft.com/office/drawing/2014/main" id="{88651B76-AEA5-4E7F-BFED-E7B8EDD6F33E}"/>
              </a:ext>
            </a:extLst>
          </p:cNvPr>
          <p:cNvSpPr>
            <a:spLocks noGrp="1"/>
          </p:cNvSpPr>
          <p:nvPr>
            <p:ph type="sldNum" sz="quarter" idx="12"/>
          </p:nvPr>
        </p:nvSpPr>
        <p:spPr/>
        <p:txBody>
          <a:bodyPr/>
          <a:lstStyle/>
          <a:p>
            <a:fld id="{E051E759-BAC7-41F2-8408-1891FE9BF940}" type="slidenum">
              <a:rPr lang="en-US" smtClean="0"/>
              <a:t>18</a:t>
            </a:fld>
            <a:endParaRPr lang="en-US"/>
          </a:p>
        </p:txBody>
      </p:sp>
    </p:spTree>
    <p:extLst>
      <p:ext uri="{BB962C8B-B14F-4D97-AF65-F5344CB8AC3E}">
        <p14:creationId xmlns:p14="http://schemas.microsoft.com/office/powerpoint/2010/main" val="2035443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833A2302-E49B-4879-BB34-135030460EB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7797" b="27797"/>
          <a:stretch>
            <a:fillRect/>
          </a:stretch>
        </p:blipFill>
        <p:spPr/>
      </p:pic>
      <p:sp>
        <p:nvSpPr>
          <p:cNvPr id="9" name="Rectangle 8">
            <a:extLst>
              <a:ext uri="{FF2B5EF4-FFF2-40B4-BE49-F238E27FC236}">
                <a16:creationId xmlns:a16="http://schemas.microsoft.com/office/drawing/2014/main" id="{46D7B19E-187B-4712-B5DE-49E97D4F5277}"/>
              </a:ext>
            </a:extLst>
          </p:cNvPr>
          <p:cNvSpPr/>
          <p:nvPr/>
        </p:nvSpPr>
        <p:spPr>
          <a:xfrm>
            <a:off x="0" y="30001"/>
            <a:ext cx="12192000" cy="3572736"/>
          </a:xfrm>
          <a:prstGeom prst="rect">
            <a:avLst/>
          </a:prstGeom>
          <a:gradFill>
            <a:gsLst>
              <a:gs pos="33000">
                <a:schemeClr val="bg1">
                  <a:alpha val="0"/>
                  <a:lumMod val="91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8881" y="4062484"/>
            <a:ext cx="5254238" cy="1311344"/>
          </a:xfrm>
          <a:prstGeom prst="rect">
            <a:avLst/>
          </a:prstGeom>
        </p:spPr>
      </p:pic>
      <p:sp>
        <p:nvSpPr>
          <p:cNvPr id="6" name="TextBox 5">
            <a:extLst>
              <a:ext uri="{FF2B5EF4-FFF2-40B4-BE49-F238E27FC236}">
                <a16:creationId xmlns:a16="http://schemas.microsoft.com/office/drawing/2014/main" id="{D8085111-9B29-4D1E-8410-9C47599D017D}"/>
              </a:ext>
            </a:extLst>
          </p:cNvPr>
          <p:cNvSpPr txBox="1"/>
          <p:nvPr/>
        </p:nvSpPr>
        <p:spPr>
          <a:xfrm>
            <a:off x="2486861" y="5708290"/>
            <a:ext cx="7218323" cy="492443"/>
          </a:xfrm>
          <a:prstGeom prst="rect">
            <a:avLst/>
          </a:prstGeom>
          <a:noFill/>
        </p:spPr>
        <p:txBody>
          <a:bodyPr wrap="none" lIns="0" tIns="0" rIns="0" bIns="0" rtlCol="0" anchor="ctr" anchorCtr="0">
            <a:spAutoFit/>
          </a:bodyPr>
          <a:lstStyle/>
          <a:p>
            <a:pPr algn="ctr"/>
            <a:r>
              <a:rPr lang="en-US" sz="3200" dirty="0">
                <a:latin typeface="Helvetica" panose="020B0604020202020204" pitchFamily="34" charset="0"/>
                <a:ea typeface="Lato Light" panose="020F0502020204030203" pitchFamily="34" charset="0"/>
                <a:cs typeface="Helvetica" panose="020B0604020202020204" pitchFamily="34" charset="0"/>
              </a:rPr>
              <a:t>Precision that matters by people to trust</a:t>
            </a:r>
            <a:endParaRPr lang="en-IN" sz="3200" dirty="0">
              <a:latin typeface="Helvetica" panose="020B0604020202020204" pitchFamily="34" charset="0"/>
              <a:ea typeface="Lato Light" panose="020F0502020204030203" pitchFamily="34" charset="0"/>
              <a:cs typeface="Helvetica" panose="020B0604020202020204" pitchFamily="34" charset="0"/>
            </a:endParaRPr>
          </a:p>
        </p:txBody>
      </p:sp>
    </p:spTree>
    <p:extLst>
      <p:ext uri="{BB962C8B-B14F-4D97-AF65-F5344CB8AC3E}">
        <p14:creationId xmlns:p14="http://schemas.microsoft.com/office/powerpoint/2010/main" val="1130927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34088" y="6078695"/>
            <a:ext cx="2609112" cy="651178"/>
          </a:xfrm>
          <a:prstGeom prst="rect">
            <a:avLst/>
          </a:prstGeom>
        </p:spPr>
      </p:pic>
      <p:pic>
        <p:nvPicPr>
          <p:cNvPr id="4" name="Εικόνα 21" descr="9105042732_143095.png">
            <a:extLst>
              <a:ext uri="{FF2B5EF4-FFF2-40B4-BE49-F238E27FC236}">
                <a16:creationId xmlns:a16="http://schemas.microsoft.com/office/drawing/2014/main" id="{7926C241-71C0-4D17-AE32-D697800DD18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90166" y="6228683"/>
            <a:ext cx="1367745" cy="501189"/>
          </a:xfrm>
          <a:prstGeom prst="rect">
            <a:avLst/>
          </a:prstGeom>
          <a:noFill/>
        </p:spPr>
      </p:pic>
      <p:sp>
        <p:nvSpPr>
          <p:cNvPr id="5" name="TextBox 4">
            <a:extLst>
              <a:ext uri="{FF2B5EF4-FFF2-40B4-BE49-F238E27FC236}">
                <a16:creationId xmlns:a16="http://schemas.microsoft.com/office/drawing/2014/main" id="{F1B8363F-B5DE-4956-BA6A-0076D9CC4A9A}"/>
              </a:ext>
            </a:extLst>
          </p:cNvPr>
          <p:cNvSpPr txBox="1"/>
          <p:nvPr/>
        </p:nvSpPr>
        <p:spPr>
          <a:xfrm>
            <a:off x="5218259" y="6294611"/>
            <a:ext cx="1755481" cy="369332"/>
          </a:xfrm>
          <a:prstGeom prst="rect">
            <a:avLst/>
          </a:prstGeom>
          <a:noFill/>
        </p:spPr>
        <p:txBody>
          <a:bodyPr wrap="none" rtlCol="0">
            <a:spAutoFit/>
          </a:bodyPr>
          <a:lstStyle/>
          <a:p>
            <a:pPr algn="ctr"/>
            <a:r>
              <a:rPr lang="en-US" b="1" dirty="0">
                <a:solidFill>
                  <a:schemeClr val="tx1">
                    <a:lumMod val="85000"/>
                    <a:lumOff val="15000"/>
                  </a:schemeClr>
                </a:solidFill>
                <a:latin typeface="Gotham Greek" panose="02000803090000020004" pitchFamily="50" charset="0"/>
                <a:ea typeface="+mj-ea"/>
                <a:cs typeface="+mj-cs"/>
              </a:rPr>
              <a:t>www.bazigos.eu</a:t>
            </a:r>
          </a:p>
        </p:txBody>
      </p:sp>
      <p:sp>
        <p:nvSpPr>
          <p:cNvPr id="7" name="Πλαίσιο κειμένου 4">
            <a:extLst>
              <a:ext uri="{FF2B5EF4-FFF2-40B4-BE49-F238E27FC236}">
                <a16:creationId xmlns:a16="http://schemas.microsoft.com/office/drawing/2014/main" id="{05947EF8-EAFA-4007-976B-89A527184582}"/>
              </a:ext>
            </a:extLst>
          </p:cNvPr>
          <p:cNvSpPr txBox="1">
            <a:spLocks noChangeArrowheads="1"/>
          </p:cNvSpPr>
          <p:nvPr/>
        </p:nvSpPr>
        <p:spPr bwMode="auto">
          <a:xfrm>
            <a:off x="429645" y="401725"/>
            <a:ext cx="3723002" cy="561773"/>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07000"/>
              </a:lnSpc>
              <a:spcAft>
                <a:spcPts val="800"/>
              </a:spcAft>
            </a:pPr>
            <a:r>
              <a:rPr lang="en-US" sz="2800" b="1" dirty="0">
                <a:solidFill>
                  <a:schemeClr val="tx1">
                    <a:lumMod val="85000"/>
                    <a:lumOff val="15000"/>
                  </a:schemeClr>
                </a:solidFill>
                <a:effectLst/>
                <a:ea typeface="Calibri" panose="020F0502020204030204" pitchFamily="34" charset="0"/>
                <a:cs typeface="Calibri" panose="020F0502020204030204" pitchFamily="34" charset="0"/>
              </a:rPr>
              <a:t>Agenda</a:t>
            </a:r>
            <a:endParaRPr lang="el-GR" sz="2800" dirty="0">
              <a:solidFill>
                <a:schemeClr val="tx1">
                  <a:lumMod val="85000"/>
                  <a:lumOff val="15000"/>
                </a:schemeClr>
              </a:solidFill>
              <a:effectLst/>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862810" y="127237"/>
            <a:ext cx="3104150" cy="2934334"/>
          </a:xfrm>
          <a:prstGeom prst="diamond">
            <a:avLst/>
          </a:prstGeom>
        </p:spPr>
      </p:pic>
      <p:pic>
        <p:nvPicPr>
          <p:cNvPr id="3" name="Picture 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516667" y="1733138"/>
            <a:ext cx="3011379" cy="2970550"/>
          </a:xfrm>
          <a:prstGeom prst="diamond">
            <a:avLst/>
          </a:prstGeom>
        </p:spPr>
      </p:pic>
      <p:pic>
        <p:nvPicPr>
          <p:cNvPr id="9" name="Picture 8"/>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40636" y="3339040"/>
            <a:ext cx="2948497" cy="2970549"/>
          </a:xfrm>
          <a:prstGeom prst="diamond">
            <a:avLst/>
          </a:prstGeom>
        </p:spPr>
      </p:pic>
      <p:sp>
        <p:nvSpPr>
          <p:cNvPr id="10" name="TextBox 9">
            <a:hlinkClick r:id="rId7" action="ppaction://hlinksldjump"/>
          </p:cNvPr>
          <p:cNvSpPr txBox="1"/>
          <p:nvPr/>
        </p:nvSpPr>
        <p:spPr>
          <a:xfrm>
            <a:off x="3404456" y="1603177"/>
            <a:ext cx="3733462" cy="369332"/>
          </a:xfrm>
          <a:prstGeom prst="rect">
            <a:avLst/>
          </a:prstGeom>
          <a:noFill/>
        </p:spPr>
        <p:txBody>
          <a:bodyPr wrap="square" rtlCol="0">
            <a:spAutoFit/>
          </a:bodyPr>
          <a:lstStyle/>
          <a:p>
            <a:r>
              <a:rPr lang="en-US" dirty="0">
                <a:solidFill>
                  <a:srgbClr val="FF0000"/>
                </a:solidFill>
              </a:rPr>
              <a:t> Bazigos Philosophy</a:t>
            </a:r>
            <a:r>
              <a:rPr lang="el-GR" dirty="0">
                <a:solidFill>
                  <a:srgbClr val="FF0000"/>
                </a:solidFill>
              </a:rPr>
              <a:t>,</a:t>
            </a:r>
            <a:r>
              <a:rPr lang="en-US" dirty="0">
                <a:solidFill>
                  <a:srgbClr val="FF0000"/>
                </a:solidFill>
              </a:rPr>
              <a:t> Vision &amp; Mission</a:t>
            </a:r>
          </a:p>
        </p:txBody>
      </p:sp>
      <p:sp>
        <p:nvSpPr>
          <p:cNvPr id="11" name="TextBox 10"/>
          <p:cNvSpPr txBox="1"/>
          <p:nvPr/>
        </p:nvSpPr>
        <p:spPr>
          <a:xfrm>
            <a:off x="3451726" y="959982"/>
            <a:ext cx="1845426" cy="369332"/>
          </a:xfrm>
          <a:prstGeom prst="rect">
            <a:avLst/>
          </a:prstGeom>
          <a:noFill/>
        </p:spPr>
        <p:txBody>
          <a:bodyPr wrap="square" rtlCol="0">
            <a:spAutoFit/>
          </a:bodyPr>
          <a:lstStyle/>
          <a:p>
            <a:r>
              <a:rPr lang="en-US" dirty="0">
                <a:solidFill>
                  <a:srgbClr val="FF0000"/>
                </a:solidFill>
              </a:rPr>
              <a:t>Company Profile</a:t>
            </a:r>
          </a:p>
        </p:txBody>
      </p:sp>
      <p:sp>
        <p:nvSpPr>
          <p:cNvPr id="12" name="TextBox 11">
            <a:hlinkClick r:id="rId8" action="ppaction://hlinksldjump"/>
          </p:cNvPr>
          <p:cNvSpPr txBox="1"/>
          <p:nvPr/>
        </p:nvSpPr>
        <p:spPr>
          <a:xfrm>
            <a:off x="3420389" y="2257294"/>
            <a:ext cx="2188079" cy="369332"/>
          </a:xfrm>
          <a:prstGeom prst="rect">
            <a:avLst/>
          </a:prstGeom>
          <a:noFill/>
        </p:spPr>
        <p:txBody>
          <a:bodyPr wrap="square" rtlCol="0">
            <a:spAutoFit/>
          </a:bodyPr>
          <a:lstStyle/>
          <a:p>
            <a:r>
              <a:rPr lang="en-US" dirty="0">
                <a:solidFill>
                  <a:srgbClr val="FF0000"/>
                </a:solidFill>
              </a:rPr>
              <a:t> The Bazigos Market</a:t>
            </a:r>
          </a:p>
        </p:txBody>
      </p:sp>
      <p:sp>
        <p:nvSpPr>
          <p:cNvPr id="14" name="TextBox 13">
            <a:hlinkClick r:id="rId9" action="ppaction://hlinksldjump"/>
          </p:cNvPr>
          <p:cNvSpPr txBox="1"/>
          <p:nvPr/>
        </p:nvSpPr>
        <p:spPr>
          <a:xfrm>
            <a:off x="3404456" y="2884421"/>
            <a:ext cx="2306915" cy="369332"/>
          </a:xfrm>
          <a:prstGeom prst="rect">
            <a:avLst/>
          </a:prstGeom>
          <a:noFill/>
        </p:spPr>
        <p:txBody>
          <a:bodyPr wrap="square" rtlCol="0">
            <a:spAutoFit/>
          </a:bodyPr>
          <a:lstStyle/>
          <a:p>
            <a:r>
              <a:rPr lang="en-US" dirty="0">
                <a:solidFill>
                  <a:srgbClr val="FF0000"/>
                </a:solidFill>
              </a:rPr>
              <a:t> Why with Bazigos</a:t>
            </a:r>
          </a:p>
        </p:txBody>
      </p:sp>
      <p:sp>
        <p:nvSpPr>
          <p:cNvPr id="15" name="TextBox 14">
            <a:hlinkClick r:id="rId10" action="ppaction://hlinksldjump"/>
          </p:cNvPr>
          <p:cNvSpPr txBox="1"/>
          <p:nvPr/>
        </p:nvSpPr>
        <p:spPr>
          <a:xfrm>
            <a:off x="3382715" y="3495540"/>
            <a:ext cx="2510207" cy="369332"/>
          </a:xfrm>
          <a:prstGeom prst="rect">
            <a:avLst/>
          </a:prstGeom>
          <a:noFill/>
        </p:spPr>
        <p:txBody>
          <a:bodyPr wrap="square" rtlCol="0">
            <a:spAutoFit/>
          </a:bodyPr>
          <a:lstStyle/>
          <a:p>
            <a:r>
              <a:rPr lang="en-US" dirty="0">
                <a:solidFill>
                  <a:srgbClr val="FF0000"/>
                </a:solidFill>
              </a:rPr>
              <a:t> Partners or Customers</a:t>
            </a:r>
          </a:p>
        </p:txBody>
      </p:sp>
      <p:sp>
        <p:nvSpPr>
          <p:cNvPr id="16" name="TextBox 15">
            <a:hlinkClick r:id="rId11" action="ppaction://hlinksldjump"/>
          </p:cNvPr>
          <p:cNvSpPr txBox="1"/>
          <p:nvPr/>
        </p:nvSpPr>
        <p:spPr>
          <a:xfrm>
            <a:off x="3349417" y="4199951"/>
            <a:ext cx="2510207" cy="369332"/>
          </a:xfrm>
          <a:prstGeom prst="rect">
            <a:avLst/>
          </a:prstGeom>
          <a:noFill/>
        </p:spPr>
        <p:txBody>
          <a:bodyPr wrap="square" rtlCol="0">
            <a:spAutoFit/>
          </a:bodyPr>
          <a:lstStyle/>
          <a:p>
            <a:r>
              <a:rPr lang="en-US" dirty="0">
                <a:solidFill>
                  <a:srgbClr val="FF0000"/>
                </a:solidFill>
              </a:rPr>
              <a:t>  The Bazigos Know-how</a:t>
            </a:r>
          </a:p>
        </p:txBody>
      </p:sp>
      <p:sp>
        <p:nvSpPr>
          <p:cNvPr id="18" name="TextBox 17">
            <a:hlinkClick r:id="rId12" action="ppaction://hlinksldjump"/>
          </p:cNvPr>
          <p:cNvSpPr txBox="1"/>
          <p:nvPr/>
        </p:nvSpPr>
        <p:spPr>
          <a:xfrm>
            <a:off x="3361617" y="5408721"/>
            <a:ext cx="1845426" cy="369332"/>
          </a:xfrm>
          <a:prstGeom prst="rect">
            <a:avLst/>
          </a:prstGeom>
          <a:noFill/>
        </p:spPr>
        <p:txBody>
          <a:bodyPr wrap="square" rtlCol="0">
            <a:spAutoFit/>
          </a:bodyPr>
          <a:lstStyle/>
          <a:p>
            <a:r>
              <a:rPr lang="en-US" dirty="0">
                <a:solidFill>
                  <a:srgbClr val="FF0000"/>
                </a:solidFill>
              </a:rPr>
              <a:t> Our future</a:t>
            </a:r>
          </a:p>
        </p:txBody>
      </p:sp>
      <p:pic>
        <p:nvPicPr>
          <p:cNvPr id="19" name="Γραφικό 18" descr="Κέντρο">
            <a:extLst>
              <a:ext uri="{FF2B5EF4-FFF2-40B4-BE49-F238E27FC236}">
                <a16:creationId xmlns:a16="http://schemas.microsoft.com/office/drawing/2014/main" id="{C3F17A2E-5050-4E23-841E-7866FAFB4919}"/>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947626" y="2925587"/>
            <a:ext cx="393593" cy="393593"/>
          </a:xfrm>
          <a:prstGeom prst="rect">
            <a:avLst/>
          </a:prstGeom>
        </p:spPr>
      </p:pic>
      <p:pic>
        <p:nvPicPr>
          <p:cNvPr id="37" name="Γραφικό 36" descr="Τηλεσκόπιο">
            <a:extLst>
              <a:ext uri="{FF2B5EF4-FFF2-40B4-BE49-F238E27FC236}">
                <a16:creationId xmlns:a16="http://schemas.microsoft.com/office/drawing/2014/main" id="{5D0B30BF-063B-4EC8-B5DD-D4C76212BE13}"/>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002665" y="5392062"/>
            <a:ext cx="342653" cy="342653"/>
          </a:xfrm>
          <a:prstGeom prst="rect">
            <a:avLst/>
          </a:prstGeom>
        </p:spPr>
      </p:pic>
      <p:pic>
        <p:nvPicPr>
          <p:cNvPr id="43" name="Γραφικό 42" descr="Υδρόγειος Αφρική και Ευρώπη">
            <a:extLst>
              <a:ext uri="{FF2B5EF4-FFF2-40B4-BE49-F238E27FC236}">
                <a16:creationId xmlns:a16="http://schemas.microsoft.com/office/drawing/2014/main" id="{B5C58FE8-615A-4AD3-9069-18D670833C83}"/>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993264" y="2202318"/>
            <a:ext cx="411192" cy="411192"/>
          </a:xfrm>
          <a:prstGeom prst="rect">
            <a:avLst/>
          </a:prstGeom>
        </p:spPr>
      </p:pic>
      <p:pic>
        <p:nvPicPr>
          <p:cNvPr id="45" name="Γραφικό 44" descr="Χρήστες">
            <a:extLst>
              <a:ext uri="{FF2B5EF4-FFF2-40B4-BE49-F238E27FC236}">
                <a16:creationId xmlns:a16="http://schemas.microsoft.com/office/drawing/2014/main" id="{BD362983-7B22-493C-82A0-944A0E354965}"/>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002665" y="3532480"/>
            <a:ext cx="338554" cy="338554"/>
          </a:xfrm>
          <a:prstGeom prst="rect">
            <a:avLst/>
          </a:prstGeom>
        </p:spPr>
      </p:pic>
      <p:pic>
        <p:nvPicPr>
          <p:cNvPr id="47" name="Γραφικό 46" descr="Κομμάτια παζλ">
            <a:extLst>
              <a:ext uri="{FF2B5EF4-FFF2-40B4-BE49-F238E27FC236}">
                <a16:creationId xmlns:a16="http://schemas.microsoft.com/office/drawing/2014/main" id="{20139DC3-8ABB-49D9-806E-C984B07D6AC0}"/>
              </a:ext>
            </a:extLst>
          </p:cNvPr>
          <p:cNvPicPr>
            <a:picLocks noChangeAspect="1"/>
          </p:cNvPicPr>
          <p:nvPr/>
        </p:nvPicPr>
        <p:blipFill>
          <a:blip r:embed="rId21" cstate="hq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010862" y="4136948"/>
            <a:ext cx="393593" cy="393593"/>
          </a:xfrm>
          <a:prstGeom prst="rect">
            <a:avLst/>
          </a:prstGeom>
        </p:spPr>
      </p:pic>
      <p:pic>
        <p:nvPicPr>
          <p:cNvPr id="49" name="Γραφικό 48" descr="Υπάλληλος γραφείου">
            <a:extLst>
              <a:ext uri="{FF2B5EF4-FFF2-40B4-BE49-F238E27FC236}">
                <a16:creationId xmlns:a16="http://schemas.microsoft.com/office/drawing/2014/main" id="{3F5C9C48-6CB6-4A86-BCD6-83EEBD30E57C}"/>
              </a:ext>
            </a:extLst>
          </p:cNvPr>
          <p:cNvPicPr>
            <a:picLocks noChangeAspect="1"/>
          </p:cNvPicPr>
          <p:nvPr/>
        </p:nvPicPr>
        <p:blipFill>
          <a:blip r:embed="rId23" cstate="hq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010862" y="954008"/>
            <a:ext cx="338554" cy="338554"/>
          </a:xfrm>
          <a:prstGeom prst="rect">
            <a:avLst/>
          </a:prstGeom>
        </p:spPr>
      </p:pic>
      <p:sp>
        <p:nvSpPr>
          <p:cNvPr id="22" name="TextBox 21">
            <a:hlinkClick r:id="rId25" action="ppaction://hlinksldjump"/>
            <a:extLst>
              <a:ext uri="{FF2B5EF4-FFF2-40B4-BE49-F238E27FC236}">
                <a16:creationId xmlns:a16="http://schemas.microsoft.com/office/drawing/2014/main" id="{7EB09EFC-FA6B-4763-A9BE-FE32222BD81D}"/>
              </a:ext>
            </a:extLst>
          </p:cNvPr>
          <p:cNvSpPr txBox="1"/>
          <p:nvPr/>
        </p:nvSpPr>
        <p:spPr>
          <a:xfrm>
            <a:off x="3379616" y="4824314"/>
            <a:ext cx="1922107" cy="369332"/>
          </a:xfrm>
          <a:prstGeom prst="rect">
            <a:avLst/>
          </a:prstGeom>
          <a:noFill/>
        </p:spPr>
        <p:txBody>
          <a:bodyPr wrap="square" rtlCol="0">
            <a:spAutoFit/>
          </a:bodyPr>
          <a:lstStyle/>
          <a:p>
            <a:r>
              <a:rPr lang="en-US" dirty="0">
                <a:solidFill>
                  <a:srgbClr val="FF0000"/>
                </a:solidFill>
              </a:rPr>
              <a:t> Facilities</a:t>
            </a:r>
          </a:p>
        </p:txBody>
      </p:sp>
      <p:sp>
        <p:nvSpPr>
          <p:cNvPr id="26" name="Graphic 24" descr="Modern architecture with solid fill">
            <a:extLst>
              <a:ext uri="{FF2B5EF4-FFF2-40B4-BE49-F238E27FC236}">
                <a16:creationId xmlns:a16="http://schemas.microsoft.com/office/drawing/2014/main" id="{8C49E922-9E2E-4203-84D2-938FE95972F6}"/>
              </a:ext>
            </a:extLst>
          </p:cNvPr>
          <p:cNvSpPr/>
          <p:nvPr/>
        </p:nvSpPr>
        <p:spPr>
          <a:xfrm>
            <a:off x="3002665" y="4792024"/>
            <a:ext cx="338554" cy="338554"/>
          </a:xfrm>
          <a:custGeom>
            <a:avLst/>
            <a:gdLst>
              <a:gd name="connsiteX0" fmla="*/ 410615 w 410614"/>
              <a:gd name="connsiteY0" fmla="*/ 106230 h 328700"/>
              <a:gd name="connsiteX1" fmla="*/ 286653 w 410614"/>
              <a:gd name="connsiteY1" fmla="*/ 83691 h 328700"/>
              <a:gd name="connsiteX2" fmla="*/ 286475 w 410614"/>
              <a:gd name="connsiteY2" fmla="*/ 84663 h 328700"/>
              <a:gd name="connsiteX3" fmla="*/ 286475 w 410614"/>
              <a:gd name="connsiteY3" fmla="*/ 112777 h 328700"/>
              <a:gd name="connsiteX4" fmla="*/ 296038 w 410614"/>
              <a:gd name="connsiteY4" fmla="*/ 114515 h 328700"/>
              <a:gd name="connsiteX5" fmla="*/ 296038 w 410614"/>
              <a:gd name="connsiteY5" fmla="*/ 132942 h 328700"/>
              <a:gd name="connsiteX6" fmla="*/ 248279 w 410614"/>
              <a:gd name="connsiteY6" fmla="*/ 132942 h 328700"/>
              <a:gd name="connsiteX7" fmla="*/ 248279 w 410614"/>
              <a:gd name="connsiteY7" fmla="*/ 31846 h 328700"/>
              <a:gd name="connsiteX8" fmla="*/ 257828 w 410614"/>
              <a:gd name="connsiteY8" fmla="*/ 29501 h 328700"/>
              <a:gd name="connsiteX9" fmla="*/ 257828 w 410614"/>
              <a:gd name="connsiteY9" fmla="*/ 0 h 328700"/>
              <a:gd name="connsiteX10" fmla="*/ 0 w 410614"/>
              <a:gd name="connsiteY10" fmla="*/ 63326 h 328700"/>
              <a:gd name="connsiteX11" fmla="*/ 0 w 410614"/>
              <a:gd name="connsiteY11" fmla="*/ 92827 h 328700"/>
              <a:gd name="connsiteX12" fmla="*/ 9549 w 410614"/>
              <a:gd name="connsiteY12" fmla="*/ 90482 h 328700"/>
              <a:gd name="connsiteX13" fmla="*/ 9549 w 410614"/>
              <a:gd name="connsiteY13" fmla="*/ 328701 h 328700"/>
              <a:gd name="connsiteX14" fmla="*/ 248279 w 410614"/>
              <a:gd name="connsiteY14" fmla="*/ 328701 h 328700"/>
              <a:gd name="connsiteX15" fmla="*/ 248279 w 410614"/>
              <a:gd name="connsiteY15" fmla="*/ 261856 h 328700"/>
              <a:gd name="connsiteX16" fmla="*/ 296025 w 410614"/>
              <a:gd name="connsiteY16" fmla="*/ 261856 h 328700"/>
              <a:gd name="connsiteX17" fmla="*/ 296025 w 410614"/>
              <a:gd name="connsiteY17" fmla="*/ 328701 h 328700"/>
              <a:gd name="connsiteX18" fmla="*/ 401079 w 410614"/>
              <a:gd name="connsiteY18" fmla="*/ 328701 h 328700"/>
              <a:gd name="connsiteX19" fmla="*/ 401079 w 410614"/>
              <a:gd name="connsiteY19" fmla="*/ 133615 h 328700"/>
              <a:gd name="connsiteX20" fmla="*/ 410615 w 410614"/>
              <a:gd name="connsiteY20" fmla="*/ 135348 h 328700"/>
              <a:gd name="connsiteX21" fmla="*/ 38197 w 410614"/>
              <a:gd name="connsiteY21" fmla="*/ 152041 h 328700"/>
              <a:gd name="connsiteX22" fmla="*/ 85942 w 410614"/>
              <a:gd name="connsiteY22" fmla="*/ 152041 h 328700"/>
              <a:gd name="connsiteX23" fmla="*/ 85942 w 410614"/>
              <a:gd name="connsiteY23" fmla="*/ 214110 h 328700"/>
              <a:gd name="connsiteX24" fmla="*/ 38197 w 410614"/>
              <a:gd name="connsiteY24" fmla="*/ 214110 h 328700"/>
              <a:gd name="connsiteX25" fmla="*/ 105041 w 410614"/>
              <a:gd name="connsiteY25" fmla="*/ 152041 h 328700"/>
              <a:gd name="connsiteX26" fmla="*/ 152787 w 410614"/>
              <a:gd name="connsiteY26" fmla="*/ 152041 h 328700"/>
              <a:gd name="connsiteX27" fmla="*/ 152787 w 410614"/>
              <a:gd name="connsiteY27" fmla="*/ 214110 h 328700"/>
              <a:gd name="connsiteX28" fmla="*/ 105041 w 410614"/>
              <a:gd name="connsiteY28" fmla="*/ 214110 h 328700"/>
              <a:gd name="connsiteX29" fmla="*/ 105041 w 410614"/>
              <a:gd name="connsiteY29" fmla="*/ 132942 h 328700"/>
              <a:gd name="connsiteX30" fmla="*/ 105041 w 410614"/>
              <a:gd name="connsiteY30" fmla="*/ 67027 h 328700"/>
              <a:gd name="connsiteX31" fmla="*/ 152787 w 410614"/>
              <a:gd name="connsiteY31" fmla="*/ 55300 h 328700"/>
              <a:gd name="connsiteX32" fmla="*/ 152787 w 410614"/>
              <a:gd name="connsiteY32" fmla="*/ 132942 h 328700"/>
              <a:gd name="connsiteX33" fmla="*/ 171885 w 410614"/>
              <a:gd name="connsiteY33" fmla="*/ 152041 h 328700"/>
              <a:gd name="connsiteX34" fmla="*/ 219631 w 410614"/>
              <a:gd name="connsiteY34" fmla="*/ 152041 h 328700"/>
              <a:gd name="connsiteX35" fmla="*/ 219631 w 410614"/>
              <a:gd name="connsiteY35" fmla="*/ 214110 h 328700"/>
              <a:gd name="connsiteX36" fmla="*/ 171885 w 410614"/>
              <a:gd name="connsiteY36" fmla="*/ 214110 h 328700"/>
              <a:gd name="connsiteX37" fmla="*/ 296038 w 410614"/>
              <a:gd name="connsiteY37" fmla="*/ 152041 h 328700"/>
              <a:gd name="connsiteX38" fmla="*/ 296038 w 410614"/>
              <a:gd name="connsiteY38" fmla="*/ 214110 h 328700"/>
              <a:gd name="connsiteX39" fmla="*/ 248279 w 410614"/>
              <a:gd name="connsiteY39" fmla="*/ 214110 h 328700"/>
              <a:gd name="connsiteX40" fmla="*/ 248279 w 410614"/>
              <a:gd name="connsiteY40" fmla="*/ 152041 h 328700"/>
              <a:gd name="connsiteX41" fmla="*/ 219631 w 410614"/>
              <a:gd name="connsiteY41" fmla="*/ 132942 h 328700"/>
              <a:gd name="connsiteX42" fmla="*/ 171885 w 410614"/>
              <a:gd name="connsiteY42" fmla="*/ 132942 h 328700"/>
              <a:gd name="connsiteX43" fmla="*/ 171885 w 410614"/>
              <a:gd name="connsiteY43" fmla="*/ 50610 h 328700"/>
              <a:gd name="connsiteX44" fmla="*/ 219631 w 410614"/>
              <a:gd name="connsiteY44" fmla="*/ 38882 h 328700"/>
              <a:gd name="connsiteX45" fmla="*/ 85942 w 410614"/>
              <a:gd name="connsiteY45" fmla="*/ 71718 h 328700"/>
              <a:gd name="connsiteX46" fmla="*/ 85942 w 410614"/>
              <a:gd name="connsiteY46" fmla="*/ 132942 h 328700"/>
              <a:gd name="connsiteX47" fmla="*/ 38197 w 410614"/>
              <a:gd name="connsiteY47" fmla="*/ 132942 h 328700"/>
              <a:gd name="connsiteX48" fmla="*/ 38197 w 410614"/>
              <a:gd name="connsiteY48" fmla="*/ 83446 h 328700"/>
              <a:gd name="connsiteX49" fmla="*/ 372432 w 410614"/>
              <a:gd name="connsiteY49" fmla="*/ 214110 h 328700"/>
              <a:gd name="connsiteX50" fmla="*/ 324686 w 410614"/>
              <a:gd name="connsiteY50" fmla="*/ 214110 h 328700"/>
              <a:gd name="connsiteX51" fmla="*/ 324686 w 410614"/>
              <a:gd name="connsiteY51" fmla="*/ 119725 h 328700"/>
              <a:gd name="connsiteX52" fmla="*/ 372432 w 410614"/>
              <a:gd name="connsiteY52" fmla="*/ 128406 h 3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10614" h="328700">
                <a:moveTo>
                  <a:pt x="410615" y="106230"/>
                </a:moveTo>
                <a:lnTo>
                  <a:pt x="286653" y="83691"/>
                </a:lnTo>
                <a:lnTo>
                  <a:pt x="286475" y="84663"/>
                </a:lnTo>
                <a:lnTo>
                  <a:pt x="286475" y="112777"/>
                </a:lnTo>
                <a:lnTo>
                  <a:pt x="296038" y="114515"/>
                </a:lnTo>
                <a:lnTo>
                  <a:pt x="296038" y="132942"/>
                </a:lnTo>
                <a:lnTo>
                  <a:pt x="248279" y="132942"/>
                </a:lnTo>
                <a:lnTo>
                  <a:pt x="248279" y="31846"/>
                </a:lnTo>
                <a:lnTo>
                  <a:pt x="257828" y="29501"/>
                </a:lnTo>
                <a:lnTo>
                  <a:pt x="257828" y="0"/>
                </a:lnTo>
                <a:lnTo>
                  <a:pt x="0" y="63326"/>
                </a:lnTo>
                <a:lnTo>
                  <a:pt x="0" y="92827"/>
                </a:lnTo>
                <a:lnTo>
                  <a:pt x="9549" y="90482"/>
                </a:lnTo>
                <a:lnTo>
                  <a:pt x="9549" y="328701"/>
                </a:lnTo>
                <a:lnTo>
                  <a:pt x="248279" y="328701"/>
                </a:lnTo>
                <a:lnTo>
                  <a:pt x="248279" y="261856"/>
                </a:lnTo>
                <a:lnTo>
                  <a:pt x="296025" y="261856"/>
                </a:lnTo>
                <a:lnTo>
                  <a:pt x="296025" y="328701"/>
                </a:lnTo>
                <a:lnTo>
                  <a:pt x="401079" y="328701"/>
                </a:lnTo>
                <a:lnTo>
                  <a:pt x="401079" y="133615"/>
                </a:lnTo>
                <a:lnTo>
                  <a:pt x="410615" y="135348"/>
                </a:lnTo>
                <a:close/>
                <a:moveTo>
                  <a:pt x="38197" y="152041"/>
                </a:moveTo>
                <a:lnTo>
                  <a:pt x="85942" y="152041"/>
                </a:lnTo>
                <a:lnTo>
                  <a:pt x="85942" y="214110"/>
                </a:lnTo>
                <a:lnTo>
                  <a:pt x="38197" y="214110"/>
                </a:lnTo>
                <a:close/>
                <a:moveTo>
                  <a:pt x="105041" y="152041"/>
                </a:moveTo>
                <a:lnTo>
                  <a:pt x="152787" y="152041"/>
                </a:lnTo>
                <a:lnTo>
                  <a:pt x="152787" y="214110"/>
                </a:lnTo>
                <a:lnTo>
                  <a:pt x="105041" y="214110"/>
                </a:lnTo>
                <a:close/>
                <a:moveTo>
                  <a:pt x="105041" y="132942"/>
                </a:moveTo>
                <a:lnTo>
                  <a:pt x="105041" y="67027"/>
                </a:lnTo>
                <a:lnTo>
                  <a:pt x="152787" y="55300"/>
                </a:lnTo>
                <a:lnTo>
                  <a:pt x="152787" y="132942"/>
                </a:lnTo>
                <a:close/>
                <a:moveTo>
                  <a:pt x="171885" y="152041"/>
                </a:moveTo>
                <a:lnTo>
                  <a:pt x="219631" y="152041"/>
                </a:lnTo>
                <a:lnTo>
                  <a:pt x="219631" y="214110"/>
                </a:lnTo>
                <a:lnTo>
                  <a:pt x="171885" y="214110"/>
                </a:lnTo>
                <a:close/>
                <a:moveTo>
                  <a:pt x="296038" y="152041"/>
                </a:moveTo>
                <a:lnTo>
                  <a:pt x="296038" y="214110"/>
                </a:lnTo>
                <a:lnTo>
                  <a:pt x="248279" y="214110"/>
                </a:lnTo>
                <a:lnTo>
                  <a:pt x="248279" y="152041"/>
                </a:lnTo>
                <a:close/>
                <a:moveTo>
                  <a:pt x="219631" y="132942"/>
                </a:moveTo>
                <a:lnTo>
                  <a:pt x="171885" y="132942"/>
                </a:lnTo>
                <a:lnTo>
                  <a:pt x="171885" y="50610"/>
                </a:lnTo>
                <a:lnTo>
                  <a:pt x="219631" y="38882"/>
                </a:lnTo>
                <a:close/>
                <a:moveTo>
                  <a:pt x="85942" y="71718"/>
                </a:moveTo>
                <a:lnTo>
                  <a:pt x="85942" y="132942"/>
                </a:lnTo>
                <a:lnTo>
                  <a:pt x="38197" y="132942"/>
                </a:lnTo>
                <a:lnTo>
                  <a:pt x="38197" y="83446"/>
                </a:lnTo>
                <a:close/>
                <a:moveTo>
                  <a:pt x="372432" y="214110"/>
                </a:moveTo>
                <a:lnTo>
                  <a:pt x="324686" y="214110"/>
                </a:lnTo>
                <a:lnTo>
                  <a:pt x="324686" y="119725"/>
                </a:lnTo>
                <a:lnTo>
                  <a:pt x="372432" y="128406"/>
                </a:lnTo>
                <a:close/>
              </a:path>
            </a:pathLst>
          </a:custGeom>
          <a:solidFill>
            <a:srgbClr val="000000"/>
          </a:solidFill>
          <a:ln w="4763" cap="flat">
            <a:noFill/>
            <a:prstDash val="solid"/>
            <a:miter/>
          </a:ln>
        </p:spPr>
        <p:txBody>
          <a:bodyPr rtlCol="0" anchor="ctr"/>
          <a:lstStyle/>
          <a:p>
            <a:endParaRPr lang="en-US" sz="1200" dirty="0"/>
          </a:p>
        </p:txBody>
      </p:sp>
      <p:pic>
        <p:nvPicPr>
          <p:cNvPr id="28" name="Graphic 27" descr="Group brainstorm with solid fill">
            <a:extLst>
              <a:ext uri="{FF2B5EF4-FFF2-40B4-BE49-F238E27FC236}">
                <a16:creationId xmlns:a16="http://schemas.microsoft.com/office/drawing/2014/main" id="{2A1470DA-C8D2-496C-9430-761C655D0E22}"/>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2880974" y="1413194"/>
            <a:ext cx="581935" cy="581935"/>
          </a:xfrm>
          <a:prstGeom prst="rect">
            <a:avLst/>
          </a:prstGeom>
        </p:spPr>
      </p:pic>
    </p:spTree>
    <p:extLst>
      <p:ext uri="{BB962C8B-B14F-4D97-AF65-F5344CB8AC3E}">
        <p14:creationId xmlns:p14="http://schemas.microsoft.com/office/powerpoint/2010/main" val="1776798659"/>
      </p:ext>
    </p:extLst>
  </p:cSld>
  <p:clrMapOvr>
    <a:masterClrMapping/>
  </p:clrMapOvr>
  <mc:AlternateContent xmlns:mc="http://schemas.openxmlformats.org/markup-compatibility/2006" xmlns:p14="http://schemas.microsoft.com/office/powerpoint/2010/main">
    <mc:Choice Requires="p14">
      <p:transition p14:dur="0" advTm="10011"/>
    </mc:Choice>
    <mc:Fallback xmlns="">
      <p:transition advTm="10011"/>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34088" y="6078695"/>
            <a:ext cx="2609112" cy="651178"/>
          </a:xfrm>
          <a:prstGeom prst="rect">
            <a:avLst/>
          </a:prstGeom>
        </p:spPr>
      </p:pic>
      <p:pic>
        <p:nvPicPr>
          <p:cNvPr id="4" name="Εικόνα 21" descr="9105042732_143095.png">
            <a:extLst>
              <a:ext uri="{FF2B5EF4-FFF2-40B4-BE49-F238E27FC236}">
                <a16:creationId xmlns:a16="http://schemas.microsoft.com/office/drawing/2014/main" id="{7926C241-71C0-4D17-AE32-D697800DD18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90166" y="6228683"/>
            <a:ext cx="1367745" cy="501189"/>
          </a:xfrm>
          <a:prstGeom prst="rect">
            <a:avLst/>
          </a:prstGeom>
          <a:noFill/>
        </p:spPr>
      </p:pic>
      <p:sp>
        <p:nvSpPr>
          <p:cNvPr id="5" name="TextBox 4">
            <a:extLst>
              <a:ext uri="{FF2B5EF4-FFF2-40B4-BE49-F238E27FC236}">
                <a16:creationId xmlns:a16="http://schemas.microsoft.com/office/drawing/2014/main" id="{F1B8363F-B5DE-4956-BA6A-0076D9CC4A9A}"/>
              </a:ext>
            </a:extLst>
          </p:cNvPr>
          <p:cNvSpPr txBox="1"/>
          <p:nvPr/>
        </p:nvSpPr>
        <p:spPr>
          <a:xfrm>
            <a:off x="5218259" y="6294611"/>
            <a:ext cx="1755481" cy="369332"/>
          </a:xfrm>
          <a:prstGeom prst="rect">
            <a:avLst/>
          </a:prstGeom>
          <a:noFill/>
        </p:spPr>
        <p:txBody>
          <a:bodyPr wrap="none" rtlCol="0">
            <a:spAutoFit/>
          </a:bodyPr>
          <a:lstStyle/>
          <a:p>
            <a:pPr algn="ctr"/>
            <a:r>
              <a:rPr lang="en-US" b="1" dirty="0">
                <a:solidFill>
                  <a:schemeClr val="tx1">
                    <a:lumMod val="85000"/>
                    <a:lumOff val="15000"/>
                  </a:schemeClr>
                </a:solidFill>
                <a:latin typeface="Gotham Greek" panose="02000803090000020004" pitchFamily="50" charset="0"/>
                <a:ea typeface="+mj-ea"/>
                <a:cs typeface="+mj-cs"/>
              </a:rPr>
              <a:t>www.bazigos.eu</a:t>
            </a:r>
          </a:p>
        </p:txBody>
      </p:sp>
      <p:sp>
        <p:nvSpPr>
          <p:cNvPr id="7" name="Πλαίσιο κειμένου 4">
            <a:extLst>
              <a:ext uri="{FF2B5EF4-FFF2-40B4-BE49-F238E27FC236}">
                <a16:creationId xmlns:a16="http://schemas.microsoft.com/office/drawing/2014/main" id="{05947EF8-EAFA-4007-976B-89A527184582}"/>
              </a:ext>
            </a:extLst>
          </p:cNvPr>
          <p:cNvSpPr txBox="1">
            <a:spLocks noChangeArrowheads="1"/>
          </p:cNvSpPr>
          <p:nvPr/>
        </p:nvSpPr>
        <p:spPr bwMode="auto">
          <a:xfrm>
            <a:off x="429645" y="401725"/>
            <a:ext cx="3723002" cy="561773"/>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07000"/>
              </a:lnSpc>
              <a:spcAft>
                <a:spcPts val="800"/>
              </a:spcAft>
            </a:pPr>
            <a:endParaRPr lang="el-GR" sz="2800" dirty="0">
              <a:solidFill>
                <a:schemeClr val="tx1">
                  <a:lumMod val="85000"/>
                  <a:lumOff val="15000"/>
                </a:schemeClr>
              </a:solidFill>
              <a:effectLst/>
              <a:ea typeface="Calibri" panose="020F0502020204030204" pitchFamily="34" charset="0"/>
              <a:cs typeface="Times New Roman" panose="02020603050405020304" pitchFamily="18" charset="0"/>
            </a:endParaRPr>
          </a:p>
        </p:txBody>
      </p:sp>
      <p:pic>
        <p:nvPicPr>
          <p:cNvPr id="8" name="Picture 7" descr="A picture containing ball, room, table&#10;&#10;Description automatically generated">
            <a:extLst>
              <a:ext uri="{FF2B5EF4-FFF2-40B4-BE49-F238E27FC236}">
                <a16:creationId xmlns:a16="http://schemas.microsoft.com/office/drawing/2014/main" id="{5E9E4E6A-483C-4B90-9820-EA02DF8B0B1F}"/>
              </a:ext>
            </a:extLst>
          </p:cNvPr>
          <p:cNvPicPr>
            <a:picLocks noChangeAspect="1"/>
          </p:cNvPicPr>
          <p:nvPr/>
        </p:nvPicPr>
        <p:blipFill rotWithShape="1">
          <a:blip r:embed="rId4">
            <a:extLst>
              <a:ext uri="{28A0092B-C50C-407E-A947-70E740481C1C}">
                <a14:useLocalDpi xmlns:a14="http://schemas.microsoft.com/office/drawing/2010/main" val="0"/>
              </a:ext>
            </a:extLst>
          </a:blip>
          <a:srcRect l="65822"/>
          <a:stretch/>
        </p:blipFill>
        <p:spPr>
          <a:xfrm>
            <a:off x="4152647" y="4829166"/>
            <a:ext cx="1521040" cy="1249529"/>
          </a:xfrm>
          <a:prstGeom prst="rect">
            <a:avLst/>
          </a:prstGeom>
        </p:spPr>
      </p:pic>
      <p:pic>
        <p:nvPicPr>
          <p:cNvPr id="9" name="Picture 8" descr="A picture containing ball, room, drawing&#10;&#10;Description automatically generated">
            <a:hlinkClick r:id="rId5"/>
            <a:extLst>
              <a:ext uri="{FF2B5EF4-FFF2-40B4-BE49-F238E27FC236}">
                <a16:creationId xmlns:a16="http://schemas.microsoft.com/office/drawing/2014/main" id="{75854E73-DFE4-4933-A470-6115490794AA}"/>
              </a:ext>
            </a:extLst>
          </p:cNvPr>
          <p:cNvPicPr>
            <a:picLocks noChangeAspect="1"/>
          </p:cNvPicPr>
          <p:nvPr/>
        </p:nvPicPr>
        <p:blipFill rotWithShape="1">
          <a:blip r:embed="rId6">
            <a:extLst>
              <a:ext uri="{28A0092B-C50C-407E-A947-70E740481C1C}">
                <a14:useLocalDpi xmlns:a14="http://schemas.microsoft.com/office/drawing/2010/main" val="0"/>
              </a:ext>
            </a:extLst>
          </a:blip>
          <a:srcRect l="33726"/>
          <a:stretch/>
        </p:blipFill>
        <p:spPr>
          <a:xfrm>
            <a:off x="5394663" y="4841274"/>
            <a:ext cx="2718642" cy="1225314"/>
          </a:xfrm>
          <a:prstGeom prst="rect">
            <a:avLst/>
          </a:prstGeom>
        </p:spPr>
      </p:pic>
      <p:pic>
        <p:nvPicPr>
          <p:cNvPr id="3" name="Picture 2"/>
          <p:cNvPicPr>
            <a:picLocks noChangeAspect="1"/>
          </p:cNvPicPr>
          <p:nvPr/>
        </p:nvPicPr>
        <p:blipFill>
          <a:blip r:embed="rId7"/>
          <a:stretch>
            <a:fillRect/>
          </a:stretch>
        </p:blipFill>
        <p:spPr>
          <a:xfrm>
            <a:off x="134088" y="1437224"/>
            <a:ext cx="4150426" cy="2628000"/>
          </a:xfrm>
          <a:prstGeom prst="rect">
            <a:avLst/>
          </a:prstGeom>
        </p:spPr>
      </p:pic>
      <p:pic>
        <p:nvPicPr>
          <p:cNvPr id="18" name="Picture 17"/>
          <p:cNvPicPr>
            <a:picLocks noChangeAspect="1"/>
          </p:cNvPicPr>
          <p:nvPr/>
        </p:nvPicPr>
        <p:blipFill>
          <a:blip r:embed="rId8"/>
          <a:stretch>
            <a:fillRect/>
          </a:stretch>
        </p:blipFill>
        <p:spPr>
          <a:xfrm>
            <a:off x="4066468" y="1450230"/>
            <a:ext cx="4059061" cy="2627102"/>
          </a:xfrm>
          <a:prstGeom prst="rect">
            <a:avLst/>
          </a:prstGeom>
        </p:spPr>
      </p:pic>
      <p:pic>
        <p:nvPicPr>
          <p:cNvPr id="19" name="Picture 18">
            <a:hlinkClick r:id="rId9"/>
          </p:cNvPr>
          <p:cNvPicPr>
            <a:picLocks noChangeAspect="1"/>
          </p:cNvPicPr>
          <p:nvPr/>
        </p:nvPicPr>
        <p:blipFill>
          <a:blip r:embed="rId10"/>
          <a:stretch>
            <a:fillRect/>
          </a:stretch>
        </p:blipFill>
        <p:spPr>
          <a:xfrm>
            <a:off x="8216894" y="1389160"/>
            <a:ext cx="3492693" cy="2628000"/>
          </a:xfrm>
          <a:prstGeom prst="rect">
            <a:avLst/>
          </a:prstGeom>
        </p:spPr>
      </p:pic>
    </p:spTree>
    <p:extLst>
      <p:ext uri="{BB962C8B-B14F-4D97-AF65-F5344CB8AC3E}">
        <p14:creationId xmlns:p14="http://schemas.microsoft.com/office/powerpoint/2010/main" val="1100836818"/>
      </p:ext>
    </p:extLst>
  </p:cSld>
  <p:clrMapOvr>
    <a:masterClrMapping/>
  </p:clrMapOvr>
  <mc:AlternateContent xmlns:mc="http://schemas.openxmlformats.org/markup-compatibility/2006" xmlns:p14="http://schemas.microsoft.com/office/powerpoint/2010/main">
    <mc:Choice Requires="p14">
      <p:transition p14:dur="0" advTm="10011"/>
    </mc:Choice>
    <mc:Fallback xmlns="">
      <p:transition advTm="10011"/>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picture containing text, blue, indoor, ceiling&#10;&#10;Description automatically generated">
            <a:extLst>
              <a:ext uri="{FF2B5EF4-FFF2-40B4-BE49-F238E27FC236}">
                <a16:creationId xmlns:a16="http://schemas.microsoft.com/office/drawing/2014/main" id="{448DFD99-D763-4FCF-8D47-5FF8056137A1}"/>
              </a:ext>
            </a:extLst>
          </p:cNvPr>
          <p:cNvPicPr>
            <a:picLocks noChangeAspect="1"/>
          </p:cNvPicPr>
          <p:nvPr/>
        </p:nvPicPr>
        <p:blipFill rotWithShape="1">
          <a:blip r:embed="rId2">
            <a:extLst>
              <a:ext uri="{28A0092B-C50C-407E-A947-70E740481C1C}">
                <a14:useLocalDpi xmlns:a14="http://schemas.microsoft.com/office/drawing/2010/main" val="0"/>
              </a:ext>
            </a:extLst>
          </a:blip>
          <a:srcRect r="104" b="-1"/>
          <a:stretch/>
        </p:blipFill>
        <p:spPr>
          <a:xfrm>
            <a:off x="20" y="10"/>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5" name="Picture 4" descr="A picture containing text&#10;&#10;Description automatically generated">
            <a:extLst>
              <a:ext uri="{FF2B5EF4-FFF2-40B4-BE49-F238E27FC236}">
                <a16:creationId xmlns:a16="http://schemas.microsoft.com/office/drawing/2014/main" id="{0DE4A76C-6808-4F68-B202-F882323DBC39}"/>
              </a:ext>
            </a:extLst>
          </p:cNvPr>
          <p:cNvPicPr>
            <a:picLocks noChangeAspect="1"/>
          </p:cNvPicPr>
          <p:nvPr/>
        </p:nvPicPr>
        <p:blipFill rotWithShape="1">
          <a:blip r:embed="rId3">
            <a:extLst>
              <a:ext uri="{28A0092B-C50C-407E-A947-70E740481C1C}">
                <a14:useLocalDpi xmlns:a14="http://schemas.microsoft.com/office/drawing/2010/main" val="0"/>
              </a:ext>
            </a:extLst>
          </a:blip>
          <a:srcRect l="37880"/>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Tree>
    <p:extLst>
      <p:ext uri="{BB962C8B-B14F-4D97-AF65-F5344CB8AC3E}">
        <p14:creationId xmlns:p14="http://schemas.microsoft.com/office/powerpoint/2010/main" val="28777687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D4206D31-1010-4F07-B50B-61AB95AE0598}"/>
              </a:ext>
            </a:extLst>
          </p:cNvPr>
          <p:cNvSpPr txBox="1"/>
          <p:nvPr/>
        </p:nvSpPr>
        <p:spPr>
          <a:xfrm>
            <a:off x="842772" y="4571999"/>
            <a:ext cx="10506456" cy="1429153"/>
          </a:xfrm>
          <a:prstGeom prst="rect">
            <a:avLst/>
          </a:prstGeom>
        </p:spPr>
        <p:txBody>
          <a:bodyPr vert="horz" lIns="91440" tIns="45720" rIns="91440" bIns="45720" rtlCol="0" anchor="b" anchorCtr="0">
            <a:normAutofit fontScale="62500" lnSpcReduction="20000"/>
          </a:bodyPr>
          <a:lstStyle/>
          <a:p>
            <a:pPr algn="ctr">
              <a:lnSpc>
                <a:spcPct val="90000"/>
              </a:lnSpc>
              <a:spcBef>
                <a:spcPct val="0"/>
              </a:spcBef>
              <a:spcAft>
                <a:spcPts val="600"/>
              </a:spcAft>
            </a:pPr>
            <a:r>
              <a:rPr lang="en-US" sz="5400" b="1" spc="600" dirty="0">
                <a:latin typeface="Gotham Greek" panose="02000803090000020004"/>
                <a:ea typeface="+mj-ea"/>
                <a:cs typeface="+mj-cs"/>
              </a:rPr>
              <a:t>Quality control</a:t>
            </a:r>
          </a:p>
          <a:p>
            <a:pPr algn="ctr">
              <a:lnSpc>
                <a:spcPct val="90000"/>
              </a:lnSpc>
              <a:spcBef>
                <a:spcPct val="0"/>
              </a:spcBef>
              <a:spcAft>
                <a:spcPts val="600"/>
              </a:spcAft>
            </a:pPr>
            <a:r>
              <a:rPr lang="en-US" sz="3800" spc="600" dirty="0">
                <a:latin typeface="Gotham Greek" panose="02000803090000020004"/>
                <a:ea typeface="+mj-ea"/>
                <a:cs typeface="+mj-cs"/>
              </a:rPr>
              <a:t>The focus of Bazigos is quality control.</a:t>
            </a:r>
          </a:p>
          <a:p>
            <a:pPr algn="ctr">
              <a:lnSpc>
                <a:spcPct val="90000"/>
              </a:lnSpc>
              <a:spcBef>
                <a:spcPct val="0"/>
              </a:spcBef>
              <a:spcAft>
                <a:spcPts val="600"/>
              </a:spcAft>
            </a:pPr>
            <a:r>
              <a:rPr lang="en-US" sz="3800" spc="600" dirty="0">
                <a:latin typeface="Gotham Greek" panose="02000803090000020004"/>
                <a:ea typeface="+mj-ea"/>
                <a:cs typeface="+mj-cs"/>
              </a:rPr>
              <a:t>We guarantee excellent performance of our tools and usability of the final products</a:t>
            </a:r>
            <a:endParaRPr lang="en-US" sz="3800" kern="1200" spc="600" dirty="0">
              <a:solidFill>
                <a:schemeClr val="tx1"/>
              </a:solidFill>
              <a:latin typeface="Gotham Greek" panose="02000803090000020004"/>
              <a:ea typeface="+mj-ea"/>
              <a:cs typeface="+mj-cs"/>
            </a:endParaRPr>
          </a:p>
        </p:txBody>
      </p:sp>
      <p:pic>
        <p:nvPicPr>
          <p:cNvPr id="7" name="Picture 6" descr="A store inside of a building&#10;&#10;Description automatically generated">
            <a:extLst>
              <a:ext uri="{FF2B5EF4-FFF2-40B4-BE49-F238E27FC236}">
                <a16:creationId xmlns:a16="http://schemas.microsoft.com/office/drawing/2014/main" id="{1E77B004-2127-48AD-ACD3-938F6C54AA57}"/>
              </a:ext>
            </a:extLst>
          </p:cNvPr>
          <p:cNvPicPr>
            <a:picLocks noChangeAspect="1"/>
          </p:cNvPicPr>
          <p:nvPr/>
        </p:nvPicPr>
        <p:blipFill rotWithShape="1">
          <a:blip r:embed="rId3">
            <a:extLst>
              <a:ext uri="{28A0092B-C50C-407E-A947-70E740481C1C}">
                <a14:useLocalDpi xmlns:a14="http://schemas.microsoft.com/office/drawing/2010/main" val="0"/>
              </a:ext>
            </a:extLst>
          </a:blip>
          <a:srcRect t="30613" r="1" b="21717"/>
          <a:stretch/>
        </p:blipFill>
        <p:spPr>
          <a:xfrm>
            <a:off x="-23" y="0"/>
            <a:ext cx="5988656" cy="4292947"/>
          </a:xfrm>
          <a:prstGeom prst="rect">
            <a:avLst/>
          </a:prstGeom>
        </p:spPr>
      </p:pic>
      <p:pic>
        <p:nvPicPr>
          <p:cNvPr id="5" name="Picture 4">
            <a:extLst>
              <a:ext uri="{FF2B5EF4-FFF2-40B4-BE49-F238E27FC236}">
                <a16:creationId xmlns:a16="http://schemas.microsoft.com/office/drawing/2014/main" id="{079E1823-C400-470A-ACDF-AB134979615B}"/>
              </a:ext>
            </a:extLst>
          </p:cNvPr>
          <p:cNvPicPr>
            <a:picLocks noChangeAspect="1"/>
          </p:cNvPicPr>
          <p:nvPr/>
        </p:nvPicPr>
        <p:blipFill rotWithShape="1">
          <a:blip r:embed="rId4"/>
          <a:srcRect t="18696" r="-2" b="11053"/>
          <a:stretch/>
        </p:blipFill>
        <p:spPr>
          <a:xfrm>
            <a:off x="6203369" y="0"/>
            <a:ext cx="5988677" cy="4292947"/>
          </a:xfrm>
          <a:prstGeom prst="rect">
            <a:avLst/>
          </a:prstGeom>
        </p:spPr>
      </p:pic>
    </p:spTree>
    <p:extLst>
      <p:ext uri="{BB962C8B-B14F-4D97-AF65-F5344CB8AC3E}">
        <p14:creationId xmlns:p14="http://schemas.microsoft.com/office/powerpoint/2010/main" val="2001447314"/>
      </p:ext>
    </p:extLst>
  </p:cSld>
  <p:clrMapOvr>
    <a:masterClrMapping/>
  </p:clrMapOvr>
  <mc:AlternateContent xmlns:mc="http://schemas.openxmlformats.org/markup-compatibility/2006" xmlns:p14="http://schemas.microsoft.com/office/powerpoint/2010/main">
    <mc:Choice Requires="p14">
      <p:transition spd="slow" p14:dur="2000" advClick="0" advTm="5000">
        <p:push dir="u"/>
      </p:transition>
    </mc:Choice>
    <mc:Fallback xmlns="">
      <p:transition spd="slow" advClick="0" advTm="5000">
        <p:push dir="u"/>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CF59E887-4587-495C-B7E7-4BABEE5A9098}"/>
              </a:ext>
            </a:extLst>
          </p:cNvPr>
          <p:cNvSpPr txBox="1"/>
          <p:nvPr/>
        </p:nvSpPr>
        <p:spPr>
          <a:xfrm>
            <a:off x="0" y="1036580"/>
            <a:ext cx="4914203" cy="523220"/>
          </a:xfrm>
          <a:prstGeom prst="rect">
            <a:avLst/>
          </a:prstGeom>
          <a:noFill/>
        </p:spPr>
        <p:txBody>
          <a:bodyPr wrap="square" rtlCol="0" anchor="t" anchorCtr="0">
            <a:spAutoFit/>
          </a:bodyPr>
          <a:lstStyle/>
          <a:p>
            <a:pPr algn="ctr"/>
            <a:r>
              <a:rPr lang="en-IN" sz="2800" spc="600" dirty="0">
                <a:latin typeface="Gotham Greek Book" panose="02000503020000020004" pitchFamily="50" charset="0"/>
                <a:ea typeface="Adobe Myungjo Std M" panose="02020600000000000000" pitchFamily="18" charset="-128"/>
                <a:cs typeface="Times New Roman" panose="02020603050405020304" pitchFamily="18" charset="0"/>
              </a:rPr>
              <a:t>  </a:t>
            </a:r>
            <a:r>
              <a:rPr lang="en-IN" sz="2800" b="1" u="sng" spc="600" dirty="0" err="1">
                <a:latin typeface="Gotham Greek Book" panose="02000503020000020004" pitchFamily="50" charset="0"/>
                <a:ea typeface="Adobe Myungjo Std M" panose="02020600000000000000" pitchFamily="18" charset="-128"/>
                <a:cs typeface="Times New Roman" panose="02020603050405020304" pitchFamily="18" charset="0"/>
              </a:rPr>
              <a:t>Mold</a:t>
            </a:r>
            <a:r>
              <a:rPr lang="en-IN" sz="2800" b="1" u="sng" spc="600" dirty="0">
                <a:latin typeface="Gotham Greek Book" panose="02000503020000020004" pitchFamily="50" charset="0"/>
                <a:ea typeface="Adobe Myungjo Std M" panose="02020600000000000000" pitchFamily="18" charset="-128"/>
                <a:cs typeface="Times New Roman" panose="02020603050405020304" pitchFamily="18" charset="0"/>
              </a:rPr>
              <a:t> flow analysis </a:t>
            </a:r>
          </a:p>
        </p:txBody>
      </p:sp>
      <p:sp>
        <p:nvSpPr>
          <p:cNvPr id="4" name="TextBox 3">
            <a:extLst>
              <a:ext uri="{FF2B5EF4-FFF2-40B4-BE49-F238E27FC236}">
                <a16:creationId xmlns:a16="http://schemas.microsoft.com/office/drawing/2014/main" id="{09CBA03A-4717-413F-A986-B5BAC6DA32F4}"/>
              </a:ext>
            </a:extLst>
          </p:cNvPr>
          <p:cNvSpPr txBox="1"/>
          <p:nvPr/>
        </p:nvSpPr>
        <p:spPr>
          <a:xfrm>
            <a:off x="501805" y="1851102"/>
            <a:ext cx="11229278" cy="2031325"/>
          </a:xfrm>
          <a:prstGeom prst="rect">
            <a:avLst/>
          </a:prstGeom>
          <a:noFill/>
        </p:spPr>
        <p:txBody>
          <a:bodyPr wrap="square" rtlCol="0">
            <a:spAutoFit/>
          </a:bodyPr>
          <a:lstStyle/>
          <a:p>
            <a:r>
              <a:rPr lang="en-US" dirty="0">
                <a:latin typeface="Gotham Greek" panose="02000803090000020004"/>
              </a:rPr>
              <a:t>Every project starts with the filling simulation of the plastic part which allows us to optimize the part itself, the molding process, and the design of our molds to ensure cost saving from possible weight reductions and less wear/service needs of the molds, during production</a:t>
            </a:r>
          </a:p>
          <a:p>
            <a:r>
              <a:rPr lang="en-US" dirty="0">
                <a:latin typeface="Gotham Greek" panose="02000803090000020004"/>
              </a:rPr>
              <a:t>Mold flow analysis demonstrates a commitment to quality and indicates the competency, reliability and production of quality solutions of our company and staff. </a:t>
            </a:r>
          </a:p>
          <a:p>
            <a:endParaRPr lang="en-US" dirty="0"/>
          </a:p>
          <a:p>
            <a:endParaRPr lang="en-US" dirty="0"/>
          </a:p>
        </p:txBody>
      </p:sp>
      <p:sp>
        <p:nvSpPr>
          <p:cNvPr id="5" name="TextBox 6">
            <a:extLst>
              <a:ext uri="{FF2B5EF4-FFF2-40B4-BE49-F238E27FC236}">
                <a16:creationId xmlns:a16="http://schemas.microsoft.com/office/drawing/2014/main" id="{0C4FE45C-7340-42BB-A14B-13AAD0EFD2A0}"/>
              </a:ext>
            </a:extLst>
          </p:cNvPr>
          <p:cNvSpPr txBox="1"/>
          <p:nvPr/>
        </p:nvSpPr>
        <p:spPr>
          <a:xfrm>
            <a:off x="-1" y="3595791"/>
            <a:ext cx="11229277" cy="523220"/>
          </a:xfrm>
          <a:prstGeom prst="rect">
            <a:avLst/>
          </a:prstGeom>
          <a:noFill/>
        </p:spPr>
        <p:txBody>
          <a:bodyPr wrap="square" rtlCol="0" anchor="t" anchorCtr="0">
            <a:spAutoFit/>
          </a:bodyPr>
          <a:lstStyle/>
          <a:p>
            <a:r>
              <a:rPr lang="en-IN" sz="2800" spc="600" dirty="0">
                <a:latin typeface="Gotham Greek Book" panose="02000503020000020004" pitchFamily="50" charset="0"/>
                <a:ea typeface="Adobe Myungjo Std M" panose="02020600000000000000" pitchFamily="18" charset="-128"/>
                <a:cs typeface="Times New Roman" panose="02020603050405020304" pitchFamily="18" charset="0"/>
              </a:rPr>
              <a:t>  </a:t>
            </a:r>
            <a:r>
              <a:rPr lang="en-IN" sz="2800" b="1" u="sng" spc="600" dirty="0">
                <a:latin typeface="Gotham Greek Book" panose="02000503020000020004" pitchFamily="50" charset="0"/>
                <a:ea typeface="Adobe Myungjo Std M" panose="02020600000000000000" pitchFamily="18" charset="-128"/>
                <a:cs typeface="Times New Roman" panose="02020603050405020304" pitchFamily="18" charset="0"/>
              </a:rPr>
              <a:t>Dimensional Measurements and Visual control</a:t>
            </a:r>
          </a:p>
        </p:txBody>
      </p:sp>
      <p:sp>
        <p:nvSpPr>
          <p:cNvPr id="6" name="TextBox 5">
            <a:extLst>
              <a:ext uri="{FF2B5EF4-FFF2-40B4-BE49-F238E27FC236}">
                <a16:creationId xmlns:a16="http://schemas.microsoft.com/office/drawing/2014/main" id="{B36B7F37-F4A1-42D9-A19D-E6F521C0201D}"/>
              </a:ext>
            </a:extLst>
          </p:cNvPr>
          <p:cNvSpPr txBox="1"/>
          <p:nvPr/>
        </p:nvSpPr>
        <p:spPr>
          <a:xfrm>
            <a:off x="501805" y="4317493"/>
            <a:ext cx="11229278" cy="2031325"/>
          </a:xfrm>
          <a:prstGeom prst="rect">
            <a:avLst/>
          </a:prstGeom>
          <a:noFill/>
        </p:spPr>
        <p:txBody>
          <a:bodyPr wrap="square" rtlCol="0">
            <a:spAutoFit/>
          </a:bodyPr>
          <a:lstStyle/>
          <a:p>
            <a:r>
              <a:rPr lang="en-US" dirty="0">
                <a:latin typeface="Gotham Greek" panose="02000803090000020004"/>
              </a:rPr>
              <a:t>Our experienced Engineers and accurate Quality control systems allow us to measure and inspect our steel manufacturing from the raw material to a finished mold.</a:t>
            </a:r>
          </a:p>
          <a:p>
            <a:r>
              <a:rPr lang="en-US" dirty="0">
                <a:latin typeface="Gotham Greek" panose="02000803090000020004"/>
              </a:rPr>
              <a:t>All measurements are recorded for future reference.</a:t>
            </a:r>
          </a:p>
          <a:p>
            <a:r>
              <a:rPr lang="en-US" dirty="0">
                <a:latin typeface="Gotham Greek" panose="02000803090000020004"/>
              </a:rPr>
              <a:t>After the mold Trial phase in our injection machines a fully report with all critical dimensions attributes –i.e. water tightness is generated and sent to the customer.  </a:t>
            </a:r>
          </a:p>
          <a:p>
            <a:endParaRPr lang="en-US" dirty="0"/>
          </a:p>
          <a:p>
            <a:endParaRPr lang="en-US" dirty="0"/>
          </a:p>
        </p:txBody>
      </p:sp>
    </p:spTree>
    <p:extLst>
      <p:ext uri="{BB962C8B-B14F-4D97-AF65-F5344CB8AC3E}">
        <p14:creationId xmlns:p14="http://schemas.microsoft.com/office/powerpoint/2010/main" val="24180745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Filling_Melt Front Time_Run06">
            <a:hlinkClick r:id="" action="ppaction://media"/>
            <a:extLst>
              <a:ext uri="{FF2B5EF4-FFF2-40B4-BE49-F238E27FC236}">
                <a16:creationId xmlns:a16="http://schemas.microsoft.com/office/drawing/2014/main" id="{19B36BF7-F3AA-421A-89EB-F6B0DB0E78B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77006"/>
            <a:ext cx="12192000" cy="6503988"/>
          </a:xfrm>
          <a:prstGeom prst="rect">
            <a:avLst/>
          </a:prstGeom>
        </p:spPr>
      </p:pic>
    </p:spTree>
    <p:extLst>
      <p:ext uri="{BB962C8B-B14F-4D97-AF65-F5344CB8AC3E}">
        <p14:creationId xmlns:p14="http://schemas.microsoft.com/office/powerpoint/2010/main" val="1278448545"/>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D4206D31-1010-4F07-B50B-61AB95AE0598}"/>
              </a:ext>
            </a:extLst>
          </p:cNvPr>
          <p:cNvSpPr txBox="1"/>
          <p:nvPr/>
        </p:nvSpPr>
        <p:spPr>
          <a:xfrm>
            <a:off x="972455" y="4807815"/>
            <a:ext cx="10271760" cy="1340955"/>
          </a:xfrm>
          <a:prstGeom prst="rect">
            <a:avLst/>
          </a:prstGeom>
        </p:spPr>
        <p:txBody>
          <a:bodyPr vert="horz" lIns="91440" tIns="45720" rIns="91440" bIns="45720" rtlCol="0" anchor="b" anchorCtr="0">
            <a:normAutofit fontScale="92500"/>
          </a:bodyPr>
          <a:lstStyle/>
          <a:p>
            <a:pPr algn="ctr">
              <a:lnSpc>
                <a:spcPct val="90000"/>
              </a:lnSpc>
              <a:spcBef>
                <a:spcPct val="0"/>
              </a:spcBef>
              <a:spcAft>
                <a:spcPts val="600"/>
              </a:spcAft>
            </a:pPr>
            <a:r>
              <a:rPr lang="en-US" sz="4200" b="1" kern="1200" spc="600" dirty="0">
                <a:solidFill>
                  <a:schemeClr val="tx1"/>
                </a:solidFill>
                <a:latin typeface="Gotham Greek'"/>
                <a:ea typeface="+mj-ea"/>
                <a:cs typeface="+mj-cs"/>
              </a:rPr>
              <a:t>Quality control ( watertight ) </a:t>
            </a:r>
          </a:p>
          <a:p>
            <a:pPr algn="ctr">
              <a:lnSpc>
                <a:spcPct val="90000"/>
              </a:lnSpc>
              <a:spcBef>
                <a:spcPct val="0"/>
              </a:spcBef>
              <a:spcAft>
                <a:spcPts val="600"/>
              </a:spcAft>
            </a:pPr>
            <a:r>
              <a:rPr lang="en-US" sz="4200" b="1" kern="1200" spc="600" dirty="0">
                <a:solidFill>
                  <a:schemeClr val="tx1"/>
                </a:solidFill>
                <a:latin typeface="Gotham Greek'"/>
                <a:ea typeface="+mj-ea"/>
                <a:cs typeface="+mj-cs"/>
              </a:rPr>
              <a:t>Measurements of lid and container</a:t>
            </a:r>
          </a:p>
          <a:p>
            <a:pPr algn="ctr">
              <a:lnSpc>
                <a:spcPct val="90000"/>
              </a:lnSpc>
              <a:spcBef>
                <a:spcPct val="0"/>
              </a:spcBef>
              <a:spcAft>
                <a:spcPts val="600"/>
              </a:spcAft>
            </a:pPr>
            <a:endParaRPr lang="en-US" sz="4200" b="1" kern="1200" spc="600" dirty="0">
              <a:solidFill>
                <a:schemeClr val="tx1"/>
              </a:solidFill>
              <a:latin typeface="+mj-lt"/>
              <a:ea typeface="+mj-ea"/>
              <a:cs typeface="+mj-cs"/>
            </a:endParaRPr>
          </a:p>
        </p:txBody>
      </p:sp>
      <p:pic>
        <p:nvPicPr>
          <p:cNvPr id="6" name="Picture 5" descr="A close up of a logo&#10;&#10;Description automatically generated">
            <a:extLst>
              <a:ext uri="{FF2B5EF4-FFF2-40B4-BE49-F238E27FC236}">
                <a16:creationId xmlns:a16="http://schemas.microsoft.com/office/drawing/2014/main" id="{2E774EB1-2AC7-47F3-BD5D-5039A792DE75}"/>
              </a:ext>
            </a:extLst>
          </p:cNvPr>
          <p:cNvPicPr>
            <a:picLocks noChangeAspect="1"/>
          </p:cNvPicPr>
          <p:nvPr/>
        </p:nvPicPr>
        <p:blipFill rotWithShape="1">
          <a:blip r:embed="rId3">
            <a:extLst>
              <a:ext uri="{28A0092B-C50C-407E-A947-70E740481C1C}">
                <a14:useLocalDpi xmlns:a14="http://schemas.microsoft.com/office/drawing/2010/main" val="0"/>
              </a:ext>
            </a:extLst>
          </a:blip>
          <a:srcRect l="13104" r="1443" b="1"/>
          <a:stretch/>
        </p:blipFill>
        <p:spPr>
          <a:xfrm>
            <a:off x="1280160" y="1280159"/>
            <a:ext cx="3144437" cy="2745477"/>
          </a:xfrm>
          <a:prstGeom prst="rect">
            <a:avLst/>
          </a:prstGeom>
        </p:spPr>
      </p:pic>
      <p:pic>
        <p:nvPicPr>
          <p:cNvPr id="4" name="Picture 3" descr="A picture containing indoor, sitting, small, table&#10;&#10;Description automatically generated">
            <a:extLst>
              <a:ext uri="{FF2B5EF4-FFF2-40B4-BE49-F238E27FC236}">
                <a16:creationId xmlns:a16="http://schemas.microsoft.com/office/drawing/2014/main" id="{B28D04B7-D796-4E3D-B5E0-1D8C69DCD9B8}"/>
              </a:ext>
            </a:extLst>
          </p:cNvPr>
          <p:cNvPicPr>
            <a:picLocks noChangeAspect="1"/>
          </p:cNvPicPr>
          <p:nvPr/>
        </p:nvPicPr>
        <p:blipFill rotWithShape="1">
          <a:blip r:embed="rId4">
            <a:extLst>
              <a:ext uri="{28A0092B-C50C-407E-A947-70E740481C1C}">
                <a14:useLocalDpi xmlns:a14="http://schemas.microsoft.com/office/drawing/2010/main" val="0"/>
              </a:ext>
            </a:extLst>
          </a:blip>
          <a:srcRect r="15218" b="-4"/>
          <a:stretch/>
        </p:blipFill>
        <p:spPr>
          <a:xfrm>
            <a:off x="4560791" y="1280159"/>
            <a:ext cx="3095089" cy="2745478"/>
          </a:xfrm>
          <a:prstGeom prst="rect">
            <a:avLst/>
          </a:prstGeom>
        </p:spPr>
      </p:pic>
      <p:pic>
        <p:nvPicPr>
          <p:cNvPr id="8" name="Picture 7" descr="A picture containing indoor, box, photo, sitting&#10;&#10;Description automatically generated">
            <a:extLst>
              <a:ext uri="{FF2B5EF4-FFF2-40B4-BE49-F238E27FC236}">
                <a16:creationId xmlns:a16="http://schemas.microsoft.com/office/drawing/2014/main" id="{9A15201A-900F-4F7E-9C7F-D06206FEEBB4}"/>
              </a:ext>
            </a:extLst>
          </p:cNvPr>
          <p:cNvPicPr>
            <a:picLocks noChangeAspect="1"/>
          </p:cNvPicPr>
          <p:nvPr/>
        </p:nvPicPr>
        <p:blipFill rotWithShape="1">
          <a:blip r:embed="rId5">
            <a:extLst>
              <a:ext uri="{28A0092B-C50C-407E-A947-70E740481C1C}">
                <a14:useLocalDpi xmlns:a14="http://schemas.microsoft.com/office/drawing/2010/main" val="0"/>
              </a:ext>
            </a:extLst>
          </a:blip>
          <a:srcRect r="7949" b="-2"/>
          <a:stretch/>
        </p:blipFill>
        <p:spPr>
          <a:xfrm>
            <a:off x="7792074" y="1280159"/>
            <a:ext cx="3119767" cy="2745478"/>
          </a:xfrm>
          <a:prstGeom prst="rect">
            <a:avLst/>
          </a:prstGeom>
        </p:spPr>
      </p:pic>
    </p:spTree>
    <p:extLst>
      <p:ext uri="{BB962C8B-B14F-4D97-AF65-F5344CB8AC3E}">
        <p14:creationId xmlns:p14="http://schemas.microsoft.com/office/powerpoint/2010/main" val="427790397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D4206D31-1010-4F07-B50B-61AB95AE0598}"/>
              </a:ext>
            </a:extLst>
          </p:cNvPr>
          <p:cNvSpPr txBox="1"/>
          <p:nvPr/>
        </p:nvSpPr>
        <p:spPr>
          <a:xfrm>
            <a:off x="972455" y="4807815"/>
            <a:ext cx="10271760" cy="1340955"/>
          </a:xfrm>
          <a:prstGeom prst="rect">
            <a:avLst/>
          </a:prstGeom>
        </p:spPr>
        <p:txBody>
          <a:bodyPr vert="horz" lIns="91440" tIns="45720" rIns="91440" bIns="45720" rtlCol="0" anchor="b" anchorCtr="0">
            <a:normAutofit/>
          </a:bodyPr>
          <a:lstStyle/>
          <a:p>
            <a:pPr algn="ctr">
              <a:lnSpc>
                <a:spcPct val="90000"/>
              </a:lnSpc>
              <a:spcBef>
                <a:spcPct val="0"/>
              </a:spcBef>
              <a:spcAft>
                <a:spcPts val="600"/>
              </a:spcAft>
            </a:pPr>
            <a:endParaRPr lang="en-US" sz="4200" b="1" kern="1200" spc="600" dirty="0">
              <a:solidFill>
                <a:schemeClr val="tx1"/>
              </a:solidFill>
              <a:latin typeface="Gotham Greek'"/>
              <a:ea typeface="+mj-ea"/>
              <a:cs typeface="+mj-cs"/>
            </a:endParaRPr>
          </a:p>
          <a:p>
            <a:pPr algn="ctr">
              <a:lnSpc>
                <a:spcPct val="90000"/>
              </a:lnSpc>
              <a:spcBef>
                <a:spcPct val="0"/>
              </a:spcBef>
              <a:spcAft>
                <a:spcPts val="600"/>
              </a:spcAft>
            </a:pPr>
            <a:endParaRPr lang="en-US" sz="4200" b="1" kern="1200" spc="600" dirty="0">
              <a:solidFill>
                <a:schemeClr val="tx1"/>
              </a:solidFill>
              <a:latin typeface="+mj-lt"/>
              <a:ea typeface="+mj-ea"/>
              <a:cs typeface="+mj-cs"/>
            </a:endParaRPr>
          </a:p>
        </p:txBody>
      </p:sp>
      <p:sp>
        <p:nvSpPr>
          <p:cNvPr id="7" name="TextBox 6">
            <a:extLst>
              <a:ext uri="{FF2B5EF4-FFF2-40B4-BE49-F238E27FC236}">
                <a16:creationId xmlns:a16="http://schemas.microsoft.com/office/drawing/2014/main" id="{91471772-E5F4-809E-8C97-D16E08FBD3F1}"/>
              </a:ext>
            </a:extLst>
          </p:cNvPr>
          <p:cNvSpPr txBox="1"/>
          <p:nvPr/>
        </p:nvSpPr>
        <p:spPr>
          <a:xfrm>
            <a:off x="529512" y="1375607"/>
            <a:ext cx="5566487" cy="3970318"/>
          </a:xfrm>
          <a:prstGeom prst="rect">
            <a:avLst/>
          </a:prstGeom>
          <a:noFill/>
        </p:spPr>
        <p:txBody>
          <a:bodyPr wrap="square">
            <a:spAutoFit/>
          </a:bodyPr>
          <a:lstStyle/>
          <a:p>
            <a:r>
              <a:rPr lang="en-US" dirty="0">
                <a:latin typeface="Calibri" panose="020F0502020204030204" pitchFamily="34" charset="0"/>
                <a:ea typeface="Calibri" panose="020F0502020204030204" pitchFamily="34" charset="0"/>
              </a:rPr>
              <a:t>Laboratory Instruments</a:t>
            </a:r>
            <a:endParaRPr lang="en-US" sz="1800" dirty="0">
              <a:effectLst/>
              <a:latin typeface="Calibri" panose="020F0502020204030204" pitchFamily="34" charset="0"/>
              <a:ea typeface="Calibri" panose="020F0502020204030204" pitchFamily="34" charset="0"/>
            </a:endParaRPr>
          </a:p>
          <a:p>
            <a:pPr lvl="0"/>
            <a:r>
              <a:rPr lang="en-US" dirty="0">
                <a:solidFill>
                  <a:srgbClr val="0070C0"/>
                </a:solidFill>
                <a:latin typeface="Calibri" panose="020F0502020204030204" pitchFamily="34" charset="0"/>
                <a:ea typeface="Times New Roman" panose="02020603050405020304" pitchFamily="18" charset="0"/>
              </a:rPr>
              <a:t>Zeiss  &amp; 2xTesa  CNC CMM for </a:t>
            </a:r>
          </a:p>
          <a:p>
            <a:pPr lvl="0"/>
            <a:r>
              <a:rPr lang="en-US" sz="1800" dirty="0">
                <a:effectLst/>
                <a:latin typeface="Calibri" panose="020F0502020204030204" pitchFamily="34" charset="0"/>
                <a:ea typeface="Times New Roman" panose="02020603050405020304" pitchFamily="18" charset="0"/>
              </a:rPr>
              <a:t>Reverse Engineering,</a:t>
            </a:r>
          </a:p>
          <a:p>
            <a:pPr lvl="0"/>
            <a:r>
              <a:rPr lang="en-US" sz="1800" dirty="0">
                <a:effectLst/>
                <a:latin typeface="Calibri" panose="020F0502020204030204" pitchFamily="34" charset="0"/>
                <a:ea typeface="Times New Roman" panose="02020603050405020304" pitchFamily="18" charset="0"/>
              </a:rPr>
              <a:t>Product scanning</a:t>
            </a:r>
          </a:p>
          <a:p>
            <a:pPr lvl="0"/>
            <a:r>
              <a:rPr lang="en-US" dirty="0">
                <a:latin typeface="Calibri" panose="020F0502020204030204" pitchFamily="34" charset="0"/>
                <a:ea typeface="Calibri" panose="020F0502020204030204" pitchFamily="34" charset="0"/>
              </a:rPr>
              <a:t>(Metrology accuracy 0.001mm)</a:t>
            </a:r>
          </a:p>
          <a:p>
            <a:pPr lvl="0"/>
            <a:r>
              <a:rPr lang="en-US" sz="1800" dirty="0">
                <a:solidFill>
                  <a:srgbClr val="0070C0"/>
                </a:solidFill>
                <a:effectLst/>
                <a:latin typeface="Calibri" panose="020F0502020204030204" pitchFamily="34" charset="0"/>
                <a:ea typeface="Calibri" panose="020F0502020204030204" pitchFamily="34" charset="0"/>
              </a:rPr>
              <a:t>Instron for</a:t>
            </a:r>
          </a:p>
          <a:p>
            <a:pPr lvl="0"/>
            <a:r>
              <a:rPr lang="en-US" dirty="0">
                <a:latin typeface="Calibri" panose="020F0502020204030204" pitchFamily="34" charset="0"/>
                <a:ea typeface="Calibri" panose="020F0502020204030204" pitchFamily="34" charset="0"/>
              </a:rPr>
              <a:t>Tensile</a:t>
            </a:r>
          </a:p>
          <a:p>
            <a:pPr lvl="0"/>
            <a:r>
              <a:rPr lang="en-US" sz="1800" dirty="0">
                <a:effectLst/>
                <a:latin typeface="Calibri" panose="020F0502020204030204" pitchFamily="34" charset="0"/>
                <a:ea typeface="Calibri" panose="020F0502020204030204" pitchFamily="34" charset="0"/>
              </a:rPr>
              <a:t>Compression </a:t>
            </a:r>
          </a:p>
          <a:p>
            <a:pPr lvl="0"/>
            <a:r>
              <a:rPr lang="en-US" dirty="0">
                <a:solidFill>
                  <a:srgbClr val="0070C0"/>
                </a:solidFill>
                <a:latin typeface="Calibri" panose="020F0502020204030204" pitchFamily="34" charset="0"/>
                <a:ea typeface="Calibri" panose="020F0502020204030204" pitchFamily="34" charset="0"/>
              </a:rPr>
              <a:t>Kason for</a:t>
            </a:r>
          </a:p>
          <a:p>
            <a:pPr lvl="0"/>
            <a:r>
              <a:rPr lang="en-US" dirty="0">
                <a:latin typeface="Calibri" panose="020F0502020204030204" pitchFamily="34" charset="0"/>
                <a:ea typeface="Calibri" panose="020F0502020204030204" pitchFamily="34" charset="0"/>
              </a:rPr>
              <a:t>Vickers/Rockwell hardness</a:t>
            </a:r>
          </a:p>
          <a:p>
            <a:pPr lvl="0"/>
            <a:r>
              <a:rPr lang="en-US" sz="1800" dirty="0" err="1">
                <a:solidFill>
                  <a:srgbClr val="0070C0"/>
                </a:solidFill>
                <a:effectLst/>
                <a:latin typeface="Calibri" panose="020F0502020204030204" pitchFamily="34" charset="0"/>
                <a:ea typeface="Calibri" panose="020F0502020204030204" pitchFamily="34" charset="0"/>
              </a:rPr>
              <a:t>Stemi</a:t>
            </a:r>
            <a:r>
              <a:rPr lang="en-US" sz="1800" dirty="0">
                <a:solidFill>
                  <a:srgbClr val="0070C0"/>
                </a:solidFill>
                <a:effectLst/>
                <a:latin typeface="Calibri" panose="020F0502020204030204" pitchFamily="34" charset="0"/>
                <a:ea typeface="Calibri" panose="020F0502020204030204" pitchFamily="34" charset="0"/>
              </a:rPr>
              <a:t> 305 for  </a:t>
            </a:r>
            <a:r>
              <a:rPr lang="en-US" sz="1800" dirty="0">
                <a:effectLst/>
                <a:latin typeface="Calibri" panose="020F0502020204030204" pitchFamily="34" charset="0"/>
                <a:ea typeface="Calibri" panose="020F0502020204030204" pitchFamily="34" charset="0"/>
              </a:rPr>
              <a:t>High resolution Magnification </a:t>
            </a:r>
          </a:p>
          <a:p>
            <a:pPr lvl="0"/>
            <a:r>
              <a:rPr lang="en-US" sz="1800" dirty="0">
                <a:effectLst/>
                <a:latin typeface="Calibri" panose="020F0502020204030204" pitchFamily="34" charset="0"/>
                <a:ea typeface="Calibri" panose="020F0502020204030204" pitchFamily="34" charset="0"/>
              </a:rPr>
              <a:t>High precision scales 1/10000g </a:t>
            </a:r>
          </a:p>
          <a:p>
            <a:pPr lvl="0"/>
            <a:r>
              <a:rPr lang="en-US" dirty="0">
                <a:latin typeface="Calibri" panose="020F0502020204030204" pitchFamily="34" charset="0"/>
                <a:ea typeface="Calibri" panose="020F0502020204030204" pitchFamily="34" charset="0"/>
              </a:rPr>
              <a:t>Custom made Drop tests , Leakage test , pop off test </a:t>
            </a:r>
            <a:endParaRPr lang="en-US" sz="1800" dirty="0">
              <a:effectLst/>
              <a:latin typeface="Calibri" panose="020F0502020204030204" pitchFamily="34" charset="0"/>
              <a:ea typeface="Calibri" panose="020F0502020204030204" pitchFamily="34" charset="0"/>
            </a:endParaRPr>
          </a:p>
          <a:p>
            <a:pPr lvl="0"/>
            <a:r>
              <a:rPr lang="en-US" dirty="0" err="1">
                <a:latin typeface="Calibri" panose="020F0502020204030204" pitchFamily="34" charset="0"/>
                <a:ea typeface="Calibri" panose="020F0502020204030204" pitchFamily="34" charset="0"/>
              </a:rPr>
              <a:t>e</a:t>
            </a:r>
            <a:r>
              <a:rPr lang="en-US" sz="1800" dirty="0" err="1">
                <a:effectLst/>
                <a:latin typeface="Calibri" panose="020F0502020204030204" pitchFamily="34" charset="0"/>
                <a:ea typeface="Calibri" panose="020F0502020204030204" pitchFamily="34" charset="0"/>
              </a:rPr>
              <a:t>tc</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etc</a:t>
            </a:r>
            <a:r>
              <a:rPr lang="en-US" sz="1800" dirty="0">
                <a:effectLst/>
                <a:latin typeface="Calibri" panose="020F0502020204030204" pitchFamily="34" charset="0"/>
                <a:ea typeface="Calibri" panose="020F0502020204030204" pitchFamily="34" charset="0"/>
              </a:rPr>
              <a:t> </a:t>
            </a:r>
          </a:p>
        </p:txBody>
      </p:sp>
    </p:spTree>
    <p:extLst>
      <p:ext uri="{BB962C8B-B14F-4D97-AF65-F5344CB8AC3E}">
        <p14:creationId xmlns:p14="http://schemas.microsoft.com/office/powerpoint/2010/main" val="188392541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 name="Εικόνα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34088" y="6078695"/>
            <a:ext cx="2609112" cy="651178"/>
          </a:xfrm>
          <a:prstGeom prst="rect">
            <a:avLst/>
          </a:prstGeom>
        </p:spPr>
      </p:pic>
      <p:pic>
        <p:nvPicPr>
          <p:cNvPr id="4" name="Εικόνα 21" descr="9105042732_143095.png">
            <a:extLst>
              <a:ext uri="{FF2B5EF4-FFF2-40B4-BE49-F238E27FC236}">
                <a16:creationId xmlns:a16="http://schemas.microsoft.com/office/drawing/2014/main" id="{7926C241-71C0-4D17-AE32-D697800DD18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90166" y="6228683"/>
            <a:ext cx="1367745" cy="501189"/>
          </a:xfrm>
          <a:prstGeom prst="rect">
            <a:avLst/>
          </a:prstGeom>
          <a:noFill/>
        </p:spPr>
      </p:pic>
      <p:sp>
        <p:nvSpPr>
          <p:cNvPr id="5" name="TextBox 4">
            <a:extLst>
              <a:ext uri="{FF2B5EF4-FFF2-40B4-BE49-F238E27FC236}">
                <a16:creationId xmlns:a16="http://schemas.microsoft.com/office/drawing/2014/main" id="{F1B8363F-B5DE-4956-BA6A-0076D9CC4A9A}"/>
              </a:ext>
            </a:extLst>
          </p:cNvPr>
          <p:cNvSpPr txBox="1"/>
          <p:nvPr/>
        </p:nvSpPr>
        <p:spPr>
          <a:xfrm>
            <a:off x="5218259" y="6294611"/>
            <a:ext cx="1755481" cy="369332"/>
          </a:xfrm>
          <a:prstGeom prst="rect">
            <a:avLst/>
          </a:prstGeom>
          <a:noFill/>
        </p:spPr>
        <p:txBody>
          <a:bodyPr wrap="none" rtlCol="0">
            <a:spAutoFit/>
          </a:bodyPr>
          <a:lstStyle/>
          <a:p>
            <a:pPr algn="ctr"/>
            <a:r>
              <a:rPr lang="en-US" b="1" dirty="0">
                <a:solidFill>
                  <a:schemeClr val="tx1">
                    <a:lumMod val="85000"/>
                    <a:lumOff val="15000"/>
                  </a:schemeClr>
                </a:solidFill>
                <a:latin typeface="Gotham Greek" panose="02000803090000020004" pitchFamily="50" charset="0"/>
                <a:ea typeface="+mj-ea"/>
                <a:cs typeface="+mj-cs"/>
              </a:rPr>
              <a:t>www.bazigos.eu</a:t>
            </a:r>
          </a:p>
        </p:txBody>
      </p:sp>
      <p:sp>
        <p:nvSpPr>
          <p:cNvPr id="7" name="Πλαίσιο κειμένου 4">
            <a:extLst>
              <a:ext uri="{FF2B5EF4-FFF2-40B4-BE49-F238E27FC236}">
                <a16:creationId xmlns:a16="http://schemas.microsoft.com/office/drawing/2014/main" id="{05947EF8-EAFA-4007-976B-89A527184582}"/>
              </a:ext>
            </a:extLst>
          </p:cNvPr>
          <p:cNvSpPr txBox="1">
            <a:spLocks noChangeArrowheads="1"/>
          </p:cNvSpPr>
          <p:nvPr/>
        </p:nvSpPr>
        <p:spPr bwMode="auto">
          <a:xfrm>
            <a:off x="429645" y="401725"/>
            <a:ext cx="3723002" cy="561773"/>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07000"/>
              </a:lnSpc>
              <a:spcAft>
                <a:spcPts val="800"/>
              </a:spcAft>
            </a:pPr>
            <a:r>
              <a:rPr lang="en-US" sz="2800" b="1" dirty="0">
                <a:solidFill>
                  <a:srgbClr val="FF0000"/>
                </a:solidFill>
                <a:effectLst/>
                <a:latin typeface="Helvetica" panose="020B0604020202020204" pitchFamily="34" charset="0"/>
                <a:ea typeface="Calibri" panose="020F0502020204030204" pitchFamily="34" charset="0"/>
                <a:cs typeface="Helvetica" panose="020B0604020202020204" pitchFamily="34" charset="0"/>
              </a:rPr>
              <a:t>Company Profile</a:t>
            </a:r>
            <a:endParaRPr lang="el-GR" sz="2800" dirty="0">
              <a:solidFill>
                <a:srgbClr val="FF0000"/>
              </a:solidFill>
              <a:effectLst/>
              <a:latin typeface="Helvetica" panose="020B0604020202020204" pitchFamily="34" charset="0"/>
              <a:ea typeface="Calibri" panose="020F0502020204030204" pitchFamily="34" charset="0"/>
              <a:cs typeface="Helvetica" panose="020B0604020202020204" pitchFamily="34" charset="0"/>
            </a:endParaRPr>
          </a:p>
        </p:txBody>
      </p:sp>
      <p:sp>
        <p:nvSpPr>
          <p:cNvPr id="8" name="TextBox 7">
            <a:extLst>
              <a:ext uri="{FF2B5EF4-FFF2-40B4-BE49-F238E27FC236}">
                <a16:creationId xmlns:a16="http://schemas.microsoft.com/office/drawing/2014/main" id="{DCED99C6-D16B-47E4-ADDB-843C55516ED2}"/>
              </a:ext>
            </a:extLst>
          </p:cNvPr>
          <p:cNvSpPr txBox="1"/>
          <p:nvPr/>
        </p:nvSpPr>
        <p:spPr>
          <a:xfrm>
            <a:off x="552789" y="1029425"/>
            <a:ext cx="10887371" cy="2819554"/>
          </a:xfrm>
          <a:prstGeom prst="rect">
            <a:avLst/>
          </a:prstGeom>
          <a:noFill/>
        </p:spPr>
        <p:txBody>
          <a:bodyPr wrap="square" rtlCol="0">
            <a:spAutoFit/>
          </a:bodyPr>
          <a:lstStyle/>
          <a:p>
            <a:pPr>
              <a:lnSpc>
                <a:spcPct val="150000"/>
              </a:lnSpc>
            </a:pPr>
            <a:r>
              <a:rPr lang="en-US" sz="1500" dirty="0">
                <a:solidFill>
                  <a:schemeClr val="tx1">
                    <a:lumMod val="85000"/>
                    <a:lumOff val="15000"/>
                  </a:schemeClr>
                </a:solidFill>
                <a:latin typeface="Helvetica" panose="020B0604020202020204" pitchFamily="34" charset="0"/>
                <a:cs typeface="Helvetica" panose="020B0604020202020204" pitchFamily="34" charset="0"/>
              </a:rPr>
              <a:t>The company was founded in 1973 by Mr. Nikolaos Bazigos in Athens. </a:t>
            </a:r>
          </a:p>
          <a:p>
            <a:pPr>
              <a:lnSpc>
                <a:spcPct val="150000"/>
              </a:lnSpc>
            </a:pPr>
            <a:r>
              <a:rPr lang="en-US" sz="1500" dirty="0">
                <a:solidFill>
                  <a:schemeClr val="tx1">
                    <a:lumMod val="85000"/>
                    <a:lumOff val="15000"/>
                  </a:schemeClr>
                </a:solidFill>
                <a:latin typeface="Helvetica" panose="020B0604020202020204" pitchFamily="34" charset="0"/>
                <a:cs typeface="Helvetica" panose="020B0604020202020204" pitchFamily="34" charset="0"/>
              </a:rPr>
              <a:t>Initially, it focused on the metallurgy industry with very high precision parts. </a:t>
            </a:r>
          </a:p>
          <a:p>
            <a:pPr>
              <a:lnSpc>
                <a:spcPct val="150000"/>
              </a:lnSpc>
            </a:pPr>
            <a:r>
              <a:rPr lang="en-US" sz="1500" dirty="0">
                <a:solidFill>
                  <a:schemeClr val="tx1">
                    <a:lumMod val="85000"/>
                    <a:lumOff val="15000"/>
                  </a:schemeClr>
                </a:solidFill>
                <a:latin typeface="Helvetica" panose="020B0604020202020204" pitchFamily="34" charset="0"/>
                <a:cs typeface="Helvetica" panose="020B0604020202020204" pitchFamily="34" charset="0"/>
              </a:rPr>
              <a:t>Now with a workforce of 75 people, mainly  consisting of Engineers and specialized technicians/machine operators. (25 Mechanical Engineers, 2 Chemical Engineers)</a:t>
            </a:r>
          </a:p>
          <a:p>
            <a:pPr>
              <a:lnSpc>
                <a:spcPct val="150000"/>
              </a:lnSpc>
            </a:pPr>
            <a:r>
              <a:rPr lang="en-US" sz="1500" dirty="0">
                <a:solidFill>
                  <a:schemeClr val="tx1">
                    <a:lumMod val="85000"/>
                    <a:lumOff val="15000"/>
                  </a:schemeClr>
                </a:solidFill>
                <a:latin typeface="Helvetica" panose="020B0604020202020204" pitchFamily="34" charset="0"/>
                <a:cs typeface="Helvetica" panose="020B0604020202020204" pitchFamily="34" charset="0"/>
              </a:rPr>
              <a:t>Manufacturer of state-of-the-art mold technology and high-precision equipment, design and custom studies for companies operating in the European and global market.</a:t>
            </a:r>
          </a:p>
          <a:p>
            <a:pPr>
              <a:lnSpc>
                <a:spcPct val="150000"/>
              </a:lnSpc>
            </a:pPr>
            <a:r>
              <a:rPr lang="en-US" sz="1500" dirty="0">
                <a:solidFill>
                  <a:schemeClr val="tx1">
                    <a:lumMod val="85000"/>
                    <a:lumOff val="15000"/>
                  </a:schemeClr>
                </a:solidFill>
                <a:latin typeface="Helvetica" panose="020B0604020202020204" pitchFamily="34" charset="0"/>
                <a:cs typeface="Helvetica" panose="020B0604020202020204" pitchFamily="34" charset="0"/>
              </a:rPr>
              <a:t>A production unit with Injection machines, hydraulic and mechanical presses is in operation for the production  of technical parts.</a:t>
            </a:r>
          </a:p>
        </p:txBody>
      </p:sp>
      <p:graphicFrame>
        <p:nvGraphicFramePr>
          <p:cNvPr id="2" name="Diagram 1"/>
          <p:cNvGraphicFramePr/>
          <p:nvPr>
            <p:extLst>
              <p:ext uri="{D42A27DB-BD31-4B8C-83A1-F6EECF244321}">
                <p14:modId xmlns:p14="http://schemas.microsoft.com/office/powerpoint/2010/main" val="477834775"/>
              </p:ext>
            </p:extLst>
          </p:nvPr>
        </p:nvGraphicFramePr>
        <p:xfrm>
          <a:off x="995680" y="3746628"/>
          <a:ext cx="10444480" cy="24820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p:cNvSpPr txBox="1"/>
          <p:nvPr/>
        </p:nvSpPr>
        <p:spPr>
          <a:xfrm>
            <a:off x="1438644" y="5379733"/>
            <a:ext cx="643279" cy="338554"/>
          </a:xfrm>
          <a:prstGeom prst="rect">
            <a:avLst/>
          </a:prstGeom>
          <a:noFill/>
        </p:spPr>
        <p:txBody>
          <a:bodyPr wrap="square" rtlCol="0">
            <a:spAutoFit/>
          </a:bodyPr>
          <a:lstStyle/>
          <a:p>
            <a:r>
              <a:rPr lang="en-US" sz="1600" b="1" dirty="0"/>
              <a:t>1973</a:t>
            </a:r>
          </a:p>
        </p:txBody>
      </p:sp>
      <p:sp>
        <p:nvSpPr>
          <p:cNvPr id="10" name="TextBox 9"/>
          <p:cNvSpPr txBox="1"/>
          <p:nvPr/>
        </p:nvSpPr>
        <p:spPr>
          <a:xfrm>
            <a:off x="2976424" y="4246990"/>
            <a:ext cx="643279" cy="338554"/>
          </a:xfrm>
          <a:prstGeom prst="rect">
            <a:avLst/>
          </a:prstGeom>
          <a:noFill/>
        </p:spPr>
        <p:txBody>
          <a:bodyPr wrap="square" rtlCol="0">
            <a:spAutoFit/>
          </a:bodyPr>
          <a:lstStyle/>
          <a:p>
            <a:r>
              <a:rPr lang="en-US" sz="1600" b="1" dirty="0"/>
              <a:t>1992</a:t>
            </a:r>
          </a:p>
        </p:txBody>
      </p:sp>
      <p:sp>
        <p:nvSpPr>
          <p:cNvPr id="11" name="TextBox 10"/>
          <p:cNvSpPr txBox="1"/>
          <p:nvPr/>
        </p:nvSpPr>
        <p:spPr>
          <a:xfrm>
            <a:off x="4574980" y="5379733"/>
            <a:ext cx="643279" cy="338554"/>
          </a:xfrm>
          <a:prstGeom prst="rect">
            <a:avLst/>
          </a:prstGeom>
          <a:noFill/>
        </p:spPr>
        <p:txBody>
          <a:bodyPr wrap="square" rtlCol="0">
            <a:spAutoFit/>
          </a:bodyPr>
          <a:lstStyle/>
          <a:p>
            <a:r>
              <a:rPr lang="en-US" sz="1600" b="1" dirty="0"/>
              <a:t>1994</a:t>
            </a:r>
          </a:p>
        </p:txBody>
      </p:sp>
      <p:sp>
        <p:nvSpPr>
          <p:cNvPr id="12" name="TextBox 11"/>
          <p:cNvSpPr txBox="1"/>
          <p:nvPr/>
        </p:nvSpPr>
        <p:spPr>
          <a:xfrm>
            <a:off x="6170279" y="4246990"/>
            <a:ext cx="643279" cy="338554"/>
          </a:xfrm>
          <a:prstGeom prst="rect">
            <a:avLst/>
          </a:prstGeom>
          <a:noFill/>
        </p:spPr>
        <p:txBody>
          <a:bodyPr wrap="square" rtlCol="0">
            <a:spAutoFit/>
          </a:bodyPr>
          <a:lstStyle/>
          <a:p>
            <a:r>
              <a:rPr lang="en-US" sz="1600" b="1" dirty="0"/>
              <a:t>2006</a:t>
            </a:r>
          </a:p>
        </p:txBody>
      </p:sp>
      <p:sp>
        <p:nvSpPr>
          <p:cNvPr id="13" name="TextBox 12"/>
          <p:cNvSpPr txBox="1"/>
          <p:nvPr/>
        </p:nvSpPr>
        <p:spPr>
          <a:xfrm>
            <a:off x="7945184" y="5381748"/>
            <a:ext cx="643279" cy="338554"/>
          </a:xfrm>
          <a:prstGeom prst="rect">
            <a:avLst/>
          </a:prstGeom>
          <a:noFill/>
        </p:spPr>
        <p:txBody>
          <a:bodyPr wrap="square" rtlCol="0">
            <a:spAutoFit/>
          </a:bodyPr>
          <a:lstStyle/>
          <a:p>
            <a:r>
              <a:rPr lang="en-US" sz="1600" b="1" dirty="0"/>
              <a:t>2010</a:t>
            </a:r>
          </a:p>
        </p:txBody>
      </p:sp>
      <p:sp>
        <p:nvSpPr>
          <p:cNvPr id="14" name="TextBox 13"/>
          <p:cNvSpPr txBox="1"/>
          <p:nvPr/>
        </p:nvSpPr>
        <p:spPr>
          <a:xfrm>
            <a:off x="9364135" y="4246990"/>
            <a:ext cx="643279" cy="338554"/>
          </a:xfrm>
          <a:prstGeom prst="rect">
            <a:avLst/>
          </a:prstGeom>
          <a:noFill/>
        </p:spPr>
        <p:txBody>
          <a:bodyPr wrap="square" rtlCol="0">
            <a:spAutoFit/>
          </a:bodyPr>
          <a:lstStyle/>
          <a:p>
            <a:r>
              <a:rPr lang="en-US" sz="1600" b="1" dirty="0"/>
              <a:t>2022</a:t>
            </a:r>
          </a:p>
        </p:txBody>
      </p:sp>
    </p:spTree>
    <p:extLst>
      <p:ext uri="{BB962C8B-B14F-4D97-AF65-F5344CB8AC3E}">
        <p14:creationId xmlns:p14="http://schemas.microsoft.com/office/powerpoint/2010/main" val="3686697574"/>
      </p:ext>
    </p:extLst>
  </p:cSld>
  <p:clrMapOvr>
    <a:masterClrMapping/>
  </p:clrMapOvr>
  <mc:AlternateContent xmlns:mc="http://schemas.openxmlformats.org/markup-compatibility/2006" xmlns:p14="http://schemas.microsoft.com/office/powerpoint/2010/main">
    <mc:Choice Requires="p14">
      <p:transition p14:dur="0" advTm="10011"/>
    </mc:Choice>
    <mc:Fallback xmlns="">
      <p:transition advTm="10011"/>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54403" t="363" r="8587" b="48561"/>
          <a:stretch/>
        </p:blipFill>
        <p:spPr>
          <a:xfrm rot="381118">
            <a:off x="8028766" y="458676"/>
            <a:ext cx="3586480" cy="2858324"/>
          </a:xfrm>
          <a:prstGeom prst="rect">
            <a:avLst/>
          </a:prstGeom>
        </p:spPr>
      </p:pic>
      <p:pic>
        <p:nvPicPr>
          <p:cNvPr id="6" name="Εικόνα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4088" y="6078695"/>
            <a:ext cx="2609112" cy="651178"/>
          </a:xfrm>
          <a:prstGeom prst="rect">
            <a:avLst/>
          </a:prstGeom>
        </p:spPr>
      </p:pic>
      <p:pic>
        <p:nvPicPr>
          <p:cNvPr id="4" name="Εικόνα 21" descr="9105042732_143095.png">
            <a:extLst>
              <a:ext uri="{FF2B5EF4-FFF2-40B4-BE49-F238E27FC236}">
                <a16:creationId xmlns:a16="http://schemas.microsoft.com/office/drawing/2014/main" id="{7926C241-71C0-4D17-AE32-D697800DD18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90166" y="6228683"/>
            <a:ext cx="1367745" cy="501189"/>
          </a:xfrm>
          <a:prstGeom prst="rect">
            <a:avLst/>
          </a:prstGeom>
          <a:noFill/>
        </p:spPr>
      </p:pic>
      <p:sp>
        <p:nvSpPr>
          <p:cNvPr id="5" name="TextBox 4">
            <a:extLst>
              <a:ext uri="{FF2B5EF4-FFF2-40B4-BE49-F238E27FC236}">
                <a16:creationId xmlns:a16="http://schemas.microsoft.com/office/drawing/2014/main" id="{F1B8363F-B5DE-4956-BA6A-0076D9CC4A9A}"/>
              </a:ext>
            </a:extLst>
          </p:cNvPr>
          <p:cNvSpPr txBox="1"/>
          <p:nvPr/>
        </p:nvSpPr>
        <p:spPr>
          <a:xfrm>
            <a:off x="5218259" y="6294611"/>
            <a:ext cx="1755481" cy="369332"/>
          </a:xfrm>
          <a:prstGeom prst="rect">
            <a:avLst/>
          </a:prstGeom>
          <a:noFill/>
        </p:spPr>
        <p:txBody>
          <a:bodyPr wrap="none" rtlCol="0">
            <a:spAutoFit/>
          </a:bodyPr>
          <a:lstStyle/>
          <a:p>
            <a:pPr algn="ctr"/>
            <a:r>
              <a:rPr lang="en-US" b="1" dirty="0">
                <a:solidFill>
                  <a:schemeClr val="tx1">
                    <a:lumMod val="85000"/>
                    <a:lumOff val="15000"/>
                  </a:schemeClr>
                </a:solidFill>
                <a:latin typeface="Gotham Greek" panose="02000803090000020004" pitchFamily="50" charset="0"/>
                <a:ea typeface="+mj-ea"/>
                <a:cs typeface="+mj-cs"/>
              </a:rPr>
              <a:t>www.bazigos.eu</a:t>
            </a:r>
          </a:p>
        </p:txBody>
      </p:sp>
      <p:sp>
        <p:nvSpPr>
          <p:cNvPr id="7" name="Πλαίσιο κειμένου 4">
            <a:extLst>
              <a:ext uri="{FF2B5EF4-FFF2-40B4-BE49-F238E27FC236}">
                <a16:creationId xmlns:a16="http://schemas.microsoft.com/office/drawing/2014/main" id="{05947EF8-EAFA-4007-976B-89A527184582}"/>
              </a:ext>
            </a:extLst>
          </p:cNvPr>
          <p:cNvSpPr txBox="1">
            <a:spLocks noChangeArrowheads="1"/>
          </p:cNvSpPr>
          <p:nvPr/>
        </p:nvSpPr>
        <p:spPr bwMode="auto">
          <a:xfrm>
            <a:off x="429645" y="401725"/>
            <a:ext cx="4788614" cy="561773"/>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07000"/>
              </a:lnSpc>
              <a:spcAft>
                <a:spcPts val="800"/>
              </a:spcAft>
            </a:pPr>
            <a:r>
              <a:rPr lang="en-US" sz="2800" b="1" dirty="0">
                <a:solidFill>
                  <a:srgbClr val="FF0000"/>
                </a:solidFill>
                <a:latin typeface="Helvetica" panose="020B0604020202020204" pitchFamily="34" charset="0"/>
                <a:ea typeface="Calibri" panose="020F0502020204030204" pitchFamily="34" charset="0"/>
                <a:cs typeface="Helvetica" panose="020B0604020202020204" pitchFamily="34" charset="0"/>
              </a:rPr>
              <a:t>Company Philosophy </a:t>
            </a:r>
            <a:endParaRPr lang="el-GR" sz="2800" dirty="0">
              <a:solidFill>
                <a:srgbClr val="FF0000"/>
              </a:solidFill>
              <a:effectLst/>
              <a:latin typeface="Helvetica" panose="020B0604020202020204" pitchFamily="34" charset="0"/>
              <a:ea typeface="Calibri" panose="020F0502020204030204" pitchFamily="34" charset="0"/>
              <a:cs typeface="Helvetica" panose="020B0604020202020204" pitchFamily="34" charset="0"/>
            </a:endParaRPr>
          </a:p>
        </p:txBody>
      </p:sp>
      <p:sp>
        <p:nvSpPr>
          <p:cNvPr id="2" name="TextBox 1">
            <a:extLst>
              <a:ext uri="{FF2B5EF4-FFF2-40B4-BE49-F238E27FC236}">
                <a16:creationId xmlns:a16="http://schemas.microsoft.com/office/drawing/2014/main" id="{0D1A63BC-0588-4CD7-BEB3-E44607F65019}"/>
              </a:ext>
            </a:extLst>
          </p:cNvPr>
          <p:cNvSpPr txBox="1"/>
          <p:nvPr/>
        </p:nvSpPr>
        <p:spPr>
          <a:xfrm>
            <a:off x="523831" y="1247808"/>
            <a:ext cx="6913798" cy="4247317"/>
          </a:xfrm>
          <a:prstGeom prst="rect">
            <a:avLst/>
          </a:prstGeom>
          <a:noFill/>
        </p:spPr>
        <p:txBody>
          <a:bodyPr wrap="square" rtlCol="0">
            <a:spAutoFit/>
          </a:bodyPr>
          <a:lstStyle/>
          <a:p>
            <a:pPr marL="342900" indent="-342900" algn="just">
              <a:buFont typeface="Arial" panose="020B0604020202020204" pitchFamily="34" charset="0"/>
              <a:buChar char="•"/>
            </a:pPr>
            <a:r>
              <a:rPr lang="en-US" b="1" dirty="0">
                <a:latin typeface="Helvetica" panose="020B0604020202020204" pitchFamily="34" charset="0"/>
                <a:cs typeface="Helvetica" panose="020B0604020202020204" pitchFamily="34" charset="0"/>
              </a:rPr>
              <a:t>Responsibility</a:t>
            </a:r>
          </a:p>
          <a:p>
            <a:pPr algn="just"/>
            <a:r>
              <a:rPr lang="en-US" dirty="0">
                <a:latin typeface="Helvetica" panose="020B0604020202020204" pitchFamily="34" charset="0"/>
                <a:cs typeface="Helvetica" panose="020B0604020202020204" pitchFamily="34" charset="0"/>
              </a:rPr>
              <a:t>With a deep understanding of the industrial value chain</a:t>
            </a:r>
            <a:r>
              <a:rPr lang="en-US" b="1" dirty="0">
                <a:latin typeface="Helvetica" panose="020B0604020202020204" pitchFamily="34" charset="0"/>
                <a:cs typeface="Helvetica" panose="020B0604020202020204" pitchFamily="34" charset="0"/>
              </a:rPr>
              <a:t>, </a:t>
            </a:r>
            <a:r>
              <a:rPr lang="en-US" dirty="0">
                <a:latin typeface="Helvetica" panose="020B0604020202020204" pitchFamily="34" charset="0"/>
                <a:cs typeface="Helvetica" panose="020B0604020202020204" pitchFamily="34" charset="0"/>
              </a:rPr>
              <a:t>Bazigos prides itself on being a reliable partner and not just a supplier, given that customer requirements are essentially common goals.</a:t>
            </a:r>
          </a:p>
          <a:p>
            <a:pPr marL="342900" indent="-342900" algn="just">
              <a:buFont typeface="Arial" panose="020B0604020202020204" pitchFamily="34" charset="0"/>
              <a:buChar char="•"/>
            </a:pPr>
            <a:endParaRPr lang="en-US" dirty="0">
              <a:latin typeface="Helvetica" panose="020B0604020202020204" pitchFamily="34" charset="0"/>
              <a:cs typeface="Helvetica" panose="020B0604020202020204" pitchFamily="34" charset="0"/>
            </a:endParaRPr>
          </a:p>
          <a:p>
            <a:pPr marL="342900" indent="-342900" algn="just">
              <a:buFont typeface="Arial" panose="020B0604020202020204" pitchFamily="34" charset="0"/>
              <a:buChar char="•"/>
            </a:pPr>
            <a:r>
              <a:rPr lang="en-US" b="1" dirty="0">
                <a:latin typeface="Helvetica" panose="020B0604020202020204" pitchFamily="34" charset="0"/>
                <a:cs typeface="Helvetica" panose="020B0604020202020204" pitchFamily="34" charset="0"/>
              </a:rPr>
              <a:t>Integrity and Transparency</a:t>
            </a:r>
          </a:p>
          <a:p>
            <a:pPr algn="just"/>
            <a:r>
              <a:rPr lang="en-US" dirty="0">
                <a:latin typeface="Helvetica" panose="020B0604020202020204" pitchFamily="34" charset="0"/>
                <a:cs typeface="Helvetica" panose="020B0604020202020204" pitchFamily="34" charset="0"/>
              </a:rPr>
              <a:t>The established long-term partnerships are based on the  collaborative approach at the very initial stages of each project, as well as on the support at all levels at any time of the life cycle.</a:t>
            </a:r>
          </a:p>
          <a:p>
            <a:pPr algn="just"/>
            <a:endParaRPr lang="en-US" dirty="0">
              <a:latin typeface="Helvetica" panose="020B0604020202020204" pitchFamily="34" charset="0"/>
              <a:cs typeface="Helvetica" panose="020B0604020202020204" pitchFamily="34" charset="0"/>
            </a:endParaRPr>
          </a:p>
          <a:p>
            <a:pPr marL="285750" indent="-285750" algn="just">
              <a:buFont typeface="Arial" panose="020B0604020202020204" pitchFamily="34" charset="0"/>
              <a:buChar char="•"/>
            </a:pPr>
            <a:r>
              <a:rPr lang="en-US" b="1" dirty="0">
                <a:latin typeface="Helvetica" panose="020B0604020202020204" pitchFamily="34" charset="0"/>
                <a:cs typeface="Helvetica" panose="020B0604020202020204" pitchFamily="34" charset="0"/>
              </a:rPr>
              <a:t>Effectiveness and Innovation</a:t>
            </a:r>
          </a:p>
          <a:p>
            <a:pPr algn="just"/>
            <a:r>
              <a:rPr lang="en-US" dirty="0">
                <a:latin typeface="Helvetica" panose="020B0604020202020204" pitchFamily="34" charset="0"/>
                <a:cs typeface="Helvetica" panose="020B0604020202020204" pitchFamily="34" charset="0"/>
              </a:rPr>
              <a:t>The annual </a:t>
            </a:r>
            <a:r>
              <a:rPr lang="en-US" dirty="0" err="1">
                <a:latin typeface="Helvetica" panose="020B0604020202020204" pitchFamily="34" charset="0"/>
                <a:cs typeface="Helvetica" panose="020B0604020202020204" pitchFamily="34" charset="0"/>
              </a:rPr>
              <a:t>CapEx</a:t>
            </a:r>
            <a:r>
              <a:rPr lang="en-US" dirty="0">
                <a:latin typeface="Helvetica" panose="020B0604020202020204" pitchFamily="34" charset="0"/>
                <a:cs typeface="Helvetica" panose="020B0604020202020204" pitchFamily="34" charset="0"/>
              </a:rPr>
              <a:t> on Hi-Tech and training as well as the  continuous improvement of people and innovation of our processes, are the pillars, of the development so far and for the future.</a:t>
            </a:r>
          </a:p>
        </p:txBody>
      </p:sp>
      <p:pic>
        <p:nvPicPr>
          <p:cNvPr id="8" name="Picture 7">
            <a:extLst>
              <a:ext uri="{FF2B5EF4-FFF2-40B4-BE49-F238E27FC236}">
                <a16:creationId xmlns:a16="http://schemas.microsoft.com/office/drawing/2014/main" id="{2F4EA8AF-35A5-450A-BC00-5F8B47022D8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535035" y="3760889"/>
            <a:ext cx="3326933" cy="2213528"/>
          </a:xfrm>
          <a:prstGeom prst="roundRect">
            <a:avLst>
              <a:gd name="adj" fmla="val 2697"/>
            </a:avLst>
          </a:prstGeom>
          <a:noFill/>
          <a:ln w="9525">
            <a:noFill/>
            <a:miter lim="800000"/>
            <a:headEnd/>
            <a:tailEnd/>
          </a:ln>
          <a:effectLst>
            <a:innerShdw blurRad="88900">
              <a:prstClr val="black"/>
            </a:innerShdw>
          </a:effectLst>
        </p:spPr>
      </p:pic>
    </p:spTree>
    <p:extLst>
      <p:ext uri="{BB962C8B-B14F-4D97-AF65-F5344CB8AC3E}">
        <p14:creationId xmlns:p14="http://schemas.microsoft.com/office/powerpoint/2010/main" val="2464882229"/>
      </p:ext>
    </p:extLst>
  </p:cSld>
  <p:clrMapOvr>
    <a:masterClrMapping/>
  </p:clrMapOvr>
  <mc:AlternateContent xmlns:mc="http://schemas.openxmlformats.org/markup-compatibility/2006" xmlns:p14="http://schemas.microsoft.com/office/powerpoint/2010/main">
    <mc:Choice Requires="p14">
      <p:transition p14:dur="0" advTm="10011"/>
    </mc:Choice>
    <mc:Fallback xmlns="">
      <p:transition advTm="10011"/>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34088" y="6078695"/>
            <a:ext cx="2609112" cy="651178"/>
          </a:xfrm>
          <a:prstGeom prst="rect">
            <a:avLst/>
          </a:prstGeom>
        </p:spPr>
      </p:pic>
      <p:pic>
        <p:nvPicPr>
          <p:cNvPr id="4" name="Εικόνα 21" descr="9105042732_143095.png">
            <a:extLst>
              <a:ext uri="{FF2B5EF4-FFF2-40B4-BE49-F238E27FC236}">
                <a16:creationId xmlns:a16="http://schemas.microsoft.com/office/drawing/2014/main" id="{7926C241-71C0-4D17-AE32-D697800DD18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90166" y="6228683"/>
            <a:ext cx="1367745" cy="501189"/>
          </a:xfrm>
          <a:prstGeom prst="rect">
            <a:avLst/>
          </a:prstGeom>
          <a:noFill/>
        </p:spPr>
      </p:pic>
      <p:sp>
        <p:nvSpPr>
          <p:cNvPr id="5" name="TextBox 4">
            <a:extLst>
              <a:ext uri="{FF2B5EF4-FFF2-40B4-BE49-F238E27FC236}">
                <a16:creationId xmlns:a16="http://schemas.microsoft.com/office/drawing/2014/main" id="{F1B8363F-B5DE-4956-BA6A-0076D9CC4A9A}"/>
              </a:ext>
            </a:extLst>
          </p:cNvPr>
          <p:cNvSpPr txBox="1"/>
          <p:nvPr/>
        </p:nvSpPr>
        <p:spPr>
          <a:xfrm>
            <a:off x="5218259" y="6294611"/>
            <a:ext cx="1755481" cy="369332"/>
          </a:xfrm>
          <a:prstGeom prst="rect">
            <a:avLst/>
          </a:prstGeom>
          <a:noFill/>
        </p:spPr>
        <p:txBody>
          <a:bodyPr wrap="none" rtlCol="0">
            <a:spAutoFit/>
          </a:bodyPr>
          <a:lstStyle/>
          <a:p>
            <a:pPr algn="ctr"/>
            <a:r>
              <a:rPr lang="en-US" b="1" dirty="0">
                <a:solidFill>
                  <a:schemeClr val="tx1">
                    <a:lumMod val="85000"/>
                    <a:lumOff val="15000"/>
                  </a:schemeClr>
                </a:solidFill>
                <a:latin typeface="Gotham Greek" panose="02000803090000020004" pitchFamily="50" charset="0"/>
                <a:ea typeface="+mj-ea"/>
                <a:cs typeface="+mj-cs"/>
              </a:rPr>
              <a:t>www.bazigos.eu</a:t>
            </a:r>
          </a:p>
        </p:txBody>
      </p:sp>
      <p:sp>
        <p:nvSpPr>
          <p:cNvPr id="7" name="Πλαίσιο κειμένου 4">
            <a:extLst>
              <a:ext uri="{FF2B5EF4-FFF2-40B4-BE49-F238E27FC236}">
                <a16:creationId xmlns:a16="http://schemas.microsoft.com/office/drawing/2014/main" id="{05947EF8-EAFA-4007-976B-89A527184582}"/>
              </a:ext>
            </a:extLst>
          </p:cNvPr>
          <p:cNvSpPr txBox="1">
            <a:spLocks noChangeArrowheads="1"/>
          </p:cNvSpPr>
          <p:nvPr/>
        </p:nvSpPr>
        <p:spPr bwMode="auto">
          <a:xfrm>
            <a:off x="429645" y="401725"/>
            <a:ext cx="3723002" cy="561773"/>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07000"/>
              </a:lnSpc>
              <a:spcAft>
                <a:spcPts val="800"/>
              </a:spcAft>
            </a:pPr>
            <a:r>
              <a:rPr lang="en-US" sz="2800" b="1" dirty="0">
                <a:solidFill>
                  <a:srgbClr val="FF0000"/>
                </a:solidFill>
                <a:effectLst/>
                <a:ea typeface="Calibri" panose="020F0502020204030204" pitchFamily="34" charset="0"/>
                <a:cs typeface="Calibri" panose="020F0502020204030204" pitchFamily="34" charset="0"/>
              </a:rPr>
              <a:t>Vision</a:t>
            </a:r>
            <a:r>
              <a:rPr lang="el-GR" sz="2800" b="1" dirty="0">
                <a:solidFill>
                  <a:srgbClr val="FF0000"/>
                </a:solidFill>
                <a:effectLst/>
                <a:ea typeface="Calibri" panose="020F0502020204030204" pitchFamily="34" charset="0"/>
                <a:cs typeface="Calibri" panose="020F0502020204030204" pitchFamily="34" charset="0"/>
              </a:rPr>
              <a:t> 2025</a:t>
            </a:r>
            <a:endParaRPr lang="el-GR" sz="2800" dirty="0">
              <a:solidFill>
                <a:srgbClr val="FF0000"/>
              </a:solidFill>
              <a:effectLst/>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rotWithShape="1">
          <a:blip r:embed="rId4"/>
          <a:srcRect l="-1889" t="2850" r="59839" b="-2308"/>
          <a:stretch/>
        </p:blipFill>
        <p:spPr>
          <a:xfrm>
            <a:off x="1042587" y="1030845"/>
            <a:ext cx="3562114" cy="5047850"/>
          </a:xfrm>
          <a:prstGeom prst="rect">
            <a:avLst/>
          </a:prstGeom>
        </p:spPr>
      </p:pic>
      <p:sp>
        <p:nvSpPr>
          <p:cNvPr id="3" name="TextBox 2">
            <a:extLst>
              <a:ext uri="{FF2B5EF4-FFF2-40B4-BE49-F238E27FC236}">
                <a16:creationId xmlns:a16="http://schemas.microsoft.com/office/drawing/2014/main" id="{5C03147B-782F-4474-B6F9-FC1B22D0ED6C}"/>
              </a:ext>
            </a:extLst>
          </p:cNvPr>
          <p:cNvSpPr txBox="1"/>
          <p:nvPr/>
        </p:nvSpPr>
        <p:spPr>
          <a:xfrm>
            <a:off x="5000770" y="1306703"/>
            <a:ext cx="6850766" cy="3139321"/>
          </a:xfrm>
          <a:prstGeom prst="rect">
            <a:avLst/>
          </a:prstGeom>
          <a:noFill/>
        </p:spPr>
        <p:txBody>
          <a:bodyPr wrap="square" rtlCol="0">
            <a:spAutoFit/>
          </a:bodyPr>
          <a:lstStyle/>
          <a:p>
            <a:pPr algn="just"/>
            <a:endParaRPr lang="en-US" sz="2200" b="1" dirty="0">
              <a:latin typeface="Helvetica" panose="020B0604020202020204" pitchFamily="34" charset="0"/>
              <a:cs typeface="Helvetica" panose="020B0604020202020204" pitchFamily="34" charset="0"/>
            </a:endParaRPr>
          </a:p>
          <a:p>
            <a:r>
              <a:rPr lang="en-US" sz="2200" dirty="0">
                <a:latin typeface="Helvetica" panose="020B0604020202020204" pitchFamily="34" charset="0"/>
                <a:cs typeface="Helvetica" panose="020B0604020202020204" pitchFamily="34" charset="0"/>
              </a:rPr>
              <a:t>The company Bazigos ,</a:t>
            </a:r>
            <a:r>
              <a:rPr lang="en-US" sz="2200" b="1" dirty="0">
                <a:latin typeface="Helvetica" panose="020B0604020202020204" pitchFamily="34" charset="0"/>
                <a:cs typeface="Helvetica" panose="020B0604020202020204" pitchFamily="34" charset="0"/>
              </a:rPr>
              <a:t> </a:t>
            </a:r>
            <a:r>
              <a:rPr lang="en-US" sz="2200" b="1" dirty="0">
                <a:solidFill>
                  <a:srgbClr val="FF0000"/>
                </a:solidFill>
                <a:latin typeface="Helvetica" panose="020B0604020202020204" pitchFamily="34" charset="0"/>
                <a:cs typeface="Helvetica" panose="020B0604020202020204" pitchFamily="34" charset="0"/>
              </a:rPr>
              <a:t>aims to establish itself as one of the leading mold manufacturers in Europe</a:t>
            </a:r>
          </a:p>
          <a:p>
            <a:endParaRPr lang="en-US" sz="2200" b="1" dirty="0">
              <a:latin typeface="Helvetica" panose="020B0604020202020204" pitchFamily="34" charset="0"/>
              <a:cs typeface="Helvetica" panose="020B0604020202020204" pitchFamily="34" charset="0"/>
            </a:endParaRPr>
          </a:p>
          <a:p>
            <a:r>
              <a:rPr lang="en-US" sz="2200" dirty="0">
                <a:latin typeface="Helvetica" panose="020B0604020202020204" pitchFamily="34" charset="0"/>
                <a:cs typeface="Helvetica" panose="020B0604020202020204" pitchFamily="34" charset="0"/>
              </a:rPr>
              <a:t>With its’ collaborative and innovative approach to engineering design, its’ flexibility and commitment to implementation, the company welcomes opportunities for new partnerships and consortia to develop new products and services.</a:t>
            </a:r>
          </a:p>
        </p:txBody>
      </p:sp>
    </p:spTree>
    <p:extLst>
      <p:ext uri="{BB962C8B-B14F-4D97-AF65-F5344CB8AC3E}">
        <p14:creationId xmlns:p14="http://schemas.microsoft.com/office/powerpoint/2010/main" val="2702368861"/>
      </p:ext>
    </p:extLst>
  </p:cSld>
  <p:clrMapOvr>
    <a:masterClrMapping/>
  </p:clrMapOvr>
  <mc:AlternateContent xmlns:mc="http://schemas.openxmlformats.org/markup-compatibility/2006" xmlns:p14="http://schemas.microsoft.com/office/powerpoint/2010/main">
    <mc:Choice Requires="p14">
      <p:transition p14:dur="0" advTm="10011"/>
    </mc:Choice>
    <mc:Fallback xmlns="">
      <p:transition advTm="10011"/>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34088" y="6078695"/>
            <a:ext cx="2609112" cy="651178"/>
          </a:xfrm>
          <a:prstGeom prst="rect">
            <a:avLst/>
          </a:prstGeom>
        </p:spPr>
      </p:pic>
      <p:pic>
        <p:nvPicPr>
          <p:cNvPr id="4" name="Εικόνα 21" descr="9105042732_143095.png">
            <a:extLst>
              <a:ext uri="{FF2B5EF4-FFF2-40B4-BE49-F238E27FC236}">
                <a16:creationId xmlns:a16="http://schemas.microsoft.com/office/drawing/2014/main" id="{7926C241-71C0-4D17-AE32-D697800DD18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90166" y="6228683"/>
            <a:ext cx="1367745" cy="501189"/>
          </a:xfrm>
          <a:prstGeom prst="rect">
            <a:avLst/>
          </a:prstGeom>
          <a:noFill/>
        </p:spPr>
      </p:pic>
      <p:sp>
        <p:nvSpPr>
          <p:cNvPr id="5" name="TextBox 4">
            <a:extLst>
              <a:ext uri="{FF2B5EF4-FFF2-40B4-BE49-F238E27FC236}">
                <a16:creationId xmlns:a16="http://schemas.microsoft.com/office/drawing/2014/main" id="{F1B8363F-B5DE-4956-BA6A-0076D9CC4A9A}"/>
              </a:ext>
            </a:extLst>
          </p:cNvPr>
          <p:cNvSpPr txBox="1"/>
          <p:nvPr/>
        </p:nvSpPr>
        <p:spPr>
          <a:xfrm>
            <a:off x="5218259" y="6294611"/>
            <a:ext cx="1755481" cy="369332"/>
          </a:xfrm>
          <a:prstGeom prst="rect">
            <a:avLst/>
          </a:prstGeom>
          <a:noFill/>
        </p:spPr>
        <p:txBody>
          <a:bodyPr wrap="none" rtlCol="0">
            <a:spAutoFit/>
          </a:bodyPr>
          <a:lstStyle/>
          <a:p>
            <a:pPr algn="ctr"/>
            <a:r>
              <a:rPr lang="en-US" b="1" dirty="0">
                <a:solidFill>
                  <a:schemeClr val="tx1">
                    <a:lumMod val="85000"/>
                    <a:lumOff val="15000"/>
                  </a:schemeClr>
                </a:solidFill>
                <a:latin typeface="Gotham Greek" panose="02000803090000020004" pitchFamily="50" charset="0"/>
                <a:ea typeface="+mj-ea"/>
                <a:cs typeface="+mj-cs"/>
              </a:rPr>
              <a:t>www.bazigos.eu</a:t>
            </a:r>
          </a:p>
        </p:txBody>
      </p:sp>
      <p:sp>
        <p:nvSpPr>
          <p:cNvPr id="7" name="Πλαίσιο κειμένου 4">
            <a:extLst>
              <a:ext uri="{FF2B5EF4-FFF2-40B4-BE49-F238E27FC236}">
                <a16:creationId xmlns:a16="http://schemas.microsoft.com/office/drawing/2014/main" id="{05947EF8-EAFA-4007-976B-89A527184582}"/>
              </a:ext>
            </a:extLst>
          </p:cNvPr>
          <p:cNvSpPr txBox="1">
            <a:spLocks noChangeArrowheads="1"/>
          </p:cNvSpPr>
          <p:nvPr/>
        </p:nvSpPr>
        <p:spPr bwMode="auto">
          <a:xfrm>
            <a:off x="429645" y="401725"/>
            <a:ext cx="3723002" cy="561773"/>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07000"/>
              </a:lnSpc>
              <a:spcAft>
                <a:spcPts val="800"/>
              </a:spcAft>
            </a:pPr>
            <a:r>
              <a:rPr lang="en-US" sz="2800" b="1" dirty="0">
                <a:solidFill>
                  <a:srgbClr val="FF0000"/>
                </a:solidFill>
                <a:effectLst/>
                <a:ea typeface="Calibri" panose="020F0502020204030204" pitchFamily="34" charset="0"/>
                <a:cs typeface="Calibri" panose="020F0502020204030204" pitchFamily="34" charset="0"/>
              </a:rPr>
              <a:t>Our Mission</a:t>
            </a:r>
            <a:endParaRPr lang="el-GR" sz="2800" dirty="0">
              <a:solidFill>
                <a:srgbClr val="FF0000"/>
              </a:solidFill>
              <a:effectLs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5C03147B-782F-4474-B6F9-FC1B22D0ED6C}"/>
              </a:ext>
            </a:extLst>
          </p:cNvPr>
          <p:cNvSpPr txBox="1"/>
          <p:nvPr/>
        </p:nvSpPr>
        <p:spPr>
          <a:xfrm>
            <a:off x="5062334" y="1357941"/>
            <a:ext cx="6850766" cy="2800767"/>
          </a:xfrm>
          <a:prstGeom prst="rect">
            <a:avLst/>
          </a:prstGeom>
          <a:noFill/>
        </p:spPr>
        <p:txBody>
          <a:bodyPr wrap="square" rtlCol="0">
            <a:spAutoFit/>
          </a:bodyPr>
          <a:lstStyle/>
          <a:p>
            <a:pPr algn="just"/>
            <a:endParaRPr lang="en-US" sz="2200" dirty="0">
              <a:latin typeface="Helvetica" panose="020B0604020202020204" pitchFamily="34" charset="0"/>
              <a:cs typeface="Helvetica" panose="020B0604020202020204" pitchFamily="34" charset="0"/>
            </a:endParaRPr>
          </a:p>
          <a:p>
            <a:pPr algn="just"/>
            <a:endParaRPr lang="el-GR" sz="2200" dirty="0">
              <a:latin typeface="Helvetica" panose="020B0604020202020204" pitchFamily="34" charset="0"/>
              <a:cs typeface="Helvetica" panose="020B0604020202020204" pitchFamily="34" charset="0"/>
            </a:endParaRPr>
          </a:p>
          <a:p>
            <a:pPr algn="just"/>
            <a:r>
              <a:rPr lang="en-US" sz="2200" dirty="0">
                <a:latin typeface="Helvetica" panose="020B0604020202020204" pitchFamily="34" charset="0"/>
                <a:cs typeface="Helvetica" panose="020B0604020202020204" pitchFamily="34" charset="0"/>
              </a:rPr>
              <a:t>Maintaining the highest standards of reliability, quality and accuracy, while reducing delivery time, it adopts new technologies that the digital age brings to the construction industry, integrates them in the production </a:t>
            </a:r>
            <a:r>
              <a:rPr lang="en-US" sz="2200" dirty="0">
                <a:solidFill>
                  <a:srgbClr val="FF0000"/>
                </a:solidFill>
                <a:latin typeface="Helvetica" panose="020B0604020202020204" pitchFamily="34" charset="0"/>
                <a:cs typeface="Helvetica" panose="020B0604020202020204" pitchFamily="34" charset="0"/>
              </a:rPr>
              <a:t>to offer innovative products and services to its’ customers</a:t>
            </a:r>
            <a:r>
              <a:rPr lang="en-US" sz="2200" dirty="0">
                <a:latin typeface="Helvetica" panose="020B0604020202020204" pitchFamily="34" charset="0"/>
                <a:cs typeface="Helvetica" panose="020B0604020202020204" pitchFamily="34" charset="0"/>
              </a:rPr>
              <a:t>.</a:t>
            </a:r>
            <a:endParaRPr lang="en-US" sz="2200" b="1" dirty="0">
              <a:solidFill>
                <a:srgbClr val="FF0000"/>
              </a:solidFill>
              <a:latin typeface="Helvetica" panose="020B0604020202020204" pitchFamily="34" charset="0"/>
              <a:cs typeface="Helvetica" panose="020B0604020202020204" pitchFamily="34" charset="0"/>
            </a:endParaRPr>
          </a:p>
        </p:txBody>
      </p:sp>
      <p:pic>
        <p:nvPicPr>
          <p:cNvPr id="2050" name="Picture 2" descr="27 Mission Statement Examples - Small Business Trends">
            <a:extLst>
              <a:ext uri="{FF2B5EF4-FFF2-40B4-BE49-F238E27FC236}">
                <a16:creationId xmlns:a16="http://schemas.microsoft.com/office/drawing/2014/main" id="{8B5FF729-C1D4-467D-9D00-05CBA9A41E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795671">
            <a:off x="504773" y="2414524"/>
            <a:ext cx="4354763" cy="2438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119427"/>
      </p:ext>
    </p:extLst>
  </p:cSld>
  <p:clrMapOvr>
    <a:masterClrMapping/>
  </p:clrMapOvr>
  <mc:AlternateContent xmlns:mc="http://schemas.openxmlformats.org/markup-compatibility/2006" xmlns:p14="http://schemas.microsoft.com/office/powerpoint/2010/main">
    <mc:Choice Requires="p14">
      <p:transition p14:dur="0" advTm="10011"/>
    </mc:Choice>
    <mc:Fallback xmlns="">
      <p:transition advTm="10011"/>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34088" y="6078695"/>
            <a:ext cx="2609112" cy="651178"/>
          </a:xfrm>
          <a:prstGeom prst="rect">
            <a:avLst/>
          </a:prstGeom>
        </p:spPr>
      </p:pic>
      <p:pic>
        <p:nvPicPr>
          <p:cNvPr id="4" name="Εικόνα 21" descr="9105042732_143095.png">
            <a:extLst>
              <a:ext uri="{FF2B5EF4-FFF2-40B4-BE49-F238E27FC236}">
                <a16:creationId xmlns:a16="http://schemas.microsoft.com/office/drawing/2014/main" id="{7926C241-71C0-4D17-AE32-D697800DD18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90166" y="6228683"/>
            <a:ext cx="1367745" cy="501189"/>
          </a:xfrm>
          <a:prstGeom prst="rect">
            <a:avLst/>
          </a:prstGeom>
          <a:noFill/>
        </p:spPr>
      </p:pic>
      <p:sp>
        <p:nvSpPr>
          <p:cNvPr id="5" name="TextBox 4">
            <a:extLst>
              <a:ext uri="{FF2B5EF4-FFF2-40B4-BE49-F238E27FC236}">
                <a16:creationId xmlns:a16="http://schemas.microsoft.com/office/drawing/2014/main" id="{F1B8363F-B5DE-4956-BA6A-0076D9CC4A9A}"/>
              </a:ext>
            </a:extLst>
          </p:cNvPr>
          <p:cNvSpPr txBox="1"/>
          <p:nvPr/>
        </p:nvSpPr>
        <p:spPr>
          <a:xfrm>
            <a:off x="5218259" y="6294611"/>
            <a:ext cx="1755481" cy="369332"/>
          </a:xfrm>
          <a:prstGeom prst="rect">
            <a:avLst/>
          </a:prstGeom>
          <a:noFill/>
        </p:spPr>
        <p:txBody>
          <a:bodyPr wrap="none" rtlCol="0">
            <a:spAutoFit/>
          </a:bodyPr>
          <a:lstStyle/>
          <a:p>
            <a:pPr algn="ctr"/>
            <a:r>
              <a:rPr lang="en-US" b="1" dirty="0">
                <a:solidFill>
                  <a:schemeClr val="tx1">
                    <a:lumMod val="85000"/>
                    <a:lumOff val="15000"/>
                  </a:schemeClr>
                </a:solidFill>
                <a:latin typeface="Gotham Greek" panose="02000803090000020004" pitchFamily="50" charset="0"/>
                <a:ea typeface="+mj-ea"/>
                <a:cs typeface="+mj-cs"/>
              </a:rPr>
              <a:t>www.bazigos.eu</a:t>
            </a:r>
          </a:p>
        </p:txBody>
      </p:sp>
      <p:sp>
        <p:nvSpPr>
          <p:cNvPr id="7" name="Πλαίσιο κειμένου 4">
            <a:extLst>
              <a:ext uri="{FF2B5EF4-FFF2-40B4-BE49-F238E27FC236}">
                <a16:creationId xmlns:a16="http://schemas.microsoft.com/office/drawing/2014/main" id="{05947EF8-EAFA-4007-976B-89A527184582}"/>
              </a:ext>
            </a:extLst>
          </p:cNvPr>
          <p:cNvSpPr txBox="1">
            <a:spLocks noChangeArrowheads="1"/>
          </p:cNvSpPr>
          <p:nvPr/>
        </p:nvSpPr>
        <p:spPr bwMode="auto">
          <a:xfrm>
            <a:off x="429645" y="401725"/>
            <a:ext cx="3723002" cy="561773"/>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07000"/>
              </a:lnSpc>
              <a:spcAft>
                <a:spcPts val="800"/>
              </a:spcAft>
            </a:pPr>
            <a:r>
              <a:rPr lang="en-US" sz="2800" b="1" dirty="0">
                <a:solidFill>
                  <a:srgbClr val="FF0000"/>
                </a:solidFill>
                <a:ea typeface="Calibri" panose="020F0502020204030204" pitchFamily="34" charset="0"/>
                <a:cs typeface="Calibri" panose="020F0502020204030204" pitchFamily="34" charset="0"/>
              </a:rPr>
              <a:t>The Bazigos Market</a:t>
            </a:r>
            <a:endParaRPr lang="el-GR" sz="2800" dirty="0">
              <a:solidFill>
                <a:srgbClr val="FF0000"/>
              </a:solidFill>
              <a:effectLst/>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DCED99C6-D16B-47E4-ADDB-843C55516ED2}"/>
              </a:ext>
            </a:extLst>
          </p:cNvPr>
          <p:cNvSpPr txBox="1"/>
          <p:nvPr/>
        </p:nvSpPr>
        <p:spPr>
          <a:xfrm>
            <a:off x="280118" y="1835763"/>
            <a:ext cx="6176666" cy="3370666"/>
          </a:xfrm>
          <a:prstGeom prst="rect">
            <a:avLst/>
          </a:prstGeom>
          <a:noFill/>
        </p:spPr>
        <p:txBody>
          <a:bodyPr wrap="square" rtlCol="0">
            <a:spAutoFit/>
          </a:bodyPr>
          <a:lstStyle/>
          <a:p>
            <a:pPr>
              <a:lnSpc>
                <a:spcPct val="150000"/>
              </a:lnSpc>
            </a:pPr>
            <a:r>
              <a:rPr lang="en-US" sz="1600" dirty="0">
                <a:solidFill>
                  <a:schemeClr val="tx1">
                    <a:lumMod val="85000"/>
                    <a:lumOff val="15000"/>
                  </a:schemeClr>
                </a:solidFill>
                <a:latin typeface="Helvetica" panose="020B0604020202020204" pitchFamily="34" charset="0"/>
                <a:cs typeface="Helvetica" panose="020B0604020202020204" pitchFamily="34" charset="0"/>
              </a:rPr>
              <a:t>BAZIGOS is the leader in the domestic market and a key player in the Balkan region. Bazigos competes at European level with the leading companies in the industry. Supporting throughout the life cycle of the product, from the design and development of new products, to the construction and implementation of integrated solutions and after-sales services, BAZIGOS is established as a reliable partner for major manufacturers and companies in Europe. Around 80% of the turnover comes either directly from the foreign market, or through multinational partners with a global presence.</a:t>
            </a:r>
          </a:p>
        </p:txBody>
      </p:sp>
      <p:graphicFrame>
        <p:nvGraphicFramePr>
          <p:cNvPr id="9" name="Chart 8"/>
          <p:cNvGraphicFramePr/>
          <p:nvPr>
            <p:extLst>
              <p:ext uri="{D42A27DB-BD31-4B8C-83A1-F6EECF244321}">
                <p14:modId xmlns:p14="http://schemas.microsoft.com/office/powerpoint/2010/main" val="3493255301"/>
              </p:ext>
            </p:extLst>
          </p:nvPr>
        </p:nvGraphicFramePr>
        <p:xfrm>
          <a:off x="5218259" y="682611"/>
          <a:ext cx="7505488" cy="517450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41492482"/>
      </p:ext>
    </p:extLst>
  </p:cSld>
  <p:clrMapOvr>
    <a:masterClrMapping/>
  </p:clrMapOvr>
  <mc:AlternateContent xmlns:mc="http://schemas.openxmlformats.org/markup-compatibility/2006" xmlns:p14="http://schemas.microsoft.com/office/powerpoint/2010/main">
    <mc:Choice Requires="p14">
      <p:transition p14:dur="0" advTm="10011"/>
    </mc:Choice>
    <mc:Fallback xmlns="">
      <p:transition advTm="10011"/>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34088" y="6078695"/>
            <a:ext cx="2609112" cy="651178"/>
          </a:xfrm>
          <a:prstGeom prst="rect">
            <a:avLst/>
          </a:prstGeom>
        </p:spPr>
      </p:pic>
      <p:pic>
        <p:nvPicPr>
          <p:cNvPr id="4" name="Εικόνα 21" descr="9105042732_143095.png">
            <a:extLst>
              <a:ext uri="{FF2B5EF4-FFF2-40B4-BE49-F238E27FC236}">
                <a16:creationId xmlns:a16="http://schemas.microsoft.com/office/drawing/2014/main" id="{7926C241-71C0-4D17-AE32-D697800DD18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90166" y="6228683"/>
            <a:ext cx="1367745" cy="501189"/>
          </a:xfrm>
          <a:prstGeom prst="rect">
            <a:avLst/>
          </a:prstGeom>
          <a:noFill/>
        </p:spPr>
      </p:pic>
      <p:sp>
        <p:nvSpPr>
          <p:cNvPr id="5" name="TextBox 4">
            <a:extLst>
              <a:ext uri="{FF2B5EF4-FFF2-40B4-BE49-F238E27FC236}">
                <a16:creationId xmlns:a16="http://schemas.microsoft.com/office/drawing/2014/main" id="{F1B8363F-B5DE-4956-BA6A-0076D9CC4A9A}"/>
              </a:ext>
            </a:extLst>
          </p:cNvPr>
          <p:cNvSpPr txBox="1"/>
          <p:nvPr/>
        </p:nvSpPr>
        <p:spPr>
          <a:xfrm>
            <a:off x="5218259" y="6294611"/>
            <a:ext cx="1755481" cy="369332"/>
          </a:xfrm>
          <a:prstGeom prst="rect">
            <a:avLst/>
          </a:prstGeom>
          <a:noFill/>
        </p:spPr>
        <p:txBody>
          <a:bodyPr wrap="none" rtlCol="0">
            <a:spAutoFit/>
          </a:bodyPr>
          <a:lstStyle/>
          <a:p>
            <a:pPr algn="ctr"/>
            <a:r>
              <a:rPr lang="en-US" b="1" dirty="0">
                <a:solidFill>
                  <a:schemeClr val="tx1">
                    <a:lumMod val="85000"/>
                    <a:lumOff val="15000"/>
                  </a:schemeClr>
                </a:solidFill>
                <a:latin typeface="Gotham Greek" panose="02000803090000020004" pitchFamily="50" charset="0"/>
                <a:ea typeface="+mj-ea"/>
                <a:cs typeface="+mj-cs"/>
              </a:rPr>
              <a:t>www.bazigos.eu</a:t>
            </a:r>
          </a:p>
        </p:txBody>
      </p:sp>
      <p:sp>
        <p:nvSpPr>
          <p:cNvPr id="7" name="Πλαίσιο κειμένου 4">
            <a:extLst>
              <a:ext uri="{FF2B5EF4-FFF2-40B4-BE49-F238E27FC236}">
                <a16:creationId xmlns:a16="http://schemas.microsoft.com/office/drawing/2014/main" id="{05947EF8-EAFA-4007-976B-89A527184582}"/>
              </a:ext>
            </a:extLst>
          </p:cNvPr>
          <p:cNvSpPr txBox="1">
            <a:spLocks noChangeArrowheads="1"/>
          </p:cNvSpPr>
          <p:nvPr/>
        </p:nvSpPr>
        <p:spPr bwMode="auto">
          <a:xfrm>
            <a:off x="429645" y="401725"/>
            <a:ext cx="3723002" cy="561773"/>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07000"/>
              </a:lnSpc>
              <a:spcAft>
                <a:spcPts val="800"/>
              </a:spcAft>
            </a:pPr>
            <a:r>
              <a:rPr lang="en-US" sz="2800" b="1" dirty="0">
                <a:solidFill>
                  <a:srgbClr val="FF0000"/>
                </a:solidFill>
                <a:effectLst/>
                <a:ea typeface="Calibri" panose="020F0502020204030204" pitchFamily="34" charset="0"/>
                <a:cs typeface="Calibri" panose="020F0502020204030204" pitchFamily="34" charset="0"/>
              </a:rPr>
              <a:t>Why with Bazigos?</a:t>
            </a:r>
            <a:endParaRPr lang="el-GR" sz="2800" dirty="0">
              <a:solidFill>
                <a:srgbClr val="FF0000"/>
              </a:solidFill>
              <a:effectLst/>
              <a:ea typeface="Calibri" panose="020F0502020204030204" pitchFamily="34" charset="0"/>
              <a:cs typeface="Times New Roman" panose="02020603050405020304" pitchFamily="18" charset="0"/>
            </a:endParaRPr>
          </a:p>
        </p:txBody>
      </p:sp>
      <p:pic>
        <p:nvPicPr>
          <p:cNvPr id="9" name="Picture 8" descr="A picture containing indoor, computer, keyboard, toy&#10;&#10;Description automatically generated">
            <a:extLst>
              <a:ext uri="{FF2B5EF4-FFF2-40B4-BE49-F238E27FC236}">
                <a16:creationId xmlns:a16="http://schemas.microsoft.com/office/drawing/2014/main" id="{C1DB7CC9-0D15-44E3-A560-6C14A90AAB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462" y="4806907"/>
            <a:ext cx="1911449" cy="1136709"/>
          </a:xfrm>
          <a:prstGeom prst="rect">
            <a:avLst/>
          </a:prstGeom>
        </p:spPr>
      </p:pic>
      <p:pic>
        <p:nvPicPr>
          <p:cNvPr id="10" name="Picture 9" descr="A close up of a newspaper&#10;&#10;Description automatically generated">
            <a:extLst>
              <a:ext uri="{FF2B5EF4-FFF2-40B4-BE49-F238E27FC236}">
                <a16:creationId xmlns:a16="http://schemas.microsoft.com/office/drawing/2014/main" id="{60195580-5C09-4626-A2A7-D785697029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61474">
            <a:off x="403746" y="3185181"/>
            <a:ext cx="2914882" cy="1217342"/>
          </a:xfrm>
          <a:prstGeom prst="rect">
            <a:avLst/>
          </a:prstGeom>
        </p:spPr>
      </p:pic>
      <p:pic>
        <p:nvPicPr>
          <p:cNvPr id="11" name="Picture 10" descr="A close up of a sign&#10;&#10;Description automatically generated">
            <a:extLst>
              <a:ext uri="{FF2B5EF4-FFF2-40B4-BE49-F238E27FC236}">
                <a16:creationId xmlns:a16="http://schemas.microsoft.com/office/drawing/2014/main" id="{D2B71B2D-FC0F-4B98-A165-E77DD74E7B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3004" y="1381299"/>
            <a:ext cx="1716367" cy="1520831"/>
          </a:xfrm>
          <a:prstGeom prst="rect">
            <a:avLst/>
          </a:prstGeom>
        </p:spPr>
      </p:pic>
      <p:sp>
        <p:nvSpPr>
          <p:cNvPr id="12" name="TextBox 11">
            <a:extLst>
              <a:ext uri="{FF2B5EF4-FFF2-40B4-BE49-F238E27FC236}">
                <a16:creationId xmlns:a16="http://schemas.microsoft.com/office/drawing/2014/main" id="{69FC4270-7E02-45E4-9B20-ACA43A1D0983}"/>
              </a:ext>
            </a:extLst>
          </p:cNvPr>
          <p:cNvSpPr txBox="1"/>
          <p:nvPr/>
        </p:nvSpPr>
        <p:spPr>
          <a:xfrm>
            <a:off x="3797556" y="2316190"/>
            <a:ext cx="7515339" cy="1323439"/>
          </a:xfrm>
          <a:prstGeom prst="rect">
            <a:avLst/>
          </a:prstGeom>
          <a:noFill/>
        </p:spPr>
        <p:txBody>
          <a:bodyPr wrap="square" rtlCol="0">
            <a:spAutoFit/>
          </a:bodyPr>
          <a:lstStyle/>
          <a:p>
            <a:r>
              <a:rPr lang="en-US" sz="1600" b="1" dirty="0">
                <a:latin typeface="Helvetica" panose="020B0604020202020204" pitchFamily="34" charset="0"/>
                <a:cs typeface="Helvetica" panose="020B0604020202020204" pitchFamily="34" charset="0"/>
              </a:rPr>
              <a:t>For the Quality we provide and the confidence in our abilities. </a:t>
            </a:r>
          </a:p>
          <a:p>
            <a:r>
              <a:rPr lang="en-US" sz="1600" dirty="0">
                <a:latin typeface="Helvetica" panose="020B0604020202020204" pitchFamily="34" charset="0"/>
                <a:cs typeface="Helvetica" panose="020B0604020202020204" pitchFamily="34" charset="0"/>
              </a:rPr>
              <a:t>We provide the quality you seek and expect, we are the people you can trust. We keep our promises without exceptions or discounts.</a:t>
            </a:r>
          </a:p>
          <a:p>
            <a:r>
              <a:rPr lang="en-US" sz="1600" dirty="0">
                <a:latin typeface="Helvetica" panose="020B0604020202020204" pitchFamily="34" charset="0"/>
                <a:cs typeface="Helvetica" panose="020B0604020202020204" pitchFamily="34" charset="0"/>
              </a:rPr>
              <a:t>Quality control is our strength. Experienced and well-trained engineers are supported by quality control reports for each individual component. </a:t>
            </a:r>
            <a:endParaRPr lang="en-US" dirty="0">
              <a:highlight>
                <a:srgbClr val="FFFF00"/>
              </a:highlight>
              <a:latin typeface="Helvetica" panose="020B0604020202020204" pitchFamily="34" charset="0"/>
              <a:cs typeface="Helvetica" panose="020B0604020202020204" pitchFamily="34" charset="0"/>
            </a:endParaRPr>
          </a:p>
        </p:txBody>
      </p:sp>
      <p:sp>
        <p:nvSpPr>
          <p:cNvPr id="13" name="TextBox 12">
            <a:extLst>
              <a:ext uri="{FF2B5EF4-FFF2-40B4-BE49-F238E27FC236}">
                <a16:creationId xmlns:a16="http://schemas.microsoft.com/office/drawing/2014/main" id="{AA7A01E5-992B-4EF4-B621-0FE6566661F0}"/>
              </a:ext>
            </a:extLst>
          </p:cNvPr>
          <p:cNvSpPr txBox="1"/>
          <p:nvPr/>
        </p:nvSpPr>
        <p:spPr>
          <a:xfrm>
            <a:off x="3806886" y="900342"/>
            <a:ext cx="7515339" cy="1077218"/>
          </a:xfrm>
          <a:prstGeom prst="rect">
            <a:avLst/>
          </a:prstGeom>
          <a:noFill/>
        </p:spPr>
        <p:txBody>
          <a:bodyPr wrap="square" rtlCol="0">
            <a:spAutoFit/>
          </a:bodyPr>
          <a:lstStyle/>
          <a:p>
            <a:r>
              <a:rPr lang="en-US" sz="1600" b="1" dirty="0">
                <a:latin typeface="Helvetica" panose="020B0604020202020204" pitchFamily="34" charset="0"/>
                <a:cs typeface="Helvetica" panose="020B0604020202020204" pitchFamily="34" charset="0"/>
              </a:rPr>
              <a:t>For our mentality </a:t>
            </a:r>
            <a:r>
              <a:rPr lang="en-US" sz="1600" dirty="0">
                <a:latin typeface="Helvetica" panose="020B0604020202020204" pitchFamily="34" charset="0"/>
                <a:cs typeface="Helvetica" panose="020B0604020202020204" pitchFamily="34" charset="0"/>
              </a:rPr>
              <a:t>which is </a:t>
            </a:r>
            <a:r>
              <a:rPr lang="en-US" sz="1600" b="1" dirty="0">
                <a:latin typeface="Helvetica" panose="020B0604020202020204" pitchFamily="34" charset="0"/>
                <a:cs typeface="Helvetica" panose="020B0604020202020204" pitchFamily="34" charset="0"/>
              </a:rPr>
              <a:t>"Customer first".</a:t>
            </a:r>
          </a:p>
          <a:p>
            <a:r>
              <a:rPr lang="en-US" sz="1600" i="1" dirty="0">
                <a:latin typeface="Helvetica" panose="020B0604020202020204" pitchFamily="34" charset="0"/>
                <a:cs typeface="Helvetica" panose="020B0604020202020204" pitchFamily="34" charset="0"/>
              </a:rPr>
              <a:t>"Above all, we see partners in our customers, and we never leave them alone."</a:t>
            </a:r>
          </a:p>
          <a:p>
            <a:r>
              <a:rPr lang="en-US" sz="1600" dirty="0">
                <a:latin typeface="Helvetica" panose="020B0604020202020204" pitchFamily="34" charset="0"/>
                <a:cs typeface="Helvetica" panose="020B0604020202020204" pitchFamily="34" charset="0"/>
              </a:rPr>
              <a:t>This means quick and accurate answers, whether it is technical information, services or offers.</a:t>
            </a:r>
          </a:p>
        </p:txBody>
      </p:sp>
      <p:sp>
        <p:nvSpPr>
          <p:cNvPr id="14" name="TextBox 13">
            <a:extLst>
              <a:ext uri="{FF2B5EF4-FFF2-40B4-BE49-F238E27FC236}">
                <a16:creationId xmlns:a16="http://schemas.microsoft.com/office/drawing/2014/main" id="{044A3D5F-0BED-4DA4-9779-DB220013CCBB}"/>
              </a:ext>
            </a:extLst>
          </p:cNvPr>
          <p:cNvSpPr txBox="1"/>
          <p:nvPr/>
        </p:nvSpPr>
        <p:spPr>
          <a:xfrm>
            <a:off x="3853541" y="4202519"/>
            <a:ext cx="7515339" cy="830997"/>
          </a:xfrm>
          <a:prstGeom prst="rect">
            <a:avLst/>
          </a:prstGeom>
          <a:noFill/>
        </p:spPr>
        <p:txBody>
          <a:bodyPr wrap="square" rtlCol="0">
            <a:spAutoFit/>
          </a:bodyPr>
          <a:lstStyle/>
          <a:p>
            <a:r>
              <a:rPr lang="en-US" sz="1600" b="1" dirty="0">
                <a:latin typeface="Helvetica" panose="020B0604020202020204" pitchFamily="34" charset="0"/>
                <a:cs typeface="Helvetica" panose="020B0604020202020204" pitchFamily="34" charset="0"/>
              </a:rPr>
              <a:t>For the Research &amp; Development that has become part of our culture</a:t>
            </a:r>
            <a:r>
              <a:rPr lang="el-GR" sz="1600" b="1" dirty="0">
                <a:latin typeface="Helvetica" panose="020B0604020202020204" pitchFamily="34" charset="0"/>
                <a:cs typeface="Helvetica" panose="020B0604020202020204" pitchFamily="34" charset="0"/>
              </a:rPr>
              <a:t>.</a:t>
            </a:r>
          </a:p>
          <a:p>
            <a:r>
              <a:rPr lang="en-US" sz="1600" dirty="0">
                <a:latin typeface="Helvetica" panose="020B0604020202020204" pitchFamily="34" charset="0"/>
                <a:cs typeface="Helvetica" panose="020B0604020202020204" pitchFamily="34" charset="0"/>
              </a:rPr>
              <a:t>25% of the annual </a:t>
            </a:r>
            <a:r>
              <a:rPr lang="en-US" sz="1600" dirty="0" err="1">
                <a:latin typeface="Helvetica" panose="020B0604020202020204" pitchFamily="34" charset="0"/>
                <a:cs typeface="Helvetica" panose="020B0604020202020204" pitchFamily="34" charset="0"/>
              </a:rPr>
              <a:t>CapEx</a:t>
            </a:r>
            <a:r>
              <a:rPr lang="en-US" sz="1600" dirty="0">
                <a:latin typeface="Helvetica" panose="020B0604020202020204" pitchFamily="34" charset="0"/>
                <a:cs typeface="Helvetica" panose="020B0604020202020204" pitchFamily="34" charset="0"/>
              </a:rPr>
              <a:t>, is used for R&amp;D, process optimization and continuous training.</a:t>
            </a:r>
            <a:endParaRPr lang="de-DE" sz="1600" dirty="0">
              <a:latin typeface="Helvetica" panose="020B0604020202020204" pitchFamily="34" charset="0"/>
              <a:cs typeface="Helvetica" panose="020B0604020202020204" pitchFamily="34" charset="0"/>
            </a:endParaRPr>
          </a:p>
        </p:txBody>
      </p:sp>
      <p:sp>
        <p:nvSpPr>
          <p:cNvPr id="2" name="TextBox 1">
            <a:extLst>
              <a:ext uri="{FF2B5EF4-FFF2-40B4-BE49-F238E27FC236}">
                <a16:creationId xmlns:a16="http://schemas.microsoft.com/office/drawing/2014/main" id="{1B8A0546-70D3-44BB-9AAD-4264160D94F4}"/>
              </a:ext>
            </a:extLst>
          </p:cNvPr>
          <p:cNvSpPr txBox="1"/>
          <p:nvPr/>
        </p:nvSpPr>
        <p:spPr>
          <a:xfrm>
            <a:off x="3853541" y="5483483"/>
            <a:ext cx="7212565" cy="646331"/>
          </a:xfrm>
          <a:prstGeom prst="rect">
            <a:avLst/>
          </a:prstGeom>
          <a:noFill/>
        </p:spPr>
        <p:txBody>
          <a:bodyPr wrap="square" rtlCol="0">
            <a:spAutoFit/>
          </a:bodyPr>
          <a:lstStyle/>
          <a:p>
            <a:r>
              <a:rPr lang="en-US" b="1" dirty="0"/>
              <a:t>For our mindset and actions </a:t>
            </a:r>
            <a:r>
              <a:rPr lang="en-US" dirty="0"/>
              <a:t>that are based on innovation and on the most modern technology.</a:t>
            </a:r>
          </a:p>
        </p:txBody>
      </p:sp>
    </p:spTree>
    <p:extLst>
      <p:ext uri="{BB962C8B-B14F-4D97-AF65-F5344CB8AC3E}">
        <p14:creationId xmlns:p14="http://schemas.microsoft.com/office/powerpoint/2010/main" val="887279907"/>
      </p:ext>
    </p:extLst>
  </p:cSld>
  <p:clrMapOvr>
    <a:masterClrMapping/>
  </p:clrMapOvr>
  <mc:AlternateContent xmlns:mc="http://schemas.openxmlformats.org/markup-compatibility/2006" xmlns:p14="http://schemas.microsoft.com/office/powerpoint/2010/main">
    <mc:Choice Requires="p14">
      <p:transition p14:dur="0" advTm="10011"/>
    </mc:Choice>
    <mc:Fallback xmlns="">
      <p:transition advTm="10011"/>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34088" y="6078695"/>
            <a:ext cx="2609112" cy="651178"/>
          </a:xfrm>
          <a:prstGeom prst="rect">
            <a:avLst/>
          </a:prstGeom>
        </p:spPr>
      </p:pic>
      <p:pic>
        <p:nvPicPr>
          <p:cNvPr id="4" name="Εικόνα 21" descr="9105042732_143095.png">
            <a:extLst>
              <a:ext uri="{FF2B5EF4-FFF2-40B4-BE49-F238E27FC236}">
                <a16:creationId xmlns:a16="http://schemas.microsoft.com/office/drawing/2014/main" id="{7926C241-71C0-4D17-AE32-D697800DD18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90166" y="6228683"/>
            <a:ext cx="1367745" cy="501189"/>
          </a:xfrm>
          <a:prstGeom prst="rect">
            <a:avLst/>
          </a:prstGeom>
          <a:noFill/>
        </p:spPr>
      </p:pic>
      <p:sp>
        <p:nvSpPr>
          <p:cNvPr id="5" name="TextBox 4">
            <a:extLst>
              <a:ext uri="{FF2B5EF4-FFF2-40B4-BE49-F238E27FC236}">
                <a16:creationId xmlns:a16="http://schemas.microsoft.com/office/drawing/2014/main" id="{F1B8363F-B5DE-4956-BA6A-0076D9CC4A9A}"/>
              </a:ext>
            </a:extLst>
          </p:cNvPr>
          <p:cNvSpPr txBox="1"/>
          <p:nvPr/>
        </p:nvSpPr>
        <p:spPr>
          <a:xfrm>
            <a:off x="5218259" y="6294611"/>
            <a:ext cx="1755481" cy="369332"/>
          </a:xfrm>
          <a:prstGeom prst="rect">
            <a:avLst/>
          </a:prstGeom>
          <a:noFill/>
        </p:spPr>
        <p:txBody>
          <a:bodyPr wrap="none" rtlCol="0">
            <a:spAutoFit/>
          </a:bodyPr>
          <a:lstStyle/>
          <a:p>
            <a:pPr algn="ctr"/>
            <a:r>
              <a:rPr lang="en-US" b="1" dirty="0">
                <a:solidFill>
                  <a:schemeClr val="tx1">
                    <a:lumMod val="85000"/>
                    <a:lumOff val="15000"/>
                  </a:schemeClr>
                </a:solidFill>
                <a:latin typeface="Gotham Greek" panose="02000803090000020004" pitchFamily="50" charset="0"/>
                <a:ea typeface="+mj-ea"/>
                <a:cs typeface="+mj-cs"/>
              </a:rPr>
              <a:t>www.bazigos.eu</a:t>
            </a:r>
          </a:p>
        </p:txBody>
      </p:sp>
      <p:sp>
        <p:nvSpPr>
          <p:cNvPr id="7" name="Πλαίσιο κειμένου 4">
            <a:extLst>
              <a:ext uri="{FF2B5EF4-FFF2-40B4-BE49-F238E27FC236}">
                <a16:creationId xmlns:a16="http://schemas.microsoft.com/office/drawing/2014/main" id="{05947EF8-EAFA-4007-976B-89A527184582}"/>
              </a:ext>
            </a:extLst>
          </p:cNvPr>
          <p:cNvSpPr txBox="1">
            <a:spLocks noChangeArrowheads="1"/>
          </p:cNvSpPr>
          <p:nvPr/>
        </p:nvSpPr>
        <p:spPr bwMode="auto">
          <a:xfrm>
            <a:off x="429644" y="401725"/>
            <a:ext cx="4138357" cy="561773"/>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07000"/>
              </a:lnSpc>
              <a:spcAft>
                <a:spcPts val="800"/>
              </a:spcAft>
            </a:pPr>
            <a:r>
              <a:rPr lang="en-US" sz="2400" b="1" dirty="0">
                <a:solidFill>
                  <a:srgbClr val="FF0000"/>
                </a:solidFill>
                <a:latin typeface="Helvetica" panose="020B0604020202020204" pitchFamily="34" charset="0"/>
                <a:ea typeface="Calibri" panose="020F0502020204030204" pitchFamily="34" charset="0"/>
                <a:cs typeface="Helvetica" panose="020B0604020202020204" pitchFamily="34" charset="0"/>
              </a:rPr>
              <a:t>Partners - Customers</a:t>
            </a:r>
            <a:endParaRPr lang="el-GR" sz="2400" dirty="0">
              <a:solidFill>
                <a:srgbClr val="FF0000"/>
              </a:solidFill>
              <a:effectLst/>
              <a:latin typeface="Helvetica" panose="020B0604020202020204" pitchFamily="34" charset="0"/>
              <a:ea typeface="Calibri" panose="020F0502020204030204" pitchFamily="34" charset="0"/>
              <a:cs typeface="Helvetica" panose="020B0604020202020204" pitchFamily="34" charset="0"/>
            </a:endParaRPr>
          </a:p>
        </p:txBody>
      </p:sp>
      <p:sp>
        <p:nvSpPr>
          <p:cNvPr id="20" name="Rectangle 30"/>
          <p:cNvSpPr>
            <a:spLocks noChangeArrowheads="1"/>
          </p:cNvSpPr>
          <p:nvPr/>
        </p:nvSpPr>
        <p:spPr bwMode="auto">
          <a:xfrm>
            <a:off x="2094808" y="192024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56" name="Picture 32" descr="㉒숶"/>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7135" y="2609926"/>
            <a:ext cx="12620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 name="Picture 34" descr="㉒숶"/>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0646" y="2757482"/>
            <a:ext cx="25082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36"/>
          <p:cNvSpPr>
            <a:spLocks noChangeArrowheads="1"/>
          </p:cNvSpPr>
          <p:nvPr/>
        </p:nvSpPr>
        <p:spPr bwMode="auto">
          <a:xfrm>
            <a:off x="3183775" y="8375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Rectangle 38"/>
          <p:cNvSpPr>
            <a:spLocks noChangeArrowheads="1"/>
          </p:cNvSpPr>
          <p:nvPr/>
        </p:nvSpPr>
        <p:spPr bwMode="auto">
          <a:xfrm>
            <a:off x="1631801" y="340861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61" name="Picture 37" descr="㉒숶"/>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91567" y="3702378"/>
            <a:ext cx="1905000" cy="68580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40"/>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63" name="Picture 39" descr="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1429" y="2740831"/>
            <a:ext cx="1943100" cy="428625"/>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4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5" name="Rectangle 44"/>
          <p:cNvSpPr>
            <a:spLocks noChangeArrowheads="1"/>
          </p:cNvSpPr>
          <p:nvPr/>
        </p:nvSpPr>
        <p:spPr bwMode="auto">
          <a:xfrm>
            <a:off x="44242" y="109062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6" name="Rectangle 46"/>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69" name="Picture 45" descr="㉒숶"/>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22330" y="4854276"/>
            <a:ext cx="1285875" cy="752475"/>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48"/>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8" name="Rectangle 50"/>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73" name="Picture 49" descr="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77142" y="2434552"/>
            <a:ext cx="1092038" cy="912173"/>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5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75" name="Picture 51" descr="㉒숶"/>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66404" y="3772156"/>
            <a:ext cx="1832955" cy="546245"/>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5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77" name="Picture 53" descr="㉒숶"/>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44363" y="2701207"/>
            <a:ext cx="1562100" cy="647700"/>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DCED99C6-D16B-47E4-ADDB-843C55516ED2}"/>
              </a:ext>
            </a:extLst>
          </p:cNvPr>
          <p:cNvSpPr txBox="1"/>
          <p:nvPr/>
        </p:nvSpPr>
        <p:spPr>
          <a:xfrm>
            <a:off x="589280" y="1027353"/>
            <a:ext cx="11206480" cy="830997"/>
          </a:xfrm>
          <a:prstGeom prst="rect">
            <a:avLst/>
          </a:prstGeom>
          <a:noFill/>
        </p:spPr>
        <p:txBody>
          <a:bodyPr wrap="square" rtlCol="0">
            <a:spAutoFit/>
          </a:bodyPr>
          <a:lstStyle/>
          <a:p>
            <a:r>
              <a:rPr lang="en-US" sz="1600" dirty="0">
                <a:latin typeface="Helvetica" panose="020B0604020202020204" pitchFamily="34" charset="0"/>
                <a:cs typeface="Helvetica" panose="020B0604020202020204" pitchFamily="34" charset="0"/>
              </a:rPr>
              <a:t>Bazigos' s partners’ list, includes large pharmaceutical industries, multinational companies of personal care products, manufacturers of smart electricity meters and electromechanical systems, solar panel manufacturers, gas bottling industries, as well as packaging manufacturers for food and chemicals .</a:t>
            </a:r>
            <a:endParaRPr lang="en-US" sz="1600" dirty="0">
              <a:effectLst/>
              <a:latin typeface="Helvetica" panose="020B0604020202020204" pitchFamily="34" charset="0"/>
              <a:cs typeface="Helvetica" panose="020B0604020202020204" pitchFamily="34" charset="0"/>
            </a:endParaRPr>
          </a:p>
        </p:txBody>
      </p:sp>
      <p:pic>
        <p:nvPicPr>
          <p:cNvPr id="1026" name="Picture 2" descr="Bagco - Videos | Facebook">
            <a:extLst>
              <a:ext uri="{FF2B5EF4-FFF2-40B4-BE49-F238E27FC236}">
                <a16:creationId xmlns:a16="http://schemas.microsoft.com/office/drawing/2014/main" id="{76F6D7D4-3864-4D5E-82A2-446A734E602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23192" y="4684643"/>
            <a:ext cx="1146004" cy="11460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379F9A8-6AC1-4E26-AB8B-98AA81F0D54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5469" y="4896992"/>
            <a:ext cx="1146003" cy="68535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otronis-logo">
            <a:extLst>
              <a:ext uri="{FF2B5EF4-FFF2-40B4-BE49-F238E27FC236}">
                <a16:creationId xmlns:a16="http://schemas.microsoft.com/office/drawing/2014/main" id="{DF5EED19-A193-4801-B0EB-97F3FAF0734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99063" y="5076202"/>
            <a:ext cx="1599241" cy="30862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Viohalco - Press release refinancing_EN">
            <a:extLst>
              <a:ext uri="{FF2B5EF4-FFF2-40B4-BE49-F238E27FC236}">
                <a16:creationId xmlns:a16="http://schemas.microsoft.com/office/drawing/2014/main" id="{6262AE5B-0A86-949E-779B-B1A3CFB58A9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869196" y="3781807"/>
            <a:ext cx="2591369" cy="45361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186BD4D8-13BF-24D7-5859-D56F1BF8EA5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580928" y="5038293"/>
            <a:ext cx="1879637" cy="35062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omepage">
            <a:extLst>
              <a:ext uri="{FF2B5EF4-FFF2-40B4-BE49-F238E27FC236}">
                <a16:creationId xmlns:a16="http://schemas.microsoft.com/office/drawing/2014/main" id="{452BC43E-AA8D-757C-30A2-5AE23BEA81D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28805" y="3453324"/>
            <a:ext cx="1292925" cy="1155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542189"/>
      </p:ext>
    </p:extLst>
  </p:cSld>
  <p:clrMapOvr>
    <a:masterClrMapping/>
  </p:clrMapOvr>
  <mc:AlternateContent xmlns:mc="http://schemas.openxmlformats.org/markup-compatibility/2006" xmlns:p14="http://schemas.microsoft.com/office/powerpoint/2010/main">
    <mc:Choice Requires="p14">
      <p:transition p14:dur="0" advTm="10011"/>
    </mc:Choice>
    <mc:Fallback xmlns="">
      <p:transition advTm="10011"/>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8610</TotalTime>
  <Words>2288</Words>
  <Application>Microsoft Office PowerPoint</Application>
  <PresentationFormat>Widescreen</PresentationFormat>
  <Paragraphs>758</Paragraphs>
  <Slides>26</Slides>
  <Notes>3</Notes>
  <HiddenSlides>6</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5" baseType="lpstr">
      <vt:lpstr>Arial</vt:lpstr>
      <vt:lpstr>Calibri</vt:lpstr>
      <vt:lpstr>Calibri Light</vt:lpstr>
      <vt:lpstr>Gotham Greek</vt:lpstr>
      <vt:lpstr>Gotham Greek'</vt:lpstr>
      <vt:lpstr>Gotham Greek Book</vt:lpstr>
      <vt:lpstr>Helvetica</vt:lpstr>
      <vt:lpstr>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Growing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Aggelos Koutoupes</dc:creator>
  <cp:lastModifiedBy>Pericles Moumtzis</cp:lastModifiedBy>
  <cp:revision>154</cp:revision>
  <dcterms:created xsi:type="dcterms:W3CDTF">2020-03-05T08:58:52Z</dcterms:created>
  <dcterms:modified xsi:type="dcterms:W3CDTF">2022-05-13T10:19:27Z</dcterms:modified>
</cp:coreProperties>
</file>