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</p:sldMasterIdLst>
  <p:notesMasterIdLst>
    <p:notesMasterId r:id="rId102"/>
  </p:notesMasterIdLst>
  <p:sldIdLst>
    <p:sldId id="590" r:id="rId3"/>
    <p:sldId id="811" r:id="rId4"/>
    <p:sldId id="839" r:id="rId5"/>
    <p:sldId id="778" r:id="rId6"/>
    <p:sldId id="779" r:id="rId7"/>
    <p:sldId id="780" r:id="rId8"/>
    <p:sldId id="781" r:id="rId9"/>
    <p:sldId id="782" r:id="rId10"/>
    <p:sldId id="812" r:id="rId11"/>
    <p:sldId id="835" r:id="rId12"/>
    <p:sldId id="846" r:id="rId13"/>
    <p:sldId id="813" r:id="rId14"/>
    <p:sldId id="847" r:id="rId15"/>
    <p:sldId id="814" r:id="rId16"/>
    <p:sldId id="836" r:id="rId17"/>
    <p:sldId id="860" r:id="rId18"/>
    <p:sldId id="848" r:id="rId19"/>
    <p:sldId id="849" r:id="rId20"/>
    <p:sldId id="850" r:id="rId21"/>
    <p:sldId id="861" r:id="rId22"/>
    <p:sldId id="862" r:id="rId23"/>
    <p:sldId id="863" r:id="rId24"/>
    <p:sldId id="851" r:id="rId25"/>
    <p:sldId id="852" r:id="rId26"/>
    <p:sldId id="816" r:id="rId27"/>
    <p:sldId id="784" r:id="rId28"/>
    <p:sldId id="859" r:id="rId29"/>
    <p:sldId id="815" r:id="rId30"/>
    <p:sldId id="817" r:id="rId31"/>
    <p:sldId id="818" r:id="rId32"/>
    <p:sldId id="845" r:id="rId33"/>
    <p:sldId id="837" r:id="rId34"/>
    <p:sldId id="819" r:id="rId35"/>
    <p:sldId id="824" r:id="rId36"/>
    <p:sldId id="820" r:id="rId37"/>
    <p:sldId id="853" r:id="rId38"/>
    <p:sldId id="838" r:id="rId39"/>
    <p:sldId id="854" r:id="rId40"/>
    <p:sldId id="855" r:id="rId41"/>
    <p:sldId id="821" r:id="rId42"/>
    <p:sldId id="822" r:id="rId43"/>
    <p:sldId id="856" r:id="rId44"/>
    <p:sldId id="857" r:id="rId45"/>
    <p:sldId id="858" r:id="rId46"/>
    <p:sldId id="864" r:id="rId47"/>
    <p:sldId id="787" r:id="rId48"/>
    <p:sldId id="788" r:id="rId49"/>
    <p:sldId id="792" r:id="rId50"/>
    <p:sldId id="789" r:id="rId51"/>
    <p:sldId id="790" r:id="rId52"/>
    <p:sldId id="791" r:id="rId53"/>
    <p:sldId id="865" r:id="rId54"/>
    <p:sldId id="866" r:id="rId55"/>
    <p:sldId id="867" r:id="rId56"/>
    <p:sldId id="868" r:id="rId57"/>
    <p:sldId id="869" r:id="rId58"/>
    <p:sldId id="870" r:id="rId59"/>
    <p:sldId id="871" r:id="rId60"/>
    <p:sldId id="890" r:id="rId61"/>
    <p:sldId id="872" r:id="rId62"/>
    <p:sldId id="887" r:id="rId63"/>
    <p:sldId id="873" r:id="rId64"/>
    <p:sldId id="874" r:id="rId65"/>
    <p:sldId id="875" r:id="rId66"/>
    <p:sldId id="876" r:id="rId67"/>
    <p:sldId id="877" r:id="rId68"/>
    <p:sldId id="878" r:id="rId69"/>
    <p:sldId id="879" r:id="rId70"/>
    <p:sldId id="888" r:id="rId71"/>
    <p:sldId id="881" r:id="rId72"/>
    <p:sldId id="882" r:id="rId73"/>
    <p:sldId id="889" r:id="rId74"/>
    <p:sldId id="793" r:id="rId75"/>
    <p:sldId id="794" r:id="rId76"/>
    <p:sldId id="841" r:id="rId77"/>
    <p:sldId id="801" r:id="rId78"/>
    <p:sldId id="840" r:id="rId79"/>
    <p:sldId id="795" r:id="rId80"/>
    <p:sldId id="798" r:id="rId81"/>
    <p:sldId id="799" r:id="rId82"/>
    <p:sldId id="343" r:id="rId83"/>
    <p:sldId id="802" r:id="rId84"/>
    <p:sldId id="823" r:id="rId85"/>
    <p:sldId id="825" r:id="rId86"/>
    <p:sldId id="883" r:id="rId87"/>
    <p:sldId id="826" r:id="rId88"/>
    <p:sldId id="827" r:id="rId89"/>
    <p:sldId id="796" r:id="rId90"/>
    <p:sldId id="828" r:id="rId91"/>
    <p:sldId id="884" r:id="rId92"/>
    <p:sldId id="829" r:id="rId93"/>
    <p:sldId id="885" r:id="rId94"/>
    <p:sldId id="831" r:id="rId95"/>
    <p:sldId id="832" r:id="rId96"/>
    <p:sldId id="842" r:id="rId97"/>
    <p:sldId id="277" r:id="rId98"/>
    <p:sldId id="886" r:id="rId99"/>
    <p:sldId id="833" r:id="rId100"/>
    <p:sldId id="834" r:id="rId10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grv" initials="m" lastIdx="1" clrIdx="0">
    <p:extLst>
      <p:ext uri="{19B8F6BF-5375-455C-9EA6-DF929625EA0E}">
        <p15:presenceInfo xmlns:p15="http://schemas.microsoft.com/office/powerpoint/2012/main" userId="mgrv" providerId="None"/>
      </p:ext>
    </p:extLst>
  </p:cmAuthor>
  <p:cmAuthor id="2" name="Windows User" initials="WU" lastIdx="1" clrIdx="1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0311" autoAdjust="0"/>
  </p:normalViewPr>
  <p:slideViewPr>
    <p:cSldViewPr>
      <p:cViewPr varScale="1">
        <p:scale>
          <a:sx n="110" d="100"/>
          <a:sy n="110" d="100"/>
        </p:scale>
        <p:origin x="18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tableStyles" Target="tableStyles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5B217-F20C-4A10-A888-AF9EDBED4B5D}" type="datetimeFigureOut">
              <a:rPr lang="el-GR" smtClean="0"/>
              <a:t>24/10/25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254B3-AE9B-4D1F-B292-64560899B6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79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belprize.org/prizes/physics/1911/ceremony-speech/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/index.php?title=%CE%93%CF%89%CE%BD%CE%AF%CE%B1_%CE%BB%CF%8C%CE%BE%CF%89%CF%83%CE%B7%CF%82&amp;action=edit&amp;redlink=1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l.wikipedia.org/wiki/%CE%99%CE%BF%CF%85%CE%BB%CE%B9%CE%B1%CE%BD%CF%8C_%CE%B7%CE%BC%CE%B5%CF%81%CE%BF%CE%BB%CF%8C%CE%B3%CE%B9%CE%BF" TargetMode="Externa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A6%CF%85%CF%83%CE%B9%CE%BA%CE%AE" TargetMode="External"/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l.wikipedia.org/wiki/%CE%91%CE%BD%CE%AC%CE%BA%CE%BB%CE%B1%CF%83%CE%B7" TargetMode="External"/><Relationship Id="rId5" Type="http://schemas.openxmlformats.org/officeDocument/2006/relationships/hyperlink" Target="https://el.wikipedia.org/wiki/%CE%91%CE%BA%CF%84%CE%AF%CE%BD%CE%B1" TargetMode="External"/><Relationship Id="rId4" Type="http://schemas.openxmlformats.org/officeDocument/2006/relationships/hyperlink" Target="https://el.wikipedia.org/wiki/%CE%9F%CF%80%CF%84%CE%B9%CE%BA%CE%AE" TargetMode="Externa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6463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1895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8717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interaction</a:t>
            </a:r>
          </a:p>
          <a:p>
            <a:r>
              <a:rPr lang="en-US" dirty="0"/>
              <a:t>precipitation</a:t>
            </a:r>
          </a:p>
          <a:p>
            <a:r>
              <a:rPr lang="en-US" dirty="0"/>
              <a:t>volcanic gases and particles</a:t>
            </a:r>
          </a:p>
          <a:p>
            <a:r>
              <a:rPr lang="en-US" dirty="0"/>
              <a:t>biogeochemical cycles</a:t>
            </a:r>
          </a:p>
          <a:p>
            <a:r>
              <a:rPr lang="en-US" dirty="0"/>
              <a:t>terrestrial outgoing radiation</a:t>
            </a:r>
          </a:p>
          <a:p>
            <a:r>
              <a:rPr lang="en-US" dirty="0"/>
              <a:t>land-air interaction</a:t>
            </a:r>
          </a:p>
          <a:p>
            <a:endParaRPr lang="en-US" dirty="0"/>
          </a:p>
          <a:p>
            <a:r>
              <a:rPr lang="el-GR" dirty="0"/>
              <a:t>ΑΛΛΗΛΕΠΙΔΡΑΣΗ κατακρήμνιση ηφαιστειακά αέρια και σωματίδια </a:t>
            </a:r>
            <a:r>
              <a:rPr lang="el-GR" dirty="0" err="1"/>
              <a:t>βιογεωχημικοί</a:t>
            </a:r>
            <a:r>
              <a:rPr lang="el-GR" dirty="0"/>
              <a:t> κύκλοι επίγεια εξερχόμενη ακτινοβολία αλληλεπίδραση εδάφους-αέρα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8343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7621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1306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Καρλ </a:t>
            </a:r>
            <a:r>
              <a:rPr lang="el-GR" dirty="0" err="1"/>
              <a:t>Σβάρτσιλντ</a:t>
            </a:r>
            <a:endParaRPr lang="el-GR" dirty="0"/>
          </a:p>
          <a:p>
            <a:r>
              <a:rPr lang="el-GR" dirty="0"/>
              <a:t>Αστρονόμος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6954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6210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Οι ακτίνες Χ αποτελούν το τμήμα του ηλεκτρομαγνητικού φάσματος με μήκος κύματος μεταξύ 10</a:t>
            </a:r>
            <a:r>
              <a:rPr lang="en-US" dirty="0"/>
              <a:t>nm &amp; 10pm</a:t>
            </a:r>
          </a:p>
          <a:p>
            <a:r>
              <a:rPr lang="el-GR" dirty="0"/>
              <a:t>Οι ακτίνες γ, έχουν μήκος μικρότερο από </a:t>
            </a:r>
            <a:r>
              <a:rPr lang="en-US" dirty="0"/>
              <a:t>10pm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7299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Οι ακτίνες Χ αποτελούν το τμήμα του ηλεκτρομαγνητικού φάσματος με μήκος κύματος μεταξύ 10</a:t>
            </a:r>
            <a:r>
              <a:rPr lang="en-US" dirty="0"/>
              <a:t>nm &amp; 10pm</a:t>
            </a:r>
          </a:p>
          <a:p>
            <a:r>
              <a:rPr lang="el-GR" dirty="0"/>
              <a:t>Οι ακτίνες γ, έχουν μήκος μικρότερο από </a:t>
            </a:r>
            <a:r>
              <a:rPr lang="en-US" dirty="0"/>
              <a:t>10pm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699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Ακτίνες </a:t>
            </a:r>
            <a:r>
              <a:rPr lang="el-GR" dirty="0" err="1"/>
              <a:t>γάμμα</a:t>
            </a:r>
            <a:endParaRPr lang="el-GR" dirty="0"/>
          </a:p>
          <a:p>
            <a:r>
              <a:rPr lang="el-GR" dirty="0"/>
              <a:t>Ακτίνες Χ</a:t>
            </a:r>
          </a:p>
          <a:p>
            <a:r>
              <a:rPr lang="el-GR" dirty="0"/>
              <a:t>Υπεριώδεις</a:t>
            </a:r>
          </a:p>
          <a:p>
            <a:r>
              <a:rPr lang="el-GR" dirty="0"/>
              <a:t>Ορατό</a:t>
            </a:r>
          </a:p>
          <a:p>
            <a:r>
              <a:rPr lang="el-GR" dirty="0"/>
              <a:t>Υπέρυθρο</a:t>
            </a:r>
          </a:p>
          <a:p>
            <a:r>
              <a:rPr lang="el-GR" dirty="0"/>
              <a:t>Μικροκύματα</a:t>
            </a:r>
          </a:p>
          <a:p>
            <a:r>
              <a:rPr lang="el-GR" dirty="0"/>
              <a:t>Ραδιοκύματα</a:t>
            </a:r>
          </a:p>
          <a:p>
            <a:r>
              <a:rPr lang="el-GR" dirty="0"/>
              <a:t>Μακρά ραδιοκύματα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0167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3765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042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Μέλαν είναι το σώμα που απορροφά όλη την ακτινοβολία που προσπίπτει σε αυτό</a:t>
            </a:r>
          </a:p>
          <a:p>
            <a:r>
              <a:rPr lang="el-GR" dirty="0"/>
              <a:t>Σημειώσεις και παραδόσεις του μαθήματος ακτινοβολία του μεταπτυχιακού Ενδεικτικού στην Μετεωρολογία του πανεπιστημίου Αθηνών 1981, διδάσκων </a:t>
            </a:r>
            <a:r>
              <a:rPr lang="el-GR" dirty="0" err="1"/>
              <a:t>Καραλής</a:t>
            </a:r>
            <a:r>
              <a:rPr lang="el-GR" dirty="0"/>
              <a:t> Ιωάννης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8033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5137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0032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8234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Πρόκειται για ακτινοβολία που διαδίδεται προς όλες τις διευθύνσεις</a:t>
            </a:r>
          </a:p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Max Karl Ernst Ludwig Planck (1858-1947)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Γερμανός θεωρητικός φυσικός από τους θεμελιωτές της κβαντικής θεωρίας. Βραβείο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Nobel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Φυσικής το 1918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7561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Πρόκειται για ακτινοβολία που διαδίδεται προς όλες τις διευθύνσεις</a:t>
            </a:r>
          </a:p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Max Karl Ernst Ludwig Planck (1858-1947)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Γερμανός θεωρητικός φυσικός από τους θεμελιωτές της κβαντικής θεωρίας. Βραβείο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Nobel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Φυσικής το 1918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925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W/m</a:t>
            </a:r>
            <a:r>
              <a:rPr lang="en-US" baseline="30000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40513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Andrews 2010</a:t>
            </a:r>
          </a:p>
          <a:p>
            <a:r>
              <a:rPr lang="en-US" dirty="0"/>
              <a:t>Josef</a:t>
            </a:r>
            <a:r>
              <a:rPr lang="el-GR" dirty="0"/>
              <a:t> </a:t>
            </a:r>
            <a:r>
              <a:rPr lang="en-US" dirty="0"/>
              <a:t>Stefan</a:t>
            </a:r>
            <a:r>
              <a:rPr lang="el-GR" dirty="0"/>
              <a:t> (1835-1893) Σλοβένος φυσικός, μαθηματικός και ποιητής αυστριακής υπηκοότητας. Μελέτησε τη διάχυση των αερίων σύμφωνα μα τα δεδομένα της κινητικής θεωρίας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Ludwig Eduard Boltzmann </a:t>
            </a:r>
            <a:r>
              <a:rPr lang="el-GR" dirty="0"/>
              <a:t>(18</a:t>
            </a:r>
            <a:r>
              <a:rPr lang="en-US" dirty="0"/>
              <a:t>44</a:t>
            </a:r>
            <a:r>
              <a:rPr lang="el-GR" dirty="0"/>
              <a:t>-1</a:t>
            </a:r>
            <a:r>
              <a:rPr lang="en-US" dirty="0"/>
              <a:t>906</a:t>
            </a:r>
            <a:r>
              <a:rPr lang="el-GR" dirty="0"/>
              <a:t>) Αυστριακός θεωρητικός φυσικός και φιλόσοφος, Από τους θεμελιωτές της Στατιστικής Φυσικής και της Θερμοδυναμικής.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11680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Είναι εμπειρικά γνωστό ότι τα πυρακτωμένα σώματα (ανεξάρτητα από το υλικό τους) αλλάζουν χρώμα από κόκκινο, σε πορτοκαλί ή κίτρινο καθώς μεταβάλλεται η θερμοκρασία τους. Το 1893 ο Γερμανός </a:t>
            </a:r>
            <a:r>
              <a:rPr lang="el-GR" dirty="0" err="1"/>
              <a:t>Wilhelm</a:t>
            </a:r>
            <a:r>
              <a:rPr lang="el-GR" dirty="0"/>
              <a:t> </a:t>
            </a:r>
            <a:r>
              <a:rPr lang="el-GR" dirty="0" err="1"/>
              <a:t>Wien</a:t>
            </a:r>
            <a:r>
              <a:rPr lang="el-GR" dirty="0"/>
              <a:t> (</a:t>
            </a:r>
            <a:r>
              <a:rPr lang="el-GR" dirty="0">
                <a:hlinkClick r:id="rId3"/>
              </a:rPr>
              <a:t>Νόμπελ Φυσικής 1911</a:t>
            </a:r>
            <a:r>
              <a:rPr lang="el-GR" dirty="0"/>
              <a:t>) απέδειξε χρησιμοποιώντας κλασική θερμοδυναμική, αυτό που είχε ήδη παρατηρήσει ποιοτικά ο Αμερικανός </a:t>
            </a:r>
            <a:r>
              <a:rPr lang="el-GR" dirty="0" err="1"/>
              <a:t>Samuel</a:t>
            </a:r>
            <a:r>
              <a:rPr lang="el-GR" dirty="0"/>
              <a:t> </a:t>
            </a:r>
            <a:r>
              <a:rPr lang="el-GR" dirty="0" err="1"/>
              <a:t>Langley</a:t>
            </a:r>
            <a:r>
              <a:rPr lang="el-GR" dirty="0"/>
              <a:t>, ότι το μήκος κύματος «στο οποίο εκπέμπεται η περισσότερη ποσότητα ακτινοβολίας ενός θερμού σώματος» είναι αντιστρόφως ανάλογο της θερμοκρασίας του σώματος:</a:t>
            </a:r>
          </a:p>
          <a:p>
            <a:pPr algn="ctr"/>
            <a:br>
              <a:rPr lang="el-GR" dirty="0">
                <a:effectLst/>
              </a:rPr>
            </a:br>
            <a:r>
              <a:rPr lang="el-GR" dirty="0">
                <a:effectLst/>
              </a:rPr>
              <a:t>(</a:t>
            </a:r>
            <a:r>
              <a:rPr lang="el-GR" dirty="0" err="1">
                <a:effectLst/>
              </a:rPr>
              <a:t>λ</a:t>
            </a:r>
            <a:r>
              <a:rPr lang="el-GR" baseline="-25000" dirty="0" err="1">
                <a:effectLst/>
              </a:rPr>
              <a:t>max</a:t>
            </a:r>
            <a:r>
              <a:rPr lang="el-GR" baseline="-25000" dirty="0">
                <a:effectLst/>
              </a:rPr>
              <a:t> σε m και Τ σε </a:t>
            </a:r>
            <a:r>
              <a:rPr lang="el-GR" baseline="-25000" dirty="0" err="1">
                <a:effectLst/>
              </a:rPr>
              <a:t>Κelvin</a:t>
            </a:r>
            <a:r>
              <a:rPr lang="el-GR" baseline="-25000" dirty="0">
                <a:effectLst/>
              </a:rPr>
              <a:t>)</a:t>
            </a:r>
            <a:endParaRPr lang="el-GR" dirty="0">
              <a:effectLst/>
            </a:endParaRPr>
          </a:p>
          <a:p>
            <a:r>
              <a:rPr lang="el-GR" dirty="0"/>
              <a:t>Η παραπάνω εξίσωση εκφράζει το </a:t>
            </a:r>
            <a:r>
              <a:rPr lang="el-GR" b="1" dirty="0"/>
              <a:t>νόμο μετατόπισης του </a:t>
            </a:r>
            <a:r>
              <a:rPr lang="el-GR" b="1" dirty="0" err="1"/>
              <a:t>Wien</a:t>
            </a:r>
            <a:r>
              <a:rPr lang="el-GR" dirty="0"/>
              <a:t>.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1162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Andrews 2010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66987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36175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19763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31087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41753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20482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Η γωνία που σχηματίζει το επίπεδο της εκλειπτικής με το επίπεδο του ουράνιου ισημερινού ονομάζεται </a:t>
            </a:r>
            <a:r>
              <a:rPr lang="el-GR" i="1" dirty="0">
                <a:hlinkClick r:id="rId3" tooltip="Γωνία λόξωσης (δεν έχει γραφτεί ακόμα)"/>
              </a:rPr>
              <a:t>γωνία </a:t>
            </a:r>
            <a:r>
              <a:rPr lang="el-GR" i="1" dirty="0" err="1">
                <a:hlinkClick r:id="rId3" tooltip="Γωνία λόξωσης (δεν έχει γραφτεί ακόμα)"/>
              </a:rPr>
              <a:t>λόξωσης</a:t>
            </a:r>
            <a:r>
              <a:rPr lang="el-GR" dirty="0"/>
              <a:t> ή </a:t>
            </a:r>
            <a:r>
              <a:rPr lang="el-GR" i="1" dirty="0"/>
              <a:t>γωνία </a:t>
            </a:r>
            <a:r>
              <a:rPr lang="el-GR" i="1" dirty="0" err="1"/>
              <a:t>λοξώσεως</a:t>
            </a:r>
            <a:r>
              <a:rPr lang="el-GR" dirty="0"/>
              <a:t>, (ή λοξότητα), είναι ίση με </a:t>
            </a:r>
            <a:r>
              <a:rPr lang="el-GR" b="1" dirty="0"/>
              <a:t>23° 27΄</a:t>
            </a:r>
            <a:r>
              <a:rPr lang="el-GR" dirty="0"/>
              <a:t>. Έτσι ο άξονας της εκλειπτικής, (κάθετος στο επίπεδο αυτής), σχηματίζει γωνία με τον άξονα της Γης ίση με 23° 27΄ όση δηλαδή και η γωνία </a:t>
            </a:r>
            <a:r>
              <a:rPr lang="el-GR" dirty="0" err="1"/>
              <a:t>λόξωσης</a:t>
            </a:r>
            <a:r>
              <a:rPr lang="el-GR" dirty="0"/>
              <a:t>.</a:t>
            </a:r>
          </a:p>
          <a:p>
            <a:endParaRPr lang="el-GR" dirty="0"/>
          </a:p>
          <a:p>
            <a:r>
              <a:rPr lang="el-GR" dirty="0"/>
              <a:t>Η μετάπτωση του άξονα της Γης προκαλεί μια σειρά παρατηρούμενων επιπτώσεων. Πρώτον, ο νότιος και ο βόρειος Ουράνιος Πόλος φαίνονται να κινούνται κυκλικά σε σχέση με σταθερά άστρα στον ουρανό, ολοκληρώνοντας έναν πλήρη κύκλο εντός 25.772 </a:t>
            </a:r>
            <a:r>
              <a:rPr lang="el-GR" dirty="0">
                <a:hlinkClick r:id="rId4" tooltip="Ιουλιανό ημερολόγιο"/>
              </a:rPr>
              <a:t>Ιουλιανών ετών</a:t>
            </a:r>
            <a:r>
              <a:rPr lang="el-GR" dirty="0"/>
              <a:t>. Έτσι σήμερα Πολικός Αστέρας είναι ο </a:t>
            </a:r>
            <a:r>
              <a:rPr lang="el-GR" b="1" dirty="0"/>
              <a:t>α της Μικρής Άρκτου</a:t>
            </a:r>
            <a:r>
              <a:rPr lang="el-GR" dirty="0"/>
              <a:t> ενώ σε 10.000 χρόνια θα είναι ο </a:t>
            </a:r>
            <a:r>
              <a:rPr lang="el-GR" b="1" dirty="0" err="1"/>
              <a:t>Ντενέμπ</a:t>
            </a:r>
            <a:r>
              <a:rPr lang="el-GR" b="1" dirty="0"/>
              <a:t> ή α του Κύκνου</a:t>
            </a:r>
            <a:r>
              <a:rPr lang="el-GR" dirty="0"/>
              <a:t> και σε 14.000 χρόνια ο </a:t>
            </a:r>
            <a:r>
              <a:rPr lang="el-GR" b="1" dirty="0"/>
              <a:t>Βέγας ή α της Λύρας</a:t>
            </a:r>
            <a:r>
              <a:rPr lang="el-GR" dirty="0"/>
              <a:t>.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91071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627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86038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36252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73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74771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74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9561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75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86968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76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426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78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30246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79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10760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34017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48C78EA-3364-40EA-A6C5-AF35A80235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192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8428E36C-093E-44D8-AB1C-4961A0A1F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22238"/>
            <a:endParaRPr lang="en-US" altLang="el-G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280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07445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blue planet: An introduction toy Earth System Science, Skinner &amp; Porter, 1995,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09348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Η απορρόφηση και η εκπομπή φωτονίων εξαρτάται από τις διαφορές ενέργειας μεταξύ των διεγερμένων ενεργειακών καταστάσεων δόνησης ή περιστροφής των μορίων του ατμοσφαιρικού ρευστού.</a:t>
            </a:r>
          </a:p>
          <a:p>
            <a:r>
              <a:rPr lang="el-GR" dirty="0"/>
              <a:t>Σε αντίθεση με το υπέρυθρο, εδώ λαμβάνονται υπόψη και οι μεταπτώσεις των ηλεκτρονίων (όπως επίσης και οι περιστροφικές και δονητικές μεταπτώσεις των ηλεκτρονίων για διακριτά μήκη κύματος. Επιπλέον η </a:t>
            </a:r>
            <a:r>
              <a:rPr lang="el-GR" dirty="0" err="1"/>
              <a:t>φωτοδιάσπαση</a:t>
            </a:r>
            <a:r>
              <a:rPr lang="el-GR" dirty="0"/>
              <a:t> και ο </a:t>
            </a:r>
            <a:r>
              <a:rPr lang="el-GR" dirty="0" err="1"/>
              <a:t>φωτοϊονισμός</a:t>
            </a:r>
            <a:r>
              <a:rPr lang="el-GR" dirty="0"/>
              <a:t> οδηγούν σε φάσματα απορρόφησης με συνεχές διάστημα μηκών κύματος , παρά σε διακριτά μήκη κύματος (</a:t>
            </a:r>
            <a:r>
              <a:rPr lang="en-US" dirty="0"/>
              <a:t>Ahrens, 2001)</a:t>
            </a:r>
            <a:r>
              <a:rPr lang="el-GR" dirty="0"/>
              <a:t>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06325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Στη </a:t>
            </a:r>
            <a:r>
              <a:rPr lang="el-GR" dirty="0">
                <a:hlinkClick r:id="rId3" tooltip="Φυσική"/>
              </a:rPr>
              <a:t>Φυσική</a:t>
            </a:r>
            <a:r>
              <a:rPr lang="el-GR" dirty="0"/>
              <a:t> και ιδιαίτερα στην </a:t>
            </a:r>
            <a:r>
              <a:rPr lang="el-GR" dirty="0">
                <a:hlinkClick r:id="rId4" tooltip="Οπτική"/>
              </a:rPr>
              <a:t>Οπτική</a:t>
            </a:r>
            <a:r>
              <a:rPr lang="el-GR" dirty="0"/>
              <a:t> με τον όρο </a:t>
            </a:r>
            <a:r>
              <a:rPr lang="el-GR" b="1" dirty="0"/>
              <a:t>σκέδαση</a:t>
            </a:r>
            <a:r>
              <a:rPr lang="el-GR" dirty="0"/>
              <a:t> ή </a:t>
            </a:r>
            <a:r>
              <a:rPr lang="el-GR" i="1" dirty="0"/>
              <a:t>σκέδαση του φωτός</a:t>
            </a:r>
            <a:r>
              <a:rPr lang="el-GR" dirty="0"/>
              <a:t> ονομάζεται ο διασκορπισμός των φωτεινών </a:t>
            </a:r>
            <a:r>
              <a:rPr lang="el-GR" dirty="0" err="1">
                <a:hlinkClick r:id="rId5" tooltip="Ακτίνα"/>
              </a:rPr>
              <a:t>ακτίνων</a:t>
            </a:r>
            <a:r>
              <a:rPr lang="el-GR" dirty="0"/>
              <a:t> όταν προσπέσουν σε μικροσκοπικά σωματίδια, έτσι ώστε να διαχέονται στο χώρο χωρίς να φαίνονται. Η οπτική αντίληψη του γεγονότος αυτού ονομάζεται </a:t>
            </a:r>
            <a:r>
              <a:rPr lang="el-GR" b="1" dirty="0"/>
              <a:t>φαινόμενο σκέδασης</a:t>
            </a:r>
            <a:r>
              <a:rPr lang="el-GR" dirty="0"/>
              <a:t>. Η σκέδαση είναι προϊόν πολλαπλής </a:t>
            </a:r>
            <a:r>
              <a:rPr lang="el-GR" dirty="0">
                <a:hlinkClick r:id="rId6" tooltip="Ανάκλαση"/>
              </a:rPr>
              <a:t>ανάκλασης</a:t>
            </a:r>
            <a:r>
              <a:rPr lang="el-GR" dirty="0"/>
              <a:t>. Πρόκειται ουσιαστικά, για απορρόφηση του φωτός και </a:t>
            </a:r>
            <a:r>
              <a:rPr lang="el-GR" dirty="0" err="1"/>
              <a:t>επανεκπομπή</a:t>
            </a:r>
            <a:r>
              <a:rPr lang="el-GR" dirty="0"/>
              <a:t> του από τα μικροσκοπικά σωματίδια πάνω στα οποία προσπίπτει, ενώ οι συχνότητες από τις οποίες αποτελείται το φως, παραμένουν αμετάβλητες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67988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05174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60054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89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24677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00375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85510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460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26598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52748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097487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270049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203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F4F0-AE52-41F5-85D6-75A12214728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23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F04-2BED-40AC-9473-6DC88C2DF00D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65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EF498-3D7A-450C-8027-B29243A10D37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555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8FA2-2122-4C6B-A832-754D3498E869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02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A06E-10BB-4695-A3B6-EFF3AE03D508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93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14F7C-6AF6-41EF-8351-618DC0AD0890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16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5483510-B06C-410C-ABD3-C4D8403C6B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3835" y="6355683"/>
            <a:ext cx="374936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90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CEA19-2F07-4EBB-9533-026C8B8476BA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2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CD83-1F99-4CC0-B83D-31261909E75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74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EF07-D15C-4B50-AE0F-C2167779B508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701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1333-1DFF-4B3C-A919-4EBB9115DC4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45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Τίτλος, Γράφημα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25415" y="457200"/>
            <a:ext cx="7795846" cy="5334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γραφήματος"/>
          <p:cNvSpPr>
            <a:spLocks noGrp="1"/>
          </p:cNvSpPr>
          <p:nvPr>
            <p:ph type="chart" sz="half" idx="1"/>
          </p:nvPr>
        </p:nvSpPr>
        <p:spPr>
          <a:xfrm>
            <a:off x="457201" y="1600202"/>
            <a:ext cx="4044461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2338" y="1600202"/>
            <a:ext cx="4044461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914253" y="6324600"/>
            <a:ext cx="190469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E61B4-8C64-49F3-B24C-3F139E5977DA}" type="datetime1">
              <a:rPr lang="el-GR"/>
              <a:pPr>
                <a:defRPr/>
              </a:pPr>
              <a:t>24/10/25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352262" y="6324600"/>
            <a:ext cx="289660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782178" y="6324600"/>
            <a:ext cx="1904695" cy="457200"/>
          </a:xfrm>
        </p:spPr>
        <p:txBody>
          <a:bodyPr/>
          <a:lstStyle>
            <a:lvl1pPr>
              <a:defRPr/>
            </a:lvl1pPr>
          </a:lstStyle>
          <a:p>
            <a:fld id="{278BB391-E572-48A2-B218-DFC426BF5F6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50804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2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3E3A1-D1D5-4B0A-A8D6-D5B4EDE64DE5}" type="datetime1">
              <a:rPr lang="el-GR"/>
              <a:pPr>
                <a:defRPr/>
              </a:pPr>
              <a:t>24/10/25</a:t>
            </a:fld>
            <a:endParaRPr lang="el-GR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736EA-1B0E-4467-9092-9C5E0C8891FE}" type="slidenum">
              <a:rPr lang="el-GR" altLang="el-GR"/>
              <a:pPr/>
              <a:t>‹#›</a:t>
            </a:fld>
            <a:endParaRPr lang="el-GR" altLang="el-GR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4F5333DF-1F74-4CF2-8FD5-60DCA3ED74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3835" y="6340473"/>
            <a:ext cx="374936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81418"/>
      </p:ext>
    </p:extLst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C22E4-B6EF-42D1-93B5-EA78C1CB024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5.jp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25.jpg"/><Relationship Id="rId7" Type="http://schemas.openxmlformats.org/officeDocument/2006/relationships/oleObject" Target="../embeddings/oleObject9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44.png"/><Relationship Id="rId4" Type="http://schemas.openxmlformats.org/officeDocument/2006/relationships/image" Target="../media/image41.emf"/><Relationship Id="rId9" Type="http://schemas.openxmlformats.org/officeDocument/2006/relationships/hyperlink" Target="https://en.wikipedia.org/wiki/Wien%27s_displacement_law#cite_note-physconst-bwien-1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50.w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54.png"/><Relationship Id="rId7" Type="http://schemas.openxmlformats.org/officeDocument/2006/relationships/oleObject" Target="../embeddings/oleObject13.bin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15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0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0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7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3.wmf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134.jpg"/><Relationship Id="rId7" Type="http://schemas.openxmlformats.org/officeDocument/2006/relationships/image" Target="../media/image137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36.jpg"/><Relationship Id="rId4" Type="http://schemas.openxmlformats.org/officeDocument/2006/relationships/image" Target="../media/image135.jpg"/><Relationship Id="rId9" Type="http://schemas.openxmlformats.org/officeDocument/2006/relationships/image" Target="../media/image138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39.w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sv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F395BDF-C525-485C-AD0E-904E5D3E3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50C7707-87B6-4D2F-BA93-F8B4BFE1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C0BC2C-EC17-4533-8B43-8DC3DC9A2A2C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2348880"/>
            <a:ext cx="7667947" cy="1008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altLang="el-GR" sz="2800" dirty="0">
                <a:solidFill>
                  <a:schemeClr val="hlink"/>
                </a:solidFill>
                <a:latin typeface="Comic Sans MS" panose="030F0702030302020204" pitchFamily="66" charset="0"/>
              </a:rPr>
              <a:t>Φυσική Περιβάλλοντος :          </a:t>
            </a:r>
          </a:p>
          <a:p>
            <a:pPr marL="0" indent="0" algn="r">
              <a:buNone/>
            </a:pPr>
            <a:r>
              <a:rPr lang="en-US" sz="2600" i="1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  <a:r>
              <a:rPr lang="el-GR" sz="2600" i="1" dirty="0" err="1">
                <a:solidFill>
                  <a:srgbClr val="FF0000"/>
                </a:solidFill>
                <a:latin typeface="Arial" panose="020B0604020202020204" pitchFamily="34" charset="0"/>
              </a:rPr>
              <a:t>Κεφ</a:t>
            </a:r>
            <a:r>
              <a:rPr lang="el-GR" sz="2600" i="1" dirty="0">
                <a:solidFill>
                  <a:srgbClr val="FF0000"/>
                </a:solidFill>
                <a:latin typeface="Arial" panose="020B0604020202020204" pitchFamily="34" charset="0"/>
              </a:rPr>
              <a:t> 2, </a:t>
            </a:r>
            <a:r>
              <a:rPr lang="el-GR" altLang="el-GR" sz="2800" i="1" dirty="0">
                <a:solidFill>
                  <a:srgbClr val="FF0000"/>
                </a:solidFill>
                <a:latin typeface="Arial" panose="020B0604020202020204" pitchFamily="34" charset="0"/>
              </a:rPr>
              <a:t>Ηλιακή Ακτινοβολία 1ο</a:t>
            </a:r>
            <a:r>
              <a:rPr lang="en-US" sz="2800" i="1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</a:p>
          <a:p>
            <a:pPr marL="0" indent="0" algn="ctr">
              <a:buNone/>
            </a:pPr>
            <a:r>
              <a:rPr lang="el-GR" altLang="el-GR" sz="2000" b="1" dirty="0">
                <a:latin typeface="Comic Sans MS" panose="030F0702030302020204" pitchFamily="66" charset="0"/>
              </a:rPr>
              <a:t> </a:t>
            </a:r>
            <a:endParaRPr lang="en-US" altLang="el-GR" sz="20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l-GR" sz="2000" b="1" dirty="0">
              <a:solidFill>
                <a:srgbClr val="00279F"/>
              </a:solidFill>
            </a:endParaRPr>
          </a:p>
          <a:p>
            <a:pPr marL="0" indent="0" algn="ctr">
              <a:buNone/>
            </a:pPr>
            <a:endParaRPr lang="el-GR" sz="28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el-GR" altLang="el-GR" sz="2800" b="1" dirty="0"/>
          </a:p>
          <a:p>
            <a:pPr marL="0" indent="0" algn="ctr">
              <a:buNone/>
            </a:pPr>
            <a:endParaRPr lang="el-GR" altLang="el-GR" sz="26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>
              <a:buFont typeface="Wingdings" pitchFamily="2" charset="2"/>
              <a:buNone/>
            </a:pPr>
            <a:endParaRPr lang="el-GR" altLang="el-GR" sz="2800" dirty="0">
              <a:solidFill>
                <a:schemeClr val="accent2"/>
              </a:solidFill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621D6907-1D73-4298-9B31-4142D2657EAB}"/>
              </a:ext>
            </a:extLst>
          </p:cNvPr>
          <p:cNvGrpSpPr>
            <a:grpSpLocks/>
          </p:cNvGrpSpPr>
          <p:nvPr/>
        </p:nvGrpSpPr>
        <p:grpSpPr bwMode="auto">
          <a:xfrm>
            <a:off x="2771800" y="5106029"/>
            <a:ext cx="6022366" cy="1162751"/>
            <a:chOff x="1768" y="214"/>
            <a:chExt cx="3001" cy="905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F04F8513-F1E2-45BE-B6AE-1647D21C7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" y="214"/>
              <a:ext cx="2439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l-GR" sz="1100" b="1" u="sng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 </a:t>
              </a:r>
            </a:p>
            <a:p>
              <a:pPr>
                <a:defRPr/>
              </a:pPr>
              <a:endPara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1100" b="1" u="sng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Energy and Environmental Research Laboratory</a:t>
              </a:r>
              <a:r>
                <a:rPr lang="el-GR" sz="1100" b="1" u="sng" dirty="0">
                  <a:solidFill>
                    <a:schemeClr val="hlink"/>
                  </a:solidFill>
                  <a:latin typeface="Comic Sans MS" pitchFamily="66" charset="0"/>
                  <a:cs typeface="Arial" pitchFamily="34" charset="0"/>
                </a:rPr>
                <a:t> 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DF27E3F-3F21-490B-97F9-FC685CC1D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" y="569"/>
              <a:ext cx="598" cy="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4">
            <a:extLst>
              <a:ext uri="{FF2B5EF4-FFF2-40B4-BE49-F238E27FC236}">
                <a16:creationId xmlns:a16="http://schemas.microsoft.com/office/drawing/2014/main" id="{0BFE9FCD-2F27-4624-80CC-8E9ACF931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355714"/>
            <a:ext cx="27364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N.K.U.A. –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Department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of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Science</a:t>
            </a: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>
              <a:defRPr/>
            </a:pPr>
            <a:r>
              <a: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11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Psachna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, Euboea - Euripus Campus</a:t>
            </a: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>
              <a:defRPr/>
            </a:pP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3920E234-C6AE-4964-A0A8-857F75A18A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0" y="456137"/>
            <a:ext cx="386609" cy="60016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A18B57B-0B3A-4026-89B3-94C9B55C3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557338"/>
            <a:ext cx="6372225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l-GR" sz="28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C5881A5-5459-4C6C-AFF3-2C153A9AACE0}"/>
              </a:ext>
            </a:extLst>
          </p:cNvPr>
          <p:cNvSpPr/>
          <p:nvPr/>
        </p:nvSpPr>
        <p:spPr>
          <a:xfrm>
            <a:off x="4114800" y="3958887"/>
            <a:ext cx="45720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Καθ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Μιχάλης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Γρ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Βραχόπουλος</a:t>
            </a:r>
            <a:endParaRPr lang="en-US" b="1" i="1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Επ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Καθ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Δημήτριος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Λαδάκης</a:t>
            </a:r>
            <a:endParaRPr lang="el-GR" b="1" i="1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92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2CB3F2-CF00-43F9-82C9-FED5BCF9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B8CF993-2F05-43CF-8E79-44696664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72EC8AA-3B21-4D69-AC70-D1C3A0D47CA4}"/>
              </a:ext>
            </a:extLst>
          </p:cNvPr>
          <p:cNvSpPr txBox="1"/>
          <p:nvPr/>
        </p:nvSpPr>
        <p:spPr>
          <a:xfrm>
            <a:off x="426844" y="475568"/>
            <a:ext cx="8423983" cy="10762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800" dirty="0">
                <a:latin typeface="Arial Narrow" panose="020B0606020202030204" pitchFamily="34" charset="0"/>
              </a:rPr>
              <a:t>Η ενέργεια που δέχεται </a:t>
            </a:r>
            <a:r>
              <a:rPr lang="el-GR" sz="2800" u="sng" dirty="0">
                <a:latin typeface="Arial Narrow" panose="020B0606020202030204" pitchFamily="34" charset="0"/>
              </a:rPr>
              <a:t>η ατμόσφαιρα</a:t>
            </a:r>
            <a:r>
              <a:rPr lang="el-GR" sz="2800" dirty="0">
                <a:latin typeface="Arial Narrow" panose="020B0606020202030204" pitchFamily="34" charset="0"/>
              </a:rPr>
              <a:t> μπορεί προέρχεται από τρεις πηγές: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465BB5-593D-456D-8326-7E173CFD3F83}"/>
              </a:ext>
            </a:extLst>
          </p:cNvPr>
          <p:cNvSpPr txBox="1"/>
          <p:nvPr/>
        </p:nvSpPr>
        <p:spPr>
          <a:xfrm>
            <a:off x="457200" y="2420888"/>
            <a:ext cx="8363272" cy="2528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3200" dirty="0">
                <a:solidFill>
                  <a:srgbClr val="0000FF"/>
                </a:solidFill>
              </a:rPr>
              <a:t>τον ήλιο,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n-US" sz="32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3200" dirty="0">
                <a:solidFill>
                  <a:srgbClr val="0000FF"/>
                </a:solidFill>
              </a:rPr>
              <a:t>τα υπόλοιπα άστρα και την κοσμική ακτινοβολία </a:t>
            </a:r>
            <a:endParaRPr lang="en-US" sz="32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n-US" sz="32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3200" dirty="0">
                <a:solidFill>
                  <a:srgbClr val="0000FF"/>
                </a:solidFill>
              </a:rPr>
              <a:t>και </a:t>
            </a:r>
            <a:endParaRPr lang="en-US" sz="32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n-US" sz="32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3200" dirty="0">
                <a:solidFill>
                  <a:srgbClr val="0000FF"/>
                </a:solidFill>
              </a:rPr>
              <a:t>από το εσωτερικό της Γης.</a:t>
            </a:r>
          </a:p>
        </p:txBody>
      </p:sp>
    </p:spTree>
    <p:extLst>
      <p:ext uri="{BB962C8B-B14F-4D97-AF65-F5344CB8AC3E}">
        <p14:creationId xmlns:p14="http://schemas.microsoft.com/office/powerpoint/2010/main" val="236452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2CB3F2-CF00-43F9-82C9-FED5BCF9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B8CF993-2F05-43CF-8E79-44696664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0DE4D8F-0233-4143-9D15-2135748D4BA4}"/>
              </a:ext>
            </a:extLst>
          </p:cNvPr>
          <p:cNvSpPr/>
          <p:nvPr/>
        </p:nvSpPr>
        <p:spPr>
          <a:xfrm>
            <a:off x="278160" y="908720"/>
            <a:ext cx="8587680" cy="4503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Το εσωτερικό της γης βρίσκεται σε ρευστή κατάσταση, παρόλα αυτά δεν μεταφέρεται σημαντική ποσότητα θερμότητας στην επιφάνεια, </a:t>
            </a:r>
            <a:r>
              <a:rPr lang="el-GR" sz="2400" u="sng" dirty="0">
                <a:solidFill>
                  <a:srgbClr val="0000FF"/>
                </a:solidFill>
              </a:rPr>
              <a:t>περί τα 30W/m</a:t>
            </a:r>
            <a:r>
              <a:rPr lang="el-GR" sz="2400" u="sng" baseline="30000" dirty="0">
                <a:solidFill>
                  <a:srgbClr val="0000FF"/>
                </a:solidFill>
              </a:rPr>
              <a:t>2</a:t>
            </a:r>
            <a:r>
              <a:rPr lang="el-GR" sz="2400" dirty="0">
                <a:solidFill>
                  <a:srgbClr val="0000FF"/>
                </a:solidFill>
              </a:rPr>
              <a:t>, παρά μόνο μέσω των ακανόνιστων και σπάνιων, πλέον, εκρήξεων των ηφαιστείων.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i="1" u="sng" dirty="0">
                <a:solidFill>
                  <a:srgbClr val="0000FF"/>
                </a:solidFill>
              </a:rPr>
              <a:t>Σε βάθος χρόνου μπορεί η ενέργεια αυτή να θεωρηθεί αμελητέα.</a:t>
            </a:r>
            <a:endParaRPr lang="en-US" sz="2400" i="1" u="sng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i="1" u="sng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i="1" u="sng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μεταφορά ενέργειας μέσω της κοσμικής ακτινοβολίας </a:t>
            </a:r>
            <a:r>
              <a:rPr lang="el-GR" sz="2400" i="1" u="sng" dirty="0">
                <a:solidFill>
                  <a:srgbClr val="0000FF"/>
                </a:solidFill>
              </a:rPr>
              <a:t>επίσης μπορεί να θεωρηθεί αμελητέα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  <a:endParaRPr lang="en-US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C00000"/>
                </a:solidFill>
              </a:rPr>
              <a:t>Συνεπώς: ο Ήλιος αποτελεί ουσιαστικά την μόνη σημαντική πηγή ενέργειας για την ατμόσφαιρα της Γης</a:t>
            </a:r>
          </a:p>
        </p:txBody>
      </p:sp>
    </p:spTree>
    <p:extLst>
      <p:ext uri="{BB962C8B-B14F-4D97-AF65-F5344CB8AC3E}">
        <p14:creationId xmlns:p14="http://schemas.microsoft.com/office/powerpoint/2010/main" val="332325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</a:t>
            </a:fld>
            <a:endParaRPr lang="el-GR" altLang="el-GR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128C46D-7940-455A-BBF0-725CC77D6F6E}"/>
              </a:ext>
            </a:extLst>
          </p:cNvPr>
          <p:cNvSpPr txBox="1"/>
          <p:nvPr/>
        </p:nvSpPr>
        <p:spPr>
          <a:xfrm>
            <a:off x="457200" y="189452"/>
            <a:ext cx="822960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«</a:t>
            </a:r>
            <a:r>
              <a:rPr sz="3000" spc="-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ει</a:t>
            </a:r>
            <a:r>
              <a:rPr sz="3000" spc="-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ουργικά</a:t>
            </a:r>
            <a:r>
              <a:rPr sz="30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μέρη» </a:t>
            </a:r>
            <a:endParaRPr lang="el-GR" sz="3000" spc="0" dirty="0">
              <a:solidFill>
                <a:srgbClr val="585858"/>
              </a:solidFill>
              <a:latin typeface="Arial"/>
              <a:cs typeface="Arial"/>
            </a:endParaRPr>
          </a:p>
          <a:p>
            <a:pPr marL="12700" algn="r">
              <a:lnSpc>
                <a:spcPts val="3375"/>
              </a:lnSpc>
              <a:spcBef>
                <a:spcPts val="168"/>
              </a:spcBef>
            </a:pPr>
            <a:r>
              <a:rPr sz="3000" spc="0" dirty="0" err="1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3000" spc="-9" dirty="0" err="1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3000" spc="0" dirty="0" err="1">
                <a:solidFill>
                  <a:srgbClr val="585858"/>
                </a:solidFill>
                <a:latin typeface="Arial"/>
                <a:cs typeface="Arial"/>
              </a:rPr>
              <a:t>υ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000" spc="0" dirty="0" err="1">
                <a:solidFill>
                  <a:srgbClr val="585858"/>
                </a:solidFill>
                <a:latin typeface="Arial"/>
                <a:cs typeface="Arial"/>
              </a:rPr>
              <a:t>κλιμ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ατικού</a:t>
            </a:r>
            <a:r>
              <a:rPr sz="3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συστήμα</a:t>
            </a:r>
            <a:r>
              <a:rPr sz="3000" spc="-1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ος</a:t>
            </a:r>
            <a:r>
              <a:rPr lang="el-GR" sz="3000" spc="0" dirty="0">
                <a:solidFill>
                  <a:srgbClr val="585858"/>
                </a:solidFill>
                <a:latin typeface="Arial"/>
                <a:cs typeface="Arial"/>
              </a:rPr>
              <a:t>.. και ήλιος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1099BA3-BB6D-4F82-96E9-44C451FBD72C}"/>
              </a:ext>
            </a:extLst>
          </p:cNvPr>
          <p:cNvSpPr/>
          <p:nvPr/>
        </p:nvSpPr>
        <p:spPr>
          <a:xfrm>
            <a:off x="1115616" y="1412776"/>
            <a:ext cx="7430709" cy="4752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0760108"/>
      </p:ext>
    </p:extLst>
  </p:cSld>
  <p:clrMapOvr>
    <a:masterClrMapping/>
  </p:clrMapOvr>
  <p:transition spd="med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5</a:t>
            </a:fld>
            <a:endParaRPr lang="el-GR" altLang="el-GR"/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E09338C5-F19C-4B20-A138-EAB8FFFBEFC2}"/>
              </a:ext>
            </a:extLst>
          </p:cNvPr>
          <p:cNvSpPr txBox="1"/>
          <p:nvPr/>
        </p:nvSpPr>
        <p:spPr>
          <a:xfrm>
            <a:off x="457200" y="189452"/>
            <a:ext cx="766971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lang="el-GR" sz="3000" spc="0" dirty="0">
                <a:solidFill>
                  <a:srgbClr val="585858"/>
                </a:solidFill>
                <a:latin typeface="Arial"/>
                <a:cs typeface="Arial"/>
              </a:rPr>
              <a:t>… </a:t>
            </a:r>
            <a:r>
              <a:rPr sz="3000" spc="0" dirty="0" err="1">
                <a:solidFill>
                  <a:srgbClr val="585858"/>
                </a:solidFill>
                <a:latin typeface="Arial"/>
                <a:cs typeface="Arial"/>
              </a:rPr>
              <a:t>Δ</a:t>
            </a:r>
            <a:r>
              <a:rPr sz="3000" spc="-9" dirty="0" err="1">
                <a:solidFill>
                  <a:srgbClr val="585858"/>
                </a:solidFill>
                <a:latin typeface="Arial"/>
                <a:cs typeface="Arial"/>
              </a:rPr>
              <a:t>η</a:t>
            </a:r>
            <a:r>
              <a:rPr sz="3000" spc="0" dirty="0" err="1">
                <a:solidFill>
                  <a:srgbClr val="585858"/>
                </a:solidFill>
                <a:latin typeface="Arial"/>
                <a:cs typeface="Arial"/>
              </a:rPr>
              <a:t>μιουργούν</a:t>
            </a:r>
            <a:r>
              <a:rPr sz="30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ένα πολύπλοκο</a:t>
            </a:r>
            <a:r>
              <a:rPr sz="3000" spc="-2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000" spc="0" dirty="0">
                <a:solidFill>
                  <a:srgbClr val="585858"/>
                </a:solidFill>
                <a:latin typeface="Arial"/>
                <a:cs typeface="Arial"/>
              </a:rPr>
              <a:t>σύστημα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0" name="object 21">
            <a:extLst>
              <a:ext uri="{FF2B5EF4-FFF2-40B4-BE49-F238E27FC236}">
                <a16:creationId xmlns:a16="http://schemas.microsoft.com/office/drawing/2014/main" id="{D6CCE79B-ED30-45A8-8646-DACDFF41616B}"/>
              </a:ext>
            </a:extLst>
          </p:cNvPr>
          <p:cNvSpPr/>
          <p:nvPr/>
        </p:nvSpPr>
        <p:spPr>
          <a:xfrm>
            <a:off x="2121027" y="3600737"/>
            <a:ext cx="1231900" cy="1081151"/>
          </a:xfrm>
          <a:custGeom>
            <a:avLst/>
            <a:gdLst/>
            <a:ahLst/>
            <a:cxnLst/>
            <a:rect l="l" t="t" r="r" b="b"/>
            <a:pathLst>
              <a:path w="1231900" h="1081151">
                <a:moveTo>
                  <a:pt x="1137934" y="0"/>
                </a:moveTo>
                <a:lnTo>
                  <a:pt x="1185290" y="38066"/>
                </a:lnTo>
                <a:lnTo>
                  <a:pt x="1174924" y="7123"/>
                </a:lnTo>
                <a:lnTo>
                  <a:pt x="1137934" y="0"/>
                </a:lnTo>
                <a:close/>
              </a:path>
              <a:path w="1231900" h="1081151">
                <a:moveTo>
                  <a:pt x="1058890" y="19189"/>
                </a:moveTo>
                <a:lnTo>
                  <a:pt x="1069848" y="25620"/>
                </a:lnTo>
                <a:lnTo>
                  <a:pt x="1190878" y="46321"/>
                </a:lnTo>
                <a:lnTo>
                  <a:pt x="1207008" y="13301"/>
                </a:lnTo>
                <a:lnTo>
                  <a:pt x="1162964" y="-28576"/>
                </a:lnTo>
                <a:lnTo>
                  <a:pt x="25146" y="-1024288"/>
                </a:lnTo>
                <a:lnTo>
                  <a:pt x="0" y="-995586"/>
                </a:lnTo>
                <a:lnTo>
                  <a:pt x="1137934" y="0"/>
                </a:lnTo>
                <a:lnTo>
                  <a:pt x="1174924" y="7123"/>
                </a:lnTo>
                <a:lnTo>
                  <a:pt x="1185290" y="38066"/>
                </a:lnTo>
                <a:lnTo>
                  <a:pt x="1137934" y="0"/>
                </a:lnTo>
                <a:lnTo>
                  <a:pt x="1077087" y="-11717"/>
                </a:lnTo>
                <a:lnTo>
                  <a:pt x="1072949" y="-12073"/>
                </a:lnTo>
                <a:lnTo>
                  <a:pt x="1061233" y="-7660"/>
                </a:lnTo>
                <a:lnTo>
                  <a:pt x="1054735" y="3268"/>
                </a:lnTo>
                <a:lnTo>
                  <a:pt x="1054386" y="7518"/>
                </a:lnTo>
                <a:lnTo>
                  <a:pt x="1058890" y="19189"/>
                </a:lnTo>
                <a:close/>
              </a:path>
              <a:path w="1231900" h="1081151">
                <a:moveTo>
                  <a:pt x="1215898" y="17746"/>
                </a:moveTo>
                <a:lnTo>
                  <a:pt x="1231900" y="56862"/>
                </a:lnTo>
                <a:lnTo>
                  <a:pt x="1179322" y="-99474"/>
                </a:lnTo>
                <a:lnTo>
                  <a:pt x="1177071" y="-104100"/>
                </a:lnTo>
                <a:lnTo>
                  <a:pt x="1167522" y="-111457"/>
                </a:lnTo>
                <a:lnTo>
                  <a:pt x="1155192" y="-111539"/>
                </a:lnTo>
                <a:lnTo>
                  <a:pt x="1150557" y="-109199"/>
                </a:lnTo>
                <a:lnTo>
                  <a:pt x="1143262" y="-99617"/>
                </a:lnTo>
                <a:lnTo>
                  <a:pt x="1143253" y="-87409"/>
                </a:lnTo>
                <a:lnTo>
                  <a:pt x="1162964" y="-28576"/>
                </a:lnTo>
                <a:lnTo>
                  <a:pt x="1207008" y="13301"/>
                </a:lnTo>
                <a:lnTo>
                  <a:pt x="1190878" y="46321"/>
                </a:lnTo>
                <a:lnTo>
                  <a:pt x="1069848" y="25620"/>
                </a:lnTo>
                <a:lnTo>
                  <a:pt x="1231900" y="56862"/>
                </a:lnTo>
                <a:lnTo>
                  <a:pt x="1215898" y="177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22">
            <a:extLst>
              <a:ext uri="{FF2B5EF4-FFF2-40B4-BE49-F238E27FC236}">
                <a16:creationId xmlns:a16="http://schemas.microsoft.com/office/drawing/2014/main" id="{AA854A83-C272-4D2F-94AA-04651956BEC6}"/>
              </a:ext>
            </a:extLst>
          </p:cNvPr>
          <p:cNvSpPr/>
          <p:nvPr/>
        </p:nvSpPr>
        <p:spPr>
          <a:xfrm>
            <a:off x="1888744" y="1752473"/>
            <a:ext cx="1692656" cy="2753233"/>
          </a:xfrm>
          <a:custGeom>
            <a:avLst/>
            <a:gdLst/>
            <a:ahLst/>
            <a:cxnLst/>
            <a:rect l="l" t="t" r="r" b="b"/>
            <a:pathLst>
              <a:path w="1692656" h="2753232">
                <a:moveTo>
                  <a:pt x="1689227" y="42290"/>
                </a:moveTo>
                <a:lnTo>
                  <a:pt x="1657265" y="178497"/>
                </a:lnTo>
                <a:lnTo>
                  <a:pt x="1669922" y="183641"/>
                </a:lnTo>
                <a:lnTo>
                  <a:pt x="1672094" y="183571"/>
                </a:lnTo>
                <a:lnTo>
                  <a:pt x="1684209" y="177630"/>
                </a:lnTo>
                <a:lnTo>
                  <a:pt x="1689354" y="164973"/>
                </a:lnTo>
                <a:lnTo>
                  <a:pt x="1692656" y="0"/>
                </a:lnTo>
                <a:lnTo>
                  <a:pt x="1547495" y="78359"/>
                </a:lnTo>
                <a:lnTo>
                  <a:pt x="1656715" y="22351"/>
                </a:lnTo>
                <a:lnTo>
                  <a:pt x="1689227" y="42290"/>
                </a:lnTo>
                <a:close/>
              </a:path>
              <a:path w="1692656" h="2753232">
                <a:moveTo>
                  <a:pt x="1681988" y="49022"/>
                </a:moveTo>
                <a:lnTo>
                  <a:pt x="1653920" y="31876"/>
                </a:lnTo>
                <a:lnTo>
                  <a:pt x="1653262" y="64528"/>
                </a:lnTo>
                <a:lnTo>
                  <a:pt x="1681988" y="49022"/>
                </a:lnTo>
                <a:close/>
              </a:path>
              <a:path w="1692656" h="2753232">
                <a:moveTo>
                  <a:pt x="1651324" y="166382"/>
                </a:moveTo>
                <a:lnTo>
                  <a:pt x="1657265" y="178497"/>
                </a:lnTo>
                <a:lnTo>
                  <a:pt x="1689227" y="42290"/>
                </a:lnTo>
                <a:lnTo>
                  <a:pt x="1656715" y="22351"/>
                </a:lnTo>
                <a:lnTo>
                  <a:pt x="1547495" y="78359"/>
                </a:lnTo>
                <a:lnTo>
                  <a:pt x="1542832" y="81854"/>
                </a:lnTo>
                <a:lnTo>
                  <a:pt x="1537629" y="92353"/>
                </a:lnTo>
                <a:lnTo>
                  <a:pt x="1539747" y="104139"/>
                </a:lnTo>
                <a:lnTo>
                  <a:pt x="1543163" y="108713"/>
                </a:lnTo>
                <a:lnTo>
                  <a:pt x="1553688" y="113942"/>
                </a:lnTo>
                <a:lnTo>
                  <a:pt x="1565529" y="111887"/>
                </a:lnTo>
                <a:lnTo>
                  <a:pt x="1619954" y="82508"/>
                </a:lnTo>
                <a:lnTo>
                  <a:pt x="0" y="2733421"/>
                </a:lnTo>
                <a:lnTo>
                  <a:pt x="32512" y="2753233"/>
                </a:lnTo>
                <a:lnTo>
                  <a:pt x="1652499" y="102388"/>
                </a:lnTo>
                <a:lnTo>
                  <a:pt x="1681988" y="49022"/>
                </a:lnTo>
                <a:lnTo>
                  <a:pt x="1653262" y="64528"/>
                </a:lnTo>
                <a:lnTo>
                  <a:pt x="1653920" y="31876"/>
                </a:lnTo>
                <a:lnTo>
                  <a:pt x="1681988" y="49022"/>
                </a:lnTo>
                <a:lnTo>
                  <a:pt x="1652499" y="102388"/>
                </a:lnTo>
                <a:lnTo>
                  <a:pt x="1651254" y="164211"/>
                </a:lnTo>
                <a:lnTo>
                  <a:pt x="1651324" y="166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23">
            <a:extLst>
              <a:ext uri="{FF2B5EF4-FFF2-40B4-BE49-F238E27FC236}">
                <a16:creationId xmlns:a16="http://schemas.microsoft.com/office/drawing/2014/main" id="{FAA9DC4B-CD6F-4825-9CD0-60DD45D27B12}"/>
              </a:ext>
            </a:extLst>
          </p:cNvPr>
          <p:cNvSpPr/>
          <p:nvPr/>
        </p:nvSpPr>
        <p:spPr>
          <a:xfrm>
            <a:off x="5486400" y="4038473"/>
            <a:ext cx="1537843" cy="1613458"/>
          </a:xfrm>
          <a:custGeom>
            <a:avLst/>
            <a:gdLst/>
            <a:ahLst/>
            <a:cxnLst/>
            <a:rect l="l" t="t" r="r" b="b"/>
            <a:pathLst>
              <a:path w="1537843" h="1613458">
                <a:moveTo>
                  <a:pt x="147827" y="82550"/>
                </a:moveTo>
                <a:lnTo>
                  <a:pt x="152725" y="83297"/>
                </a:lnTo>
                <a:lnTo>
                  <a:pt x="164339" y="79649"/>
                </a:lnTo>
                <a:lnTo>
                  <a:pt x="171450" y="69468"/>
                </a:lnTo>
                <a:lnTo>
                  <a:pt x="172195" y="64706"/>
                </a:lnTo>
                <a:lnTo>
                  <a:pt x="168573" y="53107"/>
                </a:lnTo>
                <a:lnTo>
                  <a:pt x="158369" y="45974"/>
                </a:lnTo>
                <a:lnTo>
                  <a:pt x="0" y="0"/>
                </a:lnTo>
                <a:lnTo>
                  <a:pt x="39750" y="14350"/>
                </a:lnTo>
                <a:lnTo>
                  <a:pt x="44576" y="22987"/>
                </a:lnTo>
                <a:lnTo>
                  <a:pt x="20700" y="45719"/>
                </a:lnTo>
                <a:lnTo>
                  <a:pt x="52111" y="54819"/>
                </a:lnTo>
                <a:lnTo>
                  <a:pt x="88276" y="65297"/>
                </a:lnTo>
                <a:lnTo>
                  <a:pt x="147827" y="82550"/>
                </a:lnTo>
                <a:close/>
              </a:path>
              <a:path w="1537843" h="1613458">
                <a:moveTo>
                  <a:pt x="37973" y="160527"/>
                </a:moveTo>
                <a:lnTo>
                  <a:pt x="12191" y="40639"/>
                </a:lnTo>
                <a:lnTo>
                  <a:pt x="0" y="0"/>
                </a:lnTo>
                <a:lnTo>
                  <a:pt x="37973" y="160527"/>
                </a:lnTo>
                <a:close/>
              </a:path>
              <a:path w="1537843" h="1613458">
                <a:moveTo>
                  <a:pt x="60846" y="91725"/>
                </a:moveTo>
                <a:lnTo>
                  <a:pt x="1510156" y="1613458"/>
                </a:lnTo>
                <a:lnTo>
                  <a:pt x="1537843" y="1587182"/>
                </a:lnTo>
                <a:lnTo>
                  <a:pt x="88276" y="65297"/>
                </a:lnTo>
                <a:lnTo>
                  <a:pt x="52111" y="54819"/>
                </a:lnTo>
                <a:lnTo>
                  <a:pt x="20700" y="45719"/>
                </a:lnTo>
                <a:lnTo>
                  <a:pt x="44576" y="22987"/>
                </a:lnTo>
                <a:lnTo>
                  <a:pt x="39750" y="14350"/>
                </a:lnTo>
                <a:lnTo>
                  <a:pt x="0" y="0"/>
                </a:lnTo>
                <a:lnTo>
                  <a:pt x="12191" y="40639"/>
                </a:lnTo>
                <a:lnTo>
                  <a:pt x="37973" y="160527"/>
                </a:lnTo>
                <a:lnTo>
                  <a:pt x="39552" y="164853"/>
                </a:lnTo>
                <a:lnTo>
                  <a:pt x="48438" y="173445"/>
                </a:lnTo>
                <a:lnTo>
                  <a:pt x="60960" y="174751"/>
                </a:lnTo>
                <a:lnTo>
                  <a:pt x="65215" y="173203"/>
                </a:lnTo>
                <a:lnTo>
                  <a:pt x="73785" y="164317"/>
                </a:lnTo>
                <a:lnTo>
                  <a:pt x="75057" y="151764"/>
                </a:lnTo>
                <a:lnTo>
                  <a:pt x="60846" y="91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24">
            <a:extLst>
              <a:ext uri="{FF2B5EF4-FFF2-40B4-BE49-F238E27FC236}">
                <a16:creationId xmlns:a16="http://schemas.microsoft.com/office/drawing/2014/main" id="{E24D1C7B-94BC-4F80-8C68-27A54F5557DF}"/>
              </a:ext>
            </a:extLst>
          </p:cNvPr>
          <p:cNvSpPr/>
          <p:nvPr/>
        </p:nvSpPr>
        <p:spPr>
          <a:xfrm>
            <a:off x="2285873" y="1657350"/>
            <a:ext cx="4572127" cy="3304723"/>
          </a:xfrm>
          <a:custGeom>
            <a:avLst/>
            <a:gdLst/>
            <a:ahLst/>
            <a:cxnLst/>
            <a:rect l="l" t="t" r="r" b="b"/>
            <a:pathLst>
              <a:path w="4572127" h="3304723">
                <a:moveTo>
                  <a:pt x="4184777" y="3200399"/>
                </a:moveTo>
                <a:lnTo>
                  <a:pt x="108457" y="3200400"/>
                </a:lnTo>
                <a:lnTo>
                  <a:pt x="4184777" y="3219450"/>
                </a:lnTo>
                <a:lnTo>
                  <a:pt x="4184777" y="3200399"/>
                </a:lnTo>
                <a:close/>
              </a:path>
              <a:path w="4572127" h="3304723">
                <a:moveTo>
                  <a:pt x="108457" y="3200400"/>
                </a:moveTo>
                <a:lnTo>
                  <a:pt x="47497" y="3202940"/>
                </a:lnTo>
                <a:lnTo>
                  <a:pt x="75800" y="3219449"/>
                </a:lnTo>
                <a:lnTo>
                  <a:pt x="108457" y="3200400"/>
                </a:lnTo>
                <a:close/>
              </a:path>
              <a:path w="4572127" h="3304723">
                <a:moveTo>
                  <a:pt x="164993" y="3138649"/>
                </a:moveTo>
                <a:lnTo>
                  <a:pt x="154266" y="3133849"/>
                </a:lnTo>
                <a:lnTo>
                  <a:pt x="142494" y="3136265"/>
                </a:lnTo>
                <a:lnTo>
                  <a:pt x="0" y="3219450"/>
                </a:lnTo>
                <a:lnTo>
                  <a:pt x="37845" y="3200400"/>
                </a:lnTo>
                <a:lnTo>
                  <a:pt x="47497" y="3235960"/>
                </a:lnTo>
                <a:lnTo>
                  <a:pt x="108457" y="3238500"/>
                </a:lnTo>
                <a:lnTo>
                  <a:pt x="4203827" y="3238500"/>
                </a:lnTo>
                <a:lnTo>
                  <a:pt x="4203827" y="3200400"/>
                </a:lnTo>
                <a:lnTo>
                  <a:pt x="4184777" y="19050"/>
                </a:lnTo>
                <a:lnTo>
                  <a:pt x="4184777" y="3219450"/>
                </a:lnTo>
                <a:lnTo>
                  <a:pt x="108457" y="3200400"/>
                </a:lnTo>
                <a:lnTo>
                  <a:pt x="75800" y="3219449"/>
                </a:lnTo>
                <a:lnTo>
                  <a:pt x="47497" y="3202940"/>
                </a:lnTo>
                <a:lnTo>
                  <a:pt x="108457" y="3200400"/>
                </a:lnTo>
                <a:lnTo>
                  <a:pt x="161797" y="3169285"/>
                </a:lnTo>
                <a:lnTo>
                  <a:pt x="166271" y="3165622"/>
                </a:lnTo>
                <a:lnTo>
                  <a:pt x="171071" y="3154895"/>
                </a:lnTo>
                <a:lnTo>
                  <a:pt x="168656" y="3143123"/>
                </a:lnTo>
                <a:lnTo>
                  <a:pt x="164993" y="3138649"/>
                </a:lnTo>
                <a:close/>
              </a:path>
              <a:path w="4572127" h="3304723">
                <a:moveTo>
                  <a:pt x="147913" y="3304723"/>
                </a:moveTo>
                <a:lnTo>
                  <a:pt x="159637" y="3303644"/>
                </a:lnTo>
                <a:lnTo>
                  <a:pt x="168656" y="3295777"/>
                </a:lnTo>
                <a:lnTo>
                  <a:pt x="170744" y="3290357"/>
                </a:lnTo>
                <a:lnTo>
                  <a:pt x="169665" y="3278633"/>
                </a:lnTo>
                <a:lnTo>
                  <a:pt x="161797" y="3269615"/>
                </a:lnTo>
                <a:lnTo>
                  <a:pt x="108457" y="3238500"/>
                </a:lnTo>
                <a:lnTo>
                  <a:pt x="37845" y="3238500"/>
                </a:lnTo>
                <a:lnTo>
                  <a:pt x="108457" y="3238500"/>
                </a:lnTo>
                <a:lnTo>
                  <a:pt x="47497" y="3235960"/>
                </a:lnTo>
                <a:lnTo>
                  <a:pt x="37845" y="3200400"/>
                </a:lnTo>
                <a:lnTo>
                  <a:pt x="0" y="3219450"/>
                </a:lnTo>
                <a:lnTo>
                  <a:pt x="142494" y="3302635"/>
                </a:lnTo>
                <a:lnTo>
                  <a:pt x="147913" y="3304723"/>
                </a:lnTo>
                <a:close/>
              </a:path>
              <a:path w="4572127" h="3304723">
                <a:moveTo>
                  <a:pt x="4222877" y="38099"/>
                </a:moveTo>
                <a:lnTo>
                  <a:pt x="4572127" y="38100"/>
                </a:lnTo>
                <a:lnTo>
                  <a:pt x="4222877" y="19050"/>
                </a:lnTo>
                <a:lnTo>
                  <a:pt x="4203827" y="38100"/>
                </a:lnTo>
                <a:lnTo>
                  <a:pt x="4203827" y="0"/>
                </a:lnTo>
                <a:lnTo>
                  <a:pt x="4202039" y="82"/>
                </a:lnTo>
                <a:lnTo>
                  <a:pt x="4189771" y="6175"/>
                </a:lnTo>
                <a:lnTo>
                  <a:pt x="4184777" y="19050"/>
                </a:lnTo>
                <a:lnTo>
                  <a:pt x="4203827" y="3200400"/>
                </a:lnTo>
                <a:lnTo>
                  <a:pt x="4203827" y="3238500"/>
                </a:lnTo>
                <a:lnTo>
                  <a:pt x="4205614" y="3238417"/>
                </a:lnTo>
                <a:lnTo>
                  <a:pt x="4217882" y="3232324"/>
                </a:lnTo>
                <a:lnTo>
                  <a:pt x="4222877" y="3219450"/>
                </a:lnTo>
                <a:lnTo>
                  <a:pt x="4222877" y="38099"/>
                </a:lnTo>
                <a:close/>
              </a:path>
              <a:path w="4572127" h="3304723">
                <a:moveTo>
                  <a:pt x="4222877" y="19050"/>
                </a:moveTo>
                <a:lnTo>
                  <a:pt x="4572127" y="38100"/>
                </a:lnTo>
                <a:lnTo>
                  <a:pt x="4572127" y="0"/>
                </a:lnTo>
                <a:lnTo>
                  <a:pt x="4203827" y="0"/>
                </a:lnTo>
                <a:lnTo>
                  <a:pt x="4203827" y="38100"/>
                </a:lnTo>
                <a:lnTo>
                  <a:pt x="4222877" y="190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26">
            <a:extLst>
              <a:ext uri="{FF2B5EF4-FFF2-40B4-BE49-F238E27FC236}">
                <a16:creationId xmlns:a16="http://schemas.microsoft.com/office/drawing/2014/main" id="{6F2630AF-487E-4F09-A6C5-8DC74FCC6FA3}"/>
              </a:ext>
            </a:extLst>
          </p:cNvPr>
          <p:cNvSpPr/>
          <p:nvPr/>
        </p:nvSpPr>
        <p:spPr>
          <a:xfrm>
            <a:off x="1981073" y="3945381"/>
            <a:ext cx="184912" cy="713486"/>
          </a:xfrm>
          <a:custGeom>
            <a:avLst/>
            <a:gdLst/>
            <a:ahLst/>
            <a:cxnLst/>
            <a:rect l="l" t="t" r="r" b="b"/>
            <a:pathLst>
              <a:path w="184912" h="713486">
                <a:moveTo>
                  <a:pt x="184912" y="695706"/>
                </a:moveTo>
                <a:lnTo>
                  <a:pt x="184892" y="693054"/>
                </a:lnTo>
                <a:lnTo>
                  <a:pt x="179365" y="680990"/>
                </a:lnTo>
                <a:lnTo>
                  <a:pt x="167131" y="675513"/>
                </a:lnTo>
                <a:lnTo>
                  <a:pt x="105359" y="671474"/>
                </a:lnTo>
                <a:lnTo>
                  <a:pt x="42418" y="702945"/>
                </a:lnTo>
                <a:lnTo>
                  <a:pt x="164719" y="713486"/>
                </a:lnTo>
                <a:lnTo>
                  <a:pt x="167343" y="713466"/>
                </a:lnTo>
                <a:lnTo>
                  <a:pt x="179391" y="707939"/>
                </a:lnTo>
                <a:lnTo>
                  <a:pt x="184912" y="695706"/>
                </a:lnTo>
                <a:close/>
              </a:path>
              <a:path w="184912" h="713486">
                <a:moveTo>
                  <a:pt x="67650" y="669008"/>
                </a:moveTo>
                <a:lnTo>
                  <a:pt x="35051" y="666877"/>
                </a:lnTo>
                <a:lnTo>
                  <a:pt x="49783" y="696341"/>
                </a:lnTo>
                <a:lnTo>
                  <a:pt x="67650" y="669008"/>
                </a:lnTo>
                <a:close/>
              </a:path>
              <a:path w="184912" h="713486">
                <a:moveTo>
                  <a:pt x="35051" y="666877"/>
                </a:moveTo>
                <a:lnTo>
                  <a:pt x="42418" y="702945"/>
                </a:lnTo>
                <a:lnTo>
                  <a:pt x="105359" y="671474"/>
                </a:lnTo>
                <a:lnTo>
                  <a:pt x="1380236" y="34036"/>
                </a:lnTo>
                <a:lnTo>
                  <a:pt x="1363217" y="0"/>
                </a:lnTo>
                <a:lnTo>
                  <a:pt x="88260" y="637478"/>
                </a:lnTo>
                <a:lnTo>
                  <a:pt x="25400" y="668909"/>
                </a:lnTo>
                <a:lnTo>
                  <a:pt x="0" y="702818"/>
                </a:lnTo>
                <a:lnTo>
                  <a:pt x="164719" y="713486"/>
                </a:lnTo>
                <a:lnTo>
                  <a:pt x="42418" y="702945"/>
                </a:lnTo>
                <a:lnTo>
                  <a:pt x="35051" y="666877"/>
                </a:lnTo>
                <a:lnTo>
                  <a:pt x="67650" y="669008"/>
                </a:lnTo>
                <a:lnTo>
                  <a:pt x="49783" y="696341"/>
                </a:lnTo>
                <a:lnTo>
                  <a:pt x="35051" y="666877"/>
                </a:lnTo>
                <a:close/>
              </a:path>
              <a:path w="184912" h="713486">
                <a:moveTo>
                  <a:pt x="122174" y="585597"/>
                </a:moveTo>
                <a:lnTo>
                  <a:pt x="124616" y="580314"/>
                </a:lnTo>
                <a:lnTo>
                  <a:pt x="124150" y="568634"/>
                </a:lnTo>
                <a:lnTo>
                  <a:pt x="116712" y="559308"/>
                </a:lnTo>
                <a:lnTo>
                  <a:pt x="111350" y="556843"/>
                </a:lnTo>
                <a:lnTo>
                  <a:pt x="99685" y="557345"/>
                </a:lnTo>
                <a:lnTo>
                  <a:pt x="90296" y="564769"/>
                </a:lnTo>
                <a:lnTo>
                  <a:pt x="0" y="702818"/>
                </a:lnTo>
                <a:lnTo>
                  <a:pt x="25400" y="668909"/>
                </a:lnTo>
                <a:lnTo>
                  <a:pt x="88260" y="637478"/>
                </a:lnTo>
                <a:lnTo>
                  <a:pt x="122174" y="5855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29">
            <a:extLst>
              <a:ext uri="{FF2B5EF4-FFF2-40B4-BE49-F238E27FC236}">
                <a16:creationId xmlns:a16="http://schemas.microsoft.com/office/drawing/2014/main" id="{DAF9816C-9BC6-4D19-B2EB-BD9C7BEA775A}"/>
              </a:ext>
            </a:extLst>
          </p:cNvPr>
          <p:cNvSpPr/>
          <p:nvPr/>
        </p:nvSpPr>
        <p:spPr>
          <a:xfrm>
            <a:off x="4486726" y="4190873"/>
            <a:ext cx="170874" cy="1600327"/>
          </a:xfrm>
          <a:custGeom>
            <a:avLst/>
            <a:gdLst/>
            <a:ahLst/>
            <a:cxnLst/>
            <a:rect l="l" t="t" r="r" b="b"/>
            <a:pathLst>
              <a:path w="170874" h="1600327">
                <a:moveTo>
                  <a:pt x="26090" y="169665"/>
                </a:moveTo>
                <a:lnTo>
                  <a:pt x="35108" y="161797"/>
                </a:lnTo>
                <a:lnTo>
                  <a:pt x="66223" y="108457"/>
                </a:lnTo>
                <a:lnTo>
                  <a:pt x="85273" y="75800"/>
                </a:lnTo>
                <a:lnTo>
                  <a:pt x="104323" y="108458"/>
                </a:lnTo>
                <a:lnTo>
                  <a:pt x="135438" y="161797"/>
                </a:lnTo>
                <a:lnTo>
                  <a:pt x="139100" y="166271"/>
                </a:lnTo>
                <a:lnTo>
                  <a:pt x="149827" y="171071"/>
                </a:lnTo>
                <a:lnTo>
                  <a:pt x="161600" y="168656"/>
                </a:lnTo>
                <a:lnTo>
                  <a:pt x="166073" y="164993"/>
                </a:lnTo>
                <a:lnTo>
                  <a:pt x="170874" y="154266"/>
                </a:lnTo>
                <a:lnTo>
                  <a:pt x="168458" y="142494"/>
                </a:lnTo>
                <a:lnTo>
                  <a:pt x="104323" y="37845"/>
                </a:lnTo>
                <a:lnTo>
                  <a:pt x="101783" y="47497"/>
                </a:lnTo>
                <a:lnTo>
                  <a:pt x="68763" y="47497"/>
                </a:lnTo>
                <a:lnTo>
                  <a:pt x="66223" y="37845"/>
                </a:lnTo>
                <a:lnTo>
                  <a:pt x="2088" y="142494"/>
                </a:lnTo>
                <a:lnTo>
                  <a:pt x="0" y="147913"/>
                </a:lnTo>
                <a:lnTo>
                  <a:pt x="1078" y="159637"/>
                </a:lnTo>
                <a:lnTo>
                  <a:pt x="8946" y="168656"/>
                </a:lnTo>
                <a:lnTo>
                  <a:pt x="14365" y="170744"/>
                </a:lnTo>
                <a:lnTo>
                  <a:pt x="26090" y="169665"/>
                </a:lnTo>
                <a:close/>
              </a:path>
              <a:path w="170874" h="1600327">
                <a:moveTo>
                  <a:pt x="104323" y="37845"/>
                </a:moveTo>
                <a:lnTo>
                  <a:pt x="168458" y="142494"/>
                </a:lnTo>
                <a:lnTo>
                  <a:pt x="85273" y="0"/>
                </a:lnTo>
                <a:lnTo>
                  <a:pt x="2088" y="142494"/>
                </a:lnTo>
                <a:lnTo>
                  <a:pt x="66223" y="37845"/>
                </a:lnTo>
                <a:lnTo>
                  <a:pt x="68763" y="47497"/>
                </a:lnTo>
                <a:lnTo>
                  <a:pt x="101783" y="47497"/>
                </a:lnTo>
                <a:lnTo>
                  <a:pt x="104323" y="37845"/>
                </a:lnTo>
                <a:close/>
              </a:path>
              <a:path w="170874" h="1600327">
                <a:moveTo>
                  <a:pt x="104323" y="1600327"/>
                </a:moveTo>
                <a:lnTo>
                  <a:pt x="104323" y="108458"/>
                </a:lnTo>
                <a:lnTo>
                  <a:pt x="85273" y="75800"/>
                </a:lnTo>
                <a:lnTo>
                  <a:pt x="66223" y="108457"/>
                </a:lnTo>
                <a:lnTo>
                  <a:pt x="66223" y="1600327"/>
                </a:lnTo>
                <a:lnTo>
                  <a:pt x="104323" y="16003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30">
            <a:extLst>
              <a:ext uri="{FF2B5EF4-FFF2-40B4-BE49-F238E27FC236}">
                <a16:creationId xmlns:a16="http://schemas.microsoft.com/office/drawing/2014/main" id="{9D215DA0-9474-4CFB-A955-7A2D3414E2AB}"/>
              </a:ext>
            </a:extLst>
          </p:cNvPr>
          <p:cNvSpPr/>
          <p:nvPr/>
        </p:nvSpPr>
        <p:spPr>
          <a:xfrm>
            <a:off x="4105402" y="4191000"/>
            <a:ext cx="170856" cy="1600288"/>
          </a:xfrm>
          <a:custGeom>
            <a:avLst/>
            <a:gdLst/>
            <a:ahLst/>
            <a:cxnLst/>
            <a:rect l="l" t="t" r="r" b="b"/>
            <a:pathLst>
              <a:path w="170856" h="1600288">
                <a:moveTo>
                  <a:pt x="66547" y="1562481"/>
                </a:moveTo>
                <a:lnTo>
                  <a:pt x="66547" y="1491919"/>
                </a:lnTo>
                <a:lnTo>
                  <a:pt x="35432" y="1438579"/>
                </a:lnTo>
                <a:lnTo>
                  <a:pt x="31713" y="1434019"/>
                </a:lnTo>
                <a:lnTo>
                  <a:pt x="21005" y="1429241"/>
                </a:lnTo>
                <a:lnTo>
                  <a:pt x="9270" y="1431721"/>
                </a:lnTo>
                <a:lnTo>
                  <a:pt x="4841" y="1435320"/>
                </a:lnTo>
                <a:lnTo>
                  <a:pt x="0" y="1446028"/>
                </a:lnTo>
                <a:lnTo>
                  <a:pt x="2412" y="1457782"/>
                </a:lnTo>
                <a:lnTo>
                  <a:pt x="85597" y="1600288"/>
                </a:lnTo>
                <a:lnTo>
                  <a:pt x="168782" y="1457782"/>
                </a:lnTo>
                <a:lnTo>
                  <a:pt x="104647" y="1562481"/>
                </a:lnTo>
                <a:lnTo>
                  <a:pt x="69087" y="1552879"/>
                </a:lnTo>
                <a:lnTo>
                  <a:pt x="66547" y="1491919"/>
                </a:lnTo>
                <a:lnTo>
                  <a:pt x="66547" y="1562481"/>
                </a:lnTo>
                <a:close/>
              </a:path>
              <a:path w="170856" h="1600288">
                <a:moveTo>
                  <a:pt x="144745" y="1430667"/>
                </a:moveTo>
                <a:lnTo>
                  <a:pt x="135762" y="1438579"/>
                </a:lnTo>
                <a:lnTo>
                  <a:pt x="104647" y="1491919"/>
                </a:lnTo>
                <a:lnTo>
                  <a:pt x="102107" y="1552879"/>
                </a:lnTo>
                <a:lnTo>
                  <a:pt x="85597" y="1524576"/>
                </a:lnTo>
                <a:lnTo>
                  <a:pt x="66547" y="0"/>
                </a:lnTo>
                <a:lnTo>
                  <a:pt x="66547" y="1491919"/>
                </a:lnTo>
                <a:lnTo>
                  <a:pt x="69087" y="1552879"/>
                </a:lnTo>
                <a:lnTo>
                  <a:pt x="104647" y="1562481"/>
                </a:lnTo>
                <a:lnTo>
                  <a:pt x="168782" y="1457782"/>
                </a:lnTo>
                <a:lnTo>
                  <a:pt x="170856" y="1452453"/>
                </a:lnTo>
                <a:lnTo>
                  <a:pt x="169804" y="1440736"/>
                </a:lnTo>
                <a:lnTo>
                  <a:pt x="161924" y="1431721"/>
                </a:lnTo>
                <a:lnTo>
                  <a:pt x="156430" y="1429577"/>
                </a:lnTo>
                <a:lnTo>
                  <a:pt x="144745" y="1430667"/>
                </a:lnTo>
                <a:close/>
              </a:path>
              <a:path w="170856" h="1600288">
                <a:moveTo>
                  <a:pt x="85597" y="1524576"/>
                </a:moveTo>
                <a:lnTo>
                  <a:pt x="102107" y="1552879"/>
                </a:lnTo>
                <a:lnTo>
                  <a:pt x="104647" y="1491919"/>
                </a:lnTo>
                <a:lnTo>
                  <a:pt x="104647" y="0"/>
                </a:lnTo>
                <a:lnTo>
                  <a:pt x="66547" y="0"/>
                </a:lnTo>
                <a:lnTo>
                  <a:pt x="85597" y="1524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35">
            <a:extLst>
              <a:ext uri="{FF2B5EF4-FFF2-40B4-BE49-F238E27FC236}">
                <a16:creationId xmlns:a16="http://schemas.microsoft.com/office/drawing/2014/main" id="{7C8AF874-1491-4174-980D-72CE6D98ED06}"/>
              </a:ext>
            </a:extLst>
          </p:cNvPr>
          <p:cNvSpPr/>
          <p:nvPr/>
        </p:nvSpPr>
        <p:spPr>
          <a:xfrm>
            <a:off x="7686799" y="4038600"/>
            <a:ext cx="170874" cy="1600288"/>
          </a:xfrm>
          <a:custGeom>
            <a:avLst/>
            <a:gdLst/>
            <a:ahLst/>
            <a:cxnLst/>
            <a:rect l="l" t="t" r="r" b="b"/>
            <a:pathLst>
              <a:path w="170874" h="1600288">
                <a:moveTo>
                  <a:pt x="66550" y="1562481"/>
                </a:moveTo>
                <a:lnTo>
                  <a:pt x="66551" y="1491892"/>
                </a:lnTo>
                <a:lnTo>
                  <a:pt x="35435" y="1438529"/>
                </a:lnTo>
                <a:lnTo>
                  <a:pt x="31773" y="1434055"/>
                </a:lnTo>
                <a:lnTo>
                  <a:pt x="21046" y="1429255"/>
                </a:lnTo>
                <a:lnTo>
                  <a:pt x="9273" y="1431671"/>
                </a:lnTo>
                <a:lnTo>
                  <a:pt x="4800" y="1435333"/>
                </a:lnTo>
                <a:lnTo>
                  <a:pt x="0" y="1446060"/>
                </a:lnTo>
                <a:lnTo>
                  <a:pt x="2415" y="1457833"/>
                </a:lnTo>
                <a:lnTo>
                  <a:pt x="85600" y="1600288"/>
                </a:lnTo>
                <a:lnTo>
                  <a:pt x="168785" y="1457833"/>
                </a:lnTo>
                <a:lnTo>
                  <a:pt x="104650" y="1562481"/>
                </a:lnTo>
                <a:lnTo>
                  <a:pt x="69090" y="1552879"/>
                </a:lnTo>
                <a:lnTo>
                  <a:pt x="66551" y="1491892"/>
                </a:lnTo>
                <a:lnTo>
                  <a:pt x="66550" y="1562481"/>
                </a:lnTo>
                <a:close/>
              </a:path>
              <a:path w="170874" h="1600288">
                <a:moveTo>
                  <a:pt x="144783" y="1430661"/>
                </a:moveTo>
                <a:lnTo>
                  <a:pt x="135765" y="1438529"/>
                </a:lnTo>
                <a:lnTo>
                  <a:pt x="104650" y="1491892"/>
                </a:lnTo>
                <a:lnTo>
                  <a:pt x="102110" y="1552879"/>
                </a:lnTo>
                <a:lnTo>
                  <a:pt x="85600" y="1524564"/>
                </a:lnTo>
                <a:lnTo>
                  <a:pt x="66550" y="0"/>
                </a:lnTo>
                <a:lnTo>
                  <a:pt x="66551" y="1491892"/>
                </a:lnTo>
                <a:lnTo>
                  <a:pt x="69090" y="1552879"/>
                </a:lnTo>
                <a:lnTo>
                  <a:pt x="104650" y="1562481"/>
                </a:lnTo>
                <a:lnTo>
                  <a:pt x="168785" y="1457833"/>
                </a:lnTo>
                <a:lnTo>
                  <a:pt x="170874" y="1452413"/>
                </a:lnTo>
                <a:lnTo>
                  <a:pt x="169795" y="1440689"/>
                </a:lnTo>
                <a:lnTo>
                  <a:pt x="161927" y="1431671"/>
                </a:lnTo>
                <a:lnTo>
                  <a:pt x="156508" y="1429582"/>
                </a:lnTo>
                <a:lnTo>
                  <a:pt x="144783" y="1430661"/>
                </a:lnTo>
                <a:close/>
              </a:path>
              <a:path w="170874" h="1600288">
                <a:moveTo>
                  <a:pt x="85600" y="1524564"/>
                </a:moveTo>
                <a:lnTo>
                  <a:pt x="102110" y="1552879"/>
                </a:lnTo>
                <a:lnTo>
                  <a:pt x="104650" y="1491892"/>
                </a:lnTo>
                <a:lnTo>
                  <a:pt x="104650" y="0"/>
                </a:lnTo>
                <a:lnTo>
                  <a:pt x="66550" y="0"/>
                </a:lnTo>
                <a:lnTo>
                  <a:pt x="85600" y="1524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36">
            <a:extLst>
              <a:ext uri="{FF2B5EF4-FFF2-40B4-BE49-F238E27FC236}">
                <a16:creationId xmlns:a16="http://schemas.microsoft.com/office/drawing/2014/main" id="{B23AC5EA-F0E4-4F78-BF76-039B4C8EE843}"/>
              </a:ext>
            </a:extLst>
          </p:cNvPr>
          <p:cNvSpPr/>
          <p:nvPr/>
        </p:nvSpPr>
        <p:spPr>
          <a:xfrm>
            <a:off x="5410073" y="5620155"/>
            <a:ext cx="175767" cy="1766633"/>
          </a:xfrm>
          <a:custGeom>
            <a:avLst/>
            <a:gdLst/>
            <a:ahLst/>
            <a:cxnLst/>
            <a:rect l="l" t="t" r="r" b="b"/>
            <a:pathLst>
              <a:path w="175767" h="1766633">
                <a:moveTo>
                  <a:pt x="55728" y="119893"/>
                </a:moveTo>
                <a:lnTo>
                  <a:pt x="23749" y="126898"/>
                </a:lnTo>
                <a:lnTo>
                  <a:pt x="46100" y="151117"/>
                </a:lnTo>
                <a:lnTo>
                  <a:pt x="55728" y="119893"/>
                </a:lnTo>
                <a:close/>
              </a:path>
              <a:path w="175767" h="1766633">
                <a:moveTo>
                  <a:pt x="23749" y="126898"/>
                </a:moveTo>
                <a:lnTo>
                  <a:pt x="40766" y="159525"/>
                </a:lnTo>
                <a:lnTo>
                  <a:pt x="92632" y="111809"/>
                </a:lnTo>
                <a:lnTo>
                  <a:pt x="1918080" y="-1567585"/>
                </a:lnTo>
                <a:lnTo>
                  <a:pt x="1892173" y="-1595525"/>
                </a:lnTo>
                <a:lnTo>
                  <a:pt x="66867" y="83764"/>
                </a:lnTo>
                <a:lnTo>
                  <a:pt x="14986" y="131496"/>
                </a:lnTo>
                <a:lnTo>
                  <a:pt x="0" y="171107"/>
                </a:lnTo>
                <a:lnTo>
                  <a:pt x="161162" y="135788"/>
                </a:lnTo>
                <a:lnTo>
                  <a:pt x="40766" y="159525"/>
                </a:lnTo>
                <a:lnTo>
                  <a:pt x="23749" y="126898"/>
                </a:lnTo>
                <a:lnTo>
                  <a:pt x="55728" y="119893"/>
                </a:lnTo>
                <a:lnTo>
                  <a:pt x="46100" y="151117"/>
                </a:lnTo>
                <a:lnTo>
                  <a:pt x="23749" y="126898"/>
                </a:lnTo>
                <a:close/>
              </a:path>
              <a:path w="175767" h="1766633">
                <a:moveTo>
                  <a:pt x="85089" y="24663"/>
                </a:moveTo>
                <a:lnTo>
                  <a:pt x="85907" y="19797"/>
                </a:lnTo>
                <a:lnTo>
                  <a:pt x="82488" y="8132"/>
                </a:lnTo>
                <a:lnTo>
                  <a:pt x="72516" y="838"/>
                </a:lnTo>
                <a:lnTo>
                  <a:pt x="67509" y="0"/>
                </a:lnTo>
                <a:lnTo>
                  <a:pt x="55862" y="3456"/>
                </a:lnTo>
                <a:lnTo>
                  <a:pt x="48640" y="13437"/>
                </a:lnTo>
                <a:lnTo>
                  <a:pt x="0" y="171107"/>
                </a:lnTo>
                <a:lnTo>
                  <a:pt x="14986" y="131496"/>
                </a:lnTo>
                <a:lnTo>
                  <a:pt x="66867" y="83764"/>
                </a:lnTo>
                <a:lnTo>
                  <a:pt x="85089" y="24663"/>
                </a:lnTo>
                <a:close/>
              </a:path>
              <a:path w="175767" h="1766633">
                <a:moveTo>
                  <a:pt x="161162" y="135788"/>
                </a:moveTo>
                <a:lnTo>
                  <a:pt x="165385" y="134337"/>
                </a:lnTo>
                <a:lnTo>
                  <a:pt x="174231" y="125613"/>
                </a:lnTo>
                <a:lnTo>
                  <a:pt x="175767" y="113106"/>
                </a:lnTo>
                <a:lnTo>
                  <a:pt x="174318" y="108927"/>
                </a:lnTo>
                <a:lnTo>
                  <a:pt x="165571" y="100107"/>
                </a:lnTo>
                <a:lnTo>
                  <a:pt x="153035" y="98577"/>
                </a:lnTo>
                <a:lnTo>
                  <a:pt x="92632" y="111809"/>
                </a:lnTo>
                <a:lnTo>
                  <a:pt x="40766" y="159525"/>
                </a:lnTo>
                <a:lnTo>
                  <a:pt x="161162" y="135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6D93B6A4-50F9-4699-BA06-4A1B20439AF8}"/>
              </a:ext>
            </a:extLst>
          </p:cNvPr>
          <p:cNvSpPr/>
          <p:nvPr/>
        </p:nvSpPr>
        <p:spPr>
          <a:xfrm>
            <a:off x="5486273" y="6086585"/>
            <a:ext cx="1219327" cy="170887"/>
          </a:xfrm>
          <a:custGeom>
            <a:avLst/>
            <a:gdLst/>
            <a:ahLst/>
            <a:cxnLst/>
            <a:rect l="l" t="t" r="r" b="b"/>
            <a:pathLst>
              <a:path w="1219327" h="170887">
                <a:moveTo>
                  <a:pt x="47498" y="102073"/>
                </a:moveTo>
                <a:lnTo>
                  <a:pt x="108370" y="104664"/>
                </a:lnTo>
                <a:lnTo>
                  <a:pt x="1219327" y="104664"/>
                </a:lnTo>
                <a:lnTo>
                  <a:pt x="1219327" y="66564"/>
                </a:lnTo>
                <a:lnTo>
                  <a:pt x="37846" y="66564"/>
                </a:lnTo>
                <a:lnTo>
                  <a:pt x="37846" y="104664"/>
                </a:lnTo>
                <a:lnTo>
                  <a:pt x="142493" y="168736"/>
                </a:lnTo>
                <a:lnTo>
                  <a:pt x="147993" y="170887"/>
                </a:lnTo>
                <a:lnTo>
                  <a:pt x="159674" y="169795"/>
                </a:lnTo>
                <a:lnTo>
                  <a:pt x="108370" y="104664"/>
                </a:lnTo>
                <a:lnTo>
                  <a:pt x="47498" y="102073"/>
                </a:lnTo>
                <a:lnTo>
                  <a:pt x="47498" y="69155"/>
                </a:lnTo>
                <a:lnTo>
                  <a:pt x="75713" y="85614"/>
                </a:lnTo>
                <a:lnTo>
                  <a:pt x="47498" y="102073"/>
                </a:lnTo>
                <a:close/>
              </a:path>
              <a:path w="1219327" h="170887">
                <a:moveTo>
                  <a:pt x="142493" y="168736"/>
                </a:moveTo>
                <a:lnTo>
                  <a:pt x="37846" y="104664"/>
                </a:lnTo>
                <a:lnTo>
                  <a:pt x="37846" y="66564"/>
                </a:lnTo>
                <a:lnTo>
                  <a:pt x="108370" y="66564"/>
                </a:lnTo>
                <a:lnTo>
                  <a:pt x="161798" y="35398"/>
                </a:lnTo>
                <a:lnTo>
                  <a:pt x="166226" y="31800"/>
                </a:lnTo>
                <a:lnTo>
                  <a:pt x="171068" y="21092"/>
                </a:lnTo>
                <a:lnTo>
                  <a:pt x="168655" y="9338"/>
                </a:lnTo>
                <a:lnTo>
                  <a:pt x="164937" y="4778"/>
                </a:lnTo>
                <a:lnTo>
                  <a:pt x="154229" y="0"/>
                </a:lnTo>
                <a:lnTo>
                  <a:pt x="142493" y="2480"/>
                </a:lnTo>
                <a:lnTo>
                  <a:pt x="0" y="85614"/>
                </a:lnTo>
                <a:lnTo>
                  <a:pt x="142493" y="168736"/>
                </a:lnTo>
                <a:close/>
              </a:path>
              <a:path w="1219327" h="170887">
                <a:moveTo>
                  <a:pt x="75713" y="85614"/>
                </a:moveTo>
                <a:lnTo>
                  <a:pt x="47498" y="69155"/>
                </a:lnTo>
                <a:lnTo>
                  <a:pt x="47498" y="102073"/>
                </a:lnTo>
                <a:lnTo>
                  <a:pt x="75713" y="856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3DCB0AB2-4098-4BC7-BF53-4204FAB5B230}"/>
              </a:ext>
            </a:extLst>
          </p:cNvPr>
          <p:cNvSpPr txBox="1"/>
          <p:nvPr/>
        </p:nvSpPr>
        <p:spPr>
          <a:xfrm>
            <a:off x="2362073" y="5939129"/>
            <a:ext cx="2971927" cy="4616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95758">
              <a:lnSpc>
                <a:spcPct val="95825"/>
              </a:lnSpc>
              <a:spcBef>
                <a:spcPts val="459"/>
              </a:spcBef>
            </a:pPr>
            <a:r>
              <a:rPr sz="2400" spc="0" dirty="0" err="1">
                <a:solidFill>
                  <a:srgbClr val="585858"/>
                </a:solidFill>
                <a:latin typeface="Arial"/>
                <a:cs typeface="Arial"/>
              </a:rPr>
              <a:t>ωκ</a:t>
            </a:r>
            <a:r>
              <a:rPr lang="el-GR" sz="2400" spc="0" dirty="0" err="1">
                <a:solidFill>
                  <a:srgbClr val="585858"/>
                </a:solidFill>
                <a:latin typeface="Arial"/>
                <a:cs typeface="Arial"/>
              </a:rPr>
              <a:t>εάνιες</a:t>
            </a:r>
            <a:r>
              <a:rPr sz="24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κινήσ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ις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id="{E45B7798-E868-4F78-857F-A1F67925C80B}"/>
              </a:ext>
            </a:extLst>
          </p:cNvPr>
          <p:cNvSpPr txBox="1"/>
          <p:nvPr/>
        </p:nvSpPr>
        <p:spPr>
          <a:xfrm>
            <a:off x="7010400" y="5867400"/>
            <a:ext cx="1828800" cy="4616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145415">
              <a:lnSpc>
                <a:spcPct val="95825"/>
              </a:lnSpc>
              <a:spcBef>
                <a:spcPts val="455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θό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φ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αι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ρα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76904DFA-6E44-4CD7-AB65-BFA19AC81D28}"/>
              </a:ext>
            </a:extLst>
          </p:cNvPr>
          <p:cNvSpPr txBox="1"/>
          <p:nvPr/>
        </p:nvSpPr>
        <p:spPr>
          <a:xfrm>
            <a:off x="152400" y="4643729"/>
            <a:ext cx="1828800" cy="4616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200253">
              <a:lnSpc>
                <a:spcPct val="95825"/>
              </a:lnSpc>
              <a:spcBef>
                <a:spcPts val="455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άνθρ</a:t>
            </a: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ωπ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ος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6">
            <a:extLst>
              <a:ext uri="{FF2B5EF4-FFF2-40B4-BE49-F238E27FC236}">
                <a16:creationId xmlns:a16="http://schemas.microsoft.com/office/drawing/2014/main" id="{5A81E56D-E061-4485-86EC-011EF0AE8A45}"/>
              </a:ext>
            </a:extLst>
          </p:cNvPr>
          <p:cNvSpPr txBox="1"/>
          <p:nvPr/>
        </p:nvSpPr>
        <p:spPr>
          <a:xfrm>
            <a:off x="3428999" y="3500729"/>
            <a:ext cx="2156841" cy="69014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130810">
              <a:lnSpc>
                <a:spcPct val="95825"/>
              </a:lnSpc>
              <a:spcBef>
                <a:spcPts val="455"/>
              </a:spcBef>
            </a:pPr>
            <a:r>
              <a:rPr lang="el-GR" sz="2400" spc="0" dirty="0">
                <a:solidFill>
                  <a:srgbClr val="585858"/>
                </a:solidFill>
                <a:latin typeface="Arial"/>
                <a:cs typeface="Arial"/>
              </a:rPr>
              <a:t>ατμοσφαιρικές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νή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εις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object 5">
            <a:extLst>
              <a:ext uri="{FF2B5EF4-FFF2-40B4-BE49-F238E27FC236}">
                <a16:creationId xmlns:a16="http://schemas.microsoft.com/office/drawing/2014/main" id="{F444D513-F517-4C64-968B-E7BE8647E0D0}"/>
              </a:ext>
            </a:extLst>
          </p:cNvPr>
          <p:cNvSpPr txBox="1"/>
          <p:nvPr/>
        </p:nvSpPr>
        <p:spPr>
          <a:xfrm>
            <a:off x="7010400" y="3428974"/>
            <a:ext cx="1828800" cy="4616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93599">
              <a:lnSpc>
                <a:spcPct val="95825"/>
              </a:lnSpc>
              <a:spcBef>
                <a:spcPts val="455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κρυ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σφαι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ρ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DB630467-5BBA-4277-BA26-BE8E2F6B89E2}"/>
              </a:ext>
            </a:extLst>
          </p:cNvPr>
          <p:cNvSpPr txBox="1"/>
          <p:nvPr/>
        </p:nvSpPr>
        <p:spPr>
          <a:xfrm>
            <a:off x="152400" y="2281529"/>
            <a:ext cx="1828800" cy="4616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200253">
              <a:lnSpc>
                <a:spcPct val="95825"/>
              </a:lnSpc>
              <a:spcBef>
                <a:spcPts val="455"/>
              </a:spcBef>
              <a:defRPr sz="2400" spc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r>
              <a:rPr dirty="0"/>
              <a:t>βιόσφαιρα</a:t>
            </a:r>
          </a:p>
        </p:txBody>
      </p:sp>
      <p:sp>
        <p:nvSpPr>
          <p:cNvPr id="26" name="object 3">
            <a:extLst>
              <a:ext uri="{FF2B5EF4-FFF2-40B4-BE49-F238E27FC236}">
                <a16:creationId xmlns:a16="http://schemas.microsoft.com/office/drawing/2014/main" id="{026A5094-EE1F-4833-9E59-76EDEF6666D6}"/>
              </a:ext>
            </a:extLst>
          </p:cNvPr>
          <p:cNvSpPr txBox="1"/>
          <p:nvPr/>
        </p:nvSpPr>
        <p:spPr>
          <a:xfrm>
            <a:off x="3429000" y="1142974"/>
            <a:ext cx="1828800" cy="4616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200253">
              <a:lnSpc>
                <a:spcPct val="95825"/>
              </a:lnSpc>
              <a:spcBef>
                <a:spcPts val="455"/>
              </a:spcBef>
              <a:defRPr sz="2400" spc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r>
              <a:rPr dirty="0"/>
              <a:t>ακτινοβολία</a:t>
            </a: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FD809A16-8307-40DB-BD84-6E603156073C}"/>
              </a:ext>
            </a:extLst>
          </p:cNvPr>
          <p:cNvSpPr txBox="1"/>
          <p:nvPr/>
        </p:nvSpPr>
        <p:spPr>
          <a:xfrm>
            <a:off x="6867073" y="917631"/>
            <a:ext cx="1981200" cy="68688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6237">
              <a:lnSpc>
                <a:spcPct val="95825"/>
              </a:lnSpc>
              <a:spcBef>
                <a:spcPts val="450"/>
              </a:spcBef>
              <a:defRPr sz="2400" spc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r>
              <a:rPr lang="el-GR" dirty="0"/>
              <a:t>υδραυλικός</a:t>
            </a:r>
            <a:r>
              <a:rPr dirty="0"/>
              <a:t> κύκλος</a:t>
            </a: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52AA19C7-CC15-40D8-AFF5-DDEBB7E13667}"/>
              </a:ext>
            </a:extLst>
          </p:cNvPr>
          <p:cNvSpPr/>
          <p:nvPr/>
        </p:nvSpPr>
        <p:spPr>
          <a:xfrm>
            <a:off x="2362073" y="1505458"/>
            <a:ext cx="4423918" cy="1059986"/>
          </a:xfrm>
          <a:custGeom>
            <a:avLst/>
            <a:gdLst/>
            <a:ahLst/>
            <a:cxnLst/>
            <a:rect l="l" t="t" r="r" b="b"/>
            <a:pathLst>
              <a:path w="4423918" h="1059986">
                <a:moveTo>
                  <a:pt x="4423918" y="37083"/>
                </a:moveTo>
                <a:lnTo>
                  <a:pt x="4415535" y="0"/>
                </a:lnTo>
                <a:lnTo>
                  <a:pt x="101471" y="966945"/>
                </a:lnTo>
                <a:lnTo>
                  <a:pt x="42671" y="982726"/>
                </a:lnTo>
                <a:lnTo>
                  <a:pt x="41147" y="1019428"/>
                </a:lnTo>
                <a:lnTo>
                  <a:pt x="32765" y="982344"/>
                </a:lnTo>
                <a:lnTo>
                  <a:pt x="120903" y="896874"/>
                </a:lnTo>
                <a:lnTo>
                  <a:pt x="0" y="1009141"/>
                </a:lnTo>
                <a:lnTo>
                  <a:pt x="157225" y="1059052"/>
                </a:lnTo>
                <a:lnTo>
                  <a:pt x="162337" y="1059986"/>
                </a:lnTo>
                <a:lnTo>
                  <a:pt x="173925" y="1056619"/>
                </a:lnTo>
                <a:lnTo>
                  <a:pt x="181228" y="1046733"/>
                </a:lnTo>
                <a:lnTo>
                  <a:pt x="182103" y="1041779"/>
                </a:lnTo>
                <a:lnTo>
                  <a:pt x="178718" y="1030172"/>
                </a:lnTo>
                <a:lnTo>
                  <a:pt x="168782" y="1022857"/>
                </a:lnTo>
                <a:lnTo>
                  <a:pt x="109714" y="1004060"/>
                </a:lnTo>
                <a:lnTo>
                  <a:pt x="49910" y="1014856"/>
                </a:lnTo>
                <a:lnTo>
                  <a:pt x="73821" y="992638"/>
                </a:lnTo>
                <a:lnTo>
                  <a:pt x="109714" y="1004060"/>
                </a:lnTo>
                <a:lnTo>
                  <a:pt x="4423918" y="37083"/>
                </a:lnTo>
                <a:close/>
              </a:path>
              <a:path w="4423918" h="1059986">
                <a:moveTo>
                  <a:pt x="143585" y="894438"/>
                </a:moveTo>
                <a:lnTo>
                  <a:pt x="131985" y="891894"/>
                </a:lnTo>
                <a:lnTo>
                  <a:pt x="120903" y="896874"/>
                </a:lnTo>
                <a:lnTo>
                  <a:pt x="32765" y="982344"/>
                </a:lnTo>
                <a:lnTo>
                  <a:pt x="41147" y="1019428"/>
                </a:lnTo>
                <a:lnTo>
                  <a:pt x="42671" y="982726"/>
                </a:lnTo>
                <a:lnTo>
                  <a:pt x="101471" y="966945"/>
                </a:lnTo>
                <a:lnTo>
                  <a:pt x="146812" y="924813"/>
                </a:lnTo>
                <a:lnTo>
                  <a:pt x="150263" y="920515"/>
                </a:lnTo>
                <a:lnTo>
                  <a:pt x="152807" y="908879"/>
                </a:lnTo>
                <a:lnTo>
                  <a:pt x="147827" y="897889"/>
                </a:lnTo>
                <a:lnTo>
                  <a:pt x="143585" y="894438"/>
                </a:lnTo>
                <a:close/>
              </a:path>
              <a:path w="4423918" h="1059986">
                <a:moveTo>
                  <a:pt x="49910" y="1014856"/>
                </a:moveTo>
                <a:lnTo>
                  <a:pt x="109714" y="1004060"/>
                </a:lnTo>
                <a:lnTo>
                  <a:pt x="73821" y="992638"/>
                </a:lnTo>
                <a:lnTo>
                  <a:pt x="49910" y="10148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17">
            <a:extLst>
              <a:ext uri="{FF2B5EF4-FFF2-40B4-BE49-F238E27FC236}">
                <a16:creationId xmlns:a16="http://schemas.microsoft.com/office/drawing/2014/main" id="{F124BE5E-DA88-4755-8F87-C1031F971AE1}"/>
              </a:ext>
            </a:extLst>
          </p:cNvPr>
          <p:cNvSpPr/>
          <p:nvPr/>
        </p:nvSpPr>
        <p:spPr>
          <a:xfrm>
            <a:off x="2121662" y="1447800"/>
            <a:ext cx="1155064" cy="929259"/>
          </a:xfrm>
          <a:custGeom>
            <a:avLst/>
            <a:gdLst/>
            <a:ahLst/>
            <a:cxnLst/>
            <a:rect l="l" t="t" r="r" b="b"/>
            <a:pathLst>
              <a:path w="1155064" h="929259">
                <a:moveTo>
                  <a:pt x="1113536" y="8636"/>
                </a:moveTo>
                <a:lnTo>
                  <a:pt x="1128268" y="42417"/>
                </a:lnTo>
                <a:lnTo>
                  <a:pt x="1137412" y="38480"/>
                </a:lnTo>
                <a:lnTo>
                  <a:pt x="1155064" y="0"/>
                </a:lnTo>
                <a:lnTo>
                  <a:pt x="991743" y="24002"/>
                </a:lnTo>
                <a:lnTo>
                  <a:pt x="988124" y="24938"/>
                </a:lnTo>
                <a:lnTo>
                  <a:pt x="978285" y="33042"/>
                </a:lnTo>
                <a:lnTo>
                  <a:pt x="975740" y="45720"/>
                </a:lnTo>
                <a:lnTo>
                  <a:pt x="976606" y="49255"/>
                </a:lnTo>
                <a:lnTo>
                  <a:pt x="984627" y="59155"/>
                </a:lnTo>
                <a:lnTo>
                  <a:pt x="997331" y="61722"/>
                </a:lnTo>
                <a:lnTo>
                  <a:pt x="1058445" y="52711"/>
                </a:lnTo>
                <a:lnTo>
                  <a:pt x="1107694" y="16763"/>
                </a:lnTo>
                <a:lnTo>
                  <a:pt x="1128268" y="42417"/>
                </a:lnTo>
                <a:lnTo>
                  <a:pt x="1113536" y="8636"/>
                </a:lnTo>
                <a:close/>
              </a:path>
              <a:path w="1155064" h="929259">
                <a:moveTo>
                  <a:pt x="1107694" y="16763"/>
                </a:moveTo>
                <a:lnTo>
                  <a:pt x="1058445" y="52711"/>
                </a:lnTo>
                <a:lnTo>
                  <a:pt x="1095958" y="47181"/>
                </a:lnTo>
                <a:lnTo>
                  <a:pt x="1128268" y="42417"/>
                </a:lnTo>
                <a:lnTo>
                  <a:pt x="1107694" y="16763"/>
                </a:lnTo>
                <a:close/>
              </a:path>
              <a:path w="1155064" h="929259">
                <a:moveTo>
                  <a:pt x="1082309" y="82560"/>
                </a:moveTo>
                <a:lnTo>
                  <a:pt x="1060069" y="140208"/>
                </a:lnTo>
                <a:lnTo>
                  <a:pt x="1058849" y="145451"/>
                </a:lnTo>
                <a:lnTo>
                  <a:pt x="1061639" y="157049"/>
                </a:lnTo>
                <a:lnTo>
                  <a:pt x="1070990" y="164846"/>
                </a:lnTo>
                <a:lnTo>
                  <a:pt x="1076157" y="166009"/>
                </a:lnTo>
                <a:lnTo>
                  <a:pt x="1087819" y="163268"/>
                </a:lnTo>
                <a:lnTo>
                  <a:pt x="1095629" y="153924"/>
                </a:lnTo>
                <a:lnTo>
                  <a:pt x="1155064" y="0"/>
                </a:lnTo>
                <a:lnTo>
                  <a:pt x="1137412" y="38480"/>
                </a:lnTo>
                <a:lnTo>
                  <a:pt x="1128268" y="42417"/>
                </a:lnTo>
                <a:lnTo>
                  <a:pt x="1095958" y="47181"/>
                </a:lnTo>
                <a:lnTo>
                  <a:pt x="1058445" y="52711"/>
                </a:lnTo>
                <a:lnTo>
                  <a:pt x="0" y="899540"/>
                </a:lnTo>
                <a:lnTo>
                  <a:pt x="23875" y="929259"/>
                </a:lnTo>
                <a:lnTo>
                  <a:pt x="1082309" y="825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4">
            <a:extLst>
              <a:ext uri="{FF2B5EF4-FFF2-40B4-BE49-F238E27FC236}">
                <a16:creationId xmlns:a16="http://schemas.microsoft.com/office/drawing/2014/main" id="{10252C28-CDEB-488D-906A-9C47461DFC46}"/>
              </a:ext>
            </a:extLst>
          </p:cNvPr>
          <p:cNvSpPr/>
          <p:nvPr/>
        </p:nvSpPr>
        <p:spPr>
          <a:xfrm>
            <a:off x="7839199" y="1676400"/>
            <a:ext cx="170874" cy="1600327"/>
          </a:xfrm>
          <a:custGeom>
            <a:avLst/>
            <a:gdLst/>
            <a:ahLst/>
            <a:cxnLst/>
            <a:rect l="l" t="t" r="r" b="b"/>
            <a:pathLst>
              <a:path w="170874" h="1600327">
                <a:moveTo>
                  <a:pt x="66550" y="1562480"/>
                </a:moveTo>
                <a:lnTo>
                  <a:pt x="66550" y="1491868"/>
                </a:lnTo>
                <a:lnTo>
                  <a:pt x="35435" y="1438528"/>
                </a:lnTo>
                <a:lnTo>
                  <a:pt x="31773" y="1434055"/>
                </a:lnTo>
                <a:lnTo>
                  <a:pt x="21046" y="1429255"/>
                </a:lnTo>
                <a:lnTo>
                  <a:pt x="9273" y="1431671"/>
                </a:lnTo>
                <a:lnTo>
                  <a:pt x="4800" y="1435333"/>
                </a:lnTo>
                <a:lnTo>
                  <a:pt x="0" y="1446060"/>
                </a:lnTo>
                <a:lnTo>
                  <a:pt x="2415" y="1457833"/>
                </a:lnTo>
                <a:lnTo>
                  <a:pt x="85600" y="1600327"/>
                </a:lnTo>
                <a:lnTo>
                  <a:pt x="168785" y="1457833"/>
                </a:lnTo>
                <a:lnTo>
                  <a:pt x="104650" y="1562480"/>
                </a:lnTo>
                <a:lnTo>
                  <a:pt x="69090" y="1552828"/>
                </a:lnTo>
                <a:lnTo>
                  <a:pt x="66550" y="1491868"/>
                </a:lnTo>
                <a:lnTo>
                  <a:pt x="66550" y="1562480"/>
                </a:lnTo>
                <a:close/>
              </a:path>
              <a:path w="170874" h="1600327">
                <a:moveTo>
                  <a:pt x="144783" y="1430661"/>
                </a:moveTo>
                <a:lnTo>
                  <a:pt x="135765" y="1438528"/>
                </a:lnTo>
                <a:lnTo>
                  <a:pt x="104650" y="1491869"/>
                </a:lnTo>
                <a:lnTo>
                  <a:pt x="102110" y="1552828"/>
                </a:lnTo>
                <a:lnTo>
                  <a:pt x="85600" y="1524526"/>
                </a:lnTo>
                <a:lnTo>
                  <a:pt x="66550" y="0"/>
                </a:lnTo>
                <a:lnTo>
                  <a:pt x="66550" y="1491868"/>
                </a:lnTo>
                <a:lnTo>
                  <a:pt x="69090" y="1552828"/>
                </a:lnTo>
                <a:lnTo>
                  <a:pt x="104650" y="1562480"/>
                </a:lnTo>
                <a:lnTo>
                  <a:pt x="168785" y="1457833"/>
                </a:lnTo>
                <a:lnTo>
                  <a:pt x="170874" y="1452413"/>
                </a:lnTo>
                <a:lnTo>
                  <a:pt x="169795" y="1440689"/>
                </a:lnTo>
                <a:lnTo>
                  <a:pt x="161927" y="1431671"/>
                </a:lnTo>
                <a:lnTo>
                  <a:pt x="156508" y="1429582"/>
                </a:lnTo>
                <a:lnTo>
                  <a:pt x="144783" y="1430661"/>
                </a:lnTo>
                <a:close/>
              </a:path>
              <a:path w="170874" h="1600327">
                <a:moveTo>
                  <a:pt x="85600" y="1524526"/>
                </a:moveTo>
                <a:lnTo>
                  <a:pt x="102110" y="1552828"/>
                </a:lnTo>
                <a:lnTo>
                  <a:pt x="104650" y="1491869"/>
                </a:lnTo>
                <a:lnTo>
                  <a:pt x="104650" y="0"/>
                </a:lnTo>
                <a:lnTo>
                  <a:pt x="66550" y="0"/>
                </a:lnTo>
                <a:lnTo>
                  <a:pt x="85600" y="15245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5">
            <a:extLst>
              <a:ext uri="{FF2B5EF4-FFF2-40B4-BE49-F238E27FC236}">
                <a16:creationId xmlns:a16="http://schemas.microsoft.com/office/drawing/2014/main" id="{C0E95BAF-3F4D-4094-AAB3-5173FD50DFF0}"/>
              </a:ext>
            </a:extLst>
          </p:cNvPr>
          <p:cNvSpPr/>
          <p:nvPr/>
        </p:nvSpPr>
        <p:spPr>
          <a:xfrm>
            <a:off x="7686799" y="4038600"/>
            <a:ext cx="170874" cy="1600288"/>
          </a:xfrm>
          <a:custGeom>
            <a:avLst/>
            <a:gdLst/>
            <a:ahLst/>
            <a:cxnLst/>
            <a:rect l="l" t="t" r="r" b="b"/>
            <a:pathLst>
              <a:path w="170874" h="1600288">
                <a:moveTo>
                  <a:pt x="66550" y="1562481"/>
                </a:moveTo>
                <a:lnTo>
                  <a:pt x="66551" y="1491892"/>
                </a:lnTo>
                <a:lnTo>
                  <a:pt x="35435" y="1438529"/>
                </a:lnTo>
                <a:lnTo>
                  <a:pt x="31773" y="1434055"/>
                </a:lnTo>
                <a:lnTo>
                  <a:pt x="21046" y="1429255"/>
                </a:lnTo>
                <a:lnTo>
                  <a:pt x="9273" y="1431671"/>
                </a:lnTo>
                <a:lnTo>
                  <a:pt x="4800" y="1435333"/>
                </a:lnTo>
                <a:lnTo>
                  <a:pt x="0" y="1446060"/>
                </a:lnTo>
                <a:lnTo>
                  <a:pt x="2415" y="1457833"/>
                </a:lnTo>
                <a:lnTo>
                  <a:pt x="85600" y="1600288"/>
                </a:lnTo>
                <a:lnTo>
                  <a:pt x="168785" y="1457833"/>
                </a:lnTo>
                <a:lnTo>
                  <a:pt x="104650" y="1562481"/>
                </a:lnTo>
                <a:lnTo>
                  <a:pt x="69090" y="1552879"/>
                </a:lnTo>
                <a:lnTo>
                  <a:pt x="66551" y="1491892"/>
                </a:lnTo>
                <a:lnTo>
                  <a:pt x="66550" y="1562481"/>
                </a:lnTo>
                <a:close/>
              </a:path>
              <a:path w="170874" h="1600288">
                <a:moveTo>
                  <a:pt x="144783" y="1430661"/>
                </a:moveTo>
                <a:lnTo>
                  <a:pt x="135765" y="1438529"/>
                </a:lnTo>
                <a:lnTo>
                  <a:pt x="104650" y="1491892"/>
                </a:lnTo>
                <a:lnTo>
                  <a:pt x="102110" y="1552879"/>
                </a:lnTo>
                <a:lnTo>
                  <a:pt x="85600" y="1524564"/>
                </a:lnTo>
                <a:lnTo>
                  <a:pt x="66550" y="0"/>
                </a:lnTo>
                <a:lnTo>
                  <a:pt x="66551" y="1491892"/>
                </a:lnTo>
                <a:lnTo>
                  <a:pt x="69090" y="1552879"/>
                </a:lnTo>
                <a:lnTo>
                  <a:pt x="104650" y="1562481"/>
                </a:lnTo>
                <a:lnTo>
                  <a:pt x="168785" y="1457833"/>
                </a:lnTo>
                <a:lnTo>
                  <a:pt x="170874" y="1452413"/>
                </a:lnTo>
                <a:lnTo>
                  <a:pt x="169795" y="1440689"/>
                </a:lnTo>
                <a:lnTo>
                  <a:pt x="161927" y="1431671"/>
                </a:lnTo>
                <a:lnTo>
                  <a:pt x="156508" y="1429582"/>
                </a:lnTo>
                <a:lnTo>
                  <a:pt x="144783" y="1430661"/>
                </a:lnTo>
                <a:close/>
              </a:path>
              <a:path w="170874" h="1600288">
                <a:moveTo>
                  <a:pt x="85600" y="1524564"/>
                </a:moveTo>
                <a:lnTo>
                  <a:pt x="102110" y="1552879"/>
                </a:lnTo>
                <a:lnTo>
                  <a:pt x="104650" y="1491892"/>
                </a:lnTo>
                <a:lnTo>
                  <a:pt x="104650" y="0"/>
                </a:lnTo>
                <a:lnTo>
                  <a:pt x="66550" y="0"/>
                </a:lnTo>
                <a:lnTo>
                  <a:pt x="85600" y="1524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186B5A66-120A-4E0A-9C3A-4833762506C4}"/>
              </a:ext>
            </a:extLst>
          </p:cNvPr>
          <p:cNvSpPr/>
          <p:nvPr/>
        </p:nvSpPr>
        <p:spPr>
          <a:xfrm>
            <a:off x="5486273" y="6086585"/>
            <a:ext cx="1219327" cy="170887"/>
          </a:xfrm>
          <a:custGeom>
            <a:avLst/>
            <a:gdLst/>
            <a:ahLst/>
            <a:cxnLst/>
            <a:rect l="l" t="t" r="r" b="b"/>
            <a:pathLst>
              <a:path w="1219327" h="170887">
                <a:moveTo>
                  <a:pt x="47498" y="102073"/>
                </a:moveTo>
                <a:lnTo>
                  <a:pt x="108370" y="104664"/>
                </a:lnTo>
                <a:lnTo>
                  <a:pt x="1219327" y="104664"/>
                </a:lnTo>
                <a:lnTo>
                  <a:pt x="1219327" y="66564"/>
                </a:lnTo>
                <a:lnTo>
                  <a:pt x="37846" y="66564"/>
                </a:lnTo>
                <a:lnTo>
                  <a:pt x="37846" y="104664"/>
                </a:lnTo>
                <a:lnTo>
                  <a:pt x="142493" y="168736"/>
                </a:lnTo>
                <a:lnTo>
                  <a:pt x="147993" y="170887"/>
                </a:lnTo>
                <a:lnTo>
                  <a:pt x="159674" y="169795"/>
                </a:lnTo>
                <a:lnTo>
                  <a:pt x="108370" y="104664"/>
                </a:lnTo>
                <a:lnTo>
                  <a:pt x="47498" y="102073"/>
                </a:lnTo>
                <a:lnTo>
                  <a:pt x="47498" y="69155"/>
                </a:lnTo>
                <a:lnTo>
                  <a:pt x="75713" y="85614"/>
                </a:lnTo>
                <a:lnTo>
                  <a:pt x="47498" y="102073"/>
                </a:lnTo>
                <a:close/>
              </a:path>
              <a:path w="1219327" h="170887">
                <a:moveTo>
                  <a:pt x="142493" y="168736"/>
                </a:moveTo>
                <a:lnTo>
                  <a:pt x="37846" y="104664"/>
                </a:lnTo>
                <a:lnTo>
                  <a:pt x="37846" y="66564"/>
                </a:lnTo>
                <a:lnTo>
                  <a:pt x="108370" y="66564"/>
                </a:lnTo>
                <a:lnTo>
                  <a:pt x="161798" y="35398"/>
                </a:lnTo>
                <a:lnTo>
                  <a:pt x="166226" y="31800"/>
                </a:lnTo>
                <a:lnTo>
                  <a:pt x="171068" y="21092"/>
                </a:lnTo>
                <a:lnTo>
                  <a:pt x="168655" y="9338"/>
                </a:lnTo>
                <a:lnTo>
                  <a:pt x="164937" y="4778"/>
                </a:lnTo>
                <a:lnTo>
                  <a:pt x="154229" y="0"/>
                </a:lnTo>
                <a:lnTo>
                  <a:pt x="142493" y="2480"/>
                </a:lnTo>
                <a:lnTo>
                  <a:pt x="0" y="85614"/>
                </a:lnTo>
                <a:lnTo>
                  <a:pt x="142493" y="168736"/>
                </a:lnTo>
                <a:close/>
              </a:path>
              <a:path w="1219327" h="170887">
                <a:moveTo>
                  <a:pt x="75713" y="85614"/>
                </a:moveTo>
                <a:lnTo>
                  <a:pt x="47498" y="69155"/>
                </a:lnTo>
                <a:lnTo>
                  <a:pt x="47498" y="102073"/>
                </a:lnTo>
                <a:lnTo>
                  <a:pt x="75713" y="856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4F13DB86-F5AE-4CB6-94D4-D72F6DF586C1}"/>
              </a:ext>
            </a:extLst>
          </p:cNvPr>
          <p:cNvSpPr/>
          <p:nvPr/>
        </p:nvSpPr>
        <p:spPr>
          <a:xfrm>
            <a:off x="1286326" y="2895473"/>
            <a:ext cx="170874" cy="1600327"/>
          </a:xfrm>
          <a:custGeom>
            <a:avLst/>
            <a:gdLst/>
            <a:ahLst/>
            <a:cxnLst/>
            <a:rect l="l" t="t" r="r" b="b"/>
            <a:pathLst>
              <a:path w="170874" h="1600327">
                <a:moveTo>
                  <a:pt x="26090" y="169665"/>
                </a:moveTo>
                <a:lnTo>
                  <a:pt x="35108" y="161798"/>
                </a:lnTo>
                <a:lnTo>
                  <a:pt x="66223" y="108457"/>
                </a:lnTo>
                <a:lnTo>
                  <a:pt x="85273" y="75800"/>
                </a:lnTo>
                <a:lnTo>
                  <a:pt x="104323" y="108458"/>
                </a:lnTo>
                <a:lnTo>
                  <a:pt x="135438" y="161798"/>
                </a:lnTo>
                <a:lnTo>
                  <a:pt x="139100" y="166271"/>
                </a:lnTo>
                <a:lnTo>
                  <a:pt x="149827" y="171071"/>
                </a:lnTo>
                <a:lnTo>
                  <a:pt x="161600" y="168655"/>
                </a:lnTo>
                <a:lnTo>
                  <a:pt x="166073" y="164993"/>
                </a:lnTo>
                <a:lnTo>
                  <a:pt x="170874" y="154266"/>
                </a:lnTo>
                <a:lnTo>
                  <a:pt x="168458" y="142493"/>
                </a:lnTo>
                <a:lnTo>
                  <a:pt x="104323" y="37846"/>
                </a:lnTo>
                <a:lnTo>
                  <a:pt x="101783" y="47498"/>
                </a:lnTo>
                <a:lnTo>
                  <a:pt x="68763" y="47498"/>
                </a:lnTo>
                <a:lnTo>
                  <a:pt x="66223" y="37846"/>
                </a:lnTo>
                <a:lnTo>
                  <a:pt x="2088" y="142493"/>
                </a:lnTo>
                <a:lnTo>
                  <a:pt x="0" y="147913"/>
                </a:lnTo>
                <a:lnTo>
                  <a:pt x="1078" y="159637"/>
                </a:lnTo>
                <a:lnTo>
                  <a:pt x="8946" y="168655"/>
                </a:lnTo>
                <a:lnTo>
                  <a:pt x="14365" y="170744"/>
                </a:lnTo>
                <a:lnTo>
                  <a:pt x="26090" y="169665"/>
                </a:lnTo>
                <a:close/>
              </a:path>
              <a:path w="170874" h="1600327">
                <a:moveTo>
                  <a:pt x="104323" y="37846"/>
                </a:moveTo>
                <a:lnTo>
                  <a:pt x="168458" y="142493"/>
                </a:lnTo>
                <a:lnTo>
                  <a:pt x="85273" y="0"/>
                </a:lnTo>
                <a:lnTo>
                  <a:pt x="2088" y="142493"/>
                </a:lnTo>
                <a:lnTo>
                  <a:pt x="66223" y="37846"/>
                </a:lnTo>
                <a:lnTo>
                  <a:pt x="68763" y="47498"/>
                </a:lnTo>
                <a:lnTo>
                  <a:pt x="101783" y="47498"/>
                </a:lnTo>
                <a:lnTo>
                  <a:pt x="104323" y="37846"/>
                </a:lnTo>
                <a:close/>
              </a:path>
              <a:path w="170874" h="1600327">
                <a:moveTo>
                  <a:pt x="104323" y="1600327"/>
                </a:moveTo>
                <a:lnTo>
                  <a:pt x="104323" y="108458"/>
                </a:lnTo>
                <a:lnTo>
                  <a:pt x="85273" y="75800"/>
                </a:lnTo>
                <a:lnTo>
                  <a:pt x="66223" y="108457"/>
                </a:lnTo>
                <a:lnTo>
                  <a:pt x="66223" y="1600327"/>
                </a:lnTo>
                <a:lnTo>
                  <a:pt x="104323" y="16003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6D56E8D7-F0D9-4750-9858-96B3CBE19A64}"/>
              </a:ext>
            </a:extLst>
          </p:cNvPr>
          <p:cNvSpPr/>
          <p:nvPr/>
        </p:nvSpPr>
        <p:spPr>
          <a:xfrm>
            <a:off x="5548503" y="1752473"/>
            <a:ext cx="1538097" cy="56035"/>
          </a:xfrm>
          <a:custGeom>
            <a:avLst/>
            <a:gdLst/>
            <a:ahLst/>
            <a:cxnLst/>
            <a:rect l="l" t="t" r="r" b="b"/>
            <a:pathLst>
              <a:path w="1538097" h="56035">
                <a:moveTo>
                  <a:pt x="1518412" y="46227"/>
                </a:moveTo>
                <a:lnTo>
                  <a:pt x="1494027" y="24129"/>
                </a:lnTo>
                <a:lnTo>
                  <a:pt x="1487265" y="56035"/>
                </a:lnTo>
                <a:lnTo>
                  <a:pt x="1518412" y="46227"/>
                </a:lnTo>
                <a:close/>
              </a:path>
              <a:path w="1538097" h="56035">
                <a:moveTo>
                  <a:pt x="1470417" y="169534"/>
                </a:moveTo>
                <a:lnTo>
                  <a:pt x="1481201" y="176149"/>
                </a:lnTo>
                <a:lnTo>
                  <a:pt x="1485516" y="176553"/>
                </a:lnTo>
                <a:lnTo>
                  <a:pt x="1497218" y="172232"/>
                </a:lnTo>
                <a:lnTo>
                  <a:pt x="1526794" y="40893"/>
                </a:lnTo>
                <a:lnTo>
                  <a:pt x="1498600" y="15239"/>
                </a:lnTo>
                <a:lnTo>
                  <a:pt x="1392174" y="85978"/>
                </a:lnTo>
                <a:lnTo>
                  <a:pt x="1451184" y="67397"/>
                </a:lnTo>
                <a:lnTo>
                  <a:pt x="0" y="1663700"/>
                </a:lnTo>
                <a:lnTo>
                  <a:pt x="28194" y="1689353"/>
                </a:lnTo>
                <a:lnTo>
                  <a:pt x="1479430" y="92993"/>
                </a:lnTo>
                <a:lnTo>
                  <a:pt x="1518412" y="46227"/>
                </a:lnTo>
                <a:lnTo>
                  <a:pt x="1487265" y="56035"/>
                </a:lnTo>
                <a:lnTo>
                  <a:pt x="1494027" y="24129"/>
                </a:lnTo>
                <a:lnTo>
                  <a:pt x="1518412" y="46227"/>
                </a:lnTo>
                <a:lnTo>
                  <a:pt x="1479430" y="92993"/>
                </a:lnTo>
                <a:lnTo>
                  <a:pt x="1466596" y="153542"/>
                </a:lnTo>
                <a:lnTo>
                  <a:pt x="1466145" y="157923"/>
                </a:lnTo>
                <a:lnTo>
                  <a:pt x="1470417" y="169534"/>
                </a:lnTo>
                <a:close/>
              </a:path>
              <a:path w="1538097" h="56035">
                <a:moveTo>
                  <a:pt x="1370360" y="77976"/>
                </a:moveTo>
                <a:lnTo>
                  <a:pt x="1379795" y="85607"/>
                </a:lnTo>
                <a:lnTo>
                  <a:pt x="1392174" y="85978"/>
                </a:lnTo>
                <a:lnTo>
                  <a:pt x="1498600" y="15239"/>
                </a:lnTo>
                <a:lnTo>
                  <a:pt x="1526794" y="40893"/>
                </a:lnTo>
                <a:lnTo>
                  <a:pt x="1497218" y="172232"/>
                </a:lnTo>
                <a:lnTo>
                  <a:pt x="1503806" y="161416"/>
                </a:lnTo>
                <a:lnTo>
                  <a:pt x="1538097" y="0"/>
                </a:lnTo>
                <a:lnTo>
                  <a:pt x="1380744" y="49529"/>
                </a:lnTo>
                <a:lnTo>
                  <a:pt x="1376113" y="51716"/>
                </a:lnTo>
                <a:lnTo>
                  <a:pt x="1368580" y="61203"/>
                </a:lnTo>
                <a:lnTo>
                  <a:pt x="1368298" y="73532"/>
                </a:lnTo>
                <a:lnTo>
                  <a:pt x="1370360" y="779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1">
            <a:extLst>
              <a:ext uri="{FF2B5EF4-FFF2-40B4-BE49-F238E27FC236}">
                <a16:creationId xmlns:a16="http://schemas.microsoft.com/office/drawing/2014/main" id="{B6430A89-8244-46AC-8E2D-DC73AB4BA21A}"/>
              </a:ext>
            </a:extLst>
          </p:cNvPr>
          <p:cNvSpPr/>
          <p:nvPr/>
        </p:nvSpPr>
        <p:spPr>
          <a:xfrm>
            <a:off x="5486273" y="1209799"/>
            <a:ext cx="1219327" cy="170874"/>
          </a:xfrm>
          <a:custGeom>
            <a:avLst/>
            <a:gdLst/>
            <a:ahLst/>
            <a:cxnLst/>
            <a:rect l="l" t="t" r="r" b="b"/>
            <a:pathLst>
              <a:path w="1219327" h="170874">
                <a:moveTo>
                  <a:pt x="47498" y="102110"/>
                </a:moveTo>
                <a:lnTo>
                  <a:pt x="108457" y="104651"/>
                </a:lnTo>
                <a:lnTo>
                  <a:pt x="1219327" y="104650"/>
                </a:lnTo>
                <a:lnTo>
                  <a:pt x="1219327" y="66550"/>
                </a:lnTo>
                <a:lnTo>
                  <a:pt x="37846" y="66550"/>
                </a:lnTo>
                <a:lnTo>
                  <a:pt x="37846" y="104650"/>
                </a:lnTo>
                <a:lnTo>
                  <a:pt x="142493" y="168785"/>
                </a:lnTo>
                <a:lnTo>
                  <a:pt x="147913" y="170874"/>
                </a:lnTo>
                <a:lnTo>
                  <a:pt x="159637" y="169795"/>
                </a:lnTo>
                <a:lnTo>
                  <a:pt x="108457" y="104651"/>
                </a:lnTo>
                <a:lnTo>
                  <a:pt x="47498" y="102110"/>
                </a:lnTo>
                <a:lnTo>
                  <a:pt x="47498" y="69090"/>
                </a:lnTo>
                <a:lnTo>
                  <a:pt x="75800" y="85600"/>
                </a:lnTo>
                <a:lnTo>
                  <a:pt x="47498" y="102110"/>
                </a:lnTo>
                <a:close/>
              </a:path>
              <a:path w="1219327" h="170874">
                <a:moveTo>
                  <a:pt x="142493" y="168785"/>
                </a:moveTo>
                <a:lnTo>
                  <a:pt x="37846" y="104650"/>
                </a:lnTo>
                <a:lnTo>
                  <a:pt x="37846" y="66550"/>
                </a:lnTo>
                <a:lnTo>
                  <a:pt x="108457" y="66551"/>
                </a:lnTo>
                <a:lnTo>
                  <a:pt x="161798" y="35435"/>
                </a:lnTo>
                <a:lnTo>
                  <a:pt x="166271" y="31773"/>
                </a:lnTo>
                <a:lnTo>
                  <a:pt x="171071" y="21046"/>
                </a:lnTo>
                <a:lnTo>
                  <a:pt x="168655" y="9273"/>
                </a:lnTo>
                <a:lnTo>
                  <a:pt x="164993" y="4800"/>
                </a:lnTo>
                <a:lnTo>
                  <a:pt x="154266" y="0"/>
                </a:lnTo>
                <a:lnTo>
                  <a:pt x="142493" y="2415"/>
                </a:lnTo>
                <a:lnTo>
                  <a:pt x="0" y="85600"/>
                </a:lnTo>
                <a:lnTo>
                  <a:pt x="142493" y="168785"/>
                </a:lnTo>
                <a:close/>
              </a:path>
              <a:path w="1219327" h="170874">
                <a:moveTo>
                  <a:pt x="75800" y="85600"/>
                </a:moveTo>
                <a:lnTo>
                  <a:pt x="47498" y="69090"/>
                </a:lnTo>
                <a:lnTo>
                  <a:pt x="47498" y="102110"/>
                </a:lnTo>
                <a:lnTo>
                  <a:pt x="75800" y="85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2111256"/>
      </p:ext>
    </p:extLst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6</a:t>
            </a:fld>
            <a:endParaRPr lang="el-GR" altLang="el-GR"/>
          </a:p>
        </p:txBody>
      </p:sp>
      <p:sp>
        <p:nvSpPr>
          <p:cNvPr id="8" name="object 16">
            <a:extLst>
              <a:ext uri="{FF2B5EF4-FFF2-40B4-BE49-F238E27FC236}">
                <a16:creationId xmlns:a16="http://schemas.microsoft.com/office/drawing/2014/main" id="{9F33F028-8F94-4659-8B51-7E6EC4FE2E56}"/>
              </a:ext>
            </a:extLst>
          </p:cNvPr>
          <p:cNvSpPr/>
          <p:nvPr/>
        </p:nvSpPr>
        <p:spPr>
          <a:xfrm>
            <a:off x="3429000" y="1142974"/>
            <a:ext cx="1828800" cy="461670"/>
          </a:xfrm>
          <a:custGeom>
            <a:avLst/>
            <a:gdLst/>
            <a:ahLst/>
            <a:cxnLst/>
            <a:rect l="l" t="t" r="r" b="b"/>
            <a:pathLst>
              <a:path w="1828800" h="461670">
                <a:moveTo>
                  <a:pt x="0" y="461670"/>
                </a:moveTo>
                <a:lnTo>
                  <a:pt x="1828800" y="461670"/>
                </a:lnTo>
                <a:lnTo>
                  <a:pt x="182880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7">
            <a:extLst>
              <a:ext uri="{FF2B5EF4-FFF2-40B4-BE49-F238E27FC236}">
                <a16:creationId xmlns:a16="http://schemas.microsoft.com/office/drawing/2014/main" id="{DCFB130D-EBDB-43CE-9096-AD3218DA8972}"/>
              </a:ext>
            </a:extLst>
          </p:cNvPr>
          <p:cNvSpPr/>
          <p:nvPr/>
        </p:nvSpPr>
        <p:spPr>
          <a:xfrm>
            <a:off x="2121662" y="1447800"/>
            <a:ext cx="1155064" cy="929259"/>
          </a:xfrm>
          <a:custGeom>
            <a:avLst/>
            <a:gdLst/>
            <a:ahLst/>
            <a:cxnLst/>
            <a:rect l="l" t="t" r="r" b="b"/>
            <a:pathLst>
              <a:path w="1155064" h="929259">
                <a:moveTo>
                  <a:pt x="1113536" y="8636"/>
                </a:moveTo>
                <a:lnTo>
                  <a:pt x="1128268" y="42417"/>
                </a:lnTo>
                <a:lnTo>
                  <a:pt x="1137412" y="38480"/>
                </a:lnTo>
                <a:lnTo>
                  <a:pt x="1155064" y="0"/>
                </a:lnTo>
                <a:lnTo>
                  <a:pt x="991743" y="24002"/>
                </a:lnTo>
                <a:lnTo>
                  <a:pt x="988124" y="24938"/>
                </a:lnTo>
                <a:lnTo>
                  <a:pt x="978285" y="33042"/>
                </a:lnTo>
                <a:lnTo>
                  <a:pt x="975740" y="45720"/>
                </a:lnTo>
                <a:lnTo>
                  <a:pt x="976606" y="49255"/>
                </a:lnTo>
                <a:lnTo>
                  <a:pt x="984627" y="59155"/>
                </a:lnTo>
                <a:lnTo>
                  <a:pt x="997331" y="61722"/>
                </a:lnTo>
                <a:lnTo>
                  <a:pt x="1058445" y="52711"/>
                </a:lnTo>
                <a:lnTo>
                  <a:pt x="1107694" y="16763"/>
                </a:lnTo>
                <a:lnTo>
                  <a:pt x="1128268" y="42417"/>
                </a:lnTo>
                <a:lnTo>
                  <a:pt x="1113536" y="8636"/>
                </a:lnTo>
                <a:close/>
              </a:path>
              <a:path w="1155064" h="929259">
                <a:moveTo>
                  <a:pt x="1107694" y="16763"/>
                </a:moveTo>
                <a:lnTo>
                  <a:pt x="1058445" y="52711"/>
                </a:lnTo>
                <a:lnTo>
                  <a:pt x="1095958" y="47181"/>
                </a:lnTo>
                <a:lnTo>
                  <a:pt x="1128268" y="42417"/>
                </a:lnTo>
                <a:lnTo>
                  <a:pt x="1107694" y="16763"/>
                </a:lnTo>
                <a:close/>
              </a:path>
              <a:path w="1155064" h="929259">
                <a:moveTo>
                  <a:pt x="1082309" y="82560"/>
                </a:moveTo>
                <a:lnTo>
                  <a:pt x="1060069" y="140208"/>
                </a:lnTo>
                <a:lnTo>
                  <a:pt x="1058849" y="145451"/>
                </a:lnTo>
                <a:lnTo>
                  <a:pt x="1061639" y="157049"/>
                </a:lnTo>
                <a:lnTo>
                  <a:pt x="1070990" y="164846"/>
                </a:lnTo>
                <a:lnTo>
                  <a:pt x="1076157" y="166009"/>
                </a:lnTo>
                <a:lnTo>
                  <a:pt x="1087819" y="163268"/>
                </a:lnTo>
                <a:lnTo>
                  <a:pt x="1095629" y="153924"/>
                </a:lnTo>
                <a:lnTo>
                  <a:pt x="1155064" y="0"/>
                </a:lnTo>
                <a:lnTo>
                  <a:pt x="1137412" y="38480"/>
                </a:lnTo>
                <a:lnTo>
                  <a:pt x="1128268" y="42417"/>
                </a:lnTo>
                <a:lnTo>
                  <a:pt x="1095958" y="47181"/>
                </a:lnTo>
                <a:lnTo>
                  <a:pt x="1058445" y="52711"/>
                </a:lnTo>
                <a:lnTo>
                  <a:pt x="0" y="899540"/>
                </a:lnTo>
                <a:lnTo>
                  <a:pt x="23875" y="929259"/>
                </a:lnTo>
                <a:lnTo>
                  <a:pt x="1082309" y="8256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19EDCEEF-44A2-4CAD-BECD-E140B9DE091C}"/>
              </a:ext>
            </a:extLst>
          </p:cNvPr>
          <p:cNvSpPr/>
          <p:nvPr/>
        </p:nvSpPr>
        <p:spPr>
          <a:xfrm>
            <a:off x="2362073" y="1505458"/>
            <a:ext cx="4423918" cy="1059986"/>
          </a:xfrm>
          <a:custGeom>
            <a:avLst/>
            <a:gdLst/>
            <a:ahLst/>
            <a:cxnLst/>
            <a:rect l="l" t="t" r="r" b="b"/>
            <a:pathLst>
              <a:path w="4423918" h="1059986">
                <a:moveTo>
                  <a:pt x="4423918" y="37083"/>
                </a:moveTo>
                <a:lnTo>
                  <a:pt x="4415535" y="0"/>
                </a:lnTo>
                <a:lnTo>
                  <a:pt x="101471" y="966945"/>
                </a:lnTo>
                <a:lnTo>
                  <a:pt x="42671" y="982726"/>
                </a:lnTo>
                <a:lnTo>
                  <a:pt x="41147" y="1019428"/>
                </a:lnTo>
                <a:lnTo>
                  <a:pt x="32765" y="982344"/>
                </a:lnTo>
                <a:lnTo>
                  <a:pt x="120903" y="896874"/>
                </a:lnTo>
                <a:lnTo>
                  <a:pt x="0" y="1009141"/>
                </a:lnTo>
                <a:lnTo>
                  <a:pt x="157225" y="1059052"/>
                </a:lnTo>
                <a:lnTo>
                  <a:pt x="162337" y="1059986"/>
                </a:lnTo>
                <a:lnTo>
                  <a:pt x="173925" y="1056619"/>
                </a:lnTo>
                <a:lnTo>
                  <a:pt x="181228" y="1046733"/>
                </a:lnTo>
                <a:lnTo>
                  <a:pt x="182103" y="1041779"/>
                </a:lnTo>
                <a:lnTo>
                  <a:pt x="178718" y="1030172"/>
                </a:lnTo>
                <a:lnTo>
                  <a:pt x="168782" y="1022857"/>
                </a:lnTo>
                <a:lnTo>
                  <a:pt x="109714" y="1004060"/>
                </a:lnTo>
                <a:lnTo>
                  <a:pt x="49910" y="1014856"/>
                </a:lnTo>
                <a:lnTo>
                  <a:pt x="73821" y="992638"/>
                </a:lnTo>
                <a:lnTo>
                  <a:pt x="109714" y="1004060"/>
                </a:lnTo>
                <a:lnTo>
                  <a:pt x="4423918" y="37083"/>
                </a:lnTo>
                <a:close/>
              </a:path>
              <a:path w="4423918" h="1059986">
                <a:moveTo>
                  <a:pt x="143585" y="894438"/>
                </a:moveTo>
                <a:lnTo>
                  <a:pt x="131985" y="891894"/>
                </a:lnTo>
                <a:lnTo>
                  <a:pt x="120903" y="896874"/>
                </a:lnTo>
                <a:lnTo>
                  <a:pt x="32765" y="982344"/>
                </a:lnTo>
                <a:lnTo>
                  <a:pt x="41147" y="1019428"/>
                </a:lnTo>
                <a:lnTo>
                  <a:pt x="42671" y="982726"/>
                </a:lnTo>
                <a:lnTo>
                  <a:pt x="101471" y="966945"/>
                </a:lnTo>
                <a:lnTo>
                  <a:pt x="146812" y="924813"/>
                </a:lnTo>
                <a:lnTo>
                  <a:pt x="150263" y="920515"/>
                </a:lnTo>
                <a:lnTo>
                  <a:pt x="152807" y="908879"/>
                </a:lnTo>
                <a:lnTo>
                  <a:pt x="147827" y="897889"/>
                </a:lnTo>
                <a:lnTo>
                  <a:pt x="143585" y="894438"/>
                </a:lnTo>
                <a:close/>
              </a:path>
              <a:path w="4423918" h="1059986">
                <a:moveTo>
                  <a:pt x="49910" y="1014856"/>
                </a:moveTo>
                <a:lnTo>
                  <a:pt x="109714" y="1004060"/>
                </a:lnTo>
                <a:lnTo>
                  <a:pt x="73821" y="992638"/>
                </a:lnTo>
                <a:lnTo>
                  <a:pt x="49910" y="101485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9">
            <a:extLst>
              <a:ext uri="{FF2B5EF4-FFF2-40B4-BE49-F238E27FC236}">
                <a16:creationId xmlns:a16="http://schemas.microsoft.com/office/drawing/2014/main" id="{22DBC459-6943-450D-A174-2234D1AD73C9}"/>
              </a:ext>
            </a:extLst>
          </p:cNvPr>
          <p:cNvSpPr/>
          <p:nvPr/>
        </p:nvSpPr>
        <p:spPr>
          <a:xfrm>
            <a:off x="3429000" y="3500729"/>
            <a:ext cx="1981200" cy="461670"/>
          </a:xfrm>
          <a:custGeom>
            <a:avLst/>
            <a:gdLst/>
            <a:ahLst/>
            <a:cxnLst/>
            <a:rect l="l" t="t" r="r" b="b"/>
            <a:pathLst>
              <a:path w="1981200" h="461670">
                <a:moveTo>
                  <a:pt x="0" y="461670"/>
                </a:moveTo>
                <a:lnTo>
                  <a:pt x="1981200" y="461670"/>
                </a:lnTo>
                <a:lnTo>
                  <a:pt x="198120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20">
            <a:extLst>
              <a:ext uri="{FF2B5EF4-FFF2-40B4-BE49-F238E27FC236}">
                <a16:creationId xmlns:a16="http://schemas.microsoft.com/office/drawing/2014/main" id="{3F6BBCD9-EDFC-4431-AA24-6534A5BB3ABC}"/>
              </a:ext>
            </a:extLst>
          </p:cNvPr>
          <p:cNvSpPr/>
          <p:nvPr/>
        </p:nvSpPr>
        <p:spPr>
          <a:xfrm>
            <a:off x="152400" y="2281529"/>
            <a:ext cx="1828800" cy="461670"/>
          </a:xfrm>
          <a:custGeom>
            <a:avLst/>
            <a:gdLst/>
            <a:ahLst/>
            <a:cxnLst/>
            <a:rect l="l" t="t" r="r" b="b"/>
            <a:pathLst>
              <a:path w="1828800" h="461670">
                <a:moveTo>
                  <a:pt x="0" y="461670"/>
                </a:moveTo>
                <a:lnTo>
                  <a:pt x="1828800" y="461670"/>
                </a:lnTo>
                <a:lnTo>
                  <a:pt x="182880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21">
            <a:extLst>
              <a:ext uri="{FF2B5EF4-FFF2-40B4-BE49-F238E27FC236}">
                <a16:creationId xmlns:a16="http://schemas.microsoft.com/office/drawing/2014/main" id="{888F315F-CC93-409C-ADA2-5966DB482AF1}"/>
              </a:ext>
            </a:extLst>
          </p:cNvPr>
          <p:cNvSpPr/>
          <p:nvPr/>
        </p:nvSpPr>
        <p:spPr>
          <a:xfrm>
            <a:off x="2121027" y="3600737"/>
            <a:ext cx="1231900" cy="1081151"/>
          </a:xfrm>
          <a:custGeom>
            <a:avLst/>
            <a:gdLst/>
            <a:ahLst/>
            <a:cxnLst/>
            <a:rect l="l" t="t" r="r" b="b"/>
            <a:pathLst>
              <a:path w="1231900" h="1081151">
                <a:moveTo>
                  <a:pt x="1137934" y="0"/>
                </a:moveTo>
                <a:lnTo>
                  <a:pt x="1185290" y="38066"/>
                </a:lnTo>
                <a:lnTo>
                  <a:pt x="1174924" y="7123"/>
                </a:lnTo>
                <a:lnTo>
                  <a:pt x="1137934" y="0"/>
                </a:lnTo>
                <a:close/>
              </a:path>
              <a:path w="1231900" h="1081151">
                <a:moveTo>
                  <a:pt x="1058890" y="19189"/>
                </a:moveTo>
                <a:lnTo>
                  <a:pt x="1069848" y="25620"/>
                </a:lnTo>
                <a:lnTo>
                  <a:pt x="1190878" y="46321"/>
                </a:lnTo>
                <a:lnTo>
                  <a:pt x="1207008" y="13301"/>
                </a:lnTo>
                <a:lnTo>
                  <a:pt x="1162964" y="-28576"/>
                </a:lnTo>
                <a:lnTo>
                  <a:pt x="25146" y="-1024288"/>
                </a:lnTo>
                <a:lnTo>
                  <a:pt x="0" y="-995586"/>
                </a:lnTo>
                <a:lnTo>
                  <a:pt x="1137934" y="0"/>
                </a:lnTo>
                <a:lnTo>
                  <a:pt x="1174924" y="7123"/>
                </a:lnTo>
                <a:lnTo>
                  <a:pt x="1185290" y="38066"/>
                </a:lnTo>
                <a:lnTo>
                  <a:pt x="1137934" y="0"/>
                </a:lnTo>
                <a:lnTo>
                  <a:pt x="1077087" y="-11717"/>
                </a:lnTo>
                <a:lnTo>
                  <a:pt x="1072949" y="-12073"/>
                </a:lnTo>
                <a:lnTo>
                  <a:pt x="1061233" y="-7660"/>
                </a:lnTo>
                <a:lnTo>
                  <a:pt x="1054735" y="3268"/>
                </a:lnTo>
                <a:lnTo>
                  <a:pt x="1054386" y="7518"/>
                </a:lnTo>
                <a:lnTo>
                  <a:pt x="1058890" y="19189"/>
                </a:lnTo>
                <a:close/>
              </a:path>
              <a:path w="1231900" h="1081151">
                <a:moveTo>
                  <a:pt x="1215898" y="17746"/>
                </a:moveTo>
                <a:lnTo>
                  <a:pt x="1231900" y="56862"/>
                </a:lnTo>
                <a:lnTo>
                  <a:pt x="1179322" y="-99474"/>
                </a:lnTo>
                <a:lnTo>
                  <a:pt x="1177071" y="-104100"/>
                </a:lnTo>
                <a:lnTo>
                  <a:pt x="1167522" y="-111457"/>
                </a:lnTo>
                <a:lnTo>
                  <a:pt x="1155192" y="-111539"/>
                </a:lnTo>
                <a:lnTo>
                  <a:pt x="1150557" y="-109199"/>
                </a:lnTo>
                <a:lnTo>
                  <a:pt x="1143262" y="-99617"/>
                </a:lnTo>
                <a:lnTo>
                  <a:pt x="1143253" y="-87409"/>
                </a:lnTo>
                <a:lnTo>
                  <a:pt x="1162964" y="-28576"/>
                </a:lnTo>
                <a:lnTo>
                  <a:pt x="1207008" y="13301"/>
                </a:lnTo>
                <a:lnTo>
                  <a:pt x="1190878" y="46321"/>
                </a:lnTo>
                <a:lnTo>
                  <a:pt x="1069848" y="25620"/>
                </a:lnTo>
                <a:lnTo>
                  <a:pt x="1231900" y="56862"/>
                </a:lnTo>
                <a:lnTo>
                  <a:pt x="1215898" y="1774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22">
            <a:extLst>
              <a:ext uri="{FF2B5EF4-FFF2-40B4-BE49-F238E27FC236}">
                <a16:creationId xmlns:a16="http://schemas.microsoft.com/office/drawing/2014/main" id="{A3DAF67B-19A7-483D-B6A5-90F051DC167C}"/>
              </a:ext>
            </a:extLst>
          </p:cNvPr>
          <p:cNvSpPr/>
          <p:nvPr/>
        </p:nvSpPr>
        <p:spPr>
          <a:xfrm>
            <a:off x="1888744" y="1752473"/>
            <a:ext cx="1692656" cy="2753233"/>
          </a:xfrm>
          <a:custGeom>
            <a:avLst/>
            <a:gdLst/>
            <a:ahLst/>
            <a:cxnLst/>
            <a:rect l="l" t="t" r="r" b="b"/>
            <a:pathLst>
              <a:path w="1692656" h="2753232">
                <a:moveTo>
                  <a:pt x="1689227" y="42290"/>
                </a:moveTo>
                <a:lnTo>
                  <a:pt x="1657265" y="178497"/>
                </a:lnTo>
                <a:lnTo>
                  <a:pt x="1669922" y="183641"/>
                </a:lnTo>
                <a:lnTo>
                  <a:pt x="1672094" y="183571"/>
                </a:lnTo>
                <a:lnTo>
                  <a:pt x="1684209" y="177630"/>
                </a:lnTo>
                <a:lnTo>
                  <a:pt x="1689354" y="164973"/>
                </a:lnTo>
                <a:lnTo>
                  <a:pt x="1692656" y="0"/>
                </a:lnTo>
                <a:lnTo>
                  <a:pt x="1547495" y="78359"/>
                </a:lnTo>
                <a:lnTo>
                  <a:pt x="1656715" y="22351"/>
                </a:lnTo>
                <a:lnTo>
                  <a:pt x="1689227" y="42290"/>
                </a:lnTo>
                <a:close/>
              </a:path>
              <a:path w="1692656" h="2753232">
                <a:moveTo>
                  <a:pt x="1681988" y="49022"/>
                </a:moveTo>
                <a:lnTo>
                  <a:pt x="1653920" y="31876"/>
                </a:lnTo>
                <a:lnTo>
                  <a:pt x="1653262" y="64528"/>
                </a:lnTo>
                <a:lnTo>
                  <a:pt x="1681988" y="49022"/>
                </a:lnTo>
                <a:close/>
              </a:path>
              <a:path w="1692656" h="2753232">
                <a:moveTo>
                  <a:pt x="1651324" y="166382"/>
                </a:moveTo>
                <a:lnTo>
                  <a:pt x="1657265" y="178497"/>
                </a:lnTo>
                <a:lnTo>
                  <a:pt x="1689227" y="42290"/>
                </a:lnTo>
                <a:lnTo>
                  <a:pt x="1656715" y="22351"/>
                </a:lnTo>
                <a:lnTo>
                  <a:pt x="1547495" y="78359"/>
                </a:lnTo>
                <a:lnTo>
                  <a:pt x="1542832" y="81854"/>
                </a:lnTo>
                <a:lnTo>
                  <a:pt x="1537629" y="92353"/>
                </a:lnTo>
                <a:lnTo>
                  <a:pt x="1539747" y="104139"/>
                </a:lnTo>
                <a:lnTo>
                  <a:pt x="1543163" y="108713"/>
                </a:lnTo>
                <a:lnTo>
                  <a:pt x="1553688" y="113942"/>
                </a:lnTo>
                <a:lnTo>
                  <a:pt x="1565529" y="111887"/>
                </a:lnTo>
                <a:lnTo>
                  <a:pt x="1619954" y="82508"/>
                </a:lnTo>
                <a:lnTo>
                  <a:pt x="0" y="2733421"/>
                </a:lnTo>
                <a:lnTo>
                  <a:pt x="32512" y="2753233"/>
                </a:lnTo>
                <a:lnTo>
                  <a:pt x="1652499" y="102388"/>
                </a:lnTo>
                <a:lnTo>
                  <a:pt x="1681988" y="49022"/>
                </a:lnTo>
                <a:lnTo>
                  <a:pt x="1653262" y="64528"/>
                </a:lnTo>
                <a:lnTo>
                  <a:pt x="1653920" y="31876"/>
                </a:lnTo>
                <a:lnTo>
                  <a:pt x="1681988" y="49022"/>
                </a:lnTo>
                <a:lnTo>
                  <a:pt x="1652499" y="102388"/>
                </a:lnTo>
                <a:lnTo>
                  <a:pt x="1651254" y="164211"/>
                </a:lnTo>
                <a:lnTo>
                  <a:pt x="1651324" y="16638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23">
            <a:extLst>
              <a:ext uri="{FF2B5EF4-FFF2-40B4-BE49-F238E27FC236}">
                <a16:creationId xmlns:a16="http://schemas.microsoft.com/office/drawing/2014/main" id="{C35272C1-C39C-4C23-9B50-3B3ECDFA4EBE}"/>
              </a:ext>
            </a:extLst>
          </p:cNvPr>
          <p:cNvSpPr/>
          <p:nvPr/>
        </p:nvSpPr>
        <p:spPr>
          <a:xfrm>
            <a:off x="5486400" y="4038473"/>
            <a:ext cx="1537843" cy="1613458"/>
          </a:xfrm>
          <a:custGeom>
            <a:avLst/>
            <a:gdLst/>
            <a:ahLst/>
            <a:cxnLst/>
            <a:rect l="l" t="t" r="r" b="b"/>
            <a:pathLst>
              <a:path w="1537843" h="1613458">
                <a:moveTo>
                  <a:pt x="147827" y="82550"/>
                </a:moveTo>
                <a:lnTo>
                  <a:pt x="152725" y="83297"/>
                </a:lnTo>
                <a:lnTo>
                  <a:pt x="164339" y="79649"/>
                </a:lnTo>
                <a:lnTo>
                  <a:pt x="171450" y="69468"/>
                </a:lnTo>
                <a:lnTo>
                  <a:pt x="172195" y="64706"/>
                </a:lnTo>
                <a:lnTo>
                  <a:pt x="168573" y="53107"/>
                </a:lnTo>
                <a:lnTo>
                  <a:pt x="158369" y="45974"/>
                </a:lnTo>
                <a:lnTo>
                  <a:pt x="0" y="0"/>
                </a:lnTo>
                <a:lnTo>
                  <a:pt x="39750" y="14350"/>
                </a:lnTo>
                <a:lnTo>
                  <a:pt x="44576" y="22987"/>
                </a:lnTo>
                <a:lnTo>
                  <a:pt x="20700" y="45719"/>
                </a:lnTo>
                <a:lnTo>
                  <a:pt x="52111" y="54819"/>
                </a:lnTo>
                <a:lnTo>
                  <a:pt x="88276" y="65297"/>
                </a:lnTo>
                <a:lnTo>
                  <a:pt x="147827" y="82550"/>
                </a:lnTo>
                <a:close/>
              </a:path>
              <a:path w="1537843" h="1613458">
                <a:moveTo>
                  <a:pt x="37973" y="160527"/>
                </a:moveTo>
                <a:lnTo>
                  <a:pt x="12191" y="40639"/>
                </a:lnTo>
                <a:lnTo>
                  <a:pt x="0" y="0"/>
                </a:lnTo>
                <a:lnTo>
                  <a:pt x="37973" y="160527"/>
                </a:lnTo>
                <a:close/>
              </a:path>
              <a:path w="1537843" h="1613458">
                <a:moveTo>
                  <a:pt x="60846" y="91725"/>
                </a:moveTo>
                <a:lnTo>
                  <a:pt x="1510156" y="1613458"/>
                </a:lnTo>
                <a:lnTo>
                  <a:pt x="1537843" y="1587182"/>
                </a:lnTo>
                <a:lnTo>
                  <a:pt x="88276" y="65297"/>
                </a:lnTo>
                <a:lnTo>
                  <a:pt x="52111" y="54819"/>
                </a:lnTo>
                <a:lnTo>
                  <a:pt x="20700" y="45719"/>
                </a:lnTo>
                <a:lnTo>
                  <a:pt x="44576" y="22987"/>
                </a:lnTo>
                <a:lnTo>
                  <a:pt x="39750" y="14350"/>
                </a:lnTo>
                <a:lnTo>
                  <a:pt x="0" y="0"/>
                </a:lnTo>
                <a:lnTo>
                  <a:pt x="12191" y="40639"/>
                </a:lnTo>
                <a:lnTo>
                  <a:pt x="37973" y="160527"/>
                </a:lnTo>
                <a:lnTo>
                  <a:pt x="39552" y="164853"/>
                </a:lnTo>
                <a:lnTo>
                  <a:pt x="48438" y="173445"/>
                </a:lnTo>
                <a:lnTo>
                  <a:pt x="60960" y="174751"/>
                </a:lnTo>
                <a:lnTo>
                  <a:pt x="65215" y="173203"/>
                </a:lnTo>
                <a:lnTo>
                  <a:pt x="73785" y="164317"/>
                </a:lnTo>
                <a:lnTo>
                  <a:pt x="75057" y="151764"/>
                </a:lnTo>
                <a:lnTo>
                  <a:pt x="60846" y="9172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24">
            <a:extLst>
              <a:ext uri="{FF2B5EF4-FFF2-40B4-BE49-F238E27FC236}">
                <a16:creationId xmlns:a16="http://schemas.microsoft.com/office/drawing/2014/main" id="{57C4967D-3A96-4B91-8C81-992B93111577}"/>
              </a:ext>
            </a:extLst>
          </p:cNvPr>
          <p:cNvSpPr/>
          <p:nvPr/>
        </p:nvSpPr>
        <p:spPr>
          <a:xfrm>
            <a:off x="2285873" y="1657350"/>
            <a:ext cx="4572127" cy="3304723"/>
          </a:xfrm>
          <a:custGeom>
            <a:avLst/>
            <a:gdLst/>
            <a:ahLst/>
            <a:cxnLst/>
            <a:rect l="l" t="t" r="r" b="b"/>
            <a:pathLst>
              <a:path w="4572127" h="3304723">
                <a:moveTo>
                  <a:pt x="4184777" y="3200399"/>
                </a:moveTo>
                <a:lnTo>
                  <a:pt x="108457" y="3200400"/>
                </a:lnTo>
                <a:lnTo>
                  <a:pt x="4184777" y="3219450"/>
                </a:lnTo>
                <a:lnTo>
                  <a:pt x="4184777" y="3200399"/>
                </a:lnTo>
                <a:close/>
              </a:path>
              <a:path w="4572127" h="3304723">
                <a:moveTo>
                  <a:pt x="108457" y="3200400"/>
                </a:moveTo>
                <a:lnTo>
                  <a:pt x="47497" y="3202940"/>
                </a:lnTo>
                <a:lnTo>
                  <a:pt x="75800" y="3219449"/>
                </a:lnTo>
                <a:lnTo>
                  <a:pt x="108457" y="3200400"/>
                </a:lnTo>
                <a:close/>
              </a:path>
              <a:path w="4572127" h="3304723">
                <a:moveTo>
                  <a:pt x="164993" y="3138649"/>
                </a:moveTo>
                <a:lnTo>
                  <a:pt x="154266" y="3133849"/>
                </a:lnTo>
                <a:lnTo>
                  <a:pt x="142494" y="3136265"/>
                </a:lnTo>
                <a:lnTo>
                  <a:pt x="0" y="3219450"/>
                </a:lnTo>
                <a:lnTo>
                  <a:pt x="37845" y="3200400"/>
                </a:lnTo>
                <a:lnTo>
                  <a:pt x="47497" y="3235960"/>
                </a:lnTo>
                <a:lnTo>
                  <a:pt x="108457" y="3238500"/>
                </a:lnTo>
                <a:lnTo>
                  <a:pt x="4203827" y="3238500"/>
                </a:lnTo>
                <a:lnTo>
                  <a:pt x="4203827" y="3200400"/>
                </a:lnTo>
                <a:lnTo>
                  <a:pt x="4184777" y="19050"/>
                </a:lnTo>
                <a:lnTo>
                  <a:pt x="4184777" y="3219450"/>
                </a:lnTo>
                <a:lnTo>
                  <a:pt x="108457" y="3200400"/>
                </a:lnTo>
                <a:lnTo>
                  <a:pt x="75800" y="3219449"/>
                </a:lnTo>
                <a:lnTo>
                  <a:pt x="47497" y="3202940"/>
                </a:lnTo>
                <a:lnTo>
                  <a:pt x="108457" y="3200400"/>
                </a:lnTo>
                <a:lnTo>
                  <a:pt x="161797" y="3169285"/>
                </a:lnTo>
                <a:lnTo>
                  <a:pt x="166271" y="3165622"/>
                </a:lnTo>
                <a:lnTo>
                  <a:pt x="171071" y="3154895"/>
                </a:lnTo>
                <a:lnTo>
                  <a:pt x="168656" y="3143123"/>
                </a:lnTo>
                <a:lnTo>
                  <a:pt x="164993" y="3138649"/>
                </a:lnTo>
                <a:close/>
              </a:path>
              <a:path w="4572127" h="3304723">
                <a:moveTo>
                  <a:pt x="147913" y="3304723"/>
                </a:moveTo>
                <a:lnTo>
                  <a:pt x="159637" y="3303644"/>
                </a:lnTo>
                <a:lnTo>
                  <a:pt x="168656" y="3295777"/>
                </a:lnTo>
                <a:lnTo>
                  <a:pt x="170744" y="3290357"/>
                </a:lnTo>
                <a:lnTo>
                  <a:pt x="169665" y="3278633"/>
                </a:lnTo>
                <a:lnTo>
                  <a:pt x="161797" y="3269615"/>
                </a:lnTo>
                <a:lnTo>
                  <a:pt x="108457" y="3238500"/>
                </a:lnTo>
                <a:lnTo>
                  <a:pt x="37845" y="3238500"/>
                </a:lnTo>
                <a:lnTo>
                  <a:pt x="108457" y="3238500"/>
                </a:lnTo>
                <a:lnTo>
                  <a:pt x="47497" y="3235960"/>
                </a:lnTo>
                <a:lnTo>
                  <a:pt x="37845" y="3200400"/>
                </a:lnTo>
                <a:lnTo>
                  <a:pt x="0" y="3219450"/>
                </a:lnTo>
                <a:lnTo>
                  <a:pt x="142494" y="3302635"/>
                </a:lnTo>
                <a:lnTo>
                  <a:pt x="147913" y="3304723"/>
                </a:lnTo>
                <a:close/>
              </a:path>
              <a:path w="4572127" h="3304723">
                <a:moveTo>
                  <a:pt x="4222877" y="38099"/>
                </a:moveTo>
                <a:lnTo>
                  <a:pt x="4572127" y="38100"/>
                </a:lnTo>
                <a:lnTo>
                  <a:pt x="4222877" y="19050"/>
                </a:lnTo>
                <a:lnTo>
                  <a:pt x="4203827" y="38100"/>
                </a:lnTo>
                <a:lnTo>
                  <a:pt x="4203827" y="0"/>
                </a:lnTo>
                <a:lnTo>
                  <a:pt x="4202039" y="82"/>
                </a:lnTo>
                <a:lnTo>
                  <a:pt x="4189771" y="6175"/>
                </a:lnTo>
                <a:lnTo>
                  <a:pt x="4184777" y="19050"/>
                </a:lnTo>
                <a:lnTo>
                  <a:pt x="4203827" y="3200400"/>
                </a:lnTo>
                <a:lnTo>
                  <a:pt x="4203827" y="3238500"/>
                </a:lnTo>
                <a:lnTo>
                  <a:pt x="4205614" y="3238417"/>
                </a:lnTo>
                <a:lnTo>
                  <a:pt x="4217882" y="3232324"/>
                </a:lnTo>
                <a:lnTo>
                  <a:pt x="4222877" y="3219450"/>
                </a:lnTo>
                <a:lnTo>
                  <a:pt x="4222877" y="38099"/>
                </a:lnTo>
                <a:close/>
              </a:path>
              <a:path w="4572127" h="3304723">
                <a:moveTo>
                  <a:pt x="4222877" y="19050"/>
                </a:moveTo>
                <a:lnTo>
                  <a:pt x="4572127" y="38100"/>
                </a:lnTo>
                <a:lnTo>
                  <a:pt x="4572127" y="0"/>
                </a:lnTo>
                <a:lnTo>
                  <a:pt x="4203827" y="0"/>
                </a:lnTo>
                <a:lnTo>
                  <a:pt x="4203827" y="38100"/>
                </a:lnTo>
                <a:lnTo>
                  <a:pt x="4222877" y="1905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5">
            <a:extLst>
              <a:ext uri="{FF2B5EF4-FFF2-40B4-BE49-F238E27FC236}">
                <a16:creationId xmlns:a16="http://schemas.microsoft.com/office/drawing/2014/main" id="{31B93170-6D7B-4B0B-B9D9-82DA44B16F6F}"/>
              </a:ext>
            </a:extLst>
          </p:cNvPr>
          <p:cNvSpPr/>
          <p:nvPr/>
        </p:nvSpPr>
        <p:spPr>
          <a:xfrm>
            <a:off x="152400" y="4643729"/>
            <a:ext cx="1828800" cy="461670"/>
          </a:xfrm>
          <a:custGeom>
            <a:avLst/>
            <a:gdLst/>
            <a:ahLst/>
            <a:cxnLst/>
            <a:rect l="l" t="t" r="r" b="b"/>
            <a:pathLst>
              <a:path w="1828800" h="461670">
                <a:moveTo>
                  <a:pt x="0" y="461670"/>
                </a:moveTo>
                <a:lnTo>
                  <a:pt x="1828800" y="461670"/>
                </a:lnTo>
                <a:lnTo>
                  <a:pt x="182880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6">
            <a:extLst>
              <a:ext uri="{FF2B5EF4-FFF2-40B4-BE49-F238E27FC236}">
                <a16:creationId xmlns:a16="http://schemas.microsoft.com/office/drawing/2014/main" id="{87BC2D24-CAA1-4D0E-BC10-AA987C619563}"/>
              </a:ext>
            </a:extLst>
          </p:cNvPr>
          <p:cNvSpPr/>
          <p:nvPr/>
        </p:nvSpPr>
        <p:spPr>
          <a:xfrm>
            <a:off x="1981073" y="3945381"/>
            <a:ext cx="184912" cy="713486"/>
          </a:xfrm>
          <a:custGeom>
            <a:avLst/>
            <a:gdLst/>
            <a:ahLst/>
            <a:cxnLst/>
            <a:rect l="l" t="t" r="r" b="b"/>
            <a:pathLst>
              <a:path w="184912" h="713486">
                <a:moveTo>
                  <a:pt x="184912" y="695706"/>
                </a:moveTo>
                <a:lnTo>
                  <a:pt x="184892" y="693054"/>
                </a:lnTo>
                <a:lnTo>
                  <a:pt x="179365" y="680990"/>
                </a:lnTo>
                <a:lnTo>
                  <a:pt x="167131" y="675513"/>
                </a:lnTo>
                <a:lnTo>
                  <a:pt x="105359" y="671474"/>
                </a:lnTo>
                <a:lnTo>
                  <a:pt x="42418" y="702945"/>
                </a:lnTo>
                <a:lnTo>
                  <a:pt x="164719" y="713486"/>
                </a:lnTo>
                <a:lnTo>
                  <a:pt x="167343" y="713466"/>
                </a:lnTo>
                <a:lnTo>
                  <a:pt x="179391" y="707939"/>
                </a:lnTo>
                <a:lnTo>
                  <a:pt x="184912" y="695706"/>
                </a:lnTo>
                <a:close/>
              </a:path>
              <a:path w="184912" h="713486">
                <a:moveTo>
                  <a:pt x="67650" y="669008"/>
                </a:moveTo>
                <a:lnTo>
                  <a:pt x="35051" y="666877"/>
                </a:lnTo>
                <a:lnTo>
                  <a:pt x="49783" y="696341"/>
                </a:lnTo>
                <a:lnTo>
                  <a:pt x="67650" y="669008"/>
                </a:lnTo>
                <a:close/>
              </a:path>
              <a:path w="184912" h="713486">
                <a:moveTo>
                  <a:pt x="35051" y="666877"/>
                </a:moveTo>
                <a:lnTo>
                  <a:pt x="42418" y="702945"/>
                </a:lnTo>
                <a:lnTo>
                  <a:pt x="105359" y="671474"/>
                </a:lnTo>
                <a:lnTo>
                  <a:pt x="1380236" y="34036"/>
                </a:lnTo>
                <a:lnTo>
                  <a:pt x="1363217" y="0"/>
                </a:lnTo>
                <a:lnTo>
                  <a:pt x="88260" y="637478"/>
                </a:lnTo>
                <a:lnTo>
                  <a:pt x="25400" y="668909"/>
                </a:lnTo>
                <a:lnTo>
                  <a:pt x="0" y="702818"/>
                </a:lnTo>
                <a:lnTo>
                  <a:pt x="164719" y="713486"/>
                </a:lnTo>
                <a:lnTo>
                  <a:pt x="42418" y="702945"/>
                </a:lnTo>
                <a:lnTo>
                  <a:pt x="35051" y="666877"/>
                </a:lnTo>
                <a:lnTo>
                  <a:pt x="67650" y="669008"/>
                </a:lnTo>
                <a:lnTo>
                  <a:pt x="49783" y="696341"/>
                </a:lnTo>
                <a:lnTo>
                  <a:pt x="35051" y="666877"/>
                </a:lnTo>
                <a:close/>
              </a:path>
              <a:path w="184912" h="713486">
                <a:moveTo>
                  <a:pt x="122174" y="585597"/>
                </a:moveTo>
                <a:lnTo>
                  <a:pt x="124616" y="580314"/>
                </a:lnTo>
                <a:lnTo>
                  <a:pt x="124150" y="568634"/>
                </a:lnTo>
                <a:lnTo>
                  <a:pt x="116712" y="559308"/>
                </a:lnTo>
                <a:lnTo>
                  <a:pt x="111350" y="556843"/>
                </a:lnTo>
                <a:lnTo>
                  <a:pt x="99685" y="557345"/>
                </a:lnTo>
                <a:lnTo>
                  <a:pt x="90296" y="564769"/>
                </a:lnTo>
                <a:lnTo>
                  <a:pt x="0" y="702818"/>
                </a:lnTo>
                <a:lnTo>
                  <a:pt x="25400" y="668909"/>
                </a:lnTo>
                <a:lnTo>
                  <a:pt x="88260" y="637478"/>
                </a:lnTo>
                <a:lnTo>
                  <a:pt x="122174" y="58559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7">
            <a:extLst>
              <a:ext uri="{FF2B5EF4-FFF2-40B4-BE49-F238E27FC236}">
                <a16:creationId xmlns:a16="http://schemas.microsoft.com/office/drawing/2014/main" id="{494E24EE-1575-4D11-93A3-DA2F3A70CCF1}"/>
              </a:ext>
            </a:extLst>
          </p:cNvPr>
          <p:cNvSpPr/>
          <p:nvPr/>
        </p:nvSpPr>
        <p:spPr>
          <a:xfrm>
            <a:off x="4105399" y="1752600"/>
            <a:ext cx="170874" cy="1600327"/>
          </a:xfrm>
          <a:custGeom>
            <a:avLst/>
            <a:gdLst/>
            <a:ahLst/>
            <a:cxnLst/>
            <a:rect l="l" t="t" r="r" b="b"/>
            <a:pathLst>
              <a:path w="170874" h="1600327">
                <a:moveTo>
                  <a:pt x="66550" y="1562480"/>
                </a:moveTo>
                <a:lnTo>
                  <a:pt x="66550" y="1491868"/>
                </a:lnTo>
                <a:lnTo>
                  <a:pt x="35435" y="1438528"/>
                </a:lnTo>
                <a:lnTo>
                  <a:pt x="31773" y="1434055"/>
                </a:lnTo>
                <a:lnTo>
                  <a:pt x="21046" y="1429255"/>
                </a:lnTo>
                <a:lnTo>
                  <a:pt x="9273" y="1431671"/>
                </a:lnTo>
                <a:lnTo>
                  <a:pt x="4800" y="1435333"/>
                </a:lnTo>
                <a:lnTo>
                  <a:pt x="0" y="1446060"/>
                </a:lnTo>
                <a:lnTo>
                  <a:pt x="2415" y="1457833"/>
                </a:lnTo>
                <a:lnTo>
                  <a:pt x="85600" y="1600327"/>
                </a:lnTo>
                <a:lnTo>
                  <a:pt x="168785" y="1457833"/>
                </a:lnTo>
                <a:lnTo>
                  <a:pt x="104650" y="1562480"/>
                </a:lnTo>
                <a:lnTo>
                  <a:pt x="69090" y="1552828"/>
                </a:lnTo>
                <a:lnTo>
                  <a:pt x="66550" y="1491868"/>
                </a:lnTo>
                <a:lnTo>
                  <a:pt x="66550" y="1562480"/>
                </a:lnTo>
                <a:close/>
              </a:path>
              <a:path w="170874" h="1600327">
                <a:moveTo>
                  <a:pt x="144783" y="1430661"/>
                </a:moveTo>
                <a:lnTo>
                  <a:pt x="135765" y="1438528"/>
                </a:lnTo>
                <a:lnTo>
                  <a:pt x="104650" y="1491869"/>
                </a:lnTo>
                <a:lnTo>
                  <a:pt x="102110" y="1552828"/>
                </a:lnTo>
                <a:lnTo>
                  <a:pt x="85600" y="1524526"/>
                </a:lnTo>
                <a:lnTo>
                  <a:pt x="66550" y="0"/>
                </a:lnTo>
                <a:lnTo>
                  <a:pt x="66550" y="1491868"/>
                </a:lnTo>
                <a:lnTo>
                  <a:pt x="69090" y="1552828"/>
                </a:lnTo>
                <a:lnTo>
                  <a:pt x="104650" y="1562480"/>
                </a:lnTo>
                <a:lnTo>
                  <a:pt x="168785" y="1457833"/>
                </a:lnTo>
                <a:lnTo>
                  <a:pt x="170874" y="1452413"/>
                </a:lnTo>
                <a:lnTo>
                  <a:pt x="169795" y="1440689"/>
                </a:lnTo>
                <a:lnTo>
                  <a:pt x="161927" y="1431671"/>
                </a:lnTo>
                <a:lnTo>
                  <a:pt x="156508" y="1429582"/>
                </a:lnTo>
                <a:lnTo>
                  <a:pt x="144783" y="1430661"/>
                </a:lnTo>
                <a:close/>
              </a:path>
              <a:path w="170874" h="1600327">
                <a:moveTo>
                  <a:pt x="85600" y="1524526"/>
                </a:moveTo>
                <a:lnTo>
                  <a:pt x="102110" y="1552828"/>
                </a:lnTo>
                <a:lnTo>
                  <a:pt x="104650" y="1491869"/>
                </a:lnTo>
                <a:lnTo>
                  <a:pt x="104650" y="0"/>
                </a:lnTo>
                <a:lnTo>
                  <a:pt x="66550" y="0"/>
                </a:lnTo>
                <a:lnTo>
                  <a:pt x="85600" y="152452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8">
            <a:extLst>
              <a:ext uri="{FF2B5EF4-FFF2-40B4-BE49-F238E27FC236}">
                <a16:creationId xmlns:a16="http://schemas.microsoft.com/office/drawing/2014/main" id="{BDE32708-63D4-4600-B8D3-A25E69D1EBD1}"/>
              </a:ext>
            </a:extLst>
          </p:cNvPr>
          <p:cNvSpPr/>
          <p:nvPr/>
        </p:nvSpPr>
        <p:spPr>
          <a:xfrm>
            <a:off x="4486726" y="1752473"/>
            <a:ext cx="170874" cy="1600327"/>
          </a:xfrm>
          <a:custGeom>
            <a:avLst/>
            <a:gdLst/>
            <a:ahLst/>
            <a:cxnLst/>
            <a:rect l="l" t="t" r="r" b="b"/>
            <a:pathLst>
              <a:path w="170874" h="1600327">
                <a:moveTo>
                  <a:pt x="26090" y="169665"/>
                </a:moveTo>
                <a:lnTo>
                  <a:pt x="35108" y="161798"/>
                </a:lnTo>
                <a:lnTo>
                  <a:pt x="66223" y="108457"/>
                </a:lnTo>
                <a:lnTo>
                  <a:pt x="85273" y="75800"/>
                </a:lnTo>
                <a:lnTo>
                  <a:pt x="104323" y="108458"/>
                </a:lnTo>
                <a:lnTo>
                  <a:pt x="135438" y="161798"/>
                </a:lnTo>
                <a:lnTo>
                  <a:pt x="139100" y="166271"/>
                </a:lnTo>
                <a:lnTo>
                  <a:pt x="149827" y="171071"/>
                </a:lnTo>
                <a:lnTo>
                  <a:pt x="161600" y="168655"/>
                </a:lnTo>
                <a:lnTo>
                  <a:pt x="166073" y="164993"/>
                </a:lnTo>
                <a:lnTo>
                  <a:pt x="170874" y="154266"/>
                </a:lnTo>
                <a:lnTo>
                  <a:pt x="168458" y="142493"/>
                </a:lnTo>
                <a:lnTo>
                  <a:pt x="104323" y="37846"/>
                </a:lnTo>
                <a:lnTo>
                  <a:pt x="101783" y="47498"/>
                </a:lnTo>
                <a:lnTo>
                  <a:pt x="68763" y="47498"/>
                </a:lnTo>
                <a:lnTo>
                  <a:pt x="66223" y="37846"/>
                </a:lnTo>
                <a:lnTo>
                  <a:pt x="2088" y="142493"/>
                </a:lnTo>
                <a:lnTo>
                  <a:pt x="0" y="147913"/>
                </a:lnTo>
                <a:lnTo>
                  <a:pt x="1078" y="159637"/>
                </a:lnTo>
                <a:lnTo>
                  <a:pt x="8946" y="168655"/>
                </a:lnTo>
                <a:lnTo>
                  <a:pt x="14365" y="170744"/>
                </a:lnTo>
                <a:lnTo>
                  <a:pt x="26090" y="169665"/>
                </a:lnTo>
                <a:close/>
              </a:path>
              <a:path w="170874" h="1600327">
                <a:moveTo>
                  <a:pt x="104323" y="37846"/>
                </a:moveTo>
                <a:lnTo>
                  <a:pt x="168458" y="142493"/>
                </a:lnTo>
                <a:lnTo>
                  <a:pt x="85273" y="0"/>
                </a:lnTo>
                <a:lnTo>
                  <a:pt x="2088" y="142493"/>
                </a:lnTo>
                <a:lnTo>
                  <a:pt x="66223" y="37846"/>
                </a:lnTo>
                <a:lnTo>
                  <a:pt x="68763" y="47498"/>
                </a:lnTo>
                <a:lnTo>
                  <a:pt x="101783" y="47498"/>
                </a:lnTo>
                <a:lnTo>
                  <a:pt x="104323" y="37846"/>
                </a:lnTo>
                <a:close/>
              </a:path>
              <a:path w="170874" h="1600327">
                <a:moveTo>
                  <a:pt x="104323" y="1600327"/>
                </a:moveTo>
                <a:lnTo>
                  <a:pt x="104323" y="108458"/>
                </a:lnTo>
                <a:lnTo>
                  <a:pt x="85273" y="75800"/>
                </a:lnTo>
                <a:lnTo>
                  <a:pt x="66223" y="108457"/>
                </a:lnTo>
                <a:lnTo>
                  <a:pt x="66223" y="1600327"/>
                </a:lnTo>
                <a:lnTo>
                  <a:pt x="104323" y="16003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9">
            <a:extLst>
              <a:ext uri="{FF2B5EF4-FFF2-40B4-BE49-F238E27FC236}">
                <a16:creationId xmlns:a16="http://schemas.microsoft.com/office/drawing/2014/main" id="{C8EF5079-F36D-47A5-9B4B-855F3CB710D5}"/>
              </a:ext>
            </a:extLst>
          </p:cNvPr>
          <p:cNvSpPr/>
          <p:nvPr/>
        </p:nvSpPr>
        <p:spPr>
          <a:xfrm>
            <a:off x="4486726" y="4190873"/>
            <a:ext cx="170874" cy="1600327"/>
          </a:xfrm>
          <a:custGeom>
            <a:avLst/>
            <a:gdLst/>
            <a:ahLst/>
            <a:cxnLst/>
            <a:rect l="l" t="t" r="r" b="b"/>
            <a:pathLst>
              <a:path w="170874" h="1600327">
                <a:moveTo>
                  <a:pt x="26090" y="169665"/>
                </a:moveTo>
                <a:lnTo>
                  <a:pt x="35108" y="161797"/>
                </a:lnTo>
                <a:lnTo>
                  <a:pt x="66223" y="108457"/>
                </a:lnTo>
                <a:lnTo>
                  <a:pt x="85273" y="75800"/>
                </a:lnTo>
                <a:lnTo>
                  <a:pt x="104323" y="108458"/>
                </a:lnTo>
                <a:lnTo>
                  <a:pt x="135438" y="161797"/>
                </a:lnTo>
                <a:lnTo>
                  <a:pt x="139100" y="166271"/>
                </a:lnTo>
                <a:lnTo>
                  <a:pt x="149827" y="171071"/>
                </a:lnTo>
                <a:lnTo>
                  <a:pt x="161600" y="168656"/>
                </a:lnTo>
                <a:lnTo>
                  <a:pt x="166073" y="164993"/>
                </a:lnTo>
                <a:lnTo>
                  <a:pt x="170874" y="154266"/>
                </a:lnTo>
                <a:lnTo>
                  <a:pt x="168458" y="142494"/>
                </a:lnTo>
                <a:lnTo>
                  <a:pt x="104323" y="37845"/>
                </a:lnTo>
                <a:lnTo>
                  <a:pt x="101783" y="47497"/>
                </a:lnTo>
                <a:lnTo>
                  <a:pt x="68763" y="47497"/>
                </a:lnTo>
                <a:lnTo>
                  <a:pt x="66223" y="37845"/>
                </a:lnTo>
                <a:lnTo>
                  <a:pt x="2088" y="142494"/>
                </a:lnTo>
                <a:lnTo>
                  <a:pt x="0" y="147913"/>
                </a:lnTo>
                <a:lnTo>
                  <a:pt x="1078" y="159637"/>
                </a:lnTo>
                <a:lnTo>
                  <a:pt x="8946" y="168656"/>
                </a:lnTo>
                <a:lnTo>
                  <a:pt x="14365" y="170744"/>
                </a:lnTo>
                <a:lnTo>
                  <a:pt x="26090" y="169665"/>
                </a:lnTo>
                <a:close/>
              </a:path>
              <a:path w="170874" h="1600327">
                <a:moveTo>
                  <a:pt x="104323" y="37845"/>
                </a:moveTo>
                <a:lnTo>
                  <a:pt x="168458" y="142494"/>
                </a:lnTo>
                <a:lnTo>
                  <a:pt x="85273" y="0"/>
                </a:lnTo>
                <a:lnTo>
                  <a:pt x="2088" y="142494"/>
                </a:lnTo>
                <a:lnTo>
                  <a:pt x="66223" y="37845"/>
                </a:lnTo>
                <a:lnTo>
                  <a:pt x="68763" y="47497"/>
                </a:lnTo>
                <a:lnTo>
                  <a:pt x="101783" y="47497"/>
                </a:lnTo>
                <a:lnTo>
                  <a:pt x="104323" y="37845"/>
                </a:lnTo>
                <a:close/>
              </a:path>
              <a:path w="170874" h="1600327">
                <a:moveTo>
                  <a:pt x="104323" y="1600327"/>
                </a:moveTo>
                <a:lnTo>
                  <a:pt x="104323" y="108458"/>
                </a:lnTo>
                <a:lnTo>
                  <a:pt x="85273" y="75800"/>
                </a:lnTo>
                <a:lnTo>
                  <a:pt x="66223" y="108457"/>
                </a:lnTo>
                <a:lnTo>
                  <a:pt x="66223" y="1600327"/>
                </a:lnTo>
                <a:lnTo>
                  <a:pt x="104323" y="160032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30">
            <a:extLst>
              <a:ext uri="{FF2B5EF4-FFF2-40B4-BE49-F238E27FC236}">
                <a16:creationId xmlns:a16="http://schemas.microsoft.com/office/drawing/2014/main" id="{F3B76BA2-9C2F-4341-BA21-070A878060B5}"/>
              </a:ext>
            </a:extLst>
          </p:cNvPr>
          <p:cNvSpPr/>
          <p:nvPr/>
        </p:nvSpPr>
        <p:spPr>
          <a:xfrm>
            <a:off x="4105402" y="4191000"/>
            <a:ext cx="170856" cy="1600288"/>
          </a:xfrm>
          <a:custGeom>
            <a:avLst/>
            <a:gdLst/>
            <a:ahLst/>
            <a:cxnLst/>
            <a:rect l="l" t="t" r="r" b="b"/>
            <a:pathLst>
              <a:path w="170856" h="1600288">
                <a:moveTo>
                  <a:pt x="66547" y="1562481"/>
                </a:moveTo>
                <a:lnTo>
                  <a:pt x="66547" y="1491919"/>
                </a:lnTo>
                <a:lnTo>
                  <a:pt x="35432" y="1438579"/>
                </a:lnTo>
                <a:lnTo>
                  <a:pt x="31713" y="1434019"/>
                </a:lnTo>
                <a:lnTo>
                  <a:pt x="21005" y="1429241"/>
                </a:lnTo>
                <a:lnTo>
                  <a:pt x="9270" y="1431721"/>
                </a:lnTo>
                <a:lnTo>
                  <a:pt x="4841" y="1435320"/>
                </a:lnTo>
                <a:lnTo>
                  <a:pt x="0" y="1446028"/>
                </a:lnTo>
                <a:lnTo>
                  <a:pt x="2412" y="1457782"/>
                </a:lnTo>
                <a:lnTo>
                  <a:pt x="85597" y="1600288"/>
                </a:lnTo>
                <a:lnTo>
                  <a:pt x="168782" y="1457782"/>
                </a:lnTo>
                <a:lnTo>
                  <a:pt x="104647" y="1562481"/>
                </a:lnTo>
                <a:lnTo>
                  <a:pt x="69087" y="1552879"/>
                </a:lnTo>
                <a:lnTo>
                  <a:pt x="66547" y="1491919"/>
                </a:lnTo>
                <a:lnTo>
                  <a:pt x="66547" y="1562481"/>
                </a:lnTo>
                <a:close/>
              </a:path>
              <a:path w="170856" h="1600288">
                <a:moveTo>
                  <a:pt x="144745" y="1430667"/>
                </a:moveTo>
                <a:lnTo>
                  <a:pt x="135762" y="1438579"/>
                </a:lnTo>
                <a:lnTo>
                  <a:pt x="104647" y="1491919"/>
                </a:lnTo>
                <a:lnTo>
                  <a:pt x="102107" y="1552879"/>
                </a:lnTo>
                <a:lnTo>
                  <a:pt x="85597" y="1524576"/>
                </a:lnTo>
                <a:lnTo>
                  <a:pt x="66547" y="0"/>
                </a:lnTo>
                <a:lnTo>
                  <a:pt x="66547" y="1491919"/>
                </a:lnTo>
                <a:lnTo>
                  <a:pt x="69087" y="1552879"/>
                </a:lnTo>
                <a:lnTo>
                  <a:pt x="104647" y="1562481"/>
                </a:lnTo>
                <a:lnTo>
                  <a:pt x="168782" y="1457782"/>
                </a:lnTo>
                <a:lnTo>
                  <a:pt x="170856" y="1452453"/>
                </a:lnTo>
                <a:lnTo>
                  <a:pt x="169804" y="1440736"/>
                </a:lnTo>
                <a:lnTo>
                  <a:pt x="161924" y="1431721"/>
                </a:lnTo>
                <a:lnTo>
                  <a:pt x="156430" y="1429577"/>
                </a:lnTo>
                <a:lnTo>
                  <a:pt x="144745" y="1430667"/>
                </a:lnTo>
                <a:close/>
              </a:path>
              <a:path w="170856" h="1600288">
                <a:moveTo>
                  <a:pt x="85597" y="1524576"/>
                </a:moveTo>
                <a:lnTo>
                  <a:pt x="102107" y="1552879"/>
                </a:lnTo>
                <a:lnTo>
                  <a:pt x="104647" y="1491919"/>
                </a:lnTo>
                <a:lnTo>
                  <a:pt x="104647" y="0"/>
                </a:lnTo>
                <a:lnTo>
                  <a:pt x="66547" y="0"/>
                </a:lnTo>
                <a:lnTo>
                  <a:pt x="85597" y="152457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31">
            <a:extLst>
              <a:ext uri="{FF2B5EF4-FFF2-40B4-BE49-F238E27FC236}">
                <a16:creationId xmlns:a16="http://schemas.microsoft.com/office/drawing/2014/main" id="{A72D4335-8B2C-4B4F-9F1F-981B07B893E5}"/>
              </a:ext>
            </a:extLst>
          </p:cNvPr>
          <p:cNvSpPr/>
          <p:nvPr/>
        </p:nvSpPr>
        <p:spPr>
          <a:xfrm>
            <a:off x="5486273" y="1209799"/>
            <a:ext cx="1219327" cy="170874"/>
          </a:xfrm>
          <a:custGeom>
            <a:avLst/>
            <a:gdLst/>
            <a:ahLst/>
            <a:cxnLst/>
            <a:rect l="l" t="t" r="r" b="b"/>
            <a:pathLst>
              <a:path w="1219327" h="170874">
                <a:moveTo>
                  <a:pt x="47498" y="102110"/>
                </a:moveTo>
                <a:lnTo>
                  <a:pt x="108457" y="104651"/>
                </a:lnTo>
                <a:lnTo>
                  <a:pt x="1219327" y="104650"/>
                </a:lnTo>
                <a:lnTo>
                  <a:pt x="1219327" y="66550"/>
                </a:lnTo>
                <a:lnTo>
                  <a:pt x="37846" y="66550"/>
                </a:lnTo>
                <a:lnTo>
                  <a:pt x="37846" y="104650"/>
                </a:lnTo>
                <a:lnTo>
                  <a:pt x="142493" y="168785"/>
                </a:lnTo>
                <a:lnTo>
                  <a:pt x="147913" y="170874"/>
                </a:lnTo>
                <a:lnTo>
                  <a:pt x="159637" y="169795"/>
                </a:lnTo>
                <a:lnTo>
                  <a:pt x="108457" y="104651"/>
                </a:lnTo>
                <a:lnTo>
                  <a:pt x="47498" y="102110"/>
                </a:lnTo>
                <a:lnTo>
                  <a:pt x="47498" y="69090"/>
                </a:lnTo>
                <a:lnTo>
                  <a:pt x="75800" y="85600"/>
                </a:lnTo>
                <a:lnTo>
                  <a:pt x="47498" y="102110"/>
                </a:lnTo>
                <a:close/>
              </a:path>
              <a:path w="1219327" h="170874">
                <a:moveTo>
                  <a:pt x="142493" y="168785"/>
                </a:moveTo>
                <a:lnTo>
                  <a:pt x="37846" y="104650"/>
                </a:lnTo>
                <a:lnTo>
                  <a:pt x="37846" y="66550"/>
                </a:lnTo>
                <a:lnTo>
                  <a:pt x="108457" y="66551"/>
                </a:lnTo>
                <a:lnTo>
                  <a:pt x="161798" y="35435"/>
                </a:lnTo>
                <a:lnTo>
                  <a:pt x="166271" y="31773"/>
                </a:lnTo>
                <a:lnTo>
                  <a:pt x="171071" y="21046"/>
                </a:lnTo>
                <a:lnTo>
                  <a:pt x="168655" y="9273"/>
                </a:lnTo>
                <a:lnTo>
                  <a:pt x="164993" y="4800"/>
                </a:lnTo>
                <a:lnTo>
                  <a:pt x="154266" y="0"/>
                </a:lnTo>
                <a:lnTo>
                  <a:pt x="142493" y="2415"/>
                </a:lnTo>
                <a:lnTo>
                  <a:pt x="0" y="85600"/>
                </a:lnTo>
                <a:lnTo>
                  <a:pt x="142493" y="168785"/>
                </a:lnTo>
                <a:close/>
              </a:path>
              <a:path w="1219327" h="170874">
                <a:moveTo>
                  <a:pt x="75800" y="85600"/>
                </a:moveTo>
                <a:lnTo>
                  <a:pt x="47498" y="69090"/>
                </a:lnTo>
                <a:lnTo>
                  <a:pt x="47498" y="102110"/>
                </a:lnTo>
                <a:lnTo>
                  <a:pt x="75800" y="856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32">
            <a:extLst>
              <a:ext uri="{FF2B5EF4-FFF2-40B4-BE49-F238E27FC236}">
                <a16:creationId xmlns:a16="http://schemas.microsoft.com/office/drawing/2014/main" id="{5285E1E7-A7B9-47F0-B4B6-2B6D3C9E6FF6}"/>
              </a:ext>
            </a:extLst>
          </p:cNvPr>
          <p:cNvSpPr/>
          <p:nvPr/>
        </p:nvSpPr>
        <p:spPr>
          <a:xfrm>
            <a:off x="7010400" y="3428974"/>
            <a:ext cx="1828800" cy="461670"/>
          </a:xfrm>
          <a:custGeom>
            <a:avLst/>
            <a:gdLst/>
            <a:ahLst/>
            <a:cxnLst/>
            <a:rect l="l" t="t" r="r" b="b"/>
            <a:pathLst>
              <a:path w="1828800" h="461670">
                <a:moveTo>
                  <a:pt x="0" y="461670"/>
                </a:moveTo>
                <a:lnTo>
                  <a:pt x="1828800" y="461670"/>
                </a:lnTo>
                <a:lnTo>
                  <a:pt x="182880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33">
            <a:extLst>
              <a:ext uri="{FF2B5EF4-FFF2-40B4-BE49-F238E27FC236}">
                <a16:creationId xmlns:a16="http://schemas.microsoft.com/office/drawing/2014/main" id="{E980D3BB-3278-488C-A0EF-3FC5BA41C015}"/>
              </a:ext>
            </a:extLst>
          </p:cNvPr>
          <p:cNvSpPr/>
          <p:nvPr/>
        </p:nvSpPr>
        <p:spPr>
          <a:xfrm>
            <a:off x="5548503" y="1752473"/>
            <a:ext cx="1538097" cy="56035"/>
          </a:xfrm>
          <a:custGeom>
            <a:avLst/>
            <a:gdLst/>
            <a:ahLst/>
            <a:cxnLst/>
            <a:rect l="l" t="t" r="r" b="b"/>
            <a:pathLst>
              <a:path w="1538097" h="56035">
                <a:moveTo>
                  <a:pt x="1518412" y="46227"/>
                </a:moveTo>
                <a:lnTo>
                  <a:pt x="1494027" y="24129"/>
                </a:lnTo>
                <a:lnTo>
                  <a:pt x="1487265" y="56035"/>
                </a:lnTo>
                <a:lnTo>
                  <a:pt x="1518412" y="46227"/>
                </a:lnTo>
                <a:close/>
              </a:path>
              <a:path w="1538097" h="56035">
                <a:moveTo>
                  <a:pt x="1470417" y="169534"/>
                </a:moveTo>
                <a:lnTo>
                  <a:pt x="1481201" y="176149"/>
                </a:lnTo>
                <a:lnTo>
                  <a:pt x="1485516" y="176553"/>
                </a:lnTo>
                <a:lnTo>
                  <a:pt x="1497218" y="172232"/>
                </a:lnTo>
                <a:lnTo>
                  <a:pt x="1526794" y="40893"/>
                </a:lnTo>
                <a:lnTo>
                  <a:pt x="1498600" y="15239"/>
                </a:lnTo>
                <a:lnTo>
                  <a:pt x="1392174" y="85978"/>
                </a:lnTo>
                <a:lnTo>
                  <a:pt x="1451184" y="67397"/>
                </a:lnTo>
                <a:lnTo>
                  <a:pt x="0" y="1663700"/>
                </a:lnTo>
                <a:lnTo>
                  <a:pt x="28194" y="1689353"/>
                </a:lnTo>
                <a:lnTo>
                  <a:pt x="1479430" y="92993"/>
                </a:lnTo>
                <a:lnTo>
                  <a:pt x="1518412" y="46227"/>
                </a:lnTo>
                <a:lnTo>
                  <a:pt x="1487265" y="56035"/>
                </a:lnTo>
                <a:lnTo>
                  <a:pt x="1494027" y="24129"/>
                </a:lnTo>
                <a:lnTo>
                  <a:pt x="1518412" y="46227"/>
                </a:lnTo>
                <a:lnTo>
                  <a:pt x="1479430" y="92993"/>
                </a:lnTo>
                <a:lnTo>
                  <a:pt x="1466596" y="153542"/>
                </a:lnTo>
                <a:lnTo>
                  <a:pt x="1466145" y="157923"/>
                </a:lnTo>
                <a:lnTo>
                  <a:pt x="1470417" y="169534"/>
                </a:lnTo>
                <a:close/>
              </a:path>
              <a:path w="1538097" h="56035">
                <a:moveTo>
                  <a:pt x="1370360" y="77976"/>
                </a:moveTo>
                <a:lnTo>
                  <a:pt x="1379795" y="85607"/>
                </a:lnTo>
                <a:lnTo>
                  <a:pt x="1392174" y="85978"/>
                </a:lnTo>
                <a:lnTo>
                  <a:pt x="1498600" y="15239"/>
                </a:lnTo>
                <a:lnTo>
                  <a:pt x="1526794" y="40893"/>
                </a:lnTo>
                <a:lnTo>
                  <a:pt x="1497218" y="172232"/>
                </a:lnTo>
                <a:lnTo>
                  <a:pt x="1503806" y="161416"/>
                </a:lnTo>
                <a:lnTo>
                  <a:pt x="1538097" y="0"/>
                </a:lnTo>
                <a:lnTo>
                  <a:pt x="1380744" y="49529"/>
                </a:lnTo>
                <a:lnTo>
                  <a:pt x="1376113" y="51716"/>
                </a:lnTo>
                <a:lnTo>
                  <a:pt x="1368580" y="61203"/>
                </a:lnTo>
                <a:lnTo>
                  <a:pt x="1368298" y="73532"/>
                </a:lnTo>
                <a:lnTo>
                  <a:pt x="1370360" y="779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34">
            <a:extLst>
              <a:ext uri="{FF2B5EF4-FFF2-40B4-BE49-F238E27FC236}">
                <a16:creationId xmlns:a16="http://schemas.microsoft.com/office/drawing/2014/main" id="{3AF49F63-18D2-47AB-8E44-AA5D8228648F}"/>
              </a:ext>
            </a:extLst>
          </p:cNvPr>
          <p:cNvSpPr/>
          <p:nvPr/>
        </p:nvSpPr>
        <p:spPr>
          <a:xfrm>
            <a:off x="7839199" y="1676400"/>
            <a:ext cx="170874" cy="1600327"/>
          </a:xfrm>
          <a:custGeom>
            <a:avLst/>
            <a:gdLst/>
            <a:ahLst/>
            <a:cxnLst/>
            <a:rect l="l" t="t" r="r" b="b"/>
            <a:pathLst>
              <a:path w="170874" h="1600327">
                <a:moveTo>
                  <a:pt x="66550" y="1562480"/>
                </a:moveTo>
                <a:lnTo>
                  <a:pt x="66550" y="1491868"/>
                </a:lnTo>
                <a:lnTo>
                  <a:pt x="35435" y="1438528"/>
                </a:lnTo>
                <a:lnTo>
                  <a:pt x="31773" y="1434055"/>
                </a:lnTo>
                <a:lnTo>
                  <a:pt x="21046" y="1429255"/>
                </a:lnTo>
                <a:lnTo>
                  <a:pt x="9273" y="1431671"/>
                </a:lnTo>
                <a:lnTo>
                  <a:pt x="4800" y="1435333"/>
                </a:lnTo>
                <a:lnTo>
                  <a:pt x="0" y="1446060"/>
                </a:lnTo>
                <a:lnTo>
                  <a:pt x="2415" y="1457833"/>
                </a:lnTo>
                <a:lnTo>
                  <a:pt x="85600" y="1600327"/>
                </a:lnTo>
                <a:lnTo>
                  <a:pt x="168785" y="1457833"/>
                </a:lnTo>
                <a:lnTo>
                  <a:pt x="104650" y="1562480"/>
                </a:lnTo>
                <a:lnTo>
                  <a:pt x="69090" y="1552828"/>
                </a:lnTo>
                <a:lnTo>
                  <a:pt x="66550" y="1491868"/>
                </a:lnTo>
                <a:lnTo>
                  <a:pt x="66550" y="1562480"/>
                </a:lnTo>
                <a:close/>
              </a:path>
              <a:path w="170874" h="1600327">
                <a:moveTo>
                  <a:pt x="144783" y="1430661"/>
                </a:moveTo>
                <a:lnTo>
                  <a:pt x="135765" y="1438528"/>
                </a:lnTo>
                <a:lnTo>
                  <a:pt x="104650" y="1491869"/>
                </a:lnTo>
                <a:lnTo>
                  <a:pt x="102110" y="1552828"/>
                </a:lnTo>
                <a:lnTo>
                  <a:pt x="85600" y="1524526"/>
                </a:lnTo>
                <a:lnTo>
                  <a:pt x="66550" y="0"/>
                </a:lnTo>
                <a:lnTo>
                  <a:pt x="66550" y="1491868"/>
                </a:lnTo>
                <a:lnTo>
                  <a:pt x="69090" y="1552828"/>
                </a:lnTo>
                <a:lnTo>
                  <a:pt x="104650" y="1562480"/>
                </a:lnTo>
                <a:lnTo>
                  <a:pt x="168785" y="1457833"/>
                </a:lnTo>
                <a:lnTo>
                  <a:pt x="170874" y="1452413"/>
                </a:lnTo>
                <a:lnTo>
                  <a:pt x="169795" y="1440689"/>
                </a:lnTo>
                <a:lnTo>
                  <a:pt x="161927" y="1431671"/>
                </a:lnTo>
                <a:lnTo>
                  <a:pt x="156508" y="1429582"/>
                </a:lnTo>
                <a:lnTo>
                  <a:pt x="144783" y="1430661"/>
                </a:lnTo>
                <a:close/>
              </a:path>
              <a:path w="170874" h="1600327">
                <a:moveTo>
                  <a:pt x="85600" y="1524526"/>
                </a:moveTo>
                <a:lnTo>
                  <a:pt x="102110" y="1552828"/>
                </a:lnTo>
                <a:lnTo>
                  <a:pt x="104650" y="1491869"/>
                </a:lnTo>
                <a:lnTo>
                  <a:pt x="104650" y="0"/>
                </a:lnTo>
                <a:lnTo>
                  <a:pt x="66550" y="0"/>
                </a:lnTo>
                <a:lnTo>
                  <a:pt x="85600" y="152452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35">
            <a:extLst>
              <a:ext uri="{FF2B5EF4-FFF2-40B4-BE49-F238E27FC236}">
                <a16:creationId xmlns:a16="http://schemas.microsoft.com/office/drawing/2014/main" id="{C0FFF6FC-D7A4-4B7A-BB94-DC238BCF37B0}"/>
              </a:ext>
            </a:extLst>
          </p:cNvPr>
          <p:cNvSpPr/>
          <p:nvPr/>
        </p:nvSpPr>
        <p:spPr>
          <a:xfrm>
            <a:off x="7686799" y="4038600"/>
            <a:ext cx="170874" cy="1600288"/>
          </a:xfrm>
          <a:custGeom>
            <a:avLst/>
            <a:gdLst/>
            <a:ahLst/>
            <a:cxnLst/>
            <a:rect l="l" t="t" r="r" b="b"/>
            <a:pathLst>
              <a:path w="170874" h="1600288">
                <a:moveTo>
                  <a:pt x="66550" y="1562481"/>
                </a:moveTo>
                <a:lnTo>
                  <a:pt x="66551" y="1491892"/>
                </a:lnTo>
                <a:lnTo>
                  <a:pt x="35435" y="1438529"/>
                </a:lnTo>
                <a:lnTo>
                  <a:pt x="31773" y="1434055"/>
                </a:lnTo>
                <a:lnTo>
                  <a:pt x="21046" y="1429255"/>
                </a:lnTo>
                <a:lnTo>
                  <a:pt x="9273" y="1431671"/>
                </a:lnTo>
                <a:lnTo>
                  <a:pt x="4800" y="1435333"/>
                </a:lnTo>
                <a:lnTo>
                  <a:pt x="0" y="1446060"/>
                </a:lnTo>
                <a:lnTo>
                  <a:pt x="2415" y="1457833"/>
                </a:lnTo>
                <a:lnTo>
                  <a:pt x="85600" y="1600288"/>
                </a:lnTo>
                <a:lnTo>
                  <a:pt x="168785" y="1457833"/>
                </a:lnTo>
                <a:lnTo>
                  <a:pt x="104650" y="1562481"/>
                </a:lnTo>
                <a:lnTo>
                  <a:pt x="69090" y="1552879"/>
                </a:lnTo>
                <a:lnTo>
                  <a:pt x="66551" y="1491892"/>
                </a:lnTo>
                <a:lnTo>
                  <a:pt x="66550" y="1562481"/>
                </a:lnTo>
                <a:close/>
              </a:path>
              <a:path w="170874" h="1600288">
                <a:moveTo>
                  <a:pt x="144783" y="1430661"/>
                </a:moveTo>
                <a:lnTo>
                  <a:pt x="135765" y="1438529"/>
                </a:lnTo>
                <a:lnTo>
                  <a:pt x="104650" y="1491892"/>
                </a:lnTo>
                <a:lnTo>
                  <a:pt x="102110" y="1552879"/>
                </a:lnTo>
                <a:lnTo>
                  <a:pt x="85600" y="1524564"/>
                </a:lnTo>
                <a:lnTo>
                  <a:pt x="66550" y="0"/>
                </a:lnTo>
                <a:lnTo>
                  <a:pt x="66551" y="1491892"/>
                </a:lnTo>
                <a:lnTo>
                  <a:pt x="69090" y="1552879"/>
                </a:lnTo>
                <a:lnTo>
                  <a:pt x="104650" y="1562481"/>
                </a:lnTo>
                <a:lnTo>
                  <a:pt x="168785" y="1457833"/>
                </a:lnTo>
                <a:lnTo>
                  <a:pt x="170874" y="1452413"/>
                </a:lnTo>
                <a:lnTo>
                  <a:pt x="169795" y="1440689"/>
                </a:lnTo>
                <a:lnTo>
                  <a:pt x="161927" y="1431671"/>
                </a:lnTo>
                <a:lnTo>
                  <a:pt x="156508" y="1429582"/>
                </a:lnTo>
                <a:lnTo>
                  <a:pt x="144783" y="1430661"/>
                </a:lnTo>
                <a:close/>
              </a:path>
              <a:path w="170874" h="1600288">
                <a:moveTo>
                  <a:pt x="85600" y="1524564"/>
                </a:moveTo>
                <a:lnTo>
                  <a:pt x="102110" y="1552879"/>
                </a:lnTo>
                <a:lnTo>
                  <a:pt x="104650" y="1491892"/>
                </a:lnTo>
                <a:lnTo>
                  <a:pt x="104650" y="0"/>
                </a:lnTo>
                <a:lnTo>
                  <a:pt x="66550" y="0"/>
                </a:lnTo>
                <a:lnTo>
                  <a:pt x="85600" y="152456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36">
            <a:extLst>
              <a:ext uri="{FF2B5EF4-FFF2-40B4-BE49-F238E27FC236}">
                <a16:creationId xmlns:a16="http://schemas.microsoft.com/office/drawing/2014/main" id="{BFF5378C-7B31-42B1-B6AF-72F5B93920E0}"/>
              </a:ext>
            </a:extLst>
          </p:cNvPr>
          <p:cNvSpPr/>
          <p:nvPr/>
        </p:nvSpPr>
        <p:spPr>
          <a:xfrm>
            <a:off x="5410073" y="5620155"/>
            <a:ext cx="175767" cy="1766633"/>
          </a:xfrm>
          <a:custGeom>
            <a:avLst/>
            <a:gdLst/>
            <a:ahLst/>
            <a:cxnLst/>
            <a:rect l="l" t="t" r="r" b="b"/>
            <a:pathLst>
              <a:path w="175767" h="1766633">
                <a:moveTo>
                  <a:pt x="55728" y="119893"/>
                </a:moveTo>
                <a:lnTo>
                  <a:pt x="23749" y="126898"/>
                </a:lnTo>
                <a:lnTo>
                  <a:pt x="46100" y="151117"/>
                </a:lnTo>
                <a:lnTo>
                  <a:pt x="55728" y="119893"/>
                </a:lnTo>
                <a:close/>
              </a:path>
              <a:path w="175767" h="1766633">
                <a:moveTo>
                  <a:pt x="23749" y="126898"/>
                </a:moveTo>
                <a:lnTo>
                  <a:pt x="40766" y="159525"/>
                </a:lnTo>
                <a:lnTo>
                  <a:pt x="92632" y="111809"/>
                </a:lnTo>
                <a:lnTo>
                  <a:pt x="1918080" y="-1567585"/>
                </a:lnTo>
                <a:lnTo>
                  <a:pt x="1892173" y="-1595525"/>
                </a:lnTo>
                <a:lnTo>
                  <a:pt x="66867" y="83764"/>
                </a:lnTo>
                <a:lnTo>
                  <a:pt x="14986" y="131496"/>
                </a:lnTo>
                <a:lnTo>
                  <a:pt x="0" y="171107"/>
                </a:lnTo>
                <a:lnTo>
                  <a:pt x="161162" y="135788"/>
                </a:lnTo>
                <a:lnTo>
                  <a:pt x="40766" y="159525"/>
                </a:lnTo>
                <a:lnTo>
                  <a:pt x="23749" y="126898"/>
                </a:lnTo>
                <a:lnTo>
                  <a:pt x="55728" y="119893"/>
                </a:lnTo>
                <a:lnTo>
                  <a:pt x="46100" y="151117"/>
                </a:lnTo>
                <a:lnTo>
                  <a:pt x="23749" y="126898"/>
                </a:lnTo>
                <a:close/>
              </a:path>
              <a:path w="175767" h="1766633">
                <a:moveTo>
                  <a:pt x="85089" y="24663"/>
                </a:moveTo>
                <a:lnTo>
                  <a:pt x="85907" y="19797"/>
                </a:lnTo>
                <a:lnTo>
                  <a:pt x="82488" y="8132"/>
                </a:lnTo>
                <a:lnTo>
                  <a:pt x="72516" y="838"/>
                </a:lnTo>
                <a:lnTo>
                  <a:pt x="67509" y="0"/>
                </a:lnTo>
                <a:lnTo>
                  <a:pt x="55862" y="3456"/>
                </a:lnTo>
                <a:lnTo>
                  <a:pt x="48640" y="13437"/>
                </a:lnTo>
                <a:lnTo>
                  <a:pt x="0" y="171107"/>
                </a:lnTo>
                <a:lnTo>
                  <a:pt x="14986" y="131496"/>
                </a:lnTo>
                <a:lnTo>
                  <a:pt x="66867" y="83764"/>
                </a:lnTo>
                <a:lnTo>
                  <a:pt x="85089" y="24663"/>
                </a:lnTo>
                <a:close/>
              </a:path>
              <a:path w="175767" h="1766633">
                <a:moveTo>
                  <a:pt x="161162" y="135788"/>
                </a:moveTo>
                <a:lnTo>
                  <a:pt x="165385" y="134337"/>
                </a:lnTo>
                <a:lnTo>
                  <a:pt x="174231" y="125613"/>
                </a:lnTo>
                <a:lnTo>
                  <a:pt x="175767" y="113106"/>
                </a:lnTo>
                <a:lnTo>
                  <a:pt x="174318" y="108927"/>
                </a:lnTo>
                <a:lnTo>
                  <a:pt x="165571" y="100107"/>
                </a:lnTo>
                <a:lnTo>
                  <a:pt x="153035" y="98577"/>
                </a:lnTo>
                <a:lnTo>
                  <a:pt x="92632" y="111809"/>
                </a:lnTo>
                <a:lnTo>
                  <a:pt x="40766" y="159525"/>
                </a:lnTo>
                <a:lnTo>
                  <a:pt x="161162" y="13578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C961E8A8-4430-4221-AA65-604D2ED7E93B}"/>
              </a:ext>
            </a:extLst>
          </p:cNvPr>
          <p:cNvSpPr/>
          <p:nvPr/>
        </p:nvSpPr>
        <p:spPr>
          <a:xfrm>
            <a:off x="3505200" y="5939129"/>
            <a:ext cx="1828800" cy="461670"/>
          </a:xfrm>
          <a:custGeom>
            <a:avLst/>
            <a:gdLst/>
            <a:ahLst/>
            <a:cxnLst/>
            <a:rect l="l" t="t" r="r" b="b"/>
            <a:pathLst>
              <a:path w="1828800" h="461670">
                <a:moveTo>
                  <a:pt x="0" y="461670"/>
                </a:moveTo>
                <a:lnTo>
                  <a:pt x="1828800" y="461670"/>
                </a:lnTo>
                <a:lnTo>
                  <a:pt x="182880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14">
            <a:extLst>
              <a:ext uri="{FF2B5EF4-FFF2-40B4-BE49-F238E27FC236}">
                <a16:creationId xmlns:a16="http://schemas.microsoft.com/office/drawing/2014/main" id="{6BE592E7-3E56-49D2-B78B-B298ED1ED1BF}"/>
              </a:ext>
            </a:extLst>
          </p:cNvPr>
          <p:cNvSpPr/>
          <p:nvPr/>
        </p:nvSpPr>
        <p:spPr>
          <a:xfrm>
            <a:off x="6858000" y="1066774"/>
            <a:ext cx="1981200" cy="461670"/>
          </a:xfrm>
          <a:custGeom>
            <a:avLst/>
            <a:gdLst/>
            <a:ahLst/>
            <a:cxnLst/>
            <a:rect l="l" t="t" r="r" b="b"/>
            <a:pathLst>
              <a:path w="1981200" h="461670">
                <a:moveTo>
                  <a:pt x="0" y="461670"/>
                </a:moveTo>
                <a:lnTo>
                  <a:pt x="1981200" y="461670"/>
                </a:lnTo>
                <a:lnTo>
                  <a:pt x="198120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13">
            <a:extLst>
              <a:ext uri="{FF2B5EF4-FFF2-40B4-BE49-F238E27FC236}">
                <a16:creationId xmlns:a16="http://schemas.microsoft.com/office/drawing/2014/main" id="{74DE34E0-60E1-40D2-AB94-467FD8300556}"/>
              </a:ext>
            </a:extLst>
          </p:cNvPr>
          <p:cNvSpPr/>
          <p:nvPr/>
        </p:nvSpPr>
        <p:spPr>
          <a:xfrm>
            <a:off x="7010400" y="5867400"/>
            <a:ext cx="1828800" cy="461670"/>
          </a:xfrm>
          <a:custGeom>
            <a:avLst/>
            <a:gdLst/>
            <a:ahLst/>
            <a:cxnLst/>
            <a:rect l="l" t="t" r="r" b="b"/>
            <a:pathLst>
              <a:path w="1828800" h="461670">
                <a:moveTo>
                  <a:pt x="0" y="461670"/>
                </a:moveTo>
                <a:lnTo>
                  <a:pt x="1828800" y="461670"/>
                </a:lnTo>
                <a:lnTo>
                  <a:pt x="1828800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6AF750CD-69B1-4882-93CD-13A62A1FB1FC}"/>
              </a:ext>
            </a:extLst>
          </p:cNvPr>
          <p:cNvSpPr/>
          <p:nvPr/>
        </p:nvSpPr>
        <p:spPr>
          <a:xfrm>
            <a:off x="5486273" y="6086585"/>
            <a:ext cx="1219327" cy="170887"/>
          </a:xfrm>
          <a:custGeom>
            <a:avLst/>
            <a:gdLst/>
            <a:ahLst/>
            <a:cxnLst/>
            <a:rect l="l" t="t" r="r" b="b"/>
            <a:pathLst>
              <a:path w="1219327" h="170887">
                <a:moveTo>
                  <a:pt x="47498" y="102073"/>
                </a:moveTo>
                <a:lnTo>
                  <a:pt x="108370" y="104664"/>
                </a:lnTo>
                <a:lnTo>
                  <a:pt x="1219327" y="104664"/>
                </a:lnTo>
                <a:lnTo>
                  <a:pt x="1219327" y="66564"/>
                </a:lnTo>
                <a:lnTo>
                  <a:pt x="37846" y="66564"/>
                </a:lnTo>
                <a:lnTo>
                  <a:pt x="37846" y="104664"/>
                </a:lnTo>
                <a:lnTo>
                  <a:pt x="142493" y="168736"/>
                </a:lnTo>
                <a:lnTo>
                  <a:pt x="147993" y="170887"/>
                </a:lnTo>
                <a:lnTo>
                  <a:pt x="159674" y="169795"/>
                </a:lnTo>
                <a:lnTo>
                  <a:pt x="108370" y="104664"/>
                </a:lnTo>
                <a:lnTo>
                  <a:pt x="47498" y="102073"/>
                </a:lnTo>
                <a:lnTo>
                  <a:pt x="47498" y="69155"/>
                </a:lnTo>
                <a:lnTo>
                  <a:pt x="75713" y="85614"/>
                </a:lnTo>
                <a:lnTo>
                  <a:pt x="47498" y="102073"/>
                </a:lnTo>
                <a:close/>
              </a:path>
              <a:path w="1219327" h="170887">
                <a:moveTo>
                  <a:pt x="142493" y="168736"/>
                </a:moveTo>
                <a:lnTo>
                  <a:pt x="37846" y="104664"/>
                </a:lnTo>
                <a:lnTo>
                  <a:pt x="37846" y="66564"/>
                </a:lnTo>
                <a:lnTo>
                  <a:pt x="108370" y="66564"/>
                </a:lnTo>
                <a:lnTo>
                  <a:pt x="161798" y="35398"/>
                </a:lnTo>
                <a:lnTo>
                  <a:pt x="166226" y="31800"/>
                </a:lnTo>
                <a:lnTo>
                  <a:pt x="171068" y="21092"/>
                </a:lnTo>
                <a:lnTo>
                  <a:pt x="168655" y="9338"/>
                </a:lnTo>
                <a:lnTo>
                  <a:pt x="164937" y="4778"/>
                </a:lnTo>
                <a:lnTo>
                  <a:pt x="154229" y="0"/>
                </a:lnTo>
                <a:lnTo>
                  <a:pt x="142493" y="2480"/>
                </a:lnTo>
                <a:lnTo>
                  <a:pt x="0" y="85614"/>
                </a:lnTo>
                <a:lnTo>
                  <a:pt x="142493" y="168736"/>
                </a:lnTo>
                <a:close/>
              </a:path>
              <a:path w="1219327" h="170887">
                <a:moveTo>
                  <a:pt x="75713" y="85614"/>
                </a:moveTo>
                <a:lnTo>
                  <a:pt x="47498" y="69155"/>
                </a:lnTo>
                <a:lnTo>
                  <a:pt x="47498" y="102073"/>
                </a:lnTo>
                <a:lnTo>
                  <a:pt x="75713" y="8561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DC6B7967-5B61-4105-90FD-6F92E2CA0412}"/>
              </a:ext>
            </a:extLst>
          </p:cNvPr>
          <p:cNvSpPr/>
          <p:nvPr/>
        </p:nvSpPr>
        <p:spPr>
          <a:xfrm>
            <a:off x="1286326" y="2895473"/>
            <a:ext cx="170874" cy="1600327"/>
          </a:xfrm>
          <a:custGeom>
            <a:avLst/>
            <a:gdLst/>
            <a:ahLst/>
            <a:cxnLst/>
            <a:rect l="l" t="t" r="r" b="b"/>
            <a:pathLst>
              <a:path w="170874" h="1600327">
                <a:moveTo>
                  <a:pt x="26090" y="169665"/>
                </a:moveTo>
                <a:lnTo>
                  <a:pt x="35108" y="161798"/>
                </a:lnTo>
                <a:lnTo>
                  <a:pt x="66223" y="108457"/>
                </a:lnTo>
                <a:lnTo>
                  <a:pt x="85273" y="75800"/>
                </a:lnTo>
                <a:lnTo>
                  <a:pt x="104323" y="108458"/>
                </a:lnTo>
                <a:lnTo>
                  <a:pt x="135438" y="161798"/>
                </a:lnTo>
                <a:lnTo>
                  <a:pt x="139100" y="166271"/>
                </a:lnTo>
                <a:lnTo>
                  <a:pt x="149827" y="171071"/>
                </a:lnTo>
                <a:lnTo>
                  <a:pt x="161600" y="168655"/>
                </a:lnTo>
                <a:lnTo>
                  <a:pt x="166073" y="164993"/>
                </a:lnTo>
                <a:lnTo>
                  <a:pt x="170874" y="154266"/>
                </a:lnTo>
                <a:lnTo>
                  <a:pt x="168458" y="142493"/>
                </a:lnTo>
                <a:lnTo>
                  <a:pt x="104323" y="37846"/>
                </a:lnTo>
                <a:lnTo>
                  <a:pt x="101783" y="47498"/>
                </a:lnTo>
                <a:lnTo>
                  <a:pt x="68763" y="47498"/>
                </a:lnTo>
                <a:lnTo>
                  <a:pt x="66223" y="37846"/>
                </a:lnTo>
                <a:lnTo>
                  <a:pt x="2088" y="142493"/>
                </a:lnTo>
                <a:lnTo>
                  <a:pt x="0" y="147913"/>
                </a:lnTo>
                <a:lnTo>
                  <a:pt x="1078" y="159637"/>
                </a:lnTo>
                <a:lnTo>
                  <a:pt x="8946" y="168655"/>
                </a:lnTo>
                <a:lnTo>
                  <a:pt x="14365" y="170744"/>
                </a:lnTo>
                <a:lnTo>
                  <a:pt x="26090" y="169665"/>
                </a:lnTo>
                <a:close/>
              </a:path>
              <a:path w="170874" h="1600327">
                <a:moveTo>
                  <a:pt x="104323" y="37846"/>
                </a:moveTo>
                <a:lnTo>
                  <a:pt x="168458" y="142493"/>
                </a:lnTo>
                <a:lnTo>
                  <a:pt x="85273" y="0"/>
                </a:lnTo>
                <a:lnTo>
                  <a:pt x="2088" y="142493"/>
                </a:lnTo>
                <a:lnTo>
                  <a:pt x="66223" y="37846"/>
                </a:lnTo>
                <a:lnTo>
                  <a:pt x="68763" y="47498"/>
                </a:lnTo>
                <a:lnTo>
                  <a:pt x="101783" y="47498"/>
                </a:lnTo>
                <a:lnTo>
                  <a:pt x="104323" y="37846"/>
                </a:lnTo>
                <a:close/>
              </a:path>
              <a:path w="170874" h="1600327">
                <a:moveTo>
                  <a:pt x="104323" y="1600327"/>
                </a:moveTo>
                <a:lnTo>
                  <a:pt x="104323" y="108458"/>
                </a:lnTo>
                <a:lnTo>
                  <a:pt x="85273" y="75800"/>
                </a:lnTo>
                <a:lnTo>
                  <a:pt x="66223" y="108457"/>
                </a:lnTo>
                <a:lnTo>
                  <a:pt x="66223" y="1600327"/>
                </a:lnTo>
                <a:lnTo>
                  <a:pt x="104323" y="160032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10">
            <a:extLst>
              <a:ext uri="{FF2B5EF4-FFF2-40B4-BE49-F238E27FC236}">
                <a16:creationId xmlns:a16="http://schemas.microsoft.com/office/drawing/2014/main" id="{AEE8F4F4-BC5C-4F19-A0FB-1EFA28566E4E}"/>
              </a:ext>
            </a:extLst>
          </p:cNvPr>
          <p:cNvSpPr txBox="1"/>
          <p:nvPr/>
        </p:nvSpPr>
        <p:spPr>
          <a:xfrm>
            <a:off x="0" y="189452"/>
            <a:ext cx="896448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ct val="0"/>
              </a:spcBef>
            </a:pPr>
            <a:r>
              <a:rPr lang="el-GR" sz="320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…. Με προσεγγίσεις και απλοποιήσεις …</a:t>
            </a:r>
          </a:p>
          <a:p>
            <a:pPr marL="12700" algn="r">
              <a:lnSpc>
                <a:spcPts val="3375"/>
              </a:lnSpc>
              <a:spcBef>
                <a:spcPct val="0"/>
              </a:spcBef>
            </a:pPr>
            <a:r>
              <a:rPr lang="el-GR" sz="3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το</a:t>
            </a:r>
            <a:r>
              <a:rPr sz="3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πολύπλοκο σύστημα απλοποιήθηκε</a:t>
            </a:r>
          </a:p>
        </p:txBody>
      </p:sp>
      <p:sp>
        <p:nvSpPr>
          <p:cNvPr id="35" name="object 9">
            <a:extLst>
              <a:ext uri="{FF2B5EF4-FFF2-40B4-BE49-F238E27FC236}">
                <a16:creationId xmlns:a16="http://schemas.microsoft.com/office/drawing/2014/main" id="{025CD880-9784-4882-898C-9EA7F4A0B7C1}"/>
              </a:ext>
            </a:extLst>
          </p:cNvPr>
          <p:cNvSpPr txBox="1"/>
          <p:nvPr/>
        </p:nvSpPr>
        <p:spPr>
          <a:xfrm>
            <a:off x="2666873" y="5939129"/>
            <a:ext cx="2667127" cy="461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95758">
              <a:lnSpc>
                <a:spcPct val="95825"/>
              </a:lnSpc>
              <a:spcBef>
                <a:spcPts val="459"/>
              </a:spcBef>
            </a:pPr>
            <a:r>
              <a:rPr lang="el-GR" sz="2400" dirty="0">
                <a:solidFill>
                  <a:srgbClr val="585858"/>
                </a:solidFill>
                <a:latin typeface="Arial"/>
                <a:cs typeface="Arial"/>
              </a:rPr>
              <a:t>ωκεάνιες</a:t>
            </a:r>
            <a:r>
              <a:rPr sz="24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κινήσ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ις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6" name="object 8">
            <a:extLst>
              <a:ext uri="{FF2B5EF4-FFF2-40B4-BE49-F238E27FC236}">
                <a16:creationId xmlns:a16="http://schemas.microsoft.com/office/drawing/2014/main" id="{BB57C983-3226-4993-852F-A41F8D5331EF}"/>
              </a:ext>
            </a:extLst>
          </p:cNvPr>
          <p:cNvSpPr txBox="1"/>
          <p:nvPr/>
        </p:nvSpPr>
        <p:spPr>
          <a:xfrm>
            <a:off x="7010400" y="5867400"/>
            <a:ext cx="1828800" cy="461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145415">
              <a:lnSpc>
                <a:spcPct val="95825"/>
              </a:lnSpc>
              <a:spcBef>
                <a:spcPts val="455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θό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φ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αι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ρα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7" name="object 7">
            <a:extLst>
              <a:ext uri="{FF2B5EF4-FFF2-40B4-BE49-F238E27FC236}">
                <a16:creationId xmlns:a16="http://schemas.microsoft.com/office/drawing/2014/main" id="{03911013-8E89-4EF0-8090-23827929E22F}"/>
              </a:ext>
            </a:extLst>
          </p:cNvPr>
          <p:cNvSpPr txBox="1"/>
          <p:nvPr/>
        </p:nvSpPr>
        <p:spPr>
          <a:xfrm>
            <a:off x="152400" y="4643729"/>
            <a:ext cx="1828800" cy="461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217017">
              <a:lnSpc>
                <a:spcPct val="95825"/>
              </a:lnSpc>
              <a:spcBef>
                <a:spcPts val="450"/>
              </a:spcBef>
              <a:defRPr sz="2400" spc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r>
              <a:rPr dirty="0"/>
              <a:t>άνθρωπος</a:t>
            </a:r>
          </a:p>
        </p:txBody>
      </p:sp>
      <p:sp>
        <p:nvSpPr>
          <p:cNvPr id="38" name="object 6">
            <a:extLst>
              <a:ext uri="{FF2B5EF4-FFF2-40B4-BE49-F238E27FC236}">
                <a16:creationId xmlns:a16="http://schemas.microsoft.com/office/drawing/2014/main" id="{F90A4573-52C3-4E37-9D3A-C3BD78CFF33F}"/>
              </a:ext>
            </a:extLst>
          </p:cNvPr>
          <p:cNvSpPr txBox="1"/>
          <p:nvPr/>
        </p:nvSpPr>
        <p:spPr>
          <a:xfrm>
            <a:off x="3429000" y="3500729"/>
            <a:ext cx="1981200" cy="461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130810">
              <a:lnSpc>
                <a:spcPct val="95825"/>
              </a:lnSpc>
              <a:spcBef>
                <a:spcPts val="455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ατμ.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νή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εις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9" name="object 5">
            <a:extLst>
              <a:ext uri="{FF2B5EF4-FFF2-40B4-BE49-F238E27FC236}">
                <a16:creationId xmlns:a16="http://schemas.microsoft.com/office/drawing/2014/main" id="{AF900603-984A-4F3D-868D-1417317EB239}"/>
              </a:ext>
            </a:extLst>
          </p:cNvPr>
          <p:cNvSpPr txBox="1"/>
          <p:nvPr/>
        </p:nvSpPr>
        <p:spPr>
          <a:xfrm>
            <a:off x="7010400" y="3428974"/>
            <a:ext cx="1828800" cy="461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93599">
              <a:lnSpc>
                <a:spcPct val="95825"/>
              </a:lnSpc>
              <a:spcBef>
                <a:spcPts val="455"/>
              </a:spcBef>
            </a:pPr>
            <a:r>
              <a:rPr sz="2400" dirty="0">
                <a:solidFill>
                  <a:srgbClr val="585858"/>
                </a:solidFill>
                <a:latin typeface="Arial"/>
                <a:cs typeface="Arial"/>
              </a:rPr>
              <a:t>κρυόσφαιρα</a:t>
            </a:r>
          </a:p>
        </p:txBody>
      </p:sp>
      <p:sp>
        <p:nvSpPr>
          <p:cNvPr id="40" name="object 4">
            <a:extLst>
              <a:ext uri="{FF2B5EF4-FFF2-40B4-BE49-F238E27FC236}">
                <a16:creationId xmlns:a16="http://schemas.microsoft.com/office/drawing/2014/main" id="{5F383526-0960-49AE-B435-FBE503542914}"/>
              </a:ext>
            </a:extLst>
          </p:cNvPr>
          <p:cNvSpPr txBox="1"/>
          <p:nvPr/>
        </p:nvSpPr>
        <p:spPr>
          <a:xfrm>
            <a:off x="152400" y="2281529"/>
            <a:ext cx="1828800" cy="461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217017">
              <a:lnSpc>
                <a:spcPct val="95825"/>
              </a:lnSpc>
              <a:spcBef>
                <a:spcPts val="450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β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όσφα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ρα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1" name="object 3">
            <a:extLst>
              <a:ext uri="{FF2B5EF4-FFF2-40B4-BE49-F238E27FC236}">
                <a16:creationId xmlns:a16="http://schemas.microsoft.com/office/drawing/2014/main" id="{CF93B26C-5608-42B8-B81E-DDB7A7150DCA}"/>
              </a:ext>
            </a:extLst>
          </p:cNvPr>
          <p:cNvSpPr txBox="1"/>
          <p:nvPr/>
        </p:nvSpPr>
        <p:spPr>
          <a:xfrm>
            <a:off x="3429000" y="1142974"/>
            <a:ext cx="1828800" cy="461670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217017">
              <a:lnSpc>
                <a:spcPct val="95825"/>
              </a:lnSpc>
              <a:spcBef>
                <a:spcPts val="450"/>
              </a:spcBef>
              <a:defRPr sz="2400" spc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r>
              <a:rPr dirty="0"/>
              <a:t>ακτινοβολία</a:t>
            </a:r>
          </a:p>
        </p:txBody>
      </p:sp>
      <p:sp>
        <p:nvSpPr>
          <p:cNvPr id="42" name="object 2">
            <a:extLst>
              <a:ext uri="{FF2B5EF4-FFF2-40B4-BE49-F238E27FC236}">
                <a16:creationId xmlns:a16="http://schemas.microsoft.com/office/drawing/2014/main" id="{D26EAD98-408F-4EB3-AA60-5D95133255A3}"/>
              </a:ext>
            </a:extLst>
          </p:cNvPr>
          <p:cNvSpPr txBox="1"/>
          <p:nvPr/>
        </p:nvSpPr>
        <p:spPr>
          <a:xfrm>
            <a:off x="6858000" y="1066774"/>
            <a:ext cx="1981200" cy="850058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217017">
              <a:lnSpc>
                <a:spcPct val="95825"/>
              </a:lnSpc>
              <a:spcBef>
                <a:spcPts val="450"/>
              </a:spcBef>
              <a:defRPr sz="2400" spc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r>
              <a:rPr lang="el-GR" dirty="0"/>
              <a:t>υδραυλικός</a:t>
            </a:r>
            <a:r>
              <a:rPr dirty="0"/>
              <a:t> κύκλος</a:t>
            </a:r>
          </a:p>
        </p:txBody>
      </p:sp>
    </p:spTree>
    <p:extLst>
      <p:ext uri="{BB962C8B-B14F-4D97-AF65-F5344CB8AC3E}">
        <p14:creationId xmlns:p14="http://schemas.microsoft.com/office/powerpoint/2010/main" val="3468617775"/>
      </p:ext>
    </p:extLst>
  </p:cSld>
  <p:clrMapOvr>
    <a:masterClrMapping/>
  </p:clrMapOvr>
  <p:transition spd="med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7</a:t>
            </a:fld>
            <a:endParaRPr lang="el-GR" altLang="el-GR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B0876281-8DD6-4D32-93AB-28A5595BC87A}"/>
              </a:ext>
            </a:extLst>
          </p:cNvPr>
          <p:cNvSpPr txBox="1"/>
          <p:nvPr/>
        </p:nvSpPr>
        <p:spPr>
          <a:xfrm>
            <a:off x="2634234" y="189452"/>
            <a:ext cx="38022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Η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E2F3734C-A980-4B2B-8F32-D50EFF600D4E}"/>
              </a:ext>
            </a:extLst>
          </p:cNvPr>
          <p:cNvSpPr txBox="1"/>
          <p:nvPr/>
        </p:nvSpPr>
        <p:spPr>
          <a:xfrm>
            <a:off x="3039514" y="189452"/>
            <a:ext cx="102313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πηγή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532EF66F-BEB7-42F0-8737-B6B2F036BC0A}"/>
              </a:ext>
            </a:extLst>
          </p:cNvPr>
          <p:cNvSpPr txBox="1"/>
          <p:nvPr/>
        </p:nvSpPr>
        <p:spPr>
          <a:xfrm>
            <a:off x="4086488" y="189452"/>
            <a:ext cx="66831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3200" spc="-9" dirty="0">
                <a:solidFill>
                  <a:srgbClr val="585858"/>
                </a:solidFill>
                <a:latin typeface="Arial"/>
                <a:cs typeface="Arial"/>
              </a:rPr>
              <a:t>η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7537A8B0-9666-4D8A-8F33-99298BBBED8E}"/>
              </a:ext>
            </a:extLst>
          </p:cNvPr>
          <p:cNvSpPr txBox="1"/>
          <p:nvPr/>
        </p:nvSpPr>
        <p:spPr>
          <a:xfrm>
            <a:off x="4780266" y="189452"/>
            <a:ext cx="179178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ενέρ</a:t>
            </a:r>
            <a:r>
              <a:rPr sz="3200" spc="4" dirty="0">
                <a:solidFill>
                  <a:srgbClr val="585858"/>
                </a:solidFill>
                <a:latin typeface="Arial"/>
                <a:cs typeface="Arial"/>
              </a:rPr>
              <a:t>γ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ειας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CA9B5BBA-F6A8-417D-921B-1FF3833C7D61}"/>
              </a:ext>
            </a:extLst>
          </p:cNvPr>
          <p:cNvSpPr txBox="1"/>
          <p:nvPr/>
        </p:nvSpPr>
        <p:spPr>
          <a:xfrm>
            <a:off x="380350" y="5533140"/>
            <a:ext cx="8306450" cy="3651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ώ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ς δι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δίδε</a:t>
            </a:r>
            <a:r>
              <a:rPr sz="2400" spc="-3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αι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η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ακτ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νοβ</a:t>
            </a:r>
            <a:r>
              <a:rPr sz="2400" spc="-54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ί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 </a:t>
            </a:r>
            <a:r>
              <a:rPr sz="2400" spc="-25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αι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τί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ώ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εις</a:t>
            </a:r>
            <a:r>
              <a:rPr lang="el-GR" sz="2400" spc="0" dirty="0">
                <a:solidFill>
                  <a:srgbClr val="585858"/>
                </a:solidFill>
                <a:latin typeface="Arial"/>
                <a:cs typeface="Arial"/>
              </a:rPr>
              <a:t> έχει</a:t>
            </a:r>
            <a:r>
              <a:rPr lang="el-GR" sz="2400" spc="3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l-GR" sz="2400" spc="4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lang="el-GR" sz="2400" spc="0" dirty="0">
                <a:solidFill>
                  <a:srgbClr val="585858"/>
                </a:solidFill>
                <a:latin typeface="Arial"/>
                <a:cs typeface="Arial"/>
              </a:rPr>
              <a:t>π.χ.</a:t>
            </a:r>
            <a:r>
              <a:rPr lang="el-GR" sz="2400" spc="-5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l-GR" sz="2400" spc="0" dirty="0">
                <a:solidFill>
                  <a:srgbClr val="585858"/>
                </a:solidFill>
                <a:latin typeface="Arial"/>
                <a:cs typeface="Arial"/>
              </a:rPr>
              <a:t>Τ)</a:t>
            </a:r>
            <a:endParaRPr lang="el-GR" sz="2400" dirty="0">
              <a:latin typeface="Arial"/>
              <a:cs typeface="Arial"/>
            </a:endParaRPr>
          </a:p>
          <a:p>
            <a:pPr marL="12700">
              <a:lnSpc>
                <a:spcPts val="2555"/>
              </a:lnSpc>
              <a:spcBef>
                <a:spcPts val="127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77446975-7661-4AC5-A830-C8B1D8F16893}"/>
              </a:ext>
            </a:extLst>
          </p:cNvPr>
          <p:cNvSpPr txBox="1"/>
          <p:nvPr/>
        </p:nvSpPr>
        <p:spPr>
          <a:xfrm>
            <a:off x="383540" y="6032483"/>
            <a:ext cx="653407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u="sng" spc="0" dirty="0">
                <a:solidFill>
                  <a:srgbClr val="0000FF"/>
                </a:solidFill>
                <a:latin typeface="Arial"/>
                <a:cs typeface="Arial"/>
              </a:rPr>
              <a:t>Εργαλεί</a:t>
            </a:r>
            <a:r>
              <a:rPr sz="2400" u="sng" spc="9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u="sng" spc="0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sz="24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Ν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μος</a:t>
            </a:r>
            <a:r>
              <a:rPr sz="2400" spc="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anck,</a:t>
            </a:r>
            <a:r>
              <a:rPr sz="2400" spc="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εξ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ω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ση</a:t>
            </a:r>
            <a:r>
              <a:rPr sz="2400" spc="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Sc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rzchi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A95CAC10-E22B-4D8D-9FD0-ACE651A9FFDD}"/>
              </a:ext>
            </a:extLst>
          </p:cNvPr>
          <p:cNvSpPr/>
          <p:nvPr/>
        </p:nvSpPr>
        <p:spPr>
          <a:xfrm>
            <a:off x="6350" y="762000"/>
            <a:ext cx="9137650" cy="464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6115552"/>
      </p:ext>
    </p:extLst>
  </p:cSld>
  <p:clrMapOvr>
    <a:masterClrMapping/>
  </p:clrMapOvr>
  <p:transition spd="med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8</a:t>
            </a:fld>
            <a:endParaRPr lang="el-GR" altLang="el-GR"/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1F28349E-A46E-4D17-8795-53908666A989}"/>
              </a:ext>
            </a:extLst>
          </p:cNvPr>
          <p:cNvSpPr txBox="1"/>
          <p:nvPr/>
        </p:nvSpPr>
        <p:spPr>
          <a:xfrm>
            <a:off x="434511" y="558125"/>
            <a:ext cx="717692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lang="el-GR" sz="3200" dirty="0">
                <a:solidFill>
                  <a:srgbClr val="FF0000"/>
                </a:solidFill>
                <a:latin typeface="Arial"/>
                <a:cs typeface="Arial"/>
              </a:rPr>
              <a:t>Τα π</a:t>
            </a:r>
            <a:r>
              <a:rPr sz="3200" spc="0" dirty="0" err="1">
                <a:solidFill>
                  <a:srgbClr val="FF0000"/>
                </a:solidFill>
                <a:latin typeface="Arial"/>
                <a:cs typeface="Arial"/>
              </a:rPr>
              <a:t>ρώτ</a:t>
            </a:r>
            <a:r>
              <a:rPr sz="3200" spc="0" dirty="0">
                <a:solidFill>
                  <a:srgbClr val="FF0000"/>
                </a:solidFill>
                <a:latin typeface="Arial"/>
                <a:cs typeface="Arial"/>
              </a:rPr>
              <a:t>α</a:t>
            </a:r>
            <a:r>
              <a:rPr sz="3200" spc="-2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l-GR" sz="3200" spc="-24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3200" spc="0" dirty="0" err="1">
                <a:solidFill>
                  <a:srgbClr val="FF0000"/>
                </a:solidFill>
                <a:latin typeface="Arial"/>
                <a:cs typeface="Arial"/>
              </a:rPr>
              <a:t>κά</a:t>
            </a:r>
            <a:r>
              <a:rPr sz="3200" spc="0" dirty="0">
                <a:solidFill>
                  <a:srgbClr val="FF0000"/>
                </a:solidFill>
                <a:latin typeface="Arial"/>
                <a:cs typeface="Arial"/>
              </a:rPr>
              <a:t>ποια</a:t>
            </a:r>
            <a:r>
              <a:rPr lang="el-GR" sz="3200" spc="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3200" spc="0" dirty="0">
                <a:solidFill>
                  <a:srgbClr val="FF0000"/>
                </a:solidFill>
                <a:latin typeface="Arial"/>
                <a:cs typeface="Arial"/>
              </a:rPr>
              <a:t> ερωτήμα</a:t>
            </a:r>
            <a:r>
              <a:rPr sz="3200" spc="-14" dirty="0">
                <a:solidFill>
                  <a:srgbClr val="FF0000"/>
                </a:solidFill>
                <a:latin typeface="Arial"/>
                <a:cs typeface="Arial"/>
              </a:rPr>
              <a:t>τ</a:t>
            </a:r>
            <a:r>
              <a:rPr sz="3200" spc="0" dirty="0">
                <a:solidFill>
                  <a:srgbClr val="FF0000"/>
                </a:solidFill>
                <a:latin typeface="Arial"/>
                <a:cs typeface="Arial"/>
              </a:rPr>
              <a:t>α</a:t>
            </a:r>
            <a:r>
              <a:rPr lang="el-GR" sz="3200" spc="0" dirty="0">
                <a:solidFill>
                  <a:srgbClr val="FF0000"/>
                </a:solidFill>
                <a:latin typeface="Arial"/>
                <a:cs typeface="Arial"/>
              </a:rPr>
              <a:t>     ?</a:t>
            </a:r>
            <a:endParaRPr sz="3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9" name="object 17">
            <a:extLst>
              <a:ext uri="{FF2B5EF4-FFF2-40B4-BE49-F238E27FC236}">
                <a16:creationId xmlns:a16="http://schemas.microsoft.com/office/drawing/2014/main" id="{E246F027-3234-414C-B285-83A5FFF50112}"/>
              </a:ext>
            </a:extLst>
          </p:cNvPr>
          <p:cNvSpPr txBox="1"/>
          <p:nvPr/>
        </p:nvSpPr>
        <p:spPr>
          <a:xfrm>
            <a:off x="434511" y="1861930"/>
            <a:ext cx="17795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A14DBDA5-42AD-4168-BED6-18AD37B85195}"/>
              </a:ext>
            </a:extLst>
          </p:cNvPr>
          <p:cNvSpPr txBox="1"/>
          <p:nvPr/>
        </p:nvSpPr>
        <p:spPr>
          <a:xfrm>
            <a:off x="623487" y="1861930"/>
            <a:ext cx="81775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ση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5">
            <a:extLst>
              <a:ext uri="{FF2B5EF4-FFF2-40B4-BE49-F238E27FC236}">
                <a16:creationId xmlns:a16="http://schemas.microsoft.com/office/drawing/2014/main" id="{518BF786-321F-4521-B218-446BB739DAAB}"/>
              </a:ext>
            </a:extLst>
          </p:cNvPr>
          <p:cNvSpPr txBox="1"/>
          <p:nvPr/>
        </p:nvSpPr>
        <p:spPr>
          <a:xfrm>
            <a:off x="1457033" y="1861930"/>
            <a:ext cx="164550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ακτ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νοβ</a:t>
            </a:r>
            <a:r>
              <a:rPr sz="2400" spc="-59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λία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4">
            <a:extLst>
              <a:ext uri="{FF2B5EF4-FFF2-40B4-BE49-F238E27FC236}">
                <a16:creationId xmlns:a16="http://schemas.microsoft.com/office/drawing/2014/main" id="{D0528501-CC25-40D8-9962-093DBEFD4DA1}"/>
              </a:ext>
            </a:extLst>
          </p:cNvPr>
          <p:cNvSpPr txBox="1"/>
          <p:nvPr/>
        </p:nvSpPr>
        <p:spPr>
          <a:xfrm>
            <a:off x="3116193" y="1861930"/>
            <a:ext cx="259621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εκπ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έ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μπ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 Ήλ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ος ;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375A1CAF-F14F-4F9D-B378-95511686AEE4}"/>
              </a:ext>
            </a:extLst>
          </p:cNvPr>
          <p:cNvSpPr txBox="1"/>
          <p:nvPr/>
        </p:nvSpPr>
        <p:spPr>
          <a:xfrm>
            <a:off x="434511" y="2959457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DB582ECD-E6E2-4D20-972D-BC46CA11056A}"/>
              </a:ext>
            </a:extLst>
          </p:cNvPr>
          <p:cNvSpPr txBox="1"/>
          <p:nvPr/>
        </p:nvSpPr>
        <p:spPr>
          <a:xfrm>
            <a:off x="623487" y="2959457"/>
            <a:ext cx="8172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ση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CE52AC75-0BD3-4003-B814-07893FA62E7A}"/>
              </a:ext>
            </a:extLst>
          </p:cNvPr>
          <p:cNvSpPr txBox="1"/>
          <p:nvPr/>
        </p:nvSpPr>
        <p:spPr>
          <a:xfrm>
            <a:off x="1456810" y="2959457"/>
            <a:ext cx="164571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ακτ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νοβ</a:t>
            </a:r>
            <a:r>
              <a:rPr sz="2400" spc="-54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ί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B215F18B-2AE7-47F1-8E7F-9C00B21BD8F9}"/>
              </a:ext>
            </a:extLst>
          </p:cNvPr>
          <p:cNvSpPr txBox="1"/>
          <p:nvPr/>
        </p:nvSpPr>
        <p:spPr>
          <a:xfrm>
            <a:off x="3116141" y="2959457"/>
            <a:ext cx="206908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φτ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άνει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στη</a:t>
            </a:r>
            <a:r>
              <a:rPr sz="2400" spc="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Γή ;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A0319AC0-EE5A-4C46-BFC1-D25E90C3488E}"/>
              </a:ext>
            </a:extLst>
          </p:cNvPr>
          <p:cNvSpPr txBox="1"/>
          <p:nvPr/>
        </p:nvSpPr>
        <p:spPr>
          <a:xfrm>
            <a:off x="434511" y="4057118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CC534FEA-5FC5-4082-9DFD-508833EC8060}"/>
              </a:ext>
            </a:extLst>
          </p:cNvPr>
          <p:cNvSpPr txBox="1"/>
          <p:nvPr/>
        </p:nvSpPr>
        <p:spPr>
          <a:xfrm>
            <a:off x="623487" y="4057118"/>
            <a:ext cx="8172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ση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7E5B66EE-8C34-434D-BFFB-51285FE5DD29}"/>
              </a:ext>
            </a:extLst>
          </p:cNvPr>
          <p:cNvSpPr txBox="1"/>
          <p:nvPr/>
        </p:nvSpPr>
        <p:spPr>
          <a:xfrm>
            <a:off x="1456810" y="4057118"/>
            <a:ext cx="164571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ακτ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νοβ</a:t>
            </a:r>
            <a:r>
              <a:rPr sz="2400" spc="-54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ί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67B8BA50-F7B5-4C4A-8B03-72A869B316B2}"/>
              </a:ext>
            </a:extLst>
          </p:cNvPr>
          <p:cNvSpPr txBox="1"/>
          <p:nvPr/>
        </p:nvSpPr>
        <p:spPr>
          <a:xfrm>
            <a:off x="3116141" y="4057118"/>
            <a:ext cx="27832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φτ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άνει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σε</a:t>
            </a:r>
            <a:r>
              <a:rPr sz="2400" spc="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άθε τ</a:t>
            </a:r>
            <a:r>
              <a:rPr sz="2400" spc="-39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DC886F72-859D-4351-900C-8A37B40E6509}"/>
              </a:ext>
            </a:extLst>
          </p:cNvPr>
          <p:cNvSpPr txBox="1"/>
          <p:nvPr/>
        </p:nvSpPr>
        <p:spPr>
          <a:xfrm>
            <a:off x="5912986" y="4057117"/>
            <a:ext cx="225941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lang="el-GR" sz="2400" spc="0" dirty="0">
                <a:solidFill>
                  <a:srgbClr val="585858"/>
                </a:solidFill>
                <a:latin typeface="Arial"/>
                <a:cs typeface="Arial"/>
              </a:rPr>
              <a:t>… &amp; </a:t>
            </a:r>
            <a:r>
              <a:rPr lang="el-GR" sz="2400" spc="0" dirty="0" err="1">
                <a:solidFill>
                  <a:srgbClr val="585858"/>
                </a:solidFill>
                <a:latin typeface="Arial"/>
                <a:cs typeface="Arial"/>
              </a:rPr>
              <a:t>χρ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lang="el-GR" sz="2400" spc="0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ο) ;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25098FB7-DAFE-495C-95F6-437B1BBD53CF}"/>
              </a:ext>
            </a:extLst>
          </p:cNvPr>
          <p:cNvSpPr txBox="1"/>
          <p:nvPr/>
        </p:nvSpPr>
        <p:spPr>
          <a:xfrm>
            <a:off x="434511" y="5154652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A2830423-962C-487D-B16D-4F1BC5D231B3}"/>
              </a:ext>
            </a:extLst>
          </p:cNvPr>
          <p:cNvSpPr txBox="1"/>
          <p:nvPr/>
        </p:nvSpPr>
        <p:spPr>
          <a:xfrm>
            <a:off x="623487" y="5154652"/>
            <a:ext cx="717692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ώ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ς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δι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δίδε</a:t>
            </a:r>
            <a:r>
              <a:rPr sz="2400" spc="-3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αι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η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ακτ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νοβ</a:t>
            </a:r>
            <a:r>
              <a:rPr sz="2400" spc="-54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ί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 μέ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400" spc="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στ</a:t>
            </a:r>
            <a:r>
              <a:rPr sz="2400" spc="-4" dirty="0">
                <a:solidFill>
                  <a:srgbClr val="585858"/>
                </a:solidFill>
                <a:latin typeface="Arial"/>
                <a:cs typeface="Arial"/>
              </a:rPr>
              <a:t>η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sz="2400" spc="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ατμόσφα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ρα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9A3C0C69-9B07-46E1-AF56-0B48269BB101}"/>
              </a:ext>
            </a:extLst>
          </p:cNvPr>
          <p:cNvSpPr txBox="1"/>
          <p:nvPr/>
        </p:nvSpPr>
        <p:spPr>
          <a:xfrm>
            <a:off x="7815243" y="5154652"/>
            <a:ext cx="15585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;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2283129"/>
      </p:ext>
    </p:extLst>
  </p:cSld>
  <p:clrMapOvr>
    <a:masterClrMapping/>
  </p:clrMapOvr>
  <p:transition spd="med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1A3770A-964E-4456-860B-C6CF1B787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EF48C70-E635-467D-A86A-694B5F92B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B48781E-104C-4859-ABC6-DCD224CFBFF0}"/>
              </a:ext>
            </a:extLst>
          </p:cNvPr>
          <p:cNvSpPr/>
          <p:nvPr/>
        </p:nvSpPr>
        <p:spPr>
          <a:xfrm>
            <a:off x="315645" y="260648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u="sng" dirty="0">
                <a:solidFill>
                  <a:srgbClr val="C00000"/>
                </a:solidFill>
              </a:rPr>
              <a:t>Ο Ήλιος, αποτελείται από στρώματα: </a:t>
            </a:r>
          </a:p>
          <a:p>
            <a:pPr algn="just"/>
            <a:endParaRPr lang="el-GR" sz="2400" dirty="0">
              <a:solidFill>
                <a:srgbClr val="0000FF"/>
              </a:solidFill>
            </a:endParaRPr>
          </a:p>
          <a:p>
            <a:pPr algn="just"/>
            <a:r>
              <a:rPr lang="el-GR" sz="2400" b="1" dirty="0">
                <a:solidFill>
                  <a:srgbClr val="0000FF"/>
                </a:solidFill>
              </a:rPr>
              <a:t>το εσωτερικό του</a:t>
            </a:r>
            <a:r>
              <a:rPr lang="el-GR" sz="2400" dirty="0">
                <a:solidFill>
                  <a:srgbClr val="0000FF"/>
                </a:solidFill>
              </a:rPr>
              <a:t>, από το οποίο τα εκπεμπόμενα φωτόνια (</a:t>
            </a:r>
            <a:r>
              <a:rPr lang="el-GR" sz="2400" u="sng" dirty="0">
                <a:solidFill>
                  <a:srgbClr val="0000FF"/>
                </a:solidFill>
              </a:rPr>
              <a:t>δεν φτάνουν μέχρι τη Γη).</a:t>
            </a:r>
            <a:r>
              <a:rPr lang="el-GR" sz="2400" dirty="0">
                <a:solidFill>
                  <a:srgbClr val="0000FF"/>
                </a:solidFill>
              </a:rPr>
              <a:t> Όπου αναπτύσσονται υπερβολικά υψηλές θερμοκρασίες (</a:t>
            </a:r>
            <a:r>
              <a:rPr lang="el-GR" sz="2400" u="sng" dirty="0">
                <a:solidFill>
                  <a:srgbClr val="0000FF"/>
                </a:solidFill>
              </a:rPr>
              <a:t>μερικά εκατομμύρια βαθμοί, ~13,6*10</a:t>
            </a:r>
            <a:r>
              <a:rPr lang="el-GR" sz="2400" u="sng" baseline="30000" dirty="0">
                <a:solidFill>
                  <a:srgbClr val="0000FF"/>
                </a:solidFill>
              </a:rPr>
              <a:t>6</a:t>
            </a:r>
            <a:r>
              <a:rPr lang="el-GR" sz="2400" u="sng" dirty="0">
                <a:solidFill>
                  <a:srgbClr val="0000FF"/>
                </a:solidFill>
              </a:rPr>
              <a:t>….</a:t>
            </a:r>
            <a:r>
              <a:rPr lang="el-GR" sz="2400" dirty="0">
                <a:solidFill>
                  <a:srgbClr val="0000FF"/>
                </a:solidFill>
              </a:rPr>
              <a:t>) </a:t>
            </a:r>
          </a:p>
          <a:p>
            <a:pPr algn="just"/>
            <a:r>
              <a:rPr lang="el-GR" sz="2400" dirty="0">
                <a:solidFill>
                  <a:srgbClr val="0000FF"/>
                </a:solidFill>
              </a:rPr>
              <a:t>και την «ατμόσφαιρά» του, που διακρίνεται σε τρείς περιοχές – </a:t>
            </a:r>
          </a:p>
          <a:p>
            <a:pPr algn="just"/>
            <a:r>
              <a:rPr lang="el-GR" sz="2400" b="1" dirty="0">
                <a:solidFill>
                  <a:srgbClr val="0000FF"/>
                </a:solidFill>
              </a:rPr>
              <a:t>τη φωτόσφαιρα, τη χρωμόσφαιρα και το στέμμα.</a:t>
            </a:r>
          </a:p>
          <a:p>
            <a:pPr algn="just"/>
            <a:endParaRPr lang="el-GR" sz="2400" dirty="0">
              <a:solidFill>
                <a:srgbClr val="0000FF"/>
              </a:solidFill>
            </a:endParaRPr>
          </a:p>
          <a:p>
            <a:pPr algn="just"/>
            <a:r>
              <a:rPr lang="el-GR" sz="2400" dirty="0">
                <a:solidFill>
                  <a:srgbClr val="C00000"/>
                </a:solidFill>
              </a:rPr>
              <a:t>Ανάμεσα στην χρωμόσφαιρα και στο στέμμα, υπάρχει μια μεταβατική περιοχή.</a:t>
            </a:r>
          </a:p>
          <a:p>
            <a:pPr algn="just"/>
            <a:endParaRPr lang="el-GR" sz="2400" dirty="0">
              <a:solidFill>
                <a:srgbClr val="0000FF"/>
              </a:solidFill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</a:rPr>
              <a:t>Η ηλεκτρομαγνητική ακτινοβολία που φτάνει στη Γη από τον Ήλιο, ονομάζεται </a:t>
            </a:r>
            <a:r>
              <a:rPr lang="el-GR" sz="2400" b="1" i="1" dirty="0">
                <a:solidFill>
                  <a:srgbClr val="0000FF"/>
                </a:solidFill>
              </a:rPr>
              <a:t>ηλιακή ακτινοβολία</a:t>
            </a:r>
            <a:r>
              <a:rPr lang="el-GR" sz="2400" dirty="0">
                <a:solidFill>
                  <a:srgbClr val="0000FF"/>
                </a:solidFill>
              </a:rPr>
              <a:t>, προέρχεται κυρίως από τη </a:t>
            </a:r>
            <a:r>
              <a:rPr lang="el-GR" sz="2400" b="1" u="sng" dirty="0">
                <a:solidFill>
                  <a:srgbClr val="0000FF"/>
                </a:solidFill>
              </a:rPr>
              <a:t>φωτόσφαιρα</a:t>
            </a:r>
            <a:r>
              <a:rPr lang="el-GR" sz="2400" u="sng" dirty="0">
                <a:solidFill>
                  <a:srgbClr val="0000FF"/>
                </a:solidFill>
              </a:rPr>
              <a:t> </a:t>
            </a:r>
            <a:r>
              <a:rPr lang="el-GR" sz="2400" dirty="0">
                <a:solidFill>
                  <a:srgbClr val="0000FF"/>
                </a:solidFill>
              </a:rPr>
              <a:t>επειδή τα άλλα στρώματα ακτινοβολούν πολύ λίγο.</a:t>
            </a:r>
          </a:p>
          <a:p>
            <a:pPr algn="just"/>
            <a:endParaRPr lang="el-GR" sz="2400" dirty="0">
              <a:solidFill>
                <a:srgbClr val="0000FF"/>
              </a:solidFill>
            </a:endParaRPr>
          </a:p>
          <a:p>
            <a:pPr algn="just"/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863916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CB34E1F-69C9-4B91-96A8-0071583B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FF57149F-6341-4925-82C5-0D5565754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FD63F38-67F7-4B7A-8D93-C1D9EDC52F56}"/>
              </a:ext>
            </a:extLst>
          </p:cNvPr>
          <p:cNvSpPr/>
          <p:nvPr/>
        </p:nvSpPr>
        <p:spPr>
          <a:xfrm>
            <a:off x="457200" y="1124744"/>
            <a:ext cx="8229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solidFill>
                  <a:srgbClr val="0000FF"/>
                </a:solidFill>
              </a:rPr>
              <a:t>Η ηλιακή ακτινοβολία, που αποτελείται από φωτόνια, </a:t>
            </a:r>
            <a:r>
              <a:rPr lang="el-GR" sz="2400" i="1" u="sng" dirty="0">
                <a:solidFill>
                  <a:srgbClr val="0000FF"/>
                </a:solidFill>
              </a:rPr>
              <a:t>διανύει την απόσταση Ήλιος-Γη σε </a:t>
            </a:r>
            <a:r>
              <a:rPr lang="el-GR" sz="2400" b="1" i="1" u="sng" dirty="0">
                <a:solidFill>
                  <a:srgbClr val="0000FF"/>
                </a:solidFill>
              </a:rPr>
              <a:t>8</a:t>
            </a:r>
            <a:r>
              <a:rPr lang="en-US" sz="2400" b="1" i="1" u="sng" dirty="0">
                <a:solidFill>
                  <a:srgbClr val="0000FF"/>
                </a:solidFill>
              </a:rPr>
              <a:t>min </a:t>
            </a:r>
            <a:r>
              <a:rPr lang="el-GR" sz="2400" b="1" i="1" u="sng" dirty="0">
                <a:solidFill>
                  <a:srgbClr val="0000FF"/>
                </a:solidFill>
              </a:rPr>
              <a:t>περίπου</a:t>
            </a:r>
            <a:r>
              <a:rPr lang="el-GR" sz="2400" i="1" u="sng" dirty="0">
                <a:solidFill>
                  <a:srgbClr val="0000FF"/>
                </a:solidFill>
              </a:rPr>
              <a:t>.</a:t>
            </a:r>
          </a:p>
          <a:p>
            <a:pPr algn="just"/>
            <a:endParaRPr lang="el-GR" sz="2400" dirty="0">
              <a:solidFill>
                <a:srgbClr val="0000FF"/>
              </a:solidFill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</a:rPr>
              <a:t>Η </a:t>
            </a:r>
            <a:r>
              <a:rPr lang="el-GR" sz="2400" u="sng" dirty="0">
                <a:solidFill>
                  <a:srgbClr val="0000FF"/>
                </a:solidFill>
              </a:rPr>
              <a:t>μέση ετήσια</a:t>
            </a:r>
            <a:r>
              <a:rPr lang="el-GR" sz="2400" dirty="0">
                <a:solidFill>
                  <a:srgbClr val="0000FF"/>
                </a:solidFill>
              </a:rPr>
              <a:t> τιμή της στο όριο της ατμόσφαιρας είναι ίση με ~</a:t>
            </a:r>
            <a:r>
              <a:rPr lang="el-GR" sz="2400" b="1" u="sng" dirty="0">
                <a:solidFill>
                  <a:srgbClr val="0000FF"/>
                </a:solidFill>
              </a:rPr>
              <a:t>1368</a:t>
            </a:r>
            <a:r>
              <a:rPr lang="en-US" sz="2400" b="1" u="sng" dirty="0">
                <a:solidFill>
                  <a:srgbClr val="0000FF"/>
                </a:solidFill>
              </a:rPr>
              <a:t>W/m</a:t>
            </a:r>
            <a:r>
              <a:rPr lang="en-US" sz="2400" b="1" u="sng" baseline="30000" dirty="0">
                <a:solidFill>
                  <a:srgbClr val="0000FF"/>
                </a:solidFill>
              </a:rPr>
              <a:t>2</a:t>
            </a:r>
            <a:r>
              <a:rPr lang="en-US" sz="2400" b="1" u="sng" dirty="0">
                <a:solidFill>
                  <a:srgbClr val="0000FF"/>
                </a:solidFill>
              </a:rPr>
              <a:t> </a:t>
            </a:r>
            <a:r>
              <a:rPr lang="el-GR" sz="2400" u="sng" dirty="0">
                <a:solidFill>
                  <a:srgbClr val="0000FF"/>
                </a:solidFill>
              </a:rPr>
              <a:t>περίπου</a:t>
            </a:r>
            <a:r>
              <a:rPr lang="el-GR" sz="2400" dirty="0">
                <a:solidFill>
                  <a:srgbClr val="0000FF"/>
                </a:solidFill>
              </a:rPr>
              <a:t> και αποκαλείται </a:t>
            </a:r>
            <a:r>
              <a:rPr lang="el-GR" sz="2400" b="1" i="1" dirty="0">
                <a:solidFill>
                  <a:srgbClr val="0000FF"/>
                </a:solidFill>
              </a:rPr>
              <a:t>ηλιακή σταθερά</a:t>
            </a:r>
            <a:r>
              <a:rPr lang="el-GR" sz="2400" dirty="0">
                <a:solidFill>
                  <a:srgbClr val="0000FF"/>
                </a:solidFill>
              </a:rPr>
              <a:t>.</a:t>
            </a:r>
          </a:p>
          <a:p>
            <a:pPr algn="just"/>
            <a:endParaRPr lang="el-GR" sz="2400" dirty="0">
              <a:solidFill>
                <a:srgbClr val="0000FF"/>
              </a:solidFill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</a:rPr>
              <a:t>Το φάσμα της ηλιακής ακτινοβολίας που φτάνει στη Γη, αποτελείται από όλα τα μήκη κύματος </a:t>
            </a:r>
          </a:p>
          <a:p>
            <a:pPr algn="just"/>
            <a:endParaRPr lang="el-GR" sz="2400" dirty="0">
              <a:solidFill>
                <a:srgbClr val="0000FF"/>
              </a:solidFill>
            </a:endParaRPr>
          </a:p>
          <a:p>
            <a:pPr algn="ctr"/>
            <a:r>
              <a:rPr lang="el-GR" sz="2400" dirty="0">
                <a:solidFill>
                  <a:srgbClr val="FF0000"/>
                </a:solidFill>
              </a:rPr>
              <a:t>(ορατό, υπεριώδες, υπέρυθρο, μικροκύματα, ραδιοκύματα, βραχέα) αλλά και ακτίνες Χ και γ</a:t>
            </a:r>
          </a:p>
        </p:txBody>
      </p:sp>
    </p:spTree>
    <p:extLst>
      <p:ext uri="{BB962C8B-B14F-4D97-AF65-F5344CB8AC3E}">
        <p14:creationId xmlns:p14="http://schemas.microsoft.com/office/powerpoint/2010/main" val="2033624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720F895-1D5C-43B9-8252-DB5E433F8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FEE1D645-FE91-4D39-A4F3-B19B6C5EA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7B616BF-A546-4230-9650-637D261DE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108543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CBBA4596-C7DD-4CEC-97B9-B03A3A4EA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0103"/>
            <a:ext cx="9144000" cy="974699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DFB04EB7-457D-46CB-B377-415358EC6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36789"/>
            <a:ext cx="9144000" cy="1784421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66F29AAF-E3EE-4A16-B4CE-9906FCDAD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393197"/>
            <a:ext cx="8924925" cy="438150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4DBFE720-3EC8-42B2-AFA1-A85EF2B45B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8499" y="4861253"/>
            <a:ext cx="3861222" cy="1517802"/>
          </a:xfrm>
          <a:prstGeom prst="rect">
            <a:avLst/>
          </a:prstGeom>
        </p:spPr>
      </p:pic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DD19F435-8786-404E-AFAC-8998DDA9007D}"/>
              </a:ext>
            </a:extLst>
          </p:cNvPr>
          <p:cNvCxnSpPr/>
          <p:nvPr/>
        </p:nvCxnSpPr>
        <p:spPr>
          <a:xfrm>
            <a:off x="1115616" y="1124744"/>
            <a:ext cx="8028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εία γραμμή σύνδεσης 10">
            <a:extLst>
              <a:ext uri="{FF2B5EF4-FFF2-40B4-BE49-F238E27FC236}">
                <a16:creationId xmlns:a16="http://schemas.microsoft.com/office/drawing/2014/main" id="{0526A8C7-B02D-44F0-A137-A1E329DA3E4B}"/>
              </a:ext>
            </a:extLst>
          </p:cNvPr>
          <p:cNvCxnSpPr>
            <a:cxnSpLocks/>
          </p:cNvCxnSpPr>
          <p:nvPr/>
        </p:nvCxnSpPr>
        <p:spPr>
          <a:xfrm>
            <a:off x="107504" y="1490103"/>
            <a:ext cx="47525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25B5A14A-B730-4D21-8764-BD9E2A65D48B}"/>
              </a:ext>
            </a:extLst>
          </p:cNvPr>
          <p:cNvCxnSpPr>
            <a:cxnSpLocks/>
          </p:cNvCxnSpPr>
          <p:nvPr/>
        </p:nvCxnSpPr>
        <p:spPr>
          <a:xfrm>
            <a:off x="2195736" y="2464802"/>
            <a:ext cx="47525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23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5E6027A-8553-49CE-BD2E-BC8FEE09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C13963A-5C7F-4C9E-B665-86CB58B62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65034B0-A314-446E-8ACA-7D9157278732}"/>
              </a:ext>
            </a:extLst>
          </p:cNvPr>
          <p:cNvSpPr/>
          <p:nvPr/>
        </p:nvSpPr>
        <p:spPr>
          <a:xfrm>
            <a:off x="457200" y="807906"/>
            <a:ext cx="7970120" cy="43204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D1CC75-DFFC-4C7D-BC6E-521285561A6C}"/>
              </a:ext>
            </a:extLst>
          </p:cNvPr>
          <p:cNvSpPr txBox="1"/>
          <p:nvPr/>
        </p:nvSpPr>
        <p:spPr>
          <a:xfrm>
            <a:off x="43648" y="1722398"/>
            <a:ext cx="25597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Μήκος κύματος λ(</a:t>
            </a:r>
            <a:r>
              <a:rPr lang="en-US" dirty="0"/>
              <a:t>m, nm)</a:t>
            </a:r>
            <a:endParaRPr lang="el-GR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EB47EA4B-6EB8-4FA2-859C-2E68078A9C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82" b="81037"/>
          <a:stretch/>
        </p:blipFill>
        <p:spPr>
          <a:xfrm>
            <a:off x="228315" y="51298"/>
            <a:ext cx="8568937" cy="7111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657983-B4E8-42B6-B6A4-21AE8A2D6FFE}"/>
              </a:ext>
            </a:extLst>
          </p:cNvPr>
          <p:cNvSpPr txBox="1"/>
          <p:nvPr/>
        </p:nvSpPr>
        <p:spPr>
          <a:xfrm>
            <a:off x="611560" y="3230818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Ιώδες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70CDB-773A-4B5B-A7E9-C03AD1413FC1}"/>
              </a:ext>
            </a:extLst>
          </p:cNvPr>
          <p:cNvSpPr txBox="1"/>
          <p:nvPr/>
        </p:nvSpPr>
        <p:spPr>
          <a:xfrm>
            <a:off x="1684531" y="324834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l-GR"/>
            </a:defPPr>
          </a:lstStyle>
          <a:p>
            <a:r>
              <a:rPr lang="el-GR" dirty="0">
                <a:solidFill>
                  <a:schemeClr val="bg1"/>
                </a:solidFill>
              </a:rPr>
              <a:t>Μπλε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33ACC7-4FDA-4C7C-A00E-F22612B0FD03}"/>
              </a:ext>
            </a:extLst>
          </p:cNvPr>
          <p:cNvSpPr txBox="1"/>
          <p:nvPr/>
        </p:nvSpPr>
        <p:spPr>
          <a:xfrm>
            <a:off x="3059832" y="3248346"/>
            <a:ext cx="98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Πράσινο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949C20-E16F-4EBD-A944-CFB34FE7DC43}"/>
              </a:ext>
            </a:extLst>
          </p:cNvPr>
          <p:cNvSpPr txBox="1"/>
          <p:nvPr/>
        </p:nvSpPr>
        <p:spPr>
          <a:xfrm>
            <a:off x="4333175" y="3254586"/>
            <a:ext cx="858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Κίτρινο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CCABD0-2D8F-42E1-900A-0C47E872AA28}"/>
              </a:ext>
            </a:extLst>
          </p:cNvPr>
          <p:cNvSpPr txBox="1"/>
          <p:nvPr/>
        </p:nvSpPr>
        <p:spPr>
          <a:xfrm>
            <a:off x="5723357" y="3244334"/>
            <a:ext cx="1158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πορτοκαλί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168BCC-E44F-44CD-B9C8-2431D8EFD4A1}"/>
              </a:ext>
            </a:extLst>
          </p:cNvPr>
          <p:cNvSpPr txBox="1"/>
          <p:nvPr/>
        </p:nvSpPr>
        <p:spPr>
          <a:xfrm>
            <a:off x="7451639" y="3259635"/>
            <a:ext cx="912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Κόκκινο</a:t>
            </a:r>
          </a:p>
        </p:txBody>
      </p:sp>
      <p:cxnSp>
        <p:nvCxnSpPr>
          <p:cNvPr id="16" name="Ευθεία γραμμή σύνδεσης 15">
            <a:extLst>
              <a:ext uri="{FF2B5EF4-FFF2-40B4-BE49-F238E27FC236}">
                <a16:creationId xmlns:a16="http://schemas.microsoft.com/office/drawing/2014/main" id="{BF0669B0-52A6-4C38-AA76-8FDD56D9B08E}"/>
              </a:ext>
            </a:extLst>
          </p:cNvPr>
          <p:cNvCxnSpPr/>
          <p:nvPr/>
        </p:nvCxnSpPr>
        <p:spPr>
          <a:xfrm flipV="1">
            <a:off x="8427320" y="2187139"/>
            <a:ext cx="0" cy="1830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8DFA4C-890A-4DF8-9310-4410DB564C02}"/>
              </a:ext>
            </a:extLst>
          </p:cNvPr>
          <p:cNvSpPr txBox="1"/>
          <p:nvPr/>
        </p:nvSpPr>
        <p:spPr>
          <a:xfrm rot="16200000">
            <a:off x="7900516" y="2099350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750</a:t>
            </a:r>
          </a:p>
        </p:txBody>
      </p:sp>
      <p:cxnSp>
        <p:nvCxnSpPr>
          <p:cNvPr id="18" name="Ευθεία γραμμή σύνδεσης 17">
            <a:extLst>
              <a:ext uri="{FF2B5EF4-FFF2-40B4-BE49-F238E27FC236}">
                <a16:creationId xmlns:a16="http://schemas.microsoft.com/office/drawing/2014/main" id="{6E1EFAAE-B324-4742-BB53-5B5FC8952E04}"/>
              </a:ext>
            </a:extLst>
          </p:cNvPr>
          <p:cNvCxnSpPr/>
          <p:nvPr/>
        </p:nvCxnSpPr>
        <p:spPr>
          <a:xfrm flipV="1">
            <a:off x="6495345" y="2219969"/>
            <a:ext cx="0" cy="1830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49A5E62-73BB-4C92-A19D-947E67263BCF}"/>
              </a:ext>
            </a:extLst>
          </p:cNvPr>
          <p:cNvSpPr txBox="1"/>
          <p:nvPr/>
        </p:nvSpPr>
        <p:spPr>
          <a:xfrm rot="16200000">
            <a:off x="5968541" y="2132180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620</a:t>
            </a:r>
          </a:p>
        </p:txBody>
      </p: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2BCAEEC7-CED8-4A4B-B921-B586B4C7203A}"/>
              </a:ext>
            </a:extLst>
          </p:cNvPr>
          <p:cNvCxnSpPr/>
          <p:nvPr/>
        </p:nvCxnSpPr>
        <p:spPr>
          <a:xfrm flipV="1">
            <a:off x="5339404" y="2149164"/>
            <a:ext cx="0" cy="1830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2DC5843-3D93-4E1B-B74C-65177C697061}"/>
              </a:ext>
            </a:extLst>
          </p:cNvPr>
          <p:cNvSpPr txBox="1"/>
          <p:nvPr/>
        </p:nvSpPr>
        <p:spPr>
          <a:xfrm rot="16200000">
            <a:off x="4812600" y="2061375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590</a:t>
            </a:r>
          </a:p>
        </p:txBody>
      </p:sp>
      <p:cxnSp>
        <p:nvCxnSpPr>
          <p:cNvPr id="22" name="Ευθεία γραμμή σύνδεσης 21">
            <a:extLst>
              <a:ext uri="{FF2B5EF4-FFF2-40B4-BE49-F238E27FC236}">
                <a16:creationId xmlns:a16="http://schemas.microsoft.com/office/drawing/2014/main" id="{AE25E25B-5EFE-4665-AB49-A6528FAC2F2E}"/>
              </a:ext>
            </a:extLst>
          </p:cNvPr>
          <p:cNvCxnSpPr/>
          <p:nvPr/>
        </p:nvCxnSpPr>
        <p:spPr>
          <a:xfrm flipV="1">
            <a:off x="4188751" y="2219969"/>
            <a:ext cx="0" cy="1830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CC41E87-11F9-4D01-B707-C2AB481D34A2}"/>
              </a:ext>
            </a:extLst>
          </p:cNvPr>
          <p:cNvSpPr txBox="1"/>
          <p:nvPr/>
        </p:nvSpPr>
        <p:spPr>
          <a:xfrm rot="16200000">
            <a:off x="3661947" y="2132180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570</a:t>
            </a:r>
          </a:p>
        </p:txBody>
      </p:sp>
      <p:cxnSp>
        <p:nvCxnSpPr>
          <p:cNvPr id="24" name="Ευθεία γραμμή σύνδεσης 23">
            <a:extLst>
              <a:ext uri="{FF2B5EF4-FFF2-40B4-BE49-F238E27FC236}">
                <a16:creationId xmlns:a16="http://schemas.microsoft.com/office/drawing/2014/main" id="{F49177A1-9A38-465D-B384-B3A1213E09D2}"/>
              </a:ext>
            </a:extLst>
          </p:cNvPr>
          <p:cNvCxnSpPr/>
          <p:nvPr/>
        </p:nvCxnSpPr>
        <p:spPr>
          <a:xfrm flipV="1">
            <a:off x="2774661" y="2169890"/>
            <a:ext cx="0" cy="1830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11787C6-02B0-4860-870E-B5252F6EDD0A}"/>
              </a:ext>
            </a:extLst>
          </p:cNvPr>
          <p:cNvSpPr txBox="1"/>
          <p:nvPr/>
        </p:nvSpPr>
        <p:spPr>
          <a:xfrm rot="16200000">
            <a:off x="2247857" y="2082101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495</a:t>
            </a:r>
          </a:p>
        </p:txBody>
      </p:sp>
      <p:cxnSp>
        <p:nvCxnSpPr>
          <p:cNvPr id="26" name="Ευθεία γραμμή σύνδεσης 25">
            <a:extLst>
              <a:ext uri="{FF2B5EF4-FFF2-40B4-BE49-F238E27FC236}">
                <a16:creationId xmlns:a16="http://schemas.microsoft.com/office/drawing/2014/main" id="{58769B13-EE10-43E0-8614-CC341E586305}"/>
              </a:ext>
            </a:extLst>
          </p:cNvPr>
          <p:cNvCxnSpPr/>
          <p:nvPr/>
        </p:nvCxnSpPr>
        <p:spPr>
          <a:xfrm flipV="1">
            <a:off x="1510975" y="2219969"/>
            <a:ext cx="0" cy="1830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0EC78F8-AA54-465C-A6DC-F7C84C03E6DA}"/>
              </a:ext>
            </a:extLst>
          </p:cNvPr>
          <p:cNvSpPr txBox="1"/>
          <p:nvPr/>
        </p:nvSpPr>
        <p:spPr>
          <a:xfrm rot="16200000">
            <a:off x="984171" y="2132180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450</a:t>
            </a:r>
          </a:p>
        </p:txBody>
      </p:sp>
      <p:cxnSp>
        <p:nvCxnSpPr>
          <p:cNvPr id="28" name="Ευθεία γραμμή σύνδεσης 27">
            <a:extLst>
              <a:ext uri="{FF2B5EF4-FFF2-40B4-BE49-F238E27FC236}">
                <a16:creationId xmlns:a16="http://schemas.microsoft.com/office/drawing/2014/main" id="{58336190-4DA2-47EB-811A-02879F0D3CF6}"/>
              </a:ext>
            </a:extLst>
          </p:cNvPr>
          <p:cNvCxnSpPr/>
          <p:nvPr/>
        </p:nvCxnSpPr>
        <p:spPr>
          <a:xfrm flipV="1">
            <a:off x="487257" y="2219969"/>
            <a:ext cx="0" cy="1830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B9C707D-A2D2-4AE5-B8D1-F1F693247765}"/>
              </a:ext>
            </a:extLst>
          </p:cNvPr>
          <p:cNvSpPr txBox="1"/>
          <p:nvPr/>
        </p:nvSpPr>
        <p:spPr>
          <a:xfrm rot="16200000">
            <a:off x="-39547" y="2132180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380</a:t>
            </a:r>
          </a:p>
        </p:txBody>
      </p:sp>
      <p:sp>
        <p:nvSpPr>
          <p:cNvPr id="30" name="object 17">
            <a:extLst>
              <a:ext uri="{FF2B5EF4-FFF2-40B4-BE49-F238E27FC236}">
                <a16:creationId xmlns:a16="http://schemas.microsoft.com/office/drawing/2014/main" id="{6CEF1A8D-ED46-41E4-BF67-0117EE393D48}"/>
              </a:ext>
            </a:extLst>
          </p:cNvPr>
          <p:cNvSpPr txBox="1"/>
          <p:nvPr/>
        </p:nvSpPr>
        <p:spPr>
          <a:xfrm>
            <a:off x="562531" y="5384864"/>
            <a:ext cx="17795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•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03C846F2-70C2-40F3-8868-14925CEE55A1}"/>
              </a:ext>
            </a:extLst>
          </p:cNvPr>
          <p:cNvSpPr txBox="1"/>
          <p:nvPr/>
        </p:nvSpPr>
        <p:spPr>
          <a:xfrm>
            <a:off x="751507" y="5384864"/>
            <a:ext cx="81775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ση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09835E57-7EC5-44ED-B483-58071E44ADEC}"/>
              </a:ext>
            </a:extLst>
          </p:cNvPr>
          <p:cNvSpPr txBox="1"/>
          <p:nvPr/>
        </p:nvSpPr>
        <p:spPr>
          <a:xfrm>
            <a:off x="1585053" y="5384864"/>
            <a:ext cx="164550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ακτ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νοβ</a:t>
            </a:r>
            <a:r>
              <a:rPr sz="2400" spc="-59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λία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3" name="object 14">
            <a:extLst>
              <a:ext uri="{FF2B5EF4-FFF2-40B4-BE49-F238E27FC236}">
                <a16:creationId xmlns:a16="http://schemas.microsoft.com/office/drawing/2014/main" id="{0B03CB92-0536-445F-B04D-69B6B0D7996C}"/>
              </a:ext>
            </a:extLst>
          </p:cNvPr>
          <p:cNvSpPr txBox="1"/>
          <p:nvPr/>
        </p:nvSpPr>
        <p:spPr>
          <a:xfrm>
            <a:off x="3230559" y="5384864"/>
            <a:ext cx="259621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εκπ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έ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μπ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 Ήλ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ος ;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id="{801BA5AE-1D26-4FE4-9C77-6901E496345A}"/>
              </a:ext>
            </a:extLst>
          </p:cNvPr>
          <p:cNvSpPr txBox="1"/>
          <p:nvPr/>
        </p:nvSpPr>
        <p:spPr>
          <a:xfrm>
            <a:off x="443783" y="5853139"/>
            <a:ext cx="355736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Ηλιακή</a:t>
            </a:r>
            <a:r>
              <a:rPr sz="32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ακτινοβολία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4564A1F1-512D-47E3-89E4-C8362D155F08}"/>
              </a:ext>
            </a:extLst>
          </p:cNvPr>
          <p:cNvSpPr txBox="1"/>
          <p:nvPr/>
        </p:nvSpPr>
        <p:spPr>
          <a:xfrm>
            <a:off x="5269796" y="5884994"/>
            <a:ext cx="315752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latin typeface="Arial"/>
                <a:cs typeface="Arial"/>
              </a:rPr>
              <a:t>Η/Μ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spc="0" dirty="0">
                <a:latin typeface="Arial"/>
                <a:cs typeface="Arial"/>
              </a:rPr>
              <a:t>ακτ</a:t>
            </a:r>
            <a:r>
              <a:rPr sz="2400" spc="9" dirty="0">
                <a:latin typeface="Arial"/>
                <a:cs typeface="Arial"/>
              </a:rPr>
              <a:t>ι</a:t>
            </a:r>
            <a:r>
              <a:rPr sz="2400" spc="0" dirty="0">
                <a:latin typeface="Arial"/>
                <a:cs typeface="Arial"/>
              </a:rPr>
              <a:t>νοβ</a:t>
            </a:r>
            <a:r>
              <a:rPr sz="2400" spc="-54" dirty="0">
                <a:latin typeface="Arial"/>
                <a:cs typeface="Arial"/>
              </a:rPr>
              <a:t>ο</a:t>
            </a:r>
            <a:r>
              <a:rPr sz="2400" spc="0" dirty="0">
                <a:latin typeface="Arial"/>
                <a:cs typeface="Arial"/>
              </a:rPr>
              <a:t>λ</a:t>
            </a:r>
            <a:r>
              <a:rPr sz="2400" spc="4" dirty="0">
                <a:latin typeface="Arial"/>
                <a:cs typeface="Arial"/>
              </a:rPr>
              <a:t>ί</a:t>
            </a:r>
            <a:r>
              <a:rPr sz="2400" spc="0" dirty="0">
                <a:latin typeface="Arial"/>
                <a:cs typeface="Arial"/>
              </a:rPr>
              <a:t>α (φως)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9890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6528E2E-5C54-415F-B6DF-D82AF430A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5342666-4BEB-4154-8EAF-089948740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9D31203-FE41-4538-8693-891571FBC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089119" cy="5544616"/>
          </a:xfrm>
          <a:prstGeom prst="rect">
            <a:avLst/>
          </a:prstGeom>
        </p:spPr>
      </p:pic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98326F7A-08EC-44E0-9E08-28036E47846E}"/>
              </a:ext>
            </a:extLst>
          </p:cNvPr>
          <p:cNvCxnSpPr>
            <a:cxnSpLocks/>
          </p:cNvCxnSpPr>
          <p:nvPr/>
        </p:nvCxnSpPr>
        <p:spPr>
          <a:xfrm>
            <a:off x="6732240" y="3933056"/>
            <a:ext cx="1800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411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565943C-7778-4792-9DA4-EABD1E7D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7CF50A2-91B4-46C8-8516-69D67A67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FB158F1-44E8-4060-B8E9-2A1FD02065B2}"/>
              </a:ext>
            </a:extLst>
          </p:cNvPr>
          <p:cNvSpPr/>
          <p:nvPr/>
        </p:nvSpPr>
        <p:spPr>
          <a:xfrm>
            <a:off x="457199" y="260648"/>
            <a:ext cx="807524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solidFill>
                  <a:srgbClr val="0000FF"/>
                </a:solidFill>
              </a:rPr>
              <a:t>Στην ατμόσφαιρα η ακτινοβολία χωρίζεται σε δύο περιοχές: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0000FF"/>
                </a:solidFill>
              </a:rPr>
              <a:t>Την μικρού μήκους κύματος ακτινοβολία</a:t>
            </a:r>
            <a:r>
              <a:rPr lang="el-GR" sz="2400" dirty="0">
                <a:solidFill>
                  <a:srgbClr val="0000FF"/>
                </a:solidFill>
              </a:rPr>
              <a:t>, …. εκπέμπεται από τον Ήλιο και αποτελείται από: </a:t>
            </a:r>
          </a:p>
          <a:p>
            <a:pPr algn="just"/>
            <a:r>
              <a:rPr lang="el-GR" sz="2400" dirty="0">
                <a:solidFill>
                  <a:srgbClr val="0000FF"/>
                </a:solidFill>
              </a:rPr>
              <a:t>	το υπεριώδες, το ορατό και το εγγύς υπέρυθρο μέρος 	του φάσματος…. </a:t>
            </a:r>
            <a:r>
              <a:rPr lang="el-GR" sz="2400" u="sng" dirty="0">
                <a:solidFill>
                  <a:srgbClr val="0000FF"/>
                </a:solidFill>
              </a:rPr>
              <a:t>Μήκη κύματος μεταξύ 0,1 και 4μ</a:t>
            </a:r>
            <a:r>
              <a:rPr lang="en-US" sz="2400" u="sng" dirty="0">
                <a:solidFill>
                  <a:srgbClr val="0000FF"/>
                </a:solidFill>
              </a:rPr>
              <a:t>m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  <a:endParaRPr lang="el-GR" sz="2400" dirty="0">
              <a:solidFill>
                <a:srgbClr val="0000FF"/>
              </a:solidFill>
            </a:endParaRPr>
          </a:p>
          <a:p>
            <a:pPr algn="just"/>
            <a:endParaRPr lang="en-US" sz="2400" dirty="0">
              <a:solidFill>
                <a:srgbClr val="0000FF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0000FF"/>
                </a:solidFill>
              </a:rPr>
              <a:t>Την μεγάλου μήκους κύματος ακτινοβολία</a:t>
            </a:r>
            <a:r>
              <a:rPr lang="el-GR" sz="2400" dirty="0">
                <a:solidFill>
                  <a:srgbClr val="0000FF"/>
                </a:solidFill>
              </a:rPr>
              <a:t>, …. εκπέμπεται από την επιφάνεια της Γης και αποτελείται κυρίως από το </a:t>
            </a:r>
          </a:p>
          <a:p>
            <a:pPr algn="just"/>
            <a:r>
              <a:rPr lang="el-GR" sz="2400" dirty="0">
                <a:solidFill>
                  <a:srgbClr val="0000FF"/>
                </a:solidFill>
              </a:rPr>
              <a:t>	θερμικό και το μακρινό υπέρυθρο μέρος του φάσματος, 	…. </a:t>
            </a:r>
            <a:r>
              <a:rPr lang="el-GR" sz="2400" u="sng" dirty="0">
                <a:solidFill>
                  <a:srgbClr val="0000FF"/>
                </a:solidFill>
              </a:rPr>
              <a:t>Μήκη κύματος μεταξύ 4 και 100μ</a:t>
            </a:r>
            <a:r>
              <a:rPr lang="en-US" sz="2400" u="sng" dirty="0">
                <a:solidFill>
                  <a:srgbClr val="0000FF"/>
                </a:solidFill>
              </a:rPr>
              <a:t>m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l-GR" sz="2400" dirty="0">
              <a:solidFill>
                <a:srgbClr val="0000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A6F4749-3182-4B2F-B186-9E54CEFFDD17}"/>
              </a:ext>
            </a:extLst>
          </p:cNvPr>
          <p:cNvSpPr/>
          <p:nvPr/>
        </p:nvSpPr>
        <p:spPr>
          <a:xfrm>
            <a:off x="165946" y="4063762"/>
            <a:ext cx="88121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>
                <a:solidFill>
                  <a:srgbClr val="FF0000"/>
                </a:solidFill>
              </a:rPr>
              <a:t>Αυτές οι δύο περιοχές μηκών κύματος παριστάνουν φασματικές περιοχές εκπομπών μέλανος σώματος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</a:rPr>
              <a:t>– </a:t>
            </a:r>
            <a:r>
              <a:rPr lang="el-GR" b="1" u="sng" dirty="0">
                <a:solidFill>
                  <a:srgbClr val="FF0000"/>
                </a:solidFill>
              </a:rPr>
              <a:t>περίπου 5800Κ</a:t>
            </a:r>
            <a:r>
              <a:rPr lang="el-GR" b="1" dirty="0">
                <a:solidFill>
                  <a:srgbClr val="FF0000"/>
                </a:solidFill>
              </a:rPr>
              <a:t> – (θερμοκρασία αντιπροσωπευτική της Ηλιακής ατμόσφαιρας) </a:t>
            </a:r>
          </a:p>
          <a:p>
            <a:pPr algn="just"/>
            <a:r>
              <a:rPr lang="el-GR" b="1" u="sng" dirty="0">
                <a:solidFill>
                  <a:srgbClr val="FF0000"/>
                </a:solidFill>
              </a:rPr>
              <a:t>ΚΑΙ</a:t>
            </a:r>
            <a:r>
              <a:rPr lang="el-GR" b="1" dirty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</a:rPr>
              <a:t>– </a:t>
            </a:r>
            <a:r>
              <a:rPr lang="el-GR" b="1" u="sng" dirty="0">
                <a:solidFill>
                  <a:srgbClr val="FF0000"/>
                </a:solidFill>
              </a:rPr>
              <a:t>περίπου 288Κ</a:t>
            </a:r>
            <a:r>
              <a:rPr lang="el-GR" b="1" dirty="0">
                <a:solidFill>
                  <a:srgbClr val="FF0000"/>
                </a:solidFill>
              </a:rPr>
              <a:t> - (θερμοκρασία αντιπροσωπευτική της Γήινης ατμόσφαιρας).</a:t>
            </a:r>
          </a:p>
          <a:p>
            <a:pPr algn="just"/>
            <a:endParaRPr lang="el-GR" b="1" dirty="0">
              <a:solidFill>
                <a:srgbClr val="FF0000"/>
              </a:solidFill>
            </a:endParaRPr>
          </a:p>
          <a:p>
            <a:pPr algn="ctr"/>
            <a:r>
              <a:rPr lang="el-GR" b="1" dirty="0"/>
              <a:t>Η Γήινη ακτινοβολία οφείλεται στο ότι η Γη λειτουργεί ως ένα μέλαν σώμα σε θερμοκρασία 288Κ.</a:t>
            </a:r>
          </a:p>
        </p:txBody>
      </p:sp>
    </p:spTree>
    <p:extLst>
      <p:ext uri="{BB962C8B-B14F-4D97-AF65-F5344CB8AC3E}">
        <p14:creationId xmlns:p14="http://schemas.microsoft.com/office/powerpoint/2010/main" val="245381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865F539-FB37-49B5-BB66-ED7ABDCA6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210BED9-0D96-46A8-B56C-FDA6E891C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53935ED-313F-470E-A627-7723EC3054DB}"/>
              </a:ext>
            </a:extLst>
          </p:cNvPr>
          <p:cNvSpPr/>
          <p:nvPr/>
        </p:nvSpPr>
        <p:spPr>
          <a:xfrm>
            <a:off x="570384" y="764704"/>
            <a:ext cx="80032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400" dirty="0">
                <a:solidFill>
                  <a:srgbClr val="0000FF"/>
                </a:solidFill>
              </a:rPr>
              <a:t>Το 99% της ακτινοβολίας που φτάνει στη Γη απ' τον  Ήλιο είναι </a:t>
            </a:r>
            <a:r>
              <a:rPr lang="el-GR" sz="2400" u="sng" dirty="0">
                <a:solidFill>
                  <a:srgbClr val="0000FF"/>
                </a:solidFill>
              </a:rPr>
              <a:t>μικρού μήκους κύματος</a:t>
            </a:r>
            <a:r>
              <a:rPr lang="en-US" sz="2400" dirty="0">
                <a:solidFill>
                  <a:srgbClr val="0000FF"/>
                </a:solidFill>
              </a:rPr>
              <a:t>, </a:t>
            </a:r>
            <a:r>
              <a:rPr lang="el-GR" sz="2400" dirty="0">
                <a:solidFill>
                  <a:srgbClr val="0000FF"/>
                </a:solidFill>
              </a:rPr>
              <a:t>παρόλο που εκπέμπει όλα τα μήκη κύματος.</a:t>
            </a:r>
          </a:p>
          <a:p>
            <a:pPr algn="just"/>
            <a:endParaRPr lang="el-GR" sz="2400" dirty="0"/>
          </a:p>
          <a:p>
            <a:pPr algn="just"/>
            <a:r>
              <a:rPr lang="el-GR" sz="2400" dirty="0"/>
              <a:t>Αντίστοιχα</a:t>
            </a:r>
          </a:p>
          <a:p>
            <a:pPr algn="just"/>
            <a:endParaRPr lang="el-GR" sz="2400" dirty="0"/>
          </a:p>
          <a:p>
            <a:pPr algn="just"/>
            <a:r>
              <a:rPr lang="el-GR" sz="2400" dirty="0"/>
              <a:t>Το 99% της ακτινοβολίας που εκπέμπει η Γη είναι </a:t>
            </a:r>
            <a:r>
              <a:rPr lang="el-GR" sz="2400" u="sng" dirty="0"/>
              <a:t>μεγάλού μήκους κύματος</a:t>
            </a:r>
            <a:r>
              <a:rPr lang="el-GR" sz="2400" dirty="0"/>
              <a:t>. </a:t>
            </a:r>
          </a:p>
          <a:p>
            <a:pPr algn="just"/>
            <a:endParaRPr lang="el-GR" sz="2400" dirty="0"/>
          </a:p>
          <a:p>
            <a:pPr algn="just"/>
            <a:r>
              <a:rPr lang="el-GR" sz="2400" dirty="0">
                <a:solidFill>
                  <a:srgbClr val="FF0000"/>
                </a:solidFill>
              </a:rPr>
              <a:t>Η Γη δεν παράγει (πολύ λίγη) αλλά κυρίως ανακλά και </a:t>
            </a:r>
            <a:r>
              <a:rPr lang="el-GR" sz="2400" dirty="0" err="1">
                <a:solidFill>
                  <a:srgbClr val="FF0000"/>
                </a:solidFill>
              </a:rPr>
              <a:t>επανεκπέμπει</a:t>
            </a:r>
            <a:r>
              <a:rPr lang="el-GR" sz="2400" dirty="0">
                <a:solidFill>
                  <a:srgbClr val="FF0000"/>
                </a:solidFill>
              </a:rPr>
              <a:t> ακτινοβολία. </a:t>
            </a:r>
          </a:p>
          <a:p>
            <a:pPr algn="just"/>
            <a:endParaRPr lang="el-GR" sz="2400" dirty="0"/>
          </a:p>
          <a:p>
            <a:pPr algn="ctr"/>
            <a:r>
              <a:rPr lang="el-GR" sz="2400" dirty="0">
                <a:solidFill>
                  <a:srgbClr val="0000FF"/>
                </a:solidFill>
              </a:rPr>
              <a:t>Απορροφά την ημέρα και ανακλά</a:t>
            </a:r>
          </a:p>
          <a:p>
            <a:pPr algn="ctr"/>
            <a:r>
              <a:rPr lang="el-GR" sz="2400" dirty="0">
                <a:solidFill>
                  <a:srgbClr val="0000FF"/>
                </a:solidFill>
              </a:rPr>
              <a:t> και </a:t>
            </a:r>
            <a:r>
              <a:rPr lang="el-GR" sz="2400" dirty="0" err="1">
                <a:solidFill>
                  <a:srgbClr val="0000FF"/>
                </a:solidFill>
              </a:rPr>
              <a:t>επανεκπέμπει</a:t>
            </a:r>
            <a:r>
              <a:rPr lang="el-GR" sz="2400" dirty="0">
                <a:solidFill>
                  <a:srgbClr val="0000FF"/>
                </a:solidFill>
              </a:rPr>
              <a:t> την Νύχτα</a:t>
            </a:r>
          </a:p>
        </p:txBody>
      </p:sp>
    </p:spTree>
    <p:extLst>
      <p:ext uri="{BB962C8B-B14F-4D97-AF65-F5344CB8AC3E}">
        <p14:creationId xmlns:p14="http://schemas.microsoft.com/office/powerpoint/2010/main" val="3128298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CDF2E81-3E82-4C11-93BC-9FC5BA844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000285A-2401-4B98-B9B8-33073EBC2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4015E45-F37C-40F7-94FF-AC16B07F9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18" y="260648"/>
            <a:ext cx="7747964" cy="5392488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0D36E175-436F-46F6-B39B-2665ED1D4890}"/>
              </a:ext>
            </a:extLst>
          </p:cNvPr>
          <p:cNvSpPr/>
          <p:nvPr/>
        </p:nvSpPr>
        <p:spPr>
          <a:xfrm>
            <a:off x="930424" y="692696"/>
            <a:ext cx="1187152" cy="122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4DAC9EE-ABC0-40ED-B6C7-19160087698A}"/>
              </a:ext>
            </a:extLst>
          </p:cNvPr>
          <p:cNvSpPr/>
          <p:nvPr/>
        </p:nvSpPr>
        <p:spPr>
          <a:xfrm>
            <a:off x="2117576" y="692696"/>
            <a:ext cx="5838800" cy="122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04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E4A5B1A-D6BD-472E-9D66-64EE2976F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7A01102-0F74-4409-9515-536825CFB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DE39CAD-D442-4458-818F-7FB8515AA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3" y="332656"/>
            <a:ext cx="9050097" cy="5688632"/>
          </a:xfrm>
          <a:prstGeom prst="rect">
            <a:avLst/>
          </a:prstGeom>
        </p:spPr>
      </p:pic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481B3449-51D4-40AB-A752-9FB549BE8F07}"/>
              </a:ext>
            </a:extLst>
          </p:cNvPr>
          <p:cNvCxnSpPr/>
          <p:nvPr/>
        </p:nvCxnSpPr>
        <p:spPr>
          <a:xfrm>
            <a:off x="2483768" y="1772816"/>
            <a:ext cx="0" cy="151216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DB81A00D-9CE0-41A3-8E2B-D73114E41869}"/>
              </a:ext>
            </a:extLst>
          </p:cNvPr>
          <p:cNvCxnSpPr/>
          <p:nvPr/>
        </p:nvCxnSpPr>
        <p:spPr>
          <a:xfrm>
            <a:off x="4572000" y="1772816"/>
            <a:ext cx="0" cy="151216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2670211E-8ADE-442C-8C6F-CF344379581F}"/>
              </a:ext>
            </a:extLst>
          </p:cNvPr>
          <p:cNvCxnSpPr>
            <a:cxnSpLocks/>
          </p:cNvCxnSpPr>
          <p:nvPr/>
        </p:nvCxnSpPr>
        <p:spPr>
          <a:xfrm>
            <a:off x="2483768" y="1988840"/>
            <a:ext cx="20882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942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269B34A-F8FB-424D-80CA-A68789E11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A95CEDF-2FD3-47B5-9D2D-BFE7E030B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600B71C-102A-45B1-92B0-2B8145E01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790377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74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CFD753B-A335-479B-9432-19EF403A3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CA653E0-1021-4F4B-97B9-13276F073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41627B5-A3DC-4DDA-AC11-45F1F36D8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51130"/>
            <a:ext cx="6326315" cy="3724954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DF23A706-2849-4B76-8DCB-76A917830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3799803"/>
            <a:ext cx="5319092" cy="2596722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4E34392-9CE3-E372-D408-A29BCB835BFC}"/>
              </a:ext>
            </a:extLst>
          </p:cNvPr>
          <p:cNvSpPr/>
          <p:nvPr/>
        </p:nvSpPr>
        <p:spPr>
          <a:xfrm>
            <a:off x="179512" y="2060848"/>
            <a:ext cx="6192688" cy="43204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8" name="Γραμμή σύνδεσης: Γωνιώδης 7">
            <a:extLst>
              <a:ext uri="{FF2B5EF4-FFF2-40B4-BE49-F238E27FC236}">
                <a16:creationId xmlns:a16="http://schemas.microsoft.com/office/drawing/2014/main" id="{D72753AF-09D1-04CF-088F-2182F1FEF998}"/>
              </a:ext>
            </a:extLst>
          </p:cNvPr>
          <p:cNvCxnSpPr/>
          <p:nvPr/>
        </p:nvCxnSpPr>
        <p:spPr>
          <a:xfrm rot="16200000" flipH="1">
            <a:off x="6006779" y="2714301"/>
            <a:ext cx="1450923" cy="720080"/>
          </a:xfrm>
          <a:prstGeom prst="bentConnector3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FD8FC6-B7A5-195E-FA23-9F2E065ED5BB}"/>
              </a:ext>
            </a:extLst>
          </p:cNvPr>
          <p:cNvSpPr txBox="1"/>
          <p:nvPr/>
        </p:nvSpPr>
        <p:spPr>
          <a:xfrm>
            <a:off x="135044" y="3059668"/>
            <a:ext cx="263675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dirty="0"/>
              <a:t>Μικροκύματα</a:t>
            </a:r>
          </a:p>
        </p:txBody>
      </p:sp>
    </p:spTree>
    <p:extLst>
      <p:ext uri="{BB962C8B-B14F-4D97-AF65-F5344CB8AC3E}">
        <p14:creationId xmlns:p14="http://schemas.microsoft.com/office/powerpoint/2010/main" val="3466213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491632F-873C-4E5D-BBCA-B29D9F8FD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9D9B875-BE6E-4EF4-AC6E-DAC36516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EF18AB1-FF4F-40F8-8E02-AE0FE477D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0688"/>
            <a:ext cx="8321653" cy="5358554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EB125FE-6645-A570-333E-5A51AF9B0937}"/>
              </a:ext>
            </a:extLst>
          </p:cNvPr>
          <p:cNvSpPr/>
          <p:nvPr/>
        </p:nvSpPr>
        <p:spPr>
          <a:xfrm>
            <a:off x="755576" y="5705204"/>
            <a:ext cx="2880320" cy="31799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BEA8EC-6846-FE9D-F137-E1A949E450F5}"/>
              </a:ext>
            </a:extLst>
          </p:cNvPr>
          <p:cNvSpPr txBox="1"/>
          <p:nvPr/>
        </p:nvSpPr>
        <p:spPr>
          <a:xfrm>
            <a:off x="3590063" y="5339523"/>
            <a:ext cx="9503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Arial Narrow" panose="020B0606020202030204" pitchFamily="34" charset="0"/>
              </a:rPr>
              <a:t>Wh</a:t>
            </a:r>
            <a:r>
              <a:rPr lang="en-US" i="1" dirty="0">
                <a:latin typeface="Arial Narrow" panose="020B0606020202030204" pitchFamily="34" charset="0"/>
              </a:rPr>
              <a:t>/</a:t>
            </a:r>
            <a:r>
              <a:rPr lang="en-US" sz="1670" i="1" dirty="0">
                <a:latin typeface="Arial Narrow" panose="020B0606020202030204" pitchFamily="34" charset="0"/>
              </a:rPr>
              <a:t>m</a:t>
            </a:r>
            <a:r>
              <a:rPr lang="en-US" i="1" baseline="30000" dirty="0">
                <a:latin typeface="Arial Narrow" panose="020B0606020202030204" pitchFamily="34" charset="0"/>
              </a:rPr>
              <a:t>2</a:t>
            </a:r>
            <a:endParaRPr lang="el-GR" i="1" baseline="30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809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5CF4015-C6E5-460C-8286-CEE9B9E8F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7C98973-0337-4BAB-9ECE-AB7AD6E35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46ABEBD-649D-44EE-B67C-45E0C4EA0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453" b="51201"/>
          <a:stretch/>
        </p:blipFill>
        <p:spPr>
          <a:xfrm>
            <a:off x="201020" y="692696"/>
            <a:ext cx="3440759" cy="2592288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551C880-24FE-BF26-04CB-1129808F51FE}"/>
              </a:ext>
            </a:extLst>
          </p:cNvPr>
          <p:cNvSpPr/>
          <p:nvPr/>
        </p:nvSpPr>
        <p:spPr>
          <a:xfrm>
            <a:off x="3575651" y="2059631"/>
            <a:ext cx="5112568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Στη πραγματικότητα όμως η Γη δεν ακτινοβολεί ως τέλειο μέλαν σώμα (διότι η ικανότητα εκπομπής της μεταβάλλεται με το μήκος κύματος). Ακτινοβολεί ως «</a:t>
            </a:r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φαιό σώμα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» με ικανότητα εκπομπής των διαφόρων φυσικών επιφανειών από 0,85 έως 0,99 (μέση τιμή </a:t>
            </a:r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0,95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)</a:t>
            </a:r>
            <a:endParaRPr lang="el-GR" dirty="0">
              <a:latin typeface="Arial Narrow" panose="020B0606020202030204" pitchFamily="34" charset="0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AD57AF2-FDF3-9F58-D79D-A663A31A2B92}"/>
              </a:ext>
            </a:extLst>
          </p:cNvPr>
          <p:cNvSpPr/>
          <p:nvPr/>
        </p:nvSpPr>
        <p:spPr>
          <a:xfrm>
            <a:off x="3641779" y="583520"/>
            <a:ext cx="5163068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Θεωρείται ότι και η Γη ακτινοβολεί ως «μέλαν σώμα» σε θερμοκρασία.</a:t>
            </a:r>
            <a:endParaRPr lang="en-US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endParaRPr lang="el-GR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l-GR" b="1" dirty="0" err="1">
                <a:solidFill>
                  <a:srgbClr val="0000FF"/>
                </a:solidFill>
                <a:latin typeface="Arial Narrow" panose="020B0606020202030204" pitchFamily="34" charset="0"/>
              </a:rPr>
              <a:t>Τ</a:t>
            </a:r>
            <a:r>
              <a:rPr lang="el-GR" b="1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Γης</a:t>
            </a:r>
            <a:r>
              <a:rPr lang="el-GR" b="1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= ~288Κ ή 15</a:t>
            </a:r>
            <a:r>
              <a:rPr lang="el-GR" b="1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ο</a:t>
            </a:r>
            <a:r>
              <a:rPr lang="en-US" b="1" dirty="0">
                <a:solidFill>
                  <a:srgbClr val="0000FF"/>
                </a:solidFill>
                <a:latin typeface="Arial Narrow" panose="020B0606020202030204" pitchFamily="34" charset="0"/>
              </a:rPr>
              <a:t>C</a:t>
            </a:r>
            <a:endParaRPr lang="el-GR" b="1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endParaRPr lang="el-GR" dirty="0">
              <a:latin typeface="Arial Narrow" panose="020B0606020202030204" pitchFamily="34" charset="0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ADEDE162-8685-885B-401C-840AE303C023}"/>
              </a:ext>
            </a:extLst>
          </p:cNvPr>
          <p:cNvSpPr/>
          <p:nvPr/>
        </p:nvSpPr>
        <p:spPr>
          <a:xfrm>
            <a:off x="199599" y="3801449"/>
            <a:ext cx="848577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Το φάσμα της γήινης ακτινοβολίας εκπέμπεται από τα </a:t>
            </a:r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4μ</a:t>
            </a:r>
            <a:r>
              <a:rPr lang="en-US" b="1" dirty="0">
                <a:solidFill>
                  <a:srgbClr val="0000FF"/>
                </a:solidFill>
                <a:latin typeface="Arial Narrow" panose="020B0606020202030204" pitchFamily="34" charset="0"/>
              </a:rPr>
              <a:t>m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μέχρι τα </a:t>
            </a:r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100μ</a:t>
            </a:r>
            <a:r>
              <a:rPr lang="en-US" b="1" dirty="0">
                <a:solidFill>
                  <a:srgbClr val="0000FF"/>
                </a:solidFill>
                <a:latin typeface="Arial Narrow" panose="020B0606020202030204" pitchFamily="34" charset="0"/>
              </a:rPr>
              <a:t>m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(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Θερμικό υπέρυθρο)</a:t>
            </a:r>
            <a:endParaRPr lang="el-GR" dirty="0">
              <a:latin typeface="Arial Narrow" panose="020B0606020202030204" pitchFamily="34" charset="0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1FB0F5A-493E-3CF2-9E4B-E276571D72FB}"/>
              </a:ext>
            </a:extLst>
          </p:cNvPr>
          <p:cNvSpPr/>
          <p:nvPr/>
        </p:nvSpPr>
        <p:spPr>
          <a:xfrm>
            <a:off x="199598" y="4564897"/>
            <a:ext cx="848577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Το μέγιστο της γήινης ακτινοβολίας που εκπέμπεται, αντιστοιχεί στα </a:t>
            </a:r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10μ</a:t>
            </a:r>
            <a:r>
              <a:rPr lang="en-US" b="1" dirty="0">
                <a:solidFill>
                  <a:srgbClr val="0000FF"/>
                </a:solidFill>
                <a:latin typeface="Arial Narrow" panose="020B0606020202030204" pitchFamily="34" charset="0"/>
              </a:rPr>
              <a:t>m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και ισούται με:</a:t>
            </a:r>
          </a:p>
          <a:p>
            <a:pPr algn="r"/>
            <a:r>
              <a:rPr lang="el-GR" b="1" u="sng" dirty="0">
                <a:solidFill>
                  <a:srgbClr val="0000FF"/>
                </a:solidFill>
                <a:latin typeface="Arial Narrow" panose="020B0606020202030204" pitchFamily="34" charset="0"/>
              </a:rPr>
              <a:t>390</a:t>
            </a:r>
            <a:r>
              <a:rPr lang="en-US" b="1" u="sng" dirty="0">
                <a:solidFill>
                  <a:srgbClr val="0000FF"/>
                </a:solidFill>
                <a:latin typeface="Arial Narrow" panose="020B0606020202030204" pitchFamily="34" charset="0"/>
              </a:rPr>
              <a:t>W/m</a:t>
            </a:r>
            <a:r>
              <a:rPr lang="en-US" b="1" u="sng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2</a:t>
            </a:r>
            <a:endParaRPr lang="el-GR" b="1" u="sng" baseline="30000" dirty="0">
              <a:latin typeface="Arial Narrow" panose="020B0606020202030204" pitchFamily="34" charset="0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FCABE916-D07A-2F82-85CC-A14B2CED702C}"/>
              </a:ext>
            </a:extLst>
          </p:cNvPr>
          <p:cNvSpPr/>
          <p:nvPr/>
        </p:nvSpPr>
        <p:spPr>
          <a:xfrm>
            <a:off x="199599" y="5303561"/>
            <a:ext cx="62446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γήινη ακτινοβολία καλείται </a:t>
            </a:r>
            <a:r>
              <a:rPr lang="el-GR" b="1" u="sng" dirty="0">
                <a:solidFill>
                  <a:srgbClr val="0000FF"/>
                </a:solidFill>
                <a:latin typeface="Arial Narrow" panose="020B0606020202030204" pitchFamily="34" charset="0"/>
              </a:rPr>
              <a:t>μεγάλου μήκους κύματος ακτινοβολία</a:t>
            </a:r>
            <a:endParaRPr lang="el-GR" b="1" u="sng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480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CF73596-DFA1-49D8-AE9A-3A45CDDA0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F616A1E-5238-4BDF-8DA3-063674773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CBAF29E-F747-4B42-A276-B10C2455CD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883" b="64516"/>
          <a:stretch/>
        </p:blipFill>
        <p:spPr>
          <a:xfrm>
            <a:off x="251520" y="908720"/>
            <a:ext cx="4320480" cy="1584176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E7A3DFB-5B39-798D-F10A-DAC3484C705D}"/>
              </a:ext>
            </a:extLst>
          </p:cNvPr>
          <p:cNvSpPr/>
          <p:nvPr/>
        </p:nvSpPr>
        <p:spPr>
          <a:xfrm>
            <a:off x="4800000" y="1268760"/>
            <a:ext cx="3879092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Στη Γη φθάνει πολύ μικρό τμήμα της συνολικά εκπεμπόμενης ενέργειας από τον Ήλιο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960FBD5-D4A9-F2E9-3BE1-B25772A283FE}"/>
              </a:ext>
            </a:extLst>
          </p:cNvPr>
          <p:cNvSpPr/>
          <p:nvPr/>
        </p:nvSpPr>
        <p:spPr>
          <a:xfrm>
            <a:off x="329110" y="2771636"/>
            <a:ext cx="8485779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Ηλιακή σταθερά: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η τιμή της έντασής της ηλιακής ακτινοβολίας που μετριέται στην κορυφή της ατμόσφαιρας όταν η γη βρίσκεται στη 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μέση της απόστασής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της από τον Ήλιο.</a:t>
            </a:r>
          </a:p>
          <a:p>
            <a:pPr algn="just"/>
            <a:endParaRPr lang="el-GR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Ορίζεται, ως η συνολική ηλιακή ενέργεια που διέρχεται από τη μονάδα επιφανείας (1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m</a:t>
            </a:r>
            <a:r>
              <a:rPr lang="en-US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2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)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τοποθετημένη κάθετα στις ηλιακές ακτίνες </a:t>
            </a:r>
            <a:r>
              <a:rPr lang="el-GR" b="1" u="sng" dirty="0">
                <a:solidFill>
                  <a:srgbClr val="0000FF"/>
                </a:solidFill>
                <a:latin typeface="Arial Narrow" panose="020B0606020202030204" pitchFamily="34" charset="0"/>
              </a:rPr>
              <a:t>ΕΞΩ από την ατμόσφαιρα</a:t>
            </a:r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στη μονάδα του χρόνου και σε απόσταση από τον ήλιο ίση με 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1 αστρονομική μονάδα (149,5</a:t>
            </a:r>
            <a:r>
              <a:rPr lang="en-US" u="sng" dirty="0">
                <a:solidFill>
                  <a:srgbClr val="0000FF"/>
                </a:solidFill>
                <a:latin typeface="Arial Narrow" panose="020B0606020202030204" pitchFamily="34" charset="0"/>
              </a:rPr>
              <a:t>x10</a:t>
            </a:r>
            <a:r>
              <a:rPr lang="en-US" u="sng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6</a:t>
            </a:r>
            <a:r>
              <a:rPr lang="en-US" u="sng" dirty="0">
                <a:solidFill>
                  <a:srgbClr val="0000FF"/>
                </a:solidFill>
                <a:latin typeface="Arial Narrow" panose="020B0606020202030204" pitchFamily="34" charset="0"/>
              </a:rPr>
              <a:t>km)</a:t>
            </a:r>
          </a:p>
          <a:p>
            <a:pPr algn="just"/>
            <a:endParaRPr lang="el-GR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Στην ουσία αντιπροσωπεύει το ποσό ενέργειας που έχει στη διάθεσή του ο πλανήτης </a:t>
            </a:r>
          </a:p>
        </p:txBody>
      </p:sp>
    </p:spTree>
    <p:extLst>
      <p:ext uri="{BB962C8B-B14F-4D97-AF65-F5344CB8AC3E}">
        <p14:creationId xmlns:p14="http://schemas.microsoft.com/office/powerpoint/2010/main" val="3617737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0D4CD0C-EF08-422F-B192-4786AE079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1C68E45-EF22-4E58-B587-CC51A7C92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0DACBF8-936C-4F03-9D38-2B0C817E73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69" t="88784" r="67397"/>
          <a:stretch/>
        </p:blipFill>
        <p:spPr>
          <a:xfrm>
            <a:off x="5940152" y="5615963"/>
            <a:ext cx="1800200" cy="908651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D4AE179-D807-E14E-D846-68261FAE3235}"/>
              </a:ext>
            </a:extLst>
          </p:cNvPr>
          <p:cNvSpPr/>
          <p:nvPr/>
        </p:nvSpPr>
        <p:spPr>
          <a:xfrm>
            <a:off x="201021" y="287249"/>
            <a:ext cx="8485779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b="1" dirty="0">
                <a:solidFill>
                  <a:srgbClr val="FF0000"/>
                </a:solidFill>
                <a:latin typeface="Arial Narrow" panose="020B0606020202030204" pitchFamily="34" charset="0"/>
              </a:rPr>
              <a:t>Ειδική Ένταση Ακτινοβολίας (</a:t>
            </a:r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  <a:t>Specific Intensity) I</a:t>
            </a:r>
            <a:r>
              <a:rPr lang="en-US" b="1" baseline="-25000" dirty="0">
                <a:solidFill>
                  <a:srgbClr val="FF0000"/>
                </a:solidFill>
                <a:latin typeface="Arial Narrow" panose="020B0606020202030204" pitchFamily="34" charset="0"/>
              </a:rPr>
              <a:t>(</a:t>
            </a:r>
            <a:r>
              <a:rPr lang="el-GR" b="1" baseline="-25000" dirty="0">
                <a:solidFill>
                  <a:srgbClr val="FF0000"/>
                </a:solidFill>
                <a:latin typeface="Arial Narrow" panose="020B0606020202030204" pitchFamily="34" charset="0"/>
              </a:rPr>
              <a:t>λ)</a:t>
            </a:r>
            <a:r>
              <a:rPr lang="el-GR" b="1" dirty="0">
                <a:solidFill>
                  <a:srgbClr val="FF0000"/>
                </a:solidFill>
                <a:latin typeface="Arial Narrow" panose="020B0606020202030204" pitchFamily="34" charset="0"/>
              </a:rPr>
              <a:t>: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το ποσό της ενέργειας </a:t>
            </a:r>
            <a:r>
              <a:rPr lang="en-US" dirty="0" err="1">
                <a:solidFill>
                  <a:srgbClr val="0000FF"/>
                </a:solidFill>
                <a:latin typeface="Arial Narrow" panose="020B0606020202030204" pitchFamily="34" charset="0"/>
              </a:rPr>
              <a:t>dQ</a:t>
            </a:r>
            <a:r>
              <a:rPr lang="en-US" b="1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(</a:t>
            </a:r>
            <a:r>
              <a:rPr lang="el-GR" b="1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λ)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ακτινοβολίας 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μήκους κύματος λ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, η οποία 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προσπίπτει σε μια στοιχειώδη επιφάνεια </a:t>
            </a:r>
            <a:r>
              <a:rPr lang="en-US" u="sng" dirty="0" err="1">
                <a:solidFill>
                  <a:srgbClr val="0000FF"/>
                </a:solidFill>
                <a:latin typeface="Arial Narrow" panose="020B0606020202030204" pitchFamily="34" charset="0"/>
              </a:rPr>
              <a:t>dS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σε 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χρόνο </a:t>
            </a:r>
            <a:r>
              <a:rPr lang="en-US" u="sng" dirty="0">
                <a:solidFill>
                  <a:srgbClr val="0000FF"/>
                </a:solidFill>
                <a:latin typeface="Arial Narrow" panose="020B0606020202030204" pitchFamily="34" charset="0"/>
              </a:rPr>
              <a:t>dt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από μια διεύθυνση 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μέσα σε στερεά γωνία </a:t>
            </a:r>
            <a:r>
              <a:rPr lang="en-US" u="sng" dirty="0">
                <a:solidFill>
                  <a:srgbClr val="0000FF"/>
                </a:solidFill>
                <a:latin typeface="Arial Narrow" panose="020B0606020202030204" pitchFamily="34" charset="0"/>
              </a:rPr>
              <a:t>d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Ω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, δια 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του εμβαδού της προβολής της επιφάνειας </a:t>
            </a:r>
            <a:r>
              <a:rPr lang="en-US" u="sng" dirty="0" err="1">
                <a:solidFill>
                  <a:srgbClr val="0000FF"/>
                </a:solidFill>
                <a:latin typeface="Arial Narrow" panose="020B0606020202030204" pitchFamily="34" charset="0"/>
              </a:rPr>
              <a:t>dS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 σε επίπεδο κάθετο προς τη διεύθυνση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θ είναι η γωνία μεταξύ της καθέτου της επιφανείας </a:t>
            </a:r>
            <a:r>
              <a:rPr lang="en-US" dirty="0" err="1">
                <a:solidFill>
                  <a:srgbClr val="0000FF"/>
                </a:solidFill>
                <a:latin typeface="Arial Narrow" panose="020B0606020202030204" pitchFamily="34" charset="0"/>
              </a:rPr>
              <a:t>dS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 και της διεύθυνσης</a:t>
            </a:r>
          </a:p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Μονάδες μέτρησης: 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W/m</a:t>
            </a:r>
            <a:r>
              <a:rPr lang="en-US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2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/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Ω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/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μ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m</a:t>
            </a:r>
            <a:endParaRPr lang="el-GR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1176C8D-A945-5857-6273-9ACBADF26C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93" t="20988" b="19735"/>
          <a:stretch/>
        </p:blipFill>
        <p:spPr>
          <a:xfrm>
            <a:off x="4481165" y="1734254"/>
            <a:ext cx="4662835" cy="3457399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A7B4D933-D8BD-384F-64C3-36B67684AE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4" t="30882" r="53579" b="50599"/>
          <a:stretch/>
        </p:blipFill>
        <p:spPr>
          <a:xfrm>
            <a:off x="-1" y="2027529"/>
            <a:ext cx="3970785" cy="10801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6CD5A5-B950-47CF-A990-F3BAFA01C29D}"/>
              </a:ext>
            </a:extLst>
          </p:cNvPr>
          <p:cNvSpPr txBox="1"/>
          <p:nvPr/>
        </p:nvSpPr>
        <p:spPr>
          <a:xfrm>
            <a:off x="335097" y="5191653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Για τον υπολογισμό της ολικής έντασης της ακτινοβολίας η πάνω σχέση ολοκληρώνεται για </a:t>
            </a:r>
            <a:r>
              <a:rPr lang="el-GR" u="sng" dirty="0">
                <a:solidFill>
                  <a:srgbClr val="0000FF"/>
                </a:solidFill>
                <a:latin typeface="Arial Narrow" panose="020B0606020202030204" pitchFamily="34" charset="0"/>
              </a:rPr>
              <a:t>όλα τα μήκη κύματος και προκύπτει</a:t>
            </a:r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A2BAFA-2348-507D-7F76-D69A848E2949}"/>
              </a:ext>
            </a:extLst>
          </p:cNvPr>
          <p:cNvSpPr txBox="1"/>
          <p:nvPr/>
        </p:nvSpPr>
        <p:spPr>
          <a:xfrm>
            <a:off x="3840970" y="2369699"/>
            <a:ext cx="1205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W/m</a:t>
            </a:r>
            <a:r>
              <a:rPr lang="en-US" baseline="30000" dirty="0">
                <a:latin typeface="Arial Narrow" panose="020B0606020202030204" pitchFamily="34" charset="0"/>
              </a:rPr>
              <a:t>2</a:t>
            </a:r>
            <a:r>
              <a:rPr lang="en-US" dirty="0">
                <a:latin typeface="Arial Narrow" panose="020B0606020202030204" pitchFamily="34" charset="0"/>
              </a:rPr>
              <a:t>/</a:t>
            </a:r>
            <a:r>
              <a:rPr lang="el-GR" dirty="0">
                <a:latin typeface="Arial Narrow" panose="020B0606020202030204" pitchFamily="34" charset="0"/>
              </a:rPr>
              <a:t>Ω</a:t>
            </a:r>
            <a:r>
              <a:rPr lang="en-US" dirty="0">
                <a:latin typeface="Arial Narrow" panose="020B0606020202030204" pitchFamily="34" charset="0"/>
              </a:rPr>
              <a:t>/</a:t>
            </a:r>
            <a:r>
              <a:rPr lang="el-GR" dirty="0">
                <a:latin typeface="Arial Narrow" panose="020B0606020202030204" pitchFamily="34" charset="0"/>
              </a:rPr>
              <a:t>μ</a:t>
            </a:r>
            <a:r>
              <a:rPr lang="en-US" dirty="0">
                <a:latin typeface="Arial Narrow" panose="020B0606020202030204" pitchFamily="34" charset="0"/>
              </a:rPr>
              <a:t>m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44183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C3CEEAD-E907-4F75-86AC-328819AC2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0A38C1B-F62F-4F86-BFD0-0BB356917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A1EEE10-491D-47BE-A9A3-03E4A40E7C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366" r="61751" b="45338"/>
          <a:stretch/>
        </p:blipFill>
        <p:spPr>
          <a:xfrm>
            <a:off x="107504" y="1381392"/>
            <a:ext cx="3456384" cy="2292869"/>
          </a:xfrm>
          <a:prstGeom prst="rect">
            <a:avLst/>
          </a:prstGeom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CE79BB85-DBD1-433E-AB98-E0C7DE41E4F4}"/>
              </a:ext>
            </a:extLst>
          </p:cNvPr>
          <p:cNvSpPr txBox="1"/>
          <p:nvPr/>
        </p:nvSpPr>
        <p:spPr>
          <a:xfrm>
            <a:off x="3851901" y="2378191"/>
            <a:ext cx="643812" cy="392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lang="el-GR" sz="2400" b="1" i="1" spc="0" dirty="0">
                <a:solidFill>
                  <a:srgbClr val="FF0000"/>
                </a:solidFill>
                <a:latin typeface="Arial Narrow" panose="020B0606020202030204" pitchFamily="34" charset="0"/>
                <a:cs typeface="Times New Roman"/>
              </a:rPr>
              <a:t>(</a:t>
            </a:r>
            <a:r>
              <a:rPr sz="2400" b="1" i="1" spc="0" dirty="0">
                <a:solidFill>
                  <a:srgbClr val="FF0000"/>
                </a:solidFill>
                <a:latin typeface="Arial Narrow" panose="020B0606020202030204" pitchFamily="34" charset="0"/>
                <a:cs typeface="Times New Roman"/>
              </a:rPr>
              <a:t>B</a:t>
            </a:r>
            <a:r>
              <a:rPr lang="el-GR" sz="2400" b="1" i="1" spc="0" baseline="-25000" dirty="0">
                <a:solidFill>
                  <a:srgbClr val="FF0000"/>
                </a:solidFill>
                <a:latin typeface="Arial Narrow" panose="020B0606020202030204" pitchFamily="34" charset="0"/>
                <a:cs typeface="Times New Roman"/>
              </a:rPr>
              <a:t>λ</a:t>
            </a:r>
            <a:r>
              <a:rPr lang="el-GR" sz="2400" b="1" i="1" spc="0" dirty="0">
                <a:solidFill>
                  <a:srgbClr val="FF0000"/>
                </a:solidFill>
                <a:latin typeface="Arial Narrow" panose="020B0606020202030204" pitchFamily="34" charset="0"/>
                <a:cs typeface="Times New Roman"/>
              </a:rPr>
              <a:t>)</a:t>
            </a:r>
            <a:endParaRPr sz="2400" b="1" dirty="0">
              <a:solidFill>
                <a:srgbClr val="FF0000"/>
              </a:solidFill>
              <a:latin typeface="Arial Narrow" panose="020B0606020202030204" pitchFamily="34" charset="0"/>
              <a:cs typeface="Times New Roman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0734FB78-5FEC-44B6-B307-F3C80D70B9AC}"/>
              </a:ext>
            </a:extLst>
          </p:cNvPr>
          <p:cNvSpPr txBox="1"/>
          <p:nvPr/>
        </p:nvSpPr>
        <p:spPr>
          <a:xfrm>
            <a:off x="4062177" y="4412619"/>
            <a:ext cx="509823" cy="303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>
              <a:lnSpc>
                <a:spcPts val="2145"/>
              </a:lnSpc>
              <a:spcBef>
                <a:spcPts val="107"/>
              </a:spcBef>
              <a:defRPr sz="2400" b="1" i="1" spc="0">
                <a:solidFill>
                  <a:srgbClr val="FF0000"/>
                </a:solidFill>
                <a:latin typeface="Arial Narrow" panose="020B0606020202030204" pitchFamily="34" charset="0"/>
                <a:cs typeface="Times New Roman"/>
              </a:defRPr>
            </a:lvl1pPr>
          </a:lstStyle>
          <a:p>
            <a:r>
              <a:rPr lang="el-GR" dirty="0"/>
              <a:t>(</a:t>
            </a:r>
            <a:r>
              <a:rPr dirty="0"/>
              <a:t>B</a:t>
            </a:r>
            <a:r>
              <a:rPr lang="el-GR" baseline="-25000" dirty="0"/>
              <a:t>λ</a:t>
            </a:r>
            <a:r>
              <a:rPr lang="el-GR" dirty="0"/>
              <a:t>)</a:t>
            </a:r>
            <a:endParaRPr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C2C2C13-C11A-B09A-A43F-94681151A5A7}"/>
              </a:ext>
            </a:extLst>
          </p:cNvPr>
          <p:cNvSpPr/>
          <p:nvPr/>
        </p:nvSpPr>
        <p:spPr>
          <a:xfrm>
            <a:off x="188218" y="334462"/>
            <a:ext cx="8614989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Ροή Ακτινοβολίας (</a:t>
            </a:r>
            <a:r>
              <a:rPr lang="en-US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Radiant flux) F</a:t>
            </a:r>
            <a:r>
              <a:rPr lang="en-US" sz="2000" b="1" baseline="-25000" dirty="0">
                <a:solidFill>
                  <a:srgbClr val="FF0000"/>
                </a:solidFill>
                <a:latin typeface="Arial Narrow" panose="020B0606020202030204" pitchFamily="34" charset="0"/>
              </a:rPr>
              <a:t>(</a:t>
            </a:r>
            <a:r>
              <a:rPr lang="el-GR" sz="2000" b="1" baseline="-25000" dirty="0">
                <a:solidFill>
                  <a:srgbClr val="FF0000"/>
                </a:solidFill>
                <a:latin typeface="Arial Narrow" panose="020B0606020202030204" pitchFamily="34" charset="0"/>
              </a:rPr>
              <a:t>λ)</a:t>
            </a:r>
            <a:r>
              <a:rPr lang="el-G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: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το ποσό της ενέργειας </a:t>
            </a:r>
            <a:r>
              <a:rPr lang="en-US" sz="2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dQ</a:t>
            </a:r>
            <a:r>
              <a:rPr lang="en-US" sz="2000" b="1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(</a:t>
            </a:r>
            <a:r>
              <a:rPr lang="el-GR" sz="2000" b="1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λ)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 ακτινοβολίας μήκους κύματος λ, η οποία διέρχεται από μια στοιχειώδη επιφάνεια </a:t>
            </a:r>
            <a:r>
              <a:rPr lang="en-US" sz="2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dS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 σε χρόνο 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dt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από όλες τις διευθύνσεις μέσα σε ένα ημισφαίριο με βάση </a:t>
            </a:r>
            <a:r>
              <a:rPr lang="en-US" sz="2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dS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2A3085-0636-3015-4995-B93B2C9D7E3F}"/>
              </a:ext>
            </a:extLst>
          </p:cNvPr>
          <p:cNvSpPr txBox="1"/>
          <p:nvPr/>
        </p:nvSpPr>
        <p:spPr>
          <a:xfrm>
            <a:off x="4464496" y="13813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</a:rPr>
              <a:t>Μονάδες μέτρησης:</a:t>
            </a:r>
            <a:r>
              <a:rPr lang="en-US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>
                <a:latin typeface="Arial Narrow" panose="020B0606020202030204" pitchFamily="34" charset="0"/>
              </a:rPr>
              <a:t>W/m</a:t>
            </a:r>
            <a:r>
              <a:rPr lang="en-US" b="1" baseline="30000" dirty="0">
                <a:latin typeface="Arial Narrow" panose="020B0606020202030204" pitchFamily="34" charset="0"/>
              </a:rPr>
              <a:t>2</a:t>
            </a:r>
            <a:r>
              <a:rPr lang="en-US" b="1" dirty="0">
                <a:latin typeface="Arial Narrow" panose="020B0606020202030204" pitchFamily="34" charset="0"/>
              </a:rPr>
              <a:t>/</a:t>
            </a:r>
            <a:r>
              <a:rPr lang="el-GR" b="1" dirty="0">
                <a:latin typeface="Arial Narrow" panose="020B0606020202030204" pitchFamily="34" charset="0"/>
              </a:rPr>
              <a:t>μ</a:t>
            </a:r>
            <a:r>
              <a:rPr lang="en-US" b="1" dirty="0">
                <a:latin typeface="Arial Narrow" panose="020B0606020202030204" pitchFamily="34" charset="0"/>
              </a:rPr>
              <a:t>m</a:t>
            </a:r>
            <a:endParaRPr lang="el-GR" b="1" dirty="0"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F59661-3CA0-B6D5-50F6-5F42DD23637B}"/>
              </a:ext>
            </a:extLst>
          </p:cNvPr>
          <p:cNvSpPr txBox="1"/>
          <p:nvPr/>
        </p:nvSpPr>
        <p:spPr>
          <a:xfrm>
            <a:off x="56736" y="3674261"/>
            <a:ext cx="86375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Στην ουσία η ροή ακτινοβολίας είναι το ολοκλήρωμα της έντασης ακτινοβολίας μέσα σε ένα ημισφαίριο:</a:t>
            </a:r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357A2579-887B-3264-A43C-ED61B7A280DF}"/>
              </a:ext>
            </a:extLst>
          </p:cNvPr>
          <p:cNvSpPr/>
          <p:nvPr/>
        </p:nvSpPr>
        <p:spPr>
          <a:xfrm>
            <a:off x="107504" y="4845059"/>
            <a:ext cx="551017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sz="20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Ολοφασματική</a:t>
            </a:r>
            <a:r>
              <a:rPr lang="el-G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 (ολική) Ροή Ακτινοβολίας (</a:t>
            </a:r>
            <a:r>
              <a:rPr lang="en-US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Radiant flux) F</a:t>
            </a:r>
            <a:r>
              <a:rPr lang="el-G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: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η ροή ακτινοβολίας που εκπέμπει η πηγή ή που προσπίπτει σε όλα τα μήκη κύματος. Υπολογίζεται αν ολοκληρωθεί σε όλα τα μήκη κύματος: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AC774D-2B2D-E4A7-2214-84BB43832CCC}"/>
              </a:ext>
            </a:extLst>
          </p:cNvPr>
          <p:cNvSpPr txBox="1"/>
          <p:nvPr/>
        </p:nvSpPr>
        <p:spPr>
          <a:xfrm>
            <a:off x="6084168" y="6041250"/>
            <a:ext cx="28839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Μονάδες μέτρησης: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>
                <a:latin typeface="Arial Narrow" panose="020B0606020202030204" pitchFamily="34" charset="0"/>
              </a:rPr>
              <a:t>W/m</a:t>
            </a:r>
            <a:r>
              <a:rPr lang="en-US" sz="2000" b="1" baseline="30000" dirty="0">
                <a:latin typeface="Arial Narrow" panose="020B0606020202030204" pitchFamily="34" charset="0"/>
              </a:rPr>
              <a:t>2</a:t>
            </a:r>
            <a:endParaRPr lang="el-GR" sz="2000" b="1" baseline="30000" dirty="0">
              <a:latin typeface="Arial Narrow" panose="020B0606020202030204" pitchFamily="34" charset="0"/>
            </a:endParaRPr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EA0FA3E-B142-DFFB-0AC1-7565C7FCCC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216" t="24542" r="16330" b="54327"/>
          <a:stretch/>
        </p:blipFill>
        <p:spPr>
          <a:xfrm>
            <a:off x="4464496" y="1916832"/>
            <a:ext cx="3203848" cy="1232962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EDEA9866-C30F-8085-A6B6-F94FD39CE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7" t="50605" b="44458"/>
          <a:stretch/>
        </p:blipFill>
        <p:spPr>
          <a:xfrm>
            <a:off x="2915816" y="3437524"/>
            <a:ext cx="6228184" cy="288032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DFC6BAB3-4AE8-A987-616C-F8B44BD2F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53" t="63288" r="11549" b="25272"/>
          <a:stretch/>
        </p:blipFill>
        <p:spPr>
          <a:xfrm>
            <a:off x="4937807" y="4177566"/>
            <a:ext cx="3162586" cy="667493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E54A8430-534A-7CB5-77E2-CB6DFE1F6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139" t="77339" r="11549" b="4771"/>
          <a:stretch/>
        </p:blipFill>
        <p:spPr>
          <a:xfrm>
            <a:off x="6084168" y="4997437"/>
            <a:ext cx="2016225" cy="104381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2C455130-C31B-483F-9D83-6150AE1BB584}"/>
              </a:ext>
            </a:extLst>
          </p:cNvPr>
          <p:cNvSpPr txBox="1"/>
          <p:nvPr/>
        </p:nvSpPr>
        <p:spPr>
          <a:xfrm>
            <a:off x="6094405" y="5726150"/>
            <a:ext cx="509823" cy="288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defPPr>
              <a:defRPr lang="el-GR"/>
            </a:defPPr>
            <a:lvl1pPr marL="12700">
              <a:lnSpc>
                <a:spcPts val="2145"/>
              </a:lnSpc>
              <a:spcBef>
                <a:spcPts val="107"/>
              </a:spcBef>
              <a:defRPr sz="2400" b="1" i="1" spc="0">
                <a:solidFill>
                  <a:srgbClr val="FF0000"/>
                </a:solidFill>
                <a:latin typeface="Arial Narrow" panose="020B0606020202030204" pitchFamily="34" charset="0"/>
                <a:cs typeface="Times New Roman"/>
              </a:defRPr>
            </a:lvl1pPr>
          </a:lstStyle>
          <a:p>
            <a:r>
              <a:rPr lang="el-GR" dirty="0"/>
              <a:t>(</a:t>
            </a:r>
            <a:r>
              <a:rPr dirty="0"/>
              <a:t>B</a:t>
            </a:r>
            <a:r>
              <a:rPr lang="el-GR" dirty="0"/>
              <a:t>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0354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6275F3A-C9FD-4AD8-9829-3CF352845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90CB632-D982-4188-8C6F-5A24B8180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09ADE0B-E6DF-48A3-88F4-CB9DB02787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823" b="4932"/>
          <a:stretch/>
        </p:blipFill>
        <p:spPr>
          <a:xfrm>
            <a:off x="476196" y="200326"/>
            <a:ext cx="3568588" cy="3880232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C5C7E4B-A0D9-4022-ACD0-61EC1E92B31A}"/>
              </a:ext>
            </a:extLst>
          </p:cNvPr>
          <p:cNvSpPr/>
          <p:nvPr/>
        </p:nvSpPr>
        <p:spPr>
          <a:xfrm>
            <a:off x="534380" y="4822859"/>
            <a:ext cx="8075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400" dirty="0">
                <a:solidFill>
                  <a:srgbClr val="0000FF"/>
                </a:solidFill>
              </a:rPr>
              <a:t>Διάγραμμα που παρουσιάζει την ακτινοβολία μικρού και μεγάλου μήκους κύματος, ως συνάρτηση της ισχύος της ακτινοβολίας</a:t>
            </a:r>
            <a:endParaRPr lang="el-GR" sz="2400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FF0801D3-D684-4B85-A72D-55FD22CC5F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167" b="4932"/>
          <a:stretch/>
        </p:blipFill>
        <p:spPr>
          <a:xfrm>
            <a:off x="5346100" y="2271476"/>
            <a:ext cx="1755855" cy="1818346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1E41454B-A1E3-431B-B37C-2DBCF31E03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678"/>
          <a:stretch/>
        </p:blipFill>
        <p:spPr>
          <a:xfrm>
            <a:off x="1777512" y="4061989"/>
            <a:ext cx="5687333" cy="218667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27A7C4BA-3744-4F8A-9307-2F35803E33E6}"/>
              </a:ext>
            </a:extLst>
          </p:cNvPr>
          <p:cNvSpPr/>
          <p:nvPr/>
        </p:nvSpPr>
        <p:spPr>
          <a:xfrm>
            <a:off x="1777512" y="403570"/>
            <a:ext cx="15121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MW/(m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l-GR" dirty="0">
                <a:solidFill>
                  <a:srgbClr val="0000FF"/>
                </a:solidFill>
              </a:rPr>
              <a:t>μ</a:t>
            </a:r>
            <a:r>
              <a:rPr lang="en-US" dirty="0">
                <a:solidFill>
                  <a:srgbClr val="0000FF"/>
                </a:solidFill>
              </a:rPr>
              <a:t>m)</a:t>
            </a:r>
          </a:p>
          <a:p>
            <a:r>
              <a:rPr lang="en-US" dirty="0"/>
              <a:t>max ~26</a:t>
            </a:r>
            <a:endParaRPr lang="el-GR" baseline="30000" dirty="0"/>
          </a:p>
          <a:p>
            <a:endParaRPr lang="el-GR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BEA543B2-662B-48D5-A9B1-111D80F036F3}"/>
              </a:ext>
            </a:extLst>
          </p:cNvPr>
          <p:cNvSpPr/>
          <p:nvPr/>
        </p:nvSpPr>
        <p:spPr>
          <a:xfrm>
            <a:off x="7020271" y="2343820"/>
            <a:ext cx="17558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MW/(m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l-GR" dirty="0">
                <a:solidFill>
                  <a:srgbClr val="0000FF"/>
                </a:solidFill>
              </a:rPr>
              <a:t>μ</a:t>
            </a:r>
            <a:r>
              <a:rPr lang="en-US" dirty="0">
                <a:solidFill>
                  <a:srgbClr val="0000FF"/>
                </a:solidFill>
              </a:rPr>
              <a:t>m)</a:t>
            </a:r>
          </a:p>
          <a:p>
            <a:r>
              <a:rPr lang="en-US" dirty="0"/>
              <a:t>max 1x10</a:t>
            </a:r>
            <a:r>
              <a:rPr lang="en-US" baseline="30000" dirty="0"/>
              <a:t>-4</a:t>
            </a:r>
            <a:endParaRPr lang="el-GR" baseline="30000" dirty="0"/>
          </a:p>
          <a:p>
            <a:r>
              <a:rPr lang="el-GR" dirty="0"/>
              <a:t>ή 0,1 </a:t>
            </a:r>
            <a:r>
              <a:rPr lang="en-US" dirty="0"/>
              <a:t>kW/m</a:t>
            </a:r>
            <a:r>
              <a:rPr lang="en-US" baseline="30000" dirty="0"/>
              <a:t>2</a:t>
            </a:r>
            <a:r>
              <a:rPr lang="el-GR" dirty="0"/>
              <a:t>μ</a:t>
            </a:r>
            <a:r>
              <a:rPr lang="en-US" dirty="0"/>
              <a:t>m</a:t>
            </a:r>
            <a:endParaRPr lang="el-GR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22B15C1A-A77C-AD80-43A4-42B1FEF26551}"/>
              </a:ext>
            </a:extLst>
          </p:cNvPr>
          <p:cNvSpPr/>
          <p:nvPr/>
        </p:nvSpPr>
        <p:spPr>
          <a:xfrm>
            <a:off x="1696050" y="692697"/>
            <a:ext cx="1512168" cy="36003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9D330B3B-46C6-9E14-9B33-8A3F0D25AFAF}"/>
              </a:ext>
            </a:extLst>
          </p:cNvPr>
          <p:cNvSpPr/>
          <p:nvPr/>
        </p:nvSpPr>
        <p:spPr>
          <a:xfrm>
            <a:off x="6999848" y="2673241"/>
            <a:ext cx="1776278" cy="666253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2893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26</a:t>
            </a:fld>
            <a:endParaRPr lang="el-GR" altLang="el-GR"/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863D2D4D-3B0E-46D9-AB43-9A6A8F786F2A}"/>
              </a:ext>
            </a:extLst>
          </p:cNvPr>
          <p:cNvSpPr/>
          <p:nvPr/>
        </p:nvSpPr>
        <p:spPr>
          <a:xfrm>
            <a:off x="4388511" y="2094474"/>
            <a:ext cx="4755489" cy="40459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4188D5D0-8EB6-41C6-A5A8-4C2F57A3964B}"/>
              </a:ext>
            </a:extLst>
          </p:cNvPr>
          <p:cNvSpPr txBox="1"/>
          <p:nvPr/>
        </p:nvSpPr>
        <p:spPr>
          <a:xfrm>
            <a:off x="1607541" y="74181"/>
            <a:ext cx="673872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Ακτινοβολία</a:t>
            </a:r>
            <a:r>
              <a:rPr sz="3200" spc="-3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b="1" spc="0" dirty="0">
                <a:solidFill>
                  <a:srgbClr val="0000FF"/>
                </a:solidFill>
                <a:latin typeface="Arial"/>
                <a:cs typeface="Arial"/>
              </a:rPr>
              <a:t>μέλανος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σώμα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ος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7CB96304-5C4C-4E00-A7EB-E3E15ADF9227}"/>
              </a:ext>
            </a:extLst>
          </p:cNvPr>
          <p:cNvSpPr txBox="1"/>
          <p:nvPr/>
        </p:nvSpPr>
        <p:spPr>
          <a:xfrm>
            <a:off x="179512" y="765562"/>
            <a:ext cx="8712968" cy="9569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2150"/>
              </a:lnSpc>
              <a:spcBef>
                <a:spcPts val="107"/>
              </a:spcBef>
            </a:pPr>
            <a:r>
              <a:rPr sz="2000" b="1" spc="0" dirty="0">
                <a:solidFill>
                  <a:srgbClr val="585858"/>
                </a:solidFill>
                <a:latin typeface="Arial"/>
                <a:cs typeface="Arial"/>
              </a:rPr>
              <a:t>Μ</a:t>
            </a:r>
            <a:r>
              <a:rPr sz="2000" b="1" spc="-9" dirty="0">
                <a:solidFill>
                  <a:srgbClr val="585858"/>
                </a:solidFill>
                <a:latin typeface="Arial"/>
                <a:cs typeface="Arial"/>
              </a:rPr>
              <a:t>έ</a:t>
            </a:r>
            <a:r>
              <a:rPr sz="2000" b="1" spc="-2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b="1" spc="0" dirty="0">
                <a:solidFill>
                  <a:srgbClr val="585858"/>
                </a:solidFill>
                <a:latin typeface="Arial"/>
                <a:cs typeface="Arial"/>
              </a:rPr>
              <a:t>αν</a:t>
            </a:r>
            <a:r>
              <a:rPr sz="2000" b="1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585858"/>
                </a:solidFill>
                <a:latin typeface="Arial"/>
                <a:cs typeface="Arial"/>
              </a:rPr>
              <a:t>σώ</a:t>
            </a:r>
            <a:r>
              <a:rPr sz="2000" b="1" spc="-9" dirty="0">
                <a:solidFill>
                  <a:srgbClr val="585858"/>
                </a:solidFill>
                <a:latin typeface="Arial"/>
                <a:cs typeface="Arial"/>
              </a:rPr>
              <a:t>μ</a:t>
            </a:r>
            <a:r>
              <a:rPr sz="2000" b="1" spc="0" dirty="0">
                <a:solidFill>
                  <a:srgbClr val="585858"/>
                </a:solidFill>
                <a:latin typeface="Arial"/>
                <a:cs typeface="Arial"/>
              </a:rPr>
              <a:t>α: </a:t>
            </a:r>
            <a:r>
              <a:rPr sz="2000" spc="-2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σώ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μ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 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ου</a:t>
            </a:r>
            <a:r>
              <a:rPr sz="2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ορροφά</a:t>
            </a:r>
            <a:r>
              <a:rPr sz="2000" spc="-2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3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λη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την</a:t>
            </a:r>
            <a:r>
              <a:rPr sz="2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νοβ</a:t>
            </a:r>
            <a:r>
              <a:rPr sz="2000" spc="-39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spc="14" dirty="0">
                <a:solidFill>
                  <a:srgbClr val="585858"/>
                </a:solidFill>
                <a:latin typeface="Arial"/>
                <a:cs typeface="Arial"/>
              </a:rPr>
              <a:t>ί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lang="en-US" sz="2000" spc="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l-GR" sz="2000" spc="-25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ου</a:t>
            </a:r>
            <a:r>
              <a:rPr lang="en-US" sz="200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προσπ</a:t>
            </a:r>
            <a:r>
              <a:rPr lang="el-GR" sz="2000" spc="4" dirty="0">
                <a:solidFill>
                  <a:srgbClr val="585858"/>
                </a:solidFill>
                <a:latin typeface="Arial"/>
                <a:cs typeface="Arial"/>
              </a:rPr>
              <a:t>ί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πτ</a:t>
            </a:r>
            <a:r>
              <a:rPr lang="el-GR" sz="2000" spc="-9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endParaRPr lang="el-GR" sz="2000" dirty="0">
              <a:latin typeface="Arial"/>
              <a:cs typeface="Arial"/>
            </a:endParaRPr>
          </a:p>
          <a:p>
            <a:pPr marL="1553717" marR="31111">
              <a:lnSpc>
                <a:spcPct val="95825"/>
              </a:lnSpc>
            </a:pPr>
            <a:r>
              <a:rPr lang="el-GR" sz="2000" spc="0" dirty="0">
                <a:solidFill>
                  <a:srgbClr val="585858"/>
                </a:solidFill>
                <a:latin typeface="Arial"/>
                <a:cs typeface="Arial"/>
              </a:rPr>
              <a:t>σε αυτό</a:t>
            </a:r>
            <a:r>
              <a:rPr lang="en-US" sz="2000" spc="0" dirty="0">
                <a:solidFill>
                  <a:srgbClr val="585858"/>
                </a:solidFill>
                <a:latin typeface="Arial"/>
                <a:cs typeface="Arial"/>
              </a:rPr>
              <a:t> 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000" spc="9" dirty="0" err="1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000" spc="0" dirty="0" err="1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spc="9" dirty="0" err="1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 err="1">
                <a:solidFill>
                  <a:srgbClr val="585858"/>
                </a:solidFill>
                <a:latin typeface="Arial"/>
                <a:cs typeface="Arial"/>
              </a:rPr>
              <a:t>νο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β</a:t>
            </a:r>
            <a:r>
              <a:rPr sz="2000" spc="-39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λεί</a:t>
            </a:r>
            <a:r>
              <a:rPr sz="2000" spc="-2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μ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έ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γ</a:t>
            </a:r>
            <a:r>
              <a:rPr sz="2000" spc="1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-3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οσό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έ</a:t>
            </a:r>
            <a:r>
              <a:rPr sz="2000" spc="-4" dirty="0">
                <a:solidFill>
                  <a:srgbClr val="585858"/>
                </a:solidFill>
                <a:latin typeface="Arial"/>
                <a:cs typeface="Arial"/>
              </a:rPr>
              <a:t>ρ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γε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ας</a:t>
            </a:r>
            <a:r>
              <a:rPr sz="2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σε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 κ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θ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lang="el-GR" sz="2000" spc="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l-GR" sz="2000" spc="-19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lang="el-GR" sz="2000" spc="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lang="el-GR" sz="2000" spc="-9" dirty="0">
                <a:solidFill>
                  <a:srgbClr val="585858"/>
                </a:solidFill>
                <a:latin typeface="Arial"/>
                <a:cs typeface="Arial"/>
              </a:rPr>
              <a:t>ύ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θυ</a:t>
            </a:r>
            <a:r>
              <a:rPr lang="el-GR" sz="2000" spc="-9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ση</a:t>
            </a:r>
            <a:r>
              <a:rPr lang="en-US" sz="2000" spc="0" dirty="0">
                <a:solidFill>
                  <a:srgbClr val="585858"/>
                </a:solidFill>
                <a:latin typeface="Arial"/>
                <a:cs typeface="Arial"/>
              </a:rPr>
              <a:t>  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αι προς</a:t>
            </a:r>
            <a:r>
              <a:rPr sz="2000" spc="-2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3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λες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ς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δ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υ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θύ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000" spc="-4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ς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sz="2000" spc="1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τρ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96731459-BF8D-4FB5-ACEC-B4A4AA20FA11}"/>
              </a:ext>
            </a:extLst>
          </p:cNvPr>
          <p:cNvSpPr txBox="1"/>
          <p:nvPr/>
        </p:nvSpPr>
        <p:spPr>
          <a:xfrm>
            <a:off x="266072" y="2102525"/>
            <a:ext cx="2532276" cy="293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sz="2000" b="1" u="sng" spc="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μος</a:t>
            </a:r>
            <a:r>
              <a:rPr sz="2000" b="1" u="sng" spc="-3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b="1" u="sng" spc="-25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ου Planck</a:t>
            </a:r>
            <a:endParaRPr sz="2000" b="1" u="sng" dirty="0">
              <a:latin typeface="Arial"/>
              <a:cs typeface="Arial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7A1C8B9-A6F1-4A4C-835B-74ECC4558EC6}"/>
              </a:ext>
            </a:extLst>
          </p:cNvPr>
          <p:cNvSpPr txBox="1"/>
          <p:nvPr/>
        </p:nvSpPr>
        <p:spPr>
          <a:xfrm>
            <a:off x="770384" y="2568436"/>
            <a:ext cx="3385983" cy="2795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tabLst>
                <a:tab pos="3327400" algn="l"/>
              </a:tabLst>
            </a:pPr>
            <a:r>
              <a:rPr sz="2000" u="sng" dirty="0">
                <a:latin typeface="Times New Roman"/>
                <a:cs typeface="Times New Roman"/>
              </a:rPr>
              <a:t>                   </a:t>
            </a:r>
            <a:r>
              <a:rPr sz="2000" u="sng" spc="129" dirty="0">
                <a:latin typeface="Times New Roman"/>
                <a:cs typeface="Times New Roman"/>
              </a:rPr>
              <a:t> </a:t>
            </a:r>
            <a:r>
              <a:rPr sz="2000" u="sng" spc="-54" dirty="0">
                <a:latin typeface="Times New Roman"/>
                <a:cs typeface="Times New Roman"/>
              </a:rPr>
              <a:t>ε</a:t>
            </a:r>
            <a:r>
              <a:rPr sz="2000" u="sng" spc="-19" dirty="0">
                <a:latin typeface="Times New Roman"/>
                <a:cs typeface="Times New Roman"/>
              </a:rPr>
              <a:t>ν</a:t>
            </a:r>
            <a:r>
              <a:rPr sz="2000" u="sng" spc="-54" dirty="0">
                <a:latin typeface="Times New Roman"/>
                <a:cs typeface="Times New Roman"/>
              </a:rPr>
              <a:t>έ</a:t>
            </a:r>
            <a:r>
              <a:rPr sz="2000" u="sng" spc="-19" dirty="0">
                <a:latin typeface="Times New Roman"/>
                <a:cs typeface="Times New Roman"/>
              </a:rPr>
              <a:t>ρ</a:t>
            </a:r>
            <a:r>
              <a:rPr sz="2000" u="sng" spc="0" dirty="0">
                <a:latin typeface="Times New Roman"/>
                <a:cs typeface="Times New Roman"/>
              </a:rPr>
              <a:t>γ</a:t>
            </a:r>
            <a:r>
              <a:rPr sz="2000" u="sng" spc="-59" dirty="0">
                <a:latin typeface="Times New Roman"/>
                <a:cs typeface="Times New Roman"/>
              </a:rPr>
              <a:t>ε</a:t>
            </a:r>
            <a:r>
              <a:rPr sz="2000" u="sng" spc="-44" dirty="0">
                <a:latin typeface="Times New Roman"/>
                <a:cs typeface="Times New Roman"/>
              </a:rPr>
              <a:t>ι</a:t>
            </a:r>
            <a:r>
              <a:rPr sz="2000" u="sng" spc="0" dirty="0">
                <a:latin typeface="Times New Roman"/>
                <a:cs typeface="Times New Roman"/>
              </a:rPr>
              <a:t>α 	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10F64431-335B-4A46-984D-AF0B05507C95}"/>
              </a:ext>
            </a:extLst>
          </p:cNvPr>
          <p:cNvSpPr txBox="1"/>
          <p:nvPr/>
        </p:nvSpPr>
        <p:spPr>
          <a:xfrm>
            <a:off x="596566" y="2677351"/>
            <a:ext cx="3496983" cy="4349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000" spc="0" baseline="25848" dirty="0">
                <a:latin typeface="Symbol"/>
                <a:cs typeface="Symbol"/>
              </a:rPr>
              <a:t></a:t>
            </a:r>
            <a:r>
              <a:rPr sz="3000" spc="-162" baseline="27538" dirty="0">
                <a:latin typeface="Times New Roman"/>
                <a:cs typeface="Times New Roman"/>
              </a:rPr>
              <a:t> </a:t>
            </a:r>
            <a:r>
              <a:rPr sz="3000" spc="0" baseline="-7246" dirty="0">
                <a:latin typeface="Times New Roman"/>
                <a:cs typeface="Times New Roman"/>
              </a:rPr>
              <a:t>χ</a:t>
            </a:r>
            <a:r>
              <a:rPr sz="3000" spc="-25" baseline="-7246" dirty="0">
                <a:latin typeface="Times New Roman"/>
                <a:cs typeface="Times New Roman"/>
              </a:rPr>
              <a:t>ρ</a:t>
            </a:r>
            <a:r>
              <a:rPr sz="3000" spc="-19" baseline="-7246" dirty="0">
                <a:latin typeface="Times New Roman"/>
                <a:cs typeface="Times New Roman"/>
              </a:rPr>
              <a:t>όνο</a:t>
            </a:r>
            <a:r>
              <a:rPr sz="3000" spc="64" baseline="-7246" dirty="0">
                <a:latin typeface="Times New Roman"/>
                <a:cs typeface="Times New Roman"/>
              </a:rPr>
              <a:t>ς</a:t>
            </a:r>
            <a:r>
              <a:rPr sz="3000" spc="34" baseline="-6802" dirty="0">
                <a:latin typeface="Symbol"/>
                <a:cs typeface="Symbol"/>
              </a:rPr>
              <a:t></a:t>
            </a:r>
            <a:r>
              <a:rPr sz="3000" spc="-54" baseline="-7246" dirty="0">
                <a:latin typeface="Times New Roman"/>
                <a:cs typeface="Times New Roman"/>
              </a:rPr>
              <a:t>ε</a:t>
            </a:r>
            <a:r>
              <a:rPr sz="3000" spc="-29" baseline="-7246" dirty="0">
                <a:latin typeface="Times New Roman"/>
                <a:cs typeface="Times New Roman"/>
              </a:rPr>
              <a:t>π</a:t>
            </a:r>
            <a:r>
              <a:rPr sz="3000" spc="-44" baseline="-7246" dirty="0">
                <a:latin typeface="Times New Roman"/>
                <a:cs typeface="Times New Roman"/>
              </a:rPr>
              <a:t>ι</a:t>
            </a:r>
            <a:r>
              <a:rPr sz="3000" spc="19" baseline="-7246" dirty="0">
                <a:latin typeface="Times New Roman"/>
                <a:cs typeface="Times New Roman"/>
              </a:rPr>
              <a:t>φ</a:t>
            </a:r>
            <a:r>
              <a:rPr sz="3000" spc="-69" baseline="-7246" dirty="0">
                <a:latin typeface="Times New Roman"/>
                <a:cs typeface="Times New Roman"/>
              </a:rPr>
              <a:t>ά</a:t>
            </a:r>
            <a:r>
              <a:rPr sz="3000" spc="-19" baseline="-7246" dirty="0">
                <a:latin typeface="Times New Roman"/>
                <a:cs typeface="Times New Roman"/>
              </a:rPr>
              <a:t>ν</a:t>
            </a:r>
            <a:r>
              <a:rPr sz="3000" spc="-54" baseline="-7246" dirty="0">
                <a:latin typeface="Times New Roman"/>
                <a:cs typeface="Times New Roman"/>
              </a:rPr>
              <a:t>ε</a:t>
            </a:r>
            <a:r>
              <a:rPr sz="3000" spc="-44" baseline="-7246" dirty="0">
                <a:latin typeface="Times New Roman"/>
                <a:cs typeface="Times New Roman"/>
              </a:rPr>
              <a:t>ι</a:t>
            </a:r>
            <a:r>
              <a:rPr sz="3000" spc="0" baseline="-7246" dirty="0">
                <a:latin typeface="Times New Roman"/>
                <a:cs typeface="Times New Roman"/>
              </a:rPr>
              <a:t>α</a:t>
            </a:r>
            <a:r>
              <a:rPr sz="3000" spc="-40" baseline="-7246" dirty="0">
                <a:latin typeface="Times New Roman"/>
                <a:cs typeface="Times New Roman"/>
              </a:rPr>
              <a:t> </a:t>
            </a:r>
            <a:r>
              <a:rPr sz="3000" spc="29" baseline="-6802" dirty="0">
                <a:latin typeface="Symbol"/>
                <a:cs typeface="Symbol"/>
              </a:rPr>
              <a:t></a:t>
            </a:r>
            <a:r>
              <a:rPr sz="3000" spc="0" baseline="-7246" dirty="0">
                <a:latin typeface="Times New Roman"/>
                <a:cs typeface="Times New Roman"/>
              </a:rPr>
              <a:t>σ</a:t>
            </a:r>
            <a:r>
              <a:rPr sz="3000" spc="-19" baseline="-7246" dirty="0">
                <a:latin typeface="Times New Roman"/>
                <a:cs typeface="Times New Roman"/>
              </a:rPr>
              <a:t>τ</a:t>
            </a:r>
            <a:r>
              <a:rPr sz="3000" spc="-54" baseline="-7246" dirty="0">
                <a:latin typeface="Times New Roman"/>
                <a:cs typeface="Times New Roman"/>
              </a:rPr>
              <a:t>ε</a:t>
            </a:r>
            <a:r>
              <a:rPr sz="3000" spc="-19" baseline="-7246" dirty="0">
                <a:latin typeface="Times New Roman"/>
                <a:cs typeface="Times New Roman"/>
              </a:rPr>
              <a:t>ρ</a:t>
            </a:r>
            <a:r>
              <a:rPr sz="3000" spc="-54" baseline="-7246" dirty="0">
                <a:latin typeface="Times New Roman"/>
                <a:cs typeface="Times New Roman"/>
              </a:rPr>
              <a:t>ε</a:t>
            </a:r>
            <a:r>
              <a:rPr sz="3000" spc="0" baseline="-7246" dirty="0">
                <a:latin typeface="Times New Roman"/>
                <a:cs typeface="Times New Roman"/>
              </a:rPr>
              <a:t>ά</a:t>
            </a:r>
            <a:r>
              <a:rPr sz="3000" spc="131" baseline="-7246" dirty="0">
                <a:latin typeface="Times New Roman"/>
                <a:cs typeface="Times New Roman"/>
              </a:rPr>
              <a:t> </a:t>
            </a:r>
            <a:r>
              <a:rPr sz="3000" spc="0" baseline="-7246" dirty="0">
                <a:latin typeface="Times New Roman"/>
                <a:cs typeface="Times New Roman"/>
              </a:rPr>
              <a:t>γ</a:t>
            </a:r>
            <a:r>
              <a:rPr sz="3000" spc="-44" baseline="-7246" dirty="0">
                <a:latin typeface="Times New Roman"/>
                <a:cs typeface="Times New Roman"/>
              </a:rPr>
              <a:t>ω</a:t>
            </a:r>
            <a:r>
              <a:rPr sz="3000" spc="-19" baseline="-7246" dirty="0">
                <a:latin typeface="Times New Roman"/>
                <a:cs typeface="Times New Roman"/>
              </a:rPr>
              <a:t>ν</a:t>
            </a:r>
            <a:r>
              <a:rPr sz="3000" spc="0" baseline="-7246" dirty="0">
                <a:latin typeface="Times New Roman"/>
                <a:cs typeface="Times New Roman"/>
              </a:rPr>
              <a:t>ί</a:t>
            </a:r>
            <a:r>
              <a:rPr lang="el-GR" sz="3000" spc="0" baseline="-7246" dirty="0">
                <a:latin typeface="Times New Roman"/>
                <a:cs typeface="Times New Roman"/>
              </a:rPr>
              <a:t>α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42FFB7EA-902A-4FF5-B149-11E6A87DEF42}"/>
              </a:ext>
            </a:extLst>
          </p:cNvPr>
          <p:cNvSpPr txBox="1"/>
          <p:nvPr/>
        </p:nvSpPr>
        <p:spPr>
          <a:xfrm>
            <a:off x="260947" y="2681409"/>
            <a:ext cx="221791" cy="2795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i="1" spc="0" dirty="0">
                <a:latin typeface="Times New Roman"/>
                <a:cs typeface="Times New Roman"/>
              </a:rPr>
              <a:t>B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709CD4F3-1F91-4007-B86A-859488E44428}"/>
              </a:ext>
            </a:extLst>
          </p:cNvPr>
          <p:cNvSpPr txBox="1"/>
          <p:nvPr/>
        </p:nvSpPr>
        <p:spPr>
          <a:xfrm>
            <a:off x="396486" y="2810409"/>
            <a:ext cx="207870" cy="293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95"/>
              </a:lnSpc>
              <a:spcBef>
                <a:spcPts val="114"/>
              </a:spcBef>
            </a:pPr>
            <a:r>
              <a:rPr sz="2100" spc="0" dirty="0">
                <a:latin typeface="Symbol"/>
                <a:cs typeface="Symbol"/>
              </a:rPr>
              <a:t>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256B05D9-4A42-41F3-9146-914BA9DF5DD5}"/>
              </a:ext>
            </a:extLst>
          </p:cNvPr>
          <p:cNvSpPr txBox="1"/>
          <p:nvPr/>
        </p:nvSpPr>
        <p:spPr>
          <a:xfrm>
            <a:off x="783084" y="2645906"/>
            <a:ext cx="122270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70109256-3930-439B-BA21-99276BB50477}"/>
              </a:ext>
            </a:extLst>
          </p:cNvPr>
          <p:cNvSpPr txBox="1"/>
          <p:nvPr/>
        </p:nvSpPr>
        <p:spPr>
          <a:xfrm>
            <a:off x="2865294" y="2645906"/>
            <a:ext cx="124025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graphicFrame>
        <p:nvGraphicFramePr>
          <p:cNvPr id="10" name="Αντικείμενο 9">
            <a:extLst>
              <a:ext uri="{FF2B5EF4-FFF2-40B4-BE49-F238E27FC236}">
                <a16:creationId xmlns:a16="http://schemas.microsoft.com/office/drawing/2014/main" id="{D0B2E1F7-06CE-4F9A-8766-7927BFD51B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538371"/>
              </p:ext>
            </p:extLst>
          </p:nvPr>
        </p:nvGraphicFramePr>
        <p:xfrm>
          <a:off x="155855" y="3220276"/>
          <a:ext cx="32988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299400" imgH="838080" progId="Paint.Picture">
                  <p:embed/>
                </p:oleObj>
              </mc:Choice>
              <mc:Fallback>
                <p:oleObj name="Bitmap Image" r:id="rId4" imgW="3299400" imgH="838080" progId="Paint.Picture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D0B2E1F7-06CE-4F9A-8766-7927BFD51B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5855" y="3220276"/>
                        <a:ext cx="3298825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542AD17C-5BB6-4F38-9DAC-05FB10901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350" y="5085002"/>
            <a:ext cx="3039330" cy="1104381"/>
          </a:xfrm>
          <a:prstGeom prst="rect">
            <a:avLst/>
          </a:prstGeom>
        </p:spPr>
      </p:pic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8F7041A7-607E-46F6-B2E3-CDF6952EC149}"/>
              </a:ext>
            </a:extLst>
          </p:cNvPr>
          <p:cNvSpPr/>
          <p:nvPr/>
        </p:nvSpPr>
        <p:spPr>
          <a:xfrm>
            <a:off x="46920" y="406713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lang="en-US" sz="1200" baseline="-25000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η σταθερά 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Boltzmann (=1,3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81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*10</a:t>
            </a:r>
            <a:r>
              <a:rPr lang="en-US" sz="1200" baseline="30000" dirty="0">
                <a:solidFill>
                  <a:srgbClr val="0000FF"/>
                </a:solidFill>
                <a:latin typeface="Arial"/>
                <a:cs typeface="Arial"/>
              </a:rPr>
              <a:t>-23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J/grad)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n-US" sz="1200" dirty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c 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η ταχύτητα του φωτός, 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~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x10</a:t>
            </a:r>
            <a:r>
              <a:rPr lang="en-US" sz="1200" baseline="30000" dirty="0">
                <a:solidFill>
                  <a:srgbClr val="0000FF"/>
                </a:solidFill>
                <a:latin typeface="Arial"/>
                <a:cs typeface="Arial"/>
              </a:rPr>
              <a:t>8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 m/s</a:t>
            </a:r>
            <a:endParaRPr lang="el-GR" sz="1200" dirty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λ μήκος κύματος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 (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μ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m)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 και</a:t>
            </a:r>
          </a:p>
          <a:p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h 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η σταθερά του 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Planck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 (=6,6261*10</a:t>
            </a:r>
            <a:r>
              <a:rPr lang="el-GR" sz="1200" baseline="30000" dirty="0">
                <a:solidFill>
                  <a:srgbClr val="0000FF"/>
                </a:solidFill>
                <a:latin typeface="Arial"/>
                <a:cs typeface="Arial"/>
              </a:rPr>
              <a:t>-34</a:t>
            </a:r>
            <a:r>
              <a:rPr lang="en-US" sz="1200" dirty="0">
                <a:solidFill>
                  <a:srgbClr val="0000FF"/>
                </a:solidFill>
                <a:latin typeface="Arial"/>
                <a:cs typeface="Arial"/>
              </a:rPr>
              <a:t>Js)</a:t>
            </a:r>
            <a:r>
              <a:rPr lang="el-GR" sz="12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l-GR" sz="1200" dirty="0"/>
          </a:p>
        </p:txBody>
      </p:sp>
      <p:graphicFrame>
        <p:nvGraphicFramePr>
          <p:cNvPr id="21" name="Αντικείμενο 20">
            <a:extLst>
              <a:ext uri="{FF2B5EF4-FFF2-40B4-BE49-F238E27FC236}">
                <a16:creationId xmlns:a16="http://schemas.microsoft.com/office/drawing/2014/main" id="{D0059F27-F4FA-4A7F-BD6A-6B773DC067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220349"/>
              </p:ext>
            </p:extLst>
          </p:nvPr>
        </p:nvGraphicFramePr>
        <p:xfrm>
          <a:off x="3380953" y="3247366"/>
          <a:ext cx="1081286" cy="612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61760" imgH="431640" progId="Equation.DSMT4">
                  <p:embed/>
                </p:oleObj>
              </mc:Choice>
              <mc:Fallback>
                <p:oleObj name="Equation" r:id="rId7" imgW="761760" imgH="431640" progId="Equation.DSMT4">
                  <p:embed/>
                  <p:pic>
                    <p:nvPicPr>
                      <p:cNvPr id="21" name="Αντικείμενο 20">
                        <a:extLst>
                          <a:ext uri="{FF2B5EF4-FFF2-40B4-BE49-F238E27FC236}">
                            <a16:creationId xmlns:a16="http://schemas.microsoft.com/office/drawing/2014/main" id="{D0059F27-F4FA-4A7F-BD6A-6B773DC067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80953" y="3247366"/>
                        <a:ext cx="1081286" cy="612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5381379"/>
      </p:ext>
    </p:extLst>
  </p:cSld>
  <p:clrMapOvr>
    <a:masterClrMapping/>
  </p:clrMapOvr>
  <p:transition spd="med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BFD1064A-4DD7-4E96-93E5-508E9099A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A2C887C-4AC9-45FE-988A-482D8437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27</a:t>
            </a:fld>
            <a:endParaRPr lang="el-GR" altLang="el-GR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5592B65F-994C-4E4B-8D43-1ABC62F33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5" y="498345"/>
            <a:ext cx="9071745" cy="5090895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494468B7-0C15-43A7-847A-D39910063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5723125"/>
            <a:ext cx="6067425" cy="514350"/>
          </a:xfrm>
          <a:prstGeom prst="rect">
            <a:avLst/>
          </a:prstGeom>
        </p:spPr>
      </p:pic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3585849A-F0B4-4CD0-8076-BFBC711C7E3D}"/>
              </a:ext>
            </a:extLst>
          </p:cNvPr>
          <p:cNvCxnSpPr>
            <a:cxnSpLocks/>
          </p:cNvCxnSpPr>
          <p:nvPr/>
        </p:nvCxnSpPr>
        <p:spPr>
          <a:xfrm flipH="1">
            <a:off x="2771800" y="3356992"/>
            <a:ext cx="1944216" cy="2520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8417F1F8-396A-42D9-8DD8-75D89981C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96" y="6335841"/>
            <a:ext cx="591502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78680"/>
      </p:ext>
    </p:extLst>
  </p:cSld>
  <p:clrMapOvr>
    <a:masterClrMapping/>
  </p:clrMapOvr>
  <p:transition spd="med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4E02787-3709-4A00-86D1-0D571C808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5E69E18-13FE-442B-A218-4209703CD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69" name="Ορθογώνιο 1068">
            <a:extLst>
              <a:ext uri="{FF2B5EF4-FFF2-40B4-BE49-F238E27FC236}">
                <a16:creationId xmlns:a16="http://schemas.microsoft.com/office/drawing/2014/main" id="{A59D2FF4-68CA-4332-8F02-7248E79D345B}"/>
              </a:ext>
            </a:extLst>
          </p:cNvPr>
          <p:cNvSpPr/>
          <p:nvPr/>
        </p:nvSpPr>
        <p:spPr>
          <a:xfrm>
            <a:off x="1907704" y="0"/>
            <a:ext cx="5723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solidFill>
                  <a:srgbClr val="585858"/>
                </a:solidFill>
                <a:latin typeface="Arial"/>
                <a:cs typeface="Arial"/>
              </a:rPr>
              <a:t>Ισοζύγιο ηλιακής και γήινης ακτινοβολίας</a:t>
            </a:r>
            <a:endParaRPr lang="el-GR" sz="2400" dirty="0"/>
          </a:p>
        </p:txBody>
      </p:sp>
      <p:sp>
        <p:nvSpPr>
          <p:cNvPr id="1070" name="Ορθογώνιο 1069">
            <a:extLst>
              <a:ext uri="{FF2B5EF4-FFF2-40B4-BE49-F238E27FC236}">
                <a16:creationId xmlns:a16="http://schemas.microsoft.com/office/drawing/2014/main" id="{0D4D8352-AF51-43B5-9C2D-6B7AB0A29290}"/>
              </a:ext>
            </a:extLst>
          </p:cNvPr>
          <p:cNvSpPr/>
          <p:nvPr/>
        </p:nvSpPr>
        <p:spPr>
          <a:xfrm>
            <a:off x="323528" y="890118"/>
            <a:ext cx="8712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Από το σύνολο της ηλιακής ακτινοβολίας που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εισέρχεται στην Γήινη ατμόσφαιρα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μόλις το 51% </a:t>
            </a:r>
            <a:r>
              <a:rPr lang="el-GR" sz="2000" u="sng" dirty="0" err="1">
                <a:solidFill>
                  <a:srgbClr val="0000FF"/>
                </a:solidFill>
                <a:latin typeface="Arial"/>
                <a:cs typeface="Arial"/>
              </a:rPr>
              <a:t>απορροφάται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 από το έδαφος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Το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19%, </a:t>
            </a:r>
            <a:r>
              <a:rPr lang="el-GR" sz="2000" u="sng" dirty="0" err="1">
                <a:solidFill>
                  <a:srgbClr val="0000FF"/>
                </a:solidFill>
                <a:latin typeface="Arial"/>
                <a:cs typeface="Arial"/>
              </a:rPr>
              <a:t>απορροφάται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 από την ατμόσφαιρα, τα σύννεφα 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κ.λπ. </a:t>
            </a:r>
          </a:p>
          <a:p>
            <a:pPr algn="just"/>
            <a:r>
              <a:rPr lang="el-GR" sz="2000" b="1" dirty="0">
                <a:solidFill>
                  <a:srgbClr val="0000FF"/>
                </a:solidFill>
                <a:latin typeface="Arial"/>
                <a:cs typeface="Arial"/>
              </a:rPr>
              <a:t>και από το υπόλοιπο 30%: </a:t>
            </a: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το 4% ανακλάται από το έδαφος, το 20% ανακλάται από τα σύννεφα και το 6% από την ατμόσφαιρα</a:t>
            </a:r>
            <a:endParaRPr lang="el-GR" sz="2000" dirty="0">
              <a:solidFill>
                <a:srgbClr val="0000FF"/>
              </a:solidFill>
            </a:endParaRPr>
          </a:p>
        </p:txBody>
      </p:sp>
      <p:pic>
        <p:nvPicPr>
          <p:cNvPr id="1071" name="Εικόνα 1070">
            <a:extLst>
              <a:ext uri="{FF2B5EF4-FFF2-40B4-BE49-F238E27FC236}">
                <a16:creationId xmlns:a16="http://schemas.microsoft.com/office/drawing/2014/main" id="{8A13266C-0951-448E-9570-6910BFF27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652002"/>
            <a:ext cx="8928992" cy="238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375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F59E40A-CFEB-45A5-A1CC-AA43A7730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4707D0F-B454-4002-A47E-9CF13ADD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24B8D8F6-595F-47E8-BEE5-C70CF4276F5B}"/>
              </a:ext>
            </a:extLst>
          </p:cNvPr>
          <p:cNvSpPr/>
          <p:nvPr/>
        </p:nvSpPr>
        <p:spPr>
          <a:xfrm>
            <a:off x="179513" y="136525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Ο νόμος του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Planck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ορίζει ότι </a:t>
            </a:r>
            <a:r>
              <a:rPr lang="el-GR" b="1" u="sng" dirty="0">
                <a:solidFill>
                  <a:srgbClr val="0000FF"/>
                </a:solidFill>
                <a:latin typeface="Arial"/>
                <a:cs typeface="Arial"/>
              </a:rPr>
              <a:t>η φασματική ενεργειακή πυκνότητα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της ακτινοβολίας μέλανος σώματος  σε απόλυτη θερμοκρασία Τ, δίνεται από το  τύπο:</a:t>
            </a:r>
            <a:endParaRPr lang="el-GR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5A57D3C-692B-43B3-9CA2-55A63BFDE9B7}"/>
              </a:ext>
            </a:extLst>
          </p:cNvPr>
          <p:cNvSpPr/>
          <p:nvPr/>
        </p:nvSpPr>
        <p:spPr>
          <a:xfrm>
            <a:off x="310310" y="2752767"/>
            <a:ext cx="57983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όπου: 	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lang="en-US" baseline="-25000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 σταθερά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Boltzmann (=1,381*10</a:t>
            </a:r>
            <a:r>
              <a:rPr lang="en-US" baseline="30000" dirty="0">
                <a:solidFill>
                  <a:srgbClr val="0000FF"/>
                </a:solidFill>
                <a:latin typeface="Arial"/>
                <a:cs typeface="Arial"/>
              </a:rPr>
              <a:t>-23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J/grad)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n-US" dirty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c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 ταχύτητα του φωτός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(=~3,00*10</a:t>
            </a:r>
            <a:r>
              <a:rPr lang="en-US" baseline="30000" dirty="0">
                <a:solidFill>
                  <a:srgbClr val="0000FF"/>
                </a:solidFill>
                <a:latin typeface="Arial"/>
                <a:cs typeface="Arial"/>
              </a:rPr>
              <a:t>8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m/s)</a:t>
            </a: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	ν η συχνότητα της ακτινοβολίας (1/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s)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και</a:t>
            </a:r>
          </a:p>
          <a:p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h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 σταθερά του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Planck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(=6,6261*10</a:t>
            </a:r>
            <a:r>
              <a:rPr lang="el-GR" baseline="30000" dirty="0">
                <a:solidFill>
                  <a:srgbClr val="0000FF"/>
                </a:solidFill>
                <a:latin typeface="Arial"/>
                <a:cs typeface="Arial"/>
              </a:rPr>
              <a:t>-34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Js)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l-GR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5C4471C-5A26-4C6B-9180-7D52B2497088}"/>
              </a:ext>
            </a:extLst>
          </p:cNvPr>
          <p:cNvSpPr/>
          <p:nvPr/>
        </p:nvSpPr>
        <p:spPr>
          <a:xfrm>
            <a:off x="179513" y="4034611"/>
            <a:ext cx="8784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Καθώς τα φωτόνια που μεταφέρουν αυτή την ενέργεια κινούνται ισοτροπικά, η ενεργειακή πυκνότητα που συνδυάζεται με μια ομάδα φωτονίων τα οποία κινούνται εντός μιας στερεάς γωνίας ΔΩ </a:t>
            </a:r>
            <a:r>
              <a:rPr lang="el-GR" dirty="0" err="1">
                <a:solidFill>
                  <a:srgbClr val="0000FF"/>
                </a:solidFill>
                <a:latin typeface="Arial"/>
                <a:cs typeface="Arial"/>
              </a:rPr>
              <a:t>στερακτινίων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είναι: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Αντικείμενο 3">
                <a:extLst>
                  <a:ext uri="{FF2B5EF4-FFF2-40B4-BE49-F238E27FC236}">
                    <a16:creationId xmlns:a16="http://schemas.microsoft.com/office/drawing/2014/main" id="{A2E48C8B-AC3E-49DB-9B90-D2E8E3A17402}"/>
                  </a:ext>
                </a:extLst>
              </p:cNvPr>
              <p:cNvSpPr txBox="1"/>
              <p:nvPr/>
            </p:nvSpPr>
            <p:spPr>
              <a:xfrm>
                <a:off x="1908175" y="863600"/>
                <a:ext cx="3857625" cy="159385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d>
                        <m:dPr>
                          <m:ctrlP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l-G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sSup>
                            <m:sSupPr>
                              <m:ctrlPr>
                                <a:rPr lang="el-GR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l-GR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l-GR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l-GR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d>
                            <m:dPr>
                              <m:begChr m:val="{"/>
                              <m:endChr m:val="}"/>
                              <m:ctrlPr>
                                <a:rPr lang="el-GR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l-GR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l-GR" sz="2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l-GR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l-GR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l-GR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  <m:r>
                                            <a:rPr lang="el-GR" sz="24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𝜈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l-GR" sz="24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l-GR" sz="24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el-GR" sz="24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</m:sSub>
                                          <m:r>
                                            <a:rPr lang="el-GR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el-GR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  <m:r>
                        <a:rPr lang="el-G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l-GR" sz="2400" dirty="0"/>
              </a:p>
            </p:txBody>
          </p:sp>
        </mc:Choice>
        <mc:Fallback xmlns="">
          <p:sp>
            <p:nvSpPr>
              <p:cNvPr id="4" name="Αντικείμενο 3">
                <a:extLst>
                  <a:ext uri="{FF2B5EF4-FFF2-40B4-BE49-F238E27FC236}">
                    <a16:creationId xmlns:a16="http://schemas.microsoft.com/office/drawing/2014/main" id="{A2E48C8B-AC3E-49DB-9B90-D2E8E3A17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175" y="863600"/>
                <a:ext cx="3857625" cy="15938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Αντικείμενο 9">
            <a:extLst>
              <a:ext uri="{FF2B5EF4-FFF2-40B4-BE49-F238E27FC236}">
                <a16:creationId xmlns:a16="http://schemas.microsoft.com/office/drawing/2014/main" id="{FB656A60-FD7D-4B11-98A4-9F3E8D1987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820763"/>
              </p:ext>
            </p:extLst>
          </p:nvPr>
        </p:nvGraphicFramePr>
        <p:xfrm>
          <a:off x="6228184" y="4903303"/>
          <a:ext cx="1800200" cy="101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09480" imgH="342720" progId="Equation.DSMT4">
                  <p:embed/>
                </p:oleObj>
              </mc:Choice>
              <mc:Fallback>
                <p:oleObj name="Equation" r:id="rId5" imgW="609480" imgH="342720" progId="Equation.DSMT4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FB656A60-FD7D-4B11-98A4-9F3E8D1987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28184" y="4903303"/>
                        <a:ext cx="1800200" cy="1012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E0A3DD5-87A6-F7CB-867C-B5B9895123F6}"/>
              </a:ext>
            </a:extLst>
          </p:cNvPr>
          <p:cNvSpPr txBox="1"/>
          <p:nvPr/>
        </p:nvSpPr>
        <p:spPr>
          <a:xfrm>
            <a:off x="6204424" y="1196986"/>
            <a:ext cx="1044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Js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/m</a:t>
            </a:r>
            <a:r>
              <a:rPr lang="en-US" baseline="30000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8E1C8E-FE31-34C4-17B1-14F7E086A291}"/>
              </a:ext>
            </a:extLst>
          </p:cNvPr>
          <p:cNvSpPr txBox="1"/>
          <p:nvPr/>
        </p:nvSpPr>
        <p:spPr>
          <a:xfrm>
            <a:off x="6553200" y="1830968"/>
            <a:ext cx="2286000" cy="646331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l-GR" dirty="0"/>
              <a:t>εκθετική συνάρτηση</a:t>
            </a:r>
          </a:p>
          <a:p>
            <a:r>
              <a:rPr lang="el-GR" dirty="0"/>
              <a:t> </a:t>
            </a:r>
            <a:r>
              <a:rPr lang="el-GR" b="1" dirty="0">
                <a:solidFill>
                  <a:srgbClr val="0000FF"/>
                </a:solidFill>
              </a:rPr>
              <a:t>f(x) = </a:t>
            </a:r>
            <a:r>
              <a:rPr lang="el-GR" b="1" i="1" dirty="0" err="1">
                <a:solidFill>
                  <a:srgbClr val="0000FF"/>
                </a:solidFill>
              </a:rPr>
              <a:t>exp</a:t>
            </a:r>
            <a:r>
              <a:rPr lang="el-GR" b="1" dirty="0">
                <a:solidFill>
                  <a:srgbClr val="0000FF"/>
                </a:solidFill>
              </a:rPr>
              <a:t>(x) = </a:t>
            </a:r>
            <a:r>
              <a:rPr lang="el-GR" b="1" dirty="0" err="1">
                <a:solidFill>
                  <a:srgbClr val="0000FF"/>
                </a:solidFill>
              </a:rPr>
              <a:t>e</a:t>
            </a:r>
            <a:r>
              <a:rPr lang="el-GR" b="1" baseline="30000" dirty="0" err="1">
                <a:solidFill>
                  <a:srgbClr val="0000FF"/>
                </a:solidFill>
              </a:rPr>
              <a:t>x</a:t>
            </a:r>
            <a:r>
              <a:rPr lang="el-GR" b="1" dirty="0">
                <a:solidFill>
                  <a:srgbClr val="0000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5906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1422499-89DF-41E0-AFE0-1A50786F7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CAE3EA8-379C-4624-AD35-A3F6E37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6EDE563-C915-4332-A271-5F05DA8F61B7}"/>
              </a:ext>
            </a:extLst>
          </p:cNvPr>
          <p:cNvSpPr/>
          <p:nvPr/>
        </p:nvSpPr>
        <p:spPr>
          <a:xfrm>
            <a:off x="179512" y="0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Με αυτό τον τρόπο θεωρείται μια γωνία σε μια σφαίρα με κέντρο Ο, ακτίνα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R 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και τμήμα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. </a:t>
            </a:r>
          </a:p>
          <a:p>
            <a:pPr algn="just"/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r"/>
            <a:r>
              <a:rPr lang="el-GR" sz="2400" dirty="0">
                <a:latin typeface="Arial"/>
                <a:cs typeface="Arial"/>
              </a:rPr>
              <a:t>Η στερεά γωνία </a:t>
            </a:r>
            <a:r>
              <a:rPr lang="el-GR" sz="2400" dirty="0" err="1">
                <a:latin typeface="Arial"/>
                <a:cs typeface="Arial"/>
              </a:rPr>
              <a:t>μετράται</a:t>
            </a:r>
            <a:r>
              <a:rPr lang="el-GR" sz="2400" dirty="0">
                <a:latin typeface="Arial"/>
                <a:cs typeface="Arial"/>
              </a:rPr>
              <a:t> σε </a:t>
            </a:r>
            <a:r>
              <a:rPr lang="el-GR" sz="2400" dirty="0" err="1">
                <a:latin typeface="Arial"/>
                <a:cs typeface="Arial"/>
              </a:rPr>
              <a:t>στερακτίνια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1E57E42-291D-499C-AD5F-1AAAAC2B8B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1"/>
          <a:stretch/>
        </p:blipFill>
        <p:spPr>
          <a:xfrm>
            <a:off x="2962650" y="1822008"/>
            <a:ext cx="5725617" cy="4208727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C9C2ED1F-E6D7-432E-935F-7114826B3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02" y="3573016"/>
            <a:ext cx="2602539" cy="227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427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1422499-89DF-41E0-AFE0-1A50786F7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CAE3EA8-379C-4624-AD35-A3F6E370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Αντικείμενο 5">
                <a:extLst>
                  <a:ext uri="{FF2B5EF4-FFF2-40B4-BE49-F238E27FC236}">
                    <a16:creationId xmlns:a16="http://schemas.microsoft.com/office/drawing/2014/main" id="{D2457502-00C7-45B1-8A5E-25C8D397FD3A}"/>
                  </a:ext>
                </a:extLst>
              </p:cNvPr>
              <p:cNvSpPr txBox="1"/>
              <p:nvPr/>
            </p:nvSpPr>
            <p:spPr>
              <a:xfrm>
                <a:off x="3131840" y="3212976"/>
                <a:ext cx="4896544" cy="1799779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a:rPr lang="el-GR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d>
                        <m:dPr>
                          <m:ctrlPr>
                            <a:rPr lang="el-GR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l-GR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l-GR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sSup>
                            <m:sSupPr>
                              <m:ctrlPr>
                                <a:rPr lang="el-GR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l-GR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l-GR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l-GR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{"/>
                              <m:endChr m:val="}"/>
                              <m:ctrlPr>
                                <a:rPr lang="el-GR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l-GR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l-GR" sz="28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l-GR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l-GR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l-GR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  <m:r>
                                            <a:rPr lang="el-GR" sz="28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𝜈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l-GR" sz="28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l-GR" sz="28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el-GR" sz="28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</m:sSub>
                                          <m:r>
                                            <a:rPr lang="el-GR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el-GR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  <m:r>
                        <a:rPr lang="el-GR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</m:oMath>
                  </m:oMathPara>
                </a14:m>
                <a:endParaRPr lang="el-GR" sz="2800" dirty="0"/>
              </a:p>
            </p:txBody>
          </p:sp>
        </mc:Choice>
        <mc:Fallback xmlns="">
          <p:sp>
            <p:nvSpPr>
              <p:cNvPr id="6" name="Αντικείμενο 5">
                <a:extLst>
                  <a:ext uri="{FF2B5EF4-FFF2-40B4-BE49-F238E27FC236}">
                    <a16:creationId xmlns:a16="http://schemas.microsoft.com/office/drawing/2014/main" id="{D2457502-00C7-45B1-8A5E-25C8D397F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3212976"/>
                <a:ext cx="4896544" cy="17997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E76EDDB-9EA5-452A-AF24-A89F8BFC3860}"/>
              </a:ext>
            </a:extLst>
          </p:cNvPr>
          <p:cNvSpPr txBox="1"/>
          <p:nvPr/>
        </p:nvSpPr>
        <p:spPr>
          <a:xfrm>
            <a:off x="251520" y="778953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l-GR"/>
            </a:defPPr>
            <a:lvl1pPr algn="just">
              <a:defRPr sz="2400">
                <a:solidFill>
                  <a:srgbClr val="0000FF"/>
                </a:solidFill>
                <a:latin typeface="Arial"/>
                <a:cs typeface="Arial"/>
              </a:defRPr>
            </a:lvl1pPr>
          </a:lstStyle>
          <a:p>
            <a:r>
              <a:rPr lang="el-GR" dirty="0"/>
              <a:t>Εάν θεωρηθεί η ενεργειακή ροή ανά μονάδα χρόνου και επιφάνειας που μεταφέρεται από αυτή την ομάδα φωτονίων, τότε φαίνεται ότι η </a:t>
            </a:r>
            <a:r>
              <a:rPr lang="el-GR" u="sng" dirty="0"/>
              <a:t>ισχύς ανά μονάδα επιφανείας, ανά μονάδα στερεάς γωνίας και ανά μονάδα διαστήματος συχνοτήτων</a:t>
            </a:r>
            <a:r>
              <a:rPr lang="el-GR" dirty="0"/>
              <a:t> (φασματική ακτινοβολία) για την ακτινοβολία του μέλανος σώματος σε θερμοκρασία Τ, είναι: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4CBCD-C7E8-40F7-8246-3DA24A4E57AD}"/>
              </a:ext>
            </a:extLst>
          </p:cNvPr>
          <p:cNvSpPr txBox="1"/>
          <p:nvPr/>
        </p:nvSpPr>
        <p:spPr>
          <a:xfrm>
            <a:off x="2843808" y="5445224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1800" dirty="0">
                <a:solidFill>
                  <a:srgbClr val="C00000"/>
                </a:solidFill>
                <a:latin typeface="Arial"/>
                <a:cs typeface="Arial"/>
              </a:rPr>
              <a:t>Η συνάρτηση αυτή ονομάζεται </a:t>
            </a:r>
            <a:r>
              <a:rPr lang="el-GR" sz="1800" b="1" u="sng" dirty="0">
                <a:solidFill>
                  <a:srgbClr val="C00000"/>
                </a:solidFill>
                <a:latin typeface="Arial"/>
                <a:cs typeface="Arial"/>
              </a:rPr>
              <a:t>συνάρτηση του </a:t>
            </a:r>
            <a:r>
              <a:rPr lang="en-US" sz="1800" b="1" u="sng" dirty="0">
                <a:solidFill>
                  <a:srgbClr val="C00000"/>
                </a:solidFill>
                <a:latin typeface="Arial"/>
                <a:cs typeface="Arial"/>
              </a:rPr>
              <a:t>Planck</a:t>
            </a:r>
            <a:r>
              <a:rPr lang="el-GR" sz="18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C730F9-9965-4B35-B8C6-A7B9587EDC9E}"/>
              </a:ext>
            </a:extLst>
          </p:cNvPr>
          <p:cNvSpPr txBox="1"/>
          <p:nvPr/>
        </p:nvSpPr>
        <p:spPr>
          <a:xfrm>
            <a:off x="246872" y="4149080"/>
            <a:ext cx="2286000" cy="2031325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l-GR" dirty="0"/>
              <a:t>εκθετική συνάρτηση</a:t>
            </a:r>
          </a:p>
          <a:p>
            <a:endParaRPr lang="el-GR" dirty="0"/>
          </a:p>
          <a:p>
            <a:r>
              <a:rPr lang="el-GR" dirty="0"/>
              <a:t> </a:t>
            </a:r>
            <a:r>
              <a:rPr lang="el-GR" b="1" dirty="0">
                <a:solidFill>
                  <a:srgbClr val="0000FF"/>
                </a:solidFill>
              </a:rPr>
              <a:t>f(x) = </a:t>
            </a:r>
            <a:r>
              <a:rPr lang="el-GR" b="1" i="1" dirty="0" err="1">
                <a:solidFill>
                  <a:srgbClr val="0000FF"/>
                </a:solidFill>
              </a:rPr>
              <a:t>exp</a:t>
            </a:r>
            <a:r>
              <a:rPr lang="el-GR" b="1" dirty="0">
                <a:solidFill>
                  <a:srgbClr val="0000FF"/>
                </a:solidFill>
              </a:rPr>
              <a:t>(x) = </a:t>
            </a:r>
            <a:r>
              <a:rPr lang="el-GR" b="1" dirty="0" err="1">
                <a:solidFill>
                  <a:srgbClr val="0000FF"/>
                </a:solidFill>
              </a:rPr>
              <a:t>e</a:t>
            </a:r>
            <a:r>
              <a:rPr lang="el-GR" b="1" baseline="30000" dirty="0" err="1">
                <a:solidFill>
                  <a:srgbClr val="0000FF"/>
                </a:solidFill>
              </a:rPr>
              <a:t>x</a:t>
            </a:r>
            <a:r>
              <a:rPr lang="el-GR" b="1" dirty="0">
                <a:solidFill>
                  <a:srgbClr val="0000FF"/>
                </a:solidFill>
              </a:rPr>
              <a:t>. </a:t>
            </a:r>
          </a:p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l-GR" b="1" dirty="0">
                <a:solidFill>
                  <a:srgbClr val="C00000"/>
                </a:solidFill>
              </a:rPr>
              <a:t>O αριθμός e= 2.71828 ονομάζεται αριθμός του </a:t>
            </a:r>
            <a:r>
              <a:rPr lang="el-GR" b="1" dirty="0" err="1">
                <a:solidFill>
                  <a:srgbClr val="C00000"/>
                </a:solidFill>
              </a:rPr>
              <a:t>Euler</a:t>
            </a:r>
            <a:r>
              <a:rPr lang="el-GR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C628B-EC4B-E2E8-840C-C5EEBF31CD2E}"/>
              </a:ext>
            </a:extLst>
          </p:cNvPr>
          <p:cNvSpPr txBox="1"/>
          <p:nvPr/>
        </p:nvSpPr>
        <p:spPr>
          <a:xfrm>
            <a:off x="7643562" y="3612244"/>
            <a:ext cx="1044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(J/m</a:t>
            </a:r>
            <a:r>
              <a:rPr lang="en-US" baseline="30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76168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5FED9D1-4B1B-45B6-991F-6E6763E95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4AB44B2-0825-4879-863D-701BE7C5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A446636-3E0E-4715-A182-2E2862AD857D}"/>
              </a:ext>
            </a:extLst>
          </p:cNvPr>
          <p:cNvSpPr/>
          <p:nvPr/>
        </p:nvSpPr>
        <p:spPr>
          <a:xfrm>
            <a:off x="243136" y="283882"/>
            <a:ext cx="84436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Η φασματική ακτινοβολία μέλανος σώματος μπορεί επίσης και να διατυπωθεί και ως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ισχύς ανά μονάδα επιφανείας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, ανά μονάδα στερεάς γωνίας και ανά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μονάδα διαστήματος μηκών κύματος λ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, με την εξίσωση: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ADE4ADBA-BDD1-4D78-A85F-C1C4A2B576A1}"/>
              </a:ext>
            </a:extLst>
          </p:cNvPr>
          <p:cNvSpPr/>
          <p:nvPr/>
        </p:nvSpPr>
        <p:spPr>
          <a:xfrm>
            <a:off x="457200" y="3735033"/>
            <a:ext cx="83852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Με ολοκλήρωση της </a:t>
            </a:r>
            <a:r>
              <a:rPr lang="el-GR" sz="2000" dirty="0" err="1">
                <a:solidFill>
                  <a:srgbClr val="0000FF"/>
                </a:solidFill>
                <a:latin typeface="Arial"/>
                <a:cs typeface="Arial"/>
              </a:rPr>
              <a:t>Β</a:t>
            </a:r>
            <a:r>
              <a:rPr lang="el-GR" sz="2000" baseline="-25000" dirty="0" err="1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σε όλα τα μήκη κύματος, λαμβάνεται η ακτινοβολία μέλανος σώματος: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35F7928-1B60-4619-93B0-FB7048A6EF25}"/>
              </a:ext>
            </a:extLst>
          </p:cNvPr>
          <p:cNvSpPr/>
          <p:nvPr/>
        </p:nvSpPr>
        <p:spPr>
          <a:xfrm>
            <a:off x="1979712" y="554306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όπου: 	</a:t>
            </a:r>
            <a:r>
              <a:rPr lang="el-GR" b="1" dirty="0">
                <a:solidFill>
                  <a:srgbClr val="0000FF"/>
                </a:solidFill>
                <a:latin typeface="Arial"/>
                <a:cs typeface="Arial"/>
              </a:rPr>
              <a:t>σ,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b="1" dirty="0">
                <a:solidFill>
                  <a:srgbClr val="0000FF"/>
                </a:solidFill>
                <a:latin typeface="Arial"/>
                <a:cs typeface="Arial"/>
              </a:rPr>
              <a:t>η σταθερά 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Stefan - Boltzmann (=</a:t>
            </a:r>
            <a:r>
              <a:rPr lang="en-US" b="1" u="sng" dirty="0">
                <a:solidFill>
                  <a:srgbClr val="0000FF"/>
                </a:solidFill>
                <a:latin typeface="Arial"/>
                <a:cs typeface="Arial"/>
              </a:rPr>
              <a:t>5,67*10</a:t>
            </a:r>
            <a:r>
              <a:rPr lang="en-US" b="1" u="sng" baseline="30000" dirty="0">
                <a:solidFill>
                  <a:srgbClr val="0000FF"/>
                </a:solidFill>
                <a:latin typeface="Arial"/>
                <a:cs typeface="Arial"/>
              </a:rPr>
              <a:t>-8</a:t>
            </a:r>
            <a:r>
              <a:rPr lang="en-US" b="1" u="sng" dirty="0">
                <a:solidFill>
                  <a:srgbClr val="0000FF"/>
                </a:solidFill>
                <a:latin typeface="Arial"/>
                <a:cs typeface="Arial"/>
              </a:rPr>
              <a:t>W/m</a:t>
            </a:r>
            <a:r>
              <a:rPr lang="en-US" b="1" u="sng" baseline="30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lang="en-US" b="1" u="sng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lang="en-US" b="1" u="sng" baseline="30000" dirty="0">
                <a:solidFill>
                  <a:srgbClr val="0000FF"/>
                </a:solidFill>
                <a:latin typeface="Arial"/>
                <a:cs typeface="Arial"/>
              </a:rPr>
              <a:t>4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).</a:t>
            </a:r>
          </a:p>
        </p:txBody>
      </p:sp>
      <p:graphicFrame>
        <p:nvGraphicFramePr>
          <p:cNvPr id="9" name="Αντικείμενο 8">
            <a:extLst>
              <a:ext uri="{FF2B5EF4-FFF2-40B4-BE49-F238E27FC236}">
                <a16:creationId xmlns:a16="http://schemas.microsoft.com/office/drawing/2014/main" id="{C1AAB50B-2028-43B6-87C5-120D61CAD8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993701"/>
              </p:ext>
            </p:extLst>
          </p:nvPr>
        </p:nvGraphicFramePr>
        <p:xfrm>
          <a:off x="242183" y="1748182"/>
          <a:ext cx="3482975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760" imgH="723600" progId="Equation.DSMT4">
                  <p:embed/>
                </p:oleObj>
              </mc:Choice>
              <mc:Fallback>
                <p:oleObj name="Equation" r:id="rId3" imgW="1904760" imgH="723600" progId="Equation.DSMT4">
                  <p:embed/>
                  <p:pic>
                    <p:nvPicPr>
                      <p:cNvPr id="9" name="Αντικείμενο 8">
                        <a:extLst>
                          <a:ext uri="{FF2B5EF4-FFF2-40B4-BE49-F238E27FC236}">
                            <a16:creationId xmlns:a16="http://schemas.microsoft.com/office/drawing/2014/main" id="{C1AAB50B-2028-43B6-87C5-120D61CAD8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183" y="1748182"/>
                        <a:ext cx="3482975" cy="1323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Αντικείμενο 9">
            <a:extLst>
              <a:ext uri="{FF2B5EF4-FFF2-40B4-BE49-F238E27FC236}">
                <a16:creationId xmlns:a16="http://schemas.microsoft.com/office/drawing/2014/main" id="{8DBAE10C-0CC9-4178-99CD-C2A8E6EC27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824380"/>
              </p:ext>
            </p:extLst>
          </p:nvPr>
        </p:nvGraphicFramePr>
        <p:xfrm>
          <a:off x="4932040" y="4240866"/>
          <a:ext cx="2760038" cy="109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18960" imgH="482400" progId="Equation.DSMT4">
                  <p:embed/>
                </p:oleObj>
              </mc:Choice>
              <mc:Fallback>
                <p:oleObj name="Equation" r:id="rId5" imgW="1218960" imgH="482400" progId="Equation.DSMT4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8DBAE10C-0CC9-4178-99CD-C2A8E6EC27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32040" y="4240866"/>
                        <a:ext cx="2760038" cy="1092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Αντικείμενο 5">
            <a:extLst>
              <a:ext uri="{FF2B5EF4-FFF2-40B4-BE49-F238E27FC236}">
                <a16:creationId xmlns:a16="http://schemas.microsoft.com/office/drawing/2014/main" id="{27FE8299-FBAB-4E45-9C26-04E9DB239F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027377"/>
              </p:ext>
            </p:extLst>
          </p:nvPr>
        </p:nvGraphicFramePr>
        <p:xfrm>
          <a:off x="4075687" y="1733485"/>
          <a:ext cx="4826130" cy="117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705040" imgH="660240" progId="Equation.DSMT4">
                  <p:embed/>
                </p:oleObj>
              </mc:Choice>
              <mc:Fallback>
                <p:oleObj name="Equation" r:id="rId7" imgW="2705040" imgH="660240" progId="Equation.DSMT4">
                  <p:embed/>
                  <p:pic>
                    <p:nvPicPr>
                      <p:cNvPr id="6" name="Αντικείμενο 5">
                        <a:extLst>
                          <a:ext uri="{FF2B5EF4-FFF2-40B4-BE49-F238E27FC236}">
                            <a16:creationId xmlns:a16="http://schemas.microsoft.com/office/drawing/2014/main" id="{27FE8299-FBAB-4E45-9C26-04E9DB239F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75687" y="1733485"/>
                        <a:ext cx="4826130" cy="1178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8639BC7-B6E2-44E0-816C-979255426E1B}"/>
              </a:ext>
            </a:extLst>
          </p:cNvPr>
          <p:cNvSpPr/>
          <p:nvPr/>
        </p:nvSpPr>
        <p:spPr>
          <a:xfrm>
            <a:off x="0" y="31330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FF0000"/>
                </a:solidFill>
                <a:latin typeface="Arial"/>
                <a:cs typeface="Arial"/>
              </a:rPr>
              <a:t>όπου: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lang="en-US" u="sng" baseline="-2500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=2</a:t>
            </a:r>
            <a:r>
              <a:rPr lang="el-GR" u="sng" dirty="0">
                <a:solidFill>
                  <a:srgbClr val="FF0000"/>
                </a:solidFill>
                <a:latin typeface="Arial"/>
                <a:cs typeface="Arial"/>
              </a:rPr>
              <a:t>π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hc</a:t>
            </a:r>
            <a:r>
              <a:rPr lang="en-US" u="sng" baseline="-2500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lang="en-US" u="sng" baseline="300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=3,742x10</a:t>
            </a:r>
            <a:r>
              <a:rPr lang="en-US" u="sng" baseline="30000" dirty="0">
                <a:solidFill>
                  <a:srgbClr val="FF0000"/>
                </a:solidFill>
                <a:latin typeface="Arial"/>
                <a:cs typeface="Arial"/>
              </a:rPr>
              <a:t>8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lang="el-GR" u="sng" dirty="0">
                <a:solidFill>
                  <a:srgbClr val="FF0000"/>
                </a:solidFill>
                <a:latin typeface="Arial"/>
                <a:cs typeface="Arial"/>
              </a:rPr>
              <a:t>μ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en-US" u="sng" baseline="300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/m</a:t>
            </a:r>
            <a:r>
              <a:rPr lang="en-US" u="sng" baseline="300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lang="en-US" u="sng" baseline="-250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lang="en-US" u="sng" dirty="0" err="1">
                <a:solidFill>
                  <a:srgbClr val="FF0000"/>
                </a:solidFill>
                <a:latin typeface="Arial"/>
                <a:cs typeface="Arial"/>
              </a:rPr>
              <a:t>hc</a:t>
            </a:r>
            <a:r>
              <a:rPr lang="en-US" u="sng" baseline="-25000" dirty="0" err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/k</a:t>
            </a:r>
            <a:r>
              <a:rPr lang="el-GR" u="sng" baseline="-25000" dirty="0">
                <a:solidFill>
                  <a:srgbClr val="FF0000"/>
                </a:solidFill>
                <a:latin typeface="Arial"/>
                <a:cs typeface="Arial"/>
              </a:rPr>
              <a:t>Β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=1,439x10</a:t>
            </a:r>
            <a:r>
              <a:rPr lang="en-US" u="sng" baseline="300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el-GR" u="sng" dirty="0">
                <a:solidFill>
                  <a:srgbClr val="FF0000"/>
                </a:solidFill>
                <a:latin typeface="Arial"/>
                <a:cs typeface="Arial"/>
              </a:rPr>
              <a:t>μ</a:t>
            </a:r>
            <a:r>
              <a:rPr lang="en-US" u="sng" dirty="0" err="1">
                <a:solidFill>
                  <a:srgbClr val="FF0000"/>
                </a:solidFill>
                <a:latin typeface="Arial"/>
                <a:cs typeface="Arial"/>
              </a:rPr>
              <a:t>mK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</a:rPr>
              <a:t>και 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lang="el-GR" u="sng" baseline="-25000" dirty="0">
                <a:solidFill>
                  <a:srgbClr val="FF0000"/>
                </a:solidFill>
                <a:latin typeface="Arial"/>
                <a:cs typeface="Arial"/>
              </a:rPr>
              <a:t>Β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=1,3805x10</a:t>
            </a:r>
            <a:r>
              <a:rPr lang="en-US" u="sng" baseline="30000" dirty="0">
                <a:solidFill>
                  <a:srgbClr val="FF0000"/>
                </a:solidFill>
                <a:latin typeface="Arial"/>
                <a:cs typeface="Arial"/>
              </a:rPr>
              <a:t>-23</a:t>
            </a: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J/K</a:t>
            </a:r>
            <a:endParaRPr lang="el-GR" u="sng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87FFCB24-3896-4F15-ACA1-DC2588EA71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843712"/>
              </p:ext>
            </p:extLst>
          </p:nvPr>
        </p:nvGraphicFramePr>
        <p:xfrm>
          <a:off x="7841788" y="4416316"/>
          <a:ext cx="1070570" cy="681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58720" imgH="355320" progId="Equation.DSMT4">
                  <p:embed/>
                </p:oleObj>
              </mc:Choice>
              <mc:Fallback>
                <p:oleObj name="Equation" r:id="rId9" imgW="558720" imgH="355320" progId="Equation.DSMT4">
                  <p:embed/>
                  <p:pic>
                    <p:nvPicPr>
                      <p:cNvPr id="5" name="Αντικείμενο 4">
                        <a:extLst>
                          <a:ext uri="{FF2B5EF4-FFF2-40B4-BE49-F238E27FC236}">
                            <a16:creationId xmlns:a16="http://schemas.microsoft.com/office/drawing/2014/main" id="{87FFCB24-3896-4F15-ACA1-DC2588EA71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41788" y="4416316"/>
                        <a:ext cx="1070570" cy="681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Ευθύγραμμο βέλος σύνδεσης 14">
            <a:extLst>
              <a:ext uri="{FF2B5EF4-FFF2-40B4-BE49-F238E27FC236}">
                <a16:creationId xmlns:a16="http://schemas.microsoft.com/office/drawing/2014/main" id="{C399F181-CBDC-3CEF-18F5-AA86868C7398}"/>
              </a:ext>
            </a:extLst>
          </p:cNvPr>
          <p:cNvCxnSpPr/>
          <p:nvPr/>
        </p:nvCxnSpPr>
        <p:spPr>
          <a:xfrm>
            <a:off x="3725158" y="2204864"/>
            <a:ext cx="35052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683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FC81AA5-694B-4F5D-9EBE-9B54CABDB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D7317CF-B2E5-4CE8-9CD8-2DAD1F72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F5BDD94-5CF6-46B9-BA7D-B413EA0FA8DF}"/>
              </a:ext>
            </a:extLst>
          </p:cNvPr>
          <p:cNvSpPr/>
          <p:nvPr/>
        </p:nvSpPr>
        <p:spPr>
          <a:xfrm>
            <a:off x="231302" y="620688"/>
            <a:ext cx="85171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Ο νόμος αυτός που προκύπτει από την ολοκλήρωση της εξίσωσης του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Planck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ονομάζεται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νόμος </a:t>
            </a:r>
            <a:r>
              <a:rPr lang="en-US" sz="2000" u="sng" dirty="0">
                <a:solidFill>
                  <a:srgbClr val="0000FF"/>
                </a:solidFill>
                <a:latin typeface="Arial"/>
                <a:cs typeface="Arial"/>
              </a:rPr>
              <a:t>Stefan – Boltzmann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και διατυπώνεται από τη σχέση: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  <a:p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r"/>
            <a:r>
              <a:rPr lang="el-GR" sz="2000" b="1" dirty="0">
                <a:solidFill>
                  <a:srgbClr val="FF0000"/>
                </a:solidFill>
                <a:latin typeface="Arial"/>
                <a:cs typeface="Arial"/>
              </a:rPr>
              <a:t>Ε=σΤ</a:t>
            </a:r>
            <a:r>
              <a:rPr lang="el-GR" sz="2000" b="1" baseline="300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el-GR" sz="2000" b="1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lang="en-US" sz="2000" b="1" dirty="0">
                <a:solidFill>
                  <a:srgbClr val="FF0000"/>
                </a:solidFill>
                <a:latin typeface="Arial"/>
                <a:cs typeface="Arial"/>
              </a:rPr>
              <a:t>	                         		W/m</a:t>
            </a:r>
            <a:r>
              <a:rPr lang="en-US" sz="2000" b="1" baseline="300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</a:p>
          <a:p>
            <a:pPr algn="ctr"/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Όπου Ε η ολική </a:t>
            </a:r>
            <a:r>
              <a:rPr lang="el-GR" sz="2000" dirty="0" err="1">
                <a:solidFill>
                  <a:srgbClr val="0000FF"/>
                </a:solidFill>
                <a:latin typeface="Arial"/>
                <a:cs typeface="Arial"/>
              </a:rPr>
              <a:t>ολοφασματική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εκπεμπόμενη ακτινοβολία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από μέλαν σώμα θερμοκρασίας Τ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2000" dirty="0">
                <a:latin typeface="Arial"/>
                <a:cs typeface="Arial"/>
              </a:rPr>
              <a:t>σ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el-GR" sz="2000" dirty="0">
                <a:latin typeface="Arial"/>
                <a:cs typeface="Arial"/>
              </a:rPr>
              <a:t>σταθερά </a:t>
            </a:r>
            <a:r>
              <a:rPr lang="en-US" sz="2000" dirty="0">
                <a:latin typeface="Arial"/>
                <a:cs typeface="Arial"/>
              </a:rPr>
              <a:t>Stefan-Boltzmann (=</a:t>
            </a:r>
            <a:r>
              <a:rPr lang="en-US" sz="2000" u="sng" dirty="0">
                <a:latin typeface="Arial"/>
                <a:cs typeface="Arial"/>
              </a:rPr>
              <a:t>5,67*10</a:t>
            </a:r>
            <a:r>
              <a:rPr lang="en-US" sz="2000" u="sng" baseline="30000" dirty="0">
                <a:latin typeface="Arial"/>
                <a:cs typeface="Arial"/>
              </a:rPr>
              <a:t>-8</a:t>
            </a:r>
            <a:r>
              <a:rPr lang="en-US" sz="2000" u="sng" dirty="0">
                <a:latin typeface="Arial"/>
                <a:cs typeface="Arial"/>
              </a:rPr>
              <a:t>W/m</a:t>
            </a:r>
            <a:r>
              <a:rPr lang="en-US" sz="2000" u="sng" baseline="30000" dirty="0">
                <a:latin typeface="Arial"/>
                <a:cs typeface="Arial"/>
              </a:rPr>
              <a:t>2</a:t>
            </a:r>
            <a:r>
              <a:rPr lang="en-US" sz="2000" u="sng" dirty="0">
                <a:latin typeface="Arial"/>
                <a:cs typeface="Arial"/>
              </a:rPr>
              <a:t>K</a:t>
            </a:r>
            <a:r>
              <a:rPr lang="en-US" sz="2000" u="sng" baseline="30000" dirty="0">
                <a:latin typeface="Arial"/>
                <a:cs typeface="Arial"/>
              </a:rPr>
              <a:t>4</a:t>
            </a:r>
            <a:r>
              <a:rPr lang="en-US" sz="2000" dirty="0">
                <a:latin typeface="Arial"/>
                <a:cs typeface="Arial"/>
              </a:rPr>
              <a:t>).</a:t>
            </a:r>
            <a:endParaRPr lang="el-GR" sz="2000" dirty="0">
              <a:latin typeface="Arial"/>
              <a:cs typeface="Arial"/>
            </a:endParaRPr>
          </a:p>
          <a:p>
            <a:pPr algn="just"/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Η ένταση αυτή είναι η μέγιστη ένταση που μπορεί να </a:t>
            </a:r>
            <a:r>
              <a:rPr lang="el-GR" sz="2000" dirty="0" err="1">
                <a:solidFill>
                  <a:srgbClr val="0000FF"/>
                </a:solidFill>
                <a:latin typeface="Arial"/>
                <a:cs typeface="Arial"/>
              </a:rPr>
              <a:t>εκπεμπευθεί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 </a:t>
            </a: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Για κάθε άλλο σώμα είναι </a:t>
            </a:r>
            <a:r>
              <a:rPr lang="el-GR" sz="2000" b="1" dirty="0">
                <a:solidFill>
                  <a:srgbClr val="0000FF"/>
                </a:solidFill>
                <a:latin typeface="Arial"/>
                <a:cs typeface="Arial"/>
              </a:rPr>
              <a:t>μικρότερη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με αποτέλεσμα να εισάγεται ο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παράγοντας εκπομπής ε</a:t>
            </a:r>
            <a:r>
              <a:rPr lang="el-GR" sz="2000" u="sng" baseline="-2500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 </a:t>
            </a: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Ο παράγων εκπομπής για όλα τα μήκη κύματος είναι </a:t>
            </a:r>
            <a:r>
              <a:rPr lang="el-GR" sz="2000" dirty="0" err="1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lang="el-GR" sz="2000" baseline="-25000" dirty="0" err="1">
                <a:solidFill>
                  <a:srgbClr val="0000FF"/>
                </a:solidFill>
                <a:latin typeface="Arial"/>
                <a:cs typeface="Arial"/>
              </a:rPr>
              <a:t>ολ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και η εξίσωσή γράφεται:</a:t>
            </a:r>
          </a:p>
          <a:p>
            <a:pPr algn="ctr"/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r"/>
            <a:r>
              <a:rPr lang="el-GR" sz="2000" b="1" dirty="0">
                <a:solidFill>
                  <a:srgbClr val="FF0000"/>
                </a:solidFill>
                <a:latin typeface="Arial"/>
                <a:cs typeface="Arial"/>
              </a:rPr>
              <a:t>Ε=ε</a:t>
            </a:r>
            <a:r>
              <a:rPr lang="el-GR" sz="2000" b="1" baseline="-25000" dirty="0">
                <a:solidFill>
                  <a:srgbClr val="FF0000"/>
                </a:solidFill>
                <a:latin typeface="Arial"/>
                <a:cs typeface="Arial"/>
              </a:rPr>
              <a:t>ολ</a:t>
            </a:r>
            <a:r>
              <a:rPr lang="el-GR" sz="2000" b="1" dirty="0">
                <a:solidFill>
                  <a:srgbClr val="FF0000"/>
                </a:solidFill>
                <a:latin typeface="Arial"/>
                <a:cs typeface="Arial"/>
              </a:rPr>
              <a:t>σΤ</a:t>
            </a:r>
            <a:r>
              <a:rPr lang="el-GR" sz="2000" b="1" baseline="300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el-GR" sz="2000" b="1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lang="en-US" sz="2000" b="1" dirty="0">
                <a:solidFill>
                  <a:srgbClr val="FF0000"/>
                </a:solidFill>
                <a:latin typeface="Arial"/>
                <a:cs typeface="Arial"/>
              </a:rPr>
              <a:t>	              		W/m</a:t>
            </a:r>
            <a:r>
              <a:rPr lang="en-US" sz="2000" b="1" baseline="300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</a:p>
          <a:p>
            <a:pPr algn="ctr"/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ctr"/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2759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F0AA4B1-3EEF-431A-9E7B-CE0102420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8B05664D-D8EA-4C9E-86BD-5260D34C0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63216DBD-E28D-45D4-ABA0-DCFDDE5E69DA}"/>
              </a:ext>
            </a:extLst>
          </p:cNvPr>
          <p:cNvSpPr/>
          <p:nvPr/>
        </p:nvSpPr>
        <p:spPr>
          <a:xfrm>
            <a:off x="4139952" y="2390773"/>
            <a:ext cx="4851648" cy="39655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6A149C6F-CE48-4601-9B0F-0590ADFB5858}"/>
              </a:ext>
            </a:extLst>
          </p:cNvPr>
          <p:cNvSpPr txBox="1"/>
          <p:nvPr/>
        </p:nvSpPr>
        <p:spPr>
          <a:xfrm>
            <a:off x="359552" y="179182"/>
            <a:ext cx="223124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Ακτινοβολία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38176829-1DCC-4FE7-BB1A-9D3D468D7189}"/>
              </a:ext>
            </a:extLst>
          </p:cNvPr>
          <p:cNvSpPr txBox="1"/>
          <p:nvPr/>
        </p:nvSpPr>
        <p:spPr>
          <a:xfrm>
            <a:off x="2612194" y="179182"/>
            <a:ext cx="329775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μέλανος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σώμα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ος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C7F9BE27-2AE1-4498-89EA-8612AC36F7C9}"/>
              </a:ext>
            </a:extLst>
          </p:cNvPr>
          <p:cNvSpPr txBox="1"/>
          <p:nvPr/>
        </p:nvSpPr>
        <p:spPr>
          <a:xfrm>
            <a:off x="253778" y="741365"/>
            <a:ext cx="3297753" cy="358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el-GR" sz="2000" b="1" u="sng" spc="0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lang="el-GR" sz="2000" b="1" u="sng" spc="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lang="el-GR" sz="2000" b="1" u="sng" spc="0" dirty="0">
                <a:solidFill>
                  <a:srgbClr val="585858"/>
                </a:solidFill>
                <a:latin typeface="Arial"/>
                <a:cs typeface="Arial"/>
              </a:rPr>
              <a:t>μος </a:t>
            </a:r>
            <a:r>
              <a:rPr sz="2000" b="1" u="sng" spc="-25" dirty="0" err="1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b="1" u="sng" spc="0" dirty="0" err="1">
                <a:solidFill>
                  <a:srgbClr val="585858"/>
                </a:solidFill>
                <a:latin typeface="Arial"/>
                <a:cs typeface="Arial"/>
              </a:rPr>
              <a:t>ου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 W</a:t>
            </a:r>
            <a:r>
              <a:rPr lang="en-US" sz="2000" b="1" u="sng" spc="0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lang="en-US" sz="2000" b="1" u="sng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endParaRPr sz="2000" b="1" u="sng" dirty="0">
              <a:latin typeface="Arial"/>
              <a:cs typeface="Arial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0B57D8BA-2A2A-438C-8615-BC0542747C96}"/>
              </a:ext>
            </a:extLst>
          </p:cNvPr>
          <p:cNvSpPr txBox="1"/>
          <p:nvPr/>
        </p:nvSpPr>
        <p:spPr>
          <a:xfrm>
            <a:off x="4648235" y="1634923"/>
            <a:ext cx="3220831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lang="el-GR" sz="2000" spc="0" dirty="0">
                <a:solidFill>
                  <a:srgbClr val="585858"/>
                </a:solidFill>
                <a:latin typeface="Arial"/>
                <a:cs typeface="Arial"/>
              </a:rPr>
              <a:t>τρόπος</a:t>
            </a:r>
            <a:r>
              <a:rPr sz="2000" spc="-5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υ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000" spc="-34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-2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γ</a:t>
            </a:r>
            <a:r>
              <a:rPr lang="el-GR" sz="2000" spc="9" dirty="0" err="1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lang="el-GR" sz="2000" spc="-129" dirty="0" err="1">
                <a:solidFill>
                  <a:srgbClr val="585858"/>
                </a:solidFill>
                <a:latin typeface="Arial"/>
                <a:cs typeface="Arial"/>
              </a:rPr>
              <a:t>σμ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lang="el-GR" sz="2000" spc="0" dirty="0">
                <a:solidFill>
                  <a:srgbClr val="585858"/>
                </a:solidFill>
                <a:latin typeface="Arial"/>
                <a:cs typeface="Arial"/>
              </a:rPr>
              <a:t>ύ </a:t>
            </a:r>
            <a:r>
              <a:rPr sz="2000" spc="-3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 err="1">
                <a:solidFill>
                  <a:srgbClr val="585858"/>
                </a:solidFill>
                <a:latin typeface="Arial"/>
                <a:cs typeface="Arial"/>
              </a:rPr>
              <a:t>τη</a:t>
            </a:r>
            <a:r>
              <a:rPr lang="el-GR" sz="2000" spc="0" dirty="0">
                <a:solidFill>
                  <a:srgbClr val="585858"/>
                </a:solidFill>
                <a:latin typeface="Arial"/>
                <a:cs typeface="Arial"/>
              </a:rPr>
              <a:t>ς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3641D0FB-43F5-4443-B0D2-8ADB37D58981}"/>
              </a:ext>
            </a:extLst>
          </p:cNvPr>
          <p:cNvSpPr txBox="1"/>
          <p:nvPr/>
        </p:nvSpPr>
        <p:spPr>
          <a:xfrm>
            <a:off x="4654542" y="2032451"/>
            <a:ext cx="4337058" cy="358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el-GR" sz="2000" spc="0" dirty="0">
                <a:solidFill>
                  <a:srgbClr val="585858"/>
                </a:solidFill>
                <a:latin typeface="Arial"/>
                <a:cs typeface="Arial"/>
              </a:rPr>
              <a:t>…….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«</a:t>
            </a:r>
            <a:r>
              <a:rPr sz="2000" spc="0" dirty="0" err="1">
                <a:solidFill>
                  <a:srgbClr val="585858"/>
                </a:solidFill>
                <a:latin typeface="Arial"/>
                <a:cs typeface="Arial"/>
              </a:rPr>
              <a:t>θερμοκρ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σ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ί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lang="el-GR" sz="2000" spc="0" dirty="0">
                <a:solidFill>
                  <a:srgbClr val="585858"/>
                </a:solidFill>
                <a:latin typeface="Arial"/>
                <a:cs typeface="Arial"/>
              </a:rPr>
              <a:t>ς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»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 αστερ</a:t>
            </a:r>
            <a:r>
              <a:rPr lang="el-GR"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ώ</a:t>
            </a:r>
            <a:r>
              <a:rPr lang="el-GR" sz="2000" spc="-9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lang="el-GR" sz="2000" dirty="0">
                <a:solidFill>
                  <a:srgbClr val="585858"/>
                </a:solidFill>
                <a:latin typeface="Arial"/>
                <a:cs typeface="Arial"/>
              </a:rPr>
              <a:t>)</a:t>
            </a:r>
            <a:endParaRPr lang="el-GR" sz="2000" dirty="0">
              <a:latin typeface="Arial"/>
              <a:cs typeface="Arial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CE777D1E-1B46-4E17-AE65-8EA9159C45BF}"/>
              </a:ext>
            </a:extLst>
          </p:cNvPr>
          <p:cNvSpPr txBox="1"/>
          <p:nvPr/>
        </p:nvSpPr>
        <p:spPr>
          <a:xfrm>
            <a:off x="383540" y="3198510"/>
            <a:ext cx="940376" cy="286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sz="2000" b="1" u="sng" spc="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μος</a:t>
            </a:r>
            <a:endParaRPr sz="2000" b="1" u="sng" dirty="0">
              <a:latin typeface="Arial"/>
              <a:cs typeface="Arial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F9A47722-045F-45E6-93D4-126254B854C0}"/>
              </a:ext>
            </a:extLst>
          </p:cNvPr>
          <p:cNvSpPr txBox="1"/>
          <p:nvPr/>
        </p:nvSpPr>
        <p:spPr>
          <a:xfrm>
            <a:off x="1186992" y="3198510"/>
            <a:ext cx="2284433" cy="286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S</a:t>
            </a:r>
            <a:r>
              <a:rPr sz="2000" b="1" u="sng" spc="-9" dirty="0">
                <a:solidFill>
                  <a:srgbClr val="585858"/>
                </a:solidFill>
                <a:latin typeface="Arial"/>
                <a:cs typeface="Arial"/>
              </a:rPr>
              <a:t>t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efan</a:t>
            </a:r>
            <a:r>
              <a:rPr sz="2000" b="1" u="sng" spc="4" dirty="0">
                <a:solidFill>
                  <a:srgbClr val="585858"/>
                </a:solidFill>
                <a:latin typeface="Arial"/>
                <a:cs typeface="Arial"/>
              </a:rPr>
              <a:t>-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Bol</a:t>
            </a:r>
            <a:r>
              <a:rPr sz="2000" b="1" u="sng" spc="-9" dirty="0">
                <a:solidFill>
                  <a:srgbClr val="585858"/>
                </a:solidFill>
                <a:latin typeface="Arial"/>
                <a:cs typeface="Arial"/>
              </a:rPr>
              <a:t>t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zm</a:t>
            </a:r>
            <a:r>
              <a:rPr sz="2000" b="1" u="sng" spc="4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endParaRPr sz="2000" b="1" u="sng" dirty="0">
              <a:latin typeface="Arial"/>
              <a:cs typeface="Arial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84F8704-009D-43B2-8F28-D3D9F021AD4B}"/>
              </a:ext>
            </a:extLst>
          </p:cNvPr>
          <p:cNvSpPr txBox="1"/>
          <p:nvPr/>
        </p:nvSpPr>
        <p:spPr>
          <a:xfrm>
            <a:off x="383540" y="4417965"/>
            <a:ext cx="2954870" cy="584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150"/>
              </a:lnSpc>
              <a:spcBef>
                <a:spcPts val="107"/>
              </a:spcBef>
            </a:pP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τρ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ος</a:t>
            </a:r>
            <a:r>
              <a:rPr sz="2000" spc="-5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να 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υ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000" spc="-34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-2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γ</a:t>
            </a:r>
            <a:r>
              <a:rPr lang="el-GR" sz="2000" spc="9" dirty="0" err="1">
                <a:solidFill>
                  <a:srgbClr val="585858"/>
                </a:solidFill>
                <a:latin typeface="Arial"/>
                <a:cs typeface="Arial"/>
              </a:rPr>
              <a:t>ισθεί</a:t>
            </a:r>
            <a:r>
              <a:rPr lang="el-GR" sz="2000" spc="9" dirty="0">
                <a:solidFill>
                  <a:srgbClr val="585858"/>
                </a:solidFill>
                <a:latin typeface="Arial"/>
                <a:cs typeface="Arial"/>
              </a:rPr>
              <a:t> η</a:t>
            </a:r>
            <a:endParaRPr sz="2000" dirty="0">
              <a:latin typeface="Arial"/>
              <a:cs typeface="Arial"/>
            </a:endParaRPr>
          </a:p>
          <a:p>
            <a:pPr marL="49491" marR="163106" algn="ctr">
              <a:lnSpc>
                <a:spcPct val="95825"/>
              </a:lnSpc>
            </a:pP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«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ί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να»</a:t>
            </a:r>
            <a:r>
              <a:rPr sz="2000" spc="-2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ων</a:t>
            </a:r>
            <a:r>
              <a:rPr sz="2000" spc="-2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αστερ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ώ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ν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B33536F-F59C-4C17-9969-AA33615CC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071" y="101432"/>
            <a:ext cx="2162814" cy="1533491"/>
          </a:xfrm>
          <a:prstGeom prst="rect">
            <a:avLst/>
          </a:prstGeom>
        </p:spPr>
      </p:pic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CFA5DB1B-D7FC-465A-A90E-26C30BBEFA69}"/>
              </a:ext>
            </a:extLst>
          </p:cNvPr>
          <p:cNvSpPr/>
          <p:nvPr/>
        </p:nvSpPr>
        <p:spPr>
          <a:xfrm flipH="1">
            <a:off x="4411847" y="1663119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*</a:t>
            </a:r>
            <a:endParaRPr lang="el-GR" dirty="0"/>
          </a:p>
        </p:txBody>
      </p:sp>
      <p:graphicFrame>
        <p:nvGraphicFramePr>
          <p:cNvPr id="19" name="Αντικείμενο 18">
            <a:extLst>
              <a:ext uri="{FF2B5EF4-FFF2-40B4-BE49-F238E27FC236}">
                <a16:creationId xmlns:a16="http://schemas.microsoft.com/office/drawing/2014/main" id="{6C1C0B6B-5356-4203-87C9-1B89B18DD5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694748"/>
              </p:ext>
            </p:extLst>
          </p:nvPr>
        </p:nvGraphicFramePr>
        <p:xfrm>
          <a:off x="156398" y="1098916"/>
          <a:ext cx="3798887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60160" imgH="419040" progId="Equation.DSMT4">
                  <p:embed/>
                </p:oleObj>
              </mc:Choice>
              <mc:Fallback>
                <p:oleObj name="Equation" r:id="rId5" imgW="1460160" imgH="419040" progId="Equation.DSMT4">
                  <p:embed/>
                  <p:pic>
                    <p:nvPicPr>
                      <p:cNvPr id="19" name="Αντικείμενο 18">
                        <a:extLst>
                          <a:ext uri="{FF2B5EF4-FFF2-40B4-BE49-F238E27FC236}">
                            <a16:creationId xmlns:a16="http://schemas.microsoft.com/office/drawing/2014/main" id="{6C1C0B6B-5356-4203-87C9-1B89B18DD5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6398" y="1098916"/>
                        <a:ext cx="3798887" cy="109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Αντικείμενο 19">
            <a:extLst>
              <a:ext uri="{FF2B5EF4-FFF2-40B4-BE49-F238E27FC236}">
                <a16:creationId xmlns:a16="http://schemas.microsoft.com/office/drawing/2014/main" id="{A6DDBEC0-E2D5-470F-B84B-7B6413E24C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917393"/>
              </p:ext>
            </p:extLst>
          </p:nvPr>
        </p:nvGraphicFramePr>
        <p:xfrm>
          <a:off x="755576" y="3659181"/>
          <a:ext cx="2215732" cy="584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14400" imgH="241200" progId="Equation.DSMT4">
                  <p:embed/>
                </p:oleObj>
              </mc:Choice>
              <mc:Fallback>
                <p:oleObj name="Equation" r:id="rId7" imgW="914400" imgH="241200" progId="Equation.DSMT4">
                  <p:embed/>
                  <p:pic>
                    <p:nvPicPr>
                      <p:cNvPr id="20" name="Αντικείμενο 19">
                        <a:extLst>
                          <a:ext uri="{FF2B5EF4-FFF2-40B4-BE49-F238E27FC236}">
                            <a16:creationId xmlns:a16="http://schemas.microsoft.com/office/drawing/2014/main" id="{A6DDBEC0-E2D5-470F-B84B-7B6413E24C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576" y="3659181"/>
                        <a:ext cx="2215732" cy="5847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0ED5A358-7659-42F9-93C7-CA2B2019E6BF}"/>
              </a:ext>
            </a:extLst>
          </p:cNvPr>
          <p:cNvSpPr txBox="1"/>
          <p:nvPr/>
        </p:nvSpPr>
        <p:spPr>
          <a:xfrm>
            <a:off x="250524" y="5470304"/>
            <a:ext cx="3220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</a:rPr>
              <a:t>b</a:t>
            </a:r>
            <a:r>
              <a:rPr lang="en-US" dirty="0">
                <a:solidFill>
                  <a:srgbClr val="0000FF"/>
                </a:solidFill>
              </a:rPr>
              <a:t> ≈ 2.897</a:t>
            </a:r>
            <a:r>
              <a:rPr lang="en-US" dirty="0">
                <a:solidFill>
                  <a:srgbClr val="0000FF"/>
                </a:solidFill>
                <a:effectLst/>
              </a:rPr>
              <a:t>771955</a:t>
            </a:r>
            <a:r>
              <a:rPr lang="en-US" dirty="0">
                <a:solidFill>
                  <a:srgbClr val="0000FF"/>
                </a:solidFill>
              </a:rPr>
              <a:t>...</a:t>
            </a:r>
            <a:r>
              <a:rPr lang="en-US" dirty="0">
                <a:solidFill>
                  <a:srgbClr val="0000FF"/>
                </a:solidFill>
                <a:effectLst/>
              </a:rPr>
              <a:t>×</a:t>
            </a:r>
            <a:r>
              <a:rPr lang="en-US" dirty="0">
                <a:solidFill>
                  <a:srgbClr val="0000FF"/>
                </a:solidFill>
              </a:rPr>
              <a:t>10</a:t>
            </a:r>
            <a:r>
              <a:rPr lang="en-US" baseline="30000" dirty="0">
                <a:solidFill>
                  <a:srgbClr val="0000FF"/>
                </a:solidFill>
              </a:rPr>
              <a:t>−3</a:t>
            </a:r>
            <a:r>
              <a:rPr lang="en-US" dirty="0">
                <a:solidFill>
                  <a:srgbClr val="0000FF"/>
                </a:solidFill>
              </a:rPr>
              <a:t> </a:t>
            </a:r>
            <a:r>
              <a:rPr lang="en-US" dirty="0" err="1">
                <a:solidFill>
                  <a:srgbClr val="0000FF"/>
                </a:solidFill>
              </a:rPr>
              <a:t>m⋅K</a:t>
            </a:r>
            <a:r>
              <a:rPr lang="en-US" dirty="0">
                <a:solidFill>
                  <a:srgbClr val="0000FF"/>
                </a:solidFill>
              </a:rPr>
              <a:t>,</a:t>
            </a:r>
            <a:r>
              <a:rPr lang="en-US" baseline="30000" dirty="0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[1]</a:t>
            </a:r>
            <a:r>
              <a:rPr lang="en-US" dirty="0">
                <a:solidFill>
                  <a:srgbClr val="0000FF"/>
                </a:solidFill>
              </a:rPr>
              <a:t> or </a:t>
            </a:r>
            <a:r>
              <a:rPr lang="en-US" i="1" dirty="0">
                <a:solidFill>
                  <a:srgbClr val="0000FF"/>
                </a:solidFill>
              </a:rPr>
              <a:t>b</a:t>
            </a:r>
            <a:r>
              <a:rPr lang="en-US" dirty="0">
                <a:solidFill>
                  <a:srgbClr val="0000FF"/>
                </a:solidFill>
              </a:rPr>
              <a:t> ≈ 2898 </a:t>
            </a:r>
            <a:r>
              <a:rPr lang="en-US" dirty="0" err="1">
                <a:solidFill>
                  <a:srgbClr val="0000FF"/>
                </a:solidFill>
              </a:rPr>
              <a:t>μm⋅K</a:t>
            </a:r>
            <a:endParaRPr lang="el-GR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Αντικείμενο 20">
                <a:extLst>
                  <a:ext uri="{FF2B5EF4-FFF2-40B4-BE49-F238E27FC236}">
                    <a16:creationId xmlns:a16="http://schemas.microsoft.com/office/drawing/2014/main" id="{21CED0E2-5064-403C-8B84-05AB5C0C3B3D}"/>
                  </a:ext>
                </a:extLst>
              </p:cNvPr>
              <p:cNvSpPr txBox="1"/>
              <p:nvPr/>
            </p:nvSpPr>
            <p:spPr>
              <a:xfrm>
                <a:off x="156397" y="2449885"/>
                <a:ext cx="3798888" cy="514809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l-GR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  <m:sup/>
                    </m:sSubSup>
                  </m:oMath>
                </a14:m>
                <a:r>
                  <a:rPr lang="en-US" dirty="0"/>
                  <a:t> * T </a:t>
                </a:r>
                <a:r>
                  <a:rPr lang="el-GR" dirty="0"/>
                  <a:t>~=</a:t>
                </a:r>
                <a:r>
                  <a:rPr lang="en-US" dirty="0"/>
                  <a:t> 3*10</a:t>
                </a:r>
                <a:r>
                  <a:rPr lang="en-US" baseline="30000" dirty="0"/>
                  <a:t>-3</a:t>
                </a:r>
                <a:endParaRPr lang="el-GR" baseline="30000" dirty="0"/>
              </a:p>
            </p:txBody>
          </p:sp>
        </mc:Choice>
        <mc:Fallback xmlns="">
          <p:sp>
            <p:nvSpPr>
              <p:cNvPr id="21" name="Αντικείμενο 20">
                <a:extLst>
                  <a:ext uri="{FF2B5EF4-FFF2-40B4-BE49-F238E27FC236}">
                    <a16:creationId xmlns:a16="http://schemas.microsoft.com/office/drawing/2014/main" id="{21CED0E2-5064-403C-8B84-05AB5C0C3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97" y="2449885"/>
                <a:ext cx="3798888" cy="514809"/>
              </a:xfrm>
              <a:prstGeom prst="rect">
                <a:avLst/>
              </a:prstGeom>
              <a:blipFill>
                <a:blip r:embed="rId10"/>
                <a:stretch>
                  <a:fillRect t="-238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BA156E9-EB25-1469-661E-022456042A92}"/>
              </a:ext>
            </a:extLst>
          </p:cNvPr>
          <p:cNvSpPr txBox="1"/>
          <p:nvPr/>
        </p:nvSpPr>
        <p:spPr>
          <a:xfrm>
            <a:off x="3155975" y="3712246"/>
            <a:ext cx="6168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dirty="0">
                <a:latin typeface="Arial"/>
                <a:cs typeface="Arial"/>
              </a:rPr>
              <a:t>(W</a:t>
            </a:r>
            <a:r>
              <a:rPr lang="en-US" u="sng" dirty="0">
                <a:latin typeface="Arial"/>
                <a:cs typeface="Arial"/>
              </a:rPr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0867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B377EA4-ABA1-4306-9245-5ABE5195B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AFBD231-D969-492D-873E-7596397F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7D3EBBC5-B8B8-44A6-85F3-D62E09F2AA8C}"/>
              </a:ext>
            </a:extLst>
          </p:cNvPr>
          <p:cNvSpPr/>
          <p:nvPr/>
        </p:nvSpPr>
        <p:spPr>
          <a:xfrm>
            <a:off x="457200" y="215441"/>
            <a:ext cx="8254752" cy="306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b="1" dirty="0">
                <a:latin typeface="Arial"/>
                <a:cs typeface="Arial"/>
              </a:rPr>
              <a:t>Ορίζεται ως </a:t>
            </a:r>
            <a:r>
              <a:rPr lang="el-GR" sz="2000" b="1" u="sng" dirty="0">
                <a:latin typeface="Arial"/>
                <a:cs typeface="Arial"/>
              </a:rPr>
              <a:t>θερμοκρασία ακτινοβολίας</a:t>
            </a:r>
            <a:r>
              <a:rPr lang="en-US" sz="2000" b="1" dirty="0">
                <a:latin typeface="Arial"/>
                <a:cs typeface="Arial"/>
              </a:rPr>
              <a:t> (</a:t>
            </a:r>
            <a:r>
              <a:rPr lang="el-GR" sz="2000" b="1" dirty="0">
                <a:latin typeface="Arial"/>
                <a:cs typeface="Arial"/>
              </a:rPr>
              <a:t>Τ</a:t>
            </a:r>
            <a:r>
              <a:rPr lang="en-US" sz="2000" b="1" baseline="-25000" dirty="0">
                <a:latin typeface="Arial"/>
                <a:cs typeface="Arial"/>
              </a:rPr>
              <a:t>R</a:t>
            </a:r>
            <a:r>
              <a:rPr lang="en-US" sz="2000" b="1" dirty="0">
                <a:latin typeface="Arial"/>
                <a:cs typeface="Arial"/>
              </a:rPr>
              <a:t>) </a:t>
            </a:r>
            <a:r>
              <a:rPr lang="el-GR" sz="2000" b="1" dirty="0">
                <a:latin typeface="Arial"/>
                <a:cs typeface="Arial"/>
              </a:rPr>
              <a:t>ενός σώματος η θερμοκρασία του μέλανος σώματος που εκπέμπει ροή ακτινοβολίας ίση με την ροή πραγματικού σώματος </a:t>
            </a:r>
            <a:r>
              <a:rPr lang="en-US" sz="2000" b="1" dirty="0">
                <a:latin typeface="Arial"/>
                <a:cs typeface="Arial"/>
              </a:rPr>
              <a:t>(</a:t>
            </a:r>
            <a:r>
              <a:rPr lang="el-GR" sz="2000" b="1" dirty="0">
                <a:latin typeface="Arial"/>
                <a:cs typeface="Arial"/>
              </a:rPr>
              <a:t>φαιού)</a:t>
            </a:r>
          </a:p>
          <a:p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Ως θερμοκρασία ακτινοβολίας ορίζεται η Τ</a:t>
            </a:r>
            <a:r>
              <a:rPr lang="en-US" sz="2000" baseline="-25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και η εξίσωσή γράφεται:</a:t>
            </a:r>
          </a:p>
          <a:p>
            <a:pPr algn="ctr"/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r"/>
            <a:r>
              <a:rPr lang="el-GR" sz="2800" b="1" dirty="0" err="1">
                <a:solidFill>
                  <a:srgbClr val="FF0000"/>
                </a:solidFill>
                <a:latin typeface="Arial"/>
                <a:cs typeface="Arial"/>
              </a:rPr>
              <a:t>σΤ</a:t>
            </a:r>
            <a:r>
              <a:rPr lang="en-US" sz="2800" b="1" baseline="-2500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lang="el-GR" sz="2800" b="1" baseline="300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en-US" sz="2800" b="1" baseline="-250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l-GR" sz="2800" b="1" dirty="0">
                <a:solidFill>
                  <a:srgbClr val="FF0000"/>
                </a:solidFill>
                <a:latin typeface="Arial"/>
                <a:cs typeface="Arial"/>
              </a:rPr>
              <a:t>=ε</a:t>
            </a:r>
            <a:r>
              <a:rPr lang="el-GR" sz="2800" b="1" baseline="-25000" dirty="0">
                <a:solidFill>
                  <a:srgbClr val="FF0000"/>
                </a:solidFill>
                <a:latin typeface="Arial"/>
                <a:cs typeface="Arial"/>
              </a:rPr>
              <a:t>ολ</a:t>
            </a:r>
            <a:r>
              <a:rPr lang="el-GR" sz="2800" b="1" dirty="0">
                <a:solidFill>
                  <a:srgbClr val="FF0000"/>
                </a:solidFill>
                <a:latin typeface="Arial"/>
                <a:cs typeface="Arial"/>
              </a:rPr>
              <a:t>σΤ</a:t>
            </a:r>
            <a:r>
              <a:rPr lang="el-GR" sz="2800" b="1" baseline="300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el-GR" sz="2800" b="1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	              		W/m</a:t>
            </a:r>
            <a:r>
              <a:rPr lang="en-US" sz="2800" b="1" baseline="30000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</a:p>
          <a:p>
            <a:pPr algn="r"/>
            <a:endParaRPr lang="en-US" sz="2800" b="1" baseline="30000" dirty="0">
              <a:solidFill>
                <a:srgbClr val="FF0000"/>
              </a:solidFill>
              <a:latin typeface="Arial"/>
              <a:cs typeface="Arial"/>
            </a:endParaRPr>
          </a:p>
          <a:p>
            <a:pPr algn="r"/>
            <a:endParaRPr lang="en-US" sz="2800" b="1" baseline="30000" dirty="0">
              <a:solidFill>
                <a:srgbClr val="FF0000"/>
              </a:solidFill>
              <a:latin typeface="Arial"/>
              <a:cs typeface="Arial"/>
            </a:endParaRPr>
          </a:p>
          <a:p>
            <a:pPr algn="r"/>
            <a:r>
              <a:rPr lang="el-GR" sz="2800" b="1" dirty="0">
                <a:latin typeface="Arial"/>
                <a:cs typeface="Arial"/>
              </a:rPr>
              <a:t>Τ</a:t>
            </a:r>
            <a:r>
              <a:rPr lang="en-US" sz="2800" b="1" baseline="-25000" dirty="0">
                <a:latin typeface="Arial"/>
                <a:cs typeface="Arial"/>
              </a:rPr>
              <a:t>R </a:t>
            </a:r>
            <a:r>
              <a:rPr lang="el-GR" sz="2800" b="1" dirty="0">
                <a:latin typeface="Arial"/>
                <a:cs typeface="Arial"/>
              </a:rPr>
              <a:t>=</a:t>
            </a:r>
            <a:r>
              <a:rPr lang="en-US" sz="2800" b="1" dirty="0">
                <a:latin typeface="Arial"/>
                <a:cs typeface="Arial"/>
              </a:rPr>
              <a:t>(</a:t>
            </a:r>
            <a:r>
              <a:rPr lang="el-GR" sz="2800" b="1" dirty="0" err="1">
                <a:latin typeface="Arial"/>
                <a:cs typeface="Arial"/>
              </a:rPr>
              <a:t>ε</a:t>
            </a:r>
            <a:r>
              <a:rPr lang="el-GR" sz="2800" b="1" baseline="-25000" dirty="0" err="1">
                <a:latin typeface="Arial"/>
                <a:cs typeface="Arial"/>
              </a:rPr>
              <a:t>ολ</a:t>
            </a:r>
            <a:r>
              <a:rPr lang="en-US" sz="2800" b="1" dirty="0">
                <a:latin typeface="Arial"/>
                <a:cs typeface="Arial"/>
              </a:rPr>
              <a:t>)</a:t>
            </a:r>
            <a:r>
              <a:rPr lang="el-GR" sz="2800" b="1" baseline="30000" dirty="0">
                <a:latin typeface="Arial"/>
                <a:cs typeface="Arial"/>
              </a:rPr>
              <a:t> </a:t>
            </a:r>
            <a:r>
              <a:rPr lang="en-US" sz="2800" b="1" baseline="30000" dirty="0">
                <a:latin typeface="Arial"/>
                <a:cs typeface="Arial"/>
              </a:rPr>
              <a:t>1/</a:t>
            </a:r>
            <a:r>
              <a:rPr lang="el-GR" sz="2800" b="1" baseline="30000" dirty="0">
                <a:latin typeface="Arial"/>
                <a:cs typeface="Arial"/>
              </a:rPr>
              <a:t>4 </a:t>
            </a:r>
            <a:r>
              <a:rPr lang="el-GR" sz="2800" b="1" dirty="0">
                <a:latin typeface="Arial"/>
                <a:cs typeface="Arial"/>
              </a:rPr>
              <a:t>Τ</a:t>
            </a:r>
            <a:r>
              <a:rPr lang="el-GR" sz="2800" b="1" dirty="0">
                <a:solidFill>
                  <a:srgbClr val="FF0000"/>
                </a:solidFill>
                <a:latin typeface="Arial"/>
                <a:cs typeface="Arial"/>
              </a:rPr>
              <a:t>			        Κ</a:t>
            </a:r>
            <a:endParaRPr lang="en-US" sz="2800" b="1" baseline="30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99F30810-5CD6-4C83-BC6C-21DAC6F0F7FF}"/>
              </a:ext>
            </a:extLst>
          </p:cNvPr>
          <p:cNvSpPr/>
          <p:nvPr/>
        </p:nvSpPr>
        <p:spPr>
          <a:xfrm>
            <a:off x="432048" y="3282947"/>
            <a:ext cx="826530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θερμοκρασία χρώματος είναι η θερμοκρασία του μέλανος σώματος που θα είχε λόγο ενεργειών στην κόκκινη και την μπλε ακτινοβολία ίσο με εκείνο του πραγματικού σώματος.</a:t>
            </a: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Με </a:t>
            </a:r>
            <a:r>
              <a:rPr lang="el-GR" sz="2400" dirty="0" err="1">
                <a:solidFill>
                  <a:srgbClr val="0000FF"/>
                </a:solidFill>
                <a:latin typeface="Arial"/>
                <a:cs typeface="Arial"/>
              </a:rPr>
              <a:t>διαφόριση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της εξίσωσής του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Planck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dB</a:t>
            </a:r>
            <a:r>
              <a:rPr lang="el-GR" sz="2400" baseline="-2500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/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λ=0 εξάγεται….η εξίσωση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Wien:</a:t>
            </a:r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ctr"/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lang="en-US" sz="2400" baseline="-25000" dirty="0">
                <a:solidFill>
                  <a:srgbClr val="0000FF"/>
                </a:solidFill>
                <a:latin typeface="Arial"/>
                <a:cs typeface="Arial"/>
              </a:rPr>
              <a:t>max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=2898/T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….</a:t>
            </a:r>
            <a:r>
              <a:rPr lang="en-US" sz="2400" b="1" u="sng" spc="0" dirty="0">
                <a:solidFill>
                  <a:srgbClr val="585858"/>
                </a:solidFill>
                <a:latin typeface="Arial"/>
                <a:cs typeface="Arial"/>
              </a:rPr>
              <a:t> Wi</a:t>
            </a:r>
            <a:r>
              <a:rPr lang="en-US" sz="2400" b="1" u="sng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lang="en-US" sz="2400" b="1" u="sng" spc="0" dirty="0">
                <a:solidFill>
                  <a:srgbClr val="585858"/>
                </a:solidFill>
                <a:latin typeface="Arial"/>
                <a:cs typeface="Arial"/>
              </a:rPr>
              <a:t>n</a:t>
            </a:r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ctr"/>
            <a:endParaRPr lang="en-US" sz="2400" dirty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1400" b="1" dirty="0">
                <a:latin typeface="Arial"/>
                <a:cs typeface="Arial"/>
              </a:rPr>
              <a:t>T, </a:t>
            </a:r>
            <a:r>
              <a:rPr lang="el-GR" sz="1400" b="1" dirty="0">
                <a:latin typeface="Arial"/>
                <a:cs typeface="Arial"/>
              </a:rPr>
              <a:t>η θερμοκρασία λαμπρότητας του σώματος (φωτεινότητας, Κ</a:t>
            </a:r>
            <a:r>
              <a:rPr lang="en-US" sz="1400" b="1" dirty="0" err="1">
                <a:latin typeface="Arial"/>
                <a:cs typeface="Arial"/>
              </a:rPr>
              <a:t>elvin</a:t>
            </a:r>
            <a:r>
              <a:rPr lang="el-GR" sz="1400" b="1" dirty="0">
                <a:latin typeface="Arial"/>
                <a:cs typeface="Arial"/>
              </a:rPr>
              <a:t>) και λ</a:t>
            </a:r>
            <a:r>
              <a:rPr lang="en-US" sz="1400" b="1" baseline="-25000" dirty="0">
                <a:latin typeface="Arial"/>
                <a:cs typeface="Arial"/>
              </a:rPr>
              <a:t>max </a:t>
            </a:r>
            <a:r>
              <a:rPr lang="el-GR" sz="1400" b="1" dirty="0">
                <a:latin typeface="Arial"/>
                <a:cs typeface="Arial"/>
              </a:rPr>
              <a:t>σε μ</a:t>
            </a:r>
            <a:r>
              <a:rPr lang="en-US" sz="1400" b="1" dirty="0">
                <a:latin typeface="Arial"/>
                <a:cs typeface="Arial"/>
              </a:rPr>
              <a:t>m</a:t>
            </a:r>
            <a:r>
              <a:rPr lang="el-GR" sz="1400" b="1" dirty="0">
                <a:latin typeface="Arial"/>
                <a:cs typeface="Arial"/>
              </a:rPr>
              <a:t>.</a:t>
            </a:r>
            <a:endParaRPr lang="el-GR"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3784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3BBB519-DE62-4CDE-9C57-B876078DB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EDD41F6-8057-405F-8D26-190B7434D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90E67D6-BE42-4895-925E-000A49818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54" y="127083"/>
            <a:ext cx="2782378" cy="2589752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9A8179C-FC43-4641-B2E5-3D191346C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503" y="5150376"/>
            <a:ext cx="1533525" cy="8858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4A131-A984-E81D-DFE5-D47647AC4EA1}"/>
              </a:ext>
            </a:extLst>
          </p:cNvPr>
          <p:cNvSpPr txBox="1"/>
          <p:nvPr/>
        </p:nvSpPr>
        <p:spPr>
          <a:xfrm>
            <a:off x="3059832" y="15749"/>
            <a:ext cx="5976664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2000" dirty="0">
                <a:latin typeface="Arial Narrow" panose="020B0606020202030204" pitchFamily="34" charset="0"/>
              </a:rPr>
              <a:t>Κάθε σώμα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εκπέμπει</a:t>
            </a:r>
            <a:r>
              <a:rPr lang="el-GR" sz="2000" dirty="0">
                <a:latin typeface="Arial Narrow" panose="020B0606020202030204" pitchFamily="34" charset="0"/>
              </a:rPr>
              <a:t> ακτινοβολία στο περιβάλλον, ενέργειας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 </a:t>
            </a:r>
            <a:r>
              <a:rPr lang="el-GR" sz="2000" dirty="0">
                <a:latin typeface="Arial Narrow" panose="020B0606020202030204" pitchFamily="34" charset="0"/>
              </a:rPr>
              <a:t>όταν η θερμοκρασία του είναι μεγαλύτερη από το απόλυτο μηδέν (&gt;0 Κ (ή -273,15</a:t>
            </a:r>
            <a:r>
              <a:rPr lang="el-GR" sz="2000" baseline="30000" dirty="0">
                <a:latin typeface="Arial Narrow" panose="020B0606020202030204" pitchFamily="34" charset="0"/>
              </a:rPr>
              <a:t>ο</a:t>
            </a:r>
            <a:r>
              <a:rPr lang="el-GR" sz="2000" dirty="0">
                <a:latin typeface="Arial Narrow" panose="020B0606020202030204" pitchFamily="34" charset="0"/>
              </a:rPr>
              <a:t> </a:t>
            </a:r>
            <a:r>
              <a:rPr lang="en-US" sz="2000" dirty="0">
                <a:latin typeface="Arial Narrow" panose="020B0606020202030204" pitchFamily="34" charset="0"/>
              </a:rPr>
              <a:t>C))</a:t>
            </a:r>
          </a:p>
          <a:p>
            <a:pPr algn="just"/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Η ικανότητα εκπομπής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[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ε(λ),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emissivity] </a:t>
            </a:r>
            <a:r>
              <a:rPr lang="el-GR" sz="2000" dirty="0">
                <a:latin typeface="Arial Narrow" panose="020B0606020202030204" pitchFamily="34" charset="0"/>
              </a:rPr>
              <a:t>του πραγματικού σώματος για ορισμένο μήκος κύματος λ, ορίζεται από το πηλίκο της έντασης ακτινοβολίας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emit(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l-GR" sz="2000" dirty="0">
                <a:latin typeface="Arial Narrow" panose="020B0606020202030204" pitchFamily="34" charset="0"/>
              </a:rPr>
              <a:t>που εκπέμπει το σώμα σε θερμοκρασία Τ, προς την έντασης ακτινοβολίας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(λ)Μ</a:t>
            </a:r>
            <a:r>
              <a:rPr lang="el-GR" sz="2000" dirty="0">
                <a:latin typeface="Arial Narrow" panose="020B0606020202030204" pitchFamily="34" charset="0"/>
              </a:rPr>
              <a:t> του ίδιου μήκους κύματος που εκπέμπει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το μέλαν σώμα </a:t>
            </a:r>
            <a:r>
              <a:rPr lang="el-GR" sz="2000" dirty="0">
                <a:latin typeface="Arial Narrow" panose="020B0606020202030204" pitchFamily="34" charset="0"/>
              </a:rPr>
              <a:t>στην ίδια θερμοκρασία: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335E1-8661-75B5-73AC-C40F19788C2A}"/>
              </a:ext>
            </a:extLst>
          </p:cNvPr>
          <p:cNvSpPr txBox="1"/>
          <p:nvPr/>
        </p:nvSpPr>
        <p:spPr>
          <a:xfrm>
            <a:off x="277454" y="3641730"/>
            <a:ext cx="6598802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latin typeface="Arial Narrow" panose="020B0606020202030204" pitchFamily="34" charset="0"/>
              </a:rPr>
              <a:t>ένα σώμα επίσης μπορεί να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απορροφά</a:t>
            </a:r>
            <a:r>
              <a:rPr lang="el-GR" sz="2000" dirty="0">
                <a:latin typeface="Arial Narrow" panose="020B0606020202030204" pitchFamily="34" charset="0"/>
              </a:rPr>
              <a:t>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μέρος της</a:t>
            </a:r>
            <a:r>
              <a:rPr lang="el-GR" sz="2000" dirty="0">
                <a:latin typeface="Arial Narrow" panose="020B0606020202030204" pitchFamily="34" charset="0"/>
              </a:rPr>
              <a:t> ακτινοβολίας που προσπίπτει σε αυτό</a:t>
            </a:r>
          </a:p>
          <a:p>
            <a:pPr algn="just"/>
            <a:endParaRPr lang="el-GR" sz="2000" dirty="0">
              <a:latin typeface="Arial Narrow" panose="020B0606020202030204" pitchFamily="34" charset="0"/>
            </a:endParaRPr>
          </a:p>
          <a:p>
            <a:pPr algn="just"/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Η ικανότητα απορρόφησης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[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α(λ),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absorptivity] </a:t>
            </a:r>
            <a:r>
              <a:rPr lang="el-GR" sz="2000" dirty="0">
                <a:latin typeface="Arial Narrow" panose="020B0606020202030204" pitchFamily="34" charset="0"/>
              </a:rPr>
              <a:t>του πραγματικού σώματος για ορισμένο μήκος κύματος λ, ορίζεται από το πηλίκο της έντασης ακτινοβολίας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abs(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l-GR" sz="2000" dirty="0">
                <a:latin typeface="Arial Narrow" panose="020B0606020202030204" pitchFamily="34" charset="0"/>
              </a:rPr>
              <a:t>που απορροφά το σώμα σε θερμοκρασία Τ, προς την έντασης ακτινοβολίας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(λ)Μ</a:t>
            </a:r>
            <a:r>
              <a:rPr lang="el-GR" sz="2000" dirty="0">
                <a:latin typeface="Arial Narrow" panose="020B0606020202030204" pitchFamily="34" charset="0"/>
              </a:rPr>
              <a:t> του ίδιου μήκους κύματος που προσπίπτει σε αυτό: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9D1A989A-721A-45C6-A73D-E9165DAD1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256" y="2523772"/>
            <a:ext cx="15240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01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54D0ACA-D0B2-4FFD-AD79-F6738E24D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387EE0F-FD40-4B45-8E4B-964DA2D35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5B61CF6-5B46-466D-AC0A-9A081285E861}"/>
              </a:ext>
            </a:extLst>
          </p:cNvPr>
          <p:cNvSpPr/>
          <p:nvPr/>
        </p:nvSpPr>
        <p:spPr>
          <a:xfrm>
            <a:off x="354360" y="476672"/>
            <a:ext cx="84352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u="sng" dirty="0">
                <a:solidFill>
                  <a:srgbClr val="0000FF"/>
                </a:solidFill>
                <a:latin typeface="Arial"/>
                <a:cs typeface="Arial"/>
              </a:rPr>
              <a:t>Νόμος </a:t>
            </a:r>
            <a:r>
              <a:rPr lang="en-US" sz="2000" b="1" u="sng" dirty="0">
                <a:solidFill>
                  <a:srgbClr val="0000FF"/>
                </a:solidFill>
                <a:latin typeface="Arial"/>
                <a:cs typeface="Arial"/>
              </a:rPr>
              <a:t>Wien, </a:t>
            </a:r>
            <a:r>
              <a:rPr lang="el-GR" sz="2000" b="1" u="sng" dirty="0">
                <a:solidFill>
                  <a:srgbClr val="0000FF"/>
                </a:solidFill>
                <a:latin typeface="Arial"/>
                <a:cs typeface="Arial"/>
              </a:rPr>
              <a:t>μετατόπισης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 </a:t>
            </a:r>
          </a:p>
          <a:p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Εκφράζει το μήκος κύματος της μέγιστης εκπεμπόμενης ακτινοβολίας από σώμα θερμοκρασίας Τ.</a:t>
            </a:r>
          </a:p>
          <a:p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l-GR" sz="2000" dirty="0">
                <a:latin typeface="Arial"/>
                <a:cs typeface="Arial"/>
              </a:rPr>
              <a:t>Για Τ=288Κ, </a:t>
            </a:r>
            <a:r>
              <a:rPr lang="en-US" sz="2000" dirty="0">
                <a:latin typeface="Arial"/>
                <a:cs typeface="Arial"/>
              </a:rPr>
              <a:t>(</a:t>
            </a:r>
            <a:r>
              <a:rPr lang="el-GR" sz="2000" dirty="0">
                <a:latin typeface="Arial"/>
                <a:cs typeface="Arial"/>
              </a:rPr>
              <a:t>η μέση θερμοκρασία της Γης</a:t>
            </a:r>
            <a:r>
              <a:rPr lang="en-US" sz="2000" dirty="0">
                <a:latin typeface="Arial"/>
                <a:cs typeface="Arial"/>
              </a:rPr>
              <a:t>)</a:t>
            </a:r>
            <a:r>
              <a:rPr lang="el-GR" sz="2000" dirty="0">
                <a:latin typeface="Arial"/>
                <a:cs typeface="Arial"/>
              </a:rPr>
              <a:t> το μήκος είναι </a:t>
            </a:r>
            <a:r>
              <a:rPr lang="el-GR" sz="2000" b="1" dirty="0">
                <a:latin typeface="Arial"/>
                <a:cs typeface="Arial"/>
              </a:rPr>
              <a:t>10-12μ</a:t>
            </a:r>
            <a:r>
              <a:rPr lang="en-US" sz="2000" b="1" dirty="0">
                <a:latin typeface="Arial"/>
                <a:cs typeface="Arial"/>
              </a:rPr>
              <a:t>m</a:t>
            </a:r>
            <a:r>
              <a:rPr lang="el-GR" sz="2000" dirty="0">
                <a:latin typeface="Arial"/>
                <a:cs typeface="Arial"/>
              </a:rPr>
              <a:t> </a:t>
            </a:r>
          </a:p>
          <a:p>
            <a:pPr algn="r"/>
            <a:r>
              <a:rPr lang="el-GR" sz="2000" dirty="0">
                <a:latin typeface="Arial"/>
                <a:cs typeface="Arial"/>
              </a:rPr>
              <a:t>μεγάλου μήκους κύματος λ&gt;0,4</a:t>
            </a:r>
            <a:r>
              <a:rPr lang="en-US" sz="2000" dirty="0">
                <a:latin typeface="Arial"/>
                <a:cs typeface="Arial"/>
              </a:rPr>
              <a:t>. </a:t>
            </a:r>
            <a:endParaRPr lang="el-GR" sz="2000" dirty="0">
              <a:latin typeface="Arial"/>
              <a:cs typeface="Arial"/>
            </a:endParaRPr>
          </a:p>
          <a:p>
            <a:r>
              <a:rPr lang="el-GR" sz="2000" dirty="0">
                <a:latin typeface="Arial"/>
                <a:cs typeface="Arial"/>
              </a:rPr>
              <a:t>ενώ για ~6000Κ, </a:t>
            </a:r>
            <a:r>
              <a:rPr lang="en-US" sz="2000" dirty="0">
                <a:latin typeface="Arial"/>
                <a:cs typeface="Arial"/>
              </a:rPr>
              <a:t>(</a:t>
            </a:r>
            <a:r>
              <a:rPr lang="el-GR" sz="2000" dirty="0">
                <a:latin typeface="Arial"/>
                <a:cs typeface="Arial"/>
              </a:rPr>
              <a:t>της φωτόσφαιρας του Ήλιου</a:t>
            </a:r>
            <a:r>
              <a:rPr lang="en-US" sz="2000" dirty="0">
                <a:latin typeface="Arial"/>
                <a:cs typeface="Arial"/>
              </a:rPr>
              <a:t>)</a:t>
            </a:r>
            <a:r>
              <a:rPr lang="el-GR" sz="2000" dirty="0">
                <a:latin typeface="Arial"/>
                <a:cs typeface="Arial"/>
              </a:rPr>
              <a:t> ίσο με </a:t>
            </a:r>
            <a:r>
              <a:rPr lang="el-GR" sz="2000" b="1" dirty="0">
                <a:latin typeface="Arial"/>
                <a:cs typeface="Arial"/>
              </a:rPr>
              <a:t>0,475μ</a:t>
            </a:r>
            <a:r>
              <a:rPr lang="en-US" sz="2000" b="1" dirty="0">
                <a:latin typeface="Arial"/>
                <a:cs typeface="Arial"/>
              </a:rPr>
              <a:t>m</a:t>
            </a:r>
            <a:r>
              <a:rPr lang="el-GR" sz="2000" dirty="0">
                <a:latin typeface="Arial"/>
                <a:cs typeface="Arial"/>
              </a:rPr>
              <a:t>     </a:t>
            </a:r>
          </a:p>
          <a:p>
            <a:pPr algn="r"/>
            <a:r>
              <a:rPr lang="el-GR" sz="2000" dirty="0">
                <a:latin typeface="Arial"/>
                <a:cs typeface="Arial"/>
              </a:rPr>
              <a:t>μικρού μήκους κύματος λ&lt;0,4</a:t>
            </a:r>
            <a:r>
              <a:rPr lang="en-US" sz="2000" dirty="0">
                <a:latin typeface="Arial"/>
                <a:cs typeface="Arial"/>
              </a:rPr>
              <a:t>.</a:t>
            </a:r>
            <a:r>
              <a:rPr lang="el-GR" sz="2000" dirty="0">
                <a:latin typeface="Arial"/>
                <a:cs typeface="Arial"/>
              </a:rPr>
              <a:t>  </a:t>
            </a:r>
            <a:endParaRPr lang="el-GR" sz="20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371FCA02-5457-4B82-B635-181FB43CE009}"/>
              </a:ext>
            </a:extLst>
          </p:cNvPr>
          <p:cNvSpPr/>
          <p:nvPr/>
        </p:nvSpPr>
        <p:spPr>
          <a:xfrm>
            <a:off x="251520" y="3045783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	Παράγων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εκπομπής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(</a:t>
            </a:r>
            <a:r>
              <a:rPr lang="el-GR" sz="2400" dirty="0" err="1">
                <a:solidFill>
                  <a:srgbClr val="0000FF"/>
                </a:solidFill>
                <a:latin typeface="Arial"/>
                <a:cs typeface="Arial"/>
              </a:rPr>
              <a:t>αφετικότητας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) </a:t>
            </a:r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lang="en-US" sz="2400" baseline="-25000" dirty="0" err="1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lang="en-US" sz="2400" baseline="-250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≤1</a:t>
            </a:r>
            <a:endParaRPr lang="el-GR" sz="2400" baseline="-25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	Παράγων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απορροφητικότητας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lang="en-US" sz="2400" baseline="-25000" dirty="0">
                <a:solidFill>
                  <a:srgbClr val="0000FF"/>
                </a:solidFill>
                <a:latin typeface="Arial"/>
                <a:cs typeface="Arial"/>
              </a:rPr>
              <a:t>v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≤1</a:t>
            </a:r>
            <a:endParaRPr lang="el-GR" sz="2400" baseline="-25000" dirty="0">
              <a:solidFill>
                <a:srgbClr val="0000FF"/>
              </a:solidFill>
              <a:latin typeface="Arial"/>
              <a:cs typeface="Arial"/>
            </a:endParaRPr>
          </a:p>
          <a:p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r>
              <a:rPr lang="el-GR" sz="2400" dirty="0">
                <a:solidFill>
                  <a:srgbClr val="C00000"/>
                </a:solidFill>
                <a:latin typeface="Arial"/>
                <a:cs typeface="Arial"/>
              </a:rPr>
              <a:t>Ο νόμος </a:t>
            </a:r>
            <a:r>
              <a:rPr lang="en-US" sz="2400" dirty="0">
                <a:solidFill>
                  <a:srgbClr val="C00000"/>
                </a:solidFill>
                <a:latin typeface="Arial"/>
                <a:cs typeface="Arial"/>
              </a:rPr>
              <a:t>Kirchhoff </a:t>
            </a:r>
            <a:r>
              <a:rPr lang="el-GR" sz="2400" dirty="0">
                <a:solidFill>
                  <a:srgbClr val="C00000"/>
                </a:solidFill>
                <a:latin typeface="Arial"/>
                <a:cs typeface="Arial"/>
              </a:rPr>
              <a:t>ορίζει </a:t>
            </a:r>
            <a:r>
              <a:rPr lang="en-US" sz="2400" b="1" u="sng" dirty="0" err="1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lang="en-US" sz="2400" b="1" u="sng" baseline="-25000" dirty="0" err="1">
                <a:solidFill>
                  <a:srgbClr val="C00000"/>
                </a:solidFill>
                <a:latin typeface="Arial"/>
                <a:cs typeface="Arial"/>
              </a:rPr>
              <a:t>v</a:t>
            </a:r>
            <a:r>
              <a:rPr lang="en-US" sz="2400" b="1" u="sng" baseline="-250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l-GR" sz="2400" b="1" u="sng" dirty="0">
                <a:solidFill>
                  <a:srgbClr val="C00000"/>
                </a:solidFill>
                <a:latin typeface="Arial"/>
                <a:cs typeface="Arial"/>
              </a:rPr>
              <a:t>= α</a:t>
            </a:r>
            <a:r>
              <a:rPr lang="en-US" sz="2400" b="1" u="sng" baseline="-25000" dirty="0">
                <a:solidFill>
                  <a:srgbClr val="C00000"/>
                </a:solidFill>
                <a:latin typeface="Arial"/>
                <a:cs typeface="Arial"/>
              </a:rPr>
              <a:t>v </a:t>
            </a:r>
            <a:r>
              <a:rPr lang="en-US" sz="2400" b="1" u="sng" dirty="0">
                <a:solidFill>
                  <a:srgbClr val="C00000"/>
                </a:solidFill>
                <a:latin typeface="Arial"/>
                <a:cs typeface="Arial"/>
              </a:rPr>
              <a:t>≤1</a:t>
            </a:r>
            <a:r>
              <a:rPr lang="el-GR" sz="2400" dirty="0">
                <a:solidFill>
                  <a:srgbClr val="C00000"/>
                </a:solidFill>
                <a:latin typeface="Arial"/>
                <a:cs typeface="Arial"/>
              </a:rPr>
              <a:t> που σημαίνει ότι </a:t>
            </a:r>
            <a:r>
              <a:rPr lang="el-GR" sz="2400" u="sng" dirty="0">
                <a:solidFill>
                  <a:srgbClr val="C00000"/>
                </a:solidFill>
                <a:latin typeface="Arial"/>
                <a:cs typeface="Arial"/>
              </a:rPr>
              <a:t>για ορισμένη θερμοκρασία και συχνότητα</a:t>
            </a:r>
            <a:r>
              <a:rPr lang="el-GR" sz="2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l-GR" sz="2400" b="1" dirty="0">
                <a:solidFill>
                  <a:srgbClr val="C00000"/>
                </a:solidFill>
                <a:latin typeface="Arial"/>
                <a:cs typeface="Arial"/>
              </a:rPr>
              <a:t>η φασματική εκπομπή είναι ίση με την φασματική απορροφητικότητα, </a:t>
            </a:r>
            <a:r>
              <a:rPr lang="el-GR" sz="2400" b="1" u="sng" dirty="0">
                <a:solidFill>
                  <a:srgbClr val="C00000"/>
                </a:solidFill>
                <a:latin typeface="Arial"/>
                <a:cs typeface="Arial"/>
              </a:rPr>
              <a:t>υπό την προϋπόθεση ότι το σώμα είναι σε θερμοδυναμική ισορροπία</a:t>
            </a:r>
            <a:r>
              <a:rPr lang="el-GR" sz="24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9" name="Βέλος: Δεξιό 8">
            <a:extLst>
              <a:ext uri="{FF2B5EF4-FFF2-40B4-BE49-F238E27FC236}">
                <a16:creationId xmlns:a16="http://schemas.microsoft.com/office/drawing/2014/main" id="{28AE23D6-8AE4-4E0C-9FD8-894CB1C951CD}"/>
              </a:ext>
            </a:extLst>
          </p:cNvPr>
          <p:cNvSpPr/>
          <p:nvPr/>
        </p:nvSpPr>
        <p:spPr>
          <a:xfrm>
            <a:off x="7996237" y="1844824"/>
            <a:ext cx="320179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D178ADC5-2015-473F-833A-8AAB110074E2}"/>
              </a:ext>
            </a:extLst>
          </p:cNvPr>
          <p:cNvSpPr/>
          <p:nvPr/>
        </p:nvSpPr>
        <p:spPr>
          <a:xfrm>
            <a:off x="7596336" y="2466766"/>
            <a:ext cx="320179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98541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025165D-054C-4508-8C73-FB886B3AE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69B497F-DCBF-4F7D-BFE3-24C0778B3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19921F3-EECD-4A92-A397-95794BB9EB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449" t="29741" r="19493" b="59214"/>
          <a:stretch/>
        </p:blipFill>
        <p:spPr>
          <a:xfrm>
            <a:off x="6232827" y="1918533"/>
            <a:ext cx="2592817" cy="6876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F9E202-3751-2DB4-74A1-AD868EC660C4}"/>
              </a:ext>
            </a:extLst>
          </p:cNvPr>
          <p:cNvSpPr txBox="1"/>
          <p:nvPr/>
        </p:nvSpPr>
        <p:spPr>
          <a:xfrm>
            <a:off x="318356" y="243883"/>
            <a:ext cx="8507288" cy="16927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Ο νόμος του </a:t>
            </a:r>
            <a:r>
              <a:rPr lang="en-US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Kirchhoff</a:t>
            </a:r>
          </a:p>
          <a:p>
            <a:pPr algn="just"/>
            <a:endParaRPr lang="en-US" sz="20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000" dirty="0">
                <a:latin typeface="Arial Narrow" panose="020B0606020202030204" pitchFamily="34" charset="0"/>
              </a:rPr>
              <a:t>Όταν ένα  σώμα βρίσκεται σε θερμοδυναμική ισορροπία, τότε ο λόγος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της εκπομπής Ι(λ) </a:t>
            </a:r>
            <a:r>
              <a:rPr lang="el-GR" sz="2000" dirty="0">
                <a:latin typeface="Arial Narrow" panose="020B0606020202030204" pitchFamily="34" charset="0"/>
              </a:rPr>
              <a:t>προς το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συντελεστή απορρόφησης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a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(λ)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l-GR" sz="2000" dirty="0">
                <a:latin typeface="Arial Narrow" panose="020B0606020202030204" pitchFamily="34" charset="0"/>
              </a:rPr>
              <a:t>δεν εξαρτάται από τη φύση του υλικού. Εξαρτάται μόνο από  τη θερμοκρασία του (Τ) και το μήκος κύματος (λ). Δηλαδή: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9E3524-CC8B-0F11-661C-2FB2BB6A8730}"/>
              </a:ext>
            </a:extLst>
          </p:cNvPr>
          <p:cNvSpPr txBox="1"/>
          <p:nvPr/>
        </p:nvSpPr>
        <p:spPr>
          <a:xfrm>
            <a:off x="457200" y="2606195"/>
            <a:ext cx="7858405" cy="28315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latin typeface="Arial Narrow" panose="020B0606020202030204" pitchFamily="34" charset="0"/>
              </a:rPr>
              <a:t>Για το μέλαν σώμα, για κάθε μήκος κύματος λ ισχύει: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a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(λ)=1</a:t>
            </a:r>
          </a:p>
          <a:p>
            <a:pPr algn="just"/>
            <a:endParaRPr lang="el-GR" sz="2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000" dirty="0">
                <a:latin typeface="Arial Narrow" panose="020B0606020202030204" pitchFamily="34" charset="0"/>
              </a:rPr>
              <a:t>Για το πραγματικό σώμα, για κάθε μήκος κύματος λ ισχύει: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a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(λ)&lt;1</a:t>
            </a:r>
          </a:p>
          <a:p>
            <a:pPr algn="just"/>
            <a:endParaRPr lang="el-GR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Αφού το σώμα βρίσκεται σε θερμοδυναμική ισορροπία, τότε την  ενέργεια που απορροφά θα την εκπέμψει: </a:t>
            </a:r>
          </a:p>
          <a:p>
            <a:pPr algn="just"/>
            <a:endParaRPr lang="el-GR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a</a:t>
            </a:r>
            <a:r>
              <a:rPr lang="el-GR" sz="24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(λ)</a:t>
            </a:r>
            <a:r>
              <a:rPr lang="el-G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=</a:t>
            </a:r>
            <a:r>
              <a:rPr lang="en-US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l-G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ε</a:t>
            </a:r>
            <a:r>
              <a:rPr lang="el-GR" sz="24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(λ)</a:t>
            </a:r>
            <a:r>
              <a:rPr lang="el-GR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 …. </a:t>
            </a: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Νόμος του </a:t>
            </a:r>
            <a:r>
              <a:rPr lang="en-US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Kirchhoff</a:t>
            </a:r>
            <a:endParaRPr lang="el-GR" sz="24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endParaRPr lang="el-GR" sz="1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D2F887F-CB2E-45FD-B0AF-8EFCFB7EE7D0}"/>
              </a:ext>
            </a:extLst>
          </p:cNvPr>
          <p:cNvSpPr/>
          <p:nvPr/>
        </p:nvSpPr>
        <p:spPr>
          <a:xfrm>
            <a:off x="330762" y="3697318"/>
            <a:ext cx="8352928" cy="16038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068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F764506-6BB0-41D4-A9F9-DAFA71E2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76A5D48-5169-4164-B401-DBD4F40C8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6397228-8324-455D-B39D-83DD654C17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037" b="19201"/>
          <a:stretch/>
        </p:blipFill>
        <p:spPr>
          <a:xfrm>
            <a:off x="220703" y="260649"/>
            <a:ext cx="3241668" cy="44644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9F3A0E-71C6-7E68-2B0C-EBD0566DA35A}"/>
              </a:ext>
            </a:extLst>
          </p:cNvPr>
          <p:cNvSpPr txBox="1"/>
          <p:nvPr/>
        </p:nvSpPr>
        <p:spPr>
          <a:xfrm>
            <a:off x="3462371" y="248477"/>
            <a:ext cx="5681629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sz="2000" b="1" u="sng" dirty="0" err="1">
                <a:solidFill>
                  <a:srgbClr val="C00000"/>
                </a:solidFill>
                <a:latin typeface="Arial Narrow" panose="020B0606020202030204" pitchFamily="34" charset="0"/>
              </a:rPr>
              <a:t>Ανακλαστικότητα</a:t>
            </a:r>
            <a:r>
              <a:rPr lang="el-GR" sz="20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 ή λευκαύγεια </a:t>
            </a:r>
            <a:r>
              <a:rPr lang="en-US" sz="20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(R</a:t>
            </a:r>
            <a:r>
              <a:rPr lang="en-US" sz="2000" b="1" u="sng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l-GR" sz="2000" b="1" u="sng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</a:t>
            </a:r>
            <a:r>
              <a:rPr lang="el-GR" sz="20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20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albedo)</a:t>
            </a:r>
            <a:endParaRPr lang="el-GR" sz="2000" b="1" u="sng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000" b="1" dirty="0">
                <a:solidFill>
                  <a:srgbClr val="0000FF"/>
                </a:solidFill>
                <a:latin typeface="Arial Narrow" panose="020B0606020202030204" pitchFamily="34" charset="0"/>
              </a:rPr>
              <a:t>Ένα σώμα ανακλά μέρος της ακτινοβολίας που προσπίπτει σε αυτό.</a:t>
            </a:r>
            <a:endParaRPr lang="en-US" sz="20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endParaRPr lang="en-US" sz="20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Η </a:t>
            </a:r>
            <a:r>
              <a:rPr lang="el-GR" sz="20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ανακλαστικότητα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 ή λευκαύγεια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(R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albedo) </a:t>
            </a:r>
            <a:r>
              <a:rPr lang="el-GR" sz="2000" dirty="0">
                <a:latin typeface="Arial Narrow" panose="020B0606020202030204" pitchFamily="34" charset="0"/>
              </a:rPr>
              <a:t>πραγματικού σώματος για ένα ορισμένο μήκος κύματος λ, </a:t>
            </a:r>
            <a:r>
              <a:rPr lang="el-GR" sz="2000" b="1" u="sng" dirty="0">
                <a:latin typeface="Arial Narrow" panose="020B0606020202030204" pitchFamily="34" charset="0"/>
              </a:rPr>
              <a:t>ορίζεται</a:t>
            </a:r>
            <a:r>
              <a:rPr lang="el-GR" sz="2000" dirty="0">
                <a:latin typeface="Arial Narrow" panose="020B0606020202030204" pitchFamily="34" charset="0"/>
              </a:rPr>
              <a:t> από το πηλίκο της έντασης ακτινοβολίας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ref(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 </a:t>
            </a:r>
            <a:r>
              <a:rPr lang="el-GR" sz="2000" dirty="0">
                <a:latin typeface="Arial Narrow" panose="020B0606020202030204" pitchFamily="34" charset="0"/>
              </a:rPr>
              <a:t>που ανακλάται από το σώμα προς την ένταση της ακτινοβολίας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 o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(λ) </a:t>
            </a:r>
            <a:r>
              <a:rPr lang="el-GR" sz="2000" dirty="0">
                <a:latin typeface="Arial Narrow" panose="020B0606020202030204" pitchFamily="34" charset="0"/>
              </a:rPr>
              <a:t>που προσπίπτει σε αυτό: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2B2D69-54B7-13BB-FAB4-A03798E2DA42}"/>
              </a:ext>
            </a:extLst>
          </p:cNvPr>
          <p:cNvSpPr txBox="1"/>
          <p:nvPr/>
        </p:nvSpPr>
        <p:spPr>
          <a:xfrm>
            <a:off x="539552" y="5282614"/>
            <a:ext cx="8203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b="1" dirty="0">
                <a:solidFill>
                  <a:srgbClr val="0000FF"/>
                </a:solidFill>
                <a:latin typeface="Arial Narrow" panose="020B0606020202030204" pitchFamily="34" charset="0"/>
              </a:rPr>
              <a:t>Εξαρτάται από το μήκος κύματος (λ), τη γωνία πρόσπτωσης και τη φύση του σώματος</a:t>
            </a:r>
            <a:r>
              <a:rPr lang="el-GR" sz="1800" b="1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  <a:endParaRPr lang="en-US" sz="18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A2DDD4-387D-D9B1-8A86-CC0F58A84140}"/>
              </a:ext>
            </a:extLst>
          </p:cNvPr>
          <p:cNvSpPr txBox="1"/>
          <p:nvPr/>
        </p:nvSpPr>
        <p:spPr>
          <a:xfrm>
            <a:off x="4007246" y="3733306"/>
            <a:ext cx="46186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rgbClr val="0000FF"/>
                </a:solidFill>
                <a:latin typeface="Arial Narrow" panose="020B0606020202030204" pitchFamily="34" charset="0"/>
              </a:rPr>
              <a:t>Ισχύει:                                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α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+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 R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=1</a:t>
            </a:r>
            <a:r>
              <a:rPr lang="el-GR" sz="2000" b="1" dirty="0">
                <a:solidFill>
                  <a:srgbClr val="0000FF"/>
                </a:solidFill>
                <a:latin typeface="Arial Narrow" panose="020B0606020202030204" pitchFamily="34" charset="0"/>
              </a:rPr>
              <a:t>  </a:t>
            </a:r>
            <a:endParaRPr lang="el-GR" sz="2000" dirty="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9D4B7CC3-EBB3-3CAB-C9E3-FDB0A8AFBD9E}"/>
              </a:ext>
            </a:extLst>
          </p:cNvPr>
          <p:cNvSpPr/>
          <p:nvPr/>
        </p:nvSpPr>
        <p:spPr>
          <a:xfrm>
            <a:off x="1547664" y="692696"/>
            <a:ext cx="115212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B17CBD24-0105-E7B9-A665-A2A909C89441}"/>
              </a:ext>
            </a:extLst>
          </p:cNvPr>
          <p:cNvSpPr/>
          <p:nvPr/>
        </p:nvSpPr>
        <p:spPr>
          <a:xfrm>
            <a:off x="319336" y="1266365"/>
            <a:ext cx="1152128" cy="576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56858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DBF4154-25C6-4331-B330-FE9D0EE2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8AF6FD47-B65D-4336-B841-37ED5EE47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4CC7F12-D648-420F-9317-D15D56049456}"/>
              </a:ext>
            </a:extLst>
          </p:cNvPr>
          <p:cNvSpPr/>
          <p:nvPr/>
        </p:nvSpPr>
        <p:spPr>
          <a:xfrm>
            <a:off x="179512" y="332656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Διάδοση της ακτινοβολίας στην ατμόσφαιρα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</a:p>
          <a:p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Η ένταση στο έδαφος για λ που διαδίδεται κάθετα σε μια ομοιογενή ατμόσφαιρα …</a:t>
            </a:r>
          </a:p>
          <a:p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9ADAE4A6-50A6-47D3-8217-EDB76133247A}"/>
              </a:ext>
            </a:extLst>
          </p:cNvPr>
          <p:cNvSpPr/>
          <p:nvPr/>
        </p:nvSpPr>
        <p:spPr>
          <a:xfrm>
            <a:off x="179512" y="2900070"/>
            <a:ext cx="87849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Όπου Ι η ένταση ακτινοβολίας στο έδαφος, </a:t>
            </a:r>
            <a:r>
              <a:rPr lang="el-GR" sz="2000" dirty="0" err="1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lang="el-GR" sz="2000" baseline="-25000" dirty="0" err="1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η ένταση στην κορυφή της στήλης ύψους Η και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α ο παράγων εξασθένισης της μονοχρωματικής ακτινοβολίας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(νόμος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Beer-Lambert)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Ο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παράγων α εξαρτάται 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από την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σκέδαση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και την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απορρόφηση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της ακτινοβολίας </a:t>
            </a:r>
            <a:r>
              <a:rPr lang="el-GR" sz="2000" b="1" dirty="0">
                <a:solidFill>
                  <a:srgbClr val="0000FF"/>
                </a:solidFill>
                <a:latin typeface="Arial"/>
                <a:cs typeface="Arial"/>
              </a:rPr>
              <a:t>και είναι το άθροισμα των δύο όρων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 </a:t>
            </a:r>
          </a:p>
          <a:p>
            <a:pPr algn="just"/>
            <a:r>
              <a:rPr lang="el-GR" sz="2000" dirty="0">
                <a:latin typeface="Arial"/>
                <a:cs typeface="Arial"/>
              </a:rPr>
              <a:t>Επίσης εξαρτάται από την </a:t>
            </a:r>
            <a:r>
              <a:rPr lang="el-GR" sz="2000" b="1" dirty="0">
                <a:latin typeface="Arial"/>
                <a:cs typeface="Arial"/>
              </a:rPr>
              <a:t>πίεση</a:t>
            </a:r>
            <a:r>
              <a:rPr lang="el-GR" sz="2000" dirty="0">
                <a:latin typeface="Arial"/>
                <a:cs typeface="Arial"/>
              </a:rPr>
              <a:t>, την </a:t>
            </a:r>
            <a:r>
              <a:rPr lang="el-GR" sz="2000" b="1" dirty="0">
                <a:latin typeface="Arial"/>
                <a:cs typeface="Arial"/>
              </a:rPr>
              <a:t>θερμοκρασία</a:t>
            </a:r>
            <a:r>
              <a:rPr lang="el-GR" sz="2000" dirty="0">
                <a:latin typeface="Arial"/>
                <a:cs typeface="Arial"/>
              </a:rPr>
              <a:t> και το </a:t>
            </a:r>
            <a:r>
              <a:rPr lang="el-GR" sz="2000" b="1" dirty="0">
                <a:latin typeface="Arial"/>
                <a:cs typeface="Arial"/>
              </a:rPr>
              <a:t>μήκος κύματος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, συνεπώς:</a:t>
            </a:r>
          </a:p>
          <a:p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ctr"/>
            <a:r>
              <a:rPr lang="en-US" sz="2000" dirty="0">
                <a:latin typeface="Arial"/>
                <a:cs typeface="Arial"/>
              </a:rPr>
              <a:t> </a:t>
            </a:r>
            <a:endParaRPr lang="el-GR" sz="2000" baseline="-25000" dirty="0">
              <a:latin typeface="Arial"/>
              <a:cs typeface="Arial"/>
            </a:endParaRPr>
          </a:p>
          <a:p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490297E8-3684-45F4-A3BD-2067B82B7B5E}"/>
              </a:ext>
            </a:extLst>
          </p:cNvPr>
          <p:cNvSpPr/>
          <p:nvPr/>
        </p:nvSpPr>
        <p:spPr>
          <a:xfrm>
            <a:off x="323528" y="6013963"/>
            <a:ext cx="2736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latin typeface="Arial"/>
                <a:cs typeface="Arial"/>
              </a:rPr>
              <a:t>Τ</a:t>
            </a:r>
            <a:r>
              <a:rPr lang="en-US" baseline="-25000" dirty="0">
                <a:latin typeface="Arial"/>
                <a:cs typeface="Arial"/>
              </a:rPr>
              <a:t>R </a:t>
            </a:r>
            <a:r>
              <a:rPr lang="el-GR" sz="1400" dirty="0">
                <a:latin typeface="Arial"/>
                <a:cs typeface="Arial"/>
              </a:rPr>
              <a:t>διαπερατότητα ατμόσφαιρας</a:t>
            </a:r>
          </a:p>
        </p:txBody>
      </p:sp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D23B024A-AA42-449C-A65E-EA6E140B7D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293763"/>
              </p:ext>
            </p:extLst>
          </p:nvPr>
        </p:nvGraphicFramePr>
        <p:xfrm>
          <a:off x="3089847" y="1549318"/>
          <a:ext cx="2827087" cy="1087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20480" imgH="507960" progId="Equation.DSMT4">
                  <p:embed/>
                </p:oleObj>
              </mc:Choice>
              <mc:Fallback>
                <p:oleObj name="Equation" r:id="rId3" imgW="1320480" imgH="507960" progId="Equation.DSMT4">
                  <p:embed/>
                  <p:pic>
                    <p:nvPicPr>
                      <p:cNvPr id="5" name="Αντικείμενο 4">
                        <a:extLst>
                          <a:ext uri="{FF2B5EF4-FFF2-40B4-BE49-F238E27FC236}">
                            <a16:creationId xmlns:a16="http://schemas.microsoft.com/office/drawing/2014/main" id="{D23B024A-AA42-449C-A65E-EA6E140B7D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89847" y="1549318"/>
                        <a:ext cx="2827087" cy="1087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Αντικείμενο 5">
            <a:extLst>
              <a:ext uri="{FF2B5EF4-FFF2-40B4-BE49-F238E27FC236}">
                <a16:creationId xmlns:a16="http://schemas.microsoft.com/office/drawing/2014/main" id="{157BCFA6-1FA7-459F-9C84-59EECF2F99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323541"/>
              </p:ext>
            </p:extLst>
          </p:nvPr>
        </p:nvGraphicFramePr>
        <p:xfrm>
          <a:off x="2843808" y="5130566"/>
          <a:ext cx="2884896" cy="695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22360" imgH="342720" progId="Equation.DSMT4">
                  <p:embed/>
                </p:oleObj>
              </mc:Choice>
              <mc:Fallback>
                <p:oleObj name="Equation" r:id="rId5" imgW="1422360" imgH="342720" progId="Equation.DSMT4">
                  <p:embed/>
                  <p:pic>
                    <p:nvPicPr>
                      <p:cNvPr id="6" name="Αντικείμενο 5">
                        <a:extLst>
                          <a:ext uri="{FF2B5EF4-FFF2-40B4-BE49-F238E27FC236}">
                            <a16:creationId xmlns:a16="http://schemas.microsoft.com/office/drawing/2014/main" id="{157BCFA6-1FA7-459F-9C84-59EECF2F99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43808" y="5130566"/>
                        <a:ext cx="2884896" cy="695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04491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21C70B9-A04F-4074-B667-A76CC967E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8167621-A987-4009-BF7E-BF52639C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F1F163F3-140F-49B7-9AA6-EB1A7A10C207}"/>
              </a:ext>
            </a:extLst>
          </p:cNvPr>
          <p:cNvSpPr/>
          <p:nvPr/>
        </p:nvSpPr>
        <p:spPr>
          <a:xfrm>
            <a:off x="179512" y="5467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Με την ίδια λογική ορίζεται και η </a:t>
            </a:r>
            <a:r>
              <a:rPr lang="el-GR" sz="2000" b="1" dirty="0" err="1">
                <a:solidFill>
                  <a:srgbClr val="0000FF"/>
                </a:solidFill>
                <a:latin typeface="Arial"/>
                <a:cs typeface="Arial"/>
              </a:rPr>
              <a:t>ανακλαστικότητα</a:t>
            </a:r>
            <a:r>
              <a:rPr lang="el-GR" sz="20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lang="el-GR" sz="2000" b="1" dirty="0">
                <a:solidFill>
                  <a:srgbClr val="0000FF"/>
                </a:solidFill>
                <a:latin typeface="Arial"/>
                <a:cs typeface="Arial"/>
              </a:rPr>
              <a:t>ή λευκαύγεια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, ως ο λόγος της ανακλώμενης προς την προσπίπτουσα ακτινοβολία. 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2000" dirty="0" err="1">
                <a:solidFill>
                  <a:srgbClr val="0000FF"/>
                </a:solidFill>
                <a:latin typeface="Arial"/>
                <a:cs typeface="Arial"/>
              </a:rPr>
              <a:t>ανακλαστικότητα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του εδάφους εξαρτάται από την υγρασία, την περιεκτικότητα σε οργανικές ουσίες το χρώμα και την υφή.                       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ctr"/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Τιμές, λευκαύγειας (%) στον πίνακα ….</a:t>
            </a:r>
            <a:endParaRPr lang="en-US" sz="2000" u="sng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graphicFrame>
        <p:nvGraphicFramePr>
          <p:cNvPr id="7" name="Πίνακας 6">
            <a:extLst>
              <a:ext uri="{FF2B5EF4-FFF2-40B4-BE49-F238E27FC236}">
                <a16:creationId xmlns:a16="http://schemas.microsoft.com/office/drawing/2014/main" id="{AE328B38-355E-41C5-A294-B4818830B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091895"/>
              </p:ext>
            </p:extLst>
          </p:nvPr>
        </p:nvGraphicFramePr>
        <p:xfrm>
          <a:off x="1619672" y="1672505"/>
          <a:ext cx="5256584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50783">
                  <a:extLst>
                    <a:ext uri="{9D8B030D-6E8A-4147-A177-3AD203B41FA5}">
                      <a16:colId xmlns:a16="http://schemas.microsoft.com/office/drawing/2014/main" val="2187351555"/>
                    </a:ext>
                  </a:extLst>
                </a:gridCol>
                <a:gridCol w="2005801">
                  <a:extLst>
                    <a:ext uri="{9D8B030D-6E8A-4147-A177-3AD203B41FA5}">
                      <a16:colId xmlns:a16="http://schemas.microsoft.com/office/drawing/2014/main" val="1268952034"/>
                    </a:ext>
                  </a:extLst>
                </a:gridCol>
              </a:tblGrid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Τύπος επιφάνειας</a:t>
                      </a:r>
                      <a:endParaRPr lang="el-GR" sz="2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Λευκαύγεια</a:t>
                      </a:r>
                      <a:endParaRPr lang="el-GR" sz="2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38839249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 dirty="0">
                          <a:effectLst/>
                        </a:rPr>
                        <a:t>Αστικό συγκρότημα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>
                          <a:effectLst/>
                        </a:rPr>
                        <a:t>14-18</a:t>
                      </a:r>
                      <a:endParaRPr lang="el-G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5120740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 dirty="0">
                          <a:effectLst/>
                        </a:rPr>
                        <a:t>Άσφαλτος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4-12</a:t>
                      </a:r>
                      <a:endParaRPr lang="el-GR" sz="24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1467752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 dirty="0">
                          <a:effectLst/>
                        </a:rPr>
                        <a:t>Άμμος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>
                          <a:effectLst/>
                        </a:rPr>
                        <a:t>18-28</a:t>
                      </a:r>
                      <a:endParaRPr lang="el-G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8579142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 dirty="0">
                          <a:effectLst/>
                        </a:rPr>
                        <a:t>Χλόη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>
                          <a:effectLst/>
                        </a:rPr>
                        <a:t>16-20</a:t>
                      </a:r>
                      <a:endParaRPr lang="el-G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2487084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 dirty="0">
                          <a:effectLst/>
                        </a:rPr>
                        <a:t>Έρημος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>
                          <a:effectLst/>
                        </a:rPr>
                        <a:t>40</a:t>
                      </a:r>
                      <a:endParaRPr lang="el-G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97895281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 dirty="0">
                          <a:effectLst/>
                        </a:rPr>
                        <a:t>Δάσος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>
                          <a:effectLst/>
                        </a:rPr>
                        <a:t>14-20</a:t>
                      </a:r>
                      <a:endParaRPr lang="el-G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7326918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 dirty="0">
                          <a:effectLst/>
                        </a:rPr>
                        <a:t>Πυκνό δάσος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 dirty="0">
                          <a:effectLst/>
                        </a:rPr>
                        <a:t>5-10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5010937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>
                          <a:effectLst/>
                        </a:rPr>
                        <a:t>Τσιμέντο</a:t>
                      </a:r>
                      <a:endParaRPr lang="el-G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 dirty="0">
                          <a:effectLst/>
                        </a:rPr>
                        <a:t>55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41837685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>
                          <a:effectLst/>
                        </a:rPr>
                        <a:t>Χιόνι (νέο)</a:t>
                      </a:r>
                      <a:endParaRPr lang="el-G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75-95</a:t>
                      </a:r>
                      <a:endParaRPr lang="el-GR" sz="24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5838718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>
                          <a:effectLst/>
                        </a:rPr>
                        <a:t>Χιόνι (παλιό)</a:t>
                      </a:r>
                      <a:endParaRPr lang="el-G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 dirty="0">
                          <a:effectLst/>
                        </a:rPr>
                        <a:t>40-60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3293652"/>
                  </a:ext>
                </a:extLst>
              </a:tr>
              <a:tr h="329448">
                <a:tc>
                  <a:txBody>
                    <a:bodyPr/>
                    <a:lstStyle/>
                    <a:p>
                      <a:pPr algn="l" fontAlgn="b"/>
                      <a:r>
                        <a:rPr lang="el-GR" sz="2400" u="none" strike="noStrike" dirty="0">
                          <a:effectLst/>
                        </a:rPr>
                        <a:t>Ωκεάνιος πάγος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400" u="none" strike="noStrike" dirty="0">
                          <a:effectLst/>
                        </a:rPr>
                        <a:t>50-70</a:t>
                      </a:r>
                      <a:endParaRPr lang="el-G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77023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891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C098A5E-69FA-49AE-BAAF-114A2AC7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C778874-D53F-464C-85E5-094D8452B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CE5530A-14A5-4B7E-815A-0C49D514C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37160"/>
            <a:ext cx="8712968" cy="61109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E27F03-9307-6E76-BB4D-92B9EDD4F6AC}"/>
              </a:ext>
            </a:extLst>
          </p:cNvPr>
          <p:cNvSpPr txBox="1"/>
          <p:nvPr/>
        </p:nvSpPr>
        <p:spPr>
          <a:xfrm>
            <a:off x="323528" y="136525"/>
            <a:ext cx="842493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Γεωγραφική κατανομή της λευκαύγειας </a:t>
            </a:r>
            <a:r>
              <a:rPr lang="en-US" u="sng" dirty="0">
                <a:solidFill>
                  <a:srgbClr val="0000FF"/>
                </a:solidFill>
                <a:latin typeface="Arial"/>
                <a:cs typeface="Arial"/>
              </a:rPr>
              <a:t>(R</a:t>
            </a:r>
            <a:r>
              <a:rPr lang="en-US" u="sng" baseline="-250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lang="en-US" u="sng" dirty="0">
                <a:solidFill>
                  <a:srgbClr val="0000FF"/>
                </a:solidFill>
                <a:latin typeface="Arial"/>
                <a:cs typeface="Arial"/>
              </a:rPr>
              <a:t>) </a:t>
            </a:r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της επιφάνειας του πλανήτη</a:t>
            </a:r>
            <a:endParaRPr lang="el-GR"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73138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BFA5C03-3FA3-4E67-BBBB-6D3FDB590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2FDE564-E340-4BB3-AD5E-DF79F8FD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221C4CE-2FBD-4DCC-9834-E4B24F89C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37" y="2777928"/>
            <a:ext cx="4344894" cy="2517602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E4BF2A7A-A845-4790-830C-DBF7C50EF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1695335"/>
            <a:ext cx="1581150" cy="866775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0CF08605-9FBB-4BFA-9095-9B5CF25B6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1670" y="126553"/>
            <a:ext cx="1546853" cy="14397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8C7642-E7F1-A993-BB57-645FF58D746A}"/>
              </a:ext>
            </a:extLst>
          </p:cNvPr>
          <p:cNvSpPr txBox="1"/>
          <p:nvPr/>
        </p:nvSpPr>
        <p:spPr>
          <a:xfrm>
            <a:off x="0" y="59127"/>
            <a:ext cx="6804248" cy="27392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l-GR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Διαπερατότητα </a:t>
            </a:r>
            <a:r>
              <a:rPr lang="en-US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l-GR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τ</a:t>
            </a:r>
            <a:r>
              <a:rPr lang="en-US" sz="2400" b="1" u="sng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l-GR" sz="2400" b="1" u="sng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</a:t>
            </a:r>
            <a:r>
              <a:rPr lang="el-GR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transmissivity or transmittance)</a:t>
            </a:r>
            <a:endParaRPr lang="el-GR" sz="2400" b="1" u="sng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Ένα μέρος της ακτινοβολίας που προσπίπτει σε ένα σώμα </a:t>
            </a:r>
            <a:r>
              <a:rPr lang="el-GR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εξέρχεται</a:t>
            </a: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 από αυτό διαπερνώντας το.</a:t>
            </a:r>
            <a:endParaRPr lang="en-US" sz="24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endParaRPr lang="en-US" sz="20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Η διαπερατότητα 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τ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</a:t>
            </a:r>
            <a:r>
              <a:rPr lang="en-US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) </a:t>
            </a:r>
            <a:r>
              <a:rPr lang="el-GR" sz="2000" dirty="0">
                <a:latin typeface="Arial Narrow" panose="020B0606020202030204" pitchFamily="34" charset="0"/>
              </a:rPr>
              <a:t>πραγματικού σώματος για ένα ορισμένο μήκος κύματος λ, </a:t>
            </a:r>
            <a:r>
              <a:rPr lang="el-GR" sz="2000" b="1" u="sng" dirty="0">
                <a:latin typeface="Arial Narrow" panose="020B0606020202030204" pitchFamily="34" charset="0"/>
              </a:rPr>
              <a:t>ορίζεται</a:t>
            </a:r>
            <a:r>
              <a:rPr lang="el-GR" sz="2000" dirty="0">
                <a:latin typeface="Arial Narrow" panose="020B0606020202030204" pitchFamily="34" charset="0"/>
              </a:rPr>
              <a:t> από το πηλίκο της έντασης ακτινοβολίας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trans(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λ) </a:t>
            </a:r>
            <a:r>
              <a:rPr lang="el-GR" sz="2000" dirty="0">
                <a:latin typeface="Arial Narrow" panose="020B0606020202030204" pitchFamily="34" charset="0"/>
              </a:rPr>
              <a:t>που διαπερνά το σώμα προς την ένταση της ακτινοβολίας </a:t>
            </a:r>
            <a:r>
              <a:rPr lang="el-GR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Ι</a:t>
            </a:r>
            <a:r>
              <a:rPr lang="en-US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 o</a:t>
            </a:r>
            <a:r>
              <a:rPr lang="el-GR" sz="20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(λ) </a:t>
            </a:r>
            <a:r>
              <a:rPr lang="el-GR" sz="2000" dirty="0">
                <a:latin typeface="Arial Narrow" panose="020B0606020202030204" pitchFamily="34" charset="0"/>
              </a:rPr>
              <a:t>που εισέρχεται σε αυτό … ή που προσπίπτει σε αυτό</a:t>
            </a:r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FF5F4CC8-B805-DFBA-303B-AA5F04176E0C}"/>
              </a:ext>
            </a:extLst>
          </p:cNvPr>
          <p:cNvSpPr/>
          <p:nvPr/>
        </p:nvSpPr>
        <p:spPr>
          <a:xfrm>
            <a:off x="6672899" y="1094460"/>
            <a:ext cx="1152128" cy="5736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FBBDC5B6-519F-AE5B-4C93-65CF64B555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001237"/>
              </p:ext>
            </p:extLst>
          </p:nvPr>
        </p:nvGraphicFramePr>
        <p:xfrm>
          <a:off x="3402124" y="5725638"/>
          <a:ext cx="4347808" cy="573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28800" imgH="241200" progId="Equation.DSMT4">
                  <p:embed/>
                </p:oleObj>
              </mc:Choice>
              <mc:Fallback>
                <p:oleObj name="Equation" r:id="rId5" imgW="18288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02124" y="5725638"/>
                        <a:ext cx="4347808" cy="573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Αντικείμενο 7">
            <a:extLst>
              <a:ext uri="{FF2B5EF4-FFF2-40B4-BE49-F238E27FC236}">
                <a16:creationId xmlns:a16="http://schemas.microsoft.com/office/drawing/2014/main" id="{F46DBA34-D18C-C543-0E7D-D7C0085525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551436"/>
              </p:ext>
            </p:extLst>
          </p:nvPr>
        </p:nvGraphicFramePr>
        <p:xfrm>
          <a:off x="3519329" y="5195679"/>
          <a:ext cx="2393374" cy="483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93760" imgH="241200" progId="Equation.DSMT4">
                  <p:embed/>
                </p:oleObj>
              </mc:Choice>
              <mc:Fallback>
                <p:oleObj name="Equation" r:id="rId7" imgW="11937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19329" y="5195679"/>
                        <a:ext cx="2393374" cy="4837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9ECB3AE-0B5D-2D6C-0E03-58CB5A80599F}"/>
              </a:ext>
            </a:extLst>
          </p:cNvPr>
          <p:cNvSpPr txBox="1"/>
          <p:nvPr/>
        </p:nvSpPr>
        <p:spPr>
          <a:xfrm>
            <a:off x="2054141" y="5206944"/>
            <a:ext cx="4618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>
                <a:latin typeface="Arial Narrow" panose="020B0606020202030204" pitchFamily="34" charset="0"/>
              </a:rPr>
              <a:t>ισχύει</a:t>
            </a:r>
            <a:endParaRPr lang="el-G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B76FDD-1FB8-35DB-2D3E-C45CD844509B}"/>
              </a:ext>
            </a:extLst>
          </p:cNvPr>
          <p:cNvSpPr txBox="1"/>
          <p:nvPr/>
        </p:nvSpPr>
        <p:spPr>
          <a:xfrm>
            <a:off x="2054141" y="5827806"/>
            <a:ext cx="4618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>
                <a:latin typeface="Arial Narrow" panose="020B0606020202030204" pitchFamily="34" charset="0"/>
              </a:rPr>
              <a:t>ή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816156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BFA5C03-3FA3-4E67-BBBB-6D3FDB590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2FDE564-E340-4BB3-AD5E-DF79F8FD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F22EE3-5B8E-4263-5CDD-7754916B5258}"/>
              </a:ext>
            </a:extLst>
          </p:cNvPr>
          <p:cNvSpPr txBox="1"/>
          <p:nvPr/>
        </p:nvSpPr>
        <p:spPr>
          <a:xfrm>
            <a:off x="683568" y="764704"/>
            <a:ext cx="792088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3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Για την ατμόσφαιρα η Διαπερατότητα δίδεται από το νόμο των </a:t>
            </a:r>
            <a:r>
              <a:rPr lang="en-US" sz="23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Beer-Lambert:</a:t>
            </a:r>
          </a:p>
          <a:p>
            <a:pPr algn="ctr"/>
            <a:endParaRPr lang="en-US" sz="2400" b="1" u="sng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τ = </a:t>
            </a:r>
            <a:r>
              <a:rPr lang="en-US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e</a:t>
            </a:r>
            <a:r>
              <a:rPr lang="en-US" sz="2400" b="1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-bm</a:t>
            </a:r>
          </a:p>
          <a:p>
            <a:pPr algn="ctr"/>
            <a:endParaRPr lang="en-US" sz="2400" b="1" u="sng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Όπου: 	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b: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 συνολικός παράγων εξασθένισης εντός της ατμόσφαιρας</a:t>
            </a:r>
          </a:p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	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m: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συνολική διαδρομή που διασχίζει η ακτινοβολία</a:t>
            </a:r>
          </a:p>
          <a:p>
            <a:pPr algn="ctr"/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Εξαρτάται από τη φύση του σώματος (σύσταση της ατμόσφαιρας), 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το μήκος κύματος (λ) και 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τη διαδρομή που διασχίζει η ακτινοβολία μέσα στην ατμόσφαιρα  </a:t>
            </a:r>
          </a:p>
        </p:txBody>
      </p:sp>
    </p:spTree>
    <p:extLst>
      <p:ext uri="{BB962C8B-B14F-4D97-AF65-F5344CB8AC3E}">
        <p14:creationId xmlns:p14="http://schemas.microsoft.com/office/powerpoint/2010/main" val="25949816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D636A57-D053-4248-B27D-1272ECE5D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27886D5-A502-4AA3-9806-82CE03A09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B5A487E-30AF-436E-9AB6-813ED29702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296"/>
          <a:stretch/>
        </p:blipFill>
        <p:spPr>
          <a:xfrm>
            <a:off x="1960" y="1447083"/>
            <a:ext cx="3011093" cy="2354720"/>
          </a:xfrm>
          <a:prstGeom prst="rect">
            <a:avLst/>
          </a:prstGeom>
        </p:spPr>
      </p:pic>
      <p:sp>
        <p:nvSpPr>
          <p:cNvPr id="6" name="object 13">
            <a:extLst>
              <a:ext uri="{FF2B5EF4-FFF2-40B4-BE49-F238E27FC236}">
                <a16:creationId xmlns:a16="http://schemas.microsoft.com/office/drawing/2014/main" id="{609C6FB0-290F-450F-A5B6-15AFDFEEE6F7}"/>
              </a:ext>
            </a:extLst>
          </p:cNvPr>
          <p:cNvSpPr txBox="1"/>
          <p:nvPr/>
        </p:nvSpPr>
        <p:spPr>
          <a:xfrm>
            <a:off x="309341" y="332656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•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B4D28508-A1E3-4A07-A624-871642BFDC5C}"/>
              </a:ext>
            </a:extLst>
          </p:cNvPr>
          <p:cNvSpPr txBox="1"/>
          <p:nvPr/>
        </p:nvSpPr>
        <p:spPr>
          <a:xfrm>
            <a:off x="498317" y="332656"/>
            <a:ext cx="8172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b="1" spc="-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ση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83BCD0C2-6AA7-491E-B434-35634C4F3B89}"/>
              </a:ext>
            </a:extLst>
          </p:cNvPr>
          <p:cNvSpPr txBox="1"/>
          <p:nvPr/>
        </p:nvSpPr>
        <p:spPr>
          <a:xfrm>
            <a:off x="1331640" y="332656"/>
            <a:ext cx="187220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ακτ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νοβ</a:t>
            </a:r>
            <a:r>
              <a:rPr sz="2400" b="1" spc="-5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400" b="1" spc="4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A27B4218-54C6-407F-9EE7-24BE62A9F6DF}"/>
              </a:ext>
            </a:extLst>
          </p:cNvPr>
          <p:cNvSpPr txBox="1"/>
          <p:nvPr/>
        </p:nvSpPr>
        <p:spPr>
          <a:xfrm>
            <a:off x="3203848" y="332656"/>
            <a:ext cx="230110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-34" dirty="0">
                <a:solidFill>
                  <a:srgbClr val="0000FF"/>
                </a:solidFill>
                <a:latin typeface="Arial"/>
                <a:cs typeface="Arial"/>
              </a:rPr>
              <a:t>φτ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άνει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στη</a:t>
            </a:r>
            <a:r>
              <a:rPr sz="2400" b="1" spc="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Γή ;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6BE26ECF-3065-4EA4-B29D-FD64D63EA9DD}"/>
              </a:ext>
            </a:extLst>
          </p:cNvPr>
          <p:cNvSpPr txBox="1"/>
          <p:nvPr/>
        </p:nvSpPr>
        <p:spPr>
          <a:xfrm>
            <a:off x="3402287" y="785773"/>
            <a:ext cx="42539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Τί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68BF59B2-8BA6-4209-9EDA-EF78550D2408}"/>
              </a:ext>
            </a:extLst>
          </p:cNvPr>
          <p:cNvSpPr txBox="1"/>
          <p:nvPr/>
        </p:nvSpPr>
        <p:spPr>
          <a:xfrm>
            <a:off x="3851920" y="785773"/>
            <a:ext cx="219503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ακτινοβολία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381757C9-8BE2-400E-9886-BC51544F4BD2}"/>
              </a:ext>
            </a:extLst>
          </p:cNvPr>
          <p:cNvSpPr txBox="1"/>
          <p:nvPr/>
        </p:nvSpPr>
        <p:spPr>
          <a:xfrm>
            <a:off x="6069162" y="785773"/>
            <a:ext cx="122008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φτ</a:t>
            </a:r>
            <a:r>
              <a:rPr sz="3200" spc="-9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νει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78C10701-7B0E-47DF-B93E-FE2FD45FF25E}"/>
              </a:ext>
            </a:extLst>
          </p:cNvPr>
          <p:cNvSpPr txBox="1"/>
          <p:nvPr/>
        </p:nvSpPr>
        <p:spPr>
          <a:xfrm>
            <a:off x="7315928" y="785773"/>
            <a:ext cx="148988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err="1">
                <a:solidFill>
                  <a:srgbClr val="585858"/>
                </a:solidFill>
                <a:latin typeface="Arial"/>
                <a:cs typeface="Arial"/>
              </a:rPr>
              <a:t>στη</a:t>
            </a:r>
            <a:r>
              <a:rPr sz="32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200" spc="0" dirty="0" err="1">
                <a:solidFill>
                  <a:srgbClr val="585858"/>
                </a:solidFill>
                <a:latin typeface="Arial"/>
                <a:cs typeface="Arial"/>
              </a:rPr>
              <a:t>Γη</a:t>
            </a:r>
            <a:r>
              <a:rPr lang="el-GR" sz="3200" spc="0" dirty="0">
                <a:solidFill>
                  <a:srgbClr val="585858"/>
                </a:solidFill>
                <a:latin typeface="Arial"/>
                <a:cs typeface="Arial"/>
              </a:rPr>
              <a:t>?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D8EFFB24-44A7-4CE4-8F1B-4F525B1C2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5" y="3743482"/>
            <a:ext cx="7893843" cy="27345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0AA2CC-28A2-43D2-DBA5-0059165FE9D7}"/>
              </a:ext>
            </a:extLst>
          </p:cNvPr>
          <p:cNvSpPr txBox="1"/>
          <p:nvPr/>
        </p:nvSpPr>
        <p:spPr>
          <a:xfrm>
            <a:off x="2915816" y="1232669"/>
            <a:ext cx="6138395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Έστω ο Ήλιος εκπέμπει  ενέργεια από ολόκληρη την επιφάνειά του με ρυθμό 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F</a:t>
            </a:r>
          </a:p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Ο ήλιος εκπέμπει ενέργεια ομοιόμορφα προ όλες τις διευθύνσεις στο χώρο</a:t>
            </a:r>
          </a:p>
          <a:p>
            <a:endParaRPr lang="el-GR" sz="20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Αν 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R</a:t>
            </a:r>
            <a:r>
              <a:rPr lang="en-US" sz="20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s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η ακτίνα του Ήλιου και 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R</a:t>
            </a:r>
            <a:r>
              <a:rPr lang="en-US" sz="20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d</a:t>
            </a:r>
            <a:r>
              <a:rPr lang="en-US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η μέση απόσταση Γης – Ήλιου … </a:t>
            </a:r>
          </a:p>
          <a:p>
            <a:r>
              <a:rPr lang="el-GR" sz="2000" dirty="0">
                <a:solidFill>
                  <a:srgbClr val="0000FF"/>
                </a:solidFill>
                <a:latin typeface="Arial Narrow" panose="020B0606020202030204" pitchFamily="34" charset="0"/>
              </a:rPr>
              <a:t>.. Τότε με βάση το νόμο των αντιστρόφων τετραγώνων …</a:t>
            </a:r>
            <a:endParaRPr lang="el-GR" sz="2000" dirty="0"/>
          </a:p>
        </p:txBody>
      </p: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2C7A4951-D9DD-A410-4CE9-5A14950AFFF7}"/>
              </a:ext>
            </a:extLst>
          </p:cNvPr>
          <p:cNvCxnSpPr>
            <a:cxnSpLocks/>
          </p:cNvCxnSpPr>
          <p:nvPr/>
        </p:nvCxnSpPr>
        <p:spPr>
          <a:xfrm>
            <a:off x="755575" y="1700808"/>
            <a:ext cx="183522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A94FB58-55E6-BD1B-B49E-2FF214F002EC}"/>
              </a:ext>
            </a:extLst>
          </p:cNvPr>
          <p:cNvSpPr txBox="1"/>
          <p:nvPr/>
        </p:nvSpPr>
        <p:spPr>
          <a:xfrm>
            <a:off x="1373838" y="131486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baseline="-25000" dirty="0"/>
              <a:t>d</a:t>
            </a:r>
            <a:endParaRPr lang="el-GR" baseline="-25000" dirty="0"/>
          </a:p>
        </p:txBody>
      </p:sp>
      <p:cxnSp>
        <p:nvCxnSpPr>
          <p:cNvPr id="19" name="Ευθύγραμμο βέλος σύνδεσης 18">
            <a:extLst>
              <a:ext uri="{FF2B5EF4-FFF2-40B4-BE49-F238E27FC236}">
                <a16:creationId xmlns:a16="http://schemas.microsoft.com/office/drawing/2014/main" id="{5B9C63A5-F9C1-D177-72D9-09113B96A6B9}"/>
              </a:ext>
            </a:extLst>
          </p:cNvPr>
          <p:cNvCxnSpPr/>
          <p:nvPr/>
        </p:nvCxnSpPr>
        <p:spPr>
          <a:xfrm flipV="1">
            <a:off x="457200" y="2204864"/>
            <a:ext cx="154360" cy="205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57F648D-3FCE-BED0-CB04-99BEF80CCB03}"/>
              </a:ext>
            </a:extLst>
          </p:cNvPr>
          <p:cNvSpPr txBox="1"/>
          <p:nvPr/>
        </p:nvSpPr>
        <p:spPr>
          <a:xfrm>
            <a:off x="437734" y="2225951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baseline="-25000" dirty="0"/>
              <a:t>s</a:t>
            </a:r>
            <a:endParaRPr lang="el-GR" baseline="-25000" dirty="0"/>
          </a:p>
        </p:txBody>
      </p:sp>
    </p:spTree>
    <p:extLst>
      <p:ext uri="{BB962C8B-B14F-4D97-AF65-F5344CB8AC3E}">
        <p14:creationId xmlns:p14="http://schemas.microsoft.com/office/powerpoint/2010/main" val="42588270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46</a:t>
            </a:fld>
            <a:endParaRPr lang="el-GR" altLang="el-GR"/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71BD40C9-7A01-4881-9698-55548673B1D3}"/>
              </a:ext>
            </a:extLst>
          </p:cNvPr>
          <p:cNvSpPr txBox="1"/>
          <p:nvPr/>
        </p:nvSpPr>
        <p:spPr>
          <a:xfrm>
            <a:off x="309341" y="332656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•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5" name="object 12">
            <a:extLst>
              <a:ext uri="{FF2B5EF4-FFF2-40B4-BE49-F238E27FC236}">
                <a16:creationId xmlns:a16="http://schemas.microsoft.com/office/drawing/2014/main" id="{F321E4EC-B897-4BFA-9A87-F4D4F89DC841}"/>
              </a:ext>
            </a:extLst>
          </p:cNvPr>
          <p:cNvSpPr txBox="1"/>
          <p:nvPr/>
        </p:nvSpPr>
        <p:spPr>
          <a:xfrm>
            <a:off x="498317" y="332656"/>
            <a:ext cx="8172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b="1" spc="-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ση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AB8F6BD5-3D10-4E55-BB71-1D394DD31C05}"/>
              </a:ext>
            </a:extLst>
          </p:cNvPr>
          <p:cNvSpPr txBox="1"/>
          <p:nvPr/>
        </p:nvSpPr>
        <p:spPr>
          <a:xfrm>
            <a:off x="1331640" y="332656"/>
            <a:ext cx="187220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ακτ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νοβ</a:t>
            </a:r>
            <a:r>
              <a:rPr sz="2400" b="1" spc="-5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400" b="1" spc="4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2586D460-69B6-416B-8FE4-00975A2BC535}"/>
              </a:ext>
            </a:extLst>
          </p:cNvPr>
          <p:cNvSpPr txBox="1"/>
          <p:nvPr/>
        </p:nvSpPr>
        <p:spPr>
          <a:xfrm>
            <a:off x="3203848" y="332656"/>
            <a:ext cx="230110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-34" dirty="0">
                <a:solidFill>
                  <a:srgbClr val="0000FF"/>
                </a:solidFill>
                <a:latin typeface="Arial"/>
                <a:cs typeface="Arial"/>
              </a:rPr>
              <a:t>φτ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άνει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στη</a:t>
            </a:r>
            <a:r>
              <a:rPr sz="2400" b="1" spc="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Γή ;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F6B5C27-872C-49C4-9048-B2DF155580BA}"/>
              </a:ext>
            </a:extLst>
          </p:cNvPr>
          <p:cNvSpPr/>
          <p:nvPr/>
        </p:nvSpPr>
        <p:spPr>
          <a:xfrm>
            <a:off x="4724400" y="2895587"/>
            <a:ext cx="3581400" cy="3127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07B8F40B-364C-420F-A22F-0E9D7AA471B9}"/>
              </a:ext>
            </a:extLst>
          </p:cNvPr>
          <p:cNvSpPr/>
          <p:nvPr/>
        </p:nvSpPr>
        <p:spPr>
          <a:xfrm>
            <a:off x="6350510" y="3585088"/>
            <a:ext cx="838200" cy="685800"/>
          </a:xfrm>
          <a:custGeom>
            <a:avLst/>
            <a:gdLst/>
            <a:ahLst/>
            <a:cxnLst/>
            <a:rect l="l" t="t" r="r" b="b"/>
            <a:pathLst>
              <a:path w="838200" h="685800">
                <a:moveTo>
                  <a:pt x="0" y="685800"/>
                </a:moveTo>
                <a:lnTo>
                  <a:pt x="838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79C47305-12FF-40FE-841C-188851F50947}"/>
              </a:ext>
            </a:extLst>
          </p:cNvPr>
          <p:cNvSpPr txBox="1"/>
          <p:nvPr/>
        </p:nvSpPr>
        <p:spPr>
          <a:xfrm>
            <a:off x="3488957" y="920050"/>
            <a:ext cx="42539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Τί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3B1395CA-88C1-4BD5-AA49-281B02296859}"/>
              </a:ext>
            </a:extLst>
          </p:cNvPr>
          <p:cNvSpPr txBox="1"/>
          <p:nvPr/>
        </p:nvSpPr>
        <p:spPr>
          <a:xfrm>
            <a:off x="3938590" y="920050"/>
            <a:ext cx="219503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ακτινοβολία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256E804F-F52F-437A-AF4E-136923301592}"/>
              </a:ext>
            </a:extLst>
          </p:cNvPr>
          <p:cNvSpPr txBox="1"/>
          <p:nvPr/>
        </p:nvSpPr>
        <p:spPr>
          <a:xfrm>
            <a:off x="6155832" y="920050"/>
            <a:ext cx="122008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φτ</a:t>
            </a:r>
            <a:r>
              <a:rPr sz="3200" spc="-9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νει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1399C132-B9EF-4F1A-8E44-FF24E50C0D3A}"/>
              </a:ext>
            </a:extLst>
          </p:cNvPr>
          <p:cNvSpPr txBox="1"/>
          <p:nvPr/>
        </p:nvSpPr>
        <p:spPr>
          <a:xfrm>
            <a:off x="7402598" y="920050"/>
            <a:ext cx="148988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 err="1">
                <a:solidFill>
                  <a:srgbClr val="585858"/>
                </a:solidFill>
                <a:latin typeface="Arial"/>
                <a:cs typeface="Arial"/>
              </a:rPr>
              <a:t>στη</a:t>
            </a:r>
            <a:r>
              <a:rPr sz="32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200" spc="0" dirty="0" err="1">
                <a:solidFill>
                  <a:srgbClr val="585858"/>
                </a:solidFill>
                <a:latin typeface="Arial"/>
                <a:cs typeface="Arial"/>
              </a:rPr>
              <a:t>Γη</a:t>
            </a:r>
            <a:r>
              <a:rPr lang="el-GR" sz="3200" spc="0" dirty="0">
                <a:solidFill>
                  <a:srgbClr val="585858"/>
                </a:solidFill>
                <a:latin typeface="Arial"/>
                <a:cs typeface="Arial"/>
              </a:rPr>
              <a:t>?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3428982C-5E6F-40DE-9D6F-4DD1013C2A43}"/>
              </a:ext>
            </a:extLst>
          </p:cNvPr>
          <p:cNvSpPr txBox="1"/>
          <p:nvPr/>
        </p:nvSpPr>
        <p:spPr>
          <a:xfrm>
            <a:off x="349677" y="1626664"/>
            <a:ext cx="808012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ή</a:t>
            </a:r>
            <a:endParaRPr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CEED7DD1-608B-484F-AB0D-E5A274D8A76D}"/>
              </a:ext>
            </a:extLst>
          </p:cNvPr>
          <p:cNvSpPr txBox="1"/>
          <p:nvPr/>
        </p:nvSpPr>
        <p:spPr>
          <a:xfrm>
            <a:off x="1158248" y="1626664"/>
            <a:ext cx="129539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«σ</a:t>
            </a:r>
            <a:r>
              <a:rPr sz="2000" spc="-19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θ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spc="-4" dirty="0">
                <a:solidFill>
                  <a:srgbClr val="0000FF"/>
                </a:solidFill>
                <a:latin typeface="Arial"/>
                <a:cs typeface="Arial"/>
              </a:rPr>
              <a:t>ρ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ά»</a:t>
            </a:r>
            <a:endParaRPr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894FDC09-D7ED-4623-8005-E3265DF8948D}"/>
              </a:ext>
            </a:extLst>
          </p:cNvPr>
          <p:cNvSpPr txBox="1"/>
          <p:nvPr/>
        </p:nvSpPr>
        <p:spPr>
          <a:xfrm>
            <a:off x="6771093" y="3967556"/>
            <a:ext cx="24733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R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4F53D353-595B-4EC8-A4E2-ACA15977A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261" y="3585088"/>
            <a:ext cx="1966466" cy="505349"/>
          </a:xfrm>
          <a:prstGeom prst="rect">
            <a:avLst/>
          </a:prstGeom>
        </p:spPr>
      </p:pic>
      <p:sp>
        <p:nvSpPr>
          <p:cNvPr id="23" name="object 3">
            <a:extLst>
              <a:ext uri="{FF2B5EF4-FFF2-40B4-BE49-F238E27FC236}">
                <a16:creationId xmlns:a16="http://schemas.microsoft.com/office/drawing/2014/main" id="{CEDE68BF-B682-4300-92C5-7F12AC18FC60}"/>
              </a:ext>
            </a:extLst>
          </p:cNvPr>
          <p:cNvSpPr txBox="1"/>
          <p:nvPr/>
        </p:nvSpPr>
        <p:spPr>
          <a:xfrm>
            <a:off x="987961" y="3568144"/>
            <a:ext cx="1465681" cy="571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/>
            <a:r>
              <a:rPr lang="el-GR" sz="3200" dirty="0">
                <a:solidFill>
                  <a:srgbClr val="0000FF"/>
                </a:solidFill>
                <a:latin typeface="Arial"/>
                <a:cs typeface="Arial"/>
              </a:rPr>
              <a:t>~</a:t>
            </a:r>
            <a:r>
              <a:rPr lang="en-US" sz="3200" dirty="0">
                <a:solidFill>
                  <a:srgbClr val="0000FF"/>
                </a:solidFill>
                <a:latin typeface="Arial"/>
                <a:cs typeface="Arial"/>
              </a:rPr>
              <a:t>1367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graphicFrame>
        <p:nvGraphicFramePr>
          <p:cNvPr id="20" name="Αντικείμενο 19">
            <a:extLst>
              <a:ext uri="{FF2B5EF4-FFF2-40B4-BE49-F238E27FC236}">
                <a16:creationId xmlns:a16="http://schemas.microsoft.com/office/drawing/2014/main" id="{4378732F-1C2C-424D-BE51-0C1352D345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733064"/>
              </p:ext>
            </p:extLst>
          </p:nvPr>
        </p:nvGraphicFramePr>
        <p:xfrm>
          <a:off x="789104" y="2172359"/>
          <a:ext cx="15081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22080" imgH="393480" progId="Equation.DSMT4">
                  <p:embed/>
                </p:oleObj>
              </mc:Choice>
              <mc:Fallback>
                <p:oleObj name="Equation" r:id="rId5" imgW="622080" imgH="393480" progId="Equation.DSMT4">
                  <p:embed/>
                  <p:pic>
                    <p:nvPicPr>
                      <p:cNvPr id="20" name="Αντικείμενο 19">
                        <a:extLst>
                          <a:ext uri="{FF2B5EF4-FFF2-40B4-BE49-F238E27FC236}">
                            <a16:creationId xmlns:a16="http://schemas.microsoft.com/office/drawing/2014/main" id="{4378732F-1C2C-424D-BE51-0C1352D345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9104" y="2172359"/>
                        <a:ext cx="1508125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3012095"/>
      </p:ext>
    </p:extLst>
  </p:cSld>
  <p:clrMapOvr>
    <a:masterClrMapping/>
  </p:clrMapOvr>
  <p:transition spd="med">
    <p:zo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47</a:t>
            </a:fld>
            <a:endParaRPr lang="el-GR" altLang="el-GR"/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C02BDBAF-58FD-48F7-BEDE-15995B625C66}"/>
              </a:ext>
            </a:extLst>
          </p:cNvPr>
          <p:cNvSpPr/>
          <p:nvPr/>
        </p:nvSpPr>
        <p:spPr>
          <a:xfrm>
            <a:off x="1371600" y="837692"/>
            <a:ext cx="6553200" cy="383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27D0F8D4-DC4E-452C-8045-538DF018DB3C}"/>
              </a:ext>
            </a:extLst>
          </p:cNvPr>
          <p:cNvSpPr/>
          <p:nvPr/>
        </p:nvSpPr>
        <p:spPr>
          <a:xfrm>
            <a:off x="457200" y="4719283"/>
            <a:ext cx="2933700" cy="698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91F049AE-7116-4F5A-86C9-86984F07C5D8}"/>
              </a:ext>
            </a:extLst>
          </p:cNvPr>
          <p:cNvSpPr txBox="1"/>
          <p:nvPr/>
        </p:nvSpPr>
        <p:spPr>
          <a:xfrm>
            <a:off x="202793" y="189452"/>
            <a:ext cx="38022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78D02D95-9FD8-4BD9-99A6-50E888952979}"/>
              </a:ext>
            </a:extLst>
          </p:cNvPr>
          <p:cNvSpPr txBox="1"/>
          <p:nvPr/>
        </p:nvSpPr>
        <p:spPr>
          <a:xfrm>
            <a:off x="608073" y="189452"/>
            <a:ext cx="195129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απ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σταση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BD868656-38C0-4CE1-9827-C505B352FC8F}"/>
              </a:ext>
            </a:extLst>
          </p:cNvPr>
          <p:cNvSpPr txBox="1"/>
          <p:nvPr/>
        </p:nvSpPr>
        <p:spPr>
          <a:xfrm>
            <a:off x="2584426" y="189452"/>
            <a:ext cx="195288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Γη</a:t>
            </a:r>
            <a:r>
              <a:rPr sz="3200" spc="4" dirty="0">
                <a:solidFill>
                  <a:srgbClr val="0000FF"/>
                </a:solidFill>
                <a:latin typeface="Arial"/>
                <a:cs typeface="Arial"/>
              </a:rPr>
              <a:t>ς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-Ήλιου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37967B2A-A858-421E-A855-D1004D19D458}"/>
              </a:ext>
            </a:extLst>
          </p:cNvPr>
          <p:cNvSpPr txBox="1"/>
          <p:nvPr/>
        </p:nvSpPr>
        <p:spPr>
          <a:xfrm>
            <a:off x="4559111" y="189452"/>
            <a:ext cx="141499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αλλάζει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E0C7851B-90BE-4EFD-8FF9-B917D3911115}"/>
              </a:ext>
            </a:extLst>
          </p:cNvPr>
          <p:cNvSpPr txBox="1"/>
          <p:nvPr/>
        </p:nvSpPr>
        <p:spPr>
          <a:xfrm>
            <a:off x="5999158" y="189452"/>
            <a:ext cx="300152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(τρο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χ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ιά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έλ</a:t>
            </a:r>
            <a:r>
              <a:rPr sz="3200" spc="4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ειψ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5A1BD0A2-5060-4FF6-A4EC-4AF7F0457D39}"/>
              </a:ext>
            </a:extLst>
          </p:cNvPr>
          <p:cNvSpPr txBox="1"/>
          <p:nvPr/>
        </p:nvSpPr>
        <p:spPr>
          <a:xfrm>
            <a:off x="4081680" y="5575300"/>
            <a:ext cx="595640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7 %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6461A535-A742-4E73-A8B3-5720653D2912}"/>
              </a:ext>
            </a:extLst>
          </p:cNvPr>
          <p:cNvSpPr txBox="1"/>
          <p:nvPr/>
        </p:nvSpPr>
        <p:spPr>
          <a:xfrm>
            <a:off x="4690010" y="5575300"/>
            <a:ext cx="431067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δι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φο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ρ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ά ακτ</a:t>
            </a:r>
            <a:r>
              <a:rPr sz="24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ν.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περ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ήλι</a:t>
            </a:r>
            <a:r>
              <a:rPr sz="2400" spc="-19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spc="9" dirty="0">
                <a:solidFill>
                  <a:srgbClr val="0000FF"/>
                </a:solidFill>
                <a:latin typeface="Arial"/>
                <a:cs typeface="Arial"/>
              </a:rPr>
              <a:t>φ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ήλιο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993965A7-DA99-4AEA-B282-ABA76EE2FD90}"/>
              </a:ext>
            </a:extLst>
          </p:cNvPr>
          <p:cNvSpPr txBox="1"/>
          <p:nvPr/>
        </p:nvSpPr>
        <p:spPr>
          <a:xfrm>
            <a:off x="457200" y="5965825"/>
            <a:ext cx="8229600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lang="el-GR" sz="2400" u="sng" spc="0" dirty="0">
                <a:solidFill>
                  <a:srgbClr val="585858"/>
                </a:solidFill>
                <a:latin typeface="Arial"/>
                <a:cs typeface="Arial"/>
              </a:rPr>
              <a:t>Η </a:t>
            </a:r>
            <a:r>
              <a:rPr sz="2400" u="sng" spc="0" dirty="0" err="1">
                <a:solidFill>
                  <a:srgbClr val="585858"/>
                </a:solidFill>
                <a:latin typeface="Arial"/>
                <a:cs typeface="Arial"/>
              </a:rPr>
              <a:t>εκκ</a:t>
            </a:r>
            <a:r>
              <a:rPr sz="2400" u="sng" spc="-9" dirty="0" err="1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400" u="sng" spc="0" dirty="0" err="1">
                <a:solidFill>
                  <a:srgbClr val="585858"/>
                </a:solidFill>
                <a:latin typeface="Arial"/>
                <a:cs typeface="Arial"/>
              </a:rPr>
              <a:t>ντρ</a:t>
            </a:r>
            <a:r>
              <a:rPr sz="2400" u="sng" spc="-39" dirty="0" err="1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400" u="sng" spc="0" dirty="0" err="1">
                <a:solidFill>
                  <a:srgbClr val="585858"/>
                </a:solidFill>
                <a:latin typeface="Arial"/>
                <a:cs typeface="Arial"/>
              </a:rPr>
              <a:t>τη</a:t>
            </a:r>
            <a:r>
              <a:rPr sz="2400" u="sng" spc="-39" dirty="0" err="1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400" u="sng" spc="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i="1" u="sng" spc="0" dirty="0">
                <a:solidFill>
                  <a:srgbClr val="585858"/>
                </a:solidFill>
                <a:latin typeface="Arial"/>
                <a:cs typeface="Arial"/>
              </a:rPr>
              <a:t>e 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αλ</a:t>
            </a:r>
            <a:r>
              <a:rPr sz="2400" u="sng" spc="-34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άζει </a:t>
            </a:r>
            <a:r>
              <a:rPr sz="2400" u="sng" spc="-9" dirty="0">
                <a:solidFill>
                  <a:srgbClr val="585858"/>
                </a:solidFill>
                <a:latin typeface="Arial"/>
                <a:cs typeface="Arial"/>
              </a:rPr>
              <a:t>«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περιοδι</a:t>
            </a:r>
            <a:r>
              <a:rPr sz="2400" u="sng" spc="-25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ά» </a:t>
            </a:r>
            <a:r>
              <a:rPr sz="2400" u="sng" spc="-19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άθε</a:t>
            </a:r>
            <a:r>
              <a:rPr sz="2400" u="sng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n-US" sz="2400" u="sng" spc="-9" dirty="0">
                <a:solidFill>
                  <a:srgbClr val="585858"/>
                </a:solidFill>
                <a:latin typeface="Arial"/>
                <a:cs typeface="Arial"/>
              </a:rPr>
              <a:t>~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1</a:t>
            </a:r>
            <a:r>
              <a:rPr lang="el-GR" sz="2400" u="sng" spc="-4" dirty="0">
                <a:solidFill>
                  <a:srgbClr val="585858"/>
                </a:solidFill>
                <a:latin typeface="Arial"/>
                <a:cs typeface="Arial"/>
              </a:rPr>
              <a:t>2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0.000</a:t>
            </a:r>
            <a:r>
              <a:rPr sz="2400" u="sng" spc="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χρόνια</a:t>
            </a:r>
            <a:endParaRPr sz="2400" u="sng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6979538"/>
      </p:ext>
    </p:extLst>
  </p:cSld>
  <p:clrMapOvr>
    <a:masterClrMapping/>
  </p:clrMapOvr>
  <p:transition spd="med"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Θέση ημερομηνίας 5">
            <a:extLst>
              <a:ext uri="{FF2B5EF4-FFF2-40B4-BE49-F238E27FC236}">
                <a16:creationId xmlns:a16="http://schemas.microsoft.com/office/drawing/2014/main" id="{BFF75C49-33EF-4A88-A2FB-7BA8069A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 dirty="0"/>
          </a:p>
        </p:txBody>
      </p:sp>
      <p:sp>
        <p:nvSpPr>
          <p:cNvPr id="49" name="Θέση αριθμού διαφάνειας 6">
            <a:extLst>
              <a:ext uri="{FF2B5EF4-FFF2-40B4-BE49-F238E27FC236}">
                <a16:creationId xmlns:a16="http://schemas.microsoft.com/office/drawing/2014/main" id="{0BC76303-5B19-4FFB-A6F5-6C73EA81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FD736EA-1B0E-4467-9092-9C5E0C8891FE}" type="slidenum">
              <a:rPr lang="el-GR" altLang="el-GR" smtClean="0"/>
              <a:pPr/>
              <a:t>48</a:t>
            </a:fld>
            <a:endParaRPr lang="el-GR" altLang="el-GR" dirty="0"/>
          </a:p>
        </p:txBody>
      </p:sp>
      <p:sp>
        <p:nvSpPr>
          <p:cNvPr id="6" name="object 12">
            <a:extLst>
              <a:ext uri="{FF2B5EF4-FFF2-40B4-BE49-F238E27FC236}">
                <a16:creationId xmlns:a16="http://schemas.microsoft.com/office/drawing/2014/main" id="{B8C2B385-FE51-4410-BE79-E4C7F040A475}"/>
              </a:ext>
            </a:extLst>
          </p:cNvPr>
          <p:cNvSpPr/>
          <p:nvPr/>
        </p:nvSpPr>
        <p:spPr>
          <a:xfrm>
            <a:off x="411992" y="3138805"/>
            <a:ext cx="3505200" cy="25761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EBF4E54E-00AA-430B-A84B-3E9353A8983D}"/>
              </a:ext>
            </a:extLst>
          </p:cNvPr>
          <p:cNvSpPr/>
          <p:nvPr/>
        </p:nvSpPr>
        <p:spPr>
          <a:xfrm>
            <a:off x="5198008" y="3317038"/>
            <a:ext cx="3448050" cy="21723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AB4230AF-B6D8-4CC3-A4B8-8165CD50F017}"/>
              </a:ext>
            </a:extLst>
          </p:cNvPr>
          <p:cNvSpPr/>
          <p:nvPr/>
        </p:nvSpPr>
        <p:spPr>
          <a:xfrm>
            <a:off x="2746756" y="841755"/>
            <a:ext cx="4263644" cy="2396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0F5DDF90-71C9-4AA0-85CD-BA2E423B872D}"/>
              </a:ext>
            </a:extLst>
          </p:cNvPr>
          <p:cNvSpPr txBox="1"/>
          <p:nvPr/>
        </p:nvSpPr>
        <p:spPr>
          <a:xfrm>
            <a:off x="469493" y="189452"/>
            <a:ext cx="223124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Ακτινοβολία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2E725C61-D2A1-4324-B0B1-198C9DD6F6CD}"/>
              </a:ext>
            </a:extLst>
          </p:cNvPr>
          <p:cNvSpPr txBox="1"/>
          <p:nvPr/>
        </p:nvSpPr>
        <p:spPr>
          <a:xfrm>
            <a:off x="2722136" y="189452"/>
            <a:ext cx="73341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στα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62F4A658-4D6B-4015-ABEF-B26DD3EBEB4E}"/>
              </a:ext>
            </a:extLst>
          </p:cNvPr>
          <p:cNvSpPr txBox="1"/>
          <p:nvPr/>
        </p:nvSpPr>
        <p:spPr>
          <a:xfrm>
            <a:off x="3482240" y="189452"/>
            <a:ext cx="86769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-1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ρια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27D47328-9D0E-4D30-8B51-C89C6A8EAA45}"/>
              </a:ext>
            </a:extLst>
          </p:cNvPr>
          <p:cNvSpPr txBox="1"/>
          <p:nvPr/>
        </p:nvSpPr>
        <p:spPr>
          <a:xfrm>
            <a:off x="4376624" y="189452"/>
            <a:ext cx="66953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της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9554104F-91D3-471D-B6EB-BF21E2117238}"/>
              </a:ext>
            </a:extLst>
          </p:cNvPr>
          <p:cNvSpPr txBox="1"/>
          <p:nvPr/>
        </p:nvSpPr>
        <p:spPr>
          <a:xfrm>
            <a:off x="5070402" y="189452"/>
            <a:ext cx="244446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ατμ</a:t>
            </a:r>
            <a:r>
              <a:rPr sz="3200" spc="-1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σφαιρας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CA76725F-9E79-4963-AE9B-BC165BC1B5CB}"/>
              </a:ext>
            </a:extLst>
          </p:cNvPr>
          <p:cNvSpPr txBox="1"/>
          <p:nvPr/>
        </p:nvSpPr>
        <p:spPr>
          <a:xfrm>
            <a:off x="7541554" y="189452"/>
            <a:ext cx="119403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(ΤΟΑ)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36A751CD-541E-4F90-9CDE-B7F13759D6C3}"/>
              </a:ext>
            </a:extLst>
          </p:cNvPr>
          <p:cNvSpPr txBox="1"/>
          <p:nvPr/>
        </p:nvSpPr>
        <p:spPr>
          <a:xfrm>
            <a:off x="307258" y="5780150"/>
            <a:ext cx="3863452" cy="584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150"/>
              </a:lnSpc>
              <a:spcBef>
                <a:spcPts val="107"/>
              </a:spcBef>
            </a:pP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η</a:t>
            </a:r>
            <a:r>
              <a:rPr sz="2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b="1" u="sng" spc="-2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όξωση</a:t>
            </a:r>
            <a:r>
              <a:rPr sz="2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spc="-2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ζ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ει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«π</a:t>
            </a:r>
            <a:r>
              <a:rPr sz="2000" spc="-4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ρ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οδ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ά»</a:t>
            </a:r>
            <a:endParaRPr sz="2000" dirty="0">
              <a:latin typeface="Arial"/>
              <a:cs typeface="Arial"/>
            </a:endParaRPr>
          </a:p>
          <a:p>
            <a:pPr marL="12700" marR="38176" algn="ctr">
              <a:lnSpc>
                <a:spcPts val="2301"/>
              </a:lnSpc>
            </a:pP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θ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000" spc="-2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41.000</a:t>
            </a:r>
            <a:r>
              <a:rPr sz="2000" spc="-2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χρόν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2</a:t>
            </a:r>
            <a:r>
              <a:rPr sz="2000" spc="14" dirty="0">
                <a:solidFill>
                  <a:srgbClr val="585858"/>
                </a:solidFill>
                <a:latin typeface="Arial"/>
                <a:cs typeface="Arial"/>
              </a:rPr>
              <a:t>2</a:t>
            </a:r>
            <a:r>
              <a:rPr sz="1950" spc="0" baseline="26758" dirty="0">
                <a:solidFill>
                  <a:srgbClr val="585858"/>
                </a:solidFill>
                <a:latin typeface="Times New Roman"/>
                <a:cs typeface="Times New Roman"/>
              </a:rPr>
              <a:t>ο</a:t>
            </a:r>
            <a:r>
              <a:rPr sz="1950" spc="223" baseline="26758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-</a:t>
            </a:r>
            <a:r>
              <a:rPr sz="20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24</a:t>
            </a:r>
            <a:r>
              <a:rPr sz="1950" spc="4" baseline="26758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C4F2CB50-7C0D-4678-9224-AB4A192D75D2}"/>
              </a:ext>
            </a:extLst>
          </p:cNvPr>
          <p:cNvSpPr txBox="1"/>
          <p:nvPr/>
        </p:nvSpPr>
        <p:spPr>
          <a:xfrm>
            <a:off x="4716016" y="5780150"/>
            <a:ext cx="415475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150"/>
              </a:lnSpc>
              <a:spcBef>
                <a:spcPts val="107"/>
              </a:spcBef>
            </a:pP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η</a:t>
            </a:r>
            <a:r>
              <a:rPr sz="2000" spc="-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μ</a:t>
            </a:r>
            <a:r>
              <a:rPr sz="2000" b="1" u="sng" spc="-9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000" b="1" u="sng" spc="-25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άπ</a:t>
            </a:r>
            <a:r>
              <a:rPr sz="2000" b="1" u="sng" spc="-1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000" b="1" u="sng" spc="0" dirty="0">
                <a:solidFill>
                  <a:srgbClr val="585858"/>
                </a:solidFill>
                <a:latin typeface="Arial"/>
                <a:cs typeface="Arial"/>
              </a:rPr>
              <a:t>ωση</a:t>
            </a:r>
            <a:r>
              <a:rPr sz="2000" spc="-3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spc="-29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ζ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ει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«π</a:t>
            </a:r>
            <a:r>
              <a:rPr sz="2000" spc="-4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ρ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οδ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ά»</a:t>
            </a:r>
            <a:endParaRPr sz="2000" dirty="0">
              <a:latin typeface="Arial"/>
              <a:cs typeface="Arial"/>
            </a:endParaRPr>
          </a:p>
          <a:p>
            <a:pPr marL="12700" marR="38176" algn="ctr">
              <a:lnSpc>
                <a:spcPct val="95825"/>
              </a:lnSpc>
            </a:pPr>
            <a:r>
              <a:rPr sz="2000" spc="-19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000" spc="4" dirty="0">
                <a:solidFill>
                  <a:srgbClr val="585858"/>
                </a:solidFill>
                <a:latin typeface="Arial"/>
                <a:cs typeface="Arial"/>
              </a:rPr>
              <a:t>θ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000" spc="-2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26.000</a:t>
            </a:r>
            <a:r>
              <a:rPr sz="2000" spc="-2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χρόν</a:t>
            </a:r>
            <a:r>
              <a:rPr sz="20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4719241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49</a:t>
            </a:fld>
            <a:endParaRPr lang="el-GR" altLang="el-GR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6994C5B2-233D-4C7F-ACCA-8E7C2AB18538}"/>
              </a:ext>
            </a:extLst>
          </p:cNvPr>
          <p:cNvSpPr txBox="1"/>
          <p:nvPr/>
        </p:nvSpPr>
        <p:spPr>
          <a:xfrm>
            <a:off x="237333" y="260648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•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323F9839-AD6C-4E3F-98DD-8DEAD3716D6C}"/>
              </a:ext>
            </a:extLst>
          </p:cNvPr>
          <p:cNvSpPr txBox="1"/>
          <p:nvPr/>
        </p:nvSpPr>
        <p:spPr>
          <a:xfrm>
            <a:off x="426309" y="260648"/>
            <a:ext cx="8172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b="1" spc="-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ση</a:t>
            </a:r>
            <a:endParaRPr sz="2400" b="1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9E162CE4-A73F-43C1-B07B-E65A50306FFB}"/>
              </a:ext>
            </a:extLst>
          </p:cNvPr>
          <p:cNvSpPr txBox="1"/>
          <p:nvPr/>
        </p:nvSpPr>
        <p:spPr>
          <a:xfrm>
            <a:off x="1259632" y="260648"/>
            <a:ext cx="18002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ακτ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νοβ</a:t>
            </a:r>
            <a:r>
              <a:rPr sz="2400" b="1" spc="-5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400" b="1" spc="4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AB345C9E-83C5-4063-A073-81F859D7A808}"/>
              </a:ext>
            </a:extLst>
          </p:cNvPr>
          <p:cNvSpPr txBox="1"/>
          <p:nvPr/>
        </p:nvSpPr>
        <p:spPr>
          <a:xfrm>
            <a:off x="3145457" y="260648"/>
            <a:ext cx="309319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-34" dirty="0">
                <a:solidFill>
                  <a:srgbClr val="0000FF"/>
                </a:solidFill>
                <a:latin typeface="Arial"/>
                <a:cs typeface="Arial"/>
              </a:rPr>
              <a:t>φτ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άνει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σε</a:t>
            </a:r>
            <a:r>
              <a:rPr sz="2400" b="1" spc="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άθε τ</a:t>
            </a:r>
            <a:r>
              <a:rPr sz="2400" b="1" spc="-39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b="1" spc="-34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724C3665-308E-480B-BE0E-EE26A65521B6}"/>
              </a:ext>
            </a:extLst>
          </p:cNvPr>
          <p:cNvSpPr txBox="1"/>
          <p:nvPr/>
        </p:nvSpPr>
        <p:spPr>
          <a:xfrm>
            <a:off x="6084168" y="260648"/>
            <a:ext cx="159249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(χ</a:t>
            </a:r>
            <a:r>
              <a:rPr sz="2400" b="1" spc="4" dirty="0">
                <a:solidFill>
                  <a:srgbClr val="0000FF"/>
                </a:solidFill>
                <a:latin typeface="Arial"/>
                <a:cs typeface="Arial"/>
              </a:rPr>
              <a:t>ρ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όνο) ;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1" name="object 15">
            <a:extLst>
              <a:ext uri="{FF2B5EF4-FFF2-40B4-BE49-F238E27FC236}">
                <a16:creationId xmlns:a16="http://schemas.microsoft.com/office/drawing/2014/main" id="{B6379581-0D2E-4E53-934E-6133362F5AC3}"/>
              </a:ext>
            </a:extLst>
          </p:cNvPr>
          <p:cNvSpPr/>
          <p:nvPr/>
        </p:nvSpPr>
        <p:spPr>
          <a:xfrm>
            <a:off x="4980482" y="1777137"/>
            <a:ext cx="3600450" cy="236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A28C8CEA-9C57-409D-BD5B-970F1A2B2D91}"/>
              </a:ext>
            </a:extLst>
          </p:cNvPr>
          <p:cNvSpPr/>
          <p:nvPr/>
        </p:nvSpPr>
        <p:spPr>
          <a:xfrm>
            <a:off x="5105400" y="48768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6956C2F7-CDF5-4430-9C44-0D7CEDA0AB23}"/>
              </a:ext>
            </a:extLst>
          </p:cNvPr>
          <p:cNvSpPr/>
          <p:nvPr/>
        </p:nvSpPr>
        <p:spPr>
          <a:xfrm>
            <a:off x="4038600" y="5562600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D1DEC44C-CD26-491B-A2DA-F3933A42C32D}"/>
              </a:ext>
            </a:extLst>
          </p:cNvPr>
          <p:cNvSpPr txBox="1"/>
          <p:nvPr/>
        </p:nvSpPr>
        <p:spPr>
          <a:xfrm>
            <a:off x="421687" y="900806"/>
            <a:ext cx="223124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Ακτινοβολία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FF07DCD8-E3D8-4A1E-A253-F8055A21D41F}"/>
              </a:ext>
            </a:extLst>
          </p:cNvPr>
          <p:cNvSpPr txBox="1"/>
          <p:nvPr/>
        </p:nvSpPr>
        <p:spPr>
          <a:xfrm>
            <a:off x="2674330" y="900806"/>
            <a:ext cx="73341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στα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3B8678F6-D2A2-438B-985C-0667171E11A8}"/>
              </a:ext>
            </a:extLst>
          </p:cNvPr>
          <p:cNvSpPr txBox="1"/>
          <p:nvPr/>
        </p:nvSpPr>
        <p:spPr>
          <a:xfrm>
            <a:off x="3434434" y="900806"/>
            <a:ext cx="86769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-1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ρια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06EEF507-0DC3-4E84-A716-A382C715CC79}"/>
              </a:ext>
            </a:extLst>
          </p:cNvPr>
          <p:cNvSpPr txBox="1"/>
          <p:nvPr/>
        </p:nvSpPr>
        <p:spPr>
          <a:xfrm>
            <a:off x="4328818" y="900806"/>
            <a:ext cx="66953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της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60B99C01-84E4-4110-AC9E-75B4B3F7BD27}"/>
              </a:ext>
            </a:extLst>
          </p:cNvPr>
          <p:cNvSpPr txBox="1"/>
          <p:nvPr/>
        </p:nvSpPr>
        <p:spPr>
          <a:xfrm>
            <a:off x="5022596" y="900806"/>
            <a:ext cx="244446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ατμ</a:t>
            </a:r>
            <a:r>
              <a:rPr sz="3200" spc="-14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σφαιρας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8579CA0A-303B-46B4-9466-ABBAFA8EA280}"/>
              </a:ext>
            </a:extLst>
          </p:cNvPr>
          <p:cNvSpPr txBox="1"/>
          <p:nvPr/>
        </p:nvSpPr>
        <p:spPr>
          <a:xfrm>
            <a:off x="7493748" y="900806"/>
            <a:ext cx="119403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(ΤΟΑ)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17136C9C-B312-42FF-A379-15FB804041BB}"/>
              </a:ext>
            </a:extLst>
          </p:cNvPr>
          <p:cNvSpPr txBox="1"/>
          <p:nvPr/>
        </p:nvSpPr>
        <p:spPr>
          <a:xfrm>
            <a:off x="5413629" y="4884705"/>
            <a:ext cx="2734157" cy="14278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ώρα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της ημ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έ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ρας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1435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400" spc="-39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59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χή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560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γεωγραφ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-25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4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400" spc="-2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ος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EB982F55-37BC-4154-A25D-FFBCC72F85A6}"/>
              </a:ext>
            </a:extLst>
          </p:cNvPr>
          <p:cNvSpPr txBox="1"/>
          <p:nvPr/>
        </p:nvSpPr>
        <p:spPr>
          <a:xfrm>
            <a:off x="535940" y="5418435"/>
            <a:ext cx="32031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Γωνία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ζενίθ</a:t>
            </a:r>
            <a:r>
              <a:rPr sz="2400" spc="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z ε</a:t>
            </a:r>
            <a:r>
              <a:rPr sz="2400" spc="-59" dirty="0">
                <a:solidFill>
                  <a:srgbClr val="585858"/>
                </a:solidFill>
                <a:latin typeface="Arial"/>
                <a:cs typeface="Arial"/>
              </a:rPr>
              <a:t>ξ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400" spc="-29" dirty="0">
                <a:solidFill>
                  <a:srgbClr val="585858"/>
                </a:solidFill>
                <a:latin typeface="Arial"/>
                <a:cs typeface="Arial"/>
              </a:rPr>
              <a:t>ρ</a:t>
            </a: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400" spc="-2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αι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9C9512DA-629C-4504-A40B-9944498AC244}"/>
              </a:ext>
            </a:extLst>
          </p:cNvPr>
          <p:cNvSpPr txBox="1"/>
          <p:nvPr/>
        </p:nvSpPr>
        <p:spPr>
          <a:xfrm>
            <a:off x="4038600" y="4876800"/>
            <a:ext cx="10668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AC270760-27D8-4D62-A7DF-AA45F5F37911}"/>
              </a:ext>
            </a:extLst>
          </p:cNvPr>
          <p:cNvSpPr txBox="1"/>
          <p:nvPr/>
        </p:nvSpPr>
        <p:spPr>
          <a:xfrm>
            <a:off x="4038600" y="5562600"/>
            <a:ext cx="1066800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graphicFrame>
        <p:nvGraphicFramePr>
          <p:cNvPr id="2" name="Αντικείμενο 1">
            <a:extLst>
              <a:ext uri="{FF2B5EF4-FFF2-40B4-BE49-F238E27FC236}">
                <a16:creationId xmlns:a16="http://schemas.microsoft.com/office/drawing/2014/main" id="{6F82CFCD-9E2A-4691-A5DD-EC8352E94A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4715803"/>
              </p:ext>
            </p:extLst>
          </p:nvPr>
        </p:nvGraphicFramePr>
        <p:xfrm>
          <a:off x="425126" y="2172917"/>
          <a:ext cx="4140718" cy="929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44520" imgH="279360" progId="Equation.DSMT4">
                  <p:embed/>
                </p:oleObj>
              </mc:Choice>
              <mc:Fallback>
                <p:oleObj name="Equation" r:id="rId4" imgW="1244520" imgH="279360" progId="Equation.DSMT4">
                  <p:embed/>
                  <p:pic>
                    <p:nvPicPr>
                      <p:cNvPr id="2" name="Αντικείμενο 1">
                        <a:extLst>
                          <a:ext uri="{FF2B5EF4-FFF2-40B4-BE49-F238E27FC236}">
                            <a16:creationId xmlns:a16="http://schemas.microsoft.com/office/drawing/2014/main" id="{6F82CFCD-9E2A-4691-A5DD-EC8352E94A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5126" y="2172917"/>
                        <a:ext cx="4140718" cy="929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1307363"/>
      </p:ext>
    </p:extLst>
  </p:cSld>
  <p:clrMapOvr>
    <a:masterClrMapping/>
  </p:clrMapOvr>
  <p:transition spd="med"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50</a:t>
            </a:fld>
            <a:endParaRPr lang="el-GR" altLang="el-GR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D70666C8-EB44-4EBE-98A2-82FD7099E04B}"/>
              </a:ext>
            </a:extLst>
          </p:cNvPr>
          <p:cNvSpPr/>
          <p:nvPr/>
        </p:nvSpPr>
        <p:spPr>
          <a:xfrm>
            <a:off x="5105400" y="48768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6BC2B450-78EA-4FDC-9BDB-B08DAB2932A7}"/>
              </a:ext>
            </a:extLst>
          </p:cNvPr>
          <p:cNvSpPr/>
          <p:nvPr/>
        </p:nvSpPr>
        <p:spPr>
          <a:xfrm>
            <a:off x="4038600" y="5562600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105B72C5-2DAB-4ECC-B4D3-0C21EB5B6891}"/>
              </a:ext>
            </a:extLst>
          </p:cNvPr>
          <p:cNvSpPr/>
          <p:nvPr/>
        </p:nvSpPr>
        <p:spPr>
          <a:xfrm>
            <a:off x="107504" y="1144523"/>
            <a:ext cx="4464495" cy="34357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4FE57682-25F9-47DB-892D-0DEA545D8F86}"/>
              </a:ext>
            </a:extLst>
          </p:cNvPr>
          <p:cNvSpPr/>
          <p:nvPr/>
        </p:nvSpPr>
        <p:spPr>
          <a:xfrm>
            <a:off x="4571999" y="1144523"/>
            <a:ext cx="4571999" cy="3364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id="{7F5D8227-B706-48A2-B289-2FFC46520DC9}"/>
              </a:ext>
            </a:extLst>
          </p:cNvPr>
          <p:cNvSpPr txBox="1"/>
          <p:nvPr/>
        </p:nvSpPr>
        <p:spPr>
          <a:xfrm>
            <a:off x="425629" y="369317"/>
            <a:ext cx="223124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Ακτινοβολία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BD43042A-DC0C-486F-9AE7-F0828E316FE5}"/>
              </a:ext>
            </a:extLst>
          </p:cNvPr>
          <p:cNvSpPr txBox="1"/>
          <p:nvPr/>
        </p:nvSpPr>
        <p:spPr>
          <a:xfrm>
            <a:off x="2678272" y="369317"/>
            <a:ext cx="73341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στα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FF50C71F-1CD9-462F-ADAC-56D5D20E7512}"/>
              </a:ext>
            </a:extLst>
          </p:cNvPr>
          <p:cNvSpPr txBox="1"/>
          <p:nvPr/>
        </p:nvSpPr>
        <p:spPr>
          <a:xfrm>
            <a:off x="3438376" y="369317"/>
            <a:ext cx="86769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ρια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17EFF687-D5E4-4B1A-A648-215A8FF1211F}"/>
              </a:ext>
            </a:extLst>
          </p:cNvPr>
          <p:cNvSpPr txBox="1"/>
          <p:nvPr/>
        </p:nvSpPr>
        <p:spPr>
          <a:xfrm>
            <a:off x="4332760" y="369317"/>
            <a:ext cx="66953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της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379E1F99-7D3D-4B80-A9FD-688DFD29C3FA}"/>
              </a:ext>
            </a:extLst>
          </p:cNvPr>
          <p:cNvSpPr txBox="1"/>
          <p:nvPr/>
        </p:nvSpPr>
        <p:spPr>
          <a:xfrm>
            <a:off x="5026538" y="369317"/>
            <a:ext cx="244446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ατμ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σφαιρας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70B2FCC0-C9D5-42D1-AD2E-B049FDDF6C5E}"/>
              </a:ext>
            </a:extLst>
          </p:cNvPr>
          <p:cNvSpPr txBox="1"/>
          <p:nvPr/>
        </p:nvSpPr>
        <p:spPr>
          <a:xfrm>
            <a:off x="7497690" y="369317"/>
            <a:ext cx="119403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(ΤΟΑ)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452658C9-929D-430B-BB68-36C64D00EF5A}"/>
              </a:ext>
            </a:extLst>
          </p:cNvPr>
          <p:cNvSpPr txBox="1"/>
          <p:nvPr/>
        </p:nvSpPr>
        <p:spPr>
          <a:xfrm>
            <a:off x="5413629" y="4884705"/>
            <a:ext cx="2734157" cy="14278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ώρα</a:t>
            </a:r>
            <a:r>
              <a:rPr sz="2400" spc="-9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της ημ</a:t>
            </a:r>
            <a:r>
              <a:rPr sz="2400" spc="-9" dirty="0">
                <a:solidFill>
                  <a:srgbClr val="BEBEBE"/>
                </a:solidFill>
                <a:latin typeface="Arial"/>
                <a:cs typeface="Arial"/>
              </a:rPr>
              <a:t>έ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ρας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1435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ε</a:t>
            </a:r>
            <a:r>
              <a:rPr sz="2400" spc="-39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59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χή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560"/>
              </a:spcBef>
            </a:pP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γεωγραφ</a:t>
            </a:r>
            <a:r>
              <a:rPr sz="2400" spc="9" dirty="0">
                <a:solidFill>
                  <a:srgbClr val="BEBEBE"/>
                </a:solidFill>
                <a:latin typeface="Arial"/>
                <a:cs typeface="Arial"/>
              </a:rPr>
              <a:t>ι</a:t>
            </a:r>
            <a:r>
              <a:rPr sz="2400" spc="-25" dirty="0">
                <a:solidFill>
                  <a:srgbClr val="BEBEBE"/>
                </a:solidFill>
                <a:latin typeface="Arial"/>
                <a:cs typeface="Arial"/>
              </a:rPr>
              <a:t>κ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ό</a:t>
            </a:r>
            <a:r>
              <a:rPr sz="2400" spc="-19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π</a:t>
            </a:r>
            <a:r>
              <a:rPr sz="2400" spc="-34" dirty="0">
                <a:solidFill>
                  <a:srgbClr val="BEBEBE"/>
                </a:solidFill>
                <a:latin typeface="Arial"/>
                <a:cs typeface="Arial"/>
              </a:rPr>
              <a:t>λ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ά</a:t>
            </a:r>
            <a:r>
              <a:rPr sz="2400" spc="-29" dirty="0">
                <a:solidFill>
                  <a:srgbClr val="BEBEBE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ος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06B37545-0A57-4844-B9F2-BF8F31D268F6}"/>
              </a:ext>
            </a:extLst>
          </p:cNvPr>
          <p:cNvSpPr txBox="1"/>
          <p:nvPr/>
        </p:nvSpPr>
        <p:spPr>
          <a:xfrm>
            <a:off x="535940" y="5418435"/>
            <a:ext cx="32031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Γωνία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ζενίθ</a:t>
            </a:r>
            <a:r>
              <a:rPr sz="2400" spc="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z ε</a:t>
            </a:r>
            <a:r>
              <a:rPr sz="2400" spc="-59" dirty="0">
                <a:solidFill>
                  <a:srgbClr val="585858"/>
                </a:solidFill>
                <a:latin typeface="Arial"/>
                <a:cs typeface="Arial"/>
              </a:rPr>
              <a:t>ξ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400" spc="-29" dirty="0">
                <a:solidFill>
                  <a:srgbClr val="585858"/>
                </a:solidFill>
                <a:latin typeface="Arial"/>
                <a:cs typeface="Arial"/>
              </a:rPr>
              <a:t>ρ</a:t>
            </a: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400" spc="-2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αι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02EA0813-261B-4D48-89EE-532A6F006501}"/>
              </a:ext>
            </a:extLst>
          </p:cNvPr>
          <p:cNvSpPr txBox="1"/>
          <p:nvPr/>
        </p:nvSpPr>
        <p:spPr>
          <a:xfrm>
            <a:off x="4038600" y="4876800"/>
            <a:ext cx="10668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A166A4ED-853D-4679-86CB-EF42A8B3D3A2}"/>
              </a:ext>
            </a:extLst>
          </p:cNvPr>
          <p:cNvSpPr txBox="1"/>
          <p:nvPr/>
        </p:nvSpPr>
        <p:spPr>
          <a:xfrm>
            <a:off x="4038600" y="5562600"/>
            <a:ext cx="1066800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717584002"/>
      </p:ext>
    </p:extLst>
  </p:cSld>
  <p:clrMapOvr>
    <a:masterClrMapping/>
  </p:clrMapOvr>
  <p:transition spd="med"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A079E84F-22BA-44A6-82A0-F5EFDB6C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A75EB84-8D58-4FEC-AC74-4CC90EE4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51</a:t>
            </a:fld>
            <a:endParaRPr lang="el-GR" altLang="el-GR"/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ABFEC021-1D7D-4E3F-9367-DDF52600295A}"/>
              </a:ext>
            </a:extLst>
          </p:cNvPr>
          <p:cNvSpPr/>
          <p:nvPr/>
        </p:nvSpPr>
        <p:spPr>
          <a:xfrm>
            <a:off x="5105400" y="4876800"/>
            <a:ext cx="0" cy="1524000"/>
          </a:xfrm>
          <a:custGeom>
            <a:avLst/>
            <a:gdLst/>
            <a:ahLst/>
            <a:cxnLst/>
            <a:rect l="l" t="t" r="r" b="b"/>
            <a:pathLst>
              <a:path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78E0ACAE-0E77-45C3-8848-ABF8BA95C947}"/>
              </a:ext>
            </a:extLst>
          </p:cNvPr>
          <p:cNvSpPr/>
          <p:nvPr/>
        </p:nvSpPr>
        <p:spPr>
          <a:xfrm>
            <a:off x="4038600" y="5562600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9525">
            <a:solidFill>
              <a:srgbClr val="5858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8" name="object 16">
            <a:extLst>
              <a:ext uri="{FF2B5EF4-FFF2-40B4-BE49-F238E27FC236}">
                <a16:creationId xmlns:a16="http://schemas.microsoft.com/office/drawing/2014/main" id="{7B065388-4AA0-4681-9A99-C45CFE20B7F9}"/>
              </a:ext>
            </a:extLst>
          </p:cNvPr>
          <p:cNvSpPr/>
          <p:nvPr/>
        </p:nvSpPr>
        <p:spPr>
          <a:xfrm>
            <a:off x="533400" y="1525270"/>
            <a:ext cx="3915664" cy="31229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76E72AD8-BE0F-483E-AA68-603D63EC3294}"/>
              </a:ext>
            </a:extLst>
          </p:cNvPr>
          <p:cNvSpPr/>
          <p:nvPr/>
        </p:nvSpPr>
        <p:spPr>
          <a:xfrm>
            <a:off x="4953000" y="1518030"/>
            <a:ext cx="3429000" cy="3127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E4D8F1C8-1E13-48D7-8ECB-FFA6925695FB}"/>
              </a:ext>
            </a:extLst>
          </p:cNvPr>
          <p:cNvSpPr txBox="1"/>
          <p:nvPr/>
        </p:nvSpPr>
        <p:spPr>
          <a:xfrm>
            <a:off x="469493" y="189452"/>
            <a:ext cx="704537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Ακτινοβολία</a:t>
            </a:r>
            <a:r>
              <a:rPr sz="3200" spc="-3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στα 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ρια της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ατμ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σφαιρας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E46BA873-FB7B-4C52-BA0B-FB00E63998FD}"/>
              </a:ext>
            </a:extLst>
          </p:cNvPr>
          <p:cNvSpPr txBox="1"/>
          <p:nvPr/>
        </p:nvSpPr>
        <p:spPr>
          <a:xfrm>
            <a:off x="7541554" y="189452"/>
            <a:ext cx="119403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(ΤΟΑ)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1B8CE0D-8D2B-4378-98E5-DCCA7268DA78}"/>
              </a:ext>
            </a:extLst>
          </p:cNvPr>
          <p:cNvSpPr txBox="1"/>
          <p:nvPr/>
        </p:nvSpPr>
        <p:spPr>
          <a:xfrm>
            <a:off x="4301505" y="1036021"/>
            <a:ext cx="555443" cy="338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sz="3600" spc="0" baseline="-1207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sz="3600" spc="9" baseline="-1207" dirty="0">
                <a:solidFill>
                  <a:srgbClr val="585858"/>
                </a:solidFill>
                <a:latin typeface="Arial"/>
                <a:cs typeface="Arial"/>
              </a:rPr>
              <a:t>3</a:t>
            </a:r>
            <a:r>
              <a:rPr sz="2400" spc="0" baseline="25364" dirty="0">
                <a:solidFill>
                  <a:srgbClr val="585858"/>
                </a:solidFill>
                <a:latin typeface="Arial"/>
                <a:cs typeface="Arial"/>
              </a:rPr>
              <a:t>ος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2255DE28-DB22-4C3B-93CF-5A582AE0E0FB}"/>
              </a:ext>
            </a:extLst>
          </p:cNvPr>
          <p:cNvSpPr txBox="1"/>
          <p:nvPr/>
        </p:nvSpPr>
        <p:spPr>
          <a:xfrm>
            <a:off x="420486" y="1044722"/>
            <a:ext cx="39298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26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FD3EE557-BF1E-4173-977F-C20029637FAC}"/>
              </a:ext>
            </a:extLst>
          </p:cNvPr>
          <p:cNvSpPr txBox="1"/>
          <p:nvPr/>
        </p:nvSpPr>
        <p:spPr>
          <a:xfrm>
            <a:off x="825870" y="1044722"/>
            <a:ext cx="118699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πεί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ρ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αμα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393C8D82-C3F5-40E8-A40F-C77B0E6DECB7}"/>
              </a:ext>
            </a:extLst>
          </p:cNvPr>
          <p:cNvSpPr txBox="1"/>
          <p:nvPr/>
        </p:nvSpPr>
        <p:spPr>
          <a:xfrm>
            <a:off x="2024953" y="1044722"/>
            <a:ext cx="52313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ου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B4CB72D7-360C-42D1-9A35-E31C33D4CAD2}"/>
              </a:ext>
            </a:extLst>
          </p:cNvPr>
          <p:cNvSpPr txBox="1"/>
          <p:nvPr/>
        </p:nvSpPr>
        <p:spPr>
          <a:xfrm>
            <a:off x="2561706" y="1044722"/>
            <a:ext cx="17234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Ερα</a:t>
            </a:r>
            <a:r>
              <a:rPr sz="2400" u="sng" spc="-3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οσ</a:t>
            </a:r>
            <a:r>
              <a:rPr sz="2400" u="sng" spc="-9" dirty="0">
                <a:solidFill>
                  <a:srgbClr val="585858"/>
                </a:solidFill>
                <a:latin typeface="Arial"/>
                <a:cs typeface="Arial"/>
              </a:rPr>
              <a:t>θ</a:t>
            </a:r>
            <a:r>
              <a:rPr sz="2400" u="sng" spc="0" dirty="0">
                <a:solidFill>
                  <a:srgbClr val="585858"/>
                </a:solidFill>
                <a:latin typeface="Arial"/>
                <a:cs typeface="Arial"/>
              </a:rPr>
              <a:t>ένη</a:t>
            </a:r>
            <a:endParaRPr sz="2400" u="sng">
              <a:latin typeface="Arial"/>
              <a:cs typeface="Arial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EB5E04D2-16EA-4F81-932D-A6EE2658C420}"/>
              </a:ext>
            </a:extLst>
          </p:cNvPr>
          <p:cNvSpPr txBox="1"/>
          <p:nvPr/>
        </p:nvSpPr>
        <p:spPr>
          <a:xfrm>
            <a:off x="4869627" y="1044722"/>
            <a:ext cx="102971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ώνας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17B087F8-FBF0-44FC-8D35-F760F94C7967}"/>
              </a:ext>
            </a:extLst>
          </p:cNvPr>
          <p:cNvSpPr txBox="1"/>
          <p:nvPr/>
        </p:nvSpPr>
        <p:spPr>
          <a:xfrm>
            <a:off x="5912957" y="1044722"/>
            <a:ext cx="62829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4" dirty="0">
                <a:solidFill>
                  <a:srgbClr val="585858"/>
                </a:solidFill>
                <a:latin typeface="Arial"/>
                <a:cs typeface="Arial"/>
              </a:rPr>
              <a:t>.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χ)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1BA46140-A26A-48BB-86E8-1460015868AD}"/>
              </a:ext>
            </a:extLst>
          </p:cNvPr>
          <p:cNvSpPr txBox="1"/>
          <p:nvPr/>
        </p:nvSpPr>
        <p:spPr>
          <a:xfrm>
            <a:off x="5413629" y="4884705"/>
            <a:ext cx="2734157" cy="14278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ώρα</a:t>
            </a:r>
            <a:r>
              <a:rPr sz="2400" spc="-9" dirty="0">
                <a:solidFill>
                  <a:srgbClr val="BEBEBE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της ημ</a:t>
            </a:r>
            <a:r>
              <a:rPr sz="2400" spc="-9" dirty="0">
                <a:solidFill>
                  <a:srgbClr val="BEBEBE"/>
                </a:solidFill>
                <a:latin typeface="Arial"/>
                <a:cs typeface="Arial"/>
              </a:rPr>
              <a:t>έ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ρας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1435"/>
              </a:spcBef>
            </a:pP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ε</a:t>
            </a:r>
            <a:r>
              <a:rPr sz="2400" spc="-39" dirty="0">
                <a:solidFill>
                  <a:srgbClr val="BEBEBE"/>
                </a:solidFill>
                <a:latin typeface="Arial"/>
                <a:cs typeface="Arial"/>
              </a:rPr>
              <a:t>π</a:t>
            </a:r>
            <a:r>
              <a:rPr sz="2400" spc="-59" dirty="0">
                <a:solidFill>
                  <a:srgbClr val="BEBEBE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BEBEBE"/>
                </a:solidFill>
                <a:latin typeface="Arial"/>
                <a:cs typeface="Arial"/>
              </a:rPr>
              <a:t>χή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560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γεωγραφ</a:t>
            </a:r>
            <a:r>
              <a:rPr sz="2400" spc="9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2400" spc="-25" dirty="0">
                <a:solidFill>
                  <a:srgbClr val="585858"/>
                </a:solidFill>
                <a:latin typeface="Arial"/>
                <a:cs typeface="Arial"/>
              </a:rPr>
              <a:t>κ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ό</a:t>
            </a:r>
            <a:r>
              <a:rPr sz="2400" spc="-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π</a:t>
            </a: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λ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400" spc="-2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ος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E078BF0B-721D-4003-98C3-8FD2B251B9F7}"/>
              </a:ext>
            </a:extLst>
          </p:cNvPr>
          <p:cNvSpPr txBox="1"/>
          <p:nvPr/>
        </p:nvSpPr>
        <p:spPr>
          <a:xfrm>
            <a:off x="535940" y="5418435"/>
            <a:ext cx="32031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Γωνία</a:t>
            </a:r>
            <a:r>
              <a:rPr sz="2400" spc="-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ζενίθ</a:t>
            </a:r>
            <a:r>
              <a:rPr sz="2400" spc="1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z ε</a:t>
            </a:r>
            <a:r>
              <a:rPr sz="2400" spc="-59" dirty="0">
                <a:solidFill>
                  <a:srgbClr val="585858"/>
                </a:solidFill>
                <a:latin typeface="Arial"/>
                <a:cs typeface="Arial"/>
              </a:rPr>
              <a:t>ξ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2400" spc="-29" dirty="0">
                <a:solidFill>
                  <a:srgbClr val="585858"/>
                </a:solidFill>
                <a:latin typeface="Arial"/>
                <a:cs typeface="Arial"/>
              </a:rPr>
              <a:t>ρ</a:t>
            </a:r>
            <a:r>
              <a:rPr sz="2400" spc="-34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ά</a:t>
            </a:r>
            <a:r>
              <a:rPr sz="2400" spc="-29" dirty="0">
                <a:solidFill>
                  <a:srgbClr val="585858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585858"/>
                </a:solidFill>
                <a:latin typeface="Arial"/>
                <a:cs typeface="Arial"/>
              </a:rPr>
              <a:t>αι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E9916AB4-B391-49AF-8E65-6F9345A845A2}"/>
              </a:ext>
            </a:extLst>
          </p:cNvPr>
          <p:cNvSpPr txBox="1"/>
          <p:nvPr/>
        </p:nvSpPr>
        <p:spPr>
          <a:xfrm>
            <a:off x="4038600" y="4876800"/>
            <a:ext cx="10668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0DCAC92B-CAF7-46FD-B13E-BE4236CBB650}"/>
              </a:ext>
            </a:extLst>
          </p:cNvPr>
          <p:cNvSpPr txBox="1"/>
          <p:nvPr/>
        </p:nvSpPr>
        <p:spPr>
          <a:xfrm>
            <a:off x="4038600" y="5562600"/>
            <a:ext cx="1066800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2821464264"/>
      </p:ext>
    </p:extLst>
  </p:cSld>
  <p:clrMapOvr>
    <a:masterClrMapping/>
  </p:clrMapOvr>
  <p:transition spd="med"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68B75BD-366B-4C5C-86E7-91C29F02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5783" y="6323045"/>
            <a:ext cx="2133600" cy="365125"/>
          </a:xfrm>
        </p:spPr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CF21F84-3E4A-4460-87CC-D93C903D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9738" y="6431129"/>
            <a:ext cx="2133600" cy="365125"/>
          </a:xfrm>
        </p:spPr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61EF590-F4E3-4D58-B44C-E2640ED78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064"/>
            <a:ext cx="9144000" cy="850797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65BE831E-8F80-4582-A82F-DA3E7F7C5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83" y="2780928"/>
            <a:ext cx="8244408" cy="976311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8BC6364D-F5A6-4A55-8E5F-243CE2910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22" y="4078314"/>
            <a:ext cx="8110736" cy="1081929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4C6603E9-A651-4C48-B5A9-1B552D4253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999" y="5225112"/>
            <a:ext cx="7534672" cy="1097933"/>
          </a:xfrm>
          <a:prstGeom prst="rect">
            <a:avLst/>
          </a:prstGeom>
        </p:spPr>
      </p:pic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0EC9EF52-2395-4BCB-B52D-D0550F7522DD}"/>
              </a:ext>
            </a:extLst>
          </p:cNvPr>
          <p:cNvCxnSpPr/>
          <p:nvPr/>
        </p:nvCxnSpPr>
        <p:spPr>
          <a:xfrm>
            <a:off x="2938071" y="3645024"/>
            <a:ext cx="237626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εία γραμμή σύνδεσης 10">
            <a:extLst>
              <a:ext uri="{FF2B5EF4-FFF2-40B4-BE49-F238E27FC236}">
                <a16:creationId xmlns:a16="http://schemas.microsoft.com/office/drawing/2014/main" id="{46C4A807-E6EE-45F8-AAA3-2AECFE4AC2F7}"/>
              </a:ext>
            </a:extLst>
          </p:cNvPr>
          <p:cNvCxnSpPr/>
          <p:nvPr/>
        </p:nvCxnSpPr>
        <p:spPr>
          <a:xfrm>
            <a:off x="3658151" y="4941168"/>
            <a:ext cx="237626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AD49FBC5-6313-4D50-A4F5-75D7B41E2FAF}"/>
              </a:ext>
            </a:extLst>
          </p:cNvPr>
          <p:cNvCxnSpPr>
            <a:cxnSpLocks/>
          </p:cNvCxnSpPr>
          <p:nvPr/>
        </p:nvCxnSpPr>
        <p:spPr>
          <a:xfrm>
            <a:off x="4146453" y="6309320"/>
            <a:ext cx="289607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DBA58DE-ADDD-4DB5-61E8-8F25BBE1AD2C}"/>
                  </a:ext>
                </a:extLst>
              </p:cNvPr>
              <p:cNvSpPr txBox="1"/>
              <p:nvPr/>
            </p:nvSpPr>
            <p:spPr>
              <a:xfrm>
                <a:off x="238916" y="1072221"/>
                <a:ext cx="7534672" cy="16835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l-GR" sz="1100" dirty="0">
                    <a:cs typeface="+mj-cs"/>
                  </a:rPr>
                  <a:t>Αναλυτικά: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groupChr>
                      <m:groupChrPr>
                        <m:chr m:val="‾"/>
                        <m:pos m:val="top"/>
                        <m:vertJc m:val="bot"/>
                        <m:ctrlP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</m:ctrlPr>
                      </m:groupChrPr>
                      <m:e>
                        <m: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  <m:t>𝑃</m:t>
                        </m:r>
                      </m:e>
                    </m:groupChr>
                  </m:oMath>
                </a14:m>
                <a:r>
                  <a:rPr lang="ar-AE" sz="1100" dirty="0">
                    <a:cs typeface="+mj-cs"/>
                  </a:rPr>
                  <a:t>→ </a:t>
                </a:r>
                <a:r>
                  <a:rPr lang="el-GR" sz="1100" dirty="0">
                    <a:cs typeface="+mj-cs"/>
                  </a:rPr>
                  <a:t>η </a:t>
                </a:r>
                <a:r>
                  <a:rPr lang="el-GR" sz="1100" b="1" dirty="0">
                    <a:cs typeface="+mj-cs"/>
                  </a:rPr>
                  <a:t>μέση ισχύς</a:t>
                </a:r>
                <a:r>
                  <a:rPr lang="el-GR" sz="1100" dirty="0">
                    <a:cs typeface="+mj-cs"/>
                  </a:rPr>
                  <a:t> που δέχεται το φωτισμένο τμήμα της Γης (ολική ηλιακή ισχύς που προσπίπτει στη Γη).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l-GR" sz="1100" i="1">
                        <a:latin typeface="Cambria Math" panose="02040503050406030204" pitchFamily="18" charset="0"/>
                        <a:cs typeface="+mj-cs"/>
                      </a:rPr>
                      <m:t>𝜋</m:t>
                    </m:r>
                    <m:sSubSup>
                      <m:sSubSupPr>
                        <m:ctrlP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</m:ctrlPr>
                      </m:sSubSupPr>
                      <m:e>
                        <m: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100" i="0">
                            <a:latin typeface="Cambria Math" panose="02040503050406030204" pitchFamily="18" charset="0"/>
                            <a:cs typeface="+mj-cs"/>
                          </a:rPr>
                          <m:t>Γ</m:t>
                        </m:r>
                      </m:sub>
                      <m:sup>
                        <m:r>
                          <a:rPr lang="ar-AE" sz="1100" i="0">
                            <a:latin typeface="Cambria Math" panose="02040503050406030204" pitchFamily="18" charset="0"/>
                            <a:cs typeface="+mj-cs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ar-AE" sz="1100" dirty="0">
                    <a:cs typeface="+mj-cs"/>
                  </a:rPr>
                  <a:t>→ </a:t>
                </a:r>
                <a:r>
                  <a:rPr lang="el-GR" sz="1100" dirty="0">
                    <a:cs typeface="+mj-cs"/>
                  </a:rPr>
                  <a:t>το </a:t>
                </a:r>
                <a:r>
                  <a:rPr lang="el-GR" sz="1100" b="1" dirty="0">
                    <a:cs typeface="+mj-cs"/>
                  </a:rPr>
                  <a:t>εμβαδόν του κυκλικού δίσκου</a:t>
                </a:r>
                <a:r>
                  <a:rPr lang="el-GR" sz="1100" dirty="0">
                    <a:cs typeface="+mj-cs"/>
                  </a:rPr>
                  <a:t> της Γης που δέχεται ακτινοβολία από τον Ήλιο (όχι όλης της επιφάνειας, μόνο του «φωτισμένου» ημισφαιρίου).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</m:ctrlPr>
                      </m:sSubPr>
                      <m:e>
                        <m: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100" i="0">
                            <a:latin typeface="Cambria Math" panose="02040503050406030204" pitchFamily="18" charset="0"/>
                            <a:cs typeface="+mj-cs"/>
                          </a:rPr>
                          <m:t>Γ</m:t>
                        </m:r>
                      </m:sub>
                    </m:sSub>
                  </m:oMath>
                </a14:m>
                <a:r>
                  <a:rPr lang="ar-AE" sz="1100" dirty="0">
                    <a:cs typeface="+mj-cs"/>
                  </a:rPr>
                  <a:t>→ </a:t>
                </a:r>
                <a:r>
                  <a:rPr lang="el-GR" sz="1100" dirty="0">
                    <a:cs typeface="+mj-cs"/>
                  </a:rPr>
                  <a:t>η </a:t>
                </a:r>
                <a:r>
                  <a:rPr lang="el-GR" sz="1100" b="1" dirty="0">
                    <a:cs typeface="+mj-cs"/>
                  </a:rPr>
                  <a:t>ακτίνα της Γης</a:t>
                </a:r>
                <a:r>
                  <a:rPr lang="el-GR" sz="1100" dirty="0">
                    <a:cs typeface="+mj-cs"/>
                  </a:rPr>
                  <a:t> (περίπου </a:t>
                </a:r>
                <a14:m>
                  <m:oMath xmlns:m="http://schemas.openxmlformats.org/officeDocument/2006/math">
                    <m:r>
                      <a:rPr lang="el-GR" sz="1100">
                        <a:latin typeface="Cambria Math" panose="02040503050406030204" pitchFamily="18" charset="0"/>
                        <a:cs typeface="+mj-cs"/>
                      </a:rPr>
                      <m:t>6.37</m:t>
                    </m:r>
                    <m:r>
                      <a:rPr lang="el-GR" sz="1100" i="0">
                        <a:latin typeface="Cambria Math" panose="02040503050406030204" pitchFamily="18" charset="0"/>
                        <a:cs typeface="+mj-cs"/>
                      </a:rPr>
                      <m:t>×</m:t>
                    </m:r>
                    <m:sSup>
                      <m:sSupPr>
                        <m:ctrlP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</m:ctrlPr>
                      </m:sSupPr>
                      <m:e>
                        <m:r>
                          <a:rPr lang="ar-AE" sz="1100" i="0">
                            <a:latin typeface="Cambria Math" panose="02040503050406030204" pitchFamily="18" charset="0"/>
                            <a:cs typeface="+mj-cs"/>
                          </a:rPr>
                          <m:t>10</m:t>
                        </m:r>
                      </m:e>
                      <m:sup>
                        <m:r>
                          <a:rPr lang="ar-AE" sz="1100" i="0">
                            <a:latin typeface="Cambria Math" panose="02040503050406030204" pitchFamily="18" charset="0"/>
                            <a:cs typeface="+mj-cs"/>
                          </a:rPr>
                          <m:t>6</m:t>
                        </m:r>
                      </m:sup>
                    </m:sSup>
                    <m:r>
                      <m:rPr>
                        <m:nor/>
                      </m:rPr>
                      <a:rPr lang="ar-AE" sz="1100" b="0" i="1">
                        <a:latin typeface="Cambria Math" panose="02040503050406030204" pitchFamily="18" charset="0"/>
                        <a:cs typeface="+mj-cs"/>
                      </a:rPr>
                      <m:t> </m:t>
                    </m:r>
                    <m:r>
                      <m:rPr>
                        <m:nor/>
                      </m:rPr>
                      <a:rPr lang="en-GB" sz="1100" b="0" i="1">
                        <a:latin typeface="Cambria Math" panose="02040503050406030204" pitchFamily="18" charset="0"/>
                        <a:cs typeface="+mj-cs"/>
                      </a:rPr>
                      <m:t>m</m:t>
                    </m:r>
                  </m:oMath>
                </a14:m>
                <a:r>
                  <a:rPr lang="en-GB" sz="1100" dirty="0">
                    <a:cs typeface="+mj-cs"/>
                  </a:rPr>
                  <a:t>).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</m:ctrlPr>
                      </m:sSubPr>
                      <m:e>
                        <m: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  <m:t>𝐼</m:t>
                        </m:r>
                      </m:e>
                      <m:sub>
                        <m:r>
                          <a:rPr lang="ar-AE" sz="1100" i="0">
                            <a:latin typeface="Cambria Math" panose="02040503050406030204" pitchFamily="18" charset="0"/>
                            <a:cs typeface="+mj-cs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sz="1100" dirty="0">
                    <a:cs typeface="+mj-cs"/>
                  </a:rPr>
                  <a:t>→ </a:t>
                </a:r>
                <a:r>
                  <a:rPr lang="el-GR" sz="1100" dirty="0">
                    <a:cs typeface="+mj-cs"/>
                  </a:rPr>
                  <a:t>η </a:t>
                </a:r>
                <a:r>
                  <a:rPr lang="el-GR" sz="1100" b="1" dirty="0">
                    <a:cs typeface="+mj-cs"/>
                  </a:rPr>
                  <a:t>ηλιακή σταθερά</a:t>
                </a:r>
                <a:r>
                  <a:rPr lang="el-GR" sz="1100" dirty="0">
                    <a:cs typeface="+mj-cs"/>
                  </a:rPr>
                  <a:t>, δηλαδή η ένταση της ηλιακής ακτινοβολίας που φτάνει στην κορυφή της ατμόσφαιρας της Γης.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l-GR" sz="1100" dirty="0">
                    <a:cs typeface="+mj-cs"/>
                  </a:rPr>
                  <a:t>Τιμή: περίπου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</m:ctrlPr>
                      </m:sSubPr>
                      <m:e>
                        <m: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  <m:t>𝐼</m:t>
                        </m:r>
                      </m:e>
                      <m:sub>
                        <m:r>
                          <a:rPr lang="ar-AE" sz="1100" i="0">
                            <a:latin typeface="Cambria Math" panose="02040503050406030204" pitchFamily="18" charset="0"/>
                            <a:cs typeface="+mj-cs"/>
                          </a:rPr>
                          <m:t>0</m:t>
                        </m:r>
                      </m:sub>
                    </m:sSub>
                    <m:r>
                      <a:rPr lang="ar-AE" sz="1100" i="0">
                        <a:latin typeface="Cambria Math" panose="02040503050406030204" pitchFamily="18" charset="0"/>
                        <a:cs typeface="+mj-cs"/>
                      </a:rPr>
                      <m:t>=1367</m:t>
                    </m:r>
                    <m:r>
                      <m:rPr>
                        <m:nor/>
                      </m:rPr>
                      <a:rPr lang="ar-AE" sz="1100" b="0" i="1">
                        <a:latin typeface="Cambria Math" panose="02040503050406030204" pitchFamily="18" charset="0"/>
                        <a:cs typeface="+mj-cs"/>
                      </a:rPr>
                      <m:t> </m:t>
                    </m:r>
                    <m:sSup>
                      <m:sSupPr>
                        <m:ctrlPr>
                          <a:rPr lang="ar-AE" sz="1100" b="0" i="1">
                            <a:latin typeface="Cambria Math" panose="02040503050406030204" pitchFamily="18" charset="0"/>
                            <a:cs typeface="+mj-cs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1100" b="0" i="1">
                            <a:latin typeface="Cambria Math" panose="02040503050406030204" pitchFamily="18" charset="0"/>
                            <a:cs typeface="+mj-cs"/>
                          </a:rPr>
                          <m:t>W</m:t>
                        </m:r>
                        <m:r>
                          <m:rPr>
                            <m:nor/>
                          </m:rPr>
                          <a:rPr lang="en-GB" sz="1100" b="0" i="1">
                            <a:latin typeface="Cambria Math" panose="02040503050406030204" pitchFamily="18" charset="0"/>
                            <a:cs typeface="+mj-cs"/>
                          </a:rPr>
                          <m:t>/</m:t>
                        </m:r>
                        <m:r>
                          <m:rPr>
                            <m:nor/>
                          </m:rPr>
                          <a:rPr lang="en-GB" sz="1100" b="0" i="1">
                            <a:latin typeface="Cambria Math" panose="02040503050406030204" pitchFamily="18" charset="0"/>
                            <a:cs typeface="+mj-cs"/>
                          </a:rPr>
                          <m:t>m</m:t>
                        </m:r>
                      </m:e>
                      <m:sup>
                        <m:r>
                          <a:rPr lang="ar-AE" sz="1100" b="0" i="0">
                            <a:latin typeface="Cambria Math" panose="02040503050406030204" pitchFamily="18" charset="0"/>
                            <a:cs typeface="+mj-cs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AE" sz="1100" dirty="0">
                    <a:cs typeface="+mj-cs"/>
                  </a:rPr>
                  <a:t>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ar-AE" sz="1100">
                        <a:latin typeface="Cambria Math" panose="02040503050406030204" pitchFamily="18" charset="0"/>
                        <a:cs typeface="+mj-cs"/>
                      </a:rPr>
                      <m:t>175.8</m:t>
                    </m:r>
                    <m:r>
                      <a:rPr lang="ar-AE" sz="1100" i="0">
                        <a:latin typeface="Cambria Math" panose="02040503050406030204" pitchFamily="18" charset="0"/>
                        <a:cs typeface="+mj-cs"/>
                      </a:rPr>
                      <m:t>×</m:t>
                    </m:r>
                    <m:sSup>
                      <m:sSupPr>
                        <m:ctrlPr>
                          <a:rPr lang="ar-AE" sz="1100" i="1">
                            <a:latin typeface="Cambria Math" panose="02040503050406030204" pitchFamily="18" charset="0"/>
                            <a:cs typeface="+mj-cs"/>
                          </a:rPr>
                        </m:ctrlPr>
                      </m:sSupPr>
                      <m:e>
                        <m:r>
                          <a:rPr lang="ar-AE" sz="1100" i="0">
                            <a:latin typeface="Cambria Math" panose="02040503050406030204" pitchFamily="18" charset="0"/>
                            <a:cs typeface="+mj-cs"/>
                          </a:rPr>
                          <m:t>10</m:t>
                        </m:r>
                      </m:e>
                      <m:sup>
                        <m:r>
                          <a:rPr lang="ar-AE" sz="1100" i="0">
                            <a:latin typeface="Cambria Math" panose="02040503050406030204" pitchFamily="18" charset="0"/>
                            <a:cs typeface="+mj-cs"/>
                          </a:rPr>
                          <m:t>12</m:t>
                        </m:r>
                      </m:sup>
                    </m:sSup>
                    <m:r>
                      <m:rPr>
                        <m:nor/>
                      </m:rPr>
                      <a:rPr lang="ar-AE" sz="1100" b="0" i="1">
                        <a:latin typeface="Cambria Math" panose="02040503050406030204" pitchFamily="18" charset="0"/>
                        <a:cs typeface="+mj-cs"/>
                      </a:rPr>
                      <m:t> </m:t>
                    </m:r>
                    <m:r>
                      <m:rPr>
                        <m:nor/>
                      </m:rPr>
                      <a:rPr lang="en-GB" sz="1100" b="0" i="1">
                        <a:latin typeface="Cambria Math" panose="02040503050406030204" pitchFamily="18" charset="0"/>
                        <a:cs typeface="+mj-cs"/>
                      </a:rPr>
                      <m:t>kW</m:t>
                    </m:r>
                  </m:oMath>
                </a14:m>
                <a:r>
                  <a:rPr lang="en-GB" sz="1100" dirty="0">
                    <a:cs typeface="+mj-cs"/>
                  </a:rPr>
                  <a:t>→ </a:t>
                </a:r>
                <a:r>
                  <a:rPr lang="el-GR" sz="1100" dirty="0">
                    <a:cs typeface="+mj-cs"/>
                  </a:rPr>
                  <a:t>το </a:t>
                </a:r>
                <a:r>
                  <a:rPr lang="el-GR" sz="1100" b="1" dirty="0">
                    <a:cs typeface="+mj-cs"/>
                  </a:rPr>
                  <a:t>αριθμητικό αποτέλεσμα</a:t>
                </a:r>
                <a:r>
                  <a:rPr lang="el-GR" sz="1100" dirty="0">
                    <a:cs typeface="+mj-cs"/>
                  </a:rPr>
                  <a:t>, δηλαδή η συνολική ισχύς που δέχεται η Γη από τον Ήλιο (χωρίς να υπολογίζεται η απορρόφηση της ατμόσφαιρας).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DBA58DE-ADDD-4DB5-61E8-8F25BBE1A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16" y="1072221"/>
                <a:ext cx="7534672" cy="1683538"/>
              </a:xfrm>
              <a:prstGeom prst="rect">
                <a:avLst/>
              </a:prstGeom>
              <a:blipFill>
                <a:blip r:embed="rId6"/>
                <a:stretch>
                  <a:fillRect b="-1504"/>
                </a:stretch>
              </a:blipFill>
            </p:spPr>
            <p:txBody>
              <a:bodyPr/>
              <a:lstStyle/>
              <a:p>
                <a:r>
                  <a:rPr lang="en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14459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E19CB33-4B16-4DD0-944F-6EC9E2948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38DD24E-3123-4E47-8885-68BA1A311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DC35874-D2BF-419A-A1A9-A034E6AD4C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3" r="1240"/>
          <a:stretch/>
        </p:blipFill>
        <p:spPr>
          <a:xfrm>
            <a:off x="174672" y="332656"/>
            <a:ext cx="8861824" cy="584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4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5BD6EB9-6388-4380-8164-CEC3D9A19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D030393-19A1-4B14-8F87-D6ADDCAB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70EAE15-C3EB-4423-BC65-B845D02CB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" y="260648"/>
            <a:ext cx="9144000" cy="1901555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EF0B7047-3679-4CE9-ADAF-2564DAA38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" y="2162203"/>
            <a:ext cx="3869605" cy="272909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F186DAA7-939E-4002-BF1E-B1B4657FE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6" y="2420887"/>
            <a:ext cx="5400600" cy="3604263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CF286E1-E0EE-4423-87A6-FC8879594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6025150"/>
            <a:ext cx="2476500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653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2368A0F-452B-48CC-97B5-2ACDF5A9F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FB8B32B-1F79-48F9-A197-D93CFB0C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DD29EF2-78B4-457A-9E6A-94742403EB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8" r="1623"/>
          <a:stretch/>
        </p:blipFill>
        <p:spPr>
          <a:xfrm>
            <a:off x="179512" y="404663"/>
            <a:ext cx="8856984" cy="575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099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5EA1999-1255-4421-A00A-3E7B47720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A191551-E886-46C5-9907-B93F8313E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9758B6A-B1DE-4FBB-B74A-0D76B70DF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36712"/>
            <a:ext cx="8568952" cy="480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148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F825983-A247-4179-8D36-824E04442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6142870-EBAA-409A-9C28-5A5980381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13142AA-5EB4-4FBA-A0AD-80BC5B570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22" b="222"/>
          <a:stretch/>
        </p:blipFill>
        <p:spPr>
          <a:xfrm>
            <a:off x="336584" y="11358"/>
            <a:ext cx="8470831" cy="557820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8F00EA15-DAB0-4B0B-98E8-D9EB2D085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884" y="5589558"/>
            <a:ext cx="8192003" cy="92990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576023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4D6D155-5BDF-4F56-BE11-51CEEF123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85C42EA-4DD7-468F-B995-FDA87DB7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C948EA6-8522-42A9-B2FF-9245684D1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7275"/>
            <a:ext cx="3981450" cy="260985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6A21FE4E-3BE1-4D21-B1DD-F3FCC6237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" y="3068959"/>
            <a:ext cx="6427391" cy="2823139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6256979A-E35E-435F-BCB5-6C8528185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3068960"/>
            <a:ext cx="2414924" cy="1320662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71F9C77-6D27-4003-8052-44FA39B8F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7330" y="241598"/>
            <a:ext cx="4352925" cy="2076450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6096F2B7-B6AE-407A-BF81-3A5CDC3617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637" y="4941168"/>
            <a:ext cx="2334588" cy="121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200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CD095B-E889-6BBA-C1DF-801510329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D0508C-9F0E-6D66-F4E0-888BC1852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462759-D64E-3908-0723-BCEADB9A67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531012"/>
              </p:ext>
            </p:extLst>
          </p:nvPr>
        </p:nvGraphicFramePr>
        <p:xfrm>
          <a:off x="251520" y="1628800"/>
          <a:ext cx="8568952" cy="1554480"/>
        </p:xfrm>
        <a:graphic>
          <a:graphicData uri="http://schemas.openxmlformats.org/drawingml/2006/table">
            <a:tbl>
              <a:tblPr/>
              <a:tblGrid>
                <a:gridCol w="1071119">
                  <a:extLst>
                    <a:ext uri="{9D8B030D-6E8A-4147-A177-3AD203B41FA5}">
                      <a16:colId xmlns:a16="http://schemas.microsoft.com/office/drawing/2014/main" val="1209343952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2737251866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3823162616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2872218909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1105957513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3670736673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1990522870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8003906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Γωνία Ζενίθ (°)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7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Ένταση φωτός (</a:t>
                      </a:r>
                      <a:r>
                        <a:rPr lang="en-GB"/>
                        <a:t>W/m²)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1360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1320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1180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950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680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/>
                        <a:t>350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dirty="0"/>
                        <a:t>120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227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85371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8BFD598-FA70-4C8D-8BA5-DF6EB6A9E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D77CEE6-CA44-4653-A2D2-7D00510DF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D2A9572-8ACF-49E8-9B63-9B3E16AEF6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7159"/>
          <a:stretch/>
        </p:blipFill>
        <p:spPr>
          <a:xfrm>
            <a:off x="260135" y="548680"/>
            <a:ext cx="8623730" cy="365125"/>
          </a:xfrm>
          <a:prstGeom prst="rect">
            <a:avLst/>
          </a:prstGeom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76F91F4C-4B8F-49B0-89E4-6833556E6940}"/>
              </a:ext>
            </a:extLst>
          </p:cNvPr>
          <p:cNvSpPr txBox="1"/>
          <p:nvPr/>
        </p:nvSpPr>
        <p:spPr>
          <a:xfrm>
            <a:off x="7164288" y="548680"/>
            <a:ext cx="509823" cy="288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lang="el-GR" sz="2000" b="1" i="1" spc="0" dirty="0">
                <a:solidFill>
                  <a:srgbClr val="FF0000"/>
                </a:solidFill>
                <a:latin typeface="Times New Roman"/>
                <a:cs typeface="Times New Roman"/>
              </a:rPr>
              <a:t>(δ)</a:t>
            </a:r>
            <a:endParaRPr sz="2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1315512-A118-5BAA-FD6A-1B03BAF0A7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62"/>
          <a:stretch/>
        </p:blipFill>
        <p:spPr>
          <a:xfrm>
            <a:off x="260135" y="1792155"/>
            <a:ext cx="8623730" cy="248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91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8BFD598-FA70-4C8D-8BA5-DF6EB6A9E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D77CEE6-CA44-4653-A2D2-7D00510DF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20541E67-F6DE-439E-81E3-22AC82C05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96" y="620688"/>
            <a:ext cx="8108130" cy="5264575"/>
          </a:xfrm>
          <a:prstGeom prst="rect">
            <a:avLst/>
          </a:prstGeom>
          <a:ln w="31750">
            <a:solidFill>
              <a:schemeClr val="accent1"/>
            </a:solidFill>
          </a:ln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76F91F4C-4B8F-49B0-89E4-6833556E6940}"/>
              </a:ext>
            </a:extLst>
          </p:cNvPr>
          <p:cNvSpPr txBox="1"/>
          <p:nvPr/>
        </p:nvSpPr>
        <p:spPr>
          <a:xfrm>
            <a:off x="3923928" y="592547"/>
            <a:ext cx="509823" cy="3801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lang="el-GR" sz="2000" b="1" i="1" spc="0" dirty="0">
                <a:solidFill>
                  <a:srgbClr val="FF0000"/>
                </a:solidFill>
                <a:latin typeface="Times New Roman"/>
                <a:cs typeface="Times New Roman"/>
              </a:rPr>
              <a:t>(δ)</a:t>
            </a:r>
            <a:endParaRPr sz="2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36470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31C0B96-75E6-4F50-8822-C688CEB4D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053E1EE-4BC3-4CCF-9BB8-40B564011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5A004AF-DACB-4619-A939-B864FC193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2" y="220589"/>
            <a:ext cx="9095255" cy="77997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D6A86309-5FAD-413C-AD74-BE9B78136E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17"/>
          <a:stretch/>
        </p:blipFill>
        <p:spPr>
          <a:xfrm>
            <a:off x="350634" y="935276"/>
            <a:ext cx="8442732" cy="140904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E7BB25D8-90D1-4562-A8BD-AB683B2E8A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4"/>
          <a:stretch/>
        </p:blipFill>
        <p:spPr>
          <a:xfrm>
            <a:off x="119463" y="2964990"/>
            <a:ext cx="9027666" cy="278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234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3375996-3593-42FD-BEC4-EB845D1B0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A5CDB33-4E2D-45A9-BA59-5011864D5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03040C4-4518-4007-94B0-D97C66143A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5"/>
          <a:stretch/>
        </p:blipFill>
        <p:spPr>
          <a:xfrm>
            <a:off x="397564" y="908720"/>
            <a:ext cx="7836656" cy="324036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2CBB28AF-93A9-4096-A63B-7441CC361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32656"/>
            <a:ext cx="1847850" cy="26670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B99B9566-2F6D-4DC2-B735-A6D7F5F74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3401220"/>
            <a:ext cx="6113930" cy="302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587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162CA46-D4E3-4CE0-9940-E6F4EA6B5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D498FF5-8132-4456-BB57-F7FDB604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8CC2C47-4AA3-49C4-B983-BA5856FA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44" y="61217"/>
            <a:ext cx="7815912" cy="3672408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E58189DE-E08B-478A-84D2-CDFBC6417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738652"/>
            <a:ext cx="6885458" cy="2617697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0172B31-874C-417E-AD9F-60213D5BD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3717032"/>
            <a:ext cx="22669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612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B869F9C-AB67-4B20-A4C8-3AE5C977F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F2FD762-5D57-4926-98DD-48615ECA7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E7E785E-6CA9-456E-9519-F13B723E9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02" y="260648"/>
            <a:ext cx="8813396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6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45D150D-6712-45EA-96C5-A815612B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8982CA4-9F83-4BFC-91DA-3A1AB90F8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2C5AF17-F937-4801-AD52-453A9A584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903" y="139790"/>
            <a:ext cx="9181815" cy="588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724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F31A7BE-2BA7-4466-964A-2C5AC0B05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54C0C6A-2520-4BC3-B82D-1F62A335C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56F8A2A-B540-4855-BC58-69F383097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5" y="620688"/>
            <a:ext cx="902716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591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0C1AA21-6D04-4732-9770-53B7A67C7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F6E38F1-1E01-41C4-967A-27B43A7D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791BE15-DF33-465E-B472-4737E1899B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37"/>
          <a:stretch/>
        </p:blipFill>
        <p:spPr>
          <a:xfrm>
            <a:off x="121527" y="319794"/>
            <a:ext cx="8900945" cy="5765570"/>
          </a:xfrm>
          <a:prstGeom prst="rect">
            <a:avLst/>
          </a:prstGeom>
          <a:ln w="3492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62945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80E412A-F6BA-4DC4-B8CF-40A25FC8F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2E5CC34-57E8-48A0-89B0-CB723910A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97DDB3C-1FB0-4190-AA6D-A1DFE06A0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496"/>
          <a:stretch/>
        </p:blipFill>
        <p:spPr>
          <a:xfrm>
            <a:off x="960576" y="144992"/>
            <a:ext cx="6768752" cy="547704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17AB5607-4281-4CE2-A6E4-85E6EEA70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07" y="1196752"/>
            <a:ext cx="8757586" cy="2592288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36CAF2C1-4C0B-42D9-BC53-58105B9A6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386" y="4221088"/>
            <a:ext cx="2765107" cy="1008112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33694CFB-F85F-6A33-A28E-98712919E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776" y="3645024"/>
            <a:ext cx="501175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182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DDFAC39-1D4B-4292-9062-F41665335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FB46F23-D83E-43B0-8CDE-0E9D2E623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437D439-6433-4714-9BAC-B89475800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14325"/>
            <a:ext cx="3888432" cy="4128303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637C5371-F4D5-41E6-9F6B-F5A95884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438" y="314048"/>
            <a:ext cx="3747975" cy="2394872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B2F32F13-BE67-4788-BB0E-CC57B46AB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957" y="2935618"/>
            <a:ext cx="4508279" cy="849728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A62B6608-8C99-4D3B-A21F-0076329D4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7310" y="4012045"/>
            <a:ext cx="4563926" cy="222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126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9CEABE4-DE64-43ED-A5AE-2BBDB04E6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10BE07F-3A40-44BA-AA04-19E5198A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21B9B63-7029-4A31-8C49-6BF14C587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53" y="108598"/>
            <a:ext cx="7350156" cy="1974042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92A71568-1350-47B6-88F9-D97A85BF3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26" y="2348880"/>
            <a:ext cx="740234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609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9CEABE4-DE64-43ED-A5AE-2BBDB04E6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10BE07F-3A40-44BA-AA04-19E5198A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E7265F5-AE1E-4E62-9E09-4734C01CC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23" y="129062"/>
            <a:ext cx="8565354" cy="3357807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0E54B617-CA1D-4ADD-BF43-F8173F9F4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7" y="3615680"/>
            <a:ext cx="4621460" cy="2448272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253B1D4A-5900-43DC-939F-C9C3521F4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691" y="3645024"/>
            <a:ext cx="4333654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831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Θέση ημερομηνίας 5">
            <a:extLst>
              <a:ext uri="{FF2B5EF4-FFF2-40B4-BE49-F238E27FC236}">
                <a16:creationId xmlns:a16="http://schemas.microsoft.com/office/drawing/2014/main" id="{BFF75C49-33EF-4A88-A2FB-7BA8069A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 dirty="0"/>
          </a:p>
        </p:txBody>
      </p:sp>
      <p:sp>
        <p:nvSpPr>
          <p:cNvPr id="49" name="Θέση αριθμού διαφάνειας 6">
            <a:extLst>
              <a:ext uri="{FF2B5EF4-FFF2-40B4-BE49-F238E27FC236}">
                <a16:creationId xmlns:a16="http://schemas.microsoft.com/office/drawing/2014/main" id="{0BC76303-5B19-4FFB-A6F5-6C73EA81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FD736EA-1B0E-4467-9092-9C5E0C8891FE}" type="slidenum">
              <a:rPr lang="el-GR" altLang="el-GR" smtClean="0"/>
              <a:pPr/>
              <a:t>73</a:t>
            </a:fld>
            <a:endParaRPr lang="el-GR" altLang="el-GR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5E8E7720-26C9-4BC3-81CA-2792209AB191}"/>
              </a:ext>
            </a:extLst>
          </p:cNvPr>
          <p:cNvSpPr txBox="1"/>
          <p:nvPr/>
        </p:nvSpPr>
        <p:spPr>
          <a:xfrm>
            <a:off x="268223" y="136525"/>
            <a:ext cx="19648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•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DD147C0F-1CE5-46E5-890E-9F4EAC56BCEF}"/>
              </a:ext>
            </a:extLst>
          </p:cNvPr>
          <p:cNvSpPr txBox="1"/>
          <p:nvPr/>
        </p:nvSpPr>
        <p:spPr>
          <a:xfrm>
            <a:off x="457200" y="136525"/>
            <a:ext cx="793122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b="1" spc="-4" dirty="0">
                <a:solidFill>
                  <a:srgbClr val="0000FF"/>
                </a:solidFill>
                <a:latin typeface="Arial"/>
                <a:cs typeface="Arial"/>
              </a:rPr>
              <a:t>ώ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ς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δι</a:t>
            </a:r>
            <a:r>
              <a:rPr sz="2400" b="1" spc="4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δίδε</a:t>
            </a:r>
            <a:r>
              <a:rPr sz="2400" b="1" spc="-39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αι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2400" b="1" spc="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ακτ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νοβ</a:t>
            </a:r>
            <a:r>
              <a:rPr sz="2400" b="1" spc="-5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400" b="1" spc="4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 μέ</a:t>
            </a:r>
            <a:r>
              <a:rPr sz="2400" b="1" spc="-9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b="1" spc="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στ</a:t>
            </a:r>
            <a:r>
              <a:rPr sz="2400" b="1" spc="-4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ν</a:t>
            </a:r>
            <a:r>
              <a:rPr sz="2400" b="1" spc="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ατμόσφα</a:t>
            </a:r>
            <a:r>
              <a:rPr sz="24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b="1" spc="0" dirty="0">
                <a:solidFill>
                  <a:srgbClr val="0000FF"/>
                </a:solidFill>
                <a:latin typeface="Arial"/>
                <a:cs typeface="Arial"/>
              </a:rPr>
              <a:t>ρα</a:t>
            </a:r>
            <a:endParaRPr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890F036-F1A5-4957-9D9F-4ADCE48FD7BC}"/>
              </a:ext>
            </a:extLst>
          </p:cNvPr>
          <p:cNvSpPr txBox="1"/>
          <p:nvPr/>
        </p:nvSpPr>
        <p:spPr>
          <a:xfrm>
            <a:off x="366466" y="951205"/>
            <a:ext cx="852937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Η ακτινοβολία</a:t>
            </a:r>
            <a:r>
              <a:rPr sz="3200" spc="-29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αλληλεπιδρά με τ</a:t>
            </a:r>
            <a:r>
              <a:rPr sz="3200" spc="-14" dirty="0">
                <a:solidFill>
                  <a:srgbClr val="585858"/>
                </a:solidFill>
                <a:latin typeface="Arial"/>
                <a:cs typeface="Arial"/>
              </a:rPr>
              <a:t>η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ν </a:t>
            </a:r>
            <a:r>
              <a:rPr sz="3200" spc="-14" dirty="0">
                <a:solidFill>
                  <a:srgbClr val="585858"/>
                </a:solidFill>
                <a:latin typeface="Arial"/>
                <a:cs typeface="Arial"/>
              </a:rPr>
              <a:t>α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τμόσφα</a:t>
            </a:r>
            <a:r>
              <a:rPr sz="3200" spc="-14" dirty="0">
                <a:solidFill>
                  <a:srgbClr val="585858"/>
                </a:solidFill>
                <a:latin typeface="Arial"/>
                <a:cs typeface="Arial"/>
              </a:rPr>
              <a:t>ι</a:t>
            </a:r>
            <a:r>
              <a:rPr sz="3200" spc="0" dirty="0">
                <a:solidFill>
                  <a:srgbClr val="585858"/>
                </a:solidFill>
                <a:latin typeface="Arial"/>
                <a:cs typeface="Arial"/>
              </a:rPr>
              <a:t>ρα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80F81B5-305E-4875-B117-65EA09971CEB}"/>
              </a:ext>
            </a:extLst>
          </p:cNvPr>
          <p:cNvSpPr/>
          <p:nvPr/>
        </p:nvSpPr>
        <p:spPr>
          <a:xfrm>
            <a:off x="1327288" y="1579328"/>
            <a:ext cx="6191047" cy="40462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35460BF0-8530-4E14-BF83-30A26F8789DD}"/>
              </a:ext>
            </a:extLst>
          </p:cNvPr>
          <p:cNvSpPr/>
          <p:nvPr/>
        </p:nvSpPr>
        <p:spPr>
          <a:xfrm>
            <a:off x="3995936" y="4364272"/>
            <a:ext cx="1371600" cy="914400"/>
          </a:xfrm>
          <a:custGeom>
            <a:avLst/>
            <a:gdLst/>
            <a:ahLst/>
            <a:cxnLst/>
            <a:rect l="l" t="t" r="r" b="b"/>
            <a:pathLst>
              <a:path w="1371600" h="914400">
                <a:moveTo>
                  <a:pt x="0" y="457200"/>
                </a:moveTo>
                <a:lnTo>
                  <a:pt x="2273" y="419706"/>
                </a:lnTo>
                <a:lnTo>
                  <a:pt x="8977" y="383046"/>
                </a:lnTo>
                <a:lnTo>
                  <a:pt x="19933" y="347338"/>
                </a:lnTo>
                <a:lnTo>
                  <a:pt x="34966" y="312700"/>
                </a:lnTo>
                <a:lnTo>
                  <a:pt x="53899" y="279249"/>
                </a:lnTo>
                <a:lnTo>
                  <a:pt x="76555" y="247102"/>
                </a:lnTo>
                <a:lnTo>
                  <a:pt x="102758" y="216379"/>
                </a:lnTo>
                <a:lnTo>
                  <a:pt x="132331" y="187195"/>
                </a:lnTo>
                <a:lnTo>
                  <a:pt x="165098" y="159670"/>
                </a:lnTo>
                <a:lnTo>
                  <a:pt x="200882" y="133921"/>
                </a:lnTo>
                <a:lnTo>
                  <a:pt x="239506" y="110065"/>
                </a:lnTo>
                <a:lnTo>
                  <a:pt x="280793" y="88221"/>
                </a:lnTo>
                <a:lnTo>
                  <a:pt x="324568" y="68505"/>
                </a:lnTo>
                <a:lnTo>
                  <a:pt x="370654" y="51037"/>
                </a:lnTo>
                <a:lnTo>
                  <a:pt x="418873" y="35933"/>
                </a:lnTo>
                <a:lnTo>
                  <a:pt x="469050" y="23311"/>
                </a:lnTo>
                <a:lnTo>
                  <a:pt x="521008" y="13289"/>
                </a:lnTo>
                <a:lnTo>
                  <a:pt x="574570" y="5984"/>
                </a:lnTo>
                <a:lnTo>
                  <a:pt x="629559" y="1515"/>
                </a:lnTo>
                <a:lnTo>
                  <a:pt x="685800" y="0"/>
                </a:lnTo>
                <a:lnTo>
                  <a:pt x="742040" y="1515"/>
                </a:lnTo>
                <a:lnTo>
                  <a:pt x="797029" y="5984"/>
                </a:lnTo>
                <a:lnTo>
                  <a:pt x="850591" y="13289"/>
                </a:lnTo>
                <a:lnTo>
                  <a:pt x="902549" y="23311"/>
                </a:lnTo>
                <a:lnTo>
                  <a:pt x="952726" y="35933"/>
                </a:lnTo>
                <a:lnTo>
                  <a:pt x="1000945" y="51037"/>
                </a:lnTo>
                <a:lnTo>
                  <a:pt x="1047031" y="68505"/>
                </a:lnTo>
                <a:lnTo>
                  <a:pt x="1090806" y="88221"/>
                </a:lnTo>
                <a:lnTo>
                  <a:pt x="1132093" y="110065"/>
                </a:lnTo>
                <a:lnTo>
                  <a:pt x="1170717" y="133921"/>
                </a:lnTo>
                <a:lnTo>
                  <a:pt x="1206501" y="159670"/>
                </a:lnTo>
                <a:lnTo>
                  <a:pt x="1239268" y="187195"/>
                </a:lnTo>
                <a:lnTo>
                  <a:pt x="1268841" y="216379"/>
                </a:lnTo>
                <a:lnTo>
                  <a:pt x="1295044" y="247102"/>
                </a:lnTo>
                <a:lnTo>
                  <a:pt x="1317700" y="279249"/>
                </a:lnTo>
                <a:lnTo>
                  <a:pt x="1336633" y="312700"/>
                </a:lnTo>
                <a:lnTo>
                  <a:pt x="1351666" y="347338"/>
                </a:lnTo>
                <a:lnTo>
                  <a:pt x="1362622" y="383046"/>
                </a:lnTo>
                <a:lnTo>
                  <a:pt x="1369326" y="419706"/>
                </a:lnTo>
                <a:lnTo>
                  <a:pt x="1371600" y="457200"/>
                </a:lnTo>
                <a:lnTo>
                  <a:pt x="1369326" y="494693"/>
                </a:lnTo>
                <a:lnTo>
                  <a:pt x="1362622" y="531353"/>
                </a:lnTo>
                <a:lnTo>
                  <a:pt x="1351666" y="567061"/>
                </a:lnTo>
                <a:lnTo>
                  <a:pt x="1336633" y="601699"/>
                </a:lnTo>
                <a:lnTo>
                  <a:pt x="1317700" y="635150"/>
                </a:lnTo>
                <a:lnTo>
                  <a:pt x="1295044" y="667297"/>
                </a:lnTo>
                <a:lnTo>
                  <a:pt x="1268841" y="698020"/>
                </a:lnTo>
                <a:lnTo>
                  <a:pt x="1239268" y="727204"/>
                </a:lnTo>
                <a:lnTo>
                  <a:pt x="1206501" y="754729"/>
                </a:lnTo>
                <a:lnTo>
                  <a:pt x="1170717" y="780478"/>
                </a:lnTo>
                <a:lnTo>
                  <a:pt x="1132093" y="804334"/>
                </a:lnTo>
                <a:lnTo>
                  <a:pt x="1090806" y="826178"/>
                </a:lnTo>
                <a:lnTo>
                  <a:pt x="1047031" y="845894"/>
                </a:lnTo>
                <a:lnTo>
                  <a:pt x="1000945" y="863362"/>
                </a:lnTo>
                <a:lnTo>
                  <a:pt x="952726" y="878466"/>
                </a:lnTo>
                <a:lnTo>
                  <a:pt x="902549" y="891088"/>
                </a:lnTo>
                <a:lnTo>
                  <a:pt x="850591" y="901110"/>
                </a:lnTo>
                <a:lnTo>
                  <a:pt x="797029" y="908415"/>
                </a:lnTo>
                <a:lnTo>
                  <a:pt x="742040" y="912884"/>
                </a:lnTo>
                <a:lnTo>
                  <a:pt x="685800" y="914400"/>
                </a:lnTo>
                <a:lnTo>
                  <a:pt x="629559" y="912884"/>
                </a:lnTo>
                <a:lnTo>
                  <a:pt x="574570" y="908415"/>
                </a:lnTo>
                <a:lnTo>
                  <a:pt x="521008" y="901110"/>
                </a:lnTo>
                <a:lnTo>
                  <a:pt x="469050" y="891088"/>
                </a:lnTo>
                <a:lnTo>
                  <a:pt x="418873" y="878466"/>
                </a:lnTo>
                <a:lnTo>
                  <a:pt x="370654" y="863362"/>
                </a:lnTo>
                <a:lnTo>
                  <a:pt x="324568" y="845894"/>
                </a:lnTo>
                <a:lnTo>
                  <a:pt x="280793" y="826178"/>
                </a:lnTo>
                <a:lnTo>
                  <a:pt x="239506" y="804334"/>
                </a:lnTo>
                <a:lnTo>
                  <a:pt x="200882" y="780478"/>
                </a:lnTo>
                <a:lnTo>
                  <a:pt x="165098" y="754729"/>
                </a:lnTo>
                <a:lnTo>
                  <a:pt x="132331" y="727204"/>
                </a:lnTo>
                <a:lnTo>
                  <a:pt x="102758" y="698020"/>
                </a:lnTo>
                <a:lnTo>
                  <a:pt x="76555" y="667297"/>
                </a:lnTo>
                <a:lnTo>
                  <a:pt x="53899" y="635150"/>
                </a:lnTo>
                <a:lnTo>
                  <a:pt x="34966" y="601699"/>
                </a:lnTo>
                <a:lnTo>
                  <a:pt x="19933" y="567061"/>
                </a:lnTo>
                <a:lnTo>
                  <a:pt x="8977" y="531353"/>
                </a:lnTo>
                <a:lnTo>
                  <a:pt x="2273" y="494693"/>
                </a:lnTo>
                <a:lnTo>
                  <a:pt x="0" y="457200"/>
                </a:lnTo>
                <a:close/>
              </a:path>
            </a:pathLst>
          </a:custGeom>
          <a:ln w="88900">
            <a:solidFill>
              <a:srgbClr val="D9D9D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6836919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Θέση ημερομηνίας 5">
            <a:extLst>
              <a:ext uri="{FF2B5EF4-FFF2-40B4-BE49-F238E27FC236}">
                <a16:creationId xmlns:a16="http://schemas.microsoft.com/office/drawing/2014/main" id="{BFF75C49-33EF-4A88-A2FB-7BA8069A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 dirty="0"/>
          </a:p>
        </p:txBody>
      </p:sp>
      <p:sp>
        <p:nvSpPr>
          <p:cNvPr id="49" name="Θέση αριθμού διαφάνειας 6">
            <a:extLst>
              <a:ext uri="{FF2B5EF4-FFF2-40B4-BE49-F238E27FC236}">
                <a16:creationId xmlns:a16="http://schemas.microsoft.com/office/drawing/2014/main" id="{0BC76303-5B19-4FFB-A6F5-6C73EA81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FD736EA-1B0E-4467-9092-9C5E0C8891FE}" type="slidenum">
              <a:rPr lang="el-GR" altLang="el-GR" smtClean="0"/>
              <a:pPr/>
              <a:t>74</a:t>
            </a:fld>
            <a:endParaRPr lang="el-GR" altLang="el-GR" dirty="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CC889679-E3DA-45CA-8497-3A84AE7E3554}"/>
              </a:ext>
            </a:extLst>
          </p:cNvPr>
          <p:cNvSpPr/>
          <p:nvPr/>
        </p:nvSpPr>
        <p:spPr>
          <a:xfrm>
            <a:off x="827584" y="496484"/>
            <a:ext cx="7344816" cy="58598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7C1BF040-C05D-4C7E-AD83-E30848622CEC}"/>
              </a:ext>
            </a:extLst>
          </p:cNvPr>
          <p:cNvSpPr txBox="1"/>
          <p:nvPr/>
        </p:nvSpPr>
        <p:spPr>
          <a:xfrm>
            <a:off x="827584" y="64177"/>
            <a:ext cx="799169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«’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μεση»:</a:t>
            </a:r>
            <a:r>
              <a:rPr sz="32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3200" spc="-19" dirty="0">
                <a:solidFill>
                  <a:srgbClr val="0000FF"/>
                </a:solidFill>
                <a:latin typeface="Arial"/>
                <a:cs typeface="Arial"/>
              </a:rPr>
              <a:t>….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Η ακτινοβολία</a:t>
            </a:r>
            <a:r>
              <a:rPr sz="32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απ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ρροφά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αι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3630073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Θέση ημερομηνίας 5">
            <a:extLst>
              <a:ext uri="{FF2B5EF4-FFF2-40B4-BE49-F238E27FC236}">
                <a16:creationId xmlns:a16="http://schemas.microsoft.com/office/drawing/2014/main" id="{BFF75C49-33EF-4A88-A2FB-7BA8069A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 dirty="0"/>
          </a:p>
        </p:txBody>
      </p:sp>
      <p:sp>
        <p:nvSpPr>
          <p:cNvPr id="49" name="Θέση αριθμού διαφάνειας 6">
            <a:extLst>
              <a:ext uri="{FF2B5EF4-FFF2-40B4-BE49-F238E27FC236}">
                <a16:creationId xmlns:a16="http://schemas.microsoft.com/office/drawing/2014/main" id="{0BC76303-5B19-4FFB-A6F5-6C73EA81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FD736EA-1B0E-4467-9092-9C5E0C8891FE}" type="slidenum">
              <a:rPr lang="el-GR" altLang="el-GR" smtClean="0"/>
              <a:pPr/>
              <a:t>75</a:t>
            </a:fld>
            <a:endParaRPr lang="el-GR" altLang="el-GR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7C1BF040-C05D-4C7E-AD83-E30848622CEC}"/>
              </a:ext>
            </a:extLst>
          </p:cNvPr>
          <p:cNvSpPr txBox="1"/>
          <p:nvPr/>
        </p:nvSpPr>
        <p:spPr>
          <a:xfrm>
            <a:off x="827584" y="80976"/>
            <a:ext cx="799169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«’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μεση»:</a:t>
            </a:r>
            <a:r>
              <a:rPr sz="32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3200" spc="-19" dirty="0">
                <a:solidFill>
                  <a:srgbClr val="0000FF"/>
                </a:solidFill>
                <a:latin typeface="Arial"/>
                <a:cs typeface="Arial"/>
              </a:rPr>
              <a:t>….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Η ακτινοβολία</a:t>
            </a:r>
            <a:r>
              <a:rPr sz="32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απ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ρροφά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αι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FF35E1A1-5AB5-4B0E-B069-8CD88343D84C}"/>
              </a:ext>
            </a:extLst>
          </p:cNvPr>
          <p:cNvSpPr/>
          <p:nvPr/>
        </p:nvSpPr>
        <p:spPr>
          <a:xfrm>
            <a:off x="667791" y="836712"/>
            <a:ext cx="7808417" cy="5184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0BB8A97F-41A8-435F-9D7E-CD574F3EC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11" y="621093"/>
            <a:ext cx="8705572" cy="583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88128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76CF5AD-ED0A-425B-A762-69E37223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CDDAAA9-C4B7-47FB-8F42-45CB15EC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F3BF26E-B01D-4739-8304-F88DB3171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00" y="905378"/>
            <a:ext cx="4661020" cy="4775051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31F2D6C2-B1E9-44BF-9664-C26ED151FC71}"/>
              </a:ext>
            </a:extLst>
          </p:cNvPr>
          <p:cNvSpPr txBox="1"/>
          <p:nvPr/>
        </p:nvSpPr>
        <p:spPr>
          <a:xfrm>
            <a:off x="183140" y="0"/>
            <a:ext cx="896085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Η α</a:t>
            </a:r>
            <a:r>
              <a:rPr sz="2400" spc="0" dirty="0" err="1">
                <a:solidFill>
                  <a:srgbClr val="0000FF"/>
                </a:solidFill>
                <a:latin typeface="Arial"/>
                <a:cs typeface="Arial"/>
              </a:rPr>
              <a:t>κτινο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βολία</a:t>
            </a:r>
            <a:r>
              <a:rPr sz="24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απ</a:t>
            </a:r>
            <a:r>
              <a:rPr sz="2400" spc="-1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ρροφά</a:t>
            </a:r>
            <a:r>
              <a:rPr sz="2400" spc="-1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αι</a:t>
            </a:r>
            <a:r>
              <a:rPr lang="el-GR" sz="2400" spc="0" dirty="0">
                <a:solidFill>
                  <a:srgbClr val="0000FF"/>
                </a:solidFill>
                <a:latin typeface="Arial"/>
                <a:cs typeface="Arial"/>
              </a:rPr>
              <a:t> από τον ατμοσφαιρικό αέρα</a:t>
            </a:r>
          </a:p>
          <a:p>
            <a:pPr marL="12700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Στο σχήμα παρουσιάζεται η ισχύς στην κορυφή της ατμόσφαιρας</a:t>
            </a:r>
          </a:p>
          <a:p>
            <a:pPr marL="12700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… στην επιφάνεια της θάλασσας και οι απορροφήσεις και σκεδάσεις</a:t>
            </a:r>
            <a:endParaRPr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D834CC1-EEEF-4E21-B7D4-71BE93E89FAD}"/>
              </a:ext>
            </a:extLst>
          </p:cNvPr>
          <p:cNvSpPr/>
          <p:nvPr/>
        </p:nvSpPr>
        <p:spPr>
          <a:xfrm>
            <a:off x="5151437" y="2715424"/>
            <a:ext cx="3885059" cy="2708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0E22FAC4-6899-419C-A616-2A66ACE73457}"/>
              </a:ext>
            </a:extLst>
          </p:cNvPr>
          <p:cNvSpPr/>
          <p:nvPr/>
        </p:nvSpPr>
        <p:spPr>
          <a:xfrm>
            <a:off x="6575932" y="4476655"/>
            <a:ext cx="1371600" cy="914400"/>
          </a:xfrm>
          <a:custGeom>
            <a:avLst/>
            <a:gdLst/>
            <a:ahLst/>
            <a:cxnLst/>
            <a:rect l="l" t="t" r="r" b="b"/>
            <a:pathLst>
              <a:path w="1371600" h="914400">
                <a:moveTo>
                  <a:pt x="0" y="457200"/>
                </a:moveTo>
                <a:lnTo>
                  <a:pt x="2273" y="419706"/>
                </a:lnTo>
                <a:lnTo>
                  <a:pt x="8977" y="383046"/>
                </a:lnTo>
                <a:lnTo>
                  <a:pt x="19933" y="347338"/>
                </a:lnTo>
                <a:lnTo>
                  <a:pt x="34966" y="312700"/>
                </a:lnTo>
                <a:lnTo>
                  <a:pt x="53899" y="279249"/>
                </a:lnTo>
                <a:lnTo>
                  <a:pt x="76555" y="247102"/>
                </a:lnTo>
                <a:lnTo>
                  <a:pt x="102758" y="216379"/>
                </a:lnTo>
                <a:lnTo>
                  <a:pt x="132331" y="187195"/>
                </a:lnTo>
                <a:lnTo>
                  <a:pt x="165098" y="159670"/>
                </a:lnTo>
                <a:lnTo>
                  <a:pt x="200882" y="133921"/>
                </a:lnTo>
                <a:lnTo>
                  <a:pt x="239506" y="110065"/>
                </a:lnTo>
                <a:lnTo>
                  <a:pt x="280793" y="88221"/>
                </a:lnTo>
                <a:lnTo>
                  <a:pt x="324568" y="68505"/>
                </a:lnTo>
                <a:lnTo>
                  <a:pt x="370654" y="51037"/>
                </a:lnTo>
                <a:lnTo>
                  <a:pt x="418873" y="35933"/>
                </a:lnTo>
                <a:lnTo>
                  <a:pt x="469050" y="23311"/>
                </a:lnTo>
                <a:lnTo>
                  <a:pt x="521008" y="13289"/>
                </a:lnTo>
                <a:lnTo>
                  <a:pt x="574570" y="5984"/>
                </a:lnTo>
                <a:lnTo>
                  <a:pt x="629559" y="1515"/>
                </a:lnTo>
                <a:lnTo>
                  <a:pt x="685800" y="0"/>
                </a:lnTo>
                <a:lnTo>
                  <a:pt x="742040" y="1515"/>
                </a:lnTo>
                <a:lnTo>
                  <a:pt x="797029" y="5984"/>
                </a:lnTo>
                <a:lnTo>
                  <a:pt x="850591" y="13289"/>
                </a:lnTo>
                <a:lnTo>
                  <a:pt x="902549" y="23311"/>
                </a:lnTo>
                <a:lnTo>
                  <a:pt x="952726" y="35933"/>
                </a:lnTo>
                <a:lnTo>
                  <a:pt x="1000945" y="51037"/>
                </a:lnTo>
                <a:lnTo>
                  <a:pt x="1047031" y="68505"/>
                </a:lnTo>
                <a:lnTo>
                  <a:pt x="1090806" y="88221"/>
                </a:lnTo>
                <a:lnTo>
                  <a:pt x="1132093" y="110065"/>
                </a:lnTo>
                <a:lnTo>
                  <a:pt x="1170717" y="133921"/>
                </a:lnTo>
                <a:lnTo>
                  <a:pt x="1206501" y="159670"/>
                </a:lnTo>
                <a:lnTo>
                  <a:pt x="1239268" y="187195"/>
                </a:lnTo>
                <a:lnTo>
                  <a:pt x="1268841" y="216379"/>
                </a:lnTo>
                <a:lnTo>
                  <a:pt x="1295044" y="247102"/>
                </a:lnTo>
                <a:lnTo>
                  <a:pt x="1317700" y="279249"/>
                </a:lnTo>
                <a:lnTo>
                  <a:pt x="1336633" y="312700"/>
                </a:lnTo>
                <a:lnTo>
                  <a:pt x="1351666" y="347338"/>
                </a:lnTo>
                <a:lnTo>
                  <a:pt x="1362622" y="383046"/>
                </a:lnTo>
                <a:lnTo>
                  <a:pt x="1369326" y="419706"/>
                </a:lnTo>
                <a:lnTo>
                  <a:pt x="1371600" y="457200"/>
                </a:lnTo>
                <a:lnTo>
                  <a:pt x="1369326" y="494693"/>
                </a:lnTo>
                <a:lnTo>
                  <a:pt x="1362622" y="531353"/>
                </a:lnTo>
                <a:lnTo>
                  <a:pt x="1351666" y="567061"/>
                </a:lnTo>
                <a:lnTo>
                  <a:pt x="1336633" y="601699"/>
                </a:lnTo>
                <a:lnTo>
                  <a:pt x="1317700" y="635150"/>
                </a:lnTo>
                <a:lnTo>
                  <a:pt x="1295044" y="667297"/>
                </a:lnTo>
                <a:lnTo>
                  <a:pt x="1268841" y="698020"/>
                </a:lnTo>
                <a:lnTo>
                  <a:pt x="1239268" y="727204"/>
                </a:lnTo>
                <a:lnTo>
                  <a:pt x="1206501" y="754729"/>
                </a:lnTo>
                <a:lnTo>
                  <a:pt x="1170717" y="780478"/>
                </a:lnTo>
                <a:lnTo>
                  <a:pt x="1132093" y="804334"/>
                </a:lnTo>
                <a:lnTo>
                  <a:pt x="1090806" y="826178"/>
                </a:lnTo>
                <a:lnTo>
                  <a:pt x="1047031" y="845894"/>
                </a:lnTo>
                <a:lnTo>
                  <a:pt x="1000945" y="863362"/>
                </a:lnTo>
                <a:lnTo>
                  <a:pt x="952726" y="878466"/>
                </a:lnTo>
                <a:lnTo>
                  <a:pt x="902549" y="891088"/>
                </a:lnTo>
                <a:lnTo>
                  <a:pt x="850591" y="901110"/>
                </a:lnTo>
                <a:lnTo>
                  <a:pt x="797029" y="908415"/>
                </a:lnTo>
                <a:lnTo>
                  <a:pt x="742040" y="912884"/>
                </a:lnTo>
                <a:lnTo>
                  <a:pt x="685800" y="914400"/>
                </a:lnTo>
                <a:lnTo>
                  <a:pt x="629559" y="912884"/>
                </a:lnTo>
                <a:lnTo>
                  <a:pt x="574570" y="908415"/>
                </a:lnTo>
                <a:lnTo>
                  <a:pt x="521008" y="901110"/>
                </a:lnTo>
                <a:lnTo>
                  <a:pt x="469050" y="891088"/>
                </a:lnTo>
                <a:lnTo>
                  <a:pt x="418873" y="878466"/>
                </a:lnTo>
                <a:lnTo>
                  <a:pt x="370654" y="863362"/>
                </a:lnTo>
                <a:lnTo>
                  <a:pt x="324568" y="845894"/>
                </a:lnTo>
                <a:lnTo>
                  <a:pt x="280793" y="826178"/>
                </a:lnTo>
                <a:lnTo>
                  <a:pt x="239506" y="804334"/>
                </a:lnTo>
                <a:lnTo>
                  <a:pt x="200882" y="780478"/>
                </a:lnTo>
                <a:lnTo>
                  <a:pt x="165098" y="754729"/>
                </a:lnTo>
                <a:lnTo>
                  <a:pt x="132331" y="727204"/>
                </a:lnTo>
                <a:lnTo>
                  <a:pt x="102758" y="698020"/>
                </a:lnTo>
                <a:lnTo>
                  <a:pt x="76555" y="667297"/>
                </a:lnTo>
                <a:lnTo>
                  <a:pt x="53899" y="635150"/>
                </a:lnTo>
                <a:lnTo>
                  <a:pt x="34966" y="601699"/>
                </a:lnTo>
                <a:lnTo>
                  <a:pt x="19933" y="567061"/>
                </a:lnTo>
                <a:lnTo>
                  <a:pt x="8977" y="531353"/>
                </a:lnTo>
                <a:lnTo>
                  <a:pt x="2273" y="494693"/>
                </a:lnTo>
                <a:lnTo>
                  <a:pt x="0" y="457200"/>
                </a:lnTo>
                <a:close/>
              </a:path>
            </a:pathLst>
          </a:custGeom>
          <a:ln w="88900">
            <a:solidFill>
              <a:srgbClr val="D9D9D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779EC33-F98C-4694-8E41-574B253357B5}"/>
              </a:ext>
            </a:extLst>
          </p:cNvPr>
          <p:cNvSpPr txBox="1"/>
          <p:nvPr/>
        </p:nvSpPr>
        <p:spPr>
          <a:xfrm>
            <a:off x="338422" y="5802236"/>
            <a:ext cx="852937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Η ακτινοβολία</a:t>
            </a:r>
            <a:r>
              <a:rPr sz="3200" spc="-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αλληλεπιδρά με τ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ν 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τμόσφα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ρα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54538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8BA8B27-4DDC-4EFB-9A08-7D9F637F4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A5F053A8-33F4-4EC8-BA04-3A0C86C9E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5021ED5-4584-4E97-B358-F0DE8AA7B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3552"/>
            <a:ext cx="4943475" cy="331185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653FE23-EB61-4E2B-B401-3989CA8FB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475" y="260648"/>
            <a:ext cx="3743325" cy="5991225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FF340297-296E-431B-8055-CA70526FCBC9}"/>
              </a:ext>
            </a:extLst>
          </p:cNvPr>
          <p:cNvSpPr txBox="1"/>
          <p:nvPr/>
        </p:nvSpPr>
        <p:spPr>
          <a:xfrm>
            <a:off x="183141" y="0"/>
            <a:ext cx="518094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3375"/>
              </a:lnSpc>
              <a:spcBef>
                <a:spcPts val="168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Η α</a:t>
            </a:r>
            <a:r>
              <a:rPr sz="2400" spc="0" dirty="0" err="1">
                <a:solidFill>
                  <a:srgbClr val="0000FF"/>
                </a:solidFill>
                <a:latin typeface="Arial"/>
                <a:cs typeface="Arial"/>
              </a:rPr>
              <a:t>κτινο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βολία</a:t>
            </a:r>
            <a:r>
              <a:rPr sz="24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απ</a:t>
            </a:r>
            <a:r>
              <a:rPr sz="2400" spc="-1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ρροφά</a:t>
            </a:r>
            <a:r>
              <a:rPr sz="2400" spc="-1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αι</a:t>
            </a:r>
            <a:r>
              <a:rPr lang="el-GR" sz="2400" spc="0" dirty="0">
                <a:solidFill>
                  <a:srgbClr val="0000FF"/>
                </a:solidFill>
                <a:latin typeface="Arial"/>
                <a:cs typeface="Arial"/>
              </a:rPr>
              <a:t> από τον ατμοσφαιρικό αέρα</a:t>
            </a:r>
          </a:p>
        </p:txBody>
      </p:sp>
    </p:spTree>
    <p:extLst>
      <p:ext uri="{BB962C8B-B14F-4D97-AF65-F5344CB8AC3E}">
        <p14:creationId xmlns:p14="http://schemas.microsoft.com/office/powerpoint/2010/main" val="143997035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Θέση ημερομηνίας 5">
            <a:extLst>
              <a:ext uri="{FF2B5EF4-FFF2-40B4-BE49-F238E27FC236}">
                <a16:creationId xmlns:a16="http://schemas.microsoft.com/office/drawing/2014/main" id="{BFF75C49-33EF-4A88-A2FB-7BA8069A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 dirty="0"/>
          </a:p>
        </p:txBody>
      </p:sp>
      <p:sp>
        <p:nvSpPr>
          <p:cNvPr id="49" name="Θέση αριθμού διαφάνειας 6">
            <a:extLst>
              <a:ext uri="{FF2B5EF4-FFF2-40B4-BE49-F238E27FC236}">
                <a16:creationId xmlns:a16="http://schemas.microsoft.com/office/drawing/2014/main" id="{0BC76303-5B19-4FFB-A6F5-6C73EA81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FD736EA-1B0E-4467-9092-9C5E0C8891FE}" type="slidenum">
              <a:rPr lang="el-GR" altLang="el-GR" smtClean="0"/>
              <a:pPr/>
              <a:t>78</a:t>
            </a:fld>
            <a:endParaRPr lang="el-GR" altLang="el-GR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53866E36-1E60-4B03-B4FD-0C921B3A7525}"/>
              </a:ext>
            </a:extLst>
          </p:cNvPr>
          <p:cNvSpPr txBox="1"/>
          <p:nvPr/>
        </p:nvSpPr>
        <p:spPr>
          <a:xfrm>
            <a:off x="183140" y="0"/>
            <a:ext cx="896085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lang="el-GR" sz="2800" spc="0" dirty="0">
                <a:solidFill>
                  <a:srgbClr val="0000FF"/>
                </a:solidFill>
                <a:latin typeface="Arial"/>
                <a:cs typeface="Arial"/>
              </a:rPr>
              <a:t>Η απορρόφηση στο υπέρυθρο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43CD6DE5-7CE5-4DEB-B0CA-56BDD9763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5513"/>
            <a:ext cx="4808177" cy="4512717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C74BB51-0985-4C61-9CCC-2F0418C12334}"/>
              </a:ext>
            </a:extLst>
          </p:cNvPr>
          <p:cNvSpPr/>
          <p:nvPr/>
        </p:nvSpPr>
        <p:spPr>
          <a:xfrm>
            <a:off x="611559" y="373102"/>
            <a:ext cx="8075241" cy="661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latin typeface="Arial"/>
                <a:cs typeface="Arial"/>
              </a:rPr>
              <a:t>Υπάρχει περιοχή 8~13μ</a:t>
            </a:r>
            <a:r>
              <a:rPr lang="en-US" dirty="0">
                <a:latin typeface="Arial"/>
                <a:cs typeface="Arial"/>
              </a:rPr>
              <a:t>m </a:t>
            </a:r>
            <a:r>
              <a:rPr lang="el-GR" dirty="0">
                <a:latin typeface="Arial"/>
                <a:cs typeface="Arial"/>
              </a:rPr>
              <a:t>που ονομάζεται ατμοσφαιρικό παράθυρο, εκεί η απορρόφηση είναι ασθενής, </a:t>
            </a:r>
            <a:r>
              <a:rPr lang="el-GR" u="sng" dirty="0">
                <a:latin typeface="Arial"/>
                <a:cs typeface="Arial"/>
              </a:rPr>
              <a:t>εκτός από τα 9,6μ</a:t>
            </a:r>
            <a:r>
              <a:rPr lang="en-US" u="sng" dirty="0">
                <a:latin typeface="Arial"/>
                <a:cs typeface="Arial"/>
              </a:rPr>
              <a:t>m </a:t>
            </a:r>
            <a:r>
              <a:rPr lang="el-GR" u="sng" dirty="0">
                <a:latin typeface="Arial"/>
                <a:cs typeface="Arial"/>
              </a:rPr>
              <a:t>που απορροφά το όζον 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0A39DFF9-8553-4F85-BD6E-133EEACECF32}"/>
              </a:ext>
            </a:extLst>
          </p:cNvPr>
          <p:cNvSpPr/>
          <p:nvPr/>
        </p:nvSpPr>
        <p:spPr>
          <a:xfrm>
            <a:off x="4846267" y="1169239"/>
            <a:ext cx="4007514" cy="661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Οι υδρατμοί απορροφούν στα 6,3μ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και 2,7μ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7FA97C44-CEE6-40CB-90EC-8A642CDFBC69}"/>
              </a:ext>
            </a:extLst>
          </p:cNvPr>
          <p:cNvSpPr/>
          <p:nvPr/>
        </p:nvSpPr>
        <p:spPr>
          <a:xfrm>
            <a:off x="4851047" y="1811415"/>
            <a:ext cx="4007514" cy="661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Το διοξείδιο του άνθρακα απορροφά στα 15μ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και 4,3μ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488701B8-470F-4867-9F7F-F4495388032F}"/>
              </a:ext>
            </a:extLst>
          </p:cNvPr>
          <p:cNvSpPr/>
          <p:nvPr/>
        </p:nvSpPr>
        <p:spPr>
          <a:xfrm>
            <a:off x="4895053" y="2541591"/>
            <a:ext cx="3603465" cy="36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latin typeface="Arial"/>
                <a:cs typeface="Arial"/>
              </a:rPr>
              <a:t>Τα άλλα περίπου καθόλου !!!!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1A0EAE40-CB93-4973-B1E6-278283DE7468}"/>
              </a:ext>
            </a:extLst>
          </p:cNvPr>
          <p:cNvSpPr/>
          <p:nvPr/>
        </p:nvSpPr>
        <p:spPr>
          <a:xfrm>
            <a:off x="4855840" y="2927698"/>
            <a:ext cx="3997941" cy="661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Το μονοξείδιο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(CO)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απορροφά στα 2,1-2,3μ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και 4,15-4,35μ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024AAFBF-7CD5-49F1-AD04-1C3E268B725B}"/>
              </a:ext>
            </a:extLst>
          </p:cNvPr>
          <p:cNvSpPr/>
          <p:nvPr/>
        </p:nvSpPr>
        <p:spPr>
          <a:xfrm>
            <a:off x="4846265" y="3596973"/>
            <a:ext cx="4007516" cy="95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Το </a:t>
            </a:r>
            <a:r>
              <a:rPr lang="el-GR" b="1" dirty="0" err="1">
                <a:solidFill>
                  <a:srgbClr val="0000FF"/>
                </a:solidFill>
                <a:latin typeface="Arial"/>
                <a:cs typeface="Arial"/>
              </a:rPr>
              <a:t>υποξείδιο</a:t>
            </a:r>
            <a:r>
              <a:rPr lang="el-GR" b="1" dirty="0">
                <a:solidFill>
                  <a:srgbClr val="0000FF"/>
                </a:solidFill>
                <a:latin typeface="Arial"/>
                <a:cs typeface="Arial"/>
              </a:rPr>
              <a:t> του αζώτου  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lang="el-GR" b="1" dirty="0">
                <a:solidFill>
                  <a:srgbClr val="0000FF"/>
                </a:solidFill>
                <a:latin typeface="Arial"/>
                <a:cs typeface="Arial"/>
              </a:rPr>
              <a:t>Ν</a:t>
            </a:r>
            <a:r>
              <a:rPr lang="el-GR" b="1" baseline="-25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O)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απορροφά στα 2,1-2,8μ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και 3,3-3,5μ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576155B4-2C11-4EB5-8FAE-EEE4CBBF3B5A}"/>
              </a:ext>
            </a:extLst>
          </p:cNvPr>
          <p:cNvSpPr/>
          <p:nvPr/>
        </p:nvSpPr>
        <p:spPr>
          <a:xfrm>
            <a:off x="4819248" y="4578533"/>
            <a:ext cx="4111320" cy="981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Το μεθάνιο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(C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lang="el-GR" baseline="-25000" dirty="0">
                <a:solidFill>
                  <a:srgbClr val="0000FF"/>
                </a:solidFill>
                <a:latin typeface="Arial"/>
                <a:cs typeface="Arial"/>
              </a:rPr>
              <a:t>4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)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απορροφά στα 2,5-3,2μ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4,0-4,6μ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και 5,85-6,1μ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. </a:t>
            </a:r>
          </a:p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Ενώ το (ΝΟ</a:t>
            </a:r>
            <a:r>
              <a:rPr lang="el-GR" baseline="-25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) απορροφά 14,4-50μ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4497380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Θέση ημερομηνίας 5">
            <a:extLst>
              <a:ext uri="{FF2B5EF4-FFF2-40B4-BE49-F238E27FC236}">
                <a16:creationId xmlns:a16="http://schemas.microsoft.com/office/drawing/2014/main" id="{BFF75C49-33EF-4A88-A2FB-7BA8069A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 dirty="0"/>
          </a:p>
        </p:txBody>
      </p:sp>
      <p:sp>
        <p:nvSpPr>
          <p:cNvPr id="49" name="Θέση αριθμού διαφάνειας 6">
            <a:extLst>
              <a:ext uri="{FF2B5EF4-FFF2-40B4-BE49-F238E27FC236}">
                <a16:creationId xmlns:a16="http://schemas.microsoft.com/office/drawing/2014/main" id="{0BC76303-5B19-4FFB-A6F5-6C73EA81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FD736EA-1B0E-4467-9092-9C5E0C8891FE}" type="slidenum">
              <a:rPr lang="el-GR" altLang="el-GR" smtClean="0"/>
              <a:pPr/>
              <a:t>79</a:t>
            </a:fld>
            <a:endParaRPr lang="el-GR" altLang="el-GR" dirty="0"/>
          </a:p>
        </p:txBody>
      </p:sp>
      <p:sp>
        <p:nvSpPr>
          <p:cNvPr id="4" name="object 10">
            <a:extLst>
              <a:ext uri="{FF2B5EF4-FFF2-40B4-BE49-F238E27FC236}">
                <a16:creationId xmlns:a16="http://schemas.microsoft.com/office/drawing/2014/main" id="{1A218B3B-2B9B-4CAA-9F88-646E7B8E8450}"/>
              </a:ext>
            </a:extLst>
          </p:cNvPr>
          <p:cNvSpPr/>
          <p:nvPr/>
        </p:nvSpPr>
        <p:spPr>
          <a:xfrm>
            <a:off x="2438400" y="1066800"/>
            <a:ext cx="4367911" cy="441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01C0C98E-E814-4E6F-8814-3717A6C202F0}"/>
              </a:ext>
            </a:extLst>
          </p:cNvPr>
          <p:cNvSpPr/>
          <p:nvPr/>
        </p:nvSpPr>
        <p:spPr>
          <a:xfrm>
            <a:off x="3791401" y="553754"/>
            <a:ext cx="1143000" cy="4419600"/>
          </a:xfrm>
          <a:custGeom>
            <a:avLst/>
            <a:gdLst/>
            <a:ahLst/>
            <a:cxnLst/>
            <a:rect l="l" t="t" r="r" b="b"/>
            <a:pathLst>
              <a:path w="1143000" h="4419600">
                <a:moveTo>
                  <a:pt x="0" y="4419600"/>
                </a:moveTo>
                <a:lnTo>
                  <a:pt x="1143000" y="4419600"/>
                </a:lnTo>
                <a:lnTo>
                  <a:pt x="1143000" y="0"/>
                </a:lnTo>
                <a:lnTo>
                  <a:pt x="0" y="0"/>
                </a:lnTo>
                <a:lnTo>
                  <a:pt x="0" y="44196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0F2C2D03-2C4A-42AF-99B4-4298FC105307}"/>
              </a:ext>
            </a:extLst>
          </p:cNvPr>
          <p:cNvSpPr txBox="1"/>
          <p:nvPr/>
        </p:nvSpPr>
        <p:spPr>
          <a:xfrm>
            <a:off x="922426" y="189452"/>
            <a:ext cx="38022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EEDCE110-EBA9-4B83-9AD8-D07CE29767A6}"/>
              </a:ext>
            </a:extLst>
          </p:cNvPr>
          <p:cNvSpPr txBox="1"/>
          <p:nvPr/>
        </p:nvSpPr>
        <p:spPr>
          <a:xfrm>
            <a:off x="1327706" y="189452"/>
            <a:ext cx="224833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ατμ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σφαιρα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E830318E-4A0F-4508-940D-0F1DF96DFAB0}"/>
              </a:ext>
            </a:extLst>
          </p:cNvPr>
          <p:cNvSpPr txBox="1"/>
          <p:nvPr/>
        </p:nvSpPr>
        <p:spPr>
          <a:xfrm>
            <a:off x="3601508" y="189452"/>
            <a:ext cx="69801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δεν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606EEB57-A75F-4896-9481-223CC1353567}"/>
              </a:ext>
            </a:extLst>
          </p:cNvPr>
          <p:cNvSpPr txBox="1"/>
          <p:nvPr/>
        </p:nvSpPr>
        <p:spPr>
          <a:xfrm>
            <a:off x="4326211" y="189452"/>
            <a:ext cx="201395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πορρ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φά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3646BC8E-0CEA-4F5D-A11A-F2D5AEF9B657}"/>
              </a:ext>
            </a:extLst>
          </p:cNvPr>
          <p:cNvSpPr txBox="1"/>
          <p:nvPr/>
        </p:nvSpPr>
        <p:spPr>
          <a:xfrm>
            <a:off x="6366855" y="189452"/>
            <a:ext cx="72446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στο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9725B036-A7B6-4456-A6BD-02FF8C1F88C2}"/>
              </a:ext>
            </a:extLst>
          </p:cNvPr>
          <p:cNvSpPr txBox="1"/>
          <p:nvPr/>
        </p:nvSpPr>
        <p:spPr>
          <a:xfrm>
            <a:off x="7118007" y="189452"/>
            <a:ext cx="156879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lang="el-GR" sz="3200" spc="-9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ρα</a:t>
            </a:r>
            <a:r>
              <a:rPr sz="3200" spc="0" dirty="0" err="1">
                <a:solidFill>
                  <a:srgbClr val="0000FF"/>
                </a:solidFill>
                <a:latin typeface="Arial"/>
                <a:cs typeface="Arial"/>
              </a:rPr>
              <a:t>τό</a:t>
            </a:r>
            <a:r>
              <a:rPr lang="en-US" sz="3200" spc="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DB80CA39-574C-48FA-93D4-79AA8D3A27C7}"/>
              </a:ext>
            </a:extLst>
          </p:cNvPr>
          <p:cNvSpPr txBox="1"/>
          <p:nvPr/>
        </p:nvSpPr>
        <p:spPr>
          <a:xfrm>
            <a:off x="3279775" y="5799435"/>
            <a:ext cx="256712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20%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spc="-29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ορροφ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ά</a:t>
            </a:r>
            <a:r>
              <a:rPr sz="2400" spc="-3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αι</a:t>
            </a:r>
            <a:endParaRPr sz="24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ECC05FAA-4A48-4BF1-BBC2-01681F200102}"/>
              </a:ext>
            </a:extLst>
          </p:cNvPr>
          <p:cNvSpPr txBox="1"/>
          <p:nvPr/>
        </p:nvSpPr>
        <p:spPr>
          <a:xfrm>
            <a:off x="3810000" y="1066800"/>
            <a:ext cx="1143000" cy="4419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>
              <a:solidFill>
                <a:srgbClr val="0000FF"/>
              </a:solidFill>
            </a:endParaRP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1B2C2D47-C95B-4F91-BCC3-FF62C228E2D0}"/>
              </a:ext>
            </a:extLst>
          </p:cNvPr>
          <p:cNvSpPr/>
          <p:nvPr/>
        </p:nvSpPr>
        <p:spPr>
          <a:xfrm rot="16200000">
            <a:off x="6210300" y="136254"/>
            <a:ext cx="1143000" cy="4419600"/>
          </a:xfrm>
          <a:custGeom>
            <a:avLst/>
            <a:gdLst/>
            <a:ahLst/>
            <a:cxnLst/>
            <a:rect l="l" t="t" r="r" b="b"/>
            <a:pathLst>
              <a:path w="1143000" h="4419600">
                <a:moveTo>
                  <a:pt x="0" y="4419600"/>
                </a:moveTo>
                <a:lnTo>
                  <a:pt x="1143000" y="4419600"/>
                </a:lnTo>
                <a:lnTo>
                  <a:pt x="1143000" y="0"/>
                </a:lnTo>
                <a:lnTo>
                  <a:pt x="0" y="0"/>
                </a:lnTo>
                <a:lnTo>
                  <a:pt x="0" y="44196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587181B8-C123-4E10-BBFC-63C27C825D00}"/>
              </a:ext>
            </a:extLst>
          </p:cNvPr>
          <p:cNvSpPr/>
          <p:nvPr/>
        </p:nvSpPr>
        <p:spPr>
          <a:xfrm rot="16200000">
            <a:off x="6046578" y="1271959"/>
            <a:ext cx="1143000" cy="3330156"/>
          </a:xfrm>
          <a:custGeom>
            <a:avLst/>
            <a:gdLst/>
            <a:ahLst/>
            <a:cxnLst/>
            <a:rect l="l" t="t" r="r" b="b"/>
            <a:pathLst>
              <a:path w="1143000" h="4419600">
                <a:moveTo>
                  <a:pt x="0" y="4419600"/>
                </a:moveTo>
                <a:lnTo>
                  <a:pt x="1143000" y="4419600"/>
                </a:lnTo>
                <a:lnTo>
                  <a:pt x="1143000" y="0"/>
                </a:lnTo>
                <a:lnTo>
                  <a:pt x="0" y="0"/>
                </a:lnTo>
                <a:lnTo>
                  <a:pt x="0" y="44196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6922A9E0-8C67-4A52-8153-5A0B1FC30536}"/>
              </a:ext>
            </a:extLst>
          </p:cNvPr>
          <p:cNvSpPr/>
          <p:nvPr/>
        </p:nvSpPr>
        <p:spPr>
          <a:xfrm rot="18029138">
            <a:off x="5768669" y="2122426"/>
            <a:ext cx="1143000" cy="3330156"/>
          </a:xfrm>
          <a:custGeom>
            <a:avLst/>
            <a:gdLst/>
            <a:ahLst/>
            <a:cxnLst/>
            <a:rect l="l" t="t" r="r" b="b"/>
            <a:pathLst>
              <a:path w="1143000" h="4419600">
                <a:moveTo>
                  <a:pt x="0" y="4419600"/>
                </a:moveTo>
                <a:lnTo>
                  <a:pt x="1143000" y="4419600"/>
                </a:lnTo>
                <a:lnTo>
                  <a:pt x="1143000" y="0"/>
                </a:lnTo>
                <a:lnTo>
                  <a:pt x="0" y="0"/>
                </a:lnTo>
                <a:lnTo>
                  <a:pt x="0" y="44196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5921DD96-033B-4EB7-A3B1-D36176150ED7}"/>
              </a:ext>
            </a:extLst>
          </p:cNvPr>
          <p:cNvSpPr/>
          <p:nvPr/>
        </p:nvSpPr>
        <p:spPr>
          <a:xfrm rot="18029138">
            <a:off x="5552859" y="3400627"/>
            <a:ext cx="1143000" cy="991036"/>
          </a:xfrm>
          <a:custGeom>
            <a:avLst/>
            <a:gdLst/>
            <a:ahLst/>
            <a:cxnLst/>
            <a:rect l="l" t="t" r="r" b="b"/>
            <a:pathLst>
              <a:path w="1143000" h="4419600">
                <a:moveTo>
                  <a:pt x="0" y="4419600"/>
                </a:moveTo>
                <a:lnTo>
                  <a:pt x="1143000" y="4419600"/>
                </a:lnTo>
                <a:lnTo>
                  <a:pt x="1143000" y="0"/>
                </a:lnTo>
                <a:lnTo>
                  <a:pt x="0" y="0"/>
                </a:lnTo>
                <a:lnTo>
                  <a:pt x="0" y="44196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C7F7CBB2-16D6-44AD-807C-CCAA9348B854}"/>
              </a:ext>
            </a:extLst>
          </p:cNvPr>
          <p:cNvSpPr/>
          <p:nvPr/>
        </p:nvSpPr>
        <p:spPr>
          <a:xfrm rot="18029138">
            <a:off x="5160538" y="3011918"/>
            <a:ext cx="1143000" cy="991036"/>
          </a:xfrm>
          <a:custGeom>
            <a:avLst/>
            <a:gdLst/>
            <a:ahLst/>
            <a:cxnLst/>
            <a:rect l="l" t="t" r="r" b="b"/>
            <a:pathLst>
              <a:path w="1143000" h="4419600">
                <a:moveTo>
                  <a:pt x="0" y="4419600"/>
                </a:moveTo>
                <a:lnTo>
                  <a:pt x="1143000" y="4419600"/>
                </a:lnTo>
                <a:lnTo>
                  <a:pt x="1143000" y="0"/>
                </a:lnTo>
                <a:lnTo>
                  <a:pt x="0" y="0"/>
                </a:lnTo>
                <a:lnTo>
                  <a:pt x="0" y="44196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96002E4F-7FF2-46BF-99BD-130743BF6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181" y="1134805"/>
            <a:ext cx="4432059" cy="447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12651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Θέση ημερομηνίας 5">
            <a:extLst>
              <a:ext uri="{FF2B5EF4-FFF2-40B4-BE49-F238E27FC236}">
                <a16:creationId xmlns:a16="http://schemas.microsoft.com/office/drawing/2014/main" id="{BFF75C49-33EF-4A88-A2FB-7BA8069A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 dirty="0"/>
          </a:p>
        </p:txBody>
      </p:sp>
      <p:sp>
        <p:nvSpPr>
          <p:cNvPr id="49" name="Θέση αριθμού διαφάνειας 6">
            <a:extLst>
              <a:ext uri="{FF2B5EF4-FFF2-40B4-BE49-F238E27FC236}">
                <a16:creationId xmlns:a16="http://schemas.microsoft.com/office/drawing/2014/main" id="{0BC76303-5B19-4FFB-A6F5-6C73EA81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FD736EA-1B0E-4467-9092-9C5E0C8891FE}" type="slidenum">
              <a:rPr lang="el-GR" altLang="el-GR" smtClean="0"/>
              <a:pPr/>
              <a:t>80</a:t>
            </a:fld>
            <a:endParaRPr lang="el-GR" altLang="el-GR" dirty="0"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27849C37-F8DA-48FC-8F0A-7933EC254309}"/>
              </a:ext>
            </a:extLst>
          </p:cNvPr>
          <p:cNvSpPr/>
          <p:nvPr/>
        </p:nvSpPr>
        <p:spPr>
          <a:xfrm>
            <a:off x="3644946" y="815695"/>
            <a:ext cx="5334000" cy="5394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80A4E952-3C6C-4766-A21B-ED2C902B9825}"/>
              </a:ext>
            </a:extLst>
          </p:cNvPr>
          <p:cNvSpPr txBox="1"/>
          <p:nvPr/>
        </p:nvSpPr>
        <p:spPr>
          <a:xfrm>
            <a:off x="457201" y="189452"/>
            <a:ext cx="822960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lang="el-GR" sz="3200" dirty="0">
                <a:solidFill>
                  <a:srgbClr val="0000FF"/>
                </a:solidFill>
                <a:latin typeface="Arial"/>
                <a:cs typeface="Arial"/>
              </a:rPr>
              <a:t>Η </a:t>
            </a:r>
            <a:r>
              <a:rPr sz="3200" spc="0" dirty="0" err="1">
                <a:solidFill>
                  <a:srgbClr val="0000FF"/>
                </a:solidFill>
                <a:latin typeface="Arial"/>
                <a:cs typeface="Arial"/>
              </a:rPr>
              <a:t>Γη</a:t>
            </a:r>
            <a:r>
              <a:rPr lang="el-GR" sz="3200" dirty="0">
                <a:solidFill>
                  <a:srgbClr val="0000FF"/>
                </a:solidFill>
                <a:latin typeface="Arial"/>
                <a:cs typeface="Arial"/>
              </a:rPr>
              <a:t> ακτινοβολεί στο υπέρυθρο…</a:t>
            </a:r>
          </a:p>
          <a:p>
            <a:pPr marL="12700">
              <a:lnSpc>
                <a:spcPts val="3375"/>
              </a:lnSpc>
              <a:spcBef>
                <a:spcPts val="168"/>
              </a:spcBef>
            </a:pP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6C875FB7-5E6F-4179-BA00-F96C1895FF2A}"/>
              </a:ext>
            </a:extLst>
          </p:cNvPr>
          <p:cNvSpPr txBox="1"/>
          <p:nvPr/>
        </p:nvSpPr>
        <p:spPr>
          <a:xfrm>
            <a:off x="165054" y="3512857"/>
            <a:ext cx="3321418" cy="10619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5"/>
              </a:lnSpc>
              <a:spcBef>
                <a:spcPts val="127"/>
              </a:spcBef>
            </a:pPr>
            <a:r>
              <a:rPr lang="el-GR" sz="2400" spc="0" dirty="0">
                <a:solidFill>
                  <a:srgbClr val="0000FF"/>
                </a:solidFill>
                <a:latin typeface="Arial"/>
                <a:cs typeface="Arial"/>
              </a:rPr>
              <a:t>…..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ατμό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φα</a:t>
            </a:r>
            <a:r>
              <a:rPr sz="24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ρα</a:t>
            </a:r>
            <a:r>
              <a:rPr sz="2400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μ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ως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spc="-29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ορροφά</a:t>
            </a:r>
            <a:r>
              <a:rPr sz="24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3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υπέρ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υ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θρα μήκη κύμα</a:t>
            </a:r>
            <a:r>
              <a:rPr sz="2400" spc="-3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ος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760375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2">
            <a:extLst>
              <a:ext uri="{FF2B5EF4-FFF2-40B4-BE49-F238E27FC236}">
                <a16:creationId xmlns:a16="http://schemas.microsoft.com/office/drawing/2014/main" id="{59220DEF-CF5C-4518-A25A-5599B8832F14}"/>
              </a:ext>
            </a:extLst>
          </p:cNvPr>
          <p:cNvSpPr/>
          <p:nvPr/>
        </p:nvSpPr>
        <p:spPr>
          <a:xfrm>
            <a:off x="4133850" y="1201165"/>
            <a:ext cx="3900226" cy="4964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50F7A1F4-B68D-423A-A3D2-DF01BBEA5E35}"/>
              </a:ext>
            </a:extLst>
          </p:cNvPr>
          <p:cNvSpPr txBox="1"/>
          <p:nvPr/>
        </p:nvSpPr>
        <p:spPr>
          <a:xfrm>
            <a:off x="501802" y="98012"/>
            <a:ext cx="8462686" cy="1026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latin typeface="Arial"/>
                <a:cs typeface="Arial"/>
              </a:rPr>
              <a:t>Η α</a:t>
            </a:r>
            <a:r>
              <a:rPr sz="3200" spc="0" dirty="0" err="1">
                <a:latin typeface="Arial"/>
                <a:cs typeface="Arial"/>
              </a:rPr>
              <a:t>τμ</a:t>
            </a:r>
            <a:r>
              <a:rPr sz="3200" spc="-14" dirty="0" err="1">
                <a:latin typeface="Arial"/>
                <a:cs typeface="Arial"/>
              </a:rPr>
              <a:t>ό</a:t>
            </a:r>
            <a:r>
              <a:rPr sz="3200" spc="0" dirty="0" err="1">
                <a:latin typeface="Arial"/>
                <a:cs typeface="Arial"/>
              </a:rPr>
              <a:t>σφ</a:t>
            </a:r>
            <a:r>
              <a:rPr sz="3200" spc="0" dirty="0">
                <a:latin typeface="Arial"/>
                <a:cs typeface="Arial"/>
              </a:rPr>
              <a:t>αιρα απ</a:t>
            </a:r>
            <a:r>
              <a:rPr sz="3200" spc="-14" dirty="0">
                <a:latin typeface="Arial"/>
                <a:cs typeface="Arial"/>
              </a:rPr>
              <a:t>ο</a:t>
            </a:r>
            <a:r>
              <a:rPr sz="3200" spc="0" dirty="0">
                <a:latin typeface="Arial"/>
                <a:cs typeface="Arial"/>
              </a:rPr>
              <a:t>ρροφά</a:t>
            </a:r>
            <a:r>
              <a:rPr lang="el-GR" sz="3200" dirty="0">
                <a:latin typeface="Arial"/>
                <a:cs typeface="Arial"/>
              </a:rPr>
              <a:t> περίπ</a:t>
            </a:r>
            <a:r>
              <a:rPr lang="el-GR" sz="3200" spc="-14" dirty="0">
                <a:latin typeface="Arial"/>
                <a:cs typeface="Arial"/>
              </a:rPr>
              <a:t>ο</a:t>
            </a:r>
            <a:r>
              <a:rPr lang="el-GR" sz="3200" dirty="0">
                <a:latin typeface="Arial"/>
                <a:cs typeface="Arial"/>
              </a:rPr>
              <a:t>υ τα 2</a:t>
            </a:r>
            <a:r>
              <a:rPr lang="el-GR" sz="3200" spc="-14" dirty="0">
                <a:latin typeface="Arial"/>
                <a:cs typeface="Arial"/>
              </a:rPr>
              <a:t>/</a:t>
            </a:r>
            <a:r>
              <a:rPr lang="el-GR" sz="3200" dirty="0">
                <a:latin typeface="Arial"/>
                <a:cs typeface="Arial"/>
              </a:rPr>
              <a:t>3 </a:t>
            </a:r>
            <a:r>
              <a:rPr lang="el-GR" sz="3200" spc="-14" dirty="0">
                <a:latin typeface="Arial"/>
                <a:cs typeface="Arial"/>
              </a:rPr>
              <a:t>τ</a:t>
            </a:r>
            <a:r>
              <a:rPr lang="el-GR" sz="3200" dirty="0">
                <a:latin typeface="Arial"/>
                <a:cs typeface="Arial"/>
              </a:rPr>
              <a:t>ης ακτ</a:t>
            </a:r>
            <a:r>
              <a:rPr lang="el-GR" sz="3200" spc="-9" dirty="0">
                <a:latin typeface="Arial"/>
                <a:cs typeface="Arial"/>
              </a:rPr>
              <a:t>ι</a:t>
            </a:r>
            <a:r>
              <a:rPr lang="el-GR" sz="3200" dirty="0">
                <a:latin typeface="Arial"/>
                <a:cs typeface="Arial"/>
              </a:rPr>
              <a:t>νοβολίας στο  υ</a:t>
            </a:r>
            <a:r>
              <a:rPr lang="el-GR" sz="3200" spc="-9" dirty="0">
                <a:latin typeface="Arial"/>
                <a:cs typeface="Arial"/>
              </a:rPr>
              <a:t>π</a:t>
            </a:r>
            <a:r>
              <a:rPr lang="el-GR" sz="3200" dirty="0">
                <a:latin typeface="Arial"/>
                <a:cs typeface="Arial"/>
              </a:rPr>
              <a:t>έρυ</a:t>
            </a:r>
            <a:r>
              <a:rPr lang="el-GR" sz="3200" spc="-9" dirty="0">
                <a:latin typeface="Arial"/>
                <a:cs typeface="Arial"/>
              </a:rPr>
              <a:t>θ</a:t>
            </a:r>
            <a:r>
              <a:rPr lang="el-GR" sz="3200" dirty="0">
                <a:latin typeface="Arial"/>
                <a:cs typeface="Arial"/>
              </a:rPr>
              <a:t>ρο</a:t>
            </a:r>
          </a:p>
          <a:p>
            <a:pPr marL="12700" algn="ctr">
              <a:lnSpc>
                <a:spcPts val="3375"/>
              </a:lnSpc>
              <a:spcBef>
                <a:spcPts val="168"/>
              </a:spcBef>
            </a:pPr>
            <a:endParaRPr lang="el-GR" sz="3200" dirty="0">
              <a:latin typeface="Arial"/>
              <a:cs typeface="Arial"/>
            </a:endParaRPr>
          </a:p>
          <a:p>
            <a:pPr marL="12700" algn="ctr">
              <a:lnSpc>
                <a:spcPts val="3375"/>
              </a:lnSpc>
              <a:spcBef>
                <a:spcPts val="168"/>
              </a:spcBef>
            </a:pPr>
            <a:endParaRPr sz="3200" dirty="0">
              <a:latin typeface="Arial"/>
              <a:cs typeface="Arial"/>
            </a:endParaRP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E035FD2A-F3D3-40B9-839B-4EF6A60BF5DD}"/>
              </a:ext>
            </a:extLst>
          </p:cNvPr>
          <p:cNvSpPr txBox="1"/>
          <p:nvPr/>
        </p:nvSpPr>
        <p:spPr>
          <a:xfrm>
            <a:off x="2068449" y="585699"/>
            <a:ext cx="239171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4" name="object 5">
            <a:extLst>
              <a:ext uri="{FF2B5EF4-FFF2-40B4-BE49-F238E27FC236}">
                <a16:creationId xmlns:a16="http://schemas.microsoft.com/office/drawing/2014/main" id="{ECFF5B7E-F5CE-43CB-9A3B-7AFCBA4F11AA}"/>
              </a:ext>
            </a:extLst>
          </p:cNvPr>
          <p:cNvSpPr txBox="1"/>
          <p:nvPr/>
        </p:nvSpPr>
        <p:spPr>
          <a:xfrm>
            <a:off x="535940" y="1989740"/>
            <a:ext cx="1763690" cy="3855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85"/>
              </a:lnSpc>
              <a:spcBef>
                <a:spcPts val="149"/>
              </a:spcBef>
            </a:pPr>
            <a:r>
              <a:rPr sz="3600" spc="0" baseline="8454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400" spc="4" baseline="-9058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3600" spc="0" baseline="8454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3600" spc="-22" baseline="845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spc="0" baseline="8454" dirty="0">
                <a:solidFill>
                  <a:srgbClr val="0000FF"/>
                </a:solidFill>
                <a:latin typeface="Arial"/>
                <a:cs typeface="Arial"/>
              </a:rPr>
              <a:t>0.6 – 0.8</a:t>
            </a:r>
            <a:endParaRPr sz="24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8F8A4405-CE57-434B-8678-4033C21FB168}"/>
              </a:ext>
            </a:extLst>
          </p:cNvPr>
          <p:cNvSpPr txBox="1"/>
          <p:nvPr/>
        </p:nvSpPr>
        <p:spPr>
          <a:xfrm>
            <a:off x="535940" y="2721260"/>
            <a:ext cx="3193440" cy="749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γ</a:t>
            </a:r>
            <a:r>
              <a:rPr sz="2400" spc="-39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τερο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spc="-39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ους</a:t>
            </a:r>
            <a:r>
              <a:rPr sz="2400" spc="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spc="-50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spc="-34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ους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45720">
              <a:lnSpc>
                <a:spcPts val="2569"/>
              </a:lnSpc>
            </a:pP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400" spc="-269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400" spc="0" baseline="-2174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191" baseline="-217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sz="2400" spc="-169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2400" spc="0" baseline="-21740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400" spc="200" baseline="-217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6" name="object 3">
            <a:extLst>
              <a:ext uri="{FF2B5EF4-FFF2-40B4-BE49-F238E27FC236}">
                <a16:creationId xmlns:a16="http://schemas.microsoft.com/office/drawing/2014/main" id="{9F875929-FD21-4B70-9295-409BABC3E93D}"/>
              </a:ext>
            </a:extLst>
          </p:cNvPr>
          <p:cNvSpPr txBox="1"/>
          <p:nvPr/>
        </p:nvSpPr>
        <p:spPr>
          <a:xfrm>
            <a:off x="535940" y="3818794"/>
            <a:ext cx="3193440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περ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spc="-39" dirty="0">
                <a:solidFill>
                  <a:srgbClr val="0000FF"/>
                </a:solidFill>
                <a:latin typeface="Arial"/>
                <a:cs typeface="Arial"/>
              </a:rPr>
              <a:t>ό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τερο</a:t>
            </a:r>
            <a:r>
              <a:rPr sz="2400" spc="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spc="-39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ους</a:t>
            </a:r>
            <a:endParaRPr sz="240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τρ</a:t>
            </a:r>
            <a:r>
              <a:rPr sz="2400" spc="-3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-25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ού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ς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μέ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400" spc="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400" spc="-34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άτη</a:t>
            </a:r>
            <a:endParaRPr sz="24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DE254B38-82D9-4F69-BB1E-539C7AE862A6}"/>
              </a:ext>
            </a:extLst>
          </p:cNvPr>
          <p:cNvSpPr txBox="1"/>
          <p:nvPr/>
        </p:nvSpPr>
        <p:spPr>
          <a:xfrm>
            <a:off x="535940" y="4916455"/>
            <a:ext cx="229737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Ισημ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ρ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νός</a:t>
            </a:r>
            <a:r>
              <a:rPr sz="2400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??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sz="240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98464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38F1508-6F41-40DC-88A9-3378C1793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553A309-362B-409A-8DA2-E95C975EB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CCAC4D2D-0A70-4B22-8A62-DC7AAA3C364C}"/>
              </a:ext>
            </a:extLst>
          </p:cNvPr>
          <p:cNvSpPr/>
          <p:nvPr/>
        </p:nvSpPr>
        <p:spPr>
          <a:xfrm>
            <a:off x="12818" y="821258"/>
            <a:ext cx="4953000" cy="5394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00D91B6D-4236-4837-82E5-3CB0B0C04EAC}"/>
              </a:ext>
            </a:extLst>
          </p:cNvPr>
          <p:cNvSpPr/>
          <p:nvPr/>
        </p:nvSpPr>
        <p:spPr>
          <a:xfrm>
            <a:off x="4953000" y="821258"/>
            <a:ext cx="4191000" cy="5437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F6C1197D-2453-4B37-969E-1A62F47263AB}"/>
              </a:ext>
            </a:extLst>
          </p:cNvPr>
          <p:cNvSpPr txBox="1"/>
          <p:nvPr/>
        </p:nvSpPr>
        <p:spPr>
          <a:xfrm>
            <a:off x="2323338" y="189452"/>
            <a:ext cx="455794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Φαινόμενο</a:t>
            </a:r>
            <a:r>
              <a:rPr sz="3200" spc="-3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Θερμοκηπί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υ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291553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3D552CE-2BD1-4275-8BB7-0E9FE8CC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3A9BDD3-62F9-4373-80EB-0F5573B4F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86732C5-2AF2-4323-B880-2E6DDF472EEF}"/>
              </a:ext>
            </a:extLst>
          </p:cNvPr>
          <p:cNvSpPr/>
          <p:nvPr/>
        </p:nvSpPr>
        <p:spPr>
          <a:xfrm>
            <a:off x="15842" y="136524"/>
            <a:ext cx="33320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Σχήμα: </a:t>
            </a:r>
          </a:p>
          <a:p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Απορρόφηση στο υπέρυθρο φάσμα από τα έξι ισχυρότερα </a:t>
            </a:r>
            <a:r>
              <a:rPr lang="el-GR" sz="2400" dirty="0" err="1">
                <a:solidFill>
                  <a:srgbClr val="0000FF"/>
                </a:solidFill>
                <a:latin typeface="Arial"/>
                <a:cs typeface="Arial"/>
              </a:rPr>
              <a:t>απορροφώντα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αέρια για κάθετη δέσμη που διέρχεται μέσω της ατμόσφαιρας, απουσία νεφών</a:t>
            </a:r>
            <a:endParaRPr lang="el-GR" sz="24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7BF6566-B4BE-499D-87A2-FAD4D7A16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29912"/>
            <a:ext cx="5756112" cy="682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694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08A09B4-4E74-4B4A-BC56-F242E7EB0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7AE9263-1A6A-4EA1-9C6A-F259DE440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4B90D78-272E-4583-832E-0DE3696D261B}"/>
              </a:ext>
            </a:extLst>
          </p:cNvPr>
          <p:cNvSpPr txBox="1"/>
          <p:nvPr/>
        </p:nvSpPr>
        <p:spPr>
          <a:xfrm>
            <a:off x="457201" y="0"/>
            <a:ext cx="785921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lang="el-GR" sz="2400" u="sng" spc="0" dirty="0">
                <a:solidFill>
                  <a:srgbClr val="C00000"/>
                </a:solidFill>
                <a:latin typeface="Arial"/>
                <a:cs typeface="Arial"/>
              </a:rPr>
              <a:t>Η απορρόφηση στο υπερ</a:t>
            </a:r>
            <a:r>
              <a:rPr lang="el-GR" sz="2400" u="sng" dirty="0">
                <a:solidFill>
                  <a:srgbClr val="C00000"/>
                </a:solidFill>
                <a:latin typeface="Arial"/>
                <a:cs typeface="Arial"/>
              </a:rPr>
              <a:t>ιώδες</a:t>
            </a:r>
            <a:endParaRPr lang="el-GR" sz="2400" u="sng" spc="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B671814-94D0-4850-B0A5-63A66C64F4C3}"/>
              </a:ext>
            </a:extLst>
          </p:cNvPr>
          <p:cNvSpPr/>
          <p:nvPr/>
        </p:nvSpPr>
        <p:spPr>
          <a:xfrm>
            <a:off x="323528" y="489195"/>
            <a:ext cx="7992888" cy="3734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sz="2400" dirty="0">
                <a:latin typeface="Arial"/>
                <a:cs typeface="Arial"/>
              </a:rPr>
              <a:t>Στο υπεριώδες απορροφητές </a:t>
            </a:r>
            <a:r>
              <a:rPr lang="el-GR" sz="2400" b="1" u="sng" dirty="0">
                <a:latin typeface="Arial"/>
                <a:cs typeface="Arial"/>
              </a:rPr>
              <a:t>είναι</a:t>
            </a:r>
            <a:r>
              <a:rPr lang="el-GR" sz="2400" dirty="0">
                <a:latin typeface="Arial"/>
                <a:cs typeface="Arial"/>
              </a:rPr>
              <a:t> το </a:t>
            </a:r>
            <a:r>
              <a:rPr lang="el-GR" sz="2400" u="sng" dirty="0">
                <a:latin typeface="Arial"/>
                <a:cs typeface="Arial"/>
              </a:rPr>
              <a:t>μοριακό οξυγόνο</a:t>
            </a:r>
            <a:r>
              <a:rPr lang="el-GR" sz="2400" dirty="0">
                <a:latin typeface="Arial"/>
                <a:cs typeface="Arial"/>
              </a:rPr>
              <a:t> και το </a:t>
            </a:r>
            <a:r>
              <a:rPr lang="el-GR" sz="2400" u="sng" dirty="0">
                <a:latin typeface="Arial"/>
                <a:cs typeface="Arial"/>
              </a:rPr>
              <a:t>όζον (Ο</a:t>
            </a:r>
            <a:r>
              <a:rPr lang="el-GR" sz="2400" u="sng" baseline="-25000" dirty="0">
                <a:latin typeface="Arial"/>
                <a:cs typeface="Arial"/>
              </a:rPr>
              <a:t>3</a:t>
            </a:r>
            <a:r>
              <a:rPr lang="el-GR" sz="2400" u="sng" dirty="0">
                <a:latin typeface="Arial"/>
                <a:cs typeface="Arial"/>
              </a:rPr>
              <a:t>)</a:t>
            </a:r>
          </a:p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sz="2400" dirty="0">
                <a:latin typeface="Arial"/>
                <a:cs typeface="Arial"/>
              </a:rPr>
              <a:t>Παρουσιάζεται με τη μορφή της ενεργού διατομής απορρόφησης, δηλαδή το γινόμενο του παράγοντα απορρόφησης επί την μοριακή μάζα</a:t>
            </a:r>
          </a:p>
          <a:p>
            <a:pPr marL="12700" algn="just">
              <a:lnSpc>
                <a:spcPts val="2275"/>
              </a:lnSpc>
              <a:spcBef>
                <a:spcPts val="168"/>
              </a:spcBef>
            </a:pPr>
            <a:endParaRPr lang="el-GR" sz="2400" dirty="0">
              <a:latin typeface="Arial"/>
              <a:cs typeface="Arial"/>
            </a:endParaRPr>
          </a:p>
          <a:p>
            <a:pPr marL="12700" algn="just">
              <a:lnSpc>
                <a:spcPts val="2275"/>
              </a:lnSpc>
              <a:spcBef>
                <a:spcPts val="168"/>
              </a:spcBef>
            </a:pPr>
            <a:r>
              <a:rPr lang="el-GR" sz="2400" dirty="0">
                <a:latin typeface="Arial"/>
                <a:cs typeface="Arial"/>
              </a:rPr>
              <a:t>Η ενεργός διατομή για το (Ο</a:t>
            </a:r>
            <a:r>
              <a:rPr lang="el-GR" sz="2400" baseline="-25000" dirty="0">
                <a:latin typeface="Arial"/>
                <a:cs typeface="Arial"/>
              </a:rPr>
              <a:t>2</a:t>
            </a:r>
            <a:r>
              <a:rPr lang="el-GR" sz="2400" dirty="0">
                <a:latin typeface="Arial"/>
                <a:cs typeface="Arial"/>
              </a:rPr>
              <a:t>) παρουσιάζει μεγάλες τιμές λόγω ιονισμού σε μήκη κύματος μικρότερα από 100μ</a:t>
            </a:r>
            <a:r>
              <a:rPr lang="en-US" sz="2400" dirty="0">
                <a:latin typeface="Arial"/>
                <a:cs typeface="Arial"/>
              </a:rPr>
              <a:t>m. </a:t>
            </a:r>
            <a:r>
              <a:rPr lang="el-GR" sz="2400" dirty="0">
                <a:latin typeface="Arial"/>
                <a:cs typeface="Arial"/>
              </a:rPr>
              <a:t>Στα </a:t>
            </a:r>
            <a:r>
              <a:rPr lang="el-GR" sz="2400" u="sng" dirty="0">
                <a:latin typeface="Arial"/>
                <a:cs typeface="Arial"/>
              </a:rPr>
              <a:t>100-130μ</a:t>
            </a:r>
            <a:r>
              <a:rPr lang="en-US" sz="2400" u="sng" dirty="0">
                <a:latin typeface="Arial"/>
                <a:cs typeface="Arial"/>
              </a:rPr>
              <a:t>m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l-GR" sz="2400" dirty="0">
                <a:latin typeface="Arial"/>
                <a:cs typeface="Arial"/>
              </a:rPr>
              <a:t>εμφανίζονται ακανόνιστα διαστήματα (άγνωστης προέλευσης), στο </a:t>
            </a:r>
            <a:r>
              <a:rPr lang="el-GR" sz="2400" u="sng" dirty="0">
                <a:latin typeface="Arial"/>
                <a:cs typeface="Arial"/>
              </a:rPr>
              <a:t>130~200 μ</a:t>
            </a:r>
            <a:r>
              <a:rPr lang="en-US" sz="2400" u="sng" dirty="0">
                <a:latin typeface="Arial"/>
                <a:cs typeface="Arial"/>
              </a:rPr>
              <a:t>m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l-GR" sz="2400" dirty="0">
                <a:latin typeface="Arial"/>
                <a:cs typeface="Arial"/>
              </a:rPr>
              <a:t>συνεχές φάσμα απορρόφησης κ.λπ.</a:t>
            </a:r>
          </a:p>
          <a:p>
            <a:pPr marL="12700" algn="just">
              <a:lnSpc>
                <a:spcPts val="2275"/>
              </a:lnSpc>
              <a:spcBef>
                <a:spcPts val="168"/>
              </a:spcBef>
            </a:pPr>
            <a:endParaRPr lang="el-GR" sz="2400" dirty="0">
              <a:latin typeface="Arial"/>
              <a:cs typeface="Arial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30ACDA69-4BEF-46B2-AD74-99F0653FC519}"/>
              </a:ext>
            </a:extLst>
          </p:cNvPr>
          <p:cNvSpPr/>
          <p:nvPr/>
        </p:nvSpPr>
        <p:spPr>
          <a:xfrm>
            <a:off x="390363" y="4005064"/>
            <a:ext cx="7926053" cy="1820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3375"/>
              </a:lnSpc>
              <a:spcBef>
                <a:spcPts val="168"/>
              </a:spcBef>
            </a:pP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Η ενεργός διατομή απορρόφησης για το (Ο</a:t>
            </a:r>
            <a:r>
              <a:rPr lang="el-GR" sz="2400" baseline="-25000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) παρουσιάζει δυο συνεχή φάσματα – ένα στο υπεριώδες και ένα στο ορατό και εγγύς υπέρυθρο, λόγω </a:t>
            </a:r>
            <a:r>
              <a:rPr lang="el-GR" sz="2400" dirty="0" err="1">
                <a:solidFill>
                  <a:srgbClr val="0000FF"/>
                </a:solidFill>
                <a:latin typeface="Arial"/>
                <a:cs typeface="Arial"/>
              </a:rPr>
              <a:t>φωτοδιάσπασης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200~310 μ</a:t>
            </a:r>
            <a:r>
              <a:rPr lang="en-US" sz="2400" u="sng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, επίσης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310~350 μ</a:t>
            </a:r>
            <a:r>
              <a:rPr lang="en-US" sz="2400" u="sng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και </a:t>
            </a:r>
            <a:r>
              <a:rPr lang="el-GR" sz="2400" b="1" u="sng" dirty="0">
                <a:solidFill>
                  <a:srgbClr val="0000FF"/>
                </a:solidFill>
                <a:latin typeface="Arial"/>
                <a:cs typeface="Arial"/>
              </a:rPr>
              <a:t>400~850 μ</a:t>
            </a:r>
            <a:r>
              <a:rPr lang="en-US" sz="2400" b="1" u="sng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n-US" sz="24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r">
              <a:lnSpc>
                <a:spcPts val="3375"/>
              </a:lnSpc>
              <a:spcBef>
                <a:spcPts val="168"/>
              </a:spcBef>
            </a:pP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η τελευταία είναι πιο σημαντική περιοχή</a:t>
            </a:r>
          </a:p>
          <a:p>
            <a:pPr marL="12700" algn="just">
              <a:lnSpc>
                <a:spcPts val="3375"/>
              </a:lnSpc>
              <a:spcBef>
                <a:spcPts val="168"/>
              </a:spcBef>
            </a:pP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60140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7DF6574-ACF8-49C3-8FA3-B730C638F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4F21CBB-31F9-44AD-BB5D-4BC58125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331B8FD-DB3C-4C2E-9130-3444F653D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621"/>
            <a:ext cx="4832986" cy="5775418"/>
          </a:xfrm>
          <a:prstGeom prst="rect">
            <a:avLst/>
          </a:prstGeom>
          <a:ln w="28575">
            <a:solidFill>
              <a:schemeClr val="accent1">
                <a:shade val="50000"/>
              </a:schemeClr>
            </a:solidFill>
          </a:ln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BF1A80FE-D779-40AA-B522-52BDE6736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4448" y="548680"/>
            <a:ext cx="3682752" cy="5136146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1F9B036-7A12-4075-A989-AF84C9CE68FF}"/>
              </a:ext>
            </a:extLst>
          </p:cNvPr>
          <p:cNvSpPr/>
          <p:nvPr/>
        </p:nvSpPr>
        <p:spPr>
          <a:xfrm>
            <a:off x="15374" y="2122175"/>
            <a:ext cx="4802395" cy="5265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505BB95-0C8E-44E0-9F1C-925BFF5EFEE6}"/>
              </a:ext>
            </a:extLst>
          </p:cNvPr>
          <p:cNvSpPr/>
          <p:nvPr/>
        </p:nvSpPr>
        <p:spPr>
          <a:xfrm>
            <a:off x="736" y="3320270"/>
            <a:ext cx="4817033" cy="11508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60ABB089-A9D9-4A38-AB81-A6061C37DDE2}"/>
              </a:ext>
            </a:extLst>
          </p:cNvPr>
          <p:cNvSpPr/>
          <p:nvPr/>
        </p:nvSpPr>
        <p:spPr>
          <a:xfrm>
            <a:off x="-606" y="4460336"/>
            <a:ext cx="4818376" cy="12244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18207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E2A75A0-EC23-402F-8152-D1DDF231F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524F1A1-44C6-4F68-9C0A-95C63A34C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D92D34C-BF29-4334-9A6C-F0C49B3751D0}"/>
              </a:ext>
            </a:extLst>
          </p:cNvPr>
          <p:cNvSpPr txBox="1"/>
          <p:nvPr/>
        </p:nvSpPr>
        <p:spPr>
          <a:xfrm>
            <a:off x="508475" y="260648"/>
            <a:ext cx="203104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lang="el-GR" sz="3200" b="1" u="sng" spc="0" dirty="0">
                <a:solidFill>
                  <a:srgbClr val="0000FF"/>
                </a:solidFill>
                <a:latin typeface="Arial"/>
                <a:cs typeface="Arial"/>
              </a:rPr>
              <a:t>σκέδαση</a:t>
            </a:r>
            <a:endParaRPr sz="3200" b="1" u="sng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5E2EB38-E5FC-441B-B7CF-55D7808A36EA}"/>
              </a:ext>
            </a:extLst>
          </p:cNvPr>
          <p:cNvSpPr/>
          <p:nvPr/>
        </p:nvSpPr>
        <p:spPr>
          <a:xfrm>
            <a:off x="611560" y="970452"/>
            <a:ext cx="8075240" cy="22334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3375"/>
              </a:lnSpc>
              <a:spcBef>
                <a:spcPts val="168"/>
              </a:spcBef>
            </a:pP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Η ηλεκτρομαγνητική ακτινοβολία σκεδάζεται από άτομα και μόρια της ατμόσφαιρας.</a:t>
            </a:r>
          </a:p>
          <a:p>
            <a:pPr marL="12700" algn="just">
              <a:lnSpc>
                <a:spcPts val="3375"/>
              </a:lnSpc>
              <a:spcBef>
                <a:spcPts val="168"/>
              </a:spcBef>
            </a:pP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Η σκέδαση είναι συνάρτηση των διαστάσεων των σωμάτων που την ανακλούν και του μήκους κύματος. </a:t>
            </a:r>
          </a:p>
          <a:p>
            <a:pPr marL="12700" algn="just">
              <a:lnSpc>
                <a:spcPts val="3375"/>
              </a:lnSpc>
              <a:spcBef>
                <a:spcPts val="168"/>
              </a:spcBef>
            </a:pP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Ορίζεται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συντελεστής α του </a:t>
            </a:r>
            <a:r>
              <a:rPr lang="el-GR" sz="2400" u="sng" dirty="0" err="1">
                <a:solidFill>
                  <a:srgbClr val="0000FF"/>
                </a:solidFill>
                <a:latin typeface="Arial"/>
                <a:cs typeface="Arial"/>
              </a:rPr>
              <a:t>σκεδάζοντος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αερολύματος: 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BA86C7A-C77D-4D54-BFF4-412E6C60DE87}"/>
              </a:ext>
            </a:extLst>
          </p:cNvPr>
          <p:cNvSpPr/>
          <p:nvPr/>
        </p:nvSpPr>
        <p:spPr>
          <a:xfrm>
            <a:off x="508475" y="5445224"/>
            <a:ext cx="8171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Όπου </a:t>
            </a:r>
            <a:r>
              <a:rPr lang="en-US" b="1" u="sng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 ακτίνα του </a:t>
            </a:r>
            <a:r>
              <a:rPr lang="el-GR" dirty="0" err="1">
                <a:solidFill>
                  <a:srgbClr val="0000FF"/>
                </a:solidFill>
                <a:latin typeface="Arial"/>
                <a:cs typeface="Arial"/>
              </a:rPr>
              <a:t>σκεδάζοντος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σωματιδίου, 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 διάμετρος του και </a:t>
            </a:r>
            <a:r>
              <a:rPr lang="el-GR" b="1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το μήκος κύματος της προσπίπτουσας ακτινοβολίας.</a:t>
            </a:r>
            <a:endParaRPr lang="en-US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graphicFrame>
        <p:nvGraphicFramePr>
          <p:cNvPr id="9" name="Αντικείμενο 8">
            <a:extLst>
              <a:ext uri="{FF2B5EF4-FFF2-40B4-BE49-F238E27FC236}">
                <a16:creationId xmlns:a16="http://schemas.microsoft.com/office/drawing/2014/main" id="{F77634A4-6002-473B-9151-9C81C4C19E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009208"/>
              </p:ext>
            </p:extLst>
          </p:nvPr>
        </p:nvGraphicFramePr>
        <p:xfrm>
          <a:off x="2771800" y="3621229"/>
          <a:ext cx="3211513" cy="130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65160" imgH="393480" progId="Equation.DSMT4">
                  <p:embed/>
                </p:oleObj>
              </mc:Choice>
              <mc:Fallback>
                <p:oleObj name="Equation" r:id="rId3" imgW="965160" imgH="393480" progId="Equation.DSMT4">
                  <p:embed/>
                  <p:pic>
                    <p:nvPicPr>
                      <p:cNvPr id="9" name="Αντικείμενο 8">
                        <a:extLst>
                          <a:ext uri="{FF2B5EF4-FFF2-40B4-BE49-F238E27FC236}">
                            <a16:creationId xmlns:a16="http://schemas.microsoft.com/office/drawing/2014/main" id="{F77634A4-6002-473B-9151-9C81C4C19E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1800" y="3621229"/>
                        <a:ext cx="3211513" cy="1309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16931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063FC69-01F1-4ED9-B886-94AF8C50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310CA2D-1109-4763-8B83-DA0F55FA5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FDF133B1-AD30-4839-A30C-CE5BCE3C7A31}"/>
              </a:ext>
            </a:extLst>
          </p:cNvPr>
          <p:cNvSpPr/>
          <p:nvPr/>
        </p:nvSpPr>
        <p:spPr>
          <a:xfrm>
            <a:off x="457200" y="404664"/>
            <a:ext cx="8075241" cy="5681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3375"/>
              </a:lnSpc>
              <a:spcBef>
                <a:spcPts val="168"/>
              </a:spcBef>
            </a:pP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Η σκέδαση μπορεί να είναι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ελαστική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, όταν ο μήκος κύματος της ακτινοβολίας που επανεκπέμπεται διατηρείται σταθερό και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μη ελαστική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όταν δεν διατηρείται …. </a:t>
            </a:r>
          </a:p>
          <a:p>
            <a:pPr marL="12700" algn="just">
              <a:lnSpc>
                <a:spcPts val="3375"/>
              </a:lnSpc>
              <a:spcBef>
                <a:spcPts val="168"/>
              </a:spcBef>
            </a:pPr>
            <a:r>
              <a:rPr lang="el-GR" sz="2400" dirty="0">
                <a:solidFill>
                  <a:srgbClr val="C00000"/>
                </a:solidFill>
                <a:latin typeface="Arial"/>
                <a:cs typeface="Arial"/>
              </a:rPr>
              <a:t>Η κατεύθυνση μπορεί να αλλάζει σε σχέση με την αρχική</a:t>
            </a:r>
          </a:p>
          <a:p>
            <a:pPr marL="12700" algn="just">
              <a:lnSpc>
                <a:spcPts val="3375"/>
              </a:lnSpc>
              <a:spcBef>
                <a:spcPts val="168"/>
              </a:spcBef>
            </a:pPr>
            <a:endParaRPr lang="el-GR" sz="24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just">
              <a:lnSpc>
                <a:spcPts val="3375"/>
              </a:lnSpc>
              <a:spcBef>
                <a:spcPts val="168"/>
              </a:spcBef>
            </a:pP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Διακρίνονται δύο είδη ελαστικής σκέδασης,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η σκέδαση </a:t>
            </a:r>
            <a:r>
              <a:rPr lang="en-US" sz="2400" u="sng" dirty="0">
                <a:solidFill>
                  <a:srgbClr val="0000FF"/>
                </a:solidFill>
                <a:latin typeface="Arial"/>
                <a:cs typeface="Arial"/>
              </a:rPr>
              <a:t>Rayleigh (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μοριακή σκέδαση)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που λαμβάνει χώρα όταν τα σώματα που σκεδάζουν έχουν διαστάσεις αρκετά μικρότερες από το μήκος κύματος της προσπίπτουσας (α≤1) (για ορατό μικρότερα του 0,1)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η σκέδαση </a:t>
            </a:r>
            <a:r>
              <a:rPr lang="en-US" sz="2400" u="sng" dirty="0">
                <a:solidFill>
                  <a:srgbClr val="0000FF"/>
                </a:solidFill>
                <a:latin typeface="Arial"/>
                <a:cs typeface="Arial"/>
              </a:rPr>
              <a:t>Mie 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όταν έχουν παρόμοιες διαστάσεις (α~1) (μεταξύ 0,01~1)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και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η </a:t>
            </a:r>
            <a:r>
              <a:rPr lang="el-GR" sz="2400" u="sng" dirty="0">
                <a:solidFill>
                  <a:srgbClr val="0000FF"/>
                </a:solidFill>
                <a:latin typeface="Arial"/>
                <a:cs typeface="Arial"/>
              </a:rPr>
              <a:t>σκέδαση </a:t>
            </a:r>
            <a:r>
              <a:rPr lang="en-US" sz="2400" u="sng" dirty="0">
                <a:solidFill>
                  <a:srgbClr val="0000FF"/>
                </a:solidFill>
                <a:latin typeface="Arial"/>
                <a:cs typeface="Arial"/>
              </a:rPr>
              <a:t>Raman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για μόρια Ν</a:t>
            </a:r>
            <a:r>
              <a:rPr lang="el-GR" sz="2400" baseline="-25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, Ο</a:t>
            </a:r>
            <a:r>
              <a:rPr lang="el-GR" sz="2400" baseline="-25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, Ο</a:t>
            </a:r>
            <a:r>
              <a:rPr lang="el-GR" sz="2400" baseline="-25000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 και Η</a:t>
            </a:r>
            <a:r>
              <a:rPr lang="el-GR" sz="2400" baseline="-25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lang="el-GR" sz="2400" dirty="0">
                <a:solidFill>
                  <a:srgbClr val="0000FF"/>
                </a:solidFill>
                <a:latin typeface="Arial"/>
                <a:cs typeface="Arial"/>
              </a:rPr>
              <a:t>Ο.</a:t>
            </a:r>
          </a:p>
        </p:txBody>
      </p:sp>
    </p:spTree>
    <p:extLst>
      <p:ext uri="{BB962C8B-B14F-4D97-AF65-F5344CB8AC3E}">
        <p14:creationId xmlns:p14="http://schemas.microsoft.com/office/powerpoint/2010/main" val="7174535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Θέση ημερομηνίας 5">
            <a:extLst>
              <a:ext uri="{FF2B5EF4-FFF2-40B4-BE49-F238E27FC236}">
                <a16:creationId xmlns:a16="http://schemas.microsoft.com/office/drawing/2014/main" id="{BFF75C49-33EF-4A88-A2FB-7BA8069A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24/10/25</a:t>
            </a:fld>
            <a:endParaRPr lang="el-GR" dirty="0"/>
          </a:p>
        </p:txBody>
      </p:sp>
      <p:sp>
        <p:nvSpPr>
          <p:cNvPr id="49" name="Θέση αριθμού διαφάνειας 6">
            <a:extLst>
              <a:ext uri="{FF2B5EF4-FFF2-40B4-BE49-F238E27FC236}">
                <a16:creationId xmlns:a16="http://schemas.microsoft.com/office/drawing/2014/main" id="{0BC76303-5B19-4FFB-A6F5-6C73EA81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FD736EA-1B0E-4467-9092-9C5E0C8891FE}" type="slidenum">
              <a:rPr lang="el-GR" altLang="el-GR" smtClean="0"/>
              <a:pPr/>
              <a:t>88</a:t>
            </a:fld>
            <a:endParaRPr lang="el-GR" altLang="el-GR" dirty="0"/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4E7D72B3-E237-40EB-A913-3E42C5EBA8A3}"/>
              </a:ext>
            </a:extLst>
          </p:cNvPr>
          <p:cNvSpPr/>
          <p:nvPr/>
        </p:nvSpPr>
        <p:spPr>
          <a:xfrm>
            <a:off x="1143000" y="838200"/>
            <a:ext cx="7010400" cy="20054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B2BD7D1E-C806-4018-B3BA-B5C5151FEE8B}"/>
              </a:ext>
            </a:extLst>
          </p:cNvPr>
          <p:cNvSpPr/>
          <p:nvPr/>
        </p:nvSpPr>
        <p:spPr>
          <a:xfrm>
            <a:off x="349709" y="3876605"/>
            <a:ext cx="3239516" cy="24339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3392D211-7128-49A1-BC32-C846D0D53CDA}"/>
              </a:ext>
            </a:extLst>
          </p:cNvPr>
          <p:cNvSpPr/>
          <p:nvPr/>
        </p:nvSpPr>
        <p:spPr>
          <a:xfrm>
            <a:off x="5438557" y="3910260"/>
            <a:ext cx="3200400" cy="2400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00FF"/>
              </a:solidFill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BCFFF2E9-6640-4DDB-ABE5-7A6A21B5C8E3}"/>
              </a:ext>
            </a:extLst>
          </p:cNvPr>
          <p:cNvSpPr txBox="1"/>
          <p:nvPr/>
        </p:nvSpPr>
        <p:spPr>
          <a:xfrm>
            <a:off x="1228750" y="189452"/>
            <a:ext cx="206889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«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ιάχ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υ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3200" spc="-9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»: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E76ECA8-DC13-4F5E-B09B-7695EA651DA8}"/>
              </a:ext>
            </a:extLst>
          </p:cNvPr>
          <p:cNvSpPr txBox="1"/>
          <p:nvPr/>
        </p:nvSpPr>
        <p:spPr>
          <a:xfrm>
            <a:off x="3321478" y="189452"/>
            <a:ext cx="38022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FF68C67F-3E50-495E-A31D-73E240BAF529}"/>
              </a:ext>
            </a:extLst>
          </p:cNvPr>
          <p:cNvSpPr txBox="1"/>
          <p:nvPr/>
        </p:nvSpPr>
        <p:spPr>
          <a:xfrm>
            <a:off x="3728386" y="189452"/>
            <a:ext cx="219503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ακτινοβολία</a:t>
            </a:r>
            <a:endParaRPr sz="320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2D30C48A-3376-49C3-A545-318CF74960CD}"/>
              </a:ext>
            </a:extLst>
          </p:cNvPr>
          <p:cNvSpPr txBox="1"/>
          <p:nvPr/>
        </p:nvSpPr>
        <p:spPr>
          <a:xfrm>
            <a:off x="5945627" y="189452"/>
            <a:ext cx="203104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σκε</a:t>
            </a:r>
            <a:r>
              <a:rPr sz="3200" spc="9" dirty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άζετ</a:t>
            </a:r>
            <a:r>
              <a:rPr sz="3200" spc="-14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3200" spc="0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endParaRPr sz="32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2AA2B7AC-A973-4C0D-9F2E-8C92E9A7D2F1}"/>
              </a:ext>
            </a:extLst>
          </p:cNvPr>
          <p:cNvSpPr txBox="1"/>
          <p:nvPr/>
        </p:nvSpPr>
        <p:spPr>
          <a:xfrm>
            <a:off x="349709" y="3429000"/>
            <a:ext cx="292221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ουρανός ε</a:t>
            </a:r>
            <a:r>
              <a:rPr sz="2400" spc="4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ναι</a:t>
            </a:r>
            <a:r>
              <a:rPr sz="2400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9" dirty="0">
                <a:solidFill>
                  <a:srgbClr val="0000FF"/>
                </a:solidFill>
                <a:latin typeface="Arial"/>
                <a:cs typeface="Arial"/>
              </a:rPr>
              <a:t>μ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πλε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467C95B0-4A91-4EED-AE53-B0EE5449ECDD}"/>
              </a:ext>
            </a:extLst>
          </p:cNvPr>
          <p:cNvSpPr txBox="1"/>
          <p:nvPr/>
        </p:nvSpPr>
        <p:spPr>
          <a:xfrm>
            <a:off x="5594386" y="3418293"/>
            <a:ext cx="295788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25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αι</a:t>
            </a:r>
            <a:r>
              <a:rPr sz="24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3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α 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ύννεφα</a:t>
            </a:r>
            <a:r>
              <a:rPr sz="2400" spc="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λε</a:t>
            </a:r>
            <a:r>
              <a:rPr sz="2400" spc="-4" dirty="0">
                <a:solidFill>
                  <a:srgbClr val="0000FF"/>
                </a:solidFill>
                <a:latin typeface="Arial"/>
                <a:cs typeface="Arial"/>
              </a:rPr>
              <a:t>υ</a:t>
            </a:r>
            <a:r>
              <a:rPr sz="2400" spc="-25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Arial"/>
                <a:cs typeface="Arial"/>
              </a:rPr>
              <a:t>ά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graphicFrame>
        <p:nvGraphicFramePr>
          <p:cNvPr id="2" name="Αντικείμενο 1">
            <a:extLst>
              <a:ext uri="{FF2B5EF4-FFF2-40B4-BE49-F238E27FC236}">
                <a16:creationId xmlns:a16="http://schemas.microsoft.com/office/drawing/2014/main" id="{65F60DFC-4F14-4F25-8A20-BF1DBA877E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671091"/>
              </p:ext>
            </p:extLst>
          </p:nvPr>
        </p:nvGraphicFramePr>
        <p:xfrm>
          <a:off x="6156102" y="2269020"/>
          <a:ext cx="1482933" cy="1149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7960" imgH="393480" progId="Equation.DSMT4">
                  <p:embed/>
                </p:oleObj>
              </mc:Choice>
              <mc:Fallback>
                <p:oleObj name="Equation" r:id="rId6" imgW="507960" imgH="393480" progId="Equation.DSMT4">
                  <p:embed/>
                  <p:pic>
                    <p:nvPicPr>
                      <p:cNvPr id="2" name="Αντικείμενο 1">
                        <a:extLst>
                          <a:ext uri="{FF2B5EF4-FFF2-40B4-BE49-F238E27FC236}">
                            <a16:creationId xmlns:a16="http://schemas.microsoft.com/office/drawing/2014/main" id="{65F60DFC-4F14-4F25-8A20-BF1DBA877E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56102" y="2269020"/>
                        <a:ext cx="1482933" cy="1149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Αντικείμενο 2">
            <a:extLst>
              <a:ext uri="{FF2B5EF4-FFF2-40B4-BE49-F238E27FC236}">
                <a16:creationId xmlns:a16="http://schemas.microsoft.com/office/drawing/2014/main" id="{7F5E09F4-038A-4CD0-BF07-FD2BB67ED1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241111"/>
              </p:ext>
            </p:extLst>
          </p:nvPr>
        </p:nvGraphicFramePr>
        <p:xfrm>
          <a:off x="855928" y="2470119"/>
          <a:ext cx="1113539" cy="958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7200" imgH="393480" progId="Equation.DSMT4">
                  <p:embed/>
                </p:oleObj>
              </mc:Choice>
              <mc:Fallback>
                <p:oleObj name="Equation" r:id="rId8" imgW="457200" imgH="393480" progId="Equation.DSMT4">
                  <p:embed/>
                  <p:pic>
                    <p:nvPicPr>
                      <p:cNvPr id="3" name="Αντικείμενο 2">
                        <a:extLst>
                          <a:ext uri="{FF2B5EF4-FFF2-40B4-BE49-F238E27FC236}">
                            <a16:creationId xmlns:a16="http://schemas.microsoft.com/office/drawing/2014/main" id="{7F5E09F4-038A-4CD0-BF07-FD2BB67ED1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5928" y="2470119"/>
                        <a:ext cx="1113539" cy="958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310862"/>
      </p:ext>
    </p:extLst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951109A-B8E1-4BB9-91CB-7792D5A56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305E80F-F68B-4872-9D13-2F73717B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FB97C5E-CC4F-47D7-A01E-18E9B79AFC1B}"/>
              </a:ext>
            </a:extLst>
          </p:cNvPr>
          <p:cNvSpPr/>
          <p:nvPr/>
        </p:nvSpPr>
        <p:spPr>
          <a:xfrm>
            <a:off x="323528" y="404664"/>
            <a:ext cx="2247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u="sng" dirty="0">
                <a:solidFill>
                  <a:srgbClr val="0000FF"/>
                </a:solidFill>
                <a:latin typeface="Arial"/>
                <a:cs typeface="Arial"/>
              </a:rPr>
              <a:t>σκέδαση</a:t>
            </a:r>
            <a:r>
              <a:rPr lang="el-GR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b="1" u="sng" dirty="0">
                <a:solidFill>
                  <a:srgbClr val="0000FF"/>
                </a:solidFill>
                <a:latin typeface="Arial"/>
                <a:cs typeface="Arial"/>
              </a:rPr>
              <a:t>Rayleigh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l-GR" b="1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EF36DED-7614-423B-9CB1-9C956306957E}"/>
              </a:ext>
            </a:extLst>
          </p:cNvPr>
          <p:cNvSpPr/>
          <p:nvPr/>
        </p:nvSpPr>
        <p:spPr>
          <a:xfrm>
            <a:off x="253524" y="2528102"/>
            <a:ext cx="84332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Όπου </a:t>
            </a:r>
            <a:r>
              <a:rPr lang="en-US" u="sng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 η απόσταση από το σωματίδιο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θ η γωνία σκέδασης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n-US" u="sng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ο δείκτης διάθλασης του υλικού της ατμόσφαιρας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n-US" u="sng" dirty="0">
                <a:solidFill>
                  <a:srgbClr val="0000FF"/>
                </a:solidFill>
                <a:latin typeface="Arial"/>
                <a:cs typeface="Arial"/>
              </a:rPr>
              <a:t>d </a:t>
            </a:r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η διάμετρος του σωματιδίου</a:t>
            </a:r>
          </a:p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 </a:t>
            </a:r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γωνιακή κατανομή ορίζεται από τον όρο (1+</a:t>
            </a:r>
            <a:r>
              <a:rPr lang="en-US" u="sng" dirty="0">
                <a:solidFill>
                  <a:srgbClr val="0000FF"/>
                </a:solidFill>
                <a:latin typeface="Arial"/>
                <a:cs typeface="Arial"/>
              </a:rPr>
              <a:t>cos</a:t>
            </a:r>
            <a:r>
              <a:rPr lang="el-GR" u="sng" baseline="30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θ)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είναι συμμετρική ως προς το επίπεδο της πρόσπτωσης και έτσι η κατανομή είναι ίδια στη διεύθυνση διάδοσης και αντίθετα σε αυτή.</a:t>
            </a:r>
          </a:p>
          <a:p>
            <a:pPr algn="just"/>
            <a:r>
              <a:rPr lang="el-GR" b="1" u="sng" dirty="0">
                <a:solidFill>
                  <a:srgbClr val="0000FF"/>
                </a:solidFill>
                <a:latin typeface="Arial"/>
                <a:cs typeface="Arial"/>
              </a:rPr>
              <a:t>Η ενεργός διατομή σκέδασης σ:</a:t>
            </a:r>
            <a:endParaRPr lang="en-US" b="1" u="sng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8E718E1C-1341-4B5D-9791-6FE671CEC9E7}"/>
              </a:ext>
            </a:extLst>
          </p:cNvPr>
          <p:cNvSpPr/>
          <p:nvPr/>
        </p:nvSpPr>
        <p:spPr>
          <a:xfrm>
            <a:off x="253524" y="5267547"/>
            <a:ext cx="85199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>
                <a:solidFill>
                  <a:srgbClr val="C00000"/>
                </a:solidFill>
                <a:latin typeface="Arial"/>
                <a:cs typeface="Arial"/>
              </a:rPr>
              <a:t>Ο συντελεστής σκέδασης για μια ομάδα σωματιδίων – </a:t>
            </a:r>
            <a:r>
              <a:rPr lang="el-GR" b="1" dirty="0" err="1">
                <a:solidFill>
                  <a:srgbClr val="C00000"/>
                </a:solidFill>
                <a:latin typeface="Arial"/>
                <a:cs typeface="Arial"/>
              </a:rPr>
              <a:t>σκεδαστών</a:t>
            </a:r>
            <a:r>
              <a:rPr lang="el-GR" b="1" dirty="0">
                <a:solidFill>
                  <a:srgbClr val="C00000"/>
                </a:solidFill>
                <a:latin typeface="Arial"/>
                <a:cs typeface="Arial"/>
              </a:rPr>
              <a:t>, είναι ο αριθμός των σωματιδίων Ν ανά μονάδα όγκου επί την ενεργό διατομή σκέδασης σ</a:t>
            </a:r>
            <a:endParaRPr lang="en-US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graphicFrame>
        <p:nvGraphicFramePr>
          <p:cNvPr id="8" name="Αντικείμενο 7">
            <a:extLst>
              <a:ext uri="{FF2B5EF4-FFF2-40B4-BE49-F238E27FC236}">
                <a16:creationId xmlns:a16="http://schemas.microsoft.com/office/drawing/2014/main" id="{69DB6FC1-20C1-44BB-92ED-48D6DA2136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647492"/>
              </p:ext>
            </p:extLst>
          </p:nvPr>
        </p:nvGraphicFramePr>
        <p:xfrm>
          <a:off x="1285908" y="968642"/>
          <a:ext cx="6572184" cy="134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89040" imgH="507960" progId="Equation.DSMT4">
                  <p:embed/>
                </p:oleObj>
              </mc:Choice>
              <mc:Fallback>
                <p:oleObj name="Equation" r:id="rId3" imgW="2489040" imgH="507960" progId="Equation.DSMT4">
                  <p:embed/>
                  <p:pic>
                    <p:nvPicPr>
                      <p:cNvPr id="8" name="Αντικείμενο 7">
                        <a:extLst>
                          <a:ext uri="{FF2B5EF4-FFF2-40B4-BE49-F238E27FC236}">
                            <a16:creationId xmlns:a16="http://schemas.microsoft.com/office/drawing/2014/main" id="{69DB6FC1-20C1-44BB-92ED-48D6DA2136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5908" y="968642"/>
                        <a:ext cx="6572184" cy="1341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Αντικείμενο 9">
            <a:extLst>
              <a:ext uri="{FF2B5EF4-FFF2-40B4-BE49-F238E27FC236}">
                <a16:creationId xmlns:a16="http://schemas.microsoft.com/office/drawing/2014/main" id="{C7F41013-54CB-48BF-BDCF-D734EDE13E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3386134"/>
              </p:ext>
            </p:extLst>
          </p:nvPr>
        </p:nvGraphicFramePr>
        <p:xfrm>
          <a:off x="4513516" y="3938289"/>
          <a:ext cx="3053025" cy="113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71600" imgH="507960" progId="Equation.DSMT4">
                  <p:embed/>
                </p:oleObj>
              </mc:Choice>
              <mc:Fallback>
                <p:oleObj name="Equation" r:id="rId5" imgW="1371600" imgH="507960" progId="Equation.DSMT4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C7F41013-54CB-48BF-BDCF-D734EDE13E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3516" y="3938289"/>
                        <a:ext cx="3053025" cy="113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26664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32373CD-AC19-4399-9840-B3CCA6B3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F267D7B7-D2AC-4475-B12A-7289BEC7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9B74A35-CB0D-4ACA-AED0-F76057D39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0648"/>
            <a:ext cx="8182082" cy="5184576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971E279D-CA39-4F4C-B23C-63A95C56B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38" y="5877272"/>
            <a:ext cx="6324600" cy="276225"/>
          </a:xfrm>
          <a:prstGeom prst="rect">
            <a:avLst/>
          </a:prstGeom>
          <a:ln w="444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4352822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8891BA9-E809-4004-AC0A-A608CF174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BC5F8DD-55E9-47E7-AA95-AB7AE522A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9DC899C-21BC-4050-B4B9-7C38DCB8F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076" y="2361666"/>
            <a:ext cx="4257021" cy="2134667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54AFFF46-063E-4654-91CA-B42572FB7706}"/>
              </a:ext>
            </a:extLst>
          </p:cNvPr>
          <p:cNvSpPr/>
          <p:nvPr/>
        </p:nvSpPr>
        <p:spPr>
          <a:xfrm>
            <a:off x="323528" y="404664"/>
            <a:ext cx="1670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u="sng" dirty="0">
                <a:solidFill>
                  <a:srgbClr val="0000FF"/>
                </a:solidFill>
                <a:latin typeface="Arial"/>
                <a:cs typeface="Arial"/>
              </a:rPr>
              <a:t>σκέδαση</a:t>
            </a:r>
            <a:r>
              <a:rPr lang="el-GR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b="1" u="sng" dirty="0">
                <a:solidFill>
                  <a:srgbClr val="0000FF"/>
                </a:solidFill>
                <a:latin typeface="Arial"/>
                <a:cs typeface="Arial"/>
              </a:rPr>
              <a:t>Mie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l-GR" b="1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BB1002D-9720-44D5-A7F9-1FABF58273AA}"/>
              </a:ext>
            </a:extLst>
          </p:cNvPr>
          <p:cNvSpPr/>
          <p:nvPr/>
        </p:nvSpPr>
        <p:spPr>
          <a:xfrm>
            <a:off x="253524" y="867620"/>
            <a:ext cx="84332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Ελαστική σκέδαση στην οποία διατηρείται το μήκος κύματος της ηλεκτρομαγνητικής ακτινοβολίας, </a:t>
            </a:r>
            <a:r>
              <a:rPr lang="el-GR" u="sng" dirty="0">
                <a:solidFill>
                  <a:srgbClr val="0000FF"/>
                </a:solidFill>
                <a:latin typeface="Arial"/>
                <a:cs typeface="Arial"/>
              </a:rPr>
              <a:t>όχι όμως και η διεύθυνσή της</a:t>
            </a:r>
          </a:p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Λαμβάνει χώρα όταν οι διαστάσεις του </a:t>
            </a:r>
            <a:r>
              <a:rPr lang="el-GR" dirty="0" err="1">
                <a:solidFill>
                  <a:srgbClr val="0000FF"/>
                </a:solidFill>
                <a:latin typeface="Arial"/>
                <a:cs typeface="Arial"/>
              </a:rPr>
              <a:t>σκεδάζοντος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υλικού έχουν διάμετρο συγκρίσιμη με το μήκος κύματος. </a:t>
            </a:r>
          </a:p>
          <a:p>
            <a:pPr algn="just"/>
            <a:r>
              <a:rPr lang="el-GR" b="1" dirty="0">
                <a:latin typeface="Arial"/>
                <a:cs typeface="Arial"/>
              </a:rPr>
              <a:t>Στην Ατμόσφαιρα, τα </a:t>
            </a:r>
            <a:r>
              <a:rPr lang="el-GR" b="1" dirty="0" err="1">
                <a:latin typeface="Arial"/>
                <a:cs typeface="Arial"/>
              </a:rPr>
              <a:t>σκεδαζοντα</a:t>
            </a:r>
            <a:r>
              <a:rPr lang="el-GR" b="1" dirty="0">
                <a:latin typeface="Arial"/>
                <a:cs typeface="Arial"/>
              </a:rPr>
              <a:t> σωματίδια, αερολύματα, ομίχλη, σταγονίδια κα υφίστανται σκέδαση </a:t>
            </a:r>
            <a:r>
              <a:rPr lang="en-US" b="1" dirty="0">
                <a:latin typeface="Arial"/>
                <a:cs typeface="Arial"/>
              </a:rPr>
              <a:t>Mie</a:t>
            </a:r>
            <a:endParaRPr lang="el-GR" b="1" dirty="0">
              <a:latin typeface="Arial"/>
              <a:cs typeface="Arial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C2314275-B3DC-490E-AE52-CFF46F86C16D}"/>
              </a:ext>
            </a:extLst>
          </p:cNvPr>
          <p:cNvSpPr/>
          <p:nvPr/>
        </p:nvSpPr>
        <p:spPr>
          <a:xfrm>
            <a:off x="298606" y="2681976"/>
            <a:ext cx="40762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FF0000"/>
                </a:solidFill>
                <a:latin typeface="Arial"/>
                <a:cs typeface="Arial"/>
              </a:rPr>
              <a:t>Η ενεργός διαφορά της σκέδασης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Mie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</a:rPr>
              <a:t> από την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Rayleigh 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</a:rPr>
              <a:t>είναι ότι το πεδίο δεν είναι ομοιόμορφα κατανεμημένο γύρω από το κέντρο. </a:t>
            </a:r>
          </a:p>
          <a:p>
            <a:r>
              <a:rPr lang="el-GR" dirty="0">
                <a:solidFill>
                  <a:srgbClr val="FF0000"/>
                </a:solidFill>
                <a:latin typeface="Arial"/>
                <a:cs typeface="Arial"/>
              </a:rPr>
              <a:t>Επειδή δεν εκπέμπει δίπολο αλλά </a:t>
            </a:r>
            <a:r>
              <a:rPr lang="el-GR" dirty="0" err="1">
                <a:solidFill>
                  <a:srgbClr val="FF0000"/>
                </a:solidFill>
                <a:latin typeface="Arial"/>
                <a:cs typeface="Arial"/>
              </a:rPr>
              <a:t>τετράπολο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l-GR" dirty="0" err="1">
                <a:solidFill>
                  <a:srgbClr val="FF0000"/>
                </a:solidFill>
                <a:latin typeface="Arial"/>
                <a:cs typeface="Arial"/>
              </a:rPr>
              <a:t>οκτάπολο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l-GR" dirty="0" err="1">
                <a:solidFill>
                  <a:srgbClr val="FF0000"/>
                </a:solidFill>
                <a:latin typeface="Arial"/>
                <a:cs typeface="Arial"/>
              </a:rPr>
              <a:t>κ.ο.κ.</a:t>
            </a: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C686012C-F82E-4F18-9B7C-7A47F98EE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22" y="4514001"/>
            <a:ext cx="6962775" cy="52387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699C2DD-B6A4-4468-BAF5-2903379B0A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652"/>
          <a:stretch/>
        </p:blipFill>
        <p:spPr>
          <a:xfrm>
            <a:off x="4408076" y="4941049"/>
            <a:ext cx="4484888" cy="1024960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16474CE8-0857-43DA-83BD-6F82A5F3D6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829"/>
          <a:stretch/>
        </p:blipFill>
        <p:spPr>
          <a:xfrm>
            <a:off x="1534865" y="4959305"/>
            <a:ext cx="2603688" cy="138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669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4C59807-12F9-4BA3-9522-2DED42EA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7C09FFE-65DA-4EFF-9CF3-6C6245C5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C43C59F-22D7-4865-A8EE-3CBD0089E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37" y="836712"/>
            <a:ext cx="3638550" cy="14859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63535D32-F2A1-4415-A63A-84CA6841C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692696"/>
            <a:ext cx="3124200" cy="1866900"/>
          </a:xfrm>
          <a:prstGeom prst="rect">
            <a:avLst/>
          </a:prstGeom>
          <a:ln w="34925">
            <a:solidFill>
              <a:srgbClr val="FFFF00"/>
            </a:solidFill>
          </a:ln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E143DDE8-35F2-4322-9753-C1E2072F0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3053606"/>
            <a:ext cx="6867525" cy="2571750"/>
          </a:xfrm>
          <a:prstGeom prst="rect">
            <a:avLst/>
          </a:prstGeom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9F672DF8-873D-4CE5-9DFE-C0EA595A31BB}"/>
              </a:ext>
            </a:extLst>
          </p:cNvPr>
          <p:cNvSpPr/>
          <p:nvPr/>
        </p:nvSpPr>
        <p:spPr>
          <a:xfrm>
            <a:off x="2699792" y="2852936"/>
            <a:ext cx="273630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74420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CF4F7F7-F340-4045-B8F7-9131927B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03C2177-BDF7-42DA-8FD5-F34779C16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255BEB8-F884-432B-9463-73E70D0EBF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16" r="23762" b="18618"/>
          <a:stretch/>
        </p:blipFill>
        <p:spPr>
          <a:xfrm>
            <a:off x="5459845" y="2708920"/>
            <a:ext cx="3168352" cy="3258546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D37001D1-8B17-43BE-A7DC-DE9D666D3278}"/>
              </a:ext>
            </a:extLst>
          </p:cNvPr>
          <p:cNvSpPr/>
          <p:nvPr/>
        </p:nvSpPr>
        <p:spPr>
          <a:xfrm>
            <a:off x="230453" y="3133192"/>
            <a:ext cx="47206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rgbClr val="FF0000"/>
                </a:solidFill>
                <a:latin typeface="Arial"/>
                <a:cs typeface="Arial"/>
              </a:rPr>
              <a:t>Πολικό διάγραμμα σκέδασης 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Mie</a:t>
            </a:r>
            <a:r>
              <a:rPr lang="el-GR" sz="2000" dirty="0">
                <a:solidFill>
                  <a:srgbClr val="FF0000"/>
                </a:solidFill>
                <a:latin typeface="Arial"/>
                <a:cs typeface="Arial"/>
              </a:rPr>
              <a:t> σε σωματίδια διαφόρων </a:t>
            </a:r>
            <a:r>
              <a:rPr lang="el-GR" sz="2000" dirty="0" err="1">
                <a:solidFill>
                  <a:srgbClr val="FF0000"/>
                </a:solidFill>
                <a:latin typeface="Arial"/>
                <a:cs typeface="Arial"/>
              </a:rPr>
              <a:t>ακτίνων</a:t>
            </a:r>
            <a:r>
              <a:rPr lang="el-GR" sz="20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r=0,05m, </a:t>
            </a:r>
            <a:r>
              <a:rPr lang="el-GR" sz="2000" dirty="0">
                <a:solidFill>
                  <a:srgbClr val="FF0000"/>
                </a:solidFill>
                <a:latin typeface="Arial"/>
                <a:cs typeface="Arial"/>
              </a:rPr>
              <a:t>πλήρης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, 0,1m</a:t>
            </a:r>
            <a:r>
              <a:rPr lang="el-GR" sz="2000" dirty="0">
                <a:solidFill>
                  <a:srgbClr val="FF0000"/>
                </a:solidFill>
                <a:latin typeface="Arial"/>
                <a:cs typeface="Arial"/>
              </a:rPr>
              <a:t>, διακεκομμένη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, 0,5m</a:t>
            </a:r>
            <a:r>
              <a:rPr lang="el-GR" sz="2000" dirty="0">
                <a:solidFill>
                  <a:srgbClr val="FF0000"/>
                </a:solidFill>
                <a:latin typeface="Arial"/>
                <a:cs typeface="Arial"/>
              </a:rPr>
              <a:t> με παύλες και τελείες εναλλάξ στο πράσινο μήκος κύματος</a:t>
            </a:r>
          </a:p>
          <a:p>
            <a:endParaRPr lang="el-GR" sz="2000" dirty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l-GR" sz="2000" dirty="0">
                <a:latin typeface="Arial"/>
                <a:cs typeface="Arial"/>
              </a:rPr>
              <a:t>Για μεγαλύτερα μήκη κύματος των 100μ</a:t>
            </a:r>
            <a:r>
              <a:rPr lang="en-US" sz="2000" dirty="0">
                <a:latin typeface="Arial"/>
                <a:cs typeface="Arial"/>
              </a:rPr>
              <a:t>m</a:t>
            </a:r>
            <a:r>
              <a:rPr lang="el-GR" sz="2000" dirty="0">
                <a:latin typeface="Arial"/>
                <a:cs typeface="Arial"/>
              </a:rPr>
              <a:t>, α&gt;&gt;1, περιγράφονται με την γεωμετρική οπτική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l-GR" sz="2000" dirty="0">
                <a:latin typeface="Arial"/>
                <a:cs typeface="Arial"/>
              </a:rPr>
              <a:t> </a:t>
            </a:r>
            <a:endParaRPr lang="el-GR" sz="20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DB902D7-BCCE-44AC-B97F-15863CEBA451}"/>
              </a:ext>
            </a:extLst>
          </p:cNvPr>
          <p:cNvSpPr/>
          <p:nvPr/>
        </p:nvSpPr>
        <p:spPr>
          <a:xfrm>
            <a:off x="211346" y="149333"/>
            <a:ext cx="84332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Η σκέδαση από αερολύματά είναι μεγαλύτερη από την </a:t>
            </a:r>
            <a:r>
              <a:rPr lang="en-US" sz="2000" u="sng" dirty="0">
                <a:solidFill>
                  <a:srgbClr val="0000FF"/>
                </a:solidFill>
                <a:latin typeface="Arial"/>
                <a:cs typeface="Arial"/>
              </a:rPr>
              <a:t>Rayleigh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</a:p>
          <a:p>
            <a:pPr algn="just"/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H Rayleigh 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είναι σημαντική για αποστάσεις μεγαλύτερες των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3km 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και για γωνίες περίπου130</a:t>
            </a:r>
            <a:r>
              <a:rPr lang="el-GR" sz="2000" baseline="30000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</a:p>
          <a:p>
            <a:pPr algn="just"/>
            <a:r>
              <a:rPr lang="el-GR" sz="2000" dirty="0">
                <a:solidFill>
                  <a:srgbClr val="C00000"/>
                </a:solidFill>
                <a:latin typeface="Arial"/>
                <a:cs typeface="Arial"/>
              </a:rPr>
              <a:t>Ενώ θεωρητικά στη</a:t>
            </a:r>
            <a:r>
              <a:rPr lang="en-US" sz="2000" dirty="0">
                <a:solidFill>
                  <a:srgbClr val="C00000"/>
                </a:solidFill>
                <a:latin typeface="Arial"/>
                <a:cs typeface="Arial"/>
              </a:rPr>
              <a:t> Rayleigh </a:t>
            </a:r>
            <a:r>
              <a:rPr lang="el-GR" sz="2000" dirty="0">
                <a:solidFill>
                  <a:srgbClr val="C00000"/>
                </a:solidFill>
                <a:latin typeface="Arial"/>
                <a:cs typeface="Arial"/>
              </a:rPr>
              <a:t>η ηλιακή ακτινοβολία σκεδάζεται μια φορά στην πράξη υπάρχει πολλαπλή σκέδαση.</a:t>
            </a: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Η πολλαπλή σκέδαση είναι σημαντική για μικρά (λ&lt;0,5μ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) μήκη κύματος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2000" u="sng" dirty="0">
                <a:solidFill>
                  <a:srgbClr val="0000FF"/>
                </a:solidFill>
                <a:latin typeface="Arial"/>
                <a:cs typeface="Arial"/>
              </a:rPr>
              <a:t>και χωρίς σημασία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 για λ&gt;2,0μ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m.</a:t>
            </a:r>
          </a:p>
          <a:p>
            <a:pPr algn="just"/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Η προς τα πάνω σκεδαζόμενη ακτινοβολία εξαρτάται από την λευκαύγεια (</a:t>
            </a:r>
            <a:r>
              <a:rPr lang="el-GR" sz="2000" dirty="0" err="1">
                <a:solidFill>
                  <a:srgbClr val="0000FF"/>
                </a:solidFill>
                <a:latin typeface="Arial"/>
                <a:cs typeface="Arial"/>
              </a:rPr>
              <a:t>ανακλαστικότητα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) του εδάφους.</a:t>
            </a:r>
          </a:p>
          <a:p>
            <a:pPr algn="just"/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endParaRPr lang="el-GR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60530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6C96E5E-74D6-4029-831A-8B5B95876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46B9868-07EE-440F-8C41-5CFBCB58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D47F90E-AF73-4E56-BBF0-03C699EF20F7}"/>
              </a:ext>
            </a:extLst>
          </p:cNvPr>
          <p:cNvSpPr/>
          <p:nvPr/>
        </p:nvSpPr>
        <p:spPr>
          <a:xfrm>
            <a:off x="586067" y="332656"/>
            <a:ext cx="807323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Ασκήσεις</a:t>
            </a:r>
          </a:p>
          <a:p>
            <a:pPr marL="342900" indent="-342900" algn="just">
              <a:buAutoNum type="arabicPeriod"/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Να βρεθεί η εξίσωση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Wien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χρησιμοποιώντας την εξίσωση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Planck</a:t>
            </a: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endParaRPr lang="en-US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Να βρεθεί η εξίσωση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Stefan-Boltzmann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χρησιμοποιώντας την εξίσωση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Planck</a:t>
            </a: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/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Να βρεθεί ότι η σταθερά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Stefan-Boltzmann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ισούται με 5,67*10</a:t>
            </a:r>
            <a:r>
              <a:rPr lang="el-GR" baseline="30000" dirty="0">
                <a:solidFill>
                  <a:srgbClr val="0000FF"/>
                </a:solidFill>
                <a:latin typeface="Arial"/>
                <a:cs typeface="Arial"/>
              </a:rPr>
              <a:t>-8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Wm</a:t>
            </a:r>
            <a:r>
              <a:rPr lang="en-US" baseline="30000" dirty="0">
                <a:solidFill>
                  <a:srgbClr val="0000FF"/>
                </a:solidFill>
                <a:latin typeface="Arial"/>
                <a:cs typeface="Arial"/>
              </a:rPr>
              <a:t>-2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lang="en-US" baseline="30000" dirty="0">
                <a:solidFill>
                  <a:srgbClr val="0000FF"/>
                </a:solidFill>
                <a:latin typeface="Arial"/>
                <a:cs typeface="Arial"/>
              </a:rPr>
              <a:t>-4</a:t>
            </a:r>
            <a:endParaRPr lang="el-GR" baseline="300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/>
            </a:pPr>
            <a:endParaRPr lang="en-US" baseline="300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/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Από την εξίσωση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Stefan-Boltzmann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να βρεθεί το ολοκλήρωμα επί του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ln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λ και να σχεδιαστεί η καμπύλη Τ</a:t>
            </a:r>
            <a:r>
              <a:rPr lang="el-GR" baseline="30000" dirty="0">
                <a:solidFill>
                  <a:srgbClr val="0000FF"/>
                </a:solidFill>
                <a:latin typeface="Arial"/>
                <a:cs typeface="Arial"/>
              </a:rPr>
              <a:t>-4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λΒ</a:t>
            </a:r>
            <a:r>
              <a:rPr lang="el-GR" baseline="-2500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με το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ln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λ. Τι παρατηρείτε?</a:t>
            </a:r>
          </a:p>
          <a:p>
            <a:pPr marL="342900" indent="-342900" algn="just">
              <a:buFontTx/>
              <a:buAutoNum type="arabicPeriod"/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Με βάση το νόμο του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Planck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για τη μονοχρωματική ένταση ακτινοβολίας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να εξαχθεί ο νόμος των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Stefan-Boltzmann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για την ολική ένταση ακτινοβολίας 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Ib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 μέλανος σώματος. Να βρεθεί μια αναλυτική σχέση για την σταθερά σ των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Stefan-Boltzmann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και να υπολογιστεί η αριθμητική της τιμή. Στην απόδειξη θα χρειαστεί να γίνει αλλαγή μεταβλητών (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hc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/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) και χρήση του ολοκληρώματος:</a:t>
            </a:r>
          </a:p>
          <a:p>
            <a:pPr marL="342900" indent="-342900" algn="just">
              <a:buFontTx/>
              <a:buAutoNum type="arabicPeriod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63450CF-7734-43D7-8FC1-22110254E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4581128"/>
            <a:ext cx="18573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1442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6C96E5E-74D6-4029-831A-8B5B95876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46B9868-07EE-440F-8C41-5CFBCB58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D47F90E-AF73-4E56-BBF0-03C699EF20F7}"/>
              </a:ext>
            </a:extLst>
          </p:cNvPr>
          <p:cNvSpPr/>
          <p:nvPr/>
        </p:nvSpPr>
        <p:spPr>
          <a:xfrm>
            <a:off x="586067" y="332656"/>
            <a:ext cx="8073236" cy="623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Ασκήσεις συνέχεια: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AutoNum type="arabicPeriod" startAt="6"/>
            </a:pPr>
            <a:endParaRPr lang="en-US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marR="46990" indent="-342900" algn="just">
              <a:spcBef>
                <a:spcPts val="600"/>
              </a:spcBef>
              <a:spcAft>
                <a:spcPts val="600"/>
              </a:spcAft>
              <a:buFontTx/>
              <a:buAutoNum type="arabicPeriod" startAt="6"/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Αν η μέση ένταση εκπομπής ακτινοβολίας της φωτόσφαιρας είναι 6,2×10</a:t>
            </a:r>
            <a:r>
              <a:rPr lang="el-GR" baseline="30000" dirty="0">
                <a:solidFill>
                  <a:srgbClr val="0000FF"/>
                </a:solidFill>
                <a:latin typeface="Arial"/>
                <a:cs typeface="Arial"/>
              </a:rPr>
              <a:t>7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Wm</a:t>
            </a:r>
            <a:r>
              <a:rPr lang="el-GR" baseline="30000" dirty="0">
                <a:solidFill>
                  <a:srgbClr val="0000FF"/>
                </a:solidFill>
                <a:latin typeface="Arial"/>
                <a:cs typeface="Arial"/>
              </a:rPr>
              <a:t>-2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η ακτίνα της φωτόσφαιρας 0,7×10</a:t>
            </a:r>
            <a:r>
              <a:rPr lang="el-GR" baseline="30000" dirty="0">
                <a:solidFill>
                  <a:srgbClr val="0000FF"/>
                </a:solidFill>
                <a:latin typeface="Arial"/>
                <a:cs typeface="Arial"/>
              </a:rPr>
              <a:t>6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km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η μέση απόσταση γης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ηλίου 150×10</a:t>
            </a:r>
            <a:r>
              <a:rPr lang="el-GR" baseline="30000" dirty="0">
                <a:solidFill>
                  <a:srgbClr val="0000FF"/>
                </a:solidFill>
                <a:latin typeface="Arial"/>
                <a:cs typeface="Arial"/>
              </a:rPr>
              <a:t>6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km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και η ακτίνα της γης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ατμόσφαιρας 6,4×10</a:t>
            </a:r>
            <a:r>
              <a:rPr lang="el-GR" baseline="30000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km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, να βρεθεί το ποσό της ενέργειας που δέχεται το σύστημα γης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ατμόσφαιρας σε ένα λεπτό.</a:t>
            </a:r>
          </a:p>
          <a:p>
            <a:pPr marL="342900" marR="46990" indent="-342900" algn="just">
              <a:spcBef>
                <a:spcPts val="600"/>
              </a:spcBef>
              <a:spcAft>
                <a:spcPts val="600"/>
              </a:spcAft>
              <a:buFontTx/>
              <a:buAutoNum type="arabicPeriod" startAt="6"/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Η απόσταση 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lang="en-US" baseline="-25000" dirty="0" err="1">
                <a:solidFill>
                  <a:srgbClr val="0000FF"/>
                </a:solidFill>
                <a:latin typeface="Arial"/>
                <a:cs typeface="Arial"/>
              </a:rPr>
              <a:t>ES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μεταξύ τ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υ συστήματος γης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ατμόσφαιρας και του ηλίου μεταβάλλεται κατά 3,34% μεταξύ της μέγιστης τιμής της στις αρχές Ιουλίου και της ελάχιστης στις αρχές Ιανουαρίου, αφού η </a:t>
            </a:r>
            <a:br>
              <a:rPr lang="el-GR" dirty="0">
                <a:solidFill>
                  <a:srgbClr val="0000FF"/>
                </a:solidFill>
                <a:latin typeface="Arial"/>
                <a:cs typeface="Arial"/>
              </a:rPr>
            </a:b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ακριβής  τροχιά  της  γης  περί  το  ήλιο  είναι  έλλειψη.  Αποδείξτε  ότι  η  εποχική  μεταβολή  στην  ενεργό θερμοκρασία ακτινοβολίας ΤΕΑ του συστήματος γης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ατμόσφαιρας είναι ~1,65%, ή περίπου 4Κ.</a:t>
            </a:r>
          </a:p>
          <a:p>
            <a:pPr marL="342900" marR="46990" indent="-342900" algn="just">
              <a:spcBef>
                <a:spcPts val="600"/>
              </a:spcBef>
              <a:spcAft>
                <a:spcPts val="600"/>
              </a:spcAft>
              <a:buFontTx/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385930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WordArt 4"/>
          <p:cNvSpPr>
            <a:spLocks noChangeArrowheads="1" noChangeShapeType="1" noTextEdit="1"/>
          </p:cNvSpPr>
          <p:nvPr/>
        </p:nvSpPr>
        <p:spPr bwMode="auto">
          <a:xfrm>
            <a:off x="2268538" y="3284538"/>
            <a:ext cx="5133975" cy="5794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2800" kern="10"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Thanks for your attention</a:t>
            </a:r>
            <a:r>
              <a:rPr lang="el-GR" sz="2800" kern="10"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!</a:t>
            </a:r>
            <a:endParaRPr lang="el-GR" sz="2800" kern="10" dirty="0">
              <a:solidFill>
                <a:schemeClr val="accent2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ahoma"/>
              <a:ea typeface="Tahoma"/>
              <a:cs typeface="Tahoma"/>
            </a:endParaRPr>
          </a:p>
        </p:txBody>
      </p:sp>
      <p:pic>
        <p:nvPicPr>
          <p:cNvPr id="3" name="Γραφικό 2">
            <a:extLst>
              <a:ext uri="{FF2B5EF4-FFF2-40B4-BE49-F238E27FC236}">
                <a16:creationId xmlns:a16="http://schemas.microsoft.com/office/drawing/2014/main" id="{F193C114-915D-4DAF-9DC4-AE7E36141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8375" y="6021288"/>
            <a:ext cx="3095625" cy="752475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D518619-4C28-455F-88D5-83D7FC8D955C}"/>
              </a:ext>
            </a:extLst>
          </p:cNvPr>
          <p:cNvSpPr/>
          <p:nvPr/>
        </p:nvSpPr>
        <p:spPr>
          <a:xfrm>
            <a:off x="5310187" y="5301208"/>
            <a:ext cx="3294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Prof. </a:t>
            </a:r>
            <a:r>
              <a:rPr lang="en-US" b="1" u="sng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Mic.Gr.Vrachopoulos</a:t>
            </a:r>
            <a:endParaRPr lang="el-GR" b="1" u="sng" dirty="0">
              <a:solidFill>
                <a:schemeClr val="hlink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3F0ADE6-8D59-4370-8531-5FF25DE7F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021288"/>
            <a:ext cx="3713162" cy="612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700" dir="5400000" algn="ctr" rotWithShape="0">
              <a:schemeClr val="folHlink"/>
            </a:outerShdw>
          </a:effectLst>
        </p:spPr>
        <p:txBody>
          <a:bodyPr wrap="none" lIns="0" tIns="25400" rIns="0" bIns="25400">
            <a:spAutoFit/>
          </a:bodyPr>
          <a:lstStyle/>
          <a:p>
            <a:pPr>
              <a:defRPr/>
            </a:pPr>
            <a:r>
              <a:rPr lang="el-GR" sz="3600" b="1" dirty="0">
                <a:solidFill>
                  <a:srgbClr val="00279F"/>
                </a:solidFill>
                <a:latin typeface="Arial" charset="0"/>
              </a:rPr>
              <a:t>Τέλος κεφαλαίου</a:t>
            </a:r>
          </a:p>
        </p:txBody>
      </p:sp>
    </p:spTree>
    <p:extLst>
      <p:ext uri="{BB962C8B-B14F-4D97-AF65-F5344CB8AC3E}">
        <p14:creationId xmlns:p14="http://schemas.microsoft.com/office/powerpoint/2010/main" val="2568957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6C96E5E-74D6-4029-831A-8B5B95876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46B9868-07EE-440F-8C41-5CFBCB58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D47F90E-AF73-4E56-BBF0-03C699EF20F7}"/>
              </a:ext>
            </a:extLst>
          </p:cNvPr>
          <p:cNvSpPr/>
          <p:nvPr/>
        </p:nvSpPr>
        <p:spPr>
          <a:xfrm>
            <a:off x="586067" y="332656"/>
            <a:ext cx="80732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Βιβλιογραφία: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AutoNum type="arabicPeriod" startAt="6"/>
            </a:pPr>
            <a:endParaRPr lang="en-US" dirty="0">
              <a:solidFill>
                <a:srgbClr val="0000FF"/>
              </a:solidFill>
              <a:latin typeface="Arial"/>
              <a:cs typeface="Arial"/>
            </a:endParaRPr>
          </a:p>
          <a:p>
            <a:pPr marR="46990" algn="just">
              <a:spcBef>
                <a:spcPts val="600"/>
              </a:spcBef>
              <a:spcAft>
                <a:spcPts val="600"/>
              </a:spcAft>
            </a:pP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Αγγελική Φωτιάδη, Παν. Πατρών, «κλιματολογία – μετεωρολογία»</a:t>
            </a:r>
          </a:p>
          <a:p>
            <a:pPr marL="342900" marR="46990" indent="-342900" algn="just">
              <a:spcBef>
                <a:spcPts val="600"/>
              </a:spcBef>
              <a:spcAft>
                <a:spcPts val="600"/>
              </a:spcAft>
              <a:buFontTx/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FontTx/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2900" indent="-342900" algn="just">
              <a:buAutoNum type="arabicPeriod" startAt="6"/>
            </a:pPr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  <a:p>
            <a:pPr algn="just"/>
            <a:endParaRPr lang="el-GR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E82EFC1-63D2-4063-A1D1-20ADF1A45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67" y="1772816"/>
            <a:ext cx="7802358" cy="17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4234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4E932DB-AB1B-4D48-B938-3EA876CCA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1E1A005-DE6F-4E82-87AC-B908FBA46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3A7774B-A311-4598-9A57-BBE2AAB09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67515"/>
            <a:ext cx="6624736" cy="631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252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97473EB-8724-40D9-A110-93CD3B371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90C176D-E8E0-4449-8491-C986E6C06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5E4AB14-5C39-4EE7-9926-58C17E647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59" y="171686"/>
            <a:ext cx="6552335" cy="289727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E830E56-F58E-45E1-A3DA-86B42F285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498" y="2917332"/>
            <a:ext cx="6730116" cy="338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994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10605</TotalTime>
  <Words>5255</Words>
  <Application>Microsoft Macintosh PowerPoint</Application>
  <PresentationFormat>On-screen Show (4:3)</PresentationFormat>
  <Paragraphs>850</Paragraphs>
  <Slides>99</Slides>
  <Notes>55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99</vt:i4>
      </vt:variant>
    </vt:vector>
  </HeadingPairs>
  <TitlesOfParts>
    <vt:vector size="112" baseType="lpstr">
      <vt:lpstr>Arial</vt:lpstr>
      <vt:lpstr>Arial Narrow</vt:lpstr>
      <vt:lpstr>Calibri</vt:lpstr>
      <vt:lpstr>Cambria Math</vt:lpstr>
      <vt:lpstr>Comic Sans MS</vt:lpstr>
      <vt:lpstr>Symbol</vt:lpstr>
      <vt:lpstr>Tahoma</vt:lpstr>
      <vt:lpstr>Times New Roman</vt:lpstr>
      <vt:lpstr>Wingdings</vt:lpstr>
      <vt:lpstr>Θέμα του Office</vt:lpstr>
      <vt:lpstr>1_Θέμα του Office</vt:lpstr>
      <vt:lpstr>Bitmap Image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Κανονισμός Ενεργειακής Απόδοσης Κτιρίων μέρος 1ο: Σκοπός-Πεδίο εφαρμογής-Ορισμοί</dc:title>
  <dc:creator>user</dc:creator>
  <cp:lastModifiedBy>Dimitrios Ladakis</cp:lastModifiedBy>
  <cp:revision>446</cp:revision>
  <dcterms:created xsi:type="dcterms:W3CDTF">2016-08-03T21:09:21Z</dcterms:created>
  <dcterms:modified xsi:type="dcterms:W3CDTF">2025-10-24T13:09:36Z</dcterms:modified>
</cp:coreProperties>
</file>