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55"/>
  </p:notesMasterIdLst>
  <p:sldIdLst>
    <p:sldId id="590" r:id="rId2"/>
    <p:sldId id="983" r:id="rId3"/>
    <p:sldId id="998" r:id="rId4"/>
    <p:sldId id="996" r:id="rId5"/>
    <p:sldId id="997" r:id="rId6"/>
    <p:sldId id="999" r:id="rId7"/>
    <p:sldId id="1001" r:id="rId8"/>
    <p:sldId id="1004" r:id="rId9"/>
    <p:sldId id="1002" r:id="rId10"/>
    <p:sldId id="1003" r:id="rId11"/>
    <p:sldId id="1005" r:id="rId12"/>
    <p:sldId id="1006" r:id="rId13"/>
    <p:sldId id="1007" r:id="rId14"/>
    <p:sldId id="1038" r:id="rId15"/>
    <p:sldId id="1000" r:id="rId16"/>
    <p:sldId id="1008" r:id="rId17"/>
    <p:sldId id="1009" r:id="rId18"/>
    <p:sldId id="1010" r:id="rId19"/>
    <p:sldId id="1039" r:id="rId20"/>
    <p:sldId id="1040" r:id="rId21"/>
    <p:sldId id="1041" r:id="rId22"/>
    <p:sldId id="1011" r:id="rId23"/>
    <p:sldId id="1012" r:id="rId24"/>
    <p:sldId id="1013" r:id="rId25"/>
    <p:sldId id="1014" r:id="rId26"/>
    <p:sldId id="1015" r:id="rId27"/>
    <p:sldId id="1030" r:id="rId28"/>
    <p:sldId id="1016" r:id="rId29"/>
    <p:sldId id="1017" r:id="rId30"/>
    <p:sldId id="1018" r:id="rId31"/>
    <p:sldId id="1042" r:id="rId32"/>
    <p:sldId id="1044" r:id="rId33"/>
    <p:sldId id="1019" r:id="rId34"/>
    <p:sldId id="1032" r:id="rId35"/>
    <p:sldId id="1045" r:id="rId36"/>
    <p:sldId id="1043" r:id="rId37"/>
    <p:sldId id="1020" r:id="rId38"/>
    <p:sldId id="1033" r:id="rId39"/>
    <p:sldId id="1037" r:id="rId40"/>
    <p:sldId id="1021" r:id="rId41"/>
    <p:sldId id="1022" r:id="rId42"/>
    <p:sldId id="1023" r:id="rId43"/>
    <p:sldId id="1024" r:id="rId44"/>
    <p:sldId id="1025" r:id="rId45"/>
    <p:sldId id="1035" r:id="rId46"/>
    <p:sldId id="1034" r:id="rId47"/>
    <p:sldId id="1026" r:id="rId48"/>
    <p:sldId id="1027" r:id="rId49"/>
    <p:sldId id="1036" r:id="rId50"/>
    <p:sldId id="1028" r:id="rId51"/>
    <p:sldId id="1029" r:id="rId52"/>
    <p:sldId id="929" r:id="rId53"/>
    <p:sldId id="1031" r:id="rId5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grv" initials="m" lastIdx="1" clrIdx="0">
    <p:extLst>
      <p:ext uri="{19B8F6BF-5375-455C-9EA6-DF929625EA0E}">
        <p15:presenceInfo xmlns:p15="http://schemas.microsoft.com/office/powerpoint/2012/main" userId="mgrv" providerId="None"/>
      </p:ext>
    </p:extLst>
  </p:cmAuthor>
  <p:cmAuthor id="2" name="Windows User" initials="WU" lastIdx="1" clrIdx="1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>
      <p:cViewPr varScale="1">
        <p:scale>
          <a:sx n="79" d="100"/>
          <a:sy n="79" d="100"/>
        </p:scale>
        <p:origin x="138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B217-F20C-4A10-A888-AF9EDBED4B5D}" type="datetimeFigureOut">
              <a:rPr lang="el-GR" smtClean="0"/>
              <a:t>3/12/2024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254B3-AE9B-4D1F-B292-64560899B6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79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08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F4F0-AE52-41F5-85D6-75A12214728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2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F04-2BED-40AC-9473-6DC88C2DF00D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65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F498-3D7A-450C-8027-B29243A10D37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55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8FA2-2122-4C6B-A832-754D3498E869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0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A06E-10BB-4695-A3B6-EFF3AE03D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37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14F7C-6AF6-41EF-8351-618DC0AD089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16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5483510-B06C-410C-ABD3-C4D8403C6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3835" y="635568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9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CEA19-2F07-4EBB-9533-026C8B8476BA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CD83-1F99-4CC0-B83D-31261909E75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EF07-D15C-4B50-AE0F-C2167779B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0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1333-1DFF-4B3C-A919-4EBB9115DC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5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Τίτλος, Γράφημ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25415" y="457200"/>
            <a:ext cx="7795846" cy="533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sz="half" idx="1"/>
          </p:nvPr>
        </p:nvSpPr>
        <p:spPr>
          <a:xfrm>
            <a:off x="457201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2338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253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61B4-8C64-49F3-B24C-3F139E5977DA}" type="datetime1">
              <a:rPr lang="el-GR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352262" y="6324600"/>
            <a:ext cx="289660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782178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fld id="{278BB391-E572-48A2-B218-DFC426BF5F6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5080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2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3E3A1-D1D5-4B0A-A8D6-D5B4EDE64DE5}" type="datetime1">
              <a:rPr lang="el-GR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736EA-1B0E-4467-9092-9C5E0C8891FE}" type="slidenum">
              <a:rPr lang="el-GR" altLang="el-GR"/>
              <a:pPr/>
              <a:t>‹#›</a:t>
            </a:fld>
            <a:endParaRPr lang="el-GR" alt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4F5333DF-1F74-4CF2-8FD5-60DCA3ED7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3835" y="634047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26246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22E4-B6EF-42D1-93B5-EA78C1CB02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A4%CE%B6%CE%AC%CE%BF%CF%85%CE%BB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sv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F395BDF-C525-485C-AD0E-904E5D3E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3/12/2024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50C7707-87B6-4D2F-BA93-F8B4BFE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C0BC2C-EC17-4533-8B43-8DC3DC9A2A2C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2348880"/>
            <a:ext cx="7667947" cy="1008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altLang="el-GR" sz="2800" dirty="0">
                <a:solidFill>
                  <a:schemeClr val="hlink"/>
                </a:solidFill>
                <a:latin typeface="Comic Sans MS" panose="030F0702030302020204" pitchFamily="66" charset="0"/>
              </a:rPr>
              <a:t>Φυσική Περιβάλλοντος :          </a:t>
            </a:r>
          </a:p>
          <a:p>
            <a:pPr marL="0" indent="0" algn="r">
              <a:buNone/>
            </a:pPr>
            <a:r>
              <a:rPr lang="en-US" sz="26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l-GR" sz="2600" i="1" dirty="0" err="1">
                <a:solidFill>
                  <a:srgbClr val="FF0000"/>
                </a:solidFill>
                <a:latin typeface="Arial" panose="020B0604020202020204" pitchFamily="34" charset="0"/>
              </a:rPr>
              <a:t>κεφ</a:t>
            </a:r>
            <a:r>
              <a:rPr lang="el-GR" sz="2600" i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sz="2600" i="1" dirty="0">
                <a:solidFill>
                  <a:srgbClr val="FF0000"/>
                </a:solidFill>
                <a:latin typeface="Arial" panose="020B0604020202020204" pitchFamily="34" charset="0"/>
              </a:rPr>
              <a:t>IX</a:t>
            </a:r>
            <a:r>
              <a:rPr lang="el-GR" sz="2600" i="1" dirty="0">
                <a:solidFill>
                  <a:srgbClr val="FF0000"/>
                </a:solidFill>
                <a:latin typeface="Arial" panose="020B0604020202020204" pitchFamily="34" charset="0"/>
              </a:rPr>
              <a:t>:Ηλεκτρομαγνητικές Ακτινοβολίες</a:t>
            </a:r>
            <a:r>
              <a:rPr lang="en-US" sz="28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el-GR" altLang="el-GR" sz="2000" b="1" dirty="0">
                <a:latin typeface="Comic Sans MS" panose="030F0702030302020204" pitchFamily="66" charset="0"/>
              </a:rPr>
              <a:t> </a:t>
            </a:r>
            <a:endParaRPr lang="en-US" altLang="el-GR" sz="20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l-GR" sz="2000" b="1" dirty="0">
              <a:solidFill>
                <a:srgbClr val="00279F"/>
              </a:solidFill>
            </a:endParaRPr>
          </a:p>
          <a:p>
            <a:pPr marL="0" indent="0" algn="ctr">
              <a:buNone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l-GR" altLang="el-GR" sz="2800" b="1" dirty="0"/>
          </a:p>
          <a:p>
            <a:pPr marL="0" indent="0" algn="ctr">
              <a:buNone/>
            </a:pPr>
            <a:endParaRPr lang="el-GR" altLang="el-GR" sz="26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l-GR" altLang="el-GR" sz="2800" dirty="0">
              <a:solidFill>
                <a:schemeClr val="accent2"/>
              </a:solidFill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621D6907-1D73-4298-9B31-4142D2657EAB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5106029"/>
            <a:ext cx="6022366" cy="1162751"/>
            <a:chOff x="1768" y="214"/>
            <a:chExt cx="3001" cy="905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04F8513-F1E2-45BE-B6AE-1647D21C7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14"/>
              <a:ext cx="2439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l-GR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endPara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Energy and Environmental Research Laboratory</a:t>
              </a:r>
              <a:r>
                <a:rPr lang="el-GR" sz="1100" b="1" u="sng" dirty="0">
                  <a:solidFill>
                    <a:schemeClr val="hlink"/>
                  </a:solidFill>
                  <a:latin typeface="Comic Sans MS" pitchFamily="66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F27E3F-3F21-490B-97F9-FC685CC1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" y="569"/>
              <a:ext cx="598" cy="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0BFE9FCD-2F27-4624-80CC-8E9ACF931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55714"/>
            <a:ext cx="2736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N.K.U.A. –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Department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of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Science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r>
              <a: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1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Psachna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, Euboea - Euripus Campus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920E234-C6AE-4964-A0A8-857F75A18A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0" y="456137"/>
            <a:ext cx="386609" cy="60016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A18B57B-0B3A-4026-89B3-94C9B55C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557338"/>
            <a:ext cx="6372225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5881A5-5459-4C6C-AFF3-2C153A9AACE0}"/>
              </a:ext>
            </a:extLst>
          </p:cNvPr>
          <p:cNvSpPr/>
          <p:nvPr/>
        </p:nvSpPr>
        <p:spPr>
          <a:xfrm>
            <a:off x="4114800" y="3958887"/>
            <a:ext cx="4572000" cy="10341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Μιχάλης Γρ Βραχόπουλος</a:t>
            </a: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defRPr/>
            </a:pPr>
            <a:r>
              <a:rPr lang="el-GR" sz="1800" b="1" dirty="0">
                <a:solidFill>
                  <a:schemeClr val="accent1">
                    <a:lumMod val="75000"/>
                  </a:schemeClr>
                </a:solidFill>
              </a:rPr>
              <a:t>Δρ. Δήμητρα Παπαδάκη</a:t>
            </a:r>
            <a:endParaRPr lang="en-US" sz="18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endParaRPr lang="el-GR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2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</a:t>
            </a:fld>
            <a:endParaRPr lang="el-GR" altLang="el-GR"/>
          </a:p>
        </p:txBody>
      </p:sp>
      <p:sp>
        <p:nvSpPr>
          <p:cNvPr id="4" name="object 19">
            <a:extLst>
              <a:ext uri="{FF2B5EF4-FFF2-40B4-BE49-F238E27FC236}">
                <a16:creationId xmlns:a16="http://schemas.microsoft.com/office/drawing/2014/main" id="{2766EE2A-2230-4AE8-94A0-BAD96AAB5ED1}"/>
              </a:ext>
            </a:extLst>
          </p:cNvPr>
          <p:cNvSpPr txBox="1"/>
          <p:nvPr/>
        </p:nvSpPr>
        <p:spPr>
          <a:xfrm>
            <a:off x="457200" y="260648"/>
            <a:ext cx="310829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4218" dirty="0">
                <a:solidFill>
                  <a:srgbClr val="406E8D"/>
                </a:solidFill>
                <a:latin typeface="Lucida Sans Unicode"/>
                <a:cs typeface="Lucida Sans Unicode"/>
              </a:rPr>
              <a:t>Ακτινοβολίες</a:t>
            </a:r>
            <a:endParaRPr sz="3600" dirty="0">
              <a:latin typeface="Lucida Sans Unicode"/>
              <a:cs typeface="Lucida Sans Unicode"/>
            </a:endParaRPr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FF3FB077-F37C-4A25-9C5D-9280C47A1D0E}"/>
              </a:ext>
            </a:extLst>
          </p:cNvPr>
          <p:cNvSpPr txBox="1"/>
          <p:nvPr/>
        </p:nvSpPr>
        <p:spPr>
          <a:xfrm>
            <a:off x="287660" y="795832"/>
            <a:ext cx="8568680" cy="5560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buFont typeface="Arial" panose="020B0604020202020204" pitchFamily="34" charset="0"/>
              <a:buChar char="•"/>
            </a:pPr>
            <a:r>
              <a:rPr lang="el-GR" sz="2200" u="sng" spc="-5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Τι </a:t>
            </a:r>
            <a:r>
              <a:rPr sz="2200" u="sng" spc="0" dirty="0" err="1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εί</a:t>
            </a:r>
            <a:r>
              <a:rPr sz="2200" u="sng" spc="9" dirty="0" err="1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αι </a:t>
            </a:r>
            <a:r>
              <a:rPr sz="2200" u="sng" spc="252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η </a:t>
            </a:r>
            <a:r>
              <a:rPr sz="2200" u="sng" spc="25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ακτι</a:t>
            </a:r>
            <a:r>
              <a:rPr sz="2200" u="sng" spc="1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οβολί</a:t>
            </a:r>
            <a:r>
              <a:rPr sz="2200" u="sng" spc="44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; </a:t>
            </a:r>
            <a:r>
              <a:rPr sz="2200" spc="218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 </a:t>
            </a:r>
            <a:r>
              <a:rPr sz="2200" spc="26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οβολία </a:t>
            </a:r>
            <a:r>
              <a:rPr sz="2200" spc="23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ί</a:t>
            </a:r>
            <a:r>
              <a:rPr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αι </a:t>
            </a:r>
            <a:r>
              <a:rPr sz="2200" spc="25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έργεια </a:t>
            </a:r>
            <a:r>
              <a:rPr sz="2200" spc="26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 </a:t>
            </a:r>
            <a:r>
              <a:rPr sz="2200" spc="25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μορφή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 κυμάτ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ω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-7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ή κι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ούμε</a:t>
            </a:r>
            <a:r>
              <a:rPr lang="el-GR" sz="22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ων υποατομι</a:t>
            </a:r>
            <a:r>
              <a:rPr lang="el-GR" sz="22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ών</a:t>
            </a:r>
            <a:r>
              <a:rPr lang="el-GR" sz="2200" spc="-9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σωματιδίω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</a:p>
          <a:p>
            <a:pPr marL="355600" marR="733" indent="-342900" algn="just">
              <a:buFont typeface="Arial" panose="020B0604020202020204" pitchFamily="34" charset="0"/>
              <a:buChar char="•"/>
            </a:pP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Διακρ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ί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νεται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116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δύο</a:t>
            </a:r>
            <a:r>
              <a:rPr lang="el-GR" sz="2200" u="sng" spc="121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μεγάλες</a:t>
            </a:r>
            <a:r>
              <a:rPr lang="el-GR" sz="2200" u="sng" spc="116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u="sng" spc="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ατηγορίες</a:t>
            </a:r>
            <a:r>
              <a:rPr lang="el-GR" sz="2200" spc="2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spc="-34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γα</a:t>
            </a:r>
            <a:r>
              <a:rPr lang="el-GR" sz="2200" spc="5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με</a:t>
            </a:r>
            <a:r>
              <a:rPr lang="el-GR" sz="2200" spc="116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lang="el-GR" sz="2200" spc="11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ενέργεια</a:t>
            </a:r>
            <a:r>
              <a:rPr lang="el-GR" sz="2200" spc="116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αι την επίδρασή</a:t>
            </a:r>
            <a:r>
              <a:rPr lang="el-GR" sz="2200" spc="-9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lang="el-GR" sz="2200" spc="-3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στην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ύλ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: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lang="el-GR" sz="2200" b="1" u="sng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 err="1">
                <a:latin typeface="Arial Narrow" panose="020B0606020202030204" pitchFamily="34" charset="0"/>
                <a:cs typeface="Cambria"/>
              </a:rPr>
              <a:t>ιονί</a:t>
            </a:r>
            <a:r>
              <a:rPr lang="el-GR" sz="2200" b="1" u="sng" spc="-14" dirty="0" err="1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200" b="1" u="sng" spc="0" dirty="0" err="1">
                <a:latin typeface="Arial Narrow" panose="020B0606020202030204" pitchFamily="34" charset="0"/>
                <a:cs typeface="Cambria"/>
              </a:rPr>
              <a:t>ουσα</a:t>
            </a:r>
            <a:r>
              <a:rPr lang="el-GR" sz="2200" b="1" u="sng" spc="-4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200" b="1" u="sng" spc="-2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τη</a:t>
            </a:r>
            <a:r>
              <a:rPr lang="el-GR" sz="2200" b="1" u="sng" spc="-2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μη</a:t>
            </a:r>
            <a:r>
              <a:rPr lang="el-GR" sz="2200" b="1" u="sng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 err="1">
                <a:latin typeface="Arial Narrow" panose="020B0606020202030204" pitchFamily="34" charset="0"/>
                <a:cs typeface="Cambria"/>
              </a:rPr>
              <a:t>ιονί</a:t>
            </a:r>
            <a:r>
              <a:rPr lang="el-GR" sz="2200" b="1" u="sng" spc="-14" dirty="0" err="1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200" b="1" u="sng" spc="0" dirty="0" err="1">
                <a:latin typeface="Arial Narrow" panose="020B0606020202030204" pitchFamily="34" charset="0"/>
                <a:cs typeface="Cambria"/>
              </a:rPr>
              <a:t>ουσ</a:t>
            </a:r>
            <a:r>
              <a:rPr lang="el-GR" sz="2200" b="1" u="sng" spc="-4" dirty="0" err="1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b="1" u="sng" spc="-4" dirty="0">
                <a:latin typeface="Arial Narrow" panose="020B0606020202030204" pitchFamily="34" charset="0"/>
                <a:cs typeface="Cambria"/>
              </a:rPr>
              <a:t> (ή </a:t>
            </a:r>
            <a:r>
              <a:rPr lang="el-GR" sz="2200" b="1" u="sng" spc="-4" dirty="0" err="1">
                <a:latin typeface="Arial Narrow" panose="020B0606020202030204" pitchFamily="34" charset="0"/>
                <a:cs typeface="Cambria"/>
              </a:rPr>
              <a:t>ιοντίζουσα</a:t>
            </a:r>
            <a:r>
              <a:rPr lang="el-GR" sz="2200" b="1" u="sng" spc="-4" dirty="0">
                <a:latin typeface="Arial Narrow" panose="020B0606020202030204" pitchFamily="34" charset="0"/>
                <a:cs typeface="Cambria"/>
              </a:rPr>
              <a:t>)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Από</a:t>
            </a:r>
            <a:r>
              <a:rPr lang="el-GR" sz="2200" u="sng" spc="53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πού</a:t>
            </a:r>
            <a:r>
              <a:rPr lang="el-GR" sz="2200" u="sng" spc="5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προέ</a:t>
            </a:r>
            <a:r>
              <a:rPr lang="el-GR" sz="2200" u="sng" spc="-25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lang="el-GR" sz="2200" u="sng" spc="-19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εται</a:t>
            </a:r>
            <a:r>
              <a:rPr lang="el-GR" sz="2200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;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Ακ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οβ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λία</a:t>
            </a:r>
            <a:r>
              <a:rPr lang="el-GR" sz="2200" spc="34" dirty="0">
                <a:latin typeface="Arial Narrow" panose="020B0606020202030204" pitchFamily="34" charset="0"/>
                <a:cs typeface="Cambria"/>
              </a:rPr>
              <a:t> δημιουργείται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lang="el-GR" sz="2200" spc="5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έ</a:t>
            </a:r>
            <a:r>
              <a:rPr lang="el-GR"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8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μεγάλο σ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ύ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6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φυσι</a:t>
            </a:r>
            <a:r>
              <a:rPr lang="el-GR" sz="22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ών</a:t>
            </a:r>
            <a:r>
              <a:rPr lang="el-GR" sz="2200" spc="8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200" spc="68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τεχνητών</a:t>
            </a:r>
            <a:r>
              <a:rPr lang="el-GR" sz="2200" spc="8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πηγών</a:t>
            </a:r>
            <a:r>
              <a:rPr lang="el-GR" sz="2200" spc="8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που</a:t>
            </a:r>
            <a:r>
              <a:rPr lang="el-GR" sz="2200" spc="5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β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ρί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2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ονται π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ντού.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200" spc="6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ακ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οβολία</a:t>
            </a:r>
            <a:r>
              <a:rPr lang="el-GR" sz="2200" spc="4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π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ιδρά στον</a:t>
            </a:r>
            <a:r>
              <a:rPr lang="el-GR" sz="2200" spc="5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ορ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γ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ισμό</a:t>
            </a:r>
            <a:r>
              <a:rPr lang="el-GR" sz="2200" spc="27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κατά</a:t>
            </a:r>
            <a:r>
              <a:rPr lang="el-GR" sz="2200" spc="2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τρόπο</a:t>
            </a:r>
            <a:r>
              <a:rPr lang="el-GR" sz="22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πολύπλο</a:t>
            </a:r>
            <a:r>
              <a:rPr lang="el-GR" sz="22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ο,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b="1" u="sng" spc="50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λοτε </a:t>
            </a:r>
            <a:r>
              <a:rPr lang="el-GR" sz="2200" b="1" u="sng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ευερ</a:t>
            </a:r>
            <a:r>
              <a:rPr lang="el-GR" sz="2200" b="1" u="sng" spc="4" dirty="0">
                <a:latin typeface="Arial Narrow" panose="020B0606020202030204" pitchFamily="34" charset="0"/>
                <a:cs typeface="Cambria"/>
              </a:rPr>
              <a:t>γ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b="1" u="sng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b="1" u="sng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ά </a:t>
            </a:r>
            <a:r>
              <a:rPr lang="el-GR" sz="2200" b="1" u="sng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αι </a:t>
            </a:r>
            <a:r>
              <a:rPr lang="el-GR" sz="2200" b="1" u="sng" spc="8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b="1" u="sng" spc="50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λοτε  </a:t>
            </a:r>
            <a:r>
              <a:rPr lang="el-GR" sz="2200" b="1" u="sng" spc="4" dirty="0">
                <a:latin typeface="Arial Narrow" panose="020B0606020202030204" pitchFamily="34" charset="0"/>
                <a:cs typeface="Cambria"/>
              </a:rPr>
              <a:t>β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λαβε</a:t>
            </a:r>
            <a:r>
              <a:rPr lang="el-GR" sz="2200" b="1" u="sng" spc="9" dirty="0">
                <a:latin typeface="Arial Narrow" panose="020B0606020202030204" pitchFamily="34" charset="0"/>
                <a:cs typeface="Cambria"/>
              </a:rPr>
              <a:t>ρ</a:t>
            </a:r>
            <a:r>
              <a:rPr lang="el-GR" sz="2200" b="1" u="sng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,</a:t>
            </a:r>
            <a:r>
              <a:rPr lang="el-GR" sz="2200" spc="39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άλ</a:t>
            </a:r>
            <a:r>
              <a:rPr lang="el-GR" sz="2200" spc="-2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γα</a:t>
            </a:r>
            <a:r>
              <a:rPr lang="el-GR" sz="2200" spc="428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με </a:t>
            </a:r>
            <a:r>
              <a:rPr lang="el-GR" sz="2200" spc="2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lang="el-GR" sz="2200" spc="435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είδο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, </a:t>
            </a:r>
            <a:r>
              <a:rPr lang="el-GR" sz="2200" spc="17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την έντασή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lang="el-GR" sz="2200" spc="-3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200" spc="-17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ενέργεια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που</a:t>
            </a:r>
            <a:r>
              <a:rPr lang="el-GR" sz="2200" spc="-3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μεταφέρε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</a:p>
          <a:p>
            <a:pPr marL="355600" indent="-342900" algn="just">
              <a:buFont typeface="Arial" panose="020B0604020202020204" pitchFamily="34" charset="0"/>
              <a:buChar char="•"/>
            </a:pP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Πώς γίνεται α</a:t>
            </a:r>
            <a:r>
              <a:rPr lang="el-GR" sz="2200" u="sng" spc="-4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u="sng" spc="5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u="sng" spc="-4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ηπτή η </a:t>
            </a:r>
            <a:r>
              <a:rPr lang="el-GR" sz="2200" u="sng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ύπαρξή τη</a:t>
            </a:r>
            <a:r>
              <a:rPr lang="el-GR" sz="2200" u="sng" spc="-4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; Ο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άνθρωπος αντ</a:t>
            </a:r>
            <a:r>
              <a:rPr lang="el-GR" sz="2200" spc="5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λαμ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β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άν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ται</a:t>
            </a:r>
            <a:r>
              <a:rPr lang="el-GR" sz="2200" spc="438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την </a:t>
            </a:r>
            <a:r>
              <a:rPr lang="el-GR" sz="22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ύπαρξη </a:t>
            </a:r>
            <a:r>
              <a:rPr lang="el-GR" sz="2200" spc="6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μό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 </a:t>
            </a:r>
            <a:r>
              <a:rPr lang="el-GR" sz="2200" spc="12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μιας </a:t>
            </a:r>
            <a:r>
              <a:rPr lang="el-GR" sz="2200" spc="83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πολύ </a:t>
            </a:r>
            <a:r>
              <a:rPr lang="el-GR" sz="2200" spc="71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μικ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ρ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ής </a:t>
            </a:r>
            <a:r>
              <a:rPr lang="el-GR" sz="2200" spc="12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περι</a:t>
            </a:r>
            <a:r>
              <a:rPr lang="el-GR" sz="2200" spc="-5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χής </a:t>
            </a:r>
            <a:r>
              <a:rPr lang="el-GR" sz="2200" spc="8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υ φάσμα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ος</a:t>
            </a:r>
            <a:r>
              <a:rPr lang="el-GR" sz="2200" spc="-7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των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ακτι</a:t>
            </a:r>
            <a:r>
              <a:rPr lang="el-GR"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οβολιών: </a:t>
            </a:r>
          </a:p>
          <a:p>
            <a:pPr marL="1887219" marR="31967" lvl="4"/>
            <a:r>
              <a:rPr lang="el-GR"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 ορατό φως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μέσω</a:t>
            </a:r>
            <a:r>
              <a:rPr lang="el-GR"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όρασης 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αι</a:t>
            </a: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887219" marR="31967" lvl="4"/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τις υπέ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ρ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υθρ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ακτι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οβολί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μέσω</a:t>
            </a:r>
            <a:r>
              <a:rPr lang="el-GR"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θερμότητα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</a:p>
          <a:p>
            <a:pPr marL="401319" marR="31967" indent="-342900" algn="just">
              <a:buFont typeface="Arial" panose="020B0604020202020204" pitchFamily="34" charset="0"/>
              <a:buChar char="•"/>
            </a:pP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Οι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υπόλοιπες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κτι</a:t>
            </a:r>
            <a:r>
              <a:rPr lang="el-GR"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οβολ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ί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ες</a:t>
            </a:r>
            <a:r>
              <a:rPr lang="el-GR" sz="2200" spc="15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ήταν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έχρι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πρότι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ος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άγ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ωστες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για τον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νθρωπ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 </a:t>
            </a:r>
            <a:r>
              <a:rPr lang="el-GR" sz="2200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όσμος</a:t>
            </a:r>
            <a:r>
              <a:rPr lang="el-GR"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τους</a:t>
            </a:r>
            <a:r>
              <a:rPr lang="el-GR"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spc="-29" dirty="0">
                <a:latin typeface="Arial Narrow" panose="020B0606020202030204" pitchFamily="34" charset="0"/>
                <a:cs typeface="Cambria"/>
              </a:rPr>
              <a:t>ρ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χισε </a:t>
            </a:r>
            <a:r>
              <a:rPr lang="el-GR" sz="2200" spc="14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 γί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αι 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ντ</a:t>
            </a:r>
            <a:r>
              <a:rPr lang="el-GR" sz="2200" spc="39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λη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π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τον τ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υτα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ί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ο αιώ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,</a:t>
            </a:r>
            <a:r>
              <a:rPr lang="el-GR" sz="22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200" spc="-34" dirty="0"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γω</a:t>
            </a:r>
            <a:r>
              <a:rPr lang="el-GR"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lang="el-GR" sz="2200" spc="25" dirty="0">
                <a:latin typeface="Arial Narrow" panose="020B0606020202030204" pitchFamily="34" charset="0"/>
                <a:cs typeface="Cambria"/>
              </a:rPr>
              <a:t>π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υ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ξης τεχνη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ών</a:t>
            </a:r>
            <a:r>
              <a:rPr lang="el-GR" sz="22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μέσων</a:t>
            </a:r>
            <a:r>
              <a:rPr lang="el-GR" sz="22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ανίχνευ</a:t>
            </a:r>
            <a:r>
              <a:rPr lang="el-GR" sz="22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ής</a:t>
            </a:r>
            <a:r>
              <a:rPr lang="el-GR"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του</a:t>
            </a:r>
            <a:r>
              <a:rPr lang="el-GR" sz="2200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.</a:t>
            </a: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endParaRPr lang="el-GR" sz="2200" spc="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r>
              <a:rPr lang="el-GR" sz="2200" spc="0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  </a:t>
            </a: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endParaRPr lang="el-GR" sz="2200" u="sng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r>
              <a:rPr lang="el-GR" sz="2200" u="sng" spc="-4" dirty="0">
                <a:solidFill>
                  <a:srgbClr val="406E8D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l-GR" sz="2200" u="sng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endParaRPr lang="el-GR" sz="2200" u="sng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1920"/>
              </a:lnSpc>
              <a:spcBef>
                <a:spcPts val="600"/>
              </a:spcBef>
            </a:pP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2700">
              <a:lnSpc>
                <a:spcPts val="2165"/>
              </a:lnSpc>
              <a:spcBef>
                <a:spcPts val="108"/>
              </a:spcBef>
            </a:pPr>
            <a:endParaRPr lang="el-GR" sz="2200" dirty="0">
              <a:latin typeface="Arial Narrow" panose="020B0606020202030204" pitchFamily="34" charset="0"/>
              <a:cs typeface="Cambria"/>
            </a:endParaRPr>
          </a:p>
          <a:p>
            <a:pPr marL="12700">
              <a:lnSpc>
                <a:spcPts val="2165"/>
              </a:lnSpc>
              <a:spcBef>
                <a:spcPts val="108"/>
              </a:spcBef>
            </a:pPr>
            <a:endParaRPr sz="2200" dirty="0"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608087931"/>
      </p:ext>
    </p:extLst>
  </p:cSld>
  <p:clrMapOvr>
    <a:masterClrMapping/>
  </p:clrMapOvr>
  <p:transition spd="med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4B3EED2A-08FA-4C23-844B-3A4AD85358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0" y="793143"/>
            <a:ext cx="9144000" cy="26358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2141D2-47C3-4406-BFB8-7E9A689202C8}"/>
              </a:ext>
            </a:extLst>
          </p:cNvPr>
          <p:cNvSpPr txBox="1"/>
          <p:nvPr/>
        </p:nvSpPr>
        <p:spPr>
          <a:xfrm>
            <a:off x="333872" y="3933056"/>
            <a:ext cx="83529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400" dirty="0"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Ηλεκτρομαγνητικό κύμα: </a:t>
            </a:r>
            <a:r>
              <a:rPr lang="el-GR" sz="2400" b="1" u="sng" dirty="0" err="1"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ημιτονοειδώς</a:t>
            </a:r>
            <a:r>
              <a:rPr lang="el-GR" sz="2400" dirty="0">
                <a:solidFill>
                  <a:srgbClr val="0000FF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εναλλασσόμενο ηλεκτρικό και μαγνητικό πεδίο με επίπεδα κάθετα μεταξύ τους, που διαδίδεται ευθύγραμμα.</a:t>
            </a:r>
          </a:p>
          <a:p>
            <a:pPr algn="just"/>
            <a:endParaRPr lang="el-GR" sz="2400" dirty="0">
              <a:solidFill>
                <a:srgbClr val="0000FF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Η διεύθυνση διάδοσης είναι κάθετη προς τα διανύσματα των εντάσεων.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654515"/>
      </p:ext>
    </p:extLst>
  </p:cSld>
  <p:clrMapOvr>
    <a:masterClrMapping/>
  </p:clrMapOvr>
  <p:transition spd="med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</a:t>
            </a:fld>
            <a:endParaRPr lang="el-GR" altLang="el-G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37008CA7-A1A0-4C91-92D6-69B3C7F9C95B}"/>
              </a:ext>
            </a:extLst>
          </p:cNvPr>
          <p:cNvSpPr/>
          <p:nvPr/>
        </p:nvSpPr>
        <p:spPr>
          <a:xfrm>
            <a:off x="1583669" y="3096545"/>
            <a:ext cx="5760640" cy="3304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F640080F-CFF4-4081-98D3-7C43C5614A02}"/>
              </a:ext>
            </a:extLst>
          </p:cNvPr>
          <p:cNvSpPr/>
          <p:nvPr/>
        </p:nvSpPr>
        <p:spPr>
          <a:xfrm>
            <a:off x="971601" y="0"/>
            <a:ext cx="6984776" cy="3140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7B761D-5ED9-61DC-437D-65C00DEDAE73}"/>
              </a:ext>
            </a:extLst>
          </p:cNvPr>
          <p:cNvSpPr txBox="1"/>
          <p:nvPr/>
        </p:nvSpPr>
        <p:spPr>
          <a:xfrm>
            <a:off x="971601" y="188640"/>
            <a:ext cx="2664295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800" dirty="0">
                <a:solidFill>
                  <a:srgbClr val="0000FF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Μήκος κύματος (λ): Η απόσταση που διανύει το ηλεκτρομαγνητικό κύμα σε χρόνο μιας περιόδου.</a:t>
            </a:r>
          </a:p>
          <a:p>
            <a:r>
              <a:rPr lang="el-GR" dirty="0">
                <a:solidFill>
                  <a:srgbClr val="0000FF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Συχνότητα (ν): ο αριθμός κύκλων (περιόδων) σε ένα δευτερόλεπτο (ν=1/λ)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54871425"/>
      </p:ext>
    </p:extLst>
  </p:cSld>
  <p:clrMapOvr>
    <a:masterClrMapping/>
  </p:clrMapOvr>
  <p:transition spd="med"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</a:t>
            </a:fld>
            <a:endParaRPr lang="el-GR" altLang="el-GR"/>
          </a:p>
        </p:txBody>
      </p:sp>
      <p:sp>
        <p:nvSpPr>
          <p:cNvPr id="4" name="object 20">
            <a:extLst>
              <a:ext uri="{FF2B5EF4-FFF2-40B4-BE49-F238E27FC236}">
                <a16:creationId xmlns:a16="http://schemas.microsoft.com/office/drawing/2014/main" id="{A0A552C6-EF09-4D9E-95C9-CC90699DCC40}"/>
              </a:ext>
            </a:extLst>
          </p:cNvPr>
          <p:cNvSpPr txBox="1"/>
          <p:nvPr/>
        </p:nvSpPr>
        <p:spPr>
          <a:xfrm>
            <a:off x="793242" y="609549"/>
            <a:ext cx="6899014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0"/>
              </a:lnSpc>
              <a:spcBef>
                <a:spcPts val="170"/>
              </a:spcBef>
            </a:pPr>
            <a:r>
              <a:rPr sz="4800" spc="0" baseline="4745" dirty="0">
                <a:solidFill>
                  <a:srgbClr val="406E8D"/>
                </a:solidFill>
                <a:latin typeface="Lucida Sans Unicode"/>
                <a:cs typeface="Lucida Sans Unicode"/>
              </a:rPr>
              <a:t>Ηλεκτρομαγν</a:t>
            </a:r>
            <a:r>
              <a:rPr sz="4800" spc="4" baseline="4745" dirty="0">
                <a:solidFill>
                  <a:srgbClr val="406E8D"/>
                </a:solidFill>
                <a:latin typeface="Lucida Sans Unicode"/>
                <a:cs typeface="Lucida Sans Unicode"/>
              </a:rPr>
              <a:t>η</a:t>
            </a:r>
            <a:r>
              <a:rPr sz="4800" spc="0" baseline="4745" dirty="0">
                <a:solidFill>
                  <a:srgbClr val="406E8D"/>
                </a:solidFill>
                <a:latin typeface="Lucida Sans Unicode"/>
                <a:cs typeface="Lucida Sans Unicode"/>
              </a:rPr>
              <a:t>τικές</a:t>
            </a:r>
            <a:r>
              <a:rPr sz="4800" spc="25" baseline="4745" dirty="0">
                <a:solidFill>
                  <a:srgbClr val="406E8D"/>
                </a:solidFill>
                <a:latin typeface="Lucida Sans Unicode"/>
                <a:cs typeface="Lucida Sans Unicode"/>
              </a:rPr>
              <a:t> </a:t>
            </a:r>
            <a:r>
              <a:rPr sz="4800" spc="0" baseline="4745" dirty="0">
                <a:solidFill>
                  <a:srgbClr val="406E8D"/>
                </a:solidFill>
                <a:latin typeface="Lucida Sans Unicode"/>
                <a:cs typeface="Lucida Sans Unicode"/>
              </a:rPr>
              <a:t>ακτινοβολίες</a:t>
            </a:r>
            <a:endParaRPr sz="3200" dirty="0">
              <a:latin typeface="Lucida Sans Unicode"/>
              <a:cs typeface="Lucida Sans Unicode"/>
            </a:endParaRP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6D60CC7E-6B8F-4AB4-8E76-696296BA6A2B}"/>
              </a:ext>
            </a:extLst>
          </p:cNvPr>
          <p:cNvSpPr txBox="1"/>
          <p:nvPr/>
        </p:nvSpPr>
        <p:spPr>
          <a:xfrm>
            <a:off x="395536" y="1560628"/>
            <a:ext cx="8568951" cy="424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lang="el-GR" sz="24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400" b="1" spc="-4" dirty="0" err="1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sz="2400" b="1" spc="0" dirty="0" err="1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400" b="1" spc="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sz="2400" b="1" spc="29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400" b="1" spc="30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μαγνητι</a:t>
            </a:r>
            <a:r>
              <a:rPr sz="2400" b="1" spc="5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sz="2400" b="1" spc="29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κύμα</a:t>
            </a:r>
            <a:r>
              <a:rPr sz="2400" b="1" spc="29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400" b="1" spc="-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υ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400" b="1" spc="4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ότητας</a:t>
            </a:r>
            <a:r>
              <a:rPr sz="2400" b="1" spc="29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0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-</a:t>
            </a:r>
            <a:r>
              <a:rPr sz="24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1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0</a:t>
            </a:r>
            <a:r>
              <a:rPr sz="2400" b="1" spc="0" baseline="2487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22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Hz</a:t>
            </a:r>
            <a:endParaRPr sz="2400" b="1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2D0B4C3C-E6CB-4431-876D-2579C0EBA3AB}"/>
              </a:ext>
            </a:extLst>
          </p:cNvPr>
          <p:cNvSpPr txBox="1"/>
          <p:nvPr/>
        </p:nvSpPr>
        <p:spPr>
          <a:xfrm>
            <a:off x="3274077" y="2709752"/>
            <a:ext cx="14015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endParaRPr sz="2400" dirty="0">
              <a:latin typeface="Cambria"/>
              <a:cs typeface="Cambria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0B524B53-69B6-4F20-922E-4197A47B0453}"/>
              </a:ext>
            </a:extLst>
          </p:cNvPr>
          <p:cNvSpPr txBox="1"/>
          <p:nvPr/>
        </p:nvSpPr>
        <p:spPr>
          <a:xfrm>
            <a:off x="287525" y="2636912"/>
            <a:ext cx="8568950" cy="2895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Η ενέργεια</a:t>
            </a:r>
            <a:r>
              <a:rPr lang="el-GR" sz="2400" spc="15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που περι</a:t>
            </a:r>
            <a:r>
              <a:rPr lang="el-GR" sz="2400" spc="75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λείει </a:t>
            </a:r>
            <a:r>
              <a:rPr lang="el-GR" sz="24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αι 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αν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αυτή έ</a:t>
            </a:r>
            <a:r>
              <a:rPr lang="el-GR" sz="2400" spc="-29" dirty="0">
                <a:latin typeface="Arial Narrow" panose="020B0606020202030204" pitchFamily="34" charset="0"/>
                <a:cs typeface="Cambria"/>
              </a:rPr>
              <a:t>χ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ει την δ</a:t>
            </a:r>
            <a:r>
              <a:rPr sz="2400" spc="0" dirty="0" err="1">
                <a:latin typeface="Arial Narrow" panose="020B0606020202030204" pitchFamily="34" charset="0"/>
                <a:cs typeface="Cambria"/>
              </a:rPr>
              <a:t>υ</a:t>
            </a:r>
            <a:r>
              <a:rPr sz="2400" spc="25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τότητα</a:t>
            </a:r>
            <a:r>
              <a:rPr sz="2400" spc="20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400" spc="18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διεγείρ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19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εκτρό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ια</a:t>
            </a:r>
            <a:r>
              <a:rPr sz="2400" spc="19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400" spc="20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400" spc="19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τα</a:t>
            </a:r>
            <a:r>
              <a:rPr sz="2400" spc="18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απο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πά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από τα άτο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 (δηλαδή</a:t>
            </a:r>
            <a:r>
              <a:rPr sz="24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 προ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αλέι ιονισμό)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.</a:t>
            </a: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u="sng" spc="0" dirty="0">
              <a:latin typeface="Arial Narrow" panose="020B0606020202030204" pitchFamily="34" charset="0"/>
              <a:cs typeface="Cambria"/>
            </a:endParaRPr>
          </a:p>
          <a:p>
            <a:pPr marL="355600" indent="-342900" algn="just">
              <a:lnSpc>
                <a:spcPts val="2580"/>
              </a:lnSpc>
              <a:spcBef>
                <a:spcPts val="129"/>
              </a:spcBef>
              <a:buFont typeface="Arial" panose="020B0604020202020204" pitchFamily="34" charset="0"/>
              <a:buChar char="•"/>
            </a:pP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Ιονί</a:t>
            </a:r>
            <a:r>
              <a:rPr lang="el-GR" sz="2400" u="sng" spc="-25" dirty="0" err="1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400" u="sng" spc="-9" dirty="0" err="1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υ</a:t>
            </a:r>
            <a:r>
              <a:rPr lang="el-GR" sz="2400" u="sng" spc="4" dirty="0" err="1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400" u="sng" spc="-9" dirty="0" err="1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: ι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ανή </a:t>
            </a:r>
            <a:r>
              <a:rPr lang="el-GR" sz="2400" spc="25" dirty="0">
                <a:latin typeface="Arial Narrow" panose="020B0606020202030204" pitchFamily="34" charset="0"/>
                <a:cs typeface="Cambria"/>
              </a:rPr>
              <a:t>να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προκαλέσει 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ονισ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ό, </a:t>
            </a:r>
            <a:r>
              <a:rPr lang="el-GR" sz="2400" spc="25" dirty="0">
                <a:latin typeface="Arial Narrow" panose="020B0606020202030204" pitchFamily="34" charset="0"/>
                <a:cs typeface="Cambria"/>
              </a:rPr>
              <a:t>να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διασπά χημι</a:t>
            </a:r>
            <a:r>
              <a:rPr lang="el-GR" sz="2400" spc="4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ύ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ς δεσμούς</a:t>
            </a:r>
            <a:r>
              <a:rPr lang="el-GR" sz="24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4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 προ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αλεί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βιολ</a:t>
            </a:r>
            <a:r>
              <a:rPr lang="el-GR" sz="2400" spc="-3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γικές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βλάβες.</a:t>
            </a: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355600" indent="-342900" algn="just">
              <a:lnSpc>
                <a:spcPct val="100041"/>
              </a:lnSpc>
              <a:spcBef>
                <a:spcPts val="341"/>
              </a:spcBef>
              <a:buFont typeface="Arial" panose="020B0604020202020204" pitchFamily="34" charset="0"/>
              <a:buChar char="•"/>
            </a:pPr>
            <a:r>
              <a:rPr lang="el-GR" sz="2400" u="sng" spc="4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400" u="sng" spc="0" dirty="0">
                <a:latin typeface="Arial Narrow" panose="020B0606020202030204" pitchFamily="34" charset="0"/>
                <a:cs typeface="Cambria"/>
              </a:rPr>
              <a:t>η </a:t>
            </a:r>
            <a:r>
              <a:rPr lang="el-GR" sz="2400" u="sng" spc="17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ιονί</a:t>
            </a:r>
            <a:r>
              <a:rPr lang="el-GR" sz="2400" u="sng" spc="-25" dirty="0" err="1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u="sng" spc="-9" dirty="0" err="1">
                <a:latin typeface="Arial Narrow" panose="020B0606020202030204" pitchFamily="34" charset="0"/>
                <a:cs typeface="Cambria"/>
              </a:rPr>
              <a:t>υ</a:t>
            </a:r>
            <a:r>
              <a:rPr lang="el-GR" sz="2400" u="sng" spc="0" dirty="0" err="1">
                <a:latin typeface="Arial Narrow" panose="020B0606020202030204" pitchFamily="34" charset="0"/>
                <a:cs typeface="Cambria"/>
              </a:rPr>
              <a:t>σες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: </a:t>
            </a:r>
            <a:r>
              <a:rPr lang="el-GR" sz="2400" spc="17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δεν </a:t>
            </a:r>
            <a:r>
              <a:rPr lang="el-GR" sz="2400" spc="17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προ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αλ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ύν </a:t>
            </a:r>
            <a:r>
              <a:rPr lang="el-GR" sz="2400" spc="18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ονισ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ό, </a:t>
            </a:r>
            <a:r>
              <a:rPr lang="el-GR" sz="2400" spc="17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4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άλ</a:t>
            </a:r>
            <a:r>
              <a:rPr lang="el-GR" sz="2400" spc="-54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γα </a:t>
            </a:r>
            <a:r>
              <a:rPr lang="el-GR" sz="2400" spc="18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ε </a:t>
            </a:r>
            <a:r>
              <a:rPr lang="el-GR" sz="2400" spc="18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τη </a:t>
            </a:r>
            <a:r>
              <a:rPr lang="el-GR" sz="2400" spc="-19" dirty="0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ώ</a:t>
            </a:r>
            <a:r>
              <a:rPr lang="el-GR" sz="2400" spc="4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η σ</a:t>
            </a:r>
            <a:r>
              <a:rPr lang="el-GR" sz="2400" spc="-14" dirty="0">
                <a:latin typeface="Arial Narrow" panose="020B0606020202030204" pitchFamily="34" charset="0"/>
                <a:cs typeface="Cambria"/>
              </a:rPr>
              <a:t>υ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χ</a:t>
            </a:r>
            <a:r>
              <a:rPr lang="el-GR" sz="2400" spc="34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οτήτων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με διαφορε</a:t>
            </a:r>
            <a:r>
              <a:rPr lang="el-GR" sz="24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ική βιολ</a:t>
            </a:r>
            <a:r>
              <a:rPr lang="el-GR" sz="2400" spc="-39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γική</a:t>
            </a:r>
            <a:r>
              <a:rPr lang="el-GR" sz="24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επίδραση.</a:t>
            </a: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endParaRPr sz="2400" dirty="0"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195362908"/>
      </p:ext>
    </p:extLst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6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D1E9C382-5390-4D78-A495-D4F3BDDC0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74"/>
          <a:stretch/>
        </p:blipFill>
        <p:spPr>
          <a:xfrm>
            <a:off x="457201" y="136525"/>
            <a:ext cx="8075240" cy="6127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3C4BFB-F683-0D1A-6D76-1F6FEB7B81B9}"/>
              </a:ext>
            </a:extLst>
          </p:cNvPr>
          <p:cNvSpPr txBox="1"/>
          <p:nvPr/>
        </p:nvSpPr>
        <p:spPr>
          <a:xfrm>
            <a:off x="8512985" y="5445224"/>
            <a:ext cx="6115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600" dirty="0">
                <a:solidFill>
                  <a:srgbClr val="0000FF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157,7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1108957274"/>
      </p:ext>
    </p:extLst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7</a:t>
            </a:fld>
            <a:endParaRPr lang="el-GR" altLang="el-GR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5F010C1B-5001-4AC8-918A-6494D70CF2AB}"/>
              </a:ext>
            </a:extLst>
          </p:cNvPr>
          <p:cNvSpPr/>
          <p:nvPr/>
        </p:nvSpPr>
        <p:spPr>
          <a:xfrm>
            <a:off x="767365" y="1798197"/>
            <a:ext cx="8164068" cy="4367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ED8330DC-58A5-4138-B4F7-8F5458352857}"/>
              </a:ext>
            </a:extLst>
          </p:cNvPr>
          <p:cNvSpPr txBox="1"/>
          <p:nvPr/>
        </p:nvSpPr>
        <p:spPr>
          <a:xfrm>
            <a:off x="1046511" y="788521"/>
            <a:ext cx="1762612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Ορατό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17310C56-C81C-4EB2-B289-9F81D32874F7}"/>
              </a:ext>
            </a:extLst>
          </p:cNvPr>
          <p:cNvSpPr txBox="1"/>
          <p:nvPr/>
        </p:nvSpPr>
        <p:spPr>
          <a:xfrm>
            <a:off x="2868093" y="788521"/>
            <a:ext cx="1885609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φάσμα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2" name="Οβάλ 1">
            <a:extLst>
              <a:ext uri="{FF2B5EF4-FFF2-40B4-BE49-F238E27FC236}">
                <a16:creationId xmlns:a16="http://schemas.microsoft.com/office/drawing/2014/main" id="{DE55D969-F0BF-49E6-B8AE-FAECC05E26AF}"/>
              </a:ext>
            </a:extLst>
          </p:cNvPr>
          <p:cNvSpPr/>
          <p:nvPr/>
        </p:nvSpPr>
        <p:spPr>
          <a:xfrm>
            <a:off x="3091355" y="2276872"/>
            <a:ext cx="1656184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433911"/>
      </p:ext>
    </p:extLst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8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3B31CCF2-4FB2-43F9-A87F-9EF3F5F7F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0"/>
            <a:ext cx="7499176" cy="3681722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EA4692B-4604-4022-9B44-377222BA9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3760677"/>
            <a:ext cx="4320480" cy="2603932"/>
          </a:xfrm>
          <a:prstGeom prst="rect">
            <a:avLst/>
          </a:prstGeom>
        </p:spPr>
      </p:pic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0E18F03C-B9AE-4473-AB35-F6F9EB667544}"/>
              </a:ext>
            </a:extLst>
          </p:cNvPr>
          <p:cNvCxnSpPr/>
          <p:nvPr/>
        </p:nvCxnSpPr>
        <p:spPr>
          <a:xfrm>
            <a:off x="3851920" y="2348880"/>
            <a:ext cx="1440160" cy="0"/>
          </a:xfrm>
          <a:prstGeom prst="straightConnector1">
            <a:avLst/>
          </a:prstGeom>
          <a:ln w="349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383676"/>
      </p:ext>
    </p:extLst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9</a:t>
            </a:fld>
            <a:endParaRPr lang="el-GR" altLang="el-G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55B7077-E0FC-4205-A037-23EC91435ED0}"/>
              </a:ext>
            </a:extLst>
          </p:cNvPr>
          <p:cNvSpPr/>
          <p:nvPr/>
        </p:nvSpPr>
        <p:spPr>
          <a:xfrm>
            <a:off x="299276" y="1125935"/>
            <a:ext cx="8545448" cy="42460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E149E0E1-DDAC-4E19-92B1-47A1DA47D5ED}"/>
              </a:ext>
            </a:extLst>
          </p:cNvPr>
          <p:cNvSpPr/>
          <p:nvPr/>
        </p:nvSpPr>
        <p:spPr>
          <a:xfrm>
            <a:off x="357322" y="2348879"/>
            <a:ext cx="2602632" cy="1800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9CD67F81-9766-4515-B423-D7DD797A0B65}"/>
              </a:ext>
            </a:extLst>
          </p:cNvPr>
          <p:cNvSpPr/>
          <p:nvPr/>
        </p:nvSpPr>
        <p:spPr>
          <a:xfrm>
            <a:off x="3995936" y="2504931"/>
            <a:ext cx="1152128" cy="29439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" name="Ευθύγραμμο βέλος σύνδεσης 2">
            <a:extLst>
              <a:ext uri="{FF2B5EF4-FFF2-40B4-BE49-F238E27FC236}">
                <a16:creationId xmlns:a16="http://schemas.microsoft.com/office/drawing/2014/main" id="{82C1E47D-3D53-49B5-88B8-9064F36EE34F}"/>
              </a:ext>
            </a:extLst>
          </p:cNvPr>
          <p:cNvCxnSpPr>
            <a:cxnSpLocks/>
          </p:cNvCxnSpPr>
          <p:nvPr/>
        </p:nvCxnSpPr>
        <p:spPr>
          <a:xfrm>
            <a:off x="4788024" y="3933056"/>
            <a:ext cx="216024" cy="3600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71B5675-9A11-41E1-9D5D-44662A7966E5}"/>
              </a:ext>
            </a:extLst>
          </p:cNvPr>
          <p:cNvSpPr txBox="1"/>
          <p:nvPr/>
        </p:nvSpPr>
        <p:spPr>
          <a:xfrm>
            <a:off x="4896036" y="4113076"/>
            <a:ext cx="1748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Απορρόφηση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3114466-C991-443B-B289-AC299CBBE795}"/>
              </a:ext>
            </a:extLst>
          </p:cNvPr>
          <p:cNvSpPr/>
          <p:nvPr/>
        </p:nvSpPr>
        <p:spPr>
          <a:xfrm rot="464649">
            <a:off x="6152558" y="3725148"/>
            <a:ext cx="100811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8D80A9-E3FD-B6CF-4830-90417C1201B9}"/>
              </a:ext>
            </a:extLst>
          </p:cNvPr>
          <p:cNvSpPr txBox="1"/>
          <p:nvPr/>
        </p:nvSpPr>
        <p:spPr>
          <a:xfrm>
            <a:off x="457200" y="1066396"/>
            <a:ext cx="8387524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24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Αν εξεταστεί μακροσκοπικά τι συμβαίνει όταν το φως προσπίπτει σε όγκο διαφανούς υλικού σε στερεή ή υγρή κατάσταση, τότε παρατηρούνται τρία φαινόμενα: </a:t>
            </a:r>
            <a:r>
              <a:rPr lang="el-GR" sz="2400" spc="29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887689340"/>
      </p:ext>
    </p:extLst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10</a:t>
            </a:fld>
            <a:endParaRPr lang="el-GR" altLang="el-GR"/>
          </a:p>
        </p:txBody>
      </p:sp>
      <p:sp>
        <p:nvSpPr>
          <p:cNvPr id="4" name="object 43">
            <a:extLst>
              <a:ext uri="{FF2B5EF4-FFF2-40B4-BE49-F238E27FC236}">
                <a16:creationId xmlns:a16="http://schemas.microsoft.com/office/drawing/2014/main" id="{E678A902-7799-415E-9F9F-13D00BB2B673}"/>
              </a:ext>
            </a:extLst>
          </p:cNvPr>
          <p:cNvSpPr txBox="1"/>
          <p:nvPr/>
        </p:nvSpPr>
        <p:spPr>
          <a:xfrm>
            <a:off x="251520" y="265559"/>
            <a:ext cx="6458051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4000" u="sng" spc="0" baseline="4338" dirty="0" err="1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Μη</a:t>
            </a:r>
            <a:r>
              <a:rPr sz="4000" u="sng" spc="0" baseline="4338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 </a:t>
            </a:r>
            <a:r>
              <a:rPr sz="4000" u="sng" spc="0" baseline="4338" dirty="0" err="1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ιονίζουσες</a:t>
            </a:r>
            <a:r>
              <a:rPr lang="el-GR" sz="4000" u="sng" spc="0" baseline="4338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 (</a:t>
            </a:r>
            <a:r>
              <a:rPr lang="el-GR" sz="4000" u="sng" spc="0" baseline="4338" dirty="0" err="1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ιοντίζουσες</a:t>
            </a:r>
            <a:r>
              <a:rPr lang="el-GR" sz="4000" u="sng" spc="0" baseline="4338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)</a:t>
            </a:r>
            <a:endParaRPr sz="4000" u="sng" dirty="0">
              <a:latin typeface="Arial Narrow" panose="020B0606020202030204" pitchFamily="34" charset="0"/>
              <a:cs typeface="Lucida Sans Unicode"/>
            </a:endParaRP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59288C3F-2BA9-CD23-D9B3-A657941D5771}"/>
              </a:ext>
            </a:extLst>
          </p:cNvPr>
          <p:cNvGrpSpPr/>
          <p:nvPr/>
        </p:nvGrpSpPr>
        <p:grpSpPr>
          <a:xfrm>
            <a:off x="388098" y="1183676"/>
            <a:ext cx="8367803" cy="5053636"/>
            <a:chOff x="559114" y="1204856"/>
            <a:chExt cx="7973326" cy="4795773"/>
          </a:xfrm>
        </p:grpSpPr>
        <p:sp>
          <p:nvSpPr>
            <p:cNvPr id="5" name="object 42">
              <a:extLst>
                <a:ext uri="{FF2B5EF4-FFF2-40B4-BE49-F238E27FC236}">
                  <a16:creationId xmlns:a16="http://schemas.microsoft.com/office/drawing/2014/main" id="{E8AF6295-9346-42F2-917D-0AD8B579C0A2}"/>
                </a:ext>
              </a:extLst>
            </p:cNvPr>
            <p:cNvSpPr txBox="1"/>
            <p:nvPr/>
          </p:nvSpPr>
          <p:spPr>
            <a:xfrm>
              <a:off x="559114" y="1204856"/>
              <a:ext cx="7685294" cy="6959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584200" indent="-571500" algn="just">
                <a:lnSpc>
                  <a:spcPts val="2545"/>
                </a:lnSpc>
                <a:spcBef>
                  <a:spcPts val="127"/>
                </a:spcBef>
                <a:buFont typeface="Arial" panose="020B0604020202020204" pitchFamily="34" charset="0"/>
                <a:buChar char="•"/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Μη</a:t>
              </a:r>
              <a:r>
                <a:rPr sz="3600" spc="48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ιο</a:t>
              </a:r>
              <a:r>
                <a:rPr sz="3600" spc="9" baseline="3413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τίζουσες</a:t>
              </a:r>
              <a:r>
                <a:rPr sz="3600" spc="48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-34" baseline="3413" dirty="0">
                  <a:latin typeface="Arial Narrow" panose="020B0606020202030204" pitchFamily="34" charset="0"/>
                  <a:cs typeface="Calibri"/>
                </a:rPr>
                <a:t>ί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ναι</a:t>
              </a:r>
              <a:r>
                <a:rPr sz="3600" spc="487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οι</a:t>
              </a:r>
              <a:r>
                <a:rPr sz="3600" spc="49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ηλ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ρο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9" baseline="3413" dirty="0">
                  <a:latin typeface="Arial Narrow" panose="020B0606020202030204" pitchFamily="34" charset="0"/>
                  <a:cs typeface="Calibri"/>
                </a:rPr>
                <a:t>γ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-39" baseline="3413" dirty="0">
                  <a:latin typeface="Arial Narrow" panose="020B0606020202030204" pitchFamily="34" charset="0"/>
                  <a:cs typeface="Calibri"/>
                </a:rPr>
                <a:t>η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τι</a:t>
              </a:r>
              <a:r>
                <a:rPr sz="3600" spc="-3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ές</a:t>
              </a:r>
              <a:r>
                <a:rPr sz="3600" spc="477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ακτ</a:t>
              </a:r>
              <a:r>
                <a:rPr sz="3600" spc="-34" baseline="3413" dirty="0"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νοβ</a:t>
              </a:r>
              <a:r>
                <a:rPr sz="3600" spc="-19" baseline="3413" dirty="0">
                  <a:latin typeface="Arial Narrow" panose="020B0606020202030204" pitchFamily="34" charset="0"/>
                  <a:cs typeface="Calibri"/>
                </a:rPr>
                <a:t>ο</a:t>
              </a:r>
              <a:r>
                <a:rPr sz="3600" spc="-25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ί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ες</a:t>
              </a:r>
              <a:r>
                <a:rPr lang="el-GR" sz="3600" spc="0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3413" dirty="0" err="1">
                  <a:latin typeface="Arial Narrow" panose="020B0606020202030204" pitchFamily="34" charset="0"/>
                  <a:cs typeface="Calibri"/>
                </a:rPr>
                <a:t>σε</a:t>
              </a:r>
              <a:r>
                <a:rPr lang="el-GR" sz="3600" spc="-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 err="1">
                  <a:latin typeface="Arial Narrow" panose="020B0606020202030204" pitchFamily="34" charset="0"/>
                  <a:cs typeface="Calibri"/>
                </a:rPr>
                <a:t>συχ</a:t>
              </a:r>
              <a:r>
                <a:rPr sz="3600" spc="4" baseline="1137" dirty="0" err="1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1137" dirty="0" err="1">
                  <a:latin typeface="Arial Narrow" panose="020B0606020202030204" pitchFamily="34" charset="0"/>
                  <a:cs typeface="Calibri"/>
                </a:rPr>
                <a:t>ότ</a:t>
              </a:r>
              <a:r>
                <a:rPr sz="3600" spc="-44" baseline="1137" dirty="0" err="1">
                  <a:latin typeface="Arial Narrow" panose="020B0606020202030204" pitchFamily="34" charset="0"/>
                  <a:cs typeface="Calibri"/>
                </a:rPr>
                <a:t>η</a:t>
              </a:r>
              <a:r>
                <a:rPr sz="3600" spc="0" baseline="1137" dirty="0" err="1">
                  <a:latin typeface="Arial Narrow" panose="020B0606020202030204" pitchFamily="34" charset="0"/>
                  <a:cs typeface="Calibri"/>
                </a:rPr>
                <a:t>τες</a:t>
              </a:r>
              <a:r>
                <a:rPr sz="3600" spc="25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latin typeface="Arial Narrow" panose="020B0606020202030204" pitchFamily="34" charset="0"/>
                  <a:cs typeface="Calibri"/>
                </a:rPr>
                <a:t>που</a:t>
              </a:r>
              <a:r>
                <a:rPr sz="3600" spc="39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u="sng" spc="-4" baseline="1137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u="sng" spc="-9" baseline="1137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αφ</a:t>
              </a:r>
              <a:r>
                <a:rPr sz="3600" u="sng" spc="-14" baseline="1137" dirty="0"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ρουν</a:t>
              </a:r>
              <a:r>
                <a:rPr sz="3600" u="sng" spc="34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u="sng" spc="9" baseline="1137" dirty="0">
                  <a:latin typeface="Arial Narrow" panose="020B0606020202030204" pitchFamily="34" charset="0"/>
                  <a:cs typeface="Calibri"/>
                </a:rPr>
                <a:t>σ</a:t>
              </a:r>
              <a:r>
                <a:rPr sz="3600" u="sng" spc="-19" baseline="1137" dirty="0">
                  <a:latin typeface="Arial Narrow" panose="020B0606020202030204" pitchFamily="34" charset="0"/>
                  <a:cs typeface="Calibri"/>
                </a:rPr>
                <a:t>χ</a:t>
              </a:r>
              <a:r>
                <a:rPr sz="3600" u="sng" spc="-4" baseline="1137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τι</a:t>
              </a:r>
              <a:r>
                <a:rPr sz="3600" u="sng" spc="-79" baseline="1137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3600" u="sng" spc="44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μι</a:t>
              </a:r>
              <a:r>
                <a:rPr sz="3600" u="sng" spc="-14" baseline="1137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ρή</a:t>
              </a:r>
              <a:r>
                <a:rPr sz="3600" u="sng" spc="44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u="sng" spc="-4" baseline="1137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u="sng" spc="-9" baseline="1137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u="sng" spc="-9" baseline="1137" dirty="0">
                  <a:latin typeface="Arial Narrow" panose="020B0606020202030204" pitchFamily="34" charset="0"/>
                  <a:cs typeface="Calibri"/>
                </a:rPr>
                <a:t>ργ</a:t>
              </a:r>
              <a:r>
                <a:rPr sz="3600" u="sng" spc="0" baseline="1137" dirty="0">
                  <a:latin typeface="Arial Narrow" panose="020B0606020202030204" pitchFamily="34" charset="0"/>
                  <a:cs typeface="Calibri"/>
                </a:rPr>
                <a:t>εια</a:t>
              </a:r>
              <a:r>
                <a:rPr sz="3600" spc="0" baseline="1137" dirty="0">
                  <a:latin typeface="Arial Narrow" panose="020B0606020202030204" pitchFamily="34" charset="0"/>
                  <a:cs typeface="Calibri"/>
                </a:rPr>
                <a:t>,</a:t>
              </a:r>
              <a:r>
                <a:rPr sz="3600" spc="34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latin typeface="Arial Narrow" panose="020B0606020202030204" pitchFamily="34" charset="0"/>
                  <a:cs typeface="Calibri"/>
                </a:rPr>
                <a:t>μη</a:t>
              </a:r>
              <a:r>
                <a:rPr sz="3600" spc="39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-75" baseline="1137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1137" dirty="0">
                  <a:latin typeface="Arial Narrow" panose="020B0606020202030204" pitchFamily="34" charset="0"/>
                  <a:cs typeface="Calibri"/>
                </a:rPr>
                <a:t>ανή</a:t>
              </a:r>
              <a:r>
                <a:rPr lang="el-GR" sz="3600" spc="0" baseline="1137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39" baseline="1137" dirty="0">
                  <a:latin typeface="Arial Narrow" panose="020B0606020202030204" pitchFamily="34" charset="0"/>
                  <a:cs typeface="Calibri"/>
                </a:rPr>
                <a:t>να</a:t>
              </a:r>
            </a:p>
            <a:p>
              <a:pPr marL="584200" indent="-571500" algn="just">
                <a:lnSpc>
                  <a:spcPts val="2545"/>
                </a:lnSpc>
                <a:spcBef>
                  <a:spcPts val="127"/>
                </a:spcBef>
                <a:buFont typeface="Arial" panose="020B0604020202020204" pitchFamily="34" charset="0"/>
                <a:buChar char="•"/>
              </a:pP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0" name="object 39">
              <a:extLst>
                <a:ext uri="{FF2B5EF4-FFF2-40B4-BE49-F238E27FC236}">
                  <a16:creationId xmlns:a16="http://schemas.microsoft.com/office/drawing/2014/main" id="{DD977EA5-85AB-4D8A-BA1F-F7D5E99DE0EA}"/>
                </a:ext>
              </a:extLst>
            </p:cNvPr>
            <p:cNvSpPr txBox="1"/>
            <p:nvPr/>
          </p:nvSpPr>
          <p:spPr>
            <a:xfrm>
              <a:off x="1115616" y="1945312"/>
              <a:ext cx="1516176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προ</a:t>
              </a:r>
              <a:r>
                <a:rPr sz="3600" spc="-7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-44" baseline="3413" dirty="0"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σει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1" name="object 38">
              <a:extLst>
                <a:ext uri="{FF2B5EF4-FFF2-40B4-BE49-F238E27FC236}">
                  <a16:creationId xmlns:a16="http://schemas.microsoft.com/office/drawing/2014/main" id="{FED9FD3F-F738-4C6B-ACF3-E9B08462B991}"/>
                </a:ext>
              </a:extLst>
            </p:cNvPr>
            <p:cNvSpPr txBox="1"/>
            <p:nvPr/>
          </p:nvSpPr>
          <p:spPr>
            <a:xfrm>
              <a:off x="2912170" y="1936376"/>
              <a:ext cx="121442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ιο</a:t>
              </a:r>
              <a:r>
                <a:rPr sz="3600" spc="9" baseline="3413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τισ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-39" baseline="3413" dirty="0">
                  <a:latin typeface="Arial Narrow" panose="020B0606020202030204" pitchFamily="34" charset="0"/>
                  <a:cs typeface="Calibri"/>
                </a:rPr>
                <a:t>ό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,</a:t>
              </a:r>
              <a:endParaRPr sz="240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3CA6F80B-2AC8-46C8-8D2E-57985179F327}"/>
                </a:ext>
              </a:extLst>
            </p:cNvPr>
            <p:cNvSpPr txBox="1"/>
            <p:nvPr/>
          </p:nvSpPr>
          <p:spPr>
            <a:xfrm>
              <a:off x="4354890" y="1936376"/>
              <a:ext cx="75722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-75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ανή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3" name="object 36">
              <a:extLst>
                <a:ext uri="{FF2B5EF4-FFF2-40B4-BE49-F238E27FC236}">
                  <a16:creationId xmlns:a16="http://schemas.microsoft.com/office/drawing/2014/main" id="{7314B679-7C84-4C98-B3D9-7D4FFCADBC9C}"/>
                </a:ext>
              </a:extLst>
            </p:cNvPr>
            <p:cNvSpPr txBox="1"/>
            <p:nvPr/>
          </p:nvSpPr>
          <p:spPr>
            <a:xfrm>
              <a:off x="5339394" y="1936376"/>
              <a:ext cx="1347622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όμως   </a:t>
              </a:r>
              <a:r>
                <a:rPr sz="3600" spc="19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να</a:t>
              </a:r>
              <a:endParaRPr sz="240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4" name="object 35">
              <a:extLst>
                <a:ext uri="{FF2B5EF4-FFF2-40B4-BE49-F238E27FC236}">
                  <a16:creationId xmlns:a16="http://schemas.microsoft.com/office/drawing/2014/main" id="{38842B29-7884-4D2D-9062-A6DC158DDDAC}"/>
                </a:ext>
              </a:extLst>
            </p:cNvPr>
            <p:cNvSpPr txBox="1"/>
            <p:nvPr/>
          </p:nvSpPr>
          <p:spPr>
            <a:xfrm>
              <a:off x="6914448" y="1936376"/>
              <a:ext cx="1516176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προ</a:t>
              </a:r>
              <a:r>
                <a:rPr sz="3600" spc="-7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-44" baseline="3413" dirty="0"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σει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5" name="object 34">
              <a:extLst>
                <a:ext uri="{FF2B5EF4-FFF2-40B4-BE49-F238E27FC236}">
                  <a16:creationId xmlns:a16="http://schemas.microsoft.com/office/drawing/2014/main" id="{AB346E56-784D-41CA-8DC9-B36CCA76FC47}"/>
                </a:ext>
              </a:extLst>
            </p:cNvPr>
            <p:cNvSpPr txBox="1"/>
            <p:nvPr/>
          </p:nvSpPr>
          <p:spPr>
            <a:xfrm>
              <a:off x="1115616" y="2302135"/>
              <a:ext cx="741682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ηλε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ρι</a:t>
              </a:r>
              <a:r>
                <a:rPr sz="3600" spc="-2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ές,</a:t>
              </a:r>
              <a:r>
                <a:rPr sz="3600" spc="225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χημ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-34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ές</a:t>
              </a:r>
              <a:r>
                <a:rPr sz="3600" spc="229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7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αι</a:t>
              </a:r>
              <a:r>
                <a:rPr sz="3600" spc="23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θε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μι</a:t>
              </a:r>
              <a:r>
                <a:rPr sz="3600" spc="-2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ές</a:t>
              </a:r>
              <a:r>
                <a:rPr sz="3600" spc="219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πιδρ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σεις</a:t>
              </a:r>
              <a:r>
                <a:rPr sz="3600" spc="229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14" baseline="3413" dirty="0">
                  <a:latin typeface="Arial Narrow" panose="020B0606020202030204" pitchFamily="34" charset="0"/>
                  <a:cs typeface="Calibri"/>
                </a:rPr>
                <a:t>σ</a:t>
              </a:r>
              <a:r>
                <a:rPr sz="3600" spc="-25" baseline="3413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ον</a:t>
              </a:r>
              <a:r>
                <a:rPr sz="3600" spc="23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ο</a:t>
              </a:r>
              <a:r>
                <a:rPr sz="3600" spc="-14" baseline="3413" dirty="0" err="1"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γ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ισ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-39" baseline="3413" dirty="0">
                  <a:latin typeface="Arial Narrow" panose="020B0606020202030204" pitchFamily="34" charset="0"/>
                  <a:cs typeface="Calibri"/>
                </a:rPr>
                <a:t>ό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,</a:t>
              </a:r>
              <a:r>
                <a:rPr lang="el-GR" sz="3600" spc="4" baseline="3413" dirty="0">
                  <a:latin typeface="Arial Narrow" panose="020B0606020202030204" pitchFamily="34" charset="0"/>
                  <a:cs typeface="Calibri"/>
                </a:rPr>
                <a:t> που</a:t>
              </a: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7" name="object 32">
              <a:extLst>
                <a:ext uri="{FF2B5EF4-FFF2-40B4-BE49-F238E27FC236}">
                  <a16:creationId xmlns:a16="http://schemas.microsoft.com/office/drawing/2014/main" id="{1E4F4722-3999-482F-9DBB-4493B24F3583}"/>
                </a:ext>
              </a:extLst>
            </p:cNvPr>
            <p:cNvSpPr txBox="1"/>
            <p:nvPr/>
          </p:nvSpPr>
          <p:spPr>
            <a:xfrm>
              <a:off x="1115616" y="2685581"/>
              <a:ext cx="1185773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μπορούν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8" name="object 31">
              <a:extLst>
                <a:ext uri="{FF2B5EF4-FFF2-40B4-BE49-F238E27FC236}">
                  <a16:creationId xmlns:a16="http://schemas.microsoft.com/office/drawing/2014/main" id="{6C04C449-684B-4065-8958-CB13A7280B1B}"/>
                </a:ext>
              </a:extLst>
            </p:cNvPr>
            <p:cNvSpPr txBox="1"/>
            <p:nvPr/>
          </p:nvSpPr>
          <p:spPr>
            <a:xfrm>
              <a:off x="2526598" y="2667896"/>
              <a:ext cx="4287367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 </a:t>
              </a:r>
              <a:r>
                <a:rPr sz="3600" spc="33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αποβούν </a:t>
              </a:r>
              <a:r>
                <a:rPr sz="3600" spc="33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3600" spc="9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-25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οτε </a:t>
              </a:r>
              <a:r>
                <a:rPr sz="3600" spc="322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πι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β</a:t>
              </a:r>
              <a:r>
                <a:rPr sz="3600" spc="-29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αβείς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19" name="object 30">
              <a:extLst>
                <a:ext uri="{FF2B5EF4-FFF2-40B4-BE49-F238E27FC236}">
                  <a16:creationId xmlns:a16="http://schemas.microsoft.com/office/drawing/2014/main" id="{F6DCD92E-DFB0-4607-9342-EC17EDA86481}"/>
                </a:ext>
              </a:extLst>
            </p:cNvPr>
            <p:cNvSpPr txBox="1"/>
            <p:nvPr/>
          </p:nvSpPr>
          <p:spPr>
            <a:xfrm>
              <a:off x="6205538" y="2667896"/>
              <a:ext cx="456082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79" baseline="3413" dirty="0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αι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0" name="object 29">
              <a:extLst>
                <a:ext uri="{FF2B5EF4-FFF2-40B4-BE49-F238E27FC236}">
                  <a16:creationId xmlns:a16="http://schemas.microsoft.com/office/drawing/2014/main" id="{FFFB8E26-C1D6-42AA-8D77-A10AA83CBE62}"/>
                </a:ext>
              </a:extLst>
            </p:cNvPr>
            <p:cNvSpPr txBox="1"/>
            <p:nvPr/>
          </p:nvSpPr>
          <p:spPr>
            <a:xfrm>
              <a:off x="6661619" y="2667896"/>
              <a:ext cx="942543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4" baseline="3413" dirty="0"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3600" spc="9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-25" baseline="3413" dirty="0"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οτε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1" name="object 28">
              <a:extLst>
                <a:ext uri="{FF2B5EF4-FFF2-40B4-BE49-F238E27FC236}">
                  <a16:creationId xmlns:a16="http://schemas.microsoft.com/office/drawing/2014/main" id="{C4644727-5CE3-443A-BE0A-035FCF74FF00}"/>
                </a:ext>
              </a:extLst>
            </p:cNvPr>
            <p:cNvSpPr txBox="1"/>
            <p:nvPr/>
          </p:nvSpPr>
          <p:spPr>
            <a:xfrm>
              <a:off x="559114" y="3033656"/>
              <a:ext cx="7871209" cy="772223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marR="45758" algn="just">
                <a:lnSpc>
                  <a:spcPts val="2545"/>
                </a:lnSpc>
                <a:spcBef>
                  <a:spcPts val="127"/>
                </a:spcBef>
              </a:pPr>
              <a:r>
                <a:rPr lang="el-GR" sz="3600" baseline="3413" dirty="0">
                  <a:latin typeface="Arial Narrow" panose="020B0606020202030204" pitchFamily="34" charset="0"/>
                  <a:cs typeface="Calibri"/>
                </a:rPr>
                <a:t>        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-19" baseline="3413" dirty="0" err="1">
                  <a:latin typeface="Arial Narrow" panose="020B0606020202030204" pitchFamily="34" charset="0"/>
                  <a:cs typeface="Calibri"/>
                </a:rPr>
                <a:t>υ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-9" baseline="3413" dirty="0" err="1">
                  <a:latin typeface="Arial Narrow" panose="020B0606020202030204" pitchFamily="34" charset="0"/>
                  <a:cs typeface="Calibri"/>
                </a:rPr>
                <a:t>ργ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ετι</a:t>
              </a:r>
              <a:r>
                <a:rPr sz="3600" spc="-34" baseline="3413" dirty="0" err="1"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4" baseline="3413" dirty="0" err="1"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spc="0" baseline="3413" dirty="0" err="1">
                  <a:latin typeface="Arial Narrow" panose="020B0606020202030204" pitchFamily="34" charset="0"/>
                  <a:cs typeface="Calibri"/>
                </a:rPr>
                <a:t>ς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για τη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λε</a:t>
              </a:r>
              <a:r>
                <a:rPr sz="3600" spc="-39" baseline="3413" dirty="0"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ου</a:t>
              </a:r>
              <a:r>
                <a:rPr sz="3600" spc="-4" baseline="3413" dirty="0"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γία </a:t>
              </a:r>
              <a:r>
                <a:rPr sz="3600" spc="-14" baseline="3413" dirty="0"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latin typeface="Arial Narrow" panose="020B0606020202030204" pitchFamily="34" charset="0"/>
                  <a:cs typeface="Calibri"/>
                </a:rPr>
                <a:t>ου.</a:t>
              </a:r>
              <a:endParaRPr sz="2400" dirty="0">
                <a:latin typeface="Arial Narrow" panose="020B0606020202030204" pitchFamily="34" charset="0"/>
                <a:cs typeface="Calibri"/>
              </a:endParaRPr>
            </a:p>
            <a:p>
              <a:pPr marL="355600" indent="-342900" algn="just">
                <a:lnSpc>
                  <a:spcPct val="101725"/>
                </a:lnSpc>
                <a:spcBef>
                  <a:spcPts val="423"/>
                </a:spcBef>
                <a:buFont typeface="Arial" panose="020B0604020202020204" pitchFamily="34" charset="0"/>
                <a:buChar char="•"/>
              </a:pP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Στις</a:t>
              </a:r>
              <a:r>
                <a:rPr sz="2400" spc="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ακτ</a:t>
              </a:r>
              <a:r>
                <a:rPr sz="2400" spc="-3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νοβ</a:t>
              </a:r>
              <a:r>
                <a:rPr sz="2400" spc="-1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sz="2400" spc="-25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ί</a:t>
              </a:r>
              <a:r>
                <a:rPr sz="2400" spc="-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ς</a:t>
              </a:r>
              <a:r>
                <a:rPr sz="2400" spc="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αυτ</a:t>
              </a:r>
              <a:r>
                <a:rPr sz="2400" spc="-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ς</a:t>
              </a:r>
              <a:r>
                <a:rPr sz="2400" spc="1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2400" spc="-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2400" spc="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2400" spc="-1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2400" spc="-1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σσο</a:t>
              </a:r>
              <a:r>
                <a:rPr sz="2400" spc="1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2400" spc="-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2400" spc="-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: </a:t>
              </a:r>
              <a:r>
                <a:rPr sz="2400" spc="-1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2400" spc="1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σ</a:t>
              </a:r>
              <a:r>
                <a:rPr sz="2400" spc="-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ατι</a:t>
              </a:r>
              <a:r>
                <a:rPr sz="2400" spc="-75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2400" spc="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</a:t>
              </a:r>
              <a:r>
                <a:rPr sz="2400" spc="-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εκ</a:t>
              </a:r>
              <a:r>
                <a:rPr sz="2400" spc="-14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ρι</a:t>
              </a:r>
              <a:r>
                <a:rPr sz="2400" spc="-7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2400" spc="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2400" spc="-79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2400" spc="0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αι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3" name="object 26">
              <a:extLst>
                <a:ext uri="{FF2B5EF4-FFF2-40B4-BE49-F238E27FC236}">
                  <a16:creationId xmlns:a16="http://schemas.microsoft.com/office/drawing/2014/main" id="{B978560D-FE4B-4744-BFD3-022BDC4CB35E}"/>
                </a:ext>
              </a:extLst>
            </p:cNvPr>
            <p:cNvSpPr txBox="1"/>
            <p:nvPr/>
          </p:nvSpPr>
          <p:spPr>
            <a:xfrm>
              <a:off x="559114" y="3841630"/>
              <a:ext cx="1346403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γ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-3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τι</a:t>
              </a:r>
              <a:r>
                <a:rPr sz="3600" spc="-7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4" name="object 25">
              <a:extLst>
                <a:ext uri="{FF2B5EF4-FFF2-40B4-BE49-F238E27FC236}">
                  <a16:creationId xmlns:a16="http://schemas.microsoft.com/office/drawing/2014/main" id="{BB5CF687-F5E2-4989-BFF6-EE53675C9B6F}"/>
                </a:ext>
              </a:extLst>
            </p:cNvPr>
            <p:cNvSpPr txBox="1"/>
            <p:nvPr/>
          </p:nvSpPr>
          <p:spPr>
            <a:xfrm>
              <a:off x="1987864" y="3841630"/>
              <a:ext cx="789533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-3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δία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0F3FB1DD-DD31-49BB-A6E2-76A29DFFC0FB}"/>
                </a:ext>
              </a:extLst>
            </p:cNvPr>
            <p:cNvSpPr txBox="1"/>
            <p:nvPr/>
          </p:nvSpPr>
          <p:spPr>
            <a:xfrm>
              <a:off x="2861878" y="3841630"/>
              <a:ext cx="359156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τα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8D67D5BA-17CF-44B7-9E56-C2C4CCDABD9A}"/>
                </a:ext>
              </a:extLst>
            </p:cNvPr>
            <p:cNvSpPr txBox="1"/>
            <p:nvPr/>
          </p:nvSpPr>
          <p:spPr>
            <a:xfrm>
              <a:off x="3305362" y="3841630"/>
              <a:ext cx="315686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6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χ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αμη</a:t>
              </a:r>
              <a:r>
                <a:rPr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όσυ</a:t>
              </a:r>
              <a:r>
                <a:rPr sz="3600" spc="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χ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να </a:t>
              </a:r>
              <a:r>
                <a:rPr sz="3600" spc="13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ηλ</a:t>
              </a:r>
              <a:r>
                <a:rPr sz="3600" spc="-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ρι</a:t>
              </a:r>
              <a:r>
                <a:rPr sz="3600" spc="-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C0E95A99-14D5-4F30-9A16-97CD34F9B07C}"/>
                </a:ext>
              </a:extLst>
            </p:cNvPr>
            <p:cNvSpPr txBox="1"/>
            <p:nvPr/>
          </p:nvSpPr>
          <p:spPr>
            <a:xfrm>
              <a:off x="6545640" y="3841630"/>
              <a:ext cx="188498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-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αι </a:t>
              </a:r>
              <a:r>
                <a:rPr sz="3600" spc="12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γ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-3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τι</a:t>
              </a:r>
              <a:r>
                <a:rPr sz="3600" spc="-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83FA70D3-F372-4067-ACBF-3F99570FA697}"/>
                </a:ext>
              </a:extLst>
            </p:cNvPr>
            <p:cNvSpPr txBox="1"/>
            <p:nvPr/>
          </p:nvSpPr>
          <p:spPr>
            <a:xfrm>
              <a:off x="559114" y="4207390"/>
              <a:ext cx="789533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-3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δία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29" name="object 20">
              <a:extLst>
                <a:ext uri="{FF2B5EF4-FFF2-40B4-BE49-F238E27FC236}">
                  <a16:creationId xmlns:a16="http://schemas.microsoft.com/office/drawing/2014/main" id="{B6C9CB59-3A10-4409-B38B-7652EDF143EF}"/>
                </a:ext>
              </a:extLst>
            </p:cNvPr>
            <p:cNvSpPr txBox="1"/>
            <p:nvPr/>
          </p:nvSpPr>
          <p:spPr>
            <a:xfrm>
              <a:off x="1549714" y="4207390"/>
              <a:ext cx="565505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που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30" name="object 19">
              <a:extLst>
                <a:ext uri="{FF2B5EF4-FFF2-40B4-BE49-F238E27FC236}">
                  <a16:creationId xmlns:a16="http://schemas.microsoft.com/office/drawing/2014/main" id="{5D25A459-EA7F-4293-BE12-18235CB107E9}"/>
                </a:ext>
              </a:extLst>
            </p:cNvPr>
            <p:cNvSpPr txBox="1"/>
            <p:nvPr/>
          </p:nvSpPr>
          <p:spPr>
            <a:xfrm>
              <a:off x="2314000" y="4207390"/>
              <a:ext cx="2099564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δημ</a:t>
              </a:r>
              <a:r>
                <a:rPr sz="3600" spc="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ου</a:t>
              </a:r>
              <a:r>
                <a:rPr sz="3600" spc="-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γού</a:t>
              </a:r>
              <a:r>
                <a:rPr sz="3600" spc="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αι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31" name="object 18">
              <a:extLst>
                <a:ext uri="{FF2B5EF4-FFF2-40B4-BE49-F238E27FC236}">
                  <a16:creationId xmlns:a16="http://schemas.microsoft.com/office/drawing/2014/main" id="{FA965D3D-7DCD-4A1C-A56B-2CC690C56299}"/>
                </a:ext>
              </a:extLst>
            </p:cNvPr>
            <p:cNvSpPr txBox="1"/>
            <p:nvPr/>
          </p:nvSpPr>
          <p:spPr>
            <a:xfrm>
              <a:off x="4613970" y="4207390"/>
              <a:ext cx="510946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σ</a:t>
              </a:r>
              <a:r>
                <a:rPr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32" name="object 17">
              <a:extLst>
                <a:ext uri="{FF2B5EF4-FFF2-40B4-BE49-F238E27FC236}">
                  <a16:creationId xmlns:a16="http://schemas.microsoft.com/office/drawing/2014/main" id="{B8D49CFF-3F64-45B0-89D4-1F3DD3380ACE}"/>
                </a:ext>
              </a:extLst>
            </p:cNvPr>
            <p:cNvSpPr txBox="1"/>
            <p:nvPr/>
          </p:nvSpPr>
          <p:spPr>
            <a:xfrm>
              <a:off x="5324916" y="4207390"/>
              <a:ext cx="1530502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ρι</a:t>
              </a:r>
              <a:r>
                <a:rPr sz="3600" spc="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βά</a:t>
              </a:r>
              <a:r>
                <a:rPr sz="3600" spc="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ον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33" name="object 16">
              <a:extLst>
                <a:ext uri="{FF2B5EF4-FFF2-40B4-BE49-F238E27FC236}">
                  <a16:creationId xmlns:a16="http://schemas.microsoft.com/office/drawing/2014/main" id="{8BA7BB4C-0CB8-4059-AC0D-8A4B141A3D90}"/>
                </a:ext>
              </a:extLst>
            </p:cNvPr>
            <p:cNvSpPr txBox="1"/>
            <p:nvPr/>
          </p:nvSpPr>
          <p:spPr>
            <a:xfrm>
              <a:off x="7055418" y="4207390"/>
              <a:ext cx="1375359" cy="330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δι</a:t>
              </a:r>
              <a:r>
                <a:rPr sz="3600" spc="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ά</a:t>
              </a:r>
              <a:r>
                <a:rPr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ξ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ω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endParaRPr sz="240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E21BCAFC-C7D4-4D14-82A1-FAB3120DED90}"/>
                </a:ext>
              </a:extLst>
            </p:cNvPr>
            <p:cNvSpPr txBox="1"/>
            <p:nvPr/>
          </p:nvSpPr>
          <p:spPr>
            <a:xfrm>
              <a:off x="559114" y="4573150"/>
              <a:ext cx="7685294" cy="6959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ηλε</a:t>
              </a:r>
              <a:r>
                <a:rPr sz="3600" spc="-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ρικής </a:t>
              </a:r>
              <a:r>
                <a:rPr sz="3600" spc="8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έ</a:t>
              </a:r>
              <a:r>
                <a:rPr sz="3600" spc="-1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γ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ειας, </a:t>
              </a:r>
              <a:r>
                <a:rPr sz="3600" spc="8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 </a:t>
              </a:r>
              <a:r>
                <a:rPr sz="3600" spc="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</a:t>
              </a:r>
              <a:r>
                <a:rPr sz="3600" spc="-2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δι</a:t>
              </a:r>
              <a:r>
                <a:rPr sz="3600" spc="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sz="3600" spc="-5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ύ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 </a:t>
              </a:r>
              <a:r>
                <a:rPr sz="3600" spc="8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αι </a:t>
              </a:r>
              <a:r>
                <a:rPr sz="3600" spc="8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 </a:t>
              </a:r>
              <a:r>
                <a:rPr sz="3600" spc="7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μι</a:t>
              </a:r>
              <a:r>
                <a:rPr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ρο</a:t>
              </a:r>
              <a:r>
                <a:rPr sz="3600" spc="-5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ύ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μ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τ</a:t>
              </a:r>
              <a:r>
                <a:rPr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0" baseline="1137" dirty="0" err="1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ου</a:t>
              </a:r>
              <a:r>
                <a:rPr sz="3600" spc="522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-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έμποντ</a:t>
              </a:r>
              <a:r>
                <a:rPr sz="3600" spc="-9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532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από</a:t>
              </a:r>
              <a:r>
                <a:rPr sz="3600" spc="527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39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εραίες</a:t>
              </a:r>
              <a:r>
                <a:rPr sz="3600" spc="527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-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ε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πι</a:t>
              </a:r>
              <a:r>
                <a:rPr sz="3600" spc="-75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sz="3600" spc="-3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sz="3600" spc="-1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</a:t>
              </a:r>
              <a:r>
                <a:rPr sz="3600" spc="-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ω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νιών</a:t>
              </a:r>
              <a:r>
                <a:rPr sz="3600" spc="532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(</a:t>
              </a:r>
              <a:r>
                <a:rPr sz="3600" spc="-4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π</a:t>
              </a:r>
              <a:r>
                <a:rPr sz="3600" spc="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.χ.</a:t>
              </a:r>
              <a:r>
                <a:rPr sz="3600" spc="527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sz="3600" baseline="1137" dirty="0" err="1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στ</a:t>
              </a:r>
              <a:r>
                <a:rPr sz="360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αθμούς</a:t>
              </a:r>
              <a:r>
                <a:rPr lang="el-GR" sz="3600" baseline="1137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 βάσης </a:t>
              </a:r>
              <a:r>
                <a:rPr lang="el-GR" sz="360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κινητής τηλεφωνίας), κεραίες ραδιοφωνίας και τηλεόρασης, συστημάτων ραντάρ κ.ά. η υπεριώδης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ακτ</a:t>
              </a:r>
              <a:r>
                <a:rPr lang="el-GR" sz="3600" spc="-3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νοβ</a:t>
              </a:r>
              <a:r>
                <a:rPr lang="el-GR"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lang="el-GR"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ία,</a:t>
              </a:r>
              <a:r>
                <a:rPr lang="el-GR"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</a:t>
              </a:r>
              <a:r>
                <a:rPr lang="el-GR"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ορατή</a:t>
              </a:r>
              <a:r>
                <a:rPr lang="el-GR"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ακτ</a:t>
              </a:r>
              <a:r>
                <a:rPr lang="el-GR" sz="3600" spc="-3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νοβ</a:t>
              </a:r>
              <a:r>
                <a:rPr lang="el-GR" sz="3600" spc="-1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lang="el-GR"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ία,</a:t>
              </a:r>
              <a:r>
                <a:rPr lang="el-GR" sz="3600" spc="-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η υπέρυ</a:t>
              </a:r>
              <a:r>
                <a:rPr lang="el-GR"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θ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ρη</a:t>
              </a:r>
              <a:r>
                <a:rPr lang="el-GR" sz="3600" spc="-19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 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ακτ</a:t>
              </a:r>
              <a:r>
                <a:rPr lang="el-GR" sz="3600" spc="-3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ι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νοβ</a:t>
              </a:r>
              <a:r>
                <a:rPr lang="el-GR" sz="3600" spc="-14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ο</a:t>
              </a:r>
              <a:r>
                <a:rPr lang="el-GR" sz="3600" spc="-25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λ</a:t>
              </a:r>
              <a:r>
                <a:rPr lang="el-GR" sz="3600" spc="0" baseline="3413" dirty="0">
                  <a:solidFill>
                    <a:srgbClr val="C00000"/>
                  </a:solidFill>
                  <a:latin typeface="Arial Narrow" panose="020B0606020202030204" pitchFamily="34" charset="0"/>
                  <a:cs typeface="Calibri"/>
                </a:rPr>
                <a:t>ία</a:t>
              </a:r>
              <a:endParaRPr lang="el-GR"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3600" baseline="3413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8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9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11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16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3600" baseline="3413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9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11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16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lang="el-GR" sz="3600" baseline="1137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42" name="object 7">
              <a:extLst>
                <a:ext uri="{FF2B5EF4-FFF2-40B4-BE49-F238E27FC236}">
                  <a16:creationId xmlns:a16="http://schemas.microsoft.com/office/drawing/2014/main" id="{8C2EC2B2-5979-47F3-9247-8C8503E2C555}"/>
                </a:ext>
              </a:extLst>
            </p:cNvPr>
            <p:cNvSpPr txBox="1"/>
            <p:nvPr/>
          </p:nvSpPr>
          <p:spPr>
            <a:xfrm>
              <a:off x="2480116" y="5670430"/>
              <a:ext cx="1647850" cy="330199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  <p:sp>
          <p:nvSpPr>
            <p:cNvPr id="46" name="object 3">
              <a:extLst>
                <a:ext uri="{FF2B5EF4-FFF2-40B4-BE49-F238E27FC236}">
                  <a16:creationId xmlns:a16="http://schemas.microsoft.com/office/drawing/2014/main" id="{8A7D165E-7525-4FF5-B267-1C950835296B}"/>
                </a:ext>
              </a:extLst>
            </p:cNvPr>
            <p:cNvSpPr txBox="1"/>
            <p:nvPr/>
          </p:nvSpPr>
          <p:spPr>
            <a:xfrm>
              <a:off x="6985313" y="5670430"/>
              <a:ext cx="1443939" cy="330199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algn="just">
                <a:lnSpc>
                  <a:spcPts val="2545"/>
                </a:lnSpc>
                <a:spcBef>
                  <a:spcPts val="127"/>
                </a:spcBef>
              </a:pPr>
              <a:endParaRPr sz="2400" dirty="0">
                <a:solidFill>
                  <a:srgbClr val="C00000"/>
                </a:solidFill>
                <a:latin typeface="Arial Narrow" panose="020B0606020202030204" pitchFamily="34" charset="0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459920"/>
      </p:ext>
    </p:extLst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11</a:t>
            </a:fld>
            <a:endParaRPr lang="el-GR" altLang="el-GR"/>
          </a:p>
        </p:txBody>
      </p:sp>
      <p:sp>
        <p:nvSpPr>
          <p:cNvPr id="8" name="object 39">
            <a:extLst>
              <a:ext uri="{FF2B5EF4-FFF2-40B4-BE49-F238E27FC236}">
                <a16:creationId xmlns:a16="http://schemas.microsoft.com/office/drawing/2014/main" id="{4C72B0C9-C9D4-4006-A06E-38DAEE072923}"/>
              </a:ext>
            </a:extLst>
          </p:cNvPr>
          <p:cNvSpPr txBox="1"/>
          <p:nvPr/>
        </p:nvSpPr>
        <p:spPr>
          <a:xfrm>
            <a:off x="619509" y="947418"/>
            <a:ext cx="329914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Οι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9" name="object 38">
            <a:extLst>
              <a:ext uri="{FF2B5EF4-FFF2-40B4-BE49-F238E27FC236}">
                <a16:creationId xmlns:a16="http://schemas.microsoft.com/office/drawing/2014/main" id="{BD907DBA-C2FE-4A1A-A719-1B5A33597A0E}"/>
              </a:ext>
            </a:extLst>
          </p:cNvPr>
          <p:cNvSpPr txBox="1"/>
          <p:nvPr/>
        </p:nvSpPr>
        <p:spPr>
          <a:xfrm>
            <a:off x="1121667" y="947418"/>
            <a:ext cx="1340892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βιολ</a:t>
            </a:r>
            <a:r>
              <a:rPr sz="2200" spc="-54" dirty="0">
                <a:latin typeface="Cambria"/>
                <a:cs typeface="Cambria"/>
              </a:rPr>
              <a:t>ο</a:t>
            </a:r>
            <a:r>
              <a:rPr sz="2200" spc="0" dirty="0">
                <a:latin typeface="Cambria"/>
                <a:cs typeface="Cambria"/>
              </a:rPr>
              <a:t>γ</a:t>
            </a:r>
            <a:r>
              <a:rPr sz="2200" spc="-9" dirty="0">
                <a:latin typeface="Cambria"/>
                <a:cs typeface="Cambria"/>
              </a:rPr>
              <a:t>ι</a:t>
            </a:r>
            <a:r>
              <a:rPr sz="2200" spc="0" dirty="0">
                <a:latin typeface="Cambria"/>
                <a:cs typeface="Cambria"/>
              </a:rPr>
              <a:t>κές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0" name="object 37">
            <a:extLst>
              <a:ext uri="{FF2B5EF4-FFF2-40B4-BE49-F238E27FC236}">
                <a16:creationId xmlns:a16="http://schemas.microsoft.com/office/drawing/2014/main" id="{A06452C4-E1FA-45B3-B490-C1540A433D01}"/>
              </a:ext>
            </a:extLst>
          </p:cNvPr>
          <p:cNvSpPr txBox="1"/>
          <p:nvPr/>
        </p:nvSpPr>
        <p:spPr>
          <a:xfrm>
            <a:off x="2635253" y="947418"/>
            <a:ext cx="1379484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επιδράσεις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1" name="object 36">
            <a:extLst>
              <a:ext uri="{FF2B5EF4-FFF2-40B4-BE49-F238E27FC236}">
                <a16:creationId xmlns:a16="http://schemas.microsoft.com/office/drawing/2014/main" id="{6324354F-8EE3-498D-AB9C-82C50A46C8D0}"/>
              </a:ext>
            </a:extLst>
          </p:cNvPr>
          <p:cNvSpPr txBox="1"/>
          <p:nvPr/>
        </p:nvSpPr>
        <p:spPr>
          <a:xfrm>
            <a:off x="4186685" y="947418"/>
            <a:ext cx="1089113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των  </a:t>
            </a:r>
            <a:r>
              <a:rPr sz="2200" spc="433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μη</a:t>
            </a:r>
            <a:endParaRPr sz="2200" dirty="0">
              <a:latin typeface="Cambria"/>
              <a:cs typeface="Cambria"/>
            </a:endParaRPr>
          </a:p>
        </p:txBody>
      </p:sp>
      <p:sp>
        <p:nvSpPr>
          <p:cNvPr id="12" name="object 35">
            <a:extLst>
              <a:ext uri="{FF2B5EF4-FFF2-40B4-BE49-F238E27FC236}">
                <a16:creationId xmlns:a16="http://schemas.microsoft.com/office/drawing/2014/main" id="{0FADE4C1-F4C1-4FA9-B962-C28595F673F1}"/>
              </a:ext>
            </a:extLst>
          </p:cNvPr>
          <p:cNvSpPr txBox="1"/>
          <p:nvPr/>
        </p:nvSpPr>
        <p:spPr>
          <a:xfrm>
            <a:off x="5448557" y="947418"/>
            <a:ext cx="1557064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ιοντι</a:t>
            </a:r>
            <a:r>
              <a:rPr sz="2200" spc="-19" dirty="0">
                <a:latin typeface="Cambria"/>
                <a:cs typeface="Cambria"/>
              </a:rPr>
              <a:t>ζ</a:t>
            </a:r>
            <a:r>
              <a:rPr sz="2200" spc="0" dirty="0">
                <a:latin typeface="Cambria"/>
                <a:cs typeface="Cambria"/>
              </a:rPr>
              <a:t>ουσών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3" name="object 34">
            <a:extLst>
              <a:ext uri="{FF2B5EF4-FFF2-40B4-BE49-F238E27FC236}">
                <a16:creationId xmlns:a16="http://schemas.microsoft.com/office/drawing/2014/main" id="{B71A4636-ECA0-4B60-A74B-4868461BE837}"/>
              </a:ext>
            </a:extLst>
          </p:cNvPr>
          <p:cNvSpPr txBox="1"/>
          <p:nvPr/>
        </p:nvSpPr>
        <p:spPr>
          <a:xfrm>
            <a:off x="7177027" y="947418"/>
            <a:ext cx="1738560" cy="305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ακτι</a:t>
            </a:r>
            <a:r>
              <a:rPr sz="2200" spc="29" dirty="0">
                <a:latin typeface="Cambria"/>
                <a:cs typeface="Cambria"/>
              </a:rPr>
              <a:t>ν</a:t>
            </a:r>
            <a:r>
              <a:rPr sz="2200" spc="0" dirty="0">
                <a:latin typeface="Cambria"/>
                <a:cs typeface="Cambria"/>
              </a:rPr>
              <a:t>οβολ</a:t>
            </a:r>
            <a:r>
              <a:rPr sz="2200" spc="-9" dirty="0">
                <a:latin typeface="Cambria"/>
                <a:cs typeface="Cambria"/>
              </a:rPr>
              <a:t>ι</a:t>
            </a:r>
            <a:r>
              <a:rPr sz="2200" spc="0" dirty="0">
                <a:latin typeface="Cambria"/>
                <a:cs typeface="Cambria"/>
              </a:rPr>
              <a:t>ών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4" name="object 33">
            <a:extLst>
              <a:ext uri="{FF2B5EF4-FFF2-40B4-BE49-F238E27FC236}">
                <a16:creationId xmlns:a16="http://schemas.microsoft.com/office/drawing/2014/main" id="{6D2B0422-B11D-4001-A1BA-A63DD332BA5C}"/>
              </a:ext>
            </a:extLst>
          </p:cNvPr>
          <p:cNvSpPr txBox="1"/>
          <p:nvPr/>
        </p:nvSpPr>
        <p:spPr>
          <a:xfrm>
            <a:off x="345189" y="983903"/>
            <a:ext cx="192771" cy="2631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35"/>
              </a:spcBef>
            </a:pPr>
            <a:r>
              <a:rPr sz="18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850">
              <a:latin typeface="Wingdings 2"/>
              <a:cs typeface="Wingdings 2"/>
            </a:endParaRPr>
          </a:p>
        </p:txBody>
      </p:sp>
      <p:sp>
        <p:nvSpPr>
          <p:cNvPr id="15" name="object 32">
            <a:extLst>
              <a:ext uri="{FF2B5EF4-FFF2-40B4-BE49-F238E27FC236}">
                <a16:creationId xmlns:a16="http://schemas.microsoft.com/office/drawing/2014/main" id="{78D952C6-B79F-4E0C-BD49-01964C0B71E8}"/>
              </a:ext>
            </a:extLst>
          </p:cNvPr>
          <p:cNvSpPr txBox="1"/>
          <p:nvPr/>
        </p:nvSpPr>
        <p:spPr>
          <a:xfrm>
            <a:off x="619509" y="1282698"/>
            <a:ext cx="8302510" cy="21339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38">
              <a:lnSpc>
                <a:spcPts val="2375"/>
              </a:lnSpc>
              <a:spcBef>
                <a:spcPts val="118"/>
              </a:spcBef>
            </a:pPr>
            <a:r>
              <a:rPr sz="2200" spc="0" dirty="0">
                <a:latin typeface="Cambria"/>
                <a:cs typeface="Cambria"/>
              </a:rPr>
              <a:t>δια</a:t>
            </a:r>
            <a:r>
              <a:rPr sz="2200" spc="-9" dirty="0">
                <a:latin typeface="Cambria"/>
                <a:cs typeface="Cambria"/>
              </a:rPr>
              <a:t>φ</a:t>
            </a:r>
            <a:r>
              <a:rPr sz="2200" spc="0" dirty="0">
                <a:latin typeface="Cambria"/>
                <a:cs typeface="Cambria"/>
              </a:rPr>
              <a:t>έ</a:t>
            </a:r>
            <a:r>
              <a:rPr sz="2200" spc="-4" dirty="0">
                <a:latin typeface="Cambria"/>
                <a:cs typeface="Cambria"/>
              </a:rPr>
              <a:t>ρ</a:t>
            </a:r>
            <a:r>
              <a:rPr sz="2200" spc="0" dirty="0">
                <a:latin typeface="Cambria"/>
                <a:cs typeface="Cambria"/>
              </a:rPr>
              <a:t>ουν</a:t>
            </a:r>
            <a:r>
              <a:rPr sz="2200" spc="144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ουσι</a:t>
            </a:r>
            <a:r>
              <a:rPr sz="2200" spc="-4" dirty="0">
                <a:latin typeface="Cambria"/>
                <a:cs typeface="Cambria"/>
              </a:rPr>
              <a:t>α</a:t>
            </a:r>
            <a:r>
              <a:rPr sz="2200" spc="0" dirty="0">
                <a:latin typeface="Cambria"/>
                <a:cs typeface="Cambria"/>
              </a:rPr>
              <a:t>στι</a:t>
            </a:r>
            <a:r>
              <a:rPr sz="2200" spc="9" dirty="0">
                <a:latin typeface="Cambria"/>
                <a:cs typeface="Cambria"/>
              </a:rPr>
              <a:t>κ</a:t>
            </a:r>
            <a:r>
              <a:rPr sz="2200" spc="0" dirty="0">
                <a:latin typeface="Cambria"/>
                <a:cs typeface="Cambria"/>
              </a:rPr>
              <a:t>ά</a:t>
            </a:r>
            <a:r>
              <a:rPr sz="2200" spc="154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από</a:t>
            </a:r>
            <a:r>
              <a:rPr sz="2200" spc="144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αυ</a:t>
            </a:r>
            <a:r>
              <a:rPr sz="2200" spc="-9" dirty="0">
                <a:latin typeface="Cambria"/>
                <a:cs typeface="Cambria"/>
              </a:rPr>
              <a:t>τ</a:t>
            </a:r>
            <a:r>
              <a:rPr sz="2200" spc="0" dirty="0">
                <a:latin typeface="Cambria"/>
                <a:cs typeface="Cambria"/>
              </a:rPr>
              <a:t>ές</a:t>
            </a:r>
            <a:r>
              <a:rPr sz="2200" spc="149" dirty="0">
                <a:latin typeface="Cambria"/>
                <a:cs typeface="Cambria"/>
              </a:rPr>
              <a:t> </a:t>
            </a:r>
            <a:r>
              <a:rPr sz="2200" spc="-4" dirty="0">
                <a:latin typeface="Cambria"/>
                <a:cs typeface="Cambria"/>
              </a:rPr>
              <a:t>τη</a:t>
            </a:r>
            <a:r>
              <a:rPr sz="2200" spc="0" dirty="0">
                <a:latin typeface="Cambria"/>
                <a:cs typeface="Cambria"/>
              </a:rPr>
              <a:t>ς</a:t>
            </a:r>
            <a:r>
              <a:rPr sz="2200" spc="149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ιοντί</a:t>
            </a:r>
            <a:r>
              <a:rPr sz="2200" spc="-25" dirty="0">
                <a:latin typeface="Cambria"/>
                <a:cs typeface="Cambria"/>
              </a:rPr>
              <a:t>ζ</a:t>
            </a:r>
            <a:r>
              <a:rPr sz="2200" spc="0" dirty="0">
                <a:latin typeface="Cambria"/>
                <a:cs typeface="Cambria"/>
              </a:rPr>
              <a:t>ο</a:t>
            </a:r>
            <a:r>
              <a:rPr sz="2200" spc="-14" dirty="0">
                <a:latin typeface="Cambria"/>
                <a:cs typeface="Cambria"/>
              </a:rPr>
              <a:t>υ</a:t>
            </a:r>
            <a:r>
              <a:rPr sz="2200" spc="0" dirty="0">
                <a:latin typeface="Cambria"/>
                <a:cs typeface="Cambria"/>
              </a:rPr>
              <a:t>σας</a:t>
            </a:r>
            <a:r>
              <a:rPr sz="2200" spc="154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ακτι</a:t>
            </a:r>
            <a:r>
              <a:rPr sz="2200" spc="29" dirty="0">
                <a:latin typeface="Cambria"/>
                <a:cs typeface="Cambria"/>
              </a:rPr>
              <a:t>ν</a:t>
            </a:r>
            <a:r>
              <a:rPr sz="2200" spc="0" dirty="0">
                <a:latin typeface="Cambria"/>
                <a:cs typeface="Cambria"/>
              </a:rPr>
              <a:t>οβολίας</a:t>
            </a:r>
            <a:r>
              <a:rPr sz="2200" spc="150" dirty="0">
                <a:latin typeface="Cambria"/>
                <a:cs typeface="Cambria"/>
              </a:rPr>
              <a:t> </a:t>
            </a:r>
            <a:r>
              <a:rPr sz="2200" spc="4" dirty="0">
                <a:latin typeface="Cambria"/>
                <a:cs typeface="Cambria"/>
              </a:rPr>
              <a:t>κ</a:t>
            </a:r>
            <a:r>
              <a:rPr sz="2200" spc="0" dirty="0">
                <a:latin typeface="Cambria"/>
                <a:cs typeface="Cambria"/>
              </a:rPr>
              <a:t>αι</a:t>
            </a:r>
            <a:endParaRPr sz="2200" dirty="0">
              <a:latin typeface="Cambria"/>
              <a:cs typeface="Cambria"/>
            </a:endParaRPr>
          </a:p>
          <a:p>
            <a:pPr marL="12700" marR="47591">
              <a:lnSpc>
                <a:spcPct val="97696"/>
              </a:lnSpc>
            </a:pPr>
            <a:r>
              <a:rPr sz="2200" spc="0" dirty="0">
                <a:latin typeface="Cambria"/>
                <a:cs typeface="Cambria"/>
              </a:rPr>
              <a:t>εξαρτώνται</a:t>
            </a:r>
            <a:r>
              <a:rPr sz="2200" spc="-4" dirty="0">
                <a:latin typeface="Cambria"/>
                <a:cs typeface="Cambria"/>
              </a:rPr>
              <a:t> </a:t>
            </a:r>
            <a:r>
              <a:rPr sz="2200" spc="0" dirty="0">
                <a:latin typeface="Cambria"/>
                <a:cs typeface="Cambria"/>
              </a:rPr>
              <a:t>κυρίως </a:t>
            </a:r>
            <a:r>
              <a:rPr sz="2200" b="1" spc="0" dirty="0">
                <a:latin typeface="Cambria"/>
                <a:cs typeface="Cambria"/>
              </a:rPr>
              <a:t>από</a:t>
            </a:r>
            <a:r>
              <a:rPr sz="2200" b="1" spc="4" dirty="0">
                <a:latin typeface="Cambria"/>
                <a:cs typeface="Cambria"/>
              </a:rPr>
              <a:t> </a:t>
            </a:r>
            <a:r>
              <a:rPr sz="2200" b="1" spc="0" dirty="0">
                <a:latin typeface="Cambria"/>
                <a:cs typeface="Cambria"/>
              </a:rPr>
              <a:t>την έν</a:t>
            </a:r>
            <a:r>
              <a:rPr sz="2200" b="1" spc="-89" dirty="0">
                <a:latin typeface="Cambria"/>
                <a:cs typeface="Cambria"/>
              </a:rPr>
              <a:t>τ</a:t>
            </a:r>
            <a:r>
              <a:rPr sz="2200" b="1" spc="0" dirty="0">
                <a:latin typeface="Cambria"/>
                <a:cs typeface="Cambria"/>
              </a:rPr>
              <a:t>αση </a:t>
            </a:r>
            <a:r>
              <a:rPr sz="2200" b="1" spc="-39" dirty="0">
                <a:latin typeface="Cambria"/>
                <a:cs typeface="Cambria"/>
              </a:rPr>
              <a:t>κ</a:t>
            </a:r>
            <a:r>
              <a:rPr sz="2200" b="1" spc="0" dirty="0">
                <a:latin typeface="Cambria"/>
                <a:cs typeface="Cambria"/>
              </a:rPr>
              <a:t>αι τη σ</a:t>
            </a:r>
            <a:r>
              <a:rPr sz="2200" b="1" spc="-39" dirty="0">
                <a:latin typeface="Cambria"/>
                <a:cs typeface="Cambria"/>
              </a:rPr>
              <a:t>υ</a:t>
            </a:r>
            <a:r>
              <a:rPr sz="2200" b="1" spc="0" dirty="0">
                <a:latin typeface="Cambria"/>
                <a:cs typeface="Cambria"/>
              </a:rPr>
              <a:t>χν</a:t>
            </a:r>
            <a:r>
              <a:rPr sz="2200" b="1" spc="-39" dirty="0">
                <a:latin typeface="Cambria"/>
                <a:cs typeface="Cambria"/>
              </a:rPr>
              <a:t>ό</a:t>
            </a:r>
            <a:r>
              <a:rPr sz="2200" b="1" spc="0" dirty="0">
                <a:latin typeface="Cambria"/>
                <a:cs typeface="Cambria"/>
              </a:rPr>
              <a:t>τη</a:t>
            </a:r>
            <a:r>
              <a:rPr sz="2200" b="1" spc="-94" dirty="0">
                <a:latin typeface="Cambria"/>
                <a:cs typeface="Cambria"/>
              </a:rPr>
              <a:t>τ</a:t>
            </a:r>
            <a:r>
              <a:rPr sz="2200" b="1" spc="0" dirty="0">
                <a:latin typeface="Cambria"/>
                <a:cs typeface="Cambria"/>
              </a:rPr>
              <a:t>ά </a:t>
            </a:r>
            <a:r>
              <a:rPr sz="2200" b="1" spc="-89" dirty="0">
                <a:latin typeface="Cambria"/>
                <a:cs typeface="Cambria"/>
              </a:rPr>
              <a:t>τ</a:t>
            </a:r>
            <a:r>
              <a:rPr sz="2200" b="1" spc="0" dirty="0">
                <a:latin typeface="Cambria"/>
                <a:cs typeface="Cambria"/>
              </a:rPr>
              <a:t>ους</a:t>
            </a:r>
            <a:r>
              <a:rPr sz="2200" spc="0" dirty="0">
                <a:latin typeface="Cambria"/>
                <a:cs typeface="Cambria"/>
              </a:rPr>
              <a:t>.</a:t>
            </a:r>
            <a:endParaRPr sz="2200" dirty="0">
              <a:latin typeface="Cambria"/>
              <a:cs typeface="Cambria"/>
            </a:endParaRPr>
          </a:p>
          <a:p>
            <a:pPr marL="12700" marR="11157">
              <a:lnSpc>
                <a:spcPct val="100041"/>
              </a:lnSpc>
              <a:spcBef>
                <a:spcPts val="660"/>
              </a:spcBef>
            </a:pP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Έτσι,</a:t>
            </a:r>
            <a:r>
              <a:rPr sz="2200" spc="7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spc="-4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spc="7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-9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αμηλόσ</a:t>
            </a:r>
            <a:r>
              <a:rPr sz="2200" u="sng" spc="-19" dirty="0">
                <a:solidFill>
                  <a:srgbClr val="0000FF"/>
                </a:solidFill>
                <a:latin typeface="Cambria"/>
                <a:cs typeface="Cambria"/>
              </a:rPr>
              <a:t>υ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sz="2200" u="sng" spc="1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u="sng" spc="8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ηλεκτρι</a:t>
            </a:r>
            <a:r>
              <a:rPr sz="2200" u="sng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ά</a:t>
            </a:r>
            <a:r>
              <a:rPr sz="2200" u="sng" spc="8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1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200" u="sng" spc="8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μα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γ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νητι</a:t>
            </a:r>
            <a:r>
              <a:rPr sz="2200" u="sng" spc="1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ά</a:t>
            </a:r>
            <a:r>
              <a:rPr sz="2200" u="sng" spc="8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πεδ</a:t>
            </a:r>
            <a:r>
              <a:rPr sz="2200" u="sng" spc="-9" dirty="0">
                <a:solidFill>
                  <a:srgbClr val="0000FF"/>
                </a:solidFill>
                <a:latin typeface="Cambria"/>
                <a:cs typeface="Cambria"/>
              </a:rPr>
              <a:t>ί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spc="7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επ</a:t>
            </a:r>
            <a:r>
              <a:rPr sz="2200" spc="-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δρούν</a:t>
            </a:r>
            <a:r>
              <a:rPr sz="2200" spc="7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στο ανθρώπι</a:t>
            </a:r>
            <a:r>
              <a:rPr sz="2200" spc="34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sz="2200" spc="-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σώμα,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επάγοντας</a:t>
            </a:r>
            <a:r>
              <a:rPr sz="2200" u="sng" spc="-1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πεδία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200" u="sng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ρεύματα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στο εσωτερι</a:t>
            </a:r>
            <a:r>
              <a:rPr sz="2200" u="sng" spc="3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ό του</a:t>
            </a:r>
            <a:r>
              <a:rPr lang="el-GR" sz="2200" spc="0" dirty="0">
                <a:solidFill>
                  <a:srgbClr val="0000FF"/>
                </a:solidFill>
                <a:latin typeface="Cambria"/>
                <a:cs typeface="Cambria"/>
              </a:rPr>
              <a:t>,</a:t>
            </a:r>
            <a:endParaRPr lang="en-US" sz="2200" spc="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11157">
              <a:lnSpc>
                <a:spcPct val="100041"/>
              </a:lnSpc>
              <a:spcBef>
                <a:spcPts val="660"/>
              </a:spcBef>
            </a:pPr>
            <a:r>
              <a:rPr lang="el-GR" sz="2200" spc="0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sz="2200" spc="39" dirty="0" err="1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200" spc="0" dirty="0" err="1">
                <a:solidFill>
                  <a:srgbClr val="0000FF"/>
                </a:solidFill>
                <a:latin typeface="Cambria"/>
                <a:cs typeface="Cambria"/>
              </a:rPr>
              <a:t>ώ</a:t>
            </a:r>
            <a:r>
              <a:rPr sz="2200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spc="-9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ραδιο</a:t>
            </a:r>
            <a:r>
              <a:rPr sz="2200" u="sng" spc="-1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ύματα</a:t>
            </a:r>
            <a:r>
              <a:rPr sz="2200" u="sng" spc="8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200" u="sng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u="sng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μικροκύ</a:t>
            </a:r>
            <a:r>
              <a:rPr sz="2200" u="sng" spc="-9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ατα</a:t>
            </a:r>
            <a:r>
              <a:rPr sz="2200" spc="8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θερμα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ί</a:t>
            </a:r>
            <a:r>
              <a:rPr sz="2200" u="sng" spc="34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ον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ας</a:t>
            </a:r>
            <a:r>
              <a:rPr sz="2200" u="sng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200" u="sng" spc="9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κύ</a:t>
            </a:r>
            <a:r>
              <a:rPr sz="2200" u="sng" spc="19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τα</a:t>
            </a:r>
            <a:r>
              <a:rPr sz="2200" u="sng" spc="-9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endParaRPr sz="2200" u="sng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47591">
              <a:lnSpc>
                <a:spcPct val="97696"/>
              </a:lnSpc>
              <a:spcBef>
                <a:spcPts val="60"/>
              </a:spcBef>
            </a:pPr>
            <a:r>
              <a:rPr sz="2200" u="sng" spc="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200" u="sng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τους</a:t>
            </a:r>
            <a:r>
              <a:rPr sz="2200" u="sng" spc="-1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Cambria"/>
                <a:cs typeface="Cambria"/>
              </a:rPr>
              <a:t>ιστού</a:t>
            </a:r>
            <a:r>
              <a:rPr sz="2200" u="sng" spc="-4" dirty="0">
                <a:solidFill>
                  <a:srgbClr val="0000FF"/>
                </a:solidFill>
                <a:latin typeface="Cambria"/>
                <a:cs typeface="Cambria"/>
              </a:rPr>
              <a:t>ς</a:t>
            </a:r>
            <a:r>
              <a:rPr sz="22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2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6" name="object 31">
            <a:extLst>
              <a:ext uri="{FF2B5EF4-FFF2-40B4-BE49-F238E27FC236}">
                <a16:creationId xmlns:a16="http://schemas.microsoft.com/office/drawing/2014/main" id="{E8511056-BC50-40A9-9107-26DF3314E865}"/>
              </a:ext>
            </a:extLst>
          </p:cNvPr>
          <p:cNvSpPr txBox="1"/>
          <p:nvPr/>
        </p:nvSpPr>
        <p:spPr>
          <a:xfrm>
            <a:off x="345189" y="2065943"/>
            <a:ext cx="192771" cy="2631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35"/>
              </a:spcBef>
            </a:pPr>
            <a:r>
              <a:rPr sz="18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850">
              <a:latin typeface="Wingdings 2"/>
              <a:cs typeface="Wingdings 2"/>
            </a:endParaRPr>
          </a:p>
        </p:txBody>
      </p:sp>
      <p:sp>
        <p:nvSpPr>
          <p:cNvPr id="23" name="object 24">
            <a:extLst>
              <a:ext uri="{FF2B5EF4-FFF2-40B4-BE49-F238E27FC236}">
                <a16:creationId xmlns:a16="http://schemas.microsoft.com/office/drawing/2014/main" id="{880865ED-CB87-4C41-B86B-ED8FC33BF2BF}"/>
              </a:ext>
            </a:extLst>
          </p:cNvPr>
          <p:cNvSpPr txBox="1"/>
          <p:nvPr/>
        </p:nvSpPr>
        <p:spPr>
          <a:xfrm>
            <a:off x="345189" y="3559717"/>
            <a:ext cx="192771" cy="2631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35"/>
              </a:spcBef>
            </a:pPr>
            <a:r>
              <a:rPr sz="18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850">
              <a:latin typeface="Wingdings 2"/>
              <a:cs typeface="Wingdings 2"/>
            </a:endParaRPr>
          </a:p>
        </p:txBody>
      </p:sp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66CBF90A-0C51-46CD-9368-4E01BDB9DFA9}"/>
              </a:ext>
            </a:extLst>
          </p:cNvPr>
          <p:cNvGrpSpPr/>
          <p:nvPr/>
        </p:nvGrpSpPr>
        <p:grpSpPr>
          <a:xfrm>
            <a:off x="624597" y="3536390"/>
            <a:ext cx="8297422" cy="2652061"/>
            <a:chOff x="619508" y="3523232"/>
            <a:chExt cx="8297422" cy="2652061"/>
          </a:xfrm>
        </p:grpSpPr>
        <p:sp>
          <p:nvSpPr>
            <p:cNvPr id="18" name="object 29">
              <a:extLst>
                <a:ext uri="{FF2B5EF4-FFF2-40B4-BE49-F238E27FC236}">
                  <a16:creationId xmlns:a16="http://schemas.microsoft.com/office/drawing/2014/main" id="{9E4581F5-991C-414B-BB84-5646433FAC36}"/>
                </a:ext>
              </a:extLst>
            </p:cNvPr>
            <p:cNvSpPr txBox="1"/>
            <p:nvPr/>
          </p:nvSpPr>
          <p:spPr>
            <a:xfrm>
              <a:off x="619509" y="3523232"/>
              <a:ext cx="457185" cy="30505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0" dirty="0">
                  <a:latin typeface="Cambria"/>
                  <a:cs typeface="Cambria"/>
                </a:rPr>
                <a:t>Για</a:t>
              </a:r>
              <a:endParaRPr sz="2200">
                <a:latin typeface="Cambria"/>
                <a:cs typeface="Cambria"/>
              </a:endParaRPr>
            </a:p>
          </p:txBody>
        </p:sp>
        <p:sp>
          <p:nvSpPr>
            <p:cNvPr id="19" name="object 28">
              <a:extLst>
                <a:ext uri="{FF2B5EF4-FFF2-40B4-BE49-F238E27FC236}">
                  <a16:creationId xmlns:a16="http://schemas.microsoft.com/office/drawing/2014/main" id="{CB246D09-BB3C-4FAC-B2FA-063494B7DADD}"/>
                </a:ext>
              </a:extLst>
            </p:cNvPr>
            <p:cNvSpPr txBox="1"/>
            <p:nvPr/>
          </p:nvSpPr>
          <p:spPr>
            <a:xfrm>
              <a:off x="1253493" y="3523232"/>
              <a:ext cx="359369" cy="30505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-9" dirty="0">
                  <a:latin typeface="Cambria"/>
                  <a:cs typeface="Cambria"/>
                </a:rPr>
                <a:t>τα</a:t>
              </a:r>
              <a:endParaRPr sz="2200">
                <a:latin typeface="Cambria"/>
                <a:cs typeface="Cambria"/>
              </a:endParaRPr>
            </a:p>
          </p:txBody>
        </p:sp>
        <p:sp>
          <p:nvSpPr>
            <p:cNvPr id="20" name="object 27">
              <a:extLst>
                <a:ext uri="{FF2B5EF4-FFF2-40B4-BE49-F238E27FC236}">
                  <a16:creationId xmlns:a16="http://schemas.microsoft.com/office/drawing/2014/main" id="{B764AF44-0424-46C7-A48C-2C10C9A52250}"/>
                </a:ext>
              </a:extLst>
            </p:cNvPr>
            <p:cNvSpPr txBox="1"/>
            <p:nvPr/>
          </p:nvSpPr>
          <p:spPr>
            <a:xfrm>
              <a:off x="1791465" y="3523232"/>
              <a:ext cx="3246241" cy="30505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0" dirty="0">
                  <a:latin typeface="Cambria"/>
                  <a:cs typeface="Cambria"/>
                </a:rPr>
                <a:t>η</a:t>
              </a:r>
              <a:r>
                <a:rPr sz="2200" spc="4" dirty="0">
                  <a:latin typeface="Cambria"/>
                  <a:cs typeface="Cambria"/>
                </a:rPr>
                <a:t>λ</a:t>
              </a:r>
              <a:r>
                <a:rPr sz="2200" spc="0" dirty="0">
                  <a:latin typeface="Cambria"/>
                  <a:cs typeface="Cambria"/>
                </a:rPr>
                <a:t>εκτρομ</a:t>
              </a:r>
              <a:r>
                <a:rPr sz="2200" spc="4" dirty="0">
                  <a:latin typeface="Cambria"/>
                  <a:cs typeface="Cambria"/>
                </a:rPr>
                <a:t>α</a:t>
              </a:r>
              <a:r>
                <a:rPr sz="2200" spc="0" dirty="0">
                  <a:latin typeface="Cambria"/>
                  <a:cs typeface="Cambria"/>
                </a:rPr>
                <a:t>γνητι</a:t>
              </a:r>
              <a:r>
                <a:rPr sz="2200" spc="9" dirty="0">
                  <a:latin typeface="Cambria"/>
                  <a:cs typeface="Cambria"/>
                </a:rPr>
                <a:t>κ</a:t>
              </a:r>
              <a:r>
                <a:rPr sz="2200" spc="0" dirty="0">
                  <a:latin typeface="Cambria"/>
                  <a:cs typeface="Cambria"/>
                </a:rPr>
                <a:t>ά  </a:t>
              </a:r>
              <a:r>
                <a:rPr sz="2200" spc="464" dirty="0">
                  <a:latin typeface="Cambria"/>
                  <a:cs typeface="Cambria"/>
                </a:rPr>
                <a:t> </a:t>
              </a:r>
              <a:r>
                <a:rPr sz="2200" spc="0" dirty="0">
                  <a:latin typeface="Cambria"/>
                  <a:cs typeface="Cambria"/>
                </a:rPr>
                <a:t>πεδία</a:t>
              </a:r>
              <a:endParaRPr sz="2200">
                <a:latin typeface="Cambria"/>
                <a:cs typeface="Cambria"/>
              </a:endParaRPr>
            </a:p>
          </p:txBody>
        </p:sp>
        <p:sp>
          <p:nvSpPr>
            <p:cNvPr id="21" name="object 26">
              <a:extLst>
                <a:ext uri="{FF2B5EF4-FFF2-40B4-BE49-F238E27FC236}">
                  <a16:creationId xmlns:a16="http://schemas.microsoft.com/office/drawing/2014/main" id="{F8683D1D-692F-4ED4-A644-52DE93AD2B2D}"/>
                </a:ext>
              </a:extLst>
            </p:cNvPr>
            <p:cNvSpPr txBox="1"/>
            <p:nvPr/>
          </p:nvSpPr>
          <p:spPr>
            <a:xfrm>
              <a:off x="5213861" y="3523232"/>
              <a:ext cx="2385919" cy="30505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0" dirty="0">
                  <a:latin typeface="Cambria"/>
                  <a:cs typeface="Cambria"/>
                </a:rPr>
                <a:t>έχ</a:t>
              </a:r>
              <a:r>
                <a:rPr sz="2200" spc="-4" dirty="0">
                  <a:latin typeface="Cambria"/>
                  <a:cs typeface="Cambria"/>
                </a:rPr>
                <a:t>ο</a:t>
              </a:r>
              <a:r>
                <a:rPr sz="2200" spc="0" dirty="0">
                  <a:latin typeface="Cambria"/>
                  <a:cs typeface="Cambria"/>
                </a:rPr>
                <a:t>υν  </a:t>
              </a:r>
              <a:r>
                <a:rPr sz="2200" spc="479" dirty="0">
                  <a:latin typeface="Cambria"/>
                  <a:cs typeface="Cambria"/>
                </a:rPr>
                <a:t> </a:t>
              </a:r>
              <a:r>
                <a:rPr sz="2200" spc="4" dirty="0">
                  <a:latin typeface="Cambria"/>
                  <a:cs typeface="Cambria"/>
                </a:rPr>
                <a:t>κ</a:t>
              </a:r>
              <a:r>
                <a:rPr sz="2200" spc="0" dirty="0">
                  <a:latin typeface="Cambria"/>
                  <a:cs typeface="Cambria"/>
                </a:rPr>
                <a:t>αθιερ</a:t>
              </a:r>
              <a:r>
                <a:rPr sz="2200" spc="-9" dirty="0">
                  <a:latin typeface="Cambria"/>
                  <a:cs typeface="Cambria"/>
                </a:rPr>
                <a:t>ω</a:t>
              </a:r>
              <a:r>
                <a:rPr sz="2200" spc="0" dirty="0">
                  <a:latin typeface="Cambria"/>
                  <a:cs typeface="Cambria"/>
                </a:rPr>
                <a:t>θεί</a:t>
              </a:r>
              <a:endParaRPr sz="2200">
                <a:latin typeface="Cambria"/>
                <a:cs typeface="Cambria"/>
              </a:endParaRPr>
            </a:p>
          </p:txBody>
        </p:sp>
        <p:sp>
          <p:nvSpPr>
            <p:cNvPr id="22" name="object 25">
              <a:extLst>
                <a:ext uri="{FF2B5EF4-FFF2-40B4-BE49-F238E27FC236}">
                  <a16:creationId xmlns:a16="http://schemas.microsoft.com/office/drawing/2014/main" id="{9DEEB648-7528-4825-97A6-CF6D3E448422}"/>
                </a:ext>
              </a:extLst>
            </p:cNvPr>
            <p:cNvSpPr txBox="1"/>
            <p:nvPr/>
          </p:nvSpPr>
          <p:spPr>
            <a:xfrm>
              <a:off x="7776721" y="3523232"/>
              <a:ext cx="1140100" cy="30505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0" dirty="0">
                  <a:latin typeface="Cambria"/>
                  <a:cs typeface="Cambria"/>
                </a:rPr>
                <a:t>«βασι</a:t>
              </a:r>
              <a:r>
                <a:rPr sz="2200" spc="44" dirty="0">
                  <a:latin typeface="Cambria"/>
                  <a:cs typeface="Cambria"/>
                </a:rPr>
                <a:t>κ</a:t>
              </a:r>
              <a:r>
                <a:rPr sz="2200" spc="0" dirty="0">
                  <a:latin typeface="Cambria"/>
                  <a:cs typeface="Cambria"/>
                </a:rPr>
                <a:t>οί</a:t>
              </a:r>
              <a:endParaRPr sz="2200">
                <a:latin typeface="Cambria"/>
                <a:cs typeface="Cambria"/>
              </a:endParaRPr>
            </a:p>
          </p:txBody>
        </p:sp>
        <p:grpSp>
          <p:nvGrpSpPr>
            <p:cNvPr id="2" name="Ομάδα 1">
              <a:extLst>
                <a:ext uri="{FF2B5EF4-FFF2-40B4-BE49-F238E27FC236}">
                  <a16:creationId xmlns:a16="http://schemas.microsoft.com/office/drawing/2014/main" id="{D8BFD874-B992-4D49-B309-8E0F8018D38D}"/>
                </a:ext>
              </a:extLst>
            </p:cNvPr>
            <p:cNvGrpSpPr/>
            <p:nvPr/>
          </p:nvGrpSpPr>
          <p:grpSpPr>
            <a:xfrm>
              <a:off x="619509" y="3858512"/>
              <a:ext cx="8297421" cy="1981454"/>
              <a:chOff x="619509" y="3858512"/>
              <a:chExt cx="8297421" cy="1981454"/>
            </a:xfrm>
          </p:grpSpPr>
          <p:sp>
            <p:nvSpPr>
              <p:cNvPr id="24" name="object 23">
                <a:extLst>
                  <a:ext uri="{FF2B5EF4-FFF2-40B4-BE49-F238E27FC236}">
                    <a16:creationId xmlns:a16="http://schemas.microsoft.com/office/drawing/2014/main" id="{8EFE560B-250A-4CCA-A2A7-D4E36FCF91F5}"/>
                  </a:ext>
                </a:extLst>
              </p:cNvPr>
              <p:cNvSpPr txBox="1"/>
              <p:nvPr/>
            </p:nvSpPr>
            <p:spPr>
              <a:xfrm>
                <a:off x="619509" y="3858512"/>
                <a:ext cx="1774740" cy="97561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 marR="36433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περι</a:t>
                </a:r>
                <a:r>
                  <a:rPr sz="2200" spc="-4" dirty="0">
                    <a:latin typeface="Cambria"/>
                    <a:cs typeface="Cambria"/>
                  </a:rPr>
                  <a:t>ο</a:t>
                </a:r>
                <a:r>
                  <a:rPr sz="2200" spc="0" dirty="0">
                    <a:latin typeface="Cambria"/>
                    <a:cs typeface="Cambria"/>
                  </a:rPr>
                  <a:t>ρισμοί»</a:t>
                </a:r>
                <a:endParaRPr sz="2200" dirty="0">
                  <a:latin typeface="Cambria"/>
                  <a:cs typeface="Cambria"/>
                </a:endParaRPr>
              </a:p>
              <a:p>
                <a:pPr marL="12700">
                  <a:lnSpc>
                    <a:spcPct val="100041"/>
                  </a:lnSpc>
                </a:pPr>
                <a:r>
                  <a:rPr sz="2200" spc="0" dirty="0">
                    <a:latin typeface="Cambria"/>
                    <a:cs typeface="Cambria"/>
                  </a:rPr>
                  <a:t>προστατ</a:t>
                </a:r>
                <a:r>
                  <a:rPr sz="2200" spc="-9" dirty="0">
                    <a:latin typeface="Cambria"/>
                    <a:cs typeface="Cambria"/>
                  </a:rPr>
                  <a:t>ε</a:t>
                </a:r>
                <a:r>
                  <a:rPr sz="2200" spc="0" dirty="0">
                    <a:latin typeface="Cambria"/>
                    <a:cs typeface="Cambria"/>
                  </a:rPr>
                  <a:t>ύει επ</a:t>
                </a:r>
                <a:r>
                  <a:rPr sz="2200" spc="-4" dirty="0">
                    <a:latin typeface="Cambria"/>
                    <a:cs typeface="Cambria"/>
                  </a:rPr>
                  <a:t>ι</a:t>
                </a:r>
                <a:r>
                  <a:rPr sz="2200" spc="0" dirty="0">
                    <a:latin typeface="Cambria"/>
                    <a:cs typeface="Cambria"/>
                  </a:rPr>
                  <a:t>δράσεις.</a:t>
                </a:r>
                <a:r>
                  <a:rPr sz="2200" spc="15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Οι</a:t>
                </a:r>
                <a:endParaRPr sz="2200" dirty="0">
                  <a:latin typeface="Cambria"/>
                  <a:cs typeface="Cambria"/>
                </a:endParaRPr>
              </a:p>
            </p:txBody>
          </p:sp>
          <p:sp>
            <p:nvSpPr>
              <p:cNvPr id="25" name="object 22">
                <a:extLst>
                  <a:ext uri="{FF2B5EF4-FFF2-40B4-BE49-F238E27FC236}">
                    <a16:creationId xmlns:a16="http://schemas.microsoft.com/office/drawing/2014/main" id="{BE4C0FB5-8E67-427E-8689-10318DCA101E}"/>
                  </a:ext>
                </a:extLst>
              </p:cNvPr>
              <p:cNvSpPr txBox="1"/>
              <p:nvPr/>
            </p:nvSpPr>
            <p:spPr>
              <a:xfrm>
                <a:off x="2437895" y="3858512"/>
                <a:ext cx="499098" cy="64033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 marR="41948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αι</a:t>
                </a:r>
                <a:endParaRPr sz="2200">
                  <a:latin typeface="Cambria"/>
                  <a:cs typeface="Cambria"/>
                </a:endParaRPr>
              </a:p>
              <a:p>
                <a:pPr marL="24130">
                  <a:lnSpc>
                    <a:spcPct val="97696"/>
                  </a:lnSpc>
                </a:pPr>
                <a:r>
                  <a:rPr sz="2200" spc="0" dirty="0">
                    <a:latin typeface="Cambria"/>
                    <a:cs typeface="Cambria"/>
                  </a:rPr>
                  <a:t>την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26" name="object 21">
                <a:extLst>
                  <a:ext uri="{FF2B5EF4-FFF2-40B4-BE49-F238E27FC236}">
                    <a16:creationId xmlns:a16="http://schemas.microsoft.com/office/drawing/2014/main" id="{5D4ECDF9-0031-45A4-B04A-F2CF608AC8C9}"/>
                  </a:ext>
                </a:extLst>
              </p:cNvPr>
              <p:cNvSpPr txBox="1"/>
              <p:nvPr/>
            </p:nvSpPr>
            <p:spPr>
              <a:xfrm>
                <a:off x="3072641" y="3858512"/>
                <a:ext cx="1174218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«επίπε</a:t>
                </a:r>
                <a:r>
                  <a:rPr sz="2200" spc="-9" dirty="0">
                    <a:latin typeface="Cambria"/>
                    <a:cs typeface="Cambria"/>
                  </a:rPr>
                  <a:t>δ</a:t>
                </a:r>
                <a:r>
                  <a:rPr sz="2200" spc="0" dirty="0">
                    <a:latin typeface="Cambria"/>
                    <a:cs typeface="Cambria"/>
                  </a:rPr>
                  <a:t>α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27" name="object 20">
                <a:extLst>
                  <a:ext uri="{FF2B5EF4-FFF2-40B4-BE49-F238E27FC236}">
                    <a16:creationId xmlns:a16="http://schemas.microsoft.com/office/drawing/2014/main" id="{17A16444-CD4C-4C9E-9BAE-D5AEE26B7027}"/>
                  </a:ext>
                </a:extLst>
              </p:cNvPr>
              <p:cNvSpPr txBox="1"/>
              <p:nvPr/>
            </p:nvSpPr>
            <p:spPr>
              <a:xfrm>
                <a:off x="4424428" y="3858512"/>
                <a:ext cx="1438771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α</a:t>
                </a:r>
                <a:r>
                  <a:rPr sz="2200" spc="25" dirty="0">
                    <a:latin typeface="Cambria"/>
                    <a:cs typeface="Cambria"/>
                  </a:rPr>
                  <a:t>ν</a:t>
                </a:r>
                <a:r>
                  <a:rPr sz="2200" spc="0" dirty="0">
                    <a:latin typeface="Cambria"/>
                    <a:cs typeface="Cambria"/>
                  </a:rPr>
                  <a:t>α</a:t>
                </a:r>
                <a:r>
                  <a:rPr sz="2200" spc="-9" dirty="0">
                    <a:latin typeface="Cambria"/>
                    <a:cs typeface="Cambria"/>
                  </a:rPr>
                  <a:t>φ</a:t>
                </a:r>
                <a:r>
                  <a:rPr sz="2200" spc="0" dirty="0">
                    <a:latin typeface="Cambria"/>
                    <a:cs typeface="Cambria"/>
                  </a:rPr>
                  <a:t>οράς»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28" name="object 19">
                <a:extLst>
                  <a:ext uri="{FF2B5EF4-FFF2-40B4-BE49-F238E27FC236}">
                    <a16:creationId xmlns:a16="http://schemas.microsoft.com/office/drawing/2014/main" id="{8AAF087A-BEE0-440D-976D-1FB044EFAEB3}"/>
                  </a:ext>
                </a:extLst>
              </p:cNvPr>
              <p:cNvSpPr txBox="1"/>
              <p:nvPr/>
            </p:nvSpPr>
            <p:spPr>
              <a:xfrm>
                <a:off x="6041647" y="3858512"/>
                <a:ext cx="535488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που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29" name="object 18">
                <a:extLst>
                  <a:ext uri="{FF2B5EF4-FFF2-40B4-BE49-F238E27FC236}">
                    <a16:creationId xmlns:a16="http://schemas.microsoft.com/office/drawing/2014/main" id="{7E2505EB-462B-44BB-A516-C0AC5A9FB35F}"/>
                  </a:ext>
                </a:extLst>
              </p:cNvPr>
              <p:cNvSpPr txBox="1"/>
              <p:nvPr/>
            </p:nvSpPr>
            <p:spPr>
              <a:xfrm>
                <a:off x="6754879" y="3858512"/>
                <a:ext cx="219200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η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0" name="object 17">
                <a:extLst>
                  <a:ext uri="{FF2B5EF4-FFF2-40B4-BE49-F238E27FC236}">
                    <a16:creationId xmlns:a16="http://schemas.microsoft.com/office/drawing/2014/main" id="{C4F4971D-7A1D-42EB-9BC4-F7EDAA5336CA}"/>
                  </a:ext>
                </a:extLst>
              </p:cNvPr>
              <p:cNvSpPr txBox="1"/>
              <p:nvPr/>
            </p:nvSpPr>
            <p:spPr>
              <a:xfrm>
                <a:off x="7151881" y="3858512"/>
                <a:ext cx="966435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τήρη</a:t>
                </a:r>
                <a:r>
                  <a:rPr sz="2200" spc="9" dirty="0">
                    <a:latin typeface="Cambria"/>
                    <a:cs typeface="Cambria"/>
                  </a:rPr>
                  <a:t>σ</a:t>
                </a:r>
                <a:r>
                  <a:rPr sz="2200" spc="0" dirty="0">
                    <a:latin typeface="Cambria"/>
                    <a:cs typeface="Cambria"/>
                  </a:rPr>
                  <a:t>ή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1" name="object 16">
                <a:extLst>
                  <a:ext uri="{FF2B5EF4-FFF2-40B4-BE49-F238E27FC236}">
                    <a16:creationId xmlns:a16="http://schemas.microsoft.com/office/drawing/2014/main" id="{227B57CE-D618-4562-8EB0-C9931625CC1C}"/>
                  </a:ext>
                </a:extLst>
              </p:cNvPr>
              <p:cNvSpPr txBox="1"/>
              <p:nvPr/>
            </p:nvSpPr>
            <p:spPr>
              <a:xfrm>
                <a:off x="8297167" y="3858512"/>
                <a:ext cx="619105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-9" dirty="0">
                    <a:latin typeface="Cambria"/>
                    <a:cs typeface="Cambria"/>
                  </a:rPr>
                  <a:t>τ</a:t>
                </a:r>
                <a:r>
                  <a:rPr sz="2200" spc="0" dirty="0">
                    <a:latin typeface="Cambria"/>
                    <a:cs typeface="Cambria"/>
                  </a:rPr>
                  <a:t>ο</a:t>
                </a:r>
                <a:r>
                  <a:rPr sz="2200" spc="-9" dirty="0">
                    <a:latin typeface="Cambria"/>
                    <a:cs typeface="Cambria"/>
                  </a:rPr>
                  <a:t>υ</a:t>
                </a:r>
                <a:r>
                  <a:rPr sz="2200" spc="0" dirty="0">
                    <a:latin typeface="Cambria"/>
                    <a:cs typeface="Cambria"/>
                  </a:rPr>
                  <a:t>ς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2" name="object 15">
                <a:extLst>
                  <a:ext uri="{FF2B5EF4-FFF2-40B4-BE49-F238E27FC236}">
                    <a16:creationId xmlns:a16="http://schemas.microsoft.com/office/drawing/2014/main" id="{B6042C2B-181C-4A76-ADB8-BFC5C53941AE}"/>
                  </a:ext>
                </a:extLst>
              </p:cNvPr>
              <p:cNvSpPr txBox="1"/>
              <p:nvPr/>
            </p:nvSpPr>
            <p:spPr>
              <a:xfrm>
                <a:off x="3169415" y="4193792"/>
                <a:ext cx="723416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υγ</a:t>
                </a:r>
                <a:r>
                  <a:rPr sz="2200" spc="-9" dirty="0">
                    <a:latin typeface="Cambria"/>
                    <a:cs typeface="Cambria"/>
                  </a:rPr>
                  <a:t>ε</a:t>
                </a:r>
                <a:r>
                  <a:rPr sz="2200" spc="0" dirty="0">
                    <a:latin typeface="Cambria"/>
                    <a:cs typeface="Cambria"/>
                  </a:rPr>
                  <a:t>ία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3" name="object 14">
                <a:extLst>
                  <a:ext uri="{FF2B5EF4-FFF2-40B4-BE49-F238E27FC236}">
                    <a16:creationId xmlns:a16="http://schemas.microsoft.com/office/drawing/2014/main" id="{8780C559-5B4C-422C-9C51-AAEDFA9E9F57}"/>
                  </a:ext>
                </a:extLst>
              </p:cNvPr>
              <p:cNvSpPr txBox="1"/>
              <p:nvPr/>
            </p:nvSpPr>
            <p:spPr>
              <a:xfrm>
                <a:off x="4124201" y="4193792"/>
                <a:ext cx="544717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από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4" name="object 13">
                <a:extLst>
                  <a:ext uri="{FF2B5EF4-FFF2-40B4-BE49-F238E27FC236}">
                    <a16:creationId xmlns:a16="http://schemas.microsoft.com/office/drawing/2014/main" id="{3E4E4641-6F22-4788-94F8-6FD30AEAD391}"/>
                  </a:ext>
                </a:extLst>
              </p:cNvPr>
              <p:cNvSpPr txBox="1"/>
              <p:nvPr/>
            </p:nvSpPr>
            <p:spPr>
              <a:xfrm>
                <a:off x="4899917" y="4193792"/>
                <a:ext cx="399856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-9" dirty="0">
                    <a:latin typeface="Cambria"/>
                    <a:cs typeface="Cambria"/>
                  </a:rPr>
                  <a:t>τ</a:t>
                </a:r>
                <a:r>
                  <a:rPr sz="2200" spc="0" dirty="0">
                    <a:latin typeface="Cambria"/>
                    <a:cs typeface="Cambria"/>
                  </a:rPr>
                  <a:t>ις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5" name="object 12">
                <a:extLst>
                  <a:ext uri="{FF2B5EF4-FFF2-40B4-BE49-F238E27FC236}">
                    <a16:creationId xmlns:a16="http://schemas.microsoft.com/office/drawing/2014/main" id="{73290769-2D1E-4780-A230-A79D561ED312}"/>
                  </a:ext>
                </a:extLst>
              </p:cNvPr>
              <p:cNvSpPr txBox="1"/>
              <p:nvPr/>
            </p:nvSpPr>
            <p:spPr>
              <a:xfrm>
                <a:off x="5530853" y="4193792"/>
                <a:ext cx="1962842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αποδε</a:t>
                </a:r>
                <a:r>
                  <a:rPr sz="2200" spc="-9" dirty="0">
                    <a:latin typeface="Cambria"/>
                    <a:cs typeface="Cambria"/>
                  </a:rPr>
                  <a:t>δ</a:t>
                </a:r>
                <a:r>
                  <a:rPr sz="2200" spc="0" dirty="0">
                    <a:latin typeface="Cambria"/>
                    <a:cs typeface="Cambria"/>
                  </a:rPr>
                  <a:t>ειγμένες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6" name="object 11">
                <a:extLst>
                  <a:ext uri="{FF2B5EF4-FFF2-40B4-BE49-F238E27FC236}">
                    <a16:creationId xmlns:a16="http://schemas.microsoft.com/office/drawing/2014/main" id="{F30FD8AD-0220-4DF6-9318-A243AA20CF42}"/>
                  </a:ext>
                </a:extLst>
              </p:cNvPr>
              <p:cNvSpPr txBox="1"/>
              <p:nvPr/>
            </p:nvSpPr>
            <p:spPr>
              <a:xfrm>
                <a:off x="7722619" y="4193792"/>
                <a:ext cx="1192396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βλαβερές</a:t>
                </a:r>
                <a:endParaRPr sz="2200" dirty="0">
                  <a:latin typeface="Cambria"/>
                  <a:cs typeface="Cambria"/>
                </a:endParaRPr>
              </a:p>
            </p:txBody>
          </p:sp>
          <p:sp>
            <p:nvSpPr>
              <p:cNvPr id="37" name="object 10">
                <a:extLst>
                  <a:ext uri="{FF2B5EF4-FFF2-40B4-BE49-F238E27FC236}">
                    <a16:creationId xmlns:a16="http://schemas.microsoft.com/office/drawing/2014/main" id="{15C6966A-D677-4498-A922-E24862F75224}"/>
                  </a:ext>
                </a:extLst>
              </p:cNvPr>
              <p:cNvSpPr txBox="1"/>
              <p:nvPr/>
            </p:nvSpPr>
            <p:spPr>
              <a:xfrm>
                <a:off x="2413511" y="4529072"/>
                <a:ext cx="6501504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«βασι</a:t>
                </a:r>
                <a:r>
                  <a:rPr sz="2200" spc="4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οί</a:t>
                </a:r>
                <a:r>
                  <a:rPr sz="2200" spc="154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περιορισμο</a:t>
                </a:r>
                <a:r>
                  <a:rPr sz="2200" spc="-4" dirty="0">
                    <a:latin typeface="Cambria"/>
                    <a:cs typeface="Cambria"/>
                  </a:rPr>
                  <a:t>ί</a:t>
                </a:r>
                <a:r>
                  <a:rPr sz="2200" spc="0" dirty="0">
                    <a:latin typeface="Cambria"/>
                    <a:cs typeface="Cambria"/>
                  </a:rPr>
                  <a:t>»</a:t>
                </a:r>
                <a:r>
                  <a:rPr sz="2200" spc="150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έχουν</a:t>
                </a:r>
                <a:r>
                  <a:rPr sz="2200" spc="154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π</a:t>
                </a:r>
                <a:r>
                  <a:rPr sz="2200" spc="-4" dirty="0">
                    <a:latin typeface="Cambria"/>
                    <a:cs typeface="Cambria"/>
                  </a:rPr>
                  <a:t>ρ</a:t>
                </a:r>
                <a:r>
                  <a:rPr sz="2200" spc="0" dirty="0">
                    <a:latin typeface="Cambria"/>
                    <a:cs typeface="Cambria"/>
                  </a:rPr>
                  <a:t>οκύψει</a:t>
                </a:r>
                <a:r>
                  <a:rPr sz="2200" spc="14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λαμβά</a:t>
                </a:r>
                <a:r>
                  <a:rPr sz="2200" spc="29" dirty="0">
                    <a:latin typeface="Cambria"/>
                    <a:cs typeface="Cambria"/>
                  </a:rPr>
                  <a:t>ν</a:t>
                </a:r>
                <a:r>
                  <a:rPr sz="2200" spc="0" dirty="0">
                    <a:latin typeface="Cambria"/>
                    <a:cs typeface="Cambria"/>
                  </a:rPr>
                  <a:t>ον</a:t>
                </a:r>
                <a:r>
                  <a:rPr sz="2200" spc="-4" dirty="0">
                    <a:latin typeface="Cambria"/>
                    <a:cs typeface="Cambria"/>
                  </a:rPr>
                  <a:t>τ</a:t>
                </a:r>
                <a:r>
                  <a:rPr sz="2200" spc="0" dirty="0">
                    <a:latin typeface="Cambria"/>
                    <a:cs typeface="Cambria"/>
                  </a:rPr>
                  <a:t>ας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38" name="object 9">
                <a:extLst>
                  <a:ext uri="{FF2B5EF4-FFF2-40B4-BE49-F238E27FC236}">
                    <a16:creationId xmlns:a16="http://schemas.microsoft.com/office/drawing/2014/main" id="{6A643D13-B714-4B28-957A-A7805FE2AF52}"/>
                  </a:ext>
                </a:extLst>
              </p:cNvPr>
              <p:cNvSpPr txBox="1"/>
              <p:nvPr/>
            </p:nvSpPr>
            <p:spPr>
              <a:xfrm>
                <a:off x="619509" y="4864352"/>
                <a:ext cx="8297416" cy="64033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υπό</a:t>
                </a:r>
                <a:r>
                  <a:rPr sz="2200" spc="-4" dirty="0">
                    <a:latin typeface="Cambria"/>
                    <a:cs typeface="Cambria"/>
                  </a:rPr>
                  <a:t>ψ</a:t>
                </a:r>
                <a:r>
                  <a:rPr sz="2200" spc="0" dirty="0">
                    <a:latin typeface="Cambria"/>
                    <a:cs typeface="Cambria"/>
                  </a:rPr>
                  <a:t>η</a:t>
                </a:r>
                <a:r>
                  <a:rPr sz="2200" spc="28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τις</a:t>
                </a:r>
                <a:r>
                  <a:rPr sz="2200" spc="294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δια</a:t>
                </a:r>
                <a:r>
                  <a:rPr sz="2200" spc="-9" dirty="0">
                    <a:latin typeface="Cambria"/>
                    <a:cs typeface="Cambria"/>
                  </a:rPr>
                  <a:t>φο</a:t>
                </a:r>
                <a:r>
                  <a:rPr sz="2200" spc="0" dirty="0">
                    <a:latin typeface="Cambria"/>
                    <a:cs typeface="Cambria"/>
                  </a:rPr>
                  <a:t>ρετι</a:t>
                </a:r>
                <a:r>
                  <a:rPr sz="2200" spc="-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ές</a:t>
                </a:r>
                <a:r>
                  <a:rPr sz="2200" spc="28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περιβ</a:t>
                </a:r>
                <a:r>
                  <a:rPr sz="2200" spc="4" dirty="0">
                    <a:latin typeface="Cambria"/>
                    <a:cs typeface="Cambria"/>
                  </a:rPr>
                  <a:t>α</a:t>
                </a:r>
                <a:r>
                  <a:rPr sz="2200" spc="54" dirty="0">
                    <a:latin typeface="Cambria"/>
                    <a:cs typeface="Cambria"/>
                  </a:rPr>
                  <a:t>λ</a:t>
                </a:r>
                <a:r>
                  <a:rPr sz="2200" spc="0" dirty="0">
                    <a:latin typeface="Cambria"/>
                    <a:cs typeface="Cambria"/>
                  </a:rPr>
                  <a:t>λ</a:t>
                </a:r>
                <a:r>
                  <a:rPr sz="2200" spc="-9" dirty="0">
                    <a:latin typeface="Cambria"/>
                    <a:cs typeface="Cambria"/>
                  </a:rPr>
                  <a:t>ο</a:t>
                </a:r>
                <a:r>
                  <a:rPr sz="2200" spc="0" dirty="0">
                    <a:latin typeface="Cambria"/>
                    <a:cs typeface="Cambria"/>
                  </a:rPr>
                  <a:t>ντικές</a:t>
                </a:r>
                <a:r>
                  <a:rPr sz="2200" spc="28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συνθήκες</a:t>
                </a:r>
                <a:r>
                  <a:rPr sz="2200" spc="289" dirty="0">
                    <a:latin typeface="Cambria"/>
                    <a:cs typeface="Cambria"/>
                  </a:rPr>
                  <a:t> </a:t>
                </a:r>
                <a:r>
                  <a:rPr sz="2200" spc="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αι</a:t>
                </a:r>
                <a:r>
                  <a:rPr sz="2200" spc="289" dirty="0">
                    <a:latin typeface="Cambria"/>
                    <a:cs typeface="Cambria"/>
                  </a:rPr>
                  <a:t> </a:t>
                </a:r>
                <a:r>
                  <a:rPr sz="2200" spc="-4" dirty="0">
                    <a:latin typeface="Cambria"/>
                    <a:cs typeface="Cambria"/>
                  </a:rPr>
                  <a:t>τ</a:t>
                </a:r>
                <a:r>
                  <a:rPr sz="2200" spc="0" dirty="0">
                    <a:latin typeface="Cambria"/>
                    <a:cs typeface="Cambria"/>
                  </a:rPr>
                  <a:t>ο</a:t>
                </a:r>
                <a:r>
                  <a:rPr sz="2200" spc="283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γεγ</a:t>
                </a:r>
                <a:r>
                  <a:rPr sz="2200" spc="-9" dirty="0">
                    <a:latin typeface="Cambria"/>
                    <a:cs typeface="Cambria"/>
                  </a:rPr>
                  <a:t>ο</a:t>
                </a:r>
                <a:r>
                  <a:rPr sz="2200" spc="34" dirty="0">
                    <a:latin typeface="Cambria"/>
                    <a:cs typeface="Cambria"/>
                  </a:rPr>
                  <a:t>ν</a:t>
                </a:r>
                <a:r>
                  <a:rPr sz="2200" spc="0" dirty="0">
                    <a:latin typeface="Cambria"/>
                    <a:cs typeface="Cambria"/>
                  </a:rPr>
                  <a:t>ός</a:t>
                </a:r>
                <a:endParaRPr sz="2200" dirty="0">
                  <a:latin typeface="Cambria"/>
                  <a:cs typeface="Cambria"/>
                </a:endParaRPr>
              </a:p>
              <a:p>
                <a:pPr marL="12700" marR="1323">
                  <a:lnSpc>
                    <a:spcPct val="97696"/>
                  </a:lnSpc>
                </a:pPr>
                <a:r>
                  <a:rPr sz="2200" spc="0" dirty="0">
                    <a:latin typeface="Cambria"/>
                    <a:cs typeface="Cambria"/>
                  </a:rPr>
                  <a:t>ότι</a:t>
                </a:r>
                <a:r>
                  <a:rPr sz="2200" spc="14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η</a:t>
                </a:r>
                <a:r>
                  <a:rPr sz="2200" spc="154" dirty="0">
                    <a:latin typeface="Cambria"/>
                    <a:cs typeface="Cambria"/>
                  </a:rPr>
                  <a:t> </a:t>
                </a:r>
                <a:r>
                  <a:rPr sz="2200" spc="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ατάσταση</a:t>
                </a:r>
                <a:r>
                  <a:rPr sz="2200" spc="164" dirty="0">
                    <a:latin typeface="Cambria"/>
                    <a:cs typeface="Cambria"/>
                  </a:rPr>
                  <a:t> </a:t>
                </a:r>
                <a:r>
                  <a:rPr sz="2200" spc="-4" dirty="0">
                    <a:latin typeface="Cambria"/>
                    <a:cs typeface="Cambria"/>
                  </a:rPr>
                  <a:t>τη</a:t>
                </a:r>
                <a:r>
                  <a:rPr sz="2200" spc="0" dirty="0">
                    <a:latin typeface="Cambria"/>
                    <a:cs typeface="Cambria"/>
                  </a:rPr>
                  <a:t>ς</a:t>
                </a:r>
                <a:r>
                  <a:rPr sz="2200" spc="15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υγείας</a:t>
                </a:r>
                <a:r>
                  <a:rPr sz="2200" spc="149" dirty="0">
                    <a:latin typeface="Cambria"/>
                    <a:cs typeface="Cambria"/>
                  </a:rPr>
                  <a:t> </a:t>
                </a:r>
                <a:r>
                  <a:rPr sz="2200" spc="1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αι</a:t>
                </a:r>
                <a:r>
                  <a:rPr sz="2200" spc="154" dirty="0">
                    <a:latin typeface="Cambria"/>
                    <a:cs typeface="Cambria"/>
                  </a:rPr>
                  <a:t> </a:t>
                </a:r>
                <a:r>
                  <a:rPr sz="2200" spc="-4" dirty="0">
                    <a:latin typeface="Cambria"/>
                    <a:cs typeface="Cambria"/>
                  </a:rPr>
                  <a:t>τη</a:t>
                </a:r>
                <a:r>
                  <a:rPr sz="2200" spc="0" dirty="0">
                    <a:latin typeface="Cambria"/>
                    <a:cs typeface="Cambria"/>
                  </a:rPr>
                  <a:t>ς</a:t>
                </a:r>
                <a:r>
                  <a:rPr sz="2200" spc="164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ηλικίας</a:t>
                </a:r>
                <a:r>
                  <a:rPr sz="2200" spc="159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των</a:t>
                </a:r>
                <a:r>
                  <a:rPr sz="2200" spc="144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μελών</a:t>
                </a:r>
                <a:r>
                  <a:rPr sz="2200" spc="150" dirty="0">
                    <a:latin typeface="Cambria"/>
                    <a:cs typeface="Cambria"/>
                  </a:rPr>
                  <a:t> </a:t>
                </a:r>
                <a:r>
                  <a:rPr sz="2200" spc="-9" dirty="0">
                    <a:latin typeface="Cambria"/>
                    <a:cs typeface="Cambria"/>
                  </a:rPr>
                  <a:t>τ</a:t>
                </a:r>
                <a:r>
                  <a:rPr sz="2200" spc="0" dirty="0">
                    <a:latin typeface="Cambria"/>
                    <a:cs typeface="Cambria"/>
                  </a:rPr>
                  <a:t>ου</a:t>
                </a:r>
                <a:r>
                  <a:rPr sz="2200" spc="150" dirty="0">
                    <a:latin typeface="Cambria"/>
                    <a:cs typeface="Cambria"/>
                  </a:rPr>
                  <a:t> </a:t>
                </a:r>
                <a:r>
                  <a:rPr sz="2200" spc="0" dirty="0">
                    <a:latin typeface="Cambria"/>
                    <a:cs typeface="Cambria"/>
                  </a:rPr>
                  <a:t>γεν</a:t>
                </a:r>
                <a:r>
                  <a:rPr sz="2200" spc="-4" dirty="0">
                    <a:latin typeface="Cambria"/>
                    <a:cs typeface="Cambria"/>
                  </a:rPr>
                  <a:t>ι</a:t>
                </a:r>
                <a:r>
                  <a:rPr sz="2200" spc="44" dirty="0">
                    <a:latin typeface="Cambria"/>
                    <a:cs typeface="Cambria"/>
                  </a:rPr>
                  <a:t>κ</a:t>
                </a:r>
                <a:r>
                  <a:rPr sz="2200" spc="0" dirty="0">
                    <a:latin typeface="Cambria"/>
                    <a:cs typeface="Cambria"/>
                  </a:rPr>
                  <a:t>ού</a:t>
                </a:r>
                <a:endParaRPr sz="2200" dirty="0">
                  <a:latin typeface="Cambria"/>
                  <a:cs typeface="Cambria"/>
                </a:endParaRPr>
              </a:p>
            </p:txBody>
          </p:sp>
          <p:sp>
            <p:nvSpPr>
              <p:cNvPr id="39" name="object 8">
                <a:extLst>
                  <a:ext uri="{FF2B5EF4-FFF2-40B4-BE49-F238E27FC236}">
                    <a16:creationId xmlns:a16="http://schemas.microsoft.com/office/drawing/2014/main" id="{5B7F308E-78CF-45AA-A0F1-4B875AF0A33B}"/>
                  </a:ext>
                </a:extLst>
              </p:cNvPr>
              <p:cNvSpPr txBox="1"/>
              <p:nvPr/>
            </p:nvSpPr>
            <p:spPr>
              <a:xfrm>
                <a:off x="619509" y="5534912"/>
                <a:ext cx="1439330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πληθυσμ</a:t>
                </a:r>
                <a:r>
                  <a:rPr sz="2200" spc="-9" dirty="0">
                    <a:latin typeface="Cambria"/>
                    <a:cs typeface="Cambria"/>
                  </a:rPr>
                  <a:t>ο</a:t>
                </a:r>
                <a:r>
                  <a:rPr sz="2200" spc="0" dirty="0">
                    <a:latin typeface="Cambria"/>
                    <a:cs typeface="Cambria"/>
                  </a:rPr>
                  <a:t>ύ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40" name="object 7">
                <a:extLst>
                  <a:ext uri="{FF2B5EF4-FFF2-40B4-BE49-F238E27FC236}">
                    <a16:creationId xmlns:a16="http://schemas.microsoft.com/office/drawing/2014/main" id="{43658453-504F-4FF2-B7D1-A84011405962}"/>
                  </a:ext>
                </a:extLst>
              </p:cNvPr>
              <p:cNvSpPr txBox="1"/>
              <p:nvPr/>
            </p:nvSpPr>
            <p:spPr>
              <a:xfrm>
                <a:off x="2363981" y="5534912"/>
                <a:ext cx="1237700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ποι</a:t>
                </a:r>
                <a:r>
                  <a:rPr sz="2200" spc="-9" dirty="0">
                    <a:latin typeface="Cambria"/>
                    <a:cs typeface="Cambria"/>
                  </a:rPr>
                  <a:t>κ</a:t>
                </a:r>
                <a:r>
                  <a:rPr sz="2200" spc="54" dirty="0">
                    <a:latin typeface="Cambria"/>
                    <a:cs typeface="Cambria"/>
                  </a:rPr>
                  <a:t>ίλ</a:t>
                </a:r>
                <a:r>
                  <a:rPr sz="2200" spc="0" dirty="0">
                    <a:latin typeface="Cambria"/>
                    <a:cs typeface="Cambria"/>
                  </a:rPr>
                  <a:t>λει,</a:t>
                </a:r>
                <a:endParaRPr sz="2200">
                  <a:latin typeface="Cambria"/>
                  <a:cs typeface="Cambria"/>
                </a:endParaRPr>
              </a:p>
            </p:txBody>
          </p:sp>
          <p:sp>
            <p:nvSpPr>
              <p:cNvPr id="41" name="object 6">
                <a:extLst>
                  <a:ext uri="{FF2B5EF4-FFF2-40B4-BE49-F238E27FC236}">
                    <a16:creationId xmlns:a16="http://schemas.microsoft.com/office/drawing/2014/main" id="{FDA3DD53-FEDD-475C-A0BD-1DB1ACB4B0A1}"/>
                  </a:ext>
                </a:extLst>
              </p:cNvPr>
              <p:cNvSpPr txBox="1"/>
              <p:nvPr/>
            </p:nvSpPr>
            <p:spPr>
              <a:xfrm>
                <a:off x="3907031" y="5534912"/>
                <a:ext cx="762008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έχουν</a:t>
                </a:r>
                <a:endParaRPr sz="2200" dirty="0">
                  <a:latin typeface="Cambria"/>
                  <a:cs typeface="Cambria"/>
                </a:endParaRPr>
              </a:p>
            </p:txBody>
          </p:sp>
          <p:sp>
            <p:nvSpPr>
              <p:cNvPr id="42" name="object 5">
                <a:extLst>
                  <a:ext uri="{FF2B5EF4-FFF2-40B4-BE49-F238E27FC236}">
                    <a16:creationId xmlns:a16="http://schemas.microsoft.com/office/drawing/2014/main" id="{65213D29-B071-4AE8-AEFE-E4B96FDE2998}"/>
                  </a:ext>
                </a:extLst>
              </p:cNvPr>
              <p:cNvSpPr txBox="1"/>
              <p:nvPr/>
            </p:nvSpPr>
            <p:spPr>
              <a:xfrm>
                <a:off x="4761195" y="5531062"/>
                <a:ext cx="1363544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sz="2200" spc="0" dirty="0">
                    <a:latin typeface="Cambria"/>
                    <a:cs typeface="Cambria"/>
                  </a:rPr>
                  <a:t>υι</a:t>
                </a:r>
                <a:r>
                  <a:rPr sz="2200" spc="-9" dirty="0">
                    <a:latin typeface="Cambria"/>
                    <a:cs typeface="Cambria"/>
                  </a:rPr>
                  <a:t>ο</a:t>
                </a:r>
                <a:r>
                  <a:rPr sz="2200" spc="0" dirty="0">
                    <a:latin typeface="Cambria"/>
                    <a:cs typeface="Cambria"/>
                  </a:rPr>
                  <a:t>θετη</a:t>
                </a:r>
                <a:r>
                  <a:rPr sz="2200" spc="-4" dirty="0">
                    <a:latin typeface="Cambria"/>
                    <a:cs typeface="Cambria"/>
                  </a:rPr>
                  <a:t>θ</a:t>
                </a:r>
                <a:r>
                  <a:rPr sz="2200" spc="0" dirty="0">
                    <a:latin typeface="Cambria"/>
                    <a:cs typeface="Cambria"/>
                  </a:rPr>
                  <a:t>εί</a:t>
                </a:r>
                <a:endParaRPr sz="2200" dirty="0">
                  <a:latin typeface="Cambria"/>
                  <a:cs typeface="Cambria"/>
                </a:endParaRPr>
              </a:p>
            </p:txBody>
          </p:sp>
          <p:sp>
            <p:nvSpPr>
              <p:cNvPr id="44" name="object 3">
                <a:extLst>
                  <a:ext uri="{FF2B5EF4-FFF2-40B4-BE49-F238E27FC236}">
                    <a16:creationId xmlns:a16="http://schemas.microsoft.com/office/drawing/2014/main" id="{CF403A3B-6850-42FF-887F-1B46773E9A86}"/>
                  </a:ext>
                </a:extLst>
              </p:cNvPr>
              <p:cNvSpPr txBox="1"/>
              <p:nvPr/>
            </p:nvSpPr>
            <p:spPr>
              <a:xfrm>
                <a:off x="6216895" y="5534912"/>
                <a:ext cx="2700035" cy="305054"/>
              </a:xfrm>
              <a:prstGeom prst="rect">
                <a:avLst/>
              </a:prstGeom>
            </p:spPr>
            <p:txBody>
              <a:bodyPr wrap="square" lIns="0" tIns="0" rIns="0" bIns="0" rtlCol="0">
                <a:noAutofit/>
              </a:bodyPr>
              <a:lstStyle/>
              <a:p>
                <a:pPr marL="12700">
                  <a:lnSpc>
                    <a:spcPts val="2375"/>
                  </a:lnSpc>
                  <a:spcBef>
                    <a:spcPts val="118"/>
                  </a:spcBef>
                </a:pPr>
                <a:r>
                  <a:rPr lang="el-GR" sz="2200" spc="-9" dirty="0">
                    <a:latin typeface="Cambria"/>
                    <a:cs typeface="Cambria"/>
                  </a:rPr>
                  <a:t>μ</a:t>
                </a:r>
                <a:r>
                  <a:rPr sz="2200" spc="-9" dirty="0" err="1">
                    <a:latin typeface="Cambria"/>
                    <a:cs typeface="Cambria"/>
                  </a:rPr>
                  <a:t>ε</a:t>
                </a:r>
                <a:r>
                  <a:rPr sz="2200" spc="0" dirty="0" err="1">
                    <a:latin typeface="Cambria"/>
                    <a:cs typeface="Cambria"/>
                  </a:rPr>
                  <a:t>γά</a:t>
                </a:r>
                <a:r>
                  <a:rPr sz="2200" spc="-9" dirty="0" err="1">
                    <a:latin typeface="Cambria"/>
                    <a:cs typeface="Cambria"/>
                  </a:rPr>
                  <a:t>λ</a:t>
                </a:r>
                <a:r>
                  <a:rPr sz="2200" spc="0" dirty="0" err="1">
                    <a:latin typeface="Cambria"/>
                    <a:cs typeface="Cambria"/>
                  </a:rPr>
                  <a:t>οι</a:t>
                </a:r>
                <a:r>
                  <a:rPr lang="en-US" sz="2200" spc="0" dirty="0">
                    <a:latin typeface="Cambria"/>
                    <a:cs typeface="Cambria"/>
                  </a:rPr>
                  <a:t> </a:t>
                </a:r>
                <a:r>
                  <a:rPr lang="el-GR" sz="2200" spc="0" dirty="0">
                    <a:latin typeface="Cambria"/>
                    <a:cs typeface="Cambria"/>
                  </a:rPr>
                  <a:t>συντελεσ</a:t>
                </a:r>
                <a:r>
                  <a:rPr lang="el-GR" sz="2200" spc="-9" dirty="0">
                    <a:latin typeface="Cambria"/>
                    <a:cs typeface="Cambria"/>
                  </a:rPr>
                  <a:t>τ</a:t>
                </a:r>
                <a:r>
                  <a:rPr lang="el-GR" sz="2200" spc="0" dirty="0">
                    <a:latin typeface="Cambria"/>
                    <a:cs typeface="Cambria"/>
                  </a:rPr>
                  <a:t>ές</a:t>
                </a:r>
                <a:endParaRPr sz="2200" dirty="0">
                  <a:latin typeface="Cambria"/>
                  <a:cs typeface="Cambria"/>
                </a:endParaRPr>
              </a:p>
            </p:txBody>
          </p:sp>
        </p:grpSp>
        <p:sp>
          <p:nvSpPr>
            <p:cNvPr id="45" name="object 2">
              <a:extLst>
                <a:ext uri="{FF2B5EF4-FFF2-40B4-BE49-F238E27FC236}">
                  <a16:creationId xmlns:a16="http://schemas.microsoft.com/office/drawing/2014/main" id="{D503C3AF-0CF1-493A-918B-6609626650B3}"/>
                </a:ext>
              </a:extLst>
            </p:cNvPr>
            <p:cNvSpPr txBox="1"/>
            <p:nvPr/>
          </p:nvSpPr>
          <p:spPr>
            <a:xfrm>
              <a:off x="619508" y="5869986"/>
              <a:ext cx="3232411" cy="305307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2375"/>
                </a:lnSpc>
                <a:spcBef>
                  <a:spcPts val="118"/>
                </a:spcBef>
              </a:pPr>
              <a:r>
                <a:rPr sz="2200" spc="0" dirty="0">
                  <a:latin typeface="Cambria"/>
                  <a:cs typeface="Cambria"/>
                </a:rPr>
                <a:t>α</a:t>
              </a:r>
              <a:r>
                <a:rPr lang="el-GR" sz="2200" spc="0" dirty="0">
                  <a:latin typeface="Cambria"/>
                  <a:cs typeface="Cambria"/>
                </a:rPr>
                <a:t>σ</a:t>
              </a:r>
              <a:r>
                <a:rPr sz="2200" spc="0" dirty="0">
                  <a:latin typeface="Cambria"/>
                  <a:cs typeface="Cambria"/>
                </a:rPr>
                <a:t>φα</a:t>
              </a:r>
              <a:r>
                <a:rPr lang="el-GR" sz="2200" spc="0" dirty="0">
                  <a:latin typeface="Cambria"/>
                  <a:cs typeface="Cambria"/>
                </a:rPr>
                <a:t>λ</a:t>
              </a:r>
              <a:r>
                <a:rPr sz="2200" spc="0" dirty="0" err="1">
                  <a:latin typeface="Cambria"/>
                  <a:cs typeface="Cambria"/>
                </a:rPr>
                <a:t>εί</a:t>
              </a:r>
              <a:r>
                <a:rPr sz="2200" spc="0" dirty="0">
                  <a:latin typeface="Cambria"/>
                  <a:cs typeface="Cambria"/>
                </a:rPr>
                <a:t>ας</a:t>
              </a:r>
              <a:r>
                <a:rPr lang="el-GR" sz="2200" spc="0" dirty="0">
                  <a:latin typeface="Cambria"/>
                  <a:cs typeface="Cambria"/>
                </a:rPr>
                <a:t>.</a:t>
              </a:r>
              <a:endParaRPr sz="2200" dirty="0">
                <a:latin typeface="Cambria"/>
                <a:cs typeface="Cambria"/>
              </a:endParaRPr>
            </a:p>
          </p:txBody>
        </p:sp>
      </p:grpSp>
      <p:sp>
        <p:nvSpPr>
          <p:cNvPr id="46" name="object 43">
            <a:extLst>
              <a:ext uri="{FF2B5EF4-FFF2-40B4-BE49-F238E27FC236}">
                <a16:creationId xmlns:a16="http://schemas.microsoft.com/office/drawing/2014/main" id="{7494C22D-772A-48D4-88B7-BADF99972A85}"/>
              </a:ext>
            </a:extLst>
          </p:cNvPr>
          <p:cNvSpPr txBox="1"/>
          <p:nvPr/>
        </p:nvSpPr>
        <p:spPr>
          <a:xfrm>
            <a:off x="323528" y="136525"/>
            <a:ext cx="3831205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lang="en-US" sz="4000" u="sng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….</a:t>
            </a:r>
            <a:r>
              <a:rPr sz="4000" u="sng" spc="0" baseline="4338" dirty="0" err="1">
                <a:solidFill>
                  <a:srgbClr val="406E8D"/>
                </a:solidFill>
                <a:latin typeface="Lucida Sans Unicode"/>
                <a:cs typeface="Lucida Sans Unicode"/>
              </a:rPr>
              <a:t>Μη</a:t>
            </a:r>
            <a:r>
              <a:rPr sz="4000" u="sng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 ιονίζουσες</a:t>
            </a:r>
            <a:endParaRPr sz="4000" u="sng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463285909"/>
      </p:ext>
    </p:extLst>
  </p:cSld>
  <p:clrMapOvr>
    <a:masterClrMapping/>
  </p:clrMapOvr>
  <p:transition spd="med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12</a:t>
            </a:fld>
            <a:endParaRPr lang="el-GR" altLang="el-G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194EAAD7-DC5B-4257-AB09-37755F3BC4CE}"/>
              </a:ext>
            </a:extLst>
          </p:cNvPr>
          <p:cNvSpPr/>
          <p:nvPr/>
        </p:nvSpPr>
        <p:spPr>
          <a:xfrm>
            <a:off x="827584" y="2852936"/>
            <a:ext cx="7632848" cy="3549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DBDCF0EE-D314-4D29-AED2-DDC4F99B77EE}"/>
              </a:ext>
            </a:extLst>
          </p:cNvPr>
          <p:cNvSpPr txBox="1"/>
          <p:nvPr/>
        </p:nvSpPr>
        <p:spPr>
          <a:xfrm>
            <a:off x="179512" y="754469"/>
            <a:ext cx="8784976" cy="29050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32" indent="-342900" algn="just">
              <a:lnSpc>
                <a:spcPct val="100041"/>
              </a:lnSpc>
              <a:buFont typeface="Arial" panose="020B0604020202020204" pitchFamily="34" charset="0"/>
              <a:buChar char="•"/>
              <a:tabLst>
                <a:tab pos="279400" algn="l"/>
              </a:tabLst>
            </a:pPr>
            <a:r>
              <a:rPr sz="2000" spc="-13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 </a:t>
            </a:r>
            <a:r>
              <a:rPr sz="2000" spc="10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9" dirty="0" err="1">
                <a:latin typeface="Arial Narrow" panose="020B0606020202030204" pitchFamily="34" charset="0"/>
                <a:cs typeface="Cambria"/>
              </a:rPr>
              <a:t>η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000" spc="0" dirty="0" err="1">
                <a:latin typeface="Arial Narrow" panose="020B0606020202030204" pitchFamily="34" charset="0"/>
                <a:cs typeface="Cambria"/>
              </a:rPr>
              <a:t>εκτρο</a:t>
            </a:r>
            <a:r>
              <a:rPr lang="el-GR" sz="2000" spc="9" dirty="0" err="1">
                <a:latin typeface="Arial Narrow" panose="020B0606020202030204" pitchFamily="34" charset="0"/>
                <a:cs typeface="Cambria"/>
              </a:rPr>
              <a:t>μα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γν</a:t>
            </a:r>
            <a:r>
              <a:rPr lang="el-GR" sz="2000" spc="0" dirty="0" err="1">
                <a:latin typeface="Arial Narrow" panose="020B0606020202030204" pitchFamily="34" charset="0"/>
                <a:cs typeface="Cambria"/>
              </a:rPr>
              <a:t>ητικα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πεδία </a:t>
            </a:r>
            <a:r>
              <a:rPr sz="2000" spc="8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25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χηματί</a:t>
            </a:r>
            <a:r>
              <a:rPr sz="2000" spc="-14" dirty="0">
                <a:latin typeface="Arial Narrow" panose="020B0606020202030204" pitchFamily="34" charset="0"/>
                <a:cs typeface="Cambria"/>
              </a:rPr>
              <a:t>ζ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ονται </a:t>
            </a:r>
            <a:r>
              <a:rPr sz="2000" spc="8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γύρω </a:t>
            </a:r>
            <a:r>
              <a:rPr sz="2000" spc="8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από </a:t>
            </a:r>
            <a:r>
              <a:rPr sz="2000" spc="9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αγω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γ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ους </a:t>
            </a:r>
            <a:r>
              <a:rPr sz="2000" spc="10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που </a:t>
            </a:r>
            <a:r>
              <a:rPr sz="2000" spc="9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διε</a:t>
            </a:r>
            <a:r>
              <a:rPr sz="2000" spc="-25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000" spc="-1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αι ηλεκτρι</a:t>
            </a:r>
            <a:r>
              <a:rPr sz="20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 ρέυμα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.</a:t>
            </a:r>
            <a:endParaRPr sz="2000" dirty="0">
              <a:latin typeface="Arial Narrow" panose="020B0606020202030204" pitchFamily="34" charset="0"/>
              <a:cs typeface="Cambria"/>
            </a:endParaRPr>
          </a:p>
          <a:p>
            <a:pPr marL="12700" marR="31967" algn="ctr">
              <a:lnSpc>
                <a:spcPct val="97696"/>
              </a:lnSpc>
              <a:spcBef>
                <a:spcPts val="599"/>
              </a:spcBef>
            </a:pPr>
            <a:r>
              <a:rPr sz="2000" spc="-79" dirty="0" err="1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την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Ε</a:t>
            </a:r>
            <a:r>
              <a:rPr sz="2000" spc="50" dirty="0" err="1">
                <a:latin typeface="Arial Narrow" panose="020B0606020202030204" pitchFamily="34" charset="0"/>
                <a:cs typeface="Cambria"/>
              </a:rPr>
              <a:t>λ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λ</a:t>
            </a:r>
            <a:r>
              <a:rPr sz="2000" spc="-4" dirty="0" err="1">
                <a:latin typeface="Arial Narrow" panose="020B0606020202030204" pitchFamily="34" charset="0"/>
                <a:cs typeface="Cambria"/>
              </a:rPr>
              <a:t>ά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δ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0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000" spc="9" dirty="0">
                <a:latin typeface="Arial Narrow" panose="020B0606020202030204" pitchFamily="34" charset="0"/>
                <a:cs typeface="Cambria"/>
              </a:rPr>
              <a:t>συχνότητα είναι 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-4" dirty="0" err="1">
                <a:latin typeface="Arial Narrow" panose="020B0606020202030204" pitchFamily="34" charset="0"/>
                <a:cs typeface="Cambria"/>
              </a:rPr>
              <a:t>τ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5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0</a:t>
            </a:r>
            <a:r>
              <a:rPr sz="20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Ηz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.</a:t>
            </a:r>
            <a:endParaRPr sz="2000" dirty="0">
              <a:latin typeface="Arial Narrow" panose="020B0606020202030204" pitchFamily="34" charset="0"/>
              <a:cs typeface="Cambria"/>
            </a:endParaRPr>
          </a:p>
          <a:p>
            <a:pPr marL="355600" indent="-342900" algn="just">
              <a:lnSpc>
                <a:spcPct val="100041"/>
              </a:lnSpc>
              <a:spcBef>
                <a:spcPts val="657"/>
              </a:spcBef>
              <a:buFont typeface="Arial" panose="020B0604020202020204" pitchFamily="34" charset="0"/>
              <a:buChar char="•"/>
              <a:tabLst>
                <a:tab pos="279400" algn="l"/>
              </a:tabLst>
            </a:pPr>
            <a:r>
              <a:rPr sz="2000" spc="0" dirty="0" err="1">
                <a:latin typeface="Arial Narrow" panose="020B0606020202030204" pitchFamily="34" charset="0"/>
                <a:cs typeface="Cambria"/>
              </a:rPr>
              <a:t>Μό</a:t>
            </a:r>
            <a:r>
              <a:rPr sz="2000" spc="39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-4" dirty="0" err="1">
                <a:latin typeface="Arial Narrow" panose="020B0606020202030204" pitchFamily="34" charset="0"/>
                <a:cs typeface="Cambria"/>
              </a:rPr>
              <a:t>ω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ση</a:t>
            </a:r>
            <a:r>
              <a:rPr sz="2000" spc="6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000" spc="2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δομικά</a:t>
            </a:r>
            <a:r>
              <a:rPr sz="2000" spc="6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υλι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sz="2000" spc="5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000" spc="3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000" spc="4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ηλεκτ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0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000" spc="6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πε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δ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ίο,</a:t>
            </a:r>
            <a:r>
              <a:rPr sz="2000" spc="4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όμως</a:t>
            </a:r>
            <a:r>
              <a:rPr sz="2000" u="sng" spc="5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το </a:t>
            </a:r>
            <a:r>
              <a:rPr sz="2000" u="sng" spc="10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μαγνητι</a:t>
            </a:r>
            <a:r>
              <a:rPr sz="2000" u="sng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ό τα</a:t>
            </a:r>
            <a:r>
              <a:rPr sz="2000" u="sng" spc="42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διαπερ</a:t>
            </a:r>
            <a:r>
              <a:rPr sz="2000" u="sng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000" u="sng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.</a:t>
            </a:r>
            <a:r>
              <a:rPr sz="2000" spc="37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Άρα</a:t>
            </a:r>
            <a:r>
              <a:rPr sz="2000" spc="41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μέσα  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ε </a:t>
            </a:r>
            <a:r>
              <a:rPr sz="20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τί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ρια</a:t>
            </a:r>
            <a:r>
              <a:rPr sz="2000" spc="39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που</a:t>
            </a:r>
            <a:r>
              <a:rPr sz="2000" spc="41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β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ρί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ονται</a:t>
            </a:r>
            <a:r>
              <a:rPr sz="2000" spc="35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οντά</a:t>
            </a:r>
            <a:r>
              <a:rPr sz="2000" spc="40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ε 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-34" dirty="0">
                <a:latin typeface="Arial Narrow" panose="020B0606020202030204" pitchFamily="34" charset="0"/>
                <a:cs typeface="Cambria"/>
              </a:rPr>
              <a:t>γ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ραμμές ηλεκτρι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ής </a:t>
            </a:r>
            <a:r>
              <a:rPr sz="2000" spc="1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έργειας</a:t>
            </a:r>
            <a:r>
              <a:rPr sz="2000" spc="39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25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χηματί</a:t>
            </a:r>
            <a:r>
              <a:rPr sz="2000" spc="-19" dirty="0">
                <a:latin typeface="Arial Narrow" panose="020B0606020202030204" pitchFamily="34" charset="0"/>
                <a:cs typeface="Cambria"/>
              </a:rPr>
              <a:t>ζ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ονται</a:t>
            </a:r>
            <a:r>
              <a:rPr sz="2000" spc="40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γν</a:t>
            </a:r>
            <a:r>
              <a:rPr lang="el-GR" sz="2000" spc="0" dirty="0" err="1">
                <a:latin typeface="Arial Narrow" panose="020B0606020202030204" pitchFamily="34" charset="0"/>
                <a:cs typeface="Cambria"/>
              </a:rPr>
              <a:t>ητικά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12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εδ</a:t>
            </a:r>
            <a:r>
              <a:rPr sz="2000" spc="4" dirty="0" err="1">
                <a:latin typeface="Arial Narrow" panose="020B0606020202030204" pitchFamily="34" charset="0"/>
                <a:cs typeface="Cambria"/>
              </a:rPr>
              <a:t>ί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  ε</a:t>
            </a:r>
            <a:r>
              <a:rPr sz="20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ω </a:t>
            </a:r>
            <a:r>
              <a:rPr sz="2000" spc="1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εξασ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θ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ε</a:t>
            </a:r>
            <a:r>
              <a:rPr sz="2000" spc="29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ο</a:t>
            </a:r>
            <a:r>
              <a:rPr sz="2000" spc="4" dirty="0" err="1">
                <a:latin typeface="Arial Narrow" panose="020B0606020202030204" pitchFamily="34" charset="0"/>
                <a:cs typeface="Cambria"/>
              </a:rPr>
              <a:t>ύ</a:t>
            </a:r>
            <a:r>
              <a:rPr sz="2000" spc="0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43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με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sz="20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απο</a:t>
            </a:r>
            <a:r>
              <a:rPr sz="2000" spc="4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άκρυ</a:t>
            </a:r>
            <a:r>
              <a:rPr sz="20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ση</a:t>
            </a:r>
            <a:r>
              <a:rPr sz="2000" spc="-9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000" spc="-3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sz="20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latin typeface="Arial Narrow" panose="020B0606020202030204" pitchFamily="34" charset="0"/>
                <a:cs typeface="Cambria"/>
              </a:rPr>
              <a:t>πηγή</a:t>
            </a:r>
            <a:r>
              <a:rPr lang="el-GR" sz="2000" spc="0" dirty="0">
                <a:latin typeface="Arial Narrow" panose="020B0606020202030204" pitchFamily="34" charset="0"/>
                <a:cs typeface="Cambria"/>
              </a:rPr>
              <a:t>.</a:t>
            </a:r>
            <a:endParaRPr sz="2000" dirty="0"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72098-443E-4A78-BF71-6936346AA1CC}"/>
              </a:ext>
            </a:extLst>
          </p:cNvPr>
          <p:cNvSpPr txBox="1"/>
          <p:nvPr/>
        </p:nvSpPr>
        <p:spPr>
          <a:xfrm>
            <a:off x="434742" y="17457"/>
            <a:ext cx="45720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7076" marR="31967">
              <a:lnSpc>
                <a:spcPts val="4715"/>
              </a:lnSpc>
              <a:spcBef>
                <a:spcPts val="235"/>
              </a:spcBef>
            </a:pPr>
            <a:r>
              <a:rPr lang="el-GR" sz="4000" spc="0" baseline="8677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Χαμηλές</a:t>
            </a:r>
            <a:r>
              <a:rPr lang="el-GR" sz="4000" spc="-29" baseline="8677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 </a:t>
            </a:r>
            <a:r>
              <a:rPr lang="el-GR" sz="4000" spc="0" baseline="8677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συχνότητες</a:t>
            </a:r>
            <a:endParaRPr lang="el-GR" sz="4000" dirty="0">
              <a:latin typeface="Arial Narrow" panose="020B0606020202030204" pitchFamily="34" charset="0"/>
              <a:cs typeface="Lucida Sans Unicode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FE0B56-3E78-4E6C-1233-65E4A7D3552E}"/>
              </a:ext>
            </a:extLst>
          </p:cNvPr>
          <p:cNvSpPr txBox="1"/>
          <p:nvPr/>
        </p:nvSpPr>
        <p:spPr>
          <a:xfrm>
            <a:off x="3923928" y="5757967"/>
            <a:ext cx="24482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 Narrow" panose="020B0606020202030204" pitchFamily="34" charset="0"/>
              </a:rPr>
              <a:t>1 eV = 1,602 176 53 (14) × 10</a:t>
            </a:r>
            <a:r>
              <a:rPr lang="en-US" sz="1400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−19</a:t>
            </a:r>
            <a:r>
              <a:rPr lang="en-US" sz="1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Arial Narrow" panose="020B0606020202030204" pitchFamily="34" charset="0"/>
                <a:hlinkClick r:id="rId3" tooltip="Τζάουλ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</a:t>
            </a:r>
            <a:endParaRPr lang="el-GR" sz="14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529909"/>
      </p:ext>
    </p:extLst>
  </p:cSld>
  <p:clrMapOvr>
    <a:masterClrMapping/>
  </p:clrMapOvr>
  <p:transition spd="med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13</a:t>
            </a:fld>
            <a:endParaRPr lang="el-GR" altLang="el-GR"/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675624B5-0109-D27B-B3AA-A7D304A99673}"/>
              </a:ext>
            </a:extLst>
          </p:cNvPr>
          <p:cNvGrpSpPr/>
          <p:nvPr/>
        </p:nvGrpSpPr>
        <p:grpSpPr>
          <a:xfrm>
            <a:off x="331271" y="1493098"/>
            <a:ext cx="8633217" cy="4103878"/>
            <a:chOff x="507492" y="1158634"/>
            <a:chExt cx="8135060" cy="4103878"/>
          </a:xfrm>
        </p:grpSpPr>
        <p:sp>
          <p:nvSpPr>
            <p:cNvPr id="4" name="object 20">
              <a:extLst>
                <a:ext uri="{FF2B5EF4-FFF2-40B4-BE49-F238E27FC236}">
                  <a16:creationId xmlns:a16="http://schemas.microsoft.com/office/drawing/2014/main" id="{CB70B595-776D-4CE4-829C-B5B507401BA1}"/>
                </a:ext>
              </a:extLst>
            </p:cNvPr>
            <p:cNvSpPr txBox="1"/>
            <p:nvPr/>
          </p:nvSpPr>
          <p:spPr>
            <a:xfrm>
              <a:off x="507492" y="1158634"/>
              <a:ext cx="8133918" cy="93370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486917" marR="601" indent="-342900">
                <a:lnSpc>
                  <a:spcPct val="97696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pPr>
              <a:r>
                <a:rPr sz="2000" spc="-125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26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μικ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οκ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ύ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ατα</a:t>
              </a:r>
              <a:r>
                <a:rPr sz="2000" spc="270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αποτε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λ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ύ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26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έ</a:t>
              </a:r>
              <a:r>
                <a:rPr sz="2000" spc="14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25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υποσ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ύ</a:t>
              </a:r>
              <a:r>
                <a:rPr sz="2000" spc="25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-14" dirty="0">
                  <a:latin typeface="Arial Narrow" panose="020B0606020202030204" pitchFamily="34" charset="0"/>
                  <a:cs typeface="Cambria"/>
                </a:rPr>
                <a:t>λ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25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τω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26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διοκ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υμ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άτων</a:t>
              </a:r>
              <a:r>
                <a:rPr sz="2000" spc="25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με</a:t>
              </a:r>
              <a:r>
                <a:rPr sz="2000" spc="26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</a:t>
              </a:r>
              <a:r>
                <a:rPr sz="2000" spc="-19" dirty="0">
                  <a:latin typeface="Arial Narrow" panose="020B0606020202030204" pitchFamily="34" charset="0"/>
                  <a:cs typeface="Cambria"/>
                </a:rPr>
                <a:t>υ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χ</a:t>
              </a:r>
              <a:r>
                <a:rPr sz="2000" spc="25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ό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ητ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ε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ς</a:t>
              </a:r>
              <a:r>
                <a:rPr lang="el-GR" sz="2000" spc="0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300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 err="1">
                  <a:latin typeface="Arial Narrow" panose="020B0606020202030204" pitchFamily="34" charset="0"/>
                  <a:cs typeface="Cambria"/>
                </a:rPr>
                <a:t>ΜΗz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lang="el-GR" sz="2000" spc="-4" dirty="0">
                  <a:latin typeface="Arial Narrow" panose="020B0606020202030204" pitchFamily="34" charset="0"/>
                  <a:cs typeface="Cambria"/>
                </a:rPr>
                <a:t>έως 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3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GHz.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  <a:p>
              <a:pPr marL="486917" indent="-342900">
                <a:lnSpc>
                  <a:spcPct val="97696"/>
                </a:lnSpc>
                <a:spcBef>
                  <a:spcPts val="649"/>
                </a:spcBef>
                <a:buFont typeface="Arial" panose="020B0604020202020204" pitchFamily="34" charset="0"/>
                <a:buChar char="•"/>
              </a:pPr>
              <a:r>
                <a:rPr sz="2000" spc="-125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20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αδ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οκύμα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21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δημιουργούνται</a:t>
              </a:r>
              <a:r>
                <a:rPr sz="2000" spc="21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από</a:t>
              </a:r>
              <a:r>
                <a:rPr sz="2000" spc="21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την</a:t>
              </a:r>
              <a:r>
                <a:rPr sz="2000" spc="20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κίνηση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λ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εκτ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44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ών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φορτίων</a:t>
              </a:r>
              <a:r>
                <a:rPr sz="2000" spc="19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ί</a:t>
              </a:r>
              <a:r>
                <a:rPr sz="2000" spc="20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των</a:t>
              </a:r>
              <a:r>
                <a:rPr lang="el-GR" sz="2000" spc="0" dirty="0">
                  <a:latin typeface="Arial Narrow" panose="020B0606020202030204" pitchFamily="34" charset="0"/>
                  <a:cs typeface="Cambria"/>
                </a:rPr>
                <a:t> 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9" name="object 17">
              <a:extLst>
                <a:ext uri="{FF2B5EF4-FFF2-40B4-BE49-F238E27FC236}">
                  <a16:creationId xmlns:a16="http://schemas.microsoft.com/office/drawing/2014/main" id="{B828AD2D-2174-4519-988B-9DE59023E01D}"/>
                </a:ext>
              </a:extLst>
            </p:cNvPr>
            <p:cNvSpPr txBox="1"/>
            <p:nvPr/>
          </p:nvSpPr>
          <p:spPr>
            <a:xfrm>
              <a:off x="638810" y="2112658"/>
              <a:ext cx="881964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κε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αιών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0" name="object 16">
              <a:extLst>
                <a:ext uri="{FF2B5EF4-FFF2-40B4-BE49-F238E27FC236}">
                  <a16:creationId xmlns:a16="http://schemas.microsoft.com/office/drawing/2014/main" id="{8D38F810-6FB8-4C28-9163-0E170AA645F5}"/>
                </a:ext>
              </a:extLst>
            </p:cNvPr>
            <p:cNvSpPr txBox="1"/>
            <p:nvPr/>
          </p:nvSpPr>
          <p:spPr>
            <a:xfrm>
              <a:off x="1771904" y="2112658"/>
              <a:ext cx="377443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9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180AD0C4-58F6-4CF7-B40C-AD02C6882844}"/>
                </a:ext>
              </a:extLst>
            </p:cNvPr>
            <p:cNvSpPr txBox="1"/>
            <p:nvPr/>
          </p:nvSpPr>
          <p:spPr>
            <a:xfrm>
              <a:off x="2400046" y="2112658"/>
              <a:ext cx="1358138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φ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έρονται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7A31C799-7E63-4684-B4D0-B2A637CB5896}"/>
                </a:ext>
              </a:extLst>
            </p:cNvPr>
            <p:cNvSpPr txBox="1"/>
            <p:nvPr/>
          </p:nvSpPr>
          <p:spPr>
            <a:xfrm>
              <a:off x="4009390" y="2112658"/>
              <a:ext cx="378358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14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0A3393A-546E-4AB6-A436-2F5B43BFE65F}"/>
                </a:ext>
              </a:extLst>
            </p:cNvPr>
            <p:cNvSpPr txBox="1"/>
            <p:nvPr/>
          </p:nvSpPr>
          <p:spPr>
            <a:xfrm>
              <a:off x="4638802" y="2112658"/>
              <a:ext cx="329438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ως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E3E9EF1E-872B-46ED-AC23-02A61BDCAF67}"/>
                </a:ext>
              </a:extLst>
            </p:cNvPr>
            <p:cNvSpPr txBox="1"/>
            <p:nvPr/>
          </p:nvSpPr>
          <p:spPr>
            <a:xfrm>
              <a:off x="5219446" y="2112658"/>
              <a:ext cx="1894662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ηλεκ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ρο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αγνητική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8EBFDCEF-5327-49B8-8816-3CDF1B1CE048}"/>
                </a:ext>
              </a:extLst>
            </p:cNvPr>
            <p:cNvSpPr txBox="1"/>
            <p:nvPr/>
          </p:nvSpPr>
          <p:spPr>
            <a:xfrm>
              <a:off x="7364730" y="2112658"/>
              <a:ext cx="1275384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ακ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2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οβ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λ</a:t>
              </a:r>
              <a:r>
                <a:rPr sz="2000" spc="-9" dirty="0">
                  <a:latin typeface="Arial Narrow" panose="020B0606020202030204" pitchFamily="34" charset="0"/>
                  <a:cs typeface="Cambria"/>
                </a:rPr>
                <a:t>ί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5EAE9268-3688-4E8B-84FE-FDC1D5321873}"/>
                </a:ext>
              </a:extLst>
            </p:cNvPr>
            <p:cNvSpPr txBox="1"/>
            <p:nvPr/>
          </p:nvSpPr>
          <p:spPr>
            <a:xfrm>
              <a:off x="638810" y="2386978"/>
              <a:ext cx="8003209" cy="528319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διοσ</a:t>
              </a:r>
              <a:r>
                <a:rPr sz="2000" spc="-25" dirty="0">
                  <a:latin typeface="Arial Narrow" panose="020B0606020202030204" pitchFamily="34" charset="0"/>
                  <a:cs typeface="Cambria"/>
                </a:rPr>
                <a:t>υ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χ</a:t>
              </a:r>
              <a:r>
                <a:rPr sz="2000" spc="2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οτ</a:t>
              </a:r>
              <a:r>
                <a:rPr sz="2000" spc="-9" dirty="0">
                  <a:latin typeface="Arial Narrow" panose="020B0606020202030204" pitchFamily="34" charset="0"/>
                  <a:cs typeface="Cambria"/>
                </a:rPr>
                <a:t>ή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των</a:t>
              </a:r>
              <a:r>
                <a:rPr sz="2000" spc="18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(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Σ),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γι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τί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ακ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25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οβ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λο</a:t>
              </a:r>
              <a:r>
                <a:rPr sz="2000" spc="-14" dirty="0">
                  <a:latin typeface="Arial Narrow" panose="020B0606020202030204" pitchFamily="34" charset="0"/>
                  <a:cs typeface="Cambria"/>
                </a:rPr>
                <a:t>ύ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νται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στο</a:t>
              </a:r>
              <a:r>
                <a:rPr sz="2000" spc="18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-14" dirty="0">
                  <a:latin typeface="Arial Narrow" panose="020B0606020202030204" pitchFamily="34" charset="0"/>
                  <a:cs typeface="Cambria"/>
                </a:rPr>
                <a:t>χ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ώρο</a:t>
              </a:r>
              <a:r>
                <a:rPr sz="2000" spc="18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απο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ακ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υ</a:t>
              </a:r>
              <a:r>
                <a:rPr sz="2000" spc="2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όμε</a:t>
              </a:r>
              <a:r>
                <a:rPr sz="2000" spc="14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19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ό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  <a:p>
              <a:pPr marL="12700" marR="34290">
                <a:lnSpc>
                  <a:spcPct val="97696"/>
                </a:lnSpc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την πηγή τους,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δηλ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δή</a:t>
              </a:r>
              <a:r>
                <a:rPr sz="2000" spc="1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την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κεραία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εκπομπής.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1052C5E7-4213-4F2A-AE98-F1D391E80D3F}"/>
                </a:ext>
              </a:extLst>
            </p:cNvPr>
            <p:cNvSpPr txBox="1"/>
            <p:nvPr/>
          </p:nvSpPr>
          <p:spPr>
            <a:xfrm>
              <a:off x="638810" y="3011818"/>
              <a:ext cx="3584803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355600" indent="-342900">
                <a:lnSpc>
                  <a:spcPts val="1960"/>
                </a:lnSpc>
                <a:spcBef>
                  <a:spcPts val="98"/>
                </a:spcBef>
                <a:buFont typeface="Arial" panose="020B0604020202020204" pitchFamily="34" charset="0"/>
                <a:buChar char="•"/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  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κυ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ιότερη  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βιολ</a:t>
              </a:r>
              <a:r>
                <a:rPr sz="2000" spc="-34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γ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κή  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ί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δρ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αση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AE4D8F0B-4177-4DA2-979A-07967EDEDB80}"/>
                </a:ext>
              </a:extLst>
            </p:cNvPr>
            <p:cNvSpPr txBox="1"/>
            <p:nvPr/>
          </p:nvSpPr>
          <p:spPr>
            <a:xfrm>
              <a:off x="4317238" y="3011818"/>
              <a:ext cx="2055291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των  </a:t>
              </a:r>
              <a:r>
                <a:rPr sz="2000" spc="1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διοκυ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άτων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C020FB43-E8F4-44C2-AA3A-0B0B6E28DD26}"/>
                </a:ext>
              </a:extLst>
            </p:cNvPr>
            <p:cNvSpPr txBox="1"/>
            <p:nvPr/>
          </p:nvSpPr>
          <p:spPr>
            <a:xfrm>
              <a:off x="6466332" y="3011818"/>
              <a:ext cx="535178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εί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A1D2AC33-6042-44AE-B6DB-D10D45460C95}"/>
                </a:ext>
              </a:extLst>
            </p:cNvPr>
            <p:cNvSpPr txBox="1"/>
            <p:nvPr/>
          </p:nvSpPr>
          <p:spPr>
            <a:xfrm>
              <a:off x="7094982" y="3011818"/>
              <a:ext cx="1062863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  </a:t>
              </a:r>
              <a:r>
                <a:rPr sz="2000" spc="1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αύξ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η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ση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749742F9-F80A-42C2-9698-9A69C0516CCF}"/>
                </a:ext>
              </a:extLst>
            </p:cNvPr>
            <p:cNvSpPr txBox="1"/>
            <p:nvPr/>
          </p:nvSpPr>
          <p:spPr>
            <a:xfrm>
              <a:off x="8250935" y="3011818"/>
              <a:ext cx="391617" cy="2540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>
                <a:lnSpc>
                  <a:spcPts val="1960"/>
                </a:lnSpc>
                <a:spcBef>
                  <a:spcPts val="98"/>
                </a:spcBef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της</a:t>
              </a:r>
              <a:endParaRPr sz="2000">
                <a:latin typeface="Arial Narrow" panose="020B0606020202030204" pitchFamily="34" charset="0"/>
                <a:cs typeface="Cambria"/>
              </a:endParaRPr>
            </a:p>
          </p:txBody>
        </p:sp>
        <p:sp>
          <p:nvSpPr>
            <p:cNvPr id="23" name="object 3">
              <a:extLst>
                <a:ext uri="{FF2B5EF4-FFF2-40B4-BE49-F238E27FC236}">
                  <a16:creationId xmlns:a16="http://schemas.microsoft.com/office/drawing/2014/main" id="{178549B2-362E-4EE9-AB4A-5F491721FC8D}"/>
                </a:ext>
              </a:extLst>
            </p:cNvPr>
            <p:cNvSpPr txBox="1"/>
            <p:nvPr/>
          </p:nvSpPr>
          <p:spPr>
            <a:xfrm>
              <a:off x="638810" y="3286138"/>
              <a:ext cx="7996115" cy="1976374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12700" marR="6824" algn="just">
                <a:lnSpc>
                  <a:spcPts val="1960"/>
                </a:lnSpc>
                <a:spcBef>
                  <a:spcPts val="98"/>
                </a:spcBef>
              </a:pPr>
              <a:r>
                <a:rPr lang="el-GR" sz="2000" dirty="0">
                  <a:latin typeface="Arial Narrow" panose="020B0606020202030204" pitchFamily="34" charset="0"/>
                  <a:cs typeface="Cambria"/>
                </a:rPr>
                <a:t>      </a:t>
              </a:r>
              <a:r>
                <a:rPr sz="2000" spc="0" dirty="0" err="1">
                  <a:latin typeface="Arial Narrow" panose="020B0606020202030204" pitchFamily="34" charset="0"/>
                  <a:cs typeface="Cambria"/>
                </a:rPr>
                <a:t>θε</a:t>
              </a:r>
              <a:r>
                <a:rPr sz="2000" spc="4" dirty="0" err="1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 err="1">
                  <a:latin typeface="Arial Narrow" panose="020B0606020202030204" pitchFamily="34" charset="0"/>
                  <a:cs typeface="Cambria"/>
                </a:rPr>
                <a:t>μοκ</a:t>
              </a:r>
              <a:r>
                <a:rPr sz="2000" spc="4" dirty="0" err="1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ασ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ί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ας</a:t>
              </a:r>
              <a:r>
                <a:rPr sz="2000" spc="29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των</a:t>
              </a:r>
              <a:r>
                <a:rPr sz="2000" spc="28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ιστών</a:t>
              </a:r>
              <a:r>
                <a:rPr sz="2000" spc="28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που</a:t>
              </a:r>
              <a:r>
                <a:rPr sz="2000" spc="28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εκτ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ίθ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ενται</a:t>
              </a:r>
              <a:r>
                <a:rPr sz="2000" spc="28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σε</a:t>
              </a:r>
              <a:r>
                <a:rPr sz="2000" spc="28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αυ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ά</a:t>
              </a:r>
              <a:r>
                <a:rPr sz="2000" spc="29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υπό</a:t>
              </a:r>
              <a:r>
                <a:rPr sz="2000" spc="281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ορι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σ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μένες</a:t>
              </a:r>
              <a:r>
                <a:rPr sz="2000" spc="286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σ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υ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νθήκες.</a:t>
              </a:r>
              <a:r>
                <a:rPr sz="2000" spc="291" dirty="0">
                  <a:latin typeface="Arial Narrow" panose="020B0606020202030204" pitchFamily="34" charset="0"/>
                  <a:cs typeface="Cambria"/>
                </a:rPr>
                <a:t> </a:t>
              </a:r>
              <a:endParaRPr lang="el-GR" sz="2000" spc="291" dirty="0">
                <a:latin typeface="Arial Narrow" panose="020B0606020202030204" pitchFamily="34" charset="0"/>
                <a:cs typeface="Cambria"/>
              </a:endParaRPr>
            </a:p>
            <a:p>
              <a:pPr marL="360363" marR="6824" indent="-347663" algn="just">
                <a:lnSpc>
                  <a:spcPts val="1960"/>
                </a:lnSpc>
                <a:spcBef>
                  <a:spcPts val="98"/>
                </a:spcBef>
              </a:pPr>
              <a:r>
                <a:rPr lang="el-GR" sz="2000" spc="-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     Ο</a:t>
              </a:r>
              <a:r>
                <a:rPr sz="2000" spc="-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ι</a:t>
              </a:r>
              <a:r>
                <a:rPr lang="el-GR" sz="2000" spc="-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 err="1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μέχ</a:t>
              </a:r>
              <a:r>
                <a:rPr sz="2000" spc="4" dirty="0" err="1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 err="1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5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σήμε</a:t>
              </a:r>
              <a:r>
                <a:rPr sz="2000" spc="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1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έρ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ε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υνες</a:t>
              </a:r>
              <a:r>
                <a:rPr sz="2000" spc="1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δεν έχουν τεκμηριώσει </a:t>
              </a:r>
              <a:r>
                <a:rPr sz="2000" spc="2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σ</a:t>
              </a:r>
              <a:r>
                <a:rPr sz="2000" spc="-1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χ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έση αι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ίου –</a:t>
              </a:r>
              <a:r>
                <a:rPr sz="2000" spc="1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τι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τού</a:t>
              </a:r>
              <a:r>
                <a:rPr sz="2000" spc="5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εταξύ </a:t>
              </a:r>
              <a:r>
                <a:rPr lang="el-GR"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              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 err="1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υτού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του</a:t>
              </a:r>
              <a:r>
                <a:rPr sz="2000" spc="5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τύπου της</a:t>
              </a:r>
              <a:r>
                <a:rPr sz="2000" spc="5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ακτι</a:t>
              </a:r>
              <a:r>
                <a:rPr sz="2000" spc="2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οβ</a:t>
              </a:r>
              <a:r>
                <a:rPr sz="2000" spc="-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λίας </a:t>
              </a:r>
              <a:r>
                <a:rPr sz="2000" spc="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αι</a:t>
              </a:r>
              <a:r>
                <a:rPr sz="2000" spc="1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της πρό</a:t>
              </a:r>
              <a:r>
                <a:rPr sz="2000" spc="5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λ</a:t>
              </a:r>
              <a:r>
                <a:rPr sz="2000" spc="-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η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σης επιβλα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β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ών επι</a:t>
              </a:r>
              <a:r>
                <a:rPr sz="2000" spc="1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τώσε</a:t>
              </a:r>
              <a:r>
                <a:rPr sz="2000" spc="-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ω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ν στην υγεία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(π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.χ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.</a:t>
              </a:r>
              <a:r>
                <a:rPr sz="2000" spc="1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αρκι</a:t>
              </a:r>
              <a:r>
                <a:rPr sz="2000" spc="2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-39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γενέσεις</a:t>
              </a:r>
              <a:r>
                <a:rPr sz="2000" spc="4" dirty="0">
                  <a:solidFill>
                    <a:srgbClr val="0000FF"/>
                  </a:solidFill>
                  <a:latin typeface="Arial Narrow" panose="020B0606020202030204" pitchFamily="34" charset="0"/>
                  <a:cs typeface="Cambria"/>
                </a:rPr>
                <a:t>)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.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  <a:p>
              <a:pPr marL="355600" indent="-342900" algn="just">
                <a:lnSpc>
                  <a:spcPct val="100041"/>
                </a:lnSpc>
                <a:spcBef>
                  <a:spcPts val="599"/>
                </a:spcBef>
                <a:buFont typeface="Arial" panose="020B0604020202020204" pitchFamily="34" charset="0"/>
                <a:buChar char="•"/>
              </a:pP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10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δια</a:t>
              </a:r>
              <a:r>
                <a:rPr sz="2000" spc="-9" dirty="0">
                  <a:latin typeface="Arial Narrow" panose="020B0606020202030204" pitchFamily="34" charset="0"/>
                  <a:cs typeface="Cambria"/>
                </a:rPr>
                <a:t>χ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ωρισμός</a:t>
              </a:r>
              <a:r>
                <a:rPr sz="2000" spc="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ετ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ξύ ιοντί</a:t>
              </a:r>
              <a:r>
                <a:rPr sz="2000" spc="-14" dirty="0">
                  <a:latin typeface="Arial Narrow" panose="020B0606020202030204" pitchFamily="34" charset="0"/>
                  <a:cs typeface="Cambria"/>
                </a:rPr>
                <a:t>ζ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ουσας 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</a:t>
              </a:r>
              <a:r>
                <a:rPr sz="2000" spc="1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η</a:t>
              </a:r>
              <a:r>
                <a:rPr sz="2000" spc="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-9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ντί</a:t>
              </a:r>
              <a:r>
                <a:rPr sz="2000" spc="-14" dirty="0">
                  <a:latin typeface="Arial Narrow" panose="020B0606020202030204" pitchFamily="34" charset="0"/>
                  <a:cs typeface="Cambria"/>
                </a:rPr>
                <a:t>ζ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ουσας</a:t>
              </a:r>
              <a:r>
                <a:rPr sz="2000" spc="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ακ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25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οβ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ο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λίας</a:t>
              </a:r>
              <a:r>
                <a:rPr sz="2000" spc="5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εί</a:t>
              </a:r>
              <a:r>
                <a:rPr sz="2000" spc="14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αι σημαντι</a:t>
              </a:r>
              <a:r>
                <a:rPr sz="2000" spc="29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ός,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γι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τί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ιτρέ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π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ει</a:t>
              </a:r>
              <a:r>
                <a:rPr sz="2000" spc="10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την 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αλύτερη</a:t>
              </a:r>
              <a:r>
                <a:rPr sz="2000" spc="10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αν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44" dirty="0">
                  <a:latin typeface="Arial Narrow" panose="020B0606020202030204" pitchFamily="34" charset="0"/>
                  <a:cs typeface="Cambria"/>
                </a:rPr>
                <a:t>ί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ληψη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των π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ρ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αγ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μ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ατ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34" dirty="0">
                  <a:latin typeface="Arial Narrow" panose="020B0606020202030204" pitchFamily="34" charset="0"/>
                  <a:cs typeface="Cambria"/>
                </a:rPr>
                <a:t>κ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ών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κινδύ</a:t>
              </a:r>
              <a:r>
                <a:rPr sz="2000" spc="3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ων των δι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φόρων</a:t>
              </a:r>
              <a:r>
                <a:rPr sz="2000" spc="2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τύπων</a:t>
              </a:r>
              <a:r>
                <a:rPr sz="2000" spc="4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της ηλεκ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τ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ρομαγνητικής</a:t>
              </a:r>
              <a:r>
                <a:rPr sz="2000" spc="9" dirty="0">
                  <a:latin typeface="Arial Narrow" panose="020B0606020202030204" pitchFamily="34" charset="0"/>
                  <a:cs typeface="Cambria"/>
                </a:rPr>
                <a:t> 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ακτ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ι</a:t>
              </a:r>
              <a:r>
                <a:rPr sz="2000" spc="29" dirty="0">
                  <a:latin typeface="Arial Narrow" panose="020B0606020202030204" pitchFamily="34" charset="0"/>
                  <a:cs typeface="Cambria"/>
                </a:rPr>
                <a:t>ν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οβολί</a:t>
              </a:r>
              <a:r>
                <a:rPr sz="2000" spc="-4" dirty="0">
                  <a:latin typeface="Arial Narrow" panose="020B0606020202030204" pitchFamily="34" charset="0"/>
                  <a:cs typeface="Cambria"/>
                </a:rPr>
                <a:t>α</a:t>
              </a:r>
              <a:r>
                <a:rPr sz="2000" spc="0" dirty="0">
                  <a:latin typeface="Arial Narrow" panose="020B0606020202030204" pitchFamily="34" charset="0"/>
                  <a:cs typeface="Cambria"/>
                </a:rPr>
                <a:t>ς</a:t>
              </a:r>
              <a:r>
                <a:rPr lang="el-GR" sz="2000" spc="0" dirty="0">
                  <a:latin typeface="Arial Narrow" panose="020B0606020202030204" pitchFamily="34" charset="0"/>
                  <a:cs typeface="Cambria"/>
                </a:rPr>
                <a:t>.</a:t>
              </a:r>
              <a:endParaRPr sz="2000" dirty="0">
                <a:latin typeface="Arial Narrow" panose="020B0606020202030204" pitchFamily="34" charset="0"/>
                <a:cs typeface="Cambria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5045A21-D8DE-4BE8-ADEF-D58817532B7B}"/>
              </a:ext>
            </a:extLst>
          </p:cNvPr>
          <p:cNvSpPr txBox="1"/>
          <p:nvPr/>
        </p:nvSpPr>
        <p:spPr>
          <a:xfrm>
            <a:off x="620204" y="89525"/>
            <a:ext cx="45720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34290">
              <a:lnSpc>
                <a:spcPts val="4715"/>
              </a:lnSpc>
              <a:spcBef>
                <a:spcPts val="235"/>
              </a:spcBef>
            </a:pPr>
            <a:r>
              <a:rPr lang="el-GR" sz="4000" spc="0" baseline="8677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Ραδιοσυχνότητες</a:t>
            </a:r>
            <a:endParaRPr lang="el-GR" sz="4000" dirty="0">
              <a:latin typeface="Arial Narrow" panose="020B0606020202030204" pitchFamily="34" charset="0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3417239458"/>
      </p:ext>
    </p:extLst>
  </p:cSld>
  <p:clrMapOvr>
    <a:masterClrMapping/>
  </p:clrMapOvr>
  <p:transition spd="med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1E2A2882-722D-4365-A9C9-FCE610C0E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7DE49E8-0C77-4348-B722-25559EB49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14</a:t>
            </a:fld>
            <a:endParaRPr lang="el-GR" altLang="el-GR"/>
          </a:p>
        </p:txBody>
      </p:sp>
      <p:sp>
        <p:nvSpPr>
          <p:cNvPr id="9" name="object 20">
            <a:extLst>
              <a:ext uri="{FF2B5EF4-FFF2-40B4-BE49-F238E27FC236}">
                <a16:creationId xmlns:a16="http://schemas.microsoft.com/office/drawing/2014/main" id="{AFCEB023-BCB2-4827-8873-22F626DE1D2C}"/>
              </a:ext>
            </a:extLst>
          </p:cNvPr>
          <p:cNvSpPr txBox="1"/>
          <p:nvPr/>
        </p:nvSpPr>
        <p:spPr>
          <a:xfrm>
            <a:off x="505041" y="1235522"/>
            <a:ext cx="8133918" cy="6795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017" marR="601">
              <a:lnSpc>
                <a:spcPct val="97696"/>
              </a:lnSpc>
              <a:spcBef>
                <a:spcPts val="500"/>
              </a:spcBef>
            </a:pPr>
            <a:r>
              <a:rPr lang="el-GR" sz="2400" spc="-125" dirty="0">
                <a:latin typeface="Arial Narrow" panose="020B0606020202030204" pitchFamily="34" charset="0"/>
                <a:cs typeface="Cambria"/>
              </a:rPr>
              <a:t>Διαστήματα συχνοτήτων που χρησιμοποιούνται από ραδιοτηλεοπτικά σήματα</a:t>
            </a:r>
            <a:endParaRPr sz="2400" dirty="0"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11D199-BE74-426D-B9DE-47540D26D5E3}"/>
              </a:ext>
            </a:extLst>
          </p:cNvPr>
          <p:cNvSpPr txBox="1"/>
          <p:nvPr/>
        </p:nvSpPr>
        <p:spPr>
          <a:xfrm>
            <a:off x="655333" y="304900"/>
            <a:ext cx="45720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34290">
              <a:lnSpc>
                <a:spcPts val="4715"/>
              </a:lnSpc>
              <a:spcBef>
                <a:spcPts val="235"/>
              </a:spcBef>
            </a:pPr>
            <a:r>
              <a:rPr lang="el-GR" sz="4000" spc="0" baseline="8677" dirty="0">
                <a:solidFill>
                  <a:srgbClr val="406E8D"/>
                </a:solidFill>
                <a:latin typeface="Lucida Sans Unicode"/>
                <a:cs typeface="Lucida Sans Unicode"/>
              </a:rPr>
              <a:t>Ραδιοσυχνότητες</a:t>
            </a:r>
            <a:endParaRPr lang="el-GR" sz="4000" dirty="0">
              <a:latin typeface="Lucida Sans Unicode"/>
              <a:cs typeface="Lucida Sans Unicode"/>
            </a:endParaRP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D08653B-D83F-FE24-417D-743DC756D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052536"/>
              </p:ext>
            </p:extLst>
          </p:nvPr>
        </p:nvGraphicFramePr>
        <p:xfrm>
          <a:off x="443092" y="2316480"/>
          <a:ext cx="8181759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253">
                  <a:extLst>
                    <a:ext uri="{9D8B030D-6E8A-4147-A177-3AD203B41FA5}">
                      <a16:colId xmlns:a16="http://schemas.microsoft.com/office/drawing/2014/main" val="2688040226"/>
                    </a:ext>
                  </a:extLst>
                </a:gridCol>
                <a:gridCol w="2553783">
                  <a:extLst>
                    <a:ext uri="{9D8B030D-6E8A-4147-A177-3AD203B41FA5}">
                      <a16:colId xmlns:a16="http://schemas.microsoft.com/office/drawing/2014/main" val="2852239176"/>
                    </a:ext>
                  </a:extLst>
                </a:gridCol>
                <a:gridCol w="2900723">
                  <a:extLst>
                    <a:ext uri="{9D8B030D-6E8A-4147-A177-3AD203B41FA5}">
                      <a16:colId xmlns:a16="http://schemas.microsoft.com/office/drawing/2014/main" val="1159239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Είδος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 err="1">
                          <a:latin typeface="Arial Narrow" panose="020B0606020202030204" pitchFamily="34" charset="0"/>
                        </a:rPr>
                        <a:t>Διαστημα</a:t>
                      </a:r>
                      <a:r>
                        <a:rPr lang="el-GR" sz="22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l-GR" sz="2200" dirty="0" err="1">
                          <a:latin typeface="Arial Narrow" panose="020B0606020202030204" pitchFamily="34" charset="0"/>
                        </a:rPr>
                        <a:t>συγχνοτήτων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Χρήση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3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Μακρά κύματα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>
                          <a:latin typeface="Arial Narrow" panose="020B0606020202030204" pitchFamily="34" charset="0"/>
                        </a:rPr>
                        <a:t>145,5-283,5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kHz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Ραδιόφωνο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AM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38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Μεσαία κύματα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>
                          <a:latin typeface="Arial Narrow" panose="020B0606020202030204" pitchFamily="34" charset="0"/>
                        </a:rPr>
                        <a:t>526,5-1606,5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kHz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Ραδιόφωνο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AM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1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Μικρά κύματα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200" dirty="0">
                          <a:latin typeface="Arial Narrow" panose="020B0606020202030204" pitchFamily="34" charset="0"/>
                        </a:rPr>
                        <a:t>3,9-26,1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MHz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Διεθνές Ραδιόφωνο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33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Arial Narrow" panose="020B0606020202030204" pitchFamily="34" charset="0"/>
                        </a:rPr>
                        <a:t>UHF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 Narrow" panose="020B0606020202030204" pitchFamily="34" charset="0"/>
                        </a:rPr>
                        <a:t>470</a:t>
                      </a:r>
                      <a:r>
                        <a:rPr lang="el-GR" sz="2200" dirty="0">
                          <a:latin typeface="Arial Narrow" panose="020B0606020202030204" pitchFamily="34" charset="0"/>
                        </a:rPr>
                        <a:t>-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854</a:t>
                      </a:r>
                      <a:r>
                        <a:rPr lang="el-GR" sz="22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MHz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Αναλογική &amp; ψηφιακή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TV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72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>
                          <a:latin typeface="Arial Narrow" panose="020B0606020202030204" pitchFamily="34" charset="0"/>
                        </a:rPr>
                        <a:t>VHF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>
                          <a:latin typeface="Arial Narrow" panose="020B0606020202030204" pitchFamily="34" charset="0"/>
                        </a:rPr>
                        <a:t>87,5</a:t>
                      </a:r>
                      <a:r>
                        <a:rPr lang="el-GR" sz="2200" dirty="0">
                          <a:latin typeface="Arial Narrow" panose="020B0606020202030204" pitchFamily="34" charset="0"/>
                        </a:rPr>
                        <a:t>-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108</a:t>
                      </a:r>
                      <a:r>
                        <a:rPr lang="el-GR" sz="2200" dirty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MHz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200" dirty="0">
                          <a:latin typeface="Arial Narrow" panose="020B0606020202030204" pitchFamily="34" charset="0"/>
                        </a:rPr>
                        <a:t>Ραδιόφωνο </a:t>
                      </a:r>
                      <a:r>
                        <a:rPr lang="en-US" sz="2200" dirty="0">
                          <a:latin typeface="Arial Narrow" panose="020B0606020202030204" pitchFamily="34" charset="0"/>
                        </a:rPr>
                        <a:t>FM</a:t>
                      </a:r>
                      <a:endParaRPr lang="el-GR" sz="2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681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921030"/>
      </p:ext>
    </p:extLst>
  </p:cSld>
  <p:clrMapOvr>
    <a:masterClrMapping/>
  </p:clrMapOvr>
  <p:transition spd="med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15</a:t>
            </a:fld>
            <a:endParaRPr lang="el-GR" altLang="el-GR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75048A5D-0B14-4872-B8A6-9309FB9C8B1D}"/>
              </a:ext>
            </a:extLst>
          </p:cNvPr>
          <p:cNvSpPr txBox="1"/>
          <p:nvPr/>
        </p:nvSpPr>
        <p:spPr>
          <a:xfrm>
            <a:off x="323528" y="958494"/>
            <a:ext cx="8511731" cy="1579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0900" algn="just">
              <a:lnSpc>
                <a:spcPts val="2580"/>
              </a:lnSpc>
              <a:spcBef>
                <a:spcPts val="129"/>
              </a:spcBef>
            </a:pPr>
            <a:r>
              <a:rPr sz="2400" b="1" spc="-4" dirty="0">
                <a:solidFill>
                  <a:srgbClr val="0000FF"/>
                </a:solidFill>
                <a:latin typeface="Cambria"/>
                <a:cs typeface="Cambria"/>
              </a:rPr>
              <a:t>10</a:t>
            </a:r>
            <a:r>
              <a:rPr sz="2400" b="1" spc="0" dirty="0">
                <a:solidFill>
                  <a:srgbClr val="0000FF"/>
                </a:solidFill>
                <a:latin typeface="Cambria"/>
                <a:cs typeface="Cambria"/>
              </a:rPr>
              <a:t>0</a:t>
            </a:r>
            <a:r>
              <a:rPr sz="2400" b="1" spc="-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Cambria"/>
                <a:cs typeface="Cambria"/>
              </a:rPr>
              <a:t>kH</a:t>
            </a:r>
            <a:r>
              <a:rPr sz="2400" b="1" spc="4" dirty="0">
                <a:solidFill>
                  <a:srgbClr val="0000FF"/>
                </a:solidFill>
                <a:latin typeface="Cambria"/>
                <a:cs typeface="Cambria"/>
              </a:rPr>
              <a:t>z</a:t>
            </a:r>
            <a:r>
              <a:rPr sz="2400" b="1" spc="0" dirty="0">
                <a:solidFill>
                  <a:srgbClr val="0000FF"/>
                </a:solidFill>
                <a:latin typeface="Cambria"/>
                <a:cs typeface="Cambria"/>
              </a:rPr>
              <a:t>- 3</a:t>
            </a:r>
            <a:r>
              <a:rPr sz="2400" b="1" spc="-4" dirty="0">
                <a:solidFill>
                  <a:srgbClr val="0000FF"/>
                </a:solidFill>
                <a:latin typeface="Cambria"/>
                <a:cs typeface="Cambria"/>
              </a:rPr>
              <a:t>0</a:t>
            </a:r>
            <a:r>
              <a:rPr sz="2400" b="1" spc="0" dirty="0">
                <a:solidFill>
                  <a:srgbClr val="0000FF"/>
                </a:solidFill>
                <a:latin typeface="Cambria"/>
                <a:cs typeface="Cambria"/>
              </a:rPr>
              <a:t>0</a:t>
            </a:r>
            <a:r>
              <a:rPr sz="2400" b="1" spc="-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Cambria"/>
                <a:cs typeface="Cambria"/>
              </a:rPr>
              <a:t>GHz</a:t>
            </a:r>
            <a:endParaRPr sz="2400" b="1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40900" algn="just">
              <a:lnSpc>
                <a:spcPct val="97696"/>
              </a:lnSpc>
              <a:spcBef>
                <a:spcPts val="537"/>
              </a:spcBef>
            </a:pPr>
            <a:r>
              <a:rPr sz="2400" spc="0" dirty="0" err="1">
                <a:latin typeface="Cambria"/>
                <a:cs typeface="Cambria"/>
              </a:rPr>
              <a:t>Ηλεκτρομ</a:t>
            </a:r>
            <a:r>
              <a:rPr sz="2400" spc="0" dirty="0">
                <a:latin typeface="Cambria"/>
                <a:cs typeface="Cambria"/>
              </a:rPr>
              <a:t>αγνητι</a:t>
            </a:r>
            <a:r>
              <a:rPr sz="2400" spc="50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ό κύμα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  <a:p>
            <a:pPr marL="12700" algn="just">
              <a:lnSpc>
                <a:spcPct val="100041"/>
              </a:lnSpc>
              <a:spcBef>
                <a:spcPts val="666"/>
              </a:spcBef>
            </a:pPr>
            <a:r>
              <a:rPr sz="2400" spc="0" dirty="0">
                <a:latin typeface="Cambria"/>
                <a:cs typeface="Cambria"/>
              </a:rPr>
              <a:t>Ο</a:t>
            </a:r>
            <a:r>
              <a:rPr sz="2400" spc="-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πομποδέκτης</a:t>
            </a:r>
            <a:r>
              <a:rPr sz="2400" spc="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ει</a:t>
            </a:r>
            <a:r>
              <a:rPr sz="2400" spc="3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αι μια κερ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ία </a:t>
            </a:r>
            <a:r>
              <a:rPr lang="el-GR" sz="2400" spc="0" dirty="0">
                <a:latin typeface="Cambria"/>
                <a:cs typeface="Cambria"/>
              </a:rPr>
              <a:t>που εκπέμπει κ</a:t>
            </a:r>
            <a:r>
              <a:rPr lang="el-GR" sz="2400" spc="4" dirty="0">
                <a:latin typeface="Cambria"/>
                <a:cs typeface="Cambria"/>
              </a:rPr>
              <a:t>α</a:t>
            </a:r>
            <a:r>
              <a:rPr lang="el-GR" sz="2400" spc="0" dirty="0">
                <a:latin typeface="Cambria"/>
                <a:cs typeface="Cambria"/>
              </a:rPr>
              <a:t>ι </a:t>
            </a:r>
            <a:r>
              <a:rPr sz="2400" spc="0" dirty="0">
                <a:latin typeface="Cambria"/>
                <a:cs typeface="Cambria"/>
              </a:rPr>
              <a:t>λαμβ</a:t>
            </a:r>
            <a:r>
              <a:rPr sz="2400" spc="0" dirty="0" err="1">
                <a:latin typeface="Cambria"/>
                <a:cs typeface="Cambria"/>
              </a:rPr>
              <a:t>άνει</a:t>
            </a:r>
            <a:r>
              <a:rPr sz="2400" spc="0" dirty="0">
                <a:latin typeface="Cambria"/>
                <a:cs typeface="Cambria"/>
              </a:rPr>
              <a:t> ρ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 err="1">
                <a:latin typeface="Cambria"/>
                <a:cs typeface="Cambria"/>
              </a:rPr>
              <a:t>διοκύμ</a:t>
            </a:r>
            <a:r>
              <a:rPr sz="2400" spc="0" dirty="0">
                <a:latin typeface="Cambria"/>
                <a:cs typeface="Cambria"/>
              </a:rPr>
              <a:t>ατα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49293C8E-E79C-43E6-8136-65803EB2CD30}"/>
              </a:ext>
            </a:extLst>
          </p:cNvPr>
          <p:cNvSpPr txBox="1"/>
          <p:nvPr/>
        </p:nvSpPr>
        <p:spPr>
          <a:xfrm>
            <a:off x="304801" y="2919120"/>
            <a:ext cx="8530458" cy="1138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600">
              <a:lnSpc>
                <a:spcPts val="2580"/>
              </a:lnSpc>
              <a:spcBef>
                <a:spcPts val="129"/>
              </a:spcBef>
            </a:pPr>
            <a:r>
              <a:rPr sz="2400" spc="-59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2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6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λάται, δ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αθλάται 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αι απορροφάται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algn="just">
              <a:lnSpc>
                <a:spcPct val="97696"/>
              </a:lnSpc>
              <a:spcBef>
                <a:spcPts val="537"/>
              </a:spcBef>
            </a:pPr>
            <a:r>
              <a:rPr sz="2400" b="1" spc="0" dirty="0">
                <a:latin typeface="Cambria"/>
                <a:cs typeface="Cambria"/>
              </a:rPr>
              <a:t>Ε</a:t>
            </a:r>
            <a:r>
              <a:rPr sz="2400" b="1" spc="-50" dirty="0">
                <a:latin typeface="Cambria"/>
                <a:cs typeface="Cambria"/>
              </a:rPr>
              <a:t>κ</a:t>
            </a:r>
            <a:r>
              <a:rPr sz="2400" b="1" spc="0" dirty="0">
                <a:latin typeface="Cambria"/>
                <a:cs typeface="Cambria"/>
              </a:rPr>
              <a:t>φράζε</a:t>
            </a:r>
            <a:r>
              <a:rPr sz="2400" b="1" spc="-100" dirty="0">
                <a:latin typeface="Cambria"/>
                <a:cs typeface="Cambria"/>
              </a:rPr>
              <a:t>τ</a:t>
            </a:r>
            <a:r>
              <a:rPr sz="2400" b="1" spc="0" dirty="0">
                <a:latin typeface="Cambria"/>
                <a:cs typeface="Cambria"/>
              </a:rPr>
              <a:t>αι με την ενέ</a:t>
            </a:r>
            <a:r>
              <a:rPr sz="2400" b="1" spc="-59" dirty="0">
                <a:latin typeface="Cambria"/>
                <a:cs typeface="Cambria"/>
              </a:rPr>
              <a:t>ρ</a:t>
            </a:r>
            <a:r>
              <a:rPr sz="2400" b="1" spc="0" dirty="0">
                <a:latin typeface="Cambria"/>
                <a:cs typeface="Cambria"/>
              </a:rPr>
              <a:t>γεια η οποία</a:t>
            </a:r>
            <a:r>
              <a:rPr sz="2400" b="1" spc="-9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δι</a:t>
            </a:r>
            <a:r>
              <a:rPr sz="2400" b="1" spc="-4" dirty="0">
                <a:latin typeface="Cambria"/>
                <a:cs typeface="Cambria"/>
              </a:rPr>
              <a:t>έ</a:t>
            </a:r>
            <a:r>
              <a:rPr sz="2400" b="1" spc="-59" dirty="0">
                <a:latin typeface="Cambria"/>
                <a:cs typeface="Cambria"/>
              </a:rPr>
              <a:t>ρ</a:t>
            </a:r>
            <a:r>
              <a:rPr sz="2400" b="1" spc="-25" dirty="0">
                <a:latin typeface="Cambria"/>
                <a:cs typeface="Cambria"/>
              </a:rPr>
              <a:t>χ</a:t>
            </a:r>
            <a:r>
              <a:rPr sz="2400" b="1" spc="0" dirty="0">
                <a:latin typeface="Cambria"/>
                <a:cs typeface="Cambria"/>
              </a:rPr>
              <a:t>ε</a:t>
            </a:r>
            <a:r>
              <a:rPr sz="2400" b="1" spc="-100" dirty="0">
                <a:latin typeface="Cambria"/>
                <a:cs typeface="Cambria"/>
              </a:rPr>
              <a:t>τ</a:t>
            </a:r>
            <a:r>
              <a:rPr sz="2400" b="1" spc="0" dirty="0">
                <a:latin typeface="Cambria"/>
                <a:cs typeface="Cambria"/>
              </a:rPr>
              <a:t>αι</a:t>
            </a:r>
            <a:r>
              <a:rPr sz="2400" b="1" spc="9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από</a:t>
            </a:r>
            <a:r>
              <a:rPr lang="el-GR" sz="2400" b="1" spc="0" dirty="0">
                <a:latin typeface="Cambria"/>
                <a:cs typeface="Cambria"/>
              </a:rPr>
              <a:t> </a:t>
            </a:r>
            <a:r>
              <a:rPr sz="2400" b="1" spc="0" dirty="0" err="1">
                <a:latin typeface="Cambria"/>
                <a:cs typeface="Cambria"/>
              </a:rPr>
              <a:t>ορισμένη</a:t>
            </a:r>
            <a:r>
              <a:rPr sz="2400" b="1" spc="0" dirty="0">
                <a:latin typeface="Cambria"/>
                <a:cs typeface="Cambria"/>
              </a:rPr>
              <a:t> επιφάνεια</a:t>
            </a:r>
            <a:r>
              <a:rPr sz="2400" b="1" spc="19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στη </a:t>
            </a:r>
            <a:r>
              <a:rPr sz="2400" b="1" spc="-4" dirty="0">
                <a:latin typeface="Cambria"/>
                <a:cs typeface="Cambria"/>
              </a:rPr>
              <a:t>μ</a:t>
            </a:r>
            <a:r>
              <a:rPr sz="2400" b="1" spc="0" dirty="0">
                <a:latin typeface="Cambria"/>
                <a:cs typeface="Cambria"/>
              </a:rPr>
              <a:t>ον</a:t>
            </a:r>
            <a:r>
              <a:rPr sz="2400" b="1" spc="-4" dirty="0">
                <a:latin typeface="Cambria"/>
                <a:cs typeface="Cambria"/>
              </a:rPr>
              <a:t>ά</a:t>
            </a:r>
            <a:r>
              <a:rPr sz="2400" b="1" spc="0" dirty="0">
                <a:latin typeface="Cambria"/>
                <a:cs typeface="Cambria"/>
              </a:rPr>
              <a:t>δα </a:t>
            </a:r>
            <a:r>
              <a:rPr sz="2400" b="1" spc="-89" dirty="0">
                <a:latin typeface="Cambria"/>
                <a:cs typeface="Cambria"/>
              </a:rPr>
              <a:t>τ</a:t>
            </a:r>
            <a:r>
              <a:rPr sz="2400" b="1" spc="0" dirty="0">
                <a:latin typeface="Cambria"/>
                <a:cs typeface="Cambria"/>
              </a:rPr>
              <a:t>ου</a:t>
            </a:r>
            <a:r>
              <a:rPr sz="2400" b="1" spc="-9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χρόνου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4F7BF09A-7875-4992-8FF1-05A56A48214C}"/>
              </a:ext>
            </a:extLst>
          </p:cNvPr>
          <p:cNvSpPr txBox="1"/>
          <p:nvPr/>
        </p:nvSpPr>
        <p:spPr>
          <a:xfrm>
            <a:off x="2410502" y="4183937"/>
            <a:ext cx="445666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b="1" spc="0" dirty="0">
                <a:latin typeface="Cambria"/>
                <a:cs typeface="Cambria"/>
              </a:rPr>
              <a:t>Πυκν</a:t>
            </a:r>
            <a:r>
              <a:rPr sz="2400" b="1" spc="-44" dirty="0">
                <a:latin typeface="Cambria"/>
                <a:cs typeface="Cambria"/>
              </a:rPr>
              <a:t>ό</a:t>
            </a:r>
            <a:r>
              <a:rPr sz="2400" b="1" spc="0" dirty="0">
                <a:latin typeface="Cambria"/>
                <a:cs typeface="Cambria"/>
              </a:rPr>
              <a:t>τη</a:t>
            </a:r>
            <a:r>
              <a:rPr sz="2400" b="1" spc="-89" dirty="0">
                <a:latin typeface="Cambria"/>
                <a:cs typeface="Cambria"/>
              </a:rPr>
              <a:t>τ</a:t>
            </a:r>
            <a:r>
              <a:rPr sz="2400" b="1" spc="0" dirty="0">
                <a:latin typeface="Cambria"/>
                <a:cs typeface="Cambria"/>
              </a:rPr>
              <a:t>α ισχύος</a:t>
            </a:r>
            <a:r>
              <a:rPr sz="2400" b="1" spc="-14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(W</a:t>
            </a:r>
            <a:r>
              <a:rPr lang="en-US" sz="2400" b="1" spc="0" dirty="0">
                <a:latin typeface="Cambria"/>
                <a:cs typeface="Cambria"/>
              </a:rPr>
              <a:t>m</a:t>
            </a:r>
            <a:r>
              <a:rPr lang="en-US" sz="2400" b="1" spc="0" baseline="24878" dirty="0">
                <a:latin typeface="Cambria"/>
                <a:cs typeface="Cambria"/>
              </a:rPr>
              <a:t>-2</a:t>
            </a:r>
            <a:r>
              <a:rPr lang="en-US" sz="2400" b="1" spc="0" dirty="0">
                <a:latin typeface="Cambria"/>
                <a:cs typeface="Cambria"/>
              </a:rPr>
              <a:t>)</a:t>
            </a:r>
            <a:endParaRPr lang="en-US" sz="2400" dirty="0">
              <a:latin typeface="Cambria"/>
              <a:cs typeface="Cambria"/>
            </a:endParaRPr>
          </a:p>
          <a:p>
            <a:pPr marL="12700">
              <a:lnSpc>
                <a:spcPts val="2580"/>
              </a:lnSpc>
              <a:spcBef>
                <a:spcPts val="129"/>
              </a:spcBef>
            </a:pPr>
            <a:endParaRPr sz="2400" dirty="0">
              <a:latin typeface="Cambria"/>
              <a:cs typeface="Cambria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FA5CEC0D-A42E-4736-AB1E-791A1514767A}"/>
              </a:ext>
            </a:extLst>
          </p:cNvPr>
          <p:cNvSpPr txBox="1"/>
          <p:nvPr/>
        </p:nvSpPr>
        <p:spPr>
          <a:xfrm>
            <a:off x="471987" y="4636184"/>
            <a:ext cx="8363272" cy="14775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spc="0" dirty="0">
                <a:latin typeface="Cambria"/>
                <a:cs typeface="Cambria"/>
              </a:rPr>
              <a:t>Εφαρμογές: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sz="2400" u="sng" spc="0" dirty="0" err="1">
                <a:latin typeface="Cambria"/>
                <a:cs typeface="Cambria"/>
              </a:rPr>
              <a:t>Ασυρμ</a:t>
            </a:r>
            <a:r>
              <a:rPr sz="2400" u="sng" spc="0" dirty="0">
                <a:latin typeface="Cambria"/>
                <a:cs typeface="Cambria"/>
              </a:rPr>
              <a:t>ατα τηλέφω</a:t>
            </a:r>
            <a:r>
              <a:rPr sz="2400" u="sng" spc="29" dirty="0">
                <a:latin typeface="Cambria"/>
                <a:cs typeface="Cambria"/>
              </a:rPr>
              <a:t>ν</a:t>
            </a:r>
            <a:r>
              <a:rPr sz="2400" u="sng" spc="0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,</a:t>
            </a:r>
            <a:r>
              <a:rPr sz="2400" spc="-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συσκευές α</a:t>
            </a:r>
            <a:r>
              <a:rPr sz="2400" spc="39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οίγματος θυρών,</a:t>
            </a:r>
            <a:r>
              <a:rPr lang="el-GR" sz="2400" spc="0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β</a:t>
            </a:r>
            <a:r>
              <a:rPr sz="2400" spc="0" dirty="0" err="1">
                <a:latin typeface="Cambria"/>
                <a:cs typeface="Cambria"/>
              </a:rPr>
              <a:t>ιντεο</a:t>
            </a:r>
            <a:r>
              <a:rPr sz="2400" spc="9" dirty="0" err="1">
                <a:latin typeface="Cambria"/>
                <a:cs typeface="Cambria"/>
              </a:rPr>
              <a:t>κ</a:t>
            </a:r>
            <a:r>
              <a:rPr sz="2400" spc="0" dirty="0" err="1">
                <a:latin typeface="Cambria"/>
                <a:cs typeface="Cambria"/>
              </a:rPr>
              <a:t>άμερες</a:t>
            </a:r>
            <a:r>
              <a:rPr sz="2400" spc="0" dirty="0">
                <a:latin typeface="Cambria"/>
                <a:cs typeface="Cambria"/>
              </a:rPr>
              <a:t> α</a:t>
            </a:r>
            <a:r>
              <a:rPr sz="2400" spc="4" dirty="0">
                <a:latin typeface="Cambria"/>
                <a:cs typeface="Cambria"/>
              </a:rPr>
              <a:t>σ</a:t>
            </a:r>
            <a:r>
              <a:rPr sz="2400" spc="0" dirty="0">
                <a:latin typeface="Cambria"/>
                <a:cs typeface="Cambria"/>
              </a:rPr>
              <a:t>φαλε</a:t>
            </a:r>
            <a:r>
              <a:rPr sz="2400" spc="4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ας, </a:t>
            </a:r>
            <a:r>
              <a:rPr sz="2400" u="sng" spc="-4" dirty="0">
                <a:latin typeface="Cambria"/>
                <a:cs typeface="Cambria"/>
              </a:rPr>
              <a:t>μ</a:t>
            </a:r>
            <a:r>
              <a:rPr sz="2400" u="sng" spc="0" dirty="0">
                <a:latin typeface="Cambria"/>
                <a:cs typeface="Cambria"/>
              </a:rPr>
              <a:t>αγνητι</a:t>
            </a:r>
            <a:r>
              <a:rPr sz="2400" u="sng" spc="54" dirty="0">
                <a:latin typeface="Cambria"/>
                <a:cs typeface="Cambria"/>
              </a:rPr>
              <a:t>κ</a:t>
            </a:r>
            <a:r>
              <a:rPr sz="2400" u="sng" spc="0" dirty="0">
                <a:latin typeface="Cambria"/>
                <a:cs typeface="Cambria"/>
              </a:rPr>
              <a:t>οί τομ</a:t>
            </a:r>
            <a:r>
              <a:rPr sz="2400" u="sng" spc="-50" dirty="0">
                <a:latin typeface="Cambria"/>
                <a:cs typeface="Cambria"/>
              </a:rPr>
              <a:t>ογ</a:t>
            </a:r>
            <a:r>
              <a:rPr sz="2400" u="sng" spc="0" dirty="0">
                <a:latin typeface="Cambria"/>
                <a:cs typeface="Cambria"/>
              </a:rPr>
              <a:t>ράφοι</a:t>
            </a:r>
            <a:r>
              <a:rPr lang="el-GR" sz="2400" u="sng" spc="0" dirty="0">
                <a:latin typeface="Cambria"/>
                <a:cs typeface="Cambria"/>
              </a:rPr>
              <a:t>,</a:t>
            </a:r>
            <a:r>
              <a:rPr sz="2400" u="sng" spc="0" dirty="0">
                <a:latin typeface="Cambria"/>
                <a:cs typeface="Cambria"/>
              </a:rPr>
              <a:t> φούρ</a:t>
            </a:r>
            <a:r>
              <a:rPr sz="2400" u="sng" spc="34" dirty="0">
                <a:latin typeface="Cambria"/>
                <a:cs typeface="Cambria"/>
              </a:rPr>
              <a:t>ν</a:t>
            </a:r>
            <a:r>
              <a:rPr sz="2400" u="sng" spc="0" dirty="0">
                <a:latin typeface="Cambria"/>
                <a:cs typeface="Cambria"/>
              </a:rPr>
              <a:t>οι</a:t>
            </a:r>
            <a:r>
              <a:rPr sz="2400" u="sng" spc="14" dirty="0">
                <a:latin typeface="Cambria"/>
                <a:cs typeface="Cambria"/>
              </a:rPr>
              <a:t> </a:t>
            </a:r>
            <a:r>
              <a:rPr sz="2400" u="sng" spc="0" dirty="0">
                <a:latin typeface="Cambria"/>
                <a:cs typeface="Cambria"/>
              </a:rPr>
              <a:t>μικροκυμάτων</a:t>
            </a:r>
            <a:r>
              <a:rPr sz="2400" spc="0" dirty="0">
                <a:latin typeface="Cambria"/>
                <a:cs typeface="Cambria"/>
              </a:rPr>
              <a:t>, υπ</a:t>
            </a:r>
            <a:r>
              <a:rPr sz="2400" spc="0" dirty="0" err="1">
                <a:latin typeface="Cambria"/>
                <a:cs typeface="Cambria"/>
              </a:rPr>
              <a:t>ολ</a:t>
            </a:r>
            <a:r>
              <a:rPr sz="2400" spc="-54" dirty="0" err="1">
                <a:latin typeface="Cambria"/>
                <a:cs typeface="Cambria"/>
              </a:rPr>
              <a:t>ο</a:t>
            </a:r>
            <a:r>
              <a:rPr sz="2400" spc="0" dirty="0" err="1">
                <a:latin typeface="Cambria"/>
                <a:cs typeface="Cambria"/>
              </a:rPr>
              <a:t>γιστές</a:t>
            </a:r>
            <a:r>
              <a:rPr lang="el-GR" sz="2400" spc="0" dirty="0">
                <a:latin typeface="Cambria"/>
                <a:cs typeface="Cambria"/>
              </a:rPr>
              <a:t>,</a:t>
            </a:r>
            <a:r>
              <a:rPr sz="2400" spc="1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τηλεοράσεις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6A3683-FE9D-4526-ACD9-DD6BB62B002E}"/>
              </a:ext>
            </a:extLst>
          </p:cNvPr>
          <p:cNvSpPr txBox="1"/>
          <p:nvPr/>
        </p:nvSpPr>
        <p:spPr>
          <a:xfrm>
            <a:off x="304800" y="164397"/>
            <a:ext cx="45720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34290">
              <a:lnSpc>
                <a:spcPts val="4715"/>
              </a:lnSpc>
              <a:spcBef>
                <a:spcPts val="235"/>
              </a:spcBef>
            </a:pPr>
            <a:r>
              <a:rPr lang="el-GR" sz="4000" u="sng" spc="0" baseline="8677" dirty="0">
                <a:solidFill>
                  <a:srgbClr val="406E8D"/>
                </a:solidFill>
                <a:latin typeface="Lucida Sans Unicode"/>
                <a:cs typeface="Lucida Sans Unicode"/>
              </a:rPr>
              <a:t>Ραδιοσυχνότητες</a:t>
            </a:r>
            <a:endParaRPr lang="el-GR" sz="4000" u="sng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1005958780"/>
      </p:ext>
    </p:extLst>
  </p:cSld>
  <p:clrMapOvr>
    <a:masterClrMapping/>
  </p:clrMapOvr>
  <p:transition spd="med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16</a:t>
            </a:fld>
            <a:endParaRPr lang="el-GR" altLang="el-GR"/>
          </a:p>
        </p:txBody>
      </p:sp>
      <p:sp>
        <p:nvSpPr>
          <p:cNvPr id="4" name="object 22">
            <a:extLst>
              <a:ext uri="{FF2B5EF4-FFF2-40B4-BE49-F238E27FC236}">
                <a16:creationId xmlns:a16="http://schemas.microsoft.com/office/drawing/2014/main" id="{8654C7A7-A250-47D7-90EF-EDEC9658A6E5}"/>
              </a:ext>
            </a:extLst>
          </p:cNvPr>
          <p:cNvSpPr txBox="1"/>
          <p:nvPr/>
        </p:nvSpPr>
        <p:spPr>
          <a:xfrm>
            <a:off x="450342" y="1459015"/>
            <a:ext cx="8207084" cy="827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5498">
              <a:lnSpc>
                <a:spcPct val="97696"/>
              </a:lnSpc>
              <a:spcBef>
                <a:spcPts val="757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Οι</a:t>
            </a:r>
            <a:r>
              <a:rPr sz="2600" spc="160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επι</a:t>
            </a:r>
            <a:r>
              <a:rPr sz="2600" spc="29" dirty="0">
                <a:latin typeface="Cambria"/>
                <a:cs typeface="Cambria"/>
              </a:rPr>
              <a:t>π</a:t>
            </a:r>
            <a:r>
              <a:rPr sz="2600" spc="0" dirty="0">
                <a:latin typeface="Cambria"/>
                <a:cs typeface="Cambria"/>
              </a:rPr>
              <a:t>τώσεις </a:t>
            </a:r>
            <a:r>
              <a:rPr sz="2600" spc="321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εξαρτώ</a:t>
            </a:r>
            <a:r>
              <a:rPr sz="2600" spc="-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ται</a:t>
            </a:r>
            <a:r>
              <a:rPr sz="2600" spc="145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από</a:t>
            </a:r>
            <a:r>
              <a:rPr sz="2600" spc="135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την</a:t>
            </a:r>
            <a:r>
              <a:rPr sz="2600" spc="179" dirty="0">
                <a:latin typeface="Cambria"/>
                <a:cs typeface="Cambria"/>
              </a:rPr>
              <a:t> </a:t>
            </a:r>
            <a:r>
              <a:rPr sz="2600" spc="4" dirty="0">
                <a:latin typeface="Cambria"/>
                <a:cs typeface="Cambria"/>
              </a:rPr>
              <a:t>σ</a:t>
            </a:r>
            <a:r>
              <a:rPr sz="2600" spc="-19" dirty="0">
                <a:latin typeface="Cambria"/>
                <a:cs typeface="Cambria"/>
              </a:rPr>
              <a:t>υ</a:t>
            </a:r>
            <a:r>
              <a:rPr sz="2600" spc="0" dirty="0">
                <a:latin typeface="Cambria"/>
                <a:cs typeface="Cambria"/>
              </a:rPr>
              <a:t>χ</a:t>
            </a:r>
            <a:r>
              <a:rPr sz="2600" spc="4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ότ</a:t>
            </a:r>
            <a:r>
              <a:rPr sz="2600" spc="-14" dirty="0">
                <a:latin typeface="Cambria"/>
                <a:cs typeface="Cambria"/>
              </a:rPr>
              <a:t>η</a:t>
            </a:r>
            <a:r>
              <a:rPr sz="2600" spc="0" dirty="0">
                <a:latin typeface="Cambria"/>
                <a:cs typeface="Cambria"/>
              </a:rPr>
              <a:t>τα</a:t>
            </a:r>
            <a:r>
              <a:rPr sz="2600" spc="148" dirty="0">
                <a:latin typeface="Cambria"/>
                <a:cs typeface="Cambria"/>
              </a:rPr>
              <a:t> </a:t>
            </a:r>
            <a:r>
              <a:rPr sz="2600" spc="19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αι</a:t>
            </a:r>
            <a:endParaRPr sz="2600" dirty="0">
              <a:latin typeface="Cambria"/>
              <a:cs typeface="Cambria"/>
            </a:endParaRPr>
          </a:p>
          <a:p>
            <a:pPr marL="829818" marR="49491">
              <a:lnSpc>
                <a:spcPct val="97696"/>
              </a:lnSpc>
              <a:spcBef>
                <a:spcPts val="70"/>
              </a:spcBef>
            </a:pPr>
            <a:r>
              <a:rPr sz="2600" spc="0" dirty="0">
                <a:latin typeface="Cambria"/>
                <a:cs typeface="Cambria"/>
              </a:rPr>
              <a:t>την ένταση</a:t>
            </a:r>
            <a:r>
              <a:rPr sz="2600" spc="-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της</a:t>
            </a:r>
            <a:r>
              <a:rPr sz="2600" spc="-37" dirty="0">
                <a:latin typeface="Cambria"/>
                <a:cs typeface="Cambria"/>
              </a:rPr>
              <a:t> </a:t>
            </a:r>
            <a:r>
              <a:rPr sz="2600" spc="-4" dirty="0">
                <a:latin typeface="Cambria"/>
                <a:cs typeface="Cambria"/>
              </a:rPr>
              <a:t>Η</a:t>
            </a:r>
            <a:r>
              <a:rPr sz="2600" spc="0" dirty="0">
                <a:latin typeface="Cambria"/>
                <a:cs typeface="Cambria"/>
              </a:rPr>
              <a:t>Μ</a:t>
            </a:r>
            <a:r>
              <a:rPr sz="2600" spc="-2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ακτι</a:t>
            </a:r>
            <a:r>
              <a:rPr sz="2600" spc="4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οβο</a:t>
            </a:r>
            <a:r>
              <a:rPr sz="2600" spc="-9" dirty="0">
                <a:latin typeface="Cambria"/>
                <a:cs typeface="Cambria"/>
              </a:rPr>
              <a:t>λ</a:t>
            </a:r>
            <a:r>
              <a:rPr sz="2600" spc="0" dirty="0">
                <a:latin typeface="Cambria"/>
                <a:cs typeface="Cambria"/>
              </a:rPr>
              <a:t>ίας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5" name="object 21">
            <a:extLst>
              <a:ext uri="{FF2B5EF4-FFF2-40B4-BE49-F238E27FC236}">
                <a16:creationId xmlns:a16="http://schemas.microsoft.com/office/drawing/2014/main" id="{61D1C598-2E93-47B1-8CAE-D2F65FA854C0}"/>
              </a:ext>
            </a:extLst>
          </p:cNvPr>
          <p:cNvSpPr txBox="1"/>
          <p:nvPr/>
        </p:nvSpPr>
        <p:spPr>
          <a:xfrm>
            <a:off x="993140" y="2403898"/>
            <a:ext cx="57588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Η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D64F4CCC-4D8E-4D13-A520-702012FAE924}"/>
              </a:ext>
            </a:extLst>
          </p:cNvPr>
          <p:cNvSpPr txBox="1"/>
          <p:nvPr/>
        </p:nvSpPr>
        <p:spPr>
          <a:xfrm>
            <a:off x="1709674" y="2403898"/>
            <a:ext cx="183020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ακτι</a:t>
            </a:r>
            <a:r>
              <a:rPr sz="2600" spc="4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οβ</a:t>
            </a:r>
            <a:r>
              <a:rPr sz="2600" spc="-14" dirty="0">
                <a:latin typeface="Cambria"/>
                <a:cs typeface="Cambria"/>
              </a:rPr>
              <a:t>ο</a:t>
            </a:r>
            <a:r>
              <a:rPr sz="2600" spc="0" dirty="0">
                <a:latin typeface="Cambria"/>
                <a:cs typeface="Cambria"/>
              </a:rPr>
              <a:t>λία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9" name="object 19">
            <a:extLst>
              <a:ext uri="{FF2B5EF4-FFF2-40B4-BE49-F238E27FC236}">
                <a16:creationId xmlns:a16="http://schemas.microsoft.com/office/drawing/2014/main" id="{F133C9AB-3E1D-4741-A400-A964D8390FEF}"/>
              </a:ext>
            </a:extLst>
          </p:cNvPr>
          <p:cNvSpPr txBox="1"/>
          <p:nvPr/>
        </p:nvSpPr>
        <p:spPr>
          <a:xfrm>
            <a:off x="3679444" y="2403898"/>
            <a:ext cx="2028172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απορροφά</a:t>
            </a:r>
            <a:r>
              <a:rPr sz="2600" spc="-9" dirty="0">
                <a:latin typeface="Cambria"/>
                <a:cs typeface="Cambria"/>
              </a:rPr>
              <a:t>τ</a:t>
            </a:r>
            <a:r>
              <a:rPr sz="2600" spc="0" dirty="0">
                <a:latin typeface="Cambria"/>
                <a:cs typeface="Cambria"/>
              </a:rPr>
              <a:t>αι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3803C4D1-B45F-404F-9B37-225D8497B003}"/>
              </a:ext>
            </a:extLst>
          </p:cNvPr>
          <p:cNvSpPr txBox="1"/>
          <p:nvPr/>
        </p:nvSpPr>
        <p:spPr>
          <a:xfrm>
            <a:off x="5848350" y="2403898"/>
            <a:ext cx="1242570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μερι</a:t>
            </a:r>
            <a:r>
              <a:rPr sz="2600" spc="59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ώς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B8854673-72F7-4FC9-A25C-F226BBC06F7B}"/>
              </a:ext>
            </a:extLst>
          </p:cNvPr>
          <p:cNvSpPr txBox="1"/>
          <p:nvPr/>
        </p:nvSpPr>
        <p:spPr>
          <a:xfrm>
            <a:off x="7232142" y="2403898"/>
            <a:ext cx="410609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σε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2" name="object 16">
            <a:extLst>
              <a:ext uri="{FF2B5EF4-FFF2-40B4-BE49-F238E27FC236}">
                <a16:creationId xmlns:a16="http://schemas.microsoft.com/office/drawing/2014/main" id="{994F6C13-5C78-4A0A-AF68-C8660027AC58}"/>
              </a:ext>
            </a:extLst>
          </p:cNvPr>
          <p:cNvSpPr txBox="1"/>
          <p:nvPr/>
        </p:nvSpPr>
        <p:spPr>
          <a:xfrm>
            <a:off x="7783068" y="2403898"/>
            <a:ext cx="87402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μι</a:t>
            </a:r>
            <a:r>
              <a:rPr sz="2600" spc="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ρό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A36BD673-9F90-45C4-9DA0-B524AFC36D77}"/>
              </a:ext>
            </a:extLst>
          </p:cNvPr>
          <p:cNvSpPr txBox="1"/>
          <p:nvPr/>
        </p:nvSpPr>
        <p:spPr>
          <a:xfrm>
            <a:off x="1267460" y="2800138"/>
            <a:ext cx="265646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βάθος</a:t>
            </a:r>
            <a:r>
              <a:rPr sz="2600" spc="-68" dirty="0">
                <a:latin typeface="Cambria"/>
                <a:cs typeface="Cambria"/>
              </a:rPr>
              <a:t> </a:t>
            </a:r>
            <a:r>
              <a:rPr sz="2600" spc="0" dirty="0" err="1">
                <a:latin typeface="Cambria"/>
                <a:cs typeface="Cambria"/>
              </a:rPr>
              <a:t>στο</a:t>
            </a:r>
            <a:r>
              <a:rPr sz="2600" spc="0" dirty="0">
                <a:latin typeface="Cambria"/>
                <a:cs typeface="Cambria"/>
              </a:rPr>
              <a:t> </a:t>
            </a:r>
            <a:r>
              <a:rPr sz="2600" spc="0" dirty="0" err="1">
                <a:latin typeface="Cambria"/>
                <a:cs typeface="Cambria"/>
              </a:rPr>
              <a:t>σώμ</a:t>
            </a:r>
            <a:r>
              <a:rPr sz="2600" spc="0" dirty="0">
                <a:latin typeface="Cambria"/>
                <a:cs typeface="Cambria"/>
              </a:rPr>
              <a:t>α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E7899828-8193-4D23-93A2-A6886934E241}"/>
              </a:ext>
            </a:extLst>
          </p:cNvPr>
          <p:cNvSpPr txBox="1"/>
          <p:nvPr/>
        </p:nvSpPr>
        <p:spPr>
          <a:xfrm>
            <a:off x="993140" y="3272578"/>
            <a:ext cx="575884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200" spc="0" dirty="0">
                <a:solidFill>
                  <a:srgbClr val="0000FF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Η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673AE228-EA3A-40DF-9265-6940BE02BE72}"/>
              </a:ext>
            </a:extLst>
          </p:cNvPr>
          <p:cNvSpPr txBox="1"/>
          <p:nvPr/>
        </p:nvSpPr>
        <p:spPr>
          <a:xfrm>
            <a:off x="1719580" y="3272578"/>
            <a:ext cx="1946345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απορρόφηση</a:t>
            </a:r>
            <a:endParaRPr sz="2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6" name="object 12">
            <a:extLst>
              <a:ext uri="{FF2B5EF4-FFF2-40B4-BE49-F238E27FC236}">
                <a16:creationId xmlns:a16="http://schemas.microsoft.com/office/drawing/2014/main" id="{B2CB7B73-B062-47F5-A60D-22D2F03C6172}"/>
              </a:ext>
            </a:extLst>
          </p:cNvPr>
          <p:cNvSpPr txBox="1"/>
          <p:nvPr/>
        </p:nvSpPr>
        <p:spPr>
          <a:xfrm>
            <a:off x="3800056" y="3251327"/>
            <a:ext cx="779656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αυτή</a:t>
            </a:r>
            <a:endParaRPr sz="2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8268A6B8-186D-4D54-A979-B4BABC29A279}"/>
              </a:ext>
            </a:extLst>
          </p:cNvPr>
          <p:cNvSpPr txBox="1"/>
          <p:nvPr/>
        </p:nvSpPr>
        <p:spPr>
          <a:xfrm>
            <a:off x="4747768" y="3272578"/>
            <a:ext cx="1009958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οδηγεί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921680E3-B413-4E61-A01F-B2739C09D580}"/>
              </a:ext>
            </a:extLst>
          </p:cNvPr>
          <p:cNvSpPr txBox="1"/>
          <p:nvPr/>
        </p:nvSpPr>
        <p:spPr>
          <a:xfrm>
            <a:off x="5907024" y="3272578"/>
            <a:ext cx="759529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στην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40399E34-EC5C-4F62-B9C9-B4AEB5E0BF12}"/>
              </a:ext>
            </a:extLst>
          </p:cNvPr>
          <p:cNvSpPr txBox="1"/>
          <p:nvPr/>
        </p:nvSpPr>
        <p:spPr>
          <a:xfrm>
            <a:off x="6818376" y="3272578"/>
            <a:ext cx="1049222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κίνη</a:t>
            </a:r>
            <a:r>
              <a:rPr sz="2600" spc="4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η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608E2735-7A40-4168-A886-DA988F7C7727}"/>
              </a:ext>
            </a:extLst>
          </p:cNvPr>
          <p:cNvSpPr txBox="1"/>
          <p:nvPr/>
        </p:nvSpPr>
        <p:spPr>
          <a:xfrm>
            <a:off x="8017764" y="3272578"/>
            <a:ext cx="614683" cy="7516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των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  <a:p>
            <a:pPr marL="59817" marR="790" algn="ctr">
              <a:lnSpc>
                <a:spcPct val="97696"/>
              </a:lnSpc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της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EB6D37A9-4510-48D2-9A38-1E2F07D0050C}"/>
              </a:ext>
            </a:extLst>
          </p:cNvPr>
          <p:cNvSpPr txBox="1"/>
          <p:nvPr/>
        </p:nvSpPr>
        <p:spPr>
          <a:xfrm>
            <a:off x="1267460" y="3668612"/>
            <a:ext cx="1107135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μορίων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63EDED80-10AC-4B6C-B8BE-972A8B9A08EC}"/>
              </a:ext>
            </a:extLst>
          </p:cNvPr>
          <p:cNvSpPr txBox="1"/>
          <p:nvPr/>
        </p:nvSpPr>
        <p:spPr>
          <a:xfrm>
            <a:off x="2768854" y="3668612"/>
            <a:ext cx="534568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1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583B34C3-782E-4C62-AB61-4BF0E3B9D964}"/>
              </a:ext>
            </a:extLst>
          </p:cNvPr>
          <p:cNvSpPr txBox="1"/>
          <p:nvPr/>
        </p:nvSpPr>
        <p:spPr>
          <a:xfrm>
            <a:off x="3697732" y="3668612"/>
            <a:ext cx="1337284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συνεπώς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4" name="object 4">
            <a:extLst>
              <a:ext uri="{FF2B5EF4-FFF2-40B4-BE49-F238E27FC236}">
                <a16:creationId xmlns:a16="http://schemas.microsoft.com/office/drawing/2014/main" id="{88AEDB35-67B3-4D57-81A2-281FF02053F7}"/>
              </a:ext>
            </a:extLst>
          </p:cNvPr>
          <p:cNvSpPr txBox="1"/>
          <p:nvPr/>
        </p:nvSpPr>
        <p:spPr>
          <a:xfrm>
            <a:off x="5428488" y="3668612"/>
            <a:ext cx="760094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στην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B4741527-C4D0-4214-B37F-413909F8FCF6}"/>
              </a:ext>
            </a:extLst>
          </p:cNvPr>
          <p:cNvSpPr txBox="1"/>
          <p:nvPr/>
        </p:nvSpPr>
        <p:spPr>
          <a:xfrm>
            <a:off x="6582156" y="3668612"/>
            <a:ext cx="1124305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άυξηση</a:t>
            </a:r>
            <a:endParaRPr sz="26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6" name="object 2">
            <a:extLst>
              <a:ext uri="{FF2B5EF4-FFF2-40B4-BE49-F238E27FC236}">
                <a16:creationId xmlns:a16="http://schemas.microsoft.com/office/drawing/2014/main" id="{670ED1FE-9BBA-4B95-AC1F-8B22E696FE3C}"/>
              </a:ext>
            </a:extLst>
          </p:cNvPr>
          <p:cNvSpPr txBox="1"/>
          <p:nvPr/>
        </p:nvSpPr>
        <p:spPr>
          <a:xfrm>
            <a:off x="993140" y="4065312"/>
            <a:ext cx="6713321" cy="8277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019" marR="49491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θερμοκ</a:t>
            </a:r>
            <a:r>
              <a:rPr sz="2600" spc="-9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ασίας</a:t>
            </a:r>
            <a:r>
              <a:rPr sz="2600" spc="-28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spc="4" dirty="0">
                <a:solidFill>
                  <a:srgbClr val="0000FF"/>
                </a:solidFill>
                <a:latin typeface="Cambria"/>
                <a:cs typeface="Cambria"/>
              </a:rPr>
              <a:t>απ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ό</a:t>
            </a:r>
            <a:r>
              <a:rPr sz="2600" spc="-5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ιστούς</a:t>
            </a:r>
            <a:r>
              <a:rPr sz="2600" spc="-68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lang="el-GR" sz="2600" spc="0" dirty="0">
                <a:solidFill>
                  <a:srgbClr val="0000FF"/>
                </a:solidFill>
                <a:latin typeface="Cambria"/>
                <a:cs typeface="Cambria"/>
              </a:rPr>
              <a:t>κα</a:t>
            </a:r>
            <a:r>
              <a:rPr lang="el-GR" sz="2600" dirty="0">
                <a:solidFill>
                  <a:srgbClr val="0000FF"/>
                </a:solidFill>
                <a:latin typeface="Cambria"/>
                <a:cs typeface="Cambria"/>
              </a:rPr>
              <a:t>τά </a:t>
            </a:r>
            <a:r>
              <a:rPr sz="2600" spc="0" dirty="0">
                <a:solidFill>
                  <a:srgbClr val="0000FF"/>
                </a:solidFill>
                <a:latin typeface="Cambria"/>
                <a:cs typeface="Cambria"/>
              </a:rPr>
              <a:t>1 </a:t>
            </a:r>
            <a:r>
              <a:rPr sz="2600" spc="4" dirty="0">
                <a:solidFill>
                  <a:srgbClr val="0000FF"/>
                </a:solidFill>
                <a:latin typeface="Cambria"/>
                <a:cs typeface="Cambria"/>
              </a:rPr>
              <a:t>K)</a:t>
            </a:r>
            <a:r>
              <a:rPr lang="el-GR" sz="2600" spc="4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60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>
              <a:lnSpc>
                <a:spcPct val="97696"/>
              </a:lnSpc>
              <a:spcBef>
                <a:spcPts val="532"/>
              </a:spcBef>
            </a:pPr>
            <a:r>
              <a:rPr sz="2200" spc="0" dirty="0">
                <a:latin typeface="Wingdings 2"/>
                <a:cs typeface="Wingdings 2"/>
              </a:rPr>
              <a:t></a:t>
            </a:r>
            <a:r>
              <a:rPr sz="2200" spc="385" dirty="0"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Δεν ε</a:t>
            </a:r>
            <a:r>
              <a:rPr sz="2600" spc="-29" dirty="0">
                <a:latin typeface="Cambria"/>
                <a:cs typeface="Cambria"/>
              </a:rPr>
              <a:t>χ</a:t>
            </a:r>
            <a:r>
              <a:rPr sz="2600" spc="0" dirty="0">
                <a:latin typeface="Cambria"/>
                <a:cs typeface="Cambria"/>
              </a:rPr>
              <a:t>ει αποδειχθεί</a:t>
            </a:r>
            <a:r>
              <a:rPr sz="2600" spc="-1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βλάβη</a:t>
            </a:r>
            <a:r>
              <a:rPr sz="2600" spc="-80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σε οργανισμούς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D07754-CE61-4BF7-9FD0-53BE9527FB0C}"/>
              </a:ext>
            </a:extLst>
          </p:cNvPr>
          <p:cNvSpPr txBox="1"/>
          <p:nvPr/>
        </p:nvSpPr>
        <p:spPr>
          <a:xfrm>
            <a:off x="655333" y="304900"/>
            <a:ext cx="457200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34290">
              <a:lnSpc>
                <a:spcPts val="4715"/>
              </a:lnSpc>
              <a:spcBef>
                <a:spcPts val="235"/>
              </a:spcBef>
            </a:pPr>
            <a:r>
              <a:rPr lang="el-GR" sz="4000" u="sng" spc="0" baseline="8677" dirty="0">
                <a:solidFill>
                  <a:srgbClr val="406E8D"/>
                </a:solidFill>
                <a:latin typeface="Lucida Sans Unicode"/>
                <a:cs typeface="Lucida Sans Unicode"/>
              </a:rPr>
              <a:t>Ραδιοσυχνότητες</a:t>
            </a:r>
            <a:endParaRPr lang="el-GR" sz="4000" u="sng" dirty="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505501214"/>
      </p:ext>
    </p:extLst>
  </p:cSld>
  <p:clrMapOvr>
    <a:masterClrMapping/>
  </p:clrMapOvr>
  <p:transition spd="med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17</a:t>
            </a:fld>
            <a:endParaRPr lang="el-GR" altLang="el-GR"/>
          </a:p>
        </p:txBody>
      </p:sp>
      <p:sp>
        <p:nvSpPr>
          <p:cNvPr id="4" name="object 37">
            <a:extLst>
              <a:ext uri="{FF2B5EF4-FFF2-40B4-BE49-F238E27FC236}">
                <a16:creationId xmlns:a16="http://schemas.microsoft.com/office/drawing/2014/main" id="{F0A4921C-A207-41D4-8113-E36F6B3E6503}"/>
              </a:ext>
            </a:extLst>
          </p:cNvPr>
          <p:cNvSpPr/>
          <p:nvPr/>
        </p:nvSpPr>
        <p:spPr>
          <a:xfrm>
            <a:off x="214122" y="1285494"/>
            <a:ext cx="2500122" cy="4643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2">
            <a:extLst>
              <a:ext uri="{FF2B5EF4-FFF2-40B4-BE49-F238E27FC236}">
                <a16:creationId xmlns:a16="http://schemas.microsoft.com/office/drawing/2014/main" id="{998E9B18-1C60-427D-986A-311B35FEBC6F}"/>
              </a:ext>
            </a:extLst>
          </p:cNvPr>
          <p:cNvSpPr txBox="1"/>
          <p:nvPr/>
        </p:nvSpPr>
        <p:spPr>
          <a:xfrm>
            <a:off x="221488" y="501442"/>
            <a:ext cx="1869758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Δίκτυα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1">
            <a:extLst>
              <a:ext uri="{FF2B5EF4-FFF2-40B4-BE49-F238E27FC236}">
                <a16:creationId xmlns:a16="http://schemas.microsoft.com/office/drawing/2014/main" id="{756309ED-4458-4F98-8FD4-95317C096A39}"/>
              </a:ext>
            </a:extLst>
          </p:cNvPr>
          <p:cNvSpPr txBox="1"/>
          <p:nvPr/>
        </p:nvSpPr>
        <p:spPr>
          <a:xfrm>
            <a:off x="2151275" y="501442"/>
            <a:ext cx="2047736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κινητής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30">
            <a:extLst>
              <a:ext uri="{FF2B5EF4-FFF2-40B4-BE49-F238E27FC236}">
                <a16:creationId xmlns:a16="http://schemas.microsoft.com/office/drawing/2014/main" id="{FB2E9D4D-8B0C-4D65-8BCC-37BE2F55F3F4}"/>
              </a:ext>
            </a:extLst>
          </p:cNvPr>
          <p:cNvSpPr txBox="1"/>
          <p:nvPr/>
        </p:nvSpPr>
        <p:spPr>
          <a:xfrm>
            <a:off x="4259550" y="501442"/>
            <a:ext cx="3238153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τηλεφ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ω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νίας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0" name="object 29">
            <a:extLst>
              <a:ext uri="{FF2B5EF4-FFF2-40B4-BE49-F238E27FC236}">
                <a16:creationId xmlns:a16="http://schemas.microsoft.com/office/drawing/2014/main" id="{415BC495-09D8-4997-96DC-9ADCCC8FEAEF}"/>
              </a:ext>
            </a:extLst>
          </p:cNvPr>
          <p:cNvSpPr txBox="1"/>
          <p:nvPr/>
        </p:nvSpPr>
        <p:spPr>
          <a:xfrm>
            <a:off x="3067812" y="1297026"/>
            <a:ext cx="5898946" cy="1137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Δίκτυο </a:t>
            </a:r>
            <a:r>
              <a:rPr sz="2400" spc="25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στ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θμού </a:t>
            </a:r>
            <a:r>
              <a:rPr sz="2400" spc="1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βάσης </a:t>
            </a:r>
            <a:r>
              <a:rPr sz="2400" spc="25" dirty="0">
                <a:latin typeface="Cambria"/>
                <a:cs typeface="Cambria"/>
              </a:rPr>
              <a:t> </a:t>
            </a:r>
            <a:r>
              <a:rPr sz="2400" spc="9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αλυ</a:t>
            </a:r>
            <a:r>
              <a:rPr sz="2400" spc="34" dirty="0">
                <a:latin typeface="Cambria"/>
                <a:cs typeface="Cambria"/>
              </a:rPr>
              <a:t>π</a:t>
            </a:r>
            <a:r>
              <a:rPr sz="2400" spc="0" dirty="0">
                <a:latin typeface="Cambria"/>
                <a:cs typeface="Cambria"/>
              </a:rPr>
              <a:t>τει </a:t>
            </a:r>
            <a:r>
              <a:rPr sz="2400" spc="3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ορι</a:t>
            </a:r>
            <a:r>
              <a:rPr sz="2400" spc="4" dirty="0">
                <a:latin typeface="Cambria"/>
                <a:cs typeface="Cambria"/>
              </a:rPr>
              <a:t>σ</a:t>
            </a:r>
            <a:r>
              <a:rPr sz="2400" spc="0" dirty="0">
                <a:latin typeface="Cambria"/>
                <a:cs typeface="Cambria"/>
              </a:rPr>
              <a:t>μένη</a:t>
            </a:r>
            <a:endParaRPr sz="2400" dirty="0">
              <a:latin typeface="Cambria"/>
              <a:cs typeface="Cambria"/>
            </a:endParaRPr>
          </a:p>
          <a:p>
            <a:pPr marL="12700" marR="45720">
              <a:lnSpc>
                <a:spcPct val="97696"/>
              </a:lnSpc>
            </a:pPr>
            <a:r>
              <a:rPr sz="2400" spc="0" dirty="0">
                <a:latin typeface="Cambria"/>
                <a:cs typeface="Cambria"/>
              </a:rPr>
              <a:t>γεω</a:t>
            </a:r>
            <a:r>
              <a:rPr sz="2400" spc="-44" dirty="0">
                <a:latin typeface="Cambria"/>
                <a:cs typeface="Cambria"/>
              </a:rPr>
              <a:t>γ</a:t>
            </a:r>
            <a:r>
              <a:rPr sz="2400" spc="0" dirty="0">
                <a:latin typeface="Cambria"/>
                <a:cs typeface="Cambria"/>
              </a:rPr>
              <a:t>ραφική</a:t>
            </a:r>
            <a:r>
              <a:rPr sz="2400" spc="-1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περι</a:t>
            </a:r>
            <a:r>
              <a:rPr sz="2400" spc="-64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χη (κυψέλες)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  <a:p>
            <a:pPr marL="12700" marR="45720">
              <a:lnSpc>
                <a:spcPct val="97696"/>
              </a:lnSpc>
              <a:spcBef>
                <a:spcPts val="666"/>
              </a:spcBef>
            </a:pPr>
            <a:r>
              <a:rPr sz="2400" spc="-109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αδιοκύματα,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προσαρμοστη</a:t>
            </a:r>
            <a:r>
              <a:rPr sz="2400" spc="4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ότητα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34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2400" spc="29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ύος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1" name="object 28">
            <a:extLst>
              <a:ext uri="{FF2B5EF4-FFF2-40B4-BE49-F238E27FC236}">
                <a16:creationId xmlns:a16="http://schemas.microsoft.com/office/drawing/2014/main" id="{19FE7C97-91AE-4876-8BE3-DD8323143976}"/>
              </a:ext>
            </a:extLst>
          </p:cNvPr>
          <p:cNvSpPr txBox="1"/>
          <p:nvPr/>
        </p:nvSpPr>
        <p:spPr>
          <a:xfrm>
            <a:off x="2793492" y="1336825"/>
            <a:ext cx="207792" cy="28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45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00">
              <a:latin typeface="Wingdings 2"/>
              <a:cs typeface="Wingdings 2"/>
            </a:endParaRPr>
          </a:p>
        </p:txBody>
      </p:sp>
      <p:sp>
        <p:nvSpPr>
          <p:cNvPr id="12" name="object 27">
            <a:extLst>
              <a:ext uri="{FF2B5EF4-FFF2-40B4-BE49-F238E27FC236}">
                <a16:creationId xmlns:a16="http://schemas.microsoft.com/office/drawing/2014/main" id="{F00B043C-8215-4243-9191-EF64D6093ED2}"/>
              </a:ext>
            </a:extLst>
          </p:cNvPr>
          <p:cNvSpPr txBox="1"/>
          <p:nvPr/>
        </p:nvSpPr>
        <p:spPr>
          <a:xfrm>
            <a:off x="2793492" y="2144546"/>
            <a:ext cx="207792" cy="726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45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00">
              <a:latin typeface="Wingdings 2"/>
              <a:cs typeface="Wingdings 2"/>
            </a:endParaRPr>
          </a:p>
          <a:p>
            <a:pPr marL="12700">
              <a:lnSpc>
                <a:spcPct val="87849"/>
              </a:lnSpc>
              <a:spcBef>
                <a:spcPts val="1371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00">
              <a:latin typeface="Wingdings 2"/>
              <a:cs typeface="Wingdings 2"/>
            </a:endParaRPr>
          </a:p>
        </p:txBody>
      </p:sp>
      <p:sp>
        <p:nvSpPr>
          <p:cNvPr id="13" name="object 26">
            <a:extLst>
              <a:ext uri="{FF2B5EF4-FFF2-40B4-BE49-F238E27FC236}">
                <a16:creationId xmlns:a16="http://schemas.microsoft.com/office/drawing/2014/main" id="{391B0F90-86E6-4048-B571-2BC67CF26777}"/>
              </a:ext>
            </a:extLst>
          </p:cNvPr>
          <p:cNvSpPr txBox="1"/>
          <p:nvPr/>
        </p:nvSpPr>
        <p:spPr>
          <a:xfrm>
            <a:off x="3067812" y="2546706"/>
            <a:ext cx="27015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Ο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9DFD9164-D150-4570-9DBE-8A3527E2C527}"/>
              </a:ext>
            </a:extLst>
          </p:cNvPr>
          <p:cNvSpPr txBox="1"/>
          <p:nvPr/>
        </p:nvSpPr>
        <p:spPr>
          <a:xfrm>
            <a:off x="3470148" y="2546706"/>
            <a:ext cx="11924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σταθμός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5" name="object 24">
            <a:extLst>
              <a:ext uri="{FF2B5EF4-FFF2-40B4-BE49-F238E27FC236}">
                <a16:creationId xmlns:a16="http://schemas.microsoft.com/office/drawing/2014/main" id="{CD086ED7-F61F-46FA-B820-C38EE842D55B}"/>
              </a:ext>
            </a:extLst>
          </p:cNvPr>
          <p:cNvSpPr txBox="1"/>
          <p:nvPr/>
        </p:nvSpPr>
        <p:spPr>
          <a:xfrm>
            <a:off x="4794758" y="2546706"/>
            <a:ext cx="7057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ει</a:t>
            </a:r>
            <a:r>
              <a:rPr sz="2400" spc="3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αι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6" name="object 23">
            <a:extLst>
              <a:ext uri="{FF2B5EF4-FFF2-40B4-BE49-F238E27FC236}">
                <a16:creationId xmlns:a16="http://schemas.microsoft.com/office/drawing/2014/main" id="{71A0E4C9-AB33-42F4-8A3E-5CC46D3F5BC2}"/>
              </a:ext>
            </a:extLst>
          </p:cNvPr>
          <p:cNvSpPr txBox="1"/>
          <p:nvPr/>
        </p:nvSpPr>
        <p:spPr>
          <a:xfrm>
            <a:off x="5632958" y="2546706"/>
            <a:ext cx="79227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εντός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7" name="object 22">
            <a:extLst>
              <a:ext uri="{FF2B5EF4-FFF2-40B4-BE49-F238E27FC236}">
                <a16:creationId xmlns:a16="http://schemas.microsoft.com/office/drawing/2014/main" id="{B39D2FF7-55D5-41AA-AFAC-ED47DE662573}"/>
              </a:ext>
            </a:extLst>
          </p:cNvPr>
          <p:cNvSpPr txBox="1"/>
          <p:nvPr/>
        </p:nvSpPr>
        <p:spPr>
          <a:xfrm>
            <a:off x="6558026" y="2546706"/>
            <a:ext cx="19047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της  </a:t>
            </a:r>
            <a:r>
              <a:rPr sz="2400" spc="1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κύψέλ</a:t>
            </a:r>
            <a:r>
              <a:rPr sz="2400" spc="4" dirty="0">
                <a:latin typeface="Cambria"/>
                <a:cs typeface="Cambria"/>
              </a:rPr>
              <a:t>η</a:t>
            </a:r>
            <a:r>
              <a:rPr sz="2400" spc="-9" dirty="0">
                <a:latin typeface="Cambria"/>
                <a:cs typeface="Cambria"/>
              </a:rPr>
              <a:t>ς</a:t>
            </a:r>
            <a:r>
              <a:rPr sz="2400" spc="0" dirty="0">
                <a:latin typeface="Cambria"/>
                <a:cs typeface="Cambria"/>
              </a:rPr>
              <a:t>.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8" name="object 21">
            <a:extLst>
              <a:ext uri="{FF2B5EF4-FFF2-40B4-BE49-F238E27FC236}">
                <a16:creationId xmlns:a16="http://schemas.microsoft.com/office/drawing/2014/main" id="{2B3AB005-53D1-43B3-B39D-4E4B7B2AD87F}"/>
              </a:ext>
            </a:extLst>
          </p:cNvPr>
          <p:cNvSpPr txBox="1"/>
          <p:nvPr/>
        </p:nvSpPr>
        <p:spPr>
          <a:xfrm>
            <a:off x="8595106" y="2546706"/>
            <a:ext cx="37165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-4" dirty="0">
                <a:latin typeface="Cambria"/>
                <a:cs typeface="Cambria"/>
              </a:rPr>
              <a:t>Σε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9" name="object 20">
            <a:extLst>
              <a:ext uri="{FF2B5EF4-FFF2-40B4-BE49-F238E27FC236}">
                <a16:creationId xmlns:a16="http://schemas.microsoft.com/office/drawing/2014/main" id="{A2A59485-5ED1-49F5-9FCC-9733B1BD4697}"/>
              </a:ext>
            </a:extLst>
          </p:cNvPr>
          <p:cNvSpPr txBox="1"/>
          <p:nvPr/>
        </p:nvSpPr>
        <p:spPr>
          <a:xfrm>
            <a:off x="3067812" y="2912466"/>
            <a:ext cx="5899251" cy="696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αραιο</a:t>
            </a:r>
            <a:r>
              <a:rPr sz="2400" spc="9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ατοι</a:t>
            </a:r>
            <a:r>
              <a:rPr sz="2400" spc="4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ημένες</a:t>
            </a:r>
            <a:r>
              <a:rPr sz="2400" spc="20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περι</a:t>
            </a:r>
            <a:r>
              <a:rPr sz="2400" spc="-69" dirty="0">
                <a:latin typeface="Cambria"/>
                <a:cs typeface="Cambria"/>
              </a:rPr>
              <a:t>ο</a:t>
            </a:r>
            <a:r>
              <a:rPr sz="2400" spc="-25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ές</a:t>
            </a:r>
            <a:r>
              <a:rPr sz="2400" spc="19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η</a:t>
            </a:r>
            <a:r>
              <a:rPr sz="2400" spc="19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κυψέλη</a:t>
            </a:r>
            <a:r>
              <a:rPr sz="2400" spc="18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ει</a:t>
            </a:r>
            <a:r>
              <a:rPr sz="2400" spc="3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αι</a:t>
            </a:r>
            <a:endParaRPr sz="2400" dirty="0">
              <a:latin typeface="Cambria"/>
              <a:cs typeface="Cambria"/>
            </a:endParaRPr>
          </a:p>
          <a:p>
            <a:pPr marL="12700" marR="45720">
              <a:lnSpc>
                <a:spcPct val="97696"/>
              </a:lnSpc>
            </a:pPr>
            <a:r>
              <a:rPr lang="el-GR" sz="2400" spc="0" dirty="0">
                <a:latin typeface="Cambria"/>
                <a:cs typeface="Cambria"/>
              </a:rPr>
              <a:t>μ</a:t>
            </a:r>
            <a:r>
              <a:rPr sz="2400" spc="0" dirty="0" err="1">
                <a:latin typeface="Cambria"/>
                <a:cs typeface="Cambria"/>
              </a:rPr>
              <a:t>εγάλη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C8FD800A-5F13-4329-847D-7AD08F06F484}"/>
              </a:ext>
            </a:extLst>
          </p:cNvPr>
          <p:cNvSpPr txBox="1"/>
          <p:nvPr/>
        </p:nvSpPr>
        <p:spPr>
          <a:xfrm>
            <a:off x="3067812" y="3720440"/>
            <a:ext cx="76301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Όταν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092D7C61-3398-4503-B1DC-F689D4F9566A}"/>
              </a:ext>
            </a:extLst>
          </p:cNvPr>
          <p:cNvSpPr txBox="1"/>
          <p:nvPr/>
        </p:nvSpPr>
        <p:spPr>
          <a:xfrm>
            <a:off x="3932936" y="3720440"/>
            <a:ext cx="5133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δεν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2" name="object 17">
            <a:extLst>
              <a:ext uri="{FF2B5EF4-FFF2-40B4-BE49-F238E27FC236}">
                <a16:creationId xmlns:a16="http://schemas.microsoft.com/office/drawing/2014/main" id="{3080C72C-6758-478D-BCF8-C89D948ABDF0}"/>
              </a:ext>
            </a:extLst>
          </p:cNvPr>
          <p:cNvSpPr txBox="1"/>
          <p:nvPr/>
        </p:nvSpPr>
        <p:spPr>
          <a:xfrm>
            <a:off x="4548632" y="3720440"/>
            <a:ext cx="118363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«π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άνε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»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087C4412-98F4-4C21-8E45-A8840206A604}"/>
              </a:ext>
            </a:extLst>
          </p:cNvPr>
          <p:cNvSpPr txBox="1"/>
          <p:nvPr/>
        </p:nvSpPr>
        <p:spPr>
          <a:xfrm>
            <a:off x="5835650" y="3720440"/>
            <a:ext cx="79410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αλά,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F7A41C0B-FBDA-436E-87DC-0D314E08139A}"/>
              </a:ext>
            </a:extLst>
          </p:cNvPr>
          <p:cNvSpPr txBox="1"/>
          <p:nvPr/>
        </p:nvSpPr>
        <p:spPr>
          <a:xfrm>
            <a:off x="6731000" y="3720440"/>
            <a:ext cx="71851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αυτό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05E61804-90A7-4F06-859C-A5E6504D6027}"/>
              </a:ext>
            </a:extLst>
          </p:cNvPr>
          <p:cNvSpPr txBox="1"/>
          <p:nvPr/>
        </p:nvSpPr>
        <p:spPr>
          <a:xfrm>
            <a:off x="7551166" y="3720440"/>
            <a:ext cx="93492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οδηγεί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819C1C11-C4E1-4942-86D9-9F12300A8C1A}"/>
              </a:ext>
            </a:extLst>
          </p:cNvPr>
          <p:cNvSpPr txBox="1"/>
          <p:nvPr/>
        </p:nvSpPr>
        <p:spPr>
          <a:xfrm>
            <a:off x="8587486" y="3720440"/>
            <a:ext cx="3795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-4" dirty="0">
                <a:solidFill>
                  <a:srgbClr val="0000FF"/>
                </a:solidFill>
                <a:latin typeface="Cambria"/>
                <a:cs typeface="Cambria"/>
              </a:rPr>
              <a:t>σε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7" name="object 12">
            <a:extLst>
              <a:ext uri="{FF2B5EF4-FFF2-40B4-BE49-F238E27FC236}">
                <a16:creationId xmlns:a16="http://schemas.microsoft.com/office/drawing/2014/main" id="{4A3E9FB2-52CD-4BB0-8835-E2FE8B7F3A1E}"/>
              </a:ext>
            </a:extLst>
          </p:cNvPr>
          <p:cNvSpPr txBox="1"/>
          <p:nvPr/>
        </p:nvSpPr>
        <p:spPr>
          <a:xfrm>
            <a:off x="2793492" y="3760240"/>
            <a:ext cx="207792" cy="284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50">
              <a:latin typeface="Wingdings 2"/>
              <a:cs typeface="Wingdings 2"/>
            </a:endParaRPr>
          </a:p>
        </p:txBody>
      </p:sp>
      <p:sp>
        <p:nvSpPr>
          <p:cNvPr id="28" name="object 11">
            <a:extLst>
              <a:ext uri="{FF2B5EF4-FFF2-40B4-BE49-F238E27FC236}">
                <a16:creationId xmlns:a16="http://schemas.microsoft.com/office/drawing/2014/main" id="{02550E65-D489-4DC9-B614-41A40196DA01}"/>
              </a:ext>
            </a:extLst>
          </p:cNvPr>
          <p:cNvSpPr txBox="1"/>
          <p:nvPr/>
        </p:nvSpPr>
        <p:spPr>
          <a:xfrm>
            <a:off x="3067812" y="4086200"/>
            <a:ext cx="2007774" cy="1579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6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34" dirty="0">
                <a:solidFill>
                  <a:srgbClr val="0000FF"/>
                </a:solidFill>
                <a:latin typeface="Cambria"/>
                <a:cs typeface="Cambria"/>
              </a:rPr>
              <a:t>σχ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υρότερα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53600">
              <a:lnSpc>
                <a:spcPct val="97696"/>
              </a:lnSpc>
            </a:pPr>
            <a:r>
              <a:rPr lang="el-GR" sz="2400" dirty="0" err="1">
                <a:solidFill>
                  <a:srgbClr val="0000FF"/>
                </a:solidFill>
                <a:latin typeface="Cambria"/>
                <a:cs typeface="Cambria"/>
              </a:rPr>
              <a:t>επηρεάζ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lang="el-GR" sz="2400" spc="0" dirty="0" err="1">
                <a:solidFill>
                  <a:srgbClr val="0000FF"/>
                </a:solidFill>
                <a:latin typeface="Cambria"/>
                <a:cs typeface="Cambria"/>
              </a:rPr>
              <a:t>υν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>
              <a:lnSpc>
                <a:spcPct val="97696"/>
              </a:lnSpc>
              <a:spcBef>
                <a:spcPts val="666"/>
              </a:spcBef>
            </a:pPr>
            <a:r>
              <a:rPr sz="2400" spc="0" dirty="0">
                <a:latin typeface="Cambria"/>
                <a:cs typeface="Cambria"/>
              </a:rPr>
              <a:t>ΗΜ</a:t>
            </a:r>
            <a:r>
              <a:rPr sz="2400" spc="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δεχόμ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στε</a:t>
            </a:r>
            <a:endParaRPr sz="2400" dirty="0">
              <a:latin typeface="Cambria"/>
              <a:cs typeface="Cambria"/>
            </a:endParaRPr>
          </a:p>
          <a:p>
            <a:pPr marL="12700" marR="53600">
              <a:lnSpc>
                <a:spcPct val="97696"/>
              </a:lnSpc>
              <a:spcBef>
                <a:spcPts val="666"/>
              </a:spcBef>
            </a:pPr>
            <a:r>
              <a:rPr sz="2400" spc="0" dirty="0">
                <a:latin typeface="Cambria"/>
                <a:cs typeface="Cambria"/>
              </a:rPr>
              <a:t>B</a:t>
            </a:r>
            <a:r>
              <a:rPr sz="2400" spc="-64" dirty="0">
                <a:latin typeface="Cambria"/>
                <a:cs typeface="Cambria"/>
              </a:rPr>
              <a:t>L</a:t>
            </a:r>
            <a:r>
              <a:rPr sz="2400" spc="0" dirty="0">
                <a:latin typeface="Cambria"/>
                <a:cs typeface="Cambria"/>
              </a:rPr>
              <a:t>U</a:t>
            </a:r>
            <a:r>
              <a:rPr sz="2400" spc="-14" dirty="0">
                <a:latin typeface="Cambria"/>
                <a:cs typeface="Cambria"/>
              </a:rPr>
              <a:t>E</a:t>
            </a:r>
            <a:r>
              <a:rPr sz="2400" spc="-39" dirty="0">
                <a:latin typeface="Cambria"/>
                <a:cs typeface="Cambria"/>
              </a:rPr>
              <a:t>T</a:t>
            </a:r>
            <a:r>
              <a:rPr sz="2400" spc="0" dirty="0">
                <a:latin typeface="Cambria"/>
                <a:cs typeface="Cambria"/>
              </a:rPr>
              <a:t>O</a:t>
            </a:r>
            <a:r>
              <a:rPr sz="2400" spc="-39" dirty="0">
                <a:latin typeface="Cambria"/>
                <a:cs typeface="Cambria"/>
              </a:rPr>
              <a:t>O</a:t>
            </a:r>
            <a:r>
              <a:rPr sz="2400" spc="0" dirty="0">
                <a:latin typeface="Cambria"/>
                <a:cs typeface="Cambria"/>
              </a:rPr>
              <a:t>TH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9" name="object 10">
            <a:extLst>
              <a:ext uri="{FF2B5EF4-FFF2-40B4-BE49-F238E27FC236}">
                <a16:creationId xmlns:a16="http://schemas.microsoft.com/office/drawing/2014/main" id="{19EE985C-BF37-487C-9CBD-954704791855}"/>
              </a:ext>
            </a:extLst>
          </p:cNvPr>
          <p:cNvSpPr txBox="1"/>
          <p:nvPr/>
        </p:nvSpPr>
        <p:spPr>
          <a:xfrm>
            <a:off x="5123180" y="4086200"/>
            <a:ext cx="18042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ραδιοκύματα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D9238F92-963D-46CF-895E-2FE4EA1F7072}"/>
              </a:ext>
            </a:extLst>
          </p:cNvPr>
          <p:cNvSpPr txBox="1"/>
          <p:nvPr/>
        </p:nvSpPr>
        <p:spPr>
          <a:xfrm>
            <a:off x="7384288" y="4086200"/>
            <a:ext cx="5813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που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1" name="object 8">
            <a:extLst>
              <a:ext uri="{FF2B5EF4-FFF2-40B4-BE49-F238E27FC236}">
                <a16:creationId xmlns:a16="http://schemas.microsoft.com/office/drawing/2014/main" id="{EE096F89-9235-46E1-AC2D-C764E0D573FB}"/>
              </a:ext>
            </a:extLst>
          </p:cNvPr>
          <p:cNvSpPr txBox="1"/>
          <p:nvPr/>
        </p:nvSpPr>
        <p:spPr>
          <a:xfrm>
            <a:off x="8424418" y="4086200"/>
            <a:ext cx="54386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μας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2" name="object 7">
            <a:extLst>
              <a:ext uri="{FF2B5EF4-FFF2-40B4-BE49-F238E27FC236}">
                <a16:creationId xmlns:a16="http://schemas.microsoft.com/office/drawing/2014/main" id="{23C25CCD-646A-40F7-908D-D86DB9AB774A}"/>
              </a:ext>
            </a:extLst>
          </p:cNvPr>
          <p:cNvSpPr txBox="1"/>
          <p:nvPr/>
        </p:nvSpPr>
        <p:spPr>
          <a:xfrm>
            <a:off x="5062220" y="4893920"/>
            <a:ext cx="260612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όταν μας </a:t>
            </a:r>
            <a:r>
              <a:rPr sz="2400" spc="9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αλούν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33" name="object 6">
            <a:extLst>
              <a:ext uri="{FF2B5EF4-FFF2-40B4-BE49-F238E27FC236}">
                <a16:creationId xmlns:a16="http://schemas.microsoft.com/office/drawing/2014/main" id="{D9BF1AF9-D1F0-4AE6-8929-7B6B6FFFC061}"/>
              </a:ext>
            </a:extLst>
          </p:cNvPr>
          <p:cNvSpPr txBox="1"/>
          <p:nvPr/>
        </p:nvSpPr>
        <p:spPr>
          <a:xfrm>
            <a:off x="2793492" y="4933720"/>
            <a:ext cx="207792" cy="7264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</a:pPr>
            <a:r>
              <a:rPr sz="20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50">
              <a:latin typeface="Wingdings 2"/>
              <a:cs typeface="Wingdings 2"/>
            </a:endParaRPr>
          </a:p>
          <a:p>
            <a:pPr marL="12700">
              <a:lnSpc>
                <a:spcPct val="87849"/>
              </a:lnSpc>
              <a:spcBef>
                <a:spcPts val="1318"/>
              </a:spcBef>
            </a:pPr>
            <a:r>
              <a:rPr sz="20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2050">
              <a:latin typeface="Wingdings 2"/>
              <a:cs typeface="Wingdings 2"/>
            </a:endParaRPr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027168A9-28CD-4B7B-AB06-8F70D25F6D40}"/>
              </a:ext>
            </a:extLst>
          </p:cNvPr>
          <p:cNvSpPr txBox="1"/>
          <p:nvPr/>
        </p:nvSpPr>
        <p:spPr>
          <a:xfrm>
            <a:off x="5190998" y="5335880"/>
            <a:ext cx="119583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σταθερή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35" name="object 4">
            <a:extLst>
              <a:ext uri="{FF2B5EF4-FFF2-40B4-BE49-F238E27FC236}">
                <a16:creationId xmlns:a16="http://schemas.microsoft.com/office/drawing/2014/main" id="{782853BC-D5CA-44C6-A375-373B6467CDC1}"/>
              </a:ext>
            </a:extLst>
          </p:cNvPr>
          <p:cNvSpPr txBox="1"/>
          <p:nvPr/>
        </p:nvSpPr>
        <p:spPr>
          <a:xfrm>
            <a:off x="6540500" y="5335880"/>
            <a:ext cx="16963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ακτι</a:t>
            </a:r>
            <a:r>
              <a:rPr sz="2400" spc="4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οβολ</a:t>
            </a:r>
            <a:r>
              <a:rPr sz="2400" spc="9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α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AFF8A430-3B16-4DD2-B362-B8072B2E7E9E}"/>
              </a:ext>
            </a:extLst>
          </p:cNvPr>
          <p:cNvSpPr txBox="1"/>
          <p:nvPr/>
        </p:nvSpPr>
        <p:spPr>
          <a:xfrm>
            <a:off x="8392414" y="5335880"/>
            <a:ext cx="5737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-9" dirty="0">
                <a:latin typeface="Cambria"/>
                <a:cs typeface="Cambria"/>
              </a:rPr>
              <a:t>100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0C3F900E-AA3A-42A2-853C-9094413A1CD4}"/>
              </a:ext>
            </a:extLst>
          </p:cNvPr>
          <p:cNvSpPr txBox="1"/>
          <p:nvPr/>
        </p:nvSpPr>
        <p:spPr>
          <a:xfrm>
            <a:off x="3067812" y="5701640"/>
            <a:ext cx="266445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φ</a:t>
            </a:r>
            <a:r>
              <a:rPr lang="el-GR" sz="2400" spc="0" dirty="0">
                <a:latin typeface="Cambria"/>
                <a:cs typeface="Cambria"/>
              </a:rPr>
              <a:t>ο</a:t>
            </a:r>
            <a:r>
              <a:rPr sz="2400" spc="0" dirty="0" err="1">
                <a:latin typeface="Cambria"/>
                <a:cs typeface="Cambria"/>
              </a:rPr>
              <a:t>ρές</a:t>
            </a:r>
            <a:r>
              <a:rPr sz="2400" spc="0" dirty="0">
                <a:latin typeface="Cambria"/>
                <a:cs typeface="Cambria"/>
              </a:rPr>
              <a:t> </a:t>
            </a:r>
            <a:r>
              <a:rPr sz="2400" spc="0" dirty="0" err="1">
                <a:latin typeface="Cambria"/>
                <a:cs typeface="Cambria"/>
              </a:rPr>
              <a:t>μικρότερη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66824768"/>
      </p:ext>
    </p:extLst>
  </p:cSld>
  <p:clrMapOvr>
    <a:masterClrMapping/>
  </p:clrMapOvr>
  <p:transition spd="med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18</a:t>
            </a:fld>
            <a:endParaRPr lang="el-GR" altLang="el-G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05E35AA3-A169-45E8-8BE5-B1F1944D9407}"/>
              </a:ext>
            </a:extLst>
          </p:cNvPr>
          <p:cNvSpPr/>
          <p:nvPr/>
        </p:nvSpPr>
        <p:spPr>
          <a:xfrm>
            <a:off x="592671" y="548680"/>
            <a:ext cx="7958658" cy="5161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0496A0D7-3BE3-46B3-82F0-C9F1D69E6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71" y="548680"/>
            <a:ext cx="329565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38417"/>
      </p:ext>
    </p:extLst>
  </p:cSld>
  <p:clrMapOvr>
    <a:masterClrMapping/>
  </p:clrMapOvr>
  <p:transition spd="med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19</a:t>
            </a:fld>
            <a:endParaRPr lang="el-GR" altLang="el-GR"/>
          </a:p>
        </p:txBody>
      </p:sp>
      <p:sp>
        <p:nvSpPr>
          <p:cNvPr id="5" name="object 32">
            <a:extLst>
              <a:ext uri="{FF2B5EF4-FFF2-40B4-BE49-F238E27FC236}">
                <a16:creationId xmlns:a16="http://schemas.microsoft.com/office/drawing/2014/main" id="{998E9B18-1C60-427D-986A-311B35FEBC6F}"/>
              </a:ext>
            </a:extLst>
          </p:cNvPr>
          <p:cNvSpPr txBox="1"/>
          <p:nvPr/>
        </p:nvSpPr>
        <p:spPr>
          <a:xfrm>
            <a:off x="820018" y="447755"/>
            <a:ext cx="1869758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Δίκτυα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1">
            <a:extLst>
              <a:ext uri="{FF2B5EF4-FFF2-40B4-BE49-F238E27FC236}">
                <a16:creationId xmlns:a16="http://schemas.microsoft.com/office/drawing/2014/main" id="{756309ED-4458-4F98-8FD4-95317C096A39}"/>
              </a:ext>
            </a:extLst>
          </p:cNvPr>
          <p:cNvSpPr txBox="1"/>
          <p:nvPr/>
        </p:nvSpPr>
        <p:spPr>
          <a:xfrm>
            <a:off x="2749805" y="447755"/>
            <a:ext cx="2047736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κινητής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9" name="object 30">
            <a:extLst>
              <a:ext uri="{FF2B5EF4-FFF2-40B4-BE49-F238E27FC236}">
                <a16:creationId xmlns:a16="http://schemas.microsoft.com/office/drawing/2014/main" id="{FB2E9D4D-8B0C-4D65-8BCC-37BE2F55F3F4}"/>
              </a:ext>
            </a:extLst>
          </p:cNvPr>
          <p:cNvSpPr txBox="1"/>
          <p:nvPr/>
        </p:nvSpPr>
        <p:spPr>
          <a:xfrm>
            <a:off x="4858080" y="447755"/>
            <a:ext cx="3238153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τηλεφ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ω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νίας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FF3FE8-9B67-4CBC-8552-DF24093952FB}"/>
              </a:ext>
            </a:extLst>
          </p:cNvPr>
          <p:cNvSpPr txBox="1"/>
          <p:nvPr/>
        </p:nvSpPr>
        <p:spPr>
          <a:xfrm>
            <a:off x="683568" y="1167624"/>
            <a:ext cx="7056784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3600">
              <a:lnSpc>
                <a:spcPts val="2580"/>
              </a:lnSpc>
              <a:spcBef>
                <a:spcPts val="129"/>
              </a:spcBef>
            </a:pPr>
            <a:r>
              <a:rPr lang="el-GR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Τυπικά επίπεδα ισχύος σταθμών βάσης κινητής τηλεφωνίας και ραδιοτηλεοπτικών πομπών.</a:t>
            </a:r>
            <a:endParaRPr lang="el-GR" sz="2800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EE7366D1-9037-F61E-B553-B04CDFCD4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381250"/>
            <a:ext cx="7866050" cy="349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78762"/>
      </p:ext>
    </p:extLst>
  </p:cSld>
  <p:clrMapOvr>
    <a:masterClrMapping/>
  </p:clrMapOvr>
  <p:transition spd="med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20</a:t>
            </a:fld>
            <a:endParaRPr lang="el-GR" altLang="el-GR"/>
          </a:p>
        </p:txBody>
      </p:sp>
      <p:sp>
        <p:nvSpPr>
          <p:cNvPr id="5" name="object 32">
            <a:extLst>
              <a:ext uri="{FF2B5EF4-FFF2-40B4-BE49-F238E27FC236}">
                <a16:creationId xmlns:a16="http://schemas.microsoft.com/office/drawing/2014/main" id="{998E9B18-1C60-427D-986A-311B35FEBC6F}"/>
              </a:ext>
            </a:extLst>
          </p:cNvPr>
          <p:cNvSpPr txBox="1"/>
          <p:nvPr/>
        </p:nvSpPr>
        <p:spPr>
          <a:xfrm>
            <a:off x="221488" y="501442"/>
            <a:ext cx="1869758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Δίκτυα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1">
            <a:extLst>
              <a:ext uri="{FF2B5EF4-FFF2-40B4-BE49-F238E27FC236}">
                <a16:creationId xmlns:a16="http://schemas.microsoft.com/office/drawing/2014/main" id="{756309ED-4458-4F98-8FD4-95317C096A39}"/>
              </a:ext>
            </a:extLst>
          </p:cNvPr>
          <p:cNvSpPr txBox="1"/>
          <p:nvPr/>
        </p:nvSpPr>
        <p:spPr>
          <a:xfrm>
            <a:off x="2151275" y="501442"/>
            <a:ext cx="2047736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κινητής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30">
            <a:extLst>
              <a:ext uri="{FF2B5EF4-FFF2-40B4-BE49-F238E27FC236}">
                <a16:creationId xmlns:a16="http://schemas.microsoft.com/office/drawing/2014/main" id="{FB2E9D4D-8B0C-4D65-8BCC-37BE2F55F3F4}"/>
              </a:ext>
            </a:extLst>
          </p:cNvPr>
          <p:cNvSpPr txBox="1"/>
          <p:nvPr/>
        </p:nvSpPr>
        <p:spPr>
          <a:xfrm>
            <a:off x="4259550" y="501442"/>
            <a:ext cx="3238153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τηλεφ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ω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νίας</a:t>
            </a:r>
            <a:endParaRPr sz="4000">
              <a:latin typeface="Lucida Sans Unicode"/>
              <a:cs typeface="Lucida Sans Unicode"/>
            </a:endParaRPr>
          </a:p>
        </p:txBody>
      </p:sp>
      <p:pic>
        <p:nvPicPr>
          <p:cNvPr id="39" name="Εικόνα 38">
            <a:extLst>
              <a:ext uri="{FF2B5EF4-FFF2-40B4-BE49-F238E27FC236}">
                <a16:creationId xmlns:a16="http://schemas.microsoft.com/office/drawing/2014/main" id="{7120CB50-8710-4325-A1FA-89AE0A0A1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32" r="26305" b="25694"/>
          <a:stretch/>
        </p:blipFill>
        <p:spPr>
          <a:xfrm>
            <a:off x="3347864" y="1398319"/>
            <a:ext cx="4933459" cy="2411773"/>
          </a:xfrm>
          <a:prstGeom prst="rect">
            <a:avLst/>
          </a:prstGeom>
        </p:spPr>
      </p:pic>
      <p:pic>
        <p:nvPicPr>
          <p:cNvPr id="40" name="Εικόνα 39">
            <a:extLst>
              <a:ext uri="{FF2B5EF4-FFF2-40B4-BE49-F238E27FC236}">
                <a16:creationId xmlns:a16="http://schemas.microsoft.com/office/drawing/2014/main" id="{F6F8A075-51D9-419A-AF3D-3F066BCC7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3811683"/>
            <a:ext cx="8354600" cy="24117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71B53E-F72A-40ED-9BA8-DB968F69D369}"/>
              </a:ext>
            </a:extLst>
          </p:cNvPr>
          <p:cNvSpPr txBox="1"/>
          <p:nvPr/>
        </p:nvSpPr>
        <p:spPr>
          <a:xfrm>
            <a:off x="6426430" y="6356349"/>
            <a:ext cx="2304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spc="0" dirty="0">
                <a:solidFill>
                  <a:srgbClr val="0000FF"/>
                </a:solidFill>
                <a:latin typeface="Cambria"/>
                <a:cs typeface="Cambria"/>
              </a:rPr>
              <a:t>είναι 0-5 </a:t>
            </a:r>
            <a:r>
              <a:rPr lang="en-US" sz="1800" spc="0" dirty="0" err="1">
                <a:solidFill>
                  <a:srgbClr val="0000FF"/>
                </a:solidFill>
                <a:latin typeface="Cambria"/>
                <a:cs typeface="Cambria"/>
              </a:rPr>
              <a:t>mW</a:t>
            </a:r>
            <a:r>
              <a:rPr lang="en-US" sz="1800" spc="0" dirty="0">
                <a:solidFill>
                  <a:srgbClr val="0000FF"/>
                </a:solidFill>
                <a:latin typeface="Cambria"/>
                <a:cs typeface="Cambria"/>
              </a:rPr>
              <a:t>/m</a:t>
            </a:r>
            <a:r>
              <a:rPr lang="en-US" sz="1800" spc="0" baseline="30000" dirty="0">
                <a:solidFill>
                  <a:srgbClr val="0000FF"/>
                </a:solidFill>
                <a:latin typeface="Cambria"/>
                <a:cs typeface="Cambria"/>
              </a:rPr>
              <a:t>2</a:t>
            </a:r>
            <a:endParaRPr lang="el-GR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B7F0300-97A4-49E1-983C-D779CF758D00}"/>
              </a:ext>
            </a:extLst>
          </p:cNvPr>
          <p:cNvSpPr/>
          <p:nvPr/>
        </p:nvSpPr>
        <p:spPr>
          <a:xfrm>
            <a:off x="394700" y="5176311"/>
            <a:ext cx="8354600" cy="10471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FF3FE8-9B67-4CBC-8552-DF24093952FB}"/>
              </a:ext>
            </a:extLst>
          </p:cNvPr>
          <p:cNvSpPr txBox="1"/>
          <p:nvPr/>
        </p:nvSpPr>
        <p:spPr>
          <a:xfrm>
            <a:off x="221488" y="1167624"/>
            <a:ext cx="8598984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3600">
              <a:lnSpc>
                <a:spcPts val="2580"/>
              </a:lnSpc>
              <a:spcBef>
                <a:spcPts val="129"/>
              </a:spcBef>
            </a:pPr>
            <a:r>
              <a:rPr lang="el-GR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Το ηλεκτρομαγνητικό πεδίο γύρω από κεραία</a:t>
            </a:r>
            <a:r>
              <a:rPr lang="en-US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σε απόσταση μέχρι 300</a:t>
            </a:r>
            <a:r>
              <a:rPr lang="en-US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m </a:t>
            </a:r>
            <a:r>
              <a:rPr lang="el-GR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από αυτή</a:t>
            </a:r>
            <a:endParaRPr lang="el-GR" sz="2800" baseline="30000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206483304"/>
      </p:ext>
    </p:extLst>
  </p:cSld>
  <p:clrMapOvr>
    <a:masterClrMapping/>
  </p:clrMapOvr>
  <p:transition spd="med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21</a:t>
            </a:fld>
            <a:endParaRPr lang="el-GR" altLang="el-GR"/>
          </a:p>
        </p:txBody>
      </p:sp>
      <p:sp>
        <p:nvSpPr>
          <p:cNvPr id="5" name="object 32">
            <a:extLst>
              <a:ext uri="{FF2B5EF4-FFF2-40B4-BE49-F238E27FC236}">
                <a16:creationId xmlns:a16="http://schemas.microsoft.com/office/drawing/2014/main" id="{998E9B18-1C60-427D-986A-311B35FEBC6F}"/>
              </a:ext>
            </a:extLst>
          </p:cNvPr>
          <p:cNvSpPr txBox="1"/>
          <p:nvPr/>
        </p:nvSpPr>
        <p:spPr>
          <a:xfrm>
            <a:off x="811548" y="430525"/>
            <a:ext cx="1869758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Δίκτυα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31">
            <a:extLst>
              <a:ext uri="{FF2B5EF4-FFF2-40B4-BE49-F238E27FC236}">
                <a16:creationId xmlns:a16="http://schemas.microsoft.com/office/drawing/2014/main" id="{756309ED-4458-4F98-8FD4-95317C096A39}"/>
              </a:ext>
            </a:extLst>
          </p:cNvPr>
          <p:cNvSpPr txBox="1"/>
          <p:nvPr/>
        </p:nvSpPr>
        <p:spPr>
          <a:xfrm>
            <a:off x="2741335" y="430525"/>
            <a:ext cx="2047736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κινητής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9" name="object 30">
            <a:extLst>
              <a:ext uri="{FF2B5EF4-FFF2-40B4-BE49-F238E27FC236}">
                <a16:creationId xmlns:a16="http://schemas.microsoft.com/office/drawing/2014/main" id="{FB2E9D4D-8B0C-4D65-8BCC-37BE2F55F3F4}"/>
              </a:ext>
            </a:extLst>
          </p:cNvPr>
          <p:cNvSpPr txBox="1"/>
          <p:nvPr/>
        </p:nvSpPr>
        <p:spPr>
          <a:xfrm>
            <a:off x="4849610" y="430525"/>
            <a:ext cx="3238153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τηλεφ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ω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νίας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FF3FE8-9B67-4CBC-8552-DF24093952FB}"/>
              </a:ext>
            </a:extLst>
          </p:cNvPr>
          <p:cNvSpPr txBox="1"/>
          <p:nvPr/>
        </p:nvSpPr>
        <p:spPr>
          <a:xfrm>
            <a:off x="699376" y="1142335"/>
            <a:ext cx="8049087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3600">
              <a:lnSpc>
                <a:spcPts val="2580"/>
              </a:lnSpc>
              <a:spcBef>
                <a:spcPts val="129"/>
              </a:spcBef>
            </a:pPr>
            <a:r>
              <a:rPr lang="el-GR" sz="28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Μετρήσεις φυσικών μεγεθών ηλεκτρομαγνητικού πεδίου σε σταθμούς βάσης κινητής τηλεφωνίας</a:t>
            </a:r>
            <a:endParaRPr lang="el-GR" sz="2800" baseline="30000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590BD7-E840-4F2C-859B-12621A947565}"/>
              </a:ext>
            </a:extLst>
          </p:cNvPr>
          <p:cNvSpPr txBox="1"/>
          <p:nvPr/>
        </p:nvSpPr>
        <p:spPr>
          <a:xfrm>
            <a:off x="3635896" y="5748127"/>
            <a:ext cx="5256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spc="0" dirty="0">
                <a:solidFill>
                  <a:srgbClr val="0000FF"/>
                </a:solidFill>
                <a:latin typeface="Cambria"/>
                <a:cs typeface="Cambria"/>
              </a:rPr>
              <a:t>Πηγή: Ελληνική επιτροπή ατομικής ενέργειας.</a:t>
            </a:r>
            <a:endParaRPr lang="el-GR" dirty="0"/>
          </a:p>
        </p:txBody>
      </p: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D0933988-63A2-0A9A-566B-A5894D214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406889"/>
              </p:ext>
            </p:extLst>
          </p:nvPr>
        </p:nvGraphicFramePr>
        <p:xfrm>
          <a:off x="395538" y="2184908"/>
          <a:ext cx="8352925" cy="275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5">
                  <a:extLst>
                    <a:ext uri="{9D8B030D-6E8A-4147-A177-3AD203B41FA5}">
                      <a16:colId xmlns:a16="http://schemas.microsoft.com/office/drawing/2014/main" val="1007278779"/>
                    </a:ext>
                  </a:extLst>
                </a:gridCol>
                <a:gridCol w="1670585">
                  <a:extLst>
                    <a:ext uri="{9D8B030D-6E8A-4147-A177-3AD203B41FA5}">
                      <a16:colId xmlns:a16="http://schemas.microsoft.com/office/drawing/2014/main" val="2649118817"/>
                    </a:ext>
                  </a:extLst>
                </a:gridCol>
                <a:gridCol w="1555373">
                  <a:extLst>
                    <a:ext uri="{9D8B030D-6E8A-4147-A177-3AD203B41FA5}">
                      <a16:colId xmlns:a16="http://schemas.microsoft.com/office/drawing/2014/main" val="270561602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283782140"/>
                    </a:ext>
                  </a:extLst>
                </a:gridCol>
                <a:gridCol w="1800198">
                  <a:extLst>
                    <a:ext uri="{9D8B030D-6E8A-4147-A177-3AD203B41FA5}">
                      <a16:colId xmlns:a16="http://schemas.microsoft.com/office/drawing/2014/main" val="3623126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>
                          <a:latin typeface="Arial Narrow" panose="020B0606020202030204" pitchFamily="34" charset="0"/>
                        </a:rPr>
                        <a:t>Συνήθεις τιμές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atin typeface="Arial Narrow" panose="020B0606020202030204" pitchFamily="34" charset="0"/>
                        </a:rPr>
                        <a:t>Μέγιστη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latin typeface="Arial Narrow" panose="020B0606020202030204" pitchFamily="34" charset="0"/>
                        </a:rPr>
                        <a:t>Όριο </a:t>
                      </a:r>
                      <a:r>
                        <a:rPr lang="en-US" dirty="0">
                          <a:latin typeface="Arial Narrow" panose="020B0606020202030204" pitchFamily="34" charset="0"/>
                        </a:rPr>
                        <a:t>GSM900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latin typeface="Arial Narrow" panose="020B0606020202030204" pitchFamily="34" charset="0"/>
                        </a:rPr>
                        <a:t>Όριο </a:t>
                      </a:r>
                      <a:r>
                        <a:rPr lang="en-US" dirty="0">
                          <a:latin typeface="Arial Narrow" panose="020B0606020202030204" pitchFamily="34" charset="0"/>
                        </a:rPr>
                        <a:t>GSM1800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latin typeface="Arial Narrow" panose="020B0606020202030204" pitchFamily="34" charset="0"/>
                        </a:rPr>
                        <a:t>Όριο </a:t>
                      </a:r>
                      <a:r>
                        <a:rPr lang="en-US" dirty="0">
                          <a:latin typeface="Arial Narrow" panose="020B0606020202030204" pitchFamily="34" charset="0"/>
                        </a:rPr>
                        <a:t>UMTS2100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7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1400" dirty="0">
                          <a:latin typeface="Arial Narrow" panose="020B0606020202030204" pitchFamily="34" charset="0"/>
                        </a:rPr>
                        <a:t>Ένταση Ηλεκτρικού Πεδίου Ε:0,25-5</a:t>
                      </a:r>
                      <a:r>
                        <a:rPr lang="en-US" sz="1400" dirty="0">
                          <a:latin typeface="Arial Narrow" panose="020B0606020202030204" pitchFamily="34" charset="0"/>
                        </a:rPr>
                        <a:t>V/m</a:t>
                      </a:r>
                      <a:endParaRPr lang="el-GR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anose="020B0606020202030204" pitchFamily="34" charset="0"/>
                        </a:rPr>
                        <a:t>20V/m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35V/m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(*)32V/m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49V/m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(*)45V/m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51V/m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Arial Narrow" panose="020B0606020202030204" pitchFamily="34" charset="0"/>
                        </a:rPr>
                        <a:t>(*)47V/m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Arial Narrow" panose="020B0606020202030204" pitchFamily="34" charset="0"/>
                        </a:rPr>
                        <a:t>Ένταση Μαγνητικού Πεδίου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Arial Narrow" panose="020B0606020202030204" pitchFamily="34" charset="0"/>
                        </a:rPr>
                        <a:t>Η:0,0005-0,01Α</a:t>
                      </a:r>
                      <a:r>
                        <a:rPr lang="en-US" sz="14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>
                          <a:latin typeface="Arial Narrow" panose="020B0606020202030204" pitchFamily="34" charset="0"/>
                        </a:rPr>
                        <a:t>0,05Α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latin typeface="Arial Narrow" panose="020B0606020202030204" pitchFamily="34" charset="0"/>
                        </a:rPr>
                        <a:t>0,093Α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latin typeface="Arial Narrow" panose="020B0606020202030204" pitchFamily="34" charset="0"/>
                        </a:rPr>
                        <a:t>(*)</a:t>
                      </a:r>
                      <a:r>
                        <a:rPr lang="el-GR" sz="1800" dirty="0">
                          <a:latin typeface="Arial Narrow" panose="020B0606020202030204" pitchFamily="34" charset="0"/>
                        </a:rPr>
                        <a:t> 0,086Α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latin typeface="Arial Narrow" panose="020B0606020202030204" pitchFamily="34" charset="0"/>
                        </a:rPr>
                        <a:t>0,131Α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latin typeface="Arial Narrow" panose="020B0606020202030204" pitchFamily="34" charset="0"/>
                        </a:rPr>
                        <a:t>(*)</a:t>
                      </a:r>
                      <a:r>
                        <a:rPr lang="el-GR" sz="1800" dirty="0">
                          <a:latin typeface="Arial Narrow" panose="020B0606020202030204" pitchFamily="34" charset="0"/>
                        </a:rPr>
                        <a:t> 0,122Α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>
                          <a:latin typeface="Arial Narrow" panose="020B0606020202030204" pitchFamily="34" charset="0"/>
                        </a:rPr>
                        <a:t>0,134Α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>
                          <a:latin typeface="Arial Narrow" panose="020B0606020202030204" pitchFamily="34" charset="0"/>
                        </a:rPr>
                        <a:t>(*)</a:t>
                      </a:r>
                      <a:r>
                        <a:rPr lang="el-GR" sz="1800" dirty="0">
                          <a:latin typeface="Arial Narrow" panose="020B0606020202030204" pitchFamily="34" charset="0"/>
                        </a:rPr>
                        <a:t> 0,126Α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/m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14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>
                          <a:latin typeface="Arial Narrow" panose="020B0606020202030204" pitchFamily="34" charset="0"/>
                        </a:rPr>
                        <a:t>Πυκνότητα Ισχύος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 Narrow" panose="020B0606020202030204" pitchFamily="34" charset="0"/>
                        </a:rPr>
                        <a:t>S</a:t>
                      </a:r>
                      <a:r>
                        <a:rPr lang="el-GR" sz="1400" dirty="0">
                          <a:latin typeface="Arial Narrow" panose="020B0606020202030204" pitchFamily="34" charset="0"/>
                        </a:rPr>
                        <a:t>:0,000</a:t>
                      </a:r>
                      <a:r>
                        <a:rPr lang="en-US" sz="1400" dirty="0"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el-GR" sz="1400" dirty="0">
                          <a:latin typeface="Arial Narrow" panose="020B0606020202030204" pitchFamily="34" charset="0"/>
                        </a:rPr>
                        <a:t>-0,0</a:t>
                      </a:r>
                      <a:r>
                        <a:rPr lang="en-US" sz="1400" dirty="0">
                          <a:latin typeface="Arial Narrow" panose="020B0606020202030204" pitchFamily="34" charset="0"/>
                        </a:rPr>
                        <a:t>5W/m</a:t>
                      </a:r>
                      <a:r>
                        <a:rPr lang="en-US" sz="1400" baseline="30000" dirty="0">
                          <a:latin typeface="Arial Narrow" panose="020B0606020202030204" pitchFamily="34" charset="0"/>
                        </a:rPr>
                        <a:t>2</a:t>
                      </a:r>
                      <a:endParaRPr lang="el-GR" sz="1400" baseline="300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anose="020B0606020202030204" pitchFamily="34" charset="0"/>
                        </a:rPr>
                        <a:t>1W/m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anose="020B0606020202030204" pitchFamily="34" charset="0"/>
                        </a:rPr>
                        <a:t>3,15W/m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(*) 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2,7W/m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anose="020B0606020202030204" pitchFamily="34" charset="0"/>
                        </a:rPr>
                        <a:t>6,3W/m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(*) 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5,4W/m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 Narrow" panose="020B0606020202030204" pitchFamily="34" charset="0"/>
                        </a:rPr>
                        <a:t>7W/m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(*) </a:t>
                      </a:r>
                      <a:r>
                        <a:rPr lang="en-US" sz="1800" dirty="0">
                          <a:latin typeface="Arial Narrow" panose="020B0606020202030204" pitchFamily="34" charset="0"/>
                        </a:rPr>
                        <a:t>6W/m</a:t>
                      </a:r>
                      <a:r>
                        <a:rPr lang="en-US" sz="1800" baseline="30000" dirty="0">
                          <a:latin typeface="Arial Narrow" panose="020B0606020202030204" pitchFamily="34" charset="0"/>
                        </a:rPr>
                        <a:t>2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72474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(*) </a:t>
                      </a:r>
                      <a:r>
                        <a:rPr lang="el-GR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Όρια για ευαίσθητες περιοχές</a:t>
                      </a:r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73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107034"/>
      </p:ext>
    </p:extLst>
  </p:cSld>
  <p:clrMapOvr>
    <a:masterClrMapping/>
  </p:clrMapOvr>
  <p:transition spd="med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22</a:t>
            </a:fld>
            <a:endParaRPr lang="el-GR" altLang="el-GR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D26A615E-E9B3-4A9F-AB7A-86E712DF87A8}"/>
              </a:ext>
            </a:extLst>
          </p:cNvPr>
          <p:cNvSpPr/>
          <p:nvPr/>
        </p:nvSpPr>
        <p:spPr>
          <a:xfrm>
            <a:off x="1817944" y="3543926"/>
            <a:ext cx="4986303" cy="28124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D56EB6C4-0C88-402E-AD07-0FEBEDED40BF}"/>
              </a:ext>
            </a:extLst>
          </p:cNvPr>
          <p:cNvSpPr txBox="1"/>
          <p:nvPr/>
        </p:nvSpPr>
        <p:spPr>
          <a:xfrm>
            <a:off x="787245" y="332656"/>
            <a:ext cx="2743034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Ασύρματα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7CFF3AE-EF1E-4516-9AAB-5AA77F2F27D4}"/>
              </a:ext>
            </a:extLst>
          </p:cNvPr>
          <p:cNvSpPr txBox="1"/>
          <p:nvPr/>
        </p:nvSpPr>
        <p:spPr>
          <a:xfrm>
            <a:off x="3589249" y="332656"/>
            <a:ext cx="2752690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τηλέφωνα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A4D471EF-6EDC-4A3A-AEDB-3EA4589F9CE1}"/>
              </a:ext>
            </a:extLst>
          </p:cNvPr>
          <p:cNvSpPr txBox="1"/>
          <p:nvPr/>
        </p:nvSpPr>
        <p:spPr>
          <a:xfrm>
            <a:off x="787245" y="1086851"/>
            <a:ext cx="7961220" cy="2092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491" algn="just">
              <a:lnSpc>
                <a:spcPts val="2785"/>
              </a:lnSpc>
              <a:spcBef>
                <a:spcPts val="139"/>
              </a:spcBef>
            </a:pPr>
            <a:r>
              <a:rPr sz="2200" spc="0" dirty="0">
                <a:solidFill>
                  <a:srgbClr val="525389"/>
                </a:solidFill>
                <a:latin typeface="Arial Narrow" panose="020B0606020202030204" pitchFamily="34" charset="0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Arial Narrow" panose="020B0606020202030204" pitchFamily="34" charset="0"/>
                <a:cs typeface="Times New Roman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Η κεραία</a:t>
            </a:r>
            <a:r>
              <a:rPr sz="2600" spc="-7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ει</a:t>
            </a:r>
            <a:r>
              <a:rPr sz="26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600" spc="-2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εντός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του</a:t>
            </a:r>
            <a:r>
              <a:rPr sz="2600" spc="-4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τηλε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ώ</a:t>
            </a:r>
            <a:r>
              <a:rPr sz="26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ου, τα</a:t>
            </a:r>
            <a:r>
              <a:rPr sz="2600" spc="-2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πεδία</a:t>
            </a:r>
            <a:r>
              <a:rPr lang="el-GR" sz="26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600" spc="0" dirty="0" err="1">
                <a:latin typeface="Arial Narrow" panose="020B0606020202030204" pitchFamily="34" charset="0"/>
                <a:cs typeface="Cambria"/>
              </a:rPr>
              <a:t>κτι</a:t>
            </a:r>
            <a:r>
              <a:rPr sz="2600" spc="39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 err="1">
                <a:latin typeface="Arial Narrow" panose="020B0606020202030204" pitchFamily="34" charset="0"/>
                <a:cs typeface="Cambria"/>
              </a:rPr>
              <a:t>ο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βο</a:t>
            </a:r>
            <a:r>
              <a:rPr sz="2600" spc="-1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ίας</a:t>
            </a:r>
            <a:r>
              <a:rPr sz="2600" spc="-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600" spc="-19" dirty="0">
                <a:latin typeface="Arial Narrow" panose="020B0606020202030204" pitchFamily="34" charset="0"/>
                <a:cs typeface="Cambria"/>
              </a:rPr>
              <a:t>   </a:t>
            </a:r>
            <a:r>
              <a:rPr sz="2600" spc="0" dirty="0" err="1">
                <a:latin typeface="Arial Narrow" panose="020B0606020202030204" pitchFamily="34" charset="0"/>
                <a:cs typeface="Cambria"/>
              </a:rPr>
              <a:t>εισάγο</a:t>
            </a:r>
            <a:r>
              <a:rPr sz="2600" spc="-9" dirty="0" err="1">
                <a:latin typeface="Arial Narrow" panose="020B0606020202030204" pitchFamily="34" charset="0"/>
                <a:cs typeface="Cambria"/>
              </a:rPr>
              <a:t>υ</a:t>
            </a:r>
            <a:r>
              <a:rPr sz="2600" spc="0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νέρ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γ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εια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μέσα στο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κε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άλι</a:t>
            </a:r>
            <a:r>
              <a:rPr lang="en-US" sz="2600" spc="0" dirty="0">
                <a:latin typeface="Arial Narrow" panose="020B0606020202030204" pitchFamily="34" charset="0"/>
                <a:cs typeface="Cambria"/>
              </a:rPr>
              <a:t>.</a:t>
            </a:r>
            <a:endParaRPr sz="2600" dirty="0">
              <a:latin typeface="Arial Narrow" panose="020B0606020202030204" pitchFamily="34" charset="0"/>
              <a:cs typeface="Cambria"/>
            </a:endParaRPr>
          </a:p>
          <a:p>
            <a:pPr marL="287020" marR="273030" indent="-274320" algn="just">
              <a:lnSpc>
                <a:spcPct val="100041"/>
              </a:lnSpc>
              <a:spcBef>
                <a:spcPts val="673"/>
              </a:spcBef>
            </a:pPr>
            <a:r>
              <a:rPr sz="2200" spc="0" dirty="0">
                <a:solidFill>
                  <a:srgbClr val="525389"/>
                </a:solidFill>
                <a:latin typeface="Arial Narrow" panose="020B0606020202030204" pitchFamily="34" charset="0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Arial Narrow" panose="020B0606020202030204" pitchFamily="34" charset="0"/>
                <a:cs typeface="Times New Roman"/>
              </a:rPr>
              <a:t> 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 ι</a:t>
            </a:r>
            <a:r>
              <a:rPr sz="2600" b="1" u="sng" spc="5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600" b="1" u="sng" spc="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ύς</a:t>
            </a:r>
            <a:r>
              <a:rPr sz="2600" b="1" u="sng" spc="-1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ει</a:t>
            </a:r>
            <a:r>
              <a:rPr sz="2600" b="1" u="sng" spc="2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600" b="1" u="sng" spc="-3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μικρότε</a:t>
            </a:r>
            <a:r>
              <a:rPr sz="2600" b="1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600" b="1" u="sng" spc="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απο</a:t>
            </a:r>
            <a:r>
              <a:rPr sz="2600" b="1" u="sng" spc="-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600" b="1" u="sng" spc="-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τα </a:t>
            </a:r>
            <a:r>
              <a:rPr sz="2600" b="1" u="sng" spc="0" dirty="0" err="1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κινητ</a:t>
            </a:r>
            <a:r>
              <a:rPr sz="26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, όμως</a:t>
            </a:r>
            <a:r>
              <a:rPr sz="26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δεν εχο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6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600" spc="0" dirty="0" err="1">
                <a:latin typeface="Arial Narrow" panose="020B0606020202030204" pitchFamily="34" charset="0"/>
                <a:cs typeface="Cambria"/>
              </a:rPr>
              <a:t>ροσ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αρμοστη</a:t>
            </a:r>
            <a:r>
              <a:rPr sz="2600" spc="50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ότητα</a:t>
            </a:r>
            <a:r>
              <a:rPr sz="2600" spc="-6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600" spc="34" dirty="0">
                <a:latin typeface="Arial Narrow" panose="020B0606020202030204" pitchFamily="34" charset="0"/>
                <a:cs typeface="Cambria"/>
              </a:rPr>
              <a:t>σχ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ύος</a:t>
            </a:r>
            <a:r>
              <a:rPr lang="en-US" sz="2600" spc="0" dirty="0">
                <a:latin typeface="Arial Narrow" panose="020B0606020202030204" pitchFamily="34" charset="0"/>
                <a:cs typeface="Cambria"/>
              </a:rPr>
              <a:t>.</a:t>
            </a:r>
            <a:endParaRPr sz="2600" dirty="0">
              <a:latin typeface="Arial Narrow" panose="020B0606020202030204" pitchFamily="34" charset="0"/>
              <a:cs typeface="Cambria"/>
            </a:endParaRPr>
          </a:p>
          <a:p>
            <a:pPr marL="12700">
              <a:lnSpc>
                <a:spcPct val="97696"/>
              </a:lnSpc>
              <a:spcBef>
                <a:spcPts val="598"/>
              </a:spcBef>
            </a:pPr>
            <a:r>
              <a:rPr sz="2200" spc="0" dirty="0">
                <a:solidFill>
                  <a:srgbClr val="525389"/>
                </a:solidFill>
                <a:latin typeface="Arial Narrow" panose="020B0606020202030204" pitchFamily="34" charset="0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Arial Narrow" panose="020B0606020202030204" pitchFamily="34" charset="0"/>
                <a:cs typeface="Times New Roman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Η </a:t>
            </a:r>
            <a:r>
              <a:rPr sz="2600" spc="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κτι</a:t>
            </a:r>
            <a:r>
              <a:rPr sz="26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οβο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ία</a:t>
            </a:r>
            <a:r>
              <a:rPr sz="2600" spc="-6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ει</a:t>
            </a:r>
            <a:r>
              <a:rPr sz="26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600" spc="-2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δι</a:t>
            </a:r>
            <a:r>
              <a:rPr sz="26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ισδυτική </a:t>
            </a:r>
            <a:r>
              <a:rPr sz="2600" spc="1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600" spc="-2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δι</a:t>
            </a:r>
            <a:r>
              <a:rPr sz="2600" spc="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περ</a:t>
            </a:r>
            <a:r>
              <a:rPr sz="26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600" spc="-6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600" spc="0" dirty="0">
                <a:latin typeface="Arial Narrow" panose="020B0606020202030204" pitchFamily="34" charset="0"/>
                <a:cs typeface="Cambria"/>
              </a:rPr>
              <a:t>τοίχους</a:t>
            </a:r>
            <a:r>
              <a:rPr lang="en-US" sz="2600" spc="0" dirty="0">
                <a:latin typeface="Arial Narrow" panose="020B0606020202030204" pitchFamily="34" charset="0"/>
                <a:cs typeface="Cambria"/>
              </a:rPr>
              <a:t>.</a:t>
            </a:r>
            <a:endParaRPr sz="2600" dirty="0"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24872918"/>
      </p:ext>
    </p:extLst>
  </p:cSld>
  <p:clrMapOvr>
    <a:masterClrMapping/>
  </p:clrMapOvr>
  <p:transition spd="med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23</a:t>
            </a:fld>
            <a:endParaRPr lang="el-GR" altLang="el-GR"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C9CD3C2B-F6B0-4D4C-B47D-073FE7E1ACEB}"/>
              </a:ext>
            </a:extLst>
          </p:cNvPr>
          <p:cNvSpPr/>
          <p:nvPr/>
        </p:nvSpPr>
        <p:spPr>
          <a:xfrm>
            <a:off x="5982462" y="4642935"/>
            <a:ext cx="2761488" cy="165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2AE0A2D7-BD29-4413-9E54-03BE7C8A4480}"/>
              </a:ext>
            </a:extLst>
          </p:cNvPr>
          <p:cNvSpPr txBox="1"/>
          <p:nvPr/>
        </p:nvSpPr>
        <p:spPr>
          <a:xfrm>
            <a:off x="457200" y="404664"/>
            <a:ext cx="2743034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Ασύρματα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E16C824A-4CD6-4E87-A90F-837D878581E7}"/>
              </a:ext>
            </a:extLst>
          </p:cNvPr>
          <p:cNvSpPr txBox="1"/>
          <p:nvPr/>
        </p:nvSpPr>
        <p:spPr>
          <a:xfrm>
            <a:off x="3257679" y="404664"/>
            <a:ext cx="1812929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δίκτυα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4C80C19A-6B00-47ED-9915-75855B739A2E}"/>
              </a:ext>
            </a:extLst>
          </p:cNvPr>
          <p:cNvSpPr txBox="1"/>
          <p:nvPr/>
        </p:nvSpPr>
        <p:spPr>
          <a:xfrm>
            <a:off x="5130800" y="404664"/>
            <a:ext cx="1398091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W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i-</a:t>
            </a:r>
            <a:r>
              <a:rPr sz="6000" spc="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Fi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4312843-C3DD-451E-8B14-4960C0CCEE60}"/>
              </a:ext>
            </a:extLst>
          </p:cNvPr>
          <p:cNvSpPr txBox="1"/>
          <p:nvPr/>
        </p:nvSpPr>
        <p:spPr>
          <a:xfrm>
            <a:off x="457200" y="946953"/>
            <a:ext cx="8343900" cy="25727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785"/>
              </a:lnSpc>
              <a:spcBef>
                <a:spcPts val="139"/>
              </a:spcBef>
            </a:pPr>
            <a:r>
              <a:rPr sz="2600" b="1" spc="-179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600" b="1" spc="-1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μόντεμ</a:t>
            </a:r>
            <a:r>
              <a:rPr sz="2600" b="1" spc="-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εκπεμπουν</a:t>
            </a:r>
            <a:r>
              <a:rPr sz="2600" b="1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ακτι</a:t>
            </a:r>
            <a:r>
              <a:rPr sz="2600" b="1" spc="44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οβο</a:t>
            </a:r>
            <a:r>
              <a:rPr sz="2600" b="1" spc="-9" dirty="0">
                <a:solidFill>
                  <a:srgbClr val="0000FF"/>
                </a:solidFill>
                <a:latin typeface="Cambria"/>
                <a:cs typeface="Cambria"/>
              </a:rPr>
              <a:t>λ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ία</a:t>
            </a:r>
            <a:r>
              <a:rPr sz="2600" b="1" spc="-22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στα</a:t>
            </a:r>
            <a:r>
              <a:rPr sz="2600" b="1" spc="-42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2.5</a:t>
            </a:r>
            <a:r>
              <a:rPr sz="2600" b="1" spc="-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GHz</a:t>
            </a:r>
            <a:r>
              <a:rPr sz="2600" b="1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u="sng" spc="14" dirty="0">
                <a:latin typeface="Cambria"/>
                <a:cs typeface="Cambria"/>
              </a:rPr>
              <a:t>κ</a:t>
            </a:r>
            <a:r>
              <a:rPr sz="2600" u="sng" spc="0" dirty="0">
                <a:latin typeface="Cambria"/>
                <a:cs typeface="Cambria"/>
              </a:rPr>
              <a:t>αι</a:t>
            </a:r>
            <a:r>
              <a:rPr lang="el-GR" sz="2600" u="sng" spc="0" dirty="0">
                <a:latin typeface="Cambria"/>
                <a:cs typeface="Cambria"/>
              </a:rPr>
              <a:t> </a:t>
            </a:r>
            <a:r>
              <a:rPr sz="2600" u="sng" spc="0" dirty="0">
                <a:latin typeface="Cambria"/>
                <a:cs typeface="Cambria"/>
              </a:rPr>
              <a:t>π</a:t>
            </a:r>
            <a:r>
              <a:rPr sz="2600" u="sng" spc="0" dirty="0" err="1">
                <a:latin typeface="Cambria"/>
                <a:cs typeface="Cambria"/>
              </a:rPr>
              <a:t>ρέ</a:t>
            </a:r>
            <a:r>
              <a:rPr sz="2600" u="sng" spc="0" dirty="0">
                <a:latin typeface="Cambria"/>
                <a:cs typeface="Cambria"/>
              </a:rPr>
              <a:t>πει</a:t>
            </a:r>
            <a:r>
              <a:rPr sz="2600" u="sng" spc="-75" dirty="0">
                <a:latin typeface="Cambria"/>
                <a:cs typeface="Cambria"/>
              </a:rPr>
              <a:t> </a:t>
            </a:r>
            <a:r>
              <a:rPr sz="2600" u="sng" spc="25" dirty="0">
                <a:latin typeface="Cambria"/>
                <a:cs typeface="Cambria"/>
              </a:rPr>
              <a:t>ν</a:t>
            </a:r>
            <a:r>
              <a:rPr sz="2600" u="sng" spc="0" dirty="0">
                <a:latin typeface="Cambria"/>
                <a:cs typeface="Cambria"/>
              </a:rPr>
              <a:t>α</a:t>
            </a:r>
            <a:r>
              <a:rPr sz="2600" u="sng" spc="-14" dirty="0">
                <a:latin typeface="Cambria"/>
                <a:cs typeface="Cambria"/>
              </a:rPr>
              <a:t> </a:t>
            </a:r>
            <a:r>
              <a:rPr sz="2600" u="sng" spc="0" dirty="0">
                <a:latin typeface="Cambria"/>
                <a:cs typeface="Cambria"/>
              </a:rPr>
              <a:t>β</a:t>
            </a:r>
            <a:r>
              <a:rPr sz="2600" u="sng" spc="-9" dirty="0">
                <a:latin typeface="Cambria"/>
                <a:cs typeface="Cambria"/>
              </a:rPr>
              <a:t>ρ</a:t>
            </a:r>
            <a:r>
              <a:rPr sz="2600" u="sng" spc="0" dirty="0">
                <a:latin typeface="Cambria"/>
                <a:cs typeface="Cambria"/>
              </a:rPr>
              <a:t>ίσ</a:t>
            </a:r>
            <a:r>
              <a:rPr sz="2600" u="sng" spc="50" dirty="0">
                <a:latin typeface="Cambria"/>
                <a:cs typeface="Cambria"/>
              </a:rPr>
              <a:t>κ</a:t>
            </a:r>
            <a:r>
              <a:rPr sz="2600" u="sng" spc="0" dirty="0">
                <a:latin typeface="Cambria"/>
                <a:cs typeface="Cambria"/>
              </a:rPr>
              <a:t>ονται</a:t>
            </a:r>
            <a:r>
              <a:rPr sz="2600" u="sng" spc="-28" dirty="0">
                <a:latin typeface="Cambria"/>
                <a:cs typeface="Cambria"/>
              </a:rPr>
              <a:t> </a:t>
            </a:r>
            <a:r>
              <a:rPr sz="2600" u="sng" spc="0" dirty="0">
                <a:latin typeface="Cambria"/>
                <a:cs typeface="Cambria"/>
              </a:rPr>
              <a:t>μακριά</a:t>
            </a:r>
            <a:r>
              <a:rPr sz="2600" u="sng" spc="-68" dirty="0">
                <a:latin typeface="Cambria"/>
                <a:cs typeface="Cambria"/>
              </a:rPr>
              <a:t> </a:t>
            </a:r>
            <a:r>
              <a:rPr sz="2600" u="sng" spc="0" dirty="0">
                <a:latin typeface="Cambria"/>
                <a:cs typeface="Cambria"/>
              </a:rPr>
              <a:t>από</a:t>
            </a:r>
            <a:r>
              <a:rPr sz="2600" u="sng" spc="-54" dirty="0">
                <a:latin typeface="Cambria"/>
                <a:cs typeface="Cambria"/>
              </a:rPr>
              <a:t> </a:t>
            </a:r>
            <a:r>
              <a:rPr sz="2600" u="sng" spc="-25" dirty="0">
                <a:latin typeface="Cambria"/>
                <a:cs typeface="Cambria"/>
              </a:rPr>
              <a:t>ζ</a:t>
            </a:r>
            <a:r>
              <a:rPr sz="2600" u="sng" spc="0" dirty="0">
                <a:latin typeface="Cambria"/>
                <a:cs typeface="Cambria"/>
              </a:rPr>
              <a:t>ωτι</a:t>
            </a:r>
            <a:r>
              <a:rPr sz="2600" u="sng" spc="14" dirty="0">
                <a:latin typeface="Cambria"/>
                <a:cs typeface="Cambria"/>
              </a:rPr>
              <a:t>κ</a:t>
            </a:r>
            <a:r>
              <a:rPr sz="2600" u="sng" spc="0" dirty="0">
                <a:latin typeface="Cambria"/>
                <a:cs typeface="Cambria"/>
              </a:rPr>
              <a:t>ά</a:t>
            </a:r>
            <a:r>
              <a:rPr sz="2600" u="sng" spc="-14" dirty="0">
                <a:latin typeface="Cambria"/>
                <a:cs typeface="Cambria"/>
              </a:rPr>
              <a:t> </a:t>
            </a:r>
            <a:r>
              <a:rPr sz="2600" u="sng" spc="0" dirty="0">
                <a:latin typeface="Cambria"/>
                <a:cs typeface="Cambria"/>
              </a:rPr>
              <a:t>όργα</a:t>
            </a:r>
            <a:r>
              <a:rPr sz="2600" u="sng" spc="29" dirty="0">
                <a:latin typeface="Cambria"/>
                <a:cs typeface="Cambria"/>
              </a:rPr>
              <a:t>ν</a:t>
            </a:r>
            <a:r>
              <a:rPr sz="2600" u="sng" spc="0" dirty="0">
                <a:latin typeface="Cambria"/>
                <a:cs typeface="Cambria"/>
              </a:rPr>
              <a:t>α</a:t>
            </a:r>
            <a:r>
              <a:rPr lang="el-GR" sz="2600" u="sng" spc="0" dirty="0">
                <a:latin typeface="Cambria"/>
                <a:cs typeface="Cambria"/>
              </a:rPr>
              <a:t>.</a:t>
            </a:r>
          </a:p>
          <a:p>
            <a:pPr marL="12700" marR="49491">
              <a:lnSpc>
                <a:spcPts val="2810"/>
              </a:lnSpc>
              <a:spcBef>
                <a:spcPts val="1"/>
              </a:spcBef>
            </a:pP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219"/>
              </a:spcBef>
            </a:pPr>
            <a:r>
              <a:rPr sz="2600" spc="0" dirty="0">
                <a:latin typeface="Cambria"/>
                <a:cs typeface="Cambria"/>
              </a:rPr>
              <a:t>Ασυρματη</a:t>
            </a:r>
            <a:r>
              <a:rPr sz="2600" spc="-94" dirty="0">
                <a:latin typeface="Cambria"/>
                <a:cs typeface="Cambria"/>
              </a:rPr>
              <a:t> </a:t>
            </a:r>
            <a:r>
              <a:rPr sz="2600" spc="1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άρτα</a:t>
            </a:r>
            <a:r>
              <a:rPr sz="2600" spc="-56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δίκτύου</a:t>
            </a:r>
            <a:r>
              <a:rPr sz="2600" spc="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(απόσταση</a:t>
            </a:r>
            <a:r>
              <a:rPr sz="2600" spc="-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4</a:t>
            </a:r>
            <a:r>
              <a:rPr sz="2600" spc="14" dirty="0">
                <a:latin typeface="Cambria"/>
                <a:cs typeface="Cambria"/>
              </a:rPr>
              <a:t>0</a:t>
            </a:r>
            <a:r>
              <a:rPr sz="2600" spc="0" dirty="0">
                <a:latin typeface="Cambria"/>
                <a:cs typeface="Cambria"/>
              </a:rPr>
              <a:t>-</a:t>
            </a:r>
            <a:r>
              <a:rPr sz="2600" spc="-8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50ε</a:t>
            </a:r>
            <a:r>
              <a:rPr sz="2600" spc="1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ατοστά)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219"/>
              </a:spcBef>
            </a:pPr>
            <a:endParaRPr lang="el-GR" sz="2600" spc="0" dirty="0">
              <a:latin typeface="Cambria"/>
              <a:cs typeface="Cambria"/>
            </a:endParaRPr>
          </a:p>
          <a:p>
            <a:pPr marL="12700" algn="just">
              <a:lnSpc>
                <a:spcPts val="2785"/>
              </a:lnSpc>
              <a:spcBef>
                <a:spcPts val="139"/>
              </a:spcBef>
            </a:pPr>
            <a:r>
              <a:rPr lang="el-GR" sz="2600" spc="0" dirty="0">
                <a:latin typeface="Cambria"/>
                <a:cs typeface="Cambria"/>
              </a:rPr>
              <a:t>Σ</a:t>
            </a:r>
            <a:r>
              <a:rPr sz="2600" spc="0" dirty="0">
                <a:latin typeface="Cambria"/>
                <a:cs typeface="Cambria"/>
              </a:rPr>
              <a:t>ε </a:t>
            </a:r>
            <a:r>
              <a:rPr sz="2600" spc="1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ακή</a:t>
            </a:r>
            <a:r>
              <a:rPr sz="2600" spc="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σύνδεση</a:t>
            </a:r>
            <a:r>
              <a:rPr sz="2600" spc="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</a:t>
            </a:r>
            <a:r>
              <a:rPr sz="2600" spc="59" dirty="0">
                <a:latin typeface="Cambria"/>
                <a:cs typeface="Cambria"/>
              </a:rPr>
              <a:t>λ</a:t>
            </a:r>
            <a:r>
              <a:rPr sz="2600" spc="0" dirty="0">
                <a:latin typeface="Cambria"/>
                <a:cs typeface="Cambria"/>
              </a:rPr>
              <a:t>λατώνε</a:t>
            </a:r>
            <a:r>
              <a:rPr sz="2600" spc="-9" dirty="0">
                <a:latin typeface="Cambria"/>
                <a:cs typeface="Cambria"/>
              </a:rPr>
              <a:t>τ</a:t>
            </a:r>
            <a:r>
              <a:rPr sz="2600" spc="0" dirty="0">
                <a:latin typeface="Cambria"/>
                <a:cs typeface="Cambria"/>
              </a:rPr>
              <a:t>αι</a:t>
            </a:r>
            <a:r>
              <a:rPr sz="2600" spc="-47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η</a:t>
            </a:r>
            <a:r>
              <a:rPr sz="2600" spc="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τα</a:t>
            </a:r>
            <a:r>
              <a:rPr sz="2600" spc="39" dirty="0">
                <a:latin typeface="Cambria"/>
                <a:cs typeface="Cambria"/>
              </a:rPr>
              <a:t>χ</a:t>
            </a:r>
            <a:r>
              <a:rPr sz="2600" spc="0" dirty="0">
                <a:latin typeface="Cambria"/>
                <a:cs typeface="Cambria"/>
              </a:rPr>
              <a:t>ύτητα</a:t>
            </a:r>
            <a:r>
              <a:rPr lang="el-GR" sz="2600" spc="0" dirty="0">
                <a:latin typeface="Cambria"/>
                <a:cs typeface="Cambria"/>
              </a:rPr>
              <a:t> μεταφοράς, </a:t>
            </a:r>
            <a:r>
              <a:rPr lang="el-GR" sz="2600" spc="-25" dirty="0">
                <a:latin typeface="Cambria"/>
                <a:cs typeface="Cambria"/>
              </a:rPr>
              <a:t>χ</a:t>
            </a:r>
            <a:r>
              <a:rPr lang="el-GR" sz="2600" spc="0" dirty="0">
                <a:latin typeface="Cambria"/>
                <a:cs typeface="Cambria"/>
              </a:rPr>
              <a:t>ωρίς</a:t>
            </a:r>
            <a:r>
              <a:rPr lang="el-GR" sz="2600" spc="-36" dirty="0">
                <a:latin typeface="Cambria"/>
                <a:cs typeface="Cambria"/>
              </a:rPr>
              <a:t> </a:t>
            </a:r>
            <a:r>
              <a:rPr lang="el-GR" sz="2600" spc="29" dirty="0">
                <a:latin typeface="Cambria"/>
                <a:cs typeface="Cambria"/>
              </a:rPr>
              <a:t>ν</a:t>
            </a:r>
            <a:r>
              <a:rPr lang="el-GR" sz="2600" spc="0" dirty="0">
                <a:latin typeface="Cambria"/>
                <a:cs typeface="Cambria"/>
              </a:rPr>
              <a:t>α</a:t>
            </a:r>
            <a:r>
              <a:rPr lang="el-GR" sz="2600" spc="-14" dirty="0">
                <a:latin typeface="Cambria"/>
                <a:cs typeface="Cambria"/>
              </a:rPr>
              <a:t> </a:t>
            </a:r>
            <a:r>
              <a:rPr lang="el-GR" sz="2600" spc="0" dirty="0">
                <a:latin typeface="Cambria"/>
                <a:cs typeface="Cambria"/>
              </a:rPr>
              <a:t>υπάρχει</a:t>
            </a:r>
            <a:r>
              <a:rPr lang="el-GR" sz="2600" spc="-57" dirty="0">
                <a:latin typeface="Cambria"/>
                <a:cs typeface="Cambria"/>
              </a:rPr>
              <a:t> </a:t>
            </a:r>
            <a:r>
              <a:rPr lang="el-GR" sz="2600" spc="0" dirty="0">
                <a:latin typeface="Cambria"/>
                <a:cs typeface="Cambria"/>
              </a:rPr>
              <a:t>μεγαλύτε</a:t>
            </a:r>
            <a:r>
              <a:rPr lang="el-GR" sz="2600" spc="-9" dirty="0">
                <a:latin typeface="Cambria"/>
                <a:cs typeface="Cambria"/>
              </a:rPr>
              <a:t>ρ</a:t>
            </a:r>
            <a:r>
              <a:rPr lang="el-GR" sz="2600" spc="0" dirty="0">
                <a:latin typeface="Cambria"/>
                <a:cs typeface="Cambria"/>
              </a:rPr>
              <a:t>η</a:t>
            </a:r>
            <a:r>
              <a:rPr lang="el-GR" sz="2600" spc="4" dirty="0">
                <a:latin typeface="Cambria"/>
                <a:cs typeface="Cambria"/>
              </a:rPr>
              <a:t> </a:t>
            </a:r>
            <a:r>
              <a:rPr lang="el-GR" sz="2600" spc="0" dirty="0">
                <a:latin typeface="Cambria"/>
                <a:cs typeface="Cambria"/>
              </a:rPr>
              <a:t>έκθεση σε Ακτι</a:t>
            </a:r>
            <a:r>
              <a:rPr lang="el-GR" sz="2600" spc="39" dirty="0">
                <a:latin typeface="Cambria"/>
                <a:cs typeface="Cambria"/>
              </a:rPr>
              <a:t>ν</a:t>
            </a:r>
            <a:r>
              <a:rPr lang="el-GR" sz="2600" spc="0" dirty="0">
                <a:latin typeface="Cambria"/>
                <a:cs typeface="Cambria"/>
              </a:rPr>
              <a:t>οβο</a:t>
            </a:r>
            <a:r>
              <a:rPr lang="el-GR" sz="2600" spc="-14" dirty="0">
                <a:latin typeface="Cambria"/>
                <a:cs typeface="Cambria"/>
              </a:rPr>
              <a:t>λ</a:t>
            </a:r>
            <a:r>
              <a:rPr lang="el-GR" sz="2600" spc="0" dirty="0">
                <a:latin typeface="Cambria"/>
                <a:cs typeface="Cambria"/>
              </a:rPr>
              <a:t>ία.</a:t>
            </a:r>
            <a:endParaRPr lang="el-GR"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219"/>
              </a:spcBef>
            </a:pPr>
            <a:endParaRPr sz="2600" dirty="0">
              <a:latin typeface="Cambria"/>
              <a:cs typeface="Cambria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5CAE3252-9E33-4D70-84E2-6064F3271135}"/>
              </a:ext>
            </a:extLst>
          </p:cNvPr>
          <p:cNvSpPr txBox="1"/>
          <p:nvPr/>
        </p:nvSpPr>
        <p:spPr>
          <a:xfrm>
            <a:off x="400050" y="3820413"/>
            <a:ext cx="8343900" cy="1934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491">
              <a:lnSpc>
                <a:spcPct val="97696"/>
              </a:lnSpc>
              <a:spcBef>
                <a:spcPts val="219"/>
              </a:spcBef>
            </a:pPr>
            <a:r>
              <a:rPr sz="2600" spc="0" dirty="0">
                <a:latin typeface="Cambria"/>
                <a:cs typeface="Cambria"/>
              </a:rPr>
              <a:t>Η </a:t>
            </a:r>
            <a:r>
              <a:rPr sz="2600" spc="9" dirty="0">
                <a:latin typeface="Cambria"/>
                <a:cs typeface="Cambria"/>
              </a:rPr>
              <a:t>α</a:t>
            </a:r>
            <a:r>
              <a:rPr sz="2600" spc="0" dirty="0">
                <a:latin typeface="Cambria"/>
                <a:cs typeface="Cambria"/>
              </a:rPr>
              <a:t>κτι</a:t>
            </a:r>
            <a:r>
              <a:rPr sz="2600" spc="3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οβο</a:t>
            </a:r>
            <a:r>
              <a:rPr sz="2600" spc="-9" dirty="0">
                <a:latin typeface="Cambria"/>
                <a:cs typeface="Cambria"/>
              </a:rPr>
              <a:t>λ</a:t>
            </a:r>
            <a:r>
              <a:rPr sz="2600" spc="0" dirty="0">
                <a:latin typeface="Cambria"/>
                <a:cs typeface="Cambria"/>
              </a:rPr>
              <a:t>ία</a:t>
            </a:r>
            <a:r>
              <a:rPr sz="2600" spc="-6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εξασθανεί</a:t>
            </a:r>
            <a:r>
              <a:rPr sz="2600" spc="-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με την </a:t>
            </a:r>
            <a:r>
              <a:rPr sz="2600" spc="4" dirty="0">
                <a:latin typeface="Cambria"/>
                <a:cs typeface="Cambria"/>
              </a:rPr>
              <a:t>α</a:t>
            </a:r>
            <a:r>
              <a:rPr sz="2600" spc="0" dirty="0">
                <a:latin typeface="Cambria"/>
                <a:cs typeface="Cambria"/>
              </a:rPr>
              <a:t>πόσταση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  <a:p>
            <a:pPr marL="12700" marR="343309" algn="just">
              <a:lnSpc>
                <a:spcPts val="2810"/>
              </a:lnSpc>
              <a:spcBef>
                <a:spcPts val="722"/>
              </a:spcBef>
            </a:pPr>
            <a:r>
              <a:rPr sz="2600" spc="-179" dirty="0">
                <a:latin typeface="Cambria"/>
                <a:cs typeface="Cambria"/>
              </a:rPr>
              <a:t>Τ</a:t>
            </a:r>
            <a:r>
              <a:rPr sz="2600" spc="0" dirty="0">
                <a:latin typeface="Cambria"/>
                <a:cs typeface="Cambria"/>
              </a:rPr>
              <a:t>α</a:t>
            </a:r>
            <a:r>
              <a:rPr sz="2600" spc="-1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επίπεδα</a:t>
            </a:r>
            <a:r>
              <a:rPr sz="2600" spc="-1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σήματος ει</a:t>
            </a:r>
            <a:r>
              <a:rPr sz="2600" spc="2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αι</a:t>
            </a:r>
            <a:r>
              <a:rPr sz="2600" spc="-3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πολύ μικ</a:t>
            </a:r>
            <a:r>
              <a:rPr sz="2600" spc="-9" dirty="0">
                <a:latin typeface="Cambria"/>
                <a:cs typeface="Cambria"/>
              </a:rPr>
              <a:t>ρ</a:t>
            </a:r>
            <a:r>
              <a:rPr sz="2600" spc="0" dirty="0">
                <a:latin typeface="Cambria"/>
                <a:cs typeface="Cambria"/>
              </a:rPr>
              <a:t>ότερα</a:t>
            </a:r>
            <a:r>
              <a:rPr sz="2600" spc="1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των</a:t>
            </a:r>
            <a:r>
              <a:rPr lang="el-GR" sz="2600" spc="0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ρα</a:t>
            </a:r>
            <a:r>
              <a:rPr sz="2600" spc="0" dirty="0" err="1">
                <a:latin typeface="Cambria"/>
                <a:cs typeface="Cambria"/>
              </a:rPr>
              <a:t>διοκυμάτων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968890977"/>
      </p:ext>
    </p:extLst>
  </p:cSld>
  <p:clrMapOvr>
    <a:masterClrMapping/>
  </p:clrMapOvr>
  <p:transition spd="med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24</a:t>
            </a:fld>
            <a:endParaRPr lang="el-GR" altLang="el-GR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BE211E3E-2D50-4CE5-9032-3D49CFD5138A}"/>
              </a:ext>
            </a:extLst>
          </p:cNvPr>
          <p:cNvSpPr/>
          <p:nvPr/>
        </p:nvSpPr>
        <p:spPr>
          <a:xfrm>
            <a:off x="3491880" y="2808177"/>
            <a:ext cx="4928616" cy="3214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8CAE138-1044-4F54-9371-8C089C50B40A}"/>
              </a:ext>
            </a:extLst>
          </p:cNvPr>
          <p:cNvSpPr txBox="1"/>
          <p:nvPr/>
        </p:nvSpPr>
        <p:spPr>
          <a:xfrm>
            <a:off x="1106705" y="404664"/>
            <a:ext cx="2968190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Συστήματα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574F87B-7FFE-4E9A-9627-ED10B4EAE2F0}"/>
              </a:ext>
            </a:extLst>
          </p:cNvPr>
          <p:cNvSpPr txBox="1"/>
          <p:nvPr/>
        </p:nvSpPr>
        <p:spPr>
          <a:xfrm>
            <a:off x="4133865" y="404664"/>
            <a:ext cx="2979880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ασ</a:t>
            </a:r>
            <a:r>
              <a:rPr sz="6000" spc="-9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φ</a:t>
            </a:r>
            <a:r>
              <a:rPr sz="6000" spc="0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αλείας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C2C3F0CF-647E-431D-9308-1C68CF5DC2BF}"/>
              </a:ext>
            </a:extLst>
          </p:cNvPr>
          <p:cNvSpPr txBox="1"/>
          <p:nvPr/>
        </p:nvSpPr>
        <p:spPr>
          <a:xfrm>
            <a:off x="825565" y="1023339"/>
            <a:ext cx="6498660" cy="17726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Δια</a:t>
            </a:r>
            <a:r>
              <a:rPr sz="2600" spc="-25" dirty="0">
                <a:latin typeface="Cambria"/>
                <a:cs typeface="Cambria"/>
              </a:rPr>
              <a:t>χ</a:t>
            </a:r>
            <a:r>
              <a:rPr sz="2600" spc="0" dirty="0">
                <a:latin typeface="Cambria"/>
                <a:cs typeface="Cambria"/>
              </a:rPr>
              <a:t>είριση ε</a:t>
            </a:r>
            <a:r>
              <a:rPr sz="2600" spc="2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αέριας</a:t>
            </a:r>
            <a:r>
              <a:rPr sz="2600" spc="-73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κυ</a:t>
            </a:r>
            <a:r>
              <a:rPr sz="2600" spc="69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λοφορίας</a:t>
            </a:r>
            <a:r>
              <a:rPr sz="2600" spc="2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–</a:t>
            </a:r>
            <a:r>
              <a:rPr sz="2600" spc="-8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ραντάρ</a:t>
            </a: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532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Θαλάσ</a:t>
            </a:r>
            <a:r>
              <a:rPr sz="2600" spc="4" dirty="0">
                <a:latin typeface="Cambria"/>
                <a:cs typeface="Cambria"/>
              </a:rPr>
              <a:t>σ</a:t>
            </a:r>
            <a:r>
              <a:rPr sz="2600" spc="0" dirty="0">
                <a:latin typeface="Cambria"/>
                <a:cs typeface="Cambria"/>
              </a:rPr>
              <a:t>ια</a:t>
            </a:r>
            <a:r>
              <a:rPr sz="2600" spc="-2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ραντάρ</a:t>
            </a: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671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Εντοπισμού </a:t>
            </a:r>
            <a:r>
              <a:rPr sz="2600" spc="9" dirty="0">
                <a:latin typeface="Cambria"/>
                <a:cs typeface="Cambria"/>
              </a:rPr>
              <a:t>π</a:t>
            </a:r>
            <a:r>
              <a:rPr sz="2600" spc="0" dirty="0">
                <a:latin typeface="Cambria"/>
                <a:cs typeface="Cambria"/>
              </a:rPr>
              <a:t>αρα</a:t>
            </a:r>
            <a:r>
              <a:rPr sz="2600" spc="5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ολούθησης</a:t>
            </a: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671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Σα</a:t>
            </a:r>
            <a:r>
              <a:rPr sz="2600" spc="0" dirty="0" err="1">
                <a:latin typeface="Cambria"/>
                <a:cs typeface="Cambria"/>
              </a:rPr>
              <a:t>ρωτές</a:t>
            </a:r>
            <a:r>
              <a:rPr sz="2600" spc="0" dirty="0">
                <a:latin typeface="Cambria"/>
                <a:cs typeface="Cambria"/>
              </a:rPr>
              <a:t> α</a:t>
            </a:r>
            <a:r>
              <a:rPr sz="2600" spc="4" dirty="0" err="1">
                <a:latin typeface="Cambria"/>
                <a:cs typeface="Cambria"/>
              </a:rPr>
              <a:t>σ</a:t>
            </a:r>
            <a:r>
              <a:rPr sz="2600" spc="0" dirty="0" err="1">
                <a:latin typeface="Cambria"/>
                <a:cs typeface="Cambria"/>
              </a:rPr>
              <a:t>φ</a:t>
            </a:r>
            <a:r>
              <a:rPr sz="2600" spc="0" dirty="0">
                <a:latin typeface="Cambria"/>
                <a:cs typeface="Cambria"/>
              </a:rPr>
              <a:t>αλ</a:t>
            </a:r>
            <a:r>
              <a:rPr lang="el-GR" sz="2600" spc="0" dirty="0" err="1">
                <a:latin typeface="Cambria"/>
                <a:cs typeface="Cambria"/>
              </a:rPr>
              <a:t>εί</a:t>
            </a:r>
            <a:r>
              <a:rPr sz="2600" spc="0" dirty="0">
                <a:latin typeface="Cambria"/>
                <a:cs typeface="Cambria"/>
              </a:rPr>
              <a:t>ας</a:t>
            </a:r>
            <a:endParaRPr sz="2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67636646"/>
      </p:ext>
    </p:extLst>
  </p:cSld>
  <p:clrMapOvr>
    <a:masterClrMapping/>
  </p:clrMapOvr>
  <p:transition spd="med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25</a:t>
            </a:fld>
            <a:endParaRPr lang="el-GR" altLang="el-GR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E19030E2-DCD4-448F-A00C-63FC5360D49A}"/>
              </a:ext>
            </a:extLst>
          </p:cNvPr>
          <p:cNvSpPr txBox="1"/>
          <p:nvPr/>
        </p:nvSpPr>
        <p:spPr>
          <a:xfrm>
            <a:off x="683568" y="476672"/>
            <a:ext cx="8136904" cy="2393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367">
              <a:lnSpc>
                <a:spcPts val="4715"/>
              </a:lnSpc>
              <a:spcBef>
                <a:spcPts val="235"/>
              </a:spcBef>
            </a:pPr>
            <a:r>
              <a:rPr sz="6000" spc="0" baseline="8677" dirty="0">
                <a:solidFill>
                  <a:srgbClr val="406E8D"/>
                </a:solidFill>
                <a:latin typeface="Lucida Sans Unicode"/>
                <a:cs typeface="Lucida Sans Unicode"/>
              </a:rPr>
              <a:t>Oικιακές εφαρμογές</a:t>
            </a:r>
            <a:endParaRPr sz="4000" dirty="0">
              <a:latin typeface="Lucida Sans Unicode"/>
              <a:cs typeface="Lucida Sans Unicode"/>
            </a:endParaRPr>
          </a:p>
          <a:p>
            <a:pPr marL="589788" indent="-274319" algn="just">
              <a:lnSpc>
                <a:spcPct val="100041"/>
              </a:lnSpc>
              <a:spcBef>
                <a:spcPts val="867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Επαγωγικές εστιές μαγειρέ</a:t>
            </a:r>
            <a:r>
              <a:rPr sz="2600" spc="-9" dirty="0">
                <a:latin typeface="Cambria"/>
                <a:cs typeface="Cambria"/>
              </a:rPr>
              <a:t>μ</a:t>
            </a:r>
            <a:r>
              <a:rPr sz="2600" spc="0" dirty="0">
                <a:latin typeface="Cambria"/>
                <a:cs typeface="Cambria"/>
              </a:rPr>
              <a:t>ατος,</a:t>
            </a:r>
            <a:r>
              <a:rPr sz="2600" spc="-5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φούρ</a:t>
            </a:r>
            <a:r>
              <a:rPr sz="2600" spc="3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ος</a:t>
            </a:r>
            <a:r>
              <a:rPr lang="el-GR" sz="2600" spc="0" dirty="0">
                <a:latin typeface="Cambria"/>
                <a:cs typeface="Cambria"/>
              </a:rPr>
              <a:t> </a:t>
            </a:r>
            <a:r>
              <a:rPr sz="2600" spc="0" dirty="0" err="1">
                <a:latin typeface="Cambria"/>
                <a:cs typeface="Cambria"/>
              </a:rPr>
              <a:t>μικροκυμάτων</a:t>
            </a:r>
            <a:r>
              <a:rPr sz="2600" spc="0" dirty="0">
                <a:latin typeface="Cambria"/>
                <a:cs typeface="Cambria"/>
              </a:rPr>
              <a:t>,</a:t>
            </a:r>
            <a:r>
              <a:rPr sz="2600" spc="2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οθόνες παρα</a:t>
            </a:r>
            <a:r>
              <a:rPr sz="2600" spc="50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ολούθησης</a:t>
            </a:r>
            <a:r>
              <a:rPr sz="2600" spc="-6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μωρών κτλ.</a:t>
            </a:r>
            <a:endParaRPr sz="2600" dirty="0">
              <a:latin typeface="Cambria"/>
              <a:cs typeface="Cambria"/>
            </a:endParaRPr>
          </a:p>
          <a:p>
            <a:pPr marL="315468" marR="45367">
              <a:lnSpc>
                <a:spcPct val="97696"/>
              </a:lnSpc>
              <a:spcBef>
                <a:spcPts val="598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 err="1">
                <a:latin typeface="Cambria"/>
                <a:cs typeface="Cambria"/>
              </a:rPr>
              <a:t>Έξυ</a:t>
            </a:r>
            <a:r>
              <a:rPr sz="2600" spc="0" dirty="0">
                <a:latin typeface="Cambria"/>
                <a:cs typeface="Cambria"/>
              </a:rPr>
              <a:t>π</a:t>
            </a:r>
            <a:r>
              <a:rPr sz="2600" spc="3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οι</a:t>
            </a:r>
            <a:r>
              <a:rPr sz="2600" spc="-70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μετρητ</a:t>
            </a:r>
            <a:r>
              <a:rPr sz="2600" spc="-9" dirty="0">
                <a:latin typeface="Cambria"/>
                <a:cs typeface="Cambria"/>
              </a:rPr>
              <a:t>έ</a:t>
            </a:r>
            <a:r>
              <a:rPr sz="2600" spc="0" dirty="0">
                <a:latin typeface="Cambria"/>
                <a:cs typeface="Cambria"/>
              </a:rPr>
              <a:t>ς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6A84037D-A25E-47D7-83C1-12A73CBDD8A2}"/>
              </a:ext>
            </a:extLst>
          </p:cNvPr>
          <p:cNvSpPr txBox="1"/>
          <p:nvPr/>
        </p:nvSpPr>
        <p:spPr>
          <a:xfrm>
            <a:off x="857812" y="3359137"/>
            <a:ext cx="3481728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Βιομηχανικές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CFE6697-271A-4378-BD0C-4FC6A199DB58}"/>
              </a:ext>
            </a:extLst>
          </p:cNvPr>
          <p:cNvSpPr txBox="1"/>
          <p:nvPr/>
        </p:nvSpPr>
        <p:spPr>
          <a:xfrm>
            <a:off x="4396794" y="3359137"/>
            <a:ext cx="2928980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εφαρμο</a:t>
            </a:r>
            <a:r>
              <a:rPr sz="6000" spc="-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γ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ές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2916BD9-A503-484F-97E1-4D8B66358790}"/>
              </a:ext>
            </a:extLst>
          </p:cNvPr>
          <p:cNvSpPr txBox="1"/>
          <p:nvPr/>
        </p:nvSpPr>
        <p:spPr>
          <a:xfrm>
            <a:off x="786438" y="4230861"/>
            <a:ext cx="8034034" cy="1224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785"/>
              </a:lnSpc>
              <a:spcBef>
                <a:spcPts val="139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Επαγωγι</a:t>
            </a:r>
            <a:r>
              <a:rPr sz="2600" spc="4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οί φούρ</a:t>
            </a:r>
            <a:r>
              <a:rPr sz="2600" spc="3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οι με</a:t>
            </a:r>
            <a:r>
              <a:rPr sz="2600" spc="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μεγάλα πηνία για</a:t>
            </a:r>
            <a:r>
              <a:rPr lang="en-US" sz="2600" spc="0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θέρ</a:t>
            </a:r>
            <a:r>
              <a:rPr sz="2600" spc="-9" dirty="0">
                <a:latin typeface="Cambria"/>
                <a:cs typeface="Cambria"/>
              </a:rPr>
              <a:t>μ</a:t>
            </a:r>
            <a:r>
              <a:rPr sz="2600" spc="0" dirty="0">
                <a:latin typeface="Cambria"/>
                <a:cs typeface="Cambria"/>
              </a:rPr>
              <a:t>α</a:t>
            </a:r>
            <a:r>
              <a:rPr sz="2600" spc="2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ση αγώ</a:t>
            </a:r>
            <a:r>
              <a:rPr sz="2600" spc="-9" dirty="0">
                <a:latin typeface="Cambria"/>
                <a:cs typeface="Cambria"/>
              </a:rPr>
              <a:t>γ</a:t>
            </a:r>
            <a:r>
              <a:rPr sz="2600" spc="0" dirty="0">
                <a:latin typeface="Cambria"/>
                <a:cs typeface="Cambria"/>
              </a:rPr>
              <a:t>ιμων</a:t>
            </a:r>
            <a:r>
              <a:rPr sz="2600" spc="-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υλι</a:t>
            </a:r>
            <a:r>
              <a:rPr sz="2600" spc="4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ών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  <a:p>
            <a:pPr marL="12700" marR="49491">
              <a:lnSpc>
                <a:spcPct val="97696"/>
              </a:lnSpc>
              <a:spcBef>
                <a:spcPts val="673"/>
              </a:spcBef>
            </a:pPr>
            <a:r>
              <a:rPr sz="22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200" spc="385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600" spc="0" dirty="0">
                <a:latin typeface="Cambria"/>
                <a:cs typeface="Cambria"/>
              </a:rPr>
              <a:t>Σημαντική έκθεση εργα</a:t>
            </a:r>
            <a:r>
              <a:rPr sz="2600" spc="-29" dirty="0">
                <a:latin typeface="Cambria"/>
                <a:cs typeface="Cambria"/>
              </a:rPr>
              <a:t>ζ</a:t>
            </a:r>
            <a:r>
              <a:rPr sz="2600" spc="0" dirty="0">
                <a:latin typeface="Cambria"/>
                <a:cs typeface="Cambria"/>
              </a:rPr>
              <a:t>ομέ</a:t>
            </a:r>
            <a:r>
              <a:rPr sz="2600" spc="50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ων</a:t>
            </a:r>
            <a:r>
              <a:rPr lang="el-GR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073307443"/>
      </p:ext>
    </p:extLst>
  </p:cSld>
  <p:clrMapOvr>
    <a:masterClrMapping/>
  </p:clrMapOvr>
  <p:transition spd="med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26</a:t>
            </a:fld>
            <a:endParaRPr lang="el-GR" altLang="el-GR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F84AD8B6-7A14-4275-888A-328BF2548C92}"/>
              </a:ext>
            </a:extLst>
          </p:cNvPr>
          <p:cNvSpPr txBox="1"/>
          <p:nvPr/>
        </p:nvSpPr>
        <p:spPr>
          <a:xfrm>
            <a:off x="618236" y="762481"/>
            <a:ext cx="2229697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Ιατρικές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F809A7BC-A678-4907-9D9E-EE66C8C394CE}"/>
              </a:ext>
            </a:extLst>
          </p:cNvPr>
          <p:cNvSpPr txBox="1"/>
          <p:nvPr/>
        </p:nvSpPr>
        <p:spPr>
          <a:xfrm>
            <a:off x="2906903" y="762481"/>
            <a:ext cx="2929055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εφαρμογές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4CD9D0FB-FBF2-4464-B4D1-9ADF7BFD2D56}"/>
              </a:ext>
            </a:extLst>
          </p:cNvPr>
          <p:cNvSpPr txBox="1"/>
          <p:nvPr/>
        </p:nvSpPr>
        <p:spPr>
          <a:xfrm>
            <a:off x="321800" y="1484784"/>
            <a:ext cx="8500399" cy="1651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marR="934856" indent="-342900" algn="just">
              <a:lnSpc>
                <a:spcPts val="2165"/>
              </a:lnSpc>
              <a:spcBef>
                <a:spcPts val="108"/>
              </a:spcBef>
              <a:buFont typeface="Arial" panose="020B0604020202020204" pitchFamily="34" charset="0"/>
              <a:buChar char="•"/>
            </a:pPr>
            <a:r>
              <a:rPr sz="2400" spc="0" dirty="0">
                <a:latin typeface="Arial Narrow" panose="020B0606020202030204" pitchFamily="34" charset="0"/>
                <a:cs typeface="Cambria"/>
              </a:rPr>
              <a:t>Μαγνητι</a:t>
            </a:r>
            <a:r>
              <a:rPr sz="24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οί</a:t>
            </a:r>
            <a:r>
              <a:rPr sz="2400" spc="-9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τομ</a:t>
            </a:r>
            <a:r>
              <a:rPr sz="2400" spc="-34" dirty="0">
                <a:latin typeface="Arial Narrow" panose="020B0606020202030204" pitchFamily="34" charset="0"/>
                <a:cs typeface="Cambria"/>
              </a:rPr>
              <a:t>ογ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ράφο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,</a:t>
            </a:r>
            <a:r>
              <a:rPr sz="2400" spc="-7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αθαρές</a:t>
            </a:r>
            <a:r>
              <a:rPr sz="2400" spc="-4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απει</a:t>
            </a:r>
            <a:r>
              <a:rPr sz="24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ονίσεις</a:t>
            </a:r>
            <a:r>
              <a:rPr sz="2400" spc="-6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δομών ιστώ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.</a:t>
            </a:r>
            <a:endParaRPr sz="2400" dirty="0">
              <a:latin typeface="Arial Narrow" panose="020B0606020202030204" pitchFamily="34" charset="0"/>
              <a:cs typeface="Cambria"/>
            </a:endParaRPr>
          </a:p>
          <a:p>
            <a:pPr marL="355600" indent="-342900" algn="just">
              <a:lnSpc>
                <a:spcPct val="100041"/>
              </a:lnSpc>
              <a:spcBef>
                <a:spcPts val="547"/>
              </a:spcBef>
              <a:buFont typeface="Arial" panose="020B0604020202020204" pitchFamily="34" charset="0"/>
              <a:buChar char="•"/>
            </a:pPr>
            <a:r>
              <a:rPr sz="2400" spc="-13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400" spc="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άτομα Η</a:t>
            </a:r>
            <a:r>
              <a:rPr sz="2400" spc="0" baseline="-25000" dirty="0">
                <a:latin typeface="Arial Narrow" panose="020B0606020202030204" pitchFamily="34" charset="0"/>
                <a:cs typeface="Cambria"/>
              </a:rPr>
              <a:t>2</a:t>
            </a:r>
            <a:r>
              <a:rPr sz="2400" spc="9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απο</a:t>
            </a:r>
            <a:r>
              <a:rPr sz="2400" spc="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4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νερό </a:t>
            </a:r>
            <a:r>
              <a:rPr sz="24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τους</a:t>
            </a:r>
            <a:r>
              <a:rPr sz="2400" spc="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-1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τούς</a:t>
            </a:r>
            <a:r>
              <a:rPr sz="2400" spc="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συν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ον</a:t>
            </a:r>
            <a:r>
              <a:rPr sz="2400" spc="-9" dirty="0">
                <a:latin typeface="Arial Narrow" panose="020B0606020202030204" pitchFamily="34" charset="0"/>
                <a:cs typeface="Cambria"/>
              </a:rPr>
              <a:t>ί</a:t>
            </a:r>
            <a:r>
              <a:rPr sz="2400" spc="-19" dirty="0">
                <a:latin typeface="Arial Narrow" panose="020B0606020202030204" pitchFamily="34" charset="0"/>
                <a:cs typeface="Cambria"/>
              </a:rPr>
              <a:t>ζ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ον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400" spc="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απο ε</a:t>
            </a:r>
            <a:r>
              <a:rPr sz="24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4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25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400" spc="2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ό στα</a:t>
            </a:r>
            <a:r>
              <a:rPr sz="24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ό  μαγνητι</a:t>
            </a:r>
            <a:r>
              <a:rPr sz="24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ό </a:t>
            </a:r>
            <a:r>
              <a:rPr sz="2400" spc="3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πεδίο </a:t>
            </a:r>
            <a:r>
              <a:rPr sz="2400" spc="4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επ</a:t>
            </a:r>
            <a:r>
              <a:rPr sz="2400" spc="-9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ιδη </a:t>
            </a:r>
            <a:r>
              <a:rPr sz="2400" spc="4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εκπέμπουν </a:t>
            </a:r>
            <a:r>
              <a:rPr sz="2400" spc="4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ραδιοσ</a:t>
            </a:r>
            <a:r>
              <a:rPr sz="2400" spc="-25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4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τητες</a:t>
            </a:r>
            <a:r>
              <a:rPr sz="2400" spc="36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στη σ</a:t>
            </a:r>
            <a:r>
              <a:rPr sz="2400" spc="-19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4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ότητα</a:t>
            </a:r>
            <a:r>
              <a:rPr sz="2400" spc="-6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συ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τονισμού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.</a:t>
            </a:r>
            <a:endParaRPr sz="2400" dirty="0">
              <a:latin typeface="Arial Narrow" panose="020B0606020202030204" pitchFamily="34" charset="0"/>
              <a:cs typeface="Cambria"/>
            </a:endParaRPr>
          </a:p>
          <a:p>
            <a:pPr marL="355600" marR="510781" indent="-342900" algn="just">
              <a:lnSpc>
                <a:spcPct val="97696"/>
              </a:lnSpc>
              <a:spcBef>
                <a:spcPts val="599"/>
              </a:spcBef>
              <a:buFont typeface="Arial" panose="020B0604020202020204" pitchFamily="34" charset="0"/>
              <a:buChar char="•"/>
            </a:pPr>
            <a:r>
              <a:rPr sz="2400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400" spc="-2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μεταβολές στο</a:t>
            </a:r>
            <a:r>
              <a:rPr sz="24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υδατι</a:t>
            </a:r>
            <a:r>
              <a:rPr sz="24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400" spc="-5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περιεχόμε</a:t>
            </a:r>
            <a:r>
              <a:rPr sz="24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4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ει</a:t>
            </a:r>
            <a:r>
              <a:rPr sz="24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400" spc="-2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4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βάση</a:t>
            </a:r>
            <a:r>
              <a:rPr sz="2400" spc="-4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spc="0" dirty="0">
                <a:latin typeface="Arial Narrow" panose="020B0606020202030204" pitchFamily="34" charset="0"/>
                <a:cs typeface="Cambria"/>
              </a:rPr>
              <a:t>των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 ει</a:t>
            </a:r>
            <a:r>
              <a:rPr lang="el-GR" sz="24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4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400" spc="0" dirty="0">
                <a:latin typeface="Arial Narrow" panose="020B0606020202030204" pitchFamily="34" charset="0"/>
                <a:cs typeface="Cambria"/>
              </a:rPr>
              <a:t>ων.</a:t>
            </a:r>
            <a:endParaRPr sz="2400" dirty="0"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8E40D1CE-CA6F-4304-A196-662E7474B599}"/>
              </a:ext>
            </a:extLst>
          </p:cNvPr>
          <p:cNvSpPr txBox="1"/>
          <p:nvPr/>
        </p:nvSpPr>
        <p:spPr>
          <a:xfrm>
            <a:off x="366188" y="3632493"/>
            <a:ext cx="8456011" cy="1003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buFont typeface="Arial" panose="020B0604020202020204" pitchFamily="34" charset="0"/>
              <a:buChar char="•"/>
            </a:pPr>
            <a:r>
              <a:rPr sz="2400" u="sng" spc="0" dirty="0">
                <a:latin typeface="Arial Narrow" panose="020B0606020202030204" pitchFamily="34" charset="0"/>
                <a:cs typeface="Cambria"/>
              </a:rPr>
              <a:t>Μόνιμο</a:t>
            </a:r>
            <a:r>
              <a:rPr sz="2400" u="sng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u="sng" spc="0" dirty="0">
                <a:latin typeface="Arial Narrow" panose="020B0606020202030204" pitchFamily="34" charset="0"/>
                <a:cs typeface="Cambria"/>
              </a:rPr>
              <a:t>μαγνητι</a:t>
            </a:r>
            <a:r>
              <a:rPr sz="2400" u="sng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400" u="sng" spc="0" dirty="0">
                <a:latin typeface="Arial Narrow" panose="020B0606020202030204" pitchFamily="34" charset="0"/>
                <a:cs typeface="Cambria"/>
              </a:rPr>
              <a:t>ό πεδίο</a:t>
            </a:r>
            <a:r>
              <a:rPr sz="2400" u="sng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u="sng" spc="0" dirty="0">
                <a:latin typeface="Arial Narrow" panose="020B0606020202030204" pitchFamily="34" charset="0"/>
                <a:cs typeface="Cambria"/>
              </a:rPr>
              <a:t>1-</a:t>
            </a:r>
            <a:r>
              <a:rPr sz="2400" u="sng" spc="-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400" u="sng" spc="0" dirty="0">
                <a:latin typeface="Arial Narrow" panose="020B0606020202030204" pitchFamily="34" charset="0"/>
                <a:cs typeface="Cambria"/>
              </a:rPr>
              <a:t>8</a:t>
            </a:r>
            <a:r>
              <a:rPr lang="el-GR" sz="2400" u="sng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400" u="sng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400" u="sng" spc="0" baseline="26245" dirty="0">
                <a:latin typeface="Arial Narrow" panose="020B0606020202030204" pitchFamily="34" charset="0"/>
                <a:cs typeface="Cambria"/>
              </a:rPr>
              <a:t>1 </a:t>
            </a:r>
            <a:r>
              <a:rPr lang="el-GR" sz="2400" u="sng" dirty="0">
                <a:latin typeface="Arial Narrow" panose="020B0606020202030204" pitchFamily="34" charset="0"/>
              </a:rPr>
              <a:t>προκαλεί διαχωρισμό των ενεργειακών σταθμών, έτσι τα πρωτόνια μεταπηδούν από την χαμηλότερη στην ανώτερη ενεργειακά στάθμη, στη συνέχεια επιστρέφουν εκπέμποντας ακτινοβολία</a:t>
            </a:r>
            <a:r>
              <a:rPr lang="el-GR" sz="24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1AD0ED4A-5E75-4BCD-9D74-108DA37C1264}"/>
              </a:ext>
            </a:extLst>
          </p:cNvPr>
          <p:cNvSpPr txBox="1"/>
          <p:nvPr/>
        </p:nvSpPr>
        <p:spPr>
          <a:xfrm>
            <a:off x="350236" y="5348658"/>
            <a:ext cx="8032357" cy="2867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225"/>
              </a:lnSpc>
              <a:spcBef>
                <a:spcPts val="111"/>
              </a:spcBef>
              <a:buFont typeface="Arial" panose="020B0604020202020204" pitchFamily="34" charset="0"/>
              <a:buChar char="•"/>
            </a:pPr>
            <a:r>
              <a:rPr lang="el-GR"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 δ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 ει</a:t>
            </a:r>
            <a:r>
              <a:rPr sz="24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400" b="1" spc="-2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απο</a:t>
            </a:r>
            <a:r>
              <a:rPr sz="2400" b="1" spc="-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0</a:t>
            </a:r>
            <a:r>
              <a:rPr lang="el-GR"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,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1</a:t>
            </a:r>
            <a:r>
              <a:rPr sz="2400" b="1" spc="1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W</a:t>
            </a:r>
            <a:r>
              <a:rPr sz="2400" b="1" spc="-23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k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g</a:t>
            </a:r>
            <a:r>
              <a:rPr sz="2400" b="1" spc="0" baseline="2624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-1</a:t>
            </a:r>
            <a:r>
              <a:rPr sz="2400" b="1" spc="-7" baseline="2624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έως 4 W</a:t>
            </a:r>
            <a:r>
              <a:rPr sz="2400" b="1" spc="-23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k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g</a:t>
            </a:r>
            <a:r>
              <a:rPr sz="2400" b="1" spc="0" baseline="2624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-1</a:t>
            </a:r>
            <a:r>
              <a:rPr sz="2400" b="1" spc="-7" baseline="2624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του</a:t>
            </a:r>
            <a:r>
              <a:rPr sz="2400" b="1" spc="-3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σωματι</a:t>
            </a:r>
            <a:r>
              <a:rPr sz="2400" b="1" spc="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ού</a:t>
            </a:r>
            <a:r>
              <a:rPr sz="2400" b="1" spc="-21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4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βάρους</a:t>
            </a:r>
            <a:endParaRPr sz="2400" b="1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987919949"/>
      </p:ext>
    </p:extLst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27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9C7050A8-7516-4C15-A357-145AD1835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686036"/>
            <a:ext cx="6480720" cy="493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02058"/>
      </p:ext>
    </p:extLst>
  </p:cSld>
  <p:clrMapOvr>
    <a:masterClrMapping/>
  </p:clrMapOvr>
  <p:transition spd="med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28</a:t>
            </a:fld>
            <a:endParaRPr lang="el-GR" altLang="el-GR"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764A494C-6951-4F6D-9202-D2871129C44E}"/>
              </a:ext>
            </a:extLst>
          </p:cNvPr>
          <p:cNvSpPr txBox="1"/>
          <p:nvPr/>
        </p:nvSpPr>
        <p:spPr>
          <a:xfrm>
            <a:off x="993140" y="776451"/>
            <a:ext cx="2825371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Βιολογικές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2A8DE58-9C95-4DE2-8F4C-C3CAF0323633}"/>
              </a:ext>
            </a:extLst>
          </p:cNvPr>
          <p:cNvSpPr txBox="1"/>
          <p:nvPr/>
        </p:nvSpPr>
        <p:spPr>
          <a:xfrm>
            <a:off x="3879006" y="776451"/>
            <a:ext cx="3172000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επιπτώσεις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16719992-C39E-48EA-B8E4-FD5DEE0D053B}"/>
              </a:ext>
            </a:extLst>
          </p:cNvPr>
          <p:cNvSpPr txBox="1"/>
          <p:nvPr/>
        </p:nvSpPr>
        <p:spPr>
          <a:xfrm>
            <a:off x="431540" y="1919995"/>
            <a:ext cx="8532948" cy="1123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 algn="just">
              <a:lnSpc>
                <a:spcPts val="2580"/>
              </a:lnSpc>
              <a:spcBef>
                <a:spcPts val="129"/>
              </a:spcBef>
              <a:buFont typeface="Arial" panose="020B0604020202020204" pitchFamily="34" charset="0"/>
              <a:buChar char="•"/>
            </a:pPr>
            <a:r>
              <a:rPr lang="el-GR" sz="2400" spc="-4" dirty="0">
                <a:latin typeface="Cambria"/>
                <a:cs typeface="Cambria"/>
              </a:rPr>
              <a:t>Π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r>
              <a:rPr lang="el-GR" sz="2400" spc="-64" dirty="0">
                <a:latin typeface="Cambria"/>
                <a:cs typeface="Cambria"/>
              </a:rPr>
              <a:t>Ο</a:t>
            </a:r>
            <a:r>
              <a:rPr lang="el-GR" sz="2400" spc="0" dirty="0">
                <a:latin typeface="Cambria"/>
                <a:cs typeface="Cambria"/>
              </a:rPr>
              <a:t>.</a:t>
            </a:r>
            <a:r>
              <a:rPr lang="el-GR" sz="2400" spc="-239" dirty="0">
                <a:latin typeface="Cambria"/>
                <a:cs typeface="Cambria"/>
              </a:rPr>
              <a:t>Υ</a:t>
            </a:r>
            <a:r>
              <a:rPr lang="el-GR" sz="2400" spc="-4" dirty="0">
                <a:latin typeface="Cambria"/>
                <a:cs typeface="Cambria"/>
              </a:rPr>
              <a:t>.</a:t>
            </a:r>
            <a:r>
              <a:rPr lang="el-GR" sz="2400" spc="0" dirty="0">
                <a:latin typeface="Cambria"/>
                <a:cs typeface="Cambria"/>
              </a:rPr>
              <a:t>: μείωση δια</a:t>
            </a:r>
            <a:r>
              <a:rPr lang="el-GR" sz="2400" spc="39" dirty="0">
                <a:latin typeface="Cambria"/>
                <a:cs typeface="Cambria"/>
              </a:rPr>
              <a:t>ν</a:t>
            </a:r>
            <a:r>
              <a:rPr lang="el-GR" sz="2400" spc="0" dirty="0">
                <a:latin typeface="Cambria"/>
                <a:cs typeface="Cambria"/>
              </a:rPr>
              <a:t>οητικής λειτο</a:t>
            </a:r>
            <a:r>
              <a:rPr lang="el-GR" sz="2400" spc="4" dirty="0">
                <a:latin typeface="Cambria"/>
                <a:cs typeface="Cambria"/>
              </a:rPr>
              <a:t>υ</a:t>
            </a:r>
            <a:r>
              <a:rPr lang="el-GR" sz="2400" spc="0" dirty="0">
                <a:latin typeface="Cambria"/>
                <a:cs typeface="Cambria"/>
              </a:rPr>
              <a:t>ργίας,</a:t>
            </a:r>
            <a:r>
              <a:rPr lang="el-GR" sz="2400" dirty="0">
                <a:latin typeface="Cambria"/>
                <a:cs typeface="Cambria"/>
              </a:rPr>
              <a:t> </a:t>
            </a:r>
            <a:r>
              <a:rPr sz="2400" spc="9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ατα</a:t>
            </a:r>
            <a:r>
              <a:rPr sz="2400" spc="0" dirty="0" err="1">
                <a:latin typeface="Cambria"/>
                <a:cs typeface="Cambria"/>
              </a:rPr>
              <a:t>ρ</a:t>
            </a:r>
            <a:r>
              <a:rPr sz="2400" spc="-9" dirty="0" err="1">
                <a:latin typeface="Cambria"/>
                <a:cs typeface="Cambria"/>
              </a:rPr>
              <a:t>ρ</a:t>
            </a:r>
            <a:r>
              <a:rPr sz="2400" spc="0" dirty="0" err="1">
                <a:latin typeface="Cambria"/>
                <a:cs typeface="Cambria"/>
              </a:rPr>
              <a:t>άκτ</a:t>
            </a:r>
            <a:r>
              <a:rPr sz="2400" spc="-9" dirty="0" err="1">
                <a:latin typeface="Cambria"/>
                <a:cs typeface="Cambria"/>
              </a:rPr>
              <a:t>η</a:t>
            </a:r>
            <a:r>
              <a:rPr sz="2400" spc="0" dirty="0" err="1">
                <a:latin typeface="Cambria"/>
                <a:cs typeface="Cambria"/>
              </a:rPr>
              <a:t>ς</a:t>
            </a:r>
            <a:r>
              <a:rPr sz="2400" spc="0" dirty="0">
                <a:latin typeface="Cambria"/>
                <a:cs typeface="Cambria"/>
              </a:rPr>
              <a:t>,</a:t>
            </a:r>
            <a:r>
              <a:rPr lang="el-GR" sz="2400" spc="0" dirty="0">
                <a:latin typeface="Cambria"/>
                <a:cs typeface="Cambria"/>
              </a:rPr>
              <a:t> </a:t>
            </a:r>
            <a:r>
              <a:rPr sz="2400" spc="18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επιβ</a:t>
            </a:r>
            <a:r>
              <a:rPr sz="2400" spc="4" dirty="0" err="1">
                <a:latin typeface="Cambria"/>
                <a:cs typeface="Cambria"/>
              </a:rPr>
              <a:t>ρ</a:t>
            </a:r>
            <a:r>
              <a:rPr sz="2400" spc="0" dirty="0" err="1">
                <a:latin typeface="Cambria"/>
                <a:cs typeface="Cambria"/>
              </a:rPr>
              <a:t>άδυ</a:t>
            </a:r>
            <a:r>
              <a:rPr sz="2400" spc="29" dirty="0" err="1">
                <a:latin typeface="Cambria"/>
                <a:cs typeface="Cambria"/>
              </a:rPr>
              <a:t>ν</a:t>
            </a:r>
            <a:r>
              <a:rPr sz="2400" spc="0" dirty="0" err="1">
                <a:latin typeface="Cambria"/>
                <a:cs typeface="Cambria"/>
              </a:rPr>
              <a:t>ση</a:t>
            </a:r>
            <a:r>
              <a:rPr sz="2400" spc="0" dirty="0">
                <a:latin typeface="Cambria"/>
                <a:cs typeface="Cambria"/>
              </a:rPr>
              <a:t> </a:t>
            </a:r>
            <a:r>
              <a:rPr sz="2400" spc="18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α</a:t>
            </a:r>
            <a:r>
              <a:rPr sz="2400" spc="25" dirty="0" err="1">
                <a:latin typeface="Cambria"/>
                <a:cs typeface="Cambria"/>
              </a:rPr>
              <a:t>ν</a:t>
            </a:r>
            <a:r>
              <a:rPr sz="2400" spc="0" dirty="0" err="1">
                <a:latin typeface="Cambria"/>
                <a:cs typeface="Cambria"/>
              </a:rPr>
              <a:t>ά</a:t>
            </a:r>
            <a:r>
              <a:rPr sz="2400" spc="34" dirty="0">
                <a:latin typeface="Cambria"/>
                <a:cs typeface="Cambria"/>
              </a:rPr>
              <a:t>π</a:t>
            </a:r>
            <a:r>
              <a:rPr sz="2400" spc="0" dirty="0">
                <a:latin typeface="Cambria"/>
                <a:cs typeface="Cambria"/>
              </a:rPr>
              <a:t>τυξης</a:t>
            </a:r>
            <a:r>
              <a:rPr lang="el-GR" sz="2400" spc="0" dirty="0">
                <a:latin typeface="Cambria"/>
                <a:cs typeface="Cambria"/>
              </a:rPr>
              <a:t> εμβρύο</a:t>
            </a:r>
            <a:r>
              <a:rPr lang="el-GR" sz="2400" spc="-14" dirty="0">
                <a:latin typeface="Cambria"/>
                <a:cs typeface="Cambria"/>
              </a:rPr>
              <a:t>υ</a:t>
            </a:r>
            <a:r>
              <a:rPr lang="el-GR" sz="2400" spc="0" dirty="0">
                <a:latin typeface="Cambria"/>
                <a:cs typeface="Cambria"/>
              </a:rPr>
              <a:t>,</a:t>
            </a:r>
            <a:r>
              <a:rPr lang="el-GR" sz="2400" dirty="0">
                <a:latin typeface="Cambria"/>
                <a:cs typeface="Cambria"/>
              </a:rPr>
              <a:t> </a:t>
            </a:r>
            <a:r>
              <a:rPr sz="2400" spc="0" dirty="0" err="1">
                <a:latin typeface="Cambria"/>
                <a:cs typeface="Cambria"/>
              </a:rPr>
              <a:t>λ</a:t>
            </a:r>
            <a:r>
              <a:rPr sz="2400" spc="-54" dirty="0" err="1">
                <a:latin typeface="Cambria"/>
                <a:cs typeface="Cambria"/>
              </a:rPr>
              <a:t>ό</a:t>
            </a:r>
            <a:r>
              <a:rPr sz="2400" spc="0" dirty="0" err="1">
                <a:latin typeface="Cambria"/>
                <a:cs typeface="Cambria"/>
              </a:rPr>
              <a:t>γω</a:t>
            </a:r>
            <a:r>
              <a:rPr sz="2400" spc="0" dirty="0">
                <a:latin typeface="Cambria"/>
                <a:cs typeface="Cambria"/>
              </a:rPr>
              <a:t> α</a:t>
            </a:r>
            <a:r>
              <a:rPr sz="2400" spc="0" dirty="0" err="1">
                <a:latin typeface="Cambria"/>
                <a:cs typeface="Cambria"/>
              </a:rPr>
              <a:t>ύξησης</a:t>
            </a:r>
            <a:r>
              <a:rPr sz="2400" spc="0" dirty="0">
                <a:latin typeface="Cambria"/>
                <a:cs typeface="Cambria"/>
              </a:rPr>
              <a:t> </a:t>
            </a:r>
            <a:r>
              <a:rPr sz="2400" spc="0" dirty="0" err="1">
                <a:latin typeface="Cambria"/>
                <a:cs typeface="Cambria"/>
              </a:rPr>
              <a:t>θερμοκρ</a:t>
            </a:r>
            <a:r>
              <a:rPr sz="2400" spc="0" dirty="0">
                <a:latin typeface="Cambria"/>
                <a:cs typeface="Cambria"/>
              </a:rPr>
              <a:t>ασ</a:t>
            </a:r>
            <a:r>
              <a:rPr sz="2400" spc="4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ας</a:t>
            </a:r>
            <a:r>
              <a:rPr lang="en-US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7E3DEF8B-AF96-4BD7-8051-50190FBDA440}"/>
              </a:ext>
            </a:extLst>
          </p:cNvPr>
          <p:cNvSpPr txBox="1"/>
          <p:nvPr/>
        </p:nvSpPr>
        <p:spPr>
          <a:xfrm>
            <a:off x="431540" y="4210673"/>
            <a:ext cx="8280920" cy="881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 algn="just">
              <a:lnSpc>
                <a:spcPts val="2580"/>
              </a:lnSpc>
              <a:spcBef>
                <a:spcPts val="129"/>
              </a:spcBef>
              <a:buFont typeface="Arial" panose="020B0604020202020204" pitchFamily="34" charset="0"/>
              <a:buChar char="•"/>
            </a:pPr>
            <a:r>
              <a:rPr sz="2400" u="sng" spc="-4" dirty="0" err="1">
                <a:latin typeface="Cambria"/>
              </a:rPr>
              <a:t>Δεν</a:t>
            </a:r>
            <a:r>
              <a:rPr sz="2400" u="sng" spc="-4" dirty="0">
                <a:latin typeface="Cambria"/>
              </a:rPr>
              <a:t> </a:t>
            </a:r>
            <a:r>
              <a:rPr sz="2400" u="sng" spc="-4" dirty="0" err="1">
                <a:latin typeface="Cambria"/>
              </a:rPr>
              <a:t>έχει</a:t>
            </a:r>
            <a:r>
              <a:rPr sz="2400" u="sng" spc="-4" dirty="0">
                <a:latin typeface="Cambria"/>
              </a:rPr>
              <a:t>   απ</a:t>
            </a:r>
            <a:r>
              <a:rPr sz="2400" u="sng" spc="-4" dirty="0" err="1">
                <a:latin typeface="Cambria"/>
              </a:rPr>
              <a:t>οδειχθεί</a:t>
            </a:r>
            <a:r>
              <a:rPr sz="2400" u="sng" spc="-4" dirty="0">
                <a:latin typeface="Cambria"/>
              </a:rPr>
              <a:t> επ</a:t>
            </a:r>
            <a:r>
              <a:rPr sz="2400" u="sng" spc="-4" dirty="0" err="1">
                <a:latin typeface="Cambria"/>
              </a:rPr>
              <a:t>ίδρ</a:t>
            </a:r>
            <a:r>
              <a:rPr sz="2400" u="sng" spc="-4" dirty="0">
                <a:latin typeface="Cambria"/>
              </a:rPr>
              <a:t>αση σε</a:t>
            </a:r>
            <a:r>
              <a:rPr lang="el-GR" sz="2400" u="sng" spc="-4" dirty="0">
                <a:latin typeface="Cambria"/>
              </a:rPr>
              <a:t> εγκεφαλικές λειτουργίες, καρδιοαγγειακές παθήσεις, καρκίνο.</a:t>
            </a:r>
          </a:p>
          <a:p>
            <a:pPr marL="12700">
              <a:lnSpc>
                <a:spcPts val="2580"/>
              </a:lnSpc>
              <a:spcBef>
                <a:spcPts val="129"/>
              </a:spcBef>
            </a:pPr>
            <a:endParaRPr lang="el-GR" sz="2400" dirty="0">
              <a:latin typeface="Cambria"/>
              <a:cs typeface="Cambria"/>
            </a:endParaRPr>
          </a:p>
          <a:p>
            <a:pPr marL="12700">
              <a:lnSpc>
                <a:spcPts val="2580"/>
              </a:lnSpc>
              <a:spcBef>
                <a:spcPts val="129"/>
              </a:spcBef>
            </a:pPr>
            <a:endParaRPr sz="2400" dirty="0">
              <a:latin typeface="Cambria"/>
              <a:cs typeface="Cambria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0E4699C8-F281-4F7F-B4F1-72589B23498B}"/>
              </a:ext>
            </a:extLst>
          </p:cNvPr>
          <p:cNvSpPr txBox="1"/>
          <p:nvPr/>
        </p:nvSpPr>
        <p:spPr>
          <a:xfrm>
            <a:off x="1744065" y="3675633"/>
            <a:ext cx="20614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547F485B-C908-41F9-ACB0-D775A10A5177}"/>
              </a:ext>
            </a:extLst>
          </p:cNvPr>
          <p:cNvSpPr txBox="1"/>
          <p:nvPr/>
        </p:nvSpPr>
        <p:spPr>
          <a:xfrm>
            <a:off x="2451608" y="3675633"/>
            <a:ext cx="20650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0AC580AA-9FF0-44C1-96A1-75DE84A9FB79}"/>
              </a:ext>
            </a:extLst>
          </p:cNvPr>
          <p:cNvSpPr txBox="1"/>
          <p:nvPr/>
        </p:nvSpPr>
        <p:spPr>
          <a:xfrm>
            <a:off x="4097680" y="3675633"/>
            <a:ext cx="20634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121C03F6-0B1A-464B-9438-DCB65B015074}"/>
              </a:ext>
            </a:extLst>
          </p:cNvPr>
          <p:cNvSpPr txBox="1"/>
          <p:nvPr/>
        </p:nvSpPr>
        <p:spPr>
          <a:xfrm>
            <a:off x="5547613" y="3675633"/>
            <a:ext cx="20624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781098234"/>
      </p:ext>
    </p:extLst>
  </p:cSld>
  <p:clrMapOvr>
    <a:masterClrMapping/>
  </p:clrMapOvr>
  <p:transition spd="med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29</a:t>
            </a:fld>
            <a:endParaRPr lang="el-GR" altLang="el-GR"/>
          </a:p>
        </p:txBody>
      </p:sp>
      <p:sp>
        <p:nvSpPr>
          <p:cNvPr id="4" name="object 21">
            <a:extLst>
              <a:ext uri="{FF2B5EF4-FFF2-40B4-BE49-F238E27FC236}">
                <a16:creationId xmlns:a16="http://schemas.microsoft.com/office/drawing/2014/main" id="{157E5BEE-3608-42EA-AD43-52797090EE4C}"/>
              </a:ext>
            </a:extLst>
          </p:cNvPr>
          <p:cNvSpPr/>
          <p:nvPr/>
        </p:nvSpPr>
        <p:spPr>
          <a:xfrm>
            <a:off x="7668344" y="0"/>
            <a:ext cx="1473370" cy="13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B3BFB0E3-276B-4C7E-B21C-0B27EC15BA2F}"/>
              </a:ext>
            </a:extLst>
          </p:cNvPr>
          <p:cNvSpPr txBox="1"/>
          <p:nvPr/>
        </p:nvSpPr>
        <p:spPr>
          <a:xfrm>
            <a:off x="474218" y="690345"/>
            <a:ext cx="3150145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Ιοντίζουσες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F0535172-47F9-4A92-A1ED-D47B9FBA927D}"/>
              </a:ext>
            </a:extLst>
          </p:cNvPr>
          <p:cNvSpPr txBox="1"/>
          <p:nvPr/>
        </p:nvSpPr>
        <p:spPr>
          <a:xfrm>
            <a:off x="3684778" y="690345"/>
            <a:ext cx="355765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–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9" name="object 14">
            <a:extLst>
              <a:ext uri="{FF2B5EF4-FFF2-40B4-BE49-F238E27FC236}">
                <a16:creationId xmlns:a16="http://schemas.microsoft.com/office/drawing/2014/main" id="{C2387E88-FCFE-4C0D-B45F-FE15ED872288}"/>
              </a:ext>
            </a:extLst>
          </p:cNvPr>
          <p:cNvSpPr txBox="1"/>
          <p:nvPr/>
        </p:nvSpPr>
        <p:spPr>
          <a:xfrm>
            <a:off x="4098544" y="690345"/>
            <a:ext cx="2876196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Ιονίζουσες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8A3A8628-4348-4A6D-90F6-28A35349119F}"/>
              </a:ext>
            </a:extLst>
          </p:cNvPr>
          <p:cNvSpPr txBox="1"/>
          <p:nvPr/>
        </p:nvSpPr>
        <p:spPr>
          <a:xfrm>
            <a:off x="287524" y="1374300"/>
            <a:ext cx="8568952" cy="47610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202" algn="just">
              <a:lnSpc>
                <a:spcPts val="2165"/>
              </a:lnSpc>
              <a:spcBef>
                <a:spcPts val="108"/>
              </a:spcBef>
            </a:pP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Ιοντί</a:t>
            </a:r>
            <a:r>
              <a:rPr sz="2300" b="1" spc="-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ζ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ου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ες</a:t>
            </a:r>
            <a:r>
              <a:rPr sz="2300" b="1" spc="20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εί</a:t>
            </a:r>
            <a:r>
              <a:rPr sz="2300" b="1" spc="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300" b="1" spc="18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300" b="1" spc="18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ακτι</a:t>
            </a:r>
            <a:r>
              <a:rPr sz="23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οβολίες</a:t>
            </a:r>
            <a:r>
              <a:rPr sz="2300" b="1" spc="153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που</a:t>
            </a:r>
            <a:r>
              <a:rPr sz="2300" b="1" spc="161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μεταφέρ</a:t>
            </a:r>
            <a:r>
              <a:rPr sz="2300" b="1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υν</a:t>
            </a:r>
            <a:r>
              <a:rPr sz="2300" b="1" spc="17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ενέργεια</a:t>
            </a:r>
            <a:r>
              <a:rPr sz="2300" b="1" spc="18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3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ανή</a:t>
            </a:r>
            <a:r>
              <a:rPr lang="el-GR"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93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ει</a:t>
            </a:r>
            <a:r>
              <a:rPr sz="2300" b="1" spc="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-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ωρή</a:t>
            </a:r>
            <a:r>
              <a:rPr sz="23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ει</a:t>
            </a:r>
            <a:r>
              <a:rPr sz="2300" b="1" spc="10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την</a:t>
            </a:r>
            <a:r>
              <a:rPr sz="2300" b="1" spc="10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ύλ</a:t>
            </a:r>
            <a:r>
              <a:rPr sz="23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,</a:t>
            </a:r>
            <a:r>
              <a:rPr sz="2300" b="1" spc="11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93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προ</a:t>
            </a:r>
            <a:r>
              <a:rPr sz="23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αλέσει</a:t>
            </a:r>
            <a:r>
              <a:rPr sz="2300" b="1" spc="71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ιον</a:t>
            </a:r>
            <a:r>
              <a:rPr sz="23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3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μό</a:t>
            </a:r>
            <a:r>
              <a:rPr sz="2300" b="1" spc="1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ων</a:t>
            </a:r>
            <a:r>
              <a:rPr sz="2300" b="1" spc="10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ατόμων</a:t>
            </a:r>
            <a:r>
              <a:rPr sz="2300" b="1" spc="1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ης,</a:t>
            </a:r>
            <a:r>
              <a:rPr lang="el-GR"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7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δι</a:t>
            </a:r>
            <a:r>
              <a:rPr sz="2300" b="1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σπάσει βίαια</a:t>
            </a:r>
            <a:r>
              <a:rPr sz="2300" b="1" spc="4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χημι</a:t>
            </a:r>
            <a:r>
              <a:rPr sz="2300" b="1" spc="3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ούς</a:t>
            </a:r>
            <a:r>
              <a:rPr sz="2300" b="1" spc="6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δεσμούς,</a:t>
            </a:r>
            <a:r>
              <a:rPr sz="2300" b="1" spc="10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7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προ</a:t>
            </a:r>
            <a:r>
              <a:rPr sz="2300" b="1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αλέσει</a:t>
            </a:r>
            <a:r>
              <a:rPr sz="2300" b="1" spc="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βι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sz="2300" b="1" spc="-3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γικ</a:t>
            </a:r>
            <a:r>
              <a:rPr sz="2300" b="1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έ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ς βλάβες</a:t>
            </a:r>
            <a:r>
              <a:rPr sz="2300" b="1" spc="-4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στον</a:t>
            </a:r>
            <a:r>
              <a:rPr sz="2300" b="1" spc="-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ανθρ</a:t>
            </a:r>
            <a:r>
              <a:rPr sz="2300" b="1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ώ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πι</a:t>
            </a:r>
            <a:r>
              <a:rPr sz="2300" b="1" spc="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-1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οργανισμό.</a:t>
            </a:r>
            <a:endParaRPr sz="2300" b="1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  <a:p>
            <a:pPr marL="12700" marR="463" algn="just">
              <a:lnSpc>
                <a:spcPct val="100041"/>
              </a:lnSpc>
              <a:spcBef>
                <a:spcPts val="599"/>
              </a:spcBef>
            </a:pPr>
            <a:r>
              <a:rPr sz="2300" b="1" spc="0" dirty="0" err="1">
                <a:latin typeface="Arial Narrow" panose="020B0606020202030204" pitchFamily="34" charset="0"/>
                <a:cs typeface="Cambria"/>
              </a:rPr>
              <a:t>Ιον</a:t>
            </a:r>
            <a:r>
              <a:rPr sz="2300" b="1" spc="9" dirty="0" err="1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 err="1">
                <a:latin typeface="Arial Narrow" panose="020B0606020202030204" pitchFamily="34" charset="0"/>
                <a:cs typeface="Cambria"/>
              </a:rPr>
              <a:t>ισ</a:t>
            </a:r>
            <a:r>
              <a:rPr sz="2300" b="1" spc="9" dirty="0" err="1">
                <a:latin typeface="Arial Narrow" panose="020B0606020202030204" pitchFamily="34" charset="0"/>
                <a:cs typeface="Cambria"/>
              </a:rPr>
              <a:t>μ</a:t>
            </a:r>
            <a:r>
              <a:rPr sz="2300" b="1" spc="0" dirty="0" err="1">
                <a:latin typeface="Arial Narrow" panose="020B0606020202030204" pitchFamily="34" charset="0"/>
                <a:cs typeface="Cambria"/>
              </a:rPr>
              <a:t>ός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 err="1">
                <a:latin typeface="Arial Narrow" panose="020B0606020202030204" pitchFamily="34" charset="0"/>
                <a:cs typeface="Cambria"/>
              </a:rPr>
              <a:t>ου</a:t>
            </a:r>
            <a:r>
              <a:rPr sz="2300" spc="4" dirty="0" err="1">
                <a:latin typeface="Arial Narrow" panose="020B0606020202030204" pitchFamily="34" charset="0"/>
                <a:cs typeface="Cambria"/>
              </a:rPr>
              <a:t>δ</a:t>
            </a:r>
            <a:r>
              <a:rPr sz="2300" spc="0" dirty="0" err="1">
                <a:latin typeface="Arial Narrow" panose="020B0606020202030204" pitchFamily="34" charset="0"/>
                <a:cs typeface="Cambria"/>
              </a:rPr>
              <a:t>έτερου</a:t>
            </a:r>
            <a:r>
              <a:rPr sz="2300" spc="9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ατόμου</a:t>
            </a:r>
            <a:r>
              <a:rPr sz="2300" spc="28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εί</a:t>
            </a:r>
            <a:r>
              <a:rPr sz="23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300" spc="8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300" spc="9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βί</a:t>
            </a:r>
            <a:r>
              <a:rPr sz="2300" b="1" spc="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ιη</a:t>
            </a:r>
            <a:r>
              <a:rPr sz="2300" b="1" spc="5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απομάκ</a:t>
            </a:r>
            <a:r>
              <a:rPr sz="2300" b="1" spc="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300" b="1" spc="-3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ση ενός</a:t>
            </a:r>
            <a:r>
              <a:rPr sz="2300" b="1" spc="7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ηλεκ</a:t>
            </a:r>
            <a:r>
              <a:rPr sz="2300" b="1" spc="-9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ρο</a:t>
            </a:r>
            <a:r>
              <a:rPr sz="2300" b="1" spc="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ί</a:t>
            </a:r>
            <a:r>
              <a:rPr sz="2300" b="1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υ από</a:t>
            </a:r>
            <a:r>
              <a:rPr sz="2300" b="1" spc="82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τις</a:t>
            </a:r>
            <a:r>
              <a:rPr sz="2300" b="1" spc="9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300" b="1" spc="-75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οιβά</a:t>
            </a:r>
            <a:r>
              <a:rPr sz="2300" b="1" spc="-4" dirty="0">
                <a:latin typeface="Arial Narrow" panose="020B0606020202030204" pitchFamily="34" charset="0"/>
                <a:cs typeface="Cambria"/>
              </a:rPr>
              <a:t>δ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ες</a:t>
            </a:r>
            <a:r>
              <a:rPr sz="2300" b="1" spc="37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7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ου,</a:t>
            </a:r>
            <a:r>
              <a:rPr sz="2300" b="1" spc="7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300" spc="-29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γω</a:t>
            </a:r>
            <a:r>
              <a:rPr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εξωτερι</a:t>
            </a:r>
            <a:r>
              <a:rPr sz="2300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ού αιτίου,</a:t>
            </a:r>
            <a:r>
              <a:rPr sz="2300" spc="3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με</a:t>
            </a:r>
            <a:r>
              <a:rPr sz="2300" spc="8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300" spc="-9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οτέλε</a:t>
            </a:r>
            <a:r>
              <a:rPr sz="23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μα</a:t>
            </a:r>
            <a:r>
              <a:rPr sz="2300" spc="4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sz="2300" spc="8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παραγωγή δυο</a:t>
            </a:r>
            <a:r>
              <a:rPr sz="2300" spc="9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αντίθετα</a:t>
            </a:r>
            <a:r>
              <a:rPr sz="23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φορτι</a:t>
            </a:r>
            <a:r>
              <a:rPr sz="23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μέ</a:t>
            </a:r>
            <a:r>
              <a:rPr sz="2300" spc="3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300" spc="-4" dirty="0">
                <a:latin typeface="Arial Narrow" panose="020B0606020202030204" pitchFamily="34" charset="0"/>
                <a:cs typeface="Cambria"/>
              </a:rPr>
              <a:t>ω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ν ιόντων,</a:t>
            </a:r>
            <a:r>
              <a:rPr sz="23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75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ου</a:t>
            </a:r>
            <a:r>
              <a:rPr sz="2300" b="1" spc="-3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θετι</a:t>
            </a:r>
            <a:r>
              <a:rPr sz="2300" b="1" spc="-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ού</a:t>
            </a:r>
            <a:r>
              <a:rPr sz="2300" b="1" spc="-4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spc="-75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300" b="1" spc="4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ου</a:t>
            </a:r>
            <a:r>
              <a:rPr sz="2300" b="1" spc="-7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3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300" b="1" spc="-1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-75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ου</a:t>
            </a:r>
            <a:r>
              <a:rPr sz="2300" b="1" spc="-3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αρνη</a:t>
            </a:r>
            <a:r>
              <a:rPr sz="2300" b="1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300" b="1" spc="-4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ού</a:t>
            </a:r>
            <a:r>
              <a:rPr sz="2300" b="1" spc="-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ηλεκ</a:t>
            </a:r>
            <a:r>
              <a:rPr sz="2300" b="1" spc="-9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ρονί</a:t>
            </a:r>
            <a:r>
              <a:rPr sz="2300" b="1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300" b="1" spc="0" dirty="0">
                <a:latin typeface="Arial Narrow" panose="020B0606020202030204" pitchFamily="34" charset="0"/>
                <a:cs typeface="Cambria"/>
              </a:rPr>
              <a:t>υ</a:t>
            </a:r>
            <a:endParaRPr sz="2300" dirty="0">
              <a:latin typeface="Arial Narrow" panose="020B0606020202030204" pitchFamily="34" charset="0"/>
              <a:cs typeface="Cambria"/>
            </a:endParaRPr>
          </a:p>
          <a:p>
            <a:pPr marL="12700" marR="3619375" algn="ctr">
              <a:lnSpc>
                <a:spcPct val="97696"/>
              </a:lnSpc>
              <a:spcBef>
                <a:spcPts val="599"/>
              </a:spcBef>
            </a:pP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300" b="1" u="sng" spc="0" dirty="0" err="1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κτίνες</a:t>
            </a:r>
            <a:r>
              <a:rPr sz="2300" b="1" u="sng" spc="-7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300" b="1" u="sng" spc="-21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,</a:t>
            </a:r>
            <a:r>
              <a:rPr sz="2300" b="1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ακτι</a:t>
            </a:r>
            <a:r>
              <a:rPr sz="2300" b="1" u="sng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οβολίες</a:t>
            </a:r>
            <a:r>
              <a:rPr sz="2300" b="1" u="sng" spc="-46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α,</a:t>
            </a:r>
            <a:r>
              <a:rPr sz="2300" b="1" u="sng" spc="-1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β,</a:t>
            </a:r>
            <a:r>
              <a:rPr sz="2300" b="1" u="sng" spc="-1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300" b="1" u="sng" spc="-1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300" b="1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γ</a:t>
            </a:r>
            <a:endParaRPr lang="el-GR" sz="2300" b="1" u="sng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ct val="97696"/>
              </a:lnSpc>
              <a:spcBef>
                <a:spcPts val="655"/>
              </a:spcBef>
            </a:pP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διε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3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δυτι</a:t>
            </a:r>
            <a:r>
              <a:rPr lang="el-GR" sz="2300" spc="39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ότητά</a:t>
            </a:r>
            <a:r>
              <a:rPr lang="el-GR" sz="2300" spc="100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ους</a:t>
            </a:r>
            <a:r>
              <a:rPr lang="el-GR"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ην</a:t>
            </a:r>
            <a:r>
              <a:rPr lang="el-GR"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ύ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300" spc="12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εξαρ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άτ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lang="el-GR" sz="2300" spc="10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lang="el-GR" sz="2300" spc="10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είδος</a:t>
            </a:r>
            <a:r>
              <a:rPr lang="el-GR" sz="2300" spc="11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ους</a:t>
            </a:r>
            <a:r>
              <a:rPr lang="el-GR" sz="2300" spc="11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αι την ενέργεια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που</a:t>
            </a:r>
            <a:r>
              <a:rPr lang="el-GR" sz="2300" spc="-28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μεταφέρου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.</a:t>
            </a: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algn="just">
              <a:lnSpc>
                <a:spcPts val="2165"/>
              </a:lnSpc>
              <a:spcBef>
                <a:spcPts val="108"/>
              </a:spcBef>
            </a:pPr>
            <a:r>
              <a:rPr sz="23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300" spc="3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ποσότ</a:t>
            </a:r>
            <a:r>
              <a:rPr sz="2300" spc="4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τα</a:t>
            </a:r>
            <a:r>
              <a:rPr sz="2300" spc="3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ενέργειας</a:t>
            </a:r>
            <a:r>
              <a:rPr sz="2300" spc="3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που</a:t>
            </a:r>
            <a:r>
              <a:rPr sz="2300" spc="1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μεταφέρεται</a:t>
            </a:r>
            <a:r>
              <a:rPr sz="2300" spc="-7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από την</a:t>
            </a:r>
            <a:r>
              <a:rPr sz="2300" spc="2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ακτι</a:t>
            </a:r>
            <a:r>
              <a:rPr sz="23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οβολία</a:t>
            </a:r>
            <a:r>
              <a:rPr sz="2300" spc="-6" dirty="0">
                <a:latin typeface="Arial Narrow" panose="020B0606020202030204" pitchFamily="34" charset="0"/>
                <a:cs typeface="Cambria"/>
              </a:rPr>
              <a:t> 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3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300" spc="0" dirty="0">
                <a:latin typeface="Arial Narrow" panose="020B0606020202030204" pitchFamily="34" charset="0"/>
                <a:cs typeface="Cambria"/>
              </a:rPr>
              <a:t>ην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 ύλη α</a:t>
            </a:r>
            <a:r>
              <a:rPr lang="el-GR" sz="23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ά χ</a:t>
            </a:r>
            <a:r>
              <a:rPr lang="el-GR" sz="2300" spc="54" dirty="0">
                <a:latin typeface="Arial Narrow" panose="020B0606020202030204" pitchFamily="34" charset="0"/>
                <a:cs typeface="Cambria"/>
              </a:rPr>
              <a:t>ι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λι</a:t>
            </a:r>
            <a:r>
              <a:rPr lang="el-GR" sz="2300" spc="-39" dirty="0"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300" spc="-34" dirty="0">
                <a:latin typeface="Arial Narrow" panose="020B0606020202030204" pitchFamily="34" charset="0"/>
                <a:cs typeface="Cambria"/>
              </a:rPr>
              <a:t>γ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ρα</a:t>
            </a:r>
            <a:r>
              <a:rPr lang="el-GR" sz="2300" spc="-4" dirty="0">
                <a:latin typeface="Arial Narrow" panose="020B0606020202030204" pitchFamily="34" charset="0"/>
                <a:cs typeface="Cambria"/>
              </a:rPr>
              <a:t>μ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μο μά</a:t>
            </a:r>
            <a:r>
              <a:rPr lang="el-GR" sz="2300" spc="-25" dirty="0">
                <a:latin typeface="Arial Narrow" panose="020B0606020202030204" pitchFamily="34" charset="0"/>
                <a:cs typeface="Cambria"/>
              </a:rPr>
              <a:t>ζ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ας </a:t>
            </a:r>
            <a:r>
              <a:rPr lang="el-GR" sz="2300" spc="394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αλείται </a:t>
            </a:r>
            <a:r>
              <a:rPr lang="el-GR" sz="2300" b="1" spc="0" dirty="0">
                <a:latin typeface="Arial Narrow" panose="020B0606020202030204" pitchFamily="34" charset="0"/>
                <a:cs typeface="Cambria"/>
              </a:rPr>
              <a:t>δόση ακ</a:t>
            </a:r>
            <a:r>
              <a:rPr lang="el-GR" sz="2300" b="1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b="1" spc="0" dirty="0">
                <a:latin typeface="Arial Narrow" panose="020B0606020202030204" pitchFamily="34" charset="0"/>
                <a:cs typeface="Cambria"/>
              </a:rPr>
              <a:t>ιν</a:t>
            </a:r>
            <a:r>
              <a:rPr lang="el-GR" sz="2300" b="1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lang="el-GR" sz="2300" b="1" spc="0" dirty="0">
                <a:latin typeface="Arial Narrow" panose="020B0606020202030204" pitchFamily="34" charset="0"/>
                <a:cs typeface="Cambria"/>
              </a:rPr>
              <a:t>βολί</a:t>
            </a:r>
            <a:r>
              <a:rPr lang="el-GR" sz="2300" b="1" spc="-14" dirty="0"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300" b="1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lang="el-GR" sz="2300" spc="0" dirty="0">
                <a:latin typeface="Arial Narrow" panose="020B0606020202030204" pitchFamily="34" charset="0"/>
                <a:cs typeface="Cambria"/>
              </a:rPr>
              <a:t>. </a:t>
            </a:r>
            <a:r>
              <a:rPr lang="el-GR" sz="2300" spc="283" dirty="0">
                <a:latin typeface="Arial Narrow" panose="020B0606020202030204" pitchFamily="34" charset="0"/>
                <a:cs typeface="Cambria"/>
              </a:rPr>
              <a:t> </a:t>
            </a:r>
          </a:p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 πιθα</a:t>
            </a:r>
            <a:r>
              <a:rPr lang="el-GR" sz="2300" spc="2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300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τητα</a:t>
            </a:r>
            <a:r>
              <a:rPr lang="el-GR" sz="2300" spc="-6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βλάβης</a:t>
            </a:r>
            <a:r>
              <a:rPr lang="el-GR" sz="2300" spc="2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της</a:t>
            </a:r>
            <a:r>
              <a:rPr lang="el-GR" sz="2300" spc="5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υγείας</a:t>
            </a:r>
            <a:r>
              <a:rPr lang="el-GR" sz="2300" spc="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300" spc="-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lang="el-GR" sz="23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ίζεται</a:t>
            </a:r>
            <a:r>
              <a:rPr lang="el-GR" sz="2300" spc="3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άμε</a:t>
            </a:r>
            <a:r>
              <a:rPr lang="el-GR" sz="2300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lang="el-GR" sz="2300" spc="6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με</a:t>
            </a:r>
            <a:r>
              <a:rPr lang="el-GR" sz="2300" spc="7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τη</a:t>
            </a:r>
            <a:r>
              <a:rPr lang="el-GR" sz="2300" spc="6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δό</a:t>
            </a:r>
            <a:r>
              <a:rPr lang="el-GR" sz="23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lang="el-GR" sz="2300" spc="7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300" spc="57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το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είδος της</a:t>
            </a:r>
            <a:r>
              <a:rPr lang="el-GR" sz="2300" spc="-2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ακτι</a:t>
            </a:r>
            <a:r>
              <a:rPr lang="el-GR" sz="2300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οβολίας,</a:t>
            </a:r>
            <a:r>
              <a:rPr lang="el-GR" sz="2300" spc="-118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αθώς</a:t>
            </a:r>
            <a:r>
              <a:rPr lang="el-GR" sz="2300" spc="-36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lang="el-GR" sz="2300" spc="-22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το</a:t>
            </a:r>
            <a:r>
              <a:rPr lang="el-GR" sz="2300" spc="-25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είδος του</a:t>
            </a:r>
            <a:r>
              <a:rPr lang="el-GR" sz="2300" spc="-3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3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ιστού.</a:t>
            </a:r>
            <a:endParaRPr lang="el-GR" sz="2300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lang="el-GR" sz="2300" dirty="0">
              <a:latin typeface="Arial Narrow" panose="020B0606020202030204" pitchFamily="34" charset="0"/>
              <a:cs typeface="Cambria"/>
            </a:endParaRPr>
          </a:p>
          <a:p>
            <a:pPr marL="12700" marR="6876" algn="just">
              <a:lnSpc>
                <a:spcPct val="97696"/>
              </a:lnSpc>
              <a:spcBef>
                <a:spcPts val="655"/>
              </a:spcBef>
            </a:pPr>
            <a:endParaRPr sz="2300" dirty="0"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513358102"/>
      </p:ext>
    </p:extLst>
  </p:cSld>
  <p:clrMapOvr>
    <a:masterClrMapping/>
  </p:clrMapOvr>
  <p:transition spd="med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30</a:t>
            </a:fld>
            <a:endParaRPr lang="el-GR" altLang="el-GR"/>
          </a:p>
        </p:txBody>
      </p:sp>
      <p:sp>
        <p:nvSpPr>
          <p:cNvPr id="4" name="object 40">
            <a:extLst>
              <a:ext uri="{FF2B5EF4-FFF2-40B4-BE49-F238E27FC236}">
                <a16:creationId xmlns:a16="http://schemas.microsoft.com/office/drawing/2014/main" id="{BED89AF0-8C3D-42F3-80E6-58B2B820B6E3}"/>
              </a:ext>
            </a:extLst>
          </p:cNvPr>
          <p:cNvSpPr/>
          <p:nvPr/>
        </p:nvSpPr>
        <p:spPr>
          <a:xfrm>
            <a:off x="7500366" y="0"/>
            <a:ext cx="1641348" cy="1641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5BF9D336-8725-4965-942B-015EF0EE351A}"/>
              </a:ext>
            </a:extLst>
          </p:cNvPr>
          <p:cNvSpPr txBox="1"/>
          <p:nvPr/>
        </p:nvSpPr>
        <p:spPr>
          <a:xfrm>
            <a:off x="721614" y="787192"/>
            <a:ext cx="3151525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Ιοντ</a:t>
            </a:r>
            <a:r>
              <a:rPr sz="6000" spc="-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ί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ζουσες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34">
            <a:extLst>
              <a:ext uri="{FF2B5EF4-FFF2-40B4-BE49-F238E27FC236}">
                <a16:creationId xmlns:a16="http://schemas.microsoft.com/office/drawing/2014/main" id="{8863E0C7-675E-4697-876D-7327AE567A42}"/>
              </a:ext>
            </a:extLst>
          </p:cNvPr>
          <p:cNvSpPr txBox="1"/>
          <p:nvPr/>
        </p:nvSpPr>
        <p:spPr>
          <a:xfrm>
            <a:off x="1067562" y="1521153"/>
            <a:ext cx="6672790" cy="3394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lang="el-GR" sz="2400" spc="0" dirty="0">
                <a:latin typeface="Cambria"/>
                <a:cs typeface="Cambria"/>
              </a:rPr>
              <a:t>Σ</a:t>
            </a:r>
            <a:r>
              <a:rPr lang="el-GR" sz="2400" spc="-29" dirty="0">
                <a:latin typeface="Cambria"/>
                <a:cs typeface="Cambria"/>
              </a:rPr>
              <a:t>υ</a:t>
            </a:r>
            <a:r>
              <a:rPr lang="el-GR" sz="2400" spc="0" dirty="0">
                <a:latin typeface="Cambria"/>
                <a:cs typeface="Cambria"/>
              </a:rPr>
              <a:t>χ</a:t>
            </a:r>
            <a:r>
              <a:rPr lang="el-GR" sz="2400" spc="34" dirty="0">
                <a:latin typeface="Cambria"/>
                <a:cs typeface="Cambria"/>
              </a:rPr>
              <a:t>ν</a:t>
            </a:r>
            <a:r>
              <a:rPr lang="el-GR" sz="2400" spc="0" dirty="0">
                <a:latin typeface="Cambria"/>
                <a:cs typeface="Cambria"/>
              </a:rPr>
              <a:t>ότητες</a:t>
            </a:r>
            <a:r>
              <a:rPr lang="el-GR" sz="2400" spc="14" dirty="0">
                <a:latin typeface="Cambria"/>
                <a:cs typeface="Cambria"/>
              </a:rPr>
              <a:t> </a:t>
            </a:r>
            <a:r>
              <a:rPr lang="el-GR" sz="2400" spc="-4" dirty="0">
                <a:latin typeface="Cambria"/>
                <a:cs typeface="Cambria"/>
              </a:rPr>
              <a:t>1</a:t>
            </a:r>
            <a:r>
              <a:rPr lang="el-GR" sz="2400" spc="0" dirty="0">
                <a:latin typeface="Cambria"/>
                <a:cs typeface="Cambria"/>
              </a:rPr>
              <a:t>0</a:t>
            </a:r>
            <a:r>
              <a:rPr lang="el-GR" sz="2400" spc="0" baseline="24878" dirty="0">
                <a:latin typeface="Cambria"/>
                <a:cs typeface="Cambria"/>
              </a:rPr>
              <a:t>16</a:t>
            </a:r>
            <a:r>
              <a:rPr lang="el-GR" sz="2400" spc="0" dirty="0">
                <a:latin typeface="Cambria"/>
                <a:cs typeface="Cambria"/>
              </a:rPr>
              <a:t>-</a:t>
            </a:r>
            <a:r>
              <a:rPr lang="en-US" sz="2400" spc="0" dirty="0">
                <a:latin typeface="Cambria"/>
                <a:cs typeface="Cambria"/>
              </a:rPr>
              <a:t> </a:t>
            </a:r>
            <a:r>
              <a:rPr lang="el-GR" sz="2400" spc="-4" dirty="0">
                <a:latin typeface="Cambria"/>
                <a:cs typeface="Cambria"/>
              </a:rPr>
              <a:t>1</a:t>
            </a:r>
            <a:r>
              <a:rPr lang="el-GR" sz="2400" spc="0" dirty="0">
                <a:latin typeface="Cambria"/>
                <a:cs typeface="Cambria"/>
              </a:rPr>
              <a:t>0</a:t>
            </a:r>
            <a:r>
              <a:rPr lang="el-GR" sz="2400" spc="0" baseline="24878" dirty="0">
                <a:latin typeface="Cambria"/>
                <a:cs typeface="Cambria"/>
              </a:rPr>
              <a:t>22</a:t>
            </a:r>
            <a:r>
              <a:rPr lang="en-US" sz="2400" dirty="0">
                <a:latin typeface="Cambria"/>
                <a:cs typeface="Cambria"/>
              </a:rPr>
              <a:t>Hz</a:t>
            </a:r>
            <a:r>
              <a:rPr lang="el-GR" sz="2400" dirty="0">
                <a:latin typeface="Cambria"/>
                <a:cs typeface="Cambria"/>
              </a:rPr>
              <a:t>, </a:t>
            </a:r>
            <a:r>
              <a:rPr lang="el-GR" sz="2400" b="1" u="sng" dirty="0">
                <a:latin typeface="Cambria"/>
                <a:cs typeface="Cambria"/>
              </a:rPr>
              <a:t>ιονισμός της ύλης</a:t>
            </a:r>
          </a:p>
          <a:p>
            <a:pPr marL="12700">
              <a:lnSpc>
                <a:spcPts val="2650"/>
              </a:lnSpc>
              <a:spcBef>
                <a:spcPts val="132"/>
              </a:spcBef>
            </a:pPr>
            <a:endParaRPr sz="2400" dirty="0">
              <a:latin typeface="Cambria"/>
              <a:cs typeface="Cambria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666C9085-1A0E-455D-9F2A-96FFDE598841}"/>
              </a:ext>
            </a:extLst>
          </p:cNvPr>
          <p:cNvSpPr txBox="1"/>
          <p:nvPr/>
        </p:nvSpPr>
        <p:spPr>
          <a:xfrm>
            <a:off x="1095959" y="1969799"/>
            <a:ext cx="7590841" cy="719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Φυσ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κή  προέλευση  </a:t>
            </a:r>
            <a:r>
              <a:rPr sz="2400" spc="50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οσ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μι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κή</a:t>
            </a:r>
            <a:r>
              <a:rPr sz="2400" spc="52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ακτι</a:t>
            </a:r>
            <a:r>
              <a:rPr sz="2400" spc="3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οβο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λ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ία, 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δομι</a:t>
            </a:r>
            <a:r>
              <a:rPr sz="2400" spc="1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52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υλι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ά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 με </a:t>
            </a:r>
            <a:r>
              <a:rPr lang="el-GR" sz="2400" b="1" u="sng" spc="0" dirty="0">
                <a:solidFill>
                  <a:srgbClr val="0000FF"/>
                </a:solidFill>
                <a:latin typeface="Cambria"/>
                <a:cs typeface="Cambria"/>
              </a:rPr>
              <a:t>ραδόνιο</a:t>
            </a:r>
            <a:r>
              <a:rPr lang="en-US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lang="el-GR"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" name="object 29">
            <a:extLst>
              <a:ext uri="{FF2B5EF4-FFF2-40B4-BE49-F238E27FC236}">
                <a16:creationId xmlns:a16="http://schemas.microsoft.com/office/drawing/2014/main" id="{86D7417E-35EC-4474-BF15-BEFFCC3362BD}"/>
              </a:ext>
            </a:extLst>
          </p:cNvPr>
          <p:cNvSpPr txBox="1"/>
          <p:nvPr/>
        </p:nvSpPr>
        <p:spPr>
          <a:xfrm>
            <a:off x="1067562" y="2780132"/>
            <a:ext cx="218008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-54" dirty="0" err="1">
                <a:latin typeface="Cambria"/>
                <a:cs typeface="Cambria"/>
              </a:rPr>
              <a:t>Α</a:t>
            </a:r>
            <a:r>
              <a:rPr sz="2400" spc="0" dirty="0" err="1">
                <a:latin typeface="Cambria"/>
                <a:cs typeface="Cambria"/>
              </a:rPr>
              <a:t>νθρω</a:t>
            </a:r>
            <a:r>
              <a:rPr sz="2400" spc="4" dirty="0">
                <a:latin typeface="Cambria"/>
                <a:cs typeface="Cambria"/>
              </a:rPr>
              <a:t>π</a:t>
            </a:r>
            <a:r>
              <a:rPr sz="2400" spc="-50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γενε</a:t>
            </a:r>
            <a:r>
              <a:rPr sz="2400" spc="4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ς</a:t>
            </a:r>
            <a:r>
              <a:rPr lang="el-GR" sz="2400" spc="0" dirty="0">
                <a:latin typeface="Cambria"/>
                <a:cs typeface="Cambria"/>
              </a:rPr>
              <a:t>: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4" name="object 28">
            <a:extLst>
              <a:ext uri="{FF2B5EF4-FFF2-40B4-BE49-F238E27FC236}">
                <a16:creationId xmlns:a16="http://schemas.microsoft.com/office/drawing/2014/main" id="{4AE2CDCD-3F85-4AFA-872C-EEE79A4DE15D}"/>
              </a:ext>
            </a:extLst>
          </p:cNvPr>
          <p:cNvSpPr txBox="1"/>
          <p:nvPr/>
        </p:nvSpPr>
        <p:spPr>
          <a:xfrm>
            <a:off x="3247644" y="2780132"/>
            <a:ext cx="10531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ακτίν</a:t>
            </a:r>
            <a:r>
              <a:rPr sz="2400" spc="4" dirty="0">
                <a:latin typeface="Cambria"/>
                <a:cs typeface="Cambria"/>
              </a:rPr>
              <a:t>ε</a:t>
            </a:r>
            <a:r>
              <a:rPr sz="2400" spc="0" dirty="0">
                <a:latin typeface="Cambria"/>
                <a:cs typeface="Cambria"/>
              </a:rPr>
              <a:t>ς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5" name="object 27">
            <a:extLst>
              <a:ext uri="{FF2B5EF4-FFF2-40B4-BE49-F238E27FC236}">
                <a16:creationId xmlns:a16="http://schemas.microsoft.com/office/drawing/2014/main" id="{FC71E307-07D3-432C-96E4-BCDDA05DD0C9}"/>
              </a:ext>
            </a:extLst>
          </p:cNvPr>
          <p:cNvSpPr txBox="1"/>
          <p:nvPr/>
        </p:nvSpPr>
        <p:spPr>
          <a:xfrm>
            <a:off x="4392422" y="2780132"/>
            <a:ext cx="273766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100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, </a:t>
            </a:r>
            <a:r>
              <a:rPr sz="2400" spc="21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σπ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0" dirty="0">
                <a:latin typeface="Cambria"/>
                <a:cs typeface="Cambria"/>
              </a:rPr>
              <a:t>νθηρ</a:t>
            </a:r>
            <a:r>
              <a:rPr sz="2400" spc="-50" dirty="0">
                <a:latin typeface="Cambria"/>
                <a:cs typeface="Cambria"/>
              </a:rPr>
              <a:t>ογ</a:t>
            </a:r>
            <a:r>
              <a:rPr sz="2400" spc="0" dirty="0">
                <a:latin typeface="Cambria"/>
                <a:cs typeface="Cambria"/>
              </a:rPr>
              <a:t>ράφοι,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6" name="object 26">
            <a:extLst>
              <a:ext uri="{FF2B5EF4-FFF2-40B4-BE49-F238E27FC236}">
                <a16:creationId xmlns:a16="http://schemas.microsoft.com/office/drawing/2014/main" id="{79D6FE8F-C3D4-4DAB-A7F9-5BC2826DBBB8}"/>
              </a:ext>
            </a:extLst>
          </p:cNvPr>
          <p:cNvSpPr txBox="1"/>
          <p:nvPr/>
        </p:nvSpPr>
        <p:spPr>
          <a:xfrm>
            <a:off x="7221728" y="2780132"/>
            <a:ext cx="105379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ακτί</a:t>
            </a:r>
            <a:r>
              <a:rPr sz="2400" spc="9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ες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7" name="object 25">
            <a:extLst>
              <a:ext uri="{FF2B5EF4-FFF2-40B4-BE49-F238E27FC236}">
                <a16:creationId xmlns:a16="http://schemas.microsoft.com/office/drawing/2014/main" id="{4B5F9A8E-DFA7-4A8F-857C-71DD2E690D81}"/>
              </a:ext>
            </a:extLst>
          </p:cNvPr>
          <p:cNvSpPr txBox="1"/>
          <p:nvPr/>
        </p:nvSpPr>
        <p:spPr>
          <a:xfrm>
            <a:off x="8366506" y="2780132"/>
            <a:ext cx="28691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-4" dirty="0">
                <a:latin typeface="Cambria"/>
                <a:cs typeface="Cambria"/>
              </a:rPr>
              <a:t>γ,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19" name="object 23">
            <a:extLst>
              <a:ext uri="{FF2B5EF4-FFF2-40B4-BE49-F238E27FC236}">
                <a16:creationId xmlns:a16="http://schemas.microsoft.com/office/drawing/2014/main" id="{A3D681DE-7744-4CC8-8414-24246BD37C4D}"/>
              </a:ext>
            </a:extLst>
          </p:cNvPr>
          <p:cNvSpPr txBox="1"/>
          <p:nvPr/>
        </p:nvSpPr>
        <p:spPr>
          <a:xfrm>
            <a:off x="1067562" y="3145892"/>
            <a:ext cx="60337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πυρηνι</a:t>
            </a:r>
            <a:r>
              <a:rPr sz="2400" spc="50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οί</a:t>
            </a:r>
            <a:r>
              <a:rPr sz="2400" spc="1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αντιδρ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στήρες, απόβλητα,</a:t>
            </a:r>
            <a:r>
              <a:rPr sz="2400" spc="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όπλα</a:t>
            </a:r>
            <a:r>
              <a:rPr lang="en-US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0" name="object 22">
            <a:extLst>
              <a:ext uri="{FF2B5EF4-FFF2-40B4-BE49-F238E27FC236}">
                <a16:creationId xmlns:a16="http://schemas.microsoft.com/office/drawing/2014/main" id="{DFEFA7E9-94D1-4031-ACD4-A4276FE2BB14}"/>
              </a:ext>
            </a:extLst>
          </p:cNvPr>
          <p:cNvSpPr txBox="1"/>
          <p:nvPr/>
        </p:nvSpPr>
        <p:spPr>
          <a:xfrm>
            <a:off x="1067562" y="3587647"/>
            <a:ext cx="1961272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b="1" spc="-94" dirty="0">
                <a:latin typeface="Cambria"/>
                <a:cs typeface="Cambria"/>
              </a:rPr>
              <a:t>Ρ</a:t>
            </a:r>
            <a:r>
              <a:rPr sz="2400" b="1" spc="-9" dirty="0">
                <a:latin typeface="Cambria"/>
                <a:cs typeface="Cambria"/>
              </a:rPr>
              <a:t>α</a:t>
            </a:r>
            <a:r>
              <a:rPr sz="2400" b="1" spc="0" dirty="0">
                <a:latin typeface="Cambria"/>
                <a:cs typeface="Cambria"/>
              </a:rPr>
              <a:t>διε</a:t>
            </a:r>
            <a:r>
              <a:rPr sz="2400" b="1" spc="4" dirty="0">
                <a:latin typeface="Cambria"/>
                <a:cs typeface="Cambria"/>
              </a:rPr>
              <a:t>ν</a:t>
            </a:r>
            <a:r>
              <a:rPr sz="2400" b="1" spc="0" dirty="0">
                <a:latin typeface="Cambria"/>
                <a:cs typeface="Cambria"/>
              </a:rPr>
              <a:t>έ</a:t>
            </a:r>
            <a:r>
              <a:rPr sz="2400" b="1" spc="-59" dirty="0">
                <a:latin typeface="Cambria"/>
                <a:cs typeface="Cambria"/>
              </a:rPr>
              <a:t>ρ</a:t>
            </a:r>
            <a:r>
              <a:rPr sz="2400" b="1" spc="0" dirty="0">
                <a:latin typeface="Cambria"/>
                <a:cs typeface="Cambria"/>
              </a:rPr>
              <a:t>γεια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9964768E-D908-4B8A-A4BF-E0F8AA18903F}"/>
              </a:ext>
            </a:extLst>
          </p:cNvPr>
          <p:cNvSpPr txBox="1"/>
          <p:nvPr/>
        </p:nvSpPr>
        <p:spPr>
          <a:xfrm>
            <a:off x="3204972" y="3587647"/>
            <a:ext cx="236802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η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18E5A0AB-98BA-4624-9940-3FD7D49F8BAD}"/>
              </a:ext>
            </a:extLst>
          </p:cNvPr>
          <p:cNvSpPr txBox="1"/>
          <p:nvPr/>
        </p:nvSpPr>
        <p:spPr>
          <a:xfrm>
            <a:off x="3617214" y="3587647"/>
            <a:ext cx="1696485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ακτι</a:t>
            </a:r>
            <a:r>
              <a:rPr sz="2400" spc="39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οβολ</a:t>
            </a:r>
            <a:r>
              <a:rPr sz="2400" spc="4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α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3" name="object 19">
            <a:extLst>
              <a:ext uri="{FF2B5EF4-FFF2-40B4-BE49-F238E27FC236}">
                <a16:creationId xmlns:a16="http://schemas.microsoft.com/office/drawing/2014/main" id="{308F0CA4-AEA4-4082-B5BA-49D9C5B7DF83}"/>
              </a:ext>
            </a:extLst>
          </p:cNvPr>
          <p:cNvSpPr txBox="1"/>
          <p:nvPr/>
        </p:nvSpPr>
        <p:spPr>
          <a:xfrm>
            <a:off x="5491226" y="3587647"/>
            <a:ext cx="727939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κατα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D86BE0E-7575-47C8-BA06-6B07D03EBF83}"/>
              </a:ext>
            </a:extLst>
          </p:cNvPr>
          <p:cNvSpPr txBox="1"/>
          <p:nvPr/>
        </p:nvSpPr>
        <p:spPr>
          <a:xfrm>
            <a:off x="6395720" y="3587647"/>
            <a:ext cx="528831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την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5" name="object 17">
            <a:extLst>
              <a:ext uri="{FF2B5EF4-FFF2-40B4-BE49-F238E27FC236}">
                <a16:creationId xmlns:a16="http://schemas.microsoft.com/office/drawing/2014/main" id="{D0DF4142-E064-4F1C-841F-46237DD4711F}"/>
              </a:ext>
            </a:extLst>
          </p:cNvPr>
          <p:cNvSpPr txBox="1"/>
          <p:nvPr/>
        </p:nvSpPr>
        <p:spPr>
          <a:xfrm>
            <a:off x="7101332" y="3587647"/>
            <a:ext cx="1552195" cy="330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ραδιενεργό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7" name="object 15">
            <a:extLst>
              <a:ext uri="{FF2B5EF4-FFF2-40B4-BE49-F238E27FC236}">
                <a16:creationId xmlns:a16="http://schemas.microsoft.com/office/drawing/2014/main" id="{15512E66-6996-450B-ADA6-3D3544D3AABA}"/>
              </a:ext>
            </a:extLst>
          </p:cNvPr>
          <p:cNvSpPr txBox="1"/>
          <p:nvPr/>
        </p:nvSpPr>
        <p:spPr>
          <a:xfrm>
            <a:off x="1067562" y="3953866"/>
            <a:ext cx="171947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αποσύνθεση</a:t>
            </a:r>
            <a:endParaRPr sz="2400">
              <a:latin typeface="Cambria"/>
              <a:cs typeface="Cambria"/>
            </a:endParaRPr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A6E115D4-062D-495D-8E1A-634FC0C1E5BD}"/>
              </a:ext>
            </a:extLst>
          </p:cNvPr>
          <p:cNvSpPr txBox="1"/>
          <p:nvPr/>
        </p:nvSpPr>
        <p:spPr>
          <a:xfrm>
            <a:off x="2783586" y="3953866"/>
            <a:ext cx="55829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latin typeface="Cambria"/>
                <a:cs typeface="Cambria"/>
              </a:rPr>
              <a:t>ασταθών προς σταθε</a:t>
            </a:r>
            <a:r>
              <a:rPr sz="2400" spc="4" dirty="0">
                <a:latin typeface="Cambria"/>
                <a:cs typeface="Cambria"/>
              </a:rPr>
              <a:t>ρ</a:t>
            </a:r>
            <a:r>
              <a:rPr sz="2400" spc="0" dirty="0">
                <a:latin typeface="Cambria"/>
                <a:cs typeface="Cambria"/>
              </a:rPr>
              <a:t>ότερους πυρήνες</a:t>
            </a:r>
            <a:r>
              <a:rPr lang="en-US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86538F5E-E17D-408F-943B-14DC30BD4E4F}"/>
              </a:ext>
            </a:extLst>
          </p:cNvPr>
          <p:cNvSpPr txBox="1"/>
          <p:nvPr/>
        </p:nvSpPr>
        <p:spPr>
          <a:xfrm>
            <a:off x="1067562" y="4395826"/>
            <a:ext cx="28051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Η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4408BB23-CEBE-4CA1-94E6-E7261A8A29C0}"/>
              </a:ext>
            </a:extLst>
          </p:cNvPr>
          <p:cNvSpPr txBox="1"/>
          <p:nvPr/>
        </p:nvSpPr>
        <p:spPr>
          <a:xfrm>
            <a:off x="1607058" y="4395826"/>
            <a:ext cx="10400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φυσική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1" name="object 11">
            <a:extLst>
              <a:ext uri="{FF2B5EF4-FFF2-40B4-BE49-F238E27FC236}">
                <a16:creationId xmlns:a16="http://schemas.microsoft.com/office/drawing/2014/main" id="{E9D194FD-B996-4AF9-8E66-7D2ED931FCFB}"/>
              </a:ext>
            </a:extLst>
          </p:cNvPr>
          <p:cNvSpPr txBox="1"/>
          <p:nvPr/>
        </p:nvSpPr>
        <p:spPr>
          <a:xfrm>
            <a:off x="2907030" y="4395826"/>
            <a:ext cx="17856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400" spc="-4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διεν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έ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ργεια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C0508607-65A3-4718-A2AB-1EE75DF8E4B6}"/>
              </a:ext>
            </a:extLst>
          </p:cNvPr>
          <p:cNvSpPr txBox="1"/>
          <p:nvPr/>
        </p:nvSpPr>
        <p:spPr>
          <a:xfrm>
            <a:off x="4950968" y="4395826"/>
            <a:ext cx="20672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25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αλύφθη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3" name="object 9">
            <a:extLst>
              <a:ext uri="{FF2B5EF4-FFF2-40B4-BE49-F238E27FC236}">
                <a16:creationId xmlns:a16="http://schemas.microsoft.com/office/drawing/2014/main" id="{25237CE7-58BB-4DA7-BA20-FB074B8139BE}"/>
              </a:ext>
            </a:extLst>
          </p:cNvPr>
          <p:cNvSpPr txBox="1"/>
          <p:nvPr/>
        </p:nvSpPr>
        <p:spPr>
          <a:xfrm>
            <a:off x="7276592" y="4395826"/>
            <a:ext cx="5914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απο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4" name="object 8">
            <a:extLst>
              <a:ext uri="{FF2B5EF4-FFF2-40B4-BE49-F238E27FC236}">
                <a16:creationId xmlns:a16="http://schemas.microsoft.com/office/drawing/2014/main" id="{9FB51698-A5CF-4B29-8588-A0C2D28221D9}"/>
              </a:ext>
            </a:extLst>
          </p:cNvPr>
          <p:cNvSpPr txBox="1"/>
          <p:nvPr/>
        </p:nvSpPr>
        <p:spPr>
          <a:xfrm>
            <a:off x="8124190" y="4395826"/>
            <a:ext cx="528777" cy="6959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748" marR="152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τον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>
              <a:lnSpc>
                <a:spcPct val="97696"/>
              </a:lnSpc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την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6" name="object 6">
            <a:extLst>
              <a:ext uri="{FF2B5EF4-FFF2-40B4-BE49-F238E27FC236}">
                <a16:creationId xmlns:a16="http://schemas.microsoft.com/office/drawing/2014/main" id="{38D314BC-EA31-48CE-8811-CCAA0BB5EDEB}"/>
              </a:ext>
            </a:extLst>
          </p:cNvPr>
          <p:cNvSpPr txBox="1"/>
          <p:nvPr/>
        </p:nvSpPr>
        <p:spPr>
          <a:xfrm>
            <a:off x="1067562" y="4761586"/>
            <a:ext cx="14394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Becque</a:t>
            </a:r>
            <a:r>
              <a:rPr sz="2400" spc="-34" dirty="0">
                <a:solidFill>
                  <a:srgbClr val="0000FF"/>
                </a:solidFill>
                <a:latin typeface="Cambria"/>
                <a:cs typeface="Cambria"/>
              </a:rPr>
              <a:t>r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el,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7" name="object 5">
            <a:extLst>
              <a:ext uri="{FF2B5EF4-FFF2-40B4-BE49-F238E27FC236}">
                <a16:creationId xmlns:a16="http://schemas.microsoft.com/office/drawing/2014/main" id="{B1169EF0-DFD9-4822-98FC-A3F28EB3EE99}"/>
              </a:ext>
            </a:extLst>
          </p:cNvPr>
          <p:cNvSpPr txBox="1"/>
          <p:nvPr/>
        </p:nvSpPr>
        <p:spPr>
          <a:xfrm>
            <a:off x="3240786" y="4761586"/>
            <a:ext cx="49448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8" name="object 4">
            <a:extLst>
              <a:ext uri="{FF2B5EF4-FFF2-40B4-BE49-F238E27FC236}">
                <a16:creationId xmlns:a16="http://schemas.microsoft.com/office/drawing/2014/main" id="{D41EBB14-0723-4B03-8EAC-652CD1F13A99}"/>
              </a:ext>
            </a:extLst>
          </p:cNvPr>
          <p:cNvSpPr txBox="1"/>
          <p:nvPr/>
        </p:nvSpPr>
        <p:spPr>
          <a:xfrm>
            <a:off x="4470146" y="4761586"/>
            <a:ext cx="159633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μελετήθηκε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9" name="object 3">
            <a:extLst>
              <a:ext uri="{FF2B5EF4-FFF2-40B4-BE49-F238E27FC236}">
                <a16:creationId xmlns:a16="http://schemas.microsoft.com/office/drawing/2014/main" id="{303BC311-DD56-4606-A031-F68E819F9EE4}"/>
              </a:ext>
            </a:extLst>
          </p:cNvPr>
          <p:cNvSpPr txBox="1"/>
          <p:nvPr/>
        </p:nvSpPr>
        <p:spPr>
          <a:xfrm>
            <a:off x="6798818" y="4761586"/>
            <a:ext cx="59141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από</a:t>
            </a:r>
            <a:endParaRPr sz="240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40" name="object 2">
            <a:extLst>
              <a:ext uri="{FF2B5EF4-FFF2-40B4-BE49-F238E27FC236}">
                <a16:creationId xmlns:a16="http://schemas.microsoft.com/office/drawing/2014/main" id="{E08F734D-2AB3-4312-8A46-182B5EEBFFED}"/>
              </a:ext>
            </a:extLst>
          </p:cNvPr>
          <p:cNvSpPr txBox="1"/>
          <p:nvPr/>
        </p:nvSpPr>
        <p:spPr>
          <a:xfrm>
            <a:off x="1067562" y="5127346"/>
            <a:ext cx="36250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Marie 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Skłod</a:t>
            </a:r>
            <a:r>
              <a:rPr sz="2400" spc="-19" dirty="0" err="1">
                <a:solidFill>
                  <a:srgbClr val="0000FF"/>
                </a:solidFill>
                <a:latin typeface="Cambria"/>
                <a:cs typeface="Cambria"/>
              </a:rPr>
              <a:t>o</a:t>
            </a:r>
            <a:r>
              <a:rPr sz="2400" spc="-14" dirty="0" err="1">
                <a:solidFill>
                  <a:srgbClr val="0000FF"/>
                </a:solidFill>
                <a:latin typeface="Cambria"/>
                <a:cs typeface="Cambria"/>
              </a:rPr>
              <a:t>w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s</a:t>
            </a:r>
            <a:r>
              <a:rPr sz="2400" spc="-14" dirty="0" err="1">
                <a:solidFill>
                  <a:srgbClr val="0000FF"/>
                </a:solidFill>
                <a:latin typeface="Cambria"/>
                <a:cs typeface="Cambria"/>
              </a:rPr>
              <a:t>k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a</a:t>
            </a:r>
            <a:r>
              <a:rPr sz="2400" spc="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-19" dirty="0">
                <a:solidFill>
                  <a:srgbClr val="0000FF"/>
                </a:solidFill>
                <a:latin typeface="Cambria"/>
                <a:cs typeface="Cambria"/>
              </a:rPr>
              <a:t>C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urie</a:t>
            </a:r>
            <a:r>
              <a:rPr lang="en-US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436303224"/>
      </p:ext>
    </p:extLst>
  </p:cSld>
  <p:clrMapOvr>
    <a:masterClrMapping/>
  </p:clrMapOvr>
  <p:transition spd="med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31</a:t>
            </a:fld>
            <a:endParaRPr lang="el-GR" altLang="el-GR"/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5BF9D336-8725-4965-942B-015EF0EE351A}"/>
              </a:ext>
            </a:extLst>
          </p:cNvPr>
          <p:cNvSpPr txBox="1"/>
          <p:nvPr/>
        </p:nvSpPr>
        <p:spPr>
          <a:xfrm>
            <a:off x="457200" y="97036"/>
            <a:ext cx="3151525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Ιοντ</a:t>
            </a:r>
            <a:r>
              <a:rPr sz="6000" spc="-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ί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ζουσες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12" name="object 30">
            <a:extLst>
              <a:ext uri="{FF2B5EF4-FFF2-40B4-BE49-F238E27FC236}">
                <a16:creationId xmlns:a16="http://schemas.microsoft.com/office/drawing/2014/main" id="{666C9085-1A0E-455D-9F2A-96FFDE598841}"/>
              </a:ext>
            </a:extLst>
          </p:cNvPr>
          <p:cNvSpPr txBox="1"/>
          <p:nvPr/>
        </p:nvSpPr>
        <p:spPr>
          <a:xfrm>
            <a:off x="179512" y="745091"/>
            <a:ext cx="8784976" cy="484905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Μονάδες ραδιενέργειας:</a:t>
            </a:r>
            <a:endParaRPr lang="en-US" sz="2400" spc="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>
              <a:lnSpc>
                <a:spcPts val="2580"/>
              </a:lnSpc>
              <a:spcBef>
                <a:spcPts val="129"/>
              </a:spcBef>
            </a:pPr>
            <a:endParaRPr lang="el-GR" sz="2400" spc="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Α.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Curie (Ci),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αντιστοιχεί σε 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3,7*10</a:t>
            </a:r>
            <a:r>
              <a:rPr lang="el-GR" sz="2400" b="1" baseline="30000" dirty="0">
                <a:solidFill>
                  <a:srgbClr val="0000FF"/>
                </a:solidFill>
                <a:latin typeface="Cambria"/>
                <a:cs typeface="Cambria"/>
              </a:rPr>
              <a:t>10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 ραδιενεργές διασπάσεις ανά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sec.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Β.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Becquerel (</a:t>
            </a:r>
            <a:r>
              <a:rPr lang="en-US" sz="2400" dirty="0" err="1">
                <a:solidFill>
                  <a:srgbClr val="0000FF"/>
                </a:solidFill>
                <a:latin typeface="Cambria"/>
                <a:cs typeface="Cambria"/>
              </a:rPr>
              <a:t>Bq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),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αντιστοιχεί σε Μια (1) ραδιενεργό διάσπαση ανά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sec.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Γ.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Rad,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εκφράζει την ακτινοβολία που </a:t>
            </a:r>
            <a:r>
              <a:rPr lang="el-GR" sz="2400" dirty="0" err="1">
                <a:solidFill>
                  <a:srgbClr val="0000FF"/>
                </a:solidFill>
                <a:latin typeface="Cambria"/>
                <a:cs typeface="Cambria"/>
              </a:rPr>
              <a:t>απορροφάται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 από ένα οργανισμό (ή τη ποσότητα ακτινοβολίας γενικότερα) η οποία αποθέτει 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0,01</a:t>
            </a:r>
            <a:r>
              <a:rPr lang="en-US" sz="2400" b="1" dirty="0">
                <a:solidFill>
                  <a:srgbClr val="0000FF"/>
                </a:solidFill>
                <a:latin typeface="Cambria"/>
                <a:cs typeface="Cambria"/>
              </a:rPr>
              <a:t>J/kg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του ιστού που την απορροφά.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Δ.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Gray (Gy),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αντιστοιχεί σε απορρόφηση ακτινοβολίας με ενέργεια 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1</a:t>
            </a:r>
            <a:r>
              <a:rPr lang="en-US" sz="2400" b="1" dirty="0">
                <a:solidFill>
                  <a:srgbClr val="0000FF"/>
                </a:solidFill>
                <a:latin typeface="Cambria"/>
                <a:cs typeface="Cambria"/>
              </a:rPr>
              <a:t>J/kg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του ιστού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.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Δηλαδή, 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1</a:t>
            </a:r>
            <a:r>
              <a:rPr lang="en-US" sz="2400" b="1" dirty="0">
                <a:solidFill>
                  <a:srgbClr val="0000FF"/>
                </a:solidFill>
                <a:latin typeface="Cambria"/>
                <a:cs typeface="Cambria"/>
              </a:rPr>
              <a:t> Gy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 = 100</a:t>
            </a:r>
            <a:r>
              <a:rPr lang="en-US" sz="2400" b="1" dirty="0">
                <a:solidFill>
                  <a:srgbClr val="0000FF"/>
                </a:solidFill>
                <a:latin typeface="Cambria"/>
                <a:cs typeface="Cambria"/>
              </a:rPr>
              <a:t> Rad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Ε.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Rem,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και κυρίως το υποπολλαπλάσιό του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millirem.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Είναι μονάδα </a:t>
            </a:r>
            <a:r>
              <a:rPr lang="el-GR" sz="2400" dirty="0" err="1">
                <a:solidFill>
                  <a:srgbClr val="0000FF"/>
                </a:solidFill>
                <a:latin typeface="Cambria"/>
                <a:cs typeface="Cambria"/>
              </a:rPr>
              <a:t>ραδιένέργειας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 που δεν εξαρτάται από το είδος της ακτινοβολίας και εκφράζει τις βιολογικές καταστροφές που προκαλούνται στον άνθρωπο από την απορρόφηση των διαφόρων ακτινοβολιών.</a:t>
            </a:r>
          </a:p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lang="el-GR" sz="2400" dirty="0" err="1">
                <a:solidFill>
                  <a:srgbClr val="0000FF"/>
                </a:solidFill>
                <a:latin typeface="Cambria"/>
                <a:cs typeface="Cambria"/>
              </a:rPr>
              <a:t>Στ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. Το 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Sievert (</a:t>
            </a:r>
            <a:r>
              <a:rPr lang="en-US" sz="2400" dirty="0" err="1">
                <a:solidFill>
                  <a:srgbClr val="0000FF"/>
                </a:solidFill>
                <a:latin typeface="Cambria"/>
                <a:cs typeface="Cambria"/>
              </a:rPr>
              <a:t>Sv</a:t>
            </a:r>
            <a:r>
              <a:rPr lang="en-US" sz="2400" dirty="0">
                <a:solidFill>
                  <a:srgbClr val="0000FF"/>
                </a:solidFill>
                <a:latin typeface="Cambria"/>
                <a:cs typeface="Cambria"/>
              </a:rPr>
              <a:t>), </a:t>
            </a:r>
            <a:r>
              <a:rPr lang="el-GR" sz="2400" dirty="0">
                <a:solidFill>
                  <a:srgbClr val="0000FF"/>
                </a:solidFill>
                <a:latin typeface="Cambria"/>
                <a:cs typeface="Cambria"/>
              </a:rPr>
              <a:t>ισχύει </a:t>
            </a:r>
            <a:r>
              <a:rPr lang="el-GR" sz="2400" b="1" dirty="0">
                <a:solidFill>
                  <a:srgbClr val="0000FF"/>
                </a:solidFill>
                <a:latin typeface="Cambria"/>
                <a:cs typeface="Cambria"/>
              </a:rPr>
              <a:t>1</a:t>
            </a:r>
            <a:r>
              <a:rPr lang="en-US" sz="2400" b="1" dirty="0" err="1">
                <a:solidFill>
                  <a:srgbClr val="0000FF"/>
                </a:solidFill>
                <a:latin typeface="Cambria"/>
                <a:cs typeface="Cambria"/>
              </a:rPr>
              <a:t>Sv</a:t>
            </a:r>
            <a:r>
              <a:rPr lang="en-US" sz="2400" b="1" dirty="0">
                <a:solidFill>
                  <a:srgbClr val="0000FF"/>
                </a:solidFill>
                <a:latin typeface="Cambria"/>
                <a:cs typeface="Cambria"/>
              </a:rPr>
              <a:t>=100 Rem</a:t>
            </a:r>
            <a:endParaRPr lang="el-GR" sz="2400" b="1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4" name="object 40">
            <a:extLst>
              <a:ext uri="{FF2B5EF4-FFF2-40B4-BE49-F238E27FC236}">
                <a16:creationId xmlns:a16="http://schemas.microsoft.com/office/drawing/2014/main" id="{BED89AF0-8C3D-42F3-80E6-58B2B820B6E3}"/>
              </a:ext>
            </a:extLst>
          </p:cNvPr>
          <p:cNvSpPr/>
          <p:nvPr/>
        </p:nvSpPr>
        <p:spPr>
          <a:xfrm>
            <a:off x="7668344" y="0"/>
            <a:ext cx="1473370" cy="1484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7689019"/>
      </p:ext>
    </p:extLst>
  </p:cSld>
  <p:clrMapOvr>
    <a:masterClrMapping/>
  </p:clrMapOvr>
  <p:transition spd="med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32</a:t>
            </a:fld>
            <a:endParaRPr lang="el-GR" altLang="el-GR"/>
          </a:p>
        </p:txBody>
      </p:sp>
      <p:sp>
        <p:nvSpPr>
          <p:cNvPr id="4" name="object 40">
            <a:extLst>
              <a:ext uri="{FF2B5EF4-FFF2-40B4-BE49-F238E27FC236}">
                <a16:creationId xmlns:a16="http://schemas.microsoft.com/office/drawing/2014/main" id="{BED89AF0-8C3D-42F3-80E6-58B2B820B6E3}"/>
              </a:ext>
            </a:extLst>
          </p:cNvPr>
          <p:cNvSpPr/>
          <p:nvPr/>
        </p:nvSpPr>
        <p:spPr>
          <a:xfrm>
            <a:off x="7500366" y="0"/>
            <a:ext cx="1641348" cy="1641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5">
            <a:extLst>
              <a:ext uri="{FF2B5EF4-FFF2-40B4-BE49-F238E27FC236}">
                <a16:creationId xmlns:a16="http://schemas.microsoft.com/office/drawing/2014/main" id="{5BF9D336-8725-4965-942B-015EF0EE351A}"/>
              </a:ext>
            </a:extLst>
          </p:cNvPr>
          <p:cNvSpPr txBox="1"/>
          <p:nvPr/>
        </p:nvSpPr>
        <p:spPr>
          <a:xfrm>
            <a:off x="611560" y="136525"/>
            <a:ext cx="3151525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Ιοντ</a:t>
            </a:r>
            <a:r>
              <a:rPr sz="6000" spc="-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ί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ζουσες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B8D926-9DD1-4C17-9F69-47CFF89AA53B}"/>
              </a:ext>
            </a:extLst>
          </p:cNvPr>
          <p:cNvSpPr txBox="1"/>
          <p:nvPr/>
        </p:nvSpPr>
        <p:spPr>
          <a:xfrm>
            <a:off x="134094" y="1074509"/>
            <a:ext cx="549763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 marR="57150" algn="just">
              <a:spcAft>
                <a:spcPts val="0"/>
              </a:spcAft>
            </a:pP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spc="9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ά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νθρωπος</a:t>
            </a:r>
            <a:r>
              <a:rPr lang="el-GR" sz="2200" i="1" spc="9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ται</a:t>
            </a:r>
            <a:r>
              <a:rPr lang="el-GR" sz="2200" i="1" spc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9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spc="9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φυ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ών</a:t>
            </a:r>
            <a:r>
              <a:rPr lang="el-GR" sz="2200" i="1" spc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9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χ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πη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8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5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ον</a:t>
            </a:r>
            <a:r>
              <a:rPr lang="el-GR" sz="2200" i="1" spc="-1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5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ζο</a:t>
            </a:r>
            <a:r>
              <a:rPr lang="el-GR" sz="2200" i="1" spc="-5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</a:t>
            </a:r>
            <a:r>
              <a:rPr lang="el-GR" sz="2200" i="1" spc="-15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10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βο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ν.</a:t>
            </a:r>
            <a:r>
              <a:rPr lang="el-GR" sz="2200" i="1" spc="1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marL="63500" marR="57150" algn="just">
              <a:spcAft>
                <a:spcPts val="0"/>
              </a:spcAft>
            </a:pP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9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υτή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ορ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να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εί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ξω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τε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κή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ωτε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ή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marL="63500" marR="57150" algn="just">
              <a:spcAft>
                <a:spcPts val="0"/>
              </a:spcAft>
            </a:pPr>
            <a:r>
              <a:rPr lang="el-GR" sz="2200" i="1" dirty="0"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φυ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 πηγ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 δ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νο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ται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υτ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ές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: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marL="63500" marR="57150" algn="just">
              <a:spcAft>
                <a:spcPts val="0"/>
              </a:spcAft>
            </a:pP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)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που προ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χ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ονται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πό το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κο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ό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άσ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μα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β)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που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υν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2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το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ήι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βάλ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ον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του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νθ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marL="63500" marR="57150" algn="just">
              <a:spcAft>
                <a:spcPts val="0"/>
              </a:spcAft>
            </a:pP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φυ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ές πηγ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ποτ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λούν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ύ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πηγή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του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νθρ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υ,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υν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φέ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οντας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πό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6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0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%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έως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8</a:t>
            </a:r>
            <a:r>
              <a:rPr lang="el-GR" sz="2200" i="1" spc="2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5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%</a:t>
            </a:r>
            <a:r>
              <a:rPr lang="el-GR" sz="2200" i="1" spc="-2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τη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υνολ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κή</a:t>
            </a:r>
            <a:r>
              <a:rPr lang="el-GR" sz="22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δό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πορ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όφ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 λ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ό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ω φυ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 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χν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 π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ών.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</a:p>
          <a:p>
            <a:pPr marL="63500" marR="57150" algn="just">
              <a:spcAft>
                <a:spcPts val="0"/>
              </a:spcAft>
            </a:pP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ύ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ρια πηγή</a:t>
            </a:r>
            <a:r>
              <a:rPr lang="el-GR" sz="2200" i="1" u="sng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εσ</a:t>
            </a:r>
            <a:r>
              <a:rPr lang="el-GR" sz="2200" i="1" u="sng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εί</a:t>
            </a:r>
            <a:r>
              <a:rPr lang="el-GR" sz="2200" i="1" u="sng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u="sng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το</a:t>
            </a:r>
            <a:r>
              <a:rPr lang="el-GR" sz="2200" i="1" u="sng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u="sng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δό</a:t>
            </a:r>
            <a:r>
              <a:rPr lang="el-GR" sz="2200" i="1" u="sng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νι</a:t>
            </a:r>
            <a:r>
              <a:rPr lang="el-GR" sz="2200" i="1" u="sng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τα 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κά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ου 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ότοπ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,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τα</a:t>
            </a:r>
            <a:r>
              <a:rPr lang="el-GR" sz="2200" i="1" spc="2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οπ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ναι</a:t>
            </a:r>
            <a:r>
              <a:rPr lang="el-GR" sz="2200" i="1" spc="4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ύ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υνα</a:t>
            </a:r>
            <a:r>
              <a:rPr lang="el-GR" sz="2200" i="1" spc="3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ρίως</a:t>
            </a:r>
            <a:r>
              <a:rPr lang="el-GR" sz="2200" i="1" spc="3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ωτε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ή</a:t>
            </a:r>
            <a:r>
              <a:rPr lang="el-GR" sz="2200" i="1" spc="4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</a:t>
            </a:r>
            <a:r>
              <a:rPr lang="el-GR" sz="2200" i="1" spc="2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λόγω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22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πν</a:t>
            </a:r>
            <a:r>
              <a:rPr lang="el-GR" sz="22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22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ή</a:t>
            </a:r>
            <a:r>
              <a:rPr lang="el-GR" sz="22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22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r>
              <a:rPr lang="el-GR" sz="2200" i="1" spc="3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endParaRPr lang="el-GR" sz="22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3C8F81-FDD9-4006-9403-D283E9166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7" y="1086942"/>
            <a:ext cx="1459286" cy="2295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56523BC-36CE-4182-9137-D19CD6C1D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429000"/>
            <a:ext cx="1125538" cy="274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437D15-A921-431E-A2DD-423476DB5865}"/>
              </a:ext>
            </a:extLst>
          </p:cNvPr>
          <p:cNvSpPr txBox="1"/>
          <p:nvPr/>
        </p:nvSpPr>
        <p:spPr>
          <a:xfrm>
            <a:off x="7284827" y="2603309"/>
            <a:ext cx="17623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ξω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ρική</a:t>
            </a:r>
            <a:r>
              <a:rPr lang="el-GR" sz="1800" i="1" spc="-4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</a:t>
            </a:r>
            <a:r>
              <a:rPr lang="el-GR" sz="1800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ιν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800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ό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ληση</a:t>
            </a:r>
            <a:r>
              <a:rPr lang="el-GR" sz="1800" i="1" spc="-5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dirty="0">
              <a:solidFill>
                <a:srgbClr val="0000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A55A0A-A6D7-49DC-A0DD-33EDBC565BDF}"/>
              </a:ext>
            </a:extLst>
          </p:cNvPr>
          <p:cNvSpPr txBox="1"/>
          <p:nvPr/>
        </p:nvSpPr>
        <p:spPr>
          <a:xfrm>
            <a:off x="5943310" y="5527457"/>
            <a:ext cx="2358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Εσ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ω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ρική</a:t>
            </a:r>
            <a:r>
              <a:rPr lang="el-GR" sz="1800" i="1" spc="-3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κ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τ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ιν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ο</a:t>
            </a:r>
            <a:r>
              <a:rPr lang="el-GR" sz="1800" i="1" spc="-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β</a:t>
            </a:r>
            <a:r>
              <a:rPr lang="el-GR" sz="1800" i="1" spc="5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ό</a:t>
            </a:r>
            <a:r>
              <a:rPr lang="el-GR" sz="18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λησ</a:t>
            </a:r>
            <a:r>
              <a:rPr lang="el-GR" sz="1800" i="1" spc="3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η</a:t>
            </a:r>
            <a:endParaRPr lang="el-G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311978"/>
      </p:ext>
    </p:extLst>
  </p:cSld>
  <p:clrMapOvr>
    <a:masterClrMapping/>
  </p:clrMapOvr>
  <p:transition spd="med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33</a:t>
            </a:fld>
            <a:endParaRPr lang="el-GR" altLang="el-GR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F364CF7B-DF17-48EA-9BC0-9C77F97C8AEC}"/>
              </a:ext>
            </a:extLst>
          </p:cNvPr>
          <p:cNvSpPr/>
          <p:nvPr/>
        </p:nvSpPr>
        <p:spPr>
          <a:xfrm>
            <a:off x="1115616" y="1999869"/>
            <a:ext cx="7072883" cy="2858262"/>
          </a:xfrm>
          <a:custGeom>
            <a:avLst/>
            <a:gdLst/>
            <a:ahLst/>
            <a:cxnLst/>
            <a:rect l="l" t="t" r="r" b="b"/>
            <a:pathLst>
              <a:path w="7072883" h="2858262">
                <a:moveTo>
                  <a:pt x="0" y="476376"/>
                </a:moveTo>
                <a:lnTo>
                  <a:pt x="1579" y="437300"/>
                </a:lnTo>
                <a:lnTo>
                  <a:pt x="6235" y="399094"/>
                </a:lnTo>
                <a:lnTo>
                  <a:pt x="24286" y="325786"/>
                </a:lnTo>
                <a:lnTo>
                  <a:pt x="53172" y="257433"/>
                </a:lnTo>
                <a:lnTo>
                  <a:pt x="91913" y="195014"/>
                </a:lnTo>
                <a:lnTo>
                  <a:pt x="139528" y="139509"/>
                </a:lnTo>
                <a:lnTo>
                  <a:pt x="195036" y="91899"/>
                </a:lnTo>
                <a:lnTo>
                  <a:pt x="257455" y="53163"/>
                </a:lnTo>
                <a:lnTo>
                  <a:pt x="325806" y="24281"/>
                </a:lnTo>
                <a:lnTo>
                  <a:pt x="399106" y="6233"/>
                </a:lnTo>
                <a:lnTo>
                  <a:pt x="437307" y="1578"/>
                </a:lnTo>
                <a:lnTo>
                  <a:pt x="476377" y="0"/>
                </a:lnTo>
                <a:lnTo>
                  <a:pt x="6596507" y="0"/>
                </a:lnTo>
                <a:lnTo>
                  <a:pt x="6635583" y="1578"/>
                </a:lnTo>
                <a:lnTo>
                  <a:pt x="6673789" y="6233"/>
                </a:lnTo>
                <a:lnTo>
                  <a:pt x="6747097" y="24281"/>
                </a:lnTo>
                <a:lnTo>
                  <a:pt x="6815450" y="53163"/>
                </a:lnTo>
                <a:lnTo>
                  <a:pt x="6877869" y="91899"/>
                </a:lnTo>
                <a:lnTo>
                  <a:pt x="6933374" y="139509"/>
                </a:lnTo>
                <a:lnTo>
                  <a:pt x="6980984" y="195014"/>
                </a:lnTo>
                <a:lnTo>
                  <a:pt x="7019720" y="257433"/>
                </a:lnTo>
                <a:lnTo>
                  <a:pt x="7048602" y="325786"/>
                </a:lnTo>
                <a:lnTo>
                  <a:pt x="7066650" y="399094"/>
                </a:lnTo>
                <a:lnTo>
                  <a:pt x="7071305" y="437300"/>
                </a:lnTo>
                <a:lnTo>
                  <a:pt x="7072883" y="476376"/>
                </a:lnTo>
                <a:lnTo>
                  <a:pt x="7072883" y="2381885"/>
                </a:lnTo>
                <a:lnTo>
                  <a:pt x="7071305" y="2420961"/>
                </a:lnTo>
                <a:lnTo>
                  <a:pt x="7066650" y="2459167"/>
                </a:lnTo>
                <a:lnTo>
                  <a:pt x="7048602" y="2532475"/>
                </a:lnTo>
                <a:lnTo>
                  <a:pt x="7019720" y="2600828"/>
                </a:lnTo>
                <a:lnTo>
                  <a:pt x="6980984" y="2663247"/>
                </a:lnTo>
                <a:lnTo>
                  <a:pt x="6933374" y="2718752"/>
                </a:lnTo>
                <a:lnTo>
                  <a:pt x="6877869" y="2766362"/>
                </a:lnTo>
                <a:lnTo>
                  <a:pt x="6815450" y="2805098"/>
                </a:lnTo>
                <a:lnTo>
                  <a:pt x="6747097" y="2833980"/>
                </a:lnTo>
                <a:lnTo>
                  <a:pt x="6673789" y="2852028"/>
                </a:lnTo>
                <a:lnTo>
                  <a:pt x="6635583" y="2856683"/>
                </a:lnTo>
                <a:lnTo>
                  <a:pt x="6596507" y="2858262"/>
                </a:lnTo>
                <a:lnTo>
                  <a:pt x="476377" y="2858262"/>
                </a:lnTo>
                <a:lnTo>
                  <a:pt x="437307" y="2856683"/>
                </a:lnTo>
                <a:lnTo>
                  <a:pt x="399106" y="2852028"/>
                </a:lnTo>
                <a:lnTo>
                  <a:pt x="325806" y="2833980"/>
                </a:lnTo>
                <a:lnTo>
                  <a:pt x="257455" y="2805098"/>
                </a:lnTo>
                <a:lnTo>
                  <a:pt x="195036" y="2766362"/>
                </a:lnTo>
                <a:lnTo>
                  <a:pt x="139528" y="2718752"/>
                </a:lnTo>
                <a:lnTo>
                  <a:pt x="91913" y="2663247"/>
                </a:lnTo>
                <a:lnTo>
                  <a:pt x="53172" y="2600828"/>
                </a:lnTo>
                <a:lnTo>
                  <a:pt x="24286" y="2532475"/>
                </a:lnTo>
                <a:lnTo>
                  <a:pt x="6235" y="2459167"/>
                </a:lnTo>
                <a:lnTo>
                  <a:pt x="1579" y="2420961"/>
                </a:lnTo>
                <a:lnTo>
                  <a:pt x="0" y="2381885"/>
                </a:lnTo>
                <a:lnTo>
                  <a:pt x="0" y="476376"/>
                </a:lnTo>
                <a:close/>
              </a:path>
            </a:pathLst>
          </a:custGeom>
          <a:ln w="25146">
            <a:solidFill>
              <a:srgbClr val="3A3A6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27B9C017-3BFD-45E0-9F02-50E598048629}"/>
              </a:ext>
            </a:extLst>
          </p:cNvPr>
          <p:cNvSpPr txBox="1"/>
          <p:nvPr/>
        </p:nvSpPr>
        <p:spPr>
          <a:xfrm>
            <a:off x="993140" y="776451"/>
            <a:ext cx="1934402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Χρόνος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27E4D6B-A8CE-4BF0-98A2-76D311BEAAD1}"/>
              </a:ext>
            </a:extLst>
          </p:cNvPr>
          <p:cNvSpPr txBox="1"/>
          <p:nvPr/>
        </p:nvSpPr>
        <p:spPr>
          <a:xfrm>
            <a:off x="2986512" y="776451"/>
            <a:ext cx="4846189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υπο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δ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ιπλασιασ</a:t>
            </a:r>
            <a:r>
              <a:rPr sz="6000" spc="-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μ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ού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44647B9F-E763-44FF-9685-D7BE6D81150C}"/>
              </a:ext>
            </a:extLst>
          </p:cNvPr>
          <p:cNvSpPr txBox="1"/>
          <p:nvPr/>
        </p:nvSpPr>
        <p:spPr>
          <a:xfrm>
            <a:off x="1401526" y="2598293"/>
            <a:ext cx="6501061" cy="16614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95"/>
              </a:lnSpc>
              <a:spcBef>
                <a:spcPts val="149"/>
              </a:spcBef>
            </a:pPr>
            <a:r>
              <a:rPr sz="2800" b="1" spc="0" dirty="0">
                <a:latin typeface="Cambria"/>
                <a:cs typeface="Cambria"/>
              </a:rPr>
              <a:t>Χρόνος </a:t>
            </a:r>
            <a:r>
              <a:rPr sz="2800" b="1" spc="-54" dirty="0">
                <a:latin typeface="Cambria"/>
                <a:cs typeface="Cambria"/>
              </a:rPr>
              <a:t>υ</a:t>
            </a:r>
            <a:r>
              <a:rPr sz="2800" b="1" spc="0" dirty="0">
                <a:latin typeface="Cambria"/>
                <a:cs typeface="Cambria"/>
              </a:rPr>
              <a:t>ποδιπλασιασμού</a:t>
            </a:r>
            <a:r>
              <a:rPr sz="2800" b="1" spc="19" dirty="0">
                <a:latin typeface="Cambria"/>
                <a:cs typeface="Cambria"/>
              </a:rPr>
              <a:t> </a:t>
            </a:r>
            <a:r>
              <a:rPr sz="2800" spc="0" dirty="0">
                <a:latin typeface="Cambria"/>
                <a:cs typeface="Cambria"/>
              </a:rPr>
              <a:t>ει</a:t>
            </a:r>
            <a:r>
              <a:rPr sz="2800" spc="29" dirty="0">
                <a:latin typeface="Cambria"/>
                <a:cs typeface="Cambria"/>
              </a:rPr>
              <a:t>ν</a:t>
            </a:r>
            <a:r>
              <a:rPr sz="2800" spc="0" dirty="0">
                <a:latin typeface="Cambria"/>
                <a:cs typeface="Cambria"/>
              </a:rPr>
              <a:t>αι ο</a:t>
            </a:r>
            <a:endParaRPr sz="2800" dirty="0">
              <a:latin typeface="Cambria"/>
              <a:cs typeface="Cambria"/>
            </a:endParaRPr>
          </a:p>
          <a:p>
            <a:pPr marL="11913" marR="38751" indent="-1236" algn="ctr">
              <a:lnSpc>
                <a:spcPct val="100041"/>
              </a:lnSpc>
            </a:pPr>
            <a:r>
              <a:rPr sz="2800" spc="0" dirty="0">
                <a:latin typeface="Cambria"/>
                <a:cs typeface="Cambria"/>
              </a:rPr>
              <a:t>χρό</a:t>
            </a:r>
            <a:r>
              <a:rPr sz="2800" spc="50" dirty="0">
                <a:latin typeface="Cambria"/>
                <a:cs typeface="Cambria"/>
              </a:rPr>
              <a:t>ν</a:t>
            </a:r>
            <a:r>
              <a:rPr sz="2800" spc="0" dirty="0">
                <a:latin typeface="Cambria"/>
                <a:cs typeface="Cambria"/>
              </a:rPr>
              <a:t>ος που</a:t>
            </a:r>
            <a:r>
              <a:rPr sz="2800" spc="-14" dirty="0">
                <a:latin typeface="Cambria"/>
                <a:cs typeface="Cambria"/>
              </a:rPr>
              <a:t> </a:t>
            </a:r>
            <a:r>
              <a:rPr sz="2800" spc="0" dirty="0">
                <a:latin typeface="Cambria"/>
                <a:cs typeface="Cambria"/>
              </a:rPr>
              <a:t>απαιτείται</a:t>
            </a:r>
            <a:r>
              <a:rPr sz="2800" spc="9" dirty="0">
                <a:latin typeface="Cambria"/>
                <a:cs typeface="Cambria"/>
              </a:rPr>
              <a:t> </a:t>
            </a:r>
            <a:r>
              <a:rPr sz="2800" spc="0" dirty="0">
                <a:latin typeface="Cambria"/>
                <a:cs typeface="Cambria"/>
              </a:rPr>
              <a:t>για </a:t>
            </a:r>
            <a:r>
              <a:rPr sz="2800" spc="29" dirty="0">
                <a:latin typeface="Cambria"/>
                <a:cs typeface="Cambria"/>
              </a:rPr>
              <a:t>ν</a:t>
            </a:r>
            <a:r>
              <a:rPr sz="2800" spc="0" dirty="0">
                <a:latin typeface="Cambria"/>
                <a:cs typeface="Cambria"/>
              </a:rPr>
              <a:t>α διασπαστει η μισή από την α</a:t>
            </a:r>
            <a:r>
              <a:rPr sz="2800" spc="-39" dirty="0">
                <a:latin typeface="Cambria"/>
                <a:cs typeface="Cambria"/>
              </a:rPr>
              <a:t>ρ</a:t>
            </a:r>
            <a:r>
              <a:rPr sz="2800" spc="0" dirty="0">
                <a:latin typeface="Cambria"/>
                <a:cs typeface="Cambria"/>
              </a:rPr>
              <a:t>χική ποσότητα του</a:t>
            </a:r>
            <a:r>
              <a:rPr sz="2800" spc="-9" dirty="0">
                <a:latin typeface="Cambria"/>
                <a:cs typeface="Cambria"/>
              </a:rPr>
              <a:t> </a:t>
            </a:r>
            <a:r>
              <a:rPr sz="2800" spc="0" dirty="0">
                <a:latin typeface="Cambria"/>
                <a:cs typeface="Cambria"/>
              </a:rPr>
              <a:t>ραδιενεργού</a:t>
            </a:r>
            <a:r>
              <a:rPr sz="2800" spc="-14" dirty="0">
                <a:latin typeface="Cambria"/>
                <a:cs typeface="Cambria"/>
              </a:rPr>
              <a:t> </a:t>
            </a:r>
            <a:r>
              <a:rPr sz="2800" spc="0" dirty="0">
                <a:latin typeface="Cambria"/>
                <a:cs typeface="Cambria"/>
              </a:rPr>
              <a:t>υλι</a:t>
            </a:r>
            <a:r>
              <a:rPr sz="2800" spc="59" dirty="0">
                <a:latin typeface="Cambria"/>
                <a:cs typeface="Cambria"/>
              </a:rPr>
              <a:t>κ</a:t>
            </a:r>
            <a:r>
              <a:rPr sz="2800" spc="0" dirty="0">
                <a:latin typeface="Cambria"/>
                <a:cs typeface="Cambria"/>
              </a:rPr>
              <a:t>ού</a:t>
            </a:r>
            <a:endParaRPr sz="28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111658754"/>
      </p:ext>
    </p:extLst>
  </p:cSld>
  <p:clrMapOvr>
    <a:masterClrMapping/>
  </p:clrMapOvr>
  <p:transition spd="med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C88B3CEB-2808-4835-AE48-6BFB2C644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F234439-AAFE-41AA-8339-E7F5A540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34</a:t>
            </a:fld>
            <a:endParaRPr lang="el-GR" altLang="el-GR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34D847A6-42D9-42F4-BBD3-CFBC652BA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85" y="14940"/>
            <a:ext cx="8732703" cy="607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57270"/>
      </p:ext>
    </p:extLst>
  </p:cSld>
  <p:clrMapOvr>
    <a:masterClrMapping/>
  </p:clrMapOvr>
  <p:transition spd="med"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35</a:t>
            </a:fld>
            <a:endParaRPr lang="el-GR" altLang="el-GR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E589180D-124C-45C2-82E4-FCE2B2D158B0}"/>
              </a:ext>
            </a:extLst>
          </p:cNvPr>
          <p:cNvSpPr txBox="1"/>
          <p:nvPr/>
        </p:nvSpPr>
        <p:spPr>
          <a:xfrm>
            <a:off x="1809777" y="1818513"/>
            <a:ext cx="6650878" cy="14735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8728" marR="339767" algn="ctr">
              <a:lnSpc>
                <a:spcPts val="1545"/>
              </a:lnSpc>
              <a:spcBef>
                <a:spcPts val="77"/>
              </a:spcBef>
            </a:pP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Οι</a:t>
            </a:r>
            <a:r>
              <a:rPr sz="1600" spc="-8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κυριότεροι</a:t>
            </a:r>
            <a:r>
              <a:rPr sz="1600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παράγοντες</a:t>
            </a:r>
            <a:r>
              <a:rPr sz="1600" spc="-6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που</a:t>
            </a:r>
            <a:r>
              <a:rPr sz="1600" spc="-2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επηρεά</a:t>
            </a:r>
            <a:r>
              <a:rPr sz="1600" spc="-9" dirty="0">
                <a:solidFill>
                  <a:srgbClr val="FFFFFF"/>
                </a:solidFill>
                <a:latin typeface="Cambria"/>
                <a:cs typeface="Cambria"/>
              </a:rPr>
              <a:t>ζ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ουν</a:t>
            </a:r>
            <a:r>
              <a:rPr sz="1600" spc="-5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τη διαμόρφωση</a:t>
            </a:r>
            <a:r>
              <a:rPr sz="1600" spc="-6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της</a:t>
            </a:r>
            <a:endParaRPr sz="1600" dirty="0">
              <a:latin typeface="Cambria"/>
              <a:cs typeface="Cambria"/>
            </a:endParaRPr>
          </a:p>
          <a:p>
            <a:pPr indent="1797" algn="ctr">
              <a:lnSpc>
                <a:spcPct val="100041"/>
              </a:lnSpc>
            </a:pP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συγκ</a:t>
            </a:r>
            <a:r>
              <a:rPr sz="1600" spc="-4" dirty="0">
                <a:solidFill>
                  <a:srgbClr val="FFFFFF"/>
                </a:solidFill>
                <a:latin typeface="Cambria"/>
                <a:cs typeface="Cambria"/>
              </a:rPr>
              <a:t>έ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ντρ</a:t>
            </a:r>
            <a:r>
              <a:rPr sz="1600" spc="4" dirty="0">
                <a:solidFill>
                  <a:srgbClr val="FFFFFF"/>
                </a:solidFill>
                <a:latin typeface="Cambria"/>
                <a:cs typeface="Cambria"/>
              </a:rPr>
              <a:t>ω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σης</a:t>
            </a:r>
            <a:r>
              <a:rPr sz="1600" spc="-2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του</a:t>
            </a:r>
            <a:r>
              <a:rPr sz="1600" spc="-1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ραδονίου</a:t>
            </a:r>
            <a:r>
              <a:rPr sz="1600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στον</a:t>
            </a:r>
            <a:r>
              <a:rPr sz="1600" spc="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ε</a:t>
            </a:r>
            <a:r>
              <a:rPr sz="1600" spc="-4" dirty="0">
                <a:solidFill>
                  <a:srgbClr val="FFFFFF"/>
                </a:solidFill>
                <a:latin typeface="Cambria"/>
                <a:cs typeface="Cambria"/>
              </a:rPr>
              <a:t>σ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ωτ</a:t>
            </a:r>
            <a:r>
              <a:rPr sz="1600" spc="-4" dirty="0">
                <a:solidFill>
                  <a:srgbClr val="FFFFFF"/>
                </a:solidFill>
                <a:latin typeface="Cambria"/>
                <a:cs typeface="Cambria"/>
              </a:rPr>
              <a:t>ε</a:t>
            </a:r>
            <a:r>
              <a:rPr sz="1600" spc="4" dirty="0">
                <a:solidFill>
                  <a:srgbClr val="FFFFFF"/>
                </a:solidFill>
                <a:latin typeface="Cambria"/>
                <a:cs typeface="Cambria"/>
              </a:rPr>
              <a:t>ρ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ι</a:t>
            </a:r>
            <a:r>
              <a:rPr sz="1600" spc="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ό</a:t>
            </a:r>
            <a:r>
              <a:rPr sz="1600" spc="-1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-14" dirty="0">
                <a:solidFill>
                  <a:srgbClr val="FFFFFF"/>
                </a:solidFill>
                <a:latin typeface="Cambria"/>
                <a:cs typeface="Cambria"/>
              </a:rPr>
              <a:t>χ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ώρο</a:t>
            </a:r>
            <a:r>
              <a:rPr sz="1600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ε</a:t>
            </a:r>
            <a:r>
              <a:rPr sz="1600" spc="19" dirty="0">
                <a:solidFill>
                  <a:srgbClr val="FFFFFF"/>
                </a:solidFill>
                <a:latin typeface="Cambria"/>
                <a:cs typeface="Cambria"/>
              </a:rPr>
              <a:t>ν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ός</a:t>
            </a:r>
            <a:r>
              <a:rPr sz="1600" spc="-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κτιρίου</a:t>
            </a:r>
            <a:r>
              <a:rPr sz="1600" spc="-2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εί</a:t>
            </a:r>
            <a:r>
              <a:rPr sz="1600" spc="9" dirty="0">
                <a:solidFill>
                  <a:srgbClr val="FFFFFF"/>
                </a:solidFill>
                <a:latin typeface="Cambria"/>
                <a:cs typeface="Cambria"/>
              </a:rPr>
              <a:t>ν</a:t>
            </a:r>
            <a:r>
              <a:rPr sz="1600" spc="0" dirty="0">
                <a:solidFill>
                  <a:srgbClr val="FFFFFF"/>
                </a:solidFill>
                <a:latin typeface="Cambria"/>
                <a:cs typeface="Cambria"/>
              </a:rPr>
              <a:t>αι:</a:t>
            </a:r>
            <a:r>
              <a:rPr sz="1600" spc="2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endParaRPr lang="el-GR" sz="1600" spc="24" dirty="0">
              <a:solidFill>
                <a:srgbClr val="FFFFFF"/>
              </a:solidFill>
              <a:latin typeface="Cambria"/>
              <a:cs typeface="Cambria"/>
            </a:endParaRPr>
          </a:p>
          <a:p>
            <a:pPr indent="1797" algn="ctr">
              <a:lnSpc>
                <a:spcPct val="100041"/>
              </a:lnSpc>
            </a:pP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 ρυθμός</a:t>
            </a:r>
            <a:r>
              <a:rPr sz="1600" b="1" spc="-2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εκρο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ή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ς</a:t>
            </a:r>
            <a:r>
              <a:rPr sz="1600" b="1" spc="-26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ρ</a:t>
            </a:r>
            <a:r>
              <a:rPr sz="1600" b="1" spc="-9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δονίου</a:t>
            </a:r>
            <a:r>
              <a:rPr sz="1600" b="1" spc="-36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από</a:t>
            </a:r>
            <a:r>
              <a:rPr sz="1600" b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έδ</a:t>
            </a:r>
            <a:r>
              <a:rPr sz="1600" b="1" spc="-9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φ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ς,</a:t>
            </a:r>
            <a:r>
              <a:rPr sz="1600" b="1" spc="-46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είδος</a:t>
            </a:r>
            <a:r>
              <a:rPr sz="1600" b="1" spc="-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θεμελίωσης</a:t>
            </a:r>
            <a:r>
              <a:rPr sz="1600" b="1" spc="-6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της οι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οδ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μ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ή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ς,</a:t>
            </a:r>
            <a:r>
              <a:rPr sz="1600" b="1" spc="-46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ύψος</a:t>
            </a:r>
            <a:r>
              <a:rPr sz="1600" b="1" spc="-1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της</a:t>
            </a:r>
            <a:r>
              <a:rPr sz="1600" b="1" spc="-17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οικί</a:t>
            </a:r>
            <a:r>
              <a:rPr sz="1600" b="1" spc="-14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ς,</a:t>
            </a:r>
            <a:r>
              <a:rPr sz="1600" b="1" spc="-4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η</a:t>
            </a:r>
            <a:r>
              <a:rPr sz="1600" b="1" spc="-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εκροή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ου</a:t>
            </a:r>
            <a:r>
              <a:rPr sz="1600" b="1" spc="-18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ρ</a:t>
            </a:r>
            <a:r>
              <a:rPr sz="1600" b="1" spc="-9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δονίου</a:t>
            </a:r>
            <a:r>
              <a:rPr sz="1600" b="1" spc="-36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από</a:t>
            </a:r>
            <a:r>
              <a:rPr sz="1600" b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 οι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οδ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μι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ά</a:t>
            </a:r>
            <a:r>
              <a:rPr sz="1600" b="1" spc="-4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34" dirty="0">
                <a:solidFill>
                  <a:srgbClr val="FFFFFF"/>
                </a:solidFill>
                <a:latin typeface="Cambria"/>
                <a:cs typeface="Cambria"/>
              </a:rPr>
              <a:t>υ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λι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ά,</a:t>
            </a:r>
            <a:r>
              <a:rPr sz="1600" b="1" spc="-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-2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</a:t>
            </a:r>
            <a:r>
              <a:rPr sz="1600" b="1" spc="-34" dirty="0">
                <a:solidFill>
                  <a:srgbClr val="FFFFFF"/>
                </a:solidFill>
                <a:latin typeface="Cambria"/>
                <a:cs typeface="Cambria"/>
              </a:rPr>
              <a:t>ξ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αερ</a:t>
            </a:r>
            <a:r>
              <a:rPr sz="1600" b="1" spc="-4" dirty="0">
                <a:solidFill>
                  <a:srgbClr val="FFFFFF"/>
                </a:solidFill>
                <a:latin typeface="Cambria"/>
                <a:cs typeface="Cambria"/>
              </a:rPr>
              <a:t>ι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σ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μ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ός</a:t>
            </a:r>
            <a:r>
              <a:rPr sz="16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αι</a:t>
            </a:r>
            <a:r>
              <a:rPr sz="1600" b="1" spc="-1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η</a:t>
            </a:r>
            <a:r>
              <a:rPr sz="1600" b="1" spc="-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δι</a:t>
            </a:r>
            <a:r>
              <a:rPr sz="1600" b="1" spc="-14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φ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ρά</a:t>
            </a:r>
            <a:r>
              <a:rPr sz="1600" b="1" spc="-5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π</a:t>
            </a:r>
            <a:r>
              <a:rPr sz="1600" b="1" spc="-4" dirty="0">
                <a:solidFill>
                  <a:srgbClr val="FFFFFF"/>
                </a:solidFill>
                <a:latin typeface="Cambria"/>
                <a:cs typeface="Cambria"/>
              </a:rPr>
              <a:t>ί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εσ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η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ς</a:t>
            </a:r>
            <a:r>
              <a:rPr sz="1600" b="1" spc="-2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αν</a:t>
            </a:r>
            <a:r>
              <a:rPr sz="1600" b="1" spc="-4" dirty="0">
                <a:solidFill>
                  <a:srgbClr val="FFFFFF"/>
                </a:solidFill>
                <a:latin typeface="Cambria"/>
                <a:cs typeface="Cambria"/>
              </a:rPr>
              <a:t>ά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με</a:t>
            </a:r>
            <a:r>
              <a:rPr sz="1600" b="1" spc="4" dirty="0">
                <a:solidFill>
                  <a:srgbClr val="FFFFFF"/>
                </a:solidFill>
                <a:latin typeface="Cambria"/>
                <a:cs typeface="Cambria"/>
              </a:rPr>
              <a:t>σ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</a:t>
            </a:r>
            <a:r>
              <a:rPr sz="1600" b="1" spc="-57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σ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 εσ</a:t>
            </a:r>
            <a:r>
              <a:rPr sz="1600" b="1" spc="-44" dirty="0">
                <a:solidFill>
                  <a:srgbClr val="FFFFFF"/>
                </a:solidFill>
                <a:latin typeface="Cambria"/>
                <a:cs typeface="Cambria"/>
              </a:rPr>
              <a:t>ω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τερι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ό</a:t>
            </a:r>
            <a:r>
              <a:rPr sz="1600" b="1" spc="-23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54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ου</a:t>
            </a:r>
            <a:r>
              <a:rPr sz="1600" b="1" spc="-18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κτιρίου</a:t>
            </a:r>
            <a:r>
              <a:rPr sz="1600" b="1" spc="-24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αι</a:t>
            </a:r>
            <a:r>
              <a:rPr sz="1600" b="1" spc="-11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σ</a:t>
            </a:r>
            <a:r>
              <a:rPr sz="1600" b="1" spc="-50" dirty="0">
                <a:solidFill>
                  <a:srgbClr val="FFFFFF"/>
                </a:solidFill>
                <a:latin typeface="Cambria"/>
                <a:cs typeface="Cambria"/>
              </a:rPr>
              <a:t>τ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ο</a:t>
            </a:r>
            <a:r>
              <a:rPr sz="1600" b="1" spc="-19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ε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ξ</a:t>
            </a:r>
            <a:r>
              <a:rPr sz="1600" b="1" spc="-50" dirty="0">
                <a:solidFill>
                  <a:srgbClr val="FFFFFF"/>
                </a:solidFill>
                <a:latin typeface="Cambria"/>
                <a:cs typeface="Cambria"/>
              </a:rPr>
              <a:t>ω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τερι</a:t>
            </a:r>
            <a:r>
              <a:rPr sz="1600" b="1" spc="-29" dirty="0">
                <a:solidFill>
                  <a:srgbClr val="FFFFFF"/>
                </a:solidFill>
                <a:latin typeface="Cambria"/>
                <a:cs typeface="Cambria"/>
              </a:rPr>
              <a:t>κ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ό</a:t>
            </a:r>
            <a:r>
              <a:rPr sz="1600" b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περ</a:t>
            </a:r>
            <a:r>
              <a:rPr sz="1600" b="1" spc="-4" dirty="0">
                <a:solidFill>
                  <a:srgbClr val="FFFFFF"/>
                </a:solidFill>
                <a:latin typeface="Cambria"/>
                <a:cs typeface="Cambria"/>
              </a:rPr>
              <a:t>ι</a:t>
            </a:r>
            <a:r>
              <a:rPr sz="1600" b="1" spc="0" dirty="0">
                <a:solidFill>
                  <a:srgbClr val="FFFFFF"/>
                </a:solidFill>
                <a:latin typeface="Cambria"/>
                <a:cs typeface="Cambria"/>
              </a:rPr>
              <a:t>βάλλον.</a:t>
            </a:r>
            <a:endParaRPr sz="1600" dirty="0">
              <a:latin typeface="Cambria"/>
              <a:cs typeface="Cambri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823A2C-67EC-4243-9D86-0ACF1F22E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2049" name="Picture 1">
            <a:extLst>
              <a:ext uri="{FF2B5EF4-FFF2-40B4-BE49-F238E27FC236}">
                <a16:creationId xmlns:a16="http://schemas.microsoft.com/office/drawing/2014/main" id="{AED34FDE-17DD-4332-8203-8E7F42D27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8" y="1258571"/>
            <a:ext cx="4620036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A2E4245-6CDF-4F21-8C57-8A90D693F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2" y="4993194"/>
            <a:ext cx="4310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 marR="53975" algn="just"/>
            <a:r>
              <a:rPr lang="el-GR" altLang="el-GR" i="1" spc="-5" dirty="0">
                <a:latin typeface="Arial Narrow" panose="020B0606020202030204" pitchFamily="34" charset="0"/>
                <a:ea typeface="Times New Roman" panose="02020603050405020304" pitchFamily="18" charset="0"/>
              </a:rPr>
              <a:t>Οδοί έκθεσης του ανθρώπου στην </a:t>
            </a:r>
            <a:r>
              <a:rPr lang="el-GR" altLang="el-GR" i="1" spc="-5" dirty="0" err="1">
                <a:latin typeface="Arial Narrow" panose="020B0606020202030204" pitchFamily="34" charset="0"/>
                <a:ea typeface="Times New Roman" panose="02020603050405020304" pitchFamily="18" charset="0"/>
              </a:rPr>
              <a:t>ιοντίζουσα</a:t>
            </a:r>
            <a:r>
              <a:rPr lang="el-GR" altLang="el-GR" i="1" spc="-5" dirty="0">
                <a:latin typeface="Arial Narrow" panose="020B0606020202030204" pitchFamily="34" charset="0"/>
                <a:ea typeface="Times New Roman" panose="02020603050405020304" pitchFamily="18" charset="0"/>
              </a:rPr>
              <a:t> ακτινοβολία λόγω φυσικών πηγών.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E129CF1-3BF8-4203-BF5E-87B4F7411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062" y="1258570"/>
            <a:ext cx="4021119" cy="347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6E0389B-5E3A-4B4F-BBC2-49473FD0C090}"/>
              </a:ext>
            </a:extLst>
          </p:cNvPr>
          <p:cNvSpPr txBox="1"/>
          <p:nvPr/>
        </p:nvSpPr>
        <p:spPr>
          <a:xfrm>
            <a:off x="4978865" y="4655028"/>
            <a:ext cx="40211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 marR="53975" algn="just">
              <a:spcBef>
                <a:spcPts val="0"/>
              </a:spcBef>
              <a:spcAft>
                <a:spcPts val="0"/>
              </a:spcAft>
            </a:pP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χ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ημ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τικ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έ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18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απ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τά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ις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της</a:t>
            </a:r>
            <a:r>
              <a:rPr lang="el-GR" sz="1800" i="1" spc="4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λληλ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επ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ης της</a:t>
            </a:r>
            <a:r>
              <a:rPr lang="el-GR" sz="1800" i="1" spc="5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ικής</a:t>
            </a:r>
            <a:r>
              <a:rPr lang="el-GR" sz="1800" i="1" spc="3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τιν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β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λί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1800" i="1" spc="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1800" i="1" spc="6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την</a:t>
            </a:r>
            <a:r>
              <a:rPr lang="el-GR" sz="1800" i="1" spc="4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μό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σφ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18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spc="5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Το</a:t>
            </a:r>
            <a:r>
              <a:rPr lang="el-GR" sz="18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χ</a:t>
            </a:r>
            <a:r>
              <a:rPr lang="el-GR" sz="18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ή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 κ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αδε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ικν</a:t>
            </a:r>
            <a:r>
              <a:rPr lang="el-GR" sz="18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ύ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1800" i="1" spc="-5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</a:t>
            </a:r>
            <a:r>
              <a:rPr lang="el-GR" sz="18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ις</a:t>
            </a:r>
            <a:r>
              <a:rPr lang="el-GR" sz="1800" i="1" spc="-1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συνισ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1800" i="1" spc="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ώ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ς</a:t>
            </a:r>
            <a:r>
              <a:rPr lang="el-GR" sz="1800" i="1" spc="-4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της</a:t>
            </a:r>
            <a:r>
              <a:rPr lang="el-GR" sz="18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υτ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ρ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γε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ν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ύς</a:t>
            </a:r>
            <a:r>
              <a:rPr lang="el-GR" sz="1800" i="1" spc="-5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spc="-1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ικής</a:t>
            </a:r>
            <a:r>
              <a:rPr lang="el-GR" sz="1800" i="1" spc="-30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</a:t>
            </a:r>
            <a:r>
              <a:rPr lang="el-GR" sz="1800" i="1" spc="2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τ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ιν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spc="-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β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ο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λί</a:t>
            </a:r>
            <a:r>
              <a:rPr lang="el-GR" sz="1800" i="1" spc="5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ας</a:t>
            </a:r>
            <a:r>
              <a:rPr lang="el-GR" sz="18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  <a:endParaRPr lang="el-GR" sz="1800" dirty="0"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382248"/>
      </p:ext>
    </p:extLst>
  </p:cSld>
  <p:clrMapOvr>
    <a:masterClrMapping/>
  </p:clrMapOvr>
  <p:transition spd="med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36</a:t>
            </a:fld>
            <a:endParaRPr lang="el-GR" altLang="el-GR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6ACD4C9F-9809-41CC-A5A3-1D96272257C0}"/>
              </a:ext>
            </a:extLst>
          </p:cNvPr>
          <p:cNvSpPr txBox="1"/>
          <p:nvPr/>
        </p:nvSpPr>
        <p:spPr>
          <a:xfrm>
            <a:off x="323529" y="980728"/>
            <a:ext cx="8363272" cy="5112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862" algn="just"/>
            <a:r>
              <a:rPr sz="2200" u="sng" spc="-5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200" u="sng" spc="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200" u="sng" spc="-9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u="sng" spc="-9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200" u="sng" spc="6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200" u="sng" spc="0" dirty="0" err="1">
                <a:latin typeface="Arial Narrow" panose="020B0606020202030204" pitchFamily="34" charset="0"/>
                <a:cs typeface="Cambria"/>
              </a:rPr>
              <a:t>ερ</a:t>
            </a:r>
            <a:r>
              <a:rPr sz="2200" u="sng" spc="-4" dirty="0" err="1"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βά</a:t>
            </a:r>
            <a:r>
              <a:rPr sz="2200" u="sng" spc="3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λον</a:t>
            </a:r>
            <a:r>
              <a:rPr sz="2200" u="sng" spc="6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u="sng" spc="7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ακτι</a:t>
            </a:r>
            <a:r>
              <a:rPr sz="2200" u="sng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-4" dirty="0">
                <a:latin typeface="Arial Narrow" panose="020B0606020202030204" pitchFamily="34" charset="0"/>
                <a:cs typeface="Cambria"/>
              </a:rPr>
              <a:t>β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ία</a:t>
            </a:r>
            <a:r>
              <a:rPr sz="2200" u="sng" spc="7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200" u="sng" spc="-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οέ</a:t>
            </a:r>
            <a:r>
              <a:rPr sz="2200" u="sng" spc="-25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u="sng" spc="-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εται</a:t>
            </a:r>
            <a:r>
              <a:rPr sz="2200" u="sng" spc="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200" u="sng" spc="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200" u="sng" spc="6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έδαφος</a:t>
            </a:r>
            <a:r>
              <a:rPr sz="2200" u="sng" spc="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7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την</a:t>
            </a:r>
            <a:r>
              <a:rPr lang="en-US" sz="2200" u="sng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ατμόσ</a:t>
            </a:r>
            <a:r>
              <a:rPr sz="2200" u="sng" spc="-9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200" u="sng" spc="0" dirty="0">
                <a:latin typeface="Arial Narrow" panose="020B0606020202030204" pitchFamily="34" charset="0"/>
                <a:cs typeface="Cambria"/>
              </a:rPr>
              <a:t>αιρα.</a:t>
            </a:r>
            <a:r>
              <a:rPr sz="2200" u="sng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Ειδ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ό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ερ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,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τα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πετ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ώματα,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νερό 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αέρας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πε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3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λαμβά</a:t>
            </a:r>
            <a:r>
              <a:rPr sz="2200" spc="25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ουν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ά ραδιεν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ργά στ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εία,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όπ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ω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εί</a:t>
            </a:r>
            <a:r>
              <a:rPr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-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άλι</a:t>
            </a:r>
            <a:r>
              <a:rPr sz="2200" b="1" spc="-14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,</a:t>
            </a:r>
            <a:r>
              <a:rPr sz="2200" b="1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-6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ο ρ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ά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δι</a:t>
            </a:r>
            <a:r>
              <a:rPr sz="2200" b="1" spc="-19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, </a:t>
            </a:r>
            <a:r>
              <a:rPr sz="2200" b="1" spc="-6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ουράνιο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-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αι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-6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b="1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δόνι</a:t>
            </a:r>
            <a:r>
              <a:rPr sz="2200" b="1" spc="-19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b="1" spc="0" dirty="0">
                <a:latin typeface="Arial Narrow" panose="020B0606020202030204" pitchFamily="34" charset="0"/>
                <a:cs typeface="Cambria"/>
              </a:rPr>
              <a:t>.</a:t>
            </a:r>
            <a:endParaRPr sz="2200" dirty="0">
              <a:latin typeface="Arial Narrow" panose="020B0606020202030204" pitchFamily="34" charset="0"/>
              <a:cs typeface="Cambria"/>
            </a:endParaRPr>
          </a:p>
          <a:p>
            <a:pPr marL="12700" marR="473" algn="just"/>
            <a:r>
              <a:rPr sz="2200" u="sng" spc="-1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16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ραδόνιο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εί</a:t>
            </a:r>
            <a:r>
              <a:rPr sz="2200" u="sng" spc="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ευγενές</a:t>
            </a:r>
            <a:r>
              <a:rPr sz="2200" u="sng" spc="1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αέριο</a:t>
            </a:r>
            <a:r>
              <a:rPr sz="2200" u="sng" spc="1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που</a:t>
            </a:r>
            <a:r>
              <a:rPr sz="2200" u="sng" spc="15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200" u="sng" spc="3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ύ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200" u="sng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200" u="sng" spc="16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από</a:t>
            </a:r>
            <a:r>
              <a:rPr sz="2200" u="sng" spc="15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το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έδαφος</a:t>
            </a:r>
            <a:r>
              <a:rPr sz="2200" u="sng" spc="14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τα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2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ομι</a:t>
            </a:r>
            <a:r>
              <a:rPr sz="2200" u="sng" spc="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ά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υλ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200" u="sng" spc="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ά</a:t>
            </a:r>
            <a:r>
              <a:rPr sz="2200" u="sng" spc="15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 στο</a:t>
            </a:r>
            <a:r>
              <a:rPr sz="2200" u="sng" spc="8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οπ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ί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9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απο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ί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δεται</a:t>
            </a:r>
            <a:r>
              <a:rPr sz="2200" u="sng" spc="8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9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μεγ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λύτε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200" u="sng" spc="9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μέ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ος</a:t>
            </a:r>
            <a:r>
              <a:rPr sz="2200" u="sng" spc="8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της</a:t>
            </a:r>
            <a:r>
              <a:rPr sz="2200" u="sng" spc="9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ετή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ιας</a:t>
            </a:r>
            <a:r>
              <a:rPr sz="2200" u="sng" spc="8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δ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όσης</a:t>
            </a:r>
            <a:r>
              <a:rPr sz="2200" u="sng" spc="9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τι</a:t>
            </a:r>
            <a:r>
              <a:rPr sz="2200" u="sng" spc="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οβο</a:t>
            </a:r>
            <a:r>
              <a:rPr sz="2200" u="sng" spc="-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sz="2200" u="sng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ί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ας</a:t>
            </a:r>
            <a:r>
              <a:rPr sz="2200" u="sng" spc="9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που</a:t>
            </a:r>
            <a:r>
              <a:rPr sz="2200" u="sng" spc="8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200" u="sng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αμβά</a:t>
            </a:r>
            <a:r>
              <a:rPr sz="2200" u="sng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ει ο οργανι</a:t>
            </a:r>
            <a:r>
              <a:rPr sz="2200" u="sng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200" u="sng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μός.</a:t>
            </a:r>
            <a:endParaRPr sz="2200" u="sng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  <a:p>
            <a:pPr marL="12700" algn="just"/>
            <a:r>
              <a:rPr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επιφάνεια της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γης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δέ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εται σ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νε</a:t>
            </a:r>
            <a:r>
              <a:rPr sz="2200" spc="-1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ώς 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 </a:t>
            </a:r>
            <a:r>
              <a:rPr sz="2200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οσ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μι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κή ακτι</a:t>
            </a:r>
            <a:r>
              <a:rPr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β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ία,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οπ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ία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προέ</a:t>
            </a:r>
            <a:r>
              <a:rPr sz="2200" spc="-2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εται από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το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δ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ιάστη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α,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δ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λαδή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τον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ή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ιο, 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θ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ώς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sz="2200" spc="3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λες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άγ</a:t>
            </a:r>
            <a:r>
              <a:rPr sz="2200" spc="2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ω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όμη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αστ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έ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ς πηγέ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. </a:t>
            </a:r>
            <a:endParaRPr lang="el-GR" sz="2200" spc="0" dirty="0">
              <a:latin typeface="Arial Narrow" panose="020B0606020202030204" pitchFamily="34" charset="0"/>
              <a:cs typeface="Cambria"/>
            </a:endParaRPr>
          </a:p>
          <a:p>
            <a:pPr marL="12700" algn="just"/>
            <a:r>
              <a:rPr sz="2200" spc="-9" dirty="0" err="1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 err="1">
                <a:latin typeface="Arial Narrow" panose="020B0606020202030204" pitchFamily="34" charset="0"/>
                <a:cs typeface="Cambria"/>
              </a:rPr>
              <a:t>ύξηση</a:t>
            </a:r>
            <a:r>
              <a:rPr sz="22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sz="22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25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οσμ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κής</a:t>
            </a:r>
            <a:r>
              <a:rPr sz="2200" spc="1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-4" dirty="0" err="1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 err="1">
                <a:latin typeface="Arial Narrow" panose="020B0606020202030204" pitchFamily="34" charset="0"/>
                <a:cs typeface="Cambria"/>
              </a:rPr>
              <a:t>τι</a:t>
            </a:r>
            <a:r>
              <a:rPr sz="2200" spc="19" dirty="0" err="1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 err="1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β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ίας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200" spc="0" dirty="0">
                <a:latin typeface="Arial Narrow" panose="020B0606020202030204" pitchFamily="34" charset="0"/>
                <a:cs typeface="Cambria"/>
              </a:rPr>
              <a:t>δημιουργείται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τά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εξάρσε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ιακής δραστη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ιότητας. Η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3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οσ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κή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τι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οβο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ία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ατά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διέ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λ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υ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σή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μέ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από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στρ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ώ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μ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τα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 γήινης</a:t>
            </a:r>
            <a:r>
              <a:rPr sz="2200" spc="1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ατμόσ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αιρας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π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ρ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ρο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φ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άται</a:t>
            </a:r>
            <a:r>
              <a:rPr sz="2200" spc="15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μερι</a:t>
            </a:r>
            <a:r>
              <a:rPr sz="2200" spc="2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ώς και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έν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ασή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με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ώνεται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αδια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κ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ά</a:t>
            </a:r>
            <a:r>
              <a:rPr sz="2200" spc="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με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αποτ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έ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λεσμα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εί</a:t>
            </a:r>
            <a:r>
              <a:rPr sz="2200" spc="19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αι </a:t>
            </a:r>
            <a:r>
              <a:rPr sz="2200" spc="25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χ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κά</a:t>
            </a:r>
            <a:r>
              <a:rPr sz="2200" spc="-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εξασθε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ημέ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ν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η</a:t>
            </a:r>
            <a:r>
              <a:rPr sz="2200" spc="9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τ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ο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επ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ί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πεδο</a:t>
            </a:r>
            <a:r>
              <a:rPr sz="2200" spc="-1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 επ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ι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φάνειας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 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της θάλ</a:t>
            </a:r>
            <a:r>
              <a:rPr sz="2200" spc="-4" dirty="0">
                <a:latin typeface="Arial Narrow" panose="020B0606020202030204" pitchFamily="34" charset="0"/>
                <a:cs typeface="Cambria"/>
              </a:rPr>
              <a:t>α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σσα</a:t>
            </a:r>
            <a:r>
              <a:rPr sz="2200" spc="4" dirty="0">
                <a:latin typeface="Arial Narrow" panose="020B0606020202030204" pitchFamily="34" charset="0"/>
                <a:cs typeface="Cambria"/>
              </a:rPr>
              <a:t>ς</a:t>
            </a:r>
            <a:r>
              <a:rPr sz="2200" spc="0" dirty="0">
                <a:latin typeface="Arial Narrow" panose="020B0606020202030204" pitchFamily="34" charset="0"/>
                <a:cs typeface="Cambria"/>
              </a:rPr>
              <a:t>.</a:t>
            </a:r>
            <a:endParaRPr sz="2200" dirty="0"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3E237AB1-42E8-4DD3-9107-EF56F202FDF2}"/>
              </a:ext>
            </a:extLst>
          </p:cNvPr>
          <p:cNvSpPr txBox="1"/>
          <p:nvPr/>
        </p:nvSpPr>
        <p:spPr>
          <a:xfrm>
            <a:off x="457199" y="281559"/>
            <a:ext cx="3195522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lang="el-GR" sz="6000" spc="0" baseline="4338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Έδαφος</a:t>
            </a:r>
            <a:endParaRPr sz="4000" dirty="0">
              <a:latin typeface="Arial Narrow" panose="020B0606020202030204" pitchFamily="34" charset="0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996614765"/>
      </p:ext>
    </p:extLst>
  </p:cSld>
  <p:clrMapOvr>
    <a:masterClrMapping/>
  </p:clrMapOvr>
  <p:transition spd="med"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37</a:t>
            </a:fld>
            <a:endParaRPr lang="el-GR" altLang="el-GR"/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502724E9-D738-4A45-A5BF-E6FDA11BDE44}"/>
              </a:ext>
            </a:extLst>
          </p:cNvPr>
          <p:cNvSpPr/>
          <p:nvPr/>
        </p:nvSpPr>
        <p:spPr>
          <a:xfrm>
            <a:off x="964934" y="1390402"/>
            <a:ext cx="7523829" cy="3240360"/>
          </a:xfrm>
          <a:custGeom>
            <a:avLst/>
            <a:gdLst/>
            <a:ahLst/>
            <a:cxnLst/>
            <a:rect l="l" t="t" r="r" b="b"/>
            <a:pathLst>
              <a:path w="6129528" h="1584197">
                <a:moveTo>
                  <a:pt x="0" y="264033"/>
                </a:moveTo>
                <a:lnTo>
                  <a:pt x="0" y="1320165"/>
                </a:lnTo>
                <a:lnTo>
                  <a:pt x="875" y="1341819"/>
                </a:lnTo>
                <a:lnTo>
                  <a:pt x="7674" y="1383615"/>
                </a:lnTo>
                <a:lnTo>
                  <a:pt x="20752" y="1422938"/>
                </a:lnTo>
                <a:lnTo>
                  <a:pt x="39564" y="1459246"/>
                </a:lnTo>
                <a:lnTo>
                  <a:pt x="63565" y="1491994"/>
                </a:lnTo>
                <a:lnTo>
                  <a:pt x="92213" y="1520640"/>
                </a:lnTo>
                <a:lnTo>
                  <a:pt x="124962" y="1544639"/>
                </a:lnTo>
                <a:lnTo>
                  <a:pt x="161270" y="1563448"/>
                </a:lnTo>
                <a:lnTo>
                  <a:pt x="200591" y="1576524"/>
                </a:lnTo>
                <a:lnTo>
                  <a:pt x="242381" y="1583322"/>
                </a:lnTo>
                <a:lnTo>
                  <a:pt x="264032" y="1584198"/>
                </a:lnTo>
                <a:lnTo>
                  <a:pt x="5865495" y="1584198"/>
                </a:lnTo>
                <a:lnTo>
                  <a:pt x="5908316" y="1580742"/>
                </a:lnTo>
                <a:lnTo>
                  <a:pt x="5948940" y="1570737"/>
                </a:lnTo>
                <a:lnTo>
                  <a:pt x="5986822" y="1554727"/>
                </a:lnTo>
                <a:lnTo>
                  <a:pt x="6021418" y="1533254"/>
                </a:lnTo>
                <a:lnTo>
                  <a:pt x="6052184" y="1506864"/>
                </a:lnTo>
                <a:lnTo>
                  <a:pt x="6078577" y="1476099"/>
                </a:lnTo>
                <a:lnTo>
                  <a:pt x="6100052" y="1441503"/>
                </a:lnTo>
                <a:lnTo>
                  <a:pt x="6116064" y="1403619"/>
                </a:lnTo>
                <a:lnTo>
                  <a:pt x="6126071" y="1362992"/>
                </a:lnTo>
                <a:lnTo>
                  <a:pt x="6129528" y="1320165"/>
                </a:lnTo>
                <a:lnTo>
                  <a:pt x="6129528" y="264033"/>
                </a:lnTo>
                <a:lnTo>
                  <a:pt x="6126071" y="221211"/>
                </a:lnTo>
                <a:lnTo>
                  <a:pt x="6116064" y="180587"/>
                </a:lnTo>
                <a:lnTo>
                  <a:pt x="6100052" y="142705"/>
                </a:lnTo>
                <a:lnTo>
                  <a:pt x="6078577" y="108109"/>
                </a:lnTo>
                <a:lnTo>
                  <a:pt x="6052184" y="77343"/>
                </a:lnTo>
                <a:lnTo>
                  <a:pt x="6021418" y="50950"/>
                </a:lnTo>
                <a:lnTo>
                  <a:pt x="5986822" y="29475"/>
                </a:lnTo>
                <a:lnTo>
                  <a:pt x="5948940" y="13463"/>
                </a:lnTo>
                <a:lnTo>
                  <a:pt x="5908316" y="3456"/>
                </a:lnTo>
                <a:lnTo>
                  <a:pt x="5865495" y="0"/>
                </a:lnTo>
                <a:lnTo>
                  <a:pt x="264032" y="0"/>
                </a:lnTo>
                <a:lnTo>
                  <a:pt x="221211" y="3456"/>
                </a:lnTo>
                <a:lnTo>
                  <a:pt x="180587" y="13463"/>
                </a:lnTo>
                <a:lnTo>
                  <a:pt x="142705" y="29475"/>
                </a:lnTo>
                <a:lnTo>
                  <a:pt x="108109" y="50950"/>
                </a:lnTo>
                <a:lnTo>
                  <a:pt x="77342" y="77343"/>
                </a:lnTo>
                <a:lnTo>
                  <a:pt x="50950" y="108109"/>
                </a:lnTo>
                <a:lnTo>
                  <a:pt x="29475" y="142705"/>
                </a:lnTo>
                <a:lnTo>
                  <a:pt x="13463" y="180587"/>
                </a:lnTo>
                <a:lnTo>
                  <a:pt x="3456" y="221211"/>
                </a:lnTo>
                <a:lnTo>
                  <a:pt x="0" y="264033"/>
                </a:lnTo>
                <a:close/>
              </a:path>
            </a:pathLst>
          </a:custGeom>
          <a:solidFill>
            <a:srgbClr val="52538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5FDDA916-7900-433A-BC99-49A8D94D8E0F}"/>
              </a:ext>
            </a:extLst>
          </p:cNvPr>
          <p:cNvSpPr/>
          <p:nvPr/>
        </p:nvSpPr>
        <p:spPr>
          <a:xfrm>
            <a:off x="1150613" y="1412776"/>
            <a:ext cx="7152473" cy="1793153"/>
          </a:xfrm>
          <a:custGeom>
            <a:avLst/>
            <a:gdLst/>
            <a:ahLst/>
            <a:cxnLst/>
            <a:rect l="l" t="t" r="r" b="b"/>
            <a:pathLst>
              <a:path w="6129528" h="1584197">
                <a:moveTo>
                  <a:pt x="0" y="264033"/>
                </a:moveTo>
                <a:lnTo>
                  <a:pt x="3456" y="221211"/>
                </a:lnTo>
                <a:lnTo>
                  <a:pt x="13463" y="180587"/>
                </a:lnTo>
                <a:lnTo>
                  <a:pt x="29475" y="142705"/>
                </a:lnTo>
                <a:lnTo>
                  <a:pt x="50950" y="108109"/>
                </a:lnTo>
                <a:lnTo>
                  <a:pt x="77342" y="77343"/>
                </a:lnTo>
                <a:lnTo>
                  <a:pt x="108109" y="50950"/>
                </a:lnTo>
                <a:lnTo>
                  <a:pt x="142705" y="29475"/>
                </a:lnTo>
                <a:lnTo>
                  <a:pt x="180587" y="13463"/>
                </a:lnTo>
                <a:lnTo>
                  <a:pt x="221211" y="3456"/>
                </a:lnTo>
                <a:lnTo>
                  <a:pt x="264032" y="0"/>
                </a:lnTo>
                <a:lnTo>
                  <a:pt x="5865495" y="0"/>
                </a:lnTo>
                <a:lnTo>
                  <a:pt x="5908316" y="3456"/>
                </a:lnTo>
                <a:lnTo>
                  <a:pt x="5948940" y="13463"/>
                </a:lnTo>
                <a:lnTo>
                  <a:pt x="5986822" y="29475"/>
                </a:lnTo>
                <a:lnTo>
                  <a:pt x="6021418" y="50950"/>
                </a:lnTo>
                <a:lnTo>
                  <a:pt x="6052184" y="77343"/>
                </a:lnTo>
                <a:lnTo>
                  <a:pt x="6078577" y="108109"/>
                </a:lnTo>
                <a:lnTo>
                  <a:pt x="6100052" y="142705"/>
                </a:lnTo>
                <a:lnTo>
                  <a:pt x="6116064" y="180587"/>
                </a:lnTo>
                <a:lnTo>
                  <a:pt x="6126071" y="221211"/>
                </a:lnTo>
                <a:lnTo>
                  <a:pt x="6129528" y="264033"/>
                </a:lnTo>
                <a:lnTo>
                  <a:pt x="6129528" y="1320165"/>
                </a:lnTo>
                <a:lnTo>
                  <a:pt x="6126071" y="1362992"/>
                </a:lnTo>
                <a:lnTo>
                  <a:pt x="6116064" y="1403619"/>
                </a:lnTo>
                <a:lnTo>
                  <a:pt x="6100052" y="1441503"/>
                </a:lnTo>
                <a:lnTo>
                  <a:pt x="6078577" y="1476099"/>
                </a:lnTo>
                <a:lnTo>
                  <a:pt x="6052184" y="1506864"/>
                </a:lnTo>
                <a:lnTo>
                  <a:pt x="6021418" y="1533254"/>
                </a:lnTo>
                <a:lnTo>
                  <a:pt x="5986822" y="1554727"/>
                </a:lnTo>
                <a:lnTo>
                  <a:pt x="5948940" y="1570737"/>
                </a:lnTo>
                <a:lnTo>
                  <a:pt x="5908316" y="1580742"/>
                </a:lnTo>
                <a:lnTo>
                  <a:pt x="5865495" y="1584198"/>
                </a:lnTo>
                <a:lnTo>
                  <a:pt x="264032" y="1584198"/>
                </a:lnTo>
                <a:lnTo>
                  <a:pt x="221211" y="1580742"/>
                </a:lnTo>
                <a:lnTo>
                  <a:pt x="180587" y="1570737"/>
                </a:lnTo>
                <a:lnTo>
                  <a:pt x="142705" y="1554727"/>
                </a:lnTo>
                <a:lnTo>
                  <a:pt x="108109" y="1533254"/>
                </a:lnTo>
                <a:lnTo>
                  <a:pt x="77342" y="1506864"/>
                </a:lnTo>
                <a:lnTo>
                  <a:pt x="50950" y="1476099"/>
                </a:lnTo>
                <a:lnTo>
                  <a:pt x="29475" y="1441503"/>
                </a:lnTo>
                <a:lnTo>
                  <a:pt x="13463" y="1403619"/>
                </a:lnTo>
                <a:lnTo>
                  <a:pt x="3456" y="1362992"/>
                </a:lnTo>
                <a:lnTo>
                  <a:pt x="0" y="1320165"/>
                </a:lnTo>
                <a:lnTo>
                  <a:pt x="0" y="264033"/>
                </a:lnTo>
                <a:close/>
              </a:path>
            </a:pathLst>
          </a:custGeom>
          <a:ln w="12954">
            <a:solidFill>
              <a:srgbClr val="3A3A6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6ACD4C9F-9809-41CC-A5A3-1D96272257C0}"/>
              </a:ext>
            </a:extLst>
          </p:cNvPr>
          <p:cNvSpPr txBox="1"/>
          <p:nvPr/>
        </p:nvSpPr>
        <p:spPr>
          <a:xfrm>
            <a:off x="626835" y="5075586"/>
            <a:ext cx="8496944" cy="784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2393" algn="just">
              <a:lnSpc>
                <a:spcPct val="97696"/>
              </a:lnSpc>
              <a:spcBef>
                <a:spcPts val="599"/>
              </a:spcBef>
            </a:pP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Η τροφική</a:t>
            </a:r>
            <a:r>
              <a:rPr sz="2000" spc="-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αλ</a:t>
            </a:r>
            <a:r>
              <a:rPr sz="20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υ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σίδα αποτ</a:t>
            </a:r>
            <a:r>
              <a:rPr sz="2000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λεί</a:t>
            </a:r>
            <a:r>
              <a:rPr sz="2000" spc="-1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spc="3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όμη μια</a:t>
            </a:r>
            <a:r>
              <a:rPr sz="20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φυσι</a:t>
            </a:r>
            <a:r>
              <a:rPr sz="20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ή</a:t>
            </a:r>
            <a:r>
              <a:rPr sz="2000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πηγή πρόσληψης</a:t>
            </a:r>
            <a:r>
              <a:rPr sz="2000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ραδιεν</a:t>
            </a:r>
            <a:r>
              <a:rPr sz="2000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ργών</a:t>
            </a:r>
            <a:r>
              <a:rPr sz="2000" spc="-9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στ</a:t>
            </a:r>
            <a:r>
              <a:rPr sz="2000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000" spc="-1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εί</a:t>
            </a:r>
            <a:r>
              <a:rPr sz="2000" spc="-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ω</a:t>
            </a:r>
            <a:r>
              <a:rPr sz="2000" spc="4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>
                <a:solidFill>
                  <a:srgbClr val="0000FF"/>
                </a:solidFill>
                <a:latin typeface="Arial Narrow" panose="020B0606020202030204" pitchFamily="34" charset="0"/>
                <a:cs typeface="Cambria"/>
              </a:rPr>
              <a:t>.</a:t>
            </a:r>
            <a:endParaRPr sz="2000" dirty="0">
              <a:solidFill>
                <a:srgbClr val="0000FF"/>
              </a:solidFill>
              <a:latin typeface="Arial Narrow" panose="020B0606020202030204" pitchFamily="34" charset="0"/>
              <a:cs typeface="Cambria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E589180D-124C-45C2-82E4-FCE2B2D158B0}"/>
              </a:ext>
            </a:extLst>
          </p:cNvPr>
          <p:cNvSpPr txBox="1"/>
          <p:nvPr/>
        </p:nvSpPr>
        <p:spPr>
          <a:xfrm>
            <a:off x="1182778" y="1794263"/>
            <a:ext cx="7187470" cy="28416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38728" marR="339767" algn="ctr">
              <a:lnSpc>
                <a:spcPts val="1545"/>
              </a:lnSpc>
              <a:spcBef>
                <a:spcPts val="77"/>
              </a:spcBef>
            </a:pP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Οι</a:t>
            </a:r>
            <a:r>
              <a:rPr sz="2000" spc="-8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κυριότεροι</a:t>
            </a:r>
            <a:r>
              <a:rPr sz="2000" spc="-3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παράγοντες</a:t>
            </a:r>
            <a:r>
              <a:rPr sz="2000" spc="-6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που</a:t>
            </a:r>
            <a:r>
              <a:rPr sz="2000" spc="-2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επηρεά</a:t>
            </a:r>
            <a:r>
              <a:rPr sz="2000" spc="-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ζ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ουν</a:t>
            </a:r>
            <a:r>
              <a:rPr sz="2000" spc="-51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τη διαμόρφωση</a:t>
            </a:r>
            <a:r>
              <a:rPr sz="2000" spc="-6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της</a:t>
            </a:r>
            <a:endParaRPr sz="2000" dirty="0">
              <a:latin typeface="Arial Narrow" panose="020B0606020202030204" pitchFamily="34" charset="0"/>
              <a:cs typeface="Cambria"/>
            </a:endParaRPr>
          </a:p>
          <a:p>
            <a:pPr indent="1797" algn="ctr">
              <a:lnSpc>
                <a:spcPct val="100041"/>
              </a:lnSpc>
            </a:pP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συγκ</a:t>
            </a:r>
            <a:r>
              <a:rPr sz="2000" spc="-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έ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ντρ</a:t>
            </a:r>
            <a:r>
              <a:rPr sz="2000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ω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σης</a:t>
            </a:r>
            <a:r>
              <a:rPr sz="2000" spc="-2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του</a:t>
            </a:r>
            <a:r>
              <a:rPr sz="2000" spc="-11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ραδονίου</a:t>
            </a:r>
            <a:r>
              <a:rPr sz="2000" spc="-4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στον</a:t>
            </a:r>
            <a:r>
              <a:rPr sz="2000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spc="-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ωτ</a:t>
            </a:r>
            <a:r>
              <a:rPr sz="2000" spc="-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spc="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000" spc="29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sz="2000" spc="-1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-1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χ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ώρο</a:t>
            </a:r>
            <a:r>
              <a:rPr sz="2000" spc="-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κτιρίου</a:t>
            </a:r>
            <a:r>
              <a:rPr sz="2000" spc="-2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εί</a:t>
            </a:r>
            <a:r>
              <a:rPr sz="2000" spc="9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ν</a:t>
            </a:r>
            <a:r>
              <a:rPr sz="2000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αι:</a:t>
            </a:r>
            <a:endParaRPr lang="el-GR" sz="2000" spc="0" dirty="0">
              <a:solidFill>
                <a:srgbClr val="FFFFFF"/>
              </a:solidFill>
              <a:latin typeface="Arial Narrow" panose="020B0606020202030204" pitchFamily="34" charset="0"/>
              <a:cs typeface="Cambria"/>
            </a:endParaRPr>
          </a:p>
          <a:p>
            <a:pPr indent="1797" algn="ctr">
              <a:lnSpc>
                <a:spcPct val="100041"/>
              </a:lnSpc>
            </a:pPr>
            <a:r>
              <a:rPr sz="2000" spc="2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l-GR" sz="2000" spc="24" dirty="0">
              <a:solidFill>
                <a:srgbClr val="FFFFFF"/>
              </a:solidFill>
              <a:latin typeface="Arial Narrow" panose="020B0606020202030204" pitchFamily="34" charset="0"/>
              <a:cs typeface="Cambria"/>
            </a:endParaRPr>
          </a:p>
          <a:p>
            <a:pPr indent="1797">
              <a:lnSpc>
                <a:spcPct val="100041"/>
              </a:lnSpc>
            </a:pP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 ρυθμός</a:t>
            </a:r>
            <a:r>
              <a:rPr sz="2000" b="1" spc="-2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εκρο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ή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ς</a:t>
            </a:r>
            <a:r>
              <a:rPr sz="2000" b="1" spc="-26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000" b="1" spc="-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δονίου</a:t>
            </a:r>
            <a:r>
              <a:rPr sz="2000" b="1" spc="-36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από</a:t>
            </a:r>
            <a:r>
              <a:rPr sz="2000" b="1" spc="-2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-1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έδ</a:t>
            </a:r>
            <a:r>
              <a:rPr sz="2000" b="1" spc="-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φ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ς,</a:t>
            </a:r>
            <a:r>
              <a:rPr sz="2000" b="1" spc="-46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n-US" sz="2000" b="1" spc="-46" dirty="0">
              <a:solidFill>
                <a:srgbClr val="FFFFFF"/>
              </a:solidFill>
              <a:latin typeface="Arial Narrow" panose="020B0606020202030204" pitchFamily="34" charset="0"/>
              <a:cs typeface="Cambria"/>
            </a:endParaRPr>
          </a:p>
          <a:p>
            <a:pPr indent="1797">
              <a:lnSpc>
                <a:spcPct val="100041"/>
              </a:lnSpc>
            </a:pPr>
            <a:r>
              <a:rPr sz="2000" b="1" spc="-5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-1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είδος</a:t>
            </a:r>
            <a:r>
              <a:rPr sz="2000" b="1" spc="-1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θεμελίωσης</a:t>
            </a:r>
            <a:r>
              <a:rPr sz="2000" b="1" spc="-6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lang="el-GR"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του κτιρίου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,</a:t>
            </a:r>
            <a:r>
              <a:rPr sz="2000" b="1" spc="-46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n-US" sz="2000" b="1" spc="-46" dirty="0">
              <a:solidFill>
                <a:srgbClr val="FFFFFF"/>
              </a:solidFill>
              <a:latin typeface="Arial Narrow" panose="020B0606020202030204" pitchFamily="34" charset="0"/>
              <a:cs typeface="Cambria"/>
            </a:endParaRPr>
          </a:p>
          <a:p>
            <a:pPr indent="1797">
              <a:lnSpc>
                <a:spcPct val="100041"/>
              </a:lnSpc>
            </a:pPr>
            <a:r>
              <a:rPr sz="2000" b="1" spc="-54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 err="1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-1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ύψος</a:t>
            </a:r>
            <a:r>
              <a:rPr sz="2000" b="1" spc="-1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της</a:t>
            </a:r>
            <a:r>
              <a:rPr sz="2000" b="1" spc="-17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-5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οικί</a:t>
            </a:r>
            <a:r>
              <a:rPr sz="2000" b="1" spc="-1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ς,</a:t>
            </a:r>
            <a:r>
              <a:rPr sz="2000" b="1" spc="-4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000" b="1" spc="-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εκροή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5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ου</a:t>
            </a:r>
            <a:r>
              <a:rPr sz="2000" b="1" spc="-18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ρ</a:t>
            </a:r>
            <a:r>
              <a:rPr sz="2000" b="1" spc="-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δονίου</a:t>
            </a:r>
            <a:r>
              <a:rPr sz="2000" b="1" spc="-36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από</a:t>
            </a:r>
            <a:r>
              <a:rPr sz="2000" b="1" spc="-2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 οι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οδ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μι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ά</a:t>
            </a:r>
            <a:r>
              <a:rPr sz="2000" b="1" spc="-4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3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υ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λι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ά,</a:t>
            </a:r>
            <a:r>
              <a:rPr sz="2000" b="1" spc="-2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endParaRPr lang="en-US" sz="2000" b="1" spc="-20" dirty="0">
              <a:solidFill>
                <a:srgbClr val="FFFFFF"/>
              </a:solidFill>
              <a:latin typeface="Arial Narrow" panose="020B0606020202030204" pitchFamily="34" charset="0"/>
              <a:cs typeface="Cambria"/>
            </a:endParaRPr>
          </a:p>
          <a:p>
            <a:pPr indent="1797">
              <a:lnSpc>
                <a:spcPct val="100041"/>
              </a:lnSpc>
            </a:pP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-2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b="1" spc="-3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ξ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αερ</a:t>
            </a:r>
            <a:r>
              <a:rPr sz="2000" b="1" spc="-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μ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ός</a:t>
            </a:r>
            <a:r>
              <a:rPr sz="2000" b="1" spc="-3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000" b="1" spc="-11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000" b="1" spc="-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δι</a:t>
            </a:r>
            <a:r>
              <a:rPr sz="2000" b="1" spc="-1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φ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ρά</a:t>
            </a:r>
            <a:r>
              <a:rPr sz="2000" b="1" spc="-51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π</a:t>
            </a:r>
            <a:r>
              <a:rPr sz="2000" b="1" spc="-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ί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εσ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η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ς</a:t>
            </a:r>
            <a:r>
              <a:rPr sz="2000" b="1" spc="-2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αν</a:t>
            </a:r>
            <a:r>
              <a:rPr sz="2000" b="1" spc="-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ά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με</a:t>
            </a:r>
            <a:r>
              <a:rPr sz="2000" b="1" spc="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</a:t>
            </a:r>
            <a:r>
              <a:rPr sz="2000" b="1" spc="-57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000" b="1" spc="-5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 εσ</a:t>
            </a:r>
            <a:r>
              <a:rPr sz="2000" b="1" spc="-4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ω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τερι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sz="2000" b="1" spc="-23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5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ου</a:t>
            </a:r>
            <a:r>
              <a:rPr sz="2000" b="1" spc="-18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κτιρίου</a:t>
            </a:r>
            <a:r>
              <a:rPr sz="2000" b="1" spc="-2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αι</a:t>
            </a:r>
            <a:r>
              <a:rPr sz="2000" b="1" spc="-11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σ</a:t>
            </a:r>
            <a:r>
              <a:rPr sz="2000" b="1" spc="-5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ο</a:t>
            </a:r>
            <a:r>
              <a:rPr sz="2000" b="1" spc="-1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ε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ξ</a:t>
            </a:r>
            <a:r>
              <a:rPr sz="2000" b="1" spc="-5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ω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τερι</a:t>
            </a:r>
            <a:r>
              <a:rPr sz="2000" b="1" spc="-29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κ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ό</a:t>
            </a:r>
            <a:r>
              <a:rPr sz="2000" b="1" spc="-35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 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περ</a:t>
            </a:r>
            <a:r>
              <a:rPr sz="2000" b="1" spc="-4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ι</a:t>
            </a:r>
            <a:r>
              <a:rPr sz="2000" b="1" spc="0" dirty="0">
                <a:solidFill>
                  <a:srgbClr val="FFFFFF"/>
                </a:solidFill>
                <a:latin typeface="Arial Narrow" panose="020B0606020202030204" pitchFamily="34" charset="0"/>
                <a:cs typeface="Cambria"/>
              </a:rPr>
              <a:t>βάλλον.</a:t>
            </a:r>
            <a:endParaRPr sz="2000" dirty="0">
              <a:latin typeface="Arial Narrow" panose="020B0606020202030204" pitchFamily="34" charset="0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24508957"/>
      </p:ext>
    </p:extLst>
  </p:cSld>
  <p:clrMapOvr>
    <a:masterClrMapping/>
  </p:clrMapOvr>
  <p:transition spd="med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38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57E3DEB8-2381-490D-91BB-D8B8BBEB8E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1358"/>
          <a:stretch/>
        </p:blipFill>
        <p:spPr>
          <a:xfrm>
            <a:off x="-17300" y="466764"/>
            <a:ext cx="9161300" cy="5636440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532B880-20AE-498D-B191-55303A20E589}"/>
              </a:ext>
            </a:extLst>
          </p:cNvPr>
          <p:cNvSpPr/>
          <p:nvPr/>
        </p:nvSpPr>
        <p:spPr>
          <a:xfrm>
            <a:off x="7452320" y="2132856"/>
            <a:ext cx="1080120" cy="1152128"/>
          </a:xfrm>
          <a:prstGeom prst="rect">
            <a:avLst/>
          </a:prstGeom>
          <a:noFill/>
          <a:ln w="444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5635226"/>
      </p:ext>
    </p:extLst>
  </p:cSld>
  <p:clrMapOvr>
    <a:masterClrMapping/>
  </p:clrMapOvr>
  <p:transition spd="med"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39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57E3DEB8-2381-490D-91BB-D8B8BBEB8E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642" r="65049"/>
          <a:stretch/>
        </p:blipFill>
        <p:spPr>
          <a:xfrm>
            <a:off x="0" y="828399"/>
            <a:ext cx="4427984" cy="3024238"/>
          </a:xfrm>
          <a:prstGeom prst="rect">
            <a:avLst/>
          </a:prstGeom>
        </p:spPr>
      </p:pic>
      <p:sp>
        <p:nvSpPr>
          <p:cNvPr id="3" name="object 4">
            <a:extLst>
              <a:ext uri="{FF2B5EF4-FFF2-40B4-BE49-F238E27FC236}">
                <a16:creationId xmlns:a16="http://schemas.microsoft.com/office/drawing/2014/main" id="{15A176B2-04DC-9EF2-B173-0A67D863B55A}"/>
              </a:ext>
            </a:extLst>
          </p:cNvPr>
          <p:cNvSpPr txBox="1"/>
          <p:nvPr/>
        </p:nvSpPr>
        <p:spPr>
          <a:xfrm>
            <a:off x="457200" y="136525"/>
            <a:ext cx="3195522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lang="el-GR" sz="6000" spc="0" baseline="4338" dirty="0">
                <a:solidFill>
                  <a:srgbClr val="406E8D"/>
                </a:solidFill>
                <a:latin typeface="Arial Narrow" panose="020B0606020202030204" pitchFamily="34" charset="0"/>
                <a:cs typeface="Lucida Sans Unicode"/>
              </a:rPr>
              <a:t>Προστασία</a:t>
            </a:r>
            <a:endParaRPr sz="4000" dirty="0">
              <a:latin typeface="Arial Narrow" panose="020B0606020202030204" pitchFamily="34" charset="0"/>
              <a:cs typeface="Lucida Sans Unicode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E7F6240-D77E-038D-12A0-45716CF596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44" t="69678" r="743" b="5112"/>
          <a:stretch/>
        </p:blipFill>
        <p:spPr>
          <a:xfrm>
            <a:off x="2054961" y="3480678"/>
            <a:ext cx="4536504" cy="2694302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C40C9A-117D-710A-FBA7-F33DCEB1F0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6" t="69678" r="32726" b="-1036"/>
          <a:stretch/>
        </p:blipFill>
        <p:spPr>
          <a:xfrm>
            <a:off x="4911454" y="703835"/>
            <a:ext cx="4232546" cy="302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37985"/>
      </p:ext>
    </p:extLst>
  </p:cSld>
  <p:clrMapOvr>
    <a:masterClrMapping/>
  </p:clrMapOvr>
  <p:transition spd="med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40</a:t>
            </a:fld>
            <a:endParaRPr lang="el-GR" altLang="el-G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E7274BD1-A320-43BD-8338-D25DF6C5B2BE}"/>
              </a:ext>
            </a:extLst>
          </p:cNvPr>
          <p:cNvSpPr/>
          <p:nvPr/>
        </p:nvSpPr>
        <p:spPr>
          <a:xfrm>
            <a:off x="0" y="1160748"/>
            <a:ext cx="9144000" cy="45365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49B433FB-CD0D-4721-A9D1-E81F2D7483B4}"/>
              </a:ext>
            </a:extLst>
          </p:cNvPr>
          <p:cNvSpPr txBox="1"/>
          <p:nvPr/>
        </p:nvSpPr>
        <p:spPr>
          <a:xfrm>
            <a:off x="523381" y="136525"/>
            <a:ext cx="2045709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Άσκηση</a:t>
            </a:r>
            <a:endParaRPr sz="4000">
              <a:latin typeface="Lucida Sans Unicode"/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86820212"/>
      </p:ext>
    </p:extLst>
  </p:cSld>
  <p:clrMapOvr>
    <a:masterClrMapping/>
  </p:clrMapOvr>
  <p:transition spd="med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41</a:t>
            </a:fld>
            <a:endParaRPr lang="el-GR" altLang="el-GR"/>
          </a:p>
        </p:txBody>
      </p:sp>
      <p:sp>
        <p:nvSpPr>
          <p:cNvPr id="4" name="object 43">
            <a:extLst>
              <a:ext uri="{FF2B5EF4-FFF2-40B4-BE49-F238E27FC236}">
                <a16:creationId xmlns:a16="http://schemas.microsoft.com/office/drawing/2014/main" id="{A24C8D45-72CE-460B-832D-59192BDD9D90}"/>
              </a:ext>
            </a:extLst>
          </p:cNvPr>
          <p:cNvSpPr/>
          <p:nvPr/>
        </p:nvSpPr>
        <p:spPr>
          <a:xfrm>
            <a:off x="5857494" y="142494"/>
            <a:ext cx="1213103" cy="1213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8">
            <a:extLst>
              <a:ext uri="{FF2B5EF4-FFF2-40B4-BE49-F238E27FC236}">
                <a16:creationId xmlns:a16="http://schemas.microsoft.com/office/drawing/2014/main" id="{F677E759-7B00-4A01-8395-63F8269EAE07}"/>
              </a:ext>
            </a:extLst>
          </p:cNvPr>
          <p:cNvSpPr txBox="1"/>
          <p:nvPr/>
        </p:nvSpPr>
        <p:spPr>
          <a:xfrm>
            <a:off x="474218" y="762481"/>
            <a:ext cx="2487382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Πυρηνική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7">
            <a:extLst>
              <a:ext uri="{FF2B5EF4-FFF2-40B4-BE49-F238E27FC236}">
                <a16:creationId xmlns:a16="http://schemas.microsoft.com/office/drawing/2014/main" id="{035285E6-42C2-4C5E-A447-80FFAF854955}"/>
              </a:ext>
            </a:extLst>
          </p:cNvPr>
          <p:cNvSpPr txBox="1"/>
          <p:nvPr/>
        </p:nvSpPr>
        <p:spPr>
          <a:xfrm>
            <a:off x="3022095" y="762481"/>
            <a:ext cx="2342021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ενέργεια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36">
            <a:extLst>
              <a:ext uri="{FF2B5EF4-FFF2-40B4-BE49-F238E27FC236}">
                <a16:creationId xmlns:a16="http://schemas.microsoft.com/office/drawing/2014/main" id="{3DAD85C9-765A-4409-BE89-A7C3960BFBCD}"/>
              </a:ext>
            </a:extLst>
          </p:cNvPr>
          <p:cNvSpPr txBox="1"/>
          <p:nvPr/>
        </p:nvSpPr>
        <p:spPr>
          <a:xfrm>
            <a:off x="474218" y="1505073"/>
            <a:ext cx="738905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Ει</a:t>
            </a:r>
            <a:r>
              <a:rPr sz="2600" spc="29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αι</a:t>
            </a:r>
            <a:r>
              <a:rPr sz="2600" spc="52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η </a:t>
            </a:r>
            <a:r>
              <a:rPr sz="2600" spc="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ενέργ</a:t>
            </a:r>
            <a:r>
              <a:rPr sz="2600" spc="-9" dirty="0">
                <a:latin typeface="Cambria"/>
                <a:cs typeface="Cambria"/>
              </a:rPr>
              <a:t>ε</a:t>
            </a:r>
            <a:r>
              <a:rPr sz="2600" spc="0" dirty="0">
                <a:latin typeface="Cambria"/>
                <a:cs typeface="Cambria"/>
              </a:rPr>
              <a:t>ια</a:t>
            </a:r>
            <a:r>
              <a:rPr sz="2600" spc="559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π</a:t>
            </a:r>
            <a:r>
              <a:rPr sz="2600" spc="-9" dirty="0">
                <a:latin typeface="Cambria"/>
                <a:cs typeface="Cambria"/>
              </a:rPr>
              <a:t>ο</a:t>
            </a:r>
            <a:r>
              <a:rPr sz="2600" spc="0" dirty="0">
                <a:latin typeface="Cambria"/>
                <a:cs typeface="Cambria"/>
              </a:rPr>
              <a:t>υ </a:t>
            </a:r>
            <a:r>
              <a:rPr sz="2600" spc="5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υπ</a:t>
            </a:r>
            <a:r>
              <a:rPr sz="2600" spc="9" dirty="0">
                <a:latin typeface="Cambria"/>
                <a:cs typeface="Cambria"/>
              </a:rPr>
              <a:t>ά</a:t>
            </a:r>
            <a:r>
              <a:rPr sz="2600" spc="-39" dirty="0">
                <a:latin typeface="Cambria"/>
                <a:cs typeface="Cambria"/>
              </a:rPr>
              <a:t>ρ</a:t>
            </a:r>
            <a:r>
              <a:rPr sz="2600" spc="-25" dirty="0">
                <a:latin typeface="Cambria"/>
                <a:cs typeface="Cambria"/>
              </a:rPr>
              <a:t>χ</a:t>
            </a:r>
            <a:r>
              <a:rPr sz="2600" spc="0" dirty="0">
                <a:latin typeface="Cambria"/>
                <a:cs typeface="Cambria"/>
              </a:rPr>
              <a:t>ει</a:t>
            </a:r>
            <a:r>
              <a:rPr sz="2600" spc="528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μέσα </a:t>
            </a:r>
            <a:r>
              <a:rPr sz="2600" spc="1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στον  πυρή</a:t>
            </a:r>
            <a:r>
              <a:rPr sz="2600" spc="25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α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1" name="object 34">
            <a:extLst>
              <a:ext uri="{FF2B5EF4-FFF2-40B4-BE49-F238E27FC236}">
                <a16:creationId xmlns:a16="http://schemas.microsoft.com/office/drawing/2014/main" id="{E69B047D-4FB2-4483-A5C8-D2109C07C9F9}"/>
              </a:ext>
            </a:extLst>
          </p:cNvPr>
          <p:cNvSpPr txBox="1"/>
          <p:nvPr/>
        </p:nvSpPr>
        <p:spPr>
          <a:xfrm>
            <a:off x="474218" y="1861689"/>
            <a:ext cx="1809687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του </a:t>
            </a:r>
            <a:r>
              <a:rPr sz="2600" spc="144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α</a:t>
            </a:r>
            <a:r>
              <a:rPr sz="2600" spc="-9" dirty="0">
                <a:latin typeface="Cambria"/>
                <a:cs typeface="Cambria"/>
              </a:rPr>
              <a:t>τ</a:t>
            </a:r>
            <a:r>
              <a:rPr sz="2600" spc="0" dirty="0">
                <a:latin typeface="Cambria"/>
                <a:cs typeface="Cambria"/>
              </a:rPr>
              <a:t>όμου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12" name="object 33">
            <a:extLst>
              <a:ext uri="{FF2B5EF4-FFF2-40B4-BE49-F238E27FC236}">
                <a16:creationId xmlns:a16="http://schemas.microsoft.com/office/drawing/2014/main" id="{DB4C9592-5DF7-4B57-9E85-2721A08A6D0D}"/>
              </a:ext>
            </a:extLst>
          </p:cNvPr>
          <p:cNvSpPr txBox="1"/>
          <p:nvPr/>
        </p:nvSpPr>
        <p:spPr>
          <a:xfrm>
            <a:off x="2378710" y="1861689"/>
            <a:ext cx="1673253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19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αι </a:t>
            </a:r>
            <a:r>
              <a:rPr sz="2600" spc="162" dirty="0">
                <a:latin typeface="Cambria"/>
                <a:cs typeface="Cambria"/>
              </a:rPr>
              <a:t> </a:t>
            </a:r>
            <a:r>
              <a:rPr sz="2600" spc="0" dirty="0">
                <a:latin typeface="Cambria"/>
                <a:cs typeface="Cambria"/>
              </a:rPr>
              <a:t>μπορεί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3" name="object 32">
            <a:extLst>
              <a:ext uri="{FF2B5EF4-FFF2-40B4-BE49-F238E27FC236}">
                <a16:creationId xmlns:a16="http://schemas.microsoft.com/office/drawing/2014/main" id="{D5D999C8-B792-43BA-9F02-7C831D96C858}"/>
              </a:ext>
            </a:extLst>
          </p:cNvPr>
          <p:cNvSpPr txBox="1"/>
          <p:nvPr/>
        </p:nvSpPr>
        <p:spPr>
          <a:xfrm>
            <a:off x="4145788" y="1861689"/>
            <a:ext cx="42986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25" dirty="0">
                <a:latin typeface="Cambria"/>
                <a:cs typeface="Cambria"/>
              </a:rPr>
              <a:t>να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4" name="object 31">
            <a:extLst>
              <a:ext uri="{FF2B5EF4-FFF2-40B4-BE49-F238E27FC236}">
                <a16:creationId xmlns:a16="http://schemas.microsoft.com/office/drawing/2014/main" id="{E4776FD5-E710-403B-B5B0-A43EA84EDE97}"/>
              </a:ext>
            </a:extLst>
          </p:cNvPr>
          <p:cNvSpPr txBox="1"/>
          <p:nvPr/>
        </p:nvSpPr>
        <p:spPr>
          <a:xfrm>
            <a:off x="4665726" y="1861689"/>
            <a:ext cx="2265403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απ</a:t>
            </a:r>
            <a:r>
              <a:rPr sz="2600" spc="-9" dirty="0">
                <a:latin typeface="Cambria"/>
                <a:cs typeface="Cambria"/>
              </a:rPr>
              <a:t>ε</a:t>
            </a:r>
            <a:r>
              <a:rPr sz="2600" spc="0" dirty="0">
                <a:latin typeface="Cambria"/>
                <a:cs typeface="Cambria"/>
              </a:rPr>
              <a:t>λευθερωθεί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5" name="object 30">
            <a:extLst>
              <a:ext uri="{FF2B5EF4-FFF2-40B4-BE49-F238E27FC236}">
                <a16:creationId xmlns:a16="http://schemas.microsoft.com/office/drawing/2014/main" id="{1D41BD1A-2F89-46E1-B5EB-A071BBE248E7}"/>
              </a:ext>
            </a:extLst>
          </p:cNvPr>
          <p:cNvSpPr txBox="1"/>
          <p:nvPr/>
        </p:nvSpPr>
        <p:spPr>
          <a:xfrm>
            <a:off x="7025640" y="1861689"/>
            <a:ext cx="83805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μέσω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F6B01C38-700B-476A-A683-8DF8A6585E9D}"/>
              </a:ext>
            </a:extLst>
          </p:cNvPr>
          <p:cNvSpPr txBox="1"/>
          <p:nvPr/>
        </p:nvSpPr>
        <p:spPr>
          <a:xfrm>
            <a:off x="474218" y="2218305"/>
            <a:ext cx="625686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 err="1">
                <a:latin typeface="Cambria"/>
                <a:cs typeface="Cambria"/>
              </a:rPr>
              <a:t>δύο</a:t>
            </a:r>
            <a:r>
              <a:rPr sz="2600" spc="14" dirty="0">
                <a:latin typeface="Cambria"/>
                <a:cs typeface="Cambria"/>
              </a:rPr>
              <a:t> </a:t>
            </a:r>
            <a:r>
              <a:rPr sz="2600" spc="0" dirty="0" err="1">
                <a:latin typeface="Cambria"/>
                <a:cs typeface="Cambria"/>
              </a:rPr>
              <a:t>δι</a:t>
            </a:r>
            <a:r>
              <a:rPr sz="2600" spc="0" dirty="0">
                <a:latin typeface="Cambria"/>
                <a:cs typeface="Cambria"/>
              </a:rPr>
              <a:t>αδι</a:t>
            </a:r>
            <a:r>
              <a:rPr sz="2600" spc="14" dirty="0">
                <a:latin typeface="Cambria"/>
                <a:cs typeface="Cambria"/>
              </a:rPr>
              <a:t>κ</a:t>
            </a:r>
            <a:r>
              <a:rPr sz="2600" spc="0" dirty="0">
                <a:latin typeface="Cambria"/>
                <a:cs typeface="Cambria"/>
              </a:rPr>
              <a:t>ασιών,</a:t>
            </a:r>
            <a:r>
              <a:rPr sz="2600" spc="-5" dirty="0"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τη </a:t>
            </a:r>
            <a:r>
              <a:rPr sz="2600" b="1" spc="39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2600" b="1" spc="-14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άση</a:t>
            </a:r>
            <a:r>
              <a:rPr sz="2600" b="1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600" b="1" spc="0" dirty="0">
                <a:solidFill>
                  <a:srgbClr val="0000FF"/>
                </a:solidFill>
                <a:latin typeface="Cambria"/>
                <a:cs typeface="Cambria"/>
              </a:rPr>
              <a:t>ή τη σύντηξη</a:t>
            </a:r>
            <a:r>
              <a:rPr lang="en-US" sz="2600" b="1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600" b="1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7" name="object 28">
            <a:extLst>
              <a:ext uri="{FF2B5EF4-FFF2-40B4-BE49-F238E27FC236}">
                <a16:creationId xmlns:a16="http://schemas.microsoft.com/office/drawing/2014/main" id="{515C869A-46C9-4E9A-8668-0E9F208D76B9}"/>
              </a:ext>
            </a:extLst>
          </p:cNvPr>
          <p:cNvSpPr txBox="1"/>
          <p:nvPr/>
        </p:nvSpPr>
        <p:spPr>
          <a:xfrm>
            <a:off x="487768" y="3039045"/>
            <a:ext cx="738916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Όταν</a:t>
            </a:r>
            <a:r>
              <a:rPr sz="2600" spc="134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οι</a:t>
            </a:r>
            <a:r>
              <a:rPr sz="2600" spc="13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πυ</a:t>
            </a:r>
            <a:r>
              <a:rPr sz="2600" spc="9" dirty="0">
                <a:solidFill>
                  <a:srgbClr val="C00000"/>
                </a:solidFill>
                <a:latin typeface="Cambria"/>
                <a:cs typeface="Cambria"/>
              </a:rPr>
              <a:t>ρ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ηνικές</a:t>
            </a:r>
            <a:r>
              <a:rPr sz="2600" spc="111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αντι</a:t>
            </a:r>
            <a:r>
              <a:rPr sz="2600" spc="-9" dirty="0">
                <a:solidFill>
                  <a:srgbClr val="C00000"/>
                </a:solidFill>
                <a:latin typeface="Cambria"/>
                <a:cs typeface="Cambria"/>
              </a:rPr>
              <a:t>δ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ράσεις</a:t>
            </a:r>
            <a:r>
              <a:rPr sz="2600" spc="76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εί</a:t>
            </a:r>
            <a:r>
              <a:rPr sz="2600" spc="29" dirty="0">
                <a:solidFill>
                  <a:srgbClr val="C00000"/>
                </a:solidFill>
                <a:latin typeface="Cambria"/>
                <a:cs typeface="Cambria"/>
              </a:rPr>
              <a:t>ν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αι</a:t>
            </a:r>
            <a:r>
              <a:rPr sz="2600" spc="122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</a:t>
            </a:r>
            <a:r>
              <a:rPr sz="2600" spc="-9" dirty="0">
                <a:solidFill>
                  <a:srgbClr val="C00000"/>
                </a:solidFill>
                <a:latin typeface="Cambria"/>
                <a:cs typeface="Cambria"/>
              </a:rPr>
              <a:t>λ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εγχ</a:t>
            </a:r>
            <a:r>
              <a:rPr sz="2600" spc="-14" dirty="0">
                <a:solidFill>
                  <a:srgbClr val="C00000"/>
                </a:solidFill>
                <a:latin typeface="Cambria"/>
                <a:cs typeface="Cambria"/>
              </a:rPr>
              <a:t>ό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μενες</a:t>
            </a:r>
            <a:r>
              <a:rPr sz="2600" spc="150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η</a:t>
            </a:r>
            <a:endParaRPr sz="2600" dirty="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19" name="object 26">
            <a:extLst>
              <a:ext uri="{FF2B5EF4-FFF2-40B4-BE49-F238E27FC236}">
                <a16:creationId xmlns:a16="http://schemas.microsoft.com/office/drawing/2014/main" id="{45684CAA-79DD-4FD6-9E9D-54D15DB1E43E}"/>
              </a:ext>
            </a:extLst>
          </p:cNvPr>
          <p:cNvSpPr txBox="1"/>
          <p:nvPr/>
        </p:nvSpPr>
        <p:spPr>
          <a:xfrm>
            <a:off x="487768" y="3395661"/>
            <a:ext cx="129833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ενέργ</a:t>
            </a:r>
            <a:r>
              <a:rPr sz="2600" spc="-9" dirty="0">
                <a:solidFill>
                  <a:srgbClr val="C00000"/>
                </a:solidFill>
                <a:latin typeface="Cambria"/>
                <a:cs typeface="Cambria"/>
              </a:rPr>
              <a:t>ε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ια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0" name="object 25">
            <a:extLst>
              <a:ext uri="{FF2B5EF4-FFF2-40B4-BE49-F238E27FC236}">
                <a16:creationId xmlns:a16="http://schemas.microsoft.com/office/drawing/2014/main" id="{F5612639-CE12-4EE0-857C-7F09B8FBFCB3}"/>
              </a:ext>
            </a:extLst>
          </p:cNvPr>
          <p:cNvSpPr txBox="1"/>
          <p:nvPr/>
        </p:nvSpPr>
        <p:spPr>
          <a:xfrm>
            <a:off x="1875624" y="3395661"/>
            <a:ext cx="62722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που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1" name="object 24">
            <a:extLst>
              <a:ext uri="{FF2B5EF4-FFF2-40B4-BE49-F238E27FC236}">
                <a16:creationId xmlns:a16="http://schemas.microsoft.com/office/drawing/2014/main" id="{558FD831-BC87-4153-8275-E866F1909DB8}"/>
              </a:ext>
            </a:extLst>
          </p:cNvPr>
          <p:cNvSpPr txBox="1"/>
          <p:nvPr/>
        </p:nvSpPr>
        <p:spPr>
          <a:xfrm>
            <a:off x="2592666" y="3395661"/>
            <a:ext cx="133198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</a:t>
            </a:r>
            <a:r>
              <a:rPr sz="2600" spc="75" dirty="0">
                <a:solidFill>
                  <a:srgbClr val="C00000"/>
                </a:solidFill>
                <a:latin typeface="Cambria"/>
                <a:cs typeface="Cambria"/>
              </a:rPr>
              <a:t>κ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λ</a:t>
            </a:r>
            <a:r>
              <a:rPr sz="2600" spc="4" dirty="0">
                <a:solidFill>
                  <a:srgbClr val="C00000"/>
                </a:solidFill>
                <a:latin typeface="Cambria"/>
                <a:cs typeface="Cambria"/>
              </a:rPr>
              <a:t>ύ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εται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2" name="object 23">
            <a:extLst>
              <a:ext uri="{FF2B5EF4-FFF2-40B4-BE49-F238E27FC236}">
                <a16:creationId xmlns:a16="http://schemas.microsoft.com/office/drawing/2014/main" id="{C5BE61C6-72D2-4A08-A83A-DEAF05CCA45D}"/>
              </a:ext>
            </a:extLst>
          </p:cNvPr>
          <p:cNvSpPr txBox="1"/>
          <p:nvPr/>
        </p:nvSpPr>
        <p:spPr>
          <a:xfrm>
            <a:off x="4013796" y="3395661"/>
            <a:ext cx="904567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-4" dirty="0">
                <a:solidFill>
                  <a:srgbClr val="C00000"/>
                </a:solidFill>
                <a:latin typeface="Cambria"/>
                <a:cs typeface="Cambria"/>
              </a:rPr>
              <a:t>μ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ε </a:t>
            </a:r>
            <a:r>
              <a:rPr sz="2600" spc="14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9" dirty="0">
                <a:solidFill>
                  <a:srgbClr val="C00000"/>
                </a:solidFill>
                <a:latin typeface="Cambria"/>
                <a:cs typeface="Cambria"/>
              </a:rPr>
              <a:t>τη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87CEBACC-B58E-4CC9-B006-01D4E7F5615C}"/>
              </a:ext>
            </a:extLst>
          </p:cNvPr>
          <p:cNvSpPr txBox="1"/>
          <p:nvPr/>
        </p:nvSpPr>
        <p:spPr>
          <a:xfrm>
            <a:off x="5007698" y="3395661"/>
            <a:ext cx="1019857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μορφή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4" name="object 21">
            <a:extLst>
              <a:ext uri="{FF2B5EF4-FFF2-40B4-BE49-F238E27FC236}">
                <a16:creationId xmlns:a16="http://schemas.microsoft.com/office/drawing/2014/main" id="{D912B14A-FA5C-4B0F-8B36-2C181F62C3D0}"/>
              </a:ext>
            </a:extLst>
          </p:cNvPr>
          <p:cNvSpPr txBox="1"/>
          <p:nvPr/>
        </p:nvSpPr>
        <p:spPr>
          <a:xfrm>
            <a:off x="6117932" y="3395661"/>
            <a:ext cx="175860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θερ</a:t>
            </a:r>
            <a:r>
              <a:rPr sz="2600" spc="9" dirty="0">
                <a:solidFill>
                  <a:srgbClr val="C00000"/>
                </a:solidFill>
                <a:latin typeface="Cambria"/>
                <a:cs typeface="Cambria"/>
              </a:rPr>
              <a:t>μ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ότη</a:t>
            </a:r>
            <a:r>
              <a:rPr sz="2600" spc="-14" dirty="0">
                <a:solidFill>
                  <a:srgbClr val="C00000"/>
                </a:solidFill>
                <a:latin typeface="Cambria"/>
                <a:cs typeface="Cambria"/>
              </a:rPr>
              <a:t>τ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ας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2DE02735-DB51-41FF-A52A-515640E5D11B}"/>
              </a:ext>
            </a:extLst>
          </p:cNvPr>
          <p:cNvSpPr txBox="1"/>
          <p:nvPr/>
        </p:nvSpPr>
        <p:spPr>
          <a:xfrm>
            <a:off x="487768" y="3752071"/>
            <a:ext cx="1045387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μπορεί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8DFC2DF4-2651-41ED-9684-355BC6BBDA8A}"/>
              </a:ext>
            </a:extLst>
          </p:cNvPr>
          <p:cNvSpPr txBox="1"/>
          <p:nvPr/>
        </p:nvSpPr>
        <p:spPr>
          <a:xfrm>
            <a:off x="1635594" y="3752071"/>
            <a:ext cx="431444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29" dirty="0">
                <a:solidFill>
                  <a:srgbClr val="C00000"/>
                </a:solidFill>
                <a:latin typeface="Cambria"/>
                <a:cs typeface="Cambria"/>
              </a:rPr>
              <a:t>να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8616CF57-B01C-496D-B3F8-49F8DCA896A5}"/>
              </a:ext>
            </a:extLst>
          </p:cNvPr>
          <p:cNvSpPr txBox="1"/>
          <p:nvPr/>
        </p:nvSpPr>
        <p:spPr>
          <a:xfrm>
            <a:off x="2165184" y="3752071"/>
            <a:ext cx="2296845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χρ</a:t>
            </a:r>
            <a:r>
              <a:rPr sz="2600" spc="9" dirty="0">
                <a:solidFill>
                  <a:srgbClr val="C00000"/>
                </a:solidFill>
                <a:latin typeface="Cambria"/>
                <a:cs typeface="Cambria"/>
              </a:rPr>
              <a:t>η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σιμοποιηθ</a:t>
            </a:r>
            <a:r>
              <a:rPr sz="2600" spc="-9" dirty="0">
                <a:solidFill>
                  <a:srgbClr val="C00000"/>
                </a:solidFill>
                <a:latin typeface="Cambria"/>
                <a:cs typeface="Cambria"/>
              </a:rPr>
              <a:t>ε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ί</a:t>
            </a:r>
            <a:endParaRPr sz="2600" dirty="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B8B92940-F7C8-4EA5-9C9B-97B0AE4B3902}"/>
              </a:ext>
            </a:extLst>
          </p:cNvPr>
          <p:cNvSpPr txBox="1"/>
          <p:nvPr/>
        </p:nvSpPr>
        <p:spPr>
          <a:xfrm>
            <a:off x="4564722" y="3752071"/>
            <a:ext cx="1058824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για </a:t>
            </a:r>
            <a:r>
              <a:rPr sz="2600" spc="259" dirty="0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sz="2600" spc="25" dirty="0">
                <a:solidFill>
                  <a:srgbClr val="C00000"/>
                </a:solidFill>
                <a:latin typeface="Cambria"/>
                <a:cs typeface="Cambria"/>
              </a:rPr>
              <a:t>να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4218EB72-6FB8-4C6D-AE11-E01ACEA81307}"/>
              </a:ext>
            </a:extLst>
          </p:cNvPr>
          <p:cNvSpPr txBox="1"/>
          <p:nvPr/>
        </p:nvSpPr>
        <p:spPr>
          <a:xfrm>
            <a:off x="5723216" y="3752071"/>
            <a:ext cx="1708099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14" dirty="0">
                <a:solidFill>
                  <a:srgbClr val="C00000"/>
                </a:solidFill>
                <a:latin typeface="Cambria"/>
                <a:cs typeface="Cambria"/>
              </a:rPr>
              <a:t>κ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αλ</a:t>
            </a:r>
            <a:r>
              <a:rPr sz="2600" spc="-9" dirty="0">
                <a:solidFill>
                  <a:srgbClr val="C00000"/>
                </a:solidFill>
                <a:latin typeface="Cambria"/>
                <a:cs typeface="Cambria"/>
              </a:rPr>
              <a:t>υ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φ</a:t>
            </a:r>
            <a:r>
              <a:rPr sz="2600" spc="4" dirty="0">
                <a:solidFill>
                  <a:srgbClr val="C00000"/>
                </a:solidFill>
                <a:latin typeface="Cambria"/>
                <a:cs typeface="Cambria"/>
              </a:rPr>
              <a:t>θ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ούν</a:t>
            </a:r>
            <a:endParaRPr sz="260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C563DFA5-BE4C-4035-9AC0-81E1F62DC7E1}"/>
              </a:ext>
            </a:extLst>
          </p:cNvPr>
          <p:cNvSpPr txBox="1"/>
          <p:nvPr/>
        </p:nvSpPr>
        <p:spPr>
          <a:xfrm>
            <a:off x="7534490" y="3752071"/>
            <a:ext cx="342366" cy="355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-4" dirty="0">
                <a:solidFill>
                  <a:srgbClr val="C00000"/>
                </a:solidFill>
                <a:latin typeface="Cambria"/>
                <a:cs typeface="Cambria"/>
              </a:rPr>
              <a:t>οι</a:t>
            </a:r>
            <a:endParaRPr sz="2600" dirty="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40E0267C-E706-45F7-B60E-619FAB1B44FF}"/>
              </a:ext>
            </a:extLst>
          </p:cNvPr>
          <p:cNvSpPr txBox="1"/>
          <p:nvPr/>
        </p:nvSpPr>
        <p:spPr>
          <a:xfrm>
            <a:off x="487768" y="4109147"/>
            <a:ext cx="4669100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 err="1">
                <a:solidFill>
                  <a:srgbClr val="C00000"/>
                </a:solidFill>
                <a:latin typeface="Cambria"/>
                <a:cs typeface="Cambria"/>
              </a:rPr>
              <a:t>ενεργ</a:t>
            </a:r>
            <a:r>
              <a:rPr sz="2600" spc="-9" dirty="0" err="1">
                <a:solidFill>
                  <a:srgbClr val="C00000"/>
                </a:solidFill>
                <a:latin typeface="Cambria"/>
                <a:cs typeface="Cambria"/>
              </a:rPr>
              <a:t>ε</a:t>
            </a:r>
            <a:r>
              <a:rPr sz="2600" spc="0" dirty="0" err="1">
                <a:solidFill>
                  <a:srgbClr val="C00000"/>
                </a:solidFill>
                <a:latin typeface="Cambria"/>
                <a:cs typeface="Cambria"/>
              </a:rPr>
              <a:t>ι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ακές α</a:t>
            </a:r>
            <a:r>
              <a:rPr sz="2600" spc="29" dirty="0">
                <a:solidFill>
                  <a:srgbClr val="C00000"/>
                </a:solidFill>
                <a:latin typeface="Cambria"/>
                <a:cs typeface="Cambria"/>
              </a:rPr>
              <a:t>ν</a:t>
            </a:r>
            <a:r>
              <a:rPr sz="2600" spc="0" dirty="0">
                <a:solidFill>
                  <a:srgbClr val="C00000"/>
                </a:solidFill>
                <a:latin typeface="Cambria"/>
                <a:cs typeface="Cambria"/>
              </a:rPr>
              <a:t>άγκες</a:t>
            </a:r>
            <a:r>
              <a:rPr lang="en-US" sz="2600" spc="0" dirty="0">
                <a:solidFill>
                  <a:srgbClr val="C00000"/>
                </a:solidFill>
                <a:latin typeface="Cambria"/>
                <a:cs typeface="Cambria"/>
              </a:rPr>
              <a:t>.</a:t>
            </a:r>
            <a:endParaRPr sz="2600" dirty="0">
              <a:solidFill>
                <a:srgbClr val="C00000"/>
              </a:solidFill>
              <a:latin typeface="Cambria"/>
              <a:cs typeface="Cambria"/>
            </a:endParaRPr>
          </a:p>
        </p:txBody>
      </p:sp>
      <p:sp>
        <p:nvSpPr>
          <p:cNvPr id="32" name="object 13">
            <a:extLst>
              <a:ext uri="{FF2B5EF4-FFF2-40B4-BE49-F238E27FC236}">
                <a16:creationId xmlns:a16="http://schemas.microsoft.com/office/drawing/2014/main" id="{C578C47D-8BBD-4013-9487-0FA502A8B0BE}"/>
              </a:ext>
            </a:extLst>
          </p:cNvPr>
          <p:cNvSpPr txBox="1"/>
          <p:nvPr/>
        </p:nvSpPr>
        <p:spPr>
          <a:xfrm>
            <a:off x="539064" y="4876132"/>
            <a:ext cx="384434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Οι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33" name="object 12">
            <a:extLst>
              <a:ext uri="{FF2B5EF4-FFF2-40B4-BE49-F238E27FC236}">
                <a16:creationId xmlns:a16="http://schemas.microsoft.com/office/drawing/2014/main" id="{0F1489E7-C6C5-47EE-A1AC-6007B25CC8A0}"/>
              </a:ext>
            </a:extLst>
          </p:cNvPr>
          <p:cNvSpPr txBox="1"/>
          <p:nvPr/>
        </p:nvSpPr>
        <p:spPr>
          <a:xfrm>
            <a:off x="1183208" y="4876132"/>
            <a:ext cx="2201393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αντι</a:t>
            </a:r>
            <a:r>
              <a:rPr sz="2600" spc="-9" dirty="0">
                <a:latin typeface="Cambria"/>
                <a:cs typeface="Cambria"/>
              </a:rPr>
              <a:t>δ</a:t>
            </a:r>
            <a:r>
              <a:rPr sz="2600" spc="0" dirty="0">
                <a:latin typeface="Cambria"/>
                <a:cs typeface="Cambria"/>
              </a:rPr>
              <a:t>ραστήρες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226D8B82-88AD-49C1-ADD3-DFFBF485F636}"/>
              </a:ext>
            </a:extLst>
          </p:cNvPr>
          <p:cNvSpPr txBox="1"/>
          <p:nvPr/>
        </p:nvSpPr>
        <p:spPr>
          <a:xfrm>
            <a:off x="3644468" y="4876132"/>
            <a:ext cx="2209312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χ</a:t>
            </a:r>
            <a:r>
              <a:rPr sz="2600" spc="9" dirty="0">
                <a:latin typeface="Cambria"/>
                <a:cs typeface="Cambria"/>
              </a:rPr>
              <a:t>ρ</a:t>
            </a:r>
            <a:r>
              <a:rPr sz="2600" spc="0" dirty="0">
                <a:latin typeface="Cambria"/>
                <a:cs typeface="Cambria"/>
              </a:rPr>
              <a:t>ησι</a:t>
            </a:r>
            <a:r>
              <a:rPr sz="2600" spc="9" dirty="0">
                <a:latin typeface="Cambria"/>
                <a:cs typeface="Cambria"/>
              </a:rPr>
              <a:t>μ</a:t>
            </a:r>
            <a:r>
              <a:rPr sz="2600" spc="0" dirty="0">
                <a:latin typeface="Cambria"/>
                <a:cs typeface="Cambria"/>
              </a:rPr>
              <a:t>οπο</a:t>
            </a:r>
            <a:r>
              <a:rPr sz="2600" spc="-9" dirty="0">
                <a:latin typeface="Cambria"/>
                <a:cs typeface="Cambria"/>
              </a:rPr>
              <a:t>ι</a:t>
            </a:r>
            <a:r>
              <a:rPr sz="2600" spc="0" dirty="0">
                <a:latin typeface="Cambria"/>
                <a:cs typeface="Cambria"/>
              </a:rPr>
              <a:t>ούν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497B25E6-5261-401F-84D5-866607BDCE4C}"/>
              </a:ext>
            </a:extLst>
          </p:cNvPr>
          <p:cNvSpPr txBox="1"/>
          <p:nvPr/>
        </p:nvSpPr>
        <p:spPr>
          <a:xfrm>
            <a:off x="6113602" y="4876132"/>
            <a:ext cx="570800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την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C384E9E7-B7B2-4A57-80D4-58A68FBADF2F}"/>
              </a:ext>
            </a:extLst>
          </p:cNvPr>
          <p:cNvSpPr txBox="1"/>
          <p:nvPr/>
        </p:nvSpPr>
        <p:spPr>
          <a:xfrm>
            <a:off x="6944182" y="4876132"/>
            <a:ext cx="984553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39" dirty="0">
                <a:latin typeface="Cambria"/>
                <a:cs typeface="Cambria"/>
              </a:rPr>
              <a:t>σ</a:t>
            </a:r>
            <a:r>
              <a:rPr sz="2600" spc="-14" dirty="0">
                <a:latin typeface="Cambria"/>
                <a:cs typeface="Cambria"/>
              </a:rPr>
              <a:t>χ</a:t>
            </a:r>
            <a:r>
              <a:rPr sz="2600" spc="0" dirty="0">
                <a:latin typeface="Cambria"/>
                <a:cs typeface="Cambria"/>
              </a:rPr>
              <a:t>άση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38" name="object 7">
            <a:extLst>
              <a:ext uri="{FF2B5EF4-FFF2-40B4-BE49-F238E27FC236}">
                <a16:creationId xmlns:a16="http://schemas.microsoft.com/office/drawing/2014/main" id="{22D57A4D-60AC-4DD4-B44F-A3F9EDF1B4D9}"/>
              </a:ext>
            </a:extLst>
          </p:cNvPr>
          <p:cNvSpPr txBox="1"/>
          <p:nvPr/>
        </p:nvSpPr>
        <p:spPr>
          <a:xfrm>
            <a:off x="539064" y="5232748"/>
            <a:ext cx="117526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βαρ</a:t>
            </a:r>
            <a:r>
              <a:rPr sz="2600" spc="-9" dirty="0">
                <a:latin typeface="Cambria"/>
                <a:cs typeface="Cambria"/>
              </a:rPr>
              <a:t>έ</a:t>
            </a:r>
            <a:r>
              <a:rPr sz="2600" spc="0" dirty="0">
                <a:latin typeface="Cambria"/>
                <a:cs typeface="Cambria"/>
              </a:rPr>
              <a:t>ων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968BC1B8-3316-4830-8782-D07F1887A098}"/>
              </a:ext>
            </a:extLst>
          </p:cNvPr>
          <p:cNvSpPr txBox="1"/>
          <p:nvPr/>
        </p:nvSpPr>
        <p:spPr>
          <a:xfrm>
            <a:off x="1806524" y="5232748"/>
            <a:ext cx="138081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πυ</a:t>
            </a:r>
            <a:r>
              <a:rPr sz="2600" spc="9" dirty="0">
                <a:latin typeface="Cambria"/>
                <a:cs typeface="Cambria"/>
              </a:rPr>
              <a:t>ρ</a:t>
            </a:r>
            <a:r>
              <a:rPr sz="2600" spc="0" dirty="0">
                <a:latin typeface="Cambria"/>
                <a:cs typeface="Cambria"/>
              </a:rPr>
              <a:t>η</a:t>
            </a:r>
            <a:r>
              <a:rPr sz="2600" spc="54" dirty="0">
                <a:latin typeface="Cambria"/>
                <a:cs typeface="Cambria"/>
              </a:rPr>
              <a:t>ν</a:t>
            </a:r>
            <a:r>
              <a:rPr sz="2600" spc="0" dirty="0">
                <a:latin typeface="Cambria"/>
                <a:cs typeface="Cambria"/>
              </a:rPr>
              <a:t>ών</a:t>
            </a:r>
            <a:endParaRPr sz="2600" dirty="0">
              <a:latin typeface="Cambria"/>
              <a:cs typeface="Cambria"/>
            </a:endParaRPr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7540580-8E52-46F1-B39C-9B25941F936C}"/>
              </a:ext>
            </a:extLst>
          </p:cNvPr>
          <p:cNvSpPr txBox="1"/>
          <p:nvPr/>
        </p:nvSpPr>
        <p:spPr>
          <a:xfrm>
            <a:off x="3280994" y="5232748"/>
            <a:ext cx="838056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μέσω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41" name="object 4">
            <a:extLst>
              <a:ext uri="{FF2B5EF4-FFF2-40B4-BE49-F238E27FC236}">
                <a16:creationId xmlns:a16="http://schemas.microsoft.com/office/drawing/2014/main" id="{28FF159C-3D60-4B07-9DEB-0BCF4CA2AAD9}"/>
              </a:ext>
            </a:extLst>
          </p:cNvPr>
          <p:cNvSpPr txBox="1"/>
          <p:nvPr/>
        </p:nvSpPr>
        <p:spPr>
          <a:xfrm>
            <a:off x="4212158" y="5232748"/>
            <a:ext cx="1836803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ελε</a:t>
            </a:r>
            <a:r>
              <a:rPr sz="2600" spc="-9" dirty="0">
                <a:latin typeface="Cambria"/>
                <a:cs typeface="Cambria"/>
              </a:rPr>
              <a:t>γχ</a:t>
            </a:r>
            <a:r>
              <a:rPr sz="2600" spc="0" dirty="0">
                <a:latin typeface="Cambria"/>
                <a:cs typeface="Cambria"/>
              </a:rPr>
              <a:t>όμενης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42" name="object 3">
            <a:extLst>
              <a:ext uri="{FF2B5EF4-FFF2-40B4-BE49-F238E27FC236}">
                <a16:creationId xmlns:a16="http://schemas.microsoft.com/office/drawing/2014/main" id="{3E2880CA-181F-4C49-9BC1-E9A1C0236756}"/>
              </a:ext>
            </a:extLst>
          </p:cNvPr>
          <p:cNvSpPr txBox="1"/>
          <p:nvPr/>
        </p:nvSpPr>
        <p:spPr>
          <a:xfrm>
            <a:off x="6141796" y="5232748"/>
            <a:ext cx="1786321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sz="2600" spc="0" dirty="0">
                <a:latin typeface="Cambria"/>
                <a:cs typeface="Cambria"/>
              </a:rPr>
              <a:t>αλυσιδωτής</a:t>
            </a:r>
            <a:endParaRPr sz="2600">
              <a:latin typeface="Cambria"/>
              <a:cs typeface="Cambria"/>
            </a:endParaRPr>
          </a:p>
        </p:txBody>
      </p:sp>
      <p:sp>
        <p:nvSpPr>
          <p:cNvPr id="43" name="object 2">
            <a:extLst>
              <a:ext uri="{FF2B5EF4-FFF2-40B4-BE49-F238E27FC236}">
                <a16:creationId xmlns:a16="http://schemas.microsoft.com/office/drawing/2014/main" id="{70537F9B-CAE5-40AD-B98C-D851C4A05D73}"/>
              </a:ext>
            </a:extLst>
          </p:cNvPr>
          <p:cNvSpPr txBox="1"/>
          <p:nvPr/>
        </p:nvSpPr>
        <p:spPr>
          <a:xfrm>
            <a:off x="539063" y="5589364"/>
            <a:ext cx="2015077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85"/>
              </a:lnSpc>
              <a:spcBef>
                <a:spcPts val="139"/>
              </a:spcBef>
            </a:pPr>
            <a:r>
              <a:rPr lang="el-GR" sz="2600" spc="0" dirty="0">
                <a:latin typeface="Cambria"/>
                <a:cs typeface="Cambria"/>
              </a:rPr>
              <a:t>Α</a:t>
            </a:r>
            <a:r>
              <a:rPr sz="2600" spc="0" dirty="0" err="1">
                <a:latin typeface="Cambria"/>
                <a:cs typeface="Cambria"/>
              </a:rPr>
              <a:t>ντίδρ</a:t>
            </a:r>
            <a:r>
              <a:rPr sz="2600" spc="0" dirty="0">
                <a:latin typeface="Cambria"/>
                <a:cs typeface="Cambria"/>
              </a:rPr>
              <a:t>ασης</a:t>
            </a:r>
            <a:r>
              <a:rPr lang="en-US" sz="2600" spc="0" dirty="0">
                <a:latin typeface="Cambria"/>
                <a:cs typeface="Cambria"/>
              </a:rPr>
              <a:t>.</a:t>
            </a:r>
            <a:endParaRPr sz="2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789500958"/>
      </p:ext>
    </p:extLst>
  </p:cSld>
  <p:clrMapOvr>
    <a:masterClrMapping/>
  </p:clrMapOvr>
  <p:transition spd="med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42</a:t>
            </a:fld>
            <a:endParaRPr lang="el-GR" altLang="el-GR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158DFDE6-19CA-4EE6-B2D9-12F31B135CB3}"/>
              </a:ext>
            </a:extLst>
          </p:cNvPr>
          <p:cNvSpPr/>
          <p:nvPr/>
        </p:nvSpPr>
        <p:spPr>
          <a:xfrm>
            <a:off x="5145946" y="2780928"/>
            <a:ext cx="3745229" cy="2142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53810DD9-737C-4891-A8DF-430A1CE18127}"/>
              </a:ext>
            </a:extLst>
          </p:cNvPr>
          <p:cNvSpPr txBox="1"/>
          <p:nvPr/>
        </p:nvSpPr>
        <p:spPr>
          <a:xfrm>
            <a:off x="250969" y="260648"/>
            <a:ext cx="1239717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Πως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5276FB3-4A4F-4D67-875B-55E1CDC0E337}"/>
              </a:ext>
            </a:extLst>
          </p:cNvPr>
          <p:cNvSpPr txBox="1"/>
          <p:nvPr/>
        </p:nvSpPr>
        <p:spPr>
          <a:xfrm>
            <a:off x="1547664" y="260648"/>
            <a:ext cx="2925929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παρά</a:t>
            </a:r>
            <a:r>
              <a:rPr sz="6000" spc="-14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γ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εται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D1C06A40-78CE-4E78-9BAF-6607F851E6F8}"/>
              </a:ext>
            </a:extLst>
          </p:cNvPr>
          <p:cNvSpPr txBox="1"/>
          <p:nvPr/>
        </p:nvSpPr>
        <p:spPr>
          <a:xfrm>
            <a:off x="250969" y="841856"/>
            <a:ext cx="8737454" cy="1507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02" marR="40900" algn="just">
              <a:lnSpc>
                <a:spcPts val="2580"/>
              </a:lnSpc>
              <a:spcBef>
                <a:spcPts val="129"/>
              </a:spcBef>
            </a:pPr>
            <a:r>
              <a:rPr sz="2400" b="1" spc="0" dirty="0">
                <a:latin typeface="Cambria"/>
                <a:cs typeface="Cambria"/>
              </a:rPr>
              <a:t>Με π</a:t>
            </a:r>
            <a:r>
              <a:rPr sz="2400" b="1" spc="0" dirty="0" err="1">
                <a:latin typeface="Cambria"/>
                <a:cs typeface="Cambria"/>
              </a:rPr>
              <a:t>υρηνική</a:t>
            </a:r>
            <a:r>
              <a:rPr sz="2400" b="1" spc="0" dirty="0">
                <a:latin typeface="Cambria"/>
                <a:cs typeface="Cambria"/>
              </a:rPr>
              <a:t> </a:t>
            </a:r>
            <a:r>
              <a:rPr sz="2400" b="1" spc="0" dirty="0" err="1">
                <a:latin typeface="Cambria"/>
                <a:cs typeface="Cambria"/>
              </a:rPr>
              <a:t>σ</a:t>
            </a:r>
            <a:r>
              <a:rPr sz="2400" b="1" spc="-84" dirty="0" err="1">
                <a:latin typeface="Cambria"/>
                <a:cs typeface="Cambria"/>
              </a:rPr>
              <a:t>χ</a:t>
            </a:r>
            <a:r>
              <a:rPr sz="2400" b="1" spc="0" dirty="0" err="1">
                <a:latin typeface="Cambria"/>
                <a:cs typeface="Cambria"/>
              </a:rPr>
              <a:t>άση</a:t>
            </a:r>
            <a:r>
              <a:rPr lang="en-US" sz="2400" b="1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  <a:p>
            <a:pPr marL="12700" marR="557479" indent="16002" algn="just">
              <a:lnSpc>
                <a:spcPct val="100041"/>
              </a:lnSpc>
              <a:spcBef>
                <a:spcPts val="666"/>
              </a:spcBef>
            </a:pPr>
            <a:r>
              <a:rPr sz="2400" dirty="0">
                <a:solidFill>
                  <a:srgbClr val="0000FF"/>
                </a:solidFill>
                <a:latin typeface="Cambria"/>
              </a:rPr>
              <a:t>Διαδικασία που χρησιμοποιείται σήμερα κατά την οποία τα</a:t>
            </a:r>
            <a:r>
              <a:rPr lang="el-GR" sz="2400" dirty="0">
                <a:solidFill>
                  <a:srgbClr val="0000FF"/>
                </a:solidFill>
                <a:latin typeface="Cambria"/>
              </a:rPr>
              <a:t> </a:t>
            </a:r>
            <a:r>
              <a:rPr sz="2400" dirty="0" err="1">
                <a:solidFill>
                  <a:srgbClr val="0000FF"/>
                </a:solidFill>
                <a:latin typeface="Cambria"/>
              </a:rPr>
              <a:t>άτομ</a:t>
            </a:r>
            <a:r>
              <a:rPr sz="2400" dirty="0">
                <a:solidFill>
                  <a:srgbClr val="0000FF"/>
                </a:solidFill>
                <a:latin typeface="Cambria"/>
              </a:rPr>
              <a:t>α διαχωρίζονται με χρήση ουρανίου με αποτέλεσμα να</a:t>
            </a:r>
            <a:r>
              <a:rPr lang="el-GR" sz="2400" dirty="0">
                <a:solidFill>
                  <a:srgbClr val="0000FF"/>
                </a:solidFill>
                <a:latin typeface="Cambria"/>
              </a:rPr>
              <a:t> </a:t>
            </a:r>
            <a:r>
              <a:rPr sz="2400" dirty="0">
                <a:solidFill>
                  <a:srgbClr val="0000FF"/>
                </a:solidFill>
                <a:latin typeface="Cambria"/>
              </a:rPr>
              <a:t>παρα</a:t>
            </a:r>
            <a:r>
              <a:rPr sz="2400" dirty="0" err="1">
                <a:solidFill>
                  <a:srgbClr val="0000FF"/>
                </a:solidFill>
                <a:latin typeface="Cambria"/>
              </a:rPr>
              <a:t>χθεί</a:t>
            </a:r>
            <a:r>
              <a:rPr sz="2400" dirty="0">
                <a:solidFill>
                  <a:srgbClr val="0000FF"/>
                </a:solidFill>
                <a:latin typeface="Cambria"/>
              </a:rPr>
              <a:t> </a:t>
            </a:r>
            <a:r>
              <a:rPr sz="2400" dirty="0" err="1">
                <a:solidFill>
                  <a:srgbClr val="0000FF"/>
                </a:solidFill>
                <a:latin typeface="Cambria"/>
              </a:rPr>
              <a:t>ενέργει</a:t>
            </a:r>
            <a:r>
              <a:rPr sz="2400" dirty="0">
                <a:solidFill>
                  <a:srgbClr val="0000FF"/>
                </a:solidFill>
                <a:latin typeface="Cambria"/>
              </a:rPr>
              <a:t>α</a:t>
            </a:r>
            <a:r>
              <a:rPr lang="en-US" sz="2400" dirty="0">
                <a:solidFill>
                  <a:srgbClr val="0000FF"/>
                </a:solidFill>
                <a:latin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FDE0D71-C66D-422D-C354-D7BA14A46196}"/>
              </a:ext>
            </a:extLst>
          </p:cNvPr>
          <p:cNvSpPr txBox="1"/>
          <p:nvPr/>
        </p:nvSpPr>
        <p:spPr>
          <a:xfrm>
            <a:off x="251031" y="2792928"/>
            <a:ext cx="4596996" cy="3119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8702" marR="40900" algn="just">
              <a:lnSpc>
                <a:spcPct val="97696"/>
              </a:lnSpc>
              <a:spcBef>
                <a:spcPts val="600"/>
              </a:spcBef>
            </a:pPr>
            <a:r>
              <a:rPr sz="2400" b="1" spc="0" dirty="0" err="1">
                <a:latin typeface="Cambria"/>
                <a:cs typeface="Cambria"/>
              </a:rPr>
              <a:t>Με</a:t>
            </a:r>
            <a:r>
              <a:rPr sz="2400" b="1" spc="0" dirty="0">
                <a:latin typeface="Cambria"/>
                <a:cs typeface="Cambria"/>
              </a:rPr>
              <a:t> π</a:t>
            </a:r>
            <a:r>
              <a:rPr sz="2400" b="1" spc="0" dirty="0" err="1">
                <a:latin typeface="Cambria"/>
                <a:cs typeface="Cambria"/>
              </a:rPr>
              <a:t>υρηνική</a:t>
            </a:r>
            <a:r>
              <a:rPr sz="2400" b="1" spc="0" dirty="0">
                <a:latin typeface="Cambria"/>
                <a:cs typeface="Cambria"/>
              </a:rPr>
              <a:t> </a:t>
            </a:r>
            <a:r>
              <a:rPr sz="2400" b="1" spc="0" dirty="0" err="1">
                <a:latin typeface="Cambria"/>
                <a:cs typeface="Cambria"/>
              </a:rPr>
              <a:t>σύντηξη</a:t>
            </a:r>
            <a:r>
              <a:rPr lang="en-US" sz="2400" b="1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  <a:p>
            <a:pPr marL="12700" indent="16002" algn="just">
              <a:lnSpc>
                <a:spcPct val="100041"/>
              </a:lnSpc>
              <a:spcBef>
                <a:spcPts val="666"/>
              </a:spcBef>
            </a:pPr>
            <a:r>
              <a:rPr sz="2400" spc="0" dirty="0">
                <a:latin typeface="Cambria"/>
                <a:cs typeface="Cambria"/>
              </a:rPr>
              <a:t>Διαδι</a:t>
            </a:r>
            <a:r>
              <a:rPr sz="2400" spc="14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ασία π</a:t>
            </a:r>
            <a:r>
              <a:rPr sz="2400" spc="-4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υ βα</a:t>
            </a:r>
            <a:r>
              <a:rPr sz="2400" spc="4" dirty="0">
                <a:latin typeface="Cambria"/>
                <a:cs typeface="Cambria"/>
              </a:rPr>
              <a:t>σ</a:t>
            </a:r>
            <a:r>
              <a:rPr sz="2400" spc="0" dirty="0">
                <a:latin typeface="Cambria"/>
                <a:cs typeface="Cambria"/>
              </a:rPr>
              <a:t>ίζεται</a:t>
            </a:r>
            <a:r>
              <a:rPr sz="2400" spc="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στη συγ</a:t>
            </a:r>
            <a:r>
              <a:rPr sz="2400" spc="-25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ώνευση ατόμων υδρ</a:t>
            </a:r>
            <a:r>
              <a:rPr sz="2400" spc="-44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γό</a:t>
            </a:r>
            <a:r>
              <a:rPr sz="2400" spc="3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ου, που δημιουργούν</a:t>
            </a:r>
            <a:r>
              <a:rPr sz="2400" spc="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το βαρύτερο ήλιο </a:t>
            </a:r>
            <a:r>
              <a:rPr lang="el-GR" sz="2400" spc="0" dirty="0">
                <a:latin typeface="Cambria"/>
                <a:cs typeface="Cambria"/>
              </a:rPr>
              <a:t>και παράλληλα</a:t>
            </a:r>
            <a:r>
              <a:rPr sz="2400" spc="0" dirty="0">
                <a:latin typeface="Cambria"/>
                <a:cs typeface="Cambria"/>
              </a:rPr>
              <a:t> απελευθε</a:t>
            </a:r>
            <a:r>
              <a:rPr sz="2400" spc="4" dirty="0">
                <a:latin typeface="Cambria"/>
                <a:cs typeface="Cambria"/>
              </a:rPr>
              <a:t>ρ</a:t>
            </a:r>
            <a:r>
              <a:rPr sz="2400" spc="0" dirty="0">
                <a:latin typeface="Cambria"/>
                <a:cs typeface="Cambria"/>
              </a:rPr>
              <a:t>ώνεται ενέ</a:t>
            </a:r>
            <a:r>
              <a:rPr sz="2400" spc="4" dirty="0">
                <a:latin typeface="Cambria"/>
                <a:cs typeface="Cambria"/>
              </a:rPr>
              <a:t>ρ</a:t>
            </a:r>
            <a:r>
              <a:rPr sz="2400" spc="0" dirty="0">
                <a:latin typeface="Cambria"/>
                <a:cs typeface="Cambria"/>
              </a:rPr>
              <a:t>γεια.</a:t>
            </a:r>
            <a:r>
              <a:rPr sz="2400" spc="-19" dirty="0">
                <a:latin typeface="Cambria"/>
                <a:cs typeface="Cambria"/>
              </a:rPr>
              <a:t> </a:t>
            </a:r>
            <a:endParaRPr lang="el-GR" sz="2400" spc="-19" dirty="0">
              <a:latin typeface="Cambria"/>
              <a:cs typeface="Cambria"/>
            </a:endParaRPr>
          </a:p>
          <a:p>
            <a:pPr marL="12700" indent="16002" algn="just">
              <a:lnSpc>
                <a:spcPct val="100041"/>
              </a:lnSpc>
              <a:spcBef>
                <a:spcPts val="666"/>
              </a:spcBef>
            </a:pP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44" dirty="0" err="1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όμη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 βρίσκ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ται σε πει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αματι</a:t>
            </a:r>
            <a:r>
              <a:rPr sz="2400" spc="50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ό στάδιο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, αν και έχουν ανακοινωθεί οι πρώτες εγκαταστάσεις.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27321526"/>
      </p:ext>
    </p:extLst>
  </p:cSld>
  <p:clrMapOvr>
    <a:masterClrMapping/>
  </p:clrMapOvr>
  <p:transition spd="med">
    <p:zo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43</a:t>
            </a:fld>
            <a:endParaRPr lang="el-GR" altLang="el-GR"/>
          </a:p>
        </p:txBody>
      </p:sp>
      <p:sp>
        <p:nvSpPr>
          <p:cNvPr id="4" name="object 20">
            <a:extLst>
              <a:ext uri="{FF2B5EF4-FFF2-40B4-BE49-F238E27FC236}">
                <a16:creationId xmlns:a16="http://schemas.microsoft.com/office/drawing/2014/main" id="{BE4E3051-9E02-48DB-9B78-00E1CE19FB52}"/>
              </a:ext>
            </a:extLst>
          </p:cNvPr>
          <p:cNvSpPr/>
          <p:nvPr/>
        </p:nvSpPr>
        <p:spPr>
          <a:xfrm>
            <a:off x="4548471" y="4056612"/>
            <a:ext cx="4179630" cy="19877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E88BD28E-FB39-4000-AB10-0AA1FE8667AF}"/>
              </a:ext>
            </a:extLst>
          </p:cNvPr>
          <p:cNvSpPr txBox="1"/>
          <p:nvPr/>
        </p:nvSpPr>
        <p:spPr>
          <a:xfrm>
            <a:off x="95209" y="124925"/>
            <a:ext cx="3429352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Βιωσιμότητα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id="{D1AEDEA6-76DF-4FD9-BED2-020FFB94D5A0}"/>
              </a:ext>
            </a:extLst>
          </p:cNvPr>
          <p:cNvSpPr txBox="1"/>
          <p:nvPr/>
        </p:nvSpPr>
        <p:spPr>
          <a:xfrm>
            <a:off x="3581613" y="124925"/>
            <a:ext cx="3674782" cy="533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5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-Sus</a:t>
            </a:r>
            <a:r>
              <a:rPr sz="6000" spc="-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t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ainability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E03480DB-52BD-4E18-9E1E-74B324DA35F6}"/>
              </a:ext>
            </a:extLst>
          </p:cNvPr>
          <p:cNvSpPr txBox="1"/>
          <p:nvPr/>
        </p:nvSpPr>
        <p:spPr>
          <a:xfrm>
            <a:off x="194928" y="656289"/>
            <a:ext cx="8496943" cy="3228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2" algn="just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Βιωσ</a:t>
            </a:r>
            <a:r>
              <a:rPr sz="2000" spc="-9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μότητα</a:t>
            </a:r>
            <a:r>
              <a:rPr sz="2000" spc="26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(ή</a:t>
            </a:r>
            <a:r>
              <a:rPr sz="2000" spc="38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αειφορία)</a:t>
            </a:r>
            <a:r>
              <a:rPr sz="2000" spc="29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εί</a:t>
            </a:r>
            <a:r>
              <a:rPr sz="2000" spc="14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35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έ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37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πρότυ</a:t>
            </a:r>
            <a:r>
              <a:rPr sz="2000" spc="-9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ο</a:t>
            </a:r>
            <a:r>
              <a:rPr sz="2000" spc="32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παραγωγής</a:t>
            </a:r>
            <a:r>
              <a:rPr sz="2000" spc="28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</a:t>
            </a:r>
            <a:r>
              <a:rPr sz="2000" spc="35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οποίο</a:t>
            </a:r>
            <a:r>
              <a:rPr sz="2000" spc="379" dirty="0">
                <a:latin typeface="Cambria"/>
                <a:cs typeface="Cambria"/>
              </a:rPr>
              <a:t> </a:t>
            </a:r>
            <a:r>
              <a:rPr sz="2000" spc="-9" dirty="0">
                <a:latin typeface="Cambria"/>
                <a:cs typeface="Cambria"/>
              </a:rPr>
              <a:t>στ</a:t>
            </a:r>
            <a:r>
              <a:rPr sz="2000" spc="-59" dirty="0">
                <a:latin typeface="Cambria"/>
                <a:cs typeface="Cambria"/>
              </a:rPr>
              <a:t>ο</a:t>
            </a:r>
            <a:r>
              <a:rPr sz="2000" spc="-19" dirty="0">
                <a:latin typeface="Cambria"/>
                <a:cs typeface="Cambria"/>
              </a:rPr>
              <a:t>χ</a:t>
            </a:r>
            <a:r>
              <a:rPr sz="2000" spc="4" dirty="0">
                <a:latin typeface="Cambria"/>
                <a:cs typeface="Cambria"/>
              </a:rPr>
              <a:t>ε</a:t>
            </a:r>
            <a:r>
              <a:rPr sz="2000" spc="0" dirty="0">
                <a:latin typeface="Cambria"/>
                <a:cs typeface="Cambria"/>
              </a:rPr>
              <a:t>ύει</a:t>
            </a:r>
            <a:r>
              <a:rPr lang="el-GR" sz="2000" spc="0" dirty="0">
                <a:latin typeface="Cambria"/>
                <a:cs typeface="Cambria"/>
              </a:rPr>
              <a:t> </a:t>
            </a:r>
            <a:r>
              <a:rPr lang="el-GR" sz="2000" spc="0" dirty="0" err="1">
                <a:latin typeface="Cambria"/>
                <a:cs typeface="Cambria"/>
              </a:rPr>
              <a:t>στ</a:t>
            </a:r>
            <a:r>
              <a:rPr sz="2000" spc="0" dirty="0">
                <a:latin typeface="Cambria"/>
                <a:cs typeface="Cambria"/>
              </a:rPr>
              <a:t>ο</a:t>
            </a:r>
            <a:r>
              <a:rPr sz="2000" spc="154" dirty="0">
                <a:latin typeface="Cambria"/>
                <a:cs typeface="Cambria"/>
              </a:rPr>
              <a:t> 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-4" dirty="0">
                <a:latin typeface="Cambria"/>
                <a:cs typeface="Cambria"/>
              </a:rPr>
              <a:t>α</a:t>
            </a:r>
            <a:r>
              <a:rPr sz="2000" spc="0" dirty="0" err="1">
                <a:latin typeface="Cambria"/>
                <a:cs typeface="Cambria"/>
              </a:rPr>
              <a:t>λύτερο</a:t>
            </a:r>
            <a:r>
              <a:rPr sz="2000" spc="93" dirty="0">
                <a:latin typeface="Cambria"/>
                <a:cs typeface="Cambria"/>
              </a:rPr>
              <a:t> </a:t>
            </a:r>
            <a:r>
              <a:rPr lang="el-GR" sz="2000" spc="93" dirty="0">
                <a:latin typeface="Cambria"/>
                <a:cs typeface="Cambria"/>
              </a:rPr>
              <a:t>"</a:t>
            </a:r>
            <a:r>
              <a:rPr sz="2000" spc="0" dirty="0" err="1">
                <a:latin typeface="Cambria"/>
                <a:cs typeface="Cambria"/>
              </a:rPr>
              <a:t>οι</a:t>
            </a:r>
            <a:r>
              <a:rPr sz="2000" spc="39" dirty="0" err="1">
                <a:latin typeface="Cambria"/>
                <a:cs typeface="Cambria"/>
              </a:rPr>
              <a:t>κ</a:t>
            </a:r>
            <a:r>
              <a:rPr sz="2000" spc="0" dirty="0" err="1">
                <a:latin typeface="Cambria"/>
                <a:cs typeface="Cambria"/>
              </a:rPr>
              <a:t>ο</a:t>
            </a:r>
            <a:r>
              <a:rPr sz="2000" spc="19" dirty="0" err="1">
                <a:latin typeface="Cambria"/>
                <a:cs typeface="Cambria"/>
              </a:rPr>
              <a:t>ν</a:t>
            </a:r>
            <a:r>
              <a:rPr sz="2000" spc="0" dirty="0" err="1">
                <a:latin typeface="Cambria"/>
                <a:cs typeface="Cambria"/>
              </a:rPr>
              <a:t>ομι</a:t>
            </a:r>
            <a:r>
              <a:rPr sz="2000" spc="34" dirty="0" err="1">
                <a:latin typeface="Cambria"/>
                <a:cs typeface="Cambria"/>
              </a:rPr>
              <a:t>κ</a:t>
            </a:r>
            <a:r>
              <a:rPr sz="2000" spc="0" dirty="0" err="1">
                <a:latin typeface="Cambria"/>
                <a:cs typeface="Cambria"/>
              </a:rPr>
              <a:t>ό</a:t>
            </a:r>
            <a:r>
              <a:rPr lang="el-GR" sz="2000" spc="0" dirty="0">
                <a:latin typeface="Cambria"/>
                <a:cs typeface="Cambria"/>
              </a:rPr>
              <a:t>"</a:t>
            </a:r>
            <a:r>
              <a:rPr sz="2000" spc="15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αποτέλε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μα</a:t>
            </a:r>
            <a:r>
              <a:rPr sz="2000" spc="13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τόσο</a:t>
            </a:r>
            <a:r>
              <a:rPr sz="2000" spc="15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για</a:t>
            </a:r>
            <a:r>
              <a:rPr sz="2000" spc="13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τον</a:t>
            </a:r>
            <a:r>
              <a:rPr sz="2000" spc="149" dirty="0">
                <a:latin typeface="Cambria"/>
                <a:cs typeface="Cambria"/>
              </a:rPr>
              <a:t> </a:t>
            </a:r>
            <a:r>
              <a:rPr lang="el-GR" sz="2000" b="1" spc="-89" dirty="0">
                <a:latin typeface="Cambria"/>
                <a:cs typeface="Cambria"/>
              </a:rPr>
              <a:t>ά</a:t>
            </a:r>
            <a:r>
              <a:rPr sz="2000" b="1" spc="0" dirty="0" err="1">
                <a:latin typeface="Cambria"/>
                <a:cs typeface="Cambria"/>
              </a:rPr>
              <a:t>ν</a:t>
            </a:r>
            <a:r>
              <a:rPr sz="2000" b="1" spc="4" dirty="0" err="1">
                <a:latin typeface="Cambria"/>
                <a:cs typeface="Cambria"/>
              </a:rPr>
              <a:t>θρ</a:t>
            </a:r>
            <a:r>
              <a:rPr sz="2000" b="1" spc="-39" dirty="0" err="1">
                <a:latin typeface="Cambria"/>
                <a:cs typeface="Cambria"/>
              </a:rPr>
              <a:t>ω</a:t>
            </a:r>
            <a:r>
              <a:rPr sz="2000" b="1" spc="0" dirty="0">
                <a:latin typeface="Cambria"/>
                <a:cs typeface="Cambria"/>
              </a:rPr>
              <a:t>πο</a:t>
            </a:r>
            <a:r>
              <a:rPr sz="2000" b="1" spc="106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όσο</a:t>
            </a:r>
            <a:r>
              <a:rPr sz="2000" b="1" spc="124" dirty="0">
                <a:latin typeface="Cambria"/>
                <a:cs typeface="Cambria"/>
              </a:rPr>
              <a:t> </a:t>
            </a:r>
            <a:r>
              <a:rPr sz="2000" b="1" spc="-39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αι</a:t>
            </a:r>
            <a:r>
              <a:rPr sz="2000" b="1" spc="143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για</a:t>
            </a:r>
            <a:r>
              <a:rPr sz="2000" b="1" spc="129" dirty="0">
                <a:latin typeface="Cambria"/>
                <a:cs typeface="Cambria"/>
              </a:rPr>
              <a:t> </a:t>
            </a:r>
            <a:r>
              <a:rPr sz="2000" b="1" spc="-75" dirty="0">
                <a:latin typeface="Cambria"/>
                <a:cs typeface="Cambria"/>
              </a:rPr>
              <a:t>το </a:t>
            </a:r>
            <a:r>
              <a:rPr sz="2000" b="1" spc="0" dirty="0">
                <a:latin typeface="Cambria"/>
                <a:cs typeface="Cambria"/>
              </a:rPr>
              <a:t>φυσι</a:t>
            </a:r>
            <a:r>
              <a:rPr sz="2000" b="1" spc="-44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ό</a:t>
            </a:r>
            <a:r>
              <a:rPr sz="2000" b="1" spc="-43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περιβάλλο</a:t>
            </a:r>
            <a:r>
              <a:rPr sz="2000" b="1" spc="4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,</a:t>
            </a:r>
            <a:r>
              <a:rPr sz="2000" spc="-11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τόσο</a:t>
            </a:r>
            <a:r>
              <a:rPr sz="2000" spc="-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σ</a:t>
            </a:r>
            <a:r>
              <a:rPr sz="2000" b="1" spc="-75" dirty="0">
                <a:latin typeface="Cambria"/>
                <a:cs typeface="Cambria"/>
              </a:rPr>
              <a:t>τ</a:t>
            </a:r>
            <a:r>
              <a:rPr sz="2000" b="1" spc="0" dirty="0">
                <a:latin typeface="Cambria"/>
                <a:cs typeface="Cambria"/>
              </a:rPr>
              <a:t>ο</a:t>
            </a:r>
            <a:r>
              <a:rPr sz="2000" b="1" spc="-3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παρόν</a:t>
            </a:r>
            <a:r>
              <a:rPr sz="2000" b="1" spc="-4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όσο</a:t>
            </a:r>
            <a:r>
              <a:rPr sz="2000" spc="-9" dirty="0">
                <a:latin typeface="Cambria"/>
                <a:cs typeface="Cambria"/>
              </a:rPr>
              <a:t> 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-2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στο</a:t>
            </a:r>
            <a:r>
              <a:rPr sz="2000" spc="-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μέλλ</a:t>
            </a:r>
            <a:r>
              <a:rPr sz="2000" b="1" spc="4" dirty="0">
                <a:latin typeface="Cambria"/>
                <a:cs typeface="Cambria"/>
              </a:rPr>
              <a:t>ον</a:t>
            </a:r>
            <a:r>
              <a:rPr sz="2000" spc="0" dirty="0">
                <a:latin typeface="Cambria"/>
                <a:cs typeface="Cambria"/>
              </a:rPr>
              <a:t>.</a:t>
            </a:r>
            <a:endParaRPr sz="2000" dirty="0">
              <a:latin typeface="Cambria"/>
              <a:cs typeface="Cambria"/>
            </a:endParaRPr>
          </a:p>
          <a:p>
            <a:pPr marL="12700" marR="6485" algn="just">
              <a:lnSpc>
                <a:spcPct val="100041"/>
              </a:lnSpc>
              <a:spcBef>
                <a:spcPts val="599"/>
              </a:spcBef>
            </a:pP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Βασι</a:t>
            </a:r>
            <a:r>
              <a:rPr sz="2000" spc="3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ό</a:t>
            </a:r>
            <a:r>
              <a:rPr sz="2000" spc="73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της</a:t>
            </a:r>
            <a:r>
              <a:rPr sz="2000" spc="9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στοι</a:t>
            </a:r>
            <a:r>
              <a:rPr sz="2000" spc="-14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sz="2000" spc="-9" dirty="0">
                <a:solidFill>
                  <a:srgbClr val="0000FF"/>
                </a:solidFill>
                <a:latin typeface="Cambria"/>
                <a:cs typeface="Cambria"/>
              </a:rPr>
              <a:t>ί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sz="2000" spc="11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εί</a:t>
            </a:r>
            <a:r>
              <a:rPr sz="2000" spc="1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000" spc="102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η</a:t>
            </a:r>
            <a:r>
              <a:rPr sz="2000" spc="1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ισο</a:t>
            </a:r>
            <a:r>
              <a:rPr sz="2000" spc="-4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ροπία</a:t>
            </a:r>
            <a:r>
              <a:rPr sz="2000" spc="7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μεταξύ</a:t>
            </a:r>
            <a:r>
              <a:rPr sz="2000" spc="12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παραγωγής</a:t>
            </a:r>
            <a:r>
              <a:rPr sz="2000" spc="2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αγαθ</a:t>
            </a:r>
            <a:r>
              <a:rPr sz="2000" spc="9" dirty="0">
                <a:solidFill>
                  <a:srgbClr val="0000FF"/>
                </a:solidFill>
                <a:latin typeface="Cambria"/>
                <a:cs typeface="Cambria"/>
              </a:rPr>
              <a:t>ώ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000" spc="12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αι</a:t>
            </a:r>
            <a:r>
              <a:rPr sz="2000" spc="10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πρώτης ύλης</a:t>
            </a:r>
            <a:r>
              <a:rPr sz="2000" spc="-2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(που</a:t>
            </a:r>
            <a:r>
              <a:rPr sz="2000" spc="-41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δαπαν</a:t>
            </a:r>
            <a:r>
              <a:rPr sz="2000" spc="4" dirty="0">
                <a:solidFill>
                  <a:srgbClr val="0000FF"/>
                </a:solidFill>
                <a:latin typeface="Cambria"/>
                <a:cs typeface="Cambria"/>
              </a:rPr>
              <a:t>ή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θηκε</a:t>
            </a:r>
            <a:r>
              <a:rPr sz="2000" spc="-6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για</a:t>
            </a:r>
            <a:r>
              <a:rPr sz="2000" spc="-2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1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000" spc="-21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επιτε</a:t>
            </a:r>
            <a:r>
              <a:rPr sz="2000" spc="-19" dirty="0">
                <a:solidFill>
                  <a:srgbClr val="0000FF"/>
                </a:solidFill>
                <a:latin typeface="Cambria"/>
                <a:cs typeface="Cambria"/>
              </a:rPr>
              <a:t>υ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χθεί</a:t>
            </a:r>
            <a:r>
              <a:rPr sz="2000" spc="-5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Cambria"/>
                <a:cs typeface="Cambria"/>
              </a:rPr>
              <a:t>η παραγωγή).</a:t>
            </a:r>
            <a:endParaRPr lang="el-GR" sz="2000" spc="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6485" algn="just">
              <a:lnSpc>
                <a:spcPct val="100041"/>
              </a:lnSpc>
              <a:spcBef>
                <a:spcPts val="599"/>
              </a:spcBef>
            </a:pPr>
            <a:endParaRPr sz="2000" dirty="0">
              <a:solidFill>
                <a:srgbClr val="0000FF"/>
              </a:solidFill>
              <a:latin typeface="Cambria"/>
              <a:cs typeface="Cambria"/>
            </a:endParaRPr>
          </a:p>
          <a:p>
            <a:pPr marL="12700" marR="39" algn="just">
              <a:lnSpc>
                <a:spcPct val="97696"/>
              </a:lnSpc>
              <a:spcBef>
                <a:spcPts val="600"/>
              </a:spcBef>
            </a:pPr>
            <a:r>
              <a:rPr sz="2000" spc="-7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τ</a:t>
            </a:r>
            <a:r>
              <a:rPr sz="2000" spc="-54" dirty="0">
                <a:latin typeface="Cambria"/>
                <a:cs typeface="Cambria"/>
              </a:rPr>
              <a:t>ό</a:t>
            </a:r>
            <a:r>
              <a:rPr sz="2000" spc="0" dirty="0">
                <a:latin typeface="Cambria"/>
                <a:cs typeface="Cambria"/>
              </a:rPr>
              <a:t>χος</a:t>
            </a:r>
            <a:r>
              <a:rPr sz="2000" spc="3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των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βιώσιμων</a:t>
            </a:r>
            <a:r>
              <a:rPr sz="2000" spc="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διαδι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ασι</a:t>
            </a:r>
            <a:r>
              <a:rPr sz="2000" spc="-9" dirty="0">
                <a:latin typeface="Cambria"/>
                <a:cs typeface="Cambria"/>
              </a:rPr>
              <a:t>ώ</a:t>
            </a:r>
            <a:r>
              <a:rPr sz="2000" spc="0" dirty="0">
                <a:latin typeface="Cambria"/>
                <a:cs typeface="Cambria"/>
              </a:rPr>
              <a:t>ν</a:t>
            </a:r>
            <a:r>
              <a:rPr sz="2000" spc="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εί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32" dirty="0">
                <a:latin typeface="Cambria"/>
                <a:cs typeface="Cambria"/>
              </a:rPr>
              <a:t> 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2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επιτ</a:t>
            </a:r>
            <a:r>
              <a:rPr sz="2000" spc="-14" dirty="0">
                <a:latin typeface="Cambria"/>
                <a:cs typeface="Cambria"/>
              </a:rPr>
              <a:t>ύ</a:t>
            </a:r>
            <a:r>
              <a:rPr sz="2000" spc="0" dirty="0">
                <a:latin typeface="Cambria"/>
                <a:cs typeface="Cambria"/>
              </a:rPr>
              <a:t>χ</a:t>
            </a:r>
            <a:r>
              <a:rPr sz="2000" spc="9" dirty="0">
                <a:latin typeface="Cambria"/>
                <a:cs typeface="Cambria"/>
              </a:rPr>
              <a:t>ο</a:t>
            </a:r>
            <a:r>
              <a:rPr sz="2000" spc="4" dirty="0">
                <a:latin typeface="Cambria"/>
                <a:cs typeface="Cambria"/>
              </a:rPr>
              <a:t>υ</a:t>
            </a:r>
            <a:r>
              <a:rPr sz="2000" spc="0" dirty="0">
                <a:latin typeface="Cambria"/>
                <a:cs typeface="Cambria"/>
              </a:rPr>
              <a:t>ν</a:t>
            </a:r>
            <a:r>
              <a:rPr sz="2000" spc="-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περι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σότε</a:t>
            </a:r>
            <a:r>
              <a:rPr sz="2000" spc="-9" dirty="0">
                <a:latin typeface="Cambria"/>
                <a:cs typeface="Cambria"/>
              </a:rPr>
              <a:t>ρ</a:t>
            </a:r>
            <a:r>
              <a:rPr sz="2000" spc="0" dirty="0">
                <a:latin typeface="Cambria"/>
                <a:cs typeface="Cambria"/>
              </a:rPr>
              <a:t>η</a:t>
            </a:r>
            <a:r>
              <a:rPr sz="2000" spc="6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παραγ</a:t>
            </a:r>
            <a:r>
              <a:rPr sz="2000" b="1" spc="-44" dirty="0">
                <a:latin typeface="Cambria"/>
                <a:cs typeface="Cambria"/>
              </a:rPr>
              <a:t>ω</a:t>
            </a:r>
            <a:r>
              <a:rPr sz="2000" b="1" spc="-4" dirty="0">
                <a:latin typeface="Cambria"/>
                <a:cs typeface="Cambria"/>
              </a:rPr>
              <a:t>γ</a:t>
            </a:r>
            <a:r>
              <a:rPr sz="2000" b="1" spc="0" dirty="0">
                <a:latin typeface="Cambria"/>
                <a:cs typeface="Cambria"/>
              </a:rPr>
              <a:t>ή</a:t>
            </a:r>
            <a:r>
              <a:rPr lang="el-GR" sz="2000" b="1" spc="0" dirty="0">
                <a:latin typeface="Cambria"/>
                <a:cs typeface="Cambria"/>
              </a:rPr>
              <a:t> </a:t>
            </a:r>
            <a:r>
              <a:rPr lang="el-GR" sz="2000" b="1" spc="4" dirty="0">
                <a:latin typeface="Cambria"/>
                <a:cs typeface="Cambria"/>
              </a:rPr>
              <a:t>μ</a:t>
            </a:r>
            <a:r>
              <a:rPr sz="2000" b="1" spc="0" dirty="0">
                <a:latin typeface="Cambria"/>
                <a:cs typeface="Cambria"/>
              </a:rPr>
              <a:t>ε</a:t>
            </a:r>
            <a:r>
              <a:rPr sz="2000" b="1" spc="17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μ</a:t>
            </a:r>
            <a:r>
              <a:rPr sz="2000" b="1" spc="4" dirty="0">
                <a:latin typeface="Cambria"/>
                <a:cs typeface="Cambria"/>
              </a:rPr>
              <a:t>ι</a:t>
            </a:r>
            <a:r>
              <a:rPr sz="2000" b="1" spc="0" dirty="0">
                <a:latin typeface="Cambria"/>
                <a:cs typeface="Cambria"/>
              </a:rPr>
              <a:t>κ</a:t>
            </a:r>
            <a:r>
              <a:rPr sz="2000" b="1" spc="4" dirty="0">
                <a:latin typeface="Cambria"/>
                <a:cs typeface="Cambria"/>
              </a:rPr>
              <a:t>ρ</a:t>
            </a:r>
            <a:r>
              <a:rPr sz="2000" b="1" spc="-39" dirty="0">
                <a:latin typeface="Cambria"/>
                <a:cs typeface="Cambria"/>
              </a:rPr>
              <a:t>ό</a:t>
            </a:r>
            <a:r>
              <a:rPr sz="2000" b="1" spc="0" dirty="0">
                <a:latin typeface="Cambria"/>
                <a:cs typeface="Cambria"/>
              </a:rPr>
              <a:t>τ</a:t>
            </a:r>
            <a:r>
              <a:rPr sz="2000" b="1" spc="4" dirty="0">
                <a:latin typeface="Cambria"/>
                <a:cs typeface="Cambria"/>
              </a:rPr>
              <a:t>ερ</a:t>
            </a:r>
            <a:r>
              <a:rPr sz="2000" b="1" spc="0" dirty="0">
                <a:latin typeface="Cambria"/>
                <a:cs typeface="Cambria"/>
              </a:rPr>
              <a:t>η</a:t>
            </a:r>
            <a:r>
              <a:rPr sz="2000" b="1" spc="-38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δα</a:t>
            </a:r>
            <a:r>
              <a:rPr sz="2000" b="1" spc="-9" dirty="0">
                <a:latin typeface="Cambria"/>
                <a:cs typeface="Cambria"/>
              </a:rPr>
              <a:t>π</a:t>
            </a:r>
            <a:r>
              <a:rPr sz="2000" b="1" spc="0" dirty="0">
                <a:latin typeface="Cambria"/>
                <a:cs typeface="Cambria"/>
              </a:rPr>
              <a:t>άνη</a:t>
            </a:r>
            <a:r>
              <a:rPr sz="2000" b="1" spc="14" dirty="0">
                <a:latin typeface="Cambria"/>
                <a:cs typeface="Cambria"/>
              </a:rPr>
              <a:t> </a:t>
            </a:r>
            <a:r>
              <a:rPr sz="2000" b="1" spc="-4" dirty="0">
                <a:latin typeface="Cambria"/>
                <a:cs typeface="Cambria"/>
              </a:rPr>
              <a:t>π</a:t>
            </a:r>
            <a:r>
              <a:rPr sz="2000" b="1" spc="4" dirty="0">
                <a:latin typeface="Cambria"/>
                <a:cs typeface="Cambria"/>
              </a:rPr>
              <a:t>ρ</a:t>
            </a:r>
            <a:r>
              <a:rPr sz="2000" b="1" spc="-69" dirty="0">
                <a:latin typeface="Cambria"/>
                <a:cs typeface="Cambria"/>
              </a:rPr>
              <a:t>ώ</a:t>
            </a:r>
            <a:r>
              <a:rPr sz="2000" b="1" spc="0" dirty="0">
                <a:latin typeface="Cambria"/>
                <a:cs typeface="Cambria"/>
              </a:rPr>
              <a:t>τ</a:t>
            </a:r>
            <a:r>
              <a:rPr sz="2000" b="1" spc="4" dirty="0">
                <a:latin typeface="Cambria"/>
                <a:cs typeface="Cambria"/>
              </a:rPr>
              <a:t>η</a:t>
            </a:r>
            <a:r>
              <a:rPr sz="2000" b="1" spc="0" dirty="0">
                <a:latin typeface="Cambria"/>
                <a:cs typeface="Cambria"/>
              </a:rPr>
              <a:t>ς </a:t>
            </a:r>
            <a:r>
              <a:rPr sz="2000" b="1" spc="-50" dirty="0">
                <a:latin typeface="Cambria"/>
                <a:cs typeface="Cambria"/>
              </a:rPr>
              <a:t>ύ</a:t>
            </a:r>
            <a:r>
              <a:rPr sz="2000" b="1" spc="0" dirty="0">
                <a:latin typeface="Cambria"/>
                <a:cs typeface="Cambria"/>
              </a:rPr>
              <a:t>λης,</a:t>
            </a:r>
            <a:r>
              <a:rPr sz="2000" b="1" spc="2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γι'</a:t>
            </a:r>
            <a:r>
              <a:rPr sz="2000" spc="4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αυτό</a:t>
            </a:r>
            <a:r>
              <a:rPr sz="2000" spc="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η</a:t>
            </a:r>
            <a:r>
              <a:rPr sz="2000" spc="4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βιω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ιμότητα</a:t>
            </a:r>
            <a:r>
              <a:rPr sz="2000" spc="-6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αφέρεται</a:t>
            </a:r>
            <a:r>
              <a:rPr sz="2000" spc="-6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μα</a:t>
            </a:r>
            <a:r>
              <a:rPr sz="2000" spc="-9" dirty="0">
                <a:latin typeface="Cambria"/>
                <a:cs typeface="Cambria"/>
              </a:rPr>
              <a:t>ζ</a:t>
            </a:r>
            <a:r>
              <a:rPr sz="2000" spc="0" dirty="0">
                <a:latin typeface="Cambria"/>
                <a:cs typeface="Cambria"/>
              </a:rPr>
              <a:t>ί</a:t>
            </a:r>
            <a:r>
              <a:rPr lang="el-GR" sz="2000" spc="0" dirty="0">
                <a:latin typeface="Cambria"/>
                <a:cs typeface="Cambria"/>
              </a:rPr>
              <a:t> μ</a:t>
            </a:r>
            <a:r>
              <a:rPr sz="2000" spc="0" dirty="0">
                <a:latin typeface="Cambria"/>
                <a:cs typeface="Cambria"/>
              </a:rPr>
              <a:t>ε</a:t>
            </a:r>
            <a:r>
              <a:rPr sz="2000" spc="42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την</a:t>
            </a:r>
            <a:r>
              <a:rPr sz="2000" spc="4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ακ</a:t>
            </a:r>
            <a:r>
              <a:rPr sz="2000" spc="4" dirty="0">
                <a:latin typeface="Cambria"/>
                <a:cs typeface="Cambria"/>
              </a:rPr>
              <a:t>ύ</a:t>
            </a:r>
            <a:r>
              <a:rPr sz="2000" spc="5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λωση,</a:t>
            </a:r>
            <a:r>
              <a:rPr sz="2000" spc="38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τις</a:t>
            </a:r>
            <a:r>
              <a:rPr sz="2000" spc="40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25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ανεώ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ιμες</a:t>
            </a:r>
            <a:r>
              <a:rPr sz="2000" spc="41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πηγές</a:t>
            </a:r>
            <a:r>
              <a:rPr sz="2000" spc="4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ενέργειας</a:t>
            </a:r>
            <a:r>
              <a:rPr sz="2000" spc="43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και</a:t>
            </a:r>
            <a:r>
              <a:rPr sz="2000" spc="40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τον</a:t>
            </a:r>
            <a:r>
              <a:rPr sz="2000" spc="4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βιο</a:t>
            </a:r>
            <a:r>
              <a:rPr sz="2000" spc="5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λ</a:t>
            </a:r>
            <a:r>
              <a:rPr sz="2000" spc="-4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μα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2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</a:t>
            </a:r>
            <a:r>
              <a:rPr lang="el-GR" sz="2000" spc="0" dirty="0">
                <a:latin typeface="Cambria"/>
                <a:cs typeface="Cambria"/>
              </a:rPr>
              <a:t> </a:t>
            </a:r>
            <a:r>
              <a:rPr lang="el-GR" sz="2000" spc="25" dirty="0">
                <a:latin typeface="Cambria"/>
                <a:cs typeface="Cambria"/>
              </a:rPr>
              <a:t>σ</a:t>
            </a:r>
            <a:r>
              <a:rPr lang="el-GR" sz="2000" spc="-19" dirty="0">
                <a:latin typeface="Cambria"/>
                <a:cs typeface="Cambria"/>
              </a:rPr>
              <a:t>χ</a:t>
            </a:r>
            <a:r>
              <a:rPr lang="el-GR" sz="2000" spc="0" dirty="0">
                <a:latin typeface="Cambria"/>
                <a:cs typeface="Cambria"/>
              </a:rPr>
              <a:t>εδιασμ</a:t>
            </a:r>
            <a:r>
              <a:rPr lang="el-GR" sz="2000" spc="4" dirty="0">
                <a:latin typeface="Cambria"/>
                <a:cs typeface="Cambria"/>
              </a:rPr>
              <a:t>ό</a:t>
            </a:r>
            <a:r>
              <a:rPr lang="el-GR" sz="2000" spc="0" dirty="0">
                <a:latin typeface="Cambria"/>
                <a:cs typeface="Cambria"/>
              </a:rPr>
              <a:t>. </a:t>
            </a: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sz="2000" dirty="0">
              <a:latin typeface="Cambria"/>
              <a:cs typeface="Cambria"/>
            </a:endParaRPr>
          </a:p>
        </p:txBody>
      </p:sp>
      <p:sp>
        <p:nvSpPr>
          <p:cNvPr id="2" name="object 13">
            <a:extLst>
              <a:ext uri="{FF2B5EF4-FFF2-40B4-BE49-F238E27FC236}">
                <a16:creationId xmlns:a16="http://schemas.microsoft.com/office/drawing/2014/main" id="{FE1DB97E-30CB-A5F0-1A1E-0FDED7487913}"/>
              </a:ext>
            </a:extLst>
          </p:cNvPr>
          <p:cNvSpPr txBox="1"/>
          <p:nvPr/>
        </p:nvSpPr>
        <p:spPr>
          <a:xfrm>
            <a:off x="189857" y="4230819"/>
            <a:ext cx="4179630" cy="1820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92" algn="just">
              <a:lnSpc>
                <a:spcPts val="2165"/>
              </a:lnSpc>
              <a:spcBef>
                <a:spcPts val="108"/>
              </a:spcBef>
            </a:pP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Η  </a:t>
            </a:r>
            <a:r>
              <a:rPr lang="el-GR" sz="2000" spc="36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βιωσιμ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ό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τητα υπο</a:t>
            </a:r>
            <a:r>
              <a:rPr lang="el-GR" sz="2000" spc="2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lang="el-GR" sz="2000" spc="4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εί ό</a:t>
            </a:r>
            <a:r>
              <a:rPr lang="el-GR" sz="2000" spc="-9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ι οι  </a:t>
            </a:r>
            <a:r>
              <a:rPr lang="el-GR" sz="2000" spc="36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φυσι</a:t>
            </a:r>
            <a:r>
              <a:rPr lang="el-GR" sz="2000" spc="3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οί π</a:t>
            </a:r>
            <a:r>
              <a:rPr lang="el-GR" sz="2000" spc="-9" dirty="0">
                <a:solidFill>
                  <a:srgbClr val="0000FF"/>
                </a:solidFill>
                <a:latin typeface="Cambria"/>
                <a:cs typeface="Cambria"/>
              </a:rPr>
              <a:t>ό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ροι υφί</a:t>
            </a:r>
            <a:r>
              <a:rPr lang="el-GR" sz="2000" spc="-9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ταντ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ι εκμ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τά</a:t>
            </a:r>
            <a:r>
              <a:rPr lang="el-GR" sz="2000" spc="50" dirty="0">
                <a:solidFill>
                  <a:srgbClr val="0000FF"/>
                </a:solidFill>
                <a:latin typeface="Cambria"/>
                <a:cs typeface="Cambria"/>
              </a:rPr>
              <a:t>λ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λευση</a:t>
            </a:r>
            <a:r>
              <a:rPr lang="el-GR" sz="2000" spc="39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με</a:t>
            </a:r>
            <a:r>
              <a:rPr lang="el-GR" sz="2000" spc="4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ρυθμό</a:t>
            </a:r>
            <a:r>
              <a:rPr lang="el-GR" sz="2000" spc="43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μικ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ότε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lang="el-GR" sz="2000" spc="4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από</a:t>
            </a:r>
            <a:r>
              <a:rPr lang="el-GR" sz="2000" spc="39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lang="el-GR" sz="2000" spc="9" dirty="0">
                <a:solidFill>
                  <a:srgbClr val="0000FF"/>
                </a:solidFill>
                <a:latin typeface="Cambria"/>
                <a:cs typeface="Cambria"/>
              </a:rPr>
              <a:t>υ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τόν</a:t>
            </a:r>
            <a:r>
              <a:rPr lang="el-GR" sz="2000" spc="40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lang="el-GR" sz="2000" spc="4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τον</a:t>
            </a:r>
            <a:r>
              <a:rPr lang="el-GR" sz="2000" spc="42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lang="el-GR" sz="2000" spc="-9" dirty="0">
                <a:solidFill>
                  <a:srgbClr val="0000FF"/>
                </a:solidFill>
                <a:latin typeface="Cambria"/>
                <a:cs typeface="Cambria"/>
              </a:rPr>
              <a:t>π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οίον</a:t>
            </a:r>
            <a:r>
              <a:rPr lang="el-GR" sz="2000" spc="402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lang="el-GR" sz="2000" spc="25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ανεώ</a:t>
            </a:r>
            <a:r>
              <a:rPr lang="el-GR" sz="2000" spc="2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ονται, διαφορετι</a:t>
            </a:r>
            <a:r>
              <a:rPr lang="el-GR" sz="20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ά</a:t>
            </a:r>
            <a:r>
              <a:rPr lang="el-GR" sz="2000" spc="-16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λαμβάνει </a:t>
            </a:r>
            <a:r>
              <a:rPr lang="el-GR" sz="2000" spc="-19" dirty="0">
                <a:solidFill>
                  <a:srgbClr val="0000FF"/>
                </a:solidFill>
                <a:latin typeface="Cambria"/>
                <a:cs typeface="Cambria"/>
              </a:rPr>
              <a:t>χ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ώρα</a:t>
            </a:r>
            <a:r>
              <a:rPr lang="el-GR" sz="2000" spc="-37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περιβα</a:t>
            </a:r>
            <a:r>
              <a:rPr lang="el-GR" sz="2000" spc="50" dirty="0">
                <a:solidFill>
                  <a:srgbClr val="0000FF"/>
                </a:solidFill>
                <a:latin typeface="Cambria"/>
                <a:cs typeface="Cambria"/>
              </a:rPr>
              <a:t>λ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λον</a:t>
            </a:r>
            <a:r>
              <a:rPr lang="el-GR" sz="2000" spc="-4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ική</a:t>
            </a:r>
            <a:r>
              <a:rPr lang="el-GR" sz="2000" spc="-6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υπο</a:t>
            </a:r>
            <a:r>
              <a:rPr lang="el-GR" sz="2000" spc="4" dirty="0">
                <a:solidFill>
                  <a:srgbClr val="0000FF"/>
                </a:solidFill>
                <a:latin typeface="Cambria"/>
                <a:cs typeface="Cambria"/>
              </a:rPr>
              <a:t>β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άθμ</a:t>
            </a:r>
            <a:r>
              <a:rPr lang="el-GR" sz="2000" spc="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lang="el-GR" sz="2000" spc="-9" dirty="0">
                <a:solidFill>
                  <a:srgbClr val="0000FF"/>
                </a:solidFill>
                <a:latin typeface="Cambria"/>
                <a:cs typeface="Cambria"/>
              </a:rPr>
              <a:t>η</a:t>
            </a:r>
            <a:r>
              <a:rPr lang="el-GR" sz="20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lang="el-GR" sz="2000" dirty="0">
              <a:latin typeface="Cambria"/>
              <a:cs typeface="Cambria"/>
            </a:endParaRPr>
          </a:p>
          <a:p>
            <a:pPr marL="12700" marR="214">
              <a:lnSpc>
                <a:spcPct val="97696"/>
              </a:lnSpc>
              <a:spcBef>
                <a:spcPts val="55"/>
              </a:spcBef>
            </a:pPr>
            <a:endParaRPr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856047952"/>
      </p:ext>
    </p:extLst>
  </p:cSld>
  <p:clrMapOvr>
    <a:masterClrMapping/>
  </p:clrMapOvr>
  <p:transition spd="med">
    <p:zo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44</a:t>
            </a:fld>
            <a:endParaRPr lang="el-GR" altLang="el-GR"/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733630D7-AE54-4EAE-AA28-B51D6CB97B6A}"/>
              </a:ext>
            </a:extLst>
          </p:cNvPr>
          <p:cNvSpPr/>
          <p:nvPr/>
        </p:nvSpPr>
        <p:spPr>
          <a:xfrm>
            <a:off x="3923928" y="3499658"/>
            <a:ext cx="4320480" cy="2809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E61FA7D-96EB-465A-83B5-63D749F0FB06}"/>
              </a:ext>
            </a:extLst>
          </p:cNvPr>
          <p:cNvSpPr txBox="1"/>
          <p:nvPr/>
        </p:nvSpPr>
        <p:spPr>
          <a:xfrm>
            <a:off x="453245" y="404664"/>
            <a:ext cx="758885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sz="5400" spc="0" baseline="4218" dirty="0">
                <a:solidFill>
                  <a:srgbClr val="406E8D"/>
                </a:solidFill>
                <a:latin typeface="Lucida Sans Unicode"/>
                <a:cs typeface="Lucida Sans Unicode"/>
              </a:rPr>
              <a:t>Παραγωγή πυρηνικής ενέργειας</a:t>
            </a:r>
            <a:endParaRPr sz="3600">
              <a:latin typeface="Lucida Sans Unicode"/>
              <a:cs typeface="Lucida Sans Unicode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4D85F43-8659-471D-936C-E7CFAE54B1F0}"/>
              </a:ext>
            </a:extLst>
          </p:cNvPr>
          <p:cNvSpPr txBox="1"/>
          <p:nvPr/>
        </p:nvSpPr>
        <p:spPr>
          <a:xfrm>
            <a:off x="158794" y="1121920"/>
            <a:ext cx="8784974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000" spc="0" dirty="0">
                <a:solidFill>
                  <a:srgbClr val="0000FF"/>
                </a:solidFill>
                <a:latin typeface="Wingdings 2"/>
                <a:cs typeface="Wingdings 2"/>
              </a:rPr>
              <a:t></a:t>
            </a:r>
            <a:r>
              <a:rPr sz="2000" spc="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00FF"/>
                </a:solidFill>
                <a:latin typeface="Cambria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Cambria"/>
              </a:rPr>
              <a:t>Σχετικά 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ικρο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 οι</a:t>
            </a:r>
            <a:r>
              <a:rPr sz="2400" spc="4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</a:t>
            </a:r>
            <a:r>
              <a:rPr sz="2400" spc="34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ομι</a:t>
            </a:r>
            <a:r>
              <a:rPr sz="2400" spc="44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ό</a:t>
            </a:r>
            <a:r>
              <a:rPr sz="2400" spc="1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50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όστος παρ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γωγ</a:t>
            </a:r>
            <a:r>
              <a:rPr sz="2400" spc="-4" dirty="0" err="1">
                <a:solidFill>
                  <a:srgbClr val="0000FF"/>
                </a:solidFill>
                <a:latin typeface="Cambria"/>
                <a:cs typeface="Cambria"/>
              </a:rPr>
              <a:t>ή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ς</a:t>
            </a:r>
            <a:r>
              <a:rPr sz="2400" spc="-14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ηλεκτρικής</a:t>
            </a:r>
            <a:r>
              <a:rPr lang="en-US" sz="2400" spc="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ε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νέ</a:t>
            </a:r>
            <a:r>
              <a:rPr sz="2400" spc="4" dirty="0" err="1">
                <a:solidFill>
                  <a:srgbClr val="0000FF"/>
                </a:solidFill>
                <a:latin typeface="Cambria"/>
                <a:cs typeface="Cambria"/>
              </a:rPr>
              <a:t>ρ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γει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ας</a:t>
            </a:r>
            <a:r>
              <a:rPr lang="en-US" sz="2400" spc="0" dirty="0">
                <a:solidFill>
                  <a:srgbClr val="0000FF"/>
                </a:solidFill>
                <a:latin typeface="Cambria"/>
                <a:cs typeface="Cambria"/>
              </a:rPr>
              <a:t>.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DEA88A5-FDFC-4B26-8AA2-FEC22B498563}"/>
              </a:ext>
            </a:extLst>
          </p:cNvPr>
          <p:cNvSpPr txBox="1"/>
          <p:nvPr/>
        </p:nvSpPr>
        <p:spPr>
          <a:xfrm>
            <a:off x="179513" y="1984812"/>
            <a:ext cx="8712967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000" spc="0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000" spc="41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latin typeface="Cambria"/>
                <a:cs typeface="Cambria"/>
              </a:rPr>
              <a:t>Δεν εξαντλούνται</a:t>
            </a:r>
            <a:r>
              <a:rPr sz="2400" spc="1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συμβατικές</a:t>
            </a:r>
            <a:r>
              <a:rPr sz="2400" spc="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μορφές ενέργ</a:t>
            </a:r>
            <a:r>
              <a:rPr sz="2400" spc="4" dirty="0">
                <a:latin typeface="Cambria"/>
                <a:cs typeface="Cambria"/>
              </a:rPr>
              <a:t>ε</a:t>
            </a:r>
            <a:r>
              <a:rPr sz="2400" spc="0" dirty="0">
                <a:latin typeface="Cambria"/>
                <a:cs typeface="Cambria"/>
              </a:rPr>
              <a:t>ιας</a:t>
            </a:r>
            <a:r>
              <a:rPr lang="en-US" sz="2400" spc="0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(λιγν</a:t>
            </a:r>
            <a:r>
              <a:rPr sz="2400" spc="4" dirty="0">
                <a:latin typeface="Cambria"/>
                <a:cs typeface="Cambria"/>
              </a:rPr>
              <a:t>ί</a:t>
            </a:r>
            <a:r>
              <a:rPr sz="2400" spc="0" dirty="0">
                <a:latin typeface="Cambria"/>
                <a:cs typeface="Cambria"/>
              </a:rPr>
              <a:t>της, φυσι</a:t>
            </a:r>
            <a:r>
              <a:rPr sz="2400" spc="50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ό</a:t>
            </a:r>
            <a:r>
              <a:rPr sz="2400" spc="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αέρ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0" dirty="0">
                <a:latin typeface="Cambria"/>
                <a:cs typeface="Cambria"/>
              </a:rPr>
              <a:t>ο,</a:t>
            </a:r>
            <a:r>
              <a:rPr sz="2400" spc="-1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πετρέλ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ιο)</a:t>
            </a:r>
            <a:r>
              <a:rPr lang="en-US" sz="2400" spc="0" dirty="0"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5BF9C67B-922D-42F9-80E6-EE54EB86C331}"/>
              </a:ext>
            </a:extLst>
          </p:cNvPr>
          <p:cNvSpPr txBox="1"/>
          <p:nvPr/>
        </p:nvSpPr>
        <p:spPr>
          <a:xfrm>
            <a:off x="179513" y="3028142"/>
            <a:ext cx="745824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050" b="1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050" b="1" spc="501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>
                <a:latin typeface="Cambria"/>
                <a:cs typeface="Cambria"/>
              </a:rPr>
              <a:t>Δεν ανήκει</a:t>
            </a:r>
            <a:r>
              <a:rPr sz="2400" b="1" spc="-4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στην </a:t>
            </a:r>
            <a:r>
              <a:rPr sz="2400" b="1" spc="14" dirty="0">
                <a:latin typeface="Cambria"/>
                <a:cs typeface="Cambria"/>
              </a:rPr>
              <a:t>κ</a:t>
            </a:r>
            <a:r>
              <a:rPr sz="2400" b="1" spc="0" dirty="0">
                <a:latin typeface="Cambria"/>
                <a:cs typeface="Cambria"/>
              </a:rPr>
              <a:t>ατηγορία</a:t>
            </a:r>
            <a:r>
              <a:rPr sz="2400" b="1" spc="-9" dirty="0">
                <a:latin typeface="Cambria"/>
                <a:cs typeface="Cambria"/>
              </a:rPr>
              <a:t> </a:t>
            </a:r>
            <a:r>
              <a:rPr sz="2400" b="1" spc="0" dirty="0">
                <a:latin typeface="Cambria"/>
                <a:cs typeface="Cambria"/>
              </a:rPr>
              <a:t>των α</a:t>
            </a:r>
            <a:r>
              <a:rPr sz="2400" b="1" spc="34" dirty="0">
                <a:latin typeface="Cambria"/>
                <a:cs typeface="Cambria"/>
              </a:rPr>
              <a:t>ν</a:t>
            </a:r>
            <a:r>
              <a:rPr sz="2400" b="1" spc="0" dirty="0">
                <a:latin typeface="Cambria"/>
                <a:cs typeface="Cambria"/>
              </a:rPr>
              <a:t>ανεώσ</a:t>
            </a:r>
            <a:r>
              <a:rPr sz="2400" b="1" spc="4" dirty="0">
                <a:latin typeface="Cambria"/>
                <a:cs typeface="Cambria"/>
              </a:rPr>
              <a:t>ι</a:t>
            </a:r>
            <a:r>
              <a:rPr sz="2400" b="1" spc="0" dirty="0">
                <a:latin typeface="Cambria"/>
                <a:cs typeface="Cambria"/>
              </a:rPr>
              <a:t>μων</a:t>
            </a:r>
            <a:endParaRPr sz="24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229109983"/>
      </p:ext>
    </p:extLst>
  </p:cSld>
  <p:clrMapOvr>
    <a:masterClrMapping/>
  </p:clrMapOvr>
  <p:transition spd="med">
    <p:zo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45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44D2FB3E-EA73-45C5-95FF-A4189BB4B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52" y="332656"/>
            <a:ext cx="6804744" cy="37795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A15FAA9-3CE6-4DFD-9486-031454CE2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991" y="3789040"/>
            <a:ext cx="2021371" cy="2664534"/>
          </a:xfrm>
          <a:prstGeom prst="rect">
            <a:avLst/>
          </a:prstGeom>
        </p:spPr>
      </p:pic>
      <p:sp>
        <p:nvSpPr>
          <p:cNvPr id="4" name="Οβάλ 3">
            <a:extLst>
              <a:ext uri="{FF2B5EF4-FFF2-40B4-BE49-F238E27FC236}">
                <a16:creationId xmlns:a16="http://schemas.microsoft.com/office/drawing/2014/main" id="{567219A3-BD6A-4A8B-8017-AD735E510648}"/>
              </a:ext>
            </a:extLst>
          </p:cNvPr>
          <p:cNvSpPr/>
          <p:nvPr/>
        </p:nvSpPr>
        <p:spPr>
          <a:xfrm>
            <a:off x="457200" y="548680"/>
            <a:ext cx="586408" cy="8645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509516"/>
      </p:ext>
    </p:extLst>
  </p:cSld>
  <p:clrMapOvr>
    <a:masterClrMapping/>
  </p:clrMapOvr>
  <p:transition spd="med">
    <p:zo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46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D13BF1BC-2DEE-4D4B-B6F5-ECCB42CFC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476250"/>
            <a:ext cx="7981950" cy="59055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07EDD770-BE8C-4A83-9DB5-5F403631036D}"/>
              </a:ext>
            </a:extLst>
          </p:cNvPr>
          <p:cNvSpPr/>
          <p:nvPr/>
        </p:nvSpPr>
        <p:spPr>
          <a:xfrm>
            <a:off x="1115616" y="980728"/>
            <a:ext cx="586408" cy="129614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5837567"/>
      </p:ext>
    </p:extLst>
  </p:cSld>
  <p:clrMapOvr>
    <a:masterClrMapping/>
  </p:clrMapOvr>
  <p:transition spd="med">
    <p:zo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47</a:t>
            </a:fld>
            <a:endParaRPr lang="el-GR" altLang="el-G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AEA7CA42-10B5-4ADF-ACA4-43083D42F59B}"/>
              </a:ext>
            </a:extLst>
          </p:cNvPr>
          <p:cNvSpPr/>
          <p:nvPr/>
        </p:nvSpPr>
        <p:spPr>
          <a:xfrm>
            <a:off x="512676" y="476672"/>
            <a:ext cx="8118648" cy="5544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97CC182-C294-45D5-BCA1-3334C3D1E347}"/>
              </a:ext>
            </a:extLst>
          </p:cNvPr>
          <p:cNvSpPr/>
          <p:nvPr/>
        </p:nvSpPr>
        <p:spPr>
          <a:xfrm>
            <a:off x="1115616" y="1700808"/>
            <a:ext cx="583264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7E98FAD6-BA67-4AD4-8D6A-D16E869BD0B7}"/>
              </a:ext>
            </a:extLst>
          </p:cNvPr>
          <p:cNvSpPr/>
          <p:nvPr/>
        </p:nvSpPr>
        <p:spPr>
          <a:xfrm>
            <a:off x="6547270" y="3933056"/>
            <a:ext cx="586408" cy="86457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690BB9B1-37E2-47CA-8A17-4024FB0C1103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1979712" y="1196752"/>
            <a:ext cx="4653435" cy="28629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250953"/>
      </p:ext>
    </p:extLst>
  </p:cSld>
  <p:clrMapOvr>
    <a:masterClrMapping/>
  </p:clrMapOvr>
  <p:transition spd="med">
    <p:zo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48</a:t>
            </a:fld>
            <a:endParaRPr lang="el-GR" altLang="el-GR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DE2CAC91-D282-4226-8CAE-C038E7A4B9AF}"/>
              </a:ext>
            </a:extLst>
          </p:cNvPr>
          <p:cNvSpPr txBox="1"/>
          <p:nvPr/>
        </p:nvSpPr>
        <p:spPr>
          <a:xfrm>
            <a:off x="474218" y="690345"/>
            <a:ext cx="2535666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Πυρηνικά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5058463-0131-433E-9971-C5B4D4953650}"/>
              </a:ext>
            </a:extLst>
          </p:cNvPr>
          <p:cNvSpPr txBox="1"/>
          <p:nvPr/>
        </p:nvSpPr>
        <p:spPr>
          <a:xfrm>
            <a:off x="3068854" y="690345"/>
            <a:ext cx="2968698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α</a:t>
            </a:r>
            <a:r>
              <a:rPr sz="6000" spc="9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τ</a:t>
            </a: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υχήματα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C8343BC0-0E04-4857-811E-AA29B6A5F219}"/>
              </a:ext>
            </a:extLst>
          </p:cNvPr>
          <p:cNvSpPr txBox="1"/>
          <p:nvPr/>
        </p:nvSpPr>
        <p:spPr>
          <a:xfrm>
            <a:off x="323528" y="1493876"/>
            <a:ext cx="8640960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000" spc="0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000" spc="41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latin typeface="Cambria"/>
                <a:cs typeface="Cambria"/>
              </a:rPr>
              <a:t>H </a:t>
            </a:r>
            <a:r>
              <a:rPr sz="2400" spc="0" dirty="0" err="1">
                <a:latin typeface="Cambria"/>
                <a:cs typeface="Cambria"/>
              </a:rPr>
              <a:t>εμ</a:t>
            </a:r>
            <a:r>
              <a:rPr sz="2400" spc="4" dirty="0">
                <a:latin typeface="Cambria"/>
                <a:cs typeface="Cambria"/>
              </a:rPr>
              <a:t>π</a:t>
            </a:r>
            <a:r>
              <a:rPr sz="2400" spc="0" dirty="0">
                <a:latin typeface="Cambria"/>
                <a:cs typeface="Cambria"/>
              </a:rPr>
              <a:t>ει</a:t>
            </a:r>
            <a:r>
              <a:rPr sz="2400" spc="4" dirty="0">
                <a:latin typeface="Cambria"/>
                <a:cs typeface="Cambria"/>
              </a:rPr>
              <a:t>ρ</a:t>
            </a:r>
            <a:r>
              <a:rPr sz="2400" spc="0" dirty="0">
                <a:latin typeface="Cambria"/>
                <a:cs typeface="Cambria"/>
              </a:rPr>
              <a:t>ία 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πό τα ε</a:t>
            </a:r>
            <a:r>
              <a:rPr sz="2400" spc="59" dirty="0">
                <a:latin typeface="Cambria"/>
                <a:cs typeface="Cambria"/>
              </a:rPr>
              <a:t>λ</a:t>
            </a:r>
            <a:r>
              <a:rPr sz="2400" spc="0" dirty="0">
                <a:latin typeface="Cambria"/>
                <a:cs typeface="Cambria"/>
              </a:rPr>
              <a:t>λε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0" dirty="0">
                <a:latin typeface="Cambria"/>
                <a:cs typeface="Cambria"/>
              </a:rPr>
              <a:t>ποί</a:t>
            </a:r>
            <a:r>
              <a:rPr sz="2400" spc="1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μέτ</a:t>
            </a:r>
            <a:r>
              <a:rPr sz="2400" spc="4" dirty="0">
                <a:latin typeface="Cambria"/>
                <a:cs typeface="Cambria"/>
              </a:rPr>
              <a:t>ρ</a:t>
            </a:r>
            <a:r>
              <a:rPr sz="2400" spc="0" dirty="0">
                <a:latin typeface="Cambria"/>
                <a:cs typeface="Cambria"/>
              </a:rPr>
              <a:t>α ασ</a:t>
            </a:r>
            <a:r>
              <a:rPr sz="2400" spc="4" dirty="0">
                <a:latin typeface="Cambria"/>
                <a:cs typeface="Cambria"/>
              </a:rPr>
              <a:t>φ</a:t>
            </a:r>
            <a:r>
              <a:rPr sz="2400" spc="0" dirty="0">
                <a:latin typeface="Cambria"/>
                <a:cs typeface="Cambria"/>
              </a:rPr>
              <a:t>αλ</a:t>
            </a:r>
            <a:r>
              <a:rPr sz="2400" spc="4" dirty="0">
                <a:latin typeface="Cambria"/>
                <a:cs typeface="Cambria"/>
              </a:rPr>
              <a:t>ε</a:t>
            </a:r>
            <a:r>
              <a:rPr sz="2400" spc="0" dirty="0">
                <a:latin typeface="Cambria"/>
                <a:cs typeface="Cambria"/>
              </a:rPr>
              <a:t>ίας σε</a:t>
            </a:r>
            <a:r>
              <a:rPr lang="el-GR" sz="2400" spc="0" dirty="0">
                <a:latin typeface="Cambria"/>
                <a:cs typeface="Cambria"/>
              </a:rPr>
              <a:t> </a:t>
            </a:r>
            <a:r>
              <a:rPr sz="2400" spc="0" dirty="0" err="1">
                <a:latin typeface="Cambria"/>
                <a:cs typeface="Cambria"/>
              </a:rPr>
              <a:t>τέτοιο</a:t>
            </a:r>
            <a:r>
              <a:rPr lang="el-GR" sz="2400" spc="0" dirty="0">
                <a:latin typeface="Cambria"/>
                <a:cs typeface="Cambria"/>
              </a:rPr>
              <a:t>υ</a:t>
            </a:r>
            <a:r>
              <a:rPr sz="2400" spc="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είδους ερ</a:t>
            </a:r>
            <a:r>
              <a:rPr sz="2400" spc="4" dirty="0">
                <a:latin typeface="Cambria"/>
                <a:cs typeface="Cambria"/>
              </a:rPr>
              <a:t>γ</a:t>
            </a:r>
            <a:r>
              <a:rPr sz="2400" spc="0" dirty="0">
                <a:latin typeface="Cambria"/>
                <a:cs typeface="Cambria"/>
              </a:rPr>
              <a:t>οστάσια ει</a:t>
            </a:r>
            <a:r>
              <a:rPr sz="2400" spc="25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αι εφι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-94" dirty="0">
                <a:latin typeface="Cambria"/>
                <a:cs typeface="Cambria"/>
              </a:rPr>
              <a:t>λ</a:t>
            </a:r>
            <a:r>
              <a:rPr sz="2400" spc="0" dirty="0">
                <a:latin typeface="Cambria"/>
                <a:cs typeface="Cambria"/>
              </a:rPr>
              <a:t>τική.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E940F257-51FF-4AEF-B743-96D8D46C464D}"/>
              </a:ext>
            </a:extLst>
          </p:cNvPr>
          <p:cNvSpPr txBox="1"/>
          <p:nvPr/>
        </p:nvSpPr>
        <p:spPr>
          <a:xfrm>
            <a:off x="323528" y="2633828"/>
            <a:ext cx="8239421" cy="98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 algn="just">
              <a:lnSpc>
                <a:spcPts val="2580"/>
              </a:lnSpc>
              <a:spcBef>
                <a:spcPts val="129"/>
              </a:spcBef>
            </a:pPr>
            <a:r>
              <a:rPr sz="20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000" spc="0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000" spc="41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latin typeface="Cambria"/>
                <a:cs typeface="Cambria"/>
              </a:rPr>
              <a:t>Οι επ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29" dirty="0">
                <a:latin typeface="Cambria"/>
                <a:cs typeface="Cambria"/>
              </a:rPr>
              <a:t>π</a:t>
            </a:r>
            <a:r>
              <a:rPr sz="2400" spc="0" dirty="0">
                <a:latin typeface="Cambria"/>
                <a:cs typeface="Cambria"/>
              </a:rPr>
              <a:t>τώσεις 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πό έ</a:t>
            </a:r>
            <a:r>
              <a:rPr sz="2400" spc="29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</a:t>
            </a:r>
            <a:r>
              <a:rPr sz="2400" spc="-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πυρηνι</a:t>
            </a:r>
            <a:r>
              <a:rPr sz="2400" spc="50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ό ατ</a:t>
            </a:r>
            <a:r>
              <a:rPr sz="2400" spc="-19" dirty="0">
                <a:latin typeface="Cambria"/>
                <a:cs typeface="Cambria"/>
              </a:rPr>
              <a:t>ύ</a:t>
            </a:r>
            <a:r>
              <a:rPr sz="2400" spc="0" dirty="0">
                <a:latin typeface="Cambria"/>
                <a:cs typeface="Cambria"/>
              </a:rPr>
              <a:t>χημα σε </a:t>
            </a:r>
            <a:r>
              <a:rPr sz="2400" spc="-4" dirty="0">
                <a:latin typeface="Cambria"/>
                <a:cs typeface="Cambria"/>
              </a:rPr>
              <a:t>μ</a:t>
            </a:r>
            <a:r>
              <a:rPr sz="2400" spc="0" dirty="0">
                <a:latin typeface="Cambria"/>
                <a:cs typeface="Cambria"/>
              </a:rPr>
              <a:t>ια</a:t>
            </a:r>
            <a:r>
              <a:rPr lang="el-GR" sz="2400" spc="0" dirty="0">
                <a:latin typeface="Cambria"/>
                <a:cs typeface="Cambria"/>
              </a:rPr>
              <a:t> π</a:t>
            </a:r>
            <a:r>
              <a:rPr sz="2400" spc="0" dirty="0" err="1">
                <a:latin typeface="Cambria"/>
                <a:cs typeface="Cambria"/>
              </a:rPr>
              <a:t>ερι</a:t>
            </a:r>
            <a:r>
              <a:rPr sz="2400" spc="-64" dirty="0" err="1">
                <a:latin typeface="Cambria"/>
                <a:cs typeface="Cambria"/>
              </a:rPr>
              <a:t>ο</a:t>
            </a:r>
            <a:r>
              <a:rPr sz="2400" spc="0" dirty="0" err="1">
                <a:latin typeface="Cambria"/>
                <a:cs typeface="Cambria"/>
              </a:rPr>
              <a:t>χή</a:t>
            </a:r>
            <a:r>
              <a:rPr sz="2400" spc="0" dirty="0">
                <a:latin typeface="Cambria"/>
                <a:cs typeface="Cambria"/>
              </a:rPr>
              <a:t> πο</a:t>
            </a:r>
            <a:r>
              <a:rPr sz="2400" spc="54" dirty="0">
                <a:latin typeface="Cambria"/>
                <a:cs typeface="Cambria"/>
              </a:rPr>
              <a:t>λ</a:t>
            </a:r>
            <a:r>
              <a:rPr sz="2400" spc="0" dirty="0">
                <a:latin typeface="Cambria"/>
                <a:cs typeface="Cambria"/>
              </a:rPr>
              <a:t>λαπλασ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0" dirty="0">
                <a:latin typeface="Cambria"/>
                <a:cs typeface="Cambria"/>
              </a:rPr>
              <a:t>ά</a:t>
            </a:r>
            <a:r>
              <a:rPr sz="2400" spc="-19" dirty="0">
                <a:latin typeface="Cambria"/>
                <a:cs typeface="Cambria"/>
              </a:rPr>
              <a:t>ζ</a:t>
            </a:r>
            <a:r>
              <a:rPr sz="2400" spc="0" dirty="0">
                <a:latin typeface="Cambria"/>
                <a:cs typeface="Cambria"/>
              </a:rPr>
              <a:t>ονται</a:t>
            </a:r>
            <a:r>
              <a:rPr sz="2400" spc="24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α</a:t>
            </a:r>
            <a:r>
              <a:rPr sz="2400" spc="29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άλ</a:t>
            </a:r>
            <a:r>
              <a:rPr sz="2400" spc="-50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γα</a:t>
            </a:r>
            <a:r>
              <a:rPr sz="2400" spc="-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με </a:t>
            </a:r>
            <a:r>
              <a:rPr sz="2400" spc="-4" dirty="0">
                <a:latin typeface="Cambria"/>
                <a:cs typeface="Cambria"/>
              </a:rPr>
              <a:t>τ</a:t>
            </a:r>
            <a:r>
              <a:rPr sz="2400" spc="0" dirty="0">
                <a:latin typeface="Cambria"/>
                <a:cs typeface="Cambria"/>
              </a:rPr>
              <a:t>ην 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πόσταση</a:t>
            </a:r>
            <a:r>
              <a:rPr lang="el-GR" sz="2400" spc="0" dirty="0">
                <a:latin typeface="Cambria"/>
                <a:cs typeface="Cambria"/>
              </a:rPr>
              <a:t> π</a:t>
            </a:r>
            <a:r>
              <a:rPr sz="2400" spc="0" dirty="0" err="1">
                <a:latin typeface="Cambria"/>
                <a:cs typeface="Cambria"/>
              </a:rPr>
              <a:t>ου</a:t>
            </a:r>
            <a:r>
              <a:rPr sz="2400" spc="0" dirty="0">
                <a:latin typeface="Cambria"/>
                <a:cs typeface="Cambria"/>
              </a:rPr>
              <a:t> τη </a:t>
            </a:r>
            <a:r>
              <a:rPr sz="2400" spc="-25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ωρίζει </a:t>
            </a:r>
            <a:r>
              <a:rPr sz="2400" spc="4" dirty="0">
                <a:latin typeface="Cambria"/>
                <a:cs typeface="Cambria"/>
              </a:rPr>
              <a:t>α</a:t>
            </a:r>
            <a:r>
              <a:rPr sz="2400" spc="0" dirty="0">
                <a:latin typeface="Cambria"/>
                <a:cs typeface="Cambria"/>
              </a:rPr>
              <a:t>πο το πυρηνι</a:t>
            </a:r>
            <a:r>
              <a:rPr sz="2400" spc="50" dirty="0">
                <a:latin typeface="Cambria"/>
                <a:cs typeface="Cambria"/>
              </a:rPr>
              <a:t>κ</a:t>
            </a:r>
            <a:r>
              <a:rPr sz="2400" spc="0" dirty="0">
                <a:latin typeface="Cambria"/>
                <a:cs typeface="Cambria"/>
              </a:rPr>
              <a:t>ό σταθμό.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F58212D-6218-4901-897C-E9A1006CAF53}"/>
              </a:ext>
            </a:extLst>
          </p:cNvPr>
          <p:cNvSpPr txBox="1"/>
          <p:nvPr/>
        </p:nvSpPr>
        <p:spPr>
          <a:xfrm>
            <a:off x="323528" y="4103218"/>
            <a:ext cx="8239420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sz="205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r>
              <a:rPr sz="2050" spc="501" dirty="0">
                <a:solidFill>
                  <a:srgbClr val="525389"/>
                </a:solidFill>
                <a:latin typeface="Times New Roman"/>
                <a:cs typeface="Times New Roman"/>
              </a:rPr>
              <a:t> </a:t>
            </a:r>
            <a:r>
              <a:rPr sz="2400" spc="0" dirty="0">
                <a:latin typeface="Cambria"/>
                <a:cs typeface="Cambria"/>
              </a:rPr>
              <a:t>Σε</a:t>
            </a:r>
            <a:r>
              <a:rPr sz="2400" spc="-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απόσταση 50</a:t>
            </a:r>
            <a:r>
              <a:rPr sz="2400" spc="-100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λμ οι επ</a:t>
            </a:r>
            <a:r>
              <a:rPr sz="2400" spc="4" dirty="0">
                <a:latin typeface="Cambria"/>
                <a:cs typeface="Cambria"/>
              </a:rPr>
              <a:t>ι</a:t>
            </a:r>
            <a:r>
              <a:rPr sz="2400" spc="29" dirty="0">
                <a:latin typeface="Cambria"/>
                <a:cs typeface="Cambria"/>
              </a:rPr>
              <a:t>π</a:t>
            </a:r>
            <a:r>
              <a:rPr sz="2400" spc="0" dirty="0">
                <a:latin typeface="Cambria"/>
                <a:cs typeface="Cambria"/>
              </a:rPr>
              <a:t>τώσεις</a:t>
            </a:r>
            <a:r>
              <a:rPr sz="2400" spc="9" dirty="0">
                <a:latin typeface="Cambria"/>
                <a:cs typeface="Cambria"/>
              </a:rPr>
              <a:t> </a:t>
            </a:r>
            <a:r>
              <a:rPr sz="2400" spc="0" dirty="0">
                <a:latin typeface="Cambria"/>
                <a:cs typeface="Cambria"/>
              </a:rPr>
              <a:t>ει</a:t>
            </a:r>
            <a:r>
              <a:rPr sz="2400" spc="34" dirty="0">
                <a:latin typeface="Cambria"/>
                <a:cs typeface="Cambria"/>
              </a:rPr>
              <a:t>ν</a:t>
            </a:r>
            <a:r>
              <a:rPr sz="2400" spc="0" dirty="0">
                <a:latin typeface="Cambria"/>
                <a:cs typeface="Cambria"/>
              </a:rPr>
              <a:t>αι 4πλάσιες σε</a:t>
            </a:r>
            <a:r>
              <a:rPr lang="el-GR" sz="2400" spc="0" dirty="0">
                <a:latin typeface="Cambria"/>
                <a:cs typeface="Cambria"/>
              </a:rPr>
              <a:t> </a:t>
            </a:r>
            <a:r>
              <a:rPr sz="2400" spc="0" dirty="0" err="1">
                <a:latin typeface="Cambria"/>
                <a:cs typeface="Cambria"/>
              </a:rPr>
              <a:t>σύγκριση</a:t>
            </a:r>
            <a:r>
              <a:rPr sz="2400" spc="0" dirty="0">
                <a:latin typeface="Cambria"/>
                <a:cs typeface="Cambria"/>
              </a:rPr>
              <a:t> με περι</a:t>
            </a:r>
            <a:r>
              <a:rPr sz="2400" spc="-75" dirty="0">
                <a:latin typeface="Cambria"/>
                <a:cs typeface="Cambria"/>
              </a:rPr>
              <a:t>ο</a:t>
            </a:r>
            <a:r>
              <a:rPr sz="2400" spc="0" dirty="0">
                <a:latin typeface="Cambria"/>
                <a:cs typeface="Cambria"/>
              </a:rPr>
              <a:t>χή </a:t>
            </a:r>
            <a:r>
              <a:rPr sz="2400" spc="-4" dirty="0">
                <a:latin typeface="Cambria"/>
                <a:cs typeface="Cambria"/>
              </a:rPr>
              <a:t>1</a:t>
            </a:r>
            <a:r>
              <a:rPr sz="2400" spc="0" dirty="0">
                <a:latin typeface="Cambria"/>
                <a:cs typeface="Cambria"/>
              </a:rPr>
              <a:t>0</a:t>
            </a:r>
            <a:r>
              <a:rPr sz="2400" spc="-4" dirty="0">
                <a:latin typeface="Cambria"/>
                <a:cs typeface="Cambria"/>
              </a:rPr>
              <a:t>0</a:t>
            </a:r>
            <a:r>
              <a:rPr sz="2400" spc="-100" dirty="0">
                <a:latin typeface="Cambria"/>
                <a:cs typeface="Cambria"/>
              </a:rPr>
              <a:t>χ</a:t>
            </a:r>
            <a:r>
              <a:rPr sz="2400" spc="0" dirty="0">
                <a:latin typeface="Cambria"/>
                <a:cs typeface="Cambria"/>
              </a:rPr>
              <a:t>λμ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EB31AAE0-C9D5-452A-A1E3-6748048822A7}"/>
              </a:ext>
            </a:extLst>
          </p:cNvPr>
          <p:cNvSpPr txBox="1"/>
          <p:nvPr/>
        </p:nvSpPr>
        <p:spPr>
          <a:xfrm>
            <a:off x="346208" y="5034432"/>
            <a:ext cx="8239420" cy="6593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580"/>
              </a:lnSpc>
              <a:spcBef>
                <a:spcPts val="129"/>
              </a:spcBef>
            </a:pPr>
            <a:r>
              <a:rPr sz="2000" spc="0" dirty="0">
                <a:solidFill>
                  <a:srgbClr val="0000FF"/>
                </a:solidFill>
                <a:latin typeface="Wingdings 2"/>
                <a:cs typeface="Wingdings 2"/>
              </a:rPr>
              <a:t></a:t>
            </a:r>
            <a:r>
              <a:rPr sz="2000" spc="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000" spc="4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spc="-119" dirty="0">
                <a:solidFill>
                  <a:srgbClr val="0000FF"/>
                </a:solidFill>
                <a:latin typeface="Cambria"/>
                <a:cs typeface="Cambria"/>
              </a:rPr>
              <a:t>Τ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σέρ</a:t>
            </a:r>
            <a:r>
              <a:rPr sz="2400" spc="39" dirty="0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ομπ</a:t>
            </a:r>
            <a:r>
              <a:rPr sz="2400" spc="54" dirty="0">
                <a:solidFill>
                  <a:srgbClr val="0000FF"/>
                </a:solidFill>
                <a:latin typeface="Cambria"/>
                <a:cs typeface="Cambria"/>
              </a:rPr>
              <a:t>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λ </a:t>
            </a:r>
            <a:r>
              <a:rPr sz="2400" spc="1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(19</a:t>
            </a:r>
            <a:r>
              <a:rPr sz="2400" spc="-9" dirty="0">
                <a:solidFill>
                  <a:srgbClr val="0000FF"/>
                </a:solidFill>
                <a:latin typeface="Cambria"/>
                <a:cs typeface="Cambria"/>
              </a:rPr>
              <a:t>8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6)</a:t>
            </a:r>
            <a:r>
              <a:rPr sz="2400" spc="-1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αι Φου</a:t>
            </a:r>
            <a:r>
              <a:rPr sz="2400" spc="39" dirty="0">
                <a:solidFill>
                  <a:srgbClr val="0000FF"/>
                </a:solidFill>
                <a:latin typeface="Cambria"/>
                <a:cs typeface="Cambria"/>
              </a:rPr>
              <a:t>κ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οσίμα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(20</a:t>
            </a:r>
            <a:r>
              <a:rPr sz="2400" spc="-9" dirty="0">
                <a:solidFill>
                  <a:srgbClr val="0000FF"/>
                </a:solidFill>
                <a:latin typeface="Cambria"/>
                <a:cs typeface="Cambria"/>
              </a:rPr>
              <a:t>1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1)</a:t>
            </a:r>
            <a:r>
              <a:rPr sz="2400" spc="-1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(σει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μό</a:t>
            </a:r>
            <a:r>
              <a:rPr sz="2400" spc="-4" dirty="0">
                <a:solidFill>
                  <a:srgbClr val="0000FF"/>
                </a:solidFill>
                <a:latin typeface="Cambria"/>
                <a:cs typeface="Cambria"/>
              </a:rPr>
              <a:t>ς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,</a:t>
            </a:r>
            <a:r>
              <a:rPr lang="el-GR" sz="2400" spc="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τσου</a:t>
            </a:r>
            <a:r>
              <a:rPr sz="2400" spc="25" dirty="0" err="1">
                <a:solidFill>
                  <a:srgbClr val="0000FF"/>
                </a:solidFill>
                <a:latin typeface="Cambria"/>
                <a:cs typeface="Cambria"/>
              </a:rPr>
              <a:t>ν</a:t>
            </a:r>
            <a:r>
              <a:rPr sz="2400" spc="0" dirty="0" err="1">
                <a:solidFill>
                  <a:srgbClr val="0000FF"/>
                </a:solidFill>
                <a:latin typeface="Cambria"/>
                <a:cs typeface="Cambria"/>
              </a:rPr>
              <a:t>άμι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,</a:t>
            </a:r>
            <a:r>
              <a:rPr sz="2400" spc="9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πυρηνική δι</a:t>
            </a:r>
            <a:r>
              <a:rPr sz="2400" spc="4" dirty="0">
                <a:solidFill>
                  <a:srgbClr val="0000FF"/>
                </a:solidFill>
                <a:latin typeface="Cambria"/>
                <a:cs typeface="Cambria"/>
              </a:rPr>
              <a:t>α</a:t>
            </a:r>
            <a:r>
              <a:rPr sz="2400" spc="0" dirty="0">
                <a:solidFill>
                  <a:srgbClr val="0000FF"/>
                </a:solidFill>
                <a:latin typeface="Cambria"/>
                <a:cs typeface="Cambria"/>
              </a:rPr>
              <a:t>ρροή)</a:t>
            </a:r>
            <a:endParaRPr sz="24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634189226"/>
      </p:ext>
    </p:extLst>
  </p:cSld>
  <p:clrMapOvr>
    <a:masterClrMapping/>
  </p:clrMapOvr>
  <p:transition spd="med">
    <p:zo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49</a:t>
            </a:fld>
            <a:endParaRPr lang="el-GR" alt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E83582DD-E7DA-4E94-9F81-608A2396A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2656"/>
            <a:ext cx="7708006" cy="57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0016"/>
      </p:ext>
    </p:extLst>
  </p:cSld>
  <p:clrMapOvr>
    <a:masterClrMapping/>
  </p:clrMapOvr>
  <p:transition spd="med">
    <p:zo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50</a:t>
            </a:fld>
            <a:endParaRPr lang="el-GR" altLang="el-GR"/>
          </a:p>
        </p:txBody>
      </p:sp>
      <p:sp>
        <p:nvSpPr>
          <p:cNvPr id="4" name="object 30">
            <a:extLst>
              <a:ext uri="{FF2B5EF4-FFF2-40B4-BE49-F238E27FC236}">
                <a16:creationId xmlns:a16="http://schemas.microsoft.com/office/drawing/2014/main" id="{5FB77E1B-D1D5-4247-8F11-3469881A67F4}"/>
              </a:ext>
            </a:extLst>
          </p:cNvPr>
          <p:cNvSpPr txBox="1"/>
          <p:nvPr/>
        </p:nvSpPr>
        <p:spPr>
          <a:xfrm>
            <a:off x="899592" y="404664"/>
            <a:ext cx="2535666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Πυρηνικά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5" name="object 29">
            <a:extLst>
              <a:ext uri="{FF2B5EF4-FFF2-40B4-BE49-F238E27FC236}">
                <a16:creationId xmlns:a16="http://schemas.microsoft.com/office/drawing/2014/main" id="{E27D2984-6F9E-43B2-874D-99B64749374A}"/>
              </a:ext>
            </a:extLst>
          </p:cNvPr>
          <p:cNvSpPr txBox="1"/>
          <p:nvPr/>
        </p:nvSpPr>
        <p:spPr>
          <a:xfrm>
            <a:off x="3494228" y="404664"/>
            <a:ext cx="2737443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24455"/>
                </a:solidFill>
                <a:latin typeface="Lucida Sans Unicode"/>
                <a:cs typeface="Lucida Sans Unicode"/>
              </a:rPr>
              <a:t>απόβλητα</a:t>
            </a:r>
            <a:endParaRPr sz="4000" dirty="0">
              <a:latin typeface="Lucida Sans Unicode"/>
              <a:cs typeface="Lucida Sans Unicode"/>
            </a:endParaRPr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EB9A4174-89EB-40FD-A45C-287455C65B80}"/>
              </a:ext>
            </a:extLst>
          </p:cNvPr>
          <p:cNvSpPr txBox="1"/>
          <p:nvPr/>
        </p:nvSpPr>
        <p:spPr>
          <a:xfrm>
            <a:off x="510972" y="1488588"/>
            <a:ext cx="8633028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-134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α </a:t>
            </a:r>
            <a:r>
              <a:rPr sz="2000" spc="81" dirty="0">
                <a:latin typeface="Cambria"/>
                <a:cs typeface="Cambria"/>
              </a:rPr>
              <a:t> </a:t>
            </a:r>
            <a:r>
              <a:rPr lang="el-GR" sz="2000" spc="81" dirty="0">
                <a:latin typeface="Cambria"/>
                <a:cs typeface="Cambria"/>
              </a:rPr>
              <a:t>"</a:t>
            </a:r>
            <a:r>
              <a:rPr sz="2000" spc="9" dirty="0" err="1">
                <a:latin typeface="Cambria"/>
                <a:cs typeface="Cambria"/>
              </a:rPr>
              <a:t>κ</a:t>
            </a:r>
            <a:r>
              <a:rPr sz="2000" spc="0" dirty="0" err="1">
                <a:latin typeface="Cambria"/>
                <a:cs typeface="Cambria"/>
              </a:rPr>
              <a:t>άυσιμ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lang="el-GR" sz="2000" spc="0" dirty="0">
                <a:latin typeface="Cambria"/>
                <a:cs typeface="Cambria"/>
              </a:rPr>
              <a:t>"</a:t>
            </a:r>
            <a:r>
              <a:rPr sz="2000" spc="0" dirty="0">
                <a:latin typeface="Cambria"/>
                <a:cs typeface="Cambria"/>
              </a:rPr>
              <a:t> </a:t>
            </a:r>
            <a:r>
              <a:rPr sz="2000" spc="4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αυτά </a:t>
            </a:r>
            <a:r>
              <a:rPr sz="2000" spc="6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μέσω </a:t>
            </a:r>
            <a:r>
              <a:rPr sz="2000" spc="9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αλισυδωτής </a:t>
            </a:r>
            <a:r>
              <a:rPr sz="2000" spc="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αντίδ</a:t>
            </a:r>
            <a:r>
              <a:rPr sz="2000" spc="-9" dirty="0">
                <a:latin typeface="Cambria"/>
                <a:cs typeface="Cambria"/>
              </a:rPr>
              <a:t>ρ</a:t>
            </a:r>
            <a:r>
              <a:rPr sz="2000" spc="0" dirty="0">
                <a:latin typeface="Cambria"/>
                <a:cs typeface="Cambria"/>
              </a:rPr>
              <a:t>ασης </a:t>
            </a:r>
            <a:r>
              <a:rPr sz="2000" spc="5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μετα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τοι</a:t>
            </a:r>
            <a:r>
              <a:rPr sz="2000" spc="-19" dirty="0">
                <a:latin typeface="Cambria"/>
                <a:cs typeface="Cambria"/>
              </a:rPr>
              <a:t>χ</a:t>
            </a:r>
            <a:r>
              <a:rPr sz="2000" spc="0" dirty="0">
                <a:latin typeface="Cambria"/>
                <a:cs typeface="Cambria"/>
              </a:rPr>
              <a:t>ε</a:t>
            </a:r>
            <a:r>
              <a:rPr sz="2000" spc="-9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ώ</a:t>
            </a:r>
            <a:r>
              <a:rPr sz="2000" spc="25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ονται </a:t>
            </a:r>
            <a:r>
              <a:rPr sz="2000" spc="62" dirty="0">
                <a:latin typeface="Cambria"/>
                <a:cs typeface="Cambria"/>
              </a:rPr>
              <a:t> </a:t>
            </a:r>
            <a:r>
              <a:rPr sz="2000" spc="-9" dirty="0">
                <a:latin typeface="Cambria"/>
                <a:cs typeface="Cambria"/>
              </a:rPr>
              <a:t>σε</a:t>
            </a:r>
            <a:endParaRPr sz="2000" dirty="0">
              <a:latin typeface="Cambria"/>
              <a:cs typeface="Cambria"/>
            </a:endParaRPr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B3747A4E-BB86-4DC9-87AA-70CA65EE6E44}"/>
              </a:ext>
            </a:extLst>
          </p:cNvPr>
          <p:cNvSpPr txBox="1"/>
          <p:nvPr/>
        </p:nvSpPr>
        <p:spPr>
          <a:xfrm>
            <a:off x="236652" y="1521752"/>
            <a:ext cx="177214" cy="241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25"/>
              </a:spcBef>
            </a:pPr>
            <a:r>
              <a:rPr sz="17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700">
              <a:latin typeface="Wingdings 2"/>
              <a:cs typeface="Wingdings 2"/>
            </a:endParaRPr>
          </a:p>
        </p:txBody>
      </p:sp>
      <p:sp>
        <p:nvSpPr>
          <p:cNvPr id="10" name="object 26">
            <a:extLst>
              <a:ext uri="{FF2B5EF4-FFF2-40B4-BE49-F238E27FC236}">
                <a16:creationId xmlns:a16="http://schemas.microsoft.com/office/drawing/2014/main" id="{A6B66CD2-EB75-4F68-968A-BBE36686E5D6}"/>
              </a:ext>
            </a:extLst>
          </p:cNvPr>
          <p:cNvSpPr txBox="1"/>
          <p:nvPr/>
        </p:nvSpPr>
        <p:spPr>
          <a:xfrm>
            <a:off x="510972" y="1793388"/>
            <a:ext cx="968066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ότο</a:t>
            </a:r>
            <a:r>
              <a:rPr sz="2000" spc="-9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α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" name="object 25">
            <a:extLst>
              <a:ext uri="{FF2B5EF4-FFF2-40B4-BE49-F238E27FC236}">
                <a16:creationId xmlns:a16="http://schemas.microsoft.com/office/drawing/2014/main" id="{61AA8C27-2263-468B-B9B6-46003904B40D}"/>
              </a:ext>
            </a:extLst>
          </p:cNvPr>
          <p:cNvSpPr txBox="1"/>
          <p:nvPr/>
        </p:nvSpPr>
        <p:spPr>
          <a:xfrm>
            <a:off x="1590979" y="1793388"/>
            <a:ext cx="488232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που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2" name="object 24">
            <a:extLst>
              <a:ext uri="{FF2B5EF4-FFF2-40B4-BE49-F238E27FC236}">
                <a16:creationId xmlns:a16="http://schemas.microsoft.com/office/drawing/2014/main" id="{68E6136C-6151-44ED-8684-EAF0EC20489F}"/>
              </a:ext>
            </a:extLst>
          </p:cNvPr>
          <p:cNvSpPr txBox="1"/>
          <p:nvPr/>
        </p:nvSpPr>
        <p:spPr>
          <a:xfrm>
            <a:off x="2192198" y="1793388"/>
            <a:ext cx="432047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δεν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3" name="object 23">
            <a:extLst>
              <a:ext uri="{FF2B5EF4-FFF2-40B4-BE49-F238E27FC236}">
                <a16:creationId xmlns:a16="http://schemas.microsoft.com/office/drawing/2014/main" id="{DD3EEE09-E2A8-4536-B1FA-5DE16743FC62}"/>
              </a:ext>
            </a:extLst>
          </p:cNvPr>
          <p:cNvSpPr txBox="1"/>
          <p:nvPr/>
        </p:nvSpPr>
        <p:spPr>
          <a:xfrm>
            <a:off x="2735504" y="1793388"/>
            <a:ext cx="1018815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μπορούν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22">
            <a:extLst>
              <a:ext uri="{FF2B5EF4-FFF2-40B4-BE49-F238E27FC236}">
                <a16:creationId xmlns:a16="http://schemas.microsoft.com/office/drawing/2014/main" id="{76D0DCA5-BE87-44E1-B04F-8EA128EB4A2C}"/>
              </a:ext>
            </a:extLst>
          </p:cNvPr>
          <p:cNvSpPr txBox="1"/>
          <p:nvPr/>
        </p:nvSpPr>
        <p:spPr>
          <a:xfrm>
            <a:off x="3866312" y="1793388"/>
            <a:ext cx="336751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19" dirty="0">
                <a:latin typeface="Cambria"/>
                <a:cs typeface="Cambria"/>
              </a:rPr>
              <a:t>να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5" name="object 21">
            <a:extLst>
              <a:ext uri="{FF2B5EF4-FFF2-40B4-BE49-F238E27FC236}">
                <a16:creationId xmlns:a16="http://schemas.microsoft.com/office/drawing/2014/main" id="{B4F41FB2-8AE8-47B8-9244-58223FA6494E}"/>
              </a:ext>
            </a:extLst>
          </p:cNvPr>
          <p:cNvSpPr txBox="1"/>
          <p:nvPr/>
        </p:nvSpPr>
        <p:spPr>
          <a:xfrm>
            <a:off x="4312844" y="1793388"/>
            <a:ext cx="4516926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ξα</a:t>
            </a:r>
            <a:r>
              <a:rPr sz="2000" spc="29" dirty="0">
                <a:latin typeface="Cambria"/>
                <a:cs typeface="Cambria"/>
              </a:rPr>
              <a:t>ν</a:t>
            </a:r>
            <a:r>
              <a:rPr sz="2000" spc="4" dirty="0">
                <a:latin typeface="Cambria"/>
                <a:cs typeface="Cambria"/>
              </a:rPr>
              <a:t>α</a:t>
            </a:r>
            <a:r>
              <a:rPr sz="2000" spc="0" dirty="0">
                <a:latin typeface="Cambria"/>
                <a:cs typeface="Cambria"/>
              </a:rPr>
              <a:t>χρ</a:t>
            </a:r>
            <a:r>
              <a:rPr sz="2000" spc="4" dirty="0">
                <a:latin typeface="Cambria"/>
                <a:cs typeface="Cambria"/>
              </a:rPr>
              <a:t>η</a:t>
            </a:r>
            <a:r>
              <a:rPr sz="2000" spc="0" dirty="0">
                <a:latin typeface="Cambria"/>
                <a:cs typeface="Cambria"/>
              </a:rPr>
              <a:t>σι</a:t>
            </a:r>
            <a:r>
              <a:rPr sz="2000" spc="-9" dirty="0">
                <a:latin typeface="Cambria"/>
                <a:cs typeface="Cambria"/>
              </a:rPr>
              <a:t>μ</a:t>
            </a:r>
            <a:r>
              <a:rPr sz="2000" spc="0" dirty="0">
                <a:latin typeface="Cambria"/>
                <a:cs typeface="Cambria"/>
              </a:rPr>
              <a:t>οπο</a:t>
            </a:r>
            <a:r>
              <a:rPr sz="2000" spc="4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η</a:t>
            </a:r>
            <a:r>
              <a:rPr sz="2000" spc="9" dirty="0">
                <a:latin typeface="Cambria"/>
                <a:cs typeface="Cambria"/>
              </a:rPr>
              <a:t>θ</a:t>
            </a:r>
            <a:r>
              <a:rPr sz="2000" spc="0" dirty="0">
                <a:latin typeface="Cambria"/>
                <a:cs typeface="Cambria"/>
              </a:rPr>
              <a:t>ο</a:t>
            </a:r>
            <a:r>
              <a:rPr sz="2000" spc="9" dirty="0">
                <a:latin typeface="Cambria"/>
                <a:cs typeface="Cambria"/>
              </a:rPr>
              <a:t>ύ</a:t>
            </a:r>
            <a:r>
              <a:rPr sz="2000" spc="0" dirty="0">
                <a:latin typeface="Cambria"/>
                <a:cs typeface="Cambria"/>
              </a:rPr>
              <a:t>ν,  </a:t>
            </a:r>
            <a:r>
              <a:rPr sz="2000" spc="1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άρα  </a:t>
            </a:r>
            <a:r>
              <a:rPr sz="2000" spc="3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αποτελο</a:t>
            </a:r>
            <a:r>
              <a:rPr sz="2000" spc="4" dirty="0">
                <a:latin typeface="Cambria"/>
                <a:cs typeface="Cambria"/>
              </a:rPr>
              <a:t>ύ</a:t>
            </a:r>
            <a:r>
              <a:rPr sz="2000" spc="0" dirty="0">
                <a:latin typeface="Cambria"/>
                <a:cs typeface="Cambria"/>
              </a:rPr>
              <a:t>ν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20">
            <a:extLst>
              <a:ext uri="{FF2B5EF4-FFF2-40B4-BE49-F238E27FC236}">
                <a16:creationId xmlns:a16="http://schemas.microsoft.com/office/drawing/2014/main" id="{62FEB117-CB7C-41C6-8BC2-E3698506DA71}"/>
              </a:ext>
            </a:extLst>
          </p:cNvPr>
          <p:cNvSpPr txBox="1"/>
          <p:nvPr/>
        </p:nvSpPr>
        <p:spPr>
          <a:xfrm>
            <a:off x="510972" y="2098188"/>
            <a:ext cx="1217605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απόβλητ</a:t>
            </a:r>
            <a:r>
              <a:rPr sz="2000" spc="-4" dirty="0">
                <a:latin typeface="Cambria"/>
                <a:cs typeface="Cambria"/>
              </a:rPr>
              <a:t>α</a:t>
            </a:r>
            <a:r>
              <a:rPr sz="2000" spc="0" dirty="0">
                <a:latin typeface="Cambria"/>
                <a:cs typeface="Cambria"/>
              </a:rPr>
              <a:t>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7" name="object 19">
            <a:extLst>
              <a:ext uri="{FF2B5EF4-FFF2-40B4-BE49-F238E27FC236}">
                <a16:creationId xmlns:a16="http://schemas.microsoft.com/office/drawing/2014/main" id="{525375DD-A9D7-490E-8F0A-26EB5C9ECF15}"/>
              </a:ext>
            </a:extLst>
          </p:cNvPr>
          <p:cNvSpPr txBox="1"/>
          <p:nvPr/>
        </p:nvSpPr>
        <p:spPr>
          <a:xfrm>
            <a:off x="7018960" y="2852336"/>
            <a:ext cx="510404" cy="2870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25"/>
              </a:lnSpc>
              <a:spcBef>
                <a:spcPts val="111"/>
              </a:spcBef>
            </a:pPr>
            <a:r>
              <a:rPr sz="1950" baseline="26245" dirty="0">
                <a:latin typeface="Cambria"/>
                <a:cs typeface="Cambria"/>
              </a:rPr>
              <a:t>235</a:t>
            </a:r>
            <a:r>
              <a:rPr sz="2000" dirty="0">
                <a:latin typeface="Cambria"/>
                <a:cs typeface="Cambria"/>
              </a:rPr>
              <a:t>U</a:t>
            </a: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8AFFF8BC-1249-4411-883D-81311CC530B8}"/>
              </a:ext>
            </a:extLst>
          </p:cNvPr>
          <p:cNvSpPr txBox="1"/>
          <p:nvPr/>
        </p:nvSpPr>
        <p:spPr>
          <a:xfrm>
            <a:off x="510972" y="2859983"/>
            <a:ext cx="6411722" cy="5844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-4" dirty="0">
                <a:latin typeface="Cambria"/>
                <a:cs typeface="Cambria"/>
              </a:rPr>
              <a:t>υ</a:t>
            </a:r>
            <a:r>
              <a:rPr sz="2000" spc="0" dirty="0">
                <a:latin typeface="Cambria"/>
                <a:cs typeface="Cambria"/>
              </a:rPr>
              <a:t>τά</a:t>
            </a:r>
            <a:r>
              <a:rPr sz="2000" spc="189" dirty="0">
                <a:latin typeface="Cambria"/>
                <a:cs typeface="Cambria"/>
              </a:rPr>
              <a:t> </a:t>
            </a:r>
            <a:r>
              <a:rPr sz="2000" spc="4" dirty="0">
                <a:latin typeface="Cambria"/>
                <a:cs typeface="Cambria"/>
              </a:rPr>
              <a:t>ε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-9" dirty="0">
                <a:latin typeface="Cambria"/>
                <a:cs typeface="Cambria"/>
              </a:rPr>
              <a:t>α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194" dirty="0">
                <a:latin typeface="Cambria"/>
                <a:cs typeface="Cambria"/>
              </a:rPr>
              <a:t> </a:t>
            </a:r>
            <a:r>
              <a:rPr sz="2000" spc="-9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ροιόν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18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της</a:t>
            </a:r>
            <a:r>
              <a:rPr sz="2000" spc="184" dirty="0">
                <a:latin typeface="Cambria"/>
                <a:cs typeface="Cambria"/>
              </a:rPr>
              <a:t> </a:t>
            </a:r>
            <a:r>
              <a:rPr sz="2000" spc="25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χ</a:t>
            </a:r>
            <a:r>
              <a:rPr sz="2000" spc="-9" dirty="0">
                <a:latin typeface="Cambria"/>
                <a:cs typeface="Cambria"/>
              </a:rPr>
              <a:t>ά</a:t>
            </a:r>
            <a:r>
              <a:rPr sz="2000" spc="0" dirty="0">
                <a:latin typeface="Cambria"/>
                <a:cs typeface="Cambria"/>
              </a:rPr>
              <a:t>σης</a:t>
            </a:r>
            <a:r>
              <a:rPr sz="2000" spc="19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του</a:t>
            </a:r>
            <a:r>
              <a:rPr sz="2000" spc="17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τα</a:t>
            </a:r>
            <a:r>
              <a:rPr sz="2000" spc="4" dirty="0">
                <a:latin typeface="Cambria"/>
                <a:cs typeface="Cambria"/>
              </a:rPr>
              <a:t>θ</a:t>
            </a:r>
            <a:r>
              <a:rPr sz="2000" spc="0" dirty="0">
                <a:latin typeface="Cambria"/>
                <a:cs typeface="Cambria"/>
              </a:rPr>
              <a:t>ούς</a:t>
            </a:r>
            <a:r>
              <a:rPr sz="2000" spc="18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ότο</a:t>
            </a:r>
            <a:r>
              <a:rPr sz="2000" spc="-4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ου</a:t>
            </a:r>
            <a:endParaRPr sz="2000" dirty="0">
              <a:latin typeface="Cambria"/>
              <a:cs typeface="Cambria"/>
            </a:endParaRPr>
          </a:p>
          <a:p>
            <a:pPr marL="12700" marR="38100">
              <a:lnSpc>
                <a:spcPct val="97696"/>
              </a:lnSpc>
            </a:pPr>
            <a:r>
              <a:rPr sz="2000" spc="0" dirty="0">
                <a:latin typeface="Cambria"/>
                <a:cs typeface="Cambria"/>
              </a:rPr>
              <a:t>αντιδρασ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ήρα</a:t>
            </a:r>
            <a:endParaRPr sz="2000" dirty="0">
              <a:latin typeface="Cambria"/>
              <a:cs typeface="Cambria"/>
            </a:endParaRPr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32B57A09-CCBD-4D86-B3B8-52E390B8E83A}"/>
              </a:ext>
            </a:extLst>
          </p:cNvPr>
          <p:cNvSpPr txBox="1"/>
          <p:nvPr/>
        </p:nvSpPr>
        <p:spPr>
          <a:xfrm>
            <a:off x="7624750" y="2859983"/>
            <a:ext cx="1207262" cy="279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μέσα</a:t>
            </a:r>
            <a:r>
              <a:rPr sz="2000" spc="18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-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ν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0" name="object 16">
            <a:extLst>
              <a:ext uri="{FF2B5EF4-FFF2-40B4-BE49-F238E27FC236}">
                <a16:creationId xmlns:a16="http://schemas.microsoft.com/office/drawing/2014/main" id="{E8E6E448-5D6B-4835-B922-1B607289FEF4}"/>
              </a:ext>
            </a:extLst>
          </p:cNvPr>
          <p:cNvSpPr txBox="1"/>
          <p:nvPr/>
        </p:nvSpPr>
        <p:spPr>
          <a:xfrm>
            <a:off x="236652" y="2893149"/>
            <a:ext cx="177393" cy="241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25"/>
              </a:spcBef>
            </a:pPr>
            <a:r>
              <a:rPr sz="17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700">
              <a:latin typeface="Wingdings 2"/>
              <a:cs typeface="Wingdings 2"/>
            </a:endParaRPr>
          </a:p>
        </p:txBody>
      </p:sp>
      <p:sp>
        <p:nvSpPr>
          <p:cNvPr id="21" name="object 15">
            <a:extLst>
              <a:ext uri="{FF2B5EF4-FFF2-40B4-BE49-F238E27FC236}">
                <a16:creationId xmlns:a16="http://schemas.microsoft.com/office/drawing/2014/main" id="{5341934F-96D3-4A2B-954D-05969D95DA4B}"/>
              </a:ext>
            </a:extLst>
          </p:cNvPr>
          <p:cNvSpPr txBox="1"/>
          <p:nvPr/>
        </p:nvSpPr>
        <p:spPr>
          <a:xfrm>
            <a:off x="510972" y="3927242"/>
            <a:ext cx="8318995" cy="583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56">
              <a:lnSpc>
                <a:spcPts val="2165"/>
              </a:lnSpc>
              <a:spcBef>
                <a:spcPts val="108"/>
              </a:spcBef>
            </a:pPr>
            <a:r>
              <a:rPr sz="2000" b="1" spc="0" dirty="0">
                <a:latin typeface="Cambria"/>
                <a:cs typeface="Cambria"/>
              </a:rPr>
              <a:t>Ισ</a:t>
            </a:r>
            <a:r>
              <a:rPr sz="2000" b="1" spc="-39" dirty="0">
                <a:latin typeface="Cambria"/>
                <a:cs typeface="Cambria"/>
              </a:rPr>
              <a:t>ό</a:t>
            </a:r>
            <a:r>
              <a:rPr sz="2000" b="1" spc="-75" dirty="0">
                <a:latin typeface="Cambria"/>
                <a:cs typeface="Cambria"/>
              </a:rPr>
              <a:t>τ</a:t>
            </a:r>
            <a:r>
              <a:rPr sz="2000" b="1" spc="0" dirty="0">
                <a:latin typeface="Cambria"/>
                <a:cs typeface="Cambria"/>
              </a:rPr>
              <a:t>οπα</a:t>
            </a:r>
            <a:r>
              <a:rPr sz="2000" b="1" spc="-1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χαρακτηρί</a:t>
            </a:r>
            <a:r>
              <a:rPr sz="2000" spc="-19" dirty="0">
                <a:latin typeface="Cambria"/>
                <a:cs typeface="Cambria"/>
              </a:rPr>
              <a:t>ζ</a:t>
            </a:r>
            <a:r>
              <a:rPr sz="2000" spc="0" dirty="0">
                <a:latin typeface="Cambria"/>
                <a:cs typeface="Cambria"/>
              </a:rPr>
              <a:t>ον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-7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τα</a:t>
            </a:r>
            <a:r>
              <a:rPr sz="2000" spc="1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άτο</a:t>
            </a:r>
            <a:r>
              <a:rPr sz="2000" spc="4" dirty="0">
                <a:latin typeface="Cambria"/>
                <a:cs typeface="Cambria"/>
              </a:rPr>
              <a:t>μ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-9" dirty="0">
                <a:latin typeface="Cambria"/>
                <a:cs typeface="Cambria"/>
              </a:rPr>
              <a:t> τ</a:t>
            </a:r>
            <a:r>
              <a:rPr sz="2000" spc="0" dirty="0">
                <a:latin typeface="Cambria"/>
                <a:cs typeface="Cambria"/>
              </a:rPr>
              <a:t>ου</a:t>
            </a:r>
            <a:r>
              <a:rPr sz="2000" spc="1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ίδιου</a:t>
            </a:r>
            <a:r>
              <a:rPr sz="2000" spc="-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χημι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ού</a:t>
            </a:r>
            <a:r>
              <a:rPr sz="2000" spc="2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στοι</a:t>
            </a:r>
            <a:r>
              <a:rPr sz="2000" spc="-19" dirty="0">
                <a:latin typeface="Cambria"/>
                <a:cs typeface="Cambria"/>
              </a:rPr>
              <a:t>χ</a:t>
            </a:r>
            <a:r>
              <a:rPr sz="2000" spc="0" dirty="0">
                <a:latin typeface="Cambria"/>
                <a:cs typeface="Cambria"/>
              </a:rPr>
              <a:t>εί</a:t>
            </a:r>
            <a:r>
              <a:rPr sz="2000" spc="-9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υ</a:t>
            </a:r>
            <a:r>
              <a:rPr sz="2000" spc="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που</a:t>
            </a:r>
            <a:r>
              <a:rPr sz="2000" spc="1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έχ</a:t>
            </a:r>
            <a:r>
              <a:rPr sz="2000" spc="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υν</a:t>
            </a:r>
            <a:endParaRPr sz="2000" dirty="0">
              <a:latin typeface="Cambria"/>
              <a:cs typeface="Cambria"/>
            </a:endParaRPr>
          </a:p>
          <a:p>
            <a:pPr marL="12700">
              <a:lnSpc>
                <a:spcPct val="97696"/>
              </a:lnSpc>
            </a:pPr>
            <a:r>
              <a:rPr sz="2000" spc="0" dirty="0">
                <a:latin typeface="Cambria"/>
                <a:cs typeface="Cambria"/>
              </a:rPr>
              <a:t>διαφορετι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</a:t>
            </a:r>
            <a:r>
              <a:rPr sz="2000" spc="40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αριθμό</a:t>
            </a:r>
            <a:r>
              <a:rPr sz="2000" spc="33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νετρο</a:t>
            </a:r>
            <a:r>
              <a:rPr sz="2000" spc="-4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ίων</a:t>
            </a:r>
            <a:r>
              <a:rPr sz="2000" spc="395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στον</a:t>
            </a:r>
            <a:r>
              <a:rPr sz="2000" spc="38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πυρή</a:t>
            </a:r>
            <a:r>
              <a:rPr sz="2000" spc="2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3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του</a:t>
            </a:r>
            <a:r>
              <a:rPr sz="2000" spc="9" dirty="0">
                <a:latin typeface="Cambria"/>
                <a:cs typeface="Cambria"/>
              </a:rPr>
              <a:t>ς</a:t>
            </a:r>
            <a:r>
              <a:rPr sz="2000" spc="0" dirty="0">
                <a:latin typeface="Cambria"/>
                <a:cs typeface="Cambria"/>
              </a:rPr>
              <a:t>.</a:t>
            </a:r>
            <a:r>
              <a:rPr sz="2000" spc="356" dirty="0">
                <a:latin typeface="Cambria"/>
                <a:cs typeface="Cambria"/>
              </a:rPr>
              <a:t> </a:t>
            </a:r>
            <a:r>
              <a:rPr sz="2000" spc="-29" dirty="0">
                <a:latin typeface="Cambria"/>
                <a:cs typeface="Cambria"/>
              </a:rPr>
              <a:t>Ό</a:t>
            </a:r>
            <a:r>
              <a:rPr sz="2000" spc="0" dirty="0">
                <a:latin typeface="Cambria"/>
                <a:cs typeface="Cambria"/>
              </a:rPr>
              <a:t>λα</a:t>
            </a:r>
            <a:r>
              <a:rPr sz="2000" spc="37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τα</a:t>
            </a:r>
            <a:r>
              <a:rPr sz="2000" spc="37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ότο</a:t>
            </a:r>
            <a:r>
              <a:rPr sz="2000" spc="-9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345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</a:t>
            </a:r>
            <a:r>
              <a:rPr sz="2000" spc="25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ός</a:t>
            </a:r>
            <a:endParaRPr sz="2000" dirty="0">
              <a:latin typeface="Cambria"/>
              <a:cs typeface="Cambria"/>
            </a:endParaRPr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F3E64531-0515-4DE8-AE11-13340537A7D0}"/>
              </a:ext>
            </a:extLst>
          </p:cNvPr>
          <p:cNvSpPr txBox="1"/>
          <p:nvPr/>
        </p:nvSpPr>
        <p:spPr>
          <a:xfrm>
            <a:off x="236652" y="3960406"/>
            <a:ext cx="177214" cy="2410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87849"/>
              </a:lnSpc>
              <a:spcBef>
                <a:spcPts val="25"/>
              </a:spcBef>
            </a:pPr>
            <a:r>
              <a:rPr sz="1700" spc="0" dirty="0">
                <a:solidFill>
                  <a:srgbClr val="525389"/>
                </a:solidFill>
                <a:latin typeface="Wingdings 2"/>
                <a:cs typeface="Wingdings 2"/>
              </a:rPr>
              <a:t></a:t>
            </a:r>
            <a:endParaRPr sz="1700">
              <a:latin typeface="Wingdings 2"/>
              <a:cs typeface="Wingdings 2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14666707-7A3C-4857-8011-5D366601A0B6}"/>
              </a:ext>
            </a:extLst>
          </p:cNvPr>
          <p:cNvSpPr txBox="1"/>
          <p:nvPr/>
        </p:nvSpPr>
        <p:spPr>
          <a:xfrm>
            <a:off x="510972" y="4536842"/>
            <a:ext cx="1906361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στ</a:t>
            </a:r>
            <a:r>
              <a:rPr sz="2000" spc="-9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14" dirty="0">
                <a:latin typeface="Cambria"/>
                <a:cs typeface="Cambria"/>
              </a:rPr>
              <a:t>χ</a:t>
            </a:r>
            <a:r>
              <a:rPr sz="2000" spc="0" dirty="0">
                <a:latin typeface="Cambria"/>
                <a:cs typeface="Cambria"/>
              </a:rPr>
              <a:t>ε</a:t>
            </a:r>
            <a:r>
              <a:rPr sz="2000" spc="-9" dirty="0">
                <a:latin typeface="Cambria"/>
                <a:cs typeface="Cambria"/>
              </a:rPr>
              <a:t>ί</a:t>
            </a:r>
            <a:r>
              <a:rPr sz="2000" spc="0" dirty="0">
                <a:latin typeface="Cambria"/>
                <a:cs typeface="Cambria"/>
              </a:rPr>
              <a:t>ου </a:t>
            </a:r>
            <a:r>
              <a:rPr sz="2000" spc="368" dirty="0">
                <a:latin typeface="Cambria"/>
                <a:cs typeface="Cambria"/>
              </a:rPr>
              <a:t> </a:t>
            </a:r>
            <a:r>
              <a:rPr sz="2000" spc="4" dirty="0">
                <a:latin typeface="Cambria"/>
                <a:cs typeface="Cambria"/>
              </a:rPr>
              <a:t>έχ</a:t>
            </a:r>
            <a:r>
              <a:rPr sz="2000" spc="0" dirty="0">
                <a:latin typeface="Cambria"/>
                <a:cs typeface="Cambria"/>
              </a:rPr>
              <a:t>ο</a:t>
            </a:r>
            <a:r>
              <a:rPr sz="2000" spc="4" dirty="0">
                <a:latin typeface="Cambria"/>
                <a:cs typeface="Cambria"/>
              </a:rPr>
              <a:t>υ</a:t>
            </a:r>
            <a:r>
              <a:rPr sz="2000" spc="0" dirty="0">
                <a:latin typeface="Cambria"/>
                <a:cs typeface="Cambria"/>
              </a:rPr>
              <a:t>ν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0E4AB6C-80A9-4D71-8C7E-B1CBE9A6B953}"/>
              </a:ext>
            </a:extLst>
          </p:cNvPr>
          <p:cNvSpPr txBox="1"/>
          <p:nvPr/>
        </p:nvSpPr>
        <p:spPr>
          <a:xfrm>
            <a:off x="2516048" y="4536842"/>
            <a:ext cx="476052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ίδ</a:t>
            </a:r>
            <a:r>
              <a:rPr sz="2000" spc="4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ο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618B369B-1352-4383-9C01-F9F1B93F4AB5}"/>
              </a:ext>
            </a:extLst>
          </p:cNvPr>
          <p:cNvSpPr txBox="1"/>
          <p:nvPr/>
        </p:nvSpPr>
        <p:spPr>
          <a:xfrm>
            <a:off x="3090596" y="4536842"/>
            <a:ext cx="947766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ατ</a:t>
            </a:r>
            <a:r>
              <a:rPr sz="2000" spc="-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μι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6" name="object 10">
            <a:extLst>
              <a:ext uri="{FF2B5EF4-FFF2-40B4-BE49-F238E27FC236}">
                <a16:creationId xmlns:a16="http://schemas.microsoft.com/office/drawing/2014/main" id="{66652EE5-0DDB-49AC-B9CC-17B42AB4B213}"/>
              </a:ext>
            </a:extLst>
          </p:cNvPr>
          <p:cNvSpPr txBox="1"/>
          <p:nvPr/>
        </p:nvSpPr>
        <p:spPr>
          <a:xfrm>
            <a:off x="4136060" y="4536842"/>
            <a:ext cx="828252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αριθμό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5A221A00-B509-4A54-9686-FB1FCDB08A6A}"/>
              </a:ext>
            </a:extLst>
          </p:cNvPr>
          <p:cNvSpPr txBox="1"/>
          <p:nvPr/>
        </p:nvSpPr>
        <p:spPr>
          <a:xfrm>
            <a:off x="5062906" y="4536842"/>
            <a:ext cx="41591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αι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8" name="object 8">
            <a:extLst>
              <a:ext uri="{FF2B5EF4-FFF2-40B4-BE49-F238E27FC236}">
                <a16:creationId xmlns:a16="http://schemas.microsoft.com/office/drawing/2014/main" id="{C4761191-C5FE-46CC-9270-08C66C8695E2}"/>
              </a:ext>
            </a:extLst>
          </p:cNvPr>
          <p:cNvSpPr txBox="1"/>
          <p:nvPr/>
        </p:nvSpPr>
        <p:spPr>
          <a:xfrm>
            <a:off x="5576494" y="4536842"/>
            <a:ext cx="1141882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επομέ</a:t>
            </a:r>
            <a:r>
              <a:rPr sz="2000" spc="3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ως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7CE0A1F4-94D6-425D-9E10-B015CE13A511}"/>
              </a:ext>
            </a:extLst>
          </p:cNvPr>
          <p:cNvSpPr txBox="1"/>
          <p:nvPr/>
        </p:nvSpPr>
        <p:spPr>
          <a:xfrm>
            <a:off x="6817030" y="4536842"/>
            <a:ext cx="36516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ις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0" name="object 6">
            <a:extLst>
              <a:ext uri="{FF2B5EF4-FFF2-40B4-BE49-F238E27FC236}">
                <a16:creationId xmlns:a16="http://schemas.microsoft.com/office/drawing/2014/main" id="{850B8D04-E5B6-46B5-B78B-177A5ABAE6E6}"/>
              </a:ext>
            </a:extLst>
          </p:cNvPr>
          <p:cNvSpPr txBox="1"/>
          <p:nvPr/>
        </p:nvSpPr>
        <p:spPr>
          <a:xfrm>
            <a:off x="7280326" y="4536842"/>
            <a:ext cx="562834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ίδιες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37CEBCDE-90D8-47E0-95DE-4A36A1BDCF2C}"/>
              </a:ext>
            </a:extLst>
          </p:cNvPr>
          <p:cNvSpPr txBox="1"/>
          <p:nvPr/>
        </p:nvSpPr>
        <p:spPr>
          <a:xfrm>
            <a:off x="7940218" y="4536842"/>
            <a:ext cx="89143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χ</a:t>
            </a:r>
            <a:r>
              <a:rPr sz="2000" spc="4" dirty="0">
                <a:latin typeface="Cambria"/>
                <a:cs typeface="Cambria"/>
              </a:rPr>
              <a:t>η</a:t>
            </a:r>
            <a:r>
              <a:rPr sz="2000" spc="0" dirty="0">
                <a:latin typeface="Cambria"/>
                <a:cs typeface="Cambria"/>
              </a:rPr>
              <a:t>μικές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2" name="object 4">
            <a:extLst>
              <a:ext uri="{FF2B5EF4-FFF2-40B4-BE49-F238E27FC236}">
                <a16:creationId xmlns:a16="http://schemas.microsoft.com/office/drawing/2014/main" id="{90BEF51B-9C12-4382-AF00-5E500624C06C}"/>
              </a:ext>
            </a:extLst>
          </p:cNvPr>
          <p:cNvSpPr txBox="1"/>
          <p:nvPr/>
        </p:nvSpPr>
        <p:spPr>
          <a:xfrm>
            <a:off x="510972" y="4841642"/>
            <a:ext cx="6816273" cy="2791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65"/>
              </a:lnSpc>
              <a:spcBef>
                <a:spcPts val="108"/>
              </a:spcBef>
            </a:pPr>
            <a:r>
              <a:rPr sz="2000" spc="0" dirty="0">
                <a:latin typeface="Cambria"/>
                <a:cs typeface="Cambria"/>
              </a:rPr>
              <a:t>ιδ</a:t>
            </a:r>
            <a:r>
              <a:rPr sz="2000" spc="4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ότητες,</a:t>
            </a:r>
            <a:r>
              <a:rPr sz="2000" spc="-9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παρου</a:t>
            </a:r>
            <a:r>
              <a:rPr sz="2000" spc="-9" dirty="0">
                <a:latin typeface="Cambria"/>
                <a:cs typeface="Cambria"/>
              </a:rPr>
              <a:t>σ</a:t>
            </a:r>
            <a:r>
              <a:rPr sz="2000" spc="0" dirty="0">
                <a:latin typeface="Cambria"/>
                <a:cs typeface="Cambria"/>
              </a:rPr>
              <a:t>ιά</a:t>
            </a:r>
            <a:r>
              <a:rPr sz="2000" spc="-19" dirty="0">
                <a:latin typeface="Cambria"/>
                <a:cs typeface="Cambria"/>
              </a:rPr>
              <a:t>ζ</a:t>
            </a:r>
            <a:r>
              <a:rPr sz="2000" spc="0" dirty="0">
                <a:latin typeface="Cambria"/>
                <a:cs typeface="Cambria"/>
              </a:rPr>
              <a:t>οντας</a:t>
            </a:r>
            <a:r>
              <a:rPr sz="2000" spc="-13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διαφορά</a:t>
            </a:r>
            <a:r>
              <a:rPr sz="2000" spc="-7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μό</a:t>
            </a:r>
            <a:r>
              <a:rPr sz="2000" spc="2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ο στον</a:t>
            </a:r>
            <a:r>
              <a:rPr sz="2000" spc="-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μαζι</a:t>
            </a:r>
            <a:r>
              <a:rPr sz="2000" spc="3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 αριθμό.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02EECF8-C353-4150-A65B-F1C8824B2B37}"/>
              </a:ext>
            </a:extLst>
          </p:cNvPr>
          <p:cNvSpPr txBox="1"/>
          <p:nvPr/>
        </p:nvSpPr>
        <p:spPr>
          <a:xfrm>
            <a:off x="196719" y="5451241"/>
            <a:ext cx="8907348" cy="6606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061">
              <a:lnSpc>
                <a:spcPts val="2165"/>
              </a:lnSpc>
              <a:spcBef>
                <a:spcPts val="108"/>
              </a:spcBef>
            </a:pPr>
            <a:r>
              <a:rPr sz="2000" b="1" spc="0" dirty="0">
                <a:latin typeface="Cambria"/>
                <a:cs typeface="Cambria"/>
              </a:rPr>
              <a:t>Ε</a:t>
            </a:r>
            <a:r>
              <a:rPr lang="el-GR" sz="2000" b="1" spc="0" dirty="0" err="1">
                <a:latin typeface="Cambria"/>
                <a:cs typeface="Cambria"/>
              </a:rPr>
              <a:t>ίναι</a:t>
            </a:r>
            <a:r>
              <a:rPr lang="el-GR" sz="2000" b="1" spc="0" dirty="0">
                <a:latin typeface="Cambria"/>
                <a:cs typeface="Cambria"/>
              </a:rPr>
              <a:t> ε</a:t>
            </a:r>
            <a:r>
              <a:rPr sz="2000" b="1" spc="0" dirty="0">
                <a:latin typeface="Cambria"/>
                <a:cs typeface="Cambria"/>
              </a:rPr>
              <a:t>ξα</a:t>
            </a:r>
            <a:r>
              <a:rPr sz="2000" b="1" spc="0" dirty="0" err="1">
                <a:latin typeface="Cambria"/>
                <a:cs typeface="Cambria"/>
              </a:rPr>
              <a:t>ιρετι</a:t>
            </a:r>
            <a:r>
              <a:rPr sz="2000" b="1" spc="4" dirty="0" err="1">
                <a:latin typeface="Cambria"/>
                <a:cs typeface="Cambria"/>
              </a:rPr>
              <a:t>κ</a:t>
            </a:r>
            <a:r>
              <a:rPr sz="2000" b="1" spc="0" dirty="0" err="1">
                <a:latin typeface="Cambria"/>
                <a:cs typeface="Cambria"/>
              </a:rPr>
              <a:t>ά</a:t>
            </a:r>
            <a:r>
              <a:rPr sz="2000" b="1" spc="-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επι</a:t>
            </a:r>
            <a:r>
              <a:rPr sz="2000" b="1" spc="-4" dirty="0">
                <a:latin typeface="Cambria"/>
                <a:cs typeface="Cambria"/>
              </a:rPr>
              <a:t>κ</a:t>
            </a:r>
            <a:r>
              <a:rPr lang="el-GR" sz="2000" b="1" spc="0" dirty="0">
                <a:latin typeface="Cambria"/>
                <a:cs typeface="Cambria"/>
              </a:rPr>
              <a:t>ί</a:t>
            </a:r>
            <a:r>
              <a:rPr sz="2000" b="1" spc="-4" dirty="0" err="1">
                <a:latin typeface="Cambria"/>
                <a:cs typeface="Cambria"/>
              </a:rPr>
              <a:t>ν</a:t>
            </a:r>
            <a:r>
              <a:rPr sz="2000" b="1" spc="0" dirty="0" err="1">
                <a:latin typeface="Cambria"/>
                <a:cs typeface="Cambria"/>
              </a:rPr>
              <a:t>δυ</a:t>
            </a:r>
            <a:r>
              <a:rPr sz="2000" b="1" spc="14" dirty="0" err="1">
                <a:latin typeface="Cambria"/>
                <a:cs typeface="Cambria"/>
              </a:rPr>
              <a:t>ν</a:t>
            </a:r>
            <a:r>
              <a:rPr sz="2000" b="1" spc="0" dirty="0">
                <a:latin typeface="Cambria"/>
                <a:cs typeface="Cambria"/>
              </a:rPr>
              <a:t>α</a:t>
            </a:r>
            <a:r>
              <a:rPr sz="2000" b="1" spc="9" dirty="0">
                <a:latin typeface="Cambria"/>
                <a:cs typeface="Cambria"/>
              </a:rPr>
              <a:t> </a:t>
            </a:r>
            <a:r>
              <a:rPr sz="2000" b="1" spc="4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αι α</a:t>
            </a:r>
            <a:r>
              <a:rPr sz="2000" b="1" spc="-4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τι</a:t>
            </a:r>
            <a:r>
              <a:rPr sz="2000" b="1" spc="25" dirty="0">
                <a:latin typeface="Cambria"/>
                <a:cs typeface="Cambria"/>
              </a:rPr>
              <a:t>ν</a:t>
            </a:r>
            <a:r>
              <a:rPr sz="2000" b="1" spc="0" dirty="0">
                <a:latin typeface="Cambria"/>
                <a:cs typeface="Cambria"/>
              </a:rPr>
              <a:t>οβολο</a:t>
            </a:r>
            <a:r>
              <a:rPr sz="2000" b="1" spc="-4" dirty="0">
                <a:latin typeface="Cambria"/>
                <a:cs typeface="Cambria"/>
              </a:rPr>
              <a:t>ύ</a:t>
            </a:r>
            <a:r>
              <a:rPr sz="2000" b="1" spc="0" dirty="0">
                <a:latin typeface="Cambria"/>
                <a:cs typeface="Cambria"/>
              </a:rPr>
              <a:t>ν</a:t>
            </a:r>
            <a:r>
              <a:rPr sz="2000" b="1" spc="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α</a:t>
            </a:r>
            <a:r>
              <a:rPr sz="2000" b="1" spc="34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όμη </a:t>
            </a:r>
            <a:r>
              <a:rPr sz="2000" b="1" spc="4" dirty="0">
                <a:latin typeface="Cambria"/>
                <a:cs typeface="Cambria"/>
              </a:rPr>
              <a:t>κ</a:t>
            </a:r>
            <a:r>
              <a:rPr sz="2000" b="1" spc="0" dirty="0">
                <a:latin typeface="Cambria"/>
                <a:cs typeface="Cambria"/>
              </a:rPr>
              <a:t>αι</a:t>
            </a:r>
            <a:r>
              <a:rPr sz="2000" b="1" spc="-4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για</a:t>
            </a:r>
            <a:r>
              <a:rPr sz="2000" b="1" spc="-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χ</a:t>
            </a:r>
            <a:r>
              <a:rPr sz="2000" b="1" spc="54" dirty="0">
                <a:latin typeface="Cambria"/>
                <a:cs typeface="Cambria"/>
              </a:rPr>
              <a:t>ι</a:t>
            </a:r>
            <a:r>
              <a:rPr sz="2000" b="1" spc="0" dirty="0">
                <a:latin typeface="Cambria"/>
                <a:cs typeface="Cambria"/>
              </a:rPr>
              <a:t>λιάδες</a:t>
            </a:r>
            <a:r>
              <a:rPr sz="2000" b="1" spc="-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έτη</a:t>
            </a:r>
            <a:r>
              <a:rPr lang="el-GR" sz="2000" b="1" spc="0" dirty="0">
                <a:latin typeface="Cambria"/>
                <a:cs typeface="Cambria"/>
              </a:rPr>
              <a:t>.</a:t>
            </a:r>
            <a:endParaRPr sz="2000" b="1" dirty="0">
              <a:latin typeface="Cambria"/>
              <a:cs typeface="Cambria"/>
            </a:endParaRPr>
          </a:p>
          <a:p>
            <a:pPr marL="12700">
              <a:lnSpc>
                <a:spcPct val="97696"/>
              </a:lnSpc>
              <a:spcBef>
                <a:spcPts val="549"/>
              </a:spcBef>
            </a:pPr>
            <a:r>
              <a:rPr sz="2000" b="1" spc="-164" dirty="0">
                <a:latin typeface="Cambria"/>
                <a:cs typeface="Cambria"/>
              </a:rPr>
              <a:t>Τ</a:t>
            </a:r>
            <a:r>
              <a:rPr sz="2000" b="1" spc="0" dirty="0">
                <a:latin typeface="Cambria"/>
                <a:cs typeface="Cambria"/>
              </a:rPr>
              <a:t>ο</a:t>
            </a:r>
            <a:r>
              <a:rPr sz="2000" b="1" spc="4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</a:t>
            </a:r>
            <a:r>
              <a:rPr sz="2000" b="1" spc="0" dirty="0" err="1">
                <a:latin typeface="Cambria"/>
                <a:cs typeface="Cambria"/>
              </a:rPr>
              <a:t>ιο</a:t>
            </a:r>
            <a:r>
              <a:rPr sz="2000" b="1" spc="-33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επ</a:t>
            </a:r>
            <a:r>
              <a:rPr sz="2000" b="1" spc="0" dirty="0" err="1">
                <a:latin typeface="Cambria"/>
                <a:cs typeface="Cambria"/>
              </a:rPr>
              <a:t>ικ</a:t>
            </a:r>
            <a:r>
              <a:rPr lang="el-GR" sz="2000" b="1" spc="0" dirty="0">
                <a:latin typeface="Cambria"/>
                <a:cs typeface="Cambria"/>
              </a:rPr>
              <a:t>ί</a:t>
            </a:r>
            <a:r>
              <a:rPr sz="2000" b="1" spc="-4" dirty="0" err="1">
                <a:latin typeface="Cambria"/>
                <a:cs typeface="Cambria"/>
              </a:rPr>
              <a:t>ν</a:t>
            </a:r>
            <a:r>
              <a:rPr sz="2000" b="1" spc="0" dirty="0" err="1">
                <a:latin typeface="Cambria"/>
                <a:cs typeface="Cambria"/>
              </a:rPr>
              <a:t>δ</a:t>
            </a:r>
            <a:r>
              <a:rPr lang="el-GR" sz="2000" b="1" spc="0" dirty="0">
                <a:latin typeface="Cambria"/>
                <a:cs typeface="Cambria"/>
              </a:rPr>
              <a:t>υ</a:t>
            </a:r>
            <a:r>
              <a:rPr sz="2000" b="1" spc="29" dirty="0" err="1">
                <a:latin typeface="Cambria"/>
                <a:cs typeface="Cambria"/>
              </a:rPr>
              <a:t>ν</a:t>
            </a:r>
            <a:r>
              <a:rPr sz="2000" b="1" spc="0" dirty="0" err="1">
                <a:latin typeface="Cambria"/>
                <a:cs typeface="Cambria"/>
              </a:rPr>
              <a:t>ο</a:t>
            </a:r>
            <a:r>
              <a:rPr sz="2000" b="1" spc="0" dirty="0">
                <a:latin typeface="Cambria"/>
                <a:cs typeface="Cambria"/>
              </a:rPr>
              <a:t> ει</a:t>
            </a:r>
            <a:r>
              <a:rPr sz="2000" b="1" spc="19" dirty="0">
                <a:latin typeface="Cambria"/>
                <a:cs typeface="Cambria"/>
              </a:rPr>
              <a:t>ν</a:t>
            </a:r>
            <a:r>
              <a:rPr sz="2000" b="1" spc="0" dirty="0">
                <a:latin typeface="Cambria"/>
                <a:cs typeface="Cambria"/>
              </a:rPr>
              <a:t>αι</a:t>
            </a:r>
            <a:r>
              <a:rPr sz="2000" b="1" spc="-27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το</a:t>
            </a:r>
            <a:r>
              <a:rPr sz="2000" b="1" spc="-25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πλου</a:t>
            </a:r>
            <a:r>
              <a:rPr sz="2000" b="1" spc="-4" dirty="0">
                <a:latin typeface="Cambria"/>
                <a:cs typeface="Cambria"/>
              </a:rPr>
              <a:t>τ</a:t>
            </a:r>
            <a:r>
              <a:rPr sz="2000" b="1" spc="0" dirty="0">
                <a:latin typeface="Cambria"/>
                <a:cs typeface="Cambria"/>
              </a:rPr>
              <a:t>ώνιο</a:t>
            </a:r>
            <a:r>
              <a:rPr sz="2000" b="1" spc="-52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που</a:t>
            </a:r>
            <a:r>
              <a:rPr sz="2000" b="1" spc="-28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εκπέμπει</a:t>
            </a:r>
            <a:r>
              <a:rPr sz="2000" b="1" spc="-1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υψηλή</a:t>
            </a:r>
            <a:r>
              <a:rPr sz="2000" b="1" spc="9" dirty="0">
                <a:latin typeface="Cambria"/>
                <a:cs typeface="Cambria"/>
              </a:rPr>
              <a:t> </a:t>
            </a:r>
            <a:r>
              <a:rPr sz="2000" b="1" spc="0" dirty="0">
                <a:latin typeface="Cambria"/>
                <a:cs typeface="Cambria"/>
              </a:rPr>
              <a:t>ραδιενέργεια</a:t>
            </a:r>
            <a:r>
              <a:rPr lang="el-GR" sz="2000" b="1" spc="0" dirty="0">
                <a:latin typeface="Cambria"/>
                <a:cs typeface="Cambria"/>
              </a:rPr>
              <a:t>.</a:t>
            </a:r>
            <a:endParaRPr sz="20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049116072"/>
      </p:ext>
    </p:extLst>
  </p:cSld>
  <p:clrMapOvr>
    <a:masterClrMapping/>
  </p:clrMapOvr>
  <p:transition spd="med">
    <p:zo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51</a:t>
            </a:fld>
            <a:endParaRPr lang="el-GR" altLang="el-GR"/>
          </a:p>
        </p:txBody>
      </p:sp>
      <p:sp>
        <p:nvSpPr>
          <p:cNvPr id="4" name="object 11">
            <a:extLst>
              <a:ext uri="{FF2B5EF4-FFF2-40B4-BE49-F238E27FC236}">
                <a16:creationId xmlns:a16="http://schemas.microsoft.com/office/drawing/2014/main" id="{AFB9EE8C-8983-4F32-9DC9-2D5EF35E1B5D}"/>
              </a:ext>
            </a:extLst>
          </p:cNvPr>
          <p:cNvSpPr/>
          <p:nvPr/>
        </p:nvSpPr>
        <p:spPr>
          <a:xfrm>
            <a:off x="1921712" y="3355983"/>
            <a:ext cx="5357622" cy="2625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EE8D7F7B-CD6C-42A8-A27C-0302520FA420}"/>
              </a:ext>
            </a:extLst>
          </p:cNvPr>
          <p:cNvSpPr txBox="1"/>
          <p:nvPr/>
        </p:nvSpPr>
        <p:spPr>
          <a:xfrm>
            <a:off x="683568" y="332656"/>
            <a:ext cx="2470609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Πολεμική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FE674F3-A460-4795-AC48-979E2DD08F0C}"/>
              </a:ext>
            </a:extLst>
          </p:cNvPr>
          <p:cNvSpPr txBox="1"/>
          <p:nvPr/>
        </p:nvSpPr>
        <p:spPr>
          <a:xfrm>
            <a:off x="3213148" y="332656"/>
            <a:ext cx="1709753" cy="5336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200"/>
              </a:lnSpc>
              <a:spcBef>
                <a:spcPts val="210"/>
              </a:spcBef>
            </a:pPr>
            <a:r>
              <a:rPr sz="6000" spc="0" baseline="4338" dirty="0">
                <a:solidFill>
                  <a:srgbClr val="406E8D"/>
                </a:solidFill>
                <a:latin typeface="Lucida Sans Unicode"/>
                <a:cs typeface="Lucida Sans Unicode"/>
              </a:rPr>
              <a:t>Χρήση</a:t>
            </a:r>
            <a:endParaRPr sz="4000">
              <a:latin typeface="Lucida Sans Unicode"/>
              <a:cs typeface="Lucida Sans Unicode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B05279AF-B209-40A5-BD94-E139FD830568}"/>
              </a:ext>
            </a:extLst>
          </p:cNvPr>
          <p:cNvSpPr txBox="1"/>
          <p:nvPr/>
        </p:nvSpPr>
        <p:spPr>
          <a:xfrm>
            <a:off x="0" y="894169"/>
            <a:ext cx="9036496" cy="22603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9919" marR="31967" indent="-342900">
              <a:lnSpc>
                <a:spcPts val="2165"/>
              </a:lnSpc>
              <a:spcBef>
                <a:spcPts val="108"/>
              </a:spcBef>
              <a:buFont typeface="Wingdings 2" panose="05020102010507070707" pitchFamily="18" charset="2"/>
              <a:buChar char=""/>
            </a:pPr>
            <a:r>
              <a:rPr lang="el-GR" sz="2000" dirty="0">
                <a:latin typeface="Cambria"/>
              </a:rPr>
              <a:t>Τα</a:t>
            </a:r>
            <a:r>
              <a:rPr lang="el-GR" sz="2400" spc="-134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π</a:t>
            </a:r>
            <a:r>
              <a:rPr lang="el-GR" sz="2000" spc="9" dirty="0">
                <a:latin typeface="Cambria"/>
                <a:cs typeface="Cambria"/>
              </a:rPr>
              <a:t>υ</a:t>
            </a:r>
            <a:r>
              <a:rPr lang="el-GR" sz="2000" spc="0" dirty="0">
                <a:latin typeface="Cambria"/>
                <a:cs typeface="Cambria"/>
              </a:rPr>
              <a:t>ρηνι</a:t>
            </a:r>
            <a:r>
              <a:rPr lang="el-GR" sz="2000" spc="14" dirty="0">
                <a:latin typeface="Cambria"/>
                <a:cs typeface="Cambria"/>
              </a:rPr>
              <a:t>κ</a:t>
            </a:r>
            <a:r>
              <a:rPr lang="el-GR" sz="2000" spc="0" dirty="0">
                <a:latin typeface="Cambria"/>
                <a:cs typeface="Cambria"/>
              </a:rPr>
              <a:t>ά </a:t>
            </a:r>
            <a:r>
              <a:rPr lang="el-GR" sz="2000" spc="255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όπλα </a:t>
            </a:r>
            <a:r>
              <a:rPr lang="el-GR" sz="2000" spc="251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έχ</a:t>
            </a:r>
            <a:r>
              <a:rPr lang="el-GR" sz="2000" spc="4" dirty="0">
                <a:latin typeface="Cambria"/>
                <a:cs typeface="Cambria"/>
              </a:rPr>
              <a:t>ο</a:t>
            </a:r>
            <a:r>
              <a:rPr lang="el-GR" sz="2000" spc="0" dirty="0">
                <a:latin typeface="Cambria"/>
                <a:cs typeface="Cambria"/>
              </a:rPr>
              <a:t>υν </a:t>
            </a:r>
            <a:r>
              <a:rPr lang="el-GR" sz="2000" spc="279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σοβαρές </a:t>
            </a:r>
            <a:r>
              <a:rPr lang="el-GR" sz="2000" spc="232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βλα</a:t>
            </a:r>
            <a:r>
              <a:rPr lang="el-GR" sz="2000" spc="19" dirty="0">
                <a:latin typeface="Cambria"/>
                <a:cs typeface="Cambria"/>
              </a:rPr>
              <a:t>π</a:t>
            </a:r>
            <a:r>
              <a:rPr lang="el-GR" sz="2000" spc="-9" dirty="0">
                <a:latin typeface="Cambria"/>
                <a:cs typeface="Cambria"/>
              </a:rPr>
              <a:t>τ</a:t>
            </a:r>
            <a:r>
              <a:rPr lang="el-GR" sz="2000" spc="0" dirty="0">
                <a:latin typeface="Cambria"/>
                <a:cs typeface="Cambria"/>
              </a:rPr>
              <a:t>ι</a:t>
            </a:r>
            <a:r>
              <a:rPr lang="el-GR" sz="2000" spc="-4" dirty="0">
                <a:latin typeface="Cambria"/>
                <a:cs typeface="Cambria"/>
              </a:rPr>
              <a:t>κ</a:t>
            </a:r>
            <a:r>
              <a:rPr lang="el-GR" sz="2000" spc="0" dirty="0">
                <a:latin typeface="Cambria"/>
                <a:cs typeface="Cambria"/>
              </a:rPr>
              <a:t>ές </a:t>
            </a:r>
            <a:r>
              <a:rPr lang="el-GR" sz="2000" spc="251" dirty="0">
                <a:latin typeface="Cambria"/>
                <a:cs typeface="Cambria"/>
              </a:rPr>
              <a:t> </a:t>
            </a:r>
            <a:r>
              <a:rPr lang="el-GR" sz="2000" spc="-9" dirty="0">
                <a:latin typeface="Cambria"/>
                <a:cs typeface="Cambria"/>
              </a:rPr>
              <a:t>σ</a:t>
            </a:r>
            <a:r>
              <a:rPr lang="el-GR" sz="2000" spc="0" dirty="0">
                <a:latin typeface="Cambria"/>
                <a:cs typeface="Cambria"/>
              </a:rPr>
              <a:t>υνέπειες </a:t>
            </a:r>
            <a:r>
              <a:rPr lang="el-GR" sz="2000" spc="295" dirty="0">
                <a:latin typeface="Cambria"/>
                <a:cs typeface="Cambria"/>
              </a:rPr>
              <a:t> </a:t>
            </a:r>
            <a:r>
              <a:rPr lang="el-GR" sz="2000" spc="0" dirty="0">
                <a:latin typeface="Cambria"/>
                <a:cs typeface="Cambria"/>
              </a:rPr>
              <a:t>στ</a:t>
            </a:r>
            <a:r>
              <a:rPr lang="el-GR" sz="2000" spc="-9" dirty="0">
                <a:latin typeface="Cambria"/>
                <a:cs typeface="Cambria"/>
              </a:rPr>
              <a:t>ο</a:t>
            </a:r>
            <a:r>
              <a:rPr lang="el-GR" sz="2000" spc="0" dirty="0">
                <a:latin typeface="Cambria"/>
                <a:cs typeface="Cambria"/>
              </a:rPr>
              <a:t>υς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0" dirty="0" err="1">
                <a:latin typeface="Cambria"/>
                <a:cs typeface="Cambria"/>
              </a:rPr>
              <a:t>νθρ</a:t>
            </a:r>
            <a:r>
              <a:rPr sz="2000" spc="-4" dirty="0" err="1">
                <a:latin typeface="Cambria"/>
                <a:cs typeface="Cambria"/>
              </a:rPr>
              <a:t>ώ</a:t>
            </a:r>
            <a:r>
              <a:rPr sz="2000" spc="0" dirty="0">
                <a:latin typeface="Cambria"/>
                <a:cs typeface="Cambria"/>
              </a:rPr>
              <a:t>πους</a:t>
            </a:r>
            <a:r>
              <a:rPr sz="2000" spc="-16" dirty="0">
                <a:latin typeface="Cambria"/>
                <a:cs typeface="Cambria"/>
              </a:rPr>
              <a:t> 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-2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</a:t>
            </a:r>
            <a:r>
              <a:rPr sz="2000" spc="-25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περιβά</a:t>
            </a:r>
            <a:r>
              <a:rPr sz="2000" spc="50" dirty="0">
                <a:latin typeface="Cambria"/>
                <a:cs typeface="Cambria"/>
              </a:rPr>
              <a:t>λ</a:t>
            </a:r>
            <a:r>
              <a:rPr sz="2000" spc="0" dirty="0">
                <a:latin typeface="Cambria"/>
                <a:cs typeface="Cambria"/>
              </a:rPr>
              <a:t>λο</a:t>
            </a:r>
            <a:r>
              <a:rPr sz="2000" spc="-4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.</a:t>
            </a:r>
            <a:endParaRPr lang="el-GR" sz="2000" spc="0" dirty="0">
              <a:latin typeface="Cambria"/>
              <a:cs typeface="Cambria"/>
            </a:endParaRPr>
          </a:p>
          <a:p>
            <a:pPr marL="572769" marR="31967" indent="-285750">
              <a:lnSpc>
                <a:spcPts val="2165"/>
              </a:lnSpc>
              <a:spcBef>
                <a:spcPts val="108"/>
              </a:spcBef>
              <a:buFont typeface="Wingdings 2" panose="05020102010507070707" pitchFamily="18" charset="2"/>
              <a:buChar char=""/>
            </a:pPr>
            <a:r>
              <a:rPr lang="el-GR" sz="2000" dirty="0">
                <a:latin typeface="Cambria"/>
                <a:cs typeface="Cambria"/>
              </a:rPr>
              <a:t> </a:t>
            </a:r>
            <a:r>
              <a:rPr sz="2000" spc="-59" dirty="0" err="1">
                <a:latin typeface="Cambria"/>
                <a:cs typeface="Cambria"/>
              </a:rPr>
              <a:t>Χ</a:t>
            </a:r>
            <a:r>
              <a:rPr sz="2000" spc="0" dirty="0" err="1">
                <a:latin typeface="Cambria"/>
                <a:cs typeface="Cambria"/>
              </a:rPr>
              <a:t>ιροσίμ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-9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,</a:t>
            </a:r>
            <a:r>
              <a:rPr sz="2000" spc="-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Ναγ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ασά</a:t>
            </a:r>
            <a:r>
              <a:rPr sz="2000" spc="-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5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(194</a:t>
            </a:r>
            <a:r>
              <a:rPr sz="2000" spc="-4" dirty="0">
                <a:latin typeface="Cambria"/>
                <a:cs typeface="Cambria"/>
              </a:rPr>
              <a:t>5</a:t>
            </a:r>
            <a:r>
              <a:rPr sz="2000" spc="0" dirty="0">
                <a:latin typeface="Cambria"/>
                <a:cs typeface="Cambria"/>
              </a:rPr>
              <a:t>)</a:t>
            </a:r>
            <a:r>
              <a:rPr lang="el-GR" sz="2000" spc="0" dirty="0">
                <a:latin typeface="Cambria"/>
                <a:cs typeface="Cambria"/>
              </a:rPr>
              <a:t>.</a:t>
            </a:r>
          </a:p>
          <a:p>
            <a:pPr marL="572769" marR="31967" indent="-285750" algn="just">
              <a:lnSpc>
                <a:spcPts val="2165"/>
              </a:lnSpc>
              <a:spcBef>
                <a:spcPts val="108"/>
              </a:spcBef>
              <a:buFont typeface="Wingdings 2" panose="05020102010507070707" pitchFamily="18" charset="2"/>
              <a:buChar char=""/>
            </a:pPr>
            <a:r>
              <a:rPr sz="2000" spc="4" dirty="0" err="1">
                <a:latin typeface="Cambria"/>
                <a:cs typeface="Cambria"/>
              </a:rPr>
              <a:t>Ο</a:t>
            </a:r>
            <a:r>
              <a:rPr sz="2000" spc="0" dirty="0" err="1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 </a:t>
            </a:r>
            <a:r>
              <a:rPr sz="2000" spc="26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συνέπειες </a:t>
            </a:r>
            <a:r>
              <a:rPr sz="2000" spc="27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δια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ηρ</a:t>
            </a:r>
            <a:r>
              <a:rPr sz="2000" spc="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ύνται </a:t>
            </a:r>
            <a:r>
              <a:rPr sz="2000" spc="19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γ</a:t>
            </a:r>
            <a:r>
              <a:rPr sz="2000" spc="-9" dirty="0">
                <a:latin typeface="Cambria"/>
                <a:cs typeface="Cambria"/>
              </a:rPr>
              <a:t>ι</a:t>
            </a:r>
            <a:r>
              <a:rPr sz="2000" spc="0" dirty="0">
                <a:latin typeface="Cambria"/>
                <a:cs typeface="Cambria"/>
              </a:rPr>
              <a:t>α </a:t>
            </a:r>
            <a:r>
              <a:rPr sz="2000" spc="26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μεγά</a:t>
            </a:r>
            <a:r>
              <a:rPr sz="2000" spc="-4" dirty="0">
                <a:latin typeface="Cambria"/>
                <a:cs typeface="Cambria"/>
              </a:rPr>
              <a:t>λ</a:t>
            </a:r>
            <a:r>
              <a:rPr sz="2000" spc="0" dirty="0">
                <a:latin typeface="Cambria"/>
                <a:cs typeface="Cambria"/>
              </a:rPr>
              <a:t>ο </a:t>
            </a:r>
            <a:r>
              <a:rPr sz="2000" spc="279" dirty="0">
                <a:latin typeface="Cambria"/>
                <a:cs typeface="Cambria"/>
              </a:rPr>
              <a:t> </a:t>
            </a:r>
            <a:r>
              <a:rPr sz="2000" spc="4" dirty="0">
                <a:latin typeface="Cambria"/>
                <a:cs typeface="Cambria"/>
              </a:rPr>
              <a:t>χ</a:t>
            </a:r>
            <a:r>
              <a:rPr sz="2000" spc="0" dirty="0">
                <a:latin typeface="Cambria"/>
                <a:cs typeface="Cambria"/>
              </a:rPr>
              <a:t>ρονι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 </a:t>
            </a:r>
            <a:r>
              <a:rPr sz="2000" spc="27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διά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ημα. </a:t>
            </a:r>
            <a:r>
              <a:rPr sz="2000" spc="270" dirty="0">
                <a:latin typeface="Cambria"/>
                <a:cs typeface="Cambria"/>
              </a:rPr>
              <a:t> </a:t>
            </a:r>
            <a:endParaRPr lang="el-GR" sz="2000" spc="270" dirty="0">
              <a:latin typeface="Cambria"/>
              <a:cs typeface="Cambria"/>
            </a:endParaRPr>
          </a:p>
          <a:p>
            <a:pPr marL="744219" marR="31967" lvl="1" algn="just">
              <a:lnSpc>
                <a:spcPts val="2165"/>
              </a:lnSpc>
              <a:spcBef>
                <a:spcPts val="108"/>
              </a:spcBef>
            </a:pPr>
            <a:r>
              <a:rPr sz="2000" spc="-159" dirty="0" err="1">
                <a:latin typeface="Cambria"/>
                <a:cs typeface="Cambria"/>
              </a:rPr>
              <a:t>Το</a:t>
            </a:r>
            <a:r>
              <a:rPr sz="2000" spc="-159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εξασθ</a:t>
            </a:r>
            <a:r>
              <a:rPr sz="2000" spc="9" dirty="0">
                <a:latin typeface="Cambria"/>
                <a:cs typeface="Cambria"/>
              </a:rPr>
              <a:t>ε</a:t>
            </a:r>
            <a:r>
              <a:rPr sz="2000" spc="0" dirty="0">
                <a:latin typeface="Cambria"/>
                <a:cs typeface="Cambria"/>
              </a:rPr>
              <a:t>νημέ</a:t>
            </a:r>
            <a:r>
              <a:rPr sz="2000" spc="25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ο</a:t>
            </a:r>
            <a:r>
              <a:rPr sz="2000" spc="64" dirty="0">
                <a:latin typeface="Cambria"/>
                <a:cs typeface="Cambria"/>
              </a:rPr>
              <a:t> </a:t>
            </a:r>
            <a:r>
              <a:rPr sz="2000" spc="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υρά</a:t>
            </a:r>
            <a:r>
              <a:rPr sz="2000" spc="4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ιο </a:t>
            </a:r>
            <a:r>
              <a:rPr sz="2000" spc="6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από</a:t>
            </a:r>
            <a:r>
              <a:rPr sz="2000" spc="15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το</a:t>
            </a:r>
            <a:r>
              <a:rPr sz="2000" spc="3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οποίο</a:t>
            </a:r>
            <a:r>
              <a:rPr sz="2000" spc="5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</a:t>
            </a:r>
            <a:r>
              <a:rPr sz="2000" spc="-9" dirty="0">
                <a:latin typeface="Cambria"/>
                <a:cs typeface="Cambria"/>
              </a:rPr>
              <a:t>π</a:t>
            </a:r>
            <a:r>
              <a:rPr sz="2000" spc="0" dirty="0">
                <a:latin typeface="Cambria"/>
                <a:cs typeface="Cambria"/>
              </a:rPr>
              <a:t>ορ</a:t>
            </a:r>
            <a:r>
              <a:rPr sz="2000" spc="4" dirty="0">
                <a:latin typeface="Cambria"/>
                <a:cs typeface="Cambria"/>
              </a:rPr>
              <a:t>ο</a:t>
            </a:r>
            <a:r>
              <a:rPr sz="2000" spc="0" dirty="0">
                <a:latin typeface="Cambria"/>
                <a:cs typeface="Cambria"/>
              </a:rPr>
              <a:t>ύν</a:t>
            </a:r>
            <a:r>
              <a:rPr sz="2000" spc="11" dirty="0">
                <a:latin typeface="Cambria"/>
                <a:cs typeface="Cambria"/>
              </a:rPr>
              <a:t> 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33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αποτελο</a:t>
            </a:r>
            <a:r>
              <a:rPr sz="2000" spc="4" dirty="0">
                <a:latin typeface="Cambria"/>
                <a:cs typeface="Cambria"/>
              </a:rPr>
              <a:t>ύ</a:t>
            </a:r>
            <a:r>
              <a:rPr sz="2000" spc="0" dirty="0">
                <a:latin typeface="Cambria"/>
                <a:cs typeface="Cambria"/>
              </a:rPr>
              <a:t>νται</a:t>
            </a:r>
            <a:r>
              <a:rPr sz="2000" spc="-60" dirty="0">
                <a:latin typeface="Cambria"/>
                <a:cs typeface="Cambria"/>
              </a:rPr>
              <a:t> </a:t>
            </a:r>
            <a:r>
              <a:rPr sz="2000" spc="-4" dirty="0">
                <a:latin typeface="Cambria"/>
                <a:cs typeface="Cambria"/>
              </a:rPr>
              <a:t>τα </a:t>
            </a:r>
            <a:r>
              <a:rPr sz="2000" spc="0" dirty="0">
                <a:latin typeface="Cambria"/>
                <a:cs typeface="Cambria"/>
              </a:rPr>
              <a:t>όπλα</a:t>
            </a:r>
            <a:r>
              <a:rPr sz="2000" spc="1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μπορεί</a:t>
            </a:r>
            <a:r>
              <a:rPr sz="2000" spc="62" dirty="0">
                <a:latin typeface="Cambria"/>
                <a:cs typeface="Cambria"/>
              </a:rPr>
              <a:t> </a:t>
            </a:r>
            <a:r>
              <a:rPr sz="2000" spc="1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46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επιφέρει</a:t>
            </a:r>
            <a:r>
              <a:rPr sz="2000" spc="57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σοβαρές ασθένειε</a:t>
            </a:r>
            <a:r>
              <a:rPr sz="2000" spc="4" dirty="0">
                <a:latin typeface="Cambria"/>
                <a:cs typeface="Cambria"/>
              </a:rPr>
              <a:t>ς</a:t>
            </a:r>
            <a:r>
              <a:rPr sz="2000" spc="0" dirty="0">
                <a:latin typeface="Cambria"/>
                <a:cs typeface="Cambria"/>
              </a:rPr>
              <a:t>,</a:t>
            </a:r>
            <a:r>
              <a:rPr sz="2000" spc="5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γενε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ι</a:t>
            </a:r>
            <a:r>
              <a:rPr sz="2000" spc="-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ές</a:t>
            </a:r>
            <a:r>
              <a:rPr sz="2000" spc="72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α</a:t>
            </a:r>
            <a:r>
              <a:rPr sz="2000" spc="39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ωμαλ</a:t>
            </a:r>
            <a:r>
              <a:rPr sz="2000" spc="-4" dirty="0">
                <a:latin typeface="Cambria"/>
                <a:cs typeface="Cambria"/>
              </a:rPr>
              <a:t>ί</a:t>
            </a:r>
            <a:r>
              <a:rPr sz="2000" spc="0" dirty="0">
                <a:latin typeface="Cambria"/>
                <a:cs typeface="Cambria"/>
              </a:rPr>
              <a:t>ες α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όμη</a:t>
            </a:r>
            <a:r>
              <a:rPr sz="2000" spc="33" dirty="0">
                <a:latin typeface="Cambria"/>
                <a:cs typeface="Cambria"/>
              </a:rPr>
              <a:t> </a:t>
            </a:r>
            <a:r>
              <a:rPr sz="2000" spc="9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αι</a:t>
            </a:r>
            <a:r>
              <a:rPr sz="2000" spc="33" dirty="0">
                <a:latin typeface="Cambria"/>
                <a:cs typeface="Cambria"/>
              </a:rPr>
              <a:t> 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ον</a:t>
            </a:r>
            <a:r>
              <a:rPr sz="2000" spc="4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θά</a:t>
            </a:r>
            <a:r>
              <a:rPr sz="2000" spc="25" dirty="0">
                <a:latin typeface="Cambria"/>
                <a:cs typeface="Cambria"/>
              </a:rPr>
              <a:t>ν</a:t>
            </a:r>
            <a:r>
              <a:rPr sz="2000" spc="0" dirty="0">
                <a:latin typeface="Cambria"/>
                <a:cs typeface="Cambria"/>
              </a:rPr>
              <a:t>ατο</a:t>
            </a:r>
            <a:r>
              <a:rPr sz="2000" spc="14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για</a:t>
            </a:r>
            <a:r>
              <a:rPr sz="2000" spc="18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μακρό</a:t>
            </a:r>
            <a:r>
              <a:rPr sz="2000" spc="45" dirty="0">
                <a:latin typeface="Cambria"/>
                <a:cs typeface="Cambria"/>
              </a:rPr>
              <a:t> </a:t>
            </a:r>
            <a:r>
              <a:rPr sz="2000" spc="4" dirty="0">
                <a:latin typeface="Cambria"/>
                <a:cs typeface="Cambria"/>
              </a:rPr>
              <a:t>χ</a:t>
            </a:r>
            <a:r>
              <a:rPr sz="2000" spc="0" dirty="0">
                <a:latin typeface="Cambria"/>
                <a:cs typeface="Cambria"/>
              </a:rPr>
              <a:t>ρονι</a:t>
            </a:r>
            <a:r>
              <a:rPr sz="2000" spc="34" dirty="0">
                <a:latin typeface="Cambria"/>
                <a:cs typeface="Cambria"/>
              </a:rPr>
              <a:t>κ</a:t>
            </a:r>
            <a:r>
              <a:rPr sz="2000" spc="0" dirty="0">
                <a:latin typeface="Cambria"/>
                <a:cs typeface="Cambria"/>
              </a:rPr>
              <a:t>ό</a:t>
            </a:r>
            <a:r>
              <a:rPr sz="2000" spc="50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διά</a:t>
            </a:r>
            <a:r>
              <a:rPr sz="2000" spc="-4" dirty="0">
                <a:latin typeface="Cambria"/>
                <a:cs typeface="Cambria"/>
              </a:rPr>
              <a:t>σ</a:t>
            </a:r>
            <a:r>
              <a:rPr sz="2000" spc="-9" dirty="0">
                <a:latin typeface="Cambria"/>
                <a:cs typeface="Cambria"/>
              </a:rPr>
              <a:t>τ</a:t>
            </a:r>
            <a:r>
              <a:rPr sz="2000" spc="0" dirty="0">
                <a:latin typeface="Cambria"/>
                <a:cs typeface="Cambria"/>
              </a:rPr>
              <a:t>ημα</a:t>
            </a:r>
            <a:r>
              <a:rPr sz="2000" spc="41" dirty="0">
                <a:latin typeface="Cambria"/>
                <a:cs typeface="Cambria"/>
              </a:rPr>
              <a:t> </a:t>
            </a:r>
            <a:r>
              <a:rPr sz="2000" spc="0" dirty="0">
                <a:latin typeface="Cambria"/>
                <a:cs typeface="Cambria"/>
              </a:rPr>
              <a:t>μετα τον πό</a:t>
            </a:r>
            <a:r>
              <a:rPr sz="2000" spc="-9" dirty="0">
                <a:latin typeface="Cambria"/>
                <a:cs typeface="Cambria"/>
              </a:rPr>
              <a:t>λ</a:t>
            </a:r>
            <a:r>
              <a:rPr sz="2000" spc="0" dirty="0">
                <a:latin typeface="Cambria"/>
                <a:cs typeface="Cambria"/>
              </a:rPr>
              <a:t>εμο</a:t>
            </a:r>
            <a:r>
              <a:rPr lang="el-GR" sz="2000" spc="0" dirty="0">
                <a:latin typeface="Cambria"/>
                <a:cs typeface="Cambria"/>
              </a:rPr>
              <a:t>.</a:t>
            </a:r>
            <a:endParaRPr sz="20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047009309"/>
      </p:ext>
    </p:extLst>
  </p:cSld>
  <p:clrMapOvr>
    <a:masterClrMapping/>
  </p:clrMapOvr>
  <p:transition spd="med">
    <p:zo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4"/>
          <p:cNvSpPr>
            <a:spLocks noChangeArrowheads="1" noChangeShapeType="1" noTextEdit="1"/>
          </p:cNvSpPr>
          <p:nvPr/>
        </p:nvSpPr>
        <p:spPr bwMode="auto">
          <a:xfrm>
            <a:off x="2268538" y="3284538"/>
            <a:ext cx="5133975" cy="5794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Thanks for your attention</a:t>
            </a:r>
            <a:r>
              <a:rPr lang="el-GR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!</a:t>
            </a:r>
            <a:endParaRPr lang="el-GR" sz="2800" kern="10" dirty="0">
              <a:solidFill>
                <a:schemeClr val="accent2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pic>
        <p:nvPicPr>
          <p:cNvPr id="3" name="Γραφικό 2">
            <a:extLst>
              <a:ext uri="{FF2B5EF4-FFF2-40B4-BE49-F238E27FC236}">
                <a16:creationId xmlns:a16="http://schemas.microsoft.com/office/drawing/2014/main" id="{F193C114-915D-4DAF-9DC4-AE7E36141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8375" y="5733256"/>
            <a:ext cx="3095625" cy="752475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D518619-4C28-455F-88D5-83D7FC8D955C}"/>
              </a:ext>
            </a:extLst>
          </p:cNvPr>
          <p:cNvSpPr/>
          <p:nvPr/>
        </p:nvSpPr>
        <p:spPr>
          <a:xfrm>
            <a:off x="5310187" y="5301208"/>
            <a:ext cx="3294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Prof. </a:t>
            </a:r>
            <a:r>
              <a:rPr lang="en-US" b="1" u="sng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Mic.Gr.Vrachopoulos</a:t>
            </a:r>
            <a:endParaRPr lang="el-GR" b="1" u="sng" dirty="0">
              <a:solidFill>
                <a:schemeClr val="hlin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1873E-2A7F-4257-8815-F28618E90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7" y="5057765"/>
            <a:ext cx="3713162" cy="612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700" dir="5400000" algn="ctr" rotWithShape="0">
              <a:schemeClr val="folHlink"/>
            </a:outerShdw>
          </a:effectLst>
        </p:spPr>
        <p:txBody>
          <a:bodyPr wrap="none" lIns="0" tIns="25400" rIns="0" bIns="25400">
            <a:spAutoFit/>
          </a:bodyPr>
          <a:lstStyle/>
          <a:p>
            <a:pPr>
              <a:defRPr/>
            </a:pPr>
            <a:r>
              <a:rPr lang="el-GR" sz="3600" b="1" dirty="0">
                <a:solidFill>
                  <a:srgbClr val="00279F"/>
                </a:solidFill>
                <a:latin typeface="Arial" charset="0"/>
              </a:rPr>
              <a:t>Τέλος κεφαλαίου</a:t>
            </a:r>
          </a:p>
        </p:txBody>
      </p:sp>
    </p:spTree>
    <p:extLst>
      <p:ext uri="{BB962C8B-B14F-4D97-AF65-F5344CB8AC3E}">
        <p14:creationId xmlns:p14="http://schemas.microsoft.com/office/powerpoint/2010/main" val="1830031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ημερομηνίας 5">
            <a:extLst>
              <a:ext uri="{FF2B5EF4-FFF2-40B4-BE49-F238E27FC236}">
                <a16:creationId xmlns:a16="http://schemas.microsoft.com/office/drawing/2014/main" id="{683991C3-AB07-4DE9-B797-6868D778B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B3E3A1-D1D5-4B0A-A8D6-D5B4EDE64DE5}" type="datetime1">
              <a:rPr lang="el-GR" smtClean="0"/>
              <a:pPr>
                <a:defRPr/>
              </a:pPr>
              <a:t>3/12/2024</a:t>
            </a:fld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0AFF2BC-A555-480B-A24E-F912980C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736EA-1B0E-4467-9092-9C5E0C8891FE}" type="slidenum">
              <a:rPr lang="el-GR" altLang="el-GR" smtClean="0"/>
              <a:pPr/>
              <a:t>53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78755144"/>
      </p:ext>
    </p:extLst>
  </p:cSld>
  <p:clrMapOvr>
    <a:masterClrMapping/>
  </p:clrMapOvr>
  <p:transition spd="med">
    <p:zoom/>
  </p:transition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2992</Words>
  <Application>Microsoft Office PowerPoint</Application>
  <PresentationFormat>Προβολή στην οθόνη (4:3)</PresentationFormat>
  <Paragraphs>625</Paragraphs>
  <Slides>53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53</vt:i4>
      </vt:variant>
    </vt:vector>
  </HeadingPairs>
  <TitlesOfParts>
    <vt:vector size="64" baseType="lpstr">
      <vt:lpstr>Arial</vt:lpstr>
      <vt:lpstr>Arial Narrow</vt:lpstr>
      <vt:lpstr>Calibri</vt:lpstr>
      <vt:lpstr>Cambria</vt:lpstr>
      <vt:lpstr>Comic Sans MS</vt:lpstr>
      <vt:lpstr>Lucida Sans Unicode</vt:lpstr>
      <vt:lpstr>Tahoma</vt:lpstr>
      <vt:lpstr>Times New Roman</vt:lpstr>
      <vt:lpstr>Wingdings</vt:lpstr>
      <vt:lpstr>Wingdings 2</vt:lpstr>
      <vt:lpstr>1_Θέμα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Κανονισμός Ενεργειακής Απόδοσης Κτιρίων μέρος 1ο: Σκοπός-Πεδίο εφαρμογής-Ορισμοί</dc:title>
  <dc:creator>user</dc:creator>
  <cp:lastModifiedBy>Michail Vrachopoulos</cp:lastModifiedBy>
  <cp:revision>464</cp:revision>
  <dcterms:created xsi:type="dcterms:W3CDTF">2016-08-03T21:09:21Z</dcterms:created>
  <dcterms:modified xsi:type="dcterms:W3CDTF">2024-12-03T07:50:22Z</dcterms:modified>
</cp:coreProperties>
</file>