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69"/>
  </p:notesMasterIdLst>
  <p:sldIdLst>
    <p:sldId id="590" r:id="rId2"/>
    <p:sldId id="1213" r:id="rId3"/>
    <p:sldId id="1214" r:id="rId4"/>
    <p:sldId id="1215" r:id="rId5"/>
    <p:sldId id="1262" r:id="rId6"/>
    <p:sldId id="1144" r:id="rId7"/>
    <p:sldId id="1222" r:id="rId8"/>
    <p:sldId id="1205" r:id="rId9"/>
    <p:sldId id="1206" r:id="rId10"/>
    <p:sldId id="1145" r:id="rId11"/>
    <p:sldId id="1216" r:id="rId12"/>
    <p:sldId id="1217" r:id="rId13"/>
    <p:sldId id="1218" r:id="rId14"/>
    <p:sldId id="811" r:id="rId15"/>
    <p:sldId id="1201" r:id="rId16"/>
    <p:sldId id="257" r:id="rId17"/>
    <p:sldId id="261" r:id="rId18"/>
    <p:sldId id="1224" r:id="rId19"/>
    <p:sldId id="1225" r:id="rId20"/>
    <p:sldId id="1226" r:id="rId21"/>
    <p:sldId id="1227" r:id="rId22"/>
    <p:sldId id="1228" r:id="rId23"/>
    <p:sldId id="1229" r:id="rId24"/>
    <p:sldId id="1230" r:id="rId25"/>
    <p:sldId id="1231" r:id="rId26"/>
    <p:sldId id="1232" r:id="rId27"/>
    <p:sldId id="1234" r:id="rId28"/>
    <p:sldId id="1235" r:id="rId29"/>
    <p:sldId id="1236" r:id="rId30"/>
    <p:sldId id="1233" r:id="rId31"/>
    <p:sldId id="1237" r:id="rId32"/>
    <p:sldId id="1219" r:id="rId33"/>
    <p:sldId id="1238" r:id="rId34"/>
    <p:sldId id="1207" r:id="rId35"/>
    <p:sldId id="1208" r:id="rId36"/>
    <p:sldId id="1209" r:id="rId37"/>
    <p:sldId id="1210" r:id="rId38"/>
    <p:sldId id="1047" r:id="rId39"/>
    <p:sldId id="1181" r:id="rId40"/>
    <p:sldId id="1182" r:id="rId41"/>
    <p:sldId id="1183" r:id="rId42"/>
    <p:sldId id="1184" r:id="rId43"/>
    <p:sldId id="1185" r:id="rId44"/>
    <p:sldId id="1186" r:id="rId45"/>
    <p:sldId id="1239" r:id="rId46"/>
    <p:sldId id="1187" r:id="rId47"/>
    <p:sldId id="1240" r:id="rId48"/>
    <p:sldId id="1241" r:id="rId49"/>
    <p:sldId id="1242" r:id="rId50"/>
    <p:sldId id="1243" r:id="rId51"/>
    <p:sldId id="1244" r:id="rId52"/>
    <p:sldId id="1245" r:id="rId53"/>
    <p:sldId id="1246" r:id="rId54"/>
    <p:sldId id="1247" r:id="rId55"/>
    <p:sldId id="1248" r:id="rId56"/>
    <p:sldId id="1249" r:id="rId57"/>
    <p:sldId id="1250" r:id="rId58"/>
    <p:sldId id="1251" r:id="rId59"/>
    <p:sldId id="1252" r:id="rId60"/>
    <p:sldId id="1253" r:id="rId61"/>
    <p:sldId id="1254" r:id="rId62"/>
    <p:sldId id="1255" r:id="rId63"/>
    <p:sldId id="1256" r:id="rId64"/>
    <p:sldId id="1257" r:id="rId65"/>
    <p:sldId id="1258" r:id="rId66"/>
    <p:sldId id="1259" r:id="rId67"/>
    <p:sldId id="1260" r:id="rId6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grv" initials="m" lastIdx="1" clrIdx="0">
    <p:extLst>
      <p:ext uri="{19B8F6BF-5375-455C-9EA6-DF929625EA0E}">
        <p15:presenceInfo xmlns:p15="http://schemas.microsoft.com/office/powerpoint/2012/main" userId="mgrv" providerId="None"/>
      </p:ext>
    </p:extLst>
  </p:cmAuthor>
  <p:cmAuthor id="2" name="Windows User" initials="WU" lastIdx="1" clrIdx="1">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00" autoAdjust="0"/>
  </p:normalViewPr>
  <p:slideViewPr>
    <p:cSldViewPr>
      <p:cViewPr varScale="1">
        <p:scale>
          <a:sx n="68" d="100"/>
          <a:sy n="68" d="100"/>
        </p:scale>
        <p:origin x="191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9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5B217-F20C-4A10-A888-AF9EDBED4B5D}" type="datetimeFigureOut">
              <a:rPr lang="el-GR" smtClean="0"/>
              <a:pPr/>
              <a:t>15/2/2020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254B3-AE9B-4D1F-B292-64560899B6F3}" type="slidenum">
              <a:rPr lang="el-GR" smtClean="0"/>
              <a:pPr/>
              <a:t>‹#›</a:t>
            </a:fld>
            <a:endParaRPr lang="el-GR"/>
          </a:p>
        </p:txBody>
      </p:sp>
    </p:spTree>
    <p:extLst>
      <p:ext uri="{BB962C8B-B14F-4D97-AF65-F5344CB8AC3E}">
        <p14:creationId xmlns:p14="http://schemas.microsoft.com/office/powerpoint/2010/main" val="292791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wikipedia.org/wiki/%CE%A4%CF%81%CE%B9%CE%B2%CE%A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l.wikipedia.org/wiki/%CE%98%CE%B5%CF%89%CF%81%CE%AF%CE%B1_%CE%B5%CE%BB%CE%B1%CF%83%CF%84%CE%B9%CE%BA%CF%8C%CF%84%CE%B7%CF%84%CE%B1%CF%82" TargetMode="External"/><Relationship Id="rId5" Type="http://schemas.openxmlformats.org/officeDocument/2006/relationships/hyperlink" Target="https://el.wikipedia.org/wiki/%CE%A0%CE%AF%CE%B5%CF%83%CE%B7" TargetMode="External"/><Relationship Id="rId4" Type="http://schemas.openxmlformats.org/officeDocument/2006/relationships/hyperlink" Target="https://el.wikipedia.org/w/index.php?title=%CE%91%CE%BD%CF%84%CE%B9%CE%B4%CF%81%CE%AC%CF%83%CE%B5%CE%B9%CF%82_%CF%83%CF%84%CE%AE%CF%81%CE%B9%CE%BE%CE%B7%CF%82&amp;action=edit&amp;redlink=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l.wikipedia.org/wiki/%CE%A4%CF%81%CE%B9%CE%B2%CE%A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l.wikipedia.org/wiki/%CE%98%CE%B5%CF%89%CF%81%CE%AF%CE%B1_%CE%B5%CE%BB%CE%B1%CF%83%CF%84%CE%B9%CE%BA%CF%8C%CF%84%CE%B7%CF%84%CE%B1%CF%82" TargetMode="External"/><Relationship Id="rId5" Type="http://schemas.openxmlformats.org/officeDocument/2006/relationships/hyperlink" Target="https://el.wikipedia.org/wiki/%CE%A0%CE%AF%CE%B5%CF%83%CE%B7" TargetMode="External"/><Relationship Id="rId4" Type="http://schemas.openxmlformats.org/officeDocument/2006/relationships/hyperlink" Target="https://el.wikipedia.org/w/index.php?title=%CE%91%CE%BD%CF%84%CE%B9%CE%B4%CF%81%CE%AC%CF%83%CE%B5%CE%B9%CF%82_%CF%83%CF%84%CE%AE%CF%81%CE%B9%CE%BE%CE%B7%CF%82&amp;action=edit&amp;redlink=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1</a:t>
            </a:fld>
            <a:endParaRPr lang="el-GR"/>
          </a:p>
        </p:txBody>
      </p:sp>
    </p:spTree>
    <p:extLst>
      <p:ext uri="{BB962C8B-B14F-4D97-AF65-F5344CB8AC3E}">
        <p14:creationId xmlns:p14="http://schemas.microsoft.com/office/powerpoint/2010/main" val="262646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21</a:t>
            </a:fld>
            <a:endParaRPr lang="el-GR"/>
          </a:p>
        </p:txBody>
      </p:sp>
    </p:spTree>
    <p:extLst>
      <p:ext uri="{BB962C8B-B14F-4D97-AF65-F5344CB8AC3E}">
        <p14:creationId xmlns:p14="http://schemas.microsoft.com/office/powerpoint/2010/main" val="141428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22</a:t>
            </a:fld>
            <a:endParaRPr lang="el-GR"/>
          </a:p>
        </p:txBody>
      </p:sp>
    </p:spTree>
    <p:extLst>
      <p:ext uri="{BB962C8B-B14F-4D97-AF65-F5344CB8AC3E}">
        <p14:creationId xmlns:p14="http://schemas.microsoft.com/office/powerpoint/2010/main" val="3541309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23</a:t>
            </a:fld>
            <a:endParaRPr lang="el-GR"/>
          </a:p>
        </p:txBody>
      </p:sp>
    </p:spTree>
    <p:extLst>
      <p:ext uri="{BB962C8B-B14F-4D97-AF65-F5344CB8AC3E}">
        <p14:creationId xmlns:p14="http://schemas.microsoft.com/office/powerpoint/2010/main" val="12971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24</a:t>
            </a:fld>
            <a:endParaRPr lang="el-GR"/>
          </a:p>
        </p:txBody>
      </p:sp>
    </p:spTree>
    <p:extLst>
      <p:ext uri="{BB962C8B-B14F-4D97-AF65-F5344CB8AC3E}">
        <p14:creationId xmlns:p14="http://schemas.microsoft.com/office/powerpoint/2010/main" val="49967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25</a:t>
            </a:fld>
            <a:endParaRPr lang="el-GR"/>
          </a:p>
        </p:txBody>
      </p:sp>
    </p:spTree>
    <p:extLst>
      <p:ext uri="{BB962C8B-B14F-4D97-AF65-F5344CB8AC3E}">
        <p14:creationId xmlns:p14="http://schemas.microsoft.com/office/powerpoint/2010/main" val="102314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26</a:t>
            </a:fld>
            <a:endParaRPr lang="el-GR"/>
          </a:p>
        </p:txBody>
      </p:sp>
    </p:spTree>
    <p:extLst>
      <p:ext uri="{BB962C8B-B14F-4D97-AF65-F5344CB8AC3E}">
        <p14:creationId xmlns:p14="http://schemas.microsoft.com/office/powerpoint/2010/main" val="357627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27</a:t>
            </a:fld>
            <a:endParaRPr lang="el-GR"/>
          </a:p>
        </p:txBody>
      </p:sp>
    </p:spTree>
    <p:extLst>
      <p:ext uri="{BB962C8B-B14F-4D97-AF65-F5344CB8AC3E}">
        <p14:creationId xmlns:p14="http://schemas.microsoft.com/office/powerpoint/2010/main" val="87108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28</a:t>
            </a:fld>
            <a:endParaRPr lang="el-GR"/>
          </a:p>
        </p:txBody>
      </p:sp>
    </p:spTree>
    <p:extLst>
      <p:ext uri="{BB962C8B-B14F-4D97-AF65-F5344CB8AC3E}">
        <p14:creationId xmlns:p14="http://schemas.microsoft.com/office/powerpoint/2010/main" val="382602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29</a:t>
            </a:fld>
            <a:endParaRPr lang="el-GR"/>
          </a:p>
        </p:txBody>
      </p:sp>
    </p:spTree>
    <p:extLst>
      <p:ext uri="{BB962C8B-B14F-4D97-AF65-F5344CB8AC3E}">
        <p14:creationId xmlns:p14="http://schemas.microsoft.com/office/powerpoint/2010/main" val="3579150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30</a:t>
            </a:fld>
            <a:endParaRPr lang="el-GR"/>
          </a:p>
        </p:txBody>
      </p:sp>
    </p:spTree>
    <p:extLst>
      <p:ext uri="{BB962C8B-B14F-4D97-AF65-F5344CB8AC3E}">
        <p14:creationId xmlns:p14="http://schemas.microsoft.com/office/powerpoint/2010/main" val="241681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00FF"/>
                </a:solidFill>
                <a:ea typeface="Times New Roman" panose="02020603050405020304" pitchFamily="18" charset="0"/>
              </a:rPr>
              <a:t>Για σώματα που δεν είναι ελεύθερα να κινηθούν με όλους τους τρόπους, αυτά δηλαδή που είτε είναι αναρτημένα κάπου και μπορούν να κινηθούν μόνο γύρω από σημείο ή άξονα ή σε προκαθορισμένη τροχιά, καθώς και σε όσα εφαρμόζονται δυνάμεις </a:t>
            </a:r>
            <a:r>
              <a:rPr lang="el-GR" sz="1200" dirty="0">
                <a:solidFill>
                  <a:srgbClr val="0000FF"/>
                </a:solidFill>
                <a:ea typeface="Times New Roman" panose="02020603050405020304" pitchFamily="18" charset="0"/>
                <a:cs typeface="Times New Roman" panose="02020603050405020304" pitchFamily="18" charset="0"/>
                <a:hlinkClick r:id="rId3" tooltip="Τριβή">
                  <a:extLst>
                    <a:ext uri="{A12FA001-AC4F-418D-AE19-62706E023703}">
                      <ahyp:hlinkClr xmlns:ahyp="http://schemas.microsoft.com/office/drawing/2018/hyperlinkcolor" val="tx"/>
                    </a:ext>
                  </a:extLst>
                </a:hlinkClick>
              </a:rPr>
              <a:t>τριβής</a:t>
            </a:r>
            <a:r>
              <a:rPr lang="el-GR" sz="1200" dirty="0">
                <a:solidFill>
                  <a:srgbClr val="0000FF"/>
                </a:solidFill>
                <a:ea typeface="Times New Roman" panose="02020603050405020304" pitchFamily="18" charset="0"/>
              </a:rPr>
              <a:t> ή γενικά </a:t>
            </a:r>
            <a:r>
              <a:rPr lang="el-GR" sz="1200" dirty="0">
                <a:solidFill>
                  <a:srgbClr val="0000FF"/>
                </a:solidFill>
                <a:ea typeface="Times New Roman" panose="02020603050405020304" pitchFamily="18" charset="0"/>
                <a:cs typeface="Times New Roman" panose="02020603050405020304" pitchFamily="18" charset="0"/>
                <a:hlinkClick r:id="rId4" tooltip="Αντιδράσεις στήριξης (δεν έχει γραφτεί ακόμα)">
                  <a:extLst>
                    <a:ext uri="{A12FA001-AC4F-418D-AE19-62706E023703}">
                      <ahyp:hlinkClr xmlns:ahyp="http://schemas.microsoft.com/office/drawing/2018/hyperlinkcolor" val="tx"/>
                    </a:ext>
                  </a:extLst>
                </a:hlinkClick>
              </a:rPr>
              <a:t>αντιδράσεις στήριξης</a:t>
            </a:r>
            <a:r>
              <a:rPr lang="el-GR" sz="1200" dirty="0">
                <a:solidFill>
                  <a:srgbClr val="0000FF"/>
                </a:solidFill>
                <a:ea typeface="Times New Roman" panose="02020603050405020304" pitchFamily="18" charset="0"/>
              </a:rPr>
              <a:t>, ανάγουμε τις δυνάμεις σε χαρακτηριστικά σημεία.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C00000"/>
                </a:solidFill>
                <a:cs typeface="Times New Roman" panose="02020603050405020304" pitchFamily="18" charset="0"/>
              </a:rPr>
              <a:t>Στην περίπτωση των μη ελεύθερων σωμάτων δύναμη είναι η αιτία που προκαλεί την κίνησή τους ή την κινητικότητά τους σε σχέση με τα σημεία στήριξης ή σύνδεσής τους, ή αυτή που προκαλεί την εντατική τους κατάσταση, την </a:t>
            </a:r>
            <a:r>
              <a:rPr lang="el-GR" sz="1200" dirty="0">
                <a:solidFill>
                  <a:srgbClr val="C00000"/>
                </a:solidFill>
                <a:cs typeface="Times New Roman" panose="02020603050405020304" pitchFamily="18" charset="0"/>
                <a:hlinkClick r:id="rId5" tooltip="Πίεση">
                  <a:extLst>
                    <a:ext uri="{A12FA001-AC4F-418D-AE19-62706E023703}">
                      <ahyp:hlinkClr xmlns:ahyp="http://schemas.microsoft.com/office/drawing/2018/hyperlinkcolor" val="tx"/>
                    </a:ext>
                  </a:extLst>
                </a:hlinkClick>
              </a:rPr>
              <a:t>πίεση</a:t>
            </a:r>
            <a:r>
              <a:rPr lang="el-GR" sz="1200" dirty="0">
                <a:solidFill>
                  <a:srgbClr val="C00000"/>
                </a:solidFill>
                <a:cs typeface="Times New Roman" panose="02020603050405020304" pitchFamily="18" charset="0"/>
              </a:rPr>
              <a:t> ή την </a:t>
            </a:r>
            <a:r>
              <a:rPr lang="el-GR" sz="1200" dirty="0">
                <a:solidFill>
                  <a:srgbClr val="C00000"/>
                </a:solidFill>
                <a:cs typeface="Times New Roman" panose="02020603050405020304" pitchFamily="18" charset="0"/>
                <a:hlinkClick r:id="rId6" tooltip="Θεωρία ελαστικότητας">
                  <a:extLst>
                    <a:ext uri="{A12FA001-AC4F-418D-AE19-62706E023703}">
                      <ahyp:hlinkClr xmlns:ahyp="http://schemas.microsoft.com/office/drawing/2018/hyperlinkcolor" val="tx"/>
                    </a:ext>
                  </a:extLst>
                </a:hlinkClick>
              </a:rPr>
              <a:t>παραμόρφωσή</a:t>
            </a:r>
            <a:r>
              <a:rPr lang="el-GR" sz="1200" dirty="0">
                <a:solidFill>
                  <a:srgbClr val="C00000"/>
                </a:solidFill>
                <a:cs typeface="Times New Roman" panose="02020603050405020304" pitchFamily="18" charset="0"/>
              </a:rPr>
              <a:t> τους.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00FF"/>
              </a:solidFill>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3</a:t>
            </a:fld>
            <a:endParaRPr lang="el-GR"/>
          </a:p>
        </p:txBody>
      </p:sp>
    </p:spTree>
    <p:extLst>
      <p:ext uri="{BB962C8B-B14F-4D97-AF65-F5344CB8AC3E}">
        <p14:creationId xmlns:p14="http://schemas.microsoft.com/office/powerpoint/2010/main" val="264266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31</a:t>
            </a:fld>
            <a:endParaRPr lang="el-GR"/>
          </a:p>
        </p:txBody>
      </p:sp>
    </p:spTree>
    <p:extLst>
      <p:ext uri="{BB962C8B-B14F-4D97-AF65-F5344CB8AC3E}">
        <p14:creationId xmlns:p14="http://schemas.microsoft.com/office/powerpoint/2010/main" val="1152987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Λίγη γνώση είναι επικίνδυνο πράγμα, έτσι είναι πολλά.</a:t>
            </a: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38</a:t>
            </a:fld>
            <a:endParaRPr lang="el-GR"/>
          </a:p>
        </p:txBody>
      </p:sp>
    </p:spTree>
    <p:extLst>
      <p:ext uri="{BB962C8B-B14F-4D97-AF65-F5344CB8AC3E}">
        <p14:creationId xmlns:p14="http://schemas.microsoft.com/office/powerpoint/2010/main" val="77555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defRPr/>
            </a:pPr>
            <a:r>
              <a:rPr lang="en-US" dirty="0">
                <a:ea typeface="ＭＳ Ｐゴシック" charset="0"/>
                <a:cs typeface="+mn-cs"/>
              </a:rPr>
              <a:t>Figure 9-1.</a:t>
            </a:r>
          </a:p>
          <a:p>
            <a:pPr eaLnBrk="1" hangingPunct="1">
              <a:defRPr/>
            </a:pPr>
            <a:r>
              <a:rPr lang="en-US" dirty="0">
                <a:ea typeface="ＭＳ Ｐゴシック" charset="0"/>
                <a:cs typeface="+mn-cs"/>
              </a:rPr>
              <a:t>Solution: The average force is the change in momentum divided by the time: 800 N. A 60-kg person weighs about 600 N, so this would be large enough.</a:t>
            </a:r>
          </a:p>
          <a:p>
            <a:pPr eaLnBrk="1" hangingPunct="1">
              <a:defRPr/>
            </a:pPr>
            <a:r>
              <a:rPr lang="en-US" dirty="0">
                <a:ea typeface="ＭＳ Ｐゴシック" charset="0"/>
                <a:cs typeface="+mn-cs"/>
              </a:rPr>
              <a:t>Figure 9-2.</a:t>
            </a:r>
          </a:p>
          <a:p>
            <a:pPr eaLnBrk="1" hangingPunct="1">
              <a:defRPr/>
            </a:pPr>
            <a:r>
              <a:rPr lang="en-US" dirty="0">
                <a:ea typeface="ＭＳ Ｐゴシック" charset="0"/>
                <a:cs typeface="+mn-cs"/>
              </a:rPr>
              <a:t>Solution: Every second, 1.5 kg of water hits the car and stops. The force is the change in momentum (final momentum is zero) divided by the time, or 30 N. </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39</a:t>
            </a:fld>
            <a:endParaRPr lang="el-GR"/>
          </a:p>
        </p:txBody>
      </p:sp>
    </p:spTree>
    <p:extLst>
      <p:ext uri="{BB962C8B-B14F-4D97-AF65-F5344CB8AC3E}">
        <p14:creationId xmlns:p14="http://schemas.microsoft.com/office/powerpoint/2010/main" val="3943079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mn-cs"/>
              </a:rPr>
              <a:t>Figure 9-3. Caption: Momentum is conserved in a collision of two balls, labeled A and B.</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40</a:t>
            </a:fld>
            <a:endParaRPr lang="el-GR"/>
          </a:p>
        </p:txBody>
      </p:sp>
    </p:spTree>
    <p:extLst>
      <p:ext uri="{BB962C8B-B14F-4D97-AF65-F5344CB8AC3E}">
        <p14:creationId xmlns:p14="http://schemas.microsoft.com/office/powerpoint/2010/main" val="4073661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l-GR" dirty="0">
                <a:latin typeface="Arial" panose="020B0604020202020204" pitchFamily="34" charset="0"/>
              </a:rPr>
              <a:t>Figure 9-4. Caption: Collision of two objects. Their momenta before collision are </a:t>
            </a:r>
            <a:r>
              <a:rPr lang="en-US" altLang="el-GR" dirty="0" err="1">
                <a:latin typeface="Arial" panose="020B0604020202020204" pitchFamily="34" charset="0"/>
              </a:rPr>
              <a:t>p</a:t>
            </a:r>
            <a:r>
              <a:rPr lang="en-US" altLang="el-GR" baseline="-25000" dirty="0" err="1">
                <a:latin typeface="Arial" panose="020B0604020202020204" pitchFamily="34" charset="0"/>
              </a:rPr>
              <a:t>A</a:t>
            </a:r>
            <a:r>
              <a:rPr lang="en-US" altLang="el-GR" dirty="0">
                <a:latin typeface="Arial" panose="020B0604020202020204" pitchFamily="34" charset="0"/>
              </a:rPr>
              <a:t> and </a:t>
            </a:r>
            <a:r>
              <a:rPr lang="en-US" altLang="el-GR" dirty="0" err="1">
                <a:latin typeface="Arial" panose="020B0604020202020204" pitchFamily="34" charset="0"/>
              </a:rPr>
              <a:t>p</a:t>
            </a:r>
            <a:r>
              <a:rPr lang="en-US" altLang="el-GR" baseline="-25000" dirty="0" err="1">
                <a:latin typeface="Arial" panose="020B0604020202020204" pitchFamily="34" charset="0"/>
              </a:rPr>
              <a:t>B</a:t>
            </a:r>
            <a:r>
              <a:rPr lang="en-US" altLang="el-GR" dirty="0">
                <a:latin typeface="Arial" panose="020B0604020202020204" pitchFamily="34" charset="0"/>
              </a:rPr>
              <a:t>, and after collision are </a:t>
            </a:r>
            <a:r>
              <a:rPr lang="en-US" altLang="el-GR" dirty="0" err="1">
                <a:latin typeface="Arial" panose="020B0604020202020204" pitchFamily="34" charset="0"/>
              </a:rPr>
              <a:t>p</a:t>
            </a:r>
            <a:r>
              <a:rPr lang="en-US" altLang="el-GR" baseline="-25000" dirty="0" err="1">
                <a:latin typeface="Arial" panose="020B0604020202020204" pitchFamily="34" charset="0"/>
              </a:rPr>
              <a:t>A</a:t>
            </a:r>
            <a:r>
              <a:rPr lang="ja-JP" altLang="en-US" dirty="0">
                <a:latin typeface="Arial" panose="020B0604020202020204" pitchFamily="34" charset="0"/>
              </a:rPr>
              <a:t>’</a:t>
            </a:r>
            <a:r>
              <a:rPr lang="en-US" altLang="ja-JP" dirty="0">
                <a:latin typeface="Arial" panose="020B0604020202020204" pitchFamily="34" charset="0"/>
              </a:rPr>
              <a:t> and </a:t>
            </a:r>
            <a:r>
              <a:rPr lang="en-US" altLang="ja-JP" dirty="0" err="1">
                <a:latin typeface="Arial" panose="020B0604020202020204" pitchFamily="34" charset="0"/>
              </a:rPr>
              <a:t>p</a:t>
            </a:r>
            <a:r>
              <a:rPr lang="en-US" altLang="ja-JP" baseline="-25000" dirty="0" err="1">
                <a:latin typeface="Arial" panose="020B0604020202020204" pitchFamily="34" charset="0"/>
              </a:rPr>
              <a:t>B</a:t>
            </a:r>
            <a:r>
              <a:rPr lang="ja-JP" altLang="en-US" dirty="0">
                <a:latin typeface="Arial" panose="020B0604020202020204" pitchFamily="34" charset="0"/>
              </a:rPr>
              <a:t>’</a:t>
            </a:r>
            <a:r>
              <a:rPr lang="en-US" altLang="ja-JP" dirty="0">
                <a:latin typeface="Arial" panose="020B0604020202020204" pitchFamily="34" charset="0"/>
              </a:rPr>
              <a:t>. At any moment during the collision each exerts a force on the other of equal magnitude but opposite direction.</a:t>
            </a:r>
            <a:endParaRPr lang="el-GR" altLang="ja-JP"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ja-JP" dirty="0">
                <a:latin typeface="Arial" panose="020B0604020202020204" pitchFamily="34" charset="0"/>
              </a:rPr>
              <a:t>… σύγκρουση δύο αντικειμένων. Στιγμή τους πριν από τη σύγκρουση είναι </a:t>
            </a:r>
            <a:r>
              <a:rPr lang="el-GR" altLang="ja-JP" dirty="0" err="1">
                <a:latin typeface="Arial" panose="020B0604020202020204" pitchFamily="34" charset="0"/>
              </a:rPr>
              <a:t>pA</a:t>
            </a:r>
            <a:r>
              <a:rPr lang="el-GR" altLang="ja-JP" dirty="0">
                <a:latin typeface="Arial" panose="020B0604020202020204" pitchFamily="34" charset="0"/>
              </a:rPr>
              <a:t> και </a:t>
            </a:r>
            <a:r>
              <a:rPr lang="el-GR" altLang="ja-JP" dirty="0" err="1">
                <a:latin typeface="Arial" panose="020B0604020202020204" pitchFamily="34" charset="0"/>
              </a:rPr>
              <a:t>pB</a:t>
            </a:r>
            <a:r>
              <a:rPr lang="el-GR" altLang="ja-JP" dirty="0">
                <a:latin typeface="Arial" panose="020B0604020202020204" pitchFamily="34" charset="0"/>
              </a:rPr>
              <a:t>, και μετά τη σύγκρουση είναι </a:t>
            </a:r>
            <a:r>
              <a:rPr lang="el-GR" altLang="ja-JP" dirty="0" err="1">
                <a:latin typeface="Arial" panose="020B0604020202020204" pitchFamily="34" charset="0"/>
              </a:rPr>
              <a:t>pA</a:t>
            </a:r>
            <a:r>
              <a:rPr lang="el-GR" altLang="ja-JP" dirty="0">
                <a:latin typeface="Arial" panose="020B0604020202020204" pitchFamily="34" charset="0"/>
              </a:rPr>
              <a:t>» και </a:t>
            </a:r>
            <a:r>
              <a:rPr lang="el-GR" altLang="ja-JP" dirty="0" err="1">
                <a:latin typeface="Arial" panose="020B0604020202020204" pitchFamily="34" charset="0"/>
              </a:rPr>
              <a:t>pB</a:t>
            </a:r>
            <a:r>
              <a:rPr lang="el-GR" altLang="ja-JP" dirty="0">
                <a:latin typeface="Arial" panose="020B0604020202020204" pitchFamily="34" charset="0"/>
              </a:rPr>
              <a:t>». Ανά πάσα στιγμή κατά τη διάρκεια της σύγκρουσης κάθε ασκεί μια δύναμη από την άλλη του ίσου μεγέθους, αλλά αντίθετη κατεύθυνση.</a:t>
            </a:r>
            <a:endParaRPr lang="en-US" altLang="ja-JP" dirty="0">
              <a:latin typeface="Arial" panose="020B060402020202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41</a:t>
            </a:fld>
            <a:endParaRPr lang="el-GR"/>
          </a:p>
        </p:txBody>
      </p:sp>
    </p:spTree>
    <p:extLst>
      <p:ext uri="{BB962C8B-B14F-4D97-AF65-F5344CB8AC3E}">
        <p14:creationId xmlns:p14="http://schemas.microsoft.com/office/powerpoint/2010/main" val="3437726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defRPr/>
            </a:pPr>
            <a:r>
              <a:rPr lang="en-US" dirty="0">
                <a:ea typeface="ＭＳ Ｐゴシック" charset="0"/>
                <a:cs typeface="+mn-cs"/>
              </a:rPr>
              <a:t>Figure 9-5.</a:t>
            </a:r>
          </a:p>
          <a:p>
            <a:pPr eaLnBrk="1" hangingPunct="1">
              <a:defRPr/>
            </a:pPr>
            <a:r>
              <a:rPr lang="en-US" dirty="0">
                <a:ea typeface="ＭＳ Ｐゴシック" charset="0"/>
                <a:cs typeface="+mn-cs"/>
              </a:rPr>
              <a:t>Solution: Momentum is conserved; after the collision the cars have the same momentum. Therefore their common speed is 12.0 m/s.</a:t>
            </a:r>
          </a:p>
          <a:p>
            <a:pPr eaLnBrk="1" hangingPunct="1">
              <a:defRPr/>
            </a:pPr>
            <a:r>
              <a:rPr lang="en-US" dirty="0">
                <a:ea typeface="ＭＳ Ｐゴシック" charset="0"/>
                <a:cs typeface="+mn-cs"/>
              </a:rPr>
              <a:t>Figure 9-7.</a:t>
            </a:r>
          </a:p>
          <a:p>
            <a:pPr eaLnBrk="1" hangingPunct="1">
              <a:defRPr/>
            </a:pPr>
            <a:r>
              <a:rPr lang="en-US" dirty="0">
                <a:ea typeface="ＭＳ Ｐゴシック" charset="0"/>
                <a:cs typeface="+mn-cs"/>
              </a:rPr>
              <a:t>Solution: Use conservation of momentum. The recoil velocity of the gun is -2.5 m/s.</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44</a:t>
            </a:fld>
            <a:endParaRPr lang="el-GR"/>
          </a:p>
        </p:txBody>
      </p:sp>
    </p:spTree>
    <p:extLst>
      <p:ext uri="{BB962C8B-B14F-4D97-AF65-F5344CB8AC3E}">
        <p14:creationId xmlns:p14="http://schemas.microsoft.com/office/powerpoint/2010/main" val="299951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eaLnBrk="1" hangingPunct="1">
              <a:buFontTx/>
              <a:buAutoNum type="alphaLcPeriod"/>
              <a:defRPr/>
            </a:pPr>
            <a:r>
              <a:rPr lang="en-US" dirty="0">
                <a:ea typeface="ＭＳ Ｐゴシック" charset="0"/>
                <a:cs typeface="+mn-cs"/>
              </a:rPr>
              <a:t>The sled will slow down. </a:t>
            </a:r>
          </a:p>
          <a:p>
            <a:pPr marL="228600" indent="-228600" eaLnBrk="1" hangingPunct="1">
              <a:buFontTx/>
              <a:buAutoNum type="alphaLcPeriod"/>
              <a:defRPr/>
            </a:pPr>
            <a:r>
              <a:rPr lang="en-US" dirty="0">
                <a:ea typeface="ＭＳ Ｐゴシック" charset="0"/>
                <a:cs typeface="+mn-cs"/>
              </a:rPr>
              <a:t> The sled keeps going at the same speed (as does Susan).</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46</a:t>
            </a:fld>
            <a:endParaRPr lang="el-GR"/>
          </a:p>
        </p:txBody>
      </p:sp>
    </p:spTree>
    <p:extLst>
      <p:ext uri="{BB962C8B-B14F-4D97-AF65-F5344CB8AC3E}">
        <p14:creationId xmlns:p14="http://schemas.microsoft.com/office/powerpoint/2010/main" val="2812950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r>
              <a:rPr lang="en-US" altLang="el-GR" dirty="0">
                <a:latin typeface="Arial" panose="020B0604020202020204" pitchFamily="34" charset="0"/>
              </a:rPr>
              <a:t>Figure 9-9. Caption: Force as a function of time during a typical collision: </a:t>
            </a:r>
            <a:r>
              <a:rPr lang="en-US" altLang="el-GR" i="1" dirty="0">
                <a:latin typeface="Arial" panose="020B0604020202020204" pitchFamily="34" charset="0"/>
              </a:rPr>
              <a:t>F </a:t>
            </a:r>
            <a:r>
              <a:rPr lang="en-US" altLang="el-GR" dirty="0">
                <a:latin typeface="Arial" panose="020B0604020202020204" pitchFamily="34" charset="0"/>
              </a:rPr>
              <a:t>can become very large; </a:t>
            </a:r>
            <a:r>
              <a:rPr lang="el-GR" altLang="el-GR" dirty="0">
                <a:latin typeface="Arial" panose="020B0604020202020204" pitchFamily="34" charset="0"/>
                <a:cs typeface="Arial" panose="020B0604020202020204" pitchFamily="34" charset="0"/>
              </a:rPr>
              <a:t>Δ</a:t>
            </a:r>
            <a:r>
              <a:rPr lang="en-US" altLang="el-GR" dirty="0">
                <a:latin typeface="Arial" panose="020B0604020202020204" pitchFamily="34" charset="0"/>
                <a:cs typeface="Arial" panose="020B0604020202020204" pitchFamily="34" charset="0"/>
              </a:rPr>
              <a:t>t</a:t>
            </a:r>
            <a:r>
              <a:rPr lang="en-US" altLang="el-GR" dirty="0">
                <a:latin typeface="Arial" panose="020B0604020202020204" pitchFamily="34" charset="0"/>
              </a:rPr>
              <a:t> is typically milliseconds for macroscopic collisions.</a:t>
            </a:r>
          </a:p>
          <a:p>
            <a:pPr eaLnBrk="1" hangingPunct="1"/>
            <a:r>
              <a:rPr lang="en-US" altLang="el-GR" dirty="0">
                <a:latin typeface="Arial" panose="020B0604020202020204" pitchFamily="34" charset="0"/>
              </a:rPr>
              <a:t>Figure 9-10. Caption: The average force acting over a very brief time interval gives the same impulse (</a:t>
            </a:r>
            <a:r>
              <a:rPr lang="en-US" altLang="el-GR" dirty="0" err="1">
                <a:latin typeface="Arial" panose="020B0604020202020204" pitchFamily="34" charset="0"/>
              </a:rPr>
              <a:t>F</a:t>
            </a:r>
            <a:r>
              <a:rPr lang="en-US" altLang="el-GR" baseline="-25000" dirty="0" err="1">
                <a:latin typeface="Arial" panose="020B0604020202020204" pitchFamily="34" charset="0"/>
              </a:rPr>
              <a:t>avg</a:t>
            </a:r>
            <a:r>
              <a:rPr lang="el-GR" altLang="el-GR" dirty="0">
                <a:latin typeface="Arial" panose="020B0604020202020204" pitchFamily="34" charset="0"/>
                <a:cs typeface="Arial" panose="020B0604020202020204" pitchFamily="34" charset="0"/>
              </a:rPr>
              <a:t>Δ</a:t>
            </a:r>
            <a:r>
              <a:rPr lang="en-US" altLang="el-GR" dirty="0">
                <a:latin typeface="Arial" panose="020B0604020202020204" pitchFamily="34" charset="0"/>
                <a:cs typeface="Arial" panose="020B0604020202020204" pitchFamily="34" charset="0"/>
              </a:rPr>
              <a:t>t)</a:t>
            </a:r>
            <a:r>
              <a:rPr lang="en-US" altLang="el-GR" dirty="0">
                <a:latin typeface="Arial" panose="020B0604020202020204" pitchFamily="34" charset="0"/>
              </a:rPr>
              <a:t> as the actual force.</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49</a:t>
            </a:fld>
            <a:endParaRPr lang="el-GR"/>
          </a:p>
        </p:txBody>
      </p:sp>
    </p:spTree>
    <p:extLst>
      <p:ext uri="{BB962C8B-B14F-4D97-AF65-F5344CB8AC3E}">
        <p14:creationId xmlns:p14="http://schemas.microsoft.com/office/powerpoint/2010/main" val="1850331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l-GR" dirty="0">
                <a:latin typeface="Arial" panose="020B0604020202020204" pitchFamily="34" charset="0"/>
              </a:rPr>
              <a:t>Figure 9-12. Caption: Two equal-mass objects (a) approach each other with equal speeds, (b) collide, and then (c) bounce off with equal speeds in the opposite directions if the collision is elastic, or (d) bounce back much less or not at all if the collision is inelastic.</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50</a:t>
            </a:fld>
            <a:endParaRPr lang="el-GR"/>
          </a:p>
        </p:txBody>
      </p:sp>
    </p:spTree>
    <p:extLst>
      <p:ext uri="{BB962C8B-B14F-4D97-AF65-F5344CB8AC3E}">
        <p14:creationId xmlns:p14="http://schemas.microsoft.com/office/powerpoint/2010/main" val="4145398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mn-cs"/>
              </a:rPr>
              <a:t>Figure 9-13. Caption: Two small objects of masses m</a:t>
            </a:r>
            <a:r>
              <a:rPr lang="en-US" baseline="-25000" dirty="0">
                <a:ea typeface="ＭＳ Ｐゴシック" charset="0"/>
                <a:cs typeface="+mn-cs"/>
              </a:rPr>
              <a:t>A</a:t>
            </a:r>
            <a:r>
              <a:rPr lang="en-US" dirty="0">
                <a:ea typeface="ＭＳ Ｐゴシック" charset="0"/>
                <a:cs typeface="+mn-cs"/>
              </a:rPr>
              <a:t> and </a:t>
            </a:r>
            <a:r>
              <a:rPr lang="en-US" dirty="0" err="1">
                <a:ea typeface="ＭＳ Ｐゴシック" charset="0"/>
                <a:cs typeface="+mn-cs"/>
              </a:rPr>
              <a:t>m</a:t>
            </a:r>
            <a:r>
              <a:rPr lang="en-US" baseline="-25000" dirty="0" err="1">
                <a:ea typeface="ＭＳ Ｐゴシック" charset="0"/>
                <a:cs typeface="+mn-cs"/>
              </a:rPr>
              <a:t>B</a:t>
            </a:r>
            <a:r>
              <a:rPr lang="en-US" dirty="0">
                <a:ea typeface="ＭＳ Ｐゴシック" charset="0"/>
                <a:cs typeface="+mn-cs"/>
              </a:rPr>
              <a:t>, (a) before the collision and (b) after the collision.</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51</a:t>
            </a:fld>
            <a:endParaRPr lang="el-GR"/>
          </a:p>
        </p:txBody>
      </p:sp>
    </p:spTree>
    <p:extLst>
      <p:ext uri="{BB962C8B-B14F-4D97-AF65-F5344CB8AC3E}">
        <p14:creationId xmlns:p14="http://schemas.microsoft.com/office/powerpoint/2010/main" val="282851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6</a:t>
            </a:fld>
            <a:endParaRPr lang="el-GR"/>
          </a:p>
        </p:txBody>
      </p:sp>
    </p:spTree>
    <p:extLst>
      <p:ext uri="{BB962C8B-B14F-4D97-AF65-F5344CB8AC3E}">
        <p14:creationId xmlns:p14="http://schemas.microsoft.com/office/powerpoint/2010/main" val="3565162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r>
              <a:rPr lang="en-US" altLang="el-GR" dirty="0">
                <a:latin typeface="Arial" panose="020B0604020202020204" pitchFamily="34" charset="0"/>
              </a:rPr>
              <a:t>Figure 9-14. Caption: In this multi-flash photo of a head-on collision between two balls of equal mass, the white cue ball is accelerated from rest by the cue stick and then strikes the red ball, initially at rest. The white ball stops in its tracks and the (equal mass) red ball moves off with the same speed as the white ball had before the collision. See Example 9–7.</a:t>
            </a:r>
          </a:p>
          <a:p>
            <a:pPr eaLnBrk="1" hangingPunct="1"/>
            <a:r>
              <a:rPr lang="en-US" altLang="el-GR" dirty="0">
                <a:latin typeface="Arial" panose="020B0604020202020204" pitchFamily="34" charset="0"/>
              </a:rPr>
              <a:t>Solution: a. Use both conservation of momentum and conservation of energy; the balls exchange velocities.</a:t>
            </a:r>
          </a:p>
          <a:p>
            <a:pPr eaLnBrk="1" hangingPunct="1"/>
            <a:r>
              <a:rPr lang="en-US" altLang="el-GR" dirty="0">
                <a:latin typeface="Arial" panose="020B0604020202020204" pitchFamily="34" charset="0"/>
              </a:rPr>
              <a:t>b. Ball A stops, and ball B moves on with ball A</a:t>
            </a:r>
            <a:r>
              <a:rPr lang="ja-JP" altLang="en-US" dirty="0">
                <a:latin typeface="Arial" panose="020B0604020202020204" pitchFamily="34" charset="0"/>
              </a:rPr>
              <a:t>’</a:t>
            </a:r>
            <a:r>
              <a:rPr lang="en-US" altLang="ja-JP" dirty="0">
                <a:latin typeface="Arial" panose="020B0604020202020204" pitchFamily="34" charset="0"/>
              </a:rPr>
              <a:t>s original velocity.</a:t>
            </a:r>
            <a:endParaRPr lang="en-US" altLang="el-GR" dirty="0">
              <a:latin typeface="Arial" panose="020B060402020202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52</a:t>
            </a:fld>
            <a:endParaRPr lang="el-GR"/>
          </a:p>
        </p:txBody>
      </p:sp>
    </p:spTree>
    <p:extLst>
      <p:ext uri="{BB962C8B-B14F-4D97-AF65-F5344CB8AC3E}">
        <p14:creationId xmlns:p14="http://schemas.microsoft.com/office/powerpoint/2010/main" val="191925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r>
              <a:rPr lang="en-US" altLang="el-GR" dirty="0">
                <a:latin typeface="Arial" panose="020B0604020202020204" pitchFamily="34" charset="0"/>
              </a:rPr>
              <a:t>Figure 9-15. Caption: Example 9–9: (a) before collision, (b) after collision.</a:t>
            </a:r>
          </a:p>
          <a:p>
            <a:pPr eaLnBrk="1" hangingPunct="1"/>
            <a:r>
              <a:rPr lang="en-US" altLang="el-GR" dirty="0">
                <a:latin typeface="Arial" panose="020B0604020202020204" pitchFamily="34" charset="0"/>
              </a:rPr>
              <a:t>Solution: We don</a:t>
            </a:r>
            <a:r>
              <a:rPr lang="ja-JP" altLang="en-US" dirty="0">
                <a:latin typeface="Arial" panose="020B0604020202020204" pitchFamily="34" charset="0"/>
              </a:rPr>
              <a:t>’</a:t>
            </a:r>
            <a:r>
              <a:rPr lang="en-US" altLang="ja-JP" dirty="0">
                <a:latin typeface="Arial" panose="020B0604020202020204" pitchFamily="34" charset="0"/>
              </a:rPr>
              <a:t>t need to know what u is; all we need are the relative masses of the proton and the helium nucleus. Momentum and kinetic energy are conserved; solving the equations gives the helium nucleus</a:t>
            </a:r>
            <a:r>
              <a:rPr lang="ja-JP" altLang="en-US" dirty="0">
                <a:latin typeface="Arial" panose="020B0604020202020204" pitchFamily="34" charset="0"/>
              </a:rPr>
              <a:t>’</a:t>
            </a:r>
            <a:r>
              <a:rPr lang="en-US" altLang="ja-JP" dirty="0">
                <a:latin typeface="Arial" panose="020B0604020202020204" pitchFamily="34" charset="0"/>
              </a:rPr>
              <a:t>s velocity as 1.45 x 10</a:t>
            </a:r>
            <a:r>
              <a:rPr lang="en-US" altLang="ja-JP" baseline="30000" dirty="0">
                <a:latin typeface="Arial" panose="020B0604020202020204" pitchFamily="34" charset="0"/>
              </a:rPr>
              <a:t>4</a:t>
            </a:r>
            <a:r>
              <a:rPr lang="en-US" altLang="ja-JP" dirty="0">
                <a:latin typeface="Arial" panose="020B0604020202020204" pitchFamily="34" charset="0"/>
              </a:rPr>
              <a:t> m/s and the proton</a:t>
            </a:r>
            <a:r>
              <a:rPr lang="ja-JP" altLang="en-US" dirty="0">
                <a:latin typeface="Arial" panose="020B0604020202020204" pitchFamily="34" charset="0"/>
              </a:rPr>
              <a:t>’</a:t>
            </a:r>
            <a:r>
              <a:rPr lang="en-US" altLang="ja-JP" dirty="0">
                <a:latin typeface="Arial" panose="020B0604020202020204" pitchFamily="34" charset="0"/>
              </a:rPr>
              <a:t>s as -2.15 x 10</a:t>
            </a:r>
            <a:r>
              <a:rPr lang="en-US" altLang="ja-JP" baseline="30000" dirty="0">
                <a:latin typeface="Arial" panose="020B0604020202020204" pitchFamily="34" charset="0"/>
              </a:rPr>
              <a:t>4</a:t>
            </a:r>
            <a:r>
              <a:rPr lang="en-US" altLang="ja-JP" dirty="0">
                <a:latin typeface="Arial" panose="020B0604020202020204" pitchFamily="34" charset="0"/>
              </a:rPr>
              <a:t> m/s (backwards).</a:t>
            </a:r>
            <a:endParaRPr lang="en-US" altLang="el-GR" dirty="0">
              <a:latin typeface="Arial" panose="020B060402020202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53</a:t>
            </a:fld>
            <a:endParaRPr lang="el-GR"/>
          </a:p>
        </p:txBody>
      </p:sp>
    </p:spTree>
    <p:extLst>
      <p:ext uri="{BB962C8B-B14F-4D97-AF65-F5344CB8AC3E}">
        <p14:creationId xmlns:p14="http://schemas.microsoft.com/office/powerpoint/2010/main" val="283568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defRPr/>
            </a:pPr>
            <a:r>
              <a:rPr lang="en-US" dirty="0">
                <a:ea typeface="ＭＳ Ｐゴシック" charset="0"/>
                <a:cs typeface="+mn-cs"/>
              </a:rPr>
              <a:t>Figure 9-19.</a:t>
            </a:r>
          </a:p>
          <a:p>
            <a:pPr eaLnBrk="1" hangingPunct="1">
              <a:defRPr/>
            </a:pPr>
            <a:r>
              <a:rPr lang="en-US" dirty="0">
                <a:ea typeface="ＭＳ Ｐゴシック" charset="0"/>
                <a:cs typeface="+mn-cs"/>
              </a:rPr>
              <a:t>Solution: Apply conservation of momentum; the masses are the same, as are the outgoing angles. The final speeds are equal; both are 2.1 m/s.</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57</a:t>
            </a:fld>
            <a:endParaRPr lang="el-GR"/>
          </a:p>
        </p:txBody>
      </p:sp>
    </p:spTree>
    <p:extLst>
      <p:ext uri="{BB962C8B-B14F-4D97-AF65-F5344CB8AC3E}">
        <p14:creationId xmlns:p14="http://schemas.microsoft.com/office/powerpoint/2010/main" val="157112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defRPr/>
            </a:pPr>
            <a:r>
              <a:rPr lang="en-US" dirty="0">
                <a:ea typeface="ＭＳ Ｐゴシック" charset="0"/>
                <a:cs typeface="+mn-cs"/>
              </a:rPr>
              <a:t>Figure 9-32.</a:t>
            </a:r>
          </a:p>
          <a:p>
            <a:pPr eaLnBrk="1" hangingPunct="1">
              <a:defRPr/>
            </a:pPr>
            <a:r>
              <a:rPr lang="en-US" dirty="0">
                <a:ea typeface="ＭＳ Ｐゴシック" charset="0"/>
                <a:cs typeface="+mn-cs"/>
              </a:rPr>
              <a:t>Answer: The CM continues on the initial parabolic trajectory. Since the two parts are of equal mass, and part I falls straight down, part II goes twice as far as the CM and lands 3d from the starting point.</a:t>
            </a: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59</a:t>
            </a:fld>
            <a:endParaRPr lang="el-GR"/>
          </a:p>
        </p:txBody>
      </p:sp>
    </p:spTree>
    <p:extLst>
      <p:ext uri="{BB962C8B-B14F-4D97-AF65-F5344CB8AC3E}">
        <p14:creationId xmlns:p14="http://schemas.microsoft.com/office/powerpoint/2010/main" val="247810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00FF"/>
                </a:solidFill>
                <a:ea typeface="Times New Roman" panose="02020603050405020304" pitchFamily="18" charset="0"/>
              </a:rPr>
              <a:t>Για σώματα που δεν είναι ελεύθερα να κινηθούν με όλους τους τρόπους, αυτά δηλαδή που είτε είναι αναρτημένα κάπου και μπορούν να κινηθούν μόνο γύρω από σημείο ή άξονα ή σε προκαθορισμένη τροχιά, καθώς και σε όσα εφαρμόζονται δυνάμεις </a:t>
            </a:r>
            <a:r>
              <a:rPr lang="el-GR" sz="1200" dirty="0">
                <a:solidFill>
                  <a:srgbClr val="0000FF"/>
                </a:solidFill>
                <a:ea typeface="Times New Roman" panose="02020603050405020304" pitchFamily="18" charset="0"/>
                <a:cs typeface="Times New Roman" panose="02020603050405020304" pitchFamily="18" charset="0"/>
                <a:hlinkClick r:id="rId3" tooltip="Τριβή">
                  <a:extLst>
                    <a:ext uri="{A12FA001-AC4F-418D-AE19-62706E023703}">
                      <ahyp:hlinkClr xmlns:ahyp="http://schemas.microsoft.com/office/drawing/2018/hyperlinkcolor" val="tx"/>
                    </a:ext>
                  </a:extLst>
                </a:hlinkClick>
              </a:rPr>
              <a:t>τριβής</a:t>
            </a:r>
            <a:r>
              <a:rPr lang="el-GR" sz="1200" dirty="0">
                <a:solidFill>
                  <a:srgbClr val="0000FF"/>
                </a:solidFill>
                <a:ea typeface="Times New Roman" panose="02020603050405020304" pitchFamily="18" charset="0"/>
              </a:rPr>
              <a:t> ή γενικά </a:t>
            </a:r>
            <a:r>
              <a:rPr lang="el-GR" sz="1200" dirty="0">
                <a:solidFill>
                  <a:srgbClr val="0000FF"/>
                </a:solidFill>
                <a:ea typeface="Times New Roman" panose="02020603050405020304" pitchFamily="18" charset="0"/>
                <a:cs typeface="Times New Roman" panose="02020603050405020304" pitchFamily="18" charset="0"/>
                <a:hlinkClick r:id="rId4" tooltip="Αντιδράσεις στήριξης (δεν έχει γραφτεί ακόμα)">
                  <a:extLst>
                    <a:ext uri="{A12FA001-AC4F-418D-AE19-62706E023703}">
                      <ahyp:hlinkClr xmlns:ahyp="http://schemas.microsoft.com/office/drawing/2018/hyperlinkcolor" val="tx"/>
                    </a:ext>
                  </a:extLst>
                </a:hlinkClick>
              </a:rPr>
              <a:t>αντιδράσεις στήριξης</a:t>
            </a:r>
            <a:r>
              <a:rPr lang="el-GR" sz="1200" dirty="0">
                <a:solidFill>
                  <a:srgbClr val="0000FF"/>
                </a:solidFill>
                <a:ea typeface="Times New Roman" panose="02020603050405020304" pitchFamily="18" charset="0"/>
              </a:rPr>
              <a:t>, ανάγουμε τις δυνάμεις σε χαρακτηριστικά σημεία.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C00000"/>
                </a:solidFill>
                <a:cs typeface="Times New Roman" panose="02020603050405020304" pitchFamily="18" charset="0"/>
              </a:rPr>
              <a:t>Στην περίπτωση των μη ελεύθερων σωμάτων δύναμη είναι η αιτία που προκαλεί την κίνησή τους ή την κινητικότητά τους σε σχέση με τα σημεία στήριξης ή σύνδεσής τους, ή αυτή που προκαλεί την εντατική τους κατάσταση, την </a:t>
            </a:r>
            <a:r>
              <a:rPr lang="el-GR" sz="1200" dirty="0">
                <a:solidFill>
                  <a:srgbClr val="C00000"/>
                </a:solidFill>
                <a:cs typeface="Times New Roman" panose="02020603050405020304" pitchFamily="18" charset="0"/>
                <a:hlinkClick r:id="rId5" tooltip="Πίεση">
                  <a:extLst>
                    <a:ext uri="{A12FA001-AC4F-418D-AE19-62706E023703}">
                      <ahyp:hlinkClr xmlns:ahyp="http://schemas.microsoft.com/office/drawing/2018/hyperlinkcolor" val="tx"/>
                    </a:ext>
                  </a:extLst>
                </a:hlinkClick>
              </a:rPr>
              <a:t>πίεση</a:t>
            </a:r>
            <a:r>
              <a:rPr lang="el-GR" sz="1200" dirty="0">
                <a:solidFill>
                  <a:srgbClr val="C00000"/>
                </a:solidFill>
                <a:cs typeface="Times New Roman" panose="02020603050405020304" pitchFamily="18" charset="0"/>
              </a:rPr>
              <a:t> ή την </a:t>
            </a:r>
            <a:r>
              <a:rPr lang="el-GR" sz="1200" dirty="0">
                <a:solidFill>
                  <a:srgbClr val="C00000"/>
                </a:solidFill>
                <a:cs typeface="Times New Roman" panose="02020603050405020304" pitchFamily="18" charset="0"/>
                <a:hlinkClick r:id="rId6" tooltip="Θεωρία ελαστικότητας">
                  <a:extLst>
                    <a:ext uri="{A12FA001-AC4F-418D-AE19-62706E023703}">
                      <ahyp:hlinkClr xmlns:ahyp="http://schemas.microsoft.com/office/drawing/2018/hyperlinkcolor" val="tx"/>
                    </a:ext>
                  </a:extLst>
                </a:hlinkClick>
              </a:rPr>
              <a:t>παραμόρφωσή</a:t>
            </a:r>
            <a:r>
              <a:rPr lang="el-GR" sz="1200" dirty="0">
                <a:solidFill>
                  <a:srgbClr val="C00000"/>
                </a:solidFill>
                <a:cs typeface="Times New Roman" panose="02020603050405020304" pitchFamily="18" charset="0"/>
              </a:rPr>
              <a:t> τους.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00FF"/>
              </a:solidFill>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7</a:t>
            </a:fld>
            <a:endParaRPr lang="el-GR"/>
          </a:p>
        </p:txBody>
      </p:sp>
    </p:spTree>
    <p:extLst>
      <p:ext uri="{BB962C8B-B14F-4D97-AF65-F5344CB8AC3E}">
        <p14:creationId xmlns:p14="http://schemas.microsoft.com/office/powerpoint/2010/main" val="195488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10</a:t>
            </a:fld>
            <a:endParaRPr lang="el-GR"/>
          </a:p>
        </p:txBody>
      </p:sp>
    </p:spTree>
    <p:extLst>
      <p:ext uri="{BB962C8B-B14F-4D97-AF65-F5344CB8AC3E}">
        <p14:creationId xmlns:p14="http://schemas.microsoft.com/office/powerpoint/2010/main" val="336364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14</a:t>
            </a:fld>
            <a:endParaRPr lang="el-GR"/>
          </a:p>
        </p:txBody>
      </p:sp>
    </p:spTree>
    <p:extLst>
      <p:ext uri="{BB962C8B-B14F-4D97-AF65-F5344CB8AC3E}">
        <p14:creationId xmlns:p14="http://schemas.microsoft.com/office/powerpoint/2010/main" val="9894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18</a:t>
            </a:fld>
            <a:endParaRPr lang="el-GR"/>
          </a:p>
        </p:txBody>
      </p:sp>
    </p:spTree>
    <p:extLst>
      <p:ext uri="{BB962C8B-B14F-4D97-AF65-F5344CB8AC3E}">
        <p14:creationId xmlns:p14="http://schemas.microsoft.com/office/powerpoint/2010/main" val="40851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19</a:t>
            </a:fld>
            <a:endParaRPr lang="el-GR"/>
          </a:p>
        </p:txBody>
      </p:sp>
    </p:spTree>
    <p:extLst>
      <p:ext uri="{BB962C8B-B14F-4D97-AF65-F5344CB8AC3E}">
        <p14:creationId xmlns:p14="http://schemas.microsoft.com/office/powerpoint/2010/main" val="88570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6254B3-AE9B-4D1F-B292-64560899B6F3}" type="slidenum">
              <a:rPr lang="el-GR" smtClean="0"/>
              <a:pPr/>
              <a:t>20</a:t>
            </a:fld>
            <a:endParaRPr lang="el-GR"/>
          </a:p>
        </p:txBody>
      </p:sp>
    </p:spTree>
    <p:extLst>
      <p:ext uri="{BB962C8B-B14F-4D97-AF65-F5344CB8AC3E}">
        <p14:creationId xmlns:p14="http://schemas.microsoft.com/office/powerpoint/2010/main" val="283486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958F4F0-AE52-41F5-85D6-75A12214728B}" type="datetime1">
              <a:rPr lang="el-GR" smtClean="0">
                <a:solidFill>
                  <a:prstClr val="black">
                    <a:tint val="75000"/>
                  </a:prstClr>
                </a:solidFill>
              </a:rPr>
              <a:pPr/>
              <a:t>15/2/2020</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l-GR" dirty="0">
                <a:solidFill>
                  <a:prstClr val="black">
                    <a:tint val="75000"/>
                  </a:prstClr>
                </a:solidFill>
              </a:rPr>
              <a:t>ΤΕΙ ΧΑΛΚΙΔΑΣ</a:t>
            </a:r>
          </a:p>
        </p:txBody>
      </p:sp>
      <p:sp>
        <p:nvSpPr>
          <p:cNvPr id="6" name="Θέση αριθμού διαφάνειας 5"/>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1702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DAFEF07-D15C-4B50-AE0F-C2167779B508}" type="datetime1">
              <a:rPr lang="el-GR" smtClean="0">
                <a:solidFill>
                  <a:prstClr val="black">
                    <a:tint val="75000"/>
                  </a:prstClr>
                </a:solidFill>
              </a:rPr>
              <a:pPr/>
              <a:t>15/2/2020</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l-GR" dirty="0">
                <a:solidFill>
                  <a:prstClr val="black">
                    <a:tint val="75000"/>
                  </a:prstClr>
                </a:solidFill>
              </a:rPr>
              <a:t>ΤΕΙ ΧΑΛΚΙΔΑΣ</a:t>
            </a:r>
          </a:p>
        </p:txBody>
      </p:sp>
      <p:sp>
        <p:nvSpPr>
          <p:cNvPr id="6" name="Θέση αριθμού διαφάνειας 5"/>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9370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D7E1333-1DFF-4B3C-A919-4EBB9115DC4B}" type="datetime1">
              <a:rPr lang="el-GR" smtClean="0">
                <a:solidFill>
                  <a:prstClr val="black">
                    <a:tint val="75000"/>
                  </a:prstClr>
                </a:solidFill>
              </a:rPr>
              <a:pPr/>
              <a:t>15/2/2020</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l-GR" dirty="0">
                <a:solidFill>
                  <a:prstClr val="black">
                    <a:tint val="75000"/>
                  </a:prstClr>
                </a:solidFill>
              </a:rPr>
              <a:t>ΤΕΙ ΧΑΛΚΙΔΑΣ</a:t>
            </a:r>
          </a:p>
        </p:txBody>
      </p:sp>
      <p:sp>
        <p:nvSpPr>
          <p:cNvPr id="6" name="Θέση αριθμού διαφάνειας 5"/>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31645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Τίτλος, Γράφημ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125415" y="457200"/>
            <a:ext cx="7795846" cy="533400"/>
          </a:xfrm>
        </p:spPr>
        <p:txBody>
          <a:bodyPr/>
          <a:lstStyle/>
          <a:p>
            <a:r>
              <a:rPr lang="el-GR"/>
              <a:t>Kλικ για επεξεργασία του τίτλου</a:t>
            </a:r>
          </a:p>
        </p:txBody>
      </p:sp>
      <p:sp>
        <p:nvSpPr>
          <p:cNvPr id="3" name="2 - Θέση γραφήματος"/>
          <p:cNvSpPr>
            <a:spLocks noGrp="1"/>
          </p:cNvSpPr>
          <p:nvPr>
            <p:ph type="chart" sz="half" idx="1"/>
          </p:nvPr>
        </p:nvSpPr>
        <p:spPr>
          <a:xfrm>
            <a:off x="457201" y="1600202"/>
            <a:ext cx="4044461" cy="4525963"/>
          </a:xfrm>
          <a:prstGeom prst="rect">
            <a:avLst/>
          </a:prstGeom>
        </p:spPr>
        <p:txBody>
          <a:bodyPr/>
          <a:lstStyle/>
          <a:p>
            <a:pPr lvl="0"/>
            <a:endParaRPr lang="el-GR" noProof="0"/>
          </a:p>
        </p:txBody>
      </p:sp>
      <p:sp>
        <p:nvSpPr>
          <p:cNvPr id="4" name="3 - Θέση κειμένου"/>
          <p:cNvSpPr>
            <a:spLocks noGrp="1"/>
          </p:cNvSpPr>
          <p:nvPr>
            <p:ph type="body" sz="half" idx="2"/>
          </p:nvPr>
        </p:nvSpPr>
        <p:spPr>
          <a:xfrm>
            <a:off x="4642338" y="1600202"/>
            <a:ext cx="4044461"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914253" y="6324600"/>
            <a:ext cx="1904695" cy="457200"/>
          </a:xfrm>
        </p:spPr>
        <p:txBody>
          <a:bodyPr/>
          <a:lstStyle>
            <a:lvl1pPr>
              <a:defRPr/>
            </a:lvl1pPr>
          </a:lstStyle>
          <a:p>
            <a:pPr>
              <a:defRPr/>
            </a:pPr>
            <a:fld id="{CA3E61B4-8C64-49F3-B24C-3F139E5977DA}" type="datetime1">
              <a:rPr lang="el-GR"/>
              <a:pPr>
                <a:defRPr/>
              </a:pPr>
              <a:t>15/2/2020</a:t>
            </a:fld>
            <a:endParaRPr lang="el-GR"/>
          </a:p>
        </p:txBody>
      </p:sp>
      <p:sp>
        <p:nvSpPr>
          <p:cNvPr id="6" name="5 - Θέση υποσέλιδου"/>
          <p:cNvSpPr>
            <a:spLocks noGrp="1"/>
          </p:cNvSpPr>
          <p:nvPr>
            <p:ph type="ftr" sz="quarter" idx="11"/>
          </p:nvPr>
        </p:nvSpPr>
        <p:spPr>
          <a:xfrm>
            <a:off x="3352262" y="6324600"/>
            <a:ext cx="2896602" cy="45720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6782178" y="6324600"/>
            <a:ext cx="1904695" cy="457200"/>
          </a:xfrm>
        </p:spPr>
        <p:txBody>
          <a:bodyPr/>
          <a:lstStyle>
            <a:lvl1pPr>
              <a:defRPr/>
            </a:lvl1pPr>
          </a:lstStyle>
          <a:p>
            <a:fld id="{278BB391-E572-48A2-B218-DFC426BF5F66}" type="slidenum">
              <a:rPr lang="el-GR" altLang="el-GR"/>
              <a:pPr/>
              <a:t>‹#›</a:t>
            </a:fld>
            <a:endParaRPr lang="el-GR" altLang="el-GR"/>
          </a:p>
        </p:txBody>
      </p:sp>
    </p:spTree>
    <p:extLst>
      <p:ext uri="{BB962C8B-B14F-4D97-AF65-F5344CB8AC3E}">
        <p14:creationId xmlns:p14="http://schemas.microsoft.com/office/powerpoint/2010/main" val="165080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6389500-07FC-46E5-A4D0-F5F541E18A12}"/>
              </a:ext>
            </a:extLst>
          </p:cNvPr>
          <p:cNvSpPr>
            <a:spLocks noGrp="1"/>
          </p:cNvSpPr>
          <p:nvPr>
            <p:ph/>
          </p:nvPr>
        </p:nvSpPr>
        <p:spPr>
          <a:xfrm>
            <a:off x="457200" y="274638"/>
            <a:ext cx="8229600" cy="58515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3" name="Θέση ημερομηνίας 2">
            <a:extLst>
              <a:ext uri="{FF2B5EF4-FFF2-40B4-BE49-F238E27FC236}">
                <a16:creationId xmlns:a16="http://schemas.microsoft.com/office/drawing/2014/main" id="{641AFC32-3945-4584-863F-FAEBBCCDD213}"/>
              </a:ext>
            </a:extLst>
          </p:cNvPr>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C1B9A79C-65A4-401A-89C9-F4831F78B221}"/>
              </a:ext>
            </a:extLst>
          </p:cNvPr>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5" name="Θέση αριθμού διαφάνειας 4">
            <a:extLst>
              <a:ext uri="{FF2B5EF4-FFF2-40B4-BE49-F238E27FC236}">
                <a16:creationId xmlns:a16="http://schemas.microsoft.com/office/drawing/2014/main" id="{7FF066E6-83AA-4CD9-A576-F7D8A242D7CD}"/>
              </a:ext>
            </a:extLst>
          </p:cNvPr>
          <p:cNvSpPr>
            <a:spLocks noGrp="1"/>
          </p:cNvSpPr>
          <p:nvPr>
            <p:ph type="sldNum" sz="quarter" idx="12"/>
          </p:nvPr>
        </p:nvSpPr>
        <p:spPr>
          <a:xfrm>
            <a:off x="6553200" y="6245225"/>
            <a:ext cx="2133600" cy="476250"/>
          </a:xfrm>
        </p:spPr>
        <p:txBody>
          <a:bodyPr/>
          <a:lstStyle>
            <a:lvl1pPr>
              <a:defRPr/>
            </a:lvl1pPr>
          </a:lstStyle>
          <a:p>
            <a:fld id="{33D48646-D6E5-48BD-8D22-C20B4EF0011E}" type="slidenum">
              <a:rPr lang="el-GR" altLang="el-GR"/>
              <a:pPr/>
              <a:t>‹#›</a:t>
            </a:fld>
            <a:endParaRPr lang="el-GR" altLang="el-GR"/>
          </a:p>
        </p:txBody>
      </p:sp>
    </p:spTree>
    <p:extLst>
      <p:ext uri="{BB962C8B-B14F-4D97-AF65-F5344CB8AC3E}">
        <p14:creationId xmlns:p14="http://schemas.microsoft.com/office/powerpoint/2010/main" val="321951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CEC2F04-2BED-40AC-9473-6DC88C2DF00D}" type="datetime1">
              <a:rPr lang="el-GR" smtClean="0">
                <a:solidFill>
                  <a:prstClr val="black">
                    <a:tint val="75000"/>
                  </a:prstClr>
                </a:solidFill>
              </a:rPr>
              <a:pPr/>
              <a:t>15/2/2020</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l-GR" dirty="0">
                <a:solidFill>
                  <a:prstClr val="black">
                    <a:tint val="75000"/>
                  </a:prstClr>
                </a:solidFill>
              </a:rPr>
              <a:t>ΤΕΙ ΧΑΛΚΙΔΑΣ</a:t>
            </a:r>
          </a:p>
        </p:txBody>
      </p:sp>
      <p:sp>
        <p:nvSpPr>
          <p:cNvPr id="6" name="Θέση αριθμού διαφάνειας 5"/>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0226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E0EF498-3D7A-450C-8027-B29243A10D37}" type="datetime1">
              <a:rPr lang="el-GR" smtClean="0">
                <a:solidFill>
                  <a:prstClr val="black">
                    <a:tint val="75000"/>
                  </a:prstClr>
                </a:solidFill>
              </a:rPr>
              <a:pPr/>
              <a:t>15/2/2020</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l-GR" dirty="0">
                <a:solidFill>
                  <a:prstClr val="black">
                    <a:tint val="75000"/>
                  </a:prstClr>
                </a:solidFill>
              </a:rPr>
              <a:t>ΤΕΙ ΧΑΛΚΙΔΑΣ</a:t>
            </a:r>
          </a:p>
        </p:txBody>
      </p:sp>
      <p:sp>
        <p:nvSpPr>
          <p:cNvPr id="6" name="Θέση αριθμού διαφάνειας 5"/>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8555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DC658FA2-2122-4C6B-A832-754D3498E869}" type="datetime1">
              <a:rPr lang="el-GR" smtClean="0">
                <a:solidFill>
                  <a:prstClr val="black">
                    <a:tint val="75000"/>
                  </a:prstClr>
                </a:solidFill>
              </a:rPr>
              <a:pPr/>
              <a:t>15/2/2020</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r>
              <a:rPr lang="el-GR" dirty="0">
                <a:solidFill>
                  <a:prstClr val="black">
                    <a:tint val="75000"/>
                  </a:prstClr>
                </a:solidFill>
              </a:rPr>
              <a:t>ΤΕΙ ΧΑΛΚΙΔΑΣ</a:t>
            </a:r>
          </a:p>
        </p:txBody>
      </p:sp>
      <p:sp>
        <p:nvSpPr>
          <p:cNvPr id="7" name="Θέση αριθμού διαφάνειας 6"/>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8380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B1BFA06E-10BB-4695-A3B6-EFF3AE03D508}" type="datetime1">
              <a:rPr lang="el-GR" smtClean="0">
                <a:solidFill>
                  <a:prstClr val="black">
                    <a:tint val="75000"/>
                  </a:prstClr>
                </a:solidFill>
              </a:rPr>
              <a:pPr/>
              <a:t>15/2/2020</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r>
              <a:rPr lang="el-GR" dirty="0">
                <a:solidFill>
                  <a:prstClr val="black">
                    <a:tint val="75000"/>
                  </a:prstClr>
                </a:solidFill>
              </a:rPr>
              <a:t>ΤΕΙ ΧΑΛΚΙΔΑΣ</a:t>
            </a:r>
          </a:p>
        </p:txBody>
      </p:sp>
      <p:sp>
        <p:nvSpPr>
          <p:cNvPr id="9" name="Θέση αριθμού διαφάνειας 8"/>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6593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F014F7C-6AF6-41EF-8351-618DC0AD0890}" type="datetime1">
              <a:rPr lang="el-GR" smtClean="0">
                <a:solidFill>
                  <a:prstClr val="black">
                    <a:tint val="75000"/>
                  </a:prstClr>
                </a:solidFill>
              </a:rPr>
              <a:pPr/>
              <a:t>15/2/2020</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r>
              <a:rPr lang="el-GR" dirty="0">
                <a:solidFill>
                  <a:prstClr val="black">
                    <a:tint val="75000"/>
                  </a:prstClr>
                </a:solidFill>
              </a:rPr>
              <a:t>ΤΕΙ ΧΑΛΚΙΔΑΣ</a:t>
            </a:r>
          </a:p>
        </p:txBody>
      </p:sp>
      <p:sp>
        <p:nvSpPr>
          <p:cNvPr id="5" name="Θέση αριθμού διαφάνειας 4"/>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0021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pic>
        <p:nvPicPr>
          <p:cNvPr id="5" name="Εικόνα 4">
            <a:extLst>
              <a:ext uri="{FF2B5EF4-FFF2-40B4-BE49-F238E27FC236}">
                <a16:creationId xmlns:a16="http://schemas.microsoft.com/office/drawing/2014/main" id="{65483510-B06C-410C-ABD3-C4D8403C6BBA}"/>
              </a:ext>
            </a:extLst>
          </p:cNvPr>
          <p:cNvPicPr>
            <a:picLocks noChangeAspect="1"/>
          </p:cNvPicPr>
          <p:nvPr userDrawn="1"/>
        </p:nvPicPr>
        <p:blipFill>
          <a:blip r:embed="rId2" cstate="print"/>
          <a:stretch>
            <a:fillRect/>
          </a:stretch>
        </p:blipFill>
        <p:spPr>
          <a:xfrm>
            <a:off x="2803835" y="6355683"/>
            <a:ext cx="3749365" cy="365792"/>
          </a:xfrm>
          <a:prstGeom prst="rect">
            <a:avLst/>
          </a:prstGeom>
        </p:spPr>
      </p:pic>
    </p:spTree>
    <p:extLst>
      <p:ext uri="{BB962C8B-B14F-4D97-AF65-F5344CB8AC3E}">
        <p14:creationId xmlns:p14="http://schemas.microsoft.com/office/powerpoint/2010/main" val="13035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64CEA19-2F07-4EBB-9533-026C8B8476BA}" type="datetime1">
              <a:rPr lang="el-GR" smtClean="0">
                <a:solidFill>
                  <a:prstClr val="black">
                    <a:tint val="75000"/>
                  </a:prstClr>
                </a:solidFill>
              </a:rPr>
              <a:pPr/>
              <a:t>15/2/2020</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r>
              <a:rPr lang="el-GR" dirty="0">
                <a:solidFill>
                  <a:prstClr val="black">
                    <a:tint val="75000"/>
                  </a:prstClr>
                </a:solidFill>
              </a:rPr>
              <a:t>ΤΕΙ ΧΑΛΚΙΔΑΣ</a:t>
            </a:r>
          </a:p>
        </p:txBody>
      </p:sp>
      <p:sp>
        <p:nvSpPr>
          <p:cNvPr id="7" name="Θέση αριθμού διαφάνειας 6"/>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736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4F6CD83-1F99-4CC0-B83D-31261909E75B}" type="datetime1">
              <a:rPr lang="el-GR" smtClean="0">
                <a:solidFill>
                  <a:prstClr val="black">
                    <a:tint val="75000"/>
                  </a:prstClr>
                </a:solidFill>
              </a:rPr>
              <a:pPr/>
              <a:t>15/2/2020</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r>
              <a:rPr lang="el-GR" dirty="0">
                <a:solidFill>
                  <a:prstClr val="black">
                    <a:tint val="75000"/>
                  </a:prstClr>
                </a:solidFill>
              </a:rPr>
              <a:t>ΤΕΙ ΧΑΛΚΙΔΑΣ</a:t>
            </a:r>
          </a:p>
        </p:txBody>
      </p:sp>
      <p:sp>
        <p:nvSpPr>
          <p:cNvPr id="7" name="Θέση αριθμού διαφάνειας 6"/>
          <p:cNvSpPr>
            <a:spLocks noGrp="1"/>
          </p:cNvSpPr>
          <p:nvPr>
            <p:ph type="sldNum" sz="quarter" idx="12"/>
          </p:nvPr>
        </p:nvSpPr>
        <p:spPr/>
        <p:txBody>
          <a:body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1157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C22E4-B6EF-42D1-93B5-EA78C1CB024B}" type="datetime1">
              <a:rPr lang="el-GR" smtClean="0">
                <a:solidFill>
                  <a:prstClr val="black">
                    <a:tint val="75000"/>
                  </a:prstClr>
                </a:solidFill>
              </a:rPr>
              <a:pPr/>
              <a:t>15/2/2020</a:t>
            </a:fld>
            <a:endParaRPr lang="el-GR" dirty="0">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solidFill>
                  <a:prstClr val="black">
                    <a:tint val="75000"/>
                  </a:prstClr>
                </a:solidFill>
              </a:rPr>
              <a:t>ΤΕΙ ΧΑΛΚΙΔΑΣ</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01D6A-1F9E-4684-A377-9209A26E902F}"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8637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7"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ndex.php?title=%CE%A7%CE%B9%CE%BB%CE%B9%CE%BF%CF%83%CF%84%CF%8C_%CF%83%CF%84%CE%AE%CE%BB%CE%B7%CF%82_%CF%85%CE%B4%CF%81%CE%B1%CF%81%CE%B3%CF%8D%CF%81%CE%BF%CF%85&amp;action=edit&amp;redlink=1" TargetMode="External"/><Relationship Id="rId2" Type="http://schemas.openxmlformats.org/officeDocument/2006/relationships/hyperlink" Target="https://el.wikipedia.org/wiki/%CE%91%CF%84%CE%BC%CF%8C%CF%83%CF%86%CE%B1%CE%B9%CF%81%CE%B1_(%CE%BC%CE%BF%CE%BD%CE%AC%CE%B4%CE%B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l.wikipedia.org/wiki/%CE%9A%CE%AF%CE%BD%CE%B7%CF%83%CE%B7" TargetMode="External"/><Relationship Id="rId7" Type="http://schemas.openxmlformats.org/officeDocument/2006/relationships/hyperlink" Target="https://el.wikipedia.org/wiki/%CE%9C%CE%B7%CF%87%CE%B1%CE%BD%CE%B9%CE%BA%CE%AE_%CE%B9%CF%83%CE%BF%CF%81%CF%81%CE%BF%CF%80%CE%AF%CE%B1" TargetMode="External"/><Relationship Id="rId2" Type="http://schemas.openxmlformats.org/officeDocument/2006/relationships/hyperlink" Target="https://el.wikipedia.org/wiki/%CE%9A%CE%BB%CE%B1%CF%83%CE%B9%CE%BA%CE%AE_%CE%9C%CE%B7%CF%87%CE%B1%CE%BD%CE%B9%CE%BA%CE%AE" TargetMode="External"/><Relationship Id="rId1" Type="http://schemas.openxmlformats.org/officeDocument/2006/relationships/slideLayout" Target="../slideLayouts/slideLayout7.xml"/><Relationship Id="rId6" Type="http://schemas.openxmlformats.org/officeDocument/2006/relationships/hyperlink" Target="https://el.wikipedia.org/wiki/%CE%A1%CE%BF%CF%80%CE%AE" TargetMode="External"/><Relationship Id="rId5" Type="http://schemas.openxmlformats.org/officeDocument/2006/relationships/hyperlink" Target="https://el.wikipedia.org/wiki/%CE%A3%CF%85%CE%BD%CE%B9%CF%83%CF%84%CE%B1%CE%BC%CE%AD%CE%BD%CE%B7" TargetMode="External"/><Relationship Id="rId4" Type="http://schemas.openxmlformats.org/officeDocument/2006/relationships/hyperlink" Target="https://el.wikipedia.org/wiki/%CE%93%CE%B5%CF%89%CE%BC%CE%B5%CF%84%CF%81%CE%AF%CE%B1" TargetMode="External"/><Relationship Id="rId9" Type="http://schemas.openxmlformats.org/officeDocument/2006/relationships/hyperlink" Target="https://el.wikipedia.org/wiki/%CE%95%CF%80%CE%B9%CF%84%CE%AC%CF%87%CF%85%CE%BD%CF%83%CE%B7"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A4%CF%81%CE%B9%CE%B2%CE%AE" TargetMode="External"/><Relationship Id="rId7" Type="http://schemas.openxmlformats.org/officeDocument/2006/relationships/hyperlink" Target="https://el.wikipedia.org/wiki/%CE%91%CE%B4%CF%81%CE%AC%CE%BD%CE%B5%CE%B9%CE%B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el.wikipedia.org/wiki/%CE%98%CE%B5%CF%89%CF%81%CE%AF%CE%B1_%CE%B5%CE%BB%CE%B1%CF%83%CF%84%CE%B9%CE%BA%CF%8C%CF%84%CE%B7%CF%84%CE%B1%CF%82" TargetMode="External"/><Relationship Id="rId5" Type="http://schemas.openxmlformats.org/officeDocument/2006/relationships/hyperlink" Target="https://el.wikipedia.org/wiki/%CE%A0%CE%AF%CE%B5%CF%83%CE%B7" TargetMode="External"/><Relationship Id="rId4" Type="http://schemas.openxmlformats.org/officeDocument/2006/relationships/hyperlink" Target="https://el.wikipedia.org/w/index.php?title=%CE%91%CE%BD%CF%84%CE%B9%CE%B4%CF%81%CE%AC%CF%83%CE%B5%CE%B9%CF%82_%CF%83%CF%84%CE%AE%CF%81%CE%B9%CE%BE%CE%B7%CF%82&amp;action=edit&amp;redlink=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20.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8.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emf"/><Relationship Id="rId5" Type="http://schemas.openxmlformats.org/officeDocument/2006/relationships/oleObject" Target="../embeddings/oleObject8.bin"/><Relationship Id="rId10" Type="http://schemas.openxmlformats.org/officeDocument/2006/relationships/image" Target="../media/image47.png"/><Relationship Id="rId4" Type="http://schemas.openxmlformats.org/officeDocument/2006/relationships/image" Target="../media/image44.emf"/><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470.png"/><Relationship Id="rId12"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6.png"/><Relationship Id="rId5" Type="http://schemas.openxmlformats.org/officeDocument/2006/relationships/image" Target="../media/image45.png"/><Relationship Id="rId10" Type="http://schemas.openxmlformats.org/officeDocument/2006/relationships/image" Target="../media/image55.png"/><Relationship Id="rId4" Type="http://schemas.microsoft.com/office/2007/relationships/hdphoto" Target="../media/hdphoto6.wdp"/><Relationship Id="rId9"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94%CE%B9%CE%B5%CE%B8%CE%BD%CE%AD%CF%82_%CE%A3%CF%8D%CF%83%CF%84%CE%B7%CE%BC%CE%B1_%CE%9C%CE%BF%CE%BD%CE%AC%CE%B4%CF%89%CE%BD" TargetMode="External"/><Relationship Id="rId2" Type="http://schemas.openxmlformats.org/officeDocument/2006/relationships/hyperlink" Target="https://el.wikipedia.org/wiki/%CE%93%CE%B5%CF%89%CE%B3%CF%81%CE%B1%CF%86%CE%B9%CE%BA%CF%8C_%CF%80%CE%BB%CE%AC%CF%84%CE%BF%CF%82" TargetMode="External"/><Relationship Id="rId1" Type="http://schemas.openxmlformats.org/officeDocument/2006/relationships/slideLayout" Target="../slideLayouts/slideLayout7.xml"/><Relationship Id="rId4" Type="http://schemas.openxmlformats.org/officeDocument/2006/relationships/hyperlink" Target="https://el.wikipedia.org/wiki/%CE%9D%CF%8C%CE%BC%CE%BF%CE%B9_%CE%BA%CE%AF%CE%BD%CE%B7%CF%83%CE%B7%CF%82_%CF%84%CE%BF%CF%85_%CE%9D%CE%B5%CF%8D%CF%84%CF%89%CE%BD%CE%B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62.wmf"/><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0.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82.wmf"/><Relationship Id="rId5" Type="http://schemas.openxmlformats.org/officeDocument/2006/relationships/oleObject" Target="../embeddings/oleObject13.bin"/><Relationship Id="rId4" Type="http://schemas.openxmlformats.org/officeDocument/2006/relationships/image" Target="../media/image81.wmf"/></Relationships>
</file>

<file path=ppt/slides/_rels/slide61.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82.wmf"/><Relationship Id="rId5" Type="http://schemas.openxmlformats.org/officeDocument/2006/relationships/oleObject" Target="../embeddings/oleObject16.bin"/><Relationship Id="rId4" Type="http://schemas.openxmlformats.org/officeDocument/2006/relationships/image" Target="../media/image84.wmf"/></Relationships>
</file>

<file path=ppt/slides/_rels/slide62.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3.wmf"/><Relationship Id="rId5" Type="http://schemas.openxmlformats.org/officeDocument/2006/relationships/oleObject" Target="../embeddings/oleObject19.bin"/><Relationship Id="rId10" Type="http://schemas.openxmlformats.org/officeDocument/2006/relationships/image" Target="../media/image86.wmf"/><Relationship Id="rId4" Type="http://schemas.openxmlformats.org/officeDocument/2006/relationships/image" Target="../media/image82.wmf"/><Relationship Id="rId9"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8.wmf"/><Relationship Id="rId5" Type="http://schemas.openxmlformats.org/officeDocument/2006/relationships/oleObject" Target="../embeddings/oleObject23.bin"/><Relationship Id="rId4" Type="http://schemas.openxmlformats.org/officeDocument/2006/relationships/image" Target="../media/image87.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hyperlink" Target="http://en.wikipedia.org/wiki/Atomic_mass_unit" TargetMode="External"/><Relationship Id="rId7"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89.wmf"/><Relationship Id="rId4" Type="http://schemas.openxmlformats.org/officeDocument/2006/relationships/oleObject" Target="../embeddings/oleObject24.bin"/><Relationship Id="rId9" Type="http://schemas.openxmlformats.org/officeDocument/2006/relationships/image" Target="../media/image91.wmf"/></Relationships>
</file>

<file path=ppt/slides/_rels/slide65.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28.bin"/><Relationship Id="rId4" Type="http://schemas.openxmlformats.org/officeDocument/2006/relationships/image" Target="../media/image92.wmf"/></Relationships>
</file>

<file path=ppt/slides/_rels/slide66.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94.wmf"/><Relationship Id="rId5" Type="http://schemas.openxmlformats.org/officeDocument/2006/relationships/oleObject" Target="../embeddings/oleObject31.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33.bin"/></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18" Type="http://schemas.openxmlformats.org/officeDocument/2006/relationships/image" Target="../media/image220.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0.png"/><Relationship Id="rId7" Type="http://schemas.openxmlformats.org/officeDocument/2006/relationships/image" Target="../media/image9.png"/><Relationship Id="rId12" Type="http://schemas.openxmlformats.org/officeDocument/2006/relationships/image" Target="../media/image16.png"/><Relationship Id="rId17" Type="http://schemas.microsoft.com/office/2007/relationships/hdphoto" Target="../media/hdphoto5.wdp"/><Relationship Id="rId25" Type="http://schemas.openxmlformats.org/officeDocument/2006/relationships/image" Target="../media/image39.png"/><Relationship Id="rId2" Type="http://schemas.openxmlformats.org/officeDocument/2006/relationships/image" Target="../media/image60.png"/><Relationship Id="rId16" Type="http://schemas.openxmlformats.org/officeDocument/2006/relationships/image" Target="../media/image14.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3.wdp"/><Relationship Id="rId24"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1.png"/><Relationship Id="rId19" Type="http://schemas.openxmlformats.org/officeDocument/2006/relationships/image" Target="../media/image230.png"/><Relationship Id="rId4" Type="http://schemas.openxmlformats.org/officeDocument/2006/relationships/image" Target="../media/image8.png"/><Relationship Id="rId9" Type="http://schemas.openxmlformats.org/officeDocument/2006/relationships/image" Target="../media/image13.png"/><Relationship Id="rId14" Type="http://schemas.microsoft.com/office/2007/relationships/hdphoto" Target="../media/hdphoto4.wdp"/><Relationship Id="rId22" Type="http://schemas.openxmlformats.org/officeDocument/2006/relationships/image" Target="../media/image26.png"/><Relationship Id="rId27" Type="http://schemas.openxmlformats.org/officeDocument/2006/relationships/image" Target="../media/image310.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F395BDF-C525-485C-AD0E-904E5D3E3D1F}"/>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id="{C50C7707-87B6-4D2F-BA93-F8B4BFE10BF9}"/>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a:t>
            </a:fld>
            <a:endParaRPr lang="el-GR" dirty="0">
              <a:solidFill>
                <a:prstClr val="black">
                  <a:tint val="75000"/>
                </a:prstClr>
              </a:solidFill>
            </a:endParaRPr>
          </a:p>
        </p:txBody>
      </p:sp>
      <p:sp>
        <p:nvSpPr>
          <p:cNvPr id="5" name="Rectangle 3">
            <a:extLst>
              <a:ext uri="{FF2B5EF4-FFF2-40B4-BE49-F238E27FC236}">
                <a16:creationId xmlns:a16="http://schemas.microsoft.com/office/drawing/2014/main" id="{86C0BC2C-EC17-4533-8B43-8DC3DC9A2A2C}"/>
              </a:ext>
            </a:extLst>
          </p:cNvPr>
          <p:cNvSpPr txBox="1">
            <a:spLocks noChangeArrowheads="1"/>
          </p:cNvSpPr>
          <p:nvPr/>
        </p:nvSpPr>
        <p:spPr>
          <a:xfrm>
            <a:off x="323528" y="2348880"/>
            <a:ext cx="7667947" cy="10080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altLang="el-GR" sz="2800" dirty="0">
                <a:solidFill>
                  <a:schemeClr val="hlink"/>
                </a:solidFill>
                <a:latin typeface="Comic Sans MS" panose="030F0702030302020204" pitchFamily="66" charset="0"/>
              </a:rPr>
              <a:t>Φυσική Περιβάλλοντος :          </a:t>
            </a:r>
          </a:p>
          <a:p>
            <a:pPr marL="0" indent="0" algn="r">
              <a:buNone/>
            </a:pPr>
            <a:r>
              <a:rPr lang="en-US" sz="2600" i="1" dirty="0">
                <a:solidFill>
                  <a:srgbClr val="FF0000"/>
                </a:solidFill>
                <a:latin typeface="Arial" panose="020B0604020202020204" pitchFamily="34" charset="0"/>
              </a:rPr>
              <a:t>“</a:t>
            </a:r>
            <a:r>
              <a:rPr lang="el-GR" sz="2600" i="1" dirty="0">
                <a:solidFill>
                  <a:srgbClr val="FF0000"/>
                </a:solidFill>
                <a:latin typeface="Arial" panose="020B0604020202020204" pitchFamily="34" charset="0"/>
              </a:rPr>
              <a:t>Αρχές Φυσικής</a:t>
            </a:r>
          </a:p>
          <a:p>
            <a:pPr marL="0" indent="0" algn="r">
              <a:buNone/>
            </a:pPr>
            <a:r>
              <a:rPr lang="el-GR" sz="2600" i="1" dirty="0">
                <a:solidFill>
                  <a:srgbClr val="FF0000"/>
                </a:solidFill>
                <a:latin typeface="Arial" panose="020B0604020202020204" pitchFamily="34" charset="0"/>
              </a:rPr>
              <a:t>Διατήρηση μάζας, ενέργειας &amp; ορμής</a:t>
            </a:r>
            <a:r>
              <a:rPr lang="en-US" sz="2800" i="1" dirty="0">
                <a:solidFill>
                  <a:srgbClr val="FF0000"/>
                </a:solidFill>
                <a:latin typeface="Arial" panose="020B0604020202020204" pitchFamily="34" charset="0"/>
              </a:rPr>
              <a:t>“</a:t>
            </a:r>
          </a:p>
          <a:p>
            <a:pPr marL="0" indent="0" algn="ctr">
              <a:buNone/>
            </a:pPr>
            <a:r>
              <a:rPr lang="el-GR" altLang="el-GR" sz="2000" b="1" dirty="0">
                <a:latin typeface="Comic Sans MS" panose="030F0702030302020204" pitchFamily="66" charset="0"/>
              </a:rPr>
              <a:t> </a:t>
            </a:r>
            <a:endParaRPr lang="en-US" altLang="el-GR" sz="2000" b="1" dirty="0">
              <a:latin typeface="Comic Sans MS" panose="030F0702030302020204" pitchFamily="66" charset="0"/>
            </a:endParaRPr>
          </a:p>
          <a:p>
            <a:pPr marL="0" indent="0" algn="ctr">
              <a:buNone/>
            </a:pPr>
            <a:endParaRPr lang="en-US" altLang="el-GR" sz="2000" b="1" dirty="0">
              <a:solidFill>
                <a:srgbClr val="00279F"/>
              </a:solidFill>
            </a:endParaRPr>
          </a:p>
          <a:p>
            <a:pPr marL="0" indent="0" algn="ctr">
              <a:buNone/>
            </a:pPr>
            <a:endParaRPr lang="el-GR" sz="2800" i="1" dirty="0">
              <a:solidFill>
                <a:srgbClr val="FF0000"/>
              </a:solidFill>
              <a:latin typeface="Arial" panose="020B0604020202020204" pitchFamily="34" charset="0"/>
            </a:endParaRPr>
          </a:p>
          <a:p>
            <a:pPr marL="0" indent="0" algn="ctr">
              <a:buNone/>
            </a:pPr>
            <a:endParaRPr lang="el-GR" altLang="el-GR" sz="2800" b="1" dirty="0"/>
          </a:p>
          <a:p>
            <a:pPr marL="0" indent="0" algn="ctr">
              <a:buNone/>
            </a:pPr>
            <a:endParaRPr lang="el-GR" altLang="el-GR" sz="2600" i="1" dirty="0">
              <a:solidFill>
                <a:srgbClr val="FF0000"/>
              </a:solidFill>
              <a:latin typeface="Arial" panose="020B0604020202020204" pitchFamily="34" charset="0"/>
            </a:endParaRPr>
          </a:p>
          <a:p>
            <a:pPr marL="0" indent="0">
              <a:buFont typeface="Wingdings" pitchFamily="2" charset="2"/>
              <a:buNone/>
            </a:pPr>
            <a:endParaRPr lang="el-GR" altLang="el-GR" sz="2800" dirty="0">
              <a:solidFill>
                <a:schemeClr val="accent2"/>
              </a:solidFill>
            </a:endParaRPr>
          </a:p>
        </p:txBody>
      </p:sp>
      <p:grpSp>
        <p:nvGrpSpPr>
          <p:cNvPr id="6" name="Group 2">
            <a:extLst>
              <a:ext uri="{FF2B5EF4-FFF2-40B4-BE49-F238E27FC236}">
                <a16:creationId xmlns:a16="http://schemas.microsoft.com/office/drawing/2014/main" id="{621D6907-1D73-4298-9B31-4142D2657EAB}"/>
              </a:ext>
            </a:extLst>
          </p:cNvPr>
          <p:cNvGrpSpPr>
            <a:grpSpLocks/>
          </p:cNvGrpSpPr>
          <p:nvPr/>
        </p:nvGrpSpPr>
        <p:grpSpPr bwMode="auto">
          <a:xfrm>
            <a:off x="2771800" y="5106029"/>
            <a:ext cx="6022366" cy="1162751"/>
            <a:chOff x="1768" y="214"/>
            <a:chExt cx="3001" cy="905"/>
          </a:xfrm>
        </p:grpSpPr>
        <p:sp>
          <p:nvSpPr>
            <p:cNvPr id="7" name="Rectangle 4">
              <a:extLst>
                <a:ext uri="{FF2B5EF4-FFF2-40B4-BE49-F238E27FC236}">
                  <a16:creationId xmlns:a16="http://schemas.microsoft.com/office/drawing/2014/main" id="{F04F8513-F1E2-45BE-B6AE-1647D21C708F}"/>
                </a:ext>
              </a:extLst>
            </p:cNvPr>
            <p:cNvSpPr>
              <a:spLocks noChangeArrowheads="1"/>
            </p:cNvSpPr>
            <p:nvPr/>
          </p:nvSpPr>
          <p:spPr bwMode="auto">
            <a:xfrm>
              <a:off x="1768" y="214"/>
              <a:ext cx="2439" cy="467"/>
            </a:xfrm>
            <a:prstGeom prst="rect">
              <a:avLst/>
            </a:prstGeom>
            <a:noFill/>
            <a:ln w="9525">
              <a:noFill/>
              <a:miter lim="800000"/>
              <a:headEnd/>
              <a:tailEnd/>
            </a:ln>
            <a:effectLst/>
          </p:spPr>
          <p:txBody>
            <a:bodyPr anchor="ctr">
              <a:spAutoFit/>
            </a:bodyPr>
            <a:lstStyle/>
            <a:p>
              <a:pPr>
                <a:defRPr/>
              </a:pPr>
              <a:r>
                <a:rPr lang="el-GR" sz="1100" b="1" u="sng" dirty="0">
                  <a:solidFill>
                    <a:schemeClr val="hlink"/>
                  </a:solidFill>
                  <a:effectLst>
                    <a:outerShdw blurRad="38100" dist="38100" dir="2700000" algn="tl">
                      <a:srgbClr val="C0C0C0"/>
                    </a:outerShdw>
                  </a:effectLst>
                  <a:latin typeface="Comic Sans MS" pitchFamily="66" charset="0"/>
                  <a:cs typeface="Arial" pitchFamily="34" charset="0"/>
                </a:rPr>
                <a:t> </a:t>
              </a:r>
            </a:p>
            <a:p>
              <a:pPr>
                <a:defRPr/>
              </a:pPr>
              <a:endParaRPr lang="el-GR" sz="1100" b="1" u="sng" dirty="0">
                <a:solidFill>
                  <a:schemeClr val="hlink"/>
                </a:solidFill>
                <a:effectLst>
                  <a:outerShdw blurRad="38100" dist="38100" dir="2700000" algn="tl">
                    <a:srgbClr val="C0C0C0"/>
                  </a:outerShdw>
                </a:effectLst>
                <a:latin typeface="Comic Sans MS" pitchFamily="66" charset="0"/>
                <a:cs typeface="Arial" pitchFamily="34" charset="0"/>
              </a:endParaRPr>
            </a:p>
            <a:p>
              <a:pPr>
                <a:defRPr/>
              </a:pPr>
              <a:r>
                <a:rPr lang="en-US" sz="1100" b="1" u="sng" dirty="0">
                  <a:solidFill>
                    <a:schemeClr val="hlink"/>
                  </a:solidFill>
                  <a:effectLst>
                    <a:outerShdw blurRad="38100" dist="38100" dir="2700000" algn="tl">
                      <a:srgbClr val="C0C0C0"/>
                    </a:outerShdw>
                  </a:effectLst>
                  <a:latin typeface="Comic Sans MS" pitchFamily="66" charset="0"/>
                  <a:cs typeface="Arial" pitchFamily="34" charset="0"/>
                </a:rPr>
                <a:t>Energy and Environmental Research Laboratory</a:t>
              </a:r>
              <a:r>
                <a:rPr lang="el-GR" sz="1100" b="1" u="sng" dirty="0">
                  <a:solidFill>
                    <a:schemeClr val="hlink"/>
                  </a:solidFill>
                  <a:latin typeface="Comic Sans MS" pitchFamily="66" charset="0"/>
                  <a:cs typeface="Arial" pitchFamily="34" charset="0"/>
                </a:rPr>
                <a:t> </a:t>
              </a:r>
            </a:p>
          </p:txBody>
        </p:sp>
        <p:pic>
          <p:nvPicPr>
            <p:cNvPr id="8" name="Picture 7">
              <a:extLst>
                <a:ext uri="{FF2B5EF4-FFF2-40B4-BE49-F238E27FC236}">
                  <a16:creationId xmlns:a16="http://schemas.microsoft.com/office/drawing/2014/main" id="{9DF27E3F-3F21-490B-97F9-FC685CC1DF3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1" y="569"/>
              <a:ext cx="59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
            <a:extLst>
              <a:ext uri="{FF2B5EF4-FFF2-40B4-BE49-F238E27FC236}">
                <a16:creationId xmlns:a16="http://schemas.microsoft.com/office/drawing/2014/main" id="{7A18B57B-0B3A-4026-89B3-94C9B55C3119}"/>
              </a:ext>
            </a:extLst>
          </p:cNvPr>
          <p:cNvSpPr>
            <a:spLocks noChangeArrowheads="1"/>
          </p:cNvSpPr>
          <p:nvPr/>
        </p:nvSpPr>
        <p:spPr bwMode="auto">
          <a:xfrm>
            <a:off x="1619250" y="1557338"/>
            <a:ext cx="6372225" cy="652462"/>
          </a:xfrm>
          <a:prstGeom prst="rect">
            <a:avLst/>
          </a:prstGeom>
          <a:noFill/>
          <a:ln w="9525">
            <a:noFill/>
            <a:miter lim="800000"/>
            <a:headEnd/>
            <a:tailEnd/>
          </a:ln>
        </p:spPr>
        <p:txBody>
          <a:bodyPr anchor="b"/>
          <a:lstStyle/>
          <a:p>
            <a:pPr>
              <a:defRPr/>
            </a:pPr>
            <a:endParaRPr lang="el-GR" sz="2800" i="1" dirty="0">
              <a:solidFill>
                <a:srgbClr val="FF0000"/>
              </a:solidFill>
              <a:latin typeface="Arial" panose="020B0604020202020204" pitchFamily="34" charset="0"/>
            </a:endParaRPr>
          </a:p>
        </p:txBody>
      </p:sp>
      <p:sp>
        <p:nvSpPr>
          <p:cNvPr id="3" name="Ορθογώνιο 2">
            <a:extLst>
              <a:ext uri="{FF2B5EF4-FFF2-40B4-BE49-F238E27FC236}">
                <a16:creationId xmlns:a16="http://schemas.microsoft.com/office/drawing/2014/main" id="{7C5881A5-5459-4C6C-AFF3-2C153A9AACE0}"/>
              </a:ext>
            </a:extLst>
          </p:cNvPr>
          <p:cNvSpPr/>
          <p:nvPr/>
        </p:nvSpPr>
        <p:spPr>
          <a:xfrm>
            <a:off x="3428400" y="4154607"/>
            <a:ext cx="4572000" cy="369332"/>
          </a:xfrm>
          <a:prstGeom prst="rect">
            <a:avLst/>
          </a:prstGeom>
        </p:spPr>
        <p:txBody>
          <a:bodyPr>
            <a:spAutoFit/>
          </a:bodyPr>
          <a:lstStyle/>
          <a:p>
            <a:pPr algn="r">
              <a:spcBef>
                <a:spcPct val="20000"/>
              </a:spcBef>
              <a:buClr>
                <a:schemeClr val="folHlink"/>
              </a:buClr>
              <a:buSzPct val="60000"/>
              <a:buFont typeface="Wingdings" pitchFamily="2" charset="2"/>
              <a:buNone/>
              <a:defRPr/>
            </a:pPr>
            <a:r>
              <a:rPr lang="el-GR" b="1" i="1" kern="0" dirty="0" err="1">
                <a:solidFill>
                  <a:srgbClr val="0070C0"/>
                </a:solidFill>
                <a:latin typeface="Times New Roman" pitchFamily="18" charset="0"/>
                <a:cs typeface="Times New Roman" pitchFamily="18" charset="0"/>
              </a:rPr>
              <a:t>Καθ</a:t>
            </a:r>
            <a:r>
              <a:rPr lang="el-GR" b="1" i="1" kern="0" dirty="0">
                <a:solidFill>
                  <a:srgbClr val="0070C0"/>
                </a:solidFill>
                <a:latin typeface="Times New Roman" pitchFamily="18" charset="0"/>
                <a:cs typeface="Times New Roman" pitchFamily="18" charset="0"/>
              </a:rPr>
              <a:t>. Μιχάλης </a:t>
            </a:r>
            <a:r>
              <a:rPr lang="el-GR" b="1" i="1" kern="0" dirty="0" err="1">
                <a:solidFill>
                  <a:srgbClr val="0070C0"/>
                </a:solidFill>
                <a:latin typeface="Times New Roman" pitchFamily="18" charset="0"/>
                <a:cs typeface="Times New Roman" pitchFamily="18" charset="0"/>
              </a:rPr>
              <a:t>Γρ</a:t>
            </a:r>
            <a:r>
              <a:rPr lang="el-GR" b="1" i="1" kern="0" dirty="0">
                <a:solidFill>
                  <a:srgbClr val="0070C0"/>
                </a:solidFill>
                <a:latin typeface="Times New Roman" pitchFamily="18" charset="0"/>
                <a:cs typeface="Times New Roman" pitchFamily="18" charset="0"/>
              </a:rPr>
              <a:t> Βραχόπουλος</a:t>
            </a:r>
          </a:p>
        </p:txBody>
      </p:sp>
      <p:pic>
        <p:nvPicPr>
          <p:cNvPr id="14" name="Εικόνα 13">
            <a:extLst>
              <a:ext uri="{FF2B5EF4-FFF2-40B4-BE49-F238E27FC236}">
                <a16:creationId xmlns:a16="http://schemas.microsoft.com/office/drawing/2014/main" id="{3920E234-C6AE-4964-A0A8-857F75A18AB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34792" y="322052"/>
            <a:ext cx="386080" cy="600075"/>
          </a:xfrm>
          <a:prstGeom prst="rect">
            <a:avLst/>
          </a:prstGeom>
        </p:spPr>
      </p:pic>
      <p:sp>
        <p:nvSpPr>
          <p:cNvPr id="15" name="object 7">
            <a:extLst>
              <a:ext uri="{FF2B5EF4-FFF2-40B4-BE49-F238E27FC236}">
                <a16:creationId xmlns:a16="http://schemas.microsoft.com/office/drawing/2014/main" id="{FF6CDC39-6CBF-426B-90C5-8FC43EBA0B49}"/>
              </a:ext>
            </a:extLst>
          </p:cNvPr>
          <p:cNvSpPr txBox="1"/>
          <p:nvPr/>
        </p:nvSpPr>
        <p:spPr>
          <a:xfrm>
            <a:off x="1259632" y="336657"/>
            <a:ext cx="5164455" cy="472440"/>
          </a:xfrm>
          <a:prstGeom prst="rect">
            <a:avLst/>
          </a:prstGeom>
        </p:spPr>
        <p:txBody>
          <a:bodyPr wrap="square" lIns="0" tIns="0" rIns="0" bIns="0" rtlCol="0">
            <a:noAutofit/>
          </a:bodyPr>
          <a:lstStyle/>
          <a:p>
            <a:pPr marL="8890" marR="27305">
              <a:lnSpc>
                <a:spcPts val="2160"/>
              </a:lnSpc>
              <a:spcBef>
                <a:spcPts val="110"/>
              </a:spcBef>
              <a:spcAft>
                <a:spcPts val="0"/>
              </a:spcAft>
            </a:pP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tio</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l</a:t>
            </a:r>
            <a:r>
              <a:rPr lang="en-US" sz="1600" kern="1200" spc="-9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d</a:t>
            </a:r>
            <a:r>
              <a:rPr lang="en-US" sz="1600" kern="1200" spc="-1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K</a:t>
            </a:r>
            <a:r>
              <a:rPr lang="en-US" sz="1600" kern="1200" spc="5"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po</a:t>
            </a:r>
            <a:r>
              <a:rPr lang="en-US" sz="1600" kern="1200" spc="-5"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d</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istr</a:t>
            </a:r>
            <a:r>
              <a:rPr lang="en-US" sz="1600" kern="1200" spc="-5"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a:t>
            </a:r>
            <a:r>
              <a:rPr lang="en-US" sz="1600" kern="1200" spc="1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Un</a:t>
            </a:r>
            <a:r>
              <a:rPr lang="en-US" sz="1600" kern="1200" spc="-5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a:t>
            </a:r>
            <a:r>
              <a:rPr lang="en-US" sz="1600" kern="1200" spc="-4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v</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e</a:t>
            </a:r>
            <a:r>
              <a:rPr lang="en-US" sz="1600" kern="1200" spc="-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r</a:t>
            </a:r>
            <a:r>
              <a:rPr lang="en-US" sz="1600" kern="1200" spc="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s</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ity</a:t>
            </a:r>
            <a:r>
              <a:rPr lang="en-US" sz="1600" kern="1200" spc="-3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of</a:t>
            </a:r>
            <a:r>
              <a:rPr lang="en-US" sz="1600" kern="1200" spc="-3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spc="-2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th</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en</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s -1837</a:t>
            </a:r>
            <a:endParaRPr lang="el-GR" sz="1200" dirty="0">
              <a:effectLst/>
              <a:latin typeface="Times New Roman" panose="02020603050405020304" pitchFamily="18" charset="0"/>
              <a:ea typeface="Times New Roman" panose="02020603050405020304" pitchFamily="18" charset="0"/>
            </a:endParaRPr>
          </a:p>
          <a:p>
            <a:pPr marL="8890" marR="0">
              <a:lnSpc>
                <a:spcPct val="97000"/>
              </a:lnSpc>
              <a:spcBef>
                <a:spcPts val="105"/>
              </a:spcBef>
              <a:spcAft>
                <a:spcPts val="0"/>
              </a:spcAft>
            </a:pP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pa</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rt</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m</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spc="-4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f</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Agr</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i</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c</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l</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ral</a:t>
            </a:r>
            <a:r>
              <a:rPr lang="en-US" sz="1050" i="1" kern="1200" spc="-8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v</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el</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opm</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t>
            </a:r>
            <a:r>
              <a:rPr lang="en-US" sz="1050" i="1" kern="1200" spc="-1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Agr</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f</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 M</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ge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m</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spc="-7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f</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N</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at</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ral</a:t>
            </a:r>
            <a:r>
              <a:rPr lang="en-US" sz="1050" i="1" kern="1200" spc="-6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Res</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rces</a:t>
            </a:r>
            <a:endParaRPr lang="el-G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292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10</a:t>
            </a:fld>
            <a:endParaRPr lang="el-GR" dirty="0">
              <a:solidFill>
                <a:prstClr val="black">
                  <a:tint val="75000"/>
                </a:prstClr>
              </a:solidFill>
            </a:endParaRPr>
          </a:p>
        </p:txBody>
      </p:sp>
      <p:sp>
        <p:nvSpPr>
          <p:cNvPr id="8" name="Rectangle 2">
            <a:extLst>
              <a:ext uri="{FF2B5EF4-FFF2-40B4-BE49-F238E27FC236}">
                <a16:creationId xmlns:a16="http://schemas.microsoft.com/office/drawing/2014/main" id="{02A8F7A5-116E-44C6-BC0A-741113631575}"/>
              </a:ext>
            </a:extLst>
          </p:cNvPr>
          <p:cNvSpPr>
            <a:spLocks noChangeArrowheads="1"/>
          </p:cNvSpPr>
          <p:nvPr/>
        </p:nvSpPr>
        <p:spPr bwMode="auto">
          <a:xfrm>
            <a:off x="251520" y="751344"/>
            <a:ext cx="835342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b="1" dirty="0">
              <a:solidFill>
                <a:srgbClr val="0033CC"/>
              </a:solidFill>
            </a:endParaRPr>
          </a:p>
          <a:p>
            <a:pPr eaLnBrk="1" hangingPunct="1"/>
            <a:r>
              <a:rPr lang="el-GR" altLang="el-GR" b="1" dirty="0">
                <a:solidFill>
                  <a:srgbClr val="0033CC"/>
                </a:solidFill>
              </a:rPr>
              <a:t>Α) </a:t>
            </a:r>
            <a:r>
              <a:rPr lang="en-US" altLang="el-GR" b="1" dirty="0">
                <a:solidFill>
                  <a:srgbClr val="0033CC"/>
                </a:solidFill>
              </a:rPr>
              <a:t>O</a:t>
            </a:r>
            <a:r>
              <a:rPr lang="el-GR" altLang="el-GR" b="1" dirty="0">
                <a:solidFill>
                  <a:srgbClr val="0033CC"/>
                </a:solidFill>
              </a:rPr>
              <a:t>ι νόμοι του Νεύτωνα</a:t>
            </a:r>
            <a:endParaRPr lang="en-US" altLang="el-GR" b="1" dirty="0">
              <a:solidFill>
                <a:srgbClr val="0033CC"/>
              </a:solidFill>
            </a:endParaRPr>
          </a:p>
          <a:p>
            <a:pPr eaLnBrk="1" hangingPunct="1"/>
            <a:endParaRPr lang="en-US" altLang="el-GR" b="1" dirty="0">
              <a:solidFill>
                <a:srgbClr val="0033CC"/>
              </a:solidFill>
            </a:endParaRPr>
          </a:p>
          <a:p>
            <a:pPr eaLnBrk="1" hangingPunct="1"/>
            <a:r>
              <a:rPr lang="el-GR" altLang="el-GR" b="1" dirty="0">
                <a:solidFill>
                  <a:srgbClr val="0033CC"/>
                </a:solidFill>
              </a:rPr>
              <a:t>Β) Η αρχή διατήρησης της ορμής</a:t>
            </a:r>
            <a:endParaRPr lang="en-US" altLang="el-GR" b="1" dirty="0">
              <a:solidFill>
                <a:srgbClr val="0033CC"/>
              </a:solidFill>
            </a:endParaRPr>
          </a:p>
          <a:p>
            <a:pPr eaLnBrk="1" hangingPunct="1"/>
            <a:endParaRPr lang="en-US" altLang="el-GR" dirty="0"/>
          </a:p>
          <a:p>
            <a:pPr eaLnBrk="1" hangingPunct="1"/>
            <a:r>
              <a:rPr lang="el-GR" altLang="el-GR" dirty="0"/>
              <a:t>Η</a:t>
            </a:r>
            <a:r>
              <a:rPr lang="el-GR" altLang="el-GR" b="1" dirty="0"/>
              <a:t> ορμή </a:t>
            </a:r>
            <a:r>
              <a:rPr lang="el-GR" altLang="el-GR" dirty="0"/>
              <a:t>ορίζεται ως το γινόμενο της μάζας και της ταχύτητας ενός σώματος. 	</a:t>
            </a:r>
            <a:endParaRPr lang="en-US" altLang="el-GR" dirty="0"/>
          </a:p>
          <a:p>
            <a:pPr algn="ctr" eaLnBrk="1" hangingPunct="1"/>
            <a:r>
              <a:rPr lang="el-GR" altLang="el-GR" sz="2400" b="1" dirty="0">
                <a:solidFill>
                  <a:srgbClr val="C00000"/>
                </a:solidFill>
                <a:latin typeface="Comic Sans MS" panose="030F0702030302020204" pitchFamily="66" charset="0"/>
              </a:rPr>
              <a:t>Η αρχή διατήρησης της ορμής (Α.Δ.Ο.) μαζί με την αρχή διατήρησης της ενέργειας και της μάζας είναι θεμελιώδεις αρχές της Φυσικής. </a:t>
            </a:r>
          </a:p>
          <a:p>
            <a:pPr eaLnBrk="1" hangingPunct="1"/>
            <a:endParaRPr lang="el-GR" altLang="el-GR" dirty="0"/>
          </a:p>
          <a:p>
            <a:pPr algn="just" eaLnBrk="1" hangingPunct="1"/>
            <a:r>
              <a:rPr lang="el-GR" altLang="el-GR" dirty="0"/>
              <a:t>Βάσει της Α.Δ.Ο. η ορμή </a:t>
            </a:r>
            <a:r>
              <a:rPr lang="el-GR" altLang="el-GR" b="1" u="sng" dirty="0"/>
              <a:t>ούτε δημιουργείται ούτε καταστρέφεται</a:t>
            </a:r>
            <a:r>
              <a:rPr lang="el-GR" altLang="el-GR" dirty="0"/>
              <a:t> αλλά μεταβάλλεται μέσω των κινήσεων και της επίδρασης των δυνάμεων όπως αυτά περιγράφονται από τους νόμους του Νεύτωνα. </a:t>
            </a:r>
            <a:endParaRPr lang="en-US" altLang="el-GR" dirty="0"/>
          </a:p>
          <a:p>
            <a:pPr eaLnBrk="1" hangingPunct="1"/>
            <a:endParaRPr lang="en-US" altLang="el-GR" dirty="0"/>
          </a:p>
          <a:p>
            <a:pPr algn="just" eaLnBrk="1" hangingPunct="1"/>
            <a:r>
              <a:rPr lang="el-GR" altLang="el-GR" dirty="0"/>
              <a:t>Την ορμή, </a:t>
            </a:r>
            <a:r>
              <a:rPr lang="el-GR" altLang="el-GR" u="sng" dirty="0"/>
              <a:t>όντας διανυσματικό μέγεθος</a:t>
            </a:r>
            <a:r>
              <a:rPr lang="el-GR" altLang="el-GR" dirty="0"/>
              <a:t>, είναι πιο δύσκολο να την χειριστεί κανείς σε σχέση με την ενέργεια και την  μάζα. Η ορμή διατηρείται ταυτόχρονα και στις τρεις διευθύνσεις.</a:t>
            </a:r>
          </a:p>
        </p:txBody>
      </p:sp>
      <p:sp>
        <p:nvSpPr>
          <p:cNvPr id="9" name="Text Box 5">
            <a:extLst>
              <a:ext uri="{FF2B5EF4-FFF2-40B4-BE49-F238E27FC236}">
                <a16:creationId xmlns:a16="http://schemas.microsoft.com/office/drawing/2014/main" id="{FE616539-8B61-4A6C-B6F5-C808ECA03691}"/>
              </a:ext>
            </a:extLst>
          </p:cNvPr>
          <p:cNvSpPr txBox="1">
            <a:spLocks noChangeArrowheads="1"/>
          </p:cNvSpPr>
          <p:nvPr/>
        </p:nvSpPr>
        <p:spPr bwMode="auto">
          <a:xfrm>
            <a:off x="0" y="260350"/>
            <a:ext cx="8999538"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b="1" dirty="0"/>
              <a:t>Η διατήρηση της ορμής κατά την σύγκρουση σωματιδίων</a:t>
            </a:r>
            <a:r>
              <a:rPr lang="en-US" altLang="el-GR" sz="2400" b="1" dirty="0"/>
              <a:t> </a:t>
            </a:r>
            <a:endParaRPr lang="el-GR" altLang="el-GR" sz="2400" b="1" dirty="0"/>
          </a:p>
        </p:txBody>
      </p:sp>
    </p:spTree>
    <p:extLst>
      <p:ext uri="{BB962C8B-B14F-4D97-AF65-F5344CB8AC3E}">
        <p14:creationId xmlns:p14="http://schemas.microsoft.com/office/powerpoint/2010/main" val="203025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6196CBB-4594-46FB-881A-D1B56308B25F}"/>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6C5881DA-C8C4-4860-A57E-4B865FC0923A}"/>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11</a:t>
            </a:fld>
            <a:endParaRPr lang="el-GR" dirty="0">
              <a:solidFill>
                <a:prstClr val="black">
                  <a:tint val="75000"/>
                </a:prstClr>
              </a:solidFill>
            </a:endParaRPr>
          </a:p>
        </p:txBody>
      </p:sp>
      <p:sp>
        <p:nvSpPr>
          <p:cNvPr id="4" name="Ορθογώνιο 3">
            <a:extLst>
              <a:ext uri="{FF2B5EF4-FFF2-40B4-BE49-F238E27FC236}">
                <a16:creationId xmlns:a16="http://schemas.microsoft.com/office/drawing/2014/main" id="{169B6E35-F18E-4E62-AB32-C801CB32785C}"/>
              </a:ext>
            </a:extLst>
          </p:cNvPr>
          <p:cNvSpPr/>
          <p:nvPr/>
        </p:nvSpPr>
        <p:spPr>
          <a:xfrm>
            <a:off x="4009739" y="116632"/>
            <a:ext cx="1470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3200" b="1" dirty="0">
                <a:solidFill>
                  <a:srgbClr val="800000"/>
                </a:solidFill>
                <a:effectLst>
                  <a:outerShdw blurRad="38100" dist="38100" dir="2700000" algn="tl">
                    <a:srgbClr val="000000"/>
                  </a:outerShdw>
                </a:effectLst>
                <a:latin typeface="Comic Sans MS" panose="030F0702030302020204" pitchFamily="66" charset="0"/>
              </a:rPr>
              <a:t>Πίεση</a:t>
            </a:r>
          </a:p>
        </p:txBody>
      </p:sp>
      <p:sp>
        <p:nvSpPr>
          <p:cNvPr id="17" name="Ορθογώνιο 16">
            <a:extLst>
              <a:ext uri="{FF2B5EF4-FFF2-40B4-BE49-F238E27FC236}">
                <a16:creationId xmlns:a16="http://schemas.microsoft.com/office/drawing/2014/main" id="{936DECA2-2CD5-46E4-899C-867E19F1BFE3}"/>
              </a:ext>
            </a:extLst>
          </p:cNvPr>
          <p:cNvSpPr/>
          <p:nvPr/>
        </p:nvSpPr>
        <p:spPr>
          <a:xfrm>
            <a:off x="251520" y="841062"/>
            <a:ext cx="8640960" cy="2352567"/>
          </a:xfrm>
          <a:prstGeom prst="rect">
            <a:avLst/>
          </a:prstGeom>
        </p:spPr>
        <p:txBody>
          <a:bodyPr wrap="square">
            <a:spAutoFit/>
          </a:bodyPr>
          <a:lstStyle/>
          <a:p>
            <a:pPr algn="just">
              <a:lnSpc>
                <a:spcPct val="107000"/>
              </a:lnSpc>
              <a:spcAft>
                <a:spcPts val="800"/>
              </a:spcAft>
            </a:pPr>
            <a:r>
              <a:rPr lang="el-GR" sz="2200" dirty="0">
                <a:solidFill>
                  <a:srgbClr val="0000FF"/>
                </a:solidFill>
                <a:cs typeface="Times New Roman" panose="02020603050405020304" pitchFamily="18" charset="0"/>
              </a:rPr>
              <a:t>Στη φυσική με τον όρο πίεση (σύμβολο p  ή P) αποκαλείται το χαρακτηριστικό, ενός συστήματος, φυσικό μέγεθος το οποίο ισοδυναμεί με την πυκνότητα ενέργειας την οποία διαθέτει αυτό το σύστημα. </a:t>
            </a:r>
          </a:p>
          <a:p>
            <a:pPr algn="just">
              <a:lnSpc>
                <a:spcPct val="107000"/>
              </a:lnSpc>
              <a:spcAft>
                <a:spcPts val="800"/>
              </a:spcAft>
            </a:pPr>
            <a:r>
              <a:rPr lang="el-GR" sz="2200" dirty="0">
                <a:solidFill>
                  <a:srgbClr val="C00000"/>
                </a:solidFill>
                <a:cs typeface="Times New Roman" panose="02020603050405020304" pitchFamily="18" charset="0"/>
              </a:rPr>
              <a:t>Οπωσδήποτε, η πίεση δεν προϋποθέτει επιφάνεια για να είναι καλά ορισμένη, αλλά η διαδικασία μέτρησής της ανάγεται στη μέτρηση μιας δύναμης η οποία ασκείται κάθετα σε συγκεκριμένη επιφάνεια. </a:t>
            </a:r>
          </a:p>
        </p:txBody>
      </p:sp>
      <p:sp>
        <p:nvSpPr>
          <p:cNvPr id="19" name="Ορθογώνιο 18">
            <a:extLst>
              <a:ext uri="{FF2B5EF4-FFF2-40B4-BE49-F238E27FC236}">
                <a16:creationId xmlns:a16="http://schemas.microsoft.com/office/drawing/2014/main" id="{70634FD8-D715-4231-AFC7-1528A3F3E63F}"/>
              </a:ext>
            </a:extLst>
          </p:cNvPr>
          <p:cNvSpPr/>
          <p:nvPr/>
        </p:nvSpPr>
        <p:spPr>
          <a:xfrm>
            <a:off x="179512" y="3346874"/>
            <a:ext cx="8784976" cy="2856231"/>
          </a:xfrm>
          <a:prstGeom prst="rect">
            <a:avLst/>
          </a:prstGeom>
        </p:spPr>
        <p:txBody>
          <a:bodyPr wrap="square">
            <a:spAutoFit/>
          </a:bodyPr>
          <a:lstStyle/>
          <a:p>
            <a:pPr>
              <a:lnSpc>
                <a:spcPct val="107000"/>
              </a:lnSpc>
              <a:spcAft>
                <a:spcPts val="800"/>
              </a:spcAft>
            </a:pPr>
            <a:r>
              <a:rPr lang="el-GR" sz="2400" dirty="0">
                <a:ea typeface="Times New Roman" panose="02020603050405020304" pitchFamily="18" charset="0"/>
                <a:cs typeface="Times New Roman" panose="02020603050405020304" pitchFamily="18" charset="0"/>
              </a:rPr>
              <a:t>Μονάδα της πίεσης στο S.I. είναι το </a:t>
            </a:r>
            <a:r>
              <a:rPr lang="en-US" sz="2400" dirty="0">
                <a:ea typeface="Times New Roman" panose="02020603050405020304" pitchFamily="18" charset="0"/>
                <a:cs typeface="Times New Roman" panose="02020603050405020304" pitchFamily="18" charset="0"/>
              </a:rPr>
              <a:t>Pascal</a:t>
            </a:r>
            <a:r>
              <a:rPr lang="el-GR" sz="2400" dirty="0">
                <a:ea typeface="Times New Roman" panose="02020603050405020304" pitchFamily="18" charset="0"/>
                <a:cs typeface="Times New Roman" panose="02020603050405020304" pitchFamily="18" charset="0"/>
              </a:rPr>
              <a:t> </a:t>
            </a:r>
          </a:p>
          <a:p>
            <a:pPr algn="ctr">
              <a:lnSpc>
                <a:spcPct val="107000"/>
              </a:lnSpc>
              <a:spcAft>
                <a:spcPts val="800"/>
              </a:spcAft>
            </a:pPr>
            <a:r>
              <a:rPr lang="el-GR" sz="2400" b="1" u="sng" dirty="0" err="1">
                <a:solidFill>
                  <a:srgbClr val="C00000"/>
                </a:solidFill>
                <a:ea typeface="Times New Roman" panose="02020603050405020304" pitchFamily="18" charset="0"/>
                <a:cs typeface="Times New Roman" panose="02020603050405020304" pitchFamily="18" charset="0"/>
              </a:rPr>
              <a:t>Pa</a:t>
            </a:r>
            <a:r>
              <a:rPr lang="el-GR" sz="2400" b="1" u="sng" dirty="0">
                <a:solidFill>
                  <a:srgbClr val="C00000"/>
                </a:solidFill>
                <a:ea typeface="Times New Roman" panose="02020603050405020304" pitchFamily="18" charset="0"/>
                <a:cs typeface="Times New Roman" panose="02020603050405020304" pitchFamily="18" charset="0"/>
              </a:rPr>
              <a:t> = Nt/m</a:t>
            </a:r>
            <a:r>
              <a:rPr lang="el-GR" sz="2400" b="1" u="sng" baseline="30000" dirty="0">
                <a:solidFill>
                  <a:srgbClr val="C00000"/>
                </a:solidFill>
                <a:ea typeface="Times New Roman" panose="02020603050405020304" pitchFamily="18" charset="0"/>
                <a:cs typeface="Times New Roman" panose="02020603050405020304" pitchFamily="18" charset="0"/>
              </a:rPr>
              <a:t>2 </a:t>
            </a:r>
            <a:r>
              <a:rPr lang="el-GR" sz="2400" b="1" u="sng" dirty="0">
                <a:solidFill>
                  <a:srgbClr val="C00000"/>
                </a:solidFill>
                <a:cs typeface="Times New Roman" panose="02020603050405020304" pitchFamily="18" charset="0"/>
              </a:rPr>
              <a:t>(</a:t>
            </a:r>
            <a:r>
              <a:rPr lang="el-GR" sz="2400" b="1" u="sng" dirty="0" err="1">
                <a:solidFill>
                  <a:srgbClr val="C00000"/>
                </a:solidFill>
                <a:ea typeface="Times New Roman" panose="02020603050405020304" pitchFamily="18" charset="0"/>
                <a:cs typeface="Times New Roman" panose="02020603050405020304" pitchFamily="18" charset="0"/>
              </a:rPr>
              <a:t>Newton</a:t>
            </a:r>
            <a:r>
              <a:rPr lang="el-GR" sz="2400" b="1" u="sng" dirty="0">
                <a:solidFill>
                  <a:srgbClr val="C00000"/>
                </a:solidFill>
                <a:ea typeface="Times New Roman" panose="02020603050405020304" pitchFamily="18" charset="0"/>
                <a:cs typeface="Times New Roman" panose="02020603050405020304" pitchFamily="18" charset="0"/>
              </a:rPr>
              <a:t>/m</a:t>
            </a:r>
            <a:r>
              <a:rPr lang="el-GR" sz="2400" b="1" u="sng" baseline="30000" dirty="0">
                <a:solidFill>
                  <a:srgbClr val="C00000"/>
                </a:solidFill>
                <a:ea typeface="Times New Roman" panose="02020603050405020304" pitchFamily="18" charset="0"/>
                <a:cs typeface="Times New Roman" panose="02020603050405020304" pitchFamily="18" charset="0"/>
              </a:rPr>
              <a:t>2</a:t>
            </a:r>
            <a:r>
              <a:rPr lang="el-GR" sz="2400" b="1" u="sng" dirty="0">
                <a:solidFill>
                  <a:srgbClr val="C00000"/>
                </a:solidFill>
                <a:cs typeface="Times New Roman" panose="02020603050405020304" pitchFamily="18" charset="0"/>
              </a:rPr>
              <a:t>)</a:t>
            </a:r>
            <a:r>
              <a:rPr lang="el-GR" sz="2400" dirty="0">
                <a:ea typeface="Times New Roman" panose="02020603050405020304" pitchFamily="18" charset="0"/>
                <a:cs typeface="Times New Roman" panose="02020603050405020304" pitchFamily="18" charset="0"/>
              </a:rPr>
              <a:t>, </a:t>
            </a:r>
          </a:p>
          <a:p>
            <a:pPr>
              <a:lnSpc>
                <a:spcPct val="107000"/>
              </a:lnSpc>
              <a:spcAft>
                <a:spcPts val="800"/>
              </a:spcAft>
            </a:pPr>
            <a:r>
              <a:rPr lang="el-GR" sz="2400" dirty="0">
                <a:ea typeface="Times New Roman" panose="02020603050405020304" pitchFamily="18" charset="0"/>
                <a:cs typeface="Times New Roman" panose="02020603050405020304" pitchFamily="18" charset="0"/>
              </a:rPr>
              <a:t>μονάδα η οποία έχει τις ίδιες διαστάσεις με  </a:t>
            </a:r>
            <a:r>
              <a:rPr lang="el-GR" sz="2400" b="1" u="sng" dirty="0" err="1">
                <a:solidFill>
                  <a:srgbClr val="C00000"/>
                </a:solidFill>
                <a:ea typeface="Times New Roman" panose="02020603050405020304" pitchFamily="18" charset="0"/>
                <a:cs typeface="Times New Roman" panose="02020603050405020304" pitchFamily="18" charset="0"/>
              </a:rPr>
              <a:t>Pa</a:t>
            </a:r>
            <a:r>
              <a:rPr lang="el-GR" sz="2400" b="1" u="sng" dirty="0">
                <a:solidFill>
                  <a:srgbClr val="C00000"/>
                </a:solidFill>
                <a:ea typeface="Times New Roman" panose="02020603050405020304" pitchFamily="18" charset="0"/>
                <a:cs typeface="Times New Roman" panose="02020603050405020304" pitchFamily="18" charset="0"/>
              </a:rPr>
              <a:t> =</a:t>
            </a:r>
            <a:r>
              <a:rPr lang="el-GR" sz="2400" u="sng" dirty="0">
                <a:ea typeface="Times New Roman" panose="02020603050405020304" pitchFamily="18" charset="0"/>
                <a:cs typeface="Times New Roman" panose="02020603050405020304" pitchFamily="18" charset="0"/>
              </a:rPr>
              <a:t>    </a:t>
            </a:r>
            <a:r>
              <a:rPr lang="el-GR" sz="2400" b="1" u="sng" dirty="0" err="1">
                <a:solidFill>
                  <a:srgbClr val="C00000"/>
                </a:solidFill>
                <a:ea typeface="Times New Roman" panose="02020603050405020304" pitchFamily="18" charset="0"/>
                <a:cs typeface="Times New Roman" panose="02020603050405020304" pitchFamily="18" charset="0"/>
              </a:rPr>
              <a:t>Joule</a:t>
            </a:r>
            <a:r>
              <a:rPr lang="el-GR" sz="2400" b="1" u="sng" dirty="0">
                <a:solidFill>
                  <a:srgbClr val="C00000"/>
                </a:solidFill>
                <a:ea typeface="Times New Roman" panose="02020603050405020304" pitchFamily="18" charset="0"/>
                <a:cs typeface="Times New Roman" panose="02020603050405020304" pitchFamily="18" charset="0"/>
              </a:rPr>
              <a:t>/m</a:t>
            </a:r>
            <a:r>
              <a:rPr lang="el-GR" sz="2400" b="1" u="sng" baseline="30000" dirty="0">
                <a:solidFill>
                  <a:srgbClr val="C00000"/>
                </a:solidFill>
                <a:cs typeface="Times New Roman" panose="02020603050405020304" pitchFamily="18" charset="0"/>
              </a:rPr>
              <a:t>3</a:t>
            </a:r>
            <a:r>
              <a:rPr lang="el-GR" sz="2400" dirty="0">
                <a:ea typeface="Times New Roman" panose="02020603050405020304" pitchFamily="18" charset="0"/>
                <a:cs typeface="Times New Roman" panose="02020603050405020304" pitchFamily="18" charset="0"/>
              </a:rPr>
              <a:t>. </a:t>
            </a:r>
          </a:p>
          <a:p>
            <a:pPr>
              <a:lnSpc>
                <a:spcPct val="107000"/>
              </a:lnSpc>
              <a:spcAft>
                <a:spcPts val="800"/>
              </a:spcAft>
            </a:pPr>
            <a:r>
              <a:rPr lang="el-GR" sz="2400" b="1" dirty="0">
                <a:solidFill>
                  <a:srgbClr val="0000FF"/>
                </a:solidFill>
                <a:ea typeface="Times New Roman" panose="02020603050405020304" pitchFamily="18" charset="0"/>
                <a:cs typeface="Times New Roman" panose="02020603050405020304" pitchFamily="18" charset="0"/>
              </a:rPr>
              <a:t>Η τελευταία προέρχεται από τον εναλλακτικό ορισμό της πίεσης ως πυκνότητας ενέργειας. </a:t>
            </a:r>
          </a:p>
          <a:p>
            <a:pPr>
              <a:lnSpc>
                <a:spcPct val="107000"/>
              </a:lnSpc>
              <a:spcAft>
                <a:spcPts val="800"/>
              </a:spcAft>
            </a:pPr>
            <a:r>
              <a:rPr lang="el-GR" sz="2400" dirty="0">
                <a:ea typeface="Times New Roman" panose="02020603050405020304" pitchFamily="18" charset="0"/>
                <a:cs typeface="Times New Roman" panose="02020603050405020304" pitchFamily="18" charset="0"/>
              </a:rPr>
              <a:t>Πρακτική μονάδα πίεσης είναι το </a:t>
            </a:r>
            <a:r>
              <a:rPr lang="el-GR" sz="2400" dirty="0" err="1">
                <a:ea typeface="Times New Roman" panose="02020603050405020304" pitchFamily="18" charset="0"/>
                <a:cs typeface="Times New Roman" panose="02020603050405020304" pitchFamily="18" charset="0"/>
              </a:rPr>
              <a:t>bar</a:t>
            </a:r>
            <a:r>
              <a:rPr lang="el-GR" sz="2400" dirty="0">
                <a:ea typeface="Times New Roman" panose="02020603050405020304" pitchFamily="18" charset="0"/>
                <a:cs typeface="Times New Roman" panose="02020603050405020304" pitchFamily="18" charset="0"/>
              </a:rPr>
              <a:t>, που ισοδυναμεί με 100.000 </a:t>
            </a:r>
            <a:r>
              <a:rPr lang="el-GR" sz="2400" dirty="0" err="1">
                <a:ea typeface="Times New Roman" panose="02020603050405020304" pitchFamily="18" charset="0"/>
                <a:cs typeface="Times New Roman" panose="02020603050405020304" pitchFamily="18" charset="0"/>
              </a:rPr>
              <a:t>Pa</a:t>
            </a:r>
            <a:r>
              <a:rPr lang="el-GR" sz="2400" dirty="0">
                <a:ea typeface="Times New Roman" panose="02020603050405020304" pitchFamily="18" charset="0"/>
                <a:cs typeface="Times New Roman" panose="02020603050405020304" pitchFamily="18" charset="0"/>
              </a:rPr>
              <a:t>. </a:t>
            </a:r>
            <a:endParaRPr lang="el-G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10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6196CBB-4594-46FB-881A-D1B56308B25F}"/>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6C5881DA-C8C4-4860-A57E-4B865FC0923A}"/>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12</a:t>
            </a:fld>
            <a:endParaRPr lang="el-GR" dirty="0">
              <a:solidFill>
                <a:prstClr val="black">
                  <a:tint val="75000"/>
                </a:prstClr>
              </a:solidFill>
            </a:endParaRPr>
          </a:p>
        </p:txBody>
      </p:sp>
      <p:sp>
        <p:nvSpPr>
          <p:cNvPr id="4" name="Ορθογώνιο 3">
            <a:extLst>
              <a:ext uri="{FF2B5EF4-FFF2-40B4-BE49-F238E27FC236}">
                <a16:creationId xmlns:a16="http://schemas.microsoft.com/office/drawing/2014/main" id="{169B6E35-F18E-4E62-AB32-C801CB32785C}"/>
              </a:ext>
            </a:extLst>
          </p:cNvPr>
          <p:cNvSpPr/>
          <p:nvPr/>
        </p:nvSpPr>
        <p:spPr>
          <a:xfrm>
            <a:off x="4175448" y="8911"/>
            <a:ext cx="1470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3200" b="1" dirty="0">
                <a:solidFill>
                  <a:srgbClr val="800000"/>
                </a:solidFill>
                <a:effectLst>
                  <a:outerShdw blurRad="38100" dist="38100" dir="2700000" algn="tl">
                    <a:srgbClr val="000000"/>
                  </a:outerShdw>
                </a:effectLst>
                <a:latin typeface="Comic Sans MS" panose="030F0702030302020204" pitchFamily="66" charset="0"/>
              </a:rPr>
              <a:t>Πίεση</a:t>
            </a:r>
          </a:p>
        </p:txBody>
      </p:sp>
      <p:sp>
        <p:nvSpPr>
          <p:cNvPr id="6" name="Ορθογώνιο 5">
            <a:extLst>
              <a:ext uri="{FF2B5EF4-FFF2-40B4-BE49-F238E27FC236}">
                <a16:creationId xmlns:a16="http://schemas.microsoft.com/office/drawing/2014/main" id="{11E6B265-32CD-44DC-8987-A0B090EE394E}"/>
              </a:ext>
            </a:extLst>
          </p:cNvPr>
          <p:cNvSpPr/>
          <p:nvPr/>
        </p:nvSpPr>
        <p:spPr>
          <a:xfrm>
            <a:off x="457200" y="862267"/>
            <a:ext cx="8229600" cy="2308324"/>
          </a:xfrm>
          <a:prstGeom prst="rect">
            <a:avLst/>
          </a:prstGeom>
        </p:spPr>
        <p:txBody>
          <a:bodyPr wrap="square">
            <a:spAutoFit/>
          </a:bodyPr>
          <a:lstStyle/>
          <a:p>
            <a:r>
              <a:rPr lang="el-GR" sz="2400" dirty="0">
                <a:ea typeface="Times New Roman" panose="02020603050405020304" pitchFamily="18" charset="0"/>
              </a:rPr>
              <a:t>Μονάδες πίεσης είναι το </a:t>
            </a:r>
            <a:r>
              <a:rPr lang="en-US" sz="2400" dirty="0">
                <a:solidFill>
                  <a:srgbClr val="0000FF"/>
                </a:solidFill>
                <a:ea typeface="Times New Roman" panose="02020603050405020304" pitchFamily="18" charset="0"/>
                <a:cs typeface="Times New Roman" panose="02020603050405020304" pitchFamily="18" charset="0"/>
              </a:rPr>
              <a:t>Pascal</a:t>
            </a:r>
            <a:r>
              <a:rPr lang="el-GR" sz="2400" dirty="0">
                <a:ea typeface="Times New Roman" panose="02020603050405020304" pitchFamily="18" charset="0"/>
              </a:rPr>
              <a:t> (</a:t>
            </a:r>
            <a:r>
              <a:rPr lang="el-GR" sz="2400" b="1" dirty="0" err="1">
                <a:ea typeface="Times New Roman" panose="02020603050405020304" pitchFamily="18" charset="0"/>
              </a:rPr>
              <a:t>Pa</a:t>
            </a:r>
            <a:r>
              <a:rPr lang="el-GR" sz="2400" dirty="0">
                <a:ea typeface="Times New Roman" panose="02020603050405020304" pitchFamily="18" charset="0"/>
              </a:rPr>
              <a:t>), </a:t>
            </a:r>
          </a:p>
          <a:p>
            <a:r>
              <a:rPr lang="el-GR" sz="2400" dirty="0">
                <a:ea typeface="Times New Roman" panose="02020603050405020304" pitchFamily="18" charset="0"/>
              </a:rPr>
              <a:t>					η </a:t>
            </a:r>
            <a:r>
              <a:rPr lang="el-GR" sz="2400" dirty="0">
                <a:solidFill>
                  <a:srgbClr val="0000FF"/>
                </a:solidFill>
                <a:ea typeface="Times New Roman" panose="02020603050405020304" pitchFamily="18" charset="0"/>
                <a:cs typeface="Times New Roman" panose="02020603050405020304" pitchFamily="18" charset="0"/>
                <a:hlinkClick r:id="rId2" tooltip="Ατμόσφαιρα (μονάδα)"/>
              </a:rPr>
              <a:t>Ατμόσφαιρα</a:t>
            </a:r>
            <a:r>
              <a:rPr lang="el-GR" sz="2400" dirty="0">
                <a:ea typeface="Times New Roman" panose="02020603050405020304" pitchFamily="18" charset="0"/>
              </a:rPr>
              <a:t> (</a:t>
            </a:r>
            <a:r>
              <a:rPr lang="el-GR" sz="2400" b="1" dirty="0" err="1">
                <a:ea typeface="Times New Roman" panose="02020603050405020304" pitchFamily="18" charset="0"/>
              </a:rPr>
              <a:t>Atm</a:t>
            </a:r>
            <a:r>
              <a:rPr lang="el-GR" sz="2400" dirty="0">
                <a:ea typeface="Times New Roman" panose="02020603050405020304" pitchFamily="18" charset="0"/>
              </a:rPr>
              <a:t>), </a:t>
            </a:r>
          </a:p>
          <a:p>
            <a:r>
              <a:rPr lang="el-GR" sz="2400" dirty="0">
                <a:ea typeface="Times New Roman" panose="02020603050405020304" pitchFamily="18" charset="0"/>
              </a:rPr>
              <a:t>το </a:t>
            </a:r>
            <a:r>
              <a:rPr lang="el-GR" sz="2400" dirty="0">
                <a:solidFill>
                  <a:srgbClr val="0000FF"/>
                </a:solidFill>
                <a:ea typeface="Times New Roman" panose="02020603050405020304" pitchFamily="18" charset="0"/>
                <a:cs typeface="Times New Roman" panose="02020603050405020304" pitchFamily="18" charset="0"/>
                <a:hlinkClick r:id="rId3" tooltip="Χιλιοστό στήλης υδραργύρου (δεν έχει γραφτεί ακόμα)"/>
              </a:rPr>
              <a:t>Χιλιοστό στήλης υδραργύρου</a:t>
            </a:r>
            <a:r>
              <a:rPr lang="el-GR" sz="2400" dirty="0">
                <a:ea typeface="Times New Roman" panose="02020603050405020304" pitchFamily="18" charset="0"/>
              </a:rPr>
              <a:t> (</a:t>
            </a:r>
            <a:r>
              <a:rPr lang="el-GR" sz="2400" b="1" dirty="0" err="1">
                <a:ea typeface="Times New Roman" panose="02020603050405020304" pitchFamily="18" charset="0"/>
              </a:rPr>
              <a:t>mmHg</a:t>
            </a:r>
            <a:r>
              <a:rPr lang="el-GR" sz="2400" dirty="0">
                <a:ea typeface="Times New Roman" panose="02020603050405020304" pitchFamily="18" charset="0"/>
              </a:rPr>
              <a:t>), </a:t>
            </a:r>
          </a:p>
          <a:p>
            <a:r>
              <a:rPr lang="el-GR" sz="2400" dirty="0">
                <a:ea typeface="Times New Roman" panose="02020603050405020304" pitchFamily="18" charset="0"/>
              </a:rPr>
              <a:t>						το </a:t>
            </a:r>
            <a:r>
              <a:rPr lang="el-GR" sz="2400" dirty="0" err="1">
                <a:ea typeface="Times New Roman" panose="02020603050405020304" pitchFamily="18" charset="0"/>
              </a:rPr>
              <a:t>Torr</a:t>
            </a:r>
            <a:r>
              <a:rPr lang="el-GR" sz="2400" dirty="0">
                <a:ea typeface="Times New Roman" panose="02020603050405020304" pitchFamily="18" charset="0"/>
              </a:rPr>
              <a:t>, </a:t>
            </a:r>
          </a:p>
          <a:p>
            <a:r>
              <a:rPr lang="el-GR" sz="2400" dirty="0">
                <a:ea typeface="Times New Roman" panose="02020603050405020304" pitchFamily="18" charset="0"/>
              </a:rPr>
              <a:t>το </a:t>
            </a:r>
            <a:r>
              <a:rPr lang="el-GR" sz="2400" dirty="0" err="1">
                <a:solidFill>
                  <a:srgbClr val="0000FF"/>
                </a:solidFill>
                <a:cs typeface="Times New Roman" panose="02020603050405020304" pitchFamily="18" charset="0"/>
              </a:rPr>
              <a:t>Bar</a:t>
            </a:r>
            <a:r>
              <a:rPr lang="en-US" sz="2400" dirty="0">
                <a:solidFill>
                  <a:srgbClr val="0000FF"/>
                </a:solidFill>
                <a:cs typeface="Times New Roman" panose="02020603050405020304" pitchFamily="18" charset="0"/>
              </a:rPr>
              <a:t> </a:t>
            </a:r>
            <a:r>
              <a:rPr lang="el-GR" sz="2400" dirty="0">
                <a:ea typeface="Times New Roman" panose="02020603050405020304" pitchFamily="18" charset="0"/>
              </a:rPr>
              <a:t> και </a:t>
            </a:r>
          </a:p>
          <a:p>
            <a:r>
              <a:rPr lang="el-GR" sz="2400" dirty="0">
                <a:ea typeface="Times New Roman" panose="02020603050405020304" pitchFamily="18" charset="0"/>
              </a:rPr>
              <a:t>οι υποδιαιρέσεις αυτού: το </a:t>
            </a:r>
            <a:r>
              <a:rPr lang="el-GR" sz="2400" b="1" dirty="0" err="1">
                <a:ea typeface="Times New Roman" panose="02020603050405020304" pitchFamily="18" charset="0"/>
              </a:rPr>
              <a:t>mb</a:t>
            </a:r>
            <a:r>
              <a:rPr lang="el-GR" sz="2400" dirty="0">
                <a:ea typeface="Times New Roman" panose="02020603050405020304" pitchFamily="18" charset="0"/>
              </a:rPr>
              <a:t> και το </a:t>
            </a:r>
            <a:r>
              <a:rPr lang="el-GR" sz="2400" b="1" dirty="0" err="1">
                <a:ea typeface="Times New Roman" panose="02020603050405020304" pitchFamily="18" charset="0"/>
              </a:rPr>
              <a:t>μb</a:t>
            </a:r>
            <a:r>
              <a:rPr lang="el-GR" sz="2400" dirty="0">
                <a:ea typeface="Times New Roman" panose="02020603050405020304" pitchFamily="18" charset="0"/>
              </a:rPr>
              <a:t>. </a:t>
            </a:r>
            <a:endParaRPr lang="el-GR" sz="2400" dirty="0"/>
          </a:p>
        </p:txBody>
      </p:sp>
      <p:sp>
        <p:nvSpPr>
          <p:cNvPr id="8" name="Ορθογώνιο 7">
            <a:extLst>
              <a:ext uri="{FF2B5EF4-FFF2-40B4-BE49-F238E27FC236}">
                <a16:creationId xmlns:a16="http://schemas.microsoft.com/office/drawing/2014/main" id="{5DBDC6BC-10A5-48A1-82CA-95D99260AC35}"/>
              </a:ext>
            </a:extLst>
          </p:cNvPr>
          <p:cNvSpPr/>
          <p:nvPr/>
        </p:nvSpPr>
        <p:spPr>
          <a:xfrm>
            <a:off x="457200" y="3435919"/>
            <a:ext cx="8435280" cy="2651047"/>
          </a:xfrm>
          <a:prstGeom prst="rect">
            <a:avLst/>
          </a:prstGeom>
        </p:spPr>
        <p:txBody>
          <a:bodyPr wrap="square">
            <a:spAutoFit/>
          </a:bodyPr>
          <a:lstStyle/>
          <a:p>
            <a:pPr>
              <a:lnSpc>
                <a:spcPct val="107000"/>
              </a:lnSpc>
              <a:spcAft>
                <a:spcPts val="800"/>
              </a:spcAft>
            </a:pPr>
            <a:r>
              <a:rPr lang="el-GR" sz="2400" dirty="0">
                <a:solidFill>
                  <a:srgbClr val="C00000"/>
                </a:solidFill>
                <a:ea typeface="Times New Roman" panose="02020603050405020304" pitchFamily="18" charset="0"/>
                <a:cs typeface="Times New Roman" panose="02020603050405020304" pitchFamily="18" charset="0"/>
              </a:rPr>
              <a:t>Η μονάδα ατμόσφαιρας (</a:t>
            </a:r>
            <a:r>
              <a:rPr lang="el-GR" sz="2400" dirty="0" err="1">
                <a:solidFill>
                  <a:srgbClr val="C00000"/>
                </a:solidFill>
                <a:ea typeface="Times New Roman" panose="02020603050405020304" pitchFamily="18" charset="0"/>
                <a:cs typeface="Times New Roman" panose="02020603050405020304" pitchFamily="18" charset="0"/>
              </a:rPr>
              <a:t>atm</a:t>
            </a:r>
            <a:r>
              <a:rPr lang="el-GR" sz="2400" dirty="0">
                <a:solidFill>
                  <a:srgbClr val="C00000"/>
                </a:solidFill>
                <a:ea typeface="Times New Roman" panose="02020603050405020304" pitchFamily="18" charset="0"/>
                <a:cs typeface="Times New Roman" panose="02020603050405020304" pitchFamily="18" charset="0"/>
              </a:rPr>
              <a:t>) σήμερα ορίζεται ως 101.325 (</a:t>
            </a:r>
            <a:r>
              <a:rPr lang="el-GR" sz="2400" dirty="0" err="1">
                <a:solidFill>
                  <a:srgbClr val="C00000"/>
                </a:solidFill>
                <a:ea typeface="Times New Roman" panose="02020603050405020304" pitchFamily="18" charset="0"/>
                <a:cs typeface="Times New Roman" panose="02020603050405020304" pitchFamily="18" charset="0"/>
              </a:rPr>
              <a:t>Pa</a:t>
            </a:r>
            <a:r>
              <a:rPr lang="el-GR" sz="2400" dirty="0">
                <a:solidFill>
                  <a:srgbClr val="C00000"/>
                </a:solidFill>
                <a:ea typeface="Times New Roman" panose="02020603050405020304" pitchFamily="18" charset="0"/>
                <a:cs typeface="Times New Roman" panose="02020603050405020304" pitchFamily="18" charset="0"/>
              </a:rPr>
              <a:t>) ακριβώς. </a:t>
            </a:r>
            <a:endParaRPr lang="el-GR" sz="2400" dirty="0">
              <a:solidFill>
                <a:srgbClr val="C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2400" b="1" dirty="0">
                <a:solidFill>
                  <a:srgbClr val="C00000"/>
                </a:solidFill>
                <a:ea typeface="Times New Roman" panose="02020603050405020304" pitchFamily="18" charset="0"/>
                <a:cs typeface="Times New Roman" panose="02020603050405020304" pitchFamily="18" charset="0"/>
              </a:rPr>
              <a:t>Απόλυτη πίεση</a:t>
            </a:r>
            <a:r>
              <a:rPr lang="el-GR" sz="2400" dirty="0">
                <a:solidFill>
                  <a:srgbClr val="C00000"/>
                </a:solidFill>
                <a:ea typeface="Times New Roman" panose="02020603050405020304" pitchFamily="18" charset="0"/>
                <a:cs typeface="Times New Roman" panose="02020603050405020304" pitchFamily="18" charset="0"/>
              </a:rPr>
              <a:t> χαρακτηρίζεται εκείνη που αρχή μέτρησης έχει το τέλειο ή απόλυτο κενό.</a:t>
            </a:r>
            <a:endParaRPr lang="el-GR" sz="2400" dirty="0">
              <a:solidFill>
                <a:srgbClr val="C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2400" b="1" dirty="0">
                <a:solidFill>
                  <a:srgbClr val="C00000"/>
                </a:solidFill>
                <a:ea typeface="Times New Roman" panose="02020603050405020304" pitchFamily="18" charset="0"/>
                <a:cs typeface="Times New Roman" panose="02020603050405020304" pitchFamily="18" charset="0"/>
              </a:rPr>
              <a:t>Σχετική πίεση</a:t>
            </a:r>
            <a:r>
              <a:rPr lang="el-GR" sz="2400" dirty="0">
                <a:solidFill>
                  <a:srgbClr val="C00000"/>
                </a:solidFill>
                <a:ea typeface="Times New Roman" panose="02020603050405020304" pitchFamily="18" charset="0"/>
                <a:cs typeface="Times New Roman" panose="02020603050405020304" pitchFamily="18" charset="0"/>
              </a:rPr>
              <a:t> χαρακτηρίζεται εκείνη που ως αρχή μέτρησης λαμβάνεται η ατμοσφαιρική</a:t>
            </a:r>
            <a:endParaRPr lang="el-GR" sz="24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87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56FC6BD-5A07-4F31-8BE8-F56393749B8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7734F48-5994-4511-8EE3-E02874004055}"/>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13</a:t>
            </a:fld>
            <a:endParaRPr lang="el-GR" dirty="0">
              <a:solidFill>
                <a:prstClr val="black">
                  <a:tint val="75000"/>
                </a:prstClr>
              </a:solidFill>
            </a:endParaRPr>
          </a:p>
        </p:txBody>
      </p:sp>
      <p:sp>
        <p:nvSpPr>
          <p:cNvPr id="4" name="Ορθογώνιο 3">
            <a:extLst>
              <a:ext uri="{FF2B5EF4-FFF2-40B4-BE49-F238E27FC236}">
                <a16:creationId xmlns:a16="http://schemas.microsoft.com/office/drawing/2014/main" id="{B0DD5A1B-A714-4EA4-9A08-568A500CD8CC}"/>
              </a:ext>
            </a:extLst>
          </p:cNvPr>
          <p:cNvSpPr/>
          <p:nvPr/>
        </p:nvSpPr>
        <p:spPr>
          <a:xfrm>
            <a:off x="229324" y="187816"/>
            <a:ext cx="1470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3200" b="1" dirty="0">
                <a:solidFill>
                  <a:srgbClr val="800000"/>
                </a:solidFill>
                <a:effectLst>
                  <a:outerShdw blurRad="38100" dist="38100" dir="2700000" algn="tl">
                    <a:srgbClr val="000000"/>
                  </a:outerShdw>
                </a:effectLst>
                <a:latin typeface="Comic Sans MS" panose="030F0702030302020204" pitchFamily="66" charset="0"/>
              </a:rPr>
              <a:t>Όγκος</a:t>
            </a:r>
          </a:p>
        </p:txBody>
      </p:sp>
      <p:sp>
        <p:nvSpPr>
          <p:cNvPr id="10" name="Ορθογώνιο 9">
            <a:extLst>
              <a:ext uri="{FF2B5EF4-FFF2-40B4-BE49-F238E27FC236}">
                <a16:creationId xmlns:a16="http://schemas.microsoft.com/office/drawing/2014/main" id="{618678B2-E25D-480C-BD09-5D84D02CFD72}"/>
              </a:ext>
            </a:extLst>
          </p:cNvPr>
          <p:cNvSpPr/>
          <p:nvPr/>
        </p:nvSpPr>
        <p:spPr>
          <a:xfrm>
            <a:off x="215515" y="772591"/>
            <a:ext cx="8712969" cy="1938992"/>
          </a:xfrm>
          <a:prstGeom prst="rect">
            <a:avLst/>
          </a:prstGeom>
        </p:spPr>
        <p:txBody>
          <a:bodyPr wrap="square">
            <a:spAutoFit/>
          </a:bodyPr>
          <a:lstStyle/>
          <a:p>
            <a:pPr algn="just"/>
            <a:r>
              <a:rPr lang="el-GR" sz="2400" dirty="0">
                <a:solidFill>
                  <a:srgbClr val="C00000"/>
                </a:solidFill>
                <a:latin typeface="+mj-lt"/>
                <a:ea typeface="Times New Roman" panose="02020603050405020304" pitchFamily="18" charset="0"/>
              </a:rPr>
              <a:t>Ο</a:t>
            </a:r>
            <a:r>
              <a:rPr lang="el-GR" sz="2400" spc="10" dirty="0">
                <a:solidFill>
                  <a:srgbClr val="C00000"/>
                </a:solidFill>
                <a:latin typeface="+mj-lt"/>
                <a:ea typeface="Times New Roman" panose="02020603050405020304" pitchFamily="18" charset="0"/>
              </a:rPr>
              <a:t>ν</a:t>
            </a:r>
            <a:r>
              <a:rPr lang="el-GR" sz="2400" spc="-10" dirty="0">
                <a:solidFill>
                  <a:srgbClr val="C00000"/>
                </a:solidFill>
                <a:latin typeface="+mj-lt"/>
                <a:ea typeface="Times New Roman" panose="02020603050405020304" pitchFamily="18" charset="0"/>
              </a:rPr>
              <a:t>ο</a:t>
            </a:r>
            <a:r>
              <a:rPr lang="el-GR" sz="2400" spc="15" dirty="0">
                <a:solidFill>
                  <a:srgbClr val="C00000"/>
                </a:solidFill>
                <a:latin typeface="+mj-lt"/>
                <a:ea typeface="Times New Roman" panose="02020603050405020304" pitchFamily="18" charset="0"/>
              </a:rPr>
              <a:t>μ</a:t>
            </a:r>
            <a:r>
              <a:rPr lang="el-GR" sz="2400" spc="5" dirty="0">
                <a:solidFill>
                  <a:srgbClr val="C00000"/>
                </a:solidFill>
                <a:latin typeface="+mj-lt"/>
                <a:ea typeface="Times New Roman" panose="02020603050405020304" pitchFamily="18" charset="0"/>
              </a:rPr>
              <a:t>ά</a:t>
            </a:r>
            <a:r>
              <a:rPr lang="el-GR" sz="2400" spc="10" dirty="0">
                <a:solidFill>
                  <a:srgbClr val="C00000"/>
                </a:solidFill>
                <a:latin typeface="+mj-lt"/>
                <a:ea typeface="Times New Roman" panose="02020603050405020304" pitchFamily="18" charset="0"/>
              </a:rPr>
              <a:t>ζ</a:t>
            </a:r>
            <a:r>
              <a:rPr lang="el-GR" sz="2400" dirty="0">
                <a:solidFill>
                  <a:srgbClr val="C00000"/>
                </a:solidFill>
                <a:latin typeface="+mj-lt"/>
                <a:ea typeface="Times New Roman" panose="02020603050405020304" pitchFamily="18" charset="0"/>
              </a:rPr>
              <a:t>ετ</a:t>
            </a:r>
            <a:r>
              <a:rPr lang="el-GR" sz="2400" spc="15" dirty="0">
                <a:solidFill>
                  <a:srgbClr val="C00000"/>
                </a:solidFill>
                <a:latin typeface="+mj-lt"/>
                <a:ea typeface="Times New Roman" panose="02020603050405020304" pitchFamily="18" charset="0"/>
              </a:rPr>
              <a:t>α</a:t>
            </a:r>
            <a:r>
              <a:rPr lang="el-GR" sz="2400" dirty="0">
                <a:solidFill>
                  <a:srgbClr val="C00000"/>
                </a:solidFill>
                <a:latin typeface="+mj-lt"/>
                <a:ea typeface="Times New Roman" panose="02020603050405020304" pitchFamily="18" charset="0"/>
              </a:rPr>
              <a:t>ι</a:t>
            </a:r>
            <a:r>
              <a:rPr lang="el-GR" sz="2400" spc="165" dirty="0">
                <a:solidFill>
                  <a:srgbClr val="C00000"/>
                </a:solidFill>
                <a:latin typeface="+mj-lt"/>
                <a:ea typeface="Times New Roman" panose="02020603050405020304" pitchFamily="18" charset="0"/>
              </a:rPr>
              <a:t> </a:t>
            </a:r>
            <a:r>
              <a:rPr lang="el-GR" sz="2400" spc="15" dirty="0">
                <a:solidFill>
                  <a:srgbClr val="C00000"/>
                </a:solidFill>
                <a:latin typeface="+mj-lt"/>
                <a:ea typeface="Times New Roman" panose="02020603050405020304" pitchFamily="18" charset="0"/>
              </a:rPr>
              <a:t>ε</a:t>
            </a:r>
            <a:r>
              <a:rPr lang="el-GR" sz="2400" dirty="0">
                <a:solidFill>
                  <a:srgbClr val="C00000"/>
                </a:solidFill>
                <a:latin typeface="+mj-lt"/>
                <a:ea typeface="Times New Roman" panose="02020603050405020304" pitchFamily="18" charset="0"/>
              </a:rPr>
              <a:t>π</a:t>
            </a:r>
            <a:r>
              <a:rPr lang="el-GR" sz="2400" spc="5" dirty="0">
                <a:solidFill>
                  <a:srgbClr val="C00000"/>
                </a:solidFill>
                <a:latin typeface="+mj-lt"/>
                <a:ea typeface="Times New Roman" panose="02020603050405020304" pitchFamily="18" charset="0"/>
              </a:rPr>
              <a:t>ί</a:t>
            </a:r>
            <a:r>
              <a:rPr lang="el-GR" sz="2400" dirty="0">
                <a:solidFill>
                  <a:srgbClr val="C00000"/>
                </a:solidFill>
                <a:latin typeface="+mj-lt"/>
                <a:ea typeface="Times New Roman" panose="02020603050405020304" pitchFamily="18" charset="0"/>
              </a:rPr>
              <a:t>σ</a:t>
            </a:r>
            <a:r>
              <a:rPr lang="el-GR" sz="2400" spc="10" dirty="0">
                <a:solidFill>
                  <a:srgbClr val="C00000"/>
                </a:solidFill>
                <a:latin typeface="+mj-lt"/>
                <a:ea typeface="Times New Roman" panose="02020603050405020304" pitchFamily="18" charset="0"/>
              </a:rPr>
              <a:t>η</a:t>
            </a:r>
            <a:r>
              <a:rPr lang="el-GR" sz="2400" dirty="0">
                <a:solidFill>
                  <a:srgbClr val="C00000"/>
                </a:solidFill>
                <a:latin typeface="+mj-lt"/>
                <a:ea typeface="Times New Roman" panose="02020603050405020304" pitchFamily="18" charset="0"/>
              </a:rPr>
              <a:t>ς</a:t>
            </a:r>
            <a:r>
              <a:rPr lang="el-GR" sz="2400" spc="265" dirty="0">
                <a:solidFill>
                  <a:srgbClr val="C00000"/>
                </a:solidFill>
                <a:latin typeface="+mj-lt"/>
                <a:ea typeface="Times New Roman" panose="02020603050405020304" pitchFamily="18" charset="0"/>
              </a:rPr>
              <a:t> </a:t>
            </a:r>
            <a:r>
              <a:rPr lang="el-GR" sz="2400" spc="-5" dirty="0">
                <a:solidFill>
                  <a:srgbClr val="C00000"/>
                </a:solidFill>
                <a:latin typeface="+mj-lt"/>
                <a:ea typeface="Times New Roman" panose="02020603050405020304" pitchFamily="18" charset="0"/>
              </a:rPr>
              <a:t>κ</a:t>
            </a:r>
            <a:r>
              <a:rPr lang="el-GR" sz="2400" spc="15" dirty="0">
                <a:solidFill>
                  <a:srgbClr val="C00000"/>
                </a:solidFill>
                <a:latin typeface="+mj-lt"/>
                <a:ea typeface="Times New Roman" panose="02020603050405020304" pitchFamily="18" charset="0"/>
              </a:rPr>
              <a:t>α</a:t>
            </a:r>
            <a:r>
              <a:rPr lang="el-GR" sz="2400" dirty="0">
                <a:solidFill>
                  <a:srgbClr val="C00000"/>
                </a:solidFill>
                <a:latin typeface="+mj-lt"/>
                <a:ea typeface="Times New Roman" panose="02020603050405020304" pitchFamily="18" charset="0"/>
              </a:rPr>
              <a:t>ι </a:t>
            </a:r>
            <a:r>
              <a:rPr lang="el-GR" sz="2400" spc="160" dirty="0">
                <a:solidFill>
                  <a:srgbClr val="C00000"/>
                </a:solidFill>
                <a:latin typeface="+mj-lt"/>
                <a:ea typeface="Times New Roman" panose="02020603050405020304" pitchFamily="18" charset="0"/>
              </a:rPr>
              <a:t> </a:t>
            </a:r>
            <a:r>
              <a:rPr lang="el-GR" sz="2400" spc="5" dirty="0">
                <a:solidFill>
                  <a:srgbClr val="C00000"/>
                </a:solidFill>
                <a:latin typeface="+mj-lt"/>
                <a:ea typeface="Times New Roman" panose="02020603050405020304" pitchFamily="18" charset="0"/>
              </a:rPr>
              <a:t>χωρ</a:t>
            </a:r>
            <a:r>
              <a:rPr lang="el-GR" sz="2400" dirty="0">
                <a:solidFill>
                  <a:srgbClr val="C00000"/>
                </a:solidFill>
                <a:latin typeface="+mj-lt"/>
                <a:ea typeface="Times New Roman" panose="02020603050405020304" pitchFamily="18" charset="0"/>
              </a:rPr>
              <a:t>η</a:t>
            </a:r>
            <a:r>
              <a:rPr lang="el-GR" sz="2400" spc="10" dirty="0">
                <a:solidFill>
                  <a:srgbClr val="C00000"/>
                </a:solidFill>
                <a:latin typeface="+mj-lt"/>
                <a:ea typeface="Times New Roman" panose="02020603050405020304" pitchFamily="18" charset="0"/>
              </a:rPr>
              <a:t>τ</a:t>
            </a:r>
            <a:r>
              <a:rPr lang="el-GR" sz="2400" spc="5" dirty="0">
                <a:solidFill>
                  <a:srgbClr val="C00000"/>
                </a:solidFill>
                <a:latin typeface="+mj-lt"/>
                <a:ea typeface="Times New Roman" panose="02020603050405020304" pitchFamily="18" charset="0"/>
              </a:rPr>
              <a:t>ι</a:t>
            </a:r>
            <a:r>
              <a:rPr lang="el-GR" sz="2400" spc="-5" dirty="0">
                <a:solidFill>
                  <a:srgbClr val="C00000"/>
                </a:solidFill>
                <a:latin typeface="+mj-lt"/>
                <a:ea typeface="Times New Roman" panose="02020603050405020304" pitchFamily="18" charset="0"/>
              </a:rPr>
              <a:t>κ</a:t>
            </a:r>
            <a:r>
              <a:rPr lang="el-GR" sz="2400" spc="15" dirty="0">
                <a:solidFill>
                  <a:srgbClr val="C00000"/>
                </a:solidFill>
                <a:latin typeface="+mj-lt"/>
                <a:ea typeface="Times New Roman" panose="02020603050405020304" pitchFamily="18" charset="0"/>
              </a:rPr>
              <a:t>ό</a:t>
            </a:r>
            <a:r>
              <a:rPr lang="el-GR" sz="2400" spc="-10" dirty="0">
                <a:solidFill>
                  <a:srgbClr val="C00000"/>
                </a:solidFill>
                <a:latin typeface="+mj-lt"/>
                <a:ea typeface="Times New Roman" panose="02020603050405020304" pitchFamily="18" charset="0"/>
              </a:rPr>
              <a:t>τ</a:t>
            </a:r>
            <a:r>
              <a:rPr lang="el-GR" sz="2400" spc="10" dirty="0">
                <a:solidFill>
                  <a:srgbClr val="C00000"/>
                </a:solidFill>
                <a:latin typeface="+mj-lt"/>
                <a:ea typeface="Times New Roman" panose="02020603050405020304" pitchFamily="18" charset="0"/>
              </a:rPr>
              <a:t>η</a:t>
            </a:r>
            <a:r>
              <a:rPr lang="el-GR" sz="2400" dirty="0">
                <a:solidFill>
                  <a:srgbClr val="C00000"/>
                </a:solidFill>
                <a:latin typeface="+mj-lt"/>
                <a:ea typeface="Times New Roman" panose="02020603050405020304" pitchFamily="18" charset="0"/>
              </a:rPr>
              <a:t>τ</a:t>
            </a:r>
            <a:r>
              <a:rPr lang="el-GR" sz="2400" spc="15" dirty="0">
                <a:solidFill>
                  <a:srgbClr val="C00000"/>
                </a:solidFill>
                <a:latin typeface="+mj-lt"/>
                <a:ea typeface="Times New Roman" panose="02020603050405020304" pitchFamily="18" charset="0"/>
              </a:rPr>
              <a:t>α</a:t>
            </a:r>
            <a:r>
              <a:rPr lang="el-GR" sz="2400" dirty="0">
                <a:solidFill>
                  <a:srgbClr val="C00000"/>
                </a:solidFill>
                <a:latin typeface="+mj-lt"/>
                <a:ea typeface="Times New Roman" panose="02020603050405020304" pitchFamily="18" charset="0"/>
              </a:rPr>
              <a:t>,</a:t>
            </a:r>
            <a:r>
              <a:rPr lang="el-GR" sz="2400" spc="240" dirty="0">
                <a:solidFill>
                  <a:srgbClr val="C00000"/>
                </a:solidFill>
                <a:latin typeface="+mj-lt"/>
                <a:ea typeface="Times New Roman" panose="02020603050405020304" pitchFamily="18" charset="0"/>
              </a:rPr>
              <a:t> </a:t>
            </a:r>
            <a:r>
              <a:rPr lang="el-GR" sz="2400" spc="-10" dirty="0">
                <a:solidFill>
                  <a:srgbClr val="C00000"/>
                </a:solidFill>
                <a:latin typeface="+mj-lt"/>
                <a:ea typeface="Times New Roman" panose="02020603050405020304" pitchFamily="18" charset="0"/>
              </a:rPr>
              <a:t>ε</a:t>
            </a:r>
            <a:r>
              <a:rPr lang="el-GR" sz="2400" spc="20" dirty="0">
                <a:solidFill>
                  <a:srgbClr val="C00000"/>
                </a:solidFill>
                <a:latin typeface="+mj-lt"/>
                <a:ea typeface="Times New Roman" panose="02020603050405020304" pitchFamily="18" charset="0"/>
              </a:rPr>
              <a:t>ί</a:t>
            </a:r>
            <a:r>
              <a:rPr lang="el-GR" sz="2400" dirty="0">
                <a:solidFill>
                  <a:srgbClr val="C00000"/>
                </a:solidFill>
                <a:latin typeface="+mj-lt"/>
                <a:ea typeface="Times New Roman" panose="02020603050405020304" pitchFamily="18" charset="0"/>
              </a:rPr>
              <a:t>ν</a:t>
            </a:r>
            <a:r>
              <a:rPr lang="el-GR" sz="2400" spc="5" dirty="0">
                <a:solidFill>
                  <a:srgbClr val="C00000"/>
                </a:solidFill>
                <a:latin typeface="+mj-lt"/>
                <a:ea typeface="Times New Roman" panose="02020603050405020304" pitchFamily="18" charset="0"/>
              </a:rPr>
              <a:t>α</a:t>
            </a:r>
            <a:r>
              <a:rPr lang="el-GR" sz="2400" dirty="0">
                <a:solidFill>
                  <a:srgbClr val="C00000"/>
                </a:solidFill>
                <a:latin typeface="+mj-lt"/>
                <a:ea typeface="Times New Roman" panose="02020603050405020304" pitchFamily="18" charset="0"/>
              </a:rPr>
              <a:t>ι   η έκταση «</a:t>
            </a:r>
            <a:r>
              <a:rPr lang="el-GR" sz="2400" spc="10" dirty="0">
                <a:solidFill>
                  <a:srgbClr val="C00000"/>
                </a:solidFill>
                <a:latin typeface="+mj-lt"/>
                <a:ea typeface="Times New Roman" panose="02020603050405020304" pitchFamily="18" charset="0"/>
              </a:rPr>
              <a:t>π</a:t>
            </a:r>
            <a:r>
              <a:rPr lang="el-GR" sz="2400" dirty="0">
                <a:solidFill>
                  <a:srgbClr val="C00000"/>
                </a:solidFill>
                <a:latin typeface="+mj-lt"/>
                <a:ea typeface="Times New Roman" panose="02020603050405020304" pitchFamily="18" charset="0"/>
              </a:rPr>
              <a:t>ο</a:t>
            </a:r>
            <a:r>
              <a:rPr lang="el-GR" sz="2400" spc="10" dirty="0">
                <a:solidFill>
                  <a:srgbClr val="C00000"/>
                </a:solidFill>
                <a:latin typeface="+mj-lt"/>
                <a:ea typeface="Times New Roman" panose="02020603050405020304" pitchFamily="18" charset="0"/>
              </a:rPr>
              <a:t>σ</a:t>
            </a:r>
            <a:r>
              <a:rPr lang="el-GR" sz="2400" spc="-10" dirty="0">
                <a:solidFill>
                  <a:srgbClr val="C00000"/>
                </a:solidFill>
                <a:latin typeface="+mj-lt"/>
                <a:ea typeface="Times New Roman" panose="02020603050405020304" pitchFamily="18" charset="0"/>
              </a:rPr>
              <a:t>ό</a:t>
            </a:r>
            <a:r>
              <a:rPr lang="el-GR" sz="2400" spc="10" dirty="0">
                <a:solidFill>
                  <a:srgbClr val="C00000"/>
                </a:solidFill>
                <a:latin typeface="+mj-lt"/>
                <a:ea typeface="Times New Roman" panose="02020603050405020304" pitchFamily="18" charset="0"/>
              </a:rPr>
              <a:t>τ</a:t>
            </a:r>
            <a:r>
              <a:rPr lang="el-GR" sz="2400" dirty="0">
                <a:solidFill>
                  <a:srgbClr val="C00000"/>
                </a:solidFill>
                <a:latin typeface="+mj-lt"/>
                <a:ea typeface="Times New Roman" panose="02020603050405020304" pitchFamily="18" charset="0"/>
              </a:rPr>
              <a:t>η</a:t>
            </a:r>
            <a:r>
              <a:rPr lang="el-GR" sz="2400" spc="10" dirty="0">
                <a:solidFill>
                  <a:srgbClr val="C00000"/>
                </a:solidFill>
                <a:latin typeface="+mj-lt"/>
                <a:ea typeface="Times New Roman" panose="02020603050405020304" pitchFamily="18" charset="0"/>
              </a:rPr>
              <a:t>τ</a:t>
            </a:r>
            <a:r>
              <a:rPr lang="el-GR" sz="2400" dirty="0">
                <a:solidFill>
                  <a:srgbClr val="C00000"/>
                </a:solidFill>
                <a:latin typeface="+mj-lt"/>
                <a:ea typeface="Times New Roman" panose="02020603050405020304" pitchFamily="18" charset="0"/>
              </a:rPr>
              <a:t>α</a:t>
            </a:r>
            <a:r>
              <a:rPr lang="en-US" sz="2400" dirty="0">
                <a:solidFill>
                  <a:srgbClr val="C00000"/>
                </a:solidFill>
                <a:latin typeface="+mj-lt"/>
                <a:ea typeface="Times New Roman" panose="02020603050405020304" pitchFamily="18" charset="0"/>
              </a:rPr>
              <a:t>*</a:t>
            </a:r>
            <a:r>
              <a:rPr lang="el-GR" sz="2400" dirty="0">
                <a:solidFill>
                  <a:srgbClr val="C00000"/>
                </a:solidFill>
                <a:latin typeface="+mj-lt"/>
                <a:ea typeface="Times New Roman" panose="02020603050405020304" pitchFamily="18" charset="0"/>
              </a:rPr>
              <a:t>» </a:t>
            </a:r>
            <a:r>
              <a:rPr lang="el-GR" sz="2400" spc="55" dirty="0">
                <a:solidFill>
                  <a:srgbClr val="C00000"/>
                </a:solidFill>
                <a:latin typeface="+mj-lt"/>
                <a:ea typeface="Times New Roman" panose="02020603050405020304" pitchFamily="18" charset="0"/>
              </a:rPr>
              <a:t> </a:t>
            </a:r>
            <a:r>
              <a:rPr lang="el-GR" sz="2400" spc="-10" dirty="0">
                <a:solidFill>
                  <a:srgbClr val="C00000"/>
                </a:solidFill>
                <a:latin typeface="+mj-lt"/>
                <a:ea typeface="Times New Roman" panose="02020603050405020304" pitchFamily="18" charset="0"/>
              </a:rPr>
              <a:t>τ</a:t>
            </a:r>
            <a:r>
              <a:rPr lang="el-GR" sz="2400" spc="15" dirty="0">
                <a:solidFill>
                  <a:srgbClr val="C00000"/>
                </a:solidFill>
                <a:latin typeface="+mj-lt"/>
                <a:ea typeface="Times New Roman" panose="02020603050405020304" pitchFamily="18" charset="0"/>
              </a:rPr>
              <a:t>ο</a:t>
            </a:r>
            <a:r>
              <a:rPr lang="el-GR" sz="2400" dirty="0">
                <a:solidFill>
                  <a:srgbClr val="C00000"/>
                </a:solidFill>
                <a:latin typeface="+mj-lt"/>
                <a:ea typeface="Times New Roman" panose="02020603050405020304" pitchFamily="18" charset="0"/>
              </a:rPr>
              <a:t>υ   </a:t>
            </a:r>
            <a:r>
              <a:rPr lang="el-GR" sz="2400" u="sng" spc="-5" dirty="0">
                <a:solidFill>
                  <a:srgbClr val="C00000"/>
                </a:solidFill>
                <a:uFill>
                  <a:solidFill>
                    <a:srgbClr val="AAAAAA"/>
                  </a:solidFill>
                </a:uFill>
                <a:latin typeface="+mj-lt"/>
                <a:ea typeface="Times New Roman" panose="02020603050405020304" pitchFamily="18" charset="0"/>
              </a:rPr>
              <a:t>χ</a:t>
            </a:r>
            <a:r>
              <a:rPr lang="el-GR" sz="2400" u="sng" spc="20" dirty="0">
                <a:solidFill>
                  <a:srgbClr val="C00000"/>
                </a:solidFill>
                <a:uFill>
                  <a:solidFill>
                    <a:srgbClr val="AAAAAA"/>
                  </a:solidFill>
                </a:uFill>
                <a:latin typeface="+mj-lt"/>
                <a:ea typeface="Times New Roman" panose="02020603050405020304" pitchFamily="18" charset="0"/>
              </a:rPr>
              <a:t>ώ</a:t>
            </a:r>
            <a:r>
              <a:rPr lang="el-GR" sz="2400" u="sng" spc="5" dirty="0">
                <a:solidFill>
                  <a:srgbClr val="C00000"/>
                </a:solidFill>
                <a:uFill>
                  <a:solidFill>
                    <a:srgbClr val="AAAAAA"/>
                  </a:solidFill>
                </a:uFill>
                <a:latin typeface="+mj-lt"/>
                <a:ea typeface="Times New Roman" panose="02020603050405020304" pitchFamily="18" charset="0"/>
              </a:rPr>
              <a:t>ρ</a:t>
            </a:r>
            <a:r>
              <a:rPr lang="el-GR" sz="2400" u="sng" dirty="0">
                <a:solidFill>
                  <a:srgbClr val="C00000"/>
                </a:solidFill>
                <a:uFill>
                  <a:solidFill>
                    <a:srgbClr val="AAAAAA"/>
                  </a:solidFill>
                </a:uFill>
                <a:latin typeface="+mj-lt"/>
                <a:ea typeface="Times New Roman" panose="02020603050405020304" pitchFamily="18" charset="0"/>
              </a:rPr>
              <a:t>ου</a:t>
            </a:r>
            <a:r>
              <a:rPr lang="el-GR" sz="2400" dirty="0">
                <a:solidFill>
                  <a:srgbClr val="C00000"/>
                </a:solidFill>
                <a:latin typeface="+mj-lt"/>
                <a:ea typeface="Times New Roman" panose="02020603050405020304" pitchFamily="18" charset="0"/>
              </a:rPr>
              <a:t> </a:t>
            </a:r>
            <a:r>
              <a:rPr lang="el-GR" sz="2400" spc="75" dirty="0">
                <a:solidFill>
                  <a:srgbClr val="C00000"/>
                </a:solidFill>
                <a:latin typeface="+mj-lt"/>
                <a:ea typeface="Times New Roman" panose="02020603050405020304" pitchFamily="18" charset="0"/>
              </a:rPr>
              <a:t> </a:t>
            </a:r>
            <a:r>
              <a:rPr lang="el-GR" sz="2400" dirty="0">
                <a:solidFill>
                  <a:srgbClr val="C00000"/>
                </a:solidFill>
                <a:latin typeface="+mj-lt"/>
                <a:ea typeface="Times New Roman" panose="02020603050405020304" pitchFamily="18" charset="0"/>
              </a:rPr>
              <a:t>π</a:t>
            </a:r>
            <a:r>
              <a:rPr lang="el-GR" sz="2400" spc="15" dirty="0">
                <a:solidFill>
                  <a:srgbClr val="C00000"/>
                </a:solidFill>
                <a:latin typeface="+mj-lt"/>
                <a:ea typeface="Times New Roman" panose="02020603050405020304" pitchFamily="18" charset="0"/>
              </a:rPr>
              <a:t>ο</a:t>
            </a:r>
            <a:r>
              <a:rPr lang="el-GR" sz="2400" dirty="0">
                <a:solidFill>
                  <a:srgbClr val="C00000"/>
                </a:solidFill>
                <a:latin typeface="+mj-lt"/>
                <a:ea typeface="Times New Roman" panose="02020603050405020304" pitchFamily="18" charset="0"/>
              </a:rPr>
              <a:t>υ  </a:t>
            </a:r>
            <a:r>
              <a:rPr lang="el-GR" sz="2400" spc="120" dirty="0">
                <a:solidFill>
                  <a:srgbClr val="C00000"/>
                </a:solidFill>
                <a:latin typeface="+mj-lt"/>
                <a:ea typeface="Times New Roman" panose="02020603050405020304" pitchFamily="18" charset="0"/>
              </a:rPr>
              <a:t> </a:t>
            </a:r>
            <a:r>
              <a:rPr lang="el-GR" sz="2400" spc="15" dirty="0">
                <a:solidFill>
                  <a:srgbClr val="C00000"/>
                </a:solidFill>
                <a:latin typeface="+mj-lt"/>
                <a:ea typeface="Times New Roman" panose="02020603050405020304" pitchFamily="18" charset="0"/>
              </a:rPr>
              <a:t>κ</a:t>
            </a:r>
            <a:r>
              <a:rPr lang="el-GR" sz="2400" spc="-10" dirty="0">
                <a:solidFill>
                  <a:srgbClr val="C00000"/>
                </a:solidFill>
                <a:latin typeface="+mj-lt"/>
                <a:ea typeface="Times New Roman" panose="02020603050405020304" pitchFamily="18" charset="0"/>
              </a:rPr>
              <a:t>α</a:t>
            </a:r>
            <a:r>
              <a:rPr lang="el-GR" sz="2400" spc="10" dirty="0">
                <a:solidFill>
                  <a:srgbClr val="C00000"/>
                </a:solidFill>
                <a:latin typeface="+mj-lt"/>
                <a:ea typeface="Times New Roman" panose="02020603050405020304" pitchFamily="18" charset="0"/>
              </a:rPr>
              <a:t>τ</a:t>
            </a:r>
            <a:r>
              <a:rPr lang="el-GR" sz="2400" spc="-10" dirty="0">
                <a:solidFill>
                  <a:srgbClr val="C00000"/>
                </a:solidFill>
                <a:latin typeface="+mj-lt"/>
                <a:ea typeface="Times New Roman" panose="02020603050405020304" pitchFamily="18" charset="0"/>
              </a:rPr>
              <a:t>α</a:t>
            </a:r>
            <a:r>
              <a:rPr lang="el-GR" sz="2400" spc="15" dirty="0">
                <a:solidFill>
                  <a:srgbClr val="C00000"/>
                </a:solidFill>
                <a:latin typeface="+mj-lt"/>
                <a:ea typeface="Times New Roman" panose="02020603050405020304" pitchFamily="18" charset="0"/>
              </a:rPr>
              <a:t>λ</a:t>
            </a:r>
            <a:r>
              <a:rPr lang="el-GR" sz="2400" spc="-10" dirty="0">
                <a:solidFill>
                  <a:srgbClr val="C00000"/>
                </a:solidFill>
                <a:latin typeface="+mj-lt"/>
                <a:ea typeface="Times New Roman" panose="02020603050405020304" pitchFamily="18" charset="0"/>
              </a:rPr>
              <a:t>α</a:t>
            </a:r>
            <a:r>
              <a:rPr lang="el-GR" sz="2400" spc="15" dirty="0">
                <a:solidFill>
                  <a:srgbClr val="C00000"/>
                </a:solidFill>
                <a:latin typeface="+mj-lt"/>
                <a:ea typeface="Times New Roman" panose="02020603050405020304" pitchFamily="18" charset="0"/>
              </a:rPr>
              <a:t>μ</a:t>
            </a:r>
            <a:r>
              <a:rPr lang="el-GR" sz="2400" spc="-5" dirty="0">
                <a:solidFill>
                  <a:srgbClr val="C00000"/>
                </a:solidFill>
                <a:latin typeface="+mj-lt"/>
                <a:ea typeface="Times New Roman" panose="02020603050405020304" pitchFamily="18" charset="0"/>
              </a:rPr>
              <a:t>β</a:t>
            </a:r>
            <a:r>
              <a:rPr lang="el-GR" sz="2400" spc="15" dirty="0">
                <a:solidFill>
                  <a:srgbClr val="C00000"/>
                </a:solidFill>
                <a:latin typeface="+mj-lt"/>
                <a:ea typeface="Times New Roman" panose="02020603050405020304" pitchFamily="18" charset="0"/>
              </a:rPr>
              <a:t>ά</a:t>
            </a:r>
            <a:r>
              <a:rPr lang="el-GR" sz="2400" spc="10" dirty="0">
                <a:solidFill>
                  <a:srgbClr val="C00000"/>
                </a:solidFill>
                <a:latin typeface="+mj-lt"/>
                <a:ea typeface="Times New Roman" panose="02020603050405020304" pitchFamily="18" charset="0"/>
              </a:rPr>
              <a:t>ν</a:t>
            </a:r>
            <a:r>
              <a:rPr lang="el-GR" sz="2400" spc="-10" dirty="0">
                <a:solidFill>
                  <a:srgbClr val="C00000"/>
                </a:solidFill>
                <a:latin typeface="+mj-lt"/>
                <a:ea typeface="Times New Roman" panose="02020603050405020304" pitchFamily="18" charset="0"/>
              </a:rPr>
              <a:t>ε</a:t>
            </a:r>
            <a:r>
              <a:rPr lang="el-GR" sz="2400" dirty="0">
                <a:solidFill>
                  <a:srgbClr val="C00000"/>
                </a:solidFill>
                <a:latin typeface="+mj-lt"/>
                <a:ea typeface="Times New Roman" panose="02020603050405020304" pitchFamily="18" charset="0"/>
              </a:rPr>
              <a:t>ι </a:t>
            </a:r>
            <a:r>
              <a:rPr lang="el-GR" sz="2400" spc="115" dirty="0">
                <a:solidFill>
                  <a:srgbClr val="C00000"/>
                </a:solidFill>
                <a:latin typeface="+mj-lt"/>
                <a:ea typeface="Times New Roman" panose="02020603050405020304" pitchFamily="18" charset="0"/>
              </a:rPr>
              <a:t> </a:t>
            </a:r>
            <a:r>
              <a:rPr lang="el-GR" sz="2400" spc="15" dirty="0">
                <a:solidFill>
                  <a:srgbClr val="C00000"/>
                </a:solidFill>
                <a:latin typeface="+mj-lt"/>
                <a:ea typeface="Times New Roman" panose="02020603050405020304" pitchFamily="18" charset="0"/>
              </a:rPr>
              <a:t>έ</a:t>
            </a:r>
            <a:r>
              <a:rPr lang="el-GR" sz="2400" dirty="0">
                <a:solidFill>
                  <a:srgbClr val="C00000"/>
                </a:solidFill>
                <a:latin typeface="+mj-lt"/>
                <a:ea typeface="Times New Roman" panose="02020603050405020304" pitchFamily="18" charset="0"/>
              </a:rPr>
              <a:t>να  </a:t>
            </a:r>
            <a:r>
              <a:rPr lang="el-GR" sz="2400" spc="105" dirty="0">
                <a:solidFill>
                  <a:srgbClr val="C00000"/>
                </a:solidFill>
                <a:latin typeface="+mj-lt"/>
                <a:ea typeface="Times New Roman" panose="02020603050405020304" pitchFamily="18" charset="0"/>
              </a:rPr>
              <a:t> </a:t>
            </a:r>
            <a:r>
              <a:rPr lang="el-GR" sz="2400" spc="15" dirty="0">
                <a:solidFill>
                  <a:srgbClr val="C00000"/>
                </a:solidFill>
                <a:latin typeface="+mj-lt"/>
                <a:ea typeface="Times New Roman" panose="02020603050405020304" pitchFamily="18" charset="0"/>
              </a:rPr>
              <a:t>α</a:t>
            </a:r>
            <a:r>
              <a:rPr lang="el-GR" sz="2400" spc="-15" dirty="0">
                <a:solidFill>
                  <a:srgbClr val="C00000"/>
                </a:solidFill>
                <a:latin typeface="+mj-lt"/>
                <a:ea typeface="Times New Roman" panose="02020603050405020304" pitchFamily="18" charset="0"/>
              </a:rPr>
              <a:t>ν</a:t>
            </a:r>
            <a:r>
              <a:rPr lang="el-GR" sz="2400" spc="10" dirty="0">
                <a:solidFill>
                  <a:srgbClr val="C00000"/>
                </a:solidFill>
                <a:latin typeface="+mj-lt"/>
                <a:ea typeface="Times New Roman" panose="02020603050405020304" pitchFamily="18" charset="0"/>
              </a:rPr>
              <a:t>τ</a:t>
            </a:r>
            <a:r>
              <a:rPr lang="el-GR" sz="2400" spc="5" dirty="0">
                <a:solidFill>
                  <a:srgbClr val="C00000"/>
                </a:solidFill>
                <a:latin typeface="+mj-lt"/>
                <a:ea typeface="Times New Roman" panose="02020603050405020304" pitchFamily="18" charset="0"/>
              </a:rPr>
              <a:t>ικ</a:t>
            </a:r>
            <a:r>
              <a:rPr lang="el-GR" sz="2400" dirty="0">
                <a:solidFill>
                  <a:srgbClr val="C00000"/>
                </a:solidFill>
                <a:latin typeface="+mj-lt"/>
                <a:ea typeface="Times New Roman" panose="02020603050405020304" pitchFamily="18" charset="0"/>
              </a:rPr>
              <a:t>ε</a:t>
            </a:r>
            <a:r>
              <a:rPr lang="el-GR" sz="2400" spc="5" dirty="0">
                <a:solidFill>
                  <a:srgbClr val="C00000"/>
                </a:solidFill>
                <a:latin typeface="+mj-lt"/>
                <a:ea typeface="Times New Roman" panose="02020603050405020304" pitchFamily="18" charset="0"/>
              </a:rPr>
              <a:t>ί</a:t>
            </a:r>
            <a:r>
              <a:rPr lang="el-GR" sz="2400" dirty="0">
                <a:solidFill>
                  <a:srgbClr val="C00000"/>
                </a:solidFill>
                <a:latin typeface="+mj-lt"/>
                <a:ea typeface="Times New Roman" panose="02020603050405020304" pitchFamily="18" charset="0"/>
              </a:rPr>
              <a:t>μεν</a:t>
            </a:r>
            <a:r>
              <a:rPr lang="el-GR" sz="2400" spc="15" dirty="0">
                <a:solidFill>
                  <a:srgbClr val="C00000"/>
                </a:solidFill>
                <a:latin typeface="+mj-lt"/>
                <a:ea typeface="Times New Roman" panose="02020603050405020304" pitchFamily="18" charset="0"/>
              </a:rPr>
              <a:t>ο</a:t>
            </a:r>
            <a:r>
              <a:rPr lang="el-GR" sz="2400" dirty="0">
                <a:solidFill>
                  <a:srgbClr val="C00000"/>
                </a:solidFill>
                <a:latin typeface="+mj-lt"/>
                <a:ea typeface="Times New Roman" panose="02020603050405020304" pitchFamily="18" charset="0"/>
              </a:rPr>
              <a:t>, </a:t>
            </a:r>
            <a:r>
              <a:rPr lang="el-GR" sz="2400" spc="15" dirty="0">
                <a:solidFill>
                  <a:srgbClr val="C00000"/>
                </a:solidFill>
                <a:latin typeface="+mj-lt"/>
                <a:ea typeface="Times New Roman" panose="02020603050405020304" pitchFamily="18" charset="0"/>
              </a:rPr>
              <a:t>δ</a:t>
            </a:r>
            <a:r>
              <a:rPr lang="el-GR" sz="2400" dirty="0">
                <a:solidFill>
                  <a:srgbClr val="C00000"/>
                </a:solidFill>
                <a:latin typeface="+mj-lt"/>
                <a:ea typeface="Times New Roman" panose="02020603050405020304" pitchFamily="18" charset="0"/>
              </a:rPr>
              <a:t>η</a:t>
            </a:r>
            <a:r>
              <a:rPr lang="el-GR" sz="2400" spc="5" dirty="0">
                <a:solidFill>
                  <a:srgbClr val="C00000"/>
                </a:solidFill>
                <a:latin typeface="+mj-lt"/>
                <a:ea typeface="Times New Roman" panose="02020603050405020304" pitchFamily="18" charset="0"/>
              </a:rPr>
              <a:t>λα</a:t>
            </a:r>
            <a:r>
              <a:rPr lang="el-GR" sz="2400" dirty="0">
                <a:solidFill>
                  <a:srgbClr val="C00000"/>
                </a:solidFill>
                <a:latin typeface="+mj-lt"/>
                <a:ea typeface="Times New Roman" panose="02020603050405020304" pitchFamily="18" charset="0"/>
              </a:rPr>
              <a:t>δή  με</a:t>
            </a:r>
            <a:r>
              <a:rPr lang="el-GR" sz="2400" spc="10" dirty="0">
                <a:solidFill>
                  <a:srgbClr val="C00000"/>
                </a:solidFill>
                <a:latin typeface="+mj-lt"/>
                <a:ea typeface="Times New Roman" panose="02020603050405020304" pitchFamily="18" charset="0"/>
              </a:rPr>
              <a:t>τ</a:t>
            </a:r>
            <a:r>
              <a:rPr lang="el-GR" sz="2400" spc="-10" dirty="0">
                <a:solidFill>
                  <a:srgbClr val="C00000"/>
                </a:solidFill>
                <a:latin typeface="+mj-lt"/>
                <a:ea typeface="Times New Roman" panose="02020603050405020304" pitchFamily="18" charset="0"/>
              </a:rPr>
              <a:t>ρ</a:t>
            </a:r>
            <a:r>
              <a:rPr lang="el-GR" sz="2400" spc="15" dirty="0">
                <a:solidFill>
                  <a:srgbClr val="C00000"/>
                </a:solidFill>
                <a:latin typeface="+mj-lt"/>
                <a:ea typeface="Times New Roman" panose="02020603050405020304" pitchFamily="18" charset="0"/>
              </a:rPr>
              <a:t>ά</a:t>
            </a:r>
            <a:r>
              <a:rPr lang="el-GR" sz="2400" dirty="0">
                <a:solidFill>
                  <a:srgbClr val="C00000"/>
                </a:solidFill>
                <a:latin typeface="+mj-lt"/>
                <a:ea typeface="Times New Roman" panose="02020603050405020304" pitchFamily="18" charset="0"/>
              </a:rPr>
              <a:t> </a:t>
            </a:r>
            <a:r>
              <a:rPr lang="el-GR" sz="2400" spc="30" dirty="0">
                <a:solidFill>
                  <a:srgbClr val="C00000"/>
                </a:solidFill>
                <a:latin typeface="+mj-lt"/>
                <a:ea typeface="Times New Roman" panose="02020603050405020304" pitchFamily="18" charset="0"/>
              </a:rPr>
              <a:t> </a:t>
            </a:r>
            <a:r>
              <a:rPr lang="el-GR" sz="2400" spc="10" dirty="0">
                <a:solidFill>
                  <a:srgbClr val="C00000"/>
                </a:solidFill>
                <a:latin typeface="+mj-lt"/>
                <a:ea typeface="Times New Roman" panose="02020603050405020304" pitchFamily="18" charset="0"/>
              </a:rPr>
              <a:t>π</a:t>
            </a:r>
            <a:r>
              <a:rPr lang="el-GR" sz="2400" spc="5" dirty="0">
                <a:solidFill>
                  <a:srgbClr val="C00000"/>
                </a:solidFill>
                <a:latin typeface="+mj-lt"/>
                <a:ea typeface="Times New Roman" panose="02020603050405020304" pitchFamily="18" charset="0"/>
              </a:rPr>
              <a:t>ό</a:t>
            </a:r>
            <a:r>
              <a:rPr lang="el-GR" sz="2400" spc="15" dirty="0">
                <a:solidFill>
                  <a:srgbClr val="C00000"/>
                </a:solidFill>
                <a:latin typeface="+mj-lt"/>
                <a:ea typeface="Times New Roman" panose="02020603050405020304" pitchFamily="18" charset="0"/>
              </a:rPr>
              <a:t>σ</a:t>
            </a:r>
            <a:r>
              <a:rPr lang="el-GR" sz="2400" dirty="0">
                <a:solidFill>
                  <a:srgbClr val="C00000"/>
                </a:solidFill>
                <a:latin typeface="+mj-lt"/>
                <a:ea typeface="Times New Roman" panose="02020603050405020304" pitchFamily="18" charset="0"/>
              </a:rPr>
              <a:t>ο  </a:t>
            </a:r>
            <a:r>
              <a:rPr lang="el-GR" sz="2400" spc="75" dirty="0">
                <a:solidFill>
                  <a:srgbClr val="C00000"/>
                </a:solidFill>
                <a:latin typeface="+mj-lt"/>
                <a:ea typeface="Times New Roman" panose="02020603050405020304" pitchFamily="18" charset="0"/>
              </a:rPr>
              <a:t> </a:t>
            </a:r>
            <a:r>
              <a:rPr lang="el-GR" sz="2400" spc="5" dirty="0">
                <a:solidFill>
                  <a:srgbClr val="C00000"/>
                </a:solidFill>
                <a:latin typeface="+mj-lt"/>
                <a:ea typeface="Times New Roman" panose="02020603050405020304" pitchFamily="18" charset="0"/>
              </a:rPr>
              <a:t>χώ</a:t>
            </a:r>
            <a:r>
              <a:rPr lang="el-GR" sz="2400" dirty="0">
                <a:solidFill>
                  <a:srgbClr val="C00000"/>
                </a:solidFill>
                <a:latin typeface="+mj-lt"/>
                <a:ea typeface="Times New Roman" panose="02020603050405020304" pitchFamily="18" charset="0"/>
              </a:rPr>
              <a:t>ρο  </a:t>
            </a:r>
            <a:r>
              <a:rPr lang="el-GR" sz="2400" spc="120" dirty="0">
                <a:solidFill>
                  <a:srgbClr val="C00000"/>
                </a:solidFill>
                <a:latin typeface="+mj-lt"/>
                <a:ea typeface="Times New Roman" panose="02020603050405020304" pitchFamily="18" charset="0"/>
              </a:rPr>
              <a:t> </a:t>
            </a:r>
            <a:r>
              <a:rPr lang="el-GR" sz="2400" spc="-5" dirty="0">
                <a:solidFill>
                  <a:srgbClr val="C00000"/>
                </a:solidFill>
                <a:latin typeface="+mj-lt"/>
                <a:ea typeface="Times New Roman" panose="02020603050405020304" pitchFamily="18" charset="0"/>
              </a:rPr>
              <a:t>ορίζει</a:t>
            </a:r>
            <a:r>
              <a:rPr lang="el-GR" sz="2400" dirty="0">
                <a:solidFill>
                  <a:srgbClr val="C00000"/>
                </a:solidFill>
                <a:latin typeface="+mj-lt"/>
                <a:ea typeface="Times New Roman" panose="02020603050405020304" pitchFamily="18" charset="0"/>
              </a:rPr>
              <a:t> </a:t>
            </a:r>
            <a:r>
              <a:rPr lang="el-GR" sz="2400" spc="235" dirty="0">
                <a:solidFill>
                  <a:srgbClr val="C00000"/>
                </a:solidFill>
                <a:latin typeface="+mj-lt"/>
                <a:ea typeface="Times New Roman" panose="02020603050405020304" pitchFamily="18" charset="0"/>
              </a:rPr>
              <a:t> </a:t>
            </a:r>
            <a:r>
              <a:rPr lang="el-GR" sz="2400" dirty="0">
                <a:solidFill>
                  <a:srgbClr val="C00000"/>
                </a:solidFill>
                <a:latin typeface="+mj-lt"/>
                <a:ea typeface="Times New Roman" panose="02020603050405020304" pitchFamily="18" charset="0"/>
              </a:rPr>
              <a:t>έ</a:t>
            </a:r>
            <a:r>
              <a:rPr lang="el-GR" sz="2400" spc="10" dirty="0">
                <a:solidFill>
                  <a:srgbClr val="C00000"/>
                </a:solidFill>
                <a:latin typeface="+mj-lt"/>
                <a:ea typeface="Times New Roman" panose="02020603050405020304" pitchFamily="18" charset="0"/>
              </a:rPr>
              <a:t>ν</a:t>
            </a:r>
            <a:r>
              <a:rPr lang="el-GR" sz="2400" dirty="0">
                <a:solidFill>
                  <a:srgbClr val="C00000"/>
                </a:solidFill>
                <a:latin typeface="+mj-lt"/>
                <a:ea typeface="Times New Roman" panose="02020603050405020304" pitchFamily="18" charset="0"/>
              </a:rPr>
              <a:t>α  </a:t>
            </a:r>
            <a:r>
              <a:rPr lang="el-GR" sz="2400" spc="275" dirty="0">
                <a:solidFill>
                  <a:srgbClr val="C00000"/>
                </a:solidFill>
                <a:latin typeface="+mj-lt"/>
                <a:ea typeface="Times New Roman" panose="02020603050405020304" pitchFamily="18" charset="0"/>
              </a:rPr>
              <a:t> </a:t>
            </a:r>
            <a:r>
              <a:rPr lang="el-GR" sz="2400" spc="5" dirty="0">
                <a:solidFill>
                  <a:srgbClr val="C00000"/>
                </a:solidFill>
                <a:latin typeface="+mj-lt"/>
                <a:ea typeface="Times New Roman" panose="02020603050405020304" pitchFamily="18" charset="0"/>
              </a:rPr>
              <a:t>α</a:t>
            </a:r>
            <a:r>
              <a:rPr lang="el-GR" sz="2400" dirty="0">
                <a:solidFill>
                  <a:srgbClr val="C00000"/>
                </a:solidFill>
                <a:latin typeface="+mj-lt"/>
                <a:ea typeface="Times New Roman" panose="02020603050405020304" pitchFamily="18" charset="0"/>
              </a:rPr>
              <a:t>ντ</a:t>
            </a:r>
            <a:r>
              <a:rPr lang="el-GR" sz="2400" spc="20" dirty="0">
                <a:solidFill>
                  <a:srgbClr val="C00000"/>
                </a:solidFill>
                <a:latin typeface="+mj-lt"/>
                <a:ea typeface="Times New Roman" panose="02020603050405020304" pitchFamily="18" charset="0"/>
              </a:rPr>
              <a:t>ι</a:t>
            </a:r>
            <a:r>
              <a:rPr lang="el-GR" sz="2400" spc="-5" dirty="0">
                <a:solidFill>
                  <a:srgbClr val="C00000"/>
                </a:solidFill>
                <a:latin typeface="+mj-lt"/>
                <a:ea typeface="Times New Roman" panose="02020603050405020304" pitchFamily="18" charset="0"/>
              </a:rPr>
              <a:t>κ</a:t>
            </a:r>
            <a:r>
              <a:rPr lang="el-GR" sz="2400" spc="15" dirty="0">
                <a:solidFill>
                  <a:srgbClr val="C00000"/>
                </a:solidFill>
                <a:latin typeface="+mj-lt"/>
                <a:ea typeface="Times New Roman" panose="02020603050405020304" pitchFamily="18" charset="0"/>
              </a:rPr>
              <a:t>ε</a:t>
            </a:r>
            <a:r>
              <a:rPr lang="el-GR" sz="2400" spc="-5" dirty="0">
                <a:solidFill>
                  <a:srgbClr val="C00000"/>
                </a:solidFill>
                <a:latin typeface="+mj-lt"/>
                <a:ea typeface="Times New Roman" panose="02020603050405020304" pitchFamily="18" charset="0"/>
              </a:rPr>
              <a:t>ί</a:t>
            </a:r>
            <a:r>
              <a:rPr lang="el-GR" sz="2400" dirty="0">
                <a:solidFill>
                  <a:srgbClr val="C00000"/>
                </a:solidFill>
                <a:latin typeface="+mj-lt"/>
                <a:ea typeface="Times New Roman" panose="02020603050405020304" pitchFamily="18" charset="0"/>
              </a:rPr>
              <a:t>μεν</a:t>
            </a:r>
            <a:r>
              <a:rPr lang="el-GR" sz="2400" spc="15" dirty="0">
                <a:solidFill>
                  <a:srgbClr val="C00000"/>
                </a:solidFill>
                <a:latin typeface="+mj-lt"/>
                <a:ea typeface="Times New Roman" panose="02020603050405020304" pitchFamily="18" charset="0"/>
              </a:rPr>
              <a:t>ο</a:t>
            </a:r>
            <a:r>
              <a:rPr lang="el-GR" sz="2400" dirty="0">
                <a:solidFill>
                  <a:srgbClr val="C00000"/>
                </a:solidFill>
                <a:latin typeface="+mj-lt"/>
                <a:ea typeface="Times New Roman" panose="02020603050405020304" pitchFamily="18" charset="0"/>
              </a:rPr>
              <a:t>. </a:t>
            </a:r>
          </a:p>
          <a:p>
            <a:pPr algn="just"/>
            <a:r>
              <a:rPr lang="el-GR" sz="2400" spc="10" dirty="0">
                <a:solidFill>
                  <a:srgbClr val="C00000"/>
                </a:solidFill>
                <a:latin typeface="+mj-lt"/>
                <a:ea typeface="Times New Roman" panose="02020603050405020304" pitchFamily="18" charset="0"/>
              </a:rPr>
              <a:t>Σ</a:t>
            </a:r>
            <a:r>
              <a:rPr lang="el-GR" sz="2400" dirty="0">
                <a:solidFill>
                  <a:srgbClr val="C00000"/>
                </a:solidFill>
                <a:latin typeface="+mj-lt"/>
                <a:ea typeface="Times New Roman" panose="02020603050405020304" pitchFamily="18" charset="0"/>
              </a:rPr>
              <a:t>υ</a:t>
            </a:r>
            <a:r>
              <a:rPr lang="el-GR" sz="2400" spc="15" dirty="0">
                <a:solidFill>
                  <a:srgbClr val="C00000"/>
                </a:solidFill>
                <a:latin typeface="+mj-lt"/>
                <a:ea typeface="Times New Roman" panose="02020603050405020304" pitchFamily="18" charset="0"/>
              </a:rPr>
              <a:t>μ</a:t>
            </a:r>
            <a:r>
              <a:rPr lang="el-GR" sz="2400" spc="-5" dirty="0">
                <a:solidFill>
                  <a:srgbClr val="C00000"/>
                </a:solidFill>
                <a:latin typeface="+mj-lt"/>
                <a:ea typeface="Times New Roman" panose="02020603050405020304" pitchFamily="18" charset="0"/>
              </a:rPr>
              <a:t>β</a:t>
            </a:r>
            <a:r>
              <a:rPr lang="el-GR" sz="2400" spc="15" dirty="0">
                <a:solidFill>
                  <a:srgbClr val="C00000"/>
                </a:solidFill>
                <a:latin typeface="+mj-lt"/>
                <a:ea typeface="Times New Roman" panose="02020603050405020304" pitchFamily="18" charset="0"/>
              </a:rPr>
              <a:t>ο</a:t>
            </a:r>
            <a:r>
              <a:rPr lang="el-GR" sz="2400" spc="-10" dirty="0">
                <a:solidFill>
                  <a:srgbClr val="C00000"/>
                </a:solidFill>
                <a:latin typeface="+mj-lt"/>
                <a:ea typeface="Times New Roman" panose="02020603050405020304" pitchFamily="18" charset="0"/>
              </a:rPr>
              <a:t>λ</a:t>
            </a:r>
            <a:r>
              <a:rPr lang="el-GR" sz="2400" spc="20" dirty="0">
                <a:solidFill>
                  <a:srgbClr val="C00000"/>
                </a:solidFill>
                <a:latin typeface="+mj-lt"/>
                <a:ea typeface="Times New Roman" panose="02020603050405020304" pitchFamily="18" charset="0"/>
              </a:rPr>
              <a:t>ί</a:t>
            </a:r>
            <a:r>
              <a:rPr lang="el-GR" sz="2400" spc="-5" dirty="0">
                <a:solidFill>
                  <a:srgbClr val="C00000"/>
                </a:solidFill>
                <a:latin typeface="+mj-lt"/>
                <a:ea typeface="Times New Roman" panose="02020603050405020304" pitchFamily="18" charset="0"/>
              </a:rPr>
              <a:t>ζ</a:t>
            </a:r>
            <a:r>
              <a:rPr lang="el-GR" sz="2400" spc="-10" dirty="0">
                <a:solidFill>
                  <a:srgbClr val="C00000"/>
                </a:solidFill>
                <a:latin typeface="+mj-lt"/>
                <a:ea typeface="Times New Roman" panose="02020603050405020304" pitchFamily="18" charset="0"/>
              </a:rPr>
              <a:t>ε</a:t>
            </a:r>
            <a:r>
              <a:rPr lang="el-GR" sz="2400" spc="10" dirty="0">
                <a:solidFill>
                  <a:srgbClr val="C00000"/>
                </a:solidFill>
                <a:latin typeface="+mj-lt"/>
                <a:ea typeface="Times New Roman" panose="02020603050405020304" pitchFamily="18" charset="0"/>
              </a:rPr>
              <a:t>τ</a:t>
            </a:r>
            <a:r>
              <a:rPr lang="el-GR" sz="2400" spc="15" dirty="0">
                <a:solidFill>
                  <a:srgbClr val="C00000"/>
                </a:solidFill>
                <a:latin typeface="+mj-lt"/>
                <a:ea typeface="Times New Roman" panose="02020603050405020304" pitchFamily="18" charset="0"/>
              </a:rPr>
              <a:t>α</a:t>
            </a:r>
            <a:r>
              <a:rPr lang="el-GR" sz="2400" dirty="0">
                <a:solidFill>
                  <a:srgbClr val="C00000"/>
                </a:solidFill>
                <a:latin typeface="+mj-lt"/>
                <a:ea typeface="Times New Roman" panose="02020603050405020304" pitchFamily="18" charset="0"/>
              </a:rPr>
              <a:t>ι</a:t>
            </a:r>
            <a:r>
              <a:rPr lang="el-GR" sz="2400" spc="85" dirty="0">
                <a:solidFill>
                  <a:srgbClr val="C00000"/>
                </a:solidFill>
                <a:latin typeface="+mj-lt"/>
                <a:ea typeface="Times New Roman" panose="02020603050405020304" pitchFamily="18" charset="0"/>
              </a:rPr>
              <a:t> </a:t>
            </a:r>
            <a:r>
              <a:rPr lang="el-GR" sz="2400" spc="10" dirty="0">
                <a:solidFill>
                  <a:srgbClr val="C00000"/>
                </a:solidFill>
                <a:latin typeface="+mj-lt"/>
                <a:ea typeface="Times New Roman" panose="02020603050405020304" pitchFamily="18" charset="0"/>
              </a:rPr>
              <a:t>σ</a:t>
            </a:r>
            <a:r>
              <a:rPr lang="el-GR" sz="2400" dirty="0">
                <a:solidFill>
                  <a:srgbClr val="C00000"/>
                </a:solidFill>
                <a:latin typeface="+mj-lt"/>
                <a:ea typeface="Times New Roman" panose="02020603050405020304" pitchFamily="18" charset="0"/>
              </a:rPr>
              <a:t>υ</a:t>
            </a:r>
            <a:r>
              <a:rPr lang="el-GR" sz="2400" spc="10" dirty="0">
                <a:solidFill>
                  <a:srgbClr val="C00000"/>
                </a:solidFill>
                <a:latin typeface="+mj-lt"/>
                <a:ea typeface="Times New Roman" panose="02020603050405020304" pitchFamily="18" charset="0"/>
              </a:rPr>
              <a:t>ν</a:t>
            </a:r>
            <a:r>
              <a:rPr lang="el-GR" sz="2400" dirty="0">
                <a:solidFill>
                  <a:srgbClr val="C00000"/>
                </a:solidFill>
                <a:latin typeface="+mj-lt"/>
                <a:ea typeface="Times New Roman" panose="02020603050405020304" pitchFamily="18" charset="0"/>
              </a:rPr>
              <a:t>ή</a:t>
            </a:r>
            <a:r>
              <a:rPr lang="el-GR" sz="2400" spc="5" dirty="0">
                <a:solidFill>
                  <a:srgbClr val="C00000"/>
                </a:solidFill>
                <a:latin typeface="+mj-lt"/>
                <a:ea typeface="Times New Roman" panose="02020603050405020304" pitchFamily="18" charset="0"/>
              </a:rPr>
              <a:t>θω</a:t>
            </a:r>
            <a:r>
              <a:rPr lang="el-GR" sz="2400" dirty="0">
                <a:solidFill>
                  <a:srgbClr val="C00000"/>
                </a:solidFill>
                <a:latin typeface="+mj-lt"/>
                <a:ea typeface="Times New Roman" panose="02020603050405020304" pitchFamily="18" charset="0"/>
              </a:rPr>
              <a:t>ς</a:t>
            </a:r>
            <a:r>
              <a:rPr lang="el-GR" sz="2400" spc="215" dirty="0">
                <a:solidFill>
                  <a:srgbClr val="C00000"/>
                </a:solidFill>
                <a:latin typeface="+mj-lt"/>
                <a:ea typeface="Times New Roman" panose="02020603050405020304" pitchFamily="18" charset="0"/>
              </a:rPr>
              <a:t> </a:t>
            </a:r>
            <a:r>
              <a:rPr lang="el-GR" sz="2400" dirty="0">
                <a:solidFill>
                  <a:srgbClr val="C00000"/>
                </a:solidFill>
                <a:latin typeface="+mj-lt"/>
                <a:ea typeface="Times New Roman" panose="02020603050405020304" pitchFamily="18" charset="0"/>
              </a:rPr>
              <a:t>με  </a:t>
            </a:r>
            <a:r>
              <a:rPr lang="el-GR" sz="2400" spc="10" dirty="0">
                <a:solidFill>
                  <a:srgbClr val="C00000"/>
                </a:solidFill>
                <a:latin typeface="+mj-lt"/>
                <a:ea typeface="Times New Roman" panose="02020603050405020304" pitchFamily="18" charset="0"/>
              </a:rPr>
              <a:t>τ</a:t>
            </a:r>
            <a:r>
              <a:rPr lang="el-GR" sz="2400" dirty="0">
                <a:solidFill>
                  <a:srgbClr val="C00000"/>
                </a:solidFill>
                <a:latin typeface="+mj-lt"/>
                <a:ea typeface="Times New Roman" panose="02020603050405020304" pitchFamily="18" charset="0"/>
              </a:rPr>
              <a:t>ο  </a:t>
            </a:r>
            <a:r>
              <a:rPr lang="el-GR" sz="2400" spc="5" dirty="0">
                <a:solidFill>
                  <a:srgbClr val="C00000"/>
                </a:solidFill>
                <a:latin typeface="+mj-lt"/>
                <a:ea typeface="Times New Roman" panose="02020603050405020304" pitchFamily="18" charset="0"/>
              </a:rPr>
              <a:t>α</a:t>
            </a:r>
            <a:r>
              <a:rPr lang="el-GR" sz="2400" spc="10" dirty="0">
                <a:solidFill>
                  <a:srgbClr val="C00000"/>
                </a:solidFill>
                <a:latin typeface="+mj-lt"/>
                <a:ea typeface="Times New Roman" panose="02020603050405020304" pitchFamily="18" charset="0"/>
              </a:rPr>
              <a:t>γ</a:t>
            </a:r>
            <a:r>
              <a:rPr lang="el-GR" sz="2400" spc="-5" dirty="0">
                <a:solidFill>
                  <a:srgbClr val="C00000"/>
                </a:solidFill>
                <a:latin typeface="+mj-lt"/>
                <a:ea typeface="Times New Roman" panose="02020603050405020304" pitchFamily="18" charset="0"/>
              </a:rPr>
              <a:t>γ</a:t>
            </a:r>
            <a:r>
              <a:rPr lang="el-GR" sz="2400" spc="15" dirty="0">
                <a:solidFill>
                  <a:srgbClr val="C00000"/>
                </a:solidFill>
                <a:latin typeface="+mj-lt"/>
                <a:ea typeface="Times New Roman" panose="02020603050405020304" pitchFamily="18" charset="0"/>
              </a:rPr>
              <a:t>λ</a:t>
            </a:r>
            <a:r>
              <a:rPr lang="el-GR" sz="2400" spc="-5" dirty="0">
                <a:solidFill>
                  <a:srgbClr val="C00000"/>
                </a:solidFill>
                <a:latin typeface="+mj-lt"/>
                <a:ea typeface="Times New Roman" panose="02020603050405020304" pitchFamily="18" charset="0"/>
              </a:rPr>
              <a:t>ι</a:t>
            </a:r>
            <a:r>
              <a:rPr lang="el-GR" sz="2400" spc="5" dirty="0">
                <a:solidFill>
                  <a:srgbClr val="C00000"/>
                </a:solidFill>
                <a:latin typeface="+mj-lt"/>
                <a:ea typeface="Times New Roman" panose="02020603050405020304" pitchFamily="18" charset="0"/>
              </a:rPr>
              <a:t>κ</a:t>
            </a:r>
            <a:r>
              <a:rPr lang="el-GR" sz="2400" dirty="0">
                <a:solidFill>
                  <a:srgbClr val="C00000"/>
                </a:solidFill>
                <a:latin typeface="+mj-lt"/>
                <a:ea typeface="Times New Roman" panose="02020603050405020304" pitchFamily="18" charset="0"/>
              </a:rPr>
              <a:t>ό</a:t>
            </a:r>
            <a:r>
              <a:rPr lang="el-GR" sz="2400" spc="125" dirty="0">
                <a:solidFill>
                  <a:srgbClr val="C00000"/>
                </a:solidFill>
                <a:latin typeface="+mj-lt"/>
                <a:ea typeface="Times New Roman" panose="02020603050405020304" pitchFamily="18" charset="0"/>
              </a:rPr>
              <a:t> </a:t>
            </a:r>
            <a:r>
              <a:rPr lang="el-GR" sz="2400" spc="-5" dirty="0">
                <a:solidFill>
                  <a:srgbClr val="C00000"/>
                </a:solidFill>
                <a:latin typeface="+mj-lt"/>
                <a:ea typeface="Times New Roman" panose="02020603050405020304" pitchFamily="18" charset="0"/>
              </a:rPr>
              <a:t>γ</a:t>
            </a:r>
            <a:r>
              <a:rPr lang="el-GR" sz="2400" spc="15" dirty="0">
                <a:solidFill>
                  <a:srgbClr val="C00000"/>
                </a:solidFill>
                <a:latin typeface="+mj-lt"/>
                <a:ea typeface="Times New Roman" panose="02020603050405020304" pitchFamily="18" charset="0"/>
              </a:rPr>
              <a:t>ρ</a:t>
            </a:r>
            <a:r>
              <a:rPr lang="el-GR" sz="2400" spc="-10" dirty="0">
                <a:solidFill>
                  <a:srgbClr val="C00000"/>
                </a:solidFill>
                <a:latin typeface="+mj-lt"/>
                <a:ea typeface="Times New Roman" panose="02020603050405020304" pitchFamily="18" charset="0"/>
              </a:rPr>
              <a:t>ά</a:t>
            </a:r>
            <a:r>
              <a:rPr lang="el-GR" sz="2400" spc="15" dirty="0">
                <a:solidFill>
                  <a:srgbClr val="C00000"/>
                </a:solidFill>
                <a:latin typeface="+mj-lt"/>
                <a:ea typeface="Times New Roman" panose="02020603050405020304" pitchFamily="18" charset="0"/>
              </a:rPr>
              <a:t>μ</a:t>
            </a:r>
            <a:r>
              <a:rPr lang="el-GR" sz="2400" dirty="0">
                <a:solidFill>
                  <a:srgbClr val="C00000"/>
                </a:solidFill>
                <a:latin typeface="+mj-lt"/>
                <a:ea typeface="Times New Roman" panose="02020603050405020304" pitchFamily="18" charset="0"/>
              </a:rPr>
              <a:t>μα</a:t>
            </a:r>
            <a:r>
              <a:rPr lang="el-GR" sz="2400" spc="180" dirty="0">
                <a:solidFill>
                  <a:srgbClr val="C00000"/>
                </a:solidFill>
                <a:latin typeface="+mj-lt"/>
                <a:ea typeface="Times New Roman" panose="02020603050405020304" pitchFamily="18" charset="0"/>
              </a:rPr>
              <a:t> </a:t>
            </a:r>
            <a:r>
              <a:rPr lang="en-US" sz="2400" b="1" dirty="0">
                <a:solidFill>
                  <a:srgbClr val="0000FF"/>
                </a:solidFill>
                <a:latin typeface="+mj-lt"/>
                <a:ea typeface="Times New Roman" panose="02020603050405020304" pitchFamily="18" charset="0"/>
              </a:rPr>
              <a:t>V</a:t>
            </a:r>
            <a:r>
              <a:rPr lang="en-US" sz="2400" spc="130" dirty="0">
                <a:solidFill>
                  <a:srgbClr val="C00000"/>
                </a:solidFill>
                <a:latin typeface="+mj-lt"/>
                <a:ea typeface="Times New Roman" panose="02020603050405020304" pitchFamily="18" charset="0"/>
              </a:rPr>
              <a:t> </a:t>
            </a:r>
            <a:r>
              <a:rPr lang="el-GR" sz="2400" spc="-10" dirty="0">
                <a:solidFill>
                  <a:srgbClr val="C00000"/>
                </a:solidFill>
                <a:latin typeface="+mj-lt"/>
                <a:ea typeface="Times New Roman" panose="02020603050405020304" pitchFamily="18" charset="0"/>
              </a:rPr>
              <a:t>α</a:t>
            </a:r>
            <a:r>
              <a:rPr lang="el-GR" sz="2400" spc="10" dirty="0">
                <a:solidFill>
                  <a:srgbClr val="C00000"/>
                </a:solidFill>
                <a:latin typeface="+mj-lt"/>
                <a:ea typeface="Times New Roman" panose="02020603050405020304" pitchFamily="18" charset="0"/>
              </a:rPr>
              <a:t>π</a:t>
            </a:r>
            <a:r>
              <a:rPr lang="el-GR" sz="2400" dirty="0">
                <a:solidFill>
                  <a:srgbClr val="C00000"/>
                </a:solidFill>
                <a:latin typeface="+mj-lt"/>
                <a:ea typeface="Times New Roman" panose="02020603050405020304" pitchFamily="18" charset="0"/>
              </a:rPr>
              <a:t>ό </a:t>
            </a:r>
            <a:r>
              <a:rPr lang="el-GR" sz="2400" spc="170" dirty="0">
                <a:solidFill>
                  <a:srgbClr val="C00000"/>
                </a:solidFill>
                <a:latin typeface="+mj-lt"/>
                <a:ea typeface="Times New Roman" panose="02020603050405020304" pitchFamily="18" charset="0"/>
              </a:rPr>
              <a:t> </a:t>
            </a:r>
            <a:r>
              <a:rPr lang="el-GR" sz="2400" dirty="0">
                <a:solidFill>
                  <a:srgbClr val="C00000"/>
                </a:solidFill>
                <a:latin typeface="+mj-lt"/>
                <a:ea typeface="Times New Roman" panose="02020603050405020304" pitchFamily="18" charset="0"/>
              </a:rPr>
              <a:t>τη </a:t>
            </a:r>
            <a:r>
              <a:rPr lang="el-GR" sz="2400" spc="10" dirty="0">
                <a:solidFill>
                  <a:srgbClr val="C00000"/>
                </a:solidFill>
                <a:latin typeface="+mj-lt"/>
                <a:ea typeface="Times New Roman" panose="02020603050405020304" pitchFamily="18" charset="0"/>
              </a:rPr>
              <a:t> </a:t>
            </a:r>
            <a:r>
              <a:rPr lang="el-GR" sz="2400" spc="15" dirty="0">
                <a:solidFill>
                  <a:srgbClr val="C00000"/>
                </a:solidFill>
                <a:latin typeface="+mj-lt"/>
                <a:ea typeface="Times New Roman" panose="02020603050405020304" pitchFamily="18" charset="0"/>
              </a:rPr>
              <a:t>λ</a:t>
            </a:r>
            <a:r>
              <a:rPr lang="el-GR" sz="2400" spc="-10" dirty="0">
                <a:solidFill>
                  <a:srgbClr val="C00000"/>
                </a:solidFill>
                <a:latin typeface="+mj-lt"/>
                <a:ea typeface="Times New Roman" panose="02020603050405020304" pitchFamily="18" charset="0"/>
              </a:rPr>
              <a:t>έ</a:t>
            </a:r>
            <a:r>
              <a:rPr lang="el-GR" sz="2400" spc="10" dirty="0">
                <a:solidFill>
                  <a:srgbClr val="C00000"/>
                </a:solidFill>
                <a:latin typeface="+mj-lt"/>
                <a:ea typeface="Times New Roman" panose="02020603050405020304" pitchFamily="18" charset="0"/>
              </a:rPr>
              <a:t>ξ</a:t>
            </a:r>
            <a:r>
              <a:rPr lang="el-GR" sz="2400" dirty="0">
                <a:solidFill>
                  <a:srgbClr val="C00000"/>
                </a:solidFill>
                <a:latin typeface="+mj-lt"/>
                <a:ea typeface="Times New Roman" panose="02020603050405020304" pitchFamily="18" charset="0"/>
              </a:rPr>
              <a:t>η </a:t>
            </a:r>
            <a:r>
              <a:rPr lang="en-US" sz="2400" spc="15" dirty="0">
                <a:solidFill>
                  <a:srgbClr val="C00000"/>
                </a:solidFill>
                <a:latin typeface="+mj-lt"/>
                <a:ea typeface="Times New Roman" panose="02020603050405020304" pitchFamily="18" charset="0"/>
              </a:rPr>
              <a:t>V</a:t>
            </a:r>
            <a:r>
              <a:rPr lang="en-US" sz="2400" spc="-10" dirty="0">
                <a:solidFill>
                  <a:srgbClr val="C00000"/>
                </a:solidFill>
                <a:latin typeface="+mj-lt"/>
                <a:ea typeface="Times New Roman" panose="02020603050405020304" pitchFamily="18" charset="0"/>
              </a:rPr>
              <a:t>o</a:t>
            </a:r>
            <a:r>
              <a:rPr lang="en-US" sz="2400" spc="-5" dirty="0">
                <a:solidFill>
                  <a:srgbClr val="C00000"/>
                </a:solidFill>
                <a:latin typeface="+mj-lt"/>
                <a:ea typeface="Times New Roman" panose="02020603050405020304" pitchFamily="18" charset="0"/>
              </a:rPr>
              <a:t>l</a:t>
            </a:r>
            <a:r>
              <a:rPr lang="en-US" sz="2400" spc="20" dirty="0">
                <a:solidFill>
                  <a:srgbClr val="C00000"/>
                </a:solidFill>
                <a:latin typeface="+mj-lt"/>
                <a:ea typeface="Times New Roman" panose="02020603050405020304" pitchFamily="18" charset="0"/>
              </a:rPr>
              <a:t>u</a:t>
            </a:r>
            <a:r>
              <a:rPr lang="en-US" sz="2400" dirty="0">
                <a:solidFill>
                  <a:srgbClr val="C00000"/>
                </a:solidFill>
                <a:latin typeface="+mj-lt"/>
                <a:ea typeface="Times New Roman" panose="02020603050405020304" pitchFamily="18" charset="0"/>
              </a:rPr>
              <a:t>me</a:t>
            </a:r>
            <a:endParaRPr lang="el-GR" sz="2400" dirty="0">
              <a:solidFill>
                <a:srgbClr val="C00000"/>
              </a:solidFill>
              <a:latin typeface="+mj-lt"/>
            </a:endParaRPr>
          </a:p>
        </p:txBody>
      </p:sp>
      <p:pic>
        <p:nvPicPr>
          <p:cNvPr id="20484" name="Picture 4">
            <a:extLst>
              <a:ext uri="{FF2B5EF4-FFF2-40B4-BE49-F238E27FC236}">
                <a16:creationId xmlns:a16="http://schemas.microsoft.com/office/drawing/2014/main" id="{60A0893F-C976-411E-AAD0-FEBF661D3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24" b="13185"/>
          <a:stretch/>
        </p:blipFill>
        <p:spPr bwMode="auto">
          <a:xfrm>
            <a:off x="5148688" y="4111284"/>
            <a:ext cx="3538112" cy="2104007"/>
          </a:xfrm>
          <a:prstGeom prst="rect">
            <a:avLst/>
          </a:prstGeom>
          <a:noFill/>
          <a:extLst>
            <a:ext uri="{909E8E84-426E-40DD-AFC4-6F175D3DCCD1}">
              <a14:hiddenFill xmlns:a14="http://schemas.microsoft.com/office/drawing/2010/main">
                <a:solidFill>
                  <a:srgbClr val="FFFFFF"/>
                </a:solidFill>
              </a14:hiddenFill>
            </a:ext>
          </a:extLst>
        </p:spPr>
      </p:pic>
      <p:sp>
        <p:nvSpPr>
          <p:cNvPr id="23" name="Ορθογώνιο 22">
            <a:extLst>
              <a:ext uri="{FF2B5EF4-FFF2-40B4-BE49-F238E27FC236}">
                <a16:creationId xmlns:a16="http://schemas.microsoft.com/office/drawing/2014/main" id="{00230E2A-1A73-4053-8EA1-A7F5A1AAB480}"/>
              </a:ext>
            </a:extLst>
          </p:cNvPr>
          <p:cNvSpPr/>
          <p:nvPr/>
        </p:nvSpPr>
        <p:spPr>
          <a:xfrm>
            <a:off x="215515" y="3519688"/>
            <a:ext cx="5021324" cy="2554545"/>
          </a:xfrm>
          <a:prstGeom prst="rect">
            <a:avLst/>
          </a:prstGeom>
        </p:spPr>
        <p:txBody>
          <a:bodyPr wrap="square">
            <a:spAutoFit/>
          </a:bodyPr>
          <a:lstStyle/>
          <a:p>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το </a:t>
            </a:r>
            <a:r>
              <a:rPr lang="el-GR" sz="2000" spc="25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γγ</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λ</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ό </a:t>
            </a:r>
            <a:r>
              <a:rPr lang="el-GR" sz="2000" spc="3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σύσ</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μ</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30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το </a:t>
            </a:r>
            <a:r>
              <a:rPr lang="el-GR" sz="2000" spc="20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υ</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β</a:t>
            </a:r>
            <a:r>
              <a:rPr lang="el-GR" sz="2000" spc="20"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ό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πό</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δ</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ι  </a:t>
            </a:r>
            <a:r>
              <a:rPr lang="el-GR" sz="2000" spc="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n-US"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f</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t</a:t>
            </a:r>
            <a:r>
              <a:rPr lang="el-GR" sz="2000" spc="10" baseline="30000" dirty="0">
                <a:solidFill>
                  <a:srgbClr val="0000FF"/>
                </a:solidFill>
                <a:latin typeface="Arial" panose="020B0604020202020204" pitchFamily="34" charset="0"/>
                <a:cs typeface="Arial" panose="020B0604020202020204" pitchFamily="34" charset="0"/>
              </a:rPr>
              <a:t>3</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3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ι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γ</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ε</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ν</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ά </a:t>
            </a:r>
            <a:r>
              <a:rPr lang="el-GR" sz="2000" spc="3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σε </a:t>
            </a:r>
            <a:r>
              <a:rPr lang="el-GR" sz="2000" spc="21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ά</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θ</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ε  </a:t>
            </a:r>
            <a:r>
              <a:rPr lang="el-GR" sz="2000" spc="13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δ</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25" dirty="0">
                <a:solidFill>
                  <a:srgbClr val="0000FF"/>
                </a:solidFill>
                <a:latin typeface="Arial" panose="020B0604020202020204" pitchFamily="34" charset="0"/>
                <a:ea typeface="Times New Roman" panose="02020603050405020304" pitchFamily="18" charset="0"/>
                <a:cs typeface="Arial" panose="020B0604020202020204" pitchFamily="34" charset="0"/>
              </a:rPr>
              <a:t>φ</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ο</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ρ</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ετ</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ικ</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ό </a:t>
            </a:r>
            <a:r>
              <a:rPr lang="el-GR" sz="2000" spc="5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ύ</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μ</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α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μ</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έ</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ρ</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σης</a:t>
            </a:r>
            <a:r>
              <a:rPr lang="el-GR" sz="2000" spc="5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ν</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ο</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χ</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ε</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ί</a:t>
            </a:r>
            <a:r>
              <a:rPr lang="el-GR" sz="2000" spc="10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spc="11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υ</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βικ</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ή"</a:t>
            </a:r>
            <a:r>
              <a:rPr lang="el-GR" sz="2000" spc="-3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μον</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ά</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δα</a:t>
            </a:r>
            <a:r>
              <a:rPr lang="el-GR" sz="2000" spc="12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μ</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έ</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ρ</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ης</a:t>
            </a:r>
            <a:r>
              <a:rPr lang="el-GR" sz="2000" spc="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της</a:t>
            </a:r>
            <a:r>
              <a:rPr lang="el-GR" sz="2000" spc="26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π</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ό</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ς</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l-GR" sz="2000" spc="5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p>
          <a:p>
            <a:endParaRPr lang="el-GR" sz="2000" spc="5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Επίσης,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μο</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ν</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ά</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δες</a:t>
            </a:r>
            <a:r>
              <a:rPr lang="el-GR" sz="2000" spc="5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μ</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έ</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ρ</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η</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ς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π</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ου </a:t>
            </a:r>
            <a:r>
              <a:rPr lang="el-GR" sz="2000" spc="17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ν</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φ</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έρ</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ο</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ν</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27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υ</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γ</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ε</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κρ</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ι</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μ</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έ</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ν</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α</a:t>
            </a:r>
            <a:r>
              <a:rPr lang="el-GR" sz="2000" spc="12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σ</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τον </a:t>
            </a:r>
            <a:r>
              <a:rPr lang="el-GR" sz="2000" spc="17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ό</a:t>
            </a:r>
            <a:r>
              <a:rPr lang="el-GR"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γ</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κ</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ο</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23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ό</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π</a:t>
            </a:r>
            <a:r>
              <a:rPr lang="el-GR" sz="2000" spc="25" dirty="0">
                <a:solidFill>
                  <a:srgbClr val="0000FF"/>
                </a:solidFill>
                <a:latin typeface="Arial" panose="020B0604020202020204" pitchFamily="34" charset="0"/>
                <a:ea typeface="Times New Roman" panose="02020603050405020304" pitchFamily="18" charset="0"/>
                <a:cs typeface="Arial" panose="020B0604020202020204" pitchFamily="34" charset="0"/>
              </a:rPr>
              <a:t>ω</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ς</a:t>
            </a:r>
            <a:r>
              <a:rPr lang="el-GR" sz="2000" spc="16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το </a:t>
            </a:r>
            <a:r>
              <a:rPr lang="el-GR" sz="2000" spc="4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έ</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να </a:t>
            </a:r>
            <a:r>
              <a:rPr lang="el-GR" sz="2000" spc="16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u="sng" spc="15" dirty="0">
                <a:solidFill>
                  <a:srgbClr val="0000FF"/>
                </a:solidFill>
                <a:uFill>
                  <a:solidFill>
                    <a:srgbClr val="AAAAAA"/>
                  </a:solidFill>
                </a:uFill>
                <a:latin typeface="Arial" panose="020B0604020202020204" pitchFamily="34" charset="0"/>
                <a:ea typeface="Times New Roman" panose="02020603050405020304" pitchFamily="18" charset="0"/>
                <a:cs typeface="Arial" panose="020B0604020202020204" pitchFamily="34" charset="0"/>
              </a:rPr>
              <a:t>λ</a:t>
            </a:r>
            <a:r>
              <a:rPr lang="el-GR" sz="2000" u="sng" spc="-5" dirty="0">
                <a:solidFill>
                  <a:srgbClr val="0000FF"/>
                </a:solidFill>
                <a:uFill>
                  <a:solidFill>
                    <a:srgbClr val="AAAAAA"/>
                  </a:solidFill>
                </a:uFill>
                <a:latin typeface="Arial" panose="020B0604020202020204" pitchFamily="34" charset="0"/>
                <a:ea typeface="Times New Roman" panose="02020603050405020304" pitchFamily="18" charset="0"/>
                <a:cs typeface="Arial" panose="020B0604020202020204" pitchFamily="34" charset="0"/>
              </a:rPr>
              <a:t>ί</a:t>
            </a:r>
            <a:r>
              <a:rPr lang="el-GR" sz="2000" u="sng" dirty="0">
                <a:solidFill>
                  <a:srgbClr val="0000FF"/>
                </a:solidFill>
                <a:uFill>
                  <a:solidFill>
                    <a:srgbClr val="AAAAAA"/>
                  </a:solidFill>
                </a:uFill>
                <a:latin typeface="Arial" panose="020B0604020202020204" pitchFamily="34" charset="0"/>
                <a:ea typeface="Times New Roman" panose="02020603050405020304" pitchFamily="18" charset="0"/>
                <a:cs typeface="Arial" panose="020B0604020202020204" pitchFamily="34" charset="0"/>
              </a:rPr>
              <a:t>τ</a:t>
            </a:r>
            <a:r>
              <a:rPr lang="el-GR" sz="2000" u="sng" spc="15" dirty="0">
                <a:solidFill>
                  <a:srgbClr val="0000FF"/>
                </a:solidFill>
                <a:uFill>
                  <a:solidFill>
                    <a:srgbClr val="AAAAAA"/>
                  </a:solidFill>
                </a:uFill>
                <a:latin typeface="Arial" panose="020B0604020202020204" pitchFamily="34" charset="0"/>
                <a:ea typeface="Times New Roman" panose="02020603050405020304" pitchFamily="18" charset="0"/>
                <a:cs typeface="Arial" panose="020B0604020202020204" pitchFamily="34" charset="0"/>
              </a:rPr>
              <a:t>ρ</a:t>
            </a:r>
            <a:r>
              <a:rPr lang="el-GR" sz="2000" u="sng" dirty="0">
                <a:solidFill>
                  <a:srgbClr val="0000FF"/>
                </a:solidFill>
                <a:uFill>
                  <a:solidFill>
                    <a:srgbClr val="AAAAAA"/>
                  </a:solidFill>
                </a:uFill>
                <a:latin typeface="Arial" panose="020B0604020202020204" pitchFamily="34" charset="0"/>
                <a:ea typeface="Times New Roman" panose="02020603050405020304" pitchFamily="18" charset="0"/>
                <a:cs typeface="Arial" panose="020B0604020202020204" pitchFamily="34" charset="0"/>
              </a:rPr>
              <a:t>ο</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spc="225"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l-GR"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1</a:t>
            </a:r>
            <a:r>
              <a:rPr lang="en-US"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lit</a:t>
            </a:r>
            <a:r>
              <a:rPr lang="el-GR"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l-GR" sz="2000" spc="15" dirty="0">
                <a:solidFill>
                  <a:srgbClr val="0000FF"/>
                </a:solidFill>
                <a:latin typeface="Arial" panose="020B0604020202020204" pitchFamily="34" charset="0"/>
                <a:ea typeface="Times New Roman" panose="02020603050405020304" pitchFamily="18" charset="0"/>
                <a:cs typeface="Arial" panose="020B0604020202020204" pitchFamily="34" charset="0"/>
              </a:rPr>
              <a:t>1</a:t>
            </a:r>
            <a:r>
              <a:rPr lang="en-US" sz="2000" spc="-5" dirty="0">
                <a:solidFill>
                  <a:srgbClr val="0000FF"/>
                </a:solidFill>
                <a:latin typeface="Arial" panose="020B0604020202020204" pitchFamily="34" charset="0"/>
                <a:ea typeface="Times New Roman" panose="02020603050405020304" pitchFamily="18" charset="0"/>
                <a:cs typeface="Arial" panose="020B0604020202020204" pitchFamily="34" charset="0"/>
              </a:rPr>
              <a:t>d</a:t>
            </a:r>
            <a:r>
              <a:rPr lang="en-US" sz="2000" spc="10" dirty="0">
                <a:solidFill>
                  <a:srgbClr val="0000FF"/>
                </a:solidFill>
                <a:latin typeface="Arial" panose="020B0604020202020204" pitchFamily="34" charset="0"/>
                <a:ea typeface="Times New Roman" panose="02020603050405020304" pitchFamily="18" charset="0"/>
                <a:cs typeface="Arial" panose="020B0604020202020204" pitchFamily="34" charset="0"/>
              </a:rPr>
              <a:t>m</a:t>
            </a:r>
            <a:r>
              <a:rPr lang="el-GR" sz="2000" spc="10" baseline="30000" dirty="0">
                <a:solidFill>
                  <a:srgbClr val="0000FF"/>
                </a:solidFill>
                <a:latin typeface="Arial" panose="020B0604020202020204" pitchFamily="34" charset="0"/>
                <a:cs typeface="Arial" panose="020B0604020202020204" pitchFamily="34" charset="0"/>
              </a:rPr>
              <a:t>3</a:t>
            </a:r>
          </a:p>
        </p:txBody>
      </p:sp>
      <p:sp>
        <p:nvSpPr>
          <p:cNvPr id="5" name="Ορθογώνιο 4">
            <a:extLst>
              <a:ext uri="{FF2B5EF4-FFF2-40B4-BE49-F238E27FC236}">
                <a16:creationId xmlns:a16="http://schemas.microsoft.com/office/drawing/2014/main" id="{9B0B9724-919C-43F6-9A84-C899403D339E}"/>
              </a:ext>
            </a:extLst>
          </p:cNvPr>
          <p:cNvSpPr/>
          <p:nvPr/>
        </p:nvSpPr>
        <p:spPr>
          <a:xfrm>
            <a:off x="229324" y="2777685"/>
            <a:ext cx="8699160" cy="400110"/>
          </a:xfrm>
          <a:prstGeom prst="rect">
            <a:avLst/>
          </a:prstGeom>
        </p:spPr>
        <p:txBody>
          <a:bodyPr wrap="square">
            <a:spAutoFit/>
          </a:bodyPr>
          <a:lstStyle/>
          <a:p>
            <a:pPr algn="just"/>
            <a:r>
              <a:rPr lang="el-GR" sz="2000" spc="10" dirty="0">
                <a:solidFill>
                  <a:srgbClr val="0000FF"/>
                </a:solidFill>
                <a:latin typeface="Arial" panose="020B0604020202020204" pitchFamily="34" charset="0"/>
                <a:cs typeface="Arial" panose="020B0604020202020204" pitchFamily="34" charset="0"/>
              </a:rPr>
              <a:t>Η διεθνής μονάδα μέτρησης είναι  το κυβικό μέτρο (</a:t>
            </a:r>
            <a:r>
              <a:rPr lang="en-US" sz="2000" spc="10" dirty="0">
                <a:solidFill>
                  <a:srgbClr val="0000FF"/>
                </a:solidFill>
                <a:latin typeface="Arial" panose="020B0604020202020204" pitchFamily="34" charset="0"/>
                <a:cs typeface="Arial" panose="020B0604020202020204" pitchFamily="34" charset="0"/>
              </a:rPr>
              <a:t>m</a:t>
            </a:r>
            <a:r>
              <a:rPr lang="el-GR" sz="2000" spc="10" baseline="30000" dirty="0">
                <a:solidFill>
                  <a:srgbClr val="0000FF"/>
                </a:solidFill>
                <a:latin typeface="Arial" panose="020B0604020202020204" pitchFamily="34" charset="0"/>
                <a:cs typeface="Arial" panose="020B0604020202020204" pitchFamily="34" charset="0"/>
              </a:rPr>
              <a:t>3</a:t>
            </a:r>
            <a:r>
              <a:rPr lang="el-GR" sz="2000" spc="10" dirty="0">
                <a:solidFill>
                  <a:srgbClr val="0000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7224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14</a:t>
            </a:fld>
            <a:endParaRPr lang="el-GR" dirty="0">
              <a:solidFill>
                <a:prstClr val="black">
                  <a:tint val="75000"/>
                </a:prstClr>
              </a:solidFill>
            </a:endParaRPr>
          </a:p>
        </p:txBody>
      </p:sp>
      <p:pic>
        <p:nvPicPr>
          <p:cNvPr id="8" name="Εικόνα 7" descr="Σχ. 3.8 Αν το ρευστό που ρέει στο σωλήνα είναι ασυμπίεστο, το γινόμενο Α υ είναι σταθερό. ">
            <a:extLst>
              <a:ext uri="{FF2B5EF4-FFF2-40B4-BE49-F238E27FC236}">
                <a16:creationId xmlns:a16="http://schemas.microsoft.com/office/drawing/2014/main" id="{4FA8255D-0216-473E-BDE8-638D251DE4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2466" y="1124745"/>
            <a:ext cx="3579026" cy="2304255"/>
          </a:xfrm>
          <a:prstGeom prst="rect">
            <a:avLst/>
          </a:prstGeom>
          <a:noFill/>
          <a:ln>
            <a:noFill/>
          </a:ln>
        </p:spPr>
      </p:pic>
      <p:sp>
        <p:nvSpPr>
          <p:cNvPr id="10" name="Ορθογώνιο 9">
            <a:extLst>
              <a:ext uri="{FF2B5EF4-FFF2-40B4-BE49-F238E27FC236}">
                <a16:creationId xmlns:a16="http://schemas.microsoft.com/office/drawing/2014/main" id="{1E6730BF-225F-4E6F-BBB1-4B1E73F1155C}"/>
              </a:ext>
            </a:extLst>
          </p:cNvPr>
          <p:cNvSpPr/>
          <p:nvPr/>
        </p:nvSpPr>
        <p:spPr>
          <a:xfrm>
            <a:off x="304800" y="538560"/>
            <a:ext cx="8443664" cy="759182"/>
          </a:xfrm>
          <a:prstGeom prst="rect">
            <a:avLst/>
          </a:prstGeom>
        </p:spPr>
        <p:txBody>
          <a:bodyPr wrap="square">
            <a:spAutoFit/>
          </a:bodyPr>
          <a:lstStyle/>
          <a:p>
            <a:pPr marL="12700" algn="just">
              <a:lnSpc>
                <a:spcPts val="2555"/>
              </a:lnSpc>
              <a:spcBef>
                <a:spcPts val="127"/>
              </a:spcBef>
            </a:pPr>
            <a:r>
              <a:rPr lang="el-GR" sz="2400" u="sng" dirty="0">
                <a:solidFill>
                  <a:srgbClr val="0000FF"/>
                </a:solidFill>
              </a:rPr>
              <a:t>Θεωρείται ασυμπίεστο ρευστό</a:t>
            </a:r>
            <a:r>
              <a:rPr lang="el-GR" sz="2400" dirty="0">
                <a:solidFill>
                  <a:srgbClr val="0000FF"/>
                </a:solidFill>
              </a:rPr>
              <a:t> που ρέει μέσα σε σωλήνα μεταβλητής διατομής. Υποθέτουμε ότι η ροή είναι στρωτή.</a:t>
            </a:r>
          </a:p>
        </p:txBody>
      </p:sp>
      <p:sp>
        <p:nvSpPr>
          <p:cNvPr id="12" name="Ορθογώνιο 11">
            <a:extLst>
              <a:ext uri="{FF2B5EF4-FFF2-40B4-BE49-F238E27FC236}">
                <a16:creationId xmlns:a16="http://schemas.microsoft.com/office/drawing/2014/main" id="{24C2FBF1-98AA-4C37-B8F9-802CCFA71FFB}"/>
              </a:ext>
            </a:extLst>
          </p:cNvPr>
          <p:cNvSpPr/>
          <p:nvPr/>
        </p:nvSpPr>
        <p:spPr>
          <a:xfrm>
            <a:off x="304800" y="3503425"/>
            <a:ext cx="8443664" cy="1772280"/>
          </a:xfrm>
          <a:prstGeom prst="rect">
            <a:avLst/>
          </a:prstGeom>
        </p:spPr>
        <p:txBody>
          <a:bodyPr wrap="square">
            <a:spAutoFit/>
          </a:bodyPr>
          <a:lstStyle/>
          <a:p>
            <a:pPr marL="12700" algn="just">
              <a:lnSpc>
                <a:spcPts val="2555"/>
              </a:lnSpc>
              <a:spcBef>
                <a:spcPts val="127"/>
              </a:spcBef>
            </a:pPr>
            <a:r>
              <a:rPr lang="el-GR" sz="2400" dirty="0">
                <a:solidFill>
                  <a:srgbClr val="FF0000"/>
                </a:solidFill>
              </a:rPr>
              <a:t>Επειδή το ρευστό θεωρείται ασυμπίεστο θα πρέπει η μάζα Δm</a:t>
            </a:r>
            <a:r>
              <a:rPr lang="el-GR" sz="2400" baseline="-25000" dirty="0">
                <a:solidFill>
                  <a:srgbClr val="FF0000"/>
                </a:solidFill>
              </a:rPr>
              <a:t>1</a:t>
            </a:r>
            <a:r>
              <a:rPr lang="el-GR" sz="2400" dirty="0">
                <a:solidFill>
                  <a:srgbClr val="FF0000"/>
                </a:solidFill>
              </a:rPr>
              <a:t> που περνά από τη διατομή Α</a:t>
            </a:r>
            <a:r>
              <a:rPr lang="el-GR" sz="2400" baseline="-25000" dirty="0">
                <a:solidFill>
                  <a:srgbClr val="FF0000"/>
                </a:solidFill>
              </a:rPr>
              <a:t>1</a:t>
            </a:r>
            <a:r>
              <a:rPr lang="el-GR" sz="2400" dirty="0">
                <a:solidFill>
                  <a:srgbClr val="FF0000"/>
                </a:solidFill>
              </a:rPr>
              <a:t> του σωλήνα σε χρόνο </a:t>
            </a:r>
            <a:r>
              <a:rPr lang="el-GR" sz="2400" dirty="0" err="1">
                <a:solidFill>
                  <a:srgbClr val="FF0000"/>
                </a:solidFill>
              </a:rPr>
              <a:t>Δt</a:t>
            </a:r>
            <a:r>
              <a:rPr lang="el-GR" sz="2400" dirty="0">
                <a:solidFill>
                  <a:srgbClr val="FF0000"/>
                </a:solidFill>
              </a:rPr>
              <a:t> να είναι ίση με τη μάζα Δm</a:t>
            </a:r>
            <a:r>
              <a:rPr lang="el-GR" sz="2400" baseline="-25000" dirty="0">
                <a:solidFill>
                  <a:srgbClr val="FF0000"/>
                </a:solidFill>
              </a:rPr>
              <a:t>2</a:t>
            </a:r>
            <a:r>
              <a:rPr lang="el-GR" sz="2400" dirty="0">
                <a:solidFill>
                  <a:srgbClr val="FF0000"/>
                </a:solidFill>
              </a:rPr>
              <a:t> που περνά στο ίδιο χρονικό διάστημα από τη διατομή Α</a:t>
            </a:r>
            <a:r>
              <a:rPr lang="el-GR" sz="2400" baseline="-25000" dirty="0">
                <a:solidFill>
                  <a:srgbClr val="FF0000"/>
                </a:solidFill>
              </a:rPr>
              <a:t>2</a:t>
            </a:r>
            <a:r>
              <a:rPr lang="el-GR" sz="2400" dirty="0">
                <a:solidFill>
                  <a:srgbClr val="FF0000"/>
                </a:solidFill>
              </a:rPr>
              <a:t> του σωλήνα. </a:t>
            </a:r>
            <a:endParaRPr lang="en-US" sz="2400" dirty="0">
              <a:solidFill>
                <a:srgbClr val="FF0000"/>
              </a:solidFill>
            </a:endParaRPr>
          </a:p>
          <a:p>
            <a:pPr marL="12700" algn="just">
              <a:lnSpc>
                <a:spcPts val="2555"/>
              </a:lnSpc>
              <a:spcBef>
                <a:spcPts val="127"/>
              </a:spcBef>
            </a:pPr>
            <a:r>
              <a:rPr lang="el-GR" sz="2400" b="1" dirty="0">
                <a:solidFill>
                  <a:srgbClr val="FF0000"/>
                </a:solidFill>
              </a:rPr>
              <a:t>Είναι δηλαδή:</a:t>
            </a:r>
          </a:p>
        </p:txBody>
      </p:sp>
      <p:sp>
        <p:nvSpPr>
          <p:cNvPr id="14" name="Ορθογώνιο 13">
            <a:extLst>
              <a:ext uri="{FF2B5EF4-FFF2-40B4-BE49-F238E27FC236}">
                <a16:creationId xmlns:a16="http://schemas.microsoft.com/office/drawing/2014/main" id="{8C2653E9-4867-4540-8A6B-3ACF7766BD99}"/>
              </a:ext>
            </a:extLst>
          </p:cNvPr>
          <p:cNvSpPr/>
          <p:nvPr/>
        </p:nvSpPr>
        <p:spPr>
          <a:xfrm>
            <a:off x="1763688" y="5449689"/>
            <a:ext cx="2948778" cy="461665"/>
          </a:xfrm>
          <a:prstGeom prst="rect">
            <a:avLst/>
          </a:prstGeom>
        </p:spPr>
        <p:txBody>
          <a:bodyPr wrap="square">
            <a:spAutoFit/>
          </a:bodyPr>
          <a:lstStyle/>
          <a:p>
            <a:r>
              <a:rPr lang="el-GR" sz="2400" dirty="0">
                <a:latin typeface="Arial" panose="020B0604020202020204" pitchFamily="34" charset="0"/>
                <a:ea typeface="Times New Roman" panose="02020603050405020304" pitchFamily="18" charset="0"/>
                <a:cs typeface="Arial" panose="020B0604020202020204" pitchFamily="34" charset="0"/>
              </a:rPr>
              <a:t>Δm</a:t>
            </a:r>
            <a:r>
              <a:rPr lang="el-GR" sz="2400" baseline="-25000" dirty="0">
                <a:latin typeface="Arial" panose="020B0604020202020204" pitchFamily="34" charset="0"/>
                <a:ea typeface="Times New Roman" panose="02020603050405020304" pitchFamily="18" charset="0"/>
                <a:cs typeface="Arial" panose="020B0604020202020204" pitchFamily="34" charset="0"/>
              </a:rPr>
              <a:t>1</a:t>
            </a:r>
            <a:r>
              <a:rPr lang="el-GR" sz="2400" dirty="0">
                <a:latin typeface="Arial" panose="020B0604020202020204" pitchFamily="34" charset="0"/>
                <a:ea typeface="Times New Roman" panose="02020603050405020304" pitchFamily="18" charset="0"/>
                <a:cs typeface="Arial" panose="020B0604020202020204" pitchFamily="34" charset="0"/>
              </a:rPr>
              <a:t> =Δm</a:t>
            </a:r>
            <a:r>
              <a:rPr lang="el-GR" sz="2400" baseline="-25000" dirty="0">
                <a:latin typeface="Arial" panose="020B0604020202020204" pitchFamily="34" charset="0"/>
                <a:ea typeface="Times New Roman" panose="02020603050405020304" pitchFamily="18" charset="0"/>
                <a:cs typeface="Arial" panose="020B0604020202020204" pitchFamily="34" charset="0"/>
              </a:rPr>
              <a:t>2</a:t>
            </a:r>
            <a:r>
              <a:rPr lang="el-GR" sz="2400" dirty="0">
                <a:latin typeface="Arial" panose="020B0604020202020204" pitchFamily="34" charset="0"/>
                <a:ea typeface="Times New Roman" panose="02020603050405020304" pitchFamily="18" charset="0"/>
                <a:cs typeface="Arial" panose="020B0604020202020204" pitchFamily="34" charset="0"/>
              </a:rPr>
              <a:t>                </a:t>
            </a:r>
            <a:endParaRPr lang="el-GR" sz="2400" dirty="0">
              <a:latin typeface="Arial" panose="020B0604020202020204" pitchFamily="34" charset="0"/>
              <a:cs typeface="Arial" panose="020B0604020202020204" pitchFamily="34" charset="0"/>
            </a:endParaRPr>
          </a:p>
        </p:txBody>
      </p:sp>
      <p:sp>
        <p:nvSpPr>
          <p:cNvPr id="16" name="Ορθογώνιο 15">
            <a:extLst>
              <a:ext uri="{FF2B5EF4-FFF2-40B4-BE49-F238E27FC236}">
                <a16:creationId xmlns:a16="http://schemas.microsoft.com/office/drawing/2014/main" id="{32DCFC5C-7D5C-4154-83A1-65474E25C637}"/>
              </a:ext>
            </a:extLst>
          </p:cNvPr>
          <p:cNvSpPr/>
          <p:nvPr/>
        </p:nvSpPr>
        <p:spPr>
          <a:xfrm>
            <a:off x="5013316" y="5505674"/>
            <a:ext cx="3143725" cy="461665"/>
          </a:xfrm>
          <a:prstGeom prst="rect">
            <a:avLst/>
          </a:prstGeom>
        </p:spPr>
        <p:txBody>
          <a:bodyPr wrap="square">
            <a:spAutoFit/>
          </a:bodyPr>
          <a:lstStyle/>
          <a:p>
            <a:r>
              <a:rPr lang="el-GR" sz="2400" dirty="0">
                <a:latin typeface="Arial" panose="020B0604020202020204" pitchFamily="34" charset="0"/>
                <a:cs typeface="Arial" panose="020B0604020202020204" pitchFamily="34" charset="0"/>
              </a:rPr>
              <a:t>ή        ρΔV</a:t>
            </a:r>
            <a:r>
              <a:rPr lang="el-GR" sz="2400" baseline="-25000" dirty="0">
                <a:latin typeface="Arial" panose="020B0604020202020204" pitchFamily="34" charset="0"/>
                <a:cs typeface="Arial" panose="020B0604020202020204" pitchFamily="34" charset="0"/>
              </a:rPr>
              <a:t>1</a:t>
            </a:r>
            <a:r>
              <a:rPr lang="el-GR" sz="2400" dirty="0">
                <a:latin typeface="Arial" panose="020B0604020202020204" pitchFamily="34" charset="0"/>
                <a:cs typeface="Arial" panose="020B0604020202020204" pitchFamily="34" charset="0"/>
              </a:rPr>
              <a:t> = ρΔV</a:t>
            </a:r>
            <a:r>
              <a:rPr lang="el-GR" sz="2400" baseline="-25000" dirty="0">
                <a:latin typeface="Arial" panose="020B0604020202020204" pitchFamily="34" charset="0"/>
                <a:cs typeface="Arial" panose="020B0604020202020204" pitchFamily="34" charset="0"/>
              </a:rPr>
              <a:t>2</a:t>
            </a:r>
          </a:p>
        </p:txBody>
      </p:sp>
      <p:sp>
        <p:nvSpPr>
          <p:cNvPr id="11" name="Text Box 2">
            <a:extLst>
              <a:ext uri="{FF2B5EF4-FFF2-40B4-BE49-F238E27FC236}">
                <a16:creationId xmlns:a16="http://schemas.microsoft.com/office/drawing/2014/main" id="{D4144A30-FBD9-4757-AEBA-079791915D70}"/>
              </a:ext>
            </a:extLst>
          </p:cNvPr>
          <p:cNvSpPr txBox="1">
            <a:spLocks noChangeArrowheads="1"/>
          </p:cNvSpPr>
          <p:nvPr/>
        </p:nvSpPr>
        <p:spPr bwMode="auto">
          <a:xfrm>
            <a:off x="827088" y="0"/>
            <a:ext cx="7848600" cy="425758"/>
          </a:xfrm>
          <a:prstGeom prst="rect">
            <a:avLst/>
          </a:prstGeom>
        </p:spPr>
        <p:txBody>
          <a:bodyPr wrap="square" lIns="0" tIns="0" rIns="0" bIns="0" rtlCol="0">
            <a:noAutofit/>
          </a:bodyPr>
          <a:lstStyle>
            <a:defPPr>
              <a:defRPr lang="el-GR"/>
            </a:defPPr>
            <a:lvl1pPr marL="12700" algn="ctr">
              <a:lnSpc>
                <a:spcPts val="2555"/>
              </a:lnSpc>
              <a:spcBef>
                <a:spcPts val="127"/>
              </a:spcBef>
              <a:defRPr sz="2400" b="1" u="sng">
                <a:solidFill>
                  <a:srgbClr val="FF0000"/>
                </a:solidFill>
              </a:defRPr>
            </a:lvl1pPr>
          </a:lstStyle>
          <a:p>
            <a:r>
              <a:rPr lang="el-GR" altLang="el-GR" dirty="0"/>
              <a:t>Αρχή διατήρησης της μάζας – Εξίσωση συνέχειας</a:t>
            </a:r>
          </a:p>
        </p:txBody>
      </p:sp>
    </p:spTree>
    <p:extLst>
      <p:ext uri="{BB962C8B-B14F-4D97-AF65-F5344CB8AC3E}">
        <p14:creationId xmlns:p14="http://schemas.microsoft.com/office/powerpoint/2010/main" val="199202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EC4CC15-CD0A-4A7F-994B-13315CD3F887}"/>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B08E8210-99BF-4BFD-AC15-105934E7D2DE}"/>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15</a:t>
            </a:fld>
            <a:endParaRPr lang="el-GR" dirty="0">
              <a:solidFill>
                <a:prstClr val="black">
                  <a:tint val="75000"/>
                </a:prstClr>
              </a:solidFill>
            </a:endParaRPr>
          </a:p>
        </p:txBody>
      </p:sp>
      <p:sp>
        <p:nvSpPr>
          <p:cNvPr id="4" name="Ορθογώνιο 3">
            <a:extLst>
              <a:ext uri="{FF2B5EF4-FFF2-40B4-BE49-F238E27FC236}">
                <a16:creationId xmlns:a16="http://schemas.microsoft.com/office/drawing/2014/main" id="{80F90A74-E2C0-4D06-B6B6-0456FBE014D0}"/>
              </a:ext>
            </a:extLst>
          </p:cNvPr>
          <p:cNvSpPr/>
          <p:nvPr/>
        </p:nvSpPr>
        <p:spPr>
          <a:xfrm>
            <a:off x="457200" y="723076"/>
            <a:ext cx="8229600" cy="4539512"/>
          </a:xfrm>
          <a:prstGeom prst="rect">
            <a:avLst/>
          </a:prstGeom>
        </p:spPr>
        <p:txBody>
          <a:bodyPr wrap="square">
            <a:spAutoFit/>
          </a:bodyPr>
          <a:lstStyle/>
          <a:p>
            <a:pPr algn="just">
              <a:lnSpc>
                <a:spcPct val="107000"/>
              </a:lnSpc>
              <a:spcAft>
                <a:spcPts val="800"/>
              </a:spcAft>
            </a:pPr>
            <a:r>
              <a:rPr lang="el-GR" sz="2400" dirty="0">
                <a:ea typeface="Times New Roman" panose="02020603050405020304" pitchFamily="18" charset="0"/>
                <a:cs typeface="Times New Roman" panose="02020603050405020304" pitchFamily="18" charset="0"/>
              </a:rPr>
              <a:t>όπου ΔV</a:t>
            </a:r>
            <a:r>
              <a:rPr lang="el-GR" sz="2400" baseline="-25000" dirty="0">
                <a:ea typeface="Times New Roman" panose="02020603050405020304" pitchFamily="18" charset="0"/>
                <a:cs typeface="Times New Roman" panose="02020603050405020304" pitchFamily="18" charset="0"/>
              </a:rPr>
              <a:t>1 </a:t>
            </a:r>
            <a:r>
              <a:rPr lang="el-GR" sz="2400" dirty="0">
                <a:cs typeface="Times New Roman" panose="02020603050405020304" pitchFamily="18" charset="0"/>
              </a:rPr>
              <a:t>(</a:t>
            </a:r>
            <a:r>
              <a:rPr lang="en-US" sz="2400" dirty="0">
                <a:ea typeface="Times New Roman" panose="02020603050405020304" pitchFamily="18" charset="0"/>
                <a:cs typeface="Times New Roman" panose="02020603050405020304" pitchFamily="18" charset="0"/>
              </a:rPr>
              <a:t>d</a:t>
            </a:r>
            <a:r>
              <a:rPr lang="el-GR" sz="2400" dirty="0">
                <a:ea typeface="Times New Roman" panose="02020603050405020304" pitchFamily="18" charset="0"/>
                <a:cs typeface="Times New Roman" panose="02020603050405020304" pitchFamily="18" charset="0"/>
              </a:rPr>
              <a:t>V</a:t>
            </a:r>
            <a:r>
              <a:rPr lang="el-GR" sz="2400" baseline="-25000" dirty="0">
                <a:ea typeface="Times New Roman" panose="02020603050405020304" pitchFamily="18" charset="0"/>
                <a:cs typeface="Times New Roman" panose="02020603050405020304" pitchFamily="18" charset="0"/>
              </a:rPr>
              <a:t>1</a:t>
            </a:r>
            <a:r>
              <a:rPr lang="el-GR" sz="2400" dirty="0">
                <a:cs typeface="Times New Roman" panose="02020603050405020304" pitchFamily="18" charset="0"/>
              </a:rPr>
              <a:t>)</a:t>
            </a:r>
            <a:r>
              <a:rPr lang="el-GR" sz="2400" dirty="0">
                <a:ea typeface="Times New Roman" panose="02020603050405020304" pitchFamily="18" charset="0"/>
                <a:cs typeface="Times New Roman" panose="02020603050405020304" pitchFamily="18" charset="0"/>
              </a:rPr>
              <a:t>, και ΔV</a:t>
            </a:r>
            <a:r>
              <a:rPr lang="el-GR" sz="2400" baseline="-25000" dirty="0">
                <a:ea typeface="Times New Roman" panose="02020603050405020304" pitchFamily="18" charset="0"/>
                <a:cs typeface="Times New Roman" panose="02020603050405020304" pitchFamily="18" charset="0"/>
              </a:rPr>
              <a:t>2</a:t>
            </a:r>
            <a:r>
              <a:rPr lang="en-US" sz="2400" baseline="-25000" dirty="0">
                <a:ea typeface="Times New Roman" panose="02020603050405020304" pitchFamily="18" charset="0"/>
                <a:cs typeface="Times New Roman" panose="02020603050405020304" pitchFamily="18" charset="0"/>
              </a:rPr>
              <a:t> </a:t>
            </a:r>
            <a:r>
              <a:rPr lang="el-GR" sz="2400" dirty="0">
                <a:cs typeface="Times New Roman" panose="02020603050405020304" pitchFamily="18" charset="0"/>
              </a:rPr>
              <a:t>(</a:t>
            </a:r>
            <a:r>
              <a:rPr lang="en-US" sz="2400" dirty="0">
                <a:ea typeface="Times New Roman" panose="02020603050405020304" pitchFamily="18" charset="0"/>
                <a:cs typeface="Times New Roman" panose="02020603050405020304" pitchFamily="18" charset="0"/>
              </a:rPr>
              <a:t>d</a:t>
            </a:r>
            <a:r>
              <a:rPr lang="el-GR" sz="2400" dirty="0">
                <a:ea typeface="Times New Roman" panose="02020603050405020304" pitchFamily="18" charset="0"/>
                <a:cs typeface="Times New Roman" panose="02020603050405020304" pitchFamily="18" charset="0"/>
              </a:rPr>
              <a:t>V</a:t>
            </a:r>
            <a:r>
              <a:rPr lang="en-US" sz="2400" baseline="-25000" dirty="0">
                <a:ea typeface="Times New Roman" panose="02020603050405020304" pitchFamily="18" charset="0"/>
                <a:cs typeface="Times New Roman" panose="02020603050405020304" pitchFamily="18" charset="0"/>
              </a:rPr>
              <a:t>2</a:t>
            </a:r>
            <a:r>
              <a:rPr lang="el-GR" sz="2400" dirty="0">
                <a:cs typeface="Times New Roman" panose="02020603050405020304" pitchFamily="18" charset="0"/>
              </a:rPr>
              <a:t>)</a:t>
            </a:r>
            <a:r>
              <a:rPr lang="el-GR" sz="2400" dirty="0">
                <a:ea typeface="Times New Roman" panose="02020603050405020304" pitchFamily="18" charset="0"/>
                <a:cs typeface="Times New Roman" panose="02020603050405020304" pitchFamily="18" charset="0"/>
              </a:rPr>
              <a:t> οι στοιχειώδεις όγκοι που καταλαμβάνουν μέσα στο σωλήνα οι μάζες Δm</a:t>
            </a:r>
            <a:r>
              <a:rPr lang="el-GR" sz="2400" baseline="-25000" dirty="0">
                <a:ea typeface="Times New Roman" panose="02020603050405020304" pitchFamily="18" charset="0"/>
                <a:cs typeface="Times New Roman" panose="02020603050405020304" pitchFamily="18" charset="0"/>
              </a:rPr>
              <a:t>1</a:t>
            </a:r>
            <a:r>
              <a:rPr lang="en-US" sz="2400" baseline="-25000" dirty="0">
                <a:ea typeface="Times New Roman" panose="02020603050405020304" pitchFamily="18" charset="0"/>
                <a:cs typeface="Times New Roman" panose="02020603050405020304" pitchFamily="18" charset="0"/>
              </a:rPr>
              <a:t> </a:t>
            </a:r>
            <a:r>
              <a:rPr lang="en-US" sz="2400" dirty="0">
                <a:cs typeface="Times New Roman" panose="02020603050405020304" pitchFamily="18" charset="0"/>
              </a:rPr>
              <a:t>(</a:t>
            </a:r>
            <a:r>
              <a:rPr lang="en-US" sz="2400" dirty="0">
                <a:ea typeface="Times New Roman" panose="02020603050405020304" pitchFamily="18" charset="0"/>
                <a:cs typeface="Times New Roman" panose="02020603050405020304" pitchFamily="18" charset="0"/>
              </a:rPr>
              <a:t>d</a:t>
            </a:r>
            <a:r>
              <a:rPr lang="el-GR" sz="2400" dirty="0">
                <a:ea typeface="Times New Roman" panose="02020603050405020304" pitchFamily="18" charset="0"/>
                <a:cs typeface="Times New Roman" panose="02020603050405020304" pitchFamily="18" charset="0"/>
              </a:rPr>
              <a:t>m</a:t>
            </a:r>
            <a:r>
              <a:rPr lang="el-GR" sz="2400" baseline="-25000" dirty="0">
                <a:ea typeface="Times New Roman" panose="02020603050405020304" pitchFamily="18" charset="0"/>
                <a:cs typeface="Times New Roman" panose="02020603050405020304" pitchFamily="18" charset="0"/>
              </a:rPr>
              <a:t>1</a:t>
            </a:r>
            <a:r>
              <a:rPr lang="en-US" sz="2400" dirty="0">
                <a:cs typeface="Times New Roman" panose="02020603050405020304" pitchFamily="18" charset="0"/>
              </a:rPr>
              <a:t>)</a:t>
            </a:r>
            <a:r>
              <a:rPr lang="el-GR" sz="2400" dirty="0">
                <a:ea typeface="Times New Roman" panose="02020603050405020304" pitchFamily="18" charset="0"/>
                <a:cs typeface="Times New Roman" panose="02020603050405020304" pitchFamily="18" charset="0"/>
              </a:rPr>
              <a:t>, και Δm</a:t>
            </a:r>
            <a:r>
              <a:rPr lang="el-GR" sz="2400" baseline="-25000" dirty="0">
                <a:ea typeface="Times New Roman" panose="02020603050405020304" pitchFamily="18" charset="0"/>
                <a:cs typeface="Times New Roman" panose="02020603050405020304" pitchFamily="18" charset="0"/>
              </a:rPr>
              <a:t>2</a:t>
            </a:r>
            <a:r>
              <a:rPr lang="en-US" sz="2400" dirty="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d</a:t>
            </a:r>
            <a:r>
              <a:rPr lang="el-GR" sz="2400" dirty="0">
                <a:ea typeface="Times New Roman" panose="02020603050405020304" pitchFamily="18" charset="0"/>
                <a:cs typeface="Times New Roman" panose="02020603050405020304" pitchFamily="18" charset="0"/>
              </a:rPr>
              <a:t>m</a:t>
            </a:r>
            <a:r>
              <a:rPr lang="en-US" sz="2400" baseline="-25000" dirty="0">
                <a:ea typeface="Times New Roman" panose="02020603050405020304" pitchFamily="18" charset="0"/>
                <a:cs typeface="Times New Roman" panose="02020603050405020304" pitchFamily="18" charset="0"/>
              </a:rPr>
              <a:t>2</a:t>
            </a:r>
            <a:r>
              <a:rPr lang="en-US" sz="2400" dirty="0">
                <a:cs typeface="Times New Roman" panose="02020603050405020304" pitchFamily="18" charset="0"/>
              </a:rPr>
              <a:t>) </a:t>
            </a:r>
            <a:r>
              <a:rPr lang="el-GR" sz="2400" dirty="0">
                <a:ea typeface="Times New Roman" panose="02020603050405020304" pitchFamily="18" charset="0"/>
                <a:cs typeface="Times New Roman" panose="02020603050405020304" pitchFamily="18" charset="0"/>
              </a:rPr>
              <a:t>αντίστοιχα.</a:t>
            </a:r>
            <a:endParaRPr lang="en-US" sz="2400" dirty="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ea typeface="Times New Roman" panose="02020603050405020304" pitchFamily="18" charset="0"/>
                <a:cs typeface="Times New Roman" panose="02020603050405020304" pitchFamily="18" charset="0"/>
              </a:rPr>
              <a:t>Αλλά </a:t>
            </a:r>
          </a:p>
          <a:p>
            <a:pPr algn="ctr">
              <a:lnSpc>
                <a:spcPct val="107000"/>
              </a:lnSpc>
              <a:spcAft>
                <a:spcPts val="800"/>
              </a:spcAft>
            </a:pPr>
            <a:r>
              <a:rPr lang="el-GR" sz="2400" dirty="0">
                <a:ea typeface="Times New Roman" panose="02020603050405020304" pitchFamily="18" charset="0"/>
                <a:cs typeface="Times New Roman" panose="02020603050405020304" pitchFamily="18" charset="0"/>
              </a:rPr>
              <a:t>ΔV</a:t>
            </a:r>
            <a:r>
              <a:rPr lang="el-GR" sz="2400" baseline="-25000" dirty="0">
                <a:ea typeface="Times New Roman" panose="02020603050405020304" pitchFamily="18" charset="0"/>
                <a:cs typeface="Times New Roman" panose="02020603050405020304" pitchFamily="18" charset="0"/>
              </a:rPr>
              <a:t>1</a:t>
            </a:r>
            <a:r>
              <a:rPr lang="el-GR" sz="2400" dirty="0">
                <a:ea typeface="Times New Roman" panose="02020603050405020304" pitchFamily="18" charset="0"/>
                <a:cs typeface="Times New Roman" panose="02020603050405020304" pitchFamily="18" charset="0"/>
              </a:rPr>
              <a:t>= A</a:t>
            </a:r>
            <a:r>
              <a:rPr lang="el-GR" sz="2400" baseline="-25000" dirty="0">
                <a:ea typeface="Times New Roman" panose="02020603050405020304" pitchFamily="18" charset="0"/>
                <a:cs typeface="Times New Roman" panose="02020603050405020304" pitchFamily="18" charset="0"/>
              </a:rPr>
              <a:t>1</a:t>
            </a:r>
            <a:r>
              <a:rPr lang="el-GR" sz="2400" u="sng" dirty="0">
                <a:solidFill>
                  <a:srgbClr val="0000FF"/>
                </a:solidFill>
                <a:ea typeface="Times New Roman" panose="02020603050405020304" pitchFamily="18" charset="0"/>
                <a:cs typeface="Times New Roman" panose="02020603050405020304" pitchFamily="18" charset="0"/>
              </a:rPr>
              <a:t>Δx</a:t>
            </a:r>
            <a:r>
              <a:rPr lang="el-GR" sz="2400" u="sng" baseline="-25000" dirty="0">
                <a:solidFill>
                  <a:srgbClr val="0000FF"/>
                </a:solidFill>
                <a:ea typeface="Times New Roman" panose="02020603050405020304" pitchFamily="18" charset="0"/>
                <a:cs typeface="Times New Roman" panose="02020603050405020304" pitchFamily="18" charset="0"/>
              </a:rPr>
              <a:t>1</a:t>
            </a:r>
            <a:r>
              <a:rPr lang="el-GR" sz="2400" dirty="0">
                <a:ea typeface="Times New Roman" panose="02020603050405020304" pitchFamily="18" charset="0"/>
                <a:cs typeface="Times New Roman" panose="02020603050405020304" pitchFamily="18" charset="0"/>
              </a:rPr>
              <a:t> = A</a:t>
            </a:r>
            <a:r>
              <a:rPr lang="el-GR" sz="2400" baseline="-25000" dirty="0">
                <a:ea typeface="Times New Roman" panose="02020603050405020304" pitchFamily="18" charset="0"/>
                <a:cs typeface="Times New Roman" panose="02020603050405020304" pitchFamily="18" charset="0"/>
              </a:rPr>
              <a:t>1</a:t>
            </a:r>
            <a:r>
              <a:rPr lang="el-GR" sz="2400" u="sng" dirty="0">
                <a:solidFill>
                  <a:srgbClr val="0000FF"/>
                </a:solidFill>
                <a:ea typeface="Times New Roman" panose="02020603050405020304" pitchFamily="18" charset="0"/>
                <a:cs typeface="Times New Roman" panose="02020603050405020304" pitchFamily="18" charset="0"/>
              </a:rPr>
              <a:t>υ</a:t>
            </a:r>
            <a:r>
              <a:rPr lang="el-GR" sz="2400" u="sng" baseline="-25000" dirty="0">
                <a:solidFill>
                  <a:srgbClr val="0000FF"/>
                </a:solidFill>
                <a:ea typeface="Times New Roman" panose="02020603050405020304" pitchFamily="18" charset="0"/>
                <a:cs typeface="Times New Roman" panose="02020603050405020304" pitchFamily="18" charset="0"/>
              </a:rPr>
              <a:t>1</a:t>
            </a:r>
            <a:r>
              <a:rPr lang="el-GR" sz="2400" u="sng" dirty="0">
                <a:solidFill>
                  <a:srgbClr val="0000FF"/>
                </a:solidFill>
                <a:ea typeface="Times New Roman" panose="02020603050405020304" pitchFamily="18" charset="0"/>
                <a:cs typeface="Times New Roman" panose="02020603050405020304" pitchFamily="18" charset="0"/>
              </a:rPr>
              <a:t>Δt</a:t>
            </a:r>
            <a:r>
              <a:rPr lang="el-GR" sz="2400" dirty="0">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   </a:t>
            </a:r>
            <a:r>
              <a:rPr lang="el-GR" sz="2400" dirty="0">
                <a:ea typeface="Times New Roman" panose="02020603050405020304" pitchFamily="18" charset="0"/>
                <a:cs typeface="Times New Roman" panose="02020603050405020304" pitchFamily="18" charset="0"/>
              </a:rPr>
              <a:t>και </a:t>
            </a:r>
            <a:r>
              <a:rPr lang="en-US" sz="2400" dirty="0">
                <a:ea typeface="Times New Roman" panose="02020603050405020304" pitchFamily="18" charset="0"/>
                <a:cs typeface="Times New Roman" panose="02020603050405020304" pitchFamily="18" charset="0"/>
              </a:rPr>
              <a:t>    </a:t>
            </a:r>
            <a:r>
              <a:rPr lang="el-GR" sz="2400" dirty="0">
                <a:ea typeface="Times New Roman" panose="02020603050405020304" pitchFamily="18" charset="0"/>
                <a:cs typeface="Times New Roman" panose="02020603050405020304" pitchFamily="18" charset="0"/>
              </a:rPr>
              <a:t>ΔV</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 A</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Δx</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 = A</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υ</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Δt </a:t>
            </a:r>
          </a:p>
          <a:p>
            <a:pPr>
              <a:lnSpc>
                <a:spcPct val="107000"/>
              </a:lnSpc>
              <a:spcAft>
                <a:spcPts val="800"/>
              </a:spcAft>
            </a:pPr>
            <a:endParaRPr lang="el-GR" sz="2400" dirty="0">
              <a:ea typeface="Times New Roman" panose="02020603050405020304" pitchFamily="18" charset="0"/>
              <a:cs typeface="Times New Roman" panose="02020603050405020304" pitchFamily="18" charset="0"/>
            </a:endParaRPr>
          </a:p>
          <a:p>
            <a:pPr>
              <a:lnSpc>
                <a:spcPct val="107000"/>
              </a:lnSpc>
              <a:spcAft>
                <a:spcPts val="800"/>
              </a:spcAft>
            </a:pPr>
            <a:r>
              <a:rPr lang="el-GR" sz="2400" dirty="0">
                <a:ea typeface="Times New Roman" panose="02020603050405020304" pitchFamily="18" charset="0"/>
                <a:cs typeface="Times New Roman" panose="02020603050405020304" pitchFamily="18" charset="0"/>
              </a:rPr>
              <a:t>όπου υ</a:t>
            </a:r>
            <a:r>
              <a:rPr lang="el-GR" sz="2400" baseline="-25000" dirty="0">
                <a:ea typeface="Times New Roman" panose="02020603050405020304" pitchFamily="18" charset="0"/>
                <a:cs typeface="Times New Roman" panose="02020603050405020304" pitchFamily="18" charset="0"/>
              </a:rPr>
              <a:t>1</a:t>
            </a:r>
            <a:r>
              <a:rPr lang="el-GR" sz="2400" dirty="0">
                <a:ea typeface="Times New Roman" panose="02020603050405020304" pitchFamily="18" charset="0"/>
                <a:cs typeface="Times New Roman" panose="02020603050405020304" pitchFamily="18" charset="0"/>
              </a:rPr>
              <a:t> και υ</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 οι ταχύτητες του ρευστού στις διατομές Α</a:t>
            </a:r>
            <a:r>
              <a:rPr lang="el-GR" sz="2400" baseline="-25000" dirty="0">
                <a:ea typeface="Times New Roman" panose="02020603050405020304" pitchFamily="18" charset="0"/>
                <a:cs typeface="Times New Roman" panose="02020603050405020304" pitchFamily="18" charset="0"/>
              </a:rPr>
              <a:t>1</a:t>
            </a:r>
            <a:r>
              <a:rPr lang="el-GR" sz="2400" dirty="0">
                <a:ea typeface="Times New Roman" panose="02020603050405020304" pitchFamily="18" charset="0"/>
                <a:cs typeface="Times New Roman" panose="02020603050405020304" pitchFamily="18" charset="0"/>
              </a:rPr>
              <a:t> και Α</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 αντίστοιχα.</a:t>
            </a:r>
            <a:r>
              <a:rPr lang="el-GR" sz="2400" baseline="30000" dirty="0">
                <a:ea typeface="Times New Roman" panose="02020603050405020304" pitchFamily="18" charset="0"/>
                <a:cs typeface="Times New Roman" panose="02020603050405020304" pitchFamily="18" charset="0"/>
              </a:rPr>
              <a:t>1</a:t>
            </a:r>
            <a:br>
              <a:rPr lang="el-GR" sz="2400" dirty="0">
                <a:ea typeface="Times New Roman" panose="02020603050405020304" pitchFamily="18" charset="0"/>
                <a:cs typeface="Times New Roman" panose="02020603050405020304" pitchFamily="18" charset="0"/>
              </a:rPr>
            </a:br>
            <a:r>
              <a:rPr lang="el-GR" sz="2400" dirty="0">
                <a:ea typeface="Times New Roman" panose="02020603050405020304" pitchFamily="18" charset="0"/>
                <a:cs typeface="Times New Roman" panose="02020603050405020304" pitchFamily="18" charset="0"/>
              </a:rPr>
              <a:t>Η εξίσωσή γίνεται      </a:t>
            </a:r>
            <a:r>
              <a:rPr lang="en-US" sz="2400" dirty="0">
                <a:ea typeface="Times New Roman" panose="02020603050405020304" pitchFamily="18" charset="0"/>
                <a:cs typeface="Times New Roman" panose="02020603050405020304" pitchFamily="18" charset="0"/>
              </a:rPr>
              <a:t>              </a:t>
            </a:r>
            <a:r>
              <a:rPr lang="el-GR" sz="2400" dirty="0">
                <a:ea typeface="Times New Roman" panose="02020603050405020304" pitchFamily="18" charset="0"/>
                <a:cs typeface="Times New Roman" panose="02020603050405020304" pitchFamily="18" charset="0"/>
              </a:rPr>
              <a:t>A</a:t>
            </a:r>
            <a:r>
              <a:rPr lang="el-GR" sz="2400" baseline="-25000" dirty="0">
                <a:ea typeface="Times New Roman" panose="02020603050405020304" pitchFamily="18" charset="0"/>
                <a:cs typeface="Times New Roman" panose="02020603050405020304" pitchFamily="18" charset="0"/>
              </a:rPr>
              <a:t>1</a:t>
            </a:r>
            <a:r>
              <a:rPr lang="el-GR" sz="2400" dirty="0">
                <a:ea typeface="Times New Roman" panose="02020603050405020304" pitchFamily="18" charset="0"/>
                <a:cs typeface="Times New Roman" panose="02020603050405020304" pitchFamily="18" charset="0"/>
              </a:rPr>
              <a:t>υ</a:t>
            </a:r>
            <a:r>
              <a:rPr lang="el-GR" sz="2400" baseline="-25000" dirty="0">
                <a:ea typeface="Times New Roman" panose="02020603050405020304" pitchFamily="18" charset="0"/>
                <a:cs typeface="Times New Roman" panose="02020603050405020304" pitchFamily="18" charset="0"/>
              </a:rPr>
              <a:t>1</a:t>
            </a:r>
            <a:r>
              <a:rPr lang="el-GR" sz="2400" dirty="0">
                <a:ea typeface="Times New Roman" panose="02020603050405020304" pitchFamily="18" charset="0"/>
                <a:cs typeface="Times New Roman" panose="02020603050405020304" pitchFamily="18" charset="0"/>
              </a:rPr>
              <a:t>Δt = A</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υ</a:t>
            </a:r>
            <a:r>
              <a:rPr lang="el-GR" sz="2400" baseline="-25000" dirty="0">
                <a:ea typeface="Times New Roman" panose="02020603050405020304" pitchFamily="18" charset="0"/>
                <a:cs typeface="Times New Roman" panose="02020603050405020304" pitchFamily="18" charset="0"/>
              </a:rPr>
              <a:t>2</a:t>
            </a:r>
            <a:r>
              <a:rPr lang="el-GR" sz="2400" dirty="0">
                <a:ea typeface="Times New Roman" panose="02020603050405020304" pitchFamily="18" charset="0"/>
                <a:cs typeface="Times New Roman" panose="02020603050405020304" pitchFamily="18" charset="0"/>
              </a:rPr>
              <a:t>Δt                  </a:t>
            </a:r>
          </a:p>
          <a:p>
            <a:pPr>
              <a:lnSpc>
                <a:spcPct val="107000"/>
              </a:lnSpc>
              <a:spcAft>
                <a:spcPts val="800"/>
              </a:spcAft>
            </a:pPr>
            <a:r>
              <a:rPr lang="el-GR" sz="2400" dirty="0">
                <a:ea typeface="Times New Roman" panose="02020603050405020304" pitchFamily="18" charset="0"/>
                <a:cs typeface="Times New Roman" panose="02020603050405020304" pitchFamily="18" charset="0"/>
              </a:rPr>
              <a:t>και τελικά</a:t>
            </a:r>
            <a:endParaRPr lang="el-GR" sz="2400" dirty="0">
              <a:effectLst/>
              <a:ea typeface="Calibri" panose="020F0502020204030204" pitchFamily="34" charset="0"/>
              <a:cs typeface="Times New Roman" panose="02020603050405020304" pitchFamily="18" charset="0"/>
            </a:endParaRPr>
          </a:p>
        </p:txBody>
      </p:sp>
      <p:sp>
        <p:nvSpPr>
          <p:cNvPr id="6" name="Ορθογώνιο 5">
            <a:extLst>
              <a:ext uri="{FF2B5EF4-FFF2-40B4-BE49-F238E27FC236}">
                <a16:creationId xmlns:a16="http://schemas.microsoft.com/office/drawing/2014/main" id="{69FDB189-14D4-40D0-A5A1-F55E4E398610}"/>
              </a:ext>
            </a:extLst>
          </p:cNvPr>
          <p:cNvSpPr/>
          <p:nvPr/>
        </p:nvSpPr>
        <p:spPr>
          <a:xfrm>
            <a:off x="3347864" y="4981751"/>
            <a:ext cx="1782669" cy="458780"/>
          </a:xfrm>
          <a:prstGeom prst="rect">
            <a:avLst/>
          </a:prstGeom>
        </p:spPr>
        <p:txBody>
          <a:bodyPr wrap="none">
            <a:spAutoFit/>
          </a:bodyPr>
          <a:lstStyle/>
          <a:p>
            <a:pPr algn="ctr">
              <a:lnSpc>
                <a:spcPct val="107000"/>
              </a:lnSpc>
              <a:spcAft>
                <a:spcPts val="800"/>
              </a:spcAft>
            </a:pPr>
            <a:r>
              <a:rPr lang="el-GR"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A</a:t>
            </a:r>
            <a:r>
              <a:rPr lang="el-GR" sz="2400" b="1"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1</a:t>
            </a:r>
            <a:r>
              <a:rPr lang="el-GR"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υ</a:t>
            </a:r>
            <a:r>
              <a:rPr lang="el-GR" sz="2400" b="1"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1</a:t>
            </a:r>
            <a:r>
              <a:rPr lang="el-GR"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A</a:t>
            </a:r>
            <a:r>
              <a:rPr lang="el-GR" sz="2400" b="1"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el-GR"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υ</a:t>
            </a:r>
            <a:r>
              <a:rPr lang="el-GR" sz="2400" b="1"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endParaRPr lang="el-GR"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Ορθογώνιο 7">
            <a:extLst>
              <a:ext uri="{FF2B5EF4-FFF2-40B4-BE49-F238E27FC236}">
                <a16:creationId xmlns:a16="http://schemas.microsoft.com/office/drawing/2014/main" id="{0B8A0D63-78C4-48D5-ABC5-193AF5707587}"/>
              </a:ext>
            </a:extLst>
          </p:cNvPr>
          <p:cNvSpPr/>
          <p:nvPr/>
        </p:nvSpPr>
        <p:spPr>
          <a:xfrm>
            <a:off x="434669" y="5415607"/>
            <a:ext cx="8587680" cy="923330"/>
          </a:xfrm>
          <a:prstGeom prst="rect">
            <a:avLst/>
          </a:prstGeom>
        </p:spPr>
        <p:txBody>
          <a:bodyPr wrap="square">
            <a:spAutoFit/>
          </a:bodyPr>
          <a:lstStyle/>
          <a:p>
            <a:r>
              <a:rPr lang="el-GR" dirty="0">
                <a:latin typeface="Times New Roman" panose="02020603050405020304" pitchFamily="18" charset="0"/>
                <a:ea typeface="Times New Roman" panose="02020603050405020304" pitchFamily="18" charset="0"/>
              </a:rPr>
              <a:t>_____________________</a:t>
            </a:r>
            <a:br>
              <a:rPr lang="el-GR" dirty="0">
                <a:latin typeface="Times New Roman" panose="02020603050405020304" pitchFamily="18" charset="0"/>
                <a:ea typeface="Times New Roman" panose="02020603050405020304" pitchFamily="18" charset="0"/>
              </a:rPr>
            </a:br>
            <a:r>
              <a:rPr lang="el-GR" baseline="30000" dirty="0">
                <a:solidFill>
                  <a:srgbClr val="FF0000"/>
                </a:solidFill>
                <a:latin typeface="Times New Roman" panose="02020603050405020304" pitchFamily="18" charset="0"/>
                <a:ea typeface="Times New Roman" panose="02020603050405020304" pitchFamily="18" charset="0"/>
              </a:rPr>
              <a:t>1</a:t>
            </a:r>
            <a:r>
              <a:rPr lang="el-GR" dirty="0">
                <a:solidFill>
                  <a:srgbClr val="FF0000"/>
                </a:solidFill>
                <a:latin typeface="Times New Roman" panose="02020603050405020304" pitchFamily="18" charset="0"/>
                <a:ea typeface="Times New Roman" panose="02020603050405020304" pitchFamily="18" charset="0"/>
              </a:rPr>
              <a:t> Υπενθυμίζεται ότι το ρευστό θεωρείται ασυμπίεστο. Αυτό σημαίνει ότι η πυκνότητα του είναι ίδια σε όλη την έκταση του. </a:t>
            </a:r>
            <a:endParaRPr lang="el-GR" dirty="0">
              <a:solidFill>
                <a:srgbClr val="FF0000"/>
              </a:solidFill>
            </a:endParaRPr>
          </a:p>
        </p:txBody>
      </p:sp>
    </p:spTree>
    <p:extLst>
      <p:ext uri="{BB962C8B-B14F-4D97-AF65-F5344CB8AC3E}">
        <p14:creationId xmlns:p14="http://schemas.microsoft.com/office/powerpoint/2010/main" val="29972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250F3CBC-1AC1-44E8-936D-C0B3D6599226}"/>
              </a:ext>
            </a:extLst>
          </p:cNvPr>
          <p:cNvSpPr txBox="1">
            <a:spLocks noChangeArrowheads="1"/>
          </p:cNvSpPr>
          <p:nvPr/>
        </p:nvSpPr>
        <p:spPr bwMode="auto">
          <a:xfrm>
            <a:off x="827088" y="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400" b="1" dirty="0"/>
              <a:t>Αρχή διατήρησης της μάζας – Εξίσωση συνέχειας</a:t>
            </a:r>
          </a:p>
        </p:txBody>
      </p:sp>
      <p:grpSp>
        <p:nvGrpSpPr>
          <p:cNvPr id="3075" name="Group 3">
            <a:extLst>
              <a:ext uri="{FF2B5EF4-FFF2-40B4-BE49-F238E27FC236}">
                <a16:creationId xmlns:a16="http://schemas.microsoft.com/office/drawing/2014/main" id="{3A061033-0F06-48E2-97E5-49913ABC4B94}"/>
              </a:ext>
            </a:extLst>
          </p:cNvPr>
          <p:cNvGrpSpPr>
            <a:grpSpLocks/>
          </p:cNvGrpSpPr>
          <p:nvPr/>
        </p:nvGrpSpPr>
        <p:grpSpPr bwMode="auto">
          <a:xfrm>
            <a:off x="684213" y="1412875"/>
            <a:ext cx="6697662" cy="1655763"/>
            <a:chOff x="431" y="1253"/>
            <a:chExt cx="4219" cy="1043"/>
          </a:xfrm>
        </p:grpSpPr>
        <p:grpSp>
          <p:nvGrpSpPr>
            <p:cNvPr id="3076" name="Group 4">
              <a:extLst>
                <a:ext uri="{FF2B5EF4-FFF2-40B4-BE49-F238E27FC236}">
                  <a16:creationId xmlns:a16="http://schemas.microsoft.com/office/drawing/2014/main" id="{AF08B59D-1ADE-42D4-892F-6D2BA97B98D3}"/>
                </a:ext>
              </a:extLst>
            </p:cNvPr>
            <p:cNvGrpSpPr>
              <a:grpSpLocks/>
            </p:cNvGrpSpPr>
            <p:nvPr/>
          </p:nvGrpSpPr>
          <p:grpSpPr bwMode="auto">
            <a:xfrm>
              <a:off x="431" y="1253"/>
              <a:ext cx="4219" cy="1043"/>
              <a:chOff x="385" y="1253"/>
              <a:chExt cx="4219" cy="1043"/>
            </a:xfrm>
          </p:grpSpPr>
          <p:sp>
            <p:nvSpPr>
              <p:cNvPr id="3077" name="AutoShape 5">
                <a:extLst>
                  <a:ext uri="{FF2B5EF4-FFF2-40B4-BE49-F238E27FC236}">
                    <a16:creationId xmlns:a16="http://schemas.microsoft.com/office/drawing/2014/main" id="{E3E2355E-74DC-4B25-90EF-243D685E5277}"/>
                  </a:ext>
                </a:extLst>
              </p:cNvPr>
              <p:cNvSpPr>
                <a:spLocks noChangeArrowheads="1"/>
              </p:cNvSpPr>
              <p:nvPr/>
            </p:nvSpPr>
            <p:spPr bwMode="auto">
              <a:xfrm rot="5400000">
                <a:off x="1111" y="754"/>
                <a:ext cx="635" cy="2087"/>
              </a:xfrm>
              <a:prstGeom prst="can">
                <a:avLst>
                  <a:gd name="adj" fmla="val 4671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78" name="AutoShape 6">
                <a:extLst>
                  <a:ext uri="{FF2B5EF4-FFF2-40B4-BE49-F238E27FC236}">
                    <a16:creationId xmlns:a16="http://schemas.microsoft.com/office/drawing/2014/main" id="{E9C6E5ED-6DDB-48EB-BDFD-0CDBD756DCF3}"/>
                  </a:ext>
                </a:extLst>
              </p:cNvPr>
              <p:cNvSpPr>
                <a:spLocks noChangeArrowheads="1"/>
              </p:cNvSpPr>
              <p:nvPr/>
            </p:nvSpPr>
            <p:spPr bwMode="auto">
              <a:xfrm rot="5400000">
                <a:off x="3107" y="799"/>
                <a:ext cx="1043" cy="1951"/>
              </a:xfrm>
              <a:prstGeom prst="can">
                <a:avLst>
                  <a:gd name="adj" fmla="val 4676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79" name="Freeform 7">
                <a:extLst>
                  <a:ext uri="{FF2B5EF4-FFF2-40B4-BE49-F238E27FC236}">
                    <a16:creationId xmlns:a16="http://schemas.microsoft.com/office/drawing/2014/main" id="{44A95695-8C2F-4280-B2AD-174DC310D1F5}"/>
                  </a:ext>
                </a:extLst>
              </p:cNvPr>
              <p:cNvSpPr>
                <a:spLocks/>
              </p:cNvSpPr>
              <p:nvPr/>
            </p:nvSpPr>
            <p:spPr bwMode="auto">
              <a:xfrm>
                <a:off x="2290" y="1253"/>
                <a:ext cx="545" cy="227"/>
              </a:xfrm>
              <a:custGeom>
                <a:avLst/>
                <a:gdLst>
                  <a:gd name="T0" fmla="*/ 0 w 545"/>
                  <a:gd name="T1" fmla="*/ 227 h 227"/>
                  <a:gd name="T2" fmla="*/ 545 w 545"/>
                  <a:gd name="T3" fmla="*/ 0 h 227"/>
                </a:gdLst>
                <a:ahLst/>
                <a:cxnLst>
                  <a:cxn ang="0">
                    <a:pos x="T0" y="T1"/>
                  </a:cxn>
                  <a:cxn ang="0">
                    <a:pos x="T2" y="T3"/>
                  </a:cxn>
                </a:cxnLst>
                <a:rect l="0" t="0" r="r" b="b"/>
                <a:pathLst>
                  <a:path w="545" h="227">
                    <a:moveTo>
                      <a:pt x="0" y="227"/>
                    </a:moveTo>
                    <a:cubicBezTo>
                      <a:pt x="227" y="136"/>
                      <a:pt x="454" y="45"/>
                      <a:pt x="54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80" name="Line 8">
                <a:extLst>
                  <a:ext uri="{FF2B5EF4-FFF2-40B4-BE49-F238E27FC236}">
                    <a16:creationId xmlns:a16="http://schemas.microsoft.com/office/drawing/2014/main" id="{9E7FAFD5-5BE1-4D65-9025-6A6584710227}"/>
                  </a:ext>
                </a:extLst>
              </p:cNvPr>
              <p:cNvSpPr>
                <a:spLocks noChangeShapeType="1"/>
              </p:cNvSpPr>
              <p:nvPr/>
            </p:nvSpPr>
            <p:spPr bwMode="auto">
              <a:xfrm>
                <a:off x="2336" y="2115"/>
                <a:ext cx="499"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081" name="Freeform 9">
              <a:extLst>
                <a:ext uri="{FF2B5EF4-FFF2-40B4-BE49-F238E27FC236}">
                  <a16:creationId xmlns:a16="http://schemas.microsoft.com/office/drawing/2014/main" id="{693444FA-8055-4683-948F-04C178720A76}"/>
                </a:ext>
              </a:extLst>
            </p:cNvPr>
            <p:cNvSpPr>
              <a:spLocks/>
            </p:cNvSpPr>
            <p:nvPr/>
          </p:nvSpPr>
          <p:spPr bwMode="auto">
            <a:xfrm>
              <a:off x="688" y="1480"/>
              <a:ext cx="105" cy="635"/>
            </a:xfrm>
            <a:custGeom>
              <a:avLst/>
              <a:gdLst>
                <a:gd name="T0" fmla="*/ 105 w 105"/>
                <a:gd name="T1" fmla="*/ 0 h 635"/>
                <a:gd name="T2" fmla="*/ 15 w 105"/>
                <a:gd name="T3" fmla="*/ 136 h 635"/>
                <a:gd name="T4" fmla="*/ 15 w 105"/>
                <a:gd name="T5" fmla="*/ 408 h 635"/>
                <a:gd name="T6" fmla="*/ 105 w 105"/>
                <a:gd name="T7" fmla="*/ 635 h 635"/>
              </a:gdLst>
              <a:ahLst/>
              <a:cxnLst>
                <a:cxn ang="0">
                  <a:pos x="T0" y="T1"/>
                </a:cxn>
                <a:cxn ang="0">
                  <a:pos x="T2" y="T3"/>
                </a:cxn>
                <a:cxn ang="0">
                  <a:pos x="T4" y="T5"/>
                </a:cxn>
                <a:cxn ang="0">
                  <a:pos x="T6" y="T7"/>
                </a:cxn>
              </a:cxnLst>
              <a:rect l="0" t="0" r="r" b="b"/>
              <a:pathLst>
                <a:path w="105" h="635">
                  <a:moveTo>
                    <a:pt x="105" y="0"/>
                  </a:moveTo>
                  <a:cubicBezTo>
                    <a:pt x="67" y="34"/>
                    <a:pt x="30" y="68"/>
                    <a:pt x="15" y="136"/>
                  </a:cubicBezTo>
                  <a:cubicBezTo>
                    <a:pt x="0" y="204"/>
                    <a:pt x="0" y="325"/>
                    <a:pt x="15" y="408"/>
                  </a:cubicBezTo>
                  <a:cubicBezTo>
                    <a:pt x="30" y="491"/>
                    <a:pt x="67" y="563"/>
                    <a:pt x="105" y="63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82" name="Freeform 10">
              <a:extLst>
                <a:ext uri="{FF2B5EF4-FFF2-40B4-BE49-F238E27FC236}">
                  <a16:creationId xmlns:a16="http://schemas.microsoft.com/office/drawing/2014/main" id="{5351F813-7430-48AF-8D2E-44BCABFFDB06}"/>
                </a:ext>
              </a:extLst>
            </p:cNvPr>
            <p:cNvSpPr>
              <a:spLocks/>
            </p:cNvSpPr>
            <p:nvPr/>
          </p:nvSpPr>
          <p:spPr bwMode="auto">
            <a:xfrm>
              <a:off x="884" y="1480"/>
              <a:ext cx="105" cy="635"/>
            </a:xfrm>
            <a:custGeom>
              <a:avLst/>
              <a:gdLst>
                <a:gd name="T0" fmla="*/ 105 w 105"/>
                <a:gd name="T1" fmla="*/ 0 h 635"/>
                <a:gd name="T2" fmla="*/ 15 w 105"/>
                <a:gd name="T3" fmla="*/ 136 h 635"/>
                <a:gd name="T4" fmla="*/ 15 w 105"/>
                <a:gd name="T5" fmla="*/ 408 h 635"/>
                <a:gd name="T6" fmla="*/ 105 w 105"/>
                <a:gd name="T7" fmla="*/ 635 h 635"/>
              </a:gdLst>
              <a:ahLst/>
              <a:cxnLst>
                <a:cxn ang="0">
                  <a:pos x="T0" y="T1"/>
                </a:cxn>
                <a:cxn ang="0">
                  <a:pos x="T2" y="T3"/>
                </a:cxn>
                <a:cxn ang="0">
                  <a:pos x="T4" y="T5"/>
                </a:cxn>
                <a:cxn ang="0">
                  <a:pos x="T6" y="T7"/>
                </a:cxn>
              </a:cxnLst>
              <a:rect l="0" t="0" r="r" b="b"/>
              <a:pathLst>
                <a:path w="105" h="635">
                  <a:moveTo>
                    <a:pt x="105" y="0"/>
                  </a:moveTo>
                  <a:cubicBezTo>
                    <a:pt x="67" y="34"/>
                    <a:pt x="30" y="68"/>
                    <a:pt x="15" y="136"/>
                  </a:cubicBezTo>
                  <a:cubicBezTo>
                    <a:pt x="0" y="204"/>
                    <a:pt x="0" y="325"/>
                    <a:pt x="15" y="408"/>
                  </a:cubicBezTo>
                  <a:cubicBezTo>
                    <a:pt x="30" y="491"/>
                    <a:pt x="67" y="563"/>
                    <a:pt x="105" y="63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83" name="Freeform 11">
              <a:extLst>
                <a:ext uri="{FF2B5EF4-FFF2-40B4-BE49-F238E27FC236}">
                  <a16:creationId xmlns:a16="http://schemas.microsoft.com/office/drawing/2014/main" id="{E7A33001-3549-4CAE-9852-F6359EE34558}"/>
                </a:ext>
              </a:extLst>
            </p:cNvPr>
            <p:cNvSpPr>
              <a:spLocks/>
            </p:cNvSpPr>
            <p:nvPr/>
          </p:nvSpPr>
          <p:spPr bwMode="auto">
            <a:xfrm>
              <a:off x="3228" y="1253"/>
              <a:ext cx="106" cy="1043"/>
            </a:xfrm>
            <a:custGeom>
              <a:avLst/>
              <a:gdLst>
                <a:gd name="T0" fmla="*/ 106 w 106"/>
                <a:gd name="T1" fmla="*/ 0 h 1043"/>
                <a:gd name="T2" fmla="*/ 15 w 106"/>
                <a:gd name="T3" fmla="*/ 272 h 1043"/>
                <a:gd name="T4" fmla="*/ 15 w 106"/>
                <a:gd name="T5" fmla="*/ 816 h 1043"/>
                <a:gd name="T6" fmla="*/ 106 w 106"/>
                <a:gd name="T7" fmla="*/ 1043 h 1043"/>
              </a:gdLst>
              <a:ahLst/>
              <a:cxnLst>
                <a:cxn ang="0">
                  <a:pos x="T0" y="T1"/>
                </a:cxn>
                <a:cxn ang="0">
                  <a:pos x="T2" y="T3"/>
                </a:cxn>
                <a:cxn ang="0">
                  <a:pos x="T4" y="T5"/>
                </a:cxn>
                <a:cxn ang="0">
                  <a:pos x="T6" y="T7"/>
                </a:cxn>
              </a:cxnLst>
              <a:rect l="0" t="0" r="r" b="b"/>
              <a:pathLst>
                <a:path w="106" h="1043">
                  <a:moveTo>
                    <a:pt x="106" y="0"/>
                  </a:moveTo>
                  <a:cubicBezTo>
                    <a:pt x="68" y="68"/>
                    <a:pt x="30" y="136"/>
                    <a:pt x="15" y="272"/>
                  </a:cubicBezTo>
                  <a:cubicBezTo>
                    <a:pt x="0" y="408"/>
                    <a:pt x="0" y="688"/>
                    <a:pt x="15" y="816"/>
                  </a:cubicBezTo>
                  <a:cubicBezTo>
                    <a:pt x="30" y="944"/>
                    <a:pt x="68" y="993"/>
                    <a:pt x="106" y="10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84" name="Freeform 12">
              <a:extLst>
                <a:ext uri="{FF2B5EF4-FFF2-40B4-BE49-F238E27FC236}">
                  <a16:creationId xmlns:a16="http://schemas.microsoft.com/office/drawing/2014/main" id="{0C0EC932-4BE3-41BC-B78D-809FEFDD2585}"/>
                </a:ext>
              </a:extLst>
            </p:cNvPr>
            <p:cNvSpPr>
              <a:spLocks/>
            </p:cNvSpPr>
            <p:nvPr/>
          </p:nvSpPr>
          <p:spPr bwMode="auto">
            <a:xfrm>
              <a:off x="3470" y="1253"/>
              <a:ext cx="106" cy="1043"/>
            </a:xfrm>
            <a:custGeom>
              <a:avLst/>
              <a:gdLst>
                <a:gd name="T0" fmla="*/ 106 w 106"/>
                <a:gd name="T1" fmla="*/ 0 h 1043"/>
                <a:gd name="T2" fmla="*/ 15 w 106"/>
                <a:gd name="T3" fmla="*/ 272 h 1043"/>
                <a:gd name="T4" fmla="*/ 15 w 106"/>
                <a:gd name="T5" fmla="*/ 816 h 1043"/>
                <a:gd name="T6" fmla="*/ 106 w 106"/>
                <a:gd name="T7" fmla="*/ 1043 h 1043"/>
              </a:gdLst>
              <a:ahLst/>
              <a:cxnLst>
                <a:cxn ang="0">
                  <a:pos x="T0" y="T1"/>
                </a:cxn>
                <a:cxn ang="0">
                  <a:pos x="T2" y="T3"/>
                </a:cxn>
                <a:cxn ang="0">
                  <a:pos x="T4" y="T5"/>
                </a:cxn>
                <a:cxn ang="0">
                  <a:pos x="T6" y="T7"/>
                </a:cxn>
              </a:cxnLst>
              <a:rect l="0" t="0" r="r" b="b"/>
              <a:pathLst>
                <a:path w="106" h="1043">
                  <a:moveTo>
                    <a:pt x="106" y="0"/>
                  </a:moveTo>
                  <a:cubicBezTo>
                    <a:pt x="68" y="68"/>
                    <a:pt x="30" y="136"/>
                    <a:pt x="15" y="272"/>
                  </a:cubicBezTo>
                  <a:cubicBezTo>
                    <a:pt x="0" y="408"/>
                    <a:pt x="0" y="688"/>
                    <a:pt x="15" y="816"/>
                  </a:cubicBezTo>
                  <a:cubicBezTo>
                    <a:pt x="30" y="944"/>
                    <a:pt x="68" y="993"/>
                    <a:pt x="106" y="10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085" name="Group 13">
            <a:extLst>
              <a:ext uri="{FF2B5EF4-FFF2-40B4-BE49-F238E27FC236}">
                <a16:creationId xmlns:a16="http://schemas.microsoft.com/office/drawing/2014/main" id="{2D93AE19-017B-4E2B-A0D7-C4FBCB2D8099}"/>
              </a:ext>
            </a:extLst>
          </p:cNvPr>
          <p:cNvGrpSpPr>
            <a:grpSpLocks/>
          </p:cNvGrpSpPr>
          <p:nvPr/>
        </p:nvGrpSpPr>
        <p:grpSpPr bwMode="auto">
          <a:xfrm>
            <a:off x="0" y="2565400"/>
            <a:ext cx="3419475" cy="1303338"/>
            <a:chOff x="0" y="2069"/>
            <a:chExt cx="2154" cy="821"/>
          </a:xfrm>
        </p:grpSpPr>
        <p:sp>
          <p:nvSpPr>
            <p:cNvPr id="3086" name="Line 14">
              <a:extLst>
                <a:ext uri="{FF2B5EF4-FFF2-40B4-BE49-F238E27FC236}">
                  <a16:creationId xmlns:a16="http://schemas.microsoft.com/office/drawing/2014/main" id="{886B883E-4829-48E4-B401-B32FADFF19F2}"/>
                </a:ext>
              </a:extLst>
            </p:cNvPr>
            <p:cNvSpPr>
              <a:spLocks noChangeShapeType="1"/>
            </p:cNvSpPr>
            <p:nvPr/>
          </p:nvSpPr>
          <p:spPr bwMode="auto">
            <a:xfrm>
              <a:off x="839" y="2069"/>
              <a:ext cx="0"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87" name="Text Box 15">
              <a:extLst>
                <a:ext uri="{FF2B5EF4-FFF2-40B4-BE49-F238E27FC236}">
                  <a16:creationId xmlns:a16="http://schemas.microsoft.com/office/drawing/2014/main" id="{14290C20-62AD-46C3-84E3-B4C60865667B}"/>
                </a:ext>
              </a:extLst>
            </p:cNvPr>
            <p:cNvSpPr txBox="1">
              <a:spLocks noChangeArrowheads="1"/>
            </p:cNvSpPr>
            <p:nvPr/>
          </p:nvSpPr>
          <p:spPr bwMode="auto">
            <a:xfrm>
              <a:off x="0" y="2659"/>
              <a:ext cx="21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dirty="0"/>
                <a:t>Μάζα </a:t>
              </a:r>
              <a:r>
                <a:rPr lang="en-US" altLang="el-GR" dirty="0"/>
                <a:t>dm</a:t>
              </a:r>
              <a:r>
                <a:rPr lang="el-GR" altLang="el-GR" baseline="-25000" dirty="0"/>
                <a:t>1</a:t>
              </a:r>
              <a:r>
                <a:rPr lang="en-US" altLang="el-GR" baseline="-25000" dirty="0"/>
                <a:t> </a:t>
              </a:r>
              <a:r>
                <a:rPr lang="el-GR" altLang="el-GR" dirty="0"/>
                <a:t>τη χρονική στιγμή </a:t>
              </a:r>
              <a:r>
                <a:rPr lang="en-US" altLang="el-GR" dirty="0"/>
                <a:t>t</a:t>
              </a:r>
              <a:r>
                <a:rPr lang="en-US" altLang="el-GR" baseline="-25000" dirty="0"/>
                <a:t>1</a:t>
              </a:r>
              <a:endParaRPr lang="el-GR" altLang="el-GR" baseline="-25000" dirty="0"/>
            </a:p>
          </p:txBody>
        </p:sp>
      </p:grpSp>
      <p:grpSp>
        <p:nvGrpSpPr>
          <p:cNvPr id="3088" name="Group 16">
            <a:extLst>
              <a:ext uri="{FF2B5EF4-FFF2-40B4-BE49-F238E27FC236}">
                <a16:creationId xmlns:a16="http://schemas.microsoft.com/office/drawing/2014/main" id="{2A2DBDE7-C149-4F52-A0FB-A00C3660219F}"/>
              </a:ext>
            </a:extLst>
          </p:cNvPr>
          <p:cNvGrpSpPr>
            <a:grpSpLocks/>
          </p:cNvGrpSpPr>
          <p:nvPr/>
        </p:nvGrpSpPr>
        <p:grpSpPr bwMode="auto">
          <a:xfrm>
            <a:off x="4067175" y="2492375"/>
            <a:ext cx="3419475" cy="1231900"/>
            <a:chOff x="2653" y="2205"/>
            <a:chExt cx="2154" cy="776"/>
          </a:xfrm>
        </p:grpSpPr>
        <p:sp>
          <p:nvSpPr>
            <p:cNvPr id="3089" name="Line 17">
              <a:extLst>
                <a:ext uri="{FF2B5EF4-FFF2-40B4-BE49-F238E27FC236}">
                  <a16:creationId xmlns:a16="http://schemas.microsoft.com/office/drawing/2014/main" id="{9D16AE6D-20D1-4122-9E5D-508041469B58}"/>
                </a:ext>
              </a:extLst>
            </p:cNvPr>
            <p:cNvSpPr>
              <a:spLocks noChangeShapeType="1"/>
            </p:cNvSpPr>
            <p:nvPr/>
          </p:nvSpPr>
          <p:spPr bwMode="auto">
            <a:xfrm>
              <a:off x="3424" y="2205"/>
              <a:ext cx="0"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90" name="Text Box 18">
              <a:extLst>
                <a:ext uri="{FF2B5EF4-FFF2-40B4-BE49-F238E27FC236}">
                  <a16:creationId xmlns:a16="http://schemas.microsoft.com/office/drawing/2014/main" id="{498FC000-C3EF-477C-8B14-8F6E1CA87DC6}"/>
                </a:ext>
              </a:extLst>
            </p:cNvPr>
            <p:cNvSpPr txBox="1">
              <a:spLocks noChangeArrowheads="1"/>
            </p:cNvSpPr>
            <p:nvPr/>
          </p:nvSpPr>
          <p:spPr bwMode="auto">
            <a:xfrm>
              <a:off x="2653" y="2750"/>
              <a:ext cx="21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a:t>Μάζα </a:t>
              </a:r>
              <a:r>
                <a:rPr lang="en-US" altLang="el-GR"/>
                <a:t>dm</a:t>
              </a:r>
              <a:r>
                <a:rPr lang="el-GR" altLang="el-GR" baseline="-25000"/>
                <a:t>2</a:t>
              </a:r>
              <a:r>
                <a:rPr lang="en-US" altLang="el-GR"/>
                <a:t> </a:t>
              </a:r>
              <a:r>
                <a:rPr lang="el-GR" altLang="el-GR"/>
                <a:t>τη χρονική στιγμή </a:t>
              </a:r>
              <a:r>
                <a:rPr lang="en-US" altLang="el-GR"/>
                <a:t>t</a:t>
              </a:r>
              <a:r>
                <a:rPr lang="en-US" altLang="el-GR" baseline="-25000"/>
                <a:t>2</a:t>
              </a:r>
              <a:endParaRPr lang="el-GR" altLang="el-GR" baseline="-25000"/>
            </a:p>
          </p:txBody>
        </p:sp>
      </p:grpSp>
      <p:grpSp>
        <p:nvGrpSpPr>
          <p:cNvPr id="3091" name="Group 19">
            <a:extLst>
              <a:ext uri="{FF2B5EF4-FFF2-40B4-BE49-F238E27FC236}">
                <a16:creationId xmlns:a16="http://schemas.microsoft.com/office/drawing/2014/main" id="{C8E6EE5A-DF8E-417B-92FB-F5C8E56D2F32}"/>
              </a:ext>
            </a:extLst>
          </p:cNvPr>
          <p:cNvGrpSpPr>
            <a:grpSpLocks/>
          </p:cNvGrpSpPr>
          <p:nvPr/>
        </p:nvGrpSpPr>
        <p:grpSpPr bwMode="auto">
          <a:xfrm>
            <a:off x="7019925" y="1916113"/>
            <a:ext cx="2124075" cy="1016000"/>
            <a:chOff x="4422" y="1706"/>
            <a:chExt cx="1338" cy="640"/>
          </a:xfrm>
        </p:grpSpPr>
        <p:sp>
          <p:nvSpPr>
            <p:cNvPr id="3092" name="Line 20">
              <a:extLst>
                <a:ext uri="{FF2B5EF4-FFF2-40B4-BE49-F238E27FC236}">
                  <a16:creationId xmlns:a16="http://schemas.microsoft.com/office/drawing/2014/main" id="{C506B0CC-376C-4E42-8FDA-BA538D883BF4}"/>
                </a:ext>
              </a:extLst>
            </p:cNvPr>
            <p:cNvSpPr>
              <a:spLocks noChangeShapeType="1"/>
            </p:cNvSpPr>
            <p:nvPr/>
          </p:nvSpPr>
          <p:spPr bwMode="auto">
            <a:xfrm>
              <a:off x="4422" y="1706"/>
              <a:ext cx="363"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93" name="Text Box 21">
              <a:extLst>
                <a:ext uri="{FF2B5EF4-FFF2-40B4-BE49-F238E27FC236}">
                  <a16:creationId xmlns:a16="http://schemas.microsoft.com/office/drawing/2014/main" id="{45A7D2B9-5E5E-482F-B092-306236B50768}"/>
                </a:ext>
              </a:extLst>
            </p:cNvPr>
            <p:cNvSpPr txBox="1">
              <a:spLocks noChangeArrowheads="1"/>
            </p:cNvSpPr>
            <p:nvPr/>
          </p:nvSpPr>
          <p:spPr bwMode="auto">
            <a:xfrm>
              <a:off x="4649" y="2115"/>
              <a:ext cx="11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a:t>Εμβαδόν Α</a:t>
              </a:r>
              <a:r>
                <a:rPr lang="el-GR" altLang="el-GR" baseline="-25000"/>
                <a:t>2</a:t>
              </a:r>
            </a:p>
          </p:txBody>
        </p:sp>
      </p:grpSp>
      <p:grpSp>
        <p:nvGrpSpPr>
          <p:cNvPr id="3094" name="Group 22">
            <a:extLst>
              <a:ext uri="{FF2B5EF4-FFF2-40B4-BE49-F238E27FC236}">
                <a16:creationId xmlns:a16="http://schemas.microsoft.com/office/drawing/2014/main" id="{F89B3FA2-1478-48B7-A860-34608A3C0972}"/>
              </a:ext>
            </a:extLst>
          </p:cNvPr>
          <p:cNvGrpSpPr>
            <a:grpSpLocks/>
          </p:cNvGrpSpPr>
          <p:nvPr/>
        </p:nvGrpSpPr>
        <p:grpSpPr bwMode="auto">
          <a:xfrm>
            <a:off x="2484438" y="2420938"/>
            <a:ext cx="1763712" cy="942975"/>
            <a:chOff x="1519" y="1842"/>
            <a:chExt cx="1111" cy="594"/>
          </a:xfrm>
        </p:grpSpPr>
        <p:sp>
          <p:nvSpPr>
            <p:cNvPr id="3095" name="Text Box 23">
              <a:extLst>
                <a:ext uri="{FF2B5EF4-FFF2-40B4-BE49-F238E27FC236}">
                  <a16:creationId xmlns:a16="http://schemas.microsoft.com/office/drawing/2014/main" id="{A6C478AC-3F3C-4C90-8122-21855160607E}"/>
                </a:ext>
              </a:extLst>
            </p:cNvPr>
            <p:cNvSpPr txBox="1">
              <a:spLocks noChangeArrowheads="1"/>
            </p:cNvSpPr>
            <p:nvPr/>
          </p:nvSpPr>
          <p:spPr bwMode="auto">
            <a:xfrm>
              <a:off x="1519" y="2205"/>
              <a:ext cx="11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a:t>Εμβαδόν Α</a:t>
              </a:r>
              <a:r>
                <a:rPr lang="el-GR" altLang="el-GR" baseline="-25000"/>
                <a:t>1</a:t>
              </a:r>
            </a:p>
          </p:txBody>
        </p:sp>
        <p:sp>
          <p:nvSpPr>
            <p:cNvPr id="3096" name="Line 24">
              <a:extLst>
                <a:ext uri="{FF2B5EF4-FFF2-40B4-BE49-F238E27FC236}">
                  <a16:creationId xmlns:a16="http://schemas.microsoft.com/office/drawing/2014/main" id="{D25D7949-6AD0-4686-BFEA-C7C78E4BEB84}"/>
                </a:ext>
              </a:extLst>
            </p:cNvPr>
            <p:cNvSpPr>
              <a:spLocks noChangeShapeType="1"/>
            </p:cNvSpPr>
            <p:nvPr/>
          </p:nvSpPr>
          <p:spPr bwMode="auto">
            <a:xfrm flipH="1">
              <a:off x="2109" y="1842"/>
              <a:ext cx="272"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097" name="Group 25">
            <a:extLst>
              <a:ext uri="{FF2B5EF4-FFF2-40B4-BE49-F238E27FC236}">
                <a16:creationId xmlns:a16="http://schemas.microsoft.com/office/drawing/2014/main" id="{D08C9C6D-E93D-4390-A946-1000F638B38C}"/>
              </a:ext>
            </a:extLst>
          </p:cNvPr>
          <p:cNvGrpSpPr>
            <a:grpSpLocks/>
          </p:cNvGrpSpPr>
          <p:nvPr/>
        </p:nvGrpSpPr>
        <p:grpSpPr bwMode="auto">
          <a:xfrm>
            <a:off x="2268538" y="549275"/>
            <a:ext cx="2808287" cy="504825"/>
            <a:chOff x="1429" y="799"/>
            <a:chExt cx="1769" cy="318"/>
          </a:xfrm>
        </p:grpSpPr>
        <p:sp>
          <p:nvSpPr>
            <p:cNvPr id="3098" name="Line 26">
              <a:extLst>
                <a:ext uri="{FF2B5EF4-FFF2-40B4-BE49-F238E27FC236}">
                  <a16:creationId xmlns:a16="http://schemas.microsoft.com/office/drawing/2014/main" id="{A5590889-B6E4-4AFD-87D9-42A61D2EB494}"/>
                </a:ext>
              </a:extLst>
            </p:cNvPr>
            <p:cNvSpPr>
              <a:spLocks noChangeShapeType="1"/>
            </p:cNvSpPr>
            <p:nvPr/>
          </p:nvSpPr>
          <p:spPr bwMode="auto">
            <a:xfrm>
              <a:off x="1429" y="1117"/>
              <a:ext cx="163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99" name="Text Box 27">
              <a:extLst>
                <a:ext uri="{FF2B5EF4-FFF2-40B4-BE49-F238E27FC236}">
                  <a16:creationId xmlns:a16="http://schemas.microsoft.com/office/drawing/2014/main" id="{6A0EBA00-43D1-45F7-A2AA-BAFC4F92DA7F}"/>
                </a:ext>
              </a:extLst>
            </p:cNvPr>
            <p:cNvSpPr txBox="1">
              <a:spLocks noChangeArrowheads="1"/>
            </p:cNvSpPr>
            <p:nvPr/>
          </p:nvSpPr>
          <p:spPr bwMode="auto">
            <a:xfrm>
              <a:off x="1429" y="799"/>
              <a:ext cx="17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a:t>Κατεύθυνση ροής</a:t>
              </a:r>
            </a:p>
          </p:txBody>
        </p:sp>
      </p:grpSp>
      <p:sp>
        <p:nvSpPr>
          <p:cNvPr id="3100" name="Text Box 28">
            <a:extLst>
              <a:ext uri="{FF2B5EF4-FFF2-40B4-BE49-F238E27FC236}">
                <a16:creationId xmlns:a16="http://schemas.microsoft.com/office/drawing/2014/main" id="{33C320AD-72F7-44B3-848E-4FEF6423D6BD}"/>
              </a:ext>
            </a:extLst>
          </p:cNvPr>
          <p:cNvSpPr txBox="1">
            <a:spLocks noChangeArrowheads="1"/>
          </p:cNvSpPr>
          <p:nvPr/>
        </p:nvSpPr>
        <p:spPr bwMode="auto">
          <a:xfrm>
            <a:off x="217487" y="3904339"/>
            <a:ext cx="40671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l-GR" sz="2000" dirty="0"/>
              <a:t>dm</a:t>
            </a:r>
            <a:r>
              <a:rPr lang="en-US" altLang="el-GR" sz="2000" baseline="-25000" dirty="0"/>
              <a:t>1</a:t>
            </a:r>
            <a:r>
              <a:rPr lang="en-US" altLang="el-GR" sz="2000" dirty="0"/>
              <a:t>=dm</a:t>
            </a:r>
            <a:r>
              <a:rPr lang="en-US" altLang="el-GR" sz="2000" baseline="-25000" dirty="0"/>
              <a:t>2</a:t>
            </a:r>
          </a:p>
          <a:p>
            <a:pPr>
              <a:spcBef>
                <a:spcPct val="50000"/>
              </a:spcBef>
            </a:pPr>
            <a:r>
              <a:rPr lang="el-GR" altLang="el-GR" sz="2000" dirty="0"/>
              <a:t>Θεωρώντας σταθερή πυκνότητα</a:t>
            </a:r>
          </a:p>
        </p:txBody>
      </p:sp>
      <p:grpSp>
        <p:nvGrpSpPr>
          <p:cNvPr id="3101" name="Group 29">
            <a:extLst>
              <a:ext uri="{FF2B5EF4-FFF2-40B4-BE49-F238E27FC236}">
                <a16:creationId xmlns:a16="http://schemas.microsoft.com/office/drawing/2014/main" id="{6204832D-4569-45D6-BD40-EA9F86D34408}"/>
              </a:ext>
            </a:extLst>
          </p:cNvPr>
          <p:cNvGrpSpPr>
            <a:grpSpLocks/>
          </p:cNvGrpSpPr>
          <p:nvPr/>
        </p:nvGrpSpPr>
        <p:grpSpPr bwMode="auto">
          <a:xfrm>
            <a:off x="971550" y="981075"/>
            <a:ext cx="720725" cy="431800"/>
            <a:chOff x="657" y="981"/>
            <a:chExt cx="454" cy="272"/>
          </a:xfrm>
        </p:grpSpPr>
        <p:sp>
          <p:nvSpPr>
            <p:cNvPr id="3102" name="Line 30">
              <a:extLst>
                <a:ext uri="{FF2B5EF4-FFF2-40B4-BE49-F238E27FC236}">
                  <a16:creationId xmlns:a16="http://schemas.microsoft.com/office/drawing/2014/main" id="{B32064DE-020A-4F57-937A-C8EB7A6B5C15}"/>
                </a:ext>
              </a:extLst>
            </p:cNvPr>
            <p:cNvSpPr>
              <a:spLocks noChangeShapeType="1"/>
            </p:cNvSpPr>
            <p:nvPr/>
          </p:nvSpPr>
          <p:spPr bwMode="auto">
            <a:xfrm>
              <a:off x="657" y="1253"/>
              <a:ext cx="45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03" name="Text Box 31">
              <a:extLst>
                <a:ext uri="{FF2B5EF4-FFF2-40B4-BE49-F238E27FC236}">
                  <a16:creationId xmlns:a16="http://schemas.microsoft.com/office/drawing/2014/main" id="{69CCA55A-F7BA-4B12-86E7-9F46569D0FD4}"/>
                </a:ext>
              </a:extLst>
            </p:cNvPr>
            <p:cNvSpPr txBox="1">
              <a:spLocks noChangeArrowheads="1"/>
            </p:cNvSpPr>
            <p:nvPr/>
          </p:nvSpPr>
          <p:spPr bwMode="auto">
            <a:xfrm>
              <a:off x="657" y="981"/>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U</a:t>
              </a:r>
              <a:r>
                <a:rPr lang="en-US" altLang="el-GR" baseline="-25000"/>
                <a:t>1</a:t>
              </a:r>
              <a:endParaRPr lang="el-GR" altLang="el-GR" baseline="-25000"/>
            </a:p>
          </p:txBody>
        </p:sp>
      </p:grpSp>
      <p:grpSp>
        <p:nvGrpSpPr>
          <p:cNvPr id="3104" name="Group 32">
            <a:extLst>
              <a:ext uri="{FF2B5EF4-FFF2-40B4-BE49-F238E27FC236}">
                <a16:creationId xmlns:a16="http://schemas.microsoft.com/office/drawing/2014/main" id="{8204EB3F-8B24-46CD-B05B-02FC1335AADA}"/>
              </a:ext>
            </a:extLst>
          </p:cNvPr>
          <p:cNvGrpSpPr>
            <a:grpSpLocks/>
          </p:cNvGrpSpPr>
          <p:nvPr/>
        </p:nvGrpSpPr>
        <p:grpSpPr bwMode="auto">
          <a:xfrm>
            <a:off x="6227763" y="765175"/>
            <a:ext cx="719137" cy="431800"/>
            <a:chOff x="3606" y="845"/>
            <a:chExt cx="453" cy="272"/>
          </a:xfrm>
        </p:grpSpPr>
        <p:sp>
          <p:nvSpPr>
            <p:cNvPr id="3105" name="Text Box 33">
              <a:extLst>
                <a:ext uri="{FF2B5EF4-FFF2-40B4-BE49-F238E27FC236}">
                  <a16:creationId xmlns:a16="http://schemas.microsoft.com/office/drawing/2014/main" id="{2058AD08-85E8-48CB-94D3-D339C1639133}"/>
                </a:ext>
              </a:extLst>
            </p:cNvPr>
            <p:cNvSpPr txBox="1">
              <a:spLocks noChangeArrowheads="1"/>
            </p:cNvSpPr>
            <p:nvPr/>
          </p:nvSpPr>
          <p:spPr bwMode="auto">
            <a:xfrm>
              <a:off x="3606" y="845"/>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U</a:t>
              </a:r>
              <a:r>
                <a:rPr lang="en-US" altLang="el-GR" baseline="-25000"/>
                <a:t>2</a:t>
              </a:r>
              <a:endParaRPr lang="el-GR" altLang="el-GR" baseline="-25000"/>
            </a:p>
          </p:txBody>
        </p:sp>
        <p:sp>
          <p:nvSpPr>
            <p:cNvPr id="3106" name="Line 34">
              <a:extLst>
                <a:ext uri="{FF2B5EF4-FFF2-40B4-BE49-F238E27FC236}">
                  <a16:creationId xmlns:a16="http://schemas.microsoft.com/office/drawing/2014/main" id="{BD0D6926-B619-4D16-8410-B44E51141859}"/>
                </a:ext>
              </a:extLst>
            </p:cNvPr>
            <p:cNvSpPr>
              <a:spLocks noChangeShapeType="1"/>
            </p:cNvSpPr>
            <p:nvPr/>
          </p:nvSpPr>
          <p:spPr bwMode="auto">
            <a:xfrm>
              <a:off x="3606" y="1117"/>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aphicFrame>
        <p:nvGraphicFramePr>
          <p:cNvPr id="3107" name="Object 35">
            <a:extLst>
              <a:ext uri="{FF2B5EF4-FFF2-40B4-BE49-F238E27FC236}">
                <a16:creationId xmlns:a16="http://schemas.microsoft.com/office/drawing/2014/main" id="{6AF18FE6-29C8-4529-9C16-9E97DB0B986D}"/>
              </a:ext>
            </a:extLst>
          </p:cNvPr>
          <p:cNvGraphicFramePr>
            <a:graphicFrameLocks noGrp="1" noChangeAspect="1"/>
          </p:cNvGraphicFramePr>
          <p:nvPr>
            <p:ph/>
          </p:nvPr>
        </p:nvGraphicFramePr>
        <p:xfrm>
          <a:off x="1692275" y="4840050"/>
          <a:ext cx="6096000" cy="1219200"/>
        </p:xfrm>
        <a:graphic>
          <a:graphicData uri="http://schemas.openxmlformats.org/presentationml/2006/ole">
            <mc:AlternateContent xmlns:mc="http://schemas.openxmlformats.org/markup-compatibility/2006">
              <mc:Choice xmlns:v="urn:schemas-microsoft-com:vml" Requires="v">
                <p:oleObj spid="_x0000_s16420" name="Equation" r:id="rId3" imgW="3429000" imgH="685800" progId="Equation.DSMT4">
                  <p:embed/>
                </p:oleObj>
              </mc:Choice>
              <mc:Fallback>
                <p:oleObj name="Equation" r:id="rId3" imgW="3429000" imgH="685800" progId="Equation.DSMT4">
                  <p:embed/>
                  <p:pic>
                    <p:nvPicPr>
                      <p:cNvPr id="3107" name="Object 35">
                        <a:extLst>
                          <a:ext uri="{FF2B5EF4-FFF2-40B4-BE49-F238E27FC236}">
                            <a16:creationId xmlns:a16="http://schemas.microsoft.com/office/drawing/2014/main" id="{6AF18FE6-29C8-4529-9C16-9E97DB0B9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840050"/>
                        <a:ext cx="6096000" cy="1219200"/>
                      </a:xfrm>
                      <a:prstGeom prst="rect">
                        <a:avLst/>
                      </a:prstGeom>
                      <a:noFill/>
                      <a:ln>
                        <a:noFill/>
                      </a:ln>
                      <a:effectLst/>
                    </p:spPr>
                  </p:pic>
                </p:oleObj>
              </mc:Fallback>
            </mc:AlternateContent>
          </a:graphicData>
        </a:graphic>
      </p:graphicFrame>
      <p:graphicFrame>
        <p:nvGraphicFramePr>
          <p:cNvPr id="3108" name="Object 36">
            <a:extLst>
              <a:ext uri="{FF2B5EF4-FFF2-40B4-BE49-F238E27FC236}">
                <a16:creationId xmlns:a16="http://schemas.microsoft.com/office/drawing/2014/main" id="{846A239A-28DC-4AE9-82F9-110F41960DAA}"/>
              </a:ext>
            </a:extLst>
          </p:cNvPr>
          <p:cNvGraphicFramePr>
            <a:graphicFrameLocks noChangeAspect="1"/>
          </p:cNvGraphicFramePr>
          <p:nvPr/>
        </p:nvGraphicFramePr>
        <p:xfrm>
          <a:off x="3708400" y="6018213"/>
          <a:ext cx="5111750" cy="839787"/>
        </p:xfrm>
        <a:graphic>
          <a:graphicData uri="http://schemas.openxmlformats.org/presentationml/2006/ole">
            <mc:AlternateContent xmlns:mc="http://schemas.openxmlformats.org/markup-compatibility/2006">
              <mc:Choice xmlns:v="urn:schemas-microsoft-com:vml" Requires="v">
                <p:oleObj spid="_x0000_s16421" name="Equation" r:id="rId5" imgW="2361960" imgH="393480" progId="Equation.3">
                  <p:embed/>
                </p:oleObj>
              </mc:Choice>
              <mc:Fallback>
                <p:oleObj name="Equation" r:id="rId5" imgW="2361960" imgH="393480" progId="Equation.3">
                  <p:embed/>
                  <p:pic>
                    <p:nvPicPr>
                      <p:cNvPr id="3108" name="Object 36">
                        <a:extLst>
                          <a:ext uri="{FF2B5EF4-FFF2-40B4-BE49-F238E27FC236}">
                            <a16:creationId xmlns:a16="http://schemas.microsoft.com/office/drawing/2014/main" id="{846A239A-28DC-4AE9-82F9-110F41960D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6018213"/>
                        <a:ext cx="5111750"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0574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334F24C-08CF-4ECA-91EF-5C3691649591}"/>
              </a:ext>
            </a:extLst>
          </p:cNvPr>
          <p:cNvSpPr>
            <a:spLocks noGrp="1" noChangeArrowheads="1"/>
          </p:cNvSpPr>
          <p:nvPr>
            <p:ph type="body" idx="1"/>
          </p:nvPr>
        </p:nvSpPr>
        <p:spPr>
          <a:xfrm>
            <a:off x="228600" y="476672"/>
            <a:ext cx="8686800" cy="1656184"/>
          </a:xfrm>
        </p:spPr>
        <p:txBody>
          <a:bodyPr>
            <a:normAutofit lnSpcReduction="10000"/>
          </a:bodyPr>
          <a:lstStyle/>
          <a:p>
            <a:pPr marL="0" indent="0" algn="just">
              <a:buNone/>
            </a:pPr>
            <a:r>
              <a:rPr lang="el-GR" altLang="el-GR" sz="2400" u="sng" dirty="0">
                <a:solidFill>
                  <a:srgbClr val="FF0000"/>
                </a:solidFill>
              </a:rPr>
              <a:t>Ασυμπίεστο</a:t>
            </a:r>
            <a:r>
              <a:rPr lang="el-GR" altLang="el-GR" sz="2400" dirty="0">
                <a:solidFill>
                  <a:srgbClr val="FF0000"/>
                </a:solidFill>
              </a:rPr>
              <a:t> ρευστό πυκνότητας 850</a:t>
            </a:r>
            <a:r>
              <a:rPr lang="en-US" altLang="el-GR" sz="2400" dirty="0">
                <a:solidFill>
                  <a:srgbClr val="FF0000"/>
                </a:solidFill>
              </a:rPr>
              <a:t>kg/m</a:t>
            </a:r>
            <a:r>
              <a:rPr lang="en-US" altLang="el-GR" sz="2400" baseline="30000" dirty="0">
                <a:solidFill>
                  <a:srgbClr val="FF0000"/>
                </a:solidFill>
              </a:rPr>
              <a:t>3</a:t>
            </a:r>
            <a:r>
              <a:rPr lang="el-GR" altLang="el-GR" sz="2400" dirty="0">
                <a:solidFill>
                  <a:srgbClr val="FF0000"/>
                </a:solidFill>
              </a:rPr>
              <a:t> ρέει σε κυλινδρικό σωλήνα με ρυθμό 9,5 </a:t>
            </a:r>
            <a:r>
              <a:rPr lang="en-US" altLang="el-GR" sz="2400" dirty="0" err="1">
                <a:solidFill>
                  <a:srgbClr val="FF0000"/>
                </a:solidFill>
              </a:rPr>
              <a:t>lt</a:t>
            </a:r>
            <a:r>
              <a:rPr lang="en-US" altLang="el-GR" sz="2400" dirty="0">
                <a:solidFill>
                  <a:srgbClr val="FF0000"/>
                </a:solidFill>
              </a:rPr>
              <a:t>/sec</a:t>
            </a:r>
            <a:r>
              <a:rPr lang="el-GR" altLang="el-GR" sz="2400" dirty="0">
                <a:solidFill>
                  <a:srgbClr val="FF0000"/>
                </a:solidFill>
              </a:rPr>
              <a:t>.  </a:t>
            </a:r>
          </a:p>
          <a:p>
            <a:pPr marL="0" indent="0" algn="just">
              <a:buNone/>
            </a:pPr>
            <a:r>
              <a:rPr lang="el-GR" altLang="el-GR" sz="2400" dirty="0">
                <a:solidFill>
                  <a:srgbClr val="FF0000"/>
                </a:solidFill>
              </a:rPr>
              <a:t>Η διάμετρος του αγωγού είναι αρχικά 8</a:t>
            </a:r>
            <a:r>
              <a:rPr lang="en-US" altLang="el-GR" sz="2400" dirty="0">
                <a:solidFill>
                  <a:srgbClr val="FF0000"/>
                </a:solidFill>
              </a:rPr>
              <a:t>cm</a:t>
            </a:r>
            <a:r>
              <a:rPr lang="el-GR" altLang="el-GR" sz="2400" dirty="0">
                <a:solidFill>
                  <a:srgbClr val="FF0000"/>
                </a:solidFill>
              </a:rPr>
              <a:t> και στη συνέχεια 4</a:t>
            </a:r>
            <a:r>
              <a:rPr lang="en-US" altLang="el-GR" sz="2400" dirty="0">
                <a:solidFill>
                  <a:srgbClr val="FF0000"/>
                </a:solidFill>
              </a:rPr>
              <a:t>cm</a:t>
            </a:r>
            <a:r>
              <a:rPr lang="el-GR" altLang="el-GR" sz="2400" dirty="0">
                <a:solidFill>
                  <a:srgbClr val="FF0000"/>
                </a:solidFill>
              </a:rPr>
              <a:t>.  </a:t>
            </a:r>
          </a:p>
          <a:p>
            <a:pPr marL="0" indent="0" algn="just">
              <a:buNone/>
            </a:pPr>
            <a:r>
              <a:rPr lang="el-GR" altLang="el-GR" sz="2400" dirty="0">
                <a:solidFill>
                  <a:srgbClr val="FF0000"/>
                </a:solidFill>
              </a:rPr>
              <a:t>Βρείτε την ταχύτητα ροής στις δύο περιοχές.</a:t>
            </a:r>
          </a:p>
        </p:txBody>
      </p:sp>
      <p:sp>
        <p:nvSpPr>
          <p:cNvPr id="2" name="Ορθογώνιο 1">
            <a:extLst>
              <a:ext uri="{FF2B5EF4-FFF2-40B4-BE49-F238E27FC236}">
                <a16:creationId xmlns:a16="http://schemas.microsoft.com/office/drawing/2014/main" id="{CBADF73A-0C68-4FB9-B12E-342131E7EC24}"/>
              </a:ext>
            </a:extLst>
          </p:cNvPr>
          <p:cNvSpPr/>
          <p:nvPr/>
        </p:nvSpPr>
        <p:spPr>
          <a:xfrm>
            <a:off x="323528" y="2348880"/>
            <a:ext cx="1215397" cy="461665"/>
          </a:xfrm>
          <a:prstGeom prst="rect">
            <a:avLst/>
          </a:prstGeom>
        </p:spPr>
        <p:txBody>
          <a:bodyPr wrap="none">
            <a:spAutoFit/>
          </a:bodyPr>
          <a:lstStyle/>
          <a:p>
            <a:r>
              <a:rPr lang="el-GR" sz="2400" dirty="0">
                <a:solidFill>
                  <a:srgbClr val="0000FF"/>
                </a:solidFill>
                <a:ea typeface="Times New Roman" panose="02020603050405020304" pitchFamily="18" charset="0"/>
              </a:rPr>
              <a:t>Λύση ….</a:t>
            </a:r>
            <a:endParaRPr lang="el-GR" sz="2400" dirty="0"/>
          </a:p>
        </p:txBody>
      </p:sp>
    </p:spTree>
    <p:extLst>
      <p:ext uri="{BB962C8B-B14F-4D97-AF65-F5344CB8AC3E}">
        <p14:creationId xmlns:p14="http://schemas.microsoft.com/office/powerpoint/2010/main" val="34469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18</a:t>
            </a:fld>
            <a:endParaRPr lang="el-GR" dirty="0">
              <a:solidFill>
                <a:prstClr val="black">
                  <a:tint val="75000"/>
                </a:prstClr>
              </a:solidFill>
            </a:endParaRPr>
          </a:p>
        </p:txBody>
      </p:sp>
      <p:sp>
        <p:nvSpPr>
          <p:cNvPr id="13" name="Ορθογώνιο 12">
            <a:extLst>
              <a:ext uri="{FF2B5EF4-FFF2-40B4-BE49-F238E27FC236}">
                <a16:creationId xmlns:a16="http://schemas.microsoft.com/office/drawing/2014/main" id="{05AA4897-549B-4D0D-8EF9-8897BCE60EDA}"/>
              </a:ext>
            </a:extLst>
          </p:cNvPr>
          <p:cNvSpPr/>
          <p:nvPr/>
        </p:nvSpPr>
        <p:spPr>
          <a:xfrm>
            <a:off x="16933" y="83314"/>
            <a:ext cx="9144000" cy="508579"/>
          </a:xfrm>
          <a:prstGeom prst="rect">
            <a:avLst/>
          </a:prstGeom>
        </p:spPr>
        <p:txBody>
          <a:bodyPr wrap="square" lIns="0" tIns="0" rIns="0" bIns="0" rtlCol="0">
            <a:noAutofit/>
          </a:bodyPr>
          <a:lstStyle/>
          <a:p>
            <a:pPr marL="12700" algn="ctr">
              <a:lnSpc>
                <a:spcPts val="2555"/>
              </a:lnSpc>
              <a:spcBef>
                <a:spcPts val="127"/>
              </a:spcBef>
            </a:pPr>
            <a:r>
              <a:rPr lang="el-GR" sz="2800" b="1" dirty="0">
                <a:solidFill>
                  <a:srgbClr val="FF0000"/>
                </a:solidFill>
              </a:rPr>
              <a:t>Διατήρηση Ενέργειας - εξίσωση BERNOULLI</a:t>
            </a:r>
          </a:p>
        </p:txBody>
      </p:sp>
      <p:sp>
        <p:nvSpPr>
          <p:cNvPr id="15" name="Ορθογώνιο 14">
            <a:extLst>
              <a:ext uri="{FF2B5EF4-FFF2-40B4-BE49-F238E27FC236}">
                <a16:creationId xmlns:a16="http://schemas.microsoft.com/office/drawing/2014/main" id="{EB69BA88-E35F-4E3D-9E09-7FF84FC63266}"/>
              </a:ext>
            </a:extLst>
          </p:cNvPr>
          <p:cNvSpPr/>
          <p:nvPr/>
        </p:nvSpPr>
        <p:spPr>
          <a:xfrm>
            <a:off x="107504" y="497923"/>
            <a:ext cx="8928991" cy="2462213"/>
          </a:xfrm>
          <a:prstGeom prst="rect">
            <a:avLst/>
          </a:prstGeom>
        </p:spPr>
        <p:txBody>
          <a:bodyPr wrap="square">
            <a:spAutoFit/>
          </a:bodyPr>
          <a:lstStyle/>
          <a:p>
            <a:r>
              <a:rPr lang="el-GR" sz="2200" dirty="0">
                <a:solidFill>
                  <a:srgbClr val="0000FF"/>
                </a:solidFill>
                <a:ea typeface="Times New Roman" panose="02020603050405020304" pitchFamily="18" charset="0"/>
              </a:rPr>
              <a:t>Έστω σωλήνας  μεταβλητής διατομής </a:t>
            </a:r>
            <a:r>
              <a:rPr lang="el-GR" sz="2200" u="sng" dirty="0">
                <a:solidFill>
                  <a:srgbClr val="0000FF"/>
                </a:solidFill>
                <a:ea typeface="Times New Roman" panose="02020603050405020304" pitchFamily="18" charset="0"/>
              </a:rPr>
              <a:t>μέσα στον οποίο ρέει ασυμπίεστο </a:t>
            </a:r>
            <a:r>
              <a:rPr lang="el-GR" sz="2200" dirty="0">
                <a:solidFill>
                  <a:srgbClr val="0000FF"/>
                </a:solidFill>
                <a:ea typeface="Times New Roman" panose="02020603050405020304" pitchFamily="18" charset="0"/>
              </a:rPr>
              <a:t>ρευστό. </a:t>
            </a:r>
          </a:p>
          <a:p>
            <a:r>
              <a:rPr lang="el-GR" sz="2200" dirty="0">
                <a:solidFill>
                  <a:srgbClr val="0000FF"/>
                </a:solidFill>
                <a:ea typeface="Times New Roman" panose="02020603050405020304" pitchFamily="18" charset="0"/>
              </a:rPr>
              <a:t>Εάν εξετασθεί η πίεση σε δύο σημεία Β, Γ, του σωλήνα. </a:t>
            </a:r>
          </a:p>
          <a:p>
            <a:r>
              <a:rPr lang="el-GR" sz="2200" dirty="0">
                <a:solidFill>
                  <a:srgbClr val="0000FF"/>
                </a:solidFill>
                <a:ea typeface="Times New Roman" panose="02020603050405020304" pitchFamily="18" charset="0"/>
              </a:rPr>
              <a:t>Το σημείο Β βρίσκεται σε ύψος y</a:t>
            </a:r>
            <a:r>
              <a:rPr lang="el-GR" sz="2200" baseline="-25000" dirty="0">
                <a:solidFill>
                  <a:srgbClr val="0000FF"/>
                </a:solidFill>
                <a:ea typeface="Times New Roman" panose="02020603050405020304" pitchFamily="18" charset="0"/>
              </a:rPr>
              <a:t>1</a:t>
            </a:r>
            <a:r>
              <a:rPr lang="el-GR" sz="2200" dirty="0">
                <a:solidFill>
                  <a:srgbClr val="0000FF"/>
                </a:solidFill>
                <a:ea typeface="Times New Roman" panose="02020603050405020304" pitchFamily="18" charset="0"/>
              </a:rPr>
              <a:t> από το έδαφος και ο σωλήνας έχει στην περιοχή του Β διατομή Α</a:t>
            </a:r>
            <a:r>
              <a:rPr lang="el-GR" sz="2200" baseline="-25000" dirty="0">
                <a:solidFill>
                  <a:srgbClr val="0000FF"/>
                </a:solidFill>
                <a:ea typeface="Times New Roman" panose="02020603050405020304" pitchFamily="18" charset="0"/>
              </a:rPr>
              <a:t>1</a:t>
            </a:r>
            <a:r>
              <a:rPr lang="el-GR" sz="2200" dirty="0">
                <a:solidFill>
                  <a:srgbClr val="0000FF"/>
                </a:solidFill>
                <a:ea typeface="Times New Roman" panose="02020603050405020304" pitchFamily="18" charset="0"/>
              </a:rPr>
              <a:t>. Η πίεση του ρευστού στο Β είναι p</a:t>
            </a:r>
            <a:r>
              <a:rPr lang="el-GR" sz="2200" baseline="-25000" dirty="0">
                <a:solidFill>
                  <a:srgbClr val="0000FF"/>
                </a:solidFill>
                <a:ea typeface="Times New Roman" panose="02020603050405020304" pitchFamily="18" charset="0"/>
              </a:rPr>
              <a:t>1</a:t>
            </a:r>
            <a:r>
              <a:rPr lang="el-GR" sz="2200" dirty="0">
                <a:solidFill>
                  <a:srgbClr val="0000FF"/>
                </a:solidFill>
                <a:ea typeface="Times New Roman" panose="02020603050405020304" pitchFamily="18" charset="0"/>
              </a:rPr>
              <a:t>. </a:t>
            </a:r>
          </a:p>
          <a:p>
            <a:r>
              <a:rPr lang="el-GR" sz="2200" dirty="0">
                <a:solidFill>
                  <a:srgbClr val="C00000"/>
                </a:solidFill>
                <a:ea typeface="Times New Roman" panose="02020603050405020304" pitchFamily="18" charset="0"/>
              </a:rPr>
              <a:t>Το σημείο Γ βρίσκεται σε ύψος y</a:t>
            </a:r>
            <a:r>
              <a:rPr lang="el-GR" sz="2200" baseline="-25000" dirty="0">
                <a:solidFill>
                  <a:srgbClr val="C00000"/>
                </a:solidFill>
                <a:ea typeface="Times New Roman" panose="02020603050405020304" pitchFamily="18" charset="0"/>
              </a:rPr>
              <a:t>2</a:t>
            </a:r>
            <a:r>
              <a:rPr lang="el-GR" sz="2200" dirty="0">
                <a:solidFill>
                  <a:srgbClr val="C00000"/>
                </a:solidFill>
                <a:ea typeface="Times New Roman" panose="02020603050405020304" pitchFamily="18" charset="0"/>
              </a:rPr>
              <a:t> από το έδαφος, η διατομή του σωλήνα εκεί είναι Α</a:t>
            </a:r>
            <a:r>
              <a:rPr lang="el-GR" sz="2200" baseline="-25000" dirty="0">
                <a:solidFill>
                  <a:srgbClr val="C00000"/>
                </a:solidFill>
                <a:ea typeface="Times New Roman" panose="02020603050405020304" pitchFamily="18" charset="0"/>
              </a:rPr>
              <a:t>2</a:t>
            </a:r>
            <a:r>
              <a:rPr lang="el-GR" sz="2200" dirty="0">
                <a:solidFill>
                  <a:srgbClr val="C00000"/>
                </a:solidFill>
                <a:ea typeface="Times New Roman" panose="02020603050405020304" pitchFamily="18" charset="0"/>
              </a:rPr>
              <a:t> και η πίεση p</a:t>
            </a:r>
            <a:r>
              <a:rPr lang="el-GR" sz="2200" baseline="-25000" dirty="0">
                <a:solidFill>
                  <a:srgbClr val="C00000"/>
                </a:solidFill>
                <a:ea typeface="Times New Roman" panose="02020603050405020304" pitchFamily="18" charset="0"/>
              </a:rPr>
              <a:t>2</a:t>
            </a:r>
            <a:r>
              <a:rPr lang="el-GR" sz="2200" dirty="0">
                <a:solidFill>
                  <a:srgbClr val="C00000"/>
                </a:solidFill>
                <a:ea typeface="Times New Roman" panose="02020603050405020304" pitchFamily="18" charset="0"/>
              </a:rPr>
              <a:t>. </a:t>
            </a:r>
          </a:p>
        </p:txBody>
      </p:sp>
      <p:pic>
        <p:nvPicPr>
          <p:cNvPr id="17" name="Εικόνα 16" descr="Σχ. 3.10 Ασυμπίεστο ρευστό ρέει με στρωτή ροή μέσα σε ένα σωλήνα. Το ρευστό που βρίσκεται στο μέρος του σωλήνα με μήκος Δs1 μετακινείται στο μέρος του σωλήνα που έχει μήκος Δs2. Οι όγκοι του ρευστού στα δύο μέρη είναι ίσοι.">
            <a:extLst>
              <a:ext uri="{FF2B5EF4-FFF2-40B4-BE49-F238E27FC236}">
                <a16:creationId xmlns:a16="http://schemas.microsoft.com/office/drawing/2014/main" id="{28090C5E-5FD1-4F6A-8741-03711B1276E3}"/>
              </a:ext>
            </a:extLst>
          </p:cNvPr>
          <p:cNvPicPr/>
          <p:nvPr/>
        </p:nvPicPr>
        <p:blipFill rotWithShape="1">
          <a:blip r:embed="rId3">
            <a:extLst>
              <a:ext uri="{28A0092B-C50C-407E-A947-70E740481C1C}">
                <a14:useLocalDpi xmlns:a14="http://schemas.microsoft.com/office/drawing/2010/main" val="0"/>
              </a:ext>
            </a:extLst>
          </a:blip>
          <a:srcRect t="50000"/>
          <a:stretch/>
        </p:blipFill>
        <p:spPr bwMode="auto">
          <a:xfrm>
            <a:off x="3456536" y="4221088"/>
            <a:ext cx="5707195" cy="1872208"/>
          </a:xfrm>
          <a:prstGeom prst="rect">
            <a:avLst/>
          </a:prstGeom>
          <a:noFill/>
          <a:ln>
            <a:noFill/>
          </a:ln>
        </p:spPr>
      </p:pic>
      <p:pic>
        <p:nvPicPr>
          <p:cNvPr id="18" name="Εικόνα 17" descr="Σχ. 3.10 Ασυμπίεστο ρευστό ρέει με στρωτή ροή μέσα σε ένα σωλήνα. Το ρευστό που βρίσκεται στο μέρος του σωλήνα με μήκος Δs1 μετακινείται στο μέρος του σωλήνα που έχει μήκος Δs2. Οι όγκοι του ρευστού στα δύο μέρη είναι ίσοι.">
            <a:extLst>
              <a:ext uri="{FF2B5EF4-FFF2-40B4-BE49-F238E27FC236}">
                <a16:creationId xmlns:a16="http://schemas.microsoft.com/office/drawing/2014/main" id="{B5B93E49-5B8D-4554-BFBD-12736366D284}"/>
              </a:ext>
            </a:extLst>
          </p:cNvPr>
          <p:cNvPicPr/>
          <p:nvPr/>
        </p:nvPicPr>
        <p:blipFill rotWithShape="1">
          <a:blip r:embed="rId3">
            <a:extLst>
              <a:ext uri="{28A0092B-C50C-407E-A947-70E740481C1C}">
                <a14:useLocalDpi xmlns:a14="http://schemas.microsoft.com/office/drawing/2010/main" val="0"/>
              </a:ext>
            </a:extLst>
          </a:blip>
          <a:srcRect b="50890"/>
          <a:stretch/>
        </p:blipFill>
        <p:spPr bwMode="auto">
          <a:xfrm>
            <a:off x="256899" y="2960136"/>
            <a:ext cx="5707195" cy="1838890"/>
          </a:xfrm>
          <a:prstGeom prst="rect">
            <a:avLst/>
          </a:prstGeom>
          <a:noFill/>
          <a:ln>
            <a:noFill/>
          </a:ln>
        </p:spPr>
      </p:pic>
    </p:spTree>
    <p:extLst>
      <p:ext uri="{BB962C8B-B14F-4D97-AF65-F5344CB8AC3E}">
        <p14:creationId xmlns:p14="http://schemas.microsoft.com/office/powerpoint/2010/main" val="2937830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19</a:t>
            </a:fld>
            <a:endParaRPr lang="el-GR" dirty="0">
              <a:solidFill>
                <a:prstClr val="black">
                  <a:tint val="75000"/>
                </a:prstClr>
              </a:solidFill>
            </a:endParaRPr>
          </a:p>
        </p:txBody>
      </p:sp>
      <p:sp>
        <p:nvSpPr>
          <p:cNvPr id="13" name="Ορθογώνιο 12">
            <a:extLst>
              <a:ext uri="{FF2B5EF4-FFF2-40B4-BE49-F238E27FC236}">
                <a16:creationId xmlns:a16="http://schemas.microsoft.com/office/drawing/2014/main" id="{05AA4897-549B-4D0D-8EF9-8897BCE60EDA}"/>
              </a:ext>
            </a:extLst>
          </p:cNvPr>
          <p:cNvSpPr/>
          <p:nvPr/>
        </p:nvSpPr>
        <p:spPr>
          <a:xfrm>
            <a:off x="16933" y="83314"/>
            <a:ext cx="9144000" cy="508579"/>
          </a:xfrm>
          <a:prstGeom prst="rect">
            <a:avLst/>
          </a:prstGeom>
        </p:spPr>
        <p:txBody>
          <a:bodyPr wrap="square" lIns="0" tIns="0" rIns="0" bIns="0" rtlCol="0">
            <a:noAutofit/>
          </a:bodyPr>
          <a:lstStyle/>
          <a:p>
            <a:pPr marL="12700" algn="ctr">
              <a:lnSpc>
                <a:spcPts val="2555"/>
              </a:lnSpc>
              <a:spcBef>
                <a:spcPts val="127"/>
              </a:spcBef>
            </a:pPr>
            <a:r>
              <a:rPr lang="el-GR" sz="2800" b="1" dirty="0">
                <a:solidFill>
                  <a:srgbClr val="FF0000"/>
                </a:solidFill>
              </a:rPr>
              <a:t>Διατήρηση Ενέργειας - εξίσωση BERNOULLI</a:t>
            </a:r>
          </a:p>
        </p:txBody>
      </p:sp>
      <p:pic>
        <p:nvPicPr>
          <p:cNvPr id="17" name="Εικόνα 16" descr="Σχ. 3.10 Ασυμπίεστο ρευστό ρέει με στρωτή ροή μέσα σε ένα σωλήνα. Το ρευστό που βρίσκεται στο μέρος του σωλήνα με μήκος Δs1 μετακινείται στο μέρος του σωλήνα που έχει μήκος Δs2. Οι όγκοι του ρευστού στα δύο μέρη είναι ίσοι.">
            <a:extLst>
              <a:ext uri="{FF2B5EF4-FFF2-40B4-BE49-F238E27FC236}">
                <a16:creationId xmlns:a16="http://schemas.microsoft.com/office/drawing/2014/main" id="{28090C5E-5FD1-4F6A-8741-03711B1276E3}"/>
              </a:ext>
            </a:extLst>
          </p:cNvPr>
          <p:cNvPicPr/>
          <p:nvPr/>
        </p:nvPicPr>
        <p:blipFill rotWithShape="1">
          <a:blip r:embed="rId3">
            <a:extLst>
              <a:ext uri="{28A0092B-C50C-407E-A947-70E740481C1C}">
                <a14:useLocalDpi xmlns:a14="http://schemas.microsoft.com/office/drawing/2010/main" val="0"/>
              </a:ext>
            </a:extLst>
          </a:blip>
          <a:srcRect t="50000"/>
          <a:stretch/>
        </p:blipFill>
        <p:spPr bwMode="auto">
          <a:xfrm>
            <a:off x="3456536" y="4221088"/>
            <a:ext cx="5707195" cy="1872208"/>
          </a:xfrm>
          <a:prstGeom prst="rect">
            <a:avLst/>
          </a:prstGeom>
          <a:noFill/>
          <a:ln>
            <a:noFill/>
          </a:ln>
        </p:spPr>
      </p:pic>
      <p:pic>
        <p:nvPicPr>
          <p:cNvPr id="18" name="Εικόνα 17" descr="Σχ. 3.10 Ασυμπίεστο ρευστό ρέει με στρωτή ροή μέσα σε ένα σωλήνα. Το ρευστό που βρίσκεται στο μέρος του σωλήνα με μήκος Δs1 μετακινείται στο μέρος του σωλήνα που έχει μήκος Δs2. Οι όγκοι του ρευστού στα δύο μέρη είναι ίσοι.">
            <a:extLst>
              <a:ext uri="{FF2B5EF4-FFF2-40B4-BE49-F238E27FC236}">
                <a16:creationId xmlns:a16="http://schemas.microsoft.com/office/drawing/2014/main" id="{B5B93E49-5B8D-4554-BFBD-12736366D284}"/>
              </a:ext>
            </a:extLst>
          </p:cNvPr>
          <p:cNvPicPr/>
          <p:nvPr/>
        </p:nvPicPr>
        <p:blipFill rotWithShape="1">
          <a:blip r:embed="rId3">
            <a:extLst>
              <a:ext uri="{28A0092B-C50C-407E-A947-70E740481C1C}">
                <a14:useLocalDpi xmlns:a14="http://schemas.microsoft.com/office/drawing/2010/main" val="0"/>
              </a:ext>
            </a:extLst>
          </a:blip>
          <a:srcRect b="50890"/>
          <a:stretch/>
        </p:blipFill>
        <p:spPr bwMode="auto">
          <a:xfrm>
            <a:off x="256899" y="2960136"/>
            <a:ext cx="5707195" cy="1838890"/>
          </a:xfrm>
          <a:prstGeom prst="rect">
            <a:avLst/>
          </a:prstGeom>
          <a:noFill/>
          <a:ln>
            <a:noFill/>
          </a:ln>
        </p:spPr>
      </p:pic>
      <p:sp>
        <p:nvSpPr>
          <p:cNvPr id="8" name="Ορθογώνιο 7">
            <a:extLst>
              <a:ext uri="{FF2B5EF4-FFF2-40B4-BE49-F238E27FC236}">
                <a16:creationId xmlns:a16="http://schemas.microsoft.com/office/drawing/2014/main" id="{A3AEBCAB-6A1B-4A2E-BDD3-627479F2BDBE}"/>
              </a:ext>
            </a:extLst>
          </p:cNvPr>
          <p:cNvSpPr/>
          <p:nvPr/>
        </p:nvSpPr>
        <p:spPr>
          <a:xfrm>
            <a:off x="129278" y="520512"/>
            <a:ext cx="8908186" cy="1938992"/>
          </a:xfrm>
          <a:prstGeom prst="rect">
            <a:avLst/>
          </a:prstGeom>
        </p:spPr>
        <p:txBody>
          <a:bodyPr wrap="square">
            <a:spAutoFit/>
          </a:bodyPr>
          <a:lstStyle/>
          <a:p>
            <a:r>
              <a:rPr lang="el-GR" sz="2000" dirty="0">
                <a:solidFill>
                  <a:srgbClr val="C00000"/>
                </a:solidFill>
                <a:ea typeface="Times New Roman" panose="02020603050405020304" pitchFamily="18" charset="0"/>
              </a:rPr>
              <a:t>Αν θεωρηθεί σαν σύστημα το ρευστό από το Β μέχρι το Γ διαπιστώνεται ότι δέχεται από το υπόλοιπο ρευστό δύναμη </a:t>
            </a:r>
            <a:r>
              <a:rPr lang="el-GR" sz="2000" b="1" dirty="0">
                <a:solidFill>
                  <a:srgbClr val="C00000"/>
                </a:solidFill>
                <a:ea typeface="Times New Roman" panose="02020603050405020304" pitchFamily="18" charset="0"/>
              </a:rPr>
              <a:t>p</a:t>
            </a:r>
            <a:r>
              <a:rPr lang="el-GR" sz="2000" b="1" baseline="-25000" dirty="0">
                <a:solidFill>
                  <a:srgbClr val="C00000"/>
                </a:solidFill>
                <a:ea typeface="Times New Roman" panose="02020603050405020304" pitchFamily="18" charset="0"/>
              </a:rPr>
              <a:t>1</a:t>
            </a:r>
            <a:r>
              <a:rPr lang="el-GR" sz="2000" b="1" dirty="0">
                <a:solidFill>
                  <a:srgbClr val="C00000"/>
                </a:solidFill>
                <a:ea typeface="Times New Roman" panose="02020603050405020304" pitchFamily="18" charset="0"/>
              </a:rPr>
              <a:t>Α</a:t>
            </a:r>
            <a:r>
              <a:rPr lang="el-GR" sz="2000" b="1" baseline="-25000" dirty="0">
                <a:solidFill>
                  <a:srgbClr val="C00000"/>
                </a:solidFill>
                <a:ea typeface="Times New Roman" panose="02020603050405020304" pitchFamily="18" charset="0"/>
              </a:rPr>
              <a:t>1</a:t>
            </a:r>
            <a:r>
              <a:rPr lang="el-GR" sz="2000" dirty="0">
                <a:solidFill>
                  <a:srgbClr val="C00000"/>
                </a:solidFill>
                <a:ea typeface="Times New Roman" panose="02020603050405020304" pitchFamily="18" charset="0"/>
              </a:rPr>
              <a:t> στην περιοχή του Β και δύναμη, την </a:t>
            </a:r>
            <a:r>
              <a:rPr lang="el-GR" sz="2000" b="1" dirty="0">
                <a:solidFill>
                  <a:srgbClr val="C00000"/>
                </a:solidFill>
                <a:ea typeface="Times New Roman" panose="02020603050405020304" pitchFamily="18" charset="0"/>
              </a:rPr>
              <a:t>p</a:t>
            </a:r>
            <a:r>
              <a:rPr lang="el-GR" sz="2000" b="1" baseline="-25000" dirty="0">
                <a:solidFill>
                  <a:srgbClr val="C00000"/>
                </a:solidFill>
                <a:ea typeface="Times New Roman" panose="02020603050405020304" pitchFamily="18" charset="0"/>
              </a:rPr>
              <a:t>2</a:t>
            </a:r>
            <a:r>
              <a:rPr lang="el-GR" sz="2000" b="1" dirty="0">
                <a:solidFill>
                  <a:srgbClr val="C00000"/>
                </a:solidFill>
                <a:ea typeface="Times New Roman" panose="02020603050405020304" pitchFamily="18" charset="0"/>
              </a:rPr>
              <a:t>A</a:t>
            </a:r>
            <a:r>
              <a:rPr lang="el-GR" sz="2000" b="1" baseline="-25000" dirty="0">
                <a:solidFill>
                  <a:srgbClr val="C00000"/>
                </a:solidFill>
                <a:ea typeface="Times New Roman" panose="02020603050405020304" pitchFamily="18" charset="0"/>
              </a:rPr>
              <a:t>2</a:t>
            </a:r>
            <a:r>
              <a:rPr lang="el-GR" sz="2000" dirty="0">
                <a:solidFill>
                  <a:srgbClr val="C00000"/>
                </a:solidFill>
                <a:ea typeface="Times New Roman" panose="02020603050405020304" pitchFamily="18" charset="0"/>
              </a:rPr>
              <a:t> στην περιοχή του Γ, με φορά αντίθετη με τη φορά της </a:t>
            </a:r>
            <a:r>
              <a:rPr lang="el-GR" sz="2000" b="1" dirty="0">
                <a:solidFill>
                  <a:srgbClr val="C00000"/>
                </a:solidFill>
                <a:ea typeface="Times New Roman" panose="02020603050405020304" pitchFamily="18" charset="0"/>
              </a:rPr>
              <a:t>p</a:t>
            </a:r>
            <a:r>
              <a:rPr lang="el-GR" sz="2000" b="1" baseline="-25000" dirty="0">
                <a:solidFill>
                  <a:srgbClr val="C00000"/>
                </a:solidFill>
                <a:ea typeface="Times New Roman" panose="02020603050405020304" pitchFamily="18" charset="0"/>
              </a:rPr>
              <a:t>1</a:t>
            </a:r>
            <a:r>
              <a:rPr lang="el-GR" sz="2000" b="1" dirty="0">
                <a:solidFill>
                  <a:srgbClr val="C00000"/>
                </a:solidFill>
                <a:ea typeface="Times New Roman" panose="02020603050405020304" pitchFamily="18" charset="0"/>
              </a:rPr>
              <a:t>A</a:t>
            </a:r>
            <a:r>
              <a:rPr lang="el-GR" sz="2000" b="1" baseline="-25000" dirty="0">
                <a:solidFill>
                  <a:srgbClr val="C00000"/>
                </a:solidFill>
                <a:ea typeface="Times New Roman" panose="02020603050405020304" pitchFamily="18" charset="0"/>
              </a:rPr>
              <a:t>1</a:t>
            </a:r>
            <a:r>
              <a:rPr lang="el-GR" sz="2000" dirty="0">
                <a:solidFill>
                  <a:srgbClr val="C00000"/>
                </a:solidFill>
                <a:ea typeface="Times New Roman" panose="02020603050405020304" pitchFamily="18" charset="0"/>
              </a:rPr>
              <a:t> </a:t>
            </a:r>
          </a:p>
          <a:p>
            <a:r>
              <a:rPr lang="el-GR" sz="2000" dirty="0">
                <a:solidFill>
                  <a:srgbClr val="C00000"/>
                </a:solidFill>
                <a:ea typeface="Times New Roman" panose="02020603050405020304" pitchFamily="18" charset="0"/>
              </a:rPr>
              <a:t>Σε πολύ μικρό χρονικό διάστημα </a:t>
            </a:r>
            <a:r>
              <a:rPr lang="el-GR" sz="2000" dirty="0" err="1">
                <a:solidFill>
                  <a:srgbClr val="C00000"/>
                </a:solidFill>
                <a:ea typeface="Times New Roman" panose="02020603050405020304" pitchFamily="18" charset="0"/>
              </a:rPr>
              <a:t>Δt</a:t>
            </a:r>
            <a:r>
              <a:rPr lang="el-GR" sz="2000" dirty="0">
                <a:solidFill>
                  <a:srgbClr val="C00000"/>
                </a:solidFill>
                <a:ea typeface="Times New Roman" panose="02020603050405020304" pitchFamily="18" charset="0"/>
              </a:rPr>
              <a:t> στοιχειώδες τμήμα του ρευστού στην περιοχή του Β μετατοπίζεται κατά Δs</a:t>
            </a:r>
            <a:r>
              <a:rPr lang="el-GR" sz="2000" baseline="-25000" dirty="0">
                <a:solidFill>
                  <a:srgbClr val="C00000"/>
                </a:solidFill>
                <a:ea typeface="Times New Roman" panose="02020603050405020304" pitchFamily="18" charset="0"/>
              </a:rPr>
              <a:t>1</a:t>
            </a:r>
            <a:r>
              <a:rPr lang="el-GR" sz="2000" dirty="0">
                <a:solidFill>
                  <a:srgbClr val="C00000"/>
                </a:solidFill>
                <a:ea typeface="Times New Roman" panose="02020603050405020304" pitchFamily="18" charset="0"/>
              </a:rPr>
              <a:t> ενώ ένα αντίστοιχο τμήμα του ρευστού ίσης μάζας, άρα και όγκου, στην περιοχή του Γ μετατοπίζεται κατά Δs</a:t>
            </a:r>
            <a:r>
              <a:rPr lang="el-GR" sz="2000" baseline="-25000" dirty="0">
                <a:solidFill>
                  <a:srgbClr val="C00000"/>
                </a:solidFill>
                <a:ea typeface="Times New Roman" panose="02020603050405020304" pitchFamily="18" charset="0"/>
              </a:rPr>
              <a:t>2</a:t>
            </a:r>
            <a:r>
              <a:rPr lang="el-GR" sz="2000" dirty="0">
                <a:solidFill>
                  <a:srgbClr val="C00000"/>
                </a:solidFill>
                <a:ea typeface="Times New Roman" panose="02020603050405020304" pitchFamily="18" charset="0"/>
              </a:rPr>
              <a:t>.</a:t>
            </a:r>
            <a:endParaRPr lang="el-GR" sz="2000" dirty="0">
              <a:solidFill>
                <a:srgbClr val="C00000"/>
              </a:solidFill>
            </a:endParaRPr>
          </a:p>
        </p:txBody>
      </p:sp>
    </p:spTree>
    <p:extLst>
      <p:ext uri="{BB962C8B-B14F-4D97-AF65-F5344CB8AC3E}">
        <p14:creationId xmlns:p14="http://schemas.microsoft.com/office/powerpoint/2010/main" val="334244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B6D6B1-5B6F-4BB7-90AC-40C86A240D84}"/>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A6364952-5FA0-43DC-B4E3-ACA2353C95CC}"/>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a:t>
            </a:fld>
            <a:endParaRPr lang="el-GR" dirty="0">
              <a:solidFill>
                <a:prstClr val="black">
                  <a:tint val="75000"/>
                </a:prstClr>
              </a:solidFill>
            </a:endParaRPr>
          </a:p>
        </p:txBody>
      </p:sp>
      <p:sp>
        <p:nvSpPr>
          <p:cNvPr id="8" name="Ορθογώνιο 7">
            <a:extLst>
              <a:ext uri="{FF2B5EF4-FFF2-40B4-BE49-F238E27FC236}">
                <a16:creationId xmlns:a16="http://schemas.microsoft.com/office/drawing/2014/main" id="{010A905C-5CF4-418D-9C47-6C7B8DE535FB}"/>
              </a:ext>
            </a:extLst>
          </p:cNvPr>
          <p:cNvSpPr/>
          <p:nvPr/>
        </p:nvSpPr>
        <p:spPr>
          <a:xfrm>
            <a:off x="107504" y="584775"/>
            <a:ext cx="8928992" cy="3543984"/>
          </a:xfrm>
          <a:prstGeom prst="rect">
            <a:avLst/>
          </a:prstGeom>
        </p:spPr>
        <p:txBody>
          <a:bodyPr wrap="square">
            <a:spAutoFit/>
          </a:bodyPr>
          <a:lstStyle/>
          <a:p>
            <a:pPr algn="just">
              <a:lnSpc>
                <a:spcPct val="107000"/>
              </a:lnSpc>
              <a:spcAft>
                <a:spcPts val="800"/>
              </a:spcAft>
            </a:pPr>
            <a:r>
              <a:rPr lang="el-GR" sz="2400" dirty="0">
                <a:ea typeface="Times New Roman" panose="02020603050405020304" pitchFamily="18" charset="0"/>
                <a:cs typeface="Times New Roman" panose="02020603050405020304" pitchFamily="18" charset="0"/>
              </a:rPr>
              <a:t>Στην </a:t>
            </a:r>
            <a:r>
              <a:rPr lang="el-GR" sz="2400" dirty="0">
                <a:ea typeface="Times New Roman" panose="02020603050405020304" pitchFamily="18" charset="0"/>
                <a:cs typeface="Times New Roman" panose="02020603050405020304" pitchFamily="18" charset="0"/>
                <a:hlinkClick r:id="rId2" tooltip="Κλασική Μηχανική">
                  <a:extLst>
                    <a:ext uri="{A12FA001-AC4F-418D-AE19-62706E023703}">
                      <ahyp:hlinkClr xmlns:ahyp="http://schemas.microsoft.com/office/drawing/2018/hyperlinkcolor" val="tx"/>
                    </a:ext>
                  </a:extLst>
                </a:hlinkClick>
              </a:rPr>
              <a:t>Κλασική Μηχανική</a:t>
            </a:r>
            <a:r>
              <a:rPr lang="el-GR" sz="2400" dirty="0">
                <a:ea typeface="Times New Roman" panose="02020603050405020304" pitchFamily="18" charset="0"/>
                <a:cs typeface="Times New Roman" panose="02020603050405020304" pitchFamily="18" charset="0"/>
              </a:rPr>
              <a:t>, </a:t>
            </a:r>
          </a:p>
          <a:p>
            <a:pPr algn="just">
              <a:lnSpc>
                <a:spcPct val="107000"/>
              </a:lnSpc>
              <a:spcAft>
                <a:spcPts val="800"/>
              </a:spcAft>
            </a:pPr>
            <a:r>
              <a:rPr lang="el-GR" sz="2400" b="1" dirty="0">
                <a:ea typeface="Times New Roman" panose="02020603050405020304" pitchFamily="18" charset="0"/>
                <a:cs typeface="Times New Roman" panose="02020603050405020304" pitchFamily="18" charset="0"/>
              </a:rPr>
              <a:t>δύναμη</a:t>
            </a:r>
            <a:r>
              <a:rPr lang="el-GR" sz="2400" dirty="0">
                <a:ea typeface="Times New Roman" panose="02020603050405020304" pitchFamily="18" charset="0"/>
                <a:cs typeface="Times New Roman" panose="02020603050405020304" pitchFamily="18" charset="0"/>
              </a:rPr>
              <a:t> είναι η αιτία που προκαλεί κάθε μεταβολή της </a:t>
            </a:r>
            <a:r>
              <a:rPr lang="el-GR" sz="2400" dirty="0">
                <a:ea typeface="Times New Roman" panose="02020603050405020304" pitchFamily="18" charset="0"/>
                <a:cs typeface="Times New Roman" panose="02020603050405020304" pitchFamily="18" charset="0"/>
                <a:hlinkClick r:id="rId3" tooltip="Κίνηση">
                  <a:extLst>
                    <a:ext uri="{A12FA001-AC4F-418D-AE19-62706E023703}">
                      <ahyp:hlinkClr xmlns:ahyp="http://schemas.microsoft.com/office/drawing/2018/hyperlinkcolor" val="tx"/>
                    </a:ext>
                  </a:extLst>
                </a:hlinkClick>
              </a:rPr>
              <a:t>κίνησης</a:t>
            </a:r>
            <a:r>
              <a:rPr lang="el-GR" sz="2400" dirty="0">
                <a:ea typeface="Times New Roman" panose="02020603050405020304" pitchFamily="18" charset="0"/>
                <a:cs typeface="Times New Roman" panose="02020603050405020304" pitchFamily="18" charset="0"/>
              </a:rPr>
              <a:t> ή της </a:t>
            </a:r>
            <a:r>
              <a:rPr lang="el-GR" sz="2400" dirty="0">
                <a:ea typeface="Times New Roman" panose="02020603050405020304" pitchFamily="18" charset="0"/>
                <a:cs typeface="Times New Roman" panose="02020603050405020304" pitchFamily="18" charset="0"/>
                <a:hlinkClick r:id="rId4" tooltip="Γεωμετρία">
                  <a:extLst>
                    <a:ext uri="{A12FA001-AC4F-418D-AE19-62706E023703}">
                      <ahyp:hlinkClr xmlns:ahyp="http://schemas.microsoft.com/office/drawing/2018/hyperlinkcolor" val="tx"/>
                    </a:ext>
                  </a:extLst>
                </a:hlinkClick>
              </a:rPr>
              <a:t>γεωμετρίας</a:t>
            </a:r>
            <a:r>
              <a:rPr lang="el-GR" sz="2400" dirty="0">
                <a:ea typeface="Times New Roman" panose="02020603050405020304" pitchFamily="18" charset="0"/>
                <a:cs typeface="Times New Roman" panose="02020603050405020304" pitchFamily="18" charset="0"/>
              </a:rPr>
              <a:t> των σωμάτων. </a:t>
            </a:r>
            <a:endParaRPr lang="en-US" sz="2400" dirty="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solidFill>
                  <a:srgbClr val="C00000"/>
                </a:solidFill>
                <a:ea typeface="Times New Roman" panose="02020603050405020304" pitchFamily="18" charset="0"/>
                <a:cs typeface="Times New Roman" panose="02020603050405020304" pitchFamily="18" charset="0"/>
              </a:rPr>
              <a:t>Ένα σώμα μπορεί να δεχθεί ταυτόχρονα πολλές δυνάμεις το αποτέλεσμα των οποίων θα είναι </a:t>
            </a:r>
            <a:r>
              <a:rPr lang="el-GR" sz="2400" u="sng" dirty="0">
                <a:solidFill>
                  <a:srgbClr val="C00000"/>
                </a:solidFill>
                <a:ea typeface="Times New Roman" panose="02020603050405020304" pitchFamily="18" charset="0"/>
                <a:cs typeface="Times New Roman" panose="02020603050405020304" pitchFamily="18" charset="0"/>
              </a:rPr>
              <a:t>σε κάθε σημείο</a:t>
            </a:r>
            <a:r>
              <a:rPr lang="el-GR" sz="2400" dirty="0">
                <a:solidFill>
                  <a:srgbClr val="C00000"/>
                </a:solidFill>
                <a:ea typeface="Times New Roman" panose="02020603050405020304" pitchFamily="18" charset="0"/>
                <a:cs typeface="Times New Roman" panose="02020603050405020304" pitchFamily="18" charset="0"/>
              </a:rPr>
              <a:t> μία </a:t>
            </a:r>
            <a:r>
              <a:rPr lang="el-GR" sz="2400" b="1" dirty="0">
                <a:solidFill>
                  <a:srgbClr val="C00000"/>
                </a:solidFill>
                <a:ea typeface="Times New Roman" panose="02020603050405020304" pitchFamily="18" charset="0"/>
                <a:cs typeface="Times New Roman" panose="02020603050405020304" pitchFamily="18" charset="0"/>
                <a:hlinkClick r:id="rId5" tooltip="Συνισταμένη">
                  <a:extLst>
                    <a:ext uri="{A12FA001-AC4F-418D-AE19-62706E023703}">
                      <ahyp:hlinkClr xmlns:ahyp="http://schemas.microsoft.com/office/drawing/2018/hyperlinkcolor" val="tx"/>
                    </a:ext>
                  </a:extLst>
                </a:hlinkClick>
              </a:rPr>
              <a:t>συνισταμένη δύναμη</a:t>
            </a:r>
            <a:r>
              <a:rPr lang="el-GR" sz="2400" b="1" dirty="0">
                <a:solidFill>
                  <a:srgbClr val="C00000"/>
                </a:solidFill>
                <a:ea typeface="Times New Roman" panose="02020603050405020304" pitchFamily="18" charset="0"/>
                <a:cs typeface="Times New Roman" panose="02020603050405020304" pitchFamily="18" charset="0"/>
              </a:rPr>
              <a:t> </a:t>
            </a:r>
            <a:r>
              <a:rPr lang="el-GR" sz="2400" dirty="0">
                <a:solidFill>
                  <a:srgbClr val="C00000"/>
                </a:solidFill>
                <a:ea typeface="Times New Roman" panose="02020603050405020304" pitchFamily="18" charset="0"/>
                <a:cs typeface="Times New Roman" panose="02020603050405020304" pitchFamily="18" charset="0"/>
              </a:rPr>
              <a:t>και μία συνισταμένη </a:t>
            </a:r>
            <a:r>
              <a:rPr lang="el-GR" sz="2400" b="1" dirty="0">
                <a:solidFill>
                  <a:srgbClr val="C00000"/>
                </a:solidFill>
                <a:ea typeface="Times New Roman" panose="02020603050405020304" pitchFamily="18" charset="0"/>
                <a:cs typeface="Times New Roman" panose="02020603050405020304" pitchFamily="18" charset="0"/>
                <a:hlinkClick r:id="rId6" tooltip="Ροπή">
                  <a:extLst>
                    <a:ext uri="{A12FA001-AC4F-418D-AE19-62706E023703}">
                      <ahyp:hlinkClr xmlns:ahyp="http://schemas.microsoft.com/office/drawing/2018/hyperlinkcolor" val="tx"/>
                    </a:ext>
                  </a:extLst>
                </a:hlinkClick>
              </a:rPr>
              <a:t>ροπή</a:t>
            </a:r>
            <a:r>
              <a:rPr lang="el-GR" sz="2400" dirty="0">
                <a:solidFill>
                  <a:srgbClr val="C00000"/>
                </a:solidFill>
                <a:ea typeface="Times New Roman" panose="02020603050405020304" pitchFamily="18" charset="0"/>
                <a:cs typeface="Times New Roman" panose="02020603050405020304" pitchFamily="18" charset="0"/>
              </a:rPr>
              <a:t>. </a:t>
            </a:r>
            <a:endParaRPr lang="en-US" sz="2400" dirty="0">
              <a:solidFill>
                <a:srgbClr val="C00000"/>
              </a:solidFill>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b="1" dirty="0">
                <a:solidFill>
                  <a:srgbClr val="0000FF"/>
                </a:solidFill>
                <a:ea typeface="Times New Roman" panose="02020603050405020304" pitchFamily="18" charset="0"/>
                <a:cs typeface="Times New Roman" panose="02020603050405020304" pitchFamily="18" charset="0"/>
              </a:rPr>
              <a:t>Όταν οι δυνάμεις αυτές εξουδετερώνονται μεταξύ τους </a:t>
            </a:r>
            <a:r>
              <a:rPr lang="el-GR" sz="2400" dirty="0">
                <a:solidFill>
                  <a:srgbClr val="0000FF"/>
                </a:solidFill>
                <a:ea typeface="Times New Roman" panose="02020603050405020304" pitchFamily="18" charset="0"/>
                <a:cs typeface="Times New Roman" panose="02020603050405020304" pitchFamily="18" charset="0"/>
              </a:rPr>
              <a:t>τότε λέγεται ότι το σώμα βρίσκεται σε </a:t>
            </a:r>
            <a:r>
              <a:rPr lang="el-GR" sz="2400" dirty="0">
                <a:solidFill>
                  <a:srgbClr val="0000FF"/>
                </a:solidFill>
                <a:ea typeface="Times New Roman" panose="02020603050405020304" pitchFamily="18" charset="0"/>
                <a:cs typeface="Times New Roman" panose="02020603050405020304" pitchFamily="18" charset="0"/>
                <a:hlinkClick r:id="rId7" tooltip="Μηχανική ισορροπία">
                  <a:extLst>
                    <a:ext uri="{A12FA001-AC4F-418D-AE19-62706E023703}">
                      <ahyp:hlinkClr xmlns:ahyp="http://schemas.microsoft.com/office/drawing/2018/hyperlinkcolor" val="tx"/>
                    </a:ext>
                  </a:extLst>
                </a:hlinkClick>
              </a:rPr>
              <a:t>κατάσταση ισορροπίας</a:t>
            </a:r>
            <a:r>
              <a:rPr lang="el-GR" sz="2400" dirty="0">
                <a:solidFill>
                  <a:srgbClr val="0000FF"/>
                </a:solidFill>
                <a:ea typeface="Times New Roman" panose="02020603050405020304" pitchFamily="18" charset="0"/>
                <a:cs typeface="Times New Roman" panose="02020603050405020304" pitchFamily="18" charset="0"/>
              </a:rPr>
              <a:t>. </a:t>
            </a:r>
            <a:endParaRPr lang="el-GR" sz="2400" dirty="0">
              <a:solidFill>
                <a:srgbClr val="0000FF"/>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832DBE35-1D31-4832-A51C-9A742D2C7D28}"/>
                  </a:ext>
                </a:extLst>
              </p:cNvPr>
              <p:cNvSpPr/>
              <p:nvPr/>
            </p:nvSpPr>
            <p:spPr>
              <a:xfrm>
                <a:off x="0" y="0"/>
                <a:ext cx="2732844" cy="6446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l-GR" sz="3200" b="1" dirty="0">
                    <a:solidFill>
                      <a:srgbClr val="800000"/>
                    </a:solidFill>
                    <a:effectLst>
                      <a:outerShdw blurRad="38100" dist="38100" dir="2700000" algn="tl">
                        <a:srgbClr val="000000"/>
                      </a:outerShdw>
                    </a:effectLst>
                    <a:latin typeface="Comic Sans MS" panose="030F0702030302020204" pitchFamily="66" charset="0"/>
                  </a:rPr>
                  <a:t>Δύναμη </a:t>
                </a:r>
                <a14:m>
                  <m:oMath xmlns:m="http://schemas.openxmlformats.org/officeDocument/2006/math">
                    <m:acc>
                      <m:accPr>
                        <m:chr m:val="⃗"/>
                        <m:ctrlPr>
                          <a:rPr lang="el-GR" sz="32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3200" b="1" i="1">
                            <a:solidFill>
                              <a:srgbClr val="FF0000"/>
                            </a:solidFill>
                            <a:effectLst>
                              <a:outerShdw blurRad="38100" dist="38100" dir="2700000" algn="tl">
                                <a:srgbClr val="000000">
                                  <a:alpha val="43137"/>
                                </a:srgbClr>
                              </a:outerShdw>
                            </a:effectLst>
                            <a:latin typeface="Cambria Math"/>
                          </a:rPr>
                          <m:t>𝑭</m:t>
                        </m:r>
                      </m:e>
                    </m:acc>
                  </m:oMath>
                </a14:m>
                <a:endParaRPr lang="el-GR" sz="3200" b="1" dirty="0">
                  <a:solidFill>
                    <a:srgbClr val="800000"/>
                  </a:solidFill>
                  <a:effectLst>
                    <a:outerShdw blurRad="38100" dist="38100" dir="2700000" algn="tl">
                      <a:srgbClr val="000000"/>
                    </a:outerShdw>
                  </a:effectLst>
                  <a:latin typeface="Comic Sans MS" panose="030F0702030302020204" pitchFamily="66" charset="0"/>
                </a:endParaRPr>
              </a:p>
            </p:txBody>
          </p:sp>
        </mc:Choice>
        <mc:Fallback xmlns="">
          <p:sp>
            <p:nvSpPr>
              <p:cNvPr id="9" name="Ορθογώνιο 8">
                <a:extLst>
                  <a:ext uri="{FF2B5EF4-FFF2-40B4-BE49-F238E27FC236}">
                    <a16:creationId xmlns:a16="http://schemas.microsoft.com/office/drawing/2014/main" id="{832DBE35-1D31-4832-A51C-9A742D2C7D28}"/>
                  </a:ext>
                </a:extLst>
              </p:cNvPr>
              <p:cNvSpPr>
                <a:spLocks noRot="1" noChangeAspect="1" noMove="1" noResize="1" noEditPoints="1" noAdjustHandles="1" noChangeArrowheads="1" noChangeShapeType="1" noTextEdit="1"/>
              </p:cNvSpPr>
              <p:nvPr/>
            </p:nvSpPr>
            <p:spPr>
              <a:xfrm>
                <a:off x="0" y="0"/>
                <a:ext cx="2732844" cy="644664"/>
              </a:xfrm>
              <a:prstGeom prst="rect">
                <a:avLst/>
              </a:prstGeom>
              <a:blipFill>
                <a:blip r:embed="rId8"/>
                <a:stretch>
                  <a:fillRect l="-6027" t="-3774" b="-367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1" name="Ορθογώνιο 10">
            <a:extLst>
              <a:ext uri="{FF2B5EF4-FFF2-40B4-BE49-F238E27FC236}">
                <a16:creationId xmlns:a16="http://schemas.microsoft.com/office/drawing/2014/main" id="{B82DB0E5-D362-4F0E-BA97-D3B3638142AF}"/>
              </a:ext>
            </a:extLst>
          </p:cNvPr>
          <p:cNvSpPr/>
          <p:nvPr/>
        </p:nvSpPr>
        <p:spPr>
          <a:xfrm>
            <a:off x="179512" y="4131401"/>
            <a:ext cx="8784976" cy="2119106"/>
          </a:xfrm>
          <a:prstGeom prst="rect">
            <a:avLst/>
          </a:prstGeom>
        </p:spPr>
        <p:txBody>
          <a:bodyPr wrap="square">
            <a:spAutoFit/>
          </a:bodyPr>
          <a:lstStyle/>
          <a:p>
            <a:pPr algn="just">
              <a:lnSpc>
                <a:spcPct val="107000"/>
              </a:lnSpc>
              <a:spcAft>
                <a:spcPts val="800"/>
              </a:spcAft>
            </a:pPr>
            <a:r>
              <a:rPr lang="el-GR" sz="2400" dirty="0">
                <a:solidFill>
                  <a:srgbClr val="C00000"/>
                </a:solidFill>
                <a:cs typeface="Times New Roman" panose="02020603050405020304" pitchFamily="18" charset="0"/>
              </a:rPr>
              <a:t>Σε ότι αφορά στα ελεύθερα σώματα, η δύναμη είναι η αιτία μεταβολής της κινητικής τους κατάστασης, δηλαδή αυτή που τα </a:t>
            </a:r>
            <a:r>
              <a:rPr lang="el-GR" sz="2400" dirty="0">
                <a:solidFill>
                  <a:srgbClr val="C00000"/>
                </a:solidFill>
                <a:cs typeface="Times New Roman" panose="02020603050405020304" pitchFamily="18" charset="0"/>
                <a:hlinkClick r:id="rId9" tooltip="Επιτάχυνση">
                  <a:extLst>
                    <a:ext uri="{A12FA001-AC4F-418D-AE19-62706E023703}">
                      <ahyp:hlinkClr xmlns:ahyp="http://schemas.microsoft.com/office/drawing/2018/hyperlinkcolor" val="tx"/>
                    </a:ext>
                  </a:extLst>
                </a:hlinkClick>
              </a:rPr>
              <a:t>επιταχύνει</a:t>
            </a:r>
            <a:r>
              <a:rPr lang="el-GR" sz="2400" dirty="0">
                <a:solidFill>
                  <a:srgbClr val="C00000"/>
                </a:solidFill>
                <a:cs typeface="Times New Roman" panose="02020603050405020304" pitchFamily="18" charset="0"/>
              </a:rPr>
              <a:t> ή τα επιβραδύνει. </a:t>
            </a:r>
          </a:p>
          <a:p>
            <a:pPr algn="just"/>
            <a:r>
              <a:rPr lang="el-GR" sz="2400" dirty="0">
                <a:ea typeface="Times New Roman" panose="02020603050405020304" pitchFamily="18" charset="0"/>
              </a:rPr>
              <a:t>Αυτό ισχύει και για την περιστροφή τους, που μπορεί να επιταχυνθεί ή να επιβραδυνθεί. </a:t>
            </a:r>
          </a:p>
        </p:txBody>
      </p:sp>
    </p:spTree>
    <p:extLst>
      <p:ext uri="{BB962C8B-B14F-4D97-AF65-F5344CB8AC3E}">
        <p14:creationId xmlns:p14="http://schemas.microsoft.com/office/powerpoint/2010/main" val="329243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a:xfrm>
            <a:off x="440135" y="6356350"/>
            <a:ext cx="2133600" cy="365125"/>
          </a:xfrm>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20</a:t>
            </a:fld>
            <a:endParaRPr lang="el-GR" dirty="0">
              <a:solidFill>
                <a:prstClr val="black">
                  <a:tint val="75000"/>
                </a:prstClr>
              </a:solidFill>
            </a:endParaRPr>
          </a:p>
        </p:txBody>
      </p:sp>
      <p:sp>
        <p:nvSpPr>
          <p:cNvPr id="9" name="Text Box 2">
            <a:extLst>
              <a:ext uri="{FF2B5EF4-FFF2-40B4-BE49-F238E27FC236}">
                <a16:creationId xmlns:a16="http://schemas.microsoft.com/office/drawing/2014/main" id="{4C536110-593D-4FF0-9D02-0E55E517774F}"/>
              </a:ext>
            </a:extLst>
          </p:cNvPr>
          <p:cNvSpPr txBox="1">
            <a:spLocks noChangeArrowheads="1"/>
          </p:cNvSpPr>
          <p:nvPr/>
        </p:nvSpPr>
        <p:spPr bwMode="auto">
          <a:xfrm>
            <a:off x="719929" y="58136"/>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400" b="1" dirty="0">
                <a:solidFill>
                  <a:srgbClr val="0000FF"/>
                </a:solidFill>
              </a:rPr>
              <a:t>Αρχή διατήρησης της ενέργειας – Εξίσωση </a:t>
            </a:r>
            <a:r>
              <a:rPr lang="en-US" altLang="el-GR" sz="2400" b="1" dirty="0">
                <a:solidFill>
                  <a:srgbClr val="0000FF"/>
                </a:solidFill>
              </a:rPr>
              <a:t>Bernoulli</a:t>
            </a:r>
            <a:endParaRPr lang="el-GR" altLang="el-GR" sz="2400" b="1" dirty="0">
              <a:solidFill>
                <a:srgbClr val="0000FF"/>
              </a:solidFill>
            </a:endParaRPr>
          </a:p>
        </p:txBody>
      </p:sp>
      <p:sp>
        <p:nvSpPr>
          <p:cNvPr id="10" name="Text Box 3">
            <a:extLst>
              <a:ext uri="{FF2B5EF4-FFF2-40B4-BE49-F238E27FC236}">
                <a16:creationId xmlns:a16="http://schemas.microsoft.com/office/drawing/2014/main" id="{01A8E9DB-A055-4A3D-AB70-F1DE83DEAC33}"/>
              </a:ext>
            </a:extLst>
          </p:cNvPr>
          <p:cNvSpPr txBox="1">
            <a:spLocks noChangeArrowheads="1"/>
          </p:cNvSpPr>
          <p:nvPr/>
        </p:nvSpPr>
        <p:spPr bwMode="auto">
          <a:xfrm>
            <a:off x="299694" y="922589"/>
            <a:ext cx="504049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u="sng" dirty="0"/>
              <a:t>Συνδέει την πίεση, την ταχύτητα ροής και το ύψος.</a:t>
            </a:r>
          </a:p>
        </p:txBody>
      </p:sp>
      <p:graphicFrame>
        <p:nvGraphicFramePr>
          <p:cNvPr id="11" name="Object 4">
            <a:extLst>
              <a:ext uri="{FF2B5EF4-FFF2-40B4-BE49-F238E27FC236}">
                <a16:creationId xmlns:a16="http://schemas.microsoft.com/office/drawing/2014/main" id="{5B545797-CA92-4BD0-BBE2-EDC5C0BE9D1A}"/>
              </a:ext>
            </a:extLst>
          </p:cNvPr>
          <p:cNvGraphicFramePr>
            <a:graphicFrameLocks noChangeAspect="1"/>
          </p:cNvGraphicFramePr>
          <p:nvPr>
            <p:extLst>
              <p:ext uri="{D42A27DB-BD31-4B8C-83A1-F6EECF244321}">
                <p14:modId xmlns:p14="http://schemas.microsoft.com/office/powerpoint/2010/main" val="772219731"/>
              </p:ext>
            </p:extLst>
          </p:nvPr>
        </p:nvGraphicFramePr>
        <p:xfrm>
          <a:off x="1511660" y="4142691"/>
          <a:ext cx="6192687" cy="1777214"/>
        </p:xfrm>
        <a:graphic>
          <a:graphicData uri="http://schemas.openxmlformats.org/presentationml/2006/ole">
            <mc:AlternateContent xmlns:mc="http://schemas.openxmlformats.org/markup-compatibility/2006">
              <mc:Choice xmlns:v="urn:schemas-microsoft-com:vml" Requires="v">
                <p:oleObj spid="_x0000_s19466" name="Equation" r:id="rId4" imgW="1371600" imgH="393480" progId="Equation.3">
                  <p:embed/>
                </p:oleObj>
              </mc:Choice>
              <mc:Fallback>
                <p:oleObj name="Equation" r:id="rId4" imgW="1371600" imgH="393480" progId="Equation.3">
                  <p:embed/>
                  <p:pic>
                    <p:nvPicPr>
                      <p:cNvPr id="4100" name="Object 4">
                        <a:extLst>
                          <a:ext uri="{FF2B5EF4-FFF2-40B4-BE49-F238E27FC236}">
                            <a16:creationId xmlns:a16="http://schemas.microsoft.com/office/drawing/2014/main" id="{594BA102-E2A1-4D17-9237-003881B9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660" y="4142691"/>
                        <a:ext cx="6192687" cy="1777214"/>
                      </a:xfrm>
                      <a:prstGeom prst="rect">
                        <a:avLst/>
                      </a:prstGeom>
                      <a:noFill/>
                      <a:ln>
                        <a:noFill/>
                      </a:ln>
                      <a:effectLst/>
                    </p:spPr>
                  </p:pic>
                </p:oleObj>
              </mc:Fallback>
            </mc:AlternateContent>
          </a:graphicData>
        </a:graphic>
      </p:graphicFrame>
      <p:pic>
        <p:nvPicPr>
          <p:cNvPr id="12" name="Picture 5">
            <a:extLst>
              <a:ext uri="{FF2B5EF4-FFF2-40B4-BE49-F238E27FC236}">
                <a16:creationId xmlns:a16="http://schemas.microsoft.com/office/drawing/2014/main" id="{44B31D95-181E-43C7-950C-FF1EC0410F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563888" y="1760326"/>
            <a:ext cx="4968727" cy="2326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4" name="Ευθύγραμμο βέλος σύνδεσης 13">
            <a:extLst>
              <a:ext uri="{FF2B5EF4-FFF2-40B4-BE49-F238E27FC236}">
                <a16:creationId xmlns:a16="http://schemas.microsoft.com/office/drawing/2014/main" id="{969C1328-F9F1-473F-B528-89817150B40E}"/>
              </a:ext>
            </a:extLst>
          </p:cNvPr>
          <p:cNvCxnSpPr>
            <a:cxnSpLocks/>
          </p:cNvCxnSpPr>
          <p:nvPr/>
        </p:nvCxnSpPr>
        <p:spPr>
          <a:xfrm flipV="1">
            <a:off x="1307976" y="5339036"/>
            <a:ext cx="216024" cy="580869"/>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D79CB929-F018-4FD0-9CB9-1086141E2415}"/>
              </a:ext>
            </a:extLst>
          </p:cNvPr>
          <p:cNvCxnSpPr>
            <a:cxnSpLocks/>
          </p:cNvCxnSpPr>
          <p:nvPr/>
        </p:nvCxnSpPr>
        <p:spPr>
          <a:xfrm flipV="1">
            <a:off x="2827963" y="5479713"/>
            <a:ext cx="306186" cy="433226"/>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A00EA4B2-FAF4-4E1F-A01D-6B9EF69D9A46}"/>
              </a:ext>
            </a:extLst>
          </p:cNvPr>
          <p:cNvCxnSpPr>
            <a:cxnSpLocks/>
          </p:cNvCxnSpPr>
          <p:nvPr/>
        </p:nvCxnSpPr>
        <p:spPr>
          <a:xfrm flipV="1">
            <a:off x="4964625" y="5383901"/>
            <a:ext cx="375563" cy="598770"/>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3">
            <a:extLst>
              <a:ext uri="{FF2B5EF4-FFF2-40B4-BE49-F238E27FC236}">
                <a16:creationId xmlns:a16="http://schemas.microsoft.com/office/drawing/2014/main" id="{09619184-D8F9-47EB-8084-1F3C74CF206B}"/>
              </a:ext>
            </a:extLst>
          </p:cNvPr>
          <p:cNvSpPr txBox="1">
            <a:spLocks noChangeArrowheads="1"/>
          </p:cNvSpPr>
          <p:nvPr/>
        </p:nvSpPr>
        <p:spPr bwMode="auto">
          <a:xfrm>
            <a:off x="179512" y="5982671"/>
            <a:ext cx="799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dirty="0">
                <a:solidFill>
                  <a:srgbClr val="0000FF"/>
                </a:solidFill>
              </a:rPr>
              <a:t> Στατική (Πίεση,                 Ύψος) +    Κινητική  (Ταχύτητα ροής) = ολική ενέργεια!!!</a:t>
            </a:r>
          </a:p>
        </p:txBody>
      </p:sp>
    </p:spTree>
    <p:extLst>
      <p:ext uri="{BB962C8B-B14F-4D97-AF65-F5344CB8AC3E}">
        <p14:creationId xmlns:p14="http://schemas.microsoft.com/office/powerpoint/2010/main" val="192818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21</a:t>
            </a:fld>
            <a:endParaRPr lang="el-GR" dirty="0">
              <a:solidFill>
                <a:prstClr val="black">
                  <a:tint val="75000"/>
                </a:prstClr>
              </a:solidFill>
            </a:endParaRPr>
          </a:p>
        </p:txBody>
      </p:sp>
      <p:pic>
        <p:nvPicPr>
          <p:cNvPr id="4" name="Picture 4">
            <a:extLst>
              <a:ext uri="{FF2B5EF4-FFF2-40B4-BE49-F238E27FC236}">
                <a16:creationId xmlns:a16="http://schemas.microsoft.com/office/drawing/2014/main" id="{0286AE18-00A7-4B10-9267-4F01EC49A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23528" y="252629"/>
            <a:ext cx="8691233" cy="2484963"/>
          </a:xfrm>
          <a:prstGeom prst="rect">
            <a:avLst/>
          </a:prstGeom>
          <a:noFill/>
          <a:ln/>
        </p:spPr>
      </p:pic>
      <p:sp>
        <p:nvSpPr>
          <p:cNvPr id="5" name="Ορθογώνιο 4">
            <a:extLst>
              <a:ext uri="{FF2B5EF4-FFF2-40B4-BE49-F238E27FC236}">
                <a16:creationId xmlns:a16="http://schemas.microsoft.com/office/drawing/2014/main" id="{4361A27F-FFD7-47F1-AA03-1B6AFE92535A}"/>
              </a:ext>
            </a:extLst>
          </p:cNvPr>
          <p:cNvSpPr/>
          <p:nvPr/>
        </p:nvSpPr>
        <p:spPr>
          <a:xfrm>
            <a:off x="634227" y="2961635"/>
            <a:ext cx="1215397" cy="461665"/>
          </a:xfrm>
          <a:prstGeom prst="rect">
            <a:avLst/>
          </a:prstGeom>
        </p:spPr>
        <p:txBody>
          <a:bodyPr wrap="none">
            <a:spAutoFit/>
          </a:bodyPr>
          <a:lstStyle/>
          <a:p>
            <a:r>
              <a:rPr lang="el-GR" sz="2400" dirty="0">
                <a:solidFill>
                  <a:srgbClr val="0000FF"/>
                </a:solidFill>
                <a:ea typeface="Times New Roman" panose="02020603050405020304" pitchFamily="18" charset="0"/>
              </a:rPr>
              <a:t>Λύση ….</a:t>
            </a:r>
            <a:endParaRPr lang="el-GR" sz="2400" dirty="0"/>
          </a:p>
        </p:txBody>
      </p:sp>
    </p:spTree>
    <p:extLst>
      <p:ext uri="{BB962C8B-B14F-4D97-AF65-F5344CB8AC3E}">
        <p14:creationId xmlns:p14="http://schemas.microsoft.com/office/powerpoint/2010/main" val="248442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22</a:t>
            </a:fld>
            <a:endParaRPr lang="el-GR" dirty="0">
              <a:solidFill>
                <a:prstClr val="black">
                  <a:tint val="75000"/>
                </a:prstClr>
              </a:solidFill>
            </a:endParaRPr>
          </a:p>
        </p:txBody>
      </p:sp>
      <p:sp>
        <p:nvSpPr>
          <p:cNvPr id="4" name="Rectangle 3">
            <a:extLst>
              <a:ext uri="{FF2B5EF4-FFF2-40B4-BE49-F238E27FC236}">
                <a16:creationId xmlns:a16="http://schemas.microsoft.com/office/drawing/2014/main" id="{329727C1-8C44-4045-B22C-531517ED39AF}"/>
              </a:ext>
            </a:extLst>
          </p:cNvPr>
          <p:cNvSpPr txBox="1">
            <a:spLocks noChangeArrowheads="1"/>
          </p:cNvSpPr>
          <p:nvPr/>
        </p:nvSpPr>
        <p:spPr>
          <a:xfrm>
            <a:off x="457200" y="476672"/>
            <a:ext cx="8435280" cy="19728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l-GR" altLang="el-GR" sz="2400" dirty="0">
                <a:solidFill>
                  <a:srgbClr val="C00000"/>
                </a:solidFill>
              </a:rPr>
              <a:t>Στο υδραυλικό κύκλωμα ενός κτηρίου το νερό εισέρχεται μέσω σωλήνα διαμέτρου 2 </a:t>
            </a:r>
            <a:r>
              <a:rPr lang="en-US" altLang="el-GR" sz="2400" dirty="0">
                <a:solidFill>
                  <a:srgbClr val="C00000"/>
                </a:solidFill>
              </a:rPr>
              <a:t>cm</a:t>
            </a:r>
            <a:r>
              <a:rPr lang="el-GR" altLang="el-GR" sz="2400" dirty="0">
                <a:solidFill>
                  <a:srgbClr val="C00000"/>
                </a:solidFill>
              </a:rPr>
              <a:t> υπό πίεση 4</a:t>
            </a:r>
            <a:r>
              <a:rPr lang="en-US" altLang="el-GR" sz="2400" dirty="0">
                <a:solidFill>
                  <a:srgbClr val="C00000"/>
                </a:solidFill>
                <a:cs typeface="Arial" panose="020B0604020202020204" pitchFamily="34" charset="0"/>
              </a:rPr>
              <a:t>×</a:t>
            </a:r>
            <a:r>
              <a:rPr lang="el-GR" altLang="el-GR" sz="2400" dirty="0">
                <a:solidFill>
                  <a:srgbClr val="C00000"/>
                </a:solidFill>
                <a:cs typeface="Arial" panose="020B0604020202020204" pitchFamily="34" charset="0"/>
              </a:rPr>
              <a:t>10</a:t>
            </a:r>
            <a:r>
              <a:rPr lang="el-GR" altLang="el-GR" sz="2400" baseline="30000" dirty="0">
                <a:solidFill>
                  <a:srgbClr val="C00000"/>
                </a:solidFill>
                <a:cs typeface="Arial" panose="020B0604020202020204" pitchFamily="34" charset="0"/>
              </a:rPr>
              <a:t>5</a:t>
            </a:r>
            <a:r>
              <a:rPr lang="el-GR" altLang="el-GR" sz="2400" dirty="0">
                <a:solidFill>
                  <a:srgbClr val="C00000"/>
                </a:solidFill>
                <a:cs typeface="Arial" panose="020B0604020202020204" pitchFamily="34" charset="0"/>
              </a:rPr>
              <a:t> </a:t>
            </a:r>
            <a:r>
              <a:rPr lang="en-US" altLang="el-GR" sz="2400" dirty="0">
                <a:solidFill>
                  <a:srgbClr val="C00000"/>
                </a:solidFill>
                <a:cs typeface="Arial" panose="020B0604020202020204" pitchFamily="34" charset="0"/>
              </a:rPr>
              <a:t>Pa.  </a:t>
            </a:r>
            <a:r>
              <a:rPr lang="el-GR" altLang="el-GR" sz="2400" dirty="0">
                <a:solidFill>
                  <a:srgbClr val="C00000"/>
                </a:solidFill>
                <a:cs typeface="Arial" panose="020B0604020202020204" pitchFamily="34" charset="0"/>
              </a:rPr>
              <a:t>Αγωγός διαμέτρου 1</a:t>
            </a:r>
            <a:r>
              <a:rPr lang="en-US" altLang="el-GR" sz="2400" dirty="0">
                <a:solidFill>
                  <a:srgbClr val="C00000"/>
                </a:solidFill>
                <a:cs typeface="Arial" panose="020B0604020202020204" pitchFamily="34" charset="0"/>
              </a:rPr>
              <a:t>cm</a:t>
            </a:r>
            <a:r>
              <a:rPr lang="el-GR" altLang="el-GR" sz="2400" dirty="0">
                <a:solidFill>
                  <a:srgbClr val="C00000"/>
                </a:solidFill>
                <a:cs typeface="Arial" panose="020B0604020202020204" pitchFamily="34" charset="0"/>
              </a:rPr>
              <a:t> στέλνει το νερό στο μπάνιο 5</a:t>
            </a:r>
            <a:r>
              <a:rPr lang="en-US" altLang="el-GR" sz="2400" dirty="0">
                <a:solidFill>
                  <a:srgbClr val="C00000"/>
                </a:solidFill>
                <a:cs typeface="Arial" panose="020B0604020202020204" pitchFamily="34" charset="0"/>
              </a:rPr>
              <a:t>m</a:t>
            </a:r>
            <a:r>
              <a:rPr lang="el-GR" altLang="el-GR" sz="2400" dirty="0">
                <a:solidFill>
                  <a:srgbClr val="C00000"/>
                </a:solidFill>
                <a:cs typeface="Arial" panose="020B0604020202020204" pitchFamily="34" charset="0"/>
              </a:rPr>
              <a:t> ψηλότερα.  Εάν η ταχύτητα στον αγωγό εισόδου είναι 1,5 </a:t>
            </a:r>
            <a:r>
              <a:rPr lang="en-US" altLang="el-GR" sz="2400" dirty="0">
                <a:solidFill>
                  <a:srgbClr val="C00000"/>
                </a:solidFill>
                <a:cs typeface="Arial" panose="020B0604020202020204" pitchFamily="34" charset="0"/>
              </a:rPr>
              <a:t>m</a:t>
            </a:r>
            <a:r>
              <a:rPr lang="el-GR" altLang="el-GR" sz="2400" dirty="0">
                <a:solidFill>
                  <a:srgbClr val="C00000"/>
                </a:solidFill>
                <a:cs typeface="Arial" panose="020B0604020202020204" pitchFamily="34" charset="0"/>
              </a:rPr>
              <a:t>/</a:t>
            </a:r>
            <a:r>
              <a:rPr lang="en-US" altLang="el-GR" sz="2400" dirty="0">
                <a:solidFill>
                  <a:srgbClr val="C00000"/>
                </a:solidFill>
                <a:cs typeface="Arial" panose="020B0604020202020204" pitchFamily="34" charset="0"/>
              </a:rPr>
              <a:t>s</a:t>
            </a:r>
            <a:r>
              <a:rPr lang="el-GR" altLang="el-GR" sz="2400" dirty="0">
                <a:solidFill>
                  <a:srgbClr val="C00000"/>
                </a:solidFill>
                <a:cs typeface="Arial" panose="020B0604020202020204" pitchFamily="34" charset="0"/>
              </a:rPr>
              <a:t>, βρείτε την πίεση, την ταχύτητα ροής και την παροχή στο μπάνιο.</a:t>
            </a:r>
            <a:endParaRPr lang="en-US" altLang="el-GR" sz="2400" dirty="0">
              <a:solidFill>
                <a:srgbClr val="C00000"/>
              </a:solidFill>
              <a:cs typeface="Arial" panose="020B0604020202020204" pitchFamily="34" charset="0"/>
            </a:endParaRPr>
          </a:p>
        </p:txBody>
      </p:sp>
      <p:sp>
        <p:nvSpPr>
          <p:cNvPr id="5" name="Ορθογώνιο 4">
            <a:extLst>
              <a:ext uri="{FF2B5EF4-FFF2-40B4-BE49-F238E27FC236}">
                <a16:creationId xmlns:a16="http://schemas.microsoft.com/office/drawing/2014/main" id="{9B5FE31D-2C91-4ECA-9F0F-B6315C004269}"/>
              </a:ext>
            </a:extLst>
          </p:cNvPr>
          <p:cNvSpPr/>
          <p:nvPr/>
        </p:nvSpPr>
        <p:spPr>
          <a:xfrm>
            <a:off x="485830" y="2636912"/>
            <a:ext cx="1215397" cy="461665"/>
          </a:xfrm>
          <a:prstGeom prst="rect">
            <a:avLst/>
          </a:prstGeom>
        </p:spPr>
        <p:txBody>
          <a:bodyPr wrap="none">
            <a:spAutoFit/>
          </a:bodyPr>
          <a:lstStyle/>
          <a:p>
            <a:r>
              <a:rPr lang="el-GR" sz="2400" dirty="0">
                <a:solidFill>
                  <a:srgbClr val="0000FF"/>
                </a:solidFill>
                <a:ea typeface="Times New Roman" panose="02020603050405020304" pitchFamily="18" charset="0"/>
              </a:rPr>
              <a:t>Λύση ….</a:t>
            </a:r>
            <a:endParaRPr lang="el-GR" sz="2400" dirty="0"/>
          </a:p>
        </p:txBody>
      </p:sp>
    </p:spTree>
    <p:extLst>
      <p:ext uri="{BB962C8B-B14F-4D97-AF65-F5344CB8AC3E}">
        <p14:creationId xmlns:p14="http://schemas.microsoft.com/office/powerpoint/2010/main" val="154252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23</a:t>
            </a:fld>
            <a:endParaRPr lang="el-GR" dirty="0">
              <a:solidFill>
                <a:prstClr val="black">
                  <a:tint val="75000"/>
                </a:prstClr>
              </a:solidFill>
            </a:endParaRPr>
          </a:p>
        </p:txBody>
      </p:sp>
      <p:sp>
        <p:nvSpPr>
          <p:cNvPr id="4" name="Rectangle 3">
            <a:extLst>
              <a:ext uri="{FF2B5EF4-FFF2-40B4-BE49-F238E27FC236}">
                <a16:creationId xmlns:a16="http://schemas.microsoft.com/office/drawing/2014/main" id="{C64BF827-14E4-4715-9753-0A0DE095D0B0}"/>
              </a:ext>
            </a:extLst>
          </p:cNvPr>
          <p:cNvSpPr txBox="1">
            <a:spLocks noChangeArrowheads="1"/>
          </p:cNvSpPr>
          <p:nvPr/>
        </p:nvSpPr>
        <p:spPr>
          <a:xfrm>
            <a:off x="251520" y="404664"/>
            <a:ext cx="8705056" cy="20162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1600" indent="-101600" algn="just">
              <a:buFontTx/>
              <a:buNone/>
            </a:pPr>
            <a:r>
              <a:rPr lang="el-GR" altLang="el-GR" sz="2400" dirty="0">
                <a:solidFill>
                  <a:srgbClr val="C00000"/>
                </a:solidFill>
              </a:rPr>
              <a:t> Οριζόντιο ρεύμα αέρα περνά από τα φτερά μικρού αεροπλάνου έτσι ώστε η ταχύτητα πάνω από τα φτερά είναι 70</a:t>
            </a:r>
            <a:r>
              <a:rPr lang="en-US" altLang="el-GR" sz="2400" dirty="0">
                <a:solidFill>
                  <a:srgbClr val="C00000"/>
                </a:solidFill>
              </a:rPr>
              <a:t>m</a:t>
            </a:r>
            <a:r>
              <a:rPr lang="el-GR" altLang="el-GR" sz="2400" dirty="0">
                <a:solidFill>
                  <a:srgbClr val="C00000"/>
                </a:solidFill>
              </a:rPr>
              <a:t>/</a:t>
            </a:r>
            <a:r>
              <a:rPr lang="en-US" altLang="el-GR" sz="2400" dirty="0">
                <a:solidFill>
                  <a:srgbClr val="C00000"/>
                </a:solidFill>
              </a:rPr>
              <a:t>s</a:t>
            </a:r>
            <a:r>
              <a:rPr lang="el-GR" altLang="el-GR" sz="2400" dirty="0">
                <a:solidFill>
                  <a:srgbClr val="C00000"/>
                </a:solidFill>
              </a:rPr>
              <a:t> και κάτω από τα φτερά 60</a:t>
            </a:r>
            <a:r>
              <a:rPr lang="en-US" altLang="el-GR" sz="2400" dirty="0">
                <a:solidFill>
                  <a:srgbClr val="C00000"/>
                </a:solidFill>
              </a:rPr>
              <a:t>m</a:t>
            </a:r>
            <a:r>
              <a:rPr lang="el-GR" altLang="el-GR" sz="2400" dirty="0">
                <a:solidFill>
                  <a:srgbClr val="C00000"/>
                </a:solidFill>
              </a:rPr>
              <a:t>/</a:t>
            </a:r>
            <a:r>
              <a:rPr lang="en-US" altLang="el-GR" sz="2400" dirty="0">
                <a:solidFill>
                  <a:srgbClr val="C00000"/>
                </a:solidFill>
              </a:rPr>
              <a:t>s</a:t>
            </a:r>
            <a:r>
              <a:rPr lang="el-GR" altLang="el-GR" sz="2400" dirty="0">
                <a:solidFill>
                  <a:srgbClr val="C00000"/>
                </a:solidFill>
              </a:rPr>
              <a:t>.  Αν η επιφάνεια των φτερών είναι 16,2</a:t>
            </a:r>
            <a:r>
              <a:rPr lang="en-US" altLang="el-GR" sz="2400" dirty="0">
                <a:solidFill>
                  <a:srgbClr val="C00000"/>
                </a:solidFill>
              </a:rPr>
              <a:t>m</a:t>
            </a:r>
            <a:r>
              <a:rPr lang="el-GR" altLang="el-GR" sz="2400" baseline="30000" dirty="0">
                <a:solidFill>
                  <a:srgbClr val="C00000"/>
                </a:solidFill>
              </a:rPr>
              <a:t>2</a:t>
            </a:r>
            <a:r>
              <a:rPr lang="el-GR" altLang="el-GR" sz="2400" dirty="0">
                <a:solidFill>
                  <a:srgbClr val="C00000"/>
                </a:solidFill>
              </a:rPr>
              <a:t>, ποια είναι η συνισταμένη κάθετη δύναμη που ασκεί ο αέρας στο αεροπλάνο (πυκνότητα αέρα 1,2</a:t>
            </a:r>
            <a:r>
              <a:rPr lang="en-US" altLang="el-GR" sz="2400" dirty="0">
                <a:solidFill>
                  <a:srgbClr val="C00000"/>
                </a:solidFill>
              </a:rPr>
              <a:t>kg</a:t>
            </a:r>
            <a:r>
              <a:rPr lang="el-GR" altLang="el-GR" sz="2400" dirty="0">
                <a:solidFill>
                  <a:srgbClr val="C00000"/>
                </a:solidFill>
              </a:rPr>
              <a:t>/</a:t>
            </a:r>
            <a:r>
              <a:rPr lang="en-US" altLang="el-GR" sz="2400" dirty="0">
                <a:solidFill>
                  <a:srgbClr val="C00000"/>
                </a:solidFill>
              </a:rPr>
              <a:t>m</a:t>
            </a:r>
            <a:r>
              <a:rPr lang="el-GR" altLang="el-GR" sz="2400" baseline="30000" dirty="0">
                <a:solidFill>
                  <a:srgbClr val="C00000"/>
                </a:solidFill>
              </a:rPr>
              <a:t>3</a:t>
            </a:r>
            <a:r>
              <a:rPr lang="el-GR" altLang="el-GR" sz="2400" dirty="0">
                <a:solidFill>
                  <a:srgbClr val="C00000"/>
                </a:solidFill>
              </a:rPr>
              <a:t>);</a:t>
            </a:r>
          </a:p>
        </p:txBody>
      </p:sp>
      <p:pic>
        <p:nvPicPr>
          <p:cNvPr id="5" name="Picture 5" descr="Karman_trefftz">
            <a:extLst>
              <a:ext uri="{FF2B5EF4-FFF2-40B4-BE49-F238E27FC236}">
                <a16:creationId xmlns:a16="http://schemas.microsoft.com/office/drawing/2014/main" id="{86B5EAF1-B895-4900-B4E5-56F9C6FE7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956" y="2708920"/>
            <a:ext cx="3235620" cy="1618691"/>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E326E671-13E2-484D-9854-DC5C682A8386}"/>
              </a:ext>
            </a:extLst>
          </p:cNvPr>
          <p:cNvSpPr/>
          <p:nvPr/>
        </p:nvSpPr>
        <p:spPr>
          <a:xfrm>
            <a:off x="395536" y="2596697"/>
            <a:ext cx="1215397" cy="461665"/>
          </a:xfrm>
          <a:prstGeom prst="rect">
            <a:avLst/>
          </a:prstGeom>
        </p:spPr>
        <p:txBody>
          <a:bodyPr wrap="none">
            <a:spAutoFit/>
          </a:bodyPr>
          <a:lstStyle/>
          <a:p>
            <a:r>
              <a:rPr lang="el-GR" sz="2400" dirty="0">
                <a:solidFill>
                  <a:srgbClr val="0000FF"/>
                </a:solidFill>
                <a:ea typeface="Times New Roman" panose="02020603050405020304" pitchFamily="18" charset="0"/>
              </a:rPr>
              <a:t>Λύση ….</a:t>
            </a:r>
            <a:endParaRPr lang="el-GR" sz="2400" dirty="0"/>
          </a:p>
        </p:txBody>
      </p:sp>
    </p:spTree>
    <p:extLst>
      <p:ext uri="{BB962C8B-B14F-4D97-AF65-F5344CB8AC3E}">
        <p14:creationId xmlns:p14="http://schemas.microsoft.com/office/powerpoint/2010/main" val="61990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24</a:t>
            </a:fld>
            <a:endParaRPr lang="el-GR" dirty="0">
              <a:solidFill>
                <a:prstClr val="black">
                  <a:tint val="75000"/>
                </a:prstClr>
              </a:solidFill>
            </a:endParaRPr>
          </a:p>
        </p:txBody>
      </p:sp>
      <p:sp>
        <p:nvSpPr>
          <p:cNvPr id="4" name="Rectangle 3">
            <a:extLst>
              <a:ext uri="{FF2B5EF4-FFF2-40B4-BE49-F238E27FC236}">
                <a16:creationId xmlns:a16="http://schemas.microsoft.com/office/drawing/2014/main" id="{90B890F2-BC67-4BC2-8696-98CA897F15C3}"/>
              </a:ext>
            </a:extLst>
          </p:cNvPr>
          <p:cNvSpPr txBox="1">
            <a:spLocks noChangeArrowheads="1"/>
          </p:cNvSpPr>
          <p:nvPr/>
        </p:nvSpPr>
        <p:spPr>
          <a:xfrm>
            <a:off x="457200" y="332656"/>
            <a:ext cx="8229600" cy="197281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1600" indent="-101600" algn="just">
              <a:buFontTx/>
              <a:buNone/>
              <a:tabLst>
                <a:tab pos="2336800" algn="l"/>
              </a:tabLst>
            </a:pPr>
            <a:r>
              <a:rPr lang="el-GR" altLang="el-GR" sz="2400">
                <a:solidFill>
                  <a:srgbClr val="C00000"/>
                </a:solidFill>
              </a:rPr>
              <a:t>  Η πίεση και η ταχύτητα σε κάποιο σημείο της αορτής είναι 14</a:t>
            </a:r>
            <a:r>
              <a:rPr lang="en-US" altLang="el-GR" sz="2400">
                <a:solidFill>
                  <a:srgbClr val="C00000"/>
                </a:solidFill>
              </a:rPr>
              <a:t>kPa</a:t>
            </a:r>
            <a:r>
              <a:rPr lang="el-GR" altLang="el-GR" sz="2400">
                <a:solidFill>
                  <a:srgbClr val="C00000"/>
                </a:solidFill>
              </a:rPr>
              <a:t> και 0.4</a:t>
            </a:r>
            <a:r>
              <a:rPr lang="en-US" altLang="el-GR" sz="2400">
                <a:solidFill>
                  <a:srgbClr val="C00000"/>
                </a:solidFill>
              </a:rPr>
              <a:t>m</a:t>
            </a:r>
            <a:r>
              <a:rPr lang="el-GR" altLang="el-GR" sz="2400">
                <a:solidFill>
                  <a:srgbClr val="C00000"/>
                </a:solidFill>
              </a:rPr>
              <a:t>/</a:t>
            </a:r>
            <a:r>
              <a:rPr lang="en-US" altLang="el-GR" sz="2400">
                <a:solidFill>
                  <a:srgbClr val="C00000"/>
                </a:solidFill>
              </a:rPr>
              <a:t>s</a:t>
            </a:r>
            <a:r>
              <a:rPr lang="el-GR" altLang="el-GR" sz="2400">
                <a:solidFill>
                  <a:srgbClr val="C00000"/>
                </a:solidFill>
              </a:rPr>
              <a:t> αντίστοιχα.  Εάν η διάμετρος της αορτής είναι 2</a:t>
            </a:r>
            <a:r>
              <a:rPr lang="en-US" altLang="el-GR" sz="2400">
                <a:solidFill>
                  <a:srgbClr val="C00000"/>
                </a:solidFill>
              </a:rPr>
              <a:t>cm</a:t>
            </a:r>
            <a:r>
              <a:rPr lang="el-GR" altLang="el-GR" sz="2400">
                <a:solidFill>
                  <a:srgbClr val="C00000"/>
                </a:solidFill>
              </a:rPr>
              <a:t> και κάποια περιοχή έχει στενέψει κατά 30% λόγω αθηροσκλήρωσης βρείτε την ταχύτητα και τη διαφορά πίεσης σ’ εκείνη την περιοχή.</a:t>
            </a:r>
            <a:endParaRPr lang="el-GR" altLang="el-GR" sz="2400" dirty="0">
              <a:solidFill>
                <a:srgbClr val="C00000"/>
              </a:solidFill>
            </a:endParaRPr>
          </a:p>
        </p:txBody>
      </p:sp>
      <p:sp>
        <p:nvSpPr>
          <p:cNvPr id="5" name="Ορθογώνιο 4">
            <a:extLst>
              <a:ext uri="{FF2B5EF4-FFF2-40B4-BE49-F238E27FC236}">
                <a16:creationId xmlns:a16="http://schemas.microsoft.com/office/drawing/2014/main" id="{71B28D18-9FBC-4D1D-80AA-A448FE0F9F11}"/>
              </a:ext>
            </a:extLst>
          </p:cNvPr>
          <p:cNvSpPr/>
          <p:nvPr/>
        </p:nvSpPr>
        <p:spPr>
          <a:xfrm>
            <a:off x="539552" y="2564904"/>
            <a:ext cx="1215397" cy="461665"/>
          </a:xfrm>
          <a:prstGeom prst="rect">
            <a:avLst/>
          </a:prstGeom>
        </p:spPr>
        <p:txBody>
          <a:bodyPr wrap="none">
            <a:spAutoFit/>
          </a:bodyPr>
          <a:lstStyle/>
          <a:p>
            <a:r>
              <a:rPr lang="el-GR" sz="2400" dirty="0">
                <a:solidFill>
                  <a:srgbClr val="0000FF"/>
                </a:solidFill>
                <a:ea typeface="Times New Roman" panose="02020603050405020304" pitchFamily="18" charset="0"/>
              </a:rPr>
              <a:t>Λύση ….</a:t>
            </a:r>
            <a:endParaRPr lang="el-GR" sz="2400" dirty="0"/>
          </a:p>
        </p:txBody>
      </p:sp>
    </p:spTree>
    <p:extLst>
      <p:ext uri="{BB962C8B-B14F-4D97-AF65-F5344CB8AC3E}">
        <p14:creationId xmlns:p14="http://schemas.microsoft.com/office/powerpoint/2010/main" val="340794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25</a:t>
            </a:fld>
            <a:endParaRPr lang="el-GR" dirty="0">
              <a:solidFill>
                <a:prstClr val="black">
                  <a:tint val="75000"/>
                </a:prstClr>
              </a:solidFill>
            </a:endParaRPr>
          </a:p>
        </p:txBody>
      </p:sp>
      <p:sp>
        <p:nvSpPr>
          <p:cNvPr id="4" name="Rectangle 2">
            <a:extLst>
              <a:ext uri="{FF2B5EF4-FFF2-40B4-BE49-F238E27FC236}">
                <a16:creationId xmlns:a16="http://schemas.microsoft.com/office/drawing/2014/main" id="{4AB13D8E-8CF9-4E70-B8B1-DBE12B7B844D}"/>
              </a:ext>
            </a:extLst>
          </p:cNvPr>
          <p:cNvSpPr txBox="1">
            <a:spLocks noChangeArrowheads="1"/>
          </p:cNvSpPr>
          <p:nvPr/>
        </p:nvSpPr>
        <p:spPr>
          <a:xfrm>
            <a:off x="457200" y="6648"/>
            <a:ext cx="8229600" cy="542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2800">
                <a:solidFill>
                  <a:srgbClr val="0000FF"/>
                </a:solidFill>
              </a:rPr>
              <a:t>Φαινόμενο </a:t>
            </a:r>
            <a:r>
              <a:rPr lang="en-US" altLang="el-GR" sz="2800">
                <a:solidFill>
                  <a:srgbClr val="0000FF"/>
                </a:solidFill>
              </a:rPr>
              <a:t>Venturi</a:t>
            </a:r>
            <a:endParaRPr lang="el-GR" altLang="el-GR" sz="2800" dirty="0">
              <a:solidFill>
                <a:srgbClr val="0000FF"/>
              </a:solidFill>
            </a:endParaRPr>
          </a:p>
        </p:txBody>
      </p:sp>
      <p:pic>
        <p:nvPicPr>
          <p:cNvPr id="5" name="Picture 3">
            <a:extLst>
              <a:ext uri="{FF2B5EF4-FFF2-40B4-BE49-F238E27FC236}">
                <a16:creationId xmlns:a16="http://schemas.microsoft.com/office/drawing/2014/main" id="{C65FE492-33F9-4628-83FF-36ED479DC2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5634" y="936187"/>
            <a:ext cx="3476373" cy="19554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A063C793-CE5F-4927-82AB-9402CB3900F0}"/>
              </a:ext>
            </a:extLst>
          </p:cNvPr>
          <p:cNvSpPr txBox="1">
            <a:spLocks noChangeArrowheads="1"/>
          </p:cNvSpPr>
          <p:nvPr/>
        </p:nvSpPr>
        <p:spPr bwMode="auto">
          <a:xfrm>
            <a:off x="4468911" y="936187"/>
            <a:ext cx="453650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400" dirty="0">
                <a:solidFill>
                  <a:srgbClr val="C00000"/>
                </a:solidFill>
              </a:rPr>
              <a:t>Τι συμβαίνει με την ταχύτητα στην περιοχή της στένωσης;</a:t>
            </a:r>
          </a:p>
          <a:p>
            <a:pPr>
              <a:spcBef>
                <a:spcPct val="50000"/>
              </a:spcBef>
            </a:pPr>
            <a:r>
              <a:rPr lang="el-GR" altLang="el-GR" sz="2400" dirty="0">
                <a:solidFill>
                  <a:srgbClr val="C00000"/>
                </a:solidFill>
              </a:rPr>
              <a:t>Πόση είναι η διαφορά στην πίεση μεταξύ των δύο περιοχών;</a:t>
            </a:r>
          </a:p>
        </p:txBody>
      </p:sp>
      <p:sp>
        <p:nvSpPr>
          <p:cNvPr id="7" name="Text Box 5">
            <a:extLst>
              <a:ext uri="{FF2B5EF4-FFF2-40B4-BE49-F238E27FC236}">
                <a16:creationId xmlns:a16="http://schemas.microsoft.com/office/drawing/2014/main" id="{1AECFACB-ED97-4936-8FD8-B122AC375535}"/>
              </a:ext>
            </a:extLst>
          </p:cNvPr>
          <p:cNvSpPr txBox="1">
            <a:spLocks noChangeArrowheads="1"/>
          </p:cNvSpPr>
          <p:nvPr/>
        </p:nvSpPr>
        <p:spPr bwMode="auto">
          <a:xfrm>
            <a:off x="611560" y="3467711"/>
            <a:ext cx="8363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400" b="1" dirty="0"/>
              <a:t>«Εφαρμογές του φαινομένου </a:t>
            </a:r>
            <a:r>
              <a:rPr lang="en-US" altLang="el-GR" sz="2400" b="1" dirty="0"/>
              <a:t>venturi </a:t>
            </a:r>
            <a:r>
              <a:rPr lang="el-GR" altLang="el-GR" sz="2400" b="1" dirty="0"/>
              <a:t>σε ιατρικές συσκευές»</a:t>
            </a:r>
          </a:p>
        </p:txBody>
      </p:sp>
      <p:pic>
        <p:nvPicPr>
          <p:cNvPr id="8" name="Picture 2" descr="popup_1">
            <a:extLst>
              <a:ext uri="{FF2B5EF4-FFF2-40B4-BE49-F238E27FC236}">
                <a16:creationId xmlns:a16="http://schemas.microsoft.com/office/drawing/2014/main" id="{EDAAFF56-45A9-43F8-8636-C8CE68E539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46" t="31196" r="9396" b="7527"/>
          <a:stretch/>
        </p:blipFill>
        <p:spPr>
          <a:xfrm>
            <a:off x="323528" y="4045822"/>
            <a:ext cx="2952328" cy="20515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descr="popup_2">
            <a:extLst>
              <a:ext uri="{FF2B5EF4-FFF2-40B4-BE49-F238E27FC236}">
                <a16:creationId xmlns:a16="http://schemas.microsoft.com/office/drawing/2014/main" id="{D81BBBB6-CA90-405F-B3E9-C2DB8D6BB9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80" t="28972" r="12854" b="9760"/>
          <a:stretch/>
        </p:blipFill>
        <p:spPr>
          <a:xfrm>
            <a:off x="3059832" y="4221088"/>
            <a:ext cx="3024336" cy="20882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popup_3">
            <a:extLst>
              <a:ext uri="{FF2B5EF4-FFF2-40B4-BE49-F238E27FC236}">
                <a16:creationId xmlns:a16="http://schemas.microsoft.com/office/drawing/2014/main" id="{571EE84A-E7F3-4E65-931C-F9C64451DD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948" t="33929" r="10409" b="8815"/>
          <a:stretch/>
        </p:blipFill>
        <p:spPr>
          <a:xfrm>
            <a:off x="6428442" y="4335521"/>
            <a:ext cx="2678089" cy="17618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7535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16/2/2020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26</a:t>
            </a:fld>
            <a:endParaRPr lang="el-GR" dirty="0">
              <a:solidFill>
                <a:prstClr val="black">
                  <a:tint val="75000"/>
                </a:prstClr>
              </a:solidFill>
            </a:endParaRPr>
          </a:p>
        </p:txBody>
      </p:sp>
      <p:sp>
        <p:nvSpPr>
          <p:cNvPr id="4" name="Rectangle 2">
            <a:extLst>
              <a:ext uri="{FF2B5EF4-FFF2-40B4-BE49-F238E27FC236}">
                <a16:creationId xmlns:a16="http://schemas.microsoft.com/office/drawing/2014/main" id="{42167116-8622-419D-A62A-5FEE5D2858A4}"/>
              </a:ext>
            </a:extLst>
          </p:cNvPr>
          <p:cNvSpPr txBox="1">
            <a:spLocks noChangeArrowheads="1"/>
          </p:cNvSpPr>
          <p:nvPr/>
        </p:nvSpPr>
        <p:spPr>
          <a:xfrm>
            <a:off x="457200" y="0"/>
            <a:ext cx="8229600" cy="692696"/>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dirty="0">
                <a:solidFill>
                  <a:srgbClr val="0000FF"/>
                </a:solidFill>
              </a:rPr>
              <a:t>Ιξώδες </a:t>
            </a:r>
            <a:r>
              <a:rPr lang="en-US" altLang="el-GR" dirty="0">
                <a:solidFill>
                  <a:srgbClr val="0000FF"/>
                </a:solidFill>
              </a:rPr>
              <a:t>n</a:t>
            </a:r>
            <a:endParaRPr lang="el-GR" altLang="el-GR" dirty="0">
              <a:solidFill>
                <a:srgbClr val="0000FF"/>
              </a:solidFill>
            </a:endParaRPr>
          </a:p>
        </p:txBody>
      </p:sp>
      <p:sp>
        <p:nvSpPr>
          <p:cNvPr id="5" name="Rectangle 3">
            <a:extLst>
              <a:ext uri="{FF2B5EF4-FFF2-40B4-BE49-F238E27FC236}">
                <a16:creationId xmlns:a16="http://schemas.microsoft.com/office/drawing/2014/main" id="{246F3030-7953-48EB-A5B5-8F938DE6BCFC}"/>
              </a:ext>
            </a:extLst>
          </p:cNvPr>
          <p:cNvSpPr txBox="1">
            <a:spLocks noChangeArrowheads="1"/>
          </p:cNvSpPr>
          <p:nvPr/>
        </p:nvSpPr>
        <p:spPr>
          <a:xfrm>
            <a:off x="106362" y="674357"/>
            <a:ext cx="8748713" cy="13144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altLang="el-GR" sz="2400"/>
              <a:t>Αντίσταση ενός ρευστού στη ροή.</a:t>
            </a:r>
          </a:p>
          <a:p>
            <a:pPr algn="just"/>
            <a:r>
              <a:rPr lang="el-GR" altLang="el-GR" sz="2400"/>
              <a:t>Τριβή μεταξύ των γειτονικών τμημάτων ενός ρευστού που κινούνται με διαφορετικές ταχύτητες.</a:t>
            </a:r>
            <a:endParaRPr lang="el-GR" altLang="el-GR" sz="2400" dirty="0"/>
          </a:p>
        </p:txBody>
      </p:sp>
      <p:pic>
        <p:nvPicPr>
          <p:cNvPr id="6" name="Picture 4">
            <a:extLst>
              <a:ext uri="{FF2B5EF4-FFF2-40B4-BE49-F238E27FC236}">
                <a16:creationId xmlns:a16="http://schemas.microsoft.com/office/drawing/2014/main" id="{582CAC92-AE8D-41E2-8174-3CE459575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94455" y="1826088"/>
            <a:ext cx="2960620" cy="2467008"/>
          </a:xfrm>
          <a:prstGeom prst="rect">
            <a:avLst/>
          </a:prstGeom>
          <a:noFill/>
          <a:ln/>
        </p:spPr>
      </p:pic>
      <p:sp>
        <p:nvSpPr>
          <p:cNvPr id="7" name="Text Box 3">
            <a:extLst>
              <a:ext uri="{FF2B5EF4-FFF2-40B4-BE49-F238E27FC236}">
                <a16:creationId xmlns:a16="http://schemas.microsoft.com/office/drawing/2014/main" id="{AC5301D3-9B8B-4AF9-8543-0F1B6A37FCF3}"/>
              </a:ext>
            </a:extLst>
          </p:cNvPr>
          <p:cNvSpPr txBox="1">
            <a:spLocks noChangeArrowheads="1"/>
          </p:cNvSpPr>
          <p:nvPr/>
        </p:nvSpPr>
        <p:spPr bwMode="auto">
          <a:xfrm>
            <a:off x="244289" y="4581128"/>
            <a:ext cx="8504175" cy="153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300" dirty="0">
                <a:solidFill>
                  <a:srgbClr val="C00000"/>
                </a:solidFill>
              </a:rPr>
              <a:t>Τα </a:t>
            </a:r>
            <a:r>
              <a:rPr lang="el-GR" altLang="el-GR" sz="2300" u="sng" dirty="0">
                <a:solidFill>
                  <a:srgbClr val="C00000"/>
                </a:solidFill>
              </a:rPr>
              <a:t>υγρά χαρακτηρίζονται από ιξώδες 1-1000</a:t>
            </a:r>
            <a:r>
              <a:rPr lang="en-US" altLang="el-GR" sz="2300" u="sng" dirty="0">
                <a:solidFill>
                  <a:srgbClr val="C00000"/>
                </a:solidFill>
              </a:rPr>
              <a:t>MPa s</a:t>
            </a:r>
            <a:r>
              <a:rPr lang="el-GR" altLang="el-GR" sz="2300" dirty="0">
                <a:solidFill>
                  <a:srgbClr val="C00000"/>
                </a:solidFill>
              </a:rPr>
              <a:t> </a:t>
            </a:r>
          </a:p>
          <a:p>
            <a:pPr algn="r">
              <a:spcBef>
                <a:spcPct val="50000"/>
              </a:spcBef>
            </a:pPr>
            <a:r>
              <a:rPr lang="el-GR" altLang="el-GR" sz="2300" dirty="0">
                <a:solidFill>
                  <a:srgbClr val="C00000"/>
                </a:solidFill>
              </a:rPr>
              <a:t>ενώ τα αέρια </a:t>
            </a:r>
            <a:r>
              <a:rPr lang="el-GR" altLang="el-GR" sz="2300" u="sng" dirty="0">
                <a:solidFill>
                  <a:srgbClr val="C00000"/>
                </a:solidFill>
              </a:rPr>
              <a:t>1-10μ</a:t>
            </a:r>
            <a:r>
              <a:rPr lang="en-US" altLang="el-GR" sz="2300" u="sng" dirty="0">
                <a:solidFill>
                  <a:srgbClr val="C00000"/>
                </a:solidFill>
              </a:rPr>
              <a:t>Pa s</a:t>
            </a:r>
          </a:p>
          <a:p>
            <a:pPr>
              <a:spcBef>
                <a:spcPct val="50000"/>
              </a:spcBef>
            </a:pPr>
            <a:r>
              <a:rPr lang="el-GR" altLang="el-GR" sz="2400" dirty="0"/>
              <a:t>Το ιξώδες εξαρτάται από τη θερμοκρασία</a:t>
            </a:r>
          </a:p>
        </p:txBody>
      </p:sp>
      <p:pic>
        <p:nvPicPr>
          <p:cNvPr id="8" name="Picture 2">
            <a:extLst>
              <a:ext uri="{FF2B5EF4-FFF2-40B4-BE49-F238E27FC236}">
                <a16:creationId xmlns:a16="http://schemas.microsoft.com/office/drawing/2014/main" id="{E6B3FED9-0325-40F1-8692-796A6DFC3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7968" y="2183307"/>
            <a:ext cx="5626487" cy="2109789"/>
          </a:xfrm>
          <a:prstGeom prst="rect">
            <a:avLst/>
          </a:prstGeom>
          <a:noFill/>
          <a:ln/>
        </p:spPr>
      </p:pic>
    </p:spTree>
    <p:extLst>
      <p:ext uri="{BB962C8B-B14F-4D97-AF65-F5344CB8AC3E}">
        <p14:creationId xmlns:p14="http://schemas.microsoft.com/office/powerpoint/2010/main" val="340844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27</a:t>
            </a:fld>
            <a:endParaRPr lang="el-GR" dirty="0">
              <a:solidFill>
                <a:prstClr val="black">
                  <a:tint val="75000"/>
                </a:prstClr>
              </a:solidFill>
            </a:endParaRPr>
          </a:p>
        </p:txBody>
      </p:sp>
      <p:graphicFrame>
        <p:nvGraphicFramePr>
          <p:cNvPr id="5" name="Object 3">
            <a:extLst>
              <a:ext uri="{FF2B5EF4-FFF2-40B4-BE49-F238E27FC236}">
                <a16:creationId xmlns:a16="http://schemas.microsoft.com/office/drawing/2014/main" id="{4761C330-2AD2-4DE9-80F4-FC7C01456341}"/>
              </a:ext>
            </a:extLst>
          </p:cNvPr>
          <p:cNvGraphicFramePr>
            <a:graphicFrameLocks noChangeAspect="1"/>
          </p:cNvGraphicFramePr>
          <p:nvPr>
            <p:extLst>
              <p:ext uri="{D42A27DB-BD31-4B8C-83A1-F6EECF244321}">
                <p14:modId xmlns:p14="http://schemas.microsoft.com/office/powerpoint/2010/main" val="96781882"/>
              </p:ext>
            </p:extLst>
          </p:nvPr>
        </p:nvGraphicFramePr>
        <p:xfrm>
          <a:off x="1403648" y="900113"/>
          <a:ext cx="1916137" cy="1239853"/>
        </p:xfrm>
        <a:graphic>
          <a:graphicData uri="http://schemas.openxmlformats.org/presentationml/2006/ole">
            <mc:AlternateContent xmlns:mc="http://schemas.openxmlformats.org/markup-compatibility/2006">
              <mc:Choice xmlns:v="urn:schemas-microsoft-com:vml" Requires="v">
                <p:oleObj spid="_x0000_s20490" name="Equation" r:id="rId4" imgW="647640" imgH="419040" progId="Equation.DSMT4">
                  <p:embed/>
                </p:oleObj>
              </mc:Choice>
              <mc:Fallback>
                <p:oleObj name="Equation" r:id="rId4" imgW="647640" imgH="419040" progId="Equation.DSMT4">
                  <p:embed/>
                  <p:pic>
                    <p:nvPicPr>
                      <p:cNvPr id="19459" name="Object 3">
                        <a:extLst>
                          <a:ext uri="{FF2B5EF4-FFF2-40B4-BE49-F238E27FC236}">
                            <a16:creationId xmlns:a16="http://schemas.microsoft.com/office/drawing/2014/main" id="{AC7B7EEA-33C0-4C5E-83D7-65DF04925DCE}"/>
                          </a:ext>
                        </a:extLst>
                      </p:cNvPr>
                      <p:cNvPicPr>
                        <a:picLocks noChangeAspect="1" noChangeArrowheads="1"/>
                      </p:cNvPicPr>
                      <p:nvPr/>
                    </p:nvPicPr>
                    <p:blipFill>
                      <a:blip r:embed="rId5"/>
                      <a:srcRect/>
                      <a:stretch>
                        <a:fillRect/>
                      </a:stretch>
                    </p:blipFill>
                    <p:spPr bwMode="auto">
                      <a:xfrm>
                        <a:off x="1403648" y="900113"/>
                        <a:ext cx="1916137" cy="1239853"/>
                      </a:xfrm>
                      <a:prstGeom prst="rect">
                        <a:avLst/>
                      </a:prstGeom>
                      <a:noFill/>
                      <a:ln>
                        <a:noFill/>
                      </a:ln>
                      <a:effectLst/>
                    </p:spPr>
                  </p:pic>
                </p:oleObj>
              </mc:Fallback>
            </mc:AlternateContent>
          </a:graphicData>
        </a:graphic>
      </p:graphicFrame>
      <p:sp>
        <p:nvSpPr>
          <p:cNvPr id="6" name="Text Box 4">
            <a:extLst>
              <a:ext uri="{FF2B5EF4-FFF2-40B4-BE49-F238E27FC236}">
                <a16:creationId xmlns:a16="http://schemas.microsoft.com/office/drawing/2014/main" id="{1263FFA6-C799-45A8-869D-E1206A572A97}"/>
              </a:ext>
            </a:extLst>
          </p:cNvPr>
          <p:cNvSpPr txBox="1">
            <a:spLocks noChangeArrowheads="1"/>
          </p:cNvSpPr>
          <p:nvPr/>
        </p:nvSpPr>
        <p:spPr bwMode="auto">
          <a:xfrm>
            <a:off x="468313" y="3860800"/>
            <a:ext cx="86756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800" dirty="0"/>
              <a:t>Η τάση είναι το αίτιο – ο ρυθμός παραμόρφωσης είναι το αποτέλεσμα</a:t>
            </a:r>
          </a:p>
        </p:txBody>
      </p:sp>
      <p:sp>
        <p:nvSpPr>
          <p:cNvPr id="7" name="Text Box 5">
            <a:extLst>
              <a:ext uri="{FF2B5EF4-FFF2-40B4-BE49-F238E27FC236}">
                <a16:creationId xmlns:a16="http://schemas.microsoft.com/office/drawing/2014/main" id="{4A0918CD-4CCB-4BAD-BDBC-2E89B93962BD}"/>
              </a:ext>
            </a:extLst>
          </p:cNvPr>
          <p:cNvSpPr txBox="1">
            <a:spLocks noChangeArrowheads="1"/>
          </p:cNvSpPr>
          <p:nvPr/>
        </p:nvSpPr>
        <p:spPr bwMode="auto">
          <a:xfrm>
            <a:off x="492125" y="4931569"/>
            <a:ext cx="7127875"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800" dirty="0">
                <a:solidFill>
                  <a:srgbClr val="0000FF"/>
                </a:solidFill>
              </a:rPr>
              <a:t>Μονάδες μέτρησης: </a:t>
            </a:r>
            <a:r>
              <a:rPr lang="en-US" altLang="el-GR" sz="2800" dirty="0">
                <a:solidFill>
                  <a:srgbClr val="0000FF"/>
                </a:solidFill>
              </a:rPr>
              <a:t>Pa s,  P (Poise)</a:t>
            </a:r>
          </a:p>
          <a:p>
            <a:pPr>
              <a:spcBef>
                <a:spcPct val="50000"/>
              </a:spcBef>
            </a:pPr>
            <a:r>
              <a:rPr lang="en-US" altLang="el-GR" sz="2800" dirty="0">
                <a:solidFill>
                  <a:srgbClr val="0000FF"/>
                </a:solidFill>
              </a:rPr>
              <a:t>10P=1Pa s</a:t>
            </a:r>
            <a:endParaRPr lang="el-GR" altLang="el-GR" sz="2800" dirty="0">
              <a:solidFill>
                <a:srgbClr val="0000FF"/>
              </a:solidFill>
            </a:endParaRPr>
          </a:p>
        </p:txBody>
      </p:sp>
      <p:pic>
        <p:nvPicPr>
          <p:cNvPr id="8" name="Picture 6" descr="320px-Laminar_shear_flow">
            <a:extLst>
              <a:ext uri="{FF2B5EF4-FFF2-40B4-BE49-F238E27FC236}">
                <a16:creationId xmlns:a16="http://schemas.microsoft.com/office/drawing/2014/main" id="{7453A03A-F8E7-4036-A627-AEADA8B548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292080" y="274637"/>
            <a:ext cx="2979737" cy="29797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7">
            <a:extLst>
              <a:ext uri="{FF2B5EF4-FFF2-40B4-BE49-F238E27FC236}">
                <a16:creationId xmlns:a16="http://schemas.microsoft.com/office/drawing/2014/main" id="{CC3340D8-05DA-437C-B981-0463AAE5626D}"/>
              </a:ext>
            </a:extLst>
          </p:cNvPr>
          <p:cNvSpPr txBox="1">
            <a:spLocks noChangeArrowheads="1"/>
          </p:cNvSpPr>
          <p:nvPr/>
        </p:nvSpPr>
        <p:spPr bwMode="auto">
          <a:xfrm>
            <a:off x="468313" y="2636838"/>
            <a:ext cx="4679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800" b="1"/>
              <a:t>Νευτώνεια ρευστά</a:t>
            </a:r>
          </a:p>
        </p:txBody>
      </p:sp>
    </p:spTree>
    <p:extLst>
      <p:ext uri="{BB962C8B-B14F-4D97-AF65-F5344CB8AC3E}">
        <p14:creationId xmlns:p14="http://schemas.microsoft.com/office/powerpoint/2010/main" val="251954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28</a:t>
            </a:fld>
            <a:endParaRPr lang="el-GR" dirty="0">
              <a:solidFill>
                <a:prstClr val="black">
                  <a:tint val="75000"/>
                </a:prstClr>
              </a:solidFill>
            </a:endParaRPr>
          </a:p>
        </p:txBody>
      </p:sp>
      <p:sp>
        <p:nvSpPr>
          <p:cNvPr id="4" name="Rectangle 3">
            <a:extLst>
              <a:ext uri="{FF2B5EF4-FFF2-40B4-BE49-F238E27FC236}">
                <a16:creationId xmlns:a16="http://schemas.microsoft.com/office/drawing/2014/main" id="{31C5409F-0255-4526-BA0E-B7E9B6038F80}"/>
              </a:ext>
            </a:extLst>
          </p:cNvPr>
          <p:cNvSpPr txBox="1">
            <a:spLocks noChangeArrowheads="1"/>
          </p:cNvSpPr>
          <p:nvPr/>
        </p:nvSpPr>
        <p:spPr>
          <a:xfrm>
            <a:off x="354360" y="0"/>
            <a:ext cx="8435280" cy="32403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altLang="el-GR" dirty="0">
                <a:solidFill>
                  <a:srgbClr val="C00000"/>
                </a:solidFill>
              </a:rPr>
              <a:t>Ιξώδες: </a:t>
            </a:r>
            <a:endParaRPr lang="en-US" altLang="el-GR" dirty="0">
              <a:solidFill>
                <a:srgbClr val="C00000"/>
              </a:solidFill>
            </a:endParaRPr>
          </a:p>
          <a:p>
            <a:pPr marL="0" indent="0">
              <a:buNone/>
            </a:pPr>
            <a:r>
              <a:rPr lang="en-US" altLang="el-GR" dirty="0">
                <a:solidFill>
                  <a:srgbClr val="C00000"/>
                </a:solidFill>
              </a:rPr>
              <a:t>   </a:t>
            </a:r>
            <a:r>
              <a:rPr lang="el-GR" altLang="el-GR" dirty="0">
                <a:solidFill>
                  <a:srgbClr val="C00000"/>
                </a:solidFill>
              </a:rPr>
              <a:t>εσωτερική τριβή μεταξύ των μορίων ρευστού.</a:t>
            </a:r>
          </a:p>
          <a:p>
            <a:r>
              <a:rPr lang="el-GR" altLang="el-GR" dirty="0">
                <a:solidFill>
                  <a:srgbClr val="C00000"/>
                </a:solidFill>
              </a:rPr>
              <a:t>Πώς μεταβάλλεται το ιξώδες με την αύξηση της θερμοκρασίας</a:t>
            </a:r>
            <a:r>
              <a:rPr lang="en-US" altLang="el-GR" dirty="0">
                <a:solidFill>
                  <a:srgbClr val="C00000"/>
                </a:solidFill>
              </a:rPr>
              <a:t>:</a:t>
            </a:r>
            <a:endParaRPr lang="el-GR" altLang="el-GR" dirty="0">
              <a:solidFill>
                <a:srgbClr val="C00000"/>
              </a:solidFill>
            </a:endParaRPr>
          </a:p>
          <a:p>
            <a:pPr lvl="1"/>
            <a:r>
              <a:rPr lang="el-GR" altLang="el-GR" dirty="0">
                <a:solidFill>
                  <a:srgbClr val="C00000"/>
                </a:solidFill>
              </a:rPr>
              <a:t>Στα υγρά</a:t>
            </a:r>
          </a:p>
          <a:p>
            <a:pPr lvl="1"/>
            <a:r>
              <a:rPr lang="el-GR" altLang="el-GR" dirty="0">
                <a:solidFill>
                  <a:srgbClr val="C00000"/>
                </a:solidFill>
              </a:rPr>
              <a:t>Στα αέρια</a:t>
            </a:r>
          </a:p>
        </p:txBody>
      </p:sp>
      <p:pic>
        <p:nvPicPr>
          <p:cNvPr id="5" name="Picture 9" descr="laminar_turbulent_flow">
            <a:extLst>
              <a:ext uri="{FF2B5EF4-FFF2-40B4-BE49-F238E27FC236}">
                <a16:creationId xmlns:a16="http://schemas.microsoft.com/office/drawing/2014/main" id="{FCEA9142-035B-487C-A589-3F417D7A7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59203"/>
            <a:ext cx="4608512" cy="245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6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29</a:t>
            </a:fld>
            <a:endParaRPr lang="el-GR" dirty="0">
              <a:solidFill>
                <a:prstClr val="black">
                  <a:tint val="75000"/>
                </a:prstClr>
              </a:solidFill>
            </a:endParaRPr>
          </a:p>
        </p:txBody>
      </p:sp>
      <p:sp>
        <p:nvSpPr>
          <p:cNvPr id="4" name="AutoShape 5" descr="9k=">
            <a:extLst>
              <a:ext uri="{FF2B5EF4-FFF2-40B4-BE49-F238E27FC236}">
                <a16:creationId xmlns:a16="http://schemas.microsoft.com/office/drawing/2014/main" id="{F644CDB7-5DD2-4BAD-BC0F-201767B80444}"/>
              </a:ext>
            </a:extLst>
          </p:cNvPr>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sp>
        <p:nvSpPr>
          <p:cNvPr id="5" name="AutoShape 7" descr="9k=">
            <a:extLst>
              <a:ext uri="{FF2B5EF4-FFF2-40B4-BE49-F238E27FC236}">
                <a16:creationId xmlns:a16="http://schemas.microsoft.com/office/drawing/2014/main" id="{B8ECE202-1FB6-48D0-AC2A-B12FC3351E21}"/>
              </a:ext>
            </a:extLst>
          </p:cNvPr>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pic>
        <p:nvPicPr>
          <p:cNvPr id="6" name="Picture 11" descr="laminar%20and%20turbulent%20flow">
            <a:extLst>
              <a:ext uri="{FF2B5EF4-FFF2-40B4-BE49-F238E27FC236}">
                <a16:creationId xmlns:a16="http://schemas.microsoft.com/office/drawing/2014/main" id="{83EDBF09-DAE8-4595-917A-9E5BF4855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276872"/>
            <a:ext cx="4433961" cy="2977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a:extLst>
              <a:ext uri="{FF2B5EF4-FFF2-40B4-BE49-F238E27FC236}">
                <a16:creationId xmlns:a16="http://schemas.microsoft.com/office/drawing/2014/main" id="{E36F8C46-2EC1-4F1C-AA2D-F7F8935ADA08}"/>
              </a:ext>
            </a:extLst>
          </p:cNvPr>
          <p:cNvSpPr txBox="1">
            <a:spLocks noChangeArrowheads="1"/>
          </p:cNvSpPr>
          <p:nvPr/>
        </p:nvSpPr>
        <p:spPr bwMode="auto">
          <a:xfrm>
            <a:off x="460375" y="548680"/>
            <a:ext cx="80000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400" dirty="0"/>
              <a:t>Από ποιους παράγοντες εξαρτάται εάν η ροή είναι στρωτή ή τυρβώδης;</a:t>
            </a:r>
          </a:p>
        </p:txBody>
      </p:sp>
      <p:pic>
        <p:nvPicPr>
          <p:cNvPr id="8" name="Picture 2">
            <a:extLst>
              <a:ext uri="{FF2B5EF4-FFF2-40B4-BE49-F238E27FC236}">
                <a16:creationId xmlns:a16="http://schemas.microsoft.com/office/drawing/2014/main" id="{850B78E8-C588-49E6-AD9D-B1C07FB93EB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85424" y="2060848"/>
            <a:ext cx="2221194" cy="327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8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B6D6B1-5B6F-4BB7-90AC-40C86A240D84}"/>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A6364952-5FA0-43DC-B4E3-ACA2353C95CC}"/>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a:t>
            </a:fld>
            <a:endParaRPr lang="el-GR" dirty="0">
              <a:solidFill>
                <a:prstClr val="black">
                  <a:tint val="75000"/>
                </a:prstClr>
              </a:solidFill>
            </a:endParaRPr>
          </a:p>
        </p:txBody>
      </p:sp>
      <p:sp>
        <p:nvSpPr>
          <p:cNvPr id="9" name="Ορθογώνιο 8">
            <a:extLst>
              <a:ext uri="{FF2B5EF4-FFF2-40B4-BE49-F238E27FC236}">
                <a16:creationId xmlns:a16="http://schemas.microsoft.com/office/drawing/2014/main" id="{832DBE35-1D31-4832-A51C-9A742D2C7D28}"/>
              </a:ext>
            </a:extLst>
          </p:cNvPr>
          <p:cNvSpPr/>
          <p:nvPr/>
        </p:nvSpPr>
        <p:spPr>
          <a:xfrm>
            <a:off x="179511" y="174124"/>
            <a:ext cx="19407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3200" b="1" dirty="0">
                <a:solidFill>
                  <a:srgbClr val="800000"/>
                </a:solidFill>
                <a:effectLst>
                  <a:outerShdw blurRad="38100" dist="38100" dir="2700000" algn="tl">
                    <a:srgbClr val="000000"/>
                  </a:outerShdw>
                </a:effectLst>
                <a:latin typeface="Comic Sans MS" panose="030F0702030302020204" pitchFamily="66" charset="0"/>
              </a:rPr>
              <a:t>δύναμη</a:t>
            </a:r>
          </a:p>
        </p:txBody>
      </p:sp>
      <p:sp>
        <p:nvSpPr>
          <p:cNvPr id="5" name="Ορθογώνιο 4">
            <a:extLst>
              <a:ext uri="{FF2B5EF4-FFF2-40B4-BE49-F238E27FC236}">
                <a16:creationId xmlns:a16="http://schemas.microsoft.com/office/drawing/2014/main" id="{B3EC6E6A-04E9-4286-93D8-4E9FCCABC7B1}"/>
              </a:ext>
            </a:extLst>
          </p:cNvPr>
          <p:cNvSpPr/>
          <p:nvPr/>
        </p:nvSpPr>
        <p:spPr>
          <a:xfrm>
            <a:off x="179511" y="943607"/>
            <a:ext cx="8640961" cy="5228034"/>
          </a:xfrm>
          <a:prstGeom prst="rect">
            <a:avLst/>
          </a:prstGeom>
        </p:spPr>
        <p:txBody>
          <a:bodyPr wrap="square">
            <a:spAutoFit/>
          </a:bodyPr>
          <a:lstStyle/>
          <a:p>
            <a:pPr algn="just"/>
            <a:r>
              <a:rPr lang="el-GR" sz="2400" dirty="0">
                <a:solidFill>
                  <a:srgbClr val="0000FF"/>
                </a:solidFill>
                <a:ea typeface="Times New Roman" panose="02020603050405020304" pitchFamily="18" charset="0"/>
              </a:rPr>
              <a:t>Για σώματα που δεν είναι ελεύθερα να κινηθούν με όλους τους τρόπους, καθώς και σε όσα εφαρμόζονται δυνάμεις </a:t>
            </a:r>
            <a:r>
              <a:rPr lang="el-GR" sz="2400" dirty="0">
                <a:solidFill>
                  <a:srgbClr val="0000FF"/>
                </a:solidFill>
                <a:ea typeface="Times New Roman" panose="02020603050405020304" pitchFamily="18" charset="0"/>
                <a:cs typeface="Times New Roman" panose="02020603050405020304" pitchFamily="18" charset="0"/>
                <a:hlinkClick r:id="rId3" tooltip="Τριβή">
                  <a:extLst>
                    <a:ext uri="{A12FA001-AC4F-418D-AE19-62706E023703}">
                      <ahyp:hlinkClr xmlns:ahyp="http://schemas.microsoft.com/office/drawing/2018/hyperlinkcolor" val="tx"/>
                    </a:ext>
                  </a:extLst>
                </a:hlinkClick>
              </a:rPr>
              <a:t>τριβής</a:t>
            </a:r>
            <a:r>
              <a:rPr lang="el-GR" sz="2400" dirty="0">
                <a:solidFill>
                  <a:srgbClr val="0000FF"/>
                </a:solidFill>
                <a:ea typeface="Times New Roman" panose="02020603050405020304" pitchFamily="18" charset="0"/>
              </a:rPr>
              <a:t> ή γενικά </a:t>
            </a:r>
            <a:r>
              <a:rPr lang="el-GR" sz="2400" dirty="0">
                <a:solidFill>
                  <a:srgbClr val="0000FF"/>
                </a:solidFill>
                <a:ea typeface="Times New Roman" panose="02020603050405020304" pitchFamily="18" charset="0"/>
                <a:cs typeface="Times New Roman" panose="02020603050405020304" pitchFamily="18" charset="0"/>
                <a:hlinkClick r:id="rId4" tooltip="Αντιδράσεις στήριξης (δεν έχει γραφτεί ακόμα)">
                  <a:extLst>
                    <a:ext uri="{A12FA001-AC4F-418D-AE19-62706E023703}">
                      <ahyp:hlinkClr xmlns:ahyp="http://schemas.microsoft.com/office/drawing/2018/hyperlinkcolor" val="tx"/>
                    </a:ext>
                  </a:extLst>
                </a:hlinkClick>
              </a:rPr>
              <a:t>αντιδράσεις στήριξης</a:t>
            </a:r>
            <a:r>
              <a:rPr lang="el-GR" sz="2400" dirty="0">
                <a:solidFill>
                  <a:srgbClr val="0000FF"/>
                </a:solidFill>
                <a:ea typeface="Times New Roman" panose="02020603050405020304" pitchFamily="18" charset="0"/>
              </a:rPr>
              <a:t>, ανάγονται οι δυνάμεις σε χαρακτηριστικά σημεία. </a:t>
            </a:r>
          </a:p>
          <a:p>
            <a:pPr algn="just"/>
            <a:endParaRPr lang="el-GR" sz="2400" dirty="0">
              <a:solidFill>
                <a:srgbClr val="0000FF"/>
              </a:solidFill>
              <a:ea typeface="Times New Roman" panose="02020603050405020304" pitchFamily="18" charset="0"/>
            </a:endParaRPr>
          </a:p>
          <a:p>
            <a:pPr algn="just">
              <a:lnSpc>
                <a:spcPct val="107000"/>
              </a:lnSpc>
              <a:spcAft>
                <a:spcPts val="800"/>
              </a:spcAft>
            </a:pPr>
            <a:r>
              <a:rPr lang="el-GR" sz="2400" dirty="0">
                <a:solidFill>
                  <a:srgbClr val="C00000"/>
                </a:solidFill>
                <a:cs typeface="Times New Roman" panose="02020603050405020304" pitchFamily="18" charset="0"/>
              </a:rPr>
              <a:t>Στην περίπτωση των μη ελεύθερων σωμάτων δύναμη είναι η αιτία που προκαλεί την κίνησή τους ή την κινητικότητά τους σε σχέση με τα σημεία στήριξης ή σύνδεσής τους, ή αυτή που προκαλεί την εντατική τους κατάσταση, την </a:t>
            </a:r>
            <a:r>
              <a:rPr lang="el-GR" sz="2400" dirty="0">
                <a:solidFill>
                  <a:srgbClr val="C00000"/>
                </a:solidFill>
                <a:cs typeface="Times New Roman" panose="02020603050405020304" pitchFamily="18" charset="0"/>
                <a:hlinkClick r:id="rId5" tooltip="Πίεση">
                  <a:extLst>
                    <a:ext uri="{A12FA001-AC4F-418D-AE19-62706E023703}">
                      <ahyp:hlinkClr xmlns:ahyp="http://schemas.microsoft.com/office/drawing/2018/hyperlinkcolor" val="tx"/>
                    </a:ext>
                  </a:extLst>
                </a:hlinkClick>
              </a:rPr>
              <a:t>πίεση</a:t>
            </a:r>
            <a:r>
              <a:rPr lang="el-GR" sz="2400" dirty="0">
                <a:solidFill>
                  <a:srgbClr val="C00000"/>
                </a:solidFill>
                <a:cs typeface="Times New Roman" panose="02020603050405020304" pitchFamily="18" charset="0"/>
              </a:rPr>
              <a:t> ή την </a:t>
            </a:r>
            <a:r>
              <a:rPr lang="el-GR" sz="2400" dirty="0">
                <a:solidFill>
                  <a:srgbClr val="C00000"/>
                </a:solidFill>
                <a:cs typeface="Times New Roman" panose="02020603050405020304" pitchFamily="18" charset="0"/>
                <a:hlinkClick r:id="rId6" tooltip="Θεωρία ελαστικότητας">
                  <a:extLst>
                    <a:ext uri="{A12FA001-AC4F-418D-AE19-62706E023703}">
                      <ahyp:hlinkClr xmlns:ahyp="http://schemas.microsoft.com/office/drawing/2018/hyperlinkcolor" val="tx"/>
                    </a:ext>
                  </a:extLst>
                </a:hlinkClick>
              </a:rPr>
              <a:t>παραμόρφωσή</a:t>
            </a:r>
            <a:r>
              <a:rPr lang="el-GR" sz="2400" dirty="0">
                <a:solidFill>
                  <a:srgbClr val="C00000"/>
                </a:solidFill>
                <a:cs typeface="Times New Roman" panose="02020603050405020304" pitchFamily="18" charset="0"/>
              </a:rPr>
              <a:t> τους.</a:t>
            </a:r>
          </a:p>
          <a:p>
            <a:pPr algn="just">
              <a:lnSpc>
                <a:spcPct val="107000"/>
              </a:lnSpc>
              <a:spcAft>
                <a:spcPts val="800"/>
              </a:spcAft>
            </a:pPr>
            <a:r>
              <a:rPr lang="el-GR" sz="2400" dirty="0">
                <a:solidFill>
                  <a:srgbClr val="C00000"/>
                </a:solidFill>
                <a:cs typeface="Times New Roman" panose="02020603050405020304" pitchFamily="18" charset="0"/>
              </a:rPr>
              <a:t> </a:t>
            </a:r>
          </a:p>
          <a:p>
            <a:pPr algn="just"/>
            <a:r>
              <a:rPr lang="el-GR" sz="2400" dirty="0">
                <a:solidFill>
                  <a:srgbClr val="0000FF"/>
                </a:solidFill>
                <a:ea typeface="Times New Roman" panose="02020603050405020304" pitchFamily="18" charset="0"/>
              </a:rPr>
              <a:t>Η </a:t>
            </a:r>
            <a:r>
              <a:rPr lang="el-GR" sz="2400" dirty="0">
                <a:solidFill>
                  <a:srgbClr val="0000FF"/>
                </a:solidFill>
                <a:ea typeface="Times New Roman" panose="02020603050405020304" pitchFamily="18" charset="0"/>
                <a:cs typeface="Times New Roman" panose="02020603050405020304" pitchFamily="18" charset="0"/>
                <a:hlinkClick r:id="rId7" tooltip="Αδράνεια">
                  <a:extLst>
                    <a:ext uri="{A12FA001-AC4F-418D-AE19-62706E023703}">
                      <ahyp:hlinkClr xmlns:ahyp="http://schemas.microsoft.com/office/drawing/2018/hyperlinkcolor" val="tx"/>
                    </a:ext>
                  </a:extLst>
                </a:hlinkClick>
              </a:rPr>
              <a:t>αδράνεια</a:t>
            </a:r>
            <a:r>
              <a:rPr lang="el-GR" sz="2400" dirty="0">
                <a:solidFill>
                  <a:srgbClr val="0000FF"/>
                </a:solidFill>
                <a:ea typeface="Times New Roman" panose="02020603050405020304" pitchFamily="18" charset="0"/>
              </a:rPr>
              <a:t> ενός ελεύθερου σώματος επιτρέπει επίσης να προκαλείται στο σώμα εντατική κατάσταση, πίεση ή παραμόρφωση, όταν του εφαρμόζονται αντίστοιχες δυνάμεις.</a:t>
            </a:r>
            <a:endParaRPr lang="el-GR" sz="2400" dirty="0">
              <a:solidFill>
                <a:srgbClr val="0000FF"/>
              </a:solidFill>
            </a:endParaRPr>
          </a:p>
        </p:txBody>
      </p:sp>
    </p:spTree>
    <p:extLst>
      <p:ext uri="{BB962C8B-B14F-4D97-AF65-F5344CB8AC3E}">
        <p14:creationId xmlns:p14="http://schemas.microsoft.com/office/powerpoint/2010/main" val="3167150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30</a:t>
            </a:fld>
            <a:endParaRPr lang="el-GR" dirty="0">
              <a:solidFill>
                <a:prstClr val="black">
                  <a:tint val="75000"/>
                </a:prstClr>
              </a:solidFill>
            </a:endParaRPr>
          </a:p>
        </p:txBody>
      </p:sp>
      <p:sp>
        <p:nvSpPr>
          <p:cNvPr id="4" name="Rectangle 2">
            <a:extLst>
              <a:ext uri="{FF2B5EF4-FFF2-40B4-BE49-F238E27FC236}">
                <a16:creationId xmlns:a16="http://schemas.microsoft.com/office/drawing/2014/main" id="{216BEEEA-A14A-42DD-800E-753E00FDCB59}"/>
              </a:ext>
            </a:extLst>
          </p:cNvPr>
          <p:cNvSpPr txBox="1">
            <a:spLocks noChangeArrowheads="1"/>
          </p:cNvSpPr>
          <p:nvPr/>
        </p:nvSpPr>
        <p:spPr>
          <a:xfrm>
            <a:off x="469031" y="112128"/>
            <a:ext cx="8229600" cy="60588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a:solidFill>
                  <a:srgbClr val="C00000"/>
                </a:solidFill>
              </a:rPr>
              <a:t>Λάδι μηχανής</a:t>
            </a:r>
            <a:endParaRPr lang="el-GR" altLang="el-GR" dirty="0">
              <a:solidFill>
                <a:srgbClr val="C00000"/>
              </a:solidFill>
            </a:endParaRPr>
          </a:p>
        </p:txBody>
      </p:sp>
      <p:sp>
        <p:nvSpPr>
          <p:cNvPr id="5" name="Rectangle 3">
            <a:extLst>
              <a:ext uri="{FF2B5EF4-FFF2-40B4-BE49-F238E27FC236}">
                <a16:creationId xmlns:a16="http://schemas.microsoft.com/office/drawing/2014/main" id="{CC7AFA21-CBD5-45A7-A442-45221F23AB24}"/>
              </a:ext>
            </a:extLst>
          </p:cNvPr>
          <p:cNvSpPr txBox="1">
            <a:spLocks noChangeArrowheads="1"/>
          </p:cNvSpPr>
          <p:nvPr/>
        </p:nvSpPr>
        <p:spPr>
          <a:xfrm>
            <a:off x="462122" y="920417"/>
            <a:ext cx="8229600" cy="11430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l-GR" altLang="el-GR" sz="2400">
                <a:solidFill>
                  <a:srgbClr val="0000FF"/>
                </a:solidFill>
              </a:rPr>
              <a:t>10</a:t>
            </a:r>
            <a:r>
              <a:rPr lang="en-US" altLang="el-GR" sz="2400">
                <a:solidFill>
                  <a:srgbClr val="0000FF"/>
                </a:solidFill>
              </a:rPr>
              <a:t>W-40</a:t>
            </a:r>
            <a:r>
              <a:rPr lang="el-GR" altLang="el-GR" sz="2400">
                <a:solidFill>
                  <a:srgbClr val="0000FF"/>
                </a:solidFill>
              </a:rPr>
              <a:t> Ο πρώτος αριθμός περιγράφει τη συμπεριφορά του λαδιού με τη μηχανή κρύα, το δεύτερο σε συνθήκες λειτουργίας (ζεστή μηχανή).</a:t>
            </a:r>
            <a:endParaRPr lang="el-GR" altLang="el-GR" sz="2400" dirty="0">
              <a:solidFill>
                <a:srgbClr val="0000FF"/>
              </a:solidFill>
            </a:endParaRPr>
          </a:p>
        </p:txBody>
      </p:sp>
      <p:sp>
        <p:nvSpPr>
          <p:cNvPr id="6" name="Text Box 4">
            <a:extLst>
              <a:ext uri="{FF2B5EF4-FFF2-40B4-BE49-F238E27FC236}">
                <a16:creationId xmlns:a16="http://schemas.microsoft.com/office/drawing/2014/main" id="{16D83089-DA1C-41BB-8F52-B1B11EC02982}"/>
              </a:ext>
            </a:extLst>
          </p:cNvPr>
          <p:cNvSpPr txBox="1">
            <a:spLocks noChangeArrowheads="1"/>
          </p:cNvSpPr>
          <p:nvPr/>
        </p:nvSpPr>
        <p:spPr bwMode="auto">
          <a:xfrm>
            <a:off x="447658" y="2267992"/>
            <a:ext cx="741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800" dirty="0"/>
              <a:t>Ροή σε σωλήνα (αγγείο, </a:t>
            </a:r>
            <a:r>
              <a:rPr lang="el-GR" altLang="el-GR" sz="2800" dirty="0" err="1"/>
              <a:t>μικροσωληνίσκος</a:t>
            </a:r>
            <a:r>
              <a:rPr lang="el-GR" altLang="el-GR" sz="2800" dirty="0"/>
              <a:t>)</a:t>
            </a:r>
          </a:p>
        </p:txBody>
      </p:sp>
      <p:pic>
        <p:nvPicPr>
          <p:cNvPr id="7" name="Picture 2">
            <a:extLst>
              <a:ext uri="{FF2B5EF4-FFF2-40B4-BE49-F238E27FC236}">
                <a16:creationId xmlns:a16="http://schemas.microsoft.com/office/drawing/2014/main" id="{BB9A0ABE-2883-4A62-A44C-1B9591B1D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23528" y="3017490"/>
            <a:ext cx="1739617" cy="2092963"/>
          </a:xfrm>
          <a:prstGeom prst="rect">
            <a:avLst/>
          </a:prstGeom>
          <a:noFill/>
          <a:ln/>
        </p:spPr>
      </p:pic>
      <p:pic>
        <p:nvPicPr>
          <p:cNvPr id="8" name="Picture 3">
            <a:extLst>
              <a:ext uri="{FF2B5EF4-FFF2-40B4-BE49-F238E27FC236}">
                <a16:creationId xmlns:a16="http://schemas.microsoft.com/office/drawing/2014/main" id="{A880800D-0CB8-424C-99A5-1E6A2B1A3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635896" y="3368824"/>
            <a:ext cx="4136991" cy="1759188"/>
          </a:xfrm>
          <a:prstGeom prst="rect">
            <a:avLst/>
          </a:prstGeom>
          <a:noFill/>
          <a:ln/>
        </p:spPr>
      </p:pic>
      <p:sp>
        <p:nvSpPr>
          <p:cNvPr id="9" name="Text Box 5">
            <a:extLst>
              <a:ext uri="{FF2B5EF4-FFF2-40B4-BE49-F238E27FC236}">
                <a16:creationId xmlns:a16="http://schemas.microsoft.com/office/drawing/2014/main" id="{7DBB715E-D07E-4E4B-8B74-2336DA5F4659}"/>
              </a:ext>
            </a:extLst>
          </p:cNvPr>
          <p:cNvSpPr txBox="1">
            <a:spLocks noChangeArrowheads="1"/>
          </p:cNvSpPr>
          <p:nvPr/>
        </p:nvSpPr>
        <p:spPr bwMode="auto">
          <a:xfrm>
            <a:off x="0" y="5465415"/>
            <a:ext cx="91440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2400" dirty="0">
                <a:solidFill>
                  <a:srgbClr val="C00000"/>
                </a:solidFill>
              </a:rPr>
              <a:t>Προφίλ ταχυτήτων ανάλογα με την απόσταση από το κέντρο του σωλήνα</a:t>
            </a:r>
          </a:p>
        </p:txBody>
      </p:sp>
    </p:spTree>
    <p:extLst>
      <p:ext uri="{BB962C8B-B14F-4D97-AF65-F5344CB8AC3E}">
        <p14:creationId xmlns:p14="http://schemas.microsoft.com/office/powerpoint/2010/main" val="2613214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31</a:t>
            </a:fld>
            <a:endParaRPr lang="el-GR" dirty="0">
              <a:solidFill>
                <a:prstClr val="black">
                  <a:tint val="75000"/>
                </a:prstClr>
              </a:solidFill>
            </a:endParaRPr>
          </a:p>
        </p:txBody>
      </p:sp>
      <p:sp>
        <p:nvSpPr>
          <p:cNvPr id="4" name="Rectangle 2">
            <a:extLst>
              <a:ext uri="{FF2B5EF4-FFF2-40B4-BE49-F238E27FC236}">
                <a16:creationId xmlns:a16="http://schemas.microsoft.com/office/drawing/2014/main" id="{B65CE7F6-3269-4F87-8647-855760BD7806}"/>
              </a:ext>
            </a:extLst>
          </p:cNvPr>
          <p:cNvSpPr txBox="1">
            <a:spLocks noChangeArrowheads="1"/>
          </p:cNvSpPr>
          <p:nvPr/>
        </p:nvSpPr>
        <p:spPr>
          <a:xfrm>
            <a:off x="0" y="0"/>
            <a:ext cx="3245532" cy="72494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altLang="el-GR"/>
              <a:t>Παροχή </a:t>
            </a:r>
            <a:r>
              <a:rPr lang="en-US" altLang="el-GR"/>
              <a:t>Q</a:t>
            </a:r>
            <a:endParaRPr lang="el-GR" altLang="el-GR" dirty="0"/>
          </a:p>
        </p:txBody>
      </p:sp>
      <p:graphicFrame>
        <p:nvGraphicFramePr>
          <p:cNvPr id="5" name="Object 3">
            <a:extLst>
              <a:ext uri="{FF2B5EF4-FFF2-40B4-BE49-F238E27FC236}">
                <a16:creationId xmlns:a16="http://schemas.microsoft.com/office/drawing/2014/main" id="{9C336722-D82E-484B-8130-24CDA2926FE8}"/>
              </a:ext>
            </a:extLst>
          </p:cNvPr>
          <p:cNvGraphicFramePr>
            <a:graphicFrameLocks noChangeAspect="1"/>
          </p:cNvGraphicFramePr>
          <p:nvPr>
            <p:extLst>
              <p:ext uri="{D42A27DB-BD31-4B8C-83A1-F6EECF244321}">
                <p14:modId xmlns:p14="http://schemas.microsoft.com/office/powerpoint/2010/main" val="2044356514"/>
              </p:ext>
            </p:extLst>
          </p:nvPr>
        </p:nvGraphicFramePr>
        <p:xfrm>
          <a:off x="1805371" y="1109468"/>
          <a:ext cx="2334581" cy="1571399"/>
        </p:xfrm>
        <a:graphic>
          <a:graphicData uri="http://schemas.openxmlformats.org/presentationml/2006/ole">
            <mc:AlternateContent xmlns:mc="http://schemas.openxmlformats.org/markup-compatibility/2006">
              <mc:Choice xmlns:v="urn:schemas-microsoft-com:vml" Requires="v">
                <p:oleObj spid="_x0000_s21522" name="Equation" r:id="rId4" imgW="660240" imgH="444240" progId="Equation.DSMT4">
                  <p:embed/>
                </p:oleObj>
              </mc:Choice>
              <mc:Fallback>
                <p:oleObj name="Equation" r:id="rId4" imgW="660240" imgH="444240" progId="Equation.DSMT4">
                  <p:embed/>
                  <p:pic>
                    <p:nvPicPr>
                      <p:cNvPr id="23555" name="Object 3">
                        <a:extLst>
                          <a:ext uri="{FF2B5EF4-FFF2-40B4-BE49-F238E27FC236}">
                            <a16:creationId xmlns:a16="http://schemas.microsoft.com/office/drawing/2014/main" id="{2DA36399-AA7C-4232-BC75-EBBF74C25D9D}"/>
                          </a:ext>
                        </a:extLst>
                      </p:cNvPr>
                      <p:cNvPicPr>
                        <a:picLocks noChangeAspect="1" noChangeArrowheads="1"/>
                      </p:cNvPicPr>
                      <p:nvPr/>
                    </p:nvPicPr>
                    <p:blipFill>
                      <a:blip r:embed="rId5"/>
                      <a:srcRect/>
                      <a:stretch>
                        <a:fillRect/>
                      </a:stretch>
                    </p:blipFill>
                    <p:spPr bwMode="auto">
                      <a:xfrm>
                        <a:off x="1805371" y="1109468"/>
                        <a:ext cx="2334581" cy="1571399"/>
                      </a:xfrm>
                      <a:prstGeom prst="rect">
                        <a:avLst/>
                      </a:prstGeom>
                      <a:noFill/>
                      <a:ln>
                        <a:noFill/>
                      </a:ln>
                      <a:effectLst/>
                    </p:spPr>
                  </p:pic>
                </p:oleObj>
              </mc:Fallback>
            </mc:AlternateContent>
          </a:graphicData>
        </a:graphic>
      </p:graphicFrame>
      <p:sp>
        <p:nvSpPr>
          <p:cNvPr id="6" name="Rectangle 3">
            <a:extLst>
              <a:ext uri="{FF2B5EF4-FFF2-40B4-BE49-F238E27FC236}">
                <a16:creationId xmlns:a16="http://schemas.microsoft.com/office/drawing/2014/main" id="{25B85DA4-00D4-4663-8FBA-59EC1218B5FC}"/>
              </a:ext>
            </a:extLst>
          </p:cNvPr>
          <p:cNvSpPr txBox="1">
            <a:spLocks noChangeArrowheads="1"/>
          </p:cNvSpPr>
          <p:nvPr/>
        </p:nvSpPr>
        <p:spPr>
          <a:xfrm>
            <a:off x="251520" y="3140968"/>
            <a:ext cx="5184576"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l-GR" altLang="el-GR" sz="2800" dirty="0"/>
              <a:t>Το ιξώδες συνδέεται με τον αριθμό </a:t>
            </a:r>
            <a:r>
              <a:rPr lang="en-US" altLang="el-GR" sz="2800" dirty="0"/>
              <a:t>Reynolds (</a:t>
            </a:r>
            <a:r>
              <a:rPr lang="el-GR" altLang="el-GR" sz="2800" dirty="0"/>
              <a:t>κριτήριο στρωτής ή τυρβώδους ροής) </a:t>
            </a:r>
          </a:p>
        </p:txBody>
      </p:sp>
      <p:graphicFrame>
        <p:nvGraphicFramePr>
          <p:cNvPr id="7" name="Object 5">
            <a:extLst>
              <a:ext uri="{FF2B5EF4-FFF2-40B4-BE49-F238E27FC236}">
                <a16:creationId xmlns:a16="http://schemas.microsoft.com/office/drawing/2014/main" id="{0F497891-DE31-435B-AA09-200BF22C4204}"/>
              </a:ext>
            </a:extLst>
          </p:cNvPr>
          <p:cNvGraphicFramePr>
            <a:graphicFrameLocks noChangeAspect="1"/>
          </p:cNvGraphicFramePr>
          <p:nvPr>
            <p:extLst>
              <p:ext uri="{D42A27DB-BD31-4B8C-83A1-F6EECF244321}">
                <p14:modId xmlns:p14="http://schemas.microsoft.com/office/powerpoint/2010/main" val="2839018791"/>
              </p:ext>
            </p:extLst>
          </p:nvPr>
        </p:nvGraphicFramePr>
        <p:xfrm>
          <a:off x="1805371" y="4956545"/>
          <a:ext cx="1871687" cy="1342626"/>
        </p:xfrm>
        <a:graphic>
          <a:graphicData uri="http://schemas.openxmlformats.org/presentationml/2006/ole">
            <mc:AlternateContent xmlns:mc="http://schemas.openxmlformats.org/markup-compatibility/2006">
              <mc:Choice xmlns:v="urn:schemas-microsoft-com:vml" Requires="v">
                <p:oleObj spid="_x0000_s21523" name="Equation" r:id="rId6" imgW="583920" imgH="419040" progId="Equation.3">
                  <p:embed/>
                </p:oleObj>
              </mc:Choice>
              <mc:Fallback>
                <p:oleObj name="Equation" r:id="rId6" imgW="583920" imgH="419040" progId="Equation.3">
                  <p:embed/>
                  <p:pic>
                    <p:nvPicPr>
                      <p:cNvPr id="5" name="Object 5">
                        <a:extLst>
                          <a:ext uri="{FF2B5EF4-FFF2-40B4-BE49-F238E27FC236}">
                            <a16:creationId xmlns:a16="http://schemas.microsoft.com/office/drawing/2014/main" id="{8A74D7BB-CE0E-4CA4-94D0-99B80EFE18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371" y="4956545"/>
                        <a:ext cx="1871687" cy="1342626"/>
                      </a:xfrm>
                      <a:prstGeom prst="rect">
                        <a:avLst/>
                      </a:prstGeom>
                      <a:noFill/>
                      <a:ln>
                        <a:noFill/>
                      </a:ln>
                      <a:effectLst/>
                    </p:spPr>
                  </p:pic>
                </p:oleObj>
              </mc:Fallback>
            </mc:AlternateContent>
          </a:graphicData>
        </a:graphic>
      </p:graphicFrame>
      <p:pic>
        <p:nvPicPr>
          <p:cNvPr id="8" name="Picture 4">
            <a:extLst>
              <a:ext uri="{FF2B5EF4-FFF2-40B4-BE49-F238E27FC236}">
                <a16:creationId xmlns:a16="http://schemas.microsoft.com/office/drawing/2014/main" id="{7FF752B1-379F-4163-BA46-97DFD529DE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754439" y="558829"/>
            <a:ext cx="2987811" cy="5740342"/>
          </a:xfrm>
          <a:prstGeom prst="rect">
            <a:avLst/>
          </a:prstGeom>
          <a:noFill/>
          <a:ln/>
        </p:spPr>
      </p:pic>
    </p:spTree>
    <p:extLst>
      <p:ext uri="{BB962C8B-B14F-4D97-AF65-F5344CB8AC3E}">
        <p14:creationId xmlns:p14="http://schemas.microsoft.com/office/powerpoint/2010/main" val="2123808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32</a:t>
            </a:fld>
            <a:endParaRPr lang="el-GR" dirty="0">
              <a:solidFill>
                <a:prstClr val="black">
                  <a:tint val="75000"/>
                </a:prstClr>
              </a:solidFill>
            </a:endParaRPr>
          </a:p>
        </p:txBody>
      </p:sp>
      <p:sp>
        <p:nvSpPr>
          <p:cNvPr id="4" name="Rectangle 2">
            <a:extLst>
              <a:ext uri="{FF2B5EF4-FFF2-40B4-BE49-F238E27FC236}">
                <a16:creationId xmlns:a16="http://schemas.microsoft.com/office/drawing/2014/main" id="{ED91B1B0-B814-48A9-B4C3-59393E2A4D99}"/>
              </a:ext>
            </a:extLst>
          </p:cNvPr>
          <p:cNvSpPr txBox="1">
            <a:spLocks noChangeArrowheads="1"/>
          </p:cNvSpPr>
          <p:nvPr/>
        </p:nvSpPr>
        <p:spPr>
          <a:xfrm>
            <a:off x="457200" y="0"/>
            <a:ext cx="8229600" cy="54868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2800">
                <a:solidFill>
                  <a:srgbClr val="C00000"/>
                </a:solidFill>
              </a:rPr>
              <a:t>Μη Νευτώνεια ρευστά</a:t>
            </a:r>
            <a:endParaRPr lang="el-GR" altLang="el-GR" sz="2800" dirty="0">
              <a:solidFill>
                <a:srgbClr val="C00000"/>
              </a:solidFill>
            </a:endParaRPr>
          </a:p>
        </p:txBody>
      </p:sp>
      <p:sp>
        <p:nvSpPr>
          <p:cNvPr id="5" name="Rectangle 3">
            <a:extLst>
              <a:ext uri="{FF2B5EF4-FFF2-40B4-BE49-F238E27FC236}">
                <a16:creationId xmlns:a16="http://schemas.microsoft.com/office/drawing/2014/main" id="{C635B321-0A2D-4E83-80BB-0E95BC0CDCE0}"/>
              </a:ext>
            </a:extLst>
          </p:cNvPr>
          <p:cNvSpPr txBox="1">
            <a:spLocks noChangeArrowheads="1"/>
          </p:cNvSpPr>
          <p:nvPr/>
        </p:nvSpPr>
        <p:spPr>
          <a:xfrm>
            <a:off x="107504" y="1124744"/>
            <a:ext cx="8928992" cy="40324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pPr>
            <a:r>
              <a:rPr lang="el-GR" altLang="el-GR" sz="2400" dirty="0">
                <a:solidFill>
                  <a:srgbClr val="0000FF"/>
                </a:solidFill>
              </a:rPr>
              <a:t>Το ιξώδες εξαρτάται από την τάση διάτμησης και τον χρόνο (</a:t>
            </a:r>
            <a:r>
              <a:rPr lang="en-US" altLang="el-GR" sz="2400" dirty="0">
                <a:solidFill>
                  <a:srgbClr val="0000FF"/>
                </a:solidFill>
              </a:rPr>
              <a:t>….</a:t>
            </a:r>
            <a:r>
              <a:rPr lang="el-GR" altLang="el-GR" sz="2400" dirty="0">
                <a:solidFill>
                  <a:srgbClr val="0000FF"/>
                </a:solidFill>
              </a:rPr>
              <a:t> κάποια ρευστά έχουν μνήμη!)</a:t>
            </a:r>
            <a:endParaRPr lang="en-US" altLang="el-GR" sz="2400" dirty="0">
              <a:solidFill>
                <a:srgbClr val="0000FF"/>
              </a:solidFill>
            </a:endParaRPr>
          </a:p>
          <a:p>
            <a:pPr algn="just">
              <a:lnSpc>
                <a:spcPct val="90000"/>
              </a:lnSpc>
            </a:pPr>
            <a:endParaRPr lang="el-GR" altLang="el-GR" sz="2400" dirty="0">
              <a:solidFill>
                <a:srgbClr val="0000FF"/>
              </a:solidFill>
            </a:endParaRPr>
          </a:p>
          <a:p>
            <a:pPr algn="just">
              <a:lnSpc>
                <a:spcPct val="90000"/>
              </a:lnSpc>
            </a:pPr>
            <a:r>
              <a:rPr lang="el-GR" altLang="el-GR" sz="2400" dirty="0">
                <a:solidFill>
                  <a:srgbClr val="0000FF"/>
                </a:solidFill>
              </a:rPr>
              <a:t>Λεπτόρρευστα: </a:t>
            </a:r>
            <a:endParaRPr lang="en-US" altLang="el-GR" sz="2400" dirty="0">
              <a:solidFill>
                <a:srgbClr val="0000FF"/>
              </a:solidFill>
            </a:endParaRPr>
          </a:p>
          <a:p>
            <a:pPr marL="0" indent="0" algn="just">
              <a:lnSpc>
                <a:spcPct val="90000"/>
              </a:lnSpc>
              <a:buFont typeface="Arial" panose="020B0604020202020204" pitchFamily="34" charset="0"/>
              <a:buNone/>
            </a:pPr>
            <a:r>
              <a:rPr lang="en-US" altLang="el-GR" sz="2400" dirty="0">
                <a:solidFill>
                  <a:srgbClr val="0000FF"/>
                </a:solidFill>
              </a:rPr>
              <a:t>	</a:t>
            </a:r>
            <a:r>
              <a:rPr lang="el-GR" altLang="el-GR" sz="2400" dirty="0">
                <a:solidFill>
                  <a:srgbClr val="0000FF"/>
                </a:solidFill>
              </a:rPr>
              <a:t>Ρευστά όταν αναταράσσονται, στερεά όταν είναι σε </a:t>
            </a:r>
            <a:r>
              <a:rPr lang="en-US" altLang="el-GR" sz="2400" dirty="0">
                <a:solidFill>
                  <a:srgbClr val="0000FF"/>
                </a:solidFill>
              </a:rPr>
              <a:t>	</a:t>
            </a:r>
            <a:r>
              <a:rPr lang="el-GR" altLang="el-GR" sz="2400" dirty="0">
                <a:solidFill>
                  <a:srgbClr val="0000FF"/>
                </a:solidFill>
              </a:rPr>
              <a:t>ηρεμία (βαφή, οδοντόπαστα)</a:t>
            </a:r>
            <a:endParaRPr lang="en-US" altLang="el-GR" sz="2400" dirty="0">
              <a:solidFill>
                <a:srgbClr val="0000FF"/>
              </a:solidFill>
            </a:endParaRPr>
          </a:p>
          <a:p>
            <a:pPr marL="0" indent="0" algn="just">
              <a:lnSpc>
                <a:spcPct val="90000"/>
              </a:lnSpc>
              <a:buFont typeface="Arial" panose="020B0604020202020204" pitchFamily="34" charset="0"/>
              <a:buNone/>
            </a:pPr>
            <a:endParaRPr lang="el-GR" altLang="el-GR" sz="2400" dirty="0">
              <a:solidFill>
                <a:srgbClr val="0000FF"/>
              </a:solidFill>
            </a:endParaRPr>
          </a:p>
          <a:p>
            <a:pPr algn="just">
              <a:lnSpc>
                <a:spcPct val="90000"/>
              </a:lnSpc>
            </a:pPr>
            <a:r>
              <a:rPr lang="el-GR" altLang="el-GR" sz="2400" dirty="0">
                <a:solidFill>
                  <a:srgbClr val="0000FF"/>
                </a:solidFill>
              </a:rPr>
              <a:t>Παχύρευστα: </a:t>
            </a:r>
            <a:endParaRPr lang="en-US" altLang="el-GR" sz="2400" dirty="0">
              <a:solidFill>
                <a:srgbClr val="0000FF"/>
              </a:solidFill>
            </a:endParaRPr>
          </a:p>
          <a:p>
            <a:pPr marL="0" indent="0" algn="just">
              <a:lnSpc>
                <a:spcPct val="90000"/>
              </a:lnSpc>
              <a:buFont typeface="Arial" panose="020B0604020202020204" pitchFamily="34" charset="0"/>
              <a:buNone/>
            </a:pPr>
            <a:r>
              <a:rPr lang="en-US" altLang="el-GR" sz="2400" dirty="0">
                <a:solidFill>
                  <a:srgbClr val="0000FF"/>
                </a:solidFill>
              </a:rPr>
              <a:t>	</a:t>
            </a:r>
            <a:r>
              <a:rPr lang="el-GR" altLang="el-GR" sz="2400" dirty="0">
                <a:solidFill>
                  <a:srgbClr val="0000FF"/>
                </a:solidFill>
              </a:rPr>
              <a:t>Ρευστά όταν η πίεση ασκείται βαθμιαία, στερεά όταν </a:t>
            </a:r>
            <a:r>
              <a:rPr lang="en-US" altLang="el-GR" sz="2400" dirty="0">
                <a:solidFill>
                  <a:srgbClr val="0000FF"/>
                </a:solidFill>
              </a:rPr>
              <a:t>	</a:t>
            </a:r>
            <a:r>
              <a:rPr lang="el-GR" altLang="el-GR" sz="2400" dirty="0">
                <a:solidFill>
                  <a:srgbClr val="0000FF"/>
                </a:solidFill>
              </a:rPr>
              <a:t>ασκείται απότομα</a:t>
            </a:r>
          </a:p>
        </p:txBody>
      </p:sp>
    </p:spTree>
    <p:extLst>
      <p:ext uri="{BB962C8B-B14F-4D97-AF65-F5344CB8AC3E}">
        <p14:creationId xmlns:p14="http://schemas.microsoft.com/office/powerpoint/2010/main" val="393605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33</a:t>
            </a:fld>
            <a:endParaRPr lang="el-GR" dirty="0">
              <a:solidFill>
                <a:prstClr val="black">
                  <a:tint val="75000"/>
                </a:prstClr>
              </a:solidFill>
            </a:endParaRPr>
          </a:p>
        </p:txBody>
      </p:sp>
      <p:pic>
        <p:nvPicPr>
          <p:cNvPr id="4" name="Picture 2">
            <a:extLst>
              <a:ext uri="{FF2B5EF4-FFF2-40B4-BE49-F238E27FC236}">
                <a16:creationId xmlns:a16="http://schemas.microsoft.com/office/drawing/2014/main" id="{AB182ED8-8B09-4821-B1A1-C24481B33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07704" y="1463987"/>
            <a:ext cx="4839014" cy="3084290"/>
          </a:xfrm>
          <a:prstGeom prst="rect">
            <a:avLst/>
          </a:prstGeom>
          <a:noFill/>
          <a:ln/>
        </p:spPr>
      </p:pic>
      <p:sp>
        <p:nvSpPr>
          <p:cNvPr id="5" name="Text Box 3">
            <a:extLst>
              <a:ext uri="{FF2B5EF4-FFF2-40B4-BE49-F238E27FC236}">
                <a16:creationId xmlns:a16="http://schemas.microsoft.com/office/drawing/2014/main" id="{714EF547-300A-4BC8-93EF-5B303C72941A}"/>
              </a:ext>
            </a:extLst>
          </p:cNvPr>
          <p:cNvSpPr txBox="1">
            <a:spLocks noChangeArrowheads="1"/>
          </p:cNvSpPr>
          <p:nvPr/>
        </p:nvSpPr>
        <p:spPr bwMode="auto">
          <a:xfrm>
            <a:off x="161764" y="476672"/>
            <a:ext cx="88204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400" dirty="0">
                <a:solidFill>
                  <a:srgbClr val="0000FF"/>
                </a:solidFill>
              </a:rPr>
              <a:t>Ένα σώμα πέφτει σε υγρό με μεγάλο ιξώδες. Ποιο διάγραμμα αναπαριστά τη μεταβολή της ταχύτητας με το χρόνο;</a:t>
            </a:r>
          </a:p>
        </p:txBody>
      </p:sp>
      <p:sp>
        <p:nvSpPr>
          <p:cNvPr id="6" name="Rectangle 3">
            <a:extLst>
              <a:ext uri="{FF2B5EF4-FFF2-40B4-BE49-F238E27FC236}">
                <a16:creationId xmlns:a16="http://schemas.microsoft.com/office/drawing/2014/main" id="{7D1F3C86-57B6-48FF-9AAB-FD0C9FDF58CE}"/>
              </a:ext>
            </a:extLst>
          </p:cNvPr>
          <p:cNvSpPr txBox="1">
            <a:spLocks noChangeArrowheads="1"/>
          </p:cNvSpPr>
          <p:nvPr/>
        </p:nvSpPr>
        <p:spPr>
          <a:xfrm>
            <a:off x="80882" y="5301208"/>
            <a:ext cx="898223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altLang="el-GR" sz="2400" dirty="0">
                <a:solidFill>
                  <a:srgbClr val="C00000"/>
                </a:solidFill>
              </a:rPr>
              <a:t>Πόσο θα αυξηθεί η ροή σε σωλήνα εάν τριπλασιάσω την ακτίνα του;</a:t>
            </a:r>
          </a:p>
        </p:txBody>
      </p:sp>
    </p:spTree>
    <p:extLst>
      <p:ext uri="{BB962C8B-B14F-4D97-AF65-F5344CB8AC3E}">
        <p14:creationId xmlns:p14="http://schemas.microsoft.com/office/powerpoint/2010/main" val="2251652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1EDC612-220B-49C2-8BFA-EDC2B9F330EB}"/>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46E6628-3E6B-4B4E-B39C-F577DA378B1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34</a:t>
            </a:fld>
            <a:endParaRPr lang="el-GR" dirty="0">
              <a:solidFill>
                <a:prstClr val="black">
                  <a:tint val="75000"/>
                </a:prstClr>
              </a:solidFill>
            </a:endParaRPr>
          </a:p>
        </p:txBody>
      </p:sp>
      <p:grpSp>
        <p:nvGrpSpPr>
          <p:cNvPr id="4" name="Organization Chart 2">
            <a:extLst>
              <a:ext uri="{FF2B5EF4-FFF2-40B4-BE49-F238E27FC236}">
                <a16:creationId xmlns:a16="http://schemas.microsoft.com/office/drawing/2014/main" id="{BA6F7093-3463-4EA5-A7C1-C945F08B880B}"/>
              </a:ext>
            </a:extLst>
          </p:cNvPr>
          <p:cNvGrpSpPr/>
          <p:nvPr/>
        </p:nvGrpSpPr>
        <p:grpSpPr bwMode="auto">
          <a:xfrm>
            <a:off x="611560" y="1556792"/>
            <a:ext cx="7651475" cy="2340884"/>
            <a:chOff x="192" y="1941"/>
            <a:chExt cx="1759" cy="2578"/>
          </a:xfrm>
        </p:grpSpPr>
        <p:cxnSp>
          <p:nvCxnSpPr>
            <p:cNvPr id="5" name="_s3076">
              <a:extLst>
                <a:ext uri="{FF2B5EF4-FFF2-40B4-BE49-F238E27FC236}">
                  <a16:creationId xmlns:a16="http://schemas.microsoft.com/office/drawing/2014/main" id="{44352EEB-926A-48FC-871C-C3DF15B91B3F}"/>
                </a:ext>
              </a:extLst>
            </p:cNvPr>
            <p:cNvCxnSpPr>
              <a:cxnSpLocks noChangeShapeType="1"/>
              <a:stCxn id="11" idx="0"/>
              <a:endCxn id="10" idx="2"/>
            </p:cNvCxnSpPr>
            <p:nvPr/>
          </p:nvCxnSpPr>
          <p:spPr bwMode="auto">
            <a:xfrm flipV="1">
              <a:off x="1519" y="3637"/>
              <a:ext cx="0" cy="167"/>
            </a:xfrm>
            <a:prstGeom prst="straightConnector1">
              <a:avLst/>
            </a:prstGeom>
            <a:noFill/>
            <a:ln w="28575">
              <a:solidFill>
                <a:schemeClr val="tx1"/>
              </a:solidFill>
              <a:round/>
            </a:ln>
            <a:extLst>
              <a:ext uri="{909E8E84-426E-40DD-AFC4-6F175D3DCCD1}">
                <a14:hiddenFill xmlns:a14="http://schemas.microsoft.com/office/drawing/2010/main">
                  <a:noFill/>
                </a14:hiddenFill>
              </a:ext>
            </a:extLst>
          </p:spPr>
        </p:cxnSp>
        <p:cxnSp>
          <p:nvCxnSpPr>
            <p:cNvPr id="6" name="_s3077">
              <a:extLst>
                <a:ext uri="{FF2B5EF4-FFF2-40B4-BE49-F238E27FC236}">
                  <a16:creationId xmlns:a16="http://schemas.microsoft.com/office/drawing/2014/main" id="{B1051F48-BD8C-450E-9988-635C863F6C1E}"/>
                </a:ext>
              </a:extLst>
            </p:cNvPr>
            <p:cNvCxnSpPr>
              <a:cxnSpLocks noChangeShapeType="1"/>
              <a:stCxn id="10" idx="0"/>
              <a:endCxn id="8" idx="2"/>
            </p:cNvCxnSpPr>
            <p:nvPr/>
          </p:nvCxnSpPr>
          <p:spPr bwMode="auto">
            <a:xfrm rot="16200000" flipV="1">
              <a:off x="1206" y="2558"/>
              <a:ext cx="163" cy="463"/>
            </a:xfrm>
            <a:prstGeom prst="bentConnector3">
              <a:avLst>
                <a:gd name="adj1" fmla="val 50000"/>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7" name="_s3078">
              <a:extLst>
                <a:ext uri="{FF2B5EF4-FFF2-40B4-BE49-F238E27FC236}">
                  <a16:creationId xmlns:a16="http://schemas.microsoft.com/office/drawing/2014/main" id="{CD02C6DA-A9FE-4DF6-BACC-B89CBC9D158A}"/>
                </a:ext>
              </a:extLst>
            </p:cNvPr>
            <p:cNvCxnSpPr>
              <a:cxnSpLocks noChangeShapeType="1"/>
              <a:stCxn id="9" idx="0"/>
              <a:endCxn id="8" idx="2"/>
            </p:cNvCxnSpPr>
            <p:nvPr/>
          </p:nvCxnSpPr>
          <p:spPr bwMode="auto">
            <a:xfrm rot="5400000" flipH="1" flipV="1">
              <a:off x="752" y="2580"/>
              <a:ext cx="176" cy="432"/>
            </a:xfrm>
            <a:prstGeom prst="bentConnector3">
              <a:avLst>
                <a:gd name="adj1" fmla="val 50000"/>
              </a:avLst>
            </a:prstGeom>
            <a:noFill/>
            <a:ln w="28575">
              <a:solidFill>
                <a:schemeClr val="tx1"/>
              </a:solidFill>
              <a:miter lim="800000"/>
            </a:ln>
            <a:extLst>
              <a:ext uri="{909E8E84-426E-40DD-AFC4-6F175D3DCCD1}">
                <a14:hiddenFill xmlns:a14="http://schemas.microsoft.com/office/drawing/2010/main">
                  <a:noFill/>
                </a14:hiddenFill>
              </a:ext>
            </a:extLst>
          </p:spPr>
        </p:cxnSp>
        <p:sp>
          <p:nvSpPr>
            <p:cNvPr id="8" name="_s3079" descr="Επιστολόχαρτο">
              <a:extLst>
                <a:ext uri="{FF2B5EF4-FFF2-40B4-BE49-F238E27FC236}">
                  <a16:creationId xmlns:a16="http://schemas.microsoft.com/office/drawing/2014/main" id="{6CB59974-D4E2-4696-8AF4-8FE3171DC4B9}"/>
                </a:ext>
              </a:extLst>
            </p:cNvPr>
            <p:cNvSpPr>
              <a:spLocks noChangeArrowheads="1"/>
            </p:cNvSpPr>
            <p:nvPr/>
          </p:nvSpPr>
          <p:spPr bwMode="auto">
            <a:xfrm>
              <a:off x="324" y="1941"/>
              <a:ext cx="1464" cy="767"/>
            </a:xfrm>
            <a:prstGeom prst="roundRect">
              <a:avLst>
                <a:gd name="adj" fmla="val 16667"/>
              </a:avLst>
            </a:prstGeom>
            <a:blipFill dpi="0" rotWithShape="1">
              <a:blip r:embed="rId2"/>
              <a:srcRect/>
              <a:tile tx="0" ty="0" sx="100000" sy="100000" flip="none" algn="tl"/>
            </a:blipFill>
            <a:ln w="9525">
              <a:solidFill>
                <a:schemeClr val="tx1"/>
              </a:solidFill>
              <a:round/>
            </a:ln>
          </p:spPr>
          <p:txBody>
            <a:bodyPr vert="horz" wrap="none" lIns="45295" tIns="22649" rIns="45295" bIns="22649"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22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Είδη κρούσεων</a:t>
              </a:r>
            </a:p>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17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(με κριτήριο τη διατήρηση της ολικής κινητικής ενέργειας)</a:t>
              </a:r>
            </a:p>
          </p:txBody>
        </p:sp>
        <p:sp>
          <p:nvSpPr>
            <p:cNvPr id="9" name="_s3080" descr="Γαλάζιο χαρτομάντιλο">
              <a:extLst>
                <a:ext uri="{FF2B5EF4-FFF2-40B4-BE49-F238E27FC236}">
                  <a16:creationId xmlns:a16="http://schemas.microsoft.com/office/drawing/2014/main" id="{992DE580-044F-4FB8-B1A1-7ACE75C90135}"/>
                </a:ext>
              </a:extLst>
            </p:cNvPr>
            <p:cNvSpPr>
              <a:spLocks noChangeArrowheads="1"/>
            </p:cNvSpPr>
            <p:nvPr/>
          </p:nvSpPr>
          <p:spPr bwMode="auto">
            <a:xfrm>
              <a:off x="192" y="2884"/>
              <a:ext cx="864" cy="766"/>
            </a:xfrm>
            <a:prstGeom prst="roundRect">
              <a:avLst>
                <a:gd name="adj" fmla="val 16667"/>
              </a:avLst>
            </a:prstGeom>
            <a:blipFill dpi="0" rotWithShape="1">
              <a:blip r:embed="rId3"/>
              <a:srcRect/>
              <a:tile tx="0" ty="0" sx="100000" sy="100000" flip="none" algn="tl"/>
            </a:blipFill>
            <a:ln w="9525">
              <a:solidFill>
                <a:schemeClr val="tx1"/>
              </a:solidFill>
              <a:round/>
            </a:ln>
          </p:spPr>
          <p:txBody>
            <a:bodyPr vert="horz" wrap="none" lIns="67772" tIns="22649" rIns="45295" bIns="22649"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2200" b="1" i="0" u="none" strike="noStrike" cap="none" normalizeH="0" baseline="0">
                  <a:ln>
                    <a:noFill/>
                  </a:ln>
                  <a:solidFill>
                    <a:schemeClr val="hlink"/>
                  </a:solidFill>
                  <a:effectLst>
                    <a:outerShdw blurRad="38100" dist="38100" dir="2700000" algn="tl">
                      <a:srgbClr val="000000"/>
                    </a:outerShdw>
                  </a:effectLst>
                  <a:latin typeface="Comic Sans MS" panose="030F0702030302020204" pitchFamily="66" charset="0"/>
                </a:rPr>
                <a:t>Ελαστική</a:t>
              </a:r>
              <a:endParaRPr kumimoji="0" lang="en-US" altLang="el-GR" sz="2200" b="1" i="0" u="none" strike="noStrike" cap="none" normalizeH="0" baseline="0">
                <a:ln>
                  <a:noFill/>
                </a:ln>
                <a:solidFill>
                  <a:schemeClr val="hlink"/>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1600" b="1" i="0" u="none" strike="noStrike" cap="none" normalizeH="0" baseline="0">
                  <a:ln>
                    <a:noFill/>
                  </a:ln>
                  <a:solidFill>
                    <a:schemeClr val="hlink"/>
                  </a:solidFill>
                  <a:effectLst>
                    <a:outerShdw blurRad="38100" dist="38100" dir="2700000" algn="tl">
                      <a:srgbClr val="000000"/>
                    </a:outerShdw>
                  </a:effectLst>
                  <a:latin typeface="Comic Sans MS" panose="030F0702030302020204" pitchFamily="66" charset="0"/>
                </a:rPr>
                <a:t>(διατήρηση </a:t>
              </a:r>
              <a:r>
                <a:rPr kumimoji="0" lang="el-GR" altLang="el-GR" sz="1600" b="1" i="1" u="none" strike="noStrike" cap="none" normalizeH="0" baseline="0">
                  <a:ln>
                    <a:noFill/>
                  </a:ln>
                  <a:solidFill>
                    <a:schemeClr val="hlink"/>
                  </a:solidFill>
                  <a:effectLst>
                    <a:outerShdw blurRad="38100" dist="38100" dir="2700000" algn="tl">
                      <a:srgbClr val="000000"/>
                    </a:outerShdw>
                  </a:effectLst>
                  <a:latin typeface="Comic Sans MS" panose="030F0702030302020204" pitchFamily="66" charset="0"/>
                </a:rPr>
                <a:t>Ε</a:t>
              </a:r>
              <a:r>
                <a:rPr kumimoji="0" lang="el-GR" altLang="el-GR" sz="1600" b="1" i="0" u="none" strike="noStrike" cap="none" normalizeH="0" baseline="-25000">
                  <a:ln>
                    <a:noFill/>
                  </a:ln>
                  <a:solidFill>
                    <a:schemeClr val="hlink"/>
                  </a:solidFill>
                  <a:effectLst>
                    <a:outerShdw blurRad="38100" dist="38100" dir="2700000" algn="tl">
                      <a:srgbClr val="000000"/>
                    </a:outerShdw>
                  </a:effectLst>
                  <a:latin typeface="Comic Sans MS" panose="030F0702030302020204" pitchFamily="66" charset="0"/>
                </a:rPr>
                <a:t>κιν</a:t>
              </a:r>
              <a:r>
                <a:rPr kumimoji="0" lang="el-GR" altLang="el-GR" sz="1600" b="1" i="0" u="none" strike="noStrike" cap="none" normalizeH="0" baseline="0">
                  <a:ln>
                    <a:noFill/>
                  </a:ln>
                  <a:solidFill>
                    <a:schemeClr val="hlink"/>
                  </a:solidFill>
                  <a:effectLst>
                    <a:outerShdw blurRad="38100" dist="38100" dir="2700000" algn="tl">
                      <a:srgbClr val="000000"/>
                    </a:outerShdw>
                  </a:effectLst>
                  <a:latin typeface="Comic Sans MS" panose="030F0702030302020204" pitchFamily="66" charset="0"/>
                </a:rPr>
                <a:t>)</a:t>
              </a:r>
            </a:p>
          </p:txBody>
        </p:sp>
        <p:sp>
          <p:nvSpPr>
            <p:cNvPr id="10" name="_s3081" descr="Γαλάζιο χαρτομάντιλο">
              <a:extLst>
                <a:ext uri="{FF2B5EF4-FFF2-40B4-BE49-F238E27FC236}">
                  <a16:creationId xmlns:a16="http://schemas.microsoft.com/office/drawing/2014/main" id="{D0C8D2EA-26B0-4EC3-87FF-49D5ED5AF8E6}"/>
                </a:ext>
              </a:extLst>
            </p:cNvPr>
            <p:cNvSpPr>
              <a:spLocks noChangeArrowheads="1"/>
            </p:cNvSpPr>
            <p:nvPr/>
          </p:nvSpPr>
          <p:spPr bwMode="auto">
            <a:xfrm>
              <a:off x="1087" y="2871"/>
              <a:ext cx="864" cy="766"/>
            </a:xfrm>
            <a:prstGeom prst="roundRect">
              <a:avLst>
                <a:gd name="adj" fmla="val 16667"/>
              </a:avLst>
            </a:prstGeom>
            <a:blipFill dpi="0" rotWithShape="1">
              <a:blip r:embed="rId3"/>
              <a:srcRect/>
              <a:tile tx="0" ty="0" sx="100000" sy="100000" flip="none" algn="tl"/>
            </a:blipFill>
            <a:ln w="9525">
              <a:solidFill>
                <a:schemeClr val="tx1"/>
              </a:solidFill>
              <a:round/>
            </a:ln>
          </p:spPr>
          <p:txBody>
            <a:bodyPr vert="horz" wrap="none" lIns="45295" tIns="22649" rIns="45295" bIns="22649"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2200" b="1" i="0" u="none" strike="noStrike" cap="none" normalizeH="0" baseline="0" dirty="0">
                  <a:ln>
                    <a:noFill/>
                  </a:ln>
                  <a:solidFill>
                    <a:schemeClr val="hlink"/>
                  </a:solidFill>
                  <a:effectLst>
                    <a:outerShdw blurRad="38100" dist="38100" dir="2700000" algn="tl">
                      <a:srgbClr val="000000"/>
                    </a:outerShdw>
                  </a:effectLst>
                  <a:latin typeface="Comic Sans MS" panose="030F0702030302020204" pitchFamily="66" charset="0"/>
                </a:rPr>
                <a:t>Ανελαστική</a:t>
              </a:r>
            </a:p>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1600" b="1" i="0" u="none" strike="noStrike" cap="none" normalizeH="0" baseline="0" dirty="0">
                  <a:ln>
                    <a:noFill/>
                  </a:ln>
                  <a:solidFill>
                    <a:schemeClr val="hlink"/>
                  </a:solidFill>
                  <a:effectLst>
                    <a:outerShdw blurRad="38100" dist="38100" dir="2700000" algn="tl">
                      <a:srgbClr val="000000"/>
                    </a:outerShdw>
                  </a:effectLst>
                  <a:latin typeface="Comic Sans MS" panose="030F0702030302020204" pitchFamily="66" charset="0"/>
                </a:rPr>
                <a:t>(Μη διατήρηση </a:t>
              </a:r>
              <a:r>
                <a:rPr kumimoji="0" lang="el-GR" altLang="el-GR" sz="1600" b="1" i="1" u="none" strike="noStrike" cap="none" normalizeH="0" baseline="0" dirty="0" err="1">
                  <a:ln>
                    <a:noFill/>
                  </a:ln>
                  <a:solidFill>
                    <a:schemeClr val="hlink"/>
                  </a:solidFill>
                  <a:effectLst>
                    <a:outerShdw blurRad="38100" dist="38100" dir="2700000" algn="tl">
                      <a:srgbClr val="000000"/>
                    </a:outerShdw>
                  </a:effectLst>
                  <a:latin typeface="Comic Sans MS" panose="030F0702030302020204" pitchFamily="66" charset="0"/>
                </a:rPr>
                <a:t>Ε</a:t>
              </a:r>
              <a:r>
                <a:rPr kumimoji="0" lang="el-GR" altLang="el-GR" sz="1600" b="1" i="0" u="none" strike="noStrike" cap="none" normalizeH="0" baseline="-25000" dirty="0" err="1">
                  <a:ln>
                    <a:noFill/>
                  </a:ln>
                  <a:solidFill>
                    <a:schemeClr val="hlink"/>
                  </a:solidFill>
                  <a:effectLst>
                    <a:outerShdw blurRad="38100" dist="38100" dir="2700000" algn="tl">
                      <a:srgbClr val="000000"/>
                    </a:outerShdw>
                  </a:effectLst>
                  <a:latin typeface="Comic Sans MS" panose="030F0702030302020204" pitchFamily="66" charset="0"/>
                </a:rPr>
                <a:t>κιν</a:t>
              </a:r>
              <a:r>
                <a:rPr kumimoji="0" lang="el-GR" altLang="el-GR" sz="1600" b="1" i="0" u="none" strike="noStrike" cap="none" normalizeH="0" baseline="0" dirty="0">
                  <a:ln>
                    <a:noFill/>
                  </a:ln>
                  <a:solidFill>
                    <a:schemeClr val="hlink"/>
                  </a:solidFill>
                  <a:effectLst>
                    <a:outerShdw blurRad="38100" dist="38100" dir="2700000" algn="tl">
                      <a:srgbClr val="000000"/>
                    </a:outerShdw>
                  </a:effectLst>
                  <a:latin typeface="Comic Sans MS" panose="030F0702030302020204" pitchFamily="66" charset="0"/>
                </a:rPr>
                <a:t>)</a:t>
              </a:r>
            </a:p>
          </p:txBody>
        </p:sp>
        <p:sp>
          <p:nvSpPr>
            <p:cNvPr id="11" name="_s3082" descr="Γαλάζιο χαρτομάντιλο">
              <a:extLst>
                <a:ext uri="{FF2B5EF4-FFF2-40B4-BE49-F238E27FC236}">
                  <a16:creationId xmlns:a16="http://schemas.microsoft.com/office/drawing/2014/main" id="{8E29FD9B-71FE-43F4-8703-65120A7AF28A}"/>
                </a:ext>
              </a:extLst>
            </p:cNvPr>
            <p:cNvSpPr>
              <a:spLocks noChangeArrowheads="1"/>
            </p:cNvSpPr>
            <p:nvPr/>
          </p:nvSpPr>
          <p:spPr bwMode="auto">
            <a:xfrm>
              <a:off x="1087" y="3804"/>
              <a:ext cx="864" cy="715"/>
            </a:xfrm>
            <a:prstGeom prst="roundRect">
              <a:avLst>
                <a:gd name="adj" fmla="val 16667"/>
              </a:avLst>
            </a:prstGeom>
            <a:blipFill dpi="0" rotWithShape="1">
              <a:blip r:embed="rId3"/>
              <a:srcRect/>
              <a:tile tx="0" ty="0" sx="100000" sy="100000" flip="none" algn="tl"/>
            </a:blipFill>
            <a:ln w="9525">
              <a:solidFill>
                <a:schemeClr val="tx1"/>
              </a:solidFill>
              <a:round/>
            </a:ln>
          </p:spPr>
          <p:txBody>
            <a:bodyPr vert="horz" wrap="none" lIns="45295" tIns="22649" rIns="45295" bIns="22649"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2200" b="1" i="0" u="none" strike="noStrike" cap="none" normalizeH="0" baseline="0">
                  <a:ln>
                    <a:noFill/>
                  </a:ln>
                  <a:solidFill>
                    <a:schemeClr val="hlink"/>
                  </a:solidFill>
                  <a:effectLst>
                    <a:outerShdw blurRad="38100" dist="38100" dir="2700000" algn="tl">
                      <a:srgbClr val="000000"/>
                    </a:outerShdw>
                  </a:effectLst>
                  <a:latin typeface="Comic Sans MS" panose="030F0702030302020204" pitchFamily="66" charset="0"/>
                </a:rPr>
                <a:t>Πλαστική</a:t>
              </a:r>
            </a:p>
            <a:p>
              <a:pPr marL="0" marR="0" lvl="0" indent="0" algn="ctr" defTabSz="914400" rtl="0" eaLnBrk="1" fontAlgn="base" latinLnBrk="0" hangingPunct="1">
                <a:lnSpc>
                  <a:spcPct val="100000"/>
                </a:lnSpc>
                <a:spcBef>
                  <a:spcPct val="0"/>
                </a:spcBef>
                <a:spcAft>
                  <a:spcPct val="0"/>
                </a:spcAft>
                <a:buClrTx/>
                <a:buSzTx/>
                <a:buFontTx/>
                <a:buNone/>
              </a:pPr>
              <a:r>
                <a:rPr kumimoji="0" lang="el-GR" altLang="el-GR" sz="1600" b="1" i="0" u="none" strike="noStrike" cap="none" normalizeH="0" baseline="0">
                  <a:ln>
                    <a:noFill/>
                  </a:ln>
                  <a:solidFill>
                    <a:schemeClr val="hlink"/>
                  </a:solidFill>
                  <a:effectLst>
                    <a:outerShdw blurRad="38100" dist="38100" dir="2700000" algn="tl">
                      <a:srgbClr val="000000"/>
                    </a:outerShdw>
                  </a:effectLst>
                  <a:latin typeface="Comic Sans MS" panose="030F0702030302020204" pitchFamily="66" charset="0"/>
                </a:rPr>
                <a:t>(δημιουργία συσσωματώματος)</a:t>
              </a:r>
            </a:p>
          </p:txBody>
        </p:sp>
      </p:grpSp>
    </p:spTree>
    <p:extLst>
      <p:ext uri="{BB962C8B-B14F-4D97-AF65-F5344CB8AC3E}">
        <p14:creationId xmlns:p14="http://schemas.microsoft.com/office/powerpoint/2010/main" val="4837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30C888-9BF0-4EF6-9BD6-D2ACF5D5E644}"/>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BA775A6-1154-44FB-903D-AFD07347BCCD}"/>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35</a:t>
            </a:fld>
            <a:endParaRPr lang="el-GR" dirty="0">
              <a:solidFill>
                <a:prstClr val="black">
                  <a:tint val="75000"/>
                </a:prstClr>
              </a:solidFill>
            </a:endParaRPr>
          </a:p>
        </p:txBody>
      </p:sp>
      <p:sp>
        <p:nvSpPr>
          <p:cNvPr id="4" name="Text Box 4">
            <a:extLst>
              <a:ext uri="{FF2B5EF4-FFF2-40B4-BE49-F238E27FC236}">
                <a16:creationId xmlns:a16="http://schemas.microsoft.com/office/drawing/2014/main" id="{FC69DB00-2623-4B6B-BCFF-6B2A256545BE}"/>
              </a:ext>
            </a:extLst>
          </p:cNvPr>
          <p:cNvSpPr txBox="1">
            <a:spLocks noChangeArrowheads="1"/>
          </p:cNvSpPr>
          <p:nvPr/>
        </p:nvSpPr>
        <p:spPr bwMode="auto">
          <a:xfrm>
            <a:off x="80320" y="-24689"/>
            <a:ext cx="74531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Η διατήρηση της ορμής στις κρούσεις</a:t>
            </a:r>
          </a:p>
        </p:txBody>
      </p:sp>
      <p:sp>
        <p:nvSpPr>
          <p:cNvPr id="5" name="Text Box 13">
            <a:extLst>
              <a:ext uri="{FF2B5EF4-FFF2-40B4-BE49-F238E27FC236}">
                <a16:creationId xmlns:a16="http://schemas.microsoft.com/office/drawing/2014/main" id="{7C5A5047-B6FA-4965-8026-4B8058CC9819}"/>
              </a:ext>
            </a:extLst>
          </p:cNvPr>
          <p:cNvSpPr txBox="1">
            <a:spLocks noChangeArrowheads="1"/>
          </p:cNvSpPr>
          <p:nvPr/>
        </p:nvSpPr>
        <p:spPr bwMode="auto">
          <a:xfrm>
            <a:off x="24355" y="843983"/>
            <a:ext cx="35909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pPr>
            <a:r>
              <a:rPr lang="el-GR" altLang="el-GR" sz="2400" b="1" dirty="0">
                <a:latin typeface="Comic Sans MS" panose="030F0702030302020204" pitchFamily="66" charset="0"/>
              </a:rPr>
              <a:t>Οι εσωτερικές δυνάμεις που αναπτύσσονται στη διάρκεια μιας κρούσης είναι πολύ ισχυρότερες από τις τυχόν υπάρχουσες εξωτερικές δυνάμεις (βάρη των σωμάτων).</a:t>
            </a:r>
          </a:p>
        </p:txBody>
      </p:sp>
      <p:graphicFrame>
        <p:nvGraphicFramePr>
          <p:cNvPr id="6" name="Object 14">
            <a:extLst>
              <a:ext uri="{FF2B5EF4-FFF2-40B4-BE49-F238E27FC236}">
                <a16:creationId xmlns:a16="http://schemas.microsoft.com/office/drawing/2014/main" id="{B793CBD2-BA50-4FDE-90A5-7B5A94E2594E}"/>
              </a:ext>
            </a:extLst>
          </p:cNvPr>
          <p:cNvGraphicFramePr>
            <a:graphicFrameLocks noChangeAspect="1"/>
          </p:cNvGraphicFramePr>
          <p:nvPr/>
        </p:nvGraphicFramePr>
        <p:xfrm>
          <a:off x="295275" y="4006850"/>
          <a:ext cx="2548533" cy="832549"/>
        </p:xfrm>
        <a:graphic>
          <a:graphicData uri="http://schemas.openxmlformats.org/presentationml/2006/ole">
            <mc:AlternateContent xmlns:mc="http://schemas.openxmlformats.org/markup-compatibility/2006">
              <mc:Choice xmlns:v="urn:schemas-microsoft-com:vml" Requires="v">
                <p:oleObj spid="_x0000_s15500" name="Εξίσωση" r:id="rId3" imgW="1651000" imgH="533400" progId="Equation.3">
                  <p:embed/>
                </p:oleObj>
              </mc:Choice>
              <mc:Fallback>
                <p:oleObj name="Εξίσωση" r:id="rId3" imgW="1651000" imgH="533400" progId="Equation.3">
                  <p:embed/>
                  <p:pic>
                    <p:nvPicPr>
                      <p:cNvPr id="36"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006850"/>
                        <a:ext cx="2548533" cy="832549"/>
                      </a:xfrm>
                      <a:prstGeom prst="rect">
                        <a:avLst/>
                      </a:prstGeom>
                      <a:noFill/>
                      <a:ln>
                        <a:noFill/>
                      </a:ln>
                      <a:effectLst>
                        <a:outerShdw dist="35921" dir="2700000" algn="ctr" rotWithShape="0">
                          <a:srgbClr val="808080"/>
                        </a:outerShdw>
                      </a:effectLst>
                    </p:spPr>
                  </p:pic>
                </p:oleObj>
              </mc:Fallback>
            </mc:AlternateContent>
          </a:graphicData>
        </a:graphic>
      </p:graphicFrame>
      <p:sp>
        <p:nvSpPr>
          <p:cNvPr id="7" name="Text Box 15">
            <a:extLst>
              <a:ext uri="{FF2B5EF4-FFF2-40B4-BE49-F238E27FC236}">
                <a16:creationId xmlns:a16="http://schemas.microsoft.com/office/drawing/2014/main" id="{DC2E0C83-B3D5-4234-BF11-9F958F475B6B}"/>
              </a:ext>
            </a:extLst>
          </p:cNvPr>
          <p:cNvSpPr txBox="1">
            <a:spLocks noChangeArrowheads="1"/>
          </p:cNvSpPr>
          <p:nvPr/>
        </p:nvSpPr>
        <p:spPr bwMode="auto">
          <a:xfrm>
            <a:off x="3348038" y="4221163"/>
            <a:ext cx="792162"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2000" b="1" dirty="0">
                <a:latin typeface="Comic Sans MS" panose="030F0702030302020204" pitchFamily="66" charset="0"/>
              </a:rPr>
              <a:t>άρα</a:t>
            </a:r>
          </a:p>
        </p:txBody>
      </p:sp>
      <p:graphicFrame>
        <p:nvGraphicFramePr>
          <p:cNvPr id="8" name="Object 17">
            <a:extLst>
              <a:ext uri="{FF2B5EF4-FFF2-40B4-BE49-F238E27FC236}">
                <a16:creationId xmlns:a16="http://schemas.microsoft.com/office/drawing/2014/main" id="{39932D85-7679-4D1B-90F8-3259732A714A}"/>
              </a:ext>
            </a:extLst>
          </p:cNvPr>
          <p:cNvGraphicFramePr>
            <a:graphicFrameLocks noChangeAspect="1"/>
          </p:cNvGraphicFramePr>
          <p:nvPr/>
        </p:nvGraphicFramePr>
        <p:xfrm>
          <a:off x="4217988" y="4181475"/>
          <a:ext cx="1506140" cy="519510"/>
        </p:xfrm>
        <a:graphic>
          <a:graphicData uri="http://schemas.openxmlformats.org/presentationml/2006/ole">
            <mc:AlternateContent xmlns:mc="http://schemas.openxmlformats.org/markup-compatibility/2006">
              <mc:Choice xmlns:v="urn:schemas-microsoft-com:vml" Requires="v">
                <p:oleObj spid="_x0000_s15501" name="Εξίσωση" r:id="rId5" imgW="863600" imgH="292100" progId="Equation.3">
                  <p:embed/>
                </p:oleObj>
              </mc:Choice>
              <mc:Fallback>
                <p:oleObj name="Εξίσωση" r:id="rId5" imgW="863600" imgH="292100" progId="Equation.3">
                  <p:embed/>
                  <p:pic>
                    <p:nvPicPr>
                      <p:cNvPr id="38"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7988" y="4181475"/>
                        <a:ext cx="1506140" cy="519510"/>
                      </a:xfrm>
                      <a:prstGeom prst="rect">
                        <a:avLst/>
                      </a:prstGeom>
                      <a:noFill/>
                      <a:ln>
                        <a:noFill/>
                      </a:ln>
                      <a:effectLst>
                        <a:outerShdw dist="35921" dir="2700000" algn="ctr" rotWithShape="0">
                          <a:srgbClr val="808080"/>
                        </a:outerShdw>
                      </a:effectLst>
                    </p:spPr>
                  </p:pic>
                </p:oleObj>
              </mc:Fallback>
            </mc:AlternateContent>
          </a:graphicData>
        </a:graphic>
      </p:graphicFrame>
      <p:sp>
        <p:nvSpPr>
          <p:cNvPr id="9" name="Text Box 18">
            <a:extLst>
              <a:ext uri="{FF2B5EF4-FFF2-40B4-BE49-F238E27FC236}">
                <a16:creationId xmlns:a16="http://schemas.microsoft.com/office/drawing/2014/main" id="{1C66776A-3327-4048-90FA-C428C7B0AE33}"/>
              </a:ext>
            </a:extLst>
          </p:cNvPr>
          <p:cNvSpPr txBox="1">
            <a:spLocks noChangeArrowheads="1"/>
          </p:cNvSpPr>
          <p:nvPr/>
        </p:nvSpPr>
        <p:spPr bwMode="auto">
          <a:xfrm>
            <a:off x="5867400" y="4221163"/>
            <a:ext cx="504825"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2000" b="1" dirty="0">
                <a:latin typeface="Comic Sans MS" panose="030F0702030302020204" pitchFamily="66" charset="0"/>
              </a:rPr>
              <a:t>ή</a:t>
            </a:r>
          </a:p>
        </p:txBody>
      </p:sp>
      <p:graphicFrame>
        <p:nvGraphicFramePr>
          <p:cNvPr id="10" name="Object 19">
            <a:extLst>
              <a:ext uri="{FF2B5EF4-FFF2-40B4-BE49-F238E27FC236}">
                <a16:creationId xmlns:a16="http://schemas.microsoft.com/office/drawing/2014/main" id="{EC60C197-FC1F-4707-B011-BF2882E5F55D}"/>
              </a:ext>
            </a:extLst>
          </p:cNvPr>
          <p:cNvGraphicFramePr>
            <a:graphicFrameLocks noChangeAspect="1"/>
          </p:cNvGraphicFramePr>
          <p:nvPr/>
        </p:nvGraphicFramePr>
        <p:xfrm>
          <a:off x="6734175" y="4113214"/>
          <a:ext cx="1538061" cy="628534"/>
        </p:xfrm>
        <a:graphic>
          <a:graphicData uri="http://schemas.openxmlformats.org/presentationml/2006/ole">
            <mc:AlternateContent xmlns:mc="http://schemas.openxmlformats.org/markup-compatibility/2006">
              <mc:Choice xmlns:v="urn:schemas-microsoft-com:vml" Requires="v">
                <p:oleObj spid="_x0000_s15502" name="Εξίσωση" r:id="rId7" imgW="736600" imgH="292100" progId="Equation.3">
                  <p:embed/>
                </p:oleObj>
              </mc:Choice>
              <mc:Fallback>
                <p:oleObj name="Εξίσωση" r:id="rId7" imgW="736600" imgH="292100" progId="Equation.3">
                  <p:embed/>
                  <p:pic>
                    <p:nvPicPr>
                      <p:cNvPr id="4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4175" y="4113214"/>
                        <a:ext cx="1538061" cy="628534"/>
                      </a:xfrm>
                      <a:prstGeom prst="rect">
                        <a:avLst/>
                      </a:prstGeom>
                      <a:noFill/>
                      <a:ln>
                        <a:noFill/>
                      </a:ln>
                      <a:effectLst>
                        <a:outerShdw dist="35921" dir="2700000" algn="ctr" rotWithShape="0">
                          <a:srgbClr val="808080"/>
                        </a:outerShdw>
                      </a:effectLst>
                    </p:spPr>
                  </p:pic>
                </p:oleObj>
              </mc:Fallback>
            </mc:AlternateContent>
          </a:graphicData>
        </a:graphic>
      </p:graphicFrame>
      <mc:AlternateContent xmlns:mc="http://schemas.openxmlformats.org/markup-compatibility/2006" xmlns:a14="http://schemas.microsoft.com/office/drawing/2010/main">
        <mc:Choice Requires="a14">
          <p:sp>
            <p:nvSpPr>
              <p:cNvPr id="11" name="Text Box 20">
                <a:extLst>
                  <a:ext uri="{FF2B5EF4-FFF2-40B4-BE49-F238E27FC236}">
                    <a16:creationId xmlns:a16="http://schemas.microsoft.com/office/drawing/2014/main" id="{DAD1B8AF-DF09-41D5-AC1B-8A0E03FC69BF}"/>
                  </a:ext>
                </a:extLst>
              </p:cNvPr>
              <p:cNvSpPr txBox="1">
                <a:spLocks noChangeArrowheads="1"/>
              </p:cNvSpPr>
              <p:nvPr/>
            </p:nvSpPr>
            <p:spPr bwMode="auto">
              <a:xfrm>
                <a:off x="611560" y="5013325"/>
                <a:ext cx="7560839"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2800" b="1" dirty="0">
                    <a:solidFill>
                      <a:srgbClr val="FF0000"/>
                    </a:solidFill>
                    <a:effectLst>
                      <a:outerShdw blurRad="38100" dist="38100" dir="2700000" algn="tl">
                        <a:srgbClr val="000000"/>
                      </a:outerShdw>
                    </a:effectLst>
                    <a:latin typeface="Comic Sans MS" panose="030F0702030302020204" pitchFamily="66" charset="0"/>
                  </a:rPr>
                  <a:t>Σε κάθε είδος κρούσης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(αφού </a:t>
                </a:r>
                <a14:m>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a:solidFill>
                              <a:srgbClr val="FF0000"/>
                            </a:solidFill>
                            <a:effectLst>
                              <a:outerShdw blurRad="38100" dist="38100" dir="2700000" algn="tl">
                                <a:srgbClr val="000000">
                                  <a:alpha val="43137"/>
                                </a:srgbClr>
                              </a:outerShdw>
                            </a:effectLst>
                            <a:latin typeface="Cambria Math"/>
                          </a:rPr>
                          <m:t>𝒑</m:t>
                        </m:r>
                      </m:e>
                    </m:acc>
                  </m:oMath>
                </a14:m>
                <a:r>
                  <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ολ</a:t>
                </a:r>
                <a:r>
                  <a:rPr lang="en-US" sz="2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 </a:t>
                </a:r>
                <a:r>
                  <a:rPr lang="el-GR" sz="2400" b="1" dirty="0" err="1">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σταθ</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η ορμή του συστήματος διατηρείται. </a:t>
                </a:r>
              </a:p>
            </p:txBody>
          </p:sp>
        </mc:Choice>
        <mc:Fallback xmlns="">
          <p:sp>
            <p:nvSpPr>
              <p:cNvPr id="11" name="Text Box 20">
                <a:extLst>
                  <a:ext uri="{FF2B5EF4-FFF2-40B4-BE49-F238E27FC236}">
                    <a16:creationId xmlns:a16="http://schemas.microsoft.com/office/drawing/2014/main" id="{DAD1B8AF-DF09-41D5-AC1B-8A0E03FC69BF}"/>
                  </a:ext>
                </a:extLst>
              </p:cNvPr>
              <p:cNvSpPr txBox="1">
                <a:spLocks noRot="1" noChangeAspect="1" noMove="1" noResize="1" noEditPoints="1" noAdjustHandles="1" noChangeArrowheads="1" noChangeShapeType="1" noTextEdit="1"/>
              </p:cNvSpPr>
              <p:nvPr/>
            </p:nvSpPr>
            <p:spPr bwMode="auto">
              <a:xfrm>
                <a:off x="611560" y="5013325"/>
                <a:ext cx="7560839" cy="954107"/>
              </a:xfrm>
              <a:prstGeom prst="rect">
                <a:avLst/>
              </a:prstGeom>
              <a:blipFill>
                <a:blip r:embed="rId9"/>
                <a:stretch>
                  <a:fillRect t="-7006" r="-1934" b="-203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nvGrpSpPr>
          <p:cNvPr id="12" name="Ομάδα 11">
            <a:extLst>
              <a:ext uri="{FF2B5EF4-FFF2-40B4-BE49-F238E27FC236}">
                <a16:creationId xmlns:a16="http://schemas.microsoft.com/office/drawing/2014/main" id="{B94CFEA4-2B2F-4D1D-81E3-2F8022484FF7}"/>
              </a:ext>
            </a:extLst>
          </p:cNvPr>
          <p:cNvGrpSpPr/>
          <p:nvPr/>
        </p:nvGrpSpPr>
        <p:grpSpPr>
          <a:xfrm>
            <a:off x="4283969" y="831663"/>
            <a:ext cx="4266080" cy="3007706"/>
            <a:chOff x="4959123" y="1145381"/>
            <a:chExt cx="3590925" cy="2693988"/>
          </a:xfrm>
        </p:grpSpPr>
        <p:grpSp>
          <p:nvGrpSpPr>
            <p:cNvPr id="13" name="Ομάδα 12">
              <a:extLst>
                <a:ext uri="{FF2B5EF4-FFF2-40B4-BE49-F238E27FC236}">
                  <a16:creationId xmlns:a16="http://schemas.microsoft.com/office/drawing/2014/main" id="{91C4DD6E-5D7A-45EF-B1FF-1856B2829BC0}"/>
                </a:ext>
              </a:extLst>
            </p:cNvPr>
            <p:cNvGrpSpPr/>
            <p:nvPr/>
          </p:nvGrpSpPr>
          <p:grpSpPr>
            <a:xfrm>
              <a:off x="4959123" y="1145381"/>
              <a:ext cx="3590925" cy="2693988"/>
              <a:chOff x="4572000" y="1196975"/>
              <a:chExt cx="3590925" cy="2693988"/>
            </a:xfrm>
            <a:effectLst/>
          </p:grpSpPr>
          <p:pic>
            <p:nvPicPr>
              <p:cNvPr id="18" name="Picture 6" descr="coll_mass">
                <a:extLst>
                  <a:ext uri="{FF2B5EF4-FFF2-40B4-BE49-F238E27FC236}">
                    <a16:creationId xmlns:a16="http://schemas.microsoft.com/office/drawing/2014/main" id="{1FCD06FD-88E8-401E-90B5-C0B1F3443A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196975"/>
                <a:ext cx="3590925" cy="2693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 Box 7">
                <a:extLst>
                  <a:ext uri="{FF2B5EF4-FFF2-40B4-BE49-F238E27FC236}">
                    <a16:creationId xmlns:a16="http://schemas.microsoft.com/office/drawing/2014/main" id="{23CBED99-E03E-401F-B82D-9EB1348695F0}"/>
                  </a:ext>
                </a:extLst>
              </p:cNvPr>
              <p:cNvSpPr txBox="1">
                <a:spLocks noChangeArrowheads="1"/>
              </p:cNvSpPr>
              <p:nvPr/>
            </p:nvSpPr>
            <p:spPr bwMode="auto">
              <a:xfrm>
                <a:off x="7308850" y="1773238"/>
                <a:ext cx="576263" cy="274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sz="1200"/>
              </a:p>
            </p:txBody>
          </p:sp>
          <p:sp>
            <p:nvSpPr>
              <p:cNvPr id="20" name="Text Box 8">
                <a:extLst>
                  <a:ext uri="{FF2B5EF4-FFF2-40B4-BE49-F238E27FC236}">
                    <a16:creationId xmlns:a16="http://schemas.microsoft.com/office/drawing/2014/main" id="{BFD17BCA-80DD-413C-9CF1-FADCB7A0ECBE}"/>
                  </a:ext>
                </a:extLst>
              </p:cNvPr>
              <p:cNvSpPr txBox="1">
                <a:spLocks noChangeArrowheads="1"/>
              </p:cNvSpPr>
              <p:nvPr/>
            </p:nvSpPr>
            <p:spPr bwMode="auto">
              <a:xfrm>
                <a:off x="6516688" y="1412875"/>
                <a:ext cx="503237" cy="2746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sz="1200"/>
              </a:p>
            </p:txBody>
          </p:sp>
          <p:sp>
            <p:nvSpPr>
              <p:cNvPr id="21" name="Text Box 9">
                <a:extLst>
                  <a:ext uri="{FF2B5EF4-FFF2-40B4-BE49-F238E27FC236}">
                    <a16:creationId xmlns:a16="http://schemas.microsoft.com/office/drawing/2014/main" id="{089E930F-D165-413B-9839-6CE894C7FCC8}"/>
                  </a:ext>
                </a:extLst>
              </p:cNvPr>
              <p:cNvSpPr txBox="1">
                <a:spLocks noChangeArrowheads="1"/>
              </p:cNvSpPr>
              <p:nvPr/>
            </p:nvSpPr>
            <p:spPr bwMode="auto">
              <a:xfrm>
                <a:off x="5580063" y="1700213"/>
                <a:ext cx="576262" cy="274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sz="1200"/>
              </a:p>
            </p:txBody>
          </p:sp>
          <p:sp>
            <p:nvSpPr>
              <p:cNvPr id="22" name="Text Box 10">
                <a:extLst>
                  <a:ext uri="{FF2B5EF4-FFF2-40B4-BE49-F238E27FC236}">
                    <a16:creationId xmlns:a16="http://schemas.microsoft.com/office/drawing/2014/main" id="{D6E54094-D6DF-4E82-B0A8-ABDD312ED740}"/>
                  </a:ext>
                </a:extLst>
              </p:cNvPr>
              <p:cNvSpPr txBox="1">
                <a:spLocks noChangeArrowheads="1"/>
              </p:cNvSpPr>
              <p:nvPr/>
            </p:nvSpPr>
            <p:spPr bwMode="auto">
              <a:xfrm>
                <a:off x="4859338" y="2420938"/>
                <a:ext cx="576262" cy="2444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sz="1000"/>
              </a:p>
            </p:txBody>
          </p:sp>
          <p:sp>
            <p:nvSpPr>
              <p:cNvPr id="23" name="Text Box 11">
                <a:extLst>
                  <a:ext uri="{FF2B5EF4-FFF2-40B4-BE49-F238E27FC236}">
                    <a16:creationId xmlns:a16="http://schemas.microsoft.com/office/drawing/2014/main" id="{DEAAFB88-E802-4AAB-91B9-D62AAA8DC823}"/>
                  </a:ext>
                </a:extLst>
              </p:cNvPr>
              <p:cNvSpPr txBox="1">
                <a:spLocks noChangeArrowheads="1"/>
              </p:cNvSpPr>
              <p:nvPr/>
            </p:nvSpPr>
            <p:spPr bwMode="auto">
              <a:xfrm>
                <a:off x="4895056" y="2420938"/>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b="1" i="1" dirty="0">
                    <a:solidFill>
                      <a:srgbClr val="FF0000"/>
                    </a:solidFill>
                    <a:latin typeface="Comic Sans MS" panose="030F0702030302020204" pitchFamily="66" charset="0"/>
                  </a:rPr>
                  <a:t>F</a:t>
                </a:r>
                <a:r>
                  <a:rPr lang="en-US" altLang="el-GR" b="1" baseline="-25000" dirty="0">
                    <a:solidFill>
                      <a:srgbClr val="FF0000"/>
                    </a:solidFill>
                    <a:latin typeface="Comic Sans MS" panose="030F0702030302020204" pitchFamily="66" charset="0"/>
                  </a:rPr>
                  <a:t>1</a:t>
                </a:r>
                <a:endParaRPr lang="el-GR" altLang="el-GR" b="1" dirty="0">
                  <a:solidFill>
                    <a:srgbClr val="FF0000"/>
                  </a:solidFill>
                  <a:latin typeface="Comic Sans MS" panose="030F0702030302020204" pitchFamily="66" charset="0"/>
                </a:endParaRPr>
              </a:p>
            </p:txBody>
          </p:sp>
          <p:sp>
            <p:nvSpPr>
              <p:cNvPr id="24" name="Text Box 12">
                <a:extLst>
                  <a:ext uri="{FF2B5EF4-FFF2-40B4-BE49-F238E27FC236}">
                    <a16:creationId xmlns:a16="http://schemas.microsoft.com/office/drawing/2014/main" id="{408B63A6-A492-4A31-A215-4F401F13D527}"/>
                  </a:ext>
                </a:extLst>
              </p:cNvPr>
              <p:cNvSpPr txBox="1">
                <a:spLocks noChangeArrowheads="1"/>
              </p:cNvSpPr>
              <p:nvPr/>
            </p:nvSpPr>
            <p:spPr bwMode="auto">
              <a:xfrm>
                <a:off x="7164388" y="1628775"/>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b="1" i="1" dirty="0">
                    <a:solidFill>
                      <a:srgbClr val="FF0000"/>
                    </a:solidFill>
                    <a:latin typeface="Comic Sans MS" panose="030F0702030302020204" pitchFamily="66" charset="0"/>
                  </a:rPr>
                  <a:t>F</a:t>
                </a:r>
                <a:r>
                  <a:rPr lang="en-US" altLang="el-GR" b="1" baseline="-25000" dirty="0">
                    <a:solidFill>
                      <a:srgbClr val="FF0000"/>
                    </a:solidFill>
                    <a:latin typeface="Comic Sans MS" panose="030F0702030302020204" pitchFamily="66" charset="0"/>
                  </a:rPr>
                  <a:t>2</a:t>
                </a:r>
                <a:endParaRPr lang="el-GR" altLang="el-GR" b="1" dirty="0">
                  <a:solidFill>
                    <a:srgbClr val="FF0000"/>
                  </a:solidFill>
                  <a:latin typeface="Comic Sans MS" panose="030F0702030302020204" pitchFamily="66" charset="0"/>
                </a:endParaRPr>
              </a:p>
            </p:txBody>
          </p:sp>
          <p:sp>
            <p:nvSpPr>
              <p:cNvPr id="25" name="Line 21">
                <a:extLst>
                  <a:ext uri="{FF2B5EF4-FFF2-40B4-BE49-F238E27FC236}">
                    <a16:creationId xmlns:a16="http://schemas.microsoft.com/office/drawing/2014/main" id="{53C0EF0B-54EB-49EC-8E55-A6A56F6FB7C6}"/>
                  </a:ext>
                </a:extLst>
              </p:cNvPr>
              <p:cNvSpPr>
                <a:spLocks noChangeShapeType="1"/>
              </p:cNvSpPr>
              <p:nvPr/>
            </p:nvSpPr>
            <p:spPr bwMode="auto">
              <a:xfrm>
                <a:off x="6011863" y="2492375"/>
                <a:ext cx="0" cy="649288"/>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24">
                <a:extLst>
                  <a:ext uri="{FF2B5EF4-FFF2-40B4-BE49-F238E27FC236}">
                    <a16:creationId xmlns:a16="http://schemas.microsoft.com/office/drawing/2014/main" id="{5974F100-66DA-4517-8F0E-EAFB0AD162A8}"/>
                  </a:ext>
                </a:extLst>
              </p:cNvPr>
              <p:cNvSpPr>
                <a:spLocks noChangeShapeType="1"/>
              </p:cNvSpPr>
              <p:nvPr/>
            </p:nvSpPr>
            <p:spPr bwMode="auto">
              <a:xfrm>
                <a:off x="6659563" y="2205038"/>
                <a:ext cx="0" cy="649287"/>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 name="Line 25">
                <a:extLst>
                  <a:ext uri="{FF2B5EF4-FFF2-40B4-BE49-F238E27FC236}">
                    <a16:creationId xmlns:a16="http://schemas.microsoft.com/office/drawing/2014/main" id="{36DEF12F-DB96-47A3-9467-B7A246D12E95}"/>
                  </a:ext>
                </a:extLst>
              </p:cNvPr>
              <p:cNvSpPr>
                <a:spLocks noChangeShapeType="1"/>
              </p:cNvSpPr>
              <p:nvPr/>
            </p:nvSpPr>
            <p:spPr bwMode="auto">
              <a:xfrm>
                <a:off x="6011863" y="1844675"/>
                <a:ext cx="0" cy="649288"/>
              </a:xfrm>
              <a:prstGeom prst="line">
                <a:avLst/>
              </a:prstGeom>
              <a:noFill/>
              <a:ln w="2857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Line 26">
                <a:extLst>
                  <a:ext uri="{FF2B5EF4-FFF2-40B4-BE49-F238E27FC236}">
                    <a16:creationId xmlns:a16="http://schemas.microsoft.com/office/drawing/2014/main" id="{8C253D87-8409-4372-B345-FE98281B1719}"/>
                  </a:ext>
                </a:extLst>
              </p:cNvPr>
              <p:cNvSpPr>
                <a:spLocks noChangeShapeType="1"/>
              </p:cNvSpPr>
              <p:nvPr/>
            </p:nvSpPr>
            <p:spPr bwMode="auto">
              <a:xfrm>
                <a:off x="6659563" y="1628775"/>
                <a:ext cx="0" cy="649288"/>
              </a:xfrm>
              <a:prstGeom prst="line">
                <a:avLst/>
              </a:prstGeom>
              <a:noFill/>
              <a:ln w="2857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4" name="TextBox 13">
              <a:extLst>
                <a:ext uri="{FF2B5EF4-FFF2-40B4-BE49-F238E27FC236}">
                  <a16:creationId xmlns:a16="http://schemas.microsoft.com/office/drawing/2014/main" id="{8C2A6DEC-4211-4E84-9120-4CC0C974D04A}"/>
                </a:ext>
              </a:extLst>
            </p:cNvPr>
            <p:cNvSpPr txBox="1"/>
            <p:nvPr/>
          </p:nvSpPr>
          <p:spPr>
            <a:xfrm>
              <a:off x="6903811" y="1329323"/>
              <a:ext cx="432593" cy="338554"/>
            </a:xfrm>
            <a:prstGeom prst="rect">
              <a:avLst/>
            </a:prstGeom>
            <a:noFill/>
          </p:spPr>
          <p:txBody>
            <a:bodyPr wrap="square" rtlCol="0">
              <a:spAutoFit/>
            </a:bodyPr>
            <a:lstStyle/>
            <a:p>
              <a:r>
                <a:rPr lang="en-US" sz="1600" b="1" i="1" dirty="0">
                  <a:latin typeface="Comic Sans MS" panose="030F0702030302020204" pitchFamily="66" charset="0"/>
                </a:rPr>
                <a:t>N</a:t>
              </a:r>
              <a:r>
                <a:rPr lang="en-US" sz="1600" b="1" baseline="-25000" dirty="0">
                  <a:latin typeface="Comic Sans MS" panose="030F0702030302020204" pitchFamily="66" charset="0"/>
                </a:rPr>
                <a:t>2</a:t>
              </a:r>
              <a:endParaRPr lang="el-GR" sz="1600" b="1" dirty="0">
                <a:latin typeface="Comic Sans MS" panose="030F0702030302020204" pitchFamily="66" charset="0"/>
              </a:endParaRPr>
            </a:p>
          </p:txBody>
        </p:sp>
        <p:sp>
          <p:nvSpPr>
            <p:cNvPr id="15" name="TextBox 14">
              <a:extLst>
                <a:ext uri="{FF2B5EF4-FFF2-40B4-BE49-F238E27FC236}">
                  <a16:creationId xmlns:a16="http://schemas.microsoft.com/office/drawing/2014/main" id="{4DF8B18A-2642-442E-AB53-5656CCBED90E}"/>
                </a:ext>
              </a:extLst>
            </p:cNvPr>
            <p:cNvSpPr txBox="1"/>
            <p:nvPr/>
          </p:nvSpPr>
          <p:spPr>
            <a:xfrm>
              <a:off x="6039020" y="1540486"/>
              <a:ext cx="432593" cy="338554"/>
            </a:xfrm>
            <a:prstGeom prst="rect">
              <a:avLst/>
            </a:prstGeom>
            <a:noFill/>
          </p:spPr>
          <p:txBody>
            <a:bodyPr wrap="square" rtlCol="0">
              <a:spAutoFit/>
            </a:bodyPr>
            <a:lstStyle/>
            <a:p>
              <a:r>
                <a:rPr lang="en-US" sz="1600" b="1" i="1" dirty="0">
                  <a:latin typeface="Comic Sans MS" panose="030F0702030302020204" pitchFamily="66" charset="0"/>
                </a:rPr>
                <a:t>N</a:t>
              </a:r>
              <a:r>
                <a:rPr lang="en-US" sz="1600" b="1" baseline="-25000" dirty="0">
                  <a:latin typeface="Comic Sans MS" panose="030F0702030302020204" pitchFamily="66" charset="0"/>
                </a:rPr>
                <a:t>1</a:t>
              </a:r>
              <a:endParaRPr lang="el-GR" sz="1600" b="1" dirty="0">
                <a:latin typeface="Comic Sans MS" panose="030F0702030302020204" pitchFamily="66" charset="0"/>
              </a:endParaRPr>
            </a:p>
          </p:txBody>
        </p:sp>
        <p:sp>
          <p:nvSpPr>
            <p:cNvPr id="16" name="TextBox 15">
              <a:extLst>
                <a:ext uri="{FF2B5EF4-FFF2-40B4-BE49-F238E27FC236}">
                  <a16:creationId xmlns:a16="http://schemas.microsoft.com/office/drawing/2014/main" id="{DF9D6BC1-274F-4AE7-AED9-11B46B5B0D0A}"/>
                </a:ext>
              </a:extLst>
            </p:cNvPr>
            <p:cNvSpPr txBox="1"/>
            <p:nvPr/>
          </p:nvSpPr>
          <p:spPr>
            <a:xfrm>
              <a:off x="6939132" y="2740712"/>
              <a:ext cx="432593" cy="338554"/>
            </a:xfrm>
            <a:prstGeom prst="rect">
              <a:avLst/>
            </a:prstGeom>
            <a:noFill/>
          </p:spPr>
          <p:txBody>
            <a:bodyPr wrap="square" rtlCol="0">
              <a:spAutoFit/>
            </a:bodyPr>
            <a:lstStyle/>
            <a:p>
              <a:r>
                <a:rPr lang="en-US" sz="1600" b="1" i="1" dirty="0">
                  <a:latin typeface="Comic Sans MS" panose="030F0702030302020204" pitchFamily="66" charset="0"/>
                </a:rPr>
                <a:t>w</a:t>
              </a:r>
              <a:r>
                <a:rPr lang="en-US" sz="1600" b="1" baseline="-25000" dirty="0">
                  <a:latin typeface="Comic Sans MS" panose="030F0702030302020204" pitchFamily="66" charset="0"/>
                </a:rPr>
                <a:t>2</a:t>
              </a:r>
              <a:endParaRPr lang="el-GR" sz="1600" b="1" dirty="0">
                <a:latin typeface="Comic Sans MS" panose="030F0702030302020204" pitchFamily="66" charset="0"/>
              </a:endParaRPr>
            </a:p>
          </p:txBody>
        </p:sp>
        <p:sp>
          <p:nvSpPr>
            <p:cNvPr id="17" name="TextBox 16">
              <a:extLst>
                <a:ext uri="{FF2B5EF4-FFF2-40B4-BE49-F238E27FC236}">
                  <a16:creationId xmlns:a16="http://schemas.microsoft.com/office/drawing/2014/main" id="{B4EDBDDB-6A07-4117-9DA5-164B04C67F14}"/>
                </a:ext>
              </a:extLst>
            </p:cNvPr>
            <p:cNvSpPr txBox="1"/>
            <p:nvPr/>
          </p:nvSpPr>
          <p:spPr>
            <a:xfrm>
              <a:off x="6110855" y="3041340"/>
              <a:ext cx="432593" cy="338554"/>
            </a:xfrm>
            <a:prstGeom prst="rect">
              <a:avLst/>
            </a:prstGeom>
            <a:noFill/>
          </p:spPr>
          <p:txBody>
            <a:bodyPr wrap="square" rtlCol="0">
              <a:spAutoFit/>
            </a:bodyPr>
            <a:lstStyle/>
            <a:p>
              <a:r>
                <a:rPr lang="en-US" sz="1600" b="1" i="1" dirty="0">
                  <a:latin typeface="Comic Sans MS" panose="030F0702030302020204" pitchFamily="66" charset="0"/>
                </a:rPr>
                <a:t>w</a:t>
              </a:r>
              <a:r>
                <a:rPr lang="en-US" sz="1600" b="1" baseline="-25000" dirty="0">
                  <a:latin typeface="Comic Sans MS" panose="030F0702030302020204" pitchFamily="66" charset="0"/>
                </a:rPr>
                <a:t>1</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38915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par>
                                <p:cTn id="35" presetID="9"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D8E40D7-4C5D-4D66-B6F8-8E58A51A1650}"/>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63DAEF31-62E8-4FE4-9A96-C213C70375D1}"/>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36</a:t>
            </a:fld>
            <a:endParaRPr lang="el-GR" dirty="0">
              <a:solidFill>
                <a:prstClr val="black">
                  <a:tint val="75000"/>
                </a:prstClr>
              </a:solidFill>
            </a:endParaRPr>
          </a:p>
        </p:txBody>
      </p:sp>
      <p:sp>
        <p:nvSpPr>
          <p:cNvPr id="4" name="Rectangle 4">
            <a:extLst>
              <a:ext uri="{FF2B5EF4-FFF2-40B4-BE49-F238E27FC236}">
                <a16:creationId xmlns:a16="http://schemas.microsoft.com/office/drawing/2014/main" id="{0D650A79-4C10-4A3D-AEAE-FA33FB43FAF0}"/>
              </a:ext>
            </a:extLst>
          </p:cNvPr>
          <p:cNvSpPr txBox="1">
            <a:spLocks noChangeArrowheads="1"/>
          </p:cNvSpPr>
          <p:nvPr/>
        </p:nvSpPr>
        <p:spPr>
          <a:xfrm>
            <a:off x="673522" y="322424"/>
            <a:ext cx="8229600" cy="1139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Παραδείγματα</a:t>
            </a:r>
          </a:p>
        </p:txBody>
      </p:sp>
      <p:grpSp>
        <p:nvGrpSpPr>
          <p:cNvPr id="5" name="Ομάδα 4">
            <a:extLst>
              <a:ext uri="{FF2B5EF4-FFF2-40B4-BE49-F238E27FC236}">
                <a16:creationId xmlns:a16="http://schemas.microsoft.com/office/drawing/2014/main" id="{FE57FBAA-C25E-4845-B90C-78605040B530}"/>
              </a:ext>
            </a:extLst>
          </p:cNvPr>
          <p:cNvGrpSpPr/>
          <p:nvPr/>
        </p:nvGrpSpPr>
        <p:grpSpPr>
          <a:xfrm>
            <a:off x="1619672" y="1772816"/>
            <a:ext cx="5327650" cy="2822575"/>
            <a:chOff x="2124075" y="1700213"/>
            <a:chExt cx="5327650" cy="2822575"/>
          </a:xfrm>
        </p:grpSpPr>
        <p:pic>
          <p:nvPicPr>
            <p:cNvPr id="6" name="Picture 5" descr="rifleandbullet">
              <a:extLst>
                <a:ext uri="{FF2B5EF4-FFF2-40B4-BE49-F238E27FC236}">
                  <a16:creationId xmlns:a16="http://schemas.microsoft.com/office/drawing/2014/main" id="{AD76F8BE-5436-41D7-8EE9-69DBD4FD7A94}"/>
                </a:ext>
              </a:extLst>
            </p:cNvPr>
            <p:cNvPicPr>
              <a:picLocks noChangeAspect="1" noChangeArrowheads="1"/>
            </p:cNvPicPr>
            <p:nvPr/>
          </p:nvPicPr>
          <p:blipFill>
            <a:blip r:embed="rId2">
              <a:clrChange>
                <a:clrFrom>
                  <a:srgbClr val="F9FFFD"/>
                </a:clrFrom>
                <a:clrTo>
                  <a:srgbClr val="F9FFFD">
                    <a:alpha val="0"/>
                  </a:srgbClr>
                </a:clrTo>
              </a:clrChange>
              <a:extLst>
                <a:ext uri="{28A0092B-C50C-407E-A947-70E740481C1C}">
                  <a14:useLocalDpi xmlns:a14="http://schemas.microsoft.com/office/drawing/2010/main" val="0"/>
                </a:ext>
              </a:extLst>
            </a:blip>
            <a:srcRect/>
            <a:stretch>
              <a:fillRect/>
            </a:stretch>
          </p:blipFill>
          <p:spPr>
            <a:xfrm>
              <a:off x="2124075" y="1700213"/>
              <a:ext cx="5327650" cy="282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8">
              <a:extLst>
                <a:ext uri="{FF2B5EF4-FFF2-40B4-BE49-F238E27FC236}">
                  <a16:creationId xmlns:a16="http://schemas.microsoft.com/office/drawing/2014/main" id="{2EFD117F-08F5-46A1-A947-26CE64F9FAEE}"/>
                </a:ext>
              </a:extLst>
            </p:cNvPr>
            <p:cNvSpPr txBox="1">
              <a:spLocks noChangeArrowheads="1"/>
            </p:cNvSpPr>
            <p:nvPr/>
          </p:nvSpPr>
          <p:spPr bwMode="auto">
            <a:xfrm>
              <a:off x="3708400" y="3860800"/>
              <a:ext cx="863600" cy="579438"/>
            </a:xfrm>
            <a:prstGeom prst="rect">
              <a:avLst/>
            </a:prstGeom>
            <a:solidFill>
              <a:srgbClr val="FFFFCC"/>
            </a:solidFill>
            <a:ln>
              <a:noFill/>
            </a:ln>
            <a:effectLst/>
          </p:spPr>
          <p:txBody>
            <a:bodyPr>
              <a:spAutoFit/>
            </a:bodyPr>
            <a:lstStyle/>
            <a:p>
              <a:pPr algn="ctr">
                <a:spcBef>
                  <a:spcPct val="50000"/>
                </a:spcBef>
              </a:pPr>
              <a:r>
                <a:rPr lang="el-GR" altLang="el-GR" sz="3200" b="1" i="1" dirty="0">
                  <a:solidFill>
                    <a:srgbClr val="FF0000"/>
                  </a:solidFill>
                  <a:effectLst>
                    <a:outerShdw blurRad="38100" dist="38100" dir="2700000" algn="tl">
                      <a:srgbClr val="000000">
                        <a:alpha val="43137"/>
                      </a:srgbClr>
                    </a:outerShdw>
                  </a:effectLst>
                  <a:latin typeface="Comic Sans MS" panose="030F0702030302020204" pitchFamily="66" charset="0"/>
                </a:rPr>
                <a:t>Μ</a:t>
              </a:r>
              <a:r>
                <a:rPr lang="en-US" altLang="el-GR" sz="2400" b="1" i="1" dirty="0">
                  <a:latin typeface="Comic Sans MS" panose="030F0702030302020204" pitchFamily="66" charset="0"/>
                </a:rPr>
                <a:t>.</a:t>
              </a:r>
              <a:r>
                <a:rPr lang="el-GR" altLang="el-GR" sz="2000" b="1" i="1" dirty="0">
                  <a:latin typeface="Comic Sans MS" panose="030F0702030302020204" pitchFamily="66" charset="0"/>
                </a:rPr>
                <a:t>υ</a:t>
              </a:r>
            </a:p>
          </p:txBody>
        </p:sp>
        <p:sp>
          <p:nvSpPr>
            <p:cNvPr id="8" name="Text Box 9">
              <a:extLst>
                <a:ext uri="{FF2B5EF4-FFF2-40B4-BE49-F238E27FC236}">
                  <a16:creationId xmlns:a16="http://schemas.microsoft.com/office/drawing/2014/main" id="{CCD3DC34-2468-4063-9A2B-78C2E16A25E3}"/>
                </a:ext>
              </a:extLst>
            </p:cNvPr>
            <p:cNvSpPr txBox="1">
              <a:spLocks noChangeArrowheads="1"/>
            </p:cNvSpPr>
            <p:nvPr/>
          </p:nvSpPr>
          <p:spPr bwMode="auto">
            <a:xfrm>
              <a:off x="5292725" y="3789363"/>
              <a:ext cx="936625" cy="579437"/>
            </a:xfrm>
            <a:prstGeom prst="rect">
              <a:avLst/>
            </a:prstGeom>
            <a:solidFill>
              <a:srgbClr val="FFFFCC"/>
            </a:solidFill>
            <a:ln>
              <a:noFill/>
            </a:ln>
            <a:effectLst/>
          </p:spPr>
          <p:txBody>
            <a:bodyPr>
              <a:spAutoFit/>
            </a:bodyPr>
            <a:lstStyle/>
            <a:p>
              <a:pPr algn="ctr">
                <a:spcBef>
                  <a:spcPct val="50000"/>
                </a:spcBef>
              </a:pPr>
              <a:r>
                <a:rPr lang="en-US" altLang="el-GR" sz="2000" b="1" i="1" dirty="0">
                  <a:latin typeface="Comic Sans MS" panose="030F0702030302020204" pitchFamily="66" charset="0"/>
                </a:rPr>
                <a:t>m.</a:t>
              </a:r>
              <a:r>
                <a:rPr lang="el-GR" altLang="el-GR" sz="3200" b="1" i="1" dirty="0">
                  <a:solidFill>
                    <a:srgbClr val="FF0000"/>
                  </a:solidFill>
                  <a:effectLst>
                    <a:outerShdw blurRad="38100" dist="38100" dir="2700000" algn="tl">
                      <a:srgbClr val="000000">
                        <a:alpha val="43137"/>
                      </a:srgbClr>
                    </a:outerShdw>
                  </a:effectLst>
                  <a:latin typeface="Comic Sans MS" panose="030F0702030302020204" pitchFamily="66" charset="0"/>
                </a:rPr>
                <a:t>υ</a:t>
              </a:r>
            </a:p>
          </p:txBody>
        </p:sp>
      </p:grpSp>
    </p:spTree>
    <p:extLst>
      <p:ext uri="{BB962C8B-B14F-4D97-AF65-F5344CB8AC3E}">
        <p14:creationId xmlns:p14="http://schemas.microsoft.com/office/powerpoint/2010/main" val="19856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A7BE35C-4E61-49B2-BA6D-B1F0A7438415}"/>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5F741F67-CA8B-4653-98E0-EA0F2EE1EA32}"/>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37</a:t>
            </a:fld>
            <a:endParaRPr lang="el-GR" dirty="0">
              <a:solidFill>
                <a:prstClr val="black">
                  <a:tint val="75000"/>
                </a:prstClr>
              </a:solidFill>
            </a:endParaRPr>
          </a:p>
        </p:txBody>
      </p:sp>
      <p:grpSp>
        <p:nvGrpSpPr>
          <p:cNvPr id="4" name="Ομάδα 3">
            <a:extLst>
              <a:ext uri="{FF2B5EF4-FFF2-40B4-BE49-F238E27FC236}">
                <a16:creationId xmlns:a16="http://schemas.microsoft.com/office/drawing/2014/main" id="{DCBD9896-9228-4712-BAA6-C98C0ECF3479}"/>
              </a:ext>
            </a:extLst>
          </p:cNvPr>
          <p:cNvGrpSpPr/>
          <p:nvPr/>
        </p:nvGrpSpPr>
        <p:grpSpPr>
          <a:xfrm>
            <a:off x="5504736" y="718679"/>
            <a:ext cx="2943225" cy="803791"/>
            <a:chOff x="4454025" y="428603"/>
            <a:chExt cx="2943225" cy="803791"/>
          </a:xfrm>
        </p:grpSpPr>
        <p:pic>
          <p:nvPicPr>
            <p:cNvPr id="5" name="Picture 2" descr="C:\Users\Merkouris\Desktop\Χωρίς τίτλο.png">
              <a:extLst>
                <a:ext uri="{FF2B5EF4-FFF2-40B4-BE49-F238E27FC236}">
                  <a16:creationId xmlns:a16="http://schemas.microsoft.com/office/drawing/2014/main" id="{B5BDD83B-833F-4AAB-AC3A-E2BA1164D4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4025" y="428603"/>
              <a:ext cx="2943225"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CDE66D-184C-49AC-99AE-323F5FCECE3C}"/>
                </a:ext>
              </a:extLst>
            </p:cNvPr>
            <p:cNvSpPr txBox="1"/>
            <p:nvPr/>
          </p:nvSpPr>
          <p:spPr>
            <a:xfrm>
              <a:off x="5324200" y="863062"/>
              <a:ext cx="880256" cy="369332"/>
            </a:xfrm>
            <a:prstGeom prst="rect">
              <a:avLst/>
            </a:prstGeom>
            <a:noFill/>
          </p:spPr>
          <p:txBody>
            <a:bodyPr wrap="square" rtlCol="0">
              <a:spAutoFit/>
            </a:bodyPr>
            <a:lstStyle/>
            <a:p>
              <a:r>
                <a:rPr lang="el-GR" b="1" dirty="0">
                  <a:latin typeface="Comic Sans MS" panose="030F0702030302020204" pitchFamily="66" charset="0"/>
                </a:rPr>
                <a:t>αρχικά</a:t>
              </a:r>
            </a:p>
          </p:txBody>
        </p:sp>
      </p:grpSp>
      <p:grpSp>
        <p:nvGrpSpPr>
          <p:cNvPr id="7" name="Ομάδα 6">
            <a:extLst>
              <a:ext uri="{FF2B5EF4-FFF2-40B4-BE49-F238E27FC236}">
                <a16:creationId xmlns:a16="http://schemas.microsoft.com/office/drawing/2014/main" id="{2673AB5D-FE55-492A-9084-4F254B6D7946}"/>
              </a:ext>
            </a:extLst>
          </p:cNvPr>
          <p:cNvGrpSpPr/>
          <p:nvPr/>
        </p:nvGrpSpPr>
        <p:grpSpPr>
          <a:xfrm>
            <a:off x="4792943" y="1861935"/>
            <a:ext cx="3286125" cy="718451"/>
            <a:chOff x="4345378" y="1691096"/>
            <a:chExt cx="3286125" cy="718451"/>
          </a:xfrm>
        </p:grpSpPr>
        <p:pic>
          <p:nvPicPr>
            <p:cNvPr id="8" name="Picture 3" descr="C:\Users\Merkouris\Desktop\Χωρίς τίτλο.png">
              <a:extLst>
                <a:ext uri="{FF2B5EF4-FFF2-40B4-BE49-F238E27FC236}">
                  <a16:creationId xmlns:a16="http://schemas.microsoft.com/office/drawing/2014/main" id="{BE698F0E-B84C-4F02-A861-7FE968F5789F}"/>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45378" y="1691096"/>
              <a:ext cx="3286125" cy="676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8EDC7E-6C66-4913-B247-F386E82DCC59}"/>
                </a:ext>
              </a:extLst>
            </p:cNvPr>
            <p:cNvSpPr txBox="1"/>
            <p:nvPr/>
          </p:nvSpPr>
          <p:spPr>
            <a:xfrm>
              <a:off x="6156176" y="2040215"/>
              <a:ext cx="848580" cy="369332"/>
            </a:xfrm>
            <a:prstGeom prst="rect">
              <a:avLst/>
            </a:prstGeom>
            <a:noFill/>
          </p:spPr>
          <p:txBody>
            <a:bodyPr wrap="square" rtlCol="0">
              <a:spAutoFit/>
            </a:bodyPr>
            <a:lstStyle/>
            <a:p>
              <a:r>
                <a:rPr lang="el-GR" b="1" dirty="0">
                  <a:latin typeface="Comic Sans MS" panose="030F0702030302020204" pitchFamily="66" charset="0"/>
                </a:rPr>
                <a:t>τελικά</a:t>
              </a:r>
            </a:p>
          </p:txBody>
        </p:sp>
      </p:grpSp>
      <p:grpSp>
        <p:nvGrpSpPr>
          <p:cNvPr id="10" name="Ομάδα 9">
            <a:extLst>
              <a:ext uri="{FF2B5EF4-FFF2-40B4-BE49-F238E27FC236}">
                <a16:creationId xmlns:a16="http://schemas.microsoft.com/office/drawing/2014/main" id="{3E6C7FB7-DFE8-4096-8922-9139BDA74B5D}"/>
              </a:ext>
            </a:extLst>
          </p:cNvPr>
          <p:cNvGrpSpPr/>
          <p:nvPr/>
        </p:nvGrpSpPr>
        <p:grpSpPr>
          <a:xfrm>
            <a:off x="8079068" y="1603707"/>
            <a:ext cx="835302" cy="442895"/>
            <a:chOff x="7354306" y="1442579"/>
            <a:chExt cx="835302" cy="442895"/>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EED57E-8CB7-4417-9E5F-811073BC824D}"/>
                    </a:ext>
                  </a:extLst>
                </p:cNvPr>
                <p:cNvSpPr txBox="1"/>
                <p:nvPr/>
              </p:nvSpPr>
              <p:spPr>
                <a:xfrm>
                  <a:off x="7613307" y="1442579"/>
                  <a:ext cx="576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l-GR" b="1" i="1" smtClean="0">
                                <a:solidFill>
                                  <a:srgbClr val="FF0000"/>
                                </a:solidFill>
                                <a:latin typeface="Cambria Math"/>
                              </a:rPr>
                              <m:t>𝝊</m:t>
                            </m:r>
                          </m:e>
                        </m:acc>
                        <m:r>
                          <a:rPr lang="el-GR" b="1" i="0" baseline="-25000" smtClean="0">
                            <a:solidFill>
                              <a:srgbClr val="FF0000"/>
                            </a:solidFill>
                            <a:latin typeface="Cambria Math"/>
                          </a:rPr>
                          <m:t>𝛃</m:t>
                        </m:r>
                      </m:oMath>
                    </m:oMathPara>
                  </a14:m>
                  <a:endParaRPr lang="el-GR" b="1" baseline="-25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13307" y="1442579"/>
                  <a:ext cx="576301" cy="369332"/>
                </a:xfrm>
                <a:prstGeom prst="rect">
                  <a:avLst/>
                </a:prstGeom>
                <a:blipFill rotWithShape="1">
                  <a:blip r:embed="rId5"/>
                </a:blipFill>
              </p:spPr>
              <p:txBody>
                <a:bodyPr/>
                <a:lstStyle/>
                <a:p>
                  <a:r>
                    <a:rPr lang="en-US" altLang="en-US">
                      <a:noFill/>
                    </a:rPr>
                    <a:t> </a:t>
                  </a:r>
                </a:p>
              </p:txBody>
            </p:sp>
          </mc:Fallback>
        </mc:AlternateContent>
        <p:cxnSp>
          <p:nvCxnSpPr>
            <p:cNvPr id="12" name="Ευθύγραμμο βέλος σύνδεσης 11">
              <a:extLst>
                <a:ext uri="{FF2B5EF4-FFF2-40B4-BE49-F238E27FC236}">
                  <a16:creationId xmlns:a16="http://schemas.microsoft.com/office/drawing/2014/main" id="{3048D77B-E4E5-49CE-8AC7-4816ED5256C5}"/>
                </a:ext>
              </a:extLst>
            </p:cNvPr>
            <p:cNvCxnSpPr/>
            <p:nvPr/>
          </p:nvCxnSpPr>
          <p:spPr>
            <a:xfrm>
              <a:off x="7354306" y="1885474"/>
              <a:ext cx="70030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Ομάδα 12">
            <a:extLst>
              <a:ext uri="{FF2B5EF4-FFF2-40B4-BE49-F238E27FC236}">
                <a16:creationId xmlns:a16="http://schemas.microsoft.com/office/drawing/2014/main" id="{76207E30-135A-4EBE-B2E8-CD10A8FD8B0E}"/>
              </a:ext>
            </a:extLst>
          </p:cNvPr>
          <p:cNvGrpSpPr/>
          <p:nvPr/>
        </p:nvGrpSpPr>
        <p:grpSpPr>
          <a:xfrm>
            <a:off x="4325289" y="1788373"/>
            <a:ext cx="616471" cy="401989"/>
            <a:chOff x="3600527" y="1627245"/>
            <a:chExt cx="616471" cy="401989"/>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05CF07-A105-45B5-B3A5-BAD320D494D8}"/>
                    </a:ext>
                  </a:extLst>
                </p:cNvPr>
                <p:cNvSpPr txBox="1"/>
                <p:nvPr/>
              </p:nvSpPr>
              <p:spPr>
                <a:xfrm>
                  <a:off x="3600527" y="1627245"/>
                  <a:ext cx="57630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00FF"/>
                                </a:solidFill>
                                <a:effectLst/>
                                <a:latin typeface="Cambria Math" panose="02040503050406030204" pitchFamily="18" charset="0"/>
                              </a:rPr>
                            </m:ctrlPr>
                          </m:accPr>
                          <m:e>
                            <m:r>
                              <a:rPr lang="el-GR" b="1" i="1" smtClean="0">
                                <a:solidFill>
                                  <a:srgbClr val="0000FF"/>
                                </a:solidFill>
                                <a:effectLst/>
                                <a:latin typeface="Cambria Math"/>
                              </a:rPr>
                              <m:t>𝝊</m:t>
                            </m:r>
                          </m:e>
                        </m:acc>
                        <m:r>
                          <a:rPr lang="el-GR" b="1" i="0" baseline="-25000" smtClean="0">
                            <a:solidFill>
                              <a:srgbClr val="0000FF"/>
                            </a:solidFill>
                            <a:effectLst/>
                            <a:latin typeface="Cambria Math"/>
                          </a:rPr>
                          <m:t>𝛐</m:t>
                        </m:r>
                      </m:oMath>
                    </m:oMathPara>
                  </a14:m>
                  <a:endParaRPr lang="el-GR" b="1" baseline="-25000" dirty="0">
                    <a:solidFill>
                      <a:srgbClr val="0000FF"/>
                    </a:solidFill>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00527" y="1627245"/>
                  <a:ext cx="576301" cy="369332"/>
                </a:xfrm>
                <a:prstGeom prst="rect">
                  <a:avLst/>
                </a:prstGeom>
                <a:blipFill rotWithShape="1">
                  <a:blip r:embed="rId6"/>
                </a:blipFill>
                <a:ln>
                  <a:noFill/>
                </a:ln>
              </p:spPr>
              <p:txBody>
                <a:bodyPr/>
                <a:lstStyle/>
                <a:p>
                  <a:r>
                    <a:rPr lang="en-US" altLang="en-US">
                      <a:noFill/>
                    </a:rPr>
                    <a:t> </a:t>
                  </a:r>
                </a:p>
              </p:txBody>
            </p:sp>
          </mc:Fallback>
        </mc:AlternateContent>
        <p:cxnSp>
          <p:nvCxnSpPr>
            <p:cNvPr id="15" name="Ευθύγραμμο βέλος σύνδεσης 14">
              <a:extLst>
                <a:ext uri="{FF2B5EF4-FFF2-40B4-BE49-F238E27FC236}">
                  <a16:creationId xmlns:a16="http://schemas.microsoft.com/office/drawing/2014/main" id="{8AA2EC69-3517-4F59-8A2E-F70DD7BE6C6D}"/>
                </a:ext>
              </a:extLst>
            </p:cNvPr>
            <p:cNvCxnSpPr/>
            <p:nvPr/>
          </p:nvCxnSpPr>
          <p:spPr>
            <a:xfrm>
              <a:off x="3758944" y="2029234"/>
              <a:ext cx="458054" cy="0"/>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Ορθογώνιο 15">
            <a:extLst>
              <a:ext uri="{FF2B5EF4-FFF2-40B4-BE49-F238E27FC236}">
                <a16:creationId xmlns:a16="http://schemas.microsoft.com/office/drawing/2014/main" id="{896EC3E2-0635-461B-B42C-0E29C8B2EE81}"/>
              </a:ext>
            </a:extLst>
          </p:cNvPr>
          <p:cNvSpPr/>
          <p:nvPr/>
        </p:nvSpPr>
        <p:spPr>
          <a:xfrm>
            <a:off x="385812" y="747495"/>
            <a:ext cx="3949588" cy="1615827"/>
          </a:xfrm>
          <a:prstGeom prst="rect">
            <a:avLst/>
          </a:prstGeom>
        </p:spPr>
        <p:txBody>
          <a:bodyPr wrap="square">
            <a:spAutoFit/>
          </a:bodyPr>
          <a:lstStyle/>
          <a:p>
            <a:pPr algn="just">
              <a:spcBef>
                <a:spcPct val="50000"/>
              </a:spcBef>
            </a:pPr>
            <a:r>
              <a:rPr lang="el-GR" altLang="el-GR" b="1" dirty="0">
                <a:latin typeface="Comic Sans MS" panose="030F0702030302020204" pitchFamily="66" charset="0"/>
              </a:rPr>
              <a:t>Να υπολογίσετε την ταχύτητα του όπλου μετά την εκπυρσοκρότηση (ταχύτητα ανάκρουσης). Στην αρχή το σύστημα είναι ακίνητο.</a:t>
            </a:r>
            <a:endParaRPr lang="en-US" altLang="el-GR" b="1" dirty="0">
              <a:latin typeface="Comic Sans MS" panose="030F0702030302020204" pitchFamily="66" charset="0"/>
            </a:endParaRPr>
          </a:p>
          <a:p>
            <a:pPr algn="just">
              <a:spcBef>
                <a:spcPct val="50000"/>
              </a:spcBef>
            </a:pPr>
            <a:r>
              <a:rPr lang="el-GR" altLang="el-GR" b="1" dirty="0">
                <a:latin typeface="Comic Sans MS" panose="030F0702030302020204" pitchFamily="66" charset="0"/>
              </a:rPr>
              <a:t>Δίνονται</a:t>
            </a:r>
            <a:r>
              <a:rPr lang="en-US" altLang="el-GR" b="1" dirty="0">
                <a:latin typeface="Comic Sans MS" panose="030F0702030302020204" pitchFamily="66" charset="0"/>
              </a:rPr>
              <a:t>: </a:t>
            </a:r>
            <a:r>
              <a:rPr lang="en-US" altLang="el-GR" b="1" i="1" dirty="0">
                <a:latin typeface="Comic Sans MS" panose="030F0702030302020204" pitchFamily="66" charset="0"/>
              </a:rPr>
              <a:t>m</a:t>
            </a:r>
            <a:r>
              <a:rPr lang="el-GR" altLang="el-GR" b="1" baseline="-25000" dirty="0">
                <a:latin typeface="Comic Sans MS" panose="030F0702030302020204" pitchFamily="66" charset="0"/>
              </a:rPr>
              <a:t>ο</a:t>
            </a:r>
            <a:r>
              <a:rPr lang="en-US" altLang="el-GR" b="1" dirty="0">
                <a:latin typeface="Comic Sans MS" panose="030F0702030302020204" pitchFamily="66" charset="0"/>
              </a:rPr>
              <a:t>, </a:t>
            </a:r>
            <a:r>
              <a:rPr lang="en-US" altLang="el-GR" b="1" i="1" dirty="0">
                <a:latin typeface="Comic Sans MS" panose="030F0702030302020204" pitchFamily="66" charset="0"/>
              </a:rPr>
              <a:t>m</a:t>
            </a:r>
            <a:r>
              <a:rPr lang="el-GR" altLang="el-GR" b="1" baseline="-25000" dirty="0">
                <a:latin typeface="Comic Sans MS" panose="030F0702030302020204" pitchFamily="66" charset="0"/>
              </a:rPr>
              <a:t>β</a:t>
            </a:r>
            <a:r>
              <a:rPr lang="en-US" altLang="el-GR" b="1" dirty="0">
                <a:latin typeface="Comic Sans MS" panose="030F0702030302020204" pitchFamily="66" charset="0"/>
              </a:rPr>
              <a:t>,</a:t>
            </a:r>
            <a:r>
              <a:rPr lang="el-GR" altLang="el-GR" b="1" dirty="0">
                <a:latin typeface="Comic Sans MS" panose="030F0702030302020204" pitchFamily="66" charset="0"/>
              </a:rPr>
              <a:t> </a:t>
            </a:r>
            <a:r>
              <a:rPr lang="el-GR" altLang="el-GR" b="1" i="1" dirty="0">
                <a:latin typeface="Comic Sans MS" panose="030F0702030302020204" pitchFamily="66" charset="0"/>
              </a:rPr>
              <a:t>υ</a:t>
            </a:r>
            <a:r>
              <a:rPr lang="el-GR" altLang="el-GR" b="1" baseline="-25000" dirty="0">
                <a:latin typeface="Comic Sans MS" panose="030F0702030302020204" pitchFamily="66" charset="0"/>
              </a:rPr>
              <a:t>β</a:t>
            </a:r>
            <a:r>
              <a:rPr lang="en-US" altLang="el-GR" b="1" dirty="0">
                <a:latin typeface="Comic Sans MS" panose="030F0702030302020204" pitchFamily="66" charset="0"/>
              </a:rPr>
              <a:t>. </a:t>
            </a:r>
          </a:p>
        </p:txBody>
      </p:sp>
      <p:sp>
        <p:nvSpPr>
          <p:cNvPr id="17" name="TextBox 16">
            <a:extLst>
              <a:ext uri="{FF2B5EF4-FFF2-40B4-BE49-F238E27FC236}">
                <a16:creationId xmlns:a16="http://schemas.microsoft.com/office/drawing/2014/main" id="{5E66CDC2-8B4C-4498-AEA2-B6B7CA4B1822}"/>
              </a:ext>
            </a:extLst>
          </p:cNvPr>
          <p:cNvSpPr txBox="1"/>
          <p:nvPr/>
        </p:nvSpPr>
        <p:spPr>
          <a:xfrm>
            <a:off x="2211164" y="150971"/>
            <a:ext cx="4248472" cy="584775"/>
          </a:xfrm>
          <a:prstGeom prst="rect">
            <a:avLst/>
          </a:prstGeom>
          <a:noFill/>
        </p:spPr>
        <p:txBody>
          <a:bodyPr wrap="square" rtlCol="0">
            <a:spAutoFit/>
          </a:bodyPr>
          <a:lstStyle/>
          <a:p>
            <a:pPr algn="ct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Ανάκρουση όπλου</a:t>
            </a:r>
          </a:p>
        </p:txBody>
      </p:sp>
      <p:sp>
        <p:nvSpPr>
          <p:cNvPr id="18" name="AutoShape 15">
            <a:extLst>
              <a:ext uri="{FF2B5EF4-FFF2-40B4-BE49-F238E27FC236}">
                <a16:creationId xmlns:a16="http://schemas.microsoft.com/office/drawing/2014/main" id="{D8A21F7C-CD42-424C-B724-96FE52A24606}"/>
              </a:ext>
            </a:extLst>
          </p:cNvPr>
          <p:cNvSpPr>
            <a:spLocks noChangeArrowheads="1"/>
          </p:cNvSpPr>
          <p:nvPr/>
        </p:nvSpPr>
        <p:spPr bwMode="auto">
          <a:xfrm>
            <a:off x="4613439" y="5654451"/>
            <a:ext cx="576263" cy="142875"/>
          </a:xfrm>
          <a:prstGeom prst="rightArrow">
            <a:avLst>
              <a:gd name="adj1" fmla="val 50000"/>
              <a:gd name="adj2" fmla="val 100833"/>
            </a:avLst>
          </a:prstGeom>
          <a:solidFill>
            <a:schemeClr val="tx1"/>
          </a:solidFill>
          <a:ln w="9525">
            <a:solidFill>
              <a:schemeClr val="tx1"/>
            </a:solidFill>
            <a:miter lim="800000"/>
          </a:ln>
          <a:effectLst/>
        </p:spPr>
        <p:txBody>
          <a:bodyPr wrap="none" anchor="ctr"/>
          <a:lstStyle/>
          <a:p>
            <a:endParaRPr lang="el-GR"/>
          </a:p>
        </p:txBody>
      </p:sp>
      <p:grpSp>
        <p:nvGrpSpPr>
          <p:cNvPr id="19" name="Ομάδα 18">
            <a:extLst>
              <a:ext uri="{FF2B5EF4-FFF2-40B4-BE49-F238E27FC236}">
                <a16:creationId xmlns:a16="http://schemas.microsoft.com/office/drawing/2014/main" id="{49EEB491-8D51-4663-975A-3DD537485965}"/>
              </a:ext>
            </a:extLst>
          </p:cNvPr>
          <p:cNvGrpSpPr/>
          <p:nvPr/>
        </p:nvGrpSpPr>
        <p:grpSpPr>
          <a:xfrm>
            <a:off x="7888108" y="1364857"/>
            <a:ext cx="541111" cy="369332"/>
            <a:chOff x="7888108" y="1364857"/>
            <a:chExt cx="541111" cy="369332"/>
          </a:xfrm>
        </p:grpSpPr>
        <p:cxnSp>
          <p:nvCxnSpPr>
            <p:cNvPr id="20" name="Ευθύγραμμο βέλος σύνδεσης 19">
              <a:extLst>
                <a:ext uri="{FF2B5EF4-FFF2-40B4-BE49-F238E27FC236}">
                  <a16:creationId xmlns:a16="http://schemas.microsoft.com/office/drawing/2014/main" id="{553A9664-F300-48E7-9D80-868ECAF91CF6}"/>
                </a:ext>
              </a:extLst>
            </p:cNvPr>
            <p:cNvCxnSpPr/>
            <p:nvPr/>
          </p:nvCxnSpPr>
          <p:spPr>
            <a:xfrm>
              <a:off x="7888108" y="1674420"/>
              <a:ext cx="54111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939172-5F8D-449E-8DD0-DF29F7392C5B}"/>
                </a:ext>
              </a:extLst>
            </p:cNvPr>
            <p:cNvSpPr txBox="1"/>
            <p:nvPr/>
          </p:nvSpPr>
          <p:spPr>
            <a:xfrm>
              <a:off x="7984926" y="1364857"/>
              <a:ext cx="347473" cy="369332"/>
            </a:xfrm>
            <a:prstGeom prst="rect">
              <a:avLst/>
            </a:prstGeom>
            <a:noFill/>
          </p:spPr>
          <p:txBody>
            <a:bodyPr wrap="square" rtlCol="0">
              <a:spAutoFit/>
            </a:bodyPr>
            <a:lstStyle/>
            <a:p>
              <a:r>
                <a:rPr lang="el-GR" b="1" dirty="0">
                  <a:latin typeface="Comic Sans MS" panose="030F0702030302020204" pitchFamily="66" charset="0"/>
                </a:rPr>
                <a:t>+</a:t>
              </a:r>
            </a:p>
          </p:txBody>
        </p:sp>
      </p:grpSp>
      <p:grpSp>
        <p:nvGrpSpPr>
          <p:cNvPr id="22" name="Ομάδα 21">
            <a:extLst>
              <a:ext uri="{FF2B5EF4-FFF2-40B4-BE49-F238E27FC236}">
                <a16:creationId xmlns:a16="http://schemas.microsoft.com/office/drawing/2014/main" id="{A92CCD3A-7FF9-432F-89EB-5FA38D9EB5F7}"/>
              </a:ext>
            </a:extLst>
          </p:cNvPr>
          <p:cNvGrpSpPr/>
          <p:nvPr/>
        </p:nvGrpSpPr>
        <p:grpSpPr>
          <a:xfrm>
            <a:off x="3451418" y="2892437"/>
            <a:ext cx="3524930" cy="461665"/>
            <a:chOff x="2636165" y="3181419"/>
            <a:chExt cx="3524930" cy="461665"/>
          </a:xfrm>
        </p:grpSpPr>
        <p:sp>
          <p:nvSpPr>
            <p:cNvPr id="23" name="AutoShape 15">
              <a:extLst>
                <a:ext uri="{FF2B5EF4-FFF2-40B4-BE49-F238E27FC236}">
                  <a16:creationId xmlns:a16="http://schemas.microsoft.com/office/drawing/2014/main" id="{737F84C9-C91F-4AC8-B205-047EC6697196}"/>
                </a:ext>
              </a:extLst>
            </p:cNvPr>
            <p:cNvSpPr>
              <a:spLocks noChangeArrowheads="1"/>
            </p:cNvSpPr>
            <p:nvPr/>
          </p:nvSpPr>
          <p:spPr bwMode="auto">
            <a:xfrm>
              <a:off x="2636165" y="3340814"/>
              <a:ext cx="576263" cy="142875"/>
            </a:xfrm>
            <a:prstGeom prst="rightArrow">
              <a:avLst>
                <a:gd name="adj1" fmla="val 50000"/>
                <a:gd name="adj2" fmla="val 100833"/>
              </a:avLst>
            </a:prstGeom>
            <a:solidFill>
              <a:schemeClr val="tx1"/>
            </a:solidFill>
            <a:ln w="9525">
              <a:solidFill>
                <a:schemeClr val="tx1"/>
              </a:solidFill>
              <a:miter lim="800000"/>
            </a:ln>
            <a:effectLst/>
          </p:spPr>
          <p:txBody>
            <a:bodyPr wrap="none" anchor="ctr"/>
            <a:lstStyle/>
            <a:p>
              <a:endParaRPr lang="el-G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C4275BB-9CBD-4335-8534-02069DA2AFDE}"/>
                    </a:ext>
                  </a:extLst>
                </p:cNvPr>
                <p:cNvSpPr txBox="1"/>
                <p:nvPr/>
              </p:nvSpPr>
              <p:spPr>
                <a:xfrm>
                  <a:off x="3424791" y="3181419"/>
                  <a:ext cx="2736304" cy="461665"/>
                </a:xfrm>
                <a:prstGeom prst="rect">
                  <a:avLst/>
                </a:prstGeom>
                <a:noFill/>
              </p:spPr>
              <p:txBody>
                <a:bodyPr wrap="square" rtlCol="0">
                  <a:spAutoFit/>
                </a:bodyPr>
                <a:lstStyle/>
                <a:p>
                  <a:r>
                    <a:rPr lang="el-GR" sz="2400" b="1" dirty="0">
                      <a:latin typeface="Cambria Math" panose="02040503050406030204" pitchFamily="18" charset="0"/>
                      <a:ea typeface="Cambria Math" panose="02040503050406030204" pitchFamily="18" charset="0"/>
                    </a:rPr>
                    <a:t>0 = </a:t>
                  </a:r>
                  <a:r>
                    <a:rPr lang="en-US" sz="2400" b="1" i="1" dirty="0">
                      <a:latin typeface="Cambria Math" panose="02040503050406030204" pitchFamily="18" charset="0"/>
                      <a:ea typeface="Cambria Math" panose="02040503050406030204" pitchFamily="18" charset="0"/>
                    </a:rPr>
                    <a:t>m</a:t>
                  </a:r>
                  <a:r>
                    <a:rPr lang="el-GR" sz="2400" b="1" baseline="-25000" dirty="0">
                      <a:latin typeface="Cambria Math" panose="02040503050406030204" pitchFamily="18" charset="0"/>
                      <a:ea typeface="Cambria Math" panose="02040503050406030204" pitchFamily="18" charset="0"/>
                    </a:rPr>
                    <a:t>ο</a:t>
                  </a:r>
                  <a14:m>
                    <m:oMath xmlns:m="http://schemas.openxmlformats.org/officeDocument/2006/math">
                      <m:acc>
                        <m:accPr>
                          <m:chr m:val="⃗"/>
                          <m:ctrlPr>
                            <a:rPr lang="el-GR" sz="2400" b="1" i="1" smtClean="0">
                              <a:latin typeface="Cambria Math" panose="02040503050406030204" pitchFamily="18" charset="0"/>
                              <a:ea typeface="Cambria Math" panose="02040503050406030204" pitchFamily="18" charset="0"/>
                            </a:rPr>
                          </m:ctrlPr>
                        </m:accPr>
                        <m:e>
                          <m:r>
                            <a:rPr lang="el-GR" sz="2400" b="1" i="1" smtClean="0">
                              <a:latin typeface="Cambria Math" panose="02040503050406030204" pitchFamily="18" charset="0"/>
                              <a:ea typeface="Cambria Math" panose="02040503050406030204" pitchFamily="18" charset="0"/>
                            </a:rPr>
                            <m:t>𝝊</m:t>
                          </m:r>
                        </m:e>
                      </m:acc>
                      <m:r>
                        <a:rPr lang="el-GR" sz="2400" b="1" i="0" baseline="-25000" smtClean="0">
                          <a:latin typeface="Cambria Math" panose="02040503050406030204" pitchFamily="18" charset="0"/>
                          <a:ea typeface="Cambria Math" panose="02040503050406030204" pitchFamily="18" charset="0"/>
                        </a:rPr>
                        <m:t>𝛐</m:t>
                      </m:r>
                      <m:r>
                        <a:rPr lang="el-GR" sz="2400" b="1" i="0" smtClean="0">
                          <a:latin typeface="Cambria Math" panose="02040503050406030204" pitchFamily="18" charset="0"/>
                          <a:ea typeface="Cambria Math" panose="02040503050406030204" pitchFamily="18" charset="0"/>
                        </a:rPr>
                        <m:t>+</m:t>
                      </m:r>
                      <m:r>
                        <m:rPr>
                          <m:nor/>
                        </m:rPr>
                        <a:rPr lang="en-US" sz="2400" b="1" i="1" dirty="0">
                          <a:latin typeface="Cambria Math" panose="02040503050406030204" pitchFamily="18" charset="0"/>
                          <a:ea typeface="Cambria Math" panose="02040503050406030204" pitchFamily="18" charset="0"/>
                        </a:rPr>
                        <m:t>m</m:t>
                      </m:r>
                      <m:r>
                        <m:rPr>
                          <m:nor/>
                        </m:rPr>
                        <a:rPr lang="el-GR" sz="2400" b="1" i="0" baseline="-25000" dirty="0" smtClean="0">
                          <a:latin typeface="Cambria Math" panose="02040503050406030204" pitchFamily="18" charset="0"/>
                          <a:ea typeface="Cambria Math" panose="02040503050406030204" pitchFamily="18" charset="0"/>
                        </a:rPr>
                        <m:t>β</m:t>
                      </m:r>
                      <m:acc>
                        <m:accPr>
                          <m:chr m:val="⃗"/>
                          <m:ctrlPr>
                            <a:rPr lang="el-GR" sz="2400" b="1" i="1">
                              <a:latin typeface="Cambria Math" panose="02040503050406030204" pitchFamily="18" charset="0"/>
                              <a:ea typeface="Cambria Math" panose="02040503050406030204" pitchFamily="18" charset="0"/>
                            </a:rPr>
                          </m:ctrlPr>
                        </m:accPr>
                        <m:e>
                          <m:r>
                            <a:rPr lang="el-GR" sz="2400" b="1" i="1">
                              <a:latin typeface="Cambria Math" panose="02040503050406030204" pitchFamily="18" charset="0"/>
                              <a:ea typeface="Cambria Math" panose="02040503050406030204" pitchFamily="18" charset="0"/>
                            </a:rPr>
                            <m:t>𝝊</m:t>
                          </m:r>
                        </m:e>
                      </m:acc>
                      <m:r>
                        <a:rPr lang="el-GR" sz="2400" b="1" i="0" baseline="-25000" smtClean="0">
                          <a:latin typeface="Cambria Math" panose="02040503050406030204" pitchFamily="18" charset="0"/>
                          <a:ea typeface="Cambria Math" panose="02040503050406030204" pitchFamily="18" charset="0"/>
                        </a:rPr>
                        <m:t>𝛃</m:t>
                      </m:r>
                    </m:oMath>
                  </a14:m>
                  <a:endParaRPr lang="el-GR" sz="2400" b="1" dirty="0">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424791" y="3181419"/>
                  <a:ext cx="2736304" cy="461665"/>
                </a:xfrm>
                <a:prstGeom prst="rect">
                  <a:avLst/>
                </a:prstGeom>
                <a:blipFill rotWithShape="1">
                  <a:blip r:embed="rId7"/>
                </a:blipFill>
              </p:spPr>
              <p:txBody>
                <a:bodyPr/>
                <a:lstStyle/>
                <a:p>
                  <a:r>
                    <a:rPr lang="en-US" altLang="en-US">
                      <a:noFill/>
                    </a:rPr>
                    <a:t> </a:t>
                  </a:r>
                </a:p>
              </p:txBody>
            </p:sp>
          </mc:Fallback>
        </mc:AlternateContent>
      </p:grpSp>
      <mc:AlternateContent xmlns:mc="http://schemas.openxmlformats.org/markup-compatibility/2006" xmlns:a14="http://schemas.microsoft.com/office/drawing/2010/main">
        <mc:Choice Requires="a14">
          <p:sp>
            <p:nvSpPr>
              <p:cNvPr id="25" name="Ορθογώνιο 24">
                <a:extLst>
                  <a:ext uri="{FF2B5EF4-FFF2-40B4-BE49-F238E27FC236}">
                    <a16:creationId xmlns:a16="http://schemas.microsoft.com/office/drawing/2014/main" id="{A31A560F-E69C-496E-A1EC-AD96FEB87EE1}"/>
                  </a:ext>
                </a:extLst>
              </p:cNvPr>
              <p:cNvSpPr/>
              <p:nvPr/>
            </p:nvSpPr>
            <p:spPr>
              <a:xfrm>
                <a:off x="2187063" y="5469767"/>
                <a:ext cx="2270173" cy="461665"/>
              </a:xfrm>
              <a:prstGeom prst="rect">
                <a:avLst/>
              </a:prstGeom>
            </p:spPr>
            <p:txBody>
              <a:bodyPr wrap="none">
                <a:spAutoFit/>
              </a:bodyPr>
              <a:lstStyle/>
              <a:p>
                <a14:m>
                  <m:oMath xmlns:m="http://schemas.openxmlformats.org/officeDocument/2006/math">
                    <m:r>
                      <m:rPr>
                        <m:nor/>
                      </m:rPr>
                      <a:rPr lang="en-US" sz="2400" b="1" i="1" dirty="0" smtClean="0">
                        <a:latin typeface="Cambria Math" panose="02040503050406030204" pitchFamily="18" charset="0"/>
                        <a:ea typeface="Cambria Math" panose="02040503050406030204" pitchFamily="18" charset="0"/>
                      </a:rPr>
                      <m:t>m</m:t>
                    </m:r>
                    <m:r>
                      <m:rPr>
                        <m:nor/>
                      </m:rPr>
                      <a:rPr lang="el-GR" sz="2400" b="1" baseline="-25000" dirty="0" smtClean="0">
                        <a:latin typeface="Cambria Math" panose="02040503050406030204" pitchFamily="18" charset="0"/>
                        <a:ea typeface="Cambria Math" panose="02040503050406030204" pitchFamily="18" charset="0"/>
                      </a:rPr>
                      <m:t>β</m:t>
                    </m:r>
                    <m:r>
                      <a:rPr lang="el-GR" sz="2400" b="1" i="1" dirty="0" smtClean="0">
                        <a:latin typeface="Cambria Math" panose="02040503050406030204" pitchFamily="18" charset="0"/>
                        <a:ea typeface="Cambria Math" panose="02040503050406030204" pitchFamily="18" charset="0"/>
                      </a:rPr>
                      <m:t>𝝊</m:t>
                    </m:r>
                    <m:r>
                      <a:rPr lang="el-GR" sz="2400" b="1" baseline="-25000">
                        <a:latin typeface="Cambria Math" panose="02040503050406030204" pitchFamily="18" charset="0"/>
                        <a:ea typeface="Cambria Math" panose="02040503050406030204" pitchFamily="18" charset="0"/>
                      </a:rPr>
                      <m:t>𝛃</m:t>
                    </m:r>
                  </m:oMath>
                </a14:m>
                <a:r>
                  <a:rPr lang="el-GR" sz="2400" b="1" dirty="0">
                    <a:latin typeface="Cambria Math" panose="02040503050406030204" pitchFamily="18" charset="0"/>
                    <a:ea typeface="Cambria Math" panose="02040503050406030204" pitchFamily="18" charset="0"/>
                  </a:rPr>
                  <a:t> – </a:t>
                </a:r>
                <a14:m>
                  <m:oMath xmlns:m="http://schemas.openxmlformats.org/officeDocument/2006/math">
                    <m:r>
                      <m:rPr>
                        <m:nor/>
                      </m:rPr>
                      <a:rPr lang="en-US" sz="2400" b="1" i="1" dirty="0">
                        <a:latin typeface="Cambria Math" panose="02040503050406030204" pitchFamily="18" charset="0"/>
                        <a:ea typeface="Cambria Math" panose="02040503050406030204" pitchFamily="18" charset="0"/>
                      </a:rPr>
                      <m:t>m</m:t>
                    </m:r>
                    <m:r>
                      <m:rPr>
                        <m:nor/>
                      </m:rPr>
                      <a:rPr lang="el-GR" sz="2400" b="1" i="0" baseline="-25000" dirty="0" smtClean="0">
                        <a:latin typeface="Cambria Math" panose="02040503050406030204" pitchFamily="18" charset="0"/>
                        <a:ea typeface="Cambria Math" panose="02040503050406030204" pitchFamily="18" charset="0"/>
                      </a:rPr>
                      <m:t>ο</m:t>
                    </m:r>
                  </m:oMath>
                </a14:m>
                <a:r>
                  <a:rPr lang="el-GR" sz="2400" b="1" i="1" dirty="0">
                    <a:latin typeface="Cambria Math" panose="02040503050406030204" pitchFamily="18" charset="0"/>
                    <a:ea typeface="Cambria Math" panose="02040503050406030204" pitchFamily="18" charset="0"/>
                  </a:rPr>
                  <a:t>υ</a:t>
                </a:r>
                <a:r>
                  <a:rPr lang="el-GR" sz="2400" b="1" baseline="-25000" dirty="0">
                    <a:latin typeface="Cambria Math" panose="02040503050406030204" pitchFamily="18" charset="0"/>
                    <a:ea typeface="Cambria Math" panose="02040503050406030204" pitchFamily="18" charset="0"/>
                  </a:rPr>
                  <a:t>ο </a:t>
                </a:r>
                <a:r>
                  <a:rPr lang="el-GR" sz="2400" b="1" dirty="0">
                    <a:latin typeface="Cambria Math" panose="02040503050406030204" pitchFamily="18" charset="0"/>
                    <a:ea typeface="Cambria Math" panose="02040503050406030204" pitchFamily="18" charset="0"/>
                  </a:rPr>
                  <a:t>= 0</a:t>
                </a:r>
              </a:p>
            </p:txBody>
          </p:sp>
        </mc:Choice>
        <mc:Fallback xmlns="">
          <p:sp>
            <p:nvSpPr>
              <p:cNvPr id="25" name="Ορθογώνιο 24">
                <a:extLst>
                  <a:ext uri="{FF2B5EF4-FFF2-40B4-BE49-F238E27FC236}">
                    <a16:creationId xmlns:a16="http://schemas.microsoft.com/office/drawing/2014/main" id="{A31A560F-E69C-496E-A1EC-AD96FEB87EE1}"/>
                  </a:ext>
                </a:extLst>
              </p:cNvPr>
              <p:cNvSpPr>
                <a:spLocks noRot="1" noChangeAspect="1" noMove="1" noResize="1" noEditPoints="1" noAdjustHandles="1" noChangeArrowheads="1" noChangeShapeType="1" noTextEdit="1"/>
              </p:cNvSpPr>
              <p:nvPr/>
            </p:nvSpPr>
            <p:spPr>
              <a:xfrm>
                <a:off x="2187063" y="5469767"/>
                <a:ext cx="2270173" cy="461665"/>
              </a:xfrm>
              <a:prstGeom prst="rect">
                <a:avLst/>
              </a:prstGeom>
              <a:blipFill>
                <a:blip r:embed="rId8"/>
                <a:stretch>
                  <a:fillRect t="-10526" r="-3495" b="-289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8121A47-6766-4144-8B45-3B74AECEEA6F}"/>
                  </a:ext>
                </a:extLst>
              </p:cNvPr>
              <p:cNvSpPr txBox="1"/>
              <p:nvPr/>
            </p:nvSpPr>
            <p:spPr>
              <a:xfrm>
                <a:off x="1502278" y="2851986"/>
                <a:ext cx="1872208"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latin typeface="Cambria Math" panose="02040503050406030204" pitchFamily="18" charset="0"/>
                            </a:rPr>
                          </m:ctrlPr>
                        </m:accPr>
                        <m:e>
                          <m:r>
                            <a:rPr lang="en-US" sz="2400" b="1" i="1" smtClean="0">
                              <a:latin typeface="Cambria Math"/>
                            </a:rPr>
                            <m:t>𝒑</m:t>
                          </m:r>
                        </m:e>
                      </m:acc>
                      <m:r>
                        <a:rPr lang="el-GR" sz="2400" b="1" i="0" baseline="-25000" smtClean="0">
                          <a:latin typeface="Cambria Math"/>
                        </a:rPr>
                        <m:t>𝛂𝛒𝛘</m:t>
                      </m:r>
                      <m:r>
                        <a:rPr lang="el-GR" sz="2400" b="1" i="1" smtClean="0">
                          <a:latin typeface="Cambria Math"/>
                        </a:rPr>
                        <m:t>= </m:t>
                      </m:r>
                      <m:acc>
                        <m:accPr>
                          <m:chr m:val="⃗"/>
                          <m:ctrlPr>
                            <a:rPr lang="el-GR" sz="2400" b="1" i="1" smtClean="0">
                              <a:latin typeface="Cambria Math" panose="02040503050406030204" pitchFamily="18" charset="0"/>
                            </a:rPr>
                          </m:ctrlPr>
                        </m:accPr>
                        <m:e>
                          <m:r>
                            <a:rPr lang="en-US" sz="2400" b="1" i="1" smtClean="0">
                              <a:latin typeface="Cambria Math"/>
                            </a:rPr>
                            <m:t>𝒑</m:t>
                          </m:r>
                        </m:e>
                      </m:acc>
                      <m:r>
                        <a:rPr lang="el-GR" sz="2400" b="1" i="0" baseline="-25000" smtClean="0">
                          <a:latin typeface="Cambria Math"/>
                        </a:rPr>
                        <m:t>𝛕𝛆𝛌</m:t>
                      </m:r>
                    </m:oMath>
                  </m:oMathPara>
                </a14:m>
                <a:endParaRPr lang="el-GR" sz="2400" b="1" baseline="-25000" dirty="0"/>
              </a:p>
            </p:txBody>
          </p:sp>
        </mc:Choice>
        <mc:Fallback xmlns="">
          <p:sp>
            <p:nvSpPr>
              <p:cNvPr id="26" name="TextBox 25">
                <a:extLst>
                  <a:ext uri="{FF2B5EF4-FFF2-40B4-BE49-F238E27FC236}">
                    <a16:creationId xmlns:a16="http://schemas.microsoft.com/office/drawing/2014/main" id="{18121A47-6766-4144-8B45-3B74AECEEA6F}"/>
                  </a:ext>
                </a:extLst>
              </p:cNvPr>
              <p:cNvSpPr txBox="1">
                <a:spLocks noRot="1" noChangeAspect="1" noMove="1" noResize="1" noEditPoints="1" noAdjustHandles="1" noChangeArrowheads="1" noChangeShapeType="1" noTextEdit="1"/>
              </p:cNvSpPr>
              <p:nvPr/>
            </p:nvSpPr>
            <p:spPr>
              <a:xfrm>
                <a:off x="1502278" y="2851986"/>
                <a:ext cx="1872208" cy="453137"/>
              </a:xfrm>
              <a:prstGeom prst="rect">
                <a:avLst/>
              </a:prstGeom>
              <a:blipFill>
                <a:blip r:embed="rId9"/>
                <a:stretch>
                  <a:fillRect b="-1621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2B3DDAC-3187-4236-8CF5-FEC4B71EEAE1}"/>
                  </a:ext>
                </a:extLst>
              </p:cNvPr>
              <p:cNvSpPr txBox="1"/>
              <p:nvPr/>
            </p:nvSpPr>
            <p:spPr>
              <a:xfrm>
                <a:off x="2164033" y="4211601"/>
                <a:ext cx="1588897" cy="584904"/>
              </a:xfrm>
              <a:prstGeom prst="rect">
                <a:avLst/>
              </a:prstGeom>
              <a:noFill/>
            </p:spPr>
            <p:txBody>
              <a:bodyPr wrap="none" rtlCol="0">
                <a:spAutoFit/>
              </a:bodyPr>
              <a:lstStyle/>
              <a:p>
                <a14:m>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r>
                      <a:rPr lang="el-GR" sz="2400" b="1" i="0" baseline="-25000" smtClean="0">
                        <a:solidFill>
                          <a:srgbClr val="FF0000"/>
                        </a:solidFill>
                        <a:effectLst>
                          <a:outerShdw blurRad="38100" dist="38100" dir="2700000" algn="tl">
                            <a:srgbClr val="000000">
                              <a:alpha val="43137"/>
                            </a:srgbClr>
                          </a:outerShdw>
                        </a:effectLst>
                        <a:latin typeface="Cambria Math"/>
                      </a:rPr>
                      <m:t>𝛐</m:t>
                    </m:r>
                  </m:oMath>
                </a14:m>
                <a:r>
                  <a:rPr lang="el-GR" sz="2400" b="1" dirty="0">
                    <a:solidFill>
                      <a:srgbClr val="FF0000"/>
                    </a:solidFill>
                    <a:effectLst>
                      <a:outerShdw blurRad="38100" dist="38100" dir="2700000" algn="tl">
                        <a:srgbClr val="000000">
                          <a:alpha val="43137"/>
                        </a:srgbClr>
                      </a:outerShdw>
                    </a:effectLst>
                  </a:rPr>
                  <a:t> = - </a:t>
                </a:r>
                <a14:m>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a:rPr>
                          <m:t>𝒎</m:t>
                        </m:r>
                        <m:r>
                          <a:rPr lang="el-GR" sz="2400" b="1" i="0" baseline="-25000" smtClean="0">
                            <a:solidFill>
                              <a:srgbClr val="FF0000"/>
                            </a:solidFill>
                            <a:effectLst>
                              <a:outerShdw blurRad="38100" dist="38100" dir="2700000" algn="tl">
                                <a:srgbClr val="000000">
                                  <a:alpha val="43137"/>
                                </a:srgbClr>
                              </a:outerShdw>
                            </a:effectLst>
                            <a:latin typeface="Cambria Math"/>
                          </a:rPr>
                          <m:t>𝛃</m:t>
                        </m:r>
                      </m:num>
                      <m:den>
                        <m:r>
                          <a:rPr lang="en-US" sz="2400" b="1" i="1" smtClean="0">
                            <a:solidFill>
                              <a:srgbClr val="FF0000"/>
                            </a:solidFill>
                            <a:effectLst>
                              <a:outerShdw blurRad="38100" dist="38100" dir="2700000" algn="tl">
                                <a:srgbClr val="000000">
                                  <a:alpha val="43137"/>
                                </a:srgbClr>
                              </a:outerShdw>
                            </a:effectLst>
                            <a:latin typeface="Cambria Math"/>
                          </a:rPr>
                          <m:t>𝒎</m:t>
                        </m:r>
                        <m:r>
                          <a:rPr lang="el-GR" sz="2400" b="1" i="0" baseline="-25000" smtClean="0">
                            <a:solidFill>
                              <a:srgbClr val="FF0000"/>
                            </a:solidFill>
                            <a:effectLst>
                              <a:outerShdw blurRad="38100" dist="38100" dir="2700000" algn="tl">
                                <a:srgbClr val="000000">
                                  <a:alpha val="43137"/>
                                </a:srgbClr>
                              </a:outerShdw>
                            </a:effectLst>
                            <a:latin typeface="Cambria Math"/>
                          </a:rPr>
                          <m:t>𝛐</m:t>
                        </m:r>
                      </m:den>
                    </m:f>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r>
                      <a:rPr lang="el-GR" sz="2400" b="1" i="0" baseline="-25000" smtClean="0">
                        <a:solidFill>
                          <a:srgbClr val="FF0000"/>
                        </a:solidFill>
                        <a:effectLst>
                          <a:outerShdw blurRad="38100" dist="38100" dir="2700000" algn="tl">
                            <a:srgbClr val="000000">
                              <a:alpha val="43137"/>
                            </a:srgbClr>
                          </a:outerShdw>
                        </a:effectLst>
                        <a:latin typeface="Cambria Math"/>
                      </a:rPr>
                      <m:t>𝛃</m:t>
                    </m:r>
                  </m:oMath>
                </a14:m>
                <a:endParaRPr lang="el-GR" sz="2400" b="1" baseline="-25000" dirty="0">
                  <a:solidFill>
                    <a:srgbClr val="FF0000"/>
                  </a:solidFill>
                  <a:effectLst>
                    <a:outerShdw blurRad="38100" dist="38100" dir="2700000" algn="tl">
                      <a:srgbClr val="000000">
                        <a:alpha val="43137"/>
                      </a:srgbClr>
                    </a:outerShdw>
                  </a:effectLst>
                </a:endParaRPr>
              </a:p>
            </p:txBody>
          </p:sp>
        </mc:Choice>
        <mc:Fallback xmlns="">
          <p:sp>
            <p:nvSpPr>
              <p:cNvPr id="27" name="TextBox 26">
                <a:extLst>
                  <a:ext uri="{FF2B5EF4-FFF2-40B4-BE49-F238E27FC236}">
                    <a16:creationId xmlns:a16="http://schemas.microsoft.com/office/drawing/2014/main" id="{82B3DDAC-3187-4236-8CF5-FEC4B71EEAE1}"/>
                  </a:ext>
                </a:extLst>
              </p:cNvPr>
              <p:cNvSpPr txBox="1">
                <a:spLocks noRot="1" noChangeAspect="1" noMove="1" noResize="1" noEditPoints="1" noAdjustHandles="1" noChangeArrowheads="1" noChangeShapeType="1" noTextEdit="1"/>
              </p:cNvSpPr>
              <p:nvPr/>
            </p:nvSpPr>
            <p:spPr>
              <a:xfrm>
                <a:off x="2164033" y="4211601"/>
                <a:ext cx="1588897" cy="584904"/>
              </a:xfrm>
              <a:prstGeom prst="rect">
                <a:avLst/>
              </a:prstGeom>
              <a:blipFill>
                <a:blip r:embed="rId10"/>
                <a:stretch>
                  <a:fillRect t="-1042" b="-16667"/>
                </a:stretch>
              </a:blipFill>
            </p:spPr>
            <p:txBody>
              <a:bodyPr/>
              <a:lstStyle/>
              <a:p>
                <a:r>
                  <a:rPr lang="el-GR">
                    <a:noFill/>
                  </a:rPr>
                  <a:t> </a:t>
                </a:r>
              </a:p>
            </p:txBody>
          </p:sp>
        </mc:Fallback>
      </mc:AlternateContent>
      <p:sp>
        <p:nvSpPr>
          <p:cNvPr id="28" name="TextBox 27">
            <a:extLst>
              <a:ext uri="{FF2B5EF4-FFF2-40B4-BE49-F238E27FC236}">
                <a16:creationId xmlns:a16="http://schemas.microsoft.com/office/drawing/2014/main" id="{69350C06-B452-4093-B5B4-0E726F2F91E5}"/>
              </a:ext>
            </a:extLst>
          </p:cNvPr>
          <p:cNvSpPr txBox="1"/>
          <p:nvPr/>
        </p:nvSpPr>
        <p:spPr>
          <a:xfrm>
            <a:off x="466513" y="3356992"/>
            <a:ext cx="7981448" cy="830997"/>
          </a:xfrm>
          <a:prstGeom prst="rect">
            <a:avLst/>
          </a:prstGeom>
          <a:noFill/>
        </p:spPr>
        <p:txBody>
          <a:bodyPr wrap="square" rtlCol="0">
            <a:spAutoFit/>
          </a:bodyPr>
          <a:lstStyle/>
          <a:p>
            <a:pPr algn="just"/>
            <a:r>
              <a:rPr lang="el-GR" sz="1600" b="1" dirty="0">
                <a:solidFill>
                  <a:srgbClr val="0000FF"/>
                </a:solidFill>
                <a:latin typeface="Comic Sans MS" panose="030F0702030302020204" pitchFamily="66" charset="0"/>
              </a:rPr>
              <a:t>Αν δεν γνωρίζω την κατεύθυνση για κάθε ταχύτητα, λύνω την (1) με χρήση διανυσμάτων. Στο τέλος, τα πρόσημα των ταχυτήτων μού δείχνουν τη σωστή κατεύθυνση γι’ αυτές. </a:t>
            </a:r>
          </a:p>
        </p:txBody>
      </p:sp>
      <p:sp>
        <p:nvSpPr>
          <p:cNvPr id="29" name="TextBox 28">
            <a:extLst>
              <a:ext uri="{FF2B5EF4-FFF2-40B4-BE49-F238E27FC236}">
                <a16:creationId xmlns:a16="http://schemas.microsoft.com/office/drawing/2014/main" id="{10749D42-F945-4E9A-AA1C-8BCBC6F00181}"/>
              </a:ext>
            </a:extLst>
          </p:cNvPr>
          <p:cNvSpPr txBox="1"/>
          <p:nvPr/>
        </p:nvSpPr>
        <p:spPr>
          <a:xfrm>
            <a:off x="6815039" y="2953992"/>
            <a:ext cx="533431" cy="338554"/>
          </a:xfrm>
          <a:prstGeom prst="rect">
            <a:avLst/>
          </a:prstGeom>
          <a:noFill/>
        </p:spPr>
        <p:txBody>
          <a:bodyPr wrap="square" rtlCol="0">
            <a:spAutoFit/>
          </a:bodyPr>
          <a:lstStyle/>
          <a:p>
            <a:r>
              <a:rPr lang="el-GR" sz="1600" b="1" dirty="0">
                <a:latin typeface="Comic Sans MS" panose="030F0702030302020204" pitchFamily="66" charset="0"/>
              </a:rPr>
              <a:t>(1)</a:t>
            </a:r>
          </a:p>
        </p:txBody>
      </p:sp>
      <p:grpSp>
        <p:nvGrpSpPr>
          <p:cNvPr id="30" name="Ομάδα 29">
            <a:extLst>
              <a:ext uri="{FF2B5EF4-FFF2-40B4-BE49-F238E27FC236}">
                <a16:creationId xmlns:a16="http://schemas.microsoft.com/office/drawing/2014/main" id="{18FB675A-A08B-405A-AAA8-A12024F0B02E}"/>
              </a:ext>
            </a:extLst>
          </p:cNvPr>
          <p:cNvGrpSpPr/>
          <p:nvPr/>
        </p:nvGrpSpPr>
        <p:grpSpPr>
          <a:xfrm>
            <a:off x="878207" y="4334777"/>
            <a:ext cx="1109111" cy="338554"/>
            <a:chOff x="878207" y="4334777"/>
            <a:chExt cx="1109111" cy="338554"/>
          </a:xfrm>
        </p:grpSpPr>
        <p:sp>
          <p:nvSpPr>
            <p:cNvPr id="31" name="AutoShape 15">
              <a:extLst>
                <a:ext uri="{FF2B5EF4-FFF2-40B4-BE49-F238E27FC236}">
                  <a16:creationId xmlns:a16="http://schemas.microsoft.com/office/drawing/2014/main" id="{3E519048-A119-4424-BF9C-DF668C926C4A}"/>
                </a:ext>
              </a:extLst>
            </p:cNvPr>
            <p:cNvSpPr>
              <a:spLocks noChangeArrowheads="1"/>
            </p:cNvSpPr>
            <p:nvPr/>
          </p:nvSpPr>
          <p:spPr bwMode="auto">
            <a:xfrm>
              <a:off x="1411055" y="4432616"/>
              <a:ext cx="576263" cy="142875"/>
            </a:xfrm>
            <a:prstGeom prst="rightArrow">
              <a:avLst>
                <a:gd name="adj1" fmla="val 50000"/>
                <a:gd name="adj2" fmla="val 100833"/>
              </a:avLst>
            </a:prstGeom>
            <a:solidFill>
              <a:schemeClr val="tx1"/>
            </a:solidFill>
            <a:ln w="9525">
              <a:solidFill>
                <a:schemeClr val="tx1"/>
              </a:solidFill>
              <a:miter lim="800000"/>
            </a:ln>
            <a:effectLst/>
          </p:spPr>
          <p:txBody>
            <a:bodyPr wrap="none" anchor="ctr"/>
            <a:lstStyle/>
            <a:p>
              <a:endParaRPr lang="el-GR"/>
            </a:p>
          </p:txBody>
        </p:sp>
        <p:sp>
          <p:nvSpPr>
            <p:cNvPr id="32" name="TextBox 31">
              <a:extLst>
                <a:ext uri="{FF2B5EF4-FFF2-40B4-BE49-F238E27FC236}">
                  <a16:creationId xmlns:a16="http://schemas.microsoft.com/office/drawing/2014/main" id="{40086EA9-FD5F-420E-B080-ED2B54663385}"/>
                </a:ext>
              </a:extLst>
            </p:cNvPr>
            <p:cNvSpPr txBox="1"/>
            <p:nvPr/>
          </p:nvSpPr>
          <p:spPr>
            <a:xfrm>
              <a:off x="878207" y="4334777"/>
              <a:ext cx="533431" cy="338554"/>
            </a:xfrm>
            <a:prstGeom prst="rect">
              <a:avLst/>
            </a:prstGeom>
            <a:noFill/>
          </p:spPr>
          <p:txBody>
            <a:bodyPr wrap="square" rtlCol="0">
              <a:spAutoFit/>
            </a:bodyPr>
            <a:lstStyle/>
            <a:p>
              <a:r>
                <a:rPr lang="el-GR" sz="1600" b="1" dirty="0">
                  <a:latin typeface="Comic Sans MS" panose="030F0702030302020204" pitchFamily="66" charset="0"/>
                </a:rPr>
                <a:t>(1)</a:t>
              </a:r>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CB38F4E-C4B8-447E-8880-DA953BEA9997}"/>
                  </a:ext>
                </a:extLst>
              </p:cNvPr>
              <p:cNvSpPr txBox="1"/>
              <p:nvPr/>
            </p:nvSpPr>
            <p:spPr>
              <a:xfrm>
                <a:off x="3887910" y="4334776"/>
                <a:ext cx="4738309" cy="338554"/>
              </a:xfrm>
              <a:prstGeom prst="rect">
                <a:avLst/>
              </a:prstGeom>
              <a:noFill/>
            </p:spPr>
            <p:txBody>
              <a:bodyPr wrap="square" rtlCol="0">
                <a:spAutoFit/>
              </a:bodyPr>
              <a:lstStyle/>
              <a:p>
                <a:pPr algn="just"/>
                <a:r>
                  <a:rPr lang="el-GR" sz="1600" b="1" dirty="0">
                    <a:latin typeface="Comic Sans MS" panose="030F0702030302020204" pitchFamily="66" charset="0"/>
                  </a:rPr>
                  <a:t>Η κατεύθυνση της </a:t>
                </a:r>
                <a14:m>
                  <m:oMath xmlns:m="http://schemas.openxmlformats.org/officeDocument/2006/math">
                    <m:acc>
                      <m:accPr>
                        <m:chr m:val="⃗"/>
                        <m:ctrlPr>
                          <a:rPr 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1600" b="1" i="1">
                            <a:solidFill>
                              <a:srgbClr val="FF0000"/>
                            </a:solidFill>
                            <a:effectLst>
                              <a:outerShdw blurRad="38100" dist="38100" dir="2700000" algn="tl">
                                <a:srgbClr val="000000">
                                  <a:alpha val="43137"/>
                                </a:srgbClr>
                              </a:outerShdw>
                            </a:effectLst>
                            <a:latin typeface="Cambria Math"/>
                          </a:rPr>
                          <m:t>𝝊</m:t>
                        </m:r>
                      </m:e>
                    </m:acc>
                    <m:r>
                      <a:rPr lang="el-GR" sz="1600" b="1" baseline="-25000">
                        <a:solidFill>
                          <a:srgbClr val="FF0000"/>
                        </a:solidFill>
                        <a:effectLst>
                          <a:outerShdw blurRad="38100" dist="38100" dir="2700000" algn="tl">
                            <a:srgbClr val="000000">
                              <a:alpha val="43137"/>
                            </a:srgbClr>
                          </a:outerShdw>
                        </a:effectLst>
                        <a:latin typeface="Cambria Math"/>
                      </a:rPr>
                      <m:t>𝛐</m:t>
                    </m:r>
                  </m:oMath>
                </a14:m>
                <a:r>
                  <a:rPr lang="el-GR" sz="1600" b="1" dirty="0">
                    <a:latin typeface="Comic Sans MS" panose="030F0702030302020204" pitchFamily="66" charset="0"/>
                  </a:rPr>
                  <a:t> αντίθετη αυτής της </a:t>
                </a:r>
                <a14:m>
                  <m:oMath xmlns:m="http://schemas.openxmlformats.org/officeDocument/2006/math">
                    <m:acc>
                      <m:accPr>
                        <m:chr m:val="⃗"/>
                        <m:ctrlPr>
                          <a:rPr 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1600" b="1" i="1">
                            <a:solidFill>
                              <a:srgbClr val="FF0000"/>
                            </a:solidFill>
                            <a:effectLst>
                              <a:outerShdw blurRad="38100" dist="38100" dir="2700000" algn="tl">
                                <a:srgbClr val="000000">
                                  <a:alpha val="43137"/>
                                </a:srgbClr>
                              </a:outerShdw>
                            </a:effectLst>
                            <a:latin typeface="Cambria Math"/>
                          </a:rPr>
                          <m:t>𝝊</m:t>
                        </m:r>
                      </m:e>
                    </m:acc>
                    <m:r>
                      <a:rPr lang="el-GR" sz="1600" b="1" baseline="-25000">
                        <a:solidFill>
                          <a:srgbClr val="FF0000"/>
                        </a:solidFill>
                        <a:effectLst>
                          <a:outerShdw blurRad="38100" dist="38100" dir="2700000" algn="tl">
                            <a:srgbClr val="000000">
                              <a:alpha val="43137"/>
                            </a:srgbClr>
                          </a:outerShdw>
                        </a:effectLst>
                        <a:latin typeface="Cambria Math"/>
                      </a:rPr>
                      <m:t>𝛃</m:t>
                    </m:r>
                    <m:r>
                      <a:rPr lang="el-GR" sz="1600" b="1" i="0" smtClean="0">
                        <a:solidFill>
                          <a:srgbClr val="FF0000"/>
                        </a:solidFill>
                        <a:effectLst>
                          <a:outerShdw blurRad="38100" dist="38100" dir="2700000" algn="tl">
                            <a:srgbClr val="000000">
                              <a:alpha val="43137"/>
                            </a:srgbClr>
                          </a:outerShdw>
                        </a:effectLst>
                        <a:latin typeface="Cambria Math"/>
                      </a:rPr>
                      <m:t>.</m:t>
                    </m:r>
                  </m:oMath>
                </a14:m>
                <a:endParaRPr lang="el-GR" sz="1600" b="1" dirty="0">
                  <a:solidFill>
                    <a:srgbClr val="FF0000"/>
                  </a:solidFill>
                  <a:effectLst>
                    <a:outerShdw blurRad="38100" dist="38100" dir="2700000" algn="tl">
                      <a:srgbClr val="000000">
                        <a:alpha val="43137"/>
                      </a:srgbClr>
                    </a:outerShdw>
                  </a:effectLst>
                </a:endParaRPr>
              </a:p>
            </p:txBody>
          </p:sp>
        </mc:Choice>
        <mc:Fallback xmlns="">
          <p:sp>
            <p:nvSpPr>
              <p:cNvPr id="33" name="TextBox 32">
                <a:extLst>
                  <a:ext uri="{FF2B5EF4-FFF2-40B4-BE49-F238E27FC236}">
                    <a16:creationId xmlns:a16="http://schemas.microsoft.com/office/drawing/2014/main" id="{5CB38F4E-C4B8-447E-8880-DA953BEA9997}"/>
                  </a:ext>
                </a:extLst>
              </p:cNvPr>
              <p:cNvSpPr txBox="1">
                <a:spLocks noRot="1" noChangeAspect="1" noMove="1" noResize="1" noEditPoints="1" noAdjustHandles="1" noChangeArrowheads="1" noChangeShapeType="1" noTextEdit="1"/>
              </p:cNvSpPr>
              <p:nvPr/>
            </p:nvSpPr>
            <p:spPr>
              <a:xfrm>
                <a:off x="3887910" y="4334776"/>
                <a:ext cx="4738309" cy="338554"/>
              </a:xfrm>
              <a:prstGeom prst="rect">
                <a:avLst/>
              </a:prstGeom>
              <a:blipFill>
                <a:blip r:embed="rId11"/>
                <a:stretch>
                  <a:fillRect l="-772" t="-5357" b="-21429"/>
                </a:stretch>
              </a:blipFill>
            </p:spPr>
            <p:txBody>
              <a:bodyPr/>
              <a:lstStyle/>
              <a:p>
                <a:r>
                  <a:rPr lang="el-GR">
                    <a:noFill/>
                  </a:rPr>
                  <a:t> </a:t>
                </a:r>
              </a:p>
            </p:txBody>
          </p:sp>
        </mc:Fallback>
      </mc:AlternateContent>
      <p:sp>
        <p:nvSpPr>
          <p:cNvPr id="34" name="TextBox 33">
            <a:extLst>
              <a:ext uri="{FF2B5EF4-FFF2-40B4-BE49-F238E27FC236}">
                <a16:creationId xmlns:a16="http://schemas.microsoft.com/office/drawing/2014/main" id="{C6211E49-7A35-4161-B1CA-FB1797AE9992}"/>
              </a:ext>
            </a:extLst>
          </p:cNvPr>
          <p:cNvSpPr txBox="1"/>
          <p:nvPr/>
        </p:nvSpPr>
        <p:spPr>
          <a:xfrm>
            <a:off x="385812" y="4869160"/>
            <a:ext cx="8142849" cy="584775"/>
          </a:xfrm>
          <a:prstGeom prst="rect">
            <a:avLst/>
          </a:prstGeom>
          <a:noFill/>
        </p:spPr>
        <p:txBody>
          <a:bodyPr wrap="square" rtlCol="0">
            <a:spAutoFit/>
          </a:bodyPr>
          <a:lstStyle/>
          <a:p>
            <a:pPr algn="just"/>
            <a:r>
              <a:rPr lang="el-GR" sz="1600" b="1" dirty="0">
                <a:solidFill>
                  <a:srgbClr val="006600"/>
                </a:solidFill>
                <a:latin typeface="Comic Sans MS" panose="030F0702030302020204" pitchFamily="66" charset="0"/>
              </a:rPr>
              <a:t>Αν γνωρίζω την κατεύθυνση για κάθε ταχύτητα, λύνω την (1) με χρήση των τιμών των ταχυτήτων, ορίζοντας μια φορά (που με εξυπηρετεί) ως θετική. </a:t>
            </a:r>
          </a:p>
        </p:txBody>
      </p:sp>
      <p:grpSp>
        <p:nvGrpSpPr>
          <p:cNvPr id="35" name="Ομάδα 34">
            <a:extLst>
              <a:ext uri="{FF2B5EF4-FFF2-40B4-BE49-F238E27FC236}">
                <a16:creationId xmlns:a16="http://schemas.microsoft.com/office/drawing/2014/main" id="{8FD14D7C-18C4-4182-B21F-3149F2053C0A}"/>
              </a:ext>
            </a:extLst>
          </p:cNvPr>
          <p:cNvGrpSpPr/>
          <p:nvPr/>
        </p:nvGrpSpPr>
        <p:grpSpPr>
          <a:xfrm>
            <a:off x="932268" y="5573715"/>
            <a:ext cx="1109111" cy="338554"/>
            <a:chOff x="932268" y="5573715"/>
            <a:chExt cx="1109111" cy="338554"/>
          </a:xfrm>
        </p:grpSpPr>
        <p:sp>
          <p:nvSpPr>
            <p:cNvPr id="36" name="AutoShape 15">
              <a:extLst>
                <a:ext uri="{FF2B5EF4-FFF2-40B4-BE49-F238E27FC236}">
                  <a16:creationId xmlns:a16="http://schemas.microsoft.com/office/drawing/2014/main" id="{25F5A8FC-D336-4EAB-BA6A-6A0264DA0A92}"/>
                </a:ext>
              </a:extLst>
            </p:cNvPr>
            <p:cNvSpPr>
              <a:spLocks noChangeArrowheads="1"/>
            </p:cNvSpPr>
            <p:nvPr/>
          </p:nvSpPr>
          <p:spPr bwMode="auto">
            <a:xfrm>
              <a:off x="1465116" y="5671554"/>
              <a:ext cx="576263" cy="142875"/>
            </a:xfrm>
            <a:prstGeom prst="rightArrow">
              <a:avLst>
                <a:gd name="adj1" fmla="val 50000"/>
                <a:gd name="adj2" fmla="val 100833"/>
              </a:avLst>
            </a:prstGeom>
            <a:solidFill>
              <a:schemeClr val="tx1"/>
            </a:solidFill>
            <a:ln w="9525">
              <a:solidFill>
                <a:schemeClr val="tx1"/>
              </a:solidFill>
              <a:miter lim="800000"/>
            </a:ln>
            <a:effectLst/>
          </p:spPr>
          <p:txBody>
            <a:bodyPr wrap="none" anchor="ctr"/>
            <a:lstStyle/>
            <a:p>
              <a:endParaRPr lang="el-GR"/>
            </a:p>
          </p:txBody>
        </p:sp>
        <p:sp>
          <p:nvSpPr>
            <p:cNvPr id="37" name="TextBox 36">
              <a:extLst>
                <a:ext uri="{FF2B5EF4-FFF2-40B4-BE49-F238E27FC236}">
                  <a16:creationId xmlns:a16="http://schemas.microsoft.com/office/drawing/2014/main" id="{0856F2A8-274A-467E-AEC6-FD88E68AC107}"/>
                </a:ext>
              </a:extLst>
            </p:cNvPr>
            <p:cNvSpPr txBox="1"/>
            <p:nvPr/>
          </p:nvSpPr>
          <p:spPr>
            <a:xfrm>
              <a:off x="932268" y="5573715"/>
              <a:ext cx="533431" cy="338554"/>
            </a:xfrm>
            <a:prstGeom prst="rect">
              <a:avLst/>
            </a:prstGeom>
            <a:noFill/>
          </p:spPr>
          <p:txBody>
            <a:bodyPr wrap="square" rtlCol="0">
              <a:spAutoFit/>
            </a:bodyPr>
            <a:lstStyle/>
            <a:p>
              <a:r>
                <a:rPr lang="el-GR" sz="1600" b="1" dirty="0">
                  <a:latin typeface="Comic Sans MS" panose="030F0702030302020204" pitchFamily="66" charset="0"/>
                </a:rPr>
                <a:t>(1)</a:t>
              </a:r>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C3211EA-6B93-4ED4-B8A2-13A09205F538}"/>
                  </a:ext>
                </a:extLst>
              </p:cNvPr>
              <p:cNvSpPr txBox="1"/>
              <p:nvPr/>
            </p:nvSpPr>
            <p:spPr>
              <a:xfrm>
                <a:off x="5375137" y="5424870"/>
                <a:ext cx="1468672" cy="584904"/>
              </a:xfrm>
              <a:prstGeom prst="rect">
                <a:avLst/>
              </a:prstGeom>
              <a:noFill/>
            </p:spPr>
            <p:txBody>
              <a:bodyPr wrap="none" rtlCol="0">
                <a:spAutoFit/>
              </a:bodyPr>
              <a:lstStyle/>
              <a:p>
                <a:r>
                  <a:rPr lang="el-GR" sz="2400" b="1" i="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υ</a:t>
                </a:r>
                <a:r>
                  <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ο</a:t>
                </a:r>
                <a:r>
                  <a:rPr lang="el-GR" sz="2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a:t>
                </a:r>
                <a14:m>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r>
                          <a:rPr lang="el-GR"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𝛃</m:t>
                        </m:r>
                      </m:num>
                      <m:den>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r>
                          <a:rPr lang="el-GR"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𝛐</m:t>
                        </m:r>
                      </m:den>
                    </m:f>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𝝊</m:t>
                    </m:r>
                    <m:r>
                      <a:rPr lang="el-GR"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𝛃</m:t>
                    </m:r>
                  </m:oMath>
                </a14:m>
                <a:endPar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8" name="TextBox 37">
                <a:extLst>
                  <a:ext uri="{FF2B5EF4-FFF2-40B4-BE49-F238E27FC236}">
                    <a16:creationId xmlns:a16="http://schemas.microsoft.com/office/drawing/2014/main" id="{CC3211EA-6B93-4ED4-B8A2-13A09205F538}"/>
                  </a:ext>
                </a:extLst>
              </p:cNvPr>
              <p:cNvSpPr txBox="1">
                <a:spLocks noRot="1" noChangeAspect="1" noMove="1" noResize="1" noEditPoints="1" noAdjustHandles="1" noChangeArrowheads="1" noChangeShapeType="1" noTextEdit="1"/>
              </p:cNvSpPr>
              <p:nvPr/>
            </p:nvSpPr>
            <p:spPr>
              <a:xfrm>
                <a:off x="5375137" y="5424870"/>
                <a:ext cx="1468672" cy="584904"/>
              </a:xfrm>
              <a:prstGeom prst="rect">
                <a:avLst/>
              </a:prstGeom>
              <a:blipFill>
                <a:blip r:embed="rId12"/>
                <a:stretch>
                  <a:fillRect l="-7054" t="-3125" b="-14583"/>
                </a:stretch>
              </a:blipFill>
            </p:spPr>
            <p:txBody>
              <a:bodyPr/>
              <a:lstStyle/>
              <a:p>
                <a:r>
                  <a:rPr lang="el-GR">
                    <a:noFill/>
                  </a:rPr>
                  <a:t> </a:t>
                </a:r>
              </a:p>
            </p:txBody>
          </p:sp>
        </mc:Fallback>
      </mc:AlternateContent>
      <p:sp>
        <p:nvSpPr>
          <p:cNvPr id="39" name="TextBox 38">
            <a:extLst>
              <a:ext uri="{FF2B5EF4-FFF2-40B4-BE49-F238E27FC236}">
                <a16:creationId xmlns:a16="http://schemas.microsoft.com/office/drawing/2014/main" id="{4B68899D-00D9-47B0-B6FA-10A85A23B7DA}"/>
              </a:ext>
            </a:extLst>
          </p:cNvPr>
          <p:cNvSpPr txBox="1"/>
          <p:nvPr/>
        </p:nvSpPr>
        <p:spPr>
          <a:xfrm>
            <a:off x="385812" y="2482654"/>
            <a:ext cx="3178076" cy="369332"/>
          </a:xfrm>
          <a:prstGeom prst="rect">
            <a:avLst/>
          </a:prstGeom>
          <a:noFill/>
        </p:spPr>
        <p:txBody>
          <a:bodyPr wrap="square" rtlCol="0">
            <a:spAutoFit/>
          </a:bodyPr>
          <a:lstStyle/>
          <a:p>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Το σύστημα είναι μονωμένο.</a:t>
            </a:r>
          </a:p>
        </p:txBody>
      </p:sp>
    </p:spTree>
    <p:extLst>
      <p:ext uri="{BB962C8B-B14F-4D97-AF65-F5344CB8AC3E}">
        <p14:creationId xmlns:p14="http://schemas.microsoft.com/office/powerpoint/2010/main" val="13483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1000"/>
                            </p:stCondLst>
                            <p:childTnLst>
                              <p:par>
                                <p:cTn id="65" presetID="10" presetClass="entr" presetSubtype="0" fill="hold" grpId="0" nodeType="after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5" grpId="0"/>
      <p:bldP spid="26" grpId="0"/>
      <p:bldP spid="27" grpId="0"/>
      <p:bldP spid="28" grpId="0"/>
      <p:bldP spid="29" grpId="0"/>
      <p:bldP spid="33" grpId="0"/>
      <p:bldP spid="34" grpId="0"/>
      <p:bldP spid="38"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11232A4-E5F1-4442-BF67-71FBD26D71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611E54AC-F525-41BC-9A10-4054F41AB488}"/>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38</a:t>
            </a:fld>
            <a:endParaRPr lang="el-GR" dirty="0">
              <a:solidFill>
                <a:prstClr val="black">
                  <a:tint val="75000"/>
                </a:prstClr>
              </a:solidFill>
            </a:endParaRPr>
          </a:p>
        </p:txBody>
      </p:sp>
      <p:sp>
        <p:nvSpPr>
          <p:cNvPr id="9" name="Text Box 4">
            <a:extLst>
              <a:ext uri="{FF2B5EF4-FFF2-40B4-BE49-F238E27FC236}">
                <a16:creationId xmlns:a16="http://schemas.microsoft.com/office/drawing/2014/main" id="{3D32E549-7CB7-4994-9BFA-16285C6B81E7}"/>
              </a:ext>
            </a:extLst>
          </p:cNvPr>
          <p:cNvSpPr txBox="1">
            <a:spLocks noChangeArrowheads="1"/>
          </p:cNvSpPr>
          <p:nvPr/>
        </p:nvSpPr>
        <p:spPr bwMode="auto">
          <a:xfrm>
            <a:off x="152400" y="0"/>
            <a:ext cx="8839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4800" dirty="0">
                <a:solidFill>
                  <a:schemeClr val="accent2"/>
                </a:solidFill>
              </a:rPr>
              <a:t>Γραμμική Ορμή</a:t>
            </a:r>
            <a:endParaRPr lang="en-US" altLang="el-GR" sz="4800" dirty="0">
              <a:solidFill>
                <a:schemeClr val="accent2"/>
              </a:solidFill>
            </a:endParaRPr>
          </a:p>
        </p:txBody>
      </p:sp>
      <p:pic>
        <p:nvPicPr>
          <p:cNvPr id="10" name="Picture 10" descr="09_00CO">
            <a:extLst>
              <a:ext uri="{FF2B5EF4-FFF2-40B4-BE49-F238E27FC236}">
                <a16:creationId xmlns:a16="http://schemas.microsoft.com/office/drawing/2014/main" id="{8CF53FB3-15F9-4487-9AF5-8ECF8D68A5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5200"/>
          <a:stretch>
            <a:fillRect/>
          </a:stretch>
        </p:blipFill>
        <p:spPr bwMode="auto">
          <a:xfrm>
            <a:off x="1828800" y="1538873"/>
            <a:ext cx="54864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a:extLst>
              <a:ext uri="{FF2B5EF4-FFF2-40B4-BE49-F238E27FC236}">
                <a16:creationId xmlns:a16="http://schemas.microsoft.com/office/drawing/2014/main" id="{22CB851C-CB14-4EC6-9737-1E30793A31D7}"/>
              </a:ext>
            </a:extLst>
          </p:cNvPr>
          <p:cNvSpPr txBox="1">
            <a:spLocks noChangeArrowheads="1"/>
          </p:cNvSpPr>
          <p:nvPr/>
        </p:nvSpPr>
        <p:spPr bwMode="auto">
          <a:xfrm>
            <a:off x="539552" y="4729882"/>
            <a:ext cx="78489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n-US" altLang="el-GR" sz="2400" i="1" dirty="0">
                <a:solidFill>
                  <a:srgbClr val="FF0000"/>
                </a:solidFill>
              </a:rPr>
              <a:t>A little knowledge is a </a:t>
            </a:r>
            <a:r>
              <a:rPr lang="en-US" altLang="el-GR" sz="2400" i="1" dirty="0">
                <a:solidFill>
                  <a:schemeClr val="tx2"/>
                </a:solidFill>
              </a:rPr>
              <a:t>dangerous</a:t>
            </a:r>
            <a:r>
              <a:rPr lang="en-US" altLang="el-GR" sz="2400" i="1" dirty="0">
                <a:solidFill>
                  <a:srgbClr val="FF0000"/>
                </a:solidFill>
              </a:rPr>
              <a:t> thing, so is a lot.</a:t>
            </a:r>
            <a:endParaRPr lang="en-US" altLang="el-GR" sz="2400" b="0" dirty="0"/>
          </a:p>
          <a:p>
            <a:pPr eaLnBrk="1" hangingPunct="1"/>
            <a:r>
              <a:rPr lang="en-US" altLang="el-GR" sz="2400" i="1" dirty="0">
                <a:solidFill>
                  <a:srgbClr val="000090"/>
                </a:solidFill>
              </a:rPr>
              <a:t>Albert Einstein</a:t>
            </a:r>
            <a:endParaRPr lang="en-US" altLang="el-GR" sz="2400" b="0" dirty="0">
              <a:solidFill>
                <a:srgbClr val="000090"/>
              </a:solidFill>
            </a:endParaRPr>
          </a:p>
        </p:txBody>
      </p:sp>
    </p:spTree>
    <p:extLst>
      <p:ext uri="{BB962C8B-B14F-4D97-AF65-F5344CB8AC3E}">
        <p14:creationId xmlns:p14="http://schemas.microsoft.com/office/powerpoint/2010/main" val="2724927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07C9909-3B88-4FB6-B332-EE07CF731C67}"/>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84D5820-8C38-4716-83FE-26915917A998}"/>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39</a:t>
            </a:fld>
            <a:endParaRPr lang="el-GR" dirty="0">
              <a:solidFill>
                <a:prstClr val="black">
                  <a:tint val="75000"/>
                </a:prstClr>
              </a:solidFill>
            </a:endParaRPr>
          </a:p>
        </p:txBody>
      </p:sp>
      <p:sp>
        <p:nvSpPr>
          <p:cNvPr id="4" name="Text Box 8">
            <a:extLst>
              <a:ext uri="{FF2B5EF4-FFF2-40B4-BE49-F238E27FC236}">
                <a16:creationId xmlns:a16="http://schemas.microsoft.com/office/drawing/2014/main" id="{B5B7A546-BC6C-4935-AF14-B87E380788B7}"/>
              </a:ext>
            </a:extLst>
          </p:cNvPr>
          <p:cNvSpPr txBox="1">
            <a:spLocks noChangeArrowheads="1"/>
          </p:cNvSpPr>
          <p:nvPr/>
        </p:nvSpPr>
        <p:spPr bwMode="auto">
          <a:xfrm>
            <a:off x="611560" y="404664"/>
            <a:ext cx="8090266" cy="16312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457200" indent="-457200" algn="just" eaLnBrk="1" hangingPunct="1">
              <a:spcBef>
                <a:spcPct val="50000"/>
              </a:spcBef>
              <a:buFont typeface="+mj-lt"/>
              <a:buAutoNum type="arabicPeriod"/>
            </a:pPr>
            <a:r>
              <a:rPr lang="el-GR" altLang="el-GR" sz="2000" dirty="0">
                <a:solidFill>
                  <a:schemeClr val="accent2"/>
                </a:solidFill>
              </a:rPr>
              <a:t>Ένας καλός παίχτης του τένις μπορεί να σερβίρει τη μπάλα με ταχύτητα</a:t>
            </a:r>
            <a:r>
              <a:rPr lang="en-US" altLang="el-GR" sz="2000" dirty="0">
                <a:solidFill>
                  <a:schemeClr val="accent2"/>
                </a:solidFill>
              </a:rPr>
              <a:t> 55 m/s (</a:t>
            </a:r>
            <a:r>
              <a:rPr lang="el-GR" altLang="el-GR" sz="2000" dirty="0">
                <a:solidFill>
                  <a:schemeClr val="accent2"/>
                </a:solidFill>
              </a:rPr>
              <a:t>200</a:t>
            </a:r>
            <a:r>
              <a:rPr lang="en-US" altLang="el-GR" sz="2000" dirty="0">
                <a:solidFill>
                  <a:schemeClr val="accent2"/>
                </a:solidFill>
              </a:rPr>
              <a:t>km/h). </a:t>
            </a:r>
            <a:r>
              <a:rPr lang="el-GR" altLang="el-GR" sz="2000" dirty="0">
                <a:solidFill>
                  <a:schemeClr val="accent2"/>
                </a:solidFill>
              </a:rPr>
              <a:t>Εάν η μπάλα ζυγίζει </a:t>
            </a:r>
            <a:r>
              <a:rPr lang="en-US" altLang="el-GR" sz="2000" dirty="0">
                <a:solidFill>
                  <a:schemeClr val="accent2"/>
                </a:solidFill>
              </a:rPr>
              <a:t>0.060 kg </a:t>
            </a:r>
            <a:r>
              <a:rPr lang="el-GR" altLang="el-GR" sz="2000" dirty="0">
                <a:solidFill>
                  <a:schemeClr val="accent2"/>
                </a:solidFill>
              </a:rPr>
              <a:t>και παραμένει σε επαφή με την ρακέτα για </a:t>
            </a:r>
            <a:r>
              <a:rPr lang="en-US" altLang="el-GR" sz="2000" dirty="0">
                <a:solidFill>
                  <a:schemeClr val="accent2"/>
                </a:solidFill>
              </a:rPr>
              <a:t> 4 </a:t>
            </a:r>
            <a:r>
              <a:rPr lang="en-US" altLang="el-GR" sz="2000" dirty="0" err="1">
                <a:solidFill>
                  <a:schemeClr val="accent2"/>
                </a:solidFill>
              </a:rPr>
              <a:t>ms</a:t>
            </a:r>
            <a:r>
              <a:rPr lang="en-US" altLang="el-GR" sz="2000" dirty="0">
                <a:solidFill>
                  <a:schemeClr val="accent2"/>
                </a:solidFill>
              </a:rPr>
              <a:t> (4 x 10</a:t>
            </a:r>
            <a:r>
              <a:rPr lang="en-US" altLang="el-GR" sz="2000" baseline="30000" dirty="0">
                <a:solidFill>
                  <a:schemeClr val="accent2"/>
                </a:solidFill>
              </a:rPr>
              <a:t>-3</a:t>
            </a:r>
            <a:r>
              <a:rPr lang="en-US" altLang="el-GR" sz="2000" dirty="0">
                <a:solidFill>
                  <a:schemeClr val="accent2"/>
                </a:solidFill>
              </a:rPr>
              <a:t> s), </a:t>
            </a:r>
            <a:r>
              <a:rPr lang="el-GR" altLang="el-GR" sz="2000" dirty="0">
                <a:solidFill>
                  <a:schemeClr val="accent2"/>
                </a:solidFill>
              </a:rPr>
              <a:t>βρείτε τη μέση δύναμη που ασκείται στη μπάλα</a:t>
            </a:r>
            <a:r>
              <a:rPr lang="en-US" altLang="el-GR" sz="2000" dirty="0">
                <a:solidFill>
                  <a:schemeClr val="accent2"/>
                </a:solidFill>
              </a:rPr>
              <a:t>. </a:t>
            </a:r>
            <a:r>
              <a:rPr lang="el-GR" altLang="el-GR" sz="2000" dirty="0">
                <a:solidFill>
                  <a:schemeClr val="accent2"/>
                </a:solidFill>
              </a:rPr>
              <a:t>Είναι αρκετή η δύναμη αυτή να σηκώσει ένα άτομο </a:t>
            </a:r>
            <a:r>
              <a:rPr lang="en-US" altLang="el-GR" sz="2000" dirty="0">
                <a:solidFill>
                  <a:schemeClr val="accent2"/>
                </a:solidFill>
              </a:rPr>
              <a:t>60-kg </a:t>
            </a:r>
            <a:r>
              <a:rPr lang="el-GR" altLang="el-GR" sz="2000" dirty="0">
                <a:solidFill>
                  <a:schemeClr val="accent2"/>
                </a:solidFill>
              </a:rPr>
              <a:t>;</a:t>
            </a:r>
            <a:endParaRPr lang="en-US" altLang="el-GR" sz="2000" dirty="0"/>
          </a:p>
        </p:txBody>
      </p:sp>
      <p:sp>
        <p:nvSpPr>
          <p:cNvPr id="5" name="Text Box 3">
            <a:extLst>
              <a:ext uri="{FF2B5EF4-FFF2-40B4-BE49-F238E27FC236}">
                <a16:creationId xmlns:a16="http://schemas.microsoft.com/office/drawing/2014/main" id="{9B29BB5C-49FF-4B59-A787-B8204F54996F}"/>
              </a:ext>
            </a:extLst>
          </p:cNvPr>
          <p:cNvSpPr txBox="1">
            <a:spLocks noChangeArrowheads="1"/>
          </p:cNvSpPr>
          <p:nvPr/>
        </p:nvSpPr>
        <p:spPr bwMode="auto">
          <a:xfrm>
            <a:off x="683568" y="3458835"/>
            <a:ext cx="8090266" cy="1015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457200" indent="-457200" eaLnBrk="1" hangingPunct="1">
              <a:spcBef>
                <a:spcPct val="50000"/>
              </a:spcBef>
              <a:buFont typeface="+mj-lt"/>
              <a:buAutoNum type="arabicPeriod" startAt="2"/>
            </a:pPr>
            <a:r>
              <a:rPr lang="el-GR" altLang="el-GR" sz="2000" dirty="0">
                <a:solidFill>
                  <a:srgbClr val="0000FF"/>
                </a:solidFill>
              </a:rPr>
              <a:t>Η παροχή νερού είναι </a:t>
            </a:r>
            <a:r>
              <a:rPr lang="en-US" altLang="el-GR" sz="2000" dirty="0">
                <a:solidFill>
                  <a:srgbClr val="0000FF"/>
                </a:solidFill>
              </a:rPr>
              <a:t>1.5 kg/s </a:t>
            </a:r>
            <a:r>
              <a:rPr lang="el-GR" altLang="el-GR" sz="2000" dirty="0">
                <a:solidFill>
                  <a:srgbClr val="0000FF"/>
                </a:solidFill>
              </a:rPr>
              <a:t>και η ταχύτητα ροής</a:t>
            </a:r>
            <a:r>
              <a:rPr lang="en-US" altLang="el-GR" sz="2000" dirty="0">
                <a:solidFill>
                  <a:srgbClr val="0000FF"/>
                </a:solidFill>
              </a:rPr>
              <a:t> 20 m/s. </a:t>
            </a:r>
            <a:r>
              <a:rPr lang="el-GR" altLang="el-GR" sz="2000" dirty="0">
                <a:solidFill>
                  <a:srgbClr val="0000FF"/>
                </a:solidFill>
              </a:rPr>
              <a:t>Πόση δύναμη ασκεί το νερό πάνω στο αυτοκίνητο; (αγνοούμε το «πιτσίλισμα»)</a:t>
            </a:r>
            <a:endParaRPr lang="en-US" altLang="el-GR" sz="2000" dirty="0">
              <a:solidFill>
                <a:srgbClr val="0000FF"/>
              </a:solidFill>
            </a:endParaRPr>
          </a:p>
        </p:txBody>
      </p:sp>
    </p:spTree>
    <p:extLst>
      <p:ext uri="{BB962C8B-B14F-4D97-AF65-F5344CB8AC3E}">
        <p14:creationId xmlns:p14="http://schemas.microsoft.com/office/powerpoint/2010/main" val="5327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B6D6B1-5B6F-4BB7-90AC-40C86A240D84}"/>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A6364952-5FA0-43DC-B4E3-ACA2353C95CC}"/>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a:t>
            </a:fld>
            <a:endParaRPr lang="el-GR" dirty="0">
              <a:solidFill>
                <a:prstClr val="black">
                  <a:tint val="75000"/>
                </a:prstClr>
              </a:solidFill>
            </a:endParaRPr>
          </a:p>
        </p:txBody>
      </p:sp>
      <p:sp>
        <p:nvSpPr>
          <p:cNvPr id="9" name="Ορθογώνιο 8">
            <a:extLst>
              <a:ext uri="{FF2B5EF4-FFF2-40B4-BE49-F238E27FC236}">
                <a16:creationId xmlns:a16="http://schemas.microsoft.com/office/drawing/2014/main" id="{832DBE35-1D31-4832-A51C-9A742D2C7D28}"/>
              </a:ext>
            </a:extLst>
          </p:cNvPr>
          <p:cNvSpPr/>
          <p:nvPr/>
        </p:nvSpPr>
        <p:spPr>
          <a:xfrm>
            <a:off x="251520" y="33657"/>
            <a:ext cx="20127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3200" b="1" dirty="0">
                <a:solidFill>
                  <a:srgbClr val="800000"/>
                </a:solidFill>
                <a:effectLst>
                  <a:outerShdw blurRad="38100" dist="38100" dir="2700000" algn="tl">
                    <a:srgbClr val="000000"/>
                  </a:outerShdw>
                </a:effectLst>
                <a:latin typeface="Comic Sans MS" panose="030F0702030302020204" pitchFamily="66" charset="0"/>
              </a:rPr>
              <a:t>δύναμη</a:t>
            </a:r>
          </a:p>
        </p:txBody>
      </p:sp>
      <p:sp>
        <p:nvSpPr>
          <p:cNvPr id="13" name="Rectangle 5">
            <a:extLst>
              <a:ext uri="{FF2B5EF4-FFF2-40B4-BE49-F238E27FC236}">
                <a16:creationId xmlns:a16="http://schemas.microsoft.com/office/drawing/2014/main" id="{D56B8EB8-4021-44FA-9679-D5427F47FD9F}"/>
              </a:ext>
            </a:extLst>
          </p:cNvPr>
          <p:cNvSpPr>
            <a:spLocks noChangeArrowheads="1"/>
          </p:cNvSpPr>
          <p:nvPr/>
        </p:nvSpPr>
        <p:spPr bwMode="auto">
          <a:xfrm>
            <a:off x="457200" y="4474226"/>
            <a:ext cx="8322163" cy="470000"/>
          </a:xfrm>
          <a:prstGeom prst="rect">
            <a:avLst/>
          </a:prstGeom>
        </p:spPr>
        <p:txBody>
          <a:bodyPr wrap="square">
            <a:spAutoFit/>
          </a:bodyPr>
          <a:lstStyle/>
          <a:p>
            <a:pPr algn="just">
              <a:lnSpc>
                <a:spcPct val="107000"/>
              </a:lnSpc>
              <a:spcAft>
                <a:spcPts val="800"/>
              </a:spcAft>
            </a:pPr>
            <a:r>
              <a:rPr lang="el-GR" altLang="el-GR" sz="2400" dirty="0">
                <a:solidFill>
                  <a:srgbClr val="C00000"/>
                </a:solidFill>
                <a:cs typeface="Times New Roman" panose="02020603050405020304" pitchFamily="18" charset="0"/>
              </a:rPr>
              <a:t>1newton =1</a:t>
            </a:r>
            <a:r>
              <a:rPr lang="en-US" altLang="el-GR" sz="2400" dirty="0">
                <a:solidFill>
                  <a:srgbClr val="C00000"/>
                </a:solidFill>
                <a:cs typeface="Times New Roman" panose="02020603050405020304" pitchFamily="18" charset="0"/>
              </a:rPr>
              <a:t>k</a:t>
            </a:r>
            <a:r>
              <a:rPr lang="el-GR" altLang="el-GR" sz="2400" dirty="0">
                <a:solidFill>
                  <a:srgbClr val="C00000"/>
                </a:solidFill>
                <a:cs typeface="Times New Roman" panose="02020603050405020304" pitchFamily="18" charset="0"/>
              </a:rPr>
              <a:t>g*1m/sec</a:t>
            </a:r>
            <a:r>
              <a:rPr lang="el-GR" altLang="el-GR" sz="2400" baseline="30000" dirty="0">
                <a:solidFill>
                  <a:srgbClr val="C00000"/>
                </a:solidFill>
                <a:cs typeface="Times New Roman" panose="02020603050405020304" pitchFamily="18" charset="0"/>
              </a:rPr>
              <a:t>2</a:t>
            </a:r>
            <a:r>
              <a:rPr lang="el-GR" altLang="el-GR" sz="2400" dirty="0">
                <a:solidFill>
                  <a:srgbClr val="C00000"/>
                </a:solidFill>
                <a:cs typeface="Times New Roman" panose="02020603050405020304" pitchFamily="18" charset="0"/>
              </a:rPr>
              <a:t> =</a:t>
            </a:r>
          </a:p>
        </p:txBody>
      </p:sp>
      <p:sp>
        <p:nvSpPr>
          <p:cNvPr id="14" name="Ορθογώνιο 13" descr="{\displaystyle {\tfrac {1Kg}{9.780}}}">
            <a:extLst>
              <a:ext uri="{FF2B5EF4-FFF2-40B4-BE49-F238E27FC236}">
                <a16:creationId xmlns:a16="http://schemas.microsoft.com/office/drawing/2014/main" id="{97E0AC42-2ADE-4E4F-A48F-AD70311068BA}"/>
              </a:ext>
            </a:extLst>
          </p:cNvPr>
          <p:cNvSpPr>
            <a:spLocks noChangeAspect="1" noChangeArrowheads="1"/>
          </p:cNvSpPr>
          <p:nvPr/>
        </p:nvSpPr>
        <p:spPr bwMode="auto">
          <a:xfrm>
            <a:off x="457200" y="2065677"/>
            <a:ext cx="27740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l-GR"/>
          </a:p>
        </p:txBody>
      </p:sp>
      <p:sp>
        <p:nvSpPr>
          <p:cNvPr id="15" name="Rectangle 6">
            <a:extLst>
              <a:ext uri="{FF2B5EF4-FFF2-40B4-BE49-F238E27FC236}">
                <a16:creationId xmlns:a16="http://schemas.microsoft.com/office/drawing/2014/main" id="{CA7EF8E5-7C97-42E6-BC1E-409E4279FE7A}"/>
              </a:ext>
            </a:extLst>
          </p:cNvPr>
          <p:cNvSpPr>
            <a:spLocks noChangeArrowheads="1"/>
          </p:cNvSpPr>
          <p:nvPr/>
        </p:nvSpPr>
        <p:spPr bwMode="auto">
          <a:xfrm>
            <a:off x="410917" y="5126593"/>
            <a:ext cx="8322163" cy="865173"/>
          </a:xfrm>
          <a:prstGeom prst="rect">
            <a:avLst/>
          </a:prstGeom>
        </p:spPr>
        <p:txBody>
          <a:bodyPr wrap="square">
            <a:spAutoFit/>
          </a:bodyPr>
          <a:lstStyle/>
          <a:p>
            <a:pPr algn="just">
              <a:lnSpc>
                <a:spcPct val="107000"/>
              </a:lnSpc>
              <a:spcAft>
                <a:spcPts val="800"/>
              </a:spcAft>
            </a:pPr>
            <a:r>
              <a:rPr lang="el-GR" altLang="el-GR" sz="2400" dirty="0">
                <a:solidFill>
                  <a:srgbClr val="0000FF"/>
                </a:solidFill>
                <a:cs typeface="Times New Roman" panose="02020603050405020304" pitchFamily="18" charset="0"/>
              </a:rPr>
              <a:t>*9,780m/sec</a:t>
            </a:r>
            <a:r>
              <a:rPr lang="el-GR" altLang="el-GR" sz="2400" baseline="30000" dirty="0">
                <a:solidFill>
                  <a:srgbClr val="0000FF"/>
                </a:solidFill>
                <a:cs typeface="Times New Roman" panose="02020603050405020304" pitchFamily="18" charset="0"/>
              </a:rPr>
              <a:t>2</a:t>
            </a:r>
            <a:r>
              <a:rPr lang="el-GR" altLang="el-GR" sz="2400" dirty="0">
                <a:solidFill>
                  <a:srgbClr val="0000FF"/>
                </a:solidFill>
                <a:cs typeface="Times New Roman" panose="02020603050405020304" pitchFamily="18" charset="0"/>
              </a:rPr>
              <a:t> = 0,102kg*g(0°) </a:t>
            </a:r>
            <a:r>
              <a:rPr lang="en-US" altLang="el-GR" sz="2400" dirty="0">
                <a:solidFill>
                  <a:srgbClr val="0000FF"/>
                </a:solidFill>
                <a:cs typeface="Times New Roman" panose="02020603050405020304" pitchFamily="18" charset="0"/>
              </a:rPr>
              <a:t>…</a:t>
            </a:r>
            <a:r>
              <a:rPr lang="el-GR" altLang="el-GR" sz="2400" dirty="0">
                <a:solidFill>
                  <a:srgbClr val="0000FF"/>
                </a:solidFill>
                <a:cs typeface="Times New Roman" panose="02020603050405020304" pitchFamily="18" charset="0"/>
              </a:rPr>
              <a:t> άρα εξισώνεται με Δύναμη βαρύτητας σε σώμα 100gr …. περίπου όσο το βάρος ενός μήλου. </a:t>
            </a:r>
          </a:p>
        </p:txBody>
      </p:sp>
      <p:sp>
        <p:nvSpPr>
          <p:cNvPr id="17" name="Ορθογώνιο 16">
            <a:extLst>
              <a:ext uri="{FF2B5EF4-FFF2-40B4-BE49-F238E27FC236}">
                <a16:creationId xmlns:a16="http://schemas.microsoft.com/office/drawing/2014/main" id="{F96540B9-C612-4093-A29D-B215C5B0FA92}"/>
              </a:ext>
            </a:extLst>
          </p:cNvPr>
          <p:cNvSpPr/>
          <p:nvPr/>
        </p:nvSpPr>
        <p:spPr>
          <a:xfrm>
            <a:off x="414708" y="2883023"/>
            <a:ext cx="8212467" cy="1523622"/>
          </a:xfrm>
          <a:prstGeom prst="rect">
            <a:avLst/>
          </a:prstGeom>
        </p:spPr>
        <p:txBody>
          <a:bodyPr wrap="square">
            <a:spAutoFit/>
          </a:bodyPr>
          <a:lstStyle/>
          <a:p>
            <a:pPr>
              <a:lnSpc>
                <a:spcPct val="107000"/>
              </a:lnSpc>
              <a:spcAft>
                <a:spcPts val="800"/>
              </a:spcAft>
            </a:pPr>
            <a:r>
              <a:rPr lang="el-GR" sz="2200" dirty="0">
                <a:solidFill>
                  <a:srgbClr val="0000FF"/>
                </a:solidFill>
                <a:ea typeface="Times New Roman" panose="02020603050405020304" pitchFamily="18" charset="0"/>
                <a:cs typeface="Times New Roman" panose="02020603050405020304" pitchFamily="18" charset="0"/>
              </a:rPr>
              <a:t>Το Πεδίο βαρύτητας της Γης δίνει Επιτάχυνση βαρύτητας </a:t>
            </a:r>
            <a:r>
              <a:rPr lang="el-GR" sz="2200" b="1" dirty="0">
                <a:solidFill>
                  <a:srgbClr val="0000FF"/>
                </a:solidFill>
                <a:ea typeface="Times New Roman" panose="02020603050405020304" pitchFamily="18" charset="0"/>
                <a:cs typeface="Times New Roman" panose="02020603050405020304" pitchFamily="18" charset="0"/>
              </a:rPr>
              <a:t>g(0°) =9,780 m/sec</a:t>
            </a:r>
            <a:r>
              <a:rPr lang="el-GR" sz="2200" b="1" baseline="30000" dirty="0">
                <a:solidFill>
                  <a:srgbClr val="0000FF"/>
                </a:solidFill>
                <a:ea typeface="Times New Roman" panose="02020603050405020304" pitchFamily="18" charset="0"/>
                <a:cs typeface="Times New Roman" panose="02020603050405020304" pitchFamily="18" charset="0"/>
              </a:rPr>
              <a:t>2</a:t>
            </a:r>
            <a:r>
              <a:rPr lang="el-GR" sz="2200" dirty="0">
                <a:solidFill>
                  <a:srgbClr val="0000FF"/>
                </a:solidFill>
                <a:ea typeface="Times New Roman" panose="02020603050405020304" pitchFamily="18" charset="0"/>
                <a:cs typeface="Times New Roman" panose="02020603050405020304" pitchFamily="18" charset="0"/>
              </a:rPr>
              <a:t> στα σώματα που βρίσκονται σε </a:t>
            </a:r>
            <a:r>
              <a:rPr lang="el-GR" sz="2200" dirty="0">
                <a:solidFill>
                  <a:srgbClr val="0000FF"/>
                </a:solidFill>
                <a:ea typeface="Times New Roman" panose="02020603050405020304" pitchFamily="18" charset="0"/>
                <a:cs typeface="Times New Roman" panose="02020603050405020304" pitchFamily="18" charset="0"/>
                <a:hlinkClick r:id="rId2" tooltip="Γεωγραφικό πλάτος">
                  <a:extLst>
                    <a:ext uri="{A12FA001-AC4F-418D-AE19-62706E023703}">
                      <ahyp:hlinkClr xmlns:ahyp="http://schemas.microsoft.com/office/drawing/2018/hyperlinkcolor" val="tx"/>
                    </a:ext>
                  </a:extLst>
                </a:hlinkClick>
              </a:rPr>
              <a:t>γεωγραφικό πλάτος</a:t>
            </a:r>
            <a:r>
              <a:rPr lang="el-GR" sz="2200" dirty="0">
                <a:solidFill>
                  <a:srgbClr val="0000FF"/>
                </a:solidFill>
                <a:ea typeface="Times New Roman" panose="02020603050405020304" pitchFamily="18" charset="0"/>
                <a:cs typeface="Times New Roman" panose="02020603050405020304" pitchFamily="18" charset="0"/>
              </a:rPr>
              <a:t> 0° (στον Ισημερινό), και Επιτάχυνση βαρύτητας </a:t>
            </a:r>
            <a:r>
              <a:rPr lang="el-GR" sz="2200" b="1" dirty="0">
                <a:solidFill>
                  <a:srgbClr val="0000FF"/>
                </a:solidFill>
                <a:ea typeface="Times New Roman" panose="02020603050405020304" pitchFamily="18" charset="0"/>
                <a:cs typeface="Times New Roman" panose="02020603050405020304" pitchFamily="18" charset="0"/>
              </a:rPr>
              <a:t>g(90°) =9,832 m/sec</a:t>
            </a:r>
            <a:r>
              <a:rPr lang="el-GR" sz="2200" b="1" baseline="30000" dirty="0">
                <a:solidFill>
                  <a:srgbClr val="0000FF"/>
                </a:solidFill>
                <a:ea typeface="Times New Roman" panose="02020603050405020304" pitchFamily="18" charset="0"/>
                <a:cs typeface="Times New Roman" panose="02020603050405020304" pitchFamily="18" charset="0"/>
              </a:rPr>
              <a:t>2</a:t>
            </a:r>
            <a:r>
              <a:rPr lang="el-GR" sz="2200" dirty="0">
                <a:solidFill>
                  <a:srgbClr val="0000FF"/>
                </a:solidFill>
                <a:ea typeface="Times New Roman" panose="02020603050405020304" pitchFamily="18" charset="0"/>
                <a:cs typeface="Times New Roman" panose="02020603050405020304" pitchFamily="18" charset="0"/>
              </a:rPr>
              <a:t> στα σώματα που βρίσκονται σε γεωγραφικό πλάτος 90° (στους Πόλους). </a:t>
            </a:r>
            <a:endParaRPr lang="el-GR" sz="2200" dirty="0">
              <a:solidFill>
                <a:srgbClr val="0000FF"/>
              </a:solidFill>
              <a:effectLst/>
              <a:ea typeface="Calibri" panose="020F0502020204030204" pitchFamily="34" charset="0"/>
              <a:cs typeface="Times New Roman" panose="02020603050405020304" pitchFamily="18" charset="0"/>
            </a:endParaRPr>
          </a:p>
        </p:txBody>
      </p:sp>
      <p:sp>
        <p:nvSpPr>
          <p:cNvPr id="19" name="Ορθογώνιο 18">
            <a:extLst>
              <a:ext uri="{FF2B5EF4-FFF2-40B4-BE49-F238E27FC236}">
                <a16:creationId xmlns:a16="http://schemas.microsoft.com/office/drawing/2014/main" id="{BE5F381C-CA23-40F5-BCD5-677486AE1085}"/>
              </a:ext>
            </a:extLst>
          </p:cNvPr>
          <p:cNvSpPr/>
          <p:nvPr/>
        </p:nvSpPr>
        <p:spPr>
          <a:xfrm>
            <a:off x="410917" y="1803123"/>
            <a:ext cx="8275884" cy="865173"/>
          </a:xfrm>
          <a:prstGeom prst="rect">
            <a:avLst/>
          </a:prstGeom>
        </p:spPr>
        <p:txBody>
          <a:bodyPr wrap="square">
            <a:spAutoFit/>
          </a:bodyPr>
          <a:lstStyle/>
          <a:p>
            <a:pPr algn="just">
              <a:lnSpc>
                <a:spcPct val="107000"/>
              </a:lnSpc>
              <a:spcAft>
                <a:spcPts val="800"/>
              </a:spcAft>
            </a:pPr>
            <a:r>
              <a:rPr lang="el-GR" sz="2400" dirty="0">
                <a:ea typeface="Times New Roman" panose="02020603050405020304" pitchFamily="18" charset="0"/>
                <a:cs typeface="Times New Roman" panose="02020603050405020304" pitchFamily="18" charset="0"/>
              </a:rPr>
              <a:t>Από τον Νόμο Κίνησης με βάση το Διεθνές Σύστημα </a:t>
            </a:r>
            <a:r>
              <a:rPr lang="el-GR" sz="2400" dirty="0">
                <a:solidFill>
                  <a:srgbClr val="0000FF"/>
                </a:solidFill>
                <a:ea typeface="Times New Roman" panose="02020603050405020304" pitchFamily="18" charset="0"/>
                <a:cs typeface="Times New Roman" panose="02020603050405020304" pitchFamily="18" charset="0"/>
                <a:hlinkClick r:id="rId3" tooltip="Διεθνές Σύστημα Μονάδων"/>
              </a:rPr>
              <a:t>SI (1961)</a:t>
            </a:r>
            <a:r>
              <a:rPr lang="el-GR" sz="2400" dirty="0">
                <a:ea typeface="Times New Roman" panose="02020603050405020304" pitchFamily="18" charset="0"/>
                <a:cs typeface="Times New Roman" panose="02020603050405020304" pitchFamily="18" charset="0"/>
              </a:rPr>
              <a:t> ορίζεται  </a:t>
            </a:r>
            <a:r>
              <a:rPr lang="el-GR" sz="2400" b="1" dirty="0">
                <a:ea typeface="Times New Roman" panose="02020603050405020304" pitchFamily="18" charset="0"/>
                <a:cs typeface="Times New Roman" panose="02020603050405020304" pitchFamily="18" charset="0"/>
              </a:rPr>
              <a:t>Ν</a:t>
            </a:r>
            <a:r>
              <a:rPr lang="el-GR" sz="2400" dirty="0">
                <a:ea typeface="Times New Roman" panose="02020603050405020304" pitchFamily="18" charset="0"/>
                <a:cs typeface="Times New Roman" panose="02020603050405020304" pitchFamily="18" charset="0"/>
              </a:rPr>
              <a:t> = </a:t>
            </a:r>
            <a:r>
              <a:rPr lang="el-GR" sz="2400" dirty="0" err="1">
                <a:ea typeface="Times New Roman" panose="02020603050405020304" pitchFamily="18" charset="0"/>
                <a:cs typeface="Times New Roman" panose="02020603050405020304" pitchFamily="18" charset="0"/>
              </a:rPr>
              <a:t>kg</a:t>
            </a:r>
            <a:r>
              <a:rPr lang="el-GR" sz="2400" dirty="0">
                <a:ea typeface="Times New Roman" panose="02020603050405020304" pitchFamily="18" charset="0"/>
                <a:cs typeface="Times New Roman" panose="02020603050405020304" pitchFamily="18" charset="0"/>
              </a:rPr>
              <a:t>*</a:t>
            </a:r>
            <a:r>
              <a:rPr lang="el-GR" sz="2400" b="1" dirty="0">
                <a:ea typeface="Times New Roman" panose="02020603050405020304" pitchFamily="18" charset="0"/>
                <a:cs typeface="Times New Roman" panose="02020603050405020304" pitchFamily="18" charset="0"/>
              </a:rPr>
              <a:t>m/sec</a:t>
            </a:r>
            <a:r>
              <a:rPr lang="el-GR" sz="2400" b="1" baseline="30000" dirty="0">
                <a:ea typeface="Times New Roman" panose="02020603050405020304" pitchFamily="18" charset="0"/>
                <a:cs typeface="Times New Roman" panose="02020603050405020304" pitchFamily="18" charset="0"/>
              </a:rPr>
              <a:t>2 </a:t>
            </a:r>
            <a:endParaRPr lang="el-GR" sz="2400" dirty="0">
              <a:effectLst/>
              <a:ea typeface="Calibri" panose="020F0502020204030204" pitchFamily="34" charset="0"/>
              <a:cs typeface="Times New Roman" panose="02020603050405020304" pitchFamily="18" charset="0"/>
            </a:endParaRPr>
          </a:p>
        </p:txBody>
      </p:sp>
      <p:sp>
        <p:nvSpPr>
          <p:cNvPr id="21" name="Ορθογώνιο 20">
            <a:extLst>
              <a:ext uri="{FF2B5EF4-FFF2-40B4-BE49-F238E27FC236}">
                <a16:creationId xmlns:a16="http://schemas.microsoft.com/office/drawing/2014/main" id="{0B24C89C-072D-4EDD-A555-DEF5686C6CF8}"/>
              </a:ext>
            </a:extLst>
          </p:cNvPr>
          <p:cNvSpPr/>
          <p:nvPr/>
        </p:nvSpPr>
        <p:spPr>
          <a:xfrm>
            <a:off x="465766" y="777606"/>
            <a:ext cx="8212467" cy="865173"/>
          </a:xfrm>
          <a:prstGeom prst="rect">
            <a:avLst/>
          </a:prstGeom>
        </p:spPr>
        <p:txBody>
          <a:bodyPr wrap="square">
            <a:spAutoFit/>
          </a:bodyPr>
          <a:lstStyle/>
          <a:p>
            <a:pPr algn="ctr">
              <a:lnSpc>
                <a:spcPct val="107000"/>
              </a:lnSpc>
              <a:spcAft>
                <a:spcPts val="800"/>
              </a:spcAft>
            </a:pPr>
            <a:r>
              <a:rPr lang="el-GR" sz="2400" dirty="0">
                <a:solidFill>
                  <a:srgbClr val="C00000"/>
                </a:solidFill>
                <a:ea typeface="Times New Roman" panose="02020603050405020304" pitchFamily="18" charset="0"/>
                <a:cs typeface="Times New Roman" panose="02020603050405020304" pitchFamily="18" charset="0"/>
              </a:rPr>
              <a:t>Η Δύναμη ορίζεται από τον </a:t>
            </a:r>
            <a:r>
              <a:rPr lang="el-GR" sz="2400" dirty="0">
                <a:solidFill>
                  <a:srgbClr val="C00000"/>
                </a:solidFill>
                <a:ea typeface="Times New Roman" panose="02020603050405020304" pitchFamily="18" charset="0"/>
                <a:cs typeface="Times New Roman" panose="02020603050405020304" pitchFamily="18" charset="0"/>
                <a:hlinkClick r:id="rId4" tooltip="Νόμοι κίνησης του Νεύτωνα">
                  <a:extLst>
                    <a:ext uri="{A12FA001-AC4F-418D-AE19-62706E023703}">
                      <ahyp:hlinkClr xmlns:ahyp="http://schemas.microsoft.com/office/drawing/2018/hyperlinkcolor" val="tx"/>
                    </a:ext>
                  </a:extLst>
                </a:hlinkClick>
              </a:rPr>
              <a:t>Δεύτερο νόμο κίνησης του Νεύτωνα</a:t>
            </a:r>
            <a:r>
              <a:rPr lang="el-GR" sz="2400" dirty="0">
                <a:solidFill>
                  <a:srgbClr val="C00000"/>
                </a:solidFill>
                <a:ea typeface="Times New Roman" panose="02020603050405020304" pitchFamily="18" charset="0"/>
                <a:cs typeface="Times New Roman" panose="02020603050405020304" pitchFamily="18" charset="0"/>
              </a:rPr>
              <a:t> και μετριέται σε </a:t>
            </a:r>
            <a:r>
              <a:rPr lang="el-GR" sz="2400" b="1" dirty="0">
                <a:solidFill>
                  <a:srgbClr val="C00000"/>
                </a:solidFill>
                <a:ea typeface="Times New Roman" panose="02020603050405020304" pitchFamily="18" charset="0"/>
                <a:cs typeface="Times New Roman" panose="02020603050405020304" pitchFamily="18" charset="0"/>
              </a:rPr>
              <a:t>"</a:t>
            </a:r>
            <a:r>
              <a:rPr lang="el-GR" sz="2400" b="1" dirty="0" err="1">
                <a:solidFill>
                  <a:srgbClr val="C00000"/>
                </a:solidFill>
                <a:ea typeface="Times New Roman" panose="02020603050405020304" pitchFamily="18" charset="0"/>
                <a:cs typeface="Times New Roman" panose="02020603050405020304" pitchFamily="18" charset="0"/>
              </a:rPr>
              <a:t>newton</a:t>
            </a:r>
            <a:r>
              <a:rPr lang="el-GR" sz="2400" b="1" dirty="0">
                <a:solidFill>
                  <a:srgbClr val="C00000"/>
                </a:solidFill>
                <a:ea typeface="Times New Roman" panose="02020603050405020304" pitchFamily="18" charset="0"/>
                <a:cs typeface="Times New Roman" panose="02020603050405020304" pitchFamily="18" charset="0"/>
              </a:rPr>
              <a:t>"</a:t>
            </a:r>
            <a:endParaRPr lang="el-GR" sz="24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472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095B26A-91FB-40FF-B1BE-3E813CCB0D82}"/>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A2704870-D934-4863-9913-125CA2490FDD}"/>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40</a:t>
            </a:fld>
            <a:endParaRPr lang="el-GR" dirty="0">
              <a:solidFill>
                <a:prstClr val="black">
                  <a:tint val="75000"/>
                </a:prstClr>
              </a:solidFill>
            </a:endParaRPr>
          </a:p>
        </p:txBody>
      </p:sp>
      <p:sp>
        <p:nvSpPr>
          <p:cNvPr id="4" name="Text Box 2">
            <a:extLst>
              <a:ext uri="{FF2B5EF4-FFF2-40B4-BE49-F238E27FC236}">
                <a16:creationId xmlns:a16="http://schemas.microsoft.com/office/drawing/2014/main" id="{9F3ADE3E-5F5B-4D7F-9CFF-54BEF63DC87E}"/>
              </a:ext>
            </a:extLst>
          </p:cNvPr>
          <p:cNvSpPr txBox="1">
            <a:spLocks noChangeArrowheads="1"/>
          </p:cNvSpPr>
          <p:nvPr/>
        </p:nvSpPr>
        <p:spPr bwMode="auto">
          <a:xfrm>
            <a:off x="228600" y="3048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Διατήρηση της Ορμής</a:t>
            </a:r>
            <a:endParaRPr lang="en-US" altLang="el-GR" sz="3200" dirty="0">
              <a:solidFill>
                <a:schemeClr val="accent2"/>
              </a:solidFill>
            </a:endParaRPr>
          </a:p>
        </p:txBody>
      </p:sp>
      <p:sp>
        <p:nvSpPr>
          <p:cNvPr id="5" name="Text Box 4">
            <a:extLst>
              <a:ext uri="{FF2B5EF4-FFF2-40B4-BE49-F238E27FC236}">
                <a16:creationId xmlns:a16="http://schemas.microsoft.com/office/drawing/2014/main" id="{EF410AC7-443F-495B-8C10-6A2E0FA78F71}"/>
              </a:ext>
            </a:extLst>
          </p:cNvPr>
          <p:cNvSpPr txBox="1">
            <a:spLocks noChangeArrowheads="1"/>
          </p:cNvSpPr>
          <p:nvPr/>
        </p:nvSpPr>
        <p:spPr bwMode="auto">
          <a:xfrm>
            <a:off x="304800" y="914400"/>
            <a:ext cx="84582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a:solidFill>
                  <a:schemeClr val="accent2"/>
                </a:solidFill>
              </a:rPr>
              <a:t>Οι μετρήσεις (πειράματα) δείχνουν ότι κατά τη διάρκεια μιας κρούσης </a:t>
            </a:r>
            <a:r>
              <a:rPr lang="el-GR" altLang="el-GR"/>
              <a:t>η ορμή δεν μεταβάλλεται</a:t>
            </a:r>
            <a:r>
              <a:rPr lang="el-GR" altLang="el-GR">
                <a:solidFill>
                  <a:schemeClr val="accent2"/>
                </a:solidFill>
              </a:rPr>
              <a:t>. </a:t>
            </a:r>
            <a:endParaRPr lang="en-US" altLang="el-GR">
              <a:solidFill>
                <a:schemeClr val="accent2"/>
              </a:solidFill>
            </a:endParaRPr>
          </a:p>
        </p:txBody>
      </p:sp>
      <p:pic>
        <p:nvPicPr>
          <p:cNvPr id="6" name="Picture 8">
            <a:extLst>
              <a:ext uri="{FF2B5EF4-FFF2-40B4-BE49-F238E27FC236}">
                <a16:creationId xmlns:a16="http://schemas.microsoft.com/office/drawing/2014/main" id="{8AFCA9B9-AE7A-4B53-AD02-67C65C2DF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3124200"/>
            <a:ext cx="3676650" cy="33162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11">
            <a:extLst>
              <a:ext uri="{FF2B5EF4-FFF2-40B4-BE49-F238E27FC236}">
                <a16:creationId xmlns:a16="http://schemas.microsoft.com/office/drawing/2014/main" id="{E6F97775-BDE1-4C0B-A19D-4028FD0F3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5867400" cy="5667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01817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DECB4CD-F4DD-4A88-BBFE-4988296281C4}"/>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52B770F4-308E-40C1-8BC8-236862BC0086}"/>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41</a:t>
            </a:fld>
            <a:endParaRPr lang="el-GR" dirty="0">
              <a:solidFill>
                <a:prstClr val="black">
                  <a:tint val="75000"/>
                </a:prstClr>
              </a:solidFill>
            </a:endParaRPr>
          </a:p>
        </p:txBody>
      </p:sp>
      <p:sp>
        <p:nvSpPr>
          <p:cNvPr id="4" name="Text Box 6">
            <a:extLst>
              <a:ext uri="{FF2B5EF4-FFF2-40B4-BE49-F238E27FC236}">
                <a16:creationId xmlns:a16="http://schemas.microsoft.com/office/drawing/2014/main" id="{DE4BB4AC-FF79-4229-BA85-B45AE0CE72CC}"/>
              </a:ext>
            </a:extLst>
          </p:cNvPr>
          <p:cNvSpPr txBox="1">
            <a:spLocks noChangeArrowheads="1"/>
          </p:cNvSpPr>
          <p:nvPr/>
        </p:nvSpPr>
        <p:spPr bwMode="auto">
          <a:xfrm>
            <a:off x="4140388" y="1765938"/>
            <a:ext cx="4899844" cy="378565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spcBef>
                <a:spcPct val="50000"/>
              </a:spcBef>
            </a:pPr>
            <a:r>
              <a:rPr lang="el-GR" altLang="el-GR" sz="2400" dirty="0">
                <a:solidFill>
                  <a:schemeClr val="accent2"/>
                </a:solidFill>
              </a:rPr>
              <a:t>Εάν εφαρμοσθεί ο νόμος του Νεύτωνα περί δράσης και αντίδρασης, διαπιστώνεται ότι </a:t>
            </a:r>
            <a:r>
              <a:rPr lang="el-GR" altLang="el-GR" sz="2400" dirty="0"/>
              <a:t>εφόσον ο «χρόνος» της κρούσης είναι πολύ μικρός ώστε να </a:t>
            </a:r>
            <a:r>
              <a:rPr lang="en-US" altLang="el-GR" sz="2400" dirty="0"/>
              <a:t>MHN </a:t>
            </a:r>
            <a:r>
              <a:rPr lang="el-GR" altLang="el-GR" sz="2400" dirty="0"/>
              <a:t>αναπτύσσεται η δράση εξωτερικής δύναμης</a:t>
            </a:r>
            <a:r>
              <a:rPr lang="el-GR" altLang="el-GR" sz="2400" dirty="0">
                <a:solidFill>
                  <a:schemeClr val="accent2"/>
                </a:solidFill>
              </a:rPr>
              <a:t>, για κάθε δύναμη υπάρχει η «αντίδρασή της» και επομένως η ορμή διατηρείται</a:t>
            </a:r>
            <a:endParaRPr lang="en-US" altLang="el-GR" sz="2400" dirty="0">
              <a:solidFill>
                <a:schemeClr val="accent2"/>
              </a:solidFill>
            </a:endParaRPr>
          </a:p>
        </p:txBody>
      </p:sp>
      <p:pic>
        <p:nvPicPr>
          <p:cNvPr id="5" name="Picture 7">
            <a:extLst>
              <a:ext uri="{FF2B5EF4-FFF2-40B4-BE49-F238E27FC236}">
                <a16:creationId xmlns:a16="http://schemas.microsoft.com/office/drawing/2014/main" id="{0828DD28-D0E3-4FA6-AA13-6CA42ED18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5869"/>
            <a:ext cx="3867150" cy="47688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 Box 8">
            <a:extLst>
              <a:ext uri="{FF2B5EF4-FFF2-40B4-BE49-F238E27FC236}">
                <a16:creationId xmlns:a16="http://schemas.microsoft.com/office/drawing/2014/main" id="{FA1E9451-A9E6-495D-B01A-1CCFA9734258}"/>
              </a:ext>
            </a:extLst>
          </p:cNvPr>
          <p:cNvSpPr txBox="1">
            <a:spLocks noChangeArrowheads="1"/>
          </p:cNvSpPr>
          <p:nvPr/>
        </p:nvSpPr>
        <p:spPr bwMode="auto">
          <a:xfrm>
            <a:off x="228600" y="3048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Διατήρηση της Ορμής</a:t>
            </a:r>
            <a:endParaRPr lang="en-US" altLang="el-GR" sz="3200" dirty="0">
              <a:solidFill>
                <a:schemeClr val="accent2"/>
              </a:solidFill>
            </a:endParaRPr>
          </a:p>
        </p:txBody>
      </p:sp>
    </p:spTree>
    <p:extLst>
      <p:ext uri="{BB962C8B-B14F-4D97-AF65-F5344CB8AC3E}">
        <p14:creationId xmlns:p14="http://schemas.microsoft.com/office/powerpoint/2010/main" val="3753339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E3ED06C-841B-4224-B4B1-6B57FA0C87CF}"/>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0DC67434-FE49-4100-9E35-A9B9000E64C5}"/>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42</a:t>
            </a:fld>
            <a:endParaRPr lang="el-GR" dirty="0">
              <a:solidFill>
                <a:prstClr val="black">
                  <a:tint val="75000"/>
                </a:prstClr>
              </a:solidFill>
            </a:endParaRPr>
          </a:p>
        </p:txBody>
      </p:sp>
      <p:sp>
        <p:nvSpPr>
          <p:cNvPr id="4" name="Text Box 5">
            <a:extLst>
              <a:ext uri="{FF2B5EF4-FFF2-40B4-BE49-F238E27FC236}">
                <a16:creationId xmlns:a16="http://schemas.microsoft.com/office/drawing/2014/main" id="{D5DDB57D-A6EC-490D-9C75-FDBB733CC271}"/>
              </a:ext>
            </a:extLst>
          </p:cNvPr>
          <p:cNvSpPr txBox="1">
            <a:spLocks noChangeArrowheads="1"/>
          </p:cNvSpPr>
          <p:nvPr/>
        </p:nvSpPr>
        <p:spPr bwMode="auto">
          <a:xfrm>
            <a:off x="58434" y="987200"/>
            <a:ext cx="7543800"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2400" dirty="0">
                <a:solidFill>
                  <a:schemeClr val="accent2"/>
                </a:solidFill>
              </a:rPr>
              <a:t>Για πολλά αντικείμενα (&gt;2)</a:t>
            </a:r>
            <a:r>
              <a:rPr lang="en-US" altLang="el-GR" sz="2400" dirty="0">
                <a:solidFill>
                  <a:schemeClr val="accent2"/>
                </a:solidFill>
              </a:rPr>
              <a:t>,</a:t>
            </a:r>
          </a:p>
        </p:txBody>
      </p:sp>
      <p:sp>
        <p:nvSpPr>
          <p:cNvPr id="5" name="Text Box 8">
            <a:extLst>
              <a:ext uri="{FF2B5EF4-FFF2-40B4-BE49-F238E27FC236}">
                <a16:creationId xmlns:a16="http://schemas.microsoft.com/office/drawing/2014/main" id="{B5D1CB37-F838-48B4-A8FC-711C14C58D19}"/>
              </a:ext>
            </a:extLst>
          </p:cNvPr>
          <p:cNvSpPr txBox="1">
            <a:spLocks noChangeArrowheads="1"/>
          </p:cNvSpPr>
          <p:nvPr/>
        </p:nvSpPr>
        <p:spPr bwMode="auto">
          <a:xfrm>
            <a:off x="0" y="3043238"/>
            <a:ext cx="910850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2400" dirty="0">
                <a:solidFill>
                  <a:schemeClr val="accent2"/>
                </a:solidFill>
              </a:rPr>
              <a:t>Όπου </a:t>
            </a:r>
            <a:r>
              <a:rPr lang="en-US" altLang="el-GR" sz="2400" i="1" dirty="0">
                <a:solidFill>
                  <a:schemeClr val="accent2"/>
                </a:solidFill>
              </a:rPr>
              <a:t>F</a:t>
            </a:r>
            <a:r>
              <a:rPr lang="en-US" altLang="el-GR" sz="2400" i="1" baseline="-25000" dirty="0">
                <a:solidFill>
                  <a:schemeClr val="accent2"/>
                </a:solidFill>
              </a:rPr>
              <a:t>i</a:t>
            </a:r>
            <a:r>
              <a:rPr lang="en-US" altLang="el-GR" sz="2400" i="1" dirty="0">
                <a:solidFill>
                  <a:schemeClr val="accent2"/>
                </a:solidFill>
              </a:rPr>
              <a:t> </a:t>
            </a:r>
            <a:r>
              <a:rPr lang="el-GR" altLang="el-GR" sz="2400" dirty="0">
                <a:solidFill>
                  <a:schemeClr val="accent2"/>
                </a:solidFill>
              </a:rPr>
              <a:t>είναι η συνολική εξωτερική δύναμη στο αντικείμενο </a:t>
            </a:r>
            <a:r>
              <a:rPr lang="en-US" altLang="el-GR" sz="2400" dirty="0" err="1">
                <a:solidFill>
                  <a:schemeClr val="accent2"/>
                </a:solidFill>
              </a:rPr>
              <a:t>i</a:t>
            </a:r>
            <a:endParaRPr lang="en-US" altLang="el-GR" sz="2400" dirty="0">
              <a:solidFill>
                <a:schemeClr val="accent2"/>
              </a:solidFill>
            </a:endParaRPr>
          </a:p>
        </p:txBody>
      </p:sp>
      <p:pic>
        <p:nvPicPr>
          <p:cNvPr id="6" name="Picture 10" descr="eq_page_218">
            <a:extLst>
              <a:ext uri="{FF2B5EF4-FFF2-40B4-BE49-F238E27FC236}">
                <a16:creationId xmlns:a16="http://schemas.microsoft.com/office/drawing/2014/main" id="{E2004E2E-C894-43DD-9EE1-F4DA163E3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00" b="6796"/>
          <a:stretch>
            <a:fillRect/>
          </a:stretch>
        </p:blipFill>
        <p:spPr bwMode="auto">
          <a:xfrm>
            <a:off x="2590800" y="1757363"/>
            <a:ext cx="3733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eq_page_218">
            <a:extLst>
              <a:ext uri="{FF2B5EF4-FFF2-40B4-BE49-F238E27FC236}">
                <a16:creationId xmlns:a16="http://schemas.microsoft.com/office/drawing/2014/main" id="{AE2FE52B-E45E-4A00-B738-490ED2D91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10050"/>
            <a:ext cx="2514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a:extLst>
              <a:ext uri="{FF2B5EF4-FFF2-40B4-BE49-F238E27FC236}">
                <a16:creationId xmlns:a16="http://schemas.microsoft.com/office/drawing/2014/main" id="{1F5D9613-9002-4913-8D25-17CECFFC5536}"/>
              </a:ext>
            </a:extLst>
          </p:cNvPr>
          <p:cNvSpPr txBox="1">
            <a:spLocks noChangeArrowheads="1"/>
          </p:cNvSpPr>
          <p:nvPr/>
        </p:nvSpPr>
        <p:spPr bwMode="auto">
          <a:xfrm>
            <a:off x="266700" y="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Διατήρηση της Ορμής</a:t>
            </a:r>
            <a:endParaRPr lang="en-US" altLang="el-GR" sz="3200" dirty="0">
              <a:solidFill>
                <a:schemeClr val="accent2"/>
              </a:solidFill>
            </a:endParaRPr>
          </a:p>
        </p:txBody>
      </p:sp>
      <p:sp>
        <p:nvSpPr>
          <p:cNvPr id="9" name="Text Box 15">
            <a:extLst>
              <a:ext uri="{FF2B5EF4-FFF2-40B4-BE49-F238E27FC236}">
                <a16:creationId xmlns:a16="http://schemas.microsoft.com/office/drawing/2014/main" id="{639DA257-BACB-43E1-AE84-9C21B5B3CECC}"/>
              </a:ext>
            </a:extLst>
          </p:cNvPr>
          <p:cNvSpPr txBox="1">
            <a:spLocks noChangeArrowheads="1"/>
          </p:cNvSpPr>
          <p:nvPr/>
        </p:nvSpPr>
        <p:spPr bwMode="auto">
          <a:xfrm>
            <a:off x="0" y="5692775"/>
            <a:ext cx="9036496"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2400" dirty="0">
                <a:solidFill>
                  <a:schemeClr val="accent2"/>
                </a:solidFill>
              </a:rPr>
              <a:t>Όπου </a:t>
            </a:r>
            <a:r>
              <a:rPr lang="en-US" altLang="el-GR" sz="2400" i="1" dirty="0" err="1">
                <a:solidFill>
                  <a:schemeClr val="accent2"/>
                </a:solidFill>
              </a:rPr>
              <a:t>F</a:t>
            </a:r>
            <a:r>
              <a:rPr lang="en-US" altLang="el-GR" sz="2400" i="1" baseline="-25000" dirty="0" err="1">
                <a:solidFill>
                  <a:schemeClr val="accent2"/>
                </a:solidFill>
              </a:rPr>
              <a:t>ext</a:t>
            </a:r>
            <a:r>
              <a:rPr lang="en-US" altLang="el-GR" sz="2400" i="1" dirty="0">
                <a:solidFill>
                  <a:schemeClr val="accent2"/>
                </a:solidFill>
              </a:rPr>
              <a:t> </a:t>
            </a:r>
            <a:r>
              <a:rPr lang="el-GR" altLang="el-GR" sz="2400" dirty="0">
                <a:solidFill>
                  <a:schemeClr val="accent2"/>
                </a:solidFill>
              </a:rPr>
              <a:t>είναι η συνολική εξωτερική δύναμη στο σύστημα</a:t>
            </a:r>
            <a:endParaRPr lang="en-US" altLang="el-GR" sz="2400" dirty="0">
              <a:solidFill>
                <a:schemeClr val="accent2"/>
              </a:solidFill>
            </a:endParaRPr>
          </a:p>
        </p:txBody>
      </p:sp>
    </p:spTree>
    <p:extLst>
      <p:ext uri="{BB962C8B-B14F-4D97-AF65-F5344CB8AC3E}">
        <p14:creationId xmlns:p14="http://schemas.microsoft.com/office/powerpoint/2010/main" val="2840981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BCF7AD5-73EE-401D-AB7C-82073E06F2E1}"/>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872EB3FD-2ACF-4CDB-8D80-3E7123BCAE76}"/>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43</a:t>
            </a:fld>
            <a:endParaRPr lang="el-GR" dirty="0">
              <a:solidFill>
                <a:prstClr val="black">
                  <a:tint val="75000"/>
                </a:prstClr>
              </a:solidFill>
            </a:endParaRPr>
          </a:p>
        </p:txBody>
      </p:sp>
      <p:sp>
        <p:nvSpPr>
          <p:cNvPr id="4" name="Text Box 3">
            <a:extLst>
              <a:ext uri="{FF2B5EF4-FFF2-40B4-BE49-F238E27FC236}">
                <a16:creationId xmlns:a16="http://schemas.microsoft.com/office/drawing/2014/main" id="{86DA9907-3C00-4764-B11F-519146D87C0A}"/>
              </a:ext>
            </a:extLst>
          </p:cNvPr>
          <p:cNvSpPr txBox="1">
            <a:spLocks noChangeArrowheads="1"/>
          </p:cNvSpPr>
          <p:nvPr/>
        </p:nvSpPr>
        <p:spPr bwMode="auto">
          <a:xfrm>
            <a:off x="457200" y="1916832"/>
            <a:ext cx="8229600" cy="375487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i="1" dirty="0">
                <a:solidFill>
                  <a:srgbClr val="0000FF"/>
                </a:solidFill>
                <a:latin typeface="Times New Roman" panose="02020603050405020304" pitchFamily="18" charset="0"/>
              </a:rPr>
              <a:t>Όταν η συνολική εξωτερική δύναμη που ασκείται σε ένα σύστημα είναι μηδέν, η συνολική ορμή παραμένει σταθερή.  </a:t>
            </a:r>
            <a:endParaRPr lang="en-US" altLang="el-GR" i="1" dirty="0">
              <a:solidFill>
                <a:srgbClr val="0000FF"/>
              </a:solidFill>
              <a:latin typeface="Times New Roman" panose="02020603050405020304" pitchFamily="18" charset="0"/>
            </a:endParaRPr>
          </a:p>
          <a:p>
            <a:pPr algn="ctr" eaLnBrk="1" hangingPunct="1">
              <a:spcBef>
                <a:spcPct val="50000"/>
              </a:spcBef>
            </a:pPr>
            <a:r>
              <a:rPr lang="el-GR" altLang="el-GR" dirty="0">
                <a:solidFill>
                  <a:srgbClr val="0000FF"/>
                </a:solidFill>
              </a:rPr>
              <a:t>ή</a:t>
            </a:r>
            <a:r>
              <a:rPr lang="en-US" altLang="el-GR" dirty="0">
                <a:solidFill>
                  <a:srgbClr val="0000FF"/>
                </a:solidFill>
              </a:rPr>
              <a:t> </a:t>
            </a:r>
            <a:endParaRPr lang="el-GR" altLang="el-GR" dirty="0">
              <a:solidFill>
                <a:srgbClr val="0000FF"/>
              </a:solidFill>
            </a:endParaRPr>
          </a:p>
          <a:p>
            <a:pPr algn="ctr" eaLnBrk="1" hangingPunct="1">
              <a:spcBef>
                <a:spcPct val="50000"/>
              </a:spcBef>
            </a:pPr>
            <a:endParaRPr lang="en-US" altLang="el-GR" dirty="0">
              <a:solidFill>
                <a:srgbClr val="0000FF"/>
              </a:solidFill>
            </a:endParaRPr>
          </a:p>
          <a:p>
            <a:pPr eaLnBrk="1" hangingPunct="1">
              <a:spcBef>
                <a:spcPct val="50000"/>
              </a:spcBef>
            </a:pPr>
            <a:r>
              <a:rPr lang="el-GR" altLang="el-GR" i="1" dirty="0">
                <a:solidFill>
                  <a:srgbClr val="0000FF"/>
                </a:solidFill>
                <a:latin typeface="Times New Roman" panose="02020603050405020304" pitchFamily="18" charset="0"/>
              </a:rPr>
              <a:t>Η συνολική ορμή ενός απομονωμένου συστήματος παραμένει σταθερή.  </a:t>
            </a:r>
            <a:endParaRPr lang="en-US" altLang="el-GR" i="1" dirty="0">
              <a:solidFill>
                <a:srgbClr val="0000FF"/>
              </a:solidFill>
              <a:latin typeface="Times New Roman" panose="02020603050405020304" pitchFamily="18" charset="0"/>
            </a:endParaRPr>
          </a:p>
        </p:txBody>
      </p:sp>
      <p:sp>
        <p:nvSpPr>
          <p:cNvPr id="5" name="Text Box 7">
            <a:extLst>
              <a:ext uri="{FF2B5EF4-FFF2-40B4-BE49-F238E27FC236}">
                <a16:creationId xmlns:a16="http://schemas.microsoft.com/office/drawing/2014/main" id="{0AB01C90-2F82-4115-B87B-E33E54AF0B32}"/>
              </a:ext>
            </a:extLst>
          </p:cNvPr>
          <p:cNvSpPr txBox="1">
            <a:spLocks noChangeArrowheads="1"/>
          </p:cNvSpPr>
          <p:nvPr/>
        </p:nvSpPr>
        <p:spPr bwMode="auto">
          <a:xfrm>
            <a:off x="228600" y="3048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rgbClr val="0000FF"/>
                </a:solidFill>
              </a:rPr>
              <a:t>Διατήρηση της Ορμής</a:t>
            </a:r>
            <a:endParaRPr lang="en-US" altLang="el-GR" sz="3200" dirty="0">
              <a:solidFill>
                <a:srgbClr val="0000FF"/>
              </a:solidFill>
            </a:endParaRPr>
          </a:p>
        </p:txBody>
      </p:sp>
    </p:spTree>
    <p:extLst>
      <p:ext uri="{BB962C8B-B14F-4D97-AF65-F5344CB8AC3E}">
        <p14:creationId xmlns:p14="http://schemas.microsoft.com/office/powerpoint/2010/main" val="3648751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3F147A6-F6E7-4E46-8EC9-38336DB3BF7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07B8D42D-4175-48AC-BA08-DFD2B1B4630F}"/>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44</a:t>
            </a:fld>
            <a:endParaRPr lang="el-GR" dirty="0">
              <a:solidFill>
                <a:prstClr val="black">
                  <a:tint val="75000"/>
                </a:prstClr>
              </a:solidFill>
            </a:endParaRPr>
          </a:p>
        </p:txBody>
      </p:sp>
      <p:sp>
        <p:nvSpPr>
          <p:cNvPr id="4" name="Text Box 5">
            <a:extLst>
              <a:ext uri="{FF2B5EF4-FFF2-40B4-BE49-F238E27FC236}">
                <a16:creationId xmlns:a16="http://schemas.microsoft.com/office/drawing/2014/main" id="{A42961E3-7A25-432A-9294-EE7AEC47275F}"/>
              </a:ext>
            </a:extLst>
          </p:cNvPr>
          <p:cNvSpPr txBox="1">
            <a:spLocks noChangeArrowheads="1"/>
          </p:cNvSpPr>
          <p:nvPr/>
        </p:nvSpPr>
        <p:spPr bwMode="auto">
          <a:xfrm>
            <a:off x="0" y="0"/>
            <a:ext cx="8892480" cy="92333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342900" indent="-342900" algn="just" eaLnBrk="1" hangingPunct="1">
              <a:spcBef>
                <a:spcPct val="50000"/>
              </a:spcBef>
              <a:buFont typeface="+mj-lt"/>
              <a:buAutoNum type="arabicPeriod" startAt="3"/>
            </a:pPr>
            <a:r>
              <a:rPr lang="el-GR" altLang="el-GR" sz="1800" dirty="0">
                <a:solidFill>
                  <a:schemeClr val="accent2"/>
                </a:solidFill>
              </a:rPr>
              <a:t>Ένα βαγόνι τραίνου </a:t>
            </a:r>
            <a:r>
              <a:rPr lang="en-US" altLang="el-GR" sz="1800" dirty="0">
                <a:solidFill>
                  <a:schemeClr val="accent2"/>
                </a:solidFill>
              </a:rPr>
              <a:t> 10,000-kg, A, </a:t>
            </a:r>
            <a:r>
              <a:rPr lang="el-GR" altLang="el-GR" sz="1800" dirty="0">
                <a:solidFill>
                  <a:schemeClr val="accent2"/>
                </a:solidFill>
              </a:rPr>
              <a:t>κινείται με ταχύτητα </a:t>
            </a:r>
            <a:r>
              <a:rPr lang="en-US" altLang="el-GR" sz="1800" dirty="0">
                <a:solidFill>
                  <a:schemeClr val="accent2"/>
                </a:solidFill>
              </a:rPr>
              <a:t>24.0 m/s </a:t>
            </a:r>
            <a:r>
              <a:rPr lang="el-GR" altLang="el-GR" sz="1800" dirty="0">
                <a:solidFill>
                  <a:schemeClr val="accent2"/>
                </a:solidFill>
              </a:rPr>
              <a:t>και συγκρούεται με ένα πανομοιότυπο βαγόνι</a:t>
            </a:r>
            <a:r>
              <a:rPr lang="en-US" altLang="el-GR" sz="1800" dirty="0">
                <a:solidFill>
                  <a:schemeClr val="accent2"/>
                </a:solidFill>
              </a:rPr>
              <a:t>, B, </a:t>
            </a:r>
            <a:r>
              <a:rPr lang="el-GR" altLang="el-GR" sz="1800" dirty="0">
                <a:solidFill>
                  <a:schemeClr val="accent2"/>
                </a:solidFill>
              </a:rPr>
              <a:t>που είναι ακίνητο</a:t>
            </a:r>
            <a:r>
              <a:rPr lang="en-US" altLang="el-GR" sz="1800" dirty="0">
                <a:solidFill>
                  <a:schemeClr val="accent2"/>
                </a:solidFill>
              </a:rPr>
              <a:t>. </a:t>
            </a:r>
            <a:r>
              <a:rPr lang="el-GR" altLang="el-GR" sz="1800" dirty="0">
                <a:solidFill>
                  <a:schemeClr val="accent2"/>
                </a:solidFill>
              </a:rPr>
              <a:t>Εφόσον τα βαγόνια «κλειδώσουν» ποια είναι η ταχύτητά τους μετά την κρούση;</a:t>
            </a:r>
            <a:endParaRPr lang="en-US" altLang="el-GR" sz="1800" dirty="0">
              <a:solidFill>
                <a:schemeClr val="accent2"/>
              </a:solidFill>
            </a:endParaRPr>
          </a:p>
        </p:txBody>
      </p:sp>
      <p:sp>
        <p:nvSpPr>
          <p:cNvPr id="5" name="Text Box 5">
            <a:extLst>
              <a:ext uri="{FF2B5EF4-FFF2-40B4-BE49-F238E27FC236}">
                <a16:creationId xmlns:a16="http://schemas.microsoft.com/office/drawing/2014/main" id="{30160328-5E1F-48F0-A426-E3EC6C70DB04}"/>
              </a:ext>
            </a:extLst>
          </p:cNvPr>
          <p:cNvSpPr txBox="1">
            <a:spLocks noChangeArrowheads="1"/>
          </p:cNvSpPr>
          <p:nvPr/>
        </p:nvSpPr>
        <p:spPr bwMode="auto">
          <a:xfrm>
            <a:off x="23935" y="3075057"/>
            <a:ext cx="8892480" cy="70788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457200" indent="-457200" algn="just" eaLnBrk="1" hangingPunct="1">
              <a:spcBef>
                <a:spcPct val="50000"/>
              </a:spcBef>
              <a:buFont typeface="+mj-lt"/>
              <a:buAutoNum type="arabicPeriod" startAt="4"/>
            </a:pPr>
            <a:r>
              <a:rPr lang="el-GR" altLang="el-GR" sz="2000" dirty="0">
                <a:solidFill>
                  <a:srgbClr val="0000FF"/>
                </a:solidFill>
              </a:rPr>
              <a:t>Υπολογίστε την ανάκρουση ενός όπλου που ζυγίζει </a:t>
            </a:r>
            <a:r>
              <a:rPr lang="en-US" altLang="el-GR" sz="2000" dirty="0">
                <a:solidFill>
                  <a:srgbClr val="0000FF"/>
                </a:solidFill>
              </a:rPr>
              <a:t> 5.0kg </a:t>
            </a:r>
            <a:r>
              <a:rPr lang="el-GR" altLang="el-GR" sz="2000" dirty="0">
                <a:solidFill>
                  <a:srgbClr val="0000FF"/>
                </a:solidFill>
              </a:rPr>
              <a:t>και εκτοξεύει τη σφαίρα μάζας </a:t>
            </a:r>
            <a:r>
              <a:rPr lang="en-US" altLang="el-GR" sz="2000" dirty="0">
                <a:solidFill>
                  <a:srgbClr val="0000FF"/>
                </a:solidFill>
              </a:rPr>
              <a:t>0.020kg </a:t>
            </a:r>
            <a:r>
              <a:rPr lang="el-GR" altLang="el-GR" sz="2000" dirty="0">
                <a:solidFill>
                  <a:srgbClr val="0000FF"/>
                </a:solidFill>
              </a:rPr>
              <a:t>με ταχύτητα</a:t>
            </a:r>
            <a:r>
              <a:rPr lang="en-US" altLang="el-GR" sz="2000" dirty="0">
                <a:solidFill>
                  <a:srgbClr val="0000FF"/>
                </a:solidFill>
              </a:rPr>
              <a:t> 620 m/s.</a:t>
            </a:r>
          </a:p>
        </p:txBody>
      </p:sp>
    </p:spTree>
    <p:extLst>
      <p:ext uri="{BB962C8B-B14F-4D97-AF65-F5344CB8AC3E}">
        <p14:creationId xmlns:p14="http://schemas.microsoft.com/office/powerpoint/2010/main" val="1574380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45</a:t>
            </a:fld>
            <a:endParaRPr lang="el-GR" dirty="0">
              <a:solidFill>
                <a:prstClr val="black">
                  <a:tint val="75000"/>
                </a:prstClr>
              </a:solidFill>
            </a:endParaRPr>
          </a:p>
        </p:txBody>
      </p:sp>
      <p:sp>
        <p:nvSpPr>
          <p:cNvPr id="4" name="Text Box 7">
            <a:extLst>
              <a:ext uri="{FF2B5EF4-FFF2-40B4-BE49-F238E27FC236}">
                <a16:creationId xmlns:a16="http://schemas.microsoft.com/office/drawing/2014/main" id="{72C9D0A9-4457-4BEC-92C9-21414631F439}"/>
              </a:ext>
            </a:extLst>
          </p:cNvPr>
          <p:cNvSpPr txBox="1">
            <a:spLocks noChangeArrowheads="1"/>
          </p:cNvSpPr>
          <p:nvPr/>
        </p:nvSpPr>
        <p:spPr bwMode="auto">
          <a:xfrm>
            <a:off x="0" y="2996952"/>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rgbClr val="0000FF"/>
                </a:solidFill>
              </a:rPr>
              <a:t>Παραδείγματα</a:t>
            </a:r>
            <a:endParaRPr lang="en-US" altLang="el-GR" sz="3200" dirty="0">
              <a:solidFill>
                <a:srgbClr val="0000FF"/>
              </a:solidFill>
            </a:endParaRPr>
          </a:p>
        </p:txBody>
      </p:sp>
    </p:spTree>
    <p:extLst>
      <p:ext uri="{BB962C8B-B14F-4D97-AF65-F5344CB8AC3E}">
        <p14:creationId xmlns:p14="http://schemas.microsoft.com/office/powerpoint/2010/main" val="3073917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19A7ED1-9AE3-4588-8154-9AA19D8F130E}"/>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C81FF5CA-1DB6-4288-94A3-ECA6071DE3FE}"/>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46</a:t>
            </a:fld>
            <a:endParaRPr lang="el-GR" dirty="0">
              <a:solidFill>
                <a:prstClr val="black">
                  <a:tint val="75000"/>
                </a:prstClr>
              </a:solidFill>
            </a:endParaRPr>
          </a:p>
        </p:txBody>
      </p:sp>
      <p:sp>
        <p:nvSpPr>
          <p:cNvPr id="4" name="Text Box 3">
            <a:extLst>
              <a:ext uri="{FF2B5EF4-FFF2-40B4-BE49-F238E27FC236}">
                <a16:creationId xmlns:a16="http://schemas.microsoft.com/office/drawing/2014/main" id="{2F2B6581-DE22-4DCA-AD4D-4F7191B17968}"/>
              </a:ext>
            </a:extLst>
          </p:cNvPr>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spcBef>
                <a:spcPct val="50000"/>
              </a:spcBef>
            </a:pPr>
            <a:r>
              <a:rPr lang="en-US" altLang="el-GR" sz="2000" dirty="0">
                <a:solidFill>
                  <a:schemeClr val="accent2"/>
                </a:solidFill>
              </a:rPr>
              <a:t>(</a:t>
            </a:r>
            <a:r>
              <a:rPr lang="el-GR" altLang="el-GR" sz="2000" dirty="0">
                <a:solidFill>
                  <a:schemeClr val="accent2"/>
                </a:solidFill>
              </a:rPr>
              <a:t>α</a:t>
            </a:r>
            <a:r>
              <a:rPr lang="en-US" altLang="el-GR" sz="2000" dirty="0">
                <a:solidFill>
                  <a:schemeClr val="accent2"/>
                </a:solidFill>
              </a:rPr>
              <a:t>)</a:t>
            </a:r>
            <a:r>
              <a:rPr lang="el-GR" altLang="el-GR" sz="2000" dirty="0">
                <a:solidFill>
                  <a:schemeClr val="accent2"/>
                </a:solidFill>
              </a:rPr>
              <a:t> Αθλήτρια φοράει πέδιλα πάγου και αρχικά είναι ακίνητη πάνω στον πάγο.  Πιάνεται από ένα έλκηθρο που κινείται πάνω σε πάγο με μηδενική τριβή, και αρχίζει να κινείται μαζί του. Η ταχύτητα του έλκηθρου αυξάνεται, μειώνεται ή παραμένει σταθερή;</a:t>
            </a:r>
            <a:r>
              <a:rPr lang="en-US" altLang="el-GR" sz="2000" dirty="0">
                <a:solidFill>
                  <a:schemeClr val="accent2"/>
                </a:solidFill>
              </a:rPr>
              <a:t> </a:t>
            </a:r>
          </a:p>
        </p:txBody>
      </p:sp>
      <p:sp>
        <p:nvSpPr>
          <p:cNvPr id="5" name="Rectangle 4">
            <a:extLst>
              <a:ext uri="{FF2B5EF4-FFF2-40B4-BE49-F238E27FC236}">
                <a16:creationId xmlns:a16="http://schemas.microsoft.com/office/drawing/2014/main" id="{BA8D33FE-3ED5-47A1-B9BD-89D45C375169}"/>
              </a:ext>
            </a:extLst>
          </p:cNvPr>
          <p:cNvSpPr>
            <a:spLocks noChangeArrowheads="1"/>
          </p:cNvSpPr>
          <p:nvPr/>
        </p:nvSpPr>
        <p:spPr bwMode="auto">
          <a:xfrm>
            <a:off x="0" y="3657600"/>
            <a:ext cx="8750300"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l-GR" sz="2000" dirty="0">
                <a:solidFill>
                  <a:schemeClr val="accent2"/>
                </a:solidFill>
              </a:rPr>
              <a:t>(</a:t>
            </a:r>
            <a:r>
              <a:rPr lang="el-GR" altLang="el-GR" sz="2000" dirty="0">
                <a:solidFill>
                  <a:schemeClr val="accent2"/>
                </a:solidFill>
              </a:rPr>
              <a:t>β</a:t>
            </a:r>
            <a:r>
              <a:rPr lang="en-US" altLang="el-GR" sz="2000" dirty="0">
                <a:solidFill>
                  <a:schemeClr val="accent2"/>
                </a:solidFill>
              </a:rPr>
              <a:t>) </a:t>
            </a:r>
            <a:r>
              <a:rPr lang="el-GR" altLang="el-GR" sz="2000" dirty="0">
                <a:solidFill>
                  <a:schemeClr val="accent2"/>
                </a:solidFill>
              </a:rPr>
              <a:t>Εάν η αθλήτρια μετά από λίγο αφήσει το έλκηθρο τι θα συμβεί;  </a:t>
            </a:r>
            <a:endParaRPr lang="en-US" altLang="el-GR" sz="2000" dirty="0">
              <a:solidFill>
                <a:schemeClr val="accent2"/>
              </a:solidFill>
            </a:endParaRPr>
          </a:p>
        </p:txBody>
      </p:sp>
      <p:sp>
        <p:nvSpPr>
          <p:cNvPr id="6" name="Text Box 6">
            <a:extLst>
              <a:ext uri="{FF2B5EF4-FFF2-40B4-BE49-F238E27FC236}">
                <a16:creationId xmlns:a16="http://schemas.microsoft.com/office/drawing/2014/main" id="{B4A3FD85-1670-42AD-9634-EA6C350F19C4}"/>
              </a:ext>
            </a:extLst>
          </p:cNvPr>
          <p:cNvSpPr txBox="1">
            <a:spLocks noChangeArrowheads="1"/>
          </p:cNvSpPr>
          <p:nvPr/>
        </p:nvSpPr>
        <p:spPr bwMode="auto">
          <a:xfrm>
            <a:off x="0" y="4419600"/>
            <a:ext cx="8702675" cy="7016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l-GR" altLang="el-GR" sz="2000"/>
              <a:t>Η Μαρία πρέπει να διατηρήσει την ορμή της, όπως επίσης και το έλκηθρο, επομένως έχουμε:</a:t>
            </a:r>
            <a:endParaRPr lang="en-US" altLang="el-GR" sz="2000"/>
          </a:p>
        </p:txBody>
      </p:sp>
      <p:sp>
        <p:nvSpPr>
          <p:cNvPr id="7" name="Text Box 5">
            <a:extLst>
              <a:ext uri="{FF2B5EF4-FFF2-40B4-BE49-F238E27FC236}">
                <a16:creationId xmlns:a16="http://schemas.microsoft.com/office/drawing/2014/main" id="{1F37B3C8-0C3E-44FF-B470-AD184BA065FA}"/>
              </a:ext>
            </a:extLst>
          </p:cNvPr>
          <p:cNvSpPr txBox="1">
            <a:spLocks noChangeArrowheads="1"/>
          </p:cNvSpPr>
          <p:nvPr/>
        </p:nvSpPr>
        <p:spPr bwMode="auto">
          <a:xfrm>
            <a:off x="0" y="1539875"/>
            <a:ext cx="8702675" cy="1006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r>
              <a:rPr lang="el-GR" altLang="el-GR" sz="2000"/>
              <a:t>Η ταχύτητα μειώνεται διότι η μάζα του έλκηθρου είναι τώρα μεγαλύτερη και προκειμένου να διατηρηθεί η ορμή πρέπει να μειωθεί η ταχύτητα</a:t>
            </a:r>
            <a:endParaRPr lang="en-US" altLang="el-GR" sz="2000"/>
          </a:p>
        </p:txBody>
      </p:sp>
      <p:graphicFrame>
        <p:nvGraphicFramePr>
          <p:cNvPr id="8" name="Object 7">
            <a:extLst>
              <a:ext uri="{FF2B5EF4-FFF2-40B4-BE49-F238E27FC236}">
                <a16:creationId xmlns:a16="http://schemas.microsoft.com/office/drawing/2014/main" id="{3E3D60CE-41E1-4138-8F18-43388040B478}"/>
              </a:ext>
            </a:extLst>
          </p:cNvPr>
          <p:cNvGraphicFramePr>
            <a:graphicFrameLocks noChangeAspect="1"/>
          </p:cNvGraphicFramePr>
          <p:nvPr/>
        </p:nvGraphicFramePr>
        <p:xfrm>
          <a:off x="393700" y="2454275"/>
          <a:ext cx="7367588" cy="1279525"/>
        </p:xfrm>
        <a:graphic>
          <a:graphicData uri="http://schemas.openxmlformats.org/presentationml/2006/ole">
            <mc:AlternateContent xmlns:mc="http://schemas.openxmlformats.org/markup-compatibility/2006">
              <mc:Choice xmlns:v="urn:schemas-microsoft-com:vml" Requires="v">
                <p:oleObj spid="_x0000_s6246" name="Equation" r:id="rId4" imgW="3365500" imgH="584200" progId="Equation.3">
                  <p:embed/>
                </p:oleObj>
              </mc:Choice>
              <mc:Fallback>
                <p:oleObj name="Equation" r:id="rId4" imgW="3365500" imgH="584200" progId="Equation.3">
                  <p:embed/>
                  <p:pic>
                    <p:nvPicPr>
                      <p:cNvPr id="32773" name="Object 7">
                        <a:extLst>
                          <a:ext uri="{FF2B5EF4-FFF2-40B4-BE49-F238E27FC236}">
                            <a16:creationId xmlns:a16="http://schemas.microsoft.com/office/drawing/2014/main" id="{31DD307B-3A2F-4666-B00D-09D57A8C10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2454275"/>
                        <a:ext cx="7367588" cy="127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 name="Object 10">
            <a:extLst>
              <a:ext uri="{FF2B5EF4-FFF2-40B4-BE49-F238E27FC236}">
                <a16:creationId xmlns:a16="http://schemas.microsoft.com/office/drawing/2014/main" id="{1CBE56EF-78DD-4EA1-9DBD-F4728A708683}"/>
              </a:ext>
            </a:extLst>
          </p:cNvPr>
          <p:cNvGraphicFramePr>
            <a:graphicFrameLocks noChangeAspect="1"/>
          </p:cNvGraphicFramePr>
          <p:nvPr>
            <p:extLst>
              <p:ext uri="{D42A27DB-BD31-4B8C-83A1-F6EECF244321}">
                <p14:modId xmlns:p14="http://schemas.microsoft.com/office/powerpoint/2010/main" val="1207004477"/>
              </p:ext>
            </p:extLst>
          </p:nvPr>
        </p:nvGraphicFramePr>
        <p:xfrm>
          <a:off x="1331640" y="5370512"/>
          <a:ext cx="5754688" cy="473075"/>
        </p:xfrm>
        <a:graphic>
          <a:graphicData uri="http://schemas.openxmlformats.org/presentationml/2006/ole">
            <mc:AlternateContent xmlns:mc="http://schemas.openxmlformats.org/markup-compatibility/2006">
              <mc:Choice xmlns:v="urn:schemas-microsoft-com:vml" Requires="v">
                <p:oleObj spid="_x0000_s6247" name="Equation" r:id="rId6" imgW="2628900" imgH="215900" progId="Equation.3">
                  <p:embed/>
                </p:oleObj>
              </mc:Choice>
              <mc:Fallback>
                <p:oleObj name="Equation" r:id="rId6" imgW="2628900" imgH="215900" progId="Equation.3">
                  <p:embed/>
                  <p:pic>
                    <p:nvPicPr>
                      <p:cNvPr id="32774" name="Object 10">
                        <a:extLst>
                          <a:ext uri="{FF2B5EF4-FFF2-40B4-BE49-F238E27FC236}">
                            <a16:creationId xmlns:a16="http://schemas.microsoft.com/office/drawing/2014/main" id="{DD561B68-D1CA-494A-92CC-1DD3BDD13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5370512"/>
                        <a:ext cx="57546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5397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47</a:t>
            </a:fld>
            <a:endParaRPr lang="el-GR" dirty="0">
              <a:solidFill>
                <a:prstClr val="black">
                  <a:tint val="75000"/>
                </a:prstClr>
              </a:solidFill>
            </a:endParaRPr>
          </a:p>
        </p:txBody>
      </p:sp>
      <p:sp>
        <p:nvSpPr>
          <p:cNvPr id="4" name="Text Box 2">
            <a:extLst>
              <a:ext uri="{FF2B5EF4-FFF2-40B4-BE49-F238E27FC236}">
                <a16:creationId xmlns:a16="http://schemas.microsoft.com/office/drawing/2014/main" id="{B5D8C56B-64B9-4B57-8833-B95418A67606}"/>
              </a:ext>
            </a:extLst>
          </p:cNvPr>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Κρούσεις και Ώθηση</a:t>
            </a:r>
            <a:endParaRPr lang="en-US" altLang="el-GR" sz="3200" dirty="0">
              <a:solidFill>
                <a:schemeClr val="accent2"/>
              </a:solidFill>
            </a:endParaRPr>
          </a:p>
        </p:txBody>
      </p:sp>
      <p:sp>
        <p:nvSpPr>
          <p:cNvPr id="5" name="Text Box 4">
            <a:extLst>
              <a:ext uri="{FF2B5EF4-FFF2-40B4-BE49-F238E27FC236}">
                <a16:creationId xmlns:a16="http://schemas.microsoft.com/office/drawing/2014/main" id="{378ACF20-806A-4CB6-9204-C7D92E2DFA48}"/>
              </a:ext>
            </a:extLst>
          </p:cNvPr>
          <p:cNvSpPr txBox="1">
            <a:spLocks noChangeArrowheads="1"/>
          </p:cNvSpPr>
          <p:nvPr/>
        </p:nvSpPr>
        <p:spPr bwMode="auto">
          <a:xfrm>
            <a:off x="3813175" y="990600"/>
            <a:ext cx="5178425"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a:solidFill>
                  <a:schemeClr val="accent2"/>
                </a:solidFill>
              </a:rPr>
              <a:t>Κατά τις κρούσεις τα αντικείμενα παραμορφώνονται λόγω των μεγάλων δυνάμεων που αναπτύσσονται</a:t>
            </a:r>
            <a:endParaRPr lang="en-US" altLang="el-GR">
              <a:solidFill>
                <a:schemeClr val="accent2"/>
              </a:solidFill>
            </a:endParaRPr>
          </a:p>
        </p:txBody>
      </p:sp>
      <p:pic>
        <p:nvPicPr>
          <p:cNvPr id="6" name="Picture 9">
            <a:extLst>
              <a:ext uri="{FF2B5EF4-FFF2-40B4-BE49-F238E27FC236}">
                <a16:creationId xmlns:a16="http://schemas.microsoft.com/office/drawing/2014/main" id="{FBD7EC4A-D8D9-4640-A8A3-15AC9A3A0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3429000"/>
            <a:ext cx="1439863" cy="8064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12">
            <a:extLst>
              <a:ext uri="{FF2B5EF4-FFF2-40B4-BE49-F238E27FC236}">
                <a16:creationId xmlns:a16="http://schemas.microsoft.com/office/drawing/2014/main" id="{2FBB452E-43E7-4FFE-8AED-166441603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57300"/>
            <a:ext cx="3371850" cy="37719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14" descr="eq_page_221">
            <a:extLst>
              <a:ext uri="{FF2B5EF4-FFF2-40B4-BE49-F238E27FC236}">
                <a16:creationId xmlns:a16="http://schemas.microsoft.com/office/drawing/2014/main" id="{7EE072BD-7E95-4851-AEAA-D303313DA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4495800"/>
            <a:ext cx="2162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eq_page_221_1">
            <a:extLst>
              <a:ext uri="{FF2B5EF4-FFF2-40B4-BE49-F238E27FC236}">
                <a16:creationId xmlns:a16="http://schemas.microsoft.com/office/drawing/2014/main" id="{8EAAE9AC-5BD1-4492-AC25-F0BA502F3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410200"/>
            <a:ext cx="5172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379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48</a:t>
            </a:fld>
            <a:endParaRPr lang="el-GR" dirty="0">
              <a:solidFill>
                <a:prstClr val="black">
                  <a:tint val="75000"/>
                </a:prstClr>
              </a:solidFill>
            </a:endParaRPr>
          </a:p>
        </p:txBody>
      </p:sp>
      <p:sp>
        <p:nvSpPr>
          <p:cNvPr id="4" name="Text Box 5">
            <a:extLst>
              <a:ext uri="{FF2B5EF4-FFF2-40B4-BE49-F238E27FC236}">
                <a16:creationId xmlns:a16="http://schemas.microsoft.com/office/drawing/2014/main" id="{FB5F13FB-364E-414D-9D4A-D6B3A74BBF3E}"/>
              </a:ext>
            </a:extLst>
          </p:cNvPr>
          <p:cNvSpPr txBox="1">
            <a:spLocks noChangeArrowheads="1"/>
          </p:cNvSpPr>
          <p:nvPr/>
        </p:nvSpPr>
        <p:spPr bwMode="auto">
          <a:xfrm>
            <a:off x="533400" y="1143000"/>
            <a:ext cx="7848600" cy="5191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dirty="0">
                <a:solidFill>
                  <a:schemeClr val="accent2"/>
                </a:solidFill>
              </a:rPr>
              <a:t>Ορίζουμε την Ώθηση</a:t>
            </a:r>
            <a:r>
              <a:rPr lang="en-US" altLang="el-GR" dirty="0">
                <a:solidFill>
                  <a:schemeClr val="accent2"/>
                </a:solidFill>
              </a:rPr>
              <a:t>, J:</a:t>
            </a:r>
          </a:p>
        </p:txBody>
      </p:sp>
      <p:sp>
        <p:nvSpPr>
          <p:cNvPr id="5" name="Text Box 7">
            <a:extLst>
              <a:ext uri="{FF2B5EF4-FFF2-40B4-BE49-F238E27FC236}">
                <a16:creationId xmlns:a16="http://schemas.microsoft.com/office/drawing/2014/main" id="{B67C042E-58B4-4993-AEDA-0DEAE3E653CE}"/>
              </a:ext>
            </a:extLst>
          </p:cNvPr>
          <p:cNvSpPr txBox="1">
            <a:spLocks noChangeArrowheads="1"/>
          </p:cNvSpPr>
          <p:nvPr/>
        </p:nvSpPr>
        <p:spPr bwMode="auto">
          <a:xfrm>
            <a:off x="0" y="3429000"/>
            <a:ext cx="9144000" cy="9461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dirty="0">
                <a:solidFill>
                  <a:schemeClr val="accent2"/>
                </a:solidFill>
              </a:rPr>
              <a:t>Στην ουσία βλέπουμε ότι η ώθηση είναι η μεταβολή της ορμής</a:t>
            </a:r>
            <a:r>
              <a:rPr lang="en-US" altLang="el-GR" dirty="0">
                <a:solidFill>
                  <a:schemeClr val="accent2"/>
                </a:solidFill>
              </a:rPr>
              <a:t>:</a:t>
            </a:r>
          </a:p>
        </p:txBody>
      </p:sp>
      <p:pic>
        <p:nvPicPr>
          <p:cNvPr id="6" name="Picture 9" descr="eq_page_221_2">
            <a:extLst>
              <a:ext uri="{FF2B5EF4-FFF2-40B4-BE49-F238E27FC236}">
                <a16:creationId xmlns:a16="http://schemas.microsoft.com/office/drawing/2014/main" id="{C9B85CB3-4C60-4419-9E03-8456A36E2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0"/>
            <a:ext cx="2362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q_page_221_3">
            <a:extLst>
              <a:ext uri="{FF2B5EF4-FFF2-40B4-BE49-F238E27FC236}">
                <a16:creationId xmlns:a16="http://schemas.microsoft.com/office/drawing/2014/main" id="{7FCF0CE1-1B72-43EF-B711-32B58AD6F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0"/>
            <a:ext cx="5486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a:extLst>
              <a:ext uri="{FF2B5EF4-FFF2-40B4-BE49-F238E27FC236}">
                <a16:creationId xmlns:a16="http://schemas.microsoft.com/office/drawing/2014/main" id="{81A4FD8C-7B8E-4F47-82AC-37B60CAFB24B}"/>
              </a:ext>
            </a:extLst>
          </p:cNvPr>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Κρούσεις και Ώθηση</a:t>
            </a:r>
            <a:endParaRPr lang="en-US" altLang="el-GR" sz="3200" dirty="0">
              <a:solidFill>
                <a:schemeClr val="accent2"/>
              </a:solidFill>
            </a:endParaRPr>
          </a:p>
        </p:txBody>
      </p:sp>
    </p:spTree>
    <p:extLst>
      <p:ext uri="{BB962C8B-B14F-4D97-AF65-F5344CB8AC3E}">
        <p14:creationId xmlns:p14="http://schemas.microsoft.com/office/powerpoint/2010/main" val="965915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49</a:t>
            </a:fld>
            <a:endParaRPr lang="el-GR" dirty="0">
              <a:solidFill>
                <a:prstClr val="black">
                  <a:tint val="75000"/>
                </a:prstClr>
              </a:solidFill>
            </a:endParaRPr>
          </a:p>
        </p:txBody>
      </p:sp>
      <p:sp>
        <p:nvSpPr>
          <p:cNvPr id="4" name="Text Box 5">
            <a:extLst>
              <a:ext uri="{FF2B5EF4-FFF2-40B4-BE49-F238E27FC236}">
                <a16:creationId xmlns:a16="http://schemas.microsoft.com/office/drawing/2014/main" id="{F528ADEA-D62E-4A1A-A7B1-34EF0D2E613E}"/>
              </a:ext>
            </a:extLst>
          </p:cNvPr>
          <p:cNvSpPr txBox="1">
            <a:spLocks noChangeArrowheads="1"/>
          </p:cNvSpPr>
          <p:nvPr/>
        </p:nvSpPr>
        <p:spPr bwMode="auto">
          <a:xfrm>
            <a:off x="381000" y="990600"/>
            <a:ext cx="84582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a:solidFill>
                  <a:schemeClr val="accent2"/>
                </a:solidFill>
              </a:rPr>
              <a:t>Ο χρόνος της κρούσης είναι γενικά μικρός, και επομένως μπορούμε κατά προσέγγιση να χρησιμοποιήσιμε τη μέση δύναμη δηλ.  </a:t>
            </a:r>
            <a:endParaRPr lang="en-US" altLang="el-GR">
              <a:solidFill>
                <a:schemeClr val="accent2"/>
              </a:solidFill>
            </a:endParaRPr>
          </a:p>
        </p:txBody>
      </p:sp>
      <p:pic>
        <p:nvPicPr>
          <p:cNvPr id="5" name="Picture 7">
            <a:extLst>
              <a:ext uri="{FF2B5EF4-FFF2-40B4-BE49-F238E27FC236}">
                <a16:creationId xmlns:a16="http://schemas.microsoft.com/office/drawing/2014/main" id="{4C7C4201-1595-447D-845C-8F926F5BE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62400"/>
            <a:ext cx="3524250" cy="2622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8">
            <a:extLst>
              <a:ext uri="{FF2B5EF4-FFF2-40B4-BE49-F238E27FC236}">
                <a16:creationId xmlns:a16="http://schemas.microsoft.com/office/drawing/2014/main" id="{4940F2FC-0159-46EB-894D-A15A2E915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3638550" cy="27638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9" descr="eq_page_221_4">
            <a:extLst>
              <a:ext uri="{FF2B5EF4-FFF2-40B4-BE49-F238E27FC236}">
                <a16:creationId xmlns:a16="http://schemas.microsoft.com/office/drawing/2014/main" id="{55F6D326-2A85-409A-9A1B-626EE4B43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761"/>
          <a:stretch>
            <a:fillRect/>
          </a:stretch>
        </p:blipFill>
        <p:spPr bwMode="auto">
          <a:xfrm>
            <a:off x="2895600" y="2743200"/>
            <a:ext cx="32289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a:extLst>
              <a:ext uri="{FF2B5EF4-FFF2-40B4-BE49-F238E27FC236}">
                <a16:creationId xmlns:a16="http://schemas.microsoft.com/office/drawing/2014/main" id="{62136A51-83DE-4195-8000-3B96D6C852FB}"/>
              </a:ext>
            </a:extLst>
          </p:cNvPr>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Κρούσεις και Ώθηση</a:t>
            </a:r>
            <a:endParaRPr lang="en-US" altLang="el-GR" sz="3200" dirty="0">
              <a:solidFill>
                <a:schemeClr val="accent2"/>
              </a:solidFill>
            </a:endParaRPr>
          </a:p>
        </p:txBody>
      </p:sp>
    </p:spTree>
    <p:extLst>
      <p:ext uri="{BB962C8B-B14F-4D97-AF65-F5344CB8AC3E}">
        <p14:creationId xmlns:p14="http://schemas.microsoft.com/office/powerpoint/2010/main" val="186793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B6D6B1-5B6F-4BB7-90AC-40C86A240D84}"/>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16/2/2020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A6364952-5FA0-43DC-B4E3-ACA2353C95CC}"/>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a:t>
            </a:fld>
            <a:endParaRPr lang="el-GR" dirty="0">
              <a:solidFill>
                <a:prstClr val="black">
                  <a:tint val="75000"/>
                </a:prstClr>
              </a:solidFill>
            </a:endParaRPr>
          </a:p>
        </p:txBody>
      </p:sp>
      <p:sp>
        <p:nvSpPr>
          <p:cNvPr id="9" name="Ορθογώνιο 8">
            <a:extLst>
              <a:ext uri="{FF2B5EF4-FFF2-40B4-BE49-F238E27FC236}">
                <a16:creationId xmlns:a16="http://schemas.microsoft.com/office/drawing/2014/main" id="{832DBE35-1D31-4832-A51C-9A742D2C7D28}"/>
              </a:ext>
            </a:extLst>
          </p:cNvPr>
          <p:cNvSpPr/>
          <p:nvPr/>
        </p:nvSpPr>
        <p:spPr>
          <a:xfrm>
            <a:off x="251520" y="33657"/>
            <a:ext cx="20127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3200" b="1" dirty="0">
                <a:solidFill>
                  <a:srgbClr val="800000"/>
                </a:solidFill>
                <a:effectLst>
                  <a:outerShdw blurRad="38100" dist="38100" dir="2700000" algn="tl">
                    <a:srgbClr val="000000"/>
                  </a:outerShdw>
                </a:effectLst>
                <a:latin typeface="Comic Sans MS" panose="030F0702030302020204" pitchFamily="66" charset="0"/>
              </a:rPr>
              <a:t>δύναμη</a:t>
            </a:r>
          </a:p>
        </p:txBody>
      </p:sp>
      <p:sp>
        <p:nvSpPr>
          <p:cNvPr id="14" name="Ορθογώνιο 13" descr="{\displaystyle {\tfrac {1Kg}{9.780}}}">
            <a:extLst>
              <a:ext uri="{FF2B5EF4-FFF2-40B4-BE49-F238E27FC236}">
                <a16:creationId xmlns:a16="http://schemas.microsoft.com/office/drawing/2014/main" id="{97E0AC42-2ADE-4E4F-A48F-AD70311068BA}"/>
              </a:ext>
            </a:extLst>
          </p:cNvPr>
          <p:cNvSpPr>
            <a:spLocks noChangeAspect="1" noChangeArrowheads="1"/>
          </p:cNvSpPr>
          <p:nvPr/>
        </p:nvSpPr>
        <p:spPr bwMode="auto">
          <a:xfrm>
            <a:off x="457200" y="2065677"/>
            <a:ext cx="27740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l-GR"/>
          </a:p>
        </p:txBody>
      </p:sp>
      <p:pic>
        <p:nvPicPr>
          <p:cNvPr id="4" name="Εικόνα 3">
            <a:extLst>
              <a:ext uri="{FF2B5EF4-FFF2-40B4-BE49-F238E27FC236}">
                <a16:creationId xmlns:a16="http://schemas.microsoft.com/office/drawing/2014/main" id="{A4FD7B29-0B1C-4365-99F9-309A9624E324}"/>
              </a:ext>
            </a:extLst>
          </p:cNvPr>
          <p:cNvPicPr>
            <a:picLocks noChangeAspect="1"/>
          </p:cNvPicPr>
          <p:nvPr/>
        </p:nvPicPr>
        <p:blipFill>
          <a:blip r:embed="rId2"/>
          <a:stretch>
            <a:fillRect/>
          </a:stretch>
        </p:blipFill>
        <p:spPr>
          <a:xfrm>
            <a:off x="3354217" y="548680"/>
            <a:ext cx="2156293" cy="737520"/>
          </a:xfrm>
          <a:prstGeom prst="rect">
            <a:avLst/>
          </a:prstGeom>
        </p:spPr>
      </p:pic>
      <p:pic>
        <p:nvPicPr>
          <p:cNvPr id="5" name="Εικόνα 4">
            <a:extLst>
              <a:ext uri="{FF2B5EF4-FFF2-40B4-BE49-F238E27FC236}">
                <a16:creationId xmlns:a16="http://schemas.microsoft.com/office/drawing/2014/main" id="{28ADB45A-93BE-4D25-99A9-7A92E0179D1C}"/>
              </a:ext>
            </a:extLst>
          </p:cNvPr>
          <p:cNvPicPr>
            <a:picLocks noChangeAspect="1"/>
          </p:cNvPicPr>
          <p:nvPr/>
        </p:nvPicPr>
        <p:blipFill>
          <a:blip r:embed="rId3"/>
          <a:stretch>
            <a:fillRect/>
          </a:stretch>
        </p:blipFill>
        <p:spPr>
          <a:xfrm>
            <a:off x="4572000" y="4509120"/>
            <a:ext cx="1656184" cy="1209248"/>
          </a:xfrm>
          <a:prstGeom prst="rect">
            <a:avLst/>
          </a:prstGeom>
        </p:spPr>
      </p:pic>
      <p:sp>
        <p:nvSpPr>
          <p:cNvPr id="6" name="Ορθογώνιο 5">
            <a:extLst>
              <a:ext uri="{FF2B5EF4-FFF2-40B4-BE49-F238E27FC236}">
                <a16:creationId xmlns:a16="http://schemas.microsoft.com/office/drawing/2014/main" id="{C7ABF6A5-2748-4CC6-A1CD-B7615F73B965}"/>
              </a:ext>
            </a:extLst>
          </p:cNvPr>
          <p:cNvSpPr/>
          <p:nvPr/>
        </p:nvSpPr>
        <p:spPr>
          <a:xfrm>
            <a:off x="1218805" y="1883738"/>
            <a:ext cx="10454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ορμή</a:t>
            </a:r>
            <a:endParaRPr lang="el-GR" sz="3200" b="1" dirty="0">
              <a:solidFill>
                <a:srgbClr val="800000"/>
              </a:solidFill>
              <a:effectLst>
                <a:outerShdw blurRad="38100" dist="38100" dir="2700000" algn="tl">
                  <a:srgbClr val="000000"/>
                </a:outerShdw>
              </a:effectLst>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4B8720B-792D-4299-9C2F-3728E73E3487}"/>
                  </a:ext>
                </a:extLst>
              </p:cNvPr>
              <p:cNvSpPr txBox="1"/>
              <p:nvPr/>
            </p:nvSpPr>
            <p:spPr>
              <a:xfrm>
                <a:off x="3868704" y="2468513"/>
                <a:ext cx="16286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a:rPr>
                            <m:t>𝒑</m:t>
                          </m:r>
                        </m:e>
                      </m:acc>
                      <m:r>
                        <a:rPr lang="en-US" sz="2800" b="1" i="1" smtClean="0">
                          <a:solidFill>
                            <a:srgbClr val="FF0000"/>
                          </a:solidFill>
                          <a:effectLst>
                            <a:outerShdw blurRad="38100" dist="38100" dir="2700000" algn="tl">
                              <a:srgbClr val="000000">
                                <a:alpha val="43137"/>
                              </a:srgbClr>
                            </a:outerShdw>
                          </a:effectLst>
                          <a:latin typeface="Cambria Math"/>
                        </a:rPr>
                        <m:t>=</m:t>
                      </m:r>
                      <m:r>
                        <a:rPr lang="en-US" sz="2800" b="1" i="1" smtClean="0">
                          <a:solidFill>
                            <a:srgbClr val="FF0000"/>
                          </a:solidFill>
                          <a:effectLst>
                            <a:outerShdw blurRad="38100" dist="38100" dir="2700000" algn="tl">
                              <a:srgbClr val="000000">
                                <a:alpha val="43137"/>
                              </a:srgbClr>
                            </a:outerShdw>
                          </a:effectLst>
                          <a:latin typeface="Cambria Math"/>
                        </a:rPr>
                        <m:t>𝒎</m:t>
                      </m:r>
                      <m:r>
                        <a:rPr lang="en-US" sz="2800" b="1" i="1" smtClean="0">
                          <a:solidFill>
                            <a:srgbClr val="FF0000"/>
                          </a:solidFill>
                          <a:effectLst>
                            <a:outerShdw blurRad="38100" dist="38100" dir="2700000" algn="tl">
                              <a:srgbClr val="000000">
                                <a:alpha val="43137"/>
                              </a:srgbClr>
                            </a:outerShdw>
                          </a:effectLst>
                          <a:latin typeface="Cambria Math"/>
                        </a:rPr>
                        <m:t>.</m:t>
                      </m:r>
                      <m:acc>
                        <m:accPr>
                          <m:chr m:val="⃗"/>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800" b="1" dirty="0"/>
              </a:p>
            </p:txBody>
          </p:sp>
        </mc:Choice>
        <mc:Fallback>
          <p:sp>
            <p:nvSpPr>
              <p:cNvPr id="16" name="TextBox 15">
                <a:extLst>
                  <a:ext uri="{FF2B5EF4-FFF2-40B4-BE49-F238E27FC236}">
                    <a16:creationId xmlns:a16="http://schemas.microsoft.com/office/drawing/2014/main" id="{14B8720B-792D-4299-9C2F-3728E73E3487}"/>
                  </a:ext>
                </a:extLst>
              </p:cNvPr>
              <p:cNvSpPr txBox="1">
                <a:spLocks noRot="1" noChangeAspect="1" noMove="1" noResize="1" noEditPoints="1" noAdjustHandles="1" noChangeArrowheads="1" noChangeShapeType="1" noTextEdit="1"/>
              </p:cNvSpPr>
              <p:nvPr/>
            </p:nvSpPr>
            <p:spPr>
              <a:xfrm>
                <a:off x="3868704" y="2468513"/>
                <a:ext cx="1628651" cy="523220"/>
              </a:xfrm>
              <a:prstGeom prst="rect">
                <a:avLst/>
              </a:prstGeom>
              <a:blipFill>
                <a:blip r:embed="rId4"/>
                <a:stretch>
                  <a:fillRect/>
                </a:stretch>
              </a:blipFill>
            </p:spPr>
            <p:txBody>
              <a:bodyPr/>
              <a:lstStyle/>
              <a:p>
                <a:r>
                  <a:rPr lang="el-GR">
                    <a:noFill/>
                  </a:rPr>
                  <a:t> </a:t>
                </a:r>
              </a:p>
            </p:txBody>
          </p:sp>
        </mc:Fallback>
      </mc:AlternateContent>
      <p:sp>
        <p:nvSpPr>
          <p:cNvPr id="18" name="Ορθογώνιο 17">
            <a:extLst>
              <a:ext uri="{FF2B5EF4-FFF2-40B4-BE49-F238E27FC236}">
                <a16:creationId xmlns:a16="http://schemas.microsoft.com/office/drawing/2014/main" id="{A5A6A9EC-DB18-4567-863A-FD4D32B01018}"/>
              </a:ext>
            </a:extLst>
          </p:cNvPr>
          <p:cNvSpPr/>
          <p:nvPr/>
        </p:nvSpPr>
        <p:spPr>
          <a:xfrm>
            <a:off x="2290688" y="3782053"/>
            <a:ext cx="2699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επιτάχυνση</a:t>
            </a:r>
            <a:endParaRPr lang="el-GR" sz="3200" b="1" dirty="0">
              <a:solidFill>
                <a:srgbClr val="80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229631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50</a:t>
            </a:fld>
            <a:endParaRPr lang="el-GR" dirty="0">
              <a:solidFill>
                <a:prstClr val="black">
                  <a:tint val="75000"/>
                </a:prstClr>
              </a:solidFill>
            </a:endParaRPr>
          </a:p>
        </p:txBody>
      </p:sp>
      <p:sp>
        <p:nvSpPr>
          <p:cNvPr id="4" name="Text Box 2">
            <a:extLst>
              <a:ext uri="{FF2B5EF4-FFF2-40B4-BE49-F238E27FC236}">
                <a16:creationId xmlns:a16="http://schemas.microsoft.com/office/drawing/2014/main" id="{158B666D-A3C9-41BE-BA3A-84A4A3761929}"/>
              </a:ext>
            </a:extLst>
          </p:cNvPr>
          <p:cNvSpPr txBox="1">
            <a:spLocks noChangeArrowheads="1"/>
          </p:cNvSpPr>
          <p:nvPr/>
        </p:nvSpPr>
        <p:spPr bwMode="auto">
          <a:xfrm>
            <a:off x="228600" y="228600"/>
            <a:ext cx="8610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2400" dirty="0">
                <a:solidFill>
                  <a:schemeClr val="accent2"/>
                </a:solidFill>
              </a:rPr>
              <a:t>Διατήρηση ενέργειας και Ορμής κατά τις κρούσεις</a:t>
            </a:r>
            <a:endParaRPr lang="en-US" altLang="el-GR" sz="2400" dirty="0">
              <a:solidFill>
                <a:schemeClr val="accent2"/>
              </a:solidFill>
            </a:endParaRPr>
          </a:p>
        </p:txBody>
      </p:sp>
      <p:sp>
        <p:nvSpPr>
          <p:cNvPr id="5" name="Text Box 3">
            <a:extLst>
              <a:ext uri="{FF2B5EF4-FFF2-40B4-BE49-F238E27FC236}">
                <a16:creationId xmlns:a16="http://schemas.microsoft.com/office/drawing/2014/main" id="{1B9ADDAB-F295-4F2D-A5D8-162FF20C67E0}"/>
              </a:ext>
            </a:extLst>
          </p:cNvPr>
          <p:cNvSpPr txBox="1">
            <a:spLocks noChangeArrowheads="1"/>
          </p:cNvSpPr>
          <p:nvPr/>
        </p:nvSpPr>
        <p:spPr bwMode="auto">
          <a:xfrm>
            <a:off x="4419600" y="762000"/>
            <a:ext cx="4419600" cy="581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2400">
                <a:solidFill>
                  <a:schemeClr val="accent2"/>
                </a:solidFill>
              </a:rPr>
              <a:t>***Η ορμή διατηρείται</a:t>
            </a:r>
            <a:r>
              <a:rPr lang="en-US" altLang="el-GR" sz="2400">
                <a:solidFill>
                  <a:schemeClr val="accent2"/>
                </a:solidFill>
              </a:rPr>
              <a:t> </a:t>
            </a:r>
            <a:r>
              <a:rPr lang="el-GR" altLang="el-GR" sz="2400"/>
              <a:t>για όλες τις μορφές κρούσεων</a:t>
            </a:r>
            <a:r>
              <a:rPr lang="el-GR" altLang="el-GR" sz="2400">
                <a:solidFill>
                  <a:schemeClr val="accent2"/>
                </a:solidFill>
              </a:rPr>
              <a:t>***</a:t>
            </a:r>
            <a:endParaRPr lang="en-US" altLang="el-GR" sz="2400">
              <a:solidFill>
                <a:schemeClr val="accent2"/>
              </a:solidFill>
            </a:endParaRPr>
          </a:p>
          <a:p>
            <a:pPr eaLnBrk="1" hangingPunct="1">
              <a:spcBef>
                <a:spcPct val="50000"/>
              </a:spcBef>
            </a:pPr>
            <a:r>
              <a:rPr lang="el-GR" altLang="el-GR" sz="2400">
                <a:solidFill>
                  <a:schemeClr val="accent2"/>
                </a:solidFill>
              </a:rPr>
              <a:t>Κρούσεις κατά τις οποίες διατηρείται η </a:t>
            </a:r>
            <a:r>
              <a:rPr lang="el-GR" altLang="el-GR" sz="2400"/>
              <a:t>Κινητική Ενέργεια</a:t>
            </a:r>
            <a:r>
              <a:rPr lang="el-GR" altLang="el-GR" sz="2400">
                <a:solidFill>
                  <a:schemeClr val="accent2"/>
                </a:solidFill>
              </a:rPr>
              <a:t> </a:t>
            </a:r>
            <a:r>
              <a:rPr lang="el-GR" altLang="el-GR" sz="2400"/>
              <a:t>(Κ.Ε.)</a:t>
            </a:r>
            <a:r>
              <a:rPr lang="el-GR" altLang="el-GR" sz="2400">
                <a:solidFill>
                  <a:schemeClr val="accent2"/>
                </a:solidFill>
              </a:rPr>
              <a:t> ονομάζονται </a:t>
            </a:r>
            <a:r>
              <a:rPr lang="el-GR" altLang="el-GR" sz="2400"/>
              <a:t>Ελαστικές.</a:t>
            </a:r>
            <a:r>
              <a:rPr lang="el-GR" altLang="el-GR" sz="2400">
                <a:solidFill>
                  <a:schemeClr val="accent2"/>
                </a:solidFill>
              </a:rPr>
              <a:t> </a:t>
            </a:r>
          </a:p>
          <a:p>
            <a:pPr eaLnBrk="1" hangingPunct="1">
              <a:spcBef>
                <a:spcPct val="50000"/>
              </a:spcBef>
            </a:pPr>
            <a:r>
              <a:rPr lang="el-GR" altLang="el-GR" sz="2400">
                <a:solidFill>
                  <a:schemeClr val="accent2"/>
                </a:solidFill>
              </a:rPr>
              <a:t>Όταν η Κ.Ε. αλλάζει έχουμε </a:t>
            </a:r>
            <a:r>
              <a:rPr lang="el-GR" altLang="el-GR" sz="2400"/>
              <a:t>ανελαστικές κρούσεις.</a:t>
            </a:r>
          </a:p>
          <a:p>
            <a:pPr eaLnBrk="1" hangingPunct="1">
              <a:spcBef>
                <a:spcPct val="50000"/>
              </a:spcBef>
            </a:pPr>
            <a:r>
              <a:rPr lang="el-GR" altLang="el-GR" sz="2400">
                <a:solidFill>
                  <a:schemeClr val="accent2"/>
                </a:solidFill>
              </a:rPr>
              <a:t>Στην περίπτωση που έχουμε νέες μάζες (άλλα αντικείμενα μετά την κρούση) τότε έχουμε</a:t>
            </a:r>
            <a:r>
              <a:rPr lang="el-GR" altLang="el-GR" sz="2400"/>
              <a:t> κρούσεις που οδηγούν σε χημικές αντιδράσεις.</a:t>
            </a:r>
            <a:endParaRPr lang="en-US" altLang="el-GR" sz="2400"/>
          </a:p>
        </p:txBody>
      </p:sp>
      <p:pic>
        <p:nvPicPr>
          <p:cNvPr id="6" name="Picture 5">
            <a:extLst>
              <a:ext uri="{FF2B5EF4-FFF2-40B4-BE49-F238E27FC236}">
                <a16:creationId xmlns:a16="http://schemas.microsoft.com/office/drawing/2014/main" id="{7DFF9BCA-EC02-4B9B-9731-56C04DBDC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3905250" cy="45323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71685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51</a:t>
            </a:fld>
            <a:endParaRPr lang="el-GR" dirty="0">
              <a:solidFill>
                <a:prstClr val="black">
                  <a:tint val="75000"/>
                </a:prstClr>
              </a:solidFill>
            </a:endParaRPr>
          </a:p>
        </p:txBody>
      </p:sp>
      <p:sp>
        <p:nvSpPr>
          <p:cNvPr id="4" name="Text Box 3">
            <a:extLst>
              <a:ext uri="{FF2B5EF4-FFF2-40B4-BE49-F238E27FC236}">
                <a16:creationId xmlns:a16="http://schemas.microsoft.com/office/drawing/2014/main" id="{87715564-511E-4ED4-9B3F-F81D64EAAD68}"/>
              </a:ext>
            </a:extLst>
          </p:cNvPr>
          <p:cNvSpPr txBox="1">
            <a:spLocks noChangeArrowheads="1"/>
          </p:cNvSpPr>
          <p:nvPr/>
        </p:nvSpPr>
        <p:spPr bwMode="auto">
          <a:xfrm>
            <a:off x="228600" y="1524000"/>
            <a:ext cx="8610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
        <p:nvSpPr>
          <p:cNvPr id="5" name="Text Box 5">
            <a:extLst>
              <a:ext uri="{FF2B5EF4-FFF2-40B4-BE49-F238E27FC236}">
                <a16:creationId xmlns:a16="http://schemas.microsoft.com/office/drawing/2014/main" id="{F69F5ABF-01D5-4EDE-BB9B-1FB62C50C60A}"/>
              </a:ext>
            </a:extLst>
          </p:cNvPr>
          <p:cNvSpPr txBox="1">
            <a:spLocks noChangeArrowheads="1"/>
          </p:cNvSpPr>
          <p:nvPr/>
        </p:nvSpPr>
        <p:spPr bwMode="auto">
          <a:xfrm>
            <a:off x="4267200" y="1460500"/>
            <a:ext cx="4648200" cy="393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a:solidFill>
                  <a:schemeClr val="accent2"/>
                </a:solidFill>
              </a:rPr>
              <a:t>Για ελαστική κρούση δύο γνωστών μαζών </a:t>
            </a:r>
            <a:r>
              <a:rPr lang="en-US" altLang="el-GR">
                <a:solidFill>
                  <a:schemeClr val="accent2"/>
                </a:solidFill>
              </a:rPr>
              <a:t>m</a:t>
            </a:r>
            <a:r>
              <a:rPr lang="en-US" altLang="el-GR" baseline="-25000">
                <a:solidFill>
                  <a:schemeClr val="accent2"/>
                </a:solidFill>
              </a:rPr>
              <a:t>1</a:t>
            </a:r>
            <a:r>
              <a:rPr lang="en-US" altLang="el-GR">
                <a:solidFill>
                  <a:schemeClr val="accent2"/>
                </a:solidFill>
              </a:rPr>
              <a:t> </a:t>
            </a:r>
            <a:r>
              <a:rPr lang="el-GR" altLang="el-GR">
                <a:solidFill>
                  <a:schemeClr val="accent2"/>
                </a:solidFill>
              </a:rPr>
              <a:t>και </a:t>
            </a:r>
            <a:r>
              <a:rPr lang="en-US" altLang="el-GR">
                <a:solidFill>
                  <a:schemeClr val="accent2"/>
                </a:solidFill>
              </a:rPr>
              <a:t>m</a:t>
            </a:r>
            <a:r>
              <a:rPr lang="en-US" altLang="el-GR" baseline="-25000">
                <a:solidFill>
                  <a:schemeClr val="accent2"/>
                </a:solidFill>
              </a:rPr>
              <a:t>2</a:t>
            </a:r>
            <a:r>
              <a:rPr lang="el-GR" altLang="el-GR">
                <a:solidFill>
                  <a:schemeClr val="accent2"/>
                </a:solidFill>
              </a:rPr>
              <a:t>, με γνωστές ταχύτητες </a:t>
            </a:r>
            <a:r>
              <a:rPr lang="en-US" altLang="el-GR">
                <a:solidFill>
                  <a:schemeClr val="accent2"/>
                </a:solidFill>
              </a:rPr>
              <a:t>v</a:t>
            </a:r>
            <a:r>
              <a:rPr lang="el-GR" altLang="el-GR" baseline="-25000">
                <a:solidFill>
                  <a:schemeClr val="accent2"/>
                </a:solidFill>
              </a:rPr>
              <a:t>Α </a:t>
            </a:r>
            <a:r>
              <a:rPr lang="el-GR" altLang="el-GR">
                <a:solidFill>
                  <a:schemeClr val="accent2"/>
                </a:solidFill>
              </a:rPr>
              <a:t>και </a:t>
            </a:r>
            <a:r>
              <a:rPr lang="en-US" altLang="el-GR">
                <a:solidFill>
                  <a:schemeClr val="accent2"/>
                </a:solidFill>
              </a:rPr>
              <a:t>v</a:t>
            </a:r>
            <a:r>
              <a:rPr lang="en-US" altLang="el-GR" baseline="-25000">
                <a:solidFill>
                  <a:schemeClr val="accent2"/>
                </a:solidFill>
              </a:rPr>
              <a:t>B</a:t>
            </a:r>
            <a:r>
              <a:rPr lang="en-US" altLang="el-GR">
                <a:solidFill>
                  <a:schemeClr val="accent2"/>
                </a:solidFill>
              </a:rPr>
              <a:t>,</a:t>
            </a:r>
            <a:r>
              <a:rPr lang="el-GR" altLang="el-GR"/>
              <a:t> </a:t>
            </a:r>
            <a:r>
              <a:rPr lang="el-GR" altLang="el-GR">
                <a:solidFill>
                  <a:schemeClr val="accent2"/>
                </a:solidFill>
              </a:rPr>
              <a:t>μπορούμε να υπολογίσουμε τις τελικές ταχύτητες </a:t>
            </a:r>
            <a:r>
              <a:rPr lang="en-US" altLang="el-GR">
                <a:solidFill>
                  <a:schemeClr val="accent2"/>
                </a:solidFill>
              </a:rPr>
              <a:t>v</a:t>
            </a:r>
            <a:r>
              <a:rPr lang="el-GR" altLang="el-GR" baseline="-25000">
                <a:solidFill>
                  <a:schemeClr val="accent2"/>
                </a:solidFill>
              </a:rPr>
              <a:t>Α</a:t>
            </a:r>
            <a:r>
              <a:rPr lang="ja-JP" altLang="en-US">
                <a:solidFill>
                  <a:schemeClr val="accent2"/>
                </a:solidFill>
              </a:rPr>
              <a:t>’</a:t>
            </a:r>
            <a:r>
              <a:rPr lang="en-US" altLang="ja-JP">
                <a:solidFill>
                  <a:schemeClr val="accent2"/>
                </a:solidFill>
              </a:rPr>
              <a:t> </a:t>
            </a:r>
            <a:r>
              <a:rPr lang="el-GR" altLang="ja-JP">
                <a:solidFill>
                  <a:schemeClr val="accent2"/>
                </a:solidFill>
              </a:rPr>
              <a:t>και </a:t>
            </a:r>
            <a:r>
              <a:rPr lang="en-US" altLang="ja-JP">
                <a:solidFill>
                  <a:schemeClr val="accent2"/>
                </a:solidFill>
              </a:rPr>
              <a:t>v</a:t>
            </a:r>
            <a:r>
              <a:rPr lang="en-US" altLang="ja-JP" baseline="-25000">
                <a:solidFill>
                  <a:schemeClr val="accent2"/>
                </a:solidFill>
              </a:rPr>
              <a:t>B</a:t>
            </a:r>
            <a:r>
              <a:rPr lang="ja-JP" altLang="en-US">
                <a:solidFill>
                  <a:schemeClr val="accent2"/>
                </a:solidFill>
              </a:rPr>
              <a:t>’</a:t>
            </a:r>
            <a:r>
              <a:rPr lang="en-US" altLang="ja-JP">
                <a:solidFill>
                  <a:schemeClr val="accent2"/>
                </a:solidFill>
              </a:rPr>
              <a:t>,</a:t>
            </a:r>
            <a:r>
              <a:rPr lang="el-GR" altLang="ja-JP">
                <a:solidFill>
                  <a:schemeClr val="accent2"/>
                </a:solidFill>
              </a:rPr>
              <a:t> από τις δύο σχέσεις της διατήρησης της ενέργειας και της ορμής</a:t>
            </a:r>
            <a:endParaRPr lang="en-US" altLang="el-GR">
              <a:solidFill>
                <a:schemeClr val="accent2"/>
              </a:solidFill>
            </a:endParaRPr>
          </a:p>
        </p:txBody>
      </p:sp>
      <p:pic>
        <p:nvPicPr>
          <p:cNvPr id="6" name="Picture 6">
            <a:extLst>
              <a:ext uri="{FF2B5EF4-FFF2-40B4-BE49-F238E27FC236}">
                <a16:creationId xmlns:a16="http://schemas.microsoft.com/office/drawing/2014/main" id="{99C5C5F9-B844-49C9-AEF0-9A4BD2AD6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880"/>
          <a:stretch>
            <a:fillRect/>
          </a:stretch>
        </p:blipFill>
        <p:spPr bwMode="auto">
          <a:xfrm>
            <a:off x="457200" y="1219200"/>
            <a:ext cx="3638550" cy="19050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7">
            <a:extLst>
              <a:ext uri="{FF2B5EF4-FFF2-40B4-BE49-F238E27FC236}">
                <a16:creationId xmlns:a16="http://schemas.microsoft.com/office/drawing/2014/main" id="{0277A24E-032F-41EB-89CF-907AE52D5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743" b="5464"/>
          <a:stretch>
            <a:fillRect/>
          </a:stretch>
        </p:blipFill>
        <p:spPr bwMode="auto">
          <a:xfrm>
            <a:off x="457200" y="3657600"/>
            <a:ext cx="3638550" cy="24384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1767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52</a:t>
            </a:fld>
            <a:endParaRPr lang="el-GR" dirty="0">
              <a:solidFill>
                <a:prstClr val="black">
                  <a:tint val="75000"/>
                </a:prstClr>
              </a:solidFill>
            </a:endParaRPr>
          </a:p>
        </p:txBody>
      </p:sp>
      <p:sp>
        <p:nvSpPr>
          <p:cNvPr id="4" name="Text Box 5">
            <a:extLst>
              <a:ext uri="{FF2B5EF4-FFF2-40B4-BE49-F238E27FC236}">
                <a16:creationId xmlns:a16="http://schemas.microsoft.com/office/drawing/2014/main" id="{A2D0A043-DCA6-4FE0-8195-0665CCEC9E06}"/>
              </a:ext>
            </a:extLst>
          </p:cNvPr>
          <p:cNvSpPr txBox="1">
            <a:spLocks noChangeArrowheads="1"/>
          </p:cNvSpPr>
          <p:nvPr/>
        </p:nvSpPr>
        <p:spPr bwMode="auto">
          <a:xfrm>
            <a:off x="0" y="0"/>
            <a:ext cx="9144000" cy="193899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457200" indent="-457200" eaLnBrk="1" hangingPunct="1">
              <a:spcBef>
                <a:spcPct val="50000"/>
              </a:spcBef>
              <a:buFont typeface="+mj-lt"/>
              <a:buAutoNum type="arabicPeriod" startAt="5"/>
            </a:pPr>
            <a:r>
              <a:rPr lang="el-GR" altLang="el-GR" sz="2000" dirty="0">
                <a:solidFill>
                  <a:schemeClr val="accent2"/>
                </a:solidFill>
              </a:rPr>
              <a:t>Η μπάλα</a:t>
            </a:r>
            <a:r>
              <a:rPr lang="en-US" altLang="el-GR" sz="2000" dirty="0">
                <a:solidFill>
                  <a:schemeClr val="accent2"/>
                </a:solidFill>
              </a:rPr>
              <a:t> A </a:t>
            </a:r>
            <a:r>
              <a:rPr lang="el-GR" altLang="el-GR" sz="2000" dirty="0">
                <a:solidFill>
                  <a:schemeClr val="accent2"/>
                </a:solidFill>
              </a:rPr>
              <a:t>με μάζα</a:t>
            </a:r>
            <a:r>
              <a:rPr lang="en-US" altLang="el-GR" sz="2000" dirty="0">
                <a:solidFill>
                  <a:schemeClr val="accent2"/>
                </a:solidFill>
              </a:rPr>
              <a:t> </a:t>
            </a:r>
            <a:r>
              <a:rPr lang="en-US" altLang="el-GR" sz="2000" i="1" dirty="0">
                <a:solidFill>
                  <a:schemeClr val="accent2"/>
                </a:solidFill>
                <a:latin typeface="Times New Roman" panose="02020603050405020304" pitchFamily="18" charset="0"/>
              </a:rPr>
              <a:t>m</a:t>
            </a:r>
            <a:r>
              <a:rPr lang="en-US" altLang="el-GR" sz="2000" dirty="0">
                <a:solidFill>
                  <a:schemeClr val="accent2"/>
                </a:solidFill>
              </a:rPr>
              <a:t> </a:t>
            </a:r>
            <a:r>
              <a:rPr lang="el-GR" altLang="el-GR" sz="2000" dirty="0">
                <a:solidFill>
                  <a:schemeClr val="accent2"/>
                </a:solidFill>
              </a:rPr>
              <a:t>κινείται με ταχύτητα</a:t>
            </a:r>
            <a:r>
              <a:rPr lang="en-US" altLang="el-GR" sz="2000" dirty="0">
                <a:solidFill>
                  <a:schemeClr val="accent2"/>
                </a:solidFill>
              </a:rPr>
              <a:t> </a:t>
            </a:r>
            <a:r>
              <a:rPr lang="en-US" altLang="el-GR" sz="2000" i="1" dirty="0" err="1">
                <a:solidFill>
                  <a:schemeClr val="accent2"/>
                </a:solidFill>
                <a:latin typeface="Times New Roman" panose="02020603050405020304" pitchFamily="18" charset="0"/>
              </a:rPr>
              <a:t>v</a:t>
            </a:r>
            <a:r>
              <a:rPr lang="en-US" altLang="el-GR" sz="2000" baseline="-25000" dirty="0" err="1">
                <a:solidFill>
                  <a:schemeClr val="accent2"/>
                </a:solidFill>
                <a:latin typeface="Times New Roman" panose="02020603050405020304" pitchFamily="18" charset="0"/>
              </a:rPr>
              <a:t>A</a:t>
            </a:r>
            <a:r>
              <a:rPr lang="en-US" altLang="el-GR" sz="2000" dirty="0">
                <a:solidFill>
                  <a:schemeClr val="accent2"/>
                </a:solidFill>
              </a:rPr>
              <a:t> </a:t>
            </a:r>
            <a:r>
              <a:rPr lang="el-GR" altLang="el-GR" sz="2000" dirty="0">
                <a:solidFill>
                  <a:schemeClr val="accent2"/>
                </a:solidFill>
              </a:rPr>
              <a:t>και συγκρούεται «κατακέφαλα» με τη</a:t>
            </a:r>
            <a:r>
              <a:rPr lang="en-US" altLang="el-GR" sz="2000" dirty="0">
                <a:solidFill>
                  <a:schemeClr val="accent2"/>
                </a:solidFill>
              </a:rPr>
              <a:t> B </a:t>
            </a:r>
            <a:r>
              <a:rPr lang="el-GR" altLang="el-GR" sz="2000" dirty="0">
                <a:solidFill>
                  <a:schemeClr val="accent2"/>
                </a:solidFill>
              </a:rPr>
              <a:t>ίσης μάζας</a:t>
            </a:r>
            <a:r>
              <a:rPr lang="en-US" altLang="el-GR" sz="2000" dirty="0">
                <a:solidFill>
                  <a:schemeClr val="accent2"/>
                </a:solidFill>
              </a:rPr>
              <a:t>. </a:t>
            </a:r>
            <a:r>
              <a:rPr lang="el-GR" altLang="el-GR" sz="2000" dirty="0">
                <a:solidFill>
                  <a:schemeClr val="accent2"/>
                </a:solidFill>
              </a:rPr>
              <a:t>Εάν υποθέσουμε ότι έχουμε ελαστική κρούση βρείτε τις τελικές ταχύτητες όταν</a:t>
            </a:r>
            <a:r>
              <a:rPr lang="en-US" altLang="el-GR" sz="2000" dirty="0">
                <a:solidFill>
                  <a:schemeClr val="accent2"/>
                </a:solidFill>
              </a:rPr>
              <a:t> </a:t>
            </a:r>
            <a:endParaRPr lang="el-GR" altLang="el-GR" sz="2000" dirty="0">
              <a:solidFill>
                <a:schemeClr val="accent2"/>
              </a:solidFill>
            </a:endParaRPr>
          </a:p>
          <a:p>
            <a:pPr eaLnBrk="1" hangingPunct="1">
              <a:spcBef>
                <a:spcPct val="50000"/>
              </a:spcBef>
            </a:pPr>
            <a:r>
              <a:rPr lang="en-US" altLang="el-GR" sz="2000" dirty="0">
                <a:solidFill>
                  <a:schemeClr val="accent2"/>
                </a:solidFill>
              </a:rPr>
              <a:t>(</a:t>
            </a:r>
            <a:r>
              <a:rPr lang="el-GR" altLang="el-GR" sz="2000" dirty="0">
                <a:solidFill>
                  <a:schemeClr val="accent2"/>
                </a:solidFill>
              </a:rPr>
              <a:t>α</a:t>
            </a:r>
            <a:r>
              <a:rPr lang="en-US" altLang="el-GR" sz="2000" dirty="0">
                <a:solidFill>
                  <a:schemeClr val="accent2"/>
                </a:solidFill>
              </a:rPr>
              <a:t>)</a:t>
            </a:r>
            <a:r>
              <a:rPr lang="el-GR" altLang="el-GR" sz="2000" dirty="0">
                <a:solidFill>
                  <a:schemeClr val="accent2"/>
                </a:solidFill>
              </a:rPr>
              <a:t> και οι δύο μπάλες αρχικά κινούνται με ταχύτητες</a:t>
            </a:r>
            <a:r>
              <a:rPr lang="en-US" altLang="el-GR" sz="2000" dirty="0">
                <a:solidFill>
                  <a:schemeClr val="accent2"/>
                </a:solidFill>
              </a:rPr>
              <a:t> (</a:t>
            </a:r>
            <a:r>
              <a:rPr lang="en-US" altLang="el-GR" sz="2000" i="1" dirty="0" err="1">
                <a:solidFill>
                  <a:schemeClr val="accent2"/>
                </a:solidFill>
                <a:latin typeface="Times New Roman" panose="02020603050405020304" pitchFamily="18" charset="0"/>
              </a:rPr>
              <a:t>v</a:t>
            </a:r>
            <a:r>
              <a:rPr lang="en-US" altLang="el-GR" sz="2000" baseline="-25000" dirty="0" err="1">
                <a:solidFill>
                  <a:schemeClr val="accent2"/>
                </a:solidFill>
                <a:latin typeface="Times New Roman" panose="02020603050405020304" pitchFamily="18" charset="0"/>
              </a:rPr>
              <a:t>A</a:t>
            </a:r>
            <a:r>
              <a:rPr lang="en-US" altLang="el-GR" sz="2000" dirty="0">
                <a:solidFill>
                  <a:schemeClr val="accent2"/>
                </a:solidFill>
              </a:rPr>
              <a:t> </a:t>
            </a:r>
            <a:r>
              <a:rPr lang="el-GR" altLang="el-GR" sz="2000" dirty="0">
                <a:solidFill>
                  <a:schemeClr val="accent2"/>
                </a:solidFill>
              </a:rPr>
              <a:t>και</a:t>
            </a:r>
            <a:r>
              <a:rPr lang="en-US" altLang="el-GR" sz="2000" dirty="0">
                <a:solidFill>
                  <a:schemeClr val="accent2"/>
                </a:solidFill>
              </a:rPr>
              <a:t> </a:t>
            </a:r>
            <a:r>
              <a:rPr lang="en-US" altLang="el-GR" sz="2000" i="1" dirty="0" err="1">
                <a:solidFill>
                  <a:schemeClr val="accent2"/>
                </a:solidFill>
                <a:latin typeface="Times New Roman" panose="02020603050405020304" pitchFamily="18" charset="0"/>
              </a:rPr>
              <a:t>v</a:t>
            </a:r>
            <a:r>
              <a:rPr lang="en-US" altLang="el-GR" sz="2000" baseline="-25000" dirty="0" err="1">
                <a:solidFill>
                  <a:schemeClr val="accent2"/>
                </a:solidFill>
                <a:latin typeface="Times New Roman" panose="02020603050405020304" pitchFamily="18" charset="0"/>
              </a:rPr>
              <a:t>B</a:t>
            </a:r>
            <a:r>
              <a:rPr lang="en-US" altLang="el-GR" sz="2000" dirty="0">
                <a:solidFill>
                  <a:schemeClr val="accent2"/>
                </a:solidFill>
              </a:rPr>
              <a:t>), </a:t>
            </a:r>
            <a:endParaRPr lang="el-GR" altLang="el-GR" sz="2000" dirty="0">
              <a:solidFill>
                <a:schemeClr val="accent2"/>
              </a:solidFill>
            </a:endParaRPr>
          </a:p>
          <a:p>
            <a:pPr eaLnBrk="1" hangingPunct="1">
              <a:spcBef>
                <a:spcPct val="50000"/>
              </a:spcBef>
            </a:pPr>
            <a:r>
              <a:rPr lang="en-US" altLang="el-GR" sz="2000" dirty="0">
                <a:solidFill>
                  <a:schemeClr val="accent2"/>
                </a:solidFill>
              </a:rPr>
              <a:t>(</a:t>
            </a:r>
            <a:r>
              <a:rPr lang="el-GR" altLang="el-GR" sz="2000" dirty="0">
                <a:solidFill>
                  <a:schemeClr val="accent2"/>
                </a:solidFill>
              </a:rPr>
              <a:t>β</a:t>
            </a:r>
            <a:r>
              <a:rPr lang="en-US" altLang="el-GR" sz="2000" dirty="0">
                <a:solidFill>
                  <a:schemeClr val="accent2"/>
                </a:solidFill>
              </a:rPr>
              <a:t>) </a:t>
            </a:r>
            <a:r>
              <a:rPr lang="el-GR" altLang="el-GR" sz="2000" dirty="0">
                <a:solidFill>
                  <a:schemeClr val="accent2"/>
                </a:solidFill>
              </a:rPr>
              <a:t>όταν </a:t>
            </a:r>
            <a:r>
              <a:rPr lang="en-US" altLang="el-GR" sz="2000" i="1" dirty="0" err="1">
                <a:solidFill>
                  <a:schemeClr val="accent2"/>
                </a:solidFill>
                <a:latin typeface="Times New Roman" panose="02020603050405020304" pitchFamily="18" charset="0"/>
              </a:rPr>
              <a:t>v</a:t>
            </a:r>
            <a:r>
              <a:rPr lang="en-US" altLang="el-GR" sz="2000" baseline="-25000" dirty="0" err="1">
                <a:solidFill>
                  <a:schemeClr val="accent2"/>
                </a:solidFill>
                <a:latin typeface="Times New Roman" panose="02020603050405020304" pitchFamily="18" charset="0"/>
              </a:rPr>
              <a:t>B</a:t>
            </a:r>
            <a:r>
              <a:rPr lang="en-US" altLang="el-GR" sz="2000" dirty="0">
                <a:solidFill>
                  <a:schemeClr val="accent2"/>
                </a:solidFill>
              </a:rPr>
              <a:t> = 0</a:t>
            </a:r>
          </a:p>
        </p:txBody>
      </p:sp>
      <p:pic>
        <p:nvPicPr>
          <p:cNvPr id="5" name="Picture 6">
            <a:extLst>
              <a:ext uri="{FF2B5EF4-FFF2-40B4-BE49-F238E27FC236}">
                <a16:creationId xmlns:a16="http://schemas.microsoft.com/office/drawing/2014/main" id="{A8DE4412-E17F-4C6E-8519-27739876F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264" y="1772816"/>
            <a:ext cx="5943600" cy="10826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extBox 1">
            <a:extLst>
              <a:ext uri="{FF2B5EF4-FFF2-40B4-BE49-F238E27FC236}">
                <a16:creationId xmlns:a16="http://schemas.microsoft.com/office/drawing/2014/main" id="{AB2A2445-D733-4C02-ADDB-A57495EF8DE8}"/>
              </a:ext>
            </a:extLst>
          </p:cNvPr>
          <p:cNvSpPr txBox="1">
            <a:spLocks noChangeArrowheads="1"/>
          </p:cNvSpPr>
          <p:nvPr/>
        </p:nvSpPr>
        <p:spPr bwMode="auto">
          <a:xfrm>
            <a:off x="321869" y="3198018"/>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l-GR" altLang="el-GR" sz="2400" dirty="0"/>
              <a:t>ΑΠΑΝΤΗΣΗ ….</a:t>
            </a:r>
            <a:endParaRPr lang="en-US" altLang="el-GR" sz="2400" dirty="0"/>
          </a:p>
        </p:txBody>
      </p:sp>
    </p:spTree>
    <p:extLst>
      <p:ext uri="{BB962C8B-B14F-4D97-AF65-F5344CB8AC3E}">
        <p14:creationId xmlns:p14="http://schemas.microsoft.com/office/powerpoint/2010/main" val="2094862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53</a:t>
            </a:fld>
            <a:endParaRPr lang="el-GR" dirty="0">
              <a:solidFill>
                <a:prstClr val="black">
                  <a:tint val="75000"/>
                </a:prstClr>
              </a:solidFill>
            </a:endParaRPr>
          </a:p>
        </p:txBody>
      </p:sp>
      <p:sp>
        <p:nvSpPr>
          <p:cNvPr id="4" name="Text Box 3">
            <a:extLst>
              <a:ext uri="{FF2B5EF4-FFF2-40B4-BE49-F238E27FC236}">
                <a16:creationId xmlns:a16="http://schemas.microsoft.com/office/drawing/2014/main" id="{32261401-3FF7-4ACF-B236-9F6E593A8AFF}"/>
              </a:ext>
            </a:extLst>
          </p:cNvPr>
          <p:cNvSpPr txBox="1">
            <a:spLocks noChangeArrowheads="1"/>
          </p:cNvSpPr>
          <p:nvPr/>
        </p:nvSpPr>
        <p:spPr bwMode="auto">
          <a:xfrm>
            <a:off x="0" y="0"/>
            <a:ext cx="5029200" cy="230832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Font typeface="+mj-lt"/>
              <a:buAutoNum type="arabicPeriod" startAt="6"/>
            </a:pPr>
            <a:r>
              <a:rPr lang="el-GR" altLang="el-GR" sz="1800" dirty="0">
                <a:solidFill>
                  <a:schemeClr val="accent2"/>
                </a:solidFill>
              </a:rPr>
              <a:t>Ένα πρωτόνιο </a:t>
            </a:r>
            <a:r>
              <a:rPr lang="en-US" altLang="el-GR" sz="1800" dirty="0">
                <a:solidFill>
                  <a:schemeClr val="accent2"/>
                </a:solidFill>
              </a:rPr>
              <a:t>(p) </a:t>
            </a:r>
            <a:r>
              <a:rPr lang="el-GR" altLang="el-GR" sz="1800" dirty="0">
                <a:solidFill>
                  <a:schemeClr val="accent2"/>
                </a:solidFill>
              </a:rPr>
              <a:t>μάζας </a:t>
            </a:r>
            <a:r>
              <a:rPr lang="en-US" altLang="el-GR" sz="1800" dirty="0">
                <a:solidFill>
                  <a:schemeClr val="accent2"/>
                </a:solidFill>
              </a:rPr>
              <a:t>1.01 u (unified atomic mass units) </a:t>
            </a:r>
            <a:r>
              <a:rPr lang="el-GR" altLang="el-GR" sz="1800" dirty="0">
                <a:solidFill>
                  <a:schemeClr val="accent2"/>
                </a:solidFill>
              </a:rPr>
              <a:t>κινείται με ταχύτητα </a:t>
            </a:r>
            <a:r>
              <a:rPr lang="en-US" altLang="el-GR" sz="1800" dirty="0">
                <a:solidFill>
                  <a:schemeClr val="accent2"/>
                </a:solidFill>
              </a:rPr>
              <a:t>3.60 x 10</a:t>
            </a:r>
            <a:r>
              <a:rPr lang="en-US" altLang="el-GR" sz="1800" baseline="30000" dirty="0">
                <a:solidFill>
                  <a:schemeClr val="accent2"/>
                </a:solidFill>
              </a:rPr>
              <a:t>4</a:t>
            </a:r>
            <a:r>
              <a:rPr lang="en-US" altLang="el-GR" sz="1800" dirty="0">
                <a:solidFill>
                  <a:schemeClr val="accent2"/>
                </a:solidFill>
              </a:rPr>
              <a:t> m/s </a:t>
            </a:r>
            <a:r>
              <a:rPr lang="el-GR" altLang="el-GR" sz="1800" dirty="0">
                <a:solidFill>
                  <a:schemeClr val="accent2"/>
                </a:solidFill>
              </a:rPr>
              <a:t>και συγκρούεται (κατακέφαλα) με ένα πυρήνα Ηλίου</a:t>
            </a:r>
            <a:r>
              <a:rPr lang="en-US" altLang="el-GR" sz="1800" dirty="0">
                <a:solidFill>
                  <a:schemeClr val="accent2"/>
                </a:solidFill>
              </a:rPr>
              <a:t> (He) (</a:t>
            </a:r>
            <a:r>
              <a:rPr lang="en-US" altLang="el-GR" sz="1800" i="1" dirty="0" err="1">
                <a:solidFill>
                  <a:schemeClr val="accent2"/>
                </a:solidFill>
                <a:latin typeface="Times New Roman" panose="02020603050405020304" pitchFamily="18" charset="0"/>
              </a:rPr>
              <a:t>m</a:t>
            </a:r>
            <a:r>
              <a:rPr lang="en-US" altLang="el-GR" sz="1800" baseline="-25000" dirty="0" err="1">
                <a:solidFill>
                  <a:schemeClr val="accent2"/>
                </a:solidFill>
                <a:latin typeface="Times New Roman" panose="02020603050405020304" pitchFamily="18" charset="0"/>
              </a:rPr>
              <a:t>He</a:t>
            </a:r>
            <a:r>
              <a:rPr lang="en-US" altLang="el-GR" sz="1800" dirty="0">
                <a:solidFill>
                  <a:schemeClr val="accent2"/>
                </a:solidFill>
              </a:rPr>
              <a:t> = 4.00 u) </a:t>
            </a:r>
            <a:r>
              <a:rPr lang="el-GR" altLang="el-GR" sz="1800" dirty="0">
                <a:solidFill>
                  <a:schemeClr val="accent2"/>
                </a:solidFill>
              </a:rPr>
              <a:t>αρχικά ακίνητο</a:t>
            </a:r>
            <a:r>
              <a:rPr lang="en-US" altLang="el-GR" sz="1800" dirty="0">
                <a:solidFill>
                  <a:schemeClr val="accent2"/>
                </a:solidFill>
              </a:rPr>
              <a:t>. </a:t>
            </a:r>
            <a:r>
              <a:rPr lang="el-GR" altLang="el-GR" sz="1800" dirty="0">
                <a:solidFill>
                  <a:schemeClr val="accent2"/>
                </a:solidFill>
              </a:rPr>
              <a:t>Ποιες είναι οι τελικές ταχύτητες των σωματιδίων;  Υποθέτουμε ότι οι κρούσεις γίνονται στο κενό</a:t>
            </a:r>
            <a:r>
              <a:rPr lang="en-US" altLang="el-GR" sz="1800" dirty="0">
                <a:solidFill>
                  <a:schemeClr val="accent2"/>
                </a:solidFill>
              </a:rPr>
              <a:t>.</a:t>
            </a:r>
          </a:p>
        </p:txBody>
      </p:sp>
      <p:pic>
        <p:nvPicPr>
          <p:cNvPr id="5" name="Picture 6">
            <a:extLst>
              <a:ext uri="{FF2B5EF4-FFF2-40B4-BE49-F238E27FC236}">
                <a16:creationId xmlns:a16="http://schemas.microsoft.com/office/drawing/2014/main" id="{8D49CDE9-FF38-447C-BE7E-CCF310F72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510" b="8571"/>
          <a:stretch>
            <a:fillRect/>
          </a:stretch>
        </p:blipFill>
        <p:spPr bwMode="auto">
          <a:xfrm>
            <a:off x="5105400" y="739775"/>
            <a:ext cx="4038600" cy="11652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7">
            <a:extLst>
              <a:ext uri="{FF2B5EF4-FFF2-40B4-BE49-F238E27FC236}">
                <a16:creationId xmlns:a16="http://schemas.microsoft.com/office/drawing/2014/main" id="{EB655374-DB68-42CB-B7B8-214206DED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346"/>
          <a:stretch>
            <a:fillRect/>
          </a:stretch>
        </p:blipFill>
        <p:spPr bwMode="auto">
          <a:xfrm>
            <a:off x="5105400" y="0"/>
            <a:ext cx="3962400" cy="10398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 name="TextBox 1">
            <a:extLst>
              <a:ext uri="{FF2B5EF4-FFF2-40B4-BE49-F238E27FC236}">
                <a16:creationId xmlns:a16="http://schemas.microsoft.com/office/drawing/2014/main" id="{57CCE572-E4DC-427D-A1CA-174C891BFB56}"/>
              </a:ext>
            </a:extLst>
          </p:cNvPr>
          <p:cNvSpPr txBox="1">
            <a:spLocks noChangeArrowheads="1"/>
          </p:cNvSpPr>
          <p:nvPr/>
        </p:nvSpPr>
        <p:spPr bwMode="auto">
          <a:xfrm>
            <a:off x="165100" y="2852936"/>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l-GR" altLang="el-GR" sz="2400" dirty="0"/>
              <a:t>ΑΠΑΝΤΗΣΗ ….</a:t>
            </a:r>
            <a:endParaRPr lang="en-US" altLang="el-GR" sz="2400" dirty="0"/>
          </a:p>
        </p:txBody>
      </p:sp>
    </p:spTree>
    <p:extLst>
      <p:ext uri="{BB962C8B-B14F-4D97-AF65-F5344CB8AC3E}">
        <p14:creationId xmlns:p14="http://schemas.microsoft.com/office/powerpoint/2010/main" val="1216709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54</a:t>
            </a:fld>
            <a:endParaRPr lang="el-GR" dirty="0">
              <a:solidFill>
                <a:prstClr val="black">
                  <a:tint val="75000"/>
                </a:prstClr>
              </a:solidFill>
            </a:endParaRPr>
          </a:p>
        </p:txBody>
      </p:sp>
      <p:sp>
        <p:nvSpPr>
          <p:cNvPr id="4" name="Text Box 2">
            <a:extLst>
              <a:ext uri="{FF2B5EF4-FFF2-40B4-BE49-F238E27FC236}">
                <a16:creationId xmlns:a16="http://schemas.microsoft.com/office/drawing/2014/main" id="{74F62B83-229F-4D0C-BE24-F7BF5EC37ED0}"/>
              </a:ext>
            </a:extLst>
          </p:cNvPr>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Ανελαστικές Κρούσεις</a:t>
            </a:r>
            <a:endParaRPr lang="en-US" altLang="el-GR" sz="3200" dirty="0">
              <a:solidFill>
                <a:schemeClr val="accent2"/>
              </a:solidFill>
            </a:endParaRPr>
          </a:p>
        </p:txBody>
      </p:sp>
      <p:sp>
        <p:nvSpPr>
          <p:cNvPr id="5" name="Text Box 3">
            <a:extLst>
              <a:ext uri="{FF2B5EF4-FFF2-40B4-BE49-F238E27FC236}">
                <a16:creationId xmlns:a16="http://schemas.microsoft.com/office/drawing/2014/main" id="{6DED9168-F036-4AD5-AEF4-0950F76671ED}"/>
              </a:ext>
            </a:extLst>
          </p:cNvPr>
          <p:cNvSpPr txBox="1">
            <a:spLocks noChangeArrowheads="1"/>
          </p:cNvSpPr>
          <p:nvPr/>
        </p:nvSpPr>
        <p:spPr bwMode="auto">
          <a:xfrm>
            <a:off x="647700" y="990600"/>
            <a:ext cx="78486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spcBef>
                <a:spcPct val="50000"/>
              </a:spcBef>
            </a:pPr>
            <a:r>
              <a:rPr lang="el-GR" altLang="el-GR" sz="2400" dirty="0">
                <a:solidFill>
                  <a:schemeClr val="accent2"/>
                </a:solidFill>
              </a:rPr>
              <a:t>Με</a:t>
            </a:r>
            <a:r>
              <a:rPr lang="en-US" altLang="el-GR" sz="2400" dirty="0">
                <a:solidFill>
                  <a:schemeClr val="accent2"/>
                </a:solidFill>
              </a:rPr>
              <a:t> </a:t>
            </a:r>
            <a:r>
              <a:rPr lang="el-GR" altLang="el-GR" sz="2400" dirty="0"/>
              <a:t>ανελαστικές κρούσεις </a:t>
            </a:r>
            <a:r>
              <a:rPr lang="el-GR" altLang="el-GR" sz="2400" dirty="0">
                <a:solidFill>
                  <a:schemeClr val="accent2"/>
                </a:solidFill>
              </a:rPr>
              <a:t>τμήμα της αρχικής ενέργειας των «αντιδρώντων» χάνεται σε άλλες μορφές ενέργειας όπως δυναμική ή κινητική ενέργεια.  Αυτό μπορεί να συμβεί όταν τα συγκρουόμενα σωματίδια </a:t>
            </a:r>
            <a:r>
              <a:rPr lang="el-GR" altLang="el-GR" sz="2400" dirty="0"/>
              <a:t>δεν είναι ασυμπίεστες σφαίρες</a:t>
            </a:r>
            <a:r>
              <a:rPr lang="el-GR" altLang="el-GR" sz="2400" dirty="0">
                <a:solidFill>
                  <a:schemeClr val="accent2"/>
                </a:solidFill>
              </a:rPr>
              <a:t> (π.χ. μόρια αντί για άτομα) αλλά έχουν </a:t>
            </a:r>
            <a:r>
              <a:rPr lang="el-GR" altLang="el-GR" sz="2400" dirty="0">
                <a:solidFill>
                  <a:srgbClr val="FF0000"/>
                </a:solidFill>
              </a:rPr>
              <a:t>εσωτερικούς βαθμούς ελευθερίας</a:t>
            </a:r>
            <a:r>
              <a:rPr lang="el-GR" altLang="el-GR" sz="2400" dirty="0">
                <a:solidFill>
                  <a:schemeClr val="accent2"/>
                </a:solidFill>
              </a:rPr>
              <a:t>.  Μια εντελώς ανελαστική κρούση έχουμε όταν τα δύο συγκρουόμενα σωματίδια μετά τη σύγκρουση κολλήσουν και γίνουν ένα. </a:t>
            </a:r>
            <a:endParaRPr lang="en-US" altLang="el-GR" sz="2400" dirty="0">
              <a:solidFill>
                <a:schemeClr val="accent2"/>
              </a:solidFill>
            </a:endParaRPr>
          </a:p>
        </p:txBody>
      </p:sp>
    </p:spTree>
    <p:extLst>
      <p:ext uri="{BB962C8B-B14F-4D97-AF65-F5344CB8AC3E}">
        <p14:creationId xmlns:p14="http://schemas.microsoft.com/office/powerpoint/2010/main" val="374218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55</a:t>
            </a:fld>
            <a:endParaRPr lang="el-GR" dirty="0">
              <a:solidFill>
                <a:prstClr val="black">
                  <a:tint val="75000"/>
                </a:prstClr>
              </a:solidFill>
            </a:endParaRPr>
          </a:p>
        </p:txBody>
      </p:sp>
      <p:sp>
        <p:nvSpPr>
          <p:cNvPr id="4" name="Text Box 3">
            <a:extLst>
              <a:ext uri="{FF2B5EF4-FFF2-40B4-BE49-F238E27FC236}">
                <a16:creationId xmlns:a16="http://schemas.microsoft.com/office/drawing/2014/main" id="{4AC0B4A7-15F8-4D83-B2E3-06E70A0C7F92}"/>
              </a:ext>
            </a:extLst>
          </p:cNvPr>
          <p:cNvSpPr txBox="1">
            <a:spLocks noChangeArrowheads="1"/>
          </p:cNvSpPr>
          <p:nvPr/>
        </p:nvSpPr>
        <p:spPr bwMode="auto">
          <a:xfrm>
            <a:off x="2411760" y="548680"/>
            <a:ext cx="6480720" cy="17399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342900" indent="-342900" algn="just" eaLnBrk="1" hangingPunct="1">
              <a:spcBef>
                <a:spcPct val="50000"/>
              </a:spcBef>
              <a:buFont typeface="+mj-lt"/>
              <a:buAutoNum type="arabicPeriod" startAt="7"/>
            </a:pPr>
            <a:r>
              <a:rPr lang="el-GR" altLang="el-GR" sz="1800" dirty="0">
                <a:solidFill>
                  <a:schemeClr val="accent2"/>
                </a:solidFill>
              </a:rPr>
              <a:t>Το βαλλιστικό εκκρεμές είναι ένα όργανο με το οποίο </a:t>
            </a:r>
            <a:r>
              <a:rPr lang="el-GR" altLang="el-GR" sz="1800" dirty="0" err="1">
                <a:solidFill>
                  <a:schemeClr val="accent2"/>
                </a:solidFill>
              </a:rPr>
              <a:t>μετράται</a:t>
            </a:r>
            <a:r>
              <a:rPr lang="el-GR" altLang="el-GR" sz="1800" dirty="0">
                <a:solidFill>
                  <a:schemeClr val="accent2"/>
                </a:solidFill>
              </a:rPr>
              <a:t> η ταχύτητα μιας σφαίρας.  Η σφαίρα μάζας </a:t>
            </a:r>
            <a:r>
              <a:rPr lang="en-US" altLang="el-GR" sz="1800" dirty="0">
                <a:solidFill>
                  <a:schemeClr val="accent2"/>
                </a:solidFill>
              </a:rPr>
              <a:t> </a:t>
            </a:r>
            <a:r>
              <a:rPr lang="en-US" altLang="el-GR" sz="1800" i="1" dirty="0">
                <a:solidFill>
                  <a:schemeClr val="accent2"/>
                </a:solidFill>
                <a:latin typeface="Times New Roman" panose="02020603050405020304" pitchFamily="18" charset="0"/>
              </a:rPr>
              <a:t>m</a:t>
            </a:r>
            <a:r>
              <a:rPr lang="en-US" altLang="el-GR" sz="1800" dirty="0">
                <a:solidFill>
                  <a:schemeClr val="accent2"/>
                </a:solidFill>
              </a:rPr>
              <a:t>, </a:t>
            </a:r>
            <a:r>
              <a:rPr lang="el-GR" altLang="el-GR" sz="1800" dirty="0">
                <a:solidFill>
                  <a:schemeClr val="accent2"/>
                </a:solidFill>
              </a:rPr>
              <a:t>καρφώνεται σε ένα όγκο</a:t>
            </a:r>
            <a:r>
              <a:rPr lang="en-US" altLang="el-GR" sz="1800" dirty="0">
                <a:solidFill>
                  <a:schemeClr val="accent2"/>
                </a:solidFill>
              </a:rPr>
              <a:t> </a:t>
            </a:r>
            <a:r>
              <a:rPr lang="el-GR" altLang="el-GR" sz="1800" dirty="0">
                <a:solidFill>
                  <a:schemeClr val="accent2"/>
                </a:solidFill>
              </a:rPr>
              <a:t>μάζας </a:t>
            </a:r>
            <a:r>
              <a:rPr lang="en-US" altLang="el-GR" sz="1800" i="1" dirty="0">
                <a:solidFill>
                  <a:schemeClr val="accent2"/>
                </a:solidFill>
                <a:latin typeface="Times New Roman" panose="02020603050405020304" pitchFamily="18" charset="0"/>
              </a:rPr>
              <a:t>M</a:t>
            </a:r>
            <a:r>
              <a:rPr lang="en-US" altLang="el-GR" sz="1800" dirty="0">
                <a:solidFill>
                  <a:schemeClr val="accent2"/>
                </a:solidFill>
              </a:rPr>
              <a:t>, </a:t>
            </a:r>
            <a:r>
              <a:rPr lang="el-GR" altLang="el-GR" sz="1800" dirty="0">
                <a:solidFill>
                  <a:schemeClr val="accent2"/>
                </a:solidFill>
              </a:rPr>
              <a:t>που αποτελεί ένα εκκρεμές</a:t>
            </a:r>
            <a:r>
              <a:rPr lang="en-US" altLang="el-GR" sz="1800" dirty="0">
                <a:solidFill>
                  <a:schemeClr val="accent2"/>
                </a:solidFill>
              </a:rPr>
              <a:t>. </a:t>
            </a:r>
            <a:r>
              <a:rPr lang="el-GR" altLang="el-GR" sz="1800" dirty="0">
                <a:solidFill>
                  <a:schemeClr val="accent2"/>
                </a:solidFill>
              </a:rPr>
              <a:t>Σαν αποτέλεσμα το σύστημα όγκος και σφαίρα, μετατοπίζονται σε ύψος,</a:t>
            </a:r>
            <a:r>
              <a:rPr lang="en-US" altLang="el-GR" sz="1800" dirty="0">
                <a:solidFill>
                  <a:schemeClr val="accent2"/>
                </a:solidFill>
              </a:rPr>
              <a:t> </a:t>
            </a:r>
            <a:r>
              <a:rPr lang="en-US" altLang="el-GR" sz="1800" i="1" dirty="0">
                <a:solidFill>
                  <a:schemeClr val="accent2"/>
                </a:solidFill>
                <a:latin typeface="Times New Roman" panose="02020603050405020304" pitchFamily="18" charset="0"/>
              </a:rPr>
              <a:t>h</a:t>
            </a:r>
            <a:r>
              <a:rPr lang="el-GR" altLang="el-GR" sz="1800" dirty="0">
                <a:solidFill>
                  <a:schemeClr val="accent2"/>
                </a:solidFill>
              </a:rPr>
              <a:t>, από το οποίο προσδιορίζεται η ταχύτητα της σφαίρας</a:t>
            </a:r>
            <a:endParaRPr lang="en-US" altLang="el-GR" sz="1800" dirty="0">
              <a:solidFill>
                <a:schemeClr val="accent2"/>
              </a:solidFill>
            </a:endParaRPr>
          </a:p>
        </p:txBody>
      </p:sp>
      <p:grpSp>
        <p:nvGrpSpPr>
          <p:cNvPr id="5" name="Group 7">
            <a:extLst>
              <a:ext uri="{FF2B5EF4-FFF2-40B4-BE49-F238E27FC236}">
                <a16:creationId xmlns:a16="http://schemas.microsoft.com/office/drawing/2014/main" id="{5BCCA172-2EE3-4BEC-B3FF-38C2B0842FD0}"/>
              </a:ext>
            </a:extLst>
          </p:cNvPr>
          <p:cNvGrpSpPr>
            <a:grpSpLocks/>
          </p:cNvGrpSpPr>
          <p:nvPr/>
        </p:nvGrpSpPr>
        <p:grpSpPr bwMode="auto">
          <a:xfrm>
            <a:off x="0" y="1089025"/>
            <a:ext cx="2470150" cy="3940175"/>
            <a:chOff x="0" y="0"/>
            <a:chExt cx="2056" cy="3278"/>
          </a:xfrm>
        </p:grpSpPr>
        <p:pic>
          <p:nvPicPr>
            <p:cNvPr id="6" name="Picture 4">
              <a:extLst>
                <a:ext uri="{FF2B5EF4-FFF2-40B4-BE49-F238E27FC236}">
                  <a16:creationId xmlns:a16="http://schemas.microsoft.com/office/drawing/2014/main" id="{B0DADD7C-2EC5-47B7-8AE1-9475D1F30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7535"/>
            <a:stretch>
              <a:fillRect/>
            </a:stretch>
          </p:blipFill>
          <p:spPr bwMode="auto">
            <a:xfrm>
              <a:off x="0" y="0"/>
              <a:ext cx="1912" cy="15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5">
              <a:extLst>
                <a:ext uri="{FF2B5EF4-FFF2-40B4-BE49-F238E27FC236}">
                  <a16:creationId xmlns:a16="http://schemas.microsoft.com/office/drawing/2014/main" id="{8D7A4B50-A39A-40B6-BE05-678804B12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315" b="6850"/>
            <a:stretch>
              <a:fillRect/>
            </a:stretch>
          </p:blipFill>
          <p:spPr bwMode="auto">
            <a:xfrm>
              <a:off x="0" y="1584"/>
              <a:ext cx="2056" cy="169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8" name="TextBox 1">
            <a:extLst>
              <a:ext uri="{FF2B5EF4-FFF2-40B4-BE49-F238E27FC236}">
                <a16:creationId xmlns:a16="http://schemas.microsoft.com/office/drawing/2014/main" id="{C5800206-746E-4AC1-9968-0CE4CE4B67D2}"/>
              </a:ext>
            </a:extLst>
          </p:cNvPr>
          <p:cNvSpPr txBox="1">
            <a:spLocks noChangeArrowheads="1"/>
          </p:cNvSpPr>
          <p:nvPr/>
        </p:nvSpPr>
        <p:spPr bwMode="auto">
          <a:xfrm>
            <a:off x="3131840" y="2691102"/>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l-GR" altLang="el-GR" sz="2400" dirty="0"/>
              <a:t>ΑΠΑΝΤΗΣΗ ….</a:t>
            </a:r>
            <a:endParaRPr lang="en-US" altLang="el-GR" sz="2400" dirty="0"/>
          </a:p>
        </p:txBody>
      </p:sp>
    </p:spTree>
    <p:extLst>
      <p:ext uri="{BB962C8B-B14F-4D97-AF65-F5344CB8AC3E}">
        <p14:creationId xmlns:p14="http://schemas.microsoft.com/office/powerpoint/2010/main" val="3860420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56</a:t>
            </a:fld>
            <a:endParaRPr lang="el-GR" dirty="0">
              <a:solidFill>
                <a:prstClr val="black">
                  <a:tint val="75000"/>
                </a:prstClr>
              </a:solidFill>
            </a:endParaRPr>
          </a:p>
        </p:txBody>
      </p:sp>
      <p:pic>
        <p:nvPicPr>
          <p:cNvPr id="4" name="Picture 6">
            <a:extLst>
              <a:ext uri="{FF2B5EF4-FFF2-40B4-BE49-F238E27FC236}">
                <a16:creationId xmlns:a16="http://schemas.microsoft.com/office/drawing/2014/main" id="{0605BB63-CFBB-4BFA-BED7-F0FF047D4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3810000"/>
            <a:ext cx="5918200" cy="25463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Text Box 2">
            <a:extLst>
              <a:ext uri="{FF2B5EF4-FFF2-40B4-BE49-F238E27FC236}">
                <a16:creationId xmlns:a16="http://schemas.microsoft.com/office/drawing/2014/main" id="{DB4CEC82-8C40-4D2C-BB64-47B66C30BB9B}"/>
              </a:ext>
            </a:extLst>
          </p:cNvPr>
          <p:cNvSpPr txBox="1">
            <a:spLocks noChangeArrowheads="1"/>
          </p:cNvSpPr>
          <p:nvPr/>
        </p:nvSpPr>
        <p:spPr bwMode="auto">
          <a:xfrm>
            <a:off x="228600" y="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sz="3200" dirty="0">
                <a:solidFill>
                  <a:schemeClr val="accent2"/>
                </a:solidFill>
              </a:rPr>
              <a:t>Κρούσεις σε 2 και 3 διαστάσεις</a:t>
            </a:r>
            <a:endParaRPr lang="en-US" altLang="el-GR" sz="3200" dirty="0">
              <a:solidFill>
                <a:schemeClr val="accent2"/>
              </a:solidFill>
            </a:endParaRPr>
          </a:p>
        </p:txBody>
      </p:sp>
      <p:sp>
        <p:nvSpPr>
          <p:cNvPr id="6" name="Text Box 3">
            <a:extLst>
              <a:ext uri="{FF2B5EF4-FFF2-40B4-BE49-F238E27FC236}">
                <a16:creationId xmlns:a16="http://schemas.microsoft.com/office/drawing/2014/main" id="{EA5702B7-BEEA-4EEA-AAE2-BCFC4ABAADFE}"/>
              </a:ext>
            </a:extLst>
          </p:cNvPr>
          <p:cNvSpPr txBox="1">
            <a:spLocks noChangeArrowheads="1"/>
          </p:cNvSpPr>
          <p:nvPr/>
        </p:nvSpPr>
        <p:spPr bwMode="auto">
          <a:xfrm>
            <a:off x="457200" y="685800"/>
            <a:ext cx="8257466"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spcBef>
                <a:spcPct val="50000"/>
              </a:spcBef>
            </a:pPr>
            <a:r>
              <a:rPr lang="el-GR" altLang="el-GR" sz="2400" dirty="0">
                <a:solidFill>
                  <a:schemeClr val="accent2"/>
                </a:solidFill>
              </a:rPr>
              <a:t>Η διατήρηση της ενέργειας και της ορμής μπορεί να αξιοποιηθεί για την επίλυση προβλημάτων κρούσεων σε 2 ή 3 διαστάσεις.  Τις περισσότερες φορές όμως η πολυπλοκότητα του προβλήματος το καθιστά πολύ δύσκολο για να επιλυθεί επακριβώς.</a:t>
            </a:r>
            <a:endParaRPr lang="en-US" altLang="el-GR" sz="2400" dirty="0">
              <a:solidFill>
                <a:schemeClr val="accent2"/>
              </a:solidFill>
            </a:endParaRPr>
          </a:p>
        </p:txBody>
      </p:sp>
      <p:sp>
        <p:nvSpPr>
          <p:cNvPr id="7" name="Text Box 5">
            <a:extLst>
              <a:ext uri="{FF2B5EF4-FFF2-40B4-BE49-F238E27FC236}">
                <a16:creationId xmlns:a16="http://schemas.microsoft.com/office/drawing/2014/main" id="{398AEFAC-D500-4591-8BC6-A649997F97E3}"/>
              </a:ext>
            </a:extLst>
          </p:cNvPr>
          <p:cNvSpPr txBox="1">
            <a:spLocks noChangeArrowheads="1"/>
          </p:cNvSpPr>
          <p:nvPr/>
        </p:nvSpPr>
        <p:spPr bwMode="auto">
          <a:xfrm>
            <a:off x="429334" y="2609671"/>
            <a:ext cx="620303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2400" dirty="0">
                <a:solidFill>
                  <a:srgbClr val="0000FF"/>
                </a:solidFill>
              </a:rPr>
              <a:t>Στην εικόνα π.χ. γνώση των μαζών και των μέτρων των ταχυτήτων δεν επαρκή.  Πρέπει να γνωρίζουμε τις γωνίες…</a:t>
            </a:r>
            <a:endParaRPr lang="en-US" altLang="el-GR" sz="2400" dirty="0">
              <a:solidFill>
                <a:srgbClr val="0000FF"/>
              </a:solidFill>
            </a:endParaRPr>
          </a:p>
        </p:txBody>
      </p:sp>
    </p:spTree>
    <p:extLst>
      <p:ext uri="{BB962C8B-B14F-4D97-AF65-F5344CB8AC3E}">
        <p14:creationId xmlns:p14="http://schemas.microsoft.com/office/powerpoint/2010/main" val="855120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57</a:t>
            </a:fld>
            <a:endParaRPr lang="el-GR" dirty="0">
              <a:solidFill>
                <a:prstClr val="black">
                  <a:tint val="75000"/>
                </a:prstClr>
              </a:solidFill>
            </a:endParaRPr>
          </a:p>
        </p:txBody>
      </p:sp>
      <p:pic>
        <p:nvPicPr>
          <p:cNvPr id="4" name="Picture 6">
            <a:extLst>
              <a:ext uri="{FF2B5EF4-FFF2-40B4-BE49-F238E27FC236}">
                <a16:creationId xmlns:a16="http://schemas.microsoft.com/office/drawing/2014/main" id="{392CECE2-0C40-4DE1-9D31-78A71F8E8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0"/>
            <a:ext cx="3455987" cy="27876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Text Box 5">
            <a:extLst>
              <a:ext uri="{FF2B5EF4-FFF2-40B4-BE49-F238E27FC236}">
                <a16:creationId xmlns:a16="http://schemas.microsoft.com/office/drawing/2014/main" id="{F266CB0A-A079-4F60-8C32-FBFB559CFFC4}"/>
              </a:ext>
            </a:extLst>
          </p:cNvPr>
          <p:cNvSpPr txBox="1">
            <a:spLocks noChangeArrowheads="1"/>
          </p:cNvSpPr>
          <p:nvPr/>
        </p:nvSpPr>
        <p:spPr bwMode="auto">
          <a:xfrm>
            <a:off x="0" y="0"/>
            <a:ext cx="5508104" cy="224676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marL="457200" indent="-457200" eaLnBrk="1" hangingPunct="1">
              <a:spcBef>
                <a:spcPct val="50000"/>
              </a:spcBef>
              <a:buFont typeface="+mj-lt"/>
              <a:buAutoNum type="arabicPeriod" startAt="8"/>
            </a:pPr>
            <a:r>
              <a:rPr lang="el-GR" altLang="el-GR" sz="2000" dirty="0">
                <a:solidFill>
                  <a:schemeClr val="accent2"/>
                </a:solidFill>
              </a:rPr>
              <a:t>Η μπάλα</a:t>
            </a:r>
            <a:r>
              <a:rPr lang="en-US" altLang="el-GR" sz="2000" dirty="0">
                <a:solidFill>
                  <a:schemeClr val="accent2"/>
                </a:solidFill>
              </a:rPr>
              <a:t> A </a:t>
            </a:r>
            <a:r>
              <a:rPr lang="el-GR" altLang="el-GR" sz="2000" dirty="0">
                <a:solidFill>
                  <a:schemeClr val="accent2"/>
                </a:solidFill>
              </a:rPr>
              <a:t>που κινείται με ταχύτητα </a:t>
            </a:r>
            <a:r>
              <a:rPr lang="en-US" altLang="el-GR" sz="2000" i="1" dirty="0" err="1">
                <a:solidFill>
                  <a:schemeClr val="accent2"/>
                </a:solidFill>
                <a:latin typeface="Times New Roman" panose="02020603050405020304" pitchFamily="18" charset="0"/>
              </a:rPr>
              <a:t>v</a:t>
            </a:r>
            <a:r>
              <a:rPr lang="en-US" altLang="el-GR" sz="2000" baseline="-25000" dirty="0" err="1">
                <a:solidFill>
                  <a:schemeClr val="accent2"/>
                </a:solidFill>
                <a:latin typeface="Times New Roman" panose="02020603050405020304" pitchFamily="18" charset="0"/>
              </a:rPr>
              <a:t>A</a:t>
            </a:r>
            <a:r>
              <a:rPr lang="en-US" altLang="el-GR" sz="2000" dirty="0">
                <a:solidFill>
                  <a:schemeClr val="accent2"/>
                </a:solidFill>
              </a:rPr>
              <a:t> = 3.0 m/s </a:t>
            </a:r>
            <a:r>
              <a:rPr lang="el-GR" altLang="el-GR" sz="2000" dirty="0">
                <a:solidFill>
                  <a:schemeClr val="accent2"/>
                </a:solidFill>
              </a:rPr>
              <a:t>στη διεύθυνση </a:t>
            </a:r>
            <a:r>
              <a:rPr lang="en-US" altLang="el-GR" sz="2000" dirty="0">
                <a:solidFill>
                  <a:schemeClr val="accent2"/>
                </a:solidFill>
              </a:rPr>
              <a:t> +</a:t>
            </a:r>
            <a:r>
              <a:rPr lang="en-US" altLang="el-GR" sz="2000" i="1" dirty="0">
                <a:solidFill>
                  <a:schemeClr val="accent2"/>
                </a:solidFill>
                <a:latin typeface="Times New Roman" panose="02020603050405020304" pitchFamily="18" charset="0"/>
              </a:rPr>
              <a:t>x</a:t>
            </a:r>
            <a:r>
              <a:rPr lang="en-US" altLang="el-GR" sz="2000" dirty="0">
                <a:solidFill>
                  <a:schemeClr val="accent2"/>
                </a:solidFill>
              </a:rPr>
              <a:t> </a:t>
            </a:r>
            <a:r>
              <a:rPr lang="el-GR" altLang="el-GR" sz="2000" dirty="0">
                <a:solidFill>
                  <a:schemeClr val="accent2"/>
                </a:solidFill>
              </a:rPr>
              <a:t>χτυπά την πανομοιότυπη μπάλα </a:t>
            </a:r>
            <a:r>
              <a:rPr lang="en-US" altLang="el-GR" sz="2000" dirty="0">
                <a:solidFill>
                  <a:schemeClr val="accent2"/>
                </a:solidFill>
              </a:rPr>
              <a:t> B</a:t>
            </a:r>
            <a:r>
              <a:rPr lang="el-GR" altLang="el-GR" sz="2000" dirty="0">
                <a:solidFill>
                  <a:schemeClr val="accent2"/>
                </a:solidFill>
              </a:rPr>
              <a:t> (ακίνητη αρχικώς)</a:t>
            </a:r>
            <a:r>
              <a:rPr lang="en-US" altLang="el-GR" sz="2000" dirty="0">
                <a:solidFill>
                  <a:schemeClr val="accent2"/>
                </a:solidFill>
              </a:rPr>
              <a:t>. </a:t>
            </a:r>
            <a:r>
              <a:rPr lang="el-GR" altLang="el-GR" sz="2000" dirty="0">
                <a:solidFill>
                  <a:schemeClr val="accent2"/>
                </a:solidFill>
              </a:rPr>
              <a:t>Μετά την κρούση οι μπάλες ακολουθούν τις πορείες του σχήματος</a:t>
            </a:r>
            <a:r>
              <a:rPr lang="en-US" altLang="el-GR" sz="2000" dirty="0">
                <a:solidFill>
                  <a:schemeClr val="accent2"/>
                </a:solidFill>
              </a:rPr>
              <a:t>. </a:t>
            </a:r>
            <a:r>
              <a:rPr lang="el-GR" altLang="el-GR" sz="2000" dirty="0">
                <a:solidFill>
                  <a:schemeClr val="accent2"/>
                </a:solidFill>
              </a:rPr>
              <a:t>Βρείτε την τελική ταχύτητα της κάθε μπάλας μετά την κρούση.</a:t>
            </a:r>
            <a:endParaRPr lang="en-US" altLang="el-GR" sz="2000" dirty="0">
              <a:solidFill>
                <a:schemeClr val="accent2"/>
              </a:solidFill>
            </a:endParaRPr>
          </a:p>
        </p:txBody>
      </p:sp>
      <p:sp>
        <p:nvSpPr>
          <p:cNvPr id="6" name="TextBox 1">
            <a:extLst>
              <a:ext uri="{FF2B5EF4-FFF2-40B4-BE49-F238E27FC236}">
                <a16:creationId xmlns:a16="http://schemas.microsoft.com/office/drawing/2014/main" id="{CFD6AB83-25BA-459B-A2C8-8BC3578682ED}"/>
              </a:ext>
            </a:extLst>
          </p:cNvPr>
          <p:cNvSpPr txBox="1">
            <a:spLocks noChangeArrowheads="1"/>
          </p:cNvSpPr>
          <p:nvPr/>
        </p:nvSpPr>
        <p:spPr bwMode="auto">
          <a:xfrm>
            <a:off x="457200" y="2764777"/>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l-GR" altLang="el-GR" sz="2400" dirty="0"/>
              <a:t>ΑΠΑΝΤΗΣΗ ….</a:t>
            </a:r>
            <a:endParaRPr lang="en-US" altLang="el-GR" sz="2400" dirty="0"/>
          </a:p>
        </p:txBody>
      </p:sp>
    </p:spTree>
    <p:extLst>
      <p:ext uri="{BB962C8B-B14F-4D97-AF65-F5344CB8AC3E}">
        <p14:creationId xmlns:p14="http://schemas.microsoft.com/office/powerpoint/2010/main" val="1502219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58</a:t>
            </a:fld>
            <a:endParaRPr lang="el-GR" dirty="0">
              <a:solidFill>
                <a:prstClr val="black">
                  <a:tint val="75000"/>
                </a:prstClr>
              </a:solidFill>
            </a:endParaRPr>
          </a:p>
        </p:txBody>
      </p:sp>
      <p:sp>
        <p:nvSpPr>
          <p:cNvPr id="4" name="Text Box 3">
            <a:extLst>
              <a:ext uri="{FF2B5EF4-FFF2-40B4-BE49-F238E27FC236}">
                <a16:creationId xmlns:a16="http://schemas.microsoft.com/office/drawing/2014/main" id="{7F6DAA24-6A53-4F0D-8C98-025DF5EF2586}"/>
              </a:ext>
            </a:extLst>
          </p:cNvPr>
          <p:cNvSpPr txBox="1">
            <a:spLocks noChangeArrowheads="1"/>
          </p:cNvSpPr>
          <p:nvPr/>
        </p:nvSpPr>
        <p:spPr bwMode="auto">
          <a:xfrm>
            <a:off x="34518" y="0"/>
            <a:ext cx="9036496" cy="618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2400" dirty="0">
                <a:solidFill>
                  <a:schemeClr val="accent2"/>
                </a:solidFill>
              </a:rPr>
              <a:t>Πως επιλύονται τα προβλήματα κρούσης</a:t>
            </a:r>
          </a:p>
          <a:p>
            <a:pPr eaLnBrk="1" hangingPunct="1">
              <a:spcBef>
                <a:spcPct val="50000"/>
              </a:spcBef>
            </a:pPr>
            <a:endParaRPr lang="en-US" altLang="el-GR" sz="2400" dirty="0">
              <a:solidFill>
                <a:schemeClr val="accent2"/>
              </a:solidFill>
            </a:endParaRPr>
          </a:p>
          <a:p>
            <a:pPr eaLnBrk="1" hangingPunct="1">
              <a:buFontTx/>
              <a:buAutoNum type="arabicPeriod"/>
            </a:pPr>
            <a:r>
              <a:rPr lang="en-US" altLang="el-GR" sz="2400" dirty="0">
                <a:solidFill>
                  <a:schemeClr val="accent2"/>
                </a:solidFill>
              </a:rPr>
              <a:t> </a:t>
            </a:r>
            <a:r>
              <a:rPr lang="el-GR" altLang="el-GR" sz="2400" dirty="0">
                <a:solidFill>
                  <a:schemeClr val="accent2"/>
                </a:solidFill>
              </a:rPr>
              <a:t>Επιλέγεται το σύστημα</a:t>
            </a:r>
            <a:r>
              <a:rPr lang="en-US" altLang="el-GR" sz="2400" dirty="0">
                <a:solidFill>
                  <a:schemeClr val="accent2"/>
                </a:solidFill>
              </a:rPr>
              <a:t>. </a:t>
            </a:r>
            <a:r>
              <a:rPr lang="el-GR" altLang="el-GR" sz="2400" dirty="0">
                <a:solidFill>
                  <a:schemeClr val="accent2"/>
                </a:solidFill>
              </a:rPr>
              <a:t>Εάν είναι πολύπλοκο θεωρούνται υποσύνολα του συστήματος και εφαρμόζονται σε αυτά οι νόμοι διατήρηση ενέργειας και ορμής</a:t>
            </a:r>
            <a:r>
              <a:rPr lang="en-US" altLang="el-GR" sz="2400" dirty="0">
                <a:solidFill>
                  <a:schemeClr val="accent2"/>
                </a:solidFill>
              </a:rPr>
              <a:t>.</a:t>
            </a:r>
          </a:p>
          <a:p>
            <a:pPr eaLnBrk="1" hangingPunct="1">
              <a:buFontTx/>
              <a:buAutoNum type="arabicPeriod"/>
            </a:pPr>
            <a:r>
              <a:rPr lang="en-US" altLang="el-GR" sz="2400" dirty="0">
                <a:solidFill>
                  <a:schemeClr val="accent2"/>
                </a:solidFill>
              </a:rPr>
              <a:t> </a:t>
            </a:r>
            <a:r>
              <a:rPr lang="el-GR" altLang="el-GR" sz="2400" dirty="0">
                <a:solidFill>
                  <a:schemeClr val="accent2"/>
                </a:solidFill>
              </a:rPr>
              <a:t>Υπάρχει εξωτερική δύναμη;  Εάν ο χρόνος αλληλεπίδρασης είναι μικρός τότε μπορεί να αγνοηθεί.</a:t>
            </a:r>
            <a:endParaRPr lang="en-US" altLang="el-GR" sz="2400" dirty="0">
              <a:solidFill>
                <a:schemeClr val="accent2"/>
              </a:solidFill>
            </a:endParaRPr>
          </a:p>
          <a:p>
            <a:pPr eaLnBrk="1" hangingPunct="1">
              <a:buFontTx/>
              <a:buAutoNum type="arabicPeriod"/>
            </a:pPr>
            <a:r>
              <a:rPr lang="en-US" altLang="el-GR" sz="2400" dirty="0">
                <a:solidFill>
                  <a:schemeClr val="accent2"/>
                </a:solidFill>
              </a:rPr>
              <a:t> </a:t>
            </a:r>
            <a:r>
              <a:rPr lang="el-GR" altLang="el-GR" sz="2400" dirty="0"/>
              <a:t>Σχεδιάζονται διαγράμματα αρχικών και τελικών ταχυτήτων</a:t>
            </a:r>
            <a:r>
              <a:rPr lang="en-US" altLang="el-GR" sz="2400" dirty="0">
                <a:solidFill>
                  <a:schemeClr val="accent2"/>
                </a:solidFill>
              </a:rPr>
              <a:t>.</a:t>
            </a:r>
          </a:p>
          <a:p>
            <a:pPr eaLnBrk="1" hangingPunct="1">
              <a:buFontTx/>
              <a:buAutoNum type="arabicPeriod"/>
            </a:pPr>
            <a:r>
              <a:rPr lang="en-US" altLang="el-GR" sz="2400" dirty="0">
                <a:solidFill>
                  <a:schemeClr val="accent2"/>
                </a:solidFill>
              </a:rPr>
              <a:t> </a:t>
            </a:r>
            <a:r>
              <a:rPr lang="el-GR" altLang="el-GR" sz="2400" dirty="0">
                <a:solidFill>
                  <a:schemeClr val="accent2"/>
                </a:solidFill>
              </a:rPr>
              <a:t>Επιλέγεται σύστημα συντεταγμένων</a:t>
            </a:r>
            <a:r>
              <a:rPr lang="en-US" altLang="el-GR" sz="2400" dirty="0">
                <a:solidFill>
                  <a:schemeClr val="accent2"/>
                </a:solidFill>
              </a:rPr>
              <a:t>.</a:t>
            </a:r>
            <a:endParaRPr lang="el-GR" altLang="el-GR" sz="2400" dirty="0">
              <a:solidFill>
                <a:schemeClr val="accent2"/>
              </a:solidFill>
            </a:endParaRPr>
          </a:p>
          <a:p>
            <a:pPr eaLnBrk="1" hangingPunct="1"/>
            <a:r>
              <a:rPr lang="en-US" altLang="el-GR" sz="2400" dirty="0">
                <a:solidFill>
                  <a:schemeClr val="accent2"/>
                </a:solidFill>
              </a:rPr>
              <a:t>5. </a:t>
            </a:r>
            <a:r>
              <a:rPr lang="el-GR" altLang="el-GR" sz="2400" dirty="0">
                <a:solidFill>
                  <a:schemeClr val="accent2"/>
                </a:solidFill>
              </a:rPr>
              <a:t>Εφαρμόζεται ο νόμος διατήρηση της ορμής σε κάθε διάσταση</a:t>
            </a:r>
            <a:r>
              <a:rPr lang="en-US" altLang="el-GR" sz="2400" dirty="0">
                <a:solidFill>
                  <a:schemeClr val="accent2"/>
                </a:solidFill>
              </a:rPr>
              <a:t>.</a:t>
            </a:r>
          </a:p>
          <a:p>
            <a:pPr eaLnBrk="1" hangingPunct="1"/>
            <a:r>
              <a:rPr lang="en-US" altLang="el-GR" sz="2400" dirty="0">
                <a:solidFill>
                  <a:schemeClr val="accent2"/>
                </a:solidFill>
              </a:rPr>
              <a:t>6. </a:t>
            </a:r>
            <a:r>
              <a:rPr lang="el-GR" altLang="el-GR" sz="2400" dirty="0">
                <a:solidFill>
                  <a:schemeClr val="accent2"/>
                </a:solidFill>
              </a:rPr>
              <a:t>Για ελαστικές κρούσεις συνυπάρχει ΚΑΙ διατήρηση της κινητικής ενέργειας</a:t>
            </a:r>
            <a:r>
              <a:rPr lang="en-US" altLang="el-GR" sz="2400" dirty="0">
                <a:solidFill>
                  <a:schemeClr val="accent2"/>
                </a:solidFill>
              </a:rPr>
              <a:t>.</a:t>
            </a:r>
          </a:p>
          <a:p>
            <a:pPr eaLnBrk="1" hangingPunct="1"/>
            <a:r>
              <a:rPr lang="en-US" altLang="el-GR" sz="2400" dirty="0">
                <a:solidFill>
                  <a:schemeClr val="accent2"/>
                </a:solidFill>
              </a:rPr>
              <a:t>7. </a:t>
            </a:r>
            <a:r>
              <a:rPr lang="el-GR" altLang="el-GR" sz="2400" dirty="0">
                <a:solidFill>
                  <a:srgbClr val="FF0000"/>
                </a:solidFill>
              </a:rPr>
              <a:t>Επίλυση</a:t>
            </a:r>
            <a:r>
              <a:rPr lang="en-US" altLang="el-GR" sz="2400" dirty="0">
                <a:solidFill>
                  <a:schemeClr val="accent2"/>
                </a:solidFill>
              </a:rPr>
              <a:t>.</a:t>
            </a:r>
          </a:p>
          <a:p>
            <a:pPr eaLnBrk="1" hangingPunct="1"/>
            <a:r>
              <a:rPr lang="en-US" altLang="el-GR" sz="2400" dirty="0">
                <a:solidFill>
                  <a:schemeClr val="accent2"/>
                </a:solidFill>
              </a:rPr>
              <a:t>8. </a:t>
            </a:r>
            <a:r>
              <a:rPr lang="el-GR" altLang="el-GR" sz="2400" dirty="0">
                <a:solidFill>
                  <a:srgbClr val="FF0000"/>
                </a:solidFill>
              </a:rPr>
              <a:t>Μονάδες και τάξη μεγέθους</a:t>
            </a:r>
            <a:r>
              <a:rPr lang="en-US" altLang="el-GR" sz="2400" dirty="0">
                <a:solidFill>
                  <a:schemeClr val="accent2"/>
                </a:solidFill>
              </a:rPr>
              <a:t>.</a:t>
            </a:r>
          </a:p>
        </p:txBody>
      </p:sp>
    </p:spTree>
    <p:extLst>
      <p:ext uri="{BB962C8B-B14F-4D97-AF65-F5344CB8AC3E}">
        <p14:creationId xmlns:p14="http://schemas.microsoft.com/office/powerpoint/2010/main" val="1157757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59</a:t>
            </a:fld>
            <a:endParaRPr lang="el-GR" dirty="0">
              <a:solidFill>
                <a:prstClr val="black">
                  <a:tint val="75000"/>
                </a:prstClr>
              </a:solidFill>
            </a:endParaRPr>
          </a:p>
        </p:txBody>
      </p:sp>
      <p:sp>
        <p:nvSpPr>
          <p:cNvPr id="4" name="Text Box 5">
            <a:extLst>
              <a:ext uri="{FF2B5EF4-FFF2-40B4-BE49-F238E27FC236}">
                <a16:creationId xmlns:a16="http://schemas.microsoft.com/office/drawing/2014/main" id="{789FCD82-B008-48D4-8594-293D2C020044}"/>
              </a:ext>
            </a:extLst>
          </p:cNvPr>
          <p:cNvSpPr txBox="1">
            <a:spLocks noChangeArrowheads="1"/>
          </p:cNvSpPr>
          <p:nvPr/>
        </p:nvSpPr>
        <p:spPr bwMode="auto">
          <a:xfrm>
            <a:off x="304800" y="46038"/>
            <a:ext cx="85344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l-GR"/>
            </a:defPPr>
            <a:lvl1pPr algn="just">
              <a:spcBef>
                <a:spcPct val="50000"/>
              </a:spcBef>
              <a:defRPr sz="2400" b="1">
                <a:solidFill>
                  <a:srgbClr val="0000FF"/>
                </a:solidFill>
                <a:latin typeface="Comic Sans MS" panose="030F0702030302020204" pitchFamily="66" charset="0"/>
              </a:defRPr>
            </a:lvl1pPr>
            <a:lvl2pPr marL="742950" indent="-285750" eaLnBrk="0" hangingPunct="0">
              <a:defRPr sz="2800" b="1">
                <a:latin typeface="Arial" panose="020B0604020202020204" pitchFamily="34" charset="0"/>
                <a:ea typeface="MS PGothic" panose="020B0600070205080204" pitchFamily="34" charset="-128"/>
              </a:defRPr>
            </a:lvl2pPr>
            <a:lvl3pPr marL="1143000" indent="-228600" eaLnBrk="0" hangingPunct="0">
              <a:defRPr sz="2800" b="1">
                <a:latin typeface="Arial" panose="020B0604020202020204" pitchFamily="34" charset="0"/>
                <a:ea typeface="MS PGothic" panose="020B0600070205080204" pitchFamily="34" charset="-128"/>
              </a:defRPr>
            </a:lvl3pPr>
            <a:lvl4pPr marL="1600200" indent="-228600" eaLnBrk="0" hangingPunct="0">
              <a:defRPr sz="2800" b="1">
                <a:latin typeface="Arial" panose="020B0604020202020204" pitchFamily="34" charset="0"/>
                <a:ea typeface="MS PGothic" panose="020B0600070205080204" pitchFamily="34" charset="-128"/>
              </a:defRPr>
            </a:lvl4pPr>
            <a:lvl5pPr marL="2057400" indent="-228600" eaLnBrk="0" hangingPunct="0">
              <a:defRPr sz="28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9pPr>
          </a:lstStyle>
          <a:p>
            <a:pPr marL="457200" indent="-457200">
              <a:buFont typeface="+mj-lt"/>
              <a:buAutoNum type="arabicPeriod" startAt="9"/>
            </a:pPr>
            <a:r>
              <a:rPr lang="el-GR" altLang="el-GR" sz="2000" dirty="0"/>
              <a:t>Ένας πύραυλος εκτοξεύεται στον αέρα.  Στο μέγιστο ύψος και σε οριζόντια πύραυλο σε δύο και ίσα μέρη, έτσι ώστε το κομμάτι Ι, πέφτει κατακόρυφα απόσταση </a:t>
            </a:r>
            <a:r>
              <a:rPr lang="en-US" altLang="el-GR" sz="2000" dirty="0"/>
              <a:t>d </a:t>
            </a:r>
            <a:r>
              <a:rPr lang="el-GR" altLang="el-GR" sz="2000" dirty="0"/>
              <a:t>από το σημείο εκτόξευσης μια έκρηξη μοιράζει τον στην γη.  Που θα πέσει το κομμάτι ΙΙ;</a:t>
            </a:r>
            <a:r>
              <a:rPr lang="en-US" altLang="el-GR" sz="2000" dirty="0"/>
              <a:t> </a:t>
            </a:r>
          </a:p>
          <a:p>
            <a:r>
              <a:rPr lang="el-GR" altLang="el-GR" sz="2000" dirty="0"/>
              <a:t>Υποθέστε ότι </a:t>
            </a:r>
            <a:r>
              <a:rPr lang="en-US" altLang="el-GR" sz="2000" dirty="0"/>
              <a:t> g = </a:t>
            </a:r>
            <a:r>
              <a:rPr lang="el-GR" altLang="el-GR" sz="2000" dirty="0"/>
              <a:t>σταθερό</a:t>
            </a:r>
            <a:r>
              <a:rPr lang="en-US" altLang="el-GR" sz="2000" dirty="0"/>
              <a:t>.</a:t>
            </a:r>
          </a:p>
        </p:txBody>
      </p:sp>
      <p:pic>
        <p:nvPicPr>
          <p:cNvPr id="5" name="Picture 6">
            <a:extLst>
              <a:ext uri="{FF2B5EF4-FFF2-40B4-BE49-F238E27FC236}">
                <a16:creationId xmlns:a16="http://schemas.microsoft.com/office/drawing/2014/main" id="{905BF03F-3595-4E3A-B118-88F2E1027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54362"/>
            <a:ext cx="6705600" cy="2633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Box 1">
            <a:extLst>
              <a:ext uri="{FF2B5EF4-FFF2-40B4-BE49-F238E27FC236}">
                <a16:creationId xmlns:a16="http://schemas.microsoft.com/office/drawing/2014/main" id="{61D1FC05-BBDF-41B9-94AC-72F25AD64CBA}"/>
              </a:ext>
            </a:extLst>
          </p:cNvPr>
          <p:cNvSpPr txBox="1">
            <a:spLocks noChangeArrowheads="1"/>
          </p:cNvSpPr>
          <p:nvPr/>
        </p:nvSpPr>
        <p:spPr bwMode="auto">
          <a:xfrm>
            <a:off x="395536" y="5445224"/>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l-GR" altLang="el-GR" sz="2400" dirty="0"/>
              <a:t>ΑΠΑΝΤΗΣΗ ….</a:t>
            </a:r>
            <a:endParaRPr lang="en-US" altLang="el-GR" sz="2400" dirty="0"/>
          </a:p>
        </p:txBody>
      </p:sp>
    </p:spTree>
    <p:extLst>
      <p:ext uri="{BB962C8B-B14F-4D97-AF65-F5344CB8AC3E}">
        <p14:creationId xmlns:p14="http://schemas.microsoft.com/office/powerpoint/2010/main" val="32500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2CB3F2-CF00-43F9-82C9-FED5BCF96A13}"/>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3B8CF993-2F05-43CF-8E79-446966642C47}"/>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a:t>
            </a:fld>
            <a:endParaRPr lang="el-GR" dirty="0">
              <a:solidFill>
                <a:prstClr val="black">
                  <a:tint val="75000"/>
                </a:prstClr>
              </a:solidFill>
            </a:endParaRPr>
          </a:p>
        </p:txBody>
      </p:sp>
      <p:sp>
        <p:nvSpPr>
          <p:cNvPr id="10" name="TextBox 9">
            <a:extLst>
              <a:ext uri="{FF2B5EF4-FFF2-40B4-BE49-F238E27FC236}">
                <a16:creationId xmlns:a16="http://schemas.microsoft.com/office/drawing/2014/main" id="{6B78791B-29A6-4E8A-8EC4-57F50151ABC3}"/>
              </a:ext>
            </a:extLst>
          </p:cNvPr>
          <p:cNvSpPr txBox="1"/>
          <p:nvPr/>
        </p:nvSpPr>
        <p:spPr>
          <a:xfrm>
            <a:off x="265769" y="1386012"/>
            <a:ext cx="8612461" cy="461665"/>
          </a:xfrm>
          <a:prstGeom prst="rect">
            <a:avLst/>
          </a:prstGeom>
          <a:noFill/>
        </p:spPr>
        <p:txBody>
          <a:bodyPr wrap="square" rtlCol="0">
            <a:spAutoFit/>
          </a:bodyPr>
          <a:lstStyle/>
          <a:p>
            <a:r>
              <a:rPr lang="el-GR" sz="2400" b="1" dirty="0">
                <a:latin typeface="Comic Sans MS" panose="030F0702030302020204" pitchFamily="66" charset="0"/>
              </a:rPr>
              <a:t>Η ορμή </a:t>
            </a:r>
            <a:r>
              <a:rPr lang="el-GR" altLang="el-GR" sz="2400" b="1" dirty="0">
                <a:latin typeface="Comic Sans MS" panose="030F0702030302020204" pitchFamily="66" charset="0"/>
              </a:rPr>
              <a:t>είναι διάνυσμα </a:t>
            </a:r>
            <a:r>
              <a:rPr lang="el-GR" sz="2400" b="1" dirty="0">
                <a:latin typeface="Comic Sans MS" panose="030F0702030302020204" pitchFamily="66" charset="0"/>
              </a:rPr>
              <a:t>ορίζεται από τη σχέση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488772-6F01-41D2-87BE-72B973D0FD94}"/>
                  </a:ext>
                </a:extLst>
              </p:cNvPr>
              <p:cNvSpPr txBox="1"/>
              <p:nvPr/>
            </p:nvSpPr>
            <p:spPr>
              <a:xfrm>
                <a:off x="7167708" y="1953536"/>
                <a:ext cx="16286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a:rPr>
                            <m:t>𝒑</m:t>
                          </m:r>
                        </m:e>
                      </m:acc>
                      <m:r>
                        <a:rPr lang="en-US" sz="2800" b="1" i="1" smtClean="0">
                          <a:solidFill>
                            <a:srgbClr val="FF0000"/>
                          </a:solidFill>
                          <a:effectLst>
                            <a:outerShdw blurRad="38100" dist="38100" dir="2700000" algn="tl">
                              <a:srgbClr val="000000">
                                <a:alpha val="43137"/>
                              </a:srgbClr>
                            </a:outerShdw>
                          </a:effectLst>
                          <a:latin typeface="Cambria Math"/>
                        </a:rPr>
                        <m:t>=</m:t>
                      </m:r>
                      <m:r>
                        <a:rPr lang="en-US" sz="2800" b="1" i="1" smtClean="0">
                          <a:solidFill>
                            <a:srgbClr val="FF0000"/>
                          </a:solidFill>
                          <a:effectLst>
                            <a:outerShdw blurRad="38100" dist="38100" dir="2700000" algn="tl">
                              <a:srgbClr val="000000">
                                <a:alpha val="43137"/>
                              </a:srgbClr>
                            </a:outerShdw>
                          </a:effectLst>
                          <a:latin typeface="Cambria Math"/>
                        </a:rPr>
                        <m:t>𝒎</m:t>
                      </m:r>
                      <m:r>
                        <a:rPr lang="en-US" sz="2800" b="1" i="1" smtClean="0">
                          <a:solidFill>
                            <a:srgbClr val="FF0000"/>
                          </a:solidFill>
                          <a:effectLst>
                            <a:outerShdw blurRad="38100" dist="38100" dir="2700000" algn="tl">
                              <a:srgbClr val="000000">
                                <a:alpha val="43137"/>
                              </a:srgbClr>
                            </a:outerShdw>
                          </a:effectLst>
                          <a:latin typeface="Cambria Math"/>
                        </a:rPr>
                        <m:t>.</m:t>
                      </m:r>
                      <m:acc>
                        <m:accPr>
                          <m:chr m:val="⃗"/>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800" b="1" dirty="0"/>
              </a:p>
            </p:txBody>
          </p:sp>
        </mc:Choice>
        <mc:Fallback xmlns="">
          <p:sp>
            <p:nvSpPr>
              <p:cNvPr id="11" name="TextBox 10">
                <a:extLst>
                  <a:ext uri="{FF2B5EF4-FFF2-40B4-BE49-F238E27FC236}">
                    <a16:creationId xmlns:a16="http://schemas.microsoft.com/office/drawing/2014/main" id="{8B488772-6F01-41D2-87BE-72B973D0FD94}"/>
                  </a:ext>
                </a:extLst>
              </p:cNvPr>
              <p:cNvSpPr txBox="1">
                <a:spLocks noRot="1" noChangeAspect="1" noMove="1" noResize="1" noEditPoints="1" noAdjustHandles="1" noChangeArrowheads="1" noChangeShapeType="1" noTextEdit="1"/>
              </p:cNvSpPr>
              <p:nvPr/>
            </p:nvSpPr>
            <p:spPr>
              <a:xfrm>
                <a:off x="7167708" y="1953536"/>
                <a:ext cx="1628651" cy="523220"/>
              </a:xfrm>
              <a:prstGeom prst="rect">
                <a:avLst/>
              </a:prstGeom>
              <a:blipFill>
                <a:blip r:embed="rId3"/>
                <a:stretch>
                  <a:fillRect/>
                </a:stretch>
              </a:blipFill>
            </p:spPr>
            <p:txBody>
              <a:bodyPr/>
              <a:lstStyle/>
              <a:p>
                <a:r>
                  <a:rPr lang="el-GR">
                    <a:noFill/>
                  </a:rPr>
                  <a:t> </a:t>
                </a:r>
              </a:p>
            </p:txBody>
          </p:sp>
        </mc:Fallback>
      </mc:AlternateContent>
      <p:sp>
        <p:nvSpPr>
          <p:cNvPr id="12" name="TextBox 11">
            <a:extLst>
              <a:ext uri="{FF2B5EF4-FFF2-40B4-BE49-F238E27FC236}">
                <a16:creationId xmlns:a16="http://schemas.microsoft.com/office/drawing/2014/main" id="{0965D579-130A-4E7F-989A-54FAFCC7E152}"/>
              </a:ext>
            </a:extLst>
          </p:cNvPr>
          <p:cNvSpPr txBox="1"/>
          <p:nvPr/>
        </p:nvSpPr>
        <p:spPr>
          <a:xfrm>
            <a:off x="320030" y="2852204"/>
            <a:ext cx="8503941" cy="461665"/>
          </a:xfrm>
          <a:prstGeom prst="rect">
            <a:avLst/>
          </a:prstGeom>
          <a:noFill/>
        </p:spPr>
        <p:txBody>
          <a:bodyPr wrap="square" rtlCol="0">
            <a:spAutoFit/>
          </a:bodyPr>
          <a:lstStyle/>
          <a:p>
            <a:r>
              <a:rPr lang="el-GR" altLang="el-GR" sz="2400" dirty="0">
                <a:latin typeface="Comic Sans MS" panose="030F0702030302020204" pitchFamily="66" charset="0"/>
              </a:rPr>
              <a:t>Ο</a:t>
            </a:r>
            <a:r>
              <a:rPr lang="en-US" altLang="el-GR" sz="2400" dirty="0">
                <a:latin typeface="Comic Sans MS" panose="030F0702030302020204" pitchFamily="66" charset="0"/>
              </a:rPr>
              <a:t> </a:t>
            </a:r>
            <a:r>
              <a:rPr lang="el-GR" altLang="el-GR" sz="2400" dirty="0">
                <a:latin typeface="Comic Sans MS" panose="030F0702030302020204" pitchFamily="66" charset="0"/>
              </a:rPr>
              <a:t>ρυθμός</a:t>
            </a:r>
            <a:r>
              <a:rPr lang="en-US" altLang="el-GR" sz="2400" dirty="0">
                <a:latin typeface="Comic Sans MS" panose="030F0702030302020204" pitchFamily="66" charset="0"/>
              </a:rPr>
              <a:t> </a:t>
            </a:r>
            <a:r>
              <a:rPr lang="el-GR" altLang="el-GR" sz="2400" dirty="0">
                <a:latin typeface="Comic Sans MS" panose="030F0702030302020204" pitchFamily="66" charset="0"/>
              </a:rPr>
              <a:t>μεταβολής της ορμής δίνει τη δύναμη</a:t>
            </a:r>
            <a:r>
              <a:rPr lang="en-US" altLang="el-GR" sz="2400" dirty="0">
                <a:latin typeface="Comic Sans MS" panose="030F0702030302020204" pitchFamily="66" charset="0"/>
              </a:rPr>
              <a:t>:</a:t>
            </a:r>
            <a:endParaRPr lang="el-GR" sz="24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D09C66-2482-4B7E-B533-C4B185A47897}"/>
                  </a:ext>
                </a:extLst>
              </p:cNvPr>
              <p:cNvSpPr txBox="1"/>
              <p:nvPr/>
            </p:nvSpPr>
            <p:spPr>
              <a:xfrm>
                <a:off x="6991462" y="3389335"/>
                <a:ext cx="1257075" cy="8256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400" b="1">
                          <a:solidFill>
                            <a:srgbClr val="FF0000"/>
                          </a:solidFill>
                          <a:effectLst>
                            <a:outerShdw blurRad="38100" dist="38100" dir="2700000" algn="tl">
                              <a:srgbClr val="000000">
                                <a:alpha val="43137"/>
                              </a:srgbClr>
                            </a:outerShdw>
                          </a:effectLst>
                          <a:latin typeface="Cambria Math"/>
                        </a:rPr>
                        <m:t>𝚺</m:t>
                      </m:r>
                      <m:acc>
                        <m:accPr>
                          <m:chr m:val="⃗"/>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a:solidFill>
                                <a:srgbClr val="FF0000"/>
                              </a:solidFill>
                              <a:effectLst>
                                <a:outerShdw blurRad="38100" dist="38100" dir="2700000" algn="tl">
                                  <a:srgbClr val="000000">
                                    <a:alpha val="43137"/>
                                  </a:srgbClr>
                                </a:outerShdw>
                              </a:effectLst>
                              <a:latin typeface="Cambria Math"/>
                            </a:rPr>
                            <m:t>𝑭</m:t>
                          </m:r>
                        </m:e>
                      </m:acc>
                      <m:r>
                        <m:rPr>
                          <m:nor/>
                        </m:rP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m:t>=</m:t>
                      </m:r>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FF0000"/>
                              </a:solidFill>
                              <a:effectLst>
                                <a:outerShdw blurRad="38100" dist="38100" dir="2700000" algn="tl">
                                  <a:srgbClr val="000000">
                                    <a:alpha val="43137"/>
                                  </a:srgbClr>
                                </a:outerShdw>
                              </a:effectLst>
                              <a:latin typeface="Cambria Math"/>
                            </a:rPr>
                            <m:t>𝚫</m:t>
                          </m:r>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a:rPr>
                                <m:t>𝒑</m:t>
                              </m:r>
                            </m:e>
                          </m:acc>
                        </m:num>
                        <m:den>
                          <m:r>
                            <a:rPr lang="el-GR" sz="2400" b="1" i="0" smtClean="0">
                              <a:solidFill>
                                <a:srgbClr val="FF0000"/>
                              </a:solidFill>
                              <a:effectLst>
                                <a:outerShdw blurRad="38100" dist="38100" dir="2700000" algn="tl">
                                  <a:srgbClr val="000000">
                                    <a:alpha val="43137"/>
                                  </a:srgbClr>
                                </a:outerShdw>
                              </a:effectLst>
                              <a:latin typeface="Cambria Math"/>
                            </a:rPr>
                            <m:t>𝚫</m:t>
                          </m:r>
                          <m:r>
                            <a:rPr lang="en-US" sz="24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13" name="TextBox 12">
                <a:extLst>
                  <a:ext uri="{FF2B5EF4-FFF2-40B4-BE49-F238E27FC236}">
                    <a16:creationId xmlns:a16="http://schemas.microsoft.com/office/drawing/2014/main" id="{D4D09C66-2482-4B7E-B533-C4B185A47897}"/>
                  </a:ext>
                </a:extLst>
              </p:cNvPr>
              <p:cNvSpPr txBox="1">
                <a:spLocks noRot="1" noChangeAspect="1" noMove="1" noResize="1" noEditPoints="1" noAdjustHandles="1" noChangeArrowheads="1" noChangeShapeType="1" noTextEdit="1"/>
              </p:cNvSpPr>
              <p:nvPr/>
            </p:nvSpPr>
            <p:spPr>
              <a:xfrm>
                <a:off x="6991462" y="3389335"/>
                <a:ext cx="1257075" cy="825675"/>
              </a:xfrm>
              <a:prstGeom prst="rect">
                <a:avLst/>
              </a:prstGeom>
              <a:blipFill>
                <a:blip r:embed="rId4"/>
                <a:stretch>
                  <a:fillRect b="-741"/>
                </a:stretch>
              </a:blipFill>
            </p:spPr>
            <p:txBody>
              <a:bodyPr/>
              <a:lstStyle/>
              <a:p>
                <a:r>
                  <a:rPr lang="el-GR">
                    <a:noFill/>
                  </a:rPr>
                  <a:t> </a:t>
                </a:r>
              </a:p>
            </p:txBody>
          </p:sp>
        </mc:Fallback>
      </mc:AlternateContent>
      <p:sp>
        <p:nvSpPr>
          <p:cNvPr id="15" name="Text Box 3">
            <a:extLst>
              <a:ext uri="{FF2B5EF4-FFF2-40B4-BE49-F238E27FC236}">
                <a16:creationId xmlns:a16="http://schemas.microsoft.com/office/drawing/2014/main" id="{5A6B9100-8D04-4797-A0F2-8032031EA218}"/>
              </a:ext>
            </a:extLst>
          </p:cNvPr>
          <p:cNvSpPr txBox="1">
            <a:spLocks noChangeArrowheads="1"/>
          </p:cNvSpPr>
          <p:nvPr/>
        </p:nvSpPr>
        <p:spPr bwMode="auto">
          <a:xfrm>
            <a:off x="990586" y="4639286"/>
            <a:ext cx="6867814"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dirty="0">
                <a:solidFill>
                  <a:schemeClr val="accent2"/>
                </a:solidFill>
                <a:cs typeface="Arial" panose="020B0604020202020204" pitchFamily="34" charset="0"/>
              </a:rPr>
              <a:t>Η απόδειξη της σχέσης βασίζεται στο </a:t>
            </a:r>
          </a:p>
          <a:p>
            <a:pPr algn="r" eaLnBrk="1" hangingPunct="1">
              <a:spcBef>
                <a:spcPct val="50000"/>
              </a:spcBef>
            </a:pPr>
            <a:r>
              <a:rPr lang="el-GR" altLang="el-GR" dirty="0">
                <a:solidFill>
                  <a:schemeClr val="accent2"/>
                </a:solidFill>
                <a:cs typeface="Arial" panose="020B0604020202020204" pitchFamily="34" charset="0"/>
              </a:rPr>
              <a:t>2</a:t>
            </a:r>
            <a:r>
              <a:rPr lang="el-GR" altLang="el-GR" baseline="30000" dirty="0">
                <a:solidFill>
                  <a:schemeClr val="accent2"/>
                </a:solidFill>
                <a:cs typeface="Arial" panose="020B0604020202020204" pitchFamily="34" charset="0"/>
              </a:rPr>
              <a:t>ο</a:t>
            </a:r>
            <a:r>
              <a:rPr lang="el-GR" altLang="el-GR" dirty="0">
                <a:solidFill>
                  <a:schemeClr val="accent2"/>
                </a:solidFill>
                <a:cs typeface="Arial" panose="020B0604020202020204" pitchFamily="34" charset="0"/>
              </a:rPr>
              <a:t> Νόμο του Νεύτωνα</a:t>
            </a:r>
            <a:r>
              <a:rPr lang="en-US" altLang="el-GR" dirty="0">
                <a:solidFill>
                  <a:schemeClr val="accent2"/>
                </a:solidFill>
                <a:cs typeface="Arial" panose="020B0604020202020204" pitchFamily="34" charset="0"/>
              </a:rPr>
              <a:t>.</a:t>
            </a:r>
            <a:endParaRPr lang="el-GR" altLang="el-GR" dirty="0">
              <a:solidFill>
                <a:schemeClr val="accent2"/>
              </a:solidFill>
              <a:cs typeface="Arial" panose="020B0604020202020204" pitchFamily="34" charset="0"/>
            </a:endParaRPr>
          </a:p>
        </p:txBody>
      </p:sp>
      <p:sp>
        <p:nvSpPr>
          <p:cNvPr id="6" name="Ορθογώνιο 5">
            <a:extLst>
              <a:ext uri="{FF2B5EF4-FFF2-40B4-BE49-F238E27FC236}">
                <a16:creationId xmlns:a16="http://schemas.microsoft.com/office/drawing/2014/main" id="{1FF60C73-C22F-4373-94FE-D43F51FEA9A9}"/>
              </a:ext>
            </a:extLst>
          </p:cNvPr>
          <p:cNvSpPr/>
          <p:nvPr/>
        </p:nvSpPr>
        <p:spPr>
          <a:xfrm>
            <a:off x="320030" y="364498"/>
            <a:ext cx="8503940" cy="461665"/>
          </a:xfrm>
          <a:prstGeom prst="rect">
            <a:avLst/>
          </a:prstGeom>
        </p:spPr>
        <p:txBody>
          <a:bodyPr wrap="square">
            <a:spAutoFit/>
          </a:bodyPr>
          <a:lstStyle/>
          <a:p>
            <a:r>
              <a:rPr lang="el-GR" altLang="el-GR" dirty="0"/>
              <a:t>Ως</a:t>
            </a:r>
            <a:r>
              <a:rPr lang="el-GR" altLang="el-GR" b="1" dirty="0"/>
              <a:t> </a:t>
            </a:r>
            <a:r>
              <a:rPr lang="el-GR" altLang="el-GR" sz="2400" b="1" u="sng" dirty="0">
                <a:solidFill>
                  <a:srgbClr val="990033"/>
                </a:solidFill>
                <a:effectLst>
                  <a:outerShdw blurRad="38100" dist="38100" dir="2700000" algn="tl">
                    <a:srgbClr val="000000">
                      <a:alpha val="43137"/>
                    </a:srgbClr>
                  </a:outerShdw>
                </a:effectLst>
                <a:latin typeface="Comic Sans MS" panose="030F0702030302020204" pitchFamily="66" charset="0"/>
              </a:rPr>
              <a:t>ορμή</a:t>
            </a:r>
            <a:r>
              <a:rPr lang="el-GR" altLang="el-GR" b="1" dirty="0"/>
              <a:t> </a:t>
            </a:r>
            <a:r>
              <a:rPr lang="el-GR" altLang="el-GR" dirty="0"/>
              <a:t>ορίζεται ως το γινόμενο της μάζας και της ταχύτητας ενός σώματος. </a:t>
            </a:r>
            <a:endParaRPr lang="el-GR" dirty="0"/>
          </a:p>
        </p:txBody>
      </p:sp>
    </p:spTree>
    <p:extLst>
      <p:ext uri="{BB962C8B-B14F-4D97-AF65-F5344CB8AC3E}">
        <p14:creationId xmlns:p14="http://schemas.microsoft.com/office/powerpoint/2010/main" val="35454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500" fill="hold"/>
                                        <p:tgtEl>
                                          <p:spTgt spid="11"/>
                                        </p:tgtEl>
                                        <p:attrNameLst>
                                          <p:attrName>ppt_x</p:attrName>
                                        </p:attrNameLst>
                                      </p:cBhvr>
                                      <p:tavLst>
                                        <p:tav tm="0">
                                          <p:val>
                                            <p:strVal val="1+#ppt_w/2"/>
                                          </p:val>
                                        </p:tav>
                                        <p:tav tm="100000">
                                          <p:val>
                                            <p:strVal val="#ppt_x"/>
                                          </p:val>
                                        </p:tav>
                                      </p:tavLst>
                                    </p:anim>
                                    <p:anim calcmode="lin" valueType="num">
                                      <p:cBhvr additive="base">
                                        <p:cTn id="13"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1+#ppt_w/2"/>
                                          </p:val>
                                        </p:tav>
                                        <p:tav tm="100000">
                                          <p:val>
                                            <p:strVal val="#ppt_x"/>
                                          </p:val>
                                        </p:tav>
                                      </p:tavLst>
                                    </p:anim>
                                    <p:anim calcmode="lin" valueType="num">
                                      <p:cBhvr additive="base">
                                        <p:cTn id="2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60</a:t>
            </a:fld>
            <a:endParaRPr lang="el-GR" dirty="0">
              <a:solidFill>
                <a:prstClr val="black">
                  <a:tint val="75000"/>
                </a:prstClr>
              </a:solidFill>
            </a:endParaRPr>
          </a:p>
        </p:txBody>
      </p:sp>
      <p:sp>
        <p:nvSpPr>
          <p:cNvPr id="4" name="Text Box 4">
            <a:extLst>
              <a:ext uri="{FF2B5EF4-FFF2-40B4-BE49-F238E27FC236}">
                <a16:creationId xmlns:a16="http://schemas.microsoft.com/office/drawing/2014/main" id="{BECE0A58-6E05-4503-BB40-8E56DEBC125C}"/>
              </a:ext>
            </a:extLst>
          </p:cNvPr>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dirty="0">
                <a:solidFill>
                  <a:schemeClr val="accent2"/>
                </a:solidFill>
              </a:rPr>
              <a:t>Διάσπαση Μορίων</a:t>
            </a:r>
            <a:r>
              <a:rPr lang="en-US" altLang="el-GR" dirty="0">
                <a:solidFill>
                  <a:schemeClr val="accent2"/>
                </a:solidFill>
              </a:rPr>
              <a:t> (</a:t>
            </a:r>
            <a:r>
              <a:rPr lang="el-GR" altLang="el-GR" dirty="0">
                <a:solidFill>
                  <a:srgbClr val="FF0000"/>
                </a:solidFill>
              </a:rPr>
              <a:t>Χημική Δυναμική</a:t>
            </a:r>
            <a:r>
              <a:rPr lang="en-US" altLang="el-GR" dirty="0">
                <a:solidFill>
                  <a:schemeClr val="accent2"/>
                </a:solidFill>
              </a:rPr>
              <a:t>)</a:t>
            </a:r>
          </a:p>
        </p:txBody>
      </p:sp>
      <p:sp>
        <p:nvSpPr>
          <p:cNvPr id="5" name="Text Box 5">
            <a:extLst>
              <a:ext uri="{FF2B5EF4-FFF2-40B4-BE49-F238E27FC236}">
                <a16:creationId xmlns:a16="http://schemas.microsoft.com/office/drawing/2014/main" id="{CD757E8F-B12B-4154-9A3C-A88FB5363522}"/>
              </a:ext>
            </a:extLst>
          </p:cNvPr>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a:solidFill>
                  <a:srgbClr val="008000"/>
                </a:solidFill>
              </a:rPr>
              <a:t>Διατομικά</a:t>
            </a:r>
            <a:r>
              <a:rPr lang="en-US" altLang="el-GR">
                <a:solidFill>
                  <a:srgbClr val="008000"/>
                </a:solidFill>
              </a:rPr>
              <a:t> </a:t>
            </a:r>
            <a:r>
              <a:rPr lang="el-GR" altLang="el-GR">
                <a:solidFill>
                  <a:srgbClr val="008000"/>
                </a:solidFill>
              </a:rPr>
              <a:t>Μόρια</a:t>
            </a:r>
            <a:endParaRPr lang="en-US" altLang="el-GR">
              <a:solidFill>
                <a:srgbClr val="008000"/>
              </a:solidFill>
            </a:endParaRPr>
          </a:p>
        </p:txBody>
      </p:sp>
      <p:graphicFrame>
        <p:nvGraphicFramePr>
          <p:cNvPr id="6" name="Object 6">
            <a:extLst>
              <a:ext uri="{FF2B5EF4-FFF2-40B4-BE49-F238E27FC236}">
                <a16:creationId xmlns:a16="http://schemas.microsoft.com/office/drawing/2014/main" id="{309422F9-0612-4158-A661-363907C33865}"/>
              </a:ext>
            </a:extLst>
          </p:cNvPr>
          <p:cNvGraphicFramePr>
            <a:graphicFrameLocks noChangeAspect="1"/>
          </p:cNvGraphicFramePr>
          <p:nvPr>
            <p:extLst>
              <p:ext uri="{D42A27DB-BD31-4B8C-83A1-F6EECF244321}">
                <p14:modId xmlns:p14="http://schemas.microsoft.com/office/powerpoint/2010/main" val="1871544540"/>
              </p:ext>
            </p:extLst>
          </p:nvPr>
        </p:nvGraphicFramePr>
        <p:xfrm>
          <a:off x="539552" y="3212976"/>
          <a:ext cx="4203700" cy="2217737"/>
        </p:xfrm>
        <a:graphic>
          <a:graphicData uri="http://schemas.openxmlformats.org/presentationml/2006/ole">
            <mc:AlternateContent xmlns:mc="http://schemas.openxmlformats.org/markup-compatibility/2006">
              <mc:Choice xmlns:v="urn:schemas-microsoft-com:vml" Requires="v">
                <p:oleObj spid="_x0000_s22554" name="Equation" r:id="rId3" imgW="1612900" imgH="850900" progId="Equation.3">
                  <p:embed/>
                </p:oleObj>
              </mc:Choice>
              <mc:Fallback>
                <p:oleObj name="Equation" r:id="rId3" imgW="1612900" imgH="850900" progId="Equation.3">
                  <p:embed/>
                  <p:pic>
                    <p:nvPicPr>
                      <p:cNvPr id="76803" name="Object 6">
                        <a:extLst>
                          <a:ext uri="{FF2B5EF4-FFF2-40B4-BE49-F238E27FC236}">
                            <a16:creationId xmlns:a16="http://schemas.microsoft.com/office/drawing/2014/main" id="{18F752E5-CD90-4D88-A4F1-F4F7B5E30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12976"/>
                        <a:ext cx="4203700" cy="221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 name="Group 19">
            <a:extLst>
              <a:ext uri="{FF2B5EF4-FFF2-40B4-BE49-F238E27FC236}">
                <a16:creationId xmlns:a16="http://schemas.microsoft.com/office/drawing/2014/main" id="{CC7A32B9-E3B1-4311-B91A-8A9E98A8962E}"/>
              </a:ext>
            </a:extLst>
          </p:cNvPr>
          <p:cNvGrpSpPr>
            <a:grpSpLocks/>
          </p:cNvGrpSpPr>
          <p:nvPr/>
        </p:nvGrpSpPr>
        <p:grpSpPr bwMode="auto">
          <a:xfrm>
            <a:off x="7294563" y="1358900"/>
            <a:ext cx="1473200" cy="2468563"/>
            <a:chOff x="3972" y="1200"/>
            <a:chExt cx="928" cy="1555"/>
          </a:xfrm>
        </p:grpSpPr>
        <p:sp>
          <p:nvSpPr>
            <p:cNvPr id="8" name="Line 9">
              <a:extLst>
                <a:ext uri="{FF2B5EF4-FFF2-40B4-BE49-F238E27FC236}">
                  <a16:creationId xmlns:a16="http://schemas.microsoft.com/office/drawing/2014/main" id="{133FE931-97A2-405E-B9DA-307246F4F22A}"/>
                </a:ext>
              </a:extLst>
            </p:cNvPr>
            <p:cNvSpPr>
              <a:spLocks noChangeShapeType="1"/>
            </p:cNvSpPr>
            <p:nvPr/>
          </p:nvSpPr>
          <p:spPr bwMode="auto">
            <a:xfrm flipH="1">
              <a:off x="4224" y="1728"/>
              <a:ext cx="144" cy="336"/>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 name="Oval 7">
              <a:extLst>
                <a:ext uri="{FF2B5EF4-FFF2-40B4-BE49-F238E27FC236}">
                  <a16:creationId xmlns:a16="http://schemas.microsoft.com/office/drawing/2014/main" id="{3A94E8A7-71AE-43A0-A94A-AA29EB4428DB}"/>
                </a:ext>
              </a:extLst>
            </p:cNvPr>
            <p:cNvSpPr>
              <a:spLocks noChangeArrowheads="1"/>
            </p:cNvSpPr>
            <p:nvPr/>
          </p:nvSpPr>
          <p:spPr bwMode="auto">
            <a:xfrm>
              <a:off x="4224" y="1584"/>
              <a:ext cx="288" cy="288"/>
            </a:xfrm>
            <a:prstGeom prst="ellipse">
              <a:avLst/>
            </a:prstGeom>
            <a:gradFill rotWithShape="1">
              <a:gsLst>
                <a:gs pos="0">
                  <a:srgbClr val="CC3300"/>
                </a:gs>
                <a:gs pos="100000">
                  <a:srgbClr val="CC33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 name="Oval 8">
              <a:extLst>
                <a:ext uri="{FF2B5EF4-FFF2-40B4-BE49-F238E27FC236}">
                  <a16:creationId xmlns:a16="http://schemas.microsoft.com/office/drawing/2014/main" id="{6F1FD6F1-B6BC-4A91-A061-F07276C2051A}"/>
                </a:ext>
              </a:extLst>
            </p:cNvPr>
            <p:cNvSpPr>
              <a:spLocks noChangeArrowheads="1"/>
            </p:cNvSpPr>
            <p:nvPr/>
          </p:nvSpPr>
          <p:spPr bwMode="auto">
            <a:xfrm>
              <a:off x="4070" y="1968"/>
              <a:ext cx="288" cy="288"/>
            </a:xfrm>
            <a:prstGeom prst="ellipse">
              <a:avLst/>
            </a:prstGeom>
            <a:gradFill rotWithShape="1">
              <a:gsLst>
                <a:gs pos="0">
                  <a:srgbClr val="CC9900"/>
                </a:gs>
                <a:gs pos="100000">
                  <a:srgbClr val="CC9900">
                    <a:gamma/>
                    <a:shade val="46275"/>
                    <a:invGamma/>
                  </a:srgbClr>
                </a:gs>
              </a:gsLst>
              <a:path path="rect">
                <a:fillToRect l="100000" t="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11" name="Object 13">
              <a:extLst>
                <a:ext uri="{FF2B5EF4-FFF2-40B4-BE49-F238E27FC236}">
                  <a16:creationId xmlns:a16="http://schemas.microsoft.com/office/drawing/2014/main" id="{4110579B-3DCA-49D7-BC96-93F4D0D9D436}"/>
                </a:ext>
              </a:extLst>
            </p:cNvPr>
            <p:cNvGraphicFramePr>
              <a:graphicFrameLocks noChangeAspect="1"/>
            </p:cNvGraphicFramePr>
            <p:nvPr/>
          </p:nvGraphicFramePr>
          <p:xfrm>
            <a:off x="4608" y="1200"/>
            <a:ext cx="292" cy="355"/>
          </p:xfrm>
          <a:graphic>
            <a:graphicData uri="http://schemas.openxmlformats.org/presentationml/2006/ole">
              <mc:AlternateContent xmlns:mc="http://schemas.openxmlformats.org/markup-compatibility/2006">
                <mc:Choice xmlns:v="urn:schemas-microsoft-com:vml" Requires="v">
                  <p:oleObj spid="_x0000_s22555" name="Equation" r:id="rId5" imgW="177569" imgH="215619" progId="Equation.3">
                    <p:embed/>
                  </p:oleObj>
                </mc:Choice>
                <mc:Fallback>
                  <p:oleObj name="Equation" r:id="rId5" imgW="177569" imgH="215619" progId="Equation.3">
                    <p:embed/>
                    <p:pic>
                      <p:nvPicPr>
                        <p:cNvPr id="76809" name="Object 13">
                          <a:extLst>
                            <a:ext uri="{FF2B5EF4-FFF2-40B4-BE49-F238E27FC236}">
                              <a16:creationId xmlns:a16="http://schemas.microsoft.com/office/drawing/2014/main" id="{1DFD6975-C97A-47BE-B398-4476DB6334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12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 name="Object 14">
              <a:extLst>
                <a:ext uri="{FF2B5EF4-FFF2-40B4-BE49-F238E27FC236}">
                  <a16:creationId xmlns:a16="http://schemas.microsoft.com/office/drawing/2014/main" id="{2EC70AAD-CF3C-4377-8116-4CE9F70C1659}"/>
                </a:ext>
              </a:extLst>
            </p:cNvPr>
            <p:cNvGraphicFramePr>
              <a:graphicFrameLocks noChangeAspect="1"/>
            </p:cNvGraphicFramePr>
            <p:nvPr/>
          </p:nvGraphicFramePr>
          <p:xfrm>
            <a:off x="4080" y="2400"/>
            <a:ext cx="292" cy="355"/>
          </p:xfrm>
          <a:graphic>
            <a:graphicData uri="http://schemas.openxmlformats.org/presentationml/2006/ole">
              <mc:AlternateContent xmlns:mc="http://schemas.openxmlformats.org/markup-compatibility/2006">
                <mc:Choice xmlns:v="urn:schemas-microsoft-com:vml" Requires="v">
                  <p:oleObj spid="_x0000_s22556" name="Equation" r:id="rId7" imgW="177569" imgH="215619" progId="Equation.3">
                    <p:embed/>
                  </p:oleObj>
                </mc:Choice>
                <mc:Fallback>
                  <p:oleObj name="Equation" r:id="rId7" imgW="177569" imgH="215619" progId="Equation.3">
                    <p:embed/>
                    <p:pic>
                      <p:nvPicPr>
                        <p:cNvPr id="76810" name="Object 14">
                          <a:extLst>
                            <a:ext uri="{FF2B5EF4-FFF2-40B4-BE49-F238E27FC236}">
                              <a16:creationId xmlns:a16="http://schemas.microsoft.com/office/drawing/2014/main" id="{16DB1F93-76F4-4B62-ACB0-FC93857785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 y="24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 name="Line 16">
              <a:extLst>
                <a:ext uri="{FF2B5EF4-FFF2-40B4-BE49-F238E27FC236}">
                  <a16:creationId xmlns:a16="http://schemas.microsoft.com/office/drawing/2014/main" id="{57ED4CCA-D7B5-43AC-A99D-821B295F1A47}"/>
                </a:ext>
              </a:extLst>
            </p:cNvPr>
            <p:cNvSpPr>
              <a:spLocks noChangeShapeType="1"/>
            </p:cNvSpPr>
            <p:nvPr/>
          </p:nvSpPr>
          <p:spPr bwMode="auto">
            <a:xfrm flipH="1">
              <a:off x="4428" y="1254"/>
              <a:ext cx="144" cy="336"/>
            </a:xfrm>
            <a:prstGeom prst="line">
              <a:avLst/>
            </a:prstGeom>
            <a:noFill/>
            <a:ln w="57150">
              <a:solidFill>
                <a:srgbClr val="CC33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 name="Line 17">
              <a:extLst>
                <a:ext uri="{FF2B5EF4-FFF2-40B4-BE49-F238E27FC236}">
                  <a16:creationId xmlns:a16="http://schemas.microsoft.com/office/drawing/2014/main" id="{C9E8827F-19EF-484B-931C-064DF215C897}"/>
                </a:ext>
              </a:extLst>
            </p:cNvPr>
            <p:cNvSpPr>
              <a:spLocks noChangeShapeType="1"/>
            </p:cNvSpPr>
            <p:nvPr/>
          </p:nvSpPr>
          <p:spPr bwMode="auto">
            <a:xfrm flipH="1">
              <a:off x="3972" y="2267"/>
              <a:ext cx="144" cy="336"/>
            </a:xfrm>
            <a:prstGeom prst="line">
              <a:avLst/>
            </a:prstGeom>
            <a:noFill/>
            <a:ln w="5715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15" name="Text Box 18">
            <a:extLst>
              <a:ext uri="{FF2B5EF4-FFF2-40B4-BE49-F238E27FC236}">
                <a16:creationId xmlns:a16="http://schemas.microsoft.com/office/drawing/2014/main" id="{A29C61D5-29AD-46A0-A917-CDEF4BE16E08}"/>
              </a:ext>
            </a:extLst>
          </p:cNvPr>
          <p:cNvSpPr txBox="1">
            <a:spLocks noChangeArrowheads="1"/>
          </p:cNvSpPr>
          <p:nvPr/>
        </p:nvSpPr>
        <p:spPr bwMode="auto">
          <a:xfrm>
            <a:off x="206375" y="1649413"/>
            <a:ext cx="65978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l-GR"/>
            </a:defPPr>
            <a:lvl1pPr algn="just">
              <a:spcBef>
                <a:spcPct val="50000"/>
              </a:spcBef>
              <a:defRPr sz="2000" b="1">
                <a:solidFill>
                  <a:srgbClr val="0000FF"/>
                </a:solidFill>
                <a:latin typeface="Comic Sans MS" panose="030F0702030302020204" pitchFamily="66" charset="0"/>
              </a:defRPr>
            </a:lvl1pPr>
            <a:lvl2pPr marL="742950" indent="-285750" eaLnBrk="0" hangingPunct="0">
              <a:defRPr sz="2800" b="1">
                <a:latin typeface="Arial" panose="020B0604020202020204" pitchFamily="34" charset="0"/>
                <a:ea typeface="MS PGothic" panose="020B0600070205080204" pitchFamily="34" charset="-128"/>
              </a:defRPr>
            </a:lvl2pPr>
            <a:lvl3pPr marL="1143000" indent="-228600" eaLnBrk="0" hangingPunct="0">
              <a:defRPr sz="2800" b="1">
                <a:latin typeface="Arial" panose="020B0604020202020204" pitchFamily="34" charset="0"/>
                <a:ea typeface="MS PGothic" panose="020B0600070205080204" pitchFamily="34" charset="-128"/>
              </a:defRPr>
            </a:lvl3pPr>
            <a:lvl4pPr marL="1600200" indent="-228600" eaLnBrk="0" hangingPunct="0">
              <a:defRPr sz="2800" b="1">
                <a:latin typeface="Arial" panose="020B0604020202020204" pitchFamily="34" charset="0"/>
                <a:ea typeface="MS PGothic" panose="020B0600070205080204" pitchFamily="34" charset="-128"/>
              </a:defRPr>
            </a:lvl4pPr>
            <a:lvl5pPr marL="2057400" indent="-228600" eaLnBrk="0" hangingPunct="0">
              <a:defRPr sz="28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latin typeface="Arial" panose="020B0604020202020204" pitchFamily="34" charset="0"/>
                <a:ea typeface="MS PGothic" panose="020B0600070205080204" pitchFamily="34" charset="-128"/>
              </a:defRPr>
            </a:lvl9pPr>
          </a:lstStyle>
          <a:p>
            <a:r>
              <a:rPr lang="el-GR" altLang="el-GR" dirty="0">
                <a:solidFill>
                  <a:schemeClr val="tx1"/>
                </a:solidFill>
              </a:rPr>
              <a:t>Όταν σπάει ένα </a:t>
            </a:r>
            <a:r>
              <a:rPr lang="el-GR" altLang="el-GR" dirty="0" err="1">
                <a:solidFill>
                  <a:schemeClr val="tx1"/>
                </a:solidFill>
              </a:rPr>
              <a:t>διατομικό</a:t>
            </a:r>
            <a:r>
              <a:rPr lang="el-GR" altLang="el-GR" dirty="0">
                <a:solidFill>
                  <a:schemeClr val="tx1"/>
                </a:solidFill>
              </a:rPr>
              <a:t> μόριο, η διαθέσιμη ενέργεια Εα  μοιράζεται μεταξύ των ατομικών θραυσμάτων με βάση την αρχή διατήρησης της ενέργειας και της ορμής: </a:t>
            </a:r>
            <a:endParaRPr lang="en-US" altLang="el-GR" dirty="0">
              <a:solidFill>
                <a:schemeClr val="tx1"/>
              </a:solidFill>
            </a:endParaRPr>
          </a:p>
        </p:txBody>
      </p:sp>
    </p:spTree>
    <p:extLst>
      <p:ext uri="{BB962C8B-B14F-4D97-AF65-F5344CB8AC3E}">
        <p14:creationId xmlns:p14="http://schemas.microsoft.com/office/powerpoint/2010/main" val="2650315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61</a:t>
            </a:fld>
            <a:endParaRPr lang="el-GR" dirty="0">
              <a:solidFill>
                <a:prstClr val="black">
                  <a:tint val="75000"/>
                </a:prstClr>
              </a:solidFill>
            </a:endParaRPr>
          </a:p>
        </p:txBody>
      </p:sp>
      <p:graphicFrame>
        <p:nvGraphicFramePr>
          <p:cNvPr id="4" name="Object 4">
            <a:extLst>
              <a:ext uri="{FF2B5EF4-FFF2-40B4-BE49-F238E27FC236}">
                <a16:creationId xmlns:a16="http://schemas.microsoft.com/office/drawing/2014/main" id="{726ECE68-249B-4690-BAAB-34761518EECA}"/>
              </a:ext>
            </a:extLst>
          </p:cNvPr>
          <p:cNvGraphicFramePr>
            <a:graphicFrameLocks noChangeAspect="1"/>
          </p:cNvGraphicFramePr>
          <p:nvPr>
            <p:extLst>
              <p:ext uri="{D42A27DB-BD31-4B8C-83A1-F6EECF244321}">
                <p14:modId xmlns:p14="http://schemas.microsoft.com/office/powerpoint/2010/main" val="1147040512"/>
              </p:ext>
            </p:extLst>
          </p:nvPr>
        </p:nvGraphicFramePr>
        <p:xfrm>
          <a:off x="538163" y="487363"/>
          <a:ext cx="5826125" cy="5427662"/>
        </p:xfrm>
        <a:graphic>
          <a:graphicData uri="http://schemas.openxmlformats.org/presentationml/2006/ole">
            <mc:AlternateContent xmlns:mc="http://schemas.openxmlformats.org/markup-compatibility/2006">
              <mc:Choice xmlns:v="urn:schemas-microsoft-com:vml" Requires="v">
                <p:oleObj spid="_x0000_s23578" name="Equation" r:id="rId3" imgW="2235200" imgH="2082800" progId="Equation.DSMT4">
                  <p:embed/>
                </p:oleObj>
              </mc:Choice>
              <mc:Fallback>
                <p:oleObj name="Equation" r:id="rId3" imgW="2235200" imgH="2082800" progId="Equation.DSMT4">
                  <p:embed/>
                  <p:pic>
                    <p:nvPicPr>
                      <p:cNvPr id="77825" name="Object 4">
                        <a:extLst>
                          <a:ext uri="{FF2B5EF4-FFF2-40B4-BE49-F238E27FC236}">
                            <a16:creationId xmlns:a16="http://schemas.microsoft.com/office/drawing/2014/main" id="{BF0C8707-37C3-4FE8-9811-88B2F98D0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487363"/>
                        <a:ext cx="5826125" cy="542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5" name="Group 5">
            <a:extLst>
              <a:ext uri="{FF2B5EF4-FFF2-40B4-BE49-F238E27FC236}">
                <a16:creationId xmlns:a16="http://schemas.microsoft.com/office/drawing/2014/main" id="{C5BB39CF-33EE-4884-8121-2E6C5E7FDA8D}"/>
              </a:ext>
            </a:extLst>
          </p:cNvPr>
          <p:cNvGrpSpPr>
            <a:grpSpLocks/>
          </p:cNvGrpSpPr>
          <p:nvPr/>
        </p:nvGrpSpPr>
        <p:grpSpPr bwMode="auto">
          <a:xfrm>
            <a:off x="7177088" y="1741488"/>
            <a:ext cx="1473200" cy="2468562"/>
            <a:chOff x="3972" y="1200"/>
            <a:chExt cx="928" cy="1555"/>
          </a:xfrm>
        </p:grpSpPr>
        <p:sp>
          <p:nvSpPr>
            <p:cNvPr id="6" name="Line 6">
              <a:extLst>
                <a:ext uri="{FF2B5EF4-FFF2-40B4-BE49-F238E27FC236}">
                  <a16:creationId xmlns:a16="http://schemas.microsoft.com/office/drawing/2014/main" id="{2BBF2388-BDD3-449E-A3E4-191CF2546D78}"/>
                </a:ext>
              </a:extLst>
            </p:cNvPr>
            <p:cNvSpPr>
              <a:spLocks noChangeShapeType="1"/>
            </p:cNvSpPr>
            <p:nvPr/>
          </p:nvSpPr>
          <p:spPr bwMode="auto">
            <a:xfrm flipH="1">
              <a:off x="4224" y="1728"/>
              <a:ext cx="144" cy="336"/>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7" name="Oval 7">
              <a:extLst>
                <a:ext uri="{FF2B5EF4-FFF2-40B4-BE49-F238E27FC236}">
                  <a16:creationId xmlns:a16="http://schemas.microsoft.com/office/drawing/2014/main" id="{CE78667E-D1F1-45C6-997B-E4DAC2004933}"/>
                </a:ext>
              </a:extLst>
            </p:cNvPr>
            <p:cNvSpPr>
              <a:spLocks noChangeArrowheads="1"/>
            </p:cNvSpPr>
            <p:nvPr/>
          </p:nvSpPr>
          <p:spPr bwMode="auto">
            <a:xfrm>
              <a:off x="4224" y="1584"/>
              <a:ext cx="288" cy="288"/>
            </a:xfrm>
            <a:prstGeom prst="ellipse">
              <a:avLst/>
            </a:prstGeom>
            <a:gradFill rotWithShape="1">
              <a:gsLst>
                <a:gs pos="0">
                  <a:srgbClr val="CC3300"/>
                </a:gs>
                <a:gs pos="100000">
                  <a:srgbClr val="CC33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 name="Oval 8">
              <a:extLst>
                <a:ext uri="{FF2B5EF4-FFF2-40B4-BE49-F238E27FC236}">
                  <a16:creationId xmlns:a16="http://schemas.microsoft.com/office/drawing/2014/main" id="{15BDD237-6BEA-4180-A7E2-2632ED2DB5E4}"/>
                </a:ext>
              </a:extLst>
            </p:cNvPr>
            <p:cNvSpPr>
              <a:spLocks noChangeArrowheads="1"/>
            </p:cNvSpPr>
            <p:nvPr/>
          </p:nvSpPr>
          <p:spPr bwMode="auto">
            <a:xfrm>
              <a:off x="4070" y="1968"/>
              <a:ext cx="288" cy="288"/>
            </a:xfrm>
            <a:prstGeom prst="ellipse">
              <a:avLst/>
            </a:prstGeom>
            <a:gradFill rotWithShape="1">
              <a:gsLst>
                <a:gs pos="0">
                  <a:srgbClr val="CC9900"/>
                </a:gs>
                <a:gs pos="100000">
                  <a:srgbClr val="CC9900">
                    <a:gamma/>
                    <a:shade val="46275"/>
                    <a:invGamma/>
                  </a:srgbClr>
                </a:gs>
              </a:gsLst>
              <a:path path="rect">
                <a:fillToRect l="100000" t="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9" name="Object 9">
              <a:extLst>
                <a:ext uri="{FF2B5EF4-FFF2-40B4-BE49-F238E27FC236}">
                  <a16:creationId xmlns:a16="http://schemas.microsoft.com/office/drawing/2014/main" id="{9960786F-4672-4D98-9D17-730687B7EA3A}"/>
                </a:ext>
              </a:extLst>
            </p:cNvPr>
            <p:cNvGraphicFramePr>
              <a:graphicFrameLocks noChangeAspect="1"/>
            </p:cNvGraphicFramePr>
            <p:nvPr/>
          </p:nvGraphicFramePr>
          <p:xfrm>
            <a:off x="4608" y="1200"/>
            <a:ext cx="292" cy="355"/>
          </p:xfrm>
          <a:graphic>
            <a:graphicData uri="http://schemas.openxmlformats.org/presentationml/2006/ole">
              <mc:AlternateContent xmlns:mc="http://schemas.openxmlformats.org/markup-compatibility/2006">
                <mc:Choice xmlns:v="urn:schemas-microsoft-com:vml" Requires="v">
                  <p:oleObj spid="_x0000_s23579" name="Equation" r:id="rId5" imgW="177569" imgH="215619" progId="Equation.3">
                    <p:embed/>
                  </p:oleObj>
                </mc:Choice>
                <mc:Fallback>
                  <p:oleObj name="Equation" r:id="rId5" imgW="177569" imgH="215619" progId="Equation.3">
                    <p:embed/>
                    <p:pic>
                      <p:nvPicPr>
                        <p:cNvPr id="77830" name="Object 9">
                          <a:extLst>
                            <a:ext uri="{FF2B5EF4-FFF2-40B4-BE49-F238E27FC236}">
                              <a16:creationId xmlns:a16="http://schemas.microsoft.com/office/drawing/2014/main" id="{7EF35A7A-60BF-428D-81F6-F013C8AB63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12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 name="Object 10">
              <a:extLst>
                <a:ext uri="{FF2B5EF4-FFF2-40B4-BE49-F238E27FC236}">
                  <a16:creationId xmlns:a16="http://schemas.microsoft.com/office/drawing/2014/main" id="{22A9DC8C-2645-4E91-A7A9-3C9790639AD7}"/>
                </a:ext>
              </a:extLst>
            </p:cNvPr>
            <p:cNvGraphicFramePr>
              <a:graphicFrameLocks noChangeAspect="1"/>
            </p:cNvGraphicFramePr>
            <p:nvPr/>
          </p:nvGraphicFramePr>
          <p:xfrm>
            <a:off x="4080" y="2400"/>
            <a:ext cx="292" cy="355"/>
          </p:xfrm>
          <a:graphic>
            <a:graphicData uri="http://schemas.openxmlformats.org/presentationml/2006/ole">
              <mc:AlternateContent xmlns:mc="http://schemas.openxmlformats.org/markup-compatibility/2006">
                <mc:Choice xmlns:v="urn:schemas-microsoft-com:vml" Requires="v">
                  <p:oleObj spid="_x0000_s23580" name="Equation" r:id="rId7" imgW="177569" imgH="215619" progId="Equation.3">
                    <p:embed/>
                  </p:oleObj>
                </mc:Choice>
                <mc:Fallback>
                  <p:oleObj name="Equation" r:id="rId7" imgW="177569" imgH="215619" progId="Equation.3">
                    <p:embed/>
                    <p:pic>
                      <p:nvPicPr>
                        <p:cNvPr id="77831" name="Object 10">
                          <a:extLst>
                            <a:ext uri="{FF2B5EF4-FFF2-40B4-BE49-F238E27FC236}">
                              <a16:creationId xmlns:a16="http://schemas.microsoft.com/office/drawing/2014/main" id="{F238EFE0-31AA-4299-8D20-FC53DDEA29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 y="24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 name="Line 11">
              <a:extLst>
                <a:ext uri="{FF2B5EF4-FFF2-40B4-BE49-F238E27FC236}">
                  <a16:creationId xmlns:a16="http://schemas.microsoft.com/office/drawing/2014/main" id="{764DF167-6B5C-45A4-B3E8-5FB001905889}"/>
                </a:ext>
              </a:extLst>
            </p:cNvPr>
            <p:cNvSpPr>
              <a:spLocks noChangeShapeType="1"/>
            </p:cNvSpPr>
            <p:nvPr/>
          </p:nvSpPr>
          <p:spPr bwMode="auto">
            <a:xfrm flipH="1">
              <a:off x="4428" y="1254"/>
              <a:ext cx="144" cy="336"/>
            </a:xfrm>
            <a:prstGeom prst="line">
              <a:avLst/>
            </a:prstGeom>
            <a:noFill/>
            <a:ln w="57150">
              <a:solidFill>
                <a:srgbClr val="CC33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2" name="Line 12">
              <a:extLst>
                <a:ext uri="{FF2B5EF4-FFF2-40B4-BE49-F238E27FC236}">
                  <a16:creationId xmlns:a16="http://schemas.microsoft.com/office/drawing/2014/main" id="{FD03084A-D7D8-46EE-9234-45F94BDC4DC6}"/>
                </a:ext>
              </a:extLst>
            </p:cNvPr>
            <p:cNvSpPr>
              <a:spLocks noChangeShapeType="1"/>
            </p:cNvSpPr>
            <p:nvPr/>
          </p:nvSpPr>
          <p:spPr bwMode="auto">
            <a:xfrm flipH="1">
              <a:off x="3972" y="2267"/>
              <a:ext cx="144" cy="336"/>
            </a:xfrm>
            <a:prstGeom prst="line">
              <a:avLst/>
            </a:prstGeom>
            <a:noFill/>
            <a:ln w="5715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Tree>
    <p:extLst>
      <p:ext uri="{BB962C8B-B14F-4D97-AF65-F5344CB8AC3E}">
        <p14:creationId xmlns:p14="http://schemas.microsoft.com/office/powerpoint/2010/main" val="3287377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62</a:t>
            </a:fld>
            <a:endParaRPr lang="el-GR" dirty="0">
              <a:solidFill>
                <a:prstClr val="black">
                  <a:tint val="75000"/>
                </a:prstClr>
              </a:solidFill>
            </a:endParaRPr>
          </a:p>
        </p:txBody>
      </p:sp>
      <p:grpSp>
        <p:nvGrpSpPr>
          <p:cNvPr id="4" name="Group 4">
            <a:extLst>
              <a:ext uri="{FF2B5EF4-FFF2-40B4-BE49-F238E27FC236}">
                <a16:creationId xmlns:a16="http://schemas.microsoft.com/office/drawing/2014/main" id="{6C73D19C-B03F-4D19-9FF9-1446CBFADE91}"/>
              </a:ext>
            </a:extLst>
          </p:cNvPr>
          <p:cNvGrpSpPr>
            <a:grpSpLocks/>
          </p:cNvGrpSpPr>
          <p:nvPr/>
        </p:nvGrpSpPr>
        <p:grpSpPr bwMode="auto">
          <a:xfrm>
            <a:off x="7294563" y="1358900"/>
            <a:ext cx="1473200" cy="2468563"/>
            <a:chOff x="3972" y="1200"/>
            <a:chExt cx="928" cy="1555"/>
          </a:xfrm>
        </p:grpSpPr>
        <p:sp>
          <p:nvSpPr>
            <p:cNvPr id="5" name="Line 5">
              <a:extLst>
                <a:ext uri="{FF2B5EF4-FFF2-40B4-BE49-F238E27FC236}">
                  <a16:creationId xmlns:a16="http://schemas.microsoft.com/office/drawing/2014/main" id="{D20FDE0B-4432-4519-9207-D82A3CA8C9F3}"/>
                </a:ext>
              </a:extLst>
            </p:cNvPr>
            <p:cNvSpPr>
              <a:spLocks noChangeShapeType="1"/>
            </p:cNvSpPr>
            <p:nvPr/>
          </p:nvSpPr>
          <p:spPr bwMode="auto">
            <a:xfrm flipH="1">
              <a:off x="4224" y="1728"/>
              <a:ext cx="144" cy="336"/>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 name="Oval 6">
              <a:extLst>
                <a:ext uri="{FF2B5EF4-FFF2-40B4-BE49-F238E27FC236}">
                  <a16:creationId xmlns:a16="http://schemas.microsoft.com/office/drawing/2014/main" id="{4D525462-A062-44DE-80B5-25265D00E2D3}"/>
                </a:ext>
              </a:extLst>
            </p:cNvPr>
            <p:cNvSpPr>
              <a:spLocks noChangeArrowheads="1"/>
            </p:cNvSpPr>
            <p:nvPr/>
          </p:nvSpPr>
          <p:spPr bwMode="auto">
            <a:xfrm>
              <a:off x="4224" y="1584"/>
              <a:ext cx="288" cy="288"/>
            </a:xfrm>
            <a:prstGeom prst="ellipse">
              <a:avLst/>
            </a:prstGeom>
            <a:gradFill rotWithShape="1">
              <a:gsLst>
                <a:gs pos="0">
                  <a:srgbClr val="CC3300"/>
                </a:gs>
                <a:gs pos="100000">
                  <a:srgbClr val="CC33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 name="Oval 7">
              <a:extLst>
                <a:ext uri="{FF2B5EF4-FFF2-40B4-BE49-F238E27FC236}">
                  <a16:creationId xmlns:a16="http://schemas.microsoft.com/office/drawing/2014/main" id="{720B0396-65A1-43B9-99E1-AF27211C249B}"/>
                </a:ext>
              </a:extLst>
            </p:cNvPr>
            <p:cNvSpPr>
              <a:spLocks noChangeArrowheads="1"/>
            </p:cNvSpPr>
            <p:nvPr/>
          </p:nvSpPr>
          <p:spPr bwMode="auto">
            <a:xfrm>
              <a:off x="4070" y="1968"/>
              <a:ext cx="288" cy="288"/>
            </a:xfrm>
            <a:prstGeom prst="ellipse">
              <a:avLst/>
            </a:prstGeom>
            <a:gradFill rotWithShape="1">
              <a:gsLst>
                <a:gs pos="0">
                  <a:srgbClr val="CC9900"/>
                </a:gs>
                <a:gs pos="100000">
                  <a:srgbClr val="CC9900">
                    <a:gamma/>
                    <a:shade val="46275"/>
                    <a:invGamma/>
                  </a:srgbClr>
                </a:gs>
              </a:gsLst>
              <a:path path="rect">
                <a:fillToRect l="100000" t="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8" name="Object 8">
              <a:extLst>
                <a:ext uri="{FF2B5EF4-FFF2-40B4-BE49-F238E27FC236}">
                  <a16:creationId xmlns:a16="http://schemas.microsoft.com/office/drawing/2014/main" id="{D27F63AE-187E-45C0-868B-4AE2E5AACF41}"/>
                </a:ext>
              </a:extLst>
            </p:cNvPr>
            <p:cNvGraphicFramePr>
              <a:graphicFrameLocks noChangeAspect="1"/>
            </p:cNvGraphicFramePr>
            <p:nvPr/>
          </p:nvGraphicFramePr>
          <p:xfrm>
            <a:off x="4608" y="1200"/>
            <a:ext cx="292" cy="355"/>
          </p:xfrm>
          <a:graphic>
            <a:graphicData uri="http://schemas.openxmlformats.org/presentationml/2006/ole">
              <mc:AlternateContent xmlns:mc="http://schemas.openxmlformats.org/markup-compatibility/2006">
                <mc:Choice xmlns:v="urn:schemas-microsoft-com:vml" Requires="v">
                  <p:oleObj spid="_x0000_s24610" name="Equation" r:id="rId3" imgW="177569" imgH="215619" progId="Equation.3">
                    <p:embed/>
                  </p:oleObj>
                </mc:Choice>
                <mc:Fallback>
                  <p:oleObj name="Equation" r:id="rId3" imgW="177569" imgH="215619" progId="Equation.3">
                    <p:embed/>
                    <p:pic>
                      <p:nvPicPr>
                        <p:cNvPr id="78856" name="Object 8">
                          <a:extLst>
                            <a:ext uri="{FF2B5EF4-FFF2-40B4-BE49-F238E27FC236}">
                              <a16:creationId xmlns:a16="http://schemas.microsoft.com/office/drawing/2014/main" id="{FC9255DC-163E-4F62-A211-EE5A19A91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2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 name="Object 9">
              <a:extLst>
                <a:ext uri="{FF2B5EF4-FFF2-40B4-BE49-F238E27FC236}">
                  <a16:creationId xmlns:a16="http://schemas.microsoft.com/office/drawing/2014/main" id="{84B44D82-4279-42D5-B973-97BDCA20F656}"/>
                </a:ext>
              </a:extLst>
            </p:cNvPr>
            <p:cNvGraphicFramePr>
              <a:graphicFrameLocks noChangeAspect="1"/>
            </p:cNvGraphicFramePr>
            <p:nvPr/>
          </p:nvGraphicFramePr>
          <p:xfrm>
            <a:off x="4080" y="2400"/>
            <a:ext cx="292" cy="355"/>
          </p:xfrm>
          <a:graphic>
            <a:graphicData uri="http://schemas.openxmlformats.org/presentationml/2006/ole">
              <mc:AlternateContent xmlns:mc="http://schemas.openxmlformats.org/markup-compatibility/2006">
                <mc:Choice xmlns:v="urn:schemas-microsoft-com:vml" Requires="v">
                  <p:oleObj spid="_x0000_s24611" name="Equation" r:id="rId5" imgW="177569" imgH="215619" progId="Equation.3">
                    <p:embed/>
                  </p:oleObj>
                </mc:Choice>
                <mc:Fallback>
                  <p:oleObj name="Equation" r:id="rId5" imgW="177569" imgH="215619" progId="Equation.3">
                    <p:embed/>
                    <p:pic>
                      <p:nvPicPr>
                        <p:cNvPr id="78857" name="Object 9">
                          <a:extLst>
                            <a:ext uri="{FF2B5EF4-FFF2-40B4-BE49-F238E27FC236}">
                              <a16:creationId xmlns:a16="http://schemas.microsoft.com/office/drawing/2014/main" id="{1EDA5AF4-200B-44A0-8605-B3B47ED2DE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24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 name="Line 10">
              <a:extLst>
                <a:ext uri="{FF2B5EF4-FFF2-40B4-BE49-F238E27FC236}">
                  <a16:creationId xmlns:a16="http://schemas.microsoft.com/office/drawing/2014/main" id="{416E3465-B31A-4DBD-A944-48FBE37F5FB6}"/>
                </a:ext>
              </a:extLst>
            </p:cNvPr>
            <p:cNvSpPr>
              <a:spLocks noChangeShapeType="1"/>
            </p:cNvSpPr>
            <p:nvPr/>
          </p:nvSpPr>
          <p:spPr bwMode="auto">
            <a:xfrm flipH="1">
              <a:off x="4428" y="1254"/>
              <a:ext cx="144" cy="336"/>
            </a:xfrm>
            <a:prstGeom prst="line">
              <a:avLst/>
            </a:prstGeom>
            <a:noFill/>
            <a:ln w="57150">
              <a:solidFill>
                <a:srgbClr val="CC33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1" name="Line 11">
              <a:extLst>
                <a:ext uri="{FF2B5EF4-FFF2-40B4-BE49-F238E27FC236}">
                  <a16:creationId xmlns:a16="http://schemas.microsoft.com/office/drawing/2014/main" id="{3C583E80-AA6E-4768-8489-FE9371E093CE}"/>
                </a:ext>
              </a:extLst>
            </p:cNvPr>
            <p:cNvSpPr>
              <a:spLocks noChangeShapeType="1"/>
            </p:cNvSpPr>
            <p:nvPr/>
          </p:nvSpPr>
          <p:spPr bwMode="auto">
            <a:xfrm flipH="1">
              <a:off x="3972" y="2267"/>
              <a:ext cx="144" cy="336"/>
            </a:xfrm>
            <a:prstGeom prst="line">
              <a:avLst/>
            </a:prstGeom>
            <a:noFill/>
            <a:ln w="5715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graphicFrame>
        <p:nvGraphicFramePr>
          <p:cNvPr id="12" name="Object 12">
            <a:extLst>
              <a:ext uri="{FF2B5EF4-FFF2-40B4-BE49-F238E27FC236}">
                <a16:creationId xmlns:a16="http://schemas.microsoft.com/office/drawing/2014/main" id="{89B3AA53-E078-4433-AD44-F3B7F017055C}"/>
              </a:ext>
            </a:extLst>
          </p:cNvPr>
          <p:cNvGraphicFramePr>
            <a:graphicFrameLocks noChangeAspect="1"/>
          </p:cNvGraphicFramePr>
          <p:nvPr>
            <p:extLst>
              <p:ext uri="{D42A27DB-BD31-4B8C-83A1-F6EECF244321}">
                <p14:modId xmlns:p14="http://schemas.microsoft.com/office/powerpoint/2010/main" val="1800126156"/>
              </p:ext>
            </p:extLst>
          </p:nvPr>
        </p:nvGraphicFramePr>
        <p:xfrm>
          <a:off x="263121" y="1214437"/>
          <a:ext cx="7450137" cy="1025525"/>
        </p:xfrm>
        <a:graphic>
          <a:graphicData uri="http://schemas.openxmlformats.org/presentationml/2006/ole">
            <mc:AlternateContent xmlns:mc="http://schemas.openxmlformats.org/markup-compatibility/2006">
              <mc:Choice xmlns:v="urn:schemas-microsoft-com:vml" Requires="v">
                <p:oleObj spid="_x0000_s24612" name="Equation" r:id="rId7" imgW="2857320" imgH="393480" progId="Equation.DSMT4">
                  <p:embed/>
                </p:oleObj>
              </mc:Choice>
              <mc:Fallback>
                <p:oleObj name="Equation" r:id="rId7" imgW="2857320" imgH="393480" progId="Equation.DSMT4">
                  <p:embed/>
                  <p:pic>
                    <p:nvPicPr>
                      <p:cNvPr id="78850" name="Object 12">
                        <a:extLst>
                          <a:ext uri="{FF2B5EF4-FFF2-40B4-BE49-F238E27FC236}">
                            <a16:creationId xmlns:a16="http://schemas.microsoft.com/office/drawing/2014/main" id="{3BD87FBD-4E16-4742-83D6-37E9A41BAEFA}"/>
                          </a:ext>
                        </a:extLst>
                      </p:cNvPr>
                      <p:cNvPicPr>
                        <a:picLocks noChangeAspect="1" noChangeArrowheads="1"/>
                      </p:cNvPicPr>
                      <p:nvPr/>
                    </p:nvPicPr>
                    <p:blipFill>
                      <a:blip r:embed="rId8"/>
                      <a:srcRect/>
                      <a:stretch>
                        <a:fillRect/>
                      </a:stretch>
                    </p:blipFill>
                    <p:spPr bwMode="auto">
                      <a:xfrm>
                        <a:off x="263121" y="1214437"/>
                        <a:ext cx="7450137"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 name="Object 13">
            <a:extLst>
              <a:ext uri="{FF2B5EF4-FFF2-40B4-BE49-F238E27FC236}">
                <a16:creationId xmlns:a16="http://schemas.microsoft.com/office/drawing/2014/main" id="{6D706ED4-1140-4EEC-A73A-AD3680CD90FD}"/>
              </a:ext>
            </a:extLst>
          </p:cNvPr>
          <p:cNvGraphicFramePr>
            <a:graphicFrameLocks noChangeAspect="1"/>
          </p:cNvGraphicFramePr>
          <p:nvPr>
            <p:extLst>
              <p:ext uri="{D42A27DB-BD31-4B8C-83A1-F6EECF244321}">
                <p14:modId xmlns:p14="http://schemas.microsoft.com/office/powerpoint/2010/main" val="1449700958"/>
              </p:ext>
            </p:extLst>
          </p:nvPr>
        </p:nvGraphicFramePr>
        <p:xfrm>
          <a:off x="220663" y="3830746"/>
          <a:ext cx="7912100" cy="1719262"/>
        </p:xfrm>
        <a:graphic>
          <a:graphicData uri="http://schemas.openxmlformats.org/presentationml/2006/ole">
            <mc:AlternateContent xmlns:mc="http://schemas.openxmlformats.org/markup-compatibility/2006">
              <mc:Choice xmlns:v="urn:schemas-microsoft-com:vml" Requires="v">
                <p:oleObj spid="_x0000_s24613" name="Equation" r:id="rId9" imgW="3035160" imgH="660240" progId="Equation.DSMT4">
                  <p:embed/>
                </p:oleObj>
              </mc:Choice>
              <mc:Fallback>
                <p:oleObj name="Equation" r:id="rId9" imgW="3035160" imgH="660240" progId="Equation.DSMT4">
                  <p:embed/>
                  <p:pic>
                    <p:nvPicPr>
                      <p:cNvPr id="78851" name="Object 13">
                        <a:extLst>
                          <a:ext uri="{FF2B5EF4-FFF2-40B4-BE49-F238E27FC236}">
                            <a16:creationId xmlns:a16="http://schemas.microsoft.com/office/drawing/2014/main" id="{D403D6A5-AF76-4852-90F7-5895F7A642F5}"/>
                          </a:ext>
                        </a:extLst>
                      </p:cNvPr>
                      <p:cNvPicPr>
                        <a:picLocks noChangeAspect="1" noChangeArrowheads="1"/>
                      </p:cNvPicPr>
                      <p:nvPr/>
                    </p:nvPicPr>
                    <p:blipFill>
                      <a:blip r:embed="rId10"/>
                      <a:srcRect/>
                      <a:stretch>
                        <a:fillRect/>
                      </a:stretch>
                    </p:blipFill>
                    <p:spPr bwMode="auto">
                      <a:xfrm>
                        <a:off x="220663" y="3830746"/>
                        <a:ext cx="7912100" cy="171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 name="Text Box 14">
            <a:extLst>
              <a:ext uri="{FF2B5EF4-FFF2-40B4-BE49-F238E27FC236}">
                <a16:creationId xmlns:a16="http://schemas.microsoft.com/office/drawing/2014/main" id="{3BE15326-9DCB-49FC-BF1B-2793851FB323}"/>
              </a:ext>
            </a:extLst>
          </p:cNvPr>
          <p:cNvSpPr txBox="1">
            <a:spLocks noChangeArrowheads="1"/>
          </p:cNvSpPr>
          <p:nvPr/>
        </p:nvSpPr>
        <p:spPr bwMode="auto">
          <a:xfrm>
            <a:off x="231775" y="434975"/>
            <a:ext cx="4554538" cy="5191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eaLnBrk="1" hangingPunct="1"/>
            <a:r>
              <a:rPr lang="el-GR" altLang="el-GR">
                <a:solidFill>
                  <a:schemeClr val="accent2"/>
                </a:solidFill>
              </a:rPr>
              <a:t>Δύο ακραίες περιπτώσεις</a:t>
            </a:r>
            <a:endParaRPr lang="en-US" altLang="el-GR">
              <a:solidFill>
                <a:schemeClr val="accent2"/>
              </a:solidFill>
            </a:endParaRPr>
          </a:p>
        </p:txBody>
      </p:sp>
      <p:cxnSp>
        <p:nvCxnSpPr>
          <p:cNvPr id="15" name="Ευθεία γραμμή σύνδεσης 14">
            <a:extLst>
              <a:ext uri="{FF2B5EF4-FFF2-40B4-BE49-F238E27FC236}">
                <a16:creationId xmlns:a16="http://schemas.microsoft.com/office/drawing/2014/main" id="{C1DA31FC-6D50-4C5C-BE9F-21A86AFA226B}"/>
              </a:ext>
            </a:extLst>
          </p:cNvPr>
          <p:cNvCxnSpPr/>
          <p:nvPr/>
        </p:nvCxnSpPr>
        <p:spPr>
          <a:xfrm>
            <a:off x="263121" y="1978025"/>
            <a:ext cx="1428559"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DC5B0B56-D303-4FCF-A287-CDF0AE08FD6C}"/>
              </a:ext>
            </a:extLst>
          </p:cNvPr>
          <p:cNvCxnSpPr>
            <a:cxnSpLocks/>
          </p:cNvCxnSpPr>
          <p:nvPr/>
        </p:nvCxnSpPr>
        <p:spPr>
          <a:xfrm>
            <a:off x="231775" y="4677966"/>
            <a:ext cx="1603921" cy="1241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31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63</a:t>
            </a:fld>
            <a:endParaRPr lang="el-GR" dirty="0">
              <a:solidFill>
                <a:prstClr val="black">
                  <a:tint val="75000"/>
                </a:prstClr>
              </a:solidFill>
            </a:endParaRPr>
          </a:p>
        </p:txBody>
      </p:sp>
      <p:sp>
        <p:nvSpPr>
          <p:cNvPr id="4" name="Text Box 4">
            <a:extLst>
              <a:ext uri="{FF2B5EF4-FFF2-40B4-BE49-F238E27FC236}">
                <a16:creationId xmlns:a16="http://schemas.microsoft.com/office/drawing/2014/main" id="{2BD514B8-3FE1-440B-8C31-BE56006DA2EF}"/>
              </a:ext>
            </a:extLst>
          </p:cNvPr>
          <p:cNvSpPr txBox="1">
            <a:spLocks noChangeArrowheads="1"/>
          </p:cNvSpPr>
          <p:nvPr/>
        </p:nvSpPr>
        <p:spPr bwMode="auto">
          <a:xfrm>
            <a:off x="107504" y="3913"/>
            <a:ext cx="8013650" cy="185538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lnSpc>
                <a:spcPct val="130000"/>
              </a:lnSpc>
            </a:pPr>
            <a:r>
              <a:rPr lang="el-GR" altLang="el-GR" sz="1800" dirty="0"/>
              <a:t>Η ενέργεια του δεσμού του Ι</a:t>
            </a:r>
            <a:r>
              <a:rPr lang="el-GR" altLang="el-GR" sz="1800" baseline="-25000" dirty="0"/>
              <a:t>2</a:t>
            </a:r>
            <a:r>
              <a:rPr lang="el-GR" altLang="el-GR" sz="1800" dirty="0"/>
              <a:t> είναι </a:t>
            </a:r>
            <a:r>
              <a:rPr lang="en-US" altLang="el-GR" sz="1800" dirty="0"/>
              <a:t>D</a:t>
            </a:r>
            <a:r>
              <a:rPr lang="en-US" altLang="el-GR" sz="1800" baseline="-25000" dirty="0"/>
              <a:t>0</a:t>
            </a:r>
            <a:r>
              <a:rPr lang="en-US" altLang="el-GR" sz="1800" dirty="0"/>
              <a:t>=</a:t>
            </a:r>
            <a:r>
              <a:rPr lang="el-GR" altLang="el-GR" sz="1800" dirty="0"/>
              <a:t>1,54</a:t>
            </a:r>
            <a:r>
              <a:rPr lang="en-US" altLang="el-GR" sz="1800" dirty="0"/>
              <a:t>eV </a:t>
            </a:r>
            <a:r>
              <a:rPr lang="en-US" altLang="el-GR" sz="1800" dirty="0">
                <a:solidFill>
                  <a:schemeClr val="accent2"/>
                </a:solidFill>
              </a:rPr>
              <a:t>(1eV=1,6x10</a:t>
            </a:r>
            <a:r>
              <a:rPr lang="en-US" altLang="el-GR" sz="1800" baseline="30000" dirty="0">
                <a:solidFill>
                  <a:schemeClr val="accent2"/>
                </a:solidFill>
              </a:rPr>
              <a:t>-19</a:t>
            </a:r>
            <a:r>
              <a:rPr lang="en-US" altLang="el-GR" sz="1800" dirty="0">
                <a:solidFill>
                  <a:schemeClr val="accent2"/>
                </a:solidFill>
              </a:rPr>
              <a:t>J)</a:t>
            </a:r>
            <a:r>
              <a:rPr lang="el-GR" altLang="el-GR" sz="1800" dirty="0">
                <a:solidFill>
                  <a:schemeClr val="accent2"/>
                </a:solidFill>
              </a:rPr>
              <a:t>.</a:t>
            </a:r>
            <a:r>
              <a:rPr lang="en-US" altLang="el-GR" sz="1800" dirty="0"/>
              <a:t> </a:t>
            </a:r>
            <a:endParaRPr lang="el-GR" altLang="el-GR" sz="1800" dirty="0"/>
          </a:p>
          <a:p>
            <a:pPr algn="just" eaLnBrk="1" hangingPunct="1">
              <a:lnSpc>
                <a:spcPct val="130000"/>
              </a:lnSpc>
            </a:pPr>
            <a:r>
              <a:rPr lang="el-GR" altLang="el-GR" sz="1800" dirty="0"/>
              <a:t>Πόση είναι η κινητική ενέργεια και η ταχύτητα των ατόμων του ιωδίου εάν το μόριο του ιωδίου διεγερθεί με ακτινοβολία ενέργειας </a:t>
            </a:r>
            <a:r>
              <a:rPr lang="en-US" altLang="el-GR" sz="1800" dirty="0"/>
              <a:t>E=</a:t>
            </a:r>
            <a:r>
              <a:rPr lang="el-GR" altLang="el-GR" sz="1800" dirty="0"/>
              <a:t>4,00 </a:t>
            </a:r>
            <a:r>
              <a:rPr lang="en-US" altLang="el-GR" sz="1800" dirty="0"/>
              <a:t>eV.  </a:t>
            </a:r>
            <a:endParaRPr lang="el-GR" altLang="el-GR" sz="1800" dirty="0"/>
          </a:p>
          <a:p>
            <a:pPr algn="just" eaLnBrk="1" hangingPunct="1">
              <a:lnSpc>
                <a:spcPct val="130000"/>
              </a:lnSpc>
            </a:pPr>
            <a:r>
              <a:rPr lang="en-US" altLang="el-GR" sz="1800" dirty="0"/>
              <a:t>(</a:t>
            </a:r>
            <a:r>
              <a:rPr lang="en-US" altLang="el-GR" sz="1800" dirty="0" err="1"/>
              <a:t>m</a:t>
            </a:r>
            <a:r>
              <a:rPr lang="en-US" altLang="el-GR" sz="1800" baseline="-25000" dirty="0" err="1"/>
              <a:t>I</a:t>
            </a:r>
            <a:r>
              <a:rPr lang="en-US" altLang="el-GR" sz="1800" dirty="0"/>
              <a:t>=127 </a:t>
            </a:r>
            <a:r>
              <a:rPr lang="en-US" altLang="el-GR" sz="1800" dirty="0" err="1"/>
              <a:t>amu</a:t>
            </a:r>
            <a:r>
              <a:rPr lang="el-GR" altLang="el-GR" sz="1800" dirty="0"/>
              <a:t> ή </a:t>
            </a:r>
            <a:r>
              <a:rPr lang="en-US" altLang="el-GR" sz="1800" dirty="0"/>
              <a:t>u).</a:t>
            </a:r>
          </a:p>
          <a:p>
            <a:pPr algn="just" eaLnBrk="1" hangingPunct="1">
              <a:lnSpc>
                <a:spcPct val="130000"/>
              </a:lnSpc>
            </a:pPr>
            <a:r>
              <a:rPr lang="en-US" altLang="el-GR" sz="1800" dirty="0">
                <a:solidFill>
                  <a:srgbClr val="FF0000"/>
                </a:solidFill>
              </a:rPr>
              <a:t>http://en.wikipedia.org/wiki/Atomic_mass_unit</a:t>
            </a:r>
            <a:endParaRPr lang="en-US" altLang="el-GR" sz="1800" baseline="-25000" dirty="0">
              <a:solidFill>
                <a:srgbClr val="FF0000"/>
              </a:solidFill>
            </a:endParaRPr>
          </a:p>
        </p:txBody>
      </p:sp>
      <p:graphicFrame>
        <p:nvGraphicFramePr>
          <p:cNvPr id="5" name="Object 5">
            <a:extLst>
              <a:ext uri="{FF2B5EF4-FFF2-40B4-BE49-F238E27FC236}">
                <a16:creationId xmlns:a16="http://schemas.microsoft.com/office/drawing/2014/main" id="{399901E8-7CE4-4835-A430-D2E9D0C9E0FB}"/>
              </a:ext>
            </a:extLst>
          </p:cNvPr>
          <p:cNvGraphicFramePr>
            <a:graphicFrameLocks noChangeAspect="1"/>
          </p:cNvGraphicFramePr>
          <p:nvPr>
            <p:extLst>
              <p:ext uri="{D42A27DB-BD31-4B8C-83A1-F6EECF244321}">
                <p14:modId xmlns:p14="http://schemas.microsoft.com/office/powerpoint/2010/main" val="3577807521"/>
              </p:ext>
            </p:extLst>
          </p:nvPr>
        </p:nvGraphicFramePr>
        <p:xfrm>
          <a:off x="338138" y="2112963"/>
          <a:ext cx="8467725" cy="817562"/>
        </p:xfrm>
        <a:graphic>
          <a:graphicData uri="http://schemas.openxmlformats.org/presentationml/2006/ole">
            <mc:AlternateContent xmlns:mc="http://schemas.openxmlformats.org/markup-compatibility/2006">
              <mc:Choice xmlns:v="urn:schemas-microsoft-com:vml" Requires="v">
                <p:oleObj spid="_x0000_s25618" name="Equation" r:id="rId3" imgW="4076640" imgH="393480" progId="Equation.DSMT4">
                  <p:embed/>
                </p:oleObj>
              </mc:Choice>
              <mc:Fallback>
                <p:oleObj name="Equation" r:id="rId3" imgW="4076640" imgH="393480" progId="Equation.DSMT4">
                  <p:embed/>
                  <p:pic>
                    <p:nvPicPr>
                      <p:cNvPr id="79874" name="Object 5">
                        <a:extLst>
                          <a:ext uri="{FF2B5EF4-FFF2-40B4-BE49-F238E27FC236}">
                            <a16:creationId xmlns:a16="http://schemas.microsoft.com/office/drawing/2014/main" id="{6686BE43-7D7E-43BE-896B-C9AC5CBEBE73}"/>
                          </a:ext>
                        </a:extLst>
                      </p:cNvPr>
                      <p:cNvPicPr>
                        <a:picLocks noChangeAspect="1" noChangeArrowheads="1"/>
                      </p:cNvPicPr>
                      <p:nvPr/>
                    </p:nvPicPr>
                    <p:blipFill>
                      <a:blip r:embed="rId4"/>
                      <a:srcRect/>
                      <a:stretch>
                        <a:fillRect/>
                      </a:stretch>
                    </p:blipFill>
                    <p:spPr bwMode="auto">
                      <a:xfrm>
                        <a:off x="338138" y="2112963"/>
                        <a:ext cx="8467725" cy="817562"/>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a16="http://schemas.microsoft.com/office/drawing/2014/main" id="{6FFD4D37-7228-4719-A797-AABA326BEB14}"/>
              </a:ext>
            </a:extLst>
          </p:cNvPr>
          <p:cNvGraphicFramePr>
            <a:graphicFrameLocks noChangeAspect="1"/>
          </p:cNvGraphicFramePr>
          <p:nvPr>
            <p:extLst>
              <p:ext uri="{D42A27DB-BD31-4B8C-83A1-F6EECF244321}">
                <p14:modId xmlns:p14="http://schemas.microsoft.com/office/powerpoint/2010/main" val="507035789"/>
              </p:ext>
            </p:extLst>
          </p:nvPr>
        </p:nvGraphicFramePr>
        <p:xfrm>
          <a:off x="251520" y="3583451"/>
          <a:ext cx="8275638" cy="2830513"/>
        </p:xfrm>
        <a:graphic>
          <a:graphicData uri="http://schemas.openxmlformats.org/presentationml/2006/ole">
            <mc:AlternateContent xmlns:mc="http://schemas.openxmlformats.org/markup-compatibility/2006">
              <mc:Choice xmlns:v="urn:schemas-microsoft-com:vml" Requires="v">
                <p:oleObj spid="_x0000_s25619" name="Equation" r:id="rId5" imgW="3492360" imgH="1193760" progId="Equation.DSMT4">
                  <p:embed/>
                </p:oleObj>
              </mc:Choice>
              <mc:Fallback>
                <p:oleObj name="Equation" r:id="rId5" imgW="3492360" imgH="1193760" progId="Equation.DSMT4">
                  <p:embed/>
                  <p:pic>
                    <p:nvPicPr>
                      <p:cNvPr id="79875" name="Object 6">
                        <a:extLst>
                          <a:ext uri="{FF2B5EF4-FFF2-40B4-BE49-F238E27FC236}">
                            <a16:creationId xmlns:a16="http://schemas.microsoft.com/office/drawing/2014/main" id="{2B41FBF8-129F-42C5-BA7F-418BCEE62BD2}"/>
                          </a:ext>
                        </a:extLst>
                      </p:cNvPr>
                      <p:cNvPicPr>
                        <a:picLocks noChangeAspect="1" noChangeArrowheads="1"/>
                      </p:cNvPicPr>
                      <p:nvPr/>
                    </p:nvPicPr>
                    <p:blipFill>
                      <a:blip r:embed="rId6"/>
                      <a:srcRect/>
                      <a:stretch>
                        <a:fillRect/>
                      </a:stretch>
                    </p:blipFill>
                    <p:spPr bwMode="auto">
                      <a:xfrm>
                        <a:off x="251520" y="3583451"/>
                        <a:ext cx="8275638" cy="283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96342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64</a:t>
            </a:fld>
            <a:endParaRPr lang="el-GR" dirty="0">
              <a:solidFill>
                <a:prstClr val="black">
                  <a:tint val="75000"/>
                </a:prstClr>
              </a:solidFill>
            </a:endParaRPr>
          </a:p>
        </p:txBody>
      </p:sp>
      <p:sp>
        <p:nvSpPr>
          <p:cNvPr id="4" name="Text Box 4">
            <a:extLst>
              <a:ext uri="{FF2B5EF4-FFF2-40B4-BE49-F238E27FC236}">
                <a16:creationId xmlns:a16="http://schemas.microsoft.com/office/drawing/2014/main" id="{31FD9FC2-B3F1-4696-AFBE-692CBC5D6D91}"/>
              </a:ext>
            </a:extLst>
          </p:cNvPr>
          <p:cNvSpPr txBox="1">
            <a:spLocks noChangeArrowheads="1"/>
          </p:cNvSpPr>
          <p:nvPr/>
        </p:nvSpPr>
        <p:spPr bwMode="auto">
          <a:xfrm>
            <a:off x="0" y="9236"/>
            <a:ext cx="8456613" cy="15208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lnSpc>
                <a:spcPct val="130000"/>
              </a:lnSpc>
            </a:pPr>
            <a:r>
              <a:rPr lang="el-GR" altLang="el-GR" sz="1800" dirty="0"/>
              <a:t>Η ενέργεια του δεσμού του </a:t>
            </a:r>
            <a:r>
              <a:rPr lang="en-US" altLang="el-GR" sz="1800" dirty="0"/>
              <a:t>HI</a:t>
            </a:r>
            <a:r>
              <a:rPr lang="el-GR" altLang="el-GR" sz="1800" dirty="0"/>
              <a:t> είναι </a:t>
            </a:r>
            <a:r>
              <a:rPr lang="en-US" altLang="el-GR" sz="1800" dirty="0"/>
              <a:t>D</a:t>
            </a:r>
            <a:r>
              <a:rPr lang="en-US" altLang="el-GR" sz="1800" baseline="-25000" dirty="0"/>
              <a:t>0</a:t>
            </a:r>
            <a:r>
              <a:rPr lang="en-US" altLang="el-GR" sz="1800" dirty="0"/>
              <a:t>=3,0</a:t>
            </a:r>
            <a:r>
              <a:rPr lang="el-GR" altLang="el-GR" sz="1800" dirty="0"/>
              <a:t>5</a:t>
            </a:r>
            <a:r>
              <a:rPr lang="en-US" altLang="el-GR" sz="1800" dirty="0"/>
              <a:t>eV </a:t>
            </a:r>
            <a:r>
              <a:rPr lang="en-US" altLang="el-GR" sz="1800" dirty="0">
                <a:solidFill>
                  <a:schemeClr val="accent2"/>
                </a:solidFill>
              </a:rPr>
              <a:t>(1eV=1,6x10</a:t>
            </a:r>
            <a:r>
              <a:rPr lang="en-US" altLang="el-GR" sz="1800" baseline="30000" dirty="0">
                <a:solidFill>
                  <a:schemeClr val="accent2"/>
                </a:solidFill>
              </a:rPr>
              <a:t>-19</a:t>
            </a:r>
            <a:r>
              <a:rPr lang="en-US" altLang="el-GR" sz="1800" dirty="0">
                <a:solidFill>
                  <a:schemeClr val="accent2"/>
                </a:solidFill>
              </a:rPr>
              <a:t>J)</a:t>
            </a:r>
            <a:r>
              <a:rPr lang="el-GR" altLang="el-GR" sz="1800" dirty="0">
                <a:solidFill>
                  <a:schemeClr val="accent2"/>
                </a:solidFill>
              </a:rPr>
              <a:t>.</a:t>
            </a:r>
            <a:r>
              <a:rPr lang="en-US" altLang="el-GR" sz="1800" dirty="0"/>
              <a:t> </a:t>
            </a:r>
            <a:r>
              <a:rPr lang="el-GR" altLang="el-GR" sz="1800" dirty="0"/>
              <a:t>Πόση είναι η κινητική ενέργεια και η ταχύτητα των ατόμων του υδρογόνου και του ιωδίου εάν το μόριο του υδροϊωδίου διεγερθεί με ακτινοβολία ενέργειας </a:t>
            </a:r>
            <a:r>
              <a:rPr lang="en-US" altLang="el-GR" sz="1800" dirty="0"/>
              <a:t>E=</a:t>
            </a:r>
            <a:r>
              <a:rPr lang="el-GR" altLang="el-GR" sz="1800" dirty="0"/>
              <a:t>6,00 </a:t>
            </a:r>
            <a:r>
              <a:rPr lang="en-US" altLang="el-GR" sz="1800" dirty="0"/>
              <a:t>eV.  (</a:t>
            </a:r>
            <a:r>
              <a:rPr lang="en-US" altLang="el-GR" sz="1800" dirty="0" err="1"/>
              <a:t>m</a:t>
            </a:r>
            <a:r>
              <a:rPr lang="en-US" altLang="el-GR" sz="1800" baseline="-25000" dirty="0" err="1"/>
              <a:t>I</a:t>
            </a:r>
            <a:r>
              <a:rPr lang="en-US" altLang="el-GR" sz="1800" dirty="0"/>
              <a:t>=127 </a:t>
            </a:r>
            <a:r>
              <a:rPr lang="en-US" altLang="el-GR" sz="1800" dirty="0" err="1"/>
              <a:t>amu</a:t>
            </a:r>
            <a:r>
              <a:rPr lang="el-GR" altLang="el-GR" sz="1800" dirty="0"/>
              <a:t>, </a:t>
            </a:r>
            <a:r>
              <a:rPr lang="en-US" altLang="el-GR" sz="1800" dirty="0" err="1"/>
              <a:t>m</a:t>
            </a:r>
            <a:r>
              <a:rPr lang="en-US" altLang="el-GR" sz="1800" baseline="-25000" dirty="0" err="1"/>
              <a:t>H</a:t>
            </a:r>
            <a:r>
              <a:rPr lang="en-US" altLang="el-GR" sz="1800" dirty="0"/>
              <a:t>=1 </a:t>
            </a:r>
            <a:r>
              <a:rPr lang="en-US" altLang="el-GR" sz="1800" dirty="0" err="1"/>
              <a:t>amu</a:t>
            </a:r>
            <a:r>
              <a:rPr lang="en-US" altLang="el-GR" sz="1800" dirty="0"/>
              <a:t> ) (</a:t>
            </a:r>
            <a:r>
              <a:rPr lang="en-US" altLang="el-GR" sz="1800" dirty="0">
                <a:solidFill>
                  <a:srgbClr val="FF0000"/>
                </a:solidFill>
                <a:hlinkClick r:id="rId3"/>
              </a:rPr>
              <a:t>http://en.wikipedia.org/wiki/Atomic_mass_unit</a:t>
            </a:r>
            <a:r>
              <a:rPr lang="en-US" altLang="el-GR" sz="1800" dirty="0">
                <a:solidFill>
                  <a:srgbClr val="FF0000"/>
                </a:solidFill>
              </a:rPr>
              <a:t> </a:t>
            </a:r>
            <a:r>
              <a:rPr lang="en-US" altLang="el-GR" sz="1800" dirty="0"/>
              <a:t>)</a:t>
            </a:r>
            <a:endParaRPr lang="en-US" altLang="el-GR" sz="1800" baseline="-25000" dirty="0">
              <a:solidFill>
                <a:schemeClr val="accent2"/>
              </a:solidFill>
            </a:endParaRPr>
          </a:p>
        </p:txBody>
      </p:sp>
      <p:graphicFrame>
        <p:nvGraphicFramePr>
          <p:cNvPr id="5" name="Object 5">
            <a:extLst>
              <a:ext uri="{FF2B5EF4-FFF2-40B4-BE49-F238E27FC236}">
                <a16:creationId xmlns:a16="http://schemas.microsoft.com/office/drawing/2014/main" id="{4961098B-E7FD-4D16-A759-A01DACBFED1A}"/>
              </a:ext>
            </a:extLst>
          </p:cNvPr>
          <p:cNvGraphicFramePr>
            <a:graphicFrameLocks noChangeAspect="1"/>
          </p:cNvGraphicFramePr>
          <p:nvPr>
            <p:extLst>
              <p:ext uri="{D42A27DB-BD31-4B8C-83A1-F6EECF244321}">
                <p14:modId xmlns:p14="http://schemas.microsoft.com/office/powerpoint/2010/main" val="2139705261"/>
              </p:ext>
            </p:extLst>
          </p:nvPr>
        </p:nvGraphicFramePr>
        <p:xfrm>
          <a:off x="189371" y="2070228"/>
          <a:ext cx="8765257" cy="2083526"/>
        </p:xfrm>
        <a:graphic>
          <a:graphicData uri="http://schemas.openxmlformats.org/presentationml/2006/ole">
            <mc:AlternateContent xmlns:mc="http://schemas.openxmlformats.org/markup-compatibility/2006">
              <mc:Choice xmlns:v="urn:schemas-microsoft-com:vml" Requires="v">
                <p:oleObj spid="_x0000_s26650" name="Equation" r:id="rId4" imgW="5448240" imgH="1295280" progId="Equation.DSMT4">
                  <p:embed/>
                </p:oleObj>
              </mc:Choice>
              <mc:Fallback>
                <p:oleObj name="Equation" r:id="rId4" imgW="5448240" imgH="1295280" progId="Equation.DSMT4">
                  <p:embed/>
                  <p:pic>
                    <p:nvPicPr>
                      <p:cNvPr id="80898" name="Object 5">
                        <a:extLst>
                          <a:ext uri="{FF2B5EF4-FFF2-40B4-BE49-F238E27FC236}">
                            <a16:creationId xmlns:a16="http://schemas.microsoft.com/office/drawing/2014/main" id="{1E3C8CF5-8CBA-4572-A310-B78E0D4CB8E1}"/>
                          </a:ext>
                        </a:extLst>
                      </p:cNvPr>
                      <p:cNvPicPr>
                        <a:picLocks noChangeAspect="1" noChangeArrowheads="1"/>
                      </p:cNvPicPr>
                      <p:nvPr/>
                    </p:nvPicPr>
                    <p:blipFill>
                      <a:blip r:embed="rId5"/>
                      <a:srcRect/>
                      <a:stretch>
                        <a:fillRect/>
                      </a:stretch>
                    </p:blipFill>
                    <p:spPr bwMode="auto">
                      <a:xfrm>
                        <a:off x="189371" y="2070228"/>
                        <a:ext cx="8765257" cy="2083526"/>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855A5293-92F0-46EC-9F74-94282073E1F6}"/>
              </a:ext>
            </a:extLst>
          </p:cNvPr>
          <p:cNvGraphicFramePr>
            <a:graphicFrameLocks noChangeAspect="1"/>
          </p:cNvGraphicFramePr>
          <p:nvPr>
            <p:extLst>
              <p:ext uri="{D42A27DB-BD31-4B8C-83A1-F6EECF244321}">
                <p14:modId xmlns:p14="http://schemas.microsoft.com/office/powerpoint/2010/main" val="3770210320"/>
              </p:ext>
            </p:extLst>
          </p:nvPr>
        </p:nvGraphicFramePr>
        <p:xfrm>
          <a:off x="251519" y="4367192"/>
          <a:ext cx="4320480" cy="993080"/>
        </p:xfrm>
        <a:graphic>
          <a:graphicData uri="http://schemas.openxmlformats.org/presentationml/2006/ole">
            <mc:AlternateContent xmlns:mc="http://schemas.openxmlformats.org/markup-compatibility/2006">
              <mc:Choice xmlns:v="urn:schemas-microsoft-com:vml" Requires="v">
                <p:oleObj spid="_x0000_s26651" name="Equation" r:id="rId6" imgW="2984400" imgH="685800" progId="Equation.DSMT4">
                  <p:embed/>
                </p:oleObj>
              </mc:Choice>
              <mc:Fallback>
                <p:oleObj name="Equation" r:id="rId6" imgW="2984400" imgH="685800" progId="Equation.DSMT4">
                  <p:embed/>
                  <p:pic>
                    <p:nvPicPr>
                      <p:cNvPr id="4" name="Object 4">
                        <a:extLst>
                          <a:ext uri="{FF2B5EF4-FFF2-40B4-BE49-F238E27FC236}">
                            <a16:creationId xmlns:a16="http://schemas.microsoft.com/office/drawing/2014/main" id="{D50C981A-9C54-452C-A8F3-06FAA5965825}"/>
                          </a:ext>
                        </a:extLst>
                      </p:cNvPr>
                      <p:cNvPicPr>
                        <a:picLocks noChangeAspect="1" noChangeArrowheads="1"/>
                      </p:cNvPicPr>
                      <p:nvPr/>
                    </p:nvPicPr>
                    <p:blipFill>
                      <a:blip r:embed="rId7"/>
                      <a:srcRect/>
                      <a:stretch>
                        <a:fillRect/>
                      </a:stretch>
                    </p:blipFill>
                    <p:spPr bwMode="auto">
                      <a:xfrm>
                        <a:off x="251519" y="4367192"/>
                        <a:ext cx="4320480" cy="993080"/>
                      </a:xfrm>
                      <a:prstGeom prst="rect">
                        <a:avLst/>
                      </a:prstGeom>
                      <a:noFill/>
                      <a:ln>
                        <a:noFill/>
                      </a:ln>
                      <a:effectLst/>
                    </p:spPr>
                  </p:pic>
                </p:oleObj>
              </mc:Fallback>
            </mc:AlternateContent>
          </a:graphicData>
        </a:graphic>
      </p:graphicFrame>
      <p:graphicFrame>
        <p:nvGraphicFramePr>
          <p:cNvPr id="7" name="Object 5">
            <a:extLst>
              <a:ext uri="{FF2B5EF4-FFF2-40B4-BE49-F238E27FC236}">
                <a16:creationId xmlns:a16="http://schemas.microsoft.com/office/drawing/2014/main" id="{26D2BD25-3A77-495A-A879-E227D90CC948}"/>
              </a:ext>
            </a:extLst>
          </p:cNvPr>
          <p:cNvGraphicFramePr>
            <a:graphicFrameLocks noChangeAspect="1"/>
          </p:cNvGraphicFramePr>
          <p:nvPr>
            <p:extLst>
              <p:ext uri="{D42A27DB-BD31-4B8C-83A1-F6EECF244321}">
                <p14:modId xmlns:p14="http://schemas.microsoft.com/office/powerpoint/2010/main" val="1870232606"/>
              </p:ext>
            </p:extLst>
          </p:nvPr>
        </p:nvGraphicFramePr>
        <p:xfrm>
          <a:off x="4571999" y="5301208"/>
          <a:ext cx="4159374" cy="905827"/>
        </p:xfrm>
        <a:graphic>
          <a:graphicData uri="http://schemas.openxmlformats.org/presentationml/2006/ole">
            <mc:AlternateContent xmlns:mc="http://schemas.openxmlformats.org/markup-compatibility/2006">
              <mc:Choice xmlns:v="urn:schemas-microsoft-com:vml" Requires="v">
                <p:oleObj spid="_x0000_s26652" name="Equation" r:id="rId8" imgW="3149280" imgH="685800" progId="Equation.DSMT4">
                  <p:embed/>
                </p:oleObj>
              </mc:Choice>
              <mc:Fallback>
                <p:oleObj name="Equation" r:id="rId8" imgW="3149280" imgH="685800" progId="Equation.DSMT4">
                  <p:embed/>
                  <p:pic>
                    <p:nvPicPr>
                      <p:cNvPr id="5" name="Object 5">
                        <a:extLst>
                          <a:ext uri="{FF2B5EF4-FFF2-40B4-BE49-F238E27FC236}">
                            <a16:creationId xmlns:a16="http://schemas.microsoft.com/office/drawing/2014/main" id="{A7F3D111-9964-430E-BA7C-AB3406A047B4}"/>
                          </a:ext>
                        </a:extLst>
                      </p:cNvPr>
                      <p:cNvPicPr>
                        <a:picLocks noChangeAspect="1" noChangeArrowheads="1"/>
                      </p:cNvPicPr>
                      <p:nvPr/>
                    </p:nvPicPr>
                    <p:blipFill>
                      <a:blip r:embed="rId9"/>
                      <a:srcRect/>
                      <a:stretch>
                        <a:fillRect/>
                      </a:stretch>
                    </p:blipFill>
                    <p:spPr bwMode="auto">
                      <a:xfrm>
                        <a:off x="4571999" y="5301208"/>
                        <a:ext cx="4159374" cy="9058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7514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65</a:t>
            </a:fld>
            <a:endParaRPr lang="el-GR" dirty="0">
              <a:solidFill>
                <a:prstClr val="black">
                  <a:tint val="75000"/>
                </a:prstClr>
              </a:solidFill>
            </a:endParaRPr>
          </a:p>
        </p:txBody>
      </p:sp>
      <p:sp>
        <p:nvSpPr>
          <p:cNvPr id="4" name="Text Box 2">
            <a:extLst>
              <a:ext uri="{FF2B5EF4-FFF2-40B4-BE49-F238E27FC236}">
                <a16:creationId xmlns:a16="http://schemas.microsoft.com/office/drawing/2014/main" id="{6BEE18DE-BE48-4529-8046-C08CBC939763}"/>
              </a:ext>
            </a:extLst>
          </p:cNvPr>
          <p:cNvSpPr txBox="1">
            <a:spLocks noChangeArrowheads="1"/>
          </p:cNvSpPr>
          <p:nvPr/>
        </p:nvSpPr>
        <p:spPr bwMode="auto">
          <a:xfrm>
            <a:off x="0" y="-1"/>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dirty="0">
                <a:solidFill>
                  <a:schemeClr val="accent2"/>
                </a:solidFill>
              </a:rPr>
              <a:t>Διάσπαση Μορίων</a:t>
            </a:r>
            <a:r>
              <a:rPr lang="en-US" altLang="el-GR" dirty="0">
                <a:solidFill>
                  <a:schemeClr val="accent2"/>
                </a:solidFill>
              </a:rPr>
              <a:t> (</a:t>
            </a:r>
            <a:r>
              <a:rPr lang="el-GR" altLang="el-GR" dirty="0">
                <a:solidFill>
                  <a:srgbClr val="FF0000"/>
                </a:solidFill>
              </a:rPr>
              <a:t>Χημική Δυναμική</a:t>
            </a:r>
            <a:r>
              <a:rPr lang="en-US" altLang="el-GR" dirty="0">
                <a:solidFill>
                  <a:schemeClr val="accent2"/>
                </a:solidFill>
              </a:rPr>
              <a:t>)</a:t>
            </a:r>
          </a:p>
        </p:txBody>
      </p:sp>
      <p:sp>
        <p:nvSpPr>
          <p:cNvPr id="5" name="Text Box 3">
            <a:extLst>
              <a:ext uri="{FF2B5EF4-FFF2-40B4-BE49-F238E27FC236}">
                <a16:creationId xmlns:a16="http://schemas.microsoft.com/office/drawing/2014/main" id="{A66FD261-FDD9-4814-A1E8-6F7F09C4F919}"/>
              </a:ext>
            </a:extLst>
          </p:cNvPr>
          <p:cNvSpPr txBox="1">
            <a:spLocks noChangeArrowheads="1"/>
          </p:cNvSpPr>
          <p:nvPr/>
        </p:nvSpPr>
        <p:spPr bwMode="auto">
          <a:xfrm>
            <a:off x="4300" y="493783"/>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l-GR" altLang="el-GR" dirty="0">
                <a:solidFill>
                  <a:schemeClr val="accent2"/>
                </a:solidFill>
              </a:rPr>
              <a:t>Εσωτερική ενέργεια θραυσμάτων-</a:t>
            </a:r>
            <a:r>
              <a:rPr lang="el-GR" altLang="el-GR" dirty="0" err="1">
                <a:solidFill>
                  <a:schemeClr val="accent2"/>
                </a:solidFill>
              </a:rPr>
              <a:t>Πολυατομικά</a:t>
            </a:r>
            <a:endParaRPr lang="en-US" altLang="el-GR" dirty="0">
              <a:solidFill>
                <a:schemeClr val="accent2"/>
              </a:solidFill>
            </a:endParaRPr>
          </a:p>
        </p:txBody>
      </p:sp>
      <p:graphicFrame>
        <p:nvGraphicFramePr>
          <p:cNvPr id="6" name="Object 4">
            <a:extLst>
              <a:ext uri="{FF2B5EF4-FFF2-40B4-BE49-F238E27FC236}">
                <a16:creationId xmlns:a16="http://schemas.microsoft.com/office/drawing/2014/main" id="{17C21595-231C-4E68-971A-08F918417882}"/>
              </a:ext>
            </a:extLst>
          </p:cNvPr>
          <p:cNvGraphicFramePr>
            <a:graphicFrameLocks noChangeAspect="1"/>
          </p:cNvGraphicFramePr>
          <p:nvPr>
            <p:extLst>
              <p:ext uri="{D42A27DB-BD31-4B8C-83A1-F6EECF244321}">
                <p14:modId xmlns:p14="http://schemas.microsoft.com/office/powerpoint/2010/main" val="1047673816"/>
              </p:ext>
            </p:extLst>
          </p:nvPr>
        </p:nvGraphicFramePr>
        <p:xfrm>
          <a:off x="1993900" y="5413375"/>
          <a:ext cx="4832350" cy="595313"/>
        </p:xfrm>
        <a:graphic>
          <a:graphicData uri="http://schemas.openxmlformats.org/presentationml/2006/ole">
            <mc:AlternateContent xmlns:mc="http://schemas.openxmlformats.org/markup-compatibility/2006">
              <mc:Choice xmlns:v="urn:schemas-microsoft-com:vml" Requires="v">
                <p:oleObj spid="_x0000_s27674" name="Equation" r:id="rId3" imgW="1854200" imgH="228600" progId="Equation.3">
                  <p:embed/>
                </p:oleObj>
              </mc:Choice>
              <mc:Fallback>
                <p:oleObj name="Equation" r:id="rId3" imgW="1854200" imgH="228600" progId="Equation.3">
                  <p:embed/>
                  <p:pic>
                    <p:nvPicPr>
                      <p:cNvPr id="82947" name="Object 4">
                        <a:extLst>
                          <a:ext uri="{FF2B5EF4-FFF2-40B4-BE49-F238E27FC236}">
                            <a16:creationId xmlns:a16="http://schemas.microsoft.com/office/drawing/2014/main" id="{8A34CDE8-05D4-4FB5-BA7D-7660AB020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5413375"/>
                        <a:ext cx="483235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 name="Group 5">
            <a:extLst>
              <a:ext uri="{FF2B5EF4-FFF2-40B4-BE49-F238E27FC236}">
                <a16:creationId xmlns:a16="http://schemas.microsoft.com/office/drawing/2014/main" id="{B03D459E-B430-45C5-8DA6-D5419F0609A7}"/>
              </a:ext>
            </a:extLst>
          </p:cNvPr>
          <p:cNvGrpSpPr>
            <a:grpSpLocks/>
          </p:cNvGrpSpPr>
          <p:nvPr/>
        </p:nvGrpSpPr>
        <p:grpSpPr bwMode="auto">
          <a:xfrm>
            <a:off x="7427913" y="1400175"/>
            <a:ext cx="1473200" cy="2468563"/>
            <a:chOff x="3972" y="1200"/>
            <a:chExt cx="928" cy="1555"/>
          </a:xfrm>
        </p:grpSpPr>
        <p:sp>
          <p:nvSpPr>
            <p:cNvPr id="8" name="Line 6">
              <a:extLst>
                <a:ext uri="{FF2B5EF4-FFF2-40B4-BE49-F238E27FC236}">
                  <a16:creationId xmlns:a16="http://schemas.microsoft.com/office/drawing/2014/main" id="{9F625084-28E3-4890-BB69-A1226001C5D7}"/>
                </a:ext>
              </a:extLst>
            </p:cNvPr>
            <p:cNvSpPr>
              <a:spLocks noChangeShapeType="1"/>
            </p:cNvSpPr>
            <p:nvPr/>
          </p:nvSpPr>
          <p:spPr bwMode="auto">
            <a:xfrm flipH="1">
              <a:off x="4224" y="1728"/>
              <a:ext cx="144" cy="336"/>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 name="Oval 7">
              <a:extLst>
                <a:ext uri="{FF2B5EF4-FFF2-40B4-BE49-F238E27FC236}">
                  <a16:creationId xmlns:a16="http://schemas.microsoft.com/office/drawing/2014/main" id="{DF2DA041-7214-457E-9A83-0B4F46F44575}"/>
                </a:ext>
              </a:extLst>
            </p:cNvPr>
            <p:cNvSpPr>
              <a:spLocks noChangeArrowheads="1"/>
            </p:cNvSpPr>
            <p:nvPr/>
          </p:nvSpPr>
          <p:spPr bwMode="auto">
            <a:xfrm>
              <a:off x="4224" y="1584"/>
              <a:ext cx="288" cy="288"/>
            </a:xfrm>
            <a:prstGeom prst="ellipse">
              <a:avLst/>
            </a:prstGeom>
            <a:gradFill rotWithShape="1">
              <a:gsLst>
                <a:gs pos="0">
                  <a:srgbClr val="CC3300"/>
                </a:gs>
                <a:gs pos="100000">
                  <a:srgbClr val="CC33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 name="Oval 8">
              <a:extLst>
                <a:ext uri="{FF2B5EF4-FFF2-40B4-BE49-F238E27FC236}">
                  <a16:creationId xmlns:a16="http://schemas.microsoft.com/office/drawing/2014/main" id="{B2BDE753-78E6-46F1-AF67-FA34D397982E}"/>
                </a:ext>
              </a:extLst>
            </p:cNvPr>
            <p:cNvSpPr>
              <a:spLocks noChangeArrowheads="1"/>
            </p:cNvSpPr>
            <p:nvPr/>
          </p:nvSpPr>
          <p:spPr bwMode="auto">
            <a:xfrm>
              <a:off x="4070" y="1968"/>
              <a:ext cx="288" cy="288"/>
            </a:xfrm>
            <a:prstGeom prst="ellipse">
              <a:avLst/>
            </a:prstGeom>
            <a:gradFill rotWithShape="1">
              <a:gsLst>
                <a:gs pos="0">
                  <a:srgbClr val="CC9900"/>
                </a:gs>
                <a:gs pos="100000">
                  <a:srgbClr val="CC9900">
                    <a:gamma/>
                    <a:shade val="46275"/>
                    <a:invGamma/>
                  </a:srgbClr>
                </a:gs>
              </a:gsLst>
              <a:path path="rect">
                <a:fillToRect l="100000" t="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11" name="Object 9">
              <a:extLst>
                <a:ext uri="{FF2B5EF4-FFF2-40B4-BE49-F238E27FC236}">
                  <a16:creationId xmlns:a16="http://schemas.microsoft.com/office/drawing/2014/main" id="{52990925-3B3E-4C20-A2D2-4464D25D9842}"/>
                </a:ext>
              </a:extLst>
            </p:cNvPr>
            <p:cNvGraphicFramePr>
              <a:graphicFrameLocks noChangeAspect="1"/>
            </p:cNvGraphicFramePr>
            <p:nvPr/>
          </p:nvGraphicFramePr>
          <p:xfrm>
            <a:off x="4608" y="1200"/>
            <a:ext cx="292" cy="355"/>
          </p:xfrm>
          <a:graphic>
            <a:graphicData uri="http://schemas.openxmlformats.org/presentationml/2006/ole">
              <mc:AlternateContent xmlns:mc="http://schemas.openxmlformats.org/markup-compatibility/2006">
                <mc:Choice xmlns:v="urn:schemas-microsoft-com:vml" Requires="v">
                  <p:oleObj spid="_x0000_s27675" name="Equation" r:id="rId5" imgW="177569" imgH="215619" progId="Equation.3">
                    <p:embed/>
                  </p:oleObj>
                </mc:Choice>
                <mc:Fallback>
                  <p:oleObj name="Equation" r:id="rId5" imgW="177569" imgH="215619" progId="Equation.3">
                    <p:embed/>
                    <p:pic>
                      <p:nvPicPr>
                        <p:cNvPr id="82953" name="Object 9">
                          <a:extLst>
                            <a:ext uri="{FF2B5EF4-FFF2-40B4-BE49-F238E27FC236}">
                              <a16:creationId xmlns:a16="http://schemas.microsoft.com/office/drawing/2014/main" id="{E1B7CA41-C377-4A74-AF8D-FF599A1B8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12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3990BEB1-2EA1-4EBC-BE2A-A213EC3DA2AE}"/>
                </a:ext>
              </a:extLst>
            </p:cNvPr>
            <p:cNvGraphicFramePr>
              <a:graphicFrameLocks noChangeAspect="1"/>
            </p:cNvGraphicFramePr>
            <p:nvPr/>
          </p:nvGraphicFramePr>
          <p:xfrm>
            <a:off x="4080" y="2400"/>
            <a:ext cx="292" cy="355"/>
          </p:xfrm>
          <a:graphic>
            <a:graphicData uri="http://schemas.openxmlformats.org/presentationml/2006/ole">
              <mc:AlternateContent xmlns:mc="http://schemas.openxmlformats.org/markup-compatibility/2006">
                <mc:Choice xmlns:v="urn:schemas-microsoft-com:vml" Requires="v">
                  <p:oleObj spid="_x0000_s27676" name="Equation" r:id="rId7" imgW="177569" imgH="215619" progId="Equation.3">
                    <p:embed/>
                  </p:oleObj>
                </mc:Choice>
                <mc:Fallback>
                  <p:oleObj name="Equation" r:id="rId7" imgW="177569" imgH="215619" progId="Equation.3">
                    <p:embed/>
                    <p:pic>
                      <p:nvPicPr>
                        <p:cNvPr id="82954" name="Object 10">
                          <a:extLst>
                            <a:ext uri="{FF2B5EF4-FFF2-40B4-BE49-F238E27FC236}">
                              <a16:creationId xmlns:a16="http://schemas.microsoft.com/office/drawing/2014/main" id="{AD60FC56-86FC-448D-B45B-F70E9F5F0F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 y="2400"/>
                          <a:ext cx="29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 name="Line 11">
              <a:extLst>
                <a:ext uri="{FF2B5EF4-FFF2-40B4-BE49-F238E27FC236}">
                  <a16:creationId xmlns:a16="http://schemas.microsoft.com/office/drawing/2014/main" id="{DF919D9A-FE80-49E0-A788-A39687F2FAC9}"/>
                </a:ext>
              </a:extLst>
            </p:cNvPr>
            <p:cNvSpPr>
              <a:spLocks noChangeShapeType="1"/>
            </p:cNvSpPr>
            <p:nvPr/>
          </p:nvSpPr>
          <p:spPr bwMode="auto">
            <a:xfrm flipH="1">
              <a:off x="4428" y="1254"/>
              <a:ext cx="144" cy="336"/>
            </a:xfrm>
            <a:prstGeom prst="line">
              <a:avLst/>
            </a:prstGeom>
            <a:noFill/>
            <a:ln w="57150">
              <a:solidFill>
                <a:srgbClr val="CC33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 name="Line 12">
              <a:extLst>
                <a:ext uri="{FF2B5EF4-FFF2-40B4-BE49-F238E27FC236}">
                  <a16:creationId xmlns:a16="http://schemas.microsoft.com/office/drawing/2014/main" id="{B4E5BE7E-AF23-4075-B198-914D61B7CB11}"/>
                </a:ext>
              </a:extLst>
            </p:cNvPr>
            <p:cNvSpPr>
              <a:spLocks noChangeShapeType="1"/>
            </p:cNvSpPr>
            <p:nvPr/>
          </p:nvSpPr>
          <p:spPr bwMode="auto">
            <a:xfrm flipH="1">
              <a:off x="3972" y="2267"/>
              <a:ext cx="144" cy="336"/>
            </a:xfrm>
            <a:prstGeom prst="line">
              <a:avLst/>
            </a:prstGeom>
            <a:noFill/>
            <a:ln w="5715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15" name="Text Box 13">
            <a:extLst>
              <a:ext uri="{FF2B5EF4-FFF2-40B4-BE49-F238E27FC236}">
                <a16:creationId xmlns:a16="http://schemas.microsoft.com/office/drawing/2014/main" id="{F1DDEAA0-B1E7-470D-AC97-4B562202E457}"/>
              </a:ext>
            </a:extLst>
          </p:cNvPr>
          <p:cNvSpPr txBox="1">
            <a:spLocks noChangeArrowheads="1"/>
          </p:cNvSpPr>
          <p:nvPr/>
        </p:nvSpPr>
        <p:spPr bwMode="auto">
          <a:xfrm>
            <a:off x="-3175" y="1400175"/>
            <a:ext cx="6829425" cy="2530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r>
              <a:rPr lang="el-GR" altLang="el-GR" sz="2000" dirty="0"/>
              <a:t>Σε ορισμένες περιπτώσεις ακόμα και για άτομα, τα «θραύσματα» μπορεί να έχουν πέραν της </a:t>
            </a:r>
            <a:r>
              <a:rPr lang="el-GR" altLang="el-GR" sz="2000" dirty="0">
                <a:solidFill>
                  <a:srgbClr val="FF0000"/>
                </a:solidFill>
              </a:rPr>
              <a:t>μεταφορικής</a:t>
            </a:r>
            <a:r>
              <a:rPr lang="el-GR" altLang="el-GR" sz="2000" dirty="0"/>
              <a:t> (κινητική) ενέργειας και εσωτερική ενέργεια (</a:t>
            </a:r>
            <a:r>
              <a:rPr lang="el-GR" altLang="el-GR" sz="2000" dirty="0">
                <a:solidFill>
                  <a:srgbClr val="FF0000"/>
                </a:solidFill>
              </a:rPr>
              <a:t>ηλεκτρονική, δονητική και περιστροφική</a:t>
            </a:r>
            <a:r>
              <a:rPr lang="el-GR" altLang="el-GR" sz="2000" dirty="0"/>
              <a:t>). Στην περίπτωση που έχουμε δύο θραύσματα (δύο προϊόντα) οι σχέσεις που δείξαμε επίσης ισχύουν, με τη μόνη διαφορά ότι στον υπολογισμό της διαθέσιμης ενέργειας (</a:t>
            </a:r>
            <a:r>
              <a:rPr lang="el-GR" altLang="el-GR" sz="2000" i="1" dirty="0"/>
              <a:t>Ε</a:t>
            </a:r>
            <a:r>
              <a:rPr lang="el-GR" altLang="el-GR" sz="2000" i="1" baseline="-25000" dirty="0"/>
              <a:t>α</a:t>
            </a:r>
            <a:r>
              <a:rPr lang="el-GR" altLang="el-GR" sz="2000" dirty="0"/>
              <a:t>) αφαιρούμε την εσωτερική ενεργεία (ΕΕ).  </a:t>
            </a:r>
            <a:endParaRPr lang="en-US" altLang="el-GR" sz="2000" dirty="0"/>
          </a:p>
        </p:txBody>
      </p:sp>
    </p:spTree>
    <p:extLst>
      <p:ext uri="{BB962C8B-B14F-4D97-AF65-F5344CB8AC3E}">
        <p14:creationId xmlns:p14="http://schemas.microsoft.com/office/powerpoint/2010/main" val="3441188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66</a:t>
            </a:fld>
            <a:endParaRPr lang="el-GR" dirty="0">
              <a:solidFill>
                <a:prstClr val="black">
                  <a:tint val="75000"/>
                </a:prstClr>
              </a:solidFill>
            </a:endParaRPr>
          </a:p>
        </p:txBody>
      </p:sp>
      <p:sp>
        <p:nvSpPr>
          <p:cNvPr id="4" name="Text Box 2">
            <a:extLst>
              <a:ext uri="{FF2B5EF4-FFF2-40B4-BE49-F238E27FC236}">
                <a16:creationId xmlns:a16="http://schemas.microsoft.com/office/drawing/2014/main" id="{C59EB690-8797-4462-81A2-1FA21079CFF0}"/>
              </a:ext>
            </a:extLst>
          </p:cNvPr>
          <p:cNvSpPr txBox="1">
            <a:spLocks noChangeArrowheads="1"/>
          </p:cNvSpPr>
          <p:nvPr/>
        </p:nvSpPr>
        <p:spPr bwMode="auto">
          <a:xfrm>
            <a:off x="0" y="0"/>
            <a:ext cx="8985250" cy="13065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Arial" panose="020B0604020202020204" pitchFamily="34" charset="0"/>
                <a:ea typeface="MS PGothic" panose="020B0600070205080204" pitchFamily="34" charset="-128"/>
              </a:defRPr>
            </a:lvl1pPr>
            <a:lvl2pPr marL="742950" indent="-285750" eaLnBrk="0" hangingPunct="0">
              <a:defRPr sz="2800" b="1">
                <a:solidFill>
                  <a:schemeClr val="tx1"/>
                </a:solidFill>
                <a:latin typeface="Arial" panose="020B0604020202020204" pitchFamily="34" charset="0"/>
                <a:ea typeface="MS PGothic" panose="020B0600070205080204" pitchFamily="34" charset="-128"/>
              </a:defRPr>
            </a:lvl2pPr>
            <a:lvl3pPr marL="1143000" indent="-228600" eaLnBrk="0" hangingPunct="0">
              <a:defRPr sz="2800" b="1">
                <a:solidFill>
                  <a:schemeClr val="tx1"/>
                </a:solidFill>
                <a:latin typeface="Arial" panose="020B0604020202020204" pitchFamily="34" charset="0"/>
                <a:ea typeface="MS PGothic" panose="020B0600070205080204" pitchFamily="34" charset="-128"/>
              </a:defRPr>
            </a:lvl3pPr>
            <a:lvl4pPr marL="1600200" indent="-228600" eaLnBrk="0" hangingPunct="0">
              <a:defRPr sz="2800" b="1">
                <a:solidFill>
                  <a:schemeClr val="tx1"/>
                </a:solidFill>
                <a:latin typeface="Arial" panose="020B0604020202020204" pitchFamily="34" charset="0"/>
                <a:ea typeface="MS PGothic" panose="020B0600070205080204" pitchFamily="34" charset="-128"/>
              </a:defRPr>
            </a:lvl4pPr>
            <a:lvl5pPr marL="2057400" indent="-228600" eaLnBrk="0" hangingPunct="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pPr>
            <a:r>
              <a:rPr lang="el-GR" altLang="el-GR" sz="1800" dirty="0"/>
              <a:t>Η ενέργεια του δεσμού του </a:t>
            </a:r>
            <a:r>
              <a:rPr lang="en-US" altLang="el-GR" sz="1800" dirty="0"/>
              <a:t>H3C-Br</a:t>
            </a:r>
            <a:r>
              <a:rPr lang="el-GR" altLang="el-GR" sz="1800" dirty="0"/>
              <a:t> είναι </a:t>
            </a:r>
            <a:r>
              <a:rPr lang="en-US" altLang="el-GR" sz="1800" dirty="0"/>
              <a:t>D</a:t>
            </a:r>
            <a:r>
              <a:rPr lang="en-US" altLang="el-GR" sz="1800" baseline="-25000" dirty="0"/>
              <a:t>0</a:t>
            </a:r>
            <a:r>
              <a:rPr lang="en-US" altLang="el-GR" sz="1800" dirty="0"/>
              <a:t>=2,97eV </a:t>
            </a:r>
            <a:r>
              <a:rPr lang="en-US" altLang="el-GR" sz="1800" dirty="0">
                <a:solidFill>
                  <a:schemeClr val="accent2"/>
                </a:solidFill>
              </a:rPr>
              <a:t>(1eV=1,6x10</a:t>
            </a:r>
            <a:r>
              <a:rPr lang="en-US" altLang="el-GR" sz="1800" baseline="30000" dirty="0">
                <a:solidFill>
                  <a:schemeClr val="accent2"/>
                </a:solidFill>
              </a:rPr>
              <a:t>-19</a:t>
            </a:r>
            <a:r>
              <a:rPr lang="en-US" altLang="el-GR" sz="1800" dirty="0">
                <a:solidFill>
                  <a:schemeClr val="accent2"/>
                </a:solidFill>
              </a:rPr>
              <a:t>J)</a:t>
            </a:r>
            <a:r>
              <a:rPr lang="en-US" altLang="el-GR" sz="1800" dirty="0"/>
              <a:t>.  </a:t>
            </a:r>
            <a:r>
              <a:rPr lang="el-GR" altLang="el-GR" sz="1800" dirty="0"/>
              <a:t>Διεγείρεται με ακτινοβολία ενέργειας Ε=5,45 </a:t>
            </a:r>
            <a:r>
              <a:rPr lang="en-US" altLang="el-GR" sz="1800" dirty="0"/>
              <a:t>eV </a:t>
            </a:r>
            <a:r>
              <a:rPr lang="el-GR" altLang="el-GR" sz="1800" dirty="0"/>
              <a:t>και σπάει σε μεθύλιο και βρώμιο.  Εάν η εσωτερική ενέργεια τις ρίζας του μεθυλίου που παράγεται είναι 0,75</a:t>
            </a:r>
            <a:r>
              <a:rPr lang="en-US" altLang="el-GR" sz="1800" dirty="0"/>
              <a:t> eV</a:t>
            </a:r>
            <a:r>
              <a:rPr lang="el-GR" altLang="el-GR" sz="1800" dirty="0"/>
              <a:t>, βρείτε τις ταχύτητες των θραυσμάτων. </a:t>
            </a:r>
            <a:r>
              <a:rPr lang="en-US" altLang="el-GR" sz="1800" dirty="0"/>
              <a:t>(</a:t>
            </a:r>
            <a:r>
              <a:rPr lang="en-US" altLang="el-GR" sz="1800" dirty="0" err="1"/>
              <a:t>m</a:t>
            </a:r>
            <a:r>
              <a:rPr lang="en-US" altLang="el-GR" sz="1800" baseline="-25000" dirty="0" err="1"/>
              <a:t>Br</a:t>
            </a:r>
            <a:r>
              <a:rPr lang="en-US" altLang="el-GR" sz="1800" dirty="0"/>
              <a:t>=80 </a:t>
            </a:r>
            <a:r>
              <a:rPr lang="en-US" altLang="el-GR" sz="1800" dirty="0" err="1"/>
              <a:t>amu</a:t>
            </a:r>
            <a:r>
              <a:rPr lang="el-GR" altLang="el-GR" sz="1800" dirty="0"/>
              <a:t>, </a:t>
            </a:r>
            <a:r>
              <a:rPr lang="en-US" altLang="el-GR" sz="1800" dirty="0" err="1"/>
              <a:t>m</a:t>
            </a:r>
            <a:r>
              <a:rPr lang="en-US" altLang="el-GR" sz="1800" baseline="-25000" dirty="0" err="1"/>
              <a:t>H</a:t>
            </a:r>
            <a:r>
              <a:rPr lang="en-US" altLang="el-GR" sz="1800" dirty="0"/>
              <a:t>=1 </a:t>
            </a:r>
            <a:r>
              <a:rPr lang="en-US" altLang="el-GR" sz="1800" dirty="0" err="1"/>
              <a:t>amu</a:t>
            </a:r>
            <a:r>
              <a:rPr lang="en-US" altLang="el-GR" sz="1800" dirty="0"/>
              <a:t>, </a:t>
            </a:r>
            <a:r>
              <a:rPr lang="en-US" altLang="el-GR" sz="1800" dirty="0" err="1"/>
              <a:t>m</a:t>
            </a:r>
            <a:r>
              <a:rPr lang="en-US" altLang="el-GR" sz="1800" baseline="-25000" dirty="0" err="1"/>
              <a:t>C</a:t>
            </a:r>
            <a:r>
              <a:rPr lang="en-US" altLang="el-GR" sz="1800" dirty="0"/>
              <a:t>=12 </a:t>
            </a:r>
            <a:r>
              <a:rPr lang="en-US" altLang="el-GR" sz="1800" dirty="0" err="1"/>
              <a:t>amu</a:t>
            </a:r>
            <a:r>
              <a:rPr lang="en-US" altLang="el-GR" sz="1800" dirty="0"/>
              <a:t> )</a:t>
            </a:r>
            <a:r>
              <a:rPr lang="el-GR" altLang="el-GR" sz="1800" dirty="0"/>
              <a:t> </a:t>
            </a:r>
            <a:r>
              <a:rPr lang="en-US" altLang="el-GR" sz="1800" dirty="0"/>
              <a:t>(</a:t>
            </a:r>
            <a:r>
              <a:rPr lang="el-GR" altLang="el-GR" sz="1800" dirty="0">
                <a:solidFill>
                  <a:srgbClr val="FF0000"/>
                </a:solidFill>
              </a:rPr>
              <a:t>1 </a:t>
            </a:r>
            <a:r>
              <a:rPr lang="en-US" altLang="el-GR" sz="1800" dirty="0" err="1">
                <a:solidFill>
                  <a:srgbClr val="FF0000"/>
                </a:solidFill>
              </a:rPr>
              <a:t>amu</a:t>
            </a:r>
            <a:r>
              <a:rPr lang="en-US" altLang="el-GR" sz="1800" dirty="0">
                <a:solidFill>
                  <a:srgbClr val="FF0000"/>
                </a:solidFill>
              </a:rPr>
              <a:t> = 1u</a:t>
            </a:r>
            <a:r>
              <a:rPr lang="en-US" altLang="el-GR" sz="1800" dirty="0"/>
              <a:t>)</a:t>
            </a:r>
            <a:endParaRPr lang="en-US" altLang="el-GR" sz="1800" baseline="-25000" dirty="0">
              <a:solidFill>
                <a:schemeClr val="accent2"/>
              </a:solidFill>
            </a:endParaRPr>
          </a:p>
        </p:txBody>
      </p:sp>
      <p:graphicFrame>
        <p:nvGraphicFramePr>
          <p:cNvPr id="5" name="Object 3">
            <a:extLst>
              <a:ext uri="{FF2B5EF4-FFF2-40B4-BE49-F238E27FC236}">
                <a16:creationId xmlns:a16="http://schemas.microsoft.com/office/drawing/2014/main" id="{BCA88CAE-F024-4B1C-9BB5-AD71D6C8AE64}"/>
              </a:ext>
            </a:extLst>
          </p:cNvPr>
          <p:cNvGraphicFramePr>
            <a:graphicFrameLocks noChangeAspect="1"/>
          </p:cNvGraphicFramePr>
          <p:nvPr>
            <p:extLst>
              <p:ext uri="{D42A27DB-BD31-4B8C-83A1-F6EECF244321}">
                <p14:modId xmlns:p14="http://schemas.microsoft.com/office/powerpoint/2010/main" val="1729818209"/>
              </p:ext>
            </p:extLst>
          </p:nvPr>
        </p:nvGraphicFramePr>
        <p:xfrm>
          <a:off x="17463" y="1982788"/>
          <a:ext cx="4956175" cy="4014787"/>
        </p:xfrm>
        <a:graphic>
          <a:graphicData uri="http://schemas.openxmlformats.org/presentationml/2006/ole">
            <mc:AlternateContent xmlns:mc="http://schemas.openxmlformats.org/markup-compatibility/2006">
              <mc:Choice xmlns:v="urn:schemas-microsoft-com:vml" Requires="v">
                <p:oleObj spid="_x0000_s28706" name="Equation" r:id="rId3" imgW="2984500" imgH="2184400" progId="Equation.3">
                  <p:embed/>
                </p:oleObj>
              </mc:Choice>
              <mc:Fallback>
                <p:oleObj name="Equation" r:id="rId3" imgW="2984500" imgH="2184400" progId="Equation.3">
                  <p:embed/>
                  <p:pic>
                    <p:nvPicPr>
                      <p:cNvPr id="83970" name="Object 3">
                        <a:extLst>
                          <a:ext uri="{FF2B5EF4-FFF2-40B4-BE49-F238E27FC236}">
                            <a16:creationId xmlns:a16="http://schemas.microsoft.com/office/drawing/2014/main" id="{73D27741-A7B0-4F2D-8CE8-84195E57B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1982788"/>
                        <a:ext cx="4956175" cy="401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82A94998-AB4F-4BF0-A4FC-45BC80CC95F4}"/>
              </a:ext>
            </a:extLst>
          </p:cNvPr>
          <p:cNvGraphicFramePr>
            <a:graphicFrameLocks noChangeAspect="1"/>
          </p:cNvGraphicFramePr>
          <p:nvPr>
            <p:extLst>
              <p:ext uri="{D42A27DB-BD31-4B8C-83A1-F6EECF244321}">
                <p14:modId xmlns:p14="http://schemas.microsoft.com/office/powerpoint/2010/main" val="1452867417"/>
              </p:ext>
            </p:extLst>
          </p:nvPr>
        </p:nvGraphicFramePr>
        <p:xfrm>
          <a:off x="3008313" y="1335088"/>
          <a:ext cx="2873375" cy="517525"/>
        </p:xfrm>
        <a:graphic>
          <a:graphicData uri="http://schemas.openxmlformats.org/presentationml/2006/ole">
            <mc:AlternateContent xmlns:mc="http://schemas.openxmlformats.org/markup-compatibility/2006">
              <mc:Choice xmlns:v="urn:schemas-microsoft-com:vml" Requires="v">
                <p:oleObj spid="_x0000_s28707" name="Equation" r:id="rId5" imgW="1270000" imgH="228600" progId="Equation.3">
                  <p:embed/>
                </p:oleObj>
              </mc:Choice>
              <mc:Fallback>
                <p:oleObj name="Equation" r:id="rId5" imgW="1270000" imgH="228600" progId="Equation.3">
                  <p:embed/>
                  <p:pic>
                    <p:nvPicPr>
                      <p:cNvPr id="83971" name="Object 4">
                        <a:extLst>
                          <a:ext uri="{FF2B5EF4-FFF2-40B4-BE49-F238E27FC236}">
                            <a16:creationId xmlns:a16="http://schemas.microsoft.com/office/drawing/2014/main" id="{C62AF18C-F791-41B8-92E4-69428B0C0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313" y="1335088"/>
                        <a:ext cx="28733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1494301E-0D5B-4CD4-9F5B-F06908F8AF0D}"/>
              </a:ext>
            </a:extLst>
          </p:cNvPr>
          <p:cNvGraphicFramePr>
            <a:graphicFrameLocks noChangeAspect="1"/>
          </p:cNvGraphicFramePr>
          <p:nvPr>
            <p:extLst>
              <p:ext uri="{D42A27DB-BD31-4B8C-83A1-F6EECF244321}">
                <p14:modId xmlns:p14="http://schemas.microsoft.com/office/powerpoint/2010/main" val="1826403210"/>
              </p:ext>
            </p:extLst>
          </p:nvPr>
        </p:nvGraphicFramePr>
        <p:xfrm>
          <a:off x="5249863" y="2316163"/>
          <a:ext cx="3876675" cy="1249362"/>
        </p:xfrm>
        <a:graphic>
          <a:graphicData uri="http://schemas.openxmlformats.org/presentationml/2006/ole">
            <mc:AlternateContent xmlns:mc="http://schemas.openxmlformats.org/markup-compatibility/2006">
              <mc:Choice xmlns:v="urn:schemas-microsoft-com:vml" Requires="v">
                <p:oleObj spid="_x0000_s28708" name="Equation" r:id="rId7" imgW="2286000" imgH="736600" progId="Equation.3">
                  <p:embed/>
                </p:oleObj>
              </mc:Choice>
              <mc:Fallback>
                <p:oleObj name="Equation" r:id="rId7" imgW="2286000" imgH="736600" progId="Equation.3">
                  <p:embed/>
                  <p:pic>
                    <p:nvPicPr>
                      <p:cNvPr id="83972" name="Object 6">
                        <a:extLst>
                          <a:ext uri="{FF2B5EF4-FFF2-40B4-BE49-F238E27FC236}">
                            <a16:creationId xmlns:a16="http://schemas.microsoft.com/office/drawing/2014/main" id="{C60B1B87-6377-4AEB-B3D4-1FAC8C58BF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9863" y="2316163"/>
                        <a:ext cx="3876675" cy="124936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DE3F6B3A-7298-4F81-8F3D-8D6EF762E6D6}"/>
              </a:ext>
            </a:extLst>
          </p:cNvPr>
          <p:cNvGraphicFramePr>
            <a:graphicFrameLocks noChangeAspect="1"/>
          </p:cNvGraphicFramePr>
          <p:nvPr>
            <p:extLst>
              <p:ext uri="{D42A27DB-BD31-4B8C-83A1-F6EECF244321}">
                <p14:modId xmlns:p14="http://schemas.microsoft.com/office/powerpoint/2010/main" val="1024106143"/>
              </p:ext>
            </p:extLst>
          </p:nvPr>
        </p:nvGraphicFramePr>
        <p:xfrm>
          <a:off x="4991100" y="4351338"/>
          <a:ext cx="4135438" cy="1249362"/>
        </p:xfrm>
        <a:graphic>
          <a:graphicData uri="http://schemas.openxmlformats.org/presentationml/2006/ole">
            <mc:AlternateContent xmlns:mc="http://schemas.openxmlformats.org/markup-compatibility/2006">
              <mc:Choice xmlns:v="urn:schemas-microsoft-com:vml" Requires="v">
                <p:oleObj spid="_x0000_s28709" name="Equation" r:id="rId9" imgW="2438400" imgH="736600" progId="Equation.3">
                  <p:embed/>
                </p:oleObj>
              </mc:Choice>
              <mc:Fallback>
                <p:oleObj name="Equation" r:id="rId9" imgW="2438400" imgH="736600" progId="Equation.3">
                  <p:embed/>
                  <p:pic>
                    <p:nvPicPr>
                      <p:cNvPr id="83973" name="Object 7">
                        <a:extLst>
                          <a:ext uri="{FF2B5EF4-FFF2-40B4-BE49-F238E27FC236}">
                            <a16:creationId xmlns:a16="http://schemas.microsoft.com/office/drawing/2014/main" id="{B9D3AFEF-81AF-4955-989B-0AA7F1036E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1100" y="4351338"/>
                        <a:ext cx="4135438" cy="1249362"/>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430657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198AB3-9787-44CA-9462-3A525EA5FEDA}"/>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42219247-CD6D-4615-82D1-A252085326E4}"/>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67</a:t>
            </a:fld>
            <a:endParaRPr lang="el-GR" dirty="0">
              <a:solidFill>
                <a:prstClr val="black">
                  <a:tint val="75000"/>
                </a:prstClr>
              </a:solidFill>
            </a:endParaRPr>
          </a:p>
        </p:txBody>
      </p:sp>
      <p:sp>
        <p:nvSpPr>
          <p:cNvPr id="4" name="WordArt 4">
            <a:extLst>
              <a:ext uri="{FF2B5EF4-FFF2-40B4-BE49-F238E27FC236}">
                <a16:creationId xmlns:a16="http://schemas.microsoft.com/office/drawing/2014/main" id="{764745B0-1B5B-4A70-A4DA-97D8580AC0AD}"/>
              </a:ext>
            </a:extLst>
          </p:cNvPr>
          <p:cNvSpPr>
            <a:spLocks noChangeArrowheads="1" noChangeShapeType="1" noTextEdit="1"/>
          </p:cNvSpPr>
          <p:nvPr/>
        </p:nvSpPr>
        <p:spPr bwMode="auto">
          <a:xfrm>
            <a:off x="2267118" y="1916832"/>
            <a:ext cx="5133975" cy="5794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2800" kern="10">
                <a:solidFill>
                  <a:schemeClr val="accent2"/>
                </a:solidFill>
                <a:effectLst>
                  <a:outerShdw dist="53882" dir="2700000" algn="ctr" rotWithShape="0">
                    <a:srgbClr val="C0C0C0">
                      <a:alpha val="79999"/>
                    </a:srgbClr>
                  </a:outerShdw>
                </a:effectLst>
                <a:latin typeface="Tahoma"/>
                <a:ea typeface="Tahoma"/>
                <a:cs typeface="Tahoma"/>
              </a:rPr>
              <a:t>Thanks for your attention</a:t>
            </a:r>
            <a:r>
              <a:rPr lang="el-GR" sz="2800" kern="10">
                <a:solidFill>
                  <a:schemeClr val="accent2"/>
                </a:solidFill>
                <a:effectLst>
                  <a:outerShdw dist="53882" dir="2700000" algn="ctr" rotWithShape="0">
                    <a:srgbClr val="C0C0C0">
                      <a:alpha val="79999"/>
                    </a:srgbClr>
                  </a:outerShdw>
                </a:effectLst>
                <a:latin typeface="Tahoma"/>
                <a:ea typeface="Tahoma"/>
                <a:cs typeface="Tahoma"/>
              </a:rPr>
              <a:t>!</a:t>
            </a:r>
            <a:endParaRPr lang="el-GR" sz="2800" kern="10" dirty="0">
              <a:solidFill>
                <a:schemeClr val="accent2"/>
              </a:solidFill>
              <a:effectLst>
                <a:outerShdw dist="53882" dir="2700000" algn="ctr" rotWithShape="0">
                  <a:srgbClr val="C0C0C0">
                    <a:alpha val="79999"/>
                  </a:srgbClr>
                </a:outerShdw>
              </a:effectLst>
              <a:latin typeface="Tahoma"/>
              <a:ea typeface="Tahoma"/>
              <a:cs typeface="Tahoma"/>
            </a:endParaRPr>
          </a:p>
        </p:txBody>
      </p:sp>
      <p:sp>
        <p:nvSpPr>
          <p:cNvPr id="5" name="Ορθογώνιο 4">
            <a:extLst>
              <a:ext uri="{FF2B5EF4-FFF2-40B4-BE49-F238E27FC236}">
                <a16:creationId xmlns:a16="http://schemas.microsoft.com/office/drawing/2014/main" id="{BB45363D-49F4-483F-B77B-8546CA8D1F80}"/>
              </a:ext>
            </a:extLst>
          </p:cNvPr>
          <p:cNvSpPr/>
          <p:nvPr/>
        </p:nvSpPr>
        <p:spPr>
          <a:xfrm>
            <a:off x="5308767" y="3933502"/>
            <a:ext cx="3294261" cy="369332"/>
          </a:xfrm>
          <a:prstGeom prst="rect">
            <a:avLst/>
          </a:prstGeom>
        </p:spPr>
        <p:txBody>
          <a:bodyPr wrap="square">
            <a:spAutoFit/>
          </a:bodyPr>
          <a:lstStyle/>
          <a:p>
            <a:pPr>
              <a:defRPr/>
            </a:pPr>
            <a:r>
              <a:rPr lang="en-US" b="1" u="sng" dirty="0">
                <a:solidFill>
                  <a:schemeClr val="hlink"/>
                </a:solidFill>
                <a:effectLst>
                  <a:outerShdw blurRad="38100" dist="38100" dir="2700000" algn="tl">
                    <a:srgbClr val="C0C0C0"/>
                  </a:outerShdw>
                </a:effectLst>
                <a:latin typeface="Comic Sans MS" pitchFamily="66" charset="0"/>
                <a:cs typeface="Arial" pitchFamily="34" charset="0"/>
              </a:rPr>
              <a:t>Prof. </a:t>
            </a:r>
            <a:r>
              <a:rPr lang="en-US" b="1" u="sng" dirty="0" err="1">
                <a:solidFill>
                  <a:schemeClr val="hlink"/>
                </a:solidFill>
                <a:effectLst>
                  <a:outerShdw blurRad="38100" dist="38100" dir="2700000" algn="tl">
                    <a:srgbClr val="C0C0C0"/>
                  </a:outerShdw>
                </a:effectLst>
                <a:latin typeface="Comic Sans MS" pitchFamily="66" charset="0"/>
                <a:cs typeface="Arial" pitchFamily="34" charset="0"/>
              </a:rPr>
              <a:t>Mic.Gr.Vrachopoulos</a:t>
            </a:r>
            <a:endParaRPr lang="el-GR" b="1" u="sng" dirty="0">
              <a:solidFill>
                <a:schemeClr val="hlink"/>
              </a:solidFill>
              <a:latin typeface="Comic Sans MS" pitchFamily="66" charset="0"/>
              <a:cs typeface="Arial" pitchFamily="34" charset="0"/>
            </a:endParaRPr>
          </a:p>
        </p:txBody>
      </p:sp>
      <p:sp>
        <p:nvSpPr>
          <p:cNvPr id="6" name="Rectangle 7">
            <a:extLst>
              <a:ext uri="{FF2B5EF4-FFF2-40B4-BE49-F238E27FC236}">
                <a16:creationId xmlns:a16="http://schemas.microsoft.com/office/drawing/2014/main" id="{91525DF9-2235-42E8-B196-9A32445828B4}"/>
              </a:ext>
            </a:extLst>
          </p:cNvPr>
          <p:cNvSpPr>
            <a:spLocks noChangeArrowheads="1"/>
          </p:cNvSpPr>
          <p:nvPr/>
        </p:nvSpPr>
        <p:spPr bwMode="auto">
          <a:xfrm>
            <a:off x="250100" y="4653582"/>
            <a:ext cx="3713162" cy="612775"/>
          </a:xfrm>
          <a:prstGeom prst="rect">
            <a:avLst/>
          </a:prstGeom>
          <a:noFill/>
          <a:ln w="12700">
            <a:noFill/>
            <a:miter lim="800000"/>
            <a:headEnd/>
            <a:tailEnd/>
          </a:ln>
          <a:effectLst>
            <a:outerShdw dist="12700" dir="5400000" algn="ctr" rotWithShape="0">
              <a:schemeClr val="folHlink"/>
            </a:outerShdw>
          </a:effectLst>
        </p:spPr>
        <p:txBody>
          <a:bodyPr wrap="none" lIns="0" tIns="25400" rIns="0" bIns="25400">
            <a:spAutoFit/>
          </a:bodyPr>
          <a:lstStyle/>
          <a:p>
            <a:pPr>
              <a:defRPr/>
            </a:pPr>
            <a:r>
              <a:rPr lang="el-GR" sz="3600" b="1" dirty="0">
                <a:solidFill>
                  <a:srgbClr val="00279F"/>
                </a:solidFill>
                <a:latin typeface="Arial" charset="0"/>
              </a:rPr>
              <a:t>Τέλος κεφαλαίου</a:t>
            </a:r>
          </a:p>
        </p:txBody>
      </p:sp>
      <p:pic>
        <p:nvPicPr>
          <p:cNvPr id="7" name="Εικόνα 6">
            <a:extLst>
              <a:ext uri="{FF2B5EF4-FFF2-40B4-BE49-F238E27FC236}">
                <a16:creationId xmlns:a16="http://schemas.microsoft.com/office/drawing/2014/main" id="{779F2DAE-F695-4391-A70F-C377834478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34105" y="4859837"/>
            <a:ext cx="537147" cy="868946"/>
          </a:xfrm>
          <a:prstGeom prst="rect">
            <a:avLst/>
          </a:prstGeom>
        </p:spPr>
      </p:pic>
      <p:sp>
        <p:nvSpPr>
          <p:cNvPr id="8" name="object 7">
            <a:extLst>
              <a:ext uri="{FF2B5EF4-FFF2-40B4-BE49-F238E27FC236}">
                <a16:creationId xmlns:a16="http://schemas.microsoft.com/office/drawing/2014/main" id="{6164E5F3-BEE2-4340-8D93-1E41F9B0F9C5}"/>
              </a:ext>
            </a:extLst>
          </p:cNvPr>
          <p:cNvSpPr txBox="1"/>
          <p:nvPr/>
        </p:nvSpPr>
        <p:spPr>
          <a:xfrm>
            <a:off x="5599638" y="4821870"/>
            <a:ext cx="3294262" cy="472440"/>
          </a:xfrm>
          <a:prstGeom prst="rect">
            <a:avLst/>
          </a:prstGeom>
        </p:spPr>
        <p:txBody>
          <a:bodyPr wrap="square" lIns="0" tIns="0" rIns="0" bIns="0" rtlCol="0">
            <a:noAutofit/>
          </a:bodyPr>
          <a:lstStyle/>
          <a:p>
            <a:pPr marL="8890" marR="27305">
              <a:lnSpc>
                <a:spcPts val="2160"/>
              </a:lnSpc>
              <a:spcBef>
                <a:spcPts val="110"/>
              </a:spcBef>
              <a:spcAft>
                <a:spcPts val="0"/>
              </a:spcAft>
            </a:pP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tio</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l</a:t>
            </a:r>
            <a:r>
              <a:rPr lang="en-US" sz="1600" kern="1200" spc="-9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d</a:t>
            </a:r>
            <a:r>
              <a:rPr lang="en-US" sz="1600" kern="1200" spc="-1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K</a:t>
            </a:r>
            <a:r>
              <a:rPr lang="en-US" sz="1600" kern="1200" spc="5"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po</a:t>
            </a:r>
            <a:r>
              <a:rPr lang="en-US" sz="1600" kern="1200" spc="-5"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d</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istr</a:t>
            </a:r>
            <a:r>
              <a:rPr lang="en-US" sz="1600" kern="1200" spc="-5"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a:t>
            </a:r>
            <a:r>
              <a:rPr lang="en-US" sz="1600" kern="1200" spc="1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err="1">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n</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Un</a:t>
            </a:r>
            <a:r>
              <a:rPr lang="en-US" sz="1600" kern="1200" spc="-5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a:t>
            </a:r>
            <a:r>
              <a:rPr lang="en-US" sz="1600" kern="1200" spc="-4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v</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e</a:t>
            </a:r>
            <a:r>
              <a:rPr lang="en-US" sz="1600" kern="1200" spc="-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r</a:t>
            </a:r>
            <a:r>
              <a:rPr lang="en-US" sz="1600" kern="1200" spc="5"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s</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ity</a:t>
            </a:r>
            <a:r>
              <a:rPr lang="en-US" sz="1600" kern="1200" spc="-3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of</a:t>
            </a:r>
            <a:r>
              <a:rPr lang="en-US" sz="1600" kern="1200" spc="-3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 </a:t>
            </a:r>
            <a:r>
              <a:rPr lang="en-US" sz="1600" kern="1200" spc="-2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A</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th</a:t>
            </a:r>
            <a:r>
              <a:rPr lang="en-US" sz="1600" kern="1200" spc="-1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en</a:t>
            </a:r>
            <a:r>
              <a:rPr lang="en-US" sz="1600" kern="1200" dirty="0">
                <a:solidFill>
                  <a:srgbClr val="7E7E7E"/>
                </a:solidFill>
                <a:effectLst/>
                <a:latin typeface="Cambria" panose="02040503050406030204" pitchFamily="18" charset="0"/>
                <a:ea typeface="Times New Roman" panose="02020603050405020304" pitchFamily="18" charset="0"/>
                <a:cs typeface="Cambria" panose="02040503050406030204" pitchFamily="18" charset="0"/>
              </a:rPr>
              <a:t>s - 1837</a:t>
            </a:r>
            <a:endParaRPr lang="el-GR" sz="1200" dirty="0">
              <a:effectLst/>
              <a:latin typeface="Times New Roman" panose="02020603050405020304" pitchFamily="18" charset="0"/>
              <a:ea typeface="Times New Roman" panose="02020603050405020304" pitchFamily="18" charset="0"/>
            </a:endParaRPr>
          </a:p>
          <a:p>
            <a:pPr marL="8890" marR="0">
              <a:lnSpc>
                <a:spcPct val="97000"/>
              </a:lnSpc>
              <a:spcBef>
                <a:spcPts val="105"/>
              </a:spcBef>
              <a:spcAft>
                <a:spcPts val="0"/>
              </a:spcAft>
            </a:pP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pa</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rt</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m</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spc="-4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f</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Agr</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i</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c</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l</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ral</a:t>
            </a:r>
            <a:r>
              <a:rPr lang="en-US" sz="1050" i="1" kern="1200" spc="-8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v</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el</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opm</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t>
            </a:r>
            <a:r>
              <a:rPr lang="en-US" sz="1050" i="1" kern="1200" spc="-1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Agr</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f</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d M</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ge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m</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e</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n</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t</a:t>
            </a:r>
            <a:r>
              <a:rPr lang="en-US" sz="1050" i="1" kern="1200" spc="-7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f</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N</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at</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ral</a:t>
            </a:r>
            <a:r>
              <a:rPr lang="en-US" sz="1050" i="1" kern="1200" spc="-6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 </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Res</a:t>
            </a:r>
            <a:r>
              <a:rPr lang="en-US" sz="1050" i="1" kern="1200" spc="-5"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o</a:t>
            </a:r>
            <a:r>
              <a:rPr lang="en-US" sz="1050" i="1" kern="1200" spc="1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u</a:t>
            </a:r>
            <a:r>
              <a:rPr lang="en-US" sz="1050" i="1" kern="1200" dirty="0">
                <a:solidFill>
                  <a:srgbClr val="006FC0"/>
                </a:solidFill>
                <a:effectLst/>
                <a:latin typeface="Cambria" panose="02040503050406030204" pitchFamily="18" charset="0"/>
                <a:ea typeface="Times New Roman" panose="02020603050405020304" pitchFamily="18" charset="0"/>
                <a:cs typeface="Cambria" panose="02040503050406030204" pitchFamily="18" charset="0"/>
              </a:rPr>
              <a:t>rces</a:t>
            </a:r>
            <a:endParaRPr lang="el-G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70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B6D6B1-5B6F-4BB7-90AC-40C86A240D84}"/>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A6364952-5FA0-43DC-B4E3-ACA2353C95CC}"/>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7</a:t>
            </a:fld>
            <a:endParaRPr lang="el-GR" dirty="0">
              <a:solidFill>
                <a:prstClr val="black">
                  <a:tint val="75000"/>
                </a:prstClr>
              </a:solidFill>
            </a:endParaRPr>
          </a:p>
        </p:txBody>
      </p:sp>
      <p:sp>
        <p:nvSpPr>
          <p:cNvPr id="9" name="Ορθογώνιο 8">
            <a:extLst>
              <a:ext uri="{FF2B5EF4-FFF2-40B4-BE49-F238E27FC236}">
                <a16:creationId xmlns:a16="http://schemas.microsoft.com/office/drawing/2014/main" id="{832DBE35-1D31-4832-A51C-9A742D2C7D28}"/>
              </a:ext>
            </a:extLst>
          </p:cNvPr>
          <p:cNvSpPr/>
          <p:nvPr/>
        </p:nvSpPr>
        <p:spPr>
          <a:xfrm>
            <a:off x="179510" y="174124"/>
            <a:ext cx="85072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3200" b="1" dirty="0">
                <a:solidFill>
                  <a:srgbClr val="800000"/>
                </a:solidFill>
                <a:effectLst>
                  <a:outerShdw blurRad="38100" dist="38100" dir="2700000" algn="tl">
                    <a:srgbClr val="000000"/>
                  </a:outerShdw>
                </a:effectLst>
                <a:latin typeface="Comic Sans MS" panose="030F0702030302020204" pitchFamily="66" charset="0"/>
              </a:rPr>
              <a:t>H Δύναμη στην ειδική σχετικότητα - ορμή</a:t>
            </a:r>
          </a:p>
        </p:txBody>
      </p:sp>
      <p:sp>
        <p:nvSpPr>
          <p:cNvPr id="5" name="Ορθογώνιο 4">
            <a:extLst>
              <a:ext uri="{FF2B5EF4-FFF2-40B4-BE49-F238E27FC236}">
                <a16:creationId xmlns:a16="http://schemas.microsoft.com/office/drawing/2014/main" id="{B3EC6E6A-04E9-4286-93D8-4E9FCCABC7B1}"/>
              </a:ext>
            </a:extLst>
          </p:cNvPr>
          <p:cNvSpPr/>
          <p:nvPr/>
        </p:nvSpPr>
        <p:spPr>
          <a:xfrm>
            <a:off x="179511" y="943607"/>
            <a:ext cx="8640961" cy="4900509"/>
          </a:xfrm>
          <a:prstGeom prst="rect">
            <a:avLst/>
          </a:prstGeom>
        </p:spPr>
        <p:txBody>
          <a:bodyPr wrap="square">
            <a:spAutoFit/>
          </a:bodyPr>
          <a:lstStyle/>
          <a:p>
            <a:pPr algn="just"/>
            <a:endParaRPr lang="el-GR" sz="2400" dirty="0">
              <a:solidFill>
                <a:srgbClr val="0000FF"/>
              </a:solidFill>
              <a:ea typeface="Times New Roman" panose="02020603050405020304" pitchFamily="18" charset="0"/>
            </a:endParaRPr>
          </a:p>
          <a:p>
            <a:pPr algn="just">
              <a:lnSpc>
                <a:spcPct val="107000"/>
              </a:lnSpc>
              <a:spcAft>
                <a:spcPts val="800"/>
              </a:spcAft>
            </a:pPr>
            <a:r>
              <a:rPr lang="el-GR" sz="2400" dirty="0">
                <a:solidFill>
                  <a:srgbClr val="C00000"/>
                </a:solidFill>
                <a:cs typeface="Times New Roman" panose="02020603050405020304" pitchFamily="18" charset="0"/>
              </a:rPr>
              <a:t>Στην ειδική θεωρία της σχετικότητας, η ενέργεια και η μάζα είναι ισοδύναμες. Όταν η ταχύτητα ενός σώματος αυξάνεται, αυξάνεται και η ενέργειά του και κατά συνέπεια και η μάζα του. </a:t>
            </a:r>
          </a:p>
          <a:p>
            <a:pPr algn="just">
              <a:lnSpc>
                <a:spcPct val="107000"/>
              </a:lnSpc>
              <a:spcAft>
                <a:spcPts val="800"/>
              </a:spcAft>
            </a:pPr>
            <a:r>
              <a:rPr lang="el-GR" sz="2400" b="1" dirty="0">
                <a:cs typeface="Times New Roman" panose="02020603050405020304" pitchFamily="18" charset="0"/>
              </a:rPr>
              <a:t>Έτσι, χρειάζεται όλο και μεγαλύτερη δύναμη για να επιταχυνθεί ένα σώμα, καθώς αυξάνεται η ταχύτητά του. </a:t>
            </a:r>
          </a:p>
          <a:p>
            <a:pPr algn="just">
              <a:lnSpc>
                <a:spcPct val="107000"/>
              </a:lnSpc>
              <a:spcAft>
                <a:spcPts val="800"/>
              </a:spcAft>
            </a:pPr>
            <a:r>
              <a:rPr lang="el-GR" sz="2400" dirty="0">
                <a:solidFill>
                  <a:srgbClr val="C00000"/>
                </a:solidFill>
                <a:cs typeface="Times New Roman" panose="02020603050405020304" pitchFamily="18" charset="0"/>
              </a:rPr>
              <a:t>Ο ορισμός </a:t>
            </a:r>
            <a:r>
              <a:rPr lang="el-GR" sz="2400" b="1" dirty="0">
                <a:solidFill>
                  <a:srgbClr val="C00000"/>
                </a:solidFill>
                <a:cs typeface="Times New Roman" panose="02020603050405020304" pitchFamily="18" charset="0"/>
              </a:rPr>
              <a:t>F=</a:t>
            </a:r>
            <a:r>
              <a:rPr lang="el-GR" sz="2400" b="1" dirty="0" err="1">
                <a:solidFill>
                  <a:srgbClr val="C00000"/>
                </a:solidFill>
                <a:cs typeface="Times New Roman" panose="02020603050405020304" pitchFamily="18" charset="0"/>
              </a:rPr>
              <a:t>dp</a:t>
            </a:r>
            <a:r>
              <a:rPr lang="el-GR" sz="2400" b="1" dirty="0">
                <a:solidFill>
                  <a:srgbClr val="C00000"/>
                </a:solidFill>
                <a:cs typeface="Times New Roman" panose="02020603050405020304" pitchFamily="18" charset="0"/>
              </a:rPr>
              <a:t>/</a:t>
            </a:r>
            <a:r>
              <a:rPr lang="el-GR" sz="2400" b="1" dirty="0" err="1">
                <a:solidFill>
                  <a:srgbClr val="C00000"/>
                </a:solidFill>
                <a:cs typeface="Times New Roman" panose="02020603050405020304" pitchFamily="18" charset="0"/>
              </a:rPr>
              <a:t>dt</a:t>
            </a:r>
            <a:r>
              <a:rPr lang="el-GR" sz="2400" b="1" dirty="0">
                <a:solidFill>
                  <a:srgbClr val="C00000"/>
                </a:solidFill>
                <a:cs typeface="Times New Roman" panose="02020603050405020304" pitchFamily="18" charset="0"/>
              </a:rPr>
              <a:t> </a:t>
            </a:r>
            <a:r>
              <a:rPr lang="el-GR" sz="2400" dirty="0">
                <a:solidFill>
                  <a:srgbClr val="C00000"/>
                </a:solidFill>
                <a:cs typeface="Times New Roman" panose="02020603050405020304" pitchFamily="18" charset="0"/>
              </a:rPr>
              <a:t>ισχύει ακόμη, μόνο που χρησιμοποιείται η σχετικιστική μορφή της ορμής:</a:t>
            </a:r>
          </a:p>
          <a:p>
            <a:pPr algn="just">
              <a:lnSpc>
                <a:spcPct val="107000"/>
              </a:lnSpc>
              <a:spcAft>
                <a:spcPts val="800"/>
              </a:spcAft>
            </a:pPr>
            <a:endParaRPr lang="el-GR" sz="2400" dirty="0">
              <a:solidFill>
                <a:srgbClr val="C00000"/>
              </a:solidFill>
              <a:cs typeface="Times New Roman" panose="02020603050405020304" pitchFamily="18" charset="0"/>
            </a:endParaRPr>
          </a:p>
          <a:p>
            <a:pPr algn="just">
              <a:lnSpc>
                <a:spcPct val="107000"/>
              </a:lnSpc>
              <a:spcAft>
                <a:spcPts val="800"/>
              </a:spcAft>
            </a:pPr>
            <a:r>
              <a:rPr lang="el-GR" sz="2400" dirty="0">
                <a:solidFill>
                  <a:srgbClr val="C00000"/>
                </a:solidFill>
                <a:cs typeface="Times New Roman" panose="02020603050405020304" pitchFamily="18" charset="0"/>
              </a:rPr>
              <a:t> </a:t>
            </a:r>
          </a:p>
          <a:p>
            <a:pPr algn="just"/>
            <a:r>
              <a:rPr lang="el-GR" sz="2400" dirty="0">
                <a:solidFill>
                  <a:srgbClr val="0000FF"/>
                </a:solidFill>
                <a:ea typeface="Times New Roman" panose="02020603050405020304" pitchFamily="18" charset="0"/>
              </a:rPr>
              <a:t>όπου v είναι η ταχύτητα του σώματος και c η ταχύτητα του φωτός.</a:t>
            </a:r>
          </a:p>
        </p:txBody>
      </p:sp>
      <p:pic>
        <p:nvPicPr>
          <p:cNvPr id="4" name="Εικόνα 3">
            <a:extLst>
              <a:ext uri="{FF2B5EF4-FFF2-40B4-BE49-F238E27FC236}">
                <a16:creationId xmlns:a16="http://schemas.microsoft.com/office/drawing/2014/main" id="{762667A9-3F95-4F69-AAF4-0A2FE6DC3940}"/>
              </a:ext>
            </a:extLst>
          </p:cNvPr>
          <p:cNvPicPr>
            <a:picLocks noChangeAspect="1"/>
          </p:cNvPicPr>
          <p:nvPr/>
        </p:nvPicPr>
        <p:blipFill>
          <a:blip r:embed="rId3"/>
          <a:stretch>
            <a:fillRect/>
          </a:stretch>
        </p:blipFill>
        <p:spPr>
          <a:xfrm>
            <a:off x="4594686" y="4077072"/>
            <a:ext cx="2534432" cy="1152128"/>
          </a:xfrm>
          <a:prstGeom prst="rect">
            <a:avLst/>
          </a:prstGeom>
        </p:spPr>
      </p:pic>
    </p:spTree>
    <p:extLst>
      <p:ext uri="{BB962C8B-B14F-4D97-AF65-F5344CB8AC3E}">
        <p14:creationId xmlns:p14="http://schemas.microsoft.com/office/powerpoint/2010/main" val="121574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378C35-F0E2-4AEE-BD23-6FEAA007F3C7}"/>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0A2B1E20-91F5-4031-ADBD-A952B0558E09}"/>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8</a:t>
            </a:fld>
            <a:endParaRPr lang="el-GR" dirty="0">
              <a:solidFill>
                <a:prstClr val="black">
                  <a:tint val="75000"/>
                </a:prstClr>
              </a:solidFill>
            </a:endParaRPr>
          </a:p>
        </p:txBody>
      </p:sp>
      <p:sp>
        <p:nvSpPr>
          <p:cNvPr id="4" name="Rectangle 4">
            <a:extLst>
              <a:ext uri="{FF2B5EF4-FFF2-40B4-BE49-F238E27FC236}">
                <a16:creationId xmlns:a16="http://schemas.microsoft.com/office/drawing/2014/main" id="{9DCCF5EA-4108-4AEB-8698-DB82A53FE380}"/>
              </a:ext>
            </a:extLst>
          </p:cNvPr>
          <p:cNvSpPr txBox="1">
            <a:spLocks noChangeArrowheads="1"/>
          </p:cNvSpPr>
          <p:nvPr/>
        </p:nvSpPr>
        <p:spPr>
          <a:xfrm>
            <a:off x="0" y="49568"/>
            <a:ext cx="8229600" cy="1139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4000" b="1" dirty="0">
                <a:solidFill>
                  <a:srgbClr val="800000"/>
                </a:solidFill>
                <a:effectLst>
                  <a:outerShdw blurRad="38100" dist="38100" dir="2700000" algn="tl">
                    <a:srgbClr val="000000">
                      <a:alpha val="43137"/>
                    </a:srgbClr>
                  </a:outerShdw>
                </a:effectLst>
                <a:latin typeface="Comic Sans MS" panose="030F0702030302020204" pitchFamily="66" charset="0"/>
              </a:rPr>
              <a:t>Αρχή διατήρησης της ορμής</a:t>
            </a:r>
          </a:p>
        </p:txBody>
      </p:sp>
      <p:sp>
        <p:nvSpPr>
          <p:cNvPr id="5" name="TextBox 4">
            <a:extLst>
              <a:ext uri="{FF2B5EF4-FFF2-40B4-BE49-F238E27FC236}">
                <a16:creationId xmlns:a16="http://schemas.microsoft.com/office/drawing/2014/main" id="{7F50D4C0-D314-4A7B-ADC2-CB6454B626CE}"/>
              </a:ext>
            </a:extLst>
          </p:cNvPr>
          <p:cNvSpPr txBox="1"/>
          <p:nvPr/>
        </p:nvSpPr>
        <p:spPr>
          <a:xfrm>
            <a:off x="3291692" y="1421157"/>
            <a:ext cx="648072" cy="369332"/>
          </a:xfrm>
          <a:prstGeom prst="rect">
            <a:avLst/>
          </a:prstGeom>
          <a:noFill/>
        </p:spPr>
        <p:txBody>
          <a:bodyPr wrap="square" rtlCol="0">
            <a:spAutoFit/>
          </a:bodyPr>
          <a:lstStyle/>
          <a:p>
            <a:endParaRPr lang="el-GR" dirty="0"/>
          </a:p>
        </p:txBody>
      </p:sp>
      <p:grpSp>
        <p:nvGrpSpPr>
          <p:cNvPr id="6" name="Ομάδα 5">
            <a:extLst>
              <a:ext uri="{FF2B5EF4-FFF2-40B4-BE49-F238E27FC236}">
                <a16:creationId xmlns:a16="http://schemas.microsoft.com/office/drawing/2014/main" id="{18C29155-F3AE-4AD1-840E-B825D073B098}"/>
              </a:ext>
            </a:extLst>
          </p:cNvPr>
          <p:cNvGrpSpPr/>
          <p:nvPr/>
        </p:nvGrpSpPr>
        <p:grpSpPr>
          <a:xfrm>
            <a:off x="2068336" y="1835025"/>
            <a:ext cx="2318902" cy="1073201"/>
            <a:chOff x="3153456" y="1004658"/>
            <a:chExt cx="2773734" cy="1285875"/>
          </a:xfrm>
        </p:grpSpPr>
        <p:grpSp>
          <p:nvGrpSpPr>
            <p:cNvPr id="7" name="Ομάδα 6">
              <a:extLst>
                <a:ext uri="{FF2B5EF4-FFF2-40B4-BE49-F238E27FC236}">
                  <a16:creationId xmlns:a16="http://schemas.microsoft.com/office/drawing/2014/main" id="{5133518B-2FB0-4052-9B6D-A994B4E3DC84}"/>
                </a:ext>
              </a:extLst>
            </p:cNvPr>
            <p:cNvGrpSpPr/>
            <p:nvPr/>
          </p:nvGrpSpPr>
          <p:grpSpPr>
            <a:xfrm>
              <a:off x="5004048" y="1206994"/>
              <a:ext cx="923142" cy="440601"/>
              <a:chOff x="4788024" y="1268117"/>
              <a:chExt cx="923142" cy="440601"/>
            </a:xfrm>
          </p:grpSpPr>
          <p:cxnSp>
            <p:nvCxnSpPr>
              <p:cNvPr id="12" name="Ευθύγραμμο βέλος σύνδεσης 11">
                <a:extLst>
                  <a:ext uri="{FF2B5EF4-FFF2-40B4-BE49-F238E27FC236}">
                    <a16:creationId xmlns:a16="http://schemas.microsoft.com/office/drawing/2014/main" id="{3459C2F7-BF11-4176-BA59-8F1BE1BA6D68}"/>
                  </a:ext>
                </a:extLst>
              </p:cNvPr>
              <p:cNvCxnSpPr/>
              <p:nvPr/>
            </p:nvCxnSpPr>
            <p:spPr>
              <a:xfrm>
                <a:off x="4788024" y="1708718"/>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87F8DCF5-580A-4D54-9FD2-32D96CDE6A55}"/>
                      </a:ext>
                    </a:extLst>
                  </p:cNvPr>
                  <p:cNvSpPr/>
                  <p:nvPr/>
                </p:nvSpPr>
                <p:spPr>
                  <a:xfrm>
                    <a:off x="5076056" y="1268117"/>
                    <a:ext cx="635110"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0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𝑭</m:t>
                              </m:r>
                            </m:e>
                          </m:acc>
                          <m:r>
                            <a:rPr lang="el-GR" sz="2000" b="1" baseline="-2500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𝚨𝚩</m:t>
                          </m:r>
                        </m:oMath>
                      </m:oMathPara>
                    </a14:m>
                    <a:endParaRPr lang="el-GR" sz="2000" dirty="0"/>
                  </a:p>
                </p:txBody>
              </p:sp>
            </mc:Choice>
            <mc:Fallback xmlns="">
              <p:sp>
                <p:nvSpPr>
                  <p:cNvPr id="9" name="Ορθογώνιο 8"/>
                  <p:cNvSpPr>
                    <a:spLocks noRot="1" noChangeAspect="1" noMove="1" noResize="1" noEditPoints="1" noAdjustHandles="1" noChangeArrowheads="1" noChangeShapeType="1" noTextEdit="1"/>
                  </p:cNvSpPr>
                  <p:nvPr/>
                </p:nvSpPr>
                <p:spPr>
                  <a:xfrm>
                    <a:off x="5076056" y="1268117"/>
                    <a:ext cx="635110" cy="437492"/>
                  </a:xfrm>
                  <a:prstGeom prst="rect">
                    <a:avLst/>
                  </a:prstGeom>
                  <a:blipFill rotWithShape="1">
                    <a:blip r:embed="rId2"/>
                  </a:blipFill>
                </p:spPr>
                <p:txBody>
                  <a:bodyPr/>
                  <a:lstStyle/>
                  <a:p>
                    <a:r>
                      <a:rPr lang="en-US" altLang="en-US">
                        <a:noFill/>
                      </a:rPr>
                      <a:t> </a:t>
                    </a:r>
                  </a:p>
                </p:txBody>
              </p:sp>
            </mc:Fallback>
          </mc:AlternateContent>
        </p:grpSp>
        <p:grpSp>
          <p:nvGrpSpPr>
            <p:cNvPr id="8" name="Ομάδα 7">
              <a:extLst>
                <a:ext uri="{FF2B5EF4-FFF2-40B4-BE49-F238E27FC236}">
                  <a16:creationId xmlns:a16="http://schemas.microsoft.com/office/drawing/2014/main" id="{35AAC589-250E-49FE-B693-D78995199D6A}"/>
                </a:ext>
              </a:extLst>
            </p:cNvPr>
            <p:cNvGrpSpPr/>
            <p:nvPr/>
          </p:nvGrpSpPr>
          <p:grpSpPr>
            <a:xfrm>
              <a:off x="3153456" y="1206994"/>
              <a:ext cx="1008112" cy="440601"/>
              <a:chOff x="2915816" y="1268117"/>
              <a:chExt cx="1008112" cy="440601"/>
            </a:xfrm>
          </p:grpSpPr>
          <p:cxnSp>
            <p:nvCxnSpPr>
              <p:cNvPr id="10" name="Ευθύγραμμο βέλος σύνδεσης 9">
                <a:extLst>
                  <a:ext uri="{FF2B5EF4-FFF2-40B4-BE49-F238E27FC236}">
                    <a16:creationId xmlns:a16="http://schemas.microsoft.com/office/drawing/2014/main" id="{1384DB9F-95D2-4D91-ACE2-0CC9AA698845}"/>
                  </a:ext>
                </a:extLst>
              </p:cNvPr>
              <p:cNvCxnSpPr/>
              <p:nvPr/>
            </p:nvCxnSpPr>
            <p:spPr>
              <a:xfrm>
                <a:off x="3347864" y="1708718"/>
                <a:ext cx="576064"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6B545CEF-4A66-45C8-BBD1-B9D4A4333B09}"/>
                      </a:ext>
                    </a:extLst>
                  </p:cNvPr>
                  <p:cNvSpPr/>
                  <p:nvPr/>
                </p:nvSpPr>
                <p:spPr>
                  <a:xfrm>
                    <a:off x="2915816" y="1268117"/>
                    <a:ext cx="635110"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𝑭</m:t>
                              </m:r>
                            </m:e>
                          </m:acc>
                          <m:r>
                            <a:rPr lang="el-GR" sz="2000" b="1" i="0" baseline="-25000"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𝚩𝚨</m:t>
                          </m:r>
                        </m:oMath>
                      </m:oMathPara>
                    </a14:m>
                    <a:endParaRPr lang="el-GR" sz="2000"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2915816" y="1268117"/>
                    <a:ext cx="635110" cy="437492"/>
                  </a:xfrm>
                  <a:prstGeom prst="rect">
                    <a:avLst/>
                  </a:prstGeom>
                  <a:blipFill rotWithShape="1">
                    <a:blip r:embed="rId3"/>
                  </a:blipFill>
                </p:spPr>
                <p:txBody>
                  <a:bodyPr/>
                  <a:lstStyle/>
                  <a:p>
                    <a:r>
                      <a:rPr lang="en-US" altLang="en-US">
                        <a:noFill/>
                      </a:rPr>
                      <a:t> </a:t>
                    </a:r>
                  </a:p>
                </p:txBody>
              </p:sp>
            </mc:Fallback>
          </mc:AlternateContent>
        </p:grpSp>
        <p:pic>
          <p:nvPicPr>
            <p:cNvPr id="9" name="Picture 5" descr="C:\Users\Merkouris\Desktop\Χωρίς τίτλο.png">
              <a:extLst>
                <a:ext uri="{FF2B5EF4-FFF2-40B4-BE49-F238E27FC236}">
                  <a16:creationId xmlns:a16="http://schemas.microsoft.com/office/drawing/2014/main" id="{C5DA0CF3-5B2A-4954-8D96-E2706DE6C3B0}"/>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52597" y="1004658"/>
              <a:ext cx="1600200" cy="1285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Ομάδα 13">
            <a:extLst>
              <a:ext uri="{FF2B5EF4-FFF2-40B4-BE49-F238E27FC236}">
                <a16:creationId xmlns:a16="http://schemas.microsoft.com/office/drawing/2014/main" id="{A1949905-B607-4D46-89EC-F7B41E9C2F72}"/>
              </a:ext>
            </a:extLst>
          </p:cNvPr>
          <p:cNvGrpSpPr/>
          <p:nvPr/>
        </p:nvGrpSpPr>
        <p:grpSpPr>
          <a:xfrm>
            <a:off x="227813" y="1029286"/>
            <a:ext cx="1763833" cy="713871"/>
            <a:chOff x="2600832" y="108251"/>
            <a:chExt cx="1763833" cy="713871"/>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E07D4F-404D-4BCE-B2B7-ECF39E004198}"/>
                    </a:ext>
                  </a:extLst>
                </p:cNvPr>
                <p:cNvSpPr txBox="1"/>
                <p:nvPr/>
              </p:nvSpPr>
              <p:spPr>
                <a:xfrm>
                  <a:off x="3140529" y="108251"/>
                  <a:ext cx="1224136"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effectLst>
                              <a:outerShdw blurRad="38100" dist="38100" dir="2700000" algn="tl">
                                <a:srgbClr val="000000">
                                  <a:alpha val="43137"/>
                                </a:srgbClr>
                              </a:outerShdw>
                            </a:effectLst>
                            <a:latin typeface="Cambria Math"/>
                          </a:rPr>
                          <m:t>𝒎</m:t>
                        </m:r>
                        <m:r>
                          <a:rPr lang="en-US" sz="2000" b="1" i="0" baseline="-25000" smtClean="0">
                            <a:solidFill>
                              <a:srgbClr val="0000FF"/>
                            </a:solidFill>
                            <a:effectLst>
                              <a:outerShdw blurRad="38100" dist="38100" dir="2700000" algn="tl">
                                <a:srgbClr val="000000">
                                  <a:alpha val="43137"/>
                                </a:srgbClr>
                              </a:outerShdw>
                            </a:effectLst>
                            <a:latin typeface="Cambria Math"/>
                          </a:rPr>
                          <m:t>𝐀</m:t>
                        </m:r>
                        <m:r>
                          <a:rPr lang="en-US" sz="2000" b="1" i="1" smtClean="0">
                            <a:solidFill>
                              <a:srgbClr val="0000FF"/>
                            </a:solidFill>
                            <a:effectLst>
                              <a:outerShdw blurRad="38100" dist="38100" dir="2700000" algn="tl">
                                <a:srgbClr val="000000">
                                  <a:alpha val="43137"/>
                                </a:srgbClr>
                              </a:outerShdw>
                            </a:effectLst>
                            <a:latin typeface="Cambria Math"/>
                          </a:rPr>
                          <m:t>.</m:t>
                        </m:r>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𝝊</m:t>
                            </m:r>
                          </m:e>
                        </m:acc>
                        <m:r>
                          <a:rPr lang="el-GR" sz="2000" b="1" i="0" baseline="-25000" smtClean="0">
                            <a:solidFill>
                              <a:srgbClr val="0000FF"/>
                            </a:solidFill>
                            <a:effectLst>
                              <a:outerShdw blurRad="38100" dist="38100" dir="2700000" algn="tl">
                                <a:srgbClr val="000000">
                                  <a:alpha val="43137"/>
                                </a:srgbClr>
                              </a:outerShdw>
                            </a:effectLst>
                            <a:latin typeface="Cambria Math"/>
                          </a:rPr>
                          <m:t>𝚨</m:t>
                        </m:r>
                      </m:oMath>
                    </m:oMathPara>
                  </a14:m>
                  <a:endParaRPr lang="el-GR" sz="2000" b="1" baseline="-25000" dirty="0">
                    <a:solidFill>
                      <a:srgbClr val="0000FF"/>
                    </a:solidFill>
                    <a:effectLst>
                      <a:outerShdw blurRad="38100" dist="38100" dir="2700000" algn="tl">
                        <a:srgbClr val="000000">
                          <a:alpha val="43137"/>
                        </a:srgbClr>
                      </a:outerShdw>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140529" y="108251"/>
                  <a:ext cx="1224136" cy="392993"/>
                </a:xfrm>
                <a:prstGeom prst="rect">
                  <a:avLst/>
                </a:prstGeom>
                <a:blipFill rotWithShape="1">
                  <a:blip r:embed="rId6"/>
                </a:blipFill>
              </p:spPr>
              <p:txBody>
                <a:bodyPr/>
                <a:lstStyle/>
                <a:p>
                  <a:r>
                    <a:rPr lang="en-US" altLang="en-US">
                      <a:noFill/>
                    </a:rPr>
                    <a:t> </a:t>
                  </a:r>
                </a:p>
              </p:txBody>
            </p:sp>
          </mc:Fallback>
        </mc:AlternateContent>
        <p:pic>
          <p:nvPicPr>
            <p:cNvPr id="16" name="Picture 7" descr="C:\Users\Merkouris\Desktop\Χωρίς τίτλο.png">
              <a:extLst>
                <a:ext uri="{FF2B5EF4-FFF2-40B4-BE49-F238E27FC236}">
                  <a16:creationId xmlns:a16="http://schemas.microsoft.com/office/drawing/2014/main" id="{14127D75-6E7D-4906-BF5E-235565D0F755}"/>
                </a:ext>
              </a:extLst>
            </p:cNvPr>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00832" y="212522"/>
              <a:ext cx="1476375"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Ομάδα 16">
            <a:extLst>
              <a:ext uri="{FF2B5EF4-FFF2-40B4-BE49-F238E27FC236}">
                <a16:creationId xmlns:a16="http://schemas.microsoft.com/office/drawing/2014/main" id="{47220E34-3D94-4FB2-B8C2-E15C9EF4B993}"/>
              </a:ext>
            </a:extLst>
          </p:cNvPr>
          <p:cNvGrpSpPr/>
          <p:nvPr/>
        </p:nvGrpSpPr>
        <p:grpSpPr>
          <a:xfrm>
            <a:off x="2160375" y="1025036"/>
            <a:ext cx="1896087" cy="668705"/>
            <a:chOff x="4533394" y="104001"/>
            <a:chExt cx="1896087" cy="668705"/>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BC50978-5B25-4AAF-99E2-DA4DF6758BB3}"/>
                    </a:ext>
                  </a:extLst>
                </p:cNvPr>
                <p:cNvSpPr txBox="1"/>
                <p:nvPr/>
              </p:nvSpPr>
              <p:spPr>
                <a:xfrm>
                  <a:off x="4533394" y="104001"/>
                  <a:ext cx="1224136"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effectLst>
                              <a:outerShdw blurRad="38100" dist="38100" dir="2700000" algn="tl">
                                <a:srgbClr val="000000">
                                  <a:alpha val="43137"/>
                                </a:srgbClr>
                              </a:outerShdw>
                            </a:effectLst>
                            <a:latin typeface="Cambria Math"/>
                          </a:rPr>
                          <m:t>𝒎</m:t>
                        </m:r>
                        <m:r>
                          <a:rPr lang="el-GR" sz="2000" b="1" i="0" baseline="-25000" smtClean="0">
                            <a:solidFill>
                              <a:srgbClr val="0000FF"/>
                            </a:solidFill>
                            <a:effectLst>
                              <a:outerShdw blurRad="38100" dist="38100" dir="2700000" algn="tl">
                                <a:srgbClr val="000000">
                                  <a:alpha val="43137"/>
                                </a:srgbClr>
                              </a:outerShdw>
                            </a:effectLst>
                            <a:latin typeface="Cambria Math"/>
                          </a:rPr>
                          <m:t>𝚩</m:t>
                        </m:r>
                        <m:r>
                          <a:rPr lang="en-US" sz="2000" b="1" i="1" smtClean="0">
                            <a:solidFill>
                              <a:srgbClr val="0000FF"/>
                            </a:solidFill>
                            <a:effectLst>
                              <a:outerShdw blurRad="38100" dist="38100" dir="2700000" algn="tl">
                                <a:srgbClr val="000000">
                                  <a:alpha val="43137"/>
                                </a:srgbClr>
                              </a:outerShdw>
                            </a:effectLst>
                            <a:latin typeface="Cambria Math"/>
                          </a:rPr>
                          <m:t>.</m:t>
                        </m:r>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𝝊</m:t>
                            </m:r>
                          </m:e>
                        </m:acc>
                        <m:r>
                          <a:rPr lang="el-GR" sz="2000" b="1" i="0" baseline="-25000" smtClean="0">
                            <a:solidFill>
                              <a:srgbClr val="0000FF"/>
                            </a:solidFill>
                            <a:effectLst>
                              <a:outerShdw blurRad="38100" dist="38100" dir="2700000" algn="tl">
                                <a:srgbClr val="000000">
                                  <a:alpha val="43137"/>
                                </a:srgbClr>
                              </a:outerShdw>
                            </a:effectLst>
                            <a:latin typeface="Cambria Math"/>
                          </a:rPr>
                          <m:t>𝚩</m:t>
                        </m:r>
                      </m:oMath>
                    </m:oMathPara>
                  </a14:m>
                  <a:endParaRPr lang="el-GR" sz="2000" b="1" baseline="-25000" dirty="0">
                    <a:solidFill>
                      <a:srgbClr val="0000FF"/>
                    </a:solidFill>
                    <a:effectLst>
                      <a:outerShdw blurRad="38100" dist="38100" dir="2700000" algn="tl">
                        <a:srgbClr val="000000">
                          <a:alpha val="43137"/>
                        </a:srgbClr>
                      </a:outerShdw>
                    </a:effectLs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33394" y="104001"/>
                  <a:ext cx="1224136" cy="392993"/>
                </a:xfrm>
                <a:prstGeom prst="rect">
                  <a:avLst/>
                </a:prstGeom>
                <a:blipFill rotWithShape="1">
                  <a:blip r:embed="rId9"/>
                </a:blipFill>
              </p:spPr>
              <p:txBody>
                <a:bodyPr/>
                <a:lstStyle/>
                <a:p>
                  <a:r>
                    <a:rPr lang="en-US" altLang="en-US">
                      <a:noFill/>
                    </a:rPr>
                    <a:t> </a:t>
                  </a:r>
                </a:p>
              </p:txBody>
            </p:sp>
          </mc:Fallback>
        </mc:AlternateContent>
        <p:pic>
          <p:nvPicPr>
            <p:cNvPr id="19" name="Picture 8" descr="C:\Users\Merkouris\Desktop\Χωρίς τίτλο.png">
              <a:extLst>
                <a:ext uri="{FF2B5EF4-FFF2-40B4-BE49-F238E27FC236}">
                  <a16:creationId xmlns:a16="http://schemas.microsoft.com/office/drawing/2014/main" id="{B7908231-05C7-46FC-ACC8-2CF4316FE31F}"/>
                </a:ext>
              </a:extLst>
            </p:cNvPr>
            <p:cNvPicPr>
              <a:picLocks noChangeAspect="1" noChangeArrowheads="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72131" y="229781"/>
              <a:ext cx="1657350" cy="542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Ομάδα 19">
            <a:extLst>
              <a:ext uri="{FF2B5EF4-FFF2-40B4-BE49-F238E27FC236}">
                <a16:creationId xmlns:a16="http://schemas.microsoft.com/office/drawing/2014/main" id="{E1263A0B-FF84-4A2E-886C-5B0F2674F698}"/>
              </a:ext>
            </a:extLst>
          </p:cNvPr>
          <p:cNvGrpSpPr/>
          <p:nvPr/>
        </p:nvGrpSpPr>
        <p:grpSpPr>
          <a:xfrm>
            <a:off x="3193263" y="2920046"/>
            <a:ext cx="2011309" cy="733599"/>
            <a:chOff x="2477987" y="2187360"/>
            <a:chExt cx="2011309" cy="733599"/>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A7F3D85-9066-4A03-BB85-92CD1EBB10B9}"/>
                    </a:ext>
                  </a:extLst>
                </p:cNvPr>
                <p:cNvSpPr txBox="1"/>
                <p:nvPr/>
              </p:nvSpPr>
              <p:spPr>
                <a:xfrm>
                  <a:off x="2477987" y="2187360"/>
                  <a:ext cx="1224136"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effectLst>
                              <a:outerShdw blurRad="38100" dist="38100" dir="2700000" algn="tl">
                                <a:srgbClr val="000000">
                                  <a:alpha val="43137"/>
                                </a:srgbClr>
                              </a:outerShdw>
                            </a:effectLst>
                            <a:latin typeface="Cambria Math"/>
                          </a:rPr>
                          <m:t>𝒎</m:t>
                        </m:r>
                        <m:r>
                          <a:rPr lang="en-US" sz="2000" b="1" i="0" baseline="-25000" smtClean="0">
                            <a:solidFill>
                              <a:srgbClr val="0000FF"/>
                            </a:solidFill>
                            <a:effectLst>
                              <a:outerShdw blurRad="38100" dist="38100" dir="2700000" algn="tl">
                                <a:srgbClr val="000000">
                                  <a:alpha val="43137"/>
                                </a:srgbClr>
                              </a:outerShdw>
                            </a:effectLst>
                            <a:latin typeface="Cambria Math"/>
                          </a:rPr>
                          <m:t>𝐀</m:t>
                        </m:r>
                        <m:r>
                          <a:rPr lang="en-US" sz="2000" b="1" i="1" smtClean="0">
                            <a:solidFill>
                              <a:srgbClr val="0000FF"/>
                            </a:solidFill>
                            <a:effectLst>
                              <a:outerShdw blurRad="38100" dist="38100" dir="2700000" algn="tl">
                                <a:srgbClr val="000000">
                                  <a:alpha val="43137"/>
                                </a:srgbClr>
                              </a:outerShdw>
                            </a:effectLst>
                            <a:latin typeface="Cambria Math"/>
                          </a:rPr>
                          <m:t>.</m:t>
                        </m:r>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𝝊</m:t>
                            </m:r>
                          </m:e>
                        </m:acc>
                        <m:r>
                          <a:rPr lang="el-GR" sz="2000" b="1" i="1" smtClean="0">
                            <a:solidFill>
                              <a:srgbClr val="0000FF"/>
                            </a:solidFill>
                            <a:effectLst>
                              <a:outerShdw blurRad="38100" dist="38100" dir="2700000" algn="tl">
                                <a:srgbClr val="000000">
                                  <a:alpha val="43137"/>
                                </a:srgbClr>
                              </a:outerShdw>
                            </a:effectLst>
                            <a:latin typeface="Cambria Math"/>
                          </a:rPr>
                          <m:t>′</m:t>
                        </m:r>
                        <m:r>
                          <a:rPr lang="el-GR" sz="2000" b="1" i="0" baseline="-25000" smtClean="0">
                            <a:solidFill>
                              <a:srgbClr val="0000FF"/>
                            </a:solidFill>
                            <a:effectLst>
                              <a:outerShdw blurRad="38100" dist="38100" dir="2700000" algn="tl">
                                <a:srgbClr val="000000">
                                  <a:alpha val="43137"/>
                                </a:srgbClr>
                              </a:outerShdw>
                            </a:effectLst>
                            <a:latin typeface="Cambria Math"/>
                          </a:rPr>
                          <m:t>𝚨</m:t>
                        </m:r>
                      </m:oMath>
                    </m:oMathPara>
                  </a14:m>
                  <a:endParaRPr lang="el-GR" sz="2000" b="1" baseline="-25000" dirty="0">
                    <a:solidFill>
                      <a:srgbClr val="0000FF"/>
                    </a:solidFill>
                    <a:effectLst>
                      <a:outerShdw blurRad="38100" dist="38100" dir="2700000" algn="tl">
                        <a:srgbClr val="000000">
                          <a:alpha val="43137"/>
                        </a:srgbClr>
                      </a:outerShdw>
                    </a:effectLs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477987" y="2187360"/>
                  <a:ext cx="1224136" cy="392993"/>
                </a:xfrm>
                <a:prstGeom prst="rect">
                  <a:avLst/>
                </a:prstGeom>
                <a:blipFill rotWithShape="1">
                  <a:blip r:embed="rId12"/>
                </a:blipFill>
              </p:spPr>
              <p:txBody>
                <a:bodyPr/>
                <a:lstStyle/>
                <a:p>
                  <a:r>
                    <a:rPr lang="en-US" altLang="en-US">
                      <a:noFill/>
                    </a:rPr>
                    <a:t> </a:t>
                  </a:r>
                </a:p>
              </p:txBody>
            </p:sp>
          </mc:Fallback>
        </mc:AlternateContent>
        <p:pic>
          <p:nvPicPr>
            <p:cNvPr id="22" name="Picture 9" descr="C:\Users\Merkouris\Desktop\Χωρίς τίτλο.png">
              <a:extLst>
                <a:ext uri="{FF2B5EF4-FFF2-40B4-BE49-F238E27FC236}">
                  <a16:creationId xmlns:a16="http://schemas.microsoft.com/office/drawing/2014/main" id="{5A03718C-6E79-42FB-8B09-7F031B6DA686}"/>
                </a:ext>
              </a:extLst>
            </p:cNvPr>
            <p:cNvPicPr>
              <a:picLocks noChangeAspect="1" noChangeArrowheads="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84321" y="2320884"/>
              <a:ext cx="1704975" cy="600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Ομάδα 22">
            <a:extLst>
              <a:ext uri="{FF2B5EF4-FFF2-40B4-BE49-F238E27FC236}">
                <a16:creationId xmlns:a16="http://schemas.microsoft.com/office/drawing/2014/main" id="{5513779D-2950-4954-AADF-292892F4D843}"/>
              </a:ext>
            </a:extLst>
          </p:cNvPr>
          <p:cNvGrpSpPr/>
          <p:nvPr/>
        </p:nvGrpSpPr>
        <p:grpSpPr>
          <a:xfrm>
            <a:off x="5487407" y="2920045"/>
            <a:ext cx="1832321" cy="734961"/>
            <a:chOff x="4772131" y="2187359"/>
            <a:chExt cx="1832321" cy="734961"/>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59E8CF9-7D4B-40AC-9439-472CC3325BFE}"/>
                    </a:ext>
                  </a:extLst>
                </p:cNvPr>
                <p:cNvSpPr txBox="1"/>
                <p:nvPr/>
              </p:nvSpPr>
              <p:spPr>
                <a:xfrm>
                  <a:off x="5380316" y="2187359"/>
                  <a:ext cx="1224136"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effectLst>
                              <a:outerShdw blurRad="38100" dist="38100" dir="2700000" algn="tl">
                                <a:srgbClr val="000000">
                                  <a:alpha val="43137"/>
                                </a:srgbClr>
                              </a:outerShdw>
                            </a:effectLst>
                            <a:latin typeface="Cambria Math"/>
                          </a:rPr>
                          <m:t>𝒎</m:t>
                        </m:r>
                        <m:r>
                          <a:rPr lang="el-GR" sz="2000" b="1" i="0" baseline="-25000" smtClean="0">
                            <a:solidFill>
                              <a:srgbClr val="0000FF"/>
                            </a:solidFill>
                            <a:effectLst>
                              <a:outerShdw blurRad="38100" dist="38100" dir="2700000" algn="tl">
                                <a:srgbClr val="000000">
                                  <a:alpha val="43137"/>
                                </a:srgbClr>
                              </a:outerShdw>
                            </a:effectLst>
                            <a:latin typeface="Cambria Math"/>
                          </a:rPr>
                          <m:t>𝚩</m:t>
                        </m:r>
                        <m:r>
                          <a:rPr lang="en-US" sz="2000" b="1" i="1" smtClean="0">
                            <a:solidFill>
                              <a:srgbClr val="0000FF"/>
                            </a:solidFill>
                            <a:effectLst>
                              <a:outerShdw blurRad="38100" dist="38100" dir="2700000" algn="tl">
                                <a:srgbClr val="000000">
                                  <a:alpha val="43137"/>
                                </a:srgbClr>
                              </a:outerShdw>
                            </a:effectLst>
                            <a:latin typeface="Cambria Math"/>
                          </a:rPr>
                          <m:t>.</m:t>
                        </m:r>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𝝊</m:t>
                            </m:r>
                          </m:e>
                        </m:acc>
                        <m:r>
                          <a:rPr lang="el-GR" sz="2000" b="1" i="1" smtClean="0">
                            <a:solidFill>
                              <a:srgbClr val="0000FF"/>
                            </a:solidFill>
                            <a:effectLst>
                              <a:outerShdw blurRad="38100" dist="38100" dir="2700000" algn="tl">
                                <a:srgbClr val="000000">
                                  <a:alpha val="43137"/>
                                </a:srgbClr>
                              </a:outerShdw>
                            </a:effectLst>
                            <a:latin typeface="Cambria Math"/>
                          </a:rPr>
                          <m:t>′</m:t>
                        </m:r>
                        <m:r>
                          <a:rPr lang="el-GR" sz="2000" b="1" i="0" baseline="-25000" smtClean="0">
                            <a:solidFill>
                              <a:srgbClr val="0000FF"/>
                            </a:solidFill>
                            <a:effectLst>
                              <a:outerShdw blurRad="38100" dist="38100" dir="2700000" algn="tl">
                                <a:srgbClr val="000000">
                                  <a:alpha val="43137"/>
                                </a:srgbClr>
                              </a:outerShdw>
                            </a:effectLst>
                            <a:latin typeface="Cambria Math"/>
                          </a:rPr>
                          <m:t>𝚩</m:t>
                        </m:r>
                      </m:oMath>
                    </m:oMathPara>
                  </a14:m>
                  <a:endParaRPr lang="el-GR" sz="2000" b="1" baseline="-25000" dirty="0">
                    <a:solidFill>
                      <a:srgbClr val="0000FF"/>
                    </a:solidFill>
                    <a:effectLst>
                      <a:outerShdw blurRad="38100" dist="38100" dir="2700000" algn="tl">
                        <a:srgbClr val="000000">
                          <a:alpha val="43137"/>
                        </a:srgbClr>
                      </a:outerShdw>
                    </a:effectLs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380316" y="2187359"/>
                  <a:ext cx="1224136" cy="392993"/>
                </a:xfrm>
                <a:prstGeom prst="rect">
                  <a:avLst/>
                </a:prstGeom>
                <a:blipFill rotWithShape="1">
                  <a:blip r:embed="rId15"/>
                </a:blipFill>
              </p:spPr>
              <p:txBody>
                <a:bodyPr/>
                <a:lstStyle/>
                <a:p>
                  <a:r>
                    <a:rPr lang="en-US" altLang="en-US">
                      <a:noFill/>
                    </a:rPr>
                    <a:t> </a:t>
                  </a:r>
                </a:p>
              </p:txBody>
            </p:sp>
          </mc:Fallback>
        </mc:AlternateContent>
        <p:pic>
          <p:nvPicPr>
            <p:cNvPr id="25" name="Picture 10" descr="C:\Users\Merkouris\Desktop\Χωρίς τίτλο.png">
              <a:extLst>
                <a:ext uri="{FF2B5EF4-FFF2-40B4-BE49-F238E27FC236}">
                  <a16:creationId xmlns:a16="http://schemas.microsoft.com/office/drawing/2014/main" id="{F3405631-0C99-47F8-94E0-62CC2FDA6B4F}"/>
                </a:ext>
              </a:extLst>
            </p:cNvPr>
            <p:cNvPicPr>
              <a:picLocks noChangeAspect="1" noChangeArrowheads="1"/>
            </p:cNvPicPr>
            <p:nvPr/>
          </p:nvPicPr>
          <p:blipFill>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72131" y="2331770"/>
              <a:ext cx="1562100" cy="59055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 Box 11">
            <a:extLst>
              <a:ext uri="{FF2B5EF4-FFF2-40B4-BE49-F238E27FC236}">
                <a16:creationId xmlns:a16="http://schemas.microsoft.com/office/drawing/2014/main" id="{3A6E6495-ECB5-455E-AC7A-5B55873F5170}"/>
              </a:ext>
            </a:extLst>
          </p:cNvPr>
          <p:cNvSpPr txBox="1">
            <a:spLocks noChangeArrowheads="1"/>
          </p:cNvSpPr>
          <p:nvPr/>
        </p:nvSpPr>
        <p:spPr bwMode="auto">
          <a:xfrm>
            <a:off x="13698" y="3703489"/>
            <a:ext cx="6097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l-GR" altLang="el-GR" sz="2000" b="1" dirty="0">
                <a:latin typeface="Comic Sans MS" panose="030F0702030302020204" pitchFamily="66" charset="0"/>
              </a:rPr>
              <a:t>Σύμφωνα με τον τρίτο νόμο του </a:t>
            </a:r>
            <a:r>
              <a:rPr lang="en-US" altLang="el-GR" sz="2000" b="1" dirty="0">
                <a:latin typeface="Comic Sans MS" panose="030F0702030302020204" pitchFamily="66" charset="0"/>
              </a:rPr>
              <a:t>Newton </a:t>
            </a:r>
            <a:r>
              <a:rPr lang="el-GR" altLang="el-GR" sz="2000" b="1" dirty="0">
                <a:latin typeface="Comic Sans MS" panose="030F0702030302020204" pitchFamily="66" charset="0"/>
              </a:rPr>
              <a:t>ισχύει:</a:t>
            </a:r>
          </a:p>
        </p:txBody>
      </p:sp>
      <p:grpSp>
        <p:nvGrpSpPr>
          <p:cNvPr id="27" name="Ομάδα 26">
            <a:extLst>
              <a:ext uri="{FF2B5EF4-FFF2-40B4-BE49-F238E27FC236}">
                <a16:creationId xmlns:a16="http://schemas.microsoft.com/office/drawing/2014/main" id="{4862FD10-ABE9-4A2C-B072-432195FF5DAF}"/>
              </a:ext>
            </a:extLst>
          </p:cNvPr>
          <p:cNvGrpSpPr/>
          <p:nvPr/>
        </p:nvGrpSpPr>
        <p:grpSpPr>
          <a:xfrm>
            <a:off x="617139" y="4309829"/>
            <a:ext cx="1774453" cy="587829"/>
            <a:chOff x="683568" y="3416650"/>
            <a:chExt cx="1774453" cy="587829"/>
          </a:xfrm>
        </p:grpSpPr>
        <mc:AlternateContent xmlns:mc="http://schemas.openxmlformats.org/markup-compatibility/2006" xmlns:a14="http://schemas.microsoft.com/office/drawing/2010/main">
          <mc:Choice Requires="a14">
            <p:sp>
              <p:nvSpPr>
                <p:cNvPr id="28" name="Ορθογώνιο 27">
                  <a:extLst>
                    <a:ext uri="{FF2B5EF4-FFF2-40B4-BE49-F238E27FC236}">
                      <a16:creationId xmlns:a16="http://schemas.microsoft.com/office/drawing/2014/main" id="{767E39E3-EC58-4851-9064-2360F11CD9BE}"/>
                    </a:ext>
                  </a:extLst>
                </p:cNvPr>
                <p:cNvSpPr/>
                <p:nvPr/>
              </p:nvSpPr>
              <p:spPr>
                <a:xfrm>
                  <a:off x="683568" y="3429000"/>
                  <a:ext cx="816249" cy="575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chemeClr val="tx1"/>
                                </a:solidFill>
                                <a:effectLst/>
                                <a:latin typeface="Cambria Math" panose="02040503050406030204" pitchFamily="18" charset="0"/>
                                <a:ea typeface="Cambria Math" panose="02040503050406030204" pitchFamily="18" charset="0"/>
                              </a:rPr>
                            </m:ctrlPr>
                          </m:accPr>
                          <m:e>
                            <m:r>
                              <a:rPr lang="en-US" sz="2800" b="1" i="1">
                                <a:solidFill>
                                  <a:schemeClr val="tx1"/>
                                </a:solidFill>
                                <a:effectLst/>
                                <a:latin typeface="Cambria Math" panose="02040503050406030204" pitchFamily="18" charset="0"/>
                                <a:ea typeface="Cambria Math" panose="02040503050406030204" pitchFamily="18" charset="0"/>
                              </a:rPr>
                              <m:t>𝑭</m:t>
                            </m:r>
                          </m:e>
                        </m:acc>
                        <m:r>
                          <a:rPr lang="el-GR" sz="2800" b="1" i="0" baseline="-25000" smtClean="0">
                            <a:solidFill>
                              <a:schemeClr val="tx1"/>
                            </a:solidFill>
                            <a:effectLst/>
                            <a:latin typeface="Cambria Math"/>
                            <a:ea typeface="Cambria Math" panose="02040503050406030204" pitchFamily="18" charset="0"/>
                          </a:rPr>
                          <m:t>𝚩𝚨</m:t>
                        </m:r>
                      </m:oMath>
                    </m:oMathPara>
                  </a14:m>
                  <a:endParaRPr lang="el-GR" sz="2800" dirty="0">
                    <a:solidFill>
                      <a:schemeClr val="tx1"/>
                    </a:solidFill>
                    <a:effectLst/>
                  </a:endParaRPr>
                </a:p>
              </p:txBody>
            </p:sp>
          </mc:Choice>
          <mc:Fallback xmlns="">
            <p:sp>
              <p:nvSpPr>
                <p:cNvPr id="40" name="Ορθογώνιο 39"/>
                <p:cNvSpPr>
                  <a:spLocks noRot="1" noChangeAspect="1" noMove="1" noResize="1" noEditPoints="1" noAdjustHandles="1" noChangeArrowheads="1" noChangeShapeType="1" noTextEdit="1"/>
                </p:cNvSpPr>
                <p:nvPr/>
              </p:nvSpPr>
              <p:spPr>
                <a:xfrm>
                  <a:off x="683568" y="3429000"/>
                  <a:ext cx="816249" cy="575479"/>
                </a:xfrm>
                <a:prstGeom prst="rect">
                  <a:avLst/>
                </a:prstGeom>
                <a:blipFill rotWithShape="1">
                  <a:blip r:embed="rId18"/>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9" name="Ορθογώνιο 28">
                  <a:extLst>
                    <a:ext uri="{FF2B5EF4-FFF2-40B4-BE49-F238E27FC236}">
                      <a16:creationId xmlns:a16="http://schemas.microsoft.com/office/drawing/2014/main" id="{64F4133E-A6AC-4C2B-83DF-8E99F56D622B}"/>
                    </a:ext>
                  </a:extLst>
                </p:cNvPr>
                <p:cNvSpPr/>
                <p:nvPr/>
              </p:nvSpPr>
              <p:spPr>
                <a:xfrm>
                  <a:off x="1303538" y="3416650"/>
                  <a:ext cx="1154483" cy="575479"/>
                </a:xfrm>
                <a:prstGeom prst="rect">
                  <a:avLst/>
                </a:prstGeom>
              </p:spPr>
              <p:txBody>
                <a:bodyPr wrap="none">
                  <a:spAutoFit/>
                </a:bodyPr>
                <a:lstStyle/>
                <a:p>
                  <a:r>
                    <a:rPr lang="el-GR" sz="2400" b="1" dirty="0">
                      <a:solidFill>
                        <a:schemeClr val="tx1"/>
                      </a:solidFill>
                      <a:effectLst/>
                      <a:latin typeface="Cambria Math" panose="02040503050406030204" pitchFamily="18" charset="0"/>
                      <a:ea typeface="Cambria Math" panose="02040503050406030204" pitchFamily="18" charset="0"/>
                    </a:rPr>
                    <a:t>=</a:t>
                  </a:r>
                  <a:r>
                    <a:rPr lang="el-GR" sz="2800" b="1" dirty="0">
                      <a:solidFill>
                        <a:schemeClr val="tx1"/>
                      </a:solidFill>
                      <a:effectLst/>
                      <a:latin typeface="Cambria Math" panose="02040503050406030204" pitchFamily="18" charset="0"/>
                      <a:ea typeface="Cambria Math" panose="02040503050406030204" pitchFamily="18" charset="0"/>
                    </a:rPr>
                    <a:t> -</a:t>
                  </a:r>
                  <a14:m>
                    <m:oMath xmlns:m="http://schemas.openxmlformats.org/officeDocument/2006/math">
                      <m:acc>
                        <m:accPr>
                          <m:chr m:val="⃗"/>
                          <m:ctrlPr>
                            <a:rPr lang="el-GR" sz="2800" b="1" i="1" smtClean="0">
                              <a:solidFill>
                                <a:schemeClr val="tx1"/>
                              </a:solidFill>
                              <a:effectLst/>
                              <a:latin typeface="Cambria Math" panose="02040503050406030204" pitchFamily="18" charset="0"/>
                              <a:ea typeface="Cambria Math" panose="02040503050406030204" pitchFamily="18" charset="0"/>
                            </a:rPr>
                          </m:ctrlPr>
                        </m:accPr>
                        <m:e>
                          <m:r>
                            <a:rPr lang="en-US" sz="2800" b="1" i="1">
                              <a:solidFill>
                                <a:schemeClr val="tx1"/>
                              </a:solidFill>
                              <a:effectLst/>
                              <a:latin typeface="Cambria Math" panose="02040503050406030204" pitchFamily="18" charset="0"/>
                              <a:ea typeface="Cambria Math" panose="02040503050406030204" pitchFamily="18" charset="0"/>
                            </a:rPr>
                            <m:t>𝑭</m:t>
                          </m:r>
                        </m:e>
                      </m:acc>
                      <m:r>
                        <a:rPr lang="el-GR" sz="2800" b="1" i="0" baseline="-25000" smtClean="0">
                          <a:solidFill>
                            <a:schemeClr val="tx1"/>
                          </a:solidFill>
                          <a:effectLst/>
                          <a:latin typeface="Cambria Math"/>
                          <a:ea typeface="Cambria Math" panose="02040503050406030204" pitchFamily="18" charset="0"/>
                        </a:rPr>
                        <m:t>𝚨𝚩</m:t>
                      </m:r>
                    </m:oMath>
                  </a14:m>
                  <a:endParaRPr lang="el-GR" sz="2800" dirty="0">
                    <a:solidFill>
                      <a:schemeClr val="tx1"/>
                    </a:solidFill>
                    <a:effectLst/>
                  </a:endParaRPr>
                </a:p>
              </p:txBody>
            </p:sp>
          </mc:Choice>
          <mc:Fallback xmlns="">
            <p:sp>
              <p:nvSpPr>
                <p:cNvPr id="41" name="Ορθογώνιο 40"/>
                <p:cNvSpPr>
                  <a:spLocks noRot="1" noChangeAspect="1" noMove="1" noResize="1" noEditPoints="1" noAdjustHandles="1" noChangeArrowheads="1" noChangeShapeType="1" noTextEdit="1"/>
                </p:cNvSpPr>
                <p:nvPr/>
              </p:nvSpPr>
              <p:spPr>
                <a:xfrm>
                  <a:off x="1303538" y="3416650"/>
                  <a:ext cx="1154483" cy="575479"/>
                </a:xfrm>
                <a:prstGeom prst="rect">
                  <a:avLst/>
                </a:prstGeom>
                <a:blipFill rotWithShape="1">
                  <a:blip r:embed="rId19"/>
                </a:blipFill>
              </p:spPr>
              <p:txBody>
                <a:bodyPr/>
                <a:lstStyle/>
                <a:p>
                  <a:r>
                    <a:rPr lang="en-US" altLang="en-US">
                      <a:noFill/>
                    </a:rPr>
                    <a:t> </a:t>
                  </a:r>
                </a:p>
              </p:txBody>
            </p:sp>
          </mc:Fallback>
        </mc:AlternateContent>
      </p:grpSp>
      <p:grpSp>
        <p:nvGrpSpPr>
          <p:cNvPr id="30" name="Ομάδα 29">
            <a:extLst>
              <a:ext uri="{FF2B5EF4-FFF2-40B4-BE49-F238E27FC236}">
                <a16:creationId xmlns:a16="http://schemas.microsoft.com/office/drawing/2014/main" id="{829F8090-ECE7-49F0-BEE4-ECA4ED72736C}"/>
              </a:ext>
            </a:extLst>
          </p:cNvPr>
          <p:cNvGrpSpPr/>
          <p:nvPr/>
        </p:nvGrpSpPr>
        <p:grpSpPr>
          <a:xfrm>
            <a:off x="2503250" y="4141222"/>
            <a:ext cx="2853846" cy="951758"/>
            <a:chOff x="2589645" y="3052721"/>
            <a:chExt cx="2853846" cy="951758"/>
          </a:xfrm>
        </p:grpSpPr>
        <p:sp>
          <p:nvSpPr>
            <p:cNvPr id="31" name="AutoShape 15">
              <a:extLst>
                <a:ext uri="{FF2B5EF4-FFF2-40B4-BE49-F238E27FC236}">
                  <a16:creationId xmlns:a16="http://schemas.microsoft.com/office/drawing/2014/main" id="{B4DEC965-6891-4012-95EC-04ECC3A49742}"/>
                </a:ext>
              </a:extLst>
            </p:cNvPr>
            <p:cNvSpPr>
              <a:spLocks noChangeArrowheads="1"/>
            </p:cNvSpPr>
            <p:nvPr/>
          </p:nvSpPr>
          <p:spPr bwMode="auto">
            <a:xfrm>
              <a:off x="2589645" y="3509067"/>
              <a:ext cx="647700" cy="144463"/>
            </a:xfrm>
            <a:prstGeom prst="rightArrow">
              <a:avLst>
                <a:gd name="adj1" fmla="val 50000"/>
                <a:gd name="adj2" fmla="val 112088"/>
              </a:avLst>
            </a:prstGeom>
            <a:solidFill>
              <a:schemeClr val="tx1"/>
            </a:solidFill>
            <a:ln w="9525">
              <a:solidFill>
                <a:schemeClr val="tx1"/>
              </a:solidFill>
              <a:miter lim="800000"/>
            </a:ln>
            <a:effectLst/>
          </p:spPr>
          <p:txBody>
            <a:bodyPr wrap="none" anchor="ctr"/>
            <a:lstStyle/>
            <a:p>
              <a:endParaRPr lang="el-GR"/>
            </a:p>
          </p:txBody>
        </p:sp>
        <p:grpSp>
          <p:nvGrpSpPr>
            <p:cNvPr id="32" name="Ομάδα 31">
              <a:extLst>
                <a:ext uri="{FF2B5EF4-FFF2-40B4-BE49-F238E27FC236}">
                  <a16:creationId xmlns:a16="http://schemas.microsoft.com/office/drawing/2014/main" id="{F65300E9-1BB6-425B-9DF3-275F5BD22374}"/>
                </a:ext>
              </a:extLst>
            </p:cNvPr>
            <p:cNvGrpSpPr/>
            <p:nvPr/>
          </p:nvGrpSpPr>
          <p:grpSpPr>
            <a:xfrm>
              <a:off x="3237345" y="3052721"/>
              <a:ext cx="2206146" cy="951758"/>
              <a:chOff x="3247408" y="3287715"/>
              <a:chExt cx="2206146" cy="951758"/>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B310B93-C58E-4266-A74F-E994002FF972}"/>
                      </a:ext>
                    </a:extLst>
                  </p:cNvPr>
                  <p:cNvSpPr txBox="1"/>
                  <p:nvPr/>
                </p:nvSpPr>
                <p:spPr>
                  <a:xfrm>
                    <a:off x="3247408" y="3291585"/>
                    <a:ext cx="883575" cy="94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800" b="1" i="1" smtClean="0">
                                  <a:solidFill>
                                    <a:schemeClr val="tx1"/>
                                  </a:solidFill>
                                  <a:effectLst/>
                                  <a:latin typeface="Cambria Math" panose="02040503050406030204" pitchFamily="18" charset="0"/>
                                </a:rPr>
                              </m:ctrlPr>
                            </m:fPr>
                            <m:num>
                              <m:r>
                                <a:rPr lang="el-GR" sz="2800" b="1" i="0" smtClean="0">
                                  <a:solidFill>
                                    <a:schemeClr val="tx1"/>
                                  </a:solidFill>
                                  <a:effectLst/>
                                  <a:latin typeface="Cambria Math"/>
                                </a:rPr>
                                <m:t>𝚫</m:t>
                              </m:r>
                              <m:acc>
                                <m:accPr>
                                  <m:chr m:val="⃗"/>
                                  <m:ctrlPr>
                                    <a:rPr lang="el-GR" sz="2800" b="1" i="1" smtClean="0">
                                      <a:solidFill>
                                        <a:schemeClr val="tx1"/>
                                      </a:solidFill>
                                      <a:effectLst/>
                                      <a:latin typeface="Cambria Math" panose="02040503050406030204" pitchFamily="18" charset="0"/>
                                    </a:rPr>
                                  </m:ctrlPr>
                                </m:accPr>
                                <m:e>
                                  <m:r>
                                    <a:rPr lang="en-US" sz="2800" b="1" i="1" smtClean="0">
                                      <a:solidFill>
                                        <a:schemeClr val="tx1"/>
                                      </a:solidFill>
                                      <a:effectLst/>
                                      <a:latin typeface="Cambria Math"/>
                                    </a:rPr>
                                    <m:t>𝒑</m:t>
                                  </m:r>
                                </m:e>
                              </m:acc>
                              <m:r>
                                <a:rPr lang="el-GR" sz="2800" b="1" i="0" baseline="-25000" smtClean="0">
                                  <a:solidFill>
                                    <a:schemeClr val="tx1"/>
                                  </a:solidFill>
                                  <a:effectLst/>
                                  <a:latin typeface="Cambria Math"/>
                                </a:rPr>
                                <m:t>𝚨</m:t>
                              </m:r>
                            </m:num>
                            <m:den>
                              <m:r>
                                <a:rPr lang="el-GR" sz="2800" b="1" i="0" smtClean="0">
                                  <a:solidFill>
                                    <a:schemeClr val="tx1"/>
                                  </a:solidFill>
                                  <a:effectLst/>
                                  <a:latin typeface="Cambria Math"/>
                                </a:rPr>
                                <m:t>𝚫</m:t>
                              </m:r>
                              <m:r>
                                <a:rPr lang="en-US" sz="2800" b="1" i="1" smtClean="0">
                                  <a:solidFill>
                                    <a:schemeClr val="tx1"/>
                                  </a:solidFill>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247408" y="3291585"/>
                    <a:ext cx="883575" cy="947888"/>
                  </a:xfrm>
                  <a:prstGeom prst="rect">
                    <a:avLst/>
                  </a:prstGeom>
                  <a:blipFill rotWithShape="1">
                    <a:blip r:embed="rId20"/>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F4A273A-0E5C-4610-96EE-974336A358A1}"/>
                      </a:ext>
                    </a:extLst>
                  </p:cNvPr>
                  <p:cNvSpPr txBox="1"/>
                  <p:nvPr/>
                </p:nvSpPr>
                <p:spPr>
                  <a:xfrm>
                    <a:off x="4427740" y="3287715"/>
                    <a:ext cx="1025814" cy="9423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800" b="1" i="1" smtClean="0">
                                  <a:solidFill>
                                    <a:schemeClr val="tx1"/>
                                  </a:solidFill>
                                  <a:effectLst/>
                                  <a:latin typeface="Cambria Math" panose="02040503050406030204" pitchFamily="18" charset="0"/>
                                </a:rPr>
                              </m:ctrlPr>
                            </m:fPr>
                            <m:num>
                              <m:r>
                                <a:rPr lang="el-GR" sz="2800" b="1" i="0" smtClean="0">
                                  <a:solidFill>
                                    <a:schemeClr val="tx1"/>
                                  </a:solidFill>
                                  <a:effectLst/>
                                  <a:latin typeface="Cambria Math"/>
                                </a:rPr>
                                <m:t>𝚫</m:t>
                              </m:r>
                              <m:acc>
                                <m:accPr>
                                  <m:chr m:val="⃗"/>
                                  <m:ctrlPr>
                                    <a:rPr lang="el-GR" sz="2800" b="1" i="1" smtClean="0">
                                      <a:solidFill>
                                        <a:schemeClr val="tx1"/>
                                      </a:solidFill>
                                      <a:effectLst/>
                                      <a:latin typeface="Cambria Math" panose="02040503050406030204" pitchFamily="18" charset="0"/>
                                    </a:rPr>
                                  </m:ctrlPr>
                                </m:accPr>
                                <m:e>
                                  <m:r>
                                    <a:rPr lang="en-US" sz="2800" b="1" i="1" smtClean="0">
                                      <a:solidFill>
                                        <a:schemeClr val="tx1"/>
                                      </a:solidFill>
                                      <a:effectLst/>
                                      <a:latin typeface="Cambria Math"/>
                                    </a:rPr>
                                    <m:t>𝒑</m:t>
                                  </m:r>
                                </m:e>
                              </m:acc>
                              <m:r>
                                <a:rPr lang="en-US" sz="2800" b="1" i="1" baseline="-25000" smtClean="0">
                                  <a:solidFill>
                                    <a:schemeClr val="tx1"/>
                                  </a:solidFill>
                                  <a:effectLst/>
                                  <a:latin typeface="Cambria Math"/>
                                </a:rPr>
                                <m:t>𝑩</m:t>
                              </m:r>
                            </m:num>
                            <m:den>
                              <m:r>
                                <a:rPr lang="el-GR" sz="2800" b="1" i="0" smtClean="0">
                                  <a:solidFill>
                                    <a:schemeClr val="tx1"/>
                                  </a:solidFill>
                                  <a:effectLst/>
                                  <a:latin typeface="Cambria Math"/>
                                </a:rPr>
                                <m:t>𝚫</m:t>
                              </m:r>
                              <m:r>
                                <a:rPr lang="en-US" sz="2800" b="1" i="1" smtClean="0">
                                  <a:solidFill>
                                    <a:schemeClr val="tx1"/>
                                  </a:solidFill>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427740" y="3287715"/>
                    <a:ext cx="1025814" cy="942309"/>
                  </a:xfrm>
                  <a:prstGeom prst="rect">
                    <a:avLst/>
                  </a:prstGeom>
                  <a:blipFill rotWithShape="1">
                    <a:blip r:embed="rId21"/>
                  </a:blipFill>
                </p:spPr>
                <p:txBody>
                  <a:bodyPr/>
                  <a:lstStyle/>
                  <a:p>
                    <a:r>
                      <a:rPr lang="en-US" altLang="en-US">
                        <a:noFill/>
                      </a:rPr>
                      <a:t> </a:t>
                    </a:r>
                  </a:p>
                </p:txBody>
              </p:sp>
            </mc:Fallback>
          </mc:AlternateContent>
          <p:sp>
            <p:nvSpPr>
              <p:cNvPr id="35" name="TextBox 34">
                <a:extLst>
                  <a:ext uri="{FF2B5EF4-FFF2-40B4-BE49-F238E27FC236}">
                    <a16:creationId xmlns:a16="http://schemas.microsoft.com/office/drawing/2014/main" id="{9173AD23-AFF6-49AC-9A8D-0ADF9EACD606}"/>
                  </a:ext>
                </a:extLst>
              </p:cNvPr>
              <p:cNvSpPr txBox="1"/>
              <p:nvPr/>
            </p:nvSpPr>
            <p:spPr>
              <a:xfrm>
                <a:off x="3989109" y="3564121"/>
                <a:ext cx="612534" cy="523220"/>
              </a:xfrm>
              <a:prstGeom prst="rect">
                <a:avLst/>
              </a:prstGeom>
              <a:noFill/>
            </p:spPr>
            <p:txBody>
              <a:bodyPr wrap="square" rtlCol="0">
                <a:spAutoFit/>
              </a:bodyPr>
              <a:lstStyle/>
              <a:p>
                <a:r>
                  <a:rPr lang="en-US" sz="2400" b="1" dirty="0">
                    <a:latin typeface="Cambria Math" panose="02040503050406030204" pitchFamily="18" charset="0"/>
                    <a:ea typeface="Cambria Math" panose="02040503050406030204" pitchFamily="18" charset="0"/>
                  </a:rPr>
                  <a:t>= </a:t>
                </a:r>
                <a:r>
                  <a:rPr lang="en-US" sz="2800" b="1" dirty="0">
                    <a:latin typeface="Cambria Math" panose="02040503050406030204" pitchFamily="18" charset="0"/>
                    <a:ea typeface="Cambria Math" panose="02040503050406030204" pitchFamily="18" charset="0"/>
                  </a:rPr>
                  <a:t>-</a:t>
                </a:r>
                <a:endParaRPr lang="el-GR" sz="2800" b="1" dirty="0">
                  <a:latin typeface="Cambria Math" panose="02040503050406030204" pitchFamily="18" charset="0"/>
                  <a:ea typeface="Cambria Math" panose="02040503050406030204" pitchFamily="18" charset="0"/>
                </a:endParaRPr>
              </a:p>
            </p:txBody>
          </p:sp>
        </p:grpSp>
      </p:grpSp>
      <p:grpSp>
        <p:nvGrpSpPr>
          <p:cNvPr id="36" name="Ομάδα 35">
            <a:extLst>
              <a:ext uri="{FF2B5EF4-FFF2-40B4-BE49-F238E27FC236}">
                <a16:creationId xmlns:a16="http://schemas.microsoft.com/office/drawing/2014/main" id="{5414D01B-9308-44DF-BFD6-C292C151E0B3}"/>
              </a:ext>
            </a:extLst>
          </p:cNvPr>
          <p:cNvGrpSpPr/>
          <p:nvPr/>
        </p:nvGrpSpPr>
        <p:grpSpPr>
          <a:xfrm>
            <a:off x="3412044" y="4690494"/>
            <a:ext cx="1573747" cy="465165"/>
            <a:chOff x="3548882" y="3844667"/>
            <a:chExt cx="1573747" cy="465165"/>
          </a:xfrm>
        </p:grpSpPr>
        <p:cxnSp>
          <p:nvCxnSpPr>
            <p:cNvPr id="37" name="Ευθεία γραμμή σύνδεσης 36">
              <a:extLst>
                <a:ext uri="{FF2B5EF4-FFF2-40B4-BE49-F238E27FC236}">
                  <a16:creationId xmlns:a16="http://schemas.microsoft.com/office/drawing/2014/main" id="{BDEEB0FB-86DF-4E32-9263-A6702A63E3EC}"/>
                </a:ext>
              </a:extLst>
            </p:cNvPr>
            <p:cNvCxnSpPr/>
            <p:nvPr/>
          </p:nvCxnSpPr>
          <p:spPr>
            <a:xfrm flipH="1">
              <a:off x="3548882" y="3864849"/>
              <a:ext cx="280628" cy="444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a:extLst>
                <a:ext uri="{FF2B5EF4-FFF2-40B4-BE49-F238E27FC236}">
                  <a16:creationId xmlns:a16="http://schemas.microsoft.com/office/drawing/2014/main" id="{50B7B41A-7188-419B-8F59-4B9AE5DCC326}"/>
                </a:ext>
              </a:extLst>
            </p:cNvPr>
            <p:cNvCxnSpPr/>
            <p:nvPr/>
          </p:nvCxnSpPr>
          <p:spPr>
            <a:xfrm flipH="1">
              <a:off x="4842001" y="3844667"/>
              <a:ext cx="280628" cy="444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Ομάδα 38">
            <a:extLst>
              <a:ext uri="{FF2B5EF4-FFF2-40B4-BE49-F238E27FC236}">
                <a16:creationId xmlns:a16="http://schemas.microsoft.com/office/drawing/2014/main" id="{650A3BC0-B460-4945-880B-D7F45A0BE9FD}"/>
              </a:ext>
            </a:extLst>
          </p:cNvPr>
          <p:cNvGrpSpPr/>
          <p:nvPr/>
        </p:nvGrpSpPr>
        <p:grpSpPr>
          <a:xfrm>
            <a:off x="5376720" y="4405278"/>
            <a:ext cx="2789431" cy="523220"/>
            <a:chOff x="5463115" y="3316777"/>
            <a:chExt cx="2789431" cy="523220"/>
          </a:xfrm>
        </p:grpSpPr>
        <p:sp>
          <p:nvSpPr>
            <p:cNvPr id="40" name="AutoShape 15">
              <a:extLst>
                <a:ext uri="{FF2B5EF4-FFF2-40B4-BE49-F238E27FC236}">
                  <a16:creationId xmlns:a16="http://schemas.microsoft.com/office/drawing/2014/main" id="{B312F6A3-CCA1-4096-8F50-8882B8B401B3}"/>
                </a:ext>
              </a:extLst>
            </p:cNvPr>
            <p:cNvSpPr>
              <a:spLocks noChangeArrowheads="1"/>
            </p:cNvSpPr>
            <p:nvPr/>
          </p:nvSpPr>
          <p:spPr bwMode="auto">
            <a:xfrm>
              <a:off x="5463115" y="3530535"/>
              <a:ext cx="647700" cy="144463"/>
            </a:xfrm>
            <a:prstGeom prst="rightArrow">
              <a:avLst>
                <a:gd name="adj1" fmla="val 50000"/>
                <a:gd name="adj2" fmla="val 112088"/>
              </a:avLst>
            </a:prstGeom>
            <a:solidFill>
              <a:schemeClr val="tx1"/>
            </a:solidFill>
            <a:ln w="9525">
              <a:solidFill>
                <a:schemeClr val="tx1"/>
              </a:solidFill>
              <a:miter lim="800000"/>
            </a:ln>
            <a:effectLst/>
          </p:spPr>
          <p:txBody>
            <a:bodyPr wrap="none" anchor="ctr"/>
            <a:lstStyle/>
            <a:p>
              <a:endParaRPr lang="el-GR"/>
            </a:p>
          </p:txBody>
        </p:sp>
        <mc:AlternateContent xmlns:mc="http://schemas.openxmlformats.org/markup-compatibility/2006" xmlns:a14="http://schemas.microsoft.com/office/drawing/2010/main">
          <mc:Choice Requires="a14">
            <p:sp>
              <p:nvSpPr>
                <p:cNvPr id="41" name="Ορθογώνιο 40">
                  <a:extLst>
                    <a:ext uri="{FF2B5EF4-FFF2-40B4-BE49-F238E27FC236}">
                      <a16:creationId xmlns:a16="http://schemas.microsoft.com/office/drawing/2014/main" id="{9D2F53E7-53C2-40FB-A132-CE185C552255}"/>
                    </a:ext>
                  </a:extLst>
                </p:cNvPr>
                <p:cNvSpPr/>
                <p:nvPr/>
              </p:nvSpPr>
              <p:spPr>
                <a:xfrm>
                  <a:off x="6206793" y="3316777"/>
                  <a:ext cx="2045753" cy="523220"/>
                </a:xfrm>
                <a:prstGeom prst="rect">
                  <a:avLst/>
                </a:prstGeom>
              </p:spPr>
              <p:txBody>
                <a:bodyPr wrap="none">
                  <a:spAutoFit/>
                </a:bodyPr>
                <a:lstStyle/>
                <a:p>
                  <a14:m>
                    <m:oMath xmlns:m="http://schemas.openxmlformats.org/officeDocument/2006/math">
                      <m:r>
                        <a:rPr lang="el-GR" sz="2800" b="1" smtClean="0">
                          <a:solidFill>
                            <a:schemeClr val="tx1"/>
                          </a:solidFill>
                          <a:effectLst/>
                          <a:latin typeface="Cambria Math"/>
                        </a:rPr>
                        <m:t>𝚫</m:t>
                      </m:r>
                      <m:acc>
                        <m:accPr>
                          <m:chr m:val="⃗"/>
                          <m:ctrlPr>
                            <a:rPr lang="el-GR" sz="2800" b="1" i="1">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r>
                        <a:rPr lang="el-GR" sz="2800" b="1" baseline="-25000">
                          <a:solidFill>
                            <a:schemeClr val="tx1"/>
                          </a:solidFill>
                          <a:effectLst/>
                          <a:latin typeface="Cambria Math"/>
                        </a:rPr>
                        <m:t>𝚨</m:t>
                      </m:r>
                    </m:oMath>
                  </a14:m>
                  <a:r>
                    <a:rPr lang="en-US" sz="2400" b="1" dirty="0">
                      <a:solidFill>
                        <a:schemeClr val="tx1"/>
                      </a:solidFill>
                      <a:effectLst/>
                      <a:latin typeface="Cambria Math" panose="02040503050406030204" pitchFamily="18" charset="0"/>
                      <a:ea typeface="Cambria Math" panose="02040503050406030204" pitchFamily="18" charset="0"/>
                    </a:rPr>
                    <a:t> = </a:t>
                  </a:r>
                  <a:r>
                    <a:rPr lang="en-US" sz="2800" b="1" dirty="0">
                      <a:solidFill>
                        <a:schemeClr val="tx1"/>
                      </a:solidFill>
                      <a:effectLst/>
                      <a:latin typeface="Cambria Math" panose="02040503050406030204" pitchFamily="18" charset="0"/>
                      <a:ea typeface="Cambria Math" panose="02040503050406030204" pitchFamily="18" charset="0"/>
                    </a:rPr>
                    <a:t>-</a:t>
                  </a:r>
                  <a:r>
                    <a:rPr lang="el-GR" sz="2800" b="1" dirty="0">
                      <a:solidFill>
                        <a:schemeClr val="tx1"/>
                      </a:solidFill>
                      <a:effectLst/>
                    </a:rPr>
                    <a:t> </a:t>
                  </a:r>
                  <a14:m>
                    <m:oMath xmlns:m="http://schemas.openxmlformats.org/officeDocument/2006/math">
                      <m:r>
                        <a:rPr lang="el-GR" sz="2800" b="1">
                          <a:solidFill>
                            <a:schemeClr val="tx1"/>
                          </a:solidFill>
                          <a:effectLst/>
                          <a:latin typeface="Cambria Math"/>
                        </a:rPr>
                        <m:t>𝚫</m:t>
                      </m:r>
                      <m:acc>
                        <m:accPr>
                          <m:chr m:val="⃗"/>
                          <m:ctrlPr>
                            <a:rPr lang="el-GR" sz="2800" b="1" i="1">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r>
                        <a:rPr lang="en-US" sz="2800" b="1" i="0" baseline="-25000" smtClean="0">
                          <a:solidFill>
                            <a:schemeClr val="tx1"/>
                          </a:solidFill>
                          <a:effectLst/>
                          <a:latin typeface="Cambria Math"/>
                        </a:rPr>
                        <m:t>𝐁</m:t>
                      </m:r>
                    </m:oMath>
                  </a14:m>
                  <a:r>
                    <a:rPr lang="en-US" sz="2400" b="1" dirty="0">
                      <a:solidFill>
                        <a:schemeClr val="tx1"/>
                      </a:solidFill>
                      <a:effectLst/>
                      <a:latin typeface="Cambria Math" panose="02040503050406030204" pitchFamily="18" charset="0"/>
                      <a:ea typeface="Cambria Math" panose="02040503050406030204" pitchFamily="18" charset="0"/>
                    </a:rPr>
                    <a:t> </a:t>
                  </a:r>
                  <a:endParaRPr lang="el-GR" sz="2800" b="1"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44" name="Ορθογώνιο 43"/>
                <p:cNvSpPr>
                  <a:spLocks noRot="1" noChangeAspect="1" noMove="1" noResize="1" noEditPoints="1" noAdjustHandles="1" noChangeArrowheads="1" noChangeShapeType="1" noTextEdit="1"/>
                </p:cNvSpPr>
                <p:nvPr/>
              </p:nvSpPr>
              <p:spPr>
                <a:xfrm>
                  <a:off x="6206793" y="3316777"/>
                  <a:ext cx="2045753" cy="523220"/>
                </a:xfrm>
                <a:prstGeom prst="rect">
                  <a:avLst/>
                </a:prstGeom>
                <a:blipFill rotWithShape="1">
                  <a:blip r:embed="rId22"/>
                </a:blipFill>
              </p:spPr>
              <p:txBody>
                <a:bodyPr/>
                <a:lstStyle/>
                <a:p>
                  <a:r>
                    <a:rPr lang="en-US" altLang="en-US">
                      <a:noFill/>
                    </a:rPr>
                    <a:t> </a:t>
                  </a:r>
                </a:p>
              </p:txBody>
            </p:sp>
          </mc:Fallback>
        </mc:AlternateContent>
      </p:grpSp>
      <p:grpSp>
        <p:nvGrpSpPr>
          <p:cNvPr id="42" name="Ομάδα 41">
            <a:extLst>
              <a:ext uri="{FF2B5EF4-FFF2-40B4-BE49-F238E27FC236}">
                <a16:creationId xmlns:a16="http://schemas.microsoft.com/office/drawing/2014/main" id="{703869DA-FEDD-4ABD-B75A-A4DA76592DC0}"/>
              </a:ext>
            </a:extLst>
          </p:cNvPr>
          <p:cNvGrpSpPr/>
          <p:nvPr/>
        </p:nvGrpSpPr>
        <p:grpSpPr>
          <a:xfrm>
            <a:off x="820944" y="5218864"/>
            <a:ext cx="3322225" cy="523220"/>
            <a:chOff x="703934" y="4309831"/>
            <a:chExt cx="3322225" cy="523220"/>
          </a:xfrm>
        </p:grpSpPr>
        <p:sp>
          <p:nvSpPr>
            <p:cNvPr id="43" name="AutoShape 15">
              <a:extLst>
                <a:ext uri="{FF2B5EF4-FFF2-40B4-BE49-F238E27FC236}">
                  <a16:creationId xmlns:a16="http://schemas.microsoft.com/office/drawing/2014/main" id="{9CB3108B-B556-45F9-A1A8-DA247CF99ED8}"/>
                </a:ext>
              </a:extLst>
            </p:cNvPr>
            <p:cNvSpPr>
              <a:spLocks noChangeArrowheads="1"/>
            </p:cNvSpPr>
            <p:nvPr/>
          </p:nvSpPr>
          <p:spPr bwMode="auto">
            <a:xfrm>
              <a:off x="703934" y="4509120"/>
              <a:ext cx="647700" cy="144463"/>
            </a:xfrm>
            <a:prstGeom prst="rightArrow">
              <a:avLst>
                <a:gd name="adj1" fmla="val 50000"/>
                <a:gd name="adj2" fmla="val 112088"/>
              </a:avLst>
            </a:prstGeom>
            <a:solidFill>
              <a:schemeClr val="tx1"/>
            </a:solidFill>
            <a:ln w="9525">
              <a:solidFill>
                <a:schemeClr val="tx1"/>
              </a:solidFill>
              <a:miter lim="800000"/>
            </a:ln>
            <a:effectLst/>
          </p:spPr>
          <p:txBody>
            <a:bodyPr wrap="none" anchor="ctr"/>
            <a:lstStyle/>
            <a:p>
              <a:endParaRPr lang="el-GR"/>
            </a:p>
          </p:txBody>
        </p:sp>
        <mc:AlternateContent xmlns:mc="http://schemas.openxmlformats.org/markup-compatibility/2006" xmlns:a14="http://schemas.microsoft.com/office/drawing/2010/main">
          <mc:Choice Requires="a14">
            <p:sp>
              <p:nvSpPr>
                <p:cNvPr id="44" name="Ορθογώνιο 43">
                  <a:extLst>
                    <a:ext uri="{FF2B5EF4-FFF2-40B4-BE49-F238E27FC236}">
                      <a16:creationId xmlns:a16="http://schemas.microsoft.com/office/drawing/2014/main" id="{A2A28798-9E45-4F53-9ADF-F3305DB2A387}"/>
                    </a:ext>
                  </a:extLst>
                </p:cNvPr>
                <p:cNvSpPr/>
                <p:nvPr/>
              </p:nvSpPr>
              <p:spPr>
                <a:xfrm>
                  <a:off x="1477063" y="4309831"/>
                  <a:ext cx="2549096" cy="523220"/>
                </a:xfrm>
                <a:prstGeom prst="rect">
                  <a:avLst/>
                </a:prstGeom>
              </p:spPr>
              <p:txBody>
                <a:bodyPr wrap="none">
                  <a:spAutoFit/>
                </a:bodyPr>
                <a:lstStyle/>
                <a:p>
                  <a14:m>
                    <m:oMath xmlns:m="http://schemas.openxmlformats.org/officeDocument/2006/math">
                      <m:r>
                        <a:rPr lang="el-GR" sz="2800" b="1" smtClean="0">
                          <a:solidFill>
                            <a:schemeClr val="tx1"/>
                          </a:solidFill>
                          <a:effectLst/>
                          <a:latin typeface="Cambria Math"/>
                        </a:rPr>
                        <m:t>𝚫</m:t>
                      </m:r>
                      <m:acc>
                        <m:accPr>
                          <m:chr m:val="⃗"/>
                          <m:ctrlPr>
                            <a:rPr lang="el-GR" sz="2800" b="1" i="1">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r>
                        <a:rPr lang="el-GR" sz="2800" b="1" baseline="-25000">
                          <a:solidFill>
                            <a:schemeClr val="tx1"/>
                          </a:solidFill>
                          <a:effectLst/>
                          <a:latin typeface="Cambria Math"/>
                        </a:rPr>
                        <m:t>𝚨</m:t>
                      </m:r>
                    </m:oMath>
                  </a14:m>
                  <a:r>
                    <a:rPr lang="en-US" sz="2400" b="1" dirty="0">
                      <a:solidFill>
                        <a:schemeClr val="tx1"/>
                      </a:solidFill>
                      <a:effectLst/>
                      <a:latin typeface="Cambria Math" panose="02040503050406030204" pitchFamily="18" charset="0"/>
                      <a:ea typeface="Cambria Math" panose="02040503050406030204" pitchFamily="18" charset="0"/>
                    </a:rPr>
                    <a:t>  + </a:t>
                  </a:r>
                  <a:r>
                    <a:rPr lang="el-GR" sz="2800" b="1" dirty="0">
                      <a:solidFill>
                        <a:schemeClr val="tx1"/>
                      </a:solidFill>
                      <a:effectLst/>
                    </a:rPr>
                    <a:t> </a:t>
                  </a:r>
                  <a14:m>
                    <m:oMath xmlns:m="http://schemas.openxmlformats.org/officeDocument/2006/math">
                      <m:r>
                        <a:rPr lang="el-GR" sz="2800" b="1">
                          <a:solidFill>
                            <a:schemeClr val="tx1"/>
                          </a:solidFill>
                          <a:effectLst/>
                          <a:latin typeface="Cambria Math"/>
                        </a:rPr>
                        <m:t>𝚫</m:t>
                      </m:r>
                      <m:acc>
                        <m:accPr>
                          <m:chr m:val="⃗"/>
                          <m:ctrlPr>
                            <a:rPr lang="el-GR" sz="2800" b="1" i="1">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r>
                        <a:rPr lang="en-US" sz="2800" b="1" i="0" baseline="-25000" smtClean="0">
                          <a:solidFill>
                            <a:schemeClr val="tx1"/>
                          </a:solidFill>
                          <a:effectLst/>
                          <a:latin typeface="Cambria Math"/>
                        </a:rPr>
                        <m:t>𝐁</m:t>
                      </m:r>
                    </m:oMath>
                  </a14:m>
                  <a:r>
                    <a:rPr lang="en-US" sz="2800" b="1" dirty="0">
                      <a:solidFill>
                        <a:schemeClr val="tx1"/>
                      </a:solidFill>
                      <a:effectLst/>
                      <a:latin typeface="Cambria Math" panose="02040503050406030204" pitchFamily="18" charset="0"/>
                      <a:ea typeface="Cambria Math" panose="02040503050406030204" pitchFamily="18" charset="0"/>
                    </a:rPr>
                    <a:t> </a:t>
                  </a:r>
                  <a:r>
                    <a:rPr lang="en-US" sz="2400" b="1" dirty="0">
                      <a:solidFill>
                        <a:schemeClr val="tx1"/>
                      </a:solidFill>
                      <a:effectLst/>
                      <a:latin typeface="Cambria Math" panose="02040503050406030204" pitchFamily="18" charset="0"/>
                      <a:ea typeface="Cambria Math" panose="02040503050406030204" pitchFamily="18" charset="0"/>
                    </a:rPr>
                    <a:t>= </a:t>
                  </a:r>
                  <a:r>
                    <a:rPr lang="en-US" sz="2800" b="1" dirty="0">
                      <a:solidFill>
                        <a:schemeClr val="tx1"/>
                      </a:solidFill>
                      <a:effectLst/>
                      <a:latin typeface="Cambria Math" panose="02040503050406030204" pitchFamily="18" charset="0"/>
                      <a:ea typeface="Cambria Math" panose="02040503050406030204" pitchFamily="18" charset="0"/>
                    </a:rPr>
                    <a:t>0</a:t>
                  </a:r>
                  <a:r>
                    <a:rPr lang="en-US" sz="2400" b="1" dirty="0">
                      <a:solidFill>
                        <a:schemeClr val="tx1"/>
                      </a:solidFill>
                      <a:effectLst/>
                      <a:latin typeface="Cambria Math" panose="02040503050406030204" pitchFamily="18" charset="0"/>
                      <a:ea typeface="Cambria Math" panose="02040503050406030204" pitchFamily="18" charset="0"/>
                    </a:rPr>
                    <a:t> </a:t>
                  </a:r>
                  <a:endParaRPr lang="el-GR" sz="2800" b="1"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60" name="Ορθογώνιο 59"/>
                <p:cNvSpPr>
                  <a:spLocks noRot="1" noChangeAspect="1" noMove="1" noResize="1" noEditPoints="1" noAdjustHandles="1" noChangeArrowheads="1" noChangeShapeType="1" noTextEdit="1"/>
                </p:cNvSpPr>
                <p:nvPr/>
              </p:nvSpPr>
              <p:spPr>
                <a:xfrm>
                  <a:off x="1477063" y="4309831"/>
                  <a:ext cx="2549096" cy="523220"/>
                </a:xfrm>
                <a:prstGeom prst="rect">
                  <a:avLst/>
                </a:prstGeom>
                <a:blipFill rotWithShape="1">
                  <a:blip r:embed="rId23"/>
                </a:blipFill>
              </p:spPr>
              <p:txBody>
                <a:bodyPr/>
                <a:lstStyle/>
                <a:p>
                  <a:r>
                    <a:rPr lang="en-US" altLang="en-US">
                      <a:noFill/>
                    </a:rPr>
                    <a:t> </a:t>
                  </a:r>
                </a:p>
              </p:txBody>
            </p:sp>
          </mc:Fallback>
        </mc:AlternateContent>
      </p:grpSp>
      <p:grpSp>
        <p:nvGrpSpPr>
          <p:cNvPr id="45" name="Ομάδα 44">
            <a:extLst>
              <a:ext uri="{FF2B5EF4-FFF2-40B4-BE49-F238E27FC236}">
                <a16:creationId xmlns:a16="http://schemas.microsoft.com/office/drawing/2014/main" id="{0CFE281D-59A5-4609-BBA9-08469BC2A709}"/>
              </a:ext>
            </a:extLst>
          </p:cNvPr>
          <p:cNvGrpSpPr/>
          <p:nvPr/>
        </p:nvGrpSpPr>
        <p:grpSpPr>
          <a:xfrm>
            <a:off x="4198918" y="5228774"/>
            <a:ext cx="3239503" cy="523220"/>
            <a:chOff x="4285313" y="4140273"/>
            <a:chExt cx="3239503" cy="523220"/>
          </a:xfrm>
        </p:grpSpPr>
        <p:sp>
          <p:nvSpPr>
            <p:cNvPr id="46" name="AutoShape 15">
              <a:extLst>
                <a:ext uri="{FF2B5EF4-FFF2-40B4-BE49-F238E27FC236}">
                  <a16:creationId xmlns:a16="http://schemas.microsoft.com/office/drawing/2014/main" id="{B715E13D-B776-4E14-A86A-D5A00A446780}"/>
                </a:ext>
              </a:extLst>
            </p:cNvPr>
            <p:cNvSpPr>
              <a:spLocks noChangeArrowheads="1"/>
            </p:cNvSpPr>
            <p:nvPr/>
          </p:nvSpPr>
          <p:spPr bwMode="auto">
            <a:xfrm>
              <a:off x="4285313" y="4354747"/>
              <a:ext cx="647700" cy="144463"/>
            </a:xfrm>
            <a:prstGeom prst="rightArrow">
              <a:avLst>
                <a:gd name="adj1" fmla="val 50000"/>
                <a:gd name="adj2" fmla="val 112088"/>
              </a:avLst>
            </a:prstGeom>
            <a:solidFill>
              <a:schemeClr val="tx1"/>
            </a:solidFill>
            <a:ln w="9525">
              <a:solidFill>
                <a:schemeClr val="tx1"/>
              </a:solidFill>
              <a:miter lim="800000"/>
            </a:ln>
            <a:effectLst/>
          </p:spPr>
          <p:txBody>
            <a:bodyPr wrap="none" anchor="ctr"/>
            <a:lstStyle/>
            <a:p>
              <a:endParaRPr lang="el-GR"/>
            </a:p>
          </p:txBody>
        </p:sp>
        <mc:AlternateContent xmlns:mc="http://schemas.openxmlformats.org/markup-compatibility/2006" xmlns:a14="http://schemas.microsoft.com/office/drawing/2010/main">
          <mc:Choice Requires="a14">
            <p:sp>
              <p:nvSpPr>
                <p:cNvPr id="47" name="Ορθογώνιο 46">
                  <a:extLst>
                    <a:ext uri="{FF2B5EF4-FFF2-40B4-BE49-F238E27FC236}">
                      <a16:creationId xmlns:a16="http://schemas.microsoft.com/office/drawing/2014/main" id="{A60413AF-B8A8-409A-9C41-CCA27F60E06F}"/>
                    </a:ext>
                  </a:extLst>
                </p:cNvPr>
                <p:cNvSpPr/>
                <p:nvPr/>
              </p:nvSpPr>
              <p:spPr>
                <a:xfrm>
                  <a:off x="4983736" y="4140273"/>
                  <a:ext cx="2541080" cy="523220"/>
                </a:xfrm>
                <a:prstGeom prst="rect">
                  <a:avLst/>
                </a:prstGeom>
              </p:spPr>
              <p:txBody>
                <a:bodyPr wrap="none">
                  <a:spAutoFit/>
                </a:bodyPr>
                <a:lstStyle/>
                <a:p>
                  <a14:m>
                    <m:oMath xmlns:m="http://schemas.openxmlformats.org/officeDocument/2006/math">
                      <m:r>
                        <a:rPr lang="el-GR" sz="2800" b="1" smtClean="0">
                          <a:solidFill>
                            <a:schemeClr val="tx1"/>
                          </a:solidFill>
                          <a:effectLst/>
                          <a:latin typeface="Cambria Math"/>
                        </a:rPr>
                        <m:t>𝚫</m:t>
                      </m:r>
                      <m:acc>
                        <m:accPr>
                          <m:chr m:val="⃗"/>
                          <m:ctrlPr>
                            <a:rPr lang="el-GR" sz="2800" b="1" i="1">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oMath>
                  </a14:m>
                  <a:r>
                    <a:rPr lang="en-US" sz="2800" b="1" dirty="0">
                      <a:solidFill>
                        <a:schemeClr val="tx1"/>
                      </a:solidFill>
                      <a:effectLst/>
                      <a:latin typeface="Cambria Math" panose="02040503050406030204" pitchFamily="18" charset="0"/>
                      <a:ea typeface="Cambria Math" panose="02040503050406030204" pitchFamily="18" charset="0"/>
                    </a:rPr>
                    <a:t> </a:t>
                  </a:r>
                  <a:r>
                    <a:rPr lang="el-GR" sz="2800" b="1" baseline="-25000" dirty="0">
                      <a:solidFill>
                        <a:schemeClr val="tx1"/>
                      </a:solidFill>
                      <a:effectLst/>
                      <a:latin typeface="Cambria Math" panose="02040503050406030204" pitchFamily="18" charset="0"/>
                      <a:ea typeface="Cambria Math" panose="02040503050406030204" pitchFamily="18" charset="0"/>
                    </a:rPr>
                    <a:t>συστήματος </a:t>
                  </a:r>
                  <a:r>
                    <a:rPr lang="el-GR" sz="2400" b="1" dirty="0">
                      <a:solidFill>
                        <a:schemeClr val="tx1"/>
                      </a:solidFill>
                      <a:effectLst/>
                      <a:latin typeface="Cambria Math" panose="02040503050406030204" pitchFamily="18" charset="0"/>
                      <a:ea typeface="Cambria Math" panose="02040503050406030204" pitchFamily="18" charset="0"/>
                    </a:rPr>
                    <a:t>=</a:t>
                  </a:r>
                  <a:r>
                    <a:rPr lang="el-GR" sz="2800" b="1" dirty="0">
                      <a:solidFill>
                        <a:schemeClr val="tx1"/>
                      </a:solidFill>
                      <a:effectLst/>
                      <a:latin typeface="Cambria Math" panose="02040503050406030204" pitchFamily="18" charset="0"/>
                      <a:ea typeface="Cambria Math" panose="02040503050406030204" pitchFamily="18" charset="0"/>
                    </a:rPr>
                    <a:t> 0</a:t>
                  </a:r>
                  <a:endParaRPr lang="el-GR" sz="2800" dirty="0">
                    <a:solidFill>
                      <a:schemeClr val="tx1"/>
                    </a:solidFill>
                    <a:effectLst/>
                  </a:endParaRPr>
                </a:p>
              </p:txBody>
            </p:sp>
          </mc:Choice>
          <mc:Fallback xmlns="">
            <p:sp>
              <p:nvSpPr>
                <p:cNvPr id="47" name="Ορθογώνιο 46"/>
                <p:cNvSpPr>
                  <a:spLocks noRot="1" noChangeAspect="1" noMove="1" noResize="1" noEditPoints="1" noAdjustHandles="1" noChangeArrowheads="1" noChangeShapeType="1" noTextEdit="1"/>
                </p:cNvSpPr>
                <p:nvPr/>
              </p:nvSpPr>
              <p:spPr>
                <a:xfrm>
                  <a:off x="4983736" y="4140273"/>
                  <a:ext cx="2541080" cy="523220"/>
                </a:xfrm>
                <a:prstGeom prst="rect">
                  <a:avLst/>
                </a:prstGeom>
                <a:blipFill rotWithShape="1">
                  <a:blip r:embed="rId24"/>
                </a:blipFill>
              </p:spPr>
              <p:txBody>
                <a:bodyPr/>
                <a:lstStyle/>
                <a:p>
                  <a:r>
                    <a:rPr lang="en-US" altLang="en-US">
                      <a:noFill/>
                    </a:rPr>
                    <a:t> </a:t>
                  </a:r>
                </a:p>
              </p:txBody>
            </p:sp>
          </mc:Fallback>
        </mc:AlternateContent>
      </p:grpSp>
      <mc:AlternateContent xmlns:mc="http://schemas.openxmlformats.org/markup-compatibility/2006" xmlns:a14="http://schemas.microsoft.com/office/drawing/2010/main">
        <mc:Choice Requires="a14">
          <p:sp>
            <p:nvSpPr>
              <p:cNvPr id="48" name="Ορθογώνιο 47">
                <a:extLst>
                  <a:ext uri="{FF2B5EF4-FFF2-40B4-BE49-F238E27FC236}">
                    <a16:creationId xmlns:a16="http://schemas.microsoft.com/office/drawing/2014/main" id="{E62B989D-D28E-49F3-A689-A49C7B3BCEE5}"/>
                  </a:ext>
                </a:extLst>
              </p:cNvPr>
              <p:cNvSpPr/>
              <p:nvPr/>
            </p:nvSpPr>
            <p:spPr>
              <a:xfrm>
                <a:off x="5543090" y="869863"/>
                <a:ext cx="3781274" cy="584775"/>
              </a:xfrm>
              <a:prstGeom prst="rect">
                <a:avLst/>
              </a:prstGeom>
            </p:spPr>
            <p:txBody>
              <a:bodyPr wrap="square">
                <a:spAutoFit/>
              </a:bodyPr>
              <a:lstStyle/>
              <a:p>
                <a14:m>
                  <m:oMath xmlns:m="http://schemas.openxmlformats.org/officeDocument/2006/math">
                    <m:acc>
                      <m:accPr>
                        <m:chr m:val="⃗"/>
                        <m:ctrlPr>
                          <a:rPr lang="el-GR" sz="32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3200" b="1" i="1">
                            <a:solidFill>
                              <a:srgbClr val="FF0000"/>
                            </a:solidFill>
                            <a:effectLst>
                              <a:outerShdw blurRad="38100" dist="38100" dir="2700000" algn="tl">
                                <a:srgbClr val="000000">
                                  <a:alpha val="43137"/>
                                </a:srgbClr>
                              </a:outerShdw>
                            </a:effectLst>
                            <a:latin typeface="Cambria Math"/>
                          </a:rPr>
                          <m:t>𝒑</m:t>
                        </m:r>
                      </m:e>
                    </m:acc>
                  </m:oMath>
                </a14:m>
                <a:r>
                  <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32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συστήματος </a:t>
                </a:r>
                <a:r>
                  <a:rPr lang="el-GR"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3200" b="1" dirty="0" err="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σταθ</a:t>
                </a:r>
                <a:r>
                  <a:rPr lang="el-GR"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lang="el-GR" sz="3200" dirty="0"/>
              </a:p>
            </p:txBody>
          </p:sp>
        </mc:Choice>
        <mc:Fallback xmlns="">
          <p:sp>
            <p:nvSpPr>
              <p:cNvPr id="48" name="Ορθογώνιο 47">
                <a:extLst>
                  <a:ext uri="{FF2B5EF4-FFF2-40B4-BE49-F238E27FC236}">
                    <a16:creationId xmlns:a16="http://schemas.microsoft.com/office/drawing/2014/main" id="{E62B989D-D28E-49F3-A689-A49C7B3BCEE5}"/>
                  </a:ext>
                </a:extLst>
              </p:cNvPr>
              <p:cNvSpPr>
                <a:spLocks noRot="1" noChangeAspect="1" noMove="1" noResize="1" noEditPoints="1" noAdjustHandles="1" noChangeArrowheads="1" noChangeShapeType="1" noTextEdit="1"/>
              </p:cNvSpPr>
              <p:nvPr/>
            </p:nvSpPr>
            <p:spPr>
              <a:xfrm>
                <a:off x="5543090" y="869863"/>
                <a:ext cx="3781274" cy="584775"/>
              </a:xfrm>
              <a:prstGeom prst="rect">
                <a:avLst/>
              </a:prstGeom>
              <a:blipFill>
                <a:blip r:embed="rId25"/>
                <a:stretch>
                  <a:fillRect t="-16667" b="-37500"/>
                </a:stretch>
              </a:blipFill>
            </p:spPr>
            <p:txBody>
              <a:bodyPr/>
              <a:lstStyle/>
              <a:p>
                <a:r>
                  <a:rPr lang="el-GR">
                    <a:noFill/>
                  </a:rPr>
                  <a:t> </a:t>
                </a:r>
              </a:p>
            </p:txBody>
          </p:sp>
        </mc:Fallback>
      </mc:AlternateContent>
      <p:grpSp>
        <p:nvGrpSpPr>
          <p:cNvPr id="49" name="Ομάδα 48">
            <a:extLst>
              <a:ext uri="{FF2B5EF4-FFF2-40B4-BE49-F238E27FC236}">
                <a16:creationId xmlns:a16="http://schemas.microsoft.com/office/drawing/2014/main" id="{E7F52119-85A8-4DD9-8F6C-8544C1140319}"/>
              </a:ext>
            </a:extLst>
          </p:cNvPr>
          <p:cNvGrpSpPr/>
          <p:nvPr/>
        </p:nvGrpSpPr>
        <p:grpSpPr>
          <a:xfrm>
            <a:off x="802997" y="5899070"/>
            <a:ext cx="3625365" cy="523220"/>
            <a:chOff x="889392" y="4810569"/>
            <a:chExt cx="3625365" cy="523220"/>
          </a:xfrm>
        </p:grpSpPr>
        <mc:AlternateContent xmlns:mc="http://schemas.openxmlformats.org/markup-compatibility/2006" xmlns:a14="http://schemas.microsoft.com/office/drawing/2010/main">
          <mc:Choice Requires="a14">
            <p:sp>
              <p:nvSpPr>
                <p:cNvPr id="50" name="Ορθογώνιο 49">
                  <a:extLst>
                    <a:ext uri="{FF2B5EF4-FFF2-40B4-BE49-F238E27FC236}">
                      <a16:creationId xmlns:a16="http://schemas.microsoft.com/office/drawing/2014/main" id="{6F36A71D-DF44-4B54-9D00-74A0EFC96A47}"/>
                    </a:ext>
                  </a:extLst>
                </p:cNvPr>
                <p:cNvSpPr/>
                <p:nvPr/>
              </p:nvSpPr>
              <p:spPr>
                <a:xfrm>
                  <a:off x="1624270" y="4810569"/>
                  <a:ext cx="2890487" cy="523220"/>
                </a:xfrm>
                <a:prstGeom prst="rect">
                  <a:avLst/>
                </a:prstGeom>
              </p:spPr>
              <p:txBody>
                <a:bodyPr wrap="square">
                  <a:spAutoFit/>
                </a:bodyPr>
                <a:lstStyle/>
                <a:p>
                  <a14:m>
                    <m:oMath xmlns:m="http://schemas.openxmlformats.org/officeDocument/2006/math">
                      <m:acc>
                        <m:accPr>
                          <m:chr m:val="⃗"/>
                          <m:ctrlPr>
                            <a:rPr lang="el-GR" sz="2800" b="1" i="1" smtClean="0">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oMath>
                  </a14:m>
                  <a:r>
                    <a:rPr lang="el-GR" sz="2400" b="1" baseline="-25000" dirty="0">
                      <a:solidFill>
                        <a:schemeClr val="tx1"/>
                      </a:solidFill>
                      <a:effectLst/>
                      <a:latin typeface="Cambria Math" panose="02040503050406030204" pitchFamily="18" charset="0"/>
                      <a:ea typeface="Cambria Math" panose="02040503050406030204" pitchFamily="18" charset="0"/>
                    </a:rPr>
                    <a:t>τελικά </a:t>
                  </a:r>
                  <a:r>
                    <a:rPr lang="el-GR" sz="2400" b="1" dirty="0">
                      <a:solidFill>
                        <a:schemeClr val="tx1"/>
                      </a:solidFill>
                      <a:effectLst/>
                      <a:latin typeface="Cambria Math" panose="02040503050406030204" pitchFamily="18" charset="0"/>
                      <a:ea typeface="Cambria Math" panose="02040503050406030204" pitchFamily="18" charset="0"/>
                    </a:rPr>
                    <a:t> - </a:t>
                  </a:r>
                  <a14:m>
                    <m:oMath xmlns:m="http://schemas.openxmlformats.org/officeDocument/2006/math">
                      <m:acc>
                        <m:accPr>
                          <m:chr m:val="⃗"/>
                          <m:ctrlPr>
                            <a:rPr lang="el-GR" sz="2800" b="1" i="1">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oMath>
                  </a14:m>
                  <a:r>
                    <a:rPr lang="en-US" sz="2400" b="1" dirty="0">
                      <a:solidFill>
                        <a:schemeClr val="tx1"/>
                      </a:solidFill>
                      <a:effectLst/>
                      <a:latin typeface="Cambria Math" panose="02040503050406030204" pitchFamily="18" charset="0"/>
                      <a:ea typeface="Cambria Math" panose="02040503050406030204" pitchFamily="18" charset="0"/>
                    </a:rPr>
                    <a:t> </a:t>
                  </a:r>
                  <a:r>
                    <a:rPr lang="el-GR" sz="2400" b="1" baseline="-25000" dirty="0">
                      <a:solidFill>
                        <a:schemeClr val="tx1"/>
                      </a:solidFill>
                      <a:effectLst/>
                      <a:latin typeface="Cambria Math" panose="02040503050406030204" pitchFamily="18" charset="0"/>
                      <a:ea typeface="Cambria Math" panose="02040503050406030204" pitchFamily="18" charset="0"/>
                    </a:rPr>
                    <a:t>αρχικά </a:t>
                  </a:r>
                  <a:r>
                    <a:rPr lang="en-US" sz="2400" b="1" dirty="0">
                      <a:solidFill>
                        <a:schemeClr val="tx1"/>
                      </a:solidFill>
                      <a:effectLst/>
                      <a:latin typeface="Cambria Math" panose="02040503050406030204" pitchFamily="18" charset="0"/>
                      <a:ea typeface="Cambria Math" panose="02040503050406030204" pitchFamily="18" charset="0"/>
                    </a:rPr>
                    <a:t>=</a:t>
                  </a:r>
                  <a:r>
                    <a:rPr lang="el-GR" sz="2400" b="1" dirty="0">
                      <a:solidFill>
                        <a:schemeClr val="tx1"/>
                      </a:solidFill>
                      <a:effectLst/>
                      <a:latin typeface="Cambria Math" panose="02040503050406030204" pitchFamily="18" charset="0"/>
                      <a:ea typeface="Cambria Math" panose="02040503050406030204" pitchFamily="18" charset="0"/>
                    </a:rPr>
                    <a:t> </a:t>
                  </a:r>
                  <a:r>
                    <a:rPr lang="el-GR" sz="2800" b="1" dirty="0">
                      <a:solidFill>
                        <a:schemeClr val="tx1"/>
                      </a:solidFill>
                      <a:effectLst/>
                      <a:latin typeface="Cambria Math" panose="02040503050406030204" pitchFamily="18" charset="0"/>
                      <a:ea typeface="Cambria Math" panose="02040503050406030204" pitchFamily="18" charset="0"/>
                    </a:rPr>
                    <a:t>0</a:t>
                  </a:r>
                  <a:r>
                    <a:rPr lang="el-GR" sz="2400" b="1" dirty="0">
                      <a:solidFill>
                        <a:schemeClr val="tx1"/>
                      </a:solidFill>
                      <a:effectLst/>
                      <a:latin typeface="Cambria Math" panose="02040503050406030204" pitchFamily="18" charset="0"/>
                      <a:ea typeface="Cambria Math" panose="02040503050406030204" pitchFamily="18" charset="0"/>
                    </a:rPr>
                    <a:t> </a:t>
                  </a:r>
                </a:p>
              </p:txBody>
            </p:sp>
          </mc:Choice>
          <mc:Fallback xmlns="">
            <p:sp>
              <p:nvSpPr>
                <p:cNvPr id="65" name="Ορθογώνιο 64"/>
                <p:cNvSpPr>
                  <a:spLocks noRot="1" noChangeAspect="1" noMove="1" noResize="1" noEditPoints="1" noAdjustHandles="1" noChangeArrowheads="1" noChangeShapeType="1" noTextEdit="1"/>
                </p:cNvSpPr>
                <p:nvPr/>
              </p:nvSpPr>
              <p:spPr>
                <a:xfrm>
                  <a:off x="1624270" y="4810569"/>
                  <a:ext cx="2890487" cy="523220"/>
                </a:xfrm>
                <a:prstGeom prst="rect">
                  <a:avLst/>
                </a:prstGeom>
                <a:blipFill rotWithShape="1">
                  <a:blip r:embed="rId26"/>
                </a:blipFill>
              </p:spPr>
              <p:txBody>
                <a:bodyPr/>
                <a:lstStyle/>
                <a:p>
                  <a:r>
                    <a:rPr lang="en-US" altLang="en-US">
                      <a:noFill/>
                    </a:rPr>
                    <a:t> </a:t>
                  </a:r>
                </a:p>
              </p:txBody>
            </p:sp>
          </mc:Fallback>
        </mc:AlternateContent>
        <p:sp>
          <p:nvSpPr>
            <p:cNvPr id="51" name="AutoShape 15">
              <a:extLst>
                <a:ext uri="{FF2B5EF4-FFF2-40B4-BE49-F238E27FC236}">
                  <a16:creationId xmlns:a16="http://schemas.microsoft.com/office/drawing/2014/main" id="{ED7C9979-323A-4188-AA09-5DA359BCE2B6}"/>
                </a:ext>
              </a:extLst>
            </p:cNvPr>
            <p:cNvSpPr>
              <a:spLocks noChangeArrowheads="1"/>
            </p:cNvSpPr>
            <p:nvPr/>
          </p:nvSpPr>
          <p:spPr bwMode="auto">
            <a:xfrm>
              <a:off x="889392" y="5072179"/>
              <a:ext cx="647700" cy="144463"/>
            </a:xfrm>
            <a:prstGeom prst="rightArrow">
              <a:avLst>
                <a:gd name="adj1" fmla="val 50000"/>
                <a:gd name="adj2" fmla="val 112088"/>
              </a:avLst>
            </a:prstGeom>
            <a:solidFill>
              <a:schemeClr val="tx1"/>
            </a:solidFill>
            <a:ln w="9525">
              <a:solidFill>
                <a:schemeClr val="tx1"/>
              </a:solidFill>
              <a:miter lim="800000"/>
            </a:ln>
            <a:effectLst/>
          </p:spPr>
          <p:txBody>
            <a:bodyPr wrap="none" anchor="ctr"/>
            <a:lstStyle/>
            <a:p>
              <a:endParaRPr lang="el-GR"/>
            </a:p>
          </p:txBody>
        </p:sp>
      </p:grpSp>
      <p:grpSp>
        <p:nvGrpSpPr>
          <p:cNvPr id="52" name="Ομάδα 51">
            <a:extLst>
              <a:ext uri="{FF2B5EF4-FFF2-40B4-BE49-F238E27FC236}">
                <a16:creationId xmlns:a16="http://schemas.microsoft.com/office/drawing/2014/main" id="{575ED675-F982-4817-91F8-AEBC71AD538E}"/>
              </a:ext>
            </a:extLst>
          </p:cNvPr>
          <p:cNvGrpSpPr/>
          <p:nvPr/>
        </p:nvGrpSpPr>
        <p:grpSpPr>
          <a:xfrm>
            <a:off x="4331282" y="5898859"/>
            <a:ext cx="2912951" cy="513282"/>
            <a:chOff x="4417677" y="4810358"/>
            <a:chExt cx="2912951" cy="513282"/>
          </a:xfrm>
        </p:grpSpPr>
        <mc:AlternateContent xmlns:mc="http://schemas.openxmlformats.org/markup-compatibility/2006" xmlns:a14="http://schemas.microsoft.com/office/drawing/2010/main">
          <mc:Choice Requires="a14">
            <p:sp>
              <p:nvSpPr>
                <p:cNvPr id="53" name="Ορθογώνιο 52">
                  <a:extLst>
                    <a:ext uri="{FF2B5EF4-FFF2-40B4-BE49-F238E27FC236}">
                      <a16:creationId xmlns:a16="http://schemas.microsoft.com/office/drawing/2014/main" id="{FAB0CE4A-CCC5-4EA6-AEE5-BFB6EB399F97}"/>
                    </a:ext>
                  </a:extLst>
                </p:cNvPr>
                <p:cNvSpPr/>
                <p:nvPr/>
              </p:nvSpPr>
              <p:spPr>
                <a:xfrm>
                  <a:off x="5177923" y="4810358"/>
                  <a:ext cx="2152705" cy="513282"/>
                </a:xfrm>
                <a:prstGeom prst="rect">
                  <a:avLst/>
                </a:prstGeom>
              </p:spPr>
              <p:txBody>
                <a:bodyPr wrap="none">
                  <a:spAutoFit/>
                </a:bodyPr>
                <a:lstStyle/>
                <a:p>
                  <a14:m>
                    <m:oMath xmlns:m="http://schemas.openxmlformats.org/officeDocument/2006/math">
                      <m:acc>
                        <m:accPr>
                          <m:chr m:val="⃗"/>
                          <m:ctrlPr>
                            <a:rPr lang="el-GR" sz="2800" b="1" i="1" smtClean="0">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oMath>
                  </a14:m>
                  <a:r>
                    <a:rPr lang="el-GR" sz="2400" b="1" baseline="-25000" dirty="0">
                      <a:solidFill>
                        <a:schemeClr val="tx1"/>
                      </a:solidFill>
                      <a:effectLst/>
                      <a:latin typeface="Cambria Math" panose="02040503050406030204" pitchFamily="18" charset="0"/>
                      <a:ea typeface="Cambria Math" panose="02040503050406030204" pitchFamily="18" charset="0"/>
                    </a:rPr>
                    <a:t>αρχικά </a:t>
                  </a:r>
                  <a:r>
                    <a:rPr lang="en-US" sz="2400" b="1" dirty="0">
                      <a:solidFill>
                        <a:schemeClr val="tx1"/>
                      </a:solidFill>
                      <a:effectLst/>
                      <a:latin typeface="Cambria Math" panose="02040503050406030204" pitchFamily="18" charset="0"/>
                      <a:ea typeface="Cambria Math" panose="02040503050406030204" pitchFamily="18" charset="0"/>
                    </a:rPr>
                    <a:t>= </a:t>
                  </a:r>
                  <a14:m>
                    <m:oMath xmlns:m="http://schemas.openxmlformats.org/officeDocument/2006/math">
                      <m:acc>
                        <m:accPr>
                          <m:chr m:val="⃗"/>
                          <m:ctrlPr>
                            <a:rPr lang="el-GR" sz="2800" b="1" i="1">
                              <a:solidFill>
                                <a:schemeClr val="tx1"/>
                              </a:solidFill>
                              <a:effectLst/>
                              <a:latin typeface="Cambria Math" panose="02040503050406030204" pitchFamily="18" charset="0"/>
                            </a:rPr>
                          </m:ctrlPr>
                        </m:accPr>
                        <m:e>
                          <m:r>
                            <a:rPr lang="en-US" sz="2800" b="1" i="1">
                              <a:solidFill>
                                <a:schemeClr val="tx1"/>
                              </a:solidFill>
                              <a:effectLst/>
                              <a:latin typeface="Cambria Math"/>
                            </a:rPr>
                            <m:t>𝒑</m:t>
                          </m:r>
                        </m:e>
                      </m:acc>
                    </m:oMath>
                  </a14:m>
                  <a:r>
                    <a:rPr lang="el-GR" sz="2400" b="1" baseline="-25000" dirty="0">
                      <a:solidFill>
                        <a:schemeClr val="tx1"/>
                      </a:solidFill>
                      <a:effectLst/>
                      <a:latin typeface="Cambria Math" panose="02040503050406030204" pitchFamily="18" charset="0"/>
                      <a:ea typeface="Cambria Math" panose="02040503050406030204" pitchFamily="18" charset="0"/>
                    </a:rPr>
                    <a:t>τελικά</a:t>
                  </a:r>
                  <a:endParaRPr lang="el-GR" sz="2400" b="1"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64" name="Ορθογώνιο 63"/>
                <p:cNvSpPr>
                  <a:spLocks noRot="1" noChangeAspect="1" noMove="1" noResize="1" noEditPoints="1" noAdjustHandles="1" noChangeArrowheads="1" noChangeShapeType="1" noTextEdit="1"/>
                </p:cNvSpPr>
                <p:nvPr/>
              </p:nvSpPr>
              <p:spPr>
                <a:xfrm>
                  <a:off x="5177923" y="4810358"/>
                  <a:ext cx="2152705" cy="513282"/>
                </a:xfrm>
                <a:prstGeom prst="rect">
                  <a:avLst/>
                </a:prstGeom>
                <a:blipFill rotWithShape="1">
                  <a:blip r:embed="rId27"/>
                </a:blipFill>
              </p:spPr>
              <p:txBody>
                <a:bodyPr/>
                <a:lstStyle/>
                <a:p>
                  <a:r>
                    <a:rPr lang="en-US" altLang="en-US">
                      <a:noFill/>
                    </a:rPr>
                    <a:t> </a:t>
                  </a:r>
                </a:p>
              </p:txBody>
            </p:sp>
          </mc:Fallback>
        </mc:AlternateContent>
        <p:sp>
          <p:nvSpPr>
            <p:cNvPr id="54" name="AutoShape 15">
              <a:extLst>
                <a:ext uri="{FF2B5EF4-FFF2-40B4-BE49-F238E27FC236}">
                  <a16:creationId xmlns:a16="http://schemas.microsoft.com/office/drawing/2014/main" id="{A87D39AA-5842-49FA-B849-AC9C18BDA46A}"/>
                </a:ext>
              </a:extLst>
            </p:cNvPr>
            <p:cNvSpPr>
              <a:spLocks noChangeArrowheads="1"/>
            </p:cNvSpPr>
            <p:nvPr/>
          </p:nvSpPr>
          <p:spPr bwMode="auto">
            <a:xfrm>
              <a:off x="4417677" y="5050845"/>
              <a:ext cx="647700" cy="144463"/>
            </a:xfrm>
            <a:prstGeom prst="rightArrow">
              <a:avLst>
                <a:gd name="adj1" fmla="val 50000"/>
                <a:gd name="adj2" fmla="val 112088"/>
              </a:avLst>
            </a:prstGeom>
            <a:solidFill>
              <a:schemeClr val="tx1"/>
            </a:solidFill>
            <a:ln w="9525">
              <a:solidFill>
                <a:schemeClr val="tx1"/>
              </a:solidFill>
              <a:miter lim="800000"/>
            </a:ln>
            <a:effectLst/>
          </p:spPr>
          <p:txBody>
            <a:bodyPr wrap="none" anchor="ctr"/>
            <a:lstStyle/>
            <a:p>
              <a:endParaRPr lang="el-GR"/>
            </a:p>
          </p:txBody>
        </p:sp>
      </p:grpSp>
      <p:sp>
        <p:nvSpPr>
          <p:cNvPr id="55" name="TextBox 54">
            <a:extLst>
              <a:ext uri="{FF2B5EF4-FFF2-40B4-BE49-F238E27FC236}">
                <a16:creationId xmlns:a16="http://schemas.microsoft.com/office/drawing/2014/main" id="{0C52E2DB-2AB9-4F95-8E9F-517DB60AF38E}"/>
              </a:ext>
            </a:extLst>
          </p:cNvPr>
          <p:cNvSpPr txBox="1"/>
          <p:nvPr/>
        </p:nvSpPr>
        <p:spPr>
          <a:xfrm rot="20527412">
            <a:off x="5528756" y="1870054"/>
            <a:ext cx="3178076" cy="369332"/>
          </a:xfrm>
          <a:prstGeom prst="rect">
            <a:avLst/>
          </a:prstGeom>
          <a:noFill/>
        </p:spPr>
        <p:txBody>
          <a:bodyPr wrap="square" rtlCol="0">
            <a:spAutoFit/>
          </a:bodyPr>
          <a:lstStyle/>
          <a:p>
            <a:r>
              <a:rPr lang="el-GR" b="1" dirty="0">
                <a:latin typeface="Comic Sans MS" panose="030F0702030302020204" pitchFamily="66" charset="0"/>
              </a:rPr>
              <a:t>Το σύστημα είναι μονωμένο.</a:t>
            </a:r>
          </a:p>
        </p:txBody>
      </p:sp>
    </p:spTree>
    <p:extLst>
      <p:ext uri="{BB962C8B-B14F-4D97-AF65-F5344CB8AC3E}">
        <p14:creationId xmlns:p14="http://schemas.microsoft.com/office/powerpoint/2010/main" val="15234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0-#ppt_w/2"/>
                                          </p:val>
                                        </p:tav>
                                        <p:tav tm="100000">
                                          <p:val>
                                            <p:strVal val="#ppt_x"/>
                                          </p:val>
                                        </p:tav>
                                      </p:tavLst>
                                    </p:anim>
                                    <p:anim calcmode="lin" valueType="num">
                                      <p:cBhvr additive="base">
                                        <p:cTn id="11" dur="15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500" fill="hold"/>
                                        <p:tgtEl>
                                          <p:spTgt spid="17"/>
                                        </p:tgtEl>
                                        <p:attrNameLst>
                                          <p:attrName>ppt_x</p:attrName>
                                        </p:attrNameLst>
                                      </p:cBhvr>
                                      <p:tavLst>
                                        <p:tav tm="0">
                                          <p:val>
                                            <p:strVal val="1+#ppt_w/2"/>
                                          </p:val>
                                        </p:tav>
                                        <p:tav tm="100000">
                                          <p:val>
                                            <p:strVal val="#ppt_x"/>
                                          </p:val>
                                        </p:tav>
                                      </p:tavLst>
                                    </p:anim>
                                    <p:anim calcmode="lin" valueType="num">
                                      <p:cBhvr additive="base">
                                        <p:cTn id="15" dur="1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childTnLst>
                          </p:cTn>
                        </p:par>
                        <p:par>
                          <p:cTn id="30" fill="hold">
                            <p:stCondLst>
                              <p:cond delay="2500"/>
                            </p:stCondLst>
                            <p:childTnLst>
                              <p:par>
                                <p:cTn id="31" presetID="42" presetClass="path" presetSubtype="0" accel="50000" decel="50000" fill="hold" nodeType="afterEffect">
                                  <p:stCondLst>
                                    <p:cond delay="0"/>
                                  </p:stCondLst>
                                  <p:childTnLst>
                                    <p:animMotion origin="layout" path="M 0.00104 0.00162 L -0.22743 0.00162 " pathEditMode="relative" rAng="0" ptsTypes="AA">
                                      <p:cBhvr>
                                        <p:cTn id="32" dur="2000" fill="hold"/>
                                        <p:tgtEl>
                                          <p:spTgt spid="20"/>
                                        </p:tgtEl>
                                        <p:attrNameLst>
                                          <p:attrName>ppt_x</p:attrName>
                                          <p:attrName>ppt_y</p:attrName>
                                        </p:attrNameLst>
                                      </p:cBhvr>
                                      <p:rCtr x="-11424" y="0"/>
                                    </p:animMotion>
                                  </p:childTnLst>
                                </p:cTn>
                              </p:par>
                              <p:par>
                                <p:cTn id="33" presetID="42" presetClass="path" presetSubtype="0" accel="50000" decel="50000" fill="hold" nodeType="withEffect">
                                  <p:stCondLst>
                                    <p:cond delay="0"/>
                                  </p:stCondLst>
                                  <p:childTnLst>
                                    <p:animMotion origin="layout" path="M 1.38889E-6 -3.7037E-6 L 0.21649 0.00162 " pathEditMode="relative" rAng="0" ptsTypes="AA">
                                      <p:cBhvr>
                                        <p:cTn id="34" dur="2000" fill="hold"/>
                                        <p:tgtEl>
                                          <p:spTgt spid="23"/>
                                        </p:tgtEl>
                                        <p:attrNameLst>
                                          <p:attrName>ppt_x</p:attrName>
                                          <p:attrName>ppt_y</p:attrName>
                                        </p:attrNameLst>
                                      </p:cBhvr>
                                      <p:rCtr x="10816" y="69"/>
                                    </p:animMotion>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additive="base">
                                        <p:cTn id="84" dur="2000" fill="hold"/>
                                        <p:tgtEl>
                                          <p:spTgt spid="48"/>
                                        </p:tgtEl>
                                        <p:attrNameLst>
                                          <p:attrName>ppt_x</p:attrName>
                                        </p:attrNameLst>
                                      </p:cBhvr>
                                      <p:tavLst>
                                        <p:tav tm="0">
                                          <p:val>
                                            <p:strVal val="0-#ppt_w/2"/>
                                          </p:val>
                                        </p:tav>
                                        <p:tav tm="100000">
                                          <p:val>
                                            <p:strVal val="#ppt_x"/>
                                          </p:val>
                                        </p:tav>
                                      </p:tavLst>
                                    </p:anim>
                                    <p:anim calcmode="lin" valueType="num">
                                      <p:cBhvr additive="base">
                                        <p:cTn id="85" dur="2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48"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C1FCBA8-35E7-4F4F-81A1-4BE64CEA41E8}"/>
              </a:ext>
            </a:extLst>
          </p:cNvPr>
          <p:cNvSpPr>
            <a:spLocks noGrp="1"/>
          </p:cNvSpPr>
          <p:nvPr>
            <p:ph type="dt" sz="half" idx="10"/>
          </p:nvPr>
        </p:nvSpPr>
        <p:spPr/>
        <p:txBody>
          <a:bodyPr/>
          <a:lstStyle/>
          <a:p>
            <a:fld id="{8C229384-9C30-493C-8C0A-6FE86ED1A732}" type="datetime1">
              <a:rPr lang="el-GR" smtClean="0">
                <a:solidFill>
                  <a:prstClr val="black">
                    <a:tint val="75000"/>
                  </a:prstClr>
                </a:solidFill>
              </a:rPr>
              <a:pPr/>
              <a:t>15/2/2020</a:t>
            </a:fld>
            <a:endParaRPr lang="el-GR" dirty="0">
              <a:solidFill>
                <a:prstClr val="black">
                  <a:tint val="75000"/>
                </a:prstClr>
              </a:solidFill>
            </a:endParaRPr>
          </a:p>
        </p:txBody>
      </p:sp>
      <p:sp>
        <p:nvSpPr>
          <p:cNvPr id="3" name="Θέση αριθμού διαφάνειας 2">
            <a:extLst>
              <a:ext uri="{FF2B5EF4-FFF2-40B4-BE49-F238E27FC236}">
                <a16:creationId xmlns:a16="http://schemas.microsoft.com/office/drawing/2014/main" id="{CAAD20A4-4B74-4CE6-BFA4-19D46FF6862C}"/>
              </a:ext>
            </a:extLst>
          </p:cNvPr>
          <p:cNvSpPr>
            <a:spLocks noGrp="1"/>
          </p:cNvSpPr>
          <p:nvPr>
            <p:ph type="sldNum" sz="quarter" idx="12"/>
          </p:nvPr>
        </p:nvSpPr>
        <p:spPr/>
        <p:txBody>
          <a:bodyPr/>
          <a:lstStyle/>
          <a:p>
            <a:fld id="{91701D6A-1F9E-4684-A377-9209A26E902F}" type="slidenum">
              <a:rPr lang="el-GR" smtClean="0">
                <a:solidFill>
                  <a:prstClr val="black">
                    <a:tint val="75000"/>
                  </a:prstClr>
                </a:solidFill>
              </a:rPr>
              <a:pPr/>
              <a:t>9</a:t>
            </a:fld>
            <a:endParaRPr lang="el-GR" dirty="0">
              <a:solidFill>
                <a:prstClr val="black">
                  <a:tint val="75000"/>
                </a:prstClr>
              </a:solidFill>
            </a:endParaRPr>
          </a:p>
        </p:txBody>
      </p:sp>
      <p:sp>
        <p:nvSpPr>
          <p:cNvPr id="6" name="Text Box 9">
            <a:extLst>
              <a:ext uri="{FF2B5EF4-FFF2-40B4-BE49-F238E27FC236}">
                <a16:creationId xmlns:a16="http://schemas.microsoft.com/office/drawing/2014/main" id="{2D71F924-AB6F-49A4-8417-17AAA6FB0AEA}"/>
              </a:ext>
            </a:extLst>
          </p:cNvPr>
          <p:cNvSpPr txBox="1">
            <a:spLocks noChangeArrowheads="1"/>
          </p:cNvSpPr>
          <p:nvPr/>
        </p:nvSpPr>
        <p:spPr bwMode="auto">
          <a:xfrm>
            <a:off x="539552" y="211544"/>
            <a:ext cx="81472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Η αρχή διατήρησης της Ορμής </a:t>
            </a:r>
            <a:r>
              <a:rPr lang="en-US"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400" b="1" dirty="0">
                <a:effectLst>
                  <a:outerShdw blurRad="38100" dist="38100" dir="2700000" algn="tl">
                    <a:srgbClr val="000000">
                      <a:alpha val="43137"/>
                    </a:srgbClr>
                  </a:outerShdw>
                </a:effectLst>
                <a:latin typeface="Comic Sans MS" panose="030F0702030302020204" pitchFamily="66" charset="0"/>
              </a:rPr>
              <a:t>«</a:t>
            </a:r>
            <a:r>
              <a:rPr lang="el-GR" altLang="el-GR" sz="2400" b="1" dirty="0">
                <a:latin typeface="Comic Sans MS" panose="030F0702030302020204" pitchFamily="66" charset="0"/>
              </a:rPr>
              <a:t>Η συνολική ορμή ενός μονωμένου συστήματος σωμάτων διατηρείται σταθερή».</a:t>
            </a:r>
          </a:p>
        </p:txBody>
      </p:sp>
      <p:sp>
        <p:nvSpPr>
          <p:cNvPr id="7" name="AutoShape 6">
            <a:extLst>
              <a:ext uri="{FF2B5EF4-FFF2-40B4-BE49-F238E27FC236}">
                <a16:creationId xmlns:a16="http://schemas.microsoft.com/office/drawing/2014/main" id="{078728FC-AA27-4F8A-9570-4C9DAB71B549}"/>
              </a:ext>
            </a:extLst>
          </p:cNvPr>
          <p:cNvSpPr>
            <a:spLocks noChangeArrowheads="1"/>
          </p:cNvSpPr>
          <p:nvPr/>
        </p:nvSpPr>
        <p:spPr bwMode="auto">
          <a:xfrm>
            <a:off x="4932040" y="2709068"/>
            <a:ext cx="3024337" cy="1439863"/>
          </a:xfrm>
          <a:prstGeom prst="cloudCallout">
            <a:avLst>
              <a:gd name="adj1" fmla="val 57835"/>
              <a:gd name="adj2" fmla="val 47008"/>
            </a:avLst>
          </a:prstGeom>
          <a:noFill/>
          <a:ln w="9525">
            <a:solidFill>
              <a:schemeClr val="tx1"/>
            </a:solidFill>
            <a:round/>
          </a:ln>
          <a:effectLst/>
        </p:spPr>
        <p:txBody>
          <a:bodyPr/>
          <a:lstStyle/>
          <a:p>
            <a:pPr algn="ctr"/>
            <a:r>
              <a:rPr lang="el-GR" altLang="el-GR" sz="2000" b="1" dirty="0">
                <a:solidFill>
                  <a:srgbClr val="008000"/>
                </a:solidFill>
                <a:effectLst>
                  <a:outerShdw blurRad="38100" dist="38100" dir="2700000" algn="tl">
                    <a:srgbClr val="000000">
                      <a:alpha val="43137"/>
                    </a:srgbClr>
                  </a:outerShdw>
                </a:effectLst>
                <a:latin typeface="Comic Sans MS" panose="030F0702030302020204" pitchFamily="66" charset="0"/>
              </a:rPr>
              <a:t>Τελικά δεν είναι τόσο δύσκολο!</a:t>
            </a:r>
          </a:p>
        </p:txBody>
      </p:sp>
      <p:sp>
        <p:nvSpPr>
          <p:cNvPr id="9" name="Ορθογώνιο 8">
            <a:extLst>
              <a:ext uri="{FF2B5EF4-FFF2-40B4-BE49-F238E27FC236}">
                <a16:creationId xmlns:a16="http://schemas.microsoft.com/office/drawing/2014/main" id="{39876252-704C-4196-894F-5E7ADF980C66}"/>
              </a:ext>
            </a:extLst>
          </p:cNvPr>
          <p:cNvSpPr/>
          <p:nvPr/>
        </p:nvSpPr>
        <p:spPr>
          <a:xfrm>
            <a:off x="539552" y="4797152"/>
            <a:ext cx="7992888" cy="1200329"/>
          </a:xfrm>
          <a:prstGeom prst="rect">
            <a:avLst/>
          </a:prstGeom>
        </p:spPr>
        <p:txBody>
          <a:bodyPr wrap="square">
            <a:spAutoFit/>
          </a:bodyPr>
          <a:lstStyle/>
          <a:p>
            <a:pPr algn="just"/>
            <a:r>
              <a:rPr lang="el-GR" alt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Προσοχή, όμως! </a:t>
            </a:r>
          </a:p>
          <a:p>
            <a:pPr algn="just"/>
            <a:r>
              <a:rPr lang="el-GR" altLang="el-GR" sz="2400" b="1" dirty="0">
                <a:solidFill>
                  <a:srgbClr val="0000FF"/>
                </a:solidFill>
                <a:latin typeface="Comic Sans MS" panose="030F0702030302020204" pitchFamily="66" charset="0"/>
              </a:rPr>
              <a:t>Η διατήρηση της ορμής ισχύει για </a:t>
            </a:r>
          </a:p>
          <a:p>
            <a:pPr algn="r"/>
            <a:r>
              <a:rPr lang="el-GR" alt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μονωμένο σύστημα σωμάτων.</a:t>
            </a:r>
            <a:r>
              <a:rPr lang="el-GR" altLang="el-GR" sz="2400" b="1" dirty="0">
                <a:solidFill>
                  <a:srgbClr val="0000FF"/>
                </a:solidFill>
                <a:latin typeface="Comic Sans MS" panose="030F0702030302020204" pitchFamily="66" charset="0"/>
              </a:rPr>
              <a:t>  </a:t>
            </a:r>
          </a:p>
        </p:txBody>
      </p:sp>
      <mc:AlternateContent xmlns:mc="http://schemas.openxmlformats.org/markup-compatibility/2006">
        <mc:Choice xmlns:a14="http://schemas.microsoft.com/office/drawing/2010/main" Requires="a14">
          <p:sp>
            <p:nvSpPr>
              <p:cNvPr id="10" name="Ορθογώνιο 9">
                <a:extLst>
                  <a:ext uri="{FF2B5EF4-FFF2-40B4-BE49-F238E27FC236}">
                    <a16:creationId xmlns:a16="http://schemas.microsoft.com/office/drawing/2014/main" id="{902EFA06-52EE-4DEA-979F-671CF66E5269}"/>
                  </a:ext>
                </a:extLst>
              </p:cNvPr>
              <p:cNvSpPr/>
              <p:nvPr/>
            </p:nvSpPr>
            <p:spPr>
              <a:xfrm>
                <a:off x="2915816" y="1491931"/>
                <a:ext cx="3015569" cy="461665"/>
              </a:xfrm>
              <a:prstGeom prst="rect">
                <a:avLst/>
              </a:prstGeom>
            </p:spPr>
            <p:txBody>
              <a:bodyPr wrap="none">
                <a:spAutoFit/>
              </a:bodyPr>
              <a:lstStyle/>
              <a:p>
                <a14:m>
                  <m:oMath xmlns:m="http://schemas.openxmlformats.org/officeDocument/2006/math">
                    <m:acc>
                      <m:accPr>
                        <m:chr m:val="⃗"/>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a:solidFill>
                              <a:srgbClr val="FF0000"/>
                            </a:solidFill>
                            <a:effectLst>
                              <a:outerShdw blurRad="38100" dist="38100" dir="2700000" algn="tl">
                                <a:srgbClr val="000000">
                                  <a:alpha val="43137"/>
                                </a:srgbClr>
                              </a:outerShdw>
                            </a:effectLst>
                            <a:latin typeface="Cambria Math"/>
                          </a:rPr>
                          <m:t>𝒑</m:t>
                        </m:r>
                      </m:e>
                    </m:acc>
                  </m:oMath>
                </a14:m>
                <a:r>
                  <a:rPr lang="en-US" sz="2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συστήματος </a:t>
                </a:r>
                <a:r>
                  <a:rPr lang="el-GR" sz="2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σταθερό</a:t>
                </a:r>
                <a:endParaRPr lang="el-GR" sz="2400" dirty="0"/>
              </a:p>
            </p:txBody>
          </p:sp>
        </mc:Choice>
        <mc:Fallback>
          <p:sp>
            <p:nvSpPr>
              <p:cNvPr id="10" name="Ορθογώνιο 9">
                <a:extLst>
                  <a:ext uri="{FF2B5EF4-FFF2-40B4-BE49-F238E27FC236}">
                    <a16:creationId xmlns:a16="http://schemas.microsoft.com/office/drawing/2014/main" id="{902EFA06-52EE-4DEA-979F-671CF66E5269}"/>
                  </a:ext>
                </a:extLst>
              </p:cNvPr>
              <p:cNvSpPr>
                <a:spLocks noRot="1" noChangeAspect="1" noMove="1" noResize="1" noEditPoints="1" noAdjustHandles="1" noChangeArrowheads="1" noChangeShapeType="1" noTextEdit="1"/>
              </p:cNvSpPr>
              <p:nvPr/>
            </p:nvSpPr>
            <p:spPr>
              <a:xfrm>
                <a:off x="2915816" y="1491931"/>
                <a:ext cx="3015569" cy="461665"/>
              </a:xfrm>
              <a:prstGeom prst="rect">
                <a:avLst/>
              </a:prstGeom>
              <a:blipFill>
                <a:blip r:embed="rId2"/>
                <a:stretch>
                  <a:fillRect l="-808" t="-14667" r="-1818" b="-34667"/>
                </a:stretch>
              </a:blipFill>
            </p:spPr>
            <p:txBody>
              <a:bodyPr/>
              <a:lstStyle/>
              <a:p>
                <a:r>
                  <a:rPr lang="el-GR">
                    <a:noFill/>
                  </a:rPr>
                  <a:t> </a:t>
                </a:r>
              </a:p>
            </p:txBody>
          </p:sp>
        </mc:Fallback>
      </mc:AlternateContent>
    </p:spTree>
    <p:extLst>
      <p:ext uri="{BB962C8B-B14F-4D97-AF65-F5344CB8AC3E}">
        <p14:creationId xmlns:p14="http://schemas.microsoft.com/office/powerpoint/2010/main" val="20810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4806</Words>
  <Application>Microsoft Office PowerPoint</Application>
  <PresentationFormat>Προβολή στην οθόνη (4:3)</PresentationFormat>
  <Paragraphs>516</Paragraphs>
  <Slides>67</Slides>
  <Notes>33</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67</vt:i4>
      </vt:variant>
    </vt:vector>
  </HeadingPairs>
  <TitlesOfParts>
    <vt:vector size="79" baseType="lpstr">
      <vt:lpstr>Arial</vt:lpstr>
      <vt:lpstr>Calibri</vt:lpstr>
      <vt:lpstr>Cambria</vt:lpstr>
      <vt:lpstr>Cambria Math</vt:lpstr>
      <vt:lpstr>Comic Sans MS</vt:lpstr>
      <vt:lpstr>Symbol</vt:lpstr>
      <vt:lpstr>Tahoma</vt:lpstr>
      <vt:lpstr>Times New Roman</vt:lpstr>
      <vt:lpstr>Wingdings</vt:lpstr>
      <vt:lpstr>1_Θέμα του Office</vt:lpstr>
      <vt:lpstr>Equation</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Κανονισμός Ενεργειακής Απόδοσης Κτιρίων μέρος 1ο: Σκοπός-Πεδίο εφαρμογής-Ορισμοί</dc:title>
  <dc:creator>user</dc:creator>
  <cp:lastModifiedBy>michail Vrachopoulos</cp:lastModifiedBy>
  <cp:revision>729</cp:revision>
  <dcterms:created xsi:type="dcterms:W3CDTF">2016-08-03T21:09:21Z</dcterms:created>
  <dcterms:modified xsi:type="dcterms:W3CDTF">2020-02-16T08:31:30Z</dcterms:modified>
</cp:coreProperties>
</file>