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65" r:id="rId2"/>
    <p:sldId id="289" r:id="rId3"/>
    <p:sldId id="290" r:id="rId4"/>
    <p:sldId id="291" r:id="rId5"/>
    <p:sldId id="292" r:id="rId6"/>
    <p:sldId id="293" r:id="rId7"/>
    <p:sldId id="294" r:id="rId8"/>
    <p:sldId id="295"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266" r:id="rId28"/>
    <p:sldId id="268" r:id="rId29"/>
    <p:sldId id="269" r:id="rId30"/>
    <p:sldId id="271" r:id="rId31"/>
    <p:sldId id="273" r:id="rId32"/>
    <p:sldId id="276" r:id="rId33"/>
    <p:sldId id="314" r:id="rId34"/>
    <p:sldId id="278" r:id="rId35"/>
    <p:sldId id="315" r:id="rId36"/>
    <p:sldId id="316" r:id="rId37"/>
    <p:sldId id="317" r:id="rId3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363D3D"/>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8F2F2"/>
          </a:solidFill>
        </a:fill>
      </a:tcStyle>
    </a:wholeTbl>
    <a:band1H>
      <a:tcStyle>
        <a:tcBdr/>
        <a:fill>
          <a:solidFill>
            <a:srgbClr val="CEE3E4"/>
          </a:solidFill>
        </a:fill>
      </a:tcStyle>
    </a:band1H>
    <a:band2H>
      <a:tcStyle>
        <a:tcBdr/>
      </a:tcStyle>
    </a:band2H>
    <a:band1V>
      <a:tcStyle>
        <a:tcBdr/>
        <a:fill>
          <a:solidFill>
            <a:srgbClr val="CEE3E4"/>
          </a:solidFill>
        </a:fill>
      </a:tcStyle>
    </a:band1V>
    <a:band2V>
      <a:tcStyle>
        <a:tcBdr/>
      </a:tcStyle>
    </a:band2V>
    <a:lastCol>
      <a:tcTxStyle b="on">
        <a:font>
          <a:latin typeface="+mn-lt"/>
          <a:ea typeface="+mn-ea"/>
          <a:cs typeface="+mn-cs"/>
        </a:font>
        <a:srgbClr val="FFFFFF"/>
      </a:tcTxStyle>
      <a:tcStyle>
        <a:tcBdr/>
        <a:fill>
          <a:solidFill>
            <a:srgbClr val="3AAFB2"/>
          </a:solidFill>
        </a:fill>
      </a:tcStyle>
    </a:lastCol>
    <a:firstCol>
      <a:tcTxStyle b="on">
        <a:font>
          <a:latin typeface="+mn-lt"/>
          <a:ea typeface="+mn-ea"/>
          <a:cs typeface="+mn-cs"/>
        </a:font>
        <a:srgbClr val="FFFFFF"/>
      </a:tcTxStyle>
      <a:tcStyle>
        <a:tcBdr/>
        <a:fill>
          <a:solidFill>
            <a:srgbClr val="3AAFB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3AAFB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3AAFB2"/>
          </a:solidFill>
        </a:fill>
      </a:tcStyle>
    </a:firstRow>
  </a:tblStyle>
  <a:tblStyle styleId="{B301B821-A1FF-4177-AEE7-76D212191A09}" styleName="">
    <a:wholeTbl>
      <a:tcTxStyle>
        <a:font>
          <a:latin typeface="+mn-lt"/>
          <a:ea typeface="+mn-ea"/>
          <a:cs typeface="+mn-cs"/>
        </a:font>
        <a:srgbClr val="363D3D"/>
      </a:tcTxStyle>
      <a:tcStyle>
        <a:tcBdr>
          <a:left>
            <a:ln w="12701" cap="flat" cmpd="sng" algn="ctr">
              <a:solidFill>
                <a:srgbClr val="3AAFB2"/>
              </a:solidFill>
              <a:prstDash val="solid"/>
              <a:round/>
              <a:headEnd type="none" w="med" len="med"/>
              <a:tailEnd type="none" w="med" len="med"/>
            </a:ln>
          </a:left>
          <a:right>
            <a:ln w="12701" cap="flat" cmpd="sng" algn="ctr">
              <a:solidFill>
                <a:srgbClr val="3AAFB2"/>
              </a:solidFill>
              <a:prstDash val="solid"/>
              <a:round/>
              <a:headEnd type="none" w="med" len="med"/>
              <a:tailEnd type="none" w="med" len="med"/>
            </a:ln>
          </a:right>
          <a:top>
            <a:ln w="12701" cap="flat" cmpd="sng" algn="ctr">
              <a:solidFill>
                <a:srgbClr val="3AAFB2"/>
              </a:solidFill>
              <a:prstDash val="solid"/>
              <a:round/>
              <a:headEnd type="none" w="med" len="med"/>
              <a:tailEnd type="none" w="med" len="med"/>
            </a:ln>
          </a:top>
          <a:bottom>
            <a:ln w="12701" cap="flat" cmpd="sng" algn="ctr">
              <a:solidFill>
                <a:srgbClr val="3AAFB2"/>
              </a:solidFill>
              <a:prstDash val="solid"/>
              <a:round/>
              <a:headEnd type="none" w="med" len="med"/>
              <a:tailEnd type="none" w="med" len="med"/>
            </a:ln>
          </a:bottom>
        </a:tcBdr>
        <a:fill>
          <a:solidFill>
            <a:srgbClr val="FFFFFF"/>
          </a:solidFill>
        </a:fill>
      </a:tcStyle>
    </a:wholeTbl>
    <a:band1H>
      <a:tcStyle>
        <a:tcBdr/>
        <a:fill>
          <a:solidFill>
            <a:srgbClr val="E8F2F2"/>
          </a:solidFill>
        </a:fill>
      </a:tcStyle>
    </a:band1H>
    <a:band1V>
      <a:tcStyle>
        <a:tcBdr/>
        <a:fill>
          <a:solidFill>
            <a:srgbClr val="E8F2F2"/>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3AAFB2"/>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fill>
          <a:solidFill>
            <a:srgbClr val="3AAFB2"/>
          </a:solidFill>
        </a:fill>
      </a:tcStyle>
    </a:firstRow>
  </a:tblStyle>
  <a:tblStyle styleId="{793D81CF-94F2-401A-BA57-92F5A7B2D0C5}" styleName="">
    <a:wholeTbl>
      <a:tcTxStyle>
        <a:font>
          <a:latin typeface="+mn-lt"/>
          <a:ea typeface="+mn-ea"/>
          <a:cs typeface="+mn-cs"/>
        </a:font>
        <a:srgbClr val="363D3D"/>
      </a:tcTxStyle>
      <a:tcStyle>
        <a:tcBdr>
          <a:left>
            <a:ln w="12701" cap="flat" cmpd="sng" algn="ctr">
              <a:solidFill>
                <a:srgbClr val="363D3D"/>
              </a:solidFill>
              <a:prstDash val="solid"/>
              <a:round/>
              <a:headEnd type="none" w="med" len="med"/>
              <a:tailEnd type="none" w="med" len="med"/>
            </a:ln>
          </a:left>
          <a:right>
            <a:ln w="12701" cap="flat" cmpd="sng" algn="ctr">
              <a:solidFill>
                <a:srgbClr val="363D3D"/>
              </a:solidFill>
              <a:prstDash val="solid"/>
              <a:round/>
              <a:headEnd type="none" w="med" len="med"/>
              <a:tailEnd type="none" w="med" len="med"/>
            </a:ln>
          </a:right>
          <a:top>
            <a:ln w="12701" cap="flat" cmpd="sng" algn="ctr">
              <a:solidFill>
                <a:srgbClr val="363D3D"/>
              </a:solidFill>
              <a:prstDash val="solid"/>
              <a:round/>
              <a:headEnd type="none" w="med" len="med"/>
              <a:tailEnd type="none" w="med" len="med"/>
            </a:ln>
          </a:top>
          <a:bottom>
            <a:ln w="12701" cap="flat" cmpd="sng" algn="ctr">
              <a:solidFill>
                <a:srgbClr val="363D3D"/>
              </a:solidFill>
              <a:prstDash val="solid"/>
              <a:round/>
              <a:headEnd type="none" w="med" len="med"/>
              <a:tailEnd type="none" w="med" len="med"/>
            </a:ln>
          </a:bottom>
        </a:tcBdr>
        <a:fill>
          <a:solidFill>
            <a:srgbClr val="FFFFFF"/>
          </a:solidFill>
        </a:fill>
      </a:tcStyle>
    </a:wholeTbl>
    <a:band1H>
      <a:tcStyle>
        <a:tcBdr/>
        <a:fill>
          <a:solidFill>
            <a:srgbClr val="E8E8E8"/>
          </a:solidFill>
        </a:fill>
      </a:tcStyle>
    </a:band1H>
    <a:band1V>
      <a:tcStyle>
        <a:tcBdr/>
        <a:fill>
          <a:solidFill>
            <a:srgbClr val="E8E8E8"/>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363D3D"/>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fill>
          <a:solidFill>
            <a:srgbClr val="363D3D"/>
          </a:solidFill>
        </a:fill>
      </a:tcStyle>
    </a:firstRow>
  </a:tblStyle>
  <a:tblStyle styleId="{6E25E649-3F16-4E02-A733-19D2CDBF48F0}" styleName="">
    <a:wholeTbl>
      <a:tcTxStyle>
        <a:font>
          <a:latin typeface="+mn-lt"/>
          <a:ea typeface="+mn-ea"/>
          <a:cs typeface="+mn-cs"/>
        </a:font>
        <a:srgbClr val="363D3D"/>
      </a:tcTxStyle>
      <a:tcStyle>
        <a:tcBdr>
          <a:top>
            <a:ln w="25402" cap="flat" cmpd="sng" algn="ctr">
              <a:solidFill>
                <a:srgbClr val="363D3D"/>
              </a:solidFill>
              <a:prstDash val="solid"/>
              <a:round/>
              <a:headEnd type="none" w="med" len="med"/>
              <a:tailEnd type="none" w="med" len="med"/>
            </a:ln>
          </a:top>
          <a:bottom>
            <a:ln w="25402" cap="flat" cmpd="sng" algn="ctr">
              <a:solidFill>
                <a:srgbClr val="363D3D"/>
              </a:solidFill>
              <a:prstDash val="solid"/>
              <a:round/>
              <a:headEnd type="none" w="med" len="med"/>
              <a:tailEnd type="none" w="med" len="med"/>
            </a:ln>
          </a:bottom>
        </a:tcBdr>
        <a:fill>
          <a:solidFill>
            <a:srgbClr val="FFFFFF"/>
          </a:solidFill>
        </a:fill>
      </a:tcStyle>
    </a:wholeTbl>
    <a:band1H>
      <a:tcStyle>
        <a:tcBdr/>
        <a:fill>
          <a:solidFill>
            <a:srgbClr val="E8E8E8"/>
          </a:solidFill>
        </a:fill>
      </a:tcStyle>
    </a:band1H>
    <a:band1V>
      <a:tcStyle>
        <a:tcBdr/>
        <a:fill>
          <a:solidFill>
            <a:srgbClr val="E8E8E8"/>
          </a:solidFill>
        </a:fill>
      </a:tcStyle>
    </a:band1V>
    <a:lastCol>
      <a:tcTxStyle b="on">
        <a:font>
          <a:latin typeface="+mn-lt"/>
          <a:ea typeface="+mn-ea"/>
          <a:cs typeface="+mn-cs"/>
        </a:font>
        <a:srgbClr val="FFFFFF"/>
      </a:tcTxStyle>
      <a:tcStyle>
        <a:tcBdr/>
        <a:fill>
          <a:solidFill>
            <a:srgbClr val="3AAFB2"/>
          </a:solidFill>
        </a:fill>
      </a:tcStyle>
    </a:lastCol>
    <a:firstCol>
      <a:tcTxStyle b="on">
        <a:font>
          <a:latin typeface="+mn-lt"/>
          <a:ea typeface="+mn-ea"/>
          <a:cs typeface="+mn-cs"/>
        </a:font>
        <a:srgbClr val="FFFFFF"/>
      </a:tcTxStyle>
      <a:tcStyle>
        <a:tcBdr/>
        <a:fill>
          <a:solidFill>
            <a:srgbClr val="3AAFB2"/>
          </a:solidFill>
        </a:fill>
      </a:tcStyle>
    </a:firstCol>
    <a:lastRow>
      <a:tcTxStyle b="on">
        <a:font>
          <a:latin typeface=""/>
          <a:ea typeface=""/>
          <a:cs typeface=""/>
        </a:font>
      </a:tcTxStyle>
      <a:tcStyle>
        <a:tcBdr>
          <a:top>
            <a:ln w="50804" cap="flat" cmpd="dbl" algn="ctr">
              <a:solidFill>
                <a:srgbClr val="363D3D"/>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bottom>
            <a:ln w="25402" cap="flat" cmpd="sng" algn="ctr">
              <a:solidFill>
                <a:srgbClr val="363D3D"/>
              </a:solidFill>
              <a:prstDash val="solid"/>
              <a:round/>
              <a:headEnd type="none" w="med" len="med"/>
              <a:tailEnd type="none" w="med" len="med"/>
            </a:ln>
          </a:bottom>
        </a:tcBdr>
        <a:fill>
          <a:solidFill>
            <a:srgbClr val="3AAFB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66"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mitra Foufri" userId="8c2f64210cf0f460" providerId="LiveId" clId="{905D93AA-D374-4AEA-8DCE-0402FD46C16F}"/>
    <pc:docChg chg="addSld modSld">
      <pc:chgData name="Dimitra Foufri" userId="8c2f64210cf0f460" providerId="LiveId" clId="{905D93AA-D374-4AEA-8DCE-0402FD46C16F}" dt="2026-03-26T13:49:43.747" v="171" actId="20577"/>
      <pc:docMkLst>
        <pc:docMk/>
      </pc:docMkLst>
      <pc:sldChg chg="addSp modSp new mod">
        <pc:chgData name="Dimitra Foufri" userId="8c2f64210cf0f460" providerId="LiveId" clId="{905D93AA-D374-4AEA-8DCE-0402FD46C16F}" dt="2026-03-26T13:43:59.447" v="60" actId="113"/>
        <pc:sldMkLst>
          <pc:docMk/>
          <pc:sldMk cId="1596791740" sldId="315"/>
        </pc:sldMkLst>
        <pc:spChg chg="add mod">
          <ac:chgData name="Dimitra Foufri" userId="8c2f64210cf0f460" providerId="LiveId" clId="{905D93AA-D374-4AEA-8DCE-0402FD46C16F}" dt="2026-03-26T13:43:59.447" v="60" actId="113"/>
          <ac:spMkLst>
            <pc:docMk/>
            <pc:sldMk cId="1596791740" sldId="315"/>
            <ac:spMk id="3" creationId="{62FCC1AB-5183-2916-66D1-05D8A507EFF5}"/>
          </ac:spMkLst>
        </pc:spChg>
      </pc:sldChg>
      <pc:sldChg chg="addSp modSp new mod">
        <pc:chgData name="Dimitra Foufri" userId="8c2f64210cf0f460" providerId="LiveId" clId="{905D93AA-D374-4AEA-8DCE-0402FD46C16F}" dt="2026-03-26T13:47:08.478" v="153" actId="113"/>
        <pc:sldMkLst>
          <pc:docMk/>
          <pc:sldMk cId="599782152" sldId="316"/>
        </pc:sldMkLst>
        <pc:spChg chg="add mod">
          <ac:chgData name="Dimitra Foufri" userId="8c2f64210cf0f460" providerId="LiveId" clId="{905D93AA-D374-4AEA-8DCE-0402FD46C16F}" dt="2026-03-26T13:47:08.478" v="153" actId="113"/>
          <ac:spMkLst>
            <pc:docMk/>
            <pc:sldMk cId="599782152" sldId="316"/>
            <ac:spMk id="3" creationId="{91165B27-F58F-DEE9-A1FA-85605AE91B52}"/>
          </ac:spMkLst>
        </pc:spChg>
      </pc:sldChg>
      <pc:sldChg chg="addSp modSp new mod">
        <pc:chgData name="Dimitra Foufri" userId="8c2f64210cf0f460" providerId="LiveId" clId="{905D93AA-D374-4AEA-8DCE-0402FD46C16F}" dt="2026-03-26T13:49:43.747" v="171" actId="20577"/>
        <pc:sldMkLst>
          <pc:docMk/>
          <pc:sldMk cId="2915828445" sldId="317"/>
        </pc:sldMkLst>
        <pc:spChg chg="add mod">
          <ac:chgData name="Dimitra Foufri" userId="8c2f64210cf0f460" providerId="LiveId" clId="{905D93AA-D374-4AEA-8DCE-0402FD46C16F}" dt="2026-03-26T13:49:43.747" v="171" actId="20577"/>
          <ac:spMkLst>
            <pc:docMk/>
            <pc:sldMk cId="2915828445" sldId="317"/>
            <ac:spMk id="3" creationId="{94AEC8EF-8F2E-1C28-EAC2-D3EB5B79E1E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Σύμβολο κράτησης θέσης κεφαλίδας 1">
            <a:extLst>
              <a:ext uri="{FF2B5EF4-FFF2-40B4-BE49-F238E27FC236}">
                <a16:creationId xmlns:a16="http://schemas.microsoft.com/office/drawing/2014/main" id="{22CC6ED6-D0BE-55EF-ABC4-CE69468B2837}"/>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200" b="0" i="0" u="none" strike="noStrike" kern="1200" cap="none" spc="0" baseline="0">
              <a:solidFill>
                <a:srgbClr val="363D3D"/>
              </a:solidFill>
              <a:uFillTx/>
              <a:latin typeface="Corbel"/>
            </a:endParaRPr>
          </a:p>
        </p:txBody>
      </p:sp>
      <p:sp>
        <p:nvSpPr>
          <p:cNvPr id="3" name="Σύμβολο κράτησης θέσης ημερομηνίας 2">
            <a:extLst>
              <a:ext uri="{FF2B5EF4-FFF2-40B4-BE49-F238E27FC236}">
                <a16:creationId xmlns:a16="http://schemas.microsoft.com/office/drawing/2014/main" id="{DC9BEC73-40C9-D815-93C7-BAAEFCD7D058}"/>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55B659D-464F-458E-9389-38ABD02042BC}" type="datetime1">
              <a:rPr lang="el-GR" sz="1200" b="0" i="0" u="none" strike="noStrike" kern="1200" cap="none" spc="0" baseline="0">
                <a:solidFill>
                  <a:srgbClr val="363D3D"/>
                </a:solidFill>
                <a:uFillTx/>
                <a:latin typeface="Corbe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26/3/2026</a:t>
            </a:fld>
            <a:endParaRPr lang="el-GR" sz="1200" b="0" i="0" u="none" strike="noStrike" kern="1200" cap="none" spc="0" baseline="0">
              <a:solidFill>
                <a:srgbClr val="363D3D"/>
              </a:solidFill>
              <a:uFillTx/>
              <a:latin typeface="Corbel"/>
            </a:endParaRPr>
          </a:p>
        </p:txBody>
      </p:sp>
      <p:sp>
        <p:nvSpPr>
          <p:cNvPr id="4" name="Σύμβολο κράτησης θέσης υποσέλιδου 3">
            <a:extLst>
              <a:ext uri="{FF2B5EF4-FFF2-40B4-BE49-F238E27FC236}">
                <a16:creationId xmlns:a16="http://schemas.microsoft.com/office/drawing/2014/main" id="{585C5E40-6829-C6D7-330C-5DCE7E672D68}"/>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200" b="0" i="0" u="none" strike="noStrike" kern="1200" cap="none" spc="0" baseline="0">
              <a:solidFill>
                <a:srgbClr val="363D3D"/>
              </a:solidFill>
              <a:uFillTx/>
              <a:latin typeface="Corbel"/>
            </a:endParaRPr>
          </a:p>
        </p:txBody>
      </p:sp>
      <p:sp>
        <p:nvSpPr>
          <p:cNvPr id="5" name="Σύμβολο κράτησης θέσης αριθμού διαφάνειας 4">
            <a:extLst>
              <a:ext uri="{FF2B5EF4-FFF2-40B4-BE49-F238E27FC236}">
                <a16:creationId xmlns:a16="http://schemas.microsoft.com/office/drawing/2014/main" id="{7C5BD3C8-3628-ADCF-DB74-5C09C0F5E94B}"/>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6377B7E-8633-49A0-B357-9B82AB28BDFF}" type="slidenum">
              <a:t>‹#›</a:t>
            </a:fld>
            <a:endParaRPr lang="el-GR" sz="1200" b="0" i="0" u="none" strike="noStrike" kern="1200" cap="none" spc="0" baseline="0">
              <a:solidFill>
                <a:srgbClr val="363D3D"/>
              </a:solidFill>
              <a:uFillTx/>
              <a:latin typeface="Corbel"/>
            </a:endParaRPr>
          </a:p>
        </p:txBody>
      </p:sp>
    </p:spTree>
    <p:extLst>
      <p:ext uri="{BB962C8B-B14F-4D97-AF65-F5344CB8AC3E}">
        <p14:creationId xmlns:p14="http://schemas.microsoft.com/office/powerpoint/2010/main" val="29405773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Σύμβολο κράτησης θέσης κεφαλίδας 1">
            <a:extLst>
              <a:ext uri="{FF2B5EF4-FFF2-40B4-BE49-F238E27FC236}">
                <a16:creationId xmlns:a16="http://schemas.microsoft.com/office/drawing/2014/main" id="{0EC1BA82-309C-C3AC-0BE9-23B136BCCC8C}"/>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l-GR" sz="1200" b="0" i="0" u="none" strike="noStrike" kern="1200" cap="none" spc="0" baseline="0">
                <a:solidFill>
                  <a:srgbClr val="363D3D"/>
                </a:solidFill>
                <a:uFillTx/>
                <a:latin typeface="Corbel"/>
              </a:defRPr>
            </a:lvl1pPr>
          </a:lstStyle>
          <a:p>
            <a:pPr lvl="0"/>
            <a:endParaRPr lang="el-GR"/>
          </a:p>
        </p:txBody>
      </p:sp>
      <p:sp>
        <p:nvSpPr>
          <p:cNvPr id="3" name="Σύμβολο κράτησης θέσης ημερομηνίας 2">
            <a:extLst>
              <a:ext uri="{FF2B5EF4-FFF2-40B4-BE49-F238E27FC236}">
                <a16:creationId xmlns:a16="http://schemas.microsoft.com/office/drawing/2014/main" id="{1824AF23-E665-5376-70FE-3711B91040DC}"/>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l-GR" sz="1200" b="0" i="0" u="none" strike="noStrike" kern="1200" cap="none" spc="0" baseline="0">
                <a:solidFill>
                  <a:srgbClr val="363D3D"/>
                </a:solidFill>
                <a:uFillTx/>
                <a:latin typeface="Corbel"/>
              </a:defRPr>
            </a:lvl1pPr>
          </a:lstStyle>
          <a:p>
            <a:pPr lvl="0"/>
            <a:fld id="{580C8D9B-E588-440E-AE81-B8620E3FDE8E}" type="datetime1">
              <a:rPr lang="el-GR"/>
              <a:pPr lvl="0"/>
              <a:t>26/3/2026</a:t>
            </a:fld>
            <a:endParaRPr lang="el-GR"/>
          </a:p>
        </p:txBody>
      </p:sp>
      <p:sp>
        <p:nvSpPr>
          <p:cNvPr id="4" name="Σύμβολο κράτησης θέσης εικόνας διαφάνειας 3">
            <a:extLst>
              <a:ext uri="{FF2B5EF4-FFF2-40B4-BE49-F238E27FC236}">
                <a16:creationId xmlns:a16="http://schemas.microsoft.com/office/drawing/2014/main" id="{58F01B2C-BA53-DF4E-4D30-F156C8CB0D8B}"/>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Σύμβολο κράτησης θέσης σημειώσεων 4">
            <a:extLst>
              <a:ext uri="{FF2B5EF4-FFF2-40B4-BE49-F238E27FC236}">
                <a16:creationId xmlns:a16="http://schemas.microsoft.com/office/drawing/2014/main" id="{C7724CFA-64D6-9CAB-31C1-D1F9099CE83C}"/>
              </a:ext>
            </a:extLst>
          </p:cNvPr>
          <p:cNvSpPr txBox="1">
            <a:spLocks noGrp="1"/>
          </p:cNvSpPr>
          <p:nvPr>
            <p:ph type="body" sz="quarter" idx="3"/>
          </p:nvPr>
        </p:nvSpPr>
        <p:spPr>
          <a:xfrm>
            <a:off x="685800" y="4400549"/>
            <a:ext cx="5486400" cy="3086099"/>
          </a:xfrm>
          <a:prstGeom prst="rect">
            <a:avLst/>
          </a:prstGeom>
          <a:noFill/>
          <a:ln>
            <a:noFill/>
          </a:ln>
        </p:spPr>
        <p:txBody>
          <a:bodyPr vert="horz" wrap="square" lIns="91440" tIns="45720" rIns="91440" bIns="45720" anchor="t" anchorCtr="0" compatLnSpc="1">
            <a:no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Σύμβολο κράτησης θέσης υποσέλιδου 5">
            <a:extLst>
              <a:ext uri="{FF2B5EF4-FFF2-40B4-BE49-F238E27FC236}">
                <a16:creationId xmlns:a16="http://schemas.microsoft.com/office/drawing/2014/main" id="{920A7232-EE90-4A09-F918-BBEC9F826D79}"/>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l-GR" sz="1200" b="0" i="0" u="none" strike="noStrike" kern="1200" cap="none" spc="0" baseline="0">
                <a:solidFill>
                  <a:srgbClr val="363D3D"/>
                </a:solidFill>
                <a:uFillTx/>
                <a:latin typeface="Corbel"/>
              </a:defRPr>
            </a:lvl1pPr>
          </a:lstStyle>
          <a:p>
            <a:pPr lvl="0"/>
            <a:endParaRPr lang="el-GR"/>
          </a:p>
        </p:txBody>
      </p:sp>
      <p:sp>
        <p:nvSpPr>
          <p:cNvPr id="7" name="Σύμβολο κράτησης θέσης αριθμού διαφάνειας 6">
            <a:extLst>
              <a:ext uri="{FF2B5EF4-FFF2-40B4-BE49-F238E27FC236}">
                <a16:creationId xmlns:a16="http://schemas.microsoft.com/office/drawing/2014/main" id="{E7D5F381-9534-A67C-559C-CB3484E15784}"/>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l-GR" sz="1200" b="0" i="0" u="none" strike="noStrike" kern="1200" cap="none" spc="0" baseline="0">
                <a:solidFill>
                  <a:srgbClr val="363D3D"/>
                </a:solidFill>
                <a:uFillTx/>
                <a:latin typeface="Corbel"/>
              </a:defRPr>
            </a:lvl1pPr>
          </a:lstStyle>
          <a:p>
            <a:pPr lvl="0"/>
            <a:fld id="{2F45EAB9-8EEB-4BE1-90DF-59B5F258F9BA}" type="slidenum">
              <a:t>‹#›</a:t>
            </a:fld>
            <a:endParaRPr lang="el-GR"/>
          </a:p>
        </p:txBody>
      </p:sp>
    </p:spTree>
    <p:extLst>
      <p:ext uri="{BB962C8B-B14F-4D97-AF65-F5344CB8AC3E}">
        <p14:creationId xmlns:p14="http://schemas.microsoft.com/office/powerpoint/2010/main" val="4249830634"/>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l-GR" sz="1200" b="0" i="0" u="none" strike="noStrike" kern="1200" cap="none" spc="0" baseline="0">
        <a:solidFill>
          <a:srgbClr val="363D3D"/>
        </a:solidFill>
        <a:uFillTx/>
        <a:latin typeface="Corbel"/>
      </a:defRPr>
    </a:lvl1pPr>
    <a:lvl2pPr marL="457200" marR="0" lvl="1" indent="0" algn="l" defTabSz="914400" rtl="0" fontAlgn="auto" hangingPunct="1">
      <a:lnSpc>
        <a:spcPct val="100000"/>
      </a:lnSpc>
      <a:spcBef>
        <a:spcPts val="0"/>
      </a:spcBef>
      <a:spcAft>
        <a:spcPts val="0"/>
      </a:spcAft>
      <a:buNone/>
      <a:tabLst/>
      <a:defRPr lang="el-GR" sz="1200" b="0" i="0" u="none" strike="noStrike" kern="1200" cap="none" spc="0" baseline="0">
        <a:solidFill>
          <a:srgbClr val="363D3D"/>
        </a:solidFill>
        <a:uFillTx/>
        <a:latin typeface="Corbel"/>
      </a:defRPr>
    </a:lvl2pPr>
    <a:lvl3pPr marL="914400" marR="0" lvl="2" indent="0" algn="l" defTabSz="914400" rtl="0" fontAlgn="auto" hangingPunct="1">
      <a:lnSpc>
        <a:spcPct val="100000"/>
      </a:lnSpc>
      <a:spcBef>
        <a:spcPts val="0"/>
      </a:spcBef>
      <a:spcAft>
        <a:spcPts val="0"/>
      </a:spcAft>
      <a:buNone/>
      <a:tabLst/>
      <a:defRPr lang="el-GR" sz="1200" b="0" i="0" u="none" strike="noStrike" kern="1200" cap="none" spc="0" baseline="0">
        <a:solidFill>
          <a:srgbClr val="363D3D"/>
        </a:solidFill>
        <a:uFillTx/>
        <a:latin typeface="Corbel"/>
      </a:defRPr>
    </a:lvl3pPr>
    <a:lvl4pPr marL="1371600" marR="0" lvl="3" indent="0" algn="l" defTabSz="914400" rtl="0" fontAlgn="auto" hangingPunct="1">
      <a:lnSpc>
        <a:spcPct val="100000"/>
      </a:lnSpc>
      <a:spcBef>
        <a:spcPts val="0"/>
      </a:spcBef>
      <a:spcAft>
        <a:spcPts val="0"/>
      </a:spcAft>
      <a:buNone/>
      <a:tabLst/>
      <a:defRPr lang="el-GR" sz="1200" b="0" i="0" u="none" strike="noStrike" kern="1200" cap="none" spc="0" baseline="0">
        <a:solidFill>
          <a:srgbClr val="363D3D"/>
        </a:solidFill>
        <a:uFillTx/>
        <a:latin typeface="Corbel"/>
      </a:defRPr>
    </a:lvl4pPr>
    <a:lvl5pPr marL="1828800" marR="0" lvl="4" indent="0" algn="l" defTabSz="914400" rtl="0" fontAlgn="auto" hangingPunct="1">
      <a:lnSpc>
        <a:spcPct val="100000"/>
      </a:lnSpc>
      <a:spcBef>
        <a:spcPts val="0"/>
      </a:spcBef>
      <a:spcAft>
        <a:spcPts val="0"/>
      </a:spcAft>
      <a:buNone/>
      <a:tabLst/>
      <a:defRPr lang="el-GR" sz="1200" b="0" i="0" u="none" strike="noStrike" kern="1200" cap="none" spc="0" baseline="0">
        <a:solidFill>
          <a:srgbClr val="363D3D"/>
        </a:solidFill>
        <a:uFillTx/>
        <a:latin typeface="Corbel"/>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10DC39D7-2E7A-ABCB-0153-30BDB3D2FEC3}"/>
              </a:ext>
            </a:extLst>
          </p:cNvPr>
          <p:cNvSpPr>
            <a:spLocks noGrp="1" noRot="1" noChangeAspect="1"/>
          </p:cNvSpPr>
          <p:nvPr>
            <p:ph type="sldImg"/>
          </p:nvPr>
        </p:nvSpPr>
        <p:spPr>
          <a:xfrm>
            <a:off x="685800" y="1143000"/>
            <a:ext cx="5486400" cy="3086100"/>
          </a:xfrm>
        </p:spPr>
        <p:txBody>
          <a:bodyPr/>
          <a:lstStyle/>
          <a:p>
            <a:endParaRPr lang="el-GR"/>
          </a:p>
        </p:txBody>
      </p:sp>
      <p:sp>
        <p:nvSpPr>
          <p:cNvPr id="3" name="Θέση σημειώσεων 2">
            <a:extLst>
              <a:ext uri="{FF2B5EF4-FFF2-40B4-BE49-F238E27FC236}">
                <a16:creationId xmlns:a16="http://schemas.microsoft.com/office/drawing/2014/main" id="{EB35D925-599F-DB86-44CB-69AE1E421E9F}"/>
              </a:ext>
            </a:extLst>
          </p:cNvPr>
          <p:cNvSpPr txBox="1">
            <a:spLocks noGrp="1"/>
          </p:cNvSpPr>
          <p:nvPr>
            <p:ph type="body" sz="quarter"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6CB88B1C-5713-9E3D-8DF5-9C06FACE2ADF}"/>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2C7EB99-8A4D-4CA0-A4D3-D10EC6FF645D}" type="slidenum">
              <a:t>1</a:t>
            </a:fld>
            <a:endParaRPr lang="el-GR" sz="1200" b="0" i="0" u="none" strike="noStrike" kern="1200" cap="none" spc="0" baseline="0">
              <a:solidFill>
                <a:srgbClr val="363D3D"/>
              </a:solidFill>
              <a:uFillTx/>
              <a:latin typeface="Corbe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pic>
        <p:nvPicPr>
          <p:cNvPr id="2" name="Εικόνα 8" descr="Ήλιος που ανατέλλει από πράσινους λόφους">
            <a:extLst>
              <a:ext uri="{FF2B5EF4-FFF2-40B4-BE49-F238E27FC236}">
                <a16:creationId xmlns:a16="http://schemas.microsoft.com/office/drawing/2014/main" id="{8B782C6F-4774-2B30-43E2-19F60E2A792A}"/>
              </a:ext>
            </a:extLst>
          </p:cNvPr>
          <p:cNvPicPr>
            <a:picLocks noChangeAspect="1"/>
          </p:cNvPicPr>
          <p:nvPr/>
        </p:nvPicPr>
        <p:blipFill>
          <a:blip r:embed="rId2"/>
          <a:stretch>
            <a:fillRect/>
          </a:stretch>
        </p:blipFill>
        <p:spPr>
          <a:xfrm>
            <a:off x="1655" y="0"/>
            <a:ext cx="12188695" cy="4799301"/>
          </a:xfrm>
          <a:prstGeom prst="rect">
            <a:avLst/>
          </a:prstGeom>
          <a:noFill/>
          <a:ln cap="flat">
            <a:noFill/>
          </a:ln>
        </p:spPr>
      </p:pic>
      <p:sp>
        <p:nvSpPr>
          <p:cNvPr id="3" name="Ορθογώνιο 3">
            <a:extLst>
              <a:ext uri="{FF2B5EF4-FFF2-40B4-BE49-F238E27FC236}">
                <a16:creationId xmlns:a16="http://schemas.microsoft.com/office/drawing/2014/main" id="{2912D952-456A-89CF-B961-79F59309C2F4}"/>
              </a:ext>
            </a:extLst>
          </p:cNvPr>
          <p:cNvSpPr/>
          <p:nvPr/>
        </p:nvSpPr>
        <p:spPr>
          <a:xfrm>
            <a:off x="0" y="4754880"/>
            <a:ext cx="12192006" cy="2103120"/>
          </a:xfrm>
          <a:prstGeom prst="rect">
            <a:avLst/>
          </a:prstGeom>
          <a:gradFill>
            <a:gsLst>
              <a:gs pos="0">
                <a:srgbClr val="263050"/>
              </a:gs>
              <a:gs pos="100000">
                <a:srgbClr val="1D243C"/>
              </a:gs>
            </a:gsLst>
            <a:path path="circle">
              <a:fillToRect l="50000" t="50000" r="50000" b="50000"/>
            </a:path>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0" cap="none" spc="0" baseline="0">
              <a:solidFill>
                <a:srgbClr val="FFFFFF"/>
              </a:solidFill>
              <a:uFillTx/>
              <a:latin typeface="Euphemia"/>
            </a:endParaRPr>
          </a:p>
        </p:txBody>
      </p:sp>
      <p:sp>
        <p:nvSpPr>
          <p:cNvPr id="4" name="Ορθογώνιο 5">
            <a:extLst>
              <a:ext uri="{FF2B5EF4-FFF2-40B4-BE49-F238E27FC236}">
                <a16:creationId xmlns:a16="http://schemas.microsoft.com/office/drawing/2014/main" id="{5E279918-7151-2D22-DA00-7AFB08CD8946}"/>
              </a:ext>
            </a:extLst>
          </p:cNvPr>
          <p:cNvSpPr/>
          <p:nvPr/>
        </p:nvSpPr>
        <p:spPr>
          <a:xfrm>
            <a:off x="-128" y="4724403"/>
            <a:ext cx="12188823" cy="76196"/>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1200" cap="none" spc="0" baseline="0">
              <a:solidFill>
                <a:srgbClr val="FFFFFF"/>
              </a:solidFill>
              <a:uFillTx/>
              <a:latin typeface="Corbel"/>
            </a:endParaRPr>
          </a:p>
        </p:txBody>
      </p:sp>
      <p:sp>
        <p:nvSpPr>
          <p:cNvPr id="5" name="Τίτλος 1">
            <a:extLst>
              <a:ext uri="{FF2B5EF4-FFF2-40B4-BE49-F238E27FC236}">
                <a16:creationId xmlns:a16="http://schemas.microsoft.com/office/drawing/2014/main" id="{464116D6-B24C-0069-E68F-78297C4E9672}"/>
              </a:ext>
            </a:extLst>
          </p:cNvPr>
          <p:cNvSpPr txBox="1">
            <a:spLocks noGrp="1"/>
          </p:cNvSpPr>
          <p:nvPr>
            <p:ph type="ctrTitle"/>
          </p:nvPr>
        </p:nvSpPr>
        <p:spPr>
          <a:xfrm>
            <a:off x="1524003" y="4800600"/>
            <a:ext cx="9144000" cy="1143000"/>
          </a:xfrm>
        </p:spPr>
        <p:txBody>
          <a:bodyPr anchorCtr="1"/>
          <a:lstStyle>
            <a:lvl1pPr algn="ctr">
              <a:defRPr sz="4800">
                <a:solidFill>
                  <a:srgbClr val="FFFFFF"/>
                </a:solidFill>
              </a:defRPr>
            </a:lvl1pPr>
          </a:lstStyle>
          <a:p>
            <a:pPr lvl="0"/>
            <a:r>
              <a:rPr lang="el-GR"/>
              <a:t>Στυλ κύριου τίτλου</a:t>
            </a:r>
          </a:p>
        </p:txBody>
      </p:sp>
      <p:sp>
        <p:nvSpPr>
          <p:cNvPr id="6" name="Υπότιτλος 2">
            <a:extLst>
              <a:ext uri="{FF2B5EF4-FFF2-40B4-BE49-F238E27FC236}">
                <a16:creationId xmlns:a16="http://schemas.microsoft.com/office/drawing/2014/main" id="{F79D78C6-5154-B108-CB1D-531570E0BB20}"/>
              </a:ext>
            </a:extLst>
          </p:cNvPr>
          <p:cNvSpPr txBox="1">
            <a:spLocks noGrp="1"/>
          </p:cNvSpPr>
          <p:nvPr>
            <p:ph type="subTitle" idx="1"/>
          </p:nvPr>
        </p:nvSpPr>
        <p:spPr>
          <a:xfrm>
            <a:off x="1522411" y="5943600"/>
            <a:ext cx="9144000" cy="761996"/>
          </a:xfrm>
        </p:spPr>
        <p:txBody>
          <a:bodyPr anchorCtr="1"/>
          <a:lstStyle>
            <a:lvl1pPr marL="0" indent="0" algn="ctr">
              <a:spcBef>
                <a:spcPts val="0"/>
              </a:spcBef>
              <a:buNone/>
              <a:defRPr>
                <a:solidFill>
                  <a:srgbClr val="FFFFFF"/>
                </a:solidFill>
              </a:defRPr>
            </a:lvl1pPr>
          </a:lstStyle>
          <a:p>
            <a:pPr lvl="0"/>
            <a:r>
              <a:rPr lang="el-GR"/>
              <a:t>Στυλ κύριου υπότιτλου</a:t>
            </a:r>
          </a:p>
        </p:txBody>
      </p:sp>
    </p:spTree>
    <p:extLst>
      <p:ext uri="{BB962C8B-B14F-4D97-AF65-F5344CB8AC3E}">
        <p14:creationId xmlns:p14="http://schemas.microsoft.com/office/powerpoint/2010/main" val="1967056903"/>
      </p:ext>
    </p:extLst>
  </p:cSld>
  <p:clrMapOvr>
    <a:masterClrMapping/>
  </p:clrMapOvr>
  <p:transition spd="med">
    <p:fade/>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F059A1-C9DF-995E-4093-D7C600735E02}"/>
              </a:ext>
            </a:extLst>
          </p:cNvPr>
          <p:cNvSpPr txBox="1">
            <a:spLocks noGrp="1"/>
          </p:cNvSpPr>
          <p:nvPr>
            <p:ph type="title"/>
          </p:nvPr>
        </p:nvSpPr>
        <p:spPr/>
        <p:txBody>
          <a:bodyPr/>
          <a:lstStyle>
            <a:lvl1pPr>
              <a:defRPr/>
            </a:lvl1pPr>
          </a:lstStyle>
          <a:p>
            <a:pPr lvl="0"/>
            <a:r>
              <a:rPr lang="el-GR"/>
              <a:t>Στυλ κύριου τίτλου</a:t>
            </a:r>
          </a:p>
        </p:txBody>
      </p:sp>
      <p:sp>
        <p:nvSpPr>
          <p:cNvPr id="3" name="Σύμβολο κράτησης θέσης περιεχομένου 2">
            <a:extLst>
              <a:ext uri="{FF2B5EF4-FFF2-40B4-BE49-F238E27FC236}">
                <a16:creationId xmlns:a16="http://schemas.microsoft.com/office/drawing/2014/main" id="{B10A3029-5C90-ABF4-413D-35B0582F1799}"/>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Σύμβολο κράτησης θέσης υποσέλιδου 4">
            <a:extLst>
              <a:ext uri="{FF2B5EF4-FFF2-40B4-BE49-F238E27FC236}">
                <a16:creationId xmlns:a16="http://schemas.microsoft.com/office/drawing/2014/main" id="{98A67736-EE85-07FA-F4D0-B5B977E3431F}"/>
              </a:ext>
            </a:extLst>
          </p:cNvPr>
          <p:cNvSpPr txBox="1">
            <a:spLocks noGrp="1"/>
          </p:cNvSpPr>
          <p:nvPr>
            <p:ph type="ftr" sz="quarter" idx="9"/>
          </p:nvPr>
        </p:nvSpPr>
        <p:spPr/>
        <p:txBody>
          <a:bodyPr/>
          <a:lstStyle>
            <a:lvl1pPr>
              <a:defRPr/>
            </a:lvl1pPr>
          </a:lstStyle>
          <a:p>
            <a:pPr lvl="0"/>
            <a:endParaRPr lang="el-GR"/>
          </a:p>
        </p:txBody>
      </p:sp>
      <p:sp>
        <p:nvSpPr>
          <p:cNvPr id="5" name="Σύμβολο κράτησης θέσης ημερομηνίας 3">
            <a:extLst>
              <a:ext uri="{FF2B5EF4-FFF2-40B4-BE49-F238E27FC236}">
                <a16:creationId xmlns:a16="http://schemas.microsoft.com/office/drawing/2014/main" id="{2FA45930-9C4D-2B53-5865-D72AE18573E6}"/>
              </a:ext>
            </a:extLst>
          </p:cNvPr>
          <p:cNvSpPr txBox="1">
            <a:spLocks noGrp="1"/>
          </p:cNvSpPr>
          <p:nvPr>
            <p:ph type="dt" sz="half" idx="7"/>
          </p:nvPr>
        </p:nvSpPr>
        <p:spPr/>
        <p:txBody>
          <a:bodyPr/>
          <a:lstStyle>
            <a:lvl1pPr>
              <a:defRPr/>
            </a:lvl1pPr>
          </a:lstStyle>
          <a:p>
            <a:pPr lvl="0"/>
            <a:fld id="{EB36DDDF-47D2-4A5B-A128-AE8DB4E0FC50}" type="datetime1">
              <a:rPr lang="el-GR"/>
              <a:pPr lvl="0"/>
              <a:t>26/3/2026</a:t>
            </a:fld>
            <a:endParaRPr lang="el-GR"/>
          </a:p>
        </p:txBody>
      </p:sp>
      <p:sp>
        <p:nvSpPr>
          <p:cNvPr id="6" name="Σύμβολο κράτησης θέσης αριθμού διαφάνειας 5">
            <a:extLst>
              <a:ext uri="{FF2B5EF4-FFF2-40B4-BE49-F238E27FC236}">
                <a16:creationId xmlns:a16="http://schemas.microsoft.com/office/drawing/2014/main" id="{230F0E8C-32D1-2987-954A-4D0CADA773F0}"/>
              </a:ext>
            </a:extLst>
          </p:cNvPr>
          <p:cNvSpPr txBox="1">
            <a:spLocks noGrp="1"/>
          </p:cNvSpPr>
          <p:nvPr>
            <p:ph type="sldNum" sz="quarter" idx="8"/>
          </p:nvPr>
        </p:nvSpPr>
        <p:spPr/>
        <p:txBody>
          <a:bodyPr/>
          <a:lstStyle>
            <a:lvl1pPr>
              <a:defRPr/>
            </a:lvl1pPr>
          </a:lstStyle>
          <a:p>
            <a:pPr lvl="0"/>
            <a:fld id="{BDDC7A04-557C-47C9-9FD5-D7751A9B50B8}" type="slidenum">
              <a:t>‹#›</a:t>
            </a:fld>
            <a:endParaRPr lang="el-GR"/>
          </a:p>
        </p:txBody>
      </p:sp>
    </p:spTree>
    <p:extLst>
      <p:ext uri="{BB962C8B-B14F-4D97-AF65-F5344CB8AC3E}">
        <p14:creationId xmlns:p14="http://schemas.microsoft.com/office/powerpoint/2010/main" val="462518529"/>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Ορθογώνιο 6">
            <a:extLst>
              <a:ext uri="{FF2B5EF4-FFF2-40B4-BE49-F238E27FC236}">
                <a16:creationId xmlns:a16="http://schemas.microsoft.com/office/drawing/2014/main" id="{929CF536-9E56-ED5B-3C24-DFFD89C3EA2E}"/>
              </a:ext>
            </a:extLst>
          </p:cNvPr>
          <p:cNvSpPr/>
          <p:nvPr/>
        </p:nvSpPr>
        <p:spPr>
          <a:xfrm>
            <a:off x="0" y="0"/>
            <a:ext cx="12188823" cy="457200"/>
          </a:xfrm>
          <a:prstGeom prst="rect">
            <a:avLst/>
          </a:prstGeom>
          <a:gradFill>
            <a:gsLst>
              <a:gs pos="0">
                <a:srgbClr val="263050"/>
              </a:gs>
              <a:gs pos="100000">
                <a:srgbClr val="1D243C"/>
              </a:gs>
            </a:gsLst>
            <a:path path="circle">
              <a:fillToRect l="50000" t="50000" r="50000" b="50000"/>
            </a:path>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0" cap="none" spc="0" baseline="0">
              <a:solidFill>
                <a:srgbClr val="FFFFFF"/>
              </a:solidFill>
              <a:uFillTx/>
              <a:latin typeface="Euphemia"/>
            </a:endParaRPr>
          </a:p>
        </p:txBody>
      </p:sp>
      <p:sp>
        <p:nvSpPr>
          <p:cNvPr id="3" name="Ορθογώνιο 7">
            <a:extLst>
              <a:ext uri="{FF2B5EF4-FFF2-40B4-BE49-F238E27FC236}">
                <a16:creationId xmlns:a16="http://schemas.microsoft.com/office/drawing/2014/main" id="{3D1BA69C-D76B-A239-1BAB-ECE1EE11D2EB}"/>
              </a:ext>
            </a:extLst>
          </p:cNvPr>
          <p:cNvSpPr/>
          <p:nvPr/>
        </p:nvSpPr>
        <p:spPr>
          <a:xfrm>
            <a:off x="0" y="411480"/>
            <a:ext cx="12188823" cy="45720"/>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1200" cap="none" spc="0" baseline="0">
              <a:solidFill>
                <a:srgbClr val="FFFFFF"/>
              </a:solidFill>
              <a:uFillTx/>
              <a:latin typeface="Corbel"/>
            </a:endParaRPr>
          </a:p>
        </p:txBody>
      </p:sp>
      <p:sp>
        <p:nvSpPr>
          <p:cNvPr id="4" name="Τίτλος 1">
            <a:extLst>
              <a:ext uri="{FF2B5EF4-FFF2-40B4-BE49-F238E27FC236}">
                <a16:creationId xmlns:a16="http://schemas.microsoft.com/office/drawing/2014/main" id="{FE880DF0-24F4-DDE9-0C27-A7163B06AB21}"/>
              </a:ext>
            </a:extLst>
          </p:cNvPr>
          <p:cNvSpPr txBox="1">
            <a:spLocks noGrp="1"/>
          </p:cNvSpPr>
          <p:nvPr>
            <p:ph type="title"/>
          </p:nvPr>
        </p:nvSpPr>
        <p:spPr>
          <a:xfrm>
            <a:off x="1524003" y="1143000"/>
            <a:ext cx="9144000" cy="2667003"/>
          </a:xfrm>
        </p:spPr>
        <p:txBody>
          <a:bodyPr anchorCtr="1"/>
          <a:lstStyle>
            <a:lvl1pPr algn="ctr">
              <a:defRPr sz="5200"/>
            </a:lvl1pPr>
          </a:lstStyle>
          <a:p>
            <a:pPr lvl="0"/>
            <a:r>
              <a:rPr lang="el-GR"/>
              <a:t>Στυλ κύριου τίτλου</a:t>
            </a:r>
          </a:p>
        </p:txBody>
      </p:sp>
      <p:sp>
        <p:nvSpPr>
          <p:cNvPr id="5" name="Σύμβολο κράτησης θέσης κειμένου 2">
            <a:extLst>
              <a:ext uri="{FF2B5EF4-FFF2-40B4-BE49-F238E27FC236}">
                <a16:creationId xmlns:a16="http://schemas.microsoft.com/office/drawing/2014/main" id="{AB25A644-0E21-F092-2F4A-F49A54F7290C}"/>
              </a:ext>
            </a:extLst>
          </p:cNvPr>
          <p:cNvSpPr txBox="1">
            <a:spLocks noGrp="1"/>
          </p:cNvSpPr>
          <p:nvPr>
            <p:ph type="body" idx="1"/>
          </p:nvPr>
        </p:nvSpPr>
        <p:spPr>
          <a:xfrm>
            <a:off x="1524003" y="3810003"/>
            <a:ext cx="9144000" cy="1143000"/>
          </a:xfrm>
        </p:spPr>
        <p:txBody>
          <a:bodyPr anchorCtr="1"/>
          <a:lstStyle>
            <a:lvl1pPr marL="0" indent="0" algn="ctr">
              <a:spcBef>
                <a:spcPts val="0"/>
              </a:spcBef>
              <a:buNone/>
              <a:defRPr sz="2400"/>
            </a:lvl1pPr>
          </a:lstStyle>
          <a:p>
            <a:pPr lvl="0"/>
            <a:r>
              <a:rPr lang="el-GR"/>
              <a:t>Στυλ υποδείγματος κειμένου</a:t>
            </a:r>
          </a:p>
        </p:txBody>
      </p:sp>
      <p:sp>
        <p:nvSpPr>
          <p:cNvPr id="6" name="Σύμβολο κράτησης θέσης υποσέλιδου 4">
            <a:extLst>
              <a:ext uri="{FF2B5EF4-FFF2-40B4-BE49-F238E27FC236}">
                <a16:creationId xmlns:a16="http://schemas.microsoft.com/office/drawing/2014/main" id="{91B8E5E0-F29D-446F-1B22-C8E814B7BE20}"/>
              </a:ext>
            </a:extLst>
          </p:cNvPr>
          <p:cNvSpPr txBox="1">
            <a:spLocks noGrp="1"/>
          </p:cNvSpPr>
          <p:nvPr>
            <p:ph type="ftr" sz="quarter" idx="9"/>
          </p:nvPr>
        </p:nvSpPr>
        <p:spPr/>
        <p:txBody>
          <a:bodyPr/>
          <a:lstStyle>
            <a:lvl1pPr>
              <a:defRPr/>
            </a:lvl1pPr>
          </a:lstStyle>
          <a:p>
            <a:pPr lvl="0"/>
            <a:endParaRPr lang="el-GR"/>
          </a:p>
        </p:txBody>
      </p:sp>
      <p:sp>
        <p:nvSpPr>
          <p:cNvPr id="7" name="Σύμβολο κράτησης θέσης ημερομηνίας 3">
            <a:extLst>
              <a:ext uri="{FF2B5EF4-FFF2-40B4-BE49-F238E27FC236}">
                <a16:creationId xmlns:a16="http://schemas.microsoft.com/office/drawing/2014/main" id="{26F82941-F672-478B-0BF3-4F9CF7F40C12}"/>
              </a:ext>
            </a:extLst>
          </p:cNvPr>
          <p:cNvSpPr txBox="1">
            <a:spLocks noGrp="1"/>
          </p:cNvSpPr>
          <p:nvPr>
            <p:ph type="dt" sz="half" idx="7"/>
          </p:nvPr>
        </p:nvSpPr>
        <p:spPr/>
        <p:txBody>
          <a:bodyPr/>
          <a:lstStyle>
            <a:lvl1pPr>
              <a:defRPr/>
            </a:lvl1pPr>
          </a:lstStyle>
          <a:p>
            <a:pPr lvl="0"/>
            <a:fld id="{CC672106-28FD-47F1-AB05-7180A8DAA590}" type="datetime1">
              <a:rPr lang="el-GR"/>
              <a:pPr lvl="0"/>
              <a:t>26/3/2026</a:t>
            </a:fld>
            <a:endParaRPr lang="el-GR"/>
          </a:p>
        </p:txBody>
      </p:sp>
      <p:sp>
        <p:nvSpPr>
          <p:cNvPr id="8" name="Σύμβολο κράτησης θέσης αριθμού διαφάνειας 5">
            <a:extLst>
              <a:ext uri="{FF2B5EF4-FFF2-40B4-BE49-F238E27FC236}">
                <a16:creationId xmlns:a16="http://schemas.microsoft.com/office/drawing/2014/main" id="{1A7C8A81-1684-FA18-0B2C-A255AF8A605E}"/>
              </a:ext>
            </a:extLst>
          </p:cNvPr>
          <p:cNvSpPr txBox="1">
            <a:spLocks noGrp="1"/>
          </p:cNvSpPr>
          <p:nvPr>
            <p:ph type="sldNum" sz="quarter" idx="8"/>
          </p:nvPr>
        </p:nvSpPr>
        <p:spPr/>
        <p:txBody>
          <a:bodyPr/>
          <a:lstStyle>
            <a:lvl1pPr>
              <a:defRPr/>
            </a:lvl1pPr>
          </a:lstStyle>
          <a:p>
            <a:pPr lvl="0"/>
            <a:fld id="{42195BD1-DA11-430C-94FB-C35116DF41D6}" type="slidenum">
              <a:t>‹#›</a:t>
            </a:fld>
            <a:endParaRPr lang="el-GR"/>
          </a:p>
        </p:txBody>
      </p:sp>
    </p:spTree>
    <p:extLst>
      <p:ext uri="{BB962C8B-B14F-4D97-AF65-F5344CB8AC3E}">
        <p14:creationId xmlns:p14="http://schemas.microsoft.com/office/powerpoint/2010/main" val="899082352"/>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Εναλλακτική 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D46F9A7-EE3A-0F31-67C7-CF37F90CFD51}"/>
              </a:ext>
            </a:extLst>
          </p:cNvPr>
          <p:cNvSpPr txBox="1">
            <a:spLocks noGrp="1"/>
          </p:cNvSpPr>
          <p:nvPr>
            <p:ph type="title"/>
          </p:nvPr>
        </p:nvSpPr>
        <p:spPr>
          <a:xfrm>
            <a:off x="1524003" y="1143000"/>
            <a:ext cx="9144000" cy="2667003"/>
          </a:xfrm>
        </p:spPr>
        <p:txBody>
          <a:bodyPr anchorCtr="1"/>
          <a:lstStyle>
            <a:lvl1pPr algn="ctr">
              <a:defRPr sz="5200">
                <a:solidFill>
                  <a:srgbClr val="FFFFFF"/>
                </a:solidFill>
              </a:defRPr>
            </a:lvl1pPr>
          </a:lstStyle>
          <a:p>
            <a:pPr lvl="0"/>
            <a:r>
              <a:rPr lang="el-GR"/>
              <a:t>Στυλ κύριου τίτλου</a:t>
            </a:r>
          </a:p>
        </p:txBody>
      </p:sp>
      <p:sp>
        <p:nvSpPr>
          <p:cNvPr id="3" name="Σύμβολο κράτησης θέσης κειμένου 2">
            <a:extLst>
              <a:ext uri="{FF2B5EF4-FFF2-40B4-BE49-F238E27FC236}">
                <a16:creationId xmlns:a16="http://schemas.microsoft.com/office/drawing/2014/main" id="{00E8C686-57D3-76E5-682A-168E17BD0C12}"/>
              </a:ext>
            </a:extLst>
          </p:cNvPr>
          <p:cNvSpPr txBox="1">
            <a:spLocks noGrp="1"/>
          </p:cNvSpPr>
          <p:nvPr>
            <p:ph type="body" idx="1"/>
          </p:nvPr>
        </p:nvSpPr>
        <p:spPr>
          <a:xfrm>
            <a:off x="1522411" y="3810003"/>
            <a:ext cx="9144000" cy="1143000"/>
          </a:xfrm>
        </p:spPr>
        <p:txBody>
          <a:bodyPr anchorCtr="1"/>
          <a:lstStyle>
            <a:lvl1pPr marL="0" indent="0" algn="ctr">
              <a:spcBef>
                <a:spcPts val="0"/>
              </a:spcBef>
              <a:buNone/>
              <a:defRPr sz="2400">
                <a:solidFill>
                  <a:srgbClr val="FFFFFF"/>
                </a:solidFill>
              </a:defRPr>
            </a:lvl1pPr>
          </a:lstStyle>
          <a:p>
            <a:pPr lvl="0"/>
            <a:r>
              <a:rPr lang="el-GR"/>
              <a:t>Στυλ υποδείγματος κειμένου</a:t>
            </a:r>
          </a:p>
        </p:txBody>
      </p:sp>
      <p:sp>
        <p:nvSpPr>
          <p:cNvPr id="4" name="Σύμβολο κράτησης θέσης υποσέλιδου 4">
            <a:extLst>
              <a:ext uri="{FF2B5EF4-FFF2-40B4-BE49-F238E27FC236}">
                <a16:creationId xmlns:a16="http://schemas.microsoft.com/office/drawing/2014/main" id="{07452F27-2A5F-7C1F-CEF2-F6D8D1BDC93A}"/>
              </a:ext>
            </a:extLst>
          </p:cNvPr>
          <p:cNvSpPr txBox="1">
            <a:spLocks noGrp="1"/>
          </p:cNvSpPr>
          <p:nvPr>
            <p:ph type="ftr" sz="quarter" idx="9"/>
          </p:nvPr>
        </p:nvSpPr>
        <p:spPr/>
        <p:txBody>
          <a:bodyPr/>
          <a:lstStyle>
            <a:lvl1pPr>
              <a:defRPr/>
            </a:lvl1pPr>
          </a:lstStyle>
          <a:p>
            <a:pPr lvl="0"/>
            <a:endParaRPr lang="el-GR"/>
          </a:p>
        </p:txBody>
      </p:sp>
      <p:sp>
        <p:nvSpPr>
          <p:cNvPr id="5" name="Σύμβολο κράτησης θέσης ημερομηνίας 3">
            <a:extLst>
              <a:ext uri="{FF2B5EF4-FFF2-40B4-BE49-F238E27FC236}">
                <a16:creationId xmlns:a16="http://schemas.microsoft.com/office/drawing/2014/main" id="{A4B99B1C-72E5-8D61-87B2-B33A3F7868CB}"/>
              </a:ext>
            </a:extLst>
          </p:cNvPr>
          <p:cNvSpPr txBox="1">
            <a:spLocks noGrp="1"/>
          </p:cNvSpPr>
          <p:nvPr>
            <p:ph type="dt" sz="half" idx="7"/>
          </p:nvPr>
        </p:nvSpPr>
        <p:spPr/>
        <p:txBody>
          <a:bodyPr/>
          <a:lstStyle>
            <a:lvl1pPr>
              <a:defRPr/>
            </a:lvl1pPr>
          </a:lstStyle>
          <a:p>
            <a:pPr lvl="0"/>
            <a:fld id="{D049AE48-2DC2-4FC5-953D-847FF9D18003}" type="datetime1">
              <a:rPr lang="el-GR"/>
              <a:pPr lvl="0"/>
              <a:t>26/3/2026</a:t>
            </a:fld>
            <a:endParaRPr lang="el-GR"/>
          </a:p>
        </p:txBody>
      </p:sp>
      <p:sp>
        <p:nvSpPr>
          <p:cNvPr id="6" name="Σύμβολο κράτησης θέσης αριθμού διαφάνειας 5">
            <a:extLst>
              <a:ext uri="{FF2B5EF4-FFF2-40B4-BE49-F238E27FC236}">
                <a16:creationId xmlns:a16="http://schemas.microsoft.com/office/drawing/2014/main" id="{46EACC29-BE5A-FC13-F5C8-9F8DBF3AE614}"/>
              </a:ext>
            </a:extLst>
          </p:cNvPr>
          <p:cNvSpPr txBox="1">
            <a:spLocks noGrp="1"/>
          </p:cNvSpPr>
          <p:nvPr>
            <p:ph type="sldNum" sz="quarter" idx="8"/>
          </p:nvPr>
        </p:nvSpPr>
        <p:spPr/>
        <p:txBody>
          <a:bodyPr/>
          <a:lstStyle>
            <a:lvl1pPr>
              <a:defRPr/>
            </a:lvl1pPr>
          </a:lstStyle>
          <a:p>
            <a:pPr lvl="0"/>
            <a:fld id="{DE1EDDC9-0C87-4594-A91C-667F14E51273}" type="slidenum">
              <a:t>‹#›</a:t>
            </a:fld>
            <a:endParaRPr lang="el-GR"/>
          </a:p>
        </p:txBody>
      </p:sp>
    </p:spTree>
    <p:extLst>
      <p:ext uri="{BB962C8B-B14F-4D97-AF65-F5344CB8AC3E}">
        <p14:creationId xmlns:p14="http://schemas.microsoft.com/office/powerpoint/2010/main" val="2243391836"/>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E9B162-57BC-EA69-B8BD-CCAB813C4CE8}"/>
              </a:ext>
            </a:extLst>
          </p:cNvPr>
          <p:cNvSpPr txBox="1">
            <a:spLocks noGrp="1"/>
          </p:cNvSpPr>
          <p:nvPr>
            <p:ph type="title"/>
          </p:nvPr>
        </p:nvSpPr>
        <p:spPr/>
        <p:txBody>
          <a:bodyPr/>
          <a:lstStyle>
            <a:lvl1pPr>
              <a:defRPr/>
            </a:lvl1pPr>
          </a:lstStyle>
          <a:p>
            <a:pPr lvl="0"/>
            <a:r>
              <a:rPr lang="el-GR"/>
              <a:t>Στυλ κύριου τίτλου</a:t>
            </a:r>
          </a:p>
        </p:txBody>
      </p:sp>
      <p:sp>
        <p:nvSpPr>
          <p:cNvPr id="3" name="Σύμβολο κράτησης θέσης περιεχομένου 2">
            <a:extLst>
              <a:ext uri="{FF2B5EF4-FFF2-40B4-BE49-F238E27FC236}">
                <a16:creationId xmlns:a16="http://schemas.microsoft.com/office/drawing/2014/main" id="{59857C33-9AEF-9647-2009-74C3A271D02C}"/>
              </a:ext>
            </a:extLst>
          </p:cNvPr>
          <p:cNvSpPr txBox="1">
            <a:spLocks noGrp="1"/>
          </p:cNvSpPr>
          <p:nvPr>
            <p:ph idx="1"/>
          </p:nvPr>
        </p:nvSpPr>
        <p:spPr>
          <a:xfrm>
            <a:off x="1341123" y="1901952"/>
            <a:ext cx="4572000" cy="4123944"/>
          </a:xfrm>
        </p:spPr>
        <p:txBody>
          <a:bodyPr/>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Σύμβολο κράτησης θέσης περιεχομένου 3">
            <a:extLst>
              <a:ext uri="{FF2B5EF4-FFF2-40B4-BE49-F238E27FC236}">
                <a16:creationId xmlns:a16="http://schemas.microsoft.com/office/drawing/2014/main" id="{08AD2CC0-FD0C-E70A-8423-CA66C9A48B57}"/>
              </a:ext>
            </a:extLst>
          </p:cNvPr>
          <p:cNvSpPr txBox="1">
            <a:spLocks noGrp="1"/>
          </p:cNvSpPr>
          <p:nvPr>
            <p:ph idx="2"/>
          </p:nvPr>
        </p:nvSpPr>
        <p:spPr>
          <a:xfrm>
            <a:off x="6278883" y="1901952"/>
            <a:ext cx="4572000" cy="4123944"/>
          </a:xfrm>
        </p:spPr>
        <p:txBody>
          <a:bodyPr/>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Σύμβολο κράτησης θέσης υποσέλιδου 5">
            <a:extLst>
              <a:ext uri="{FF2B5EF4-FFF2-40B4-BE49-F238E27FC236}">
                <a16:creationId xmlns:a16="http://schemas.microsoft.com/office/drawing/2014/main" id="{22201E8A-290A-6456-D298-B05198F73A98}"/>
              </a:ext>
            </a:extLst>
          </p:cNvPr>
          <p:cNvSpPr txBox="1">
            <a:spLocks noGrp="1"/>
          </p:cNvSpPr>
          <p:nvPr>
            <p:ph type="ftr" sz="quarter" idx="9"/>
          </p:nvPr>
        </p:nvSpPr>
        <p:spPr/>
        <p:txBody>
          <a:bodyPr/>
          <a:lstStyle>
            <a:lvl1pPr>
              <a:defRPr/>
            </a:lvl1pPr>
          </a:lstStyle>
          <a:p>
            <a:pPr lvl="0"/>
            <a:endParaRPr lang="el-GR"/>
          </a:p>
        </p:txBody>
      </p:sp>
      <p:sp>
        <p:nvSpPr>
          <p:cNvPr id="6" name="Σύμβολο κράτησης θέσης ημερομηνίας 4">
            <a:extLst>
              <a:ext uri="{FF2B5EF4-FFF2-40B4-BE49-F238E27FC236}">
                <a16:creationId xmlns:a16="http://schemas.microsoft.com/office/drawing/2014/main" id="{7AD3E255-5706-EC01-3E38-6093455549C4}"/>
              </a:ext>
            </a:extLst>
          </p:cNvPr>
          <p:cNvSpPr txBox="1">
            <a:spLocks noGrp="1"/>
          </p:cNvSpPr>
          <p:nvPr>
            <p:ph type="dt" sz="half" idx="7"/>
          </p:nvPr>
        </p:nvSpPr>
        <p:spPr/>
        <p:txBody>
          <a:bodyPr/>
          <a:lstStyle>
            <a:lvl1pPr>
              <a:defRPr/>
            </a:lvl1pPr>
          </a:lstStyle>
          <a:p>
            <a:pPr lvl="0"/>
            <a:fld id="{5F902EA1-1CB0-4767-909A-07F3CD30C248}" type="datetime1">
              <a:rPr lang="el-GR"/>
              <a:pPr lvl="0"/>
              <a:t>26/3/2026</a:t>
            </a:fld>
            <a:endParaRPr lang="el-GR"/>
          </a:p>
        </p:txBody>
      </p:sp>
      <p:sp>
        <p:nvSpPr>
          <p:cNvPr id="7" name="Σύμβολο κράτησης θέσης αριθμού διαφάνειας 6">
            <a:extLst>
              <a:ext uri="{FF2B5EF4-FFF2-40B4-BE49-F238E27FC236}">
                <a16:creationId xmlns:a16="http://schemas.microsoft.com/office/drawing/2014/main" id="{7AC6BA26-7359-D59D-3005-AD34E6EEE23D}"/>
              </a:ext>
            </a:extLst>
          </p:cNvPr>
          <p:cNvSpPr txBox="1">
            <a:spLocks noGrp="1"/>
          </p:cNvSpPr>
          <p:nvPr>
            <p:ph type="sldNum" sz="quarter" idx="8"/>
          </p:nvPr>
        </p:nvSpPr>
        <p:spPr/>
        <p:txBody>
          <a:bodyPr/>
          <a:lstStyle>
            <a:lvl1pPr>
              <a:defRPr/>
            </a:lvl1pPr>
          </a:lstStyle>
          <a:p>
            <a:pPr lvl="0"/>
            <a:fld id="{005F8FBD-DDEF-4FD6-9897-FF33C4533E63}" type="slidenum">
              <a:t>‹#›</a:t>
            </a:fld>
            <a:endParaRPr lang="el-GR"/>
          </a:p>
        </p:txBody>
      </p:sp>
    </p:spTree>
    <p:extLst>
      <p:ext uri="{BB962C8B-B14F-4D97-AF65-F5344CB8AC3E}">
        <p14:creationId xmlns:p14="http://schemas.microsoft.com/office/powerpoint/2010/main" val="339279045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BB3EF48-6F37-219B-B941-C25755D76F42}"/>
              </a:ext>
            </a:extLst>
          </p:cNvPr>
          <p:cNvSpPr txBox="1">
            <a:spLocks noGrp="1"/>
          </p:cNvSpPr>
          <p:nvPr>
            <p:ph type="title"/>
          </p:nvPr>
        </p:nvSpPr>
        <p:spPr>
          <a:xfrm>
            <a:off x="1341123" y="466344"/>
            <a:ext cx="9509760" cy="1234440"/>
          </a:xfrm>
        </p:spPr>
        <p:txBody>
          <a:bodyPr/>
          <a:lstStyle>
            <a:lvl1pPr>
              <a:defRPr/>
            </a:lvl1pPr>
          </a:lstStyle>
          <a:p>
            <a:pPr lvl="0"/>
            <a:r>
              <a:rPr lang="el-GR"/>
              <a:t>Στυλ κύριου τίτλου</a:t>
            </a:r>
          </a:p>
        </p:txBody>
      </p:sp>
      <p:sp>
        <p:nvSpPr>
          <p:cNvPr id="3" name="Σύμβολο κράτησης θέσης κειμένου 2">
            <a:extLst>
              <a:ext uri="{FF2B5EF4-FFF2-40B4-BE49-F238E27FC236}">
                <a16:creationId xmlns:a16="http://schemas.microsoft.com/office/drawing/2014/main" id="{4C855A91-3BE9-317E-DBD8-B441DECF7BC7}"/>
              </a:ext>
            </a:extLst>
          </p:cNvPr>
          <p:cNvSpPr txBox="1">
            <a:spLocks noGrp="1"/>
          </p:cNvSpPr>
          <p:nvPr>
            <p:ph type="body" idx="4294967295"/>
          </p:nvPr>
        </p:nvSpPr>
        <p:spPr>
          <a:xfrm>
            <a:off x="1341123" y="1837468"/>
            <a:ext cx="4572000" cy="766587"/>
          </a:xfrm>
        </p:spPr>
        <p:txBody>
          <a:bodyPr anchor="ctr"/>
          <a:lstStyle>
            <a:lvl1pPr marL="0" indent="0">
              <a:spcBef>
                <a:spcPts val="0"/>
              </a:spcBef>
              <a:buNone/>
              <a:defRPr sz="2200"/>
            </a:lvl1pPr>
          </a:lstStyle>
          <a:p>
            <a:pPr lvl="0"/>
            <a:r>
              <a:rPr lang="el-GR"/>
              <a:t>Στυλ υποδείγματος κειμένου</a:t>
            </a:r>
          </a:p>
        </p:txBody>
      </p:sp>
      <p:sp>
        <p:nvSpPr>
          <p:cNvPr id="4" name="Σύμβολο κράτησης θέσης περιεχομένου 3">
            <a:extLst>
              <a:ext uri="{FF2B5EF4-FFF2-40B4-BE49-F238E27FC236}">
                <a16:creationId xmlns:a16="http://schemas.microsoft.com/office/drawing/2014/main" id="{1896FAE9-18E3-77E5-AAB1-B196E4B67645}"/>
              </a:ext>
            </a:extLst>
          </p:cNvPr>
          <p:cNvSpPr txBox="1">
            <a:spLocks noGrp="1"/>
          </p:cNvSpPr>
          <p:nvPr>
            <p:ph idx="4294967295"/>
          </p:nvPr>
        </p:nvSpPr>
        <p:spPr>
          <a:xfrm>
            <a:off x="1341123" y="2740731"/>
            <a:ext cx="4572000" cy="3288849"/>
          </a:xfrm>
        </p:spPr>
        <p:txBody>
          <a:bodyPr/>
          <a:lstStyle>
            <a:lvl1pPr>
              <a:defRPr sz="1800"/>
            </a:lvl1pPr>
            <a:lvl2pPr>
              <a:defRPr sz="1600"/>
            </a:lvl2pPr>
            <a:lvl3pPr>
              <a:defRPr sz="1400"/>
            </a:lvl3pPr>
            <a:lvl4pPr>
              <a:defRPr sz="1200"/>
            </a:lvl4pPr>
            <a:lvl5pPr>
              <a:defRPr sz="1200"/>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Σύμβολο κράτησης θέσης κειμένου 4">
            <a:extLst>
              <a:ext uri="{FF2B5EF4-FFF2-40B4-BE49-F238E27FC236}">
                <a16:creationId xmlns:a16="http://schemas.microsoft.com/office/drawing/2014/main" id="{6C10643E-5079-EA80-3D5E-9871EBEF8F6C}"/>
              </a:ext>
            </a:extLst>
          </p:cNvPr>
          <p:cNvSpPr txBox="1">
            <a:spLocks noGrp="1"/>
          </p:cNvSpPr>
          <p:nvPr>
            <p:ph type="body" idx="4294967295"/>
          </p:nvPr>
        </p:nvSpPr>
        <p:spPr>
          <a:xfrm>
            <a:off x="6278883" y="1837468"/>
            <a:ext cx="4572000" cy="766587"/>
          </a:xfrm>
        </p:spPr>
        <p:txBody>
          <a:bodyPr anchor="ctr"/>
          <a:lstStyle>
            <a:lvl1pPr marL="0" indent="0">
              <a:spcBef>
                <a:spcPts val="0"/>
              </a:spcBef>
              <a:buNone/>
              <a:defRPr sz="2200"/>
            </a:lvl1pPr>
          </a:lstStyle>
          <a:p>
            <a:pPr lvl="0"/>
            <a:r>
              <a:rPr lang="el-GR"/>
              <a:t>Στυλ υποδείγματος κειμένου</a:t>
            </a:r>
          </a:p>
        </p:txBody>
      </p:sp>
      <p:sp>
        <p:nvSpPr>
          <p:cNvPr id="6" name="Σύμβολο κράτησης θέσης περιεχομένου 5">
            <a:extLst>
              <a:ext uri="{FF2B5EF4-FFF2-40B4-BE49-F238E27FC236}">
                <a16:creationId xmlns:a16="http://schemas.microsoft.com/office/drawing/2014/main" id="{8CBD3B2E-4268-3330-5755-D06EF8428147}"/>
              </a:ext>
            </a:extLst>
          </p:cNvPr>
          <p:cNvSpPr txBox="1">
            <a:spLocks noGrp="1"/>
          </p:cNvSpPr>
          <p:nvPr>
            <p:ph idx="4294967295"/>
          </p:nvPr>
        </p:nvSpPr>
        <p:spPr>
          <a:xfrm>
            <a:off x="6278883" y="2740731"/>
            <a:ext cx="4572000" cy="3288849"/>
          </a:xfrm>
        </p:spPr>
        <p:txBody>
          <a:bodyPr/>
          <a:lstStyle>
            <a:lvl1pPr>
              <a:defRPr sz="1800"/>
            </a:lvl1pPr>
            <a:lvl2pPr>
              <a:defRPr sz="1600"/>
            </a:lvl2pPr>
            <a:lvl3pPr>
              <a:defRPr sz="1400"/>
            </a:lvl3pPr>
            <a:lvl4pPr>
              <a:defRPr sz="1200"/>
            </a:lvl4pPr>
            <a:lvl5pPr>
              <a:defRPr sz="1200"/>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Σύμβολο κράτησης θέσης υποσέλιδου 7">
            <a:extLst>
              <a:ext uri="{FF2B5EF4-FFF2-40B4-BE49-F238E27FC236}">
                <a16:creationId xmlns:a16="http://schemas.microsoft.com/office/drawing/2014/main" id="{9C1E77BC-65DA-C69E-C394-4687CC500B05}"/>
              </a:ext>
            </a:extLst>
          </p:cNvPr>
          <p:cNvSpPr txBox="1">
            <a:spLocks noGrp="1"/>
          </p:cNvSpPr>
          <p:nvPr>
            <p:ph type="ftr" sz="quarter" idx="9"/>
          </p:nvPr>
        </p:nvSpPr>
        <p:spPr/>
        <p:txBody>
          <a:bodyPr/>
          <a:lstStyle>
            <a:lvl1pPr>
              <a:defRPr/>
            </a:lvl1pPr>
          </a:lstStyle>
          <a:p>
            <a:pPr lvl="0"/>
            <a:endParaRPr lang="el-GR"/>
          </a:p>
        </p:txBody>
      </p:sp>
      <p:sp>
        <p:nvSpPr>
          <p:cNvPr id="8" name="Σύμβολο κράτησης θέσης ημερομηνίας 6">
            <a:extLst>
              <a:ext uri="{FF2B5EF4-FFF2-40B4-BE49-F238E27FC236}">
                <a16:creationId xmlns:a16="http://schemas.microsoft.com/office/drawing/2014/main" id="{FFC61729-8E8B-E24A-EBF9-2E9F3F37D77F}"/>
              </a:ext>
            </a:extLst>
          </p:cNvPr>
          <p:cNvSpPr txBox="1">
            <a:spLocks noGrp="1"/>
          </p:cNvSpPr>
          <p:nvPr>
            <p:ph type="dt" sz="half" idx="7"/>
          </p:nvPr>
        </p:nvSpPr>
        <p:spPr/>
        <p:txBody>
          <a:bodyPr/>
          <a:lstStyle>
            <a:lvl1pPr>
              <a:defRPr/>
            </a:lvl1pPr>
          </a:lstStyle>
          <a:p>
            <a:pPr lvl="0"/>
            <a:fld id="{BBE69992-8EF4-4D59-BBA2-4EC48C2B6D9C}" type="datetime1">
              <a:rPr lang="el-GR"/>
              <a:pPr lvl="0"/>
              <a:t>26/3/2026</a:t>
            </a:fld>
            <a:endParaRPr lang="el-GR"/>
          </a:p>
        </p:txBody>
      </p:sp>
      <p:sp>
        <p:nvSpPr>
          <p:cNvPr id="9" name="Σύμβολο κράτησης θέσης αριθμού διαφάνειας 8">
            <a:extLst>
              <a:ext uri="{FF2B5EF4-FFF2-40B4-BE49-F238E27FC236}">
                <a16:creationId xmlns:a16="http://schemas.microsoft.com/office/drawing/2014/main" id="{CA159B2B-B7DD-394A-2A10-D911DFB960C4}"/>
              </a:ext>
            </a:extLst>
          </p:cNvPr>
          <p:cNvSpPr txBox="1">
            <a:spLocks noGrp="1"/>
          </p:cNvSpPr>
          <p:nvPr>
            <p:ph type="sldNum" sz="quarter" idx="8"/>
          </p:nvPr>
        </p:nvSpPr>
        <p:spPr/>
        <p:txBody>
          <a:bodyPr/>
          <a:lstStyle>
            <a:lvl1pPr>
              <a:defRPr/>
            </a:lvl1pPr>
          </a:lstStyle>
          <a:p>
            <a:pPr lvl="0"/>
            <a:fld id="{C967747B-97AD-450E-A8D2-D53555B2436E}" type="slidenum">
              <a:t>‹#›</a:t>
            </a:fld>
            <a:endParaRPr lang="el-GR"/>
          </a:p>
        </p:txBody>
      </p:sp>
    </p:spTree>
    <p:extLst>
      <p:ext uri="{BB962C8B-B14F-4D97-AF65-F5344CB8AC3E}">
        <p14:creationId xmlns:p14="http://schemas.microsoft.com/office/powerpoint/2010/main" val="1351589420"/>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7E9D428-B3BD-21E3-59A0-B56DC5F009A1}"/>
              </a:ext>
            </a:extLst>
          </p:cNvPr>
          <p:cNvSpPr txBox="1">
            <a:spLocks noGrp="1"/>
          </p:cNvSpPr>
          <p:nvPr>
            <p:ph type="title"/>
          </p:nvPr>
        </p:nvSpPr>
        <p:spPr/>
        <p:txBody>
          <a:bodyPr/>
          <a:lstStyle>
            <a:lvl1pPr>
              <a:defRPr/>
            </a:lvl1pPr>
          </a:lstStyle>
          <a:p>
            <a:pPr lvl="0"/>
            <a:r>
              <a:rPr lang="el-GR"/>
              <a:t>Στυλ κύριου τίτλου</a:t>
            </a:r>
          </a:p>
        </p:txBody>
      </p:sp>
      <p:sp>
        <p:nvSpPr>
          <p:cNvPr id="3" name="Σύμβολο κράτησης θέσης υποσέλιδου 3">
            <a:extLst>
              <a:ext uri="{FF2B5EF4-FFF2-40B4-BE49-F238E27FC236}">
                <a16:creationId xmlns:a16="http://schemas.microsoft.com/office/drawing/2014/main" id="{9C8E1616-388E-BE2B-A35F-B7AD66B6766A}"/>
              </a:ext>
            </a:extLst>
          </p:cNvPr>
          <p:cNvSpPr txBox="1">
            <a:spLocks noGrp="1"/>
          </p:cNvSpPr>
          <p:nvPr>
            <p:ph type="ftr" sz="quarter" idx="9"/>
          </p:nvPr>
        </p:nvSpPr>
        <p:spPr/>
        <p:txBody>
          <a:bodyPr/>
          <a:lstStyle>
            <a:lvl1pPr>
              <a:defRPr/>
            </a:lvl1pPr>
          </a:lstStyle>
          <a:p>
            <a:pPr lvl="0"/>
            <a:endParaRPr lang="el-GR"/>
          </a:p>
        </p:txBody>
      </p:sp>
      <p:sp>
        <p:nvSpPr>
          <p:cNvPr id="4" name="Σύμβολο κράτησης θέσης ημερομηνίας 2">
            <a:extLst>
              <a:ext uri="{FF2B5EF4-FFF2-40B4-BE49-F238E27FC236}">
                <a16:creationId xmlns:a16="http://schemas.microsoft.com/office/drawing/2014/main" id="{DF0A2B3D-5F34-2BA8-B61A-5C53F63D2826}"/>
              </a:ext>
            </a:extLst>
          </p:cNvPr>
          <p:cNvSpPr txBox="1">
            <a:spLocks noGrp="1"/>
          </p:cNvSpPr>
          <p:nvPr>
            <p:ph type="dt" sz="half" idx="7"/>
          </p:nvPr>
        </p:nvSpPr>
        <p:spPr/>
        <p:txBody>
          <a:bodyPr/>
          <a:lstStyle>
            <a:lvl1pPr>
              <a:defRPr/>
            </a:lvl1pPr>
          </a:lstStyle>
          <a:p>
            <a:pPr lvl="0"/>
            <a:fld id="{B104E24F-D613-48C4-93FE-785AF5807D2F}" type="datetime1">
              <a:rPr lang="el-GR"/>
              <a:pPr lvl="0"/>
              <a:t>26/3/2026</a:t>
            </a:fld>
            <a:endParaRPr lang="el-GR"/>
          </a:p>
        </p:txBody>
      </p:sp>
      <p:sp>
        <p:nvSpPr>
          <p:cNvPr id="5" name="Σύμβολο κράτησης θέσης αριθμού διαφάνειας 4">
            <a:extLst>
              <a:ext uri="{FF2B5EF4-FFF2-40B4-BE49-F238E27FC236}">
                <a16:creationId xmlns:a16="http://schemas.microsoft.com/office/drawing/2014/main" id="{6960F931-3D33-6B64-BD03-B52E55A9D0AB}"/>
              </a:ext>
            </a:extLst>
          </p:cNvPr>
          <p:cNvSpPr txBox="1">
            <a:spLocks noGrp="1"/>
          </p:cNvSpPr>
          <p:nvPr>
            <p:ph type="sldNum" sz="quarter" idx="8"/>
          </p:nvPr>
        </p:nvSpPr>
        <p:spPr/>
        <p:txBody>
          <a:bodyPr/>
          <a:lstStyle>
            <a:lvl1pPr>
              <a:defRPr/>
            </a:lvl1pPr>
          </a:lstStyle>
          <a:p>
            <a:pPr lvl="0"/>
            <a:fld id="{697055FF-8B10-4900-93E3-7E0B43D4FAE6}" type="slidenum">
              <a:t>‹#›</a:t>
            </a:fld>
            <a:endParaRPr lang="el-GR"/>
          </a:p>
        </p:txBody>
      </p:sp>
    </p:spTree>
    <p:extLst>
      <p:ext uri="{BB962C8B-B14F-4D97-AF65-F5344CB8AC3E}">
        <p14:creationId xmlns:p14="http://schemas.microsoft.com/office/powerpoint/2010/main" val="1434714797"/>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Σύμβολο κράτησης θέσης υποσέλιδου 2">
            <a:extLst>
              <a:ext uri="{FF2B5EF4-FFF2-40B4-BE49-F238E27FC236}">
                <a16:creationId xmlns:a16="http://schemas.microsoft.com/office/drawing/2014/main" id="{F8ECB1A7-9B31-8D7E-5FA8-70DAB281EE89}"/>
              </a:ext>
            </a:extLst>
          </p:cNvPr>
          <p:cNvSpPr txBox="1">
            <a:spLocks noGrp="1"/>
          </p:cNvSpPr>
          <p:nvPr>
            <p:ph type="ftr" sz="quarter" idx="9"/>
          </p:nvPr>
        </p:nvSpPr>
        <p:spPr/>
        <p:txBody>
          <a:bodyPr/>
          <a:lstStyle>
            <a:lvl1pPr>
              <a:defRPr>
                <a:solidFill>
                  <a:srgbClr val="263050"/>
                </a:solidFill>
              </a:defRPr>
            </a:lvl1pPr>
          </a:lstStyle>
          <a:p>
            <a:pPr lvl="0"/>
            <a:endParaRPr lang="el-GR"/>
          </a:p>
        </p:txBody>
      </p:sp>
      <p:sp>
        <p:nvSpPr>
          <p:cNvPr id="3" name="Σύμβολο κράτησης θέσης ημερομηνίας 1">
            <a:extLst>
              <a:ext uri="{FF2B5EF4-FFF2-40B4-BE49-F238E27FC236}">
                <a16:creationId xmlns:a16="http://schemas.microsoft.com/office/drawing/2014/main" id="{8C351ABF-2D40-C7DD-DD63-3E8DA57E5519}"/>
              </a:ext>
            </a:extLst>
          </p:cNvPr>
          <p:cNvSpPr txBox="1">
            <a:spLocks noGrp="1"/>
          </p:cNvSpPr>
          <p:nvPr>
            <p:ph type="dt" sz="half" idx="7"/>
          </p:nvPr>
        </p:nvSpPr>
        <p:spPr/>
        <p:txBody>
          <a:bodyPr/>
          <a:lstStyle>
            <a:lvl1pPr>
              <a:defRPr>
                <a:solidFill>
                  <a:srgbClr val="263050"/>
                </a:solidFill>
              </a:defRPr>
            </a:lvl1pPr>
          </a:lstStyle>
          <a:p>
            <a:pPr lvl="0"/>
            <a:fld id="{59C4D13E-7356-4869-835E-FAC14983307C}" type="datetime1">
              <a:rPr lang="el-GR"/>
              <a:pPr lvl="0"/>
              <a:t>26/3/2026</a:t>
            </a:fld>
            <a:endParaRPr lang="el-GR"/>
          </a:p>
        </p:txBody>
      </p:sp>
      <p:sp>
        <p:nvSpPr>
          <p:cNvPr id="4" name="Σύμβολο κράτησης θέσης αριθμού διαφάνειας 3">
            <a:extLst>
              <a:ext uri="{FF2B5EF4-FFF2-40B4-BE49-F238E27FC236}">
                <a16:creationId xmlns:a16="http://schemas.microsoft.com/office/drawing/2014/main" id="{415060F6-F71F-0BE8-2E37-515873AC1A40}"/>
              </a:ext>
            </a:extLst>
          </p:cNvPr>
          <p:cNvSpPr txBox="1">
            <a:spLocks noGrp="1"/>
          </p:cNvSpPr>
          <p:nvPr>
            <p:ph type="sldNum" sz="quarter" idx="8"/>
          </p:nvPr>
        </p:nvSpPr>
        <p:spPr/>
        <p:txBody>
          <a:bodyPr/>
          <a:lstStyle>
            <a:lvl1pPr>
              <a:defRPr>
                <a:solidFill>
                  <a:srgbClr val="263050"/>
                </a:solidFill>
              </a:defRPr>
            </a:lvl1pPr>
          </a:lstStyle>
          <a:p>
            <a:pPr lvl="0"/>
            <a:fld id="{9CF5EFE1-B22B-4BCA-B440-E6AAD201F881}" type="slidenum">
              <a:t>‹#›</a:t>
            </a:fld>
            <a:endParaRPr lang="el-GR"/>
          </a:p>
        </p:txBody>
      </p:sp>
    </p:spTree>
    <p:extLst>
      <p:ext uri="{BB962C8B-B14F-4D97-AF65-F5344CB8AC3E}">
        <p14:creationId xmlns:p14="http://schemas.microsoft.com/office/powerpoint/2010/main" val="727182549"/>
      </p:ext>
    </p:extLst>
  </p:cSld>
  <p:clrMapOvr>
    <a:masterClrMapping/>
  </p:clrMapOvr>
  <p:transition spd="med">
    <p:fade/>
  </p:transition>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97563C3-7455-F45A-0C3B-EE5142BB7FA7}"/>
              </a:ext>
            </a:extLst>
          </p:cNvPr>
          <p:cNvSpPr txBox="1">
            <a:spLocks noGrp="1"/>
          </p:cNvSpPr>
          <p:nvPr>
            <p:ph type="title"/>
          </p:nvPr>
        </p:nvSpPr>
        <p:spPr>
          <a:xfrm>
            <a:off x="760415" y="2362196"/>
            <a:ext cx="3200400" cy="1990721"/>
          </a:xfrm>
        </p:spPr>
        <p:txBody>
          <a:bodyPr/>
          <a:lstStyle>
            <a:lvl1pPr>
              <a:defRPr/>
            </a:lvl1pPr>
          </a:lstStyle>
          <a:p>
            <a:pPr lvl="0"/>
            <a:r>
              <a:rPr lang="el-GR"/>
              <a:t>Στυλ κύριου τίτλου</a:t>
            </a:r>
          </a:p>
        </p:txBody>
      </p:sp>
      <p:sp>
        <p:nvSpPr>
          <p:cNvPr id="3" name="Σύμβολο κράτησης θέσης κειμένου 3">
            <a:extLst>
              <a:ext uri="{FF2B5EF4-FFF2-40B4-BE49-F238E27FC236}">
                <a16:creationId xmlns:a16="http://schemas.microsoft.com/office/drawing/2014/main" id="{BC208C34-A3B5-C01F-7168-B7BB8E721877}"/>
              </a:ext>
            </a:extLst>
          </p:cNvPr>
          <p:cNvSpPr txBox="1">
            <a:spLocks noGrp="1"/>
          </p:cNvSpPr>
          <p:nvPr>
            <p:ph type="body" idx="4294967295"/>
          </p:nvPr>
        </p:nvSpPr>
        <p:spPr>
          <a:xfrm>
            <a:off x="760415" y="4367311"/>
            <a:ext cx="3200400" cy="1622008"/>
          </a:xfrm>
        </p:spPr>
        <p:txBody>
          <a:bodyPr/>
          <a:lstStyle>
            <a:lvl1pPr marL="0" indent="0">
              <a:spcBef>
                <a:spcPts val="1200"/>
              </a:spcBef>
              <a:buNone/>
              <a:defRPr sz="1600"/>
            </a:lvl1pPr>
          </a:lstStyle>
          <a:p>
            <a:pPr lvl="0"/>
            <a:r>
              <a:rPr lang="el-GR"/>
              <a:t>Στυλ υποδείγματος κειμένου</a:t>
            </a:r>
          </a:p>
        </p:txBody>
      </p:sp>
      <p:sp>
        <p:nvSpPr>
          <p:cNvPr id="4" name="Σύμβολο κράτησης θέσης περιεχομένου 2">
            <a:extLst>
              <a:ext uri="{FF2B5EF4-FFF2-40B4-BE49-F238E27FC236}">
                <a16:creationId xmlns:a16="http://schemas.microsoft.com/office/drawing/2014/main" id="{0A69E296-3C98-2446-075C-9D50A372F632}"/>
              </a:ext>
            </a:extLst>
          </p:cNvPr>
          <p:cNvSpPr txBox="1">
            <a:spLocks noGrp="1"/>
          </p:cNvSpPr>
          <p:nvPr>
            <p:ph idx="4294967295"/>
          </p:nvPr>
        </p:nvSpPr>
        <p:spPr>
          <a:xfrm>
            <a:off x="4494211" y="685800"/>
            <a:ext cx="7239003" cy="5486400"/>
          </a:xfrm>
        </p:spPr>
        <p:txBody>
          <a:bodyPr/>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Σύμβολο κράτησης θέσης υποσέλιδου 5">
            <a:extLst>
              <a:ext uri="{FF2B5EF4-FFF2-40B4-BE49-F238E27FC236}">
                <a16:creationId xmlns:a16="http://schemas.microsoft.com/office/drawing/2014/main" id="{9165791B-7784-4443-6C71-4F32A709F1D5}"/>
              </a:ext>
            </a:extLst>
          </p:cNvPr>
          <p:cNvSpPr txBox="1">
            <a:spLocks noGrp="1"/>
          </p:cNvSpPr>
          <p:nvPr>
            <p:ph type="ftr" sz="quarter" idx="9"/>
          </p:nvPr>
        </p:nvSpPr>
        <p:spPr/>
        <p:txBody>
          <a:bodyPr/>
          <a:lstStyle>
            <a:lvl1pPr>
              <a:defRPr/>
            </a:lvl1pPr>
          </a:lstStyle>
          <a:p>
            <a:pPr lvl="0"/>
            <a:endParaRPr lang="el-GR"/>
          </a:p>
        </p:txBody>
      </p:sp>
      <p:sp>
        <p:nvSpPr>
          <p:cNvPr id="6" name="Σύμβολο κράτησης θέσης ημερομηνίας 4">
            <a:extLst>
              <a:ext uri="{FF2B5EF4-FFF2-40B4-BE49-F238E27FC236}">
                <a16:creationId xmlns:a16="http://schemas.microsoft.com/office/drawing/2014/main" id="{C70A4A57-B541-8A2B-653E-9443E55E7241}"/>
              </a:ext>
            </a:extLst>
          </p:cNvPr>
          <p:cNvSpPr txBox="1">
            <a:spLocks noGrp="1"/>
          </p:cNvSpPr>
          <p:nvPr>
            <p:ph type="dt" sz="half" idx="7"/>
          </p:nvPr>
        </p:nvSpPr>
        <p:spPr/>
        <p:txBody>
          <a:bodyPr/>
          <a:lstStyle>
            <a:lvl1pPr>
              <a:defRPr/>
            </a:lvl1pPr>
          </a:lstStyle>
          <a:p>
            <a:pPr lvl="0"/>
            <a:fld id="{40EE7ED2-ACC8-4E47-A1A3-73D0C6012420}" type="datetime1">
              <a:rPr lang="el-GR"/>
              <a:pPr lvl="0"/>
              <a:t>26/3/2026</a:t>
            </a:fld>
            <a:endParaRPr lang="el-GR"/>
          </a:p>
        </p:txBody>
      </p:sp>
      <p:sp>
        <p:nvSpPr>
          <p:cNvPr id="7" name="Σύμβολο κράτησης θέσης αριθμού διαφάνειας 6">
            <a:extLst>
              <a:ext uri="{FF2B5EF4-FFF2-40B4-BE49-F238E27FC236}">
                <a16:creationId xmlns:a16="http://schemas.microsoft.com/office/drawing/2014/main" id="{ABA4C6A5-428E-560D-F1E0-5E47DA9B2126}"/>
              </a:ext>
            </a:extLst>
          </p:cNvPr>
          <p:cNvSpPr txBox="1">
            <a:spLocks noGrp="1"/>
          </p:cNvSpPr>
          <p:nvPr>
            <p:ph type="sldNum" sz="quarter" idx="8"/>
          </p:nvPr>
        </p:nvSpPr>
        <p:spPr/>
        <p:txBody>
          <a:bodyPr/>
          <a:lstStyle>
            <a:lvl1pPr>
              <a:defRPr/>
            </a:lvl1pPr>
          </a:lstStyle>
          <a:p>
            <a:pPr lvl="0"/>
            <a:fld id="{8DACC029-CA31-4ACF-B9FC-FCE3194EFA27}" type="slidenum">
              <a:t>‹#›</a:t>
            </a:fld>
            <a:endParaRPr lang="el-GR"/>
          </a:p>
        </p:txBody>
      </p:sp>
    </p:spTree>
    <p:extLst>
      <p:ext uri="{BB962C8B-B14F-4D97-AF65-F5344CB8AC3E}">
        <p14:creationId xmlns:p14="http://schemas.microsoft.com/office/powerpoint/2010/main" val="3905857202"/>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Εναλλακτικό περιεχόμενο με λεζάντα">
    <p:spTree>
      <p:nvGrpSpPr>
        <p:cNvPr id="1" name=""/>
        <p:cNvGrpSpPr/>
        <p:nvPr/>
      </p:nvGrpSpPr>
      <p:grpSpPr>
        <a:xfrm>
          <a:off x="0" y="0"/>
          <a:ext cx="0" cy="0"/>
          <a:chOff x="0" y="0"/>
          <a:chExt cx="0" cy="0"/>
        </a:xfrm>
      </p:grpSpPr>
      <p:sp>
        <p:nvSpPr>
          <p:cNvPr id="2" name="Ορθογώνιο 7">
            <a:extLst>
              <a:ext uri="{FF2B5EF4-FFF2-40B4-BE49-F238E27FC236}">
                <a16:creationId xmlns:a16="http://schemas.microsoft.com/office/drawing/2014/main" id="{8973B30D-D33C-F0B5-4D71-EB8608363E39}"/>
              </a:ext>
            </a:extLst>
          </p:cNvPr>
          <p:cNvSpPr/>
          <p:nvPr/>
        </p:nvSpPr>
        <p:spPr>
          <a:xfrm>
            <a:off x="0" y="0"/>
            <a:ext cx="4873752" cy="6858000"/>
          </a:xfrm>
          <a:prstGeom prst="rect">
            <a:avLst/>
          </a:prstGeom>
          <a:gradFill>
            <a:gsLst>
              <a:gs pos="0">
                <a:srgbClr val="263050"/>
              </a:gs>
              <a:gs pos="100000">
                <a:srgbClr val="1D243C"/>
              </a:gs>
            </a:gsLst>
            <a:path path="circle">
              <a:fillToRect l="50000" t="50000" r="50000" b="50000"/>
            </a:path>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0" cap="none" spc="0" baseline="0">
              <a:solidFill>
                <a:srgbClr val="FFFFFF"/>
              </a:solidFill>
              <a:uFillTx/>
              <a:latin typeface="Euphemia"/>
            </a:endParaRPr>
          </a:p>
        </p:txBody>
      </p:sp>
      <p:sp>
        <p:nvSpPr>
          <p:cNvPr id="3" name="Τίτλος 1">
            <a:extLst>
              <a:ext uri="{FF2B5EF4-FFF2-40B4-BE49-F238E27FC236}">
                <a16:creationId xmlns:a16="http://schemas.microsoft.com/office/drawing/2014/main" id="{71862D6B-4B5C-719E-6C02-7D318F707F4B}"/>
              </a:ext>
            </a:extLst>
          </p:cNvPr>
          <p:cNvSpPr txBox="1">
            <a:spLocks noGrp="1"/>
          </p:cNvSpPr>
          <p:nvPr>
            <p:ph type="title"/>
          </p:nvPr>
        </p:nvSpPr>
        <p:spPr>
          <a:xfrm>
            <a:off x="760415" y="2362196"/>
            <a:ext cx="3200400" cy="1990721"/>
          </a:xfrm>
        </p:spPr>
        <p:txBody>
          <a:bodyPr/>
          <a:lstStyle>
            <a:lvl1pPr>
              <a:defRPr>
                <a:solidFill>
                  <a:srgbClr val="FFFFFF"/>
                </a:solidFill>
              </a:defRPr>
            </a:lvl1pPr>
          </a:lstStyle>
          <a:p>
            <a:pPr lvl="0"/>
            <a:r>
              <a:rPr lang="el-GR"/>
              <a:t>Στυλ κύριου τίτλου</a:t>
            </a:r>
          </a:p>
        </p:txBody>
      </p:sp>
      <p:sp>
        <p:nvSpPr>
          <p:cNvPr id="4" name="Σύμβολο κράτησης θέσης κειμένου 3">
            <a:extLst>
              <a:ext uri="{FF2B5EF4-FFF2-40B4-BE49-F238E27FC236}">
                <a16:creationId xmlns:a16="http://schemas.microsoft.com/office/drawing/2014/main" id="{81AE6211-9B36-4EEE-9767-9DA5EA2A7A78}"/>
              </a:ext>
            </a:extLst>
          </p:cNvPr>
          <p:cNvSpPr txBox="1">
            <a:spLocks noGrp="1"/>
          </p:cNvSpPr>
          <p:nvPr>
            <p:ph type="body" idx="2"/>
          </p:nvPr>
        </p:nvSpPr>
        <p:spPr>
          <a:xfrm>
            <a:off x="760415" y="4367311"/>
            <a:ext cx="3200400" cy="1622008"/>
          </a:xfrm>
        </p:spPr>
        <p:txBody>
          <a:bodyPr/>
          <a:lstStyle>
            <a:lvl1pPr marL="0" indent="0">
              <a:spcBef>
                <a:spcPts val="1200"/>
              </a:spcBef>
              <a:buNone/>
              <a:defRPr sz="1600">
                <a:solidFill>
                  <a:srgbClr val="FFFFFF"/>
                </a:solidFill>
              </a:defRPr>
            </a:lvl1pPr>
          </a:lstStyle>
          <a:p>
            <a:pPr lvl="0"/>
            <a:r>
              <a:rPr lang="el-GR"/>
              <a:t>Στυλ υποδείγματος κειμένου</a:t>
            </a:r>
          </a:p>
        </p:txBody>
      </p:sp>
      <p:sp>
        <p:nvSpPr>
          <p:cNvPr id="5" name="Σύμβολο κράτησης θέσης περιεχομένου 2">
            <a:extLst>
              <a:ext uri="{FF2B5EF4-FFF2-40B4-BE49-F238E27FC236}">
                <a16:creationId xmlns:a16="http://schemas.microsoft.com/office/drawing/2014/main" id="{FF445E81-E575-4C10-B1A0-5D1B60526973}"/>
              </a:ext>
            </a:extLst>
          </p:cNvPr>
          <p:cNvSpPr txBox="1">
            <a:spLocks noGrp="1"/>
          </p:cNvSpPr>
          <p:nvPr>
            <p:ph idx="1"/>
          </p:nvPr>
        </p:nvSpPr>
        <p:spPr>
          <a:xfrm>
            <a:off x="5362891" y="685800"/>
            <a:ext cx="6370323" cy="5486400"/>
          </a:xfrm>
        </p:spPr>
        <p:txBody>
          <a:bodyPr/>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Σύμβολο κράτησης θέσης υποσέλιδου 5">
            <a:extLst>
              <a:ext uri="{FF2B5EF4-FFF2-40B4-BE49-F238E27FC236}">
                <a16:creationId xmlns:a16="http://schemas.microsoft.com/office/drawing/2014/main" id="{4D735C8C-8BC9-0928-589C-5FD98CF18B27}"/>
              </a:ext>
            </a:extLst>
          </p:cNvPr>
          <p:cNvSpPr txBox="1">
            <a:spLocks noGrp="1"/>
          </p:cNvSpPr>
          <p:nvPr>
            <p:ph type="ftr" sz="quarter" idx="9"/>
          </p:nvPr>
        </p:nvSpPr>
        <p:spPr/>
        <p:txBody>
          <a:bodyPr/>
          <a:lstStyle>
            <a:lvl1pPr>
              <a:defRPr/>
            </a:lvl1pPr>
          </a:lstStyle>
          <a:p>
            <a:pPr lvl="0"/>
            <a:endParaRPr lang="el-GR"/>
          </a:p>
        </p:txBody>
      </p:sp>
      <p:sp>
        <p:nvSpPr>
          <p:cNvPr id="7" name="Σύμβολο κράτησης θέσης ημερομηνίας 4">
            <a:extLst>
              <a:ext uri="{FF2B5EF4-FFF2-40B4-BE49-F238E27FC236}">
                <a16:creationId xmlns:a16="http://schemas.microsoft.com/office/drawing/2014/main" id="{E351A5EF-96C5-887E-DD6D-B3F1A9F33898}"/>
              </a:ext>
            </a:extLst>
          </p:cNvPr>
          <p:cNvSpPr txBox="1">
            <a:spLocks noGrp="1"/>
          </p:cNvSpPr>
          <p:nvPr>
            <p:ph type="dt" sz="half" idx="7"/>
          </p:nvPr>
        </p:nvSpPr>
        <p:spPr/>
        <p:txBody>
          <a:bodyPr/>
          <a:lstStyle>
            <a:lvl1pPr>
              <a:defRPr>
                <a:solidFill>
                  <a:srgbClr val="263050"/>
                </a:solidFill>
              </a:defRPr>
            </a:lvl1pPr>
          </a:lstStyle>
          <a:p>
            <a:pPr lvl="0"/>
            <a:fld id="{9709C30A-99E6-42AD-93B7-A3AC501AD174}" type="datetime1">
              <a:rPr lang="el-GR"/>
              <a:pPr lvl="0"/>
              <a:t>26/3/2026</a:t>
            </a:fld>
            <a:endParaRPr lang="el-GR"/>
          </a:p>
        </p:txBody>
      </p:sp>
      <p:sp>
        <p:nvSpPr>
          <p:cNvPr id="8" name="Σύμβολο κράτησης θέσης αριθμού διαφάνειας 6">
            <a:extLst>
              <a:ext uri="{FF2B5EF4-FFF2-40B4-BE49-F238E27FC236}">
                <a16:creationId xmlns:a16="http://schemas.microsoft.com/office/drawing/2014/main" id="{5F5B9830-B4BD-23F3-EEF8-757A4E4FA9ED}"/>
              </a:ext>
            </a:extLst>
          </p:cNvPr>
          <p:cNvSpPr txBox="1">
            <a:spLocks noGrp="1"/>
          </p:cNvSpPr>
          <p:nvPr>
            <p:ph type="sldNum" sz="quarter" idx="8"/>
          </p:nvPr>
        </p:nvSpPr>
        <p:spPr/>
        <p:txBody>
          <a:bodyPr/>
          <a:lstStyle>
            <a:lvl1pPr>
              <a:defRPr>
                <a:solidFill>
                  <a:srgbClr val="263050"/>
                </a:solidFill>
              </a:defRPr>
            </a:lvl1pPr>
          </a:lstStyle>
          <a:p>
            <a:pPr lvl="0"/>
            <a:fld id="{D7E34E26-ECCC-455B-AFA1-FF4F144C747F}" type="slidenum">
              <a:t>‹#›</a:t>
            </a:fld>
            <a:endParaRPr lang="el-GR"/>
          </a:p>
        </p:txBody>
      </p:sp>
    </p:spTree>
    <p:extLst>
      <p:ext uri="{BB962C8B-B14F-4D97-AF65-F5344CB8AC3E}">
        <p14:creationId xmlns:p14="http://schemas.microsoft.com/office/powerpoint/2010/main" val="103771148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Ορθογώνιο 7">
            <a:extLst>
              <a:ext uri="{FF2B5EF4-FFF2-40B4-BE49-F238E27FC236}">
                <a16:creationId xmlns:a16="http://schemas.microsoft.com/office/drawing/2014/main" id="{49C44258-982D-8FDD-A9AB-030A027A03A5}"/>
              </a:ext>
            </a:extLst>
          </p:cNvPr>
          <p:cNvSpPr/>
          <p:nvPr/>
        </p:nvSpPr>
        <p:spPr>
          <a:xfrm>
            <a:off x="7315200" y="0"/>
            <a:ext cx="4873752" cy="6858000"/>
          </a:xfrm>
          <a:prstGeom prst="rect">
            <a:avLst/>
          </a:prstGeom>
          <a:gradFill>
            <a:gsLst>
              <a:gs pos="0">
                <a:srgbClr val="263050"/>
              </a:gs>
              <a:gs pos="100000">
                <a:srgbClr val="1D243C"/>
              </a:gs>
            </a:gsLst>
            <a:path path="circle">
              <a:fillToRect l="50000" t="50000" r="50000" b="50000"/>
            </a:path>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0" cap="none" spc="0" baseline="0">
              <a:solidFill>
                <a:srgbClr val="FFFFFF"/>
              </a:solidFill>
              <a:uFillTx/>
              <a:latin typeface="Euphemia"/>
            </a:endParaRPr>
          </a:p>
        </p:txBody>
      </p:sp>
      <p:sp>
        <p:nvSpPr>
          <p:cNvPr id="3" name="Τίτλος 1">
            <a:extLst>
              <a:ext uri="{FF2B5EF4-FFF2-40B4-BE49-F238E27FC236}">
                <a16:creationId xmlns:a16="http://schemas.microsoft.com/office/drawing/2014/main" id="{B30B7419-74E9-ACA1-964D-36CBC2A8B744}"/>
              </a:ext>
            </a:extLst>
          </p:cNvPr>
          <p:cNvSpPr txBox="1">
            <a:spLocks noGrp="1"/>
          </p:cNvSpPr>
          <p:nvPr>
            <p:ph type="title"/>
          </p:nvPr>
        </p:nvSpPr>
        <p:spPr>
          <a:xfrm>
            <a:off x="7923211" y="2362196"/>
            <a:ext cx="3200400" cy="1993392"/>
          </a:xfrm>
        </p:spPr>
        <p:txBody>
          <a:bodyPr/>
          <a:lstStyle>
            <a:lvl1pPr>
              <a:defRPr>
                <a:solidFill>
                  <a:srgbClr val="FFFFFF"/>
                </a:solidFill>
              </a:defRPr>
            </a:lvl1pPr>
          </a:lstStyle>
          <a:p>
            <a:pPr lvl="0"/>
            <a:r>
              <a:rPr lang="el-GR"/>
              <a:t>Στυλ κύριου τίτλου</a:t>
            </a:r>
          </a:p>
        </p:txBody>
      </p:sp>
      <p:sp>
        <p:nvSpPr>
          <p:cNvPr id="4" name="Σύμβολο κράτησης θέσης εικόνας 2" descr="Ένα κενό πλαίσιο κράτησης θέσης για να προσθέσετε μια εικόνα. Κάντε κλικ στο πλαίσιο κράτησης θέσης και επιλέξτε την εικόνα που θέλετε να προσθέσετε.">
            <a:extLst>
              <a:ext uri="{FF2B5EF4-FFF2-40B4-BE49-F238E27FC236}">
                <a16:creationId xmlns:a16="http://schemas.microsoft.com/office/drawing/2014/main" id="{40CB72B8-8FE2-B7A6-3137-2C2037400AC5}"/>
              </a:ext>
            </a:extLst>
          </p:cNvPr>
          <p:cNvSpPr txBox="1">
            <a:spLocks noGrp="1"/>
          </p:cNvSpPr>
          <p:nvPr>
            <p:ph type="pic" idx="1"/>
          </p:nvPr>
        </p:nvSpPr>
        <p:spPr>
          <a:xfrm>
            <a:off x="0" y="0"/>
            <a:ext cx="7315200" cy="6858000"/>
          </a:xfrm>
          <a:solidFill>
            <a:srgbClr val="CDD2D2"/>
          </a:solidFill>
        </p:spPr>
        <p:txBody>
          <a:bodyPr anchorCtr="1"/>
          <a:lstStyle>
            <a:lvl1pPr marL="0" indent="0" algn="ctr">
              <a:buNone/>
              <a:defRPr sz="3200"/>
            </a:lvl1pPr>
          </a:lstStyle>
          <a:p>
            <a:pPr lvl="0"/>
            <a:r>
              <a:rPr lang="el-GR"/>
              <a:t>Κάντε κλικ στο εικονίδιο για να προσθέσετε εικόνα</a:t>
            </a:r>
          </a:p>
        </p:txBody>
      </p:sp>
      <p:sp>
        <p:nvSpPr>
          <p:cNvPr id="5" name="Σύμβολο κράτησης θέσης κειμένου 3">
            <a:extLst>
              <a:ext uri="{FF2B5EF4-FFF2-40B4-BE49-F238E27FC236}">
                <a16:creationId xmlns:a16="http://schemas.microsoft.com/office/drawing/2014/main" id="{1B0D7BB6-B31C-6683-C5D7-E95002BDEFB0}"/>
              </a:ext>
            </a:extLst>
          </p:cNvPr>
          <p:cNvSpPr txBox="1">
            <a:spLocks noGrp="1"/>
          </p:cNvSpPr>
          <p:nvPr>
            <p:ph type="body" idx="2"/>
          </p:nvPr>
        </p:nvSpPr>
        <p:spPr>
          <a:xfrm>
            <a:off x="7923211" y="4355588"/>
            <a:ext cx="3200400" cy="1644612"/>
          </a:xfrm>
        </p:spPr>
        <p:txBody>
          <a:bodyPr/>
          <a:lstStyle>
            <a:lvl1pPr marL="0" indent="0">
              <a:spcBef>
                <a:spcPts val="1200"/>
              </a:spcBef>
              <a:buNone/>
              <a:defRPr sz="1600">
                <a:solidFill>
                  <a:srgbClr val="FFFFFF"/>
                </a:solidFill>
              </a:defRPr>
            </a:lvl1pPr>
          </a:lstStyle>
          <a:p>
            <a:pPr lvl="0"/>
            <a:r>
              <a:rPr lang="el-GR"/>
              <a:t>Στυλ υποδείγματος κειμένου</a:t>
            </a:r>
          </a:p>
        </p:txBody>
      </p:sp>
      <p:sp>
        <p:nvSpPr>
          <p:cNvPr id="6" name="Σύμβολο κράτησης θέσης υποσέλιδου 5">
            <a:extLst>
              <a:ext uri="{FF2B5EF4-FFF2-40B4-BE49-F238E27FC236}">
                <a16:creationId xmlns:a16="http://schemas.microsoft.com/office/drawing/2014/main" id="{23038BA2-0F38-1B52-F76D-3D6214286AA2}"/>
              </a:ext>
            </a:extLst>
          </p:cNvPr>
          <p:cNvSpPr txBox="1">
            <a:spLocks noGrp="1"/>
          </p:cNvSpPr>
          <p:nvPr>
            <p:ph type="ftr" sz="quarter" idx="9"/>
          </p:nvPr>
        </p:nvSpPr>
        <p:spPr/>
        <p:txBody>
          <a:bodyPr/>
          <a:lstStyle>
            <a:lvl1pPr>
              <a:defRPr/>
            </a:lvl1pPr>
          </a:lstStyle>
          <a:p>
            <a:pPr lvl="0"/>
            <a:endParaRPr lang="el-GR"/>
          </a:p>
        </p:txBody>
      </p:sp>
      <p:sp>
        <p:nvSpPr>
          <p:cNvPr id="7" name="Σύμβολο κράτησης θέσης ημερομηνίας 4">
            <a:extLst>
              <a:ext uri="{FF2B5EF4-FFF2-40B4-BE49-F238E27FC236}">
                <a16:creationId xmlns:a16="http://schemas.microsoft.com/office/drawing/2014/main" id="{69CA4EBD-CDF8-86EC-672E-3397821D91C7}"/>
              </a:ext>
            </a:extLst>
          </p:cNvPr>
          <p:cNvSpPr txBox="1">
            <a:spLocks noGrp="1"/>
          </p:cNvSpPr>
          <p:nvPr>
            <p:ph type="dt" sz="half" idx="7"/>
          </p:nvPr>
        </p:nvSpPr>
        <p:spPr/>
        <p:txBody>
          <a:bodyPr/>
          <a:lstStyle>
            <a:lvl1pPr>
              <a:defRPr/>
            </a:lvl1pPr>
          </a:lstStyle>
          <a:p>
            <a:pPr lvl="0"/>
            <a:fld id="{F866B470-BD0A-4681-AF06-B7868694ACF9}" type="datetime1">
              <a:rPr lang="el-GR"/>
              <a:pPr lvl="0"/>
              <a:t>26/3/2026</a:t>
            </a:fld>
            <a:endParaRPr lang="el-GR"/>
          </a:p>
        </p:txBody>
      </p:sp>
      <p:sp>
        <p:nvSpPr>
          <p:cNvPr id="8" name="Σύμβολο κράτησης θέσης αριθμού διαφάνειας 6">
            <a:extLst>
              <a:ext uri="{FF2B5EF4-FFF2-40B4-BE49-F238E27FC236}">
                <a16:creationId xmlns:a16="http://schemas.microsoft.com/office/drawing/2014/main" id="{6A118B5F-0CC4-EB78-4D6E-F2CAA6973125}"/>
              </a:ext>
            </a:extLst>
          </p:cNvPr>
          <p:cNvSpPr txBox="1">
            <a:spLocks noGrp="1"/>
          </p:cNvSpPr>
          <p:nvPr>
            <p:ph type="sldNum" sz="quarter" idx="8"/>
          </p:nvPr>
        </p:nvSpPr>
        <p:spPr/>
        <p:txBody>
          <a:bodyPr/>
          <a:lstStyle>
            <a:lvl1pPr>
              <a:defRPr/>
            </a:lvl1pPr>
          </a:lstStyle>
          <a:p>
            <a:pPr lvl="0"/>
            <a:fld id="{2A2CA0FA-0D3B-490D-A334-0E8C7D183E92}" type="slidenum">
              <a:t>‹#›</a:t>
            </a:fld>
            <a:endParaRPr lang="el-GR"/>
          </a:p>
        </p:txBody>
      </p:sp>
    </p:spTree>
    <p:extLst>
      <p:ext uri="{BB962C8B-B14F-4D97-AF65-F5344CB8AC3E}">
        <p14:creationId xmlns:p14="http://schemas.microsoft.com/office/powerpoint/2010/main" val="3225424192"/>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523D14D-E504-1DAE-CAE8-6D6F2F5AC974}"/>
              </a:ext>
            </a:extLst>
          </p:cNvPr>
          <p:cNvSpPr txBox="1">
            <a:spLocks noGrp="1"/>
          </p:cNvSpPr>
          <p:nvPr>
            <p:ph type="title"/>
          </p:nvPr>
        </p:nvSpPr>
        <p:spPr/>
        <p:txBody>
          <a:bodyPr/>
          <a:lstStyle>
            <a:lvl1pPr>
              <a:defRPr/>
            </a:lvl1pPr>
          </a:lstStyle>
          <a:p>
            <a:pPr lvl="0"/>
            <a:r>
              <a:rPr lang="el-GR"/>
              <a:t>Στυλ κύριου τίτλου</a:t>
            </a:r>
          </a:p>
        </p:txBody>
      </p:sp>
      <p:sp>
        <p:nvSpPr>
          <p:cNvPr id="3" name="Σύμβολο κράτησης θέσης κατακόρυφου κειμένου 2">
            <a:extLst>
              <a:ext uri="{FF2B5EF4-FFF2-40B4-BE49-F238E27FC236}">
                <a16:creationId xmlns:a16="http://schemas.microsoft.com/office/drawing/2014/main" id="{711FE206-CDDA-6855-7B0C-1652729AF67D}"/>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Σύμβολο κράτησης θέσης υποσέλιδου 4">
            <a:extLst>
              <a:ext uri="{FF2B5EF4-FFF2-40B4-BE49-F238E27FC236}">
                <a16:creationId xmlns:a16="http://schemas.microsoft.com/office/drawing/2014/main" id="{A516E5B2-0505-2915-E218-3FC7991CAA06}"/>
              </a:ext>
            </a:extLst>
          </p:cNvPr>
          <p:cNvSpPr txBox="1">
            <a:spLocks noGrp="1"/>
          </p:cNvSpPr>
          <p:nvPr>
            <p:ph type="ftr" sz="quarter" idx="9"/>
          </p:nvPr>
        </p:nvSpPr>
        <p:spPr/>
        <p:txBody>
          <a:bodyPr/>
          <a:lstStyle>
            <a:lvl1pPr>
              <a:defRPr/>
            </a:lvl1pPr>
          </a:lstStyle>
          <a:p>
            <a:pPr lvl="0"/>
            <a:endParaRPr lang="el-GR"/>
          </a:p>
        </p:txBody>
      </p:sp>
      <p:sp>
        <p:nvSpPr>
          <p:cNvPr id="5" name="Σύμβολο κράτησης θέσης ημερομηνίας 3">
            <a:extLst>
              <a:ext uri="{FF2B5EF4-FFF2-40B4-BE49-F238E27FC236}">
                <a16:creationId xmlns:a16="http://schemas.microsoft.com/office/drawing/2014/main" id="{068E6212-04DB-2D98-7845-BFECA09BADB3}"/>
              </a:ext>
            </a:extLst>
          </p:cNvPr>
          <p:cNvSpPr txBox="1">
            <a:spLocks noGrp="1"/>
          </p:cNvSpPr>
          <p:nvPr>
            <p:ph type="dt" sz="half" idx="7"/>
          </p:nvPr>
        </p:nvSpPr>
        <p:spPr/>
        <p:txBody>
          <a:bodyPr/>
          <a:lstStyle>
            <a:lvl1pPr>
              <a:defRPr/>
            </a:lvl1pPr>
          </a:lstStyle>
          <a:p>
            <a:pPr lvl="0"/>
            <a:fld id="{96D0D894-BD76-46C6-9CF3-7CE3D661E6B0}" type="datetime1">
              <a:rPr lang="el-GR"/>
              <a:pPr lvl="0"/>
              <a:t>26/3/2026</a:t>
            </a:fld>
            <a:endParaRPr lang="el-GR"/>
          </a:p>
        </p:txBody>
      </p:sp>
      <p:sp>
        <p:nvSpPr>
          <p:cNvPr id="6" name="Σύμβολο κράτησης θέσης αριθμού διαφάνειας 5">
            <a:extLst>
              <a:ext uri="{FF2B5EF4-FFF2-40B4-BE49-F238E27FC236}">
                <a16:creationId xmlns:a16="http://schemas.microsoft.com/office/drawing/2014/main" id="{4A49DC8D-294B-CE6F-644B-D3D7CA7FA052}"/>
              </a:ext>
            </a:extLst>
          </p:cNvPr>
          <p:cNvSpPr txBox="1">
            <a:spLocks noGrp="1"/>
          </p:cNvSpPr>
          <p:nvPr>
            <p:ph type="sldNum" sz="quarter" idx="8"/>
          </p:nvPr>
        </p:nvSpPr>
        <p:spPr/>
        <p:txBody>
          <a:bodyPr/>
          <a:lstStyle>
            <a:lvl1pPr>
              <a:defRPr/>
            </a:lvl1pPr>
          </a:lstStyle>
          <a:p>
            <a:pPr lvl="0"/>
            <a:fld id="{9E5A0344-7421-4809-84BE-EA71AECC1609}" type="slidenum">
              <a:t>‹#›</a:t>
            </a:fld>
            <a:endParaRPr lang="el-GR"/>
          </a:p>
        </p:txBody>
      </p:sp>
    </p:spTree>
    <p:extLst>
      <p:ext uri="{BB962C8B-B14F-4D97-AF65-F5344CB8AC3E}">
        <p14:creationId xmlns:p14="http://schemas.microsoft.com/office/powerpoint/2010/main" val="3793323497"/>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E43F832D-3F4B-0A6F-64E8-7D5B21C4B68C}"/>
              </a:ext>
            </a:extLst>
          </p:cNvPr>
          <p:cNvSpPr txBox="1">
            <a:spLocks noGrp="1"/>
          </p:cNvSpPr>
          <p:nvPr>
            <p:ph type="title" orient="vert"/>
          </p:nvPr>
        </p:nvSpPr>
        <p:spPr>
          <a:xfrm>
            <a:off x="8724903" y="274640"/>
            <a:ext cx="2628899" cy="5897559"/>
          </a:xfrm>
        </p:spPr>
        <p:txBody>
          <a:bodyPr vert="eaVert"/>
          <a:lstStyle>
            <a:lvl1pPr>
              <a:defRPr/>
            </a:lvl1pPr>
          </a:lstStyle>
          <a:p>
            <a:pPr lvl="0"/>
            <a:r>
              <a:rPr lang="el-GR"/>
              <a:t>Στυλ κύριου τίτλου</a:t>
            </a:r>
          </a:p>
        </p:txBody>
      </p:sp>
      <p:sp>
        <p:nvSpPr>
          <p:cNvPr id="3" name="Σύμβολο κράτησης θέσης κατακόρυφου κειμένου 2">
            <a:extLst>
              <a:ext uri="{FF2B5EF4-FFF2-40B4-BE49-F238E27FC236}">
                <a16:creationId xmlns:a16="http://schemas.microsoft.com/office/drawing/2014/main" id="{3DC98F04-2A7A-6E01-633F-E8975CDB2FBD}"/>
              </a:ext>
            </a:extLst>
          </p:cNvPr>
          <p:cNvSpPr txBox="1">
            <a:spLocks noGrp="1"/>
          </p:cNvSpPr>
          <p:nvPr>
            <p:ph type="body" orient="vert" idx="1"/>
          </p:nvPr>
        </p:nvSpPr>
        <p:spPr>
          <a:xfrm>
            <a:off x="838203" y="274640"/>
            <a:ext cx="7734296" cy="5897559"/>
          </a:xfrm>
        </p:spPr>
        <p:txBody>
          <a:bodyPr vert="eaVert"/>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Σύμβολο κράτησης θέσης υποσέλιδου 4">
            <a:extLst>
              <a:ext uri="{FF2B5EF4-FFF2-40B4-BE49-F238E27FC236}">
                <a16:creationId xmlns:a16="http://schemas.microsoft.com/office/drawing/2014/main" id="{0E65ED80-D46A-D6D1-E66A-A1058BADF92E}"/>
              </a:ext>
            </a:extLst>
          </p:cNvPr>
          <p:cNvSpPr txBox="1">
            <a:spLocks noGrp="1"/>
          </p:cNvSpPr>
          <p:nvPr>
            <p:ph type="ftr" sz="quarter" idx="9"/>
          </p:nvPr>
        </p:nvSpPr>
        <p:spPr/>
        <p:txBody>
          <a:bodyPr/>
          <a:lstStyle>
            <a:lvl1pPr>
              <a:defRPr/>
            </a:lvl1pPr>
          </a:lstStyle>
          <a:p>
            <a:pPr lvl="0"/>
            <a:endParaRPr lang="el-GR"/>
          </a:p>
        </p:txBody>
      </p:sp>
      <p:sp>
        <p:nvSpPr>
          <p:cNvPr id="5" name="Σύμβολο κράτησης θέσης ημερομηνίας 3">
            <a:extLst>
              <a:ext uri="{FF2B5EF4-FFF2-40B4-BE49-F238E27FC236}">
                <a16:creationId xmlns:a16="http://schemas.microsoft.com/office/drawing/2014/main" id="{45BCD46D-75B1-2E5B-E50C-628E10C64060}"/>
              </a:ext>
            </a:extLst>
          </p:cNvPr>
          <p:cNvSpPr txBox="1">
            <a:spLocks noGrp="1"/>
          </p:cNvSpPr>
          <p:nvPr>
            <p:ph type="dt" sz="half" idx="7"/>
          </p:nvPr>
        </p:nvSpPr>
        <p:spPr/>
        <p:txBody>
          <a:bodyPr/>
          <a:lstStyle>
            <a:lvl1pPr>
              <a:defRPr/>
            </a:lvl1pPr>
          </a:lstStyle>
          <a:p>
            <a:pPr lvl="0"/>
            <a:fld id="{346F79EA-427D-47A3-B972-420A38CEC84D}" type="datetime1">
              <a:rPr lang="el-GR"/>
              <a:pPr lvl="0"/>
              <a:t>26/3/2026</a:t>
            </a:fld>
            <a:endParaRPr lang="el-GR"/>
          </a:p>
        </p:txBody>
      </p:sp>
      <p:sp>
        <p:nvSpPr>
          <p:cNvPr id="6" name="Σύμβολο κράτησης θέσης αριθμού διαφάνειας 5">
            <a:extLst>
              <a:ext uri="{FF2B5EF4-FFF2-40B4-BE49-F238E27FC236}">
                <a16:creationId xmlns:a16="http://schemas.microsoft.com/office/drawing/2014/main" id="{CCF0A34F-53DE-506E-C8DD-B7C416FC796D}"/>
              </a:ext>
            </a:extLst>
          </p:cNvPr>
          <p:cNvSpPr txBox="1">
            <a:spLocks noGrp="1"/>
          </p:cNvSpPr>
          <p:nvPr>
            <p:ph type="sldNum" sz="quarter" idx="8"/>
          </p:nvPr>
        </p:nvSpPr>
        <p:spPr/>
        <p:txBody>
          <a:bodyPr/>
          <a:lstStyle>
            <a:lvl1pPr>
              <a:defRPr/>
            </a:lvl1pPr>
          </a:lstStyle>
          <a:p>
            <a:pPr lvl="0"/>
            <a:fld id="{D1213B64-C173-40C5-8B31-5BACB0321491}" type="slidenum">
              <a:t>‹#›</a:t>
            </a:fld>
            <a:endParaRPr lang="el-GR"/>
          </a:p>
        </p:txBody>
      </p:sp>
    </p:spTree>
    <p:extLst>
      <p:ext uri="{BB962C8B-B14F-4D97-AF65-F5344CB8AC3E}">
        <p14:creationId xmlns:p14="http://schemas.microsoft.com/office/powerpoint/2010/main" val="3704317034"/>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6F8FC"/>
            </a:gs>
            <a:gs pos="100000">
              <a:srgbClr val="ABC0E4"/>
            </a:gs>
          </a:gsLst>
          <a:lin ang="5400000"/>
        </a:gradFill>
        <a:effectLst/>
      </p:bgPr>
    </p:bg>
    <p:spTree>
      <p:nvGrpSpPr>
        <p:cNvPr id="1" name=""/>
        <p:cNvGrpSpPr/>
        <p:nvPr/>
      </p:nvGrpSpPr>
      <p:grpSpPr>
        <a:xfrm>
          <a:off x="0" y="0"/>
          <a:ext cx="0" cy="0"/>
          <a:chOff x="0" y="0"/>
          <a:chExt cx="0" cy="0"/>
        </a:xfrm>
      </p:grpSpPr>
      <p:sp>
        <p:nvSpPr>
          <p:cNvPr id="2" name="Ορθογώνιο 6">
            <a:extLst>
              <a:ext uri="{FF2B5EF4-FFF2-40B4-BE49-F238E27FC236}">
                <a16:creationId xmlns:a16="http://schemas.microsoft.com/office/drawing/2014/main" id="{AC3E06B6-D8F5-794B-C3CA-A66B254366A6}"/>
              </a:ext>
            </a:extLst>
          </p:cNvPr>
          <p:cNvSpPr/>
          <p:nvPr/>
        </p:nvSpPr>
        <p:spPr>
          <a:xfrm>
            <a:off x="1591" y="6583680"/>
            <a:ext cx="12188823" cy="274320"/>
          </a:xfrm>
          <a:prstGeom prst="rect">
            <a:avLst/>
          </a:prstGeom>
          <a:gradFill>
            <a:gsLst>
              <a:gs pos="0">
                <a:srgbClr val="263050"/>
              </a:gs>
              <a:gs pos="100000">
                <a:srgbClr val="1D243C"/>
              </a:gs>
            </a:gsLst>
            <a:path path="circle">
              <a:fillToRect l="50000" t="50000" r="50000" b="50000"/>
            </a:path>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0" cap="none" spc="0" baseline="0">
              <a:solidFill>
                <a:srgbClr val="FFFFFF"/>
              </a:solidFill>
              <a:uFillTx/>
              <a:latin typeface="Euphemia"/>
            </a:endParaRPr>
          </a:p>
        </p:txBody>
      </p:sp>
      <p:sp>
        <p:nvSpPr>
          <p:cNvPr id="3" name="Ορθογώνιο 7">
            <a:extLst>
              <a:ext uri="{FF2B5EF4-FFF2-40B4-BE49-F238E27FC236}">
                <a16:creationId xmlns:a16="http://schemas.microsoft.com/office/drawing/2014/main" id="{66944921-C5AB-63C9-DEC8-C05625E8C83C}"/>
              </a:ext>
            </a:extLst>
          </p:cNvPr>
          <p:cNvSpPr/>
          <p:nvPr/>
        </p:nvSpPr>
        <p:spPr>
          <a:xfrm>
            <a:off x="1591" y="6583680"/>
            <a:ext cx="12188823" cy="45720"/>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1200" cap="none" spc="0" baseline="0">
              <a:solidFill>
                <a:srgbClr val="FFFFFF"/>
              </a:solidFill>
              <a:uFillTx/>
              <a:latin typeface="Corbel"/>
            </a:endParaRPr>
          </a:p>
        </p:txBody>
      </p:sp>
      <p:sp>
        <p:nvSpPr>
          <p:cNvPr id="4" name="Σύμβολο κράτησης θέσης τίτλου 1">
            <a:extLst>
              <a:ext uri="{FF2B5EF4-FFF2-40B4-BE49-F238E27FC236}">
                <a16:creationId xmlns:a16="http://schemas.microsoft.com/office/drawing/2014/main" id="{7C6343D7-F2AE-034F-29F6-10A2575E3696}"/>
              </a:ext>
            </a:extLst>
          </p:cNvPr>
          <p:cNvSpPr txBox="1">
            <a:spLocks noGrp="1"/>
          </p:cNvSpPr>
          <p:nvPr>
            <p:ph type="title"/>
          </p:nvPr>
        </p:nvSpPr>
        <p:spPr>
          <a:xfrm>
            <a:off x="1341123" y="467358"/>
            <a:ext cx="9509760" cy="1233425"/>
          </a:xfrm>
          <a:prstGeom prst="rect">
            <a:avLst/>
          </a:prstGeom>
          <a:noFill/>
          <a:ln>
            <a:noFill/>
          </a:ln>
        </p:spPr>
        <p:txBody>
          <a:bodyPr vert="horz" wrap="square" lIns="91440" tIns="45720" rIns="91440" bIns="45720" anchor="b" anchorCtr="0" compatLnSpc="1">
            <a:normAutofit/>
          </a:bodyPr>
          <a:lstStyle/>
          <a:p>
            <a:pPr lvl="0"/>
            <a:r>
              <a:rPr lang="el-GR"/>
              <a:t>Στυλ κύριου τίτλου</a:t>
            </a:r>
          </a:p>
        </p:txBody>
      </p:sp>
      <p:sp>
        <p:nvSpPr>
          <p:cNvPr id="5" name="Σύμβολο κράτησης θέσης κειμένου 2">
            <a:extLst>
              <a:ext uri="{FF2B5EF4-FFF2-40B4-BE49-F238E27FC236}">
                <a16:creationId xmlns:a16="http://schemas.microsoft.com/office/drawing/2014/main" id="{3A268C67-F7EE-0541-B9B8-E7A2214896FD}"/>
              </a:ext>
            </a:extLst>
          </p:cNvPr>
          <p:cNvSpPr txBox="1">
            <a:spLocks noGrp="1"/>
          </p:cNvSpPr>
          <p:nvPr>
            <p:ph type="body" idx="1"/>
          </p:nvPr>
        </p:nvSpPr>
        <p:spPr>
          <a:xfrm>
            <a:off x="1341123" y="1901952"/>
            <a:ext cx="9509760" cy="4127629"/>
          </a:xfrm>
          <a:prstGeom prst="rect">
            <a:avLst/>
          </a:prstGeom>
          <a:noFill/>
          <a:ln>
            <a:noFill/>
          </a:ln>
        </p:spPr>
        <p:txBody>
          <a:bodyPr vert="horz" wrap="square" lIns="91440" tIns="45720" rIns="91440" bIns="45720" anchor="t" anchorCtr="0" compatLnSpc="1">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a:p>
            <a:pPr lvl="5"/>
            <a:r>
              <a:rPr lang="el-GR"/>
              <a:t>Έκτου</a:t>
            </a:r>
          </a:p>
          <a:p>
            <a:pPr lvl="6"/>
            <a:r>
              <a:rPr lang="el-GR"/>
              <a:t>Έβδομου</a:t>
            </a:r>
          </a:p>
          <a:p>
            <a:pPr lvl="7"/>
            <a:r>
              <a:rPr lang="el-GR"/>
              <a:t>Όγδοου</a:t>
            </a:r>
          </a:p>
          <a:p>
            <a:pPr lvl="8"/>
            <a:r>
              <a:rPr lang="el-GR"/>
              <a:t>Ένατου</a:t>
            </a:r>
          </a:p>
        </p:txBody>
      </p:sp>
      <p:sp>
        <p:nvSpPr>
          <p:cNvPr id="6" name="Σύμβολο κράτησης θέσης υποσέλιδου 4">
            <a:extLst>
              <a:ext uri="{FF2B5EF4-FFF2-40B4-BE49-F238E27FC236}">
                <a16:creationId xmlns:a16="http://schemas.microsoft.com/office/drawing/2014/main" id="{5BB2FFC9-5000-3A78-8A48-A1E3B4716970}"/>
              </a:ext>
            </a:extLst>
          </p:cNvPr>
          <p:cNvSpPr txBox="1">
            <a:spLocks noGrp="1"/>
          </p:cNvSpPr>
          <p:nvPr>
            <p:ph type="ftr" sz="quarter" idx="3"/>
          </p:nvPr>
        </p:nvSpPr>
        <p:spPr>
          <a:xfrm>
            <a:off x="1341123" y="6601968"/>
            <a:ext cx="7159752" cy="237744"/>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l-GR" sz="1100" b="0" i="0" u="none" strike="noStrike" kern="1200" cap="all" spc="0" baseline="0">
                <a:solidFill>
                  <a:srgbClr val="E5E8E8"/>
                </a:solidFill>
                <a:uFillTx/>
                <a:latin typeface="Corbel"/>
              </a:defRPr>
            </a:lvl1pPr>
          </a:lstStyle>
          <a:p>
            <a:pPr lvl="0"/>
            <a:endParaRPr lang="el-GR"/>
          </a:p>
        </p:txBody>
      </p:sp>
      <p:sp>
        <p:nvSpPr>
          <p:cNvPr id="7" name="Σύμβολο κράτησης θέσης ημερομηνίας 3">
            <a:extLst>
              <a:ext uri="{FF2B5EF4-FFF2-40B4-BE49-F238E27FC236}">
                <a16:creationId xmlns:a16="http://schemas.microsoft.com/office/drawing/2014/main" id="{1E4106D9-E0DA-859E-8D2F-7E5088FB66E8}"/>
              </a:ext>
            </a:extLst>
          </p:cNvPr>
          <p:cNvSpPr txBox="1">
            <a:spLocks noGrp="1"/>
          </p:cNvSpPr>
          <p:nvPr>
            <p:ph type="dt" sz="half" idx="2"/>
          </p:nvPr>
        </p:nvSpPr>
        <p:spPr>
          <a:xfrm>
            <a:off x="8875779" y="6601968"/>
            <a:ext cx="960120" cy="237744"/>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l-GR" sz="1100" b="0" i="0" u="none" strike="noStrike" kern="1200" cap="none" spc="0" baseline="0">
                <a:solidFill>
                  <a:srgbClr val="E5E8E8"/>
                </a:solidFill>
                <a:uFillTx/>
                <a:latin typeface="Corbel"/>
              </a:defRPr>
            </a:lvl1pPr>
          </a:lstStyle>
          <a:p>
            <a:pPr lvl="0"/>
            <a:fld id="{2AD23F9A-5D5C-46CA-B537-9E294623E033}" type="datetime1">
              <a:rPr lang="el-GR"/>
              <a:pPr lvl="0"/>
              <a:t>26/3/2026</a:t>
            </a:fld>
            <a:endParaRPr lang="el-GR"/>
          </a:p>
        </p:txBody>
      </p:sp>
      <p:sp>
        <p:nvSpPr>
          <p:cNvPr id="8" name="Σύμβολο κράτησης θέσης αριθμού διαφάνειας 5">
            <a:extLst>
              <a:ext uri="{FF2B5EF4-FFF2-40B4-BE49-F238E27FC236}">
                <a16:creationId xmlns:a16="http://schemas.microsoft.com/office/drawing/2014/main" id="{7418B7B9-45EF-79DA-3AAD-2C28476016EC}"/>
              </a:ext>
            </a:extLst>
          </p:cNvPr>
          <p:cNvSpPr txBox="1">
            <a:spLocks noGrp="1"/>
          </p:cNvSpPr>
          <p:nvPr>
            <p:ph type="sldNum" sz="quarter" idx="4"/>
          </p:nvPr>
        </p:nvSpPr>
        <p:spPr>
          <a:xfrm>
            <a:off x="10210803" y="6601968"/>
            <a:ext cx="640080" cy="237744"/>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l-GR" sz="1100" b="0" i="0" u="none" strike="noStrike" kern="1200" cap="none" spc="0" baseline="0">
                <a:solidFill>
                  <a:srgbClr val="E5E8E8"/>
                </a:solidFill>
                <a:uFillTx/>
                <a:latin typeface="Corbel"/>
              </a:defRPr>
            </a:lvl1pPr>
          </a:lstStyle>
          <a:p>
            <a:pPr lvl="0"/>
            <a:fld id="{50953E5B-7FCB-4A5F-A64E-4233B372D74C}" type="slidenum">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fade/>
  </p:transition>
  <p:txStyles>
    <p:titleStyle>
      <a:lvl1pPr marL="0" marR="0" lvl="0" indent="0" algn="l" defTabSz="914400" rtl="0" fontAlgn="auto" hangingPunct="1">
        <a:lnSpc>
          <a:spcPct val="90000"/>
        </a:lnSpc>
        <a:spcBef>
          <a:spcPts val="0"/>
        </a:spcBef>
        <a:spcAft>
          <a:spcPts val="0"/>
        </a:spcAft>
        <a:buNone/>
        <a:tabLst/>
        <a:defRPr lang="el-GR" sz="3400" b="0" i="0" u="none" strike="noStrike" kern="1200" cap="none" spc="0" baseline="0">
          <a:solidFill>
            <a:srgbClr val="1D243C"/>
          </a:solidFill>
          <a:uFillTx/>
          <a:latin typeface="Corbel"/>
        </a:defRPr>
      </a:lvl1pPr>
    </p:titleStyle>
    <p:bodyStyle>
      <a:lvl1pPr marL="274320" marR="0" lvl="0" indent="-228600" algn="l" defTabSz="914400" rtl="0" fontAlgn="auto" hangingPunct="1">
        <a:lnSpc>
          <a:spcPct val="90000"/>
        </a:lnSpc>
        <a:spcBef>
          <a:spcPts val="1800"/>
        </a:spcBef>
        <a:spcAft>
          <a:spcPts val="0"/>
        </a:spcAft>
        <a:buClr>
          <a:srgbClr val="263050"/>
        </a:buClr>
        <a:buSzPct val="80000"/>
        <a:buFont typeface="Wingdings" pitchFamily="2"/>
        <a:buChar char="§"/>
        <a:tabLst/>
        <a:defRPr lang="el-GR" sz="2000" b="0" i="0" u="none" strike="noStrike" kern="1200" cap="none" spc="0" baseline="0">
          <a:solidFill>
            <a:srgbClr val="263050"/>
          </a:solidFill>
          <a:uFillTx/>
          <a:latin typeface="Corbel"/>
        </a:defRPr>
      </a:lvl1pPr>
      <a:lvl2pPr marL="594360" marR="0" lvl="1" indent="-228600" algn="l" defTabSz="914400" rtl="0" fontAlgn="auto" hangingPunct="1">
        <a:lnSpc>
          <a:spcPct val="90000"/>
        </a:lnSpc>
        <a:spcBef>
          <a:spcPts val="1000"/>
        </a:spcBef>
        <a:spcAft>
          <a:spcPts val="0"/>
        </a:spcAft>
        <a:buClr>
          <a:srgbClr val="263050"/>
        </a:buClr>
        <a:buSzPct val="80000"/>
        <a:buFont typeface="Wingdings" pitchFamily="2"/>
        <a:buChar char="§"/>
        <a:tabLst/>
        <a:defRPr lang="el-GR" sz="1800" b="0" i="0" u="none" strike="noStrike" kern="1200" cap="none" spc="0" baseline="0">
          <a:solidFill>
            <a:srgbClr val="263050"/>
          </a:solidFill>
          <a:uFillTx/>
          <a:latin typeface="Corbel"/>
        </a:defRPr>
      </a:lvl2pPr>
      <a:lvl3pPr marL="914400" marR="0" lvl="2" indent="-228600" algn="l" defTabSz="914400" rtl="0" fontAlgn="auto" hangingPunct="1">
        <a:lnSpc>
          <a:spcPct val="90000"/>
        </a:lnSpc>
        <a:spcBef>
          <a:spcPts val="800"/>
        </a:spcBef>
        <a:spcAft>
          <a:spcPts val="0"/>
        </a:spcAft>
        <a:buClr>
          <a:srgbClr val="263050"/>
        </a:buClr>
        <a:buSzPct val="80000"/>
        <a:buFont typeface="Wingdings" pitchFamily="2"/>
        <a:buChar char="§"/>
        <a:tabLst/>
        <a:defRPr lang="el-GR" sz="1600" b="0" i="0" u="none" strike="noStrike" kern="1200" cap="none" spc="0" baseline="0">
          <a:solidFill>
            <a:srgbClr val="263050"/>
          </a:solidFill>
          <a:uFillTx/>
          <a:latin typeface="Corbel"/>
        </a:defRPr>
      </a:lvl3pPr>
      <a:lvl4pPr marL="1234440" marR="0" lvl="3" indent="-228600" algn="l" defTabSz="914400" rtl="0" fontAlgn="auto" hangingPunct="1">
        <a:lnSpc>
          <a:spcPct val="90000"/>
        </a:lnSpc>
        <a:spcBef>
          <a:spcPts val="800"/>
        </a:spcBef>
        <a:spcAft>
          <a:spcPts val="0"/>
        </a:spcAft>
        <a:buClr>
          <a:srgbClr val="263050"/>
        </a:buClr>
        <a:buSzPct val="80000"/>
        <a:buFont typeface="Wingdings" pitchFamily="2"/>
        <a:buChar char="§"/>
        <a:tabLst/>
        <a:defRPr lang="el-GR" sz="1400" b="0" i="0" u="none" strike="noStrike" kern="1200" cap="none" spc="0" baseline="0">
          <a:solidFill>
            <a:srgbClr val="263050"/>
          </a:solidFill>
          <a:uFillTx/>
          <a:latin typeface="Corbel"/>
        </a:defRPr>
      </a:lvl4pPr>
      <a:lvl5pPr marL="1554480" marR="0" lvl="4" indent="-228600" algn="l" defTabSz="914400" rtl="0" fontAlgn="auto" hangingPunct="1">
        <a:lnSpc>
          <a:spcPct val="90000"/>
        </a:lnSpc>
        <a:spcBef>
          <a:spcPts val="800"/>
        </a:spcBef>
        <a:spcAft>
          <a:spcPts val="0"/>
        </a:spcAft>
        <a:buClr>
          <a:srgbClr val="263050"/>
        </a:buClr>
        <a:buSzPct val="80000"/>
        <a:buFont typeface="Wingdings" pitchFamily="2"/>
        <a:buChar char="§"/>
        <a:tabLst/>
        <a:defRPr lang="el-GR" sz="1400" b="0" i="0" u="none" strike="noStrike" kern="1200" cap="none" spc="0" baseline="0">
          <a:solidFill>
            <a:srgbClr val="263050"/>
          </a:solidFill>
          <a:uFillTx/>
          <a:latin typeface="Corbel"/>
        </a:defRPr>
      </a:lvl5pPr>
      <a:lvl6pPr marL="1874519" marR="0" lvl="5" indent="-228600" algn="l" defTabSz="914400" rtl="0" fontAlgn="auto" hangingPunct="1">
        <a:lnSpc>
          <a:spcPct val="90000"/>
        </a:lnSpc>
        <a:spcBef>
          <a:spcPts val="800"/>
        </a:spcBef>
        <a:spcAft>
          <a:spcPts val="0"/>
        </a:spcAft>
        <a:buSzPct val="80000"/>
        <a:buFont typeface="Wingdings" pitchFamily="2"/>
        <a:buChar char="§"/>
        <a:tabLst/>
        <a:defRPr lang="el-GR" sz="1400" b="0" i="0" u="none" strike="noStrike" kern="1200" cap="none" spc="0" baseline="0">
          <a:solidFill>
            <a:srgbClr val="263050"/>
          </a:solidFill>
          <a:uFillTx/>
          <a:latin typeface="Corbel"/>
        </a:defRPr>
      </a:lvl6pPr>
      <a:lvl7pPr marL="2194560" marR="0" lvl="6" indent="-228600" algn="l" defTabSz="914400" rtl="0" fontAlgn="auto" hangingPunct="1">
        <a:lnSpc>
          <a:spcPct val="90000"/>
        </a:lnSpc>
        <a:spcBef>
          <a:spcPts val="800"/>
        </a:spcBef>
        <a:spcAft>
          <a:spcPts val="0"/>
        </a:spcAft>
        <a:buSzPct val="80000"/>
        <a:buFont typeface="Wingdings" pitchFamily="2"/>
        <a:buChar char="§"/>
        <a:tabLst/>
        <a:defRPr lang="el-GR" sz="1400" b="0" i="0" u="none" strike="noStrike" kern="1200" cap="none" spc="0" baseline="0">
          <a:solidFill>
            <a:srgbClr val="263050"/>
          </a:solidFill>
          <a:uFillTx/>
          <a:latin typeface="Corbel"/>
        </a:defRPr>
      </a:lvl7pPr>
      <a:lvl8pPr marL="2514600" marR="0" lvl="7" indent="-228600" algn="l" defTabSz="914400" rtl="0" fontAlgn="auto" hangingPunct="1">
        <a:lnSpc>
          <a:spcPct val="90000"/>
        </a:lnSpc>
        <a:spcBef>
          <a:spcPts val="800"/>
        </a:spcBef>
        <a:spcAft>
          <a:spcPts val="0"/>
        </a:spcAft>
        <a:buSzPct val="80000"/>
        <a:buFont typeface="Wingdings" pitchFamily="2"/>
        <a:buChar char="§"/>
        <a:tabLst/>
        <a:defRPr lang="el-GR" sz="1400" b="0" i="0" u="none" strike="noStrike" kern="1200" cap="none" spc="0" baseline="0">
          <a:solidFill>
            <a:srgbClr val="263050"/>
          </a:solidFill>
          <a:uFillTx/>
          <a:latin typeface="Corbel"/>
        </a:defRPr>
      </a:lvl8pPr>
      <a:lvl9pPr marL="2834640" marR="0" lvl="8" indent="-228600" algn="l" defTabSz="914400" rtl="0" fontAlgn="auto" hangingPunct="1">
        <a:lnSpc>
          <a:spcPct val="90000"/>
        </a:lnSpc>
        <a:spcBef>
          <a:spcPts val="800"/>
        </a:spcBef>
        <a:spcAft>
          <a:spcPts val="0"/>
        </a:spcAft>
        <a:buSzPct val="80000"/>
        <a:buFont typeface="Wingdings" pitchFamily="2"/>
        <a:buChar char="§"/>
        <a:tabLst/>
        <a:defRPr lang="el-GR" sz="1400" b="0" i="0" u="none" strike="noStrike" kern="1200" cap="none" spc="0" baseline="0">
          <a:solidFill>
            <a:srgbClr val="263050"/>
          </a:solidFill>
          <a:uFillTx/>
          <a:latin typeface="Corbel"/>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DD2FD0D-17E3-7D6A-2625-5AFCDE5FADF1}"/>
              </a:ext>
            </a:extLst>
          </p:cNvPr>
          <p:cNvSpPr txBox="1">
            <a:spLocks noGrp="1"/>
          </p:cNvSpPr>
          <p:nvPr>
            <p:ph type="ctrTitle"/>
          </p:nvPr>
        </p:nvSpPr>
        <p:spPr>
          <a:xfrm>
            <a:off x="1055437" y="260649"/>
            <a:ext cx="9144000" cy="3816422"/>
          </a:xfrm>
        </p:spPr>
        <p:txBody>
          <a:bodyPr>
            <a:normAutofit/>
          </a:bodyPr>
          <a:lstStyle/>
          <a:p>
            <a:pPr lvl="0">
              <a:lnSpc>
                <a:spcPct val="150000"/>
              </a:lnSpc>
            </a:pPr>
            <a:r>
              <a:rPr lang="el-GR" sz="4400" b="1" dirty="0">
                <a:solidFill>
                  <a:srgbClr val="202020"/>
                </a:solidFill>
              </a:rPr>
              <a:t>ΧΩΡΟ-ΚΟΙΝΩΝΙΚΕΣ ΔΙΑΣΤΑΣΕΙΣ ΣΤΗΝ ΑΓΡΟΤΙΚΗ ΚΟΙΝΩΝΙΟΛΟΓΙΑ</a:t>
            </a:r>
            <a:br>
              <a:rPr lang="el-GR" sz="4300" b="1" dirty="0">
                <a:solidFill>
                  <a:srgbClr val="202020"/>
                </a:solidFill>
              </a:rPr>
            </a:br>
            <a:endParaRPr lang="el-GR" sz="4300" dirty="0"/>
          </a:p>
        </p:txBody>
      </p:sp>
      <p:sp>
        <p:nvSpPr>
          <p:cNvPr id="3" name="Υπότιτλος 3">
            <a:extLst>
              <a:ext uri="{FF2B5EF4-FFF2-40B4-BE49-F238E27FC236}">
                <a16:creationId xmlns:a16="http://schemas.microsoft.com/office/drawing/2014/main" id="{2ABB2732-84F5-D113-BCA0-369446757E95}"/>
              </a:ext>
            </a:extLst>
          </p:cNvPr>
          <p:cNvSpPr txBox="1">
            <a:spLocks noGrp="1"/>
          </p:cNvSpPr>
          <p:nvPr>
            <p:ph type="subTitle" idx="1"/>
          </p:nvPr>
        </p:nvSpPr>
        <p:spPr>
          <a:xfrm>
            <a:off x="474178" y="4920094"/>
            <a:ext cx="10873203" cy="1110127"/>
          </a:xfrm>
        </p:spPr>
        <p:txBody>
          <a:bodyPr anchorCtr="0">
            <a:normAutofit fontScale="85000" lnSpcReduction="20000"/>
          </a:bodyPr>
          <a:lstStyle/>
          <a:p>
            <a:pPr lvl="0" algn="just">
              <a:lnSpc>
                <a:spcPct val="120000"/>
              </a:lnSpc>
            </a:pPr>
            <a:r>
              <a:rPr lang="el-GR" b="1" dirty="0"/>
              <a:t>Δρ. Δήμητρα </a:t>
            </a:r>
            <a:r>
              <a:rPr lang="el-GR" b="1" dirty="0" err="1"/>
              <a:t>Φουφρή</a:t>
            </a:r>
            <a:r>
              <a:rPr lang="el-GR" b="1" dirty="0"/>
              <a:t> </a:t>
            </a:r>
          </a:p>
          <a:p>
            <a:pPr lvl="0" algn="just">
              <a:lnSpc>
                <a:spcPct val="120000"/>
              </a:lnSpc>
            </a:pPr>
            <a:endParaRPr lang="el-GR" b="1" dirty="0"/>
          </a:p>
          <a:p>
            <a:pPr lvl="0" algn="l">
              <a:lnSpc>
                <a:spcPct val="120000"/>
              </a:lnSpc>
            </a:pPr>
            <a:r>
              <a:rPr lang="el-GR" sz="1800" dirty="0"/>
              <a:t>Ε.ΔΙ.Π. Τμήματος Αγροτικής Ανάπτυξης, </a:t>
            </a:r>
            <a:r>
              <a:rPr lang="el-GR" sz="1800" dirty="0" err="1"/>
              <a:t>Αγροδιατροφής</a:t>
            </a:r>
            <a:r>
              <a:rPr lang="el-GR" sz="1800" dirty="0"/>
              <a:t> και Διαχείρισης Φυσικών Πόρων, </a:t>
            </a:r>
          </a:p>
          <a:p>
            <a:pPr lvl="0" algn="l">
              <a:lnSpc>
                <a:spcPct val="120000"/>
              </a:lnSpc>
            </a:pPr>
            <a:r>
              <a:rPr lang="el-GR" sz="1800" dirty="0"/>
              <a:t>Εθνικό και Καποδιστριακό Πανεπιστήμιο Αθηνών</a:t>
            </a:r>
          </a:p>
          <a:p>
            <a:pPr lvl="0" algn="l">
              <a:lnSpc>
                <a:spcPct val="120000"/>
              </a:lnSpc>
            </a:pPr>
            <a:endParaRPr lang="el-GR" dirty="0"/>
          </a:p>
          <a:p>
            <a:pPr lvl="0" algn="l"/>
            <a:endParaRPr lang="el-GR" dirty="0"/>
          </a:p>
          <a:p>
            <a:pPr lvl="0" algn="l"/>
            <a:endParaRPr lang="el-GR" dirty="0"/>
          </a:p>
          <a:p>
            <a:pPr lvl="0" algn="just"/>
            <a:endParaRPr lang="el-GR" dirty="0"/>
          </a:p>
          <a:p>
            <a:pPr lvl="0" algn="just"/>
            <a:endParaRPr lang="el-GR" dirty="0"/>
          </a:p>
          <a:p>
            <a:pPr lvl="0" algn="just"/>
            <a:endParaRPr lang="el-GR" dirty="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112451-0962-34CC-12BA-13A4C4028801}"/>
              </a:ext>
            </a:extLst>
          </p:cNvPr>
          <p:cNvSpPr txBox="1"/>
          <p:nvPr/>
        </p:nvSpPr>
        <p:spPr>
          <a:xfrm>
            <a:off x="415635" y="494318"/>
            <a:ext cx="10203873" cy="5869364"/>
          </a:xfrm>
          <a:prstGeom prst="rect">
            <a:avLst/>
          </a:prstGeom>
          <a:noFill/>
        </p:spPr>
        <p:txBody>
          <a:bodyPr wrap="square">
            <a:spAutoFit/>
          </a:bodyPr>
          <a:lstStyle/>
          <a:p>
            <a:pPr marL="342900" indent="-342900" algn="just">
              <a:lnSpc>
                <a:spcPct val="150000"/>
              </a:lnSpc>
              <a:buAutoNum type="arabicPeriod"/>
            </a:pPr>
            <a:r>
              <a:rPr lang="el-GR" b="1" dirty="0"/>
              <a:t>Ο  χώρος ως κοινωνική κατασκευή</a:t>
            </a:r>
          </a:p>
          <a:p>
            <a:pPr algn="just">
              <a:lnSpc>
                <a:spcPct val="150000"/>
              </a:lnSpc>
            </a:pPr>
            <a:endParaRPr lang="el-GR" b="1" dirty="0"/>
          </a:p>
          <a:p>
            <a:pPr algn="just">
              <a:lnSpc>
                <a:spcPct val="150000"/>
              </a:lnSpc>
            </a:pPr>
            <a:r>
              <a:rPr lang="el-GR" b="1" i="1" dirty="0"/>
              <a:t>Τι είναι η κοινωνική κατασκευή;</a:t>
            </a:r>
          </a:p>
          <a:p>
            <a:pPr marL="285750" indent="-285750" algn="just">
              <a:lnSpc>
                <a:spcPct val="150000"/>
              </a:lnSpc>
              <a:buFont typeface="Arial" panose="020B0604020202020204" pitchFamily="34" charset="0"/>
              <a:buChar char="•"/>
            </a:pPr>
            <a:r>
              <a:rPr lang="el-GR" dirty="0"/>
              <a:t>Οι κοινωνικές κατασκευές ορίζουν τις έννοιες, που οι άνθρωποι αποδίδουν σε αντικείμενα ή γεγονότα που δεν υπάρχουν στη φύση. </a:t>
            </a:r>
          </a:p>
          <a:p>
            <a:pPr marL="285750" indent="-285750" algn="just">
              <a:lnSpc>
                <a:spcPct val="150000"/>
              </a:lnSpc>
              <a:buFont typeface="Arial" panose="020B0604020202020204" pitchFamily="34" charset="0"/>
              <a:buChar char="•"/>
            </a:pPr>
            <a:r>
              <a:rPr lang="el-GR" dirty="0"/>
              <a:t>Μια κοινωνική κατασκευή, μπορεί να φαίνεται προφανής στα άτομα που την αποδέχονται, αλλά δεν αντικατοπτρίζει πιστά την πραγματικότητα. </a:t>
            </a:r>
          </a:p>
          <a:p>
            <a:pPr marL="285750" indent="-285750" algn="just">
              <a:lnSpc>
                <a:spcPct val="150000"/>
              </a:lnSpc>
              <a:buFont typeface="Arial" panose="020B0604020202020204" pitchFamily="34" charset="0"/>
              <a:buChar char="•"/>
            </a:pPr>
            <a:r>
              <a:rPr lang="el-GR" dirty="0"/>
              <a:t>Σύμφωνα με τους </a:t>
            </a:r>
            <a:r>
              <a:rPr lang="el-GR" dirty="0" err="1"/>
              <a:t>Peter</a:t>
            </a:r>
            <a:r>
              <a:rPr lang="el-GR" dirty="0"/>
              <a:t> L. </a:t>
            </a:r>
            <a:r>
              <a:rPr lang="el-GR" dirty="0" err="1"/>
              <a:t>Berger</a:t>
            </a:r>
            <a:r>
              <a:rPr lang="el-GR" dirty="0"/>
              <a:t> και </a:t>
            </a:r>
            <a:r>
              <a:rPr lang="el-GR" dirty="0" err="1"/>
              <a:t>Thomas</a:t>
            </a:r>
            <a:r>
              <a:rPr lang="el-GR" dirty="0"/>
              <a:t> </a:t>
            </a:r>
            <a:r>
              <a:rPr lang="el-GR" dirty="0" err="1"/>
              <a:t>Luckmann</a:t>
            </a:r>
            <a:r>
              <a:rPr lang="el-GR" dirty="0"/>
              <a:t>, οι άνθρωποι </a:t>
            </a:r>
            <a:r>
              <a:rPr lang="el-GR" dirty="0" err="1"/>
              <a:t>αλληλεπιδρούν</a:t>
            </a:r>
            <a:r>
              <a:rPr lang="el-GR" dirty="0"/>
              <a:t> σε ένα κοινωνικό σύστημα και σχηματίζουν νοητικές αναπαραστάσεις των ενεργειών ο ένας του άλλου, δημιουργούν κανόνες και ρόλους, που τυποποιούνται και ενσωματώνονται σε κοινωνικούς θεσμούς.</a:t>
            </a:r>
          </a:p>
          <a:p>
            <a:pPr marL="285750" indent="-285750" algn="just">
              <a:lnSpc>
                <a:spcPct val="150000"/>
              </a:lnSpc>
              <a:buFont typeface="Arial" panose="020B0604020202020204" pitchFamily="34" charset="0"/>
              <a:buChar char="•"/>
            </a:pPr>
            <a:r>
              <a:rPr lang="el-GR" dirty="0"/>
              <a:t> Όπως υποστηρίζει η θεωρία του κοινωνικού κονστρουκτιβισμού, δημιουργούμε κοινωνικές κατασκευές για να κατανοήσουμε τον αντικειμενικό κόσμο.</a:t>
            </a:r>
          </a:p>
          <a:p>
            <a:pPr marL="285750" indent="-285750" algn="just">
              <a:lnSpc>
                <a:spcPct val="150000"/>
              </a:lnSpc>
              <a:buFont typeface="Arial" panose="020B0604020202020204" pitchFamily="34" charset="0"/>
              <a:buChar char="•"/>
            </a:pPr>
            <a:endParaRPr lang="el-GR" dirty="0"/>
          </a:p>
        </p:txBody>
      </p:sp>
    </p:spTree>
    <p:extLst>
      <p:ext uri="{BB962C8B-B14F-4D97-AF65-F5344CB8AC3E}">
        <p14:creationId xmlns:p14="http://schemas.microsoft.com/office/powerpoint/2010/main" val="178686596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743260-CEC4-D4DA-8F74-7DDD501D6EED}"/>
              </a:ext>
            </a:extLst>
          </p:cNvPr>
          <p:cNvSpPr txBox="1"/>
          <p:nvPr/>
        </p:nvSpPr>
        <p:spPr>
          <a:xfrm>
            <a:off x="680604" y="1034765"/>
            <a:ext cx="9985663" cy="503836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l-GR" dirty="0"/>
              <a:t>οι κοινωνικές κατασκευές περιλαμβάνουν αξίες και πεποιθήσεις που μπορούν να τροποποιηθούν κατά βούληση. </a:t>
            </a:r>
          </a:p>
          <a:p>
            <a:pPr>
              <a:lnSpc>
                <a:spcPct val="150000"/>
              </a:lnSpc>
            </a:pPr>
            <a:endParaRPr lang="el-GR" dirty="0"/>
          </a:p>
          <a:p>
            <a:pPr>
              <a:lnSpc>
                <a:spcPct val="150000"/>
              </a:lnSpc>
            </a:pPr>
            <a:r>
              <a:rPr lang="el-GR" i="1" dirty="0"/>
              <a:t>Παραδείγματα:</a:t>
            </a:r>
          </a:p>
          <a:p>
            <a:pPr marL="285750" indent="-285750">
              <a:lnSpc>
                <a:spcPct val="150000"/>
              </a:lnSpc>
              <a:buFont typeface="Arial" panose="020B0604020202020204" pitchFamily="34" charset="0"/>
              <a:buChar char="•"/>
            </a:pPr>
            <a:r>
              <a:rPr lang="el-GR" dirty="0"/>
              <a:t>η κοινωνική τάξη, την οποία χρησιμοποιούμε για να προσδιορίσουμε διαφορετικές ανθρώπινες ομάδες με βάση κοινά κριτήρια, όπως: πλούτος, χρηματικό εισόδημα, απασχόληση, καταναλωτικές συνήθειες κ.λπ. </a:t>
            </a:r>
          </a:p>
          <a:p>
            <a:pPr marL="285750" indent="-285750">
              <a:lnSpc>
                <a:spcPct val="150000"/>
              </a:lnSpc>
              <a:buFont typeface="Arial" panose="020B0604020202020204" pitchFamily="34" charset="0"/>
              <a:buChar char="•"/>
            </a:pPr>
            <a:endParaRPr lang="el-GR" dirty="0"/>
          </a:p>
          <a:p>
            <a:pPr marL="285750" indent="-285750">
              <a:lnSpc>
                <a:spcPct val="150000"/>
              </a:lnSpc>
              <a:buFont typeface="Arial" panose="020B0604020202020204" pitchFamily="34" charset="0"/>
              <a:buChar char="•"/>
            </a:pPr>
            <a:r>
              <a:rPr lang="el-GR" dirty="0"/>
              <a:t> η γλώσσα, η οποία εξαρτάται από τον πολιτισμό στον οποίο γεννιόμαστε. </a:t>
            </a:r>
          </a:p>
          <a:p>
            <a:pPr marL="285750" indent="-285750">
              <a:lnSpc>
                <a:spcPct val="150000"/>
              </a:lnSpc>
              <a:buFont typeface="Arial" panose="020B0604020202020204" pitchFamily="34" charset="0"/>
              <a:buChar char="•"/>
            </a:pPr>
            <a:endParaRPr lang="el-GR" dirty="0"/>
          </a:p>
          <a:p>
            <a:pPr marL="285750" indent="-285750">
              <a:lnSpc>
                <a:spcPct val="150000"/>
              </a:lnSpc>
              <a:buFont typeface="Arial" panose="020B0604020202020204" pitchFamily="34" charset="0"/>
              <a:buChar char="•"/>
            </a:pPr>
            <a:r>
              <a:rPr lang="el-GR" dirty="0"/>
              <a:t>Κοινωνική κατασκευή είναι και ο χώρος. </a:t>
            </a:r>
          </a:p>
          <a:p>
            <a:pPr marL="285750" indent="-285750">
              <a:lnSpc>
                <a:spcPct val="150000"/>
              </a:lnSpc>
              <a:buFont typeface="Arial" panose="020B0604020202020204" pitchFamily="34" charset="0"/>
              <a:buChar char="•"/>
            </a:pPr>
            <a:endParaRPr lang="el-GR" dirty="0"/>
          </a:p>
        </p:txBody>
      </p:sp>
    </p:spTree>
    <p:extLst>
      <p:ext uri="{BB962C8B-B14F-4D97-AF65-F5344CB8AC3E}">
        <p14:creationId xmlns:p14="http://schemas.microsoft.com/office/powerpoint/2010/main" val="23659096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375236-FB56-A045-D514-C5697FB3885E}"/>
              </a:ext>
            </a:extLst>
          </p:cNvPr>
          <p:cNvSpPr txBox="1"/>
          <p:nvPr/>
        </p:nvSpPr>
        <p:spPr>
          <a:xfrm>
            <a:off x="670213" y="399003"/>
            <a:ext cx="9829800" cy="5453865"/>
          </a:xfrm>
          <a:prstGeom prst="rect">
            <a:avLst/>
          </a:prstGeom>
          <a:noFill/>
        </p:spPr>
        <p:txBody>
          <a:bodyPr wrap="square">
            <a:spAutoFit/>
          </a:bodyPr>
          <a:lstStyle/>
          <a:p>
            <a:pPr>
              <a:lnSpc>
                <a:spcPct val="150000"/>
              </a:lnSpc>
            </a:pPr>
            <a:r>
              <a:rPr lang="el-GR" dirty="0"/>
              <a:t>Ο </a:t>
            </a:r>
            <a:r>
              <a:rPr lang="el-GR" b="1" dirty="0" err="1"/>
              <a:t>Henri</a:t>
            </a:r>
            <a:r>
              <a:rPr lang="el-GR" b="1" dirty="0"/>
              <a:t> Lefebvre </a:t>
            </a:r>
            <a:r>
              <a:rPr lang="el-GR" dirty="0"/>
              <a:t>θεωρεί ότι ο χώρος αποτελεί μια </a:t>
            </a:r>
            <a:r>
              <a:rPr lang="el-GR" b="1" dirty="0"/>
              <a:t>κοινωνική κατασκευή</a:t>
            </a:r>
            <a:r>
              <a:rPr lang="el-GR" dirty="0"/>
              <a:t>, που επηρεάζει χωρικές πρακτικές και αντιλήψεις και στρέφεται στις διαδικασίες παραγωγής του, που είναι άκρως πολιτικές. </a:t>
            </a:r>
          </a:p>
          <a:p>
            <a:pPr>
              <a:lnSpc>
                <a:spcPct val="150000"/>
              </a:lnSpc>
            </a:pPr>
            <a:r>
              <a:rPr lang="el-GR" dirty="0"/>
              <a:t>Η κοινωνική παραγωγή του χώρου αποτελεί εργαλείο σκέψης και δράσης, μέσο παραγωγής, μέσο ελέγχου, κυριαρχίας και εξουσίας. </a:t>
            </a:r>
          </a:p>
          <a:p>
            <a:pPr>
              <a:lnSpc>
                <a:spcPct val="150000"/>
              </a:lnSpc>
            </a:pPr>
            <a:endParaRPr lang="el-GR" dirty="0"/>
          </a:p>
          <a:p>
            <a:pPr>
              <a:lnSpc>
                <a:spcPct val="150000"/>
              </a:lnSpc>
            </a:pPr>
            <a:r>
              <a:rPr lang="el-GR" dirty="0"/>
              <a:t>Διακρίνει τον χώρο σε τρεις βασικές κατηγορίες: </a:t>
            </a:r>
          </a:p>
          <a:p>
            <a:pPr marL="285750" indent="-285750">
              <a:lnSpc>
                <a:spcPct val="150000"/>
              </a:lnSpc>
              <a:buFont typeface="Arial" panose="020B0604020202020204" pitchFamily="34" charset="0"/>
              <a:buChar char="•"/>
            </a:pPr>
            <a:r>
              <a:rPr lang="el-GR" dirty="0"/>
              <a:t>τον αντιληπτό,</a:t>
            </a:r>
          </a:p>
          <a:p>
            <a:pPr marL="285750" indent="-285750">
              <a:lnSpc>
                <a:spcPct val="150000"/>
              </a:lnSpc>
              <a:buFont typeface="Arial" panose="020B0604020202020204" pitchFamily="34" charset="0"/>
              <a:buChar char="•"/>
            </a:pPr>
            <a:r>
              <a:rPr lang="el-GR" dirty="0"/>
              <a:t> το σχεδιασμένο και </a:t>
            </a:r>
          </a:p>
          <a:p>
            <a:pPr marL="285750" indent="-285750">
              <a:lnSpc>
                <a:spcPct val="150000"/>
              </a:lnSpc>
              <a:buFont typeface="Arial" panose="020B0604020202020204" pitchFamily="34" charset="0"/>
              <a:buChar char="•"/>
            </a:pPr>
            <a:r>
              <a:rPr lang="el-GR" dirty="0"/>
              <a:t>το βιωμένο χώρο </a:t>
            </a:r>
          </a:p>
          <a:p>
            <a:pPr>
              <a:lnSpc>
                <a:spcPct val="150000"/>
              </a:lnSpc>
            </a:pPr>
            <a:endParaRPr lang="el-GR" dirty="0"/>
          </a:p>
          <a:p>
            <a:pPr>
              <a:lnSpc>
                <a:spcPct val="150000"/>
              </a:lnSpc>
            </a:pPr>
            <a:r>
              <a:rPr lang="el-GR" dirty="0"/>
              <a:t>Σύμφωνα με τον </a:t>
            </a:r>
            <a:r>
              <a:rPr lang="en-US" dirty="0"/>
              <a:t>Lefebvre</a:t>
            </a:r>
            <a:r>
              <a:rPr lang="el-GR" dirty="0"/>
              <a:t>, </a:t>
            </a:r>
            <a:r>
              <a:rPr lang="el-GR" b="1" dirty="0"/>
              <a:t>ο χώρος δεν είναι μόνο φυσικός, αλλά και κοινωνικά και συμβολικά κατασκευασμένος. </a:t>
            </a:r>
          </a:p>
        </p:txBody>
      </p:sp>
    </p:spTree>
    <p:extLst>
      <p:ext uri="{BB962C8B-B14F-4D97-AF65-F5344CB8AC3E}">
        <p14:creationId xmlns:p14="http://schemas.microsoft.com/office/powerpoint/2010/main" val="381005780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535AFC-6800-BD6A-1DF3-55103949DE4A}"/>
              </a:ext>
            </a:extLst>
          </p:cNvPr>
          <p:cNvSpPr txBox="1"/>
          <p:nvPr/>
        </p:nvSpPr>
        <p:spPr>
          <a:xfrm>
            <a:off x="904010" y="1405558"/>
            <a:ext cx="10525991" cy="4207370"/>
          </a:xfrm>
          <a:prstGeom prst="rect">
            <a:avLst/>
          </a:prstGeom>
          <a:noFill/>
        </p:spPr>
        <p:txBody>
          <a:bodyPr wrap="square">
            <a:spAutoFit/>
          </a:bodyPr>
          <a:lstStyle/>
          <a:p>
            <a:pPr>
              <a:lnSpc>
                <a:spcPct val="150000"/>
              </a:lnSpc>
            </a:pPr>
            <a:r>
              <a:rPr lang="el-GR" dirty="0"/>
              <a:t>Ειδικότερα, διέκρινε το χώρο σε: </a:t>
            </a:r>
          </a:p>
          <a:p>
            <a:pPr>
              <a:lnSpc>
                <a:spcPct val="150000"/>
              </a:lnSpc>
            </a:pPr>
            <a:r>
              <a:rPr lang="el-GR" dirty="0"/>
              <a:t>α) χώρο των καθημερινών πρακτικών και αντιλήψεων (</a:t>
            </a:r>
            <a:r>
              <a:rPr lang="el-GR" b="1" dirty="0"/>
              <a:t>αντιληπτό χώρο – ‘</a:t>
            </a:r>
            <a:r>
              <a:rPr lang="el-GR" b="1" dirty="0" err="1"/>
              <a:t>perceived</a:t>
            </a:r>
            <a:r>
              <a:rPr lang="el-GR" b="1" dirty="0"/>
              <a:t> </a:t>
            </a:r>
            <a:r>
              <a:rPr lang="el-GR" b="1" dirty="0" err="1"/>
              <a:t>space</a:t>
            </a:r>
            <a:r>
              <a:rPr lang="el-GR" b="1" dirty="0"/>
              <a:t>’</a:t>
            </a:r>
            <a:r>
              <a:rPr lang="el-GR" dirty="0"/>
              <a:t>) που είναι το αποτέλεσμα ανθρώπινης δραστηριότητας, συμπεριφοράς και εμπειρίας</a:t>
            </a:r>
          </a:p>
          <a:p>
            <a:pPr>
              <a:lnSpc>
                <a:spcPct val="150000"/>
              </a:lnSpc>
            </a:pPr>
            <a:endParaRPr lang="el-GR" dirty="0"/>
          </a:p>
          <a:p>
            <a:pPr>
              <a:lnSpc>
                <a:spcPct val="150000"/>
              </a:lnSpc>
            </a:pPr>
            <a:r>
              <a:rPr lang="el-GR" dirty="0"/>
              <a:t> β) χώρο των αναπαραστάσεων ή θεωριών του χώρου (</a:t>
            </a:r>
            <a:r>
              <a:rPr lang="el-GR" b="1" dirty="0"/>
              <a:t>σχεδιασμένο χώρο - ‘</a:t>
            </a:r>
            <a:r>
              <a:rPr lang="el-GR" b="1" dirty="0" err="1"/>
              <a:t>conceived</a:t>
            </a:r>
            <a:r>
              <a:rPr lang="el-GR" b="1" dirty="0"/>
              <a:t> </a:t>
            </a:r>
            <a:r>
              <a:rPr lang="el-GR" b="1" dirty="0" err="1"/>
              <a:t>space</a:t>
            </a:r>
            <a:r>
              <a:rPr lang="el-GR" b="1" dirty="0"/>
              <a:t>’</a:t>
            </a:r>
            <a:r>
              <a:rPr lang="el-GR" dirty="0"/>
              <a:t>) που είναι ο κυρίαρχος χώρος των συμβόλων, χαρακτηριζόμενος από αναπαραστάσεις ισχύος και ιδεολογίας και </a:t>
            </a:r>
          </a:p>
          <a:p>
            <a:pPr>
              <a:lnSpc>
                <a:spcPct val="150000"/>
              </a:lnSpc>
            </a:pPr>
            <a:endParaRPr lang="el-GR" dirty="0"/>
          </a:p>
          <a:p>
            <a:pPr>
              <a:lnSpc>
                <a:spcPct val="150000"/>
              </a:lnSpc>
            </a:pPr>
            <a:r>
              <a:rPr lang="el-GR" dirty="0"/>
              <a:t>γ) χώρο του φαντασιακού του χρόνου (</a:t>
            </a:r>
            <a:r>
              <a:rPr lang="el-GR" b="1" dirty="0"/>
              <a:t>βιωμένο χώρο – </a:t>
            </a:r>
            <a:r>
              <a:rPr lang="el-GR" b="1" dirty="0" err="1"/>
              <a:t>lived</a:t>
            </a:r>
            <a:r>
              <a:rPr lang="el-GR" b="1" dirty="0"/>
              <a:t> </a:t>
            </a:r>
            <a:r>
              <a:rPr lang="el-GR" b="1" dirty="0" err="1"/>
              <a:t>space</a:t>
            </a:r>
            <a:r>
              <a:rPr lang="el-GR" dirty="0"/>
              <a:t>) ή βιωμένο χώρο συναισθημάτων που προκαλεί </a:t>
            </a:r>
            <a:r>
              <a:rPr lang="el-GR" dirty="0" err="1"/>
              <a:t>δι</a:t>
            </a:r>
            <a:r>
              <a:rPr lang="el-GR" dirty="0"/>
              <a:t>-υποκειμενικούς συνειρμούς, που προκαλεί αγώνες και δημιουργεί κοινωνικά κινήματα.</a:t>
            </a:r>
          </a:p>
        </p:txBody>
      </p:sp>
    </p:spTree>
    <p:extLst>
      <p:ext uri="{BB962C8B-B14F-4D97-AF65-F5344CB8AC3E}">
        <p14:creationId xmlns:p14="http://schemas.microsoft.com/office/powerpoint/2010/main" val="230134249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8CD567-7DE7-6735-BEFB-B2CE56FF5AD7}"/>
              </a:ext>
            </a:extLst>
          </p:cNvPr>
          <p:cNvSpPr txBox="1"/>
          <p:nvPr/>
        </p:nvSpPr>
        <p:spPr>
          <a:xfrm>
            <a:off x="581891" y="238358"/>
            <a:ext cx="10577945" cy="5453865"/>
          </a:xfrm>
          <a:prstGeom prst="rect">
            <a:avLst/>
          </a:prstGeom>
          <a:noFill/>
        </p:spPr>
        <p:txBody>
          <a:bodyPr wrap="square">
            <a:spAutoFit/>
          </a:bodyPr>
          <a:lstStyle/>
          <a:p>
            <a:pPr>
              <a:lnSpc>
                <a:spcPct val="150000"/>
              </a:lnSpc>
            </a:pPr>
            <a:r>
              <a:rPr lang="el-GR" b="1" i="1" dirty="0"/>
              <a:t>Μορφές αντιληπτού – σχεδιασμένου και βιωμένου χώρου</a:t>
            </a:r>
          </a:p>
          <a:p>
            <a:pPr>
              <a:lnSpc>
                <a:spcPct val="150000"/>
              </a:lnSpc>
            </a:pPr>
            <a:endParaRPr lang="el-GR" b="1" i="1" dirty="0"/>
          </a:p>
          <a:p>
            <a:pPr marL="285750" indent="-285750">
              <a:lnSpc>
                <a:spcPct val="150000"/>
              </a:lnSpc>
              <a:buFont typeface="Arial" panose="020B0604020202020204" pitchFamily="34" charset="0"/>
              <a:buChar char="•"/>
            </a:pPr>
            <a:r>
              <a:rPr lang="el-GR" dirty="0"/>
              <a:t>Ο </a:t>
            </a:r>
            <a:r>
              <a:rPr lang="el-GR" b="1" dirty="0"/>
              <a:t>αντιληπτός χώρος (</a:t>
            </a:r>
            <a:r>
              <a:rPr lang="el-GR" b="1" dirty="0" err="1"/>
              <a:t>perceived</a:t>
            </a:r>
            <a:r>
              <a:rPr lang="el-GR" b="1" dirty="0"/>
              <a:t> </a:t>
            </a:r>
            <a:r>
              <a:rPr lang="el-GR" b="1" dirty="0" err="1"/>
              <a:t>space</a:t>
            </a:r>
            <a:r>
              <a:rPr lang="el-GR" b="1" dirty="0"/>
              <a:t>) </a:t>
            </a:r>
            <a:r>
              <a:rPr lang="el-GR" dirty="0"/>
              <a:t>είναι ο χώρος όπως τον ζούμε μέσα από τις δραστηριότητές μας (η καθημερινή διαδρομή από το σπίτι στη δουλειά, στο πανεπιστήμιο κ.λπ. ή ο χρόνος που περνάμε σε μια πλατεία). </a:t>
            </a:r>
          </a:p>
          <a:p>
            <a:pPr>
              <a:lnSpc>
                <a:spcPct val="150000"/>
              </a:lnSpc>
            </a:pPr>
            <a:r>
              <a:rPr lang="el-GR" dirty="0"/>
              <a:t>Σε αυτή την περίπτωση, </a:t>
            </a:r>
            <a:r>
              <a:rPr lang="el-GR" b="1" dirty="0"/>
              <a:t>ο χώρος συνδέεται με τη χρήση, την κίνηση και την καθημερινότητά μας</a:t>
            </a:r>
            <a:r>
              <a:rPr lang="el-GR" dirty="0"/>
              <a:t>.</a:t>
            </a:r>
          </a:p>
          <a:p>
            <a:pPr>
              <a:lnSpc>
                <a:spcPct val="150000"/>
              </a:lnSpc>
            </a:pPr>
            <a:endParaRPr lang="el-GR" dirty="0"/>
          </a:p>
          <a:p>
            <a:pPr marL="285750" indent="-285750">
              <a:lnSpc>
                <a:spcPct val="150000"/>
              </a:lnSpc>
              <a:buFont typeface="Arial" panose="020B0604020202020204" pitchFamily="34" charset="0"/>
              <a:buChar char="•"/>
            </a:pPr>
            <a:r>
              <a:rPr lang="el-GR" dirty="0"/>
              <a:t>Ο </a:t>
            </a:r>
            <a:r>
              <a:rPr lang="el-GR" b="1" dirty="0"/>
              <a:t>σχεδιασμένος χώρος (</a:t>
            </a:r>
            <a:r>
              <a:rPr lang="el-GR" b="1" dirty="0" err="1"/>
              <a:t>conceived</a:t>
            </a:r>
            <a:r>
              <a:rPr lang="el-GR" b="1" dirty="0"/>
              <a:t> </a:t>
            </a:r>
            <a:r>
              <a:rPr lang="el-GR" b="1" dirty="0" err="1"/>
              <a:t>space</a:t>
            </a:r>
            <a:r>
              <a:rPr lang="el-GR" b="1" dirty="0"/>
              <a:t>)</a:t>
            </a:r>
            <a:r>
              <a:rPr lang="el-GR" dirty="0"/>
              <a:t>, ο χώρος των αναπαραστάσεων, των σχεδίων και της οργάνωσης. Ο χώρος αυτός δημιουργείται από αρχιτέκτονες, πολεοδόμους και κρατικούς φορείς και αποτυπώνεται σε χάρτες, νόμους και πολεοδομικά σχέδια.</a:t>
            </a:r>
          </a:p>
          <a:p>
            <a:pPr>
              <a:lnSpc>
                <a:spcPct val="150000"/>
              </a:lnSpc>
            </a:pPr>
            <a:r>
              <a:rPr lang="el-GR" dirty="0"/>
              <a:t>Ο τρόπος που σχεδιάζεται μια πόλη, ένα εμπορικό κέντρο ή ένα σχολικό κτίριο αντανακλά συγκεκριμένες ιδεολογίες και μορφές εξουσίας, καθώς καθορίζει πώς πρέπει να κινούνται και να συμπεριφέρονται οι άνθρωποι μέσα στον χώρο.</a:t>
            </a:r>
          </a:p>
        </p:txBody>
      </p:sp>
    </p:spTree>
    <p:extLst>
      <p:ext uri="{BB962C8B-B14F-4D97-AF65-F5344CB8AC3E}">
        <p14:creationId xmlns:p14="http://schemas.microsoft.com/office/powerpoint/2010/main" val="333368182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E6E2D1-32C4-DD68-CF9A-AC0748C26FF0}"/>
              </a:ext>
            </a:extLst>
          </p:cNvPr>
          <p:cNvSpPr txBox="1"/>
          <p:nvPr/>
        </p:nvSpPr>
        <p:spPr>
          <a:xfrm>
            <a:off x="794904" y="924020"/>
            <a:ext cx="10733809" cy="4622869"/>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l-GR" dirty="0"/>
              <a:t>Ο </a:t>
            </a:r>
            <a:r>
              <a:rPr lang="el-GR" b="1" dirty="0"/>
              <a:t>βιωμένος χώρος (</a:t>
            </a:r>
            <a:r>
              <a:rPr lang="el-GR" b="1" dirty="0" err="1"/>
              <a:t>lived</a:t>
            </a:r>
            <a:r>
              <a:rPr lang="el-GR" b="1" dirty="0"/>
              <a:t> </a:t>
            </a:r>
            <a:r>
              <a:rPr lang="el-GR" b="1" dirty="0" err="1"/>
              <a:t>space</a:t>
            </a:r>
            <a:r>
              <a:rPr lang="el-GR" b="1" dirty="0"/>
              <a:t>)</a:t>
            </a:r>
            <a:r>
              <a:rPr lang="el-GR" dirty="0"/>
              <a:t>, ο φαντασιακός χώρος, αναφέρεται στον χώρο των συναισθημάτων, των συμβολισμών και της φαντασίας.</a:t>
            </a:r>
          </a:p>
          <a:p>
            <a:pPr>
              <a:lnSpc>
                <a:spcPct val="150000"/>
              </a:lnSpc>
            </a:pPr>
            <a:r>
              <a:rPr lang="el-GR" dirty="0"/>
              <a:t> Είναι ο χώρος όπως τον αντιλαμβανόμαστε υποκειμενικά και του αποδίδουμε νόημα μέσα από προσωπικές ή συλλογικές εμπειρίες. </a:t>
            </a:r>
          </a:p>
          <a:p>
            <a:pPr>
              <a:lnSpc>
                <a:spcPct val="150000"/>
              </a:lnSpc>
            </a:pPr>
            <a:r>
              <a:rPr lang="el-GR" dirty="0"/>
              <a:t>Για παράδειγμα, μια γειτονιά μπορεί να θεωρείται «σπίτι» για κάποιον, λόγω των αναμνήσεών του, ενώ μια πλατεία μπορεί να αποκτήσει συμβολική σημασία ως χώρος διαμαρτυρίας και κοινωνικών αγώνων.</a:t>
            </a:r>
          </a:p>
          <a:p>
            <a:pPr>
              <a:lnSpc>
                <a:spcPct val="150000"/>
              </a:lnSpc>
            </a:pPr>
            <a:endParaRPr lang="el-GR" dirty="0"/>
          </a:p>
          <a:p>
            <a:pPr>
              <a:lnSpc>
                <a:spcPct val="150000"/>
              </a:lnSpc>
            </a:pPr>
            <a:r>
              <a:rPr lang="el-GR" dirty="0"/>
              <a:t>Σύμφωνα με </a:t>
            </a:r>
            <a:r>
              <a:rPr lang="el-GR" b="1" dirty="0"/>
              <a:t>τον Lefebvre</a:t>
            </a:r>
            <a:r>
              <a:rPr lang="el-GR" dirty="0"/>
              <a:t>, </a:t>
            </a:r>
            <a:r>
              <a:rPr lang="el-GR" b="1" dirty="0"/>
              <a:t>ο χώρος δεν είναι ουδέτερος ούτε ενιαίος, αλλά αποτελεί το αποτέλεσμα της αλληλεπίδρασης καθημερινών πρακτικών, σχεδιασμού και βιωμένων εμπειριών</a:t>
            </a:r>
            <a:r>
              <a:rPr lang="el-GR" dirty="0"/>
              <a:t>. </a:t>
            </a:r>
          </a:p>
          <a:p>
            <a:pPr>
              <a:lnSpc>
                <a:spcPct val="150000"/>
              </a:lnSpc>
            </a:pPr>
            <a:r>
              <a:rPr lang="el-GR" b="1" dirty="0"/>
              <a:t>Οι τρεις αυτές διαστάσεις συνυπάρχουν και αλληλοσυμπληρώνονται, διαμορφώνοντας τον τρόπο με τον οποίο κατανοούμε και βιώνουμε τον κόσμο γύρω μας.</a:t>
            </a:r>
          </a:p>
        </p:txBody>
      </p:sp>
    </p:spTree>
    <p:extLst>
      <p:ext uri="{BB962C8B-B14F-4D97-AF65-F5344CB8AC3E}">
        <p14:creationId xmlns:p14="http://schemas.microsoft.com/office/powerpoint/2010/main" val="359192077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B68F3F0-4F90-9D6C-72EA-009191118477}"/>
              </a:ext>
            </a:extLst>
          </p:cNvPr>
          <p:cNvSpPr txBox="1"/>
          <p:nvPr/>
        </p:nvSpPr>
        <p:spPr>
          <a:xfrm>
            <a:off x="858981" y="345409"/>
            <a:ext cx="10245437" cy="5596853"/>
          </a:xfrm>
          <a:prstGeom prst="rect">
            <a:avLst/>
          </a:prstGeom>
          <a:noFill/>
        </p:spPr>
        <p:txBody>
          <a:bodyPr wrap="square">
            <a:spAutoFit/>
          </a:bodyPr>
          <a:lstStyle/>
          <a:p>
            <a:pPr>
              <a:lnSpc>
                <a:spcPct val="150000"/>
              </a:lnSpc>
            </a:pPr>
            <a:r>
              <a:rPr lang="el-GR" sz="1600" dirty="0"/>
              <a:t>Ο </a:t>
            </a:r>
            <a:r>
              <a:rPr lang="el-GR" sz="1600" b="1" dirty="0" err="1"/>
              <a:t>David</a:t>
            </a:r>
            <a:r>
              <a:rPr lang="el-GR" sz="1600" b="1" dirty="0"/>
              <a:t> </a:t>
            </a:r>
            <a:r>
              <a:rPr lang="el-GR" sz="1600" b="1" dirty="0" err="1"/>
              <a:t>Harvey</a:t>
            </a:r>
            <a:r>
              <a:rPr lang="el-GR" sz="1600" b="1" dirty="0"/>
              <a:t> </a:t>
            </a:r>
            <a:r>
              <a:rPr lang="el-GR" sz="1600" dirty="0"/>
              <a:t>διακρίνει το χώρο ως </a:t>
            </a:r>
            <a:r>
              <a:rPr lang="el-GR" sz="1600" b="1" dirty="0"/>
              <a:t>απόλυτο</a:t>
            </a:r>
            <a:r>
              <a:rPr lang="el-GR" sz="1600" dirty="0"/>
              <a:t>, </a:t>
            </a:r>
            <a:r>
              <a:rPr lang="el-GR" sz="1600" b="1" dirty="0"/>
              <a:t>σχετικό </a:t>
            </a:r>
            <a:r>
              <a:rPr lang="el-GR" sz="1600" dirty="0"/>
              <a:t>και </a:t>
            </a:r>
            <a:r>
              <a:rPr lang="el-GR" sz="1600" b="1" dirty="0"/>
              <a:t>σχεσιακό χώρο</a:t>
            </a:r>
            <a:r>
              <a:rPr lang="el-GR" sz="1600" dirty="0"/>
              <a:t>. </a:t>
            </a:r>
          </a:p>
          <a:p>
            <a:pPr>
              <a:lnSpc>
                <a:spcPct val="150000"/>
              </a:lnSpc>
            </a:pPr>
            <a:endParaRPr lang="el-GR" sz="1600" dirty="0"/>
          </a:p>
          <a:p>
            <a:pPr marL="285750" indent="-285750">
              <a:lnSpc>
                <a:spcPct val="150000"/>
              </a:lnSpc>
              <a:buFont typeface="Arial" panose="020B0604020202020204" pitchFamily="34" charset="0"/>
              <a:buChar char="•"/>
            </a:pPr>
            <a:r>
              <a:rPr lang="el-GR" sz="1600" dirty="0"/>
              <a:t>Ο </a:t>
            </a:r>
            <a:r>
              <a:rPr lang="el-GR" sz="1600" b="1" dirty="0"/>
              <a:t>απόλυτος χώρος </a:t>
            </a:r>
            <a:r>
              <a:rPr lang="el-GR" sz="1600" dirty="0"/>
              <a:t>είναι ο ευκλείδειος, γεωμετρικός, </a:t>
            </a:r>
            <a:r>
              <a:rPr lang="el-GR" sz="1600" dirty="0" err="1"/>
              <a:t>κανονικοποιημένος</a:t>
            </a:r>
            <a:r>
              <a:rPr lang="el-GR" sz="1600" dirty="0"/>
              <a:t>, «αντικειμενικός» χώρος γεωμετρικών στερεών, χαρτών, αρχιτεκτονικών σχεδίων, εικόνων από δορυφόρους, τα σχέδια πόλεων, τα κτίρια, οι δρόμοι, κ.λπ. </a:t>
            </a:r>
          </a:p>
          <a:p>
            <a:pPr>
              <a:lnSpc>
                <a:spcPct val="150000"/>
              </a:lnSpc>
            </a:pPr>
            <a:endParaRPr lang="el-GR" sz="1600" dirty="0"/>
          </a:p>
          <a:p>
            <a:pPr marL="285750" indent="-285750">
              <a:lnSpc>
                <a:spcPct val="150000"/>
              </a:lnSpc>
              <a:buFont typeface="Arial" panose="020B0604020202020204" pitchFamily="34" charset="0"/>
              <a:buChar char="•"/>
            </a:pPr>
            <a:r>
              <a:rPr lang="el-GR" sz="1600" dirty="0"/>
              <a:t>Ο </a:t>
            </a:r>
            <a:r>
              <a:rPr lang="el-GR" sz="1600" b="1" dirty="0"/>
              <a:t>σχετικός χώρος </a:t>
            </a:r>
            <a:r>
              <a:rPr lang="el-GR" sz="1600" dirty="0"/>
              <a:t>εξαρτάται από το πλαίσιο αναφοράς του παρατηρητή. Είναι χώρος κίνησης και διαδικασιών, χώρος διεκδικήσεων και αγώνων και χαρακτηρίζεται από ποικιλία κλιμάκων. </a:t>
            </a:r>
          </a:p>
          <a:p>
            <a:pPr>
              <a:lnSpc>
                <a:spcPct val="150000"/>
              </a:lnSpc>
            </a:pPr>
            <a:r>
              <a:rPr lang="el-GR" sz="1600" dirty="0"/>
              <a:t>Αφορά επίσης, </a:t>
            </a:r>
            <a:r>
              <a:rPr lang="el-GR" sz="1600" b="1" dirty="0"/>
              <a:t>τη σχέση ανάμεσα σε </a:t>
            </a:r>
            <a:r>
              <a:rPr lang="el-GR" sz="1600" b="1" dirty="0" err="1"/>
              <a:t>χωρικότητες</a:t>
            </a:r>
            <a:r>
              <a:rPr lang="el-GR" sz="1600" b="1" dirty="0"/>
              <a:t> </a:t>
            </a:r>
            <a:r>
              <a:rPr lang="el-GR" sz="1600" dirty="0"/>
              <a:t>(χωρική διάσταση και ποιότητα κοινωνικών σχέσεων), όπως  τη σχέση πρωτευουσών-περιφέρειας, Ελλάδας-Ευρώπης, κ.λπ. , αλλά και τη συμπύκνωση χωρικών κλιμάκων: από νησί σε ολόκληρη ήπειρο κ.λπ. </a:t>
            </a:r>
          </a:p>
          <a:p>
            <a:pPr>
              <a:lnSpc>
                <a:spcPct val="150000"/>
              </a:lnSpc>
            </a:pPr>
            <a:endParaRPr lang="el-GR" sz="1600" dirty="0"/>
          </a:p>
          <a:p>
            <a:pPr marL="285750" indent="-285750">
              <a:lnSpc>
                <a:spcPct val="150000"/>
              </a:lnSpc>
              <a:buFont typeface="Arial" panose="020B0604020202020204" pitchFamily="34" charset="0"/>
              <a:buChar char="•"/>
            </a:pPr>
            <a:r>
              <a:rPr lang="el-GR" sz="1600" dirty="0"/>
              <a:t>Ο </a:t>
            </a:r>
            <a:r>
              <a:rPr lang="el-GR" sz="1600" b="1" dirty="0"/>
              <a:t>σχεσιακός χώρος  </a:t>
            </a:r>
            <a:r>
              <a:rPr lang="el-GR" sz="1600" dirty="0"/>
              <a:t>αφορά στις διαδικασίες που ορίζει το δικό του χωρικό πλαίσιο και εξαρτάται από τα πάντα που συμβαίνουν γύρω. Στον σχεσιακό χώρο ένα γεγονός ή/και αντικείμενο δεν μπορεί να γίνει κατανοητό χωρίς να γίνει κατανοητό το πλαίσιο στο οποίο συμβαίνει ή στο οποίο υπάρχει.</a:t>
            </a:r>
          </a:p>
        </p:txBody>
      </p:sp>
    </p:spTree>
    <p:extLst>
      <p:ext uri="{BB962C8B-B14F-4D97-AF65-F5344CB8AC3E}">
        <p14:creationId xmlns:p14="http://schemas.microsoft.com/office/powerpoint/2010/main" val="293644328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9F3434-B83B-BA02-0899-863D93C503E5}"/>
              </a:ext>
            </a:extLst>
          </p:cNvPr>
          <p:cNvSpPr txBox="1"/>
          <p:nvPr/>
        </p:nvSpPr>
        <p:spPr>
          <a:xfrm>
            <a:off x="731693" y="610516"/>
            <a:ext cx="10801350" cy="5038367"/>
          </a:xfrm>
          <a:prstGeom prst="rect">
            <a:avLst/>
          </a:prstGeom>
          <a:noFill/>
        </p:spPr>
        <p:txBody>
          <a:bodyPr wrap="square">
            <a:spAutoFit/>
          </a:bodyPr>
          <a:lstStyle/>
          <a:p>
            <a:pPr>
              <a:lnSpc>
                <a:spcPct val="150000"/>
              </a:lnSpc>
            </a:pPr>
            <a:r>
              <a:rPr lang="el-GR" dirty="0"/>
              <a:t>Ο </a:t>
            </a:r>
            <a:r>
              <a:rPr lang="el-GR" b="1" dirty="0"/>
              <a:t>σχετικός και ο σχεσιακός χώρος </a:t>
            </a:r>
            <a:r>
              <a:rPr lang="el-GR" dirty="0"/>
              <a:t>αποτελούν βασικές έννοιες για την κατανόηση του τρόπου με τον οποίο αντιλαμβανόμαστε και βιώνουμε τον χώρο. </a:t>
            </a:r>
          </a:p>
          <a:p>
            <a:pPr marL="285750" indent="-285750">
              <a:lnSpc>
                <a:spcPct val="150000"/>
              </a:lnSpc>
              <a:buFont typeface="Arial" panose="020B0604020202020204" pitchFamily="34" charset="0"/>
              <a:buChar char="•"/>
            </a:pPr>
            <a:r>
              <a:rPr lang="el-GR" dirty="0"/>
              <a:t>Ο </a:t>
            </a:r>
            <a:r>
              <a:rPr lang="el-GR" b="1" dirty="0"/>
              <a:t>σχετικός χώρος </a:t>
            </a:r>
            <a:r>
              <a:rPr lang="el-GR" dirty="0"/>
              <a:t>εξαρτάται </a:t>
            </a:r>
            <a:r>
              <a:rPr lang="el-GR" b="1" dirty="0"/>
              <a:t>από το πλαίσιο αναφοράς του παρατηρητή</a:t>
            </a:r>
            <a:r>
              <a:rPr lang="el-GR" dirty="0"/>
              <a:t>. </a:t>
            </a:r>
          </a:p>
          <a:p>
            <a:pPr>
              <a:lnSpc>
                <a:spcPct val="150000"/>
              </a:lnSpc>
            </a:pPr>
            <a:r>
              <a:rPr lang="el-GR" dirty="0"/>
              <a:t>Για παράδειγμα, μια απόσταση 20 χιλιομέτρων μπορεί να θεωρείται μεγάλη για έναν κάτοικο της υπαίθρου, αλλά μικρή για έναν κάτοικο μιας μεγάλης πόλης. </a:t>
            </a:r>
          </a:p>
          <a:p>
            <a:pPr>
              <a:lnSpc>
                <a:spcPct val="150000"/>
              </a:lnSpc>
            </a:pPr>
            <a:r>
              <a:rPr lang="el-GR" dirty="0"/>
              <a:t>Αυτό δείχνει ότι ο χώρος δεν είναι αντικειμενικός, αλλά σχετίζεται με την εμπειρία και την καθημερινότητα του καθενός.</a:t>
            </a:r>
          </a:p>
          <a:p>
            <a:pPr>
              <a:lnSpc>
                <a:spcPct val="150000"/>
              </a:lnSpc>
            </a:pPr>
            <a:r>
              <a:rPr lang="el-GR" dirty="0"/>
              <a:t>Ο </a:t>
            </a:r>
            <a:r>
              <a:rPr lang="el-GR" b="1" dirty="0"/>
              <a:t>σχετικός χώρος είναι χώρος κίνησης και διαδικασιών</a:t>
            </a:r>
            <a:r>
              <a:rPr lang="el-GR" dirty="0"/>
              <a:t>.</a:t>
            </a:r>
          </a:p>
          <a:p>
            <a:pPr>
              <a:lnSpc>
                <a:spcPct val="150000"/>
              </a:lnSpc>
            </a:pPr>
            <a:r>
              <a:rPr lang="el-GR" dirty="0"/>
              <a:t> Ένας δρόμος ή ένα λιμάνι δεν είναι απλώς γεωγραφικά σημεία, αλλά χώροι όπου πραγματοποιούνται μετακινήσεις, οικονομικές δραστηριότητες και κοινωνικές αλληλεπιδράσεις. Παράλληλα, αποτελεί και χώρο διεκδικήσεων και αγώνων, καθώς σε αυτόν εκδηλώνονται κοινωνικές συγκρούσεις, όπως διαδηλώσεις σε πλατείες ή αγώνες πολιτών για την προστασία δημόσιων χώρων.</a:t>
            </a:r>
          </a:p>
        </p:txBody>
      </p:sp>
    </p:spTree>
    <p:extLst>
      <p:ext uri="{BB962C8B-B14F-4D97-AF65-F5344CB8AC3E}">
        <p14:creationId xmlns:p14="http://schemas.microsoft.com/office/powerpoint/2010/main" val="285137277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290494-2924-233D-8989-6BD65A3754E1}"/>
              </a:ext>
            </a:extLst>
          </p:cNvPr>
          <p:cNvSpPr txBox="1"/>
          <p:nvPr/>
        </p:nvSpPr>
        <p:spPr>
          <a:xfrm>
            <a:off x="651163" y="240274"/>
            <a:ext cx="10889673" cy="5869364"/>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l-GR" dirty="0"/>
              <a:t>ο χώρος χαρακτηρίζεται και από </a:t>
            </a:r>
            <a:r>
              <a:rPr lang="el-GR" b="1" dirty="0"/>
              <a:t>ποικιλία κλιμάκων</a:t>
            </a:r>
            <a:r>
              <a:rPr lang="el-GR" dirty="0"/>
              <a:t>. </a:t>
            </a:r>
          </a:p>
          <a:p>
            <a:pPr>
              <a:lnSpc>
                <a:spcPct val="150000"/>
              </a:lnSpc>
            </a:pPr>
            <a:endParaRPr lang="el-GR" dirty="0"/>
          </a:p>
          <a:p>
            <a:pPr>
              <a:lnSpc>
                <a:spcPct val="150000"/>
              </a:lnSpc>
            </a:pPr>
            <a:r>
              <a:rPr lang="el-GR" dirty="0"/>
              <a:t>Μπορούμε να εξετάσουμε φαινόμενα σε </a:t>
            </a:r>
          </a:p>
          <a:p>
            <a:pPr>
              <a:lnSpc>
                <a:spcPct val="150000"/>
              </a:lnSpc>
            </a:pPr>
            <a:endParaRPr lang="el-GR" dirty="0"/>
          </a:p>
          <a:p>
            <a:pPr>
              <a:lnSpc>
                <a:spcPct val="150000"/>
              </a:lnSpc>
            </a:pPr>
            <a:r>
              <a:rPr lang="el-GR" dirty="0"/>
              <a:t>τοπικό επίπεδο (γειτονιά)</a:t>
            </a:r>
          </a:p>
          <a:p>
            <a:pPr>
              <a:lnSpc>
                <a:spcPct val="150000"/>
              </a:lnSpc>
            </a:pPr>
            <a:r>
              <a:rPr lang="el-GR" dirty="0"/>
              <a:t> σε εθνικό επίπεδο (κράτος), ή και </a:t>
            </a:r>
          </a:p>
          <a:p>
            <a:pPr>
              <a:lnSpc>
                <a:spcPct val="150000"/>
              </a:lnSpc>
            </a:pPr>
            <a:r>
              <a:rPr lang="el-GR" dirty="0"/>
              <a:t>σε παγκόσμιο επίπεδο. </a:t>
            </a:r>
          </a:p>
          <a:p>
            <a:pPr>
              <a:lnSpc>
                <a:spcPct val="150000"/>
              </a:lnSpc>
            </a:pPr>
            <a:endParaRPr lang="el-GR" dirty="0"/>
          </a:p>
          <a:p>
            <a:pPr>
              <a:lnSpc>
                <a:spcPct val="150000"/>
              </a:lnSpc>
            </a:pPr>
            <a:r>
              <a:rPr lang="el-GR" dirty="0"/>
              <a:t>Οι διαφορετικές αυτές κλίμακες συνδέονται μεταξύ τους, όπως φαίνεται στη σχέση πρωτεύουσας και περιφέρειας ή στη σχέση μιας χώρας με ευρύτερους οργανισμούς, όπως η Ευρώπη.</a:t>
            </a:r>
          </a:p>
          <a:p>
            <a:pPr>
              <a:lnSpc>
                <a:spcPct val="150000"/>
              </a:lnSpc>
            </a:pPr>
            <a:endParaRPr lang="el-GR" dirty="0"/>
          </a:p>
          <a:p>
            <a:pPr>
              <a:lnSpc>
                <a:spcPct val="150000"/>
              </a:lnSpc>
            </a:pPr>
            <a:r>
              <a:rPr lang="el-GR" dirty="0"/>
              <a:t>Πρόσθετα, υπάρχει και η συμπύκνωση χωρικών κλιμάκων, όπου ένα τοπικό φαινόμενο συνδέεται με το παγκόσμιο γίγνεσθαι (ένα μικρό νησί μπορεί να αποτελεί μέρος διεθνούς τουριστικού δικτύου ή ένα τοπικό προϊόν να διακινείται σε παγκόσμιες αγορές).</a:t>
            </a:r>
          </a:p>
        </p:txBody>
      </p:sp>
    </p:spTree>
    <p:extLst>
      <p:ext uri="{BB962C8B-B14F-4D97-AF65-F5344CB8AC3E}">
        <p14:creationId xmlns:p14="http://schemas.microsoft.com/office/powerpoint/2010/main" val="2803066527"/>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E54D92-E1AB-A07B-66F8-43967FAF553D}"/>
              </a:ext>
            </a:extLst>
          </p:cNvPr>
          <p:cNvSpPr txBox="1"/>
          <p:nvPr/>
        </p:nvSpPr>
        <p:spPr>
          <a:xfrm>
            <a:off x="670214" y="376995"/>
            <a:ext cx="10406495" cy="5453865"/>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l-GR" dirty="0"/>
              <a:t>ο </a:t>
            </a:r>
            <a:r>
              <a:rPr lang="el-GR" b="1" dirty="0"/>
              <a:t>σχεσιακός χώρος </a:t>
            </a:r>
            <a:r>
              <a:rPr lang="el-GR" dirty="0"/>
              <a:t>αναφέρεται στις διαδικασίες και τις σχέσεις που διαμορφώνουν το χώρο και εξαρτάται από ό,τι συμβαίνει γύρω του.</a:t>
            </a:r>
          </a:p>
          <a:p>
            <a:pPr>
              <a:lnSpc>
                <a:spcPct val="150000"/>
              </a:lnSpc>
            </a:pPr>
            <a:endParaRPr lang="el-GR" dirty="0"/>
          </a:p>
          <a:p>
            <a:pPr>
              <a:lnSpc>
                <a:spcPct val="150000"/>
              </a:lnSpc>
            </a:pPr>
            <a:r>
              <a:rPr lang="el-GR" b="1" dirty="0"/>
              <a:t> Ένας χώρος αλλάζει νόημα ανάλογα με τη χρήση του και τις κοινωνικές συνθήκες</a:t>
            </a:r>
            <a:r>
              <a:rPr lang="el-GR" dirty="0"/>
              <a:t>.</a:t>
            </a:r>
          </a:p>
          <a:p>
            <a:pPr>
              <a:lnSpc>
                <a:spcPct val="150000"/>
              </a:lnSpc>
            </a:pPr>
            <a:r>
              <a:rPr lang="el-GR" dirty="0"/>
              <a:t>Μία πλατεία μπορεί να λειτουργεί ως χώρος αναψυχής, αλλά και ως χώρος διαμαρτυρίας. </a:t>
            </a:r>
          </a:p>
          <a:p>
            <a:pPr>
              <a:lnSpc>
                <a:spcPct val="150000"/>
              </a:lnSpc>
            </a:pPr>
            <a:r>
              <a:rPr lang="el-GR" dirty="0"/>
              <a:t>Ένα γεγονός δεν μπορεί να γίνει κατανοητό χωρίς το πλαίσιο στο οποίο συμβαίνει, όπως μια διαδήλωση που συνδέεται με συγκεκριμένα κοινωνικά ή οικονομικά αίτια.</a:t>
            </a:r>
          </a:p>
          <a:p>
            <a:pPr>
              <a:lnSpc>
                <a:spcPct val="150000"/>
              </a:lnSpc>
            </a:pPr>
            <a:endParaRPr lang="el-GR" dirty="0"/>
          </a:p>
          <a:p>
            <a:pPr>
              <a:lnSpc>
                <a:spcPct val="150000"/>
              </a:lnSpc>
            </a:pPr>
            <a:r>
              <a:rPr lang="el-GR" b="1" dirty="0"/>
              <a:t>Σύμφωνα με τον </a:t>
            </a:r>
            <a:r>
              <a:rPr lang="el-GR" b="1" dirty="0" err="1"/>
              <a:t>David</a:t>
            </a:r>
            <a:r>
              <a:rPr lang="el-GR" b="1" dirty="0"/>
              <a:t> </a:t>
            </a:r>
            <a:r>
              <a:rPr lang="el-GR" b="1" dirty="0" err="1"/>
              <a:t>Harvey</a:t>
            </a:r>
            <a:r>
              <a:rPr lang="el-GR" b="1" dirty="0"/>
              <a:t>, ο χώρος δεν είναι απλώς ένα φυσικό περιβάλλον, αλλά ένα δυναμικό σύστημα σχέσεων, αντιλήψεων και διαδικασιών που διαμορφώνεται συνεχώς από την ανθρώπινη δραστηριότητα.</a:t>
            </a:r>
          </a:p>
          <a:p>
            <a:pPr>
              <a:lnSpc>
                <a:spcPct val="150000"/>
              </a:lnSpc>
            </a:pPr>
            <a:endParaRPr lang="el-GR" dirty="0"/>
          </a:p>
          <a:p>
            <a:pPr>
              <a:lnSpc>
                <a:spcPct val="150000"/>
              </a:lnSpc>
            </a:pPr>
            <a:endParaRPr lang="el-GR" dirty="0"/>
          </a:p>
        </p:txBody>
      </p:sp>
    </p:spTree>
    <p:extLst>
      <p:ext uri="{BB962C8B-B14F-4D97-AF65-F5344CB8AC3E}">
        <p14:creationId xmlns:p14="http://schemas.microsoft.com/office/powerpoint/2010/main" val="929699655"/>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52B0A2-8711-51AC-5CEF-F2FC5786287C}"/>
              </a:ext>
            </a:extLst>
          </p:cNvPr>
          <p:cNvSpPr txBox="1"/>
          <p:nvPr/>
        </p:nvSpPr>
        <p:spPr>
          <a:xfrm>
            <a:off x="467591" y="220580"/>
            <a:ext cx="11310504" cy="5869364"/>
          </a:xfrm>
          <a:prstGeom prst="rect">
            <a:avLst/>
          </a:prstGeom>
          <a:noFill/>
        </p:spPr>
        <p:txBody>
          <a:bodyPr wrap="square">
            <a:spAutoFit/>
          </a:bodyPr>
          <a:lstStyle/>
          <a:p>
            <a:pPr>
              <a:lnSpc>
                <a:spcPct val="150000"/>
              </a:lnSpc>
            </a:pPr>
            <a:r>
              <a:rPr lang="el-GR" dirty="0"/>
              <a:t>Ο </a:t>
            </a:r>
            <a:r>
              <a:rPr lang="el-GR" b="1" dirty="0" err="1"/>
              <a:t>Edward</a:t>
            </a:r>
            <a:r>
              <a:rPr lang="el-GR" b="1" dirty="0"/>
              <a:t> </a:t>
            </a:r>
            <a:r>
              <a:rPr lang="el-GR" b="1" dirty="0" err="1"/>
              <a:t>Soja</a:t>
            </a:r>
            <a:r>
              <a:rPr lang="el-GR" b="1" dirty="0"/>
              <a:t> </a:t>
            </a:r>
            <a:r>
              <a:rPr lang="el-GR" dirty="0"/>
              <a:t>διακρίνει τον χώρο σε </a:t>
            </a:r>
          </a:p>
          <a:p>
            <a:pPr>
              <a:lnSpc>
                <a:spcPct val="150000"/>
              </a:lnSpc>
            </a:pPr>
            <a:endParaRPr lang="el-GR" dirty="0"/>
          </a:p>
          <a:p>
            <a:pPr>
              <a:lnSpc>
                <a:spcPct val="150000"/>
              </a:lnSpc>
            </a:pPr>
            <a:r>
              <a:rPr lang="el-GR" b="1" dirty="0"/>
              <a:t>αντιληπτό</a:t>
            </a:r>
            <a:r>
              <a:rPr lang="el-GR" dirty="0"/>
              <a:t> (‘πρώτος χώρος’), </a:t>
            </a:r>
          </a:p>
          <a:p>
            <a:pPr>
              <a:lnSpc>
                <a:spcPct val="150000"/>
              </a:lnSpc>
            </a:pPr>
            <a:r>
              <a:rPr lang="el-GR" b="1" dirty="0"/>
              <a:t>ιδεατό</a:t>
            </a:r>
            <a:r>
              <a:rPr lang="el-GR" dirty="0"/>
              <a:t> (‘δεύτερος χώρος’) και </a:t>
            </a:r>
          </a:p>
          <a:p>
            <a:pPr>
              <a:lnSpc>
                <a:spcPct val="150000"/>
              </a:lnSpc>
            </a:pPr>
            <a:r>
              <a:rPr lang="el-GR" b="1" dirty="0"/>
              <a:t>βιώσιμο</a:t>
            </a:r>
            <a:r>
              <a:rPr lang="el-GR" dirty="0"/>
              <a:t> (‘</a:t>
            </a:r>
            <a:r>
              <a:rPr lang="el-GR" dirty="0" err="1"/>
              <a:t>lived</a:t>
            </a:r>
            <a:r>
              <a:rPr lang="el-GR" dirty="0"/>
              <a:t> </a:t>
            </a:r>
            <a:r>
              <a:rPr lang="el-GR" dirty="0" err="1"/>
              <a:t>space</a:t>
            </a:r>
            <a:r>
              <a:rPr lang="el-GR" dirty="0"/>
              <a:t>’/ ‘</a:t>
            </a:r>
            <a:r>
              <a:rPr lang="el-GR" dirty="0" err="1"/>
              <a:t>third</a:t>
            </a:r>
            <a:r>
              <a:rPr lang="el-GR" dirty="0"/>
              <a:t> </a:t>
            </a:r>
            <a:r>
              <a:rPr lang="el-GR" dirty="0" err="1"/>
              <a:t>space</a:t>
            </a:r>
            <a:r>
              <a:rPr lang="el-GR" dirty="0"/>
              <a:t>’). - Ενσωματώνει τη φυσική μορφή και τη νοητική κατασκευή και μ’ αυτό τον τρόπο να υπερβαίνει τις δύο προηγούμενες διακρίσεις. </a:t>
            </a:r>
          </a:p>
          <a:p>
            <a:pPr>
              <a:lnSpc>
                <a:spcPct val="150000"/>
              </a:lnSpc>
            </a:pPr>
            <a:endParaRPr lang="el-GR" dirty="0"/>
          </a:p>
          <a:p>
            <a:pPr>
              <a:lnSpc>
                <a:spcPct val="150000"/>
              </a:lnSpc>
            </a:pPr>
            <a:r>
              <a:rPr lang="el-GR" dirty="0"/>
              <a:t>Αυτή είναι η έννοια του </a:t>
            </a:r>
            <a:r>
              <a:rPr lang="el-GR" b="1" dirty="0"/>
              <a:t>βιώσιμου χώρου</a:t>
            </a:r>
            <a:r>
              <a:rPr lang="el-GR" dirty="0"/>
              <a:t>, του </a:t>
            </a:r>
            <a:r>
              <a:rPr lang="el-GR" b="1" dirty="0"/>
              <a:t>‘τρίτου χώρου’ </a:t>
            </a:r>
            <a:r>
              <a:rPr lang="el-GR" dirty="0"/>
              <a:t>(‘</a:t>
            </a:r>
            <a:r>
              <a:rPr lang="el-GR" dirty="0" err="1"/>
              <a:t>thirdspace</a:t>
            </a:r>
            <a:r>
              <a:rPr lang="el-GR" dirty="0"/>
              <a:t>’) που αποτελείται από κοινωνικές και χωρικές πρακτικές ενσωματώνοντας τον πραγματικό και τον φανταστικό κόσμο των εμπειριών, των συναισθημάτων, των γεγονότων, κλπ. </a:t>
            </a:r>
          </a:p>
          <a:p>
            <a:pPr>
              <a:lnSpc>
                <a:spcPct val="150000"/>
              </a:lnSpc>
            </a:pPr>
            <a:endParaRPr lang="el-GR" dirty="0"/>
          </a:p>
          <a:p>
            <a:pPr>
              <a:lnSpc>
                <a:spcPct val="150000"/>
              </a:lnSpc>
            </a:pPr>
            <a:r>
              <a:rPr lang="el-GR" dirty="0"/>
              <a:t>Πρόκειται για έναν </a:t>
            </a:r>
            <a:r>
              <a:rPr lang="el-GR" b="1" dirty="0"/>
              <a:t>επινοημένο κοινωνικό χώρο</a:t>
            </a:r>
            <a:r>
              <a:rPr lang="el-GR" dirty="0"/>
              <a:t>, έναν χώρο μετάβασης μεταξύ περιοχών μέσω του χρόνου που περιλαμβάνει τόσο τον </a:t>
            </a:r>
            <a:r>
              <a:rPr lang="el-GR" b="1" dirty="0"/>
              <a:t>δομημένο χώρο </a:t>
            </a:r>
            <a:r>
              <a:rPr lang="el-GR" dirty="0"/>
              <a:t>όσο και το </a:t>
            </a:r>
            <a:r>
              <a:rPr lang="el-GR" b="1" dirty="0"/>
              <a:t>κοινωνικό περιβάλλον </a:t>
            </a:r>
            <a:r>
              <a:rPr lang="el-GR" dirty="0"/>
              <a:t>μαζί με τους χώρους αναπαράστασης και την ενεργητική άμεση εμπειρία (</a:t>
            </a:r>
            <a:r>
              <a:rPr lang="el-GR" dirty="0" err="1"/>
              <a:t>Soja</a:t>
            </a:r>
            <a:r>
              <a:rPr lang="el-GR" dirty="0"/>
              <a:t>, 2001).</a:t>
            </a:r>
          </a:p>
        </p:txBody>
      </p:sp>
    </p:spTree>
    <p:extLst>
      <p:ext uri="{BB962C8B-B14F-4D97-AF65-F5344CB8AC3E}">
        <p14:creationId xmlns:p14="http://schemas.microsoft.com/office/powerpoint/2010/main" val="267889149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FB88A8-EB2D-38B9-5EA5-6F2A73C42D17}"/>
              </a:ext>
            </a:extLst>
          </p:cNvPr>
          <p:cNvSpPr txBox="1"/>
          <p:nvPr/>
        </p:nvSpPr>
        <p:spPr>
          <a:xfrm>
            <a:off x="155864" y="0"/>
            <a:ext cx="11959936" cy="6700360"/>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l-GR" dirty="0"/>
              <a:t>Ο </a:t>
            </a:r>
            <a:r>
              <a:rPr lang="el-GR" b="1" dirty="0"/>
              <a:t>πρώτος χώρος </a:t>
            </a:r>
            <a:r>
              <a:rPr lang="el-GR" dirty="0"/>
              <a:t>(First </a:t>
            </a:r>
            <a:r>
              <a:rPr lang="el-GR" dirty="0" err="1"/>
              <a:t>space</a:t>
            </a:r>
            <a:r>
              <a:rPr lang="el-GR" dirty="0"/>
              <a:t>) είναι ο </a:t>
            </a:r>
            <a:r>
              <a:rPr lang="el-GR" b="1" dirty="0"/>
              <a:t>αντιληπτός, υλικός χώρος</a:t>
            </a:r>
            <a:r>
              <a:rPr lang="el-GR" dirty="0"/>
              <a:t>. Πρόκειται για τον πραγματικό χώρο που μπορούμε να δούμε, να μετρήσουμε και να περιγράψουμε αντικειμενικά (ένα κτίριο με τις διαστάσεις και τα υλικά του, ένας δρόμος ή μια πόλη όπως αποτυπώνεται σε έναν χάρτη). </a:t>
            </a:r>
          </a:p>
          <a:p>
            <a:pPr>
              <a:lnSpc>
                <a:spcPct val="150000"/>
              </a:lnSpc>
            </a:pPr>
            <a:r>
              <a:rPr lang="el-GR" dirty="0"/>
              <a:t>Είναι ο χώρος της </a:t>
            </a:r>
            <a:r>
              <a:rPr lang="el-GR" b="1" dirty="0"/>
              <a:t>φυσικής πραγματικότητας</a:t>
            </a:r>
            <a:r>
              <a:rPr lang="el-GR" dirty="0"/>
              <a:t>.</a:t>
            </a:r>
          </a:p>
          <a:p>
            <a:pPr>
              <a:lnSpc>
                <a:spcPct val="150000"/>
              </a:lnSpc>
            </a:pPr>
            <a:endParaRPr lang="el-GR" dirty="0"/>
          </a:p>
          <a:p>
            <a:pPr marL="285750" indent="-285750">
              <a:lnSpc>
                <a:spcPct val="150000"/>
              </a:lnSpc>
              <a:buFont typeface="Arial" panose="020B0604020202020204" pitchFamily="34" charset="0"/>
              <a:buChar char="•"/>
            </a:pPr>
            <a:r>
              <a:rPr lang="el-GR" dirty="0"/>
              <a:t>Ο </a:t>
            </a:r>
            <a:r>
              <a:rPr lang="el-GR" b="1" dirty="0"/>
              <a:t>δεύτερος χώρος </a:t>
            </a:r>
            <a:r>
              <a:rPr lang="el-GR" dirty="0"/>
              <a:t>(</a:t>
            </a:r>
            <a:r>
              <a:rPr lang="el-GR" dirty="0" err="1"/>
              <a:t>Second</a:t>
            </a:r>
            <a:r>
              <a:rPr lang="el-GR" dirty="0"/>
              <a:t> </a:t>
            </a:r>
            <a:r>
              <a:rPr lang="el-GR" dirty="0" err="1"/>
              <a:t>space</a:t>
            </a:r>
            <a:r>
              <a:rPr lang="el-GR" dirty="0"/>
              <a:t>) είναι ο </a:t>
            </a:r>
            <a:r>
              <a:rPr lang="el-GR" b="1" dirty="0"/>
              <a:t>ιδεατός χώρος</a:t>
            </a:r>
            <a:r>
              <a:rPr lang="el-GR" dirty="0"/>
              <a:t>, δηλαδή ο χώρος των ιδεών, των αναπαραστάσεων και του σχεδιασμού. Δημιουργείται μέσα από </a:t>
            </a:r>
            <a:r>
              <a:rPr lang="el-GR" b="1" dirty="0"/>
              <a:t>τη σκέψη και την αντίληψη των ανθρώπων </a:t>
            </a:r>
            <a:r>
              <a:rPr lang="el-GR" dirty="0"/>
              <a:t>και εκφράζεται μέσω αρχιτεκτονικών σχεδίων, χαρτών ή ακόμη και μέσω των εικόνων που σχηματίζουμε για έναν τόπο (η ιδέα μιας «ιδανικής πόλης» ή ο τρόπος που παρουσιάζεται μια περιοχή σε έναν τουριστικό οδηγό).</a:t>
            </a:r>
          </a:p>
          <a:p>
            <a:pPr>
              <a:lnSpc>
                <a:spcPct val="150000"/>
              </a:lnSpc>
            </a:pPr>
            <a:endParaRPr lang="el-GR" dirty="0"/>
          </a:p>
          <a:p>
            <a:pPr marL="285750" indent="-285750">
              <a:lnSpc>
                <a:spcPct val="150000"/>
              </a:lnSpc>
              <a:buFont typeface="Arial" panose="020B0604020202020204" pitchFamily="34" charset="0"/>
              <a:buChar char="•"/>
            </a:pPr>
            <a:r>
              <a:rPr lang="el-GR" dirty="0"/>
              <a:t>Ο </a:t>
            </a:r>
            <a:r>
              <a:rPr lang="el-GR" b="1" dirty="0"/>
              <a:t>τρίτος χώρος </a:t>
            </a:r>
            <a:r>
              <a:rPr lang="el-GR" dirty="0"/>
              <a:t>(</a:t>
            </a:r>
            <a:r>
              <a:rPr lang="el-GR" dirty="0" err="1"/>
              <a:t>Third</a:t>
            </a:r>
            <a:r>
              <a:rPr lang="el-GR" dirty="0"/>
              <a:t> </a:t>
            </a:r>
            <a:r>
              <a:rPr lang="el-GR" dirty="0" err="1"/>
              <a:t>space</a:t>
            </a:r>
            <a:r>
              <a:rPr lang="el-GR" dirty="0"/>
              <a:t>) αποτελεί τη </a:t>
            </a:r>
            <a:r>
              <a:rPr lang="el-GR" b="1" dirty="0"/>
              <a:t>σύνθεση του πραγματικού και του ιδεατού χώρου </a:t>
            </a:r>
            <a:r>
              <a:rPr lang="el-GR" dirty="0"/>
              <a:t>και αναφέρεται στον </a:t>
            </a:r>
            <a:r>
              <a:rPr lang="el-GR" b="1" dirty="0"/>
              <a:t>βιωμένο χώρο της εμπειρίας</a:t>
            </a:r>
            <a:r>
              <a:rPr lang="el-GR" dirty="0"/>
              <a:t>. </a:t>
            </a:r>
          </a:p>
          <a:p>
            <a:pPr>
              <a:lnSpc>
                <a:spcPct val="150000"/>
              </a:lnSpc>
            </a:pPr>
            <a:r>
              <a:rPr lang="el-GR" dirty="0"/>
              <a:t>Περιλαμβάνει τα </a:t>
            </a:r>
            <a:r>
              <a:rPr lang="el-GR" b="1" dirty="0"/>
              <a:t>συναισθήματα</a:t>
            </a:r>
            <a:r>
              <a:rPr lang="el-GR" dirty="0"/>
              <a:t>, τις </a:t>
            </a:r>
            <a:r>
              <a:rPr lang="el-GR" b="1" dirty="0"/>
              <a:t>κοινωνικές σχέσεις</a:t>
            </a:r>
            <a:r>
              <a:rPr lang="el-GR" dirty="0"/>
              <a:t>, τις </a:t>
            </a:r>
            <a:r>
              <a:rPr lang="el-GR" b="1" dirty="0"/>
              <a:t>πρακτικές </a:t>
            </a:r>
            <a:r>
              <a:rPr lang="el-GR" dirty="0"/>
              <a:t>και τα </a:t>
            </a:r>
            <a:r>
              <a:rPr lang="el-GR" b="1" dirty="0"/>
              <a:t>γεγονότα</a:t>
            </a:r>
            <a:r>
              <a:rPr lang="el-GR" dirty="0"/>
              <a:t> που λαμβάνουν χώρα σε έναν χώρο (μια πλατεία δεν είναι μόνο ένα φυσικό σημείο ή ένα σχεδιαστικό έργο, αλλά και ένας χώρος συνάντησης, διαμαρτυρίας ή κοινωνικής αλληλεπίδρασης. Αντίστοιχα, μια γειτονιά μπορεί να βιώνεται διαφορετικά από κάθε άτομο, ανάλογα με τις προσωπικές του εμπειρίες και αναμνήσεις).</a:t>
            </a:r>
          </a:p>
        </p:txBody>
      </p:sp>
    </p:spTree>
    <p:extLst>
      <p:ext uri="{BB962C8B-B14F-4D97-AF65-F5344CB8AC3E}">
        <p14:creationId xmlns:p14="http://schemas.microsoft.com/office/powerpoint/2010/main" val="292117421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83E32F-A3DA-C789-6E9D-6661A49A8E30}"/>
              </a:ext>
            </a:extLst>
          </p:cNvPr>
          <p:cNvSpPr txBox="1"/>
          <p:nvPr/>
        </p:nvSpPr>
        <p:spPr>
          <a:xfrm>
            <a:off x="919595" y="1095195"/>
            <a:ext cx="10110355" cy="3791872"/>
          </a:xfrm>
          <a:prstGeom prst="rect">
            <a:avLst/>
          </a:prstGeom>
          <a:noFill/>
        </p:spPr>
        <p:txBody>
          <a:bodyPr wrap="square">
            <a:spAutoFit/>
          </a:bodyPr>
          <a:lstStyle/>
          <a:p>
            <a:pPr>
              <a:lnSpc>
                <a:spcPct val="150000"/>
              </a:lnSpc>
            </a:pPr>
            <a:r>
              <a:rPr lang="el-GR" dirty="0"/>
              <a:t>Ο </a:t>
            </a:r>
            <a:r>
              <a:rPr lang="el-GR" b="1" dirty="0"/>
              <a:t>τρίτος χώρος θεωρείται ιδιαίτερα σημαντικός</a:t>
            </a:r>
            <a:r>
              <a:rPr lang="el-GR" dirty="0"/>
              <a:t>, καθώς υπερβαίνει τον διαχωρισμό ανάμεσα στο υλικό και το νοητικό, </a:t>
            </a:r>
            <a:r>
              <a:rPr lang="el-GR" b="1" dirty="0"/>
              <a:t>ενσωματώνοντας τόσο την πραγματικότητα όσο και τη φαντασία</a:t>
            </a:r>
            <a:r>
              <a:rPr lang="el-GR" dirty="0"/>
              <a:t>. </a:t>
            </a:r>
          </a:p>
          <a:p>
            <a:pPr>
              <a:lnSpc>
                <a:spcPct val="150000"/>
              </a:lnSpc>
            </a:pPr>
            <a:endParaRPr lang="el-GR" dirty="0"/>
          </a:p>
          <a:p>
            <a:pPr>
              <a:lnSpc>
                <a:spcPct val="150000"/>
              </a:lnSpc>
            </a:pPr>
            <a:r>
              <a:rPr lang="el-GR" dirty="0"/>
              <a:t>Πρόκειται για έναν </a:t>
            </a:r>
            <a:r>
              <a:rPr lang="el-GR" b="1" dirty="0"/>
              <a:t>δυναμικό και «ενδιάμεσο» χώρο</a:t>
            </a:r>
            <a:r>
              <a:rPr lang="el-GR" dirty="0"/>
              <a:t>, όπου συνυπάρχουν ο </a:t>
            </a:r>
            <a:r>
              <a:rPr lang="el-GR" b="1" dirty="0"/>
              <a:t>δομημένος χώρος</a:t>
            </a:r>
            <a:r>
              <a:rPr lang="el-GR" dirty="0"/>
              <a:t>, το </a:t>
            </a:r>
            <a:r>
              <a:rPr lang="el-GR" b="1" dirty="0"/>
              <a:t>κοινωνικό περιβάλλον </a:t>
            </a:r>
            <a:r>
              <a:rPr lang="el-GR" dirty="0"/>
              <a:t>και οι </a:t>
            </a:r>
            <a:r>
              <a:rPr lang="el-GR" b="1" dirty="0"/>
              <a:t>βιωματικές εμπειρίες</a:t>
            </a:r>
            <a:r>
              <a:rPr lang="el-GR" dirty="0"/>
              <a:t>.</a:t>
            </a:r>
          </a:p>
          <a:p>
            <a:pPr>
              <a:lnSpc>
                <a:spcPct val="150000"/>
              </a:lnSpc>
            </a:pPr>
            <a:endParaRPr lang="el-GR" dirty="0"/>
          </a:p>
          <a:p>
            <a:pPr>
              <a:lnSpc>
                <a:spcPct val="150000"/>
              </a:lnSpc>
            </a:pPr>
            <a:r>
              <a:rPr lang="el-GR" b="1" dirty="0"/>
              <a:t>Σύμφωνα με τον </a:t>
            </a:r>
            <a:r>
              <a:rPr lang="el-GR" b="1" dirty="0" err="1"/>
              <a:t>Soja</a:t>
            </a:r>
            <a:r>
              <a:rPr lang="el-GR" b="1" dirty="0"/>
              <a:t>, ο χώρος δεν είναι απλώς ένα στατικό υπόβαθρο, αλλά ένα πολύπλευρο και ζωντανό πεδίο όπου </a:t>
            </a:r>
            <a:r>
              <a:rPr lang="el-GR" b="1" dirty="0" err="1"/>
              <a:t>αλληλεπιδρούν</a:t>
            </a:r>
            <a:r>
              <a:rPr lang="el-GR" b="1" dirty="0"/>
              <a:t> η υλική πραγματικότητα, οι ιδέες και οι ανθρώπινες εμπειρίες</a:t>
            </a:r>
            <a:r>
              <a:rPr lang="el-GR" dirty="0"/>
              <a:t>.</a:t>
            </a:r>
          </a:p>
        </p:txBody>
      </p:sp>
    </p:spTree>
    <p:extLst>
      <p:ext uri="{BB962C8B-B14F-4D97-AF65-F5344CB8AC3E}">
        <p14:creationId xmlns:p14="http://schemas.microsoft.com/office/powerpoint/2010/main" val="182953009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02A23D-2EB6-FEFC-28ED-2B474888320A}"/>
              </a:ext>
            </a:extLst>
          </p:cNvPr>
          <p:cNvSpPr txBox="1"/>
          <p:nvPr/>
        </p:nvSpPr>
        <p:spPr>
          <a:xfrm>
            <a:off x="384464" y="357150"/>
            <a:ext cx="11585863" cy="6130333"/>
          </a:xfrm>
          <a:prstGeom prst="rect">
            <a:avLst/>
          </a:prstGeom>
          <a:noFill/>
        </p:spPr>
        <p:txBody>
          <a:bodyPr wrap="square">
            <a:spAutoFit/>
          </a:bodyPr>
          <a:lstStyle/>
          <a:p>
            <a:pPr lvl="0" algn="just">
              <a:lnSpc>
                <a:spcPct val="115000"/>
              </a:lnSpc>
              <a:spcAft>
                <a:spcPts val="800"/>
              </a:spcAft>
            </a:pPr>
            <a:r>
              <a:rPr lang="el-GR" sz="1800" b="1" kern="100" dirty="0">
                <a:effectLst/>
                <a:latin typeface="Times New Roman" panose="02020603050405020304" pitchFamily="18" charset="0"/>
                <a:ea typeface="Aptos" panose="020B0004020202020204" pitchFamily="34" charset="0"/>
                <a:cs typeface="Times New Roman" panose="02020603050405020304" pitchFamily="18" charset="0"/>
              </a:rPr>
              <a:t>2. </a:t>
            </a:r>
            <a:r>
              <a:rPr lang="el-GR" b="1" kern="100" dirty="0">
                <a:effectLst/>
                <a:ea typeface="Aptos" panose="020B0004020202020204" pitchFamily="34" charset="0"/>
                <a:cs typeface="Times New Roman" panose="02020603050405020304" pitchFamily="18" charset="0"/>
              </a:rPr>
              <a:t>Κοινωνική διάσταση του χώρου </a:t>
            </a:r>
          </a:p>
          <a:p>
            <a:pPr lvl="0" algn="just">
              <a:lnSpc>
                <a:spcPct val="115000"/>
              </a:lnSpc>
              <a:spcAft>
                <a:spcPts val="800"/>
              </a:spcAft>
            </a:pPr>
            <a:endParaRPr lang="el-GR" kern="100" dirty="0">
              <a:effectLst/>
              <a:ea typeface="Aptos" panose="020B0004020202020204" pitchFamily="34" charset="0"/>
              <a:cs typeface="Times New Roman" panose="02020603050405020304" pitchFamily="18" charset="0"/>
            </a:endParaRPr>
          </a:p>
          <a:p>
            <a:pPr algn="just">
              <a:lnSpc>
                <a:spcPct val="115000"/>
              </a:lnSpc>
              <a:spcAft>
                <a:spcPts val="800"/>
              </a:spcAft>
              <a:buNone/>
            </a:pPr>
            <a:r>
              <a:rPr lang="el-GR" b="1" kern="100" dirty="0">
                <a:solidFill>
                  <a:srgbClr val="000000"/>
                </a:solidFill>
                <a:effectLst/>
                <a:ea typeface="Times New Roman" panose="02020603050405020304" pitchFamily="18" charset="0"/>
                <a:cs typeface="Times New Roman" panose="02020603050405020304" pitchFamily="18" charset="0"/>
              </a:rPr>
              <a:t>Ο χώρος και η κοινωνία</a:t>
            </a:r>
            <a:r>
              <a:rPr lang="el-GR" kern="100" dirty="0">
                <a:solidFill>
                  <a:srgbClr val="000000"/>
                </a:solidFill>
                <a:effectLst/>
                <a:ea typeface="Times New Roman" panose="02020603050405020304" pitchFamily="18" charset="0"/>
                <a:cs typeface="Times New Roman" panose="02020603050405020304" pitchFamily="18" charset="0"/>
              </a:rPr>
              <a:t>,</a:t>
            </a:r>
            <a:r>
              <a:rPr lang="el-GR" b="1" kern="100" dirty="0">
                <a:solidFill>
                  <a:srgbClr val="000000"/>
                </a:solidFill>
                <a:effectLst/>
                <a:ea typeface="Times New Roman" panose="02020603050405020304" pitchFamily="18" charset="0"/>
                <a:cs typeface="Times New Roman" panose="02020603050405020304" pitchFamily="18" charset="0"/>
              </a:rPr>
              <a:t> αναπτύσσουν σχέσεις διαλεκτικές, σχέσεις αμφίδρομες.</a:t>
            </a:r>
            <a:r>
              <a:rPr lang="el-GR" kern="100" dirty="0">
                <a:solidFill>
                  <a:srgbClr val="000000"/>
                </a:solidFill>
                <a:effectLst/>
                <a:ea typeface="Times New Roman" panose="02020603050405020304" pitchFamily="18" charset="0"/>
                <a:cs typeface="Times New Roman" panose="02020603050405020304" pitchFamily="18" charset="0"/>
              </a:rPr>
              <a:t> </a:t>
            </a:r>
          </a:p>
          <a:p>
            <a:pPr algn="just">
              <a:lnSpc>
                <a:spcPct val="115000"/>
              </a:lnSpc>
              <a:spcAft>
                <a:spcPts val="800"/>
              </a:spcAft>
              <a:buNone/>
            </a:pPr>
            <a:r>
              <a:rPr lang="el-GR" kern="100" dirty="0">
                <a:solidFill>
                  <a:srgbClr val="000000"/>
                </a:solidFill>
                <a:effectLst/>
                <a:ea typeface="Times New Roman" panose="02020603050405020304" pitchFamily="18" charset="0"/>
                <a:cs typeface="Times New Roman" panose="02020603050405020304" pitchFamily="18" charset="0"/>
              </a:rPr>
              <a:t>Από τη μία πλευρά </a:t>
            </a:r>
            <a:r>
              <a:rPr lang="el-GR" b="1" kern="100" dirty="0">
                <a:solidFill>
                  <a:srgbClr val="000000"/>
                </a:solidFill>
                <a:effectLst/>
                <a:ea typeface="Times New Roman" panose="02020603050405020304" pitchFamily="18" charset="0"/>
                <a:cs typeface="Times New Roman" panose="02020603050405020304" pitchFamily="18" charset="0"/>
              </a:rPr>
              <a:t>ο χώρος αποτελεί παράγωγο της κοινωνίας </a:t>
            </a:r>
          </a:p>
          <a:p>
            <a:pPr algn="just">
              <a:lnSpc>
                <a:spcPct val="115000"/>
              </a:lnSpc>
              <a:spcAft>
                <a:spcPts val="800"/>
              </a:spcAft>
              <a:buNone/>
            </a:pPr>
            <a:r>
              <a:rPr lang="el-GR" kern="100" dirty="0">
                <a:solidFill>
                  <a:srgbClr val="000000"/>
                </a:solidFill>
                <a:effectLst/>
                <a:ea typeface="Times New Roman" panose="02020603050405020304" pitchFamily="18" charset="0"/>
                <a:cs typeface="Times New Roman" panose="02020603050405020304" pitchFamily="18" charset="0"/>
              </a:rPr>
              <a:t>και από την άλλη </a:t>
            </a:r>
            <a:r>
              <a:rPr lang="el-GR" b="1" kern="100" dirty="0">
                <a:solidFill>
                  <a:srgbClr val="000000"/>
                </a:solidFill>
                <a:effectLst/>
                <a:ea typeface="Times New Roman" panose="02020603050405020304" pitchFamily="18" charset="0"/>
                <a:cs typeface="Times New Roman" panose="02020603050405020304" pitchFamily="18" charset="0"/>
              </a:rPr>
              <a:t>η  κοινωνία και οι δομές της διαμορφώνονται αναπτυσσόμενες στο χώρο </a:t>
            </a:r>
            <a:r>
              <a:rPr lang="el-GR" kern="100" dirty="0">
                <a:solidFill>
                  <a:srgbClr val="000000"/>
                </a:solidFill>
                <a:effectLst/>
                <a:ea typeface="Times New Roman" panose="02020603050405020304" pitchFamily="18" charset="0"/>
                <a:cs typeface="Times New Roman" panose="02020603050405020304" pitchFamily="18" charset="0"/>
              </a:rPr>
              <a:t>και συγκροτούν ή ενισχύουν τα ιδιαίτερα χαρακτηριστικά τους και μέσα από τους κοινωνικούς συσχετισμούς. </a:t>
            </a:r>
            <a:endParaRPr lang="el-GR" kern="100" dirty="0">
              <a:effectLst/>
              <a:ea typeface="Aptos" panose="020B0004020202020204" pitchFamily="34" charset="0"/>
              <a:cs typeface="Times New Roman" panose="02020603050405020304" pitchFamily="18" charset="0"/>
            </a:endParaRPr>
          </a:p>
          <a:p>
            <a:pPr algn="just">
              <a:lnSpc>
                <a:spcPct val="115000"/>
              </a:lnSpc>
              <a:spcAft>
                <a:spcPts val="800"/>
              </a:spcAft>
              <a:buNone/>
            </a:pPr>
            <a:r>
              <a:rPr lang="el-GR" kern="100" dirty="0">
                <a:solidFill>
                  <a:srgbClr val="000000"/>
                </a:solidFill>
                <a:effectLst/>
                <a:ea typeface="Times New Roman" panose="02020603050405020304" pitchFamily="18" charset="0"/>
                <a:cs typeface="Times New Roman" panose="02020603050405020304" pitchFamily="18" charset="0"/>
              </a:rPr>
              <a:t>Ο χώρος </a:t>
            </a:r>
            <a:r>
              <a:rPr lang="el-GR" b="1" kern="100" dirty="0">
                <a:solidFill>
                  <a:srgbClr val="000000"/>
                </a:solidFill>
                <a:effectLst/>
                <a:ea typeface="Times New Roman" panose="02020603050405020304" pitchFamily="18" charset="0"/>
                <a:cs typeface="Times New Roman" panose="02020603050405020304" pitchFamily="18" charset="0"/>
              </a:rPr>
              <a:t>δεν συνιστά ουδέτερο μέσο</a:t>
            </a:r>
          </a:p>
          <a:p>
            <a:pPr algn="just">
              <a:lnSpc>
                <a:spcPct val="115000"/>
              </a:lnSpc>
              <a:spcAft>
                <a:spcPts val="800"/>
              </a:spcAft>
              <a:buNone/>
            </a:pPr>
            <a:r>
              <a:rPr lang="el-GR" kern="100" dirty="0">
                <a:solidFill>
                  <a:srgbClr val="000000"/>
                </a:solidFill>
                <a:ea typeface="Times New Roman" panose="02020603050405020304" pitchFamily="18" charset="0"/>
                <a:cs typeface="Times New Roman" panose="02020603050405020304" pitchFamily="18" charset="0"/>
              </a:rPr>
              <a:t>Α</a:t>
            </a:r>
            <a:r>
              <a:rPr lang="el-GR" kern="100" dirty="0">
                <a:solidFill>
                  <a:srgbClr val="000000"/>
                </a:solidFill>
                <a:effectLst/>
                <a:ea typeface="Times New Roman" panose="02020603050405020304" pitchFamily="18" charset="0"/>
                <a:cs typeface="Times New Roman" panose="02020603050405020304" pitchFamily="18" charset="0"/>
              </a:rPr>
              <a:t>ποτελεί </a:t>
            </a:r>
            <a:r>
              <a:rPr lang="el-GR" b="1" kern="100" dirty="0">
                <a:solidFill>
                  <a:srgbClr val="000000"/>
                </a:solidFill>
                <a:effectLst/>
                <a:ea typeface="Times New Roman" panose="02020603050405020304" pitchFamily="18" charset="0"/>
                <a:cs typeface="Times New Roman" panose="02020603050405020304" pitchFamily="18" charset="0"/>
              </a:rPr>
              <a:t>πεδίο αναπαραγωγής κοινωνικών ανισοτήτων</a:t>
            </a:r>
            <a:r>
              <a:rPr lang="el-GR" kern="100" dirty="0">
                <a:solidFill>
                  <a:srgbClr val="000000"/>
                </a:solidFill>
                <a:effectLst/>
                <a:ea typeface="Times New Roman" panose="02020603050405020304" pitchFamily="18" charset="0"/>
                <a:cs typeface="Times New Roman" panose="02020603050405020304" pitchFamily="18" charset="0"/>
              </a:rPr>
              <a:t>, οξύνει ή αμβλύνει τις κοινωνικές και ταξικές διαφορές και συνδέεται άμεσα με πολιτικές επιλογές. </a:t>
            </a:r>
            <a:endParaRPr lang="el-GR" kern="100" dirty="0">
              <a:effectLst/>
              <a:ea typeface="Aptos" panose="020B0004020202020204" pitchFamily="34" charset="0"/>
              <a:cs typeface="Times New Roman" panose="02020603050405020304" pitchFamily="18" charset="0"/>
            </a:endParaRPr>
          </a:p>
          <a:p>
            <a:pPr algn="just">
              <a:lnSpc>
                <a:spcPct val="115000"/>
              </a:lnSpc>
              <a:spcAft>
                <a:spcPts val="800"/>
              </a:spcAft>
              <a:buNone/>
            </a:pPr>
            <a:r>
              <a:rPr lang="el-GR" kern="100" dirty="0">
                <a:solidFill>
                  <a:srgbClr val="000000"/>
                </a:solidFill>
                <a:effectLst/>
                <a:ea typeface="Times New Roman" panose="02020603050405020304" pitchFamily="18" charset="0"/>
                <a:cs typeface="Times New Roman" panose="02020603050405020304" pitchFamily="18" charset="0"/>
              </a:rPr>
              <a:t>Στην καθημερινότητα οι κοινότητες αποκτούν εμπειρίες, κατανοούν την πραγματικότητα και δραστηριοποιούνται μέσα στο χώρο. </a:t>
            </a:r>
          </a:p>
          <a:p>
            <a:pPr algn="just">
              <a:lnSpc>
                <a:spcPct val="115000"/>
              </a:lnSpc>
              <a:spcAft>
                <a:spcPts val="800"/>
              </a:spcAft>
              <a:buNone/>
            </a:pPr>
            <a:r>
              <a:rPr lang="el-GR" kern="100" dirty="0">
                <a:solidFill>
                  <a:srgbClr val="000000"/>
                </a:solidFill>
                <a:ea typeface="Times New Roman" panose="02020603050405020304" pitchFamily="18" charset="0"/>
                <a:cs typeface="Times New Roman" panose="02020603050405020304" pitchFamily="18" charset="0"/>
              </a:rPr>
              <a:t>Θ</a:t>
            </a:r>
            <a:r>
              <a:rPr lang="el-GR" kern="100" dirty="0">
                <a:solidFill>
                  <a:srgbClr val="000000"/>
                </a:solidFill>
                <a:effectLst/>
                <a:ea typeface="Times New Roman" panose="02020603050405020304" pitchFamily="18" charset="0"/>
                <a:cs typeface="Times New Roman" panose="02020603050405020304" pitchFamily="18" charset="0"/>
              </a:rPr>
              <a:t>α μπορούσαμε να απευθυνθούμε στο χώρο </a:t>
            </a:r>
            <a:r>
              <a:rPr lang="el-GR" b="1" kern="100" dirty="0">
                <a:solidFill>
                  <a:srgbClr val="000000"/>
                </a:solidFill>
                <a:effectLst/>
                <a:ea typeface="Times New Roman" panose="02020603050405020304" pitchFamily="18" charset="0"/>
                <a:cs typeface="Times New Roman" panose="02020603050405020304" pitchFamily="18" charset="0"/>
              </a:rPr>
              <a:t>ως πεδίο, όπου εκφράζονται πολλές και διαφορετικές κοινωνικές ταυτότητες, όπου συνυπάρχουν πολιτισμοί</a:t>
            </a:r>
            <a:r>
              <a:rPr lang="el-GR" kern="100" dirty="0">
                <a:solidFill>
                  <a:srgbClr val="000000"/>
                </a:solidFill>
                <a:effectLst/>
                <a:ea typeface="Times New Roman" panose="02020603050405020304" pitchFamily="18" charset="0"/>
                <a:cs typeface="Times New Roman" panose="02020603050405020304" pitchFamily="18" charset="0"/>
              </a:rPr>
              <a:t>. Ωστόσο, είναι πολιτικά προφανές, ότι στο πεδίο αυτό </a:t>
            </a:r>
            <a:r>
              <a:rPr lang="el-GR" b="1" kern="100" dirty="0">
                <a:solidFill>
                  <a:srgbClr val="000000"/>
                </a:solidFill>
                <a:effectLst/>
                <a:ea typeface="Times New Roman" panose="02020603050405020304" pitchFamily="18" charset="0"/>
                <a:cs typeface="Times New Roman" panose="02020603050405020304" pitchFamily="18" charset="0"/>
              </a:rPr>
              <a:t>οι διαφορετικές «φωνές» δεν εκφράζονται ισότιμα. </a:t>
            </a:r>
          </a:p>
          <a:p>
            <a:pPr algn="just">
              <a:lnSpc>
                <a:spcPct val="115000"/>
              </a:lnSpc>
              <a:spcAft>
                <a:spcPts val="800"/>
              </a:spcAft>
              <a:buNone/>
            </a:pPr>
            <a:endParaRPr lang="el-GR" b="1"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spcAft>
                <a:spcPts val="800"/>
              </a:spcAft>
              <a:buNone/>
            </a:pPr>
            <a:endParaRPr lang="el-GR" sz="16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7634545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5F2764-BC4D-6C77-FBB1-E75BBB71DB6E}"/>
              </a:ext>
            </a:extLst>
          </p:cNvPr>
          <p:cNvSpPr txBox="1"/>
          <p:nvPr/>
        </p:nvSpPr>
        <p:spPr>
          <a:xfrm>
            <a:off x="410440" y="965828"/>
            <a:ext cx="11118273" cy="4583755"/>
          </a:xfrm>
          <a:prstGeom prst="rect">
            <a:avLst/>
          </a:prstGeom>
          <a:noFill/>
        </p:spPr>
        <p:txBody>
          <a:bodyPr wrap="square">
            <a:spAutoFit/>
          </a:bodyPr>
          <a:lstStyle/>
          <a:p>
            <a:pPr algn="just">
              <a:lnSpc>
                <a:spcPct val="115000"/>
              </a:lnSpc>
              <a:spcAft>
                <a:spcPts val="800"/>
              </a:spcAft>
              <a:buNone/>
            </a:pPr>
            <a:r>
              <a:rPr lang="el-GR" b="1" i="1" kern="100" dirty="0">
                <a:effectLst/>
                <a:ea typeface="Times New Roman" panose="02020603050405020304" pitchFamily="18" charset="0"/>
                <a:cs typeface="Times New Roman" panose="02020603050405020304" pitchFamily="18" charset="0"/>
              </a:rPr>
              <a:t>Περιεχόμενο του χώρου</a:t>
            </a:r>
          </a:p>
          <a:p>
            <a:pPr algn="just">
              <a:lnSpc>
                <a:spcPct val="115000"/>
              </a:lnSpc>
              <a:spcAft>
                <a:spcPts val="800"/>
              </a:spcAft>
              <a:buNone/>
            </a:pPr>
            <a:r>
              <a:rPr lang="el-GR" kern="100" dirty="0">
                <a:effectLst/>
                <a:ea typeface="Times New Roman" panose="02020603050405020304" pitchFamily="18" charset="0"/>
                <a:cs typeface="Times New Roman" panose="02020603050405020304" pitchFamily="18" charset="0"/>
              </a:rPr>
              <a:t>Ο χώρος δεν αποτελεί απλώς ένα </a:t>
            </a:r>
            <a:r>
              <a:rPr lang="el-GR" b="1" kern="100" dirty="0">
                <a:effectLst/>
                <a:ea typeface="Times New Roman" panose="02020603050405020304" pitchFamily="18" charset="0"/>
                <a:cs typeface="Times New Roman" panose="02020603050405020304" pitchFamily="18" charset="0"/>
              </a:rPr>
              <a:t>σύστημα αντικειμένων</a:t>
            </a:r>
            <a:r>
              <a:rPr lang="el-GR" kern="100" dirty="0">
                <a:effectLst/>
                <a:ea typeface="Times New Roman" panose="02020603050405020304" pitchFamily="18" charset="0"/>
                <a:cs typeface="Times New Roman" panose="02020603050405020304" pitchFamily="18" charset="0"/>
              </a:rPr>
              <a:t> των οποίων αναλύουμε τη θέση, αλλά και ένα </a:t>
            </a:r>
            <a:r>
              <a:rPr lang="el-GR" b="1" kern="100" dirty="0">
                <a:effectLst/>
                <a:ea typeface="Times New Roman" panose="02020603050405020304" pitchFamily="18" charset="0"/>
                <a:cs typeface="Times New Roman" panose="02020603050405020304" pitchFamily="18" charset="0"/>
              </a:rPr>
              <a:t>σύστημα κοινωνικών σχέσεων και ανταλλαγών</a:t>
            </a:r>
            <a:r>
              <a:rPr lang="el-GR" kern="100" dirty="0">
                <a:effectLst/>
                <a:ea typeface="Times New Roman" panose="02020603050405020304" pitchFamily="18" charset="0"/>
                <a:cs typeface="Times New Roman" panose="02020603050405020304" pitchFamily="18" charset="0"/>
              </a:rPr>
              <a:t>, το οποίο δομεί </a:t>
            </a:r>
            <a:r>
              <a:rPr lang="el-GR" b="1" kern="100" dirty="0">
                <a:effectLst/>
                <a:ea typeface="Times New Roman" panose="02020603050405020304" pitchFamily="18" charset="0"/>
                <a:cs typeface="Times New Roman" panose="02020603050405020304" pitchFamily="18" charset="0"/>
              </a:rPr>
              <a:t>κώδικες επικοινωνίας</a:t>
            </a:r>
            <a:r>
              <a:rPr lang="el-GR" kern="100" dirty="0">
                <a:effectLst/>
                <a:ea typeface="Times New Roman" panose="02020603050405020304" pitchFamily="18" charset="0"/>
                <a:cs typeface="Times New Roman" panose="02020603050405020304" pitchFamily="18" charset="0"/>
              </a:rPr>
              <a:t>.</a:t>
            </a:r>
          </a:p>
          <a:p>
            <a:pPr algn="just">
              <a:lnSpc>
                <a:spcPct val="115000"/>
              </a:lnSpc>
              <a:spcAft>
                <a:spcPts val="800"/>
              </a:spcAft>
              <a:buNone/>
            </a:pPr>
            <a:endParaRPr lang="el-GR" kern="100" dirty="0">
              <a:effectLst/>
              <a:ea typeface="Aptos" panose="020B0004020202020204" pitchFamily="34" charset="0"/>
              <a:cs typeface="Times New Roman" panose="02020603050405020304" pitchFamily="18" charset="0"/>
            </a:endParaRPr>
          </a:p>
          <a:p>
            <a:pPr algn="just">
              <a:lnSpc>
                <a:spcPct val="115000"/>
              </a:lnSpc>
              <a:spcAft>
                <a:spcPts val="800"/>
              </a:spcAft>
              <a:buNone/>
            </a:pPr>
            <a:r>
              <a:rPr lang="el-GR" kern="100" dirty="0">
                <a:effectLst/>
                <a:ea typeface="Times New Roman" panose="02020603050405020304" pitchFamily="18" charset="0"/>
                <a:cs typeface="Times New Roman" panose="02020603050405020304" pitchFamily="18" charset="0"/>
              </a:rPr>
              <a:t>Την τελευταία δεκαετία του 20</a:t>
            </a:r>
            <a:r>
              <a:rPr lang="el-GR" kern="100" baseline="30000" dirty="0">
                <a:effectLst/>
                <a:ea typeface="Times New Roman" panose="02020603050405020304" pitchFamily="18" charset="0"/>
                <a:cs typeface="Times New Roman" panose="02020603050405020304" pitchFamily="18" charset="0"/>
              </a:rPr>
              <a:t>ου</a:t>
            </a:r>
            <a:r>
              <a:rPr lang="el-GR" kern="100" dirty="0">
                <a:effectLst/>
                <a:ea typeface="Times New Roman" panose="02020603050405020304" pitchFamily="18" charset="0"/>
                <a:cs typeface="Times New Roman" panose="02020603050405020304" pitchFamily="18" charset="0"/>
              </a:rPr>
              <a:t> αιώνα </a:t>
            </a:r>
            <a:r>
              <a:rPr lang="el-GR" b="1" kern="100" dirty="0">
                <a:effectLst/>
                <a:ea typeface="Times New Roman" panose="02020603050405020304" pitchFamily="18" charset="0"/>
                <a:cs typeface="Times New Roman" panose="02020603050405020304" pitchFamily="18" charset="0"/>
              </a:rPr>
              <a:t>η έννοια του «χώρου/τόπου» </a:t>
            </a:r>
            <a:r>
              <a:rPr lang="el-GR" kern="100" dirty="0">
                <a:effectLst/>
                <a:ea typeface="Times New Roman" panose="02020603050405020304" pitchFamily="18" charset="0"/>
                <a:cs typeface="Times New Roman" panose="02020603050405020304" pitchFamily="18" charset="0"/>
              </a:rPr>
              <a:t>έκανε την εμφάνισή της σε αρκετές συζητήσεις των ανθρωπιστικών και κοινωνικών επιστημών, οδηγώντας σε εκείνο που ονομάστηκε </a:t>
            </a:r>
            <a:r>
              <a:rPr lang="el-GR" b="1" kern="100" dirty="0">
                <a:effectLst/>
                <a:ea typeface="Times New Roman" panose="02020603050405020304" pitchFamily="18" charset="0"/>
                <a:cs typeface="Times New Roman" panose="02020603050405020304" pitchFamily="18" charset="0"/>
              </a:rPr>
              <a:t>«χωρική στροφή». </a:t>
            </a:r>
            <a:endParaRPr lang="el-GR" kern="100" dirty="0">
              <a:effectLst/>
              <a:ea typeface="Aptos" panose="020B0004020202020204" pitchFamily="34" charset="0"/>
              <a:cs typeface="Times New Roman" panose="02020603050405020304" pitchFamily="18" charset="0"/>
            </a:endParaRPr>
          </a:p>
          <a:p>
            <a:pPr algn="just">
              <a:lnSpc>
                <a:spcPct val="115000"/>
              </a:lnSpc>
              <a:spcAft>
                <a:spcPts val="800"/>
              </a:spcAft>
              <a:buNone/>
            </a:pPr>
            <a:r>
              <a:rPr lang="el-GR" kern="100" dirty="0">
                <a:effectLst/>
                <a:ea typeface="Times New Roman" panose="02020603050405020304" pitchFamily="18" charset="0"/>
                <a:cs typeface="Times New Roman" panose="02020603050405020304" pitchFamily="18" charset="0"/>
              </a:rPr>
              <a:t>Επαγγελματίες και θεωρητικοί προσέγγισαν το «χώρο» με διαφορετικούς τρόπους σε διαφορετικές ιστορικές περιόδους. </a:t>
            </a:r>
          </a:p>
          <a:p>
            <a:pPr algn="just">
              <a:lnSpc>
                <a:spcPct val="115000"/>
              </a:lnSpc>
              <a:spcAft>
                <a:spcPts val="800"/>
              </a:spcAft>
              <a:buNone/>
            </a:pPr>
            <a:r>
              <a:rPr lang="el-GR" kern="100" dirty="0">
                <a:effectLst/>
                <a:ea typeface="Times New Roman" panose="02020603050405020304" pitchFamily="18" charset="0"/>
                <a:cs typeface="Times New Roman" panose="02020603050405020304" pitchFamily="18" charset="0"/>
              </a:rPr>
              <a:t>Ωστόσο, </a:t>
            </a:r>
            <a:r>
              <a:rPr lang="el-GR" b="1" kern="100" dirty="0">
                <a:effectLst/>
                <a:ea typeface="Times New Roman" panose="02020603050405020304" pitchFamily="18" charset="0"/>
                <a:cs typeface="Times New Roman" panose="02020603050405020304" pitchFamily="18" charset="0"/>
              </a:rPr>
              <a:t>η έννοια του χώρου </a:t>
            </a:r>
            <a:r>
              <a:rPr lang="el-GR" kern="100" dirty="0">
                <a:effectLst/>
                <a:ea typeface="Times New Roman" panose="02020603050405020304" pitchFamily="18" charset="0"/>
                <a:cs typeface="Times New Roman" panose="02020603050405020304" pitchFamily="18" charset="0"/>
              </a:rPr>
              <a:t>μέχρι σήμερα παραμένει ως έννοια με </a:t>
            </a:r>
            <a:r>
              <a:rPr lang="el-GR" b="1" kern="100" dirty="0">
                <a:effectLst/>
                <a:ea typeface="Times New Roman" panose="02020603050405020304" pitchFamily="18" charset="0"/>
                <a:cs typeface="Times New Roman" panose="02020603050405020304" pitchFamily="18" charset="0"/>
              </a:rPr>
              <a:t>συνεχώς μεταβαλλόμενο περιεχόμενο. </a:t>
            </a:r>
          </a:p>
          <a:p>
            <a:pPr algn="just">
              <a:lnSpc>
                <a:spcPct val="115000"/>
              </a:lnSpc>
              <a:spcAft>
                <a:spcPts val="800"/>
              </a:spcAft>
              <a:buNone/>
            </a:pPr>
            <a:endParaRPr lang="el-GR" b="1" kern="100" dirty="0">
              <a:effectLst/>
              <a:ea typeface="Times New Roman" panose="02020603050405020304" pitchFamily="18" charset="0"/>
              <a:cs typeface="Times New Roman" panose="02020603050405020304" pitchFamily="18" charset="0"/>
            </a:endParaRPr>
          </a:p>
          <a:p>
            <a:pPr algn="just">
              <a:lnSpc>
                <a:spcPct val="115000"/>
              </a:lnSpc>
              <a:spcAft>
                <a:spcPts val="800"/>
              </a:spcAft>
              <a:buNone/>
            </a:pPr>
            <a:endParaRPr lang="el-GR"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18958844"/>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DE3735-5367-088C-3729-0A8D5D404E1D}"/>
              </a:ext>
            </a:extLst>
          </p:cNvPr>
          <p:cNvSpPr txBox="1"/>
          <p:nvPr/>
        </p:nvSpPr>
        <p:spPr>
          <a:xfrm>
            <a:off x="457200" y="867010"/>
            <a:ext cx="11242964" cy="4828053"/>
          </a:xfrm>
          <a:prstGeom prst="rect">
            <a:avLst/>
          </a:prstGeom>
          <a:noFill/>
        </p:spPr>
        <p:txBody>
          <a:bodyPr wrap="square">
            <a:spAutoFit/>
          </a:bodyPr>
          <a:lstStyle/>
          <a:p>
            <a:pPr algn="just">
              <a:lnSpc>
                <a:spcPct val="150000"/>
              </a:lnSpc>
              <a:spcAft>
                <a:spcPts val="800"/>
              </a:spcAft>
            </a:pPr>
            <a:r>
              <a:rPr lang="el-GR" dirty="0"/>
              <a:t>Ο</a:t>
            </a:r>
            <a:r>
              <a:rPr lang="el-GR" b="1" dirty="0"/>
              <a:t> φυσικός χώρος </a:t>
            </a:r>
            <a:r>
              <a:rPr lang="el-GR" dirty="0"/>
              <a:t>συμβάλλει στη συγκρότηση και τη δημιουργία </a:t>
            </a:r>
            <a:r>
              <a:rPr lang="el-GR" b="1" dirty="0"/>
              <a:t>σχέσεων αλληλεξάρτησης</a:t>
            </a:r>
            <a:r>
              <a:rPr lang="el-GR" dirty="0"/>
              <a:t>. </a:t>
            </a:r>
          </a:p>
          <a:p>
            <a:pPr algn="just">
              <a:lnSpc>
                <a:spcPct val="150000"/>
              </a:lnSpc>
              <a:spcAft>
                <a:spcPts val="800"/>
              </a:spcAft>
            </a:pPr>
            <a:r>
              <a:rPr lang="el-GR" dirty="0"/>
              <a:t>Με βάση τα χαρακτηριστικά της </a:t>
            </a:r>
            <a:r>
              <a:rPr lang="el-GR" b="1" dirty="0"/>
              <a:t>υλικής διάστασης</a:t>
            </a:r>
            <a:r>
              <a:rPr lang="el-GR" dirty="0"/>
              <a:t> των αντικειμένων μπορούμε να εξετάσουμε και τις </a:t>
            </a:r>
            <a:r>
              <a:rPr lang="el-GR" b="1" dirty="0"/>
              <a:t>κοινωνικές λειτουργίες, </a:t>
            </a:r>
            <a:r>
              <a:rPr lang="el-GR" dirty="0"/>
              <a:t> που δημιουργούνται (οι τύποι κατοικίας, η διασπαρμένη ή συγκεντρωμένη κατοίκηση, μπορεί να μας βοηθήσει να εξετάσουμε τις κοινωνικές λειτουργίες ενός χώρου όπως τις εμπορικές ανταλλαγές, την ψυχαγωγία, κ.λπ.)</a:t>
            </a:r>
          </a:p>
          <a:p>
            <a:pPr>
              <a:lnSpc>
                <a:spcPct val="150000"/>
              </a:lnSpc>
            </a:pPr>
            <a:endParaRPr lang="el-GR" dirty="0"/>
          </a:p>
          <a:p>
            <a:pPr>
              <a:lnSpc>
                <a:spcPct val="150000"/>
              </a:lnSpc>
            </a:pPr>
            <a:r>
              <a:rPr lang="el-GR" dirty="0"/>
              <a:t>Εξετάζοντας στοιχεία του φυσικού χώρου μπορούμε να οδηγηθούμε σε συμπεράσματα για το εάν η </a:t>
            </a:r>
            <a:r>
              <a:rPr lang="el-GR" b="1" dirty="0"/>
              <a:t>χωρική προβολή</a:t>
            </a:r>
            <a:r>
              <a:rPr lang="el-GR" dirty="0"/>
              <a:t> της αγοράς εργασίας ή της  κατοικίας ταυτίζονται ή διαχωρίζονται με συνέπεια την ταύτιση ή το διαχωρισμό στη συνάρθρωση των διαφορετικών πτυχών της </a:t>
            </a:r>
            <a:r>
              <a:rPr lang="el-GR" b="1" dirty="0"/>
              <a:t>κοινωνικής ζωής</a:t>
            </a:r>
            <a:r>
              <a:rPr lang="el-GR" dirty="0"/>
              <a:t>.</a:t>
            </a:r>
          </a:p>
          <a:p>
            <a:pPr>
              <a:lnSpc>
                <a:spcPct val="150000"/>
              </a:lnSpc>
            </a:pPr>
            <a:endParaRPr lang="el-GR" dirty="0"/>
          </a:p>
          <a:p>
            <a:pPr>
              <a:lnSpc>
                <a:spcPct val="150000"/>
              </a:lnSpc>
            </a:pPr>
            <a:endParaRPr lang="el-GR" dirty="0"/>
          </a:p>
        </p:txBody>
      </p:sp>
    </p:spTree>
    <p:extLst>
      <p:ext uri="{BB962C8B-B14F-4D97-AF65-F5344CB8AC3E}">
        <p14:creationId xmlns:p14="http://schemas.microsoft.com/office/powerpoint/2010/main" val="25715627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CA254C-4823-DB35-C640-256E6F16B6FC}"/>
              </a:ext>
            </a:extLst>
          </p:cNvPr>
          <p:cNvSpPr txBox="1"/>
          <p:nvPr/>
        </p:nvSpPr>
        <p:spPr>
          <a:xfrm>
            <a:off x="607867" y="515634"/>
            <a:ext cx="11102687" cy="5176866"/>
          </a:xfrm>
          <a:prstGeom prst="rect">
            <a:avLst/>
          </a:prstGeom>
          <a:noFill/>
        </p:spPr>
        <p:txBody>
          <a:bodyPr wrap="square">
            <a:spAutoFit/>
          </a:bodyPr>
          <a:lstStyle/>
          <a:p>
            <a:pPr>
              <a:lnSpc>
                <a:spcPct val="150000"/>
              </a:lnSpc>
            </a:pPr>
            <a:r>
              <a:rPr lang="el-GR" b="1" i="1" dirty="0"/>
              <a:t>Ο ρόλος του χώρου στη δημιουργία κοινωνικών ταυτοτήτων</a:t>
            </a:r>
          </a:p>
          <a:p>
            <a:pPr>
              <a:lnSpc>
                <a:spcPct val="150000"/>
              </a:lnSpc>
            </a:pPr>
            <a:endParaRPr lang="el-GR" dirty="0"/>
          </a:p>
          <a:p>
            <a:r>
              <a:rPr lang="el-GR" dirty="0"/>
              <a:t>Σε ότι αφορά στο </a:t>
            </a:r>
            <a:r>
              <a:rPr lang="el-GR" b="1" dirty="0"/>
              <a:t>ρόλο</a:t>
            </a:r>
            <a:r>
              <a:rPr lang="el-GR" dirty="0"/>
              <a:t> που διαδραματίζει ο χώρος στις </a:t>
            </a:r>
            <a:r>
              <a:rPr lang="el-GR" b="1" dirty="0"/>
              <a:t>κοινωνικές σχέσεις</a:t>
            </a:r>
            <a:r>
              <a:rPr lang="el-GR" dirty="0"/>
              <a:t>, σημειώνεται ότι η  </a:t>
            </a:r>
            <a:r>
              <a:rPr lang="el-GR" b="1" dirty="0"/>
              <a:t>χωρική διαφοροποίηση</a:t>
            </a:r>
            <a:r>
              <a:rPr lang="el-GR" dirty="0"/>
              <a:t> είναι ένα χαρακτηριστικό που καθορίζει τις </a:t>
            </a:r>
            <a:r>
              <a:rPr lang="el-GR" b="1" dirty="0"/>
              <a:t>κοινωνικές ανισότητες</a:t>
            </a:r>
            <a:r>
              <a:rPr lang="el-GR" dirty="0"/>
              <a:t> και </a:t>
            </a:r>
            <a:r>
              <a:rPr lang="el-GR" b="1" dirty="0"/>
              <a:t>διαμορφώνει κοινωνικές ταυτότητες</a:t>
            </a:r>
            <a:r>
              <a:rPr lang="el-GR" dirty="0"/>
              <a:t>.</a:t>
            </a:r>
          </a:p>
          <a:p>
            <a:endParaRPr lang="el-GR" dirty="0"/>
          </a:p>
          <a:p>
            <a:r>
              <a:rPr lang="el-GR" dirty="0"/>
              <a:t>Ο </a:t>
            </a:r>
            <a:r>
              <a:rPr lang="el-GR" b="1" dirty="0"/>
              <a:t>χώρος δημιουργεί και οργανώνει κοινωνικές σχέσεις</a:t>
            </a:r>
            <a:r>
              <a:rPr lang="el-GR" dirty="0"/>
              <a:t> και επιβάλλει συγκεκριμένες ερμηνείες για το πώς αντιλαμβανόμαστε τον κόσμο.</a:t>
            </a:r>
          </a:p>
          <a:p>
            <a:r>
              <a:rPr lang="el-GR" dirty="0"/>
              <a:t> </a:t>
            </a:r>
          </a:p>
          <a:p>
            <a:r>
              <a:rPr lang="el-GR" dirty="0"/>
              <a:t>Με τη </a:t>
            </a:r>
            <a:r>
              <a:rPr lang="el-GR" b="1" dirty="0"/>
              <a:t>χωρική διαφοροποίηση </a:t>
            </a:r>
            <a:r>
              <a:rPr lang="el-GR" dirty="0"/>
              <a:t>ολόκληρες κοινωνικές ομάδες που διαμένουν στον χώρο μπορούν να περιθωριοποιηθούν και να στιγματιστούν και, εν τέλει, να απομονωθούν από το υπόλοιπο αστικό σώμα.  </a:t>
            </a:r>
          </a:p>
          <a:p>
            <a:endParaRPr lang="el-GR" dirty="0"/>
          </a:p>
          <a:p>
            <a:r>
              <a:rPr lang="el-GR" dirty="0"/>
              <a:t>Αυτό μπορεί να συμβεί με </a:t>
            </a:r>
            <a:r>
              <a:rPr lang="el-GR" b="1" dirty="0"/>
              <a:t>ρυθμίσεις στο χώρο</a:t>
            </a:r>
            <a:r>
              <a:rPr lang="el-GR" dirty="0"/>
              <a:t> (όπως για παράδειγμα ρυθμίσεις της κυκλοφορίας, πολεοδομικές ρυθμίσεις, έντονη παρουσία αστυνομίας σε ολόκληρες περιοχές με πρόσχημα την προστασία των πολιτών), οι οποίες  </a:t>
            </a:r>
            <a:r>
              <a:rPr lang="el-GR" b="1" dirty="0"/>
              <a:t>ενισχύουν τόσο το χωρικό, όσο και τον κοινωνικό αποκλεισμό</a:t>
            </a:r>
            <a:r>
              <a:rPr lang="el-GR" dirty="0"/>
              <a:t>, ενώ παράλληλα  </a:t>
            </a:r>
            <a:r>
              <a:rPr lang="el-GR" dirty="0" err="1"/>
              <a:t>ποινικοποιούν</a:t>
            </a:r>
            <a:r>
              <a:rPr lang="el-GR" dirty="0"/>
              <a:t> τις συμπεριφορές. </a:t>
            </a:r>
          </a:p>
          <a:p>
            <a:pPr>
              <a:lnSpc>
                <a:spcPct val="150000"/>
              </a:lnSpc>
            </a:pPr>
            <a:endParaRPr lang="el-GR" dirty="0"/>
          </a:p>
        </p:txBody>
      </p:sp>
    </p:spTree>
    <p:extLst>
      <p:ext uri="{BB962C8B-B14F-4D97-AF65-F5344CB8AC3E}">
        <p14:creationId xmlns:p14="http://schemas.microsoft.com/office/powerpoint/2010/main" val="4252688347"/>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07F96E5-CDA1-1DEC-ED2C-0F51AB343305}"/>
              </a:ext>
            </a:extLst>
          </p:cNvPr>
          <p:cNvSpPr txBox="1"/>
          <p:nvPr/>
        </p:nvSpPr>
        <p:spPr>
          <a:xfrm>
            <a:off x="542059" y="590946"/>
            <a:ext cx="11107882" cy="5243551"/>
          </a:xfrm>
          <a:prstGeom prst="rect">
            <a:avLst/>
          </a:prstGeom>
          <a:noFill/>
        </p:spPr>
        <p:txBody>
          <a:bodyPr wrap="square">
            <a:spAutoFit/>
          </a:bodyPr>
          <a:lstStyle/>
          <a:p>
            <a:pPr marL="285750" indent="-285750" algn="just">
              <a:lnSpc>
                <a:spcPct val="150000"/>
              </a:lnSpc>
              <a:spcAft>
                <a:spcPts val="800"/>
              </a:spcAft>
              <a:buFont typeface="Arial" panose="020B0604020202020204" pitchFamily="34" charset="0"/>
              <a:buChar char="•"/>
            </a:pPr>
            <a:r>
              <a:rPr lang="el-GR" kern="100" dirty="0">
                <a:effectLst/>
                <a:ea typeface="Times New Roman" panose="02020603050405020304" pitchFamily="18" charset="0"/>
                <a:cs typeface="Times New Roman" panose="02020603050405020304" pitchFamily="18" charset="0"/>
              </a:rPr>
              <a:t>Η </a:t>
            </a:r>
            <a:r>
              <a:rPr lang="el-GR" b="1" kern="100" dirty="0">
                <a:effectLst/>
                <a:ea typeface="Times New Roman" panose="02020603050405020304" pitchFamily="18" charset="0"/>
                <a:cs typeface="Times New Roman" panose="02020603050405020304" pitchFamily="18" charset="0"/>
              </a:rPr>
              <a:t>συγκρότηση της κοινωνικής ταυτότητας</a:t>
            </a:r>
            <a:r>
              <a:rPr lang="el-GR" kern="100" dirty="0">
                <a:effectLst/>
                <a:ea typeface="Times New Roman" panose="02020603050405020304" pitchFamily="18" charset="0"/>
                <a:cs typeface="Times New Roman" panose="02020603050405020304" pitchFamily="18" charset="0"/>
              </a:rPr>
              <a:t> δεν προκύπτει με βάση «εγγενή» χαρακτηριστικά, αλλά διαμορφώνεται σύμφωνα με το </a:t>
            </a:r>
            <a:r>
              <a:rPr lang="el-GR" b="1" kern="100" dirty="0">
                <a:effectLst/>
                <a:ea typeface="Times New Roman" panose="02020603050405020304" pitchFamily="18" charset="0"/>
                <a:cs typeface="Times New Roman" panose="02020603050405020304" pitchFamily="18" charset="0"/>
              </a:rPr>
              <a:t>κοινωνικό περιβάλλον</a:t>
            </a:r>
            <a:r>
              <a:rPr lang="el-GR" kern="100" dirty="0">
                <a:effectLst/>
                <a:ea typeface="Times New Roman" panose="02020603050405020304" pitchFamily="18" charset="0"/>
                <a:cs typeface="Times New Roman" panose="02020603050405020304" pitchFamily="18" charset="0"/>
              </a:rPr>
              <a:t>, αλλά και με το </a:t>
            </a:r>
            <a:r>
              <a:rPr lang="el-GR" b="1" kern="100" dirty="0">
                <a:effectLst/>
                <a:ea typeface="Times New Roman" panose="02020603050405020304" pitchFamily="18" charset="0"/>
                <a:cs typeface="Times New Roman" panose="02020603050405020304" pitchFamily="18" charset="0"/>
              </a:rPr>
              <a:t>χώρο μέσα στον οποίο ζει το άτομο</a:t>
            </a:r>
            <a:r>
              <a:rPr lang="el-GR" kern="100" dirty="0">
                <a:effectLst/>
                <a:ea typeface="Times New Roman" panose="02020603050405020304" pitchFamily="18" charset="0"/>
                <a:cs typeface="Times New Roman" panose="02020603050405020304" pitchFamily="18" charset="0"/>
              </a:rPr>
              <a:t>. Τα άτομα δεν είναι ελεύθερα να γίνουν αυτό που τα ίδια θα αποφασίσουν να γίνουν. Στην αστική κοινωνική γεωγραφία, ο </a:t>
            </a:r>
            <a:r>
              <a:rPr lang="el-GR" b="1" kern="100" dirty="0">
                <a:effectLst/>
                <a:ea typeface="Times New Roman" panose="02020603050405020304" pitchFamily="18" charset="0"/>
                <a:cs typeface="Times New Roman" panose="02020603050405020304" pitchFamily="18" charset="0"/>
              </a:rPr>
              <a:t>χώρος θέτει όρια στις ελεύθερες επιλογές των ατόμων</a:t>
            </a:r>
            <a:r>
              <a:rPr lang="el-GR" kern="100" dirty="0">
                <a:effectLst/>
                <a:ea typeface="Times New Roman" panose="02020603050405020304" pitchFamily="18" charset="0"/>
                <a:cs typeface="Times New Roman" panose="02020603050405020304" pitchFamily="18" charset="0"/>
              </a:rPr>
              <a:t>, στις δραστηριότητες και στη συμπεριφορά τους. </a:t>
            </a:r>
            <a:endParaRPr lang="el-GR" kern="100" dirty="0">
              <a:effectLst/>
              <a:ea typeface="Aptos" panose="020B0004020202020204" pitchFamily="34" charset="0"/>
              <a:cs typeface="Times New Roman" panose="02020603050405020304" pitchFamily="18" charset="0"/>
            </a:endParaRPr>
          </a:p>
          <a:p>
            <a:pPr marL="285750" indent="-285750" algn="just">
              <a:lnSpc>
                <a:spcPct val="150000"/>
              </a:lnSpc>
              <a:spcAft>
                <a:spcPts val="800"/>
              </a:spcAft>
              <a:buFont typeface="Arial" panose="020B0604020202020204" pitchFamily="34" charset="0"/>
              <a:buChar char="•"/>
            </a:pPr>
            <a:r>
              <a:rPr lang="el-GR" kern="100" dirty="0">
                <a:effectLst/>
                <a:ea typeface="Times New Roman" panose="02020603050405020304" pitchFamily="18" charset="0"/>
                <a:cs typeface="Times New Roman" panose="02020603050405020304" pitchFamily="18" charset="0"/>
              </a:rPr>
              <a:t>Μέσα στο χώρο είναι εγγεγραμμένες </a:t>
            </a:r>
            <a:r>
              <a:rPr lang="el-GR" b="1" kern="100" dirty="0">
                <a:effectLst/>
                <a:ea typeface="Times New Roman" panose="02020603050405020304" pitchFamily="18" charset="0"/>
                <a:cs typeface="Times New Roman" panose="02020603050405020304" pitchFamily="18" charset="0"/>
              </a:rPr>
              <a:t>σχέσεις εξουσίας</a:t>
            </a:r>
            <a:r>
              <a:rPr lang="el-GR" kern="100" dirty="0">
                <a:effectLst/>
                <a:ea typeface="Times New Roman" panose="02020603050405020304" pitchFamily="18" charset="0"/>
                <a:cs typeface="Times New Roman" panose="02020603050405020304" pitchFamily="18" charset="0"/>
              </a:rPr>
              <a:t>, κανονιστικά </a:t>
            </a:r>
            <a:r>
              <a:rPr lang="el-GR" b="1" kern="100" dirty="0">
                <a:effectLst/>
                <a:ea typeface="Times New Roman" panose="02020603050405020304" pitchFamily="18" charset="0"/>
                <a:cs typeface="Times New Roman" panose="02020603050405020304" pitchFamily="18" charset="0"/>
              </a:rPr>
              <a:t>πρότυπα</a:t>
            </a:r>
            <a:r>
              <a:rPr lang="el-GR" kern="100" dirty="0">
                <a:effectLst/>
                <a:ea typeface="Times New Roman" panose="02020603050405020304" pitchFamily="18" charset="0"/>
                <a:cs typeface="Times New Roman" panose="02020603050405020304" pitchFamily="18" charset="0"/>
              </a:rPr>
              <a:t>, </a:t>
            </a:r>
            <a:r>
              <a:rPr lang="el-GR" b="1" kern="100" dirty="0">
                <a:effectLst/>
                <a:ea typeface="Times New Roman" panose="02020603050405020304" pitchFamily="18" charset="0"/>
                <a:cs typeface="Times New Roman" panose="02020603050405020304" pitchFamily="18" charset="0"/>
              </a:rPr>
              <a:t>ρυθμίσεις </a:t>
            </a:r>
            <a:r>
              <a:rPr lang="el-GR" kern="100" dirty="0">
                <a:effectLst/>
                <a:ea typeface="Times New Roman" panose="02020603050405020304" pitchFamily="18" charset="0"/>
                <a:cs typeface="Times New Roman" panose="02020603050405020304" pitchFamily="18" charset="0"/>
              </a:rPr>
              <a:t>και </a:t>
            </a:r>
            <a:r>
              <a:rPr lang="el-GR" b="1" kern="100" dirty="0">
                <a:effectLst/>
                <a:ea typeface="Times New Roman" panose="02020603050405020304" pitchFamily="18" charset="0"/>
                <a:cs typeface="Times New Roman" panose="02020603050405020304" pitchFamily="18" charset="0"/>
              </a:rPr>
              <a:t>απαγορεύσεις</a:t>
            </a:r>
            <a:r>
              <a:rPr lang="el-GR" kern="100" dirty="0">
                <a:effectLst/>
                <a:ea typeface="Times New Roman" panose="02020603050405020304" pitchFamily="18" charset="0"/>
                <a:cs typeface="Times New Roman" panose="02020603050405020304" pitchFamily="18" charset="0"/>
              </a:rPr>
              <a:t>, που καταλήγουν στην περιθωριοποίηση εκείνων των κοινωνικών ομάδων που θεωρούνται από τους υπόλοιπους ως ομάδες υψηλού κινδύνου, ενώ οι τελευταίες αυτές αποδέχονται το καθεστώς στιγματισμού τους ως την «φυσιολογική» τους μοίρα. </a:t>
            </a:r>
            <a:endParaRPr lang="el-GR" kern="100" dirty="0">
              <a:effectLst/>
              <a:ea typeface="Aptos" panose="020B0004020202020204" pitchFamily="34" charset="0"/>
              <a:cs typeface="Times New Roman" panose="02020603050405020304" pitchFamily="18" charset="0"/>
            </a:endParaRPr>
          </a:p>
          <a:p>
            <a:pPr marL="285750" indent="-285750" algn="just">
              <a:lnSpc>
                <a:spcPct val="150000"/>
              </a:lnSpc>
              <a:spcAft>
                <a:spcPts val="800"/>
              </a:spcAft>
              <a:buFont typeface="Arial" panose="020B0604020202020204" pitchFamily="34" charset="0"/>
              <a:buChar char="•"/>
            </a:pPr>
            <a:r>
              <a:rPr lang="el-GR" kern="100" dirty="0">
                <a:effectLst/>
                <a:ea typeface="Times New Roman" panose="02020603050405020304" pitchFamily="18" charset="0"/>
                <a:cs typeface="Times New Roman" panose="02020603050405020304" pitchFamily="18" charset="0"/>
              </a:rPr>
              <a:t>Συνοψίζοντας: </a:t>
            </a:r>
            <a:r>
              <a:rPr lang="el-GR" b="1" kern="100" dirty="0">
                <a:effectLst/>
                <a:ea typeface="Times New Roman" panose="02020603050405020304" pitchFamily="18" charset="0"/>
                <a:cs typeface="Times New Roman" panose="02020603050405020304" pitchFamily="18" charset="0"/>
              </a:rPr>
              <a:t>Ο χώρος, ως συμβολική έννοια, </a:t>
            </a:r>
            <a:r>
              <a:rPr lang="el-GR" b="1" kern="100" dirty="0" err="1">
                <a:effectLst/>
                <a:ea typeface="Times New Roman" panose="02020603050405020304" pitchFamily="18" charset="0"/>
                <a:cs typeface="Times New Roman" panose="02020603050405020304" pitchFamily="18" charset="0"/>
              </a:rPr>
              <a:t>νοηματοδοτεί</a:t>
            </a:r>
            <a:r>
              <a:rPr lang="el-GR" b="1" kern="100" dirty="0">
                <a:effectLst/>
                <a:ea typeface="Times New Roman" panose="02020603050405020304" pitchFamily="18" charset="0"/>
                <a:cs typeface="Times New Roman" panose="02020603050405020304" pitchFamily="18" charset="0"/>
              </a:rPr>
              <a:t> και οργανώνει τις κοινωνικές σχέσεις, επιβάλλοντας συγκεκριμένες ερμηνείες σχετικά με τον τρόπο με τον οποίο αντιλαμβανόμαστε τον κόσμο και συγκροτούμε την κοινωνική μας ταυτότητα</a:t>
            </a:r>
            <a:r>
              <a:rPr lang="el-GR" kern="100" dirty="0">
                <a:effectLst/>
                <a:ea typeface="Times New Roman" panose="02020603050405020304" pitchFamily="18" charset="0"/>
                <a:cs typeface="Times New Roman" panose="02020603050405020304" pitchFamily="18" charset="0"/>
              </a:rPr>
              <a:t>.</a:t>
            </a:r>
            <a:endParaRPr lang="el-GR" kern="1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2184125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2627FF-BBA3-A0BE-5273-7A9149AF9AA3}"/>
              </a:ext>
            </a:extLst>
          </p:cNvPr>
          <p:cNvSpPr txBox="1"/>
          <p:nvPr/>
        </p:nvSpPr>
        <p:spPr>
          <a:xfrm>
            <a:off x="810492" y="392030"/>
            <a:ext cx="10016836" cy="5453865"/>
          </a:xfrm>
          <a:prstGeom prst="rect">
            <a:avLst/>
          </a:prstGeom>
          <a:noFill/>
        </p:spPr>
        <p:txBody>
          <a:bodyPr wrap="square">
            <a:spAutoFit/>
          </a:bodyPr>
          <a:lstStyle/>
          <a:p>
            <a:pPr lvl="0">
              <a:lnSpc>
                <a:spcPct val="150000"/>
              </a:lnSpc>
            </a:pPr>
            <a:r>
              <a:rPr lang="el-GR" b="1" dirty="0"/>
              <a:t>3. </a:t>
            </a:r>
            <a:r>
              <a:rPr lang="x-none" b="1" dirty="0"/>
              <a:t>Ο κοινωνικός και ο χωρικός αποκλεισμός </a:t>
            </a:r>
            <a:endParaRPr lang="el-GR" dirty="0"/>
          </a:p>
          <a:p>
            <a:pPr>
              <a:lnSpc>
                <a:spcPct val="150000"/>
              </a:lnSpc>
            </a:pPr>
            <a:r>
              <a:rPr lang="el-GR" dirty="0"/>
              <a:t>Ο όρος «Κοινωνικός Αποκλεισμός» εμφανίζεται για πρώτη φορά σε επιστημονικό κείμενο τη δεκαετία του’60, στο έργο του </a:t>
            </a:r>
            <a:r>
              <a:rPr lang="el-GR" b="1" dirty="0" err="1"/>
              <a:t>Pierre</a:t>
            </a:r>
            <a:r>
              <a:rPr lang="el-GR" b="1" dirty="0"/>
              <a:t> </a:t>
            </a:r>
            <a:r>
              <a:rPr lang="el-GR" b="1" dirty="0" err="1"/>
              <a:t>Massé</a:t>
            </a:r>
            <a:r>
              <a:rPr lang="el-GR" dirty="0"/>
              <a:t>, “</a:t>
            </a:r>
            <a:r>
              <a:rPr lang="el-GR" dirty="0" err="1"/>
              <a:t>Les</a:t>
            </a:r>
            <a:r>
              <a:rPr lang="el-GR" dirty="0"/>
              <a:t> </a:t>
            </a:r>
            <a:r>
              <a:rPr lang="el-GR" dirty="0" err="1"/>
              <a:t>dividendes</a:t>
            </a:r>
            <a:r>
              <a:rPr lang="el-GR" dirty="0"/>
              <a:t> </a:t>
            </a:r>
            <a:r>
              <a:rPr lang="el-GR" dirty="0" err="1"/>
              <a:t>du</a:t>
            </a:r>
            <a:r>
              <a:rPr lang="el-GR" dirty="0"/>
              <a:t> </a:t>
            </a:r>
            <a:r>
              <a:rPr lang="el-GR" dirty="0" err="1"/>
              <a:t>progrès</a:t>
            </a:r>
            <a:r>
              <a:rPr lang="el-GR" dirty="0"/>
              <a:t>’’ (Τα μερίσματα, τα τιμάρια της προόδου). </a:t>
            </a:r>
          </a:p>
          <a:p>
            <a:pPr>
              <a:lnSpc>
                <a:spcPct val="150000"/>
              </a:lnSpc>
            </a:pPr>
            <a:endParaRPr lang="el-GR" dirty="0"/>
          </a:p>
          <a:p>
            <a:pPr>
              <a:lnSpc>
                <a:spcPct val="150000"/>
              </a:lnSpc>
            </a:pPr>
            <a:r>
              <a:rPr lang="el-GR" dirty="0"/>
              <a:t>Το 1965, εμφανίζεται το έργο του Γάλλου </a:t>
            </a:r>
            <a:r>
              <a:rPr lang="el-GR" b="1" dirty="0"/>
              <a:t>J. </a:t>
            </a:r>
            <a:r>
              <a:rPr lang="el-GR" b="1" dirty="0" err="1"/>
              <a:t>Klanfer</a:t>
            </a:r>
            <a:r>
              <a:rPr lang="el-GR" dirty="0"/>
              <a:t>, με τον τίτλο “</a:t>
            </a:r>
            <a:r>
              <a:rPr lang="fr-FR" dirty="0"/>
              <a:t>L</a:t>
            </a:r>
            <a:r>
              <a:rPr lang="el-GR" dirty="0"/>
              <a:t>’</a:t>
            </a:r>
            <a:r>
              <a:rPr lang="fr-FR" dirty="0"/>
              <a:t>exclusion sociale</a:t>
            </a:r>
            <a:r>
              <a:rPr lang="el-GR" dirty="0"/>
              <a:t>” (Ο κοινωνικός αποκλεισμός). </a:t>
            </a:r>
          </a:p>
          <a:p>
            <a:pPr>
              <a:lnSpc>
                <a:spcPct val="150000"/>
              </a:lnSpc>
            </a:pPr>
            <a:endParaRPr lang="el-GR" dirty="0"/>
          </a:p>
          <a:p>
            <a:pPr>
              <a:lnSpc>
                <a:spcPct val="150000"/>
              </a:lnSpc>
            </a:pPr>
            <a:r>
              <a:rPr lang="el-GR" dirty="0"/>
              <a:t>Το επόμενο χρονικά κείμενο που κάνει λόγο για “αποκλεισμένους” είναι το κείμενο του </a:t>
            </a:r>
            <a:r>
              <a:rPr lang="el-GR" b="1" dirty="0" err="1"/>
              <a:t>René</a:t>
            </a:r>
            <a:r>
              <a:rPr lang="el-GR" b="1" dirty="0"/>
              <a:t> </a:t>
            </a:r>
            <a:r>
              <a:rPr lang="el-GR" b="1" dirty="0" err="1"/>
              <a:t>Lenoir</a:t>
            </a:r>
            <a:r>
              <a:rPr lang="el-GR" dirty="0"/>
              <a:t>, που εμφανίστηκε το </a:t>
            </a:r>
            <a:r>
              <a:rPr lang="el-GR" b="1" dirty="0"/>
              <a:t>1974</a:t>
            </a:r>
            <a:r>
              <a:rPr lang="el-GR" dirty="0"/>
              <a:t> με τον τίτλο “</a:t>
            </a:r>
            <a:r>
              <a:rPr lang="el-GR" dirty="0" err="1"/>
              <a:t>Les</a:t>
            </a:r>
            <a:r>
              <a:rPr lang="el-GR" dirty="0"/>
              <a:t> </a:t>
            </a:r>
            <a:r>
              <a:rPr lang="fr-FR" dirty="0"/>
              <a:t>exclus</a:t>
            </a:r>
            <a:r>
              <a:rPr lang="el-GR" dirty="0"/>
              <a:t>, </a:t>
            </a:r>
            <a:r>
              <a:rPr lang="fr-FR" dirty="0"/>
              <a:t>un </a:t>
            </a:r>
            <a:r>
              <a:rPr lang="fr-FR" dirty="0" err="1"/>
              <a:t>fran</a:t>
            </a:r>
            <a:r>
              <a:rPr lang="el-GR" dirty="0"/>
              <a:t>ç</a:t>
            </a:r>
            <a:r>
              <a:rPr lang="fr-FR" dirty="0"/>
              <a:t>ais sur dix</a:t>
            </a:r>
            <a:r>
              <a:rPr lang="el-GR" dirty="0"/>
              <a:t>”. </a:t>
            </a:r>
          </a:p>
          <a:p>
            <a:pPr>
              <a:lnSpc>
                <a:spcPct val="150000"/>
              </a:lnSpc>
            </a:pPr>
            <a:endParaRPr lang="el-GR" dirty="0"/>
          </a:p>
          <a:p>
            <a:pPr>
              <a:lnSpc>
                <a:spcPct val="150000"/>
              </a:lnSpc>
            </a:pPr>
            <a:r>
              <a:rPr lang="el-GR" b="1" dirty="0"/>
              <a:t>Στον </a:t>
            </a:r>
            <a:r>
              <a:rPr lang="el-GR" b="1" dirty="0" err="1"/>
              <a:t>René</a:t>
            </a:r>
            <a:r>
              <a:rPr lang="el-GR" b="1" dirty="0"/>
              <a:t> </a:t>
            </a:r>
            <a:r>
              <a:rPr lang="el-GR" b="1" dirty="0" err="1"/>
              <a:t>Lenoir</a:t>
            </a:r>
            <a:r>
              <a:rPr lang="el-GR" b="1" dirty="0"/>
              <a:t> αποδίδεται σήμερα η πατρότητα του όρου “</a:t>
            </a:r>
            <a:r>
              <a:rPr lang="el-GR" b="1" dirty="0" err="1"/>
              <a:t>exclusion</a:t>
            </a:r>
            <a:r>
              <a:rPr lang="el-GR" b="1" dirty="0"/>
              <a:t>”, που έχει πλέον κατοχυρωθεί στην κοινωνιολογική ορολογία. </a:t>
            </a:r>
          </a:p>
        </p:txBody>
      </p:sp>
    </p:spTree>
    <p:extLst>
      <p:ext uri="{BB962C8B-B14F-4D97-AF65-F5344CB8AC3E}">
        <p14:creationId xmlns:p14="http://schemas.microsoft.com/office/powerpoint/2010/main" val="1953764176"/>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2505842-2DF8-C1C8-0907-E3240F04EF1D}"/>
              </a:ext>
            </a:extLst>
          </p:cNvPr>
          <p:cNvSpPr txBox="1"/>
          <p:nvPr/>
        </p:nvSpPr>
        <p:spPr>
          <a:xfrm>
            <a:off x="353291" y="570455"/>
            <a:ext cx="11435195" cy="5453865"/>
          </a:xfrm>
          <a:prstGeom prst="rect">
            <a:avLst/>
          </a:prstGeom>
          <a:noFill/>
        </p:spPr>
        <p:txBody>
          <a:bodyPr wrap="square">
            <a:spAutoFit/>
          </a:bodyPr>
          <a:lstStyle/>
          <a:p>
            <a:pPr>
              <a:lnSpc>
                <a:spcPct val="150000"/>
              </a:lnSpc>
            </a:pPr>
            <a:r>
              <a:rPr lang="el-GR" dirty="0"/>
              <a:t>Ο </a:t>
            </a:r>
            <a:r>
              <a:rPr lang="el-GR" b="1" dirty="0" err="1"/>
              <a:t>René</a:t>
            </a:r>
            <a:r>
              <a:rPr lang="el-GR" b="1" dirty="0"/>
              <a:t> </a:t>
            </a:r>
            <a:r>
              <a:rPr lang="el-GR" b="1" dirty="0" err="1"/>
              <a:t>Lenoir</a:t>
            </a:r>
            <a:r>
              <a:rPr lang="el-GR" b="1" baseline="30000" dirty="0"/>
              <a:t> </a:t>
            </a:r>
            <a:r>
              <a:rPr lang="el-GR" dirty="0"/>
              <a:t>απέδωσε στην έννοια του κοινωνικού αποκλεισμού τη </a:t>
            </a:r>
            <a:r>
              <a:rPr lang="el-GR" b="1" dirty="0"/>
              <a:t>διάρρηξη του κοινωνικού δεσμού (</a:t>
            </a:r>
            <a:r>
              <a:rPr lang="el-GR" b="1" dirty="0" err="1"/>
              <a:t>lien</a:t>
            </a:r>
            <a:r>
              <a:rPr lang="el-GR" b="1" dirty="0"/>
              <a:t> </a:t>
            </a:r>
            <a:r>
              <a:rPr lang="el-GR" b="1" dirty="0" err="1"/>
              <a:t>social</a:t>
            </a:r>
            <a:r>
              <a:rPr lang="el-GR" b="1" dirty="0"/>
              <a:t>) και τις δυσκολίες πρόσβασης σε βασικά κοινωνικά δικαιώματα που συναντούν συγκεκριμένα άτομα ή πληθυσμιακές ομάδες</a:t>
            </a:r>
            <a:r>
              <a:rPr lang="el-GR" dirty="0"/>
              <a:t>.</a:t>
            </a:r>
          </a:p>
          <a:p>
            <a:pPr>
              <a:lnSpc>
                <a:spcPct val="150000"/>
              </a:lnSpc>
            </a:pPr>
            <a:r>
              <a:rPr lang="el-GR" dirty="0"/>
              <a:t> </a:t>
            </a:r>
          </a:p>
          <a:p>
            <a:pPr>
              <a:lnSpc>
                <a:spcPct val="150000"/>
              </a:lnSpc>
            </a:pPr>
            <a:r>
              <a:rPr lang="el-GR" dirty="0"/>
              <a:t>Η έννοια του «κοινωνικού αποκλεισμού» στη Γαλλία του 1974 αρχικά περιέλαβε </a:t>
            </a:r>
            <a:r>
              <a:rPr lang="el-GR" b="1" dirty="0"/>
              <a:t>τις κοινωνικές κατηγορίες και τα υποκείμενα, που έμεναν στο κοινωνικό περιθώριο και θεωρούνταν «κοινωνικές περιπτώσεις» </a:t>
            </a:r>
            <a:r>
              <a:rPr lang="el-GR" dirty="0"/>
              <a:t>(</a:t>
            </a:r>
            <a:r>
              <a:rPr lang="el-GR" dirty="0" err="1"/>
              <a:t>cas</a:t>
            </a:r>
            <a:r>
              <a:rPr lang="el-GR" dirty="0"/>
              <a:t> </a:t>
            </a:r>
            <a:r>
              <a:rPr lang="el-GR" dirty="0" err="1"/>
              <a:t>sociaux</a:t>
            </a:r>
            <a:r>
              <a:rPr lang="el-GR" dirty="0"/>
              <a:t>). Μέσα σε αυτό το πλαίσιο, </a:t>
            </a:r>
            <a:r>
              <a:rPr lang="el-GR" b="1" dirty="0"/>
              <a:t>η έννοια του κοινωνικού αποκλεισμού αναφέρεται στην προοδευτική διάρρηξη των κοινωνικών δεσμών. </a:t>
            </a:r>
          </a:p>
          <a:p>
            <a:pPr>
              <a:lnSpc>
                <a:spcPct val="150000"/>
              </a:lnSpc>
            </a:pPr>
            <a:endParaRPr lang="el-GR" dirty="0"/>
          </a:p>
          <a:p>
            <a:pPr>
              <a:lnSpc>
                <a:spcPct val="150000"/>
              </a:lnSpc>
            </a:pPr>
            <a:r>
              <a:rPr lang="el-GR" dirty="0"/>
              <a:t>Ωστόσο, ως έννοια, ο κοινωνικός αποκλεισμός χρησιμοποιείται ευρύτερα, περίπου από τις αρχές της δεκαετίες του 1990  </a:t>
            </a:r>
          </a:p>
          <a:p>
            <a:pPr>
              <a:lnSpc>
                <a:spcPct val="150000"/>
              </a:lnSpc>
            </a:pPr>
            <a:r>
              <a:rPr lang="el-GR" dirty="0"/>
              <a:t>Το </a:t>
            </a:r>
            <a:r>
              <a:rPr lang="el-GR" b="1" dirty="0"/>
              <a:t>Συμβούλιο της Ευρώπης το 1994 αναφέρεται στις κοινωνικά αποκλεισμένες ομάδες ως ομάδες ανθρώπων που δεν απολαμβάνουν ουσιαστικά τα ανθρώπινα δικαιώματα</a:t>
            </a:r>
            <a:r>
              <a:rPr lang="el-GR" dirty="0"/>
              <a:t>.</a:t>
            </a:r>
          </a:p>
        </p:txBody>
      </p:sp>
    </p:spTree>
    <p:extLst>
      <p:ext uri="{BB962C8B-B14F-4D97-AF65-F5344CB8AC3E}">
        <p14:creationId xmlns:p14="http://schemas.microsoft.com/office/powerpoint/2010/main" val="280790415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10BBDE-7020-7AF0-E30C-F7E37D4E37B6}"/>
              </a:ext>
            </a:extLst>
          </p:cNvPr>
          <p:cNvSpPr txBox="1"/>
          <p:nvPr/>
        </p:nvSpPr>
        <p:spPr>
          <a:xfrm>
            <a:off x="545522" y="586315"/>
            <a:ext cx="11170227" cy="5038367"/>
          </a:xfrm>
          <a:prstGeom prst="rect">
            <a:avLst/>
          </a:prstGeom>
          <a:noFill/>
        </p:spPr>
        <p:txBody>
          <a:bodyPr wrap="square">
            <a:spAutoFit/>
          </a:bodyPr>
          <a:lstStyle/>
          <a:p>
            <a:pPr>
              <a:lnSpc>
                <a:spcPct val="150000"/>
              </a:lnSpc>
            </a:pPr>
            <a:r>
              <a:rPr lang="el-GR" dirty="0"/>
              <a:t>Επιχειρώντας να ερμηνεύσουμε </a:t>
            </a:r>
            <a:r>
              <a:rPr lang="el-GR" b="1" dirty="0"/>
              <a:t>την έννοια του «κοινωνικού αποκλεισμού»</a:t>
            </a:r>
            <a:r>
              <a:rPr lang="el-GR" dirty="0"/>
              <a:t>, θα μπορούσαμε να ισχυριστούμε ότι αυτός συνίσταται :</a:t>
            </a:r>
          </a:p>
          <a:p>
            <a:pPr>
              <a:lnSpc>
                <a:spcPct val="150000"/>
              </a:lnSpc>
            </a:pPr>
            <a:endParaRPr lang="el-GR" dirty="0"/>
          </a:p>
          <a:p>
            <a:pPr>
              <a:lnSpc>
                <a:spcPct val="150000"/>
              </a:lnSpc>
            </a:pPr>
            <a:r>
              <a:rPr lang="el-GR" b="1" dirty="0"/>
              <a:t>στη συσσώρευση διαδοχικών διαδικασιών τόσο στο οικονομικό, όσο και στο κοινωνικό και πολιτικό πεδίο, που σταδιακά απομακρύνουν ομάδες ατόμων ή περιοχές από τα κέντρα εξουσίας, τους οικονομικούς και κοινωνικούς πόρους καθώς και τις επικρατούσες αξίες, θέτοντάς τα με αυτά τον τρόπο στο περιθώριο και αποκλείοντας τα από το κοινωνικό και οικονομικό γίγνεσθαι, στερώντας τους, ουσιαστικά, θεμελιώδη δικαιώματα. </a:t>
            </a:r>
          </a:p>
          <a:p>
            <a:pPr>
              <a:lnSpc>
                <a:spcPct val="150000"/>
              </a:lnSpc>
            </a:pPr>
            <a:endParaRPr lang="el-GR" b="1" dirty="0"/>
          </a:p>
          <a:p>
            <a:pPr>
              <a:lnSpc>
                <a:spcPct val="150000"/>
              </a:lnSpc>
            </a:pPr>
            <a:r>
              <a:rPr lang="el-GR" dirty="0"/>
              <a:t>Σημειώνεται ότι υπάρχουν διαφορετικές επιστημονικές προσεγγίσεις στον ορισμό της έννοιας, οι οποίες δεν μένουν ανεπηρέαστες από το ιδεολογικό πρίσμα, μέσα από το οποίο την προσεγγίζουν. </a:t>
            </a:r>
          </a:p>
          <a:p>
            <a:pPr>
              <a:lnSpc>
                <a:spcPct val="150000"/>
              </a:lnSpc>
            </a:pPr>
            <a:endParaRPr lang="el-GR" b="1" dirty="0"/>
          </a:p>
        </p:txBody>
      </p:sp>
    </p:spTree>
    <p:extLst>
      <p:ext uri="{BB962C8B-B14F-4D97-AF65-F5344CB8AC3E}">
        <p14:creationId xmlns:p14="http://schemas.microsoft.com/office/powerpoint/2010/main" val="32921665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259CA7-3D96-98A4-3A27-8539F66F9E92}"/>
              </a:ext>
            </a:extLst>
          </p:cNvPr>
          <p:cNvSpPr txBox="1"/>
          <p:nvPr/>
        </p:nvSpPr>
        <p:spPr>
          <a:xfrm>
            <a:off x="701386" y="1273894"/>
            <a:ext cx="10879282" cy="3099375"/>
          </a:xfrm>
          <a:prstGeom prst="rect">
            <a:avLst/>
          </a:prstGeom>
          <a:noFill/>
        </p:spPr>
        <p:txBody>
          <a:bodyPr wrap="square">
            <a:spAutoFit/>
          </a:bodyPr>
          <a:lstStyle/>
          <a:p>
            <a:r>
              <a:rPr lang="el-GR" b="1" i="1" dirty="0"/>
              <a:t>Αγγλοσαξονική σχολή</a:t>
            </a:r>
          </a:p>
          <a:p>
            <a:endParaRPr lang="el-GR" dirty="0"/>
          </a:p>
          <a:p>
            <a:pPr>
              <a:lnSpc>
                <a:spcPct val="150000"/>
              </a:lnSpc>
            </a:pPr>
            <a:r>
              <a:rPr lang="el-GR" dirty="0"/>
              <a:t>Η Αγγλοσαξονική Σχολή, επηρεασμένη από τον φιλελευθερισμό, θεωρεί ότι </a:t>
            </a:r>
            <a:r>
              <a:rPr lang="el-GR" b="1" dirty="0"/>
              <a:t>η φτώχεια είναι αποτέλεσμα ατομικής ευθύνης</a:t>
            </a:r>
            <a:r>
              <a:rPr lang="el-GR" dirty="0"/>
              <a:t> και μέλημα της κοινωνικής πολιτικής είναι να δώσει ίσες ευκαιρίες στον κάθε πολίτη, για να επιβιώσει σε μια ανταγωνιστική κοινωνία. </a:t>
            </a:r>
          </a:p>
          <a:p>
            <a:pPr>
              <a:lnSpc>
                <a:spcPct val="150000"/>
              </a:lnSpc>
            </a:pPr>
            <a:endParaRPr lang="el-GR" dirty="0"/>
          </a:p>
          <a:p>
            <a:pPr>
              <a:lnSpc>
                <a:spcPct val="150000"/>
              </a:lnSpc>
            </a:pPr>
            <a:r>
              <a:rPr lang="el-GR" dirty="0"/>
              <a:t>Αντίθετα, η </a:t>
            </a:r>
            <a:r>
              <a:rPr lang="el-GR" b="1" dirty="0"/>
              <a:t>Γαλλική Σχολή </a:t>
            </a:r>
            <a:r>
              <a:rPr lang="el-GR" dirty="0"/>
              <a:t>θεωρεί ότι ο κοινωνικός αποκλεισμός είναι </a:t>
            </a:r>
            <a:r>
              <a:rPr lang="el-GR" b="1" dirty="0"/>
              <a:t>η διαδικασία απόσπασης από την κοινωνική ιεραρχία και σκοπός της κοινωνικής πολιτικής είναι η κοινωνική ενσωμάτωση.</a:t>
            </a:r>
          </a:p>
        </p:txBody>
      </p:sp>
    </p:spTree>
    <p:extLst>
      <p:ext uri="{BB962C8B-B14F-4D97-AF65-F5344CB8AC3E}">
        <p14:creationId xmlns:p14="http://schemas.microsoft.com/office/powerpoint/2010/main" val="3064503457"/>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0E1646-5E4C-815A-3EA3-529C97D4FFB1}"/>
              </a:ext>
            </a:extLst>
          </p:cNvPr>
          <p:cNvSpPr txBox="1"/>
          <p:nvPr/>
        </p:nvSpPr>
        <p:spPr>
          <a:xfrm>
            <a:off x="519545" y="185990"/>
            <a:ext cx="11393632" cy="5869364"/>
          </a:xfrm>
          <a:prstGeom prst="rect">
            <a:avLst/>
          </a:prstGeom>
          <a:noFill/>
        </p:spPr>
        <p:txBody>
          <a:bodyPr wrap="square">
            <a:spAutoFit/>
          </a:bodyPr>
          <a:lstStyle/>
          <a:p>
            <a:pPr>
              <a:lnSpc>
                <a:spcPct val="150000"/>
              </a:lnSpc>
            </a:pPr>
            <a:r>
              <a:rPr lang="el-GR" b="1" i="1" dirty="0"/>
              <a:t>Γαλλική σχολή</a:t>
            </a:r>
          </a:p>
          <a:p>
            <a:pPr>
              <a:lnSpc>
                <a:spcPct val="150000"/>
              </a:lnSpc>
            </a:pPr>
            <a:r>
              <a:rPr lang="el-GR" dirty="0"/>
              <a:t>Βασίζεται στην παραδοχή ότι </a:t>
            </a:r>
            <a:r>
              <a:rPr lang="el-GR" b="1" dirty="0"/>
              <a:t>η κοινωνική ζωή καθορίζεται από τέσσερεις διαδικασίες, στις οποίες συμμετέχουν τα μέλη της κοινωνίας. </a:t>
            </a:r>
            <a:endParaRPr lang="el-GR" dirty="0"/>
          </a:p>
          <a:p>
            <a:pPr>
              <a:lnSpc>
                <a:spcPct val="150000"/>
              </a:lnSpc>
            </a:pPr>
            <a:endParaRPr lang="el-GR" dirty="0"/>
          </a:p>
          <a:p>
            <a:pPr>
              <a:lnSpc>
                <a:spcPct val="150000"/>
              </a:lnSpc>
            </a:pPr>
            <a:r>
              <a:rPr lang="el-GR" dirty="0"/>
              <a:t>Οι διαδικασίες αυτές είναι: α) </a:t>
            </a:r>
            <a:r>
              <a:rPr lang="el-GR" b="1" dirty="0"/>
              <a:t>η αστική ενσωμάτωση</a:t>
            </a:r>
            <a:r>
              <a:rPr lang="el-GR" dirty="0"/>
              <a:t>, δηλαδή η αναγνώριση των δικαιωμάτων του ατόμου ως πολίτη σε μία δημοκρατική κοινωνία </a:t>
            </a:r>
          </a:p>
          <a:p>
            <a:pPr>
              <a:lnSpc>
                <a:spcPct val="150000"/>
              </a:lnSpc>
            </a:pPr>
            <a:r>
              <a:rPr lang="el-GR" dirty="0"/>
              <a:t>β) </a:t>
            </a:r>
            <a:r>
              <a:rPr lang="el-GR" b="1" dirty="0"/>
              <a:t>η οικονομική ενσωμάτωση</a:t>
            </a:r>
            <a:r>
              <a:rPr lang="el-GR" dirty="0"/>
              <a:t>, που αφορά στην πρόσβαση στην απασχόληση </a:t>
            </a:r>
          </a:p>
          <a:p>
            <a:pPr>
              <a:lnSpc>
                <a:spcPct val="150000"/>
              </a:lnSpc>
            </a:pPr>
            <a:r>
              <a:rPr lang="el-GR" dirty="0"/>
              <a:t>γ) </a:t>
            </a:r>
            <a:r>
              <a:rPr lang="el-GR" b="1" dirty="0"/>
              <a:t>η κοινωνική ενσωμάτωση</a:t>
            </a:r>
            <a:r>
              <a:rPr lang="el-GR" dirty="0"/>
              <a:t>, η οποία συνεπάγεται την πρόσβαση στα δημόσια αγαθά και την κρατική βοήθεια χωρίς στιγματισμό ή περιθωριοποίηση και </a:t>
            </a:r>
          </a:p>
          <a:p>
            <a:pPr>
              <a:lnSpc>
                <a:spcPct val="150000"/>
              </a:lnSpc>
            </a:pPr>
            <a:r>
              <a:rPr lang="el-GR" dirty="0"/>
              <a:t>δ) </a:t>
            </a:r>
            <a:r>
              <a:rPr lang="el-GR" b="1" dirty="0"/>
              <a:t>η διαπροσωπική ενσωμάτωση</a:t>
            </a:r>
            <a:r>
              <a:rPr lang="el-GR" dirty="0"/>
              <a:t>, δηλαδή το άτομο να είναι μέλος οικογένειας, να έχει φίλους, να συμμετέχει στα κοινωνικά δίκτυα </a:t>
            </a:r>
          </a:p>
          <a:p>
            <a:pPr>
              <a:lnSpc>
                <a:spcPct val="150000"/>
              </a:lnSpc>
            </a:pPr>
            <a:endParaRPr lang="el-GR" dirty="0"/>
          </a:p>
          <a:p>
            <a:pPr>
              <a:lnSpc>
                <a:spcPct val="150000"/>
              </a:lnSpc>
            </a:pPr>
            <a:r>
              <a:rPr lang="el-GR" b="1" dirty="0"/>
              <a:t>Η αποχή από μία ή και περισσότερες από αυτές τις διαδικασίες μπορεί να θεωρηθεί κοινωνικός αποκλεισμός</a:t>
            </a:r>
            <a:r>
              <a:rPr lang="el-GR" dirty="0"/>
              <a:t>.</a:t>
            </a:r>
          </a:p>
        </p:txBody>
      </p:sp>
    </p:spTree>
    <p:extLst>
      <p:ext uri="{BB962C8B-B14F-4D97-AF65-F5344CB8AC3E}">
        <p14:creationId xmlns:p14="http://schemas.microsoft.com/office/powerpoint/2010/main" val="2108223944"/>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705F1E-05DB-14DE-BC1D-B93BC17377FB}"/>
              </a:ext>
            </a:extLst>
          </p:cNvPr>
          <p:cNvSpPr txBox="1"/>
          <p:nvPr/>
        </p:nvSpPr>
        <p:spPr>
          <a:xfrm>
            <a:off x="561110" y="186405"/>
            <a:ext cx="11279331" cy="7531357"/>
          </a:xfrm>
          <a:prstGeom prst="rect">
            <a:avLst/>
          </a:prstGeom>
          <a:noFill/>
        </p:spPr>
        <p:txBody>
          <a:bodyPr wrap="square">
            <a:spAutoFit/>
          </a:bodyPr>
          <a:lstStyle/>
          <a:p>
            <a:pPr>
              <a:lnSpc>
                <a:spcPct val="150000"/>
              </a:lnSpc>
            </a:pPr>
            <a:r>
              <a:rPr lang="el-GR" dirty="0"/>
              <a:t>Τα κοινωνικά αποκλεισμένα άτομα, δεν στερούνται μόνο τα οικονομικά μέσα, δηλαδή </a:t>
            </a:r>
            <a:r>
              <a:rPr lang="el-GR" b="1" dirty="0"/>
              <a:t>δεν μιλάμε για μια εισοδηματική κατάσταση. </a:t>
            </a:r>
          </a:p>
          <a:p>
            <a:pPr>
              <a:lnSpc>
                <a:spcPct val="150000"/>
              </a:lnSpc>
            </a:pPr>
            <a:endParaRPr lang="el-GR" b="1" dirty="0"/>
          </a:p>
          <a:p>
            <a:pPr>
              <a:lnSpc>
                <a:spcPct val="150000"/>
              </a:lnSpc>
            </a:pPr>
            <a:r>
              <a:rPr lang="el-GR" dirty="0"/>
              <a:t>Αναφερόμενοι σε ομάδες των κοινωνικά αποκλεισμένων ατόμων αναφερόμαστε </a:t>
            </a:r>
            <a:r>
              <a:rPr lang="el-GR" b="1" dirty="0"/>
              <a:t>σε μια διαδικασία</a:t>
            </a:r>
            <a:r>
              <a:rPr lang="el-GR" dirty="0"/>
              <a:t>, η οποία περιλαμβάνει πολλά κοινωνικά μειονεκτήματα. </a:t>
            </a:r>
          </a:p>
          <a:p>
            <a:pPr>
              <a:lnSpc>
                <a:spcPct val="150000"/>
              </a:lnSpc>
            </a:pPr>
            <a:endParaRPr lang="el-GR" dirty="0"/>
          </a:p>
          <a:p>
            <a:pPr>
              <a:lnSpc>
                <a:spcPct val="150000"/>
              </a:lnSpc>
            </a:pPr>
            <a:r>
              <a:rPr lang="el-GR" dirty="0"/>
              <a:t>Ο </a:t>
            </a:r>
            <a:r>
              <a:rPr lang="el-GR" b="1" dirty="0"/>
              <a:t>κοινωνικός αποκλεισμός αποστερεί βασικά δικαιώματα που αφορούν στην απασχόληση, στην εκπαίδευση, στην υγεία </a:t>
            </a:r>
            <a:r>
              <a:rPr lang="el-GR" dirty="0"/>
              <a:t>κ.λπ.</a:t>
            </a:r>
          </a:p>
          <a:p>
            <a:pPr>
              <a:lnSpc>
                <a:spcPct val="150000"/>
              </a:lnSpc>
            </a:pPr>
            <a:endParaRPr lang="el-GR" dirty="0"/>
          </a:p>
          <a:p>
            <a:pPr>
              <a:lnSpc>
                <a:spcPct val="150000"/>
              </a:lnSpc>
            </a:pPr>
            <a:r>
              <a:rPr lang="el-GR" dirty="0"/>
              <a:t>Επιπλέον, κατά τη διαδικασία του κοινωνικού αποκλεισμού, </a:t>
            </a:r>
            <a:r>
              <a:rPr lang="el-GR" b="1" dirty="0"/>
              <a:t>ιδιαίτερο ρόλο διαδραματίζουν και οι πολιτισμικές ιδιαιτερότητες. </a:t>
            </a:r>
          </a:p>
          <a:p>
            <a:pPr>
              <a:lnSpc>
                <a:spcPct val="150000"/>
              </a:lnSpc>
            </a:pPr>
            <a:endParaRPr lang="el-GR" b="1" dirty="0"/>
          </a:p>
          <a:p>
            <a:pPr>
              <a:lnSpc>
                <a:spcPct val="150000"/>
              </a:lnSpc>
            </a:pPr>
            <a:r>
              <a:rPr lang="el-GR" dirty="0"/>
              <a:t>Στην Ελλάδα, ο όρος «κοινωνικός αποκλεισμός» άρχισε να χρησιμοποιείται εκτενώς, έξω από το πλαίσιο της επιστημονικής κοινότητας,  πολύ αργότερα (στα μέσα της δεκαετίας του ‘90) επιχειρώντας να περιγράψει μια σειρά ετερόκλητων φαινομένων. </a:t>
            </a:r>
          </a:p>
          <a:p>
            <a:pPr>
              <a:lnSpc>
                <a:spcPct val="150000"/>
              </a:lnSpc>
            </a:pPr>
            <a:endParaRPr lang="el-GR" b="1" dirty="0"/>
          </a:p>
          <a:p>
            <a:pPr>
              <a:lnSpc>
                <a:spcPct val="150000"/>
              </a:lnSpc>
            </a:pPr>
            <a:endParaRPr lang="el-GR" b="1" dirty="0"/>
          </a:p>
          <a:p>
            <a:pPr>
              <a:lnSpc>
                <a:spcPct val="150000"/>
              </a:lnSpc>
            </a:pPr>
            <a:endParaRPr lang="el-GR" dirty="0"/>
          </a:p>
        </p:txBody>
      </p:sp>
    </p:spTree>
    <p:extLst>
      <p:ext uri="{BB962C8B-B14F-4D97-AF65-F5344CB8AC3E}">
        <p14:creationId xmlns:p14="http://schemas.microsoft.com/office/powerpoint/2010/main" val="1981610526"/>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5852BF-D468-F966-DCB5-C9582AA8BD1D}"/>
              </a:ext>
            </a:extLst>
          </p:cNvPr>
          <p:cNvSpPr txBox="1"/>
          <p:nvPr/>
        </p:nvSpPr>
        <p:spPr>
          <a:xfrm>
            <a:off x="892752" y="1128282"/>
            <a:ext cx="10281804" cy="3791872"/>
          </a:xfrm>
          <a:prstGeom prst="rect">
            <a:avLst/>
          </a:prstGeom>
          <a:noFill/>
        </p:spPr>
        <p:txBody>
          <a:bodyPr wrap="square">
            <a:spAutoFit/>
          </a:bodyPr>
          <a:lstStyle/>
          <a:p>
            <a:pPr>
              <a:lnSpc>
                <a:spcPct val="150000"/>
              </a:lnSpc>
            </a:pPr>
            <a:r>
              <a:rPr lang="el-GR" b="1" i="1" dirty="0"/>
              <a:t>Διάκριση κοινωνικού αποκλεισμού και κοινωνικών ανισοτήτων</a:t>
            </a:r>
          </a:p>
          <a:p>
            <a:pPr>
              <a:lnSpc>
                <a:spcPct val="150000"/>
              </a:lnSpc>
            </a:pPr>
            <a:endParaRPr lang="el-GR" b="1" i="1" dirty="0"/>
          </a:p>
          <a:p>
            <a:r>
              <a:rPr lang="el-GR" dirty="0"/>
              <a:t>Κοινωνικά αποκλεισμένες ομάδες είναι οι ομάδες που έχουν πολύ χαμηλά εισοδήματα, όμως δεν αναφερόμαστε μόνο σε φτωχούς. </a:t>
            </a:r>
          </a:p>
          <a:p>
            <a:endParaRPr lang="el-GR" dirty="0"/>
          </a:p>
          <a:p>
            <a:r>
              <a:rPr lang="el-GR" dirty="0"/>
              <a:t>Οι </a:t>
            </a:r>
            <a:r>
              <a:rPr lang="el-GR" b="1" dirty="0"/>
              <a:t>κοινωνικές ανισότητες </a:t>
            </a:r>
            <a:r>
              <a:rPr lang="el-GR" dirty="0"/>
              <a:t>αφορούν σε </a:t>
            </a:r>
            <a:r>
              <a:rPr lang="el-GR" b="1" dirty="0"/>
              <a:t>διαφορετικούς τομείς </a:t>
            </a:r>
            <a:r>
              <a:rPr lang="el-GR" dirty="0"/>
              <a:t>και δεν συνεπάγονται απαραίτητα τον κοινωνικό αποκλεισμό (π.χ. η διαφορά στο εισόδημα συνιστά κοινωνική ανισότητα, η ανισότητα στη στέγαση, κ.λπ.)</a:t>
            </a:r>
          </a:p>
          <a:p>
            <a:endParaRPr lang="el-GR" dirty="0"/>
          </a:p>
          <a:p>
            <a:r>
              <a:rPr lang="el-GR" b="1" dirty="0"/>
              <a:t>Το άθροισμα και η αναπαραγωγή των κοινωνικών ανισοτήτων μπορεί να οδηγήσει στον κοινωνικό αποκλεισμό</a:t>
            </a:r>
            <a:r>
              <a:rPr lang="el-GR" dirty="0"/>
              <a:t>.</a:t>
            </a:r>
          </a:p>
          <a:p>
            <a:pPr>
              <a:lnSpc>
                <a:spcPct val="150000"/>
              </a:lnSpc>
            </a:pPr>
            <a:endParaRPr lang="el-GR" b="1" dirty="0"/>
          </a:p>
        </p:txBody>
      </p:sp>
    </p:spTree>
    <p:extLst>
      <p:ext uri="{BB962C8B-B14F-4D97-AF65-F5344CB8AC3E}">
        <p14:creationId xmlns:p14="http://schemas.microsoft.com/office/powerpoint/2010/main" val="2104093480"/>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C0C78AF6-55A7-BE38-3159-97D734E29E81}"/>
              </a:ext>
            </a:extLst>
          </p:cNvPr>
          <p:cNvSpPr/>
          <p:nvPr/>
        </p:nvSpPr>
        <p:spPr>
          <a:xfrm>
            <a:off x="911428" y="2780928"/>
            <a:ext cx="10441158" cy="646334"/>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br>
              <a:rPr lang="el-GR" sz="1800" b="0" i="0" u="none" strike="noStrike" kern="1200" cap="none" spc="0" baseline="0">
                <a:solidFill>
                  <a:srgbClr val="FFFFFF"/>
                </a:solidFill>
                <a:uFillTx/>
                <a:latin typeface="Corbel"/>
              </a:rPr>
            </a:br>
            <a:endParaRPr lang="el-GR" sz="1800" b="0" i="0" u="none" strike="noStrike" kern="1200" cap="none" spc="0" baseline="0">
              <a:solidFill>
                <a:srgbClr val="FFFFFF"/>
              </a:solidFill>
              <a:uFillTx/>
              <a:latin typeface="Corbel"/>
            </a:endParaRPr>
          </a:p>
        </p:txBody>
      </p:sp>
      <p:sp>
        <p:nvSpPr>
          <p:cNvPr id="3" name="Ορθογώνιο 2">
            <a:extLst>
              <a:ext uri="{FF2B5EF4-FFF2-40B4-BE49-F238E27FC236}">
                <a16:creationId xmlns:a16="http://schemas.microsoft.com/office/drawing/2014/main" id="{2C2DE03D-852B-D73D-C688-C7BAB95F332D}"/>
              </a:ext>
            </a:extLst>
          </p:cNvPr>
          <p:cNvSpPr/>
          <p:nvPr/>
        </p:nvSpPr>
        <p:spPr>
          <a:xfrm>
            <a:off x="587389" y="1212478"/>
            <a:ext cx="11017221" cy="646331"/>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1" i="0" u="none" strike="noStrike" kern="1200" cap="none" spc="0" baseline="0" dirty="0">
              <a:solidFill>
                <a:srgbClr val="000000"/>
              </a:solidFill>
              <a:uFillTx/>
              <a:latin typeface="Corbe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1200" cap="none" spc="0" baseline="0" dirty="0">
              <a:solidFill>
                <a:srgbClr val="FFFFFF"/>
              </a:solidFill>
              <a:uFillTx/>
              <a:latin typeface="Corbel"/>
            </a:endParaRPr>
          </a:p>
        </p:txBody>
      </p:sp>
      <p:sp>
        <p:nvSpPr>
          <p:cNvPr id="5" name="TextBox 4">
            <a:extLst>
              <a:ext uri="{FF2B5EF4-FFF2-40B4-BE49-F238E27FC236}">
                <a16:creationId xmlns:a16="http://schemas.microsoft.com/office/drawing/2014/main" id="{FE1A0684-1481-C33F-1985-7A3493B6561A}"/>
              </a:ext>
            </a:extLst>
          </p:cNvPr>
          <p:cNvSpPr txBox="1"/>
          <p:nvPr/>
        </p:nvSpPr>
        <p:spPr>
          <a:xfrm>
            <a:off x="587389" y="349662"/>
            <a:ext cx="10899761" cy="5880777"/>
          </a:xfrm>
          <a:prstGeom prst="rect">
            <a:avLst/>
          </a:prstGeom>
          <a:noFill/>
        </p:spPr>
        <p:txBody>
          <a:bodyPr wrap="square">
            <a:spAutoFit/>
          </a:bodyPr>
          <a:lstStyle/>
          <a:p>
            <a:pPr algn="just">
              <a:lnSpc>
                <a:spcPct val="115000"/>
              </a:lnSpc>
              <a:spcAft>
                <a:spcPts val="800"/>
              </a:spcAft>
              <a:buNone/>
            </a:pPr>
            <a:r>
              <a:rPr lang="el-GR" sz="1800" kern="100" dirty="0">
                <a:effectLst/>
                <a:ea typeface="Times New Roman" panose="02020603050405020304" pitchFamily="18" charset="0"/>
                <a:cs typeface="Times New Roman" panose="02020603050405020304" pitchFamily="18" charset="0"/>
              </a:rPr>
              <a:t>Ομαδοποιούμε τα χαρακτηριστικά του κοινωνικού αποκλεισμού ως εξής: </a:t>
            </a:r>
          </a:p>
          <a:p>
            <a:pPr algn="just">
              <a:lnSpc>
                <a:spcPct val="115000"/>
              </a:lnSpc>
              <a:spcAft>
                <a:spcPts val="800"/>
              </a:spcAft>
              <a:buNone/>
            </a:pPr>
            <a:endParaRPr lang="el-GR" sz="1800" kern="100" dirty="0">
              <a:effectLst/>
              <a:ea typeface="Times New Roman" panose="02020603050405020304" pitchFamily="18" charset="0"/>
              <a:cs typeface="Times New Roman" panose="02020603050405020304" pitchFamily="18" charset="0"/>
            </a:endParaRPr>
          </a:p>
          <a:p>
            <a:pPr algn="just">
              <a:lnSpc>
                <a:spcPct val="115000"/>
              </a:lnSpc>
              <a:spcAft>
                <a:spcPts val="800"/>
              </a:spcAft>
              <a:buNone/>
            </a:pPr>
            <a:r>
              <a:rPr lang="el-GR" sz="1800" kern="100" dirty="0">
                <a:effectLst/>
                <a:ea typeface="Times New Roman" panose="02020603050405020304" pitchFamily="18" charset="0"/>
                <a:cs typeface="Times New Roman" panose="02020603050405020304" pitchFamily="18" charset="0"/>
              </a:rPr>
              <a:t>α) </a:t>
            </a:r>
            <a:r>
              <a:rPr lang="el-GR" sz="1800" b="1" kern="100" dirty="0">
                <a:effectLst/>
                <a:ea typeface="Times New Roman" panose="02020603050405020304" pitchFamily="18" charset="0"/>
                <a:cs typeface="Times New Roman" panose="02020603050405020304" pitchFamily="18" charset="0"/>
              </a:rPr>
              <a:t>έλλειψη δυνατότητας άσκησης των δικαιωμάτων του ατόμου χωρίς βοήθεια, εξαιτίας της ύπαρξης περιορισμών πρόσβασης σε τομείς </a:t>
            </a:r>
            <a:r>
              <a:rPr lang="el-GR" sz="1800" kern="100" dirty="0">
                <a:effectLst/>
                <a:ea typeface="Times New Roman" panose="02020603050405020304" pitchFamily="18" charset="0"/>
                <a:cs typeface="Times New Roman" panose="02020603050405020304" pitchFamily="18" charset="0"/>
              </a:rPr>
              <a:t>(π.χ. πληροφόρηση, εκπαίδευση, απασχόληση, στέγαση, υπηρεσίες υγείας)</a:t>
            </a:r>
          </a:p>
          <a:p>
            <a:pPr algn="just">
              <a:lnSpc>
                <a:spcPct val="115000"/>
              </a:lnSpc>
              <a:spcAft>
                <a:spcPts val="800"/>
              </a:spcAft>
              <a:buNone/>
            </a:pPr>
            <a:endParaRPr lang="el-GR" sz="1800" kern="100" dirty="0">
              <a:effectLst/>
              <a:ea typeface="Times New Roman" panose="02020603050405020304" pitchFamily="18" charset="0"/>
              <a:cs typeface="Times New Roman" panose="02020603050405020304" pitchFamily="18" charset="0"/>
            </a:endParaRPr>
          </a:p>
          <a:p>
            <a:pPr algn="just">
              <a:lnSpc>
                <a:spcPct val="115000"/>
              </a:lnSpc>
              <a:spcAft>
                <a:spcPts val="800"/>
              </a:spcAft>
              <a:buNone/>
            </a:pPr>
            <a:r>
              <a:rPr lang="el-GR" sz="1800" kern="100" dirty="0">
                <a:effectLst/>
                <a:ea typeface="Times New Roman" panose="02020603050405020304" pitchFamily="18" charset="0"/>
                <a:cs typeface="Times New Roman" panose="02020603050405020304" pitchFamily="18" charset="0"/>
              </a:rPr>
              <a:t> β) </a:t>
            </a:r>
            <a:r>
              <a:rPr lang="el-GR" sz="1800" b="1" kern="100" dirty="0">
                <a:effectLst/>
                <a:ea typeface="Times New Roman" panose="02020603050405020304" pitchFamily="18" charset="0"/>
                <a:cs typeface="Times New Roman" panose="02020603050405020304" pitchFamily="18" charset="0"/>
              </a:rPr>
              <a:t>χαμηλή αυτοεκτίμηση των αποκλεισμένων ατόμων</a:t>
            </a:r>
            <a:r>
              <a:rPr lang="el-GR" sz="1800" kern="100" dirty="0">
                <a:effectLst/>
                <a:ea typeface="Times New Roman" panose="02020603050405020304" pitchFamily="18" charset="0"/>
                <a:cs typeface="Times New Roman" panose="02020603050405020304" pitchFamily="18" charset="0"/>
              </a:rPr>
              <a:t>, λόγω της περιορισμένης ικανότητάς τους να ανταπεξέλθουν στις υποχρεώσεις τους</a:t>
            </a:r>
          </a:p>
          <a:p>
            <a:pPr algn="just">
              <a:lnSpc>
                <a:spcPct val="115000"/>
              </a:lnSpc>
              <a:spcAft>
                <a:spcPts val="800"/>
              </a:spcAft>
              <a:buNone/>
            </a:pPr>
            <a:endParaRPr lang="el-GR" sz="1800" kern="100" dirty="0">
              <a:effectLst/>
              <a:ea typeface="Times New Roman" panose="02020603050405020304" pitchFamily="18" charset="0"/>
              <a:cs typeface="Times New Roman" panose="02020603050405020304" pitchFamily="18" charset="0"/>
            </a:endParaRPr>
          </a:p>
          <a:p>
            <a:pPr algn="just">
              <a:lnSpc>
                <a:spcPct val="115000"/>
              </a:lnSpc>
              <a:spcAft>
                <a:spcPts val="800"/>
              </a:spcAft>
              <a:buNone/>
            </a:pPr>
            <a:r>
              <a:rPr lang="el-GR" sz="1800" kern="100" dirty="0">
                <a:effectLst/>
                <a:ea typeface="Times New Roman" panose="02020603050405020304" pitchFamily="18" charset="0"/>
                <a:cs typeface="Times New Roman" panose="02020603050405020304" pitchFamily="18" charset="0"/>
              </a:rPr>
              <a:t> γ) </a:t>
            </a:r>
            <a:r>
              <a:rPr lang="el-GR" sz="1800" b="1" kern="100" dirty="0">
                <a:effectLst/>
                <a:ea typeface="Times New Roman" panose="02020603050405020304" pitchFamily="18" charset="0"/>
                <a:cs typeface="Times New Roman" panose="02020603050405020304" pitchFamily="18" charset="0"/>
              </a:rPr>
              <a:t>κίνδυνος μονιμοποίησης των αναγκών ενίσχυσής τους</a:t>
            </a:r>
          </a:p>
          <a:p>
            <a:pPr algn="just">
              <a:lnSpc>
                <a:spcPct val="115000"/>
              </a:lnSpc>
              <a:spcAft>
                <a:spcPts val="800"/>
              </a:spcAft>
              <a:buNone/>
            </a:pPr>
            <a:endParaRPr lang="el-GR" sz="1800" b="1" kern="100" dirty="0">
              <a:effectLst/>
              <a:ea typeface="Times New Roman" panose="02020603050405020304" pitchFamily="18" charset="0"/>
              <a:cs typeface="Times New Roman" panose="02020603050405020304" pitchFamily="18" charset="0"/>
            </a:endParaRPr>
          </a:p>
          <a:p>
            <a:pPr algn="just">
              <a:lnSpc>
                <a:spcPct val="115000"/>
              </a:lnSpc>
              <a:spcAft>
                <a:spcPts val="800"/>
              </a:spcAft>
              <a:buNone/>
            </a:pPr>
            <a:r>
              <a:rPr lang="el-GR" sz="1800" kern="100" dirty="0">
                <a:effectLst/>
                <a:ea typeface="Times New Roman" panose="02020603050405020304" pitchFamily="18" charset="0"/>
                <a:cs typeface="Times New Roman" panose="02020603050405020304" pitchFamily="18" charset="0"/>
              </a:rPr>
              <a:t> δ) </a:t>
            </a:r>
            <a:r>
              <a:rPr lang="el-GR" sz="1800" b="1" kern="100" dirty="0">
                <a:effectLst/>
                <a:ea typeface="Times New Roman" panose="02020603050405020304" pitchFamily="18" charset="0"/>
                <a:cs typeface="Times New Roman" panose="02020603050405020304" pitchFamily="18" charset="0"/>
              </a:rPr>
              <a:t>στιγματισμός των ίδιων και των περιοχών, όπου διαμένουν</a:t>
            </a:r>
          </a:p>
          <a:p>
            <a:pPr algn="just">
              <a:lnSpc>
                <a:spcPct val="115000"/>
              </a:lnSpc>
              <a:spcAft>
                <a:spcPts val="800"/>
              </a:spcAft>
              <a:buNone/>
            </a:pPr>
            <a:endParaRPr lang="el-GR" sz="1800" b="1" kern="100" dirty="0">
              <a:effectLst/>
              <a:ea typeface="Times New Roman" panose="02020603050405020304" pitchFamily="18" charset="0"/>
              <a:cs typeface="Times New Roman" panose="02020603050405020304" pitchFamily="18" charset="0"/>
            </a:endParaRPr>
          </a:p>
          <a:p>
            <a:pPr algn="just">
              <a:lnSpc>
                <a:spcPct val="115000"/>
              </a:lnSpc>
              <a:spcAft>
                <a:spcPts val="800"/>
              </a:spcAft>
              <a:buNone/>
            </a:pPr>
            <a:r>
              <a:rPr lang="el-GR" sz="1800" kern="100" dirty="0">
                <a:effectLst/>
                <a:ea typeface="Times New Roman" panose="02020603050405020304" pitchFamily="18" charset="0"/>
                <a:cs typeface="Times New Roman" panose="02020603050405020304" pitchFamily="18" charset="0"/>
              </a:rPr>
              <a:t> ε) </a:t>
            </a:r>
            <a:r>
              <a:rPr lang="el-GR" sz="1800" b="1" kern="100" dirty="0">
                <a:effectLst/>
                <a:ea typeface="Times New Roman" panose="02020603050405020304" pitchFamily="18" charset="0"/>
                <a:cs typeface="Times New Roman" panose="02020603050405020304" pitchFamily="18" charset="0"/>
              </a:rPr>
              <a:t>ενδεχόμενη ισχνή σχέση των ατόμων αυτών με τους κύριους κοινωνικούς μηχανισμούς</a:t>
            </a:r>
            <a:r>
              <a:rPr lang="el-GR" sz="1800" kern="100" dirty="0">
                <a:effectLst/>
                <a:ea typeface="Times New Roman" panose="02020603050405020304" pitchFamily="18" charset="0"/>
                <a:cs typeface="Times New Roman" panose="02020603050405020304" pitchFamily="18" charset="0"/>
              </a:rPr>
              <a:t>, που παράγουν ή διανέμουν πόρους (αγορά εργασίας, οικογένεια ή άλλα διαπροσωπικά δίκτυα, κράτος).</a:t>
            </a:r>
            <a:endParaRPr lang="el-GR" sz="1600" kern="100" dirty="0">
              <a:effectLst/>
              <a:ea typeface="Aptos" panose="020B0004020202020204" pitchFamily="34" charset="0"/>
              <a:cs typeface="Times New Roman" panose="02020603050405020304" pitchFamily="18" charset="0"/>
            </a:endParaRP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706ED2-7EC8-39A1-D9BE-48AC884BD80F}"/>
              </a:ext>
            </a:extLst>
          </p:cNvPr>
          <p:cNvSpPr txBox="1"/>
          <p:nvPr/>
        </p:nvSpPr>
        <p:spPr>
          <a:xfrm>
            <a:off x="446809" y="481682"/>
            <a:ext cx="10666268" cy="5675593"/>
          </a:xfrm>
          <a:prstGeom prst="rect">
            <a:avLst/>
          </a:prstGeom>
          <a:noFill/>
        </p:spPr>
        <p:txBody>
          <a:bodyPr wrap="square">
            <a:spAutoFit/>
          </a:bodyPr>
          <a:lstStyle/>
          <a:p>
            <a:pPr algn="just">
              <a:lnSpc>
                <a:spcPct val="115000"/>
              </a:lnSpc>
              <a:spcAft>
                <a:spcPts val="800"/>
              </a:spcAft>
              <a:buNone/>
              <a:tabLst>
                <a:tab pos="457200" algn="l"/>
              </a:tabLst>
            </a:pPr>
            <a:r>
              <a:rPr lang="el-GR" kern="100" dirty="0">
                <a:effectLst/>
                <a:ea typeface="Times New Roman" panose="02020603050405020304" pitchFamily="18" charset="0"/>
                <a:cs typeface="Times New Roman" panose="02020603050405020304" pitchFamily="18" charset="0"/>
              </a:rPr>
              <a:t>Συνεπώς, ο κοινωνικός αποκλεισμός έχει </a:t>
            </a:r>
            <a:r>
              <a:rPr lang="el-GR" b="1" kern="100" dirty="0">
                <a:effectLst/>
                <a:ea typeface="Times New Roman" panose="02020603050405020304" pitchFamily="18" charset="0"/>
                <a:cs typeface="Times New Roman" panose="02020603050405020304" pitchFamily="18" charset="0"/>
              </a:rPr>
              <a:t>πολυδιάστατο χαρακτήρα </a:t>
            </a:r>
            <a:r>
              <a:rPr lang="el-GR" kern="100" dirty="0">
                <a:effectLst/>
                <a:ea typeface="Times New Roman" panose="02020603050405020304" pitchFamily="18" charset="0"/>
                <a:cs typeface="Times New Roman" panose="02020603050405020304" pitchFamily="18" charset="0"/>
              </a:rPr>
              <a:t>και είναι μια </a:t>
            </a:r>
            <a:r>
              <a:rPr lang="el-GR" b="1" kern="100" dirty="0">
                <a:effectLst/>
                <a:ea typeface="Times New Roman" panose="02020603050405020304" pitchFamily="18" charset="0"/>
                <a:cs typeface="Times New Roman" panose="02020603050405020304" pitchFamily="18" charset="0"/>
              </a:rPr>
              <a:t>δυναμική διαδικασία με διαφορετικές αιτίες</a:t>
            </a:r>
            <a:r>
              <a:rPr lang="el-GR" kern="100" dirty="0">
                <a:effectLst/>
                <a:ea typeface="Times New Roman" panose="02020603050405020304" pitchFamily="18" charset="0"/>
                <a:cs typeface="Times New Roman" panose="02020603050405020304" pitchFamily="18" charset="0"/>
              </a:rPr>
              <a:t>, με αποτέλεσμα τα άτομα που βιώνουν τις διαδικασίες του απλά να επιβιώνουν στο περιθώριο μιας γενικής ευημερίας.</a:t>
            </a:r>
          </a:p>
          <a:p>
            <a:pPr algn="just">
              <a:lnSpc>
                <a:spcPct val="115000"/>
              </a:lnSpc>
              <a:spcAft>
                <a:spcPts val="800"/>
              </a:spcAft>
              <a:buNone/>
              <a:tabLst>
                <a:tab pos="457200" algn="l"/>
              </a:tabLst>
            </a:pPr>
            <a:endParaRPr lang="el-GR" kern="100" dirty="0">
              <a:effectLst/>
              <a:ea typeface="Aptos" panose="020B0004020202020204" pitchFamily="34" charset="0"/>
              <a:cs typeface="Times New Roman" panose="02020603050405020304" pitchFamily="18" charset="0"/>
            </a:endParaRPr>
          </a:p>
          <a:p>
            <a:pPr algn="just">
              <a:lnSpc>
                <a:spcPct val="115000"/>
              </a:lnSpc>
              <a:spcAft>
                <a:spcPts val="800"/>
              </a:spcAft>
              <a:buNone/>
              <a:tabLst>
                <a:tab pos="457200" algn="l"/>
              </a:tabLst>
            </a:pPr>
            <a:r>
              <a:rPr lang="el-GR" b="1" kern="100" dirty="0">
                <a:effectLst/>
                <a:ea typeface="Times New Roman" panose="02020603050405020304" pitchFamily="18" charset="0"/>
                <a:cs typeface="Times New Roman" panose="02020603050405020304" pitchFamily="18" charset="0"/>
              </a:rPr>
              <a:t> </a:t>
            </a:r>
            <a:r>
              <a:rPr lang="el-GR" b="1" kern="100" dirty="0">
                <a:ea typeface="Times New Roman" panose="02020603050405020304" pitchFamily="18" charset="0"/>
                <a:cs typeface="Times New Roman" panose="02020603050405020304" pitchFamily="18" charset="0"/>
              </a:rPr>
              <a:t>Τ</a:t>
            </a:r>
            <a:r>
              <a:rPr lang="el-GR" b="1" kern="100" dirty="0">
                <a:effectLst/>
                <a:ea typeface="Times New Roman" panose="02020603050405020304" pitchFamily="18" charset="0"/>
                <a:cs typeface="Times New Roman" panose="02020603050405020304" pitchFamily="18" charset="0"/>
              </a:rPr>
              <a:t>ο φαινόμενο του κοινωνικού αποκλεισμού χαρακτηρίζεται από σχετικότητα</a:t>
            </a:r>
            <a:r>
              <a:rPr lang="el-GR" kern="100" dirty="0">
                <a:effectLst/>
                <a:ea typeface="Times New Roman" panose="02020603050405020304" pitchFamily="18" charset="0"/>
                <a:cs typeface="Times New Roman" panose="02020603050405020304" pitchFamily="18" charset="0"/>
              </a:rPr>
              <a:t>, δεδομένου ότι διαφέρει από κοινωνία σε κοινωνία. </a:t>
            </a:r>
          </a:p>
          <a:p>
            <a:pPr algn="just">
              <a:lnSpc>
                <a:spcPct val="115000"/>
              </a:lnSpc>
              <a:spcAft>
                <a:spcPts val="800"/>
              </a:spcAft>
              <a:buNone/>
              <a:tabLst>
                <a:tab pos="457200" algn="l"/>
              </a:tabLst>
            </a:pPr>
            <a:endParaRPr lang="el-GR" kern="100" dirty="0">
              <a:ea typeface="Times New Roman" panose="02020603050405020304" pitchFamily="18" charset="0"/>
              <a:cs typeface="Times New Roman" panose="02020603050405020304" pitchFamily="18" charset="0"/>
            </a:endParaRPr>
          </a:p>
          <a:p>
            <a:pPr algn="just">
              <a:lnSpc>
                <a:spcPct val="115000"/>
              </a:lnSpc>
              <a:spcAft>
                <a:spcPts val="800"/>
              </a:spcAft>
              <a:buNone/>
              <a:tabLst>
                <a:tab pos="457200" algn="l"/>
              </a:tabLst>
            </a:pPr>
            <a:r>
              <a:rPr lang="el-GR" b="1" kern="100" dirty="0">
                <a:effectLst/>
                <a:ea typeface="Times New Roman" panose="02020603050405020304" pitchFamily="18" charset="0"/>
                <a:cs typeface="Times New Roman" panose="02020603050405020304" pitchFamily="18" charset="0"/>
              </a:rPr>
              <a:t>Παράγοντες</a:t>
            </a:r>
            <a:r>
              <a:rPr lang="el-GR" kern="100" dirty="0">
                <a:effectLst/>
                <a:ea typeface="Times New Roman" panose="02020603050405020304" pitchFamily="18" charset="0"/>
                <a:cs typeface="Times New Roman" panose="02020603050405020304" pitchFamily="18" charset="0"/>
              </a:rPr>
              <a:t> που καθορίζουν αυτή τη σχετικότητα είναι </a:t>
            </a:r>
            <a:r>
              <a:rPr lang="el-GR" b="1" kern="100" dirty="0">
                <a:effectLst/>
                <a:ea typeface="Times New Roman" panose="02020603050405020304" pitchFamily="18" charset="0"/>
                <a:cs typeface="Times New Roman" panose="02020603050405020304" pitchFamily="18" charset="0"/>
              </a:rPr>
              <a:t>η κουλτούρα, τα στερεότυπα, οι θεσμοί και οι κανόνες της κάθε χώρας, το επίπεδο διαβίωσης</a:t>
            </a:r>
            <a:r>
              <a:rPr lang="el-GR" kern="100" dirty="0">
                <a:effectLst/>
                <a:ea typeface="Times New Roman" panose="02020603050405020304" pitchFamily="18" charset="0"/>
                <a:cs typeface="Times New Roman" panose="02020603050405020304" pitchFamily="18" charset="0"/>
              </a:rPr>
              <a:t> κ.λπ.</a:t>
            </a:r>
          </a:p>
          <a:p>
            <a:pPr algn="just">
              <a:lnSpc>
                <a:spcPct val="115000"/>
              </a:lnSpc>
              <a:spcAft>
                <a:spcPts val="800"/>
              </a:spcAft>
              <a:buNone/>
              <a:tabLst>
                <a:tab pos="457200" algn="l"/>
              </a:tabLst>
            </a:pPr>
            <a:endParaRPr lang="el-GR" kern="100" dirty="0">
              <a:effectLst/>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l-GR" kern="100" dirty="0">
                <a:ea typeface="Times New Roman" panose="02020603050405020304" pitchFamily="18" charset="0"/>
                <a:cs typeface="Times New Roman" panose="02020603050405020304" pitchFamily="18" charset="0"/>
              </a:rPr>
              <a:t>Ο</a:t>
            </a:r>
            <a:r>
              <a:rPr lang="el-GR" kern="100" dirty="0">
                <a:effectLst/>
                <a:ea typeface="Times New Roman" panose="02020603050405020304" pitchFamily="18" charset="0"/>
                <a:cs typeface="Times New Roman" panose="02020603050405020304" pitchFamily="18" charset="0"/>
              </a:rPr>
              <a:t> χώρος βρίσκεται σε </a:t>
            </a:r>
            <a:r>
              <a:rPr lang="el-GR" b="1" kern="100" dirty="0">
                <a:effectLst/>
                <a:ea typeface="Times New Roman" panose="02020603050405020304" pitchFamily="18" charset="0"/>
                <a:cs typeface="Times New Roman" panose="02020603050405020304" pitchFamily="18" charset="0"/>
              </a:rPr>
              <a:t>συνεχή διαλεκτική σχέση με την κοινωνία</a:t>
            </a:r>
            <a:r>
              <a:rPr lang="el-GR" kern="100" dirty="0">
                <a:effectLst/>
                <a:ea typeface="Times New Roman" panose="02020603050405020304" pitchFamily="18" charset="0"/>
                <a:cs typeface="Times New Roman" panose="02020603050405020304" pitchFamily="18" charset="0"/>
              </a:rPr>
              <a:t>, ούτε έχει δικούς του αυτόνομους κανόνες, αλλά ούτε πηγάζει μόνο από τις κοινωνικές σχέσεις. </a:t>
            </a:r>
          </a:p>
          <a:p>
            <a:pPr marL="285750" indent="-285750" algn="just">
              <a:lnSpc>
                <a:spcPct val="115000"/>
              </a:lnSpc>
              <a:spcAft>
                <a:spcPts val="800"/>
              </a:spcAft>
              <a:buFont typeface="Arial" panose="020B0604020202020204" pitchFamily="34" charset="0"/>
              <a:buChar char="•"/>
            </a:pPr>
            <a:r>
              <a:rPr lang="el-GR" kern="100" dirty="0">
                <a:effectLst/>
                <a:ea typeface="Times New Roman" panose="02020603050405020304" pitchFamily="18" charset="0"/>
                <a:cs typeface="Times New Roman" panose="02020603050405020304" pitchFamily="18" charset="0"/>
              </a:rPr>
              <a:t>Η σχέση χώρου και κοινωνίας είναι </a:t>
            </a:r>
            <a:r>
              <a:rPr lang="el-GR" b="1" kern="100" dirty="0">
                <a:effectLst/>
                <a:ea typeface="Times New Roman" panose="02020603050405020304" pitchFamily="18" charset="0"/>
                <a:cs typeface="Times New Roman" panose="02020603050405020304" pitchFamily="18" charset="0"/>
              </a:rPr>
              <a:t>αέναη και αμφίδρομη</a:t>
            </a:r>
            <a:r>
              <a:rPr lang="el-GR" kern="100" dirty="0">
                <a:effectLst/>
                <a:ea typeface="Times New Roman" panose="02020603050405020304" pitchFamily="18" charset="0"/>
                <a:cs typeface="Times New Roman" panose="02020603050405020304" pitchFamily="18" charset="0"/>
              </a:rPr>
              <a:t>. </a:t>
            </a:r>
            <a:endParaRPr lang="el-GR" kern="100" dirty="0">
              <a:effectLst/>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l-GR" b="1" kern="100" dirty="0">
                <a:effectLst/>
                <a:ea typeface="Times New Roman" panose="02020603050405020304" pitchFamily="18" charset="0"/>
                <a:cs typeface="Times New Roman" panose="02020603050405020304" pitchFamily="18" charset="0"/>
              </a:rPr>
              <a:t>Ο σχεδιασμός και η ανάπτυξη του χώρου επηρεάζει άμεσα την ανάπτυξη των κοινωνικών και οικονομικών χαρακτηριστικών των κοινωνιών</a:t>
            </a:r>
            <a:r>
              <a:rPr lang="el-GR" kern="100" dirty="0">
                <a:effectLst/>
                <a:ea typeface="Times New Roman" panose="02020603050405020304" pitchFamily="18" charset="0"/>
                <a:cs typeface="Times New Roman" panose="02020603050405020304" pitchFamily="18" charset="0"/>
              </a:rPr>
              <a:t>. </a:t>
            </a:r>
            <a:endParaRPr lang="el-GR" kern="100" dirty="0">
              <a:effectLst/>
              <a:ea typeface="Aptos" panose="020B0004020202020204" pitchFamily="34" charset="0"/>
              <a:cs typeface="Times New Roman" panose="02020603050405020304" pitchFamily="18" charset="0"/>
            </a:endParaRP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19E0BC0-2E83-1200-20B6-1B7D20A00A62}"/>
              </a:ext>
            </a:extLst>
          </p:cNvPr>
          <p:cNvSpPr txBox="1"/>
          <p:nvPr/>
        </p:nvSpPr>
        <p:spPr>
          <a:xfrm>
            <a:off x="379269" y="392308"/>
            <a:ext cx="11518322" cy="6186309"/>
          </a:xfrm>
          <a:prstGeom prst="rect">
            <a:avLst/>
          </a:prstGeom>
          <a:noFill/>
        </p:spPr>
        <p:txBody>
          <a:bodyPr wrap="square">
            <a:spAutoFit/>
          </a:bodyPr>
          <a:lstStyle/>
          <a:p>
            <a:r>
              <a:rPr lang="el-GR" sz="1800" dirty="0">
                <a:effectLst/>
                <a:ea typeface="Times New Roman" panose="02020603050405020304" pitchFamily="18" charset="0"/>
              </a:rPr>
              <a:t>Ο </a:t>
            </a:r>
            <a:r>
              <a:rPr lang="el-GR" sz="1800" b="1" dirty="0">
                <a:effectLst/>
                <a:ea typeface="Times New Roman" panose="02020603050405020304" pitchFamily="18" charset="0"/>
              </a:rPr>
              <a:t>φυσικός χώρος </a:t>
            </a:r>
            <a:r>
              <a:rPr lang="el-GR" sz="1800" dirty="0">
                <a:effectLst/>
                <a:ea typeface="Times New Roman" panose="02020603050405020304" pitchFamily="18" charset="0"/>
              </a:rPr>
              <a:t>δεν είναι κάτι αυτόνομο, κάτι αποκομμένο από το κοινωνικό, το πολιτικό, το πολιτισμικό και οικονομικό γίγνεσθαι, συνεπώς </a:t>
            </a:r>
            <a:r>
              <a:rPr lang="el-GR" sz="1800" b="1" dirty="0">
                <a:effectLst/>
                <a:ea typeface="Times New Roman" panose="02020603050405020304" pitchFamily="18" charset="0"/>
              </a:rPr>
              <a:t>δεν μπορεί να αντιμετωπίζεται ως ανεξάρτητος, γιατί μια τέτοιου είδους αντιμετώπιση οδηγεί σε ανισορροπία το κοινωνικό περιβάλλον.</a:t>
            </a:r>
          </a:p>
          <a:p>
            <a:endParaRPr lang="el-GR" b="1" dirty="0"/>
          </a:p>
          <a:p>
            <a:r>
              <a:rPr lang="el-GR" b="1" i="1" dirty="0"/>
              <a:t>Χωρική διάσταση των κοινωνικών φαινομένων</a:t>
            </a:r>
          </a:p>
          <a:p>
            <a:endParaRPr lang="el-GR" b="1" dirty="0"/>
          </a:p>
          <a:p>
            <a:r>
              <a:rPr lang="el-GR" dirty="0"/>
              <a:t>Αναφερόμενοι στη </a:t>
            </a:r>
            <a:r>
              <a:rPr lang="el-GR" b="1" dirty="0"/>
              <a:t>χωρική διάσταση των κοινωνικών φαινομένων</a:t>
            </a:r>
            <a:r>
              <a:rPr lang="el-GR" dirty="0"/>
              <a:t>, ανάγουμε τον </a:t>
            </a:r>
            <a:r>
              <a:rPr lang="el-GR" b="1" dirty="0"/>
              <a:t>χώρο σε κοινωνιολογική έννοια</a:t>
            </a:r>
            <a:r>
              <a:rPr lang="el-GR" dirty="0"/>
              <a:t>, καθώς αναδεικνύεται σε ερμηνευτική, μη αυτόνομη παράμετρο, δια μέσου της χρήσης του από άτομα ή ομάδες. </a:t>
            </a:r>
          </a:p>
          <a:p>
            <a:endParaRPr lang="el-GR" dirty="0"/>
          </a:p>
          <a:p>
            <a:r>
              <a:rPr lang="el-GR" dirty="0"/>
              <a:t>Κάνοντας λόγο για τον </a:t>
            </a:r>
            <a:r>
              <a:rPr lang="el-GR" b="1" dirty="0"/>
              <a:t>κοινωνικό αποκλεισμό στο χώρο</a:t>
            </a:r>
            <a:r>
              <a:rPr lang="el-GR" dirty="0"/>
              <a:t>, θα μπορούσαμε να διαχωρίσουμε τον κοινωνικό αποκλεισμό:</a:t>
            </a:r>
          </a:p>
          <a:p>
            <a:pPr marL="285750" indent="-285750">
              <a:buFont typeface="Arial" panose="020B0604020202020204" pitchFamily="34" charset="0"/>
              <a:buChar char="•"/>
            </a:pPr>
            <a:r>
              <a:rPr lang="el-GR" dirty="0"/>
              <a:t> στον </a:t>
            </a:r>
            <a:r>
              <a:rPr lang="el-GR" b="1" dirty="0"/>
              <a:t>αστικό χώρο</a:t>
            </a:r>
            <a:r>
              <a:rPr lang="el-GR" dirty="0"/>
              <a:t>, </a:t>
            </a:r>
          </a:p>
          <a:p>
            <a:pPr marL="285750" indent="-285750">
              <a:buFont typeface="Arial" panose="020B0604020202020204" pitchFamily="34" charset="0"/>
              <a:buChar char="•"/>
            </a:pPr>
            <a:r>
              <a:rPr lang="el-GR" dirty="0"/>
              <a:t>στον </a:t>
            </a:r>
            <a:r>
              <a:rPr lang="el-GR" b="1" dirty="0"/>
              <a:t>αγροτικό χώρο</a:t>
            </a:r>
            <a:r>
              <a:rPr lang="el-GR" dirty="0"/>
              <a:t>, αλλά και </a:t>
            </a:r>
          </a:p>
          <a:p>
            <a:pPr marL="285750" indent="-285750">
              <a:buFont typeface="Arial" panose="020B0604020202020204" pitchFamily="34" charset="0"/>
              <a:buChar char="•"/>
            </a:pPr>
            <a:r>
              <a:rPr lang="el-GR" b="1" dirty="0"/>
              <a:t>μεταξύ αστικού και αγροτικού χώρου</a:t>
            </a:r>
            <a:r>
              <a:rPr lang="el-GR" dirty="0"/>
              <a:t>.</a:t>
            </a:r>
          </a:p>
          <a:p>
            <a:endParaRPr lang="el-GR" dirty="0"/>
          </a:p>
          <a:p>
            <a:r>
              <a:rPr lang="el-GR" dirty="0"/>
              <a:t>«</a:t>
            </a:r>
            <a:r>
              <a:rPr lang="el-GR" b="1" dirty="0"/>
              <a:t>Ο κοινωνικός αποκλεισμός στον αστικό χώρο προκαλείται από σύνθετες διαδικασίες οικονομικού, κοινωνικού, πολιτιστικού και θεσμικού χαρακτήρα, που αλληλοεπιδρούν με διαφορετική βαρύτητα σε βάρος των λιγότερο ευνοημένων ομάδων. Βάση τους είναι οι νοοτροπίες του βιωματικού χώρου και ο τρόπος δράσης των δημοσίων θεσμών. Όλα αυτά οδηγούν στην ελαχιστοποίηση της κοινωνικής και οικονομικής ανάπτυξης μιας περιοχής</a:t>
            </a:r>
            <a:r>
              <a:rPr lang="el-GR" dirty="0"/>
              <a:t>» (</a:t>
            </a:r>
            <a:r>
              <a:rPr lang="el-GR" dirty="0" err="1"/>
              <a:t>Παπάνης</a:t>
            </a:r>
            <a:r>
              <a:rPr lang="el-GR" dirty="0"/>
              <a:t> Ευ., </a:t>
            </a:r>
            <a:r>
              <a:rPr lang="el-GR" dirty="0" err="1"/>
              <a:t>Γιαβρίμης</a:t>
            </a:r>
            <a:r>
              <a:rPr lang="el-GR" dirty="0"/>
              <a:t> Π., Ρουμελιώτου Μ., 2007).</a:t>
            </a:r>
          </a:p>
          <a:p>
            <a:endParaRPr lang="el-GR" b="1" dirty="0"/>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F20BA72-41C3-0ABD-A864-02A050228AB8}"/>
              </a:ext>
            </a:extLst>
          </p:cNvPr>
          <p:cNvSpPr txBox="1"/>
          <p:nvPr/>
        </p:nvSpPr>
        <p:spPr>
          <a:xfrm>
            <a:off x="457200" y="724393"/>
            <a:ext cx="11165032" cy="4822923"/>
          </a:xfrm>
          <a:prstGeom prst="rect">
            <a:avLst/>
          </a:prstGeom>
          <a:noFill/>
        </p:spPr>
        <p:txBody>
          <a:bodyPr wrap="square">
            <a:spAutoFit/>
          </a:bodyPr>
          <a:lstStyle/>
          <a:p>
            <a:pPr algn="just">
              <a:lnSpc>
                <a:spcPct val="150000"/>
              </a:lnSpc>
              <a:spcAft>
                <a:spcPts val="800"/>
              </a:spcAft>
              <a:buNone/>
            </a:pPr>
            <a:r>
              <a:rPr lang="el-GR" kern="100" dirty="0">
                <a:effectLst/>
                <a:ea typeface="Times New Roman" panose="02020603050405020304" pitchFamily="18" charset="0"/>
                <a:cs typeface="Times New Roman" panose="02020603050405020304" pitchFamily="18" charset="0"/>
              </a:rPr>
              <a:t>Με τη </a:t>
            </a:r>
            <a:r>
              <a:rPr lang="el-GR" b="1" kern="100" dirty="0">
                <a:effectLst/>
                <a:ea typeface="Times New Roman" panose="02020603050405020304" pitchFamily="18" charset="0"/>
                <a:cs typeface="Times New Roman" panose="02020603050405020304" pitchFamily="18" charset="0"/>
              </a:rPr>
              <a:t>χωρική διαφοροποίηση </a:t>
            </a:r>
            <a:r>
              <a:rPr lang="el-GR" kern="100" dirty="0">
                <a:effectLst/>
                <a:ea typeface="Times New Roman" panose="02020603050405020304" pitchFamily="18" charset="0"/>
                <a:cs typeface="Times New Roman" panose="02020603050405020304" pitchFamily="18" charset="0"/>
              </a:rPr>
              <a:t>κοινωνικές ομάδες που διαμένουν στον </a:t>
            </a:r>
            <a:r>
              <a:rPr lang="el-GR" b="1" kern="100" dirty="0">
                <a:effectLst/>
                <a:ea typeface="Times New Roman" panose="02020603050405020304" pitchFamily="18" charset="0"/>
                <a:cs typeface="Times New Roman" panose="02020603050405020304" pitchFamily="18" charset="0"/>
              </a:rPr>
              <a:t>αστικό χώρο </a:t>
            </a:r>
            <a:r>
              <a:rPr lang="el-GR" kern="100" dirty="0">
                <a:effectLst/>
                <a:ea typeface="Times New Roman" panose="02020603050405020304" pitchFamily="18" charset="0"/>
                <a:cs typeface="Times New Roman" panose="02020603050405020304" pitchFamily="18" charset="0"/>
              </a:rPr>
              <a:t>περιθωριοποιούνται και στιγματίζονται και, εν τέλει, απομονώνονται από το υπόλοιπο αστικό σώμα.  </a:t>
            </a:r>
          </a:p>
          <a:p>
            <a:pPr algn="just">
              <a:lnSpc>
                <a:spcPct val="150000"/>
              </a:lnSpc>
              <a:spcAft>
                <a:spcPts val="800"/>
              </a:spcAft>
              <a:buNone/>
            </a:pPr>
            <a:r>
              <a:rPr lang="el-GR" kern="100" dirty="0">
                <a:effectLst/>
                <a:ea typeface="Times New Roman" panose="02020603050405020304" pitchFamily="18" charset="0"/>
                <a:cs typeface="Times New Roman" panose="02020603050405020304" pitchFamily="18" charset="0"/>
              </a:rPr>
              <a:t>Ρυθμίσεις που αφορούν στην κυκλοφορία, την πολεοδομία, την εγκατάσταση αστυνομικού κλοιού γύρω από τα προάστια, εγγυώνται την προστασία των ανώτερων κοινωνικών ομάδων και ενισχύουν τόσο το χωρικό, όσο και τον κοινωνικό αποκλεισμό, ενώ παράλληλα </a:t>
            </a:r>
            <a:r>
              <a:rPr lang="el-GR" kern="100" dirty="0" err="1">
                <a:effectLst/>
                <a:ea typeface="Times New Roman" panose="02020603050405020304" pitchFamily="18" charset="0"/>
                <a:cs typeface="Times New Roman" panose="02020603050405020304" pitchFamily="18" charset="0"/>
              </a:rPr>
              <a:t>ποινικοποιούν</a:t>
            </a:r>
            <a:r>
              <a:rPr lang="el-GR" kern="100" dirty="0">
                <a:effectLst/>
                <a:ea typeface="Times New Roman" panose="02020603050405020304" pitchFamily="18" charset="0"/>
                <a:cs typeface="Times New Roman" panose="02020603050405020304" pitchFamily="18" charset="0"/>
              </a:rPr>
              <a:t> τις συμπεριφορές.</a:t>
            </a:r>
            <a:endParaRPr lang="el-GR" kern="100" dirty="0">
              <a:effectLst/>
              <a:ea typeface="Aptos" panose="020B0004020202020204" pitchFamily="34" charset="0"/>
              <a:cs typeface="Times New Roman" panose="02020603050405020304" pitchFamily="18" charset="0"/>
            </a:endParaRPr>
          </a:p>
          <a:p>
            <a:pPr algn="just">
              <a:lnSpc>
                <a:spcPct val="150000"/>
              </a:lnSpc>
              <a:spcAft>
                <a:spcPts val="800"/>
              </a:spcAft>
              <a:buNone/>
            </a:pPr>
            <a:r>
              <a:rPr lang="el-GR" kern="100" dirty="0">
                <a:effectLst/>
                <a:ea typeface="Times New Roman" panose="02020603050405020304" pitchFamily="18" charset="0"/>
                <a:cs typeface="Times New Roman" panose="02020603050405020304" pitchFamily="18" charset="0"/>
              </a:rPr>
              <a:t>Σε ό,τι αφορά στον </a:t>
            </a:r>
            <a:r>
              <a:rPr lang="el-GR" b="1" kern="100" dirty="0">
                <a:effectLst/>
                <a:ea typeface="Times New Roman" panose="02020603050405020304" pitchFamily="18" charset="0"/>
                <a:cs typeface="Times New Roman" panose="02020603050405020304" pitchFamily="18" charset="0"/>
              </a:rPr>
              <a:t>αγροτικό χώρο </a:t>
            </a:r>
            <a:r>
              <a:rPr lang="el-GR" kern="100" dirty="0">
                <a:effectLst/>
                <a:ea typeface="Times New Roman" panose="02020603050405020304" pitchFamily="18" charset="0"/>
                <a:cs typeface="Times New Roman" panose="02020603050405020304" pitchFamily="18" charset="0"/>
              </a:rPr>
              <a:t>έχουμε τη διάκρισή του:</a:t>
            </a:r>
          </a:p>
          <a:p>
            <a:pPr marL="285750" indent="-285750" algn="just">
              <a:lnSpc>
                <a:spcPct val="150000"/>
              </a:lnSpc>
              <a:spcAft>
                <a:spcPts val="800"/>
              </a:spcAft>
              <a:buFont typeface="Arial" panose="020B0604020202020204" pitchFamily="34" charset="0"/>
              <a:buChar char="•"/>
            </a:pPr>
            <a:r>
              <a:rPr lang="el-GR" kern="100" dirty="0">
                <a:effectLst/>
                <a:ea typeface="Times New Roman" panose="02020603050405020304" pitchFamily="18" charset="0"/>
                <a:cs typeface="Times New Roman" panose="02020603050405020304" pitchFamily="18" charset="0"/>
              </a:rPr>
              <a:t> σε ορεινές, </a:t>
            </a:r>
          </a:p>
          <a:p>
            <a:pPr marL="285750" indent="-285750" algn="just">
              <a:lnSpc>
                <a:spcPct val="150000"/>
              </a:lnSpc>
              <a:spcAft>
                <a:spcPts val="800"/>
              </a:spcAft>
              <a:buFont typeface="Arial" panose="020B0604020202020204" pitchFamily="34" charset="0"/>
              <a:buChar char="•"/>
            </a:pPr>
            <a:r>
              <a:rPr lang="el-GR" kern="100" dirty="0">
                <a:effectLst/>
                <a:ea typeface="Times New Roman" panose="02020603050405020304" pitchFamily="18" charset="0"/>
                <a:cs typeface="Times New Roman" panose="02020603050405020304" pitchFamily="18" charset="0"/>
              </a:rPr>
              <a:t>σε  ημιορεινές και </a:t>
            </a:r>
          </a:p>
          <a:p>
            <a:pPr marL="285750" indent="-285750" algn="just">
              <a:lnSpc>
                <a:spcPct val="150000"/>
              </a:lnSpc>
              <a:spcAft>
                <a:spcPts val="800"/>
              </a:spcAft>
              <a:buFont typeface="Arial" panose="020B0604020202020204" pitchFamily="34" charset="0"/>
              <a:buChar char="•"/>
            </a:pPr>
            <a:r>
              <a:rPr lang="el-GR" kern="100" dirty="0">
                <a:effectLst/>
                <a:ea typeface="Times New Roman" panose="02020603050405020304" pitchFamily="18" charset="0"/>
                <a:cs typeface="Times New Roman" panose="02020603050405020304" pitchFamily="18" charset="0"/>
              </a:rPr>
              <a:t>σε πεδινές περιοχές</a:t>
            </a:r>
          </a:p>
          <a:p>
            <a:pPr algn="just">
              <a:lnSpc>
                <a:spcPct val="150000"/>
              </a:lnSpc>
              <a:spcAft>
                <a:spcPts val="800"/>
              </a:spcAft>
            </a:pPr>
            <a:r>
              <a:rPr lang="el-GR" kern="100" dirty="0">
                <a:effectLst/>
                <a:ea typeface="Times New Roman" panose="02020603050405020304" pitchFamily="18" charset="0"/>
                <a:cs typeface="Times New Roman" panose="02020603050405020304" pitchFamily="18" charset="0"/>
              </a:rPr>
              <a:t> </a:t>
            </a:r>
            <a:r>
              <a:rPr lang="el-GR" b="1" kern="100" dirty="0">
                <a:effectLst/>
                <a:ea typeface="Times New Roman" panose="02020603050405020304" pitchFamily="18" charset="0"/>
                <a:cs typeface="Times New Roman" panose="02020603050405020304" pitchFamily="18" charset="0"/>
              </a:rPr>
              <a:t>Η διάκριση αυτή από μόνη της ορίζει τα περιθώρια της κοινωνικής και οικονομικής ανάπτυξης.</a:t>
            </a:r>
            <a:endParaRPr lang="el-GR" b="1" kern="100" dirty="0">
              <a:effectLst/>
              <a:ea typeface="Aptos" panose="020B0004020202020204" pitchFamily="34" charset="0"/>
              <a:cs typeface="Times New Roman" panose="02020603050405020304" pitchFamily="18" charset="0"/>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8652F6A-708C-36B2-8785-449DBDD9EEE2}"/>
              </a:ext>
            </a:extLst>
          </p:cNvPr>
          <p:cNvSpPr txBox="1"/>
          <p:nvPr/>
        </p:nvSpPr>
        <p:spPr>
          <a:xfrm>
            <a:off x="607867" y="356801"/>
            <a:ext cx="10754591" cy="5547609"/>
          </a:xfrm>
          <a:prstGeom prst="rect">
            <a:avLst/>
          </a:prstGeom>
          <a:noFill/>
        </p:spPr>
        <p:txBody>
          <a:bodyPr wrap="square">
            <a:spAutoFit/>
          </a:bodyPr>
          <a:lstStyle/>
          <a:p>
            <a:pPr algn="just">
              <a:lnSpc>
                <a:spcPct val="150000"/>
              </a:lnSpc>
              <a:spcAft>
                <a:spcPts val="800"/>
              </a:spcAft>
              <a:buNone/>
            </a:pPr>
            <a:r>
              <a:rPr lang="el-GR" sz="1800" kern="100" dirty="0">
                <a:effectLst/>
                <a:ea typeface="Times New Roman" panose="02020603050405020304" pitchFamily="18" charset="0"/>
                <a:cs typeface="Times New Roman" panose="02020603050405020304" pitchFamily="18" charset="0"/>
              </a:rPr>
              <a:t>Όπως αναφέρεται στη γαλλική αγροτική κοινωνιολογία, </a:t>
            </a:r>
            <a:r>
              <a:rPr lang="el-GR" sz="1800" b="1" kern="100" dirty="0">
                <a:effectLst/>
                <a:ea typeface="Times New Roman" panose="02020603050405020304" pitchFamily="18" charset="0"/>
                <a:cs typeface="Times New Roman" panose="02020603050405020304" pitchFamily="18" charset="0"/>
              </a:rPr>
              <a:t>ο </a:t>
            </a:r>
            <a:r>
              <a:rPr lang="en-US" sz="1800" b="1" kern="100" dirty="0">
                <a:effectLst/>
                <a:ea typeface="Times New Roman" panose="02020603050405020304" pitchFamily="18" charset="0"/>
                <a:cs typeface="Times New Roman" panose="02020603050405020304" pitchFamily="18" charset="0"/>
              </a:rPr>
              <a:t>F</a:t>
            </a:r>
            <a:r>
              <a:rPr lang="el-GR" sz="1800" b="1" kern="100" dirty="0">
                <a:effectLst/>
                <a:ea typeface="Times New Roman" panose="02020603050405020304" pitchFamily="18" charset="0"/>
                <a:cs typeface="Times New Roman" panose="02020603050405020304" pitchFamily="18" charset="0"/>
              </a:rPr>
              <a:t>. </a:t>
            </a:r>
            <a:r>
              <a:rPr lang="en-US" sz="1800" b="1" kern="100" dirty="0" err="1">
                <a:effectLst/>
                <a:ea typeface="Times New Roman" panose="02020603050405020304" pitchFamily="18" charset="0"/>
                <a:cs typeface="Times New Roman" panose="02020603050405020304" pitchFamily="18" charset="0"/>
              </a:rPr>
              <a:t>Pingaud</a:t>
            </a:r>
            <a:r>
              <a:rPr lang="el-GR" sz="1800" kern="100" dirty="0">
                <a:effectLst/>
                <a:ea typeface="Times New Roman" panose="02020603050405020304" pitchFamily="18" charset="0"/>
                <a:cs typeface="Times New Roman" panose="02020603050405020304" pitchFamily="18" charset="0"/>
              </a:rPr>
              <a:t>, κάνει λόγο για τρεις τύπους αγροτικού χώρου ανάλογα με την ενσωμάτωσή τους στον κοινωνικό σχηματισμό:</a:t>
            </a:r>
          </a:p>
          <a:p>
            <a:pPr algn="just">
              <a:lnSpc>
                <a:spcPct val="150000"/>
              </a:lnSpc>
              <a:spcAft>
                <a:spcPts val="800"/>
              </a:spcAft>
              <a:buNone/>
            </a:pPr>
            <a:r>
              <a:rPr lang="el-GR" sz="1800" kern="100" dirty="0">
                <a:effectLst/>
                <a:ea typeface="Times New Roman" panose="02020603050405020304" pitchFamily="18" charset="0"/>
                <a:cs typeface="Times New Roman" panose="02020603050405020304" pitchFamily="18" charset="0"/>
              </a:rPr>
              <a:t> α) τους </a:t>
            </a:r>
            <a:r>
              <a:rPr lang="el-GR" sz="1800" b="1" kern="100" dirty="0">
                <a:effectLst/>
                <a:ea typeface="Times New Roman" panose="02020603050405020304" pitchFamily="18" charset="0"/>
                <a:cs typeface="Times New Roman" panose="02020603050405020304" pitchFamily="18" charset="0"/>
              </a:rPr>
              <a:t>ενσωματωμένους χώρους</a:t>
            </a:r>
            <a:r>
              <a:rPr lang="el-GR" sz="1800" kern="100" dirty="0">
                <a:effectLst/>
                <a:ea typeface="Times New Roman" panose="02020603050405020304" pitchFamily="18" charset="0"/>
                <a:cs typeface="Times New Roman" panose="02020603050405020304" pitchFamily="18" charset="0"/>
              </a:rPr>
              <a:t>, αυτούς δηλαδή που έχουν αναπτυγμένες παραγωγικές δραστηριότητες και η κοινωνική δομή τους προσομοιάζει με αυτή των αστικών χώρων,</a:t>
            </a:r>
          </a:p>
          <a:p>
            <a:pPr algn="just">
              <a:lnSpc>
                <a:spcPct val="150000"/>
              </a:lnSpc>
              <a:spcAft>
                <a:spcPts val="800"/>
              </a:spcAft>
              <a:buNone/>
            </a:pPr>
            <a:r>
              <a:rPr lang="el-GR" sz="1800" kern="100" dirty="0">
                <a:effectLst/>
                <a:ea typeface="Times New Roman" panose="02020603050405020304" pitchFamily="18" charset="0"/>
                <a:cs typeface="Times New Roman" panose="02020603050405020304" pitchFamily="18" charset="0"/>
              </a:rPr>
              <a:t> β) τους </a:t>
            </a:r>
            <a:r>
              <a:rPr lang="el-GR" sz="1800" b="1" kern="100" dirty="0">
                <a:effectLst/>
                <a:ea typeface="Times New Roman" panose="02020603050405020304" pitchFamily="18" charset="0"/>
                <a:cs typeface="Times New Roman" panose="02020603050405020304" pitchFamily="18" charset="0"/>
              </a:rPr>
              <a:t>χώρους αναμονής</a:t>
            </a:r>
            <a:r>
              <a:rPr lang="el-GR" sz="1800" kern="100" dirty="0">
                <a:effectLst/>
                <a:ea typeface="Times New Roman" panose="02020603050405020304" pitchFamily="18" charset="0"/>
                <a:cs typeface="Times New Roman" panose="02020603050405020304" pitchFamily="18" charset="0"/>
              </a:rPr>
              <a:t>, δηλαδή κυρίως γεωγραφικά αποκλεισμένες περιοχές, όπως οι ορεινές, που δεν μετασχηματίστηκαν λόγω της θέσης τους, αλλά διατήρησαν κάποια παραδοσιακή δραστηριότητα και </a:t>
            </a:r>
          </a:p>
          <a:p>
            <a:pPr algn="just">
              <a:lnSpc>
                <a:spcPct val="150000"/>
              </a:lnSpc>
              <a:spcAft>
                <a:spcPts val="800"/>
              </a:spcAft>
              <a:buNone/>
            </a:pPr>
            <a:r>
              <a:rPr lang="el-GR" sz="1800" kern="100" dirty="0">
                <a:effectLst/>
                <a:ea typeface="Times New Roman" panose="02020603050405020304" pitchFamily="18" charset="0"/>
                <a:cs typeface="Times New Roman" panose="02020603050405020304" pitchFamily="18" charset="0"/>
              </a:rPr>
              <a:t>γ) τους </a:t>
            </a:r>
            <a:r>
              <a:rPr lang="el-GR" sz="1800" b="1" kern="100" dirty="0">
                <a:effectLst/>
                <a:ea typeface="Times New Roman" panose="02020603050405020304" pitchFamily="18" charset="0"/>
                <a:cs typeface="Times New Roman" panose="02020603050405020304" pitchFamily="18" charset="0"/>
              </a:rPr>
              <a:t>χώρους σε επιτήρηση</a:t>
            </a:r>
            <a:r>
              <a:rPr lang="el-GR" sz="1800" kern="100" dirty="0">
                <a:effectLst/>
                <a:ea typeface="Times New Roman" panose="02020603050405020304" pitchFamily="18" charset="0"/>
                <a:cs typeface="Times New Roman" panose="02020603050405020304" pitchFamily="18" charset="0"/>
              </a:rPr>
              <a:t>. Πρόκειται για χώρους υλικά και κοινωνικά υποβαθμισμένους, οι οποίοι όμως επιτηρούνται από την κοινωνία (Μωυσίδης Α. και Ανθοπούλου Θ.,  2001) </a:t>
            </a:r>
          </a:p>
          <a:p>
            <a:pPr algn="just">
              <a:lnSpc>
                <a:spcPct val="150000"/>
              </a:lnSpc>
              <a:spcAft>
                <a:spcPts val="800"/>
              </a:spcAft>
              <a:buNone/>
            </a:pPr>
            <a:endParaRPr lang="el-GR" kern="100" dirty="0">
              <a:ea typeface="Aptos" panose="020B0004020202020204" pitchFamily="34" charset="0"/>
              <a:cs typeface="Times New Roman" panose="02020603050405020304" pitchFamily="18" charset="0"/>
            </a:endParaRPr>
          </a:p>
          <a:p>
            <a:pPr algn="just">
              <a:lnSpc>
                <a:spcPct val="150000"/>
              </a:lnSpc>
              <a:spcAft>
                <a:spcPts val="800"/>
              </a:spcAft>
            </a:pPr>
            <a:r>
              <a:rPr lang="el-GR" dirty="0"/>
              <a:t>Μεταξύ, </a:t>
            </a:r>
            <a:r>
              <a:rPr lang="el-GR" b="1" dirty="0"/>
              <a:t>αστικού και αγροτικού χώρου μπορεί να εντοπιστεί κοινωνικός αποκλεισμός</a:t>
            </a:r>
            <a:r>
              <a:rPr lang="el-GR" dirty="0"/>
              <a:t>, με δεδομένο ότι υπάρχει διαφορά στην ποιότητα ζωής μεταξύ των κατοίκων των αστικών περιοχών και της υπαίθρου. </a:t>
            </a:r>
          </a:p>
          <a:p>
            <a:pPr algn="just">
              <a:lnSpc>
                <a:spcPct val="115000"/>
              </a:lnSpc>
              <a:spcAft>
                <a:spcPts val="800"/>
              </a:spcAft>
              <a:buNone/>
            </a:pPr>
            <a:endParaRPr lang="el-GR" sz="1600" kern="100" dirty="0">
              <a:effectLst/>
              <a:ea typeface="Aptos" panose="020B0004020202020204" pitchFamily="34" charset="0"/>
              <a:cs typeface="Times New Roman" panose="02020603050405020304" pitchFamily="18" charset="0"/>
            </a:endParaRP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name="Slide21">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DAF4BE3-99E8-D404-B129-9CCB4CACC8B2}"/>
              </a:ext>
            </a:extLst>
          </p:cNvPr>
          <p:cNvSpPr txBox="1"/>
          <p:nvPr/>
        </p:nvSpPr>
        <p:spPr>
          <a:xfrm>
            <a:off x="342899" y="973450"/>
            <a:ext cx="11383241" cy="3888437"/>
          </a:xfrm>
          <a:prstGeom prst="rect">
            <a:avLst/>
          </a:prstGeom>
          <a:noFill/>
        </p:spPr>
        <p:txBody>
          <a:bodyPr wrap="square">
            <a:spAutoFit/>
          </a:bodyPr>
          <a:lstStyle/>
          <a:p>
            <a:pPr algn="just">
              <a:lnSpc>
                <a:spcPct val="115000"/>
              </a:lnSpc>
              <a:spcAft>
                <a:spcPts val="800"/>
              </a:spcAft>
              <a:buNone/>
            </a:pPr>
            <a:r>
              <a:rPr lang="el-GR" sz="1800" b="1" i="1" kern="100" dirty="0">
                <a:effectLst/>
                <a:ea typeface="Times New Roman" panose="02020603050405020304" pitchFamily="18" charset="0"/>
                <a:cs typeface="Times New Roman" panose="02020603050405020304" pitchFamily="18" charset="0"/>
              </a:rPr>
              <a:t>Η τυπολογία του αγροτικού χώρου</a:t>
            </a:r>
          </a:p>
          <a:p>
            <a:pPr algn="just">
              <a:lnSpc>
                <a:spcPct val="115000"/>
              </a:lnSpc>
              <a:spcAft>
                <a:spcPts val="800"/>
              </a:spcAft>
              <a:buNone/>
            </a:pPr>
            <a:r>
              <a:rPr lang="el-GR" kern="100" dirty="0">
                <a:effectLst/>
                <a:ea typeface="Times New Roman" panose="02020603050405020304" pitchFamily="18" charset="0"/>
                <a:cs typeface="Times New Roman" panose="02020603050405020304" pitchFamily="18" charset="0"/>
              </a:rPr>
              <a:t>Ο </a:t>
            </a:r>
            <a:r>
              <a:rPr lang="el-GR" kern="100" dirty="0" err="1">
                <a:effectLst/>
                <a:ea typeface="Times New Roman" panose="02020603050405020304" pitchFamily="18" charset="0"/>
                <a:cs typeface="Times New Roman" panose="02020603050405020304" pitchFamily="18" charset="0"/>
              </a:rPr>
              <a:t>Pingaud</a:t>
            </a:r>
            <a:r>
              <a:rPr lang="el-GR" kern="100" dirty="0">
                <a:effectLst/>
                <a:ea typeface="Times New Roman" panose="02020603050405020304" pitchFamily="18" charset="0"/>
                <a:cs typeface="Times New Roman" panose="02020603050405020304" pitchFamily="18" charset="0"/>
              </a:rPr>
              <a:t> διακρίνει τον αγροτικό χώρο σε </a:t>
            </a:r>
            <a:r>
              <a:rPr lang="el-GR" b="1" kern="100" dirty="0">
                <a:effectLst/>
                <a:ea typeface="Times New Roman" panose="02020603050405020304" pitchFamily="18" charset="0"/>
                <a:cs typeface="Times New Roman" panose="02020603050405020304" pitchFamily="18" charset="0"/>
              </a:rPr>
              <a:t>τρεις βασικούς τύπους</a:t>
            </a:r>
            <a:r>
              <a:rPr lang="el-GR" kern="100" dirty="0">
                <a:effectLst/>
                <a:ea typeface="Times New Roman" panose="02020603050405020304" pitchFamily="18" charset="0"/>
                <a:cs typeface="Times New Roman" panose="02020603050405020304" pitchFamily="18" charset="0"/>
              </a:rPr>
              <a:t>, ανάλογα με τον </a:t>
            </a:r>
            <a:r>
              <a:rPr lang="el-GR" b="1" kern="100" dirty="0">
                <a:effectLst/>
                <a:ea typeface="Times New Roman" panose="02020603050405020304" pitchFamily="18" charset="0"/>
                <a:cs typeface="Times New Roman" panose="02020603050405020304" pitchFamily="18" charset="0"/>
              </a:rPr>
              <a:t>βαθμό ενσωμάτωσής του </a:t>
            </a:r>
            <a:r>
              <a:rPr lang="el-GR" kern="100" dirty="0">
                <a:effectLst/>
                <a:ea typeface="Times New Roman" panose="02020603050405020304" pitchFamily="18" charset="0"/>
                <a:cs typeface="Times New Roman" panose="02020603050405020304" pitchFamily="18" charset="0"/>
              </a:rPr>
              <a:t>στον ευρύτερο </a:t>
            </a:r>
            <a:r>
              <a:rPr lang="el-GR" b="1" kern="100" dirty="0">
                <a:effectLst/>
                <a:ea typeface="Times New Roman" panose="02020603050405020304" pitchFamily="18" charset="0"/>
                <a:cs typeface="Times New Roman" panose="02020603050405020304" pitchFamily="18" charset="0"/>
              </a:rPr>
              <a:t>κοινωνικό και οικονομικό σχηματισμό</a:t>
            </a:r>
            <a:r>
              <a:rPr lang="el-GR" kern="100" dirty="0">
                <a:effectLst/>
                <a:ea typeface="Times New Roman" panose="02020603050405020304" pitchFamily="18" charset="0"/>
                <a:cs typeface="Times New Roman" panose="02020603050405020304" pitchFamily="18" charset="0"/>
              </a:rPr>
              <a:t>. Μέσα από αυτή τη διάκριση επιδιώκει </a:t>
            </a:r>
            <a:r>
              <a:rPr lang="el-GR" b="1" kern="100" dirty="0">
                <a:effectLst/>
                <a:ea typeface="Times New Roman" panose="02020603050405020304" pitchFamily="18" charset="0"/>
                <a:cs typeface="Times New Roman" panose="02020603050405020304" pitchFamily="18" charset="0"/>
              </a:rPr>
              <a:t>να αναδείξει ότι οι αγροτικές περιοχές δεν είναι ομοιογενείς, αλλά παρουσιάζουν σημαντικές διαφοροποιήσεις ως προς την ανάπτυξη, τη λειτουργία και τον ρόλο τους.</a:t>
            </a:r>
          </a:p>
          <a:p>
            <a:pPr algn="just">
              <a:lnSpc>
                <a:spcPct val="115000"/>
              </a:lnSpc>
              <a:spcAft>
                <a:spcPts val="800"/>
              </a:spcAft>
              <a:buNone/>
            </a:pPr>
            <a:endParaRPr lang="el-GR" b="1" kern="100" dirty="0">
              <a:effectLst/>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l-GR" kern="100" dirty="0">
                <a:effectLst/>
                <a:ea typeface="Times New Roman" panose="02020603050405020304" pitchFamily="18" charset="0"/>
                <a:cs typeface="Times New Roman" panose="02020603050405020304" pitchFamily="18" charset="0"/>
              </a:rPr>
              <a:t> Οι </a:t>
            </a:r>
            <a:r>
              <a:rPr lang="el-GR" b="1" kern="100" dirty="0">
                <a:effectLst/>
                <a:ea typeface="Times New Roman" panose="02020603050405020304" pitchFamily="18" charset="0"/>
                <a:cs typeface="Times New Roman" panose="02020603050405020304" pitchFamily="18" charset="0"/>
              </a:rPr>
              <a:t>ενσωματωμένοι χώροι </a:t>
            </a:r>
            <a:r>
              <a:rPr lang="el-GR" kern="100" dirty="0">
                <a:effectLst/>
                <a:ea typeface="Times New Roman" panose="02020603050405020304" pitchFamily="18" charset="0"/>
                <a:cs typeface="Times New Roman" panose="02020603050405020304" pitchFamily="18" charset="0"/>
              </a:rPr>
              <a:t>είναι εκείνοι που </a:t>
            </a:r>
            <a:r>
              <a:rPr lang="el-GR" b="1" kern="100" dirty="0">
                <a:effectLst/>
                <a:ea typeface="Times New Roman" panose="02020603050405020304" pitchFamily="18" charset="0"/>
                <a:cs typeface="Times New Roman" panose="02020603050405020304" pitchFamily="18" charset="0"/>
              </a:rPr>
              <a:t>έχουν ενταχθεί πλήρως στο σύγχρονο οικονομικό σύστημα</a:t>
            </a:r>
            <a:r>
              <a:rPr lang="el-GR" kern="100" dirty="0">
                <a:effectLst/>
                <a:ea typeface="Times New Roman" panose="02020603050405020304" pitchFamily="18" charset="0"/>
                <a:cs typeface="Times New Roman" panose="02020603050405020304" pitchFamily="18" charset="0"/>
              </a:rPr>
              <a:t>. Διαθέτουν ανεπτυγμένες παραγωγικές δραστηριότητες, όπως σύγχρονη γεωργία, μεταποίηση ή τουρισμό, και </a:t>
            </a:r>
            <a:r>
              <a:rPr lang="el-GR" b="1" kern="100" dirty="0">
                <a:effectLst/>
                <a:ea typeface="Times New Roman" panose="02020603050405020304" pitchFamily="18" charset="0"/>
                <a:cs typeface="Times New Roman" panose="02020603050405020304" pitchFamily="18" charset="0"/>
              </a:rPr>
              <a:t>η κοινωνική τους δομή προσεγγίζει αυτή των αστικών περιοχών </a:t>
            </a:r>
            <a:r>
              <a:rPr lang="el-GR" kern="100" dirty="0">
                <a:effectLst/>
                <a:ea typeface="Times New Roman" panose="02020603050405020304" pitchFamily="18" charset="0"/>
                <a:cs typeface="Times New Roman" panose="02020603050405020304" pitchFamily="18" charset="0"/>
              </a:rPr>
              <a:t>(π.χ. αγροτικές περιοχές κοντά σε μεγάλες πόλεις ή περιοχές με εξαγωγικό προσανατολισμό). Οι χώροι αυτοί χαρακτηρίζονται από </a:t>
            </a:r>
            <a:r>
              <a:rPr lang="el-GR" b="1" kern="100" dirty="0">
                <a:effectLst/>
                <a:ea typeface="Times New Roman" panose="02020603050405020304" pitchFamily="18" charset="0"/>
                <a:cs typeface="Times New Roman" panose="02020603050405020304" pitchFamily="18" charset="0"/>
              </a:rPr>
              <a:t>δυναμισμό και υψηλό βαθμό διασύνδεσης με την αγορά.</a:t>
            </a:r>
            <a:endParaRPr lang="el-GR" b="1" kern="100" dirty="0">
              <a:effectLst/>
              <a:ea typeface="Aptos" panose="020B0004020202020204" pitchFamily="34" charset="0"/>
              <a:cs typeface="Times New Roman" panose="02020603050405020304" pitchFamily="18" charset="0"/>
            </a:endParaRP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D20FD7-9B74-529B-F8E3-CB2BF8CD2ED8}"/>
              </a:ext>
            </a:extLst>
          </p:cNvPr>
          <p:cNvSpPr txBox="1"/>
          <p:nvPr/>
        </p:nvSpPr>
        <p:spPr>
          <a:xfrm>
            <a:off x="1189759" y="919422"/>
            <a:ext cx="9720695" cy="4422942"/>
          </a:xfrm>
          <a:prstGeom prst="rect">
            <a:avLst/>
          </a:prstGeom>
          <a:noFill/>
        </p:spPr>
        <p:txBody>
          <a:bodyPr wrap="square">
            <a:spAutoFit/>
          </a:bodyPr>
          <a:lstStyle/>
          <a:p>
            <a:pPr marL="285750" indent="-285750" algn="just">
              <a:lnSpc>
                <a:spcPct val="115000"/>
              </a:lnSpc>
              <a:spcAft>
                <a:spcPts val="800"/>
              </a:spcAft>
              <a:buFont typeface="Arial" panose="020B0604020202020204" pitchFamily="34" charset="0"/>
              <a:buChar char="•"/>
            </a:pPr>
            <a:r>
              <a:rPr lang="el-GR" kern="100" dirty="0">
                <a:effectLst/>
                <a:ea typeface="Times New Roman" panose="02020603050405020304" pitchFamily="18" charset="0"/>
                <a:cs typeface="Times New Roman" panose="02020603050405020304" pitchFamily="18" charset="0"/>
              </a:rPr>
              <a:t>Οι </a:t>
            </a:r>
            <a:r>
              <a:rPr lang="el-GR" b="1" kern="100" dirty="0">
                <a:effectLst/>
                <a:ea typeface="Times New Roman" panose="02020603050405020304" pitchFamily="18" charset="0"/>
                <a:cs typeface="Times New Roman" panose="02020603050405020304" pitchFamily="18" charset="0"/>
              </a:rPr>
              <a:t>χώροι αναμονής </a:t>
            </a:r>
            <a:r>
              <a:rPr lang="el-GR" kern="100" dirty="0">
                <a:effectLst/>
                <a:ea typeface="Times New Roman" panose="02020603050405020304" pitchFamily="18" charset="0"/>
                <a:cs typeface="Times New Roman" panose="02020603050405020304" pitchFamily="18" charset="0"/>
              </a:rPr>
              <a:t>είναι κυρίως </a:t>
            </a:r>
            <a:r>
              <a:rPr lang="el-GR" b="1" kern="100" dirty="0">
                <a:effectLst/>
                <a:ea typeface="Times New Roman" panose="02020603050405020304" pitchFamily="18" charset="0"/>
                <a:cs typeface="Times New Roman" panose="02020603050405020304" pitchFamily="18" charset="0"/>
              </a:rPr>
              <a:t>γεωγραφικά απομονωμένες περιοχές</a:t>
            </a:r>
            <a:r>
              <a:rPr lang="el-GR" kern="100" dirty="0">
                <a:effectLst/>
                <a:ea typeface="Times New Roman" panose="02020603050405020304" pitchFamily="18" charset="0"/>
                <a:cs typeface="Times New Roman" panose="02020603050405020304" pitchFamily="18" charset="0"/>
              </a:rPr>
              <a:t>, όπως ορεινές ή δυσπρόσιτες ζώνες, οι οποίες </a:t>
            </a:r>
            <a:r>
              <a:rPr lang="el-GR" b="1" kern="100" dirty="0">
                <a:effectLst/>
                <a:ea typeface="Times New Roman" panose="02020603050405020304" pitchFamily="18" charset="0"/>
                <a:cs typeface="Times New Roman" panose="02020603050405020304" pitchFamily="18" charset="0"/>
              </a:rPr>
              <a:t>δεν έχουν υποστεί σημαντικό μετασχηματισμό</a:t>
            </a:r>
            <a:r>
              <a:rPr lang="el-GR" kern="100" dirty="0">
                <a:effectLst/>
                <a:ea typeface="Times New Roman" panose="02020603050405020304" pitchFamily="18" charset="0"/>
                <a:cs typeface="Times New Roman" panose="02020603050405020304" pitchFamily="18" charset="0"/>
              </a:rPr>
              <a:t>. Διατηρούν παραδοσιακές μορφές παραγωγής και συχνά παρουσιάζουν πληθυσμιακή γήρανση και περιορισμένες οικονομικές ευκαιρίες. Οι περιοχές αυτές βρίσκονται σε μια </a:t>
            </a:r>
            <a:r>
              <a:rPr lang="el-GR" b="1" kern="100" dirty="0">
                <a:effectLst/>
                <a:ea typeface="Times New Roman" panose="02020603050405020304" pitchFamily="18" charset="0"/>
                <a:cs typeface="Times New Roman" panose="02020603050405020304" pitchFamily="18" charset="0"/>
              </a:rPr>
              <a:t>κατάσταση στασιμότητας, αναμένοντας πιθανές μελλοντικές παρεμβάσεις ή αναπτυξιακές ευκαιρίες.</a:t>
            </a:r>
          </a:p>
          <a:p>
            <a:pPr algn="just">
              <a:lnSpc>
                <a:spcPct val="115000"/>
              </a:lnSpc>
              <a:spcAft>
                <a:spcPts val="800"/>
              </a:spcAft>
            </a:pPr>
            <a:endParaRPr lang="el-GR" b="1" kern="100" dirty="0">
              <a:effectLst/>
              <a:ea typeface="Aptos" panose="020B000402020202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l-GR" kern="100" dirty="0">
                <a:effectLst/>
                <a:ea typeface="Times New Roman" panose="02020603050405020304" pitchFamily="18" charset="0"/>
                <a:cs typeface="Times New Roman" panose="02020603050405020304" pitchFamily="18" charset="0"/>
              </a:rPr>
              <a:t>οι </a:t>
            </a:r>
            <a:r>
              <a:rPr lang="el-GR" b="1" kern="100" dirty="0">
                <a:effectLst/>
                <a:ea typeface="Times New Roman" panose="02020603050405020304" pitchFamily="18" charset="0"/>
                <a:cs typeface="Times New Roman" panose="02020603050405020304" pitchFamily="18" charset="0"/>
              </a:rPr>
              <a:t>χώροι σε επιτήρηση </a:t>
            </a:r>
            <a:r>
              <a:rPr lang="el-GR" kern="100" dirty="0">
                <a:effectLst/>
                <a:ea typeface="Times New Roman" panose="02020603050405020304" pitchFamily="18" charset="0"/>
                <a:cs typeface="Times New Roman" panose="02020603050405020304" pitchFamily="18" charset="0"/>
              </a:rPr>
              <a:t>αναφέρονται σε </a:t>
            </a:r>
            <a:r>
              <a:rPr lang="el-GR" b="1" kern="100" dirty="0">
                <a:effectLst/>
                <a:ea typeface="Times New Roman" panose="02020603050405020304" pitchFamily="18" charset="0"/>
                <a:cs typeface="Times New Roman" panose="02020603050405020304" pitchFamily="18" charset="0"/>
              </a:rPr>
              <a:t>αγροτικές περιοχές που τελούν υπό αυξημένο έλεγχο και ρύθμιση από το κράτος ή άλλους θεσμικούς φορείς</a:t>
            </a:r>
            <a:r>
              <a:rPr lang="el-GR" kern="100" dirty="0">
                <a:effectLst/>
                <a:ea typeface="Times New Roman" panose="02020603050405020304" pitchFamily="18" charset="0"/>
                <a:cs typeface="Times New Roman" panose="02020603050405020304" pitchFamily="18" charset="0"/>
              </a:rPr>
              <a:t>. Ο έλεγχος αυτός σχετίζεται με τη </a:t>
            </a:r>
            <a:r>
              <a:rPr lang="el-GR" b="1" kern="100" dirty="0">
                <a:effectLst/>
                <a:ea typeface="Times New Roman" panose="02020603050405020304" pitchFamily="18" charset="0"/>
                <a:cs typeface="Times New Roman" panose="02020603050405020304" pitchFamily="18" charset="0"/>
              </a:rPr>
              <a:t>στρατηγική, περιβαλλοντική ή οικονομική σημασία των περιοχών αυτών </a:t>
            </a:r>
            <a:r>
              <a:rPr lang="el-GR" kern="100" dirty="0">
                <a:effectLst/>
                <a:ea typeface="Times New Roman" panose="02020603050405020304" pitchFamily="18" charset="0"/>
                <a:cs typeface="Times New Roman" panose="02020603050405020304" pitchFamily="18" charset="0"/>
              </a:rPr>
              <a:t>(π.χ. προστατευόμενες φυσικές περιοχές, παραμεθόριες ζώνες ή περιοχές που εντάσσονται σε προγράμματα επιδοτήσεων και ανάπτυξης υπόκεινται σε συγκεκριμένους κανόνες και περιορισμούς ως προς τις δραστηριότητες που επιτρέπονται). </a:t>
            </a:r>
            <a:r>
              <a:rPr lang="el-GR" b="1" kern="100" dirty="0">
                <a:effectLst/>
                <a:ea typeface="Times New Roman" panose="02020603050405020304" pitchFamily="18" charset="0"/>
                <a:cs typeface="Times New Roman" panose="02020603050405020304" pitchFamily="18" charset="0"/>
              </a:rPr>
              <a:t>Η ανάπτυξή τους, επομένως, δεν είναι αυθόρμητη, αλλά καθοδηγείται και παρακολουθείται.</a:t>
            </a:r>
            <a:endParaRPr lang="el-GR" b="1" kern="1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53298575"/>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name="Slide23">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CA5A9AD-3D32-7134-AC28-E787E2A272C7}"/>
              </a:ext>
            </a:extLst>
          </p:cNvPr>
          <p:cNvSpPr txBox="1"/>
          <p:nvPr/>
        </p:nvSpPr>
        <p:spPr>
          <a:xfrm>
            <a:off x="898814" y="191635"/>
            <a:ext cx="10713027" cy="6177140"/>
          </a:xfrm>
          <a:prstGeom prst="rect">
            <a:avLst/>
          </a:prstGeom>
          <a:noFill/>
        </p:spPr>
        <p:txBody>
          <a:bodyPr wrap="square">
            <a:spAutoFit/>
          </a:bodyPr>
          <a:lstStyle/>
          <a:p>
            <a:pPr algn="just">
              <a:lnSpc>
                <a:spcPct val="150000"/>
              </a:lnSpc>
              <a:spcAft>
                <a:spcPts val="800"/>
              </a:spcAft>
              <a:buNone/>
            </a:pPr>
            <a:r>
              <a:rPr lang="el-GR" b="1" kern="100" dirty="0">
                <a:effectLst/>
                <a:ea typeface="Times New Roman" panose="02020603050405020304" pitchFamily="18" charset="0"/>
                <a:cs typeface="Times New Roman" panose="02020603050405020304" pitchFamily="18" charset="0"/>
              </a:rPr>
              <a:t>Η  τυπολογία αυτή αναδεικνύει την ποικιλομορφία του αγροτικού χώρου και επισημαίνει ότι η εξέλιξή του εξαρτάται τόσο από εσωτερικούς παράγοντες, όπως η τοπική οικονομία και κοινωνία, όσο και από εξωτερικές παρεμβάσεις και πολιτικές</a:t>
            </a:r>
            <a:r>
              <a:rPr lang="el-GR" kern="100" dirty="0">
                <a:effectLst/>
                <a:ea typeface="Times New Roman" panose="02020603050405020304" pitchFamily="18" charset="0"/>
                <a:cs typeface="Times New Roman" panose="02020603050405020304" pitchFamily="18" charset="0"/>
              </a:rPr>
              <a:t>.</a:t>
            </a:r>
          </a:p>
          <a:p>
            <a:pPr marL="285750" indent="-285750" algn="just">
              <a:lnSpc>
                <a:spcPct val="150000"/>
              </a:lnSpc>
              <a:spcAft>
                <a:spcPts val="800"/>
              </a:spcAft>
              <a:buFont typeface="Arial" panose="020B0604020202020204" pitchFamily="34" charset="0"/>
              <a:buChar char="•"/>
            </a:pPr>
            <a:r>
              <a:rPr lang="el-GR" kern="100" dirty="0">
                <a:effectLst/>
                <a:ea typeface="Times New Roman" panose="02020603050405020304" pitchFamily="18" charset="0"/>
                <a:cs typeface="Times New Roman" panose="02020603050405020304" pitchFamily="18" charset="0"/>
              </a:rPr>
              <a:t>Στην Ελλάδα, η μέχρι σήμερα, υδροκεφαλική ανάπτυξη των αστικών κέντρων στερεί από τους κατοίκους της υπαίθρου πρόσβαση σε υπηρεσίες υγείας, παιδείας, πολιτισμού.</a:t>
            </a:r>
          </a:p>
          <a:p>
            <a:pPr marL="285750" indent="-285750" algn="just">
              <a:lnSpc>
                <a:spcPct val="150000"/>
              </a:lnSpc>
              <a:spcAft>
                <a:spcPts val="800"/>
              </a:spcAft>
              <a:buFont typeface="Arial" panose="020B0604020202020204" pitchFamily="34" charset="0"/>
              <a:buChar char="•"/>
            </a:pPr>
            <a:r>
              <a:rPr lang="el-GR" kern="100" dirty="0">
                <a:effectLst/>
                <a:ea typeface="Times New Roman" panose="02020603050405020304" pitchFamily="18" charset="0"/>
                <a:cs typeface="Times New Roman" panose="02020603050405020304" pitchFamily="18" charset="0"/>
              </a:rPr>
              <a:t> Τα αστικά κέντρα, μακριά από τον σχεδιασμό μιας ανάπτυξης που θα βασίζεται στην </a:t>
            </a:r>
            <a:r>
              <a:rPr lang="el-GR" kern="100" dirty="0" err="1">
                <a:effectLst/>
                <a:ea typeface="Times New Roman" panose="02020603050405020304" pitchFamily="18" charset="0"/>
                <a:cs typeface="Times New Roman" panose="02020603050405020304" pitchFamily="18" charset="0"/>
              </a:rPr>
              <a:t>αειφορία</a:t>
            </a:r>
            <a:r>
              <a:rPr lang="el-GR" kern="100" dirty="0">
                <a:effectLst/>
                <a:ea typeface="Times New Roman" panose="02020603050405020304" pitchFamily="18" charset="0"/>
                <a:cs typeface="Times New Roman" panose="02020603050405020304" pitchFamily="18" charset="0"/>
              </a:rPr>
              <a:t>, συγκεντρώνουν το μεγαλύτερο μέρος της οικονομικής δραστηριότητας και τις δυνατότητες για απασχόληση.  </a:t>
            </a:r>
            <a:endParaRPr lang="el-GR" kern="100" dirty="0">
              <a:effectLst/>
              <a:ea typeface="Aptos" panose="020B0004020202020204" pitchFamily="34" charset="0"/>
              <a:cs typeface="Times New Roman" panose="02020603050405020304" pitchFamily="18" charset="0"/>
            </a:endParaRPr>
          </a:p>
          <a:p>
            <a:pPr algn="just">
              <a:lnSpc>
                <a:spcPct val="150000"/>
              </a:lnSpc>
              <a:buNone/>
            </a:pPr>
            <a:r>
              <a:rPr lang="el-GR" dirty="0">
                <a:effectLst/>
                <a:ea typeface="Times New Roman" panose="02020603050405020304" pitchFamily="18" charset="0"/>
              </a:rPr>
              <a:t>Μεταπολεμικά, με την έκρηξη της αστυφιλίας και τις πολιτικές που ακολουθήθηκαν στον αγροτικό τομέα, </a:t>
            </a:r>
            <a:r>
              <a:rPr lang="el-GR" b="1" dirty="0">
                <a:effectLst/>
                <a:ea typeface="Times New Roman" panose="02020603050405020304" pitchFamily="18" charset="0"/>
              </a:rPr>
              <a:t>ο αγροτικός χώρος έμεινε απομονωμένος για πολλά χρόνια, χωρίς υποδομές και υπηρεσίες, ενώ οι εναλλακτικές λύσεις για απασχόληση εξαντλούνταν γύρω από τη γεωργία και την κτηνοτροφία. </a:t>
            </a:r>
            <a:r>
              <a:rPr lang="el-GR" dirty="0">
                <a:effectLst/>
                <a:ea typeface="Times New Roman" panose="02020603050405020304" pitchFamily="18" charset="0"/>
              </a:rPr>
              <a:t>Συνέπεια αυτού ήταν ότι και ιδεολογικά ο αγροτικός χώρος έγινε συνώνυμο της οπισθοδρόμησης και της συντήρησης.</a:t>
            </a:r>
          </a:p>
          <a:p>
            <a:pPr algn="just">
              <a:lnSpc>
                <a:spcPct val="150000"/>
              </a:lnSpc>
              <a:buNone/>
            </a:pPr>
            <a:endParaRPr lang="el-GR" dirty="0"/>
          </a:p>
        </p:txBody>
      </p:sp>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FCC1AB-5183-2916-66D1-05D8A507EFF5}"/>
              </a:ext>
            </a:extLst>
          </p:cNvPr>
          <p:cNvSpPr txBox="1"/>
          <p:nvPr/>
        </p:nvSpPr>
        <p:spPr>
          <a:xfrm>
            <a:off x="483178" y="374480"/>
            <a:ext cx="11040340" cy="6007863"/>
          </a:xfrm>
          <a:prstGeom prst="rect">
            <a:avLst/>
          </a:prstGeom>
          <a:noFill/>
        </p:spPr>
        <p:txBody>
          <a:bodyPr wrap="square">
            <a:spAutoFit/>
          </a:bodyPr>
          <a:lstStyle/>
          <a:p>
            <a:r>
              <a:rPr lang="el-GR" b="1" dirty="0"/>
              <a:t>4. Η πτυχή της «κοινωνικής θέσης» </a:t>
            </a:r>
          </a:p>
          <a:p>
            <a:endParaRPr lang="el-GR" dirty="0"/>
          </a:p>
          <a:p>
            <a:pPr marL="285750" indent="-285750">
              <a:lnSpc>
                <a:spcPct val="150000"/>
              </a:lnSpc>
              <a:buFont typeface="Arial" panose="020B0604020202020204" pitchFamily="34" charset="0"/>
              <a:buChar char="•"/>
            </a:pPr>
            <a:r>
              <a:rPr lang="el-GR" dirty="0"/>
              <a:t>Η  διάκριση των κοινωνικών τάξεων  προκύπτει σε μια ιεραρχικά δομημένη κοινωνία με εκμεταλλευτικές σχέσεις, μέσα στην οποία προκύπτουν οι κοινωνικές ανισότητες.</a:t>
            </a:r>
          </a:p>
          <a:p>
            <a:pPr>
              <a:lnSpc>
                <a:spcPct val="150000"/>
              </a:lnSpc>
            </a:pPr>
            <a:endParaRPr lang="el-GR" dirty="0"/>
          </a:p>
          <a:p>
            <a:pPr marL="285750" indent="-285750">
              <a:lnSpc>
                <a:spcPct val="150000"/>
              </a:lnSpc>
              <a:buFont typeface="Arial" panose="020B0604020202020204" pitchFamily="34" charset="0"/>
              <a:buChar char="•"/>
            </a:pPr>
            <a:r>
              <a:rPr lang="el-GR" dirty="0"/>
              <a:t>Οι πρώτες κοινωνίες ήταν αταξικές, τις μεγάλες κοινωνικές μεταβολές τις προκάλεσε η </a:t>
            </a:r>
            <a:r>
              <a:rPr lang="el-GR" b="1" dirty="0"/>
              <a:t>βιομηχανική επανάσταση</a:t>
            </a:r>
            <a:r>
              <a:rPr lang="el-GR" dirty="0"/>
              <a:t>, από την οποία προέκυψε ο εγκάρσιος διαχωρισμός της κοινωνίας, στην τάξη που κατείχε και ήλεγχε τα μέσα παραγωγής και στην τάξη των εργατών, η οποία γινόταν αντικείμενο εκμετάλλευσης προκειμένου να επιβιώσει. </a:t>
            </a:r>
          </a:p>
          <a:p>
            <a:pPr marL="285750" indent="-285750">
              <a:lnSpc>
                <a:spcPct val="150000"/>
              </a:lnSpc>
              <a:buFont typeface="Arial" panose="020B0604020202020204" pitchFamily="34" charset="0"/>
              <a:buChar char="•"/>
            </a:pPr>
            <a:endParaRPr lang="el-GR" dirty="0"/>
          </a:p>
          <a:p>
            <a:pPr marL="285750" indent="-285750">
              <a:lnSpc>
                <a:spcPct val="150000"/>
              </a:lnSpc>
              <a:buFont typeface="Arial" panose="020B0604020202020204" pitchFamily="34" charset="0"/>
              <a:buChar char="•"/>
            </a:pPr>
            <a:r>
              <a:rPr lang="el-GR" dirty="0"/>
              <a:t>Η κοινωνική θέση του κάθε ατόμου στην κοινωνική δομή το διευκολύνει ή το δυσχεραίνει να έχει πρόσβαση σε πόρους και αγαθά, όπως η εκπαίδευση και οι υπηρεσίες υγείας.</a:t>
            </a:r>
          </a:p>
          <a:p>
            <a:pPr marL="285750" indent="-285750">
              <a:lnSpc>
                <a:spcPct val="150000"/>
              </a:lnSpc>
              <a:buFont typeface="Arial" panose="020B0604020202020204" pitchFamily="34" charset="0"/>
              <a:buChar char="•"/>
            </a:pPr>
            <a:endParaRPr lang="el-GR" dirty="0"/>
          </a:p>
          <a:p>
            <a:pPr marL="285750" indent="-285750">
              <a:lnSpc>
                <a:spcPct val="150000"/>
              </a:lnSpc>
              <a:buFont typeface="Arial" panose="020B0604020202020204" pitchFamily="34" charset="0"/>
              <a:buChar char="•"/>
            </a:pPr>
            <a:r>
              <a:rPr lang="el-GR" dirty="0"/>
              <a:t> Στις βιομηχανικές κοινωνίες, η κοινωνική διαστρωμάτωση συντελείται με βάση τη θέση του ατόμου στην παραγωγή. </a:t>
            </a:r>
          </a:p>
        </p:txBody>
      </p:sp>
    </p:spTree>
    <p:extLst>
      <p:ext uri="{BB962C8B-B14F-4D97-AF65-F5344CB8AC3E}">
        <p14:creationId xmlns:p14="http://schemas.microsoft.com/office/powerpoint/2010/main" val="1596791740"/>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165B27-F58F-DEE9-A1FA-85605AE91B52}"/>
              </a:ext>
            </a:extLst>
          </p:cNvPr>
          <p:cNvSpPr txBox="1"/>
          <p:nvPr/>
        </p:nvSpPr>
        <p:spPr>
          <a:xfrm>
            <a:off x="675409" y="232563"/>
            <a:ext cx="10952018" cy="5869364"/>
          </a:xfrm>
          <a:prstGeom prst="rect">
            <a:avLst/>
          </a:prstGeom>
          <a:noFill/>
        </p:spPr>
        <p:txBody>
          <a:bodyPr wrap="square">
            <a:spAutoFit/>
          </a:bodyPr>
          <a:lstStyle/>
          <a:p>
            <a:pPr>
              <a:lnSpc>
                <a:spcPct val="150000"/>
              </a:lnSpc>
            </a:pPr>
            <a:r>
              <a:rPr lang="el-GR" dirty="0"/>
              <a:t>ο </a:t>
            </a:r>
            <a:r>
              <a:rPr lang="el-GR" b="1" dirty="0" err="1"/>
              <a:t>Max</a:t>
            </a:r>
            <a:r>
              <a:rPr lang="el-GR" b="1" dirty="0"/>
              <a:t> </a:t>
            </a:r>
            <a:r>
              <a:rPr lang="el-GR" b="1" dirty="0" err="1"/>
              <a:t>Weber</a:t>
            </a:r>
            <a:r>
              <a:rPr lang="el-GR" b="1" dirty="0"/>
              <a:t> </a:t>
            </a:r>
            <a:r>
              <a:rPr lang="el-GR" dirty="0"/>
              <a:t>(Γερμανός κοινωνιολόγος, ιστορικός και οικονομολόγος) μελέτησε τη σχέση ανάμεσα στην </a:t>
            </a:r>
            <a:r>
              <a:rPr lang="el-GR" b="1" dirty="0"/>
              <a:t>κοινωνία, την οικονομία και την πολιτική</a:t>
            </a:r>
            <a:r>
              <a:rPr lang="el-GR" dirty="0"/>
              <a:t>, δίνοντας έμφαση στην κατανόηση της </a:t>
            </a:r>
            <a:r>
              <a:rPr lang="el-GR" b="1" dirty="0"/>
              <a:t>νοηματικής δράσης των ανθρώπων </a:t>
            </a:r>
            <a:r>
              <a:rPr lang="el-GR" dirty="0"/>
              <a:t>(</a:t>
            </a:r>
            <a:r>
              <a:rPr lang="el-GR" dirty="0" err="1"/>
              <a:t>Verstehen</a:t>
            </a:r>
            <a:r>
              <a:rPr lang="el-GR" dirty="0"/>
              <a:t>) και έδειξε ότι </a:t>
            </a:r>
            <a:r>
              <a:rPr lang="el-GR" b="1" dirty="0"/>
              <a:t>η κοινωνία δεν καθορίζεται μόνο από υλικούς παράγοντες, αλλά και από πολιτισμικές και νοηματικές δυνάμεις.</a:t>
            </a:r>
          </a:p>
          <a:p>
            <a:pPr>
              <a:lnSpc>
                <a:spcPct val="150000"/>
              </a:lnSpc>
            </a:pPr>
            <a:endParaRPr lang="el-GR" b="1" dirty="0"/>
          </a:p>
          <a:p>
            <a:pPr>
              <a:lnSpc>
                <a:spcPct val="150000"/>
              </a:lnSpc>
            </a:pPr>
            <a:r>
              <a:rPr lang="el-GR" dirty="0"/>
              <a:t>Σύμφωνα με τον </a:t>
            </a:r>
            <a:r>
              <a:rPr lang="el-GR" b="1" dirty="0" err="1"/>
              <a:t>Weber</a:t>
            </a:r>
            <a:r>
              <a:rPr lang="el-GR" dirty="0"/>
              <a:t>, </a:t>
            </a:r>
            <a:r>
              <a:rPr lang="el-GR" b="1" dirty="0"/>
              <a:t>η θέση του ατόμου στην παραγωγή </a:t>
            </a:r>
            <a:r>
              <a:rPr lang="el-GR" b="1" dirty="0" err="1"/>
              <a:t>σχετικοποιείται</a:t>
            </a:r>
            <a:r>
              <a:rPr lang="el-GR" b="1" dirty="0"/>
              <a:t> και γίνεται ένας από τους παράγοντες καθορισμού της κοινωνικής τάξης</a:t>
            </a:r>
            <a:r>
              <a:rPr lang="el-GR" dirty="0"/>
              <a:t>. </a:t>
            </a:r>
          </a:p>
          <a:p>
            <a:pPr>
              <a:lnSpc>
                <a:spcPct val="150000"/>
              </a:lnSpc>
            </a:pPr>
            <a:endParaRPr lang="el-GR" dirty="0"/>
          </a:p>
          <a:p>
            <a:pPr>
              <a:lnSpc>
                <a:spcPct val="150000"/>
              </a:lnSpc>
            </a:pPr>
            <a:r>
              <a:rPr lang="el-GR" b="1" dirty="0"/>
              <a:t>Παράγοντες καθορισμού της κοινωνικής τάξης</a:t>
            </a:r>
            <a:r>
              <a:rPr lang="el-GR" dirty="0"/>
              <a:t>, σύμφωνα με αυτήν τη θεωρία, είναι και </a:t>
            </a:r>
            <a:r>
              <a:rPr lang="el-GR" b="1" dirty="0"/>
              <a:t>οι δεξιότητες </a:t>
            </a:r>
            <a:r>
              <a:rPr lang="el-GR" dirty="0"/>
              <a:t>του ατόμου, </a:t>
            </a:r>
            <a:r>
              <a:rPr lang="el-GR" b="1" dirty="0"/>
              <a:t>οι εκπαιδευτικοί τίτλοι </a:t>
            </a:r>
            <a:r>
              <a:rPr lang="el-GR" dirty="0"/>
              <a:t>και </a:t>
            </a:r>
            <a:r>
              <a:rPr lang="el-GR" b="1" dirty="0"/>
              <a:t>η θέση του στην αγορά εργασίας</a:t>
            </a:r>
            <a:r>
              <a:rPr lang="el-GR" dirty="0"/>
              <a:t>, καθώς επίσης </a:t>
            </a:r>
            <a:r>
              <a:rPr lang="el-GR" b="1" dirty="0"/>
              <a:t>το κύρος </a:t>
            </a:r>
            <a:r>
              <a:rPr lang="el-GR" dirty="0"/>
              <a:t>που του προσδίδει μια θέση επαγγελματική, ακόμα και η υιοθέτηση ενός συγκεκριμένου τρόπου ζωής και κατανάλωσης, που θα του διασφαλίσει τη συμμετοχή του σε μια συγκεκριμένη ομάδα. </a:t>
            </a:r>
          </a:p>
          <a:p>
            <a:pPr>
              <a:lnSpc>
                <a:spcPct val="150000"/>
              </a:lnSpc>
            </a:pPr>
            <a:r>
              <a:rPr lang="el-GR" dirty="0"/>
              <a:t>Συνεπώς, </a:t>
            </a:r>
            <a:r>
              <a:rPr lang="el-GR" b="1" dirty="0"/>
              <a:t>ο κοινωνικός διαχωρισμός, δεν γίνεται μόνο με οικονομικούς όρους, αλλά και βάσει συμπεριφορών και επιπέδου εκπαίδευσης</a:t>
            </a:r>
          </a:p>
        </p:txBody>
      </p:sp>
    </p:spTree>
    <p:extLst>
      <p:ext uri="{BB962C8B-B14F-4D97-AF65-F5344CB8AC3E}">
        <p14:creationId xmlns:p14="http://schemas.microsoft.com/office/powerpoint/2010/main" val="59978215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AEC8EF-8F2E-1C28-EAC2-D3EB5B79E1EB}"/>
              </a:ext>
            </a:extLst>
          </p:cNvPr>
          <p:cNvSpPr txBox="1"/>
          <p:nvPr/>
        </p:nvSpPr>
        <p:spPr>
          <a:xfrm>
            <a:off x="498764" y="1170886"/>
            <a:ext cx="10816936" cy="4622869"/>
          </a:xfrm>
          <a:prstGeom prst="rect">
            <a:avLst/>
          </a:prstGeom>
          <a:noFill/>
        </p:spPr>
        <p:txBody>
          <a:bodyPr wrap="square">
            <a:spAutoFit/>
          </a:bodyPr>
          <a:lstStyle/>
          <a:p>
            <a:pPr>
              <a:lnSpc>
                <a:spcPct val="150000"/>
              </a:lnSpc>
            </a:pPr>
            <a:r>
              <a:rPr lang="el-GR" dirty="0"/>
              <a:t>Με </a:t>
            </a:r>
          </a:p>
          <a:p>
            <a:pPr marL="285750" indent="-285750">
              <a:lnSpc>
                <a:spcPct val="150000"/>
              </a:lnSpc>
              <a:buFont typeface="Arial" panose="020B0604020202020204" pitchFamily="34" charset="0"/>
              <a:buChar char="•"/>
            </a:pPr>
            <a:r>
              <a:rPr lang="el-GR" dirty="0"/>
              <a:t>τη </a:t>
            </a:r>
            <a:r>
              <a:rPr lang="el-GR" b="1" dirty="0"/>
              <a:t>συρρίκνωση της βιομηχανίας στο λεγόμενο δυτικό κόσμο </a:t>
            </a:r>
            <a:r>
              <a:rPr lang="el-GR" dirty="0"/>
              <a:t>και τη μεταφορά των μέσων παραγωγής στις υπό ανάπτυξη χώρες,</a:t>
            </a:r>
          </a:p>
          <a:p>
            <a:pPr marL="285750" indent="-285750">
              <a:lnSpc>
                <a:spcPct val="150000"/>
              </a:lnSpc>
              <a:buFont typeface="Arial" panose="020B0604020202020204" pitchFamily="34" charset="0"/>
              <a:buChar char="•"/>
            </a:pPr>
            <a:r>
              <a:rPr lang="el-GR" dirty="0"/>
              <a:t> τον </a:t>
            </a:r>
            <a:r>
              <a:rPr lang="el-GR" b="1" dirty="0"/>
              <a:t>μετασχηματισμό των δυτικών κοινωνιών </a:t>
            </a:r>
            <a:r>
              <a:rPr lang="el-GR" dirty="0"/>
              <a:t>σε κοινωνίες παροχής υπηρεσιών και κατανάλωσης και </a:t>
            </a:r>
          </a:p>
          <a:p>
            <a:pPr marL="285750" indent="-285750">
              <a:lnSpc>
                <a:spcPct val="150000"/>
              </a:lnSpc>
              <a:buFont typeface="Arial" panose="020B0604020202020204" pitchFamily="34" charset="0"/>
              <a:buChar char="•"/>
            </a:pPr>
            <a:r>
              <a:rPr lang="el-GR" dirty="0"/>
              <a:t>την </a:t>
            </a:r>
            <a:r>
              <a:rPr lang="el-GR" b="1" dirty="0"/>
              <a:t>εμφάνιση των μεσαίων </a:t>
            </a:r>
            <a:r>
              <a:rPr lang="el-GR" b="1"/>
              <a:t>στρωμάτων</a:t>
            </a:r>
            <a:r>
              <a:rPr lang="el-GR"/>
              <a:t>,</a:t>
            </a:r>
          </a:p>
          <a:p>
            <a:pPr marL="285750" indent="-285750">
              <a:lnSpc>
                <a:spcPct val="150000"/>
              </a:lnSpc>
              <a:buFont typeface="Arial" panose="020B0604020202020204" pitchFamily="34" charset="0"/>
              <a:buChar char="•"/>
            </a:pPr>
            <a:endParaRPr lang="el-GR" dirty="0"/>
          </a:p>
          <a:p>
            <a:pPr>
              <a:lnSpc>
                <a:spcPct val="150000"/>
              </a:lnSpc>
            </a:pPr>
            <a:r>
              <a:rPr lang="el-GR" dirty="0"/>
              <a:t> προέκυψαν </a:t>
            </a:r>
            <a:r>
              <a:rPr lang="el-GR" b="1" dirty="0"/>
              <a:t>νέες κοινωνικές ανισότητες</a:t>
            </a:r>
            <a:r>
              <a:rPr lang="el-GR" dirty="0"/>
              <a:t>, οι οποίες δεν προσδιορίζονται πλέον από την ιδιοκτησία και τον έλεγχο των μέσων παραγωγής, την επαγγελματική θέση ή το μορφωτικό επίπεδο, αλλά </a:t>
            </a:r>
            <a:r>
              <a:rPr lang="el-GR" b="1" dirty="0"/>
              <a:t>καθορίζονται και εντοπίζονται στις άνισες συνθήκες εργασίας, την άνιση κατανομή των κοινωνικών βαρών, την άνιση πρόσβαση στα δημόσια αγαθά, στη διαφορετικότητα είτε αυτή έγκειται στο φύλο, είτε στην </a:t>
            </a:r>
            <a:r>
              <a:rPr lang="el-GR" b="1" dirty="0" err="1"/>
              <a:t>εθνοτική</a:t>
            </a:r>
            <a:r>
              <a:rPr lang="el-GR" b="1" dirty="0"/>
              <a:t> καταγωγή είτε στην περιοχή που διαβιεί το άτομο.</a:t>
            </a:r>
          </a:p>
        </p:txBody>
      </p:sp>
    </p:spTree>
    <p:extLst>
      <p:ext uri="{BB962C8B-B14F-4D97-AF65-F5344CB8AC3E}">
        <p14:creationId xmlns:p14="http://schemas.microsoft.com/office/powerpoint/2010/main" val="2915828445"/>
      </p:ext>
    </p:extLst>
  </p:cSld>
  <p:clrMapOvr>
    <a:masterClrMapping/>
  </p:clrMapOvr>
  <p:transition spd="med">
    <p:fade/>
  </p:transition>
</p:sld>
</file>

<file path=ppt/theme/theme1.xml><?xml version="1.0" encoding="utf-8"?>
<a:theme xmlns:a="http://schemas.openxmlformats.org/drawingml/2006/main" name="Σχεδίαση με μπλε ζώνες 16x9">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Παρουσίαση%20σχεδίου%20επαγγελματικού%20έργου%20(ευρεία%20οθόνη)</Template>
  <TotalTime>0</TotalTime>
  <Words>4556</Words>
  <Application>Microsoft Office PowerPoint</Application>
  <PresentationFormat>Ευρεία οθόνη</PresentationFormat>
  <Paragraphs>265</Paragraphs>
  <Slides>37</Slides>
  <Notes>1</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37</vt:i4>
      </vt:variant>
    </vt:vector>
  </HeadingPairs>
  <TitlesOfParts>
    <vt:vector size="44" baseType="lpstr">
      <vt:lpstr>Aptos</vt:lpstr>
      <vt:lpstr>Arial</vt:lpstr>
      <vt:lpstr>Corbel</vt:lpstr>
      <vt:lpstr>Euphemia</vt:lpstr>
      <vt:lpstr>Times New Roman</vt:lpstr>
      <vt:lpstr>Wingdings</vt:lpstr>
      <vt:lpstr>Σχεδίαση με μπλε ζώνες 16x9</vt:lpstr>
      <vt:lpstr>ΧΩΡΟ-ΚΟΙΝΩΝΙΚΕΣ ΔΙΑΣΤΑΣΕΙΣ ΣΤΗΝ ΑΓΡΟΤΙΚΗ ΚΟΙΝΩΝΙΟΛΟΓΙΑ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Χωρο – κοινωνικές διαστάσεις της ανάπτυξης στον αγροτικό χώρο:  Η περίπτωση της Περιφερειακής Ενότητας Ξάνθης</dc:title>
  <dc:creator>user</dc:creator>
  <cp:lastModifiedBy>Dimitra Foufri</cp:lastModifiedBy>
  <cp:revision>89</cp:revision>
  <dcterms:created xsi:type="dcterms:W3CDTF">2025-03-03T19:05:47Z</dcterms:created>
  <dcterms:modified xsi:type="dcterms:W3CDTF">2026-03-26T13:49:49Z</dcterms:modified>
</cp:coreProperties>
</file>