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6" r:id="rId2"/>
    <p:sldId id="263" r:id="rId3"/>
    <p:sldId id="306" r:id="rId4"/>
    <p:sldId id="307" r:id="rId5"/>
    <p:sldId id="308" r:id="rId6"/>
    <p:sldId id="309" r:id="rId7"/>
    <p:sldId id="311" r:id="rId8"/>
    <p:sldId id="310" r:id="rId9"/>
    <p:sldId id="312" r:id="rId10"/>
    <p:sldId id="313" r:id="rId11"/>
    <p:sldId id="315" r:id="rId12"/>
    <p:sldId id="316" r:id="rId13"/>
    <p:sldId id="314" r:id="rId14"/>
    <p:sldId id="317" r:id="rId15"/>
    <p:sldId id="318" r:id="rId16"/>
    <p:sldId id="319" r:id="rId17"/>
    <p:sldId id="321" r:id="rId18"/>
    <p:sldId id="322" r:id="rId19"/>
    <p:sldId id="323" r:id="rId20"/>
    <p:sldId id="324" r:id="rId21"/>
    <p:sldId id="326" r:id="rId22"/>
    <p:sldId id="327" r:id="rId23"/>
    <p:sldId id="329" r:id="rId24"/>
    <p:sldId id="325" r:id="rId25"/>
    <p:sldId id="330" r:id="rId26"/>
    <p:sldId id="328" r:id="rId27"/>
    <p:sldId id="333" r:id="rId28"/>
    <p:sldId id="336" r:id="rId29"/>
    <p:sldId id="337" r:id="rId30"/>
    <p:sldId id="338" r:id="rId31"/>
    <p:sldId id="339" r:id="rId32"/>
    <p:sldId id="334" r:id="rId33"/>
    <p:sldId id="335" r:id="rId34"/>
    <p:sldId id="331" r:id="rId35"/>
    <p:sldId id="332" r:id="rId36"/>
    <p:sldId id="305" r:id="rId37"/>
    <p:sldId id="25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404"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788973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0214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47673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7536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250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62320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79447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040306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74000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59650B-9102-45F6-8B44-CA3410253F3D}" type="datetimeFigureOut">
              <a:rPr lang="el-GR" smtClean="0"/>
              <a:t>24/10/2022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4922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59650B-9102-45F6-8B44-CA3410253F3D}" type="datetimeFigureOut">
              <a:rPr lang="el-GR" smtClean="0"/>
              <a:t>24/10/2022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3683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9650B-9102-45F6-8B44-CA3410253F3D}" type="datetimeFigureOut">
              <a:rPr lang="el-GR" smtClean="0"/>
              <a:t>24/10/2022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301138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59650B-9102-45F6-8B44-CA3410253F3D}" type="datetimeFigureOut">
              <a:rPr lang="el-GR" smtClean="0"/>
              <a:t>24/10/2022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4020565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9650B-9102-45F6-8B44-CA3410253F3D}" type="datetimeFigureOut">
              <a:rPr lang="el-GR" smtClean="0"/>
              <a:t>24/10/2022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255052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59650B-9102-45F6-8B44-CA3410253F3D}" type="datetimeFigureOut">
              <a:rPr lang="el-GR" smtClean="0"/>
              <a:t>24/10/2022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Tree>
    <p:extLst>
      <p:ext uri="{BB962C8B-B14F-4D97-AF65-F5344CB8AC3E}">
        <p14:creationId xmlns:p14="http://schemas.microsoft.com/office/powerpoint/2010/main" val="128019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F626F8-5ECE-44C3-8393-2ADA61E7585D}" type="slidenum">
              <a:rPr lang="el-GR" smtClean="0"/>
              <a:t>‹#›</a:t>
            </a:fld>
            <a:endParaRPr lang="el-GR"/>
          </a:p>
        </p:txBody>
      </p:sp>
      <p:sp>
        <p:nvSpPr>
          <p:cNvPr id="5" name="Date Placeholder 4"/>
          <p:cNvSpPr>
            <a:spLocks noGrp="1"/>
          </p:cNvSpPr>
          <p:nvPr>
            <p:ph type="dt" sz="half" idx="10"/>
          </p:nvPr>
        </p:nvSpPr>
        <p:spPr/>
        <p:txBody>
          <a:bodyPr/>
          <a:lstStyle/>
          <a:p>
            <a:fld id="{3159650B-9102-45F6-8B44-CA3410253F3D}" type="datetimeFigureOut">
              <a:rPr lang="el-GR" smtClean="0"/>
              <a:t>24/10/2022</a:t>
            </a:fld>
            <a:endParaRPr lang="el-GR"/>
          </a:p>
        </p:txBody>
      </p:sp>
    </p:spTree>
    <p:extLst>
      <p:ext uri="{BB962C8B-B14F-4D97-AF65-F5344CB8AC3E}">
        <p14:creationId xmlns:p14="http://schemas.microsoft.com/office/powerpoint/2010/main" val="296467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59650B-9102-45F6-8B44-CA3410253F3D}" type="datetimeFigureOut">
              <a:rPr lang="el-GR" smtClean="0"/>
              <a:t>24/10/2022</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F626F8-5ECE-44C3-8393-2ADA61E7585D}" type="slidenum">
              <a:rPr lang="el-GR" smtClean="0"/>
              <a:t>‹#›</a:t>
            </a:fld>
            <a:endParaRPr lang="el-GR"/>
          </a:p>
        </p:txBody>
      </p:sp>
    </p:spTree>
    <p:extLst>
      <p:ext uri="{BB962C8B-B14F-4D97-AF65-F5344CB8AC3E}">
        <p14:creationId xmlns:p14="http://schemas.microsoft.com/office/powerpoint/2010/main" val="23299019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581574"/>
            <a:ext cx="9631679" cy="1646302"/>
          </a:xfrm>
        </p:spPr>
        <p: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Διαχείριση υδάτινων πόρων</a:t>
            </a:r>
            <a:endParaRPr lang="el-GR"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smtClean="0">
                <a:latin typeface="Times New Roman" panose="02020603050405020304" pitchFamily="18" charset="0"/>
                <a:cs typeface="Times New Roman" panose="02020603050405020304" pitchFamily="18" charset="0"/>
              </a:rPr>
              <a:t>ΕΚΠΑ – Τμήμα Αγροτικής Ανάπτυξης, </a:t>
            </a:r>
            <a:r>
              <a:rPr lang="el-GR" sz="1600" b="1" dirty="0" err="1" smtClean="0">
                <a:latin typeface="Times New Roman" panose="02020603050405020304" pitchFamily="18" charset="0"/>
                <a:cs typeface="Times New Roman" panose="02020603050405020304" pitchFamily="18" charset="0"/>
              </a:rPr>
              <a:t>Αγροδιατροφής</a:t>
            </a:r>
            <a:r>
              <a:rPr lang="el-GR" sz="1600" b="1" dirty="0" smtClean="0">
                <a:latin typeface="Times New Roman" panose="02020603050405020304" pitchFamily="18" charset="0"/>
                <a:cs typeface="Times New Roman" panose="02020603050405020304" pitchFamily="18" charset="0"/>
              </a:rPr>
              <a:t> και Διαχείρισης Φυσικών Πόρων </a:t>
            </a:r>
            <a:endParaRPr lang="en-US" sz="1600" b="1" dirty="0" smtClean="0">
              <a:latin typeface="Times New Roman" panose="02020603050405020304" pitchFamily="18" charset="0"/>
              <a:cs typeface="Times New Roman" panose="02020603050405020304" pitchFamily="18" charset="0"/>
            </a:endParaRPr>
          </a:p>
          <a:p>
            <a:pPr algn="l">
              <a:spcBef>
                <a:spcPts val="0"/>
              </a:spcBef>
            </a:pPr>
            <a:r>
              <a:rPr lang="el-GR" sz="1600" b="1" dirty="0" smtClean="0">
                <a:latin typeface="Times New Roman" panose="02020603050405020304" pitchFamily="18" charset="0"/>
                <a:cs typeface="Times New Roman" panose="02020603050405020304" pitchFamily="18" charset="0"/>
              </a:rPr>
              <a:t>Συγκρότημα Ευρίπου</a:t>
            </a:r>
            <a:endParaRPr lang="el-GR" sz="16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7315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Διάλεξη </a:t>
            </a: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3</a:t>
            </a:r>
            <a:r>
              <a:rPr lang="en-US" sz="3500" dirty="0" smtClean="0">
                <a:solidFill>
                  <a:schemeClr val="accent1">
                    <a:lumMod val="75000"/>
                  </a:schemeClr>
                </a:solidFill>
                <a:latin typeface="Times New Roman" panose="02020603050405020304" pitchFamily="18" charset="0"/>
                <a:cs typeface="Times New Roman" panose="02020603050405020304" pitchFamily="18" charset="0"/>
              </a:rPr>
              <a:t>-</a:t>
            </a:r>
            <a:r>
              <a:rPr lang="el-GR" sz="3500" dirty="0" smtClean="0">
                <a:solidFill>
                  <a:schemeClr val="accent1">
                    <a:lumMod val="75000"/>
                  </a:schemeClr>
                </a:solidFill>
                <a:latin typeface="Times New Roman" panose="02020603050405020304" pitchFamily="18" charset="0"/>
                <a:cs typeface="Times New Roman" panose="02020603050405020304" pitchFamily="18" charset="0"/>
              </a:rPr>
              <a:t> Διαθεσιμότητα Νερού</a:t>
            </a:r>
            <a:endParaRPr lang="el-GR" sz="35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28" name="Picture 4" descr="Βιωσιμότητα των υδάτινων πόρων για τα ελληνικά νησιά - Tourism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099" y="3973652"/>
            <a:ext cx="339852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56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678478"/>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a:latin typeface="Times New Roman" panose="02020603050405020304" pitchFamily="18" charset="0"/>
                <a:cs typeface="Times New Roman" panose="02020603050405020304" pitchFamily="18" charset="0"/>
              </a:rPr>
              <a:t>Αλλαγές στη χρήση γης</a:t>
            </a:r>
            <a:r>
              <a:rPr lang="el-GR" sz="2200" b="1" dirty="0" smtClean="0">
                <a:latin typeface="Times New Roman" panose="02020603050405020304" pitchFamily="18" charset="0"/>
                <a:cs typeface="Times New Roman" panose="02020603050405020304" pitchFamily="18" charset="0"/>
              </a:rPr>
              <a:t>.</a:t>
            </a: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Σημαντική </a:t>
            </a:r>
            <a:r>
              <a:rPr lang="el-GR" sz="2200" dirty="0">
                <a:latin typeface="Times New Roman" panose="02020603050405020304" pitchFamily="18" charset="0"/>
                <a:ea typeface="+mj-ea"/>
                <a:cs typeface="Times New Roman" panose="02020603050405020304" pitchFamily="18" charset="0"/>
              </a:rPr>
              <a:t>επίπτωση στη διαθεσιμότητα του νερού. Κάθε τύπος χρήσης γης έχει τις δικές του απαιτήσεις σε νερό. </a:t>
            </a:r>
            <a:endParaRPr lang="el-GR" sz="2200" dirty="0" smtClean="0">
              <a:latin typeface="Times New Roman" panose="02020603050405020304" pitchFamily="18" charset="0"/>
              <a:ea typeface="+mj-ea"/>
              <a:cs typeface="Times New Roman" panose="02020603050405020304" pitchFamily="18" charset="0"/>
            </a:endParaRPr>
          </a:p>
          <a:p>
            <a:pPr lvl="1">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Αν </a:t>
            </a:r>
            <a:r>
              <a:rPr lang="el-GR" sz="2200" dirty="0">
                <a:latin typeface="Times New Roman" panose="02020603050405020304" pitchFamily="18" charset="0"/>
                <a:ea typeface="+mj-ea"/>
                <a:cs typeface="Times New Roman" panose="02020603050405020304" pitchFamily="18" charset="0"/>
              </a:rPr>
              <a:t>θεωρήσουμε τις επόμενες κύριες χρήσεις </a:t>
            </a:r>
            <a:r>
              <a:rPr lang="el-GR" sz="2200" dirty="0" smtClean="0">
                <a:latin typeface="Times New Roman" panose="02020603050405020304" pitchFamily="18" charset="0"/>
                <a:ea typeface="+mj-ea"/>
                <a:cs typeface="Times New Roman" panose="02020603050405020304" pitchFamily="18" charset="0"/>
              </a:rPr>
              <a:t>γης:</a:t>
            </a:r>
            <a:endParaRPr lang="el-GR" sz="2200" dirty="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Για περιοχές με βοσκοτόπους ή μικρές παρεμβάσεις στο φυσικό περιβάλλον, </a:t>
            </a:r>
            <a:r>
              <a:rPr lang="el-GR" sz="2200" dirty="0">
                <a:latin typeface="Times New Roman" panose="02020603050405020304" pitchFamily="18" charset="0"/>
                <a:ea typeface="+mj-ea"/>
                <a:cs typeface="Times New Roman" panose="02020603050405020304" pitchFamily="18" charset="0"/>
              </a:rPr>
              <a:t>η βιομάζα και η </a:t>
            </a:r>
            <a:r>
              <a:rPr lang="el-GR" sz="2200" dirty="0" smtClean="0">
                <a:latin typeface="Times New Roman" panose="02020603050405020304" pitchFamily="18" charset="0"/>
                <a:ea typeface="+mj-ea"/>
                <a:cs typeface="Times New Roman" panose="02020603050405020304" pitchFamily="18" charset="0"/>
              </a:rPr>
              <a:t>κατάσταση  </a:t>
            </a:r>
            <a:r>
              <a:rPr lang="el-GR" sz="2200" dirty="0">
                <a:latin typeface="Times New Roman" panose="02020603050405020304" pitchFamily="18" charset="0"/>
                <a:ea typeface="+mj-ea"/>
                <a:cs typeface="Times New Roman" panose="02020603050405020304" pitchFamily="18" charset="0"/>
              </a:rPr>
              <a:t>της βλάστησης είναι δείκτες της αποθηκευτικής ικανότητας </a:t>
            </a:r>
            <a:r>
              <a:rPr lang="el-GR" sz="2200" dirty="0" smtClean="0">
                <a:latin typeface="Times New Roman" panose="02020603050405020304" pitchFamily="18" charset="0"/>
                <a:ea typeface="+mj-ea"/>
                <a:cs typeface="Times New Roman" panose="02020603050405020304" pitchFamily="18" charset="0"/>
              </a:rPr>
              <a:t>του </a:t>
            </a:r>
            <a:r>
              <a:rPr lang="el-GR" sz="2200" dirty="0">
                <a:latin typeface="Times New Roman" panose="02020603050405020304" pitchFamily="18" charset="0"/>
                <a:ea typeface="+mj-ea"/>
                <a:cs typeface="Times New Roman" panose="02020603050405020304" pitchFamily="18" charset="0"/>
              </a:rPr>
              <a:t>εδάφους σε διαθέσιμο νερό για τα φυτά. Μεταβολές στην χρήση γης επηρεάζουν τις διεργασίες στο έδαφος και την προστασία του νερού, συνεπώς σε αυτές τις περιοχές  μπορεί να υπάρχει αύξηση στην απορροή και την  διάβρωση ή και στην διήθηση του νερού</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98680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678478"/>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a:latin typeface="Times New Roman" panose="02020603050405020304" pitchFamily="18" charset="0"/>
                <a:cs typeface="Times New Roman" panose="02020603050405020304" pitchFamily="18" charset="0"/>
              </a:rPr>
              <a:t>Αλλαγές στη χρήση γης</a:t>
            </a:r>
            <a:r>
              <a:rPr lang="el-GR" sz="2200" b="1" dirty="0" smtClean="0">
                <a:latin typeface="Times New Roman" panose="02020603050405020304" pitchFamily="18" charset="0"/>
                <a:cs typeface="Times New Roman" panose="02020603050405020304" pitchFamily="18" charset="0"/>
              </a:rPr>
              <a:t>.</a:t>
            </a:r>
          </a:p>
          <a:p>
            <a:pPr lvl="1">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Αν </a:t>
            </a:r>
            <a:r>
              <a:rPr lang="el-GR" sz="2200" dirty="0">
                <a:latin typeface="Times New Roman" panose="02020603050405020304" pitchFamily="18" charset="0"/>
                <a:ea typeface="+mj-ea"/>
                <a:cs typeface="Times New Roman" panose="02020603050405020304" pitchFamily="18" charset="0"/>
              </a:rPr>
              <a:t>θεωρήσουμε τις επόμενες κύριες χρήσεις </a:t>
            </a:r>
            <a:r>
              <a:rPr lang="el-GR" sz="2200" dirty="0" smtClean="0">
                <a:latin typeface="Times New Roman" panose="02020603050405020304" pitchFamily="18" charset="0"/>
                <a:ea typeface="+mj-ea"/>
                <a:cs typeface="Times New Roman" panose="02020603050405020304" pitchFamily="18" charset="0"/>
              </a:rPr>
              <a:t>γης:</a:t>
            </a:r>
            <a:endParaRPr lang="el-GR" sz="2200" dirty="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Για φυσικά ή τεχνητ</a:t>
            </a:r>
            <a:r>
              <a:rPr lang="el-GR" sz="2200" dirty="0">
                <a:latin typeface="Times New Roman" panose="02020603050405020304" pitchFamily="18" charset="0"/>
                <a:ea typeface="+mj-ea"/>
                <a:cs typeface="Times New Roman" panose="02020603050405020304" pitchFamily="18" charset="0"/>
              </a:rPr>
              <a:t>ά</a:t>
            </a:r>
            <a:r>
              <a:rPr lang="el-GR" sz="2200" dirty="0" smtClean="0">
                <a:latin typeface="Times New Roman" panose="02020603050405020304" pitchFamily="18" charset="0"/>
                <a:ea typeface="+mj-ea"/>
                <a:cs typeface="Times New Roman" panose="02020603050405020304" pitchFamily="18" charset="0"/>
              </a:rPr>
              <a:t> βοσκοτόπια, </a:t>
            </a:r>
            <a:r>
              <a:rPr lang="el-GR" sz="2200" dirty="0">
                <a:latin typeface="Times New Roman" panose="02020603050405020304" pitchFamily="18" charset="0"/>
                <a:ea typeface="+mj-ea"/>
                <a:cs typeface="Times New Roman" panose="02020603050405020304" pitchFamily="18" charset="0"/>
              </a:rPr>
              <a:t>η επέκταση της θαμνώδους </a:t>
            </a:r>
            <a:r>
              <a:rPr lang="el-GR" sz="2200" dirty="0" smtClean="0">
                <a:latin typeface="Times New Roman" panose="02020603050405020304" pitchFamily="18" charset="0"/>
                <a:ea typeface="+mj-ea"/>
                <a:cs typeface="Times New Roman" panose="02020603050405020304" pitchFamily="18" charset="0"/>
              </a:rPr>
              <a:t>ή </a:t>
            </a:r>
            <a:r>
              <a:rPr lang="el-GR" sz="2200" dirty="0">
                <a:latin typeface="Times New Roman" panose="02020603050405020304" pitchFamily="18" charset="0"/>
                <a:ea typeface="+mj-ea"/>
                <a:cs typeface="Times New Roman" panose="02020603050405020304" pitchFamily="18" charset="0"/>
              </a:rPr>
              <a:t>δενδρώδους βλάστησης οδηγεί σε μεγαλύτερη ρυθμιστική ικανότητα και απώλεια νερού με την εξάτμιση.</a:t>
            </a:r>
          </a:p>
          <a:p>
            <a:pPr marL="800100" lvl="1" indent="-342900">
              <a:lnSpc>
                <a:spcPct val="150000"/>
              </a:lnSpc>
              <a:buClr>
                <a:schemeClr val="accent2"/>
              </a:buClr>
              <a:buFont typeface="Wingdings" panose="05000000000000000000" pitchFamily="2" charset="2"/>
              <a:buChar char="Ø"/>
            </a:pPr>
            <a:r>
              <a:rPr lang="el-GR" sz="2200" dirty="0">
                <a:latin typeface="Times New Roman" panose="02020603050405020304" pitchFamily="18" charset="0"/>
                <a:ea typeface="+mj-ea"/>
                <a:cs typeface="Times New Roman" panose="02020603050405020304" pitchFamily="18" charset="0"/>
              </a:rPr>
              <a:t>Οι πυρκαγιές έχουν ως αποτέλεσμα την προσωρινή απώλεια της αποθηκευτικής ικανότητας  σε νερό, αυξάνοντας το διαθέσιμο νερό σε αρκετά εκατοστά.</a:t>
            </a:r>
          </a:p>
          <a:p>
            <a:pPr marL="800100" lvl="1" indent="-342900">
              <a:lnSpc>
                <a:spcPct val="150000"/>
              </a:lnSpc>
              <a:buClr>
                <a:schemeClr val="accent2"/>
              </a:buClr>
              <a:buFont typeface="Wingdings" panose="05000000000000000000" pitchFamily="2" charset="2"/>
              <a:buChar char="Ø"/>
            </a:pPr>
            <a:r>
              <a:rPr lang="el-GR" sz="2200" dirty="0">
                <a:latin typeface="Times New Roman" panose="02020603050405020304" pitchFamily="18" charset="0"/>
                <a:ea typeface="+mj-ea"/>
                <a:cs typeface="Times New Roman" panose="02020603050405020304" pitchFamily="18" charset="0"/>
              </a:rPr>
              <a:t>Η μετατροπή σε αρδευόμενες καλλιέργειες </a:t>
            </a:r>
            <a:r>
              <a:rPr lang="el-GR" sz="2200" dirty="0" smtClean="0">
                <a:latin typeface="Times New Roman" panose="02020603050405020304" pitchFamily="18" charset="0"/>
                <a:ea typeface="+mj-ea"/>
                <a:cs typeface="Times New Roman" panose="02020603050405020304" pitchFamily="18" charset="0"/>
              </a:rPr>
              <a:t>αυξάνει </a:t>
            </a:r>
            <a:r>
              <a:rPr lang="el-GR" sz="2200" dirty="0">
                <a:latin typeface="Times New Roman" panose="02020603050405020304" pitchFamily="18" charset="0"/>
                <a:ea typeface="+mj-ea"/>
                <a:cs typeface="Times New Roman" panose="02020603050405020304" pitchFamily="18" charset="0"/>
              </a:rPr>
              <a:t>την ζήτηση σε νερό μεταξύ 600 και 800 χιλ./έτος. </a:t>
            </a:r>
            <a:r>
              <a:rPr lang="el-GR" sz="2200" dirty="0" smtClean="0">
                <a:latin typeface="Times New Roman" panose="02020603050405020304" pitchFamily="18" charset="0"/>
                <a:ea typeface="+mj-ea"/>
                <a:cs typeface="Times New Roman" panose="02020603050405020304" pitchFamily="18" charset="0"/>
              </a:rPr>
              <a:t>Συγκριτικά, οι </a:t>
            </a:r>
            <a:r>
              <a:rPr lang="el-GR" sz="2200" dirty="0">
                <a:latin typeface="Times New Roman" panose="02020603050405020304" pitchFamily="18" charset="0"/>
                <a:ea typeface="+mj-ea"/>
                <a:cs typeface="Times New Roman" panose="02020603050405020304" pitchFamily="18" charset="0"/>
              </a:rPr>
              <a:t>απαιτήσεις σε νερό για </a:t>
            </a:r>
            <a:r>
              <a:rPr lang="el-GR" sz="2200" dirty="0" err="1">
                <a:latin typeface="Times New Roman" panose="02020603050405020304" pitchFamily="18" charset="0"/>
                <a:ea typeface="+mj-ea"/>
                <a:cs typeface="Times New Roman" panose="02020603050405020304" pitchFamily="18" charset="0"/>
              </a:rPr>
              <a:t>ξηρικά</a:t>
            </a:r>
            <a:r>
              <a:rPr lang="el-GR" sz="2200" dirty="0">
                <a:latin typeface="Times New Roman" panose="02020603050405020304" pitchFamily="18" charset="0"/>
                <a:ea typeface="+mj-ea"/>
                <a:cs typeface="Times New Roman" panose="02020603050405020304" pitchFamily="18" charset="0"/>
              </a:rPr>
              <a:t> σιτηρά ανέρχονται σε 300 έως 500 χιλ./έτος</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707430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3647152"/>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a:latin typeface="Times New Roman" panose="02020603050405020304" pitchFamily="18" charset="0"/>
                <a:cs typeface="Times New Roman" panose="02020603050405020304" pitchFamily="18" charset="0"/>
              </a:rPr>
              <a:t>Αλλαγές στη χρήση γης</a:t>
            </a:r>
            <a:r>
              <a:rPr lang="el-GR" sz="2200" b="1" dirty="0" smtClean="0">
                <a:latin typeface="Times New Roman" panose="02020603050405020304" pitchFamily="18" charset="0"/>
                <a:cs typeface="Times New Roman" panose="02020603050405020304" pitchFamily="18" charset="0"/>
              </a:rPr>
              <a:t>.</a:t>
            </a:r>
          </a:p>
          <a:p>
            <a:pPr lvl="1">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Αν </a:t>
            </a:r>
            <a:r>
              <a:rPr lang="el-GR" sz="2200" dirty="0">
                <a:latin typeface="Times New Roman" panose="02020603050405020304" pitchFamily="18" charset="0"/>
                <a:ea typeface="+mj-ea"/>
                <a:cs typeface="Times New Roman" panose="02020603050405020304" pitchFamily="18" charset="0"/>
              </a:rPr>
              <a:t>θεωρήσουμε τις επόμενες κύριες χρήσεις </a:t>
            </a:r>
            <a:r>
              <a:rPr lang="el-GR" sz="2200" dirty="0" smtClean="0">
                <a:latin typeface="Times New Roman" panose="02020603050405020304" pitchFamily="18" charset="0"/>
                <a:ea typeface="+mj-ea"/>
                <a:cs typeface="Times New Roman" panose="02020603050405020304" pitchFamily="18" charset="0"/>
              </a:rPr>
              <a:t>γης:</a:t>
            </a:r>
            <a:endParaRPr lang="el-GR" sz="2200" dirty="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Τα </a:t>
            </a:r>
            <a:r>
              <a:rPr lang="el-GR" sz="2200" dirty="0">
                <a:latin typeface="Times New Roman" panose="02020603050405020304" pitchFamily="18" charset="0"/>
                <a:ea typeface="+mj-ea"/>
                <a:cs typeface="Times New Roman" panose="02020603050405020304" pitchFamily="18" charset="0"/>
              </a:rPr>
              <a:t>αστικά νοικοκυριά απαιτούν νερό για να διατηρήσουν τον αστικό τρόπο ζωής. Αυτό </a:t>
            </a:r>
            <a:r>
              <a:rPr lang="el-GR" sz="2200" dirty="0" smtClean="0">
                <a:latin typeface="Times New Roman" panose="02020603050405020304" pitchFamily="18" charset="0"/>
                <a:ea typeface="+mj-ea"/>
                <a:cs typeface="Times New Roman" panose="02020603050405020304" pitchFamily="18" charset="0"/>
              </a:rPr>
              <a:t>μπορεί να </a:t>
            </a:r>
            <a:r>
              <a:rPr lang="el-GR" sz="2200" dirty="0">
                <a:latin typeface="Times New Roman" panose="02020603050405020304" pitchFamily="18" charset="0"/>
                <a:ea typeface="+mj-ea"/>
                <a:cs typeface="Times New Roman" panose="02020603050405020304" pitchFamily="18" charset="0"/>
              </a:rPr>
              <a:t>σημαίνει διπλασιασμό στην ποσότητα νερού που χρειάζεται κάθε σπίτι και σχετίζεται με την παγκοσμιοποίηση του τρόπου ζωής και τις επιπρόσθετες ανάγκες που προκύπτουν σε </a:t>
            </a:r>
            <a:r>
              <a:rPr lang="el-GR" sz="2200" dirty="0" smtClean="0">
                <a:latin typeface="Times New Roman" panose="02020603050405020304" pitchFamily="18" charset="0"/>
                <a:ea typeface="+mj-ea"/>
                <a:cs typeface="Times New Roman" panose="02020603050405020304" pitchFamily="18" charset="0"/>
              </a:rPr>
              <a:t>νερό.</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77138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170646"/>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Συμπερασματικά:</a:t>
            </a:r>
          </a:p>
          <a:p>
            <a:pPr marL="342900" indent="-342900">
              <a:lnSpc>
                <a:spcPct val="150000"/>
              </a:lnSpc>
              <a:buClr>
                <a:schemeClr val="accent2"/>
              </a:buClr>
              <a:buFont typeface="Arial" panose="020B0604020202020204" pitchFamily="34" charset="0"/>
              <a:buChar char="•"/>
            </a:pPr>
            <a:r>
              <a:rPr lang="el-GR" sz="2200" dirty="0">
                <a:latin typeface="Times New Roman" panose="02020603050405020304" pitchFamily="18" charset="0"/>
                <a:cs typeface="Times New Roman" panose="02020603050405020304" pitchFamily="18" charset="0"/>
              </a:rPr>
              <a:t>Η διαθεσιμότητα των υδατικών πόρων είναι ένα ζήτημα </a:t>
            </a:r>
            <a:r>
              <a:rPr lang="el-GR" sz="2200" dirty="0" smtClean="0">
                <a:latin typeface="Times New Roman" panose="02020603050405020304" pitchFamily="18" charset="0"/>
                <a:cs typeface="Times New Roman" panose="02020603050405020304" pitchFamily="18" charset="0"/>
              </a:rPr>
              <a:t>που </a:t>
            </a:r>
            <a:r>
              <a:rPr lang="el-GR" sz="2200" dirty="0">
                <a:latin typeface="Times New Roman" panose="02020603050405020304" pitchFamily="18" charset="0"/>
                <a:cs typeface="Times New Roman" panose="02020603050405020304" pitchFamily="18" charset="0"/>
              </a:rPr>
              <a:t>συνδέεται άμεσα με </a:t>
            </a:r>
            <a:r>
              <a:rPr lang="el-GR" sz="2200" dirty="0" smtClean="0">
                <a:latin typeface="Times New Roman" panose="02020603050405020304" pitchFamily="18" charset="0"/>
                <a:cs typeface="Times New Roman" panose="02020603050405020304" pitchFamily="18" charset="0"/>
              </a:rPr>
              <a:t>την παραγωγικότητα και την βιωσιμότητα ενός συστήματος. </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cs typeface="Times New Roman" panose="02020603050405020304" pitchFamily="18" charset="0"/>
              </a:rPr>
              <a:t>Μεταβολές στη </a:t>
            </a:r>
            <a:r>
              <a:rPr lang="el-GR" sz="2200" dirty="0">
                <a:latin typeface="Times New Roman" panose="02020603050405020304" pitchFamily="18" charset="0"/>
                <a:cs typeface="Times New Roman" panose="02020603050405020304" pitchFamily="18" charset="0"/>
              </a:rPr>
              <a:t>διαθεσιμότητα των υδάτινων πόρων μπορεί να οδηγήσουν στην εγκατάλειψη της </a:t>
            </a:r>
            <a:r>
              <a:rPr lang="el-GR" sz="2200" dirty="0" smtClean="0">
                <a:latin typeface="Times New Roman" panose="02020603050405020304" pitchFamily="18" charset="0"/>
                <a:cs typeface="Times New Roman" panose="02020603050405020304" pitchFamily="18" charset="0"/>
              </a:rPr>
              <a:t>καλλιέργειας της γης </a:t>
            </a:r>
            <a:r>
              <a:rPr lang="el-GR" sz="2200" dirty="0">
                <a:latin typeface="Times New Roman" panose="02020603050405020304" pitchFamily="18" charset="0"/>
                <a:cs typeface="Times New Roman" panose="02020603050405020304" pitchFamily="18" charset="0"/>
              </a:rPr>
              <a:t>και στην </a:t>
            </a:r>
            <a:r>
              <a:rPr lang="el-GR" sz="2200" dirty="0" smtClean="0">
                <a:latin typeface="Times New Roman" panose="02020603050405020304" pitchFamily="18" charset="0"/>
                <a:cs typeface="Times New Roman" panose="02020603050405020304" pitchFamily="18" charset="0"/>
              </a:rPr>
              <a:t>μετεγκατάσταση των </a:t>
            </a:r>
            <a:r>
              <a:rPr lang="el-GR" sz="2200" dirty="0">
                <a:latin typeface="Times New Roman" panose="02020603050405020304" pitchFamily="18" charset="0"/>
                <a:cs typeface="Times New Roman" panose="02020603050405020304" pitchFamily="18" charset="0"/>
              </a:rPr>
              <a:t>πολιτών στις αστικές περιοχές. </a:t>
            </a:r>
            <a:endParaRPr lang="el-GR" sz="2200" dirty="0" smtClean="0">
              <a:latin typeface="Times New Roman" panose="02020603050405020304" pitchFamily="18" charset="0"/>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cs typeface="Times New Roman" panose="02020603050405020304" pitchFamily="18" charset="0"/>
              </a:rPr>
              <a:t>Οι </a:t>
            </a:r>
            <a:r>
              <a:rPr lang="el-GR" sz="2200" dirty="0">
                <a:latin typeface="Times New Roman" panose="02020603050405020304" pitchFamily="18" charset="0"/>
                <a:cs typeface="Times New Roman" panose="02020603050405020304" pitchFamily="18" charset="0"/>
              </a:rPr>
              <a:t>αλλαγές στη διαθεσιμότητα του νερού έχουν σαν αποτέλεσμα τη δημιουργία μίας νέας κατάστασης, στην οποία λιγότερο νερό </a:t>
            </a:r>
            <a:r>
              <a:rPr lang="el-GR" sz="2200" dirty="0" smtClean="0">
                <a:latin typeface="Times New Roman" panose="02020603050405020304" pitchFamily="18" charset="0"/>
                <a:cs typeface="Times New Roman" panose="02020603050405020304" pitchFamily="18" charset="0"/>
              </a:rPr>
              <a:t>διατίθεται </a:t>
            </a:r>
            <a:r>
              <a:rPr lang="el-GR" sz="2200" dirty="0">
                <a:latin typeface="Times New Roman" panose="02020603050405020304" pitchFamily="18" charset="0"/>
                <a:cs typeface="Times New Roman" panose="02020603050405020304" pitchFamily="18" charset="0"/>
              </a:rPr>
              <a:t>για </a:t>
            </a:r>
            <a:r>
              <a:rPr lang="el-GR" sz="2200" dirty="0" smtClean="0">
                <a:latin typeface="Times New Roman" panose="02020603050405020304" pitchFamily="18" charset="0"/>
                <a:cs typeface="Times New Roman" panose="02020603050405020304" pitchFamily="18" charset="0"/>
              </a:rPr>
              <a:t>παραδοσιακές </a:t>
            </a:r>
            <a:r>
              <a:rPr lang="el-GR" sz="2200" dirty="0">
                <a:latin typeface="Times New Roman" panose="02020603050405020304" pitchFamily="18" charset="0"/>
                <a:cs typeface="Times New Roman" panose="02020603050405020304" pitchFamily="18" charset="0"/>
              </a:rPr>
              <a:t>χρήσεις γης και περισσότερο για αρδευόμενες καλλιέργειες, αφού εξασφαλίζεται μεγαλύτερο εισόδημα και περισσότερες θέσεις εργασίας.</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12493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440" y="121824"/>
            <a:ext cx="903428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Αλληλεπίδραση δεικτών</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678478"/>
          </a:xfrm>
          <a:prstGeom prst="rect">
            <a:avLst/>
          </a:prstGeom>
        </p:spPr>
        <p:txBody>
          <a:bodyPr wrap="square">
            <a:spAutoFit/>
          </a:bodyPr>
          <a:lstStyle/>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Υπάρχουν </a:t>
            </a:r>
            <a:r>
              <a:rPr lang="el-GR" sz="2200" dirty="0">
                <a:latin typeface="Times New Roman" panose="02020603050405020304" pitchFamily="18" charset="0"/>
                <a:ea typeface="+mj-ea"/>
                <a:cs typeface="Times New Roman" panose="02020603050405020304" pitchFamily="18" charset="0"/>
              </a:rPr>
              <a:t>δείκτες σχετικά με τους υδάτινους  </a:t>
            </a:r>
            <a:r>
              <a:rPr lang="el-GR" sz="2200" dirty="0" smtClean="0">
                <a:latin typeface="Times New Roman" panose="02020603050405020304" pitchFamily="18" charset="0"/>
                <a:ea typeface="+mj-ea"/>
                <a:cs typeface="Times New Roman" panose="02020603050405020304" pitchFamily="18" charset="0"/>
              </a:rPr>
              <a:t>πόρους. Δείκτες </a:t>
            </a:r>
            <a:r>
              <a:rPr lang="el-GR" sz="2200" dirty="0">
                <a:latin typeface="Times New Roman" panose="02020603050405020304" pitchFamily="18" charset="0"/>
                <a:ea typeface="+mj-ea"/>
                <a:cs typeface="Times New Roman" panose="02020603050405020304" pitchFamily="18" charset="0"/>
              </a:rPr>
              <a:t>που </a:t>
            </a:r>
            <a:r>
              <a:rPr lang="el-GR" sz="2200" dirty="0" smtClean="0">
                <a:latin typeface="Times New Roman" panose="02020603050405020304" pitchFamily="18" charset="0"/>
                <a:ea typeface="+mj-ea"/>
                <a:cs typeface="Times New Roman" panose="02020603050405020304" pitchFamily="18" charset="0"/>
              </a:rPr>
              <a:t>αφορούν, για παράδειγμα, </a:t>
            </a:r>
            <a:r>
              <a:rPr lang="el-GR" sz="2200" dirty="0">
                <a:latin typeface="Times New Roman" panose="02020603050405020304" pitchFamily="18" charset="0"/>
                <a:ea typeface="+mj-ea"/>
                <a:cs typeface="Times New Roman" panose="02020603050405020304" pitchFamily="18" charset="0"/>
              </a:rPr>
              <a:t>στην κατάσταση των </a:t>
            </a:r>
            <a:r>
              <a:rPr lang="el-GR" sz="2200" dirty="0" err="1">
                <a:latin typeface="Times New Roman" panose="02020603050405020304" pitchFamily="18" charset="0"/>
                <a:ea typeface="+mj-ea"/>
                <a:cs typeface="Times New Roman" panose="02020603050405020304" pitchFamily="18" charset="0"/>
              </a:rPr>
              <a:t>υδροφορέων</a:t>
            </a:r>
            <a:r>
              <a:rPr lang="el-GR" sz="2200" dirty="0">
                <a:latin typeface="Times New Roman" panose="02020603050405020304" pitchFamily="18" charset="0"/>
                <a:ea typeface="+mj-ea"/>
                <a:cs typeface="Times New Roman" panose="02020603050405020304" pitchFamily="18" charset="0"/>
              </a:rPr>
              <a:t> στις λεκάνες αποστράγγισης και στόχος τους είναι να δείξουν αν οι πόροι αυτοί έχουν υποστεί </a:t>
            </a:r>
            <a:r>
              <a:rPr lang="el-GR" sz="2200" dirty="0" err="1" smtClean="0">
                <a:latin typeface="Times New Roman" panose="02020603050405020304" pitchFamily="18" charset="0"/>
                <a:ea typeface="+mj-ea"/>
                <a:cs typeface="Times New Roman" panose="02020603050405020304" pitchFamily="18" charset="0"/>
              </a:rPr>
              <a:t>υπερεκμετάλλευση</a:t>
            </a:r>
            <a:r>
              <a:rPr lang="el-GR" sz="2200" dirty="0" smtClean="0">
                <a:latin typeface="Times New Roman" panose="02020603050405020304" pitchFamily="18" charset="0"/>
                <a:ea typeface="+mj-ea"/>
                <a:cs typeface="Times New Roman" panose="02020603050405020304" pitchFamily="18" charset="0"/>
              </a:rPr>
              <a:t>.</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Έτσι </a:t>
            </a:r>
            <a:r>
              <a:rPr lang="el-GR" sz="2200" dirty="0">
                <a:latin typeface="Times New Roman" panose="02020603050405020304" pitchFamily="18" charset="0"/>
                <a:ea typeface="+mj-ea"/>
                <a:cs typeface="Times New Roman" panose="02020603050405020304" pitchFamily="18" charset="0"/>
              </a:rPr>
              <a:t>έχουμε τους ακόλουθους δείκτες:</a:t>
            </a:r>
          </a:p>
          <a:p>
            <a:pPr marL="342900" indent="-342900">
              <a:lnSpc>
                <a:spcPct val="150000"/>
              </a:lnSpc>
              <a:buClr>
                <a:schemeClr val="accent2"/>
              </a:buClr>
              <a:buFont typeface="Arial" panose="020B0604020202020204" pitchFamily="34" charset="0"/>
              <a:buChar char="•"/>
            </a:pPr>
            <a:r>
              <a:rPr lang="el-GR" sz="2200" b="1" dirty="0" err="1" smtClean="0">
                <a:latin typeface="Times New Roman" panose="02020603050405020304" pitchFamily="18" charset="0"/>
                <a:ea typeface="+mj-ea"/>
                <a:cs typeface="Times New Roman" panose="02020603050405020304" pitchFamily="18" charset="0"/>
              </a:rPr>
              <a:t>Aquifer</a:t>
            </a:r>
            <a:r>
              <a:rPr lang="el-GR" sz="2200" b="1" dirty="0" smtClean="0">
                <a:latin typeface="Times New Roman" panose="02020603050405020304" pitchFamily="18" charset="0"/>
                <a:ea typeface="+mj-ea"/>
                <a:cs typeface="Times New Roman" panose="02020603050405020304" pitchFamily="18" charset="0"/>
              </a:rPr>
              <a:t> </a:t>
            </a:r>
            <a:r>
              <a:rPr lang="el-GR" sz="2200" b="1" dirty="0" err="1">
                <a:latin typeface="Times New Roman" panose="02020603050405020304" pitchFamily="18" charset="0"/>
                <a:ea typeface="+mj-ea"/>
                <a:cs typeface="Times New Roman" panose="02020603050405020304" pitchFamily="18" charset="0"/>
              </a:rPr>
              <a:t>over</a:t>
            </a:r>
            <a:r>
              <a:rPr lang="el-GR" sz="2200" b="1" dirty="0">
                <a:latin typeface="Times New Roman" panose="02020603050405020304" pitchFamily="18" charset="0"/>
                <a:ea typeface="+mj-ea"/>
                <a:cs typeface="Times New Roman" panose="02020603050405020304" pitchFamily="18" charset="0"/>
              </a:rPr>
              <a:t> </a:t>
            </a:r>
            <a:r>
              <a:rPr lang="el-GR" sz="2200" b="1" dirty="0" err="1">
                <a:latin typeface="Times New Roman" panose="02020603050405020304" pitchFamily="18" charset="0"/>
                <a:ea typeface="+mj-ea"/>
                <a:cs typeface="Times New Roman" panose="02020603050405020304" pitchFamily="18" charset="0"/>
              </a:rPr>
              <a:t>exploitation</a:t>
            </a:r>
            <a:r>
              <a:rPr lang="el-GR" sz="2200" b="1" dirty="0">
                <a:latin typeface="Times New Roman" panose="02020603050405020304" pitchFamily="18" charset="0"/>
                <a:ea typeface="+mj-ea"/>
                <a:cs typeface="Times New Roman" panose="02020603050405020304" pitchFamily="18" charset="0"/>
              </a:rPr>
              <a:t> - </a:t>
            </a:r>
            <a:r>
              <a:rPr lang="el-GR" sz="2200" b="1" dirty="0" err="1">
                <a:latin typeface="Times New Roman" panose="02020603050405020304" pitchFamily="18" charset="0"/>
                <a:ea typeface="+mj-ea"/>
                <a:cs typeface="Times New Roman" panose="02020603050405020304" pitchFamily="18" charset="0"/>
              </a:rPr>
              <a:t>Υπερεκμετάλλευση</a:t>
            </a:r>
            <a:r>
              <a:rPr lang="el-GR" sz="2200" b="1" dirty="0">
                <a:latin typeface="Times New Roman" panose="02020603050405020304" pitchFamily="18" charset="0"/>
                <a:ea typeface="+mj-ea"/>
                <a:cs typeface="Times New Roman" panose="02020603050405020304" pitchFamily="18" charset="0"/>
              </a:rPr>
              <a:t> </a:t>
            </a:r>
            <a:r>
              <a:rPr lang="el-GR" sz="2200" b="1" dirty="0" err="1" smtClean="0">
                <a:latin typeface="Times New Roman" panose="02020603050405020304" pitchFamily="18" charset="0"/>
                <a:ea typeface="+mj-ea"/>
                <a:cs typeface="Times New Roman" panose="02020603050405020304" pitchFamily="18" charset="0"/>
              </a:rPr>
              <a:t>υδροφορέων</a:t>
            </a:r>
            <a:r>
              <a:rPr lang="el-GR" sz="2200" dirty="0" smtClean="0">
                <a:latin typeface="Times New Roman" panose="02020603050405020304" pitchFamily="18" charset="0"/>
                <a:ea typeface="+mj-ea"/>
                <a:cs typeface="Times New Roman" panose="02020603050405020304" pitchFamily="18" charset="0"/>
              </a:rPr>
              <a:t> </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Ο </a:t>
            </a:r>
            <a:r>
              <a:rPr lang="el-GR" sz="2200" dirty="0">
                <a:latin typeface="Times New Roman" panose="02020603050405020304" pitchFamily="18" charset="0"/>
                <a:ea typeface="+mj-ea"/>
                <a:cs typeface="Times New Roman" panose="02020603050405020304" pitchFamily="18" charset="0"/>
              </a:rPr>
              <a:t>δείκτης αυτός περιγράφει το βαθμό στον οποίο η ποσότητα του αντλούμενου νερού από </a:t>
            </a:r>
            <a:r>
              <a:rPr lang="el-GR" sz="2200" dirty="0" err="1">
                <a:latin typeface="Times New Roman" panose="02020603050405020304" pitchFamily="18" charset="0"/>
                <a:ea typeface="+mj-ea"/>
                <a:cs typeface="Times New Roman" panose="02020603050405020304" pitchFamily="18" charset="0"/>
              </a:rPr>
              <a:t>υδροφορείς</a:t>
            </a:r>
            <a:r>
              <a:rPr lang="el-GR" sz="2200" dirty="0">
                <a:latin typeface="Times New Roman" panose="02020603050405020304" pitchFamily="18" charset="0"/>
                <a:ea typeface="+mj-ea"/>
                <a:cs typeface="Times New Roman" panose="02020603050405020304" pitchFamily="18" charset="0"/>
              </a:rPr>
              <a:t> είναι βιώσιμη σε σχέση με το διαθέσιμο νερό. Υπολογίζεται η δυνητική προσφορά σε σχέση με την πραγματική κατανάλωση νερού. Η </a:t>
            </a:r>
            <a:r>
              <a:rPr lang="el-GR" sz="2200" dirty="0" err="1">
                <a:latin typeface="Times New Roman" panose="02020603050405020304" pitchFamily="18" charset="0"/>
                <a:ea typeface="+mj-ea"/>
                <a:cs typeface="Times New Roman" panose="02020603050405020304" pitchFamily="18" charset="0"/>
              </a:rPr>
              <a:t>υπερεκμετάλλευση</a:t>
            </a:r>
            <a:r>
              <a:rPr lang="el-GR" sz="2200" dirty="0">
                <a:latin typeface="Times New Roman" panose="02020603050405020304" pitchFamily="18" charset="0"/>
                <a:ea typeface="+mj-ea"/>
                <a:cs typeface="Times New Roman" panose="02020603050405020304" pitchFamily="18" charset="0"/>
              </a:rPr>
              <a:t> μπορεί να υπολογιστεί ποσοτικά συγκρίνοντας τις ποσότητες </a:t>
            </a:r>
            <a:r>
              <a:rPr lang="el-GR" sz="2200" dirty="0" smtClean="0">
                <a:latin typeface="Times New Roman" panose="02020603050405020304" pitchFamily="18" charset="0"/>
                <a:ea typeface="+mj-ea"/>
                <a:cs typeface="Times New Roman" panose="02020603050405020304" pitchFamily="18" charset="0"/>
              </a:rPr>
              <a:t>εμπλουτισμού </a:t>
            </a:r>
            <a:r>
              <a:rPr lang="el-GR" sz="2200" dirty="0">
                <a:latin typeface="Times New Roman" panose="02020603050405020304" pitchFamily="18" charset="0"/>
                <a:ea typeface="+mj-ea"/>
                <a:cs typeface="Times New Roman" panose="02020603050405020304" pitchFamily="18" charset="0"/>
              </a:rPr>
              <a:t>και πραγματικής κατανάλωσης. Ο δείκτης αυτός μπορεί να εκτιμηθεί από ανεπιθύμητες συνέπειες/επιπτώσεις όπως την μείωση της στάθμης των πηγαδιών, την εξαφάνιση ποταμών και πηγών και την </a:t>
            </a:r>
            <a:r>
              <a:rPr lang="el-GR" sz="2200" dirty="0" err="1">
                <a:latin typeface="Times New Roman" panose="02020603050405020304" pitchFamily="18" charset="0"/>
                <a:ea typeface="+mj-ea"/>
                <a:cs typeface="Times New Roman" panose="02020603050405020304" pitchFamily="18" charset="0"/>
              </a:rPr>
              <a:t>αλάτωση</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563626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440" y="121824"/>
            <a:ext cx="903428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Αλληλεπίδραση δεικτών</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3647152"/>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b="1" dirty="0" err="1" smtClean="0">
                <a:latin typeface="Times New Roman" panose="02020603050405020304" pitchFamily="18" charset="0"/>
                <a:ea typeface="+mj-ea"/>
                <a:cs typeface="Times New Roman" panose="02020603050405020304" pitchFamily="18" charset="0"/>
              </a:rPr>
              <a:t>External</a:t>
            </a:r>
            <a:r>
              <a:rPr lang="el-GR" sz="2200" b="1" dirty="0" smtClean="0">
                <a:latin typeface="Times New Roman" panose="02020603050405020304" pitchFamily="18" charset="0"/>
                <a:ea typeface="+mj-ea"/>
                <a:cs typeface="Times New Roman" panose="02020603050405020304" pitchFamily="18" charset="0"/>
              </a:rPr>
              <a:t> </a:t>
            </a:r>
            <a:r>
              <a:rPr lang="el-GR" sz="2200" b="1" dirty="0" err="1">
                <a:latin typeface="Times New Roman" panose="02020603050405020304" pitchFamily="18" charset="0"/>
                <a:ea typeface="+mj-ea"/>
                <a:cs typeface="Times New Roman" panose="02020603050405020304" pitchFamily="18" charset="0"/>
              </a:rPr>
              <a:t>water</a:t>
            </a:r>
            <a:r>
              <a:rPr lang="el-GR" sz="2200" b="1" dirty="0">
                <a:latin typeface="Times New Roman" panose="02020603050405020304" pitchFamily="18" charset="0"/>
                <a:ea typeface="+mj-ea"/>
                <a:cs typeface="Times New Roman" panose="02020603050405020304" pitchFamily="18" charset="0"/>
              </a:rPr>
              <a:t> </a:t>
            </a:r>
            <a:r>
              <a:rPr lang="el-GR" sz="2200" b="1" dirty="0" err="1">
                <a:latin typeface="Times New Roman" panose="02020603050405020304" pitchFamily="18" charset="0"/>
                <a:ea typeface="+mj-ea"/>
                <a:cs typeface="Times New Roman" panose="02020603050405020304" pitchFamily="18" charset="0"/>
              </a:rPr>
              <a:t>resources</a:t>
            </a:r>
            <a:r>
              <a:rPr lang="el-GR" sz="2200" b="1" dirty="0">
                <a:latin typeface="Times New Roman" panose="02020603050405020304" pitchFamily="18" charset="0"/>
                <a:ea typeface="+mj-ea"/>
                <a:cs typeface="Times New Roman" panose="02020603050405020304" pitchFamily="18" charset="0"/>
              </a:rPr>
              <a:t> - Εξωτερικοί υδατικοί πόροι </a:t>
            </a: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Είναι </a:t>
            </a:r>
            <a:r>
              <a:rPr lang="el-GR" sz="2200" dirty="0">
                <a:latin typeface="Times New Roman" panose="02020603050405020304" pitchFamily="18" charset="0"/>
                <a:ea typeface="+mj-ea"/>
                <a:cs typeface="Times New Roman" panose="02020603050405020304" pitchFamily="18" charset="0"/>
              </a:rPr>
              <a:t>δείκτης αντίδρασης και δηλώνει ότι μια περιοχή έχει πολύ λίγους υδάτινους  πόρους για την ικανοποίηση της τοπικής ζήτησης κι έτσι πρέπει να εισάγει από άλλες περιοχές. </a:t>
            </a:r>
          </a:p>
          <a:p>
            <a:pPr marL="342900" indent="-342900">
              <a:lnSpc>
                <a:spcPct val="150000"/>
              </a:lnSpc>
              <a:buClr>
                <a:schemeClr val="accent2"/>
              </a:buClr>
              <a:buFont typeface="Arial" panose="020B0604020202020204" pitchFamily="34" charset="0"/>
              <a:buChar char="•"/>
            </a:pPr>
            <a:r>
              <a:rPr lang="el-GR" sz="2200" b="1" dirty="0" err="1">
                <a:latin typeface="Times New Roman" panose="02020603050405020304" pitchFamily="18" charset="0"/>
                <a:ea typeface="+mj-ea"/>
                <a:cs typeface="Times New Roman" panose="02020603050405020304" pitchFamily="18" charset="0"/>
              </a:rPr>
              <a:t>Groundwater</a:t>
            </a:r>
            <a:r>
              <a:rPr lang="el-GR" sz="2200" b="1" dirty="0">
                <a:latin typeface="Times New Roman" panose="02020603050405020304" pitchFamily="18" charset="0"/>
                <a:ea typeface="+mj-ea"/>
                <a:cs typeface="Times New Roman" panose="02020603050405020304" pitchFamily="18" charset="0"/>
              </a:rPr>
              <a:t> </a:t>
            </a:r>
            <a:r>
              <a:rPr lang="el-GR" sz="2200" b="1" dirty="0" err="1">
                <a:latin typeface="Times New Roman" panose="02020603050405020304" pitchFamily="18" charset="0"/>
                <a:ea typeface="+mj-ea"/>
                <a:cs typeface="Times New Roman" panose="02020603050405020304" pitchFamily="18" charset="0"/>
              </a:rPr>
              <a:t>exploitation</a:t>
            </a:r>
            <a:r>
              <a:rPr lang="el-GR" sz="2200" b="1" dirty="0">
                <a:latin typeface="Times New Roman" panose="02020603050405020304" pitchFamily="18" charset="0"/>
                <a:ea typeface="+mj-ea"/>
                <a:cs typeface="Times New Roman" panose="02020603050405020304" pitchFamily="18" charset="0"/>
              </a:rPr>
              <a:t> - Εκμετάλλευση επιφανειακών  </a:t>
            </a:r>
            <a:r>
              <a:rPr lang="el-GR" sz="2200" b="1" dirty="0" smtClean="0">
                <a:latin typeface="Times New Roman" panose="02020603050405020304" pitchFamily="18" charset="0"/>
                <a:ea typeface="+mj-ea"/>
                <a:cs typeface="Times New Roman" panose="02020603050405020304" pitchFamily="18" charset="0"/>
              </a:rPr>
              <a:t>υδάτων</a:t>
            </a: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Μια </a:t>
            </a:r>
            <a:r>
              <a:rPr lang="el-GR" sz="2200" dirty="0">
                <a:latin typeface="Times New Roman" panose="02020603050405020304" pitchFamily="18" charset="0"/>
                <a:ea typeface="+mj-ea"/>
                <a:cs typeface="Times New Roman" panose="02020603050405020304" pitchFamily="18" charset="0"/>
              </a:rPr>
              <a:t>άλλη ομάδα δεικτών στηρίζεται περισσότερο σε πληροφορίες και στοιχεία για τους ποταμούς παρά για τα υπόγεια ύδατα. Ο δείκτης υδατικών πόρων είναι πολύ γενικός και δείχνει την ποσότητα του διαθέσιμου νερού μιας περιοχής</a:t>
            </a:r>
            <a:r>
              <a:rPr lang="el-GR" sz="2200" dirty="0" smtClean="0">
                <a:latin typeface="Times New Roman" panose="02020603050405020304" pitchFamily="18" charset="0"/>
                <a:ea typeface="+mj-ea"/>
                <a:cs typeface="Times New Roman" panose="02020603050405020304" pitchFamily="18" charset="0"/>
              </a:rPr>
              <a:t>.</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15550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440" y="121824"/>
            <a:ext cx="903428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Αλληλεπίδραση δεικτών (τοπική κλίμακα)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4154984"/>
          </a:xfrm>
          <a:prstGeom prst="rect">
            <a:avLst/>
          </a:prstGeom>
        </p:spPr>
        <p:txBody>
          <a:bodyPr wrap="square">
            <a:spAutoFit/>
          </a:bodyPr>
          <a:lstStyle/>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αντιπαραβολή στοιχείων για την διαθεσιμότητα με στοιχεία για την προσφορά νερού χαρακτηρίζει δύο άλλους δείκτες, οι οποίοι μπορούν να χρησιμοποιηθούν σε τοπική </a:t>
            </a:r>
            <a:r>
              <a:rPr lang="el-GR" sz="2200" dirty="0" smtClean="0">
                <a:latin typeface="Times New Roman" panose="02020603050405020304" pitchFamily="18" charset="0"/>
                <a:ea typeface="+mj-ea"/>
                <a:cs typeface="Times New Roman" panose="02020603050405020304" pitchFamily="18" charset="0"/>
              </a:rPr>
              <a:t>κλίμακα.</a:t>
            </a:r>
            <a:endParaRPr lang="el-GR" sz="2200" dirty="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b="1" dirty="0" err="1" smtClean="0">
                <a:latin typeface="Times New Roman" panose="02020603050405020304" pitchFamily="18" charset="0"/>
                <a:ea typeface="+mj-ea"/>
                <a:cs typeface="Times New Roman" panose="02020603050405020304" pitchFamily="18" charset="0"/>
              </a:rPr>
              <a:t>Hydrological</a:t>
            </a:r>
            <a:r>
              <a:rPr lang="el-GR" sz="2200" b="1" dirty="0" smtClean="0">
                <a:latin typeface="Times New Roman" panose="02020603050405020304" pitchFamily="18" charset="0"/>
                <a:ea typeface="+mj-ea"/>
                <a:cs typeface="Times New Roman" panose="02020603050405020304" pitchFamily="18" charset="0"/>
              </a:rPr>
              <a:t> </a:t>
            </a:r>
            <a:r>
              <a:rPr lang="el-GR" sz="2200" b="1" dirty="0" err="1">
                <a:latin typeface="Times New Roman" panose="02020603050405020304" pitchFamily="18" charset="0"/>
                <a:ea typeface="+mj-ea"/>
                <a:cs typeface="Times New Roman" panose="02020603050405020304" pitchFamily="18" charset="0"/>
              </a:rPr>
              <a:t>regulation</a:t>
            </a:r>
            <a:r>
              <a:rPr lang="el-GR" sz="2200" b="1" dirty="0">
                <a:latin typeface="Times New Roman" panose="02020603050405020304" pitchFamily="18" charset="0"/>
                <a:ea typeface="+mj-ea"/>
                <a:cs typeface="Times New Roman" panose="02020603050405020304" pitchFamily="18" charset="0"/>
              </a:rPr>
              <a:t> (</a:t>
            </a:r>
            <a:r>
              <a:rPr lang="el-GR" sz="2200" b="1" dirty="0" err="1">
                <a:latin typeface="Times New Roman" panose="02020603050405020304" pitchFamily="18" charset="0"/>
                <a:ea typeface="+mj-ea"/>
                <a:cs typeface="Times New Roman" panose="02020603050405020304" pitchFamily="18" charset="0"/>
              </a:rPr>
              <a:t>artificial</a:t>
            </a:r>
            <a:r>
              <a:rPr lang="el-GR" sz="2200" b="1" dirty="0">
                <a:latin typeface="Times New Roman" panose="02020603050405020304" pitchFamily="18" charset="0"/>
                <a:ea typeface="+mj-ea"/>
                <a:cs typeface="Times New Roman" panose="02020603050405020304" pitchFamily="18" charset="0"/>
              </a:rPr>
              <a:t>) - Υδρολογικός </a:t>
            </a:r>
            <a:r>
              <a:rPr lang="el-GR" sz="2200" b="1" dirty="0" smtClean="0">
                <a:latin typeface="Times New Roman" panose="02020603050405020304" pitchFamily="18" charset="0"/>
                <a:ea typeface="+mj-ea"/>
                <a:cs typeface="Times New Roman" panose="02020603050405020304" pitchFamily="18" charset="0"/>
              </a:rPr>
              <a:t>κανονισμός</a:t>
            </a:r>
            <a:r>
              <a:rPr lang="el-GR" sz="2200" dirty="0" smtClean="0">
                <a:latin typeface="Times New Roman" panose="02020603050405020304" pitchFamily="18" charset="0"/>
                <a:ea typeface="+mj-ea"/>
                <a:cs typeface="Times New Roman" panose="02020603050405020304" pitchFamily="18" charset="0"/>
              </a:rPr>
              <a:t>. </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Ο </a:t>
            </a:r>
            <a:r>
              <a:rPr lang="el-GR" sz="2200" dirty="0">
                <a:latin typeface="Times New Roman" panose="02020603050405020304" pitchFamily="18" charset="0"/>
                <a:ea typeface="+mj-ea"/>
                <a:cs typeface="Times New Roman" panose="02020603050405020304" pitchFamily="18" charset="0"/>
              </a:rPr>
              <a:t>δείκτης παρουσιάζει τον σχετικό βαθμό ρύθμισης των υδάτων στα ποτάμια. Λαμβάνει υπόψη του τα έργα που κατασκευάστηκαν για να συγκρατήσουν την ροή των υδάτων προκειμένου αυτά να χρησιμοποιηθούν για αρδευτικούς σκοπούς ή άλλες δραστηριότητες. Χρησιμοποιείται σε επίπεδο λεκάνης </a:t>
            </a:r>
            <a:r>
              <a:rPr lang="el-GR" sz="2200" dirty="0" smtClean="0">
                <a:latin typeface="Times New Roman" panose="02020603050405020304" pitchFamily="18" charset="0"/>
                <a:ea typeface="+mj-ea"/>
                <a:cs typeface="Times New Roman" panose="02020603050405020304" pitchFamily="18" charset="0"/>
              </a:rPr>
              <a:t>απορροής. Χαρακτηρίζεται ως </a:t>
            </a:r>
            <a:r>
              <a:rPr lang="el-GR" sz="2200" dirty="0">
                <a:latin typeface="Times New Roman" panose="02020603050405020304" pitchFamily="18" charset="0"/>
                <a:ea typeface="+mj-ea"/>
                <a:cs typeface="Times New Roman" panose="02020603050405020304" pitchFamily="18" charset="0"/>
              </a:rPr>
              <a:t>δείκτης κατάστασης και αντίδρασης ταυτόχρονα</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554286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440" y="121824"/>
            <a:ext cx="903428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Αλληλεπίδραση δεικτών </a:t>
            </a:r>
            <a:r>
              <a:rPr lang="el-GR" sz="3600" dirty="0">
                <a:solidFill>
                  <a:schemeClr val="tx1"/>
                </a:solidFill>
                <a:latin typeface="Times New Roman" panose="02020603050405020304" pitchFamily="18" charset="0"/>
                <a:cs typeface="Times New Roman" panose="02020603050405020304" pitchFamily="18" charset="0"/>
              </a:rPr>
              <a:t>(τοπική κλίμακα)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115311"/>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000" b="1" dirty="0" err="1" smtClean="0">
                <a:latin typeface="Times New Roman" panose="02020603050405020304" pitchFamily="18" charset="0"/>
                <a:ea typeface="+mj-ea"/>
                <a:cs typeface="Times New Roman" panose="02020603050405020304" pitchFamily="18" charset="0"/>
              </a:rPr>
              <a:t>Irrigated</a:t>
            </a:r>
            <a:r>
              <a:rPr lang="el-GR" sz="2000" b="1" dirty="0" smtClean="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area</a:t>
            </a:r>
            <a:r>
              <a:rPr lang="el-GR" sz="2000" b="1" dirty="0">
                <a:latin typeface="Times New Roman" panose="02020603050405020304" pitchFamily="18" charset="0"/>
                <a:ea typeface="+mj-ea"/>
                <a:cs typeface="Times New Roman" panose="02020603050405020304" pitchFamily="18" charset="0"/>
              </a:rPr>
              <a:t> - Αρδεύσιμη έκταση </a:t>
            </a:r>
            <a:endParaRPr lang="el-GR"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Πρόκειται </a:t>
            </a:r>
            <a:r>
              <a:rPr lang="el-GR" sz="2000" dirty="0">
                <a:latin typeface="Times New Roman" panose="02020603050405020304" pitchFamily="18" charset="0"/>
                <a:ea typeface="+mj-ea"/>
                <a:cs typeface="Times New Roman" panose="02020603050405020304" pitchFamily="18" charset="0"/>
              </a:rPr>
              <a:t>για δείκτη που εκφράζει την γενική πίεση που ασκείται στους υδάτινους  πόρους και χρησιμοποιήθηκε στην Σύμβαση των Ηνωμένων Εθνών για την Καταπολέμηση της Ερημοποίησης. Κάθε αλλαγή της αρδεύσιμης έκτασης  μπορεί να είναι θετική ή αρνητική και να αντανακλά αλλαγές στην διαθεσιμότητα υδάτινων  πόρων. Ως εκ τούτου πρόκειται για έναν δείκτη που εκφράζει την ισχύουσα κατάσταση.</a:t>
            </a:r>
          </a:p>
          <a:p>
            <a:pPr marL="342900" indent="-342900">
              <a:lnSpc>
                <a:spcPct val="150000"/>
              </a:lnSpc>
              <a:buClr>
                <a:schemeClr val="accent2"/>
              </a:buClr>
              <a:buFont typeface="Arial" panose="020B0604020202020204" pitchFamily="34" charset="0"/>
              <a:buChar char="•"/>
            </a:pPr>
            <a:r>
              <a:rPr lang="el-GR" sz="2000" b="1" dirty="0" err="1">
                <a:latin typeface="Times New Roman" panose="02020603050405020304" pitchFamily="18" charset="0"/>
                <a:ea typeface="+mj-ea"/>
                <a:cs typeface="Times New Roman" panose="02020603050405020304" pitchFamily="18" charset="0"/>
              </a:rPr>
              <a:t>Irrigation</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intensity</a:t>
            </a:r>
            <a:r>
              <a:rPr lang="el-GR" sz="2000" b="1" dirty="0">
                <a:latin typeface="Times New Roman" panose="02020603050405020304" pitchFamily="18" charset="0"/>
                <a:ea typeface="+mj-ea"/>
                <a:cs typeface="Times New Roman" panose="02020603050405020304" pitchFamily="18" charset="0"/>
              </a:rPr>
              <a:t> and </a:t>
            </a:r>
            <a:r>
              <a:rPr lang="el-GR" sz="2000" b="1" dirty="0" err="1">
                <a:latin typeface="Times New Roman" panose="02020603050405020304" pitchFamily="18" charset="0"/>
                <a:ea typeface="+mj-ea"/>
                <a:cs typeface="Times New Roman" panose="02020603050405020304" pitchFamily="18" charset="0"/>
              </a:rPr>
              <a:t>seawater</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intrusion</a:t>
            </a:r>
            <a:r>
              <a:rPr lang="el-GR" sz="2000" b="1" dirty="0">
                <a:latin typeface="Times New Roman" panose="02020603050405020304" pitchFamily="18" charset="0"/>
                <a:ea typeface="+mj-ea"/>
                <a:cs typeface="Times New Roman" panose="02020603050405020304" pitchFamily="18" charset="0"/>
              </a:rPr>
              <a:t> - Ένταση άρδευσης και </a:t>
            </a:r>
            <a:r>
              <a:rPr lang="el-GR" sz="2000" b="1" dirty="0" err="1" smtClean="0">
                <a:latin typeface="Times New Roman" panose="02020603050405020304" pitchFamily="18" charset="0"/>
                <a:ea typeface="+mj-ea"/>
                <a:cs typeface="Times New Roman" panose="02020603050405020304" pitchFamily="18" charset="0"/>
              </a:rPr>
              <a:t>υφαλμύρωση</a:t>
            </a:r>
            <a:endParaRPr lang="el-GR" sz="2000" b="1"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Πρόκειται </a:t>
            </a:r>
            <a:r>
              <a:rPr lang="el-GR" sz="2000" dirty="0">
                <a:latin typeface="Times New Roman" panose="02020603050405020304" pitchFamily="18" charset="0"/>
                <a:ea typeface="+mj-ea"/>
                <a:cs typeface="Times New Roman" panose="02020603050405020304" pitchFamily="18" charset="0"/>
              </a:rPr>
              <a:t>για δείκτη που αφορά σε μια συγκεκριμένη περίπτωση </a:t>
            </a:r>
            <a:r>
              <a:rPr lang="el-GR" sz="2000" dirty="0" err="1">
                <a:latin typeface="Times New Roman" panose="02020603050405020304" pitchFamily="18" charset="0"/>
                <a:ea typeface="+mj-ea"/>
                <a:cs typeface="Times New Roman" panose="02020603050405020304" pitchFamily="18" charset="0"/>
              </a:rPr>
              <a:t>υπερεκμετάλλευσης</a:t>
            </a:r>
            <a:r>
              <a:rPr lang="el-GR" sz="2000" dirty="0">
                <a:latin typeface="Times New Roman" panose="02020603050405020304" pitchFamily="18" charset="0"/>
                <a:ea typeface="+mj-ea"/>
                <a:cs typeface="Times New Roman" panose="02020603050405020304" pitchFamily="18" charset="0"/>
              </a:rPr>
              <a:t> των υπόγειων υδάτων. Ως συνέπεια της άρδευσης και υποβάθμισης των </a:t>
            </a:r>
            <a:r>
              <a:rPr lang="el-GR" sz="2000" dirty="0" err="1">
                <a:latin typeface="Times New Roman" panose="02020603050405020304" pitchFamily="18" charset="0"/>
                <a:ea typeface="+mj-ea"/>
                <a:cs typeface="Times New Roman" panose="02020603050405020304" pitchFamily="18" charset="0"/>
              </a:rPr>
              <a:t>υδροφορέων</a:t>
            </a:r>
            <a:r>
              <a:rPr lang="el-GR" sz="2000" dirty="0">
                <a:latin typeface="Times New Roman" panose="02020603050405020304" pitchFamily="18" charset="0"/>
                <a:ea typeface="+mj-ea"/>
                <a:cs typeface="Times New Roman" panose="02020603050405020304" pitchFamily="18" charset="0"/>
              </a:rPr>
              <a:t>, μικρότερη ποσότητα υπόγειων υδάτων κινείται προς τις πεδιάδες και στις κοιλάδες που βρίσκονται κοντά στις ακτές, με αποτέλεσμα να παρατηρείται </a:t>
            </a:r>
            <a:r>
              <a:rPr lang="el-GR" sz="2000" dirty="0" err="1">
                <a:latin typeface="Times New Roman" panose="02020603050405020304" pitchFamily="18" charset="0"/>
                <a:ea typeface="+mj-ea"/>
                <a:cs typeface="Times New Roman" panose="02020603050405020304" pitchFamily="18" charset="0"/>
              </a:rPr>
              <a:t>υφαλμύρωση</a:t>
            </a:r>
            <a:r>
              <a:rPr lang="el-GR" sz="2000" dirty="0">
                <a:latin typeface="Times New Roman" panose="02020603050405020304" pitchFamily="18" charset="0"/>
                <a:ea typeface="+mj-ea"/>
                <a:cs typeface="Times New Roman" panose="02020603050405020304" pitchFamily="18" charset="0"/>
              </a:rPr>
              <a:t>. Το φαινόμενο αυτό σημειώνεται σε πολλές περιοχές της Μεσογείου</a:t>
            </a:r>
            <a:r>
              <a:rPr lang="el-GR" sz="2000" dirty="0" smtClean="0">
                <a:latin typeface="Times New Roman" panose="02020603050405020304" pitchFamily="18" charset="0"/>
                <a:ea typeface="+mj-ea"/>
                <a:cs typeface="Times New Roman" panose="02020603050405020304" pitchFamily="18" charset="0"/>
              </a:rPr>
              <a:t>.</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381740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440" y="121824"/>
            <a:ext cx="903428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Αλληλεπίδραση δεικτών </a:t>
            </a:r>
            <a:r>
              <a:rPr lang="el-GR" sz="3600" dirty="0">
                <a:solidFill>
                  <a:schemeClr val="tx1"/>
                </a:solidFill>
                <a:latin typeface="Times New Roman" panose="02020603050405020304" pitchFamily="18" charset="0"/>
                <a:cs typeface="Times New Roman" panose="02020603050405020304" pitchFamily="18" charset="0"/>
              </a:rPr>
              <a:t>(τοπική κλίμακα)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3785652"/>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Μια </a:t>
            </a:r>
            <a:r>
              <a:rPr lang="el-GR" sz="2000" dirty="0">
                <a:latin typeface="Times New Roman" panose="02020603050405020304" pitchFamily="18" charset="0"/>
                <a:ea typeface="+mj-ea"/>
                <a:cs typeface="Times New Roman" panose="02020603050405020304" pitchFamily="18" charset="0"/>
              </a:rPr>
              <a:t>άλλη ομάδα δεικτών αφορούν σε στοιχεία για την τοπική χρήση των υδάτινων  πόρων</a:t>
            </a:r>
          </a:p>
          <a:p>
            <a:pPr marL="342900" indent="-342900">
              <a:lnSpc>
                <a:spcPct val="150000"/>
              </a:lnSpc>
              <a:buClr>
                <a:schemeClr val="accent2"/>
              </a:buClr>
              <a:buFont typeface="Arial" panose="020B0604020202020204" pitchFamily="34" charset="0"/>
              <a:buChar char="•"/>
            </a:pPr>
            <a:r>
              <a:rPr lang="el-GR" sz="2000" b="1" dirty="0" err="1" smtClean="0">
                <a:latin typeface="Times New Roman" panose="02020603050405020304" pitchFamily="18" charset="0"/>
                <a:ea typeface="+mj-ea"/>
                <a:cs typeface="Times New Roman" panose="02020603050405020304" pitchFamily="18" charset="0"/>
              </a:rPr>
              <a:t>Irrigation</a:t>
            </a:r>
            <a:r>
              <a:rPr lang="el-GR" sz="2000" b="1" dirty="0" smtClean="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potential</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realised</a:t>
            </a:r>
            <a:r>
              <a:rPr lang="el-GR" sz="2000" b="1" dirty="0">
                <a:latin typeface="Times New Roman" panose="02020603050405020304" pitchFamily="18" charset="0"/>
                <a:ea typeface="+mj-ea"/>
                <a:cs typeface="Times New Roman" panose="02020603050405020304" pitchFamily="18" charset="0"/>
              </a:rPr>
              <a:t> - Πραγματική άρδευση </a:t>
            </a:r>
            <a:endParaRPr lang="el-GR"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Ο </a:t>
            </a:r>
            <a:r>
              <a:rPr lang="el-GR" sz="2000" dirty="0">
                <a:latin typeface="Times New Roman" panose="02020603050405020304" pitchFamily="18" charset="0"/>
                <a:ea typeface="+mj-ea"/>
                <a:cs typeface="Times New Roman" panose="02020603050405020304" pitchFamily="18" charset="0"/>
              </a:rPr>
              <a:t>δείκτης αυτός εφαρμόζεται σε επίπεδο έργου άρδευσης και δείχνει πόση από την περιοχή στην οποία κατασκευάσθηκε το </a:t>
            </a:r>
            <a:r>
              <a:rPr lang="el-GR" sz="2000" dirty="0" smtClean="0">
                <a:latin typeface="Times New Roman" panose="02020603050405020304" pitchFamily="18" charset="0"/>
                <a:ea typeface="+mj-ea"/>
                <a:cs typeface="Times New Roman" panose="02020603050405020304" pitchFamily="18" charset="0"/>
              </a:rPr>
              <a:t>αρδευτικό έργο </a:t>
            </a:r>
            <a:r>
              <a:rPr lang="el-GR" sz="2000" dirty="0">
                <a:latin typeface="Times New Roman" panose="02020603050405020304" pitchFamily="18" charset="0"/>
                <a:ea typeface="+mj-ea"/>
                <a:cs typeface="Times New Roman" panose="02020603050405020304" pitchFamily="18" charset="0"/>
              </a:rPr>
              <a:t>αρδεύεται πραγματικά.</a:t>
            </a:r>
          </a:p>
          <a:p>
            <a:pPr marL="342900" indent="-342900">
              <a:lnSpc>
                <a:spcPct val="150000"/>
              </a:lnSpc>
              <a:buClr>
                <a:schemeClr val="accent2"/>
              </a:buClr>
              <a:buFont typeface="Arial" panose="020B0604020202020204" pitchFamily="34" charset="0"/>
              <a:buChar char="•"/>
            </a:pPr>
            <a:r>
              <a:rPr lang="el-GR" sz="2000" b="1" dirty="0" err="1">
                <a:latin typeface="Times New Roman" panose="02020603050405020304" pitchFamily="18" charset="0"/>
                <a:ea typeface="+mj-ea"/>
                <a:cs typeface="Times New Roman" panose="02020603050405020304" pitchFamily="18" charset="0"/>
              </a:rPr>
              <a:t>Runoff</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water</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storage</a:t>
            </a:r>
            <a:r>
              <a:rPr lang="el-GR" sz="2000" b="1" dirty="0">
                <a:latin typeface="Times New Roman" panose="02020603050405020304" pitchFamily="18" charset="0"/>
                <a:ea typeface="+mj-ea"/>
                <a:cs typeface="Times New Roman" panose="02020603050405020304" pitchFamily="18" charset="0"/>
              </a:rPr>
              <a:t> - Αποθήκευση επιφανειακής απορροής </a:t>
            </a:r>
            <a:endParaRPr lang="el-GR"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Πρόκειται </a:t>
            </a:r>
            <a:r>
              <a:rPr lang="el-GR" sz="2000" dirty="0">
                <a:latin typeface="Times New Roman" panose="02020603050405020304" pitchFamily="18" charset="0"/>
                <a:ea typeface="+mj-ea"/>
                <a:cs typeface="Times New Roman" panose="02020603050405020304" pitchFamily="18" charset="0"/>
              </a:rPr>
              <a:t>για ένα δείκτη διαχείρισης που δείχνει τον βαθμό στον οποίο οι αγρότες εφαρμόζουν μέτρα για την συγκράτηση του νερού απορροής  προκειμένου να βελτιώσουν την ανάπτυξη των φυτών. Με άλλα λόγια, τον βαθμό διαχείρισης και εκμετάλλευσης των υδάτινων πόρων από τους αγρότες</a:t>
            </a:r>
            <a:r>
              <a:rPr lang="el-GR" sz="2000" dirty="0" smtClean="0">
                <a:latin typeface="Times New Roman" panose="02020603050405020304" pitchFamily="18" charset="0"/>
                <a:ea typeface="+mj-ea"/>
                <a:cs typeface="Times New Roman" panose="02020603050405020304" pitchFamily="18" charset="0"/>
              </a:rPr>
              <a:t>.</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2773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440" y="121824"/>
            <a:ext cx="9450336"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Αλληλεπίδραση δεικτών (εθνική </a:t>
            </a:r>
            <a:r>
              <a:rPr lang="el-GR" sz="3600" dirty="0">
                <a:solidFill>
                  <a:schemeClr val="tx1"/>
                </a:solidFill>
                <a:latin typeface="Times New Roman" panose="02020603050405020304" pitchFamily="18" charset="0"/>
                <a:cs typeface="Times New Roman" panose="02020603050405020304" pitchFamily="18" charset="0"/>
              </a:rPr>
              <a:t>κλίμακα)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632311"/>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Η </a:t>
            </a:r>
            <a:r>
              <a:rPr lang="el-GR" sz="2000" dirty="0">
                <a:latin typeface="Times New Roman" panose="02020603050405020304" pitchFamily="18" charset="0"/>
                <a:ea typeface="+mj-ea"/>
                <a:cs typeface="Times New Roman" panose="02020603050405020304" pitchFamily="18" charset="0"/>
              </a:rPr>
              <a:t>επόμενη κατηγορία δεικτών είναι εκείνοι που κάνουν χρήση εθνικών και άλλων στοιχείων σχετικά με την προσφορά και κατανάλωση νερού. </a:t>
            </a:r>
          </a:p>
          <a:p>
            <a:pPr marL="342900" indent="-342900">
              <a:lnSpc>
                <a:spcPct val="150000"/>
              </a:lnSpc>
              <a:buClr>
                <a:schemeClr val="accent2"/>
              </a:buClr>
              <a:buFont typeface="Arial" panose="020B0604020202020204" pitchFamily="34" charset="0"/>
              <a:buChar char="•"/>
            </a:pPr>
            <a:r>
              <a:rPr lang="el-GR" sz="2000" b="1" dirty="0" err="1">
                <a:latin typeface="Times New Roman" panose="02020603050405020304" pitchFamily="18" charset="0"/>
                <a:ea typeface="+mj-ea"/>
                <a:cs typeface="Times New Roman" panose="02020603050405020304" pitchFamily="18" charset="0"/>
              </a:rPr>
              <a:t>Water</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consumption</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by</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sector</a:t>
            </a:r>
            <a:r>
              <a:rPr lang="el-GR" sz="2000" b="1" dirty="0">
                <a:latin typeface="Times New Roman" panose="02020603050405020304" pitchFamily="18" charset="0"/>
                <a:ea typeface="+mj-ea"/>
                <a:cs typeface="Times New Roman" panose="02020603050405020304" pitchFamily="18" charset="0"/>
              </a:rPr>
              <a:t> - Κατανάλωση νερού ανά κλάδο </a:t>
            </a:r>
            <a:endParaRPr lang="el-GR"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Με </a:t>
            </a:r>
            <a:r>
              <a:rPr lang="el-GR" sz="2000" dirty="0">
                <a:latin typeface="Times New Roman" panose="02020603050405020304" pitchFamily="18" charset="0"/>
                <a:ea typeface="+mj-ea"/>
                <a:cs typeface="Times New Roman" panose="02020603050405020304" pitchFamily="18" charset="0"/>
              </a:rPr>
              <a:t>την χρήση στατιστικών στοιχείων κατανάλωσης νερού, ο δείκτης παρουσιάζει την πίεση που ασκείται στους υδάτινους  πόρους.</a:t>
            </a:r>
          </a:p>
          <a:p>
            <a:pPr marL="342900" indent="-342900">
              <a:lnSpc>
                <a:spcPct val="150000"/>
              </a:lnSpc>
              <a:buClr>
                <a:schemeClr val="accent2"/>
              </a:buClr>
              <a:buFont typeface="Arial" panose="020B0604020202020204" pitchFamily="34" charset="0"/>
              <a:buChar char="•"/>
            </a:pPr>
            <a:r>
              <a:rPr lang="el-GR" sz="2000" b="1" dirty="0" err="1">
                <a:latin typeface="Times New Roman" panose="02020603050405020304" pitchFamily="18" charset="0"/>
                <a:ea typeface="+mj-ea"/>
                <a:cs typeface="Times New Roman" panose="02020603050405020304" pitchFamily="18" charset="0"/>
              </a:rPr>
              <a:t>Water</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leakage</a:t>
            </a:r>
            <a:r>
              <a:rPr lang="el-GR" sz="2000" b="1" dirty="0">
                <a:latin typeface="Times New Roman" panose="02020603050405020304" pitchFamily="18" charset="0"/>
                <a:ea typeface="+mj-ea"/>
                <a:cs typeface="Times New Roman" panose="02020603050405020304" pitchFamily="18" charset="0"/>
              </a:rPr>
              <a:t> - Απώλειες </a:t>
            </a:r>
            <a:r>
              <a:rPr lang="el-GR" sz="2000" b="1" dirty="0" smtClean="0">
                <a:latin typeface="Times New Roman" panose="02020603050405020304" pitchFamily="18" charset="0"/>
                <a:ea typeface="+mj-ea"/>
                <a:cs typeface="Times New Roman" panose="02020603050405020304" pitchFamily="18" charset="0"/>
              </a:rPr>
              <a:t>νερού </a:t>
            </a: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Ο </a:t>
            </a:r>
            <a:r>
              <a:rPr lang="el-GR" sz="2000" dirty="0">
                <a:latin typeface="Times New Roman" panose="02020603050405020304" pitchFamily="18" charset="0"/>
                <a:ea typeface="+mj-ea"/>
                <a:cs typeface="Times New Roman" panose="02020603050405020304" pitchFamily="18" charset="0"/>
              </a:rPr>
              <a:t>δείκτης παρουσιάζει τα ποσά απώλειας νερού στο </a:t>
            </a:r>
            <a:r>
              <a:rPr lang="el-GR" sz="2000" dirty="0" smtClean="0">
                <a:latin typeface="Times New Roman" panose="02020603050405020304" pitchFamily="18" charset="0"/>
                <a:ea typeface="+mj-ea"/>
                <a:cs typeface="Times New Roman" panose="02020603050405020304" pitchFamily="18" charset="0"/>
              </a:rPr>
              <a:t>δίκτυο </a:t>
            </a:r>
            <a:r>
              <a:rPr lang="el-GR" sz="2000" dirty="0">
                <a:latin typeface="Times New Roman" panose="02020603050405020304" pitchFamily="18" charset="0"/>
                <a:ea typeface="+mj-ea"/>
                <a:cs typeface="Times New Roman" panose="02020603050405020304" pitchFamily="18" charset="0"/>
              </a:rPr>
              <a:t>και κατά συνέπεια το επίπεδο διαχείρισης των υδάτινων πόρων.</a:t>
            </a:r>
          </a:p>
          <a:p>
            <a:pPr marL="342900" indent="-342900">
              <a:lnSpc>
                <a:spcPct val="150000"/>
              </a:lnSpc>
              <a:buClr>
                <a:schemeClr val="accent2"/>
              </a:buClr>
              <a:buFont typeface="Arial" panose="020B0604020202020204" pitchFamily="34" charset="0"/>
              <a:buChar char="•"/>
            </a:pPr>
            <a:r>
              <a:rPr lang="el-GR" sz="2000" b="1" dirty="0" err="1">
                <a:latin typeface="Times New Roman" panose="02020603050405020304" pitchFamily="18" charset="0"/>
                <a:ea typeface="+mj-ea"/>
                <a:cs typeface="Times New Roman" panose="02020603050405020304" pitchFamily="18" charset="0"/>
              </a:rPr>
              <a:t>Wastewater</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recycling</a:t>
            </a:r>
            <a:r>
              <a:rPr lang="el-GR" sz="2000" b="1" dirty="0">
                <a:latin typeface="Times New Roman" panose="02020603050405020304" pitchFamily="18" charset="0"/>
                <a:ea typeface="+mj-ea"/>
                <a:cs typeface="Times New Roman" panose="02020603050405020304" pitchFamily="18" charset="0"/>
              </a:rPr>
              <a:t> - Ανακύκλωση υγρών αποβλήτων </a:t>
            </a:r>
            <a:endParaRPr lang="el-GR" sz="2000" b="1"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Πρόκειται </a:t>
            </a:r>
            <a:r>
              <a:rPr lang="el-GR" sz="2000" dirty="0">
                <a:latin typeface="Times New Roman" panose="02020603050405020304" pitchFamily="18" charset="0"/>
                <a:ea typeface="+mj-ea"/>
                <a:cs typeface="Times New Roman" panose="02020603050405020304" pitchFamily="18" charset="0"/>
              </a:rPr>
              <a:t>για δείκτη κατάστασης </a:t>
            </a:r>
            <a:r>
              <a:rPr lang="el-GR" sz="2000" dirty="0" smtClean="0">
                <a:latin typeface="Times New Roman" panose="02020603050405020304" pitchFamily="18" charset="0"/>
                <a:ea typeface="+mj-ea"/>
                <a:cs typeface="Times New Roman" panose="02020603050405020304" pitchFamily="18" charset="0"/>
              </a:rPr>
              <a:t>και </a:t>
            </a:r>
            <a:r>
              <a:rPr lang="el-GR" sz="2000" dirty="0">
                <a:latin typeface="Times New Roman" panose="02020603050405020304" pitchFamily="18" charset="0"/>
                <a:ea typeface="+mj-ea"/>
                <a:cs typeface="Times New Roman" panose="02020603050405020304" pitchFamily="18" charset="0"/>
              </a:rPr>
              <a:t>διαχείρισης. Μια σημαντική στρατηγική στις ξηρές  περιοχές είναι η ανακύκλωση του νερού ή η χρήση του νερού διαφορετικής ποιότητας για διαφορετικούς </a:t>
            </a:r>
            <a:r>
              <a:rPr lang="el-GR" sz="2000" dirty="0" smtClean="0">
                <a:latin typeface="Times New Roman" panose="02020603050405020304" pitchFamily="18" charset="0"/>
                <a:ea typeface="+mj-ea"/>
                <a:cs typeface="Times New Roman" panose="02020603050405020304" pitchFamily="18" charset="0"/>
              </a:rPr>
              <a:t>σκοπούς. </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3364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170646"/>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Το </a:t>
            </a:r>
            <a:r>
              <a:rPr lang="el-GR" sz="2200" dirty="0">
                <a:latin typeface="Times New Roman" panose="02020603050405020304" pitchFamily="18" charset="0"/>
                <a:ea typeface="+mj-ea"/>
                <a:cs typeface="Times New Roman" panose="02020603050405020304" pitchFamily="18" charset="0"/>
              </a:rPr>
              <a:t>νερό είναι απαραίτητο για τη γεωργία, τη βιομηχανία όπως επίσης για τη δημόσια υγεία και την ευημερία.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ποσότητα του διαθέσιμου νερού για τον εμπλουτισμό των υπογείων νερών και την αποθήκευση σε φράγματα  είναι πολύ </a:t>
            </a:r>
            <a:r>
              <a:rPr lang="el-GR" sz="2200" dirty="0" smtClean="0">
                <a:latin typeface="Times New Roman" panose="02020603050405020304" pitchFamily="18" charset="0"/>
                <a:ea typeface="+mj-ea"/>
                <a:cs typeface="Times New Roman" panose="02020603050405020304" pitchFamily="18" charset="0"/>
              </a:rPr>
              <a:t>«ευαίσθητη» </a:t>
            </a:r>
            <a:r>
              <a:rPr lang="el-GR" sz="2200" dirty="0">
                <a:latin typeface="Times New Roman" panose="02020603050405020304" pitchFamily="18" charset="0"/>
                <a:ea typeface="+mj-ea"/>
                <a:cs typeface="Times New Roman" panose="02020603050405020304" pitchFamily="18" charset="0"/>
              </a:rPr>
              <a:t>στις μικρές μεταβολές της βροχόπτωσης ή τις αυξήσεις της </a:t>
            </a:r>
            <a:r>
              <a:rPr lang="el-GR" sz="2200" dirty="0" err="1">
                <a:latin typeface="Times New Roman" panose="02020603050405020304" pitchFamily="18" charset="0"/>
                <a:ea typeface="+mj-ea"/>
                <a:cs typeface="Times New Roman" panose="02020603050405020304" pitchFamily="18" charset="0"/>
              </a:rPr>
              <a:t>εξατμισοδιαπνοής</a:t>
            </a:r>
            <a:r>
              <a:rPr lang="el-GR" sz="2200" dirty="0">
                <a:latin typeface="Times New Roman" panose="02020603050405020304" pitchFamily="18" charset="0"/>
                <a:ea typeface="+mj-ea"/>
                <a:cs typeface="Times New Roman" panose="02020603050405020304" pitchFamily="18" charset="0"/>
              </a:rPr>
              <a:t>.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Αποτέλεσμα; </a:t>
            </a:r>
            <a:r>
              <a:rPr lang="el-GR" sz="2200" dirty="0" smtClean="0">
                <a:latin typeface="Times New Roman" panose="02020603050405020304" pitchFamily="18" charset="0"/>
                <a:ea typeface="+mj-ea"/>
                <a:cs typeface="Times New Roman" panose="02020603050405020304" pitchFamily="18" charset="0"/>
                <a:sym typeface="Wingdings" panose="05000000000000000000" pitchFamily="2" charset="2"/>
              </a:rPr>
              <a:t></a:t>
            </a:r>
            <a:r>
              <a:rPr lang="el-GR" sz="2200" dirty="0" smtClean="0">
                <a:latin typeface="Times New Roman" panose="02020603050405020304" pitchFamily="18" charset="0"/>
                <a:ea typeface="+mj-ea"/>
                <a:cs typeface="Times New Roman" panose="02020603050405020304" pitchFamily="18" charset="0"/>
              </a:rPr>
              <a:t> μεγάλη </a:t>
            </a:r>
            <a:r>
              <a:rPr lang="el-GR" sz="2200" dirty="0">
                <a:latin typeface="Times New Roman" panose="02020603050405020304" pitchFamily="18" charset="0"/>
                <a:ea typeface="+mj-ea"/>
                <a:cs typeface="Times New Roman" panose="02020603050405020304" pitchFamily="18" charset="0"/>
              </a:rPr>
              <a:t>διαφοροποίηση της ποσότητας του διαθέσιμου νερού από χρόνο σε χρόνο.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Αναπόφευκτα </a:t>
            </a:r>
            <a:r>
              <a:rPr lang="el-GR" sz="2200" dirty="0">
                <a:latin typeface="Times New Roman" panose="02020603050405020304" pitchFamily="18" charset="0"/>
                <a:ea typeface="+mj-ea"/>
                <a:cs typeface="Times New Roman" panose="02020603050405020304" pitchFamily="18" charset="0"/>
              </a:rPr>
              <a:t>η ζήτηση για νερό είναι μεγαλύτερη όταν η διαθεσιμότητά του είναι χαμηλή και πάντα ασκούνται πιέσεις για την </a:t>
            </a:r>
            <a:r>
              <a:rPr lang="el-GR" sz="2200" dirty="0" err="1">
                <a:latin typeface="Times New Roman" panose="02020603050405020304" pitchFamily="18" charset="0"/>
                <a:ea typeface="+mj-ea"/>
                <a:cs typeface="Times New Roman" panose="02020603050405020304" pitchFamily="18" charset="0"/>
              </a:rPr>
              <a:t>υπερεκμετάλλευση</a:t>
            </a:r>
            <a:r>
              <a:rPr lang="el-GR" sz="2200" dirty="0">
                <a:latin typeface="Times New Roman" panose="02020603050405020304" pitchFamily="18" charset="0"/>
                <a:ea typeface="+mj-ea"/>
                <a:cs typeface="Times New Roman" panose="02020603050405020304" pitchFamily="18" charset="0"/>
              </a:rPr>
              <a:t> του νερού, αντιμετωπίζοντάς το σαν ένα κοινό αγαθό. </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4320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Αλληλεπίδραση δεικτών (εθνική &amp; τοπική κλίμακα</a:t>
            </a:r>
            <a:r>
              <a:rPr lang="el-GR" sz="3600" dirty="0">
                <a:solidFill>
                  <a:schemeClr val="tx1"/>
                </a:solidFill>
                <a:latin typeface="Times New Roman" panose="02020603050405020304" pitchFamily="18" charset="0"/>
                <a:cs typeface="Times New Roman" panose="02020603050405020304" pitchFamily="18" charset="0"/>
              </a:rPr>
              <a:t>)</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3785652"/>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Οι </a:t>
            </a:r>
            <a:r>
              <a:rPr lang="el-GR" sz="2000" dirty="0">
                <a:latin typeface="Times New Roman" panose="02020603050405020304" pitchFamily="18" charset="0"/>
                <a:ea typeface="+mj-ea"/>
                <a:cs typeface="Times New Roman" panose="02020603050405020304" pitchFamily="18" charset="0"/>
              </a:rPr>
              <a:t>επόμενοι δύο δείκτες διαφέρουν στο ότι μπορούν να υπολογιστούν από τα στοιχεία κατανάλωσης νερού σε εθνική αλλά επίσης σε τοπική κλίμακα.</a:t>
            </a:r>
          </a:p>
          <a:p>
            <a:pPr marL="342900" indent="-342900">
              <a:lnSpc>
                <a:spcPct val="150000"/>
              </a:lnSpc>
              <a:buClr>
                <a:schemeClr val="accent2"/>
              </a:buClr>
              <a:buFont typeface="Arial" panose="020B0604020202020204" pitchFamily="34" charset="0"/>
              <a:buChar char="•"/>
            </a:pPr>
            <a:r>
              <a:rPr lang="el-GR" sz="2000" b="1" dirty="0" err="1" smtClean="0">
                <a:latin typeface="Times New Roman" panose="02020603050405020304" pitchFamily="18" charset="0"/>
                <a:ea typeface="+mj-ea"/>
                <a:cs typeface="Times New Roman" panose="02020603050405020304" pitchFamily="18" charset="0"/>
              </a:rPr>
              <a:t>Water</a:t>
            </a:r>
            <a:r>
              <a:rPr lang="el-GR" sz="2000" b="1" dirty="0" smtClean="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scarcity</a:t>
            </a:r>
            <a:r>
              <a:rPr lang="el-GR" sz="2000" b="1" dirty="0">
                <a:latin typeface="Times New Roman" panose="02020603050405020304" pitchFamily="18" charset="0"/>
                <a:ea typeface="+mj-ea"/>
                <a:cs typeface="Times New Roman" panose="02020603050405020304" pitchFamily="18" charset="0"/>
              </a:rPr>
              <a:t> - </a:t>
            </a:r>
            <a:r>
              <a:rPr lang="el-GR" sz="2000" b="1" dirty="0" smtClean="0">
                <a:latin typeface="Times New Roman" panose="02020603050405020304" pitchFamily="18" charset="0"/>
                <a:ea typeface="+mj-ea"/>
                <a:cs typeface="Times New Roman" panose="02020603050405020304" pitchFamily="18" charset="0"/>
              </a:rPr>
              <a:t>Λειψυδρία</a:t>
            </a:r>
            <a:r>
              <a:rPr lang="el-GR" sz="2000" dirty="0" smtClean="0">
                <a:latin typeface="Times New Roman" panose="02020603050405020304" pitchFamily="18" charset="0"/>
                <a:ea typeface="+mj-ea"/>
                <a:cs typeface="Times New Roman" panose="02020603050405020304" pitchFamily="18" charset="0"/>
              </a:rPr>
              <a:t> </a:t>
            </a: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Ο </a:t>
            </a:r>
            <a:r>
              <a:rPr lang="el-GR" sz="2000" dirty="0">
                <a:latin typeface="Times New Roman" panose="02020603050405020304" pitchFamily="18" charset="0"/>
                <a:ea typeface="+mj-ea"/>
                <a:cs typeface="Times New Roman" panose="02020603050405020304" pitchFamily="18" charset="0"/>
              </a:rPr>
              <a:t>δείκτης αυτός παρουσιάζει τα επίπεδα διαθεσιμότητας και κατά κεφαλήν κατανάλωσης νερού. Υπολογίζεται βάσει στοιχείων  κατανάλωσης και προσφοράς νερού.</a:t>
            </a:r>
          </a:p>
          <a:p>
            <a:pPr marL="342900" indent="-342900">
              <a:lnSpc>
                <a:spcPct val="150000"/>
              </a:lnSpc>
              <a:buClr>
                <a:schemeClr val="accent2"/>
              </a:buClr>
              <a:buFont typeface="Arial" panose="020B0604020202020204" pitchFamily="34" charset="0"/>
              <a:buChar char="•"/>
            </a:pPr>
            <a:r>
              <a:rPr lang="el-GR" sz="2000" b="1" dirty="0" err="1">
                <a:latin typeface="Times New Roman" panose="02020603050405020304" pitchFamily="18" charset="0"/>
                <a:ea typeface="+mj-ea"/>
                <a:cs typeface="Times New Roman" panose="02020603050405020304" pitchFamily="18" charset="0"/>
              </a:rPr>
              <a:t>Water</a:t>
            </a:r>
            <a:r>
              <a:rPr lang="el-GR" sz="2000" b="1" dirty="0">
                <a:latin typeface="Times New Roman" panose="02020603050405020304" pitchFamily="18" charset="0"/>
                <a:ea typeface="+mj-ea"/>
                <a:cs typeface="Times New Roman" panose="02020603050405020304" pitchFamily="18" charset="0"/>
              </a:rPr>
              <a:t> </a:t>
            </a:r>
            <a:r>
              <a:rPr lang="el-GR" sz="2000" b="1" dirty="0" err="1">
                <a:latin typeface="Times New Roman" panose="02020603050405020304" pitchFamily="18" charset="0"/>
                <a:ea typeface="+mj-ea"/>
                <a:cs typeface="Times New Roman" panose="02020603050405020304" pitchFamily="18" charset="0"/>
              </a:rPr>
              <a:t>availability</a:t>
            </a:r>
            <a:r>
              <a:rPr lang="el-GR" sz="2000" b="1" dirty="0">
                <a:latin typeface="Times New Roman" panose="02020603050405020304" pitchFamily="18" charset="0"/>
                <a:ea typeface="+mj-ea"/>
                <a:cs typeface="Times New Roman" panose="02020603050405020304" pitchFamily="18" charset="0"/>
              </a:rPr>
              <a:t> - Διαθεσιμότητα νερού </a:t>
            </a:r>
            <a:endParaRPr lang="el-GR" sz="20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Πρόκειται </a:t>
            </a:r>
            <a:r>
              <a:rPr lang="el-GR" sz="2000" dirty="0">
                <a:latin typeface="Times New Roman" panose="02020603050405020304" pitchFamily="18" charset="0"/>
                <a:ea typeface="+mj-ea"/>
                <a:cs typeface="Times New Roman" panose="02020603050405020304" pitchFamily="18" charset="0"/>
              </a:rPr>
              <a:t>για δείκτη εθνικής εμβέλειας ο οποίος παρουσιάζει τα επίπεδα διαθέσιμου νερού με την χρήση δημοσιευμένων υδρολογικών στοιχείων</a:t>
            </a:r>
            <a:r>
              <a:rPr lang="el-GR" sz="2000" dirty="0" smtClean="0">
                <a:latin typeface="Times New Roman" panose="02020603050405020304" pitchFamily="18" charset="0"/>
                <a:ea typeface="+mj-ea"/>
                <a:cs typeface="Times New Roman" panose="02020603050405020304" pitchFamily="18" charset="0"/>
              </a:rPr>
              <a:t>.</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82108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a:solidFill>
                  <a:schemeClr val="tx1"/>
                </a:solidFill>
                <a:latin typeface="Times New Roman" panose="02020603050405020304" pitchFamily="18" charset="0"/>
                <a:cs typeface="Times New Roman" panose="02020603050405020304" pitchFamily="18" charset="0"/>
              </a:rPr>
              <a:t>Προσφορά και ζήτηση νερού</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4708981"/>
          </a:xfrm>
          <a:prstGeom prst="rect">
            <a:avLst/>
          </a:prstGeom>
        </p:spPr>
        <p:txBody>
          <a:bodyPr wrap="square">
            <a:spAutoFit/>
          </a:bodyPr>
          <a:lstStyle/>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 </a:t>
            </a:r>
            <a:r>
              <a:rPr lang="el-GR" sz="2000" dirty="0" smtClean="0">
                <a:latin typeface="Times New Roman" panose="02020603050405020304" pitchFamily="18" charset="0"/>
                <a:ea typeface="+mj-ea"/>
                <a:cs typeface="Times New Roman" panose="02020603050405020304" pitchFamily="18" charset="0"/>
              </a:rPr>
              <a:t>Οι </a:t>
            </a:r>
            <a:r>
              <a:rPr lang="el-GR" sz="2000" dirty="0">
                <a:latin typeface="Times New Roman" panose="02020603050405020304" pitchFamily="18" charset="0"/>
                <a:ea typeface="+mj-ea"/>
                <a:cs typeface="Times New Roman" panose="02020603050405020304" pitchFamily="18" charset="0"/>
              </a:rPr>
              <a:t>κυριότεροι </a:t>
            </a:r>
            <a:r>
              <a:rPr lang="el-GR" sz="2000" dirty="0" smtClean="0">
                <a:latin typeface="Times New Roman" panose="02020603050405020304" pitchFamily="18" charset="0"/>
                <a:ea typeface="+mj-ea"/>
                <a:cs typeface="Times New Roman" panose="02020603050405020304" pitchFamily="18" charset="0"/>
              </a:rPr>
              <a:t>λόγοι που </a:t>
            </a:r>
            <a:r>
              <a:rPr lang="el-GR" sz="2000" dirty="0">
                <a:latin typeface="Times New Roman" panose="02020603050405020304" pitchFamily="18" charset="0"/>
                <a:ea typeface="+mj-ea"/>
                <a:cs typeface="Times New Roman" panose="02020603050405020304" pitchFamily="18" charset="0"/>
              </a:rPr>
              <a:t>προκαλούν προβλήματα στην αξιοποίηση των υδατικών πόρων της χώρας </a:t>
            </a:r>
            <a:r>
              <a:rPr lang="el-GR" sz="2000" dirty="0" smtClean="0">
                <a:latin typeface="Times New Roman" panose="02020603050405020304" pitchFamily="18" charset="0"/>
                <a:ea typeface="+mj-ea"/>
                <a:cs typeface="Times New Roman" panose="02020603050405020304" pitchFamily="18" charset="0"/>
              </a:rPr>
              <a:t>μας είναι</a:t>
            </a:r>
            <a:r>
              <a:rPr lang="el-GR" sz="20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Η </a:t>
            </a:r>
            <a:r>
              <a:rPr lang="el-GR" sz="2000" dirty="0">
                <a:latin typeface="Times New Roman" panose="02020603050405020304" pitchFamily="18" charset="0"/>
                <a:ea typeface="+mj-ea"/>
                <a:cs typeface="Times New Roman" panose="02020603050405020304" pitchFamily="18" charset="0"/>
              </a:rPr>
              <a:t>άνιση κατανομή των υδατικών πόρων στο χώρο. Η δυτική Ελλάδα </a:t>
            </a:r>
            <a:r>
              <a:rPr lang="el-GR" sz="2000" dirty="0" smtClean="0">
                <a:latin typeface="Times New Roman" panose="02020603050405020304" pitchFamily="18" charset="0"/>
                <a:ea typeface="+mj-ea"/>
                <a:cs typeface="Times New Roman" panose="02020603050405020304" pitchFamily="18" charset="0"/>
              </a:rPr>
              <a:t>δέχεται πολύ </a:t>
            </a:r>
            <a:r>
              <a:rPr lang="el-GR" sz="2000" dirty="0">
                <a:latin typeface="Times New Roman" panose="02020603050405020304" pitchFamily="18" charset="0"/>
                <a:ea typeface="+mj-ea"/>
                <a:cs typeface="Times New Roman" panose="02020603050405020304" pitchFamily="18" charset="0"/>
              </a:rPr>
              <a:t>μεγαλύτερα ύψη βροχών από την ανατολική. Ειδικότερα, 24% </a:t>
            </a:r>
            <a:r>
              <a:rPr lang="el-GR" sz="2000" dirty="0" smtClean="0">
                <a:latin typeface="Times New Roman" panose="02020603050405020304" pitchFamily="18" charset="0"/>
                <a:ea typeface="+mj-ea"/>
                <a:cs typeface="Times New Roman" panose="02020603050405020304" pitchFamily="18" charset="0"/>
              </a:rPr>
              <a:t>της συνολικής </a:t>
            </a:r>
            <a:r>
              <a:rPr lang="el-GR" sz="2000" dirty="0">
                <a:latin typeface="Times New Roman" panose="02020603050405020304" pitchFamily="18" charset="0"/>
                <a:ea typeface="+mj-ea"/>
                <a:cs typeface="Times New Roman" panose="02020603050405020304" pitchFamily="18" charset="0"/>
              </a:rPr>
              <a:t>έκτασης της χώρας δέχεται το 36% των συνολικών </a:t>
            </a:r>
            <a:r>
              <a:rPr lang="el-GR" sz="2000" dirty="0" smtClean="0">
                <a:latin typeface="Times New Roman" panose="02020603050405020304" pitchFamily="18" charset="0"/>
                <a:ea typeface="+mj-ea"/>
                <a:cs typeface="Times New Roman" panose="02020603050405020304" pitchFamily="18" charset="0"/>
              </a:rPr>
              <a:t>ατμοσφαιρικών κατακρημνισμάτων</a:t>
            </a:r>
            <a:r>
              <a:rPr lang="el-GR" sz="2000" dirty="0">
                <a:latin typeface="Times New Roman" panose="02020603050405020304" pitchFamily="18" charset="0"/>
                <a:ea typeface="+mj-ea"/>
                <a:cs typeface="Times New Roman" panose="02020603050405020304" pitchFamily="18" charset="0"/>
              </a:rPr>
              <a:t>, ενώ ακόμη μεγαλύτερη είναι η διαφοροποίηση στα </a:t>
            </a:r>
            <a:r>
              <a:rPr lang="el-GR" sz="2000" dirty="0" smtClean="0">
                <a:latin typeface="Times New Roman" panose="02020603050405020304" pitchFamily="18" charset="0"/>
                <a:ea typeface="+mj-ea"/>
                <a:cs typeface="Times New Roman" panose="02020603050405020304" pitchFamily="18" charset="0"/>
              </a:rPr>
              <a:t>ποσοστά της </a:t>
            </a:r>
            <a:r>
              <a:rPr lang="el-GR" sz="2000" dirty="0">
                <a:latin typeface="Times New Roman" panose="02020603050405020304" pitchFamily="18" charset="0"/>
                <a:ea typeface="+mj-ea"/>
                <a:cs typeface="Times New Roman" panose="02020603050405020304" pitchFamily="18" charset="0"/>
              </a:rPr>
              <a:t>επιφανειακής απορροής.</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Η </a:t>
            </a:r>
            <a:r>
              <a:rPr lang="el-GR" sz="2000" dirty="0">
                <a:latin typeface="Times New Roman" panose="02020603050405020304" pitchFamily="18" charset="0"/>
                <a:ea typeface="+mj-ea"/>
                <a:cs typeface="Times New Roman" panose="02020603050405020304" pitchFamily="18" charset="0"/>
              </a:rPr>
              <a:t>ανομοιόμορφη κατανομή των υδατικών πόρων στο χρόνο, με </a:t>
            </a:r>
            <a:r>
              <a:rPr lang="el-GR" sz="2000" dirty="0" smtClean="0">
                <a:latin typeface="Times New Roman" panose="02020603050405020304" pitchFamily="18" charset="0"/>
                <a:ea typeface="+mj-ea"/>
                <a:cs typeface="Times New Roman" panose="02020603050405020304" pitchFamily="18" charset="0"/>
              </a:rPr>
              <a:t>μεγάλη συγκέντρωση </a:t>
            </a:r>
            <a:r>
              <a:rPr lang="el-GR" sz="2000" dirty="0">
                <a:latin typeface="Times New Roman" panose="02020603050405020304" pitchFamily="18" charset="0"/>
                <a:ea typeface="+mj-ea"/>
                <a:cs typeface="Times New Roman" panose="02020603050405020304" pitchFamily="18" charset="0"/>
              </a:rPr>
              <a:t>βροχοπτώσεων κατά τη χειμερινή περίοδο. Στη νότια Ελλάδα </a:t>
            </a:r>
            <a:r>
              <a:rPr lang="el-GR" sz="2000" dirty="0" smtClean="0">
                <a:latin typeface="Times New Roman" panose="02020603050405020304" pitchFamily="18" charset="0"/>
                <a:ea typeface="+mj-ea"/>
                <a:cs typeface="Times New Roman" panose="02020603050405020304" pitchFamily="18" charset="0"/>
              </a:rPr>
              <a:t>το 80,9</a:t>
            </a:r>
            <a:r>
              <a:rPr lang="el-GR" sz="2000" dirty="0">
                <a:latin typeface="Times New Roman" panose="02020603050405020304" pitchFamily="18" charset="0"/>
                <a:ea typeface="+mj-ea"/>
                <a:cs typeface="Times New Roman" panose="02020603050405020304" pitchFamily="18" charset="0"/>
              </a:rPr>
              <a:t>% των ετήσιων βροχοπτώσεων συγκεντρώνεται σ΄ αυτή την περίοδο, ενώ </a:t>
            </a:r>
            <a:r>
              <a:rPr lang="el-GR" sz="2000" dirty="0" smtClean="0">
                <a:latin typeface="Times New Roman" panose="02020603050405020304" pitchFamily="18" charset="0"/>
                <a:ea typeface="+mj-ea"/>
                <a:cs typeface="Times New Roman" panose="02020603050405020304" pitchFamily="18" charset="0"/>
              </a:rPr>
              <a:t>το θερινό </a:t>
            </a:r>
            <a:r>
              <a:rPr lang="el-GR" sz="2000" dirty="0">
                <a:latin typeface="Times New Roman" panose="02020603050405020304" pitchFamily="18" charset="0"/>
                <a:ea typeface="+mj-ea"/>
                <a:cs typeface="Times New Roman" panose="02020603050405020304" pitchFamily="18" charset="0"/>
              </a:rPr>
              <a:t>ύψος της βροχής αυξάνει προς βορρά, και στα βορειότερα </a:t>
            </a:r>
            <a:r>
              <a:rPr lang="el-GR" sz="2000" dirty="0" smtClean="0">
                <a:latin typeface="Times New Roman" panose="02020603050405020304" pitchFamily="18" charset="0"/>
                <a:ea typeface="+mj-ea"/>
                <a:cs typeface="Times New Roman" panose="02020603050405020304" pitchFamily="18" charset="0"/>
              </a:rPr>
              <a:t>τμήματα παίρνει </a:t>
            </a:r>
            <a:r>
              <a:rPr lang="el-GR" sz="2000" dirty="0">
                <a:latin typeface="Times New Roman" panose="02020603050405020304" pitchFamily="18" charset="0"/>
                <a:ea typeface="+mj-ea"/>
                <a:cs typeface="Times New Roman" panose="02020603050405020304" pitchFamily="18" charset="0"/>
              </a:rPr>
              <a:t>τη μεγαλύτερη τιμή του, δηλαδή 20% του ετήσιου όγκου</a:t>
            </a:r>
            <a:r>
              <a:rPr lang="el-GR" sz="2000" dirty="0" smtClean="0">
                <a:latin typeface="Times New Roman" panose="02020603050405020304" pitchFamily="18" charset="0"/>
                <a:ea typeface="+mj-ea"/>
                <a:cs typeface="Times New Roman" panose="02020603050405020304" pitchFamily="18" charset="0"/>
              </a:rPr>
              <a:t>.</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8314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a:solidFill>
                  <a:schemeClr val="tx1"/>
                </a:solidFill>
                <a:latin typeface="Times New Roman" panose="02020603050405020304" pitchFamily="18" charset="0"/>
                <a:cs typeface="Times New Roman" panose="02020603050405020304" pitchFamily="18" charset="0"/>
              </a:rPr>
              <a:t>Προσφορά και ζήτηση νερού</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4247317"/>
          </a:xfrm>
          <a:prstGeom prst="rect">
            <a:avLst/>
          </a:prstGeom>
        </p:spPr>
        <p:txBody>
          <a:bodyPr wrap="square">
            <a:spAutoFit/>
          </a:bodyPr>
          <a:lstStyle/>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 </a:t>
            </a:r>
            <a:r>
              <a:rPr lang="el-GR" sz="2000" dirty="0" smtClean="0">
                <a:latin typeface="Times New Roman" panose="02020603050405020304" pitchFamily="18" charset="0"/>
                <a:ea typeface="+mj-ea"/>
                <a:cs typeface="Times New Roman" panose="02020603050405020304" pitchFamily="18" charset="0"/>
              </a:rPr>
              <a:t>Οι </a:t>
            </a:r>
            <a:r>
              <a:rPr lang="el-GR" sz="2000" dirty="0">
                <a:latin typeface="Times New Roman" panose="02020603050405020304" pitchFamily="18" charset="0"/>
                <a:ea typeface="+mj-ea"/>
                <a:cs typeface="Times New Roman" panose="02020603050405020304" pitchFamily="18" charset="0"/>
              </a:rPr>
              <a:t>κυριότεροι </a:t>
            </a:r>
            <a:r>
              <a:rPr lang="el-GR" sz="2000" dirty="0" smtClean="0">
                <a:latin typeface="Times New Roman" panose="02020603050405020304" pitchFamily="18" charset="0"/>
                <a:ea typeface="+mj-ea"/>
                <a:cs typeface="Times New Roman" panose="02020603050405020304" pitchFamily="18" charset="0"/>
              </a:rPr>
              <a:t>λόγοι που </a:t>
            </a:r>
            <a:r>
              <a:rPr lang="el-GR" sz="2000" dirty="0">
                <a:latin typeface="Times New Roman" panose="02020603050405020304" pitchFamily="18" charset="0"/>
                <a:ea typeface="+mj-ea"/>
                <a:cs typeface="Times New Roman" panose="02020603050405020304" pitchFamily="18" charset="0"/>
              </a:rPr>
              <a:t>προκαλούν προβλήματα στην αξιοποίηση των υδατικών πόρων της χώρας </a:t>
            </a:r>
            <a:r>
              <a:rPr lang="el-GR" sz="2000" dirty="0" smtClean="0">
                <a:latin typeface="Times New Roman" panose="02020603050405020304" pitchFamily="18" charset="0"/>
                <a:ea typeface="+mj-ea"/>
                <a:cs typeface="Times New Roman" panose="02020603050405020304" pitchFamily="18" charset="0"/>
              </a:rPr>
              <a:t>μας είναι</a:t>
            </a:r>
            <a:r>
              <a:rPr lang="el-GR" sz="20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Η </a:t>
            </a:r>
            <a:r>
              <a:rPr lang="el-GR" sz="2000" dirty="0">
                <a:latin typeface="Times New Roman" panose="02020603050405020304" pitchFamily="18" charset="0"/>
                <a:ea typeface="+mj-ea"/>
                <a:cs typeface="Times New Roman" panose="02020603050405020304" pitchFamily="18" charset="0"/>
              </a:rPr>
              <a:t>άνιση κατανομή της ζήτησης </a:t>
            </a:r>
            <a:r>
              <a:rPr lang="el-GR" sz="2000" b="1" dirty="0">
                <a:latin typeface="Times New Roman" panose="02020603050405020304" pitchFamily="18" charset="0"/>
                <a:ea typeface="+mj-ea"/>
                <a:cs typeface="Times New Roman" panose="02020603050405020304" pitchFamily="18" charset="0"/>
              </a:rPr>
              <a:t>στο χώρο</a:t>
            </a:r>
            <a:r>
              <a:rPr lang="el-GR" sz="2000" dirty="0">
                <a:latin typeface="Times New Roman" panose="02020603050405020304" pitchFamily="18" charset="0"/>
                <a:ea typeface="+mj-ea"/>
                <a:cs typeface="Times New Roman" panose="02020603050405020304" pitchFamily="18" charset="0"/>
              </a:rPr>
              <a:t>, </a:t>
            </a:r>
            <a:r>
              <a:rPr lang="el-GR" sz="2000" dirty="0" err="1">
                <a:latin typeface="Times New Roman" panose="02020603050405020304" pitchFamily="18" charset="0"/>
                <a:ea typeface="+mj-ea"/>
                <a:cs typeface="Times New Roman" panose="02020603050405020304" pitchFamily="18" charset="0"/>
              </a:rPr>
              <a:t>αναντίστοιχη</a:t>
            </a:r>
            <a:r>
              <a:rPr lang="el-GR" sz="2000" dirty="0">
                <a:latin typeface="Times New Roman" panose="02020603050405020304" pitchFamily="18" charset="0"/>
                <a:ea typeface="+mj-ea"/>
                <a:cs typeface="Times New Roman" panose="02020603050405020304" pitchFamily="18" charset="0"/>
              </a:rPr>
              <a:t> με την κατανομή </a:t>
            </a:r>
            <a:r>
              <a:rPr lang="el-GR" sz="2000" dirty="0" smtClean="0">
                <a:latin typeface="Times New Roman" panose="02020603050405020304" pitchFamily="18" charset="0"/>
                <a:ea typeface="+mj-ea"/>
                <a:cs typeface="Times New Roman" panose="02020603050405020304" pitchFamily="18" charset="0"/>
              </a:rPr>
              <a:t>της προσφοράς</a:t>
            </a:r>
            <a:r>
              <a:rPr lang="el-GR" sz="2000" dirty="0">
                <a:latin typeface="Times New Roman" panose="02020603050405020304" pitchFamily="18" charset="0"/>
                <a:ea typeface="+mj-ea"/>
                <a:cs typeface="Times New Roman" panose="02020603050405020304" pitchFamily="18" charset="0"/>
              </a:rPr>
              <a:t>. Ο άξονας Θεσσαλονίκη – Αθήνα - Πάτρα που παρουσιάζει </a:t>
            </a:r>
            <a:r>
              <a:rPr lang="el-GR" sz="2000" dirty="0" smtClean="0">
                <a:latin typeface="Times New Roman" panose="02020603050405020304" pitchFamily="18" charset="0"/>
                <a:ea typeface="+mj-ea"/>
                <a:cs typeface="Times New Roman" panose="02020603050405020304" pitchFamily="18" charset="0"/>
              </a:rPr>
              <a:t>τη μεγαλύτερη </a:t>
            </a:r>
            <a:r>
              <a:rPr lang="el-GR" sz="2000" dirty="0">
                <a:latin typeface="Times New Roman" panose="02020603050405020304" pitchFamily="18" charset="0"/>
                <a:ea typeface="+mj-ea"/>
                <a:cs typeface="Times New Roman" panose="02020603050405020304" pitchFamily="18" charset="0"/>
              </a:rPr>
              <a:t>συγκέντρωση πληθυσμού και δραστηριοτήτων, δεν </a:t>
            </a:r>
            <a:r>
              <a:rPr lang="el-GR" sz="2000" dirty="0" smtClean="0">
                <a:latin typeface="Times New Roman" panose="02020603050405020304" pitchFamily="18" charset="0"/>
                <a:ea typeface="+mj-ea"/>
                <a:cs typeface="Times New Roman" panose="02020603050405020304" pitchFamily="18" charset="0"/>
              </a:rPr>
              <a:t>διαθέτει σημαντικούς </a:t>
            </a:r>
            <a:r>
              <a:rPr lang="el-GR" sz="2000" dirty="0">
                <a:latin typeface="Times New Roman" panose="02020603050405020304" pitchFamily="18" charset="0"/>
                <a:ea typeface="+mj-ea"/>
                <a:cs typeface="Times New Roman" panose="02020603050405020304" pitchFamily="18" charset="0"/>
              </a:rPr>
              <a:t>υδατικούς </a:t>
            </a:r>
            <a:r>
              <a:rPr lang="el-GR" sz="2000" dirty="0" smtClean="0">
                <a:latin typeface="Times New Roman" panose="02020603050405020304" pitchFamily="18" charset="0"/>
                <a:ea typeface="+mj-ea"/>
                <a:cs typeface="Times New Roman" panose="02020603050405020304" pitchFamily="18" charset="0"/>
              </a:rPr>
              <a:t>πόρους.</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Η </a:t>
            </a:r>
            <a:r>
              <a:rPr lang="el-GR" sz="2000" dirty="0">
                <a:latin typeface="Times New Roman" panose="02020603050405020304" pitchFamily="18" charset="0"/>
                <a:ea typeface="+mj-ea"/>
                <a:cs typeface="Times New Roman" panose="02020603050405020304" pitchFamily="18" charset="0"/>
              </a:rPr>
              <a:t>ανομοιόμορφη κατανομή της ζήτησης </a:t>
            </a:r>
            <a:r>
              <a:rPr lang="el-GR" sz="2000" b="1" dirty="0">
                <a:latin typeface="Times New Roman" panose="02020603050405020304" pitchFamily="18" charset="0"/>
                <a:ea typeface="+mj-ea"/>
                <a:cs typeface="Times New Roman" panose="02020603050405020304" pitchFamily="18" charset="0"/>
              </a:rPr>
              <a:t>στο χρόνο</a:t>
            </a:r>
            <a:r>
              <a:rPr lang="el-GR" sz="2000" dirty="0">
                <a:latin typeface="Times New Roman" panose="02020603050405020304" pitchFamily="18" charset="0"/>
                <a:ea typeface="+mj-ea"/>
                <a:cs typeface="Times New Roman" panose="02020603050405020304" pitchFamily="18" charset="0"/>
              </a:rPr>
              <a:t>, </a:t>
            </a:r>
            <a:r>
              <a:rPr lang="el-GR" sz="2000" dirty="0" err="1">
                <a:latin typeface="Times New Roman" panose="02020603050405020304" pitchFamily="18" charset="0"/>
                <a:ea typeface="+mj-ea"/>
                <a:cs typeface="Times New Roman" panose="02020603050405020304" pitchFamily="18" charset="0"/>
              </a:rPr>
              <a:t>αναντίστοιχη</a:t>
            </a:r>
            <a:r>
              <a:rPr lang="el-GR" sz="2000" dirty="0">
                <a:latin typeface="Times New Roman" panose="02020603050405020304" pitchFamily="18" charset="0"/>
                <a:ea typeface="+mj-ea"/>
                <a:cs typeface="Times New Roman" panose="02020603050405020304" pitchFamily="18" charset="0"/>
              </a:rPr>
              <a:t> με </a:t>
            </a:r>
            <a:r>
              <a:rPr lang="el-GR" sz="2000" dirty="0" smtClean="0">
                <a:latin typeface="Times New Roman" panose="02020603050405020304" pitchFamily="18" charset="0"/>
                <a:ea typeface="+mj-ea"/>
                <a:cs typeface="Times New Roman" panose="02020603050405020304" pitchFamily="18" charset="0"/>
              </a:rPr>
              <a:t>την κατανομή </a:t>
            </a:r>
            <a:r>
              <a:rPr lang="el-GR" sz="2000" dirty="0">
                <a:latin typeface="Times New Roman" panose="02020603050405020304" pitchFamily="18" charset="0"/>
                <a:ea typeface="+mj-ea"/>
                <a:cs typeface="Times New Roman" panose="02020603050405020304" pitchFamily="18" charset="0"/>
              </a:rPr>
              <a:t>της προσφοράς. Ο μεγαλύτερος καταναλωτής του </a:t>
            </a:r>
            <a:r>
              <a:rPr lang="el-GR" sz="2000" dirty="0" smtClean="0">
                <a:latin typeface="Times New Roman" panose="02020603050405020304" pitchFamily="18" charset="0"/>
                <a:ea typeface="+mj-ea"/>
                <a:cs typeface="Times New Roman" panose="02020603050405020304" pitchFamily="18" charset="0"/>
              </a:rPr>
              <a:t>χρησιμοποιούμενου νερού</a:t>
            </a:r>
            <a:r>
              <a:rPr lang="el-GR" sz="2000" dirty="0">
                <a:latin typeface="Times New Roman" panose="02020603050405020304" pitchFamily="18" charset="0"/>
                <a:ea typeface="+mj-ea"/>
                <a:cs typeface="Times New Roman" panose="02020603050405020304" pitchFamily="18" charset="0"/>
              </a:rPr>
              <a:t>, η γεωργία (87%), το καταναλώνει την ξηρή περίοδο. Την ίδια περίοδο </a:t>
            </a:r>
            <a:r>
              <a:rPr lang="el-GR" sz="2000" dirty="0" smtClean="0">
                <a:latin typeface="Times New Roman" panose="02020603050405020304" pitchFamily="18" charset="0"/>
                <a:ea typeface="+mj-ea"/>
                <a:cs typeface="Times New Roman" panose="02020603050405020304" pitchFamily="18" charset="0"/>
              </a:rPr>
              <a:t>και ειδικότερα </a:t>
            </a:r>
            <a:r>
              <a:rPr lang="el-GR" sz="2000" dirty="0">
                <a:latin typeface="Times New Roman" panose="02020603050405020304" pitchFamily="18" charset="0"/>
                <a:ea typeface="+mj-ea"/>
                <a:cs typeface="Times New Roman" panose="02020603050405020304" pitchFamily="18" charset="0"/>
              </a:rPr>
              <a:t>τους μήνες Ιούλιο-Αύγουστο, διπλασιάζεται λόγω τουρισμού και </a:t>
            </a:r>
            <a:r>
              <a:rPr lang="el-GR" sz="2000" dirty="0" smtClean="0">
                <a:latin typeface="Times New Roman" panose="02020603050405020304" pitchFamily="18" charset="0"/>
                <a:ea typeface="+mj-ea"/>
                <a:cs typeface="Times New Roman" panose="02020603050405020304" pitchFamily="18" charset="0"/>
              </a:rPr>
              <a:t>η κατανάλωση </a:t>
            </a:r>
            <a:r>
              <a:rPr lang="el-GR" sz="2000" dirty="0">
                <a:latin typeface="Times New Roman" panose="02020603050405020304" pitchFamily="18" charset="0"/>
                <a:ea typeface="+mj-ea"/>
                <a:cs typeface="Times New Roman" panose="02020603050405020304" pitchFamily="18" charset="0"/>
              </a:rPr>
              <a:t>νερού </a:t>
            </a:r>
            <a:r>
              <a:rPr lang="el-GR" sz="2000" dirty="0" smtClean="0">
                <a:latin typeface="Times New Roman" panose="02020603050405020304" pitchFamily="18" charset="0"/>
                <a:ea typeface="+mj-ea"/>
                <a:cs typeface="Times New Roman" panose="02020603050405020304" pitchFamily="18" charset="0"/>
              </a:rPr>
              <a:t>ύδρευσης.</a:t>
            </a:r>
          </a:p>
        </p:txBody>
      </p:sp>
    </p:spTree>
    <p:extLst>
      <p:ext uri="{BB962C8B-B14F-4D97-AF65-F5344CB8AC3E}">
        <p14:creationId xmlns:p14="http://schemas.microsoft.com/office/powerpoint/2010/main" val="830540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a:solidFill>
                  <a:schemeClr val="tx1"/>
                </a:solidFill>
                <a:latin typeface="Times New Roman" panose="02020603050405020304" pitchFamily="18" charset="0"/>
                <a:cs typeface="Times New Roman" panose="02020603050405020304" pitchFamily="18" charset="0"/>
              </a:rPr>
              <a:t>Προσφορά και ζήτηση νερού</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099772"/>
            <a:ext cx="10953500" cy="5632311"/>
          </a:xfrm>
          <a:prstGeom prst="rect">
            <a:avLst/>
          </a:prstGeom>
        </p:spPr>
        <p:txBody>
          <a:bodyPr wrap="square">
            <a:spAutoFit/>
          </a:bodyPr>
          <a:lstStyle/>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 </a:t>
            </a:r>
            <a:r>
              <a:rPr lang="el-GR" sz="2000" dirty="0" smtClean="0">
                <a:latin typeface="Times New Roman" panose="02020603050405020304" pitchFamily="18" charset="0"/>
                <a:ea typeface="+mj-ea"/>
                <a:cs typeface="Times New Roman" panose="02020603050405020304" pitchFamily="18" charset="0"/>
              </a:rPr>
              <a:t>Οι </a:t>
            </a:r>
            <a:r>
              <a:rPr lang="el-GR" sz="2000" dirty="0">
                <a:latin typeface="Times New Roman" panose="02020603050405020304" pitchFamily="18" charset="0"/>
                <a:ea typeface="+mj-ea"/>
                <a:cs typeface="Times New Roman" panose="02020603050405020304" pitchFamily="18" charset="0"/>
              </a:rPr>
              <a:t>κυριότεροι </a:t>
            </a:r>
            <a:r>
              <a:rPr lang="el-GR" sz="2000" dirty="0" smtClean="0">
                <a:latin typeface="Times New Roman" panose="02020603050405020304" pitchFamily="18" charset="0"/>
                <a:ea typeface="+mj-ea"/>
                <a:cs typeface="Times New Roman" panose="02020603050405020304" pitchFamily="18" charset="0"/>
              </a:rPr>
              <a:t>λόγοι που </a:t>
            </a:r>
            <a:r>
              <a:rPr lang="el-GR" sz="2000" dirty="0">
                <a:latin typeface="Times New Roman" panose="02020603050405020304" pitchFamily="18" charset="0"/>
                <a:ea typeface="+mj-ea"/>
                <a:cs typeface="Times New Roman" panose="02020603050405020304" pitchFamily="18" charset="0"/>
              </a:rPr>
              <a:t>προκαλούν προβλήματα στην αξιοποίηση των υδατικών πόρων της χώρας </a:t>
            </a:r>
            <a:r>
              <a:rPr lang="el-GR" sz="2000" dirty="0" smtClean="0">
                <a:latin typeface="Times New Roman" panose="02020603050405020304" pitchFamily="18" charset="0"/>
                <a:ea typeface="+mj-ea"/>
                <a:cs typeface="Times New Roman" panose="02020603050405020304" pitchFamily="18" charset="0"/>
              </a:rPr>
              <a:t>μας είναι</a:t>
            </a:r>
            <a:r>
              <a:rPr lang="el-GR" sz="2000" dirty="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Η </a:t>
            </a:r>
            <a:r>
              <a:rPr lang="el-GR" sz="2000" dirty="0">
                <a:latin typeface="Times New Roman" panose="02020603050405020304" pitchFamily="18" charset="0"/>
                <a:ea typeface="+mj-ea"/>
                <a:cs typeface="Times New Roman" panose="02020603050405020304" pitchFamily="18" charset="0"/>
              </a:rPr>
              <a:t>γεωμορφολογία της χώρας. Ο έντονος οριζόντιος και </a:t>
            </a:r>
            <a:r>
              <a:rPr lang="el-GR" sz="2000" dirty="0" smtClean="0">
                <a:latin typeface="Times New Roman" panose="02020603050405020304" pitchFamily="18" charset="0"/>
                <a:ea typeface="+mj-ea"/>
                <a:cs typeface="Times New Roman" panose="02020603050405020304" pitchFamily="18" charset="0"/>
              </a:rPr>
              <a:t>κατακόρυφος διαμελισμός</a:t>
            </a:r>
            <a:r>
              <a:rPr lang="el-GR" sz="2000" dirty="0">
                <a:latin typeface="Times New Roman" panose="02020603050405020304" pitchFamily="18" charset="0"/>
                <a:ea typeface="+mj-ea"/>
                <a:cs typeface="Times New Roman" panose="02020603050405020304" pitchFamily="18" charset="0"/>
              </a:rPr>
              <a:t>, καθώς και η δομή και διάταξη των πετρωμάτων, έχουν </a:t>
            </a:r>
            <a:r>
              <a:rPr lang="el-GR" sz="2000" dirty="0" smtClean="0">
                <a:latin typeface="Times New Roman" panose="02020603050405020304" pitchFamily="18" charset="0"/>
                <a:ea typeface="+mj-ea"/>
                <a:cs typeface="Times New Roman" panose="02020603050405020304" pitchFamily="18" charset="0"/>
              </a:rPr>
              <a:t>ως αποτέλεσμα </a:t>
            </a:r>
            <a:r>
              <a:rPr lang="el-GR" sz="2000" dirty="0">
                <a:latin typeface="Times New Roman" panose="02020603050405020304" pitchFamily="18" charset="0"/>
                <a:ea typeface="+mj-ea"/>
                <a:cs typeface="Times New Roman" panose="02020603050405020304" pitchFamily="18" charset="0"/>
              </a:rPr>
              <a:t>τη δημιουργία πολλών μικρών </a:t>
            </a:r>
            <a:r>
              <a:rPr lang="el-GR" sz="2000" dirty="0" err="1">
                <a:latin typeface="Times New Roman" panose="02020603050405020304" pitchFamily="18" charset="0"/>
                <a:ea typeface="+mj-ea"/>
                <a:cs typeface="Times New Roman" panose="02020603050405020304" pitchFamily="18" charset="0"/>
              </a:rPr>
              <a:t>υδατορεμάτων</a:t>
            </a:r>
            <a:r>
              <a:rPr lang="el-GR" sz="2000" dirty="0">
                <a:latin typeface="Times New Roman" panose="02020603050405020304" pitchFamily="18" charset="0"/>
                <a:ea typeface="+mj-ea"/>
                <a:cs typeface="Times New Roman" panose="02020603050405020304" pitchFamily="18" charset="0"/>
              </a:rPr>
              <a:t> με </a:t>
            </a:r>
            <a:r>
              <a:rPr lang="el-GR" sz="2000" dirty="0" err="1" smtClean="0">
                <a:latin typeface="Times New Roman" panose="02020603050405020304" pitchFamily="18" charset="0"/>
                <a:ea typeface="+mj-ea"/>
                <a:cs typeface="Times New Roman" panose="02020603050405020304" pitchFamily="18" charset="0"/>
              </a:rPr>
              <a:t>χειμαρρική</a:t>
            </a:r>
            <a:r>
              <a:rPr lang="el-GR" sz="2000" dirty="0" smtClean="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επιφανειακή απορροή μικρής διάρκειας, αυξημένη </a:t>
            </a:r>
            <a:r>
              <a:rPr lang="el-GR" sz="2000" dirty="0" err="1">
                <a:latin typeface="Times New Roman" panose="02020603050405020304" pitchFamily="18" charset="0"/>
                <a:ea typeface="+mj-ea"/>
                <a:cs typeface="Times New Roman" panose="02020603050405020304" pitchFamily="18" charset="0"/>
              </a:rPr>
              <a:t>κατείσδυση</a:t>
            </a:r>
            <a:r>
              <a:rPr lang="el-GR" sz="2000" dirty="0">
                <a:latin typeface="Times New Roman" panose="02020603050405020304" pitchFamily="18" charset="0"/>
                <a:ea typeface="+mj-ea"/>
                <a:cs typeface="Times New Roman" panose="02020603050405020304" pitchFamily="18" charset="0"/>
              </a:rPr>
              <a:t> και </a:t>
            </a:r>
            <a:r>
              <a:rPr lang="el-GR" sz="2000" dirty="0" smtClean="0">
                <a:latin typeface="Times New Roman" panose="02020603050405020304" pitchFamily="18" charset="0"/>
                <a:ea typeface="+mj-ea"/>
                <a:cs typeface="Times New Roman" panose="02020603050405020304" pitchFamily="18" charset="0"/>
              </a:rPr>
              <a:t>συχνά </a:t>
            </a:r>
            <a:r>
              <a:rPr lang="el-GR" sz="2000" dirty="0" err="1" smtClean="0">
                <a:latin typeface="Times New Roman" panose="02020603050405020304" pitchFamily="18" charset="0"/>
                <a:ea typeface="+mj-ea"/>
                <a:cs typeface="Times New Roman" panose="02020603050405020304" pitchFamily="18" charset="0"/>
              </a:rPr>
              <a:t>πλημμυρικά</a:t>
            </a:r>
            <a:r>
              <a:rPr lang="el-GR" sz="2000" dirty="0" smtClean="0">
                <a:latin typeface="Times New Roman" panose="02020603050405020304" pitchFamily="18" charset="0"/>
                <a:ea typeface="+mj-ea"/>
                <a:cs typeface="Times New Roman" panose="02020603050405020304" pitchFamily="18" charset="0"/>
              </a:rPr>
              <a:t> φαινόμενα.</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Η </a:t>
            </a:r>
            <a:r>
              <a:rPr lang="el-GR" sz="2000" dirty="0">
                <a:latin typeface="Times New Roman" panose="02020603050405020304" pitchFamily="18" charset="0"/>
                <a:ea typeface="+mj-ea"/>
                <a:cs typeface="Times New Roman" panose="02020603050405020304" pitchFamily="18" charset="0"/>
              </a:rPr>
              <a:t>εξάρτηση της βόρειας Ελλάδας από τις επιφανειακές απορροές ποταμών </a:t>
            </a:r>
            <a:r>
              <a:rPr lang="el-GR" sz="2000" dirty="0" smtClean="0">
                <a:latin typeface="Times New Roman" panose="02020603050405020304" pitchFamily="18" charset="0"/>
                <a:ea typeface="+mj-ea"/>
                <a:cs typeface="Times New Roman" panose="02020603050405020304" pitchFamily="18" charset="0"/>
              </a:rPr>
              <a:t>που προέρχονται </a:t>
            </a:r>
            <a:r>
              <a:rPr lang="el-GR" sz="2000" dirty="0">
                <a:latin typeface="Times New Roman" panose="02020603050405020304" pitchFamily="18" charset="0"/>
                <a:ea typeface="+mj-ea"/>
                <a:cs typeface="Times New Roman" panose="02020603050405020304" pitchFamily="18" charset="0"/>
              </a:rPr>
              <a:t>από γειτονικά κράτη (περίπου 13 hm</a:t>
            </a:r>
            <a:r>
              <a:rPr lang="el-GR" sz="2000" baseline="30000" dirty="0">
                <a:latin typeface="Times New Roman" panose="02020603050405020304" pitchFamily="18" charset="0"/>
                <a:ea typeface="+mj-ea"/>
                <a:cs typeface="Times New Roman" panose="02020603050405020304" pitchFamily="18" charset="0"/>
              </a:rPr>
              <a:t>3</a:t>
            </a:r>
            <a:r>
              <a:rPr lang="el-GR" sz="2000" dirty="0">
                <a:latin typeface="Times New Roman" panose="02020603050405020304" pitchFamily="18" charset="0"/>
                <a:ea typeface="+mj-ea"/>
                <a:cs typeface="Times New Roman" panose="02020603050405020304" pitchFamily="18" charset="0"/>
              </a:rPr>
              <a:t> ετησίως). Το 23% </a:t>
            </a:r>
            <a:r>
              <a:rPr lang="el-GR" sz="2000" dirty="0" smtClean="0">
                <a:latin typeface="Times New Roman" panose="02020603050405020304" pitchFamily="18" charset="0"/>
                <a:ea typeface="+mj-ea"/>
                <a:cs typeface="Times New Roman" panose="02020603050405020304" pitchFamily="18" charset="0"/>
              </a:rPr>
              <a:t>του συνολικού </a:t>
            </a:r>
            <a:r>
              <a:rPr lang="el-GR" sz="2000" dirty="0">
                <a:latin typeface="Times New Roman" panose="02020603050405020304" pitchFamily="18" charset="0"/>
                <a:ea typeface="+mj-ea"/>
                <a:cs typeface="Times New Roman" panose="02020603050405020304" pitchFamily="18" charset="0"/>
              </a:rPr>
              <a:t>υδατικού δυναμικού της χώρας προέρχεται από γειτονικές </a:t>
            </a:r>
            <a:r>
              <a:rPr lang="el-GR" sz="2000" dirty="0" smtClean="0">
                <a:latin typeface="Times New Roman" panose="02020603050405020304" pitchFamily="18" charset="0"/>
                <a:ea typeface="+mj-ea"/>
                <a:cs typeface="Times New Roman" panose="02020603050405020304" pitchFamily="18" charset="0"/>
              </a:rPr>
              <a:t>χώρες, καθιστώντας </a:t>
            </a:r>
            <a:r>
              <a:rPr lang="el-GR" sz="2000" dirty="0">
                <a:latin typeface="Times New Roman" panose="02020603050405020304" pitchFamily="18" charset="0"/>
                <a:ea typeface="+mj-ea"/>
                <a:cs typeface="Times New Roman" panose="02020603050405020304" pitchFamily="18" charset="0"/>
              </a:rPr>
              <a:t>ιδιαίτερα σημαντική την ανάγκη για προώθηση </a:t>
            </a:r>
            <a:r>
              <a:rPr lang="el-GR" sz="2000" dirty="0" smtClean="0">
                <a:latin typeface="Times New Roman" panose="02020603050405020304" pitchFamily="18" charset="0"/>
                <a:ea typeface="+mj-ea"/>
                <a:cs typeface="Times New Roman" panose="02020603050405020304" pitchFamily="18" charset="0"/>
              </a:rPr>
              <a:t>διασυνοριακών δράσεων </a:t>
            </a:r>
            <a:r>
              <a:rPr lang="el-GR" sz="2000" dirty="0">
                <a:latin typeface="Times New Roman" panose="02020603050405020304" pitchFamily="18" charset="0"/>
                <a:ea typeface="+mj-ea"/>
                <a:cs typeface="Times New Roman" panose="02020603050405020304" pitchFamily="18" charset="0"/>
              </a:rPr>
              <a:t>διαχείρισης υδατικών </a:t>
            </a:r>
            <a:r>
              <a:rPr lang="el-GR" sz="2000" dirty="0" smtClean="0">
                <a:latin typeface="Times New Roman" panose="02020603050405020304" pitchFamily="18" charset="0"/>
                <a:ea typeface="+mj-ea"/>
                <a:cs typeface="Times New Roman" panose="02020603050405020304" pitchFamily="18" charset="0"/>
              </a:rPr>
              <a:t>πόρων.</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Το </a:t>
            </a:r>
            <a:r>
              <a:rPr lang="el-GR" sz="2000" dirty="0">
                <a:latin typeface="Times New Roman" panose="02020603050405020304" pitchFamily="18" charset="0"/>
                <a:ea typeface="+mj-ea"/>
                <a:cs typeface="Times New Roman" panose="02020603050405020304" pitchFamily="18" charset="0"/>
              </a:rPr>
              <a:t>μεγάλο ανάπτυγμα ακτών (15.021 </a:t>
            </a:r>
            <a:r>
              <a:rPr lang="el-GR" sz="2000" dirty="0" err="1">
                <a:latin typeface="Times New Roman" panose="02020603050405020304" pitchFamily="18" charset="0"/>
                <a:ea typeface="+mj-ea"/>
                <a:cs typeface="Times New Roman" panose="02020603050405020304" pitchFamily="18" charset="0"/>
              </a:rPr>
              <a:t>km</a:t>
            </a:r>
            <a:r>
              <a:rPr lang="el-GR" sz="2000" dirty="0">
                <a:latin typeface="Times New Roman" panose="02020603050405020304" pitchFamily="18" charset="0"/>
                <a:ea typeface="+mj-ea"/>
                <a:cs typeface="Times New Roman" panose="02020603050405020304" pitchFamily="18" charset="0"/>
              </a:rPr>
              <a:t>) σε συνδυασμό με τη </a:t>
            </a:r>
            <a:r>
              <a:rPr lang="el-GR" sz="2000" dirty="0" err="1" smtClean="0">
                <a:latin typeface="Times New Roman" panose="02020603050405020304" pitchFamily="18" charset="0"/>
                <a:ea typeface="+mj-ea"/>
                <a:cs typeface="Times New Roman" panose="02020603050405020304" pitchFamily="18" charset="0"/>
              </a:rPr>
              <a:t>λιθολογική</a:t>
            </a:r>
            <a:r>
              <a:rPr lang="el-GR" sz="2000" dirty="0" smtClean="0">
                <a:latin typeface="Times New Roman" panose="02020603050405020304" pitchFamily="18" charset="0"/>
                <a:ea typeface="+mj-ea"/>
                <a:cs typeface="Times New Roman" panose="02020603050405020304" pitchFamily="18" charset="0"/>
              </a:rPr>
              <a:t> σύσταση </a:t>
            </a:r>
            <a:r>
              <a:rPr lang="el-GR" sz="2000" dirty="0">
                <a:latin typeface="Times New Roman" panose="02020603050405020304" pitchFamily="18" charset="0"/>
                <a:ea typeface="+mj-ea"/>
                <a:cs typeface="Times New Roman" panose="02020603050405020304" pitchFamily="18" charset="0"/>
              </a:rPr>
              <a:t>των πετρωμάτων που συντείνει, λόγω της εντατικής </a:t>
            </a:r>
            <a:r>
              <a:rPr lang="el-GR" sz="2000" dirty="0" smtClean="0">
                <a:latin typeface="Times New Roman" panose="02020603050405020304" pitchFamily="18" charset="0"/>
                <a:ea typeface="+mj-ea"/>
                <a:cs typeface="Times New Roman" panose="02020603050405020304" pitchFamily="18" charset="0"/>
              </a:rPr>
              <a:t>εκμετάλλευσης παράκτιων </a:t>
            </a:r>
            <a:r>
              <a:rPr lang="el-GR" sz="2000" dirty="0" err="1">
                <a:latin typeface="Times New Roman" panose="02020603050405020304" pitchFamily="18" charset="0"/>
                <a:ea typeface="+mj-ea"/>
                <a:cs typeface="Times New Roman" panose="02020603050405020304" pitchFamily="18" charset="0"/>
              </a:rPr>
              <a:t>υδροφορέων</a:t>
            </a:r>
            <a:r>
              <a:rPr lang="el-GR" sz="2000" dirty="0">
                <a:latin typeface="Times New Roman" panose="02020603050405020304" pitchFamily="18" charset="0"/>
                <a:ea typeface="+mj-ea"/>
                <a:cs typeface="Times New Roman" panose="02020603050405020304" pitchFamily="18" charset="0"/>
              </a:rPr>
              <a:t>, στην </a:t>
            </a:r>
            <a:r>
              <a:rPr lang="el-GR" sz="2000" dirty="0" err="1">
                <a:latin typeface="Times New Roman" panose="02020603050405020304" pitchFamily="18" charset="0"/>
                <a:ea typeface="+mj-ea"/>
                <a:cs typeface="Times New Roman" panose="02020603050405020304" pitchFamily="18" charset="0"/>
              </a:rPr>
              <a:t>υφαλμύρινσή</a:t>
            </a:r>
            <a:r>
              <a:rPr lang="el-GR" sz="2000" dirty="0">
                <a:latin typeface="Times New Roman" panose="02020603050405020304" pitchFamily="18" charset="0"/>
                <a:ea typeface="+mj-ea"/>
                <a:cs typeface="Times New Roman" panose="02020603050405020304" pitchFamily="18" charset="0"/>
              </a:rPr>
              <a:t> τους.</a:t>
            </a:r>
          </a:p>
        </p:txBody>
      </p:sp>
    </p:spTree>
    <p:extLst>
      <p:ext uri="{BB962C8B-B14F-4D97-AF65-F5344CB8AC3E}">
        <p14:creationId xmlns:p14="http://schemas.microsoft.com/office/powerpoint/2010/main" val="1137483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1366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Προσφορά και ζήτηση νερού</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27152" t="27285" r="30486" b="10987"/>
          <a:stretch/>
        </p:blipFill>
        <p:spPr>
          <a:xfrm>
            <a:off x="1097427" y="920750"/>
            <a:ext cx="7607554" cy="6235700"/>
          </a:xfrm>
          <a:prstGeom prst="rect">
            <a:avLst/>
          </a:prstGeom>
        </p:spPr>
      </p:pic>
    </p:spTree>
    <p:extLst>
      <p:ext uri="{BB962C8B-B14F-4D97-AF65-F5344CB8AC3E}">
        <p14:creationId xmlns:p14="http://schemas.microsoft.com/office/powerpoint/2010/main" val="1688496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Λύσεις για την έλλειψη διαθεσιμότητας νερού</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967768" cy="5632311"/>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Οι </a:t>
            </a:r>
            <a:r>
              <a:rPr lang="el-GR" sz="2000" dirty="0">
                <a:latin typeface="Times New Roman" panose="02020603050405020304" pitchFamily="18" charset="0"/>
                <a:ea typeface="+mj-ea"/>
                <a:cs typeface="Times New Roman" panose="02020603050405020304" pitchFamily="18" charset="0"/>
              </a:rPr>
              <a:t>προτεινόμενες λύσεις μπορούν να χωριστούν στις παρακάτω κατηγορίες:</a:t>
            </a:r>
          </a:p>
          <a:p>
            <a:pPr>
              <a:lnSpc>
                <a:spcPct val="150000"/>
              </a:lnSpc>
              <a:buClr>
                <a:schemeClr val="accent2"/>
              </a:buClr>
            </a:pPr>
            <a:r>
              <a:rPr lang="el-GR" sz="2000" b="1" dirty="0" smtClean="0">
                <a:latin typeface="Times New Roman" panose="02020603050405020304" pitchFamily="18" charset="0"/>
                <a:ea typeface="+mj-ea"/>
                <a:cs typeface="Times New Roman" panose="02020603050405020304" pitchFamily="18" charset="0"/>
              </a:rPr>
              <a:t>Λύσεις </a:t>
            </a:r>
            <a:r>
              <a:rPr lang="el-GR" sz="2000" b="1" dirty="0">
                <a:latin typeface="Times New Roman" panose="02020603050405020304" pitchFamily="18" charset="0"/>
                <a:ea typeface="+mj-ea"/>
                <a:cs typeface="Times New Roman" panose="02020603050405020304" pitchFamily="18" charset="0"/>
              </a:rPr>
              <a:t>μέσω οικονομικού </a:t>
            </a:r>
            <a:r>
              <a:rPr lang="el-GR" sz="2000" b="1" dirty="0" smtClean="0">
                <a:latin typeface="Times New Roman" panose="02020603050405020304" pitchFamily="18" charset="0"/>
                <a:ea typeface="+mj-ea"/>
                <a:cs typeface="Times New Roman" panose="02020603050405020304" pitchFamily="18" charset="0"/>
              </a:rPr>
              <a:t>μοντέλου</a:t>
            </a:r>
            <a:endParaRPr lang="el-GR" sz="2000" b="1" dirty="0">
              <a:latin typeface="Times New Roman" panose="02020603050405020304" pitchFamily="18" charset="0"/>
              <a:ea typeface="+mj-ea"/>
              <a:cs typeface="Times New Roman" panose="02020603050405020304" pitchFamily="18" charset="0"/>
            </a:endParaRPr>
          </a:p>
          <a:p>
            <a:pPr lvl="1">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i. Συρρίκνωση του αγροτικού τομέα.</a:t>
            </a:r>
          </a:p>
          <a:p>
            <a:pPr lvl="1">
              <a:lnSpc>
                <a:spcPct val="150000"/>
              </a:lnSpc>
              <a:buClr>
                <a:schemeClr val="accent2"/>
              </a:buClr>
            </a:pPr>
            <a:r>
              <a:rPr lang="el-GR" sz="2000" dirty="0" err="1">
                <a:latin typeface="Times New Roman" panose="02020603050405020304" pitchFamily="18" charset="0"/>
                <a:ea typeface="+mj-ea"/>
                <a:cs typeface="Times New Roman" panose="02020603050405020304" pitchFamily="18" charset="0"/>
              </a:rPr>
              <a:t>ii</a:t>
            </a:r>
            <a:r>
              <a:rPr lang="el-GR" sz="2000" dirty="0">
                <a:latin typeface="Times New Roman" panose="02020603050405020304" pitchFamily="18" charset="0"/>
                <a:ea typeface="+mj-ea"/>
                <a:cs typeface="Times New Roman" panose="02020603050405020304" pitchFamily="18" charset="0"/>
              </a:rPr>
              <a:t>. Αύξηση των τιμών του νερού.</a:t>
            </a:r>
          </a:p>
          <a:p>
            <a:pPr lvl="1">
              <a:lnSpc>
                <a:spcPct val="150000"/>
              </a:lnSpc>
              <a:buClr>
                <a:schemeClr val="accent2"/>
              </a:buClr>
            </a:pPr>
            <a:r>
              <a:rPr lang="el-GR" sz="2000" dirty="0" err="1">
                <a:latin typeface="Times New Roman" panose="02020603050405020304" pitchFamily="18" charset="0"/>
                <a:ea typeface="+mj-ea"/>
                <a:cs typeface="Times New Roman" panose="02020603050405020304" pitchFamily="18" charset="0"/>
              </a:rPr>
              <a:t>iii</a:t>
            </a:r>
            <a:r>
              <a:rPr lang="el-GR" sz="2000" dirty="0">
                <a:latin typeface="Times New Roman" panose="02020603050405020304" pitchFamily="18" charset="0"/>
                <a:ea typeface="+mj-ea"/>
                <a:cs typeface="Times New Roman" panose="02020603050405020304" pitchFamily="18" charset="0"/>
              </a:rPr>
              <a:t>. Ιδιωτικοποίηση του τομέα του νερού.</a:t>
            </a:r>
          </a:p>
          <a:p>
            <a:pPr lvl="1">
              <a:lnSpc>
                <a:spcPct val="150000"/>
              </a:lnSpc>
              <a:buClr>
                <a:schemeClr val="accent2"/>
              </a:buClr>
            </a:pPr>
            <a:r>
              <a:rPr lang="el-GR" sz="2000" dirty="0" err="1">
                <a:latin typeface="Times New Roman" panose="02020603050405020304" pitchFamily="18" charset="0"/>
                <a:ea typeface="+mj-ea"/>
                <a:cs typeface="Times New Roman" panose="02020603050405020304" pitchFamily="18" charset="0"/>
              </a:rPr>
              <a:t>iv</a:t>
            </a:r>
            <a:r>
              <a:rPr lang="el-GR" sz="2000" dirty="0">
                <a:latin typeface="Times New Roman" panose="02020603050405020304" pitchFamily="18" charset="0"/>
                <a:ea typeface="+mj-ea"/>
                <a:cs typeface="Times New Roman" panose="02020603050405020304" pitchFamily="18" charset="0"/>
              </a:rPr>
              <a:t>. Αγορά νερού από τρίτες χώρες ή ιδιώτες.</a:t>
            </a: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	Όλες </a:t>
            </a:r>
            <a:r>
              <a:rPr lang="el-GR" sz="2000" dirty="0">
                <a:latin typeface="Times New Roman" panose="02020603050405020304" pitchFamily="18" charset="0"/>
                <a:ea typeface="+mj-ea"/>
                <a:cs typeface="Times New Roman" panose="02020603050405020304" pitchFamily="18" charset="0"/>
              </a:rPr>
              <a:t>οι παραπάνω </a:t>
            </a:r>
            <a:r>
              <a:rPr lang="el-GR" sz="2000" dirty="0" smtClean="0">
                <a:latin typeface="Times New Roman" panose="02020603050405020304" pitchFamily="18" charset="0"/>
                <a:ea typeface="+mj-ea"/>
                <a:cs typeface="Times New Roman" panose="02020603050405020304" pitchFamily="18" charset="0"/>
              </a:rPr>
              <a:t>λύσεις απαιτούν κατ</a:t>
            </a:r>
            <a:r>
              <a:rPr lang="el-GR" sz="2000" dirty="0">
                <a:latin typeface="Times New Roman" panose="02020603050405020304" pitchFamily="18" charset="0"/>
                <a:ea typeface="+mj-ea"/>
                <a:cs typeface="Times New Roman" panose="02020603050405020304" pitchFamily="18" charset="0"/>
              </a:rPr>
              <a:t>’ ιδίαν ανάλυση, </a:t>
            </a:r>
            <a:r>
              <a:rPr lang="el-GR" sz="2000" dirty="0" smtClean="0">
                <a:latin typeface="Times New Roman" panose="02020603050405020304" pitchFamily="18" charset="0"/>
                <a:ea typeface="+mj-ea"/>
                <a:cs typeface="Times New Roman" panose="02020603050405020304" pitchFamily="18" charset="0"/>
              </a:rPr>
              <a:t>ώστε να </a:t>
            </a:r>
            <a:r>
              <a:rPr lang="el-GR" sz="2000" dirty="0">
                <a:latin typeface="Times New Roman" panose="02020603050405020304" pitchFamily="18" charset="0"/>
                <a:ea typeface="+mj-ea"/>
                <a:cs typeface="Times New Roman" panose="02020603050405020304" pitchFamily="18" charset="0"/>
              </a:rPr>
              <a:t>γίνονται </a:t>
            </a:r>
            <a:r>
              <a:rPr lang="el-GR" sz="2000" dirty="0" smtClean="0">
                <a:latin typeface="Times New Roman" panose="02020603050405020304" pitchFamily="18" charset="0"/>
                <a:ea typeface="+mj-ea"/>
                <a:cs typeface="Times New Roman" panose="02020603050405020304" pitchFamily="18" charset="0"/>
              </a:rPr>
              <a:t>φανερά </a:t>
            </a:r>
            <a:r>
              <a:rPr lang="el-GR" sz="2000" dirty="0">
                <a:latin typeface="Times New Roman" panose="02020603050405020304" pitchFamily="18" charset="0"/>
                <a:ea typeface="+mj-ea"/>
                <a:cs typeface="Times New Roman" panose="02020603050405020304" pitchFamily="18" charset="0"/>
              </a:rPr>
              <a:t>τόσο τα τυχόν </a:t>
            </a:r>
            <a:r>
              <a:rPr lang="el-GR" sz="2000" dirty="0" smtClean="0">
                <a:latin typeface="Times New Roman" panose="02020603050405020304" pitchFamily="18" charset="0"/>
                <a:ea typeface="+mj-ea"/>
                <a:cs typeface="Times New Roman" panose="02020603050405020304" pitchFamily="18" charset="0"/>
              </a:rPr>
              <a:t>	πλεονεκτήματα </a:t>
            </a:r>
            <a:r>
              <a:rPr lang="el-GR" sz="2000" dirty="0">
                <a:latin typeface="Times New Roman" panose="02020603050405020304" pitchFamily="18" charset="0"/>
                <a:ea typeface="+mj-ea"/>
                <a:cs typeface="Times New Roman" panose="02020603050405020304" pitchFamily="18" charset="0"/>
              </a:rPr>
              <a:t>όσο και τα μειονεκτήματά τους.</a:t>
            </a: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	v</a:t>
            </a:r>
            <a:r>
              <a:rPr lang="el-GR" sz="2000" dirty="0">
                <a:latin typeface="Times New Roman" panose="02020603050405020304" pitchFamily="18" charset="0"/>
                <a:ea typeface="+mj-ea"/>
                <a:cs typeface="Times New Roman" panose="02020603050405020304" pitchFamily="18" charset="0"/>
              </a:rPr>
              <a:t>. Αλλαγή μοντέλου οικονομικής ανάπτυξης (βιώσιμη ανάπτυξη, μείωση </a:t>
            </a:r>
            <a:r>
              <a:rPr lang="el-GR" sz="2000" dirty="0" smtClean="0">
                <a:latin typeface="Times New Roman" panose="02020603050405020304" pitchFamily="18" charset="0"/>
                <a:ea typeface="+mj-ea"/>
                <a:cs typeface="Times New Roman" panose="02020603050405020304" pitchFamily="18" charset="0"/>
              </a:rPr>
              <a:t>της ενεργειακής ζήτησης-	μείωση </a:t>
            </a:r>
            <a:r>
              <a:rPr lang="el-GR" sz="2000" dirty="0">
                <a:latin typeface="Times New Roman" panose="02020603050405020304" pitchFamily="18" charset="0"/>
                <a:ea typeface="+mj-ea"/>
                <a:cs typeface="Times New Roman" panose="02020603050405020304" pitchFamily="18" charset="0"/>
              </a:rPr>
              <a:t>της κατανάλωσης, </a:t>
            </a:r>
            <a:r>
              <a:rPr lang="el-GR" sz="2000" dirty="0" smtClean="0">
                <a:latin typeface="Times New Roman" panose="02020603050405020304" pitchFamily="18" charset="0"/>
                <a:ea typeface="+mj-ea"/>
                <a:cs typeface="Times New Roman" panose="02020603050405020304" pitchFamily="18" charset="0"/>
              </a:rPr>
              <a:t>χρήση ΑΠΕ, </a:t>
            </a:r>
            <a:r>
              <a:rPr lang="el-GR" sz="2000" dirty="0" err="1" smtClean="0">
                <a:latin typeface="Times New Roman" panose="02020603050405020304" pitchFamily="18" charset="0"/>
                <a:ea typeface="+mj-ea"/>
                <a:cs typeface="Times New Roman" panose="02020603050405020304" pitchFamily="18" charset="0"/>
              </a:rPr>
              <a:t>κλπ</a:t>
            </a:r>
            <a:r>
              <a:rPr lang="el-GR" sz="2000" dirty="0" smtClean="0">
                <a:latin typeface="Times New Roman" panose="02020603050405020304" pitchFamily="18" charset="0"/>
                <a:ea typeface="+mj-ea"/>
                <a:cs typeface="Times New Roman" panose="02020603050405020304" pitchFamily="18" charset="0"/>
              </a:rPr>
              <a:t>). </a:t>
            </a:r>
            <a:r>
              <a:rPr lang="el-GR" sz="2000" dirty="0">
                <a:latin typeface="Times New Roman" panose="02020603050405020304" pitchFamily="18" charset="0"/>
                <a:ea typeface="+mj-ea"/>
                <a:cs typeface="Times New Roman" panose="02020603050405020304" pitchFamily="18" charset="0"/>
              </a:rPr>
              <a:t>Η αλλαγή του </a:t>
            </a:r>
            <a:r>
              <a:rPr lang="el-GR" sz="2000" dirty="0" smtClean="0">
                <a:latin typeface="Times New Roman" panose="02020603050405020304" pitchFamily="18" charset="0"/>
                <a:ea typeface="+mj-ea"/>
                <a:cs typeface="Times New Roman" panose="02020603050405020304" pitchFamily="18" charset="0"/>
              </a:rPr>
              <a:t>οικονομικού μοντέλου θα μπορούσε </a:t>
            </a:r>
            <a:r>
              <a:rPr lang="el-GR" sz="2000" dirty="0">
                <a:latin typeface="Times New Roman" panose="02020603050405020304" pitchFamily="18" charset="0"/>
                <a:ea typeface="+mj-ea"/>
                <a:cs typeface="Times New Roman" panose="02020603050405020304" pitchFamily="18" charset="0"/>
              </a:rPr>
              <a:t>να </a:t>
            </a:r>
            <a:r>
              <a:rPr lang="el-GR" sz="2000" dirty="0" smtClean="0">
                <a:latin typeface="Times New Roman" panose="02020603050405020304" pitchFamily="18" charset="0"/>
                <a:ea typeface="+mj-ea"/>
                <a:cs typeface="Times New Roman" panose="02020603050405020304" pitchFamily="18" charset="0"/>
              </a:rPr>
              <a:t>	οδηγήσει </a:t>
            </a:r>
            <a:r>
              <a:rPr lang="el-GR" sz="2000" dirty="0">
                <a:latin typeface="Times New Roman" panose="02020603050405020304" pitchFamily="18" charset="0"/>
                <a:ea typeface="+mj-ea"/>
                <a:cs typeface="Times New Roman" panose="02020603050405020304" pitchFamily="18" charset="0"/>
              </a:rPr>
              <a:t>σε μια ήπια οικονομική ανάπτυξη προς ένα βιώσιμο περιβάλλον, όμως δεν μπορεί να </a:t>
            </a:r>
            <a:r>
              <a:rPr lang="el-GR" sz="2000" dirty="0" smtClean="0">
                <a:latin typeface="Times New Roman" panose="02020603050405020304" pitchFamily="18" charset="0"/>
                <a:ea typeface="+mj-ea"/>
                <a:cs typeface="Times New Roman" panose="02020603050405020304" pitchFamily="18" charset="0"/>
              </a:rPr>
              <a:t>	εφαρμοσθεί </a:t>
            </a:r>
            <a:r>
              <a:rPr lang="el-GR" sz="2000" dirty="0">
                <a:latin typeface="Times New Roman" panose="02020603050405020304" pitchFamily="18" charset="0"/>
                <a:ea typeface="+mj-ea"/>
                <a:cs typeface="Times New Roman" panose="02020603050405020304" pitchFamily="18" charset="0"/>
              </a:rPr>
              <a:t>μόνον από μία χώρα ή </a:t>
            </a:r>
            <a:r>
              <a:rPr lang="el-GR" sz="2000" dirty="0" smtClean="0">
                <a:latin typeface="Times New Roman" panose="02020603050405020304" pitchFamily="18" charset="0"/>
                <a:ea typeface="+mj-ea"/>
                <a:cs typeface="Times New Roman" panose="02020603050405020304" pitchFamily="18" charset="0"/>
              </a:rPr>
              <a:t>περιοχή, </a:t>
            </a:r>
            <a:r>
              <a:rPr lang="el-GR" sz="2000" dirty="0">
                <a:latin typeface="Times New Roman" panose="02020603050405020304" pitchFamily="18" charset="0"/>
                <a:ea typeface="+mj-ea"/>
                <a:cs typeface="Times New Roman" panose="02020603050405020304" pitchFamily="18" charset="0"/>
              </a:rPr>
              <a:t>αλλά από όλες τις χώρες και </a:t>
            </a:r>
            <a:r>
              <a:rPr lang="el-GR" sz="2000" dirty="0" smtClean="0">
                <a:latin typeface="Times New Roman" panose="02020603050405020304" pitchFamily="18" charset="0"/>
                <a:ea typeface="+mj-ea"/>
                <a:cs typeface="Times New Roman" panose="02020603050405020304" pitchFamily="18" charset="0"/>
              </a:rPr>
              <a:t>περιοχές.</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019072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Λύσεις για την έλλειψη διαθεσιμότητας νερού</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967768" cy="5170646"/>
          </a:xfrm>
          <a:prstGeom prst="rect">
            <a:avLst/>
          </a:prstGeom>
        </p:spPr>
        <p:txBody>
          <a:bodyPr wrap="square">
            <a:spAutoFit/>
          </a:bodyPr>
          <a:lstStyle/>
          <a:p>
            <a:pPr>
              <a:lnSpc>
                <a:spcPct val="150000"/>
              </a:lnSpc>
              <a:buClr>
                <a:schemeClr val="accent2"/>
              </a:buClr>
            </a:pPr>
            <a:r>
              <a:rPr lang="el-GR" sz="2000" b="1" dirty="0" smtClean="0">
                <a:latin typeface="Times New Roman" panose="02020603050405020304" pitchFamily="18" charset="0"/>
                <a:ea typeface="+mj-ea"/>
                <a:cs typeface="Times New Roman" panose="02020603050405020304" pitchFamily="18" charset="0"/>
              </a:rPr>
              <a:t>Τεχνολογικές λύσεις</a:t>
            </a:r>
            <a:endParaRPr lang="el-GR" sz="2000" b="1"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000" dirty="0">
                <a:latin typeface="Times New Roman" panose="02020603050405020304" pitchFamily="18" charset="0"/>
                <a:ea typeface="+mj-ea"/>
                <a:cs typeface="Times New Roman" panose="02020603050405020304" pitchFamily="18" charset="0"/>
              </a:rPr>
              <a:t>Η τεχνολογία είναι ένας πολύ σημαντικός τομέας που αναμένεται να </a:t>
            </a:r>
            <a:r>
              <a:rPr lang="el-GR" sz="2000" dirty="0" smtClean="0">
                <a:latin typeface="Times New Roman" panose="02020603050405020304" pitchFamily="18" charset="0"/>
                <a:ea typeface="+mj-ea"/>
                <a:cs typeface="Times New Roman" panose="02020603050405020304" pitchFamily="18" charset="0"/>
              </a:rPr>
              <a:t>συμβάλει καθοριστικά στην αντιμετώπιση </a:t>
            </a:r>
            <a:r>
              <a:rPr lang="el-GR" sz="2000" dirty="0">
                <a:latin typeface="Times New Roman" panose="02020603050405020304" pitchFamily="18" charset="0"/>
                <a:ea typeface="+mj-ea"/>
                <a:cs typeface="Times New Roman" panose="02020603050405020304" pitchFamily="18" charset="0"/>
              </a:rPr>
              <a:t>του προβλήματος των υδάτων, όμως φαίνεται ότι </a:t>
            </a:r>
            <a:r>
              <a:rPr lang="el-GR" sz="2000" dirty="0" smtClean="0">
                <a:latin typeface="Times New Roman" panose="02020603050405020304" pitchFamily="18" charset="0"/>
                <a:ea typeface="+mj-ea"/>
                <a:cs typeface="Times New Roman" panose="02020603050405020304" pitchFamily="18" charset="0"/>
              </a:rPr>
              <a:t>δεν επαρκεί</a:t>
            </a:r>
            <a:r>
              <a:rPr lang="el-GR" sz="2000" dirty="0">
                <a:latin typeface="Times New Roman" panose="02020603050405020304" pitchFamily="18" charset="0"/>
                <a:ea typeface="+mj-ea"/>
                <a:cs typeface="Times New Roman" panose="02020603050405020304" pitchFamily="18" charset="0"/>
              </a:rPr>
              <a:t>, αν δεν συντρέξουν και άλλα μέτρα</a:t>
            </a:r>
            <a:r>
              <a:rPr lang="el-GR" sz="2000" dirty="0" smtClean="0">
                <a:latin typeface="Times New Roman" panose="02020603050405020304" pitchFamily="18" charset="0"/>
                <a:ea typeface="+mj-ea"/>
                <a:cs typeface="Times New Roman" panose="02020603050405020304" pitchFamily="18" charset="0"/>
              </a:rPr>
              <a:t>. Τέτοιες λύσεις μπορεί να είναι:</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Μέτρα </a:t>
            </a:r>
            <a:r>
              <a:rPr lang="el-GR" sz="2000" dirty="0">
                <a:latin typeface="Times New Roman" panose="02020603050405020304" pitchFamily="18" charset="0"/>
                <a:ea typeface="+mj-ea"/>
                <a:cs typeface="Times New Roman" panose="02020603050405020304" pitchFamily="18" charset="0"/>
              </a:rPr>
              <a:t>εξοικονόμησης νερού μέσω συστημάτων άρδευσης και ύδρευσης </a:t>
            </a:r>
            <a:r>
              <a:rPr lang="el-GR" sz="2000" dirty="0" smtClean="0">
                <a:latin typeface="Times New Roman" panose="02020603050405020304" pitchFamily="18" charset="0"/>
                <a:ea typeface="+mj-ea"/>
                <a:cs typeface="Times New Roman" panose="02020603050405020304" pitchFamily="18" charset="0"/>
              </a:rPr>
              <a:t>και ανακύκλωσης </a:t>
            </a:r>
            <a:r>
              <a:rPr lang="el-GR" sz="2000" dirty="0">
                <a:latin typeface="Times New Roman" panose="02020603050405020304" pitchFamily="18" charset="0"/>
                <a:ea typeface="+mj-ea"/>
                <a:cs typeface="Times New Roman" panose="02020603050405020304" pitchFamily="18" charset="0"/>
              </a:rPr>
              <a:t>του νερού. </a:t>
            </a:r>
            <a:endParaRPr lang="el-GR" sz="20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Αφαλάτωση </a:t>
            </a:r>
            <a:r>
              <a:rPr lang="el-GR" sz="2000" dirty="0">
                <a:latin typeface="Times New Roman" panose="02020603050405020304" pitchFamily="18" charset="0"/>
                <a:ea typeface="+mj-ea"/>
                <a:cs typeface="Times New Roman" panose="02020603050405020304" pitchFamily="18" charset="0"/>
              </a:rPr>
              <a:t>του θαλάσσιου νερού που όμως κοστίζει </a:t>
            </a:r>
            <a:r>
              <a:rPr lang="el-GR" sz="2000" dirty="0" smtClean="0">
                <a:latin typeface="Times New Roman" panose="02020603050405020304" pitchFamily="18" charset="0"/>
                <a:ea typeface="+mj-ea"/>
                <a:cs typeface="Times New Roman" panose="02020603050405020304" pitchFamily="18" charset="0"/>
              </a:rPr>
              <a:t>πολύ.</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Συνδυασμός των ανωτέρω: π.χ. εξοικονόμηση νερού </a:t>
            </a:r>
            <a:r>
              <a:rPr lang="el-GR" sz="2000" dirty="0">
                <a:latin typeface="Times New Roman" panose="02020603050405020304" pitchFamily="18" charset="0"/>
                <a:ea typeface="+mj-ea"/>
                <a:cs typeface="Times New Roman" panose="02020603050405020304" pitchFamily="18" charset="0"/>
              </a:rPr>
              <a:t>και αφαλάτωση (π.χ. </a:t>
            </a:r>
            <a:r>
              <a:rPr lang="el-GR" sz="2000" dirty="0" smtClean="0">
                <a:latin typeface="Times New Roman" panose="02020603050405020304" pitchFamily="18" charset="0"/>
                <a:ea typeface="+mj-ea"/>
                <a:cs typeface="Times New Roman" panose="02020603050405020304" pitchFamily="18" charset="0"/>
              </a:rPr>
              <a:t>στο Ισραήλ </a:t>
            </a:r>
            <a:r>
              <a:rPr lang="el-GR" sz="2000" dirty="0">
                <a:latin typeface="Times New Roman" panose="02020603050405020304" pitchFamily="18" charset="0"/>
                <a:ea typeface="+mj-ea"/>
                <a:cs typeface="Times New Roman" panose="02020603050405020304" pitchFamily="18" charset="0"/>
              </a:rPr>
              <a:t>που διαθέτει από τα πιο εξελιγμένα </a:t>
            </a:r>
            <a:r>
              <a:rPr lang="el-GR" sz="2000" dirty="0" smtClean="0">
                <a:latin typeface="Times New Roman" panose="02020603050405020304" pitchFamily="18" charset="0"/>
                <a:ea typeface="+mj-ea"/>
                <a:cs typeface="Times New Roman" panose="02020603050405020304" pitchFamily="18" charset="0"/>
              </a:rPr>
              <a:t>συστήματα εξοικονόμησης, </a:t>
            </a:r>
            <a:r>
              <a:rPr lang="el-GR" sz="2000" dirty="0">
                <a:latin typeface="Times New Roman" panose="02020603050405020304" pitchFamily="18" charset="0"/>
                <a:ea typeface="+mj-ea"/>
                <a:cs typeface="Times New Roman" panose="02020603050405020304" pitchFamily="18" charset="0"/>
              </a:rPr>
              <a:t>δεν </a:t>
            </a:r>
            <a:r>
              <a:rPr lang="el-GR" sz="2000" dirty="0" smtClean="0">
                <a:latin typeface="Times New Roman" panose="02020603050405020304" pitchFamily="18" charset="0"/>
                <a:ea typeface="+mj-ea"/>
                <a:cs typeface="Times New Roman" panose="02020603050405020304" pitchFamily="18" charset="0"/>
              </a:rPr>
              <a:t>αρκούν, αλλά </a:t>
            </a:r>
            <a:r>
              <a:rPr lang="el-GR" sz="2000" dirty="0">
                <a:latin typeface="Times New Roman" panose="02020603050405020304" pitchFamily="18" charset="0"/>
                <a:ea typeface="+mj-ea"/>
                <a:cs typeface="Times New Roman" panose="02020603050405020304" pitchFamily="18" charset="0"/>
              </a:rPr>
              <a:t>πρέπει να συντρέχουν με άλλα όπως π.χ. αφαλάτωση, επειδή η μέσω </a:t>
            </a:r>
            <a:r>
              <a:rPr lang="el-GR" sz="2000" dirty="0" smtClean="0">
                <a:latin typeface="Times New Roman" panose="02020603050405020304" pitchFamily="18" charset="0"/>
                <a:ea typeface="+mj-ea"/>
                <a:cs typeface="Times New Roman" panose="02020603050405020304" pitchFamily="18" charset="0"/>
              </a:rPr>
              <a:t>αυτών εξοικονόμηση </a:t>
            </a:r>
            <a:r>
              <a:rPr lang="el-GR" sz="2000" dirty="0">
                <a:latin typeface="Times New Roman" panose="02020603050405020304" pitchFamily="18" charset="0"/>
                <a:ea typeface="+mj-ea"/>
                <a:cs typeface="Times New Roman" panose="02020603050405020304" pitchFamily="18" charset="0"/>
              </a:rPr>
              <a:t>του νερού δεν αντισταθμίζει την </a:t>
            </a:r>
            <a:r>
              <a:rPr lang="el-GR" sz="2000" dirty="0" smtClean="0">
                <a:latin typeface="Times New Roman" panose="02020603050405020304" pitchFamily="18" charset="0"/>
                <a:ea typeface="+mj-ea"/>
                <a:cs typeface="Times New Roman" panose="02020603050405020304" pitchFamily="18" charset="0"/>
              </a:rPr>
              <a:t>καταναλισκόμενη </a:t>
            </a:r>
            <a:r>
              <a:rPr lang="el-GR" sz="2000" dirty="0">
                <a:latin typeface="Times New Roman" panose="02020603050405020304" pitchFamily="18" charset="0"/>
                <a:ea typeface="+mj-ea"/>
                <a:cs typeface="Times New Roman" panose="02020603050405020304" pitchFamily="18" charset="0"/>
              </a:rPr>
              <a:t>ποσότητα και έτσι </a:t>
            </a:r>
            <a:r>
              <a:rPr lang="el-GR" sz="2000" dirty="0" smtClean="0">
                <a:latin typeface="Times New Roman" panose="02020603050405020304" pitchFamily="18" charset="0"/>
                <a:ea typeface="+mj-ea"/>
                <a:cs typeface="Times New Roman" panose="02020603050405020304" pitchFamily="18" charset="0"/>
              </a:rPr>
              <a:t>δεν καλύπτει </a:t>
            </a:r>
            <a:r>
              <a:rPr lang="el-GR" sz="2000" dirty="0">
                <a:latin typeface="Times New Roman" panose="02020603050405020304" pitchFamily="18" charset="0"/>
                <a:ea typeface="+mj-ea"/>
                <a:cs typeface="Times New Roman" panose="02020603050405020304" pitchFamily="18" charset="0"/>
              </a:rPr>
              <a:t>τις ανάγκες αναπλήρωσής </a:t>
            </a:r>
            <a:r>
              <a:rPr lang="el-GR" sz="2000" dirty="0" smtClean="0">
                <a:latin typeface="Times New Roman" panose="02020603050405020304" pitchFamily="18" charset="0"/>
                <a:ea typeface="+mj-ea"/>
                <a:cs typeface="Times New Roman" panose="02020603050405020304" pitchFamily="18" charset="0"/>
              </a:rPr>
              <a:t>του).</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Έξυπνα/ρομποτικά συστήματα εξοικονόμησης νερού ιδιαίτερα στη γεωργία.</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3756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Υπόγεια υδατικά συστήματα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967768" cy="5170646"/>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Είναι συγκεντρώσεις υπόγειου νερού που εμφανίζουν τα χαρακτηριστικά της υπόγειας ροής και είναι συνδεδεμένα με την στερεή φάση του περιβάλλοντος (έδαφος).</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Υπόγειο </a:t>
            </a:r>
            <a:r>
              <a:rPr lang="el-GR" sz="2000" dirty="0">
                <a:latin typeface="Times New Roman" panose="02020603050405020304" pitchFamily="18" charset="0"/>
                <a:ea typeface="+mj-ea"/>
                <a:cs typeface="Times New Roman" panose="02020603050405020304" pitchFamily="18" charset="0"/>
              </a:rPr>
              <a:t>υ</a:t>
            </a:r>
            <a:r>
              <a:rPr lang="el-GR" sz="2000" dirty="0" smtClean="0">
                <a:latin typeface="Times New Roman" panose="02020603050405020304" pitchFamily="18" charset="0"/>
                <a:ea typeface="+mj-ea"/>
                <a:cs typeface="Times New Roman" panose="02020603050405020304" pitchFamily="18" charset="0"/>
              </a:rPr>
              <a:t>δατικό σύστημα είναι κάθε σύνολο υπόγειων υδάτων, ανεξάρτητο από κάθε μεταβολή που μπορεί να συμβαίνει έξω από αυτό.</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Το νερό κάτω από την επιφάνεια του εδάφους συναντάται σε δυο κυρίως ζώνες:</a:t>
            </a:r>
          </a:p>
          <a:p>
            <a:pPr marL="800100" lvl="1" indent="-342900">
              <a:lnSpc>
                <a:spcPct val="150000"/>
              </a:lnSpc>
              <a:buClr>
                <a:schemeClr val="accent2"/>
              </a:buClr>
              <a:buFont typeface="Wingdings" panose="05000000000000000000" pitchFamily="2" charset="2"/>
              <a:buChar char="Ø"/>
            </a:pPr>
            <a:r>
              <a:rPr lang="el-GR" sz="2000" dirty="0" smtClean="0">
                <a:latin typeface="Times New Roman" panose="02020603050405020304" pitchFamily="18" charset="0"/>
                <a:ea typeface="+mj-ea"/>
                <a:cs typeface="Times New Roman" panose="02020603050405020304" pitchFamily="18" charset="0"/>
              </a:rPr>
              <a:t>Ανώτερη, ακόρεστη ζώνη</a:t>
            </a:r>
          </a:p>
          <a:p>
            <a:pPr lvl="1">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Τα κενά της στερεής φάσης (πόροι εδάφους) περιέχουν νερό αλλά και αέρα. Το νερό της ζώνης αυτής δεν μπορεί να αντληθεί λόγω ισχυρών τριχοειδών δυνάμεων που το συγκρατούν.</a:t>
            </a:r>
          </a:p>
          <a:p>
            <a:pPr marL="800100" lvl="1" indent="-342900">
              <a:lnSpc>
                <a:spcPct val="150000"/>
              </a:lnSpc>
              <a:buClr>
                <a:schemeClr val="accent2"/>
              </a:buClr>
              <a:buFont typeface="Wingdings" panose="05000000000000000000" pitchFamily="2" charset="2"/>
              <a:buChar char="Ø"/>
            </a:pPr>
            <a:r>
              <a:rPr lang="el-GR" sz="2000" dirty="0" smtClean="0">
                <a:latin typeface="Times New Roman" panose="02020603050405020304" pitchFamily="18" charset="0"/>
                <a:ea typeface="+mj-ea"/>
                <a:cs typeface="Times New Roman" panose="02020603050405020304" pitchFamily="18" charset="0"/>
              </a:rPr>
              <a:t>Κατώτερη, κορεσμένη ζώνη</a:t>
            </a:r>
          </a:p>
          <a:p>
            <a:pPr lvl="1">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Όλα τα κενά περιέχουν αποκλειστικά νερό (ζώνη κορεσμού) και πρόκειται για την ζώνη αντλήσεως του υπόγειου νερού. Η επιφάνεια του νερού στη ζώνη αυτή συνιστά τον υδροφόρο ορίζοντα.</a:t>
            </a: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27391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Υπόγεια υδατικά συστήματα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423071" cy="5170646"/>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Τα υπόγεια νερά που βρίσκονται στους υπόγειους </a:t>
            </a:r>
            <a:r>
              <a:rPr lang="el-GR" sz="2000" dirty="0" err="1" smtClean="0">
                <a:latin typeface="Times New Roman" panose="02020603050405020304" pitchFamily="18" charset="0"/>
                <a:ea typeface="+mj-ea"/>
                <a:cs typeface="Times New Roman" panose="02020603050405020304" pitchFamily="18" charset="0"/>
              </a:rPr>
              <a:t>υδροφορείς</a:t>
            </a:r>
            <a:r>
              <a:rPr lang="el-GR" sz="2000" dirty="0" smtClean="0">
                <a:latin typeface="Times New Roman" panose="02020603050405020304" pitchFamily="18" charset="0"/>
                <a:ea typeface="+mj-ea"/>
                <a:cs typeface="Times New Roman" panose="02020603050405020304" pitchFamily="18" charset="0"/>
              </a:rPr>
              <a:t> πλεονεκτούν έναντι των επιφανειακών νερών διότι:</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Βρίσκονται αποθηκευμένα σε μεγάλες ποσότητες σε υπόγεια υδροφόρα στρώματα και σε </a:t>
            </a:r>
            <a:r>
              <a:rPr lang="el-GR" sz="2000" dirty="0" err="1" smtClean="0">
                <a:latin typeface="Times New Roman" panose="02020603050405020304" pitchFamily="18" charset="0"/>
                <a:ea typeface="+mj-ea"/>
                <a:cs typeface="Times New Roman" panose="02020603050405020304" pitchFamily="18" charset="0"/>
              </a:rPr>
              <a:t>καρστικές</a:t>
            </a:r>
            <a:r>
              <a:rPr lang="el-GR" sz="2000" dirty="0" smtClean="0">
                <a:latin typeface="Times New Roman" panose="02020603050405020304" pitchFamily="18" charset="0"/>
                <a:ea typeface="+mj-ea"/>
                <a:cs typeface="Times New Roman" panose="02020603050405020304" pitchFamily="18" charset="0"/>
              </a:rPr>
              <a:t> δεξαμενές, χωρίς την ανθρώπινη παρέμβαση.</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Η ποιότητα τους είναι ως </a:t>
            </a:r>
            <a:r>
              <a:rPr lang="el-GR" sz="2000" dirty="0" err="1" smtClean="0">
                <a:latin typeface="Times New Roman" panose="02020603050405020304" pitchFamily="18" charset="0"/>
                <a:ea typeface="+mj-ea"/>
                <a:cs typeface="Times New Roman" panose="02020603050405020304" pitchFamily="18" charset="0"/>
              </a:rPr>
              <a:t>επι</a:t>
            </a:r>
            <a:r>
              <a:rPr lang="el-GR" sz="2000" dirty="0" smtClean="0">
                <a:latin typeface="Times New Roman" panose="02020603050405020304" pitchFamily="18" charset="0"/>
                <a:ea typeface="+mj-ea"/>
                <a:cs typeface="Times New Roman" panose="02020603050405020304" pitchFamily="18" charset="0"/>
              </a:rPr>
              <a:t> το </a:t>
            </a:r>
            <a:r>
              <a:rPr lang="el-GR" sz="2000" dirty="0" err="1" smtClean="0">
                <a:latin typeface="Times New Roman" panose="02020603050405020304" pitchFamily="18" charset="0"/>
                <a:ea typeface="+mj-ea"/>
                <a:cs typeface="Times New Roman" panose="02020603050405020304" pitchFamily="18" charset="0"/>
              </a:rPr>
              <a:t>πλείστον</a:t>
            </a:r>
            <a:r>
              <a:rPr lang="el-GR" sz="2000" dirty="0" smtClean="0">
                <a:latin typeface="Times New Roman" panose="02020603050405020304" pitchFamily="18" charset="0"/>
                <a:ea typeface="+mj-ea"/>
                <a:cs typeface="Times New Roman" panose="02020603050405020304" pitchFamily="18" charset="0"/>
              </a:rPr>
              <a:t> πολύ καλή και αποδίδονται άμεσα για οποιαδήποτε χρήση τους.</a:t>
            </a:r>
          </a:p>
          <a:p>
            <a:pPr marL="342900" indent="-342900">
              <a:lnSpc>
                <a:spcPct val="150000"/>
              </a:lnSpc>
              <a:buClr>
                <a:schemeClr val="accent2"/>
              </a:buClr>
              <a:buFont typeface="Arial" panose="020B0604020202020204" pitchFamily="34" charset="0"/>
              <a:buChar char="•"/>
            </a:pPr>
            <a:r>
              <a:rPr lang="el-GR" sz="2000" dirty="0" err="1" smtClean="0">
                <a:latin typeface="Times New Roman" panose="02020603050405020304" pitchFamily="18" charset="0"/>
                <a:ea typeface="+mj-ea"/>
                <a:cs typeface="Times New Roman" panose="02020603050405020304" pitchFamily="18" charset="0"/>
              </a:rPr>
              <a:t>Επαναπληρώνονται</a:t>
            </a:r>
            <a:r>
              <a:rPr lang="el-GR" sz="2000" dirty="0" smtClean="0">
                <a:latin typeface="Times New Roman" panose="02020603050405020304" pitchFamily="18" charset="0"/>
                <a:ea typeface="+mj-ea"/>
                <a:cs typeface="Times New Roman" panose="02020603050405020304" pitchFamily="18" charset="0"/>
              </a:rPr>
              <a:t> από τα επιφανειακά νερά και κατά τη διαδρομή τους μέσα από το έδαφος υφίστανται φυσικές διεργασίες καθαρισμού.</a:t>
            </a:r>
          </a:p>
          <a:p>
            <a:pPr marL="342900" indent="-342900">
              <a:lnSpc>
                <a:spcPct val="150000"/>
              </a:lnSpc>
              <a:buClr>
                <a:schemeClr val="accent2"/>
              </a:buClr>
              <a:buFont typeface="Arial" panose="020B0604020202020204" pitchFamily="34" charset="0"/>
              <a:buChar char="•"/>
            </a:pPr>
            <a:r>
              <a:rPr lang="el-GR" sz="2000" dirty="0" smtClean="0">
                <a:latin typeface="Times New Roman" panose="02020603050405020304" pitchFamily="18" charset="0"/>
                <a:ea typeface="+mj-ea"/>
                <a:cs typeface="Times New Roman" panose="02020603050405020304" pitchFamily="18" charset="0"/>
              </a:rPr>
              <a:t>Είναι πολύ φθηνότερο το κόστος κατασκευής μιας γεώτρησης από ένα μεγάλο υδραυλικό έργο ταμίευσης επιφανειακού νερού (φράγμα).</a:t>
            </a:r>
          </a:p>
          <a:p>
            <a:pPr marL="342900" indent="-342900">
              <a:lnSpc>
                <a:spcPct val="150000"/>
              </a:lnSpc>
              <a:buClr>
                <a:schemeClr val="accent2"/>
              </a:buClr>
              <a:buFont typeface="Arial" panose="020B0604020202020204" pitchFamily="34" charset="0"/>
              <a:buChar cha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64421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Υπόγεια υδατικά συστήματα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423071" cy="3323987"/>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Τα προβλήματα που μπορεί να παρουσιαστούν σε ποσοτικό και ποιοτικό επίπεδο σε ότι αφορά στα υπόγεια νερά είναι:</a:t>
            </a:r>
          </a:p>
          <a:p>
            <a:pPr marL="457200" indent="-457200">
              <a:lnSpc>
                <a:spcPct val="150000"/>
              </a:lnSpc>
              <a:buClr>
                <a:schemeClr val="accent2"/>
              </a:buClr>
              <a:buFont typeface="+mj-lt"/>
              <a:buAutoNum type="arabicPeriod"/>
            </a:pPr>
            <a:r>
              <a:rPr lang="el-GR" sz="2000" dirty="0" smtClean="0">
                <a:latin typeface="Times New Roman" panose="02020603050405020304" pitchFamily="18" charset="0"/>
                <a:ea typeface="+mj-ea"/>
                <a:cs typeface="Times New Roman" panose="02020603050405020304" pitchFamily="18" charset="0"/>
              </a:rPr>
              <a:t>Η πτώση του υπόγειου υδροφόρου ορίζοντα. </a:t>
            </a: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	Παράδειγμα ο Θεσσαλικός κάμπος στον οποίο </a:t>
            </a: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	η υπόγεια στάθμη στους </a:t>
            </a:r>
            <a:r>
              <a:rPr lang="el-GR" sz="2000" dirty="0" err="1" smtClean="0">
                <a:latin typeface="Times New Roman" panose="02020603050405020304" pitchFamily="18" charset="0"/>
                <a:ea typeface="+mj-ea"/>
                <a:cs typeface="Times New Roman" panose="02020603050405020304" pitchFamily="18" charset="0"/>
              </a:rPr>
              <a:t>υδροφορείς</a:t>
            </a:r>
            <a:r>
              <a:rPr lang="el-GR" sz="2000" dirty="0" smtClean="0">
                <a:latin typeface="Times New Roman" panose="02020603050405020304" pitchFamily="18" charset="0"/>
                <a:ea typeface="+mj-ea"/>
                <a:cs typeface="Times New Roman" panose="02020603050405020304" pitchFamily="18" charset="0"/>
              </a:rPr>
              <a:t> έχει πέσει </a:t>
            </a:r>
          </a:p>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	σε πολύ χαμηλά επίπεδα τις τελευταίες δεκαετίες.</a:t>
            </a:r>
          </a:p>
          <a:p>
            <a:pPr marL="342900" indent="-342900">
              <a:lnSpc>
                <a:spcPct val="150000"/>
              </a:lnSpc>
              <a:buClr>
                <a:schemeClr val="accent2"/>
              </a:buClr>
              <a:buFont typeface="Arial" panose="020B0604020202020204" pitchFamily="34" charset="0"/>
              <a:buChar char="•"/>
            </a:pPr>
            <a:endParaRPr lang="el-GR" sz="2000" dirty="0">
              <a:latin typeface="Times New Roman" panose="02020603050405020304" pitchFamily="18" charset="0"/>
              <a:ea typeface="+mj-ea"/>
              <a:cs typeface="Times New Roman" panose="02020603050405020304" pitchFamily="18" charset="0"/>
            </a:endParaRPr>
          </a:p>
        </p:txBody>
      </p:sp>
      <p:pic>
        <p:nvPicPr>
          <p:cNvPr id="2050" name="Picture 2" descr="http://7gym-laris.lar.sch.gr/ergasies/KARLA/files/epiptoseis_files/EPI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9519" y="1761761"/>
            <a:ext cx="5956371" cy="424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29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3139321"/>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Οι </a:t>
            </a:r>
            <a:r>
              <a:rPr lang="el-GR" sz="2200" dirty="0">
                <a:latin typeface="Times New Roman" panose="02020603050405020304" pitchFamily="18" charset="0"/>
                <a:ea typeface="+mj-ea"/>
                <a:cs typeface="Times New Roman" panose="02020603050405020304" pitchFamily="18" charset="0"/>
              </a:rPr>
              <a:t>διαφορετικές καλλιέργειες και οικονομικές δραστηριότητες απαιτούν σημαντικές ποσότητες νερού σε κρίσιμες περιόδους του έτους </a:t>
            </a:r>
            <a:r>
              <a:rPr lang="el-GR" sz="2200" dirty="0" smtClean="0">
                <a:latin typeface="Times New Roman" panose="02020603050405020304" pitchFamily="18" charset="0"/>
                <a:ea typeface="+mj-ea"/>
                <a:cs typeface="Times New Roman" panose="02020603050405020304" pitchFamily="18" charset="0"/>
              </a:rPr>
              <a:t>με άμεση συνέπεια στη </a:t>
            </a:r>
            <a:r>
              <a:rPr lang="el-GR" sz="2200" dirty="0">
                <a:latin typeface="Times New Roman" panose="02020603050405020304" pitchFamily="18" charset="0"/>
                <a:ea typeface="+mj-ea"/>
                <a:cs typeface="Times New Roman" panose="02020603050405020304" pitchFamily="18" charset="0"/>
              </a:rPr>
              <a:t>διαθεσιμότητα του νερού.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διαθεσιμότητα μπορεί να υπολογιστεί από τα υδρολογικά στοιχεία (βάθος υπογείου νερού </a:t>
            </a:r>
            <a:r>
              <a:rPr lang="el-GR" sz="2200" dirty="0" smtClean="0">
                <a:latin typeface="Times New Roman" panose="02020603050405020304" pitchFamily="18" charset="0"/>
                <a:ea typeface="+mj-ea"/>
                <a:cs typeface="Times New Roman" panose="02020603050405020304" pitchFamily="18" charset="0"/>
              </a:rPr>
              <a:t>και </a:t>
            </a:r>
            <a:r>
              <a:rPr lang="el-GR" sz="2200" dirty="0">
                <a:latin typeface="Times New Roman" panose="02020603050405020304" pitchFamily="18" charset="0"/>
                <a:ea typeface="+mj-ea"/>
                <a:cs typeface="Times New Roman" panose="02020603050405020304" pitchFamily="18" charset="0"/>
              </a:rPr>
              <a:t>παροχές  των ποταμών) σε εθνικό και τοπικό επίπεδο και από πληροφορίες για την κατανάλωση του νερού</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10700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Υπόγεια υδατικά συστήματα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423071" cy="4708981"/>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Τα προβλήματα που μπορεί να παρουσιαστούν σε ποσοτικό και ποιοτικό επίπεδο σε ότι αφορά στα υπόγεια νερά είναι:</a:t>
            </a:r>
          </a:p>
          <a:p>
            <a:pPr marL="457200" indent="-457200">
              <a:lnSpc>
                <a:spcPct val="150000"/>
              </a:lnSpc>
              <a:buClr>
                <a:schemeClr val="accent2"/>
              </a:buClr>
              <a:buFont typeface="+mj-lt"/>
              <a:buAutoNum type="arabicPeriod" startAt="2"/>
            </a:pPr>
            <a:r>
              <a:rPr lang="el-GR" sz="2000" dirty="0" smtClean="0">
                <a:latin typeface="Times New Roman" panose="02020603050405020304" pitchFamily="18" charset="0"/>
                <a:ea typeface="+mj-ea"/>
                <a:cs typeface="Times New Roman" panose="02020603050405020304" pitchFamily="18" charset="0"/>
              </a:rPr>
              <a:t>Η ρύπανση ενός μεγάλο μέρους των υπόγειων υδατικών πόρων από τη βιομηχανία, τα λιπάσματα και τα φυτοφάρμακα. Πρώτα τα επιφανειακά νερά κι έπειτα τα υπόγεια.</a:t>
            </a:r>
          </a:p>
          <a:p>
            <a:pPr marL="457200" indent="-457200">
              <a:lnSpc>
                <a:spcPct val="150000"/>
              </a:lnSpc>
              <a:buClr>
                <a:schemeClr val="accent2"/>
              </a:buClr>
              <a:buFont typeface="+mj-lt"/>
              <a:buAutoNum type="arabicPeriod" startAt="2"/>
            </a:pPr>
            <a:r>
              <a:rPr lang="el-GR" sz="2000" dirty="0" smtClean="0">
                <a:latin typeface="Times New Roman" panose="02020603050405020304" pitchFamily="18" charset="0"/>
                <a:ea typeface="+mj-ea"/>
                <a:cs typeface="Times New Roman" panose="02020603050405020304" pitchFamily="18" charset="0"/>
              </a:rPr>
              <a:t>Η εισχώρηση θαλασσινού νερού σε μεγάλο βάθος στα υπόγεια υδροφόρα στρώματα.</a:t>
            </a:r>
          </a:p>
          <a:p>
            <a:pPr marL="457200" indent="-457200">
              <a:lnSpc>
                <a:spcPct val="150000"/>
              </a:lnSpc>
              <a:buClr>
                <a:schemeClr val="accent2"/>
              </a:buClr>
              <a:buFont typeface="+mj-lt"/>
              <a:buAutoNum type="arabicPeriod" startAt="2"/>
            </a:pPr>
            <a:r>
              <a:rPr lang="el-GR" sz="2000" dirty="0" smtClean="0">
                <a:latin typeface="Times New Roman" panose="02020603050405020304" pitchFamily="18" charset="0"/>
                <a:ea typeface="+mj-ea"/>
                <a:cs typeface="Times New Roman" panose="02020603050405020304" pitchFamily="18" charset="0"/>
              </a:rPr>
              <a:t>Η καθίζηση και </a:t>
            </a:r>
            <a:r>
              <a:rPr lang="el-GR" sz="2000" dirty="0" err="1" smtClean="0">
                <a:latin typeface="Times New Roman" panose="02020603050405020304" pitchFamily="18" charset="0"/>
                <a:ea typeface="+mj-ea"/>
                <a:cs typeface="Times New Roman" panose="02020603050405020304" pitchFamily="18" charset="0"/>
              </a:rPr>
              <a:t>ρωγμάτωση</a:t>
            </a:r>
            <a:r>
              <a:rPr lang="el-GR" sz="2000" dirty="0" smtClean="0">
                <a:latin typeface="Times New Roman" panose="02020603050405020304" pitchFamily="18" charset="0"/>
                <a:ea typeface="+mj-ea"/>
                <a:cs typeface="Times New Roman" panose="02020603050405020304" pitchFamily="18" charset="0"/>
              </a:rPr>
              <a:t> του εδάφους που συμβαίνουν από </a:t>
            </a:r>
            <a:r>
              <a:rPr lang="el-GR" sz="2000" dirty="0" err="1" smtClean="0">
                <a:latin typeface="Times New Roman" panose="02020603050405020304" pitchFamily="18" charset="0"/>
                <a:ea typeface="+mj-ea"/>
                <a:cs typeface="Times New Roman" panose="02020603050405020304" pitchFamily="18" charset="0"/>
              </a:rPr>
              <a:t>υπεράντληση</a:t>
            </a:r>
            <a:r>
              <a:rPr lang="el-GR" sz="2000" dirty="0" smtClean="0">
                <a:latin typeface="Times New Roman" panose="02020603050405020304" pitchFamily="18" charset="0"/>
                <a:ea typeface="+mj-ea"/>
                <a:cs typeface="Times New Roman" panose="02020603050405020304" pitchFamily="18" charset="0"/>
              </a:rPr>
              <a:t> και εξάντληση των υπόγειων υδατικών αποθεμάτων. Παράδειγμα στο </a:t>
            </a:r>
            <a:r>
              <a:rPr lang="el-GR" sz="2000" dirty="0" err="1" smtClean="0">
                <a:latin typeface="Times New Roman" panose="02020603050405020304" pitchFamily="18" charset="0"/>
                <a:ea typeface="+mj-ea"/>
                <a:cs typeface="Times New Roman" panose="02020603050405020304" pitchFamily="18" charset="0"/>
              </a:rPr>
              <a:t>Καλοχώρι</a:t>
            </a:r>
            <a:r>
              <a:rPr lang="el-GR" sz="2000" dirty="0" smtClean="0">
                <a:latin typeface="Times New Roman" panose="02020603050405020304" pitchFamily="18" charset="0"/>
                <a:ea typeface="+mj-ea"/>
                <a:cs typeface="Times New Roman" panose="02020603050405020304" pitchFamily="18" charset="0"/>
              </a:rPr>
              <a:t> Θεσσαλονίκης όπου το έδαφος έχει κατέβει κάτω από το επίπεδο της θάλασσας με συνέπεια να υπάρχουν </a:t>
            </a:r>
            <a:r>
              <a:rPr lang="el-GR" sz="2000" dirty="0" err="1" smtClean="0">
                <a:latin typeface="Times New Roman" panose="02020603050405020304" pitchFamily="18" charset="0"/>
                <a:ea typeface="+mj-ea"/>
                <a:cs typeface="Times New Roman" panose="02020603050405020304" pitchFamily="18" charset="0"/>
              </a:rPr>
              <a:t>πλημμυρικά</a:t>
            </a:r>
            <a:r>
              <a:rPr lang="el-GR" sz="2000" dirty="0" smtClean="0">
                <a:latin typeface="Times New Roman" panose="02020603050405020304" pitchFamily="18" charset="0"/>
                <a:ea typeface="+mj-ea"/>
                <a:cs typeface="Times New Roman" panose="02020603050405020304" pitchFamily="18" charset="0"/>
              </a:rPr>
              <a:t> φαινόμενα. Δημιουργία παράκτιου αναχώματος.</a:t>
            </a:r>
          </a:p>
          <a:p>
            <a:pPr marL="342900" indent="-342900">
              <a:lnSpc>
                <a:spcPct val="150000"/>
              </a:lnSpc>
              <a:buClr>
                <a:schemeClr val="accent2"/>
              </a:buClr>
              <a:buFont typeface="Arial" panose="020B0604020202020204" pitchFamily="34" charset="0"/>
              <a:buChar char="•"/>
            </a:pPr>
            <a:endParaRPr lang="el-GR" sz="20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604046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Υπόγεια υδατικά συστήματα</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423071" cy="1015663"/>
          </a:xfrm>
          <a:prstGeom prst="rect">
            <a:avLst/>
          </a:prstGeom>
        </p:spPr>
        <p:txBody>
          <a:bodyPr wrap="square">
            <a:spAutoFit/>
          </a:bodyPr>
          <a:lstStyle/>
          <a:p>
            <a:pPr>
              <a:lnSpc>
                <a:spcPct val="150000"/>
              </a:lnSpc>
              <a:buClr>
                <a:schemeClr val="accent2"/>
              </a:buClr>
            </a:pPr>
            <a:r>
              <a:rPr lang="el-GR" sz="2000" dirty="0" smtClean="0">
                <a:latin typeface="Times New Roman" panose="02020603050405020304" pitchFamily="18" charset="0"/>
                <a:ea typeface="+mj-ea"/>
                <a:cs typeface="Times New Roman" panose="02020603050405020304" pitchFamily="18" charset="0"/>
              </a:rPr>
              <a:t>Η εισχώρηση θαλασσινού νερού </a:t>
            </a:r>
            <a:r>
              <a:rPr lang="el-GR" sz="2000" dirty="0" err="1" smtClean="0">
                <a:latin typeface="Times New Roman" panose="02020603050405020304" pitchFamily="18" charset="0"/>
                <a:ea typeface="+mj-ea"/>
                <a:cs typeface="Times New Roman" panose="02020603050405020304" pitchFamily="18" charset="0"/>
              </a:rPr>
              <a:t>ανάντη</a:t>
            </a:r>
            <a:r>
              <a:rPr lang="el-GR" sz="2000" dirty="0" smtClean="0">
                <a:latin typeface="Times New Roman" panose="02020603050405020304" pitchFamily="18" charset="0"/>
                <a:ea typeface="+mj-ea"/>
                <a:cs typeface="Times New Roman" panose="02020603050405020304" pitchFamily="18" charset="0"/>
              </a:rPr>
              <a:t> του παράκτιου αναχώματος στο </a:t>
            </a:r>
            <a:r>
              <a:rPr lang="el-GR" sz="2000" dirty="0" err="1" smtClean="0">
                <a:latin typeface="Times New Roman" panose="02020603050405020304" pitchFamily="18" charset="0"/>
                <a:ea typeface="+mj-ea"/>
                <a:cs typeface="Times New Roman" panose="02020603050405020304" pitchFamily="18" charset="0"/>
              </a:rPr>
              <a:t>Καλοχώρι</a:t>
            </a:r>
            <a:r>
              <a:rPr lang="el-GR" sz="2000" dirty="0" smtClean="0">
                <a:latin typeface="Times New Roman" panose="02020603050405020304" pitchFamily="18" charset="0"/>
                <a:ea typeface="+mj-ea"/>
                <a:cs typeface="Times New Roman" panose="02020603050405020304" pitchFamily="18" charset="0"/>
              </a:rPr>
              <a:t> Θεσσαλονίκης</a:t>
            </a:r>
          </a:p>
          <a:p>
            <a:pPr marL="342900" indent="-342900">
              <a:lnSpc>
                <a:spcPct val="150000"/>
              </a:lnSpc>
              <a:buClr>
                <a:schemeClr val="accent2"/>
              </a:buClr>
              <a:buFont typeface="Arial" panose="020B0604020202020204" pitchFamily="34" charset="0"/>
              <a:buChar char="•"/>
            </a:pPr>
            <a:endParaRPr lang="el-GR" sz="2000" dirty="0">
              <a:latin typeface="Times New Roman" panose="02020603050405020304" pitchFamily="18" charset="0"/>
              <a:ea typeface="+mj-ea"/>
              <a:cs typeface="Times New Roman" panose="02020603050405020304" pitchFamily="18" charset="0"/>
            </a:endParaRPr>
          </a:p>
        </p:txBody>
      </p:sp>
      <p:pic>
        <p:nvPicPr>
          <p:cNvPr id="21506" name="Picture 2" descr="Στη συντήρηση του αναχώματος Αλιάκμονα-Λουδία-Αξιού-Καλοχωρίου προχωρά η  Περιφέρεια | Delta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525" y="1875787"/>
            <a:ext cx="7419070" cy="41732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2844801" y="3706509"/>
            <a:ext cx="188685" cy="8708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93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Αλληλεπιδράσεις επιφανειακών και υπόγειων νερών</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2776" y="1083963"/>
            <a:ext cx="10967768" cy="5851217"/>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100" i="1" dirty="0" smtClean="0">
                <a:latin typeface="Times New Roman" panose="02020603050405020304" pitchFamily="18" charset="0"/>
                <a:ea typeface="+mj-ea"/>
                <a:cs typeface="Times New Roman" panose="02020603050405020304" pitchFamily="18" charset="0"/>
              </a:rPr>
              <a:t>Το υπόγειο νερό κινείται κατά μήκος διαδρομών ποικίλου μήκους μεταβιβάζοντας ουσιαστικά την υδάτινη μάζα από τις ζώνες τροφοδοσίας στις ζώνες </a:t>
            </a:r>
            <a:r>
              <a:rPr lang="el-GR" sz="2100" i="1" dirty="0" err="1" smtClean="0">
                <a:latin typeface="Times New Roman" panose="02020603050405020304" pitchFamily="18" charset="0"/>
                <a:ea typeface="+mj-ea"/>
                <a:cs typeface="Times New Roman" panose="02020603050405020304" pitchFamily="18" charset="0"/>
              </a:rPr>
              <a:t>εκφορτίσεως</a:t>
            </a:r>
            <a:r>
              <a:rPr lang="el-GR" sz="2100" i="1" dirty="0" smtClean="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Η κατανόηση της σχέση επιφανειακών και υπόγειων νερών είναι ουσιώδης και ιδιαίτερα περίπλοκη.</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Η διαχείριση μιας συνιστώσας του υδρολογικού συστήματος ενός χειμάρρου για παράδειγμα, είναι εν μέρει αποτελεσματική λόγω της υδραυλικής επικοινωνίας, σχέσης και ισορροπίας με άλλα υδατικά συστήματα, ποσοτικά και ποιοτικά.</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Δεν περιορίζεται στις έμμεσες επιπτώσεις λόγω του ότι το υπόγειο νερό είναι </a:t>
            </a:r>
            <a:r>
              <a:rPr lang="el-GR" sz="2100" dirty="0" err="1" smtClean="0">
                <a:latin typeface="Times New Roman" panose="02020603050405020304" pitchFamily="18" charset="0"/>
                <a:ea typeface="+mj-ea"/>
                <a:cs typeface="Times New Roman" panose="02020603050405020304" pitchFamily="18" charset="0"/>
              </a:rPr>
              <a:t>επιφανειαικό</a:t>
            </a:r>
            <a:r>
              <a:rPr lang="el-GR" sz="2100" dirty="0" smtClean="0">
                <a:latin typeface="Times New Roman" panose="02020603050405020304" pitchFamily="18" charset="0"/>
                <a:ea typeface="+mj-ea"/>
                <a:cs typeface="Times New Roman" panose="02020603050405020304" pitchFamily="18" charset="0"/>
              </a:rPr>
              <a:t> που πρωτογενώς ή δευτερογενώς, </a:t>
            </a:r>
            <a:r>
              <a:rPr lang="el-GR" sz="2100" dirty="0" err="1" smtClean="0">
                <a:latin typeface="Times New Roman" panose="02020603050405020304" pitchFamily="18" charset="0"/>
                <a:ea typeface="+mj-ea"/>
                <a:cs typeface="Times New Roman" panose="02020603050405020304" pitchFamily="18" charset="0"/>
              </a:rPr>
              <a:t>κατείσδυσε</a:t>
            </a:r>
            <a:r>
              <a:rPr lang="el-GR" sz="2100" dirty="0" smtClean="0">
                <a:latin typeface="Times New Roman" panose="02020603050405020304" pitchFamily="18" charset="0"/>
                <a:ea typeface="+mj-ea"/>
                <a:cs typeface="Times New Roman" panose="02020603050405020304" pitchFamily="18" charset="0"/>
              </a:rPr>
              <a:t> ή ότι το υπόγειο νερό επιστρέφει στην επιφανειακή απορροή μέσω πηγαίων </a:t>
            </a:r>
            <a:r>
              <a:rPr lang="el-GR" sz="2100" dirty="0" err="1" smtClean="0">
                <a:latin typeface="Times New Roman" panose="02020603050405020304" pitchFamily="18" charset="0"/>
                <a:ea typeface="+mj-ea"/>
                <a:cs typeface="Times New Roman" panose="02020603050405020304" pitchFamily="18" charset="0"/>
              </a:rPr>
              <a:t>εκφορτίσεων</a:t>
            </a:r>
            <a:r>
              <a:rPr lang="el-GR" sz="2100" dirty="0" smtClean="0">
                <a:latin typeface="Times New Roman" panose="02020603050405020304" pitchFamily="18" charset="0"/>
                <a:ea typeface="+mj-ea"/>
                <a:cs typeface="Times New Roman" panose="02020603050405020304" pitchFamily="18" charset="0"/>
              </a:rPr>
              <a:t>.</a:t>
            </a:r>
          </a:p>
          <a:p>
            <a:pPr marL="342900" indent="-342900">
              <a:lnSpc>
                <a:spcPct val="150000"/>
              </a:lnSpc>
              <a:buClr>
                <a:schemeClr val="accent2"/>
              </a:buClr>
              <a:buFont typeface="Arial" panose="020B0604020202020204" pitchFamily="34" charset="0"/>
              <a:buChar char="•"/>
            </a:pPr>
            <a:r>
              <a:rPr lang="el-GR" sz="2100" dirty="0" smtClean="0">
                <a:latin typeface="Times New Roman" panose="02020603050405020304" pitchFamily="18" charset="0"/>
                <a:ea typeface="+mj-ea"/>
                <a:cs typeface="Times New Roman" panose="02020603050405020304" pitchFamily="18" charset="0"/>
              </a:rPr>
              <a:t>ΑΠΟΤΕΛΕΣΜΑ; Άμεση ανάμιξη επιφανειακών και υπόγειων νερών με όποιες ανθρωπογενείς κυρίως περιβαλλοντικές επιπτώσεις (οξύτητα, θερμοκρασία, διαλυμένο οξυγόνο).</a:t>
            </a:r>
            <a:endParaRPr lang="el-GR" sz="21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496945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Αλληλεπιδράσεις επιφανειακών και υπόγειων νερών</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002157" cy="3139321"/>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ροή ανάμεσα στα επιφανειακά και υπόγεια νερά δημιουργεί ένα δυναμικό, τοπικό και συγκεκριμένο </a:t>
            </a:r>
            <a:r>
              <a:rPr lang="el-GR" sz="2200" dirty="0" err="1" smtClean="0">
                <a:latin typeface="Times New Roman" panose="02020603050405020304" pitchFamily="18" charset="0"/>
                <a:ea typeface="+mj-ea"/>
                <a:cs typeface="Times New Roman" panose="02020603050405020304" pitchFamily="18" charset="0"/>
              </a:rPr>
              <a:t>μικροκλίμα</a:t>
            </a:r>
            <a:r>
              <a:rPr lang="el-GR" sz="2200" dirty="0" smtClean="0">
                <a:latin typeface="Times New Roman" panose="02020603050405020304" pitchFamily="18" charset="0"/>
                <a:ea typeface="+mj-ea"/>
                <a:cs typeface="Times New Roman" panose="02020603050405020304" pitchFamily="18" charset="0"/>
              </a:rPr>
              <a:t> και </a:t>
            </a:r>
            <a:r>
              <a:rPr lang="el-GR" sz="2200" dirty="0" err="1" smtClean="0">
                <a:latin typeface="Times New Roman" panose="02020603050405020304" pitchFamily="18" charset="0"/>
                <a:ea typeface="+mj-ea"/>
                <a:cs typeface="Times New Roman" panose="02020603050405020304" pitchFamily="18" charset="0"/>
              </a:rPr>
              <a:t>μικροπεριβάλλον</a:t>
            </a:r>
            <a:r>
              <a:rPr lang="el-GR" sz="2200" dirty="0" smtClean="0">
                <a:latin typeface="Times New Roman" panose="02020603050405020304" pitchFamily="18" charset="0"/>
                <a:ea typeface="+mj-ea"/>
                <a:cs typeface="Times New Roman" panose="02020603050405020304" pitchFamily="18" charset="0"/>
              </a:rPr>
              <a:t> για την υδρόβια πανίδα.</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Οι οργανισμοί αυτοί αποτελούν τμήμα της τροφικής αλυσίδας και </a:t>
            </a:r>
            <a:r>
              <a:rPr lang="el-GR" sz="2200" dirty="0" err="1" smtClean="0">
                <a:latin typeface="Times New Roman" panose="02020603050405020304" pitchFamily="18" charset="0"/>
                <a:ea typeface="+mj-ea"/>
                <a:cs typeface="Times New Roman" panose="02020603050405020304" pitchFamily="18" charset="0"/>
              </a:rPr>
              <a:t>κατ’επέκταση</a:t>
            </a:r>
            <a:r>
              <a:rPr lang="el-GR" sz="2200" dirty="0" smtClean="0">
                <a:latin typeface="Times New Roman" panose="02020603050405020304" pitchFamily="18" charset="0"/>
                <a:ea typeface="+mj-ea"/>
                <a:cs typeface="Times New Roman" panose="02020603050405020304" pitchFamily="18" charset="0"/>
              </a:rPr>
              <a:t> συντηρούν τη βιοποικιλότητα της περιοχής.</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Πολλοί υγρότοποι εξαρτώνται από, σχετικώς σταθερή ροή στο πλαίσιο των εποχικών, ετήσιων και πολυετών κλιματικών διακυμάνσεων.</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97279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ΑΣΚΗΣΗ</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967768" cy="3647152"/>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Εταιρία υδάτων υδρεύει 3 πόλεις </a:t>
            </a:r>
            <a:r>
              <a:rPr lang="el-GR" sz="2200" dirty="0" err="1">
                <a:latin typeface="Times New Roman" panose="02020603050405020304" pitchFamily="18" charset="0"/>
                <a:ea typeface="+mj-ea"/>
                <a:cs typeface="Times New Roman" panose="02020603050405020304" pitchFamily="18" charset="0"/>
              </a:rPr>
              <a:t>Π</a:t>
            </a:r>
            <a:r>
              <a:rPr lang="el-GR" sz="2200" baseline="-25000" dirty="0" err="1">
                <a:latin typeface="Times New Roman" panose="02020603050405020304" pitchFamily="18" charset="0"/>
                <a:ea typeface="+mj-ea"/>
                <a:cs typeface="Times New Roman" panose="02020603050405020304" pitchFamily="18" charset="0"/>
              </a:rPr>
              <a:t>i</a:t>
            </a:r>
            <a:r>
              <a:rPr lang="el-GR" sz="2200" dirty="0">
                <a:latin typeface="Times New Roman" panose="02020603050405020304" pitchFamily="18" charset="0"/>
                <a:ea typeface="+mj-ea"/>
                <a:cs typeface="Times New Roman" panose="02020603050405020304" pitchFamily="18" charset="0"/>
              </a:rPr>
              <a:t> (i=1,2,3) από </a:t>
            </a:r>
            <a:r>
              <a:rPr lang="el-GR" sz="2200" dirty="0" smtClean="0">
                <a:latin typeface="Times New Roman" panose="02020603050405020304" pitchFamily="18" charset="0"/>
                <a:ea typeface="+mj-ea"/>
                <a:cs typeface="Times New Roman" panose="02020603050405020304" pitchFamily="18" charset="0"/>
              </a:rPr>
              <a:t>έναν υπόγειο </a:t>
            </a:r>
            <a:r>
              <a:rPr lang="el-GR" sz="2200" dirty="0">
                <a:latin typeface="Times New Roman" panose="02020603050405020304" pitchFamily="18" charset="0"/>
                <a:ea typeface="+mj-ea"/>
                <a:cs typeface="Times New Roman" panose="02020603050405020304" pitchFamily="18" charset="0"/>
              </a:rPr>
              <a:t>υδατικό πόρο, του οποίου τα ετήσια </a:t>
            </a:r>
            <a:r>
              <a:rPr lang="el-GR" sz="2200" dirty="0" smtClean="0">
                <a:latin typeface="Times New Roman" panose="02020603050405020304" pitchFamily="18" charset="0"/>
                <a:ea typeface="+mj-ea"/>
                <a:cs typeface="Times New Roman" panose="02020603050405020304" pitchFamily="18" charset="0"/>
              </a:rPr>
              <a:t>ανανεώσιμα αποθέματα </a:t>
            </a:r>
            <a:r>
              <a:rPr lang="el-GR" sz="2200" dirty="0">
                <a:latin typeface="Times New Roman" panose="02020603050405020304" pitchFamily="18" charset="0"/>
                <a:ea typeface="+mj-ea"/>
                <a:cs typeface="Times New Roman" panose="02020603050405020304" pitchFamily="18" charset="0"/>
              </a:rPr>
              <a:t>είναι 15 εκατ. </a:t>
            </a:r>
            <a:r>
              <a:rPr lang="el-GR" sz="2200" dirty="0" smtClean="0">
                <a:latin typeface="Times New Roman" panose="02020603050405020304" pitchFamily="18" charset="0"/>
                <a:ea typeface="+mj-ea"/>
                <a:cs typeface="Times New Roman" panose="02020603050405020304" pitchFamily="18" charset="0"/>
              </a:rPr>
              <a:t>m</a:t>
            </a:r>
            <a:r>
              <a:rPr lang="el-GR" sz="2200" baseline="30000" dirty="0" smtClean="0">
                <a:latin typeface="Times New Roman" panose="02020603050405020304" pitchFamily="18" charset="0"/>
                <a:ea typeface="+mj-ea"/>
                <a:cs typeface="Times New Roman" panose="02020603050405020304" pitchFamily="18" charset="0"/>
              </a:rPr>
              <a:t>3</a:t>
            </a:r>
            <a:r>
              <a:rPr lang="el-GR" sz="2200" dirty="0" smtClean="0">
                <a:latin typeface="Times New Roman" panose="02020603050405020304" pitchFamily="18" charset="0"/>
                <a:ea typeface="+mj-ea"/>
                <a:cs typeface="Times New Roman" panose="02020603050405020304" pitchFamily="18" charset="0"/>
              </a:rPr>
              <a:t>.</a:t>
            </a: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Τα λειτουργικά έξοδα της εταιρίας για την πόλη Π1 </a:t>
            </a:r>
            <a:r>
              <a:rPr lang="el-GR" sz="2200" dirty="0" smtClean="0">
                <a:latin typeface="Times New Roman" panose="02020603050405020304" pitchFamily="18" charset="0"/>
                <a:ea typeface="+mj-ea"/>
                <a:cs typeface="Times New Roman" panose="02020603050405020304" pitchFamily="18" charset="0"/>
              </a:rPr>
              <a:t>δίνονται από </a:t>
            </a:r>
            <a:r>
              <a:rPr lang="el-GR" sz="2200" dirty="0">
                <a:latin typeface="Times New Roman" panose="02020603050405020304" pitchFamily="18" charset="0"/>
                <a:ea typeface="+mj-ea"/>
                <a:cs typeface="Times New Roman" panose="02020603050405020304" pitchFamily="18" charset="0"/>
              </a:rPr>
              <a:t>τον τύπο:</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			Ε</a:t>
            </a:r>
            <a:r>
              <a:rPr lang="el-GR" sz="2200" dirty="0">
                <a:latin typeface="Times New Roman" panose="02020603050405020304" pitchFamily="18" charset="0"/>
                <a:ea typeface="+mj-ea"/>
                <a:cs typeface="Times New Roman" panose="02020603050405020304" pitchFamily="18" charset="0"/>
              </a:rPr>
              <a:t>=[120-(</a:t>
            </a:r>
            <a:r>
              <a:rPr lang="el-GR" sz="2200" dirty="0" smtClean="0">
                <a:latin typeface="Times New Roman" panose="02020603050405020304" pitchFamily="18" charset="0"/>
                <a:ea typeface="+mj-ea"/>
                <a:cs typeface="Times New Roman" panose="02020603050405020304" pitchFamily="18" charset="0"/>
              </a:rPr>
              <a:t>360-18Q)</a:t>
            </a:r>
            <a:r>
              <a:rPr lang="el-GR" sz="2200" baseline="30000" dirty="0" smtClean="0">
                <a:latin typeface="Times New Roman" panose="02020603050405020304" pitchFamily="18" charset="0"/>
                <a:ea typeface="+mj-ea"/>
                <a:cs typeface="Times New Roman" panose="02020603050405020304" pitchFamily="18" charset="0"/>
              </a:rPr>
              <a:t>1/2</a:t>
            </a:r>
            <a:r>
              <a:rPr lang="el-GR" sz="2200" dirty="0" smtClean="0">
                <a:latin typeface="Times New Roman" panose="02020603050405020304" pitchFamily="18" charset="0"/>
                <a:ea typeface="+mj-ea"/>
                <a:cs typeface="Times New Roman" panose="02020603050405020304" pitchFamily="18" charset="0"/>
              </a:rPr>
              <a:t>]Q</a:t>
            </a: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όπου Q είναι η ετήσια κατανάλωση νερού της πόλης Π1 </a:t>
            </a:r>
            <a:r>
              <a:rPr lang="el-GR" sz="2200" dirty="0" smtClean="0">
                <a:latin typeface="Times New Roman" panose="02020603050405020304" pitchFamily="18" charset="0"/>
                <a:ea typeface="+mj-ea"/>
                <a:cs typeface="Times New Roman" panose="02020603050405020304" pitchFamily="18" charset="0"/>
              </a:rPr>
              <a:t>σε εκατ</a:t>
            </a:r>
            <a:r>
              <a:rPr lang="el-GR" sz="2200" dirty="0">
                <a:latin typeface="Times New Roman" panose="02020603050405020304" pitchFamily="18" charset="0"/>
                <a:ea typeface="+mj-ea"/>
                <a:cs typeface="Times New Roman" panose="02020603050405020304" pitchFamily="18" charset="0"/>
              </a:rPr>
              <a:t>. m3 και Ε τα ετήσια λειτουργικά έξοδα της εταιρίας </a:t>
            </a:r>
            <a:r>
              <a:rPr lang="el-GR" sz="2200" dirty="0" smtClean="0">
                <a:latin typeface="Times New Roman" panose="02020603050405020304" pitchFamily="18" charset="0"/>
                <a:ea typeface="+mj-ea"/>
                <a:cs typeface="Times New Roman" panose="02020603050405020304" pitchFamily="18" charset="0"/>
              </a:rPr>
              <a:t>για την </a:t>
            </a:r>
            <a:r>
              <a:rPr lang="el-GR" sz="2200" dirty="0">
                <a:latin typeface="Times New Roman" panose="02020603050405020304" pitchFamily="18" charset="0"/>
                <a:ea typeface="+mj-ea"/>
                <a:cs typeface="Times New Roman" panose="02020603050405020304" pitchFamily="18" charset="0"/>
              </a:rPr>
              <a:t>πόλη Π1 σε χιλιάδες € </a:t>
            </a:r>
            <a:r>
              <a:rPr lang="el-GR" sz="2200" dirty="0" smtClean="0">
                <a:latin typeface="Times New Roman" panose="02020603050405020304" pitchFamily="18" charset="0"/>
                <a:ea typeface="+mj-ea"/>
                <a:cs typeface="Times New Roman" panose="02020603050405020304" pitchFamily="18" charset="0"/>
              </a:rPr>
              <a:t>.</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Τα λειτουργικά έξοδα για τις άλλες δυο πόλεις δίνονται στον κάτωθι Πίνακα.</a:t>
            </a:r>
          </a:p>
        </p:txBody>
      </p:sp>
      <p:pic>
        <p:nvPicPr>
          <p:cNvPr id="3" name="Picture 2"/>
          <p:cNvPicPr>
            <a:picLocks noChangeAspect="1"/>
          </p:cNvPicPr>
          <p:nvPr/>
        </p:nvPicPr>
        <p:blipFill rotWithShape="1">
          <a:blip r:embed="rId3"/>
          <a:srcRect l="30238" t="49118" r="38413" b="36208"/>
          <a:stretch/>
        </p:blipFill>
        <p:spPr>
          <a:xfrm>
            <a:off x="2423885" y="4920344"/>
            <a:ext cx="5733143" cy="1509485"/>
          </a:xfrm>
          <a:prstGeom prst="rect">
            <a:avLst/>
          </a:prstGeom>
        </p:spPr>
      </p:pic>
    </p:spTree>
    <p:extLst>
      <p:ext uri="{BB962C8B-B14F-4D97-AF65-F5344CB8AC3E}">
        <p14:creationId xmlns:p14="http://schemas.microsoft.com/office/powerpoint/2010/main" val="2715290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0704" y="121824"/>
            <a:ext cx="10149840" cy="1205536"/>
          </a:xfrm>
        </p:spPr>
        <p:txBody>
          <a:bodyPr anchor="ctr"/>
          <a:lstStyle/>
          <a:p>
            <a:pPr algn="l"/>
            <a:r>
              <a:rPr lang="el-GR" sz="3600" dirty="0" smtClean="0">
                <a:solidFill>
                  <a:schemeClr val="tx1"/>
                </a:solidFill>
                <a:latin typeface="Times New Roman" panose="02020603050405020304" pitchFamily="18" charset="0"/>
                <a:cs typeface="Times New Roman" panose="02020603050405020304" pitchFamily="18" charset="0"/>
              </a:rPr>
              <a:t>ΑΣΚΗΣΗ</a:t>
            </a:r>
            <a:endParaRPr lang="el-GR" sz="36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19100" y="1219200"/>
            <a:ext cx="10967768" cy="4662815"/>
          </a:xfrm>
          <a:prstGeom prst="rect">
            <a:avLst/>
          </a:prstGeom>
        </p:spPr>
        <p:txBody>
          <a:bodyPr wrap="square">
            <a:spAutoFit/>
          </a:bodyPr>
          <a:lstStyle/>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Τα έσοδα της εταιρίας από κάθε </a:t>
            </a:r>
            <a:r>
              <a:rPr lang="el-GR" sz="2200" dirty="0" smtClean="0">
                <a:latin typeface="Times New Roman" panose="02020603050405020304" pitchFamily="18" charset="0"/>
                <a:ea typeface="+mj-ea"/>
                <a:cs typeface="Times New Roman" panose="02020603050405020304" pitchFamily="18" charset="0"/>
              </a:rPr>
              <a:t>πόλη είναι</a:t>
            </a:r>
            <a:r>
              <a:rPr lang="el-GR" sz="2200" dirty="0">
                <a:latin typeface="Times New Roman" panose="02020603050405020304" pitchFamily="18" charset="0"/>
                <a:ea typeface="+mj-ea"/>
                <a:cs typeface="Times New Roman" panose="02020603050405020304" pitchFamily="18" charset="0"/>
              </a:rPr>
              <a:t>:</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Z</a:t>
            </a:r>
            <a:r>
              <a:rPr lang="en-US" sz="2200" baseline="-25000" dirty="0" err="1" smtClean="0">
                <a:latin typeface="Times New Roman" panose="02020603050405020304" pitchFamily="18" charset="0"/>
                <a:ea typeface="+mj-ea"/>
                <a:cs typeface="Times New Roman" panose="02020603050405020304" pitchFamily="18" charset="0"/>
              </a:rPr>
              <a:t>i</a:t>
            </a:r>
            <a:r>
              <a:rPr lang="en-US" sz="2200" dirty="0" smtClean="0">
                <a:latin typeface="Times New Roman" panose="02020603050405020304" pitchFamily="18" charset="0"/>
                <a:ea typeface="+mj-ea"/>
                <a:cs typeface="Times New Roman" panose="02020603050405020304" pitchFamily="18" charset="0"/>
              </a:rPr>
              <a:t>=</a:t>
            </a:r>
            <a:r>
              <a:rPr lang="el-GR" sz="2200" dirty="0" smtClean="0">
                <a:latin typeface="Times New Roman" panose="02020603050405020304" pitchFamily="18" charset="0"/>
                <a:ea typeface="+mj-ea"/>
                <a:cs typeface="Times New Roman" panose="02020603050405020304" pitchFamily="18" charset="0"/>
              </a:rPr>
              <a:t> a</a:t>
            </a:r>
            <a:r>
              <a:rPr lang="en-US" sz="2200" baseline="-25000" dirty="0" err="1" smtClean="0">
                <a:latin typeface="Times New Roman" panose="02020603050405020304" pitchFamily="18" charset="0"/>
                <a:ea typeface="+mj-ea"/>
                <a:cs typeface="Times New Roman" panose="02020603050405020304" pitchFamily="18" charset="0"/>
              </a:rPr>
              <a:t>i</a:t>
            </a:r>
            <a:r>
              <a:rPr lang="el-GR" sz="2200" dirty="0" smtClean="0">
                <a:latin typeface="Times New Roman" panose="02020603050405020304" pitchFamily="18" charset="0"/>
                <a:ea typeface="+mj-ea"/>
                <a:cs typeface="Times New Roman" panose="02020603050405020304" pitchFamily="18" charset="0"/>
              </a:rPr>
              <a:t> </a:t>
            </a:r>
            <a:r>
              <a:rPr lang="en-US" sz="2200" dirty="0" smtClean="0">
                <a:latin typeface="Times New Roman" panose="02020603050405020304" pitchFamily="18" charset="0"/>
                <a:ea typeface="+mj-ea"/>
                <a:cs typeface="Times New Roman" panose="02020603050405020304" pitchFamily="18" charset="0"/>
              </a:rPr>
              <a:t>* Q</a:t>
            </a:r>
            <a:r>
              <a:rPr lang="en-US" sz="2200" baseline="-25000" dirty="0" smtClean="0">
                <a:latin typeface="Times New Roman" panose="02020603050405020304" pitchFamily="18" charset="0"/>
                <a:ea typeface="+mj-ea"/>
                <a:cs typeface="Times New Roman" panose="02020603050405020304" pitchFamily="18" charset="0"/>
              </a:rPr>
              <a:t>i</a:t>
            </a:r>
            <a:r>
              <a:rPr lang="en-US" sz="2200" dirty="0" smtClean="0">
                <a:latin typeface="Times New Roman" panose="02020603050405020304" pitchFamily="18" charset="0"/>
                <a:ea typeface="+mj-ea"/>
                <a:cs typeface="Times New Roman" panose="02020603050405020304" pitchFamily="18" charset="0"/>
              </a:rPr>
              <a:t>  (</a:t>
            </a:r>
            <a:r>
              <a:rPr lang="en-US" sz="2200" dirty="0" err="1" smtClean="0">
                <a:latin typeface="Times New Roman" panose="02020603050405020304" pitchFamily="18" charset="0"/>
                <a:ea typeface="+mj-ea"/>
                <a:cs typeface="Times New Roman" panose="02020603050405020304" pitchFamily="18" charset="0"/>
              </a:rPr>
              <a:t>i</a:t>
            </a:r>
            <a:r>
              <a:rPr lang="en-US" sz="2200" dirty="0" smtClean="0">
                <a:latin typeface="Times New Roman" panose="02020603050405020304" pitchFamily="18" charset="0"/>
                <a:ea typeface="+mj-ea"/>
                <a:cs typeface="Times New Roman" panose="02020603050405020304" pitchFamily="18" charset="0"/>
              </a:rPr>
              <a:t>=1,2,3)</a:t>
            </a: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όπου </a:t>
            </a:r>
            <a:r>
              <a:rPr lang="el-GR" sz="2200" dirty="0" err="1" smtClean="0">
                <a:latin typeface="Times New Roman" panose="02020603050405020304" pitchFamily="18" charset="0"/>
                <a:ea typeface="+mj-ea"/>
                <a:cs typeface="Times New Roman" panose="02020603050405020304" pitchFamily="18" charset="0"/>
              </a:rPr>
              <a:t>Ζ</a:t>
            </a:r>
            <a:r>
              <a:rPr lang="el-GR" sz="2200" baseline="-25000" dirty="0" err="1" smtClean="0">
                <a:latin typeface="Times New Roman" panose="02020603050405020304" pitchFamily="18" charset="0"/>
                <a:ea typeface="+mj-ea"/>
                <a:cs typeface="Times New Roman" panose="02020603050405020304" pitchFamily="18" charset="0"/>
              </a:rPr>
              <a:t>i</a:t>
            </a:r>
            <a:r>
              <a:rPr lang="en-US" sz="2200" dirty="0" smtClean="0">
                <a:latin typeface="Times New Roman" panose="02020603050405020304" pitchFamily="18" charset="0"/>
                <a:ea typeface="+mj-ea"/>
                <a:cs typeface="Times New Roman" panose="02020603050405020304" pitchFamily="18" charset="0"/>
              </a:rPr>
              <a:t> </a:t>
            </a:r>
            <a:r>
              <a:rPr lang="el-GR" sz="2200" dirty="0" smtClean="0">
                <a:latin typeface="Times New Roman" panose="02020603050405020304" pitchFamily="18" charset="0"/>
                <a:ea typeface="+mj-ea"/>
                <a:cs typeface="Times New Roman" panose="02020603050405020304" pitchFamily="18" charset="0"/>
              </a:rPr>
              <a:t>τα </a:t>
            </a:r>
            <a:r>
              <a:rPr lang="el-GR" sz="2200" dirty="0">
                <a:latin typeface="Times New Roman" panose="02020603050405020304" pitchFamily="18" charset="0"/>
                <a:ea typeface="+mj-ea"/>
                <a:cs typeface="Times New Roman" panose="02020603050405020304" pitchFamily="18" charset="0"/>
              </a:rPr>
              <a:t>ετήσια έσοδα της εταιρίας από την </a:t>
            </a:r>
            <a:r>
              <a:rPr lang="el-GR" sz="2200" dirty="0" smtClean="0">
                <a:latin typeface="Times New Roman" panose="02020603050405020304" pitchFamily="18" charset="0"/>
                <a:ea typeface="+mj-ea"/>
                <a:cs typeface="Times New Roman" panose="02020603050405020304" pitchFamily="18" charset="0"/>
              </a:rPr>
              <a:t>πόλη</a:t>
            </a:r>
            <a:r>
              <a:rPr lang="en-US" sz="2200" dirty="0" smtClean="0">
                <a:latin typeface="Times New Roman" panose="02020603050405020304" pitchFamily="18" charset="0"/>
                <a:ea typeface="+mj-ea"/>
                <a:cs typeface="Times New Roman" panose="02020603050405020304" pitchFamily="18" charset="0"/>
              </a:rPr>
              <a:t> </a:t>
            </a:r>
            <a:r>
              <a:rPr lang="el-GR" sz="2200" dirty="0" err="1" smtClean="0">
                <a:latin typeface="Times New Roman" panose="02020603050405020304" pitchFamily="18" charset="0"/>
                <a:ea typeface="+mj-ea"/>
                <a:cs typeface="Times New Roman" panose="02020603050405020304" pitchFamily="18" charset="0"/>
              </a:rPr>
              <a:t>Π</a:t>
            </a:r>
            <a:r>
              <a:rPr lang="el-GR" sz="2200" baseline="-25000" dirty="0" err="1" smtClean="0">
                <a:latin typeface="Times New Roman" panose="02020603050405020304" pitchFamily="18" charset="0"/>
                <a:ea typeface="+mj-ea"/>
                <a:cs typeface="Times New Roman" panose="02020603050405020304" pitchFamily="18" charset="0"/>
              </a:rPr>
              <a:t>i</a:t>
            </a:r>
            <a:r>
              <a:rPr lang="en-US" sz="2200" dirty="0" smtClean="0">
                <a:latin typeface="Times New Roman" panose="02020603050405020304" pitchFamily="18" charset="0"/>
                <a:ea typeface="+mj-ea"/>
                <a:cs typeface="Times New Roman" panose="02020603050405020304" pitchFamily="18" charset="0"/>
              </a:rPr>
              <a:t> </a:t>
            </a:r>
            <a:r>
              <a:rPr lang="el-GR" sz="2200" dirty="0" smtClean="0">
                <a:latin typeface="Times New Roman" panose="02020603050405020304" pitchFamily="18" charset="0"/>
                <a:ea typeface="+mj-ea"/>
                <a:cs typeface="Times New Roman" panose="02020603050405020304" pitchFamily="18" charset="0"/>
              </a:rPr>
              <a:t>σε </a:t>
            </a:r>
            <a:r>
              <a:rPr lang="el-GR" sz="2200" dirty="0">
                <a:latin typeface="Times New Roman" panose="02020603050405020304" pitchFamily="18" charset="0"/>
                <a:ea typeface="+mj-ea"/>
                <a:cs typeface="Times New Roman" panose="02020603050405020304" pitchFamily="18" charset="0"/>
              </a:rPr>
              <a:t>χιλιάδες € και </a:t>
            </a:r>
            <a:r>
              <a:rPr lang="el-GR" sz="2200" dirty="0" err="1" smtClean="0">
                <a:latin typeface="Times New Roman" panose="02020603050405020304" pitchFamily="18" charset="0"/>
                <a:ea typeface="+mj-ea"/>
                <a:cs typeface="Times New Roman" panose="02020603050405020304" pitchFamily="18" charset="0"/>
              </a:rPr>
              <a:t>a</a:t>
            </a:r>
            <a:r>
              <a:rPr lang="el-GR" sz="2200" baseline="-25000" dirty="0" err="1" smtClean="0">
                <a:latin typeface="Times New Roman" panose="02020603050405020304" pitchFamily="18" charset="0"/>
                <a:ea typeface="+mj-ea"/>
                <a:cs typeface="Times New Roman" panose="02020603050405020304" pitchFamily="18" charset="0"/>
              </a:rPr>
              <a:t>i</a:t>
            </a:r>
            <a:r>
              <a:rPr lang="en-US" sz="2200" dirty="0" smtClean="0">
                <a:latin typeface="Times New Roman" panose="02020603050405020304" pitchFamily="18" charset="0"/>
                <a:ea typeface="+mj-ea"/>
                <a:cs typeface="Times New Roman" panose="02020603050405020304" pitchFamily="18" charset="0"/>
              </a:rPr>
              <a:t> </a:t>
            </a:r>
            <a:r>
              <a:rPr lang="el-GR" sz="2200" dirty="0" smtClean="0">
                <a:latin typeface="Times New Roman" panose="02020603050405020304" pitchFamily="18" charset="0"/>
                <a:ea typeface="+mj-ea"/>
                <a:cs typeface="Times New Roman" panose="02020603050405020304" pitchFamily="18" charset="0"/>
              </a:rPr>
              <a:t>σταθεροί </a:t>
            </a:r>
            <a:r>
              <a:rPr lang="el-GR" sz="2200" dirty="0">
                <a:latin typeface="Times New Roman" panose="02020603050405020304" pitchFamily="18" charset="0"/>
                <a:ea typeface="+mj-ea"/>
                <a:cs typeface="Times New Roman" panose="02020603050405020304" pitchFamily="18" charset="0"/>
              </a:rPr>
              <a:t>συντελεστές</a:t>
            </a:r>
            <a:r>
              <a:rPr lang="el-GR" sz="2200" dirty="0" smtClean="0">
                <a:latin typeface="Times New Roman" panose="02020603050405020304" pitchFamily="18" charset="0"/>
                <a:ea typeface="+mj-ea"/>
                <a:cs typeface="Times New Roman" panose="02020603050405020304" pitchFamily="18" charset="0"/>
              </a:rPr>
              <a:t>.</a:t>
            </a:r>
            <a:endParaRPr lang="en-US" sz="2200"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smtClean="0">
                <a:latin typeface="Times New Roman" panose="02020603050405020304" pitchFamily="18" charset="0"/>
                <a:ea typeface="+mj-ea"/>
                <a:cs typeface="Times New Roman" panose="02020603050405020304" pitchFamily="18" charset="0"/>
              </a:rPr>
              <a:t>Οι σταθεροί συντελεστές δίνονται στον ακόλουθο Πίνακα.</a:t>
            </a:r>
          </a:p>
          <a:p>
            <a:pPr>
              <a:lnSpc>
                <a:spcPct val="150000"/>
              </a:lnSpc>
              <a:buClr>
                <a:schemeClr val="accent2"/>
              </a:buClr>
            </a:pPr>
            <a:endParaRPr lang="el-GR" sz="2200" dirty="0">
              <a:latin typeface="Times New Roman" panose="02020603050405020304" pitchFamily="18" charset="0"/>
              <a:ea typeface="+mj-ea"/>
              <a:cs typeface="Times New Roman" panose="02020603050405020304" pitchFamily="18" charset="0"/>
            </a:endParaRPr>
          </a:p>
          <a:p>
            <a:pPr>
              <a:lnSpc>
                <a:spcPct val="150000"/>
              </a:lnSpc>
              <a:buClr>
                <a:schemeClr val="accent2"/>
              </a:buClr>
            </a:pPr>
            <a:endParaRPr lang="el-GR" sz="2200" dirty="0" smtClean="0">
              <a:latin typeface="Times New Roman" panose="02020603050405020304" pitchFamily="18" charset="0"/>
              <a:ea typeface="+mj-ea"/>
              <a:cs typeface="Times New Roman" panose="02020603050405020304" pitchFamily="18" charset="0"/>
            </a:endParaRPr>
          </a:p>
          <a:p>
            <a:pPr>
              <a:lnSpc>
                <a:spcPct val="150000"/>
              </a:lnSpc>
              <a:buClr>
                <a:schemeClr val="accent2"/>
              </a:buClr>
            </a:pPr>
            <a:r>
              <a:rPr lang="el-GR" sz="2200" dirty="0">
                <a:latin typeface="Times New Roman" panose="02020603050405020304" pitchFamily="18" charset="0"/>
                <a:ea typeface="+mj-ea"/>
                <a:cs typeface="Times New Roman" panose="02020603050405020304" pitchFamily="18" charset="0"/>
              </a:rPr>
              <a:t>Να υπολογίσετε τις ετήσιες ποσότητες νερού </a:t>
            </a:r>
            <a:r>
              <a:rPr lang="el-GR" sz="2200" dirty="0" smtClean="0">
                <a:latin typeface="Times New Roman" panose="02020603050405020304" pitchFamily="18" charset="0"/>
                <a:ea typeface="+mj-ea"/>
                <a:cs typeface="Times New Roman" panose="02020603050405020304" pitchFamily="18" charset="0"/>
              </a:rPr>
              <a:t>που πρέπει </a:t>
            </a:r>
            <a:r>
              <a:rPr lang="el-GR" sz="2200" dirty="0">
                <a:latin typeface="Times New Roman" panose="02020603050405020304" pitchFamily="18" charset="0"/>
                <a:ea typeface="+mj-ea"/>
                <a:cs typeface="Times New Roman" panose="02020603050405020304" pitchFamily="18" charset="0"/>
              </a:rPr>
              <a:t>να διαθέσει η εταιρία στις 3 πόλεις, ώστε </a:t>
            </a:r>
            <a:r>
              <a:rPr lang="el-GR" sz="2200" dirty="0" smtClean="0">
                <a:latin typeface="Times New Roman" panose="02020603050405020304" pitchFamily="18" charset="0"/>
                <a:ea typeface="+mj-ea"/>
                <a:cs typeface="Times New Roman" panose="02020603050405020304" pitchFamily="18" charset="0"/>
              </a:rPr>
              <a:t>να μεγιστοποιήσει </a:t>
            </a:r>
            <a:r>
              <a:rPr lang="el-GR" sz="2200" dirty="0">
                <a:latin typeface="Times New Roman" panose="02020603050405020304" pitchFamily="18" charset="0"/>
                <a:ea typeface="+mj-ea"/>
                <a:cs typeface="Times New Roman" panose="02020603050405020304" pitchFamily="18" charset="0"/>
              </a:rPr>
              <a:t>τα κέρδη της.</a:t>
            </a:r>
          </a:p>
        </p:txBody>
      </p:sp>
      <p:pic>
        <p:nvPicPr>
          <p:cNvPr id="5" name="Picture 4"/>
          <p:cNvPicPr>
            <a:picLocks noChangeAspect="1"/>
          </p:cNvPicPr>
          <p:nvPr/>
        </p:nvPicPr>
        <p:blipFill rotWithShape="1">
          <a:blip r:embed="rId3"/>
          <a:srcRect l="33572" t="55326" r="33572" b="34374"/>
          <a:stretch/>
        </p:blipFill>
        <p:spPr>
          <a:xfrm>
            <a:off x="2844801" y="3722306"/>
            <a:ext cx="5588000" cy="985324"/>
          </a:xfrm>
          <a:prstGeom prst="rect">
            <a:avLst/>
          </a:prstGeom>
        </p:spPr>
      </p:pic>
    </p:spTree>
    <p:extLst>
      <p:ext uri="{BB962C8B-B14F-4D97-AF65-F5344CB8AC3E}">
        <p14:creationId xmlns:p14="http://schemas.microsoft.com/office/powerpoint/2010/main" val="807045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7920" y="-207499"/>
            <a:ext cx="9667528" cy="1205536"/>
          </a:xfrm>
        </p:spPr>
        <p:txBody>
          <a:bodyPr/>
          <a:lstStyle/>
          <a:p>
            <a:pPr algn="l"/>
            <a:r>
              <a:rPr lang="el-GR" sz="4000" dirty="0" smtClean="0">
                <a:solidFill>
                  <a:schemeClr val="tx1"/>
                </a:solidFill>
                <a:latin typeface="Times New Roman" panose="02020603050405020304" pitchFamily="18" charset="0"/>
                <a:cs typeface="Times New Roman" panose="02020603050405020304" pitchFamily="18" charset="0"/>
              </a:rPr>
              <a:t>Βιβλιογραφία</a:t>
            </a:r>
            <a:endParaRPr lang="el-GR" sz="22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555" y="1158021"/>
            <a:ext cx="11713844" cy="1555041"/>
          </a:xfrm>
          <a:prstGeom prst="rect">
            <a:avLst/>
          </a:prstGeom>
        </p:spPr>
        <p:txBody>
          <a:bodyPr wrap="square">
            <a:spAutoFit/>
          </a:bodyPr>
          <a:lstStyle/>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Τεχνολογία </a:t>
            </a:r>
            <a:r>
              <a:rPr lang="el-GR" sz="2200" dirty="0">
                <a:latin typeface="Times New Roman" panose="02020603050405020304" pitchFamily="18" charset="0"/>
                <a:ea typeface="+mj-ea"/>
                <a:cs typeface="Times New Roman" panose="02020603050405020304" pitchFamily="18" charset="0"/>
              </a:rPr>
              <a:t>Υδατικών Πόρων, Μιμίκου Μαρία Α. </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Νερό</a:t>
            </a:r>
            <a:r>
              <a:rPr lang="el-GR" sz="2200" dirty="0">
                <a:latin typeface="Times New Roman" panose="02020603050405020304" pitchFamily="18" charset="0"/>
                <a:ea typeface="+mj-ea"/>
                <a:cs typeface="Times New Roman" panose="02020603050405020304" pitchFamily="18" charset="0"/>
              </a:rPr>
              <a:t>, Περιβαλλοντική διάσταση και διαδρομή, Στουρνάρας Γεώργιος Κ. </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Υδατικοί </a:t>
            </a:r>
            <a:r>
              <a:rPr lang="el-GR" sz="2200" dirty="0">
                <a:latin typeface="Times New Roman" panose="02020603050405020304" pitchFamily="18" charset="0"/>
                <a:ea typeface="+mj-ea"/>
                <a:cs typeface="Times New Roman" panose="02020603050405020304" pitchFamily="18" charset="0"/>
              </a:rPr>
              <a:t>Πόροι, </a:t>
            </a:r>
            <a:r>
              <a:rPr lang="el-GR" sz="2200" dirty="0" err="1">
                <a:latin typeface="Times New Roman" panose="02020603050405020304" pitchFamily="18" charset="0"/>
                <a:ea typeface="+mj-ea"/>
                <a:cs typeface="Times New Roman" panose="02020603050405020304" pitchFamily="18" charset="0"/>
              </a:rPr>
              <a:t>Ψιλοβίκος</a:t>
            </a:r>
            <a:r>
              <a:rPr lang="el-GR" sz="2200" dirty="0">
                <a:latin typeface="Times New Roman" panose="02020603050405020304" pitchFamily="18" charset="0"/>
                <a:ea typeface="+mj-ea"/>
                <a:cs typeface="Times New Roman" panose="02020603050405020304" pitchFamily="18" charset="0"/>
              </a:rPr>
              <a:t> </a:t>
            </a:r>
            <a:r>
              <a:rPr lang="el-GR" sz="2200" dirty="0" smtClean="0">
                <a:latin typeface="Times New Roman" panose="02020603050405020304" pitchFamily="18" charset="0"/>
                <a:ea typeface="+mj-ea"/>
                <a:cs typeface="Times New Roman" panose="02020603050405020304" pitchFamily="18" charset="0"/>
              </a:rPr>
              <a:t>Άρης</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255370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1855894"/>
            <a:ext cx="9631679" cy="1646302"/>
          </a:xfrm>
        </p:spPr>
        <p:txBody>
          <a:bodyPr/>
          <a:lstStyle/>
          <a:p>
            <a:pPr algn="ctr"/>
            <a:r>
              <a:rPr lang="el-GR" dirty="0" smtClean="0">
                <a:solidFill>
                  <a:schemeClr val="tx1"/>
                </a:solidFill>
                <a:latin typeface="Times New Roman" panose="02020603050405020304" pitchFamily="18" charset="0"/>
                <a:cs typeface="Times New Roman" panose="02020603050405020304" pitchFamily="18" charset="0"/>
              </a:rPr>
              <a:t>Σας ευχαριστώ πολύ!</a:t>
            </a:r>
            <a:endParaRPr lang="el-GR"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47920" y="246611"/>
            <a:ext cx="3776480" cy="972590"/>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spcBef>
                <a:spcPts val="0"/>
              </a:spcBef>
            </a:pPr>
            <a:r>
              <a:rPr lang="el-GR" sz="1600" b="1" dirty="0" smtClean="0">
                <a:latin typeface="Times New Roman" panose="02020603050405020304" pitchFamily="18" charset="0"/>
                <a:cs typeface="Times New Roman" panose="02020603050405020304" pitchFamily="18" charset="0"/>
              </a:rPr>
              <a:t>ΕΚΠΑ – Τμήμα Αγροτικής Ανάπτυξης, </a:t>
            </a:r>
            <a:r>
              <a:rPr lang="el-GR" sz="1600" b="1" dirty="0" err="1" smtClean="0">
                <a:latin typeface="Times New Roman" panose="02020603050405020304" pitchFamily="18" charset="0"/>
                <a:cs typeface="Times New Roman" panose="02020603050405020304" pitchFamily="18" charset="0"/>
              </a:rPr>
              <a:t>Αγροδιατροφής</a:t>
            </a:r>
            <a:r>
              <a:rPr lang="el-GR" sz="1600" b="1" dirty="0" smtClean="0">
                <a:latin typeface="Times New Roman" panose="02020603050405020304" pitchFamily="18" charset="0"/>
                <a:cs typeface="Times New Roman" panose="02020603050405020304" pitchFamily="18" charset="0"/>
              </a:rPr>
              <a:t> και Διαχείρισης Φυσικών Πόρων </a:t>
            </a:r>
            <a:endParaRPr lang="en-US" sz="1600" b="1" dirty="0" smtClean="0">
              <a:latin typeface="Times New Roman" panose="02020603050405020304" pitchFamily="18" charset="0"/>
              <a:cs typeface="Times New Roman" panose="02020603050405020304" pitchFamily="18" charset="0"/>
            </a:endParaRPr>
          </a:p>
          <a:p>
            <a:pPr algn="l">
              <a:spcBef>
                <a:spcPts val="0"/>
              </a:spcBef>
            </a:pPr>
            <a:r>
              <a:rPr lang="el-GR" sz="1600" b="1" dirty="0" smtClean="0">
                <a:latin typeface="Times New Roman" panose="02020603050405020304" pitchFamily="18" charset="0"/>
                <a:cs typeface="Times New Roman" panose="02020603050405020304" pitchFamily="18" charset="0"/>
              </a:rPr>
              <a:t>Συγκρότημα Ευρίπου</a:t>
            </a:r>
            <a:endParaRPr lang="el-GR" sz="1600" b="1" dirty="0">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947920" y="3206846"/>
            <a:ext cx="9631679" cy="76680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l-GR" sz="35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193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678478"/>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Η </a:t>
            </a:r>
            <a:r>
              <a:rPr lang="el-GR" sz="2200" i="1" dirty="0">
                <a:latin typeface="Times New Roman" panose="02020603050405020304" pitchFamily="18" charset="0"/>
                <a:ea typeface="+mj-ea"/>
                <a:cs typeface="Times New Roman" panose="02020603050405020304" pitchFamily="18" charset="0"/>
              </a:rPr>
              <a:t>διαθεσιμότητα του </a:t>
            </a:r>
            <a:r>
              <a:rPr lang="el-GR" sz="2200" i="1" dirty="0" smtClean="0">
                <a:latin typeface="Times New Roman" panose="02020603050405020304" pitchFamily="18" charset="0"/>
                <a:ea typeface="+mj-ea"/>
                <a:cs typeface="Times New Roman" panose="02020603050405020304" pitchFamily="18" charset="0"/>
              </a:rPr>
              <a:t>νερού ως δείκτης </a:t>
            </a:r>
            <a:r>
              <a:rPr lang="el-GR" sz="2200" i="1" dirty="0">
                <a:latin typeface="Times New Roman" panose="02020603050405020304" pitchFamily="18" charset="0"/>
                <a:ea typeface="+mj-ea"/>
                <a:cs typeface="Times New Roman" panose="02020603050405020304" pitchFamily="18" charset="0"/>
              </a:rPr>
              <a:t>εκτίμησης του κινδύνου </a:t>
            </a:r>
            <a:r>
              <a:rPr lang="el-GR" sz="2200" i="1" dirty="0" smtClean="0">
                <a:latin typeface="Times New Roman" panose="02020603050405020304" pitchFamily="18" charset="0"/>
                <a:ea typeface="+mj-ea"/>
                <a:cs typeface="Times New Roman" panose="02020603050405020304" pitchFamily="18" charset="0"/>
              </a:rPr>
              <a:t>ερημοποίησης</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ποσότητα του νερού που ρέει στα ποτάμια </a:t>
            </a:r>
            <a:r>
              <a:rPr lang="el-GR" sz="2200" dirty="0" smtClean="0">
                <a:latin typeface="Times New Roman" panose="02020603050405020304" pitchFamily="18" charset="0"/>
                <a:ea typeface="+mj-ea"/>
                <a:cs typeface="Times New Roman" panose="02020603050405020304" pitchFamily="18" charset="0"/>
              </a:rPr>
              <a:t>ή διεισδύει </a:t>
            </a:r>
            <a:r>
              <a:rPr lang="el-GR" sz="2200" dirty="0">
                <a:latin typeface="Times New Roman" panose="02020603050405020304" pitchFamily="18" charset="0"/>
                <a:ea typeface="+mj-ea"/>
                <a:cs typeface="Times New Roman" panose="02020603050405020304" pitchFamily="18" charset="0"/>
              </a:rPr>
              <a:t>στα υπόγεια νερά επηρεάζεται πολύ όχι μόνο από το κλίμα, αλλά και από τον τρόπο που χρησιμοποιούνται οι εδαφικοί και οι υδάτινοι πόροι.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Όλα </a:t>
            </a:r>
            <a:r>
              <a:rPr lang="el-GR" sz="2200" dirty="0">
                <a:latin typeface="Times New Roman" panose="02020603050405020304" pitchFamily="18" charset="0"/>
                <a:ea typeface="+mj-ea"/>
                <a:cs typeface="Times New Roman" panose="02020603050405020304" pitchFamily="18" charset="0"/>
              </a:rPr>
              <a:t>τα είδη υποβαθμίσεων γης και εδάφους μπορούν να έχουν αρνητικές ή θετικές επιπτώσεις στο διαθέσιμο νερό. </a:t>
            </a:r>
            <a:endParaRPr lang="el-GR" sz="2200" dirty="0" smtClean="0">
              <a:latin typeface="Times New Roman" panose="02020603050405020304" pitchFamily="18" charset="0"/>
              <a:ea typeface="+mj-ea"/>
              <a:cs typeface="Times New Roman" panose="02020603050405020304" pitchFamily="18" charset="0"/>
            </a:endParaRP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διαθεσιμότητα του νερού ολοκληρώνει τις επιπτώσεις  των αλλαγών στο </a:t>
            </a:r>
            <a:r>
              <a:rPr lang="el-GR" sz="2200" dirty="0" smtClean="0">
                <a:latin typeface="Times New Roman" panose="02020603050405020304" pitchFamily="18" charset="0"/>
                <a:ea typeface="+mj-ea"/>
                <a:cs typeface="Times New Roman" panose="02020603050405020304" pitchFamily="18" charset="0"/>
              </a:rPr>
              <a:t>φυσικό σύστημα, </a:t>
            </a:r>
            <a:r>
              <a:rPr lang="el-GR" sz="2200" dirty="0">
                <a:latin typeface="Times New Roman" panose="02020603050405020304" pitchFamily="18" charset="0"/>
                <a:ea typeface="+mj-ea"/>
                <a:cs typeface="Times New Roman" panose="02020603050405020304" pitchFamily="18" charset="0"/>
              </a:rPr>
              <a:t>το οποίο  επηρεάζει την ποσότητα του νερού που τροφοδοτείται </a:t>
            </a:r>
            <a:r>
              <a:rPr lang="el-GR" sz="2200" dirty="0" smtClean="0">
                <a:latin typeface="Times New Roman" panose="02020603050405020304" pitchFamily="18" charset="0"/>
                <a:ea typeface="+mj-ea"/>
                <a:cs typeface="Times New Roman" panose="02020603050405020304" pitchFamily="18" charset="0"/>
              </a:rPr>
              <a:t> για τις ανθρώπινες ανάγκες, </a:t>
            </a:r>
            <a:r>
              <a:rPr lang="el-GR" sz="2200" dirty="0">
                <a:latin typeface="Times New Roman" panose="02020603050405020304" pitchFamily="18" charset="0"/>
                <a:ea typeface="+mj-ea"/>
                <a:cs typeface="Times New Roman" panose="02020603050405020304" pitchFamily="18" charset="0"/>
              </a:rPr>
              <a:t>τα οποία με την σειρά τους καθορίζουν  την ζήτηση και τις </a:t>
            </a:r>
            <a:r>
              <a:rPr lang="el-GR" sz="2200" dirty="0" smtClean="0">
                <a:latin typeface="Times New Roman" panose="02020603050405020304" pitchFamily="18" charset="0"/>
                <a:ea typeface="+mj-ea"/>
                <a:cs typeface="Times New Roman" panose="02020603050405020304" pitchFamily="18" charset="0"/>
              </a:rPr>
              <a:t>ανάγκες.</a:t>
            </a:r>
          </a:p>
          <a:p>
            <a:pPr marL="342900" indent="-342900">
              <a:lnSpc>
                <a:spcPct val="150000"/>
              </a:lnSpc>
              <a:buClr>
                <a:schemeClr val="accent2"/>
              </a:buClr>
              <a:buFont typeface="Arial" panose="020B0604020202020204" pitchFamily="34" charset="0"/>
              <a:buChar char="•"/>
            </a:pPr>
            <a:r>
              <a:rPr lang="el-GR" sz="2200" dirty="0" smtClean="0">
                <a:latin typeface="Times New Roman" panose="02020603050405020304" pitchFamily="18" charset="0"/>
                <a:ea typeface="+mj-ea"/>
                <a:cs typeface="Times New Roman" panose="02020603050405020304" pitchFamily="18" charset="0"/>
              </a:rPr>
              <a:t>Όμως, </a:t>
            </a:r>
            <a:r>
              <a:rPr lang="el-GR" sz="2200" dirty="0">
                <a:latin typeface="Times New Roman" panose="02020603050405020304" pitchFamily="18" charset="0"/>
                <a:ea typeface="+mj-ea"/>
                <a:cs typeface="Times New Roman" panose="02020603050405020304" pitchFamily="18" charset="0"/>
              </a:rPr>
              <a:t>το νερό εκτελεί σημαντικές λειτουργίες στα ποτάμια και ένα κατώτατο επίπεδο ροής  απαιτείται για να τις διατηρήσει.  </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79523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678478"/>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smtClean="0">
                <a:latin typeface="Times New Roman" panose="02020603050405020304" pitchFamily="18" charset="0"/>
                <a:ea typeface="+mj-ea"/>
                <a:cs typeface="Times New Roman" panose="02020603050405020304" pitchFamily="18" charset="0"/>
              </a:rPr>
              <a:t>Κλίμα</a:t>
            </a:r>
            <a:r>
              <a:rPr lang="el-GR" sz="2200" dirty="0" smtClean="0">
                <a:latin typeface="Times New Roman" panose="02020603050405020304" pitchFamily="18" charset="0"/>
                <a:ea typeface="+mj-ea"/>
                <a:cs typeface="Times New Roman" panose="02020603050405020304" pitchFamily="18" charset="0"/>
              </a:rPr>
              <a:t> </a:t>
            </a:r>
          </a:p>
          <a:p>
            <a:pPr marL="800100" lvl="1" indent="-342900">
              <a:lnSpc>
                <a:spcPct val="150000"/>
              </a:lnSpc>
              <a:buClr>
                <a:schemeClr val="accent2"/>
              </a:buClr>
              <a:buFont typeface="Wingdings" panose="05000000000000000000" pitchFamily="2" charset="2"/>
              <a:buChar char="ü"/>
            </a:pPr>
            <a:r>
              <a:rPr lang="el-GR" sz="2200" dirty="0" smtClean="0">
                <a:latin typeface="Times New Roman" panose="02020603050405020304" pitchFamily="18" charset="0"/>
                <a:ea typeface="+mj-ea"/>
                <a:cs typeface="Times New Roman" panose="02020603050405020304" pitchFamily="18" charset="0"/>
              </a:rPr>
              <a:t>Μικρές </a:t>
            </a:r>
            <a:r>
              <a:rPr lang="el-GR" sz="2200" dirty="0">
                <a:latin typeface="Times New Roman" panose="02020603050405020304" pitchFamily="18" charset="0"/>
                <a:ea typeface="+mj-ea"/>
                <a:cs typeface="Times New Roman" panose="02020603050405020304" pitchFamily="18" charset="0"/>
              </a:rPr>
              <a:t>αλλαγές στη βροχόπτωση επηρεάζουν τη διαθεσιμότητα του </a:t>
            </a:r>
            <a:r>
              <a:rPr lang="el-GR" sz="2200" dirty="0" smtClean="0">
                <a:latin typeface="Times New Roman" panose="02020603050405020304" pitchFamily="18" charset="0"/>
                <a:ea typeface="+mj-ea"/>
                <a:cs typeface="Times New Roman" panose="02020603050405020304" pitchFamily="18" charset="0"/>
              </a:rPr>
              <a:t>νερού.</a:t>
            </a:r>
          </a:p>
          <a:p>
            <a:pPr marL="800100" lvl="1" indent="-342900">
              <a:lnSpc>
                <a:spcPct val="150000"/>
              </a:lnSpc>
              <a:buClr>
                <a:schemeClr val="accent2"/>
              </a:buClr>
              <a:buFont typeface="Wingdings" panose="05000000000000000000" pitchFamily="2" charset="2"/>
              <a:buChar char="ü"/>
            </a:pPr>
            <a:r>
              <a:rPr lang="el-GR" sz="2200" dirty="0" smtClean="0">
                <a:latin typeface="Times New Roman" panose="02020603050405020304" pitchFamily="18" charset="0"/>
                <a:ea typeface="+mj-ea"/>
                <a:cs typeface="Times New Roman" panose="02020603050405020304" pitchFamily="18" charset="0"/>
              </a:rPr>
              <a:t>Ένα </a:t>
            </a:r>
            <a:r>
              <a:rPr lang="el-GR" sz="2200" dirty="0">
                <a:latin typeface="Times New Roman" panose="02020603050405020304" pitchFamily="18" charset="0"/>
                <a:ea typeface="+mj-ea"/>
                <a:cs typeface="Times New Roman" panose="02020603050405020304" pitchFamily="18" charset="0"/>
              </a:rPr>
              <a:t>σημαντικό θέμα  είναι η ποσότητα της βροχής που χρησιμοποιείται ως </a:t>
            </a:r>
            <a:r>
              <a:rPr lang="el-GR" sz="2200" dirty="0" err="1" smtClean="0">
                <a:latin typeface="Times New Roman" panose="02020603050405020304" pitchFamily="18" charset="0"/>
                <a:ea typeface="+mj-ea"/>
                <a:cs typeface="Times New Roman" panose="02020603050405020304" pitchFamily="18" charset="0"/>
              </a:rPr>
              <a:t>εξατμισοδιαπνοή</a:t>
            </a:r>
            <a:r>
              <a:rPr lang="el-GR" sz="2200" dirty="0" smtClean="0">
                <a:latin typeface="Times New Roman" panose="02020603050405020304" pitchFamily="18" charset="0"/>
                <a:ea typeface="+mj-ea"/>
                <a:cs typeface="Times New Roman" panose="02020603050405020304" pitchFamily="18" charset="0"/>
              </a:rPr>
              <a:t>. Για παράδειγμα, κατά </a:t>
            </a:r>
            <a:r>
              <a:rPr lang="el-GR" sz="2200" dirty="0">
                <a:latin typeface="Times New Roman" panose="02020603050405020304" pitchFamily="18" charset="0"/>
                <a:ea typeface="+mj-ea"/>
                <a:cs typeface="Times New Roman" panose="02020603050405020304" pitchFamily="18" charset="0"/>
              </a:rPr>
              <a:t>τη διάρκεια κάποιων ξηρών ετών </a:t>
            </a:r>
            <a:r>
              <a:rPr lang="el-GR" sz="2200" dirty="0" smtClean="0">
                <a:latin typeface="Times New Roman" panose="02020603050405020304" pitchFamily="18" charset="0"/>
                <a:ea typeface="+mj-ea"/>
                <a:cs typeface="Times New Roman" panose="02020603050405020304" pitchFamily="18" charset="0"/>
              </a:rPr>
              <a:t>υπάρχει </a:t>
            </a:r>
            <a:r>
              <a:rPr lang="el-GR" sz="2200" dirty="0">
                <a:latin typeface="Times New Roman" panose="02020603050405020304" pitchFamily="18" charset="0"/>
                <a:ea typeface="+mj-ea"/>
                <a:cs typeface="Times New Roman" panose="02020603050405020304" pitchFamily="18" charset="0"/>
              </a:rPr>
              <a:t>περίπτωση τα ποτάμια να έχουν περισσότερο νερό και να γίνεται μεγαλύτερος εμπλουτισμός των υπογείων υδάτων, απλά επειδή η αναπτυσσόμενη βλάστηση  χρησιμοποιεί μικρότερες ποσότητες νερού. Ωστόσο, </a:t>
            </a:r>
            <a:r>
              <a:rPr lang="el-GR" sz="2200" dirty="0" smtClean="0">
                <a:latin typeface="Times New Roman" panose="02020603050405020304" pitchFamily="18" charset="0"/>
                <a:ea typeface="+mj-ea"/>
                <a:cs typeface="Times New Roman" panose="02020603050405020304" pitchFamily="18" charset="0"/>
              </a:rPr>
              <a:t>μπορεί κατά </a:t>
            </a:r>
            <a:r>
              <a:rPr lang="el-GR" sz="2200" dirty="0">
                <a:latin typeface="Times New Roman" panose="02020603050405020304" pitchFamily="18" charset="0"/>
                <a:ea typeface="+mj-ea"/>
                <a:cs typeface="Times New Roman" panose="02020603050405020304" pitchFamily="18" charset="0"/>
              </a:rPr>
              <a:t>τη διάρκεια άλλων ξηρών ετών κάτι </a:t>
            </a:r>
            <a:r>
              <a:rPr lang="el-GR" sz="2200" dirty="0" smtClean="0">
                <a:latin typeface="Times New Roman" panose="02020603050405020304" pitchFamily="18" charset="0"/>
                <a:ea typeface="+mj-ea"/>
                <a:cs typeface="Times New Roman" panose="02020603050405020304" pitchFamily="18" charset="0"/>
              </a:rPr>
              <a:t>τέτοιο να μην </a:t>
            </a:r>
            <a:r>
              <a:rPr lang="el-GR" sz="2200" dirty="0">
                <a:latin typeface="Times New Roman" panose="02020603050405020304" pitchFamily="18" charset="0"/>
                <a:ea typeface="+mj-ea"/>
                <a:cs typeface="Times New Roman" panose="02020603050405020304" pitchFamily="18" charset="0"/>
              </a:rPr>
              <a:t>ισχύει επειδή η διαθεσιμότητα του νερού εξαρτάται από την ποσότητα και τη διάρκεια των βροχοπτώσεων.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ü"/>
            </a:pPr>
            <a:r>
              <a:rPr lang="el-GR" sz="2200" dirty="0" smtClean="0">
                <a:latin typeface="Times New Roman" panose="02020603050405020304" pitchFamily="18" charset="0"/>
                <a:ea typeface="+mj-ea"/>
                <a:cs typeface="Times New Roman" panose="02020603050405020304" pitchFamily="18" charset="0"/>
              </a:rPr>
              <a:t>Αλληλένδετες οι </a:t>
            </a:r>
            <a:r>
              <a:rPr lang="el-GR" sz="2200" dirty="0">
                <a:latin typeface="Times New Roman" panose="02020603050405020304" pitchFamily="18" charset="0"/>
                <a:ea typeface="+mj-ea"/>
                <a:cs typeface="Times New Roman" panose="02020603050405020304" pitchFamily="18" charset="0"/>
              </a:rPr>
              <a:t>σχέσεις μεταξύ των βροχοπτώσεων και της </a:t>
            </a:r>
            <a:r>
              <a:rPr lang="el-GR" sz="2200" dirty="0" smtClean="0">
                <a:latin typeface="Times New Roman" panose="02020603050405020304" pitchFamily="18" charset="0"/>
                <a:ea typeface="+mj-ea"/>
                <a:cs typeface="Times New Roman" panose="02020603050405020304" pitchFamily="18" charset="0"/>
              </a:rPr>
              <a:t>επιφανειακής απορροής.</a:t>
            </a:r>
            <a:endParaRPr lang="el-GR" sz="2200"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019342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4662815"/>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smtClean="0">
                <a:latin typeface="Times New Roman" panose="02020603050405020304" pitchFamily="18" charset="0"/>
                <a:ea typeface="+mj-ea"/>
                <a:cs typeface="Times New Roman" panose="02020603050405020304" pitchFamily="18" charset="0"/>
              </a:rPr>
              <a:t>Διακύμανση </a:t>
            </a:r>
            <a:r>
              <a:rPr lang="el-GR" sz="2200" b="1" dirty="0">
                <a:latin typeface="Times New Roman" panose="02020603050405020304" pitchFamily="18" charset="0"/>
                <a:ea typeface="+mj-ea"/>
                <a:cs typeface="Times New Roman" panose="02020603050405020304" pitchFamily="18" charset="0"/>
              </a:rPr>
              <a:t>σε επίπεδο </a:t>
            </a:r>
            <a:r>
              <a:rPr lang="el-GR" sz="2200" b="1" dirty="0" smtClean="0">
                <a:latin typeface="Times New Roman" panose="02020603050405020304" pitchFamily="18" charset="0"/>
                <a:ea typeface="+mj-ea"/>
                <a:cs typeface="Times New Roman" panose="02020603050405020304" pitchFamily="18" charset="0"/>
              </a:rPr>
              <a:t>λεκάνης</a:t>
            </a:r>
            <a:r>
              <a:rPr lang="el-GR" sz="2200" dirty="0" smtClean="0">
                <a:latin typeface="Times New Roman" panose="02020603050405020304" pitchFamily="18" charset="0"/>
                <a:ea typeface="+mj-ea"/>
                <a:cs typeface="Times New Roman" panose="02020603050405020304" pitchFamily="18" charset="0"/>
              </a:rPr>
              <a:t> </a:t>
            </a: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Η διαθεσιμότητα </a:t>
            </a:r>
            <a:r>
              <a:rPr lang="el-GR" sz="2200" dirty="0">
                <a:latin typeface="Times New Roman" panose="02020603050405020304" pitchFamily="18" charset="0"/>
                <a:ea typeface="+mj-ea"/>
                <a:cs typeface="Times New Roman" panose="02020603050405020304" pitchFamily="18" charset="0"/>
              </a:rPr>
              <a:t>του νερού ποικίλει μέσα σε μια λεκάνη απορροής.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Για </a:t>
            </a:r>
            <a:r>
              <a:rPr lang="el-GR" sz="2200" dirty="0">
                <a:latin typeface="Times New Roman" panose="02020603050405020304" pitchFamily="18" charset="0"/>
                <a:ea typeface="+mj-ea"/>
                <a:cs typeface="Times New Roman" panose="02020603050405020304" pitchFamily="18" charset="0"/>
              </a:rPr>
              <a:t>παράδειγμα, σε πλαγιές με βόρεια έκθεση κλίσης στην περιοχή </a:t>
            </a:r>
            <a:r>
              <a:rPr lang="el-GR" sz="2200" dirty="0" err="1">
                <a:latin typeface="Times New Roman" panose="02020603050405020304" pitchFamily="18" charset="0"/>
                <a:ea typeface="+mj-ea"/>
                <a:cs typeface="Times New Roman" panose="02020603050405020304" pitchFamily="18" charset="0"/>
              </a:rPr>
              <a:t>Benidorm</a:t>
            </a:r>
            <a:r>
              <a:rPr lang="el-GR" sz="2200" dirty="0">
                <a:latin typeface="Times New Roman" panose="02020603050405020304" pitchFamily="18" charset="0"/>
                <a:ea typeface="+mj-ea"/>
                <a:cs typeface="Times New Roman" panose="02020603050405020304" pitchFamily="18" charset="0"/>
              </a:rPr>
              <a:t> της Ισπανίας, βρέθηκε ότι η διαθεσιμότητα του νερού ήταν ομοιόμορφη κατά μήκος ολόκληρης της πλαγιάς.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Σε </a:t>
            </a:r>
            <a:r>
              <a:rPr lang="el-GR" sz="2200" dirty="0">
                <a:latin typeface="Times New Roman" panose="02020603050405020304" pitchFamily="18" charset="0"/>
                <a:ea typeface="+mj-ea"/>
                <a:cs typeface="Times New Roman" panose="02020603050405020304" pitchFamily="18" charset="0"/>
              </a:rPr>
              <a:t>αντίθεση στις πλαγιές με νότια έκθεση κλίσης, τα ανώτερα και τα μεσαία τμήματα της πλαγιάς είχαν αβαθή ξηρά εδάφη, αλλά αυτά τροφοδοτούσαν με νερό απορροής τα βαθύτερα εδάφη στους πρόποδες της πλαγιάς.</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884484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170646"/>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smtClean="0">
                <a:latin typeface="Times New Roman" panose="02020603050405020304" pitchFamily="18" charset="0"/>
                <a:ea typeface="+mj-ea"/>
                <a:cs typeface="Times New Roman" panose="02020603050405020304" pitchFamily="18" charset="0"/>
              </a:rPr>
              <a:t>Υψηλότερες θερμοκρασίες</a:t>
            </a:r>
            <a:r>
              <a:rPr lang="el-GR" sz="2200" dirty="0" smtClean="0">
                <a:latin typeface="Times New Roman" panose="02020603050405020304" pitchFamily="18" charset="0"/>
                <a:ea typeface="+mj-ea"/>
                <a:cs typeface="Times New Roman" panose="02020603050405020304" pitchFamily="18" charset="0"/>
              </a:rPr>
              <a:t> </a:t>
            </a: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Οι </a:t>
            </a:r>
            <a:r>
              <a:rPr lang="el-GR" sz="2200" dirty="0">
                <a:latin typeface="Times New Roman" panose="02020603050405020304" pitchFamily="18" charset="0"/>
                <a:ea typeface="+mj-ea"/>
                <a:cs typeface="Times New Roman" panose="02020603050405020304" pitchFamily="18" charset="0"/>
              </a:rPr>
              <a:t>υψηλότερες θερμοκρασίες </a:t>
            </a:r>
            <a:r>
              <a:rPr lang="el-GR" sz="2200" dirty="0" smtClean="0">
                <a:latin typeface="Times New Roman" panose="02020603050405020304" pitchFamily="18" charset="0"/>
                <a:ea typeface="+mj-ea"/>
                <a:cs typeface="Times New Roman" panose="02020603050405020304" pitchFamily="18" charset="0"/>
                <a:sym typeface="Wingdings" panose="05000000000000000000" pitchFamily="2" charset="2"/>
              </a:rPr>
              <a:t></a:t>
            </a:r>
            <a:r>
              <a:rPr lang="el-GR" sz="2200" dirty="0" smtClean="0">
                <a:latin typeface="Times New Roman" panose="02020603050405020304" pitchFamily="18" charset="0"/>
                <a:ea typeface="+mj-ea"/>
                <a:cs typeface="Times New Roman" panose="02020603050405020304" pitchFamily="18" charset="0"/>
              </a:rPr>
              <a:t>μεγαλύτερες </a:t>
            </a:r>
            <a:r>
              <a:rPr lang="el-GR" sz="2200" dirty="0">
                <a:latin typeface="Times New Roman" panose="02020603050405020304" pitchFamily="18" charset="0"/>
                <a:ea typeface="+mj-ea"/>
                <a:cs typeface="Times New Roman" panose="02020603050405020304" pitchFamily="18" charset="0"/>
              </a:rPr>
              <a:t>δυνητικές  και πραγματικές απώλειες </a:t>
            </a:r>
            <a:r>
              <a:rPr lang="el-GR" sz="2200" dirty="0" smtClean="0">
                <a:latin typeface="Times New Roman" panose="02020603050405020304" pitchFamily="18" charset="0"/>
                <a:ea typeface="+mj-ea"/>
                <a:cs typeface="Times New Roman" panose="02020603050405020304" pitchFamily="18" charset="0"/>
              </a:rPr>
              <a:t>εξάτμισης.</a:t>
            </a: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Ωστόσο</a:t>
            </a:r>
            <a:r>
              <a:rPr lang="el-GR" sz="2200" dirty="0">
                <a:latin typeface="Times New Roman" panose="02020603050405020304" pitchFamily="18" charset="0"/>
                <a:ea typeface="+mj-ea"/>
                <a:cs typeface="Times New Roman" panose="02020603050405020304" pitchFamily="18" charset="0"/>
              </a:rPr>
              <a:t>, όταν η θερμοκρασία είναι ένας παράγοντας που επηρεάζει την ανάπτυξη των φυτών ή τη βιολογική δραστηριότητα, συνεπώς μία αύξηση στη θερμοκρασία σημαίνει ότι περισσότερο νερό χρησιμοποιείται από τα οικοσυστήματα, και έτσι το διαθέσιμο νερό για τις ανθρώπινες ανάγκες μειώνεται.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Σε κάποιες χώρες της Ευρώπης</a:t>
            </a:r>
            <a:r>
              <a:rPr lang="en-US" sz="2200" dirty="0" smtClean="0">
                <a:latin typeface="Times New Roman" panose="02020603050405020304" pitchFamily="18" charset="0"/>
                <a:ea typeface="+mj-ea"/>
                <a:cs typeface="Times New Roman" panose="02020603050405020304" pitchFamily="18" charset="0"/>
              </a:rPr>
              <a:t> (</a:t>
            </a:r>
            <a:r>
              <a:rPr lang="el-GR" sz="2200" dirty="0" smtClean="0">
                <a:latin typeface="Times New Roman" panose="02020603050405020304" pitchFamily="18" charset="0"/>
                <a:ea typeface="+mj-ea"/>
                <a:cs typeface="Times New Roman" panose="02020603050405020304" pitchFamily="18" charset="0"/>
              </a:rPr>
              <a:t>π.χ. Ισπανία) έχει </a:t>
            </a:r>
            <a:r>
              <a:rPr lang="el-GR" sz="2200" dirty="0">
                <a:latin typeface="Times New Roman" panose="02020603050405020304" pitchFamily="18" charset="0"/>
                <a:ea typeface="+mj-ea"/>
                <a:cs typeface="Times New Roman" panose="02020603050405020304" pitchFamily="18" charset="0"/>
              </a:rPr>
              <a:t>αποδειχθεί ότι η πρώτη σημαντική  φθινοπωρινή βροχή πέφτει  ένα μήνα αργότερα από ότι συνέβαινε 100 χρόνια </a:t>
            </a:r>
            <a:r>
              <a:rPr lang="el-GR" sz="2200" dirty="0" smtClean="0">
                <a:latin typeface="Times New Roman" panose="02020603050405020304" pitchFamily="18" charset="0"/>
                <a:ea typeface="+mj-ea"/>
                <a:cs typeface="Times New Roman" panose="02020603050405020304" pitchFamily="18" charset="0"/>
              </a:rPr>
              <a:t>πριν. </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25652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170646"/>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smtClean="0">
                <a:latin typeface="Times New Roman" panose="02020603050405020304" pitchFamily="18" charset="0"/>
                <a:cs typeface="Times New Roman" panose="02020603050405020304" pitchFamily="18" charset="0"/>
              </a:rPr>
              <a:t>Η </a:t>
            </a:r>
            <a:r>
              <a:rPr lang="el-GR" sz="2200" b="1" dirty="0">
                <a:latin typeface="Times New Roman" panose="02020603050405020304" pitchFamily="18" charset="0"/>
                <a:cs typeface="Times New Roman" panose="02020603050405020304" pitchFamily="18" charset="0"/>
              </a:rPr>
              <a:t>διαθεσιμότητα του νερού στα φυτά και τα οικοσυστήματα</a:t>
            </a:r>
            <a:r>
              <a:rPr lang="el-GR" sz="2200" dirty="0" smtClean="0">
                <a:latin typeface="Times New Roman" panose="02020603050405020304" pitchFamily="18" charset="0"/>
                <a:ea typeface="+mj-ea"/>
                <a:cs typeface="Times New Roman" panose="02020603050405020304" pitchFamily="18" charset="0"/>
              </a:rPr>
              <a:t> </a:t>
            </a: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Η </a:t>
            </a:r>
            <a:r>
              <a:rPr lang="el-GR" sz="2200" dirty="0">
                <a:latin typeface="Times New Roman" panose="02020603050405020304" pitchFamily="18" charset="0"/>
                <a:ea typeface="+mj-ea"/>
                <a:cs typeface="Times New Roman" panose="02020603050405020304" pitchFamily="18" charset="0"/>
              </a:rPr>
              <a:t>διαθεσιμότητα του νερού καθορίζει την ποσότητα της πρωτογενούς παραγωγής σε περιοχές όπου η ανάπτυξη των φυτών περιορίζεται από το διαθέσιμο νερό.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Σε </a:t>
            </a:r>
            <a:r>
              <a:rPr lang="el-GR" sz="2200" dirty="0">
                <a:latin typeface="Times New Roman" panose="02020603050405020304" pitchFamily="18" charset="0"/>
                <a:ea typeface="+mj-ea"/>
                <a:cs typeface="Times New Roman" panose="02020603050405020304" pitchFamily="18" charset="0"/>
              </a:rPr>
              <a:t>αυτή την περίπτωση εάν συμβεί οποιαδήποτε μεταβολή  στην ποσότητα και/ή στο χρόνο που πέφτει η βροχή, τότε θα μειωθεί το  διαθέσιμο νερό  στα φυτά ή στα οικοσυστήματα σε κρίσιμες περιόδους.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Το </a:t>
            </a:r>
            <a:r>
              <a:rPr lang="el-GR" sz="2200" dirty="0">
                <a:latin typeface="Times New Roman" panose="02020603050405020304" pitchFamily="18" charset="0"/>
                <a:ea typeface="+mj-ea"/>
                <a:cs typeface="Times New Roman" panose="02020603050405020304" pitchFamily="18" charset="0"/>
              </a:rPr>
              <a:t>διαθέσιμο νερό στις </a:t>
            </a:r>
            <a:r>
              <a:rPr lang="el-GR" sz="2200" dirty="0" smtClean="0">
                <a:latin typeface="Times New Roman" panose="02020603050405020304" pitchFamily="18" charset="0"/>
                <a:ea typeface="+mj-ea"/>
                <a:cs typeface="Times New Roman" panose="02020603050405020304" pitchFamily="18" charset="0"/>
              </a:rPr>
              <a:t>καλλιέργειες πρέπει </a:t>
            </a:r>
            <a:r>
              <a:rPr lang="el-GR" sz="2200" dirty="0">
                <a:latin typeface="Times New Roman" panose="02020603050405020304" pitchFamily="18" charset="0"/>
                <a:ea typeface="+mj-ea"/>
                <a:cs typeface="Times New Roman" panose="02020603050405020304" pitchFamily="18" charset="0"/>
              </a:rPr>
              <a:t>να καλύπτει τις απαιτήσεις της </a:t>
            </a:r>
            <a:r>
              <a:rPr lang="el-GR" sz="2200" dirty="0" smtClean="0">
                <a:latin typeface="Times New Roman" panose="02020603050405020304" pitchFamily="18" charset="0"/>
                <a:ea typeface="+mj-ea"/>
                <a:cs typeface="Times New Roman" panose="02020603050405020304" pitchFamily="18" charset="0"/>
              </a:rPr>
              <a:t>καλλιέργειας, </a:t>
            </a:r>
            <a:r>
              <a:rPr lang="el-GR" sz="2200" dirty="0">
                <a:latin typeface="Times New Roman" panose="02020603050405020304" pitchFamily="18" charset="0"/>
                <a:ea typeface="+mj-ea"/>
                <a:cs typeface="Times New Roman" panose="02020603050405020304" pitchFamily="18" charset="0"/>
              </a:rPr>
              <a:t>ιδιαίτερα κατά την διάρκεια της περιόδου ανάπτυξης και ιδιαίτερα στις καλλιέργειες που είναι ευπαθείς στην έλλειψη νερού. </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53975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320" y="-137160"/>
            <a:ext cx="8500880" cy="1205536"/>
          </a:xfrm>
        </p:spPr>
        <p:txBody>
          <a:bodyPr/>
          <a:lstStyle/>
          <a:p>
            <a:pPr algn="l"/>
            <a:r>
              <a:rPr lang="el-GR" sz="4000" dirty="0">
                <a:solidFill>
                  <a:schemeClr val="tx1"/>
                </a:solidFill>
                <a:latin typeface="Times New Roman" panose="02020603050405020304" pitchFamily="18" charset="0"/>
                <a:cs typeface="Times New Roman" panose="02020603050405020304" pitchFamily="18" charset="0"/>
              </a:rPr>
              <a:t>Διαθεσιμότητα νερού-Μεταβολές</a:t>
            </a:r>
            <a:endParaRPr lang="el-GR" sz="400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share.uoa.gr/public/Documents/new-logo/LOGO_UOA%20COL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 y="229985"/>
            <a:ext cx="765040" cy="98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47920" y="1219200"/>
            <a:ext cx="9034280" cy="5638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lnSpc>
                <a:spcPct val="150000"/>
              </a:lnSpc>
              <a:buFont typeface="+mj-lt"/>
              <a:buAutoNum type="arabicPeriod"/>
            </a:pPr>
            <a:endParaRPr lang="el-GR" sz="2500" dirty="0" smtClean="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5400" y="1219200"/>
            <a:ext cx="10821468" cy="5170646"/>
          </a:xfrm>
          <a:prstGeom prst="rect">
            <a:avLst/>
          </a:prstGeom>
        </p:spPr>
        <p:txBody>
          <a:bodyPr wrap="square">
            <a:spAutoFit/>
          </a:bodyPr>
          <a:lstStyle/>
          <a:p>
            <a:pPr>
              <a:lnSpc>
                <a:spcPct val="150000"/>
              </a:lnSpc>
              <a:buClr>
                <a:schemeClr val="accent2"/>
              </a:buClr>
            </a:pPr>
            <a:r>
              <a:rPr lang="el-GR" sz="2200" i="1" dirty="0" smtClean="0">
                <a:latin typeface="Times New Roman" panose="02020603050405020304" pitchFamily="18" charset="0"/>
                <a:ea typeface="+mj-ea"/>
                <a:cs typeface="Times New Roman" panose="02020603050405020304" pitchFamily="18" charset="0"/>
              </a:rPr>
              <a:t>Άλλες αιτίες που επηρεάζουν τη μείωση του διαθέσιμου νερού</a:t>
            </a:r>
          </a:p>
          <a:p>
            <a:pPr marL="342900" indent="-342900">
              <a:lnSpc>
                <a:spcPct val="150000"/>
              </a:lnSpc>
              <a:buClr>
                <a:schemeClr val="accent2"/>
              </a:buClr>
              <a:buFont typeface="Arial" panose="020B0604020202020204" pitchFamily="34" charset="0"/>
              <a:buChar char="•"/>
            </a:pPr>
            <a:r>
              <a:rPr lang="el-GR" sz="2200" b="1" dirty="0" smtClean="0">
                <a:latin typeface="Times New Roman" panose="02020603050405020304" pitchFamily="18" charset="0"/>
                <a:cs typeface="Times New Roman" panose="02020603050405020304" pitchFamily="18" charset="0"/>
              </a:rPr>
              <a:t>Η </a:t>
            </a:r>
            <a:r>
              <a:rPr lang="el-GR" sz="2200" b="1" dirty="0">
                <a:latin typeface="Times New Roman" panose="02020603050405020304" pitchFamily="18" charset="0"/>
                <a:cs typeface="Times New Roman" panose="02020603050405020304" pitchFamily="18" charset="0"/>
              </a:rPr>
              <a:t>διαθεσιμότητα του νερού στα φυτά και τα οικοσυστήματα</a:t>
            </a:r>
            <a:r>
              <a:rPr lang="el-GR" sz="2200" dirty="0" smtClean="0">
                <a:latin typeface="Times New Roman" panose="02020603050405020304" pitchFamily="18" charset="0"/>
                <a:ea typeface="+mj-ea"/>
                <a:cs typeface="Times New Roman" panose="02020603050405020304" pitchFamily="18" charset="0"/>
              </a:rPr>
              <a:t> </a:t>
            </a: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Επίσης, </a:t>
            </a:r>
            <a:r>
              <a:rPr lang="el-GR" sz="2200" dirty="0">
                <a:latin typeface="Times New Roman" panose="02020603050405020304" pitchFamily="18" charset="0"/>
                <a:ea typeface="+mj-ea"/>
                <a:cs typeface="Times New Roman" panose="02020603050405020304" pitchFamily="18" charset="0"/>
              </a:rPr>
              <a:t>θερμότερο κλίμα σημαίνει ότι τα φυτά έχουν μεγαλύτερες απαιτήσεις σε νερό για την διαπνοή. </a:t>
            </a:r>
            <a:r>
              <a:rPr lang="el-GR" sz="2200" dirty="0" smtClean="0">
                <a:latin typeface="Times New Roman" panose="02020603050405020304" pitchFamily="18" charset="0"/>
                <a:ea typeface="+mj-ea"/>
                <a:cs typeface="Times New Roman" panose="02020603050405020304" pitchFamily="18" charset="0"/>
              </a:rPr>
              <a:t>Κατά συνέπεια, μεγαλύτερη </a:t>
            </a:r>
            <a:r>
              <a:rPr lang="el-GR" sz="2200" dirty="0">
                <a:latin typeface="Times New Roman" panose="02020603050405020304" pitchFamily="18" charset="0"/>
                <a:ea typeface="+mj-ea"/>
                <a:cs typeface="Times New Roman" panose="02020603050405020304" pitchFamily="18" charset="0"/>
              </a:rPr>
              <a:t>βροχόπτωση σημαίνει ότι η εξάτμιση διατηρεί το έδαφος ψυχρότερο και ελαττώνει τις απαιτήσεις σε νερό.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Τέλος </a:t>
            </a:r>
            <a:r>
              <a:rPr lang="el-GR" sz="2200" dirty="0">
                <a:latin typeface="Times New Roman" panose="02020603050405020304" pitchFamily="18" charset="0"/>
                <a:ea typeface="+mj-ea"/>
                <a:cs typeface="Times New Roman" panose="02020603050405020304" pitchFamily="18" charset="0"/>
              </a:rPr>
              <a:t>υπάρχει ένα ελάχιστο βροχής πάνω από το οποίο η βροχή συνεισφέρει στους υδάτινους πόρους ενός οικοσυστήματος. </a:t>
            </a:r>
            <a:r>
              <a:rPr lang="el-GR" sz="2200" dirty="0" smtClean="0">
                <a:latin typeface="Times New Roman" panose="02020603050405020304" pitchFamily="18" charset="0"/>
                <a:ea typeface="+mj-ea"/>
                <a:cs typeface="Times New Roman" panose="02020603050405020304" pitchFamily="18" charset="0"/>
              </a:rPr>
              <a:t>Μια </a:t>
            </a:r>
            <a:r>
              <a:rPr lang="el-GR" sz="2200" dirty="0">
                <a:latin typeface="Times New Roman" panose="02020603050405020304" pitchFamily="18" charset="0"/>
                <a:ea typeface="+mj-ea"/>
                <a:cs typeface="Times New Roman" panose="02020603050405020304" pitchFamily="18" charset="0"/>
              </a:rPr>
              <a:t>βροχή που δεν ξεπερνά την κρίσιμη τιμή των 3 έως 5 χιλιοστών </a:t>
            </a:r>
            <a:r>
              <a:rPr lang="el-GR" sz="2200" dirty="0" smtClean="0">
                <a:latin typeface="Times New Roman" panose="02020603050405020304" pitchFamily="18" charset="0"/>
                <a:ea typeface="+mj-ea"/>
                <a:cs typeface="Times New Roman" panose="02020603050405020304" pitchFamily="18" charset="0"/>
              </a:rPr>
              <a:t>ίσως χαθεί </a:t>
            </a:r>
            <a:r>
              <a:rPr lang="el-GR" sz="2200" dirty="0">
                <a:latin typeface="Times New Roman" panose="02020603050405020304" pitchFamily="18" charset="0"/>
                <a:ea typeface="+mj-ea"/>
                <a:cs typeface="Times New Roman" panose="02020603050405020304" pitchFamily="18" charset="0"/>
              </a:rPr>
              <a:t>με την </a:t>
            </a:r>
            <a:r>
              <a:rPr lang="el-GR" sz="2200" dirty="0" smtClean="0">
                <a:latin typeface="Times New Roman" panose="02020603050405020304" pitchFamily="18" charset="0"/>
                <a:ea typeface="+mj-ea"/>
                <a:cs typeface="Times New Roman" panose="02020603050405020304" pitchFamily="18" charset="0"/>
              </a:rPr>
              <a:t>εξάτμιση</a:t>
            </a:r>
            <a:r>
              <a:rPr lang="el-GR" sz="2200" dirty="0">
                <a:latin typeface="Times New Roman" panose="02020603050405020304" pitchFamily="18" charset="0"/>
                <a:ea typeface="+mj-ea"/>
                <a:cs typeface="Times New Roman" panose="02020603050405020304" pitchFamily="18" charset="0"/>
              </a:rPr>
              <a:t>. </a:t>
            </a:r>
            <a:endParaRPr lang="el-GR" sz="2200" dirty="0" smtClean="0">
              <a:latin typeface="Times New Roman" panose="02020603050405020304" pitchFamily="18" charset="0"/>
              <a:ea typeface="+mj-ea"/>
              <a:cs typeface="Times New Roman" panose="02020603050405020304" pitchFamily="18" charset="0"/>
            </a:endParaRPr>
          </a:p>
          <a:p>
            <a:pPr marL="800100" lvl="1" indent="-342900">
              <a:lnSpc>
                <a:spcPct val="150000"/>
              </a:lnSpc>
              <a:buClr>
                <a:schemeClr val="accent2"/>
              </a:buClr>
              <a:buFont typeface="Wingdings" panose="05000000000000000000" pitchFamily="2" charset="2"/>
              <a:buChar char="Ø"/>
            </a:pPr>
            <a:r>
              <a:rPr lang="el-GR" sz="2200" dirty="0" smtClean="0">
                <a:latin typeface="Times New Roman" panose="02020603050405020304" pitchFamily="18" charset="0"/>
                <a:ea typeface="+mj-ea"/>
                <a:cs typeface="Times New Roman" panose="02020603050405020304" pitchFamily="18" charset="0"/>
              </a:rPr>
              <a:t>Όσο το </a:t>
            </a:r>
            <a:r>
              <a:rPr lang="el-GR" sz="2200" dirty="0">
                <a:latin typeface="Times New Roman" panose="02020603050405020304" pitchFamily="18" charset="0"/>
                <a:ea typeface="+mj-ea"/>
                <a:cs typeface="Times New Roman" panose="02020603050405020304" pitchFamily="18" charset="0"/>
              </a:rPr>
              <a:t>κλίμα γίνεται ξηρότερο, η ποσότητα και η διάρκεια των  βροχοπτώσεων μειώνεται, συνεπώς και το διαθέσιμο νερό στα φυτά περιορίζεται.</a:t>
            </a:r>
            <a:endParaRPr lang="el-GR" sz="2200" dirty="0" smtClean="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253042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2824</TotalTime>
  <Words>3388</Words>
  <Application>Microsoft Office PowerPoint</Application>
  <PresentationFormat>Widescreen</PresentationFormat>
  <Paragraphs>198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Times New Roman</vt:lpstr>
      <vt:lpstr>Trebuchet MS</vt:lpstr>
      <vt:lpstr>Wingdings</vt:lpstr>
      <vt:lpstr>Wingdings 3</vt:lpstr>
      <vt:lpstr>Facet</vt:lpstr>
      <vt:lpstr>Διαχείριση υδάτινων πόρων</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Διαθεσιμότητα νερού-Μεταβολές</vt:lpstr>
      <vt:lpstr>Αλληλεπίδραση δεικτών</vt:lpstr>
      <vt:lpstr>Αλληλεπίδραση δεικτών</vt:lpstr>
      <vt:lpstr>Αλληλεπίδραση δεικτών (τοπική κλίμακα)</vt:lpstr>
      <vt:lpstr>Αλληλεπίδραση δεικτών (τοπική κλίμακα)</vt:lpstr>
      <vt:lpstr>Αλληλεπίδραση δεικτών (τοπική κλίμακα)</vt:lpstr>
      <vt:lpstr>Αλληλεπίδραση δεικτών (εθνική κλίμακα)</vt:lpstr>
      <vt:lpstr>Αλληλεπίδραση δεικτών (εθνική &amp; τοπική κλίμακα)</vt:lpstr>
      <vt:lpstr>Προσφορά και ζήτηση νερού</vt:lpstr>
      <vt:lpstr>Προσφορά και ζήτηση νερού</vt:lpstr>
      <vt:lpstr>Προσφορά και ζήτηση νερού</vt:lpstr>
      <vt:lpstr>Προσφορά και ζήτηση νερού</vt:lpstr>
      <vt:lpstr>Λύσεις για την έλλειψη διαθεσιμότητας νερού</vt:lpstr>
      <vt:lpstr>Λύσεις για την έλλειψη διαθεσιμότητας νερού</vt:lpstr>
      <vt:lpstr>Υπόγεια υδατικά συστήματα</vt:lpstr>
      <vt:lpstr>Υπόγεια υδατικά συστήματα</vt:lpstr>
      <vt:lpstr>Υπόγεια υδατικά συστήματα</vt:lpstr>
      <vt:lpstr>Υπόγεια υδατικά συστήματα</vt:lpstr>
      <vt:lpstr>Υπόγεια υδατικά συστήματα</vt:lpstr>
      <vt:lpstr>Αλληλεπιδράσεις επιφανειακών και υπόγειων νερών</vt:lpstr>
      <vt:lpstr>Αλληλεπιδράσεις επιφανειακών και υπόγειων νερών</vt:lpstr>
      <vt:lpstr>ΑΣΚΗΣΗ</vt:lpstr>
      <vt:lpstr>ΑΣΚΗΣΗ</vt:lpstr>
      <vt:lpstr>Βιβλιογραφία</vt:lpstr>
      <vt:lpstr>Σας 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Efthymios Rodias</dc:creator>
  <cp:lastModifiedBy>Efthymios Rodias</cp:lastModifiedBy>
  <cp:revision>142</cp:revision>
  <dcterms:created xsi:type="dcterms:W3CDTF">2022-10-03T09:09:28Z</dcterms:created>
  <dcterms:modified xsi:type="dcterms:W3CDTF">2022-10-24T20:07:13Z</dcterms:modified>
</cp:coreProperties>
</file>