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56" r:id="rId2"/>
    <p:sldId id="307" r:id="rId3"/>
    <p:sldId id="332" r:id="rId4"/>
    <p:sldId id="333" r:id="rId5"/>
    <p:sldId id="334" r:id="rId6"/>
    <p:sldId id="335" r:id="rId7"/>
    <p:sldId id="336" r:id="rId8"/>
    <p:sldId id="337" r:id="rId9"/>
    <p:sldId id="338" r:id="rId10"/>
    <p:sldId id="331" r:id="rId11"/>
    <p:sldId id="308" r:id="rId12"/>
    <p:sldId id="263" r:id="rId13"/>
    <p:sldId id="306" r:id="rId14"/>
    <p:sldId id="309" r:id="rId15"/>
    <p:sldId id="310" r:id="rId16"/>
    <p:sldId id="311" r:id="rId17"/>
    <p:sldId id="312" r:id="rId18"/>
    <p:sldId id="314" r:id="rId19"/>
    <p:sldId id="313" r:id="rId20"/>
    <p:sldId id="316" r:id="rId21"/>
    <p:sldId id="315" r:id="rId22"/>
    <p:sldId id="317" r:id="rId23"/>
    <p:sldId id="318" r:id="rId24"/>
    <p:sldId id="319" r:id="rId25"/>
    <p:sldId id="321" r:id="rId26"/>
    <p:sldId id="322" r:id="rId27"/>
    <p:sldId id="323" r:id="rId28"/>
    <p:sldId id="326" r:id="rId29"/>
    <p:sldId id="327" r:id="rId30"/>
    <p:sldId id="328" r:id="rId31"/>
    <p:sldId id="324" r:id="rId32"/>
    <p:sldId id="329" r:id="rId33"/>
    <p:sldId id="305" r:id="rId34"/>
    <p:sldId id="25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94660"/>
  </p:normalViewPr>
  <p:slideViewPr>
    <p:cSldViewPr snapToGrid="0">
      <p:cViewPr varScale="1">
        <p:scale>
          <a:sx n="105" d="100"/>
          <a:sy n="105" d="100"/>
        </p:scale>
        <p:origin x="82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59650B-9102-45F6-8B44-CA3410253F3D}" type="datetimeFigureOut">
              <a:rPr lang="el-GR" smtClean="0"/>
              <a:t>31/10/2022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2788973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59650B-9102-45F6-8B44-CA3410253F3D}" type="datetimeFigureOut">
              <a:rPr lang="el-GR" smtClean="0"/>
              <a:t>31/10/2022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400214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59650B-9102-45F6-8B44-CA3410253F3D}" type="datetimeFigureOut">
              <a:rPr lang="el-GR" smtClean="0"/>
              <a:t>31/10/2022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47673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59650B-9102-45F6-8B44-CA3410253F3D}" type="datetimeFigureOut">
              <a:rPr lang="el-GR" smtClean="0"/>
              <a:t>31/10/2022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3753676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59650B-9102-45F6-8B44-CA3410253F3D}" type="datetimeFigureOut">
              <a:rPr lang="el-GR" smtClean="0"/>
              <a:t>31/10/2022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9250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59650B-9102-45F6-8B44-CA3410253F3D}" type="datetimeFigureOut">
              <a:rPr lang="el-GR" smtClean="0"/>
              <a:t>31/10/2022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1623203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59650B-9102-45F6-8B44-CA3410253F3D}" type="datetimeFigureOut">
              <a:rPr lang="el-GR" smtClean="0"/>
              <a:t>31/10/2022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4079447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59650B-9102-45F6-8B44-CA3410253F3D}" type="datetimeFigureOut">
              <a:rPr lang="el-GR" smtClean="0"/>
              <a:t>31/10/2022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1040306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59650B-9102-45F6-8B44-CA3410253F3D}" type="datetimeFigureOut">
              <a:rPr lang="el-GR" smtClean="0"/>
              <a:t>31/10/2022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74000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59650B-9102-45F6-8B44-CA3410253F3D}" type="datetimeFigureOut">
              <a:rPr lang="el-GR" smtClean="0"/>
              <a:t>31/10/2022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249227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59650B-9102-45F6-8B44-CA3410253F3D}" type="datetimeFigureOut">
              <a:rPr lang="el-GR" smtClean="0"/>
              <a:t>31/10/2022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136839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59650B-9102-45F6-8B44-CA3410253F3D}" type="datetimeFigureOut">
              <a:rPr lang="el-GR" smtClean="0"/>
              <a:t>31/10/2022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301138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59650B-9102-45F6-8B44-CA3410253F3D}" type="datetimeFigureOut">
              <a:rPr lang="el-GR" smtClean="0"/>
              <a:t>31/10/2022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402056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9650B-9102-45F6-8B44-CA3410253F3D}" type="datetimeFigureOut">
              <a:rPr lang="el-GR" smtClean="0"/>
              <a:t>31/10/2022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255052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59650B-9102-45F6-8B44-CA3410253F3D}" type="datetimeFigureOut">
              <a:rPr lang="el-GR" smtClean="0"/>
              <a:t>31/10/2022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1280196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6F626F8-5ECE-44C3-8393-2ADA61E7585D}" type="slidenum">
              <a:rPr lang="el-GR" smtClean="0"/>
              <a:t>‹#›</a:t>
            </a:fld>
            <a:endParaRPr lang="el-GR"/>
          </a:p>
        </p:txBody>
      </p:sp>
      <p:sp>
        <p:nvSpPr>
          <p:cNvPr id="5" name="Date Placeholder 4"/>
          <p:cNvSpPr>
            <a:spLocks noGrp="1"/>
          </p:cNvSpPr>
          <p:nvPr>
            <p:ph type="dt" sz="half" idx="10"/>
          </p:nvPr>
        </p:nvSpPr>
        <p:spPr/>
        <p:txBody>
          <a:bodyPr/>
          <a:lstStyle/>
          <a:p>
            <a:fld id="{3159650B-9102-45F6-8B44-CA3410253F3D}" type="datetimeFigureOut">
              <a:rPr lang="el-GR" smtClean="0"/>
              <a:t>31/10/2022</a:t>
            </a:fld>
            <a:endParaRPr lang="el-GR"/>
          </a:p>
        </p:txBody>
      </p:sp>
    </p:spTree>
    <p:extLst>
      <p:ext uri="{BB962C8B-B14F-4D97-AF65-F5344CB8AC3E}">
        <p14:creationId xmlns:p14="http://schemas.microsoft.com/office/powerpoint/2010/main" val="296467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59650B-9102-45F6-8B44-CA3410253F3D}" type="datetimeFigureOut">
              <a:rPr lang="el-GR" smtClean="0"/>
              <a:t>31/10/2022</a:t>
            </a:fld>
            <a:endParaRPr lang="el-G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6F626F8-5ECE-44C3-8393-2ADA61E7585D}" type="slidenum">
              <a:rPr lang="el-GR" smtClean="0"/>
              <a:t>‹#›</a:t>
            </a:fld>
            <a:endParaRPr lang="el-GR"/>
          </a:p>
        </p:txBody>
      </p:sp>
    </p:spTree>
    <p:extLst>
      <p:ext uri="{BB962C8B-B14F-4D97-AF65-F5344CB8AC3E}">
        <p14:creationId xmlns:p14="http://schemas.microsoft.com/office/powerpoint/2010/main" val="23299019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20" y="1581574"/>
            <a:ext cx="9631679" cy="1646302"/>
          </a:xfrm>
        </p:spPr>
        <p:txBody>
          <a:bodyPr/>
          <a:lstStyle/>
          <a:p>
            <a:pPr algn="ctr"/>
            <a:r>
              <a:rPr lang="el-GR" dirty="0" smtClean="0">
                <a:solidFill>
                  <a:schemeClr val="tx1"/>
                </a:solidFill>
                <a:latin typeface="Times New Roman" panose="02020603050405020304" pitchFamily="18" charset="0"/>
                <a:cs typeface="Times New Roman" panose="02020603050405020304" pitchFamily="18" charset="0"/>
              </a:rPr>
              <a:t>Διαχείριση υδάτινων πόρων</a:t>
            </a:r>
            <a:endParaRPr lang="el-GR"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txBox="1">
            <a:spLocks/>
          </p:cNvSpPr>
          <p:nvPr/>
        </p:nvSpPr>
        <p:spPr>
          <a:xfrm>
            <a:off x="947920" y="246611"/>
            <a:ext cx="3776480" cy="972590"/>
          </a:xfrm>
          <a:prstGeom prst="rect">
            <a:avLst/>
          </a:prstGeom>
        </p:spPr>
        <p:txBody>
          <a:bodyPr vert="horz" lIns="91440" tIns="45720" rIns="91440" bIns="45720" rtlCol="0" anchor="t">
            <a:normAutofit fontScale="925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spcBef>
                <a:spcPts val="0"/>
              </a:spcBef>
            </a:pPr>
            <a:r>
              <a:rPr lang="el-GR" sz="1600" b="1" dirty="0" smtClean="0">
                <a:latin typeface="Times New Roman" panose="02020603050405020304" pitchFamily="18" charset="0"/>
                <a:cs typeface="Times New Roman" panose="02020603050405020304" pitchFamily="18" charset="0"/>
              </a:rPr>
              <a:t>ΕΚΠΑ – Τμήμα Αγροτικής Ανάπτυξης, </a:t>
            </a:r>
            <a:r>
              <a:rPr lang="el-GR" sz="1600" b="1" dirty="0" err="1" smtClean="0">
                <a:latin typeface="Times New Roman" panose="02020603050405020304" pitchFamily="18" charset="0"/>
                <a:cs typeface="Times New Roman" panose="02020603050405020304" pitchFamily="18" charset="0"/>
              </a:rPr>
              <a:t>Αγροδιατροφής</a:t>
            </a:r>
            <a:r>
              <a:rPr lang="el-GR" sz="1600" b="1" dirty="0" smtClean="0">
                <a:latin typeface="Times New Roman" panose="02020603050405020304" pitchFamily="18" charset="0"/>
                <a:cs typeface="Times New Roman" panose="02020603050405020304" pitchFamily="18" charset="0"/>
              </a:rPr>
              <a:t> και Διαχείρισης Φυσικών Πόρων </a:t>
            </a:r>
            <a:endParaRPr lang="en-US" sz="1600" b="1" dirty="0" smtClean="0">
              <a:latin typeface="Times New Roman" panose="02020603050405020304" pitchFamily="18" charset="0"/>
              <a:cs typeface="Times New Roman" panose="02020603050405020304" pitchFamily="18" charset="0"/>
            </a:endParaRPr>
          </a:p>
          <a:p>
            <a:pPr algn="l">
              <a:spcBef>
                <a:spcPts val="0"/>
              </a:spcBef>
            </a:pPr>
            <a:r>
              <a:rPr lang="el-GR" sz="1600" b="1" dirty="0" smtClean="0">
                <a:latin typeface="Times New Roman" panose="02020603050405020304" pitchFamily="18" charset="0"/>
                <a:cs typeface="Times New Roman" panose="02020603050405020304" pitchFamily="18" charset="0"/>
              </a:rPr>
              <a:t>Συγκρότημα Ευρίπου</a:t>
            </a:r>
            <a:endParaRPr lang="el-GR" sz="1600" b="1"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731520" y="3206846"/>
            <a:ext cx="9631679" cy="76680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sz="3500" dirty="0" smtClean="0">
                <a:solidFill>
                  <a:schemeClr val="accent1">
                    <a:lumMod val="75000"/>
                  </a:schemeClr>
                </a:solidFill>
                <a:latin typeface="Times New Roman" panose="02020603050405020304" pitchFamily="18" charset="0"/>
                <a:cs typeface="Times New Roman" panose="02020603050405020304" pitchFamily="18" charset="0"/>
              </a:rPr>
              <a:t>Διάλεξη </a:t>
            </a:r>
            <a:r>
              <a:rPr lang="el-GR" sz="3500" dirty="0" smtClean="0">
                <a:solidFill>
                  <a:schemeClr val="accent1">
                    <a:lumMod val="75000"/>
                  </a:schemeClr>
                </a:solidFill>
                <a:latin typeface="Times New Roman" panose="02020603050405020304" pitchFamily="18" charset="0"/>
                <a:cs typeface="Times New Roman" panose="02020603050405020304" pitchFamily="18" charset="0"/>
              </a:rPr>
              <a:t>4 </a:t>
            </a:r>
            <a:r>
              <a:rPr lang="en-US" sz="3500" dirty="0" smtClean="0">
                <a:solidFill>
                  <a:schemeClr val="accent1">
                    <a:lumMod val="75000"/>
                  </a:schemeClr>
                </a:solidFill>
                <a:latin typeface="Times New Roman" panose="02020603050405020304" pitchFamily="18" charset="0"/>
                <a:cs typeface="Times New Roman" panose="02020603050405020304" pitchFamily="18" charset="0"/>
              </a:rPr>
              <a:t>–</a:t>
            </a:r>
            <a:r>
              <a:rPr lang="el-GR" sz="3500" dirty="0" smtClean="0">
                <a:solidFill>
                  <a:schemeClr val="accent1">
                    <a:lumMod val="75000"/>
                  </a:schemeClr>
                </a:solidFill>
                <a:latin typeface="Times New Roman" panose="02020603050405020304" pitchFamily="18" charset="0"/>
                <a:cs typeface="Times New Roman" panose="02020603050405020304" pitchFamily="18" charset="0"/>
              </a:rPr>
              <a:t> Υπόγειο νερό, αντλήσεις, χρ</a:t>
            </a:r>
            <a:r>
              <a:rPr lang="el-GR" sz="3500" dirty="0" smtClean="0">
                <a:solidFill>
                  <a:schemeClr val="accent1">
                    <a:lumMod val="75000"/>
                  </a:schemeClr>
                </a:solidFill>
                <a:latin typeface="Times New Roman" panose="02020603050405020304" pitchFamily="18" charset="0"/>
                <a:cs typeface="Times New Roman" panose="02020603050405020304" pitchFamily="18" charset="0"/>
              </a:rPr>
              <a:t>ήσεις νερού</a:t>
            </a:r>
            <a:endParaRPr lang="el-GR" sz="35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28" name="Picture 4" descr="Βιωσιμότητα των υδάτινων πόρων για τα ελληνικά νησιά - Tourism To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099" y="3973652"/>
            <a:ext cx="339852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056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301752"/>
            <a:ext cx="8500880" cy="766624"/>
          </a:xfrm>
        </p:spPr>
        <p:txBody>
          <a:bodyPr anchor="ctr"/>
          <a:lstStyle/>
          <a:p>
            <a:pPr algn="l"/>
            <a:r>
              <a:rPr lang="el-GR" sz="4000" dirty="0" smtClean="0">
                <a:solidFill>
                  <a:schemeClr val="tx1"/>
                </a:solidFill>
                <a:latin typeface="Times New Roman" panose="02020603050405020304" pitchFamily="18" charset="0"/>
                <a:cs typeface="Times New Roman" panose="02020603050405020304" pitchFamily="18" charset="0"/>
              </a:rPr>
              <a:t>Γεωτρήσεις Νερού</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219200"/>
            <a:ext cx="10928608" cy="5170646"/>
          </a:xfrm>
          <a:prstGeom prst="rect">
            <a:avLst/>
          </a:prstGeom>
        </p:spPr>
        <p:txBody>
          <a:bodyPr wrap="square">
            <a:spAutoFit/>
          </a:bodyPr>
          <a:lstStyle/>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ea typeface="+mj-ea"/>
                <a:cs typeface="Times New Roman" panose="02020603050405020304" pitchFamily="18" charset="0"/>
              </a:rPr>
              <a:t>Η κατασκευή των γεωτρήσεων είναι ολόκληρη επιστήμη με μεγάλη βιβλιογραφία και εμπειρία ετών κυρίως από τις γεωτρήσεις πετρελαίου μεγάλου βάθους.</a:t>
            </a: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Προϋποθέτει σωστό σχεδιασμό εξ αρχής και κατάλληλη κατασκευή σύμφωνα </a:t>
            </a:r>
            <a:r>
              <a:rPr lang="el-GR" sz="2200" dirty="0">
                <a:latin typeface="Times New Roman" panose="02020603050405020304" pitchFamily="18" charset="0"/>
                <a:ea typeface="+mj-ea"/>
                <a:cs typeface="Times New Roman" panose="02020603050405020304" pitchFamily="18" charset="0"/>
              </a:rPr>
              <a:t>με επιστημονικές </a:t>
            </a:r>
            <a:r>
              <a:rPr lang="el-GR" sz="2200" dirty="0" smtClean="0">
                <a:latin typeface="Times New Roman" panose="02020603050405020304" pitchFamily="18" charset="0"/>
                <a:ea typeface="+mj-ea"/>
                <a:cs typeface="Times New Roman" panose="02020603050405020304" pitchFamily="18" charset="0"/>
              </a:rPr>
              <a:t>παραμέτρους για να μην αποτύχει</a:t>
            </a:r>
            <a:r>
              <a:rPr lang="el-GR" sz="2200" dirty="0">
                <a:latin typeface="Times New Roman" panose="02020603050405020304" pitchFamily="18" charset="0"/>
                <a:ea typeface="+mj-ea"/>
                <a:cs typeface="Times New Roman" panose="02020603050405020304" pitchFamily="18" charset="0"/>
              </a:rPr>
              <a:t>.</a:t>
            </a: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Αρχικά </a:t>
            </a:r>
            <a:r>
              <a:rPr lang="el-GR" sz="2200" dirty="0">
                <a:latin typeface="Times New Roman" panose="02020603050405020304" pitchFamily="18" charset="0"/>
                <a:ea typeface="+mj-ea"/>
                <a:cs typeface="Times New Roman" panose="02020603050405020304" pitchFamily="18" charset="0"/>
              </a:rPr>
              <a:t>κάνουμε μια προκαταρκτική διερεύνηση της ευρύτερης περιοχής </a:t>
            </a:r>
            <a:r>
              <a:rPr lang="el-GR" sz="2200" dirty="0" smtClean="0">
                <a:latin typeface="Times New Roman" panose="02020603050405020304" pitchFamily="18" charset="0"/>
                <a:ea typeface="+mj-ea"/>
                <a:cs typeface="Times New Roman" panose="02020603050405020304" pitchFamily="18" charset="0"/>
              </a:rPr>
              <a:t>μελέτης. Για τον σκοπό αυτό συλλέγουμε </a:t>
            </a:r>
            <a:r>
              <a:rPr lang="el-GR" sz="2200" dirty="0">
                <a:latin typeface="Times New Roman" panose="02020603050405020304" pitchFamily="18" charset="0"/>
                <a:ea typeface="+mj-ea"/>
                <a:cs typeface="Times New Roman" panose="02020603050405020304" pitchFamily="18" charset="0"/>
              </a:rPr>
              <a:t>ποικίλα δεδομένα της περιοχής, όπως γεωλογικούς και υδρογεωλογικούς χάρτες, αεροφωτογραφίες, υδρογεωλογικές και περιβαλλοντολογικές μελέτες, δεδομένα που αφορούν τα χαρακτηριστικά των υφισταμένων </a:t>
            </a:r>
            <a:r>
              <a:rPr lang="el-GR" sz="2200" dirty="0" smtClean="0">
                <a:latin typeface="Times New Roman" panose="02020603050405020304" pitchFamily="18" charset="0"/>
                <a:ea typeface="+mj-ea"/>
                <a:cs typeface="Times New Roman" panose="02020603050405020304" pitchFamily="18" charset="0"/>
              </a:rPr>
              <a:t>(αν υπάρχουν) </a:t>
            </a:r>
            <a:r>
              <a:rPr lang="el-GR" sz="2200" dirty="0">
                <a:latin typeface="Times New Roman" panose="02020603050405020304" pitchFamily="18" charset="0"/>
                <a:ea typeface="+mj-ea"/>
                <a:cs typeface="Times New Roman" panose="02020603050405020304" pitchFamily="18" charset="0"/>
              </a:rPr>
              <a:t>ολοκληρωμένων γεωτρήσεων. Επίσης αν κριθεί απαραίτητο γίνεται προκαταρκτική επί τόπου επίσκεψη στην περιοχή μελέτης</a:t>
            </a:r>
            <a:r>
              <a:rPr lang="el-GR" sz="2200" dirty="0" smtClean="0">
                <a:latin typeface="Times New Roman" panose="02020603050405020304" pitchFamily="18" charset="0"/>
                <a:ea typeface="+mj-ea"/>
                <a:cs typeface="Times New Roman" panose="02020603050405020304" pitchFamily="18" charset="0"/>
              </a:rPr>
              <a:t>.</a:t>
            </a:r>
            <a:endParaRPr lang="el-GR" sz="22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256069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301752"/>
            <a:ext cx="8500880" cy="766624"/>
          </a:xfrm>
        </p:spPr>
        <p:txBody>
          <a:bodyPr anchor="ctr"/>
          <a:lstStyle/>
          <a:p>
            <a:pPr algn="l"/>
            <a:r>
              <a:rPr lang="el-GR" sz="4000" dirty="0" smtClean="0">
                <a:solidFill>
                  <a:schemeClr val="tx1"/>
                </a:solidFill>
                <a:latin typeface="Times New Roman" panose="02020603050405020304" pitchFamily="18" charset="0"/>
                <a:cs typeface="Times New Roman" panose="02020603050405020304" pitchFamily="18" charset="0"/>
              </a:rPr>
              <a:t>Γεωτρήσεις Νερού</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219200"/>
            <a:ext cx="10928608" cy="5170646"/>
          </a:xfrm>
          <a:prstGeom prst="rect">
            <a:avLst/>
          </a:prstGeom>
        </p:spPr>
        <p:txBody>
          <a:bodyPr wrap="square">
            <a:spAutoFit/>
          </a:bodyPr>
          <a:lstStyle/>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Με </a:t>
            </a:r>
            <a:r>
              <a:rPr lang="el-GR" sz="2200" dirty="0">
                <a:latin typeface="Times New Roman" panose="02020603050405020304" pitchFamily="18" charset="0"/>
                <a:ea typeface="+mj-ea"/>
                <a:cs typeface="Times New Roman" panose="02020603050405020304" pitchFamily="18" charset="0"/>
              </a:rPr>
              <a:t>την επεξεργασία και τον συγκερασμό όλων των προαναφερθέντων δεδομένων, επιτυγχάνουμε τη καλύτερη εκτίμηση και ακριβέστερη προσέγγιση της τεχνικής μεθόδου, των προδιαγραφών της γεώτρησης και του </a:t>
            </a:r>
            <a:r>
              <a:rPr lang="el-GR" sz="2200" dirty="0" err="1">
                <a:latin typeface="Times New Roman" panose="02020603050405020304" pitchFamily="18" charset="0"/>
                <a:ea typeface="+mj-ea"/>
                <a:cs typeface="Times New Roman" panose="02020603050405020304" pitchFamily="18" charset="0"/>
              </a:rPr>
              <a:t>γεωτρητικού</a:t>
            </a:r>
            <a:r>
              <a:rPr lang="el-GR" sz="2200" dirty="0">
                <a:latin typeface="Times New Roman" panose="02020603050405020304" pitchFamily="18" charset="0"/>
                <a:ea typeface="+mj-ea"/>
                <a:cs typeface="Times New Roman" panose="02020603050405020304" pitchFamily="18" charset="0"/>
              </a:rPr>
              <a:t> εξοπλισμού, που θα επιλεγούν για την κατασκευή του έργου.</a:t>
            </a: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Όλες </a:t>
            </a:r>
            <a:r>
              <a:rPr lang="el-GR" sz="2200" dirty="0">
                <a:latin typeface="Times New Roman" panose="02020603050405020304" pitchFamily="18" charset="0"/>
                <a:ea typeface="+mj-ea"/>
                <a:cs typeface="Times New Roman" panose="02020603050405020304" pitchFamily="18" charset="0"/>
              </a:rPr>
              <a:t>οι φάσεις </a:t>
            </a:r>
            <a:r>
              <a:rPr lang="el-GR" sz="2200" dirty="0" smtClean="0">
                <a:latin typeface="Times New Roman" panose="02020603050405020304" pitchFamily="18" charset="0"/>
                <a:ea typeface="+mj-ea"/>
                <a:cs typeface="Times New Roman" panose="02020603050405020304" pitchFamily="18" charset="0"/>
              </a:rPr>
              <a:t>(μελέτη, σχεδιασμός, εκτέλεση) του έργου πρέπει να </a:t>
            </a:r>
            <a:r>
              <a:rPr lang="el-GR" sz="2200" dirty="0">
                <a:latin typeface="Times New Roman" panose="02020603050405020304" pitchFamily="18" charset="0"/>
                <a:ea typeface="+mj-ea"/>
                <a:cs typeface="Times New Roman" panose="02020603050405020304" pitchFamily="18" charset="0"/>
              </a:rPr>
              <a:t>επιβλέπονται και καθοδηγούνται από γεωλόγο με </a:t>
            </a:r>
            <a:r>
              <a:rPr lang="el-GR" sz="2200" dirty="0" smtClean="0">
                <a:latin typeface="Times New Roman" panose="02020603050405020304" pitchFamily="18" charset="0"/>
                <a:ea typeface="+mj-ea"/>
                <a:cs typeface="Times New Roman" panose="02020603050405020304" pitchFamily="18" charset="0"/>
              </a:rPr>
              <a:t>εμπειρία</a:t>
            </a:r>
            <a:r>
              <a:rPr lang="el-GR" sz="2200" dirty="0">
                <a:latin typeface="Times New Roman" panose="02020603050405020304" pitchFamily="18" charset="0"/>
                <a:ea typeface="+mj-ea"/>
                <a:cs typeface="Times New Roman" panose="02020603050405020304" pitchFamily="18" charset="0"/>
              </a:rPr>
              <a:t>.</a:t>
            </a: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Η </a:t>
            </a:r>
            <a:r>
              <a:rPr lang="el-GR" sz="2200" dirty="0">
                <a:latin typeface="Times New Roman" panose="02020603050405020304" pitchFamily="18" charset="0"/>
                <a:ea typeface="+mj-ea"/>
                <a:cs typeface="Times New Roman" panose="02020603050405020304" pitchFamily="18" charset="0"/>
              </a:rPr>
              <a:t>σωστή κατασκευή της γεώτρησης, της δοκιμαστικής </a:t>
            </a:r>
            <a:r>
              <a:rPr lang="el-GR" sz="2200" dirty="0" smtClean="0">
                <a:latin typeface="Times New Roman" panose="02020603050405020304" pitchFamily="18" charset="0"/>
                <a:ea typeface="+mj-ea"/>
                <a:cs typeface="Times New Roman" panose="02020603050405020304" pitchFamily="18" charset="0"/>
              </a:rPr>
              <a:t>άντλησης </a:t>
            </a:r>
            <a:r>
              <a:rPr lang="el-GR" sz="2200" dirty="0">
                <a:latin typeface="Times New Roman" panose="02020603050405020304" pitchFamily="18" charset="0"/>
                <a:ea typeface="+mj-ea"/>
                <a:cs typeface="Times New Roman" panose="02020603050405020304" pitchFamily="18" charset="0"/>
              </a:rPr>
              <a:t>και η επιστημονική ερμηνεία των διαγραμμάτων, μας δίνουν τη καλύτερη δυνατή χρήση της γεώτρησης, μεγαλύτερο χρόνο ζωής της, με τον οικονομικότερο τρόπο.</a:t>
            </a:r>
          </a:p>
          <a:p>
            <a:pPr marL="342900" indent="-342900">
              <a:lnSpc>
                <a:spcPct val="150000"/>
              </a:lnSpc>
              <a:buClr>
                <a:schemeClr val="accent2"/>
              </a:buClr>
              <a:buFont typeface="Arial" panose="020B0604020202020204" pitchFamily="34" charset="0"/>
              <a:buChar char="•"/>
            </a:pPr>
            <a:endParaRPr lang="el-GR" sz="2200" dirty="0" smtClean="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262048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301752"/>
            <a:ext cx="8500880" cy="766624"/>
          </a:xfrm>
        </p:spPr>
        <p:txBody>
          <a:bodyPr anchor="ctr"/>
          <a:lstStyle/>
          <a:p>
            <a:pPr algn="l"/>
            <a:r>
              <a:rPr lang="el-GR" sz="4000" dirty="0" smtClean="0">
                <a:solidFill>
                  <a:schemeClr val="tx1"/>
                </a:solidFill>
                <a:latin typeface="Times New Roman" panose="02020603050405020304" pitchFamily="18" charset="0"/>
                <a:cs typeface="Times New Roman" panose="02020603050405020304" pitchFamily="18" charset="0"/>
              </a:rPr>
              <a:t>Γεωτρήσεις Νερού</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027176"/>
            <a:ext cx="8926072" cy="5851217"/>
          </a:xfrm>
          <a:prstGeom prst="rect">
            <a:avLst/>
          </a:prstGeom>
        </p:spPr>
        <p:txBody>
          <a:bodyPr wrap="square">
            <a:spAutoFit/>
          </a:bodyPr>
          <a:lstStyle/>
          <a:p>
            <a:pPr>
              <a:lnSpc>
                <a:spcPct val="150000"/>
              </a:lnSpc>
              <a:buClr>
                <a:schemeClr val="accent2"/>
              </a:buClr>
            </a:pPr>
            <a:r>
              <a:rPr lang="el-GR" sz="2100" dirty="0" smtClean="0">
                <a:latin typeface="Times New Roman" panose="02020603050405020304" pitchFamily="18" charset="0"/>
                <a:ea typeface="+mj-ea"/>
                <a:cs typeface="Times New Roman" panose="02020603050405020304" pitchFamily="18" charset="0"/>
              </a:rPr>
              <a:t>Για την εκτέλεση μιας γεώτρησης απαιτούνται οι </a:t>
            </a:r>
            <a:r>
              <a:rPr lang="el-GR" sz="2100" dirty="0" err="1" smtClean="0">
                <a:latin typeface="Times New Roman" panose="02020603050405020304" pitchFamily="18" charset="0"/>
                <a:ea typeface="+mj-ea"/>
                <a:cs typeface="Times New Roman" panose="02020603050405020304" pitchFamily="18" charset="0"/>
              </a:rPr>
              <a:t>εξης</a:t>
            </a:r>
            <a:r>
              <a:rPr lang="el-GR" sz="2100" dirty="0" smtClean="0">
                <a:latin typeface="Times New Roman" panose="02020603050405020304" pitchFamily="18" charset="0"/>
                <a:ea typeface="+mj-ea"/>
                <a:cs typeface="Times New Roman" panose="02020603050405020304" pitchFamily="18" charset="0"/>
              </a:rPr>
              <a:t> φάσεις:</a:t>
            </a:r>
            <a:endParaRPr lang="el-GR" sz="2100" dirty="0">
              <a:latin typeface="Times New Roman" panose="02020603050405020304" pitchFamily="18" charset="0"/>
              <a:ea typeface="+mj-ea"/>
              <a:cs typeface="Times New Roman" panose="02020603050405020304" pitchFamily="18" charset="0"/>
            </a:endParaRPr>
          </a:p>
          <a:p>
            <a:pPr marL="457200" indent="-457200">
              <a:lnSpc>
                <a:spcPct val="150000"/>
              </a:lnSpc>
              <a:buClr>
                <a:schemeClr val="accent2"/>
              </a:buClr>
              <a:buFont typeface="+mj-lt"/>
              <a:buAutoNum type="arabicPeriod"/>
            </a:pPr>
            <a:r>
              <a:rPr lang="el-GR" sz="2100" dirty="0" smtClean="0">
                <a:latin typeface="Times New Roman" panose="02020603050405020304" pitchFamily="18" charset="0"/>
                <a:ea typeface="+mj-ea"/>
                <a:cs typeface="Times New Roman" panose="02020603050405020304" pitchFamily="18" charset="0"/>
              </a:rPr>
              <a:t>Αρχικός </a:t>
            </a:r>
            <a:r>
              <a:rPr lang="el-GR" sz="2100" dirty="0">
                <a:latin typeface="Times New Roman" panose="02020603050405020304" pitchFamily="18" charset="0"/>
                <a:ea typeface="+mj-ea"/>
                <a:cs typeface="Times New Roman" panose="02020603050405020304" pitchFamily="18" charset="0"/>
              </a:rPr>
              <a:t>σχεδιασμός προδιαγραφών γεώτρησης, επιλογή τεχνικής και εξοπλισμού που θα χρησιμοποιηθεί.</a:t>
            </a:r>
          </a:p>
          <a:p>
            <a:pPr marL="457200" indent="-457200">
              <a:lnSpc>
                <a:spcPct val="150000"/>
              </a:lnSpc>
              <a:buClr>
                <a:schemeClr val="accent2"/>
              </a:buClr>
              <a:buFont typeface="+mj-lt"/>
              <a:buAutoNum type="arabicPeriod"/>
            </a:pPr>
            <a:r>
              <a:rPr lang="el-GR" sz="2100" dirty="0" smtClean="0">
                <a:latin typeface="Times New Roman" panose="02020603050405020304" pitchFamily="18" charset="0"/>
                <a:ea typeface="+mj-ea"/>
                <a:cs typeface="Times New Roman" panose="02020603050405020304" pitchFamily="18" charset="0"/>
              </a:rPr>
              <a:t>Κατασκευή </a:t>
            </a:r>
            <a:r>
              <a:rPr lang="el-GR" sz="2100" dirty="0">
                <a:latin typeface="Times New Roman" panose="02020603050405020304" pitchFamily="18" charset="0"/>
                <a:ea typeface="+mj-ea"/>
                <a:cs typeface="Times New Roman" panose="02020603050405020304" pitchFamily="18" charset="0"/>
              </a:rPr>
              <a:t>γεώτρησης σύμφωνα με τους κανόνες του νόμου και της τεχνικής. Ημερολόγιο έργου, δειγματοληψία πετρωμάτων, μετρήσεων στάθμης, αγωγιμότητας, κλπ.</a:t>
            </a:r>
          </a:p>
          <a:p>
            <a:pPr marL="457200" indent="-457200">
              <a:lnSpc>
                <a:spcPct val="150000"/>
              </a:lnSpc>
              <a:buClr>
                <a:schemeClr val="accent2"/>
              </a:buClr>
              <a:buFont typeface="+mj-lt"/>
              <a:buAutoNum type="arabicPeriod"/>
            </a:pPr>
            <a:r>
              <a:rPr lang="el-GR" sz="2100" dirty="0" smtClean="0">
                <a:latin typeface="Times New Roman" panose="02020603050405020304" pitchFamily="18" charset="0"/>
                <a:ea typeface="+mj-ea"/>
                <a:cs typeface="Times New Roman" panose="02020603050405020304" pitchFamily="18" charset="0"/>
              </a:rPr>
              <a:t> </a:t>
            </a:r>
            <a:r>
              <a:rPr lang="el-GR" sz="2100" dirty="0">
                <a:latin typeface="Times New Roman" panose="02020603050405020304" pitchFamily="18" charset="0"/>
                <a:ea typeface="+mj-ea"/>
                <a:cs typeface="Times New Roman" panose="02020603050405020304" pitchFamily="18" charset="0"/>
              </a:rPr>
              <a:t>Δοκιμαστική άντληση της γεώτρησης με βαθμίδες άντλησης και άντληση σταθερής παροχής. Μετρήσεις στάθμης, πίνακες άντλησης, αποτύπωση σε </a:t>
            </a:r>
            <a:r>
              <a:rPr lang="el-GR" sz="2100" dirty="0" smtClean="0">
                <a:latin typeface="Times New Roman" panose="02020603050405020304" pitchFamily="18" charset="0"/>
                <a:ea typeface="+mj-ea"/>
                <a:cs typeface="Times New Roman" panose="02020603050405020304" pitchFamily="18" charset="0"/>
              </a:rPr>
              <a:t>διαγράμματα</a:t>
            </a:r>
            <a:r>
              <a:rPr lang="el-GR" sz="2100" dirty="0">
                <a:latin typeface="Times New Roman" panose="02020603050405020304" pitchFamily="18" charset="0"/>
                <a:ea typeface="+mj-ea"/>
                <a:cs typeface="Times New Roman" panose="02020603050405020304" pitchFamily="18" charset="0"/>
              </a:rPr>
              <a:t>.</a:t>
            </a:r>
          </a:p>
          <a:p>
            <a:pPr marL="457200" indent="-457200">
              <a:lnSpc>
                <a:spcPct val="150000"/>
              </a:lnSpc>
              <a:buClr>
                <a:schemeClr val="accent2"/>
              </a:buClr>
              <a:buFont typeface="+mj-lt"/>
              <a:buAutoNum type="arabicPeriod"/>
            </a:pPr>
            <a:r>
              <a:rPr lang="el-GR" sz="2100" dirty="0" smtClean="0">
                <a:latin typeface="Times New Roman" panose="02020603050405020304" pitchFamily="18" charset="0"/>
                <a:ea typeface="+mj-ea"/>
                <a:cs typeface="Times New Roman" panose="02020603050405020304" pitchFamily="18" charset="0"/>
              </a:rPr>
              <a:t>Σύνταξη </a:t>
            </a:r>
            <a:r>
              <a:rPr lang="el-GR" sz="2100" dirty="0">
                <a:latin typeface="Times New Roman" panose="02020603050405020304" pitchFamily="18" charset="0"/>
                <a:ea typeface="+mj-ea"/>
                <a:cs typeface="Times New Roman" panose="02020603050405020304" pitchFamily="18" charset="0"/>
              </a:rPr>
              <a:t>τεχνικής έκθεσης αποτελεσμάτων, τομή γεώτρησης και επεξεργασίας μετρήσεων δοκιμαστικής άντλησης, με πίνακες καταγραφής στάθμης και </a:t>
            </a:r>
            <a:r>
              <a:rPr lang="el-GR" sz="2100" dirty="0" smtClean="0">
                <a:latin typeface="Times New Roman" panose="02020603050405020304" pitchFamily="18" charset="0"/>
                <a:ea typeface="+mj-ea"/>
                <a:cs typeface="Times New Roman" panose="02020603050405020304" pitchFamily="18" charset="0"/>
              </a:rPr>
              <a:t>διαγράμματα. Χημική </a:t>
            </a:r>
            <a:r>
              <a:rPr lang="el-GR" sz="2100" dirty="0">
                <a:latin typeface="Times New Roman" panose="02020603050405020304" pitchFamily="18" charset="0"/>
                <a:ea typeface="+mj-ea"/>
                <a:cs typeface="Times New Roman" panose="02020603050405020304" pitchFamily="18" charset="0"/>
              </a:rPr>
              <a:t>ανάλυση νερού</a:t>
            </a:r>
            <a:r>
              <a:rPr lang="el-GR" sz="2100" dirty="0" smtClean="0">
                <a:latin typeface="Times New Roman" panose="02020603050405020304" pitchFamily="18" charset="0"/>
                <a:ea typeface="+mj-ea"/>
                <a:cs typeface="Times New Roman" panose="02020603050405020304" pitchFamily="18" charset="0"/>
              </a:rPr>
              <a:t>.</a:t>
            </a:r>
            <a:endParaRPr lang="el-GR" sz="2100" dirty="0">
              <a:latin typeface="Times New Roman" panose="02020603050405020304" pitchFamily="18" charset="0"/>
              <a:ea typeface="+mj-ea"/>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8759952" y="-2439"/>
            <a:ext cx="3432048" cy="2059229"/>
          </a:xfrm>
          <a:prstGeom prst="rect">
            <a:avLst/>
          </a:prstGeom>
        </p:spPr>
      </p:pic>
    </p:spTree>
    <p:extLst>
      <p:ext uri="{BB962C8B-B14F-4D97-AF65-F5344CB8AC3E}">
        <p14:creationId xmlns:p14="http://schemas.microsoft.com/office/powerpoint/2010/main" val="234320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301752"/>
            <a:ext cx="8500880" cy="766624"/>
          </a:xfrm>
        </p:spPr>
        <p:txBody>
          <a:bodyPr anchor="ctr"/>
          <a:lstStyle/>
          <a:p>
            <a:pPr algn="l"/>
            <a:r>
              <a:rPr lang="el-GR" sz="4000" dirty="0" smtClean="0">
                <a:solidFill>
                  <a:schemeClr val="bg1">
                    <a:lumMod val="75000"/>
                  </a:schemeClr>
                </a:solidFill>
                <a:latin typeface="Times New Roman" panose="02020603050405020304" pitchFamily="18" charset="0"/>
                <a:cs typeface="Times New Roman" panose="02020603050405020304" pitchFamily="18" charset="0"/>
              </a:rPr>
              <a:t>Γεωτρήσεις Νερού/ </a:t>
            </a:r>
            <a:r>
              <a:rPr lang="el-GR" sz="4000" dirty="0" smtClean="0">
                <a:solidFill>
                  <a:schemeClr val="tx1"/>
                </a:solidFill>
                <a:latin typeface="Times New Roman" panose="02020603050405020304" pitchFamily="18" charset="0"/>
                <a:cs typeface="Times New Roman" panose="02020603050405020304" pitchFamily="18" charset="0"/>
              </a:rPr>
              <a:t>Μέθοδοι διάτρησης</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219200"/>
            <a:ext cx="10672576" cy="5678478"/>
          </a:xfrm>
          <a:prstGeom prst="rect">
            <a:avLst/>
          </a:prstGeom>
        </p:spPr>
        <p:txBody>
          <a:bodyPr wrap="square">
            <a:spAutoFit/>
          </a:bodyPr>
          <a:lstStyle/>
          <a:p>
            <a:pPr>
              <a:lnSpc>
                <a:spcPct val="150000"/>
              </a:lnSpc>
              <a:buClr>
                <a:schemeClr val="accent2"/>
              </a:buClr>
            </a:pPr>
            <a:r>
              <a:rPr lang="el-GR" sz="2200" dirty="0" smtClean="0">
                <a:latin typeface="Times New Roman" panose="02020603050405020304" pitchFamily="18" charset="0"/>
                <a:ea typeface="+mj-ea"/>
                <a:cs typeface="Times New Roman" panose="02020603050405020304" pitchFamily="18" charset="0"/>
              </a:rPr>
              <a:t>Ανάλογα </a:t>
            </a:r>
            <a:r>
              <a:rPr lang="el-GR" sz="2200" dirty="0">
                <a:latin typeface="Times New Roman" panose="02020603050405020304" pitchFamily="18" charset="0"/>
                <a:ea typeface="+mj-ea"/>
                <a:cs typeface="Times New Roman" panose="02020603050405020304" pitchFamily="18" charset="0"/>
              </a:rPr>
              <a:t>τα πετρώματα που αναμένονται να </a:t>
            </a:r>
            <a:r>
              <a:rPr lang="el-GR" sz="2200" dirty="0" err="1">
                <a:latin typeface="Times New Roman" panose="02020603050405020304" pitchFamily="18" charset="0"/>
                <a:ea typeface="+mj-ea"/>
                <a:cs typeface="Times New Roman" panose="02020603050405020304" pitchFamily="18" charset="0"/>
              </a:rPr>
              <a:t>διατρηθούν</a:t>
            </a:r>
            <a:r>
              <a:rPr lang="el-GR" sz="2200" dirty="0">
                <a:latin typeface="Times New Roman" panose="02020603050405020304" pitchFamily="18" charset="0"/>
                <a:ea typeface="+mj-ea"/>
                <a:cs typeface="Times New Roman" panose="02020603050405020304" pitchFamily="18" charset="0"/>
              </a:rPr>
              <a:t> επιλέγουμε ανάμεσα από δύο κυρίως μεθόδους διάτρησης:</a:t>
            </a:r>
          </a:p>
          <a:p>
            <a:pPr marL="457200" indent="-457200">
              <a:lnSpc>
                <a:spcPct val="150000"/>
              </a:lnSpc>
              <a:buClr>
                <a:schemeClr val="accent2"/>
              </a:buClr>
              <a:buFont typeface="+mj-lt"/>
              <a:buAutoNum type="arabicPeriod"/>
            </a:pPr>
            <a:r>
              <a:rPr lang="el-GR" sz="2200" dirty="0" smtClean="0">
                <a:latin typeface="Times New Roman" panose="02020603050405020304" pitchFamily="18" charset="0"/>
                <a:ea typeface="+mj-ea"/>
                <a:cs typeface="Times New Roman" panose="02020603050405020304" pitchFamily="18" charset="0"/>
              </a:rPr>
              <a:t>αυτή </a:t>
            </a:r>
            <a:r>
              <a:rPr lang="el-GR" sz="2200" dirty="0">
                <a:latin typeface="Times New Roman" panose="02020603050405020304" pitchFamily="18" charset="0"/>
                <a:ea typeface="+mj-ea"/>
                <a:cs typeface="Times New Roman" panose="02020603050405020304" pitchFamily="18" charset="0"/>
              </a:rPr>
              <a:t>που χρησιμοποιεί υλικό που τεχνικά αποκαλείται λάσπη, ως πολτό κυκλοφορίας και με χρήση αντλίας λάσπης. Η συγκεκριμένη μέθοδος επιλέγεται όταν αναμένεται να </a:t>
            </a:r>
            <a:r>
              <a:rPr lang="el-GR" sz="2200" dirty="0" err="1">
                <a:latin typeface="Times New Roman" panose="02020603050405020304" pitchFamily="18" charset="0"/>
                <a:ea typeface="+mj-ea"/>
                <a:cs typeface="Times New Roman" panose="02020603050405020304" pitchFamily="18" charset="0"/>
              </a:rPr>
              <a:t>διατρηθούν</a:t>
            </a:r>
            <a:r>
              <a:rPr lang="el-GR" sz="2200" dirty="0">
                <a:latin typeface="Times New Roman" panose="02020603050405020304" pitchFamily="18" charset="0"/>
                <a:ea typeface="+mj-ea"/>
                <a:cs typeface="Times New Roman" panose="02020603050405020304" pitchFamily="18" charset="0"/>
              </a:rPr>
              <a:t> σχετικά σαθρά υλικά με πιθανότητα καταπτώσεων.</a:t>
            </a:r>
          </a:p>
          <a:p>
            <a:pPr lvl="1">
              <a:lnSpc>
                <a:spcPct val="150000"/>
              </a:lnSpc>
              <a:buClr>
                <a:schemeClr val="accent2"/>
              </a:buClr>
            </a:pPr>
            <a:r>
              <a:rPr lang="el-GR" sz="2200" dirty="0" smtClean="0">
                <a:latin typeface="Times New Roman" panose="02020603050405020304" pitchFamily="18" charset="0"/>
                <a:ea typeface="+mj-ea"/>
                <a:cs typeface="Times New Roman" panose="02020603050405020304" pitchFamily="18" charset="0"/>
              </a:rPr>
              <a:t>Αναλυτικότερα </a:t>
            </a:r>
            <a:r>
              <a:rPr lang="el-GR" sz="2200" dirty="0">
                <a:latin typeface="Times New Roman" panose="02020603050405020304" pitchFamily="18" charset="0"/>
                <a:ea typeface="+mj-ea"/>
                <a:cs typeface="Times New Roman" panose="02020603050405020304" pitchFamily="18" charset="0"/>
              </a:rPr>
              <a:t>η λάσπη δημιουργείται όταν εφαρμόζουμε διάτρηση σε αργιλικά </a:t>
            </a:r>
            <a:r>
              <a:rPr lang="el-GR" sz="2200" dirty="0" smtClean="0">
                <a:latin typeface="Times New Roman" panose="02020603050405020304" pitchFamily="18" charset="0"/>
                <a:ea typeface="+mj-ea"/>
                <a:cs typeface="Times New Roman" panose="02020603050405020304" pitchFamily="18" charset="0"/>
              </a:rPr>
              <a:t>πετρώματα. </a:t>
            </a:r>
            <a:r>
              <a:rPr lang="el-GR" sz="2200" dirty="0">
                <a:latin typeface="Times New Roman" panose="02020603050405020304" pitchFamily="18" charset="0"/>
                <a:ea typeface="+mj-ea"/>
                <a:cs typeface="Times New Roman" panose="02020603050405020304" pitchFamily="18" charset="0"/>
              </a:rPr>
              <a:t>Κατά περίπτωση μπορεί να χρειαστεί να προσθέσουμε ενεργά στερεά </a:t>
            </a:r>
            <a:r>
              <a:rPr lang="el-GR" sz="2200" dirty="0" smtClean="0">
                <a:latin typeface="Times New Roman" panose="02020603050405020304" pitchFamily="18" charset="0"/>
                <a:ea typeface="+mj-ea"/>
                <a:cs typeface="Times New Roman" panose="02020603050405020304" pitchFamily="18" charset="0"/>
              </a:rPr>
              <a:t>για </a:t>
            </a:r>
            <a:r>
              <a:rPr lang="el-GR" sz="2200" dirty="0">
                <a:latin typeface="Times New Roman" panose="02020603050405020304" pitchFamily="18" charset="0"/>
                <a:ea typeface="+mj-ea"/>
                <a:cs typeface="Times New Roman" panose="02020603050405020304" pitchFamily="18" charset="0"/>
              </a:rPr>
              <a:t>την ενίσχυση του ιξώδους. Επίσης μπορεί να χρειαστεί να προσθέσουμε αδρανή στερεά </a:t>
            </a:r>
            <a:r>
              <a:rPr lang="el-GR" sz="2200" dirty="0" smtClean="0">
                <a:latin typeface="Times New Roman" panose="02020603050405020304" pitchFamily="18" charset="0"/>
                <a:ea typeface="+mj-ea"/>
                <a:cs typeface="Times New Roman" panose="02020603050405020304" pitchFamily="18" charset="0"/>
              </a:rPr>
              <a:t>για </a:t>
            </a:r>
            <a:r>
              <a:rPr lang="el-GR" sz="2200" dirty="0">
                <a:latin typeface="Times New Roman" panose="02020603050405020304" pitchFamily="18" charset="0"/>
                <a:ea typeface="+mj-ea"/>
                <a:cs typeface="Times New Roman" panose="02020603050405020304" pitchFamily="18" charset="0"/>
              </a:rPr>
              <a:t>την επίτευξη της πυκνότητας και πολυμερή – πρόσθετα υλικά για να βελτιώσουμε τις ιδιότητες ροής </a:t>
            </a:r>
            <a:r>
              <a:rPr lang="el-GR" sz="2200" dirty="0" smtClean="0">
                <a:latin typeface="Times New Roman" panose="02020603050405020304" pitchFamily="18" charset="0"/>
                <a:ea typeface="+mj-ea"/>
                <a:cs typeface="Times New Roman" panose="02020603050405020304" pitchFamily="18" charset="0"/>
              </a:rPr>
              <a:t>της.</a:t>
            </a:r>
          </a:p>
          <a:p>
            <a:pPr marL="342900" indent="-342900">
              <a:lnSpc>
                <a:spcPct val="150000"/>
              </a:lnSpc>
              <a:buClr>
                <a:schemeClr val="accent2"/>
              </a:buClr>
              <a:buFont typeface="Arial" panose="020B0604020202020204" pitchFamily="34" charset="0"/>
              <a:buChar char="•"/>
            </a:pPr>
            <a:endParaRPr lang="el-GR" sz="2200" dirty="0" smtClean="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889023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301752"/>
            <a:ext cx="8500880" cy="766624"/>
          </a:xfrm>
        </p:spPr>
        <p:txBody>
          <a:bodyPr anchor="ctr"/>
          <a:lstStyle/>
          <a:p>
            <a:pPr algn="l"/>
            <a:r>
              <a:rPr lang="el-GR" sz="4000" dirty="0" smtClean="0">
                <a:solidFill>
                  <a:schemeClr val="bg1">
                    <a:lumMod val="75000"/>
                  </a:schemeClr>
                </a:solidFill>
                <a:latin typeface="Times New Roman" panose="02020603050405020304" pitchFamily="18" charset="0"/>
                <a:cs typeface="Times New Roman" panose="02020603050405020304" pitchFamily="18" charset="0"/>
              </a:rPr>
              <a:t>Γεωτρήσεις Νερού/ </a:t>
            </a:r>
            <a:r>
              <a:rPr lang="el-GR" sz="4000" dirty="0" smtClean="0">
                <a:solidFill>
                  <a:schemeClr val="tx1"/>
                </a:solidFill>
                <a:latin typeface="Times New Roman" panose="02020603050405020304" pitchFamily="18" charset="0"/>
                <a:cs typeface="Times New Roman" panose="02020603050405020304" pitchFamily="18" charset="0"/>
              </a:rPr>
              <a:t>Μέθοδοι διάτρησης</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0896" y="1219200"/>
            <a:ext cx="11091672" cy="5424562"/>
          </a:xfrm>
          <a:prstGeom prst="rect">
            <a:avLst/>
          </a:prstGeom>
        </p:spPr>
        <p:txBody>
          <a:bodyPr wrap="square">
            <a:spAutoFit/>
          </a:bodyPr>
          <a:lstStyle/>
          <a:p>
            <a:pPr>
              <a:lnSpc>
                <a:spcPct val="150000"/>
              </a:lnSpc>
              <a:buClr>
                <a:schemeClr val="accent2"/>
              </a:buClr>
            </a:pPr>
            <a:r>
              <a:rPr lang="el-GR" sz="2100" dirty="0" smtClean="0">
                <a:latin typeface="Times New Roman" panose="02020603050405020304" pitchFamily="18" charset="0"/>
                <a:ea typeface="+mj-ea"/>
                <a:cs typeface="Times New Roman" panose="02020603050405020304" pitchFamily="18" charset="0"/>
              </a:rPr>
              <a:t>Ανάλογα </a:t>
            </a:r>
            <a:r>
              <a:rPr lang="el-GR" sz="2100" dirty="0">
                <a:latin typeface="Times New Roman" panose="02020603050405020304" pitchFamily="18" charset="0"/>
                <a:ea typeface="+mj-ea"/>
                <a:cs typeface="Times New Roman" panose="02020603050405020304" pitchFamily="18" charset="0"/>
              </a:rPr>
              <a:t>τα πετρώματα που αναμένονται να </a:t>
            </a:r>
            <a:r>
              <a:rPr lang="el-GR" sz="2100" dirty="0" err="1">
                <a:latin typeface="Times New Roman" panose="02020603050405020304" pitchFamily="18" charset="0"/>
                <a:ea typeface="+mj-ea"/>
                <a:cs typeface="Times New Roman" panose="02020603050405020304" pitchFamily="18" charset="0"/>
              </a:rPr>
              <a:t>διατρηθούν</a:t>
            </a:r>
            <a:r>
              <a:rPr lang="el-GR" sz="2100" dirty="0">
                <a:latin typeface="Times New Roman" panose="02020603050405020304" pitchFamily="18" charset="0"/>
                <a:ea typeface="+mj-ea"/>
                <a:cs typeface="Times New Roman" panose="02020603050405020304" pitchFamily="18" charset="0"/>
              </a:rPr>
              <a:t> επιλέγουμε ανάμεσα από δύο κυρίως μεθόδους διάτρησης:</a:t>
            </a:r>
          </a:p>
          <a:p>
            <a:pPr lvl="1">
              <a:lnSpc>
                <a:spcPct val="150000"/>
              </a:lnSpc>
              <a:buClr>
                <a:schemeClr val="accent2"/>
              </a:buClr>
            </a:pPr>
            <a:r>
              <a:rPr lang="el-GR" sz="2100" dirty="0" smtClean="0">
                <a:latin typeface="Times New Roman" panose="02020603050405020304" pitchFamily="18" charset="0"/>
                <a:ea typeface="+mj-ea"/>
                <a:cs typeface="Times New Roman" panose="02020603050405020304" pitchFamily="18" charset="0"/>
              </a:rPr>
              <a:t>Η </a:t>
            </a:r>
            <a:r>
              <a:rPr lang="el-GR" sz="2100" dirty="0">
                <a:latin typeface="Times New Roman" panose="02020603050405020304" pitchFamily="18" charset="0"/>
                <a:ea typeface="+mj-ea"/>
                <a:cs typeface="Times New Roman" panose="02020603050405020304" pitchFamily="18" charset="0"/>
              </a:rPr>
              <a:t>σύσταση της λάσπης και ο τρόπος που χρησιμοποιείται παίζει το σημαντικότερο ρόλο στη κατασκευή των </a:t>
            </a:r>
            <a:r>
              <a:rPr lang="el-GR" sz="2100" dirty="0" smtClean="0">
                <a:latin typeface="Times New Roman" panose="02020603050405020304" pitchFamily="18" charset="0"/>
                <a:ea typeface="+mj-ea"/>
                <a:cs typeface="Times New Roman" panose="02020603050405020304" pitchFamily="18" charset="0"/>
              </a:rPr>
              <a:t>γεωτρήσεων.</a:t>
            </a:r>
            <a:endParaRPr lang="el-GR" sz="2100" dirty="0">
              <a:latin typeface="Times New Roman" panose="02020603050405020304" pitchFamily="18" charset="0"/>
              <a:ea typeface="+mj-ea"/>
              <a:cs typeface="Times New Roman" panose="02020603050405020304" pitchFamily="18" charset="0"/>
            </a:endParaRPr>
          </a:p>
          <a:p>
            <a:pPr lvl="1">
              <a:lnSpc>
                <a:spcPct val="150000"/>
              </a:lnSpc>
              <a:buClr>
                <a:schemeClr val="accent2"/>
              </a:buClr>
            </a:pPr>
            <a:r>
              <a:rPr lang="el-GR" sz="2100" dirty="0" smtClean="0">
                <a:latin typeface="Times New Roman" panose="02020603050405020304" pitchFamily="18" charset="0"/>
                <a:ea typeface="+mj-ea"/>
                <a:cs typeface="Times New Roman" panose="02020603050405020304" pitchFamily="18" charset="0"/>
              </a:rPr>
              <a:t>Το </a:t>
            </a:r>
            <a:r>
              <a:rPr lang="el-GR" sz="2100" dirty="0">
                <a:latin typeface="Times New Roman" panose="02020603050405020304" pitchFamily="18" charset="0"/>
                <a:ea typeface="+mj-ea"/>
                <a:cs typeface="Times New Roman" panose="02020603050405020304" pitchFamily="18" charset="0"/>
              </a:rPr>
              <a:t>κύκλωμα κυκλοφορίας της λάσπης πρέπει να γίνεται με τέτοιο τρόπο, ώστε αυτή να μην χάνει τις ιδιότητες της. Για να επιτευχθεί αυτό απαιτούνται μεγάλα και σύνθετα μηχανήματα (δονούμενα κόσκινα, </a:t>
            </a:r>
            <a:r>
              <a:rPr lang="el-GR" sz="2100" dirty="0" err="1">
                <a:latin typeface="Times New Roman" panose="02020603050405020304" pitchFamily="18" charset="0"/>
                <a:ea typeface="+mj-ea"/>
                <a:cs typeface="Times New Roman" panose="02020603050405020304" pitchFamily="18" charset="0"/>
              </a:rPr>
              <a:t>υδροκυκλώνες</a:t>
            </a:r>
            <a:r>
              <a:rPr lang="el-GR" sz="2100" dirty="0">
                <a:latin typeface="Times New Roman" panose="02020603050405020304" pitchFamily="18" charset="0"/>
                <a:ea typeface="+mj-ea"/>
                <a:cs typeface="Times New Roman" panose="02020603050405020304" pitchFamily="18" charset="0"/>
              </a:rPr>
              <a:t>, φυγοκεντρικοί διαχωριστές, </a:t>
            </a:r>
            <a:r>
              <a:rPr lang="el-GR" sz="2100" dirty="0" smtClean="0">
                <a:latin typeface="Times New Roman" panose="02020603050405020304" pitchFamily="18" charset="0"/>
                <a:ea typeface="+mj-ea"/>
                <a:cs typeface="Times New Roman" panose="02020603050405020304" pitchFamily="18" charset="0"/>
              </a:rPr>
              <a:t>κ.α.).</a:t>
            </a:r>
          </a:p>
          <a:p>
            <a:pPr lvl="1">
              <a:lnSpc>
                <a:spcPct val="150000"/>
              </a:lnSpc>
              <a:buClr>
                <a:schemeClr val="accent2"/>
              </a:buClr>
            </a:pPr>
            <a:r>
              <a:rPr lang="el-GR" sz="2100" dirty="0" smtClean="0">
                <a:latin typeface="Times New Roman" panose="02020603050405020304" pitchFamily="18" charset="0"/>
                <a:ea typeface="+mj-ea"/>
                <a:cs typeface="Times New Roman" panose="02020603050405020304" pitchFamily="18" charset="0"/>
              </a:rPr>
              <a:t>Προκειμένου </a:t>
            </a:r>
            <a:r>
              <a:rPr lang="el-GR" sz="2100" dirty="0">
                <a:latin typeface="Times New Roman" panose="02020603050405020304" pitchFamily="18" charset="0"/>
                <a:ea typeface="+mj-ea"/>
                <a:cs typeface="Times New Roman" panose="02020603050405020304" pitchFamily="18" charset="0"/>
              </a:rPr>
              <a:t>να χρησιμοποιηθούν τα παραπάνω μηχανήματα απαιτείται υπερυψωμένη ράμπα, πάνω στην οποία εγκαθίσταται γεωτρύπανο. Επειδή όμως αυτό για τεχνικούς λόγους τις περισσότερες φορές είναι ανέφικτο, το κύκλωμα λάσπης μπορεί να κατασκευαστεί μέσα στο έδαφος με κατάλληλο τρόπο και </a:t>
            </a:r>
            <a:r>
              <a:rPr lang="el-GR" sz="2100" dirty="0" smtClean="0">
                <a:latin typeface="Times New Roman" panose="02020603050405020304" pitchFamily="18" charset="0"/>
                <a:ea typeface="+mj-ea"/>
                <a:cs typeface="Times New Roman" panose="02020603050405020304" pitchFamily="18" charset="0"/>
              </a:rPr>
              <a:t>τεχνικές.</a:t>
            </a:r>
          </a:p>
        </p:txBody>
      </p:sp>
    </p:spTree>
    <p:extLst>
      <p:ext uri="{BB962C8B-B14F-4D97-AF65-F5344CB8AC3E}">
        <p14:creationId xmlns:p14="http://schemas.microsoft.com/office/powerpoint/2010/main" val="1823918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301752"/>
            <a:ext cx="8500880" cy="766624"/>
          </a:xfrm>
        </p:spPr>
        <p:txBody>
          <a:bodyPr anchor="ctr"/>
          <a:lstStyle/>
          <a:p>
            <a:pPr algn="l"/>
            <a:r>
              <a:rPr lang="el-GR" sz="4000" dirty="0" smtClean="0">
                <a:solidFill>
                  <a:schemeClr val="bg1">
                    <a:lumMod val="75000"/>
                  </a:schemeClr>
                </a:solidFill>
                <a:latin typeface="Times New Roman" panose="02020603050405020304" pitchFamily="18" charset="0"/>
                <a:cs typeface="Times New Roman" panose="02020603050405020304" pitchFamily="18" charset="0"/>
              </a:rPr>
              <a:t>Γεωτρήσεις Νερού/ </a:t>
            </a:r>
            <a:r>
              <a:rPr lang="el-GR" sz="4000" dirty="0" smtClean="0">
                <a:solidFill>
                  <a:schemeClr val="tx1"/>
                </a:solidFill>
                <a:latin typeface="Times New Roman" panose="02020603050405020304" pitchFamily="18" charset="0"/>
                <a:cs typeface="Times New Roman" panose="02020603050405020304" pitchFamily="18" charset="0"/>
              </a:rPr>
              <a:t>Μέθοδοι διάτρησης</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0896" y="1219200"/>
            <a:ext cx="11091672" cy="3600986"/>
          </a:xfrm>
          <a:prstGeom prst="rect">
            <a:avLst/>
          </a:prstGeom>
        </p:spPr>
        <p:txBody>
          <a:bodyPr wrap="square">
            <a:spAutoFit/>
          </a:bodyPr>
          <a:lstStyle/>
          <a:p>
            <a:pPr>
              <a:lnSpc>
                <a:spcPct val="150000"/>
              </a:lnSpc>
              <a:buClr>
                <a:schemeClr val="accent2"/>
              </a:buClr>
            </a:pPr>
            <a:r>
              <a:rPr lang="el-GR" sz="2100" dirty="0" smtClean="0">
                <a:latin typeface="Times New Roman" panose="02020603050405020304" pitchFamily="18" charset="0"/>
                <a:ea typeface="+mj-ea"/>
                <a:cs typeface="Times New Roman" panose="02020603050405020304" pitchFamily="18" charset="0"/>
              </a:rPr>
              <a:t>Ανάλογα </a:t>
            </a:r>
            <a:r>
              <a:rPr lang="el-GR" sz="2100" dirty="0">
                <a:latin typeface="Times New Roman" panose="02020603050405020304" pitchFamily="18" charset="0"/>
                <a:ea typeface="+mj-ea"/>
                <a:cs typeface="Times New Roman" panose="02020603050405020304" pitchFamily="18" charset="0"/>
              </a:rPr>
              <a:t>τα πετρώματα που αναμένονται να </a:t>
            </a:r>
            <a:r>
              <a:rPr lang="el-GR" sz="2100" dirty="0" err="1">
                <a:latin typeface="Times New Roman" panose="02020603050405020304" pitchFamily="18" charset="0"/>
                <a:ea typeface="+mj-ea"/>
                <a:cs typeface="Times New Roman" panose="02020603050405020304" pitchFamily="18" charset="0"/>
              </a:rPr>
              <a:t>διατρηθούν</a:t>
            </a:r>
            <a:r>
              <a:rPr lang="el-GR" sz="2100" dirty="0">
                <a:latin typeface="Times New Roman" panose="02020603050405020304" pitchFamily="18" charset="0"/>
                <a:ea typeface="+mj-ea"/>
                <a:cs typeface="Times New Roman" panose="02020603050405020304" pitchFamily="18" charset="0"/>
              </a:rPr>
              <a:t> επιλέγουμε ανάμεσα από δύο κυρίως μεθόδους διάτρησης:</a:t>
            </a:r>
          </a:p>
          <a:p>
            <a:pPr marL="457200" indent="-457200">
              <a:lnSpc>
                <a:spcPct val="150000"/>
              </a:lnSpc>
              <a:buClr>
                <a:schemeClr val="accent2"/>
              </a:buClr>
              <a:buFont typeface="+mj-lt"/>
              <a:buAutoNum type="arabicPeriod" startAt="2"/>
            </a:pPr>
            <a:r>
              <a:rPr lang="el-GR" sz="2200" dirty="0" smtClean="0">
                <a:latin typeface="Times New Roman" panose="02020603050405020304" pitchFamily="18" charset="0"/>
                <a:ea typeface="+mj-ea"/>
                <a:cs typeface="Times New Roman" panose="02020603050405020304" pitchFamily="18" charset="0"/>
              </a:rPr>
              <a:t>Η </a:t>
            </a:r>
            <a:r>
              <a:rPr lang="el-GR" sz="2200" dirty="0">
                <a:latin typeface="Times New Roman" panose="02020603050405020304" pitchFamily="18" charset="0"/>
                <a:ea typeface="+mj-ea"/>
                <a:cs typeface="Times New Roman" panose="02020603050405020304" pitchFamily="18" charset="0"/>
              </a:rPr>
              <a:t>δεύτερη μέθοδος χρησιμοποιείται κυρίως σε σκληρά πετρώματα με τη βοήθεια αεροσυμπιεστή και σαπωνώδους </a:t>
            </a:r>
            <a:r>
              <a:rPr lang="el-GR" sz="2200" dirty="0" err="1">
                <a:latin typeface="Times New Roman" panose="02020603050405020304" pitchFamily="18" charset="0"/>
                <a:ea typeface="+mj-ea"/>
                <a:cs typeface="Times New Roman" panose="02020603050405020304" pitchFamily="18" charset="0"/>
              </a:rPr>
              <a:t>αφριστικού</a:t>
            </a:r>
            <a:r>
              <a:rPr lang="el-GR" sz="2200" dirty="0">
                <a:latin typeface="Times New Roman" panose="02020603050405020304" pitchFamily="18" charset="0"/>
                <a:ea typeface="+mj-ea"/>
                <a:cs typeface="Times New Roman" panose="02020603050405020304" pitchFamily="18" charset="0"/>
              </a:rPr>
              <a:t> </a:t>
            </a:r>
            <a:r>
              <a:rPr lang="el-GR" sz="2200" dirty="0" smtClean="0">
                <a:latin typeface="Times New Roman" panose="02020603050405020304" pitchFamily="18" charset="0"/>
                <a:ea typeface="+mj-ea"/>
                <a:cs typeface="Times New Roman" panose="02020603050405020304" pitchFamily="18" charset="0"/>
              </a:rPr>
              <a:t>υλικού (σαπουνιού). </a:t>
            </a:r>
            <a:r>
              <a:rPr lang="el-GR" sz="2200" dirty="0">
                <a:latin typeface="Times New Roman" panose="02020603050405020304" pitchFamily="18" charset="0"/>
                <a:ea typeface="+mj-ea"/>
                <a:cs typeface="Times New Roman" panose="02020603050405020304" pitchFamily="18" charset="0"/>
              </a:rPr>
              <a:t>Ο παραγόμενος αφρός έχει την ιδιότητα να διογκώνεται και να δημιουργεί μεγάλη άνωση, με αποτέλεσμα να καθαρίζει τη γεώτρηση από το υλικό διάτρησης.</a:t>
            </a:r>
            <a:endParaRPr lang="el-GR" sz="2200" dirty="0" smtClean="0">
              <a:latin typeface="Times New Roman" panose="02020603050405020304" pitchFamily="18" charset="0"/>
              <a:ea typeface="+mj-ea"/>
              <a:cs typeface="Times New Roman" panose="02020603050405020304" pitchFamily="18" charset="0"/>
            </a:endParaRPr>
          </a:p>
          <a:p>
            <a:pPr marL="342900" indent="-342900">
              <a:lnSpc>
                <a:spcPct val="150000"/>
              </a:lnSpc>
              <a:buClr>
                <a:schemeClr val="accent2"/>
              </a:buClr>
              <a:buFont typeface="Arial" panose="020B0604020202020204" pitchFamily="34" charset="0"/>
              <a:buChar char="•"/>
            </a:pPr>
            <a:endParaRPr lang="el-GR" sz="2200" dirty="0" smtClean="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891167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301752"/>
            <a:ext cx="8500880" cy="987552"/>
          </a:xfrm>
        </p:spPr>
        <p:txBody>
          <a:bodyPr anchor="ctr"/>
          <a:lstStyle/>
          <a:p>
            <a:pPr algn="l"/>
            <a:r>
              <a:rPr lang="el-GR" sz="4000" dirty="0" smtClean="0">
                <a:solidFill>
                  <a:schemeClr val="bg1">
                    <a:lumMod val="75000"/>
                  </a:schemeClr>
                </a:solidFill>
                <a:latin typeface="Times New Roman" panose="02020603050405020304" pitchFamily="18" charset="0"/>
                <a:cs typeface="Times New Roman" panose="02020603050405020304" pitchFamily="18" charset="0"/>
              </a:rPr>
              <a:t>Γεωτρήσεις Νερού/ </a:t>
            </a:r>
            <a:r>
              <a:rPr lang="el-GR" sz="4000" dirty="0" smtClean="0">
                <a:solidFill>
                  <a:schemeClr val="tx1"/>
                </a:solidFill>
                <a:latin typeface="Times New Roman" panose="02020603050405020304" pitchFamily="18" charset="0"/>
                <a:cs typeface="Times New Roman" panose="02020603050405020304" pitchFamily="18" charset="0"/>
              </a:rPr>
              <a:t>Διάτρηση-τεχνικά</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0896" y="1219200"/>
            <a:ext cx="11091672" cy="5424562"/>
          </a:xfrm>
          <a:prstGeom prst="rect">
            <a:avLst/>
          </a:prstGeom>
        </p:spPr>
        <p:txBody>
          <a:bodyPr wrap="square">
            <a:spAutoFit/>
          </a:bodyPr>
          <a:lstStyle/>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Τα </a:t>
            </a:r>
            <a:r>
              <a:rPr lang="el-GR" sz="2100" dirty="0">
                <a:latin typeface="Times New Roman" panose="02020603050405020304" pitchFamily="18" charset="0"/>
                <a:ea typeface="+mj-ea"/>
                <a:cs typeface="Times New Roman" panose="02020603050405020304" pitchFamily="18" charset="0"/>
              </a:rPr>
              <a:t>κοπτικά άκρα που χρησιμοποιούνται κατά τη διάτρηση, επιλέγονται ανάλογα με τα πετρώματα που συναντά η γεώτρηση και σε συνάρτηση με τη </a:t>
            </a:r>
            <a:r>
              <a:rPr lang="el-GR" sz="2100" dirty="0" smtClean="0">
                <a:latin typeface="Times New Roman" panose="02020603050405020304" pitchFamily="18" charset="0"/>
                <a:ea typeface="+mj-ea"/>
                <a:cs typeface="Times New Roman" panose="02020603050405020304" pitchFamily="18" charset="0"/>
              </a:rPr>
              <a:t>σκληρότητά τους.</a:t>
            </a:r>
          </a:p>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Σε </a:t>
            </a:r>
            <a:r>
              <a:rPr lang="el-GR" sz="2100" dirty="0">
                <a:latin typeface="Times New Roman" panose="02020603050405020304" pitchFamily="18" charset="0"/>
                <a:ea typeface="+mj-ea"/>
                <a:cs typeface="Times New Roman" panose="02020603050405020304" pitchFamily="18" charset="0"/>
              </a:rPr>
              <a:t>σκληρά πετρώματα, στην οποία επιλέγεται η μέθοδος με </a:t>
            </a:r>
            <a:r>
              <a:rPr lang="el-GR" sz="2100" dirty="0" err="1">
                <a:latin typeface="Times New Roman" panose="02020603050405020304" pitchFamily="18" charset="0"/>
                <a:ea typeface="+mj-ea"/>
                <a:cs typeface="Times New Roman" panose="02020603050405020304" pitchFamily="18" charset="0"/>
              </a:rPr>
              <a:t>αφριστικό</a:t>
            </a:r>
            <a:r>
              <a:rPr lang="el-GR" sz="2100" dirty="0">
                <a:latin typeface="Times New Roman" panose="02020603050405020304" pitchFamily="18" charset="0"/>
                <a:ea typeface="+mj-ea"/>
                <a:cs typeface="Times New Roman" panose="02020603050405020304" pitchFamily="18" charset="0"/>
              </a:rPr>
              <a:t> υλικό και αεροσυμπιεστή, η διάτρηση μπορεί να γίνει χρήση </a:t>
            </a:r>
            <a:r>
              <a:rPr lang="el-GR" sz="2100" dirty="0" err="1" smtClean="0">
                <a:latin typeface="Times New Roman" panose="02020603050405020304" pitchFamily="18" charset="0"/>
                <a:ea typeface="+mj-ea"/>
                <a:cs typeface="Times New Roman" panose="02020603050405020304" pitchFamily="18" charset="0"/>
              </a:rPr>
              <a:t>αερόσφυρας</a:t>
            </a:r>
            <a:r>
              <a:rPr lang="el-GR" sz="2100" dirty="0" smtClean="0">
                <a:latin typeface="Times New Roman" panose="02020603050405020304" pitchFamily="18" charset="0"/>
                <a:ea typeface="+mj-ea"/>
                <a:cs typeface="Times New Roman" panose="02020603050405020304" pitchFamily="18" charset="0"/>
              </a:rPr>
              <a:t>.</a:t>
            </a:r>
          </a:p>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Αρχικά </a:t>
            </a:r>
            <a:r>
              <a:rPr lang="el-GR" sz="2100" dirty="0">
                <a:latin typeface="Times New Roman" panose="02020603050405020304" pitchFamily="18" charset="0"/>
                <a:ea typeface="+mj-ea"/>
                <a:cs typeface="Times New Roman" panose="02020603050405020304" pitchFamily="18" charset="0"/>
              </a:rPr>
              <a:t>τοποθετείται </a:t>
            </a:r>
            <a:r>
              <a:rPr lang="el-GR" sz="2100" dirty="0" err="1">
                <a:latin typeface="Times New Roman" panose="02020603050405020304" pitchFamily="18" charset="0"/>
                <a:ea typeface="+mj-ea"/>
                <a:cs typeface="Times New Roman" panose="02020603050405020304" pitchFamily="18" charset="0"/>
              </a:rPr>
              <a:t>περιφραγματικός</a:t>
            </a:r>
            <a:r>
              <a:rPr lang="el-GR" sz="2100" dirty="0">
                <a:latin typeface="Times New Roman" panose="02020603050405020304" pitchFamily="18" charset="0"/>
                <a:ea typeface="+mj-ea"/>
                <a:cs typeface="Times New Roman" panose="02020603050405020304" pitchFamily="18" charset="0"/>
              </a:rPr>
              <a:t> σωλήνας μεγαλύτερης διαμέτρου από τη τελική διάμετρο της γεώτρησης και βάθους σύμφωνα με τον αρχικό σχεδιασμό ή τα αποτελέσματα της αρχικής διάτρησης. Εξωτερικά του </a:t>
            </a:r>
            <a:r>
              <a:rPr lang="el-GR" sz="2100" dirty="0" err="1">
                <a:latin typeface="Times New Roman" panose="02020603050405020304" pitchFamily="18" charset="0"/>
                <a:ea typeface="+mj-ea"/>
                <a:cs typeface="Times New Roman" panose="02020603050405020304" pitchFamily="18" charset="0"/>
              </a:rPr>
              <a:t>περιφραγματικού</a:t>
            </a:r>
            <a:r>
              <a:rPr lang="el-GR" sz="2100" dirty="0">
                <a:latin typeface="Times New Roman" panose="02020603050405020304" pitchFamily="18" charset="0"/>
                <a:ea typeface="+mj-ea"/>
                <a:cs typeface="Times New Roman" panose="02020603050405020304" pitchFamily="18" charset="0"/>
              </a:rPr>
              <a:t> γίνεται </a:t>
            </a:r>
            <a:r>
              <a:rPr lang="el-GR" sz="2100" dirty="0" err="1">
                <a:latin typeface="Times New Roman" panose="02020603050405020304" pitchFamily="18" charset="0"/>
                <a:ea typeface="+mj-ea"/>
                <a:cs typeface="Times New Roman" panose="02020603050405020304" pitchFamily="18" charset="0"/>
              </a:rPr>
              <a:t>τσιμέντωση</a:t>
            </a:r>
            <a:r>
              <a:rPr lang="el-GR" sz="2100" dirty="0">
                <a:latin typeface="Times New Roman" panose="02020603050405020304" pitchFamily="18" charset="0"/>
                <a:ea typeface="+mj-ea"/>
                <a:cs typeface="Times New Roman" panose="02020603050405020304" pitchFamily="18" charset="0"/>
              </a:rPr>
              <a:t> με </a:t>
            </a:r>
            <a:r>
              <a:rPr lang="el-GR" sz="2100" dirty="0" err="1">
                <a:latin typeface="Times New Roman" panose="02020603050405020304" pitchFamily="18" charset="0"/>
                <a:ea typeface="+mj-ea"/>
                <a:cs typeface="Times New Roman" panose="02020603050405020304" pitchFamily="18" charset="0"/>
              </a:rPr>
              <a:t>αριάνι</a:t>
            </a:r>
            <a:r>
              <a:rPr lang="el-GR" sz="2100" dirty="0">
                <a:latin typeface="Times New Roman" panose="02020603050405020304" pitchFamily="18" charset="0"/>
                <a:ea typeface="+mj-ea"/>
                <a:cs typeface="Times New Roman" panose="02020603050405020304" pitchFamily="18" charset="0"/>
              </a:rPr>
              <a:t> (αραιωμένο τσιμεντοκονίαμα</a:t>
            </a:r>
            <a:r>
              <a:rPr lang="el-GR" sz="2100" dirty="0" smtClean="0">
                <a:latin typeface="Times New Roman" panose="02020603050405020304" pitchFamily="18" charset="0"/>
                <a:ea typeface="+mj-ea"/>
                <a:cs typeface="Times New Roman" panose="02020603050405020304" pitchFamily="18" charset="0"/>
              </a:rPr>
              <a:t>).</a:t>
            </a:r>
          </a:p>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Η </a:t>
            </a:r>
            <a:r>
              <a:rPr lang="el-GR" sz="2100" dirty="0">
                <a:latin typeface="Times New Roman" panose="02020603050405020304" pitchFamily="18" charset="0"/>
                <a:ea typeface="+mj-ea"/>
                <a:cs typeface="Times New Roman" panose="02020603050405020304" pitchFamily="18" charset="0"/>
              </a:rPr>
              <a:t>διάτρηση γίνεται εσωτερικά από το </a:t>
            </a:r>
            <a:r>
              <a:rPr lang="el-GR" sz="2100" dirty="0" err="1">
                <a:latin typeface="Times New Roman" panose="02020603050405020304" pitchFamily="18" charset="0"/>
                <a:ea typeface="+mj-ea"/>
                <a:cs typeface="Times New Roman" panose="02020603050405020304" pitchFamily="18" charset="0"/>
              </a:rPr>
              <a:t>περιφραγματικό</a:t>
            </a:r>
            <a:r>
              <a:rPr lang="el-GR" sz="2100" dirty="0">
                <a:latin typeface="Times New Roman" panose="02020603050405020304" pitchFamily="18" charset="0"/>
                <a:ea typeface="+mj-ea"/>
                <a:cs typeface="Times New Roman" panose="02020603050405020304" pitchFamily="18" charset="0"/>
              </a:rPr>
              <a:t> σωλήνα. Χρησιμοποιείται κατάλληλος οδηγός διαμέτρου 0,5-1″, μικρότερος του κοπτικού και αντίβαρα, τα οποία είναι απαραίτητα για την καλύτερη ευθυγράμμιση και </a:t>
            </a:r>
            <a:r>
              <a:rPr lang="el-GR" sz="2100" dirty="0" err="1">
                <a:latin typeface="Times New Roman" panose="02020603050405020304" pitchFamily="18" charset="0"/>
                <a:ea typeface="+mj-ea"/>
                <a:cs typeface="Times New Roman" panose="02020603050405020304" pitchFamily="18" charset="0"/>
              </a:rPr>
              <a:t>κατακορυφότητα</a:t>
            </a:r>
            <a:r>
              <a:rPr lang="el-GR" sz="2100" dirty="0">
                <a:latin typeface="Times New Roman" panose="02020603050405020304" pitchFamily="18" charset="0"/>
                <a:ea typeface="+mj-ea"/>
                <a:cs typeface="Times New Roman" panose="02020603050405020304" pitchFamily="18" charset="0"/>
              </a:rPr>
              <a:t> της γεώτρησης</a:t>
            </a:r>
            <a:r>
              <a:rPr lang="el-GR" sz="2100" dirty="0" smtClean="0">
                <a:latin typeface="Times New Roman" panose="02020603050405020304" pitchFamily="18" charset="0"/>
                <a:ea typeface="+mj-ea"/>
                <a:cs typeface="Times New Roman" panose="02020603050405020304" pitchFamily="18" charset="0"/>
              </a:rPr>
              <a:t>.</a:t>
            </a:r>
            <a:endParaRPr lang="el-GR" sz="21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963717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0896" y="1219200"/>
            <a:ext cx="11091672" cy="4154984"/>
          </a:xfrm>
          <a:prstGeom prst="rect">
            <a:avLst/>
          </a:prstGeom>
        </p:spPr>
        <p:txBody>
          <a:bodyPr wrap="square">
            <a:spAutoFit/>
          </a:bodyPr>
          <a:lstStyle/>
          <a:p>
            <a:pPr marL="457200" indent="-4572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Κατά </a:t>
            </a:r>
            <a:r>
              <a:rPr lang="el-GR" sz="2200" dirty="0">
                <a:latin typeface="Times New Roman" panose="02020603050405020304" pitchFamily="18" charset="0"/>
                <a:ea typeface="+mj-ea"/>
                <a:cs typeface="Times New Roman" panose="02020603050405020304" pitchFamily="18" charset="0"/>
              </a:rPr>
              <a:t>τη διάτρηση, λαμβάνονται δείγματα των </a:t>
            </a:r>
            <a:r>
              <a:rPr lang="el-GR" sz="2200" dirty="0" err="1">
                <a:latin typeface="Times New Roman" panose="02020603050405020304" pitchFamily="18" charset="0"/>
                <a:ea typeface="+mj-ea"/>
                <a:cs typeface="Times New Roman" panose="02020603050405020304" pitchFamily="18" charset="0"/>
              </a:rPr>
              <a:t>διατρηθέντων</a:t>
            </a:r>
            <a:r>
              <a:rPr lang="el-GR" sz="2200" dirty="0">
                <a:latin typeface="Times New Roman" panose="02020603050405020304" pitchFamily="18" charset="0"/>
                <a:ea typeface="+mj-ea"/>
                <a:cs typeface="Times New Roman" panose="02020603050405020304" pitchFamily="18" charset="0"/>
              </a:rPr>
              <a:t> σχηματισμών ανά 3 μέτρα περίπου, καθώς και σε κάθε αλλαγή του </a:t>
            </a:r>
            <a:r>
              <a:rPr lang="el-GR" sz="2200" dirty="0" err="1">
                <a:latin typeface="Times New Roman" panose="02020603050405020304" pitchFamily="18" charset="0"/>
                <a:ea typeface="+mj-ea"/>
                <a:cs typeface="Times New Roman" panose="02020603050405020304" pitchFamily="18" charset="0"/>
              </a:rPr>
              <a:t>λιθολογικού</a:t>
            </a:r>
            <a:r>
              <a:rPr lang="el-GR" sz="2200" dirty="0">
                <a:latin typeface="Times New Roman" panose="02020603050405020304" pitchFamily="18" charset="0"/>
                <a:ea typeface="+mj-ea"/>
                <a:cs typeface="Times New Roman" panose="02020603050405020304" pitchFamily="18" charset="0"/>
              </a:rPr>
              <a:t> τύπου. Τα δείγματα, στα οποία αναγράφονται τα βάθη λήψης, φυλάσσονται σε ειδικά </a:t>
            </a:r>
            <a:r>
              <a:rPr lang="el-GR" sz="2200" dirty="0" smtClean="0">
                <a:latin typeface="Times New Roman" panose="02020603050405020304" pitchFamily="18" charset="0"/>
                <a:ea typeface="+mj-ea"/>
                <a:cs typeface="Times New Roman" panose="02020603050405020304" pitchFamily="18" charset="0"/>
              </a:rPr>
              <a:t>κιβώτια</a:t>
            </a:r>
            <a:r>
              <a:rPr lang="el-GR" sz="2200" dirty="0">
                <a:latin typeface="Times New Roman" panose="02020603050405020304" pitchFamily="18" charset="0"/>
                <a:ea typeface="+mj-ea"/>
                <a:cs typeface="Times New Roman" panose="02020603050405020304" pitchFamily="18" charset="0"/>
              </a:rPr>
              <a:t>, προκειμένου να είναι στη διάθεση της επίβλεψης</a:t>
            </a:r>
            <a:r>
              <a:rPr lang="el-GR" sz="2200" dirty="0" smtClean="0">
                <a:latin typeface="Times New Roman" panose="02020603050405020304" pitchFamily="18" charset="0"/>
                <a:ea typeface="+mj-ea"/>
                <a:cs typeface="Times New Roman" panose="02020603050405020304" pitchFamily="18" charset="0"/>
              </a:rPr>
              <a:t>.</a:t>
            </a:r>
            <a:endParaRPr lang="el-GR" sz="2200" dirty="0">
              <a:latin typeface="Times New Roman" panose="02020603050405020304" pitchFamily="18" charset="0"/>
              <a:ea typeface="+mj-ea"/>
              <a:cs typeface="Times New Roman" panose="02020603050405020304" pitchFamily="18" charset="0"/>
            </a:endParaRPr>
          </a:p>
          <a:p>
            <a:pPr marL="457200" indent="-4572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Τα </a:t>
            </a:r>
            <a:r>
              <a:rPr lang="el-GR" sz="2200" dirty="0">
                <a:latin typeface="Times New Roman" panose="02020603050405020304" pitchFamily="18" charset="0"/>
                <a:ea typeface="+mj-ea"/>
                <a:cs typeface="Times New Roman" panose="02020603050405020304" pitchFamily="18" charset="0"/>
              </a:rPr>
              <a:t>δείγματα χαρακτηρίζονται και αποτυπώνονται στην τομή της γεώτρησης από </a:t>
            </a:r>
            <a:r>
              <a:rPr lang="el-GR" sz="2200" dirty="0" smtClean="0">
                <a:latin typeface="Times New Roman" panose="02020603050405020304" pitchFamily="18" charset="0"/>
                <a:ea typeface="+mj-ea"/>
                <a:cs typeface="Times New Roman" panose="02020603050405020304" pitchFamily="18" charset="0"/>
              </a:rPr>
              <a:t>τον γεωλόγο.</a:t>
            </a:r>
            <a:endParaRPr lang="el-GR" sz="2200" dirty="0">
              <a:latin typeface="Times New Roman" panose="02020603050405020304" pitchFamily="18" charset="0"/>
              <a:ea typeface="+mj-ea"/>
              <a:cs typeface="Times New Roman" panose="02020603050405020304" pitchFamily="18" charset="0"/>
            </a:endParaRPr>
          </a:p>
          <a:p>
            <a:pPr marL="457200" indent="-457200">
              <a:lnSpc>
                <a:spcPct val="150000"/>
              </a:lnSpc>
              <a:buClr>
                <a:schemeClr val="accent2"/>
              </a:buClr>
              <a:buFont typeface="Arial" panose="020B0604020202020204" pitchFamily="34" charset="0"/>
              <a:buChar char="•"/>
            </a:pPr>
            <a:endParaRPr lang="el-GR" sz="2200" dirty="0" smtClean="0">
              <a:latin typeface="Times New Roman" panose="02020603050405020304" pitchFamily="18" charset="0"/>
              <a:ea typeface="+mj-ea"/>
              <a:cs typeface="Times New Roman" panose="02020603050405020304" pitchFamily="18" charset="0"/>
            </a:endParaRPr>
          </a:p>
          <a:p>
            <a:pPr marL="342900" indent="-342900">
              <a:lnSpc>
                <a:spcPct val="150000"/>
              </a:lnSpc>
              <a:buClr>
                <a:schemeClr val="accent2"/>
              </a:buClr>
              <a:buFont typeface="Arial" panose="020B0604020202020204" pitchFamily="34" charset="0"/>
              <a:buChar char="•"/>
            </a:pPr>
            <a:endParaRPr lang="el-GR" sz="2200" dirty="0" smtClean="0">
              <a:latin typeface="Times New Roman" panose="02020603050405020304" pitchFamily="18" charset="0"/>
              <a:ea typeface="+mj-ea"/>
              <a:cs typeface="Times New Roman" panose="02020603050405020304" pitchFamily="18" charset="0"/>
            </a:endParaRPr>
          </a:p>
        </p:txBody>
      </p:sp>
      <p:sp>
        <p:nvSpPr>
          <p:cNvPr id="8" name="Title 1"/>
          <p:cNvSpPr txBox="1">
            <a:spLocks/>
          </p:cNvSpPr>
          <p:nvPr/>
        </p:nvSpPr>
        <p:spPr>
          <a:xfrm>
            <a:off x="1481320" y="301752"/>
            <a:ext cx="8500880" cy="987552"/>
          </a:xfrm>
          <a:prstGeom prst="rect">
            <a:avLst/>
          </a:prstGeom>
        </p:spPr>
        <p:txBody>
          <a:bodyPr vert="horz" lIns="91440" tIns="45720" rIns="91440" bIns="45720" rtlCol="0" anchor="ctr">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l-GR" sz="4000" smtClean="0">
                <a:solidFill>
                  <a:schemeClr val="bg1">
                    <a:lumMod val="75000"/>
                  </a:schemeClr>
                </a:solidFill>
                <a:latin typeface="Times New Roman" panose="02020603050405020304" pitchFamily="18" charset="0"/>
                <a:cs typeface="Times New Roman" panose="02020603050405020304" pitchFamily="18" charset="0"/>
              </a:rPr>
              <a:t>Γεωτρήσεις Νερού/ </a:t>
            </a:r>
            <a:r>
              <a:rPr lang="el-GR" sz="4000" smtClean="0">
                <a:solidFill>
                  <a:schemeClr val="tx1"/>
                </a:solidFill>
                <a:latin typeface="Times New Roman" panose="02020603050405020304" pitchFamily="18" charset="0"/>
                <a:cs typeface="Times New Roman" panose="02020603050405020304" pitchFamily="18" charset="0"/>
              </a:rPr>
              <a:t>Διάτρηση-τεχνικά</a:t>
            </a:r>
            <a:endParaRPr lang="el-GR"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800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0896" y="1219200"/>
            <a:ext cx="8641080" cy="6186309"/>
          </a:xfrm>
          <a:prstGeom prst="rect">
            <a:avLst/>
          </a:prstGeom>
        </p:spPr>
        <p:txBody>
          <a:bodyPr wrap="square">
            <a:spAutoFit/>
          </a:bodyPr>
          <a:lstStyle/>
          <a:p>
            <a:pPr marL="457200" indent="-457200">
              <a:lnSpc>
                <a:spcPct val="150000"/>
              </a:lnSpc>
              <a:buClr>
                <a:schemeClr val="accent2"/>
              </a:buClr>
              <a:buFont typeface="Arial" panose="020B0604020202020204" pitchFamily="34" charset="0"/>
              <a:buChar char="•"/>
            </a:pPr>
            <a:r>
              <a:rPr lang="el-GR" sz="2200" dirty="0">
                <a:latin typeface="Times New Roman" panose="02020603050405020304" pitchFamily="18" charset="0"/>
                <a:cs typeface="Times New Roman" panose="02020603050405020304" pitchFamily="18" charset="0"/>
              </a:rPr>
              <a:t>Ο σωστός χαρακτηρισμός και η ακριβής αντιστοίχιση του βάθους τους, αποτελεί αποφασιστικό παράγοντα για τη καλύτερη τοποθέτηση των </a:t>
            </a:r>
            <a:r>
              <a:rPr lang="el-GR" sz="2200" dirty="0" err="1">
                <a:latin typeface="Times New Roman" panose="02020603050405020304" pitchFamily="18" charset="0"/>
                <a:cs typeface="Times New Roman" panose="02020603050405020304" pitchFamily="18" charset="0"/>
              </a:rPr>
              <a:t>φιλτροσωλήνων</a:t>
            </a:r>
            <a:r>
              <a:rPr lang="el-GR" sz="2200" dirty="0">
                <a:latin typeface="Times New Roman" panose="02020603050405020304" pitchFamily="18" charset="0"/>
                <a:cs typeface="Times New Roman" panose="02020603050405020304" pitchFamily="18" charset="0"/>
              </a:rPr>
              <a:t> και το καλύτερο δυνατόν ποσοτικό και ποιοτικό αποτέλεσμα της γεώτρησης.</a:t>
            </a:r>
            <a:endParaRPr lang="el-GR" sz="2200" dirty="0" smtClean="0">
              <a:latin typeface="Times New Roman" panose="02020603050405020304" pitchFamily="18" charset="0"/>
              <a:ea typeface="+mj-ea"/>
              <a:cs typeface="Times New Roman" panose="02020603050405020304" pitchFamily="18" charset="0"/>
            </a:endParaRPr>
          </a:p>
          <a:p>
            <a:pPr marL="457200" indent="-4572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Αν, </a:t>
            </a:r>
            <a:r>
              <a:rPr lang="el-GR" sz="2200" dirty="0">
                <a:latin typeface="Times New Roman" panose="02020603050405020304" pitchFamily="18" charset="0"/>
                <a:ea typeface="+mj-ea"/>
                <a:cs typeface="Times New Roman" panose="02020603050405020304" pitchFamily="18" charset="0"/>
              </a:rPr>
              <a:t>για </a:t>
            </a:r>
            <a:r>
              <a:rPr lang="el-GR" sz="2200" dirty="0" smtClean="0">
                <a:latin typeface="Times New Roman" panose="02020603050405020304" pitchFamily="18" charset="0"/>
                <a:ea typeface="+mj-ea"/>
                <a:cs typeface="Times New Roman" panose="02020603050405020304" pitchFamily="18" charset="0"/>
              </a:rPr>
              <a:t>παράδειγμα, </a:t>
            </a:r>
            <a:r>
              <a:rPr lang="el-GR" sz="2200" dirty="0">
                <a:latin typeface="Times New Roman" panose="02020603050405020304" pitchFamily="18" charset="0"/>
                <a:ea typeface="+mj-ea"/>
                <a:cs typeface="Times New Roman" panose="02020603050405020304" pitchFamily="18" charset="0"/>
              </a:rPr>
              <a:t>τα φίλτρα τοποθετηθούν απέναντι από άργιλο και ρέουσα άμμο και τα “τυφλά” σε χαλίκια κροκάλες που </a:t>
            </a:r>
            <a:r>
              <a:rPr lang="el-GR" sz="2200" dirty="0" err="1">
                <a:latin typeface="Times New Roman" panose="02020603050405020304" pitchFamily="18" charset="0"/>
                <a:ea typeface="+mj-ea"/>
                <a:cs typeface="Times New Roman" panose="02020603050405020304" pitchFamily="18" charset="0"/>
              </a:rPr>
              <a:t>υδροφορούν</a:t>
            </a:r>
            <a:r>
              <a:rPr lang="el-GR" sz="2200" dirty="0">
                <a:latin typeface="Times New Roman" panose="02020603050405020304" pitchFamily="18" charset="0"/>
                <a:ea typeface="+mj-ea"/>
                <a:cs typeface="Times New Roman" panose="02020603050405020304" pitchFamily="18" charset="0"/>
              </a:rPr>
              <a:t>, θα έχουμε σαν αποτέλεσμα μειωμένη ποσότητα και κακή ποιότητα, λόγω διείσδυσης της άμμου. Το τελικό αποτέλεσμα θα είναι να καταστραφεί γρήγορα το αντλητικό συγκρότημα, αλλά και η γεώτρηση.</a:t>
            </a:r>
          </a:p>
          <a:p>
            <a:pPr marL="457200" indent="-457200">
              <a:lnSpc>
                <a:spcPct val="150000"/>
              </a:lnSpc>
              <a:buClr>
                <a:schemeClr val="accent2"/>
              </a:buClr>
              <a:buFont typeface="Arial" panose="020B0604020202020204" pitchFamily="34" charset="0"/>
              <a:buChar char="•"/>
            </a:pPr>
            <a:endParaRPr lang="el-GR" sz="2200" dirty="0" smtClean="0">
              <a:latin typeface="Times New Roman" panose="02020603050405020304" pitchFamily="18" charset="0"/>
              <a:ea typeface="+mj-ea"/>
              <a:cs typeface="Times New Roman" panose="02020603050405020304" pitchFamily="18" charset="0"/>
            </a:endParaRPr>
          </a:p>
          <a:p>
            <a:pPr marL="342900" indent="-342900">
              <a:lnSpc>
                <a:spcPct val="150000"/>
              </a:lnSpc>
              <a:buClr>
                <a:schemeClr val="accent2"/>
              </a:buClr>
              <a:buFont typeface="Arial" panose="020B0604020202020204" pitchFamily="34" charset="0"/>
              <a:buChar char="•"/>
            </a:pPr>
            <a:endParaRPr lang="el-GR" sz="2200" dirty="0" smtClean="0">
              <a:latin typeface="Times New Roman" panose="02020603050405020304" pitchFamily="18" charset="0"/>
              <a:ea typeface="+mj-ea"/>
              <a:cs typeface="Times New Roman" panose="02020603050405020304" pitchFamily="18" charset="0"/>
            </a:endParaRPr>
          </a:p>
        </p:txBody>
      </p:sp>
      <p:sp>
        <p:nvSpPr>
          <p:cNvPr id="8" name="Title 1"/>
          <p:cNvSpPr txBox="1">
            <a:spLocks/>
          </p:cNvSpPr>
          <p:nvPr/>
        </p:nvSpPr>
        <p:spPr>
          <a:xfrm>
            <a:off x="1481320" y="301752"/>
            <a:ext cx="8500880" cy="987552"/>
          </a:xfrm>
          <a:prstGeom prst="rect">
            <a:avLst/>
          </a:prstGeom>
        </p:spPr>
        <p:txBody>
          <a:bodyPr vert="horz" lIns="91440" tIns="45720" rIns="91440" bIns="45720" rtlCol="0" anchor="ctr">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l-GR" sz="4000" smtClean="0">
                <a:solidFill>
                  <a:schemeClr val="bg1">
                    <a:lumMod val="75000"/>
                  </a:schemeClr>
                </a:solidFill>
                <a:latin typeface="Times New Roman" panose="02020603050405020304" pitchFamily="18" charset="0"/>
                <a:cs typeface="Times New Roman" panose="02020603050405020304" pitchFamily="18" charset="0"/>
              </a:rPr>
              <a:t>Γεωτρήσεις Νερού/ </a:t>
            </a:r>
            <a:r>
              <a:rPr lang="el-GR" sz="4000" smtClean="0">
                <a:solidFill>
                  <a:schemeClr val="tx1"/>
                </a:solidFill>
                <a:latin typeface="Times New Roman" panose="02020603050405020304" pitchFamily="18" charset="0"/>
                <a:cs typeface="Times New Roman" panose="02020603050405020304" pitchFamily="18" charset="0"/>
              </a:rPr>
              <a:t>Διάτρηση-τεχνικά</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8421624" y="4595774"/>
            <a:ext cx="3770376" cy="2262225"/>
          </a:xfrm>
          <a:prstGeom prst="rect">
            <a:avLst/>
          </a:prstGeom>
        </p:spPr>
      </p:pic>
    </p:spTree>
    <p:extLst>
      <p:ext uri="{BB962C8B-B14F-4D97-AF65-F5344CB8AC3E}">
        <p14:creationId xmlns:p14="http://schemas.microsoft.com/office/powerpoint/2010/main" val="3241675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301752"/>
            <a:ext cx="8500880" cy="766624"/>
          </a:xfrm>
        </p:spPr>
        <p:txBody>
          <a:bodyPr anchor="ctr"/>
          <a:lstStyle/>
          <a:p>
            <a:pPr algn="l"/>
            <a:r>
              <a:rPr lang="el-GR" sz="4000" dirty="0" smtClean="0">
                <a:solidFill>
                  <a:schemeClr val="bg1">
                    <a:lumMod val="75000"/>
                  </a:schemeClr>
                </a:solidFill>
                <a:latin typeface="Times New Roman" panose="02020603050405020304" pitchFamily="18" charset="0"/>
                <a:cs typeface="Times New Roman" panose="02020603050405020304" pitchFamily="18" charset="0"/>
              </a:rPr>
              <a:t>Γεωτρήσεις Νερού/ </a:t>
            </a:r>
            <a:r>
              <a:rPr lang="el-GR" sz="4000" dirty="0" smtClean="0">
                <a:solidFill>
                  <a:schemeClr val="tx1"/>
                </a:solidFill>
                <a:latin typeface="Times New Roman" panose="02020603050405020304" pitchFamily="18" charset="0"/>
                <a:cs typeface="Times New Roman" panose="02020603050405020304" pitchFamily="18" charset="0"/>
              </a:rPr>
              <a:t>Συνέπειες</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0896" y="997458"/>
            <a:ext cx="11091672" cy="5909310"/>
          </a:xfrm>
          <a:prstGeom prst="rect">
            <a:avLst/>
          </a:prstGeom>
        </p:spPr>
        <p:txBody>
          <a:bodyPr wrap="square">
            <a:spAutoFit/>
          </a:bodyPr>
          <a:lstStyle/>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Είναι </a:t>
            </a:r>
            <a:r>
              <a:rPr lang="el-GR" sz="2100" dirty="0">
                <a:latin typeface="Times New Roman" panose="02020603050405020304" pitchFamily="18" charset="0"/>
                <a:ea typeface="+mj-ea"/>
                <a:cs typeface="Times New Roman" panose="02020603050405020304" pitchFamily="18" charset="0"/>
              </a:rPr>
              <a:t>φυσικό ότι αν σε ένα υδροφόρο στρώμα δεν γίνεται </a:t>
            </a:r>
            <a:r>
              <a:rPr lang="el-GR" sz="2100" dirty="0" smtClean="0">
                <a:latin typeface="Times New Roman" panose="02020603050405020304" pitchFamily="18" charset="0"/>
                <a:ea typeface="+mj-ea"/>
                <a:cs typeface="Times New Roman" panose="02020603050405020304" pitchFamily="18" charset="0"/>
              </a:rPr>
              <a:t>καμία </a:t>
            </a:r>
            <a:r>
              <a:rPr lang="el-GR" sz="2100" dirty="0">
                <a:latin typeface="Times New Roman" panose="02020603050405020304" pitchFamily="18" charset="0"/>
                <a:ea typeface="+mj-ea"/>
                <a:cs typeface="Times New Roman" panose="02020603050405020304" pitchFamily="18" charset="0"/>
              </a:rPr>
              <a:t>εκμετάλλευση, </a:t>
            </a:r>
            <a:r>
              <a:rPr lang="el-GR" sz="2100" dirty="0" smtClean="0">
                <a:latin typeface="Times New Roman" panose="02020603050405020304" pitchFamily="18" charset="0"/>
                <a:ea typeface="+mj-ea"/>
                <a:cs typeface="Times New Roman" panose="02020603050405020304" pitchFamily="18" charset="0"/>
              </a:rPr>
              <a:t>καμία άντληση </a:t>
            </a:r>
            <a:r>
              <a:rPr lang="el-GR" sz="2100" dirty="0">
                <a:latin typeface="Times New Roman" panose="02020603050405020304" pitchFamily="18" charset="0"/>
                <a:ea typeface="+mj-ea"/>
                <a:cs typeface="Times New Roman" panose="02020603050405020304" pitchFamily="18" charset="0"/>
              </a:rPr>
              <a:t>νερού, τότε η στάθμη του θα ακολουθεί τη φυσική ετήσια και </a:t>
            </a:r>
            <a:r>
              <a:rPr lang="el-GR" sz="2100" dirty="0" smtClean="0">
                <a:latin typeface="Times New Roman" panose="02020603050405020304" pitchFamily="18" charset="0"/>
                <a:ea typeface="+mj-ea"/>
                <a:cs typeface="Times New Roman" panose="02020603050405020304" pitchFamily="18" charset="0"/>
              </a:rPr>
              <a:t>πολυετή πορεία, δηλ</a:t>
            </a:r>
            <a:r>
              <a:rPr lang="el-GR" sz="2100" dirty="0">
                <a:latin typeface="Times New Roman" panose="02020603050405020304" pitchFamily="18" charset="0"/>
                <a:ea typeface="+mj-ea"/>
                <a:cs typeface="Times New Roman" panose="02020603050405020304" pitchFamily="18" charset="0"/>
              </a:rPr>
              <a:t>. η στάθμη σε </a:t>
            </a:r>
            <a:r>
              <a:rPr lang="el-GR" sz="2100" dirty="0" smtClean="0">
                <a:latin typeface="Times New Roman" panose="02020603050405020304" pitchFamily="18" charset="0"/>
                <a:ea typeface="+mj-ea"/>
                <a:cs typeface="Times New Roman" panose="02020603050405020304" pitchFamily="18" charset="0"/>
              </a:rPr>
              <a:t>μακροχρόνια </a:t>
            </a:r>
            <a:r>
              <a:rPr lang="el-GR" sz="2100" dirty="0">
                <a:latin typeface="Times New Roman" panose="02020603050405020304" pitchFamily="18" charset="0"/>
                <a:ea typeface="+mj-ea"/>
                <a:cs typeface="Times New Roman" panose="02020603050405020304" pitchFamily="18" charset="0"/>
              </a:rPr>
              <a:t>βάση θα διακυμαίνεται γύρω από μία περίπου σταθερή τιμή. </a:t>
            </a:r>
            <a:endParaRPr lang="el-GR" sz="2100" dirty="0" smtClean="0">
              <a:latin typeface="Times New Roman" panose="02020603050405020304" pitchFamily="18" charset="0"/>
              <a:ea typeface="+mj-ea"/>
              <a:cs typeface="Times New Roman" panose="02020603050405020304" pitchFamily="18" charset="0"/>
            </a:endParaRPr>
          </a:p>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Μεταβολή </a:t>
            </a:r>
            <a:r>
              <a:rPr lang="el-GR" sz="2100" dirty="0">
                <a:latin typeface="Times New Roman" panose="02020603050405020304" pitchFamily="18" charset="0"/>
                <a:ea typeface="+mj-ea"/>
                <a:cs typeface="Times New Roman" panose="02020603050405020304" pitchFamily="18" charset="0"/>
              </a:rPr>
              <a:t>της στάθμης σε ένα υδροφόρο στρώμα, σε μια περιοχή, σημαίνει μεταβολή των αποθεμάτων. Υπό φυσικές συνθήκες, μακροχρόνια, μέσα στον ιστορικό χρόνο, δεν υπάρχει μεταβολή αποθεμάτων. Η μέση στάθμη είναι περίπου </a:t>
            </a:r>
            <a:r>
              <a:rPr lang="el-GR" sz="2100" dirty="0" smtClean="0">
                <a:latin typeface="Times New Roman" panose="02020603050405020304" pitchFamily="18" charset="0"/>
                <a:ea typeface="+mj-ea"/>
                <a:cs typeface="Times New Roman" panose="02020603050405020304" pitchFamily="18" charset="0"/>
              </a:rPr>
              <a:t>σταθερή.</a:t>
            </a:r>
          </a:p>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Όταν </a:t>
            </a:r>
            <a:r>
              <a:rPr lang="el-GR" sz="2100" dirty="0">
                <a:latin typeface="Times New Roman" panose="02020603050405020304" pitchFamily="18" charset="0"/>
                <a:ea typeface="+mj-ea"/>
                <a:cs typeface="Times New Roman" panose="02020603050405020304" pitchFamily="18" charset="0"/>
              </a:rPr>
              <a:t>όμως γίνεται εκμετάλλευση, δηλ. άντληση υπόγειου νερού, τότε, προσωρινά τουλάχιστο, μειώνονται τα αποθέματα, υποχωρεί η στάθμη. </a:t>
            </a:r>
            <a:endParaRPr lang="el-GR" sz="2100" dirty="0" smtClean="0">
              <a:latin typeface="Times New Roman" panose="02020603050405020304" pitchFamily="18" charset="0"/>
              <a:ea typeface="+mj-ea"/>
              <a:cs typeface="Times New Roman" panose="02020603050405020304" pitchFamily="18" charset="0"/>
            </a:endParaRPr>
          </a:p>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Αν </a:t>
            </a:r>
            <a:r>
              <a:rPr lang="el-GR" sz="2100" dirty="0">
                <a:latin typeface="Times New Roman" panose="02020603050405020304" pitchFamily="18" charset="0"/>
                <a:ea typeface="+mj-ea"/>
                <a:cs typeface="Times New Roman" panose="02020603050405020304" pitchFamily="18" charset="0"/>
              </a:rPr>
              <a:t>η ετήσια αντλούμενη ποσότητα είναι μικρότερη ή το πολύ ίση με τη φυσική ανανέωση (όση τα εκμεταλλεύσιμα αποθέματα, ή όση η ασφαλής απόδοση), η στάθμη το πρώτο χρονικό διάστημα υποχωρεί λίγο. Στη συνέχεια διακυμαίνεται πλέον γύρω από μία νέα μέση </a:t>
            </a:r>
            <a:r>
              <a:rPr lang="el-GR" sz="2100" dirty="0" err="1">
                <a:latin typeface="Times New Roman" panose="02020603050405020304" pitchFamily="18" charset="0"/>
                <a:ea typeface="+mj-ea"/>
                <a:cs typeface="Times New Roman" panose="02020603050405020304" pitchFamily="18" charset="0"/>
              </a:rPr>
              <a:t>υπερετήσια</a:t>
            </a:r>
            <a:r>
              <a:rPr lang="el-GR" sz="2100" dirty="0">
                <a:latin typeface="Times New Roman" panose="02020603050405020304" pitchFamily="18" charset="0"/>
                <a:ea typeface="+mj-ea"/>
                <a:cs typeface="Times New Roman" panose="02020603050405020304" pitchFamily="18" charset="0"/>
              </a:rPr>
              <a:t> στάθμη, μακροχρόνια σταθερή πλέον, αλλά κατώτερη ως προς την </a:t>
            </a:r>
            <a:r>
              <a:rPr lang="el-GR" sz="2100" dirty="0" smtClean="0">
                <a:latin typeface="Times New Roman" panose="02020603050405020304" pitchFamily="18" charset="0"/>
                <a:ea typeface="+mj-ea"/>
                <a:cs typeface="Times New Roman" panose="02020603050405020304" pitchFamily="18" charset="0"/>
              </a:rPr>
              <a:t>αρχική (βλέπε Σχήμα (α)).</a:t>
            </a:r>
            <a:endParaRPr lang="el-GR" sz="21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232579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301752"/>
            <a:ext cx="8500880" cy="766624"/>
          </a:xfrm>
        </p:spPr>
        <p:txBody>
          <a:bodyPr anchor="ctr"/>
          <a:lstStyle/>
          <a:p>
            <a:pPr algn="l"/>
            <a:r>
              <a:rPr lang="el-GR" sz="4000" dirty="0" smtClean="0">
                <a:solidFill>
                  <a:schemeClr val="tx1"/>
                </a:solidFill>
                <a:latin typeface="Times New Roman" panose="02020603050405020304" pitchFamily="18" charset="0"/>
                <a:cs typeface="Times New Roman" panose="02020603050405020304" pitchFamily="18" charset="0"/>
              </a:rPr>
              <a:t>Ταξινόμηση υπόγειων </a:t>
            </a:r>
            <a:r>
              <a:rPr lang="el-GR" sz="4000" dirty="0" err="1" smtClean="0">
                <a:solidFill>
                  <a:schemeClr val="tx1"/>
                </a:solidFill>
                <a:latin typeface="Times New Roman" panose="02020603050405020304" pitchFamily="18" charset="0"/>
                <a:cs typeface="Times New Roman" panose="02020603050405020304" pitchFamily="18" charset="0"/>
              </a:rPr>
              <a:t>υδροφορέων</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100328"/>
            <a:ext cx="10928608" cy="5851217"/>
          </a:xfrm>
          <a:prstGeom prst="rect">
            <a:avLst/>
          </a:prstGeom>
        </p:spPr>
        <p:txBody>
          <a:bodyPr wrap="square">
            <a:spAutoFit/>
          </a:bodyPr>
          <a:lstStyle/>
          <a:p>
            <a:pPr marL="342900" indent="-342900">
              <a:lnSpc>
                <a:spcPct val="150000"/>
              </a:lnSpc>
              <a:buClr>
                <a:schemeClr val="accent2"/>
              </a:buClr>
              <a:buFont typeface="Arial" panose="020B0604020202020204" pitchFamily="34" charset="0"/>
              <a:buChar char="•"/>
            </a:pPr>
            <a:r>
              <a:rPr lang="el-GR" sz="2100" dirty="0">
                <a:latin typeface="Times New Roman" panose="02020603050405020304" pitchFamily="18" charset="0"/>
                <a:ea typeface="+mj-ea"/>
                <a:cs typeface="Times New Roman" panose="02020603050405020304" pitchFamily="18" charset="0"/>
              </a:rPr>
              <a:t>Η ροή του νερού στους </a:t>
            </a:r>
            <a:r>
              <a:rPr lang="el-GR" sz="2100" dirty="0" err="1">
                <a:latin typeface="Times New Roman" panose="02020603050405020304" pitchFamily="18" charset="0"/>
                <a:ea typeface="+mj-ea"/>
                <a:cs typeface="Times New Roman" panose="02020603050405020304" pitchFamily="18" charset="0"/>
              </a:rPr>
              <a:t>υδροφορείς</a:t>
            </a:r>
            <a:r>
              <a:rPr lang="el-GR" sz="2100" dirty="0">
                <a:latin typeface="Times New Roman" panose="02020603050405020304" pitchFamily="18" charset="0"/>
                <a:ea typeface="+mj-ea"/>
                <a:cs typeface="Times New Roman" panose="02020603050405020304" pitchFamily="18" charset="0"/>
              </a:rPr>
              <a:t> αναφέρεται συνήθως ως </a:t>
            </a:r>
            <a:r>
              <a:rPr lang="el-GR" sz="2100" dirty="0" smtClean="0">
                <a:latin typeface="Times New Roman" panose="02020603050405020304" pitchFamily="18" charset="0"/>
                <a:ea typeface="+mj-ea"/>
                <a:cs typeface="Times New Roman" panose="02020603050405020304" pitchFamily="18" charset="0"/>
              </a:rPr>
              <a:t>ροή σε </a:t>
            </a:r>
            <a:r>
              <a:rPr lang="el-GR" sz="2100" dirty="0">
                <a:latin typeface="Times New Roman" panose="02020603050405020304" pitchFamily="18" charset="0"/>
                <a:ea typeface="+mj-ea"/>
                <a:cs typeface="Times New Roman" panose="02020603050405020304" pitchFamily="18" charset="0"/>
              </a:rPr>
              <a:t>πορώδη μέσα, αφού έτσι ονομάζονται όλα τα πετρώματα </a:t>
            </a:r>
            <a:r>
              <a:rPr lang="el-GR" sz="2100" dirty="0" smtClean="0">
                <a:latin typeface="Times New Roman" panose="02020603050405020304" pitchFamily="18" charset="0"/>
                <a:ea typeface="+mj-ea"/>
                <a:cs typeface="Times New Roman" panose="02020603050405020304" pitchFamily="18" charset="0"/>
              </a:rPr>
              <a:t>και τα </a:t>
            </a:r>
            <a:r>
              <a:rPr lang="el-GR" sz="2100" dirty="0">
                <a:latin typeface="Times New Roman" panose="02020603050405020304" pitchFamily="18" charset="0"/>
                <a:ea typeface="+mj-ea"/>
                <a:cs typeface="Times New Roman" panose="02020603050405020304" pitchFamily="18" charset="0"/>
              </a:rPr>
              <a:t>εδάφη που αποτελούνται από ένα στερεό σκελετό, με </a:t>
            </a:r>
            <a:r>
              <a:rPr lang="el-GR" sz="2100" dirty="0" smtClean="0">
                <a:latin typeface="Times New Roman" panose="02020603050405020304" pitchFamily="18" charset="0"/>
                <a:ea typeface="+mj-ea"/>
                <a:cs typeface="Times New Roman" panose="02020603050405020304" pitchFamily="18" charset="0"/>
              </a:rPr>
              <a:t>τη μορφή </a:t>
            </a:r>
            <a:r>
              <a:rPr lang="el-GR" sz="2100" dirty="0">
                <a:latin typeface="Times New Roman" panose="02020603050405020304" pitchFamily="18" charset="0"/>
                <a:ea typeface="+mj-ea"/>
                <a:cs typeface="Times New Roman" panose="02020603050405020304" pitchFamily="18" charset="0"/>
              </a:rPr>
              <a:t>συνάθροισης στερεών κόκκων που διαχωρίζονται </a:t>
            </a:r>
            <a:r>
              <a:rPr lang="el-GR" sz="2100" dirty="0" smtClean="0">
                <a:latin typeface="Times New Roman" panose="02020603050405020304" pitchFamily="18" charset="0"/>
                <a:ea typeface="+mj-ea"/>
                <a:cs typeface="Times New Roman" panose="02020603050405020304" pitchFamily="18" charset="0"/>
              </a:rPr>
              <a:t>και περιβάλλονται </a:t>
            </a:r>
            <a:r>
              <a:rPr lang="el-GR" sz="2100" dirty="0">
                <a:latin typeface="Times New Roman" panose="02020603050405020304" pitchFamily="18" charset="0"/>
                <a:ea typeface="+mj-ea"/>
                <a:cs typeface="Times New Roman" panose="02020603050405020304" pitchFamily="18" charset="0"/>
              </a:rPr>
              <a:t>από διάκενα, δηλαδή πόρους ή ρωγμές. </a:t>
            </a:r>
            <a:r>
              <a:rPr lang="el-GR" sz="2100" dirty="0" smtClean="0">
                <a:latin typeface="Times New Roman" panose="02020603050405020304" pitchFamily="18" charset="0"/>
                <a:ea typeface="+mj-ea"/>
                <a:cs typeface="Times New Roman" panose="02020603050405020304" pitchFamily="18" charset="0"/>
              </a:rPr>
              <a:t>Όταν πάντως </a:t>
            </a:r>
            <a:r>
              <a:rPr lang="el-GR" sz="2100" dirty="0">
                <a:latin typeface="Times New Roman" panose="02020603050405020304" pitchFamily="18" charset="0"/>
                <a:ea typeface="+mj-ea"/>
                <a:cs typeface="Times New Roman" panose="02020603050405020304" pitchFamily="18" charset="0"/>
              </a:rPr>
              <a:t>οι </a:t>
            </a:r>
            <a:r>
              <a:rPr lang="el-GR" sz="2100" dirty="0" err="1">
                <a:latin typeface="Times New Roman" panose="02020603050405020304" pitchFamily="18" charset="0"/>
                <a:ea typeface="+mj-ea"/>
                <a:cs typeface="Times New Roman" panose="02020603050405020304" pitchFamily="18" charset="0"/>
              </a:rPr>
              <a:t>ρηγματώσεις</a:t>
            </a:r>
            <a:r>
              <a:rPr lang="el-GR" sz="2100" dirty="0">
                <a:latin typeface="Times New Roman" panose="02020603050405020304" pitchFamily="18" charset="0"/>
                <a:ea typeface="+mj-ea"/>
                <a:cs typeface="Times New Roman" panose="02020603050405020304" pitchFamily="18" charset="0"/>
              </a:rPr>
              <a:t> έχουν μεγάλες διαστάσεις, η </a:t>
            </a:r>
            <a:r>
              <a:rPr lang="el-GR" sz="2100" dirty="0" smtClean="0">
                <a:latin typeface="Times New Roman" panose="02020603050405020304" pitchFamily="18" charset="0"/>
                <a:ea typeface="+mj-ea"/>
                <a:cs typeface="Times New Roman" panose="02020603050405020304" pitchFamily="18" charset="0"/>
              </a:rPr>
              <a:t>ροή διαφοροποιείται </a:t>
            </a:r>
            <a:r>
              <a:rPr lang="el-GR" sz="2100" dirty="0">
                <a:latin typeface="Times New Roman" panose="02020603050405020304" pitchFamily="18" charset="0"/>
                <a:ea typeface="+mj-ea"/>
                <a:cs typeface="Times New Roman" panose="02020603050405020304" pitchFamily="18" charset="0"/>
              </a:rPr>
              <a:t>και αντιμετωπίζεται ως ιδιαίτερη </a:t>
            </a:r>
            <a:r>
              <a:rPr lang="el-GR" sz="2100" dirty="0" smtClean="0">
                <a:latin typeface="Times New Roman" panose="02020603050405020304" pitchFamily="18" charset="0"/>
                <a:ea typeface="+mj-ea"/>
                <a:cs typeface="Times New Roman" panose="02020603050405020304" pitchFamily="18" charset="0"/>
              </a:rPr>
              <a:t>κατηγορία φαινομένου </a:t>
            </a:r>
            <a:r>
              <a:rPr lang="el-GR" sz="2100" dirty="0">
                <a:latin typeface="Times New Roman" panose="02020603050405020304" pitchFamily="18" charset="0"/>
                <a:ea typeface="+mj-ea"/>
                <a:cs typeface="Times New Roman" panose="02020603050405020304" pitchFamily="18" charset="0"/>
              </a:rPr>
              <a:t>(ροή σε </a:t>
            </a:r>
            <a:r>
              <a:rPr lang="el-GR" sz="2100" dirty="0" err="1">
                <a:latin typeface="Times New Roman" panose="02020603050405020304" pitchFamily="18" charset="0"/>
                <a:ea typeface="+mj-ea"/>
                <a:cs typeface="Times New Roman" panose="02020603050405020304" pitchFamily="18" charset="0"/>
              </a:rPr>
              <a:t>ρηγματωμένα</a:t>
            </a:r>
            <a:r>
              <a:rPr lang="el-GR" sz="2100" dirty="0">
                <a:latin typeface="Times New Roman" panose="02020603050405020304" pitchFamily="18" charset="0"/>
                <a:ea typeface="+mj-ea"/>
                <a:cs typeface="Times New Roman" panose="02020603050405020304" pitchFamily="18" charset="0"/>
              </a:rPr>
              <a:t> μέσα).</a:t>
            </a:r>
          </a:p>
          <a:p>
            <a:pPr marL="342900" indent="-342900">
              <a:lnSpc>
                <a:spcPct val="150000"/>
              </a:lnSpc>
              <a:buClr>
                <a:schemeClr val="accent2"/>
              </a:buClr>
              <a:buFont typeface="Arial" panose="020B0604020202020204" pitchFamily="34" charset="0"/>
              <a:buChar char="•"/>
            </a:pPr>
            <a:r>
              <a:rPr lang="el-GR" sz="2100" dirty="0">
                <a:latin typeface="Times New Roman" panose="02020603050405020304" pitchFamily="18" charset="0"/>
                <a:ea typeface="+mj-ea"/>
                <a:cs typeface="Times New Roman" panose="02020603050405020304" pitchFamily="18" charset="0"/>
              </a:rPr>
              <a:t>Το βασικό κριτήριο για τη γενική ταξινόμηση των </a:t>
            </a:r>
            <a:r>
              <a:rPr lang="el-GR" sz="2100" dirty="0" err="1" smtClean="0">
                <a:latin typeface="Times New Roman" panose="02020603050405020304" pitchFamily="18" charset="0"/>
                <a:ea typeface="+mj-ea"/>
                <a:cs typeface="Times New Roman" panose="02020603050405020304" pitchFamily="18" charset="0"/>
              </a:rPr>
              <a:t>υδροφορέων</a:t>
            </a:r>
            <a:r>
              <a:rPr lang="el-GR" sz="2100" dirty="0" smtClean="0">
                <a:latin typeface="Times New Roman" panose="02020603050405020304" pitchFamily="18" charset="0"/>
                <a:ea typeface="+mj-ea"/>
                <a:cs typeface="Times New Roman" panose="02020603050405020304" pitchFamily="18" charset="0"/>
              </a:rPr>
              <a:t> αποτελεί </a:t>
            </a:r>
            <a:r>
              <a:rPr lang="el-GR" sz="2100" dirty="0">
                <a:latin typeface="Times New Roman" panose="02020603050405020304" pitchFamily="18" charset="0"/>
                <a:ea typeface="+mj-ea"/>
                <a:cs typeface="Times New Roman" panose="02020603050405020304" pitchFamily="18" charset="0"/>
              </a:rPr>
              <a:t>η θέση της ανώτατης στάθμης του νερού στο </a:t>
            </a:r>
            <a:r>
              <a:rPr lang="el-GR" sz="2100" dirty="0" smtClean="0">
                <a:latin typeface="Times New Roman" panose="02020603050405020304" pitchFamily="18" charset="0"/>
                <a:ea typeface="+mj-ea"/>
                <a:cs typeface="Times New Roman" panose="02020603050405020304" pitchFamily="18" charset="0"/>
              </a:rPr>
              <a:t>έδαφος (Σχήμα 6.1). </a:t>
            </a:r>
            <a:r>
              <a:rPr lang="el-GR" sz="2100" dirty="0">
                <a:latin typeface="Times New Roman" panose="02020603050405020304" pitchFamily="18" charset="0"/>
                <a:ea typeface="+mj-ea"/>
                <a:cs typeface="Times New Roman" panose="02020603050405020304" pitchFamily="18" charset="0"/>
              </a:rPr>
              <a:t>Θεωρώντας μια </a:t>
            </a:r>
            <a:r>
              <a:rPr lang="el-GR" sz="2100" dirty="0" smtClean="0">
                <a:latin typeface="Times New Roman" panose="02020603050405020304" pitchFamily="18" charset="0"/>
                <a:ea typeface="+mj-ea"/>
                <a:cs typeface="Times New Roman" panose="02020603050405020304" pitchFamily="18" charset="0"/>
              </a:rPr>
              <a:t>τυχαία κατακόρυφη </a:t>
            </a:r>
            <a:r>
              <a:rPr lang="el-GR" sz="2100" dirty="0">
                <a:latin typeface="Times New Roman" panose="02020603050405020304" pitchFamily="18" charset="0"/>
                <a:ea typeface="+mj-ea"/>
                <a:cs typeface="Times New Roman" panose="02020603050405020304" pitchFamily="18" charset="0"/>
              </a:rPr>
              <a:t>τομή του εδάφους παρατηρούνται δύο ζώνες </a:t>
            </a:r>
            <a:r>
              <a:rPr lang="el-GR" sz="2100" dirty="0" smtClean="0">
                <a:latin typeface="Times New Roman" panose="02020603050405020304" pitchFamily="18" charset="0"/>
                <a:ea typeface="+mj-ea"/>
                <a:cs typeface="Times New Roman" panose="02020603050405020304" pitchFamily="18" charset="0"/>
              </a:rPr>
              <a:t>στις οποίες </a:t>
            </a:r>
            <a:r>
              <a:rPr lang="el-GR" sz="2100" dirty="0">
                <a:latin typeface="Times New Roman" panose="02020603050405020304" pitchFamily="18" charset="0"/>
                <a:ea typeface="+mj-ea"/>
                <a:cs typeface="Times New Roman" panose="02020603050405020304" pitchFamily="18" charset="0"/>
              </a:rPr>
              <a:t>η κίνηση του νερού γίνεται με τελείως διαφορετικό τρόπο:</a:t>
            </a:r>
          </a:p>
          <a:p>
            <a:pPr marL="342900" indent="-342900">
              <a:lnSpc>
                <a:spcPct val="150000"/>
              </a:lnSpc>
              <a:buClr>
                <a:schemeClr val="accent2"/>
              </a:buClr>
              <a:buFont typeface="Arial" panose="020B0604020202020204" pitchFamily="34" charset="0"/>
              <a:buChar char="•"/>
            </a:pPr>
            <a:r>
              <a:rPr lang="el-GR" sz="2100" dirty="0">
                <a:latin typeface="Times New Roman" panose="02020603050405020304" pitchFamily="18" charset="0"/>
                <a:ea typeface="+mj-ea"/>
                <a:cs typeface="Times New Roman" panose="02020603050405020304" pitchFamily="18" charset="0"/>
              </a:rPr>
              <a:t>α) η ζώνη αερισμού (ή ακόρεστη ζώνη) και</a:t>
            </a:r>
          </a:p>
          <a:p>
            <a:pPr marL="342900" indent="-342900">
              <a:lnSpc>
                <a:spcPct val="150000"/>
              </a:lnSpc>
              <a:buClr>
                <a:schemeClr val="accent2"/>
              </a:buClr>
              <a:buFont typeface="Arial" panose="020B0604020202020204" pitchFamily="34" charset="0"/>
              <a:buChar char="•"/>
            </a:pPr>
            <a:r>
              <a:rPr lang="el-GR" sz="2100" dirty="0">
                <a:latin typeface="Times New Roman" panose="02020603050405020304" pitchFamily="18" charset="0"/>
                <a:ea typeface="+mj-ea"/>
                <a:cs typeface="Times New Roman" panose="02020603050405020304" pitchFamily="18" charset="0"/>
              </a:rPr>
              <a:t>β) η ζώνη κορεσμού (ή κορεσμένη ζώνη)</a:t>
            </a:r>
          </a:p>
        </p:txBody>
      </p:sp>
    </p:spTree>
    <p:extLst>
      <p:ext uri="{BB962C8B-B14F-4D97-AF65-F5344CB8AC3E}">
        <p14:creationId xmlns:p14="http://schemas.microsoft.com/office/powerpoint/2010/main" val="3289670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301752"/>
            <a:ext cx="8500880" cy="766624"/>
          </a:xfrm>
        </p:spPr>
        <p:txBody>
          <a:bodyPr anchor="ctr"/>
          <a:lstStyle/>
          <a:p>
            <a:pPr algn="l"/>
            <a:r>
              <a:rPr lang="el-GR" sz="4000" dirty="0" smtClean="0">
                <a:solidFill>
                  <a:schemeClr val="bg1">
                    <a:lumMod val="75000"/>
                  </a:schemeClr>
                </a:solidFill>
                <a:latin typeface="Times New Roman" panose="02020603050405020304" pitchFamily="18" charset="0"/>
                <a:cs typeface="Times New Roman" panose="02020603050405020304" pitchFamily="18" charset="0"/>
              </a:rPr>
              <a:t>Γεωτρήσεις Νερού/ </a:t>
            </a:r>
            <a:r>
              <a:rPr lang="el-GR" sz="4000" dirty="0" smtClean="0">
                <a:solidFill>
                  <a:schemeClr val="tx1"/>
                </a:solidFill>
                <a:latin typeface="Times New Roman" panose="02020603050405020304" pitchFamily="18" charset="0"/>
                <a:cs typeface="Times New Roman" panose="02020603050405020304" pitchFamily="18" charset="0"/>
              </a:rPr>
              <a:t>Συνέπειες</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0896" y="997458"/>
            <a:ext cx="10945368" cy="7294305"/>
          </a:xfrm>
          <a:prstGeom prst="rect">
            <a:avLst/>
          </a:prstGeom>
        </p:spPr>
        <p:txBody>
          <a:bodyPr wrap="square">
            <a:spAutoFit/>
          </a:bodyPr>
          <a:lstStyle/>
          <a:p>
            <a:pPr>
              <a:lnSpc>
                <a:spcPct val="150000"/>
              </a:lnSpc>
              <a:buClr>
                <a:schemeClr val="accent2"/>
              </a:buClr>
            </a:pPr>
            <a:r>
              <a:rPr lang="el-GR" sz="2100" dirty="0">
                <a:latin typeface="Times New Roman" panose="02020603050405020304" pitchFamily="18" charset="0"/>
                <a:cs typeface="Times New Roman" panose="02020603050405020304" pitchFamily="18" charset="0"/>
              </a:rPr>
              <a:t>Αν η ετήσια αντλούμενη ποσότητα είναι συνεχώς ανώτερη από τη συνολική ετήσια ανανέωση, τότε η ετήσια στάθμη υποχωρεί κάθε χρόνο πιο κάτω από αυτήν του προηγουμένου έτους (Σχήμα (β</a:t>
            </a:r>
            <a:r>
              <a:rPr lang="el-GR" sz="2100" dirty="0" smtClean="0">
                <a:latin typeface="Times New Roman" panose="02020603050405020304" pitchFamily="18" charset="0"/>
                <a:cs typeface="Times New Roman" panose="02020603050405020304" pitchFamily="18" charset="0"/>
              </a:rPr>
              <a:t>)).</a:t>
            </a:r>
          </a:p>
          <a:p>
            <a:pPr>
              <a:lnSpc>
                <a:spcPct val="150000"/>
              </a:lnSpc>
              <a:buClr>
                <a:schemeClr val="accent2"/>
              </a:buClr>
            </a:pPr>
            <a:r>
              <a:rPr lang="el-GR" sz="2100" dirty="0">
                <a:latin typeface="Times New Roman" panose="02020603050405020304" pitchFamily="18" charset="0"/>
                <a:cs typeface="Times New Roman" panose="02020603050405020304" pitchFamily="18" charset="0"/>
              </a:rPr>
              <a:t>Στην τελευταία αυτή περίπτωση έχουμε </a:t>
            </a:r>
            <a:r>
              <a:rPr lang="el-GR" sz="2100" dirty="0" err="1">
                <a:latin typeface="Times New Roman" panose="02020603050405020304" pitchFamily="18" charset="0"/>
                <a:cs typeface="Times New Roman" panose="02020603050405020304" pitchFamily="18" charset="0"/>
              </a:rPr>
              <a:t>υπεράντληση</a:t>
            </a:r>
            <a:r>
              <a:rPr lang="el-GR" sz="2100" dirty="0">
                <a:latin typeface="Times New Roman" panose="02020603050405020304" pitchFamily="18" charset="0"/>
                <a:cs typeface="Times New Roman" panose="02020603050405020304" pitchFamily="18" charset="0"/>
              </a:rPr>
              <a:t>, </a:t>
            </a:r>
            <a:endParaRPr lang="el-GR" sz="2100" dirty="0" smtClean="0">
              <a:latin typeface="Times New Roman" panose="02020603050405020304" pitchFamily="18" charset="0"/>
              <a:cs typeface="Times New Roman" panose="02020603050405020304" pitchFamily="18" charset="0"/>
            </a:endParaRPr>
          </a:p>
          <a:p>
            <a:pPr>
              <a:lnSpc>
                <a:spcPct val="150000"/>
              </a:lnSpc>
              <a:buClr>
                <a:schemeClr val="accent2"/>
              </a:buClr>
            </a:pPr>
            <a:r>
              <a:rPr lang="el-GR" sz="2100" dirty="0" smtClean="0">
                <a:latin typeface="Times New Roman" panose="02020603050405020304" pitchFamily="18" charset="0"/>
                <a:cs typeface="Times New Roman" panose="02020603050405020304" pitchFamily="18" charset="0"/>
              </a:rPr>
              <a:t>εκμετάλλευση </a:t>
            </a:r>
            <a:r>
              <a:rPr lang="el-GR" sz="2100" dirty="0">
                <a:latin typeface="Times New Roman" panose="02020603050405020304" pitchFamily="18" charset="0"/>
                <a:cs typeface="Times New Roman" panose="02020603050405020304" pitchFamily="18" charset="0"/>
              </a:rPr>
              <a:t>του υπόγειου νερού και προκαλείται </a:t>
            </a:r>
            <a:endParaRPr lang="el-GR" sz="2100" dirty="0" smtClean="0">
              <a:latin typeface="Times New Roman" panose="02020603050405020304" pitchFamily="18" charset="0"/>
              <a:cs typeface="Times New Roman" panose="02020603050405020304" pitchFamily="18" charset="0"/>
            </a:endParaRPr>
          </a:p>
          <a:p>
            <a:pPr>
              <a:lnSpc>
                <a:spcPct val="150000"/>
              </a:lnSpc>
              <a:buClr>
                <a:schemeClr val="accent2"/>
              </a:buClr>
            </a:pPr>
            <a:r>
              <a:rPr lang="el-GR" sz="2100" dirty="0" smtClean="0">
                <a:latin typeface="Times New Roman" panose="02020603050405020304" pitchFamily="18" charset="0"/>
                <a:cs typeface="Times New Roman" panose="02020603050405020304" pitchFamily="18" charset="0"/>
              </a:rPr>
              <a:t>μόνιμη </a:t>
            </a:r>
            <a:r>
              <a:rPr lang="el-GR" sz="2100" dirty="0">
                <a:latin typeface="Times New Roman" panose="02020603050405020304" pitchFamily="18" charset="0"/>
                <a:cs typeface="Times New Roman" panose="02020603050405020304" pitchFamily="18" charset="0"/>
              </a:rPr>
              <a:t>υποχώρηση της στάθμης που είναι τόσο πιο </a:t>
            </a:r>
            <a:endParaRPr lang="el-GR" sz="2100" dirty="0" smtClean="0">
              <a:latin typeface="Times New Roman" panose="02020603050405020304" pitchFamily="18" charset="0"/>
              <a:cs typeface="Times New Roman" panose="02020603050405020304" pitchFamily="18" charset="0"/>
            </a:endParaRPr>
          </a:p>
          <a:p>
            <a:pPr>
              <a:lnSpc>
                <a:spcPct val="150000"/>
              </a:lnSpc>
              <a:buClr>
                <a:schemeClr val="accent2"/>
              </a:buClr>
            </a:pPr>
            <a:r>
              <a:rPr lang="el-GR" sz="2100" dirty="0" smtClean="0">
                <a:latin typeface="Times New Roman" panose="02020603050405020304" pitchFamily="18" charset="0"/>
                <a:cs typeface="Times New Roman" panose="02020603050405020304" pitchFamily="18" charset="0"/>
              </a:rPr>
              <a:t>μεγάλη</a:t>
            </a:r>
            <a:r>
              <a:rPr lang="el-GR" sz="2100" dirty="0">
                <a:latin typeface="Times New Roman" panose="02020603050405020304" pitchFamily="18" charset="0"/>
                <a:cs typeface="Times New Roman" panose="02020603050405020304" pitchFamily="18" charset="0"/>
              </a:rPr>
              <a:t>, όσο πιο έντονη και μακροχρόνια είναι η </a:t>
            </a:r>
            <a:endParaRPr lang="el-GR" sz="2100" dirty="0" smtClean="0">
              <a:latin typeface="Times New Roman" panose="02020603050405020304" pitchFamily="18" charset="0"/>
              <a:cs typeface="Times New Roman" panose="02020603050405020304" pitchFamily="18" charset="0"/>
            </a:endParaRPr>
          </a:p>
          <a:p>
            <a:pPr>
              <a:lnSpc>
                <a:spcPct val="150000"/>
              </a:lnSpc>
              <a:buClr>
                <a:schemeClr val="accent2"/>
              </a:buClr>
            </a:pPr>
            <a:r>
              <a:rPr lang="el-GR" sz="2100" dirty="0" err="1" smtClean="0">
                <a:latin typeface="Times New Roman" panose="02020603050405020304" pitchFamily="18" charset="0"/>
                <a:cs typeface="Times New Roman" panose="02020603050405020304" pitchFamily="18" charset="0"/>
              </a:rPr>
              <a:t>υπεράντληση</a:t>
            </a:r>
            <a:r>
              <a:rPr lang="el-GR" sz="2100" dirty="0">
                <a:latin typeface="Times New Roman" panose="02020603050405020304" pitchFamily="18" charset="0"/>
                <a:cs typeface="Times New Roman" panose="02020603050405020304" pitchFamily="18" charset="0"/>
              </a:rPr>
              <a:t>. Γίνεται άντληση όχι μόνο των </a:t>
            </a:r>
            <a:endParaRPr lang="el-GR" sz="2100" dirty="0" smtClean="0">
              <a:latin typeface="Times New Roman" panose="02020603050405020304" pitchFamily="18" charset="0"/>
              <a:cs typeface="Times New Roman" panose="02020603050405020304" pitchFamily="18" charset="0"/>
            </a:endParaRPr>
          </a:p>
          <a:p>
            <a:pPr>
              <a:lnSpc>
                <a:spcPct val="150000"/>
              </a:lnSpc>
              <a:buClr>
                <a:schemeClr val="accent2"/>
              </a:buClr>
            </a:pPr>
            <a:r>
              <a:rPr lang="el-GR" sz="2100" dirty="0" smtClean="0">
                <a:latin typeface="Times New Roman" panose="02020603050405020304" pitchFamily="18" charset="0"/>
                <a:cs typeface="Times New Roman" panose="02020603050405020304" pitchFamily="18" charset="0"/>
              </a:rPr>
              <a:t>εκμεταλλεύσιμων </a:t>
            </a:r>
            <a:r>
              <a:rPr lang="el-GR" sz="2100" dirty="0">
                <a:latin typeface="Times New Roman" panose="02020603050405020304" pitchFamily="18" charset="0"/>
                <a:cs typeface="Times New Roman" panose="02020603050405020304" pitchFamily="18" charset="0"/>
              </a:rPr>
              <a:t>αλλά και μέρους των μονίμων. </a:t>
            </a:r>
            <a:endParaRPr lang="el-GR" sz="2100" dirty="0" smtClean="0">
              <a:latin typeface="Times New Roman" panose="02020603050405020304" pitchFamily="18" charset="0"/>
              <a:cs typeface="Times New Roman" panose="02020603050405020304" pitchFamily="18" charset="0"/>
            </a:endParaRPr>
          </a:p>
          <a:p>
            <a:pPr>
              <a:lnSpc>
                <a:spcPct val="150000"/>
              </a:lnSpc>
              <a:buClr>
                <a:schemeClr val="accent2"/>
              </a:buClr>
            </a:pPr>
            <a:r>
              <a:rPr lang="el-GR" sz="2100" dirty="0" smtClean="0">
                <a:latin typeface="Times New Roman" panose="02020603050405020304" pitchFamily="18" charset="0"/>
                <a:cs typeface="Times New Roman" panose="02020603050405020304" pitchFamily="18" charset="0"/>
              </a:rPr>
              <a:t>Έτσι </a:t>
            </a:r>
            <a:r>
              <a:rPr lang="el-GR" sz="2100" dirty="0">
                <a:latin typeface="Times New Roman" panose="02020603050405020304" pitchFamily="18" charset="0"/>
                <a:cs typeface="Times New Roman" panose="02020603050405020304" pitchFamily="18" charset="0"/>
              </a:rPr>
              <a:t>τα φυσικά αποθέματα μειώνονται συνεχώς</a:t>
            </a:r>
            <a:r>
              <a:rPr lang="el-GR" sz="2100" dirty="0" smtClean="0">
                <a:latin typeface="Times New Roman" panose="02020603050405020304" pitchFamily="18" charset="0"/>
                <a:cs typeface="Times New Roman" panose="02020603050405020304" pitchFamily="18" charset="0"/>
              </a:rPr>
              <a:t>.</a:t>
            </a:r>
            <a:endParaRPr lang="el-GR" sz="2100" i="1" dirty="0" smtClean="0">
              <a:latin typeface="Times New Roman" panose="02020603050405020304" pitchFamily="18" charset="0"/>
              <a:ea typeface="+mj-ea"/>
              <a:cs typeface="Times New Roman" panose="02020603050405020304" pitchFamily="18" charset="0"/>
            </a:endParaRPr>
          </a:p>
          <a:p>
            <a:pPr algn="ctr">
              <a:lnSpc>
                <a:spcPct val="150000"/>
              </a:lnSpc>
              <a:buClr>
                <a:schemeClr val="accent2"/>
              </a:buClr>
            </a:pPr>
            <a:endParaRPr lang="el-GR" sz="2000" i="1" dirty="0" smtClean="0">
              <a:latin typeface="Times New Roman" panose="02020603050405020304" pitchFamily="18" charset="0"/>
              <a:ea typeface="+mj-ea"/>
              <a:cs typeface="Times New Roman" panose="02020603050405020304" pitchFamily="18" charset="0"/>
            </a:endParaRPr>
          </a:p>
          <a:p>
            <a:pPr algn="ctr">
              <a:lnSpc>
                <a:spcPct val="150000"/>
              </a:lnSpc>
              <a:buClr>
                <a:schemeClr val="accent2"/>
              </a:buClr>
            </a:pPr>
            <a:r>
              <a:rPr lang="el-GR" sz="2000" i="1" dirty="0" smtClean="0">
                <a:latin typeface="Times New Roman" panose="02020603050405020304" pitchFamily="18" charset="0"/>
                <a:ea typeface="+mj-ea"/>
                <a:cs typeface="Times New Roman" panose="02020603050405020304" pitchFamily="18" charset="0"/>
              </a:rPr>
              <a:t>Σχήμα: Εξέλιξη της ανώτατης ετήσιας στάθμης (</a:t>
            </a:r>
            <a:r>
              <a:rPr lang="el-GR" sz="2000" i="1" dirty="0">
                <a:latin typeface="Times New Roman" panose="02020603050405020304" pitchFamily="18" charset="0"/>
                <a:ea typeface="+mj-ea"/>
                <a:cs typeface="Times New Roman" panose="02020603050405020304" pitchFamily="18" charset="0"/>
              </a:rPr>
              <a:t>α): γεώτρηση LB232 στη </a:t>
            </a:r>
            <a:r>
              <a:rPr lang="el-GR" sz="2000" i="1" dirty="0" err="1">
                <a:latin typeface="Times New Roman" panose="02020603050405020304" pitchFamily="18" charset="0"/>
                <a:ea typeface="+mj-ea"/>
                <a:cs typeface="Times New Roman" panose="02020603050405020304" pitchFamily="18" charset="0"/>
              </a:rPr>
              <a:t>Γυρτώνη</a:t>
            </a:r>
            <a:r>
              <a:rPr lang="el-GR" sz="2000" i="1" dirty="0">
                <a:latin typeface="Times New Roman" panose="02020603050405020304" pitchFamily="18" charset="0"/>
                <a:ea typeface="+mj-ea"/>
                <a:cs typeface="Times New Roman" panose="02020603050405020304" pitchFamily="18" charset="0"/>
              </a:rPr>
              <a:t> Λάρισας, (β): γεώτρηση SR30 στη Χάλκη Λάρισας </a:t>
            </a:r>
            <a:endParaRPr lang="el-GR" sz="2000" i="1" dirty="0" smtClean="0">
              <a:latin typeface="Times New Roman" panose="02020603050405020304" pitchFamily="18" charset="0"/>
              <a:ea typeface="+mj-ea"/>
              <a:cs typeface="Times New Roman" panose="02020603050405020304" pitchFamily="18" charset="0"/>
            </a:endParaRPr>
          </a:p>
          <a:p>
            <a:pPr>
              <a:lnSpc>
                <a:spcPct val="150000"/>
              </a:lnSpc>
              <a:buClr>
                <a:schemeClr val="accent2"/>
              </a:buClr>
            </a:pPr>
            <a:endParaRPr lang="el-GR" sz="2100" dirty="0" smtClean="0">
              <a:latin typeface="Times New Roman" panose="02020603050405020304" pitchFamily="18" charset="0"/>
              <a:ea typeface="+mj-ea"/>
              <a:cs typeface="Times New Roman" panose="02020603050405020304" pitchFamily="18" charset="0"/>
            </a:endParaRPr>
          </a:p>
          <a:p>
            <a:pPr>
              <a:lnSpc>
                <a:spcPct val="150000"/>
              </a:lnSpc>
              <a:buClr>
                <a:schemeClr val="accent2"/>
              </a:buClr>
            </a:pPr>
            <a:endParaRPr lang="el-GR" sz="2100" dirty="0">
              <a:latin typeface="Times New Roman" panose="02020603050405020304" pitchFamily="18" charset="0"/>
              <a:ea typeface="+mj-ea"/>
              <a:cs typeface="Times New Roman" panose="02020603050405020304" pitchFamily="18" charset="0"/>
            </a:endParaRPr>
          </a:p>
          <a:p>
            <a:pPr marL="342900" indent="-342900">
              <a:lnSpc>
                <a:spcPct val="150000"/>
              </a:lnSpc>
              <a:buClr>
                <a:schemeClr val="accent2"/>
              </a:buClr>
              <a:buFont typeface="Arial" panose="020B0604020202020204" pitchFamily="34" charset="0"/>
              <a:buChar char="•"/>
            </a:pPr>
            <a:endParaRPr lang="el-GR" sz="2100" dirty="0">
              <a:latin typeface="Times New Roman" panose="02020603050405020304" pitchFamily="18" charset="0"/>
              <a:ea typeface="+mj-ea"/>
              <a:cs typeface="Times New Roman" panose="02020603050405020304" pitchFamily="18" charset="0"/>
            </a:endParaRPr>
          </a:p>
        </p:txBody>
      </p:sp>
      <p:pic>
        <p:nvPicPr>
          <p:cNvPr id="5" name="Picture 2" descr="http://www.geo.auth.gr/courses/ggg/ggg763e/ch6_files/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7264" y="2046454"/>
            <a:ext cx="5059624" cy="3733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329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301752"/>
            <a:ext cx="8500880" cy="766624"/>
          </a:xfrm>
        </p:spPr>
        <p:txBody>
          <a:bodyPr anchor="ctr"/>
          <a:lstStyle/>
          <a:p>
            <a:pPr algn="l"/>
            <a:r>
              <a:rPr lang="el-GR" sz="4000" dirty="0" smtClean="0">
                <a:solidFill>
                  <a:schemeClr val="tx1"/>
                </a:solidFill>
                <a:latin typeface="Times New Roman" panose="02020603050405020304" pitchFamily="18" charset="0"/>
                <a:cs typeface="Times New Roman" panose="02020603050405020304" pitchFamily="18" charset="0"/>
              </a:rPr>
              <a:t>Χρήση νερού στη γεωργία</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0896" y="1219200"/>
            <a:ext cx="11091672" cy="3023905"/>
          </a:xfrm>
          <a:prstGeom prst="rect">
            <a:avLst/>
          </a:prstGeom>
        </p:spPr>
        <p:txBody>
          <a:bodyPr wrap="square">
            <a:spAutoFit/>
          </a:bodyPr>
          <a:lstStyle/>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Άρδευση καλλιεργειών</a:t>
            </a:r>
          </a:p>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Πτηνοτροφικές μονάδες (πόσιμο και πλύσεις χώρων)</a:t>
            </a:r>
          </a:p>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Δροσισμός</a:t>
            </a:r>
          </a:p>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Μεταποίηση αγροτικών προϊόντων                                         </a:t>
            </a:r>
          </a:p>
          <a:p>
            <a:pPr>
              <a:lnSpc>
                <a:spcPct val="150000"/>
              </a:lnSpc>
              <a:buClr>
                <a:schemeClr val="accent2"/>
              </a:buClr>
            </a:pPr>
            <a:endParaRPr lang="el-GR" sz="2100" dirty="0" smtClean="0">
              <a:latin typeface="Times New Roman" panose="02020603050405020304" pitchFamily="18" charset="0"/>
              <a:ea typeface="+mj-ea"/>
              <a:cs typeface="Times New Roman" panose="02020603050405020304" pitchFamily="18" charset="0"/>
            </a:endParaRPr>
          </a:p>
          <a:p>
            <a:pPr>
              <a:lnSpc>
                <a:spcPct val="150000"/>
              </a:lnSpc>
              <a:buClr>
                <a:schemeClr val="accent2"/>
              </a:buClr>
            </a:pPr>
            <a:endParaRPr lang="el-GR" sz="2200" dirty="0" smtClean="0">
              <a:latin typeface="Times New Roman" panose="02020603050405020304" pitchFamily="18" charset="0"/>
              <a:ea typeface="+mj-ea"/>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8459178" y="685064"/>
            <a:ext cx="3476790" cy="2399667"/>
          </a:xfrm>
          <a:prstGeom prst="rect">
            <a:avLst/>
          </a:prstGeom>
        </p:spPr>
      </p:pic>
      <p:pic>
        <p:nvPicPr>
          <p:cNvPr id="5" name="Picture 4"/>
          <p:cNvPicPr>
            <a:picLocks noChangeAspect="1"/>
          </p:cNvPicPr>
          <p:nvPr/>
        </p:nvPicPr>
        <p:blipFill>
          <a:blip r:embed="rId4"/>
          <a:stretch>
            <a:fillRect/>
          </a:stretch>
        </p:blipFill>
        <p:spPr>
          <a:xfrm>
            <a:off x="6648450" y="2585639"/>
            <a:ext cx="3600450" cy="2345436"/>
          </a:xfrm>
          <a:prstGeom prst="rect">
            <a:avLst/>
          </a:prstGeom>
        </p:spPr>
      </p:pic>
      <p:pic>
        <p:nvPicPr>
          <p:cNvPr id="2050" name="Picture 2" descr="Έρευνα Μετάβασης από Άρδευση σε Άυλάκια σε Στάγδην Άρδευση"/>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1376" y="4205105"/>
            <a:ext cx="3614592" cy="24109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6500958" y="4447494"/>
            <a:ext cx="1333500" cy="2324100"/>
          </a:xfrm>
          <a:prstGeom prst="rect">
            <a:avLst/>
          </a:prstGeom>
        </p:spPr>
      </p:pic>
      <p:pic>
        <p:nvPicPr>
          <p:cNvPr id="2052" name="Picture 4" descr="Τα ροδάκινα της φωτιάς - Ειδήσεις - νέα - Το Βήμα Onl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2190" y="3178996"/>
            <a:ext cx="3639312" cy="25498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Δροσισμός Θερμοκηπίου Υδρονέφωση - Geotechnolog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8822" y="4696009"/>
            <a:ext cx="3032466" cy="202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176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301752"/>
            <a:ext cx="8500880" cy="766624"/>
          </a:xfrm>
        </p:spPr>
        <p:txBody>
          <a:bodyPr anchor="ctr"/>
          <a:lstStyle/>
          <a:p>
            <a:pPr algn="l"/>
            <a:r>
              <a:rPr lang="el-GR" sz="4000" dirty="0" smtClean="0">
                <a:solidFill>
                  <a:schemeClr val="tx1"/>
                </a:solidFill>
                <a:latin typeface="Times New Roman" panose="02020603050405020304" pitchFamily="18" charset="0"/>
                <a:cs typeface="Times New Roman" panose="02020603050405020304" pitchFamily="18" charset="0"/>
              </a:rPr>
              <a:t>Χρήση νερού στη γεωργία-Προβλήματα</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0896" y="1219200"/>
            <a:ext cx="11283696" cy="4962897"/>
          </a:xfrm>
          <a:prstGeom prst="rect">
            <a:avLst/>
          </a:prstGeom>
        </p:spPr>
        <p:txBody>
          <a:bodyPr wrap="square">
            <a:spAutoFit/>
          </a:bodyPr>
          <a:lstStyle/>
          <a:p>
            <a:pPr>
              <a:lnSpc>
                <a:spcPct val="150000"/>
              </a:lnSpc>
              <a:buClr>
                <a:schemeClr val="accent2"/>
              </a:buClr>
            </a:pPr>
            <a:r>
              <a:rPr lang="el-GR" sz="2100" dirty="0" smtClean="0">
                <a:latin typeface="Times New Roman" panose="02020603050405020304" pitchFamily="18" charset="0"/>
                <a:ea typeface="+mj-ea"/>
                <a:cs typeface="Times New Roman" panose="02020603050405020304" pitchFamily="18" charset="0"/>
              </a:rPr>
              <a:t>Σε </a:t>
            </a:r>
            <a:r>
              <a:rPr lang="el-GR" sz="2100" dirty="0">
                <a:latin typeface="Times New Roman" panose="02020603050405020304" pitchFamily="18" charset="0"/>
                <a:ea typeface="+mj-ea"/>
                <a:cs typeface="Times New Roman" panose="02020603050405020304" pitchFamily="18" charset="0"/>
              </a:rPr>
              <a:t>πολλές περιοχές, οι γεωργικές δραστηριότητες που συναρτώνται µε τη διαχείριση του νερού,</a:t>
            </a:r>
          </a:p>
          <a:p>
            <a:pPr>
              <a:lnSpc>
                <a:spcPct val="150000"/>
              </a:lnSpc>
              <a:buClr>
                <a:schemeClr val="accent2"/>
              </a:buClr>
            </a:pPr>
            <a:r>
              <a:rPr lang="el-GR" sz="2100" dirty="0">
                <a:latin typeface="Times New Roman" panose="02020603050405020304" pitchFamily="18" charset="0"/>
                <a:ea typeface="+mj-ea"/>
                <a:cs typeface="Times New Roman" panose="02020603050405020304" pitchFamily="18" charset="0"/>
              </a:rPr>
              <a:t>και έχουν ήδη προξενήσει </a:t>
            </a:r>
            <a:r>
              <a:rPr lang="el-GR" sz="2100" dirty="0" err="1">
                <a:latin typeface="Times New Roman" panose="02020603050405020304" pitchFamily="18" charset="0"/>
                <a:ea typeface="+mj-ea"/>
                <a:cs typeface="Times New Roman" panose="02020603050405020304" pitchFamily="18" charset="0"/>
              </a:rPr>
              <a:t>σηµαντικές</a:t>
            </a:r>
            <a:r>
              <a:rPr lang="el-GR" sz="2100" dirty="0">
                <a:latin typeface="Times New Roman" panose="02020603050405020304" pitchFamily="18" charset="0"/>
                <a:ea typeface="+mj-ea"/>
                <a:cs typeface="Times New Roman" panose="02020603050405020304" pitchFamily="18" charset="0"/>
              </a:rPr>
              <a:t>, δύσκολα </a:t>
            </a:r>
            <a:r>
              <a:rPr lang="el-GR" sz="2100" dirty="0" err="1">
                <a:latin typeface="Times New Roman" panose="02020603050405020304" pitchFamily="18" charset="0"/>
                <a:ea typeface="+mj-ea"/>
                <a:cs typeface="Times New Roman" panose="02020603050405020304" pitchFamily="18" charset="0"/>
              </a:rPr>
              <a:t>επανορθώσιµες</a:t>
            </a:r>
            <a:r>
              <a:rPr lang="el-GR" sz="2100" dirty="0">
                <a:latin typeface="Times New Roman" panose="02020603050405020304" pitchFamily="18" charset="0"/>
                <a:ea typeface="+mj-ea"/>
                <a:cs typeface="Times New Roman" panose="02020603050405020304" pitchFamily="18" charset="0"/>
              </a:rPr>
              <a:t> και συχνά ανεπανόρθωτες βλάβες</a:t>
            </a:r>
          </a:p>
          <a:p>
            <a:pPr>
              <a:lnSpc>
                <a:spcPct val="150000"/>
              </a:lnSpc>
              <a:buClr>
                <a:schemeClr val="accent2"/>
              </a:buClr>
            </a:pPr>
            <a:r>
              <a:rPr lang="el-GR" sz="2100" dirty="0">
                <a:latin typeface="Times New Roman" panose="02020603050405020304" pitchFamily="18" charset="0"/>
                <a:ea typeface="+mj-ea"/>
                <a:cs typeface="Times New Roman" panose="02020603050405020304" pitchFamily="18" charset="0"/>
              </a:rPr>
              <a:t>στους </a:t>
            </a:r>
            <a:r>
              <a:rPr lang="el-GR" sz="2100" dirty="0" smtClean="0">
                <a:latin typeface="Times New Roman" panose="02020603050405020304" pitchFamily="18" charset="0"/>
                <a:ea typeface="+mj-ea"/>
                <a:cs typeface="Times New Roman" panose="02020603050405020304" pitchFamily="18" charset="0"/>
              </a:rPr>
              <a:t>υδροφόρους ορίζοντες. </a:t>
            </a:r>
            <a:r>
              <a:rPr lang="el-GR" sz="2100" dirty="0" err="1">
                <a:latin typeface="Times New Roman" panose="02020603050405020304" pitchFamily="18" charset="0"/>
                <a:ea typeface="+mj-ea"/>
                <a:cs typeface="Times New Roman" panose="02020603050405020304" pitchFamily="18" charset="0"/>
              </a:rPr>
              <a:t>Συγκεκριµένα</a:t>
            </a:r>
            <a:r>
              <a:rPr lang="el-GR" sz="2100" dirty="0">
                <a:latin typeface="Times New Roman" panose="02020603050405020304" pitchFamily="18" charset="0"/>
                <a:ea typeface="+mj-ea"/>
                <a:cs typeface="Times New Roman" panose="02020603050405020304" pitchFamily="18" charset="0"/>
              </a:rPr>
              <a:t> προκάλεσαν </a:t>
            </a:r>
            <a:r>
              <a:rPr lang="el-GR" sz="2100" dirty="0" err="1">
                <a:latin typeface="Times New Roman" panose="02020603050405020304" pitchFamily="18" charset="0"/>
                <a:ea typeface="+mj-ea"/>
                <a:cs typeface="Times New Roman" panose="02020603050405020304" pitchFamily="18" charset="0"/>
              </a:rPr>
              <a:t>προβλήµατα</a:t>
            </a:r>
            <a:r>
              <a:rPr lang="el-GR" sz="2100" dirty="0">
                <a:latin typeface="Times New Roman" panose="02020603050405020304" pitchFamily="18" charset="0"/>
                <a:ea typeface="+mj-ea"/>
                <a:cs typeface="Times New Roman" panose="02020603050405020304" pitchFamily="18" charset="0"/>
              </a:rPr>
              <a:t> τριών κύριων τύπων:</a:t>
            </a:r>
          </a:p>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Ποσοτική </a:t>
            </a:r>
            <a:r>
              <a:rPr lang="el-GR" sz="2100" dirty="0" err="1">
                <a:latin typeface="Times New Roman" panose="02020603050405020304" pitchFamily="18" charset="0"/>
                <a:ea typeface="+mj-ea"/>
                <a:cs typeface="Times New Roman" panose="02020603050405020304" pitchFamily="18" charset="0"/>
              </a:rPr>
              <a:t>υποβάθµιση</a:t>
            </a:r>
            <a:r>
              <a:rPr lang="el-GR" sz="2100" dirty="0">
                <a:latin typeface="Times New Roman" panose="02020603050405020304" pitchFamily="18" charset="0"/>
                <a:ea typeface="+mj-ea"/>
                <a:cs typeface="Times New Roman" panose="02020603050405020304" pitchFamily="18" charset="0"/>
              </a:rPr>
              <a:t> από </a:t>
            </a:r>
            <a:r>
              <a:rPr lang="el-GR" sz="2100" dirty="0" err="1">
                <a:latin typeface="Times New Roman" panose="02020603050405020304" pitchFamily="18" charset="0"/>
                <a:ea typeface="+mj-ea"/>
                <a:cs typeface="Times New Roman" panose="02020603050405020304" pitchFamily="18" charset="0"/>
              </a:rPr>
              <a:t>υπερεκµετάλλευση</a:t>
            </a:r>
            <a:r>
              <a:rPr lang="el-GR" sz="2100" dirty="0">
                <a:latin typeface="Times New Roman" panose="02020603050405020304" pitchFamily="18" charset="0"/>
                <a:ea typeface="+mj-ea"/>
                <a:cs typeface="Times New Roman" panose="02020603050405020304" pitchFamily="18" charset="0"/>
              </a:rPr>
              <a:t>: Πρόκειται για µ</a:t>
            </a:r>
            <a:r>
              <a:rPr lang="el-GR" sz="2100" dirty="0" err="1">
                <a:latin typeface="Times New Roman" panose="02020603050405020304" pitchFamily="18" charset="0"/>
                <a:ea typeface="+mj-ea"/>
                <a:cs typeface="Times New Roman" panose="02020603050405020304" pitchFamily="18" charset="0"/>
              </a:rPr>
              <a:t>εγάλης</a:t>
            </a:r>
            <a:r>
              <a:rPr lang="el-GR" sz="2100" dirty="0">
                <a:latin typeface="Times New Roman" panose="02020603050405020304" pitchFamily="18" charset="0"/>
                <a:ea typeface="+mj-ea"/>
                <a:cs typeface="Times New Roman" panose="02020603050405020304" pitchFamily="18" charset="0"/>
              </a:rPr>
              <a:t> </a:t>
            </a:r>
            <a:r>
              <a:rPr lang="el-GR" sz="2100" dirty="0" err="1">
                <a:latin typeface="Times New Roman" panose="02020603050405020304" pitchFamily="18" charset="0"/>
                <a:ea typeface="+mj-ea"/>
                <a:cs typeface="Times New Roman" panose="02020603050405020304" pitchFamily="18" charset="0"/>
              </a:rPr>
              <a:t>κλίµακας</a:t>
            </a:r>
            <a:r>
              <a:rPr lang="el-GR" sz="2100" dirty="0">
                <a:latin typeface="Times New Roman" panose="02020603050405020304" pitchFamily="18" charset="0"/>
                <a:ea typeface="+mj-ea"/>
                <a:cs typeface="Times New Roman" panose="02020603050405020304" pitchFamily="18" charset="0"/>
              </a:rPr>
              <a:t> </a:t>
            </a:r>
            <a:r>
              <a:rPr lang="el-GR" sz="2100" dirty="0" smtClean="0">
                <a:latin typeface="Times New Roman" panose="02020603050405020304" pitchFamily="18" charset="0"/>
                <a:ea typeface="+mj-ea"/>
                <a:cs typeface="Times New Roman" panose="02020603050405020304" pitchFamily="18" charset="0"/>
              </a:rPr>
              <a:t>πτώση της </a:t>
            </a:r>
            <a:r>
              <a:rPr lang="el-GR" sz="2100" dirty="0" err="1">
                <a:latin typeface="Times New Roman" panose="02020603050405020304" pitchFamily="18" charset="0"/>
                <a:ea typeface="+mj-ea"/>
                <a:cs typeface="Times New Roman" panose="02020603050405020304" pitchFamily="18" charset="0"/>
              </a:rPr>
              <a:t>στάθµης</a:t>
            </a:r>
            <a:r>
              <a:rPr lang="el-GR" sz="2100" dirty="0">
                <a:latin typeface="Times New Roman" panose="02020603050405020304" pitchFamily="18" charset="0"/>
                <a:ea typeface="+mj-ea"/>
                <a:cs typeface="Times New Roman" panose="02020603050405020304" pitchFamily="18" charset="0"/>
              </a:rPr>
              <a:t> των </a:t>
            </a:r>
            <a:r>
              <a:rPr lang="el-GR" sz="2100" dirty="0" err="1">
                <a:latin typeface="Times New Roman" panose="02020603050405020304" pitchFamily="18" charset="0"/>
                <a:ea typeface="+mj-ea"/>
                <a:cs typeface="Times New Roman" panose="02020603050405020304" pitchFamily="18" charset="0"/>
              </a:rPr>
              <a:t>υδροφορέων</a:t>
            </a:r>
            <a:r>
              <a:rPr lang="el-GR" sz="2100" dirty="0">
                <a:latin typeface="Times New Roman" panose="02020603050405020304" pitchFamily="18" charset="0"/>
                <a:ea typeface="+mj-ea"/>
                <a:cs typeface="Times New Roman" panose="02020603050405020304" pitchFamily="18" charset="0"/>
              </a:rPr>
              <a:t>, που προκλήθηκε από </a:t>
            </a:r>
            <a:r>
              <a:rPr lang="el-GR" sz="2100" dirty="0" err="1">
                <a:latin typeface="Times New Roman" panose="02020603050405020304" pitchFamily="18" charset="0"/>
                <a:ea typeface="+mj-ea"/>
                <a:cs typeface="Times New Roman" panose="02020603050405020304" pitchFamily="18" charset="0"/>
              </a:rPr>
              <a:t>υπεράντληση</a:t>
            </a:r>
            <a:r>
              <a:rPr lang="el-GR" sz="2100" dirty="0">
                <a:latin typeface="Times New Roman" panose="02020603050405020304" pitchFamily="18" charset="0"/>
                <a:ea typeface="+mj-ea"/>
                <a:cs typeface="Times New Roman" panose="02020603050405020304" pitchFamily="18" charset="0"/>
              </a:rPr>
              <a:t> και πέρα από την </a:t>
            </a:r>
            <a:r>
              <a:rPr lang="el-GR" sz="2100" dirty="0" smtClean="0">
                <a:latin typeface="Times New Roman" panose="02020603050405020304" pitchFamily="18" charset="0"/>
                <a:ea typeface="+mj-ea"/>
                <a:cs typeface="Times New Roman" panose="02020603050405020304" pitchFamily="18" charset="0"/>
              </a:rPr>
              <a:t>µ</a:t>
            </a:r>
            <a:r>
              <a:rPr lang="el-GR" sz="2100" dirty="0" err="1" smtClean="0">
                <a:latin typeface="Times New Roman" panose="02020603050405020304" pitchFamily="18" charset="0"/>
                <a:ea typeface="+mj-ea"/>
                <a:cs typeface="Times New Roman" panose="02020603050405020304" pitchFamily="18" charset="0"/>
              </a:rPr>
              <a:t>είωση</a:t>
            </a:r>
            <a:r>
              <a:rPr lang="el-GR" sz="2100" dirty="0" smtClean="0">
                <a:latin typeface="Times New Roman" panose="02020603050405020304" pitchFamily="18" charset="0"/>
                <a:ea typeface="+mj-ea"/>
                <a:cs typeface="Times New Roman" panose="02020603050405020304" pitchFamily="18" charset="0"/>
              </a:rPr>
              <a:t> των </a:t>
            </a:r>
            <a:r>
              <a:rPr lang="el-GR" sz="2100" dirty="0" err="1">
                <a:latin typeface="Times New Roman" panose="02020603050405020304" pitchFamily="18" charset="0"/>
                <a:ea typeface="+mj-ea"/>
                <a:cs typeface="Times New Roman" panose="02020603050405020304" pitchFamily="18" charset="0"/>
              </a:rPr>
              <a:t>διαθέσιµων</a:t>
            </a:r>
            <a:r>
              <a:rPr lang="el-GR" sz="2100" dirty="0">
                <a:latin typeface="Times New Roman" panose="02020603050405020304" pitchFamily="18" charset="0"/>
                <a:ea typeface="+mj-ea"/>
                <a:cs typeface="Times New Roman" panose="02020603050405020304" pitchFamily="18" charset="0"/>
              </a:rPr>
              <a:t> </a:t>
            </a:r>
            <a:r>
              <a:rPr lang="el-GR" sz="2100" dirty="0" err="1">
                <a:latin typeface="Times New Roman" panose="02020603050405020304" pitchFamily="18" charset="0"/>
                <a:ea typeface="+mj-ea"/>
                <a:cs typeface="Times New Roman" panose="02020603050405020304" pitchFamily="18" charset="0"/>
              </a:rPr>
              <a:t>αποθεµάτων</a:t>
            </a:r>
            <a:r>
              <a:rPr lang="el-GR" sz="2100" dirty="0">
                <a:latin typeface="Times New Roman" panose="02020603050405020304" pitchFamily="18" charset="0"/>
                <a:ea typeface="+mj-ea"/>
                <a:cs typeface="Times New Roman" panose="02020603050405020304" pitchFamily="18" charset="0"/>
              </a:rPr>
              <a:t> και την επιβάρυνση του ενεργειακού και </a:t>
            </a:r>
            <a:r>
              <a:rPr lang="el-GR" sz="2100" dirty="0" err="1">
                <a:latin typeface="Times New Roman" panose="02020603050405020304" pitchFamily="18" charset="0"/>
                <a:ea typeface="+mj-ea"/>
                <a:cs typeface="Times New Roman" panose="02020603050405020304" pitchFamily="18" charset="0"/>
              </a:rPr>
              <a:t>οικονοµικού</a:t>
            </a:r>
            <a:r>
              <a:rPr lang="el-GR" sz="2100" dirty="0">
                <a:latin typeface="Times New Roman" panose="02020603050405020304" pitchFamily="18" charset="0"/>
                <a:ea typeface="+mj-ea"/>
                <a:cs typeface="Times New Roman" panose="02020603050405020304" pitchFamily="18" charset="0"/>
              </a:rPr>
              <a:t> </a:t>
            </a:r>
            <a:r>
              <a:rPr lang="el-GR" sz="2100" dirty="0" smtClean="0">
                <a:latin typeface="Times New Roman" panose="02020603050405020304" pitchFamily="18" charset="0"/>
                <a:ea typeface="+mj-ea"/>
                <a:cs typeface="Times New Roman" panose="02020603050405020304" pitchFamily="18" charset="0"/>
              </a:rPr>
              <a:t>ισοζυγίου, είχε </a:t>
            </a:r>
            <a:r>
              <a:rPr lang="el-GR" sz="2100" dirty="0">
                <a:latin typeface="Times New Roman" panose="02020603050405020304" pitchFamily="18" charset="0"/>
                <a:ea typeface="+mj-ea"/>
                <a:cs typeface="Times New Roman" panose="02020603050405020304" pitchFamily="18" charset="0"/>
              </a:rPr>
              <a:t>και άλλες παράπλευρες συνέπειες, όπως τις καθιζήσεις εδαφών</a:t>
            </a:r>
            <a:r>
              <a:rPr lang="el-GR" sz="2100" dirty="0" smtClean="0">
                <a:latin typeface="Times New Roman" panose="02020603050405020304" pitchFamily="18" charset="0"/>
                <a:ea typeface="+mj-ea"/>
                <a:cs typeface="Times New Roman" panose="02020603050405020304" pitchFamily="18" charset="0"/>
              </a:rPr>
              <a:t>.</a:t>
            </a:r>
          </a:p>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Ποιοτική </a:t>
            </a:r>
            <a:r>
              <a:rPr lang="el-GR" sz="2100" dirty="0" err="1">
                <a:latin typeface="Times New Roman" panose="02020603050405020304" pitchFamily="18" charset="0"/>
                <a:ea typeface="+mj-ea"/>
                <a:cs typeface="Times New Roman" panose="02020603050405020304" pitchFamily="18" charset="0"/>
              </a:rPr>
              <a:t>υποβάθµιση</a:t>
            </a:r>
            <a:r>
              <a:rPr lang="el-GR" sz="2100" dirty="0">
                <a:latin typeface="Times New Roman" panose="02020603050405020304" pitchFamily="18" charset="0"/>
                <a:ea typeface="+mj-ea"/>
                <a:cs typeface="Times New Roman" panose="02020603050405020304" pitchFamily="18" charset="0"/>
              </a:rPr>
              <a:t> από </a:t>
            </a:r>
            <a:r>
              <a:rPr lang="el-GR" sz="2100" dirty="0" err="1">
                <a:latin typeface="Times New Roman" panose="02020603050405020304" pitchFamily="18" charset="0"/>
                <a:ea typeface="+mj-ea"/>
                <a:cs typeface="Times New Roman" panose="02020603050405020304" pitchFamily="18" charset="0"/>
              </a:rPr>
              <a:t>υπερεκµετάλλευση</a:t>
            </a:r>
            <a:r>
              <a:rPr lang="el-GR" sz="2100" dirty="0">
                <a:latin typeface="Times New Roman" panose="02020603050405020304" pitchFamily="18" charset="0"/>
                <a:ea typeface="+mj-ea"/>
                <a:cs typeface="Times New Roman" panose="02020603050405020304" pitchFamily="18" charset="0"/>
              </a:rPr>
              <a:t>: Πρόκειται για ποιοτική καταστροφή </a:t>
            </a:r>
            <a:r>
              <a:rPr lang="el-GR" sz="2100" dirty="0" smtClean="0">
                <a:latin typeface="Times New Roman" panose="02020603050405020304" pitchFamily="18" charset="0"/>
                <a:ea typeface="+mj-ea"/>
                <a:cs typeface="Times New Roman" panose="02020603050405020304" pitchFamily="18" charset="0"/>
              </a:rPr>
              <a:t>µ</a:t>
            </a:r>
            <a:r>
              <a:rPr lang="el-GR" sz="2100" dirty="0" err="1" smtClean="0">
                <a:latin typeface="Times New Roman" panose="02020603050405020304" pitchFamily="18" charset="0"/>
                <a:ea typeface="+mj-ea"/>
                <a:cs typeface="Times New Roman" panose="02020603050405020304" pitchFamily="18" charset="0"/>
              </a:rPr>
              <a:t>εγάλων</a:t>
            </a:r>
            <a:r>
              <a:rPr lang="el-GR" sz="2100" dirty="0" smtClean="0">
                <a:latin typeface="Times New Roman" panose="02020603050405020304" pitchFamily="18" charset="0"/>
                <a:ea typeface="+mj-ea"/>
                <a:cs typeface="Times New Roman" panose="02020603050405020304" pitchFamily="18" charset="0"/>
              </a:rPr>
              <a:t> </a:t>
            </a:r>
            <a:r>
              <a:rPr lang="el-GR" sz="2100" dirty="0" err="1" smtClean="0">
                <a:latin typeface="Times New Roman" panose="02020603050405020304" pitchFamily="18" charset="0"/>
                <a:ea typeface="+mj-ea"/>
                <a:cs typeface="Times New Roman" panose="02020603050405020304" pitchFamily="18" charset="0"/>
              </a:rPr>
              <a:t>τµηµάτων</a:t>
            </a:r>
            <a:r>
              <a:rPr lang="el-GR" sz="2100" dirty="0" smtClean="0">
                <a:latin typeface="Times New Roman" panose="02020603050405020304" pitchFamily="18" charset="0"/>
                <a:ea typeface="+mj-ea"/>
                <a:cs typeface="Times New Roman" panose="02020603050405020304" pitchFamily="18" charset="0"/>
              </a:rPr>
              <a:t> </a:t>
            </a:r>
            <a:r>
              <a:rPr lang="el-GR" sz="2100" dirty="0">
                <a:latin typeface="Times New Roman" panose="02020603050405020304" pitchFamily="18" charset="0"/>
                <a:ea typeface="+mj-ea"/>
                <a:cs typeface="Times New Roman" panose="02020603050405020304" pitchFamily="18" charset="0"/>
              </a:rPr>
              <a:t>παράκτιων </a:t>
            </a:r>
            <a:r>
              <a:rPr lang="el-GR" sz="2100" dirty="0" err="1">
                <a:latin typeface="Times New Roman" panose="02020603050405020304" pitchFamily="18" charset="0"/>
                <a:ea typeface="+mj-ea"/>
                <a:cs typeface="Times New Roman" panose="02020603050405020304" pitchFamily="18" charset="0"/>
              </a:rPr>
              <a:t>υδροφορέων</a:t>
            </a:r>
            <a:r>
              <a:rPr lang="el-GR" sz="2100" dirty="0">
                <a:latin typeface="Times New Roman" panose="02020603050405020304" pitchFamily="18" charset="0"/>
                <a:ea typeface="+mj-ea"/>
                <a:cs typeface="Times New Roman" panose="02020603050405020304" pitchFamily="18" charset="0"/>
              </a:rPr>
              <a:t> λόγω εισχώρησης θαλασσινού νερού στην </a:t>
            </a:r>
            <a:r>
              <a:rPr lang="el-GR" sz="2100" dirty="0" smtClean="0">
                <a:latin typeface="Times New Roman" panose="02020603050405020304" pitchFamily="18" charset="0"/>
                <a:ea typeface="+mj-ea"/>
                <a:cs typeface="Times New Roman" panose="02020603050405020304" pitchFamily="18" charset="0"/>
              </a:rPr>
              <a:t>ξηρά (</a:t>
            </a:r>
            <a:r>
              <a:rPr lang="el-GR" sz="2100" dirty="0" err="1" smtClean="0">
                <a:latin typeface="Times New Roman" panose="02020603050405020304" pitchFamily="18" charset="0"/>
                <a:ea typeface="+mj-ea"/>
                <a:cs typeface="Times New Roman" panose="02020603050405020304" pitchFamily="18" charset="0"/>
              </a:rPr>
              <a:t>υφαλµύριση</a:t>
            </a:r>
            <a:r>
              <a:rPr lang="el-GR" sz="2100" dirty="0">
                <a:latin typeface="Times New Roman" panose="02020603050405020304" pitchFamily="18" charset="0"/>
                <a:ea typeface="+mj-ea"/>
                <a:cs typeface="Times New Roman" panose="02020603050405020304" pitchFamily="18" charset="0"/>
              </a:rPr>
              <a:t>).</a:t>
            </a:r>
          </a:p>
          <a:p>
            <a:pPr>
              <a:lnSpc>
                <a:spcPct val="150000"/>
              </a:lnSpc>
              <a:buClr>
                <a:schemeClr val="accent2"/>
              </a:buClr>
            </a:pPr>
            <a:endParaRPr lang="el-GR" sz="2200" dirty="0" smtClean="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282643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301752"/>
            <a:ext cx="8500880" cy="766624"/>
          </a:xfrm>
        </p:spPr>
        <p:txBody>
          <a:bodyPr anchor="ctr"/>
          <a:lstStyle/>
          <a:p>
            <a:pPr algn="l"/>
            <a:r>
              <a:rPr lang="el-GR" sz="4000" dirty="0" smtClean="0">
                <a:solidFill>
                  <a:schemeClr val="tx1"/>
                </a:solidFill>
                <a:latin typeface="Times New Roman" panose="02020603050405020304" pitchFamily="18" charset="0"/>
                <a:cs typeface="Times New Roman" panose="02020603050405020304" pitchFamily="18" charset="0"/>
              </a:rPr>
              <a:t>Χρήση νερού στη γεωργία-Προβλήματα</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0896" y="1219200"/>
            <a:ext cx="11283696" cy="3993401"/>
          </a:xfrm>
          <a:prstGeom prst="rect">
            <a:avLst/>
          </a:prstGeom>
        </p:spPr>
        <p:txBody>
          <a:bodyPr wrap="square">
            <a:spAutoFit/>
          </a:bodyPr>
          <a:lstStyle/>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Ποιοτική </a:t>
            </a:r>
            <a:r>
              <a:rPr lang="el-GR" sz="2100" dirty="0" err="1">
                <a:latin typeface="Times New Roman" panose="02020603050405020304" pitchFamily="18" charset="0"/>
                <a:ea typeface="+mj-ea"/>
                <a:cs typeface="Times New Roman" panose="02020603050405020304" pitchFamily="18" charset="0"/>
              </a:rPr>
              <a:t>υποβάθµιση</a:t>
            </a:r>
            <a:r>
              <a:rPr lang="el-GR" sz="2100" dirty="0">
                <a:latin typeface="Times New Roman" panose="02020603050405020304" pitchFamily="18" charset="0"/>
                <a:ea typeface="+mj-ea"/>
                <a:cs typeface="Times New Roman" panose="02020603050405020304" pitchFamily="18" charset="0"/>
              </a:rPr>
              <a:t> από ρύπανση. Πρόκειται για </a:t>
            </a:r>
            <a:r>
              <a:rPr lang="el-GR" sz="2100" dirty="0" err="1">
                <a:latin typeface="Times New Roman" panose="02020603050405020304" pitchFamily="18" charset="0"/>
                <a:ea typeface="+mj-ea"/>
                <a:cs typeface="Times New Roman" panose="02020603050405020304" pitchFamily="18" charset="0"/>
              </a:rPr>
              <a:t>εκτεταµένη</a:t>
            </a:r>
            <a:r>
              <a:rPr lang="el-GR" sz="2100" dirty="0">
                <a:latin typeface="Times New Roman" panose="02020603050405020304" pitchFamily="18" charset="0"/>
                <a:ea typeface="+mj-ea"/>
                <a:cs typeface="Times New Roman" panose="02020603050405020304" pitchFamily="18" charset="0"/>
              </a:rPr>
              <a:t> διάσπαρτη ρύπανση από </a:t>
            </a:r>
            <a:r>
              <a:rPr lang="el-GR" sz="2100" dirty="0" smtClean="0">
                <a:latin typeface="Times New Roman" panose="02020603050405020304" pitchFamily="18" charset="0"/>
                <a:ea typeface="+mj-ea"/>
                <a:cs typeface="Times New Roman" panose="02020603050405020304" pitchFamily="18" charset="0"/>
              </a:rPr>
              <a:t>τη χρήση </a:t>
            </a:r>
            <a:r>
              <a:rPr lang="el-GR" sz="2100" dirty="0" err="1">
                <a:latin typeface="Times New Roman" panose="02020603050405020304" pitchFamily="18" charset="0"/>
                <a:ea typeface="+mj-ea"/>
                <a:cs typeface="Times New Roman" panose="02020603050405020304" pitchFamily="18" charset="0"/>
              </a:rPr>
              <a:t>λιπασµάτων</a:t>
            </a:r>
            <a:r>
              <a:rPr lang="el-GR" sz="2100" dirty="0">
                <a:latin typeface="Times New Roman" panose="02020603050405020304" pitchFamily="18" charset="0"/>
                <a:ea typeface="+mj-ea"/>
                <a:cs typeface="Times New Roman" panose="02020603050405020304" pitchFamily="18" charset="0"/>
              </a:rPr>
              <a:t> και </a:t>
            </a:r>
            <a:r>
              <a:rPr lang="el-GR" sz="2100" dirty="0" err="1">
                <a:latin typeface="Times New Roman" panose="02020603050405020304" pitchFamily="18" charset="0"/>
                <a:ea typeface="+mj-ea"/>
                <a:cs typeface="Times New Roman" panose="02020603050405020304" pitchFamily="18" charset="0"/>
              </a:rPr>
              <a:t>φυτοφαρµάκων</a:t>
            </a:r>
            <a:r>
              <a:rPr lang="el-GR" sz="2100" dirty="0">
                <a:latin typeface="Times New Roman" panose="02020603050405020304" pitchFamily="18" charset="0"/>
                <a:ea typeface="+mj-ea"/>
                <a:cs typeface="Times New Roman" panose="02020603050405020304" pitchFamily="18" charset="0"/>
              </a:rPr>
              <a:t>. Παραδοσιακά, τα υπόγεια νερά στη χώρα µας ήταν </a:t>
            </a:r>
            <a:r>
              <a:rPr lang="el-GR" sz="2100" dirty="0" smtClean="0">
                <a:latin typeface="Times New Roman" panose="02020603050405020304" pitchFamily="18" charset="0"/>
                <a:ea typeface="+mj-ea"/>
                <a:cs typeface="Times New Roman" panose="02020603050405020304" pitchFamily="18" charset="0"/>
              </a:rPr>
              <a:t>τα πλέον </a:t>
            </a:r>
            <a:r>
              <a:rPr lang="el-GR" sz="2100" dirty="0">
                <a:latin typeface="Times New Roman" panose="02020603050405020304" pitchFamily="18" charset="0"/>
                <a:ea typeface="+mj-ea"/>
                <a:cs typeface="Times New Roman" panose="02020603050405020304" pitchFamily="18" charset="0"/>
              </a:rPr>
              <a:t>κατάλληλα για ύδρευση λόγω της πολύ καλής ποιοτικής κατάστασής τους. </a:t>
            </a:r>
            <a:r>
              <a:rPr lang="el-GR" sz="2100" dirty="0" err="1">
                <a:latin typeface="Times New Roman" panose="02020603050405020304" pitchFamily="18" charset="0"/>
                <a:ea typeface="+mj-ea"/>
                <a:cs typeface="Times New Roman" panose="02020603050405020304" pitchFamily="18" charset="0"/>
              </a:rPr>
              <a:t>Σήµερα</a:t>
            </a:r>
            <a:r>
              <a:rPr lang="el-GR" sz="2100" dirty="0">
                <a:latin typeface="Times New Roman" panose="02020603050405020304" pitchFamily="18" charset="0"/>
                <a:ea typeface="+mj-ea"/>
                <a:cs typeface="Times New Roman" panose="02020603050405020304" pitchFamily="18" charset="0"/>
              </a:rPr>
              <a:t> αυτό έχει αντιστραφεί, εκτός από τους ορεινούς </a:t>
            </a:r>
            <a:r>
              <a:rPr lang="el-GR" sz="2100" dirty="0" err="1">
                <a:latin typeface="Times New Roman" panose="02020603050405020304" pitchFamily="18" charset="0"/>
                <a:ea typeface="+mj-ea"/>
                <a:cs typeface="Times New Roman" panose="02020603050405020304" pitchFamily="18" charset="0"/>
              </a:rPr>
              <a:t>υδροφορείς</a:t>
            </a:r>
            <a:r>
              <a:rPr lang="el-GR" sz="2100" dirty="0">
                <a:latin typeface="Times New Roman" panose="02020603050405020304" pitchFamily="18" charset="0"/>
                <a:ea typeface="+mj-ea"/>
                <a:cs typeface="Times New Roman" panose="02020603050405020304" pitchFamily="18" charset="0"/>
              </a:rPr>
              <a:t>, σε περιοχές που δεν </a:t>
            </a:r>
            <a:r>
              <a:rPr lang="el-GR" sz="2100" dirty="0" smtClean="0">
                <a:latin typeface="Times New Roman" panose="02020603050405020304" pitchFamily="18" charset="0"/>
                <a:ea typeface="+mj-ea"/>
                <a:cs typeface="Times New Roman" panose="02020603050405020304" pitchFamily="18" charset="0"/>
              </a:rPr>
              <a:t>υπάρχουν γεωργικές </a:t>
            </a:r>
            <a:r>
              <a:rPr lang="el-GR" sz="2100" dirty="0">
                <a:latin typeface="Times New Roman" panose="02020603050405020304" pitchFamily="18" charset="0"/>
                <a:ea typeface="+mj-ea"/>
                <a:cs typeface="Times New Roman" panose="02020603050405020304" pitchFamily="18" charset="0"/>
              </a:rPr>
              <a:t>χρήσεις γης. </a:t>
            </a:r>
            <a:r>
              <a:rPr lang="el-GR" sz="2100" b="1" dirty="0" smtClean="0">
                <a:latin typeface="Times New Roman" panose="02020603050405020304" pitchFamily="18" charset="0"/>
                <a:ea typeface="+mj-ea"/>
                <a:cs typeface="Times New Roman" panose="02020603050405020304" pitchFamily="18" charset="0"/>
              </a:rPr>
              <a:t>Η </a:t>
            </a:r>
            <a:r>
              <a:rPr lang="el-GR" sz="2100" b="1" dirty="0">
                <a:latin typeface="Times New Roman" panose="02020603050405020304" pitchFamily="18" charset="0"/>
                <a:ea typeface="+mj-ea"/>
                <a:cs typeface="Times New Roman" panose="02020603050405020304" pitchFamily="18" charset="0"/>
              </a:rPr>
              <a:t>χρήση αζωτούχων </a:t>
            </a:r>
            <a:r>
              <a:rPr lang="el-GR" sz="2100" b="1" dirty="0" smtClean="0">
                <a:latin typeface="Times New Roman" panose="02020603050405020304" pitchFamily="18" charset="0"/>
                <a:ea typeface="+mj-ea"/>
                <a:cs typeface="Times New Roman" panose="02020603050405020304" pitchFamily="18" charset="0"/>
              </a:rPr>
              <a:t>και φωσφορικών </a:t>
            </a:r>
            <a:r>
              <a:rPr lang="el-GR" sz="2100" b="1" dirty="0" err="1">
                <a:latin typeface="Times New Roman" panose="02020603050405020304" pitchFamily="18" charset="0"/>
                <a:ea typeface="+mj-ea"/>
                <a:cs typeface="Times New Roman" panose="02020603050405020304" pitchFamily="18" charset="0"/>
              </a:rPr>
              <a:t>λιπασµάτων</a:t>
            </a:r>
            <a:r>
              <a:rPr lang="el-GR" sz="2100" b="1" dirty="0">
                <a:latin typeface="Times New Roman" panose="02020603050405020304" pitchFamily="18" charset="0"/>
                <a:ea typeface="+mj-ea"/>
                <a:cs typeface="Times New Roman" panose="02020603050405020304" pitchFamily="18" charset="0"/>
              </a:rPr>
              <a:t> στην Ελλάδα τοποθετείται πολύ πάνω από το µ</a:t>
            </a:r>
            <a:r>
              <a:rPr lang="el-GR" sz="2100" b="1" dirty="0" err="1">
                <a:latin typeface="Times New Roman" panose="02020603050405020304" pitchFamily="18" charset="0"/>
                <a:ea typeface="+mj-ea"/>
                <a:cs typeface="Times New Roman" panose="02020603050405020304" pitchFamily="18" charset="0"/>
              </a:rPr>
              <a:t>έσο</a:t>
            </a:r>
            <a:r>
              <a:rPr lang="el-GR" sz="2100" b="1" dirty="0">
                <a:latin typeface="Times New Roman" panose="02020603050405020304" pitchFamily="18" charset="0"/>
                <a:ea typeface="+mj-ea"/>
                <a:cs typeface="Times New Roman" panose="02020603050405020304" pitchFamily="18" charset="0"/>
              </a:rPr>
              <a:t> όρο </a:t>
            </a:r>
            <a:r>
              <a:rPr lang="el-GR" sz="2100" b="1" dirty="0" smtClean="0">
                <a:latin typeface="Times New Roman" panose="02020603050405020304" pitchFamily="18" charset="0"/>
                <a:ea typeface="+mj-ea"/>
                <a:cs typeface="Times New Roman" panose="02020603050405020304" pitchFamily="18" charset="0"/>
              </a:rPr>
              <a:t>της Ευρώπης.</a:t>
            </a:r>
          </a:p>
          <a:p>
            <a:pPr>
              <a:lnSpc>
                <a:spcPct val="150000"/>
              </a:lnSpc>
              <a:buClr>
                <a:schemeClr val="accent2"/>
              </a:buClr>
            </a:pPr>
            <a:endParaRPr lang="el-GR" sz="2100" dirty="0" smtClean="0">
              <a:latin typeface="Times New Roman" panose="02020603050405020304" pitchFamily="18" charset="0"/>
              <a:ea typeface="+mj-ea"/>
              <a:cs typeface="Times New Roman" panose="02020603050405020304" pitchFamily="18" charset="0"/>
            </a:endParaRPr>
          </a:p>
          <a:p>
            <a:pPr>
              <a:lnSpc>
                <a:spcPct val="150000"/>
              </a:lnSpc>
              <a:buClr>
                <a:schemeClr val="accent2"/>
              </a:buClr>
            </a:pPr>
            <a:endParaRPr lang="el-GR" sz="2200" dirty="0" smtClean="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353114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301752"/>
            <a:ext cx="8668520" cy="766624"/>
          </a:xfrm>
        </p:spPr>
        <p:txBody>
          <a:bodyPr anchor="ctr"/>
          <a:lstStyle/>
          <a:p>
            <a:pPr algn="l"/>
            <a:r>
              <a:rPr lang="el-GR" sz="4000" dirty="0" smtClean="0">
                <a:solidFill>
                  <a:schemeClr val="tx1"/>
                </a:solidFill>
                <a:latin typeface="Times New Roman" panose="02020603050405020304" pitchFamily="18" charset="0"/>
                <a:cs typeface="Times New Roman" panose="02020603050405020304" pitchFamily="18" charset="0"/>
              </a:rPr>
              <a:t>Χρήση νερού στη γεωργία-Αντιμετώπιση</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0896" y="1219200"/>
            <a:ext cx="11283696" cy="5447645"/>
          </a:xfrm>
          <a:prstGeom prst="rect">
            <a:avLst/>
          </a:prstGeom>
        </p:spPr>
        <p:txBody>
          <a:bodyPr wrap="square">
            <a:spAutoFit/>
          </a:bodyPr>
          <a:lstStyle/>
          <a:p>
            <a:pPr>
              <a:lnSpc>
                <a:spcPct val="150000"/>
              </a:lnSpc>
              <a:buClr>
                <a:schemeClr val="accent2"/>
              </a:buClr>
            </a:pPr>
            <a:r>
              <a:rPr lang="el-GR" sz="2100" dirty="0" smtClean="0">
                <a:latin typeface="Times New Roman" panose="02020603050405020304" pitchFamily="18" charset="0"/>
                <a:ea typeface="+mj-ea"/>
                <a:cs typeface="Times New Roman" panose="02020603050405020304" pitchFamily="18" charset="0"/>
              </a:rPr>
              <a:t>Συνολικά</a:t>
            </a:r>
            <a:r>
              <a:rPr lang="el-GR" sz="2100" dirty="0">
                <a:latin typeface="Times New Roman" panose="02020603050405020304" pitchFamily="18" charset="0"/>
                <a:ea typeface="+mj-ea"/>
                <a:cs typeface="Times New Roman" panose="02020603050405020304" pitchFamily="18" charset="0"/>
              </a:rPr>
              <a:t>, η κατάσταση σε πολλές περιοχές είναι </a:t>
            </a:r>
            <a:r>
              <a:rPr lang="el-GR" sz="2100" dirty="0" err="1">
                <a:latin typeface="Times New Roman" panose="02020603050405020304" pitchFamily="18" charset="0"/>
                <a:ea typeface="+mj-ea"/>
                <a:cs typeface="Times New Roman" panose="02020603050405020304" pitchFamily="18" charset="0"/>
              </a:rPr>
              <a:t>κρίσιµη</a:t>
            </a:r>
            <a:r>
              <a:rPr lang="el-GR" sz="2100" dirty="0">
                <a:latin typeface="Times New Roman" panose="02020603050405020304" pitchFamily="18" charset="0"/>
                <a:ea typeface="+mj-ea"/>
                <a:cs typeface="Times New Roman" panose="02020603050405020304" pitchFamily="18" charset="0"/>
              </a:rPr>
              <a:t> και θα πρέπει να ληφθούν ριζικά </a:t>
            </a:r>
            <a:r>
              <a:rPr lang="el-GR" sz="2100" dirty="0" smtClean="0">
                <a:latin typeface="Times New Roman" panose="02020603050405020304" pitchFamily="18" charset="0"/>
                <a:ea typeface="+mj-ea"/>
                <a:cs typeface="Times New Roman" panose="02020603050405020304" pitchFamily="18" charset="0"/>
              </a:rPr>
              <a:t>µ</a:t>
            </a:r>
            <a:r>
              <a:rPr lang="el-GR" sz="2100" dirty="0" err="1" smtClean="0">
                <a:latin typeface="Times New Roman" panose="02020603050405020304" pitchFamily="18" charset="0"/>
                <a:ea typeface="+mj-ea"/>
                <a:cs typeface="Times New Roman" panose="02020603050405020304" pitchFamily="18" charset="0"/>
              </a:rPr>
              <a:t>έτρα</a:t>
            </a:r>
            <a:r>
              <a:rPr lang="el-GR" sz="2100" dirty="0" smtClean="0">
                <a:latin typeface="Times New Roman" panose="02020603050405020304" pitchFamily="18" charset="0"/>
                <a:ea typeface="+mj-ea"/>
                <a:cs typeface="Times New Roman" panose="02020603050405020304" pitchFamily="18" charset="0"/>
              </a:rPr>
              <a:t> προστασίας </a:t>
            </a:r>
            <a:r>
              <a:rPr lang="el-GR" sz="2100" dirty="0">
                <a:latin typeface="Times New Roman" panose="02020603050405020304" pitchFamily="18" charset="0"/>
                <a:ea typeface="+mj-ea"/>
                <a:cs typeface="Times New Roman" panose="02020603050405020304" pitchFamily="18" charset="0"/>
              </a:rPr>
              <a:t>των υπόγειων νερών από περαιτέρω </a:t>
            </a:r>
            <a:r>
              <a:rPr lang="el-GR" sz="2100" dirty="0" err="1">
                <a:latin typeface="Times New Roman" panose="02020603050405020304" pitchFamily="18" charset="0"/>
                <a:ea typeface="+mj-ea"/>
                <a:cs typeface="Times New Roman" panose="02020603050405020304" pitchFamily="18" charset="0"/>
              </a:rPr>
              <a:t>υποβάθµιση</a:t>
            </a:r>
            <a:r>
              <a:rPr lang="el-GR" sz="2100" dirty="0">
                <a:latin typeface="Times New Roman" panose="02020603050405020304" pitchFamily="18" charset="0"/>
                <a:ea typeface="+mj-ea"/>
                <a:cs typeface="Times New Roman" panose="02020603050405020304" pitchFamily="18" charset="0"/>
              </a:rPr>
              <a:t> και </a:t>
            </a:r>
            <a:r>
              <a:rPr lang="el-GR" sz="2100" dirty="0" err="1">
                <a:latin typeface="Times New Roman" panose="02020603050405020304" pitchFamily="18" charset="0"/>
                <a:ea typeface="+mj-ea"/>
                <a:cs typeface="Times New Roman" panose="02020603050405020304" pitchFamily="18" charset="0"/>
              </a:rPr>
              <a:t>ανάκαµψης</a:t>
            </a:r>
            <a:r>
              <a:rPr lang="el-GR" sz="2100" dirty="0">
                <a:latin typeface="Times New Roman" panose="02020603050405020304" pitchFamily="18" charset="0"/>
                <a:ea typeface="+mj-ea"/>
                <a:cs typeface="Times New Roman" panose="02020603050405020304" pitchFamily="18" charset="0"/>
              </a:rPr>
              <a:t> της κακής </a:t>
            </a:r>
            <a:r>
              <a:rPr lang="el-GR" sz="2100" dirty="0" smtClean="0">
                <a:latin typeface="Times New Roman" panose="02020603050405020304" pitchFamily="18" charset="0"/>
                <a:ea typeface="+mj-ea"/>
                <a:cs typeface="Times New Roman" panose="02020603050405020304" pitchFamily="18" charset="0"/>
              </a:rPr>
              <a:t>κατάστασης όπου </a:t>
            </a:r>
            <a:r>
              <a:rPr lang="el-GR" sz="2100" dirty="0">
                <a:latin typeface="Times New Roman" panose="02020603050405020304" pitchFamily="18" charset="0"/>
                <a:ea typeface="+mj-ea"/>
                <a:cs typeface="Times New Roman" panose="02020603050405020304" pitchFamily="18" charset="0"/>
              </a:rPr>
              <a:t>αυτή είναι δυνατή. Τρεις είναι οι µ</a:t>
            </a:r>
            <a:r>
              <a:rPr lang="el-GR" sz="2100" dirty="0" err="1">
                <a:latin typeface="Times New Roman" panose="02020603050405020304" pitchFamily="18" charset="0"/>
                <a:ea typeface="+mj-ea"/>
                <a:cs typeface="Times New Roman" panose="02020603050405020304" pitchFamily="18" charset="0"/>
              </a:rPr>
              <a:t>έθοδοι</a:t>
            </a:r>
            <a:r>
              <a:rPr lang="el-GR" sz="2100" dirty="0">
                <a:latin typeface="Times New Roman" panose="02020603050405020304" pitchFamily="18" charset="0"/>
                <a:ea typeface="+mj-ea"/>
                <a:cs typeface="Times New Roman" panose="02020603050405020304" pitchFamily="18" charset="0"/>
              </a:rPr>
              <a:t> για το σκοπό αυτό και την επίτευξη </a:t>
            </a:r>
            <a:r>
              <a:rPr lang="el-GR" sz="2100" dirty="0" err="1" smtClean="0">
                <a:latin typeface="Times New Roman" panose="02020603050405020304" pitchFamily="18" charset="0"/>
                <a:ea typeface="+mj-ea"/>
                <a:cs typeface="Times New Roman" panose="02020603050405020304" pitchFamily="18" charset="0"/>
              </a:rPr>
              <a:t>αειφορικής</a:t>
            </a:r>
            <a:r>
              <a:rPr lang="el-GR" sz="2100" dirty="0" smtClean="0">
                <a:latin typeface="Times New Roman" panose="02020603050405020304" pitchFamily="18" charset="0"/>
                <a:ea typeface="+mj-ea"/>
                <a:cs typeface="Times New Roman" panose="02020603050405020304" pitchFamily="18" charset="0"/>
              </a:rPr>
              <a:t> διαχείρισης </a:t>
            </a:r>
            <a:r>
              <a:rPr lang="el-GR" sz="2100" dirty="0">
                <a:latin typeface="Times New Roman" panose="02020603050405020304" pitchFamily="18" charset="0"/>
                <a:ea typeface="+mj-ea"/>
                <a:cs typeface="Times New Roman" panose="02020603050405020304" pitchFamily="18" charset="0"/>
              </a:rPr>
              <a:t>των υπόγειων υδατικών πόρων:</a:t>
            </a:r>
          </a:p>
          <a:p>
            <a:pPr marL="457200" indent="-457200">
              <a:lnSpc>
                <a:spcPct val="150000"/>
              </a:lnSpc>
              <a:buClr>
                <a:schemeClr val="accent2"/>
              </a:buClr>
              <a:buFont typeface="+mj-lt"/>
              <a:buAutoNum type="arabicPeriod"/>
            </a:pPr>
            <a:r>
              <a:rPr lang="el-GR" sz="2100" dirty="0" smtClean="0">
                <a:latin typeface="Times New Roman" panose="02020603050405020304" pitchFamily="18" charset="0"/>
                <a:ea typeface="+mj-ea"/>
                <a:cs typeface="Times New Roman" panose="02020603050405020304" pitchFamily="18" charset="0"/>
              </a:rPr>
              <a:t>Η </a:t>
            </a:r>
            <a:r>
              <a:rPr lang="el-GR" sz="2100" dirty="0">
                <a:latin typeface="Times New Roman" panose="02020603050405020304" pitchFamily="18" charset="0"/>
                <a:ea typeface="+mj-ea"/>
                <a:cs typeface="Times New Roman" panose="02020603050405020304" pitchFamily="18" charset="0"/>
              </a:rPr>
              <a:t>διακοπή ή η ουσιαστική µ</a:t>
            </a:r>
            <a:r>
              <a:rPr lang="el-GR" sz="2100" dirty="0" err="1">
                <a:latin typeface="Times New Roman" panose="02020603050405020304" pitchFamily="18" charset="0"/>
                <a:ea typeface="+mj-ea"/>
                <a:cs typeface="Times New Roman" panose="02020603050405020304" pitchFamily="18" charset="0"/>
              </a:rPr>
              <a:t>είωση</a:t>
            </a:r>
            <a:r>
              <a:rPr lang="el-GR" sz="2100" dirty="0">
                <a:latin typeface="Times New Roman" panose="02020603050405020304" pitchFamily="18" charset="0"/>
                <a:ea typeface="+mj-ea"/>
                <a:cs typeface="Times New Roman" panose="02020603050405020304" pitchFamily="18" charset="0"/>
              </a:rPr>
              <a:t> των αντλήσεων υπόγειου νερού µε </a:t>
            </a:r>
            <a:r>
              <a:rPr lang="el-GR" sz="2100" dirty="0" smtClean="0">
                <a:latin typeface="Times New Roman" panose="02020603050405020304" pitchFamily="18" charset="0"/>
                <a:ea typeface="+mj-ea"/>
                <a:cs typeface="Times New Roman" panose="02020603050405020304" pitchFamily="18" charset="0"/>
              </a:rPr>
              <a:t>αντίστοιχη </a:t>
            </a:r>
            <a:r>
              <a:rPr lang="el-GR" sz="2100" dirty="0" err="1" smtClean="0">
                <a:latin typeface="Times New Roman" panose="02020603050405020304" pitchFamily="18" charset="0"/>
                <a:ea typeface="+mj-ea"/>
                <a:cs typeface="Times New Roman" panose="02020603050405020304" pitchFamily="18" charset="0"/>
              </a:rPr>
              <a:t>εξοικονόµηση</a:t>
            </a:r>
            <a:r>
              <a:rPr lang="el-GR" sz="2100" dirty="0" smtClean="0">
                <a:latin typeface="Times New Roman" panose="02020603050405020304" pitchFamily="18" charset="0"/>
                <a:ea typeface="+mj-ea"/>
                <a:cs typeface="Times New Roman" panose="02020603050405020304" pitchFamily="18" charset="0"/>
              </a:rPr>
              <a:t> </a:t>
            </a:r>
            <a:r>
              <a:rPr lang="el-GR" sz="2100" dirty="0">
                <a:latin typeface="Times New Roman" panose="02020603050405020304" pitchFamily="18" charset="0"/>
                <a:ea typeface="+mj-ea"/>
                <a:cs typeface="Times New Roman" panose="02020603050405020304" pitchFamily="18" charset="0"/>
              </a:rPr>
              <a:t>νερού για άρδευση και µ</a:t>
            </a:r>
            <a:r>
              <a:rPr lang="el-GR" sz="2100" dirty="0" err="1">
                <a:latin typeface="Times New Roman" panose="02020603050405020304" pitchFamily="18" charset="0"/>
                <a:ea typeface="+mj-ea"/>
                <a:cs typeface="Times New Roman" panose="02020603050405020304" pitchFamily="18" charset="0"/>
              </a:rPr>
              <a:t>ετατροπή</a:t>
            </a:r>
            <a:r>
              <a:rPr lang="el-GR" sz="2100" dirty="0">
                <a:latin typeface="Times New Roman" panose="02020603050405020304" pitchFamily="18" charset="0"/>
                <a:ea typeface="+mj-ea"/>
                <a:cs typeface="Times New Roman" panose="02020603050405020304" pitchFamily="18" charset="0"/>
              </a:rPr>
              <a:t> </a:t>
            </a:r>
            <a:r>
              <a:rPr lang="el-GR" sz="2100" dirty="0" err="1">
                <a:latin typeface="Times New Roman" panose="02020603050405020304" pitchFamily="18" charset="0"/>
                <a:ea typeface="+mj-ea"/>
                <a:cs typeface="Times New Roman" panose="02020603050405020304" pitchFamily="18" charset="0"/>
              </a:rPr>
              <a:t>αρδευόµενων</a:t>
            </a:r>
            <a:r>
              <a:rPr lang="el-GR" sz="2100" dirty="0">
                <a:latin typeface="Times New Roman" panose="02020603050405020304" pitchFamily="18" charset="0"/>
                <a:ea typeface="+mj-ea"/>
                <a:cs typeface="Times New Roman" panose="02020603050405020304" pitchFamily="18" charset="0"/>
              </a:rPr>
              <a:t> εκτάσεων σε </a:t>
            </a:r>
            <a:r>
              <a:rPr lang="el-GR" sz="2100" dirty="0" err="1" smtClean="0">
                <a:latin typeface="Times New Roman" panose="02020603050405020304" pitchFamily="18" charset="0"/>
                <a:ea typeface="+mj-ea"/>
                <a:cs typeface="Times New Roman" panose="02020603050405020304" pitchFamily="18" charset="0"/>
              </a:rPr>
              <a:t>ξηρικές</a:t>
            </a:r>
            <a:r>
              <a:rPr lang="el-GR" sz="2100" dirty="0" smtClean="0">
                <a:latin typeface="Times New Roman" panose="02020603050405020304" pitchFamily="18" charset="0"/>
                <a:ea typeface="+mj-ea"/>
                <a:cs typeface="Times New Roman" panose="02020603050405020304" pitchFamily="18" charset="0"/>
              </a:rPr>
              <a:t>.</a:t>
            </a:r>
          </a:p>
          <a:p>
            <a:pPr marL="457200" indent="-457200">
              <a:lnSpc>
                <a:spcPct val="150000"/>
              </a:lnSpc>
              <a:buClr>
                <a:schemeClr val="accent2"/>
              </a:buClr>
              <a:buFont typeface="+mj-lt"/>
              <a:buAutoNum type="arabicPeriod"/>
            </a:pPr>
            <a:r>
              <a:rPr lang="el-GR" sz="2100" dirty="0" smtClean="0">
                <a:latin typeface="Times New Roman" panose="02020603050405020304" pitchFamily="18" charset="0"/>
                <a:ea typeface="+mj-ea"/>
                <a:cs typeface="Times New Roman" panose="02020603050405020304" pitchFamily="18" charset="0"/>
              </a:rPr>
              <a:t>Η </a:t>
            </a:r>
            <a:r>
              <a:rPr lang="el-GR" sz="2100" dirty="0">
                <a:latin typeface="Times New Roman" panose="02020603050405020304" pitchFamily="18" charset="0"/>
                <a:ea typeface="+mj-ea"/>
                <a:cs typeface="Times New Roman" panose="02020603050405020304" pitchFamily="18" charset="0"/>
              </a:rPr>
              <a:t>υποκατάσταση των υπόγειων νερών µε επιφανειακά, µέσω της κατασκευής έργων </a:t>
            </a:r>
            <a:r>
              <a:rPr lang="el-GR" sz="2100" dirty="0" err="1" smtClean="0">
                <a:latin typeface="Times New Roman" panose="02020603050405020304" pitchFamily="18" charset="0"/>
                <a:ea typeface="+mj-ea"/>
                <a:cs typeface="Times New Roman" panose="02020603050405020304" pitchFamily="18" charset="0"/>
              </a:rPr>
              <a:t>ταµίευσης</a:t>
            </a:r>
            <a:r>
              <a:rPr lang="el-GR" sz="2100" dirty="0" smtClean="0">
                <a:latin typeface="Times New Roman" panose="02020603050405020304" pitchFamily="18" charset="0"/>
                <a:ea typeface="+mj-ea"/>
                <a:cs typeface="Times New Roman" panose="02020603050405020304" pitchFamily="18" charset="0"/>
              </a:rPr>
              <a:t> επιφανειακών νερών.</a:t>
            </a:r>
          </a:p>
          <a:p>
            <a:pPr marL="457200" indent="-457200">
              <a:lnSpc>
                <a:spcPct val="150000"/>
              </a:lnSpc>
              <a:buClr>
                <a:schemeClr val="accent2"/>
              </a:buClr>
              <a:buFont typeface="+mj-lt"/>
              <a:buAutoNum type="arabicPeriod"/>
            </a:pPr>
            <a:r>
              <a:rPr lang="el-GR" sz="2100" dirty="0" smtClean="0">
                <a:latin typeface="Times New Roman" panose="02020603050405020304" pitchFamily="18" charset="0"/>
                <a:ea typeface="+mj-ea"/>
                <a:cs typeface="Times New Roman" panose="02020603050405020304" pitchFamily="18" charset="0"/>
              </a:rPr>
              <a:t>Ο </a:t>
            </a:r>
            <a:r>
              <a:rPr lang="el-GR" sz="2100" dirty="0">
                <a:latin typeface="Times New Roman" panose="02020603050405020304" pitchFamily="18" charset="0"/>
                <a:ea typeface="+mj-ea"/>
                <a:cs typeface="Times New Roman" panose="02020603050405020304" pitchFamily="18" charset="0"/>
              </a:rPr>
              <a:t>τεχνητός </a:t>
            </a:r>
            <a:r>
              <a:rPr lang="el-GR" sz="2100" dirty="0" err="1">
                <a:latin typeface="Times New Roman" panose="02020603050405020304" pitchFamily="18" charset="0"/>
                <a:ea typeface="+mj-ea"/>
                <a:cs typeface="Times New Roman" panose="02020603050405020304" pitchFamily="18" charset="0"/>
              </a:rPr>
              <a:t>εµπλουτισµός</a:t>
            </a:r>
            <a:r>
              <a:rPr lang="el-GR" sz="2100" dirty="0">
                <a:latin typeface="Times New Roman" panose="02020603050405020304" pitchFamily="18" charset="0"/>
                <a:ea typeface="+mj-ea"/>
                <a:cs typeface="Times New Roman" panose="02020603050405020304" pitchFamily="18" charset="0"/>
              </a:rPr>
              <a:t> των </a:t>
            </a:r>
            <a:r>
              <a:rPr lang="el-GR" sz="2100" dirty="0" err="1">
                <a:latin typeface="Times New Roman" panose="02020603050405020304" pitchFamily="18" charset="0"/>
                <a:ea typeface="+mj-ea"/>
                <a:cs typeface="Times New Roman" panose="02020603050405020304" pitchFamily="18" charset="0"/>
              </a:rPr>
              <a:t>υδροφορέων</a:t>
            </a:r>
            <a:r>
              <a:rPr lang="el-GR" sz="2100" dirty="0">
                <a:latin typeface="Times New Roman" panose="02020603050405020304" pitchFamily="18" charset="0"/>
                <a:ea typeface="+mj-ea"/>
                <a:cs typeface="Times New Roman" panose="02020603050405020304" pitchFamily="18" charset="0"/>
              </a:rPr>
              <a:t>, λύση που από τη φύση της συνδυάζεται µε </a:t>
            </a:r>
            <a:r>
              <a:rPr lang="el-GR" sz="2100" dirty="0" smtClean="0">
                <a:latin typeface="Times New Roman" panose="02020603050405020304" pitchFamily="18" charset="0"/>
                <a:ea typeface="+mj-ea"/>
                <a:cs typeface="Times New Roman" panose="02020603050405020304" pitchFamily="18" charset="0"/>
              </a:rPr>
              <a:t>την </a:t>
            </a:r>
            <a:r>
              <a:rPr lang="el-GR" sz="2100" dirty="0" err="1" smtClean="0">
                <a:latin typeface="Times New Roman" panose="02020603050405020304" pitchFamily="18" charset="0"/>
                <a:ea typeface="+mj-ea"/>
                <a:cs typeface="Times New Roman" panose="02020603050405020304" pitchFamily="18" charset="0"/>
              </a:rPr>
              <a:t>αµέσως</a:t>
            </a:r>
            <a:r>
              <a:rPr lang="el-GR" sz="2100" dirty="0" smtClean="0">
                <a:latin typeface="Times New Roman" panose="02020603050405020304" pitchFamily="18" charset="0"/>
                <a:ea typeface="+mj-ea"/>
                <a:cs typeface="Times New Roman" panose="02020603050405020304" pitchFamily="18" charset="0"/>
              </a:rPr>
              <a:t> </a:t>
            </a:r>
            <a:r>
              <a:rPr lang="el-GR" sz="2100" dirty="0" err="1">
                <a:latin typeface="Times New Roman" panose="02020603050405020304" pitchFamily="18" charset="0"/>
                <a:ea typeface="+mj-ea"/>
                <a:cs typeface="Times New Roman" panose="02020603050405020304" pitchFamily="18" charset="0"/>
              </a:rPr>
              <a:t>προηγούµενη</a:t>
            </a:r>
            <a:r>
              <a:rPr lang="el-GR" sz="2100" dirty="0">
                <a:latin typeface="Times New Roman" panose="02020603050405020304" pitchFamily="18" charset="0"/>
                <a:ea typeface="+mj-ea"/>
                <a:cs typeface="Times New Roman" panose="02020603050405020304" pitchFamily="18" charset="0"/>
              </a:rPr>
              <a:t>. </a:t>
            </a:r>
            <a:endParaRPr lang="el-GR" sz="2100" dirty="0" smtClean="0">
              <a:latin typeface="Times New Roman" panose="02020603050405020304" pitchFamily="18" charset="0"/>
              <a:ea typeface="+mj-ea"/>
              <a:cs typeface="Times New Roman" panose="02020603050405020304" pitchFamily="18" charset="0"/>
            </a:endParaRPr>
          </a:p>
          <a:p>
            <a:pPr>
              <a:lnSpc>
                <a:spcPct val="150000"/>
              </a:lnSpc>
              <a:buClr>
                <a:schemeClr val="accent2"/>
              </a:buClr>
            </a:pPr>
            <a:endParaRPr lang="el-GR" sz="2200" dirty="0" smtClean="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418233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301752"/>
            <a:ext cx="8668520" cy="766624"/>
          </a:xfrm>
        </p:spPr>
        <p:txBody>
          <a:bodyPr anchor="ctr"/>
          <a:lstStyle/>
          <a:p>
            <a:pPr algn="l"/>
            <a:r>
              <a:rPr lang="el-GR" sz="4000" dirty="0" smtClean="0">
                <a:solidFill>
                  <a:schemeClr val="tx1"/>
                </a:solidFill>
                <a:latin typeface="Times New Roman" panose="02020603050405020304" pitchFamily="18" charset="0"/>
                <a:cs typeface="Times New Roman" panose="02020603050405020304" pitchFamily="18" charset="0"/>
              </a:rPr>
              <a:t>Χρήση νερού στη γεωργία-Αντιμετώπιση</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0896" y="1219200"/>
            <a:ext cx="10817352" cy="4455066"/>
          </a:xfrm>
          <a:prstGeom prst="rect">
            <a:avLst/>
          </a:prstGeom>
        </p:spPr>
        <p:txBody>
          <a:bodyPr wrap="square">
            <a:spAutoFit/>
          </a:bodyPr>
          <a:lstStyle/>
          <a:p>
            <a:pPr>
              <a:lnSpc>
                <a:spcPct val="150000"/>
              </a:lnSpc>
              <a:buClr>
                <a:schemeClr val="accent2"/>
              </a:buClr>
            </a:pPr>
            <a:r>
              <a:rPr lang="el-GR" sz="2100" dirty="0" smtClean="0">
                <a:latin typeface="Times New Roman" panose="02020603050405020304" pitchFamily="18" charset="0"/>
                <a:ea typeface="+mj-ea"/>
                <a:cs typeface="Times New Roman" panose="02020603050405020304" pitchFamily="18" charset="0"/>
              </a:rPr>
              <a:t>Επιπλέον τρόποι αντιμετώπισης είναι:</a:t>
            </a:r>
          </a:p>
          <a:p>
            <a:pPr marL="342900" indent="-342900">
              <a:lnSpc>
                <a:spcPct val="150000"/>
              </a:lnSpc>
              <a:buClr>
                <a:schemeClr val="accent2"/>
              </a:buClr>
              <a:buFont typeface="Arial" panose="020B0604020202020204" pitchFamily="34" charset="0"/>
              <a:buChar char="•"/>
            </a:pPr>
            <a:r>
              <a:rPr lang="el-GR" sz="2100" dirty="0">
                <a:latin typeface="Times New Roman" panose="02020603050405020304" pitchFamily="18" charset="0"/>
                <a:ea typeface="+mj-ea"/>
                <a:cs typeface="Times New Roman" panose="02020603050405020304" pitchFamily="18" charset="0"/>
              </a:rPr>
              <a:t> Ανάπτυξη </a:t>
            </a:r>
            <a:r>
              <a:rPr lang="el-GR" sz="2100" dirty="0" err="1">
                <a:latin typeface="Times New Roman" panose="02020603050405020304" pitchFamily="18" charset="0"/>
                <a:ea typeface="+mj-ea"/>
                <a:cs typeface="Times New Roman" panose="02020603050405020304" pitchFamily="18" charset="0"/>
              </a:rPr>
              <a:t>βελτιωµένων</a:t>
            </a:r>
            <a:r>
              <a:rPr lang="el-GR" sz="2100" dirty="0">
                <a:latin typeface="Times New Roman" panose="02020603050405020304" pitchFamily="18" charset="0"/>
                <a:ea typeface="+mj-ea"/>
                <a:cs typeface="Times New Roman" panose="02020603050405020304" pitchFamily="18" charset="0"/>
              </a:rPr>
              <a:t> ποικιλιών καλλιεργειών κατάλληλων για </a:t>
            </a:r>
            <a:r>
              <a:rPr lang="el-GR" sz="2100" dirty="0" err="1" smtClean="0">
                <a:latin typeface="Times New Roman" panose="02020603050405020304" pitchFamily="18" charset="0"/>
                <a:ea typeface="+mj-ea"/>
                <a:cs typeface="Times New Roman" panose="02020603050405020304" pitchFamily="18" charset="0"/>
              </a:rPr>
              <a:t>ξηρικές</a:t>
            </a:r>
            <a:r>
              <a:rPr lang="el-GR" sz="2100" dirty="0" smtClean="0">
                <a:latin typeface="Times New Roman" panose="02020603050405020304" pitchFamily="18" charset="0"/>
                <a:ea typeface="+mj-ea"/>
                <a:cs typeface="Times New Roman" panose="02020603050405020304" pitchFamily="18" charset="0"/>
              </a:rPr>
              <a:t> καλλιέργειες</a:t>
            </a:r>
            <a:r>
              <a:rPr lang="el-GR" sz="2100" dirty="0">
                <a:latin typeface="Times New Roman" panose="02020603050405020304" pitchFamily="18" charset="0"/>
                <a:ea typeface="+mj-ea"/>
                <a:cs typeface="Times New Roman" panose="02020603050405020304" pitchFamily="18" charset="0"/>
              </a:rPr>
              <a:t>, ανεκτικών σε ξηρασίες και ανθεκτικών σε </a:t>
            </a:r>
            <a:r>
              <a:rPr lang="el-GR" sz="2100" dirty="0" smtClean="0">
                <a:latin typeface="Times New Roman" panose="02020603050405020304" pitchFamily="18" charset="0"/>
                <a:ea typeface="+mj-ea"/>
                <a:cs typeface="Times New Roman" panose="02020603050405020304" pitchFamily="18" charset="0"/>
              </a:rPr>
              <a:t>ασθένειες.</a:t>
            </a:r>
          </a:p>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Σχετικές </a:t>
            </a:r>
            <a:r>
              <a:rPr lang="el-GR" sz="2100" dirty="0">
                <a:latin typeface="Times New Roman" panose="02020603050405020304" pitchFamily="18" charset="0"/>
                <a:ea typeface="+mj-ea"/>
                <a:cs typeface="Times New Roman" panose="02020603050405020304" pitchFamily="18" charset="0"/>
              </a:rPr>
              <a:t>µε το νερό όψεις της βελτίωσης της </a:t>
            </a:r>
            <a:r>
              <a:rPr lang="el-GR" sz="2100" dirty="0" err="1">
                <a:latin typeface="Times New Roman" panose="02020603050405020304" pitchFamily="18" charset="0"/>
                <a:ea typeface="+mj-ea"/>
                <a:cs typeface="Times New Roman" panose="02020603050405020304" pitchFamily="18" charset="0"/>
              </a:rPr>
              <a:t>βιωσιµότητας</a:t>
            </a:r>
            <a:r>
              <a:rPr lang="el-GR" sz="2100" dirty="0">
                <a:latin typeface="Times New Roman" panose="02020603050405020304" pitchFamily="18" charset="0"/>
                <a:ea typeface="+mj-ea"/>
                <a:cs typeface="Times New Roman" panose="02020603050405020304" pitchFamily="18" charset="0"/>
              </a:rPr>
              <a:t> των </a:t>
            </a:r>
            <a:r>
              <a:rPr lang="el-GR" sz="2100" dirty="0" err="1" smtClean="0">
                <a:latin typeface="Times New Roman" panose="02020603050405020304" pitchFamily="18" charset="0"/>
                <a:ea typeface="+mj-ea"/>
                <a:cs typeface="Times New Roman" panose="02020603050405020304" pitchFamily="18" charset="0"/>
              </a:rPr>
              <a:t>αρδευόµενων</a:t>
            </a:r>
            <a:r>
              <a:rPr lang="el-GR" sz="2100" dirty="0" smtClean="0">
                <a:latin typeface="Times New Roman" panose="02020603050405020304" pitchFamily="18" charset="0"/>
                <a:ea typeface="+mj-ea"/>
                <a:cs typeface="Times New Roman" panose="02020603050405020304" pitchFamily="18" charset="0"/>
              </a:rPr>
              <a:t> καλλιεργειών </a:t>
            </a:r>
            <a:r>
              <a:rPr lang="el-GR" sz="2100" dirty="0">
                <a:latin typeface="Times New Roman" panose="02020603050405020304" pitchFamily="18" charset="0"/>
                <a:ea typeface="+mj-ea"/>
                <a:cs typeface="Times New Roman" panose="02020603050405020304" pitchFamily="18" charset="0"/>
              </a:rPr>
              <a:t>µε εξέταση της πιο αποδοτικής διαχείρισης του ισοζυγίου των </a:t>
            </a:r>
            <a:r>
              <a:rPr lang="el-GR" sz="2100" dirty="0" smtClean="0">
                <a:latin typeface="Times New Roman" panose="02020603050405020304" pitchFamily="18" charset="0"/>
                <a:ea typeface="+mj-ea"/>
                <a:cs typeface="Times New Roman" panose="02020603050405020304" pitchFamily="18" charset="0"/>
              </a:rPr>
              <a:t>αλάτων και </a:t>
            </a:r>
            <a:r>
              <a:rPr lang="el-GR" sz="2100" dirty="0">
                <a:latin typeface="Times New Roman" panose="02020603050405020304" pitchFamily="18" charset="0"/>
                <a:ea typeface="+mj-ea"/>
                <a:cs typeface="Times New Roman" panose="02020603050405020304" pitchFamily="18" charset="0"/>
              </a:rPr>
              <a:t>των στραγγίσεων.</a:t>
            </a:r>
          </a:p>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Ανάπτυξη </a:t>
            </a:r>
            <a:r>
              <a:rPr lang="el-GR" sz="2100" dirty="0">
                <a:latin typeface="Times New Roman" panose="02020603050405020304" pitchFamily="18" charset="0"/>
                <a:ea typeface="+mj-ea"/>
                <a:cs typeface="Times New Roman" panose="02020603050405020304" pitchFamily="18" charset="0"/>
              </a:rPr>
              <a:t>καλλιεργειών µε πιο αποδοτική χρήση νερού και βελτιστοποίηση </a:t>
            </a:r>
            <a:r>
              <a:rPr lang="el-GR" sz="2100" dirty="0" smtClean="0">
                <a:latin typeface="Times New Roman" panose="02020603050405020304" pitchFamily="18" charset="0"/>
                <a:ea typeface="+mj-ea"/>
                <a:cs typeface="Times New Roman" panose="02020603050405020304" pitchFamily="18" charset="0"/>
              </a:rPr>
              <a:t>της </a:t>
            </a:r>
            <a:r>
              <a:rPr lang="el-GR" sz="2100" dirty="0" err="1" smtClean="0">
                <a:latin typeface="Times New Roman" panose="02020603050405020304" pitchFamily="18" charset="0"/>
                <a:ea typeface="+mj-ea"/>
                <a:cs typeface="Times New Roman" panose="02020603050405020304" pitchFamily="18" charset="0"/>
              </a:rPr>
              <a:t>οικονοµικής</a:t>
            </a:r>
            <a:r>
              <a:rPr lang="el-GR" sz="2100" dirty="0" smtClean="0">
                <a:latin typeface="Times New Roman" panose="02020603050405020304" pitchFamily="18" charset="0"/>
                <a:ea typeface="+mj-ea"/>
                <a:cs typeface="Times New Roman" panose="02020603050405020304" pitchFamily="18" charset="0"/>
              </a:rPr>
              <a:t> </a:t>
            </a:r>
            <a:r>
              <a:rPr lang="el-GR" sz="2100" dirty="0">
                <a:latin typeface="Times New Roman" panose="02020603050405020304" pitchFamily="18" charset="0"/>
                <a:ea typeface="+mj-ea"/>
                <a:cs typeface="Times New Roman" panose="02020603050405020304" pitchFamily="18" charset="0"/>
              </a:rPr>
              <a:t>απόδοσης του νερού που </a:t>
            </a:r>
            <a:r>
              <a:rPr lang="el-GR" sz="2100" dirty="0" err="1">
                <a:latin typeface="Times New Roman" panose="02020603050405020304" pitchFamily="18" charset="0"/>
                <a:ea typeface="+mj-ea"/>
                <a:cs typeface="Times New Roman" panose="02020603050405020304" pitchFamily="18" charset="0"/>
              </a:rPr>
              <a:t>χρησιµοποιείται</a:t>
            </a:r>
            <a:r>
              <a:rPr lang="el-GR" sz="2100" dirty="0">
                <a:latin typeface="Times New Roman" panose="02020603050405020304" pitchFamily="18" charset="0"/>
                <a:ea typeface="+mj-ea"/>
                <a:cs typeface="Times New Roman" panose="02020603050405020304" pitchFamily="18" charset="0"/>
              </a:rPr>
              <a:t> στην </a:t>
            </a:r>
            <a:r>
              <a:rPr lang="el-GR" sz="2100" dirty="0" smtClean="0">
                <a:latin typeface="Times New Roman" panose="02020603050405020304" pitchFamily="18" charset="0"/>
                <a:ea typeface="+mj-ea"/>
                <a:cs typeface="Times New Roman" panose="02020603050405020304" pitchFamily="18" charset="0"/>
              </a:rPr>
              <a:t>άρδευση.</a:t>
            </a:r>
          </a:p>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Χρήση και αξιοποίηση έξυπνων τεχνολογικών λύσεων/εφαρμογών εξοικονόμησης νερού στη γεωργία.</a:t>
            </a:r>
            <a:endParaRPr lang="el-GR" sz="2200" dirty="0" smtClean="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4315087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301752"/>
            <a:ext cx="8668520" cy="766624"/>
          </a:xfrm>
        </p:spPr>
        <p:txBody>
          <a:bodyPr anchor="ctr"/>
          <a:lstStyle/>
          <a:p>
            <a:pPr algn="l"/>
            <a:r>
              <a:rPr lang="el-GR" sz="4000" dirty="0" smtClean="0">
                <a:solidFill>
                  <a:schemeClr val="tx1"/>
                </a:solidFill>
                <a:latin typeface="Times New Roman" panose="02020603050405020304" pitchFamily="18" charset="0"/>
                <a:cs typeface="Times New Roman" panose="02020603050405020304" pitchFamily="18" charset="0"/>
              </a:rPr>
              <a:t>Ρύπανση υδατικών οικοσυστημάτων</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0896" y="1036320"/>
            <a:ext cx="10817352" cy="5932393"/>
          </a:xfrm>
          <a:prstGeom prst="rect">
            <a:avLst/>
          </a:prstGeom>
        </p:spPr>
        <p:txBody>
          <a:bodyPr wrap="square">
            <a:spAutoFit/>
          </a:bodyPr>
          <a:lstStyle/>
          <a:p>
            <a:pPr>
              <a:lnSpc>
                <a:spcPct val="150000"/>
              </a:lnSpc>
              <a:buClr>
                <a:schemeClr val="accent2"/>
              </a:buClr>
            </a:pPr>
            <a:r>
              <a:rPr lang="el-GR" sz="2100" dirty="0" smtClean="0">
                <a:latin typeface="Times New Roman" panose="02020603050405020304" pitchFamily="18" charset="0"/>
                <a:ea typeface="+mj-ea"/>
                <a:cs typeface="Times New Roman" panose="02020603050405020304" pitchFamily="18" charset="0"/>
              </a:rPr>
              <a:t>Το «</a:t>
            </a:r>
            <a:r>
              <a:rPr lang="el-GR" sz="2100" i="1" dirty="0" err="1" smtClean="0">
                <a:latin typeface="Times New Roman" panose="02020603050405020304" pitchFamily="18" charset="0"/>
                <a:ea typeface="+mj-ea"/>
                <a:cs typeface="Times New Roman" panose="02020603050405020304" pitchFamily="18" charset="0"/>
              </a:rPr>
              <a:t>επτακέφαλο</a:t>
            </a:r>
            <a:r>
              <a:rPr lang="el-GR" sz="2100" i="1" dirty="0" smtClean="0">
                <a:latin typeface="Times New Roman" panose="02020603050405020304" pitchFamily="18" charset="0"/>
                <a:ea typeface="+mj-ea"/>
                <a:cs typeface="Times New Roman" panose="02020603050405020304" pitchFamily="18" charset="0"/>
              </a:rPr>
              <a:t> τέρας</a:t>
            </a:r>
            <a:r>
              <a:rPr lang="el-GR" sz="2100" dirty="0" smtClean="0">
                <a:latin typeface="Times New Roman" panose="02020603050405020304" pitchFamily="18" charset="0"/>
                <a:ea typeface="+mj-ea"/>
                <a:cs typeface="Times New Roman" panose="02020603050405020304" pitchFamily="18" charset="0"/>
              </a:rPr>
              <a:t>» (</a:t>
            </a:r>
            <a:r>
              <a:rPr lang="en-US" sz="2100" dirty="0" err="1" smtClean="0">
                <a:latin typeface="Times New Roman" panose="02020603050405020304" pitchFamily="18" charset="0"/>
                <a:ea typeface="+mj-ea"/>
                <a:cs typeface="Times New Roman" panose="02020603050405020304" pitchFamily="18" charset="0"/>
              </a:rPr>
              <a:t>Laborde</a:t>
            </a:r>
            <a:r>
              <a:rPr lang="en-US" sz="2100" dirty="0" smtClean="0">
                <a:latin typeface="Times New Roman" panose="02020603050405020304" pitchFamily="18" charset="0"/>
                <a:ea typeface="+mj-ea"/>
                <a:cs typeface="Times New Roman" panose="02020603050405020304" pitchFamily="18" charset="0"/>
              </a:rPr>
              <a:t> &amp; </a:t>
            </a:r>
            <a:r>
              <a:rPr lang="en-US" sz="2100" dirty="0" err="1" smtClean="0">
                <a:latin typeface="Times New Roman" panose="02020603050405020304" pitchFamily="18" charset="0"/>
                <a:ea typeface="+mj-ea"/>
                <a:cs typeface="Times New Roman" panose="02020603050405020304" pitchFamily="18" charset="0"/>
              </a:rPr>
              <a:t>Motec</a:t>
            </a:r>
            <a:r>
              <a:rPr lang="en-US" sz="2100" dirty="0" smtClean="0">
                <a:latin typeface="Times New Roman" panose="02020603050405020304" pitchFamily="18" charset="0"/>
                <a:ea typeface="+mj-ea"/>
                <a:cs typeface="Times New Roman" panose="02020603050405020304" pitchFamily="18" charset="0"/>
              </a:rPr>
              <a:t> 1980) </a:t>
            </a:r>
            <a:r>
              <a:rPr lang="el-GR" sz="2100" dirty="0" smtClean="0">
                <a:latin typeface="Times New Roman" panose="02020603050405020304" pitchFamily="18" charset="0"/>
                <a:ea typeface="+mj-ea"/>
                <a:cs typeface="Times New Roman" panose="02020603050405020304" pitchFamily="18" charset="0"/>
              </a:rPr>
              <a:t>της υποβάθμισης του νερού είναι:</a:t>
            </a:r>
            <a:endParaRPr lang="en-US" sz="2100" dirty="0" smtClean="0">
              <a:latin typeface="Times New Roman" panose="02020603050405020304" pitchFamily="18" charset="0"/>
              <a:ea typeface="+mj-ea"/>
              <a:cs typeface="Times New Roman" panose="02020603050405020304" pitchFamily="18" charset="0"/>
            </a:endParaRPr>
          </a:p>
          <a:p>
            <a:pPr marL="457200" indent="-457200">
              <a:lnSpc>
                <a:spcPct val="150000"/>
              </a:lnSpc>
              <a:buClr>
                <a:schemeClr val="accent2"/>
              </a:buClr>
              <a:buFont typeface="+mj-lt"/>
              <a:buAutoNum type="arabicPeriod"/>
            </a:pPr>
            <a:r>
              <a:rPr lang="el-GR" sz="2100" b="1" dirty="0" smtClean="0">
                <a:latin typeface="Times New Roman" panose="02020603050405020304" pitchFamily="18" charset="0"/>
                <a:ea typeface="+mj-ea"/>
                <a:cs typeface="Times New Roman" panose="02020603050405020304" pitchFamily="18" charset="0"/>
              </a:rPr>
              <a:t>Η αγροτική παραγωγή. </a:t>
            </a:r>
            <a:r>
              <a:rPr lang="el-GR" sz="2100" dirty="0" smtClean="0">
                <a:latin typeface="Times New Roman" panose="02020603050405020304" pitchFamily="18" charset="0"/>
                <a:ea typeface="+mj-ea"/>
                <a:cs typeface="Times New Roman" panose="02020603050405020304" pitchFamily="18" charset="0"/>
              </a:rPr>
              <a:t>Με την μετατροπή της σε παραγωγή εντατικών εκμεταλλεύσεων υποβαθμίζει άμεσα τα επιφανειακά νερά με τον ψεκασμό </a:t>
            </a:r>
            <a:r>
              <a:rPr lang="el-GR" sz="2100" dirty="0" err="1" smtClean="0">
                <a:latin typeface="Times New Roman" panose="02020603050405020304" pitchFamily="18" charset="0"/>
                <a:ea typeface="+mj-ea"/>
                <a:cs typeface="Times New Roman" panose="02020603050405020304" pitchFamily="18" charset="0"/>
              </a:rPr>
              <a:t>αγροχημικών</a:t>
            </a:r>
            <a:r>
              <a:rPr lang="el-GR" sz="2100" dirty="0" smtClean="0">
                <a:latin typeface="Times New Roman" panose="02020603050405020304" pitchFamily="18" charset="0"/>
                <a:ea typeface="+mj-ea"/>
                <a:cs typeface="Times New Roman" panose="02020603050405020304" pitchFamily="18" charset="0"/>
              </a:rPr>
              <a:t>. Σημείωση ότι πλέον </a:t>
            </a:r>
            <a:r>
              <a:rPr lang="el-GR" sz="2100" dirty="0" err="1" smtClean="0">
                <a:latin typeface="Times New Roman" panose="02020603050405020304" pitchFamily="18" charset="0"/>
                <a:ea typeface="+mj-ea"/>
                <a:cs typeface="Times New Roman" panose="02020603050405020304" pitchFamily="18" charset="0"/>
              </a:rPr>
              <a:t>εχουν</a:t>
            </a:r>
            <a:r>
              <a:rPr lang="el-GR" sz="2100" dirty="0" smtClean="0">
                <a:latin typeface="Times New Roman" panose="02020603050405020304" pitchFamily="18" charset="0"/>
                <a:ea typeface="+mj-ea"/>
                <a:cs typeface="Times New Roman" panose="02020603050405020304" pitchFamily="18" charset="0"/>
              </a:rPr>
              <a:t> αντιμετωπισθεί σημαντικά αυτά τα προβλήματα με έξυπνες λύσεις ψεκασμού. </a:t>
            </a:r>
          </a:p>
          <a:p>
            <a:pPr marL="457200" indent="-457200">
              <a:lnSpc>
                <a:spcPct val="150000"/>
              </a:lnSpc>
              <a:buClr>
                <a:schemeClr val="accent2"/>
              </a:buClr>
              <a:buFont typeface="+mj-lt"/>
              <a:buAutoNum type="arabicPeriod"/>
            </a:pPr>
            <a:r>
              <a:rPr lang="el-GR" sz="2100" b="1" dirty="0" smtClean="0">
                <a:latin typeface="Times New Roman" panose="02020603050405020304" pitchFamily="18" charset="0"/>
                <a:ea typeface="+mj-ea"/>
                <a:cs typeface="Times New Roman" panose="02020603050405020304" pitchFamily="18" charset="0"/>
              </a:rPr>
              <a:t>Η χημική βιομηχανία. </a:t>
            </a:r>
            <a:r>
              <a:rPr lang="el-GR" sz="2100" dirty="0">
                <a:latin typeface="Times New Roman" panose="02020603050405020304" pitchFamily="18" charset="0"/>
                <a:ea typeface="+mj-ea"/>
                <a:cs typeface="Times New Roman" panose="02020603050405020304" pitchFamily="18" charset="0"/>
              </a:rPr>
              <a:t> </a:t>
            </a:r>
            <a:r>
              <a:rPr lang="el-GR" sz="2100" dirty="0" smtClean="0">
                <a:latin typeface="Times New Roman" panose="02020603050405020304" pitchFamily="18" charset="0"/>
                <a:ea typeface="+mj-ea"/>
                <a:cs typeface="Times New Roman" panose="02020603050405020304" pitchFamily="18" charset="0"/>
              </a:rPr>
              <a:t>Μόλυνση των υδάτων και της ατμόσφαιρας από τα απόβλητα της.</a:t>
            </a:r>
          </a:p>
          <a:p>
            <a:pPr marL="457200" indent="-457200">
              <a:lnSpc>
                <a:spcPct val="150000"/>
              </a:lnSpc>
              <a:buClr>
                <a:schemeClr val="accent2"/>
              </a:buClr>
              <a:buFont typeface="+mj-lt"/>
              <a:buAutoNum type="arabicPeriod"/>
            </a:pPr>
            <a:r>
              <a:rPr lang="el-GR" sz="2100" b="1" dirty="0" smtClean="0">
                <a:latin typeface="Times New Roman" panose="02020603050405020304" pitchFamily="18" charset="0"/>
                <a:ea typeface="+mj-ea"/>
                <a:cs typeface="Times New Roman" panose="02020603050405020304" pitchFamily="18" charset="0"/>
              </a:rPr>
              <a:t>Τα αυτοκίνητα. </a:t>
            </a:r>
            <a:r>
              <a:rPr lang="el-GR" sz="2100" dirty="0" smtClean="0">
                <a:latin typeface="Times New Roman" panose="02020603050405020304" pitchFamily="18" charset="0"/>
                <a:ea typeface="+mj-ea"/>
                <a:cs typeface="Times New Roman" panose="02020603050405020304" pitchFamily="18" charset="0"/>
              </a:rPr>
              <a:t>Έμμεση και άμεση επίδραση στο νερό της βροχής από τα εκπεμπόμενα καυσαέρια.</a:t>
            </a:r>
          </a:p>
          <a:p>
            <a:pPr marL="457200" indent="-457200">
              <a:lnSpc>
                <a:spcPct val="150000"/>
              </a:lnSpc>
              <a:buClr>
                <a:schemeClr val="accent2"/>
              </a:buClr>
              <a:buFont typeface="+mj-lt"/>
              <a:buAutoNum type="arabicPeriod"/>
            </a:pPr>
            <a:r>
              <a:rPr lang="el-GR" sz="2100" b="1" dirty="0" smtClean="0">
                <a:latin typeface="Times New Roman" panose="02020603050405020304" pitchFamily="18" charset="0"/>
                <a:ea typeface="+mj-ea"/>
                <a:cs typeface="Times New Roman" panose="02020603050405020304" pitchFamily="18" charset="0"/>
              </a:rPr>
              <a:t>Τα πυρηνικά εργοστάσια. </a:t>
            </a:r>
            <a:r>
              <a:rPr lang="el-GR" sz="2100" dirty="0" smtClean="0">
                <a:latin typeface="Times New Roman" panose="02020603050405020304" pitchFamily="18" charset="0"/>
                <a:ea typeface="+mj-ea"/>
                <a:cs typeface="Times New Roman" panose="02020603050405020304" pitchFamily="18" charset="0"/>
              </a:rPr>
              <a:t>Θερμική και ραδιενεργή </a:t>
            </a:r>
            <a:r>
              <a:rPr lang="el-GR" sz="2100" dirty="0" err="1" smtClean="0">
                <a:latin typeface="Times New Roman" panose="02020603050405020304" pitchFamily="18" charset="0"/>
                <a:ea typeface="+mj-ea"/>
                <a:cs typeface="Times New Roman" panose="02020603050405020304" pitchFamily="18" charset="0"/>
              </a:rPr>
              <a:t>μολυνση</a:t>
            </a:r>
            <a:r>
              <a:rPr lang="el-GR" sz="2100" dirty="0" smtClean="0">
                <a:latin typeface="Times New Roman" panose="02020603050405020304" pitchFamily="18" charset="0"/>
                <a:ea typeface="+mj-ea"/>
                <a:cs typeface="Times New Roman" panose="02020603050405020304" pitchFamily="18" charset="0"/>
              </a:rPr>
              <a:t> καθώς και μόλυνση από τα ορυκτά αποπλύσεως.</a:t>
            </a:r>
          </a:p>
          <a:p>
            <a:pPr marL="457200" indent="-457200">
              <a:lnSpc>
                <a:spcPct val="150000"/>
              </a:lnSpc>
              <a:buClr>
                <a:schemeClr val="accent2"/>
              </a:buClr>
              <a:buFont typeface="+mj-lt"/>
              <a:buAutoNum type="arabicPeriod"/>
            </a:pPr>
            <a:r>
              <a:rPr lang="el-GR" sz="2100" b="1" dirty="0" smtClean="0">
                <a:latin typeface="Times New Roman" panose="02020603050405020304" pitchFamily="18" charset="0"/>
                <a:ea typeface="+mj-ea"/>
                <a:cs typeface="Times New Roman" panose="02020603050405020304" pitchFamily="18" charset="0"/>
              </a:rPr>
              <a:t>Η παραγωγή πετρελαιοειδών.</a:t>
            </a:r>
          </a:p>
          <a:p>
            <a:pPr marL="457200" indent="-457200">
              <a:lnSpc>
                <a:spcPct val="150000"/>
              </a:lnSpc>
              <a:buClr>
                <a:schemeClr val="accent2"/>
              </a:buClr>
              <a:buFont typeface="+mj-lt"/>
              <a:buAutoNum type="arabicPeriod"/>
            </a:pPr>
            <a:r>
              <a:rPr lang="el-GR" sz="2100" b="1" dirty="0" smtClean="0">
                <a:latin typeface="Times New Roman" panose="02020603050405020304" pitchFamily="18" charset="0"/>
                <a:ea typeface="+mj-ea"/>
                <a:cs typeface="Times New Roman" panose="02020603050405020304" pitchFamily="18" charset="0"/>
              </a:rPr>
              <a:t>Ιδιωτικός τομέας. </a:t>
            </a:r>
            <a:r>
              <a:rPr lang="el-GR" sz="2100" dirty="0" smtClean="0">
                <a:latin typeface="Times New Roman" panose="02020603050405020304" pitchFamily="18" charset="0"/>
                <a:ea typeface="+mj-ea"/>
                <a:cs typeface="Times New Roman" panose="02020603050405020304" pitchFamily="18" charset="0"/>
              </a:rPr>
              <a:t>Οικιακά απόβλητα.</a:t>
            </a:r>
          </a:p>
          <a:p>
            <a:pPr marL="457200" indent="-457200">
              <a:lnSpc>
                <a:spcPct val="150000"/>
              </a:lnSpc>
              <a:buClr>
                <a:schemeClr val="accent2"/>
              </a:buClr>
              <a:buFont typeface="+mj-lt"/>
              <a:buAutoNum type="arabicPeriod"/>
            </a:pPr>
            <a:r>
              <a:rPr lang="el-GR" sz="2100" b="1" dirty="0" smtClean="0">
                <a:latin typeface="Times New Roman" panose="02020603050405020304" pitchFamily="18" charset="0"/>
                <a:ea typeface="+mj-ea"/>
                <a:cs typeface="Times New Roman" panose="02020603050405020304" pitchFamily="18" charset="0"/>
              </a:rPr>
              <a:t>Οι αρχές/Τα κράτη.</a:t>
            </a:r>
            <a:endParaRPr lang="el-GR" sz="2200" b="1" dirty="0" smtClean="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052163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301752"/>
            <a:ext cx="8668520" cy="766624"/>
          </a:xfrm>
        </p:spPr>
        <p:txBody>
          <a:bodyPr anchor="ctr"/>
          <a:lstStyle/>
          <a:p>
            <a:pPr algn="l"/>
            <a:r>
              <a:rPr lang="el-GR" sz="4000" dirty="0" smtClean="0">
                <a:solidFill>
                  <a:schemeClr val="tx1"/>
                </a:solidFill>
                <a:latin typeface="Times New Roman" panose="02020603050405020304" pitchFamily="18" charset="0"/>
                <a:cs typeface="Times New Roman" panose="02020603050405020304" pitchFamily="18" charset="0"/>
              </a:rPr>
              <a:t>Ρύπανση υδατικών οικοσυστημάτων</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0896" y="1036320"/>
            <a:ext cx="10817352" cy="3485570"/>
          </a:xfrm>
          <a:prstGeom prst="rect">
            <a:avLst/>
          </a:prstGeom>
        </p:spPr>
        <p:txBody>
          <a:bodyPr wrap="square">
            <a:spAutoFit/>
          </a:bodyPr>
          <a:lstStyle/>
          <a:p>
            <a:pPr>
              <a:lnSpc>
                <a:spcPct val="150000"/>
              </a:lnSpc>
              <a:buClr>
                <a:schemeClr val="accent2"/>
              </a:buClr>
            </a:pPr>
            <a:r>
              <a:rPr lang="el-GR" sz="2100" dirty="0" smtClean="0">
                <a:latin typeface="Times New Roman" panose="02020603050405020304" pitchFamily="18" charset="0"/>
                <a:ea typeface="+mj-ea"/>
                <a:cs typeface="Times New Roman" panose="02020603050405020304" pitchFamily="18" charset="0"/>
              </a:rPr>
              <a:t>Τρεις μεγάλες κατηγορίες ρύπων:</a:t>
            </a:r>
            <a:endParaRPr lang="en-US" sz="2100" dirty="0" smtClean="0">
              <a:latin typeface="Times New Roman" panose="02020603050405020304" pitchFamily="18" charset="0"/>
              <a:ea typeface="+mj-ea"/>
              <a:cs typeface="Times New Roman" panose="02020603050405020304" pitchFamily="18" charset="0"/>
            </a:endParaRPr>
          </a:p>
          <a:p>
            <a:pPr marL="457200" indent="-457200">
              <a:lnSpc>
                <a:spcPct val="150000"/>
              </a:lnSpc>
              <a:buClr>
                <a:schemeClr val="accent2"/>
              </a:buClr>
              <a:buFont typeface="+mj-lt"/>
              <a:buAutoNum type="arabicPeriod"/>
            </a:pPr>
            <a:r>
              <a:rPr lang="el-GR" sz="2100" b="1" dirty="0" smtClean="0">
                <a:latin typeface="Times New Roman" panose="02020603050405020304" pitchFamily="18" charset="0"/>
                <a:ea typeface="+mj-ea"/>
                <a:cs typeface="Times New Roman" panose="02020603050405020304" pitchFamily="18" charset="0"/>
              </a:rPr>
              <a:t>Οργανικοί. </a:t>
            </a:r>
            <a:r>
              <a:rPr lang="el-GR" sz="2100" dirty="0" smtClean="0">
                <a:latin typeface="Times New Roman" panose="02020603050405020304" pitchFamily="18" charset="0"/>
                <a:ea typeface="+mj-ea"/>
                <a:cs typeface="Times New Roman" panose="02020603050405020304" pitchFamily="18" charset="0"/>
              </a:rPr>
              <a:t>Τα απόβλητα και εκκρίματα, ζωικής, φυτικής ή ανθρωπογενούς (με τη βοήθεια της οργανικής συνθετικής χημείας) προέλευσης</a:t>
            </a:r>
          </a:p>
          <a:p>
            <a:pPr marL="457200" indent="-457200">
              <a:lnSpc>
                <a:spcPct val="150000"/>
              </a:lnSpc>
              <a:buClr>
                <a:schemeClr val="accent2"/>
              </a:buClr>
              <a:buFont typeface="+mj-lt"/>
              <a:buAutoNum type="arabicPeriod"/>
            </a:pPr>
            <a:r>
              <a:rPr lang="el-GR" sz="2100" b="1" dirty="0" smtClean="0">
                <a:latin typeface="Times New Roman" panose="02020603050405020304" pitchFamily="18" charset="0"/>
                <a:ea typeface="+mj-ea"/>
                <a:cs typeface="Times New Roman" panose="02020603050405020304" pitchFamily="18" charset="0"/>
              </a:rPr>
              <a:t>Χημικοί. </a:t>
            </a:r>
            <a:r>
              <a:rPr lang="el-GR" sz="2100" dirty="0" smtClean="0">
                <a:latin typeface="Times New Roman" panose="02020603050405020304" pitchFamily="18" charset="0"/>
                <a:ea typeface="+mj-ea"/>
                <a:cs typeface="Times New Roman" panose="02020603050405020304" pitchFamily="18" charset="0"/>
              </a:rPr>
              <a:t> Οφείλονται συνήθως σε νοσογόνα και τοξικά </a:t>
            </a:r>
            <a:r>
              <a:rPr lang="el-GR" sz="2100" dirty="0" err="1" smtClean="0">
                <a:latin typeface="Times New Roman" panose="02020603050405020304" pitchFamily="18" charset="0"/>
                <a:ea typeface="+mj-ea"/>
                <a:cs typeface="Times New Roman" panose="02020603050405020304" pitchFamily="18" charset="0"/>
              </a:rPr>
              <a:t>προιόντα</a:t>
            </a:r>
            <a:r>
              <a:rPr lang="el-GR" sz="2100" dirty="0" smtClean="0">
                <a:latin typeface="Times New Roman" panose="02020603050405020304" pitchFamily="18" charset="0"/>
                <a:ea typeface="+mj-ea"/>
                <a:cs typeface="Times New Roman" panose="02020603050405020304" pitchFamily="18" charset="0"/>
              </a:rPr>
              <a:t> (</a:t>
            </a:r>
            <a:r>
              <a:rPr lang="el-GR" sz="2100" dirty="0" err="1" smtClean="0">
                <a:latin typeface="Times New Roman" panose="02020603050405020304" pitchFamily="18" charset="0"/>
                <a:ea typeface="+mj-ea"/>
                <a:cs typeface="Times New Roman" panose="02020603050405020304" pitchFamily="18" charset="0"/>
              </a:rPr>
              <a:t>βαρέα</a:t>
            </a:r>
            <a:r>
              <a:rPr lang="el-GR" sz="2100" dirty="0" smtClean="0">
                <a:latin typeface="Times New Roman" panose="02020603050405020304" pitchFamily="18" charset="0"/>
                <a:ea typeface="+mj-ea"/>
                <a:cs typeface="Times New Roman" panose="02020603050405020304" pitchFamily="18" charset="0"/>
              </a:rPr>
              <a:t> μέταλλα, ζιζανιοκτόνα, </a:t>
            </a:r>
            <a:r>
              <a:rPr lang="el-GR" sz="2100" dirty="0" err="1" smtClean="0">
                <a:latin typeface="Times New Roman" panose="02020603050405020304" pitchFamily="18" charset="0"/>
                <a:ea typeface="+mj-ea"/>
                <a:cs typeface="Times New Roman" panose="02020603050405020304" pitchFamily="18" charset="0"/>
              </a:rPr>
              <a:t>αγροχημικά</a:t>
            </a:r>
            <a:r>
              <a:rPr lang="el-GR" sz="2100" dirty="0" smtClean="0">
                <a:latin typeface="Times New Roman" panose="02020603050405020304" pitchFamily="18" charset="0"/>
                <a:ea typeface="+mj-ea"/>
                <a:cs typeface="Times New Roman" panose="02020603050405020304" pitchFamily="18" charset="0"/>
              </a:rPr>
              <a:t>, κλπ.).</a:t>
            </a:r>
          </a:p>
          <a:p>
            <a:pPr marL="457200" indent="-457200">
              <a:lnSpc>
                <a:spcPct val="150000"/>
              </a:lnSpc>
              <a:buClr>
                <a:schemeClr val="accent2"/>
              </a:buClr>
              <a:buFont typeface="+mj-lt"/>
              <a:buAutoNum type="arabicPeriod"/>
            </a:pPr>
            <a:r>
              <a:rPr lang="el-GR" sz="2100" b="1" dirty="0" smtClean="0">
                <a:latin typeface="Times New Roman" panose="02020603050405020304" pitchFamily="18" charset="0"/>
                <a:ea typeface="+mj-ea"/>
                <a:cs typeface="Times New Roman" panose="02020603050405020304" pitchFamily="18" charset="0"/>
              </a:rPr>
              <a:t>Θερμικοί. </a:t>
            </a:r>
            <a:r>
              <a:rPr lang="el-GR" sz="2100" dirty="0" smtClean="0">
                <a:latin typeface="Times New Roman" panose="02020603050405020304" pitchFamily="18" charset="0"/>
                <a:ea typeface="+mj-ea"/>
                <a:cs typeface="Times New Roman" panose="02020603050405020304" pitchFamily="18" charset="0"/>
              </a:rPr>
              <a:t>Οι διακυμάνσεις και μεταβολές της θερμοκρασίας των νερών στο περιβάλλον μπορεί να επιδράσουν δυνητικά στην οικολογική ισορροπία.</a:t>
            </a:r>
          </a:p>
        </p:txBody>
      </p:sp>
    </p:spTree>
    <p:extLst>
      <p:ext uri="{BB962C8B-B14F-4D97-AF65-F5344CB8AC3E}">
        <p14:creationId xmlns:p14="http://schemas.microsoft.com/office/powerpoint/2010/main" val="10561255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301752"/>
            <a:ext cx="8668520" cy="766624"/>
          </a:xfrm>
        </p:spPr>
        <p:txBody>
          <a:bodyPr anchor="ctr"/>
          <a:lstStyle/>
          <a:p>
            <a:pPr algn="l"/>
            <a:r>
              <a:rPr lang="el-GR" sz="4000" dirty="0" smtClean="0">
                <a:solidFill>
                  <a:schemeClr val="tx1"/>
                </a:solidFill>
                <a:latin typeface="Times New Roman" panose="02020603050405020304" pitchFamily="18" charset="0"/>
                <a:cs typeface="Times New Roman" panose="02020603050405020304" pitchFamily="18" charset="0"/>
              </a:rPr>
              <a:t>Ρύπανση υδατικών οικοσυστημάτων</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0896" y="1036320"/>
            <a:ext cx="10817352" cy="4939814"/>
          </a:xfrm>
          <a:prstGeom prst="rect">
            <a:avLst/>
          </a:prstGeom>
        </p:spPr>
        <p:txBody>
          <a:bodyPr wrap="square">
            <a:spAutoFit/>
          </a:bodyPr>
          <a:lstStyle/>
          <a:p>
            <a:pPr>
              <a:lnSpc>
                <a:spcPct val="150000"/>
              </a:lnSpc>
              <a:buClr>
                <a:schemeClr val="accent2"/>
              </a:buClr>
            </a:pPr>
            <a:r>
              <a:rPr lang="el-GR" sz="2100" dirty="0" smtClean="0">
                <a:latin typeface="Times New Roman" panose="02020603050405020304" pitchFamily="18" charset="0"/>
                <a:ea typeface="+mj-ea"/>
                <a:cs typeface="Times New Roman" panose="02020603050405020304" pitchFamily="18" charset="0"/>
              </a:rPr>
              <a:t>Οι βασικοί μηχανισμοί </a:t>
            </a:r>
            <a:r>
              <a:rPr lang="el-GR" sz="2100" b="1" dirty="0" smtClean="0">
                <a:latin typeface="Times New Roman" panose="02020603050405020304" pitchFamily="18" charset="0"/>
                <a:ea typeface="+mj-ea"/>
                <a:cs typeface="Times New Roman" panose="02020603050405020304" pitchFamily="18" charset="0"/>
              </a:rPr>
              <a:t>μεταφοράς</a:t>
            </a:r>
            <a:r>
              <a:rPr lang="el-GR" sz="2100" dirty="0" smtClean="0">
                <a:latin typeface="Times New Roman" panose="02020603050405020304" pitchFamily="18" charset="0"/>
                <a:ea typeface="+mj-ea"/>
                <a:cs typeface="Times New Roman" panose="02020603050405020304" pitchFamily="18" charset="0"/>
              </a:rPr>
              <a:t> των ρύπων στο εσωτερικό ενός υδατικού συστήματος είναι:</a:t>
            </a:r>
          </a:p>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Τα ρεύματα μεταφοράς</a:t>
            </a:r>
          </a:p>
          <a:p>
            <a:pPr>
              <a:lnSpc>
                <a:spcPct val="150000"/>
              </a:lnSpc>
              <a:buClr>
                <a:schemeClr val="accent2"/>
              </a:buClr>
            </a:pPr>
            <a:r>
              <a:rPr lang="el-GR" sz="2100" dirty="0" smtClean="0">
                <a:latin typeface="Times New Roman" panose="02020603050405020304" pitchFamily="18" charset="0"/>
                <a:ea typeface="+mj-ea"/>
                <a:cs typeface="Times New Roman" panose="02020603050405020304" pitchFamily="18" charset="0"/>
              </a:rPr>
              <a:t>Η μεταφορά του ρύπου γίνεται κατά την ίδια τη ροή του νερού. Επομένως εξαρτάται άμεσα από τα χαρακτηριστικά της ροής αυτής. Η ταχύτητα διάδοσης του ρύπο δίνεται από τον τύπο:</a:t>
            </a:r>
          </a:p>
          <a:p>
            <a:pPr>
              <a:lnSpc>
                <a:spcPct val="150000"/>
              </a:lnSpc>
              <a:buClr>
                <a:schemeClr val="accent2"/>
              </a:buClr>
            </a:pPr>
            <a:r>
              <a:rPr lang="en-US" sz="2100" dirty="0" smtClean="0">
                <a:latin typeface="Times New Roman" panose="02020603050405020304" pitchFamily="18" charset="0"/>
                <a:ea typeface="+mj-ea"/>
                <a:cs typeface="Times New Roman" panose="02020603050405020304" pitchFamily="18" charset="0"/>
              </a:rPr>
              <a:t>									v=v</a:t>
            </a:r>
            <a:r>
              <a:rPr lang="el-GR" sz="2100" baseline="-25000" dirty="0" smtClean="0">
                <a:latin typeface="Times New Roman" panose="02020603050405020304" pitchFamily="18" charset="0"/>
                <a:ea typeface="+mj-ea"/>
                <a:cs typeface="Times New Roman" panose="02020603050405020304" pitchFamily="18" charset="0"/>
              </a:rPr>
              <a:t>φ</a:t>
            </a:r>
            <a:r>
              <a:rPr lang="el-GR" sz="2100" dirty="0" smtClean="0">
                <a:latin typeface="Times New Roman" panose="02020603050405020304" pitchFamily="18" charset="0"/>
                <a:ea typeface="+mj-ea"/>
                <a:cs typeface="Times New Roman" panose="02020603050405020304" pitchFamily="18" charset="0"/>
              </a:rPr>
              <a:t>/</a:t>
            </a:r>
            <a:r>
              <a:rPr lang="en-US" sz="2100" dirty="0" err="1" smtClean="0">
                <a:latin typeface="Times New Roman" panose="02020603050405020304" pitchFamily="18" charset="0"/>
                <a:ea typeface="+mj-ea"/>
                <a:cs typeface="Times New Roman" panose="02020603050405020304" pitchFamily="18" charset="0"/>
              </a:rPr>
              <a:t>S</a:t>
            </a:r>
            <a:r>
              <a:rPr lang="en-US" sz="2100" baseline="-25000" dirty="0" err="1" smtClean="0">
                <a:latin typeface="Times New Roman" panose="02020603050405020304" pitchFamily="18" charset="0"/>
                <a:ea typeface="+mj-ea"/>
                <a:cs typeface="Times New Roman" panose="02020603050405020304" pitchFamily="18" charset="0"/>
              </a:rPr>
              <a:t>y</a:t>
            </a:r>
            <a:endParaRPr lang="en-US" sz="2100" baseline="-25000"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100" dirty="0">
                <a:latin typeface="Times New Roman" panose="02020603050405020304" pitchFamily="18" charset="0"/>
                <a:ea typeface="+mj-ea"/>
                <a:cs typeface="Times New Roman" panose="02020603050405020304" pitchFamily="18" charset="0"/>
              </a:rPr>
              <a:t>μ</a:t>
            </a:r>
            <a:r>
              <a:rPr lang="el-GR" sz="2100" dirty="0" smtClean="0">
                <a:latin typeface="Times New Roman" panose="02020603050405020304" pitchFamily="18" charset="0"/>
                <a:ea typeface="+mj-ea"/>
                <a:cs typeface="Times New Roman" panose="02020603050405020304" pitchFamily="18" charset="0"/>
              </a:rPr>
              <a:t>ε </a:t>
            </a:r>
            <a:r>
              <a:rPr lang="en-US" sz="2100" dirty="0" smtClean="0">
                <a:latin typeface="Times New Roman" panose="02020603050405020304" pitchFamily="18" charset="0"/>
                <a:cs typeface="Times New Roman" panose="02020603050405020304" pitchFamily="18" charset="0"/>
              </a:rPr>
              <a:t>v</a:t>
            </a:r>
            <a:r>
              <a:rPr lang="el-GR" sz="2100" baseline="-25000" dirty="0" smtClean="0">
                <a:latin typeface="Times New Roman" panose="02020603050405020304" pitchFamily="18" charset="0"/>
                <a:cs typeface="Times New Roman" panose="02020603050405020304" pitchFamily="18" charset="0"/>
              </a:rPr>
              <a:t>φ</a:t>
            </a:r>
            <a:r>
              <a:rPr lang="el-GR" sz="2100" dirty="0" smtClean="0">
                <a:latin typeface="Times New Roman" panose="02020603050405020304" pitchFamily="18" charset="0"/>
                <a:cs typeface="Times New Roman" panose="02020603050405020304" pitchFamily="18" charset="0"/>
              </a:rPr>
              <a:t> την ταχύτητα </a:t>
            </a:r>
            <a:r>
              <a:rPr lang="en-US" sz="2100" dirty="0" smtClean="0">
                <a:latin typeface="Times New Roman" panose="02020603050405020304" pitchFamily="18" charset="0"/>
                <a:cs typeface="Times New Roman" panose="02020603050405020304" pitchFamily="18" charset="0"/>
              </a:rPr>
              <a:t>Darcy </a:t>
            </a:r>
            <a:r>
              <a:rPr lang="el-GR" sz="2100" dirty="0" smtClean="0">
                <a:latin typeface="Times New Roman" panose="02020603050405020304" pitchFamily="18" charset="0"/>
                <a:cs typeface="Times New Roman" panose="02020603050405020304" pitchFamily="18" charset="0"/>
              </a:rPr>
              <a:t>και </a:t>
            </a:r>
            <a:r>
              <a:rPr lang="en-US" sz="2100" dirty="0" err="1" smtClean="0">
                <a:latin typeface="Times New Roman" panose="02020603050405020304" pitchFamily="18" charset="0"/>
                <a:cs typeface="Times New Roman" panose="02020603050405020304" pitchFamily="18" charset="0"/>
              </a:rPr>
              <a:t>S</a:t>
            </a:r>
            <a:r>
              <a:rPr lang="en-US" sz="2100" baseline="-25000" dirty="0" err="1" smtClean="0">
                <a:latin typeface="Times New Roman" panose="02020603050405020304" pitchFamily="18" charset="0"/>
                <a:cs typeface="Times New Roman" panose="02020603050405020304" pitchFamily="18" charset="0"/>
              </a:rPr>
              <a:t>y</a:t>
            </a:r>
            <a:r>
              <a:rPr lang="el-GR" sz="2100" dirty="0" smtClean="0">
                <a:latin typeface="Times New Roman" panose="02020603050405020304" pitchFamily="18" charset="0"/>
                <a:cs typeface="Times New Roman" panose="02020603050405020304" pitchFamily="18" charset="0"/>
              </a:rPr>
              <a:t> το ενεργό πορώδες του υδροφόρου.</a:t>
            </a:r>
          </a:p>
          <a:p>
            <a:pPr>
              <a:lnSpc>
                <a:spcPct val="150000"/>
              </a:lnSpc>
              <a:buClr>
                <a:schemeClr val="accent2"/>
              </a:buClr>
            </a:pPr>
            <a:r>
              <a:rPr lang="el-GR" sz="2100" dirty="0" smtClean="0">
                <a:latin typeface="Times New Roman" panose="02020603050405020304" pitchFamily="18" charset="0"/>
                <a:ea typeface="+mj-ea"/>
                <a:cs typeface="Times New Roman" panose="02020603050405020304" pitchFamily="18" charset="0"/>
              </a:rPr>
              <a:t>Με διόρθωση με βάση το </a:t>
            </a:r>
            <a:r>
              <a:rPr lang="el-GR" sz="2100" dirty="0">
                <a:latin typeface="Times New Roman" panose="02020603050405020304" pitchFamily="18" charset="0"/>
                <a:ea typeface="+mj-ea"/>
                <a:cs typeface="Times New Roman" panose="02020603050405020304" pitchFamily="18" charset="0"/>
              </a:rPr>
              <a:t>κινητικό ιξώδες (το ιξώδες είναι η αντίσταση ενός υγρού στην </a:t>
            </a:r>
            <a:r>
              <a:rPr lang="el-GR" sz="2100" dirty="0" smtClean="0">
                <a:latin typeface="Times New Roman" panose="02020603050405020304" pitchFamily="18" charset="0"/>
                <a:ea typeface="+mj-ea"/>
                <a:cs typeface="Times New Roman" panose="02020603050405020304" pitchFamily="18" charset="0"/>
              </a:rPr>
              <a:t>ολίσθηση) η ταχύτητα </a:t>
            </a:r>
            <a:r>
              <a:rPr lang="en-US" sz="2100" dirty="0">
                <a:latin typeface="Times New Roman" panose="02020603050405020304" pitchFamily="18" charset="0"/>
                <a:cs typeface="Times New Roman" panose="02020603050405020304" pitchFamily="18" charset="0"/>
              </a:rPr>
              <a:t>v</a:t>
            </a:r>
            <a:r>
              <a:rPr lang="el-GR" sz="2100" baseline="-25000" dirty="0">
                <a:latin typeface="Times New Roman" panose="02020603050405020304" pitchFamily="18" charset="0"/>
                <a:cs typeface="Times New Roman" panose="02020603050405020304" pitchFamily="18" charset="0"/>
              </a:rPr>
              <a:t>φ</a:t>
            </a:r>
            <a:r>
              <a:rPr lang="el-GR" sz="2100" dirty="0">
                <a:latin typeface="Times New Roman" panose="02020603050405020304" pitchFamily="18" charset="0"/>
                <a:cs typeface="Times New Roman" panose="02020603050405020304" pitchFamily="18" charset="0"/>
              </a:rPr>
              <a:t> </a:t>
            </a:r>
            <a:r>
              <a:rPr lang="el-GR" sz="2100" dirty="0" smtClean="0">
                <a:latin typeface="Times New Roman" panose="02020603050405020304" pitchFamily="18" charset="0"/>
                <a:cs typeface="Times New Roman" panose="02020603050405020304" pitchFamily="18" charset="0"/>
              </a:rPr>
              <a:t>θα είναι:</a:t>
            </a:r>
          </a:p>
          <a:p>
            <a:pPr>
              <a:lnSpc>
                <a:spcPct val="150000"/>
              </a:lnSpc>
              <a:buClr>
                <a:schemeClr val="accent2"/>
              </a:buClr>
            </a:pPr>
            <a:r>
              <a:rPr lang="el-GR" sz="2100" dirty="0">
                <a:latin typeface="Times New Roman" panose="02020603050405020304" pitchFamily="18" charset="0"/>
                <a:cs typeface="Times New Roman" panose="02020603050405020304" pitchFamily="18" charset="0"/>
              </a:rPr>
              <a:t>	</a:t>
            </a:r>
            <a:r>
              <a:rPr lang="el-GR" sz="2100" dirty="0" smtClean="0">
                <a:latin typeface="Times New Roman" panose="02020603050405020304" pitchFamily="18" charset="0"/>
                <a:cs typeface="Times New Roman" panose="02020603050405020304" pitchFamily="18" charset="0"/>
              </a:rPr>
              <a:t>								</a:t>
            </a:r>
            <a:r>
              <a:rPr lang="en-US" sz="2100" dirty="0" smtClean="0">
                <a:latin typeface="Times New Roman" panose="02020603050405020304" pitchFamily="18" charset="0"/>
                <a:cs typeface="Times New Roman" panose="02020603050405020304" pitchFamily="18" charset="0"/>
              </a:rPr>
              <a:t>v</a:t>
            </a:r>
            <a:r>
              <a:rPr lang="el-GR" sz="2100" baseline="30000" dirty="0" smtClean="0">
                <a:latin typeface="Times New Roman" panose="02020603050405020304" pitchFamily="18" charset="0"/>
                <a:cs typeface="Times New Roman" panose="02020603050405020304" pitchFamily="18" charset="0"/>
              </a:rPr>
              <a:t>΄</a:t>
            </a:r>
            <a:r>
              <a:rPr lang="el-GR" sz="2100" baseline="-25000" dirty="0" smtClean="0">
                <a:latin typeface="Times New Roman" panose="02020603050405020304" pitchFamily="18" charset="0"/>
                <a:cs typeface="Times New Roman" panose="02020603050405020304" pitchFamily="18" charset="0"/>
              </a:rPr>
              <a:t>φ</a:t>
            </a:r>
            <a:r>
              <a:rPr lang="el-GR" sz="2100" dirty="0" smtClean="0">
                <a:latin typeface="Times New Roman" panose="02020603050405020304" pitchFamily="18" charset="0"/>
                <a:cs typeface="Times New Roman" panose="02020603050405020304" pitchFamily="18" charset="0"/>
              </a:rPr>
              <a:t>=</a:t>
            </a:r>
            <a:r>
              <a:rPr lang="en-US" sz="2100" dirty="0">
                <a:latin typeface="Times New Roman" panose="02020603050405020304" pitchFamily="18" charset="0"/>
                <a:cs typeface="Times New Roman" panose="02020603050405020304" pitchFamily="18" charset="0"/>
              </a:rPr>
              <a:t>v</a:t>
            </a:r>
            <a:r>
              <a:rPr lang="el-GR" sz="2100" baseline="-25000" dirty="0" smtClean="0">
                <a:latin typeface="Times New Roman" panose="02020603050405020304" pitchFamily="18" charset="0"/>
                <a:cs typeface="Times New Roman" panose="02020603050405020304" pitchFamily="18" charset="0"/>
              </a:rPr>
              <a:t>φ</a:t>
            </a:r>
            <a:r>
              <a:rPr lang="el-GR" sz="2100" dirty="0" smtClean="0">
                <a:latin typeface="Times New Roman" panose="02020603050405020304" pitchFamily="18" charset="0"/>
                <a:cs typeface="Times New Roman" panose="02020603050405020304" pitchFamily="18" charset="0"/>
              </a:rPr>
              <a:t>/η</a:t>
            </a:r>
            <a:endParaRPr lang="en-US" sz="2100" baseline="-25000" dirty="0">
              <a:latin typeface="Times New Roman" panose="02020603050405020304" pitchFamily="18" charset="0"/>
              <a:cs typeface="Times New Roman" panose="02020603050405020304" pitchFamily="18" charset="0"/>
            </a:endParaRPr>
          </a:p>
          <a:p>
            <a:pPr>
              <a:lnSpc>
                <a:spcPct val="150000"/>
              </a:lnSpc>
              <a:buClr>
                <a:schemeClr val="accent2"/>
              </a:buClr>
            </a:pPr>
            <a:endParaRPr lang="el-GR" sz="2100" dirty="0" smtClean="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5243799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301752"/>
            <a:ext cx="8668520" cy="766624"/>
          </a:xfrm>
        </p:spPr>
        <p:txBody>
          <a:bodyPr anchor="ctr"/>
          <a:lstStyle/>
          <a:p>
            <a:pPr algn="l"/>
            <a:r>
              <a:rPr lang="el-GR" sz="4000" dirty="0" smtClean="0">
                <a:solidFill>
                  <a:schemeClr val="tx1"/>
                </a:solidFill>
                <a:latin typeface="Times New Roman" panose="02020603050405020304" pitchFamily="18" charset="0"/>
                <a:cs typeface="Times New Roman" panose="02020603050405020304" pitchFamily="18" charset="0"/>
              </a:rPr>
              <a:t>Ρύπανση υδατικών οικοσυστημάτων</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0896" y="1036320"/>
            <a:ext cx="10817352" cy="5424562"/>
          </a:xfrm>
          <a:prstGeom prst="rect">
            <a:avLst/>
          </a:prstGeom>
        </p:spPr>
        <p:txBody>
          <a:bodyPr wrap="square">
            <a:spAutoFit/>
          </a:bodyPr>
          <a:lstStyle/>
          <a:p>
            <a:pPr>
              <a:lnSpc>
                <a:spcPct val="150000"/>
              </a:lnSpc>
              <a:buClr>
                <a:schemeClr val="accent2"/>
              </a:buClr>
            </a:pPr>
            <a:r>
              <a:rPr lang="el-GR" sz="2100" dirty="0" smtClean="0">
                <a:latin typeface="Times New Roman" panose="02020603050405020304" pitchFamily="18" charset="0"/>
                <a:ea typeface="+mj-ea"/>
                <a:cs typeface="Times New Roman" panose="02020603050405020304" pitchFamily="18" charset="0"/>
              </a:rPr>
              <a:t>Οι βασικοί μηχανισμοί </a:t>
            </a:r>
            <a:r>
              <a:rPr lang="el-GR" sz="2100" b="1" dirty="0" smtClean="0">
                <a:latin typeface="Times New Roman" panose="02020603050405020304" pitchFamily="18" charset="0"/>
                <a:ea typeface="+mj-ea"/>
                <a:cs typeface="Times New Roman" panose="02020603050405020304" pitchFamily="18" charset="0"/>
              </a:rPr>
              <a:t>μεταφοράς</a:t>
            </a:r>
            <a:r>
              <a:rPr lang="el-GR" sz="2100" dirty="0" smtClean="0">
                <a:latin typeface="Times New Roman" panose="02020603050405020304" pitchFamily="18" charset="0"/>
                <a:ea typeface="+mj-ea"/>
                <a:cs typeface="Times New Roman" panose="02020603050405020304" pitchFamily="18" charset="0"/>
              </a:rPr>
              <a:t> των ρύπων στο εσωτερικό ενός υδατικού συστήματος είναι:</a:t>
            </a:r>
          </a:p>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Η μηχανική ανάμιξη</a:t>
            </a:r>
          </a:p>
          <a:p>
            <a:pPr>
              <a:lnSpc>
                <a:spcPct val="150000"/>
              </a:lnSpc>
              <a:buClr>
                <a:schemeClr val="accent2"/>
              </a:buClr>
            </a:pPr>
            <a:r>
              <a:rPr lang="el-GR" sz="2100" dirty="0" smtClean="0">
                <a:latin typeface="Times New Roman" panose="02020603050405020304" pitchFamily="18" charset="0"/>
                <a:ea typeface="+mj-ea"/>
                <a:cs typeface="Times New Roman" panose="02020603050405020304" pitchFamily="18" charset="0"/>
              </a:rPr>
              <a:t>Τρεις επιμέρους μηχανισμοί:</a:t>
            </a:r>
          </a:p>
          <a:p>
            <a:pPr marL="914400" lvl="1" indent="-457200">
              <a:lnSpc>
                <a:spcPct val="150000"/>
              </a:lnSpc>
              <a:buClr>
                <a:schemeClr val="accent2"/>
              </a:buClr>
              <a:buFont typeface="+mj-lt"/>
              <a:buAutoNum type="arabicPeriod"/>
            </a:pPr>
            <a:r>
              <a:rPr lang="el-GR" sz="2100" dirty="0" smtClean="0">
                <a:latin typeface="Times New Roman" panose="02020603050405020304" pitchFamily="18" charset="0"/>
                <a:ea typeface="+mj-ea"/>
                <a:cs typeface="Times New Roman" panose="02020603050405020304" pitchFamily="18" charset="0"/>
              </a:rPr>
              <a:t>Τα μόρια παρουσιάζουν διαφορετικές ταχύτητες σε διαφορετικά σημεία της διατομής ενός πόρου του υδροφόρου, καθώς το ρευστό αντιμετωπίζει την τραχύτητα της διατομής αυτής.</a:t>
            </a:r>
          </a:p>
          <a:p>
            <a:pPr marL="914400" lvl="1" indent="-457200">
              <a:lnSpc>
                <a:spcPct val="150000"/>
              </a:lnSpc>
              <a:buClr>
                <a:schemeClr val="accent2"/>
              </a:buClr>
              <a:buFont typeface="+mj-lt"/>
              <a:buAutoNum type="arabicPeriod"/>
            </a:pPr>
            <a:r>
              <a:rPr lang="el-GR" sz="2100" dirty="0" smtClean="0">
                <a:latin typeface="Times New Roman" panose="02020603050405020304" pitchFamily="18" charset="0"/>
                <a:ea typeface="+mj-ea"/>
                <a:cs typeface="Times New Roman" panose="02020603050405020304" pitchFamily="18" charset="0"/>
              </a:rPr>
              <a:t>Οι πόροι του εδάφους έχουν διαφορές στο μέγεθος, άρα το ρευστό αποκτά κάθε φορά διαφορετικές ταχύτητες.</a:t>
            </a:r>
          </a:p>
          <a:p>
            <a:pPr marL="914400" lvl="1" indent="-457200">
              <a:lnSpc>
                <a:spcPct val="150000"/>
              </a:lnSpc>
              <a:buClr>
                <a:schemeClr val="accent2"/>
              </a:buClr>
              <a:buFont typeface="+mj-lt"/>
              <a:buAutoNum type="arabicPeriod"/>
            </a:pPr>
            <a:r>
              <a:rPr lang="el-GR" sz="2100" dirty="0" smtClean="0">
                <a:latin typeface="Times New Roman" panose="02020603050405020304" pitchFamily="18" charset="0"/>
                <a:ea typeface="+mj-ea"/>
                <a:cs typeface="Times New Roman" panose="02020603050405020304" pitchFamily="18" charset="0"/>
              </a:rPr>
              <a:t>Οι διακλαδώσεις των πόρων προκαλούν διακλαδώσεις των διευθύνσεων μεταφοράς του ρευστού. </a:t>
            </a:r>
          </a:p>
          <a:p>
            <a:pPr>
              <a:lnSpc>
                <a:spcPct val="150000"/>
              </a:lnSpc>
              <a:buClr>
                <a:schemeClr val="accent2"/>
              </a:buClr>
            </a:pPr>
            <a:endParaRPr lang="el-GR" sz="2100" dirty="0" smtClean="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327696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301752"/>
            <a:ext cx="8500880" cy="766624"/>
          </a:xfrm>
        </p:spPr>
        <p:txBody>
          <a:bodyPr anchor="ctr"/>
          <a:lstStyle/>
          <a:p>
            <a:pPr algn="l"/>
            <a:r>
              <a:rPr lang="el-GR" sz="4000" dirty="0" smtClean="0">
                <a:solidFill>
                  <a:schemeClr val="tx1"/>
                </a:solidFill>
                <a:latin typeface="Times New Roman" panose="02020603050405020304" pitchFamily="18" charset="0"/>
                <a:cs typeface="Times New Roman" panose="02020603050405020304" pitchFamily="18" charset="0"/>
              </a:rPr>
              <a:t>Ταξινόμηση υπόγειων </a:t>
            </a:r>
            <a:r>
              <a:rPr lang="el-GR" sz="4000" dirty="0" err="1" smtClean="0">
                <a:solidFill>
                  <a:schemeClr val="tx1"/>
                </a:solidFill>
                <a:latin typeface="Times New Roman" panose="02020603050405020304" pitchFamily="18" charset="0"/>
                <a:cs typeface="Times New Roman" panose="02020603050405020304" pitchFamily="18" charset="0"/>
              </a:rPr>
              <a:t>υδροφορέων</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388935" y="1331594"/>
            <a:ext cx="8432879" cy="4858893"/>
          </a:xfrm>
          <a:prstGeom prst="rect">
            <a:avLst/>
          </a:prstGeom>
        </p:spPr>
      </p:pic>
    </p:spTree>
    <p:extLst>
      <p:ext uri="{BB962C8B-B14F-4D97-AF65-F5344CB8AC3E}">
        <p14:creationId xmlns:p14="http://schemas.microsoft.com/office/powerpoint/2010/main" val="1227936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301752"/>
            <a:ext cx="8668520" cy="766624"/>
          </a:xfrm>
        </p:spPr>
        <p:txBody>
          <a:bodyPr anchor="ctr"/>
          <a:lstStyle/>
          <a:p>
            <a:pPr algn="l"/>
            <a:r>
              <a:rPr lang="el-GR" sz="4000" dirty="0" smtClean="0">
                <a:solidFill>
                  <a:schemeClr val="tx1"/>
                </a:solidFill>
                <a:latin typeface="Times New Roman" panose="02020603050405020304" pitchFamily="18" charset="0"/>
                <a:cs typeface="Times New Roman" panose="02020603050405020304" pitchFamily="18" charset="0"/>
              </a:rPr>
              <a:t>Ρύπανση υδατικών οικοσυστημάτων</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0896" y="1036320"/>
            <a:ext cx="10817352" cy="3970318"/>
          </a:xfrm>
          <a:prstGeom prst="rect">
            <a:avLst/>
          </a:prstGeom>
        </p:spPr>
        <p:txBody>
          <a:bodyPr wrap="square">
            <a:spAutoFit/>
          </a:bodyPr>
          <a:lstStyle/>
          <a:p>
            <a:pPr>
              <a:lnSpc>
                <a:spcPct val="150000"/>
              </a:lnSpc>
              <a:buClr>
                <a:schemeClr val="accent2"/>
              </a:buClr>
            </a:pPr>
            <a:r>
              <a:rPr lang="el-GR" sz="2100" dirty="0" smtClean="0">
                <a:latin typeface="Times New Roman" panose="02020603050405020304" pitchFamily="18" charset="0"/>
                <a:ea typeface="+mj-ea"/>
                <a:cs typeface="Times New Roman" panose="02020603050405020304" pitchFamily="18" charset="0"/>
              </a:rPr>
              <a:t>Οι βασικοί μηχανισμοί </a:t>
            </a:r>
            <a:r>
              <a:rPr lang="el-GR" sz="2100" b="1" dirty="0" smtClean="0">
                <a:latin typeface="Times New Roman" panose="02020603050405020304" pitchFamily="18" charset="0"/>
                <a:ea typeface="+mj-ea"/>
                <a:cs typeface="Times New Roman" panose="02020603050405020304" pitchFamily="18" charset="0"/>
              </a:rPr>
              <a:t>μεταφοράς</a:t>
            </a:r>
            <a:r>
              <a:rPr lang="el-GR" sz="2100" dirty="0" smtClean="0">
                <a:latin typeface="Times New Roman" panose="02020603050405020304" pitchFamily="18" charset="0"/>
                <a:ea typeface="+mj-ea"/>
                <a:cs typeface="Times New Roman" panose="02020603050405020304" pitchFamily="18" charset="0"/>
              </a:rPr>
              <a:t> των ρύπων στο εσωτερικό ενός υδατικού συστήματος είναι:</a:t>
            </a:r>
          </a:p>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Η μοριακή διάχυση</a:t>
            </a:r>
          </a:p>
          <a:p>
            <a:pPr>
              <a:lnSpc>
                <a:spcPct val="150000"/>
              </a:lnSpc>
              <a:buClr>
                <a:schemeClr val="accent2"/>
              </a:buClr>
            </a:pPr>
            <a:r>
              <a:rPr lang="el-GR" sz="2100" dirty="0" smtClean="0">
                <a:latin typeface="Times New Roman" panose="02020603050405020304" pitchFamily="18" charset="0"/>
                <a:ea typeface="+mj-ea"/>
                <a:cs typeface="Times New Roman" panose="02020603050405020304" pitchFamily="18" charset="0"/>
              </a:rPr>
              <a:t>Ένα φαινόμενο όπου τα ιόντα ή τα μόρια του νερού (ρευστού, γενικά) κινούνται με την επίδραση της κινητικής τους δράσης ανάλογα με το βαθμό συγκεντρώσεως τους. Είναι σημαντικό όταν οι ταχύτητες του νερού είναι πολύ μικρές κι επομένως έχουμε σχεδόν ανύπαρκτη μηχανική διασπορά. </a:t>
            </a:r>
          </a:p>
          <a:p>
            <a:pPr>
              <a:lnSpc>
                <a:spcPct val="150000"/>
              </a:lnSpc>
              <a:buClr>
                <a:schemeClr val="accent2"/>
              </a:buClr>
            </a:pPr>
            <a:r>
              <a:rPr lang="el-GR" sz="2100" dirty="0" smtClean="0">
                <a:latin typeface="Times New Roman" panose="02020603050405020304" pitchFamily="18" charset="0"/>
                <a:ea typeface="+mj-ea"/>
                <a:cs typeface="Times New Roman" panose="02020603050405020304" pitchFamily="18" charset="0"/>
              </a:rPr>
              <a:t>Είναι σημαντικό επίσης ότι ο ρύπος μπορεί να μεταφερθεί ανεξαρτήτως της διεύθυνσης ροής του ρευστού.</a:t>
            </a:r>
          </a:p>
        </p:txBody>
      </p:sp>
    </p:spTree>
    <p:extLst>
      <p:ext uri="{BB962C8B-B14F-4D97-AF65-F5344CB8AC3E}">
        <p14:creationId xmlns:p14="http://schemas.microsoft.com/office/powerpoint/2010/main" val="39424309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301752"/>
            <a:ext cx="8668520" cy="766624"/>
          </a:xfrm>
        </p:spPr>
        <p:txBody>
          <a:bodyPr anchor="ctr"/>
          <a:lstStyle/>
          <a:p>
            <a:pPr algn="l"/>
            <a:r>
              <a:rPr lang="el-GR" sz="4000" dirty="0" smtClean="0">
                <a:solidFill>
                  <a:schemeClr val="tx1"/>
                </a:solidFill>
                <a:latin typeface="Times New Roman" panose="02020603050405020304" pitchFamily="18" charset="0"/>
                <a:cs typeface="Times New Roman" panose="02020603050405020304" pitchFamily="18" charset="0"/>
              </a:rPr>
              <a:t>Ρύπανση υδατικών οικοσυστημάτων</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0896" y="1036320"/>
            <a:ext cx="10817352" cy="3000821"/>
          </a:xfrm>
          <a:prstGeom prst="rect">
            <a:avLst/>
          </a:prstGeom>
        </p:spPr>
        <p:txBody>
          <a:bodyPr wrap="square">
            <a:spAutoFit/>
          </a:bodyPr>
          <a:lstStyle/>
          <a:p>
            <a:pPr>
              <a:lnSpc>
                <a:spcPct val="150000"/>
              </a:lnSpc>
              <a:buClr>
                <a:schemeClr val="accent2"/>
              </a:buClr>
            </a:pPr>
            <a:r>
              <a:rPr lang="el-GR" sz="2100" dirty="0" smtClean="0">
                <a:latin typeface="Times New Roman" panose="02020603050405020304" pitchFamily="18" charset="0"/>
                <a:ea typeface="+mj-ea"/>
                <a:cs typeface="Times New Roman" panose="02020603050405020304" pitchFamily="18" charset="0"/>
              </a:rPr>
              <a:t>Οι βασικοί μηχανισμοί </a:t>
            </a:r>
            <a:r>
              <a:rPr lang="el-GR" sz="2100" b="1" dirty="0" smtClean="0">
                <a:latin typeface="Times New Roman" panose="02020603050405020304" pitchFamily="18" charset="0"/>
                <a:ea typeface="+mj-ea"/>
                <a:cs typeface="Times New Roman" panose="02020603050405020304" pitchFamily="18" charset="0"/>
              </a:rPr>
              <a:t>αδρανοποιήσεως</a:t>
            </a:r>
            <a:r>
              <a:rPr lang="el-GR" sz="2100" dirty="0" smtClean="0">
                <a:latin typeface="Times New Roman" panose="02020603050405020304" pitchFamily="18" charset="0"/>
                <a:ea typeface="+mj-ea"/>
                <a:cs typeface="Times New Roman" panose="02020603050405020304" pitchFamily="18" charset="0"/>
              </a:rPr>
              <a:t> των ρύπων τόσο στην ακόρεστη όσο και στη κορεσμένη ζώνη ενός υδατικού συστήματος είναι:</a:t>
            </a:r>
          </a:p>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Αραίωση</a:t>
            </a:r>
          </a:p>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Διήθηση</a:t>
            </a:r>
          </a:p>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Προσρόφηση</a:t>
            </a:r>
          </a:p>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Χημική αλλοίωση ή εξουδετέρωση</a:t>
            </a:r>
            <a:endParaRPr lang="en-US" sz="2100" dirty="0" smtClean="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9889796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301752"/>
            <a:ext cx="8668520" cy="766624"/>
          </a:xfrm>
        </p:spPr>
        <p:txBody>
          <a:bodyPr anchor="ctr"/>
          <a:lstStyle/>
          <a:p>
            <a:pPr algn="l"/>
            <a:r>
              <a:rPr lang="el-GR" sz="4000" dirty="0" smtClean="0">
                <a:solidFill>
                  <a:schemeClr val="tx1"/>
                </a:solidFill>
                <a:latin typeface="Times New Roman" panose="02020603050405020304" pitchFamily="18" charset="0"/>
                <a:cs typeface="Times New Roman" panose="02020603050405020304" pitchFamily="18" charset="0"/>
              </a:rPr>
              <a:t>Ρύπανση υδατικών οικοσυστημάτων</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0896" y="1036320"/>
            <a:ext cx="10817352" cy="4939814"/>
          </a:xfrm>
          <a:prstGeom prst="rect">
            <a:avLst/>
          </a:prstGeom>
        </p:spPr>
        <p:txBody>
          <a:bodyPr wrap="square">
            <a:spAutoFit/>
          </a:bodyPr>
          <a:lstStyle/>
          <a:p>
            <a:pPr>
              <a:lnSpc>
                <a:spcPct val="150000"/>
              </a:lnSpc>
              <a:buClr>
                <a:schemeClr val="accent2"/>
              </a:buClr>
            </a:pPr>
            <a:r>
              <a:rPr lang="el-GR" sz="2100" dirty="0" smtClean="0">
                <a:latin typeface="Times New Roman" panose="02020603050405020304" pitchFamily="18" charset="0"/>
                <a:ea typeface="+mj-ea"/>
                <a:cs typeface="Times New Roman" panose="02020603050405020304" pitchFamily="18" charset="0"/>
              </a:rPr>
              <a:t>Οι φυσικές διεργασίες που ελέγχουν την ανθρώπινη επίδραση στην ποιότητα των υπόγειων νερών και στα πλαίσια των οποίων ενεργοποιούνται οι μηχανισμοί και επηρεάζονται οι μηχανισμοί μεταφοράς και αδρανοποιήσεως των ρύπων είναι:</a:t>
            </a:r>
          </a:p>
          <a:p>
            <a:pPr marL="342900" indent="-342900">
              <a:lnSpc>
                <a:spcPct val="150000"/>
              </a:lnSpc>
              <a:buClr>
                <a:schemeClr val="accent2"/>
              </a:buClr>
              <a:buFont typeface="Wingdings" panose="05000000000000000000" pitchFamily="2" charset="2"/>
              <a:buChar char="Ø"/>
            </a:pPr>
            <a:r>
              <a:rPr lang="el-GR" sz="2100" i="1" dirty="0" smtClean="0">
                <a:latin typeface="Times New Roman" panose="02020603050405020304" pitchFamily="18" charset="0"/>
                <a:ea typeface="+mj-ea"/>
                <a:cs typeface="Times New Roman" panose="02020603050405020304" pitchFamily="18" charset="0"/>
              </a:rPr>
              <a:t>Γεωχημικές διεργασίες</a:t>
            </a:r>
            <a:r>
              <a:rPr lang="el-GR" sz="2100" dirty="0" smtClean="0">
                <a:latin typeface="Times New Roman" panose="02020603050405020304" pitchFamily="18" charset="0"/>
                <a:ea typeface="+mj-ea"/>
                <a:cs typeface="Times New Roman" panose="02020603050405020304" pitchFamily="18" charset="0"/>
              </a:rPr>
              <a:t>: Αντιδράσεις οξέων-βάσεων, προσρόφηση-απελευθέρωση, οξείδωση-αναγωγή, διάλυση-</a:t>
            </a:r>
            <a:r>
              <a:rPr lang="el-GR" sz="2100" dirty="0" err="1" smtClean="0">
                <a:latin typeface="Times New Roman" panose="02020603050405020304" pitchFamily="18" charset="0"/>
                <a:ea typeface="+mj-ea"/>
                <a:cs typeface="Times New Roman" panose="02020603050405020304" pitchFamily="18" charset="0"/>
              </a:rPr>
              <a:t>κατακάθιση</a:t>
            </a:r>
            <a:r>
              <a:rPr lang="el-GR" sz="2100" dirty="0" smtClean="0">
                <a:latin typeface="Times New Roman" panose="02020603050405020304" pitchFamily="18" charset="0"/>
                <a:ea typeface="+mj-ea"/>
                <a:cs typeface="Times New Roman" panose="02020603050405020304" pitchFamily="18" charset="0"/>
              </a:rPr>
              <a:t>, συσσωμάτωση.</a:t>
            </a:r>
          </a:p>
          <a:p>
            <a:pPr marL="342900" indent="-342900">
              <a:lnSpc>
                <a:spcPct val="150000"/>
              </a:lnSpc>
              <a:buClr>
                <a:schemeClr val="accent2"/>
              </a:buClr>
              <a:buFont typeface="Wingdings" panose="05000000000000000000" pitchFamily="2" charset="2"/>
              <a:buChar char="Ø"/>
            </a:pPr>
            <a:r>
              <a:rPr lang="el-GR" sz="2100" i="1" dirty="0" smtClean="0">
                <a:latin typeface="Times New Roman" panose="02020603050405020304" pitchFamily="18" charset="0"/>
                <a:ea typeface="+mj-ea"/>
                <a:cs typeface="Times New Roman" panose="02020603050405020304" pitchFamily="18" charset="0"/>
              </a:rPr>
              <a:t>Φυσικές διεργασίες</a:t>
            </a:r>
            <a:r>
              <a:rPr lang="el-GR" sz="2100" dirty="0" smtClean="0">
                <a:latin typeface="Times New Roman" panose="02020603050405020304" pitchFamily="18" charset="0"/>
                <a:ea typeface="+mj-ea"/>
                <a:cs typeface="Times New Roman" panose="02020603050405020304" pitchFamily="18" charset="0"/>
              </a:rPr>
              <a:t>: Ροές και βραδείες μετακινήσεις, διασπορά, εξάτμιση, διήθηση, διακίνηση αερίων.</a:t>
            </a:r>
          </a:p>
          <a:p>
            <a:pPr marL="342900" indent="-342900">
              <a:lnSpc>
                <a:spcPct val="150000"/>
              </a:lnSpc>
              <a:buClr>
                <a:schemeClr val="accent2"/>
              </a:buClr>
              <a:buFont typeface="Wingdings" panose="05000000000000000000" pitchFamily="2" charset="2"/>
              <a:buChar char="Ø"/>
            </a:pPr>
            <a:r>
              <a:rPr lang="el-GR" sz="2100" i="1" dirty="0" smtClean="0">
                <a:latin typeface="Times New Roman" panose="02020603050405020304" pitchFamily="18" charset="0"/>
                <a:ea typeface="+mj-ea"/>
                <a:cs typeface="Times New Roman" panose="02020603050405020304" pitchFamily="18" charset="0"/>
              </a:rPr>
              <a:t>Βιοχημικές διεργασίες</a:t>
            </a:r>
            <a:r>
              <a:rPr lang="el-GR" sz="2100" dirty="0" smtClean="0">
                <a:latin typeface="Times New Roman" panose="02020603050405020304" pitchFamily="18" charset="0"/>
                <a:ea typeface="+mj-ea"/>
                <a:cs typeface="Times New Roman" panose="02020603050405020304" pitchFamily="18" charset="0"/>
              </a:rPr>
              <a:t>: Κυτταρική σύνθεση, οργανική αποικοδόμηση, διαπνοή.</a:t>
            </a:r>
          </a:p>
          <a:p>
            <a:pPr marL="342900" indent="-342900">
              <a:lnSpc>
                <a:spcPct val="150000"/>
              </a:lnSpc>
              <a:buClr>
                <a:schemeClr val="accent2"/>
              </a:buClr>
              <a:buFont typeface="Wingdings" panose="05000000000000000000" pitchFamily="2" charset="2"/>
              <a:buChar char="Ø"/>
            </a:pPr>
            <a:r>
              <a:rPr lang="el-GR" sz="2100" i="1" dirty="0" smtClean="0">
                <a:latin typeface="Times New Roman" panose="02020603050405020304" pitchFamily="18" charset="0"/>
                <a:ea typeface="+mj-ea"/>
                <a:cs typeface="Times New Roman" panose="02020603050405020304" pitchFamily="18" charset="0"/>
              </a:rPr>
              <a:t>Βιοφυσικές διεργασίες</a:t>
            </a:r>
            <a:r>
              <a:rPr lang="el-GR" sz="2100" dirty="0" smtClean="0">
                <a:latin typeface="Times New Roman" panose="02020603050405020304" pitchFamily="18" charset="0"/>
                <a:ea typeface="+mj-ea"/>
                <a:cs typeface="Times New Roman" panose="02020603050405020304" pitchFamily="18" charset="0"/>
              </a:rPr>
              <a:t>: Διήθηση και διακίνηση παθογόνων μικροοργανισμών.</a:t>
            </a:r>
          </a:p>
          <a:p>
            <a:pPr marL="342900" indent="-342900">
              <a:lnSpc>
                <a:spcPct val="150000"/>
              </a:lnSpc>
              <a:buClr>
                <a:schemeClr val="accent2"/>
              </a:buClr>
              <a:buFont typeface="Wingdings" panose="05000000000000000000" pitchFamily="2" charset="2"/>
              <a:buChar char="Ø"/>
            </a:pPr>
            <a:endParaRPr lang="en-US" sz="2100" dirty="0" smtClean="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8523848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smtClean="0">
                <a:solidFill>
                  <a:schemeClr val="tx1"/>
                </a:solidFill>
                <a:latin typeface="Times New Roman" panose="02020603050405020304" pitchFamily="18" charset="0"/>
                <a:cs typeface="Times New Roman" panose="02020603050405020304" pitchFamily="18" charset="0"/>
              </a:rPr>
              <a:t>Βιβλιογραφία</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555" y="1158021"/>
            <a:ext cx="11713844" cy="1555041"/>
          </a:xfrm>
          <a:prstGeom prst="rect">
            <a:avLst/>
          </a:prstGeom>
        </p:spPr>
        <p:txBody>
          <a:bodyPr wrap="square">
            <a:spAutoFit/>
          </a:bodyPr>
          <a:lstStyle/>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Τεχνολογία </a:t>
            </a:r>
            <a:r>
              <a:rPr lang="el-GR" sz="2200" dirty="0">
                <a:latin typeface="Times New Roman" panose="02020603050405020304" pitchFamily="18" charset="0"/>
                <a:ea typeface="+mj-ea"/>
                <a:cs typeface="Times New Roman" panose="02020603050405020304" pitchFamily="18" charset="0"/>
              </a:rPr>
              <a:t>Υδατικών Πόρων, Μιμίκου Μαρία Α. </a:t>
            </a: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Νερό</a:t>
            </a:r>
            <a:r>
              <a:rPr lang="el-GR" sz="2200" dirty="0">
                <a:latin typeface="Times New Roman" panose="02020603050405020304" pitchFamily="18" charset="0"/>
                <a:ea typeface="+mj-ea"/>
                <a:cs typeface="Times New Roman" panose="02020603050405020304" pitchFamily="18" charset="0"/>
              </a:rPr>
              <a:t>, Περιβαλλοντική διάσταση και διαδρομή, Στουρνάρας Γεώργιος Κ. </a:t>
            </a: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Υδατικοί </a:t>
            </a:r>
            <a:r>
              <a:rPr lang="el-GR" sz="2200" dirty="0">
                <a:latin typeface="Times New Roman" panose="02020603050405020304" pitchFamily="18" charset="0"/>
                <a:ea typeface="+mj-ea"/>
                <a:cs typeface="Times New Roman" panose="02020603050405020304" pitchFamily="18" charset="0"/>
              </a:rPr>
              <a:t>Πόροι, </a:t>
            </a:r>
            <a:r>
              <a:rPr lang="el-GR" sz="2200" dirty="0" err="1">
                <a:latin typeface="Times New Roman" panose="02020603050405020304" pitchFamily="18" charset="0"/>
                <a:ea typeface="+mj-ea"/>
                <a:cs typeface="Times New Roman" panose="02020603050405020304" pitchFamily="18" charset="0"/>
              </a:rPr>
              <a:t>Ψιλοβίκος</a:t>
            </a:r>
            <a:r>
              <a:rPr lang="el-GR" sz="2200" dirty="0">
                <a:latin typeface="Times New Roman" panose="02020603050405020304" pitchFamily="18" charset="0"/>
                <a:ea typeface="+mj-ea"/>
                <a:cs typeface="Times New Roman" panose="02020603050405020304" pitchFamily="18" charset="0"/>
              </a:rPr>
              <a:t> </a:t>
            </a:r>
            <a:r>
              <a:rPr lang="el-GR" sz="2200" dirty="0" smtClean="0">
                <a:latin typeface="Times New Roman" panose="02020603050405020304" pitchFamily="18" charset="0"/>
                <a:ea typeface="+mj-ea"/>
                <a:cs typeface="Times New Roman" panose="02020603050405020304" pitchFamily="18" charset="0"/>
              </a:rPr>
              <a:t>Άρης</a:t>
            </a:r>
            <a:endParaRPr lang="el-GR" sz="22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2553709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8096" y="1855894"/>
            <a:ext cx="9631679" cy="1646302"/>
          </a:xfrm>
        </p:spPr>
        <p:txBody>
          <a:bodyPr/>
          <a:lstStyle/>
          <a:p>
            <a:pPr algn="ctr"/>
            <a:r>
              <a:rPr lang="el-GR" dirty="0" smtClean="0">
                <a:solidFill>
                  <a:schemeClr val="tx1"/>
                </a:solidFill>
                <a:latin typeface="Times New Roman" panose="02020603050405020304" pitchFamily="18" charset="0"/>
                <a:cs typeface="Times New Roman" panose="02020603050405020304" pitchFamily="18" charset="0"/>
              </a:rPr>
              <a:t>Σας ευχαριστώ πολύ!</a:t>
            </a:r>
            <a:endParaRPr lang="el-GR"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txBox="1">
            <a:spLocks/>
          </p:cNvSpPr>
          <p:nvPr/>
        </p:nvSpPr>
        <p:spPr>
          <a:xfrm>
            <a:off x="947920" y="246611"/>
            <a:ext cx="3776480" cy="972590"/>
          </a:xfrm>
          <a:prstGeom prst="rect">
            <a:avLst/>
          </a:prstGeom>
        </p:spPr>
        <p:txBody>
          <a:bodyPr vert="horz" lIns="91440" tIns="45720" rIns="91440" bIns="45720" rtlCol="0" anchor="t">
            <a:normAutofit fontScale="925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spcBef>
                <a:spcPts val="0"/>
              </a:spcBef>
            </a:pPr>
            <a:r>
              <a:rPr lang="el-GR" sz="1600" b="1" dirty="0" smtClean="0">
                <a:latin typeface="Times New Roman" panose="02020603050405020304" pitchFamily="18" charset="0"/>
                <a:cs typeface="Times New Roman" panose="02020603050405020304" pitchFamily="18" charset="0"/>
              </a:rPr>
              <a:t>ΕΚΠΑ – Τμήμα Αγροτικής Ανάπτυξης, </a:t>
            </a:r>
            <a:r>
              <a:rPr lang="el-GR" sz="1600" b="1" dirty="0" err="1" smtClean="0">
                <a:latin typeface="Times New Roman" panose="02020603050405020304" pitchFamily="18" charset="0"/>
                <a:cs typeface="Times New Roman" panose="02020603050405020304" pitchFamily="18" charset="0"/>
              </a:rPr>
              <a:t>Αγροδιατροφής</a:t>
            </a:r>
            <a:r>
              <a:rPr lang="el-GR" sz="1600" b="1" dirty="0" smtClean="0">
                <a:latin typeface="Times New Roman" panose="02020603050405020304" pitchFamily="18" charset="0"/>
                <a:cs typeface="Times New Roman" panose="02020603050405020304" pitchFamily="18" charset="0"/>
              </a:rPr>
              <a:t> και Διαχείρισης Φυσικών Πόρων </a:t>
            </a:r>
            <a:endParaRPr lang="en-US" sz="1600" b="1" dirty="0" smtClean="0">
              <a:latin typeface="Times New Roman" panose="02020603050405020304" pitchFamily="18" charset="0"/>
              <a:cs typeface="Times New Roman" panose="02020603050405020304" pitchFamily="18" charset="0"/>
            </a:endParaRPr>
          </a:p>
          <a:p>
            <a:pPr algn="l">
              <a:spcBef>
                <a:spcPts val="0"/>
              </a:spcBef>
            </a:pPr>
            <a:r>
              <a:rPr lang="el-GR" sz="1600" b="1" dirty="0" smtClean="0">
                <a:latin typeface="Times New Roman" panose="02020603050405020304" pitchFamily="18" charset="0"/>
                <a:cs typeface="Times New Roman" panose="02020603050405020304" pitchFamily="18" charset="0"/>
              </a:rPr>
              <a:t>Συγκρότημα Ευρίπου</a:t>
            </a:r>
            <a:endParaRPr lang="el-GR" sz="1600" b="1"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947920" y="3206846"/>
            <a:ext cx="9631679" cy="76680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l-GR" sz="35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6193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301752"/>
            <a:ext cx="8500880" cy="766624"/>
          </a:xfrm>
        </p:spPr>
        <p:txBody>
          <a:bodyPr anchor="ctr"/>
          <a:lstStyle/>
          <a:p>
            <a:pPr algn="l"/>
            <a:r>
              <a:rPr lang="el-GR" sz="4000" dirty="0" smtClean="0">
                <a:solidFill>
                  <a:schemeClr val="tx1"/>
                </a:solidFill>
                <a:latin typeface="Times New Roman" panose="02020603050405020304" pitchFamily="18" charset="0"/>
                <a:cs typeface="Times New Roman" panose="02020603050405020304" pitchFamily="18" charset="0"/>
              </a:rPr>
              <a:t>Ταξινόμηση υπόγειων </a:t>
            </a:r>
            <a:r>
              <a:rPr lang="el-GR" sz="4000" dirty="0" err="1" smtClean="0">
                <a:solidFill>
                  <a:schemeClr val="tx1"/>
                </a:solidFill>
                <a:latin typeface="Times New Roman" panose="02020603050405020304" pitchFamily="18" charset="0"/>
                <a:cs typeface="Times New Roman" panose="02020603050405020304" pitchFamily="18" charset="0"/>
              </a:rPr>
              <a:t>υδροφορέων</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100328"/>
            <a:ext cx="10928608" cy="3485570"/>
          </a:xfrm>
          <a:prstGeom prst="rect">
            <a:avLst/>
          </a:prstGeom>
        </p:spPr>
        <p:txBody>
          <a:bodyPr wrap="square">
            <a:spAutoFit/>
          </a:bodyPr>
          <a:lstStyle/>
          <a:p>
            <a:pPr marL="342900" indent="-342900">
              <a:lnSpc>
                <a:spcPct val="150000"/>
              </a:lnSpc>
              <a:buClr>
                <a:schemeClr val="accent2"/>
              </a:buClr>
              <a:buFont typeface="Arial" panose="020B0604020202020204" pitchFamily="34" charset="0"/>
              <a:buChar char="•"/>
            </a:pPr>
            <a:r>
              <a:rPr lang="el-GR" sz="2100" dirty="0">
                <a:latin typeface="Times New Roman" panose="02020603050405020304" pitchFamily="18" charset="0"/>
                <a:ea typeface="+mj-ea"/>
                <a:cs typeface="Times New Roman" panose="02020603050405020304" pitchFamily="18" charset="0"/>
              </a:rPr>
              <a:t>Εφόσον υπάρχει το άνω όριο της ζώνης κορεσμού, αυτό </a:t>
            </a:r>
            <a:r>
              <a:rPr lang="el-GR" sz="2100" dirty="0" smtClean="0">
                <a:latin typeface="Times New Roman" panose="02020603050405020304" pitchFamily="18" charset="0"/>
                <a:ea typeface="+mj-ea"/>
                <a:cs typeface="Times New Roman" panose="02020603050405020304" pitchFamily="18" charset="0"/>
              </a:rPr>
              <a:t>καλείται υδροφόρος </a:t>
            </a:r>
            <a:r>
              <a:rPr lang="el-GR" sz="2100" dirty="0">
                <a:latin typeface="Times New Roman" panose="02020603050405020304" pitchFamily="18" charset="0"/>
                <a:ea typeface="+mj-ea"/>
                <a:cs typeface="Times New Roman" panose="02020603050405020304" pitchFamily="18" charset="0"/>
              </a:rPr>
              <a:t>(ή </a:t>
            </a:r>
            <a:r>
              <a:rPr lang="el-GR" sz="2100" dirty="0" err="1">
                <a:latin typeface="Times New Roman" panose="02020603050405020304" pitchFamily="18" charset="0"/>
                <a:ea typeface="+mj-ea"/>
                <a:cs typeface="Times New Roman" panose="02020603050405020304" pitchFamily="18" charset="0"/>
              </a:rPr>
              <a:t>φρεάτιος</a:t>
            </a:r>
            <a:r>
              <a:rPr lang="el-GR" sz="2100" dirty="0">
                <a:latin typeface="Times New Roman" panose="02020603050405020304" pitchFamily="18" charset="0"/>
                <a:ea typeface="+mj-ea"/>
                <a:cs typeface="Times New Roman" panose="02020603050405020304" pitchFamily="18" charset="0"/>
              </a:rPr>
              <a:t>) ορίζοντας, ενώ όταν μελετώνται </a:t>
            </a:r>
            <a:r>
              <a:rPr lang="el-GR" sz="2100" dirty="0" smtClean="0">
                <a:latin typeface="Times New Roman" panose="02020603050405020304" pitchFamily="18" charset="0"/>
                <a:ea typeface="+mj-ea"/>
                <a:cs typeface="Times New Roman" panose="02020603050405020304" pitchFamily="18" charset="0"/>
              </a:rPr>
              <a:t>ειδικά προβλήματα </a:t>
            </a:r>
            <a:r>
              <a:rPr lang="el-GR" sz="2100" dirty="0">
                <a:latin typeface="Times New Roman" panose="02020603050405020304" pitchFamily="18" charset="0"/>
                <a:ea typeface="+mj-ea"/>
                <a:cs typeface="Times New Roman" panose="02020603050405020304" pitchFamily="18" charset="0"/>
              </a:rPr>
              <a:t>κίνησης των υπόγειων νερών, χρησιμοποιείται </a:t>
            </a:r>
            <a:r>
              <a:rPr lang="el-GR" sz="2100" dirty="0" smtClean="0">
                <a:latin typeface="Times New Roman" panose="02020603050405020304" pitchFamily="18" charset="0"/>
                <a:ea typeface="+mj-ea"/>
                <a:cs typeface="Times New Roman" panose="02020603050405020304" pitchFamily="18" charset="0"/>
              </a:rPr>
              <a:t>και ο </a:t>
            </a:r>
            <a:r>
              <a:rPr lang="el-GR" sz="2100" dirty="0">
                <a:latin typeface="Times New Roman" panose="02020603050405020304" pitchFamily="18" charset="0"/>
                <a:ea typeface="+mj-ea"/>
                <a:cs typeface="Times New Roman" panose="02020603050405020304" pitchFamily="18" charset="0"/>
              </a:rPr>
              <a:t>συνώνυμος όρος ελεύθερη επιφάνεια (του υπόγειου νερού).</a:t>
            </a:r>
          </a:p>
          <a:p>
            <a:pPr marL="342900" indent="-342900">
              <a:lnSpc>
                <a:spcPct val="150000"/>
              </a:lnSpc>
              <a:buClr>
                <a:schemeClr val="accent2"/>
              </a:buClr>
              <a:buFont typeface="Arial" panose="020B0604020202020204" pitchFamily="34" charset="0"/>
              <a:buChar char="•"/>
            </a:pPr>
            <a:r>
              <a:rPr lang="el-GR" sz="2100" dirty="0">
                <a:latin typeface="Times New Roman" panose="02020603050405020304" pitchFamily="18" charset="0"/>
                <a:ea typeface="+mj-ea"/>
                <a:cs typeface="Times New Roman" panose="02020603050405020304" pitchFamily="18" charset="0"/>
              </a:rPr>
              <a:t>Επειδή τα περισσότερα προβλήματα που αφορούν στη </a:t>
            </a:r>
            <a:r>
              <a:rPr lang="el-GR" sz="2100" dirty="0" smtClean="0">
                <a:latin typeface="Times New Roman" panose="02020603050405020304" pitchFamily="18" charset="0"/>
                <a:ea typeface="+mj-ea"/>
                <a:cs typeface="Times New Roman" panose="02020603050405020304" pitchFamily="18" charset="0"/>
              </a:rPr>
              <a:t>διαχείριση των </a:t>
            </a:r>
            <a:r>
              <a:rPr lang="el-GR" sz="2100" dirty="0">
                <a:latin typeface="Times New Roman" panose="02020603050405020304" pitchFamily="18" charset="0"/>
                <a:ea typeface="+mj-ea"/>
                <a:cs typeface="Times New Roman" panose="02020603050405020304" pitchFamily="18" charset="0"/>
              </a:rPr>
              <a:t>υπόγειων υδατικών πόρων αναφέρονται στους </a:t>
            </a:r>
            <a:r>
              <a:rPr lang="el-GR" sz="2100" dirty="0" smtClean="0">
                <a:latin typeface="Times New Roman" panose="02020603050405020304" pitchFamily="18" charset="0"/>
                <a:ea typeface="+mj-ea"/>
                <a:cs typeface="Times New Roman" panose="02020603050405020304" pitchFamily="18" charset="0"/>
              </a:rPr>
              <a:t>υδατικούς όγκους </a:t>
            </a:r>
            <a:r>
              <a:rPr lang="el-GR" sz="2100" dirty="0">
                <a:latin typeface="Times New Roman" panose="02020603050405020304" pitchFamily="18" charset="0"/>
                <a:ea typeface="+mj-ea"/>
                <a:cs typeface="Times New Roman" panose="02020603050405020304" pitchFamily="18" charset="0"/>
              </a:rPr>
              <a:t>που κινούνται ή αποθηκεύονται στη ζώνη κορεσμού, </a:t>
            </a:r>
            <a:r>
              <a:rPr lang="el-GR" sz="2100" dirty="0" smtClean="0">
                <a:latin typeface="Times New Roman" panose="02020603050405020304" pitchFamily="18" charset="0"/>
                <a:ea typeface="+mj-ea"/>
                <a:cs typeface="Times New Roman" panose="02020603050405020304" pitchFamily="18" charset="0"/>
              </a:rPr>
              <a:t>η περιγραφή αυτή περιορίζεται </a:t>
            </a:r>
            <a:r>
              <a:rPr lang="el-GR" sz="2100" dirty="0">
                <a:latin typeface="Times New Roman" panose="02020603050405020304" pitchFamily="18" charset="0"/>
                <a:ea typeface="+mj-ea"/>
                <a:cs typeface="Times New Roman" panose="02020603050405020304" pitchFamily="18" charset="0"/>
              </a:rPr>
              <a:t>στους </a:t>
            </a:r>
            <a:r>
              <a:rPr lang="el-GR" sz="2100" dirty="0" smtClean="0">
                <a:latin typeface="Times New Roman" panose="02020603050405020304" pitchFamily="18" charset="0"/>
                <a:ea typeface="+mj-ea"/>
                <a:cs typeface="Times New Roman" panose="02020603050405020304" pitchFamily="18" charset="0"/>
              </a:rPr>
              <a:t>συγκεκριμένους μηχανισμούς </a:t>
            </a:r>
            <a:r>
              <a:rPr lang="el-GR" sz="2100" dirty="0">
                <a:latin typeface="Times New Roman" panose="02020603050405020304" pitchFamily="18" charset="0"/>
                <a:ea typeface="+mj-ea"/>
                <a:cs typeface="Times New Roman" panose="02020603050405020304" pitchFamily="18" charset="0"/>
              </a:rPr>
              <a:t>κίνησης του νερού και τα σχετικά φαινόμενα </a:t>
            </a:r>
            <a:r>
              <a:rPr lang="el-GR" sz="2100" dirty="0" smtClean="0">
                <a:latin typeface="Times New Roman" panose="02020603050405020304" pitchFamily="18" charset="0"/>
                <a:ea typeface="+mj-ea"/>
                <a:cs typeface="Times New Roman" panose="02020603050405020304" pitchFamily="18" charset="0"/>
              </a:rPr>
              <a:t>που παρατηρούνται </a:t>
            </a:r>
            <a:r>
              <a:rPr lang="el-GR" sz="2100" dirty="0">
                <a:latin typeface="Times New Roman" panose="02020603050405020304" pitchFamily="18" charset="0"/>
                <a:ea typeface="+mj-ea"/>
                <a:cs typeface="Times New Roman" panose="02020603050405020304" pitchFamily="18" charset="0"/>
              </a:rPr>
              <a:t>μόνο στη ζώνη αυτή.</a:t>
            </a:r>
          </a:p>
        </p:txBody>
      </p:sp>
    </p:spTree>
    <p:extLst>
      <p:ext uri="{BB962C8B-B14F-4D97-AF65-F5344CB8AC3E}">
        <p14:creationId xmlns:p14="http://schemas.microsoft.com/office/powerpoint/2010/main" val="2390759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301752"/>
            <a:ext cx="8500880" cy="766624"/>
          </a:xfrm>
        </p:spPr>
        <p:txBody>
          <a:bodyPr anchor="ctr"/>
          <a:lstStyle/>
          <a:p>
            <a:pPr algn="l"/>
            <a:r>
              <a:rPr lang="el-GR" sz="4000" dirty="0" smtClean="0">
                <a:solidFill>
                  <a:schemeClr val="tx1"/>
                </a:solidFill>
                <a:latin typeface="Times New Roman" panose="02020603050405020304" pitchFamily="18" charset="0"/>
                <a:cs typeface="Times New Roman" panose="02020603050405020304" pitchFamily="18" charset="0"/>
              </a:rPr>
              <a:t>Ταξινόμηση υπόγειων </a:t>
            </a:r>
            <a:r>
              <a:rPr lang="el-GR" sz="4000" dirty="0" err="1" smtClean="0">
                <a:solidFill>
                  <a:schemeClr val="tx1"/>
                </a:solidFill>
                <a:latin typeface="Times New Roman" panose="02020603050405020304" pitchFamily="18" charset="0"/>
                <a:cs typeface="Times New Roman" panose="02020603050405020304" pitchFamily="18" charset="0"/>
              </a:rPr>
              <a:t>υδροφορέων</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100328"/>
            <a:ext cx="10928608" cy="5424562"/>
          </a:xfrm>
          <a:prstGeom prst="rect">
            <a:avLst/>
          </a:prstGeom>
        </p:spPr>
        <p:txBody>
          <a:bodyPr wrap="square">
            <a:spAutoFit/>
          </a:bodyPr>
          <a:lstStyle/>
          <a:p>
            <a:pPr marL="342900" indent="-342900">
              <a:lnSpc>
                <a:spcPct val="150000"/>
              </a:lnSpc>
              <a:buClr>
                <a:schemeClr val="accent2"/>
              </a:buClr>
              <a:buFont typeface="Arial" panose="020B0604020202020204" pitchFamily="34" charset="0"/>
              <a:buChar char="•"/>
            </a:pPr>
            <a:r>
              <a:rPr lang="el-GR" sz="2100" dirty="0">
                <a:latin typeface="Times New Roman" panose="02020603050405020304" pitchFamily="18" charset="0"/>
                <a:ea typeface="+mj-ea"/>
                <a:cs typeface="Times New Roman" panose="02020603050405020304" pitchFamily="18" charset="0"/>
              </a:rPr>
              <a:t>Η κλασική, λοιπόν, ταξινόμηση των </a:t>
            </a:r>
            <a:r>
              <a:rPr lang="el-GR" sz="2100" dirty="0" err="1">
                <a:latin typeface="Times New Roman" panose="02020603050405020304" pitchFamily="18" charset="0"/>
                <a:ea typeface="+mj-ea"/>
                <a:cs typeface="Times New Roman" panose="02020603050405020304" pitchFamily="18" charset="0"/>
              </a:rPr>
              <a:t>υδροφορέων</a:t>
            </a:r>
            <a:r>
              <a:rPr lang="el-GR" sz="2100" dirty="0">
                <a:latin typeface="Times New Roman" panose="02020603050405020304" pitchFamily="18" charset="0"/>
                <a:ea typeface="+mj-ea"/>
                <a:cs typeface="Times New Roman" panose="02020603050405020304" pitchFamily="18" charset="0"/>
              </a:rPr>
              <a:t> </a:t>
            </a:r>
            <a:r>
              <a:rPr lang="el-GR" sz="2100" dirty="0" smtClean="0">
                <a:latin typeface="Times New Roman" panose="02020603050405020304" pitchFamily="18" charset="0"/>
                <a:ea typeface="+mj-ea"/>
                <a:cs typeface="Times New Roman" panose="02020603050405020304" pitchFamily="18" charset="0"/>
              </a:rPr>
              <a:t>γίνεται λαμβάνοντας </a:t>
            </a:r>
            <a:r>
              <a:rPr lang="el-GR" sz="2100" dirty="0">
                <a:latin typeface="Times New Roman" panose="02020603050405020304" pitchFamily="18" charset="0"/>
                <a:ea typeface="+mj-ea"/>
                <a:cs typeface="Times New Roman" panose="02020603050405020304" pitchFamily="18" charset="0"/>
              </a:rPr>
              <a:t>υπόψη τόσο τη γεωλογική δομή όσο και </a:t>
            </a:r>
            <a:r>
              <a:rPr lang="el-GR" sz="2100" dirty="0" smtClean="0">
                <a:latin typeface="Times New Roman" panose="02020603050405020304" pitchFamily="18" charset="0"/>
                <a:ea typeface="+mj-ea"/>
                <a:cs typeface="Times New Roman" panose="02020603050405020304" pitchFamily="18" charset="0"/>
              </a:rPr>
              <a:t>τις τοπικές </a:t>
            </a:r>
            <a:r>
              <a:rPr lang="el-GR" sz="2100" dirty="0">
                <a:latin typeface="Times New Roman" panose="02020603050405020304" pitchFamily="18" charset="0"/>
                <a:ea typeface="+mj-ea"/>
                <a:cs typeface="Times New Roman" panose="02020603050405020304" pitchFamily="18" charset="0"/>
              </a:rPr>
              <a:t>υδραυλικές συνθήκες.</a:t>
            </a:r>
          </a:p>
          <a:p>
            <a:pPr marL="342900" indent="-342900">
              <a:lnSpc>
                <a:spcPct val="150000"/>
              </a:lnSpc>
              <a:buClr>
                <a:schemeClr val="accent2"/>
              </a:buClr>
              <a:buFont typeface="Arial" panose="020B0604020202020204" pitchFamily="34" charset="0"/>
              <a:buChar char="•"/>
            </a:pPr>
            <a:r>
              <a:rPr lang="el-GR" sz="2100" dirty="0">
                <a:latin typeface="Times New Roman" panose="02020603050405020304" pitchFamily="18" charset="0"/>
                <a:ea typeface="+mj-ea"/>
                <a:cs typeface="Times New Roman" panose="02020603050405020304" pitchFamily="18" charset="0"/>
              </a:rPr>
              <a:t>Έτσι ένας </a:t>
            </a:r>
            <a:r>
              <a:rPr lang="el-GR" sz="2100" dirty="0" err="1">
                <a:latin typeface="Times New Roman" panose="02020603050405020304" pitchFamily="18" charset="0"/>
                <a:ea typeface="+mj-ea"/>
                <a:cs typeface="Times New Roman" panose="02020603050405020304" pitchFamily="18" charset="0"/>
              </a:rPr>
              <a:t>υδροφορέας</a:t>
            </a:r>
            <a:r>
              <a:rPr lang="el-GR" sz="2100" dirty="0">
                <a:latin typeface="Times New Roman" panose="02020603050405020304" pitchFamily="18" charset="0"/>
                <a:ea typeface="+mj-ea"/>
                <a:cs typeface="Times New Roman" panose="02020603050405020304" pitchFamily="18" charset="0"/>
              </a:rPr>
              <a:t> λέγεται ότι είναι </a:t>
            </a:r>
            <a:r>
              <a:rPr lang="el-GR" sz="2100" b="1" dirty="0">
                <a:latin typeface="Times New Roman" panose="02020603050405020304" pitchFamily="18" charset="0"/>
                <a:ea typeface="+mj-ea"/>
                <a:cs typeface="Times New Roman" panose="02020603050405020304" pitchFamily="18" charset="0"/>
              </a:rPr>
              <a:t>περιορισμένος ή υπό </a:t>
            </a:r>
            <a:r>
              <a:rPr lang="el-GR" sz="2100" b="1" dirty="0" smtClean="0">
                <a:latin typeface="Times New Roman" panose="02020603050405020304" pitchFamily="18" charset="0"/>
                <a:ea typeface="+mj-ea"/>
                <a:cs typeface="Times New Roman" panose="02020603050405020304" pitchFamily="18" charset="0"/>
              </a:rPr>
              <a:t>πίεση</a:t>
            </a:r>
            <a:r>
              <a:rPr lang="el-GR" sz="2100" dirty="0" smtClean="0">
                <a:latin typeface="Times New Roman" panose="02020603050405020304" pitchFamily="18" charset="0"/>
                <a:ea typeface="+mj-ea"/>
                <a:cs typeface="Times New Roman" panose="02020603050405020304" pitchFamily="18" charset="0"/>
              </a:rPr>
              <a:t>, αν </a:t>
            </a:r>
            <a:r>
              <a:rPr lang="el-GR" sz="2100" dirty="0">
                <a:latin typeface="Times New Roman" panose="02020603050405020304" pitchFamily="18" charset="0"/>
                <a:ea typeface="+mj-ea"/>
                <a:cs typeface="Times New Roman" panose="02020603050405020304" pitchFamily="18" charset="0"/>
              </a:rPr>
              <a:t>περιορίζεται από πάνω και από κάτω από </a:t>
            </a:r>
            <a:r>
              <a:rPr lang="el-GR" sz="2100" dirty="0" err="1" smtClean="0">
                <a:latin typeface="Times New Roman" panose="02020603050405020304" pitchFamily="18" charset="0"/>
                <a:ea typeface="+mj-ea"/>
                <a:cs typeface="Times New Roman" panose="02020603050405020304" pitchFamily="18" charset="0"/>
              </a:rPr>
              <a:t>αδιαπέρατους</a:t>
            </a:r>
            <a:r>
              <a:rPr lang="el-GR" sz="2100" dirty="0" smtClean="0">
                <a:latin typeface="Times New Roman" panose="02020603050405020304" pitchFamily="18" charset="0"/>
                <a:ea typeface="+mj-ea"/>
                <a:cs typeface="Times New Roman" panose="02020603050405020304" pitchFamily="18" charset="0"/>
              </a:rPr>
              <a:t> γεωλογικούς </a:t>
            </a:r>
            <a:r>
              <a:rPr lang="el-GR" sz="2100" dirty="0">
                <a:latin typeface="Times New Roman" panose="02020603050405020304" pitchFamily="18" charset="0"/>
                <a:ea typeface="+mj-ea"/>
                <a:cs typeface="Times New Roman" panose="02020603050405020304" pitchFamily="18" charset="0"/>
              </a:rPr>
              <a:t>σχηματισμούς, που θα αναφέρονται </a:t>
            </a:r>
            <a:r>
              <a:rPr lang="el-GR" sz="2100" dirty="0" smtClean="0">
                <a:latin typeface="Times New Roman" panose="02020603050405020304" pitchFamily="18" charset="0"/>
                <a:ea typeface="+mj-ea"/>
                <a:cs typeface="Times New Roman" panose="02020603050405020304" pitchFamily="18" charset="0"/>
              </a:rPr>
              <a:t>σαν </a:t>
            </a:r>
            <a:r>
              <a:rPr lang="el-GR" sz="2100" dirty="0" err="1" smtClean="0">
                <a:latin typeface="Times New Roman" panose="02020603050405020304" pitchFamily="18" charset="0"/>
                <a:ea typeface="+mj-ea"/>
                <a:cs typeface="Times New Roman" panose="02020603050405020304" pitchFamily="18" charset="0"/>
              </a:rPr>
              <a:t>αδιαπέρατα</a:t>
            </a:r>
            <a:r>
              <a:rPr lang="el-GR" sz="2100" dirty="0" smtClean="0">
                <a:latin typeface="Times New Roman" panose="02020603050405020304" pitchFamily="18" charset="0"/>
                <a:ea typeface="+mj-ea"/>
                <a:cs typeface="Times New Roman" panose="02020603050405020304" pitchFamily="18" charset="0"/>
              </a:rPr>
              <a:t> </a:t>
            </a:r>
            <a:r>
              <a:rPr lang="el-GR" sz="2100" dirty="0">
                <a:latin typeface="Times New Roman" panose="02020603050405020304" pitchFamily="18" charset="0"/>
                <a:ea typeface="+mj-ea"/>
                <a:cs typeface="Times New Roman" panose="02020603050405020304" pitchFamily="18" charset="0"/>
              </a:rPr>
              <a:t>στρώματα. </a:t>
            </a:r>
            <a:endParaRPr lang="el-GR" sz="2100" dirty="0" smtClean="0">
              <a:latin typeface="Times New Roman" panose="02020603050405020304" pitchFamily="18" charset="0"/>
              <a:ea typeface="+mj-ea"/>
              <a:cs typeface="Times New Roman" panose="02020603050405020304" pitchFamily="18" charset="0"/>
            </a:endParaRPr>
          </a:p>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Χαρακτηριστικό </a:t>
            </a:r>
            <a:r>
              <a:rPr lang="el-GR" sz="2100" dirty="0">
                <a:latin typeface="Times New Roman" panose="02020603050405020304" pitchFamily="18" charset="0"/>
                <a:ea typeface="+mj-ea"/>
                <a:cs typeface="Times New Roman" panose="02020603050405020304" pitchFamily="18" charset="0"/>
              </a:rPr>
              <a:t>του υπό </a:t>
            </a:r>
            <a:r>
              <a:rPr lang="el-GR" sz="2100" dirty="0" smtClean="0">
                <a:latin typeface="Times New Roman" panose="02020603050405020304" pitchFamily="18" charset="0"/>
                <a:ea typeface="+mj-ea"/>
                <a:cs typeface="Times New Roman" panose="02020603050405020304" pitchFamily="18" charset="0"/>
              </a:rPr>
              <a:t>πίεση </a:t>
            </a:r>
            <a:r>
              <a:rPr lang="el-GR" sz="2100" dirty="0" err="1" smtClean="0">
                <a:latin typeface="Times New Roman" panose="02020603050405020304" pitchFamily="18" charset="0"/>
                <a:ea typeface="+mj-ea"/>
                <a:cs typeface="Times New Roman" panose="02020603050405020304" pitchFamily="18" charset="0"/>
              </a:rPr>
              <a:t>υδροφορέα</a:t>
            </a:r>
            <a:r>
              <a:rPr lang="el-GR" sz="2100" dirty="0" smtClean="0">
                <a:latin typeface="Times New Roman" panose="02020603050405020304" pitchFamily="18" charset="0"/>
                <a:ea typeface="+mj-ea"/>
                <a:cs typeface="Times New Roman" panose="02020603050405020304" pitchFamily="18" charset="0"/>
              </a:rPr>
              <a:t> </a:t>
            </a:r>
            <a:r>
              <a:rPr lang="el-GR" sz="2100" dirty="0">
                <a:latin typeface="Times New Roman" panose="02020603050405020304" pitchFamily="18" charset="0"/>
                <a:ea typeface="+mj-ea"/>
                <a:cs typeface="Times New Roman" panose="02020603050405020304" pitchFamily="18" charset="0"/>
              </a:rPr>
              <a:t>είναι ότι αν ανοιχτεί ένα πηγάδι μέσα σ' αυτόν, </a:t>
            </a:r>
            <a:r>
              <a:rPr lang="el-GR" sz="2100" dirty="0" smtClean="0">
                <a:latin typeface="Times New Roman" panose="02020603050405020304" pitchFamily="18" charset="0"/>
                <a:ea typeface="+mj-ea"/>
                <a:cs typeface="Times New Roman" panose="02020603050405020304" pitchFamily="18" charset="0"/>
              </a:rPr>
              <a:t>η στάθμη </a:t>
            </a:r>
            <a:r>
              <a:rPr lang="el-GR" sz="2100" dirty="0">
                <a:latin typeface="Times New Roman" panose="02020603050405020304" pitchFamily="18" charset="0"/>
                <a:ea typeface="+mj-ea"/>
                <a:cs typeface="Times New Roman" panose="02020603050405020304" pitchFamily="18" charset="0"/>
              </a:rPr>
              <a:t>του νερού στο πηγάδι θα ανέβει ψηλότερα από το </a:t>
            </a:r>
            <a:r>
              <a:rPr lang="el-GR" sz="2100" dirty="0" smtClean="0">
                <a:latin typeface="Times New Roman" panose="02020603050405020304" pitchFamily="18" charset="0"/>
                <a:ea typeface="+mj-ea"/>
                <a:cs typeface="Times New Roman" panose="02020603050405020304" pitchFamily="18" charset="0"/>
              </a:rPr>
              <a:t>πάνω </a:t>
            </a:r>
            <a:r>
              <a:rPr lang="el-GR" sz="2100" dirty="0" err="1" smtClean="0">
                <a:latin typeface="Times New Roman" panose="02020603050405020304" pitchFamily="18" charset="0"/>
                <a:ea typeface="+mj-ea"/>
                <a:cs typeface="Times New Roman" panose="02020603050405020304" pitchFamily="18" charset="0"/>
              </a:rPr>
              <a:t>αδιαπέρατο</a:t>
            </a:r>
            <a:r>
              <a:rPr lang="el-GR" sz="2100" dirty="0" smtClean="0">
                <a:latin typeface="Times New Roman" panose="02020603050405020304" pitchFamily="18" charset="0"/>
                <a:ea typeface="+mj-ea"/>
                <a:cs typeface="Times New Roman" panose="02020603050405020304" pitchFamily="18" charset="0"/>
              </a:rPr>
              <a:t> </a:t>
            </a:r>
            <a:r>
              <a:rPr lang="el-GR" sz="2100" dirty="0">
                <a:latin typeface="Times New Roman" panose="02020603050405020304" pitchFamily="18" charset="0"/>
                <a:ea typeface="+mj-ea"/>
                <a:cs typeface="Times New Roman" panose="02020603050405020304" pitchFamily="18" charset="0"/>
              </a:rPr>
              <a:t>στρώμα και ίσως φθάσει μέχρι την επιφάνεια </a:t>
            </a:r>
            <a:r>
              <a:rPr lang="el-GR" sz="2100" dirty="0" smtClean="0">
                <a:latin typeface="Times New Roman" panose="02020603050405020304" pitchFamily="18" charset="0"/>
                <a:ea typeface="+mj-ea"/>
                <a:cs typeface="Times New Roman" panose="02020603050405020304" pitchFamily="18" charset="0"/>
              </a:rPr>
              <a:t>του εδάφους</a:t>
            </a:r>
            <a:r>
              <a:rPr lang="el-GR" sz="2100" dirty="0">
                <a:latin typeface="Times New Roman" panose="02020603050405020304" pitchFamily="18" charset="0"/>
                <a:ea typeface="+mj-ea"/>
                <a:cs typeface="Times New Roman" panose="02020603050405020304" pitchFamily="18" charset="0"/>
              </a:rPr>
              <a:t>. Αν λοιπόν, κατασκευασθεί σωστά (όσο αφορά </a:t>
            </a:r>
            <a:r>
              <a:rPr lang="el-GR" sz="2100" dirty="0" smtClean="0">
                <a:latin typeface="Times New Roman" panose="02020603050405020304" pitchFamily="18" charset="0"/>
                <a:ea typeface="+mj-ea"/>
                <a:cs typeface="Times New Roman" panose="02020603050405020304" pitchFamily="18" charset="0"/>
              </a:rPr>
              <a:t>το φίλτρο </a:t>
            </a:r>
            <a:r>
              <a:rPr lang="el-GR" sz="2100" dirty="0">
                <a:latin typeface="Times New Roman" panose="02020603050405020304" pitchFamily="18" charset="0"/>
                <a:ea typeface="+mj-ea"/>
                <a:cs typeface="Times New Roman" panose="02020603050405020304" pitchFamily="18" charset="0"/>
              </a:rPr>
              <a:t>που θα τοποθετηθεί), αυτό το πηγάδι παρατήρησης </a:t>
            </a:r>
            <a:r>
              <a:rPr lang="el-GR" sz="2100" dirty="0" smtClean="0">
                <a:latin typeface="Times New Roman" panose="02020603050405020304" pitchFamily="18" charset="0"/>
                <a:ea typeface="+mj-ea"/>
                <a:cs typeface="Times New Roman" panose="02020603050405020304" pitchFamily="18" charset="0"/>
              </a:rPr>
              <a:t>ή όπως </a:t>
            </a:r>
            <a:r>
              <a:rPr lang="el-GR" sz="2100" dirty="0">
                <a:latin typeface="Times New Roman" panose="02020603050405020304" pitchFamily="18" charset="0"/>
                <a:ea typeface="+mj-ea"/>
                <a:cs typeface="Times New Roman" panose="02020603050405020304" pitchFamily="18" charset="0"/>
              </a:rPr>
              <a:t>συνήθως λέγεται το πιεζόμετρο, τότε η στάθμη του </a:t>
            </a:r>
            <a:r>
              <a:rPr lang="el-GR" sz="2100" dirty="0" smtClean="0">
                <a:latin typeface="Times New Roman" panose="02020603050405020304" pitchFamily="18" charset="0"/>
                <a:ea typeface="+mj-ea"/>
                <a:cs typeface="Times New Roman" panose="02020603050405020304" pitchFamily="18" charset="0"/>
              </a:rPr>
              <a:t>νερού σ' </a:t>
            </a:r>
            <a:r>
              <a:rPr lang="el-GR" sz="2100" dirty="0">
                <a:latin typeface="Times New Roman" panose="02020603050405020304" pitchFamily="18" charset="0"/>
                <a:ea typeface="+mj-ea"/>
                <a:cs typeface="Times New Roman" panose="02020603050405020304" pitchFamily="18" charset="0"/>
              </a:rPr>
              <a:t>αυτό θα δείχνει το </a:t>
            </a:r>
            <a:r>
              <a:rPr lang="el-GR" sz="2100" dirty="0" err="1">
                <a:latin typeface="Times New Roman" panose="02020603050405020304" pitchFamily="18" charset="0"/>
                <a:ea typeface="+mj-ea"/>
                <a:cs typeface="Times New Roman" panose="02020603050405020304" pitchFamily="18" charset="0"/>
              </a:rPr>
              <a:t>πιεζομετρικό</a:t>
            </a:r>
            <a:r>
              <a:rPr lang="el-GR" sz="2100" dirty="0">
                <a:latin typeface="Times New Roman" panose="02020603050405020304" pitchFamily="18" charset="0"/>
                <a:ea typeface="+mj-ea"/>
                <a:cs typeface="Times New Roman" panose="02020603050405020304" pitchFamily="18" charset="0"/>
              </a:rPr>
              <a:t> φορτίο στο </a:t>
            </a:r>
            <a:r>
              <a:rPr lang="el-GR" sz="2100" dirty="0" smtClean="0">
                <a:latin typeface="Times New Roman" panose="02020603050405020304" pitchFamily="18" charset="0"/>
                <a:ea typeface="+mj-ea"/>
                <a:cs typeface="Times New Roman" panose="02020603050405020304" pitchFamily="18" charset="0"/>
              </a:rPr>
              <a:t>συγκεκριμένο σημείο</a:t>
            </a:r>
            <a:r>
              <a:rPr lang="el-GR" sz="2100" dirty="0">
                <a:latin typeface="Times New Roman" panose="02020603050405020304" pitchFamily="18" charset="0"/>
                <a:ea typeface="+mj-ea"/>
                <a:cs typeface="Times New Roman" panose="02020603050405020304" pitchFamily="18" charset="0"/>
              </a:rPr>
              <a:t>.</a:t>
            </a:r>
          </a:p>
        </p:txBody>
      </p:sp>
    </p:spTree>
    <p:extLst>
      <p:ext uri="{BB962C8B-B14F-4D97-AF65-F5344CB8AC3E}">
        <p14:creationId xmlns:p14="http://schemas.microsoft.com/office/powerpoint/2010/main" val="3704786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301752"/>
            <a:ext cx="8500880" cy="766624"/>
          </a:xfrm>
        </p:spPr>
        <p:txBody>
          <a:bodyPr anchor="ctr"/>
          <a:lstStyle/>
          <a:p>
            <a:pPr algn="l"/>
            <a:r>
              <a:rPr lang="el-GR" sz="4000" dirty="0" smtClean="0">
                <a:solidFill>
                  <a:schemeClr val="tx1"/>
                </a:solidFill>
                <a:latin typeface="Times New Roman" panose="02020603050405020304" pitchFamily="18" charset="0"/>
                <a:cs typeface="Times New Roman" panose="02020603050405020304" pitchFamily="18" charset="0"/>
              </a:rPr>
              <a:t>Ταξινόμηση υπόγειων </a:t>
            </a:r>
            <a:r>
              <a:rPr lang="el-GR" sz="4000" dirty="0" err="1" smtClean="0">
                <a:solidFill>
                  <a:schemeClr val="tx1"/>
                </a:solidFill>
                <a:latin typeface="Times New Roman" panose="02020603050405020304" pitchFamily="18" charset="0"/>
                <a:cs typeface="Times New Roman" panose="02020603050405020304" pitchFamily="18" charset="0"/>
              </a:rPr>
              <a:t>υδροφορέων</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100328"/>
            <a:ext cx="10928608" cy="3485570"/>
          </a:xfrm>
          <a:prstGeom prst="rect">
            <a:avLst/>
          </a:prstGeom>
        </p:spPr>
        <p:txBody>
          <a:bodyPr wrap="square">
            <a:spAutoFit/>
          </a:bodyPr>
          <a:lstStyle/>
          <a:p>
            <a:pPr marL="342900" indent="-342900">
              <a:lnSpc>
                <a:spcPct val="150000"/>
              </a:lnSpc>
              <a:buClr>
                <a:schemeClr val="accent2"/>
              </a:buClr>
              <a:buFont typeface="Arial" panose="020B0604020202020204" pitchFamily="34" charset="0"/>
              <a:buChar char="•"/>
            </a:pPr>
            <a:r>
              <a:rPr lang="el-GR" sz="2100" b="1" dirty="0" err="1">
                <a:latin typeface="Times New Roman" panose="02020603050405020304" pitchFamily="18" charset="0"/>
                <a:ea typeface="+mj-ea"/>
                <a:cs typeface="Times New Roman" panose="02020603050405020304" pitchFamily="18" charset="0"/>
              </a:rPr>
              <a:t>Πιεζομετρική</a:t>
            </a:r>
            <a:r>
              <a:rPr lang="el-GR" sz="2100" b="1" dirty="0">
                <a:latin typeface="Times New Roman" panose="02020603050405020304" pitchFamily="18" charset="0"/>
                <a:ea typeface="+mj-ea"/>
                <a:cs typeface="Times New Roman" panose="02020603050405020304" pitchFamily="18" charset="0"/>
              </a:rPr>
              <a:t> επιφάνεια </a:t>
            </a:r>
            <a:r>
              <a:rPr lang="el-GR" sz="2100" dirty="0">
                <a:latin typeface="Times New Roman" panose="02020603050405020304" pitchFamily="18" charset="0"/>
                <a:ea typeface="+mj-ea"/>
                <a:cs typeface="Times New Roman" panose="02020603050405020304" pitchFamily="18" charset="0"/>
              </a:rPr>
              <a:t>κατά συνέπεια, είναι η ιδεατή </a:t>
            </a:r>
            <a:r>
              <a:rPr lang="el-GR" sz="2100" dirty="0" smtClean="0">
                <a:latin typeface="Times New Roman" panose="02020603050405020304" pitchFamily="18" charset="0"/>
                <a:ea typeface="+mj-ea"/>
                <a:cs typeface="Times New Roman" panose="02020603050405020304" pitchFamily="18" charset="0"/>
              </a:rPr>
              <a:t>εκείνη επιφάνεια </a:t>
            </a:r>
            <a:r>
              <a:rPr lang="el-GR" sz="2100" dirty="0">
                <a:latin typeface="Times New Roman" panose="02020603050405020304" pitchFamily="18" charset="0"/>
                <a:ea typeface="+mj-ea"/>
                <a:cs typeface="Times New Roman" panose="02020603050405020304" pitchFamily="18" charset="0"/>
              </a:rPr>
              <a:t>που θα οριζόταν από τις στάθμες </a:t>
            </a:r>
            <a:r>
              <a:rPr lang="el-GR" sz="2100" dirty="0" smtClean="0">
                <a:latin typeface="Times New Roman" panose="02020603050405020304" pitchFamily="18" charset="0"/>
                <a:ea typeface="+mj-ea"/>
                <a:cs typeface="Times New Roman" panose="02020603050405020304" pitchFamily="18" charset="0"/>
              </a:rPr>
              <a:t>πιεζόμετρων, που </a:t>
            </a:r>
            <a:r>
              <a:rPr lang="el-GR" sz="2100" dirty="0">
                <a:latin typeface="Times New Roman" panose="02020603050405020304" pitchFamily="18" charset="0"/>
                <a:ea typeface="+mj-ea"/>
                <a:cs typeface="Times New Roman" panose="02020603050405020304" pitchFamily="18" charset="0"/>
              </a:rPr>
              <a:t>θα ανοίγονταν σε διάφορα σημεία κατά την </a:t>
            </a:r>
            <a:r>
              <a:rPr lang="el-GR" sz="2100" dirty="0" smtClean="0">
                <a:latin typeface="Times New Roman" panose="02020603050405020304" pitchFamily="18" charset="0"/>
                <a:ea typeface="+mj-ea"/>
                <a:cs typeface="Times New Roman" panose="02020603050405020304" pitchFamily="18" charset="0"/>
              </a:rPr>
              <a:t>οριζόντια έκταση </a:t>
            </a:r>
            <a:r>
              <a:rPr lang="el-GR" sz="2100" dirty="0">
                <a:latin typeface="Times New Roman" panose="02020603050405020304" pitchFamily="18" charset="0"/>
                <a:ea typeface="+mj-ea"/>
                <a:cs typeface="Times New Roman" panose="02020603050405020304" pitchFamily="18" charset="0"/>
              </a:rPr>
              <a:t>του συγκεκριμένου </a:t>
            </a:r>
            <a:r>
              <a:rPr lang="el-GR" sz="2100" dirty="0" err="1">
                <a:latin typeface="Times New Roman" panose="02020603050405020304" pitchFamily="18" charset="0"/>
                <a:ea typeface="+mj-ea"/>
                <a:cs typeface="Times New Roman" panose="02020603050405020304" pitchFamily="18" charset="0"/>
              </a:rPr>
              <a:t>υδροφορέα</a:t>
            </a:r>
            <a:r>
              <a:rPr lang="el-GR" sz="2100" dirty="0">
                <a:latin typeface="Times New Roman" panose="02020603050405020304" pitchFamily="18" charset="0"/>
                <a:ea typeface="+mj-ea"/>
                <a:cs typeface="Times New Roman" panose="02020603050405020304" pitchFamily="18" charset="0"/>
              </a:rPr>
              <a:t>.</a:t>
            </a:r>
          </a:p>
          <a:p>
            <a:pPr marL="342900" indent="-342900">
              <a:lnSpc>
                <a:spcPct val="150000"/>
              </a:lnSpc>
              <a:buClr>
                <a:schemeClr val="accent2"/>
              </a:buClr>
              <a:buFont typeface="Arial" panose="020B0604020202020204" pitchFamily="34" charset="0"/>
              <a:buChar char="•"/>
            </a:pPr>
            <a:r>
              <a:rPr lang="el-GR" sz="2100" dirty="0">
                <a:latin typeface="Times New Roman" panose="02020603050405020304" pitchFamily="18" charset="0"/>
                <a:ea typeface="+mj-ea"/>
                <a:cs typeface="Times New Roman" panose="02020603050405020304" pitchFamily="18" charset="0"/>
              </a:rPr>
              <a:t>Ένας περιορισμένος </a:t>
            </a:r>
            <a:r>
              <a:rPr lang="el-GR" sz="2100" dirty="0" err="1">
                <a:latin typeface="Times New Roman" panose="02020603050405020304" pitchFamily="18" charset="0"/>
                <a:ea typeface="+mj-ea"/>
                <a:cs typeface="Times New Roman" panose="02020603050405020304" pitchFamily="18" charset="0"/>
              </a:rPr>
              <a:t>υδροφορέας</a:t>
            </a:r>
            <a:r>
              <a:rPr lang="el-GR" sz="2100" dirty="0">
                <a:latin typeface="Times New Roman" panose="02020603050405020304" pitchFamily="18" charset="0"/>
                <a:ea typeface="+mj-ea"/>
                <a:cs typeface="Times New Roman" panose="02020603050405020304" pitchFamily="18" charset="0"/>
              </a:rPr>
              <a:t> λέγεται </a:t>
            </a:r>
            <a:r>
              <a:rPr lang="el-GR" sz="2100" b="1" dirty="0" err="1" smtClean="0">
                <a:latin typeface="Times New Roman" panose="02020603050405020304" pitchFamily="18" charset="0"/>
                <a:ea typeface="+mj-ea"/>
                <a:cs typeface="Times New Roman" panose="02020603050405020304" pitchFamily="18" charset="0"/>
              </a:rPr>
              <a:t>αρτεσιανός</a:t>
            </a:r>
            <a:r>
              <a:rPr lang="el-GR" sz="2100" dirty="0">
                <a:latin typeface="Times New Roman" panose="02020603050405020304" pitchFamily="18" charset="0"/>
                <a:ea typeface="+mj-ea"/>
                <a:cs typeface="Times New Roman" panose="02020603050405020304" pitchFamily="18" charset="0"/>
              </a:rPr>
              <a:t>, όταν </a:t>
            </a:r>
            <a:r>
              <a:rPr lang="el-GR" sz="2100" dirty="0" smtClean="0">
                <a:latin typeface="Times New Roman" panose="02020603050405020304" pitchFamily="18" charset="0"/>
                <a:ea typeface="+mj-ea"/>
                <a:cs typeface="Times New Roman" panose="02020603050405020304" pitchFamily="18" charset="0"/>
              </a:rPr>
              <a:t>η στάθμη </a:t>
            </a:r>
            <a:r>
              <a:rPr lang="el-GR" sz="2100" dirty="0">
                <a:latin typeface="Times New Roman" panose="02020603050405020304" pitchFamily="18" charset="0"/>
                <a:ea typeface="+mj-ea"/>
                <a:cs typeface="Times New Roman" panose="02020603050405020304" pitchFamily="18" charset="0"/>
              </a:rPr>
              <a:t>της </a:t>
            </a:r>
            <a:r>
              <a:rPr lang="el-GR" sz="2100" dirty="0" err="1">
                <a:latin typeface="Times New Roman" panose="02020603050405020304" pitchFamily="18" charset="0"/>
                <a:ea typeface="+mj-ea"/>
                <a:cs typeface="Times New Roman" panose="02020603050405020304" pitchFamily="18" charset="0"/>
              </a:rPr>
              <a:t>πιεζομετρικής</a:t>
            </a:r>
            <a:r>
              <a:rPr lang="el-GR" sz="2100" dirty="0">
                <a:latin typeface="Times New Roman" panose="02020603050405020304" pitchFamily="18" charset="0"/>
                <a:ea typeface="+mj-ea"/>
                <a:cs typeface="Times New Roman" panose="02020603050405020304" pitchFamily="18" charset="0"/>
              </a:rPr>
              <a:t> του επιφάνειας </a:t>
            </a:r>
            <a:r>
              <a:rPr lang="el-GR" sz="2100" dirty="0" smtClean="0">
                <a:latin typeface="Times New Roman" panose="02020603050405020304" pitchFamily="18" charset="0"/>
                <a:ea typeface="+mj-ea"/>
                <a:cs typeface="Times New Roman" panose="02020603050405020304" pitchFamily="18" charset="0"/>
              </a:rPr>
              <a:t>βρίσκεται υψηλότερα </a:t>
            </a:r>
            <a:r>
              <a:rPr lang="el-GR" sz="2100" dirty="0">
                <a:latin typeface="Times New Roman" panose="02020603050405020304" pitchFamily="18" charset="0"/>
                <a:ea typeface="+mj-ea"/>
                <a:cs typeface="Times New Roman" panose="02020603050405020304" pitchFamily="18" charset="0"/>
              </a:rPr>
              <a:t>από τη στάθμη του εδάφους. Αν στην </a:t>
            </a:r>
            <a:r>
              <a:rPr lang="el-GR" sz="2100" dirty="0" smtClean="0">
                <a:latin typeface="Times New Roman" panose="02020603050405020304" pitchFamily="18" charset="0"/>
                <a:ea typeface="+mj-ea"/>
                <a:cs typeface="Times New Roman" panose="02020603050405020304" pitchFamily="18" charset="0"/>
              </a:rPr>
              <a:t>περίπτωση αυτή </a:t>
            </a:r>
            <a:r>
              <a:rPr lang="el-GR" sz="2100" dirty="0">
                <a:latin typeface="Times New Roman" panose="02020603050405020304" pitchFamily="18" charset="0"/>
                <a:ea typeface="+mj-ea"/>
                <a:cs typeface="Times New Roman" panose="02020603050405020304" pitchFamily="18" charset="0"/>
              </a:rPr>
              <a:t>ανοιχθεί ένα πηγάδι, τότε το νερό θα τρέχει από </a:t>
            </a:r>
            <a:r>
              <a:rPr lang="el-GR" sz="2100" dirty="0" smtClean="0">
                <a:latin typeface="Times New Roman" panose="02020603050405020304" pitchFamily="18" charset="0"/>
                <a:ea typeface="+mj-ea"/>
                <a:cs typeface="Times New Roman" panose="02020603050405020304" pitchFamily="18" charset="0"/>
              </a:rPr>
              <a:t>αυτό, εξαιτίας </a:t>
            </a:r>
            <a:r>
              <a:rPr lang="el-GR" sz="2100" dirty="0">
                <a:latin typeface="Times New Roman" panose="02020603050405020304" pitchFamily="18" charset="0"/>
                <a:ea typeface="+mj-ea"/>
                <a:cs typeface="Times New Roman" panose="02020603050405020304" pitchFamily="18" charset="0"/>
              </a:rPr>
              <a:t>της μεγάλης του πίεσης, χωρίς τη βοήθεια </a:t>
            </a:r>
            <a:r>
              <a:rPr lang="el-GR" sz="2100" dirty="0" smtClean="0">
                <a:latin typeface="Times New Roman" panose="02020603050405020304" pitchFamily="18" charset="0"/>
                <a:ea typeface="+mj-ea"/>
                <a:cs typeface="Times New Roman" panose="02020603050405020304" pitchFamily="18" charset="0"/>
              </a:rPr>
              <a:t>αντλητικού συγκροτήματος </a:t>
            </a:r>
            <a:r>
              <a:rPr lang="el-GR" sz="2100" dirty="0">
                <a:latin typeface="Times New Roman" panose="02020603050405020304" pitchFamily="18" charset="0"/>
                <a:ea typeface="+mj-ea"/>
                <a:cs typeface="Times New Roman" panose="02020603050405020304" pitchFamily="18" charset="0"/>
              </a:rPr>
              <a:t>(αρτεσιανό πηγάδι</a:t>
            </a:r>
            <a:r>
              <a:rPr lang="el-GR" sz="2100" dirty="0" smtClean="0">
                <a:latin typeface="Times New Roman" panose="02020603050405020304" pitchFamily="18" charset="0"/>
                <a:ea typeface="+mj-ea"/>
                <a:cs typeface="Times New Roman" panose="02020603050405020304" pitchFamily="18" charset="0"/>
              </a:rPr>
              <a:t>).</a:t>
            </a:r>
            <a:endParaRPr lang="el-GR" sz="21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726772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301752"/>
            <a:ext cx="8500880" cy="766624"/>
          </a:xfrm>
        </p:spPr>
        <p:txBody>
          <a:bodyPr anchor="ctr"/>
          <a:lstStyle/>
          <a:p>
            <a:pPr algn="l"/>
            <a:r>
              <a:rPr lang="el-GR" sz="4000" dirty="0" smtClean="0">
                <a:solidFill>
                  <a:schemeClr val="tx1"/>
                </a:solidFill>
                <a:latin typeface="Times New Roman" panose="02020603050405020304" pitchFamily="18" charset="0"/>
                <a:cs typeface="Times New Roman" panose="02020603050405020304" pitchFamily="18" charset="0"/>
              </a:rPr>
              <a:t>Ταξινόμηση υπόγειων </a:t>
            </a:r>
            <a:r>
              <a:rPr lang="el-GR" sz="4000" dirty="0" err="1" smtClean="0">
                <a:solidFill>
                  <a:schemeClr val="tx1"/>
                </a:solidFill>
                <a:latin typeface="Times New Roman" panose="02020603050405020304" pitchFamily="18" charset="0"/>
                <a:cs typeface="Times New Roman" panose="02020603050405020304" pitchFamily="18" charset="0"/>
              </a:rPr>
              <a:t>υδροφορέων</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100328"/>
            <a:ext cx="10928608" cy="4455066"/>
          </a:xfrm>
          <a:prstGeom prst="rect">
            <a:avLst/>
          </a:prstGeom>
        </p:spPr>
        <p:txBody>
          <a:bodyPr wrap="square">
            <a:spAutoFit/>
          </a:bodyPr>
          <a:lstStyle/>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Η </a:t>
            </a:r>
            <a:r>
              <a:rPr lang="el-GR" sz="2100" dirty="0">
                <a:latin typeface="Times New Roman" panose="02020603050405020304" pitchFamily="18" charset="0"/>
                <a:ea typeface="+mj-ea"/>
                <a:cs typeface="Times New Roman" panose="02020603050405020304" pitchFamily="18" charset="0"/>
              </a:rPr>
              <a:t>δεύτερη μεγάλη κατηγορία </a:t>
            </a:r>
            <a:r>
              <a:rPr lang="el-GR" sz="2100" dirty="0" err="1">
                <a:latin typeface="Times New Roman" panose="02020603050405020304" pitchFamily="18" charset="0"/>
                <a:ea typeface="+mj-ea"/>
                <a:cs typeface="Times New Roman" panose="02020603050405020304" pitchFamily="18" charset="0"/>
              </a:rPr>
              <a:t>υδροφορέων</a:t>
            </a:r>
            <a:r>
              <a:rPr lang="el-GR" sz="2100" dirty="0">
                <a:latin typeface="Times New Roman" panose="02020603050405020304" pitchFamily="18" charset="0"/>
                <a:ea typeface="+mj-ea"/>
                <a:cs typeface="Times New Roman" panose="02020603050405020304" pitchFamily="18" charset="0"/>
              </a:rPr>
              <a:t> αφορά αυτούς </a:t>
            </a:r>
            <a:r>
              <a:rPr lang="el-GR" sz="2100" dirty="0" smtClean="0">
                <a:latin typeface="Times New Roman" panose="02020603050405020304" pitchFamily="18" charset="0"/>
                <a:ea typeface="+mj-ea"/>
                <a:cs typeface="Times New Roman" panose="02020603050405020304" pitchFamily="18" charset="0"/>
              </a:rPr>
              <a:t>όπου,</a:t>
            </a:r>
            <a:r>
              <a:rPr lang="en-US" sz="2100" dirty="0" smtClean="0">
                <a:latin typeface="Times New Roman" panose="02020603050405020304" pitchFamily="18" charset="0"/>
                <a:ea typeface="+mj-ea"/>
                <a:cs typeface="Times New Roman" panose="02020603050405020304" pitchFamily="18" charset="0"/>
              </a:rPr>
              <a:t> </a:t>
            </a:r>
            <a:r>
              <a:rPr lang="el-GR" sz="2100" dirty="0" smtClean="0">
                <a:latin typeface="Times New Roman" panose="02020603050405020304" pitchFamily="18" charset="0"/>
                <a:ea typeface="+mj-ea"/>
                <a:cs typeface="Times New Roman" panose="02020603050405020304" pitchFamily="18" charset="0"/>
              </a:rPr>
              <a:t>ενώ </a:t>
            </a:r>
            <a:r>
              <a:rPr lang="el-GR" sz="2100" dirty="0">
                <a:latin typeface="Times New Roman" panose="02020603050405020304" pitchFamily="18" charset="0"/>
                <a:ea typeface="+mj-ea"/>
                <a:cs typeface="Times New Roman" panose="02020603050405020304" pitchFamily="18" charset="0"/>
              </a:rPr>
              <a:t>το κάτω όριο συμπίπτει με ένα </a:t>
            </a:r>
            <a:r>
              <a:rPr lang="el-GR" sz="2100" dirty="0" err="1">
                <a:latin typeface="Times New Roman" panose="02020603050405020304" pitchFamily="18" charset="0"/>
                <a:ea typeface="+mj-ea"/>
                <a:cs typeface="Times New Roman" panose="02020603050405020304" pitchFamily="18" charset="0"/>
              </a:rPr>
              <a:t>αδιαπέρατό</a:t>
            </a:r>
            <a:r>
              <a:rPr lang="el-GR" sz="2100" dirty="0">
                <a:latin typeface="Times New Roman" panose="02020603050405020304" pitchFamily="18" charset="0"/>
                <a:ea typeface="+mj-ea"/>
                <a:cs typeface="Times New Roman" panose="02020603050405020304" pitchFamily="18" charset="0"/>
              </a:rPr>
              <a:t> στρώμα, </a:t>
            </a:r>
            <a:r>
              <a:rPr lang="el-GR" sz="2100" dirty="0" smtClean="0">
                <a:latin typeface="Times New Roman" panose="02020603050405020304" pitchFamily="18" charset="0"/>
                <a:ea typeface="+mj-ea"/>
                <a:cs typeface="Times New Roman" panose="02020603050405020304" pitchFamily="18" charset="0"/>
              </a:rPr>
              <a:t>το</a:t>
            </a:r>
            <a:r>
              <a:rPr lang="en-US" sz="2100" dirty="0" smtClean="0">
                <a:latin typeface="Times New Roman" panose="02020603050405020304" pitchFamily="18" charset="0"/>
                <a:ea typeface="+mj-ea"/>
                <a:cs typeface="Times New Roman" panose="02020603050405020304" pitchFamily="18" charset="0"/>
              </a:rPr>
              <a:t> </a:t>
            </a:r>
            <a:r>
              <a:rPr lang="el-GR" sz="2100" dirty="0" smtClean="0">
                <a:latin typeface="Times New Roman" panose="02020603050405020304" pitchFamily="18" charset="0"/>
                <a:ea typeface="+mj-ea"/>
                <a:cs typeface="Times New Roman" panose="02020603050405020304" pitchFamily="18" charset="0"/>
              </a:rPr>
              <a:t>πάνω </a:t>
            </a:r>
            <a:r>
              <a:rPr lang="el-GR" sz="2100" dirty="0">
                <a:latin typeface="Times New Roman" panose="02020603050405020304" pitchFamily="18" charset="0"/>
                <a:ea typeface="+mj-ea"/>
                <a:cs typeface="Times New Roman" panose="02020603050405020304" pitchFamily="18" charset="0"/>
              </a:rPr>
              <a:t>όριο τους είναι η ελεύθερη επιφάνεια του υπόγειου νερού.</a:t>
            </a:r>
          </a:p>
          <a:p>
            <a:pPr marL="342900" indent="-342900">
              <a:lnSpc>
                <a:spcPct val="150000"/>
              </a:lnSpc>
              <a:buClr>
                <a:schemeClr val="accent2"/>
              </a:buClr>
              <a:buFont typeface="Arial" panose="020B0604020202020204" pitchFamily="34" charset="0"/>
              <a:buChar char="•"/>
            </a:pPr>
            <a:r>
              <a:rPr lang="el-GR" sz="2100" dirty="0">
                <a:latin typeface="Times New Roman" panose="02020603050405020304" pitchFamily="18" charset="0"/>
                <a:ea typeface="+mj-ea"/>
                <a:cs typeface="Times New Roman" panose="02020603050405020304" pitchFamily="18" charset="0"/>
              </a:rPr>
              <a:t>Έτσι κύριο χαρακτηριστικό των </a:t>
            </a:r>
            <a:r>
              <a:rPr lang="el-GR" sz="2100" dirty="0" err="1">
                <a:latin typeface="Times New Roman" panose="02020603050405020304" pitchFamily="18" charset="0"/>
                <a:ea typeface="+mj-ea"/>
                <a:cs typeface="Times New Roman" panose="02020603050405020304" pitchFamily="18" charset="0"/>
              </a:rPr>
              <a:t>υδροφορέων</a:t>
            </a:r>
            <a:r>
              <a:rPr lang="el-GR" sz="2100" dirty="0">
                <a:latin typeface="Times New Roman" panose="02020603050405020304" pitchFamily="18" charset="0"/>
                <a:ea typeface="+mj-ea"/>
                <a:cs typeface="Times New Roman" panose="02020603050405020304" pitchFamily="18" charset="0"/>
              </a:rPr>
              <a:t> αυτών, </a:t>
            </a:r>
            <a:r>
              <a:rPr lang="el-GR" sz="2100" dirty="0" smtClean="0">
                <a:latin typeface="Times New Roman" panose="02020603050405020304" pitchFamily="18" charset="0"/>
                <a:ea typeface="+mj-ea"/>
                <a:cs typeface="Times New Roman" panose="02020603050405020304" pitchFamily="18" charset="0"/>
              </a:rPr>
              <a:t>που</a:t>
            </a:r>
            <a:r>
              <a:rPr lang="en-US" sz="2100" dirty="0" smtClean="0">
                <a:latin typeface="Times New Roman" panose="02020603050405020304" pitchFamily="18" charset="0"/>
                <a:ea typeface="+mj-ea"/>
                <a:cs typeface="Times New Roman" panose="02020603050405020304" pitchFamily="18" charset="0"/>
              </a:rPr>
              <a:t> </a:t>
            </a:r>
            <a:r>
              <a:rPr lang="el-GR" sz="2100" dirty="0" smtClean="0">
                <a:latin typeface="Times New Roman" panose="02020603050405020304" pitchFamily="18" charset="0"/>
                <a:ea typeface="+mj-ea"/>
                <a:cs typeface="Times New Roman" panose="02020603050405020304" pitchFamily="18" charset="0"/>
              </a:rPr>
              <a:t>ονομάζονται </a:t>
            </a:r>
            <a:r>
              <a:rPr lang="el-GR" sz="2100" dirty="0" err="1">
                <a:latin typeface="Times New Roman" panose="02020603050405020304" pitchFamily="18" charset="0"/>
                <a:ea typeface="+mj-ea"/>
                <a:cs typeface="Times New Roman" panose="02020603050405020304" pitchFamily="18" charset="0"/>
              </a:rPr>
              <a:t>υδροφορείς</a:t>
            </a:r>
            <a:r>
              <a:rPr lang="el-GR" sz="2100" dirty="0">
                <a:latin typeface="Times New Roman" panose="02020603050405020304" pitchFamily="18" charset="0"/>
                <a:ea typeface="+mj-ea"/>
                <a:cs typeface="Times New Roman" panose="02020603050405020304" pitchFamily="18" charset="0"/>
              </a:rPr>
              <a:t> με ελεύθερη </a:t>
            </a:r>
            <a:r>
              <a:rPr lang="el-GR" sz="2100" dirty="0" smtClean="0">
                <a:latin typeface="Times New Roman" panose="02020603050405020304" pitchFamily="18" charset="0"/>
                <a:ea typeface="+mj-ea"/>
                <a:cs typeface="Times New Roman" panose="02020603050405020304" pitchFamily="18" charset="0"/>
              </a:rPr>
              <a:t>επιφάνεια, </a:t>
            </a:r>
            <a:r>
              <a:rPr lang="el-GR" sz="2100" dirty="0">
                <a:latin typeface="Times New Roman" panose="02020603050405020304" pitchFamily="18" charset="0"/>
                <a:ea typeface="+mj-ea"/>
                <a:cs typeface="Times New Roman" panose="02020603050405020304" pitchFamily="18" charset="0"/>
              </a:rPr>
              <a:t>είναι ότι τροφοδοτούνται απευθείας </a:t>
            </a:r>
            <a:r>
              <a:rPr lang="el-GR" sz="2100" dirty="0" smtClean="0">
                <a:latin typeface="Times New Roman" panose="02020603050405020304" pitchFamily="18" charset="0"/>
                <a:ea typeface="+mj-ea"/>
                <a:cs typeface="Times New Roman" panose="02020603050405020304" pitchFamily="18" charset="0"/>
              </a:rPr>
              <a:t>με</a:t>
            </a:r>
            <a:r>
              <a:rPr lang="en-US" sz="2100" dirty="0" smtClean="0">
                <a:latin typeface="Times New Roman" panose="02020603050405020304" pitchFamily="18" charset="0"/>
                <a:ea typeface="+mj-ea"/>
                <a:cs typeface="Times New Roman" panose="02020603050405020304" pitchFamily="18" charset="0"/>
              </a:rPr>
              <a:t> </a:t>
            </a:r>
            <a:r>
              <a:rPr lang="el-GR" sz="2100" dirty="0" smtClean="0">
                <a:latin typeface="Times New Roman" panose="02020603050405020304" pitchFamily="18" charset="0"/>
                <a:ea typeface="+mj-ea"/>
                <a:cs typeface="Times New Roman" panose="02020603050405020304" pitchFamily="18" charset="0"/>
              </a:rPr>
              <a:t>διηθούμενο </a:t>
            </a:r>
            <a:r>
              <a:rPr lang="el-GR" sz="2100" dirty="0">
                <a:latin typeface="Times New Roman" panose="02020603050405020304" pitchFamily="18" charset="0"/>
                <a:ea typeface="+mj-ea"/>
                <a:cs typeface="Times New Roman" panose="02020603050405020304" pitchFamily="18" charset="0"/>
              </a:rPr>
              <a:t>από την επιφάνεια του εδάφους νερό, εκτός </a:t>
            </a:r>
            <a:r>
              <a:rPr lang="el-GR" sz="2100" dirty="0" smtClean="0">
                <a:latin typeface="Times New Roman" panose="02020603050405020304" pitchFamily="18" charset="0"/>
                <a:ea typeface="+mj-ea"/>
                <a:cs typeface="Times New Roman" panose="02020603050405020304" pitchFamily="18" charset="0"/>
              </a:rPr>
              <a:t>αν</a:t>
            </a:r>
            <a:r>
              <a:rPr lang="en-US" sz="2100" dirty="0" smtClean="0">
                <a:latin typeface="Times New Roman" panose="02020603050405020304" pitchFamily="18" charset="0"/>
                <a:ea typeface="+mj-ea"/>
                <a:cs typeface="Times New Roman" panose="02020603050405020304" pitchFamily="18" charset="0"/>
              </a:rPr>
              <a:t> </a:t>
            </a:r>
            <a:r>
              <a:rPr lang="el-GR" sz="2100" dirty="0" smtClean="0">
                <a:latin typeface="Times New Roman" panose="02020603050405020304" pitchFamily="18" charset="0"/>
                <a:ea typeface="+mj-ea"/>
                <a:cs typeface="Times New Roman" panose="02020603050405020304" pitchFamily="18" charset="0"/>
              </a:rPr>
              <a:t>και </a:t>
            </a:r>
            <a:r>
              <a:rPr lang="el-GR" sz="2100" dirty="0">
                <a:latin typeface="Times New Roman" panose="02020603050405020304" pitchFamily="18" charset="0"/>
                <a:ea typeface="+mj-ea"/>
                <a:cs typeface="Times New Roman" panose="02020603050405020304" pitchFamily="18" charset="0"/>
              </a:rPr>
              <a:t>πάλι περιορίζονται από κάποιο </a:t>
            </a:r>
            <a:r>
              <a:rPr lang="el-GR" sz="2100" dirty="0" smtClean="0">
                <a:latin typeface="Times New Roman" panose="02020603050405020304" pitchFamily="18" charset="0"/>
                <a:ea typeface="+mj-ea"/>
                <a:cs typeface="Times New Roman" panose="02020603050405020304" pitchFamily="18" charset="0"/>
              </a:rPr>
              <a:t>υπερκείμενο</a:t>
            </a:r>
            <a:r>
              <a:rPr lang="en-US" sz="2100" dirty="0" smtClean="0">
                <a:latin typeface="Times New Roman" panose="02020603050405020304" pitchFamily="18" charset="0"/>
                <a:ea typeface="+mj-ea"/>
                <a:cs typeface="Times New Roman" panose="02020603050405020304" pitchFamily="18" charset="0"/>
              </a:rPr>
              <a:t> </a:t>
            </a:r>
            <a:r>
              <a:rPr lang="el-GR" sz="2100" dirty="0" err="1" smtClean="0">
                <a:latin typeface="Times New Roman" panose="02020603050405020304" pitchFamily="18" charset="0"/>
                <a:ea typeface="+mj-ea"/>
                <a:cs typeface="Times New Roman" panose="02020603050405020304" pitchFamily="18" charset="0"/>
              </a:rPr>
              <a:t>αδιαπέρατό</a:t>
            </a:r>
            <a:r>
              <a:rPr lang="el-GR" sz="2100" dirty="0" smtClean="0">
                <a:latin typeface="Times New Roman" panose="02020603050405020304" pitchFamily="18" charset="0"/>
                <a:ea typeface="+mj-ea"/>
                <a:cs typeface="Times New Roman" panose="02020603050405020304" pitchFamily="18" charset="0"/>
              </a:rPr>
              <a:t> </a:t>
            </a:r>
            <a:r>
              <a:rPr lang="el-GR" sz="2100" dirty="0">
                <a:latin typeface="Times New Roman" panose="02020603050405020304" pitchFamily="18" charset="0"/>
                <a:ea typeface="+mj-ea"/>
                <a:cs typeface="Times New Roman" panose="02020603050405020304" pitchFamily="18" charset="0"/>
              </a:rPr>
              <a:t>στρώμα το οποίο </a:t>
            </a:r>
            <a:r>
              <a:rPr lang="el-GR" sz="2100" dirty="0" smtClean="0">
                <a:latin typeface="Times New Roman" panose="02020603050405020304" pitchFamily="18" charset="0"/>
                <a:ea typeface="+mj-ea"/>
                <a:cs typeface="Times New Roman" panose="02020603050405020304" pitchFamily="18" charset="0"/>
              </a:rPr>
              <a:t>όμως</a:t>
            </a:r>
            <a:r>
              <a:rPr lang="en-US" sz="2100" dirty="0" smtClean="0">
                <a:latin typeface="Times New Roman" panose="02020603050405020304" pitchFamily="18" charset="0"/>
                <a:ea typeface="+mj-ea"/>
                <a:cs typeface="Times New Roman" panose="02020603050405020304" pitchFamily="18" charset="0"/>
              </a:rPr>
              <a:t> </a:t>
            </a:r>
            <a:r>
              <a:rPr lang="el-GR" sz="2100" dirty="0" smtClean="0">
                <a:latin typeface="Times New Roman" panose="02020603050405020304" pitchFamily="18" charset="0"/>
                <a:ea typeface="+mj-ea"/>
                <a:cs typeface="Times New Roman" panose="02020603050405020304" pitchFamily="18" charset="0"/>
              </a:rPr>
              <a:t>θα </a:t>
            </a:r>
            <a:r>
              <a:rPr lang="el-GR" sz="2100" dirty="0">
                <a:latin typeface="Times New Roman" panose="02020603050405020304" pitchFamily="18" charset="0"/>
                <a:ea typeface="+mj-ea"/>
                <a:cs typeface="Times New Roman" panose="02020603050405020304" pitchFamily="18" charset="0"/>
              </a:rPr>
              <a:t>πρέπει να βρίσκεται ψηλότερα από </a:t>
            </a:r>
            <a:r>
              <a:rPr lang="el-GR" sz="2100" dirty="0" smtClean="0">
                <a:latin typeface="Times New Roman" panose="02020603050405020304" pitchFamily="18" charset="0"/>
                <a:ea typeface="+mj-ea"/>
                <a:cs typeface="Times New Roman" panose="02020603050405020304" pitchFamily="18" charset="0"/>
              </a:rPr>
              <a:t>τη</a:t>
            </a:r>
            <a:r>
              <a:rPr lang="en-US" sz="2100" dirty="0" smtClean="0">
                <a:latin typeface="Times New Roman" panose="02020603050405020304" pitchFamily="18" charset="0"/>
                <a:ea typeface="+mj-ea"/>
                <a:cs typeface="Times New Roman" panose="02020603050405020304" pitchFamily="18" charset="0"/>
              </a:rPr>
              <a:t> </a:t>
            </a:r>
            <a:r>
              <a:rPr lang="el-GR" sz="2100" dirty="0" smtClean="0">
                <a:latin typeface="Times New Roman" panose="02020603050405020304" pitchFamily="18" charset="0"/>
                <a:ea typeface="+mj-ea"/>
                <a:cs typeface="Times New Roman" panose="02020603050405020304" pitchFamily="18" charset="0"/>
              </a:rPr>
              <a:t>θέση </a:t>
            </a:r>
            <a:r>
              <a:rPr lang="el-GR" sz="2100" dirty="0">
                <a:latin typeface="Times New Roman" panose="02020603050405020304" pitchFamily="18" charset="0"/>
                <a:ea typeface="+mj-ea"/>
                <a:cs typeface="Times New Roman" panose="02020603050405020304" pitchFamily="18" charset="0"/>
              </a:rPr>
              <a:t>της ελεύθερης επιφάνειας. </a:t>
            </a:r>
            <a:endParaRPr lang="el-GR" sz="2100" dirty="0" smtClean="0">
              <a:latin typeface="Times New Roman" panose="02020603050405020304" pitchFamily="18" charset="0"/>
              <a:ea typeface="+mj-ea"/>
              <a:cs typeface="Times New Roman" panose="02020603050405020304" pitchFamily="18" charset="0"/>
            </a:endParaRPr>
          </a:p>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Από </a:t>
            </a:r>
            <a:r>
              <a:rPr lang="el-GR" sz="2100" dirty="0">
                <a:latin typeface="Times New Roman" panose="02020603050405020304" pitchFamily="18" charset="0"/>
                <a:ea typeface="+mj-ea"/>
                <a:cs typeface="Times New Roman" panose="02020603050405020304" pitchFamily="18" charset="0"/>
              </a:rPr>
              <a:t>την </a:t>
            </a:r>
            <a:r>
              <a:rPr lang="el-GR" sz="2100" dirty="0" smtClean="0">
                <a:latin typeface="Times New Roman" panose="02020603050405020304" pitchFamily="18" charset="0"/>
                <a:ea typeface="+mj-ea"/>
                <a:cs typeface="Times New Roman" panose="02020603050405020304" pitchFamily="18" charset="0"/>
              </a:rPr>
              <a:t>τελευταία</a:t>
            </a:r>
            <a:r>
              <a:rPr lang="en-US" sz="2100" dirty="0" smtClean="0">
                <a:latin typeface="Times New Roman" panose="02020603050405020304" pitchFamily="18" charset="0"/>
                <a:ea typeface="+mj-ea"/>
                <a:cs typeface="Times New Roman" panose="02020603050405020304" pitchFamily="18" charset="0"/>
              </a:rPr>
              <a:t> </a:t>
            </a:r>
            <a:r>
              <a:rPr lang="el-GR" sz="2100" dirty="0" smtClean="0">
                <a:latin typeface="Times New Roman" panose="02020603050405020304" pitchFamily="18" charset="0"/>
                <a:ea typeface="+mj-ea"/>
                <a:cs typeface="Times New Roman" panose="02020603050405020304" pitchFamily="18" charset="0"/>
              </a:rPr>
              <a:t>παρατήρηση</a:t>
            </a:r>
            <a:r>
              <a:rPr lang="el-GR" sz="2100" dirty="0">
                <a:latin typeface="Times New Roman" panose="02020603050405020304" pitchFamily="18" charset="0"/>
                <a:ea typeface="+mj-ea"/>
                <a:cs typeface="Times New Roman" panose="02020603050405020304" pitchFamily="18" charset="0"/>
              </a:rPr>
              <a:t>, φαίνεται ότι κάτω από συνθήκες </a:t>
            </a:r>
            <a:r>
              <a:rPr lang="el-GR" sz="2100" dirty="0" smtClean="0">
                <a:latin typeface="Times New Roman" panose="02020603050405020304" pitchFamily="18" charset="0"/>
                <a:ea typeface="+mj-ea"/>
                <a:cs typeface="Times New Roman" panose="02020603050405020304" pitchFamily="18" charset="0"/>
              </a:rPr>
              <a:t>έντονης</a:t>
            </a:r>
            <a:r>
              <a:rPr lang="en-US" sz="2100" dirty="0" smtClean="0">
                <a:latin typeface="Times New Roman" panose="02020603050405020304" pitchFamily="18" charset="0"/>
                <a:ea typeface="+mj-ea"/>
                <a:cs typeface="Times New Roman" panose="02020603050405020304" pitchFamily="18" charset="0"/>
              </a:rPr>
              <a:t> </a:t>
            </a:r>
            <a:r>
              <a:rPr lang="el-GR" sz="2100" dirty="0" smtClean="0">
                <a:latin typeface="Times New Roman" panose="02020603050405020304" pitchFamily="18" charset="0"/>
                <a:ea typeface="+mj-ea"/>
                <a:cs typeface="Times New Roman" panose="02020603050405020304" pitchFamily="18" charset="0"/>
              </a:rPr>
              <a:t>απόληψης </a:t>
            </a:r>
            <a:r>
              <a:rPr lang="el-GR" sz="2100" dirty="0">
                <a:latin typeface="Times New Roman" panose="02020603050405020304" pitchFamily="18" charset="0"/>
                <a:ea typeface="+mj-ea"/>
                <a:cs typeface="Times New Roman" panose="02020603050405020304" pitchFamily="18" charset="0"/>
              </a:rPr>
              <a:t>νερού από ένα περιορισμένο </a:t>
            </a:r>
            <a:r>
              <a:rPr lang="el-GR" sz="2100" dirty="0" err="1">
                <a:latin typeface="Times New Roman" panose="02020603050405020304" pitchFamily="18" charset="0"/>
                <a:ea typeface="+mj-ea"/>
                <a:cs typeface="Times New Roman" panose="02020603050405020304" pitchFamily="18" charset="0"/>
              </a:rPr>
              <a:t>υδροφορέα</a:t>
            </a:r>
            <a:r>
              <a:rPr lang="el-GR" sz="2100" dirty="0">
                <a:latin typeface="Times New Roman" panose="02020603050405020304" pitchFamily="18" charset="0"/>
                <a:ea typeface="+mj-ea"/>
                <a:cs typeface="Times New Roman" panose="02020603050405020304" pitchFamily="18" charset="0"/>
              </a:rPr>
              <a:t> (π.χ. </a:t>
            </a:r>
            <a:r>
              <a:rPr lang="el-GR" sz="2100" dirty="0" smtClean="0">
                <a:latin typeface="Times New Roman" panose="02020603050405020304" pitchFamily="18" charset="0"/>
                <a:ea typeface="+mj-ea"/>
                <a:cs typeface="Times New Roman" panose="02020603050405020304" pitchFamily="18" charset="0"/>
              </a:rPr>
              <a:t>από</a:t>
            </a:r>
            <a:r>
              <a:rPr lang="en-US" sz="2100" dirty="0" smtClean="0">
                <a:latin typeface="Times New Roman" panose="02020603050405020304" pitchFamily="18" charset="0"/>
                <a:ea typeface="+mj-ea"/>
                <a:cs typeface="Times New Roman" panose="02020603050405020304" pitchFamily="18" charset="0"/>
              </a:rPr>
              <a:t> </a:t>
            </a:r>
            <a:r>
              <a:rPr lang="el-GR" sz="2100" dirty="0" smtClean="0">
                <a:latin typeface="Times New Roman" panose="02020603050405020304" pitchFamily="18" charset="0"/>
                <a:ea typeface="+mj-ea"/>
                <a:cs typeface="Times New Roman" panose="02020603050405020304" pitchFamily="18" charset="0"/>
              </a:rPr>
              <a:t>μεγάλες </a:t>
            </a:r>
            <a:r>
              <a:rPr lang="el-GR" sz="2100" dirty="0">
                <a:latin typeface="Times New Roman" panose="02020603050405020304" pitchFamily="18" charset="0"/>
                <a:ea typeface="+mj-ea"/>
                <a:cs typeface="Times New Roman" panose="02020603050405020304" pitchFamily="18" charset="0"/>
              </a:rPr>
              <a:t>αντλήσεις), είναι δυνατό να προκληθούν </a:t>
            </a:r>
            <a:r>
              <a:rPr lang="el-GR" sz="2100" dirty="0" smtClean="0">
                <a:latin typeface="Times New Roman" panose="02020603050405020304" pitchFamily="18" charset="0"/>
                <a:ea typeface="+mj-ea"/>
                <a:cs typeface="Times New Roman" panose="02020603050405020304" pitchFamily="18" charset="0"/>
              </a:rPr>
              <a:t>ευνοϊκές συνθήκες </a:t>
            </a:r>
            <a:r>
              <a:rPr lang="el-GR" sz="2100" dirty="0">
                <a:latin typeface="Times New Roman" panose="02020603050405020304" pitchFamily="18" charset="0"/>
                <a:ea typeface="+mj-ea"/>
                <a:cs typeface="Times New Roman" panose="02020603050405020304" pitchFamily="18" charset="0"/>
              </a:rPr>
              <a:t>για την εμφάνιση ελεύθερης επιφάνειας σε ένα </a:t>
            </a:r>
            <a:r>
              <a:rPr lang="el-GR" sz="2100" dirty="0" smtClean="0">
                <a:latin typeface="Times New Roman" panose="02020603050405020304" pitchFamily="18" charset="0"/>
                <a:ea typeface="+mj-ea"/>
                <a:cs typeface="Times New Roman" panose="02020603050405020304" pitchFamily="18" charset="0"/>
              </a:rPr>
              <a:t>τμήμα του</a:t>
            </a:r>
            <a:r>
              <a:rPr lang="el-GR" sz="2100" dirty="0">
                <a:latin typeface="Times New Roman" panose="02020603050405020304" pitchFamily="18" charset="0"/>
                <a:ea typeface="+mj-ea"/>
                <a:cs typeface="Times New Roman" panose="02020603050405020304" pitchFamily="18" charset="0"/>
              </a:rPr>
              <a:t>.</a:t>
            </a:r>
          </a:p>
        </p:txBody>
      </p:sp>
    </p:spTree>
    <p:extLst>
      <p:ext uri="{BB962C8B-B14F-4D97-AF65-F5344CB8AC3E}">
        <p14:creationId xmlns:p14="http://schemas.microsoft.com/office/powerpoint/2010/main" val="1185554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301752"/>
            <a:ext cx="8500880" cy="766624"/>
          </a:xfrm>
        </p:spPr>
        <p:txBody>
          <a:bodyPr anchor="ctr"/>
          <a:lstStyle/>
          <a:p>
            <a:pPr algn="l"/>
            <a:r>
              <a:rPr lang="el-GR" sz="4000" dirty="0" smtClean="0">
                <a:solidFill>
                  <a:schemeClr val="tx1"/>
                </a:solidFill>
                <a:latin typeface="Times New Roman" panose="02020603050405020304" pitchFamily="18" charset="0"/>
                <a:cs typeface="Times New Roman" panose="02020603050405020304" pitchFamily="18" charset="0"/>
              </a:rPr>
              <a:t>Ταξινόμηση υπόγειων </a:t>
            </a:r>
            <a:r>
              <a:rPr lang="el-GR" sz="4000" dirty="0" err="1" smtClean="0">
                <a:solidFill>
                  <a:schemeClr val="tx1"/>
                </a:solidFill>
                <a:latin typeface="Times New Roman" panose="02020603050405020304" pitchFamily="18" charset="0"/>
                <a:cs typeface="Times New Roman" panose="02020603050405020304" pitchFamily="18" charset="0"/>
              </a:rPr>
              <a:t>υδροφορέων</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100328"/>
            <a:ext cx="10928608" cy="5424562"/>
          </a:xfrm>
          <a:prstGeom prst="rect">
            <a:avLst/>
          </a:prstGeom>
        </p:spPr>
        <p:txBody>
          <a:bodyPr wrap="square">
            <a:spAutoFit/>
          </a:bodyPr>
          <a:lstStyle/>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Υπάρχουν </a:t>
            </a:r>
            <a:r>
              <a:rPr lang="el-GR" sz="2100" dirty="0">
                <a:latin typeface="Times New Roman" panose="02020603050405020304" pitchFamily="18" charset="0"/>
                <a:ea typeface="+mj-ea"/>
                <a:cs typeface="Times New Roman" panose="02020603050405020304" pitchFamily="18" charset="0"/>
              </a:rPr>
              <a:t>περιπτώσεις όπου το πάνω ή το κάτω ή και τα </a:t>
            </a:r>
            <a:r>
              <a:rPr lang="el-GR" sz="2100" dirty="0" smtClean="0">
                <a:latin typeface="Times New Roman" panose="02020603050405020304" pitchFamily="18" charset="0"/>
                <a:ea typeface="+mj-ea"/>
                <a:cs typeface="Times New Roman" panose="02020603050405020304" pitchFamily="18" charset="0"/>
              </a:rPr>
              <a:t>δυο στρώματα </a:t>
            </a:r>
            <a:r>
              <a:rPr lang="el-GR" sz="2100" dirty="0">
                <a:latin typeface="Times New Roman" panose="02020603050405020304" pitchFamily="18" charset="0"/>
                <a:ea typeface="+mj-ea"/>
                <a:cs typeface="Times New Roman" panose="02020603050405020304" pitchFamily="18" charset="0"/>
              </a:rPr>
              <a:t>που οριοθετούν ένα περιορισμένο </a:t>
            </a:r>
            <a:r>
              <a:rPr lang="el-GR" sz="2100" dirty="0" err="1" smtClean="0">
                <a:latin typeface="Times New Roman" panose="02020603050405020304" pitchFamily="18" charset="0"/>
                <a:ea typeface="+mj-ea"/>
                <a:cs typeface="Times New Roman" panose="02020603050405020304" pitchFamily="18" charset="0"/>
              </a:rPr>
              <a:t>υδροφορέα</a:t>
            </a:r>
            <a:r>
              <a:rPr lang="el-GR" sz="2100" dirty="0" smtClean="0">
                <a:latin typeface="Times New Roman" panose="02020603050405020304" pitchFamily="18" charset="0"/>
                <a:ea typeface="+mj-ea"/>
                <a:cs typeface="Times New Roman" panose="02020603050405020304" pitchFamily="18" charset="0"/>
              </a:rPr>
              <a:t> δεν </a:t>
            </a:r>
            <a:r>
              <a:rPr lang="el-GR" sz="2100" dirty="0">
                <a:latin typeface="Times New Roman" panose="02020603050405020304" pitchFamily="18" charset="0"/>
                <a:ea typeface="+mj-ea"/>
                <a:cs typeface="Times New Roman" panose="02020603050405020304" pitchFamily="18" charset="0"/>
              </a:rPr>
              <a:t>είναι τελείως </a:t>
            </a:r>
            <a:r>
              <a:rPr lang="el-GR" sz="2100" dirty="0" err="1">
                <a:latin typeface="Times New Roman" panose="02020603050405020304" pitchFamily="18" charset="0"/>
                <a:ea typeface="+mj-ea"/>
                <a:cs typeface="Times New Roman" panose="02020603050405020304" pitchFamily="18" charset="0"/>
              </a:rPr>
              <a:t>αδιαπέρατα</a:t>
            </a:r>
            <a:r>
              <a:rPr lang="el-GR" sz="2100" dirty="0">
                <a:latin typeface="Times New Roman" panose="02020603050405020304" pitchFamily="18" charset="0"/>
                <a:ea typeface="+mj-ea"/>
                <a:cs typeface="Times New Roman" panose="02020603050405020304" pitchFamily="18" charset="0"/>
              </a:rPr>
              <a:t> (</a:t>
            </a:r>
            <a:r>
              <a:rPr lang="el-GR" sz="2100" dirty="0" err="1">
                <a:latin typeface="Times New Roman" panose="02020603050405020304" pitchFamily="18" charset="0"/>
                <a:ea typeface="+mj-ea"/>
                <a:cs typeface="Times New Roman" panose="02020603050405020304" pitchFamily="18" charset="0"/>
              </a:rPr>
              <a:t>ημιπερατά</a:t>
            </a:r>
            <a:r>
              <a:rPr lang="el-GR" sz="2100" dirty="0">
                <a:latin typeface="Times New Roman" panose="02020603050405020304" pitchFamily="18" charset="0"/>
                <a:ea typeface="+mj-ea"/>
                <a:cs typeface="Times New Roman" panose="02020603050405020304" pitchFamily="18" charset="0"/>
              </a:rPr>
              <a:t>). Παρόλη </a:t>
            </a:r>
            <a:r>
              <a:rPr lang="el-GR" sz="2100" dirty="0" smtClean="0">
                <a:latin typeface="Times New Roman" panose="02020603050405020304" pitchFamily="18" charset="0"/>
                <a:ea typeface="+mj-ea"/>
                <a:cs typeface="Times New Roman" panose="02020603050405020304" pitchFamily="18" charset="0"/>
              </a:rPr>
              <a:t>τη μεγάλη </a:t>
            </a:r>
            <a:r>
              <a:rPr lang="el-GR" sz="2100" dirty="0">
                <a:latin typeface="Times New Roman" panose="02020603050405020304" pitchFamily="18" charset="0"/>
                <a:ea typeface="+mj-ea"/>
                <a:cs typeface="Times New Roman" panose="02020603050405020304" pitchFamily="18" charset="0"/>
              </a:rPr>
              <a:t>αντίσταση που προκαλούν οι σχηματισμοί </a:t>
            </a:r>
            <a:r>
              <a:rPr lang="el-GR" sz="2100" dirty="0" smtClean="0">
                <a:latin typeface="Times New Roman" panose="02020603050405020304" pitchFamily="18" charset="0"/>
                <a:ea typeface="+mj-ea"/>
                <a:cs typeface="Times New Roman" panose="02020603050405020304" pitchFamily="18" charset="0"/>
              </a:rPr>
              <a:t>αυτοί στην </a:t>
            </a:r>
            <a:r>
              <a:rPr lang="el-GR" sz="2100" dirty="0">
                <a:latin typeface="Times New Roman" panose="02020603050405020304" pitchFamily="18" charset="0"/>
                <a:ea typeface="+mj-ea"/>
                <a:cs typeface="Times New Roman" panose="02020603050405020304" pitchFamily="18" charset="0"/>
              </a:rPr>
              <a:t>κίνηση του νερού, όταν πρόκειται για </a:t>
            </a:r>
            <a:r>
              <a:rPr lang="el-GR" sz="2100" dirty="0" err="1" smtClean="0">
                <a:latin typeface="Times New Roman" panose="02020603050405020304" pitchFamily="18" charset="0"/>
                <a:ea typeface="+mj-ea"/>
                <a:cs typeface="Times New Roman" panose="02020603050405020304" pitchFamily="18" charset="0"/>
              </a:rPr>
              <a:t>υδροφορείς</a:t>
            </a:r>
            <a:r>
              <a:rPr lang="el-GR" sz="2100" dirty="0" smtClean="0">
                <a:latin typeface="Times New Roman" panose="02020603050405020304" pitchFamily="18" charset="0"/>
                <a:ea typeface="+mj-ea"/>
                <a:cs typeface="Times New Roman" panose="02020603050405020304" pitchFamily="18" charset="0"/>
              </a:rPr>
              <a:t> μεγάλης </a:t>
            </a:r>
            <a:r>
              <a:rPr lang="el-GR" sz="2100" dirty="0">
                <a:latin typeface="Times New Roman" panose="02020603050405020304" pitchFamily="18" charset="0"/>
                <a:ea typeface="+mj-ea"/>
                <a:cs typeface="Times New Roman" panose="02020603050405020304" pitchFamily="18" charset="0"/>
              </a:rPr>
              <a:t>έκτασης, η ποσότητα του νερού που μπορεί </a:t>
            </a:r>
            <a:r>
              <a:rPr lang="el-GR" sz="2100" dirty="0" smtClean="0">
                <a:latin typeface="Times New Roman" panose="02020603050405020304" pitchFamily="18" charset="0"/>
                <a:ea typeface="+mj-ea"/>
                <a:cs typeface="Times New Roman" panose="02020603050405020304" pitchFamily="18" charset="0"/>
              </a:rPr>
              <a:t>να μπει </a:t>
            </a:r>
            <a:r>
              <a:rPr lang="el-GR" sz="2100" dirty="0">
                <a:latin typeface="Times New Roman" panose="02020603050405020304" pitchFamily="18" charset="0"/>
                <a:ea typeface="+mj-ea"/>
                <a:cs typeface="Times New Roman" panose="02020603050405020304" pitchFamily="18" charset="0"/>
              </a:rPr>
              <a:t>στον κύριο </a:t>
            </a:r>
            <a:r>
              <a:rPr lang="el-GR" sz="2100" dirty="0" err="1">
                <a:latin typeface="Times New Roman" panose="02020603050405020304" pitchFamily="18" charset="0"/>
                <a:ea typeface="+mj-ea"/>
                <a:cs typeface="Times New Roman" panose="02020603050405020304" pitchFamily="18" charset="0"/>
              </a:rPr>
              <a:t>υδροφορέα</a:t>
            </a:r>
            <a:r>
              <a:rPr lang="el-GR" sz="2100" dirty="0">
                <a:latin typeface="Times New Roman" panose="02020603050405020304" pitchFamily="18" charset="0"/>
                <a:ea typeface="+mj-ea"/>
                <a:cs typeface="Times New Roman" panose="02020603050405020304" pitchFamily="18" charset="0"/>
              </a:rPr>
              <a:t> είναι πολλές φορές </a:t>
            </a:r>
            <a:r>
              <a:rPr lang="el-GR" sz="2100" dirty="0" smtClean="0">
                <a:latin typeface="Times New Roman" panose="02020603050405020304" pitchFamily="18" charset="0"/>
                <a:ea typeface="+mj-ea"/>
                <a:cs typeface="Times New Roman" panose="02020603050405020304" pitchFamily="18" charset="0"/>
              </a:rPr>
              <a:t>σημαντική. Στην </a:t>
            </a:r>
            <a:r>
              <a:rPr lang="el-GR" sz="2100" dirty="0">
                <a:latin typeface="Times New Roman" panose="02020603050405020304" pitchFamily="18" charset="0"/>
                <a:ea typeface="+mj-ea"/>
                <a:cs typeface="Times New Roman" panose="02020603050405020304" pitchFamily="18" charset="0"/>
              </a:rPr>
              <a:t>περίπτωση αυτή, ο </a:t>
            </a:r>
            <a:r>
              <a:rPr lang="el-GR" sz="2100" dirty="0" err="1">
                <a:latin typeface="Times New Roman" panose="02020603050405020304" pitchFamily="18" charset="0"/>
                <a:ea typeface="+mj-ea"/>
                <a:cs typeface="Times New Roman" panose="02020603050405020304" pitchFamily="18" charset="0"/>
              </a:rPr>
              <a:t>υδροφορέας</a:t>
            </a:r>
            <a:r>
              <a:rPr lang="el-GR" sz="2100" dirty="0">
                <a:latin typeface="Times New Roman" panose="02020603050405020304" pitchFamily="18" charset="0"/>
                <a:ea typeface="+mj-ea"/>
                <a:cs typeface="Times New Roman" panose="02020603050405020304" pitchFamily="18" charset="0"/>
              </a:rPr>
              <a:t> χαρακτηρίζεται </a:t>
            </a:r>
            <a:r>
              <a:rPr lang="el-GR" sz="2100" dirty="0" smtClean="0">
                <a:latin typeface="Times New Roman" panose="02020603050405020304" pitchFamily="18" charset="0"/>
                <a:ea typeface="+mj-ea"/>
                <a:cs typeface="Times New Roman" panose="02020603050405020304" pitchFamily="18" charset="0"/>
              </a:rPr>
              <a:t>ως </a:t>
            </a:r>
            <a:r>
              <a:rPr lang="el-GR" sz="2100" b="1" dirty="0" smtClean="0">
                <a:latin typeface="Times New Roman" panose="02020603050405020304" pitchFamily="18" charset="0"/>
                <a:ea typeface="+mj-ea"/>
                <a:cs typeface="Times New Roman" panose="02020603050405020304" pitchFamily="18" charset="0"/>
              </a:rPr>
              <a:t>υπό </a:t>
            </a:r>
            <a:r>
              <a:rPr lang="el-GR" sz="2100" b="1" dirty="0">
                <a:latin typeface="Times New Roman" panose="02020603050405020304" pitchFamily="18" charset="0"/>
                <a:ea typeface="+mj-ea"/>
                <a:cs typeface="Times New Roman" panose="02020603050405020304" pitchFamily="18" charset="0"/>
              </a:rPr>
              <a:t>πίεση με διαρροή</a:t>
            </a:r>
            <a:r>
              <a:rPr lang="el-GR" sz="2100" dirty="0">
                <a:latin typeface="Times New Roman" panose="02020603050405020304" pitchFamily="18" charset="0"/>
                <a:ea typeface="+mj-ea"/>
                <a:cs typeface="Times New Roman" panose="02020603050405020304" pitchFamily="18" charset="0"/>
              </a:rPr>
              <a:t>.</a:t>
            </a:r>
          </a:p>
          <a:p>
            <a:pPr marL="342900" indent="-342900">
              <a:lnSpc>
                <a:spcPct val="150000"/>
              </a:lnSpc>
              <a:buClr>
                <a:schemeClr val="accent2"/>
              </a:buClr>
              <a:buFont typeface="Arial" panose="020B0604020202020204" pitchFamily="34" charset="0"/>
              <a:buChar char="•"/>
            </a:pPr>
            <a:r>
              <a:rPr lang="el-GR" sz="2100" dirty="0">
                <a:latin typeface="Times New Roman" panose="02020603050405020304" pitchFamily="18" charset="0"/>
                <a:ea typeface="+mj-ea"/>
                <a:cs typeface="Times New Roman" panose="02020603050405020304" pitchFamily="18" charset="0"/>
              </a:rPr>
              <a:t>Είναι βέβαια δύσκολο να εκτιμηθεί από μια επιτόπου </a:t>
            </a:r>
            <a:r>
              <a:rPr lang="el-GR" sz="2100" dirty="0" smtClean="0">
                <a:latin typeface="Times New Roman" panose="02020603050405020304" pitchFamily="18" charset="0"/>
                <a:ea typeface="+mj-ea"/>
                <a:cs typeface="Times New Roman" panose="02020603050405020304" pitchFamily="18" charset="0"/>
              </a:rPr>
              <a:t>διερεύνηση κατά </a:t>
            </a:r>
            <a:r>
              <a:rPr lang="el-GR" sz="2100" dirty="0">
                <a:latin typeface="Times New Roman" panose="02020603050405020304" pitchFamily="18" charset="0"/>
                <a:ea typeface="+mj-ea"/>
                <a:cs typeface="Times New Roman" panose="02020603050405020304" pitchFamily="18" charset="0"/>
              </a:rPr>
              <a:t>πόσο ένα στρώμα θα πρέπει να θεωρηθεί σαν </a:t>
            </a:r>
            <a:r>
              <a:rPr lang="el-GR" sz="2100" dirty="0" err="1" smtClean="0">
                <a:latin typeface="Times New Roman" panose="02020603050405020304" pitchFamily="18" charset="0"/>
                <a:ea typeface="+mj-ea"/>
                <a:cs typeface="Times New Roman" panose="02020603050405020304" pitchFamily="18" charset="0"/>
              </a:rPr>
              <a:t>ημιπερατό</a:t>
            </a:r>
            <a:r>
              <a:rPr lang="el-GR" sz="2100" dirty="0" smtClean="0">
                <a:latin typeface="Times New Roman" panose="02020603050405020304" pitchFamily="18" charset="0"/>
                <a:ea typeface="+mj-ea"/>
                <a:cs typeface="Times New Roman" panose="02020603050405020304" pitchFamily="18" charset="0"/>
              </a:rPr>
              <a:t> ή </a:t>
            </a:r>
            <a:r>
              <a:rPr lang="el-GR" sz="2100" dirty="0">
                <a:latin typeface="Times New Roman" panose="02020603050405020304" pitchFamily="18" charset="0"/>
                <a:ea typeface="+mj-ea"/>
                <a:cs typeface="Times New Roman" panose="02020603050405020304" pitchFamily="18" charset="0"/>
              </a:rPr>
              <a:t>όχι, πάντως η πρακτική είναι να χαρακτηρίζονται έτσι </a:t>
            </a:r>
            <a:r>
              <a:rPr lang="el-GR" sz="2100" dirty="0" smtClean="0">
                <a:latin typeface="Times New Roman" panose="02020603050405020304" pitchFamily="18" charset="0"/>
                <a:ea typeface="+mj-ea"/>
                <a:cs typeface="Times New Roman" panose="02020603050405020304" pitchFamily="18" charset="0"/>
              </a:rPr>
              <a:t>μικρού, σε </a:t>
            </a:r>
            <a:r>
              <a:rPr lang="el-GR" sz="2100" dirty="0">
                <a:latin typeface="Times New Roman" panose="02020603050405020304" pitchFamily="18" charset="0"/>
                <a:ea typeface="+mj-ea"/>
                <a:cs typeface="Times New Roman" panose="02020603050405020304" pitchFamily="18" charset="0"/>
              </a:rPr>
              <a:t>σχέση με τον κύριο </a:t>
            </a:r>
            <a:r>
              <a:rPr lang="el-GR" sz="2100" dirty="0" err="1">
                <a:latin typeface="Times New Roman" panose="02020603050405020304" pitchFamily="18" charset="0"/>
                <a:ea typeface="+mj-ea"/>
                <a:cs typeface="Times New Roman" panose="02020603050405020304" pitchFamily="18" charset="0"/>
              </a:rPr>
              <a:t>υδροφορέα</a:t>
            </a:r>
            <a:r>
              <a:rPr lang="el-GR" sz="2100" dirty="0">
                <a:latin typeface="Times New Roman" panose="02020603050405020304" pitchFamily="18" charset="0"/>
                <a:ea typeface="+mj-ea"/>
                <a:cs typeface="Times New Roman" panose="02020603050405020304" pitchFamily="18" charset="0"/>
              </a:rPr>
              <a:t>, πάχους στρώματα με </a:t>
            </a:r>
            <a:r>
              <a:rPr lang="el-GR" sz="2100" dirty="0" smtClean="0">
                <a:latin typeface="Times New Roman" panose="02020603050405020304" pitchFamily="18" charset="0"/>
                <a:ea typeface="+mj-ea"/>
                <a:cs typeface="Times New Roman" panose="02020603050405020304" pitchFamily="18" charset="0"/>
              </a:rPr>
              <a:t>μικρή ικανότητα </a:t>
            </a:r>
            <a:r>
              <a:rPr lang="el-GR" sz="2100" dirty="0">
                <a:latin typeface="Times New Roman" panose="02020603050405020304" pitchFamily="18" charset="0"/>
                <a:ea typeface="+mj-ea"/>
                <a:cs typeface="Times New Roman" panose="02020603050405020304" pitchFamily="18" charset="0"/>
              </a:rPr>
              <a:t>διήθησης (μικρή διαπερατότητα). Αντίστοιχα με </a:t>
            </a:r>
            <a:r>
              <a:rPr lang="el-GR" sz="2100" dirty="0" smtClean="0">
                <a:latin typeface="Times New Roman" panose="02020603050405020304" pitchFamily="18" charset="0"/>
                <a:ea typeface="+mj-ea"/>
                <a:cs typeface="Times New Roman" panose="02020603050405020304" pitchFamily="18" charset="0"/>
              </a:rPr>
              <a:t>τους περιορισμένους</a:t>
            </a:r>
            <a:r>
              <a:rPr lang="el-GR" sz="2100" dirty="0">
                <a:latin typeface="Times New Roman" panose="02020603050405020304" pitchFamily="18" charset="0"/>
                <a:ea typeface="+mj-ea"/>
                <a:cs typeface="Times New Roman" panose="02020603050405020304" pitchFamily="18" charset="0"/>
              </a:rPr>
              <a:t>, υπάρχουν και οι </a:t>
            </a:r>
            <a:r>
              <a:rPr lang="el-GR" sz="2100" dirty="0" err="1">
                <a:latin typeface="Times New Roman" panose="02020603050405020304" pitchFamily="18" charset="0"/>
                <a:ea typeface="+mj-ea"/>
                <a:cs typeface="Times New Roman" panose="02020603050405020304" pitchFamily="18" charset="0"/>
              </a:rPr>
              <a:t>φρεάτιοι</a:t>
            </a:r>
            <a:r>
              <a:rPr lang="el-GR" sz="2100" dirty="0">
                <a:latin typeface="Times New Roman" panose="02020603050405020304" pitchFamily="18" charset="0"/>
                <a:ea typeface="+mj-ea"/>
                <a:cs typeface="Times New Roman" panose="02020603050405020304" pitchFamily="18" charset="0"/>
              </a:rPr>
              <a:t> </a:t>
            </a:r>
            <a:r>
              <a:rPr lang="el-GR" sz="2100" dirty="0" err="1">
                <a:latin typeface="Times New Roman" panose="02020603050405020304" pitchFamily="18" charset="0"/>
                <a:ea typeface="+mj-ea"/>
                <a:cs typeface="Times New Roman" panose="02020603050405020304" pitchFamily="18" charset="0"/>
              </a:rPr>
              <a:t>υδροφορείς</a:t>
            </a:r>
            <a:r>
              <a:rPr lang="el-GR" sz="2100" dirty="0">
                <a:latin typeface="Times New Roman" panose="02020603050405020304" pitchFamily="18" charset="0"/>
                <a:ea typeface="+mj-ea"/>
                <a:cs typeface="Times New Roman" panose="02020603050405020304" pitchFamily="18" charset="0"/>
              </a:rPr>
              <a:t> </a:t>
            </a:r>
            <a:r>
              <a:rPr lang="el-GR" sz="2100" dirty="0" smtClean="0">
                <a:latin typeface="Times New Roman" panose="02020603050405020304" pitchFamily="18" charset="0"/>
                <a:ea typeface="+mj-ea"/>
                <a:cs typeface="Times New Roman" panose="02020603050405020304" pitchFamily="18" charset="0"/>
              </a:rPr>
              <a:t>με διαρροή </a:t>
            </a:r>
            <a:r>
              <a:rPr lang="el-GR" sz="2100" dirty="0">
                <a:latin typeface="Times New Roman" panose="02020603050405020304" pitchFamily="18" charset="0"/>
                <a:ea typeface="+mj-ea"/>
                <a:cs typeface="Times New Roman" panose="02020603050405020304" pitchFamily="18" charset="0"/>
              </a:rPr>
              <a:t>όπου βέβαια το </a:t>
            </a:r>
            <a:r>
              <a:rPr lang="el-GR" sz="2100" dirty="0" err="1" smtClean="0">
                <a:latin typeface="Times New Roman" panose="02020603050405020304" pitchFamily="18" charset="0"/>
                <a:ea typeface="+mj-ea"/>
                <a:cs typeface="Times New Roman" panose="02020603050405020304" pitchFamily="18" charset="0"/>
              </a:rPr>
              <a:t>ημιπερατό</a:t>
            </a:r>
            <a:r>
              <a:rPr lang="el-GR" sz="2100" dirty="0" smtClean="0">
                <a:latin typeface="Times New Roman" panose="02020603050405020304" pitchFamily="18" charset="0"/>
                <a:ea typeface="+mj-ea"/>
                <a:cs typeface="Times New Roman" panose="02020603050405020304" pitchFamily="18" charset="0"/>
              </a:rPr>
              <a:t> </a:t>
            </a:r>
            <a:r>
              <a:rPr lang="el-GR" sz="2100" dirty="0">
                <a:latin typeface="Times New Roman" panose="02020603050405020304" pitchFamily="18" charset="0"/>
                <a:ea typeface="+mj-ea"/>
                <a:cs typeface="Times New Roman" panose="02020603050405020304" pitchFamily="18" charset="0"/>
              </a:rPr>
              <a:t>στρώμα αποτελεί το </a:t>
            </a:r>
            <a:r>
              <a:rPr lang="el-GR" sz="2100" dirty="0" smtClean="0">
                <a:latin typeface="Times New Roman" panose="02020603050405020304" pitchFamily="18" charset="0"/>
                <a:ea typeface="+mj-ea"/>
                <a:cs typeface="Times New Roman" panose="02020603050405020304" pitchFamily="18" charset="0"/>
              </a:rPr>
              <a:t>κάτω όριο τους.</a:t>
            </a:r>
            <a:endParaRPr lang="el-GR" sz="21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282124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301752"/>
            <a:ext cx="8500880" cy="766624"/>
          </a:xfrm>
        </p:spPr>
        <p:txBody>
          <a:bodyPr anchor="ctr"/>
          <a:lstStyle/>
          <a:p>
            <a:pPr algn="l"/>
            <a:r>
              <a:rPr lang="el-GR" sz="4000" dirty="0" smtClean="0">
                <a:solidFill>
                  <a:schemeClr val="tx1"/>
                </a:solidFill>
                <a:latin typeface="Times New Roman" panose="02020603050405020304" pitchFamily="18" charset="0"/>
                <a:cs typeface="Times New Roman" panose="02020603050405020304" pitchFamily="18" charset="0"/>
              </a:rPr>
              <a:t>Ταξινόμηση υπόγειων </a:t>
            </a:r>
            <a:r>
              <a:rPr lang="el-GR" sz="4000" dirty="0" err="1" smtClean="0">
                <a:solidFill>
                  <a:schemeClr val="tx1"/>
                </a:solidFill>
                <a:latin typeface="Times New Roman" panose="02020603050405020304" pitchFamily="18" charset="0"/>
                <a:cs typeface="Times New Roman" panose="02020603050405020304" pitchFamily="18" charset="0"/>
              </a:rPr>
              <a:t>υδροφορέων</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srcRect b="1330"/>
          <a:stretch/>
        </p:blipFill>
        <p:spPr>
          <a:xfrm>
            <a:off x="947920" y="1068376"/>
            <a:ext cx="8048110" cy="4748370"/>
          </a:xfrm>
          <a:prstGeom prst="rect">
            <a:avLst/>
          </a:prstGeom>
        </p:spPr>
      </p:pic>
    </p:spTree>
    <p:extLst>
      <p:ext uri="{BB962C8B-B14F-4D97-AF65-F5344CB8AC3E}">
        <p14:creationId xmlns:p14="http://schemas.microsoft.com/office/powerpoint/2010/main" val="1477440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3819</TotalTime>
  <Words>2940</Words>
  <Application>Microsoft Office PowerPoint</Application>
  <PresentationFormat>Widescreen</PresentationFormat>
  <Paragraphs>159</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Times New Roman</vt:lpstr>
      <vt:lpstr>Trebuchet MS</vt:lpstr>
      <vt:lpstr>Wingdings</vt:lpstr>
      <vt:lpstr>Wingdings 3</vt:lpstr>
      <vt:lpstr>Facet</vt:lpstr>
      <vt:lpstr>Διαχείριση υδάτινων πόρων</vt:lpstr>
      <vt:lpstr>Ταξινόμηση υπόγειων υδροφορέων</vt:lpstr>
      <vt:lpstr>Ταξινόμηση υπόγειων υδροφορέων</vt:lpstr>
      <vt:lpstr>Ταξινόμηση υπόγειων υδροφορέων</vt:lpstr>
      <vt:lpstr>Ταξινόμηση υπόγειων υδροφορέων</vt:lpstr>
      <vt:lpstr>Ταξινόμηση υπόγειων υδροφορέων</vt:lpstr>
      <vt:lpstr>Ταξινόμηση υπόγειων υδροφορέων</vt:lpstr>
      <vt:lpstr>Ταξινόμηση υπόγειων υδροφορέων</vt:lpstr>
      <vt:lpstr>Ταξινόμηση υπόγειων υδροφορέων</vt:lpstr>
      <vt:lpstr>Γεωτρήσεις Νερού</vt:lpstr>
      <vt:lpstr>Γεωτρήσεις Νερού</vt:lpstr>
      <vt:lpstr>Γεωτρήσεις Νερού</vt:lpstr>
      <vt:lpstr>Γεωτρήσεις Νερού/ Μέθοδοι διάτρησης</vt:lpstr>
      <vt:lpstr>Γεωτρήσεις Νερού/ Μέθοδοι διάτρησης</vt:lpstr>
      <vt:lpstr>Γεωτρήσεις Νερού/ Μέθοδοι διάτρησης</vt:lpstr>
      <vt:lpstr>Γεωτρήσεις Νερού/ Διάτρηση-τεχνικά</vt:lpstr>
      <vt:lpstr>PowerPoint Presentation</vt:lpstr>
      <vt:lpstr>PowerPoint Presentation</vt:lpstr>
      <vt:lpstr>Γεωτρήσεις Νερού/ Συνέπειες</vt:lpstr>
      <vt:lpstr>Γεωτρήσεις Νερού/ Συνέπειες</vt:lpstr>
      <vt:lpstr>Χρήση νερού στη γεωργία</vt:lpstr>
      <vt:lpstr>Χρήση νερού στη γεωργία-Προβλήματα</vt:lpstr>
      <vt:lpstr>Χρήση νερού στη γεωργία-Προβλήματα</vt:lpstr>
      <vt:lpstr>Χρήση νερού στη γεωργία-Αντιμετώπιση</vt:lpstr>
      <vt:lpstr>Χρήση νερού στη γεωργία-Αντιμετώπιση</vt:lpstr>
      <vt:lpstr>Ρύπανση υδατικών οικοσυστημάτων</vt:lpstr>
      <vt:lpstr>Ρύπανση υδατικών οικοσυστημάτων</vt:lpstr>
      <vt:lpstr>Ρύπανση υδατικών οικοσυστημάτων</vt:lpstr>
      <vt:lpstr>Ρύπανση υδατικών οικοσυστημάτων</vt:lpstr>
      <vt:lpstr>Ρύπανση υδατικών οικοσυστημάτων</vt:lpstr>
      <vt:lpstr>Ρύπανση υδατικών οικοσυστημάτων</vt:lpstr>
      <vt:lpstr>Ρύπανση υδατικών οικοσυστημάτων</vt:lpstr>
      <vt:lpstr>Βιβλιογραφία</vt:lpstr>
      <vt:lpstr>Σας ευχαριστώ πολύ!</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Efthymios Rodias</dc:creator>
  <cp:lastModifiedBy>Efthymios Rodias</cp:lastModifiedBy>
  <cp:revision>190</cp:revision>
  <dcterms:created xsi:type="dcterms:W3CDTF">2022-10-03T09:09:28Z</dcterms:created>
  <dcterms:modified xsi:type="dcterms:W3CDTF">2022-11-01T07:20:51Z</dcterms:modified>
</cp:coreProperties>
</file>