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256" r:id="rId2"/>
    <p:sldId id="307" r:id="rId3"/>
    <p:sldId id="308" r:id="rId4"/>
    <p:sldId id="309" r:id="rId5"/>
    <p:sldId id="310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25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93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2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9650B-9102-45F6-8B44-CA3410253F3D}" type="datetimeFigureOut">
              <a:rPr lang="el-GR" smtClean="0"/>
              <a:t>28/11/2022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6F8-5ECE-44C3-8393-2ADA61E758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8897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9650B-9102-45F6-8B44-CA3410253F3D}" type="datetimeFigureOut">
              <a:rPr lang="el-GR" smtClean="0"/>
              <a:t>28/11/2022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6F8-5ECE-44C3-8393-2ADA61E758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2147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9650B-9102-45F6-8B44-CA3410253F3D}" type="datetimeFigureOut">
              <a:rPr lang="el-GR" smtClean="0"/>
              <a:t>28/11/2022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6F8-5ECE-44C3-8393-2ADA61E7585D}" type="slidenum">
              <a:rPr lang="el-GR" smtClean="0"/>
              <a:t>‹#›</a:t>
            </a:fld>
            <a:endParaRPr lang="el-G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7673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9650B-9102-45F6-8B44-CA3410253F3D}" type="datetimeFigureOut">
              <a:rPr lang="el-GR" smtClean="0"/>
              <a:t>28/11/2022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6F8-5ECE-44C3-8393-2ADA61E758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36765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9650B-9102-45F6-8B44-CA3410253F3D}" type="datetimeFigureOut">
              <a:rPr lang="el-GR" smtClean="0"/>
              <a:t>28/11/2022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6F8-5ECE-44C3-8393-2ADA61E7585D}" type="slidenum">
              <a:rPr lang="el-GR" smtClean="0"/>
              <a:t>‹#›</a:t>
            </a:fld>
            <a:endParaRPr lang="el-G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2507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9650B-9102-45F6-8B44-CA3410253F3D}" type="datetimeFigureOut">
              <a:rPr lang="el-GR" smtClean="0"/>
              <a:t>28/11/2022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6F8-5ECE-44C3-8393-2ADA61E758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32039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9650B-9102-45F6-8B44-CA3410253F3D}" type="datetimeFigureOut">
              <a:rPr lang="el-GR" smtClean="0"/>
              <a:t>28/11/2022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6F8-5ECE-44C3-8393-2ADA61E758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94476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9650B-9102-45F6-8B44-CA3410253F3D}" type="datetimeFigureOut">
              <a:rPr lang="el-GR" smtClean="0"/>
              <a:t>28/11/2022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6F8-5ECE-44C3-8393-2ADA61E758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0306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9650B-9102-45F6-8B44-CA3410253F3D}" type="datetimeFigureOut">
              <a:rPr lang="el-GR" smtClean="0"/>
              <a:t>28/11/2022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6F8-5ECE-44C3-8393-2ADA61E758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0004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9650B-9102-45F6-8B44-CA3410253F3D}" type="datetimeFigureOut">
              <a:rPr lang="el-GR" smtClean="0"/>
              <a:t>28/11/2022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6F8-5ECE-44C3-8393-2ADA61E758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2276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9650B-9102-45F6-8B44-CA3410253F3D}" type="datetimeFigureOut">
              <a:rPr lang="el-GR" smtClean="0"/>
              <a:t>28/11/2022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6F8-5ECE-44C3-8393-2ADA61E758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8399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9650B-9102-45F6-8B44-CA3410253F3D}" type="datetimeFigureOut">
              <a:rPr lang="el-GR" smtClean="0"/>
              <a:t>28/11/2022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6F8-5ECE-44C3-8393-2ADA61E758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1383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9650B-9102-45F6-8B44-CA3410253F3D}" type="datetimeFigureOut">
              <a:rPr lang="el-GR" smtClean="0"/>
              <a:t>28/11/2022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6F8-5ECE-44C3-8393-2ADA61E758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0565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9650B-9102-45F6-8B44-CA3410253F3D}" type="datetimeFigureOut">
              <a:rPr lang="el-GR" smtClean="0"/>
              <a:t>28/11/2022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6F8-5ECE-44C3-8393-2ADA61E758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0529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9650B-9102-45F6-8B44-CA3410253F3D}" type="datetimeFigureOut">
              <a:rPr lang="el-GR" smtClean="0"/>
              <a:t>28/11/2022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6F8-5ECE-44C3-8393-2ADA61E758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0196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6F8-5ECE-44C3-8393-2ADA61E7585D}" type="slidenum">
              <a:rPr lang="el-GR" smtClean="0"/>
              <a:t>‹#›</a:t>
            </a:fld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9650B-9102-45F6-8B44-CA3410253F3D}" type="datetimeFigureOut">
              <a:rPr lang="el-GR" smtClean="0"/>
              <a:t>28/11/2022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4678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9650B-9102-45F6-8B44-CA3410253F3D}" type="datetimeFigureOut">
              <a:rPr lang="el-GR" smtClean="0"/>
              <a:t>28/11/2022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6F626F8-5ECE-44C3-8393-2ADA61E758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990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  <p:sldLayoutId id="2147483733" r:id="rId15"/>
    <p:sldLayoutId id="214748373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1520" y="1581574"/>
            <a:ext cx="9631679" cy="1646302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Διαχείριση υδάτινων πόρων</a:t>
            </a:r>
            <a:endParaRPr lang="el-G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share.uoa.gr/public/Documents/new-logo/LOGO_UOA%20COL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229985"/>
            <a:ext cx="765040" cy="989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947920" y="246611"/>
            <a:ext cx="3776480" cy="9725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ΕΚΠΑ – Τμήμα Αγροτικής Ανάπτυξης, </a:t>
            </a:r>
            <a:r>
              <a:rPr lang="el-G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Αγροδιατροφής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και Διαχείρισης Φυσικών Πόρων </a:t>
            </a:r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Συγκρότημα Ευρίπου</a:t>
            </a:r>
            <a:endParaRPr lang="el-G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31520" y="3206846"/>
            <a:ext cx="9631679" cy="76680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l-GR" sz="35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Διάλεξη 5 </a:t>
            </a:r>
            <a:r>
              <a:rPr lang="en-US" sz="35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l-GR" sz="35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Συγγραφή ερευνητικής εργασίας</a:t>
            </a:r>
            <a:endParaRPr lang="el-GR" sz="35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Βιωσιμότητα των υδάτινων πόρων για τα ελληνικά νησιά - Tourism Toda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099" y="3973652"/>
            <a:ext cx="3398520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405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1320" y="301752"/>
            <a:ext cx="8500880" cy="766624"/>
          </a:xfrm>
        </p:spPr>
        <p:txBody>
          <a:bodyPr anchor="ctr"/>
          <a:lstStyle/>
          <a:p>
            <a:pPr algn="l"/>
            <a:r>
              <a:rPr lang="el-GR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Βιβλιογραφική ανασκόπηση</a:t>
            </a:r>
            <a:endParaRPr lang="el-GR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share.uoa.gr/public/Documents/new-logo/LOGO_UOA%20COL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229985"/>
            <a:ext cx="765040" cy="989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947920" y="1219200"/>
            <a:ext cx="9034280" cy="5638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endParaRPr lang="el-GR" sz="25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8655" y="1219200"/>
            <a:ext cx="10518458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chemeClr val="accent2"/>
              </a:buClr>
            </a:pPr>
            <a:r>
              <a:rPr lang="el-G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Έξυπνοι τρόποι αναζήτησης</a:t>
            </a: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Εάν υπάρχει ο χαρακτήρας </a:t>
            </a:r>
            <a:r>
              <a:rPr 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‘#’ 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ή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‘?’ </a:t>
            </a:r>
            <a:r>
              <a:rPr 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ή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‘$’ 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ανάλογα με την βάση δεδομένων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π.χ.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wom#n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θα εξάγει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women’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‘woman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’)</a:t>
            </a:r>
            <a:endParaRPr lang="el-G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Ένα </a:t>
            </a:r>
            <a:r>
              <a:rPr lang="el-G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συμβολο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για αναζήτηση όλων των λέξεων που αρχίζουν από συγκεκριμένο συνδυασμό </a:t>
            </a:r>
            <a:r>
              <a:rPr lang="el-G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γραμματων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‘$’ or ‘*’ 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ανάλογα με τη βάση δεδομένων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π.χ.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dep$’ or ‘dep*’ 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θα ανακτήσει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‘depression’, ‘depressive’, ‘depressed’, 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κ.α.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l-G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 σύμβολο (*) ανάμεσα σε λέξεις για συνδυασμό λέξεων ( π.χ.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“midsummer * dream” 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θα εξάγει αποτελέσματα με τον συγκεκριμένο συνδυασμό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a midsummer night’s dream)</a:t>
            </a:r>
          </a:p>
        </p:txBody>
      </p:sp>
    </p:spTree>
    <p:extLst>
      <p:ext uri="{BB962C8B-B14F-4D97-AF65-F5344CB8AC3E}">
        <p14:creationId xmlns:p14="http://schemas.microsoft.com/office/powerpoint/2010/main" val="270789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1320" y="301752"/>
            <a:ext cx="8500880" cy="766624"/>
          </a:xfrm>
        </p:spPr>
        <p:txBody>
          <a:bodyPr anchor="ctr"/>
          <a:lstStyle/>
          <a:p>
            <a:pPr algn="l"/>
            <a:r>
              <a:rPr lang="el-GR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Βιβλιογραφική ανασκόπηση</a:t>
            </a:r>
            <a:endParaRPr lang="el-GR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share.uoa.gr/public/Documents/new-logo/LOGO_UOA%20COL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229985"/>
            <a:ext cx="765040" cy="989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947920" y="1219200"/>
            <a:ext cx="9034280" cy="5638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endParaRPr lang="el-GR" sz="25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2942" y="1195387"/>
            <a:ext cx="10518458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chemeClr val="accent2"/>
              </a:buClr>
            </a:pPr>
            <a:r>
              <a:rPr lang="el-G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Έξυπνοι τρόποι αναζήτησης</a:t>
            </a: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Αναζήτηση με βάση την εγγύτητα δυο λέξεων:‘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adjn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’ or ‘NEAR/n’ </a:t>
            </a:r>
            <a:r>
              <a:rPr lang="el-GR" sz="2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ανάλογα τη βάση δεδομένων, π.χ. 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‘patient adj3 anxiety’ </a:t>
            </a:r>
            <a:r>
              <a:rPr lang="el-GR" sz="2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θα εξάγει εγγραφές που η λέξη 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‘patient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’ </a:t>
            </a:r>
            <a:r>
              <a:rPr lang="el-GR" sz="2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και 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‘anxiety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’ </a:t>
            </a:r>
            <a:r>
              <a:rPr lang="el-GR" sz="2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εμφανίζονται εντός τριών λέξεων.</a:t>
            </a: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Αποκλεισμός ανεπιθύμητων ερμηνειών ( π.χ. ‘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jaguar NOT (car OR cars), </a:t>
            </a:r>
            <a:r>
              <a:rPr lang="el-GR" sz="2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αν θέλουμε να </a:t>
            </a:r>
            <a:r>
              <a:rPr lang="el-GR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αναζητησουμε</a:t>
            </a:r>
            <a:r>
              <a:rPr lang="el-GR" sz="2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σχετικά με το ζώο)</a:t>
            </a: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Αναζήτηση με βάση το έτος δημοσίευσης (π.χ. 2001- τώρα)</a:t>
            </a: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προσδιορισμός της κατάλληλης </a:t>
            </a:r>
            <a:r>
              <a:rPr lang="el-GR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συμβολοσειράς/</a:t>
            </a:r>
            <a:r>
              <a:rPr lang="el-GR" sz="21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ών</a:t>
            </a:r>
            <a:r>
              <a:rPr lang="el-GR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των </a:t>
            </a:r>
            <a:r>
              <a:rPr lang="el-GR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όρων βοηθά στην εκτέλεση όσο το δυνατόν </a:t>
            </a:r>
            <a:r>
              <a:rPr lang="el-GR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ευρύτερων αναζητήσεων, </a:t>
            </a:r>
            <a:r>
              <a:rPr lang="el-GR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περιορίζοντας από την αρχή τη </a:t>
            </a:r>
            <a:r>
              <a:rPr lang="el-GR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συμπερίληψη ανεπιθύμητων </a:t>
            </a:r>
            <a:r>
              <a:rPr lang="el-GR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μελετών, οι οποίες ούτως ή άλλως θα αποκλείονταν </a:t>
            </a:r>
            <a:r>
              <a:rPr lang="el-GR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αργότερα.</a:t>
            </a:r>
            <a:endParaRPr lang="el-GR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Οι σωστές σειρές θα επιτρέψουν να κερδηθεί χρόνος και πόροι.</a:t>
            </a:r>
            <a:endParaRPr lang="el-GR" sz="21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83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1320" y="301752"/>
            <a:ext cx="8500880" cy="766624"/>
          </a:xfrm>
        </p:spPr>
        <p:txBody>
          <a:bodyPr anchor="ctr"/>
          <a:lstStyle/>
          <a:p>
            <a:pPr algn="l"/>
            <a:r>
              <a:rPr lang="el-GR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Βιβλιογραφική ανασκόπηση</a:t>
            </a:r>
            <a:endParaRPr lang="el-GR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share.uoa.gr/public/Documents/new-logo/LOGO_UOA%20COL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229985"/>
            <a:ext cx="765040" cy="989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947920" y="1219200"/>
            <a:ext cx="9034280" cy="5638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endParaRPr lang="el-GR" sz="25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2942" y="1195387"/>
            <a:ext cx="1051845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chemeClr val="accent2"/>
              </a:buClr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Operator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OR</a:t>
            </a:r>
          </a:p>
          <a:p>
            <a:pPr>
              <a:lnSpc>
                <a:spcPct val="150000"/>
              </a:lnSpc>
              <a:buClr>
                <a:schemeClr val="accent2"/>
              </a:buClr>
            </a:pP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Για να συμπεριλάβουμε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εναλλακτικά συνώνυμα ή όρους</a:t>
            </a:r>
          </a:p>
          <a:p>
            <a:pPr>
              <a:lnSpc>
                <a:spcPct val="150000"/>
              </a:lnSpc>
              <a:buClr>
                <a:schemeClr val="accent2"/>
              </a:buClr>
            </a:pPr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  <a:buClr>
                <a:schemeClr val="accent2"/>
              </a:buClr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Operator </a:t>
            </a:r>
            <a:r>
              <a:rPr lang="en-US" sz="21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AND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endParaRPr lang="el-GR" sz="21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  <a:buClr>
                <a:schemeClr val="accent2"/>
              </a:buClr>
            </a:pPr>
            <a:r>
              <a:rPr lang="el-GR" sz="2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Για να συνδέσουμε ομάδες όρων και να εστιάσουμε την αναζήτηση πιο συγκεκριμένα</a:t>
            </a:r>
            <a:endParaRPr lang="el-GR" sz="22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0582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1320" y="301752"/>
            <a:ext cx="8500880" cy="766624"/>
          </a:xfrm>
        </p:spPr>
        <p:txBody>
          <a:bodyPr anchor="ctr"/>
          <a:lstStyle/>
          <a:p>
            <a:pPr algn="l"/>
            <a:r>
              <a:rPr lang="el-GR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Βιβλιογραφική ανασκόπηση</a:t>
            </a:r>
            <a:endParaRPr lang="el-GR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share.uoa.gr/public/Documents/new-logo/LOGO_UOA%20COL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229985"/>
            <a:ext cx="765040" cy="989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947920" y="1219200"/>
            <a:ext cx="9034280" cy="5638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endParaRPr lang="el-GR" sz="25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0624" y="1068376"/>
            <a:ext cx="6596063" cy="5578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75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1320" y="301752"/>
            <a:ext cx="8500880" cy="766624"/>
          </a:xfrm>
        </p:spPr>
        <p:txBody>
          <a:bodyPr anchor="ctr"/>
          <a:lstStyle/>
          <a:p>
            <a:pPr algn="l"/>
            <a:r>
              <a:rPr lang="el-GR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Μεθοδολογία Συγγραφής Εργασίας</a:t>
            </a:r>
            <a:endParaRPr lang="el-GR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share.uoa.gr/public/Documents/new-logo/LOGO_UOA%20COL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229985"/>
            <a:ext cx="765040" cy="989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947920" y="1219200"/>
            <a:ext cx="9034280" cy="5638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endParaRPr lang="el-GR" sz="25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2942" y="1195387"/>
            <a:ext cx="10518458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chemeClr val="accent2"/>
              </a:buClr>
              <a:buFont typeface="+mj-lt"/>
              <a:buAutoNum type="arabicPeriod"/>
            </a:pP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Δημιουργία ενός σχεδιαγράμματος με βάση το </a:t>
            </a:r>
            <a:r>
              <a:rPr lang="el-G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υπο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μελέτη θέμα</a:t>
            </a:r>
          </a:p>
          <a:p>
            <a:pPr marL="457200" indent="-457200">
              <a:lnSpc>
                <a:spcPct val="150000"/>
              </a:lnSpc>
              <a:buClr>
                <a:schemeClr val="accent2"/>
              </a:buClr>
              <a:buFont typeface="+mj-lt"/>
              <a:buAutoNum type="arabicPeriod"/>
            </a:pP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Προσδιορισμός των πηγών αναζήτησης για την βιβλιογραφική ανασκόπηση</a:t>
            </a:r>
          </a:p>
          <a:p>
            <a:pPr marL="457200" indent="-457200">
              <a:lnSpc>
                <a:spcPct val="150000"/>
              </a:lnSpc>
              <a:buClr>
                <a:schemeClr val="accent2"/>
              </a:buClr>
              <a:buFont typeface="+mj-lt"/>
              <a:buAutoNum type="arabicPeriod"/>
            </a:pP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Συγγραφή εργασίας</a:t>
            </a:r>
          </a:p>
          <a:p>
            <a:pPr marL="457200" indent="-457200">
              <a:lnSpc>
                <a:spcPct val="150000"/>
              </a:lnSpc>
              <a:buClr>
                <a:schemeClr val="accent2"/>
              </a:buClr>
              <a:buFont typeface="+mj-lt"/>
              <a:buAutoNum type="arabicPeriod"/>
            </a:pP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Εξαγωγή αποτελεσμάτων-συμπερασμάτων</a:t>
            </a:r>
          </a:p>
          <a:p>
            <a:pPr marL="457200" indent="-457200">
              <a:lnSpc>
                <a:spcPct val="150000"/>
              </a:lnSpc>
              <a:buClr>
                <a:schemeClr val="accent2"/>
              </a:buClr>
              <a:buFont typeface="+mj-lt"/>
              <a:buAutoNum type="arabicPeriod"/>
            </a:pP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ΑΞΙΟΛΟΓΗΣΗ (!!!)</a:t>
            </a:r>
          </a:p>
        </p:txBody>
      </p:sp>
    </p:spTree>
    <p:extLst>
      <p:ext uri="{BB962C8B-B14F-4D97-AF65-F5344CB8AC3E}">
        <p14:creationId xmlns:p14="http://schemas.microsoft.com/office/powerpoint/2010/main" val="326574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1320" y="301752"/>
            <a:ext cx="8500880" cy="766624"/>
          </a:xfrm>
        </p:spPr>
        <p:txBody>
          <a:bodyPr anchor="ctr"/>
          <a:lstStyle/>
          <a:p>
            <a:pPr algn="l"/>
            <a:r>
              <a:rPr lang="el-GR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Συγγραφή Εργασίας</a:t>
            </a:r>
            <a:endParaRPr lang="el-GR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share.uoa.gr/public/Documents/new-logo/LOGO_UOA%20COL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229985"/>
            <a:ext cx="765040" cy="989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947920" y="1219200"/>
            <a:ext cx="9034280" cy="5638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endParaRPr lang="el-GR" sz="25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2942" y="1195387"/>
            <a:ext cx="10518458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chemeClr val="accent2"/>
              </a:buClr>
              <a:buFont typeface="+mj-lt"/>
              <a:buAutoNum type="arabicPeriod"/>
            </a:pP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Επίδειξη βάσεων δεδομένων</a:t>
            </a:r>
          </a:p>
          <a:p>
            <a:pPr marL="457200" indent="-457200">
              <a:lnSpc>
                <a:spcPct val="150000"/>
              </a:lnSpc>
              <a:buClr>
                <a:schemeClr val="accent2"/>
              </a:buClr>
              <a:buFont typeface="+mj-lt"/>
              <a:buAutoNum type="arabicPeriod"/>
            </a:pP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Mendeley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Citation Software</a:t>
            </a:r>
            <a:b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endParaRPr lang="el-GR" sz="22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285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8096" y="1855894"/>
            <a:ext cx="9631679" cy="1646302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Σας ευχαριστώ πολύ!</a:t>
            </a:r>
            <a:endParaRPr lang="el-G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share.uoa.gr/public/Documents/new-logo/LOGO_UOA%20COL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229985"/>
            <a:ext cx="765040" cy="989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947920" y="246611"/>
            <a:ext cx="3776480" cy="9725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ΕΚΠΑ – Τμήμα Αγροτικής Ανάπτυξης, </a:t>
            </a:r>
            <a:r>
              <a:rPr lang="el-G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Αγροδιατροφής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και Διαχείρισης Φυσικών Πόρων </a:t>
            </a:r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Συγκρότημα Ευρίπου</a:t>
            </a:r>
            <a:endParaRPr lang="el-G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947920" y="3206846"/>
            <a:ext cx="9631679" cy="76680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el-GR" sz="35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19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1320" y="301752"/>
            <a:ext cx="8500880" cy="766624"/>
          </a:xfrm>
        </p:spPr>
        <p:txBody>
          <a:bodyPr anchor="ctr"/>
          <a:lstStyle/>
          <a:p>
            <a:pPr algn="l"/>
            <a:r>
              <a:rPr lang="el-GR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Βιβλιογραφική ανασκόπηση</a:t>
            </a:r>
            <a:endParaRPr lang="el-GR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share.uoa.gr/public/Documents/new-logo/LOGO_UOA%20COL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229985"/>
            <a:ext cx="765040" cy="989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947920" y="1219200"/>
            <a:ext cx="9034280" cy="5638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endParaRPr lang="el-GR" sz="25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5400" y="1100328"/>
            <a:ext cx="10928608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1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Είναι </a:t>
            </a:r>
            <a:r>
              <a:rPr lang="el-GR" sz="21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μια κριτική αξιολόγηση και περιγραφή προηγούμενων ερευνών</a:t>
            </a:r>
            <a:r>
              <a:rPr lang="el-GR" sz="21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endParaRPr lang="el-GR" sz="21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1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"</a:t>
            </a:r>
            <a:r>
              <a:rPr lang="el-GR" sz="21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Μια ανάλυση και σύνθεση πληροφοριών, που εστιάζει στα ευρήματα και </a:t>
            </a:r>
            <a:r>
              <a:rPr lang="el-GR" sz="21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όχι </a:t>
            </a:r>
            <a:r>
              <a:rPr lang="el-GR" sz="21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απλώς σε βιβλιογραφικές παραπομπές, συνοψίζοντας την ουσία </a:t>
            </a:r>
            <a:r>
              <a:rPr lang="el-GR" sz="21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μιας βιβλιογραφίας </a:t>
            </a:r>
            <a:r>
              <a:rPr lang="el-GR" sz="21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και την εξαγωγή συμπερασμάτων από αυτήν" </a:t>
            </a:r>
            <a:r>
              <a:rPr lang="el-GR" sz="21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</a:t>
            </a:r>
            <a:r>
              <a:rPr lang="en-US" sz="21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Educational </a:t>
            </a:r>
            <a:r>
              <a:rPr lang="en-US" sz="21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Resources</a:t>
            </a:r>
            <a:r>
              <a:rPr lang="el-GR" sz="21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1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Information </a:t>
            </a:r>
            <a:r>
              <a:rPr lang="en-US" sz="21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Center, </a:t>
            </a:r>
            <a:r>
              <a:rPr lang="en-US" sz="21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1982</a:t>
            </a:r>
            <a:r>
              <a:rPr lang="el-GR" sz="21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</a:t>
            </a:r>
            <a:endParaRPr lang="el-GR" sz="21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1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Μια </a:t>
            </a:r>
            <a:r>
              <a:rPr lang="el-GR" sz="21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αναλυτική επισκόπηση της ποιότητας &amp; των ευρημάτων προηγούμενων ερευνών</a:t>
            </a:r>
            <a:r>
              <a:rPr lang="el-GR" sz="21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l-GR" sz="21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Clr>
                <a:schemeClr val="accent2"/>
              </a:buClr>
            </a:pPr>
            <a:r>
              <a:rPr lang="el-GR" sz="21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Συστηματική βιβλιογραφική ανασκόπηση</a:t>
            </a:r>
          </a:p>
          <a:p>
            <a:pPr>
              <a:lnSpc>
                <a:spcPct val="150000"/>
              </a:lnSpc>
              <a:buClr>
                <a:schemeClr val="accent2"/>
              </a:buClr>
            </a:pPr>
            <a:r>
              <a:rPr lang="el-GR" sz="2100" b="1" dirty="0">
                <a:solidFill>
                  <a:srgbClr val="FFC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Κριτική </a:t>
            </a:r>
            <a:r>
              <a:rPr lang="el-GR" sz="21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αξιολόγηση (</a:t>
            </a:r>
            <a:r>
              <a:rPr lang="el-GR" sz="2100" b="1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ΑΝΑΣΚΟΠΗΣΗ</a:t>
            </a:r>
            <a:r>
              <a:rPr lang="el-GR" sz="21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 </a:t>
            </a:r>
            <a:r>
              <a:rPr lang="el-GR" sz="2100" b="1" dirty="0">
                <a:solidFill>
                  <a:srgbClr val="007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συγγραμμάτων που δημοσιεύονται για ένα συγκεκριμένο </a:t>
            </a:r>
            <a:r>
              <a:rPr lang="el-GR" sz="21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θέμα (</a:t>
            </a:r>
            <a:r>
              <a:rPr lang="el-GR" sz="21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ΒΙΒΛΙΟΓΡΑΦΙΚΗ</a:t>
            </a:r>
            <a:r>
              <a:rPr lang="el-GR" sz="21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</a:t>
            </a:r>
            <a:r>
              <a:rPr lang="el-GR" sz="21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el-GR" sz="21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σύμφωνα </a:t>
            </a:r>
            <a:r>
              <a:rPr lang="el-GR" sz="21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με ένα σταθερό σχέδιο ή </a:t>
            </a:r>
            <a:r>
              <a:rPr lang="el-GR" sz="21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σύστημα (</a:t>
            </a:r>
            <a:r>
              <a:rPr lang="el-GR" sz="21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ΣΥΣΤΗΜΑΤΙΚΗ</a:t>
            </a:r>
            <a:r>
              <a:rPr lang="el-GR" sz="21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).</a:t>
            </a:r>
            <a:endParaRPr lang="el-GR" sz="210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67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1320" y="301752"/>
            <a:ext cx="8500880" cy="766624"/>
          </a:xfrm>
        </p:spPr>
        <p:txBody>
          <a:bodyPr anchor="ctr"/>
          <a:lstStyle/>
          <a:p>
            <a:pPr algn="l"/>
            <a:r>
              <a:rPr lang="el-GR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Βιβλιογραφική ανασκόπηση</a:t>
            </a:r>
            <a:endParaRPr lang="el-GR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share.uoa.gr/public/Documents/new-logo/LOGO_UOA%20COL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229985"/>
            <a:ext cx="765040" cy="989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947920" y="1219200"/>
            <a:ext cx="9034280" cy="5638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endParaRPr lang="el-GR" sz="25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9979" y="1106453"/>
            <a:ext cx="8922221" cy="425006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65400" y="5356516"/>
            <a:ext cx="10098741" cy="1488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Meta-analysis: </a:t>
            </a:r>
            <a:r>
              <a:rPr lang="el-GR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Με βάση στατιστικές προσεγγίσεις, αναδεικνύουμε/ενσωματώνουμε τα ποσοτικά στοιχεία των ερευνών/μελετών που συμπεριλαμβάνονται σε μια συστηματική βιβλιογραφική ανασκόπηση</a:t>
            </a:r>
            <a:endParaRPr lang="el-GR" sz="2100" b="1" dirty="0"/>
          </a:p>
        </p:txBody>
      </p:sp>
    </p:spTree>
    <p:extLst>
      <p:ext uri="{BB962C8B-B14F-4D97-AF65-F5344CB8AC3E}">
        <p14:creationId xmlns:p14="http://schemas.microsoft.com/office/powerpoint/2010/main" val="23259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1320" y="301752"/>
            <a:ext cx="8500880" cy="766624"/>
          </a:xfrm>
        </p:spPr>
        <p:txBody>
          <a:bodyPr anchor="ctr"/>
          <a:lstStyle/>
          <a:p>
            <a:pPr algn="l"/>
            <a:r>
              <a:rPr lang="el-GR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Βιβλιογραφική ανασκόπηση</a:t>
            </a:r>
            <a:endParaRPr lang="el-GR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share.uoa.gr/public/Documents/new-logo/LOGO_UOA%20COL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229985"/>
            <a:ext cx="765040" cy="989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947920" y="1219200"/>
            <a:ext cx="9034280" cy="5638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endParaRPr lang="el-GR" sz="25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1320" y="1068376"/>
            <a:ext cx="67056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31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1320" y="301752"/>
            <a:ext cx="8500880" cy="766624"/>
          </a:xfrm>
        </p:spPr>
        <p:txBody>
          <a:bodyPr anchor="ctr"/>
          <a:lstStyle/>
          <a:p>
            <a:pPr algn="l"/>
            <a:r>
              <a:rPr lang="el-GR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Βιβλιογραφική ανασκόπηση</a:t>
            </a:r>
            <a:endParaRPr lang="el-GR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share.uoa.gr/public/Documents/new-logo/LOGO_UOA%20COL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229985"/>
            <a:ext cx="765040" cy="989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947920" y="1219200"/>
            <a:ext cx="9034280" cy="5638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endParaRPr lang="el-GR" sz="25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290" y="952779"/>
            <a:ext cx="7600950" cy="570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32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1320" y="301752"/>
            <a:ext cx="8500880" cy="766624"/>
          </a:xfrm>
        </p:spPr>
        <p:txBody>
          <a:bodyPr anchor="ctr"/>
          <a:lstStyle/>
          <a:p>
            <a:pPr algn="l"/>
            <a:r>
              <a:rPr lang="el-GR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Βιβλιογραφική ανασκόπηση</a:t>
            </a:r>
            <a:endParaRPr lang="el-GR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share.uoa.gr/public/Documents/new-logo/LOGO_UOA%20COL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229985"/>
            <a:ext cx="765040" cy="989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947920" y="1219200"/>
            <a:ext cx="9034280" cy="5638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endParaRPr lang="el-GR" sz="25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25070" y="1147301"/>
            <a:ext cx="9968753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chemeClr val="accent2"/>
              </a:buClr>
            </a:pPr>
            <a:r>
              <a:rPr lang="el-G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ΓΕΝΙΚΗ ΜΕΘΟΔΟΛΟΓΙΑ</a:t>
            </a: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sz="22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r>
              <a:rPr lang="el-G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βήμα: 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Προετοιμασία της ανασκόπησης (βασική ερώτηση και καθορισμός των κριτηρίων </a:t>
            </a:r>
            <a:r>
              <a:rPr lang="el-G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επιλεξιμότητας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/αποκλεισμού)</a:t>
            </a: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sz="22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r>
              <a:rPr lang="el-G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βήμα: 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Αναζήτηση μελετών/ερευνών</a:t>
            </a: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l-GR" sz="22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r>
              <a:rPr lang="el-G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βήμα: 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Επιλογή μελετών με βάση τα κριτήρια </a:t>
            </a:r>
            <a:r>
              <a:rPr lang="el-G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επιλεξιμότητας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/αποκλεισμού</a:t>
            </a:r>
            <a:endParaRPr lang="el-GR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l-GR" sz="22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r>
              <a:rPr lang="el-G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βήμα: 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Συλλογή δεδομένων από τις επιλεγμένες μελέτες και δημιουργία σχετικών πινάκων</a:t>
            </a: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l-GR" sz="22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r>
              <a:rPr lang="el-G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βήμα: 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Αξιολόγηση της μεθοδολογικής ποιότητας των επιλεγμένων μελετών</a:t>
            </a: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l-GR" sz="22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r>
              <a:rPr lang="el-G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βήμα: 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Σύνθεση δεδομένων από τις επιλεγμένες μελέτες –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Meta-analysis</a:t>
            </a: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l-GR" sz="22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r>
              <a:rPr lang="el-G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βήμα: 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Παρουσίαση δεδομένων και αποτελέσματα</a:t>
            </a: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l-GR" sz="22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r>
              <a:rPr lang="el-G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βήμα: 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Αποτύπωση/σχεδιασμός αποτελεσμάτων και συμπερασμάτων</a:t>
            </a:r>
            <a:endParaRPr lang="el-G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30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1320" y="301752"/>
            <a:ext cx="8500880" cy="766624"/>
          </a:xfrm>
        </p:spPr>
        <p:txBody>
          <a:bodyPr anchor="ctr"/>
          <a:lstStyle/>
          <a:p>
            <a:pPr algn="l"/>
            <a:r>
              <a:rPr lang="el-GR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Βιβλιογραφική ανασκόπηση</a:t>
            </a:r>
            <a:endParaRPr lang="el-GR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share.uoa.gr/public/Documents/new-logo/LOGO_UOA%20COL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229985"/>
            <a:ext cx="765040" cy="989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947920" y="1219200"/>
            <a:ext cx="9034280" cy="5638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endParaRPr lang="el-GR" sz="25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2880" y="1116001"/>
            <a:ext cx="673305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chemeClr val="accent2"/>
              </a:buClr>
            </a:pPr>
            <a:r>
              <a:rPr lang="el-G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Βασική ερώτηση της ανασκόπησης</a:t>
            </a: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 τα βασικά στοιχεία (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PICO)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μιας ερώτησης μπορούν να προσδιορισθούν, τότε πολύ πιθανόν θα έχουμε μια πετυχημένη ανασκόπηση.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</a:t>
            </a:r>
            <a:r>
              <a:rPr 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μια ερώτηση 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κλειστού </a:t>
            </a:r>
            <a:r>
              <a:rPr 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πλαισίου 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closed-framed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 μόνο κάποια από τα στοιχεία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(PICO)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μπορουν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να προσδιορισθούν αλλά κάποια όχι, τότε είναι μια ερώτηση ανοιχτού πλαισίου (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open-framed question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l-G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2824" y="1116001"/>
            <a:ext cx="3881439" cy="265929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79506" y="4038599"/>
            <a:ext cx="3764757" cy="2517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74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1320" y="301752"/>
            <a:ext cx="8500880" cy="766624"/>
          </a:xfrm>
        </p:spPr>
        <p:txBody>
          <a:bodyPr anchor="ctr"/>
          <a:lstStyle/>
          <a:p>
            <a:pPr algn="l"/>
            <a:r>
              <a:rPr lang="el-GR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Βιβλιογραφική ανασκόπηση</a:t>
            </a:r>
            <a:endParaRPr lang="el-GR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share.uoa.gr/public/Documents/new-logo/LOGO_UOA%20COL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229985"/>
            <a:ext cx="765040" cy="989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947920" y="1219200"/>
            <a:ext cx="9034280" cy="5638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endParaRPr lang="el-GR" sz="25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8655" y="1219200"/>
            <a:ext cx="9313545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chemeClr val="accent2"/>
              </a:buClr>
            </a:pPr>
            <a:r>
              <a:rPr lang="el-G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Στρατηγική αναζήτησης</a:t>
            </a: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Ψηφιακές βιβλιοθήκες (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web of knowledge, Scopus, PubMed, </a:t>
            </a:r>
            <a:r>
              <a:rPr lang="el-G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κλπ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el-G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Λίστες αναφορών από προηγούμενες πρωτογενείς μελέτες και βιβλιογραφικές ανασκοπήσεις</a:t>
            </a: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Γκρι βιβλιογραφία (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Grey literature)- 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τεχνικές αναφορές, ημιτελή έργα, </a:t>
            </a:r>
            <a:r>
              <a:rPr lang="el-G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κλπ</a:t>
            </a:r>
            <a:endParaRPr lang="el-G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05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1320" y="301752"/>
            <a:ext cx="8500880" cy="766624"/>
          </a:xfrm>
        </p:spPr>
        <p:txBody>
          <a:bodyPr anchor="ctr"/>
          <a:lstStyle/>
          <a:p>
            <a:pPr algn="l"/>
            <a:r>
              <a:rPr lang="el-GR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Βιβλιογραφική ανασκόπηση</a:t>
            </a:r>
            <a:endParaRPr lang="el-GR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share.uoa.gr/public/Documents/new-logo/LOGO_UOA%20COL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229985"/>
            <a:ext cx="765040" cy="989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947920" y="1219200"/>
            <a:ext cx="9034280" cy="5638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endParaRPr lang="el-GR" sz="25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8655" y="1219200"/>
            <a:ext cx="931354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chemeClr val="accent2"/>
              </a:buClr>
            </a:pPr>
            <a:r>
              <a:rPr lang="el-G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Σύνταξη σειρών αναζητήσεων (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search strings)</a:t>
            </a:r>
            <a:endParaRPr lang="el-GR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Λίστα λέξεων κλειδιών</a:t>
            </a: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Αναζήτηση συνωνύμων και εναλλακτικών τρόπων έκφρασης</a:t>
            </a: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Λαμβανουμε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υπόψιν ενικό/πληθυντικό</a:t>
            </a:r>
            <a:r>
              <a:rPr 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e.g. recycling – recycled )</a:t>
            </a: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Διαφορετική έκφραση/</a:t>
            </a:r>
            <a:r>
              <a:rPr lang="el-G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συνταξη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colour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color)</a:t>
            </a:r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Ευρύτεροι ή στενότεροι όροι (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Britain – England- Scotland – Wales )</a:t>
            </a:r>
            <a:endParaRPr lang="el-G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3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4156</TotalTime>
  <Words>688</Words>
  <Application>Microsoft Office PowerPoint</Application>
  <PresentationFormat>Widescreen</PresentationFormat>
  <Paragraphs>72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Times New Roman</vt:lpstr>
      <vt:lpstr>Trebuchet MS</vt:lpstr>
      <vt:lpstr>Wingdings</vt:lpstr>
      <vt:lpstr>Wingdings 3</vt:lpstr>
      <vt:lpstr>Facet</vt:lpstr>
      <vt:lpstr>Διαχείριση υδάτινων πόρων</vt:lpstr>
      <vt:lpstr>Βιβλιογραφική ανασκόπηση</vt:lpstr>
      <vt:lpstr>Βιβλιογραφική ανασκόπηση</vt:lpstr>
      <vt:lpstr>Βιβλιογραφική ανασκόπηση</vt:lpstr>
      <vt:lpstr>Βιβλιογραφική ανασκόπηση</vt:lpstr>
      <vt:lpstr>Βιβλιογραφική ανασκόπηση</vt:lpstr>
      <vt:lpstr>Βιβλιογραφική ανασκόπηση</vt:lpstr>
      <vt:lpstr>Βιβλιογραφική ανασκόπηση</vt:lpstr>
      <vt:lpstr>Βιβλιογραφική ανασκόπηση</vt:lpstr>
      <vt:lpstr>Βιβλιογραφική ανασκόπηση</vt:lpstr>
      <vt:lpstr>Βιβλιογραφική ανασκόπηση</vt:lpstr>
      <vt:lpstr>Βιβλιογραφική ανασκόπηση</vt:lpstr>
      <vt:lpstr>Βιβλιογραφική ανασκόπηση</vt:lpstr>
      <vt:lpstr>Μεθοδολογία Συγγραφής Εργασίας</vt:lpstr>
      <vt:lpstr>Συγγραφή Εργασίας</vt:lpstr>
      <vt:lpstr>Σας ευχαριστώ πολύ!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Efthymios Rodias</dc:creator>
  <cp:lastModifiedBy>Efthymios Rodias</cp:lastModifiedBy>
  <cp:revision>209</cp:revision>
  <dcterms:created xsi:type="dcterms:W3CDTF">2022-10-03T09:09:28Z</dcterms:created>
  <dcterms:modified xsi:type="dcterms:W3CDTF">2022-11-28T14:56:10Z</dcterms:modified>
</cp:coreProperties>
</file>