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324" r:id="rId3"/>
    <p:sldId id="339" r:id="rId4"/>
    <p:sldId id="340" r:id="rId5"/>
    <p:sldId id="341" r:id="rId6"/>
    <p:sldId id="338" r:id="rId7"/>
    <p:sldId id="321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42" r:id="rId30"/>
    <p:sldId id="2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9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1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67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67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20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44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30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0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2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3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38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5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52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19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6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650B-9102-45F6-8B44-CA3410253F3D}" type="datetimeFigureOut">
              <a:rPr lang="el-GR" smtClean="0"/>
              <a:t>11/12/2022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626F8-5ECE-44C3-8393-2ADA61E758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9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581574"/>
            <a:ext cx="9631679" cy="164630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Διαχείριση υδάτινων πόρων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47920" y="246611"/>
            <a:ext cx="3776480" cy="972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ΕΚΠΑ – Τμήμα Αγροτικής Ανάπτυξης, </a:t>
            </a:r>
            <a:r>
              <a:rPr lang="el-G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Αγροδιατροφής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Διαχείρισης Φυσικών Πόρων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Συγκρότημα Ευρίπου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520" y="3206846"/>
            <a:ext cx="9631679" cy="766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 </a:t>
            </a:r>
            <a:r>
              <a:rPr lang="el-GR" sz="3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Διαχείριση </a:t>
            </a: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πλημμυρών και ξηρασίας</a:t>
            </a:r>
            <a:endParaRPr lang="el-GR" sz="3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Βιωσιμότητα των υδάτινων πόρων για τα ελληνικά νησιά - Tourism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3973652"/>
            <a:ext cx="339852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υπολογισμού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πλημμυρικών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5400" y="1164336"/>
                <a:ext cx="10690864" cy="5537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b="1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Μέθοδος </a:t>
                </a:r>
                <a:r>
                  <a:rPr lang="en-US" sz="2100" b="1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Fuller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Εμπειρική μέθοδος μόνο για μια πρώτη εκτίμηση των </a:t>
                </a:r>
                <a:r>
                  <a:rPr lang="el-GR" sz="21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πλημμυρικών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απορροών.</a:t>
                </a:r>
                <a:endParaRPr lang="en-US" sz="21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Μειονέκτημα: </a:t>
                </a:r>
                <a:r>
                  <a:rPr lang="el-GR" sz="21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υπερκτιμά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την παροχή για λεκάνες &lt;5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km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και υποεκτιμά για λεκάνες &gt;20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km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Δίνεται από τη σχέση: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		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/>
                      <m:t>𝑄</m:t>
                    </m:r>
                    <m:r>
                      <m:rPr>
                        <m:nor/>
                      </m:rPr>
                      <a:rPr lang="en-US" baseline="-25000"/>
                      <m:t>max</m:t>
                    </m:r>
                    <m:r>
                      <a:rPr lang="en-US" i="1"/>
                      <m:t>=</m:t>
                    </m:r>
                    <m:r>
                      <a:rPr lang="el-GR" i="1"/>
                      <m:t>𝑄</m:t>
                    </m:r>
                    <m:r>
                      <m:rPr>
                        <m:nor/>
                      </m:rPr>
                      <a:rPr lang="en-US" baseline="-25000"/>
                      <m:t>1</m:t>
                    </m:r>
                    <m:r>
                      <a:rPr lang="en-US" i="1"/>
                      <m:t>(1+0.8</m:t>
                    </m:r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log</m:t>
                            </m:r>
                          </m:e>
                          <m:sub>
                            <m:r>
                              <a:rPr lang="en-US" i="1"/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l-GR" i="1"/>
                          <m:t>𝑇</m:t>
                        </m:r>
                      </m:e>
                    </m:func>
                    <m:r>
                      <a:rPr lang="en-US" i="1"/>
                      <m:t>)(1+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n-US" i="1"/>
                          <m:t>2.66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𝐴</m:t>
                            </m:r>
                          </m:e>
                          <m:sup>
                            <m:r>
                              <a:rPr lang="en-US" i="1"/>
                              <m:t>0.3</m:t>
                            </m:r>
                          </m:sup>
                        </m:sSup>
                      </m:den>
                    </m:f>
                    <m:r>
                      <a:rPr lang="en-US" i="1"/>
                      <m:t>)</m:t>
                    </m:r>
                  </m:oMath>
                </a14:m>
                <a:endParaRPr lang="el-GR" dirty="0"/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όπου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n-US" sz="21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</a:t>
                </a:r>
                <a:r>
                  <a:rPr lang="en-US" sz="2100" baseline="-250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max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</a:t>
                </a:r>
                <a:r>
                  <a:rPr lang="el-GR" sz="21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πλημμυρική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απορρο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ή, σε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/s</a:t>
                </a:r>
                <a:endParaRPr lang="el-GR" sz="21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Τ: 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Η περίοδος επαναφοράς (δηλ. το διάστημα ανάμεσα στην εμφάνιση μιας παροχής καθορισμένου μεγέθους και μιας άλλης ίσης ή μεγαλύτερης παροχής), σε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Α: Η οριζόντια προβολή της λεκάνης σε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km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</a:t>
                </a:r>
                <a:r>
                  <a:rPr lang="en-US" sz="2100" baseline="-25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 Η μέση ημερήσια παροχή της μέγιστης πλημμύρας με περίοδο επαναφοράς ενός έτους (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1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). 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Υπολογίζεται από τη σχέση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</a:t>
                </a:r>
                <a:r>
                  <a:rPr lang="en-US" sz="2100" baseline="-25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=1.80*A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0.8</a:t>
                </a:r>
                <a:endParaRPr lang="en-US" sz="2100" baseline="300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0" y="1164336"/>
                <a:ext cx="10690864" cy="5537991"/>
              </a:xfrm>
              <a:prstGeom prst="rect">
                <a:avLst/>
              </a:prstGeom>
              <a:blipFill>
                <a:blip r:embed="rId3"/>
                <a:stretch>
                  <a:fillRect l="-684" r="-969" b="-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υπολογισμού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πλημμυρικών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5400" y="1147873"/>
                <a:ext cx="9310120" cy="2629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b="1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Εφαρμογή</a:t>
                </a:r>
                <a:endParaRPr lang="en-US" sz="2100" b="1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Να υπολογιστεί με βάση τη μέθοδο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Fuller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η </a:t>
                </a:r>
                <a:r>
                  <a:rPr lang="el-GR" sz="2100" dirty="0" err="1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πλημμυρική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απορροή μιας λεκάνης με οριζόντια προβολή 10.8 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και περίοδο επαναφοράς 5 έτη.</a:t>
                </a:r>
                <a:endParaRPr lang="el-GR" sz="21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Δίνεται η σχέση: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		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/>
                      <m:t>𝑄</m:t>
                    </m:r>
                    <m:r>
                      <m:rPr>
                        <m:nor/>
                      </m:rPr>
                      <a:rPr lang="en-US" baseline="-25000"/>
                      <m:t>max</m:t>
                    </m:r>
                    <m:r>
                      <a:rPr lang="en-US" i="1"/>
                      <m:t>=</m:t>
                    </m:r>
                    <m:r>
                      <a:rPr lang="el-GR" i="1"/>
                      <m:t>𝑄</m:t>
                    </m:r>
                    <m:r>
                      <m:rPr>
                        <m:nor/>
                      </m:rPr>
                      <a:rPr lang="en-US" baseline="-25000"/>
                      <m:t>1</m:t>
                    </m:r>
                    <m:r>
                      <a:rPr lang="en-US" i="1"/>
                      <m:t>(1+0.8</m:t>
                    </m:r>
                    <m:func>
                      <m:funcPr>
                        <m:ctrlPr>
                          <a:rPr lang="el-GR" i="1"/>
                        </m:ctrlPr>
                      </m:funcPr>
                      <m:fName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log</m:t>
                            </m:r>
                          </m:e>
                          <m:sub>
                            <m:r>
                              <a:rPr lang="en-US" i="1"/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l-GR" i="1"/>
                          <m:t>𝑇</m:t>
                        </m:r>
                      </m:e>
                    </m:func>
                    <m:r>
                      <a:rPr lang="en-US" i="1"/>
                      <m:t>)(1+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n-US" i="1"/>
                          <m:t>2.66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𝐴</m:t>
                            </m:r>
                          </m:e>
                          <m:sup>
                            <m:r>
                              <a:rPr lang="en-US" i="1"/>
                              <m:t>0.3</m:t>
                            </m:r>
                          </m:sup>
                        </m:sSup>
                      </m:den>
                    </m:f>
                    <m:r>
                      <a:rPr lang="en-US" i="1"/>
                      <m:t>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</a:pPr>
                <a:r>
                  <a:rPr lang="el-GR" sz="2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κ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αι η σχέση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lang="el-GR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Q</a:t>
                </a:r>
                <a:r>
                  <a:rPr lang="en-US" sz="2100" baseline="-25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  <a:r>
                  <a:rPr lang="en-US" sz="21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=1.80*A</a:t>
                </a:r>
                <a:r>
                  <a:rPr lang="en-US" sz="2100" baseline="30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0.8</a:t>
                </a:r>
                <a:endParaRPr lang="en-US" sz="2100" baseline="300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0" y="1147873"/>
                <a:ext cx="9310120" cy="2629502"/>
              </a:xfrm>
              <a:prstGeom prst="rect">
                <a:avLst/>
              </a:prstGeom>
              <a:blipFill>
                <a:blip r:embed="rId3"/>
                <a:stretch>
                  <a:fillRect l="-786"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2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υπολογισμού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πλημμυρικών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41273"/>
            <a:ext cx="10690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Ορθολογική μέθοδος</a:t>
            </a:r>
            <a:endParaRPr lang="en-US" sz="21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Εμπειρική μέθοδος όταν η διάρκεια της βροχόπτωσης υπερβαίνει τον χρόνο συγκέντρωσης.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Χρησιμοποιείται για εκτίμηση αιχμής απορροών μικρών σχετικά λεκανών (&lt;35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km</a:t>
            </a:r>
            <a:r>
              <a:rPr lang="en-US" sz="2100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Βασίζεται στην αρχή ότι για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βροχές με ομοιόμορφη ένταση και κατανομή πάνω στην υδρολογική λεκάνη, η μέγιστη απορροή εμφανίζεται όταν το νερό από όλα τα σημεία της λεκάνης απορροής φτάνει στην έξοδο της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μέγιστη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πλημμυρική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απορροή μπορεί να δοθεί από τη σχέση:		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𝑄=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0.278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i·A</a:t>
            </a:r>
            <a:endParaRPr lang="en-US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όπου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Q: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πλημμυρική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απορροή, σε m</a:t>
            </a:r>
            <a:r>
              <a:rPr lang="el-GR" sz="2100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Η οριζόντια προβολή της λεκάνης σε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km</a:t>
            </a:r>
            <a:r>
              <a:rPr lang="el-GR" sz="2100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en-US" sz="2100" baseline="30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i: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μέση ένταση βροχόπτωσης διάρκειας ίσης με τον χρόνο συρροής υδάτων από την επιφάνεια Α μέχρι την εξεταζόμενη διατομή του ρεύματος (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mm/h)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C: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συντελεστής απορροής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υπολογισμού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πλημμυρικών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41273"/>
            <a:ext cx="1069086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Ορθολογική μέθοδος</a:t>
            </a:r>
            <a:endParaRPr lang="en-US" sz="21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συντελεστής απορροής δίνεται από τη σχέση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C=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</a:t>
            </a:r>
            <a:r>
              <a:rPr lang="en-US" sz="2100" baseline="-25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όπου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αιχμή απορροής </a:t>
            </a:r>
            <a:r>
              <a:rPr lang="el-GR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μονάδα επιφάνειας μιας λεκάνης.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συντελεστής απορροής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πρέπει να επιλέγεται με βάση τους ακόλουθους παράγοντες: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ανάγλυφο της επιφάνειας της λεκάνης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έκταση και την πυκνότητα της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φυτοκάλυψης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κλίση των πρανών της λεκάνης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περιεχόμενη εδαφική υγρασία κατά την έναρξη της βροχής.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Επομένως, ο συντελεστής απορροής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δεν είναι σταθερός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στην έκταση της λεκάνης απορροής.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Επιλέγεται από σχετικούς πίνακες χωρίς να λαμβάνεται υπόψιν η περιεχόμενη εδαφική υγρασία και η ένταση της βροχής λόγω αδυναμίας εκτίμησης.</a:t>
            </a:r>
          </a:p>
        </p:txBody>
      </p:sp>
    </p:spTree>
    <p:extLst>
      <p:ext uri="{BB962C8B-B14F-4D97-AF65-F5344CB8AC3E}">
        <p14:creationId xmlns:p14="http://schemas.microsoft.com/office/powerpoint/2010/main" val="12861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υπολογισμού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πλημμυρικών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απορροών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47873"/>
            <a:ext cx="9310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Εφαρμογή</a:t>
            </a:r>
            <a:endParaRPr lang="en-US" sz="21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Να υπολογιστεί με βάση την ορθολογική μέθοδο η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πλημμυρική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απορροή μιας λεκάνης με οριζόντια προβολή 10.8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sz="2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μέση ένταση βροχόπτωσης 7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mm/h,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C=0.4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84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Υδρογράφημα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απορροής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ή απλά </a:t>
            </a:r>
            <a:r>
              <a:rPr lang="el-GR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υδρογράφημα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 το γράφημα που εκφράζει τη μεταβολή παροχής συναρτήσει του χρόνου σε μια συγκεκριμένη θέση της λεκάνης.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βασικότερες παράμετροι που επηρεάζουν το σχήμα και τα χαρακτηριστικά του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υδρογραφήματος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είναι: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εμβαδόν και το σχήμα της λεκάνης απορροής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κλίση του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αναγλύφου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τύπος του εδάφους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χρήσεις γης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βλάστηση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πυκνότητα του υδρογραφικού δικτύου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ένταση, έκταση και πορεία των κατακρημνισμάτων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θερμοκρασία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64" y="1154016"/>
            <a:ext cx="86772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54" y="1319055"/>
            <a:ext cx="5323752" cy="53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338072"/>
            <a:ext cx="64770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859" y="3133725"/>
            <a:ext cx="6410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5" y="1650682"/>
            <a:ext cx="6496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Πλημμύρες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00328"/>
            <a:ext cx="9931912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Πλημμύρα είναι η ανύψωση της στάθμης των νερών ποταμού, λίμνης,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ή θάλασσας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Οφείλεται συνήθως στις κλιματολογικές συνθήκες και ενισχύεται από τη μορφολογία του εδάφους. Οι κυριότερες αιτίες που τις προκαλούν είναι οι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εξής (Λέκκας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2009):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Ραγδαίες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παρατεταμένες βροχές (φθινοπωρινές πλημμύρες)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Ταχεία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τήξη χιονιών και παγετώνων (πλημμύρες της άνοιξης)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Ανύψωση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στάθμης της θάλασσας, λόγω παλιρροιακών φαινομένων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Εφόρμηση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θάλασσας στην ξηρά, λόγω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τσουνάμι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Απότομη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διάρρηξη φράγματος τεχνητής λίμνης.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l-GR" sz="21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Υδρογραφήματα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πλημμυρών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84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υδρογράφημα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επιμερίζεται στα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εξης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επιμέρους τμήματα: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lphaLcParenR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Άμεση απορροή που περιλαμβάνει:</a:t>
            </a:r>
          </a:p>
          <a:p>
            <a:pPr marL="1371600" lvl="2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επιφανειακή απορροή στο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υδατόρευμα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την επιφάνεια του εδάφους</a:t>
            </a:r>
          </a:p>
          <a:p>
            <a:pPr marL="1371600" lvl="2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επιφανειακή ροή με απώλειες (μέρος της διηθείται στο έδαφος)</a:t>
            </a:r>
          </a:p>
          <a:p>
            <a:pPr marL="1371600" lvl="2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εσωτερική ροή όπου το επιφανειακό νερό αρχικά διηθείται και εν συνεχεία επανεμφανίζεται επιφανειακά ως πηγή.</a:t>
            </a:r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lphaLcParenR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Βασική απορροή που τροφοδοτεί τον υπόγειο υδροφόρο και στα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υδρογραφήματα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παρουσιάζεται με σταθερή παροχή.</a:t>
            </a:r>
          </a:p>
        </p:txBody>
      </p:sp>
    </p:spTree>
    <p:extLst>
      <p:ext uri="{BB962C8B-B14F-4D97-AF65-F5344CB8AC3E}">
        <p14:creationId xmlns:p14="http://schemas.microsoft.com/office/powerpoint/2010/main" val="9106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Ξηρασία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840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ξηρασία ορίζεται διαφορετικά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περιοχή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σε περιοχή, αλλά και σύμφωνα με το στόχο του κάθε ερευνητή.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καταστροφικός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χαρακτήρας της εξαρτάται και από άλλους παράγοντες, όπως είναι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υψηλές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θερμοκρασίες, οι ισχυροί άνεμοι και η χαμηλή σχετική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υγρασία. 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Σχετίζεται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το χρόνο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εμφάνισης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(καθυστέρηση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στην έναρξης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υγρής περιόδου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απουσία βροχόπτωσης κατά τα στάδια ανάπτυξης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των φυτών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αλλά και την αποτελεσματικότητα των βροχοπτώσεων (π.χ.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ένταση βροχόπτωσης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αριθμός επεισοδίων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βροχής).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Έτσι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κάθε επεισόδιο ξηρασίας μπορεί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να θεωρηθεί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μοναδικό με δικά του κλιματικά χαρακτηριστικά και επιπτώσεις.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84047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μεγάλο πλήθος ορισμών της ξηρασίας, τα διαφορετικά χαρακτηριστικά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που εμφανίζει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σε σχέση με την τοπογραφία και το κλίμα της κάθε περιοχής και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πολύπλοκες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φυσικές διεργασίες που συνδέονται με την εμφάνιση της επέβαλλαν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 δημιουργία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δεικτών ξηρασίας, έτσι ώστε να είναι εφικτή η αναγνώριση, 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καταγραφή της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έντασης και έκτασης των επεισοδίων ξηρασίας, καθώς επίσης και 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δυνατότητα αξιολόγησης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ξηρασίας όχι μόνο σε τοπικό επίπεδο αλλά και σε μία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ευρύτερη περιοχή.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διάφοροι δείκτες ξηρασίας χρησιμοποιούν, για τον υπολογισμό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τους, δεδομένα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των υψών βροχής, του πάχους του στρώματος του χιονιού, των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αποθεμάτων του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νερού στο έδαφος, καθώς και άλλες παραμέτρους.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τιμή του δείκτη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ξηρασίας είναι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ένας καθαρός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αριθμός.</a:t>
            </a:r>
          </a:p>
        </p:txBody>
      </p:sp>
    </p:spTree>
    <p:extLst>
      <p:ext uri="{BB962C8B-B14F-4D97-AF65-F5344CB8AC3E}">
        <p14:creationId xmlns:p14="http://schemas.microsoft.com/office/powerpoint/2010/main" val="1914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840472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ποσοστό της μέσης τιμής βροχόπτωσης (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ποσοστό της μέσης τιμής βροχόπτωσης σε μία περιοχή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υπολογίζεται διαιρώντας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την πραγματική τιμή ποσού της βροχόπτωσης δια τη μέση τιμή αυτής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πολλαπλασιάζεται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επί το 100.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αυτός μπορεί να υπολογιστεί είτε για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ένα μήνα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είτε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για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ένα σύνολο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μηνών. Το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ποσοστό, όμως, της μέσης τιμής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βροχόπτωσης εύκολα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παρερμηνεύεται εφόσον δίνει διαφορετικές τιμές για διαφορετικές περιοχές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εποχές.</a:t>
            </a:r>
          </a:p>
        </p:txBody>
      </p:sp>
    </p:spTree>
    <p:extLst>
      <p:ext uri="{BB962C8B-B14F-4D97-AF65-F5344CB8AC3E}">
        <p14:creationId xmlns:p14="http://schemas.microsoft.com/office/powerpoint/2010/main" val="28366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930097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 Drought Severity Index (PDSI)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 </a:t>
            </a:r>
            <a:r>
              <a:rPr lang="en-US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(1965)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δημιούργησε το δείκτη </a:t>
            </a:r>
            <a:r>
              <a:rPr lang="en-US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 Drought Severity Index (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PDSI)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με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σκοπό τη μέτρηση της υγρασίας.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</a:t>
            </a:r>
            <a:r>
              <a:rPr lang="en-US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PDSI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υπολογίζεται με βάση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τα δεδομένα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βροχόπτωσης, θερμοκρασίας και το διαθέσιμο νερό του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εδάφους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44" y="3088361"/>
            <a:ext cx="6245352" cy="37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1037082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Surface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Water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Supply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Index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(SWPI)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δείκτης παροχής επιφανειακού νερού (SWPI) δημιουργήθηκε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ώστε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να συμπληρώνει το δείκτη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για τις υγρές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συνθήκες (ποσότητα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του χιονιού και την αντίστοιχη απορροή) και για περιοχές με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έντονη τοπογραφία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Ο δείκτης SWPI αποτελεί ένα είδος μέτρου του επιφανειακού νερού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εξαρτάται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το νερό που απορρέει από τα βουνά, όπου το χιόνι παίζει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σημαντικό ρόλο.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δεδομένα που είναι απαραίτητα για τον υπολογισμό του δείκτη (SWPI)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είναι: το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πάχος του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χιονοστρώματος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η παροχή, η βροχόπτωση και το πλεόνασμα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νερού (απόθεμα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τα οποία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εναλλάσονται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ανάλογα με την χρονική περίοδο μελέτης.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Όπως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ο δείκτης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οι τιμές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του δείκτη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SWPI κυμαίνονται από -4.0 έως +4.0 με μέση τιμή το μηδέν.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1037082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Υγρασίας Σοδειάς (CMI-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Crop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Moisture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Index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Έχει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ως στόχο να ανιχνεύσει την κατάσταση υγρασίας μιας σοδειάς από εβδομάδα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σε εβδομάδα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με μετεωρολογική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προσέγγιση.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δημιουργός του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 αυτού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 και πάλι ο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Palmer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(1968) και η μεθοδολογία που χρησιμοποιείται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 σχεδόν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ίδια με αυτή του δείκτη PDSI.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PDSI εντοπίζει μεγάλης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διάρκειας υγρές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ξηρές ακολουθίες, ενώ αντίθετα ο δείκτης CMI σχεδιάστηκε για να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εκτιμά μικρής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διάρκειας καταστάσεις υγρασίας κυρίως για αγροτικές περιοχές.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δείκτης αυτός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υπολογίζεται βάσει των μέσων θερμοκρασιών και του ποσού βροχόπτωσης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για κάθε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εβδομάδα καθώς επίσης και βάσει της τιμής του δείκτη CMI της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προηγούμενης εβδομάδας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10370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Standardized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Precipitation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Index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(SPI)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ανάπτυξη του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SPI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βασίστηκε στην ανάγκη για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κατανόηση ότι η απουσία της βροχόπτωσης έχει διαφορετικά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αποτελέσματα στο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υπόγειο νερό, στην ικανότητα κατακράτησης νερού, στην υγρασία του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εδάφους, στην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εμφάνιση του χιονιού και στα επιφανειακά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ύδατα.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SPI υπολογίζεται από τη διαφορά της βροχόπτωσης από τη μέση τιμή για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μία ορισμένη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χρονική περίοδο διαιρώντας την με την τυπική απόκλιση.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Ένα επεισόδιο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ξηρασίας που μπορεί να εμφανίζεται οποιαδήποτε στιγμή, αρχίζει όταν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δείκτης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SPI παίρνει αρνητική τιμή, συνεχίζει με αρνητικές τιμές και γίνεται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έντονο όταν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δείκτης πάρει τιμή μικρότερη ή ίση με το -1.5. Το επεισόδιο τελειώνει όταν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δείκτης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πάρει τιμή θετική. Έτσι κάθε επεισόδιο ξηρασίας έχει τη διάρκεια του,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οποία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καθορίζεται από μία αρχή, ένα τέλος και μια ένταση για κάθε μήνα που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επεισόδιο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συνεχίζεται.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Δείκτες ξ</a:t>
            </a:r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ηρασίας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59561"/>
            <a:ext cx="10370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Εθνικός 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Βροχόπτωσης (RI-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National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Rainfall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Index</a:t>
            </a:r>
            <a:r>
              <a:rPr lang="el-GR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Εθνικός Δείκτης Βροχόπτωσης (RI) δημιουργήθηκε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για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να συγκρίνει τιμές βροχόπτωσης με έντονη διακύμανση σε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ηπειρωτική κλίμακα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στην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Αφρική.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Για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κάθε χώρα υπολογίστηκε ο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δείκτης βασιζόμενος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στην ετήσια μέση βροχόπτωση της κάθε χώρας διορθωμένη σύμφωνα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τη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μέση τιμή των βροχοπτώσεων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για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κάθε σταθμό χωριστά. </a:t>
            </a:r>
            <a:endParaRPr lang="el-GR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κλίμακα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ανά χώρα σχεδιάστηκε έτσι ώστε να συνδέεται και με άλλα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στατιστικά μεγέθη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όπως είναι η παραγωγή αγροτικών προϊόντων.</a:t>
            </a:r>
          </a:p>
        </p:txBody>
      </p:sp>
    </p:spTree>
    <p:extLst>
      <p:ext uri="{BB962C8B-B14F-4D97-AF65-F5344CB8AC3E}">
        <p14:creationId xmlns:p14="http://schemas.microsoft.com/office/powerpoint/2010/main" val="28240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920" y="-207499"/>
            <a:ext cx="9667528" cy="1205536"/>
          </a:xfrm>
        </p:spPr>
        <p:txBody>
          <a:bodyPr/>
          <a:lstStyle/>
          <a:p>
            <a:pPr algn="l"/>
            <a:r>
              <a:rPr lang="el-G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555" y="1158021"/>
            <a:ext cx="117138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Τεχνολογία </a:t>
            </a: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Υδατικών Πόρων, Μιμίκου Μαρία Α.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Νερό</a:t>
            </a: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Περιβαλλοντική διάσταση και διαδρομή, Στουρνάρας Γεώργιος Κ.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Υδατικοί </a:t>
            </a: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Πόροι, </a:t>
            </a:r>
            <a:r>
              <a:rPr lang="el-GR" sz="2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Ψιλοβίκος</a:t>
            </a: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Άρης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Λέκκας, Ε., 2009: Φυσικές και Τεχνολογικές Καταστροφές - Εκπαιδευτικό </a:t>
            </a: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υλικό κατάρτισης </a:t>
            </a:r>
            <a:r>
              <a:rPr lang="el-G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στελεχών τοπικής αυτοδιοίκησης, Εθνικό Καποδιστριακό </a:t>
            </a:r>
            <a:r>
              <a:rPr lang="el-G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Πανεπιστήμιο, Αθήνα</a:t>
            </a:r>
            <a:endParaRPr lang="el-GR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Πλημμύρες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51" y="1291258"/>
            <a:ext cx="5088446" cy="48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1855894"/>
            <a:ext cx="9631679" cy="164630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πολύ!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47920" y="246611"/>
            <a:ext cx="3776480" cy="972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ΕΚΠΑ – Τμήμα Αγροτικής Ανάπτυξης, </a:t>
            </a:r>
            <a:r>
              <a:rPr lang="el-G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Αγροδιατροφής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Διαχείρισης Φυσικών Πόρων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Συγκρότημα Ευρίπου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47920" y="3206846"/>
            <a:ext cx="9631679" cy="766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l-GR" sz="3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Πλημμύρες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00328"/>
            <a:ext cx="993191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πλημμύρες αποτελούν τη δεύτερη πιο συχνή φυσική καταστροφή, μετά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τις δασικές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πυρκαγιές, είναι αναμενόμενες και εκδηλώνονται είτε ως βραδείας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εξέλιξης (ετήσιες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πλημμύρες, οι οποίες δεν προκαλούν μεγάλες καταστροφές, είτε ως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ξαφνικά γεγονότα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(flash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floods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που έχουν σοβαρές επιπτώσεις στις ανθρώπινες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κοινωνίες που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πλήττουν (Λέκκας,2009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πλημμυρικός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κίνδυνος αυξάνεται λόγω μιας σειράς παραγόντων, που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δεν σχετίζονται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την ένταση του γεγονότος βροχόπτωσης. Τέτοιοι παράγοντες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 ενδεικτικά: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δραστικός περιορισμός της κοίτης των ρευμάτων στις οικιστικές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περιοχές λόγω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ανεξέλεγκτης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δόμησης.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φραγμός των κοιτών από τη δόμηση, την απόρριψη αδρανών υλικών 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την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άστοχη κατασκευή τεχνικών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έργων.</a:t>
            </a:r>
          </a:p>
        </p:txBody>
      </p:sp>
    </p:spTree>
    <p:extLst>
      <p:ext uri="{BB962C8B-B14F-4D97-AF65-F5344CB8AC3E}">
        <p14:creationId xmlns:p14="http://schemas.microsoft.com/office/powerpoint/2010/main" val="10269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Πλημμύρες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00328"/>
            <a:ext cx="99319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καταστροφή των δασών από τις πυρκαγιές και την αποψίλωση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που βρίσκονται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προς τα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ανάντη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μέσα στη λεκάνη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απορροής.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μείωση της </a:t>
            </a:r>
            <a:r>
              <a:rPr lang="el-GR" sz="2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κατείσδυσης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η παράλληλη αύξηση της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επιφανειακής απορροής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λόγω της κάλυψης της εδαφικής επιφάνειας από την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αστικοποίηση.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άστοχη κατασκευή «αντιπλημμυρικών έργων» που δεν είναι συμβατά με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περιβάλλον </a:t>
            </a:r>
            <a:r>
              <a:rPr lang="el-G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τις εξελισσόμενες κλιματολογικές διεργασίες στην επιφάνεια.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Ορισμοί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00328"/>
            <a:ext cx="993191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βασικές υδρολογικές παράμετροι που απαντούν σε μια λεκάνη απορροής είναι: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πλημμυρική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παροχή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ή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παροχή αιχμής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ή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παροχή σχεδιασμού, </a:t>
            </a:r>
            <a:r>
              <a:rPr lang="en-US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</a:t>
            </a:r>
            <a:r>
              <a:rPr lang="en-US" sz="2100" b="1" baseline="-25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max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οποία λαμβάνει χώρα μετά από μια βροχόπτωση συγκεκριμένης έντασης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χρόνος συγκέντρωσης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ή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χρόνος συρροής </a:t>
            </a:r>
            <a:r>
              <a:rPr lang="en-US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100" b="1" baseline="-25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που αποτελεί τον χρόνο που απαιτείται το νερό να φτάσει από το πιο απομακρυσμένο σημείο της λεκάνης απορροής μέχρι την έξοδο του στομίου.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παροχή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παρουσιάζει μεταβολές μέσα στον χώρο που είναι συνάρτηση γεωλογικών-κλιματικών-μορφολογικών παραγόντων, αλλά και στο χρόνο που είναι συνάρτηση της χρονικής ακολουθίας των κατακρημνισμάτων.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l-GR" sz="21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βροχόπτωσης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00328"/>
            <a:ext cx="109286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Τα χαρακτηριστικά της βροχόπτωσης που ενδιαφέρουν την υδρολογία της λεκάνης αλλά και τον σχεδιασμό υδραυλικών έργων είναι: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ύψος νερού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βροχής 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(mm)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διάρκεια </a:t>
            </a:r>
            <a:r>
              <a:rPr lang="en-US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της βροχόπτωσης (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ή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min)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χρόνος συγκέντρωσης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του νερού 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100" baseline="-25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χρονική κατανομή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της μάζας της βροχόπτωσης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ένταση </a:t>
            </a:r>
            <a:r>
              <a:rPr lang="en-US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που εκφράζει τη μεταβολή του ύψους της βροχής σε σχέση με το χρόνο (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mm/h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ή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mm/min)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= dh/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dt</a:t>
            </a:r>
            <a:endParaRPr lang="en-US" sz="21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συχνότητα επανεμφάνισης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 συγκεκριμένης καταιγίδας ή αιχμής απορροής 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Η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καταιγίδα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 και τα χαρακτηριστικά της (σχήμα, μέγεθος και η διεύθυνση κίνησης της.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βροχόπτωσης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147873"/>
            <a:ext cx="601124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Τα οριζόντια τμήματα αντιστοιχούν σε διακοπή βροχόπτωσης.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Όσο μεγαλύτερη είναι η κλίση 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dh/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dt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τόσο μεγαλύτερη είναι η στιγμιαία τιμής της έντασης βροχόπτωσης 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στο συγκεκριμένο σημείο. </a:t>
            </a:r>
            <a:endParaRPr lang="el-G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60" y="3356986"/>
            <a:ext cx="6724587" cy="35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0" y="333704"/>
            <a:ext cx="9601208" cy="766624"/>
          </a:xfrm>
        </p:spPr>
        <p:txBody>
          <a:bodyPr anchor="ctr"/>
          <a:lstStyle/>
          <a:p>
            <a:pPr algn="l"/>
            <a:r>
              <a:rPr lang="el-G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ακραίων </a:t>
            </a:r>
            <a:r>
              <a:rPr lang="el-GR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πλημμυρων</a:t>
            </a:r>
            <a:endParaRPr lang="el-G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9985"/>
            <a:ext cx="765040" cy="9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920" y="1219200"/>
            <a:ext cx="903428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l-GR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400" y="1047289"/>
            <a:ext cx="9858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βασικοί παράγοντες που ρυθμίζουν τις ακραίες τιμές </a:t>
            </a:r>
            <a:r>
              <a:rPr lang="el-GR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πλημμυρικών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παροχών είναι: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ένταση της βροχόπτωσης </a:t>
            </a:r>
            <a:r>
              <a:rPr lang="en-US" sz="21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η διάρκειας της </a:t>
            </a:r>
            <a:r>
              <a:rPr lang="en-US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 η διάρκεια είναι μικρότερη του χρόνου συγκέντρωσης </a:t>
            </a:r>
            <a:r>
              <a:rPr lang="en-US" sz="21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100" baseline="-25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Αν είναι μεγαλύτερη, τότε η παροχή παραμένει σταθερή.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εμβαδόν Α της λεκάνης απορροής. 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Όσο μεγαλύτερη έκταση τόσο μεγαλύτερη η ακραία τιμή της παροχής.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Το γεωμετρικό σχήμα της λεκάνης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καθώς επηρεάζει άμεσα τον χρόνο συγκέντρωσης.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γεωλογική σύσταση, η μορφολογία (μέση κλίση) της λεκάνης, η κάλυψη και οι χρήσεις γης, πιθανές καταστροφές λόγω πυρκαγιών</a:t>
            </a:r>
            <a:r>
              <a:rPr lang="el-G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που καθορίζουν σημαντικά τον βαθμό απορροής.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ανθρωπογενείς επεμβάσεις.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1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κλιματική αλλαγή.</a:t>
            </a:r>
            <a:endParaRPr lang="el-GR" sz="21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7472</TotalTime>
  <Words>2151</Words>
  <Application>Microsoft Office PowerPoint</Application>
  <PresentationFormat>Widescreen</PresentationFormat>
  <Paragraphs>151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Wingdings</vt:lpstr>
      <vt:lpstr>Wingdings 3</vt:lpstr>
      <vt:lpstr>Facet</vt:lpstr>
      <vt:lpstr>Διαχείριση υδάτινων πόρων</vt:lpstr>
      <vt:lpstr>Πλημμύρες</vt:lpstr>
      <vt:lpstr>Πλημμύρες</vt:lpstr>
      <vt:lpstr>Πλημμύρες</vt:lpstr>
      <vt:lpstr>Πλημμύρες</vt:lpstr>
      <vt:lpstr>Ορισμοί</vt:lpstr>
      <vt:lpstr>Χαρακτηριστικά βροχόπτωσης</vt:lpstr>
      <vt:lpstr>Χαρακτηριστικά βροχόπτωσης</vt:lpstr>
      <vt:lpstr>Παράγοντες ακραίων πλημμυρων</vt:lpstr>
      <vt:lpstr>Μέθοδοι υπολογισμού πλημμυρικών απορροών</vt:lpstr>
      <vt:lpstr>Μέθοδοι υπολογισμού πλημμυρικών απορροών</vt:lpstr>
      <vt:lpstr>Μέθοδοι υπολογισμού πλημμυρικών απορροών</vt:lpstr>
      <vt:lpstr>Μέθοδοι υπολογισμού πλημμυρικών απορροών</vt:lpstr>
      <vt:lpstr>Μέθοδοι υπολογισμού πλημμυρικών απορροών</vt:lpstr>
      <vt:lpstr>Υδρογραφήματα πλημμυρών</vt:lpstr>
      <vt:lpstr>Υδρογραφήματα πλημμυρών</vt:lpstr>
      <vt:lpstr>Υδρογραφήματα πλημμυρών</vt:lpstr>
      <vt:lpstr>Υδρογραφήματα πλημμυρών</vt:lpstr>
      <vt:lpstr>Υδρογραφήματα πλημμυρών</vt:lpstr>
      <vt:lpstr>Υδρογραφήματα πλημμυρών</vt:lpstr>
      <vt:lpstr>Ξηρασία</vt:lpstr>
      <vt:lpstr>Δείκτες ξηρασίας</vt:lpstr>
      <vt:lpstr>Δείκτες ξηρασίας</vt:lpstr>
      <vt:lpstr>Δείκτες ξηρασίας</vt:lpstr>
      <vt:lpstr>Δείκτες ξηρασίας</vt:lpstr>
      <vt:lpstr>Δείκτες ξηρασίας</vt:lpstr>
      <vt:lpstr>Δείκτες ξηρασίας</vt:lpstr>
      <vt:lpstr>Δείκτες ξηρασίας</vt:lpstr>
      <vt:lpstr>Βιβλιογραφία</vt:lpstr>
      <vt:lpstr>Σας ευχαριστώ πολύ!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Efthymios Rodias</dc:creator>
  <cp:lastModifiedBy>Efthymios Rodias</cp:lastModifiedBy>
  <cp:revision>256</cp:revision>
  <dcterms:created xsi:type="dcterms:W3CDTF">2022-10-03T09:09:28Z</dcterms:created>
  <dcterms:modified xsi:type="dcterms:W3CDTF">2022-12-13T08:07:47Z</dcterms:modified>
</cp:coreProperties>
</file>