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371" r:id="rId3"/>
    <p:sldId id="372" r:id="rId4"/>
    <p:sldId id="373" r:id="rId5"/>
    <p:sldId id="374" r:id="rId6"/>
    <p:sldId id="363" r:id="rId7"/>
    <p:sldId id="257" r:id="rId8"/>
    <p:sldId id="258" r:id="rId9"/>
    <p:sldId id="259" r:id="rId10"/>
    <p:sldId id="261" r:id="rId11"/>
    <p:sldId id="260" r:id="rId12"/>
    <p:sldId id="264" r:id="rId13"/>
    <p:sldId id="265" r:id="rId14"/>
    <p:sldId id="370" r:id="rId15"/>
    <p:sldId id="368" r:id="rId16"/>
    <p:sldId id="369" r:id="rId17"/>
    <p:sldId id="263" r:id="rId18"/>
    <p:sldId id="262" r:id="rId19"/>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91" autoAdjust="0"/>
    <p:restoredTop sz="94660"/>
  </p:normalViewPr>
  <p:slideViewPr>
    <p:cSldViewPr>
      <p:cViewPr varScale="1">
        <p:scale>
          <a:sx n="70" d="100"/>
          <a:sy n="70" d="100"/>
        </p:scale>
        <p:origin x="1227"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8" name="7 - Τίτλος"/>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l-GR"/>
              <a:t>Kλικ για επεξεργασία του τίτλου</a:t>
            </a:r>
            <a:endParaRPr kumimoji="0" lang="en-US"/>
          </a:p>
        </p:txBody>
      </p:sp>
      <p:sp>
        <p:nvSpPr>
          <p:cNvPr id="9" name="8 - Υπότιτλος"/>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a:t>Κάντε κλικ για να επεξεργαστείτε τον υπότιτλο του υποδείγματος</a:t>
            </a:r>
            <a:endParaRPr kumimoji="0" lang="en-US"/>
          </a:p>
        </p:txBody>
      </p:sp>
      <p:sp>
        <p:nvSpPr>
          <p:cNvPr id="28" name="27 - Θέση ημερομηνίας"/>
          <p:cNvSpPr>
            <a:spLocks noGrp="1"/>
          </p:cNvSpPr>
          <p:nvPr>
            <p:ph type="dt" sz="half" idx="10"/>
          </p:nvPr>
        </p:nvSpPr>
        <p:spPr>
          <a:xfrm>
            <a:off x="6400800" y="6355080"/>
            <a:ext cx="2286000" cy="365760"/>
          </a:xfrm>
        </p:spPr>
        <p:txBody>
          <a:bodyPr/>
          <a:lstStyle>
            <a:lvl1pPr>
              <a:defRPr sz="1400"/>
            </a:lvl1pPr>
          </a:lstStyle>
          <a:p>
            <a:fld id="{2342CEA3-3058-4D43-AE35-B3DA76CB4003}" type="datetimeFigureOut">
              <a:rPr lang="el-GR" smtClean="0"/>
              <a:pPr/>
              <a:t>10/10/2025</a:t>
            </a:fld>
            <a:endParaRPr lang="el-GR"/>
          </a:p>
        </p:txBody>
      </p:sp>
      <p:sp>
        <p:nvSpPr>
          <p:cNvPr id="17" name="16 - Θέση υποσέλιδου"/>
          <p:cNvSpPr>
            <a:spLocks noGrp="1"/>
          </p:cNvSpPr>
          <p:nvPr>
            <p:ph type="ftr" sz="quarter" idx="11"/>
          </p:nvPr>
        </p:nvSpPr>
        <p:spPr>
          <a:xfrm>
            <a:off x="2898648" y="6355080"/>
            <a:ext cx="3474720" cy="365760"/>
          </a:xfrm>
        </p:spPr>
        <p:txBody>
          <a:bodyPr/>
          <a:lstStyle/>
          <a:p>
            <a:endParaRPr lang="el-GR"/>
          </a:p>
        </p:txBody>
      </p:sp>
      <p:sp>
        <p:nvSpPr>
          <p:cNvPr id="29" name="28 - Θέση αριθμού διαφάνειας"/>
          <p:cNvSpPr>
            <a:spLocks noGrp="1"/>
          </p:cNvSpPr>
          <p:nvPr>
            <p:ph type="sldNum" sz="quarter" idx="12"/>
          </p:nvPr>
        </p:nvSpPr>
        <p:spPr>
          <a:xfrm>
            <a:off x="1216152" y="6355080"/>
            <a:ext cx="1219200" cy="365760"/>
          </a:xfrm>
        </p:spPr>
        <p:txBody>
          <a:bodyPr/>
          <a:lstStyle/>
          <a:p>
            <a:fld id="{D3F1D1C4-C2D9-4231-9FB2-B2D9D97AA41D}" type="slidenum">
              <a:rPr lang="el-GR" smtClean="0"/>
              <a:pPr/>
              <a:t>‹#›</a:t>
            </a:fld>
            <a:endParaRPr lang="el-GR"/>
          </a:p>
        </p:txBody>
      </p:sp>
      <p:sp>
        <p:nvSpPr>
          <p:cNvPr id="21" name="20 - Ορθογώνιο"/>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32 - Ορθογώνιο"/>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21 - Ορθογώνιο"/>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 Ορθογώνιο"/>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a:t>Kλικ για επεξεργασία του τίτλου</a:t>
            </a:r>
            <a:endParaRPr kumimoji="0" lang="en-US"/>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10/10/2025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
        <p:nvSpPr>
          <p:cNvPr id="8" name="7 - Θέση περιεχομένου"/>
          <p:cNvSpPr>
            <a:spLocks noGrp="1"/>
          </p:cNvSpPr>
          <p:nvPr>
            <p:ph sz="quarter" idx="1"/>
          </p:nvPr>
        </p:nvSpPr>
        <p:spPr>
          <a:xfrm>
            <a:off x="457200" y="1219200"/>
            <a:ext cx="8229600" cy="493776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l-GR"/>
              <a:t>Kλικ για επεξεργασία του τίτλου</a:t>
            </a:r>
            <a:endParaRPr kumimoji="0" lang="en-US"/>
          </a:p>
        </p:txBody>
      </p:sp>
      <p:sp>
        <p:nvSpPr>
          <p:cNvPr id="3" name="2 - Θέση κειμένου"/>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a:t>Kλικ για επεξεργασία των στυλ του υποδείγματος</a:t>
            </a:r>
          </a:p>
        </p:txBody>
      </p:sp>
      <p:sp>
        <p:nvSpPr>
          <p:cNvPr id="4" name="3 - Θέση ημερομηνίας"/>
          <p:cNvSpPr>
            <a:spLocks noGrp="1"/>
          </p:cNvSpPr>
          <p:nvPr>
            <p:ph type="dt" sz="half" idx="10"/>
          </p:nvPr>
        </p:nvSpPr>
        <p:spPr>
          <a:xfrm>
            <a:off x="6400800" y="6355080"/>
            <a:ext cx="2286000" cy="365760"/>
          </a:xfrm>
        </p:spPr>
        <p:txBody>
          <a:bodyPr/>
          <a:lstStyle/>
          <a:p>
            <a:fld id="{2342CEA3-3058-4D43-AE35-B3DA76CB4003}" type="datetimeFigureOut">
              <a:rPr lang="el-GR" smtClean="0"/>
              <a:pPr/>
              <a:t>10/10/2025</a:t>
            </a:fld>
            <a:endParaRPr lang="el-GR"/>
          </a:p>
        </p:txBody>
      </p:sp>
      <p:sp>
        <p:nvSpPr>
          <p:cNvPr id="5" name="4 - Θέση υποσέλιδου"/>
          <p:cNvSpPr>
            <a:spLocks noGrp="1"/>
          </p:cNvSpPr>
          <p:nvPr>
            <p:ph type="ftr" sz="quarter" idx="11"/>
          </p:nvPr>
        </p:nvSpPr>
        <p:spPr>
          <a:xfrm>
            <a:off x="2898648" y="6355080"/>
            <a:ext cx="3474720" cy="365760"/>
          </a:xfrm>
        </p:spPr>
        <p:txBody>
          <a:bodyPr/>
          <a:lstStyle/>
          <a:p>
            <a:endParaRPr lang="el-GR"/>
          </a:p>
        </p:txBody>
      </p:sp>
      <p:sp>
        <p:nvSpPr>
          <p:cNvPr id="6" name="5 - Θέση αριθμού διαφάνειας"/>
          <p:cNvSpPr>
            <a:spLocks noGrp="1"/>
          </p:cNvSpPr>
          <p:nvPr>
            <p:ph type="sldNum" sz="quarter" idx="12"/>
          </p:nvPr>
        </p:nvSpPr>
        <p:spPr>
          <a:xfrm>
            <a:off x="1069848" y="6355080"/>
            <a:ext cx="1520952" cy="365760"/>
          </a:xfrm>
        </p:spPr>
        <p:txBody>
          <a:bodyPr/>
          <a:lstStyle/>
          <a:p>
            <a:fld id="{D3F1D1C4-C2D9-4231-9FB2-B2D9D97AA41D}" type="slidenum">
              <a:rPr lang="el-GR" smtClean="0"/>
              <a:pPr/>
              <a:t>‹#›</a:t>
            </a:fld>
            <a:endParaRPr lang="el-GR"/>
          </a:p>
        </p:txBody>
      </p:sp>
      <p:sp>
        <p:nvSpPr>
          <p:cNvPr id="7" name="6 - Ορθογώνιο"/>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 Ορθογώνιο"/>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28600"/>
            <a:ext cx="8229600" cy="914400"/>
          </a:xfrm>
        </p:spPr>
        <p:txBody>
          <a:bodyPr/>
          <a:lstStyle/>
          <a:p>
            <a:r>
              <a:rPr kumimoji="0" lang="el-GR"/>
              <a:t>Kλικ για επεξεργασία του τίτλου</a:t>
            </a:r>
            <a:endParaRPr kumimoji="0" lang="en-US"/>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10/10/2025</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
        <p:nvSpPr>
          <p:cNvPr id="9" name="8 - Θέση περιεχομένου"/>
          <p:cNvSpPr>
            <a:spLocks noGrp="1"/>
          </p:cNvSpPr>
          <p:nvPr>
            <p:ph sz="quarter" idx="1"/>
          </p:nvPr>
        </p:nvSpPr>
        <p:spPr>
          <a:xfrm>
            <a:off x="457200" y="1219200"/>
            <a:ext cx="4041648" cy="493776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11" name="10 - Θέση περιεχομένου"/>
          <p:cNvSpPr>
            <a:spLocks noGrp="1"/>
          </p:cNvSpPr>
          <p:nvPr>
            <p:ph sz="quarter" idx="2"/>
          </p:nvPr>
        </p:nvSpPr>
        <p:spPr>
          <a:xfrm>
            <a:off x="4632198" y="1216152"/>
            <a:ext cx="4041648" cy="493776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28600"/>
            <a:ext cx="8229600" cy="914400"/>
          </a:xfrm>
        </p:spPr>
        <p:txBody>
          <a:bodyPr anchor="ctr"/>
          <a:lstStyle>
            <a:lvl1pPr>
              <a:defRPr/>
            </a:lvl1pPr>
          </a:lstStyle>
          <a:p>
            <a:r>
              <a:rPr kumimoji="0" lang="el-GR"/>
              <a:t>Kλικ για επεξεργασία του τίτλου</a:t>
            </a:r>
            <a:endParaRPr kumimoji="0" lang="en-US"/>
          </a:p>
        </p:txBody>
      </p:sp>
      <p:sp>
        <p:nvSpPr>
          <p:cNvPr id="3" name="2 - Θέση κειμένου"/>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a:t>Kλικ για επεξεργασία των στυλ του υποδείγματος</a:t>
            </a:r>
          </a:p>
        </p:txBody>
      </p:sp>
      <p:sp>
        <p:nvSpPr>
          <p:cNvPr id="4" name="3 - Θέση κειμένου"/>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a:t>Kλικ για επεξεργασία των στυλ του υποδείγματος</a:t>
            </a:r>
          </a:p>
        </p:txBody>
      </p:sp>
      <p:sp>
        <p:nvSpPr>
          <p:cNvPr id="7" name="6 - Θέση ημερομηνίας"/>
          <p:cNvSpPr>
            <a:spLocks noGrp="1"/>
          </p:cNvSpPr>
          <p:nvPr>
            <p:ph type="dt" sz="half" idx="10"/>
          </p:nvPr>
        </p:nvSpPr>
        <p:spPr/>
        <p:txBody>
          <a:bodyPr/>
          <a:lstStyle/>
          <a:p>
            <a:fld id="{2342CEA3-3058-4D43-AE35-B3DA76CB4003}" type="datetimeFigureOut">
              <a:rPr lang="el-GR" smtClean="0"/>
              <a:pPr/>
              <a:t>10/10/2025</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
        <p:nvSpPr>
          <p:cNvPr id="11" name="10 - Θέση περιεχομένου"/>
          <p:cNvSpPr>
            <a:spLocks noGrp="1"/>
          </p:cNvSpPr>
          <p:nvPr>
            <p:ph sz="quarter" idx="2"/>
          </p:nvPr>
        </p:nvSpPr>
        <p:spPr>
          <a:xfrm>
            <a:off x="457200" y="2133600"/>
            <a:ext cx="4038600" cy="403860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13" name="12 - Θέση περιεχομένου"/>
          <p:cNvSpPr>
            <a:spLocks noGrp="1"/>
          </p:cNvSpPr>
          <p:nvPr>
            <p:ph sz="quarter" idx="4"/>
          </p:nvPr>
        </p:nvSpPr>
        <p:spPr>
          <a:xfrm>
            <a:off x="4648200" y="2133600"/>
            <a:ext cx="4038600" cy="403860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28600"/>
            <a:ext cx="8229600" cy="914400"/>
          </a:xfrm>
        </p:spPr>
        <p:txBody>
          <a:bodyPr/>
          <a:lstStyle/>
          <a:p>
            <a:r>
              <a:rPr kumimoji="0" lang="el-GR"/>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fld id="{2342CEA3-3058-4D43-AE35-B3DA76CB4003}" type="datetimeFigureOut">
              <a:rPr lang="el-GR" smtClean="0"/>
              <a:pPr/>
              <a:t>10/10/2025</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
        <p:nvSpPr>
          <p:cNvPr id="6" name="5 - Ισοσκελές τρίγωνο"/>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2342CEA3-3058-4D43-AE35-B3DA76CB4003}" type="datetimeFigureOut">
              <a:rPr lang="el-GR" smtClean="0"/>
              <a:pPr/>
              <a:t>10/10/2025</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
        <p:nvSpPr>
          <p:cNvPr id="5" name="4 - Ευθεία γραμμή σύνδεσης"/>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5 - Ισοσκελές τρίγωνο"/>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l-GR"/>
              <a:t>Kλικ για επεξεργασία του τίτλου</a:t>
            </a:r>
            <a:endParaRPr kumimoji="0" lang="en-US"/>
          </a:p>
        </p:txBody>
      </p:sp>
      <p:sp>
        <p:nvSpPr>
          <p:cNvPr id="3" name="2 - Θέση κειμένου"/>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10/10/2025</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
        <p:nvSpPr>
          <p:cNvPr id="8" name="7 - Ευθεία γραμμή σύνδεσης"/>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9 - Ευθεία γραμμή σύνδεσης"/>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8 - Ισοσκελές τρίγωνο"/>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 Θέση περιεχομένου"/>
          <p:cNvSpPr>
            <a:spLocks noGrp="1"/>
          </p:cNvSpPr>
          <p:nvPr>
            <p:ph sz="quarter" idx="1"/>
          </p:nvPr>
        </p:nvSpPr>
        <p:spPr>
          <a:xfrm>
            <a:off x="304800" y="304800"/>
            <a:ext cx="5715000" cy="571500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l-GR"/>
              <a:t>Kλικ για επεξεργασία του τίτλου</a:t>
            </a:r>
            <a:endParaRPr kumimoji="0" lang="en-US"/>
          </a:p>
        </p:txBody>
      </p:sp>
      <p:sp>
        <p:nvSpPr>
          <p:cNvPr id="3" name="2 - Θέση εικόνας"/>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l-GR"/>
              <a:t>Κάντε κλικ στο εικονίδιο για να προσθέσετε μια εικόνα</a:t>
            </a:r>
            <a:endParaRPr kumimoji="0" lang="en-US" dirty="0"/>
          </a:p>
        </p:txBody>
      </p:sp>
      <p:sp>
        <p:nvSpPr>
          <p:cNvPr id="4" name="3 - Θέση κειμένου"/>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10/10/2025</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
        <p:nvSpPr>
          <p:cNvPr id="8" name="7 - Ευθεία γραμμή σύνδεσης"/>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8 - Ισοσκελές τρίγωνο"/>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 Ορθογώνιο"/>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10/10/2025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kumimoji="0" lang="el-GR"/>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10/10/2025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
        <p:nvSpPr>
          <p:cNvPr id="7" name="6 - Ευθεία γραμμή σύνδεσης"/>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7 - Ισοσκελές τρίγωνο"/>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 Ευθεία γραμμή σύνδεσης"/>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21 - Θέση τίτλου"/>
          <p:cNvSpPr>
            <a:spLocks noGrp="1"/>
          </p:cNvSpPr>
          <p:nvPr>
            <p:ph type="title"/>
          </p:nvPr>
        </p:nvSpPr>
        <p:spPr>
          <a:xfrm>
            <a:off x="457200" y="152400"/>
            <a:ext cx="8229600" cy="990600"/>
          </a:xfrm>
          <a:prstGeom prst="rect">
            <a:avLst/>
          </a:prstGeom>
        </p:spPr>
        <p:txBody>
          <a:bodyPr vert="horz" anchor="b" anchorCtr="0">
            <a:normAutofit/>
          </a:bodyPr>
          <a:lstStyle/>
          <a:p>
            <a:r>
              <a:rPr kumimoji="0" lang="el-GR"/>
              <a:t>Kλικ για επεξεργασία του τίτλου</a:t>
            </a:r>
            <a:endParaRPr kumimoji="0" lang="en-US"/>
          </a:p>
        </p:txBody>
      </p:sp>
      <p:sp>
        <p:nvSpPr>
          <p:cNvPr id="13" name="12 - Θέση κειμένου"/>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l-GR"/>
              <a:t>Kλικ για επεξεργασία των στυλ του υποδείγματος</a:t>
            </a:r>
          </a:p>
          <a:p>
            <a:pPr lvl="1" eaLnBrk="1" latinLnBrk="0" hangingPunct="1"/>
            <a:r>
              <a:rPr kumimoji="0" lang="el-GR"/>
              <a:t>Δεύτερου επιπέδου</a:t>
            </a:r>
          </a:p>
          <a:p>
            <a:pPr lvl="2" eaLnBrk="1" latinLnBrk="0" hangingPunct="1"/>
            <a:r>
              <a:rPr kumimoji="0" lang="el-GR"/>
              <a:t>Τρίτου επιπέδου</a:t>
            </a:r>
          </a:p>
          <a:p>
            <a:pPr lvl="3" eaLnBrk="1" latinLnBrk="0" hangingPunct="1"/>
            <a:r>
              <a:rPr kumimoji="0" lang="el-GR"/>
              <a:t>Τέταρτου επιπέδου</a:t>
            </a:r>
          </a:p>
          <a:p>
            <a:pPr lvl="4" eaLnBrk="1" latinLnBrk="0" hangingPunct="1"/>
            <a:r>
              <a:rPr kumimoji="0" lang="el-GR"/>
              <a:t>Πέμπτου επιπέδου</a:t>
            </a:r>
            <a:endParaRPr kumimoji="0" lang="en-US"/>
          </a:p>
        </p:txBody>
      </p:sp>
      <p:sp>
        <p:nvSpPr>
          <p:cNvPr id="14" name="13 - Θέση ημερομηνίας"/>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2342CEA3-3058-4D43-AE35-B3DA76CB4003}" type="datetimeFigureOut">
              <a:rPr lang="el-GR" smtClean="0"/>
              <a:pPr/>
              <a:t>10/10/2025</a:t>
            </a:fld>
            <a:endParaRPr lang="el-GR"/>
          </a:p>
        </p:txBody>
      </p:sp>
      <p:sp>
        <p:nvSpPr>
          <p:cNvPr id="3" name="2 - Θέση υποσέλιδου"/>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l-GR"/>
          </a:p>
        </p:txBody>
      </p:sp>
      <p:sp>
        <p:nvSpPr>
          <p:cNvPr id="23" name="22 - Θέση αριθμού διαφάνειας"/>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D3F1D1C4-C2D9-4231-9FB2-B2D9D97AA41D}" type="slidenum">
              <a:rPr lang="el-GR" smtClean="0"/>
              <a:pPr/>
              <a:t>‹#›</a:t>
            </a:fld>
            <a:endParaRPr lang="el-GR"/>
          </a:p>
        </p:txBody>
      </p:sp>
      <p:sp>
        <p:nvSpPr>
          <p:cNvPr id="28" name="27 - Ευθεία γραμμή σύνδεσης"/>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28 - Ευθεία γραμμή σύνδεσης"/>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9 - Ισοσκελές τρίγωνο"/>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142976" y="3886200"/>
            <a:ext cx="7000924" cy="990600"/>
          </a:xfrm>
        </p:spPr>
        <p:txBody>
          <a:bodyPr>
            <a:noAutofit/>
          </a:bodyPr>
          <a:lstStyle/>
          <a:p>
            <a:r>
              <a:rPr lang="el-GR" dirty="0">
                <a:latin typeface="Times New Roman" panose="02020603050405020304" pitchFamily="18" charset="0"/>
                <a:cs typeface="Times New Roman" panose="02020603050405020304" pitchFamily="18" charset="0"/>
              </a:rPr>
              <a:t>Το μεταπολεμικό διεθνές σύστημα</a:t>
            </a:r>
          </a:p>
        </p:txBody>
      </p:sp>
      <p:sp>
        <p:nvSpPr>
          <p:cNvPr id="3" name="2 - Υπότιτλος"/>
          <p:cNvSpPr>
            <a:spLocks noGrp="1"/>
          </p:cNvSpPr>
          <p:nvPr>
            <p:ph type="subTitle" idx="1"/>
          </p:nvPr>
        </p:nvSpPr>
        <p:spPr/>
        <p:txBody>
          <a:bodyPr>
            <a:normAutofit fontScale="92500"/>
          </a:bodyPr>
          <a:lstStyle/>
          <a:p>
            <a:r>
              <a:rPr lang="el-GR" sz="2400" dirty="0">
                <a:latin typeface="Times New Roman" panose="02020603050405020304" pitchFamily="18" charset="0"/>
                <a:cs typeface="Times New Roman" panose="02020603050405020304" pitchFamily="18" charset="0"/>
              </a:rPr>
              <a:t>Η δεκαετία του 1920 και η «ψευδαίσθηση της ειρήνης»</a:t>
            </a:r>
            <a:endParaRPr lang="el-GR" sz="2400" dirty="0">
              <a:latin typeface="Times New Roman" panose="02020603050405020304" pitchFamily="18" charset="0"/>
              <a:ea typeface="Cambria" panose="020405030504060302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5C5E9-519B-0C91-1550-867D0B56784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1D19BA0-83A4-97D1-CB8B-3F7D6298AD3B}"/>
              </a:ext>
            </a:extLst>
          </p:cNvPr>
          <p:cNvSpPr>
            <a:spLocks noGrp="1"/>
          </p:cNvSpPr>
          <p:nvPr>
            <p:ph type="title"/>
          </p:nvPr>
        </p:nvSpPr>
        <p:spPr/>
        <p:txBody>
          <a:bodyPr/>
          <a:lstStyle/>
          <a:p>
            <a:r>
              <a:rPr lang="el-GR" dirty="0">
                <a:latin typeface="Times New Roman" panose="02020603050405020304" pitchFamily="18" charset="0"/>
                <a:cs typeface="Times New Roman" panose="02020603050405020304" pitchFamily="18" charset="0"/>
              </a:rPr>
              <a:t>Η Ευρώπη στη δίνη των επαναστάσεων και των πολέμων</a:t>
            </a:r>
            <a:endParaRPr lang="en-US" dirty="0">
              <a:latin typeface="Times New Roman" panose="02020603050405020304" pitchFamily="18" charset="0"/>
              <a:cs typeface="Times New Roman" panose="02020603050405020304" pitchFamily="18" charset="0"/>
            </a:endParaRPr>
          </a:p>
        </p:txBody>
      </p:sp>
      <p:sp>
        <p:nvSpPr>
          <p:cNvPr id="5" name="Text Placeholder 4">
            <a:extLst>
              <a:ext uri="{FF2B5EF4-FFF2-40B4-BE49-F238E27FC236}">
                <a16:creationId xmlns:a16="http://schemas.microsoft.com/office/drawing/2014/main" id="{85A6FA95-296C-D5E8-688E-E0D085B6FAD0}"/>
              </a:ext>
            </a:extLst>
          </p:cNvPr>
          <p:cNvSpPr>
            <a:spLocks noGrp="1"/>
          </p:cNvSpPr>
          <p:nvPr>
            <p:ph type="body" idx="1"/>
          </p:nvPr>
        </p:nvSpPr>
        <p:spPr/>
        <p:txBody>
          <a:bodyPr>
            <a:normAutofit/>
          </a:bodyPr>
          <a:lstStyle/>
          <a:p>
            <a:r>
              <a:rPr lang="el-GR" sz="2400" dirty="0">
                <a:latin typeface="Times New Roman" panose="02020603050405020304" pitchFamily="18" charset="0"/>
                <a:cs typeface="Times New Roman" panose="02020603050405020304" pitchFamily="18" charset="0"/>
              </a:rPr>
              <a:t>1917-1923</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7975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0EA71-CF38-1494-8365-EEA5CAAE5C9B}"/>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CB8040CD-E412-30F8-211A-5102512B238A}"/>
              </a:ext>
            </a:extLst>
          </p:cNvPr>
          <p:cNvSpPr>
            <a:spLocks noGrp="1" noChangeArrowheads="1"/>
          </p:cNvSpPr>
          <p:nvPr>
            <p:ph type="title"/>
          </p:nvPr>
        </p:nvSpPr>
        <p:spPr>
          <a:xfrm>
            <a:off x="228600" y="152401"/>
            <a:ext cx="8591872" cy="972344"/>
          </a:xfrm>
        </p:spPr>
        <p:txBody>
          <a:bodyPr>
            <a:normAutofit/>
          </a:bodyPr>
          <a:lstStyle/>
          <a:p>
            <a:pPr algn="ctr"/>
            <a:r>
              <a:rPr lang="el-GR" dirty="0">
                <a:latin typeface="Times New Roman" panose="02020603050405020304" pitchFamily="18" charset="0"/>
                <a:cs typeface="Times New Roman" panose="02020603050405020304" pitchFamily="18" charset="0"/>
              </a:rPr>
              <a:t>«Η ρωσική επιδημία του μπολσεβικισμού»</a:t>
            </a:r>
            <a:endParaRPr lang="en-US" altLang="el-GR" dirty="0">
              <a:latin typeface="Times New Roman" panose="02020603050405020304" pitchFamily="18" charset="0"/>
              <a:cs typeface="Times New Roman" panose="02020603050405020304" pitchFamily="18" charset="0"/>
            </a:endParaRPr>
          </a:p>
        </p:txBody>
      </p:sp>
      <p:sp>
        <p:nvSpPr>
          <p:cNvPr id="9219" name="Rectangle 3">
            <a:extLst>
              <a:ext uri="{FF2B5EF4-FFF2-40B4-BE49-F238E27FC236}">
                <a16:creationId xmlns:a16="http://schemas.microsoft.com/office/drawing/2014/main" id="{2F8F788C-9630-B878-BDCF-51A38C3091A0}"/>
              </a:ext>
            </a:extLst>
          </p:cNvPr>
          <p:cNvSpPr>
            <a:spLocks noGrp="1" noChangeArrowheads="1"/>
          </p:cNvSpPr>
          <p:nvPr>
            <p:ph type="body" idx="1"/>
          </p:nvPr>
        </p:nvSpPr>
        <p:spPr>
          <a:xfrm>
            <a:off x="395536" y="1268760"/>
            <a:ext cx="8215064" cy="4896544"/>
          </a:xfrm>
        </p:spPr>
        <p:txBody>
          <a:bodyPr>
            <a:noAutofit/>
          </a:bodyPr>
          <a:lstStyle/>
          <a:p>
            <a:pPr algn="just">
              <a:lnSpc>
                <a:spcPct val="150000"/>
              </a:lnSpc>
              <a:buFont typeface="Wingdings" panose="05000000000000000000" pitchFamily="2" charset="2"/>
              <a:buChar char="q"/>
            </a:pPr>
            <a:r>
              <a:rPr lang="el-GR" altLang="el-GR" sz="1800" b="1" dirty="0">
                <a:latin typeface="Times New Roman" panose="02020603050405020304" pitchFamily="18" charset="0"/>
                <a:cs typeface="Times New Roman" panose="02020603050405020304" pitchFamily="18" charset="0"/>
              </a:rPr>
              <a:t>Γερμανία:</a:t>
            </a:r>
            <a:r>
              <a:rPr lang="el-GR" altLang="el-GR" sz="1800" dirty="0">
                <a:latin typeface="Times New Roman" panose="02020603050405020304" pitchFamily="18" charset="0"/>
                <a:cs typeface="Times New Roman" panose="02020603050405020304" pitchFamily="18" charset="0"/>
              </a:rPr>
              <a:t> </a:t>
            </a:r>
            <a:r>
              <a:rPr lang="el-GR" sz="1800" dirty="0">
                <a:latin typeface="Times New Roman" panose="02020603050405020304" pitchFamily="18" charset="0"/>
                <a:cs typeface="Times New Roman" panose="02020603050405020304" pitchFamily="18" charset="0"/>
              </a:rPr>
              <a:t>Στις αρχές του 1919 η «Ένωση Σπάρτακος» με επικεφαλής τον Καρλ Λήμπνεχτ και τη Ρόζα Λούξεμπουργκ κινήθηκε δυναμικά με σκοπό την παρεμπόδιση των προγραμματισμένων εκλογών για τη γερμανική Εθνοσυνέλευση και την εγκαθίδρυση της δικτατορίας του προλεταριάτου. Τον Απρίλιο του 1919, η Γερμανία περιήλθε και πάλι σε κατάσταση επαναστατικής αναταραχής, αυτήν τη φορά με την ανακήρυξη της «Σοβιετικής Δημοκρατίας της Βαυαρίας». </a:t>
            </a:r>
          </a:p>
          <a:p>
            <a:pPr algn="just">
              <a:lnSpc>
                <a:spcPct val="150000"/>
              </a:lnSpc>
              <a:buFont typeface="Wingdings" panose="05000000000000000000" pitchFamily="2" charset="2"/>
              <a:buChar char="q"/>
            </a:pPr>
            <a:endParaRPr lang="el-GR"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q"/>
            </a:pPr>
            <a:r>
              <a:rPr lang="el-GR" sz="1800" b="1" dirty="0">
                <a:latin typeface="Times New Roman" panose="02020603050405020304" pitchFamily="18" charset="0"/>
                <a:cs typeface="Times New Roman" panose="02020603050405020304" pitchFamily="18" charset="0"/>
              </a:rPr>
              <a:t>Ουγγαρία-Αυστρία:</a:t>
            </a:r>
            <a:r>
              <a:rPr lang="el-GR" sz="1800" dirty="0">
                <a:latin typeface="Times New Roman" panose="02020603050405020304" pitchFamily="18" charset="0"/>
                <a:cs typeface="Times New Roman" panose="02020603050405020304" pitchFamily="18" charset="0"/>
              </a:rPr>
              <a:t> Την άνοιξη του 1919, ο Μπέλα Κουν ανακήρυξε την Ουγγαρία «Σοβιετική Δημοκρατία», ενώ στη γειτονική Αυστρία οι κομμουνιστές επιχείρησαν δύο φορές να οργανώσουν πραξικόπημα –δίχως όμως αποτέλεσμα.</a:t>
            </a:r>
          </a:p>
        </p:txBody>
      </p:sp>
    </p:spTree>
    <p:extLst>
      <p:ext uri="{BB962C8B-B14F-4D97-AF65-F5344CB8AC3E}">
        <p14:creationId xmlns:p14="http://schemas.microsoft.com/office/powerpoint/2010/main" val="1946550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06ECA-41C1-92F8-1D8F-5C39C471B3D4}"/>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4F448D8F-B6AF-6D2C-0B91-B78AAE9F5DB3}"/>
              </a:ext>
            </a:extLst>
          </p:cNvPr>
          <p:cNvSpPr>
            <a:spLocks noGrp="1" noChangeArrowheads="1"/>
          </p:cNvSpPr>
          <p:nvPr>
            <p:ph type="title"/>
          </p:nvPr>
        </p:nvSpPr>
        <p:spPr>
          <a:xfrm>
            <a:off x="228600" y="152401"/>
            <a:ext cx="8591872" cy="972344"/>
          </a:xfrm>
        </p:spPr>
        <p:txBody>
          <a:bodyPr>
            <a:normAutofit/>
          </a:bodyPr>
          <a:lstStyle/>
          <a:p>
            <a:pPr algn="ctr"/>
            <a:endParaRPr lang="en-US" altLang="el-GR" dirty="0">
              <a:latin typeface="Times New Roman" panose="02020603050405020304" pitchFamily="18" charset="0"/>
              <a:cs typeface="Times New Roman" panose="02020603050405020304" pitchFamily="18" charset="0"/>
            </a:endParaRPr>
          </a:p>
        </p:txBody>
      </p:sp>
      <p:sp>
        <p:nvSpPr>
          <p:cNvPr id="9219" name="Rectangle 3">
            <a:extLst>
              <a:ext uri="{FF2B5EF4-FFF2-40B4-BE49-F238E27FC236}">
                <a16:creationId xmlns:a16="http://schemas.microsoft.com/office/drawing/2014/main" id="{661FFA90-920A-4E3F-DDFD-4D35BC3B890E}"/>
              </a:ext>
            </a:extLst>
          </p:cNvPr>
          <p:cNvSpPr>
            <a:spLocks noGrp="1" noChangeArrowheads="1"/>
          </p:cNvSpPr>
          <p:nvPr>
            <p:ph type="body" idx="1"/>
          </p:nvPr>
        </p:nvSpPr>
        <p:spPr>
          <a:xfrm>
            <a:off x="395536" y="1268760"/>
            <a:ext cx="8215064" cy="4896544"/>
          </a:xfrm>
        </p:spPr>
        <p:txBody>
          <a:bodyPr>
            <a:noAutofit/>
          </a:bodyPr>
          <a:lstStyle/>
          <a:p>
            <a:pPr algn="just">
              <a:lnSpc>
                <a:spcPct val="150000"/>
              </a:lnSpc>
              <a:buFont typeface="Wingdings" panose="05000000000000000000" pitchFamily="2" charset="2"/>
              <a:buChar char="q"/>
            </a:pPr>
            <a:r>
              <a:rPr lang="el-GR" sz="1800" b="1" dirty="0">
                <a:latin typeface="Times New Roman" panose="02020603050405020304" pitchFamily="18" charset="0"/>
                <a:cs typeface="Times New Roman" panose="02020603050405020304" pitchFamily="18" charset="0"/>
              </a:rPr>
              <a:t>Γερμανία:</a:t>
            </a:r>
            <a:r>
              <a:rPr lang="el-GR" sz="1800" dirty="0">
                <a:latin typeface="Times New Roman" panose="02020603050405020304" pitchFamily="18" charset="0"/>
                <a:cs typeface="Times New Roman" panose="02020603050405020304" pitchFamily="18" charset="0"/>
              </a:rPr>
              <a:t> Τον Μάρτιο του 1920 δυνάμεις των </a:t>
            </a:r>
            <a:r>
              <a:rPr lang="en-US" sz="1800" dirty="0">
                <a:latin typeface="Times New Roman" panose="02020603050405020304" pitchFamily="18" charset="0"/>
                <a:cs typeface="Times New Roman" panose="02020603050405020304" pitchFamily="18" charset="0"/>
              </a:rPr>
              <a:t>Freikorps </a:t>
            </a:r>
            <a:r>
              <a:rPr lang="el-GR" sz="1800" dirty="0">
                <a:latin typeface="Times New Roman" panose="02020603050405020304" pitchFamily="18" charset="0"/>
                <a:cs typeface="Times New Roman" panose="02020603050405020304" pitchFamily="18" charset="0"/>
              </a:rPr>
              <a:t>ανέτρεψαν την κυβέρνηση και εγκατέστησαν τον Βόλφγκανγκ Καπ ως καγκελάριο, με σκοπό την εγκαθίδρυση αυταρχικής κυβέρνησης.</a:t>
            </a:r>
          </a:p>
          <a:p>
            <a:pPr algn="just">
              <a:lnSpc>
                <a:spcPct val="150000"/>
              </a:lnSpc>
              <a:buFont typeface="Wingdings" panose="05000000000000000000" pitchFamily="2" charset="2"/>
              <a:buChar char="q"/>
            </a:pPr>
            <a:endParaRPr lang="el-GR"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q"/>
            </a:pPr>
            <a:r>
              <a:rPr lang="el-GR" sz="1800" b="1" dirty="0">
                <a:latin typeface="Times New Roman" panose="02020603050405020304" pitchFamily="18" charset="0"/>
                <a:cs typeface="Times New Roman" panose="02020603050405020304" pitchFamily="18" charset="0"/>
              </a:rPr>
              <a:t>Ιταλία:</a:t>
            </a:r>
            <a:r>
              <a:rPr lang="el-GR" sz="1800" dirty="0">
                <a:latin typeface="Times New Roman" panose="02020603050405020304" pitchFamily="18" charset="0"/>
                <a:cs typeface="Times New Roman" panose="02020603050405020304" pitchFamily="18" charset="0"/>
              </a:rPr>
              <a:t> Τον Οκτώβριο του 1922 οι φασίστες του Μπενίτο Μουσολίνι, ύστερα από την «Πορεία προς τη Ρώμη» εισήλθαν στην ιταλική πρωτεύουσα. Ο Βίκτωρ Εμμανουέλε διορίζει τον Μουσολίνι πρωθυπουργό.</a:t>
            </a:r>
          </a:p>
          <a:p>
            <a:pPr algn="just">
              <a:lnSpc>
                <a:spcPct val="150000"/>
              </a:lnSpc>
              <a:buFont typeface="Wingdings" panose="05000000000000000000" pitchFamily="2" charset="2"/>
              <a:buChar char="q"/>
            </a:pPr>
            <a:endParaRPr lang="el-GR"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q"/>
            </a:pPr>
            <a:r>
              <a:rPr lang="el-GR" sz="1800" b="1" dirty="0">
                <a:latin typeface="Times New Roman" panose="02020603050405020304" pitchFamily="18" charset="0"/>
                <a:cs typeface="Times New Roman" panose="02020603050405020304" pitchFamily="18" charset="0"/>
              </a:rPr>
              <a:t>Γερμανία:</a:t>
            </a:r>
            <a:r>
              <a:rPr lang="el-GR" sz="1800" dirty="0">
                <a:latin typeface="Times New Roman" panose="02020603050405020304" pitchFamily="18" charset="0"/>
                <a:cs typeface="Times New Roman" panose="02020603050405020304" pitchFamily="18" charset="0"/>
              </a:rPr>
              <a:t> Τον Νοέμβριο του 1923 λαμβάνει χώρα στο Μόναχο η πρώτη απόπειρα του Χίτλερ και των ναζιστών να καταλάβουν πραξικοπηματικά την εξουσία.</a:t>
            </a:r>
          </a:p>
        </p:txBody>
      </p:sp>
    </p:spTree>
    <p:extLst>
      <p:ext uri="{BB962C8B-B14F-4D97-AF65-F5344CB8AC3E}">
        <p14:creationId xmlns:p14="http://schemas.microsoft.com/office/powerpoint/2010/main" val="2837902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C204C-5E90-B94F-18BE-CC99F67799A4}"/>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5CADA69F-6659-3EDF-4BC6-66156F896CAB}"/>
              </a:ext>
            </a:extLst>
          </p:cNvPr>
          <p:cNvSpPr>
            <a:spLocks noGrp="1" noChangeArrowheads="1"/>
          </p:cNvSpPr>
          <p:nvPr>
            <p:ph type="title"/>
          </p:nvPr>
        </p:nvSpPr>
        <p:spPr>
          <a:xfrm>
            <a:off x="228600" y="152401"/>
            <a:ext cx="8591872" cy="972344"/>
          </a:xfrm>
        </p:spPr>
        <p:txBody>
          <a:bodyPr>
            <a:normAutofit/>
          </a:bodyPr>
          <a:lstStyle/>
          <a:p>
            <a:pPr algn="ctr"/>
            <a:r>
              <a:rPr lang="el-GR" altLang="el-GR" dirty="0">
                <a:latin typeface="Times New Roman" panose="02020603050405020304" pitchFamily="18" charset="0"/>
                <a:cs typeface="Times New Roman" panose="02020603050405020304" pitchFamily="18" charset="0"/>
              </a:rPr>
              <a:t>Οι πόλεμοι μετά τον παγκόσμιο πόλεμο</a:t>
            </a:r>
            <a:endParaRPr lang="en-US" altLang="el-GR" dirty="0">
              <a:latin typeface="Times New Roman" panose="02020603050405020304" pitchFamily="18" charset="0"/>
              <a:cs typeface="Times New Roman" panose="02020603050405020304" pitchFamily="18" charset="0"/>
            </a:endParaRPr>
          </a:p>
        </p:txBody>
      </p:sp>
      <p:sp>
        <p:nvSpPr>
          <p:cNvPr id="9219" name="Rectangle 3">
            <a:extLst>
              <a:ext uri="{FF2B5EF4-FFF2-40B4-BE49-F238E27FC236}">
                <a16:creationId xmlns:a16="http://schemas.microsoft.com/office/drawing/2014/main" id="{C6869971-9659-1C1B-1F0A-19CE49780D63}"/>
              </a:ext>
            </a:extLst>
          </p:cNvPr>
          <p:cNvSpPr>
            <a:spLocks noGrp="1" noChangeArrowheads="1"/>
          </p:cNvSpPr>
          <p:nvPr>
            <p:ph type="body" idx="1"/>
          </p:nvPr>
        </p:nvSpPr>
        <p:spPr>
          <a:xfrm>
            <a:off x="395536" y="1268760"/>
            <a:ext cx="8215064" cy="4896544"/>
          </a:xfrm>
        </p:spPr>
        <p:txBody>
          <a:bodyPr>
            <a:noAutofit/>
          </a:bodyPr>
          <a:lstStyle/>
          <a:p>
            <a:pPr algn="just">
              <a:buFont typeface="Wingdings" panose="05000000000000000000" pitchFamily="2" charset="2"/>
              <a:buChar char="q"/>
            </a:pPr>
            <a:r>
              <a:rPr lang="el-GR" sz="1800" dirty="0">
                <a:latin typeface="Times New Roman" panose="02020603050405020304" pitchFamily="18" charset="0"/>
                <a:cs typeface="Times New Roman" panose="02020603050405020304" pitchFamily="18" charset="0"/>
              </a:rPr>
              <a:t>Ρωσικός εμφύλιος πόλεμος (1917-1922)</a:t>
            </a:r>
          </a:p>
          <a:p>
            <a:pPr algn="just">
              <a:buFont typeface="Wingdings" panose="05000000000000000000" pitchFamily="2" charset="2"/>
              <a:buChar char="q"/>
            </a:pPr>
            <a:endParaRPr lang="el-GR" sz="1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q"/>
            </a:pPr>
            <a:r>
              <a:rPr lang="el-GR" sz="1800" dirty="0">
                <a:latin typeface="Times New Roman" panose="02020603050405020304" pitchFamily="18" charset="0"/>
                <a:cs typeface="Times New Roman" panose="02020603050405020304" pitchFamily="18" charset="0"/>
              </a:rPr>
              <a:t>Πόλεμος Πολωνίας-Σοβιετικής Ρωσίας (1919-1921)</a:t>
            </a:r>
          </a:p>
          <a:p>
            <a:pPr algn="just">
              <a:buFont typeface="Wingdings" panose="05000000000000000000" pitchFamily="2" charset="2"/>
              <a:buChar char="q"/>
            </a:pPr>
            <a:endParaRPr lang="el-GR"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l-GR" sz="1800" dirty="0">
                <a:latin typeface="Times New Roman" panose="02020603050405020304" pitchFamily="18" charset="0"/>
                <a:cs typeface="Times New Roman" panose="02020603050405020304" pitchFamily="18" charset="0"/>
              </a:rPr>
              <a:t>Πόλεμος Πολωνίας-Τσεχοσλοβακία για την περιοχή της Τέσεν (1919)</a:t>
            </a:r>
          </a:p>
          <a:p>
            <a:pPr>
              <a:buFont typeface="Wingdings" panose="05000000000000000000" pitchFamily="2" charset="2"/>
              <a:buChar char="q"/>
            </a:pPr>
            <a:endParaRPr lang="el-GR"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l-GR" sz="1800" dirty="0">
                <a:latin typeface="Times New Roman" panose="02020603050405020304" pitchFamily="18" charset="0"/>
                <a:cs typeface="Times New Roman" panose="02020603050405020304" pitchFamily="18" charset="0"/>
              </a:rPr>
              <a:t>Συγκρούσεις Πολωνίας-Λιθουανίας για την πόλη Βίλνιους (1919-1920)</a:t>
            </a:r>
          </a:p>
          <a:p>
            <a:pPr algn="just">
              <a:buFont typeface="Wingdings" panose="05000000000000000000" pitchFamily="2" charset="2"/>
              <a:buChar char="q"/>
            </a:pPr>
            <a:endParaRPr lang="el-GR" sz="1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q"/>
            </a:pPr>
            <a:r>
              <a:rPr lang="el-GR" sz="1800" dirty="0">
                <a:latin typeface="Times New Roman" panose="02020603050405020304" pitchFamily="18" charset="0"/>
                <a:cs typeface="Times New Roman" panose="02020603050405020304" pitchFamily="18" charset="0"/>
              </a:rPr>
              <a:t>Ιρλανδικός πόλεμος της ανεξαρτησίας (1919-1921)</a:t>
            </a:r>
          </a:p>
          <a:p>
            <a:pPr algn="just">
              <a:buFont typeface="Wingdings" panose="05000000000000000000" pitchFamily="2" charset="2"/>
              <a:buChar char="q"/>
            </a:pPr>
            <a:endParaRPr lang="el-GR" sz="1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q"/>
            </a:pPr>
            <a:r>
              <a:rPr lang="el-GR" sz="1800" dirty="0">
                <a:latin typeface="Times New Roman" panose="02020603050405020304" pitchFamily="18" charset="0"/>
                <a:cs typeface="Times New Roman" panose="02020603050405020304" pitchFamily="18" charset="0"/>
              </a:rPr>
              <a:t>Μικρασιατική εκστρατεία (1919-1922)</a:t>
            </a:r>
          </a:p>
        </p:txBody>
      </p:sp>
    </p:spTree>
    <p:extLst>
      <p:ext uri="{BB962C8B-B14F-4D97-AF65-F5344CB8AC3E}">
        <p14:creationId xmlns:p14="http://schemas.microsoft.com/office/powerpoint/2010/main" val="3870275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dirty="0">
                <a:latin typeface="Times New Roman" panose="02020603050405020304" pitchFamily="18" charset="0"/>
                <a:cs typeface="Times New Roman" panose="02020603050405020304" pitchFamily="18" charset="0"/>
              </a:rPr>
              <a:t>Η κρίση του Ρουρ</a:t>
            </a:r>
            <a:endParaRPr lang="en-US" dirty="0">
              <a:latin typeface="Times New Roman" panose="02020603050405020304" pitchFamily="18" charset="0"/>
              <a:cs typeface="Times New Roman" panose="02020603050405020304" pitchFamily="18" charset="0"/>
            </a:endParaRPr>
          </a:p>
        </p:txBody>
      </p:sp>
      <p:sp>
        <p:nvSpPr>
          <p:cNvPr id="5" name="Text Placeholder 4"/>
          <p:cNvSpPr>
            <a:spLocks noGrp="1"/>
          </p:cNvSpPr>
          <p:nvPr>
            <p:ph type="body" idx="1"/>
          </p:nvPr>
        </p:nvSpPr>
        <p:spPr/>
        <p:txBody>
          <a:bodyPr>
            <a:normAutofit/>
          </a:bodyPr>
          <a:lstStyle/>
          <a:p>
            <a:r>
              <a:rPr lang="el-GR" sz="2400" dirty="0">
                <a:latin typeface="Times New Roman" panose="02020603050405020304" pitchFamily="18" charset="0"/>
                <a:cs typeface="Times New Roman" panose="02020603050405020304" pitchFamily="18" charset="0"/>
              </a:rPr>
              <a:t>1923-1925</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6665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E9507988-BAD9-4F9D-A95C-838A090C5AB3}"/>
              </a:ext>
            </a:extLst>
          </p:cNvPr>
          <p:cNvSpPr>
            <a:spLocks noGrp="1" noChangeArrowheads="1"/>
          </p:cNvSpPr>
          <p:nvPr>
            <p:ph type="title"/>
          </p:nvPr>
        </p:nvSpPr>
        <p:spPr>
          <a:xfrm>
            <a:off x="228600" y="152401"/>
            <a:ext cx="8591872" cy="972344"/>
          </a:xfrm>
        </p:spPr>
        <p:txBody>
          <a:bodyPr>
            <a:noAutofit/>
          </a:bodyPr>
          <a:lstStyle/>
          <a:p>
            <a:pPr algn="ctr"/>
            <a:r>
              <a:rPr lang="el-GR" altLang="el-GR" dirty="0">
                <a:latin typeface="Times New Roman" panose="02020603050405020304" pitchFamily="18" charset="0"/>
                <a:cs typeface="Times New Roman" panose="02020603050405020304" pitchFamily="18" charset="0"/>
              </a:rPr>
              <a:t>Το ζήτημα των επανορθώσεων</a:t>
            </a:r>
            <a:br>
              <a:rPr lang="en-US" altLang="el-GR" dirty="0">
                <a:latin typeface="Times New Roman" panose="02020603050405020304" pitchFamily="18" charset="0"/>
                <a:cs typeface="Times New Roman" panose="02020603050405020304" pitchFamily="18" charset="0"/>
              </a:rPr>
            </a:br>
            <a:r>
              <a:rPr lang="el-GR" altLang="el-GR" dirty="0">
                <a:latin typeface="Times New Roman" panose="02020603050405020304" pitchFamily="18" charset="0"/>
                <a:cs typeface="Times New Roman" panose="02020603050405020304" pitchFamily="18" charset="0"/>
              </a:rPr>
              <a:t>και η συνθήκη των Βερσαλλιών</a:t>
            </a:r>
            <a:endParaRPr lang="en-US" altLang="el-GR" dirty="0">
              <a:latin typeface="Times New Roman" panose="02020603050405020304" pitchFamily="18" charset="0"/>
              <a:cs typeface="Times New Roman" panose="02020603050405020304" pitchFamily="18" charset="0"/>
            </a:endParaRPr>
          </a:p>
        </p:txBody>
      </p:sp>
      <p:sp>
        <p:nvSpPr>
          <p:cNvPr id="9219" name="Rectangle 3">
            <a:extLst>
              <a:ext uri="{FF2B5EF4-FFF2-40B4-BE49-F238E27FC236}">
                <a16:creationId xmlns:a16="http://schemas.microsoft.com/office/drawing/2014/main" id="{2DCAB426-8B35-4F56-AABA-BE3F77200EC0}"/>
              </a:ext>
            </a:extLst>
          </p:cNvPr>
          <p:cNvSpPr>
            <a:spLocks noGrp="1" noChangeArrowheads="1"/>
          </p:cNvSpPr>
          <p:nvPr>
            <p:ph type="body" idx="1"/>
          </p:nvPr>
        </p:nvSpPr>
        <p:spPr>
          <a:xfrm>
            <a:off x="395536" y="1268760"/>
            <a:ext cx="8215064" cy="4896544"/>
          </a:xfrm>
        </p:spPr>
        <p:txBody>
          <a:bodyPr>
            <a:noAutofit/>
          </a:bodyPr>
          <a:lstStyle/>
          <a:p>
            <a:pPr algn="just">
              <a:lnSpc>
                <a:spcPct val="150000"/>
              </a:lnSpc>
              <a:buFont typeface="Wingdings" panose="05000000000000000000" pitchFamily="2" charset="2"/>
              <a:buChar char="q"/>
            </a:pPr>
            <a:r>
              <a:rPr lang="el-GR" altLang="el-GR" sz="1800" dirty="0">
                <a:latin typeface="Times New Roman" panose="02020603050405020304" pitchFamily="18" charset="0"/>
                <a:cs typeface="Times New Roman" panose="02020603050405020304" pitchFamily="18" charset="0"/>
              </a:rPr>
              <a:t>Άρθρο 231: «…η Γερμανία και οι Σύμμαχοί της είναι υπεύθυνοι διά τας απωλείας και ζημίας, ας υπέστησαν αι Σύμμαχοι και Συνησπισμέναι Δυνάμεις και οι υπήκοοί των συνεπεία του πολέμου, ον επέβαλεν εις αυτούς η επίθεσις της Γερμανίας και των Συμμάχων της».</a:t>
            </a:r>
          </a:p>
          <a:p>
            <a:pPr algn="just">
              <a:lnSpc>
                <a:spcPct val="150000"/>
              </a:lnSpc>
              <a:buFont typeface="Wingdings" panose="05000000000000000000" pitchFamily="2" charset="2"/>
              <a:buChar char="q"/>
            </a:pPr>
            <a:endParaRPr lang="el-GR" altLang="el-GR"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q"/>
            </a:pPr>
            <a:r>
              <a:rPr lang="el-GR" altLang="el-GR" sz="1800" dirty="0">
                <a:latin typeface="Times New Roman" panose="02020603050405020304" pitchFamily="18" charset="0"/>
                <a:cs typeface="Times New Roman" panose="02020603050405020304" pitchFamily="18" charset="0"/>
              </a:rPr>
              <a:t>Στη συνθήκη των Βερσαλλιών δεν καθορίζονται τα ποσά που θα έπρεπε να καταβάλει η Γερμανία. Για τον λόγο αυτό, ορίστηκε η Επιτροπή Επανορθώσεων, η οποία αποτελούνταν από πέντε μέλη (εκ των οποίων τα τέσσερα μόνιμα: ΗΠΑ, Γαλλία, Βρετανία, Ιταλία). Σκοπός της ήταν η συλλογή στοιχείων και ο καθορισμός του συνολικού ποσού των επανορθώσεων και του τρόπου εξόφλησής του.</a:t>
            </a:r>
            <a:endParaRPr lang="en-US" altLang="el-GR" sz="1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DE1CD9D8-4232-444B-8AFB-E0D02F55671C}"/>
              </a:ext>
            </a:extLst>
          </p:cNvPr>
          <p:cNvSpPr>
            <a:spLocks noGrp="1" noChangeArrowheads="1"/>
          </p:cNvSpPr>
          <p:nvPr>
            <p:ph type="title"/>
          </p:nvPr>
        </p:nvSpPr>
        <p:spPr>
          <a:xfrm>
            <a:off x="457200" y="152401"/>
            <a:ext cx="8153400" cy="914400"/>
          </a:xfrm>
        </p:spPr>
        <p:txBody>
          <a:bodyPr>
            <a:noAutofit/>
          </a:bodyPr>
          <a:lstStyle/>
          <a:p>
            <a:pPr algn="ctr"/>
            <a:r>
              <a:rPr lang="el-GR" altLang="el-GR" sz="3000" dirty="0">
                <a:latin typeface="Times New Roman" panose="02020603050405020304" pitchFamily="18" charset="0"/>
                <a:cs typeface="Times New Roman" panose="02020603050405020304" pitchFamily="18" charset="0"/>
              </a:rPr>
              <a:t>Διαφορές Βρετανίας</a:t>
            </a:r>
            <a:r>
              <a:rPr lang="en-US" altLang="el-GR" sz="3000" dirty="0">
                <a:latin typeface="Times New Roman" panose="02020603050405020304" pitchFamily="18" charset="0"/>
                <a:cs typeface="Times New Roman" panose="02020603050405020304" pitchFamily="18" charset="0"/>
              </a:rPr>
              <a:t>-</a:t>
            </a:r>
            <a:r>
              <a:rPr lang="el-GR" altLang="el-GR" sz="3000" dirty="0">
                <a:latin typeface="Times New Roman" panose="02020603050405020304" pitchFamily="18" charset="0"/>
                <a:cs typeface="Times New Roman" panose="02020603050405020304" pitchFamily="18" charset="0"/>
              </a:rPr>
              <a:t>Γαλλίας: οικονομική πτυχή</a:t>
            </a:r>
            <a:endParaRPr lang="en-US" altLang="el-GR" sz="3000" dirty="0">
              <a:latin typeface="Times New Roman" panose="02020603050405020304" pitchFamily="18" charset="0"/>
              <a:cs typeface="Times New Roman" panose="02020603050405020304" pitchFamily="18" charset="0"/>
            </a:endParaRPr>
          </a:p>
        </p:txBody>
      </p:sp>
      <p:sp>
        <p:nvSpPr>
          <p:cNvPr id="11267" name="Rectangle 3">
            <a:extLst>
              <a:ext uri="{FF2B5EF4-FFF2-40B4-BE49-F238E27FC236}">
                <a16:creationId xmlns:a16="http://schemas.microsoft.com/office/drawing/2014/main" id="{894EE72B-34D1-40F3-97E6-E02AED1F6DE0}"/>
              </a:ext>
            </a:extLst>
          </p:cNvPr>
          <p:cNvSpPr>
            <a:spLocks noGrp="1" noChangeArrowheads="1"/>
          </p:cNvSpPr>
          <p:nvPr>
            <p:ph type="body" idx="1"/>
          </p:nvPr>
        </p:nvSpPr>
        <p:spPr>
          <a:xfrm>
            <a:off x="457200" y="1268760"/>
            <a:ext cx="8153400" cy="5040560"/>
          </a:xfrm>
        </p:spPr>
        <p:txBody>
          <a:bodyPr>
            <a:normAutofit/>
          </a:bodyPr>
          <a:lstStyle/>
          <a:p>
            <a:pPr algn="just">
              <a:lnSpc>
                <a:spcPct val="150000"/>
              </a:lnSpc>
              <a:buFont typeface="Wingdings" panose="05000000000000000000" pitchFamily="2" charset="2"/>
              <a:buChar char="q"/>
            </a:pPr>
            <a:r>
              <a:rPr lang="el-GR" altLang="el-GR" sz="1800" dirty="0"/>
              <a:t>Η </a:t>
            </a:r>
            <a:r>
              <a:rPr lang="el-GR" altLang="el-GR" sz="1800" b="1" dirty="0"/>
              <a:t>Βρετανία</a:t>
            </a:r>
            <a:r>
              <a:rPr lang="el-GR" altLang="el-GR" sz="1800" dirty="0"/>
              <a:t> θεωρούσε την ανάκαμψη της γερμανικής οικονομίας ως προϋπόθεση για την ανάκαμψη της ευρωπαϊκής οικονομίας και</a:t>
            </a:r>
            <a:r>
              <a:rPr lang="en-US" altLang="el-GR" sz="1800" dirty="0"/>
              <a:t> </a:t>
            </a:r>
            <a:r>
              <a:rPr lang="el-GR" altLang="el-GR" sz="1800" dirty="0"/>
              <a:t>κατ’ επέκταση και του βρετανικού εμπορίου. </a:t>
            </a:r>
          </a:p>
          <a:p>
            <a:pPr algn="just">
              <a:lnSpc>
                <a:spcPct val="150000"/>
              </a:lnSpc>
              <a:buFont typeface="Wingdings" panose="05000000000000000000" pitchFamily="2" charset="2"/>
              <a:buChar char="q"/>
            </a:pPr>
            <a:endParaRPr lang="el-GR" altLang="el-GR" sz="1800" dirty="0"/>
          </a:p>
          <a:p>
            <a:pPr algn="just">
              <a:lnSpc>
                <a:spcPct val="150000"/>
              </a:lnSpc>
              <a:buFont typeface="Wingdings" panose="05000000000000000000" pitchFamily="2" charset="2"/>
              <a:buChar char="q"/>
            </a:pPr>
            <a:r>
              <a:rPr lang="el-GR" altLang="el-GR" sz="1800" dirty="0"/>
              <a:t>Η </a:t>
            </a:r>
            <a:r>
              <a:rPr lang="el-GR" altLang="el-GR" sz="1800" b="1" dirty="0"/>
              <a:t>Γαλλία</a:t>
            </a:r>
            <a:r>
              <a:rPr lang="el-GR" altLang="el-GR" sz="1800" dirty="0"/>
              <a:t> είχε υποστεί τις μεγαλύτερες υλικές ζημιές από τη γερμανική επίθεση. Κατά συνέπεια, είχε μεγαλύτερη ανάγκη τα έσοδα από τις πολεμικές επανορθώσεις. Παράλληλα, η Γαλλία είχε δανεισθεί σημαντικά ποσά από τις ΗΠΑ κατά τη διάρκεια του Α΄ Παγκοσμίου Πολέμου. Η εξόφληση των πολεμικών δανείων δεν μπορούσε να επιτευχθεί χωρίς την είσπραξη των επανορθώσεων.</a:t>
            </a:r>
            <a:endParaRPr lang="en-US" altLang="el-GR"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D517FA0F-3572-44E1-A451-5729E6530CA2}"/>
              </a:ext>
            </a:extLst>
          </p:cNvPr>
          <p:cNvSpPr>
            <a:spLocks noGrp="1" noChangeArrowheads="1"/>
          </p:cNvSpPr>
          <p:nvPr>
            <p:ph type="title"/>
          </p:nvPr>
        </p:nvSpPr>
        <p:spPr>
          <a:xfrm>
            <a:off x="457200" y="152401"/>
            <a:ext cx="8291264" cy="900336"/>
          </a:xfrm>
        </p:spPr>
        <p:txBody>
          <a:bodyPr>
            <a:noAutofit/>
          </a:bodyPr>
          <a:lstStyle/>
          <a:p>
            <a:pPr algn="ctr"/>
            <a:r>
              <a:rPr lang="el-GR" altLang="el-GR" sz="3000" dirty="0">
                <a:latin typeface="Times New Roman" panose="02020603050405020304" pitchFamily="18" charset="0"/>
                <a:cs typeface="Times New Roman" panose="02020603050405020304" pitchFamily="18" charset="0"/>
              </a:rPr>
              <a:t>Διαφορές Βρετανίας-Γαλλίας: ζήτημα ασφάλειας</a:t>
            </a:r>
            <a:endParaRPr lang="en-US" altLang="el-GR" sz="3000" dirty="0">
              <a:latin typeface="Times New Roman" panose="02020603050405020304" pitchFamily="18" charset="0"/>
              <a:cs typeface="Times New Roman" panose="02020603050405020304" pitchFamily="18" charset="0"/>
            </a:endParaRPr>
          </a:p>
        </p:txBody>
      </p:sp>
      <p:sp>
        <p:nvSpPr>
          <p:cNvPr id="13315" name="Rectangle 3">
            <a:extLst>
              <a:ext uri="{FF2B5EF4-FFF2-40B4-BE49-F238E27FC236}">
                <a16:creationId xmlns:a16="http://schemas.microsoft.com/office/drawing/2014/main" id="{0150D5DF-CA61-40F5-ADE9-50602A31E8F5}"/>
              </a:ext>
            </a:extLst>
          </p:cNvPr>
          <p:cNvSpPr>
            <a:spLocks noGrp="1" noChangeArrowheads="1"/>
          </p:cNvSpPr>
          <p:nvPr>
            <p:ph type="body" idx="1"/>
          </p:nvPr>
        </p:nvSpPr>
        <p:spPr>
          <a:xfrm>
            <a:off x="457200" y="1268760"/>
            <a:ext cx="8077200" cy="5040560"/>
          </a:xfrm>
        </p:spPr>
        <p:txBody>
          <a:bodyPr>
            <a:noAutofit/>
          </a:bodyPr>
          <a:lstStyle/>
          <a:p>
            <a:pPr algn="just">
              <a:lnSpc>
                <a:spcPct val="150000"/>
              </a:lnSpc>
              <a:buFont typeface="Wingdings" panose="05000000000000000000" pitchFamily="2" charset="2"/>
              <a:buChar char="q"/>
            </a:pPr>
            <a:r>
              <a:rPr lang="el-GR" altLang="el-GR" sz="1800" dirty="0">
                <a:latin typeface="Times New Roman" panose="02020603050405020304" pitchFamily="18" charset="0"/>
                <a:cs typeface="Times New Roman" panose="02020603050405020304" pitchFamily="18" charset="0"/>
              </a:rPr>
              <a:t>Η </a:t>
            </a:r>
            <a:r>
              <a:rPr lang="el-GR" altLang="el-GR" sz="1800" b="1" dirty="0">
                <a:latin typeface="Times New Roman" panose="02020603050405020304" pitchFamily="18" charset="0"/>
                <a:cs typeface="Times New Roman" panose="02020603050405020304" pitchFamily="18" charset="0"/>
              </a:rPr>
              <a:t>Γαλλία</a:t>
            </a:r>
            <a:r>
              <a:rPr lang="el-GR" altLang="el-GR" sz="1800" dirty="0">
                <a:latin typeface="Times New Roman" panose="02020603050405020304" pitchFamily="18" charset="0"/>
                <a:cs typeface="Times New Roman" panose="02020603050405020304" pitchFamily="18" charset="0"/>
              </a:rPr>
              <a:t> ανησυχούσε ότι το κόστος της ανοικοδόμησης της χώρας θα ήταν τόσο μεγάλο, που θα οδηγούσε σε αδιέξοδο τη γαλλική οικονομία. Αντίθετα, η Γερμανία, που δεν είχε υποστεί τόσο μεγάλες υλικές ζημιές, θα ανέκαμπτε πιο γρήγορα. Επομένως, η καταβολή μεγάλων ποσών εκ μέρους της Γερμανίας δεν θα επέτρεπε την αναβίωση της γερμανικής ισχύος. Το γεγονός ότι Γαλλία και Γερμανία είχαν κοινά σύνορα ενέτεινε τις γαλλικές ανησυχίες. </a:t>
            </a:r>
          </a:p>
          <a:p>
            <a:pPr algn="just">
              <a:lnSpc>
                <a:spcPct val="150000"/>
              </a:lnSpc>
              <a:buFont typeface="Wingdings" panose="05000000000000000000" pitchFamily="2" charset="2"/>
              <a:buChar char="q"/>
            </a:pPr>
            <a:endParaRPr lang="el-GR" altLang="el-GR"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q"/>
            </a:pPr>
            <a:r>
              <a:rPr lang="el-GR" altLang="el-GR" sz="1800" dirty="0">
                <a:latin typeface="Times New Roman" panose="02020603050405020304" pitchFamily="18" charset="0"/>
                <a:cs typeface="Times New Roman" panose="02020603050405020304" pitchFamily="18" charset="0"/>
              </a:rPr>
              <a:t>Η </a:t>
            </a:r>
            <a:r>
              <a:rPr lang="el-GR" altLang="el-GR" sz="1800" b="1" dirty="0">
                <a:latin typeface="Times New Roman" panose="02020603050405020304" pitchFamily="18" charset="0"/>
                <a:cs typeface="Times New Roman" panose="02020603050405020304" pitchFamily="18" charset="0"/>
              </a:rPr>
              <a:t>Βρετανία</a:t>
            </a:r>
            <a:r>
              <a:rPr lang="el-GR" altLang="el-GR" sz="1800" dirty="0">
                <a:latin typeface="Times New Roman" panose="02020603050405020304" pitchFamily="18" charset="0"/>
                <a:cs typeface="Times New Roman" panose="02020603050405020304" pitchFamily="18" charset="0"/>
              </a:rPr>
              <a:t> πίστευε ότι οι γαλλικοί φόβοι ήταν αβάσιμοι, ενώ τα Στενά της Μάγχης και η βύθιση του γερμανικού στόλου έδιναν στο Λονδίνο μια αίσθηση ασφάλειας. Προτεραιότητα της Βρετανίας ήταν η οικονομική ανάκαμψη και η ενίσχυση της Αυτοκρατορίας, και όχι η ανάληψη νέων υποχρεώσεων στην ηπειρωτική Ευρώπη.</a:t>
            </a:r>
            <a:endParaRPr lang="en-US" altLang="el-GR" sz="1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228AB933-CB04-4D7E-9585-7EB95093198A}"/>
              </a:ext>
            </a:extLst>
          </p:cNvPr>
          <p:cNvSpPr>
            <a:spLocks noGrp="1" noChangeArrowheads="1"/>
          </p:cNvSpPr>
          <p:nvPr>
            <p:ph type="title"/>
          </p:nvPr>
        </p:nvSpPr>
        <p:spPr>
          <a:xfrm>
            <a:off x="457200" y="304801"/>
            <a:ext cx="8305800" cy="747936"/>
          </a:xfrm>
        </p:spPr>
        <p:txBody>
          <a:bodyPr>
            <a:normAutofit/>
          </a:bodyPr>
          <a:lstStyle/>
          <a:p>
            <a:pPr algn="ctr"/>
            <a:r>
              <a:rPr lang="el-GR" altLang="el-GR" dirty="0">
                <a:latin typeface="Times New Roman" panose="02020603050405020304" pitchFamily="18" charset="0"/>
                <a:cs typeface="Times New Roman" panose="02020603050405020304" pitchFamily="18" charset="0"/>
              </a:rPr>
              <a:t>Το ζήτημα των επανορθώσεων (1921)</a:t>
            </a:r>
            <a:endParaRPr lang="en-US" altLang="el-GR" dirty="0">
              <a:latin typeface="Times New Roman" panose="02020603050405020304" pitchFamily="18" charset="0"/>
              <a:cs typeface="Times New Roman" panose="02020603050405020304" pitchFamily="18" charset="0"/>
            </a:endParaRPr>
          </a:p>
        </p:txBody>
      </p:sp>
      <p:sp>
        <p:nvSpPr>
          <p:cNvPr id="15363" name="Rectangle 3">
            <a:extLst>
              <a:ext uri="{FF2B5EF4-FFF2-40B4-BE49-F238E27FC236}">
                <a16:creationId xmlns:a16="http://schemas.microsoft.com/office/drawing/2014/main" id="{1D2E353B-FBE6-49AD-B6F4-37A47692801F}"/>
              </a:ext>
            </a:extLst>
          </p:cNvPr>
          <p:cNvSpPr>
            <a:spLocks noGrp="1" noChangeArrowheads="1"/>
          </p:cNvSpPr>
          <p:nvPr>
            <p:ph type="body" idx="1"/>
          </p:nvPr>
        </p:nvSpPr>
        <p:spPr>
          <a:xfrm>
            <a:off x="457200" y="1268760"/>
            <a:ext cx="8305800" cy="5040560"/>
          </a:xfrm>
        </p:spPr>
        <p:txBody>
          <a:bodyPr>
            <a:noAutofit/>
          </a:bodyPr>
          <a:lstStyle/>
          <a:p>
            <a:pPr algn="just">
              <a:lnSpc>
                <a:spcPct val="150000"/>
              </a:lnSpc>
              <a:buFont typeface="Wingdings" panose="05000000000000000000" pitchFamily="2" charset="2"/>
              <a:buChar char="q"/>
            </a:pPr>
            <a:r>
              <a:rPr lang="el-GR" altLang="el-GR" sz="1800" b="1" dirty="0">
                <a:latin typeface="Times New Roman" panose="02020603050405020304" pitchFamily="18" charset="0"/>
                <a:cs typeface="Times New Roman" panose="02020603050405020304" pitchFamily="18" charset="0"/>
              </a:rPr>
              <a:t>Απρίλιος</a:t>
            </a:r>
            <a:r>
              <a:rPr lang="en-US" altLang="el-GR" sz="1800" b="1" dirty="0">
                <a:latin typeface="Times New Roman" panose="02020603050405020304" pitchFamily="18" charset="0"/>
                <a:cs typeface="Times New Roman" panose="02020603050405020304" pitchFamily="18" charset="0"/>
              </a:rPr>
              <a:t>-</a:t>
            </a:r>
            <a:r>
              <a:rPr lang="el-GR" altLang="el-GR" sz="1800" b="1" dirty="0">
                <a:latin typeface="Times New Roman" panose="02020603050405020304" pitchFamily="18" charset="0"/>
                <a:cs typeface="Times New Roman" panose="02020603050405020304" pitchFamily="18" charset="0"/>
              </a:rPr>
              <a:t>Μάιος 1921:</a:t>
            </a:r>
            <a:r>
              <a:rPr lang="el-GR" altLang="el-GR" sz="1800" dirty="0">
                <a:latin typeface="Times New Roman" panose="02020603050405020304" pitchFamily="18" charset="0"/>
                <a:cs typeface="Times New Roman" panose="02020603050405020304" pitchFamily="18" charset="0"/>
              </a:rPr>
              <a:t> Η Επιτροπή Επανορθώσεων προσδιορίζει το ποσό των γερμανικών επανορθώσεων στα 132 δισ. χρυσά μάρκα. Η διάσκεψη του Λονδίνου υποβάλλει στο Βερολίνο τις προτάσεις των Συμμάχων, σύμφωνα με τις οποίες η Γερμανία θα έπρεπε να καταβάλει κάθε χρόνο (α) δύο δισ. χρυσά μάρκα και (β) επιπλέον ποσό που θα αντιστοιχούσε στο 26% του γερμανικού εξαγωγικού εμπορίου.</a:t>
            </a:r>
          </a:p>
          <a:p>
            <a:pPr algn="just">
              <a:lnSpc>
                <a:spcPct val="150000"/>
              </a:lnSpc>
              <a:buFont typeface="Wingdings" panose="05000000000000000000" pitchFamily="2" charset="2"/>
              <a:buChar char="q"/>
            </a:pPr>
            <a:endParaRPr lang="el-GR" altLang="el-GR"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q"/>
            </a:pPr>
            <a:r>
              <a:rPr lang="el-GR" altLang="el-GR" sz="1800" b="1" dirty="0">
                <a:latin typeface="Times New Roman" panose="02020603050405020304" pitchFamily="18" charset="0"/>
                <a:cs typeface="Times New Roman" panose="02020603050405020304" pitchFamily="18" charset="0"/>
              </a:rPr>
              <a:t>Μάιος 1921:</a:t>
            </a:r>
            <a:r>
              <a:rPr lang="el-GR" altLang="el-GR" sz="1800" dirty="0">
                <a:latin typeface="Times New Roman" panose="02020603050405020304" pitchFamily="18" charset="0"/>
                <a:cs typeface="Times New Roman" panose="02020603050405020304" pitchFamily="18" charset="0"/>
              </a:rPr>
              <a:t> υπό την απειλή στρατιωτικών μέτρων εκ μέρους των Συμμάχων, η Γερμανία αποδέχεται τις προτάσεις και προχωράει στην καταβολή της πρώτης δόσης.</a:t>
            </a:r>
          </a:p>
          <a:p>
            <a:pPr algn="just">
              <a:lnSpc>
                <a:spcPct val="150000"/>
              </a:lnSpc>
              <a:buFont typeface="Wingdings" panose="05000000000000000000" pitchFamily="2" charset="2"/>
              <a:buChar char="q"/>
            </a:pPr>
            <a:endParaRPr lang="el-GR" altLang="el-GR"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q"/>
            </a:pPr>
            <a:r>
              <a:rPr lang="el-GR" altLang="el-GR" sz="1800" b="1" dirty="0">
                <a:latin typeface="Times New Roman" panose="02020603050405020304" pitchFamily="18" charset="0"/>
                <a:cs typeface="Times New Roman" panose="02020603050405020304" pitchFamily="18" charset="0"/>
              </a:rPr>
              <a:t>Δεκέμβριος 1921:</a:t>
            </a:r>
            <a:r>
              <a:rPr lang="el-GR" altLang="el-GR" sz="1800" dirty="0">
                <a:latin typeface="Times New Roman" panose="02020603050405020304" pitchFamily="18" charset="0"/>
                <a:cs typeface="Times New Roman" panose="02020603050405020304" pitchFamily="18" charset="0"/>
              </a:rPr>
              <a:t> η Γερμανία ζητά τη χορήγηση χρεοστασίου για την πληρωμή των επανορθώσεων εξαιτίας της κατάρρευσης του μάρκου.</a:t>
            </a:r>
            <a:endParaRPr lang="en-US" altLang="el-GR" sz="1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4209050A-3FE1-464B-82D9-D8452F0921B0}"/>
              </a:ext>
            </a:extLst>
          </p:cNvPr>
          <p:cNvSpPr>
            <a:spLocks noGrp="1" noChangeArrowheads="1"/>
          </p:cNvSpPr>
          <p:nvPr>
            <p:ph type="title"/>
          </p:nvPr>
        </p:nvSpPr>
        <p:spPr>
          <a:xfrm>
            <a:off x="395536" y="304801"/>
            <a:ext cx="8352928" cy="747936"/>
          </a:xfrm>
        </p:spPr>
        <p:txBody>
          <a:bodyPr>
            <a:normAutofit/>
          </a:bodyPr>
          <a:lstStyle/>
          <a:p>
            <a:pPr algn="ctr"/>
            <a:r>
              <a:rPr lang="el-GR" altLang="el-GR" dirty="0">
                <a:latin typeface="Times New Roman" panose="02020603050405020304" pitchFamily="18" charset="0"/>
                <a:cs typeface="Times New Roman" panose="02020603050405020304" pitchFamily="18" charset="0"/>
              </a:rPr>
              <a:t>Το ζήτημα των επανορθώσεων (1922)</a:t>
            </a:r>
            <a:endParaRPr lang="en-US" altLang="el-GR" dirty="0">
              <a:latin typeface="Times New Roman" panose="02020603050405020304" pitchFamily="18" charset="0"/>
              <a:cs typeface="Times New Roman" panose="02020603050405020304" pitchFamily="18" charset="0"/>
            </a:endParaRPr>
          </a:p>
        </p:txBody>
      </p:sp>
      <p:sp>
        <p:nvSpPr>
          <p:cNvPr id="14339" name="Rectangle 3">
            <a:extLst>
              <a:ext uri="{FF2B5EF4-FFF2-40B4-BE49-F238E27FC236}">
                <a16:creationId xmlns:a16="http://schemas.microsoft.com/office/drawing/2014/main" id="{3BB1AB00-4BE0-49D7-AD11-D7527E6CBDD4}"/>
              </a:ext>
            </a:extLst>
          </p:cNvPr>
          <p:cNvSpPr>
            <a:spLocks noGrp="1" noChangeArrowheads="1"/>
          </p:cNvSpPr>
          <p:nvPr>
            <p:ph type="body" idx="1"/>
          </p:nvPr>
        </p:nvSpPr>
        <p:spPr>
          <a:xfrm>
            <a:off x="533400" y="1340768"/>
            <a:ext cx="8215064" cy="4824536"/>
          </a:xfrm>
        </p:spPr>
        <p:txBody>
          <a:bodyPr>
            <a:noAutofit/>
          </a:bodyPr>
          <a:lstStyle/>
          <a:p>
            <a:pPr algn="just">
              <a:lnSpc>
                <a:spcPct val="150000"/>
              </a:lnSpc>
              <a:buFont typeface="Wingdings" panose="05000000000000000000" pitchFamily="2" charset="2"/>
              <a:buChar char="q"/>
            </a:pPr>
            <a:r>
              <a:rPr lang="el-GR" altLang="el-GR" sz="1800" b="1" dirty="0">
                <a:latin typeface="Times New Roman" panose="02020603050405020304" pitchFamily="18" charset="0"/>
                <a:cs typeface="Times New Roman" panose="02020603050405020304" pitchFamily="18" charset="0"/>
              </a:rPr>
              <a:t>Ιανουάριος 1922:</a:t>
            </a:r>
            <a:r>
              <a:rPr lang="el-GR" altLang="el-GR" sz="1800" dirty="0">
                <a:latin typeface="Times New Roman" panose="02020603050405020304" pitchFamily="18" charset="0"/>
                <a:cs typeface="Times New Roman" panose="02020603050405020304" pitchFamily="18" charset="0"/>
              </a:rPr>
              <a:t> Αποφασίζεται να δοθεί χρεοστάσιο στη Γερμανία για τις δόσεις Ιανουαρίου-Φεβρουαρίου.</a:t>
            </a:r>
          </a:p>
          <a:p>
            <a:pPr algn="just">
              <a:lnSpc>
                <a:spcPct val="150000"/>
              </a:lnSpc>
              <a:buFont typeface="Wingdings" panose="05000000000000000000" pitchFamily="2" charset="2"/>
              <a:buChar char="q"/>
            </a:pPr>
            <a:endParaRPr lang="el-GR" altLang="el-GR"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q"/>
            </a:pPr>
            <a:r>
              <a:rPr lang="el-GR" altLang="el-GR" sz="1800" b="1" dirty="0">
                <a:latin typeface="Times New Roman" panose="02020603050405020304" pitchFamily="18" charset="0"/>
                <a:cs typeface="Times New Roman" panose="02020603050405020304" pitchFamily="18" charset="0"/>
              </a:rPr>
              <a:t>Απρίλιος-Μάιος 1922:</a:t>
            </a:r>
            <a:r>
              <a:rPr lang="el-GR" altLang="el-GR" sz="1800" dirty="0">
                <a:latin typeface="Times New Roman" panose="02020603050405020304" pitchFamily="18" charset="0"/>
                <a:cs typeface="Times New Roman" panose="02020603050405020304" pitchFamily="18" charset="0"/>
              </a:rPr>
              <a:t> Η Γερμανία ζήτησε χρεοστάσιο 6 μηνών.</a:t>
            </a:r>
          </a:p>
          <a:p>
            <a:pPr algn="just">
              <a:lnSpc>
                <a:spcPct val="150000"/>
              </a:lnSpc>
              <a:buFont typeface="Wingdings" panose="05000000000000000000" pitchFamily="2" charset="2"/>
              <a:buChar char="q"/>
            </a:pPr>
            <a:endParaRPr lang="el-GR" altLang="el-GR"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q"/>
            </a:pPr>
            <a:r>
              <a:rPr lang="el-GR" altLang="el-GR" sz="1800" b="1" dirty="0">
                <a:latin typeface="Times New Roman" panose="02020603050405020304" pitchFamily="18" charset="0"/>
                <a:cs typeface="Times New Roman" panose="02020603050405020304" pitchFamily="18" charset="0"/>
              </a:rPr>
              <a:t>Αύγουστος 1922:</a:t>
            </a:r>
            <a:r>
              <a:rPr lang="el-GR" altLang="el-GR" sz="1800" dirty="0">
                <a:latin typeface="Times New Roman" panose="02020603050405020304" pitchFamily="18" charset="0"/>
                <a:cs typeface="Times New Roman" panose="02020603050405020304" pitchFamily="18" charset="0"/>
              </a:rPr>
              <a:t> Η Γαλλία θέτει ως όρο παραχώρησης του χρεοστασίου τον έλεγχο των προσόδων της κοιλάδας του Ρουρ. Η Βρετανία δεν δέχεται τις γαλλικές προτάσεις και έτσι η συνδιάσκεψη καταλήγει σε αποτυχία. </a:t>
            </a:r>
          </a:p>
          <a:p>
            <a:pPr algn="just">
              <a:lnSpc>
                <a:spcPct val="150000"/>
              </a:lnSpc>
              <a:buFont typeface="Wingdings" panose="05000000000000000000" pitchFamily="2" charset="2"/>
              <a:buChar char="q"/>
            </a:pPr>
            <a:endParaRPr lang="el-GR" altLang="el-GR"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q"/>
            </a:pPr>
            <a:r>
              <a:rPr lang="el-GR" altLang="el-GR" sz="1800" b="1" dirty="0">
                <a:latin typeface="Times New Roman" panose="02020603050405020304" pitchFamily="18" charset="0"/>
                <a:cs typeface="Times New Roman" panose="02020603050405020304" pitchFamily="18" charset="0"/>
              </a:rPr>
              <a:t>Νοέμβριος 1922:</a:t>
            </a:r>
            <a:r>
              <a:rPr lang="el-GR" altLang="el-GR" sz="1800" dirty="0">
                <a:latin typeface="Times New Roman" panose="02020603050405020304" pitchFamily="18" charset="0"/>
                <a:cs typeface="Times New Roman" panose="02020603050405020304" pitchFamily="18" charset="0"/>
              </a:rPr>
              <a:t> Η Γερμανία ζητά χρεοστάσιο τεσσάρων ετών.</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D996F72C-10FE-40C8-BC9F-66AF38E38C64}"/>
              </a:ext>
            </a:extLst>
          </p:cNvPr>
          <p:cNvSpPr>
            <a:spLocks noGrp="1" noChangeArrowheads="1"/>
          </p:cNvSpPr>
          <p:nvPr>
            <p:ph type="title"/>
          </p:nvPr>
        </p:nvSpPr>
        <p:spPr>
          <a:xfrm>
            <a:off x="457200" y="277813"/>
            <a:ext cx="8291264" cy="774923"/>
          </a:xfrm>
        </p:spPr>
        <p:txBody>
          <a:bodyPr>
            <a:normAutofit/>
          </a:bodyPr>
          <a:lstStyle/>
          <a:p>
            <a:pPr algn="ctr"/>
            <a:r>
              <a:rPr lang="el-GR" altLang="el-GR" dirty="0">
                <a:latin typeface="Times New Roman" panose="02020603050405020304" pitchFamily="18" charset="0"/>
                <a:cs typeface="Times New Roman" panose="02020603050405020304" pitchFamily="18" charset="0"/>
              </a:rPr>
              <a:t>Η κατάληψη του Ρουρ (1923)</a:t>
            </a:r>
            <a:endParaRPr lang="en-US" altLang="el-GR" dirty="0">
              <a:latin typeface="Times New Roman" panose="02020603050405020304" pitchFamily="18" charset="0"/>
              <a:cs typeface="Times New Roman" panose="02020603050405020304" pitchFamily="18" charset="0"/>
            </a:endParaRPr>
          </a:p>
        </p:txBody>
      </p:sp>
      <p:sp>
        <p:nvSpPr>
          <p:cNvPr id="20483" name="Rectangle 3">
            <a:extLst>
              <a:ext uri="{FF2B5EF4-FFF2-40B4-BE49-F238E27FC236}">
                <a16:creationId xmlns:a16="http://schemas.microsoft.com/office/drawing/2014/main" id="{BE1AA58A-785A-4F10-8F33-02528907E732}"/>
              </a:ext>
            </a:extLst>
          </p:cNvPr>
          <p:cNvSpPr>
            <a:spLocks noGrp="1" noChangeArrowheads="1"/>
          </p:cNvSpPr>
          <p:nvPr>
            <p:ph type="body" idx="1"/>
          </p:nvPr>
        </p:nvSpPr>
        <p:spPr>
          <a:xfrm>
            <a:off x="457200" y="1268760"/>
            <a:ext cx="8291264" cy="4968552"/>
          </a:xfrm>
        </p:spPr>
        <p:txBody>
          <a:bodyPr>
            <a:noAutofit/>
          </a:bodyPr>
          <a:lstStyle/>
          <a:p>
            <a:pPr algn="just">
              <a:lnSpc>
                <a:spcPct val="150000"/>
              </a:lnSpc>
              <a:buFont typeface="Wingdings" panose="05000000000000000000" pitchFamily="2" charset="2"/>
              <a:buChar char="q"/>
            </a:pPr>
            <a:r>
              <a:rPr lang="el-GR" altLang="el-GR" sz="1800" b="1" dirty="0">
                <a:latin typeface="Times New Roman" panose="02020603050405020304" pitchFamily="18" charset="0"/>
                <a:cs typeface="Times New Roman" panose="02020603050405020304" pitchFamily="18" charset="0"/>
              </a:rPr>
              <a:t>Δεκέμβριος 1922:</a:t>
            </a:r>
            <a:r>
              <a:rPr lang="el-GR" altLang="el-GR" sz="1800" dirty="0">
                <a:latin typeface="Times New Roman" panose="02020603050405020304" pitchFamily="18" charset="0"/>
                <a:cs typeface="Times New Roman" panose="02020603050405020304" pitchFamily="18" charset="0"/>
              </a:rPr>
              <a:t> η Επιτροπή Επανορθώσεων με τρεις ψήφους υπέρ (Ιταλία, Βέλγιο και Γαλλία) και μία κατά (Βρετανία) αποφαίνεται ότι η Γερμανία δεν είχε προβεί στην εκπλήρωση των υποχρεώσεών της.</a:t>
            </a:r>
            <a:endParaRPr lang="en-US" altLang="el-GR"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q"/>
            </a:pPr>
            <a:endParaRPr lang="el-GR" altLang="el-GR"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q"/>
            </a:pPr>
            <a:r>
              <a:rPr lang="el-GR" altLang="el-GR" sz="1800" b="1" dirty="0">
                <a:latin typeface="Times New Roman" panose="02020603050405020304" pitchFamily="18" charset="0"/>
                <a:cs typeface="Times New Roman" panose="02020603050405020304" pitchFamily="18" charset="0"/>
              </a:rPr>
              <a:t>Ιανουάριος 1923:</a:t>
            </a:r>
            <a:r>
              <a:rPr lang="el-GR" altLang="el-GR" sz="1800" dirty="0">
                <a:latin typeface="Times New Roman" panose="02020603050405020304" pitchFamily="18" charset="0"/>
                <a:cs typeface="Times New Roman" panose="02020603050405020304" pitchFamily="18" charset="0"/>
              </a:rPr>
              <a:t> γαλλικά και βελγικά στρατεύματα καταλαμβάνουν τη βιομηχανική περιοχή του Ρουρ. Προθέσεις του Γάλλου πρωθυπουργού </a:t>
            </a:r>
            <a:r>
              <a:rPr lang="en-US" altLang="el-GR" sz="1800" dirty="0">
                <a:latin typeface="Times New Roman" panose="02020603050405020304" pitchFamily="18" charset="0"/>
                <a:cs typeface="Times New Roman" panose="02020603050405020304" pitchFamily="18" charset="0"/>
              </a:rPr>
              <a:t>Raymond Poincare</a:t>
            </a:r>
            <a:r>
              <a:rPr lang="el-GR" altLang="el-GR" sz="1800" dirty="0">
                <a:latin typeface="Times New Roman" panose="02020603050405020304" pitchFamily="18" charset="0"/>
                <a:cs typeface="Times New Roman" panose="02020603050405020304" pitchFamily="18" charset="0"/>
              </a:rPr>
              <a:t> → (α) επεδίωκε στην απόσπαση μέρους της γερμανικής επικράτειας ή (β) ήθελε να ασκήσει πίεση στο Βερολίνο να καταβάλει τις επανορθώσεις; Η γερμανική κυβέρνηση καλεί τον λαό σε «παθητική αντίσταση».</a:t>
            </a:r>
          </a:p>
          <a:p>
            <a:pPr algn="just">
              <a:lnSpc>
                <a:spcPct val="150000"/>
              </a:lnSpc>
              <a:buFont typeface="Wingdings" panose="05000000000000000000" pitchFamily="2" charset="2"/>
              <a:buChar char="q"/>
            </a:pPr>
            <a:endParaRPr lang="el-GR" altLang="el-GR"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q"/>
            </a:pPr>
            <a:r>
              <a:rPr lang="el-GR" altLang="el-GR" sz="1800" b="1" dirty="0">
                <a:latin typeface="Times New Roman" panose="02020603050405020304" pitchFamily="18" charset="0"/>
                <a:cs typeface="Times New Roman" panose="02020603050405020304" pitchFamily="18" charset="0"/>
              </a:rPr>
              <a:t>Σεπτέμβριος 1923: </a:t>
            </a:r>
            <a:r>
              <a:rPr lang="el-GR" altLang="el-GR" sz="1800" dirty="0">
                <a:latin typeface="Times New Roman" panose="02020603050405020304" pitchFamily="18" charset="0"/>
                <a:cs typeface="Times New Roman" panose="02020603050405020304" pitchFamily="18" charset="0"/>
              </a:rPr>
              <a:t>νέος Γερμανός καγκελάριος ο </a:t>
            </a:r>
            <a:r>
              <a:rPr lang="en-US" altLang="el-GR" sz="1800" dirty="0">
                <a:latin typeface="Times New Roman" panose="02020603050405020304" pitchFamily="18" charset="0"/>
                <a:cs typeface="Times New Roman" panose="02020603050405020304" pitchFamily="18" charset="0"/>
              </a:rPr>
              <a:t>Gustav Stresemann</a:t>
            </a:r>
            <a:r>
              <a:rPr lang="el-GR" altLang="el-GR" sz="1800" dirty="0">
                <a:latin typeface="Times New Roman" panose="02020603050405020304" pitchFamily="18" charset="0"/>
                <a:cs typeface="Times New Roman" panose="02020603050405020304" pitchFamily="18" charset="0"/>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42FFD1C6-B7C6-488E-B342-6EB726C7D430}"/>
              </a:ext>
            </a:extLst>
          </p:cNvPr>
          <p:cNvSpPr>
            <a:spLocks noGrp="1" noChangeArrowheads="1"/>
          </p:cNvSpPr>
          <p:nvPr>
            <p:ph type="title"/>
          </p:nvPr>
        </p:nvSpPr>
        <p:spPr>
          <a:xfrm>
            <a:off x="457200" y="277813"/>
            <a:ext cx="8291264" cy="774923"/>
          </a:xfrm>
        </p:spPr>
        <p:txBody>
          <a:bodyPr>
            <a:normAutofit/>
          </a:bodyPr>
          <a:lstStyle/>
          <a:p>
            <a:pPr algn="ctr"/>
            <a:r>
              <a:rPr lang="el-GR" altLang="el-GR" dirty="0">
                <a:latin typeface="Times New Roman" panose="02020603050405020304" pitchFamily="18" charset="0"/>
                <a:cs typeface="Times New Roman" panose="02020603050405020304" pitchFamily="18" charset="0"/>
              </a:rPr>
              <a:t>Συνέπειες της κρίσης του Ρουρ</a:t>
            </a:r>
            <a:endParaRPr lang="en-US" altLang="el-GR" dirty="0">
              <a:latin typeface="Times New Roman" panose="02020603050405020304" pitchFamily="18" charset="0"/>
              <a:cs typeface="Times New Roman" panose="02020603050405020304" pitchFamily="18" charset="0"/>
            </a:endParaRPr>
          </a:p>
        </p:txBody>
      </p:sp>
      <p:sp>
        <p:nvSpPr>
          <p:cNvPr id="21507" name="Rectangle 3">
            <a:extLst>
              <a:ext uri="{FF2B5EF4-FFF2-40B4-BE49-F238E27FC236}">
                <a16:creationId xmlns:a16="http://schemas.microsoft.com/office/drawing/2014/main" id="{6DA7E7A7-F686-40A2-82E1-ABDDBE8E167E}"/>
              </a:ext>
            </a:extLst>
          </p:cNvPr>
          <p:cNvSpPr>
            <a:spLocks noGrp="1" noChangeArrowheads="1"/>
          </p:cNvSpPr>
          <p:nvPr>
            <p:ph type="body" idx="1"/>
          </p:nvPr>
        </p:nvSpPr>
        <p:spPr>
          <a:xfrm>
            <a:off x="457200" y="1268760"/>
            <a:ext cx="8291264" cy="5040560"/>
          </a:xfrm>
        </p:spPr>
        <p:txBody>
          <a:bodyPr>
            <a:noAutofit/>
          </a:bodyPr>
          <a:lstStyle/>
          <a:p>
            <a:pPr algn="just">
              <a:lnSpc>
                <a:spcPct val="150000"/>
              </a:lnSpc>
              <a:buFont typeface="Wingdings" panose="05000000000000000000" pitchFamily="2" charset="2"/>
              <a:buChar char="q"/>
            </a:pPr>
            <a:r>
              <a:rPr lang="el-GR" altLang="el-GR" sz="1800" b="1" dirty="0">
                <a:latin typeface="Times New Roman" panose="02020603050405020304" pitchFamily="18" charset="0"/>
                <a:cs typeface="Times New Roman" panose="02020603050405020304" pitchFamily="18" charset="0"/>
              </a:rPr>
              <a:t>Μάιος 1924:</a:t>
            </a:r>
            <a:r>
              <a:rPr lang="el-GR" altLang="el-GR" sz="1800" dirty="0">
                <a:latin typeface="Times New Roman" panose="02020603050405020304" pitchFamily="18" charset="0"/>
                <a:cs typeface="Times New Roman" panose="02020603050405020304" pitchFamily="18" charset="0"/>
              </a:rPr>
              <a:t> σχέδιο </a:t>
            </a:r>
            <a:r>
              <a:rPr lang="en-US" altLang="el-GR" sz="1800" dirty="0">
                <a:latin typeface="Times New Roman" panose="02020603050405020304" pitchFamily="18" charset="0"/>
                <a:cs typeface="Times New Roman" panose="02020603050405020304" pitchFamily="18" charset="0"/>
              </a:rPr>
              <a:t>Dawes </a:t>
            </a:r>
            <a:r>
              <a:rPr lang="el-GR" altLang="el-GR" sz="1800" dirty="0">
                <a:latin typeface="Times New Roman" panose="02020603050405020304" pitchFamily="18" charset="0"/>
                <a:cs typeface="Times New Roman" panose="02020603050405020304" pitchFamily="18" charset="0"/>
              </a:rPr>
              <a:t>→</a:t>
            </a:r>
            <a:r>
              <a:rPr lang="en-US" altLang="el-GR" sz="1800" dirty="0">
                <a:latin typeface="Times New Roman" panose="02020603050405020304" pitchFamily="18" charset="0"/>
                <a:cs typeface="Times New Roman" panose="02020603050405020304" pitchFamily="18" charset="0"/>
              </a:rPr>
              <a:t> </a:t>
            </a:r>
            <a:r>
              <a:rPr lang="el-GR" altLang="el-GR" sz="1800" dirty="0">
                <a:latin typeface="Times New Roman" panose="02020603050405020304" pitchFamily="18" charset="0"/>
                <a:cs typeface="Times New Roman" panose="02020603050405020304" pitchFamily="18" charset="0"/>
              </a:rPr>
              <a:t>(α) ρυθμίζονται οι δόσεις που έπρεπε να καταβάλει η Γερμανία για τα επόμενα 5 χρόνια και (β) η Γερμανία θα λάμβανε διεθνές δάνειο.</a:t>
            </a:r>
          </a:p>
          <a:p>
            <a:pPr algn="just">
              <a:lnSpc>
                <a:spcPct val="150000"/>
              </a:lnSpc>
              <a:buFont typeface="Wingdings" panose="05000000000000000000" pitchFamily="2" charset="2"/>
              <a:buChar char="q"/>
            </a:pPr>
            <a:endParaRPr lang="el-GR" altLang="el-GR"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q"/>
            </a:pPr>
            <a:r>
              <a:rPr lang="el-GR" altLang="el-GR" sz="1800" dirty="0">
                <a:latin typeface="Times New Roman" panose="02020603050405020304" pitchFamily="18" charset="0"/>
                <a:cs typeface="Times New Roman" panose="02020603050405020304" pitchFamily="18" charset="0"/>
              </a:rPr>
              <a:t>Η κατοχή της βιομηχανικής περιοχής του Ρουρ οδήγησε στη ραγδαία αύξηση του πληθωρισμού στη Γερμανία και τη δραματική υποτίμηση του μάρκου (1 λίρα = 1922: 500 μάρκα, 10/1923: 100.000.000.000 μάρκα). Η εξέλιξη αυτή οδήγησε στην οικονομική καταστροφή της μεσαίας τάξης και στην αμφισβήτηση της νεοσύστατης δημοκρατίας της Βαϊμάρης.</a:t>
            </a:r>
          </a:p>
          <a:p>
            <a:pPr algn="just">
              <a:lnSpc>
                <a:spcPct val="150000"/>
              </a:lnSpc>
              <a:buFont typeface="Wingdings" panose="05000000000000000000" pitchFamily="2" charset="2"/>
              <a:buChar char="q"/>
            </a:pPr>
            <a:endParaRPr lang="el-GR" altLang="el-GR"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q"/>
            </a:pPr>
            <a:r>
              <a:rPr lang="el-GR" altLang="el-GR" sz="1800" dirty="0">
                <a:latin typeface="Times New Roman" panose="02020603050405020304" pitchFamily="18" charset="0"/>
                <a:cs typeface="Times New Roman" panose="02020603050405020304" pitchFamily="18" charset="0"/>
              </a:rPr>
              <a:t>Η απόφαση της </a:t>
            </a:r>
            <a:r>
              <a:rPr lang="el-GR" altLang="el-GR" sz="1800" b="1" dirty="0">
                <a:latin typeface="Times New Roman" panose="02020603050405020304" pitchFamily="18" charset="0"/>
                <a:cs typeface="Times New Roman" panose="02020603050405020304" pitchFamily="18" charset="0"/>
              </a:rPr>
              <a:t>Βρετανίας</a:t>
            </a:r>
            <a:r>
              <a:rPr lang="el-GR" altLang="el-GR" sz="1800" dirty="0">
                <a:latin typeface="Times New Roman" panose="02020603050405020304" pitchFamily="18" charset="0"/>
                <a:cs typeface="Times New Roman" panose="02020603050405020304" pitchFamily="18" charset="0"/>
              </a:rPr>
              <a:t> να μην στηρίξει τη </a:t>
            </a:r>
            <a:r>
              <a:rPr lang="el-GR" altLang="el-GR" sz="1800" b="1" dirty="0">
                <a:latin typeface="Times New Roman" panose="02020603050405020304" pitchFamily="18" charset="0"/>
                <a:cs typeface="Times New Roman" panose="02020603050405020304" pitchFamily="18" charset="0"/>
              </a:rPr>
              <a:t>Γαλλία</a:t>
            </a:r>
            <a:r>
              <a:rPr lang="el-GR" altLang="el-GR" sz="1800" dirty="0">
                <a:latin typeface="Times New Roman" panose="02020603050405020304" pitchFamily="18" charset="0"/>
                <a:cs typeface="Times New Roman" panose="02020603050405020304" pitchFamily="18" charset="0"/>
              </a:rPr>
              <a:t> αποτελούσε έμμεση στήριξη της </a:t>
            </a:r>
            <a:r>
              <a:rPr lang="el-GR" altLang="el-GR" sz="1800" b="1" dirty="0">
                <a:latin typeface="Times New Roman" panose="02020603050405020304" pitchFamily="18" charset="0"/>
                <a:cs typeface="Times New Roman" panose="02020603050405020304" pitchFamily="18" charset="0"/>
              </a:rPr>
              <a:t>Γερμανίας</a:t>
            </a:r>
            <a:r>
              <a:rPr lang="el-GR" altLang="el-GR" sz="1800" dirty="0">
                <a:latin typeface="Times New Roman" panose="02020603050405020304" pitchFamily="18" charset="0"/>
                <a:cs typeface="Times New Roman" panose="02020603050405020304" pitchFamily="18" charset="0"/>
              </a:rPr>
              <a:t> → τέλος συμμαχίας.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dirty="0">
                <a:latin typeface="Times New Roman" panose="02020603050405020304" pitchFamily="18" charset="0"/>
                <a:cs typeface="Times New Roman" panose="02020603050405020304" pitchFamily="18" charset="0"/>
              </a:rPr>
              <a:t>Η περίοδος της διεθνούς ύφεσης</a:t>
            </a:r>
            <a:endParaRPr lang="en-US" dirty="0">
              <a:latin typeface="Times New Roman" panose="02020603050405020304" pitchFamily="18" charset="0"/>
              <a:cs typeface="Times New Roman" panose="02020603050405020304" pitchFamily="18" charset="0"/>
            </a:endParaRPr>
          </a:p>
        </p:txBody>
      </p:sp>
      <p:sp>
        <p:nvSpPr>
          <p:cNvPr id="5" name="Text Placeholder 4"/>
          <p:cNvSpPr>
            <a:spLocks noGrp="1"/>
          </p:cNvSpPr>
          <p:nvPr>
            <p:ph type="body" idx="1"/>
          </p:nvPr>
        </p:nvSpPr>
        <p:spPr/>
        <p:txBody>
          <a:bodyPr>
            <a:normAutofit/>
          </a:bodyPr>
          <a:lstStyle/>
          <a:p>
            <a:r>
              <a:rPr lang="el-GR" sz="2400" dirty="0">
                <a:latin typeface="Times New Roman" panose="02020603050405020304" pitchFamily="18" charset="0"/>
                <a:cs typeface="Times New Roman" panose="02020603050405020304" pitchFamily="18" charset="0"/>
              </a:rPr>
              <a:t>1925-1929</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3536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8E501C0-38B4-4B30-85BA-5E9E1E835D30}"/>
              </a:ext>
            </a:extLst>
          </p:cNvPr>
          <p:cNvSpPr>
            <a:spLocks noGrp="1" noChangeArrowheads="1"/>
          </p:cNvSpPr>
          <p:nvPr>
            <p:ph type="title"/>
          </p:nvPr>
        </p:nvSpPr>
        <p:spPr>
          <a:xfrm>
            <a:off x="457200" y="152400"/>
            <a:ext cx="8229600" cy="972344"/>
          </a:xfrm>
        </p:spPr>
        <p:txBody>
          <a:bodyPr>
            <a:normAutofit/>
          </a:bodyPr>
          <a:lstStyle/>
          <a:p>
            <a:pPr algn="ctr"/>
            <a:r>
              <a:rPr lang="el-GR" altLang="el-GR" dirty="0">
                <a:latin typeface="Times New Roman" panose="02020603050405020304" pitchFamily="18" charset="0"/>
                <a:cs typeface="Times New Roman" panose="02020603050405020304" pitchFamily="18" charset="0"/>
              </a:rPr>
              <a:t>Συμφωνίες Λοκάρνο (1925)</a:t>
            </a:r>
            <a:endParaRPr lang="en-US" altLang="el-GR" dirty="0">
              <a:latin typeface="Times New Roman" panose="02020603050405020304" pitchFamily="18" charset="0"/>
              <a:cs typeface="Times New Roman" panose="02020603050405020304" pitchFamily="18" charset="0"/>
            </a:endParaRPr>
          </a:p>
        </p:txBody>
      </p:sp>
      <p:sp>
        <p:nvSpPr>
          <p:cNvPr id="9219" name="Rectangle 3">
            <a:extLst>
              <a:ext uri="{FF2B5EF4-FFF2-40B4-BE49-F238E27FC236}">
                <a16:creationId xmlns:a16="http://schemas.microsoft.com/office/drawing/2014/main" id="{CAF5C37D-B16B-44EE-BB77-109E3C01C226}"/>
              </a:ext>
            </a:extLst>
          </p:cNvPr>
          <p:cNvSpPr>
            <a:spLocks noGrp="1" noChangeArrowheads="1"/>
          </p:cNvSpPr>
          <p:nvPr>
            <p:ph type="body" idx="1"/>
          </p:nvPr>
        </p:nvSpPr>
        <p:spPr>
          <a:xfrm>
            <a:off x="457200" y="1340768"/>
            <a:ext cx="8229600" cy="4896544"/>
          </a:xfrm>
        </p:spPr>
        <p:txBody>
          <a:bodyPr>
            <a:noAutofit/>
          </a:bodyPr>
          <a:lstStyle/>
          <a:p>
            <a:pPr algn="just">
              <a:lnSpc>
                <a:spcPct val="150000"/>
              </a:lnSpc>
              <a:buFont typeface="Wingdings" panose="05000000000000000000" pitchFamily="2" charset="2"/>
              <a:buChar char="q"/>
            </a:pPr>
            <a:r>
              <a:rPr lang="el-GR" altLang="el-GR" sz="1800" b="1" dirty="0">
                <a:latin typeface="Times New Roman" panose="02020603050405020304" pitchFamily="18" charset="0"/>
                <a:cs typeface="Times New Roman" panose="02020603050405020304" pitchFamily="18" charset="0"/>
              </a:rPr>
              <a:t>Οκτώβριος 1925:</a:t>
            </a:r>
            <a:r>
              <a:rPr lang="el-GR" altLang="el-GR" sz="1800" dirty="0">
                <a:latin typeface="Times New Roman" panose="02020603050405020304" pitchFamily="18" charset="0"/>
                <a:cs typeface="Times New Roman" panose="02020603050405020304" pitchFamily="18" charset="0"/>
              </a:rPr>
              <a:t> Διάσκεψη Λοκάρνο με τη συμμετοχή της Γερμανίας, Γαλλίας, Ιταλίας, Βρετανίας και Βελγίου. Η διάσκεψη καταλήγει στην υπογραφή εννέα συμφωνιών. Η πιο σημαντική από αυτές αφορούσε στην αμοιβαία εγγύηση των συνόρων Γερμανίας-Γαλλίας και Γερμανίας-Βελγίου.</a:t>
            </a:r>
          </a:p>
          <a:p>
            <a:pPr algn="just">
              <a:lnSpc>
                <a:spcPct val="150000"/>
              </a:lnSpc>
              <a:buFont typeface="Wingdings" panose="05000000000000000000" pitchFamily="2" charset="2"/>
              <a:buChar char="q"/>
            </a:pPr>
            <a:endParaRPr lang="el-GR" altLang="el-GR"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q"/>
            </a:pPr>
            <a:r>
              <a:rPr lang="el-GR" altLang="el-GR" sz="1800" dirty="0">
                <a:latin typeface="Times New Roman" panose="02020603050405020304" pitchFamily="18" charset="0"/>
                <a:cs typeface="Times New Roman" panose="02020603050405020304" pitchFamily="18" charset="0"/>
              </a:rPr>
              <a:t>Με τις συμφωνίες Λοκάρνο η Γερμανία αποδέχεται το εδαφικό καθεστώς της συνθήκης των Βερσαλλιών, ενώ η Βρετανία υποσχόταν να παράσχει βοήθεια στη Γαλλία σε περίπτωση που δεχόταν γερμανική επίθεση. Τον επόμενο χρόνο (1926) η Γερμανία γίνεται δεκτή ως μέλος της ΚτΕ.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D6BE1A8E-D2FE-4DC5-85AE-354109BACAF9}"/>
              </a:ext>
            </a:extLst>
          </p:cNvPr>
          <p:cNvSpPr>
            <a:spLocks noGrp="1" noChangeArrowheads="1"/>
          </p:cNvSpPr>
          <p:nvPr>
            <p:ph type="title"/>
          </p:nvPr>
        </p:nvSpPr>
        <p:spPr/>
        <p:txBody>
          <a:bodyPr>
            <a:normAutofit/>
          </a:bodyPr>
          <a:lstStyle/>
          <a:p>
            <a:pPr algn="ctr"/>
            <a:r>
              <a:rPr lang="el-GR" altLang="el-GR" dirty="0">
                <a:latin typeface="Times New Roman" panose="02020603050405020304" pitchFamily="18" charset="0"/>
                <a:cs typeface="Times New Roman" panose="02020603050405020304" pitchFamily="18" charset="0"/>
              </a:rPr>
              <a:t>«Αδυναμίες» συμφωνιών Λοκάρνο</a:t>
            </a:r>
            <a:endParaRPr lang="en-US" altLang="el-GR" dirty="0">
              <a:latin typeface="Times New Roman" panose="02020603050405020304" pitchFamily="18" charset="0"/>
              <a:cs typeface="Times New Roman" panose="02020603050405020304" pitchFamily="18" charset="0"/>
            </a:endParaRPr>
          </a:p>
        </p:txBody>
      </p:sp>
      <p:sp>
        <p:nvSpPr>
          <p:cNvPr id="14339" name="Rectangle 3">
            <a:extLst>
              <a:ext uri="{FF2B5EF4-FFF2-40B4-BE49-F238E27FC236}">
                <a16:creationId xmlns:a16="http://schemas.microsoft.com/office/drawing/2014/main" id="{A3D5C5A6-A0E4-4200-8D4C-7742744072FC}"/>
              </a:ext>
            </a:extLst>
          </p:cNvPr>
          <p:cNvSpPr>
            <a:spLocks noGrp="1" noChangeArrowheads="1"/>
          </p:cNvSpPr>
          <p:nvPr>
            <p:ph type="body" idx="1"/>
          </p:nvPr>
        </p:nvSpPr>
        <p:spPr>
          <a:xfrm>
            <a:off x="533400" y="1340768"/>
            <a:ext cx="8153400" cy="4824536"/>
          </a:xfrm>
        </p:spPr>
        <p:txBody>
          <a:bodyPr>
            <a:normAutofit/>
          </a:bodyPr>
          <a:lstStyle/>
          <a:p>
            <a:pPr algn="just">
              <a:lnSpc>
                <a:spcPct val="150000"/>
              </a:lnSpc>
              <a:buFont typeface="Wingdings" panose="05000000000000000000" pitchFamily="2" charset="2"/>
              <a:buChar char="q"/>
            </a:pPr>
            <a:r>
              <a:rPr lang="el-GR" altLang="el-GR" sz="1800" dirty="0">
                <a:latin typeface="Times New Roman" panose="02020603050405020304" pitchFamily="18" charset="0"/>
                <a:cs typeface="Times New Roman" panose="02020603050405020304" pitchFamily="18" charset="0"/>
              </a:rPr>
              <a:t>Οι συμφωνίες εγγυώνται μόνο τα δυτικά και όχι τα ανατολικά σύνορα της Γερμανίας (δηλαδή με την Πολωνία και την Τσεχοσλοβακία).</a:t>
            </a:r>
          </a:p>
          <a:p>
            <a:pPr algn="just">
              <a:lnSpc>
                <a:spcPct val="150000"/>
              </a:lnSpc>
              <a:buFont typeface="Wingdings" panose="05000000000000000000" pitchFamily="2" charset="2"/>
              <a:buChar char="q"/>
            </a:pPr>
            <a:endParaRPr lang="el-GR" altLang="el-GR"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q"/>
            </a:pPr>
            <a:r>
              <a:rPr lang="el-GR" altLang="el-GR" sz="1800" dirty="0">
                <a:latin typeface="Times New Roman" panose="02020603050405020304" pitchFamily="18" charset="0"/>
                <a:cs typeface="Times New Roman" panose="02020603050405020304" pitchFamily="18" charset="0"/>
              </a:rPr>
              <a:t>Οι στρατοί κατοχής αποχωρούν από τη Ρηνανία και η </a:t>
            </a:r>
            <a:r>
              <a:rPr lang="el-GR" altLang="el-GR" sz="1800" b="1" dirty="0">
                <a:latin typeface="Times New Roman" panose="02020603050405020304" pitchFamily="18" charset="0"/>
                <a:cs typeface="Times New Roman" panose="02020603050405020304" pitchFamily="18" charset="0"/>
              </a:rPr>
              <a:t>Διασυμμαχική Επιτροπή Ελέγχου</a:t>
            </a:r>
            <a:r>
              <a:rPr lang="el-GR" altLang="el-GR" sz="1800" dirty="0">
                <a:latin typeface="Times New Roman" panose="02020603050405020304" pitchFamily="18" charset="0"/>
                <a:cs typeface="Times New Roman" panose="02020603050405020304" pitchFamily="18" charset="0"/>
              </a:rPr>
              <a:t> του γερμανικού αφοπλισμού εγκαταλείπει τη Γερμανία.</a:t>
            </a:r>
          </a:p>
          <a:p>
            <a:pPr algn="just">
              <a:lnSpc>
                <a:spcPct val="150000"/>
              </a:lnSpc>
              <a:buFont typeface="Wingdings" panose="05000000000000000000" pitchFamily="2" charset="2"/>
              <a:buChar char="q"/>
            </a:pPr>
            <a:endParaRPr lang="el-GR" altLang="el-GR"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q"/>
            </a:pPr>
            <a:r>
              <a:rPr lang="el-GR" altLang="el-GR" sz="1800" dirty="0">
                <a:latin typeface="Times New Roman" panose="02020603050405020304" pitchFamily="18" charset="0"/>
                <a:cs typeface="Times New Roman" panose="02020603050405020304" pitchFamily="18" charset="0"/>
              </a:rPr>
              <a:t>Δεν μπορεί να επαναληφθεί το προηγούμενο του Ρουρ.</a:t>
            </a:r>
          </a:p>
          <a:p>
            <a:pPr algn="just">
              <a:lnSpc>
                <a:spcPct val="150000"/>
              </a:lnSpc>
              <a:buFont typeface="Wingdings" panose="05000000000000000000" pitchFamily="2" charset="2"/>
              <a:buChar char="q"/>
            </a:pPr>
            <a:endParaRPr lang="el-GR" altLang="el-GR"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q"/>
            </a:pPr>
            <a:r>
              <a:rPr lang="el-GR" altLang="el-GR" sz="1800" dirty="0">
                <a:latin typeface="Times New Roman" panose="02020603050405020304" pitchFamily="18" charset="0"/>
                <a:cs typeface="Times New Roman" panose="02020603050405020304" pitchFamily="18" charset="0"/>
              </a:rPr>
              <a:t>Η εφαρμογή των εγγυήσεων σε περίπτωση επίθεσης εναντίον των συμβαλλόμενων μερών καθίσταται προβληματική.</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C6FFBBD2-798B-459F-BAF8-2D40739387E2}"/>
              </a:ext>
            </a:extLst>
          </p:cNvPr>
          <p:cNvSpPr>
            <a:spLocks noGrp="1" noChangeArrowheads="1"/>
          </p:cNvSpPr>
          <p:nvPr>
            <p:ph type="title"/>
          </p:nvPr>
        </p:nvSpPr>
        <p:spPr/>
        <p:txBody>
          <a:bodyPr>
            <a:normAutofit/>
          </a:bodyPr>
          <a:lstStyle/>
          <a:p>
            <a:pPr algn="ctr"/>
            <a:r>
              <a:rPr lang="el-GR" altLang="el-GR" dirty="0">
                <a:latin typeface="Times New Roman" panose="02020603050405020304" pitchFamily="18" charset="0"/>
                <a:cs typeface="Times New Roman" panose="02020603050405020304" pitchFamily="18" charset="0"/>
              </a:rPr>
              <a:t>Σύμφωνο </a:t>
            </a:r>
            <a:r>
              <a:rPr lang="en-US" altLang="el-GR" dirty="0">
                <a:latin typeface="Times New Roman" panose="02020603050405020304" pitchFamily="18" charset="0"/>
                <a:cs typeface="Times New Roman" panose="02020603050405020304" pitchFamily="18" charset="0"/>
              </a:rPr>
              <a:t>Kellogg-Briand</a:t>
            </a:r>
            <a:r>
              <a:rPr lang="el-GR" altLang="el-GR" dirty="0">
                <a:latin typeface="Times New Roman" panose="02020603050405020304" pitchFamily="18" charset="0"/>
                <a:cs typeface="Times New Roman" panose="02020603050405020304" pitchFamily="18" charset="0"/>
              </a:rPr>
              <a:t> (1928)</a:t>
            </a:r>
            <a:endParaRPr lang="en-US" altLang="el-GR" dirty="0">
              <a:latin typeface="Times New Roman" panose="02020603050405020304" pitchFamily="18" charset="0"/>
              <a:cs typeface="Times New Roman" panose="02020603050405020304" pitchFamily="18" charset="0"/>
            </a:endParaRPr>
          </a:p>
        </p:txBody>
      </p:sp>
      <p:sp>
        <p:nvSpPr>
          <p:cNvPr id="16387" name="Rectangle 3">
            <a:extLst>
              <a:ext uri="{FF2B5EF4-FFF2-40B4-BE49-F238E27FC236}">
                <a16:creationId xmlns:a16="http://schemas.microsoft.com/office/drawing/2014/main" id="{4E426C4D-0F97-42D3-A7C7-C5692601786B}"/>
              </a:ext>
            </a:extLst>
          </p:cNvPr>
          <p:cNvSpPr>
            <a:spLocks noGrp="1" noChangeArrowheads="1"/>
          </p:cNvSpPr>
          <p:nvPr>
            <p:ph type="body" idx="1"/>
          </p:nvPr>
        </p:nvSpPr>
        <p:spPr>
          <a:xfrm>
            <a:off x="533400" y="1340768"/>
            <a:ext cx="8153400" cy="4896544"/>
          </a:xfrm>
        </p:spPr>
        <p:txBody>
          <a:bodyPr>
            <a:noAutofit/>
          </a:bodyPr>
          <a:lstStyle/>
          <a:p>
            <a:pPr algn="just">
              <a:lnSpc>
                <a:spcPct val="150000"/>
              </a:lnSpc>
              <a:buFont typeface="Wingdings" panose="05000000000000000000" pitchFamily="2" charset="2"/>
              <a:buChar char="q"/>
            </a:pPr>
            <a:r>
              <a:rPr lang="el-GR" altLang="el-GR" sz="1800" b="1" dirty="0">
                <a:latin typeface="Times New Roman" panose="02020603050405020304" pitchFamily="18" charset="0"/>
                <a:cs typeface="Times New Roman" panose="02020603050405020304" pitchFamily="18" charset="0"/>
              </a:rPr>
              <a:t>27 Αυγούστου 1928:</a:t>
            </a:r>
            <a:r>
              <a:rPr lang="el-GR" altLang="el-GR" sz="1800" dirty="0">
                <a:latin typeface="Times New Roman" panose="02020603050405020304" pitchFamily="18" charset="0"/>
                <a:cs typeface="Times New Roman" panose="02020603050405020304" pitchFamily="18" charset="0"/>
              </a:rPr>
              <a:t> Υπογράφεται το σύμφωνο των Παρισίων (σύμφωνο </a:t>
            </a:r>
            <a:r>
              <a:rPr lang="en-US" altLang="el-GR" sz="1800" dirty="0">
                <a:latin typeface="Times New Roman" panose="02020603050405020304" pitchFamily="18" charset="0"/>
                <a:cs typeface="Times New Roman" panose="02020603050405020304" pitchFamily="18" charset="0"/>
              </a:rPr>
              <a:t>Kellogg-Briand)</a:t>
            </a:r>
            <a:r>
              <a:rPr lang="el-GR" altLang="el-GR" sz="1800" dirty="0">
                <a:latin typeface="Times New Roman" panose="02020603050405020304" pitchFamily="18" charset="0"/>
                <a:cs typeface="Times New Roman" panose="02020603050405020304" pitchFamily="18" charset="0"/>
              </a:rPr>
              <a:t> → «Τα υψηλά συμβαλλόμενα μέρη δηλούν επισήμως εξ ονόματος των λαών των, ότι καταδικάζουν την προσφυγήν εις τον πόλεμον προς διακανονισμόν των διεθνών διαφορών και παραιτούνται αυτού ως οργάνου πολιτικής εις τας αμοιβαίας αυτών σχέσεις». Αρχικά, το σύμφωνο υπογράφηκε μόνο από τις ΗΠΑ (</a:t>
            </a:r>
            <a:r>
              <a:rPr lang="en-US" altLang="el-GR" sz="1800" dirty="0">
                <a:latin typeface="Times New Roman" panose="02020603050405020304" pitchFamily="18" charset="0"/>
                <a:cs typeface="Times New Roman" panose="02020603050405020304" pitchFamily="18" charset="0"/>
              </a:rPr>
              <a:t>Kellogg)</a:t>
            </a:r>
            <a:r>
              <a:rPr lang="el-GR" altLang="el-GR" sz="1800" dirty="0">
                <a:latin typeface="Times New Roman" panose="02020603050405020304" pitchFamily="18" charset="0"/>
                <a:cs typeface="Times New Roman" panose="02020603050405020304" pitchFamily="18" charset="0"/>
              </a:rPr>
              <a:t> και τη Γαλλία</a:t>
            </a:r>
            <a:r>
              <a:rPr lang="en-US" altLang="el-GR" sz="1800" dirty="0">
                <a:latin typeface="Times New Roman" panose="02020603050405020304" pitchFamily="18" charset="0"/>
                <a:cs typeface="Times New Roman" panose="02020603050405020304" pitchFamily="18" charset="0"/>
              </a:rPr>
              <a:t> (Briand)</a:t>
            </a:r>
            <a:r>
              <a:rPr lang="el-GR" altLang="el-GR" sz="1800" dirty="0">
                <a:latin typeface="Times New Roman" panose="02020603050405020304" pitchFamily="18" charset="0"/>
                <a:cs typeface="Times New Roman" panose="02020603050405020304" pitchFamily="18" charset="0"/>
              </a:rPr>
              <a:t>, αλλά στη συνέχεια προσχώρησαν 65 κράτη. </a:t>
            </a:r>
          </a:p>
          <a:p>
            <a:pPr algn="just">
              <a:lnSpc>
                <a:spcPct val="150000"/>
              </a:lnSpc>
              <a:buFont typeface="Wingdings" panose="05000000000000000000" pitchFamily="2" charset="2"/>
              <a:buChar char="q"/>
            </a:pPr>
            <a:endParaRPr lang="el-GR" altLang="el-GR"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q"/>
            </a:pPr>
            <a:r>
              <a:rPr lang="el-GR" altLang="el-GR" sz="1800" dirty="0">
                <a:latin typeface="Times New Roman" panose="02020603050405020304" pitchFamily="18" charset="0"/>
                <a:cs typeface="Times New Roman" panose="02020603050405020304" pitchFamily="18" charset="0"/>
              </a:rPr>
              <a:t>«Αδυναμίες» συμφώνου </a:t>
            </a:r>
            <a:r>
              <a:rPr lang="en-US" altLang="el-GR" sz="1800" dirty="0">
                <a:latin typeface="Times New Roman" panose="02020603050405020304" pitchFamily="18" charset="0"/>
                <a:cs typeface="Times New Roman" panose="02020603050405020304" pitchFamily="18" charset="0"/>
              </a:rPr>
              <a:t>Kellogg-Briand:</a:t>
            </a:r>
          </a:p>
          <a:p>
            <a:pPr lvl="1" algn="just">
              <a:lnSpc>
                <a:spcPct val="150000"/>
              </a:lnSpc>
              <a:buFont typeface="Wingdings" panose="05000000000000000000" pitchFamily="2" charset="2"/>
              <a:buChar char="q"/>
            </a:pPr>
            <a:r>
              <a:rPr lang="el-GR" altLang="el-GR" sz="1800" dirty="0">
                <a:latin typeface="Times New Roman" panose="02020603050405020304" pitchFamily="18" charset="0"/>
                <a:cs typeface="Times New Roman" panose="02020603050405020304" pitchFamily="18" charset="0"/>
              </a:rPr>
              <a:t>Δεν περιείχε προβλέψεις για την επιβολή κυρώσεων εις βάρος του επιτιθέμενου.</a:t>
            </a:r>
            <a:endParaRPr lang="en-US" altLang="el-GR" sz="1800" dirty="0">
              <a:latin typeface="Times New Roman" panose="02020603050405020304" pitchFamily="18" charset="0"/>
              <a:cs typeface="Times New Roman" panose="02020603050405020304" pitchFamily="18" charset="0"/>
            </a:endParaRPr>
          </a:p>
          <a:p>
            <a:pPr lvl="1" algn="just">
              <a:lnSpc>
                <a:spcPct val="150000"/>
              </a:lnSpc>
              <a:buFont typeface="Wingdings" panose="05000000000000000000" pitchFamily="2" charset="2"/>
              <a:buChar char="q"/>
            </a:pPr>
            <a:r>
              <a:rPr lang="el-GR" altLang="el-GR" sz="1800" dirty="0">
                <a:latin typeface="Times New Roman" panose="02020603050405020304" pitchFamily="18" charset="0"/>
                <a:cs typeface="Times New Roman" panose="02020603050405020304" pitchFamily="18" charset="0"/>
              </a:rPr>
              <a:t>Δεν καθοριζόταν ποιος θεωρούνταν «επιτιθέμενος».</a:t>
            </a:r>
          </a:p>
          <a:p>
            <a:pPr lvl="1" algn="just">
              <a:lnSpc>
                <a:spcPct val="150000"/>
              </a:lnSpc>
              <a:buFont typeface="Wingdings" panose="05000000000000000000" pitchFamily="2" charset="2"/>
              <a:buChar char="q"/>
            </a:pPr>
            <a:r>
              <a:rPr lang="el-GR" altLang="el-GR" sz="1800" dirty="0">
                <a:latin typeface="Times New Roman" panose="02020603050405020304" pitchFamily="18" charset="0"/>
                <a:cs typeface="Times New Roman" panose="02020603050405020304" pitchFamily="18" charset="0"/>
              </a:rPr>
              <a:t>Επιβεβαίωνε την πολιτική απομονωτισμού των ΗΠΑ.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CEB6B591-7FCF-4B6C-AB47-869F2E35499C}"/>
              </a:ext>
            </a:extLst>
          </p:cNvPr>
          <p:cNvSpPr>
            <a:spLocks noGrp="1" noChangeArrowheads="1"/>
          </p:cNvSpPr>
          <p:nvPr>
            <p:ph type="title"/>
          </p:nvPr>
        </p:nvSpPr>
        <p:spPr>
          <a:xfrm>
            <a:off x="457200" y="152400"/>
            <a:ext cx="8229600" cy="900336"/>
          </a:xfrm>
        </p:spPr>
        <p:txBody>
          <a:bodyPr>
            <a:normAutofit/>
          </a:bodyPr>
          <a:lstStyle/>
          <a:p>
            <a:pPr algn="ctr"/>
            <a:r>
              <a:rPr lang="el-GR" altLang="el-GR" dirty="0">
                <a:latin typeface="Times New Roman" panose="02020603050405020304" pitchFamily="18" charset="0"/>
                <a:cs typeface="Times New Roman" panose="02020603050405020304" pitchFamily="18" charset="0"/>
              </a:rPr>
              <a:t>Σχέδιο </a:t>
            </a:r>
            <a:r>
              <a:rPr lang="en-US" altLang="el-GR" dirty="0">
                <a:latin typeface="Times New Roman" panose="02020603050405020304" pitchFamily="18" charset="0"/>
                <a:cs typeface="Times New Roman" panose="02020603050405020304" pitchFamily="18" charset="0"/>
              </a:rPr>
              <a:t>Briand</a:t>
            </a:r>
            <a:r>
              <a:rPr lang="el-GR" altLang="el-GR" dirty="0">
                <a:latin typeface="Times New Roman" panose="02020603050405020304" pitchFamily="18" charset="0"/>
                <a:cs typeface="Times New Roman" panose="02020603050405020304" pitchFamily="18" charset="0"/>
              </a:rPr>
              <a:t> (1929-1930)</a:t>
            </a:r>
            <a:endParaRPr lang="en-US" altLang="el-GR" dirty="0">
              <a:latin typeface="Times New Roman" panose="02020603050405020304" pitchFamily="18" charset="0"/>
              <a:cs typeface="Times New Roman" panose="02020603050405020304" pitchFamily="18" charset="0"/>
            </a:endParaRPr>
          </a:p>
        </p:txBody>
      </p:sp>
      <p:sp>
        <p:nvSpPr>
          <p:cNvPr id="15363" name="Rectangle 3">
            <a:extLst>
              <a:ext uri="{FF2B5EF4-FFF2-40B4-BE49-F238E27FC236}">
                <a16:creationId xmlns:a16="http://schemas.microsoft.com/office/drawing/2014/main" id="{78BDCCBF-4304-47EF-A269-1CA5C8B563A0}"/>
              </a:ext>
            </a:extLst>
          </p:cNvPr>
          <p:cNvSpPr>
            <a:spLocks noGrp="1" noChangeArrowheads="1"/>
          </p:cNvSpPr>
          <p:nvPr>
            <p:ph type="body" idx="1"/>
          </p:nvPr>
        </p:nvSpPr>
        <p:spPr>
          <a:xfrm>
            <a:off x="533400" y="1340768"/>
            <a:ext cx="8153400" cy="4824536"/>
          </a:xfrm>
        </p:spPr>
        <p:txBody>
          <a:bodyPr>
            <a:noAutofit/>
          </a:bodyPr>
          <a:lstStyle/>
          <a:p>
            <a:pPr algn="just">
              <a:lnSpc>
                <a:spcPct val="150000"/>
              </a:lnSpc>
              <a:buFont typeface="Wingdings" panose="05000000000000000000" pitchFamily="2" charset="2"/>
              <a:buChar char="q"/>
            </a:pPr>
            <a:r>
              <a:rPr lang="el-GR" altLang="el-GR" sz="1800" b="1" dirty="0">
                <a:latin typeface="Times New Roman" panose="02020603050405020304" pitchFamily="18" charset="0"/>
                <a:cs typeface="Times New Roman" panose="02020603050405020304" pitchFamily="18" charset="0"/>
              </a:rPr>
              <a:t>Σεπτέμβριος 1929:</a:t>
            </a:r>
            <a:r>
              <a:rPr lang="el-GR" altLang="el-GR" sz="1800" dirty="0">
                <a:latin typeface="Times New Roman" panose="02020603050405020304" pitchFamily="18" charset="0"/>
                <a:cs typeface="Times New Roman" panose="02020603050405020304" pitchFamily="18" charset="0"/>
              </a:rPr>
              <a:t> ο </a:t>
            </a:r>
            <a:r>
              <a:rPr lang="en-US" altLang="el-GR" sz="1800" dirty="0">
                <a:latin typeface="Times New Roman" panose="02020603050405020304" pitchFamily="18" charset="0"/>
                <a:cs typeface="Times New Roman" panose="02020603050405020304" pitchFamily="18" charset="0"/>
              </a:rPr>
              <a:t>Briand </a:t>
            </a:r>
            <a:r>
              <a:rPr lang="el-GR" altLang="el-GR" sz="1800" dirty="0">
                <a:latin typeface="Times New Roman" panose="02020603050405020304" pitchFamily="18" charset="0"/>
                <a:cs typeface="Times New Roman" panose="02020603050405020304" pitchFamily="18" charset="0"/>
              </a:rPr>
              <a:t>προτείνει από το βήμα της ΚτΕ τη σύσταση μιας Ομοσπονδίας των Ευρωπαϊκών Κρατών. </a:t>
            </a:r>
          </a:p>
          <a:p>
            <a:pPr algn="just">
              <a:lnSpc>
                <a:spcPct val="150000"/>
              </a:lnSpc>
              <a:buFont typeface="Wingdings" panose="05000000000000000000" pitchFamily="2" charset="2"/>
              <a:buChar char="q"/>
            </a:pPr>
            <a:endParaRPr lang="el-GR" altLang="el-GR" sz="1800" dirty="0">
              <a:latin typeface="Times New Roman" panose="02020603050405020304" pitchFamily="18" charset="0"/>
              <a:cs typeface="Times New Roman" panose="02020603050405020304" pitchFamily="18" charset="0"/>
            </a:endParaRPr>
          </a:p>
          <a:p>
            <a:pPr algn="just">
              <a:lnSpc>
                <a:spcPct val="150000"/>
              </a:lnSpc>
              <a:buFont typeface="Wingdings" panose="05000000000000000000" pitchFamily="2" charset="2"/>
              <a:buChar char="q"/>
            </a:pPr>
            <a:r>
              <a:rPr lang="el-GR" altLang="el-GR" sz="1800" b="1" dirty="0">
                <a:latin typeface="Times New Roman" panose="02020603050405020304" pitchFamily="18" charset="0"/>
                <a:cs typeface="Times New Roman" panose="02020603050405020304" pitchFamily="18" charset="0"/>
              </a:rPr>
              <a:t>Μάιος 1930:</a:t>
            </a:r>
            <a:r>
              <a:rPr lang="el-GR" altLang="el-GR" sz="1800" dirty="0">
                <a:latin typeface="Times New Roman" panose="02020603050405020304" pitchFamily="18" charset="0"/>
                <a:cs typeface="Times New Roman" panose="02020603050405020304" pitchFamily="18" charset="0"/>
              </a:rPr>
              <a:t> ο </a:t>
            </a:r>
            <a:r>
              <a:rPr lang="en-US" altLang="el-GR" sz="1800" dirty="0">
                <a:latin typeface="Times New Roman" panose="02020603050405020304" pitchFamily="18" charset="0"/>
                <a:cs typeface="Times New Roman" panose="02020603050405020304" pitchFamily="18" charset="0"/>
              </a:rPr>
              <a:t>Briand </a:t>
            </a:r>
            <a:r>
              <a:rPr lang="el-GR" altLang="el-GR" sz="1800" dirty="0">
                <a:latin typeface="Times New Roman" panose="02020603050405020304" pitchFamily="18" charset="0"/>
                <a:cs typeface="Times New Roman" panose="02020603050405020304" pitchFamily="18" charset="0"/>
              </a:rPr>
              <a:t>υποβάλει σχέδιο με τίτλο «Υπόμνημα για την Οργάνωση Ομοσπονδιακής Ευρωπαϊκής Ένωσης» στις 26 ευρωπαϊκές χώρες-μέλη της ΚτΕ. Σκοπός του</a:t>
            </a:r>
            <a:r>
              <a:rPr lang="en-US" altLang="el-GR" sz="1800" dirty="0">
                <a:latin typeface="Times New Roman" panose="02020603050405020304" pitchFamily="18" charset="0"/>
                <a:cs typeface="Times New Roman" panose="02020603050405020304" pitchFamily="18" charset="0"/>
              </a:rPr>
              <a:t> </a:t>
            </a:r>
            <a:r>
              <a:rPr lang="el-GR" altLang="el-GR" sz="1800" dirty="0">
                <a:latin typeface="Times New Roman" panose="02020603050405020304" pitchFamily="18" charset="0"/>
                <a:cs typeface="Times New Roman" panose="02020603050405020304" pitchFamily="18" charset="0"/>
              </a:rPr>
              <a:t>ήταν η επέκταση των εγγυήσεων του Λοκάρνο και στην Ανατολική Ευρώπη και η ενίσχυση της οικονομικής συνεργασίας των ευρωπαϊκών κρατών. Το σχέδιο προέβλεπε ακόμα την ίδρυση κοινής αγοράς με την ελεύθερη διακίνηση αγαθών, κεφαλαίων και ανθρώπων. Ο νέος θεσμός θα εντασσόταν στο πλαίσιο και θα τελούσε υπό την αιγίδα της ΚτΕ. Τα κράτη-μέλη θα διατηρούσαν τα κυριαρχικά τους δικαιώματα → δεν επρόκειτο για ομοσπονδία των ευρωπαϊκών κρατών.</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Ρίζες">
  <a:themeElements>
    <a:clrScheme name="Ρίζες">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Ρίζες">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Ρίζες">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19242</TotalTime>
  <Words>1448</Words>
  <Application>Microsoft Office PowerPoint</Application>
  <PresentationFormat>Προβολή στην οθόνη (4:3)</PresentationFormat>
  <Paragraphs>90</Paragraphs>
  <Slides>18</Slides>
  <Notes>0</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18</vt:i4>
      </vt:variant>
    </vt:vector>
  </HeadingPairs>
  <TitlesOfParts>
    <vt:vector size="26" baseType="lpstr">
      <vt:lpstr>Bookman Old Style</vt:lpstr>
      <vt:lpstr>Calibri</vt:lpstr>
      <vt:lpstr>Cambria</vt:lpstr>
      <vt:lpstr>Gill Sans MT</vt:lpstr>
      <vt:lpstr>Times New Roman</vt:lpstr>
      <vt:lpstr>Wingdings</vt:lpstr>
      <vt:lpstr>Wingdings 3</vt:lpstr>
      <vt:lpstr>Ρίζες</vt:lpstr>
      <vt:lpstr>Το μεταπολεμικό διεθνές σύστημα</vt:lpstr>
      <vt:lpstr>Η Ευρώπη στη δίνη των επαναστάσεων και των πολέμων</vt:lpstr>
      <vt:lpstr>«Η ρωσική επιδημία του μπολσεβικισμού»</vt:lpstr>
      <vt:lpstr>Παρουσίαση του PowerPoint</vt:lpstr>
      <vt:lpstr>Οι πόλεμοι μετά τον παγκόσμιο πόλεμο</vt:lpstr>
      <vt:lpstr>Η κρίση του Ρουρ</vt:lpstr>
      <vt:lpstr>Το ζήτημα των επανορθώσεων και η συνθήκη των Βερσαλλιών</vt:lpstr>
      <vt:lpstr>Διαφορές Βρετανίας-Γαλλίας: οικονομική πτυχή</vt:lpstr>
      <vt:lpstr>Διαφορές Βρετανίας-Γαλλίας: ζήτημα ασφάλειας</vt:lpstr>
      <vt:lpstr>Το ζήτημα των επανορθώσεων (1921)</vt:lpstr>
      <vt:lpstr>Το ζήτημα των επανορθώσεων (1922)</vt:lpstr>
      <vt:lpstr>Η κατάληψη του Ρουρ (1923)</vt:lpstr>
      <vt:lpstr>Συνέπειες της κρίσης του Ρουρ</vt:lpstr>
      <vt:lpstr>Η περίοδος της διεθνούς ύφεσης</vt:lpstr>
      <vt:lpstr>Συμφωνίες Λοκάρνο (1925)</vt:lpstr>
      <vt:lpstr>«Αδυναμίες» συμφωνιών Λοκάρνο</vt:lpstr>
      <vt:lpstr>Σύμφωνο Kellogg-Briand (1928)</vt:lpstr>
      <vt:lpstr>Σχέδιο Briand (1929-1930)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Psychico College – IB Program</dc:title>
  <dc:creator>Manolis</dc:creator>
  <cp:lastModifiedBy>Emmanouil Koumas</cp:lastModifiedBy>
  <cp:revision>2121</cp:revision>
  <dcterms:created xsi:type="dcterms:W3CDTF">2014-09-10T14:51:40Z</dcterms:created>
  <dcterms:modified xsi:type="dcterms:W3CDTF">2025-10-10T12:12:49Z</dcterms:modified>
</cp:coreProperties>
</file>