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340" r:id="rId22"/>
    <p:sldId id="342" r:id="rId23"/>
    <p:sldId id="277" r:id="rId24"/>
    <p:sldId id="279" r:id="rId25"/>
    <p:sldId id="280" r:id="rId26"/>
    <p:sldId id="281" r:id="rId27"/>
    <p:sldId id="283" r:id="rId28"/>
    <p:sldId id="284" r:id="rId29"/>
    <p:sldId id="285" r:id="rId30"/>
    <p:sldId id="286" r:id="rId31"/>
    <p:sldId id="288" r:id="rId32"/>
    <p:sldId id="290" r:id="rId33"/>
    <p:sldId id="292" r:id="rId34"/>
    <p:sldId id="294" r:id="rId35"/>
    <p:sldId id="296" r:id="rId36"/>
    <p:sldId id="297" r:id="rId37"/>
    <p:sldId id="299" r:id="rId38"/>
    <p:sldId id="301" r:id="rId39"/>
    <p:sldId id="303" r:id="rId40"/>
    <p:sldId id="305" r:id="rId41"/>
    <p:sldId id="307" r:id="rId42"/>
    <p:sldId id="309" r:id="rId43"/>
    <p:sldId id="310" r:id="rId44"/>
    <p:sldId id="312" r:id="rId45"/>
    <p:sldId id="314" r:id="rId46"/>
    <p:sldId id="316" r:id="rId47"/>
    <p:sldId id="320" r:id="rId48"/>
    <p:sldId id="322" r:id="rId49"/>
    <p:sldId id="318" r:id="rId50"/>
    <p:sldId id="324" r:id="rId51"/>
    <p:sldId id="326" r:id="rId52"/>
    <p:sldId id="328" r:id="rId53"/>
    <p:sldId id="330" r:id="rId54"/>
    <p:sldId id="332" r:id="rId55"/>
    <p:sldId id="336" r:id="rId56"/>
    <p:sldId id="334" r:id="rId57"/>
    <p:sldId id="338" r:id="rId5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3F736-F027-4FB6-BE7D-A0A513D9D48C}" type="datetimeFigureOut">
              <a:rPr lang="el-GR" smtClean="0"/>
              <a:t>25/4/2024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2B7B2D-E087-4727-B846-D6C1F4803457}" type="slidenum">
              <a:rPr lang="el-GR" smtClean="0"/>
              <a:t>‹#›</a:t>
            </a:fld>
            <a:endParaRPr lang="el-GR"/>
          </a:p>
        </p:txBody>
      </p:sp>
    </p:spTree>
    <p:extLst>
      <p:ext uri="{BB962C8B-B14F-4D97-AF65-F5344CB8AC3E}">
        <p14:creationId xmlns:p14="http://schemas.microsoft.com/office/powerpoint/2010/main" val="3133720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5E2E5D-4455-48DB-9417-7E98C424AC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278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69DC8-F4FF-4C87-9C7B-4121927811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3815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8AC1FF-904A-4123-B79A-F9EC48EE10E5}"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7BF0CC-C6A6-441A-9D6F-1EED9F27520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717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351F43-123C-470A-A368-8C96B56B553C}"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25B8D4-A3AF-41CA-B2FF-3FCD67E4EFA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0527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654229-E7C5-4987-AF29-7D71A33D2A42}"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E7DBF7-8962-409A-9EE1-DC0B62595AC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151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8F17E2-C3F4-41D5-A6FF-6D4247BA7623}"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5E957B-96D7-4A4A-B0EB-FE7483B9BD7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6166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3A5857F-4B29-498A-AAB5-693307CDFF1A}"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DF3223-B058-43F9-8C80-E4390F0A204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333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4F6C2-FD24-4FCE-9AAB-5357051A89F4}"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7CA86E2-EE33-4DAA-8DB4-EA0AC2FB65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704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1CE90E0-14F1-4064-A6BF-A2706545C263}"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E156D3A-75D8-4969-9541-1E8706779EF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904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52D0ACB-C33A-4ABB-97C2-8EA90D860CAD}"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5362F0C-094C-4AA0-885A-848A5C9232F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87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4C04469-B2E3-4412-AED2-47FCA56B12F9}"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6E8BDA5-5F89-48A3-901A-94524F765FA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657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BB0768-3689-4896-8D2E-C5DBA7066213}"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0D053E-900D-4703-A671-3199E9CDF9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110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7CA0C7-857D-404C-B7E2-EBF0E31E185C}"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093E62-7383-4BC4-9FC2-C62AA1334B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1771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0B1C471-958E-4663-965A-D335505333EE}" type="datetimeFigureOut">
              <a:rPr lang="en-US" smtClean="0">
                <a:solidFill>
                  <a:prstClr val="black">
                    <a:tint val="75000"/>
                  </a:prstClr>
                </a:solidFill>
              </a:rPr>
              <a:pPr>
                <a:defRPr/>
              </a:pPr>
              <a:t>4/25/2024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76A9D92-FAAD-4627-A6C9-006877020D0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5978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2286000" y="2130426"/>
            <a:ext cx="7772400" cy="1470025"/>
          </a:xfrm>
        </p:spPr>
        <p:txBody>
          <a:bodyPr/>
          <a:lstStyle/>
          <a:p>
            <a:pPr eaLnBrk="1" hangingPunct="1"/>
            <a:r>
              <a:rPr lang="el-GR" b="1" dirty="0" smtClean="0"/>
              <a:t>Ιστορία</a:t>
            </a:r>
            <a:r>
              <a:rPr lang="en-US" b="1" dirty="0" smtClean="0"/>
              <a:t> </a:t>
            </a:r>
            <a:r>
              <a:rPr lang="el-GR" b="1" dirty="0" smtClean="0"/>
              <a:t>της Οθωμανικής Αυτοκρατορίας</a:t>
            </a:r>
            <a:br>
              <a:rPr lang="el-GR" b="1" dirty="0" smtClean="0"/>
            </a:br>
            <a:r>
              <a:rPr lang="el-GR" b="1" dirty="0" smtClean="0"/>
              <a:t>(14ος – 20ός αι.)</a:t>
            </a:r>
            <a:endParaRPr lang="en-US" b="1" dirty="0" smtClean="0"/>
          </a:p>
        </p:txBody>
      </p:sp>
      <p:sp>
        <p:nvSpPr>
          <p:cNvPr id="3" name="Subtitle 2"/>
          <p:cNvSpPr>
            <a:spLocks noGrp="1"/>
          </p:cNvSpPr>
          <p:nvPr>
            <p:ph type="subTitle" idx="1"/>
          </p:nvPr>
        </p:nvSpPr>
        <p:spPr>
          <a:xfrm>
            <a:off x="2971800" y="3886200"/>
            <a:ext cx="6400800" cy="1752600"/>
          </a:xfrm>
        </p:spPr>
        <p:txBody>
          <a:bodyPr rtlCol="0">
            <a:normAutofit fontScale="77500" lnSpcReduction="20000"/>
          </a:bodyPr>
          <a:lstStyle/>
          <a:p>
            <a:pPr algn="just" eaLnBrk="1" fontAlgn="auto" hangingPunct="1">
              <a:spcAft>
                <a:spcPts val="0"/>
              </a:spcAft>
              <a:defRPr/>
            </a:pPr>
            <a:r>
              <a:rPr lang="el-GR" dirty="0" smtClean="0"/>
              <a:t>Το μάθημα (κωδ. ΙΙ 24) εξετάζει, σε θεματικές ενότητες, τις κύριες πολιτικές, στρατιωτικές και οικονομικές εξελίξεις της Οθωμανικής Ιστορίας από την ίδρυση του Οθωμανικού κράτους (</a:t>
            </a:r>
            <a:r>
              <a:rPr lang="en-US" dirty="0" smtClean="0"/>
              <a:t>c.1300</a:t>
            </a:r>
            <a:r>
              <a:rPr lang="el-GR" dirty="0" smtClean="0"/>
              <a:t>) έως τα μέσα του 20ού αιώνα (19</a:t>
            </a:r>
            <a:r>
              <a:rPr lang="en-US" dirty="0" smtClean="0"/>
              <a:t>5</a:t>
            </a:r>
            <a:r>
              <a:rPr lang="el-GR" dirty="0" smtClean="0"/>
              <a:t>0).</a:t>
            </a:r>
            <a:endParaRPr lang="en-US" dirty="0" smtClean="0"/>
          </a:p>
        </p:txBody>
      </p:sp>
    </p:spTree>
    <p:extLst>
      <p:ext uri="{BB962C8B-B14F-4D97-AF65-F5344CB8AC3E}">
        <p14:creationId xmlns:p14="http://schemas.microsoft.com/office/powerpoint/2010/main" val="1971925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1981200" y="685800"/>
            <a:ext cx="2971800" cy="3124200"/>
          </a:xfrm>
          <a:prstGeom prst="rect">
            <a:avLst/>
          </a:prstGeom>
          <a:noFill/>
          <a:ln w="9525">
            <a:noFill/>
            <a:miter lim="800000"/>
            <a:headEnd/>
            <a:tailEnd/>
          </a:ln>
        </p:spPr>
      </p:pic>
      <p:pic>
        <p:nvPicPr>
          <p:cNvPr id="11267" name="Picture 3"/>
          <p:cNvPicPr>
            <a:picLocks noGrp="1" noChangeAspect="1" noChangeArrowheads="1"/>
          </p:cNvPicPr>
          <p:nvPr>
            <p:ph idx="1"/>
          </p:nvPr>
        </p:nvPicPr>
        <p:blipFill>
          <a:blip r:embed="rId3"/>
          <a:srcRect/>
          <a:stretch>
            <a:fillRect/>
          </a:stretch>
        </p:blipFill>
        <p:spPr>
          <a:xfrm>
            <a:off x="5410200" y="762001"/>
            <a:ext cx="1905000" cy="1800225"/>
          </a:xfrm>
          <a:noFill/>
        </p:spPr>
      </p:pic>
      <p:pic>
        <p:nvPicPr>
          <p:cNvPr id="11268" name="Picture 6"/>
          <p:cNvPicPr>
            <a:picLocks noChangeAspect="1" noChangeArrowheads="1"/>
          </p:cNvPicPr>
          <p:nvPr/>
        </p:nvPicPr>
        <p:blipFill>
          <a:blip r:embed="rId4"/>
          <a:srcRect/>
          <a:stretch>
            <a:fillRect/>
          </a:stretch>
        </p:blipFill>
        <p:spPr bwMode="auto">
          <a:xfrm>
            <a:off x="5943600" y="3581400"/>
            <a:ext cx="4038600" cy="2971800"/>
          </a:xfrm>
          <a:prstGeom prst="rect">
            <a:avLst/>
          </a:prstGeom>
          <a:noFill/>
          <a:ln w="9525">
            <a:noFill/>
            <a:miter lim="800000"/>
            <a:headEnd/>
            <a:tailEnd/>
          </a:ln>
        </p:spPr>
      </p:pic>
      <p:pic>
        <p:nvPicPr>
          <p:cNvPr id="11269" name="Picture 7"/>
          <p:cNvPicPr>
            <a:picLocks noChangeAspect="1" noChangeArrowheads="1"/>
          </p:cNvPicPr>
          <p:nvPr/>
        </p:nvPicPr>
        <p:blipFill>
          <a:blip r:embed="rId5"/>
          <a:srcRect/>
          <a:stretch>
            <a:fillRect/>
          </a:stretch>
        </p:blipFill>
        <p:spPr bwMode="auto">
          <a:xfrm>
            <a:off x="7848600" y="838200"/>
            <a:ext cx="2286000" cy="2362200"/>
          </a:xfrm>
          <a:prstGeom prst="rect">
            <a:avLst/>
          </a:prstGeom>
          <a:noFill/>
          <a:ln w="9525">
            <a:noFill/>
            <a:miter lim="800000"/>
            <a:headEnd/>
            <a:tailEnd/>
          </a:ln>
        </p:spPr>
      </p:pic>
      <p:pic>
        <p:nvPicPr>
          <p:cNvPr id="11270" name="Picture 8"/>
          <p:cNvPicPr>
            <a:picLocks noChangeAspect="1" noChangeArrowheads="1"/>
          </p:cNvPicPr>
          <p:nvPr/>
        </p:nvPicPr>
        <p:blipFill>
          <a:blip r:embed="rId6"/>
          <a:srcRect/>
          <a:stretch>
            <a:fillRect/>
          </a:stretch>
        </p:blipFill>
        <p:spPr bwMode="auto">
          <a:xfrm>
            <a:off x="1981200" y="4038600"/>
            <a:ext cx="3505200" cy="2438400"/>
          </a:xfrm>
          <a:prstGeom prst="rect">
            <a:avLst/>
          </a:prstGeom>
          <a:noFill/>
          <a:ln w="9525">
            <a:noFill/>
            <a:miter lim="800000"/>
            <a:headEnd/>
            <a:tailEnd/>
          </a:ln>
        </p:spPr>
      </p:pic>
    </p:spTree>
    <p:extLst>
      <p:ext uri="{BB962C8B-B14F-4D97-AF65-F5344CB8AC3E}">
        <p14:creationId xmlns:p14="http://schemas.microsoft.com/office/powerpoint/2010/main" val="724249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981200" y="274638"/>
            <a:ext cx="8229600" cy="715962"/>
          </a:xfrm>
        </p:spPr>
        <p:txBody>
          <a:bodyPr/>
          <a:lstStyle/>
          <a:p>
            <a:pPr eaLnBrk="1" hangingPunct="1"/>
            <a:r>
              <a:rPr lang="el-GR" sz="2800" b="1"/>
              <a:t>Η χριστιανική </a:t>
            </a:r>
            <a:r>
              <a:rPr lang="en-US" sz="2800" b="1"/>
              <a:t>reconquista</a:t>
            </a:r>
          </a:p>
        </p:txBody>
      </p:sp>
      <p:sp>
        <p:nvSpPr>
          <p:cNvPr id="3" name="Content Placeholder 2"/>
          <p:cNvSpPr>
            <a:spLocks noGrp="1"/>
          </p:cNvSpPr>
          <p:nvPr>
            <p:ph idx="1"/>
          </p:nvPr>
        </p:nvSpPr>
        <p:spPr>
          <a:xfrm>
            <a:off x="1905000" y="1066800"/>
            <a:ext cx="8305800" cy="5562600"/>
          </a:xfrm>
        </p:spPr>
        <p:txBody>
          <a:bodyPr rtlCol="0">
            <a:normAutofit fontScale="77500" lnSpcReduction="20000"/>
          </a:bodyPr>
          <a:lstStyle/>
          <a:p>
            <a:pPr eaLnBrk="1" fontAlgn="auto" hangingPunct="1">
              <a:spcAft>
                <a:spcPts val="0"/>
              </a:spcAft>
              <a:buFont typeface="Arial" pitchFamily="34" charset="0"/>
              <a:buChar char="•"/>
              <a:defRPr/>
            </a:pPr>
            <a:r>
              <a:rPr lang="el-GR" sz="2000" dirty="0"/>
              <a:t>1571 οθωμανική κατάκτηση της Κύπρου (πτώση Αμμοχώστου)</a:t>
            </a:r>
          </a:p>
          <a:p>
            <a:pPr eaLnBrk="1" fontAlgn="auto" hangingPunct="1">
              <a:spcAft>
                <a:spcPts val="0"/>
              </a:spcAft>
              <a:buFont typeface="Arial" pitchFamily="34" charset="0"/>
              <a:buChar char="•"/>
              <a:defRPr/>
            </a:pPr>
            <a:r>
              <a:rPr lang="el-GR" sz="2000" dirty="0"/>
              <a:t>7 Οκτωβρίου 1571 μάχη του </a:t>
            </a:r>
            <a:r>
              <a:rPr lang="en-US" sz="2000" dirty="0"/>
              <a:t>Lepanto (</a:t>
            </a:r>
            <a:r>
              <a:rPr lang="el-GR" sz="2000" dirty="0"/>
              <a:t>της Ναυπάκτου)</a:t>
            </a:r>
          </a:p>
          <a:p>
            <a:pPr eaLnBrk="1" fontAlgn="auto" hangingPunct="1">
              <a:spcAft>
                <a:spcPts val="0"/>
              </a:spcAft>
              <a:buFont typeface="Arial" pitchFamily="34" charset="0"/>
              <a:buChar char="•"/>
              <a:defRPr/>
            </a:pPr>
            <a:r>
              <a:rPr lang="en-US" sz="2000" dirty="0"/>
              <a:t>1683 </a:t>
            </a:r>
            <a:r>
              <a:rPr lang="el-GR" sz="2000" dirty="0"/>
              <a:t>δεύτερη (αποτυχημένη) πολιορκία της Βιέννης</a:t>
            </a:r>
          </a:p>
          <a:p>
            <a:pPr eaLnBrk="1" fontAlgn="auto" hangingPunct="1">
              <a:spcAft>
                <a:spcPts val="0"/>
              </a:spcAft>
              <a:buFont typeface="Arial" pitchFamily="34" charset="0"/>
              <a:buChar char="•"/>
              <a:defRPr/>
            </a:pPr>
            <a:r>
              <a:rPr lang="el-GR" sz="2000" dirty="0"/>
              <a:t>1716-18, 1737-39, 1788-91 </a:t>
            </a:r>
            <a:r>
              <a:rPr lang="el-GR" sz="2000" dirty="0" err="1"/>
              <a:t>αυστροτουρκικοί</a:t>
            </a:r>
            <a:r>
              <a:rPr lang="el-GR" sz="2000" dirty="0"/>
              <a:t> πόλεμοι</a:t>
            </a:r>
          </a:p>
          <a:p>
            <a:pPr eaLnBrk="1" fontAlgn="auto" hangingPunct="1">
              <a:spcAft>
                <a:spcPts val="0"/>
              </a:spcAft>
              <a:buFont typeface="Arial" pitchFamily="34" charset="0"/>
              <a:buChar char="•"/>
              <a:defRPr/>
            </a:pPr>
            <a:r>
              <a:rPr lang="el-GR" sz="2000" dirty="0"/>
              <a:t>1463-79, 1499-1503, 1537-40, 1570-71, 1645-6</a:t>
            </a:r>
            <a:r>
              <a:rPr lang="en-US" sz="2000" dirty="0"/>
              <a:t>9</a:t>
            </a:r>
            <a:r>
              <a:rPr lang="el-GR" sz="2000" dirty="0"/>
              <a:t>, 1684-99, 1714-18 επτά </a:t>
            </a:r>
            <a:r>
              <a:rPr lang="el-GR" sz="2000" dirty="0" err="1"/>
              <a:t>βενετοτουρκικοί</a:t>
            </a:r>
            <a:r>
              <a:rPr lang="el-GR" sz="2000" dirty="0"/>
              <a:t> πόλεμοι</a:t>
            </a:r>
          </a:p>
          <a:p>
            <a:pPr eaLnBrk="1" fontAlgn="auto" hangingPunct="1">
              <a:spcAft>
                <a:spcPts val="0"/>
              </a:spcAft>
              <a:buFont typeface="Arial" pitchFamily="34" charset="0"/>
              <a:buChar char="•"/>
              <a:defRPr/>
            </a:pPr>
            <a:r>
              <a:rPr lang="el-GR" sz="2000" dirty="0"/>
              <a:t>1645-69 μάχη της Κρήτης</a:t>
            </a:r>
          </a:p>
          <a:p>
            <a:pPr eaLnBrk="1" fontAlgn="auto" hangingPunct="1">
              <a:spcAft>
                <a:spcPts val="0"/>
              </a:spcAft>
              <a:buFont typeface="Arial" pitchFamily="34" charset="0"/>
              <a:buChar char="•"/>
              <a:defRPr/>
            </a:pPr>
            <a:r>
              <a:rPr lang="el-GR" sz="2000" dirty="0"/>
              <a:t>1669 πτώση του Χάνδακα (</a:t>
            </a:r>
            <a:r>
              <a:rPr lang="en-US" sz="2000" dirty="0"/>
              <a:t>Candia)</a:t>
            </a:r>
            <a:endParaRPr lang="el-GR" sz="2000" dirty="0"/>
          </a:p>
          <a:p>
            <a:pPr eaLnBrk="1" fontAlgn="auto" hangingPunct="1">
              <a:spcAft>
                <a:spcPts val="0"/>
              </a:spcAft>
              <a:buFont typeface="Arial" pitchFamily="34" charset="0"/>
              <a:buChar char="•"/>
              <a:defRPr/>
            </a:pPr>
            <a:r>
              <a:rPr lang="el-GR" sz="2000" dirty="0"/>
              <a:t>1715 πτώση της Τήνου, της Γραμβούσας και της Σπιναλόγκας, τελευταίων λατινικών κτήσεων στο Αιγαίο.</a:t>
            </a:r>
          </a:p>
          <a:p>
            <a:pPr eaLnBrk="1" fontAlgn="auto" hangingPunct="1">
              <a:spcAft>
                <a:spcPts val="0"/>
              </a:spcAft>
              <a:buFont typeface="Arial" pitchFamily="34" charset="0"/>
              <a:buChar char="•"/>
              <a:defRPr/>
            </a:pPr>
            <a:r>
              <a:rPr lang="el-GR" sz="2000" dirty="0"/>
              <a:t>1480, 1537, 1716 πολιορκίες της Κέρκυρας</a:t>
            </a:r>
          </a:p>
          <a:p>
            <a:pPr eaLnBrk="1" fontAlgn="auto" hangingPunct="1">
              <a:spcAft>
                <a:spcPts val="0"/>
              </a:spcAft>
              <a:buFont typeface="Arial" pitchFamily="34" charset="0"/>
              <a:buChar char="•"/>
              <a:defRPr/>
            </a:pPr>
            <a:r>
              <a:rPr lang="el-GR" sz="2000" dirty="0"/>
              <a:t>1500 η Κεφαλονιά και η Ζάκυνθος περιέρχονται στους Βενετούς.</a:t>
            </a:r>
          </a:p>
          <a:p>
            <a:pPr eaLnBrk="1" fontAlgn="auto" hangingPunct="1">
              <a:spcAft>
                <a:spcPts val="0"/>
              </a:spcAft>
              <a:buFont typeface="Arial" pitchFamily="34" charset="0"/>
              <a:buChar char="•"/>
              <a:defRPr/>
            </a:pPr>
            <a:r>
              <a:rPr lang="el-GR" sz="2000" dirty="0"/>
              <a:t>1684 η Λευκάδα περιέρχεται στους Βενετούς</a:t>
            </a:r>
          </a:p>
          <a:p>
            <a:pPr eaLnBrk="1" fontAlgn="auto" hangingPunct="1">
              <a:spcAft>
                <a:spcPts val="0"/>
              </a:spcAft>
              <a:buFont typeface="Arial" pitchFamily="34" charset="0"/>
              <a:buChar char="•"/>
              <a:defRPr/>
            </a:pPr>
            <a:r>
              <a:rPr lang="el-GR" sz="2000" dirty="0"/>
              <a:t>1684-1715 Β´ </a:t>
            </a:r>
            <a:r>
              <a:rPr lang="el-GR" sz="2000" dirty="0" err="1"/>
              <a:t>Βενετοκρατία</a:t>
            </a:r>
            <a:r>
              <a:rPr lang="el-GR" sz="2000" dirty="0"/>
              <a:t> στην Πελοπόννησο</a:t>
            </a:r>
          </a:p>
          <a:p>
            <a:pPr eaLnBrk="1" fontAlgn="auto" hangingPunct="1">
              <a:spcAft>
                <a:spcPts val="0"/>
              </a:spcAft>
              <a:buFont typeface="Arial" pitchFamily="34" charset="0"/>
              <a:buChar char="•"/>
              <a:defRPr/>
            </a:pPr>
            <a:r>
              <a:rPr lang="el-GR" sz="2000" dirty="0"/>
              <a:t>26 Σεπτεμβρίου 1687 βομβαρδισμός της Ακρόπολης από τον </a:t>
            </a:r>
            <a:r>
              <a:rPr lang="el-GR" sz="2000" dirty="0" err="1"/>
              <a:t>Μοροζίνι</a:t>
            </a:r>
            <a:endParaRPr lang="el-GR" sz="2000" dirty="0"/>
          </a:p>
          <a:p>
            <a:pPr eaLnBrk="1" fontAlgn="auto" hangingPunct="1">
              <a:spcAft>
                <a:spcPts val="0"/>
              </a:spcAft>
              <a:buFont typeface="Arial" pitchFamily="34" charset="0"/>
              <a:buChar char="•"/>
              <a:defRPr/>
            </a:pPr>
            <a:r>
              <a:rPr lang="el-GR" sz="2000" dirty="0"/>
              <a:t>1699 </a:t>
            </a:r>
            <a:r>
              <a:rPr lang="el-GR" sz="2000" dirty="0" err="1"/>
              <a:t>αυστροτουρκική</a:t>
            </a:r>
            <a:r>
              <a:rPr lang="el-GR" sz="2000" dirty="0"/>
              <a:t> Συνθήκη του Κάρλοβιτς</a:t>
            </a:r>
          </a:p>
          <a:p>
            <a:pPr eaLnBrk="1" fontAlgn="auto" hangingPunct="1">
              <a:spcAft>
                <a:spcPts val="0"/>
              </a:spcAft>
              <a:buFont typeface="Arial" pitchFamily="34" charset="0"/>
              <a:buChar char="•"/>
              <a:defRPr/>
            </a:pPr>
            <a:r>
              <a:rPr lang="el-GR" sz="2000" dirty="0"/>
              <a:t>1718 </a:t>
            </a:r>
            <a:r>
              <a:rPr lang="el-GR" sz="2000" dirty="0" err="1"/>
              <a:t>αυστροτουρκική</a:t>
            </a:r>
            <a:r>
              <a:rPr lang="el-GR" sz="2000" dirty="0"/>
              <a:t> Συνθήκη του Πασσάροβιτς</a:t>
            </a:r>
          </a:p>
          <a:p>
            <a:pPr eaLnBrk="1" fontAlgn="auto" hangingPunct="1">
              <a:spcAft>
                <a:spcPts val="0"/>
              </a:spcAft>
              <a:buFont typeface="Arial" pitchFamily="34" charset="0"/>
              <a:buChar char="•"/>
              <a:defRPr/>
            </a:pPr>
            <a:r>
              <a:rPr lang="el-GR" sz="2000" dirty="0"/>
              <a:t>1735-39 πρώτος </a:t>
            </a:r>
            <a:r>
              <a:rPr lang="el-GR" sz="2000" dirty="0" err="1"/>
              <a:t>ρωσσοτουρκικός</a:t>
            </a:r>
            <a:r>
              <a:rPr lang="el-GR" sz="2000" dirty="0"/>
              <a:t> πόλεμος στην Κριμαία</a:t>
            </a:r>
          </a:p>
          <a:p>
            <a:pPr eaLnBrk="1" fontAlgn="auto" hangingPunct="1">
              <a:spcAft>
                <a:spcPts val="0"/>
              </a:spcAft>
              <a:buFont typeface="Arial" pitchFamily="34" charset="0"/>
              <a:buChar char="•"/>
              <a:defRPr/>
            </a:pPr>
            <a:r>
              <a:rPr lang="el-GR" sz="2000" dirty="0"/>
              <a:t>1768-74 </a:t>
            </a:r>
            <a:r>
              <a:rPr lang="el-GR" sz="2000" dirty="0" err="1"/>
              <a:t>Ορλωφικά</a:t>
            </a:r>
            <a:endParaRPr lang="el-GR" sz="2000" dirty="0"/>
          </a:p>
          <a:p>
            <a:pPr eaLnBrk="1" fontAlgn="auto" hangingPunct="1">
              <a:spcAft>
                <a:spcPts val="0"/>
              </a:spcAft>
              <a:buFont typeface="Arial" pitchFamily="34" charset="0"/>
              <a:buChar char="•"/>
              <a:defRPr/>
            </a:pPr>
            <a:r>
              <a:rPr lang="el-GR" sz="2000" dirty="0"/>
              <a:t>1774 </a:t>
            </a:r>
            <a:r>
              <a:rPr lang="el-GR" sz="2000" dirty="0" err="1"/>
              <a:t>ρωσοτουρκική</a:t>
            </a:r>
            <a:r>
              <a:rPr lang="el-GR" sz="2000" dirty="0"/>
              <a:t> Συνθήκη του Κιουτσούκ-Καϊναρτζή</a:t>
            </a:r>
          </a:p>
          <a:p>
            <a:pPr eaLnBrk="1" fontAlgn="auto" hangingPunct="1">
              <a:spcAft>
                <a:spcPts val="0"/>
              </a:spcAft>
              <a:buFont typeface="Arial" pitchFamily="34" charset="0"/>
              <a:buChar char="•"/>
              <a:defRPr/>
            </a:pPr>
            <a:r>
              <a:rPr lang="el-GR" sz="2000" dirty="0"/>
              <a:t>1787-91 τρίτος </a:t>
            </a:r>
            <a:r>
              <a:rPr lang="el-GR" sz="2000" dirty="0" err="1"/>
              <a:t>ρωσοτουρκικός</a:t>
            </a:r>
            <a:r>
              <a:rPr lang="el-GR" sz="2000" dirty="0"/>
              <a:t> πόλεμος </a:t>
            </a:r>
          </a:p>
          <a:p>
            <a:pPr eaLnBrk="1" fontAlgn="auto" hangingPunct="1">
              <a:spcAft>
                <a:spcPts val="0"/>
              </a:spcAft>
              <a:buFont typeface="Arial" pitchFamily="34" charset="0"/>
              <a:buChar char="•"/>
              <a:defRPr/>
            </a:pPr>
            <a:r>
              <a:rPr lang="el-GR" sz="2000" dirty="0"/>
              <a:t>1792 </a:t>
            </a:r>
            <a:r>
              <a:rPr lang="el-GR" sz="2000" dirty="0" err="1"/>
              <a:t>ρωσοτουρκική</a:t>
            </a:r>
            <a:r>
              <a:rPr lang="el-GR" sz="2000" dirty="0"/>
              <a:t> συνθήκη Συνθήκη του Ιασίου</a:t>
            </a:r>
          </a:p>
          <a:p>
            <a:pPr eaLnBrk="1" fontAlgn="auto" hangingPunct="1">
              <a:spcAft>
                <a:spcPts val="0"/>
              </a:spcAft>
              <a:buFont typeface="Arial" pitchFamily="34" charset="0"/>
              <a:buChar char="•"/>
              <a:defRPr/>
            </a:pPr>
            <a:r>
              <a:rPr lang="el-GR" sz="2000" dirty="0"/>
              <a:t>1806-12 τέταρτος </a:t>
            </a:r>
            <a:r>
              <a:rPr lang="el-GR" sz="2000" dirty="0" err="1"/>
              <a:t>ρωσσοτουρκικός</a:t>
            </a:r>
            <a:r>
              <a:rPr lang="el-GR" sz="2000" dirty="0"/>
              <a:t> πόλεμος</a:t>
            </a:r>
          </a:p>
          <a:p>
            <a:pPr eaLnBrk="1" fontAlgn="auto" hangingPunct="1">
              <a:spcAft>
                <a:spcPts val="0"/>
              </a:spcAft>
              <a:buFont typeface="Arial" pitchFamily="34" charset="0"/>
              <a:buChar char="•"/>
              <a:defRPr/>
            </a:pPr>
            <a:endParaRPr lang="en-US" sz="2000" dirty="0"/>
          </a:p>
        </p:txBody>
      </p:sp>
    </p:spTree>
    <p:extLst>
      <p:ext uri="{BB962C8B-B14F-4D97-AF65-F5344CB8AC3E}">
        <p14:creationId xmlns:p14="http://schemas.microsoft.com/office/powerpoint/2010/main" val="2671279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Chartes3.jpg"/>
          <p:cNvPicPr>
            <a:picLocks noGrp="1" noChangeAspect="1"/>
          </p:cNvPicPr>
          <p:nvPr>
            <p:ph idx="1"/>
          </p:nvPr>
        </p:nvPicPr>
        <p:blipFill>
          <a:blip r:embed="rId2"/>
          <a:srcRect l="12805" t="21344" r="4268"/>
          <a:stretch>
            <a:fillRect/>
          </a:stretch>
        </p:blipFill>
        <p:spPr>
          <a:xfrm>
            <a:off x="2595564" y="762000"/>
            <a:ext cx="7386637" cy="5181600"/>
          </a:xfrm>
        </p:spPr>
      </p:pic>
    </p:spTree>
    <p:extLst>
      <p:ext uri="{BB962C8B-B14F-4D97-AF65-F5344CB8AC3E}">
        <p14:creationId xmlns:p14="http://schemas.microsoft.com/office/powerpoint/2010/main" val="3178083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descr="Chartes4.jpg"/>
          <p:cNvPicPr>
            <a:picLocks noGrp="1" noChangeAspect="1"/>
          </p:cNvPicPr>
          <p:nvPr>
            <p:ph idx="1"/>
          </p:nvPr>
        </p:nvPicPr>
        <p:blipFill>
          <a:blip r:embed="rId2"/>
          <a:srcRect l="20244" t="2353" r="990" b="9412"/>
          <a:stretch>
            <a:fillRect/>
          </a:stretch>
        </p:blipFill>
        <p:spPr>
          <a:xfrm>
            <a:off x="3581400" y="304800"/>
            <a:ext cx="4724400" cy="6553200"/>
          </a:xfrm>
        </p:spPr>
      </p:pic>
    </p:spTree>
    <p:extLst>
      <p:ext uri="{BB962C8B-B14F-4D97-AF65-F5344CB8AC3E}">
        <p14:creationId xmlns:p14="http://schemas.microsoft.com/office/powerpoint/2010/main" val="3556003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rtlCol="0">
            <a:normAutofit fontScale="90000"/>
          </a:bodyPr>
          <a:lstStyle/>
          <a:p>
            <a:pPr eaLnBrk="1" fontAlgn="auto" hangingPunct="1">
              <a:spcAft>
                <a:spcPts val="0"/>
              </a:spcAft>
              <a:defRPr/>
            </a:pPr>
            <a:r>
              <a:rPr lang="el-GR" sz="2800" b="1" dirty="0"/>
              <a:t>Θεσμοί και διοικητική οργάνωση του οθωμανικού κράτους</a:t>
            </a:r>
            <a:endParaRPr lang="en-US" sz="2800" b="1" dirty="0"/>
          </a:p>
        </p:txBody>
      </p:sp>
      <p:sp>
        <p:nvSpPr>
          <p:cNvPr id="3" name="Content Placeholder 2"/>
          <p:cNvSpPr>
            <a:spLocks noGrp="1"/>
          </p:cNvSpPr>
          <p:nvPr>
            <p:ph idx="1"/>
          </p:nvPr>
        </p:nvSpPr>
        <p:spPr>
          <a:xfrm>
            <a:off x="1905000" y="990600"/>
            <a:ext cx="8305800" cy="5638800"/>
          </a:xfrm>
        </p:spPr>
        <p:txBody>
          <a:bodyPr rtlCol="0">
            <a:normAutofit fontScale="92500" lnSpcReduction="20000"/>
          </a:bodyPr>
          <a:lstStyle/>
          <a:p>
            <a:pPr eaLnBrk="1" fontAlgn="auto" hangingPunct="1">
              <a:spcAft>
                <a:spcPts val="0"/>
              </a:spcAft>
              <a:buFont typeface="Arial" pitchFamily="34" charset="0"/>
              <a:buChar char="•"/>
              <a:defRPr/>
            </a:pPr>
            <a:r>
              <a:rPr lang="el-GR" sz="2000" dirty="0"/>
              <a:t>Σουλτάνος – Χαλίφης (1516)</a:t>
            </a:r>
            <a:r>
              <a:rPr lang="en-US" sz="2000" dirty="0"/>
              <a:t>: </a:t>
            </a:r>
            <a:r>
              <a:rPr lang="el-GR" sz="2000" dirty="0"/>
              <a:t>προσωποπαγής φύση διακυβέρνησης</a:t>
            </a:r>
          </a:p>
          <a:p>
            <a:pPr eaLnBrk="1" fontAlgn="auto" hangingPunct="1">
              <a:spcAft>
                <a:spcPts val="0"/>
              </a:spcAft>
              <a:buFont typeface="Arial" pitchFamily="34" charset="0"/>
              <a:buChar char="•"/>
              <a:defRPr/>
            </a:pPr>
            <a:r>
              <a:rPr lang="el-GR" sz="2000" dirty="0"/>
              <a:t>σαρία (ισλαμικός νόμος) – αραβική παράδοση</a:t>
            </a:r>
          </a:p>
          <a:p>
            <a:pPr eaLnBrk="1" fontAlgn="auto" hangingPunct="1">
              <a:spcAft>
                <a:spcPts val="0"/>
              </a:spcAft>
              <a:buFont typeface="Arial" pitchFamily="34" charset="0"/>
              <a:buChar char="•"/>
              <a:defRPr/>
            </a:pPr>
            <a:r>
              <a:rPr lang="en-US" sz="2000" dirty="0"/>
              <a:t>Dar</a:t>
            </a:r>
            <a:r>
              <a:rPr lang="el-GR" sz="2000" dirty="0"/>
              <a:t>-</a:t>
            </a:r>
            <a:r>
              <a:rPr lang="en-US" sz="2000" dirty="0"/>
              <a:t>al</a:t>
            </a:r>
            <a:r>
              <a:rPr lang="el-GR" sz="2000" dirty="0"/>
              <a:t>-</a:t>
            </a:r>
            <a:r>
              <a:rPr lang="en-US" sz="2000" dirty="0"/>
              <a:t>Islam</a:t>
            </a:r>
            <a:r>
              <a:rPr lang="el-GR" sz="2000" dirty="0"/>
              <a:t> και </a:t>
            </a:r>
            <a:r>
              <a:rPr lang="en-US" sz="2000" dirty="0"/>
              <a:t>Dar</a:t>
            </a:r>
            <a:r>
              <a:rPr lang="el-GR" sz="2000" dirty="0"/>
              <a:t>-</a:t>
            </a:r>
            <a:r>
              <a:rPr lang="en-US" sz="2000" dirty="0"/>
              <a:t>al</a:t>
            </a:r>
            <a:r>
              <a:rPr lang="el-GR" sz="2000" dirty="0"/>
              <a:t>-</a:t>
            </a:r>
            <a:r>
              <a:rPr lang="en-US" sz="2000" dirty="0" err="1"/>
              <a:t>Harb</a:t>
            </a:r>
            <a:endParaRPr lang="el-GR" sz="2000" dirty="0"/>
          </a:p>
          <a:p>
            <a:pPr eaLnBrk="1" fontAlgn="auto" hangingPunct="1">
              <a:spcAft>
                <a:spcPts val="0"/>
              </a:spcAft>
              <a:buFont typeface="Arial" pitchFamily="34" charset="0"/>
              <a:buChar char="•"/>
              <a:defRPr/>
            </a:pPr>
            <a:r>
              <a:rPr lang="el-GR" sz="2000" dirty="0" err="1"/>
              <a:t>κανουναμέδες</a:t>
            </a:r>
            <a:endParaRPr lang="el-GR" sz="2000" dirty="0"/>
          </a:p>
          <a:p>
            <a:pPr eaLnBrk="1" fontAlgn="auto" hangingPunct="1">
              <a:spcAft>
                <a:spcPts val="0"/>
              </a:spcAft>
              <a:buFont typeface="Arial" pitchFamily="34" charset="0"/>
              <a:buChar char="•"/>
              <a:defRPr/>
            </a:pPr>
            <a:r>
              <a:rPr lang="el-GR" sz="2000" dirty="0"/>
              <a:t>Νομαδική παράδοση</a:t>
            </a:r>
          </a:p>
          <a:p>
            <a:pPr eaLnBrk="1" fontAlgn="auto" hangingPunct="1">
              <a:spcAft>
                <a:spcPts val="0"/>
              </a:spcAft>
              <a:buFont typeface="Arial" pitchFamily="34" charset="0"/>
              <a:buChar char="•"/>
              <a:defRPr/>
            </a:pPr>
            <a:r>
              <a:rPr lang="el-GR" sz="2000" dirty="0"/>
              <a:t>Περσική παράδοση</a:t>
            </a:r>
          </a:p>
          <a:p>
            <a:pPr eaLnBrk="1" fontAlgn="auto" hangingPunct="1">
              <a:spcAft>
                <a:spcPts val="0"/>
              </a:spcAft>
              <a:buFont typeface="Arial" pitchFamily="34" charset="0"/>
              <a:buChar char="•"/>
              <a:defRPr/>
            </a:pPr>
            <a:r>
              <a:rPr lang="el-GR" sz="2000" dirty="0"/>
              <a:t>Βυζαντινή παράδοση</a:t>
            </a:r>
          </a:p>
          <a:p>
            <a:pPr eaLnBrk="1" fontAlgn="auto" hangingPunct="1">
              <a:spcAft>
                <a:spcPts val="0"/>
              </a:spcAft>
              <a:buFont typeface="Arial" pitchFamily="34" charset="0"/>
              <a:buChar char="•"/>
              <a:defRPr/>
            </a:pPr>
            <a:r>
              <a:rPr lang="en-US" sz="2000" dirty="0"/>
              <a:t>Dev</a:t>
            </a:r>
            <a:r>
              <a:rPr lang="el-GR" sz="2000" dirty="0"/>
              <a:t>ş</a:t>
            </a:r>
            <a:r>
              <a:rPr lang="en-US" sz="2000" dirty="0" err="1"/>
              <a:t>irme</a:t>
            </a:r>
            <a:r>
              <a:rPr lang="el-GR" sz="2000" dirty="0"/>
              <a:t> (παιδομάζωμα)</a:t>
            </a:r>
          </a:p>
          <a:p>
            <a:pPr eaLnBrk="1" fontAlgn="auto" hangingPunct="1">
              <a:spcAft>
                <a:spcPts val="0"/>
              </a:spcAft>
              <a:buFont typeface="Arial" pitchFamily="34" charset="0"/>
              <a:buChar char="•"/>
              <a:defRPr/>
            </a:pPr>
            <a:r>
              <a:rPr lang="en-US" sz="2000" dirty="0" err="1"/>
              <a:t>Kap</a:t>
            </a:r>
            <a:r>
              <a:rPr lang="el-GR" sz="2000" dirty="0"/>
              <a:t>ı </a:t>
            </a:r>
            <a:r>
              <a:rPr lang="en-US" sz="2000" dirty="0" err="1"/>
              <a:t>Kullar</a:t>
            </a:r>
            <a:r>
              <a:rPr lang="el-GR" sz="2000" dirty="0"/>
              <a:t>ı</a:t>
            </a:r>
          </a:p>
          <a:p>
            <a:pPr eaLnBrk="1" fontAlgn="auto" hangingPunct="1">
              <a:spcAft>
                <a:spcPts val="0"/>
              </a:spcAft>
              <a:buFont typeface="Arial" pitchFamily="34" charset="0"/>
              <a:buChar char="•"/>
              <a:defRPr/>
            </a:pPr>
            <a:r>
              <a:rPr lang="el-GR" sz="2000" dirty="0" err="1"/>
              <a:t>ιτς</a:t>
            </a:r>
            <a:r>
              <a:rPr lang="el-GR" sz="2000" dirty="0"/>
              <a:t>-</a:t>
            </a:r>
            <a:r>
              <a:rPr lang="el-GR" sz="2000" dirty="0" err="1"/>
              <a:t>ογλάν</a:t>
            </a:r>
            <a:r>
              <a:rPr lang="el-GR" sz="2000" dirty="0"/>
              <a:t> (6-10 ετών)</a:t>
            </a:r>
          </a:p>
          <a:p>
            <a:pPr eaLnBrk="1" fontAlgn="auto" hangingPunct="1">
              <a:spcAft>
                <a:spcPts val="0"/>
              </a:spcAft>
              <a:buFont typeface="Arial" pitchFamily="34" charset="0"/>
              <a:buChar char="•"/>
              <a:defRPr/>
            </a:pPr>
            <a:r>
              <a:rPr lang="el-GR" sz="2000" dirty="0" err="1"/>
              <a:t>ατζεμί</a:t>
            </a:r>
            <a:r>
              <a:rPr lang="el-GR" sz="2000" dirty="0"/>
              <a:t>-</a:t>
            </a:r>
            <a:r>
              <a:rPr lang="el-GR" sz="2000" dirty="0" err="1"/>
              <a:t>ογλάν</a:t>
            </a:r>
            <a:r>
              <a:rPr lang="el-GR" sz="2000" dirty="0"/>
              <a:t> (15-20 ετών)</a:t>
            </a:r>
          </a:p>
          <a:p>
            <a:pPr eaLnBrk="1" fontAlgn="auto" hangingPunct="1">
              <a:spcAft>
                <a:spcPts val="0"/>
              </a:spcAft>
              <a:buFont typeface="Arial" pitchFamily="34" charset="0"/>
              <a:buChar char="•"/>
              <a:defRPr/>
            </a:pPr>
            <a:r>
              <a:rPr lang="el-GR" sz="2000" dirty="0"/>
              <a:t>1705  εξέγερση της Νάουσας (τελευταία περίπτωση παιδομαζώματος)</a:t>
            </a:r>
          </a:p>
          <a:p>
            <a:pPr eaLnBrk="1" fontAlgn="auto" hangingPunct="1">
              <a:spcAft>
                <a:spcPts val="0"/>
              </a:spcAft>
              <a:buFont typeface="Arial" pitchFamily="34" charset="0"/>
              <a:buChar char="•"/>
              <a:defRPr/>
            </a:pPr>
            <a:r>
              <a:rPr lang="el-GR" sz="2000" dirty="0" err="1"/>
              <a:t>μπεηλερμπεηλίκια</a:t>
            </a:r>
            <a:r>
              <a:rPr lang="el-GR" sz="2000" dirty="0"/>
              <a:t>, ευρωπαϊκό (</a:t>
            </a:r>
            <a:r>
              <a:rPr lang="en-US" sz="2000" dirty="0" err="1"/>
              <a:t>Rumeli</a:t>
            </a:r>
            <a:r>
              <a:rPr lang="el-GR" sz="2000" dirty="0"/>
              <a:t>) και ασιατικό (</a:t>
            </a:r>
            <a:r>
              <a:rPr lang="en-US" sz="2000" dirty="0" err="1"/>
              <a:t>Anadolu</a:t>
            </a:r>
            <a:r>
              <a:rPr lang="el-GR" sz="2000" dirty="0"/>
              <a:t>)</a:t>
            </a:r>
          </a:p>
          <a:p>
            <a:pPr eaLnBrk="1" fontAlgn="auto" hangingPunct="1">
              <a:spcAft>
                <a:spcPts val="0"/>
              </a:spcAft>
              <a:buFont typeface="Arial" pitchFamily="34" charset="0"/>
              <a:buChar char="•"/>
              <a:defRPr/>
            </a:pPr>
            <a:r>
              <a:rPr lang="el-GR" sz="2000" dirty="0" err="1"/>
              <a:t>εγιαλέτια</a:t>
            </a:r>
            <a:r>
              <a:rPr lang="el-GR" sz="2000" dirty="0"/>
              <a:t> (από το 1864 βιλαέτια)</a:t>
            </a:r>
          </a:p>
          <a:p>
            <a:pPr eaLnBrk="1" fontAlgn="auto" hangingPunct="1">
              <a:spcAft>
                <a:spcPts val="0"/>
              </a:spcAft>
              <a:buFont typeface="Arial" pitchFamily="34" charset="0"/>
              <a:buChar char="•"/>
              <a:defRPr/>
            </a:pPr>
            <a:r>
              <a:rPr lang="el-GR" sz="2000" dirty="0"/>
              <a:t>σαντζάκια (</a:t>
            </a:r>
            <a:r>
              <a:rPr lang="el-GR" sz="2000" dirty="0" err="1"/>
              <a:t>μουτεσερίφης</a:t>
            </a:r>
            <a:r>
              <a:rPr lang="el-GR" sz="2000" dirty="0"/>
              <a:t> ή </a:t>
            </a:r>
            <a:r>
              <a:rPr lang="el-GR" sz="2000" dirty="0" err="1"/>
              <a:t>μουτεσελίμης</a:t>
            </a:r>
            <a:r>
              <a:rPr lang="el-GR" sz="2000" dirty="0"/>
              <a:t>)</a:t>
            </a:r>
          </a:p>
          <a:p>
            <a:pPr eaLnBrk="1" fontAlgn="auto" hangingPunct="1">
              <a:spcAft>
                <a:spcPts val="0"/>
              </a:spcAft>
              <a:buFont typeface="Arial" pitchFamily="34" charset="0"/>
              <a:buChar char="•"/>
              <a:defRPr/>
            </a:pPr>
            <a:r>
              <a:rPr lang="el-GR" sz="2000" dirty="0" err="1"/>
              <a:t>καζάδες</a:t>
            </a:r>
            <a:r>
              <a:rPr lang="el-GR" sz="2000" dirty="0"/>
              <a:t> (</a:t>
            </a:r>
            <a:r>
              <a:rPr lang="el-GR" sz="2000" dirty="0" err="1"/>
              <a:t>σούμπασης</a:t>
            </a:r>
            <a:r>
              <a:rPr lang="el-GR" sz="2000" dirty="0"/>
              <a:t> ή βοεβόδας)</a:t>
            </a:r>
          </a:p>
          <a:p>
            <a:pPr eaLnBrk="1" fontAlgn="auto" hangingPunct="1">
              <a:spcAft>
                <a:spcPts val="0"/>
              </a:spcAft>
              <a:buFont typeface="Arial" pitchFamily="34" charset="0"/>
              <a:buChar char="•"/>
              <a:defRPr/>
            </a:pPr>
            <a:r>
              <a:rPr lang="el-GR" sz="2000" dirty="0" err="1"/>
              <a:t>ναχιγιέδες</a:t>
            </a:r>
            <a:r>
              <a:rPr lang="el-GR" sz="2000" dirty="0"/>
              <a:t> (κεχαγιάς)</a:t>
            </a:r>
          </a:p>
          <a:p>
            <a:pPr eaLnBrk="1" fontAlgn="auto" hangingPunct="1">
              <a:spcAft>
                <a:spcPts val="0"/>
              </a:spcAft>
              <a:buFont typeface="Arial" pitchFamily="34" charset="0"/>
              <a:buChar char="•"/>
              <a:defRPr/>
            </a:pPr>
            <a:r>
              <a:rPr lang="el-GR" sz="2000" dirty="0"/>
              <a:t>χωριά (</a:t>
            </a:r>
            <a:r>
              <a:rPr lang="el-GR" sz="2000" dirty="0" err="1"/>
              <a:t>μουχτάρης</a:t>
            </a:r>
            <a:r>
              <a:rPr lang="el-GR" sz="2000" dirty="0"/>
              <a:t>)</a:t>
            </a:r>
          </a:p>
          <a:p>
            <a:pPr eaLnBrk="1" fontAlgn="auto" hangingPunct="1">
              <a:spcAft>
                <a:spcPts val="0"/>
              </a:spcAft>
              <a:buFont typeface="Arial" pitchFamily="34" charset="0"/>
              <a:buChar char="•"/>
              <a:defRPr/>
            </a:pPr>
            <a:r>
              <a:rPr lang="el-GR" sz="2000" dirty="0"/>
              <a:t>μαχαλάδες (</a:t>
            </a:r>
            <a:r>
              <a:rPr lang="el-GR" sz="2000" dirty="0" err="1"/>
              <a:t>μουδίρης</a:t>
            </a:r>
            <a:r>
              <a:rPr lang="el-GR" sz="2000" dirty="0"/>
              <a:t>)</a:t>
            </a:r>
          </a:p>
          <a:p>
            <a:pPr eaLnBrk="1" fontAlgn="auto" hangingPunct="1">
              <a:spcAft>
                <a:spcPts val="0"/>
              </a:spcAft>
              <a:buFont typeface="Arial" pitchFamily="34" charset="0"/>
              <a:buChar char="•"/>
              <a:defRPr/>
            </a:pPr>
            <a:endParaRPr lang="el-GR" sz="2000" dirty="0"/>
          </a:p>
          <a:p>
            <a:pPr eaLnBrk="1" fontAlgn="auto" hangingPunct="1">
              <a:spcAft>
                <a:spcPts val="0"/>
              </a:spcAft>
              <a:buFont typeface="Arial" pitchFamily="34" charset="0"/>
              <a:buChar char="•"/>
              <a:defRPr/>
            </a:pPr>
            <a:endParaRPr lang="en-US" sz="2000" dirty="0"/>
          </a:p>
        </p:txBody>
      </p:sp>
    </p:spTree>
    <p:extLst>
      <p:ext uri="{BB962C8B-B14F-4D97-AF65-F5344CB8AC3E}">
        <p14:creationId xmlns:p14="http://schemas.microsoft.com/office/powerpoint/2010/main" val="1139550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srcRect/>
          <a:stretch>
            <a:fillRect/>
          </a:stretch>
        </p:blipFill>
        <p:spPr>
          <a:xfrm>
            <a:off x="1905000" y="228600"/>
            <a:ext cx="2667000" cy="3506788"/>
          </a:xfrm>
          <a:noFill/>
        </p:spPr>
      </p:pic>
      <p:pic>
        <p:nvPicPr>
          <p:cNvPr id="16387" name="Picture 3"/>
          <p:cNvPicPr>
            <a:picLocks noChangeAspect="1" noChangeArrowheads="1"/>
          </p:cNvPicPr>
          <p:nvPr/>
        </p:nvPicPr>
        <p:blipFill>
          <a:blip r:embed="rId3"/>
          <a:srcRect/>
          <a:stretch>
            <a:fillRect/>
          </a:stretch>
        </p:blipFill>
        <p:spPr bwMode="auto">
          <a:xfrm>
            <a:off x="5181600" y="304800"/>
            <a:ext cx="2438400" cy="3429000"/>
          </a:xfrm>
          <a:prstGeom prst="rect">
            <a:avLst/>
          </a:prstGeom>
          <a:noFill/>
          <a:ln w="9525">
            <a:noFill/>
            <a:miter lim="800000"/>
            <a:headEnd/>
            <a:tailEnd/>
          </a:ln>
        </p:spPr>
      </p:pic>
      <p:pic>
        <p:nvPicPr>
          <p:cNvPr id="16388" name="Picture 5"/>
          <p:cNvPicPr>
            <a:picLocks noChangeAspect="1" noChangeArrowheads="1"/>
          </p:cNvPicPr>
          <p:nvPr/>
        </p:nvPicPr>
        <p:blipFill>
          <a:blip r:embed="rId4"/>
          <a:srcRect/>
          <a:stretch>
            <a:fillRect/>
          </a:stretch>
        </p:blipFill>
        <p:spPr bwMode="auto">
          <a:xfrm>
            <a:off x="5334000" y="4191000"/>
            <a:ext cx="4876800" cy="2133600"/>
          </a:xfrm>
          <a:prstGeom prst="rect">
            <a:avLst/>
          </a:prstGeom>
          <a:noFill/>
          <a:ln w="9525">
            <a:noFill/>
            <a:miter lim="800000"/>
            <a:headEnd/>
            <a:tailEnd/>
          </a:ln>
        </p:spPr>
      </p:pic>
      <p:pic>
        <p:nvPicPr>
          <p:cNvPr id="16389" name="Picture 6"/>
          <p:cNvPicPr>
            <a:picLocks noChangeAspect="1" noChangeArrowheads="1"/>
          </p:cNvPicPr>
          <p:nvPr/>
        </p:nvPicPr>
        <p:blipFill>
          <a:blip r:embed="rId5"/>
          <a:srcRect/>
          <a:stretch>
            <a:fillRect/>
          </a:stretch>
        </p:blipFill>
        <p:spPr bwMode="auto">
          <a:xfrm>
            <a:off x="1981200" y="4114800"/>
            <a:ext cx="2971800" cy="2286000"/>
          </a:xfrm>
          <a:prstGeom prst="rect">
            <a:avLst/>
          </a:prstGeom>
          <a:noFill/>
          <a:ln w="9525">
            <a:noFill/>
            <a:miter lim="800000"/>
            <a:headEnd/>
            <a:tailEnd/>
          </a:ln>
        </p:spPr>
      </p:pic>
      <p:pic>
        <p:nvPicPr>
          <p:cNvPr id="16390" name="Picture 8"/>
          <p:cNvPicPr>
            <a:picLocks noChangeAspect="1" noChangeArrowheads="1"/>
          </p:cNvPicPr>
          <p:nvPr/>
        </p:nvPicPr>
        <p:blipFill>
          <a:blip r:embed="rId6"/>
          <a:srcRect/>
          <a:stretch>
            <a:fillRect/>
          </a:stretch>
        </p:blipFill>
        <p:spPr bwMode="auto">
          <a:xfrm>
            <a:off x="7924800" y="381000"/>
            <a:ext cx="2209800" cy="3276600"/>
          </a:xfrm>
          <a:prstGeom prst="rect">
            <a:avLst/>
          </a:prstGeom>
          <a:noFill/>
          <a:ln w="9525">
            <a:noFill/>
            <a:miter lim="800000"/>
            <a:headEnd/>
            <a:tailEnd/>
          </a:ln>
        </p:spPr>
      </p:pic>
    </p:spTree>
    <p:extLst>
      <p:ext uri="{BB962C8B-B14F-4D97-AF65-F5344CB8AC3E}">
        <p14:creationId xmlns:p14="http://schemas.microsoft.com/office/powerpoint/2010/main" val="2638979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1752600" y="228600"/>
            <a:ext cx="8458200" cy="6400800"/>
          </a:xfrm>
        </p:spPr>
        <p:txBody>
          <a:bodyPr/>
          <a:lstStyle/>
          <a:p>
            <a:pPr algn="just"/>
            <a:r>
              <a:rPr lang="en-US" sz="1800">
                <a:cs typeface="Times New Roman" pitchFamily="18" charset="0"/>
              </a:rPr>
              <a:t>cizye (</a:t>
            </a:r>
            <a:r>
              <a:rPr lang="el-GR" sz="1800">
                <a:cs typeface="Times New Roman" pitchFamily="18" charset="0"/>
              </a:rPr>
              <a:t>κεφαλικός φόρος</a:t>
            </a:r>
            <a:r>
              <a:rPr lang="el-GR" sz="1800">
                <a:latin typeface="Times New Roman" pitchFamily="18" charset="0"/>
                <a:cs typeface="Times New Roman" pitchFamily="18" charset="0"/>
              </a:rPr>
              <a:t>)</a:t>
            </a:r>
          </a:p>
          <a:p>
            <a:pPr algn="just"/>
            <a:r>
              <a:rPr lang="el-GR" sz="1800">
                <a:latin typeface="Times New Roman" pitchFamily="18" charset="0"/>
                <a:cs typeface="Times New Roman" pitchFamily="18" charset="0"/>
              </a:rPr>
              <a:t>χαράτσι (έγγειος φόρος)</a:t>
            </a:r>
            <a:r>
              <a:rPr lang="en-US" sz="1800">
                <a:latin typeface="Times New Roman" pitchFamily="18" charset="0"/>
                <a:cs typeface="Times New Roman" pitchFamily="18" charset="0"/>
              </a:rPr>
              <a:t>: </a:t>
            </a:r>
            <a:r>
              <a:rPr lang="el-GR" sz="1800">
                <a:latin typeface="Times New Roman" pitchFamily="18" charset="0"/>
                <a:cs typeface="Times New Roman" pitchFamily="18" charset="0"/>
              </a:rPr>
              <a:t>1/8 έως ½ της ετήσιας παραγωγής</a:t>
            </a:r>
          </a:p>
          <a:p>
            <a:pPr algn="just"/>
            <a:r>
              <a:rPr lang="el-GR" sz="1800">
                <a:latin typeface="Times New Roman" pitchFamily="18" charset="0"/>
                <a:cs typeface="Times New Roman" pitchFamily="18" charset="0"/>
              </a:rPr>
              <a:t>απαγόρευση οπλοφορίας</a:t>
            </a:r>
          </a:p>
          <a:p>
            <a:pPr algn="just"/>
            <a:r>
              <a:rPr lang="el-GR" sz="1800">
                <a:latin typeface="Times New Roman" pitchFamily="18" charset="0"/>
                <a:cs typeface="Times New Roman" pitchFamily="18" charset="0"/>
              </a:rPr>
              <a:t>απαγόρευση ίπευσης</a:t>
            </a:r>
          </a:p>
          <a:p>
            <a:pPr algn="just"/>
            <a:r>
              <a:rPr lang="el-GR" sz="1800">
                <a:latin typeface="Times New Roman" pitchFamily="18" charset="0"/>
                <a:cs typeface="Times New Roman" pitchFamily="18" charset="0"/>
              </a:rPr>
              <a:t>ιδιαίτερη ενδυμασία</a:t>
            </a:r>
          </a:p>
          <a:p>
            <a:pPr algn="just"/>
            <a:r>
              <a:rPr lang="el-GR" sz="1800">
                <a:latin typeface="Times New Roman" pitchFamily="18" charset="0"/>
                <a:cs typeface="Times New Roman" pitchFamily="18" charset="0"/>
              </a:rPr>
              <a:t>Οι αστικές υποθέσεις των χριστιανών δικάζονταν από τα εκκλησιαστικά δικαστήρια</a:t>
            </a:r>
          </a:p>
          <a:p>
            <a:pPr algn="just"/>
            <a:r>
              <a:rPr lang="el-GR" sz="1800">
                <a:latin typeface="Times New Roman" pitchFamily="18" charset="0"/>
                <a:cs typeface="Times New Roman" pitchFamily="18" charset="0"/>
              </a:rPr>
              <a:t>Οι ποινικές υποθέσεις από τα ιεροδικεία (καδή)</a:t>
            </a:r>
          </a:p>
          <a:p>
            <a:pPr algn="just"/>
            <a:r>
              <a:rPr lang="el-GR" sz="1800">
                <a:latin typeface="Times New Roman" pitchFamily="18" charset="0"/>
                <a:cs typeface="Times New Roman" pitchFamily="18" charset="0"/>
              </a:rPr>
              <a:t>γάμος «δια κεπηνίου»</a:t>
            </a:r>
            <a:endParaRPr lang="en-US" sz="1800">
              <a:latin typeface="Times New Roman" pitchFamily="18" charset="0"/>
              <a:cs typeface="Times New Roman" pitchFamily="18" charset="0"/>
            </a:endParaRPr>
          </a:p>
          <a:p>
            <a:pPr algn="just"/>
            <a:r>
              <a:rPr lang="el-GR" sz="1800">
                <a:latin typeface="Times New Roman" pitchFamily="18" charset="0"/>
                <a:cs typeface="Times New Roman" pitchFamily="18" charset="0"/>
              </a:rPr>
              <a:t>καδής (δικαστής, ελεγκτής, επόπτης των βακουφίων και των συντεχνιών)</a:t>
            </a:r>
          </a:p>
          <a:p>
            <a:pPr algn="just"/>
            <a:r>
              <a:rPr lang="el-GR" sz="1800">
                <a:latin typeface="Times New Roman" pitchFamily="18" charset="0"/>
                <a:cs typeface="Times New Roman" pitchFamily="18" charset="0"/>
              </a:rPr>
              <a:t>γενιτσαρική φουρά</a:t>
            </a:r>
          </a:p>
          <a:p>
            <a:pPr algn="just"/>
            <a:r>
              <a:rPr lang="el-GR" sz="1800">
                <a:latin typeface="Times New Roman" pitchFamily="18" charset="0"/>
                <a:cs typeface="Times New Roman" pitchFamily="18" charset="0"/>
              </a:rPr>
              <a:t>σπαχήδες ιππείς – τιμαριώτες</a:t>
            </a:r>
          </a:p>
          <a:p>
            <a:pPr algn="just"/>
            <a:r>
              <a:rPr lang="el-GR" sz="1800">
                <a:latin typeface="Times New Roman" pitchFamily="18" charset="0"/>
                <a:cs typeface="Times New Roman" pitchFamily="18" charset="0"/>
              </a:rPr>
              <a:t>τιμάριο (</a:t>
            </a:r>
            <a:r>
              <a:rPr lang="en-US" sz="1800">
                <a:latin typeface="Times New Roman" pitchFamily="18" charset="0"/>
                <a:cs typeface="Times New Roman" pitchFamily="18" charset="0"/>
              </a:rPr>
              <a:t>timar). </a:t>
            </a:r>
            <a:r>
              <a:rPr lang="el-GR" sz="1800">
                <a:latin typeface="Times New Roman" pitchFamily="18" charset="0"/>
                <a:cs typeface="Times New Roman" pitchFamily="18" charset="0"/>
              </a:rPr>
              <a:t>Ππβλ. Βυζαντινή πρόνοια</a:t>
            </a:r>
          </a:p>
          <a:p>
            <a:pPr algn="just"/>
            <a:r>
              <a:rPr lang="el-GR" sz="1800">
                <a:latin typeface="Times New Roman" pitchFamily="18" charset="0"/>
                <a:cs typeface="Times New Roman" pitchFamily="18" charset="0"/>
              </a:rPr>
              <a:t>Στρατιωτική τάξη (πολεμιστές, ουλεμάδες, γραφειοκράτες, συγγενείς, οικογένειες,  προστατευόμενοι και δούλοι αυτών)</a:t>
            </a:r>
          </a:p>
          <a:p>
            <a:pPr algn="just"/>
            <a:r>
              <a:rPr lang="el-GR" sz="1800">
                <a:latin typeface="Times New Roman" pitchFamily="18" charset="0"/>
                <a:cs typeface="Times New Roman" pitchFamily="18" charset="0"/>
              </a:rPr>
              <a:t>ραγιάδες (</a:t>
            </a:r>
            <a:r>
              <a:rPr lang="en-US" sz="1800">
                <a:latin typeface="Times New Roman" pitchFamily="18" charset="0"/>
                <a:cs typeface="Times New Roman" pitchFamily="18" charset="0"/>
              </a:rPr>
              <a:t>reaya) = </a:t>
            </a:r>
            <a:r>
              <a:rPr lang="el-GR" sz="1800">
                <a:latin typeface="Times New Roman" pitchFamily="18" charset="0"/>
                <a:cs typeface="Times New Roman" pitchFamily="18" charset="0"/>
              </a:rPr>
              <a:t>«κοπάδι», παραγωγοί, φορολογούμενοι</a:t>
            </a:r>
          </a:p>
          <a:p>
            <a:pPr algn="just"/>
            <a:r>
              <a:rPr lang="el-GR" sz="1800">
                <a:latin typeface="Times New Roman" pitchFamily="18" charset="0"/>
                <a:cs typeface="Times New Roman" pitchFamily="18" charset="0"/>
              </a:rPr>
              <a:t>Το 1700 το τιμαριωτικό σύστημα είχε παρακμάσει. Τ</a:t>
            </a:r>
            <a:r>
              <a:rPr lang="el-GR" sz="1800"/>
              <a:t>ην εποχή του Σουλεϊμάν του Μεγαλοπρεπούς υπήρχαν τουλάχιστον 87.000 σπαχήδες, το 1609 παρέμεναν μόλις 8.000. Αντίστοιχα, ο αριθμός των γενιτσάρων είχε αυξηθεί από 16.000 σε 37.000.</a:t>
            </a:r>
          </a:p>
          <a:p>
            <a:pPr algn="just"/>
            <a:r>
              <a:rPr lang="el-GR" sz="1800">
                <a:latin typeface="Times New Roman" pitchFamily="18" charset="0"/>
                <a:cs typeface="Times New Roman" pitchFamily="18" charset="0"/>
              </a:rPr>
              <a:t>Τον 18ο αιώνα η γενιτσαρική ιδιότητα γίνεται κληρονομική και το γενιτσαρικό σώμα εξελίσσεται σε λαϊκή πολιτοφυλακή και μέρος του όχλου του παζαριού.</a:t>
            </a:r>
          </a:p>
          <a:p>
            <a:pPr algn="just"/>
            <a:endParaRPr lang="en-US" sz="1800">
              <a:latin typeface="Times New Roman" pitchFamily="18" charset="0"/>
              <a:cs typeface="Times New Roman" pitchFamily="18" charset="0"/>
            </a:endParaRPr>
          </a:p>
          <a:p>
            <a:pPr algn="just"/>
            <a:endParaRPr lang="en-US" sz="1800">
              <a:latin typeface="Times New Roman" pitchFamily="18" charset="0"/>
              <a:cs typeface="Times New Roman" pitchFamily="18" charset="0"/>
            </a:endParaRPr>
          </a:p>
          <a:p>
            <a:pPr algn="just"/>
            <a:endParaRPr lang="en-US" sz="1800">
              <a:latin typeface="Times New Roman" pitchFamily="18" charset="0"/>
              <a:cs typeface="Times New Roman" pitchFamily="18" charset="0"/>
            </a:endParaRPr>
          </a:p>
          <a:p>
            <a:pPr algn="just"/>
            <a:endParaRPr lang="el-GR" sz="1800">
              <a:latin typeface="Times New Roman" pitchFamily="18" charset="0"/>
              <a:cs typeface="Times New Roman" pitchFamily="18" charset="0"/>
            </a:endParaRPr>
          </a:p>
          <a:p>
            <a:pPr algn="just"/>
            <a:endParaRPr lang="el-GR" sz="1800">
              <a:latin typeface="Times New Roman" pitchFamily="18" charset="0"/>
              <a:cs typeface="Times New Roman" pitchFamily="18" charset="0"/>
            </a:endParaRPr>
          </a:p>
          <a:p>
            <a:pPr algn="just"/>
            <a:endParaRPr lang="el-GR" sz="1800">
              <a:latin typeface="Times New Roman" pitchFamily="18" charset="0"/>
              <a:cs typeface="Times New Roman" pitchFamily="18" charset="0"/>
            </a:endParaRPr>
          </a:p>
          <a:p>
            <a:pPr algn="just"/>
            <a:endParaRPr lang="en-US" sz="1800">
              <a:latin typeface="Times New Roman" pitchFamily="18" charset="0"/>
              <a:cs typeface="Times New Roman" pitchFamily="18" charset="0"/>
            </a:endParaRPr>
          </a:p>
        </p:txBody>
      </p:sp>
    </p:spTree>
    <p:extLst>
      <p:ext uri="{BB962C8B-B14F-4D97-AF65-F5344CB8AC3E}">
        <p14:creationId xmlns:p14="http://schemas.microsoft.com/office/powerpoint/2010/main" val="2569866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81200" y="274638"/>
            <a:ext cx="8229600" cy="563562"/>
          </a:xfrm>
        </p:spPr>
        <p:txBody>
          <a:bodyPr/>
          <a:lstStyle/>
          <a:p>
            <a:pPr eaLnBrk="1" hangingPunct="1"/>
            <a:r>
              <a:rPr lang="el-GR" sz="2800" b="1"/>
              <a:t>Η Μεγάλη Εκκλησία εν αιχμαλωσία</a:t>
            </a:r>
            <a:endParaRPr lang="en-US" sz="2800" b="1"/>
          </a:p>
        </p:txBody>
      </p:sp>
      <p:sp>
        <p:nvSpPr>
          <p:cNvPr id="18435" name="Content Placeholder 2"/>
          <p:cNvSpPr>
            <a:spLocks noGrp="1"/>
          </p:cNvSpPr>
          <p:nvPr>
            <p:ph idx="1"/>
          </p:nvPr>
        </p:nvSpPr>
        <p:spPr>
          <a:xfrm>
            <a:off x="1308537" y="977462"/>
            <a:ext cx="9900745" cy="5651938"/>
          </a:xfrm>
        </p:spPr>
        <p:txBody>
          <a:bodyPr/>
          <a:lstStyle/>
          <a:p>
            <a:pPr eaLnBrk="1" hangingPunct="1"/>
            <a:r>
              <a:rPr lang="el-GR" sz="2000" dirty="0"/>
              <a:t>6 Ιανουαρίου 1454 ανασύσταση του </a:t>
            </a:r>
            <a:r>
              <a:rPr lang="el-GR" sz="2000" dirty="0" smtClean="0"/>
              <a:t>Οικουμενικού Πατριαρχείου </a:t>
            </a:r>
            <a:r>
              <a:rPr lang="el-GR" sz="2000" dirty="0"/>
              <a:t>από τον Μωάμεθ Β</a:t>
            </a:r>
            <a:r>
              <a:rPr lang="el-GR" sz="2000" dirty="0" smtClean="0"/>
              <a:t>´.</a:t>
            </a:r>
          </a:p>
          <a:p>
            <a:pPr eaLnBrk="1" hangingPunct="1"/>
            <a:r>
              <a:rPr lang="el-GR" sz="2000" dirty="0" smtClean="0"/>
              <a:t>Πρώτος Πατριάρχης μετά την Άλωση ο Γεννάδιος (κατά </a:t>
            </a:r>
            <a:r>
              <a:rPr lang="el-GR" sz="2000" dirty="0" err="1" smtClean="0"/>
              <a:t>κόσμον</a:t>
            </a:r>
            <a:r>
              <a:rPr lang="el-GR" sz="2000" dirty="0" smtClean="0"/>
              <a:t> Γεώργιος </a:t>
            </a:r>
            <a:r>
              <a:rPr lang="el-GR" sz="2000" dirty="0" err="1" smtClean="0"/>
              <a:t>Σχολάριος</a:t>
            </a:r>
            <a:r>
              <a:rPr lang="el-GR" sz="2000" dirty="0" smtClean="0"/>
              <a:t>).</a:t>
            </a:r>
          </a:p>
          <a:p>
            <a:pPr eaLnBrk="1" hangingPunct="1"/>
            <a:r>
              <a:rPr lang="el-GR" sz="2000" dirty="0">
                <a:latin typeface="Times New Roman" panose="02020603050405020304" pitchFamily="18" charset="0"/>
                <a:ea typeface="Times New Roman" panose="02020603050405020304" pitchFamily="18" charset="0"/>
              </a:rPr>
              <a:t>Πρώτη πατριαρχική κατοικία ήταν ο ναός των Αγίων Αποστόλων και </a:t>
            </a:r>
            <a:r>
              <a:rPr lang="el-GR" sz="2000" dirty="0" smtClean="0">
                <a:latin typeface="Times New Roman" panose="02020603050405020304" pitchFamily="18" charset="0"/>
                <a:ea typeface="Times New Roman" panose="02020603050405020304" pitchFamily="18" charset="0"/>
              </a:rPr>
              <a:t>δεύτερη.</a:t>
            </a:r>
            <a:endParaRPr lang="en-US" sz="2000" dirty="0"/>
          </a:p>
          <a:p>
            <a:pPr eaLnBrk="1" hangingPunct="1"/>
            <a:r>
              <a:rPr lang="en-US" sz="2000" dirty="0"/>
              <a:t>1456 </a:t>
            </a:r>
            <a:r>
              <a:rPr lang="el-GR" sz="2000" dirty="0"/>
              <a:t>εγκατάσταση </a:t>
            </a:r>
            <a:r>
              <a:rPr lang="el-GR" sz="2000" dirty="0" smtClean="0"/>
              <a:t>του Ορθόδοξου Πατριάρχη στη </a:t>
            </a:r>
            <a:r>
              <a:rPr lang="el-GR" sz="2000" dirty="0"/>
              <a:t>Ι. Μονή Παναγίας </a:t>
            </a:r>
            <a:r>
              <a:rPr lang="el-GR" sz="2000" dirty="0" err="1"/>
              <a:t>Παμμακαρίστου</a:t>
            </a:r>
            <a:r>
              <a:rPr lang="el-GR" sz="2000" dirty="0"/>
              <a:t> (έως 1587</a:t>
            </a:r>
            <a:r>
              <a:rPr lang="el-GR" sz="2000" dirty="0" smtClean="0"/>
              <a:t>).</a:t>
            </a:r>
            <a:endParaRPr lang="el-GR" sz="2000" dirty="0"/>
          </a:p>
          <a:p>
            <a:pPr eaLnBrk="1" hangingPunct="1"/>
            <a:r>
              <a:rPr lang="el-GR" sz="2000" dirty="0"/>
              <a:t>1601 εγκατάσταση στο Φανάρι (ναός Αγίου Γεωργίου)</a:t>
            </a:r>
          </a:p>
          <a:p>
            <a:pPr eaLnBrk="1" hangingPunct="1"/>
            <a:r>
              <a:rPr lang="el-GR" sz="2000" dirty="0"/>
              <a:t>Πρώτος πατριάρχης μετά την Άλωση ο λόγιος μοναχός Γεννάδιος (Γεώργιος </a:t>
            </a:r>
            <a:r>
              <a:rPr lang="el-GR" sz="2000" dirty="0" err="1"/>
              <a:t>Σχολάριος</a:t>
            </a:r>
            <a:r>
              <a:rPr lang="el-GR" sz="2000" dirty="0"/>
              <a:t>), αρχηγός της μερίδας των ανθενωτικός.</a:t>
            </a:r>
          </a:p>
          <a:p>
            <a:pPr eaLnBrk="1" hangingPunct="1"/>
            <a:r>
              <a:rPr lang="el-GR" sz="2000" dirty="0"/>
              <a:t>«</a:t>
            </a:r>
            <a:r>
              <a:rPr lang="el-GR" sz="2000" dirty="0" err="1"/>
              <a:t>τζιμμήδες</a:t>
            </a:r>
            <a:r>
              <a:rPr lang="el-GR" sz="2000" dirty="0"/>
              <a:t>», </a:t>
            </a:r>
            <a:r>
              <a:rPr lang="en-US" sz="2000" dirty="0" err="1"/>
              <a:t>kafır</a:t>
            </a:r>
            <a:r>
              <a:rPr lang="en-US" sz="2000" dirty="0"/>
              <a:t> (</a:t>
            </a:r>
            <a:r>
              <a:rPr lang="el-GR" sz="2000" dirty="0"/>
              <a:t>άπιστοι), </a:t>
            </a:r>
            <a:r>
              <a:rPr lang="en-US" sz="2000" dirty="0" err="1" smtClean="0"/>
              <a:t>hristiyan</a:t>
            </a:r>
            <a:r>
              <a:rPr lang="en-US" sz="2000" dirty="0"/>
              <a:t>, </a:t>
            </a:r>
            <a:r>
              <a:rPr lang="en-US" sz="2000" dirty="0" err="1">
                <a:latin typeface="Times New Roman" panose="02020603050405020304" pitchFamily="18" charset="0"/>
                <a:ea typeface="Times New Roman" panose="02020603050405020304" pitchFamily="18" charset="0"/>
              </a:rPr>
              <a:t>nasrani</a:t>
            </a:r>
            <a:r>
              <a:rPr lang="el-GR" sz="2000" dirty="0">
                <a:latin typeface="Times New Roman" panose="02020603050405020304" pitchFamily="18" charset="0"/>
                <a:ea typeface="Times New Roman" panose="02020603050405020304" pitchFamily="18" charset="0"/>
              </a:rPr>
              <a:t> («οπαδοί του Ναζωραίου</a:t>
            </a:r>
            <a:r>
              <a:rPr lang="el-GR" sz="2000" dirty="0" smtClean="0">
                <a:latin typeface="Times New Roman" panose="02020603050405020304" pitchFamily="18" charset="0"/>
                <a:ea typeface="Times New Roman" panose="02020603050405020304" pitchFamily="18" charset="0"/>
              </a:rPr>
              <a:t>»), </a:t>
            </a:r>
            <a:r>
              <a:rPr lang="en-US" sz="2000" dirty="0" smtClean="0"/>
              <a:t>Rum</a:t>
            </a:r>
            <a:r>
              <a:rPr lang="el-GR" sz="2000" dirty="0" smtClean="0"/>
              <a:t> (Ρωμιοί)</a:t>
            </a:r>
            <a:endParaRPr lang="el-GR" sz="2000" dirty="0"/>
          </a:p>
          <a:p>
            <a:pPr eaLnBrk="1" hangingPunct="1"/>
            <a:r>
              <a:rPr lang="el-GR" sz="2000" dirty="0"/>
              <a:t>Θρησκευτική ανοχή (όχι </a:t>
            </a:r>
            <a:r>
              <a:rPr lang="el-GR" sz="2000" dirty="0" smtClean="0"/>
              <a:t>πλήρης θρησκευτική </a:t>
            </a:r>
            <a:r>
              <a:rPr lang="el-GR" sz="2000" dirty="0"/>
              <a:t>ελευθερία)</a:t>
            </a:r>
          </a:p>
          <a:p>
            <a:pPr eaLnBrk="1" hangingPunct="1"/>
            <a:r>
              <a:rPr lang="en-US" sz="2000" dirty="0" err="1"/>
              <a:t>cizye</a:t>
            </a:r>
            <a:r>
              <a:rPr lang="en-US" sz="2000" dirty="0"/>
              <a:t> (</a:t>
            </a:r>
            <a:r>
              <a:rPr lang="el-GR" sz="2000" dirty="0"/>
              <a:t>κεφαλικός φόρος)</a:t>
            </a:r>
          </a:p>
          <a:p>
            <a:pPr eaLnBrk="1" hangingPunct="1"/>
            <a:r>
              <a:rPr lang="en-US" sz="2000" dirty="0">
                <a:latin typeface="Times New Roman" panose="02020603050405020304" pitchFamily="18" charset="0"/>
                <a:ea typeface="Times New Roman" panose="02020603050405020304" pitchFamily="18" charset="0"/>
              </a:rPr>
              <a:t>dev</a:t>
            </a:r>
            <a:r>
              <a:rPr lang="el-GR" sz="2000" dirty="0">
                <a:latin typeface="Times New Roman" panose="02020603050405020304" pitchFamily="18" charset="0"/>
                <a:ea typeface="Times New Roman" panose="02020603050405020304" pitchFamily="18" charset="0"/>
              </a:rPr>
              <a:t>ş</a:t>
            </a:r>
            <a:r>
              <a:rPr lang="en-US" sz="2000" dirty="0" err="1" smtClean="0">
                <a:latin typeface="Times New Roman" panose="02020603050405020304" pitchFamily="18" charset="0"/>
                <a:ea typeface="Times New Roman" panose="02020603050405020304" pitchFamily="18" charset="0"/>
              </a:rPr>
              <a:t>irme</a:t>
            </a:r>
            <a:r>
              <a:rPr lang="el-GR" sz="2000" dirty="0" smtClean="0"/>
              <a:t> </a:t>
            </a:r>
            <a:r>
              <a:rPr lang="el-GR" sz="2000" dirty="0"/>
              <a:t>(</a:t>
            </a:r>
            <a:r>
              <a:rPr lang="el-GR" sz="2000" dirty="0" smtClean="0"/>
              <a:t>παιδομάζωμα)</a:t>
            </a:r>
            <a:r>
              <a:rPr lang="en-US" sz="2000" dirty="0" smtClean="0"/>
              <a:t>: </a:t>
            </a:r>
            <a:r>
              <a:rPr lang="el-GR" sz="2000" dirty="0"/>
              <a:t>«φόρος αίματος»</a:t>
            </a:r>
          </a:p>
          <a:p>
            <a:pPr eaLnBrk="1" hangingPunct="1"/>
            <a:r>
              <a:rPr lang="en-US" sz="2000" dirty="0"/>
              <a:t>millet </a:t>
            </a:r>
            <a:r>
              <a:rPr lang="en-US" sz="2000" dirty="0" smtClean="0"/>
              <a:t>(</a:t>
            </a:r>
            <a:r>
              <a:rPr lang="el-GR" sz="2000" dirty="0" smtClean="0"/>
              <a:t>θρησκευτική κοινότητα)</a:t>
            </a:r>
            <a:endParaRPr lang="en-US" sz="2000" dirty="0"/>
          </a:p>
          <a:p>
            <a:pPr eaLnBrk="1" hangingPunct="1"/>
            <a:r>
              <a:rPr lang="en-US" sz="2000" dirty="0"/>
              <a:t>millet </a:t>
            </a:r>
            <a:r>
              <a:rPr lang="en-US" sz="2000" dirty="0" err="1"/>
              <a:t>başı</a:t>
            </a:r>
            <a:r>
              <a:rPr lang="en-US" sz="2000" dirty="0"/>
              <a:t> (</a:t>
            </a:r>
            <a:r>
              <a:rPr lang="el-GR" sz="2000" dirty="0"/>
              <a:t>«εθνάρχης»)</a:t>
            </a:r>
          </a:p>
          <a:p>
            <a:pPr eaLnBrk="1" hangingPunct="1"/>
            <a:r>
              <a:rPr lang="el-GR" sz="2000" dirty="0" err="1"/>
              <a:t>β</a:t>
            </a:r>
            <a:r>
              <a:rPr lang="el-GR" sz="2000" dirty="0" err="1" smtClean="0"/>
              <a:t>εράτια</a:t>
            </a:r>
            <a:r>
              <a:rPr lang="en-US" sz="2000" dirty="0" smtClean="0"/>
              <a:t> (</a:t>
            </a:r>
            <a:r>
              <a:rPr lang="el-GR" sz="2000" dirty="0" smtClean="0"/>
              <a:t>διοριστήρια έγγραφα) για πατριάρχες και μητροπολίτες</a:t>
            </a:r>
            <a:endParaRPr lang="en-US" sz="2000" dirty="0"/>
          </a:p>
          <a:p>
            <a:pPr algn="just" eaLnBrk="1" hangingPunct="1"/>
            <a:r>
              <a:rPr lang="el-GR" sz="2000" dirty="0"/>
              <a:t>«παραχωρήσει Θεού δια πλήθος αμαρτιών υπερίσχυσε καθ’ ημών η των Ισμαηλιτών </a:t>
            </a:r>
            <a:r>
              <a:rPr lang="el-GR" sz="2000" dirty="0" err="1"/>
              <a:t>επίθεσις</a:t>
            </a:r>
            <a:r>
              <a:rPr lang="el-GR" sz="2000" dirty="0"/>
              <a:t>» (πατριάρχης Κωνσταντινουπόλεως Ιωάννης ΙΔ´ </a:t>
            </a:r>
            <a:r>
              <a:rPr lang="el-GR" sz="2000" dirty="0" err="1"/>
              <a:t>Καλέκας</a:t>
            </a:r>
            <a:r>
              <a:rPr lang="el-GR" sz="2000" dirty="0"/>
              <a:t>, 1334-1347)</a:t>
            </a:r>
            <a:endParaRPr lang="en-US" sz="2000" dirty="0"/>
          </a:p>
          <a:p>
            <a:pPr algn="just" eaLnBrk="1" hangingPunct="1"/>
            <a:r>
              <a:rPr lang="el-GR" sz="2000" dirty="0"/>
              <a:t>«</a:t>
            </a:r>
            <a:r>
              <a:rPr lang="el-GR" sz="2000" dirty="0" err="1"/>
              <a:t>απόδοτε</a:t>
            </a:r>
            <a:r>
              <a:rPr lang="el-GR" sz="2000" dirty="0"/>
              <a:t> τα του καίσαρος των </a:t>
            </a:r>
            <a:r>
              <a:rPr lang="el-GR" sz="2000" dirty="0" err="1"/>
              <a:t>καίσαρι</a:t>
            </a:r>
            <a:r>
              <a:rPr lang="el-GR" sz="2000" dirty="0"/>
              <a:t> και τα του Θεού τω Θεώ»</a:t>
            </a:r>
            <a:endParaRPr lang="en-US" sz="2000" dirty="0"/>
          </a:p>
          <a:p>
            <a:pPr algn="just" eaLnBrk="1" hangingPunct="1"/>
            <a:endParaRPr lang="el-GR" sz="2000" dirty="0"/>
          </a:p>
          <a:p>
            <a:pPr eaLnBrk="1" hangingPunct="1"/>
            <a:endParaRPr lang="el-GR" sz="2000" dirty="0"/>
          </a:p>
          <a:p>
            <a:pPr eaLnBrk="1" hangingPunct="1"/>
            <a:endParaRPr lang="el-GR" sz="2000" dirty="0"/>
          </a:p>
          <a:p>
            <a:pPr eaLnBrk="1" hangingPunct="1"/>
            <a:endParaRPr lang="en-US" sz="2000" dirty="0"/>
          </a:p>
          <a:p>
            <a:pPr eaLnBrk="1" hangingPunct="1"/>
            <a:endParaRPr lang="en-US" sz="2000" dirty="0"/>
          </a:p>
        </p:txBody>
      </p:sp>
    </p:spTree>
    <p:extLst>
      <p:ext uri="{BB962C8B-B14F-4D97-AF65-F5344CB8AC3E}">
        <p14:creationId xmlns:p14="http://schemas.microsoft.com/office/powerpoint/2010/main" val="2992825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3"/>
          <a:srcRect/>
          <a:stretch>
            <a:fillRect/>
          </a:stretch>
        </p:blipFill>
        <p:spPr>
          <a:xfrm>
            <a:off x="2362200" y="381000"/>
            <a:ext cx="3276600" cy="4114800"/>
          </a:xfrm>
          <a:noFill/>
        </p:spPr>
      </p:pic>
      <p:pic>
        <p:nvPicPr>
          <p:cNvPr id="19459" name="Picture 4"/>
          <p:cNvPicPr>
            <a:picLocks noChangeAspect="1" noChangeArrowheads="1"/>
          </p:cNvPicPr>
          <p:nvPr/>
        </p:nvPicPr>
        <p:blipFill>
          <a:blip r:embed="rId4"/>
          <a:srcRect/>
          <a:stretch>
            <a:fillRect/>
          </a:stretch>
        </p:blipFill>
        <p:spPr bwMode="auto">
          <a:xfrm>
            <a:off x="6553201" y="304800"/>
            <a:ext cx="3343275" cy="4038600"/>
          </a:xfrm>
          <a:prstGeom prst="rect">
            <a:avLst/>
          </a:prstGeom>
          <a:noFill/>
          <a:ln w="9525">
            <a:noFill/>
            <a:miter lim="800000"/>
            <a:headEnd/>
            <a:tailEnd/>
          </a:ln>
        </p:spPr>
      </p:pic>
      <p:pic>
        <p:nvPicPr>
          <p:cNvPr id="19460" name="Picture 5"/>
          <p:cNvPicPr>
            <a:picLocks noChangeAspect="1" noChangeArrowheads="1"/>
          </p:cNvPicPr>
          <p:nvPr/>
        </p:nvPicPr>
        <p:blipFill>
          <a:blip r:embed="rId5"/>
          <a:srcRect/>
          <a:stretch>
            <a:fillRect/>
          </a:stretch>
        </p:blipFill>
        <p:spPr bwMode="auto">
          <a:xfrm>
            <a:off x="1981200" y="4648200"/>
            <a:ext cx="4648200" cy="1981200"/>
          </a:xfrm>
          <a:prstGeom prst="rect">
            <a:avLst/>
          </a:prstGeom>
          <a:noFill/>
          <a:ln w="9525">
            <a:noFill/>
            <a:miter lim="800000"/>
            <a:headEnd/>
            <a:tailEnd/>
          </a:ln>
        </p:spPr>
      </p:pic>
      <p:pic>
        <p:nvPicPr>
          <p:cNvPr id="19461" name="Picture 5"/>
          <p:cNvPicPr>
            <a:picLocks noChangeAspect="1" noChangeArrowheads="1"/>
          </p:cNvPicPr>
          <p:nvPr/>
        </p:nvPicPr>
        <p:blipFill>
          <a:blip r:embed="rId6"/>
          <a:srcRect/>
          <a:stretch>
            <a:fillRect/>
          </a:stretch>
        </p:blipFill>
        <p:spPr bwMode="auto">
          <a:xfrm>
            <a:off x="7543800" y="4486276"/>
            <a:ext cx="1524000" cy="2371725"/>
          </a:xfrm>
          <a:prstGeom prst="rect">
            <a:avLst/>
          </a:prstGeom>
          <a:noFill/>
          <a:ln w="9525">
            <a:noFill/>
            <a:miter lim="800000"/>
            <a:headEnd/>
            <a:tailEnd/>
          </a:ln>
        </p:spPr>
      </p:pic>
    </p:spTree>
    <p:extLst>
      <p:ext uri="{BB962C8B-B14F-4D97-AF65-F5344CB8AC3E}">
        <p14:creationId xmlns:p14="http://schemas.microsoft.com/office/powerpoint/2010/main" val="1690198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1524000" y="0"/>
            <a:ext cx="9144000" cy="6858000"/>
          </a:xfrm>
        </p:spPr>
        <p:txBody>
          <a:bodyPr/>
          <a:lstStyle/>
          <a:p>
            <a:pPr algn="just" eaLnBrk="1" hangingPunct="1"/>
            <a:r>
              <a:rPr lang="el-GR" sz="2000"/>
              <a:t>Οικουμενικός πατριάρχης </a:t>
            </a:r>
            <a:r>
              <a:rPr lang="en-US" sz="2000"/>
              <a:t>primus inter pares</a:t>
            </a:r>
            <a:endParaRPr lang="el-GR" sz="2000"/>
          </a:p>
          <a:p>
            <a:pPr algn="just" eaLnBrk="1" hangingPunct="1"/>
            <a:r>
              <a:rPr lang="el-GR" sz="2000"/>
              <a:t>Τα πατριαρχεία της Ανατολής (Αντιοχείας [Δαμασκός], Αλεξανδρείας και Ιεροσολύμων) απευθύνονταν στον Πατριάρχη Κωνσταντινουπόλεως για υποθέσεις τους με την Πύλη.</a:t>
            </a:r>
          </a:p>
          <a:p>
            <a:pPr algn="just" eaLnBrk="1" hangingPunct="1"/>
            <a:r>
              <a:rPr lang="el-GR" sz="2000"/>
              <a:t>Η Άλωση ενοποίησε πολιτικά το κλίμα του Πατριαρχείου Κωνσταντινουπόλεως. Ταυτόχρονα επέφερε τον πρακτικό διαχωρισμό Εκκλησίας και Κράτους, καθότι η εξουσία ήταν άπιστη. Ο Οικουμενικός Πατριάρχης, ως «εθνάρχης» των ορθοδόξων, ήταν ως ένα βαθμό διάδοχος του βυζαντινού αυτοκράτορα, και επωμίσθηκε πλείστες κοσμικές υποθέσεις (γάμου, διαζυγίων, κληρονομίας, επιτροπείας ανηλίκων, εμπορικών διαφορών μεταξύ χριστιανών κ.ά.).</a:t>
            </a:r>
            <a:endParaRPr lang="en-US" sz="2000"/>
          </a:p>
          <a:p>
            <a:pPr eaLnBrk="1" hangingPunct="1"/>
            <a:r>
              <a:rPr lang="el-GR" sz="2000"/>
              <a:t>1.000 μ.Χ. ίδρυση της Αρχιεπισκοπής της Αχρίδας</a:t>
            </a:r>
          </a:p>
          <a:p>
            <a:pPr eaLnBrk="1" hangingPunct="1"/>
            <a:r>
              <a:rPr lang="el-GR" sz="2000"/>
              <a:t>1219 ίδρυση της Αρχιεπισκοπής του Ιπεκίου (</a:t>
            </a:r>
            <a:r>
              <a:rPr lang="en-US" sz="2000"/>
              <a:t>Peć)</a:t>
            </a:r>
          </a:p>
          <a:p>
            <a:pPr eaLnBrk="1" hangingPunct="1"/>
            <a:r>
              <a:rPr lang="en-US" sz="2000"/>
              <a:t>1385 </a:t>
            </a:r>
            <a:r>
              <a:rPr lang="el-GR" sz="2000"/>
              <a:t>πτώση της Αχρίδας στους Οθωμανούς</a:t>
            </a:r>
          </a:p>
          <a:p>
            <a:pPr eaLnBrk="1" hangingPunct="1"/>
            <a:r>
              <a:rPr lang="el-GR" sz="2000"/>
              <a:t>1459 κατάλυση της Αρχιεπισκοπής του Ιπεκίου</a:t>
            </a:r>
          </a:p>
          <a:p>
            <a:pPr eaLnBrk="1" hangingPunct="1"/>
            <a:r>
              <a:rPr lang="el-GR" sz="2000"/>
              <a:t>1557 ανασύσταση της Αρχιεπισκοπής του Ιπεκίου</a:t>
            </a:r>
          </a:p>
          <a:p>
            <a:pPr eaLnBrk="1" hangingPunct="1"/>
            <a:r>
              <a:rPr lang="el-GR" sz="2000"/>
              <a:t>1766/67 κατάργηση των Αρχιεπισκοπών του Ιπεκίου και της Αχρίδας χάρη σε ενέργειες του πατριάρχη Σαμουήλ Χαντζερή.</a:t>
            </a:r>
          </a:p>
          <a:p>
            <a:pPr eaLnBrk="1" hangingPunct="1"/>
            <a:r>
              <a:rPr lang="el-GR" sz="2000"/>
              <a:t>1690 ο Αρσένιος Γ´ (Č</a:t>
            </a:r>
            <a:r>
              <a:rPr lang="en-US" sz="2000"/>
              <a:t>rnojevi</a:t>
            </a:r>
            <a:r>
              <a:rPr lang="el-GR" sz="2000"/>
              <a:t>ć), Αρχιεπίσκοπος Ιπεκίου, αποχωρεί από το Κόσοβο.</a:t>
            </a:r>
          </a:p>
          <a:p>
            <a:pPr eaLnBrk="1" hangingPunct="1"/>
            <a:r>
              <a:rPr lang="el-GR" sz="2000"/>
              <a:t>1713 σύσταση της Αρχιεπισκοπής του Σιρμίου ή Καρλοβιτζίου</a:t>
            </a:r>
          </a:p>
          <a:p>
            <a:pPr eaLnBrk="1" hangingPunct="1"/>
            <a:r>
              <a:rPr lang="el-GR" sz="2000"/>
              <a:t>1870 ίδρυση της Βουλγαρικής Εξαρχίας</a:t>
            </a:r>
          </a:p>
          <a:p>
            <a:pPr eaLnBrk="1" hangingPunct="1"/>
            <a:endParaRPr lang="en-US" sz="2000"/>
          </a:p>
        </p:txBody>
      </p:sp>
    </p:spTree>
    <p:extLst>
      <p:ext uri="{BB962C8B-B14F-4D97-AF65-F5344CB8AC3E}">
        <p14:creationId xmlns:p14="http://schemas.microsoft.com/office/powerpoint/2010/main" val="4074114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a:xfrm>
            <a:off x="2514600" y="304800"/>
            <a:ext cx="7391400" cy="6248400"/>
          </a:xfrm>
          <a:noFill/>
        </p:spPr>
      </p:pic>
    </p:spTree>
    <p:extLst>
      <p:ext uri="{BB962C8B-B14F-4D97-AF65-F5344CB8AC3E}">
        <p14:creationId xmlns:p14="http://schemas.microsoft.com/office/powerpoint/2010/main" val="4134671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1524000" y="0"/>
            <a:ext cx="9144000" cy="6858000"/>
          </a:xfrm>
        </p:spPr>
        <p:txBody>
          <a:bodyPr/>
          <a:lstStyle/>
          <a:p>
            <a:pPr algn="just"/>
            <a:r>
              <a:rPr lang="el-GR" sz="2000"/>
              <a:t>Εννέα ομάδες («πεντάδες») πατριαρχικών οφφικιαλίων</a:t>
            </a:r>
            <a:r>
              <a:rPr lang="en-US" sz="2000"/>
              <a:t>:</a:t>
            </a:r>
            <a:endParaRPr lang="el-GR" sz="2000"/>
          </a:p>
          <a:p>
            <a:pPr algn="just"/>
            <a:r>
              <a:rPr lang="el-GR" sz="2000"/>
              <a:t>1) Μέγας Οικονόμος</a:t>
            </a:r>
          </a:p>
          <a:p>
            <a:pPr algn="just"/>
            <a:r>
              <a:rPr lang="el-GR" sz="2000"/>
              <a:t>Μέγας Σακελλάριος</a:t>
            </a:r>
          </a:p>
          <a:p>
            <a:pPr algn="just"/>
            <a:r>
              <a:rPr lang="el-GR" sz="2000"/>
              <a:t>Μέγας Χαρτοφύλαξ</a:t>
            </a:r>
          </a:p>
          <a:p>
            <a:pPr algn="just"/>
            <a:r>
              <a:rPr lang="el-GR" sz="2000"/>
              <a:t>Οφφικιάλλιος των Σακελλίων</a:t>
            </a:r>
          </a:p>
          <a:p>
            <a:pPr algn="just"/>
            <a:r>
              <a:rPr lang="el-GR" sz="2000"/>
              <a:t>Πρωτέκδικος</a:t>
            </a:r>
          </a:p>
          <a:p>
            <a:pPr algn="just"/>
            <a:r>
              <a:rPr lang="el-GR" sz="2000"/>
              <a:t>2) Πρωτονοτάριος</a:t>
            </a:r>
          </a:p>
          <a:p>
            <a:pPr algn="just"/>
            <a:r>
              <a:rPr lang="el-GR" sz="2000"/>
              <a:t>Λογοθέτης</a:t>
            </a:r>
          </a:p>
          <a:p>
            <a:pPr algn="just"/>
            <a:r>
              <a:rPr lang="el-GR" sz="2000"/>
              <a:t>Καστρίνιος</a:t>
            </a:r>
          </a:p>
          <a:p>
            <a:pPr algn="just"/>
            <a:r>
              <a:rPr lang="el-GR" sz="2000"/>
              <a:t>Ρεφερενδάριος</a:t>
            </a:r>
          </a:p>
          <a:p>
            <a:pPr algn="just"/>
            <a:r>
              <a:rPr lang="el-GR" sz="2000"/>
              <a:t>Υπομνηματογράφος</a:t>
            </a:r>
          </a:p>
          <a:p>
            <a:pPr algn="just"/>
            <a:r>
              <a:rPr lang="el-GR" sz="2000"/>
              <a:t>Αρχικά σχεδόν η ολότητα των οφφικιαλίων ήταν ιερωμένοι. Σταδιακά οι πλειονότητά τους αντικαταστάθηκε από λαϊκούς (νομομαθείς, δικαστές, οικονομολόγους).</a:t>
            </a:r>
          </a:p>
          <a:p>
            <a:pPr algn="just"/>
            <a:r>
              <a:rPr lang="el-GR" sz="2000"/>
              <a:t>Φαναριώτες (νομοκατεστημένη τάξη)</a:t>
            </a:r>
          </a:p>
          <a:p>
            <a:pPr algn="just"/>
            <a:r>
              <a:rPr lang="el-GR" sz="2000"/>
              <a:t>Δοσιματική πρακτική του οθωμανικού κράτους. Το πατριαρχικό αξίωμα αντιμετωπίστηκε σαν ισόβια εκμίσθωση (</a:t>
            </a:r>
            <a:r>
              <a:rPr lang="en-US" sz="2000"/>
              <a:t>malik</a:t>
            </a:r>
            <a:r>
              <a:rPr lang="el-GR" sz="2000"/>
              <a:t>â</a:t>
            </a:r>
            <a:r>
              <a:rPr lang="en-US" sz="2000"/>
              <a:t>ne</a:t>
            </a:r>
            <a:r>
              <a:rPr lang="el-GR" sz="2000"/>
              <a:t>). Συχνές αλλαξοπατριαρχίες.</a:t>
            </a:r>
          </a:p>
          <a:p>
            <a:pPr algn="just"/>
            <a:r>
              <a:rPr lang="el-GR" sz="2000"/>
              <a:t>Κύριλλος Λούκαρις (1620-37)</a:t>
            </a:r>
          </a:p>
          <a:p>
            <a:pPr algn="just"/>
            <a:r>
              <a:rPr lang="el-GR" sz="2000"/>
              <a:t>Σαμουήλ Χαντζερής (1763-68 και 1773-74)</a:t>
            </a:r>
          </a:p>
          <a:p>
            <a:pPr algn="just"/>
            <a:endParaRPr lang="en-US" sz="2000"/>
          </a:p>
        </p:txBody>
      </p:sp>
    </p:spTree>
    <p:extLst>
      <p:ext uri="{BB962C8B-B14F-4D97-AF65-F5344CB8AC3E}">
        <p14:creationId xmlns:p14="http://schemas.microsoft.com/office/powerpoint/2010/main" val="2009174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780" y="252248"/>
            <a:ext cx="10155620" cy="6453351"/>
          </a:xfrm>
        </p:spPr>
        <p:txBody>
          <a:bodyPr/>
          <a:lstStyle/>
          <a:p>
            <a:pPr algn="just"/>
            <a:r>
              <a:rPr lang="el-GR" sz="2200" dirty="0" smtClean="0">
                <a:latin typeface="Times New Roman" panose="02020603050405020304" pitchFamily="18" charset="0"/>
                <a:ea typeface="Times New Roman" panose="02020603050405020304" pitchFamily="18" charset="0"/>
              </a:rPr>
              <a:t>Οι υπήκοοι των Οθωμανών Σουλτάνων διακρίνονταν με δύο τρόπους: α´) ταξικά σε «στρατιωτική τάξη» (κυρίαρχη τάξη) και σε «ραγιάδες» (υποτελείς, παραγωγούς, φορολογουμένους), και β´) σε μουσουλμάνους και μη μουσουλμάνους. Η δεύτερη διάκριση είχε </a:t>
            </a:r>
            <a:r>
              <a:rPr lang="el-GR" sz="2200" dirty="0">
                <a:latin typeface="Times New Roman" panose="02020603050405020304" pitchFamily="18" charset="0"/>
                <a:ea typeface="Times New Roman" panose="02020603050405020304" pitchFamily="18" charset="0"/>
              </a:rPr>
              <a:t>εγκαινιαστεί από τον ίδιο τον προφήτη Μωάμεθ, ο οποίος συνιστούσε ανοχή απέναντι στους «λαούς της Βίβλου</a:t>
            </a:r>
            <a:r>
              <a:rPr lang="el-GR" sz="2200" dirty="0" smtClean="0">
                <a:latin typeface="Times New Roman" panose="02020603050405020304" pitchFamily="18" charset="0"/>
                <a:ea typeface="Times New Roman" panose="02020603050405020304" pitchFamily="18" charset="0"/>
              </a:rPr>
              <a:t>» (Χριστιανούς, Εβραίους, Πέρσες). </a:t>
            </a:r>
            <a:r>
              <a:rPr lang="el-GR" sz="2200" dirty="0">
                <a:latin typeface="Times New Roman" panose="02020603050405020304" pitchFamily="18" charset="0"/>
                <a:ea typeface="Times New Roman" panose="02020603050405020304" pitchFamily="18" charset="0"/>
              </a:rPr>
              <a:t>Από την αραβική λέξη «</a:t>
            </a:r>
            <a:r>
              <a:rPr lang="el-GR" sz="2200" dirty="0" err="1">
                <a:latin typeface="Times New Roman" panose="02020603050405020304" pitchFamily="18" charset="0"/>
                <a:ea typeface="Times New Roman" panose="02020603050405020304" pitchFamily="18" charset="0"/>
              </a:rPr>
              <a:t>τζίμμα</a:t>
            </a:r>
            <a:r>
              <a:rPr lang="el-GR"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dhimma</a:t>
            </a:r>
            <a:r>
              <a:rPr lang="en-US" sz="2200" dirty="0">
                <a:latin typeface="Times New Roman" panose="02020603050405020304" pitchFamily="18" charset="0"/>
                <a:ea typeface="Times New Roman" panose="02020603050405020304" pitchFamily="18" charset="0"/>
              </a:rPr>
              <a:t> </a:t>
            </a:r>
            <a:r>
              <a:rPr lang="el-GR" sz="2200" dirty="0">
                <a:latin typeface="Times New Roman" panose="02020603050405020304" pitchFamily="18" charset="0"/>
                <a:ea typeface="Times New Roman" panose="02020603050405020304" pitchFamily="18" charset="0"/>
              </a:rPr>
              <a:t>= συνθήκη), οι «λαοί της Βίβλου» ονομάστηκαν «</a:t>
            </a:r>
            <a:r>
              <a:rPr lang="el-GR" sz="2200" dirty="0" err="1">
                <a:latin typeface="Times New Roman" panose="02020603050405020304" pitchFamily="18" charset="0"/>
                <a:ea typeface="Times New Roman" panose="02020603050405020304" pitchFamily="18" charset="0"/>
              </a:rPr>
              <a:t>τζιμμήδες</a:t>
            </a:r>
            <a:r>
              <a:rPr lang="el-GR" sz="2200" dirty="0">
                <a:latin typeface="Times New Roman" panose="02020603050405020304" pitchFamily="18" charset="0"/>
                <a:ea typeface="Times New Roman" panose="02020603050405020304" pitchFamily="18" charset="0"/>
              </a:rPr>
              <a:t>» (</a:t>
            </a:r>
            <a:r>
              <a:rPr lang="en-US" sz="2200" dirty="0">
                <a:latin typeface="Times New Roman" panose="02020603050405020304" pitchFamily="18" charset="0"/>
                <a:ea typeface="Times New Roman" panose="02020603050405020304" pitchFamily="18" charset="0"/>
              </a:rPr>
              <a:t>dhimmi</a:t>
            </a:r>
            <a:r>
              <a:rPr lang="el-GR" sz="2200" dirty="0">
                <a:latin typeface="Times New Roman" panose="02020603050405020304" pitchFamily="18" charset="0"/>
                <a:ea typeface="Times New Roman" panose="02020603050405020304" pitchFamily="18" charset="0"/>
              </a:rPr>
              <a:t>). Η συνθήκη (φόρου) υποτέλειας, που συνάπτεται ανάμεσα στον ιμάμη και στους πνευματικούς ηγέτες των ηττημένων απίστων ισχύει θεωρητικά επ’ άπειρον και καταλύεται μόνον όταν οι άπιστοι είτε ατομικά είτε συλλογικά παύουν να εκπληρώνουν τις υποχρεώσεις που ανέλαβαν</a:t>
            </a:r>
            <a:r>
              <a:rPr lang="el-GR" sz="2200" dirty="0" smtClean="0">
                <a:latin typeface="Times New Roman" panose="02020603050405020304" pitchFamily="18" charset="0"/>
                <a:ea typeface="Times New Roman" panose="02020603050405020304" pitchFamily="18" charset="0"/>
              </a:rPr>
              <a:t>.</a:t>
            </a:r>
            <a:endParaRPr lang="el-GR" sz="2200" dirty="0"/>
          </a:p>
          <a:p>
            <a:pPr algn="just"/>
            <a:r>
              <a:rPr lang="el-GR" sz="2200" dirty="0" smtClean="0">
                <a:latin typeface="Times New Roman" panose="02020603050405020304" pitchFamily="18" charset="0"/>
                <a:ea typeface="Times New Roman" panose="02020603050405020304" pitchFamily="18" charset="0"/>
              </a:rPr>
              <a:t>Οι «</a:t>
            </a:r>
            <a:r>
              <a:rPr lang="el-GR" sz="2200" dirty="0" err="1" smtClean="0">
                <a:latin typeface="Times New Roman" panose="02020603050405020304" pitchFamily="18" charset="0"/>
                <a:ea typeface="Times New Roman" panose="02020603050405020304" pitchFamily="18" charset="0"/>
              </a:rPr>
              <a:t>τζιμμήδες</a:t>
            </a:r>
            <a:r>
              <a:rPr lang="el-GR" sz="2200" dirty="0" smtClean="0">
                <a:latin typeface="Times New Roman" panose="02020603050405020304" pitchFamily="18" charset="0"/>
                <a:ea typeface="Times New Roman" panose="02020603050405020304" pitchFamily="18" charset="0"/>
              </a:rPr>
              <a:t>»</a:t>
            </a:r>
            <a:r>
              <a:rPr lang="el-GR" sz="2200" dirty="0"/>
              <a:t> </a:t>
            </a:r>
            <a:r>
              <a:rPr lang="el-GR" sz="2200" dirty="0" smtClean="0"/>
              <a:t>ήταν πολίτες </a:t>
            </a:r>
            <a:r>
              <a:rPr lang="el-GR" sz="2200" dirty="0" err="1" smtClean="0"/>
              <a:t>δεύτρης</a:t>
            </a:r>
            <a:r>
              <a:rPr lang="el-GR" sz="2200" dirty="0" smtClean="0"/>
              <a:t> κατηγορίας και υφίσταντο πολλές αρνητικές διακρίσεις (στους τομείς της θρησκείας, της φορολογίας, της δικαιοσύνης, της στράτευσης, στα δικαιώματα της λατρείας, της οπλοφορίας, της ίππευσης, της ενδυμασίας κ.ά.). </a:t>
            </a:r>
            <a:r>
              <a:rPr lang="el-GR" sz="2400" dirty="0" smtClean="0">
                <a:latin typeface="Times New Roman" panose="02020603050405020304" pitchFamily="18" charset="0"/>
                <a:ea typeface="Times New Roman" panose="02020603050405020304" pitchFamily="18" charset="0"/>
              </a:rPr>
              <a:t>Η επαχθέστερη φορολογική υποχρέωση </a:t>
            </a:r>
            <a:r>
              <a:rPr lang="el-GR" sz="2400" dirty="0">
                <a:latin typeface="Times New Roman" panose="02020603050405020304" pitchFamily="18" charset="0"/>
                <a:ea typeface="Times New Roman" panose="02020603050405020304" pitchFamily="18" charset="0"/>
              </a:rPr>
              <a:t>ήταν ο κεφαλικός φόρος (</a:t>
            </a:r>
            <a:r>
              <a:rPr lang="en-US" sz="2400" dirty="0" err="1">
                <a:latin typeface="Times New Roman" panose="02020603050405020304" pitchFamily="18" charset="0"/>
                <a:ea typeface="Times New Roman" panose="02020603050405020304" pitchFamily="18" charset="0"/>
              </a:rPr>
              <a:t>cizye</a:t>
            </a:r>
            <a:r>
              <a:rPr lang="el-GR" sz="2400" dirty="0">
                <a:latin typeface="Times New Roman" panose="02020603050405020304" pitchFamily="18" charset="0"/>
                <a:ea typeface="Times New Roman" panose="02020603050405020304" pitchFamily="18" charset="0"/>
              </a:rPr>
              <a:t>) και ο γεωργικός φόρος </a:t>
            </a:r>
            <a:r>
              <a:rPr lang="en-US" sz="2400" dirty="0" err="1">
                <a:latin typeface="Times New Roman" panose="02020603050405020304" pitchFamily="18" charset="0"/>
                <a:ea typeface="Times New Roman" panose="02020603050405020304" pitchFamily="18" charset="0"/>
              </a:rPr>
              <a:t>ispence</a:t>
            </a:r>
            <a:r>
              <a:rPr lang="en-US" sz="2400" dirty="0">
                <a:latin typeface="Times New Roman" panose="02020603050405020304" pitchFamily="18" charset="0"/>
                <a:ea typeface="Times New Roman" panose="02020603050405020304" pitchFamily="18" charset="0"/>
              </a:rPr>
              <a:t> </a:t>
            </a:r>
            <a:r>
              <a:rPr lang="el-GR" sz="2400" i="1" dirty="0" err="1" smtClean="0">
                <a:latin typeface="Times New Roman" panose="02020603050405020304" pitchFamily="18" charset="0"/>
                <a:ea typeface="Times New Roman" panose="02020603050405020304" pitchFamily="18" charset="0"/>
              </a:rPr>
              <a:t>χαράτς</a:t>
            </a:r>
            <a:r>
              <a:rPr lang="el-GR" sz="2400" dirty="0" smtClean="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Τον κεφαλικό φόρο πλήρωναν όλοι οι </a:t>
            </a:r>
            <a:r>
              <a:rPr lang="el-GR" sz="2400" i="1" dirty="0" err="1">
                <a:latin typeface="Times New Roman" panose="02020603050405020304" pitchFamily="18" charset="0"/>
                <a:ea typeface="Times New Roman" panose="02020603050405020304" pitchFamily="18" charset="0"/>
              </a:rPr>
              <a:t>τζιμμήδες</a:t>
            </a:r>
            <a:r>
              <a:rPr lang="el-GR" sz="2400" dirty="0">
                <a:latin typeface="Times New Roman" panose="02020603050405020304" pitchFamily="18" charset="0"/>
                <a:ea typeface="Times New Roman" panose="02020603050405020304" pitchFamily="18" charset="0"/>
              </a:rPr>
              <a:t> (μη μουσουλμάνοι) άρρενες άνω των 12 ετών, ανεξαρτήτως οικονομικής επιφάνειας, είδους απασχόλησης ή οικογενειακής </a:t>
            </a:r>
            <a:r>
              <a:rPr lang="el-GR" sz="2400" dirty="0" smtClean="0">
                <a:latin typeface="Times New Roman" panose="02020603050405020304" pitchFamily="18" charset="0"/>
                <a:ea typeface="Times New Roman" panose="02020603050405020304" pitchFamily="18" charset="0"/>
              </a:rPr>
              <a:t>κατάστασης.</a:t>
            </a:r>
            <a:endParaRPr lang="en-US" sz="2200" dirty="0"/>
          </a:p>
        </p:txBody>
      </p:sp>
    </p:spTree>
    <p:extLst>
      <p:ext uri="{BB962C8B-B14F-4D97-AF65-F5344CB8AC3E}">
        <p14:creationId xmlns:p14="http://schemas.microsoft.com/office/powerpoint/2010/main" val="822267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124"/>
            <a:ext cx="12192000" cy="6495393"/>
          </a:xfrm>
        </p:spPr>
        <p:txBody>
          <a:bodyPr/>
          <a:lstStyle/>
          <a:p>
            <a:pPr algn="just"/>
            <a:r>
              <a:rPr lang="el-GR" sz="2200" dirty="0" smtClean="0">
                <a:latin typeface="Times New Roman" panose="02020603050405020304" pitchFamily="18" charset="0"/>
                <a:ea typeface="Times New Roman" panose="02020603050405020304" pitchFamily="18" charset="0"/>
              </a:rPr>
              <a:t>Η επαχθέστερη επιβάρυνση των «</a:t>
            </a:r>
            <a:r>
              <a:rPr lang="el-GR" sz="2200" dirty="0" err="1" smtClean="0">
                <a:latin typeface="Times New Roman" panose="02020603050405020304" pitchFamily="18" charset="0"/>
                <a:ea typeface="Times New Roman" panose="02020603050405020304" pitchFamily="18" charset="0"/>
              </a:rPr>
              <a:t>τζιμμήδων</a:t>
            </a:r>
            <a:r>
              <a:rPr lang="el-GR" sz="2200" dirty="0" smtClean="0">
                <a:latin typeface="Times New Roman" panose="02020603050405020304" pitchFamily="18" charset="0"/>
                <a:ea typeface="Times New Roman" panose="02020603050405020304" pitchFamily="18" charset="0"/>
              </a:rPr>
              <a:t>» ήταν το «παιδομάζωμα» (</a:t>
            </a:r>
            <a:r>
              <a:rPr lang="en-US" sz="2200" dirty="0">
                <a:solidFill>
                  <a:prstClr val="black"/>
                </a:solidFill>
                <a:latin typeface="Times New Roman" panose="02020603050405020304" pitchFamily="18" charset="0"/>
                <a:ea typeface="Times New Roman" panose="02020603050405020304" pitchFamily="18" charset="0"/>
              </a:rPr>
              <a:t>dev</a:t>
            </a:r>
            <a:r>
              <a:rPr lang="el-GR" sz="2200" dirty="0">
                <a:solidFill>
                  <a:prstClr val="black"/>
                </a:solidFill>
                <a:latin typeface="Times New Roman" panose="02020603050405020304" pitchFamily="18" charset="0"/>
                <a:ea typeface="Times New Roman" panose="02020603050405020304" pitchFamily="18" charset="0"/>
              </a:rPr>
              <a:t>ş</a:t>
            </a:r>
            <a:r>
              <a:rPr lang="en-US" sz="2200" dirty="0" err="1" smtClean="0">
                <a:solidFill>
                  <a:prstClr val="black"/>
                </a:solidFill>
                <a:latin typeface="Times New Roman" panose="02020603050405020304" pitchFamily="18" charset="0"/>
                <a:ea typeface="Times New Roman" panose="02020603050405020304" pitchFamily="18" charset="0"/>
              </a:rPr>
              <a:t>irme</a:t>
            </a:r>
            <a:r>
              <a:rPr lang="el-GR" sz="2200" dirty="0" smtClean="0">
                <a:solidFill>
                  <a:prstClr val="black"/>
                </a:solidFill>
              </a:rPr>
              <a:t>, από το ρήμα </a:t>
            </a:r>
            <a:r>
              <a:rPr lang="en-US" sz="2400" dirty="0">
                <a:latin typeface="Times New Roman" panose="02020603050405020304" pitchFamily="18" charset="0"/>
                <a:ea typeface="Times New Roman" panose="02020603050405020304" pitchFamily="18" charset="0"/>
              </a:rPr>
              <a:t>dev</a:t>
            </a:r>
            <a:r>
              <a:rPr lang="el-GR" sz="2400" dirty="0">
                <a:latin typeface="Times New Roman" panose="02020603050405020304" pitchFamily="18" charset="0"/>
                <a:ea typeface="Times New Roman" panose="02020603050405020304" pitchFamily="18" charset="0"/>
              </a:rPr>
              <a:t>ş</a:t>
            </a:r>
            <a:r>
              <a:rPr lang="en-US" sz="2400" dirty="0" err="1" smtClean="0">
                <a:latin typeface="Times New Roman" panose="02020603050405020304" pitchFamily="18" charset="0"/>
                <a:ea typeface="Times New Roman" panose="02020603050405020304" pitchFamily="18" charset="0"/>
              </a:rPr>
              <a:t>irmek</a:t>
            </a:r>
            <a:r>
              <a:rPr lang="en-US" sz="2400" dirty="0" smtClean="0">
                <a:latin typeface="Times New Roman" panose="02020603050405020304" pitchFamily="18" charset="0"/>
                <a:ea typeface="Times New Roman" panose="02020603050405020304" pitchFamily="18" charset="0"/>
              </a:rPr>
              <a:t> </a:t>
            </a:r>
            <a:r>
              <a:rPr lang="el-GR" sz="2400" dirty="0" smtClean="0">
                <a:latin typeface="Times New Roman" panose="02020603050405020304" pitchFamily="18" charset="0"/>
                <a:ea typeface="Times New Roman" panose="02020603050405020304" pitchFamily="18" charset="0"/>
              </a:rPr>
              <a:t>= συγκεντρώνω)</a:t>
            </a:r>
            <a:r>
              <a:rPr lang="el-GR" sz="2200" dirty="0" smtClean="0">
                <a:latin typeface="Times New Roman" panose="02020603050405020304" pitchFamily="18" charset="0"/>
                <a:ea typeface="Times New Roman" panose="02020603050405020304" pitchFamily="18" charset="0"/>
              </a:rPr>
              <a:t>. Το </a:t>
            </a:r>
            <a:r>
              <a:rPr lang="el-GR" sz="2200" dirty="0">
                <a:latin typeface="Times New Roman" panose="02020603050405020304" pitchFamily="18" charset="0"/>
                <a:ea typeface="Times New Roman" panose="02020603050405020304" pitchFamily="18" charset="0"/>
              </a:rPr>
              <a:t>«παιδομάζωμα</a:t>
            </a:r>
            <a:r>
              <a:rPr lang="el-GR" sz="2200" dirty="0" smtClean="0">
                <a:latin typeface="Times New Roman" panose="02020603050405020304" pitchFamily="18" charset="0"/>
                <a:ea typeface="Times New Roman" panose="02020603050405020304" pitchFamily="18" charset="0"/>
              </a:rPr>
              <a:t>» ήταν η αναγκαστική στρατολόγηση </a:t>
            </a:r>
            <a:r>
              <a:rPr lang="el-GR" sz="2200" dirty="0" err="1" smtClean="0">
                <a:latin typeface="Times New Roman" panose="02020603050405020304" pitchFamily="18" charset="0"/>
                <a:ea typeface="Times New Roman" panose="02020603050405020304" pitchFamily="18" charset="0"/>
              </a:rPr>
              <a:t>χριστιανοπαίδων</a:t>
            </a:r>
            <a:r>
              <a:rPr lang="el-GR" sz="2200" dirty="0" smtClean="0">
                <a:latin typeface="Times New Roman" panose="02020603050405020304" pitchFamily="18" charset="0"/>
                <a:ea typeface="Times New Roman" panose="02020603050405020304" pitchFamily="18" charset="0"/>
              </a:rPr>
              <a:t>, κατά κανόνα ηλικίας 6 – 10 ετών, ένας «φόρος αίματος», για τις ανάγκες της Υψηλής Πύλης και του οθωμανικού στρατού. </a:t>
            </a:r>
            <a:r>
              <a:rPr lang="el-GR" sz="2400" dirty="0" smtClean="0">
                <a:latin typeface="Times New Roman" panose="02020603050405020304" pitchFamily="18" charset="0"/>
                <a:ea typeface="Times New Roman" panose="02020603050405020304" pitchFamily="18" charset="0"/>
              </a:rPr>
              <a:t>Η </a:t>
            </a:r>
            <a:r>
              <a:rPr lang="el-GR" sz="2400" dirty="0">
                <a:latin typeface="Times New Roman" panose="02020603050405020304" pitchFamily="18" charset="0"/>
                <a:ea typeface="Times New Roman" panose="02020603050405020304" pitchFamily="18" charset="0"/>
              </a:rPr>
              <a:t>πρακτική του παιδομαζώματος ξεκίνησε στο τελευταίο τέταρτο του 14ου αιώνα, επί Σουλτάνων Μουράτ Α´ (1362-1389) και Βαγιαζήτ Α´ (1389-1402</a:t>
            </a:r>
            <a:r>
              <a:rPr lang="el-GR" sz="2400" dirty="0" smtClean="0">
                <a:latin typeface="Times New Roman" panose="02020603050405020304" pitchFamily="18" charset="0"/>
                <a:ea typeface="Times New Roman" panose="02020603050405020304" pitchFamily="18" charset="0"/>
              </a:rPr>
              <a:t>), από τις ευρωπαϊκές επαρχίες και στη συνέχεια επεκτάθηκε στη Μικρά Ασία. Καθιερώθηκε με νομοθετικό διάταγμα (</a:t>
            </a:r>
            <a:r>
              <a:rPr lang="en-US" sz="2400" dirty="0" err="1" smtClean="0">
                <a:latin typeface="Times New Roman" panose="02020603050405020304" pitchFamily="18" charset="0"/>
                <a:ea typeface="Times New Roman" panose="02020603050405020304" pitchFamily="18" charset="0"/>
              </a:rPr>
              <a:t>kanun</a:t>
            </a:r>
            <a:r>
              <a:rPr lang="en-US" sz="2400" dirty="0" smtClean="0">
                <a:latin typeface="Times New Roman" panose="02020603050405020304" pitchFamily="18" charset="0"/>
                <a:ea typeface="Times New Roman" panose="02020603050405020304" pitchFamily="18" charset="0"/>
              </a:rPr>
              <a:t>) </a:t>
            </a:r>
            <a:r>
              <a:rPr lang="el-GR" sz="2400" dirty="0" smtClean="0">
                <a:latin typeface="Times New Roman" panose="02020603050405020304" pitchFamily="18" charset="0"/>
                <a:ea typeface="Times New Roman" panose="02020603050405020304" pitchFamily="18" charset="0"/>
              </a:rPr>
              <a:t>του Μωάμεθ Β´ το 1453, όταν αντικαταστάθηκε ο Μεγάλος </a:t>
            </a:r>
            <a:r>
              <a:rPr lang="el-GR" sz="2400" dirty="0" err="1" smtClean="0">
                <a:latin typeface="Times New Roman" panose="02020603050405020304" pitchFamily="18" charset="0"/>
                <a:ea typeface="Times New Roman" panose="02020603050405020304" pitchFamily="18" charset="0"/>
              </a:rPr>
              <a:t>Βεζύρης</a:t>
            </a:r>
            <a:r>
              <a:rPr lang="el-GR"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Halil</a:t>
            </a:r>
            <a:r>
              <a:rPr lang="en-US" sz="2400" dirty="0">
                <a:latin typeface="Times New Roman" panose="02020603050405020304" pitchFamily="18" charset="0"/>
                <a:ea typeface="Times New Roman" panose="02020603050405020304" pitchFamily="18" charset="0"/>
              </a:rPr>
              <a:t> Kara </a:t>
            </a:r>
            <a:r>
              <a:rPr lang="el-GR" sz="2400" dirty="0">
                <a:latin typeface="Times New Roman" panose="02020603050405020304" pitchFamily="18" charset="0"/>
                <a:ea typeface="Times New Roman" panose="02020603050405020304" pitchFamily="18" charset="0"/>
              </a:rPr>
              <a:t>Ç</a:t>
            </a:r>
            <a:r>
              <a:rPr lang="en-US" sz="2400" dirty="0" err="1" smtClean="0">
                <a:latin typeface="Times New Roman" panose="02020603050405020304" pitchFamily="18" charset="0"/>
                <a:ea typeface="Times New Roman" panose="02020603050405020304" pitchFamily="18" charset="0"/>
              </a:rPr>
              <a:t>andarli</a:t>
            </a:r>
            <a:r>
              <a:rPr lang="el-GR" sz="2400" dirty="0" smtClean="0">
                <a:latin typeface="Times New Roman" panose="02020603050405020304" pitchFamily="18" charset="0"/>
                <a:ea typeface="Times New Roman" panose="02020603050405020304" pitchFamily="18" charset="0"/>
              </a:rPr>
              <a:t>, ένας εκ γενετής μουσουλμάνος </a:t>
            </a:r>
            <a:r>
              <a:rPr lang="el-GR" sz="2400" dirty="0">
                <a:latin typeface="Times New Roman" panose="02020603050405020304" pitchFamily="18" charset="0"/>
                <a:ea typeface="Times New Roman" panose="02020603050405020304" pitchFamily="18" charset="0"/>
              </a:rPr>
              <a:t>(ο οποίος είχε σχεδιάσει την εκθρόνισή του </a:t>
            </a:r>
            <a:r>
              <a:rPr lang="el-GR" sz="2400" dirty="0" smtClean="0">
                <a:latin typeface="Times New Roman" panose="02020603050405020304" pitchFamily="18" charset="0"/>
                <a:ea typeface="Times New Roman" panose="02020603050405020304" pitchFamily="18" charset="0"/>
              </a:rPr>
              <a:t>Μωάμεθ Β´ το </a:t>
            </a:r>
            <a:r>
              <a:rPr lang="el-GR" sz="2400" dirty="0">
                <a:latin typeface="Times New Roman" panose="02020603050405020304" pitchFamily="18" charset="0"/>
                <a:ea typeface="Times New Roman" panose="02020603050405020304" pitchFamily="18" charset="0"/>
              </a:rPr>
              <a:t>1446 και την επάνοδο στον θρόνο του Μουράτ Β´), </a:t>
            </a:r>
            <a:r>
              <a:rPr lang="el-GR" sz="2400" dirty="0" smtClean="0">
                <a:latin typeface="Times New Roman" panose="02020603050405020304" pitchFamily="18" charset="0"/>
                <a:ea typeface="Times New Roman" panose="02020603050405020304" pitchFamily="18" charset="0"/>
              </a:rPr>
              <a:t>διορίστηκε </a:t>
            </a:r>
            <a:r>
              <a:rPr lang="el-GR" sz="2400" dirty="0">
                <a:latin typeface="Times New Roman" panose="02020603050405020304" pitchFamily="18" charset="0"/>
                <a:ea typeface="Times New Roman" panose="02020603050405020304" pitchFamily="18" charset="0"/>
              </a:rPr>
              <a:t>στη θέση του </a:t>
            </a:r>
            <a:r>
              <a:rPr lang="el-GR" sz="2400" dirty="0" smtClean="0">
                <a:latin typeface="Times New Roman" panose="02020603050405020304" pitchFamily="18" charset="0"/>
                <a:ea typeface="Times New Roman" panose="02020603050405020304" pitchFamily="18" charset="0"/>
              </a:rPr>
              <a:t>ο </a:t>
            </a:r>
            <a:r>
              <a:rPr lang="en-US" sz="2400" dirty="0">
                <a:latin typeface="Times New Roman" panose="02020603050405020304" pitchFamily="18" charset="0"/>
                <a:ea typeface="Times New Roman" panose="02020603050405020304" pitchFamily="18" charset="0"/>
              </a:rPr>
              <a:t>Mahmud Adeni</a:t>
            </a:r>
            <a:r>
              <a:rPr lang="el-GR" sz="2400" dirty="0">
                <a:latin typeface="Times New Roman" panose="02020603050405020304" pitchFamily="18" charset="0"/>
                <a:ea typeface="Times New Roman" panose="02020603050405020304" pitchFamily="18" charset="0"/>
              </a:rPr>
              <a:t>, άτομο προερχόμενο από τους δούλους της Πύλης</a:t>
            </a:r>
            <a:r>
              <a:rPr lang="el-GR" sz="2400" dirty="0" smtClean="0">
                <a:latin typeface="Times New Roman" panose="02020603050405020304" pitchFamily="18" charset="0"/>
                <a:ea typeface="Times New Roman" panose="02020603050405020304" pitchFamily="18" charset="0"/>
              </a:rPr>
              <a:t>.</a:t>
            </a:r>
            <a:r>
              <a:rPr lang="el-GR" sz="2400" dirty="0">
                <a:latin typeface="Times New Roman" panose="02020603050405020304" pitchFamily="18" charset="0"/>
                <a:ea typeface="Times New Roman" panose="02020603050405020304" pitchFamily="18" charset="0"/>
              </a:rPr>
              <a:t> Η στρατολόγηση γινόταν από τους </a:t>
            </a:r>
            <a:r>
              <a:rPr lang="el-GR" sz="2400" dirty="0" err="1">
                <a:latin typeface="Times New Roman" panose="02020603050405020304" pitchFamily="18" charset="0"/>
                <a:ea typeface="Times New Roman" panose="02020603050405020304" pitchFamily="18" charset="0"/>
              </a:rPr>
              <a:t>τουρνατζημπάσηδες</a:t>
            </a:r>
            <a:r>
              <a:rPr lang="el-GR" sz="2400" dirty="0">
                <a:latin typeface="Times New Roman" panose="02020603050405020304" pitchFamily="18" charset="0"/>
                <a:ea typeface="Times New Roman" panose="02020603050405020304" pitchFamily="18" charset="0"/>
              </a:rPr>
              <a:t> αγάδες (</a:t>
            </a:r>
            <a:r>
              <a:rPr lang="en-GB" sz="2400" dirty="0" err="1">
                <a:latin typeface="Times New Roman" panose="02020603050405020304" pitchFamily="18" charset="0"/>
                <a:ea typeface="Times New Roman" panose="02020603050405020304" pitchFamily="18" charset="0"/>
              </a:rPr>
              <a:t>Turnac</a:t>
            </a:r>
            <a:r>
              <a:rPr lang="el-GR" sz="2400" dirty="0">
                <a:latin typeface="Times New Roman" panose="02020603050405020304" pitchFamily="18" charset="0"/>
                <a:ea typeface="Times New Roman" panose="02020603050405020304" pitchFamily="18" charset="0"/>
              </a:rPr>
              <a:t>ı</a:t>
            </a:r>
            <a:r>
              <a:rPr lang="en-GB" sz="2400" dirty="0" err="1">
                <a:latin typeface="Times New Roman" panose="02020603050405020304" pitchFamily="18" charset="0"/>
                <a:ea typeface="Times New Roman" panose="02020603050405020304" pitchFamily="18" charset="0"/>
              </a:rPr>
              <a:t>ba</a:t>
            </a:r>
            <a:r>
              <a:rPr lang="el-GR" sz="2400" dirty="0" err="1">
                <a:latin typeface="Times New Roman" panose="02020603050405020304" pitchFamily="18" charset="0"/>
                <a:ea typeface="Times New Roman" panose="02020603050405020304" pitchFamily="18" charset="0"/>
              </a:rPr>
              <a:t>şı</a:t>
            </a:r>
            <a:r>
              <a:rPr lang="el-GR" sz="2400" dirty="0">
                <a:latin typeface="Times New Roman" panose="02020603050405020304" pitchFamily="18" charset="0"/>
                <a:ea typeface="Times New Roman" panose="02020603050405020304" pitchFamily="18" charset="0"/>
              </a:rPr>
              <a:t> </a:t>
            </a:r>
            <a:r>
              <a:rPr lang="en-GB" sz="2400" dirty="0">
                <a:latin typeface="Times New Roman" panose="02020603050405020304" pitchFamily="18" charset="0"/>
                <a:ea typeface="Times New Roman" panose="02020603050405020304" pitchFamily="18" charset="0"/>
              </a:rPr>
              <a:t>A</a:t>
            </a:r>
            <a:r>
              <a:rPr lang="el-GR" sz="2400" dirty="0">
                <a:latin typeface="Times New Roman" panose="02020603050405020304" pitchFamily="18" charset="0"/>
                <a:ea typeface="Times New Roman" panose="02020603050405020304" pitchFamily="18" charset="0"/>
              </a:rPr>
              <a:t>ğ</a:t>
            </a:r>
            <a:r>
              <a:rPr lang="en-GB" sz="2400" dirty="0" smtClean="0">
                <a:latin typeface="Times New Roman" panose="02020603050405020304" pitchFamily="18" charset="0"/>
                <a:ea typeface="Times New Roman" panose="02020603050405020304" pitchFamily="18" charset="0"/>
              </a:rPr>
              <a:t>a</a:t>
            </a:r>
            <a:r>
              <a:rPr lang="el-GR" sz="2400" dirty="0" smtClean="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αξιωματούχους των </a:t>
            </a:r>
            <a:r>
              <a:rPr lang="el-GR" sz="2400" dirty="0" smtClean="0">
                <a:latin typeface="Times New Roman" panose="02020603050405020304" pitchFamily="18" charset="0"/>
                <a:ea typeface="Times New Roman" panose="02020603050405020304" pitchFamily="18" charset="0"/>
              </a:rPr>
              <a:t>γενιτσάρων, </a:t>
            </a:r>
            <a:r>
              <a:rPr lang="el-GR" sz="2400" dirty="0">
                <a:latin typeface="Times New Roman" panose="02020603050405020304" pitchFamily="18" charset="0"/>
                <a:ea typeface="Times New Roman" panose="02020603050405020304" pitchFamily="18" charset="0"/>
              </a:rPr>
              <a:t>με τη συνδρομή των κατά τόπους </a:t>
            </a:r>
            <a:r>
              <a:rPr lang="el-GR" sz="2400" dirty="0" err="1">
                <a:latin typeface="Times New Roman" panose="02020603050405020304" pitchFamily="18" charset="0"/>
                <a:ea typeface="Times New Roman" panose="02020603050405020304" pitchFamily="18" charset="0"/>
              </a:rPr>
              <a:t>καδήδων</a:t>
            </a:r>
            <a:r>
              <a:rPr lang="el-GR" sz="2400" dirty="0">
                <a:latin typeface="Times New Roman" panose="02020603050405020304" pitchFamily="18" charset="0"/>
                <a:ea typeface="Times New Roman" panose="02020603050405020304" pitchFamily="18" charset="0"/>
              </a:rPr>
              <a:t> και </a:t>
            </a:r>
            <a:r>
              <a:rPr lang="el-GR" sz="2400" dirty="0" smtClean="0">
                <a:latin typeface="Times New Roman" panose="02020603050405020304" pitchFamily="18" charset="0"/>
                <a:ea typeface="Times New Roman" panose="02020603050405020304" pitchFamily="18" charset="0"/>
              </a:rPr>
              <a:t>σπαχήδων κάθε πέντε χρόνια ή και συχνότερα.</a:t>
            </a:r>
            <a:endParaRPr lang="el-GR" sz="2200" dirty="0"/>
          </a:p>
          <a:p>
            <a:pPr algn="just"/>
            <a:r>
              <a:rPr lang="el-GR" sz="2200" dirty="0" smtClean="0">
                <a:latin typeface="Times New Roman" panose="02020603050405020304" pitchFamily="18" charset="0"/>
                <a:ea typeface="Times New Roman" panose="02020603050405020304" pitchFamily="18" charset="0"/>
              </a:rPr>
              <a:t>Τα προϊόντα του παιδομαζώματος ήταν </a:t>
            </a:r>
            <a:r>
              <a:rPr lang="el-GR" sz="2400" dirty="0">
                <a:latin typeface="Times New Roman" panose="02020603050405020304" pitchFamily="18" charset="0"/>
                <a:ea typeface="Times New Roman" panose="02020603050405020304" pitchFamily="18" charset="0"/>
              </a:rPr>
              <a:t>«δούλοι της Πύλης» (</a:t>
            </a:r>
            <a:r>
              <a:rPr lang="en-US" sz="2400" dirty="0" err="1">
                <a:latin typeface="Times New Roman" panose="02020603050405020304" pitchFamily="18" charset="0"/>
                <a:ea typeface="Times New Roman" panose="02020603050405020304" pitchFamily="18" charset="0"/>
              </a:rPr>
              <a:t>Kap</a:t>
            </a:r>
            <a:r>
              <a:rPr lang="el-GR" sz="2400" dirty="0">
                <a:latin typeface="Times New Roman" panose="02020603050405020304" pitchFamily="18" charset="0"/>
                <a:ea typeface="Times New Roman" panose="02020603050405020304" pitchFamily="18" charset="0"/>
              </a:rPr>
              <a:t>ı </a:t>
            </a:r>
            <a:r>
              <a:rPr lang="en-US" sz="2400" dirty="0" err="1">
                <a:latin typeface="Times New Roman" panose="02020603050405020304" pitchFamily="18" charset="0"/>
                <a:ea typeface="Times New Roman" panose="02020603050405020304" pitchFamily="18" charset="0"/>
              </a:rPr>
              <a:t>Kullar</a:t>
            </a:r>
            <a:r>
              <a:rPr lang="el-GR" sz="2400" dirty="0">
                <a:latin typeface="Times New Roman" panose="02020603050405020304" pitchFamily="18" charset="0"/>
                <a:ea typeface="Times New Roman" panose="02020603050405020304" pitchFamily="18" charset="0"/>
              </a:rPr>
              <a:t>ı</a:t>
            </a:r>
            <a:r>
              <a:rPr lang="el-GR" sz="2400" dirty="0" smtClean="0">
                <a:latin typeface="Times New Roman" panose="02020603050405020304" pitchFamily="18" charset="0"/>
                <a:ea typeface="Times New Roman" panose="02020603050405020304" pitchFamily="18" charset="0"/>
              </a:rPr>
              <a:t>)</a:t>
            </a:r>
            <a:r>
              <a:rPr lang="el-GR" sz="2200" dirty="0" smtClean="0">
                <a:latin typeface="Times New Roman" panose="02020603050405020304" pitchFamily="18" charset="0"/>
                <a:ea typeface="Times New Roman" panose="02020603050405020304" pitchFamily="18" charset="0"/>
              </a:rPr>
              <a:t>. Ανάλογα με την ηλικία και τα προσόντα τους χωρίζονταν σε </a:t>
            </a:r>
            <a:r>
              <a:rPr lang="el-GR" sz="2200" dirty="0" err="1" smtClean="0">
                <a:latin typeface="Times New Roman" panose="02020603050405020304" pitchFamily="18" charset="0"/>
                <a:ea typeface="Times New Roman" panose="02020603050405020304" pitchFamily="18" charset="0"/>
              </a:rPr>
              <a:t>ιτσ-ογλάν</a:t>
            </a:r>
            <a:r>
              <a:rPr lang="el-GR" sz="2200" dirty="0" smtClean="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i</a:t>
            </a:r>
            <a:r>
              <a:rPr lang="el-GR" sz="2400" dirty="0">
                <a:latin typeface="Times New Roman" panose="02020603050405020304" pitchFamily="18" charset="0"/>
                <a:ea typeface="Times New Roman" panose="02020603050405020304" pitchFamily="18" charset="0"/>
              </a:rPr>
              <a:t>ç </a:t>
            </a:r>
            <a:r>
              <a:rPr lang="en-US" sz="2400" dirty="0">
                <a:latin typeface="Times New Roman" panose="02020603050405020304" pitchFamily="18" charset="0"/>
                <a:ea typeface="Times New Roman" panose="02020603050405020304" pitchFamily="18" charset="0"/>
              </a:rPr>
              <a:t>o</a:t>
            </a:r>
            <a:r>
              <a:rPr lang="el-GR" sz="2400" dirty="0">
                <a:latin typeface="Times New Roman" panose="02020603050405020304" pitchFamily="18" charset="0"/>
                <a:ea typeface="Times New Roman" panose="02020603050405020304" pitchFamily="18" charset="0"/>
              </a:rPr>
              <a:t>ğ</a:t>
            </a:r>
            <a:r>
              <a:rPr lang="en-US" sz="2400" dirty="0" err="1">
                <a:latin typeface="Times New Roman" panose="02020603050405020304" pitchFamily="18" charset="0"/>
                <a:ea typeface="Times New Roman" panose="02020603050405020304" pitchFamily="18" charset="0"/>
              </a:rPr>
              <a:t>lan</a:t>
            </a:r>
            <a:r>
              <a:rPr lang="el-GR" sz="2400" dirty="0">
                <a:latin typeface="Times New Roman" panose="02020603050405020304" pitchFamily="18" charset="0"/>
                <a:ea typeface="Times New Roman" panose="02020603050405020304" pitchFamily="18" charset="0"/>
              </a:rPr>
              <a:t> = οικότροφοι μαθητευόμενοι) </a:t>
            </a:r>
            <a:r>
              <a:rPr lang="el-GR" sz="2200" dirty="0" smtClean="0">
                <a:latin typeface="Times New Roman" panose="02020603050405020304" pitchFamily="18" charset="0"/>
                <a:ea typeface="Times New Roman" panose="02020603050405020304" pitchFamily="18" charset="0"/>
              </a:rPr>
              <a:t>και σε </a:t>
            </a:r>
            <a:r>
              <a:rPr lang="el-GR" sz="2200" dirty="0" err="1" smtClean="0">
                <a:latin typeface="Times New Roman" panose="02020603050405020304" pitchFamily="18" charset="0"/>
                <a:ea typeface="Times New Roman" panose="02020603050405020304" pitchFamily="18" charset="0"/>
              </a:rPr>
              <a:t>ατζέμ</a:t>
            </a:r>
            <a:r>
              <a:rPr lang="el-GR" sz="2200" dirty="0" smtClean="0">
                <a:latin typeface="Times New Roman" panose="02020603050405020304" pitchFamily="18" charset="0"/>
                <a:ea typeface="Times New Roman" panose="02020603050405020304" pitchFamily="18" charset="0"/>
              </a:rPr>
              <a:t> </a:t>
            </a:r>
            <a:r>
              <a:rPr lang="el-GR" sz="2200" dirty="0" err="1" smtClean="0">
                <a:latin typeface="Times New Roman" panose="02020603050405020304" pitchFamily="18" charset="0"/>
                <a:ea typeface="Times New Roman" panose="02020603050405020304" pitchFamily="18" charset="0"/>
              </a:rPr>
              <a:t>ογλάν</a:t>
            </a:r>
            <a:r>
              <a:rPr lang="el-GR"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acem</a:t>
            </a:r>
            <a:r>
              <a:rPr lang="el-GR"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i</a:t>
            </a:r>
            <a:r>
              <a:rPr lang="en-US" sz="2400" dirty="0">
                <a:latin typeface="Times New Roman" panose="02020603050405020304" pitchFamily="18" charset="0"/>
                <a:ea typeface="Times New Roman" panose="02020603050405020304" pitchFamily="18" charset="0"/>
              </a:rPr>
              <a:t> o</a:t>
            </a:r>
            <a:r>
              <a:rPr lang="el-GR" sz="2400" dirty="0">
                <a:latin typeface="Times New Roman" panose="02020603050405020304" pitchFamily="18" charset="0"/>
                <a:ea typeface="Times New Roman" panose="02020603050405020304" pitchFamily="18" charset="0"/>
              </a:rPr>
              <a:t>ğ</a:t>
            </a:r>
            <a:r>
              <a:rPr lang="en-US" sz="2400" dirty="0" err="1">
                <a:latin typeface="Times New Roman" panose="02020603050405020304" pitchFamily="18" charset="0"/>
                <a:ea typeface="Times New Roman" panose="02020603050405020304" pitchFamily="18" charset="0"/>
              </a:rPr>
              <a:t>lan</a:t>
            </a:r>
            <a:r>
              <a:rPr lang="el-GR" sz="2400" dirty="0">
                <a:latin typeface="Times New Roman" panose="02020603050405020304" pitchFamily="18" charset="0"/>
                <a:ea typeface="Times New Roman" panose="02020603050405020304" pitchFamily="18" charset="0"/>
              </a:rPr>
              <a:t> = ξένοι μαθητευόμενοι)</a:t>
            </a:r>
            <a:r>
              <a:rPr lang="el-GR" sz="2200" dirty="0" smtClean="0">
                <a:latin typeface="Times New Roman" panose="02020603050405020304" pitchFamily="18" charset="0"/>
                <a:ea typeface="Times New Roman" panose="02020603050405020304" pitchFamily="18" charset="0"/>
              </a:rPr>
              <a:t>, και μετά την εκπαίδευσή τους υπηρετούσαν στην εσωτερική υπηρεσία και στο σώμα των γενιτσάρων αντίστοιχα. Το παιδομάζωμα αραίωσε τον 17ο αιώνα λόγω της αντίδρασης των εκ γενετής μουσουλμάνων και της παρακμής του σώματος των γενιτσάρων και έπαυσε οριστικά το 1705 κατόπιν μιας εξέγερσης των χριστιανών στη Νάουσα.</a:t>
            </a:r>
            <a:endParaRPr lang="en-US" sz="2200" dirty="0"/>
          </a:p>
        </p:txBody>
      </p:sp>
    </p:spTree>
    <p:extLst>
      <p:ext uri="{BB962C8B-B14F-4D97-AF65-F5344CB8AC3E}">
        <p14:creationId xmlns:p14="http://schemas.microsoft.com/office/powerpoint/2010/main" val="725811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3" descr="Chartes7.jpg"/>
          <p:cNvPicPr>
            <a:picLocks noGrp="1" noChangeAspect="1"/>
          </p:cNvPicPr>
          <p:nvPr>
            <p:ph idx="1"/>
          </p:nvPr>
        </p:nvPicPr>
        <p:blipFill>
          <a:blip r:embed="rId2"/>
          <a:srcRect/>
          <a:stretch>
            <a:fillRect/>
          </a:stretch>
        </p:blipFill>
        <p:spPr>
          <a:xfrm>
            <a:off x="3440114" y="228600"/>
            <a:ext cx="5235575" cy="6324600"/>
          </a:xfrm>
        </p:spPr>
      </p:pic>
    </p:spTree>
    <p:extLst>
      <p:ext uri="{BB962C8B-B14F-4D97-AF65-F5344CB8AC3E}">
        <p14:creationId xmlns:p14="http://schemas.microsoft.com/office/powerpoint/2010/main" val="2080239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l-GR" sz="2400" b="1" dirty="0"/>
              <a:t>Η </a:t>
            </a:r>
            <a:r>
              <a:rPr lang="el-GR" sz="2400" b="1" dirty="0" err="1"/>
              <a:t>Βενετοκρατία</a:t>
            </a:r>
            <a:r>
              <a:rPr lang="el-GR" sz="2400" b="1" dirty="0"/>
              <a:t> στις ελληνικές χώρες</a:t>
            </a:r>
            <a:endParaRPr lang="en-US" sz="2400" b="1" dirty="0"/>
          </a:p>
        </p:txBody>
      </p:sp>
      <p:pic>
        <p:nvPicPr>
          <p:cNvPr id="4" name="Content Placeholder 3" descr="img023.jpg"/>
          <p:cNvPicPr>
            <a:picLocks noGrp="1" noChangeAspect="1"/>
          </p:cNvPicPr>
          <p:nvPr>
            <p:ph idx="1"/>
          </p:nvPr>
        </p:nvPicPr>
        <p:blipFill>
          <a:blip r:embed="rId2"/>
          <a:srcRect l="5799" t="10136" r="33004" b="35811"/>
          <a:stretch>
            <a:fillRect/>
          </a:stretch>
        </p:blipFill>
        <p:spPr>
          <a:xfrm rot="10800000">
            <a:off x="3886200" y="1066800"/>
            <a:ext cx="4343400" cy="5389033"/>
          </a:xfrm>
        </p:spPr>
      </p:pic>
    </p:spTree>
    <p:extLst>
      <p:ext uri="{BB962C8B-B14F-4D97-AF65-F5344CB8AC3E}">
        <p14:creationId xmlns:p14="http://schemas.microsoft.com/office/powerpoint/2010/main" val="660368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024.jpg"/>
          <p:cNvPicPr>
            <a:picLocks noGrp="1" noChangeAspect="1"/>
          </p:cNvPicPr>
          <p:nvPr>
            <p:ph idx="1"/>
          </p:nvPr>
        </p:nvPicPr>
        <p:blipFill>
          <a:blip r:embed="rId2"/>
          <a:srcRect t="7595" r="28701" b="29114"/>
          <a:stretch>
            <a:fillRect/>
          </a:stretch>
        </p:blipFill>
        <p:spPr>
          <a:xfrm>
            <a:off x="3962401" y="519428"/>
            <a:ext cx="3657600" cy="5347973"/>
          </a:xfrm>
        </p:spPr>
      </p:pic>
    </p:spTree>
    <p:extLst>
      <p:ext uri="{BB962C8B-B14F-4D97-AF65-F5344CB8AC3E}">
        <p14:creationId xmlns:p14="http://schemas.microsoft.com/office/powerpoint/2010/main" val="3518082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0"/>
            <a:ext cx="8915400" cy="6553200"/>
          </a:xfrm>
        </p:spPr>
        <p:txBody>
          <a:bodyPr/>
          <a:lstStyle/>
          <a:p>
            <a:pPr algn="just"/>
            <a:r>
              <a:rPr lang="el-GR" sz="2000" dirty="0"/>
              <a:t>Η </a:t>
            </a:r>
            <a:r>
              <a:rPr lang="el-GR" sz="2000" dirty="0" err="1"/>
              <a:t>Βενετοκρατία</a:t>
            </a:r>
            <a:r>
              <a:rPr lang="el-GR" sz="2000" dirty="0"/>
              <a:t> στις ελληνικές χώρες ξεκινά το 1204 με την κατάλυση του Βυζαντίου από τους Σταυροφόρους της Δ´ Σταυροφορίας, σύμμαχος των οποίων υπήρξε η Βενετία υπό τον Δόγη Ενρίκο Δάνδολο.</a:t>
            </a:r>
          </a:p>
          <a:p>
            <a:pPr algn="just"/>
            <a:r>
              <a:rPr lang="el-GR" sz="2000" dirty="0"/>
              <a:t>Βάσει της συμφωνίας διαμελισμού της βυζαντινής αυτοκρατορίας (</a:t>
            </a:r>
            <a:r>
              <a:rPr lang="en-US" sz="2000" dirty="0" err="1"/>
              <a:t>Partitio</a:t>
            </a:r>
            <a:r>
              <a:rPr lang="en-US" sz="2000" dirty="0"/>
              <a:t> </a:t>
            </a:r>
            <a:r>
              <a:rPr lang="en-US" sz="2000" dirty="0" err="1"/>
              <a:t>Romaniae</a:t>
            </a:r>
            <a:r>
              <a:rPr lang="en-US" sz="2000" dirty="0"/>
              <a:t>) </a:t>
            </a:r>
            <a:r>
              <a:rPr lang="el-GR" sz="2000" dirty="0"/>
              <a:t>οι Βενετοί έλαβαν «το τέταρτο και το μισό τετάρτου», δηλ. τα 3/8 ολόκληρου του βυζαντινού κράτους και συγκεκριμένα: το Δυρράχιο (</a:t>
            </a:r>
            <a:r>
              <a:rPr lang="en-US" sz="2000" dirty="0" err="1"/>
              <a:t>Durazzo</a:t>
            </a:r>
            <a:r>
              <a:rPr lang="en-US" sz="2000" dirty="0"/>
              <a:t>), </a:t>
            </a:r>
            <a:r>
              <a:rPr lang="el-GR" sz="2000" dirty="0"/>
              <a:t>την Κέρκυρα (</a:t>
            </a:r>
            <a:r>
              <a:rPr lang="en-US" sz="2000" dirty="0" err="1"/>
              <a:t>Corfù</a:t>
            </a:r>
            <a:r>
              <a:rPr lang="en-US" sz="2000" dirty="0"/>
              <a:t>), </a:t>
            </a:r>
            <a:r>
              <a:rPr lang="el-GR" sz="2000" dirty="0"/>
              <a:t>τη Μεθώνη (</a:t>
            </a:r>
            <a:r>
              <a:rPr lang="en-US" sz="2000" dirty="0" err="1"/>
              <a:t>Modon</a:t>
            </a:r>
            <a:r>
              <a:rPr lang="en-US" sz="2000" dirty="0"/>
              <a:t>), </a:t>
            </a:r>
            <a:r>
              <a:rPr lang="el-GR" sz="2000" dirty="0"/>
              <a:t>την Κορώνη, την Εύβοια (</a:t>
            </a:r>
            <a:r>
              <a:rPr lang="en-US" sz="2000" dirty="0"/>
              <a:t>Negroponte) </a:t>
            </a:r>
            <a:r>
              <a:rPr lang="el-GR" sz="2000" dirty="0"/>
              <a:t>και την Κρήτη (</a:t>
            </a:r>
            <a:r>
              <a:rPr lang="en-US" sz="2000" dirty="0"/>
              <a:t>Candia). </a:t>
            </a:r>
            <a:r>
              <a:rPr lang="el-GR" sz="2000" dirty="0"/>
              <a:t>Γενικότερα, η Βενετία, ως θαλάσσια αυτοκρατορία, ενδιαφερόταν για νησιά, εμπορικές πόλεις – λιμάνια και οχυρά στρατηγικά σημεία στην Ανατολική Μεσόγειο (</a:t>
            </a:r>
            <a:r>
              <a:rPr lang="en-US" sz="2000" dirty="0" err="1"/>
              <a:t>Levante</a:t>
            </a:r>
            <a:r>
              <a:rPr lang="en-US" sz="2000" dirty="0"/>
              <a:t>). </a:t>
            </a:r>
            <a:r>
              <a:rPr lang="el-GR" sz="2000" dirty="0"/>
              <a:t> Υπό βενετική κυριαρχία περιήλθαν κατά καιρούς και άλλοι τόποι του ελληνικού χώρου, όπως η Ναύπακτος (</a:t>
            </a:r>
            <a:r>
              <a:rPr lang="en-US" sz="2000" dirty="0"/>
              <a:t>Lepanto) </a:t>
            </a:r>
            <a:r>
              <a:rPr lang="el-GR" sz="2000" dirty="0"/>
              <a:t>το 1407-99 και το 1687-99, το Ναύπλιο (</a:t>
            </a:r>
            <a:r>
              <a:rPr lang="en-US" sz="2000" dirty="0"/>
              <a:t>Napoli </a:t>
            </a:r>
            <a:r>
              <a:rPr lang="en-US" sz="2000" dirty="0" err="1"/>
              <a:t>di</a:t>
            </a:r>
            <a:r>
              <a:rPr lang="en-US" sz="2000" dirty="0"/>
              <a:t> Romania)</a:t>
            </a:r>
            <a:r>
              <a:rPr lang="el-GR" sz="2000" dirty="0"/>
              <a:t> το 1388-1540), η Μονεμβασία (</a:t>
            </a:r>
            <a:r>
              <a:rPr lang="en-US" sz="2000" dirty="0" err="1"/>
              <a:t>Malvasia</a:t>
            </a:r>
            <a:r>
              <a:rPr lang="en-US" sz="2000" dirty="0"/>
              <a:t>) </a:t>
            </a:r>
            <a:r>
              <a:rPr lang="el-GR" sz="2000" dirty="0"/>
              <a:t>το 1464-1540, η Μάνη το 1467-79, η </a:t>
            </a:r>
            <a:r>
              <a:rPr lang="el-GR" sz="2000" dirty="0" err="1"/>
              <a:t>Θεσαλονίκη</a:t>
            </a:r>
            <a:r>
              <a:rPr lang="el-GR" sz="2000" dirty="0"/>
              <a:t> το 1423-30, η Θάσος το 1464-79, η Σαμοθράκη το 1466-79, η Ίμβρος το ίδιο διάστημα, η Λήμνος το 1464-79 και το 1656-7, η Χίος το 1694-5, οι βόρειες Σποράδες το 1453-1538, η Κύπρος το 1489-1571 κ.ά. Η Κρήτη δεν καθυποτάχθηκε εύκολα και χρειάστηκαν σκληροί αγώνες των Βενετών, προκειμένου να καμφθεί η αντίσταση των </a:t>
            </a:r>
            <a:r>
              <a:rPr lang="el-GR" sz="2000" dirty="0" err="1"/>
              <a:t>Κρητών</a:t>
            </a:r>
            <a:r>
              <a:rPr lang="el-GR" sz="2000" dirty="0"/>
              <a:t> το 1211. Η Κέρκυρα περιήλθε οριστικά στους Βενετούς το 1386. Οι Κυκλάδες διανεμήθηκαν το 1204 σε Βενετούς ευγενείς και το 1207 καταλήφθηκαν από τον βενετικό στόλο και οργανώθηκαν στο Δουκάτο της Νάξου  υπό βενετική επικυριαρχία.</a:t>
            </a:r>
            <a:endParaRPr lang="en-US" sz="2000" dirty="0"/>
          </a:p>
        </p:txBody>
      </p:sp>
    </p:spTree>
    <p:extLst>
      <p:ext uri="{BB962C8B-B14F-4D97-AF65-F5344CB8AC3E}">
        <p14:creationId xmlns:p14="http://schemas.microsoft.com/office/powerpoint/2010/main" val="3081139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858000"/>
          </a:xfrm>
        </p:spPr>
        <p:txBody>
          <a:bodyPr/>
          <a:lstStyle/>
          <a:p>
            <a:pPr algn="just"/>
            <a:r>
              <a:rPr lang="el-GR" sz="2000" dirty="0"/>
              <a:t>Το 1522 παραδόθηκε με συνθήκη στους Τούρκους η Ρόδος ύστερα από επτάμηνη πολιορκία. Με την κατάληψη της Ρόδου οι Οθωμανοί πέτυχαν την </a:t>
            </a:r>
            <a:r>
              <a:rPr lang="el-GR" sz="2000" dirty="0" err="1"/>
              <a:t>ελευθεροπλοΐα</a:t>
            </a:r>
            <a:r>
              <a:rPr lang="el-GR" sz="2000" dirty="0"/>
              <a:t> του πολεμικού στόλου τους στο Αιγαίο.</a:t>
            </a:r>
          </a:p>
          <a:p>
            <a:pPr algn="just"/>
            <a:r>
              <a:rPr lang="el-GR" sz="2000" dirty="0"/>
              <a:t>Ο Γ´ </a:t>
            </a:r>
            <a:r>
              <a:rPr lang="el-GR" sz="2000" dirty="0" err="1"/>
              <a:t>Τουρκοβενετικός</a:t>
            </a:r>
            <a:r>
              <a:rPr lang="el-GR" sz="2000" dirty="0"/>
              <a:t> Πόλεμος (1537-1540) ξέσπασε ως αποτέλεσμα της </a:t>
            </a:r>
            <a:r>
              <a:rPr lang="el-GR" sz="2000" dirty="0" err="1"/>
              <a:t>εκστράτευσης</a:t>
            </a:r>
            <a:r>
              <a:rPr lang="el-GR" sz="2000" dirty="0"/>
              <a:t> του τουρκικού στόλου υπό τον </a:t>
            </a:r>
            <a:r>
              <a:rPr lang="el-GR" sz="2000" dirty="0" err="1"/>
              <a:t>Χαϊρεδίν</a:t>
            </a:r>
            <a:r>
              <a:rPr lang="el-GR" sz="2000" dirty="0"/>
              <a:t> </a:t>
            </a:r>
            <a:r>
              <a:rPr lang="el-GR" sz="2000" dirty="0" err="1"/>
              <a:t>Μπαρμπαρόσσα</a:t>
            </a:r>
            <a:r>
              <a:rPr lang="el-GR" sz="2000" dirty="0"/>
              <a:t> κατά του </a:t>
            </a:r>
            <a:r>
              <a:rPr lang="el-GR" sz="2000" dirty="0" err="1"/>
              <a:t>Ότραντο</a:t>
            </a:r>
            <a:r>
              <a:rPr lang="el-GR" sz="2000" dirty="0"/>
              <a:t> της Ιταλίας και των αλβανικών ακτών. Στη διάρκειά της ο </a:t>
            </a:r>
            <a:r>
              <a:rPr lang="el-GR" sz="2000" dirty="0" err="1"/>
              <a:t>Μπαρμπαρόσσα</a:t>
            </a:r>
            <a:r>
              <a:rPr lang="el-GR" sz="2000" dirty="0"/>
              <a:t> βρέθηκε να πολιορκεί την Κέρκυρα (η νήσος των Κορυφών βρέθηκε ξανά υπό σφοδρή τουρκική πολιορκία το 1571 και το 1716, χωρίς ποτέ να αλωθεί). Η πολιορκία του 1537 υπήρξε από τις τραγικότερες σελίδες της ιστορίας της Κέρκυρας. Ύστερα από την αποτυχία του να την καταλάβει, ο </a:t>
            </a:r>
            <a:r>
              <a:rPr lang="el-GR" sz="2000" dirty="0" err="1"/>
              <a:t>Μπαρμπαρόσσα</a:t>
            </a:r>
            <a:r>
              <a:rPr lang="el-GR" sz="2000" dirty="0"/>
              <a:t> αποχώρησε λεηλατώντας και ερημώνοντας την ύπαιθρο του νησιού, ενώ στην επιστροφή του στην Κωνσταντινούπολη έσπειρε τον τρόμο και την ερήμωσε σε πολλά άλλα ελληνικά νησιά και παράλια. Το 1538, σε μια δεύτερη επιδρομή ο </a:t>
            </a:r>
            <a:r>
              <a:rPr lang="el-GR" sz="2000" dirty="0" err="1"/>
              <a:t>Μπαρμπαρόσσα</a:t>
            </a:r>
            <a:r>
              <a:rPr lang="el-GR" sz="2000" dirty="0"/>
              <a:t> κατήργησε τη βενετική ηγεμονία στις βόρειες Σποράδες. Η οδυνηρότερη όμως απώλεια των Βενετών τότε στάθηκε η παράδοση του Ναυπλίου και της Μονεμβασίας (1540), των τελευταίων προγεφυρωμάτων τους στην Πελοπόννησο, ύστερα από τρίχρονη ασφυκτική πολιορκία.</a:t>
            </a:r>
          </a:p>
          <a:p>
            <a:pPr algn="just"/>
            <a:r>
              <a:rPr lang="el-GR" sz="2000" dirty="0"/>
              <a:t>Το 1566 καταλήφθηκε η Χίος, την οποία έως τότε κατείχε μια </a:t>
            </a:r>
            <a:r>
              <a:rPr lang="el-GR" sz="2000" dirty="0" err="1"/>
              <a:t>γενουάτικη</a:t>
            </a:r>
            <a:r>
              <a:rPr lang="el-GR" sz="2000" dirty="0"/>
              <a:t> εμπορική εταιρεία, η </a:t>
            </a:r>
            <a:r>
              <a:rPr lang="en-US" sz="2000" dirty="0" err="1"/>
              <a:t>Mahona</a:t>
            </a:r>
            <a:r>
              <a:rPr lang="en-US" sz="2000" dirty="0"/>
              <a:t>. </a:t>
            </a:r>
            <a:r>
              <a:rPr lang="el-GR" sz="2000" dirty="0"/>
              <a:t>Την ίδια χρονιά καταλύθηκε και η φράγκικη κυριαρχία στο Δουκάτο της Νάξου. Το τελευταίο δόθηκε ισόβια στον Εβραίο τραπεζίτη Ιωσήφ Νάζι (έως τον θάνατό του το 1579, οπότε πέρασε υπό πλήρη οθωμανική κυριαρχία). Μόνη βενετική κτήση στις Κυκλάδες παρέμεινε η Τήνος (</a:t>
            </a:r>
            <a:r>
              <a:rPr lang="el-GR" sz="2000" dirty="0" err="1"/>
              <a:t>ώς</a:t>
            </a:r>
            <a:r>
              <a:rPr lang="el-GR" sz="2000" dirty="0"/>
              <a:t> το 1715).</a:t>
            </a:r>
            <a:endParaRPr lang="en-US" sz="2000" dirty="0"/>
          </a:p>
        </p:txBody>
      </p:sp>
    </p:spTree>
    <p:extLst>
      <p:ext uri="{BB962C8B-B14F-4D97-AF65-F5344CB8AC3E}">
        <p14:creationId xmlns:p14="http://schemas.microsoft.com/office/powerpoint/2010/main" val="1034138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52400"/>
            <a:ext cx="8763000" cy="6477000"/>
          </a:xfrm>
        </p:spPr>
        <p:txBody>
          <a:bodyPr/>
          <a:lstStyle/>
          <a:p>
            <a:pPr algn="just"/>
            <a:r>
              <a:rPr lang="el-GR" sz="2000" dirty="0"/>
              <a:t>Ο Δ´ κατά σειράν </a:t>
            </a:r>
            <a:r>
              <a:rPr lang="el-GR" sz="2000" dirty="0" err="1"/>
              <a:t>Τουρκοβενετικός</a:t>
            </a:r>
            <a:r>
              <a:rPr lang="el-GR" sz="2000" dirty="0"/>
              <a:t> Πόλεμος είναι ο Πόλεμος της Κύπρου (1570-1571).  Η Κύπρος, η οποία είχε αποκτηθεί από τους Βενετούς με δόλο το 1489, αποτελούσε τον σιτοβολώνα του βενετικού κράτους και το καταφύγιο των χριστιανών πειρατών της Μεσογείου. Παρά την ισχυρή οχύρωση της Λευκωσίας (</a:t>
            </a:r>
            <a:r>
              <a:rPr lang="en-US" sz="2000" dirty="0"/>
              <a:t>Nicosia) </a:t>
            </a:r>
            <a:r>
              <a:rPr lang="el-GR" sz="2000" dirty="0"/>
              <a:t>και της Αμμοχώστου </a:t>
            </a:r>
            <a:r>
              <a:rPr lang="en-US" sz="2000" dirty="0"/>
              <a:t>(Famagusta),</a:t>
            </a:r>
            <a:r>
              <a:rPr lang="el-GR" sz="2000" dirty="0"/>
              <a:t> σύμφωνα με την τελευταία λέξη της τότε οχυρωτικής</a:t>
            </a:r>
            <a:r>
              <a:rPr lang="en-US" sz="2000" dirty="0"/>
              <a:t> </a:t>
            </a:r>
            <a:r>
              <a:rPr lang="el-GR" sz="2000" dirty="0"/>
              <a:t>η ελεεινή κατάσταση των χριστιανών αγροτών, οι οποίοι δεν προέβαλαν αντίσταση, και η μεγάλη απόσταση από την μητρόπολη (Βενετία), που είχε ως συνέπεια την αδυναμία ανεφοδιασμού της βενετικής φρουράς του νησιού, συνέβαλαν στην ταχεία υποδούλωση της μεγαλονήσου στους Τούρκους. Η πολιορκία της Λευκωσίας διήρκεσε </a:t>
            </a:r>
            <a:r>
              <a:rPr lang="el-GR" sz="2000" dirty="0" err="1"/>
              <a:t>διόμιση</a:t>
            </a:r>
            <a:r>
              <a:rPr lang="el-GR" sz="2000" dirty="0"/>
              <a:t> μήνες και η πόλη έπεσε, αφού στις μάχες καταμετρήθηκα περίπου 20.000 νεκροί. Ύστερα από την παράδοση της Κερύνειας, της Πάφου και της Λεμεσού το μόνο αστικό κέντρο στα χέρια των Βενετών παρέμεινε η Αμμόχωστος, η οποία έπεσε εξ εφόδου κατόπιν σκληρής πολιορκίας δέκα μηνών. Η τουρκική απόβαση στην Κύπρο προκάλεσε τη σύμπηξη Ιεράς Συμμαχίας (</a:t>
            </a:r>
            <a:r>
              <a:rPr lang="en-US" sz="2000" dirty="0"/>
              <a:t>Sacra </a:t>
            </a:r>
            <a:r>
              <a:rPr lang="en-US" sz="2000" dirty="0" err="1"/>
              <a:t>Liga</a:t>
            </a:r>
            <a:r>
              <a:rPr lang="en-US" sz="2000" dirty="0"/>
              <a:t>) </a:t>
            </a:r>
            <a:r>
              <a:rPr lang="el-GR" sz="2000" dirty="0"/>
              <a:t>ανάμεσα στους Βενετούς, του ισπανούς και τον Πάπα. Ο συμμαχικός χριστιανικός στόλος συνάντησε και καταναυμάχησε τον τουρκικό στη Ναύπακτο (</a:t>
            </a:r>
            <a:r>
              <a:rPr lang="en-US" sz="2000" dirty="0"/>
              <a:t>Lepanto) </a:t>
            </a:r>
            <a:r>
              <a:rPr lang="el-GR" sz="2000" dirty="0"/>
              <a:t>στις 7 Οκτωβρίου 1571. Η γρήγορη ανασύνταξη του τουρκικού στόλου και η είδηση της πτώσης της Αμμοχώστου ανάγκασαν όμως τον χριστιανικό στόλο να στραφεί προς τα οπίσω. Η απώλεια της Κύπρου αποτέλεσε ανεπανόρθωτο πλήγμα στο βενετικό εμπόριο της Ανατολής.</a:t>
            </a:r>
          </a:p>
        </p:txBody>
      </p:sp>
    </p:spTree>
    <p:extLst>
      <p:ext uri="{BB962C8B-B14F-4D97-AF65-F5344CB8AC3E}">
        <p14:creationId xmlns:p14="http://schemas.microsoft.com/office/powerpoint/2010/main" val="563708174"/>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153" y="536028"/>
            <a:ext cx="11067392" cy="6038192"/>
          </a:xfrm>
        </p:spPr>
        <p:txBody>
          <a:bodyPr/>
          <a:lstStyle/>
          <a:p>
            <a:pPr algn="just"/>
            <a:r>
              <a:rPr lang="el-GR" sz="2000" dirty="0"/>
              <a:t>Ο Ε´ κατά σειράν </a:t>
            </a:r>
            <a:r>
              <a:rPr lang="el-GR" sz="2000" dirty="0" err="1"/>
              <a:t>Τουρκοβενετικός</a:t>
            </a:r>
            <a:r>
              <a:rPr lang="el-GR" sz="2000" dirty="0"/>
              <a:t> Πόλεμος είναι ο Πόλεμος της Κρήτης (1645-1669). Η Κρήτη, όπως νωρίτερα η Κύπρος, αποτέλεσε κι αυτή πεδίο διεθνούς πολέμου ανάμεσα στην Τουρκία και στην Ευρώπη. Η υπεράσπισή της έλαβε τη μορφή σταυροφορίας και στο κάλεσμα των βενετών ανταποκρίθηκαν Σταυροφόροι κάθε εθνικότητας (Γάλλοι, Γερμανοί, Ισπανοί, Άγγλοι </a:t>
            </a:r>
            <a:r>
              <a:rPr lang="el-GR" sz="2000" dirty="0" err="1"/>
              <a:t>κ.ά</a:t>
            </a:r>
            <a:r>
              <a:rPr lang="el-GR" sz="2000" dirty="0"/>
              <a:t>). Η μεγαλόνησος καταλήφθηκε από τους Τούρκους σταδιακά: τα Χανιά έπεσαν το 1645, το Ρέθυμνο το 1646 και τελικά ο Χάνδακας (Ηράκλειο) το 1669 ύστερα από 23 χρόνια στενής πολιορκίας. Οι Βενετοί (υπό τον Δούκα της Κρήτης (Φραγκίσκο </a:t>
            </a:r>
            <a:r>
              <a:rPr lang="el-GR" sz="2000" dirty="0" err="1"/>
              <a:t>Μοροζίνι</a:t>
            </a:r>
            <a:r>
              <a:rPr lang="el-GR" sz="2000" dirty="0"/>
              <a:t>) αποχώρησαν ειρηνικά από το νησί, κατόπιν συνθηκολόγησης, πράγμα που τους επέτρεψε να πάρουν μαζί τους το βενετικό Αρχείο της Κρήτης και να το μεταφέρουν ακέραιο στη Βενετία, όπου και σώζεται σήμερα, αποτελώντας πολύτιμη πηγή για την ιστορία της μεγαλονήσου. Μετά την απώλεια της Κρήτης η βενετική κυριαρχία περιορίστηκε στην Τήνο, στην Επτάνησο και στη Δαλματία.</a:t>
            </a:r>
          </a:p>
          <a:p>
            <a:pPr algn="just"/>
            <a:r>
              <a:rPr lang="el-GR" sz="2000" dirty="0"/>
              <a:t>Ο </a:t>
            </a:r>
            <a:r>
              <a:rPr lang="el-GR" sz="2000" dirty="0" smtClean="0"/>
              <a:t>ΣΤ´ </a:t>
            </a:r>
            <a:r>
              <a:rPr lang="el-GR" sz="2000" dirty="0"/>
              <a:t>κατά σειράν </a:t>
            </a:r>
            <a:r>
              <a:rPr lang="el-GR" sz="2000" dirty="0" err="1"/>
              <a:t>Τουρκοβενετικός</a:t>
            </a:r>
            <a:r>
              <a:rPr lang="el-GR" sz="2000" dirty="0"/>
              <a:t> Πόλεμος </a:t>
            </a:r>
            <a:r>
              <a:rPr lang="el-GR" sz="2000" dirty="0" smtClean="0"/>
              <a:t>έλαβε χώρα στην Πελοπόννησο. Η </a:t>
            </a:r>
            <a:r>
              <a:rPr lang="el-GR" sz="2000" dirty="0"/>
              <a:t>δεύτερη αποτυχία των Οθωμανών να καταλάβουν τη Βιέννη (1683) έδωσε στους Βενετούς την ευκαιρία να ξεκινήσουν μια αντεπίθεση στην Ανατολή. Ο Φραγκίσκος </a:t>
            </a:r>
            <a:r>
              <a:rPr lang="el-GR" sz="2000" dirty="0" err="1"/>
              <a:t>Μοροζίνι</a:t>
            </a:r>
            <a:r>
              <a:rPr lang="el-GR" sz="2000" dirty="0"/>
              <a:t> (ως Δόγης πλέον της </a:t>
            </a:r>
            <a:r>
              <a:rPr lang="el-GR" sz="2000" dirty="0" err="1"/>
              <a:t>Γαληνοτάτης</a:t>
            </a:r>
            <a:r>
              <a:rPr lang="el-GR" sz="2000" dirty="0"/>
              <a:t> Δημοκρατίας) ξεκίνησε μια εκστρατεία στην Πελοπόννησο, την οποία και κατέλαβε με σχετική ευκολία το 1685-90.  Το 1684 η Λευκάδα και η Βόνιτσα περνούν επίσης σε βενετικά χέρια. Το 1687 ο </a:t>
            </a:r>
            <a:r>
              <a:rPr lang="el-GR" sz="2000" dirty="0" err="1"/>
              <a:t>Μοροζίνι</a:t>
            </a:r>
            <a:r>
              <a:rPr lang="el-GR" sz="2000" dirty="0"/>
              <a:t> (ο επονομασθείς και «πελοποννησιακός») εκστράτευσε στην Αττική, όπου στις 26 Σεπτεμβρίου βομβάρδισε την Ακρόπολη, καταστρέφοντας τον Παρθενώνα. Με τη Συνθήκη του Κάρλοβιτς (1699), την οποία συνυπέγραψε η Βενετία, εδραιώθηκε προσωρινά η Β´ Ενετοκρατία στην Πελοπόννησο.</a:t>
            </a:r>
            <a:endParaRPr lang="en-US" sz="2000" dirty="0"/>
          </a:p>
          <a:p>
            <a:pPr algn="just"/>
            <a:endParaRPr lang="en-US" sz="2000" dirty="0"/>
          </a:p>
        </p:txBody>
      </p:sp>
    </p:spTree>
    <p:extLst>
      <p:ext uri="{BB962C8B-B14F-4D97-AF65-F5344CB8AC3E}">
        <p14:creationId xmlns:p14="http://schemas.microsoft.com/office/powerpoint/2010/main" val="1058240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133600" y="274638"/>
            <a:ext cx="8077200" cy="639762"/>
          </a:xfrm>
        </p:spPr>
        <p:txBody>
          <a:bodyPr/>
          <a:lstStyle/>
          <a:p>
            <a:pPr eaLnBrk="1" hangingPunct="1"/>
            <a:r>
              <a:rPr lang="el-GR" sz="2800" b="1"/>
              <a:t>Η οθωμανική κατάκτηση των Βαλκανίων</a:t>
            </a:r>
            <a:endParaRPr lang="en-US" sz="2800" b="1"/>
          </a:p>
        </p:txBody>
      </p:sp>
      <p:sp>
        <p:nvSpPr>
          <p:cNvPr id="3" name="Content Placeholder 2"/>
          <p:cNvSpPr>
            <a:spLocks noGrp="1"/>
          </p:cNvSpPr>
          <p:nvPr>
            <p:ph idx="1"/>
          </p:nvPr>
        </p:nvSpPr>
        <p:spPr>
          <a:xfrm>
            <a:off x="1702676" y="914401"/>
            <a:ext cx="8508124" cy="5659820"/>
          </a:xfrm>
        </p:spPr>
        <p:txBody>
          <a:bodyPr rtlCol="0">
            <a:normAutofit fontScale="85000" lnSpcReduction="10000"/>
          </a:bodyPr>
          <a:lstStyle/>
          <a:p>
            <a:pPr eaLnBrk="1" fontAlgn="auto" hangingPunct="1">
              <a:spcAft>
                <a:spcPts val="0"/>
              </a:spcAft>
              <a:buFont typeface="Calibri" pitchFamily="34" charset="0"/>
              <a:buChar char="•"/>
              <a:defRPr/>
            </a:pPr>
            <a:r>
              <a:rPr lang="el-GR" sz="2000" dirty="0"/>
              <a:t>1071 μάχη του </a:t>
            </a:r>
            <a:r>
              <a:rPr lang="el-GR" sz="2000" dirty="0" err="1"/>
              <a:t>Μαντζικέρτ</a:t>
            </a:r>
            <a:endParaRPr lang="el-GR" sz="2000" dirty="0"/>
          </a:p>
          <a:p>
            <a:pPr eaLnBrk="1" fontAlgn="auto" hangingPunct="1">
              <a:spcAft>
                <a:spcPts val="0"/>
              </a:spcAft>
              <a:buFont typeface="Calibri" pitchFamily="34" charset="0"/>
              <a:buChar char="•"/>
              <a:defRPr/>
            </a:pPr>
            <a:r>
              <a:rPr lang="el-GR" sz="2000" dirty="0"/>
              <a:t>1176 μάχη του </a:t>
            </a:r>
            <a:r>
              <a:rPr lang="el-GR" sz="2000" dirty="0" err="1" smtClean="0"/>
              <a:t>Μυριοκεφάλου</a:t>
            </a:r>
            <a:r>
              <a:rPr lang="el-GR" sz="2000" dirty="0" smtClean="0"/>
              <a:t> – οι Σελτζούκοι εδραιώνονται στη Μικρά Ασία και ιδρύουν το σουλτανάτο του </a:t>
            </a:r>
            <a:r>
              <a:rPr lang="el-GR" sz="2000" dirty="0" err="1" smtClean="0"/>
              <a:t>Ρουμ</a:t>
            </a:r>
            <a:r>
              <a:rPr lang="el-GR" sz="2000" dirty="0" smtClean="0"/>
              <a:t> στο Ικόνιο</a:t>
            </a:r>
            <a:endParaRPr lang="el-GR" sz="2000" dirty="0"/>
          </a:p>
          <a:p>
            <a:pPr eaLnBrk="1" fontAlgn="auto" hangingPunct="1">
              <a:spcAft>
                <a:spcPts val="0"/>
              </a:spcAft>
              <a:buFont typeface="Calibri" pitchFamily="34" charset="0"/>
              <a:buChar char="•"/>
              <a:defRPr/>
            </a:pPr>
            <a:r>
              <a:rPr lang="el-GR" sz="2000" dirty="0"/>
              <a:t>1204 πρώτη Άλωση της Κωνσταντινούπολης από τους Σταυροφόρους</a:t>
            </a:r>
            <a:r>
              <a:rPr lang="el-GR" sz="2000" dirty="0" smtClean="0"/>
              <a:t>.</a:t>
            </a:r>
            <a:endParaRPr lang="en-US" sz="2000" dirty="0" smtClean="0"/>
          </a:p>
          <a:p>
            <a:pPr eaLnBrk="1" fontAlgn="auto" hangingPunct="1">
              <a:spcAft>
                <a:spcPts val="0"/>
              </a:spcAft>
              <a:buFont typeface="Calibri" pitchFamily="34" charset="0"/>
              <a:buChar char="•"/>
              <a:defRPr/>
            </a:pPr>
            <a:r>
              <a:rPr lang="en-US" sz="2000" dirty="0" smtClean="0"/>
              <a:t>1243 </a:t>
            </a:r>
            <a:r>
              <a:rPr lang="el-GR" sz="2000" dirty="0" smtClean="0"/>
              <a:t>Οι Σελτζούκοι ηττώνται από τους Μογγόλους και το σουλτανάτο τους διαλύεται σε επιμέρους εμιράτα</a:t>
            </a:r>
            <a:endParaRPr lang="el-GR" sz="2000" dirty="0"/>
          </a:p>
          <a:p>
            <a:pPr eaLnBrk="1" fontAlgn="auto" hangingPunct="1">
              <a:spcAft>
                <a:spcPts val="0"/>
              </a:spcAft>
              <a:buFont typeface="Calibri" pitchFamily="34" charset="0"/>
              <a:buChar char="•"/>
              <a:defRPr/>
            </a:pPr>
            <a:r>
              <a:rPr lang="el-GR" sz="2000" dirty="0"/>
              <a:t>1261 ανάκτηση της Κωνσταντινούπολης από τον Μιχαήλ Η´ Παλαιολόγο.</a:t>
            </a:r>
          </a:p>
          <a:p>
            <a:pPr eaLnBrk="1" fontAlgn="auto" hangingPunct="1">
              <a:spcAft>
                <a:spcPts val="0"/>
              </a:spcAft>
              <a:buFont typeface="Calibri" pitchFamily="34" charset="0"/>
              <a:buChar char="•"/>
              <a:defRPr/>
            </a:pPr>
            <a:r>
              <a:rPr lang="el-GR" sz="2000" dirty="0"/>
              <a:t>1280 ίδρυση του οθωμανικού </a:t>
            </a:r>
            <a:r>
              <a:rPr lang="el-GR" sz="2000" dirty="0" smtClean="0"/>
              <a:t>εμιράτου</a:t>
            </a:r>
            <a:r>
              <a:rPr lang="el-GR" sz="2000" dirty="0" smtClean="0"/>
              <a:t> </a:t>
            </a:r>
            <a:r>
              <a:rPr lang="el-GR" sz="2000" dirty="0"/>
              <a:t>από τον </a:t>
            </a:r>
            <a:r>
              <a:rPr lang="el-GR" sz="2000" dirty="0" err="1" smtClean="0"/>
              <a:t>Οσμάν</a:t>
            </a:r>
            <a:r>
              <a:rPr lang="el-GR" sz="2000" dirty="0" smtClean="0"/>
              <a:t> ή </a:t>
            </a:r>
            <a:r>
              <a:rPr lang="el-GR" sz="2000" dirty="0" err="1" smtClean="0"/>
              <a:t>Οθμάν</a:t>
            </a:r>
            <a:endParaRPr lang="el-GR" sz="2000" dirty="0" smtClean="0"/>
          </a:p>
          <a:p>
            <a:pPr eaLnBrk="1" fontAlgn="auto" hangingPunct="1">
              <a:spcAft>
                <a:spcPts val="0"/>
              </a:spcAft>
              <a:buFont typeface="Calibri" pitchFamily="34" charset="0"/>
              <a:buChar char="•"/>
              <a:defRPr/>
            </a:pPr>
            <a:r>
              <a:rPr lang="el-GR" sz="2000" dirty="0" smtClean="0"/>
              <a:t>1326 πτώση της Προύσας στα χέρια των Οθωμανών και μετατροπή της σε πρωτεύουσα του εμιράτου τους – επακολουθεί η πτώση της </a:t>
            </a:r>
            <a:r>
              <a:rPr lang="el-GR" sz="2000" dirty="0" err="1" smtClean="0"/>
              <a:t>Νίκαις</a:t>
            </a:r>
            <a:r>
              <a:rPr lang="el-GR" sz="2000" dirty="0" smtClean="0"/>
              <a:t> και της Νικομήδειας</a:t>
            </a:r>
            <a:endParaRPr lang="el-GR" sz="2000" dirty="0" smtClean="0"/>
          </a:p>
          <a:p>
            <a:pPr eaLnBrk="1" fontAlgn="auto" hangingPunct="1">
              <a:spcAft>
                <a:spcPts val="0"/>
              </a:spcAft>
              <a:buFont typeface="Calibri" pitchFamily="34" charset="0"/>
              <a:buChar char="•"/>
              <a:defRPr/>
            </a:pPr>
            <a:r>
              <a:rPr lang="el-GR" sz="2000" dirty="0" smtClean="0"/>
              <a:t>1352 πτώση του φρουρίου της </a:t>
            </a:r>
            <a:r>
              <a:rPr lang="el-GR" sz="2000" dirty="0" err="1" smtClean="0"/>
              <a:t>Τζίμπας</a:t>
            </a:r>
            <a:r>
              <a:rPr lang="el-GR" sz="2000" dirty="0" smtClean="0"/>
              <a:t> στη δυτική όχθη των </a:t>
            </a:r>
            <a:r>
              <a:rPr lang="el-GR" sz="2000" dirty="0" err="1" smtClean="0"/>
              <a:t>Δαρδανελλίων</a:t>
            </a:r>
            <a:endParaRPr lang="el-GR" sz="2000" dirty="0"/>
          </a:p>
          <a:p>
            <a:pPr eaLnBrk="1" fontAlgn="auto" hangingPunct="1">
              <a:spcAft>
                <a:spcPts val="0"/>
              </a:spcAft>
              <a:buFont typeface="Calibri" pitchFamily="34" charset="0"/>
              <a:buChar char="•"/>
              <a:defRPr/>
            </a:pPr>
            <a:r>
              <a:rPr lang="el-GR" sz="2000" dirty="0"/>
              <a:t>1354 πτώση της Καλλίπολης</a:t>
            </a:r>
          </a:p>
          <a:p>
            <a:pPr eaLnBrk="1" fontAlgn="auto" hangingPunct="1">
              <a:spcAft>
                <a:spcPts val="0"/>
              </a:spcAft>
              <a:buFont typeface="Calibri" pitchFamily="34" charset="0"/>
              <a:buChar char="•"/>
              <a:defRPr/>
            </a:pPr>
            <a:r>
              <a:rPr lang="el-GR" sz="2000" dirty="0"/>
              <a:t>1361/63 πτώση της Αδριανούπολης (πρώτη πρωτεύουσα του οθωμανικού κράτους.</a:t>
            </a:r>
          </a:p>
          <a:p>
            <a:pPr eaLnBrk="1" fontAlgn="auto" hangingPunct="1">
              <a:spcAft>
                <a:spcPts val="0"/>
              </a:spcAft>
              <a:buFont typeface="Calibri" pitchFamily="34" charset="0"/>
              <a:buChar char="•"/>
              <a:defRPr/>
            </a:pPr>
            <a:r>
              <a:rPr lang="el-GR" sz="2000" dirty="0"/>
              <a:t>1371 μάχη στο Ορμένιο (ήττα των Σέρβων).</a:t>
            </a:r>
          </a:p>
          <a:p>
            <a:pPr eaLnBrk="1" fontAlgn="auto" hangingPunct="1">
              <a:spcAft>
                <a:spcPts val="0"/>
              </a:spcAft>
              <a:buFont typeface="Calibri" pitchFamily="34" charset="0"/>
              <a:buChar char="•"/>
              <a:defRPr/>
            </a:pPr>
            <a:r>
              <a:rPr lang="el-GR" sz="2000" dirty="0"/>
              <a:t>1389 μάχη του Κοσσυφοπεδίου (ανάμεσα στον Σουλτάνο </a:t>
            </a:r>
            <a:r>
              <a:rPr lang="el-GR" sz="2000" dirty="0" err="1"/>
              <a:t>Μουράτ</a:t>
            </a:r>
            <a:r>
              <a:rPr lang="el-GR" sz="2000" dirty="0"/>
              <a:t> Α´ και τον Σέρβο πρίγκιπα Λάζαρο.</a:t>
            </a:r>
          </a:p>
          <a:p>
            <a:pPr eaLnBrk="1" fontAlgn="auto" hangingPunct="1">
              <a:spcAft>
                <a:spcPts val="0"/>
              </a:spcAft>
              <a:buFont typeface="Calibri" pitchFamily="34" charset="0"/>
              <a:buChar char="•"/>
              <a:defRPr/>
            </a:pPr>
            <a:r>
              <a:rPr lang="el-GR" sz="2000" dirty="0"/>
              <a:t>1393 πτώση του Μεγάλου </a:t>
            </a:r>
            <a:r>
              <a:rPr lang="el-GR" sz="2000" dirty="0" err="1"/>
              <a:t>Τυρνόβου</a:t>
            </a:r>
            <a:r>
              <a:rPr lang="el-GR" sz="2000" dirty="0"/>
              <a:t> (κατάλυση του βουλγαρικού μεσαιωνικού κράτους).</a:t>
            </a:r>
          </a:p>
          <a:p>
            <a:pPr eaLnBrk="1" fontAlgn="auto" hangingPunct="1">
              <a:spcAft>
                <a:spcPts val="0"/>
              </a:spcAft>
              <a:buFont typeface="Calibri" pitchFamily="34" charset="0"/>
              <a:buChar char="•"/>
              <a:defRPr/>
            </a:pPr>
            <a:r>
              <a:rPr lang="el-GR" sz="2000" dirty="0"/>
              <a:t>1396 μάχη της Νικόπολης (ανάμεσα στους Ούγγρους και στους Οθωμανούς).</a:t>
            </a:r>
          </a:p>
          <a:p>
            <a:pPr eaLnBrk="1" fontAlgn="auto" hangingPunct="1">
              <a:spcAft>
                <a:spcPts val="0"/>
              </a:spcAft>
              <a:buFont typeface="Calibri" pitchFamily="34" charset="0"/>
              <a:buChar char="•"/>
              <a:defRPr/>
            </a:pPr>
            <a:r>
              <a:rPr lang="el-GR" sz="2000" dirty="0"/>
              <a:t>1402 μάχη της Άγκυρας (ήττα των Οθωμανών από τον Ταμερλάνο)</a:t>
            </a:r>
          </a:p>
          <a:p>
            <a:pPr eaLnBrk="1" fontAlgn="auto" hangingPunct="1">
              <a:spcAft>
                <a:spcPts val="0"/>
              </a:spcAft>
              <a:buFont typeface="Calibri" pitchFamily="34" charset="0"/>
              <a:buChar char="•"/>
              <a:defRPr/>
            </a:pPr>
            <a:endParaRPr lang="el-GR" sz="2000" dirty="0"/>
          </a:p>
          <a:p>
            <a:pPr eaLnBrk="1" fontAlgn="auto" hangingPunct="1">
              <a:spcAft>
                <a:spcPts val="0"/>
              </a:spcAft>
              <a:buFont typeface="Calibri" pitchFamily="34" charset="0"/>
              <a:buChar char="•"/>
              <a:defRPr/>
            </a:pPr>
            <a:endParaRPr lang="en-US" sz="2000" dirty="0"/>
          </a:p>
        </p:txBody>
      </p:sp>
    </p:spTree>
    <p:extLst>
      <p:ext uri="{BB962C8B-B14F-4D97-AF65-F5344CB8AC3E}">
        <p14:creationId xmlns:p14="http://schemas.microsoft.com/office/powerpoint/2010/main" val="3078638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04800"/>
            <a:ext cx="8686800" cy="6248400"/>
          </a:xfrm>
        </p:spPr>
        <p:txBody>
          <a:bodyPr/>
          <a:lstStyle/>
          <a:p>
            <a:pPr algn="just"/>
            <a:r>
              <a:rPr lang="el-GR" sz="2000" dirty="0"/>
              <a:t>Το 1714 ξεσπά ο Ζ´ κατά σειράν και τελευταίος </a:t>
            </a:r>
            <a:r>
              <a:rPr lang="el-GR" sz="2000" dirty="0" err="1"/>
              <a:t>Τουρκοβενετικός</a:t>
            </a:r>
            <a:r>
              <a:rPr lang="el-GR" sz="2000" dirty="0"/>
              <a:t> Πόλεμος, κατά τον οποία οι Τούρκοι ανακαταλαμβάνουν με ευκολία την Πελοπόννησο χάρη στην παθητική στάση των χριστιανών (που είχαν δυσαρεστηθεί από τη στάση των Βενετών) και πολιορκούν την Κέρκυρα.  Η Κέρκυρα σώθηκε χάρη στον </a:t>
            </a:r>
            <a:r>
              <a:rPr lang="el-GR" sz="2000" dirty="0" err="1"/>
              <a:t>ηρωϊσμό</a:t>
            </a:r>
            <a:r>
              <a:rPr lang="el-GR" sz="2000" dirty="0"/>
              <a:t> των κατοίκων της και τις ικανότητες του διοικητού της, στρατηγού </a:t>
            </a:r>
            <a:r>
              <a:rPr lang="en-US" sz="2000" dirty="0" err="1"/>
              <a:t>Schulemburg</a:t>
            </a:r>
            <a:r>
              <a:rPr lang="en-US" sz="2000" dirty="0"/>
              <a:t> (</a:t>
            </a:r>
            <a:r>
              <a:rPr lang="el-GR" sz="2000" dirty="0"/>
              <a:t>μαρμάρινος </a:t>
            </a:r>
            <a:r>
              <a:rPr lang="el-GR" sz="2000" dirty="0" err="1"/>
              <a:t>αδριάντας</a:t>
            </a:r>
            <a:r>
              <a:rPr lang="el-GR" sz="2000" dirty="0"/>
              <a:t> του οποίου κοσμεί σήμερα την είσοδο του παλαιού φρουρίου της Κέρκυρας).  Την ίδια τύχη δεν είχε όμως η Τήνος, που έπεσε το 1714 οριστικά στα χέρια των Τούρκων. Την αμέσως επόμενη χρονιά χάθηκαν και τα τελευταία ερείσματα των Βενετών στην Κρήτη (</a:t>
            </a:r>
            <a:r>
              <a:rPr lang="el-GR" sz="2000" dirty="0" err="1"/>
              <a:t>Σπιναλόγγα</a:t>
            </a:r>
            <a:r>
              <a:rPr lang="el-GR" sz="2000" dirty="0"/>
              <a:t>, Σούδα και Γραμβούσα). Ο Ζ´ </a:t>
            </a:r>
            <a:r>
              <a:rPr lang="el-GR" sz="2000" dirty="0" err="1"/>
              <a:t>Τουρκοβενετικός</a:t>
            </a:r>
            <a:r>
              <a:rPr lang="el-GR" sz="2000" dirty="0"/>
              <a:t> Πόλεμος έληξε επίσημα με τη Συνθήκη του Κάρλοβιτς (1718) και έκτοτε η βενετική κυριαρχία στην Ανατολή περιορίστηκε στα Ιόνια Νησιά και στις Δαλματικές ακτές, μέχρι την κατάλυση της </a:t>
            </a:r>
            <a:r>
              <a:rPr lang="en-US" sz="2000" dirty="0" err="1"/>
              <a:t>Serenissima</a:t>
            </a:r>
            <a:r>
              <a:rPr lang="en-US" sz="2000" dirty="0"/>
              <a:t> </a:t>
            </a:r>
            <a:r>
              <a:rPr lang="en-US" sz="2000" dirty="0" err="1"/>
              <a:t>Republica</a:t>
            </a:r>
            <a:r>
              <a:rPr lang="en-US" sz="2000" dirty="0"/>
              <a:t> </a:t>
            </a:r>
            <a:r>
              <a:rPr lang="el-GR" sz="2000" dirty="0"/>
              <a:t>από τον Ναπολέοντα το 1797.</a:t>
            </a:r>
            <a:endParaRPr lang="en-US" sz="2000" dirty="0"/>
          </a:p>
          <a:p>
            <a:pPr algn="just"/>
            <a:endParaRPr lang="en-US" sz="2000" dirty="0"/>
          </a:p>
        </p:txBody>
      </p:sp>
    </p:spTree>
    <p:extLst>
      <p:ext uri="{BB962C8B-B14F-4D97-AF65-F5344CB8AC3E}">
        <p14:creationId xmlns:p14="http://schemas.microsoft.com/office/powerpoint/2010/main" val="2817681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076" y="173421"/>
            <a:ext cx="11860924" cy="6684579"/>
          </a:xfrm>
        </p:spPr>
        <p:txBody>
          <a:bodyPr/>
          <a:lstStyle/>
          <a:p>
            <a:pPr marL="0" indent="0" algn="ctr">
              <a:buNone/>
            </a:pPr>
            <a:r>
              <a:rPr lang="el-GR" b="1" dirty="0"/>
              <a:t>Η εποχή των Τουλιπών (1718 – 1730) </a:t>
            </a:r>
            <a:endParaRPr lang="en-US" sz="2000" dirty="0" smtClean="0"/>
          </a:p>
          <a:p>
            <a:pPr marL="0" indent="0" algn="just">
              <a:buNone/>
            </a:pPr>
            <a:endParaRPr lang="en-US" sz="2000" dirty="0"/>
          </a:p>
          <a:p>
            <a:pPr algn="just"/>
            <a:endParaRPr lang="en-US" sz="2000" dirty="0" smtClean="0"/>
          </a:p>
          <a:p>
            <a:pPr marL="0" indent="0" algn="just">
              <a:buNone/>
            </a:pPr>
            <a:endParaRPr lang="en-US" sz="2000" dirty="0"/>
          </a:p>
          <a:p>
            <a:pPr algn="just"/>
            <a:endParaRPr lang="en-US" sz="2000" dirty="0" smtClean="0"/>
          </a:p>
          <a:p>
            <a:pPr algn="just"/>
            <a:endParaRPr lang="en-US" sz="2000" dirty="0"/>
          </a:p>
          <a:p>
            <a:pPr algn="just"/>
            <a:endParaRPr lang="en-US" sz="2000" dirty="0" smtClean="0"/>
          </a:p>
          <a:p>
            <a:pPr algn="just"/>
            <a:endParaRPr lang="en-US" sz="2000" dirty="0" smtClean="0"/>
          </a:p>
          <a:p>
            <a:pPr algn="just"/>
            <a:endParaRPr lang="en-US" sz="2000" dirty="0"/>
          </a:p>
          <a:p>
            <a:pPr algn="just"/>
            <a:endParaRPr lang="en-US" sz="2000" dirty="0" smtClean="0"/>
          </a:p>
          <a:p>
            <a:pPr marL="0" indent="0" algn="just">
              <a:buNone/>
            </a:pPr>
            <a:r>
              <a:rPr lang="el-GR" sz="2000" dirty="0" smtClean="0"/>
              <a:t>Η </a:t>
            </a:r>
            <a:r>
              <a:rPr lang="el-GR" sz="2000" dirty="0"/>
              <a:t>Ειρήνη του </a:t>
            </a:r>
            <a:r>
              <a:rPr lang="el-GR" sz="2000" dirty="0" err="1"/>
              <a:t>Πασσάροβιτς</a:t>
            </a:r>
            <a:r>
              <a:rPr lang="el-GR" sz="2000" dirty="0"/>
              <a:t> (1718) με την Αυστρία και τη Βενετία έχει ως επακόλουθο να επικρατήσει η ειρήνη και η σταθερότητα στις «κεντρικές» επαρχίες της Οθωμανικής Αυτοκρατορίας (ο πόλεμος στην Κεντρική Ασία με τους Πέρσες συνεχιζόταν) και να χαλαρώσει περαιτέρω η κεντρική εξουσία. Οι Οθωμανοί αξιωματούχοι επαναπαύονται στις δάφνες τους. </a:t>
            </a:r>
            <a:r>
              <a:rPr lang="el-GR" sz="2000" dirty="0" smtClean="0"/>
              <a:t>Στην</a:t>
            </a:r>
            <a:r>
              <a:rPr lang="el-GR" sz="2000" dirty="0" smtClean="0">
                <a:latin typeface="Times New Roman" panose="02020603050405020304" pitchFamily="18" charset="0"/>
                <a:ea typeface="Times New Roman" panose="02020603050405020304" pitchFamily="18" charset="0"/>
              </a:rPr>
              <a:t> </a:t>
            </a:r>
            <a:r>
              <a:rPr lang="el-GR" sz="2000" dirty="0">
                <a:latin typeface="Times New Roman" panose="02020603050405020304" pitchFamily="18" charset="0"/>
                <a:ea typeface="Times New Roman" panose="02020603050405020304" pitchFamily="18" charset="0"/>
              </a:rPr>
              <a:t>Εποχή των Τουλιπών (</a:t>
            </a:r>
            <a:r>
              <a:rPr lang="en-US" sz="2000" dirty="0">
                <a:latin typeface="Times New Roman" panose="02020603050405020304" pitchFamily="18" charset="0"/>
                <a:ea typeface="Times New Roman" panose="02020603050405020304" pitchFamily="18" charset="0"/>
              </a:rPr>
              <a:t>L</a:t>
            </a:r>
            <a:r>
              <a:rPr lang="el-GR" sz="2000" dirty="0">
                <a:latin typeface="Times New Roman" panose="02020603050405020304" pitchFamily="18" charset="0"/>
                <a:ea typeface="Times New Roman" panose="02020603050405020304" pitchFamily="18" charset="0"/>
              </a:rPr>
              <a:t>â</a:t>
            </a:r>
            <a:r>
              <a:rPr lang="en-US" sz="2000" dirty="0">
                <a:latin typeface="Times New Roman" panose="02020603050405020304" pitchFamily="18" charset="0"/>
                <a:ea typeface="Times New Roman" panose="02020603050405020304" pitchFamily="18" charset="0"/>
              </a:rPr>
              <a:t>le </a:t>
            </a:r>
            <a:r>
              <a:rPr lang="en-US" sz="2000" dirty="0" err="1">
                <a:latin typeface="Times New Roman" panose="02020603050405020304" pitchFamily="18" charset="0"/>
                <a:ea typeface="Times New Roman" panose="02020603050405020304" pitchFamily="18" charset="0"/>
              </a:rPr>
              <a:t>Devri</a:t>
            </a:r>
            <a:r>
              <a:rPr lang="el-GR" sz="2000" dirty="0">
                <a:latin typeface="Times New Roman" panose="02020603050405020304" pitchFamily="18" charset="0"/>
                <a:ea typeface="Times New Roman" panose="02020603050405020304" pitchFamily="18" charset="0"/>
              </a:rPr>
              <a:t>, 1718-30</a:t>
            </a:r>
            <a:r>
              <a:rPr lang="el-GR" sz="2000" dirty="0" smtClean="0">
                <a:latin typeface="Times New Roman" panose="02020603050405020304" pitchFamily="18" charset="0"/>
                <a:ea typeface="Times New Roman" panose="02020603050405020304" pitchFamily="18" charset="0"/>
              </a:rPr>
              <a:t>), όπως έμεινε γνωστή αυτή η περίοδος, </a:t>
            </a:r>
            <a:r>
              <a:rPr lang="el-GR" sz="2000" dirty="0">
                <a:latin typeface="Times New Roman" panose="02020603050405020304" pitchFamily="18" charset="0"/>
                <a:ea typeface="Times New Roman" panose="02020603050405020304" pitchFamily="18" charset="0"/>
              </a:rPr>
              <a:t>επί Σουλτάνου Αχμέτ Γ´ (1703-30</a:t>
            </a:r>
            <a:r>
              <a:rPr lang="el-GR" sz="2000" dirty="0" smtClean="0">
                <a:latin typeface="Times New Roman" panose="02020603050405020304" pitchFamily="18" charset="0"/>
                <a:ea typeface="Times New Roman" panose="02020603050405020304" pitchFamily="18" charset="0"/>
              </a:rPr>
              <a:t>), ε</a:t>
            </a:r>
            <a:r>
              <a:rPr lang="el-GR" sz="2000" dirty="0" smtClean="0"/>
              <a:t>πικρατούν </a:t>
            </a:r>
            <a:r>
              <a:rPr lang="el-GR" sz="2000" dirty="0"/>
              <a:t>οι «ευρωπαϊκές» συνήθειες, η τρυφή, η πολυτέλεια και η υπερκατανάλωση: της καλλιέργειας τουλιπών, της κατανάλωσης, της σπατάλης, των πολυτελών ενδυμάτων και εδεσμάτων, της κατασκευής εξοχικών κατοικιών (επαύλεων), της επίδειξης πλούτου κλπ. Επικρατούν τάσεις </a:t>
            </a:r>
            <a:r>
              <a:rPr lang="el-GR" sz="2000" dirty="0" err="1"/>
              <a:t>εκκοσμίκευσης</a:t>
            </a:r>
            <a:r>
              <a:rPr lang="el-GR" sz="2000" dirty="0"/>
              <a:t> και κοσμοπολιτισμού. Πρότυπο είναι η Γαλλία του Λουδοβίκου ΙΔ´ (1643-1715) Λουδοβίκου ΙΕ´ (1715-774) και το γαλλικό </a:t>
            </a:r>
            <a:r>
              <a:rPr lang="en-US" sz="2000" dirty="0"/>
              <a:t>life style</a:t>
            </a:r>
            <a:r>
              <a:rPr lang="el-GR" sz="2000" dirty="0"/>
              <a:t> (γούστο). </a:t>
            </a:r>
            <a:endParaRPr lang="en-US" sz="2000" dirty="0"/>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8107" y="1056290"/>
            <a:ext cx="7032419" cy="2995448"/>
          </a:xfrm>
          <a:prstGeom prst="rect">
            <a:avLst/>
          </a:prstGeom>
        </p:spPr>
      </p:pic>
    </p:spTree>
    <p:extLst>
      <p:ext uri="{BB962C8B-B14F-4D97-AF65-F5344CB8AC3E}">
        <p14:creationId xmlns:p14="http://schemas.microsoft.com/office/powerpoint/2010/main" val="3574383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090" y="283778"/>
            <a:ext cx="11414234" cy="6345621"/>
          </a:xfrm>
        </p:spPr>
        <p:txBody>
          <a:bodyPr/>
          <a:lstStyle/>
          <a:p>
            <a:pPr algn="just"/>
            <a:r>
              <a:rPr lang="el-GR" sz="2400" dirty="0"/>
              <a:t>Αρχής γενομένης με το παλάτι </a:t>
            </a:r>
            <a:r>
              <a:rPr lang="el-GR" sz="2400" dirty="0" err="1"/>
              <a:t>Saʼdabad</a:t>
            </a:r>
            <a:r>
              <a:rPr lang="el-GR" sz="2400" dirty="0"/>
              <a:t> (= Ευτυχία), που κατασκεύασε στη νότια (δεξιά) όχθη του </a:t>
            </a:r>
            <a:r>
              <a:rPr lang="el-GR" sz="2400" dirty="0" err="1"/>
              <a:t>Κεράτιου</a:t>
            </a:r>
            <a:r>
              <a:rPr lang="el-GR" sz="2400" dirty="0"/>
              <a:t> κόλπου το 1722 ο Μεγάλος </a:t>
            </a:r>
            <a:r>
              <a:rPr lang="el-GR" sz="2400" dirty="0" err="1"/>
              <a:t>Βεζύρης</a:t>
            </a:r>
            <a:r>
              <a:rPr lang="el-GR" sz="2400" dirty="0"/>
              <a:t> </a:t>
            </a:r>
            <a:r>
              <a:rPr lang="el-GR" sz="2400" dirty="0" err="1"/>
              <a:t>Nevşehirli</a:t>
            </a:r>
            <a:r>
              <a:rPr lang="el-GR" sz="2400" dirty="0"/>
              <a:t> </a:t>
            </a:r>
            <a:r>
              <a:rPr lang="el-GR" sz="2400" dirty="0" err="1"/>
              <a:t>Damat</a:t>
            </a:r>
            <a:r>
              <a:rPr lang="el-GR" sz="2400" dirty="0"/>
              <a:t> </a:t>
            </a:r>
            <a:r>
              <a:rPr lang="el-GR" sz="2400" dirty="0" err="1"/>
              <a:t>Ibrahim</a:t>
            </a:r>
            <a:r>
              <a:rPr lang="el-GR" sz="2400" dirty="0"/>
              <a:t> </a:t>
            </a:r>
            <a:r>
              <a:rPr lang="el-GR" sz="2400" dirty="0" err="1"/>
              <a:t>Pasha</a:t>
            </a:r>
            <a:r>
              <a:rPr lang="el-GR" sz="2400" dirty="0"/>
              <a:t> (παντρεμένος με την κόρη του </a:t>
            </a:r>
            <a:r>
              <a:rPr lang="el-GR" sz="2400" dirty="0" smtClean="0"/>
              <a:t>Αχμέτ Γ´, </a:t>
            </a:r>
            <a:r>
              <a:rPr lang="el-GR" sz="2400" dirty="0" err="1"/>
              <a:t>Φατιμά</a:t>
            </a:r>
            <a:r>
              <a:rPr lang="el-GR" sz="2400" dirty="0"/>
              <a:t>) για λογαριασμό του σουλτάνου κατά το </a:t>
            </a:r>
            <a:r>
              <a:rPr lang="en-US" sz="2400" dirty="0"/>
              <a:t>Fontainebleau</a:t>
            </a:r>
            <a:r>
              <a:rPr lang="el-GR" sz="2400" dirty="0"/>
              <a:t>, η άρχουσα τάξη της Κωνσταντινούπολης άρχισε να </a:t>
            </a:r>
            <a:r>
              <a:rPr lang="el-GR" sz="2400" dirty="0" err="1"/>
              <a:t>οικοδομεί</a:t>
            </a:r>
            <a:r>
              <a:rPr lang="el-GR" sz="2400" dirty="0"/>
              <a:t> παρόμοια παλάτια, επαύλεις και περίπτερα (</a:t>
            </a:r>
            <a:r>
              <a:rPr lang="en-US" sz="2400" dirty="0"/>
              <a:t>k</a:t>
            </a:r>
            <a:r>
              <a:rPr lang="el-GR" sz="2400" dirty="0"/>
              <a:t>ö</a:t>
            </a:r>
            <a:r>
              <a:rPr lang="en-US" sz="2400" dirty="0" err="1"/>
              <a:t>sk</a:t>
            </a:r>
            <a:r>
              <a:rPr lang="el-GR" sz="2400" dirty="0"/>
              <a:t>, </a:t>
            </a:r>
            <a:r>
              <a:rPr lang="en-US" sz="2400" dirty="0"/>
              <a:t>pavilion</a:t>
            </a:r>
            <a:r>
              <a:rPr lang="el-GR" sz="2400" dirty="0"/>
              <a:t>, παλατάκια, κάτι αντίστοιχα του των σημερινών </a:t>
            </a:r>
            <a:r>
              <a:rPr lang="en-US" sz="2400" dirty="0"/>
              <a:t>bungalows</a:t>
            </a:r>
            <a:r>
              <a:rPr lang="el-GR" sz="2400" dirty="0"/>
              <a:t>) στις όχθες του Βοσπόρου και της Θάλασσας του Μαρμαρά, στολισμένα με κήπους, κρήνες, λουτρά, </a:t>
            </a:r>
            <a:r>
              <a:rPr lang="el-GR" sz="2400" dirty="0" smtClean="0"/>
              <a:t>αγάλματα.</a:t>
            </a:r>
            <a:endParaRPr lang="en-US" sz="2400" dirty="0" smtClean="0"/>
          </a:p>
          <a:p>
            <a:pPr algn="just"/>
            <a:r>
              <a:rPr lang="el-GR" sz="2400" dirty="0" smtClean="0"/>
              <a:t>Ξεχωρίζει </a:t>
            </a:r>
            <a:r>
              <a:rPr lang="el-GR" sz="2400" dirty="0"/>
              <a:t>η μαζική εισαγωγή τουλιπών και άλλων πανάκριβων και εξωτικών φυτών και ζώων (παπαγάλων, αηδονιών, χελωνών). Οι άρχοντες διακοσμούν τα σπίτια τους με ευρωπαϊκά έπιπλα (οι καναπέδες και οι καρέκλες αντικαθιστούν τα ντιβάνια), τοιχογραφίες, ψηφιδωτά και πίνακες. Τις νύκτες επιδίδονται σε πανάκριβα </a:t>
            </a:r>
            <a:r>
              <a:rPr lang="en-US" sz="2400" dirty="0"/>
              <a:t>garden parties </a:t>
            </a:r>
            <a:r>
              <a:rPr lang="el-GR" sz="2400" dirty="0"/>
              <a:t>(συμπόσια, χοροεσπερίδες) υπό το φως των κεριών (που φέρουν στις πλάτες τους οι χελώνες!), με συνοδεία ποιητών, μουσικών, χορευτών και ποιητών, πυροτεχνήματα και ναυτικές επιδείξεις. Εισάγεται η ευρωπαϊκή ενδυμασία (κοστούμια, φορέματα, παντελόνια) και η κατανάλωση αλκοόλ (κρασιών). Αντίστοιχα, στα κατώτερα στρώματα αυξάνεται κατακόρυφα ο αριθμός των καφενέδων και των ταβερνών</a:t>
            </a:r>
            <a:r>
              <a:rPr lang="el-GR" sz="2400" dirty="0" smtClean="0"/>
              <a:t>.</a:t>
            </a:r>
            <a:endParaRPr lang="el-GR" sz="2400" dirty="0"/>
          </a:p>
        </p:txBody>
      </p:sp>
    </p:spTree>
    <p:extLst>
      <p:ext uri="{BB962C8B-B14F-4D97-AF65-F5344CB8AC3E}">
        <p14:creationId xmlns:p14="http://schemas.microsoft.com/office/powerpoint/2010/main" val="1935282552"/>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668" y="173422"/>
            <a:ext cx="11766331" cy="6290440"/>
          </a:xfrm>
        </p:spPr>
        <p:txBody>
          <a:bodyPr/>
          <a:lstStyle/>
          <a:p>
            <a:pPr marL="5400000" lvl="1" indent="0" algn="just">
              <a:buNone/>
            </a:pPr>
            <a:r>
              <a:rPr lang="el-GR" sz="2400" dirty="0" smtClean="0">
                <a:latin typeface="Times New Roman" panose="02020603050405020304" pitchFamily="18" charset="0"/>
                <a:ea typeface="Times New Roman" panose="02020603050405020304" pitchFamily="18" charset="0"/>
              </a:rPr>
              <a:t>Παράλληλα </a:t>
            </a:r>
            <a:r>
              <a:rPr lang="el-GR" sz="2400" dirty="0">
                <a:latin typeface="Times New Roman" panose="02020603050405020304" pitchFamily="18" charset="0"/>
                <a:ea typeface="Times New Roman" panose="02020603050405020304" pitchFamily="18" charset="0"/>
              </a:rPr>
              <a:t>με την πολυτέλεια στους τρόπους ζωής, αναπτύσσονται τα γράμματα και οι επιστήμες. </a:t>
            </a:r>
            <a:r>
              <a:rPr lang="el-GR" sz="2400" dirty="0"/>
              <a:t>Καλλιεργείται η ποίηση (κυρίως οι μεταφράσεις αραβικών και περσικών ποιημάτων) με θέμα τον έρωτα και το κρασί, και μελετώνται η γεωγραφία, η αστρονομία, η ιστορία και η φιλοσοφία. Το 1720 ιδρύεται το πρώτο οθωμανικό τυπογραφείο στην Κωνσταντινούπολη από τον </a:t>
            </a:r>
            <a:r>
              <a:rPr lang="en-US" sz="2400" dirty="0"/>
              <a:t>Ibrahim</a:t>
            </a:r>
            <a:r>
              <a:rPr lang="el-GR" sz="2400" dirty="0"/>
              <a:t> </a:t>
            </a:r>
            <a:r>
              <a:rPr lang="el-GR" sz="2400" dirty="0" err="1"/>
              <a:t>Müteferrika</a:t>
            </a:r>
            <a:r>
              <a:rPr lang="el-GR" sz="2400" dirty="0"/>
              <a:t> (1674 – 1745), Ούγγρο προτεστάντη (Καλβινιστή ή </a:t>
            </a:r>
            <a:r>
              <a:rPr lang="el-GR" sz="2400" dirty="0" err="1"/>
              <a:t>Ουνιταριανό</a:t>
            </a:r>
            <a:r>
              <a:rPr lang="el-GR" sz="2400" dirty="0"/>
              <a:t>) εξωμότη από την Τρανσυλβανία. </a:t>
            </a:r>
            <a:r>
              <a:rPr lang="el-GR" sz="2400" dirty="0">
                <a:latin typeface="Times New Roman" panose="02020603050405020304" pitchFamily="18" charset="0"/>
                <a:ea typeface="Times New Roman" panose="02020603050405020304" pitchFamily="18" charset="0"/>
              </a:rPr>
              <a:t>Τα πρώτα τυπωμένα έργα ήταν στρατιωτικοί χάρτες (της Θάλασσας του Μαρμαρά και της Μαύρης Θάλασσας). Ακολούθησαν το 1729 εκδόσεις των θετικών επιστημών, ιστορίας και γεωγραφίας – συνολικά 16 τυπωμένα έργα σε 23 τόμους έως τον </a:t>
            </a:r>
            <a:r>
              <a:rPr lang="el-GR" sz="2400" dirty="0" smtClean="0">
                <a:latin typeface="Times New Roman" panose="02020603050405020304" pitchFamily="18" charset="0"/>
                <a:ea typeface="Times New Roman" panose="02020603050405020304" pitchFamily="18" charset="0"/>
              </a:rPr>
              <a:t>θάνατο του </a:t>
            </a:r>
            <a:r>
              <a:rPr lang="el-GR" sz="2400" dirty="0" err="1">
                <a:latin typeface="Times New Roman" panose="02020603050405020304" pitchFamily="18" charset="0"/>
                <a:ea typeface="Times New Roman" panose="02020603050405020304" pitchFamily="18" charset="0"/>
              </a:rPr>
              <a:t>Müteferrika</a:t>
            </a:r>
            <a:r>
              <a:rPr lang="el-GR" sz="2400" dirty="0">
                <a:latin typeface="Times New Roman" panose="02020603050405020304" pitchFamily="18" charset="0"/>
                <a:ea typeface="Times New Roman" panose="02020603050405020304" pitchFamily="18" charset="0"/>
              </a:rPr>
              <a:t>. </a:t>
            </a:r>
            <a:endParaRPr lang="en-US" sz="2400" dirty="0"/>
          </a:p>
        </p:txBody>
      </p:sp>
      <p:pic>
        <p:nvPicPr>
          <p:cNvPr id="7" name="Εικόνα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668" y="141891"/>
            <a:ext cx="5143500" cy="6006661"/>
          </a:xfrm>
          <a:prstGeom prst="rect">
            <a:avLst/>
          </a:prstGeom>
        </p:spPr>
      </p:pic>
    </p:spTree>
    <p:extLst>
      <p:ext uri="{BB962C8B-B14F-4D97-AF65-F5344CB8AC3E}">
        <p14:creationId xmlns:p14="http://schemas.microsoft.com/office/powerpoint/2010/main" val="35531979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l-GR" sz="2800" b="1" dirty="0" smtClean="0">
                <a:latin typeface="Times New Roman" panose="02020603050405020304" pitchFamily="18" charset="0"/>
                <a:ea typeface="Times New Roman" panose="02020603050405020304" pitchFamily="18" charset="0"/>
              </a:rPr>
              <a:t>Οι </a:t>
            </a:r>
            <a:r>
              <a:rPr lang="el-GR" sz="2800" b="1" i="1" dirty="0" err="1">
                <a:latin typeface="Times New Roman" panose="02020603050405020304" pitchFamily="18" charset="0"/>
                <a:ea typeface="Times New Roman" panose="02020603050405020304" pitchFamily="18" charset="0"/>
              </a:rPr>
              <a:t>αγιάνηδες</a:t>
            </a:r>
            <a:r>
              <a:rPr lang="el-GR" sz="2800" b="1" dirty="0">
                <a:latin typeface="Times New Roman" panose="02020603050405020304" pitchFamily="18" charset="0"/>
                <a:ea typeface="Times New Roman" panose="02020603050405020304" pitchFamily="18" charset="0"/>
              </a:rPr>
              <a:t> των Βαλκανίων </a:t>
            </a:r>
            <a:endParaRPr lang="en-US" sz="2800" b="1" dirty="0"/>
          </a:p>
        </p:txBody>
      </p:sp>
      <p:pic>
        <p:nvPicPr>
          <p:cNvPr id="6" name="Content Placeholder 3" descr="Chartes8.jpg"/>
          <p:cNvPicPr>
            <a:picLocks noGrp="1" noChangeAspect="1"/>
          </p:cNvPicPr>
          <p:nvPr>
            <p:ph idx="1"/>
          </p:nvPr>
        </p:nvPicPr>
        <p:blipFill>
          <a:blip r:embed="rId2"/>
          <a:srcRect/>
          <a:stretch>
            <a:fillRect/>
          </a:stretch>
        </p:blipFill>
        <p:spPr>
          <a:xfrm>
            <a:off x="3389586" y="914401"/>
            <a:ext cx="5691352" cy="5748658"/>
          </a:xfrm>
        </p:spPr>
      </p:pic>
    </p:spTree>
    <p:extLst>
      <p:ext uri="{BB962C8B-B14F-4D97-AF65-F5344CB8AC3E}">
        <p14:creationId xmlns:p14="http://schemas.microsoft.com/office/powerpoint/2010/main" val="2646169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7255" y="3373821"/>
            <a:ext cx="3405352" cy="3137338"/>
          </a:xfrm>
        </p:spPr>
        <p:txBody>
          <a:bodyPr/>
          <a:lstStyle/>
          <a:p>
            <a:r>
              <a:rPr lang="el-GR" sz="2800" dirty="0" smtClean="0">
                <a:latin typeface="Times New Roman" panose="02020603050405020304" pitchFamily="18" charset="0"/>
                <a:ea typeface="Times New Roman" panose="02020603050405020304" pitchFamily="18" charset="0"/>
              </a:rPr>
              <a:t>Ο Αλή πασάς των Ιωαννίνων</a:t>
            </a:r>
            <a:r>
              <a:rPr lang="el-GR" sz="2800" dirty="0">
                <a:latin typeface="Times New Roman" panose="02020603050405020304" pitchFamily="18" charset="0"/>
                <a:ea typeface="Times New Roman" panose="02020603050405020304" pitchFamily="18" charset="0"/>
              </a:rPr>
              <a:t> </a:t>
            </a:r>
            <a:r>
              <a:rPr lang="el-GR" sz="2800" dirty="0" smtClean="0">
                <a:latin typeface="Times New Roman" panose="02020603050405020304" pitchFamily="18" charset="0"/>
                <a:ea typeface="Times New Roman" panose="02020603050405020304" pitchFamily="18" charset="0"/>
              </a:rPr>
              <a:t>ο </a:t>
            </a:r>
            <a:r>
              <a:rPr lang="el-GR" sz="2800" dirty="0" err="1" smtClean="0">
                <a:latin typeface="Times New Roman" panose="02020603050405020304" pitchFamily="18" charset="0"/>
                <a:ea typeface="Times New Roman" panose="02020603050405020304" pitchFamily="18" charset="0"/>
              </a:rPr>
              <a:t>Τεπελενλής</a:t>
            </a:r>
            <a:r>
              <a:rPr lang="el-GR" sz="2800" dirty="0" smtClean="0">
                <a:latin typeface="Times New Roman" panose="02020603050405020304" pitchFamily="18" charset="0"/>
                <a:ea typeface="Times New Roman" panose="02020603050405020304" pitchFamily="18" charset="0"/>
              </a:rPr>
              <a:t> (1788 – 1822)</a:t>
            </a:r>
            <a:endParaRPr lang="en-US" sz="2800"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7240" y="389576"/>
            <a:ext cx="4603531" cy="6273978"/>
          </a:xfrm>
        </p:spPr>
      </p:pic>
    </p:spTree>
    <p:extLst>
      <p:ext uri="{BB962C8B-B14F-4D97-AF65-F5344CB8AC3E}">
        <p14:creationId xmlns:p14="http://schemas.microsoft.com/office/powerpoint/2010/main" val="4105235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310" y="283779"/>
            <a:ext cx="11698014" cy="6345620"/>
          </a:xfrm>
        </p:spPr>
        <p:txBody>
          <a:bodyPr/>
          <a:lstStyle/>
          <a:p>
            <a:pPr algn="just"/>
            <a:r>
              <a:rPr lang="el-GR" sz="2400" dirty="0" smtClean="0"/>
              <a:t>Μετά τον </a:t>
            </a:r>
            <a:r>
              <a:rPr lang="el-GR" sz="2400" dirty="0" err="1" smtClean="0"/>
              <a:t>Ρωσοτουρκικό</a:t>
            </a:r>
            <a:r>
              <a:rPr lang="el-GR" sz="2400" dirty="0" smtClean="0"/>
              <a:t> Πόλεμο του 1768 - </a:t>
            </a:r>
            <a:r>
              <a:rPr lang="el-GR" sz="2400" dirty="0"/>
              <a:t>1774, στο τελευταίο τέταρτο του 18ου αιώνα, επικράτησαν στις κεντρικές επαρχίες της Οθωμανικής Αυτοκρατορίας ισχυροί τοπάρχες (μπέηδες και πασάδες</a:t>
            </a:r>
            <a:r>
              <a:rPr lang="el-GR" sz="2400" dirty="0" smtClean="0"/>
              <a:t>) και </a:t>
            </a:r>
            <a:r>
              <a:rPr lang="el-GR" sz="2400" dirty="0"/>
              <a:t>πολέμαρχοι (γενίτσαροι, </a:t>
            </a:r>
            <a:r>
              <a:rPr lang="el-GR" sz="2400" dirty="0" err="1"/>
              <a:t>δερβεντζήδες</a:t>
            </a:r>
            <a:r>
              <a:rPr lang="el-GR" sz="2400" dirty="0"/>
              <a:t>, ληστές, </a:t>
            </a:r>
            <a:r>
              <a:rPr lang="el-GR" sz="2400" dirty="0" err="1" smtClean="0"/>
              <a:t>κιρτζαλήδες</a:t>
            </a:r>
            <a:r>
              <a:rPr lang="el-GR" sz="2400" dirty="0"/>
              <a:t>, </a:t>
            </a:r>
            <a:r>
              <a:rPr lang="el-GR" sz="2400" dirty="0" err="1"/>
              <a:t>λεβέντηδες</a:t>
            </a:r>
            <a:r>
              <a:rPr lang="el-GR" sz="2400" dirty="0"/>
              <a:t>, νταήδες, </a:t>
            </a:r>
            <a:r>
              <a:rPr lang="el-GR" sz="2400" dirty="0" err="1"/>
              <a:t>χαϊτάδες</a:t>
            </a:r>
            <a:r>
              <a:rPr lang="el-GR" sz="2400" dirty="0"/>
              <a:t>), οι οποίοι έμειναν γνωστοί ως </a:t>
            </a:r>
            <a:r>
              <a:rPr lang="el-GR" sz="2400" dirty="0" err="1"/>
              <a:t>αγιάνηδες</a:t>
            </a:r>
            <a:r>
              <a:rPr lang="el-GR" sz="2400" dirty="0"/>
              <a:t> (</a:t>
            </a:r>
            <a:r>
              <a:rPr lang="en-US" sz="2400" dirty="0" err="1"/>
              <a:t>ayan</a:t>
            </a:r>
            <a:r>
              <a:rPr lang="el-GR" sz="2400" dirty="0"/>
              <a:t> = </a:t>
            </a:r>
            <a:r>
              <a:rPr lang="el-GR" sz="2400" dirty="0" err="1"/>
              <a:t>προεστώς</a:t>
            </a:r>
            <a:r>
              <a:rPr lang="el-GR" sz="2400" dirty="0"/>
              <a:t>, προύχοντας, πρωτόγερος, αρχηγός, γερουσιαστής) στις ευρωπαϊκές επαρχίες </a:t>
            </a:r>
            <a:r>
              <a:rPr lang="el-GR" sz="2400" dirty="0" smtClean="0"/>
              <a:t>και ως </a:t>
            </a:r>
            <a:r>
              <a:rPr lang="el-GR" sz="2400" dirty="0" err="1" smtClean="0"/>
              <a:t>ντερεμπέηδες</a:t>
            </a:r>
            <a:r>
              <a:rPr lang="el-GR" sz="2400" dirty="0" smtClean="0"/>
              <a:t> </a:t>
            </a:r>
            <a:r>
              <a:rPr lang="el-GR" sz="2400" dirty="0"/>
              <a:t>(</a:t>
            </a:r>
            <a:r>
              <a:rPr lang="en-US" sz="2400" dirty="0" err="1"/>
              <a:t>derebey</a:t>
            </a:r>
            <a:r>
              <a:rPr lang="el-GR" sz="2400" dirty="0"/>
              <a:t> = κύριος των κοιλάδων) </a:t>
            </a:r>
            <a:r>
              <a:rPr lang="el-GR" sz="2400" dirty="0" smtClean="0"/>
              <a:t>στη </a:t>
            </a:r>
            <a:r>
              <a:rPr lang="el-GR" sz="2400" dirty="0"/>
              <a:t>Μικρά Ασία αντίστοιχα. Οι σημαντικότεροι </a:t>
            </a:r>
            <a:r>
              <a:rPr lang="el-GR" sz="2400" dirty="0" err="1" smtClean="0"/>
              <a:t>ντερεμπέηδες</a:t>
            </a:r>
            <a:r>
              <a:rPr lang="en-US" sz="2400" dirty="0"/>
              <a:t> </a:t>
            </a:r>
            <a:r>
              <a:rPr lang="el-GR" sz="2400" dirty="0" smtClean="0"/>
              <a:t>της Ανατολής ήταν </a:t>
            </a:r>
            <a:r>
              <a:rPr lang="el-GR" sz="2400" dirty="0"/>
              <a:t>ο </a:t>
            </a:r>
            <a:r>
              <a:rPr lang="en-US" sz="2400" dirty="0" err="1"/>
              <a:t>Karaosmano</a:t>
            </a:r>
            <a:r>
              <a:rPr lang="el-GR" sz="2400" dirty="0"/>
              <a:t>ğ</a:t>
            </a:r>
            <a:r>
              <a:rPr lang="en-US" sz="2400" dirty="0" err="1"/>
              <a:t>lu</a:t>
            </a:r>
            <a:r>
              <a:rPr lang="el-GR" sz="2400" dirty="0"/>
              <a:t> (στη νοτιοδυτική Μικρά Ασία), ο Ç</a:t>
            </a:r>
            <a:r>
              <a:rPr lang="en-US" sz="2400" dirty="0" err="1"/>
              <a:t>apano</a:t>
            </a:r>
            <a:r>
              <a:rPr lang="el-GR" sz="2400" dirty="0"/>
              <a:t>ğ</a:t>
            </a:r>
            <a:r>
              <a:rPr lang="en-US" sz="2400" dirty="0" err="1"/>
              <a:t>lu</a:t>
            </a:r>
            <a:r>
              <a:rPr lang="en-US" sz="2400" dirty="0"/>
              <a:t> </a:t>
            </a:r>
            <a:r>
              <a:rPr lang="el-GR" sz="2400" dirty="0"/>
              <a:t>(στην κεντρική </a:t>
            </a:r>
            <a:r>
              <a:rPr lang="el-GR" sz="2400" dirty="0" err="1"/>
              <a:t>Ανατολία</a:t>
            </a:r>
            <a:r>
              <a:rPr lang="el-GR" sz="2400" dirty="0"/>
              <a:t>), ο </a:t>
            </a:r>
            <a:r>
              <a:rPr lang="en-US" sz="2400" dirty="0" err="1"/>
              <a:t>Canikli</a:t>
            </a:r>
            <a:r>
              <a:rPr lang="en-US" sz="2400" dirty="0"/>
              <a:t> Ali Pa</a:t>
            </a:r>
            <a:r>
              <a:rPr lang="el-GR" sz="2400" dirty="0"/>
              <a:t>ş</a:t>
            </a:r>
            <a:r>
              <a:rPr lang="en-US" sz="2400" dirty="0" err="1"/>
              <a:t>ao</a:t>
            </a:r>
            <a:r>
              <a:rPr lang="el-GR" sz="2400" dirty="0"/>
              <a:t>ğ</a:t>
            </a:r>
            <a:r>
              <a:rPr lang="en-US" sz="2400" dirty="0" err="1"/>
              <a:t>lu</a:t>
            </a:r>
            <a:r>
              <a:rPr lang="el-GR" sz="2400" dirty="0"/>
              <a:t> (στη βορειοανατολική Μικρά Ασία, μεταξύ Προύσας και Τραπεζούντας) κ.ά. Παράλληλα, στη Μέση Ανατολή (Συρία, Λίβανο, Ιράκ και τελικά στην Αίγυπτο) επικράτησαν οι </a:t>
            </a:r>
            <a:r>
              <a:rPr lang="el-GR" sz="2400" dirty="0" err="1"/>
              <a:t>Μαμελούκοι</a:t>
            </a:r>
            <a:r>
              <a:rPr lang="el-GR" sz="2400" dirty="0"/>
              <a:t> (δούλοι στρατιώτες </a:t>
            </a:r>
            <a:r>
              <a:rPr lang="el-GR" sz="2400" dirty="0" err="1"/>
              <a:t>κιρκασιανής</a:t>
            </a:r>
            <a:r>
              <a:rPr lang="el-GR" sz="2400" dirty="0"/>
              <a:t> </a:t>
            </a:r>
            <a:r>
              <a:rPr lang="el-GR" sz="2400" dirty="0" smtClean="0"/>
              <a:t>καταγωγής), ενώ στη </a:t>
            </a:r>
            <a:r>
              <a:rPr lang="el-GR" sz="2400" dirty="0"/>
              <a:t>Χετζάζη </a:t>
            </a:r>
            <a:r>
              <a:rPr lang="el-GR" sz="2400" dirty="0" smtClean="0"/>
              <a:t>μεταξύ </a:t>
            </a:r>
            <a:r>
              <a:rPr lang="el-GR" sz="2400" dirty="0"/>
              <a:t>των </a:t>
            </a:r>
            <a:r>
              <a:rPr lang="el-GR" sz="2400" dirty="0" err="1"/>
              <a:t>Ουαχαβιτών</a:t>
            </a:r>
            <a:r>
              <a:rPr lang="el-GR" sz="2400" dirty="0"/>
              <a:t> (</a:t>
            </a:r>
            <a:r>
              <a:rPr lang="en-US" sz="2400" dirty="0"/>
              <a:t>Wahhabi</a:t>
            </a:r>
            <a:r>
              <a:rPr lang="el-GR" sz="2400" dirty="0"/>
              <a:t>) </a:t>
            </a:r>
            <a:r>
              <a:rPr lang="el-GR" sz="2400" dirty="0" smtClean="0"/>
              <a:t>Αράβων </a:t>
            </a:r>
            <a:r>
              <a:rPr lang="el-GR" sz="2400" dirty="0"/>
              <a:t>κυριάρχησαν οι </a:t>
            </a:r>
            <a:r>
              <a:rPr lang="en-US" sz="2400" dirty="0" smtClean="0"/>
              <a:t>Saud</a:t>
            </a:r>
            <a:r>
              <a:rPr lang="el-GR" sz="2400" dirty="0" smtClean="0"/>
              <a:t>.</a:t>
            </a:r>
            <a:endParaRPr lang="en-US" sz="2400" dirty="0" smtClean="0"/>
          </a:p>
          <a:p>
            <a:pPr algn="just"/>
            <a:r>
              <a:rPr lang="el-GR" sz="2400" dirty="0">
                <a:latin typeface="Times New Roman" panose="02020603050405020304" pitchFamily="18" charset="0"/>
                <a:ea typeface="Times New Roman" panose="02020603050405020304" pitchFamily="18" charset="0"/>
              </a:rPr>
              <a:t>Στην Ευρωπαϊκή Τουρκία οι κυριότεροι </a:t>
            </a:r>
            <a:r>
              <a:rPr lang="el-GR" sz="2400" dirty="0" err="1">
                <a:latin typeface="Times New Roman" panose="02020603050405020304" pitchFamily="18" charset="0"/>
                <a:ea typeface="Times New Roman" panose="02020603050405020304" pitchFamily="18" charset="0"/>
              </a:rPr>
              <a:t>αγιάνηδες</a:t>
            </a:r>
            <a:r>
              <a:rPr lang="el-GR" sz="2400" dirty="0">
                <a:latin typeface="Times New Roman" panose="02020603050405020304" pitchFamily="18" charset="0"/>
                <a:ea typeface="Times New Roman" panose="02020603050405020304" pitchFamily="18" charset="0"/>
              </a:rPr>
              <a:t> υπήρξαν ο </a:t>
            </a:r>
            <a:r>
              <a:rPr lang="en-US" sz="2400" dirty="0" err="1">
                <a:latin typeface="Times New Roman" panose="02020603050405020304" pitchFamily="18" charset="0"/>
                <a:ea typeface="Times New Roman" panose="02020603050405020304" pitchFamily="18" charset="0"/>
              </a:rPr>
              <a:t>Isma</a:t>
            </a:r>
            <a:r>
              <a:rPr lang="el-GR" sz="2400" dirty="0">
                <a:latin typeface="Times New Roman" panose="02020603050405020304" pitchFamily="18" charset="0"/>
                <a:ea typeface="Times New Roman" panose="02020603050405020304" pitchFamily="18" charset="0"/>
              </a:rPr>
              <a:t>i</a:t>
            </a:r>
            <a:r>
              <a:rPr lang="en-US" sz="2400" dirty="0">
                <a:latin typeface="Times New Roman" panose="02020603050405020304" pitchFamily="18" charset="0"/>
                <a:ea typeface="Times New Roman" panose="02020603050405020304" pitchFamily="18" charset="0"/>
              </a:rPr>
              <a:t>l </a:t>
            </a:r>
            <a:r>
              <a:rPr lang="en-US" sz="2400" dirty="0" err="1">
                <a:latin typeface="Times New Roman" panose="02020603050405020304" pitchFamily="18" charset="0"/>
                <a:ea typeface="Times New Roman" panose="02020603050405020304" pitchFamily="18" charset="0"/>
              </a:rPr>
              <a:t>Tirsiniklio</a:t>
            </a:r>
            <a:r>
              <a:rPr lang="el-GR" sz="2400" dirty="0">
                <a:latin typeface="Times New Roman" panose="02020603050405020304" pitchFamily="18" charset="0"/>
                <a:ea typeface="Times New Roman" panose="02020603050405020304" pitchFamily="18" charset="0"/>
              </a:rPr>
              <a:t>ğ</a:t>
            </a:r>
            <a:r>
              <a:rPr lang="en-US" sz="2400" dirty="0" err="1">
                <a:latin typeface="Times New Roman" panose="02020603050405020304" pitchFamily="18" charset="0"/>
                <a:ea typeface="Times New Roman" panose="02020603050405020304" pitchFamily="18" charset="0"/>
              </a:rPr>
              <a:t>lu</a:t>
            </a:r>
            <a:r>
              <a:rPr lang="en-US" sz="2400" dirty="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πασάς της Νικόπολης, του </a:t>
            </a:r>
            <a:r>
              <a:rPr lang="el-GR" sz="2400" dirty="0" err="1">
                <a:latin typeface="Times New Roman" panose="02020603050405020304" pitchFamily="18" charset="0"/>
                <a:ea typeface="Times New Roman" panose="02020603050405020304" pitchFamily="18" charset="0"/>
              </a:rPr>
              <a:t>Σιστόβ</a:t>
            </a:r>
            <a:r>
              <a:rPr lang="el-GR" sz="2400" dirty="0">
                <a:latin typeface="Times New Roman" panose="02020603050405020304" pitchFamily="18" charset="0"/>
                <a:ea typeface="Times New Roman" panose="02020603050405020304" pitchFamily="18" charset="0"/>
              </a:rPr>
              <a:t> και του </a:t>
            </a:r>
            <a:r>
              <a:rPr lang="el-GR" sz="2400" dirty="0" err="1">
                <a:latin typeface="Times New Roman" panose="02020603050405020304" pitchFamily="18" charset="0"/>
                <a:ea typeface="Times New Roman" panose="02020603050405020304" pitchFamily="18" charset="0"/>
              </a:rPr>
              <a:t>Ρουχτσουκίου</a:t>
            </a:r>
            <a:r>
              <a:rPr lang="el-GR" sz="2400" dirty="0">
                <a:latin typeface="Times New Roman" panose="02020603050405020304" pitchFamily="18" charset="0"/>
                <a:ea typeface="Times New Roman" panose="02020603050405020304" pitchFamily="18" charset="0"/>
              </a:rPr>
              <a:t> (στη βορειοανατολική Βουλγαρία, επί του Δούναβη), ο </a:t>
            </a:r>
            <a:r>
              <a:rPr lang="en-US" sz="2400" dirty="0" err="1">
                <a:latin typeface="Times New Roman" panose="02020603050405020304" pitchFamily="18" charset="0"/>
                <a:ea typeface="Times New Roman" panose="02020603050405020304" pitchFamily="18" charset="0"/>
              </a:rPr>
              <a:t>Pasvano</a:t>
            </a:r>
            <a:r>
              <a:rPr lang="el-GR" sz="2400" dirty="0">
                <a:latin typeface="Times New Roman" panose="02020603050405020304" pitchFamily="18" charset="0"/>
                <a:ea typeface="Times New Roman" panose="02020603050405020304" pitchFamily="18" charset="0"/>
              </a:rPr>
              <a:t>ğ</a:t>
            </a:r>
            <a:r>
              <a:rPr lang="en-US" sz="2400" dirty="0" err="1">
                <a:latin typeface="Times New Roman" panose="02020603050405020304" pitchFamily="18" charset="0"/>
                <a:ea typeface="Times New Roman" panose="02020603050405020304" pitchFamily="18" charset="0"/>
              </a:rPr>
              <a:t>lu</a:t>
            </a:r>
            <a:r>
              <a:rPr lang="en-US" sz="2400" dirty="0">
                <a:latin typeface="Times New Roman" panose="02020603050405020304" pitchFamily="18" charset="0"/>
                <a:ea typeface="Times New Roman" panose="02020603050405020304" pitchFamily="18" charset="0"/>
              </a:rPr>
              <a:t> Osman </a:t>
            </a:r>
            <a:r>
              <a:rPr lang="el-GR" sz="2400" dirty="0">
                <a:latin typeface="Times New Roman" panose="02020603050405020304" pitchFamily="18" charset="0"/>
                <a:ea typeface="Times New Roman" panose="02020603050405020304" pitchFamily="18" charset="0"/>
              </a:rPr>
              <a:t>πασάς του </a:t>
            </a:r>
            <a:r>
              <a:rPr lang="el-GR" sz="2400" dirty="0" err="1">
                <a:latin typeface="Times New Roman" panose="02020603050405020304" pitchFamily="18" charset="0"/>
                <a:ea typeface="Times New Roman" panose="02020603050405020304" pitchFamily="18" charset="0"/>
              </a:rPr>
              <a:t>Βιδινίου</a:t>
            </a:r>
            <a:r>
              <a:rPr lang="el-GR" sz="2400" dirty="0">
                <a:latin typeface="Times New Roman" panose="02020603050405020304" pitchFamily="18" charset="0"/>
                <a:ea typeface="Times New Roman" panose="02020603050405020304" pitchFamily="18" charset="0"/>
              </a:rPr>
              <a:t> (βορειοδυτική Βουλγαρία), ο Αλί πασάς </a:t>
            </a:r>
            <a:r>
              <a:rPr lang="en-US" sz="2400" dirty="0" err="1">
                <a:latin typeface="Times New Roman" panose="02020603050405020304" pitchFamily="18" charset="0"/>
                <a:ea typeface="Times New Roman" panose="02020603050405020304" pitchFamily="18" charset="0"/>
              </a:rPr>
              <a:t>Tepelenli</a:t>
            </a:r>
            <a:r>
              <a:rPr lang="en-US" sz="2400" dirty="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των Ιωαννίνων και ο </a:t>
            </a:r>
            <a:r>
              <a:rPr lang="en-US" sz="2400" dirty="0">
                <a:latin typeface="Times New Roman" panose="02020603050405020304" pitchFamily="18" charset="0"/>
                <a:ea typeface="Times New Roman" panose="02020603050405020304" pitchFamily="18" charset="0"/>
              </a:rPr>
              <a:t>Kara </a:t>
            </a:r>
            <a:r>
              <a:rPr lang="en-US" sz="2400" dirty="0" err="1">
                <a:latin typeface="Times New Roman" panose="02020603050405020304" pitchFamily="18" charset="0"/>
                <a:ea typeface="Times New Roman" panose="02020603050405020304" pitchFamily="18" charset="0"/>
              </a:rPr>
              <a:t>Mahmut</a:t>
            </a:r>
            <a:r>
              <a:rPr lang="en-US" sz="2400" dirty="0">
                <a:latin typeface="Times New Roman" panose="02020603050405020304" pitchFamily="18" charset="0"/>
                <a:ea typeface="Times New Roman" panose="02020603050405020304" pitchFamily="18" charset="0"/>
              </a:rPr>
              <a:t> Bu</a:t>
            </a:r>
            <a:r>
              <a:rPr lang="el-GR" sz="2400" dirty="0">
                <a:latin typeface="Times New Roman" panose="02020603050405020304" pitchFamily="18" charset="0"/>
                <a:ea typeface="Times New Roman" panose="02020603050405020304" pitchFamily="18" charset="0"/>
              </a:rPr>
              <a:t>ş</a:t>
            </a:r>
            <a:r>
              <a:rPr lang="en-US" sz="2400" dirty="0" err="1">
                <a:latin typeface="Times New Roman" panose="02020603050405020304" pitchFamily="18" charset="0"/>
                <a:ea typeface="Times New Roman" panose="02020603050405020304" pitchFamily="18" charset="0"/>
              </a:rPr>
              <a:t>ati</a:t>
            </a:r>
            <a:r>
              <a:rPr lang="en-US" sz="2400" dirty="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πασάς της Σκόδρας (και ο γιος του Ιμπραήμ</a:t>
            </a:r>
            <a:r>
              <a:rPr lang="el-GR" sz="2400" dirty="0" smtClean="0">
                <a:latin typeface="Times New Roman" panose="02020603050405020304" pitchFamily="18" charset="0"/>
                <a:ea typeface="Times New Roman" panose="02020603050405020304" pitchFamily="18" charset="0"/>
              </a:rPr>
              <a:t>).</a:t>
            </a:r>
            <a:endParaRPr lang="el-GR" sz="2400" dirty="0"/>
          </a:p>
        </p:txBody>
      </p:sp>
    </p:spTree>
    <p:extLst>
      <p:ext uri="{BB962C8B-B14F-4D97-AF65-F5344CB8AC3E}">
        <p14:creationId xmlns:p14="http://schemas.microsoft.com/office/powerpoint/2010/main" val="711446555"/>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545" y="283779"/>
            <a:ext cx="11713779" cy="6345620"/>
          </a:xfrm>
        </p:spPr>
        <p:txBody>
          <a:bodyPr/>
          <a:lstStyle/>
          <a:p>
            <a:pPr algn="just"/>
            <a:r>
              <a:rPr lang="el-GR" sz="2400" dirty="0">
                <a:latin typeface="Times New Roman" panose="02020603050405020304" pitchFamily="18" charset="0"/>
                <a:ea typeface="Times New Roman" panose="02020603050405020304" pitchFamily="18" charset="0"/>
              </a:rPr>
              <a:t>Οι </a:t>
            </a:r>
            <a:r>
              <a:rPr lang="el-GR" sz="2400" dirty="0" err="1">
                <a:latin typeface="Times New Roman" panose="02020603050405020304" pitchFamily="18" charset="0"/>
                <a:ea typeface="Times New Roman" panose="02020603050405020304" pitchFamily="18" charset="0"/>
              </a:rPr>
              <a:t>αγιάνηδες</a:t>
            </a:r>
            <a:r>
              <a:rPr lang="el-GR" sz="2400" dirty="0">
                <a:latin typeface="Times New Roman" panose="02020603050405020304" pitchFamily="18" charset="0"/>
                <a:ea typeface="Times New Roman" panose="02020603050405020304" pitchFamily="18" charset="0"/>
              </a:rPr>
              <a:t> βρίσκονταν στο όριο της νομιμότητας, δεν διακρίνονταν για τη νομιμοφροσύνη τους, αδιαφορούσαν για τις σουλτανικές κυρώσεις, δημιούργησαν ιδιωτικούς στρατούς, παλάτια (σεράγια αντίστοιχα του σουλτάνου), και απέσπασαν με εκβιασμούς και αυθαιρεσίες (υπέρμετρη φορολόγηση και δανεισμό των ραγιάδων) ανώτατα αξιώματα (πασά και </a:t>
            </a:r>
            <a:r>
              <a:rPr lang="el-GR" sz="2400" dirty="0" err="1">
                <a:latin typeface="Times New Roman" panose="02020603050405020304" pitchFamily="18" charset="0"/>
                <a:ea typeface="Times New Roman" panose="02020603050405020304" pitchFamily="18" charset="0"/>
              </a:rPr>
              <a:t>βεζύρη</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φοροεκμισθώσεις</a:t>
            </a:r>
            <a:r>
              <a:rPr lang="el-GR" sz="2400" dirty="0">
                <a:latin typeface="Times New Roman" panose="02020603050405020304" pitchFamily="18" charset="0"/>
                <a:ea typeface="Times New Roman" panose="02020603050405020304" pitchFamily="18" charset="0"/>
              </a:rPr>
              <a:t> και μεγάλη γαιοκτησία στον τόπο τους και εξελίχθηκαν σε ανελέητους δυνάστες των υποτελών τους (χριστιανών και μουσουλμάνων). Έμειναν διαβόητοι για τη φιλοχρηματία και την απληστία τους και αποθησαύρισαν αμύθητα πλούτη (ο θησαυρός του Αλή πασά αναζητείται ακόμη). Η ισχυρή τοπική εξουσία τους αφαίρεσε ισχύ, φόρους και πόρους (τρόφιμα, κρέας) από την κεντρική εξουσία στην Κωνσταντινούπολη</a:t>
            </a:r>
            <a:r>
              <a:rPr lang="el-GR" sz="2400" dirty="0" smtClean="0">
                <a:latin typeface="Times New Roman" panose="02020603050405020304" pitchFamily="18" charset="0"/>
                <a:ea typeface="Times New Roman" panose="02020603050405020304" pitchFamily="18" charset="0"/>
              </a:rPr>
              <a:t>.</a:t>
            </a:r>
            <a:endParaRPr lang="en-US" sz="2400" dirty="0" smtClean="0"/>
          </a:p>
          <a:p>
            <a:pPr algn="just"/>
            <a:r>
              <a:rPr lang="el-GR" sz="2400" dirty="0">
                <a:latin typeface="Times New Roman" panose="02020603050405020304" pitchFamily="18" charset="0"/>
                <a:ea typeface="Times New Roman" panose="02020603050405020304" pitchFamily="18" charset="0"/>
              </a:rPr>
              <a:t>Οι </a:t>
            </a:r>
            <a:r>
              <a:rPr lang="el-GR" sz="2400" dirty="0" err="1">
                <a:latin typeface="Times New Roman" panose="02020603050405020304" pitchFamily="18" charset="0"/>
                <a:ea typeface="Times New Roman" panose="02020603050405020304" pitchFamily="18" charset="0"/>
              </a:rPr>
              <a:t>αγιάνηδες</a:t>
            </a:r>
            <a:r>
              <a:rPr lang="el-GR" sz="2400" dirty="0">
                <a:latin typeface="Times New Roman" panose="02020603050405020304" pitchFamily="18" charset="0"/>
                <a:ea typeface="Times New Roman" panose="02020603050405020304" pitchFamily="18" charset="0"/>
              </a:rPr>
              <a:t> δημιούργησαν τοπικές δυναστείες, εμφάνισαν κεντρόφυγες, αποσχιστικές τάσεις και ήλθαν ορισμένοι από αυτούς σε ανοικτή σύγκρουση με τον Σουλτάνο (ο </a:t>
            </a:r>
            <a:r>
              <a:rPr lang="el-GR" sz="2400" dirty="0" err="1">
                <a:latin typeface="Times New Roman" panose="02020603050405020304" pitchFamily="18" charset="0"/>
                <a:ea typeface="Times New Roman" panose="02020603050405020304" pitchFamily="18" charset="0"/>
              </a:rPr>
              <a:t>Πασβάνογλου</a:t>
            </a:r>
            <a:r>
              <a:rPr lang="el-GR" sz="2400" dirty="0">
                <a:latin typeface="Times New Roman" panose="02020603050405020304" pitchFamily="18" charset="0"/>
                <a:ea typeface="Times New Roman" panose="02020603050405020304" pitchFamily="18" charset="0"/>
              </a:rPr>
              <a:t> το 1796-98 και ο Αλής των Ιωαννίνων το 1820-22) και τους ντόπιους </a:t>
            </a:r>
            <a:r>
              <a:rPr lang="el-GR" sz="2400" dirty="0" err="1">
                <a:latin typeface="Times New Roman" panose="02020603050405020304" pitchFamily="18" charset="0"/>
                <a:ea typeface="Times New Roman" panose="02020603050405020304" pitchFamily="18" charset="0"/>
              </a:rPr>
              <a:t>τζιμμήδες</a:t>
            </a:r>
            <a:r>
              <a:rPr lang="el-GR" sz="2400" dirty="0">
                <a:latin typeface="Times New Roman" panose="02020603050405020304" pitchFamily="18" charset="0"/>
                <a:ea typeface="Times New Roman" panose="02020603050405020304" pitchFamily="18" charset="0"/>
              </a:rPr>
              <a:t> (Σέρβους και Έλληνες). </a:t>
            </a:r>
            <a:r>
              <a:rPr lang="el-GR" sz="2400" dirty="0"/>
              <a:t>Η κορυφαία περίπτωση </a:t>
            </a:r>
            <a:r>
              <a:rPr lang="el-GR" sz="2400" dirty="0" err="1"/>
              <a:t>αγιάνη</a:t>
            </a:r>
            <a:r>
              <a:rPr lang="el-GR" sz="2400" dirty="0"/>
              <a:t> είναι αυτή του </a:t>
            </a:r>
            <a:r>
              <a:rPr lang="el-GR" sz="2400" dirty="0" err="1"/>
              <a:t>Μωχάμετ</a:t>
            </a:r>
            <a:r>
              <a:rPr lang="el-GR" sz="2400" dirty="0"/>
              <a:t> </a:t>
            </a:r>
            <a:r>
              <a:rPr lang="el-GR" sz="2400" dirty="0" err="1"/>
              <a:t>Άλη</a:t>
            </a:r>
            <a:r>
              <a:rPr lang="el-GR" sz="2400" dirty="0"/>
              <a:t> της </a:t>
            </a:r>
            <a:r>
              <a:rPr lang="el-GR" sz="2400" dirty="0" smtClean="0"/>
              <a:t>Αιγύπτου, </a:t>
            </a:r>
            <a:r>
              <a:rPr lang="el-GR" sz="2400" dirty="0"/>
              <a:t>ο οποίος εστάλη εκεί το 1801 ως επικεφαλής των σουλτανικών στρατευμάτων </a:t>
            </a:r>
            <a:r>
              <a:rPr lang="el-GR" sz="2400" dirty="0" smtClean="0"/>
              <a:t>με εντολή να εκδιώξει τους Γάλλους από την Αίγυπτο και </a:t>
            </a:r>
            <a:r>
              <a:rPr lang="el-GR" sz="2400" dirty="0"/>
              <a:t>το 1805 έγινε ηγεμόνας (</a:t>
            </a:r>
            <a:r>
              <a:rPr lang="el-GR" sz="2400" dirty="0" err="1"/>
              <a:t>χεδίβης</a:t>
            </a:r>
            <a:r>
              <a:rPr lang="el-GR" sz="2400" dirty="0"/>
              <a:t>, </a:t>
            </a:r>
            <a:r>
              <a:rPr lang="el-GR" sz="2400" dirty="0" err="1"/>
              <a:t>Αντιβασιλεύς</a:t>
            </a:r>
            <a:r>
              <a:rPr lang="el-GR" sz="2400" dirty="0"/>
              <a:t>) της Αιγύπτου, </a:t>
            </a:r>
            <a:r>
              <a:rPr lang="el-GR" sz="2400" dirty="0" smtClean="0"/>
              <a:t>και </a:t>
            </a:r>
            <a:r>
              <a:rPr lang="el-GR" sz="2400" dirty="0"/>
              <a:t>κήρυξε δύο φορές τον πόλεμο στην Πύλη (1831-33 και 1839-41), απειλώντας σοβαρά την ύπαρξή της </a:t>
            </a:r>
            <a:r>
              <a:rPr lang="el-GR" sz="2400" dirty="0" smtClean="0"/>
              <a:t>μέχρι </a:t>
            </a:r>
            <a:r>
              <a:rPr lang="el-GR" sz="2400" dirty="0"/>
              <a:t>τον φυσικό θάνατό του (1848). </a:t>
            </a:r>
          </a:p>
        </p:txBody>
      </p:sp>
    </p:spTree>
    <p:extLst>
      <p:ext uri="{BB962C8B-B14F-4D97-AF65-F5344CB8AC3E}">
        <p14:creationId xmlns:p14="http://schemas.microsoft.com/office/powerpoint/2010/main" val="879027030"/>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952" y="220718"/>
            <a:ext cx="11855669" cy="6637282"/>
          </a:xfrm>
        </p:spPr>
        <p:txBody>
          <a:bodyPr/>
          <a:lstStyle/>
          <a:p>
            <a:pPr marL="0" indent="0" algn="ctr">
              <a:buNone/>
            </a:pPr>
            <a:r>
              <a:rPr lang="el-GR" b="1" dirty="0">
                <a:latin typeface="Times New Roman" panose="02020603050405020304" pitchFamily="18" charset="0"/>
                <a:ea typeface="Times New Roman" panose="02020603050405020304" pitchFamily="18" charset="0"/>
              </a:rPr>
              <a:t>Το </a:t>
            </a:r>
            <a:r>
              <a:rPr lang="el-GR" b="1" dirty="0" err="1">
                <a:latin typeface="Times New Roman" panose="02020603050405020304" pitchFamily="18" charset="0"/>
                <a:ea typeface="Times New Roman" panose="02020603050405020304" pitchFamily="18" charset="0"/>
              </a:rPr>
              <a:t>Tanzimat</a:t>
            </a:r>
            <a:r>
              <a:rPr lang="el-GR" b="1" dirty="0">
                <a:latin typeface="Times New Roman" panose="02020603050405020304" pitchFamily="18" charset="0"/>
                <a:ea typeface="Times New Roman" panose="02020603050405020304" pitchFamily="18" charset="0"/>
              </a:rPr>
              <a:t>-i </a:t>
            </a:r>
            <a:r>
              <a:rPr lang="el-GR" b="1" dirty="0" err="1">
                <a:latin typeface="Times New Roman" panose="02020603050405020304" pitchFamily="18" charset="0"/>
                <a:ea typeface="Times New Roman" panose="02020603050405020304" pitchFamily="18" charset="0"/>
              </a:rPr>
              <a:t>Hayriye</a:t>
            </a:r>
            <a:r>
              <a:rPr lang="el-GR" b="1" dirty="0">
                <a:latin typeface="Times New Roman" panose="02020603050405020304" pitchFamily="18" charset="0"/>
                <a:ea typeface="Times New Roman" panose="02020603050405020304" pitchFamily="18" charset="0"/>
              </a:rPr>
              <a:t> [= Οι «ευτυχείς» Μεταρρυθμίσεις], </a:t>
            </a:r>
            <a:r>
              <a:rPr lang="el-GR" b="1" dirty="0" smtClean="0">
                <a:latin typeface="Times New Roman" panose="02020603050405020304" pitchFamily="18" charset="0"/>
                <a:ea typeface="Times New Roman" panose="02020603050405020304" pitchFamily="18" charset="0"/>
              </a:rPr>
              <a:t>1839-1876</a:t>
            </a:r>
            <a:endParaRPr lang="en-US" sz="2000" dirty="0" smtClean="0"/>
          </a:p>
          <a:p>
            <a:pPr algn="just"/>
            <a:r>
              <a:rPr lang="el-GR" sz="2400" dirty="0"/>
              <a:t>Το πρόγραμμα των </a:t>
            </a:r>
            <a:r>
              <a:rPr lang="el-GR" sz="2400" dirty="0" smtClean="0"/>
              <a:t>μεταρρυθμίσεων που εγκαινίασαν σε στρατιωτικό επίπεδο οι </a:t>
            </a:r>
            <a:r>
              <a:rPr lang="el-GR" sz="2400" dirty="0" err="1" smtClean="0"/>
              <a:t>Σελήμ</a:t>
            </a:r>
            <a:r>
              <a:rPr lang="el-GR" sz="2400" dirty="0" smtClean="0"/>
              <a:t> </a:t>
            </a:r>
            <a:r>
              <a:rPr lang="el-GR" sz="2400" dirty="0"/>
              <a:t>Γ´ και </a:t>
            </a:r>
            <a:r>
              <a:rPr lang="el-GR" sz="2400" dirty="0" smtClean="0"/>
              <a:t>Μαχμούτ </a:t>
            </a:r>
            <a:r>
              <a:rPr lang="el-GR" sz="2400" dirty="0"/>
              <a:t>Β´ (1797 – 1839</a:t>
            </a:r>
            <a:r>
              <a:rPr lang="el-GR" sz="2400" dirty="0" smtClean="0"/>
              <a:t>) συνέχισαν και επεξέτειναν </a:t>
            </a:r>
            <a:r>
              <a:rPr lang="el-GR" sz="2400" dirty="0" smtClean="0">
                <a:latin typeface="Times New Roman" panose="02020603050405020304" pitchFamily="18" charset="0"/>
                <a:ea typeface="Times New Roman" panose="02020603050405020304" pitchFamily="18" charset="0"/>
              </a:rPr>
              <a:t>οι </a:t>
            </a:r>
            <a:r>
              <a:rPr lang="el-GR" sz="2400" dirty="0">
                <a:latin typeface="Times New Roman" panose="02020603050405020304" pitchFamily="18" charset="0"/>
                <a:ea typeface="Times New Roman" panose="02020603050405020304" pitchFamily="18" charset="0"/>
              </a:rPr>
              <a:t>Σουλτάνοι </a:t>
            </a:r>
            <a:r>
              <a:rPr lang="el-GR" sz="2400" dirty="0" err="1">
                <a:latin typeface="Times New Roman" panose="02020603050405020304" pitchFamily="18" charset="0"/>
                <a:ea typeface="Times New Roman" panose="02020603050405020304" pitchFamily="18" charset="0"/>
              </a:rPr>
              <a:t>Αβδούλ</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Μετζίτ</a:t>
            </a:r>
            <a:r>
              <a:rPr lang="el-GR" sz="2400" dirty="0">
                <a:latin typeface="Times New Roman" panose="02020603050405020304" pitchFamily="18" charset="0"/>
                <a:ea typeface="Times New Roman" panose="02020603050405020304" pitchFamily="18" charset="0"/>
              </a:rPr>
              <a:t> (1839-61) και </a:t>
            </a:r>
            <a:r>
              <a:rPr lang="el-GR" sz="2400" dirty="0" err="1">
                <a:latin typeface="Times New Roman" panose="02020603050405020304" pitchFamily="18" charset="0"/>
                <a:ea typeface="Times New Roman" panose="02020603050405020304" pitchFamily="18" charset="0"/>
              </a:rPr>
              <a:t>Αβδούλ</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Αζίζ</a:t>
            </a:r>
            <a:r>
              <a:rPr lang="el-GR" sz="2400" dirty="0">
                <a:latin typeface="Times New Roman" panose="02020603050405020304" pitchFamily="18" charset="0"/>
                <a:ea typeface="Times New Roman" panose="02020603050405020304" pitchFamily="18" charset="0"/>
              </a:rPr>
              <a:t> (1861-76), επικουρούμενοι από μία ομάδα φωτισμένων Μεγάλων Βεζίρηδων και Υπουργών Εξωτερικών της Υψηλής Πύλης (</a:t>
            </a:r>
            <a:r>
              <a:rPr lang="en-US" sz="2400" dirty="0">
                <a:latin typeface="Times New Roman" panose="02020603050405020304" pitchFamily="18" charset="0"/>
                <a:ea typeface="Times New Roman" panose="02020603050405020304" pitchFamily="18" charset="0"/>
              </a:rPr>
              <a:t>Bab</a:t>
            </a:r>
            <a:r>
              <a:rPr lang="el-GR"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i</a:t>
            </a:r>
            <a:r>
              <a:rPr lang="en-US" sz="2400" dirty="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Â</a:t>
            </a:r>
            <a:r>
              <a:rPr lang="en-US" sz="2400" dirty="0">
                <a:latin typeface="Times New Roman" panose="02020603050405020304" pitchFamily="18" charset="0"/>
                <a:ea typeface="Times New Roman" panose="02020603050405020304" pitchFamily="18" charset="0"/>
              </a:rPr>
              <a:t>li</a:t>
            </a:r>
            <a:r>
              <a:rPr lang="el-GR" sz="2400" dirty="0">
                <a:latin typeface="Times New Roman" panose="02020603050405020304" pitchFamily="18" charset="0"/>
                <a:ea typeface="Times New Roman" panose="02020603050405020304" pitchFamily="18" charset="0"/>
              </a:rPr>
              <a:t>), σημαντικότεροι από τους οποίους ήταν οι Μουσταφά </a:t>
            </a:r>
            <a:r>
              <a:rPr lang="el-GR" sz="2400" dirty="0" err="1">
                <a:latin typeface="Times New Roman" panose="02020603050405020304" pitchFamily="18" charset="0"/>
                <a:ea typeface="Times New Roman" panose="02020603050405020304" pitchFamily="18" charset="0"/>
              </a:rPr>
              <a:t>Ρεσίτ</a:t>
            </a:r>
            <a:r>
              <a:rPr lang="el-GR" sz="2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Mustafa Re</a:t>
            </a:r>
            <a:r>
              <a:rPr lang="el-GR" sz="2400" dirty="0">
                <a:latin typeface="Times New Roman" panose="02020603050405020304" pitchFamily="18" charset="0"/>
                <a:ea typeface="Times New Roman" panose="02020603050405020304" pitchFamily="18" charset="0"/>
              </a:rPr>
              <a:t>ş</a:t>
            </a:r>
            <a:r>
              <a:rPr lang="en-US" sz="2400" dirty="0">
                <a:latin typeface="Times New Roman" panose="02020603050405020304" pitchFamily="18" charset="0"/>
                <a:ea typeface="Times New Roman" panose="02020603050405020304" pitchFamily="18" charset="0"/>
              </a:rPr>
              <a:t>it Pa</a:t>
            </a:r>
            <a:r>
              <a:rPr lang="el-GR" sz="2400" dirty="0">
                <a:latin typeface="Times New Roman" panose="02020603050405020304" pitchFamily="18" charset="0"/>
                <a:ea typeface="Times New Roman" panose="02020603050405020304" pitchFamily="18" charset="0"/>
              </a:rPr>
              <a:t>ş</a:t>
            </a:r>
            <a:r>
              <a:rPr lang="en-US" sz="2400" dirty="0">
                <a:latin typeface="Times New Roman" panose="02020603050405020304" pitchFamily="18" charset="0"/>
                <a:ea typeface="Times New Roman" panose="02020603050405020304" pitchFamily="18" charset="0"/>
              </a:rPr>
              <a:t>a</a:t>
            </a:r>
            <a:r>
              <a:rPr lang="el-GR" sz="2400" dirty="0">
                <a:latin typeface="Times New Roman" panose="02020603050405020304" pitchFamily="18" charset="0"/>
                <a:ea typeface="Times New Roman" panose="02020603050405020304" pitchFamily="18" charset="0"/>
              </a:rPr>
              <a:t>), Αλή (</a:t>
            </a:r>
            <a:r>
              <a:rPr lang="en-US" sz="2400" dirty="0">
                <a:latin typeface="Times New Roman" panose="02020603050405020304" pitchFamily="18" charset="0"/>
                <a:ea typeface="Times New Roman" panose="02020603050405020304" pitchFamily="18" charset="0"/>
              </a:rPr>
              <a:t>Mehmet </a:t>
            </a:r>
            <a:r>
              <a:rPr lang="en-US" sz="2400" dirty="0" err="1">
                <a:latin typeface="Times New Roman" panose="02020603050405020304" pitchFamily="18" charset="0"/>
                <a:ea typeface="Times New Roman" panose="02020603050405020304" pitchFamily="18" charset="0"/>
              </a:rPr>
              <a:t>Emin</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Âli</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Φουάτ</a:t>
            </a:r>
            <a:r>
              <a:rPr lang="el-GR"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Ke</a:t>
            </a:r>
            <a:r>
              <a:rPr lang="el-GR" sz="2400" dirty="0">
                <a:latin typeface="Times New Roman" panose="02020603050405020304" pitchFamily="18" charset="0"/>
                <a:ea typeface="Times New Roman" panose="02020603050405020304" pitchFamily="18" charset="0"/>
              </a:rPr>
              <a:t>ç</a:t>
            </a:r>
            <a:r>
              <a:rPr lang="en-US" sz="2400" dirty="0" err="1">
                <a:latin typeface="Times New Roman" panose="02020603050405020304" pitchFamily="18" charset="0"/>
                <a:ea typeface="Times New Roman" panose="02020603050405020304" pitchFamily="18" charset="0"/>
              </a:rPr>
              <a:t>ecizade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Fuad</a:t>
            </a:r>
            <a:r>
              <a:rPr lang="el-GR" sz="2400" dirty="0">
                <a:latin typeface="Times New Roman" panose="02020603050405020304" pitchFamily="18" charset="0"/>
                <a:ea typeface="Times New Roman" panose="02020603050405020304" pitchFamily="18" charset="0"/>
              </a:rPr>
              <a:t>) και </a:t>
            </a:r>
            <a:r>
              <a:rPr lang="el-GR" sz="2400" dirty="0" err="1">
                <a:latin typeface="Times New Roman" panose="02020603050405020304" pitchFamily="18" charset="0"/>
                <a:ea typeface="Times New Roman" panose="02020603050405020304" pitchFamily="18" charset="0"/>
              </a:rPr>
              <a:t>Μιδάτ</a:t>
            </a:r>
            <a:r>
              <a:rPr lang="el-GR"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Midhat</a:t>
            </a:r>
            <a:r>
              <a:rPr lang="el-GR" sz="2400" dirty="0">
                <a:latin typeface="Times New Roman" panose="02020603050405020304" pitchFamily="18" charset="0"/>
                <a:ea typeface="Times New Roman" panose="02020603050405020304" pitchFamily="18" charset="0"/>
              </a:rPr>
              <a:t>) Πασάς, και καταρτισμένων νομικών συμβούλων, όπως ο Αχμέτ Ριζά και ο Πρίγκιπας </a:t>
            </a:r>
            <a:r>
              <a:rPr lang="el-GR" sz="2400" dirty="0" err="1">
                <a:latin typeface="Times New Roman" panose="02020603050405020304" pitchFamily="18" charset="0"/>
                <a:ea typeface="Times New Roman" panose="02020603050405020304" pitchFamily="18" charset="0"/>
              </a:rPr>
              <a:t>Σαμπαχεντίν</a:t>
            </a:r>
            <a:r>
              <a:rPr lang="el-GR" sz="2400" dirty="0">
                <a:latin typeface="Times New Roman" panose="02020603050405020304" pitchFamily="18" charset="0"/>
                <a:ea typeface="Times New Roman" panose="02020603050405020304" pitchFamily="18" charset="0"/>
              </a:rPr>
              <a:t>, που αποτέλεσαν μία ομάδα προοδευτικών διανοουμένων, των λεγόμενων «Νέων Οθωμανών».</a:t>
            </a:r>
            <a:endParaRPr lang="el-GR" sz="2400" dirty="0"/>
          </a:p>
          <a:p>
            <a:pPr algn="just"/>
            <a:r>
              <a:rPr lang="el-GR" sz="2400" dirty="0">
                <a:latin typeface="Times New Roman" panose="02020603050405020304" pitchFamily="18" charset="0"/>
                <a:ea typeface="Times New Roman" panose="02020603050405020304" pitchFamily="18" charset="0"/>
              </a:rPr>
              <a:t>Κοινή αίσθησή τους ήταν η καθυστέρηση της αυτοκρατορίας και η ανάγκη για εκσυγχρονισμό. Οι Μεταρρυθμίσεις είχαν άκρως γραφειοκρατικό και ελιτίστικο χαρακτήρα. Ο αριθμός των γραφέων (κατά το μάλλον ή ήττον καταρτισμένων στα γαλλικά) εκτοξεύτηκε από 2.000 το 1770-90 σε 35.000 στην εποχή του </a:t>
            </a:r>
            <a:r>
              <a:rPr lang="el-GR" sz="2400" dirty="0" err="1">
                <a:latin typeface="Times New Roman" panose="02020603050405020304" pitchFamily="18" charset="0"/>
                <a:ea typeface="Times New Roman" panose="02020603050405020304" pitchFamily="18" charset="0"/>
              </a:rPr>
              <a:t>Αβδούλ</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Χαμίτ</a:t>
            </a:r>
            <a:r>
              <a:rPr lang="el-GR" sz="2400" dirty="0">
                <a:latin typeface="Times New Roman" panose="02020603050405020304" pitchFamily="18" charset="0"/>
                <a:ea typeface="Times New Roman" panose="02020603050405020304" pitchFamily="18" charset="0"/>
              </a:rPr>
              <a:t> Β´ (1876-1909). Οι φορείς της ήταν ανώτεροι πολιτικοί υπάλληλοι και διπλωμάτες, όχι στρατιωτικοί. Ο πυρήνας τους ήταν η μετατόπιση του κέντρου βάρους της εξουσίας από την περιφέρεια στο κέντρο (την Υψηλή Πύλη). </a:t>
            </a:r>
            <a:endParaRPr lang="en-US" sz="2400" dirty="0"/>
          </a:p>
          <a:p>
            <a:pPr algn="just"/>
            <a:endParaRPr lang="en-US" sz="2000" dirty="0"/>
          </a:p>
        </p:txBody>
      </p:sp>
    </p:spTree>
    <p:extLst>
      <p:ext uri="{BB962C8B-B14F-4D97-AF65-F5344CB8AC3E}">
        <p14:creationId xmlns:p14="http://schemas.microsoft.com/office/powerpoint/2010/main" val="879774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545" y="283779"/>
            <a:ext cx="11713779" cy="6345620"/>
          </a:xfrm>
        </p:spPr>
        <p:txBody>
          <a:bodyPr/>
          <a:lstStyle/>
          <a:p>
            <a:pPr algn="just"/>
            <a:r>
              <a:rPr lang="el-GR" sz="2400" dirty="0"/>
              <a:t>Αφετηρία των μεταρρυθμίσεων ήταν το </a:t>
            </a:r>
            <a:r>
              <a:rPr lang="el-GR" sz="2400" dirty="0" err="1"/>
              <a:t>Χάτι</a:t>
            </a:r>
            <a:r>
              <a:rPr lang="el-GR" sz="2400" dirty="0"/>
              <a:t> </a:t>
            </a:r>
            <a:r>
              <a:rPr lang="el-GR" sz="2400" dirty="0" err="1"/>
              <a:t>Σερίφ</a:t>
            </a:r>
            <a:r>
              <a:rPr lang="el-GR" sz="2400" dirty="0"/>
              <a:t> του </a:t>
            </a:r>
            <a:r>
              <a:rPr lang="el-GR" sz="2400" dirty="0" err="1"/>
              <a:t>Γκιούλχανε</a:t>
            </a:r>
            <a:r>
              <a:rPr lang="el-GR" sz="2400" dirty="0"/>
              <a:t> / </a:t>
            </a:r>
            <a:r>
              <a:rPr lang="en-US" sz="2400" dirty="0"/>
              <a:t>G</a:t>
            </a:r>
            <a:r>
              <a:rPr lang="el-GR" sz="2400" dirty="0"/>
              <a:t>ü</a:t>
            </a:r>
            <a:r>
              <a:rPr lang="en-US" sz="2400" dirty="0" err="1"/>
              <a:t>lhane</a:t>
            </a:r>
            <a:r>
              <a:rPr lang="en-US" sz="2400" dirty="0"/>
              <a:t> </a:t>
            </a:r>
            <a:r>
              <a:rPr lang="el-GR" sz="2400" dirty="0"/>
              <a:t>/ </a:t>
            </a:r>
            <a:r>
              <a:rPr lang="el-GR" sz="2400" dirty="0" err="1"/>
              <a:t>Ροδώνος</a:t>
            </a:r>
            <a:r>
              <a:rPr lang="el-GR" sz="2400" dirty="0"/>
              <a:t> (3 Νοεμβρίου 1839), ένα αυτοκρατορικό διάταγμα του </a:t>
            </a:r>
            <a:r>
              <a:rPr lang="el-GR" sz="2400" dirty="0" err="1"/>
              <a:t>Αβδούλ</a:t>
            </a:r>
            <a:r>
              <a:rPr lang="el-GR" sz="2400" dirty="0"/>
              <a:t> </a:t>
            </a:r>
            <a:r>
              <a:rPr lang="el-GR" sz="2400" dirty="0" err="1"/>
              <a:t>Μετζίτ</a:t>
            </a:r>
            <a:r>
              <a:rPr lang="el-GR" sz="2400" dirty="0"/>
              <a:t> Α´ που εγγυάτο την ασφάλεια ζωής, τιμής και περιουσίας των Οθωμανών υπηκόων, και ουσιαστικά καταργούσε τις θρησκευτικές διακρίσεις μεταξύ των Οθωμανών υπηκόων. Υποσχόταν ισότητα και δικαιοσύνη. Τα μέτρα του αφορούσαν τους Μουσουλμάνους και τα μέλη των άλλων θρησκευτικών </a:t>
            </a:r>
            <a:r>
              <a:rPr lang="el-GR" sz="2400" dirty="0" smtClean="0"/>
              <a:t>κοινοτήτων.</a:t>
            </a:r>
          </a:p>
          <a:p>
            <a:pPr algn="just"/>
            <a:r>
              <a:rPr lang="el-GR" sz="2400" dirty="0" smtClean="0"/>
              <a:t>Το </a:t>
            </a:r>
            <a:r>
              <a:rPr lang="el-GR" sz="2400" dirty="0" err="1"/>
              <a:t>Χάτι</a:t>
            </a:r>
            <a:r>
              <a:rPr lang="el-GR" sz="2400" dirty="0"/>
              <a:t> </a:t>
            </a:r>
            <a:r>
              <a:rPr lang="el-GR" sz="2400" dirty="0" err="1"/>
              <a:t>Σερίφ</a:t>
            </a:r>
            <a:r>
              <a:rPr lang="el-GR" sz="2400" dirty="0"/>
              <a:t> (</a:t>
            </a:r>
            <a:r>
              <a:rPr lang="el-GR" sz="2400" dirty="0" err="1"/>
              <a:t>Hatt</a:t>
            </a:r>
            <a:r>
              <a:rPr lang="el-GR" sz="2400" dirty="0"/>
              <a:t>-i </a:t>
            </a:r>
            <a:r>
              <a:rPr lang="el-GR" sz="2400" dirty="0" err="1"/>
              <a:t>Serif</a:t>
            </a:r>
            <a:r>
              <a:rPr lang="el-GR" sz="2400" dirty="0"/>
              <a:t>) άλλαζε «πλήρως τους παλαιούς τρόπους» διοίκησης. Τα δικαιώματα που διακήρυττε </a:t>
            </a:r>
            <a:r>
              <a:rPr lang="el-GR" sz="2400" dirty="0" err="1"/>
              <a:t>περιελάμβαναν</a:t>
            </a:r>
            <a:r>
              <a:rPr lang="el-GR" sz="2400" dirty="0"/>
              <a:t> επίσης τη φορολόγηση, τη στράτευση και τη διάρκεια της στρατιωτικής θητείας. Καταργούσε την ενοικίαση των φόρων (</a:t>
            </a:r>
            <a:r>
              <a:rPr lang="en-US" sz="2400" dirty="0" err="1"/>
              <a:t>iltizam</a:t>
            </a:r>
            <a:r>
              <a:rPr lang="el-GR" sz="2400" dirty="0"/>
              <a:t>) και υποσχόταν τη δίκαιη φορολόγηση, σύμφωνα με το πραγματικό εισόδημα και την περιουσία του φορολογουμένου. Καταδίκαζε τη δωροδοκία και αποκήρυττε τη δημόσια θανάτωση ή την κρυφή δηλητηρίαση κάποιου παραβάτη του νόμου χωρίς δίκη. Παρότι το διάταγμα διευκρινίζει έξι φορές ότι οι διατάξεις του συμβαδίζουν με τη </a:t>
            </a:r>
            <a:r>
              <a:rPr lang="el-GR" sz="2400" dirty="0" err="1"/>
              <a:t>Σαρία</a:t>
            </a:r>
            <a:r>
              <a:rPr lang="el-GR" sz="2400" dirty="0"/>
              <a:t> (τον ιερό νόμο του Ισλάμ), αποτελεί το πρώτο δείγμα φιλελευθεροποίησης και εξευρωπαϊσμού της Οθωμανικής Αυτοκρατορίας. –πρότυπό του ήταν </a:t>
            </a:r>
            <a:r>
              <a:rPr lang="el-GR" sz="2400" dirty="0" smtClean="0"/>
              <a:t>άλλωστε η </a:t>
            </a:r>
            <a:r>
              <a:rPr lang="el-GR" sz="2400" dirty="0"/>
              <a:t>γαλλική Διακήρυξη των Δικαιωμάτων του Ανθρώπου και του Πολίτη του 1789</a:t>
            </a:r>
            <a:r>
              <a:rPr lang="el-GR" sz="2400" dirty="0" smtClean="0"/>
              <a:t>. </a:t>
            </a:r>
            <a:endParaRPr lang="el-GR" sz="2400" dirty="0"/>
          </a:p>
        </p:txBody>
      </p:sp>
    </p:spTree>
    <p:extLst>
      <p:ext uri="{BB962C8B-B14F-4D97-AF65-F5344CB8AC3E}">
        <p14:creationId xmlns:p14="http://schemas.microsoft.com/office/powerpoint/2010/main" val="2930096642"/>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smtClean="0"/>
          </a:p>
        </p:txBody>
      </p:sp>
      <p:sp>
        <p:nvSpPr>
          <p:cNvPr id="5123" name="Content Placeholder 2"/>
          <p:cNvSpPr>
            <a:spLocks noGrp="1"/>
          </p:cNvSpPr>
          <p:nvPr>
            <p:ph idx="1"/>
          </p:nvPr>
        </p:nvSpPr>
        <p:spPr/>
        <p:txBody>
          <a:bodyPr/>
          <a:lstStyle/>
          <a:p>
            <a:endParaRPr lang="en-US" smtClean="0"/>
          </a:p>
        </p:txBody>
      </p:sp>
      <p:pic>
        <p:nvPicPr>
          <p:cNvPr id="5124" name="Picture 2" descr="C:\Documents and Settings\sploum\My Documents\My Pictures\img033.jpg"/>
          <p:cNvPicPr>
            <a:picLocks noChangeAspect="1" noChangeArrowheads="1"/>
          </p:cNvPicPr>
          <p:nvPr/>
        </p:nvPicPr>
        <p:blipFill>
          <a:blip r:embed="rId2"/>
          <a:srcRect/>
          <a:stretch>
            <a:fillRect/>
          </a:stretch>
        </p:blipFill>
        <p:spPr bwMode="auto">
          <a:xfrm>
            <a:off x="1538288" y="0"/>
            <a:ext cx="9537700" cy="6858000"/>
          </a:xfrm>
          <a:prstGeom prst="rect">
            <a:avLst/>
          </a:prstGeom>
          <a:noFill/>
          <a:ln w="9525">
            <a:noFill/>
            <a:miter lim="800000"/>
            <a:headEnd/>
            <a:tailEnd/>
          </a:ln>
        </p:spPr>
      </p:pic>
    </p:spTree>
    <p:extLst>
      <p:ext uri="{BB962C8B-B14F-4D97-AF65-F5344CB8AC3E}">
        <p14:creationId xmlns:p14="http://schemas.microsoft.com/office/powerpoint/2010/main" val="1656202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186" y="189186"/>
            <a:ext cx="12002814" cy="6479628"/>
          </a:xfrm>
        </p:spPr>
        <p:txBody>
          <a:bodyPr/>
          <a:lstStyle/>
          <a:p>
            <a:pPr algn="just"/>
            <a:r>
              <a:rPr lang="el-GR" sz="2400" dirty="0">
                <a:latin typeface="Times New Roman" panose="02020603050405020304" pitchFamily="18" charset="0"/>
                <a:ea typeface="Times New Roman" panose="02020603050405020304" pitchFamily="18" charset="0"/>
              </a:rPr>
              <a:t>Οι μεταρρυθμίσεις επεκτάθηκαν λίγο πριν την υπογραφή της Συνθήκης Ειρήνης των </a:t>
            </a:r>
            <a:r>
              <a:rPr lang="el-GR" sz="2400" dirty="0" err="1">
                <a:latin typeface="Times New Roman" panose="02020603050405020304" pitchFamily="18" charset="0"/>
                <a:ea typeface="Times New Roman" panose="02020603050405020304" pitchFamily="18" charset="0"/>
              </a:rPr>
              <a:t>Παρισίων</a:t>
            </a:r>
            <a:r>
              <a:rPr lang="el-GR" sz="2400" dirty="0">
                <a:latin typeface="Times New Roman" panose="02020603050405020304" pitchFamily="18" charset="0"/>
                <a:ea typeface="Times New Roman" panose="02020603050405020304" pitchFamily="18" charset="0"/>
              </a:rPr>
              <a:t>, που τερμάτιζε τον Κριμαϊκό Πόλεμο, με το </a:t>
            </a:r>
            <a:r>
              <a:rPr lang="el-GR" sz="2400" dirty="0" err="1">
                <a:latin typeface="Times New Roman" panose="02020603050405020304" pitchFamily="18" charset="0"/>
                <a:ea typeface="Times New Roman" panose="02020603050405020304" pitchFamily="18" charset="0"/>
              </a:rPr>
              <a:t>Χάτι</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Χουμαγιούν</a:t>
            </a:r>
            <a:r>
              <a:rPr lang="el-GR" sz="2400" dirty="0">
                <a:latin typeface="Times New Roman" panose="02020603050405020304" pitchFamily="18" charset="0"/>
                <a:ea typeface="Times New Roman" panose="02020603050405020304" pitchFamily="18" charset="0"/>
              </a:rPr>
              <a:t> (18 Φεβρουαρίου 1856), το οποίο καθιέρωνε την ισονομία και ισοπολιτεία όλων των υπηκόων του Σουλτάνου ανεξαρτήτως θρησκεύματος σε όλα τα επίπεδα (φορολογίας, απονομής δικαιοσύνης, κατάληψης δημοσίων θέσεων, φοιτήσεως σε ανώτερα εκπαιδευτικά ιδρύματα, αγοράς και διάθεσης γης κτλ.). Το νέο </a:t>
            </a:r>
            <a:r>
              <a:rPr lang="el-GR" sz="2400" dirty="0" smtClean="0">
                <a:latin typeface="Times New Roman" panose="02020603050405020304" pitchFamily="18" charset="0"/>
                <a:ea typeface="Times New Roman" panose="02020603050405020304" pitchFamily="18" charset="0"/>
              </a:rPr>
              <a:t>αυτοκρατορικό </a:t>
            </a:r>
            <a:r>
              <a:rPr lang="el-GR" sz="2400" dirty="0">
                <a:latin typeface="Times New Roman" panose="02020603050405020304" pitchFamily="18" charset="0"/>
                <a:ea typeface="Times New Roman" panose="02020603050405020304" pitchFamily="18" charset="0"/>
              </a:rPr>
              <a:t>διάταγμα </a:t>
            </a:r>
            <a:r>
              <a:rPr lang="el-GR" sz="2400" dirty="0" smtClean="0">
                <a:latin typeface="Times New Roman" panose="02020603050405020304" pitchFamily="18" charset="0"/>
                <a:ea typeface="Times New Roman" panose="02020603050405020304" pitchFamily="18" charset="0"/>
              </a:rPr>
              <a:t>του </a:t>
            </a:r>
            <a:r>
              <a:rPr lang="el-GR" sz="2400" dirty="0" err="1" smtClean="0">
                <a:latin typeface="Times New Roman" panose="02020603050405020304" pitchFamily="18" charset="0"/>
                <a:ea typeface="Times New Roman" panose="02020603050405020304" pitchFamily="18" charset="0"/>
              </a:rPr>
              <a:t>Αβδούλ</a:t>
            </a:r>
            <a:r>
              <a:rPr lang="el-GR" sz="2400" dirty="0" smtClean="0">
                <a:latin typeface="Times New Roman" panose="02020603050405020304" pitchFamily="18" charset="0"/>
                <a:ea typeface="Times New Roman" panose="02020603050405020304" pitchFamily="18" charset="0"/>
              </a:rPr>
              <a:t> </a:t>
            </a:r>
            <a:r>
              <a:rPr lang="el-GR" sz="2400" dirty="0" err="1" smtClean="0">
                <a:latin typeface="Times New Roman" panose="02020603050405020304" pitchFamily="18" charset="0"/>
                <a:ea typeface="Times New Roman" panose="02020603050405020304" pitchFamily="18" charset="0"/>
              </a:rPr>
              <a:t>Μετζίτ</a:t>
            </a:r>
            <a:r>
              <a:rPr lang="el-GR" sz="2400" dirty="0" smtClean="0">
                <a:latin typeface="Times New Roman" panose="02020603050405020304" pitchFamily="18" charset="0"/>
                <a:ea typeface="Times New Roman" panose="02020603050405020304" pitchFamily="18" charset="0"/>
              </a:rPr>
              <a:t> δεν </a:t>
            </a:r>
            <a:r>
              <a:rPr lang="el-GR" sz="2400" dirty="0">
                <a:latin typeface="Times New Roman" panose="02020603050405020304" pitchFamily="18" charset="0"/>
                <a:ea typeface="Times New Roman" panose="02020603050405020304" pitchFamily="18" charset="0"/>
              </a:rPr>
              <a:t>αρκούνταν στην επιβεβαίωση των μεταρρυθμιστικών αρχών του 1839, αλλά προσδιόριζε με σαφή τρόπο τα νέα μέτρα που έπρεπε να ληφθούν και χρησιμοποιούσε αρκετά ριζοσπαστική γλώσσα, μιλώντας μεταξύ άλλων για την είσοδο της Αυτοκρατορίας στην κοινότητα των "</a:t>
            </a:r>
            <a:r>
              <a:rPr lang="el-GR" sz="2400" dirty="0" err="1">
                <a:latin typeface="Times New Roman" panose="02020603050405020304" pitchFamily="18" charset="0"/>
                <a:ea typeface="Times New Roman" panose="02020603050405020304" pitchFamily="18" charset="0"/>
              </a:rPr>
              <a:t>πεπολιτισμένων</a:t>
            </a:r>
            <a:r>
              <a:rPr lang="el-GR" sz="2400" dirty="0">
                <a:latin typeface="Times New Roman" panose="02020603050405020304" pitchFamily="18" charset="0"/>
                <a:ea typeface="Times New Roman" panose="02020603050405020304" pitchFamily="18" charset="0"/>
              </a:rPr>
              <a:t> εθνών" (της Ευρώπης), για την "πρόοδο" και τα "φώτα του πολιτισμού</a:t>
            </a:r>
            <a:r>
              <a:rPr lang="el-GR" sz="2400" dirty="0" smtClean="0">
                <a:latin typeface="Times New Roman" panose="02020603050405020304" pitchFamily="18" charset="0"/>
                <a:ea typeface="Times New Roman" panose="02020603050405020304" pitchFamily="18" charset="0"/>
              </a:rPr>
              <a:t>".</a:t>
            </a:r>
            <a:endParaRPr lang="el-GR" sz="2400" dirty="0" smtClean="0"/>
          </a:p>
          <a:p>
            <a:pPr algn="just"/>
            <a:r>
              <a:rPr lang="el-GR" sz="2400" dirty="0" err="1"/>
              <a:t>Tο</a:t>
            </a:r>
            <a:r>
              <a:rPr lang="el-GR" sz="2400" dirty="0"/>
              <a:t> </a:t>
            </a:r>
            <a:r>
              <a:rPr lang="el-GR" sz="2400" dirty="0" err="1"/>
              <a:t>Χάτι</a:t>
            </a:r>
            <a:r>
              <a:rPr lang="el-GR" sz="2400" dirty="0"/>
              <a:t> </a:t>
            </a:r>
            <a:r>
              <a:rPr lang="el-GR" sz="2400" dirty="0" err="1"/>
              <a:t>Χουμαγιούν</a:t>
            </a:r>
            <a:r>
              <a:rPr lang="el-GR" sz="2400" dirty="0"/>
              <a:t> (Η</a:t>
            </a:r>
            <a:r>
              <a:rPr lang="en-GB" sz="2400" dirty="0" err="1"/>
              <a:t>att</a:t>
            </a:r>
            <a:r>
              <a:rPr lang="el-GR" sz="2400" dirty="0"/>
              <a:t>-</a:t>
            </a:r>
            <a:r>
              <a:rPr lang="en-GB" sz="2400" dirty="0" err="1"/>
              <a:t>i</a:t>
            </a:r>
            <a:r>
              <a:rPr lang="el-GR" sz="2400" dirty="0"/>
              <a:t> Η</a:t>
            </a:r>
            <a:r>
              <a:rPr lang="en-GB" sz="2400" dirty="0" err="1"/>
              <a:t>umayun</a:t>
            </a:r>
            <a:r>
              <a:rPr lang="el-GR" sz="2400" dirty="0"/>
              <a:t>) έδινε μεγάλη έμφαση στην ισότητα όλων των υπηκόων της </a:t>
            </a:r>
            <a:r>
              <a:rPr lang="el-GR" sz="2400" dirty="0" err="1"/>
              <a:t>Aυτοκρατορίας</a:t>
            </a:r>
            <a:r>
              <a:rPr lang="el-GR" sz="2400" dirty="0"/>
              <a:t> σε όλα τα ζητήματα, πέραν εκείνων της φορολογίας, στη συμμετοχή τους άνευ διακρίσεων στο υπαλληλικό σώμα, σε όλα τα διοικητικά και δικαστικά όργανα, στην εισαγωγή στις στρατιωτικές σχολές και στην εκπλήρωση της στρατιωτικής θητείας, η οποία δε θα αποτελούσε πια προνόμιο και αποκλειστικό βάρος των μουσουλμάνων. </a:t>
            </a:r>
            <a:r>
              <a:rPr lang="el-GR" sz="2400" dirty="0" smtClean="0"/>
              <a:t>Βασικός </a:t>
            </a:r>
            <a:r>
              <a:rPr lang="el-GR" sz="2400" dirty="0"/>
              <a:t>άξονας του κειμένου ήταν η αρχή της </a:t>
            </a:r>
            <a:r>
              <a:rPr lang="el-GR" sz="2400" u="sng" dirty="0"/>
              <a:t>ισότητας</a:t>
            </a:r>
            <a:r>
              <a:rPr lang="el-GR" sz="2400" dirty="0"/>
              <a:t>, η οποία σε συνδυασμό με την αρχή της αντιπροσώπευσης και την έμφαση που δινόταν στην έννοια του </a:t>
            </a:r>
            <a:r>
              <a:rPr lang="el-GR" sz="2400" u="sng" dirty="0"/>
              <a:t>πατριωτισμού</a:t>
            </a:r>
            <a:r>
              <a:rPr lang="el-GR" sz="2400" dirty="0"/>
              <a:t>, προσέγγιζε τη μοντέρνα αντίληψη της εθνικότητας, η οποία με τη σειρά της βρισκόταν υπό διαμόρφωση ακριβώς εκείνη την εποχή στην </a:t>
            </a:r>
            <a:r>
              <a:rPr lang="el-GR" sz="2400" dirty="0" err="1" smtClean="0"/>
              <a:t>Eυρώπη</a:t>
            </a:r>
            <a:r>
              <a:rPr lang="el-GR" sz="2400" dirty="0" smtClean="0"/>
              <a:t>.</a:t>
            </a:r>
            <a:endParaRPr lang="el-GR" sz="2400" dirty="0"/>
          </a:p>
        </p:txBody>
      </p:sp>
    </p:spTree>
    <p:extLst>
      <p:ext uri="{BB962C8B-B14F-4D97-AF65-F5344CB8AC3E}">
        <p14:creationId xmlns:p14="http://schemas.microsoft.com/office/powerpoint/2010/main" val="1501821497"/>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668" y="173422"/>
            <a:ext cx="11766331" cy="6290440"/>
          </a:xfrm>
        </p:spPr>
        <p:txBody>
          <a:bodyPr/>
          <a:lstStyle/>
          <a:p>
            <a:pPr marL="3960000" lvl="1" indent="0" algn="just">
              <a:buNone/>
            </a:pPr>
            <a:r>
              <a:rPr lang="el-GR" sz="2200" dirty="0">
                <a:latin typeface="Times New Roman" panose="02020603050405020304" pitchFamily="18" charset="0"/>
                <a:ea typeface="Times New Roman" panose="02020603050405020304" pitchFamily="18" charset="0"/>
              </a:rPr>
              <a:t>Μια κομβική μορφή της πορείας της Οθωμανικής Αυτοκρατορίας προς τη </a:t>
            </a:r>
            <a:r>
              <a:rPr lang="el-GR" sz="2200" dirty="0" err="1">
                <a:latin typeface="Times New Roman" panose="02020603050405020304" pitchFamily="18" charset="0"/>
                <a:ea typeface="Times New Roman" panose="02020603050405020304" pitchFamily="18" charset="0"/>
              </a:rPr>
              <a:t>νεωτερικότητα</a:t>
            </a:r>
            <a:r>
              <a:rPr lang="el-GR" sz="2200" dirty="0">
                <a:latin typeface="Times New Roman" panose="02020603050405020304" pitchFamily="18" charset="0"/>
                <a:ea typeface="Times New Roman" panose="02020603050405020304" pitchFamily="18" charset="0"/>
              </a:rPr>
              <a:t> ήταν </a:t>
            </a:r>
            <a:r>
              <a:rPr lang="el-GR" sz="2200" dirty="0" smtClean="0">
                <a:latin typeface="Times New Roman" panose="02020603050405020304" pitchFamily="18" charset="0"/>
                <a:ea typeface="Times New Roman" panose="02020603050405020304" pitchFamily="18" charset="0"/>
              </a:rPr>
              <a:t>ο  δημοσιογράφος και ποιητής </a:t>
            </a:r>
            <a:r>
              <a:rPr lang="en-US" sz="2200" b="1" dirty="0" err="1" smtClean="0">
                <a:latin typeface="Times New Roman" panose="02020603050405020304" pitchFamily="18" charset="0"/>
                <a:ea typeface="Times New Roman" panose="02020603050405020304" pitchFamily="18" charset="0"/>
              </a:rPr>
              <a:t>Namik</a:t>
            </a:r>
            <a:r>
              <a:rPr lang="en-US" sz="2200" b="1" dirty="0" smtClean="0">
                <a:latin typeface="Times New Roman" panose="02020603050405020304" pitchFamily="18" charset="0"/>
                <a:ea typeface="Times New Roman" panose="02020603050405020304" pitchFamily="18" charset="0"/>
              </a:rPr>
              <a:t> Kemal</a:t>
            </a:r>
            <a:r>
              <a:rPr lang="en-US" sz="2200" dirty="0" smtClean="0">
                <a:latin typeface="Times New Roman" panose="02020603050405020304" pitchFamily="18" charset="0"/>
                <a:ea typeface="Times New Roman" panose="02020603050405020304" pitchFamily="18" charset="0"/>
              </a:rPr>
              <a:t> (1840 – 1888)</a:t>
            </a:r>
            <a:r>
              <a:rPr lang="el-GR" sz="2200" dirty="0" smtClean="0">
                <a:latin typeface="Times New Roman" panose="02020603050405020304" pitchFamily="18" charset="0"/>
                <a:ea typeface="Times New Roman" panose="02020603050405020304" pitchFamily="18" charset="0"/>
              </a:rPr>
              <a:t>, η κεντρική φυσιογνωμία των Νέων Οθωμανών (</a:t>
            </a:r>
            <a:r>
              <a:rPr lang="en-US" sz="2200" dirty="0" err="1" smtClean="0">
                <a:latin typeface="Times New Roman" panose="02020603050405020304" pitchFamily="18" charset="0"/>
                <a:ea typeface="Times New Roman" panose="02020603050405020304" pitchFamily="18" charset="0"/>
              </a:rPr>
              <a:t>Yeni</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Osmanl</a:t>
            </a:r>
            <a:r>
              <a:rPr lang="el-GR" sz="2200" dirty="0">
                <a:latin typeface="Times New Roman" panose="02020603050405020304" pitchFamily="18" charset="0"/>
                <a:ea typeface="Times New Roman" panose="02020603050405020304" pitchFamily="18" charset="0"/>
              </a:rPr>
              <a:t>ı</a:t>
            </a:r>
            <a:r>
              <a:rPr lang="en-US" sz="2200" dirty="0">
                <a:latin typeface="Times New Roman" panose="02020603050405020304" pitchFamily="18" charset="0"/>
                <a:ea typeface="Times New Roman" panose="02020603050405020304" pitchFamily="18" charset="0"/>
              </a:rPr>
              <a:t>lar</a:t>
            </a:r>
            <a:r>
              <a:rPr lang="el-GR" sz="2200" dirty="0" smtClean="0">
                <a:latin typeface="Times New Roman" panose="02020603050405020304" pitchFamily="18" charset="0"/>
                <a:ea typeface="Times New Roman" panose="02020603050405020304" pitchFamily="18" charset="0"/>
              </a:rPr>
              <a:t>). Με την </a:t>
            </a:r>
            <a:r>
              <a:rPr lang="el-GR" sz="2200" dirty="0">
                <a:latin typeface="Times New Roman" panose="02020603050405020304" pitchFamily="18" charset="0"/>
                <a:ea typeface="Times New Roman" panose="02020603050405020304" pitchFamily="18" charset="0"/>
              </a:rPr>
              <a:t>Ωδή στην Ελευθερία </a:t>
            </a:r>
            <a:r>
              <a:rPr lang="el-GR" sz="2200" dirty="0" smtClean="0">
                <a:latin typeface="Times New Roman" panose="02020603050405020304" pitchFamily="18" charset="0"/>
                <a:ea typeface="Times New Roman" panose="02020603050405020304" pitchFamily="18" charset="0"/>
              </a:rPr>
              <a:t>(</a:t>
            </a:r>
            <a:r>
              <a:rPr lang="el-GR" sz="2200" dirty="0" err="1" smtClean="0">
                <a:latin typeface="Times New Roman" panose="02020603050405020304" pitchFamily="18" charset="0"/>
                <a:ea typeface="Times New Roman" panose="02020603050405020304" pitchFamily="18" charset="0"/>
              </a:rPr>
              <a:t>Hürriyet</a:t>
            </a:r>
            <a:r>
              <a:rPr lang="el-GR" sz="2200" dirty="0" smtClean="0">
                <a:latin typeface="Times New Roman" panose="02020603050405020304" pitchFamily="18" charset="0"/>
                <a:ea typeface="Times New Roman" panose="02020603050405020304" pitchFamily="18" charset="0"/>
              </a:rPr>
              <a:t> </a:t>
            </a:r>
            <a:r>
              <a:rPr lang="el-GR" sz="2200" dirty="0" err="1">
                <a:latin typeface="Times New Roman" panose="02020603050405020304" pitchFamily="18" charset="0"/>
                <a:ea typeface="Times New Roman" panose="02020603050405020304" pitchFamily="18" charset="0"/>
              </a:rPr>
              <a:t>Kasidesi</a:t>
            </a:r>
            <a:r>
              <a:rPr lang="el-GR" sz="2200" dirty="0">
                <a:latin typeface="Times New Roman" panose="02020603050405020304" pitchFamily="18" charset="0"/>
                <a:ea typeface="Times New Roman" panose="02020603050405020304" pitchFamily="18" charset="0"/>
              </a:rPr>
              <a:t>, 1876, ένα αγαπημένο ποίημα του Μουσταφά </a:t>
            </a:r>
            <a:r>
              <a:rPr lang="el-GR" sz="2200" dirty="0" err="1">
                <a:latin typeface="Times New Roman" panose="02020603050405020304" pitchFamily="18" charset="0"/>
                <a:ea typeface="Times New Roman" panose="02020603050405020304" pitchFamily="18" charset="0"/>
              </a:rPr>
              <a:t>Κεμάλ</a:t>
            </a:r>
            <a:r>
              <a:rPr lang="el-GR" sz="2200" dirty="0">
                <a:latin typeface="Times New Roman" panose="02020603050405020304" pitchFamily="18" charset="0"/>
                <a:ea typeface="Times New Roman" panose="02020603050405020304" pitchFamily="18" charset="0"/>
              </a:rPr>
              <a:t>), την εφημερίδα </a:t>
            </a:r>
            <a:r>
              <a:rPr lang="en-US" sz="2200" i="1" dirty="0">
                <a:latin typeface="Times New Roman" panose="02020603050405020304" pitchFamily="18" charset="0"/>
                <a:ea typeface="Times New Roman" panose="02020603050405020304" pitchFamily="18" charset="0"/>
              </a:rPr>
              <a:t>H</a:t>
            </a:r>
            <a:r>
              <a:rPr lang="el-GR" sz="2200" i="1" dirty="0">
                <a:latin typeface="Times New Roman" panose="02020603050405020304" pitchFamily="18" charset="0"/>
                <a:ea typeface="Times New Roman" panose="02020603050405020304" pitchFamily="18" charset="0"/>
              </a:rPr>
              <a:t>ü</a:t>
            </a:r>
            <a:r>
              <a:rPr lang="en-US" sz="2200" i="1" dirty="0" err="1">
                <a:latin typeface="Times New Roman" panose="02020603050405020304" pitchFamily="18" charset="0"/>
                <a:ea typeface="Times New Roman" panose="02020603050405020304" pitchFamily="18" charset="0"/>
              </a:rPr>
              <a:t>rriyet</a:t>
            </a:r>
            <a:r>
              <a:rPr lang="el-GR" sz="2200" dirty="0">
                <a:latin typeface="Times New Roman" panose="02020603050405020304" pitchFamily="18" charset="0"/>
                <a:ea typeface="Times New Roman" panose="02020603050405020304" pitchFamily="18" charset="0"/>
              </a:rPr>
              <a:t>, με το δραματικό (θεατρικό) έργο του </a:t>
            </a:r>
            <a:r>
              <a:rPr lang="en-US" sz="2200" i="1" dirty="0" err="1" smtClean="0">
                <a:latin typeface="Times New Roman" panose="02020603050405020304" pitchFamily="18" charset="0"/>
                <a:ea typeface="Times New Roman" panose="02020603050405020304" pitchFamily="18" charset="0"/>
              </a:rPr>
              <a:t>Vatan</a:t>
            </a:r>
            <a:r>
              <a:rPr lang="en-US" sz="2200" i="1" dirty="0" smtClean="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yahud</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Silistre</a:t>
            </a:r>
            <a:r>
              <a:rPr lang="el-GR" sz="2200" dirty="0">
                <a:latin typeface="Times New Roman" panose="02020603050405020304" pitchFamily="18" charset="0"/>
                <a:ea typeface="Times New Roman" panose="02020603050405020304" pitchFamily="18" charset="0"/>
              </a:rPr>
              <a:t> (= Πατρίδα ή </a:t>
            </a:r>
            <a:r>
              <a:rPr lang="el-GR" sz="2200" dirty="0" err="1">
                <a:latin typeface="Times New Roman" panose="02020603050405020304" pitchFamily="18" charset="0"/>
                <a:ea typeface="Times New Roman" panose="02020603050405020304" pitchFamily="18" charset="0"/>
              </a:rPr>
              <a:t>Σιλίστρια</a:t>
            </a:r>
            <a:r>
              <a:rPr lang="el-GR" sz="2200" dirty="0">
                <a:latin typeface="Times New Roman" panose="02020603050405020304" pitchFamily="18" charset="0"/>
                <a:ea typeface="Times New Roman" panose="02020603050405020304" pitchFamily="18" charset="0"/>
              </a:rPr>
              <a:t>, 1873) και τη νουβέλα του </a:t>
            </a:r>
            <a:r>
              <a:rPr lang="en-US" sz="2200" i="1" dirty="0" err="1">
                <a:latin typeface="Times New Roman" panose="02020603050405020304" pitchFamily="18" charset="0"/>
                <a:ea typeface="Times New Roman" panose="02020603050405020304" pitchFamily="18" charset="0"/>
              </a:rPr>
              <a:t>Intibah</a:t>
            </a:r>
            <a:r>
              <a:rPr lang="el-GR" sz="2200" dirty="0">
                <a:latin typeface="Times New Roman" panose="02020603050405020304" pitchFamily="18" charset="0"/>
                <a:ea typeface="Times New Roman" panose="02020603050405020304" pitchFamily="18" charset="0"/>
              </a:rPr>
              <a:t> (= Αφύπνιση, 1874, ένα ιστορικό δράμα βασισμένο στην ιστορία του </a:t>
            </a:r>
            <a:r>
              <a:rPr lang="el-GR" sz="2200" dirty="0" err="1">
                <a:latin typeface="Times New Roman" panose="02020603050405020304" pitchFamily="18" charset="0"/>
                <a:ea typeface="Times New Roman" panose="02020603050405020304" pitchFamily="18" charset="0"/>
              </a:rPr>
              <a:t>ταταρικού</a:t>
            </a:r>
            <a:r>
              <a:rPr lang="el-GR" sz="2200" dirty="0">
                <a:latin typeface="Times New Roman" panose="02020603050405020304" pitchFamily="18" charset="0"/>
                <a:ea typeface="Times New Roman" panose="02020603050405020304" pitchFamily="18" charset="0"/>
              </a:rPr>
              <a:t> </a:t>
            </a:r>
            <a:r>
              <a:rPr lang="el-GR" sz="2200" dirty="0" err="1">
                <a:latin typeface="Times New Roman" panose="02020603050405020304" pitchFamily="18" charset="0"/>
                <a:ea typeface="Times New Roman" panose="02020603050405020304" pitchFamily="18" charset="0"/>
              </a:rPr>
              <a:t>Χανάτου</a:t>
            </a:r>
            <a:r>
              <a:rPr lang="el-GR" sz="2200" dirty="0">
                <a:latin typeface="Times New Roman" panose="02020603050405020304" pitchFamily="18" charset="0"/>
                <a:ea typeface="Times New Roman" panose="02020603050405020304" pitchFamily="18" charset="0"/>
              </a:rPr>
              <a:t> της Κριμαίας) </a:t>
            </a:r>
            <a:r>
              <a:rPr lang="el-GR" sz="2200" dirty="0" smtClean="0">
                <a:latin typeface="Times New Roman" panose="02020603050405020304" pitchFamily="18" charset="0"/>
                <a:ea typeface="Times New Roman" panose="02020603050405020304" pitchFamily="18" charset="0"/>
              </a:rPr>
              <a:t>ο </a:t>
            </a:r>
            <a:r>
              <a:rPr lang="en-US" sz="2200" dirty="0" err="1" smtClean="0">
                <a:latin typeface="Times New Roman" panose="02020603050405020304" pitchFamily="18" charset="0"/>
                <a:ea typeface="Times New Roman" panose="02020603050405020304" pitchFamily="18" charset="0"/>
              </a:rPr>
              <a:t>Namik</a:t>
            </a:r>
            <a:r>
              <a:rPr lang="en-US" sz="2200" dirty="0" smtClean="0">
                <a:latin typeface="Times New Roman" panose="02020603050405020304" pitchFamily="18" charset="0"/>
                <a:ea typeface="Times New Roman" panose="02020603050405020304" pitchFamily="18" charset="0"/>
              </a:rPr>
              <a:t> Kemal </a:t>
            </a:r>
            <a:r>
              <a:rPr lang="el-GR" sz="2200" dirty="0" smtClean="0">
                <a:latin typeface="Times New Roman" panose="02020603050405020304" pitchFamily="18" charset="0"/>
                <a:ea typeface="Times New Roman" panose="02020603050405020304" pitchFamily="18" charset="0"/>
              </a:rPr>
              <a:t>εισήγαγε </a:t>
            </a:r>
            <a:r>
              <a:rPr lang="el-GR" sz="2200" dirty="0">
                <a:latin typeface="Times New Roman" panose="02020603050405020304" pitchFamily="18" charset="0"/>
                <a:ea typeface="Times New Roman" panose="02020603050405020304" pitchFamily="18" charset="0"/>
              </a:rPr>
              <a:t>στον δημόσιο διάλογο τις έννοιες «ελευθερία» (</a:t>
            </a:r>
            <a:r>
              <a:rPr lang="en-US" sz="2200" dirty="0">
                <a:latin typeface="Times New Roman" panose="02020603050405020304" pitchFamily="18" charset="0"/>
                <a:ea typeface="Times New Roman" panose="02020603050405020304" pitchFamily="18" charset="0"/>
              </a:rPr>
              <a:t>h</a:t>
            </a:r>
            <a:r>
              <a:rPr lang="el-GR" sz="2200" dirty="0">
                <a:latin typeface="Times New Roman" panose="02020603050405020304" pitchFamily="18" charset="0"/>
                <a:ea typeface="Times New Roman" panose="02020603050405020304" pitchFamily="18" charset="0"/>
              </a:rPr>
              <a:t>ü</a:t>
            </a:r>
            <a:r>
              <a:rPr lang="en-US" sz="2200" dirty="0" err="1">
                <a:latin typeface="Times New Roman" panose="02020603050405020304" pitchFamily="18" charset="0"/>
                <a:ea typeface="Times New Roman" panose="02020603050405020304" pitchFamily="18" charset="0"/>
              </a:rPr>
              <a:t>rriyet</a:t>
            </a:r>
            <a:r>
              <a:rPr lang="el-GR" sz="2200" dirty="0">
                <a:latin typeface="Times New Roman" panose="02020603050405020304" pitchFamily="18" charset="0"/>
                <a:ea typeface="Times New Roman" panose="02020603050405020304" pitchFamily="18" charset="0"/>
              </a:rPr>
              <a:t>), «έθνος» (</a:t>
            </a:r>
            <a:r>
              <a:rPr lang="en-US" sz="2200" dirty="0">
                <a:latin typeface="Times New Roman" panose="02020603050405020304" pitchFamily="18" charset="0"/>
                <a:ea typeface="Times New Roman" panose="02020603050405020304" pitchFamily="18" charset="0"/>
              </a:rPr>
              <a:t>millet</a:t>
            </a:r>
            <a:r>
              <a:rPr lang="el-GR" sz="2200" dirty="0">
                <a:latin typeface="Times New Roman" panose="02020603050405020304" pitchFamily="18" charset="0"/>
                <a:ea typeface="Times New Roman" panose="02020603050405020304" pitchFamily="18" charset="0"/>
              </a:rPr>
              <a:t>) και «πατρίδα» (</a:t>
            </a:r>
            <a:r>
              <a:rPr lang="en-US" sz="2200" dirty="0" err="1">
                <a:latin typeface="Times New Roman" panose="02020603050405020304" pitchFamily="18" charset="0"/>
                <a:ea typeface="Times New Roman" panose="02020603050405020304" pitchFamily="18" charset="0"/>
              </a:rPr>
              <a:t>vatan</a:t>
            </a:r>
            <a:r>
              <a:rPr lang="el-GR" sz="2200" dirty="0" smtClean="0">
                <a:latin typeface="Times New Roman" panose="02020603050405020304" pitchFamily="18" charset="0"/>
                <a:ea typeface="Times New Roman" panose="02020603050405020304" pitchFamily="18" charset="0"/>
              </a:rPr>
              <a:t>) με νεωτερικό περιεχόμενο. </a:t>
            </a:r>
            <a:r>
              <a:rPr lang="el-GR" sz="2200" dirty="0"/>
              <a:t>Η έννοια της </a:t>
            </a:r>
            <a:r>
              <a:rPr lang="el-GR" sz="2200" dirty="0" smtClean="0"/>
              <a:t>«ελευθερίας» </a:t>
            </a:r>
            <a:r>
              <a:rPr lang="el-GR" sz="2200" dirty="0"/>
              <a:t>εδώ έχει διττή μορφή: πολιτικό </a:t>
            </a:r>
            <a:r>
              <a:rPr lang="el-GR" sz="2200" dirty="0" smtClean="0"/>
              <a:t>(αντιδυναστικό) και </a:t>
            </a:r>
            <a:r>
              <a:rPr lang="el-GR" sz="2200" dirty="0"/>
              <a:t>εθνικό χαρακτήρα. Η έννοια της «πατρίδας» είχε σκοπό την καλλιέργεια ενός νέο-Οθωμανικού πατριωτισμού. Τα έργα του ήταν ένα κάλεσμα για εθνική ενότητα των μουσουλμάνων για την υπεράσπιση των ευρωπαϊκών επαρχιών της αυτοκρατορίας απέναντι στην απειλή της Ρωσίας και των </a:t>
            </a:r>
            <a:r>
              <a:rPr lang="el-GR" sz="2200" dirty="0" smtClean="0"/>
              <a:t>χριστιανών αυτονομιστών.</a:t>
            </a:r>
            <a:endParaRPr lang="en-US" sz="2200" dirty="0"/>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482" y="378371"/>
            <a:ext cx="4051738" cy="5218386"/>
          </a:xfrm>
          <a:prstGeom prst="rect">
            <a:avLst/>
          </a:prstGeom>
        </p:spPr>
      </p:pic>
    </p:spTree>
    <p:extLst>
      <p:ext uri="{BB962C8B-B14F-4D97-AF65-F5344CB8AC3E}">
        <p14:creationId xmlns:p14="http://schemas.microsoft.com/office/powerpoint/2010/main" val="18908411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0" y="204952"/>
            <a:ext cx="11918732" cy="6511158"/>
          </a:xfrm>
        </p:spPr>
        <p:txBody>
          <a:bodyPr/>
          <a:lstStyle/>
          <a:p>
            <a:pPr marL="0" indent="0" algn="ctr">
              <a:buNone/>
            </a:pPr>
            <a:r>
              <a:rPr lang="el-GR" b="1" dirty="0"/>
              <a:t>Η βασιλεία του </a:t>
            </a:r>
            <a:r>
              <a:rPr lang="el-GR" b="1" dirty="0" err="1"/>
              <a:t>Αβδούλ</a:t>
            </a:r>
            <a:r>
              <a:rPr lang="el-GR" b="1" dirty="0"/>
              <a:t> </a:t>
            </a:r>
            <a:r>
              <a:rPr lang="el-GR" b="1" dirty="0" err="1"/>
              <a:t>Χαμίτ</a:t>
            </a:r>
            <a:r>
              <a:rPr lang="el-GR" b="1" dirty="0"/>
              <a:t> Β´ (1876 – 1909</a:t>
            </a:r>
            <a:r>
              <a:rPr lang="el-GR" b="1" dirty="0" smtClean="0"/>
              <a:t>):</a:t>
            </a:r>
          </a:p>
          <a:p>
            <a:pPr marL="0" indent="0" algn="ctr">
              <a:buNone/>
            </a:pPr>
            <a:r>
              <a:rPr lang="el-GR" b="1" dirty="0" smtClean="0"/>
              <a:t>εκσυγχρονισμός </a:t>
            </a:r>
            <a:r>
              <a:rPr lang="el-GR" b="1" dirty="0"/>
              <a:t>και εθνικισμός</a:t>
            </a:r>
            <a:endParaRPr lang="en-US" sz="2000" dirty="0" smtClean="0"/>
          </a:p>
          <a:p>
            <a:pPr algn="just"/>
            <a:r>
              <a:rPr lang="el-GR" sz="2200" dirty="0"/>
              <a:t>Ο </a:t>
            </a:r>
            <a:r>
              <a:rPr lang="el-GR" sz="2200" dirty="0" err="1"/>
              <a:t>Αβδούλ</a:t>
            </a:r>
            <a:r>
              <a:rPr lang="el-GR" sz="2200" dirty="0"/>
              <a:t> </a:t>
            </a:r>
            <a:r>
              <a:rPr lang="el-GR" sz="2200" dirty="0" err="1"/>
              <a:t>Χαμίτ</a:t>
            </a:r>
            <a:r>
              <a:rPr lang="el-GR" sz="2200" dirty="0"/>
              <a:t> Β´ ήταν ένας από τους πλέον αμφιλεγόμενους σουλτάνους της Οθωμανικής Ιστορίας (34ος στη σειρά): Αιμοδιψής για μερικούς ή λαμπρός Μουσουλμάνος κατ’ άλλους. Όταν </a:t>
            </a:r>
            <a:r>
              <a:rPr lang="el-GR" sz="2200" dirty="0" err="1"/>
              <a:t>αναρρήθηκε</a:t>
            </a:r>
            <a:r>
              <a:rPr lang="el-GR" sz="2200" dirty="0"/>
              <a:t> στον θρόνο, η χώρα του αγωνιζόταν να αποφύγει τον διαμελισμό. Το 1878 οι Οθωμανοί βίωσαν μια καταστροφική ήττα, ανάλογη με εκείνη του 1912-13. Πλέον τούτου, η Τουρκία κλήθηκε να πληρώσει μια υπέρογκη πολεμική αποζημίωση στην Τουρκία, ύψους 350.000 χρυσών Οθωμανικών λιρών ετησίως, που αντιστοιχούσε στο 60% του κρατικού προϋπολογισμού, για έναν αιώνα (η καταβολή της σταμάτησε το 1908 κατόπιν διαπραγματεύσεων), κάτι που την έφερε στο χείλος της χρεωκοπίας. Όλα αυτά, όταν είχε απωλέσει μερικές από τις πλέον γόνιμες και εύφορες επαρχίες της (τα βιλαέτια του Δουνάβεως και τη Θεσσαλία) και τους φόρους υποτέλειας της Σερβίας, της Ρουμανίας και του Μαυροβουνίου. Το 1881 (8/21 Δεκεμβρίου) η Οθωμανική Αυτοκρατορία δέχθηκε την επιβολή Διεθνούς Οικονομικού Ελέγχου και μετατράπηκε σε </a:t>
            </a:r>
            <a:r>
              <a:rPr lang="el-GR" sz="2200" dirty="0" err="1"/>
              <a:t>ημιαποικία</a:t>
            </a:r>
            <a:r>
              <a:rPr lang="el-GR" sz="2200" dirty="0"/>
              <a:t> των Ευρωπαϊκών Δυνάμεων</a:t>
            </a:r>
            <a:r>
              <a:rPr lang="el-GR" sz="2200" dirty="0" smtClean="0"/>
              <a:t>.</a:t>
            </a:r>
          </a:p>
          <a:p>
            <a:pPr algn="just"/>
            <a:r>
              <a:rPr lang="el-GR" sz="2200" dirty="0">
                <a:latin typeface="Times New Roman" panose="02020603050405020304" pitchFamily="18" charset="0"/>
                <a:ea typeface="Times New Roman" panose="02020603050405020304" pitchFamily="18" charset="0"/>
              </a:rPr>
              <a:t>Οι εδαφικές απώλειες δεν είχαν </a:t>
            </a:r>
            <a:r>
              <a:rPr lang="el-GR" sz="2200" dirty="0" smtClean="0">
                <a:latin typeface="Times New Roman" panose="02020603050405020304" pitchFamily="18" charset="0"/>
                <a:ea typeface="Times New Roman" panose="02020603050405020304" pitchFamily="18" charset="0"/>
              </a:rPr>
              <a:t>σταματημό</a:t>
            </a:r>
            <a:r>
              <a:rPr lang="el-GR" sz="2200" dirty="0">
                <a:latin typeface="Times New Roman" panose="02020603050405020304" pitchFamily="18" charset="0"/>
                <a:ea typeface="Times New Roman" panose="02020603050405020304" pitchFamily="18" charset="0"/>
              </a:rPr>
              <a:t>. Το 1881 η Γαλλία κατέλαβε την Τυνησία και το 1882 η Βρετανία την Αίγυπτο. Ο Λίβανος (1861), η Ανατολική Ρωμυλία (1879) και η Κρήτη (1868) απέκτησαν διευρυμένη αυτονομία –το 1885 Βούλγαροι επαναστάτες κήρυξαν την Ένωση της Ανατολικής Ρωμυλίας με τη Βουλγαρική Ηγεμονία. </a:t>
            </a:r>
            <a:endParaRPr lang="el-GR" sz="2200" dirty="0" smtClean="0"/>
          </a:p>
          <a:p>
            <a:pPr marL="0" indent="0" algn="just">
              <a:buNone/>
            </a:pPr>
            <a:r>
              <a:rPr lang="el-GR" sz="2200" dirty="0" smtClean="0">
                <a:latin typeface="Times New Roman" panose="02020603050405020304" pitchFamily="18" charset="0"/>
                <a:ea typeface="Times New Roman" panose="02020603050405020304" pitchFamily="18" charset="0"/>
              </a:rPr>
              <a:t> </a:t>
            </a:r>
            <a:endParaRPr lang="en-US" sz="2200" dirty="0"/>
          </a:p>
          <a:p>
            <a:pPr algn="just"/>
            <a:endParaRPr lang="en-US" sz="2000" dirty="0"/>
          </a:p>
        </p:txBody>
      </p:sp>
    </p:spTree>
    <p:extLst>
      <p:ext uri="{BB962C8B-B14F-4D97-AF65-F5344CB8AC3E}">
        <p14:creationId xmlns:p14="http://schemas.microsoft.com/office/powerpoint/2010/main" val="775874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668" y="173422"/>
            <a:ext cx="11766331" cy="6290440"/>
          </a:xfrm>
        </p:spPr>
        <p:txBody>
          <a:bodyPr/>
          <a:lstStyle/>
          <a:p>
            <a:pPr marL="4680000" lvl="1" indent="0" algn="just">
              <a:buNone/>
            </a:pPr>
            <a:r>
              <a:rPr lang="el-GR" sz="2400" dirty="0"/>
              <a:t>Το 1894-95 ξέσπασαν ταραχές στις (έξι) αρμενικές επαρχίες, που βρίσκονταν υπό την προστασία της Συνθήκης του Βερολίνου του 1878 (άρθρο 61). Η παραδοσιακή διαμάχη των Αρμενίων χωρικών με τους Κούρδους νομάδες εξελίχθηκε σε σφαγή των Αρμενίων από τα αυτοκρατορικά στρατεύματα </a:t>
            </a:r>
            <a:r>
              <a:rPr lang="en-US" sz="2400" dirty="0" err="1"/>
              <a:t>Hamidiye</a:t>
            </a:r>
            <a:r>
              <a:rPr lang="en-US" sz="2400" dirty="0"/>
              <a:t> </a:t>
            </a:r>
            <a:r>
              <a:rPr lang="en-US" sz="2400" dirty="0" err="1"/>
              <a:t>alaylar</a:t>
            </a:r>
            <a:r>
              <a:rPr lang="el-GR" sz="2400" dirty="0"/>
              <a:t>ı (</a:t>
            </a:r>
            <a:r>
              <a:rPr lang="el-GR" sz="2400" dirty="0" err="1"/>
              <a:t>Χαμηδικά</a:t>
            </a:r>
            <a:r>
              <a:rPr lang="el-GR" sz="2400" dirty="0"/>
              <a:t> συντάγματα, </a:t>
            </a:r>
            <a:r>
              <a:rPr lang="el-GR" sz="2400" dirty="0" err="1"/>
              <a:t>ίδρ</a:t>
            </a:r>
            <a:r>
              <a:rPr lang="el-GR" sz="2400" dirty="0"/>
              <a:t>. 1891). </a:t>
            </a:r>
            <a:r>
              <a:rPr lang="el-GR" sz="2400" dirty="0" err="1"/>
              <a:t>Αντιαρμενικές</a:t>
            </a:r>
            <a:r>
              <a:rPr lang="el-GR" sz="2400" dirty="0"/>
              <a:t> ταραχές έλαβαν χώρα και στην Κωνσταντινούπολη το 1895, ύστερα από μια διαδήλωση των Αρμενίων, και το 1896 (Αύγουστος), μετά από μια τρομοκρατική επίθεση των Αρμενίων στην Οθωμανική Αυτοκρατορική Τράπεζα και στην ΔΟΕ στην Κωνσταντινούπολη, την οποία απείλησαν να ανατινάξουν. Το 1896 τα θύματα μεταξύ των Αρμενίων στην Κωνσταντινούπολη έφθασαν τις 8.000. Η σφαγή των Αρμενίων έδωσε στον </a:t>
            </a:r>
            <a:r>
              <a:rPr lang="el-GR" sz="2400" b="1" dirty="0" err="1"/>
              <a:t>Αβδούλ</a:t>
            </a:r>
            <a:r>
              <a:rPr lang="el-GR" sz="2400" b="1" dirty="0"/>
              <a:t> </a:t>
            </a:r>
            <a:r>
              <a:rPr lang="el-GR" sz="2400" b="1" dirty="0" err="1"/>
              <a:t>Χαμίτ</a:t>
            </a:r>
            <a:r>
              <a:rPr lang="el-GR" sz="2400" b="1" dirty="0"/>
              <a:t> Β´</a:t>
            </a:r>
            <a:r>
              <a:rPr lang="el-GR" sz="2400" dirty="0"/>
              <a:t> το προσωνύμιο «</a:t>
            </a:r>
            <a:r>
              <a:rPr lang="el-GR" sz="2400" b="1" dirty="0"/>
              <a:t>Κόκκινος Σουλτάνος</a:t>
            </a:r>
            <a:r>
              <a:rPr lang="el-GR" sz="2400" dirty="0"/>
              <a:t>». </a:t>
            </a:r>
            <a:endParaRPr lang="en-US" sz="2400" dirty="0"/>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68" y="145952"/>
            <a:ext cx="4379245" cy="6345379"/>
          </a:xfrm>
          <a:prstGeom prst="rect">
            <a:avLst/>
          </a:prstGeom>
        </p:spPr>
      </p:pic>
    </p:spTree>
    <p:extLst>
      <p:ext uri="{BB962C8B-B14F-4D97-AF65-F5344CB8AC3E}">
        <p14:creationId xmlns:p14="http://schemas.microsoft.com/office/powerpoint/2010/main" val="17755576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545" y="283779"/>
            <a:ext cx="11713779" cy="6345620"/>
          </a:xfrm>
        </p:spPr>
        <p:txBody>
          <a:bodyPr/>
          <a:lstStyle/>
          <a:p>
            <a:pPr algn="just"/>
            <a:r>
              <a:rPr lang="el-GR" sz="2400" dirty="0">
                <a:latin typeface="Times New Roman" panose="02020603050405020304" pitchFamily="18" charset="0"/>
                <a:ea typeface="Times New Roman" panose="02020603050405020304" pitchFamily="18" charset="0"/>
              </a:rPr>
              <a:t>Ο απολυταρχισμός, ο συγκεντρωτισμός, ο συντηρητισμός και η στροφή προς το παραδοσιακό Ισλάμ, η ξένη οικονομική και πολιτισμική διείσδυση </a:t>
            </a:r>
            <a:r>
              <a:rPr lang="el-GR" sz="2400" dirty="0" smtClean="0">
                <a:latin typeface="Times New Roman" panose="02020603050405020304" pitchFamily="18" charset="0"/>
                <a:ea typeface="Times New Roman" panose="02020603050405020304" pitchFamily="18" charset="0"/>
              </a:rPr>
              <a:t>(</a:t>
            </a:r>
            <a:r>
              <a:rPr lang="el-GR" sz="2400" dirty="0">
                <a:latin typeface="Times New Roman" panose="02020603050405020304" pitchFamily="18" charset="0"/>
                <a:ea typeface="Times New Roman" panose="02020603050405020304" pitchFamily="18" charset="0"/>
              </a:rPr>
              <a:t>το 1908 λειτουργούσαν στην Αυτοκρατορία </a:t>
            </a:r>
            <a:r>
              <a:rPr lang="el-GR" sz="2400" dirty="0" smtClean="0">
                <a:latin typeface="Times New Roman" panose="02020603050405020304" pitchFamily="18" charset="0"/>
                <a:ea typeface="Times New Roman" panose="02020603050405020304" pitchFamily="18" charset="0"/>
              </a:rPr>
              <a:t>400 ξένα σχολεία) </a:t>
            </a:r>
            <a:r>
              <a:rPr lang="el-GR" sz="2400" dirty="0">
                <a:latin typeface="Times New Roman" panose="02020603050405020304" pitchFamily="18" charset="0"/>
                <a:ea typeface="Times New Roman" panose="02020603050405020304" pitchFamily="18" charset="0"/>
              </a:rPr>
              <a:t>και ο κίνδυνος διαμελισμού συσπείρωσαν την αντιπολίτευση σε μέτωπο εναντίον του. Το Παλάτι του </a:t>
            </a:r>
            <a:r>
              <a:rPr lang="el-GR" sz="2400" dirty="0" err="1">
                <a:latin typeface="Times New Roman" panose="02020603050405020304" pitchFamily="18" charset="0"/>
                <a:ea typeface="Times New Roman" panose="02020603050405020304" pitchFamily="18" charset="0"/>
              </a:rPr>
              <a:t>Γιλδίζ</a:t>
            </a:r>
            <a:r>
              <a:rPr lang="el-GR" sz="2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Y</a:t>
            </a:r>
            <a:r>
              <a:rPr lang="el-GR" sz="2400" dirty="0">
                <a:latin typeface="Times New Roman" panose="02020603050405020304" pitchFamily="18" charset="0"/>
                <a:ea typeface="Times New Roman" panose="02020603050405020304" pitchFamily="18" charset="0"/>
              </a:rPr>
              <a:t>ı</a:t>
            </a:r>
            <a:r>
              <a:rPr lang="en-US" sz="2400" dirty="0" err="1">
                <a:latin typeface="Times New Roman" panose="02020603050405020304" pitchFamily="18" charset="0"/>
                <a:ea typeface="Times New Roman" panose="02020603050405020304" pitchFamily="18" charset="0"/>
              </a:rPr>
              <a:t>ld</a:t>
            </a:r>
            <a:r>
              <a:rPr lang="el-GR" sz="2400" dirty="0">
                <a:latin typeface="Times New Roman" panose="02020603050405020304" pitchFamily="18" charset="0"/>
                <a:ea typeface="Times New Roman" panose="02020603050405020304" pitchFamily="18" charset="0"/>
              </a:rPr>
              <a:t>ı</a:t>
            </a:r>
            <a:r>
              <a:rPr lang="en-US" sz="2400" dirty="0">
                <a:latin typeface="Times New Roman" panose="02020603050405020304" pitchFamily="18" charset="0"/>
                <a:ea typeface="Times New Roman" panose="02020603050405020304" pitchFamily="18" charset="0"/>
              </a:rPr>
              <a:t>z</a:t>
            </a:r>
            <a:r>
              <a:rPr lang="el-GR" sz="2400" dirty="0">
                <a:latin typeface="Times New Roman" panose="02020603050405020304" pitchFamily="18" charset="0"/>
                <a:ea typeface="Times New Roman" panose="02020603050405020304" pitchFamily="18" charset="0"/>
              </a:rPr>
              <a:t>), ένα παλαιό κυνηγετικό περίπτερο </a:t>
            </a:r>
            <a:r>
              <a:rPr lang="el-GR" sz="2400" dirty="0" smtClean="0">
                <a:latin typeface="Times New Roman" panose="02020603050405020304" pitchFamily="18" charset="0"/>
                <a:ea typeface="Times New Roman" panose="02020603050405020304" pitchFamily="18" charset="0"/>
              </a:rPr>
              <a:t>στον </a:t>
            </a:r>
            <a:r>
              <a:rPr lang="el-GR" sz="2400" dirty="0">
                <a:latin typeface="Times New Roman" panose="02020603050405020304" pitchFamily="18" charset="0"/>
                <a:ea typeface="Times New Roman" panose="02020603050405020304" pitchFamily="18" charset="0"/>
              </a:rPr>
              <a:t>μυχό του </a:t>
            </a:r>
            <a:r>
              <a:rPr lang="el-GR" sz="2400" dirty="0" err="1">
                <a:latin typeface="Times New Roman" panose="02020603050405020304" pitchFamily="18" charset="0"/>
                <a:ea typeface="Times New Roman" panose="02020603050405020304" pitchFamily="18" charset="0"/>
              </a:rPr>
              <a:t>Κεράτιου</a:t>
            </a:r>
            <a:r>
              <a:rPr lang="el-GR" sz="2400" dirty="0">
                <a:latin typeface="Times New Roman" panose="02020603050405020304" pitchFamily="18" charset="0"/>
                <a:ea typeface="Times New Roman" panose="02020603050405020304" pitchFamily="18" charset="0"/>
              </a:rPr>
              <a:t> και περιτριγυρισμένο από έναν </a:t>
            </a:r>
            <a:r>
              <a:rPr lang="el-GR" sz="2400" dirty="0" smtClean="0">
                <a:latin typeface="Times New Roman" panose="02020603050405020304" pitchFamily="18" charset="0"/>
                <a:ea typeface="Times New Roman" panose="02020603050405020304" pitchFamily="18" charset="0"/>
              </a:rPr>
              <a:t>ψηλό τοίχο </a:t>
            </a:r>
            <a:r>
              <a:rPr lang="el-GR" sz="2400" dirty="0">
                <a:latin typeface="Times New Roman" panose="02020603050405020304" pitchFamily="18" charset="0"/>
                <a:ea typeface="Times New Roman" panose="02020603050405020304" pitchFamily="18" charset="0"/>
              </a:rPr>
              <a:t>ύψους 10 μέτρων, έγινε αντικείμενο απέχθειας και μίσους. Για την ασφάλειά του, μια ισχυρή δύναμη περίπου 15.000 ανδρών του στρατού στάθμευαν κοντά στο Παλάτι του. Υπήρξαν δύο δολοφονικές απόπειρες εναντίον του (1896 και 1905). Η αστυνομοκρατία έγινε ο κανόνας και η κατασκοπεία εξαπλώθηκε παντού το 1905. Οι δημόσιες εμφανίσεις του </a:t>
            </a:r>
            <a:r>
              <a:rPr lang="el-GR" sz="2400" dirty="0" err="1">
                <a:latin typeface="Times New Roman" panose="02020603050405020304" pitchFamily="18" charset="0"/>
                <a:ea typeface="Times New Roman" panose="02020603050405020304" pitchFamily="18" charset="0"/>
              </a:rPr>
              <a:t>Αβδούλ</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Χαμίτ</a:t>
            </a:r>
            <a:r>
              <a:rPr lang="el-GR" sz="2400" dirty="0">
                <a:latin typeface="Times New Roman" panose="02020603050405020304" pitchFamily="18" charset="0"/>
                <a:ea typeface="Times New Roman" panose="02020603050405020304" pitchFamily="18" charset="0"/>
              </a:rPr>
              <a:t> Β´ σπάνισαν (με εξαίρεση την προσευχή της Παρασκευής). </a:t>
            </a:r>
            <a:r>
              <a:rPr lang="el-GR" sz="2400" dirty="0" smtClean="0"/>
              <a:t>κοινοτήτων.</a:t>
            </a:r>
          </a:p>
          <a:p>
            <a:pPr algn="just"/>
            <a:r>
              <a:rPr lang="el-GR" sz="2400" dirty="0">
                <a:latin typeface="Times New Roman" panose="02020603050405020304" pitchFamily="18" charset="0"/>
                <a:ea typeface="Times New Roman" panose="02020603050405020304" pitchFamily="18" charset="0"/>
              </a:rPr>
              <a:t>Το 1889 η αντιπολίτευση συσπειρώθηκε γύρω από τους Νεότουρκους (</a:t>
            </a:r>
            <a:r>
              <a:rPr lang="en-US" sz="2400" dirty="0" err="1">
                <a:latin typeface="Times New Roman" panose="02020603050405020304" pitchFamily="18" charset="0"/>
                <a:ea typeface="Times New Roman" panose="02020603050405020304" pitchFamily="18" charset="0"/>
              </a:rPr>
              <a:t>Jeunes</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Turcs</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Genç</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Türkler</a:t>
            </a:r>
            <a:r>
              <a:rPr lang="el-GR" sz="2400" dirty="0">
                <a:latin typeface="Times New Roman" panose="02020603050405020304" pitchFamily="18" charset="0"/>
                <a:ea typeface="Times New Roman" panose="02020603050405020304" pitchFamily="18" charset="0"/>
              </a:rPr>
              <a:t>), οι οποίοι πήραν τη σκυτάλη από τους Νέους Οθωμανούς. Σιτοδείες και πληθωριστικές πιέσεις στους μισθούς συνέβαλαν καταλυτικά στην ένταση της αντιπολίτευσης. Η νέα ελίτ της αντιπολίτευσης προήλθε από την Ακαδημία της Στρατιωτικής Ιατρικής, από φοιτητές, και αποτελείτο από μη Τούρκους (Κούρδους, </a:t>
            </a:r>
            <a:r>
              <a:rPr lang="el-GR" sz="2400" dirty="0" err="1">
                <a:latin typeface="Times New Roman" panose="02020603050405020304" pitchFamily="18" charset="0"/>
                <a:ea typeface="Times New Roman" panose="02020603050405020304" pitchFamily="18" charset="0"/>
              </a:rPr>
              <a:t>Κιρκάσιους</a:t>
            </a:r>
            <a:r>
              <a:rPr lang="el-GR" sz="2400" dirty="0">
                <a:latin typeface="Times New Roman" panose="02020603050405020304" pitchFamily="18" charset="0"/>
                <a:ea typeface="Times New Roman" panose="02020603050405020304" pitchFamily="18" charset="0"/>
              </a:rPr>
              <a:t>, Αλβανούς), που οι πατρίδες τους κινδύνευαν με απώλεια</a:t>
            </a:r>
            <a:r>
              <a:rPr lang="el-GR" sz="2400" dirty="0" smtClean="0">
                <a:latin typeface="Times New Roman" panose="02020603050405020304" pitchFamily="18" charset="0"/>
                <a:ea typeface="Times New Roman" panose="02020603050405020304" pitchFamily="18" charset="0"/>
              </a:rPr>
              <a:t>.</a:t>
            </a:r>
            <a:r>
              <a:rPr lang="el-GR" sz="2400" dirty="0" smtClean="0"/>
              <a:t> </a:t>
            </a:r>
            <a:endParaRPr lang="el-GR" sz="2400" dirty="0"/>
          </a:p>
        </p:txBody>
      </p:sp>
    </p:spTree>
    <p:extLst>
      <p:ext uri="{BB962C8B-B14F-4D97-AF65-F5344CB8AC3E}">
        <p14:creationId xmlns:p14="http://schemas.microsoft.com/office/powerpoint/2010/main" val="3765802854"/>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0" y="204952"/>
            <a:ext cx="11918732" cy="6511158"/>
          </a:xfrm>
        </p:spPr>
        <p:txBody>
          <a:bodyPr/>
          <a:lstStyle/>
          <a:p>
            <a:pPr marL="0" indent="0" algn="ctr">
              <a:buNone/>
            </a:pPr>
            <a:r>
              <a:rPr lang="el-GR" b="1" dirty="0"/>
              <a:t>Το κομιτάτο «Ένωση και Πρόοδος</a:t>
            </a:r>
            <a:r>
              <a:rPr lang="el-GR" b="1" dirty="0" smtClean="0"/>
              <a:t>»</a:t>
            </a:r>
            <a:r>
              <a:rPr lang="en-US" b="1" dirty="0" smtClean="0"/>
              <a:t> (1889 – 1908)</a:t>
            </a:r>
            <a:endParaRPr lang="el-GR" b="1" dirty="0" smtClean="0"/>
          </a:p>
          <a:p>
            <a:pPr marL="0" indent="0" algn="ctr">
              <a:buNone/>
            </a:pPr>
            <a:endParaRPr lang="en-US" sz="2000" dirty="0" smtClean="0"/>
          </a:p>
          <a:p>
            <a:pPr algn="just"/>
            <a:r>
              <a:rPr lang="el-GR" sz="2400" dirty="0">
                <a:latin typeface="Times New Roman" panose="02020603050405020304" pitchFamily="18" charset="0"/>
                <a:ea typeface="Times New Roman" panose="02020603050405020304" pitchFamily="18" charset="0"/>
              </a:rPr>
              <a:t>Π</a:t>
            </a:r>
            <a:r>
              <a:rPr lang="el-GR" sz="2400" dirty="0" smtClean="0">
                <a:latin typeface="Times New Roman" panose="02020603050405020304" pitchFamily="18" charset="0"/>
                <a:ea typeface="Times New Roman" panose="02020603050405020304" pitchFamily="18" charset="0"/>
              </a:rPr>
              <a:t>υρήνας </a:t>
            </a:r>
            <a:r>
              <a:rPr lang="el-GR" sz="2400" dirty="0">
                <a:latin typeface="Times New Roman" panose="02020603050405020304" pitchFamily="18" charset="0"/>
                <a:ea typeface="Times New Roman" panose="02020603050405020304" pitchFamily="18" charset="0"/>
              </a:rPr>
              <a:t>της αντιπολίτευσης ήταν το Παρίσι, όπου το 1889 (στα 100χρονα της Γαλλικής Επανάστασης) ιδρύθηκε το κομιτάτο «Ένωση και Πρόοδος» (</a:t>
            </a:r>
            <a:r>
              <a:rPr lang="en-US" sz="2400" dirty="0" err="1">
                <a:latin typeface="Times New Roman" panose="02020603050405020304" pitchFamily="18" charset="0"/>
                <a:ea typeface="Times New Roman" panose="02020603050405020304" pitchFamily="18" charset="0"/>
              </a:rPr>
              <a:t>Ittihad</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Terakki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Cemiyeti</a:t>
            </a:r>
            <a:r>
              <a:rPr lang="el-GR" sz="2400" dirty="0">
                <a:latin typeface="Times New Roman" panose="02020603050405020304" pitchFamily="18" charset="0"/>
                <a:ea typeface="Times New Roman" panose="02020603050405020304" pitchFamily="18" charset="0"/>
              </a:rPr>
              <a:t>) με εμπνευστή και επικεφαλής τον Αχμέτ Ριζά (γιο πρώην βουλευτή, απόφοιτο του </a:t>
            </a:r>
            <a:r>
              <a:rPr lang="el-GR" sz="2400" dirty="0" err="1">
                <a:latin typeface="Times New Roman" panose="02020603050405020304" pitchFamily="18" charset="0"/>
                <a:ea typeface="Times New Roman" panose="02020603050405020304" pitchFamily="18" charset="0"/>
              </a:rPr>
              <a:t>Γαλλο</a:t>
            </a:r>
            <a:r>
              <a:rPr lang="el-GR" sz="2400" dirty="0">
                <a:latin typeface="Times New Roman" panose="02020603050405020304" pitchFamily="18" charset="0"/>
                <a:ea typeface="Times New Roman" panose="02020603050405020304" pitchFamily="18" charset="0"/>
              </a:rPr>
              <a:t>-Οθωμανικού Λυκείου του Γαλατά, γεωπόνου, επιθεωρητή εκπαίδευσης, μεταφραστή, φιλόσοφο, εκδότη της </a:t>
            </a:r>
            <a:r>
              <a:rPr lang="el-GR" sz="2400" dirty="0" err="1">
                <a:latin typeface="Times New Roman" panose="02020603050405020304" pitchFamily="18" charset="0"/>
                <a:ea typeface="Times New Roman" panose="02020603050405020304" pitchFamily="18" charset="0"/>
              </a:rPr>
              <a:t>εφ</a:t>
            </a:r>
            <a:r>
              <a:rPr lang="el-GR"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Meşveret</a:t>
            </a:r>
            <a:r>
              <a:rPr lang="en-US" sz="2400" dirty="0">
                <a:latin typeface="Times New Roman" panose="02020603050405020304" pitchFamily="18" charset="0"/>
                <a:ea typeface="Times New Roman" panose="02020603050405020304" pitchFamily="18" charset="0"/>
              </a:rPr>
              <a:t> [= </a:t>
            </a:r>
            <a:r>
              <a:rPr lang="el-GR" sz="2400" dirty="0">
                <a:latin typeface="Times New Roman" panose="02020603050405020304" pitchFamily="18" charset="0"/>
                <a:ea typeface="Times New Roman" panose="02020603050405020304" pitchFamily="18" charset="0"/>
              </a:rPr>
              <a:t>Διαβούλευση] και μετέπειτα πρόεδρο της Οθωμανικής Βουλής, 1908 – 1911)</a:t>
            </a:r>
            <a:r>
              <a:rPr lang="el-GR" sz="2200" dirty="0" smtClean="0"/>
              <a:t>.</a:t>
            </a:r>
          </a:p>
          <a:p>
            <a:pPr algn="just"/>
            <a:r>
              <a:rPr lang="el-GR" sz="2400" dirty="0">
                <a:latin typeface="Times New Roman" panose="02020603050405020304" pitchFamily="18" charset="0"/>
                <a:ea typeface="Times New Roman" panose="02020603050405020304" pitchFamily="18" charset="0"/>
              </a:rPr>
              <a:t>Το κομιτάτο ήταν αρχικά πολυεθνικό και </a:t>
            </a:r>
            <a:r>
              <a:rPr lang="el-GR" sz="2400" dirty="0" err="1">
                <a:latin typeface="Times New Roman" panose="02020603050405020304" pitchFamily="18" charset="0"/>
                <a:ea typeface="Times New Roman" panose="02020603050405020304" pitchFamily="18" charset="0"/>
              </a:rPr>
              <a:t>περιελάμβανε</a:t>
            </a:r>
            <a:r>
              <a:rPr lang="el-GR" sz="2400" dirty="0">
                <a:latin typeface="Times New Roman" panose="02020603050405020304" pitchFamily="18" charset="0"/>
                <a:ea typeface="Times New Roman" panose="02020603050405020304" pitchFamily="18" charset="0"/>
              </a:rPr>
              <a:t> Άραβες, Κούρδους, Αλβανούς και Αρμενίους με σκοπό την κοινή απελευθέρωση από τον </a:t>
            </a:r>
            <a:r>
              <a:rPr lang="el-GR" sz="2400" dirty="0" err="1">
                <a:latin typeface="Times New Roman" panose="02020603050405020304" pitchFamily="18" charset="0"/>
                <a:ea typeface="Times New Roman" panose="02020603050405020304" pitchFamily="18" charset="0"/>
              </a:rPr>
              <a:t>δεσποτσιμό</a:t>
            </a:r>
            <a:r>
              <a:rPr lang="el-GR" sz="2400" dirty="0">
                <a:latin typeface="Times New Roman" panose="02020603050405020304" pitchFamily="18" charset="0"/>
                <a:ea typeface="Times New Roman" panose="02020603050405020304" pitchFamily="18" charset="0"/>
              </a:rPr>
              <a:t> και την τυραννία του </a:t>
            </a:r>
            <a:r>
              <a:rPr lang="el-GR" sz="2400" dirty="0" err="1">
                <a:latin typeface="Times New Roman" panose="02020603050405020304" pitchFamily="18" charset="0"/>
                <a:ea typeface="Times New Roman" panose="02020603050405020304" pitchFamily="18" charset="0"/>
              </a:rPr>
              <a:t>Αβδούλ</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Χαμίτ</a:t>
            </a:r>
            <a:r>
              <a:rPr lang="el-GR" sz="2400" dirty="0">
                <a:latin typeface="Times New Roman" panose="02020603050405020304" pitchFamily="18" charset="0"/>
                <a:ea typeface="Times New Roman" panose="02020603050405020304" pitchFamily="18" charset="0"/>
              </a:rPr>
              <a:t> Β´. Όργανό της ήταν η εφημερίδα </a:t>
            </a:r>
            <a:r>
              <a:rPr lang="en-US" sz="2400" i="1" dirty="0">
                <a:latin typeface="Times New Roman" panose="02020603050405020304" pitchFamily="18" charset="0"/>
                <a:ea typeface="Times New Roman" panose="02020603050405020304" pitchFamily="18" charset="0"/>
              </a:rPr>
              <a:t>La </a:t>
            </a:r>
            <a:r>
              <a:rPr lang="en-US" sz="2400" i="1" dirty="0" err="1">
                <a:latin typeface="Times New Roman" panose="02020603050405020304" pitchFamily="18" charset="0"/>
                <a:ea typeface="Times New Roman" panose="02020603050405020304" pitchFamily="18" charset="0"/>
              </a:rPr>
              <a:t>Jeune</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Turquie</a:t>
            </a:r>
            <a:r>
              <a:rPr lang="el-GR" sz="2400" dirty="0">
                <a:latin typeface="Times New Roman" panose="02020603050405020304" pitchFamily="18" charset="0"/>
                <a:ea typeface="Times New Roman" panose="02020603050405020304" pitchFamily="18" charset="0"/>
              </a:rPr>
              <a:t>, που την εξέδιδε στο Παρίσι ο </a:t>
            </a:r>
            <a:r>
              <a:rPr lang="en-US" sz="2400" dirty="0" err="1">
                <a:latin typeface="Times New Roman" panose="02020603050405020304" pitchFamily="18" charset="0"/>
                <a:ea typeface="Times New Roman" panose="02020603050405020304" pitchFamily="18" charset="0"/>
              </a:rPr>
              <a:t>Halil</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Ghanim</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Μαρωνίτης</a:t>
            </a:r>
            <a:r>
              <a:rPr lang="el-GR" sz="2400" dirty="0">
                <a:latin typeface="Times New Roman" panose="02020603050405020304" pitchFamily="18" charset="0"/>
                <a:ea typeface="Times New Roman" panose="02020603050405020304" pitchFamily="18" charset="0"/>
              </a:rPr>
              <a:t> πρώην μέλος του Οθωμανικού κοινοβουλίου. Το 1896 έθεσε ως στόχο του την επανάσταση και την εκθρόνιση του σουλτάνου, αλλά η συνωμοσία αποκαλύφθηκε και έγιναν </a:t>
            </a:r>
            <a:r>
              <a:rPr lang="el-GR" sz="2400" dirty="0" smtClean="0">
                <a:latin typeface="Times New Roman" panose="02020603050405020304" pitchFamily="18" charset="0"/>
                <a:ea typeface="Times New Roman" panose="02020603050405020304" pitchFamily="18" charset="0"/>
              </a:rPr>
              <a:t>αθρόες συλλήψεις και εξορίες ηγετικών στελεχών στην </a:t>
            </a:r>
            <a:r>
              <a:rPr lang="el-GR" sz="2400" dirty="0">
                <a:latin typeface="Times New Roman" panose="02020603050405020304" pitchFamily="18" charset="0"/>
                <a:ea typeface="Times New Roman" panose="02020603050405020304" pitchFamily="18" charset="0"/>
              </a:rPr>
              <a:t>Τρίπολη και στην έρημο </a:t>
            </a:r>
            <a:r>
              <a:rPr lang="el-GR" sz="2400" dirty="0" smtClean="0">
                <a:latin typeface="Times New Roman" panose="02020603050405020304" pitchFamily="18" charset="0"/>
                <a:ea typeface="Times New Roman" panose="02020603050405020304" pitchFamily="18" charset="0"/>
              </a:rPr>
              <a:t>(</a:t>
            </a:r>
            <a:r>
              <a:rPr lang="en-US" sz="2400" dirty="0" smtClean="0">
                <a:latin typeface="Times New Roman" panose="02020603050405020304" pitchFamily="18" charset="0"/>
                <a:ea typeface="Times New Roman" panose="02020603050405020304" pitchFamily="18" charset="0"/>
              </a:rPr>
              <a:t>Fezzan</a:t>
            </a:r>
            <a:r>
              <a:rPr lang="el-GR" sz="2400" dirty="0" smtClean="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της Λιβύης</a:t>
            </a:r>
            <a:r>
              <a:rPr lang="el-GR" sz="2400" dirty="0" smtClean="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Το 1897 το κομιτάτο έπαυσε προσωρινά να υπάρχει.</a:t>
            </a:r>
            <a:endParaRPr lang="el-GR" sz="2200" dirty="0" smtClean="0"/>
          </a:p>
          <a:p>
            <a:pPr marL="0" indent="0" algn="just">
              <a:buNone/>
            </a:pPr>
            <a:r>
              <a:rPr lang="el-GR" sz="2200" dirty="0" smtClean="0">
                <a:latin typeface="Times New Roman" panose="02020603050405020304" pitchFamily="18" charset="0"/>
                <a:ea typeface="Times New Roman" panose="02020603050405020304" pitchFamily="18" charset="0"/>
              </a:rPr>
              <a:t> </a:t>
            </a:r>
            <a:endParaRPr lang="en-US" sz="2200" dirty="0"/>
          </a:p>
          <a:p>
            <a:pPr algn="just"/>
            <a:endParaRPr lang="en-US" sz="2000" dirty="0"/>
          </a:p>
        </p:txBody>
      </p:sp>
    </p:spTree>
    <p:extLst>
      <p:ext uri="{BB962C8B-B14F-4D97-AF65-F5344CB8AC3E}">
        <p14:creationId xmlns:p14="http://schemas.microsoft.com/office/powerpoint/2010/main" val="1525457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668" y="173422"/>
            <a:ext cx="11766331" cy="6290440"/>
          </a:xfrm>
        </p:spPr>
        <p:txBody>
          <a:bodyPr/>
          <a:lstStyle/>
          <a:p>
            <a:pPr marL="3960000" lvl="1" indent="0" algn="just">
              <a:buNone/>
            </a:pPr>
            <a:r>
              <a:rPr lang="el-GR" sz="2200" dirty="0">
                <a:latin typeface="Times New Roman" panose="02020603050405020304" pitchFamily="18" charset="0"/>
                <a:ea typeface="Times New Roman" panose="02020603050405020304" pitchFamily="18" charset="0"/>
              </a:rPr>
              <a:t>Η Νέα Τουρκία, που </a:t>
            </a:r>
            <a:r>
              <a:rPr lang="el-GR" sz="2200" dirty="0" smtClean="0">
                <a:latin typeface="Times New Roman" panose="02020603050405020304" pitchFamily="18" charset="0"/>
                <a:ea typeface="Times New Roman" panose="02020603050405020304" pitchFamily="18" charset="0"/>
              </a:rPr>
              <a:t>οραματίζονταν </a:t>
            </a:r>
            <a:r>
              <a:rPr lang="el-GR" sz="2200" dirty="0">
                <a:latin typeface="Times New Roman" panose="02020603050405020304" pitchFamily="18" charset="0"/>
                <a:ea typeface="Times New Roman" panose="02020603050405020304" pitchFamily="18" charset="0"/>
              </a:rPr>
              <a:t>οι Νεότουρκοι, </a:t>
            </a:r>
            <a:r>
              <a:rPr lang="el-GR" sz="2200" dirty="0" smtClean="0">
                <a:latin typeface="Times New Roman" panose="02020603050405020304" pitchFamily="18" charset="0"/>
                <a:ea typeface="Times New Roman" panose="02020603050405020304" pitchFamily="18" charset="0"/>
              </a:rPr>
              <a:t>ακολουθούσε </a:t>
            </a:r>
            <a:r>
              <a:rPr lang="el-GR" sz="2200" dirty="0">
                <a:latin typeface="Times New Roman" panose="02020603050405020304" pitchFamily="18" charset="0"/>
                <a:ea typeface="Times New Roman" panose="02020603050405020304" pitchFamily="18" charset="0"/>
              </a:rPr>
              <a:t>τη γραμμή που είχε χαράξει πρώτος ο </a:t>
            </a:r>
            <a:r>
              <a:rPr lang="en-US" sz="2200" dirty="0">
                <a:latin typeface="Times New Roman" panose="02020603050405020304" pitchFamily="18" charset="0"/>
                <a:ea typeface="Times New Roman" panose="02020603050405020304" pitchFamily="18" charset="0"/>
              </a:rPr>
              <a:t>Giuseppe Mazzini </a:t>
            </a:r>
            <a:r>
              <a:rPr lang="el-GR" sz="2200" dirty="0">
                <a:latin typeface="Times New Roman" panose="02020603050405020304" pitchFamily="18" charset="0"/>
                <a:ea typeface="Times New Roman" panose="02020603050405020304" pitchFamily="18" charset="0"/>
              </a:rPr>
              <a:t>με την εταιρεία </a:t>
            </a:r>
            <a:r>
              <a:rPr lang="el-GR" sz="2200" dirty="0" err="1">
                <a:latin typeface="Times New Roman" panose="02020603050405020304" pitchFamily="18" charset="0"/>
                <a:ea typeface="Times New Roman" panose="02020603050405020304" pitchFamily="18" charset="0"/>
              </a:rPr>
              <a:t>La</a:t>
            </a:r>
            <a:r>
              <a:rPr lang="el-GR" sz="2200" dirty="0">
                <a:latin typeface="Times New Roman" panose="02020603050405020304" pitchFamily="18" charset="0"/>
                <a:ea typeface="Times New Roman" panose="02020603050405020304" pitchFamily="18" charset="0"/>
              </a:rPr>
              <a:t> </a:t>
            </a:r>
            <a:r>
              <a:rPr lang="el-GR" sz="2200" dirty="0" err="1">
                <a:latin typeface="Times New Roman" panose="02020603050405020304" pitchFamily="18" charset="0"/>
                <a:ea typeface="Times New Roman" panose="02020603050405020304" pitchFamily="18" charset="0"/>
              </a:rPr>
              <a:t>Giovine</a:t>
            </a:r>
            <a:r>
              <a:rPr lang="el-GR" sz="2200" dirty="0">
                <a:latin typeface="Times New Roman" panose="02020603050405020304" pitchFamily="18" charset="0"/>
                <a:ea typeface="Times New Roman" panose="02020603050405020304" pitchFamily="18" charset="0"/>
              </a:rPr>
              <a:t> </a:t>
            </a:r>
            <a:r>
              <a:rPr lang="el-GR" sz="2200" dirty="0" err="1">
                <a:latin typeface="Times New Roman" panose="02020603050405020304" pitchFamily="18" charset="0"/>
                <a:ea typeface="Times New Roman" panose="02020603050405020304" pitchFamily="18" charset="0"/>
              </a:rPr>
              <a:t>Italia</a:t>
            </a:r>
            <a:r>
              <a:rPr lang="el-GR" sz="2200" dirty="0">
                <a:latin typeface="Times New Roman" panose="02020603050405020304" pitchFamily="18" charset="0"/>
                <a:ea typeface="Times New Roman" panose="02020603050405020304" pitchFamily="18" charset="0"/>
              </a:rPr>
              <a:t> (Νέα Ιταλία), που ίδρυσε τον Ιούλιο του 1831 (έναν χρόνο μετά την Ιουλιανή Επανάσταση στο Παρίσι) εξόριστος στη Μασσαλία. Η εταιρεία του </a:t>
            </a:r>
            <a:r>
              <a:rPr lang="en-US" sz="2200" dirty="0">
                <a:latin typeface="Times New Roman" panose="02020603050405020304" pitchFamily="18" charset="0"/>
                <a:ea typeface="Times New Roman" panose="02020603050405020304" pitchFamily="18" charset="0"/>
              </a:rPr>
              <a:t>Mazzini </a:t>
            </a:r>
            <a:r>
              <a:rPr lang="el-GR" sz="2200" dirty="0">
                <a:latin typeface="Times New Roman" panose="02020603050405020304" pitchFamily="18" charset="0"/>
                <a:ea typeface="Times New Roman" panose="02020603050405020304" pitchFamily="18" charset="0"/>
              </a:rPr>
              <a:t>είχε σκοπό την ενοποίηση της Ιταλίας υπό τη μορφή ενός αβασίλευτου και ανεξάρτητου κράτους των Νέων Ιταλών. Σύνθημά του οι λέξεις «ελευθερία» (</a:t>
            </a:r>
            <a:r>
              <a:rPr lang="en-US" sz="2200" dirty="0" err="1">
                <a:latin typeface="Times New Roman" panose="02020603050405020304" pitchFamily="18" charset="0"/>
                <a:ea typeface="Times New Roman" panose="02020603050405020304" pitchFamily="18" charset="0"/>
              </a:rPr>
              <a:t>libert</a:t>
            </a:r>
            <a:r>
              <a:rPr lang="el-GR" sz="2200" dirty="0">
                <a:latin typeface="Times New Roman" panose="02020603050405020304" pitchFamily="18" charset="0"/>
                <a:ea typeface="Times New Roman" panose="02020603050405020304" pitchFamily="18" charset="0"/>
              </a:rPr>
              <a:t>à) και «ένωση» (</a:t>
            </a:r>
            <a:r>
              <a:rPr lang="el-GR" sz="2200" dirty="0" err="1">
                <a:latin typeface="Times New Roman" panose="02020603050405020304" pitchFamily="18" charset="0"/>
                <a:ea typeface="Times New Roman" panose="02020603050405020304" pitchFamily="18" charset="0"/>
              </a:rPr>
              <a:t>unità</a:t>
            </a:r>
            <a:r>
              <a:rPr lang="el-GR" sz="2200" dirty="0">
                <a:latin typeface="Times New Roman" panose="02020603050405020304" pitchFamily="18" charset="0"/>
                <a:ea typeface="Times New Roman" panose="02020603050405020304" pitchFamily="18" charset="0"/>
              </a:rPr>
              <a:t>). Το 1834 ο </a:t>
            </a:r>
            <a:r>
              <a:rPr lang="en-US" sz="2200" dirty="0">
                <a:latin typeface="Times New Roman" panose="02020603050405020304" pitchFamily="18" charset="0"/>
                <a:ea typeface="Times New Roman" panose="02020603050405020304" pitchFamily="18" charset="0"/>
              </a:rPr>
              <a:t>Mazzini </a:t>
            </a:r>
            <a:r>
              <a:rPr lang="el-GR" sz="2200" dirty="0">
                <a:latin typeface="Times New Roman" panose="02020603050405020304" pitchFamily="18" charset="0"/>
                <a:ea typeface="Times New Roman" panose="02020603050405020304" pitchFamily="18" charset="0"/>
              </a:rPr>
              <a:t>ίδρυσε </a:t>
            </a:r>
            <a:r>
              <a:rPr lang="el-GR" sz="2200" dirty="0" smtClean="0">
                <a:latin typeface="Times New Roman" panose="02020603050405020304" pitchFamily="18" charset="0"/>
                <a:ea typeface="Times New Roman" panose="02020603050405020304" pitchFamily="18" charset="0"/>
              </a:rPr>
              <a:t>επίσης την </a:t>
            </a:r>
            <a:r>
              <a:rPr lang="el-GR" sz="2200" dirty="0">
                <a:latin typeface="Times New Roman" panose="02020603050405020304" pitchFamily="18" charset="0"/>
                <a:ea typeface="Times New Roman" panose="02020603050405020304" pitchFamily="18" charset="0"/>
              </a:rPr>
              <a:t>εταιρεία </a:t>
            </a:r>
            <a:r>
              <a:rPr lang="en-US" sz="2200" dirty="0">
                <a:latin typeface="Times New Roman" panose="02020603050405020304" pitchFamily="18" charset="0"/>
                <a:ea typeface="Times New Roman" panose="02020603050405020304" pitchFamily="18" charset="0"/>
              </a:rPr>
              <a:t>La </a:t>
            </a:r>
            <a:r>
              <a:rPr lang="en-US" sz="2200" dirty="0" err="1">
                <a:latin typeface="Times New Roman" panose="02020603050405020304" pitchFamily="18" charset="0"/>
                <a:ea typeface="Times New Roman" panose="02020603050405020304" pitchFamily="18" charset="0"/>
              </a:rPr>
              <a:t>Giovine</a:t>
            </a:r>
            <a:r>
              <a:rPr lang="en-US" sz="2200" dirty="0">
                <a:latin typeface="Times New Roman" panose="02020603050405020304" pitchFamily="18" charset="0"/>
                <a:ea typeface="Times New Roman" panose="02020603050405020304" pitchFamily="18" charset="0"/>
              </a:rPr>
              <a:t> Europa</a:t>
            </a:r>
            <a:r>
              <a:rPr lang="el-GR" sz="2200" dirty="0" smtClean="0">
                <a:latin typeface="Times New Roman" panose="02020603050405020304" pitchFamily="18" charset="0"/>
                <a:ea typeface="Times New Roman" panose="02020603050405020304" pitchFamily="18" charset="0"/>
              </a:rPr>
              <a:t>.</a:t>
            </a:r>
            <a:endParaRPr lang="en-US" sz="2200" dirty="0" smtClean="0">
              <a:latin typeface="Times New Roman" panose="02020603050405020304" pitchFamily="18" charset="0"/>
              <a:ea typeface="Times New Roman" panose="02020603050405020304" pitchFamily="18" charset="0"/>
            </a:endParaRPr>
          </a:p>
          <a:p>
            <a:pPr marL="3960000" lvl="1" indent="0" algn="just">
              <a:buNone/>
            </a:pPr>
            <a:r>
              <a:rPr lang="el-GR" sz="2200" dirty="0" smtClean="0">
                <a:latin typeface="Times New Roman" panose="02020603050405020304" pitchFamily="18" charset="0"/>
                <a:ea typeface="Times New Roman" panose="02020603050405020304" pitchFamily="18" charset="0"/>
              </a:rPr>
              <a:t>Μεταξύ των ηγετών των Νεότουρκων υπήρχαν βεβαίως ιδεολογικές και προσωπικές διαφορές. Ο εικονιζόμενος </a:t>
            </a:r>
            <a:r>
              <a:rPr lang="el-GR" sz="2200" b="1" dirty="0" smtClean="0">
                <a:latin typeface="Times New Roman" panose="02020603050405020304" pitchFamily="18" charset="0"/>
                <a:ea typeface="Times New Roman" panose="02020603050405020304" pitchFamily="18" charset="0"/>
              </a:rPr>
              <a:t>Αχμέτ </a:t>
            </a:r>
            <a:r>
              <a:rPr lang="el-GR" sz="2200" b="1" dirty="0">
                <a:latin typeface="Times New Roman" panose="02020603050405020304" pitchFamily="18" charset="0"/>
                <a:ea typeface="Times New Roman" panose="02020603050405020304" pitchFamily="18" charset="0"/>
              </a:rPr>
              <a:t>Ριζά</a:t>
            </a:r>
            <a:r>
              <a:rPr lang="el-GR" sz="2200" dirty="0">
                <a:latin typeface="Times New Roman" panose="02020603050405020304" pitchFamily="18" charset="0"/>
                <a:ea typeface="Times New Roman" panose="02020603050405020304" pitchFamily="18" charset="0"/>
              </a:rPr>
              <a:t> </a:t>
            </a:r>
            <a:r>
              <a:rPr lang="el-GR" sz="2200" dirty="0" smtClean="0">
                <a:latin typeface="Times New Roman" panose="02020603050405020304" pitchFamily="18" charset="0"/>
                <a:ea typeface="Times New Roman" panose="02020603050405020304" pitchFamily="18" charset="0"/>
              </a:rPr>
              <a:t>(1858 – 1930) ήταν </a:t>
            </a:r>
            <a:r>
              <a:rPr lang="el-GR" sz="2200" dirty="0">
                <a:latin typeface="Times New Roman" panose="02020603050405020304" pitchFamily="18" charset="0"/>
                <a:ea typeface="Times New Roman" panose="02020603050405020304" pitchFamily="18" charset="0"/>
              </a:rPr>
              <a:t>θετικιστής </a:t>
            </a:r>
            <a:r>
              <a:rPr lang="el-GR" sz="2200" dirty="0" smtClean="0">
                <a:latin typeface="Times New Roman" panose="02020603050405020304" pitchFamily="18" charset="0"/>
                <a:ea typeface="Times New Roman" panose="02020603050405020304" pitchFamily="18" charset="0"/>
              </a:rPr>
              <a:t>(οπαδός </a:t>
            </a:r>
            <a:r>
              <a:rPr lang="el-GR" sz="2200" dirty="0">
                <a:latin typeface="Times New Roman" panose="02020603050405020304" pitchFamily="18" charset="0"/>
                <a:ea typeface="Times New Roman" panose="02020603050405020304" pitchFamily="18" charset="0"/>
              </a:rPr>
              <a:t>του </a:t>
            </a:r>
            <a:r>
              <a:rPr lang="en-US" sz="2200" dirty="0" err="1">
                <a:latin typeface="Times New Roman" panose="02020603050405020304" pitchFamily="18" charset="0"/>
                <a:ea typeface="Times New Roman" panose="02020603050405020304" pitchFamily="18" charset="0"/>
              </a:rPr>
              <a:t>Auguste</a:t>
            </a:r>
            <a:r>
              <a:rPr lang="en-US" sz="2200" dirty="0">
                <a:latin typeface="Times New Roman" panose="02020603050405020304" pitchFamily="18" charset="0"/>
                <a:ea typeface="Times New Roman" panose="02020603050405020304" pitchFamily="18" charset="0"/>
              </a:rPr>
              <a:t> </a:t>
            </a:r>
            <a:r>
              <a:rPr lang="en-US" sz="2200" dirty="0" smtClean="0">
                <a:latin typeface="Times New Roman" panose="02020603050405020304" pitchFamily="18" charset="0"/>
                <a:ea typeface="Times New Roman" panose="02020603050405020304" pitchFamily="18" charset="0"/>
              </a:rPr>
              <a:t>Comte</a:t>
            </a:r>
            <a:r>
              <a:rPr lang="el-GR" sz="2200" dirty="0">
                <a:latin typeface="Times New Roman" panose="02020603050405020304" pitchFamily="18" charset="0"/>
                <a:ea typeface="Times New Roman" panose="02020603050405020304" pitchFamily="18" charset="0"/>
              </a:rPr>
              <a:t>), αγγλόφιλος, συγκεντρωτικός και εθνικιστής</a:t>
            </a:r>
            <a:r>
              <a:rPr lang="el-GR" sz="2200" dirty="0" smtClean="0">
                <a:latin typeface="Times New Roman" panose="02020603050405020304" pitchFamily="18" charset="0"/>
                <a:ea typeface="Times New Roman" panose="02020603050405020304" pitchFamily="18" charset="0"/>
              </a:rPr>
              <a:t>. </a:t>
            </a:r>
            <a:r>
              <a:rPr lang="el-GR" sz="2200" dirty="0">
                <a:latin typeface="Times New Roman" panose="02020603050405020304" pitchFamily="18" charset="0"/>
                <a:ea typeface="Times New Roman" panose="02020603050405020304" pitchFamily="18" charset="0"/>
              </a:rPr>
              <a:t>Αντιθέτως, ο </a:t>
            </a:r>
            <a:r>
              <a:rPr lang="el-GR" sz="2200" dirty="0" err="1">
                <a:latin typeface="Times New Roman" panose="02020603050405020304" pitchFamily="18" charset="0"/>
                <a:ea typeface="Times New Roman" panose="02020603050405020304" pitchFamily="18" charset="0"/>
              </a:rPr>
              <a:t>Σαμπαχεντίν</a:t>
            </a:r>
            <a:r>
              <a:rPr lang="el-GR" sz="2200" dirty="0">
                <a:latin typeface="Times New Roman" panose="02020603050405020304" pitchFamily="18" charset="0"/>
                <a:ea typeface="Times New Roman" panose="02020603050405020304" pitchFamily="18" charset="0"/>
              </a:rPr>
              <a:t> ήταν γαλλόφιλος, </a:t>
            </a:r>
            <a:r>
              <a:rPr lang="el-GR" sz="2200" dirty="0" err="1">
                <a:latin typeface="Times New Roman" panose="02020603050405020304" pitchFamily="18" charset="0"/>
                <a:ea typeface="Times New Roman" panose="02020603050405020304" pitchFamily="18" charset="0"/>
              </a:rPr>
              <a:t>φεδεραλιστής</a:t>
            </a:r>
            <a:r>
              <a:rPr lang="el-GR" sz="2200" dirty="0">
                <a:latin typeface="Times New Roman" panose="02020603050405020304" pitchFamily="18" charset="0"/>
                <a:ea typeface="Times New Roman" panose="02020603050405020304" pitchFamily="18" charset="0"/>
              </a:rPr>
              <a:t> και φιλελεύθερος, ανοικτός στα αυτονομιστικά αιτήματα των Ελλήνων, Αρμενίων και Αλβανών. </a:t>
            </a:r>
            <a:r>
              <a:rPr lang="el-GR" sz="2200" dirty="0" smtClean="0">
                <a:latin typeface="Times New Roman" panose="02020603050405020304" pitchFamily="18" charset="0"/>
                <a:ea typeface="Times New Roman" panose="02020603050405020304" pitchFamily="18" charset="0"/>
              </a:rPr>
              <a:t>Τελικώς, επικράτησε η πτέρυγα του Αχμέτ Ριζά λόγω του ότι είχε απήχηση στο ισχυρότατο σώμα των καταρτισμένων (</a:t>
            </a:r>
            <a:r>
              <a:rPr lang="en-US" sz="2200" i="1" dirty="0" err="1" smtClean="0">
                <a:latin typeface="Times New Roman" panose="02020603050405020304" pitchFamily="18" charset="0"/>
                <a:ea typeface="Times New Roman" panose="02020603050405020304" pitchFamily="18" charset="0"/>
              </a:rPr>
              <a:t>mektepli</a:t>
            </a:r>
            <a:r>
              <a:rPr lang="el-GR" sz="2200" dirty="0" smtClean="0">
                <a:latin typeface="Times New Roman" panose="02020603050405020304" pitchFamily="18" charset="0"/>
                <a:ea typeface="Times New Roman" panose="02020603050405020304" pitchFamily="18" charset="0"/>
              </a:rPr>
              <a:t>) αξιωματικών</a:t>
            </a:r>
            <a:r>
              <a:rPr lang="en-US" sz="2200" dirty="0" smtClean="0">
                <a:latin typeface="Times New Roman" panose="02020603050405020304" pitchFamily="18" charset="0"/>
                <a:ea typeface="Times New Roman" panose="02020603050405020304" pitchFamily="18" charset="0"/>
              </a:rPr>
              <a:t>, </a:t>
            </a:r>
            <a:r>
              <a:rPr lang="el-GR" sz="2200" dirty="0" smtClean="0">
                <a:latin typeface="Times New Roman" panose="02020603050405020304" pitchFamily="18" charset="0"/>
                <a:ea typeface="Times New Roman" panose="02020603050405020304" pitchFamily="18" charset="0"/>
              </a:rPr>
              <a:t>όπως μεταξύ άλλων ήταν ο Μουσταφά </a:t>
            </a:r>
            <a:r>
              <a:rPr lang="el-GR" sz="2200" dirty="0" err="1" smtClean="0">
                <a:latin typeface="Times New Roman" panose="02020603050405020304" pitchFamily="18" charset="0"/>
                <a:ea typeface="Times New Roman" panose="02020603050405020304" pitchFamily="18" charset="0"/>
              </a:rPr>
              <a:t>Κεμάλ</a:t>
            </a:r>
            <a:r>
              <a:rPr lang="el-GR" sz="2200" dirty="0" smtClean="0">
                <a:latin typeface="Times New Roman" panose="02020603050405020304" pitchFamily="18" charset="0"/>
                <a:ea typeface="Times New Roman" panose="02020603050405020304" pitchFamily="18" charset="0"/>
              </a:rPr>
              <a:t>. </a:t>
            </a:r>
            <a:endParaRPr lang="en-US" sz="2200"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68" y="599090"/>
            <a:ext cx="3831021" cy="5486399"/>
          </a:xfrm>
          <a:prstGeom prst="rect">
            <a:avLst/>
          </a:prstGeom>
        </p:spPr>
      </p:pic>
    </p:spTree>
    <p:extLst>
      <p:ext uri="{BB962C8B-B14F-4D97-AF65-F5344CB8AC3E}">
        <p14:creationId xmlns:p14="http://schemas.microsoft.com/office/powerpoint/2010/main" val="8950816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187" y="268014"/>
            <a:ext cx="11824137" cy="6274676"/>
          </a:xfrm>
        </p:spPr>
        <p:txBody>
          <a:bodyPr/>
          <a:lstStyle/>
          <a:p>
            <a:pPr marL="0" indent="0" algn="ctr">
              <a:buNone/>
            </a:pPr>
            <a:r>
              <a:rPr lang="el-GR" b="1" dirty="0"/>
              <a:t>Ο Τουρκικός Πόλεμος της Ανεξαρτησίας και η ανάδυση της Νέας Τουρκίας του </a:t>
            </a:r>
            <a:r>
              <a:rPr lang="el-GR" b="1" dirty="0" err="1"/>
              <a:t>Κεμάλ</a:t>
            </a:r>
            <a:r>
              <a:rPr lang="el-GR" b="1" dirty="0"/>
              <a:t> </a:t>
            </a:r>
            <a:r>
              <a:rPr lang="el-GR" b="1" dirty="0" err="1"/>
              <a:t>Ατατούρκ</a:t>
            </a:r>
            <a:r>
              <a:rPr lang="el-GR" b="1" dirty="0"/>
              <a:t> (1919 – </a:t>
            </a:r>
            <a:r>
              <a:rPr lang="el-GR" b="1" dirty="0" smtClean="0"/>
              <a:t>1923) </a:t>
            </a:r>
            <a:endParaRPr lang="en-US" sz="2000" dirty="0" smtClean="0"/>
          </a:p>
          <a:p>
            <a:pPr marL="0" indent="0" algn="just">
              <a:buNone/>
            </a:pPr>
            <a:endParaRPr lang="en-US" sz="2000" dirty="0"/>
          </a:p>
          <a:p>
            <a:pPr algn="just"/>
            <a:endParaRPr lang="en-US" sz="2000" dirty="0" smtClean="0"/>
          </a:p>
          <a:p>
            <a:pPr marL="0" indent="0" algn="just">
              <a:buNone/>
            </a:pPr>
            <a:endParaRPr lang="en-US" sz="2000" dirty="0"/>
          </a:p>
          <a:p>
            <a:pPr algn="just"/>
            <a:endParaRPr lang="en-US" sz="2000" dirty="0" smtClean="0"/>
          </a:p>
          <a:p>
            <a:pPr algn="just"/>
            <a:endParaRPr lang="en-US" sz="2000" dirty="0"/>
          </a:p>
          <a:p>
            <a:pPr algn="just"/>
            <a:endParaRPr lang="en-US" sz="2000" dirty="0" smtClean="0"/>
          </a:p>
          <a:p>
            <a:pPr algn="just"/>
            <a:endParaRPr lang="en-US" sz="2000" dirty="0" smtClean="0"/>
          </a:p>
          <a:p>
            <a:pPr algn="just"/>
            <a:endParaRPr lang="en-US" sz="2000" dirty="0"/>
          </a:p>
          <a:p>
            <a:pPr algn="just"/>
            <a:endParaRPr lang="en-US" sz="2000" dirty="0" smtClean="0"/>
          </a:p>
          <a:p>
            <a:pPr marL="0" indent="0" algn="just">
              <a:buNone/>
            </a:pPr>
            <a:endParaRPr lang="en-US" sz="2000" dirty="0" smtClean="0"/>
          </a:p>
          <a:p>
            <a:pPr marL="0" indent="0" algn="just">
              <a:buNone/>
            </a:pPr>
            <a:r>
              <a:rPr lang="el-GR" sz="2200" dirty="0" smtClean="0"/>
              <a:t>Οι </a:t>
            </a:r>
            <a:r>
              <a:rPr lang="el-GR" sz="2200" dirty="0"/>
              <a:t>Βαλκανικοί Πόλεμοι αποτέλεσαν μεγάλη ιστορική τομή στην ιστορία της σύγχρονης Τουρκίας. Το 1913 η Οθωμανική Αυτοκρατορία απώλεσε μια έκταση 155.000 </a:t>
            </a:r>
            <a:r>
              <a:rPr lang="el-GR" sz="2200" dirty="0" err="1"/>
              <a:t>τ.χλμ</a:t>
            </a:r>
            <a:r>
              <a:rPr lang="el-GR" sz="2200" dirty="0"/>
              <a:t>. που είχε 4.000.000 κατοίκους. Η απώλεια της Ρούμελης άφησε μεγάλο τραύμα στη συνείδηση των Νεότουρκων, οι οποίοι κατάγονταν από τα Βαλκάνια – η Θεσσαλονίκη ήταν η εστία του κομιτάτου «Ένωση και Πρόοδος». Η ασιατική Τουρκία κατακλύστηκε από 435.000 μουσουλμάνους πρόσφυγες (</a:t>
            </a:r>
            <a:r>
              <a:rPr lang="en-US" sz="2200" i="1" dirty="0" err="1"/>
              <a:t>muhacir</a:t>
            </a:r>
            <a:r>
              <a:rPr lang="el-GR" sz="2200" dirty="0"/>
              <a:t>) από την Ευρώπη.</a:t>
            </a:r>
            <a:endParaRPr lang="en-US" sz="22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539" y="1560787"/>
            <a:ext cx="5584022" cy="3294993"/>
          </a:xfrm>
          <a:prstGeom prst="rect">
            <a:avLst/>
          </a:prstGeom>
        </p:spPr>
      </p:pic>
    </p:spTree>
    <p:extLst>
      <p:ext uri="{BB962C8B-B14F-4D97-AF65-F5344CB8AC3E}">
        <p14:creationId xmlns:p14="http://schemas.microsoft.com/office/powerpoint/2010/main" val="36167538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545" y="283779"/>
            <a:ext cx="11713779" cy="6345620"/>
          </a:xfrm>
        </p:spPr>
        <p:txBody>
          <a:bodyPr/>
          <a:lstStyle/>
          <a:p>
            <a:pPr algn="just"/>
            <a:r>
              <a:rPr lang="el-GR" sz="2400" dirty="0" smtClean="0">
                <a:latin typeface="Times New Roman" panose="02020603050405020304" pitchFamily="18" charset="0"/>
                <a:ea typeface="Times New Roman" panose="02020603050405020304" pitchFamily="18" charset="0"/>
              </a:rPr>
              <a:t>Το τραύμα της ήττας σε συνδυασμό με τη μαζική ανυποταξία και λιποταξία των χριστιανών στρατευσίμων στους Βαλκανικούς Πολέμους έπεισε τους Νεότουρκους ότι έπρεπε να εκκαθαρίσουν την Τουρκία από τα χριστιανικά στοιχεία (Έλληνες, Αρμενίους, </a:t>
            </a:r>
            <a:r>
              <a:rPr lang="el-GR" sz="2400" dirty="0" err="1" smtClean="0">
                <a:latin typeface="Times New Roman" panose="02020603050405020304" pitchFamily="18" charset="0"/>
                <a:ea typeface="Times New Roman" panose="02020603050405020304" pitchFamily="18" charset="0"/>
              </a:rPr>
              <a:t>Ασσυρίους</a:t>
            </a:r>
            <a:r>
              <a:rPr lang="el-GR" sz="2400" dirty="0" smtClean="0">
                <a:latin typeface="Times New Roman" panose="02020603050405020304" pitchFamily="18" charset="0"/>
                <a:ea typeface="Times New Roman" panose="02020603050405020304" pitchFamily="18" charset="0"/>
              </a:rPr>
              <a:t>). Το 1913 ιδρύθηκε η </a:t>
            </a:r>
            <a:r>
              <a:rPr lang="en-US" sz="2400" dirty="0" err="1" smtClean="0">
                <a:latin typeface="Times New Roman" panose="02020603050405020304" pitchFamily="18" charset="0"/>
                <a:ea typeface="Times New Roman" panose="02020603050405020304" pitchFamily="18" charset="0"/>
              </a:rPr>
              <a:t>Teşkilât-ı</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Mahsusa</a:t>
            </a:r>
            <a:r>
              <a:rPr lang="en-US" sz="2400" dirty="0" smtClean="0">
                <a:latin typeface="Times New Roman" panose="02020603050405020304" pitchFamily="18" charset="0"/>
                <a:ea typeface="Times New Roman" panose="02020603050405020304" pitchFamily="18" charset="0"/>
              </a:rPr>
              <a:t> (= </a:t>
            </a:r>
            <a:r>
              <a:rPr lang="el-GR" sz="2400" dirty="0" smtClean="0">
                <a:latin typeface="Times New Roman" panose="02020603050405020304" pitchFamily="18" charset="0"/>
                <a:ea typeface="Times New Roman" panose="02020603050405020304" pitchFamily="18" charset="0"/>
              </a:rPr>
              <a:t>Ειδική Οργάνωση) με αυτήν την αποστολή. Η εθνοκάθαρση αρχικά (1914) και κατόπιν η σφαγή Ελλήνων και Αρμενίων είχε σκοπό τη δημιουργία ενός ομοιογενούς τουρκικού – μουσουλμανικού εθνικού κράτους.</a:t>
            </a:r>
          </a:p>
          <a:p>
            <a:pPr algn="just"/>
            <a:r>
              <a:rPr lang="el-GR" sz="2400" dirty="0" smtClean="0">
                <a:latin typeface="Times New Roman" panose="02020603050405020304" pitchFamily="18" charset="0"/>
                <a:ea typeface="Times New Roman" panose="02020603050405020304" pitchFamily="18" charset="0"/>
              </a:rPr>
              <a:t>Εν συνεχεία, η ήττα της Τουρκίας στον Πρώτο Παγκόσμιο Πόλεμο (1918) και ο </a:t>
            </a:r>
            <a:r>
              <a:rPr lang="el-GR" sz="2400" dirty="0">
                <a:latin typeface="Times New Roman" panose="02020603050405020304" pitchFamily="18" charset="0"/>
                <a:ea typeface="Times New Roman" panose="02020603050405020304" pitchFamily="18" charset="0"/>
              </a:rPr>
              <a:t>Πόλεμος της Ανεξαρτησίας (</a:t>
            </a:r>
            <a:r>
              <a:rPr lang="en-US" sz="2400" dirty="0">
                <a:latin typeface="Times New Roman" panose="02020603050405020304" pitchFamily="18" charset="0"/>
                <a:ea typeface="Times New Roman" panose="02020603050405020304" pitchFamily="18" charset="0"/>
              </a:rPr>
              <a:t>T</a:t>
            </a:r>
            <a:r>
              <a:rPr lang="el-GR" sz="2400" dirty="0">
                <a:latin typeface="Times New Roman" panose="02020603050405020304" pitchFamily="18" charset="0"/>
                <a:ea typeface="Times New Roman" panose="02020603050405020304" pitchFamily="18" charset="0"/>
              </a:rPr>
              <a:t>ü</a:t>
            </a:r>
            <a:r>
              <a:rPr lang="en-US" sz="2400" dirty="0" err="1">
                <a:latin typeface="Times New Roman" panose="02020603050405020304" pitchFamily="18" charset="0"/>
                <a:ea typeface="Times New Roman" panose="02020603050405020304" pitchFamily="18" charset="0"/>
              </a:rPr>
              <a:t>rk</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Kurtulu</a:t>
            </a:r>
            <a:r>
              <a:rPr lang="el-GR" sz="2400" dirty="0">
                <a:latin typeface="Times New Roman" panose="02020603050405020304" pitchFamily="18" charset="0"/>
                <a:ea typeface="Times New Roman" panose="02020603050405020304" pitchFamily="18" charset="0"/>
              </a:rPr>
              <a:t>ş </a:t>
            </a:r>
            <a:r>
              <a:rPr lang="en-US" sz="2400" dirty="0">
                <a:latin typeface="Times New Roman" panose="02020603050405020304" pitchFamily="18" charset="0"/>
                <a:ea typeface="Times New Roman" panose="02020603050405020304" pitchFamily="18" charset="0"/>
              </a:rPr>
              <a:t>Sava</a:t>
            </a:r>
            <a:r>
              <a:rPr lang="el-GR" sz="2400" dirty="0" err="1" smtClean="0">
                <a:latin typeface="Times New Roman" panose="02020603050405020304" pitchFamily="18" charset="0"/>
                <a:ea typeface="Times New Roman" panose="02020603050405020304" pitchFamily="18" charset="0"/>
              </a:rPr>
              <a:t>şı</a:t>
            </a:r>
            <a:r>
              <a:rPr lang="el-GR" sz="2400" dirty="0" smtClean="0">
                <a:latin typeface="Times New Roman" panose="02020603050405020304" pitchFamily="18" charset="0"/>
                <a:ea typeface="Times New Roman" panose="02020603050405020304" pitchFamily="18" charset="0"/>
              </a:rPr>
              <a:t>, 1919 – 1922) υπήρξε </a:t>
            </a:r>
            <a:r>
              <a:rPr lang="el-GR" sz="2400" dirty="0">
                <a:latin typeface="Times New Roman" panose="02020603050405020304" pitchFamily="18" charset="0"/>
                <a:ea typeface="Times New Roman" panose="02020603050405020304" pitchFamily="18" charset="0"/>
              </a:rPr>
              <a:t>καταλύτης μεγάλων </a:t>
            </a:r>
            <a:r>
              <a:rPr lang="el-GR" sz="2400" dirty="0" smtClean="0">
                <a:latin typeface="Times New Roman" panose="02020603050405020304" pitchFamily="18" charset="0"/>
                <a:ea typeface="Times New Roman" panose="02020603050405020304" pitchFamily="18" charset="0"/>
              </a:rPr>
              <a:t>πολιτειακών εξελίξεων </a:t>
            </a:r>
            <a:r>
              <a:rPr lang="el-GR" sz="2400" dirty="0">
                <a:latin typeface="Times New Roman" panose="02020603050405020304" pitchFamily="18" charset="0"/>
                <a:ea typeface="Times New Roman" panose="02020603050405020304" pitchFamily="18" charset="0"/>
              </a:rPr>
              <a:t>και </a:t>
            </a:r>
            <a:r>
              <a:rPr lang="el-GR" sz="2400" dirty="0" smtClean="0">
                <a:latin typeface="Times New Roman" panose="02020603050405020304" pitchFamily="18" charset="0"/>
                <a:ea typeface="Times New Roman" panose="02020603050405020304" pitchFamily="18" charset="0"/>
              </a:rPr>
              <a:t>πολιτικών αλλαγών</a:t>
            </a:r>
            <a:r>
              <a:rPr lang="el-GR" sz="2400" dirty="0" smtClean="0"/>
              <a:t>:</a:t>
            </a:r>
          </a:p>
          <a:p>
            <a:pPr algn="just"/>
            <a:r>
              <a:rPr lang="el-GR" sz="2400" dirty="0" smtClean="0">
                <a:latin typeface="Times New Roman" panose="02020603050405020304" pitchFamily="18" charset="0"/>
                <a:ea typeface="Times New Roman" panose="02020603050405020304" pitchFamily="18" charset="0"/>
              </a:rPr>
              <a:t>Την  1η Νοεμβρίου 1922 </a:t>
            </a:r>
            <a:r>
              <a:rPr lang="el-GR" sz="2400" dirty="0">
                <a:latin typeface="Times New Roman" panose="02020603050405020304" pitchFamily="18" charset="0"/>
                <a:ea typeface="Times New Roman" panose="02020603050405020304" pitchFamily="18" charset="0"/>
              </a:rPr>
              <a:t>καταργήθηκε το Σουλτανάτο </a:t>
            </a:r>
            <a:r>
              <a:rPr lang="el-GR" sz="2400" dirty="0" smtClean="0">
                <a:latin typeface="Times New Roman" panose="02020603050405020304" pitchFamily="18" charset="0"/>
                <a:ea typeface="Times New Roman" panose="02020603050405020304" pitchFamily="18" charset="0"/>
              </a:rPr>
              <a:t>και εκθρονίστηκε </a:t>
            </a:r>
            <a:r>
              <a:rPr lang="el-GR" sz="2400" dirty="0">
                <a:latin typeface="Times New Roman" panose="02020603050405020304" pitchFamily="18" charset="0"/>
                <a:ea typeface="Times New Roman" panose="02020603050405020304" pitchFamily="18" charset="0"/>
              </a:rPr>
              <a:t>ο </a:t>
            </a:r>
            <a:r>
              <a:rPr lang="el-GR" sz="2400" dirty="0" smtClean="0">
                <a:latin typeface="Times New Roman" panose="02020603050405020304" pitchFamily="18" charset="0"/>
                <a:ea typeface="Times New Roman" panose="02020603050405020304" pitchFamily="18" charset="0"/>
              </a:rPr>
              <a:t>τελευταίος (36ος) σουλτάνος Μωάμεθ </a:t>
            </a:r>
            <a:r>
              <a:rPr lang="el-GR" sz="2400" dirty="0">
                <a:latin typeface="Times New Roman" panose="02020603050405020304" pitchFamily="18" charset="0"/>
                <a:ea typeface="Times New Roman" panose="02020603050405020304" pitchFamily="18" charset="0"/>
              </a:rPr>
              <a:t>ΣΤ</a:t>
            </a:r>
            <a:r>
              <a:rPr lang="el-GR" sz="2400" dirty="0" smtClean="0">
                <a:latin typeface="Times New Roman" panose="02020603050405020304" pitchFamily="18" charset="0"/>
                <a:ea typeface="Times New Roman" panose="02020603050405020304" pitchFamily="18" charset="0"/>
              </a:rPr>
              <a:t>´.</a:t>
            </a:r>
          </a:p>
          <a:p>
            <a:pPr algn="just"/>
            <a:r>
              <a:rPr lang="el-GR" sz="2400" dirty="0" smtClean="0">
                <a:latin typeface="Times New Roman" panose="02020603050405020304" pitchFamily="18" charset="0"/>
                <a:ea typeface="Times New Roman" panose="02020603050405020304" pitchFamily="18" charset="0"/>
              </a:rPr>
              <a:t>Την 29η Οκτωβρίου 1923 </a:t>
            </a:r>
            <a:r>
              <a:rPr lang="el-GR" sz="2400" dirty="0">
                <a:latin typeface="Times New Roman" panose="02020603050405020304" pitchFamily="18" charset="0"/>
                <a:ea typeface="Times New Roman" panose="02020603050405020304" pitchFamily="18" charset="0"/>
              </a:rPr>
              <a:t>ανακηρύχθηκε η αβασίλευτη </a:t>
            </a:r>
            <a:r>
              <a:rPr lang="el-GR" sz="2400" dirty="0" smtClean="0">
                <a:latin typeface="Times New Roman" panose="02020603050405020304" pitchFamily="18" charset="0"/>
                <a:ea typeface="Times New Roman" panose="02020603050405020304" pitchFamily="18" charset="0"/>
              </a:rPr>
              <a:t>Δημοκρατία.</a:t>
            </a:r>
          </a:p>
          <a:p>
            <a:pPr algn="just"/>
            <a:r>
              <a:rPr lang="el-GR" sz="2400" dirty="0" smtClean="0">
                <a:latin typeface="Times New Roman" panose="02020603050405020304" pitchFamily="18" charset="0"/>
                <a:ea typeface="Times New Roman" panose="02020603050405020304" pitchFamily="18" charset="0"/>
              </a:rPr>
              <a:t>Στις 3 Μαρτίου 1924 </a:t>
            </a:r>
            <a:r>
              <a:rPr lang="el-GR" sz="2400" dirty="0">
                <a:latin typeface="Times New Roman" panose="02020603050405020304" pitchFamily="18" charset="0"/>
                <a:ea typeface="Times New Roman" panose="02020603050405020304" pitchFamily="18" charset="0"/>
              </a:rPr>
              <a:t>καταργήθηκε το χαλιφάτο</a:t>
            </a:r>
            <a:r>
              <a:rPr lang="el-GR" sz="2400" dirty="0" smtClean="0">
                <a:latin typeface="Times New Roman" panose="02020603050405020304" pitchFamily="18" charset="0"/>
                <a:ea typeface="Times New Roman" panose="02020603050405020304" pitchFamily="18" charset="0"/>
              </a:rPr>
              <a:t>.</a:t>
            </a:r>
            <a:endParaRPr lang="el-GR" sz="2400" dirty="0" smtClean="0"/>
          </a:p>
          <a:p>
            <a:pPr algn="just"/>
            <a:r>
              <a:rPr lang="el-GR" sz="2400" dirty="0" smtClean="0">
                <a:latin typeface="Times New Roman" panose="02020603050405020304" pitchFamily="18" charset="0"/>
                <a:ea typeface="Times New Roman" panose="02020603050405020304" pitchFamily="18" charset="0"/>
              </a:rPr>
              <a:t>Στις </a:t>
            </a:r>
            <a:r>
              <a:rPr lang="el-GR" sz="2400" dirty="0">
                <a:latin typeface="Times New Roman" panose="02020603050405020304" pitchFamily="18" charset="0"/>
                <a:ea typeface="Times New Roman" panose="02020603050405020304" pitchFamily="18" charset="0"/>
              </a:rPr>
              <a:t>20 Απριλίου 1924 </a:t>
            </a:r>
            <a:r>
              <a:rPr lang="el-GR" sz="2400" dirty="0" smtClean="0">
                <a:latin typeface="Times New Roman" panose="02020603050405020304" pitchFamily="18" charset="0"/>
                <a:ea typeface="Times New Roman" panose="02020603050405020304" pitchFamily="18" charset="0"/>
              </a:rPr>
              <a:t>η </a:t>
            </a:r>
            <a:r>
              <a:rPr lang="el-GR" sz="2400" dirty="0">
                <a:latin typeface="Times New Roman" panose="02020603050405020304" pitchFamily="18" charset="0"/>
                <a:ea typeface="Times New Roman" panose="02020603050405020304" pitchFamily="18" charset="0"/>
              </a:rPr>
              <a:t>Τουρκική Εθνοσυνέλευση όρισε την Άγκυρα ως πρωτεύουσα του νέου κράτους και ενέκρινε το νέο </a:t>
            </a:r>
            <a:r>
              <a:rPr lang="el-GR" sz="2400" dirty="0" smtClean="0">
                <a:latin typeface="Times New Roman" panose="02020603050405020304" pitchFamily="18" charset="0"/>
                <a:ea typeface="Times New Roman" panose="02020603050405020304" pitchFamily="18" charset="0"/>
              </a:rPr>
              <a:t>Σύνταγμα, </a:t>
            </a:r>
            <a:r>
              <a:rPr lang="el-GR" sz="2400" dirty="0">
                <a:latin typeface="Times New Roman" panose="02020603050405020304" pitchFamily="18" charset="0"/>
                <a:ea typeface="Times New Roman" panose="02020603050405020304" pitchFamily="18" charset="0"/>
              </a:rPr>
              <a:t>το οποίο αντικατέστησε εκείνο του 1876. </a:t>
            </a:r>
            <a:endParaRPr lang="el-GR" sz="2400" dirty="0"/>
          </a:p>
          <a:p>
            <a:pPr algn="just"/>
            <a:r>
              <a:rPr lang="el-GR" sz="2400" dirty="0" smtClean="0">
                <a:latin typeface="Times New Roman" panose="02020603050405020304" pitchFamily="18" charset="0"/>
                <a:ea typeface="Times New Roman" panose="02020603050405020304" pitchFamily="18" charset="0"/>
              </a:rPr>
              <a:t>.</a:t>
            </a:r>
            <a:r>
              <a:rPr lang="el-GR" sz="2400" dirty="0" smtClean="0"/>
              <a:t> </a:t>
            </a:r>
            <a:endParaRPr lang="el-GR" sz="2400" dirty="0"/>
          </a:p>
        </p:txBody>
      </p:sp>
    </p:spTree>
    <p:extLst>
      <p:ext uri="{BB962C8B-B14F-4D97-AF65-F5344CB8AC3E}">
        <p14:creationId xmlns:p14="http://schemas.microsoft.com/office/powerpoint/2010/main" val="1770222213"/>
      </p:ext>
    </p:extLst>
  </p:cSld>
  <p:clrMapOvr>
    <a:masterClrMapping/>
  </p:clrMapOvr>
  <p:transition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7255" y="3373821"/>
            <a:ext cx="3405352" cy="3137338"/>
          </a:xfrm>
        </p:spPr>
        <p:txBody>
          <a:bodyPr/>
          <a:lstStyle/>
          <a:p>
            <a:r>
              <a:rPr lang="en-US" sz="2800" b="1" dirty="0" err="1"/>
              <a:t>Gazi</a:t>
            </a:r>
            <a:r>
              <a:rPr lang="en-US" sz="2800" b="1" dirty="0"/>
              <a:t> Mustafa Kemal Atatürk</a:t>
            </a:r>
            <a:br>
              <a:rPr lang="en-US" sz="2800" b="1" dirty="0"/>
            </a:br>
            <a:r>
              <a:rPr lang="el-GR" sz="2800" dirty="0" smtClean="0">
                <a:latin typeface="Times New Roman" panose="02020603050405020304" pitchFamily="18" charset="0"/>
                <a:ea typeface="Times New Roman" panose="02020603050405020304" pitchFamily="18" charset="0"/>
              </a:rPr>
              <a:t> (188</a:t>
            </a:r>
            <a:r>
              <a:rPr lang="en-US" sz="2800" dirty="0" smtClean="0">
                <a:latin typeface="Times New Roman" panose="02020603050405020304" pitchFamily="18" charset="0"/>
                <a:ea typeface="Times New Roman" panose="02020603050405020304" pitchFamily="18" charset="0"/>
              </a:rPr>
              <a:t>1</a:t>
            </a:r>
            <a:r>
              <a:rPr lang="el-GR" sz="2800" dirty="0" smtClean="0">
                <a:latin typeface="Times New Roman" panose="02020603050405020304" pitchFamily="18" charset="0"/>
                <a:ea typeface="Times New Roman" panose="02020603050405020304" pitchFamily="18" charset="0"/>
              </a:rPr>
              <a:t> – 1</a:t>
            </a:r>
            <a:r>
              <a:rPr lang="en-US" sz="2800" dirty="0" smtClean="0">
                <a:latin typeface="Times New Roman" panose="02020603050405020304" pitchFamily="18" charset="0"/>
                <a:ea typeface="Times New Roman" panose="02020603050405020304" pitchFamily="18" charset="0"/>
              </a:rPr>
              <a:t>93</a:t>
            </a:r>
            <a:r>
              <a:rPr lang="el-GR" sz="2800" dirty="0" smtClean="0">
                <a:latin typeface="Times New Roman" panose="02020603050405020304" pitchFamily="18" charset="0"/>
                <a:ea typeface="Times New Roman" panose="02020603050405020304" pitchFamily="18" charset="0"/>
              </a:rPr>
              <a:t>8)</a:t>
            </a:r>
            <a:r>
              <a:rPr lang="en-US" sz="2800" dirty="0" smtClean="0">
                <a:latin typeface="Times New Roman" panose="02020603050405020304" pitchFamily="18" charset="0"/>
                <a:ea typeface="Times New Roman" panose="02020603050405020304" pitchFamily="18" charset="0"/>
              </a:rPr>
              <a:t>, A´</a:t>
            </a:r>
            <a:r>
              <a:rPr lang="el-GR" sz="2800" dirty="0" smtClean="0">
                <a:latin typeface="Times New Roman" panose="02020603050405020304" pitchFamily="18" charset="0"/>
                <a:ea typeface="Times New Roman" panose="02020603050405020304" pitchFamily="18" charset="0"/>
              </a:rPr>
              <a:t> Πρόεδρος της Τουρκικής Δημοκρατίας</a:t>
            </a:r>
            <a:endParaRPr lang="en-US" sz="2800"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204953"/>
            <a:ext cx="5628290" cy="6117019"/>
          </a:xfrm>
        </p:spPr>
      </p:pic>
    </p:spTree>
    <p:extLst>
      <p:ext uri="{BB962C8B-B14F-4D97-AF65-F5344CB8AC3E}">
        <p14:creationId xmlns:p14="http://schemas.microsoft.com/office/powerpoint/2010/main" val="840536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599" y="152401"/>
            <a:ext cx="8810297" cy="6437585"/>
          </a:xfrm>
        </p:spPr>
        <p:txBody>
          <a:bodyPr rtlCol="0">
            <a:normAutofit fontScale="92500" lnSpcReduction="10000"/>
          </a:bodyPr>
          <a:lstStyle/>
          <a:p>
            <a:pPr eaLnBrk="1" fontAlgn="auto" hangingPunct="1">
              <a:spcAft>
                <a:spcPts val="0"/>
              </a:spcAft>
              <a:buFont typeface="Arial" pitchFamily="34" charset="0"/>
              <a:buChar char="•"/>
              <a:defRPr/>
            </a:pPr>
            <a:r>
              <a:rPr lang="el-GR" sz="2000" dirty="0"/>
              <a:t>1415-16 κατάκτηση της Μολδαβίας και της Βλαχίας.</a:t>
            </a:r>
          </a:p>
          <a:p>
            <a:pPr eaLnBrk="1" fontAlgn="auto" hangingPunct="1">
              <a:spcAft>
                <a:spcPts val="0"/>
              </a:spcAft>
              <a:buFont typeface="Arial" pitchFamily="34" charset="0"/>
              <a:buChar char="•"/>
              <a:defRPr/>
            </a:pPr>
            <a:r>
              <a:rPr lang="el-GR" sz="2000" dirty="0"/>
              <a:t>1415-19 πρώτη κατάληψη της Αλβανίας</a:t>
            </a:r>
          </a:p>
          <a:p>
            <a:pPr eaLnBrk="1" fontAlgn="auto" hangingPunct="1">
              <a:spcAft>
                <a:spcPts val="0"/>
              </a:spcAft>
              <a:buFont typeface="Arial" pitchFamily="34" charset="0"/>
              <a:buChar char="•"/>
              <a:defRPr/>
            </a:pPr>
            <a:r>
              <a:rPr lang="el-GR" sz="2000" dirty="0"/>
              <a:t>1430 πτώση της Θεσσαλονίκης και των Ιωαννίνων</a:t>
            </a:r>
          </a:p>
          <a:p>
            <a:pPr eaLnBrk="1" fontAlgn="auto" hangingPunct="1">
              <a:spcAft>
                <a:spcPts val="0"/>
              </a:spcAft>
              <a:buFont typeface="Arial" pitchFamily="34" charset="0"/>
              <a:buChar char="•"/>
              <a:defRPr/>
            </a:pPr>
            <a:r>
              <a:rPr lang="el-GR" sz="2000" dirty="0"/>
              <a:t>1437 εισβολή στην Τρανσυλβανία</a:t>
            </a:r>
          </a:p>
          <a:p>
            <a:pPr eaLnBrk="1" fontAlgn="auto" hangingPunct="1">
              <a:spcAft>
                <a:spcPts val="0"/>
              </a:spcAft>
              <a:buFont typeface="Arial" pitchFamily="34" charset="0"/>
              <a:buChar char="•"/>
              <a:defRPr/>
            </a:pPr>
            <a:r>
              <a:rPr lang="el-GR" sz="2000" dirty="0"/>
              <a:t>1444 μάχη της Βάρνας (δεύτερη ήττα των Ούγγρων από τους Οθωμανούς).</a:t>
            </a:r>
          </a:p>
          <a:p>
            <a:pPr eaLnBrk="1" fontAlgn="auto" hangingPunct="1">
              <a:spcAft>
                <a:spcPts val="0"/>
              </a:spcAft>
              <a:buFont typeface="Arial" pitchFamily="34" charset="0"/>
              <a:buChar char="•"/>
              <a:defRPr/>
            </a:pPr>
            <a:r>
              <a:rPr lang="el-GR" sz="2000" dirty="0"/>
              <a:t>1448 δεύτερη μάχη του Κοσσυφοπεδίου</a:t>
            </a:r>
          </a:p>
          <a:p>
            <a:pPr eaLnBrk="1" fontAlgn="auto" hangingPunct="1">
              <a:spcAft>
                <a:spcPts val="0"/>
              </a:spcAft>
              <a:buFont typeface="Arial" pitchFamily="34" charset="0"/>
              <a:buChar char="•"/>
              <a:defRPr/>
            </a:pPr>
            <a:r>
              <a:rPr lang="el-GR" sz="2000" dirty="0"/>
              <a:t>29 Μαΐου 1453 Άλωση της Πόλης</a:t>
            </a:r>
          </a:p>
          <a:p>
            <a:pPr eaLnBrk="1" fontAlgn="auto" hangingPunct="1">
              <a:spcAft>
                <a:spcPts val="0"/>
              </a:spcAft>
              <a:buFont typeface="Arial" pitchFamily="34" charset="0"/>
              <a:buChar char="•"/>
              <a:defRPr/>
            </a:pPr>
            <a:r>
              <a:rPr lang="el-GR" sz="2000" dirty="0"/>
              <a:t>1459 κατάλυση της αυτονομίας της Σερβίας</a:t>
            </a:r>
          </a:p>
          <a:p>
            <a:pPr eaLnBrk="1" fontAlgn="auto" hangingPunct="1">
              <a:spcAft>
                <a:spcPts val="0"/>
              </a:spcAft>
              <a:buFont typeface="Arial" pitchFamily="34" charset="0"/>
              <a:buChar char="•"/>
              <a:defRPr/>
            </a:pPr>
            <a:r>
              <a:rPr lang="el-GR" sz="2000" dirty="0"/>
              <a:t>1461 κατάλυση του Δεσποτάτου του </a:t>
            </a:r>
            <a:r>
              <a:rPr lang="el-GR" sz="2000" dirty="0" err="1"/>
              <a:t>Μωρέως</a:t>
            </a:r>
            <a:endParaRPr lang="el-GR" sz="2000" dirty="0"/>
          </a:p>
          <a:p>
            <a:pPr eaLnBrk="1" fontAlgn="auto" hangingPunct="1">
              <a:spcAft>
                <a:spcPts val="0"/>
              </a:spcAft>
              <a:buFont typeface="Arial" pitchFamily="34" charset="0"/>
              <a:buChar char="•"/>
              <a:defRPr/>
            </a:pPr>
            <a:r>
              <a:rPr lang="el-GR" sz="2000" dirty="0"/>
              <a:t>1462 κατάλυση της Αυτοκρατορίας της Τραπεζούντας</a:t>
            </a:r>
          </a:p>
          <a:p>
            <a:pPr eaLnBrk="1" fontAlgn="auto" hangingPunct="1">
              <a:spcAft>
                <a:spcPts val="0"/>
              </a:spcAft>
              <a:buFont typeface="Arial" pitchFamily="34" charset="0"/>
              <a:buChar char="•"/>
              <a:defRPr/>
            </a:pPr>
            <a:r>
              <a:rPr lang="el-GR" sz="2000" dirty="0"/>
              <a:t>1463 κατάληψη της Βοσνίας και της Ερζεγοβίνης (1465)</a:t>
            </a:r>
          </a:p>
          <a:p>
            <a:pPr eaLnBrk="1" fontAlgn="auto" hangingPunct="1">
              <a:spcAft>
                <a:spcPts val="0"/>
              </a:spcAft>
              <a:buFont typeface="Arial" pitchFamily="34" charset="0"/>
              <a:buChar char="•"/>
              <a:defRPr/>
            </a:pPr>
            <a:r>
              <a:rPr lang="el-GR" sz="2000" dirty="0"/>
              <a:t>1468 θάνατος του </a:t>
            </a:r>
            <a:r>
              <a:rPr lang="el-GR" sz="2000" dirty="0" err="1"/>
              <a:t>Σκεντέρμπεη</a:t>
            </a:r>
            <a:r>
              <a:rPr lang="el-GR" sz="2000" dirty="0"/>
              <a:t> (1478 πτώση της </a:t>
            </a:r>
            <a:r>
              <a:rPr lang="el-GR" sz="2000" dirty="0" err="1"/>
              <a:t>Κρούγιας</a:t>
            </a:r>
            <a:r>
              <a:rPr lang="el-GR" sz="2000" dirty="0"/>
              <a:t>)</a:t>
            </a:r>
          </a:p>
          <a:p>
            <a:pPr eaLnBrk="1" fontAlgn="auto" hangingPunct="1">
              <a:spcAft>
                <a:spcPts val="0"/>
              </a:spcAft>
              <a:buFont typeface="Arial" pitchFamily="34" charset="0"/>
              <a:buChar char="•"/>
              <a:defRPr/>
            </a:pPr>
            <a:r>
              <a:rPr lang="el-GR" sz="2000" dirty="0"/>
              <a:t>1480 οι Οθωμανοί αποβιβάζονται στο </a:t>
            </a:r>
            <a:r>
              <a:rPr lang="el-GR" sz="2000" dirty="0" err="1"/>
              <a:t>Ότραντο</a:t>
            </a:r>
            <a:r>
              <a:rPr lang="el-GR" sz="2000" dirty="0"/>
              <a:t>.</a:t>
            </a:r>
          </a:p>
          <a:p>
            <a:pPr eaLnBrk="1" fontAlgn="auto" hangingPunct="1">
              <a:spcAft>
                <a:spcPts val="0"/>
              </a:spcAft>
              <a:buFont typeface="Arial" pitchFamily="34" charset="0"/>
              <a:buChar char="•"/>
              <a:defRPr/>
            </a:pPr>
            <a:r>
              <a:rPr lang="el-GR" sz="2000" dirty="0"/>
              <a:t>1516-17 οθωμανική κατάκτηση της Συρίας και της Αιγύπτου</a:t>
            </a:r>
          </a:p>
          <a:p>
            <a:pPr eaLnBrk="1" fontAlgn="auto" hangingPunct="1">
              <a:spcAft>
                <a:spcPts val="0"/>
              </a:spcAft>
              <a:buFont typeface="Arial" pitchFamily="34" charset="0"/>
              <a:buChar char="•"/>
              <a:defRPr/>
            </a:pPr>
            <a:r>
              <a:rPr lang="el-GR" sz="2000" dirty="0"/>
              <a:t>1522 κατάληψη της Ρόδου</a:t>
            </a:r>
          </a:p>
          <a:p>
            <a:pPr eaLnBrk="1" fontAlgn="auto" hangingPunct="1">
              <a:spcAft>
                <a:spcPts val="0"/>
              </a:spcAft>
              <a:buFont typeface="Arial" pitchFamily="34" charset="0"/>
              <a:buChar char="•"/>
              <a:defRPr/>
            </a:pPr>
            <a:r>
              <a:rPr lang="el-GR" sz="2000" dirty="0"/>
              <a:t>1526 μάχη του Μόχατς (κατάλυση του ουγγρικού βασιλείου)</a:t>
            </a:r>
          </a:p>
          <a:p>
            <a:pPr eaLnBrk="1" fontAlgn="auto" hangingPunct="1">
              <a:spcAft>
                <a:spcPts val="0"/>
              </a:spcAft>
              <a:buFont typeface="Arial" pitchFamily="34" charset="0"/>
              <a:buChar char="•"/>
              <a:defRPr/>
            </a:pPr>
            <a:r>
              <a:rPr lang="el-GR" sz="2000" dirty="0"/>
              <a:t>1529 πρώτη πολιορκία της Βιέννης (τα σύνορα του οθωμανικού κράτους εκτείνονται από τον Περσικό Κόλπο ως το Μαρόκο).</a:t>
            </a:r>
          </a:p>
          <a:p>
            <a:pPr eaLnBrk="1" fontAlgn="auto" hangingPunct="1">
              <a:spcAft>
                <a:spcPts val="0"/>
              </a:spcAft>
              <a:buFont typeface="Arial" pitchFamily="34" charset="0"/>
              <a:buChar char="•"/>
              <a:defRPr/>
            </a:pPr>
            <a:r>
              <a:rPr lang="el-GR" sz="2000" dirty="0"/>
              <a:t>1566 κατάλυση του Δουκάτου της Νάξου (1566-79 Ιωσήφ Νάζι)</a:t>
            </a:r>
          </a:p>
          <a:p>
            <a:pPr eaLnBrk="1" fontAlgn="auto" hangingPunct="1">
              <a:spcAft>
                <a:spcPts val="0"/>
              </a:spcAft>
              <a:buFont typeface="Arial" pitchFamily="34" charset="0"/>
              <a:buChar char="•"/>
              <a:defRPr/>
            </a:pPr>
            <a:r>
              <a:rPr lang="el-GR" sz="2000" dirty="0"/>
              <a:t>1683 δεύτερη πολιορκία της Βιέννης</a:t>
            </a:r>
          </a:p>
          <a:p>
            <a:pPr eaLnBrk="1" fontAlgn="auto" hangingPunct="1">
              <a:spcAft>
                <a:spcPts val="0"/>
              </a:spcAft>
              <a:buFont typeface="Arial" pitchFamily="34" charset="0"/>
              <a:buChar char="•"/>
              <a:defRPr/>
            </a:pPr>
            <a:endParaRPr lang="el-GR" sz="2000" dirty="0"/>
          </a:p>
          <a:p>
            <a:pPr eaLnBrk="1" fontAlgn="auto" hangingPunct="1">
              <a:spcAft>
                <a:spcPts val="0"/>
              </a:spcAft>
              <a:buFont typeface="Arial" pitchFamily="34" charset="0"/>
              <a:buChar char="•"/>
              <a:defRPr/>
            </a:pPr>
            <a:endParaRPr lang="el-GR" sz="2000" dirty="0"/>
          </a:p>
          <a:p>
            <a:pPr eaLnBrk="1" fontAlgn="auto" hangingPunct="1">
              <a:spcAft>
                <a:spcPts val="0"/>
              </a:spcAft>
              <a:buFont typeface="Arial" pitchFamily="34" charset="0"/>
              <a:buChar char="•"/>
              <a:defRPr/>
            </a:pPr>
            <a:endParaRPr lang="en-US" sz="2000" dirty="0"/>
          </a:p>
        </p:txBody>
      </p:sp>
    </p:spTree>
    <p:extLst>
      <p:ext uri="{BB962C8B-B14F-4D97-AF65-F5344CB8AC3E}">
        <p14:creationId xmlns:p14="http://schemas.microsoft.com/office/powerpoint/2010/main" val="2078517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545" y="283779"/>
            <a:ext cx="11713779" cy="6345620"/>
          </a:xfrm>
        </p:spPr>
        <p:txBody>
          <a:bodyPr numCol="2"/>
          <a:lstStyle/>
          <a:p>
            <a:pPr algn="just"/>
            <a:r>
              <a:rPr lang="el-GR" sz="2400" dirty="0">
                <a:latin typeface="Times New Roman" panose="02020603050405020304" pitchFamily="18" charset="0"/>
                <a:ea typeface="Times New Roman" panose="02020603050405020304" pitchFamily="18" charset="0"/>
              </a:rPr>
              <a:t>Ηγεμονική ιδεολογία της </a:t>
            </a:r>
            <a:r>
              <a:rPr lang="el-GR" sz="2400" dirty="0" smtClean="0">
                <a:latin typeface="Times New Roman" panose="02020603050405020304" pitchFamily="18" charset="0"/>
                <a:ea typeface="Times New Roman" panose="02020603050405020304" pitchFamily="18" charset="0"/>
              </a:rPr>
              <a:t>Νέας Τουρκίας </a:t>
            </a:r>
            <a:r>
              <a:rPr lang="el-GR" sz="2400" dirty="0">
                <a:latin typeface="Times New Roman" panose="02020603050405020304" pitchFamily="18" charset="0"/>
                <a:ea typeface="Times New Roman" panose="02020603050405020304" pitchFamily="18" charset="0"/>
              </a:rPr>
              <a:t>ήταν ο </a:t>
            </a:r>
            <a:r>
              <a:rPr lang="el-GR" sz="2400" dirty="0" err="1">
                <a:latin typeface="Times New Roman" panose="02020603050405020304" pitchFamily="18" charset="0"/>
                <a:ea typeface="Times New Roman" panose="02020603050405020304" pitchFamily="18" charset="0"/>
              </a:rPr>
              <a:t>κεμαλισμός</a:t>
            </a:r>
            <a:r>
              <a:rPr lang="el-GR"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Kemalizm</a:t>
            </a:r>
            <a:r>
              <a:rPr lang="el-GR" sz="2400" dirty="0">
                <a:latin typeface="Times New Roman" panose="02020603050405020304" pitchFamily="18" charset="0"/>
                <a:ea typeface="Times New Roman" panose="02020603050405020304" pitchFamily="18" charset="0"/>
              </a:rPr>
              <a:t>) ή </a:t>
            </a:r>
            <a:r>
              <a:rPr lang="el-GR" sz="2400" dirty="0" err="1">
                <a:latin typeface="Times New Roman" panose="02020603050405020304" pitchFamily="18" charset="0"/>
                <a:ea typeface="Times New Roman" panose="02020603050405020304" pitchFamily="18" charset="0"/>
              </a:rPr>
              <a:t>ατατουρκισμός</a:t>
            </a:r>
            <a:r>
              <a:rPr lang="el-GR"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Atat</a:t>
            </a:r>
            <a:r>
              <a:rPr lang="el-GR" sz="2400" dirty="0">
                <a:latin typeface="Times New Roman" panose="02020603050405020304" pitchFamily="18" charset="0"/>
                <a:ea typeface="Times New Roman" panose="02020603050405020304" pitchFamily="18" charset="0"/>
              </a:rPr>
              <a:t>ü</a:t>
            </a:r>
            <a:r>
              <a:rPr lang="en-US" sz="2400" dirty="0" err="1">
                <a:latin typeface="Times New Roman" panose="02020603050405020304" pitchFamily="18" charset="0"/>
                <a:ea typeface="Times New Roman" panose="02020603050405020304" pitchFamily="18" charset="0"/>
              </a:rPr>
              <a:t>rk</a:t>
            </a:r>
            <a:r>
              <a:rPr lang="el-GR" sz="2400" dirty="0" err="1">
                <a:latin typeface="Times New Roman" panose="02020603050405020304" pitchFamily="18" charset="0"/>
                <a:ea typeface="Times New Roman" panose="02020603050405020304" pitchFamily="18" charset="0"/>
              </a:rPr>
              <a:t>çü</a:t>
            </a:r>
            <a:r>
              <a:rPr lang="en-US" sz="2400" dirty="0">
                <a:latin typeface="Times New Roman" panose="02020603050405020304" pitchFamily="18" charset="0"/>
                <a:ea typeface="Times New Roman" panose="02020603050405020304" pitchFamily="18" charset="0"/>
              </a:rPr>
              <a:t>l</a:t>
            </a:r>
            <a:r>
              <a:rPr lang="el-GR" sz="2400" dirty="0">
                <a:latin typeface="Times New Roman" panose="02020603050405020304" pitchFamily="18" charset="0"/>
                <a:ea typeface="Times New Roman" panose="02020603050405020304" pitchFamily="18" charset="0"/>
              </a:rPr>
              <a:t>ü</a:t>
            </a:r>
            <a:r>
              <a:rPr lang="en-US" sz="2400" dirty="0">
                <a:latin typeface="Times New Roman" panose="02020603050405020304" pitchFamily="18" charset="0"/>
                <a:ea typeface="Times New Roman" panose="02020603050405020304" pitchFamily="18" charset="0"/>
              </a:rPr>
              <a:t>k</a:t>
            </a:r>
            <a:r>
              <a:rPr lang="el-GR" sz="2400" dirty="0">
                <a:latin typeface="Times New Roman" panose="02020603050405020304" pitchFamily="18" charset="0"/>
                <a:ea typeface="Times New Roman" panose="02020603050405020304" pitchFamily="18" charset="0"/>
              </a:rPr>
              <a:t>). Παρότι </a:t>
            </a:r>
            <a:r>
              <a:rPr lang="el-GR" sz="2400" dirty="0" smtClean="0">
                <a:latin typeface="Times New Roman" panose="02020603050405020304" pitchFamily="18" charset="0"/>
                <a:ea typeface="Times New Roman" panose="02020603050405020304" pitchFamily="18" charset="0"/>
              </a:rPr>
              <a:t>δεν αποτέλεσε ποτέ </a:t>
            </a:r>
            <a:r>
              <a:rPr lang="el-GR" sz="2400" dirty="0">
                <a:latin typeface="Times New Roman" panose="02020603050405020304" pitchFamily="18" charset="0"/>
                <a:ea typeface="Times New Roman" panose="02020603050405020304" pitchFamily="18" charset="0"/>
              </a:rPr>
              <a:t>μια συνεκτική θεωρία</a:t>
            </a:r>
            <a:r>
              <a:rPr lang="el-GR" sz="2400" dirty="0" smtClean="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ο </a:t>
            </a:r>
            <a:r>
              <a:rPr lang="el-GR" sz="2400" dirty="0" err="1">
                <a:latin typeface="Times New Roman" panose="02020603050405020304" pitchFamily="18" charset="0"/>
                <a:ea typeface="Times New Roman" panose="02020603050405020304" pitchFamily="18" charset="0"/>
              </a:rPr>
              <a:t>κεμαλισμός</a:t>
            </a:r>
            <a:r>
              <a:rPr lang="el-GR" sz="2400" dirty="0" smtClean="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αποτελείτο από έξι βασικές αρχές, τις «έξι ακτίνες» (</a:t>
            </a:r>
            <a:r>
              <a:rPr lang="en-US" sz="2400" dirty="0">
                <a:latin typeface="Times New Roman" panose="02020603050405020304" pitchFamily="18" charset="0"/>
                <a:ea typeface="Times New Roman" panose="02020603050405020304" pitchFamily="18" charset="0"/>
              </a:rPr>
              <a:t>alt</a:t>
            </a:r>
            <a:r>
              <a:rPr lang="el-GR" sz="2400" dirty="0">
                <a:latin typeface="Times New Roman" panose="02020603050405020304" pitchFamily="18" charset="0"/>
                <a:ea typeface="Times New Roman" panose="02020603050405020304" pitchFamily="18" charset="0"/>
              </a:rPr>
              <a:t>ı </a:t>
            </a:r>
            <a:r>
              <a:rPr lang="en-US" sz="2400" dirty="0">
                <a:latin typeface="Times New Roman" panose="02020603050405020304" pitchFamily="18" charset="0"/>
                <a:ea typeface="Times New Roman" panose="02020603050405020304" pitchFamily="18" charset="0"/>
              </a:rPr>
              <a:t>ok</a:t>
            </a:r>
            <a:r>
              <a:rPr lang="el-GR" sz="2400" dirty="0" smtClean="0">
                <a:latin typeface="Times New Roman" panose="02020603050405020304" pitchFamily="18" charset="0"/>
                <a:ea typeface="Times New Roman" panose="02020603050405020304" pitchFamily="18" charset="0"/>
              </a:rPr>
              <a:t>), που καθιερώθηκαν στο πρόγραμμα του Λαϊκού Ρεπουμπλικανικού Κόμματος το 1931</a:t>
            </a:r>
            <a:r>
              <a:rPr lang="el-GR" sz="2400" dirty="0">
                <a:latin typeface="Times New Roman" panose="02020603050405020304" pitchFamily="18" charset="0"/>
                <a:ea typeface="Times New Roman" panose="02020603050405020304" pitchFamily="18" charset="0"/>
              </a:rPr>
              <a:t>: </a:t>
            </a:r>
            <a:endParaRPr lang="el-GR" sz="2400" dirty="0"/>
          </a:p>
          <a:p>
            <a:r>
              <a:rPr lang="el-GR" sz="2400" dirty="0"/>
              <a:t>α. Η αρχή της δημοκρατίας (</a:t>
            </a:r>
            <a:r>
              <a:rPr lang="en-US" sz="2400" dirty="0" err="1"/>
              <a:t>Cumhuriyet</a:t>
            </a:r>
            <a:r>
              <a:rPr lang="el-GR" sz="2400" dirty="0" smtClean="0"/>
              <a:t>ç</a:t>
            </a:r>
            <a:r>
              <a:rPr lang="en-US" sz="2400" dirty="0" err="1" smtClean="0"/>
              <a:t>ilik</a:t>
            </a:r>
            <a:r>
              <a:rPr lang="el-GR" sz="2400" dirty="0"/>
              <a:t>).</a:t>
            </a:r>
          </a:p>
          <a:p>
            <a:r>
              <a:rPr lang="el-GR" sz="2400" dirty="0"/>
              <a:t>β. Η αρχή του εθνικισμού (</a:t>
            </a:r>
            <a:r>
              <a:rPr lang="en-US" sz="2400" dirty="0" err="1"/>
              <a:t>Milliyet</a:t>
            </a:r>
            <a:r>
              <a:rPr lang="el-GR" sz="2400" dirty="0"/>
              <a:t>ç</a:t>
            </a:r>
            <a:r>
              <a:rPr lang="en-US" sz="2400" dirty="0" err="1"/>
              <a:t>ilik</a:t>
            </a:r>
            <a:r>
              <a:rPr lang="el-GR" sz="2400" dirty="0"/>
              <a:t>).</a:t>
            </a:r>
          </a:p>
          <a:p>
            <a:r>
              <a:rPr lang="el-GR" sz="2400" dirty="0"/>
              <a:t>- Εκτουρκισμός της γλώσσας.</a:t>
            </a:r>
          </a:p>
          <a:p>
            <a:r>
              <a:rPr lang="el-GR" sz="2400" dirty="0"/>
              <a:t>- Εκτουρκισμός της ιστορίας.</a:t>
            </a:r>
          </a:p>
          <a:p>
            <a:r>
              <a:rPr lang="el-GR" sz="2400" dirty="0"/>
              <a:t>- Σχέση του τουρκικού εθνικισμού με τη Μ. Ασία.</a:t>
            </a:r>
          </a:p>
          <a:p>
            <a:r>
              <a:rPr lang="el-GR" sz="2400" dirty="0"/>
              <a:t>- </a:t>
            </a:r>
            <a:r>
              <a:rPr lang="el-GR" sz="2400" dirty="0" err="1" smtClean="0"/>
              <a:t>Παντουρκισμός</a:t>
            </a:r>
            <a:r>
              <a:rPr lang="el-GR" sz="2400" dirty="0"/>
              <a:t>.</a:t>
            </a:r>
          </a:p>
          <a:p>
            <a:r>
              <a:rPr lang="el-GR" sz="2400" dirty="0"/>
              <a:t>γ. Η αρχή της Λαϊκής κυριαρχίας (</a:t>
            </a:r>
            <a:r>
              <a:rPr lang="en-US" sz="2400" dirty="0" err="1"/>
              <a:t>Halk</a:t>
            </a:r>
            <a:r>
              <a:rPr lang="el-GR" sz="2400" dirty="0" err="1"/>
              <a:t>çı</a:t>
            </a:r>
            <a:r>
              <a:rPr lang="en-US" sz="2400" dirty="0"/>
              <a:t>l</a:t>
            </a:r>
            <a:r>
              <a:rPr lang="el-GR" sz="2400" dirty="0"/>
              <a:t>ı</a:t>
            </a:r>
            <a:r>
              <a:rPr lang="en-US" sz="2400" dirty="0"/>
              <a:t>k</a:t>
            </a:r>
            <a:r>
              <a:rPr lang="el-GR" sz="2400" dirty="0"/>
              <a:t>).</a:t>
            </a:r>
          </a:p>
          <a:p>
            <a:r>
              <a:rPr lang="el-GR" sz="2400" dirty="0"/>
              <a:t>- Η «ισότητα» όλων των πολιτών.</a:t>
            </a:r>
          </a:p>
          <a:p>
            <a:r>
              <a:rPr lang="el-GR" sz="2400" dirty="0"/>
              <a:t>- Το μονοκομματικό κράτος.</a:t>
            </a:r>
          </a:p>
          <a:p>
            <a:r>
              <a:rPr lang="el-GR" sz="2400" dirty="0"/>
              <a:t>- Η προσπάθεια «επιμόρφωσης» του λαού.</a:t>
            </a:r>
          </a:p>
          <a:p>
            <a:r>
              <a:rPr lang="el-GR" sz="2400" dirty="0"/>
              <a:t>δ. Η αρχή του «λαϊκού κράτους» (</a:t>
            </a:r>
            <a:r>
              <a:rPr lang="en-US" sz="2400" dirty="0"/>
              <a:t>Lay</a:t>
            </a:r>
            <a:r>
              <a:rPr lang="el-GR" sz="2400" dirty="0"/>
              <a:t>ı</a:t>
            </a:r>
            <a:r>
              <a:rPr lang="en-US" sz="2400" dirty="0"/>
              <a:t>kl</a:t>
            </a:r>
            <a:r>
              <a:rPr lang="el-GR" sz="2400" dirty="0"/>
              <a:t>ı</a:t>
            </a:r>
            <a:r>
              <a:rPr lang="en-US" sz="2400" dirty="0"/>
              <a:t>k</a:t>
            </a:r>
            <a:r>
              <a:rPr lang="el-GR" sz="2400" dirty="0"/>
              <a:t>).</a:t>
            </a:r>
          </a:p>
          <a:p>
            <a:r>
              <a:rPr lang="el-GR" sz="2400" dirty="0"/>
              <a:t>- Προσπάθειες αποδιοργάνωσης του ισλαμικού κατεστημένου.</a:t>
            </a:r>
          </a:p>
          <a:p>
            <a:r>
              <a:rPr lang="el-GR" sz="2400" dirty="0"/>
              <a:t>- Μέτρα για εξευρωπαϊσμό του κράτους (θεσμοί, γραφή, ενδυμασία, παιδεία κ.λπ.)</a:t>
            </a:r>
          </a:p>
          <a:p>
            <a:r>
              <a:rPr lang="el-GR" sz="2400" dirty="0"/>
              <a:t>ε. Η αρχή του κρατισμού (</a:t>
            </a:r>
            <a:r>
              <a:rPr lang="en-US" sz="2400" dirty="0" err="1"/>
              <a:t>Devlet</a:t>
            </a:r>
            <a:r>
              <a:rPr lang="el-GR" sz="2400" dirty="0"/>
              <a:t>ç</a:t>
            </a:r>
            <a:r>
              <a:rPr lang="en-US" sz="2400" dirty="0" err="1"/>
              <a:t>ilik</a:t>
            </a:r>
            <a:r>
              <a:rPr lang="el-GR" sz="2400" dirty="0"/>
              <a:t>).</a:t>
            </a:r>
          </a:p>
          <a:p>
            <a:r>
              <a:rPr lang="el-GR" sz="2400" dirty="0"/>
              <a:t>- Γεωργία.</a:t>
            </a:r>
          </a:p>
          <a:p>
            <a:r>
              <a:rPr lang="el-GR" sz="2400" dirty="0"/>
              <a:t>- Βιομηχανία.</a:t>
            </a:r>
          </a:p>
          <a:p>
            <a:r>
              <a:rPr lang="el-GR" sz="2400" dirty="0"/>
              <a:t>- </a:t>
            </a:r>
            <a:r>
              <a:rPr lang="el-GR" sz="2400" dirty="0" smtClean="0"/>
              <a:t>Υιοθέτηση του </a:t>
            </a:r>
            <a:r>
              <a:rPr lang="en-US" sz="2400" dirty="0" smtClean="0"/>
              <a:t>New Deal </a:t>
            </a:r>
            <a:r>
              <a:rPr lang="el-GR" sz="2400" dirty="0" smtClean="0"/>
              <a:t>στην οικονομία μετά το Κραχ του 1929.</a:t>
            </a:r>
            <a:endParaRPr lang="el-GR" sz="2400" dirty="0"/>
          </a:p>
          <a:p>
            <a:r>
              <a:rPr lang="el-GR" sz="2400" dirty="0" smtClean="0"/>
              <a:t>- </a:t>
            </a:r>
            <a:r>
              <a:rPr lang="el-GR" sz="2400" dirty="0"/>
              <a:t>Ο κρατικό προστατευτισμός.</a:t>
            </a:r>
          </a:p>
          <a:p>
            <a:r>
              <a:rPr lang="el-GR" sz="2400" dirty="0" err="1"/>
              <a:t>στ</a:t>
            </a:r>
            <a:r>
              <a:rPr lang="el-GR" sz="2400" dirty="0"/>
              <a:t>. Η αρχή του «</a:t>
            </a:r>
            <a:r>
              <a:rPr lang="el-GR" sz="2400" dirty="0" err="1"/>
              <a:t>επαναστατισμού</a:t>
            </a:r>
            <a:r>
              <a:rPr lang="el-GR" sz="2400" dirty="0"/>
              <a:t>» (</a:t>
            </a:r>
            <a:r>
              <a:rPr lang="en-US" sz="2400" dirty="0" err="1"/>
              <a:t>Inkil</a:t>
            </a:r>
            <a:r>
              <a:rPr lang="el-GR" sz="2400" dirty="0"/>
              <a:t>ā</a:t>
            </a:r>
            <a:r>
              <a:rPr lang="en-US" sz="2400" dirty="0"/>
              <a:t>p</a:t>
            </a:r>
            <a:r>
              <a:rPr lang="el-GR" sz="2400" dirty="0" err="1"/>
              <a:t>çı</a:t>
            </a:r>
            <a:r>
              <a:rPr lang="en-US" sz="2400" dirty="0"/>
              <a:t>l</a:t>
            </a:r>
            <a:r>
              <a:rPr lang="el-GR" sz="2400" dirty="0"/>
              <a:t>ı</a:t>
            </a:r>
            <a:r>
              <a:rPr lang="en-US" sz="2400" dirty="0"/>
              <a:t>k</a:t>
            </a:r>
            <a:r>
              <a:rPr lang="el-GR" sz="2400" dirty="0"/>
              <a:t>).</a:t>
            </a:r>
          </a:p>
          <a:p>
            <a:pPr algn="just"/>
            <a:endParaRPr lang="el-GR" sz="2400" dirty="0"/>
          </a:p>
        </p:txBody>
      </p:sp>
    </p:spTree>
    <p:extLst>
      <p:ext uri="{BB962C8B-B14F-4D97-AF65-F5344CB8AC3E}">
        <p14:creationId xmlns:p14="http://schemas.microsoft.com/office/powerpoint/2010/main" val="2247421259"/>
      </p:ext>
    </p:extLst>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8552" y="1150883"/>
            <a:ext cx="6043448" cy="5234151"/>
          </a:xfrm>
        </p:spPr>
        <p:txBody>
          <a:bodyPr/>
          <a:lstStyle/>
          <a:p>
            <a:pPr marL="0" lvl="1" indent="0" algn="just">
              <a:buNone/>
            </a:pPr>
            <a:r>
              <a:rPr lang="el-GR" sz="2200" dirty="0" smtClean="0">
                <a:latin typeface="Times New Roman" panose="02020603050405020304" pitchFamily="18" charset="0"/>
                <a:ea typeface="Times New Roman" panose="02020603050405020304" pitchFamily="18" charset="0"/>
              </a:rPr>
              <a:t>Πατέρας του </a:t>
            </a:r>
            <a:r>
              <a:rPr lang="el-GR" sz="2200" dirty="0" err="1" smtClean="0">
                <a:latin typeface="Times New Roman" panose="02020603050405020304" pitchFamily="18" charset="0"/>
                <a:ea typeface="Times New Roman" panose="02020603050405020304" pitchFamily="18" charset="0"/>
              </a:rPr>
              <a:t>Τουρκισμού</a:t>
            </a:r>
            <a:r>
              <a:rPr lang="el-GR" sz="2200" dirty="0" smtClean="0">
                <a:latin typeface="Times New Roman" panose="02020603050405020304" pitchFamily="18" charset="0"/>
                <a:ea typeface="Times New Roman" panose="02020603050405020304" pitchFamily="18" charset="0"/>
              </a:rPr>
              <a:t> υπήρξε ο κοινωνιολόγος </a:t>
            </a:r>
            <a:r>
              <a:rPr lang="en-US" sz="2400" b="1" dirty="0" smtClean="0">
                <a:latin typeface="Times New Roman" panose="02020603050405020304" pitchFamily="18" charset="0"/>
                <a:ea typeface="Times New Roman" panose="02020603050405020304" pitchFamily="18" charset="0"/>
              </a:rPr>
              <a:t>Mehmed </a:t>
            </a:r>
            <a:r>
              <a:rPr lang="en-US" sz="2400" b="1" dirty="0" err="1">
                <a:latin typeface="Times New Roman" panose="02020603050405020304" pitchFamily="18" charset="0"/>
                <a:ea typeface="Times New Roman" panose="02020603050405020304" pitchFamily="18" charset="0"/>
              </a:rPr>
              <a:t>Ziya</a:t>
            </a:r>
            <a:r>
              <a:rPr lang="el-GR" sz="2400" dirty="0">
                <a:latin typeface="Times New Roman" panose="02020603050405020304" pitchFamily="18" charset="0"/>
                <a:ea typeface="Times New Roman" panose="02020603050405020304" pitchFamily="18" charset="0"/>
              </a:rPr>
              <a:t>, </a:t>
            </a:r>
            <a:r>
              <a:rPr lang="el-GR" sz="2400" dirty="0" smtClean="0">
                <a:latin typeface="Times New Roman" panose="02020603050405020304" pitchFamily="18" charset="0"/>
                <a:ea typeface="Times New Roman" panose="02020603050405020304" pitchFamily="18" charset="0"/>
              </a:rPr>
              <a:t>γνωστός με το ψευδώνυμο </a:t>
            </a:r>
            <a:r>
              <a:rPr lang="en-US" sz="2400" b="1" dirty="0">
                <a:latin typeface="Times New Roman" panose="02020603050405020304" pitchFamily="18" charset="0"/>
                <a:ea typeface="Times New Roman" panose="02020603050405020304" pitchFamily="18" charset="0"/>
              </a:rPr>
              <a:t>G</a:t>
            </a:r>
            <a:r>
              <a:rPr lang="el-GR" sz="2400" b="1" dirty="0">
                <a:latin typeface="Times New Roman" panose="02020603050405020304" pitchFamily="18" charset="0"/>
                <a:ea typeface="Times New Roman" panose="02020603050405020304" pitchFamily="18" charset="0"/>
              </a:rPr>
              <a:t>ö</a:t>
            </a:r>
            <a:r>
              <a:rPr lang="en-US" sz="2400" b="1" dirty="0" err="1">
                <a:latin typeface="Times New Roman" panose="02020603050405020304" pitchFamily="18" charset="0"/>
                <a:ea typeface="Times New Roman" panose="02020603050405020304" pitchFamily="18" charset="0"/>
              </a:rPr>
              <a:t>kalp</a:t>
            </a:r>
            <a:r>
              <a:rPr lang="el-GR" sz="2400" dirty="0">
                <a:latin typeface="Times New Roman" panose="02020603050405020304" pitchFamily="18" charset="0"/>
                <a:ea typeface="Times New Roman" panose="02020603050405020304" pitchFamily="18" charset="0"/>
              </a:rPr>
              <a:t> (1876 – 1924</a:t>
            </a:r>
            <a:r>
              <a:rPr lang="el-GR" sz="2400" dirty="0" smtClean="0">
                <a:latin typeface="Times New Roman" panose="02020603050405020304" pitchFamily="18" charset="0"/>
                <a:ea typeface="Times New Roman" panose="02020603050405020304" pitchFamily="18" charset="0"/>
              </a:rPr>
              <a:t>)</a:t>
            </a:r>
            <a:r>
              <a:rPr lang="el-GR" sz="2200" dirty="0" smtClean="0">
                <a:latin typeface="Times New Roman" panose="02020603050405020304" pitchFamily="18" charset="0"/>
                <a:ea typeface="Times New Roman" panose="02020603050405020304" pitchFamily="18" charset="0"/>
              </a:rPr>
              <a:t>. Ο </a:t>
            </a:r>
            <a:r>
              <a:rPr lang="en-US" sz="2200" dirty="0" err="1" smtClean="0">
                <a:latin typeface="Times New Roman" panose="02020603050405020304" pitchFamily="18" charset="0"/>
                <a:ea typeface="Times New Roman" panose="02020603050405020304" pitchFamily="18" charset="0"/>
              </a:rPr>
              <a:t>Ziya</a:t>
            </a:r>
            <a:r>
              <a:rPr lang="en-US" sz="2200" dirty="0" smtClean="0">
                <a:latin typeface="Times New Roman" panose="02020603050405020304" pitchFamily="18" charset="0"/>
                <a:ea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rPr>
              <a:t>G</a:t>
            </a:r>
            <a:r>
              <a:rPr lang="el-GR" sz="2400" dirty="0">
                <a:solidFill>
                  <a:prstClr val="black"/>
                </a:solidFill>
                <a:latin typeface="Times New Roman" panose="02020603050405020304" pitchFamily="18" charset="0"/>
                <a:ea typeface="Times New Roman" panose="02020603050405020304" pitchFamily="18" charset="0"/>
              </a:rPr>
              <a:t>ö</a:t>
            </a:r>
            <a:r>
              <a:rPr lang="en-US" sz="2400" dirty="0" err="1">
                <a:solidFill>
                  <a:prstClr val="black"/>
                </a:solidFill>
                <a:latin typeface="Times New Roman" panose="02020603050405020304" pitchFamily="18" charset="0"/>
                <a:ea typeface="Times New Roman" panose="02020603050405020304" pitchFamily="18" charset="0"/>
              </a:rPr>
              <a:t>kalp</a:t>
            </a:r>
            <a:r>
              <a:rPr lang="el-GR" sz="2400" dirty="0">
                <a:solidFill>
                  <a:prstClr val="black"/>
                </a:solidFill>
                <a:latin typeface="Times New Roman" panose="02020603050405020304" pitchFamily="18" charset="0"/>
                <a:ea typeface="Times New Roman" panose="02020603050405020304" pitchFamily="18" charset="0"/>
              </a:rPr>
              <a:t> </a:t>
            </a:r>
            <a:r>
              <a:rPr lang="el-GR" sz="2400" dirty="0" smtClean="0">
                <a:solidFill>
                  <a:prstClr val="black"/>
                </a:solidFill>
                <a:latin typeface="Times New Roman" panose="02020603050405020304" pitchFamily="18" charset="0"/>
                <a:ea typeface="Times New Roman" panose="02020603050405020304" pitchFamily="18" charset="0"/>
              </a:rPr>
              <a:t>διαμόρφωσε τον </a:t>
            </a:r>
            <a:r>
              <a:rPr lang="el-GR" sz="2400" dirty="0" err="1" smtClean="0">
                <a:solidFill>
                  <a:prstClr val="black"/>
                </a:solidFill>
                <a:latin typeface="Times New Roman" panose="02020603050405020304" pitchFamily="18" charset="0"/>
                <a:ea typeface="Times New Roman" panose="02020603050405020304" pitchFamily="18" charset="0"/>
              </a:rPr>
              <a:t>ενωτισμό</a:t>
            </a:r>
            <a:r>
              <a:rPr lang="el-GR" sz="2400" dirty="0" smtClean="0">
                <a:solidFill>
                  <a:prstClr val="black"/>
                </a:solidFill>
                <a:latin typeface="Times New Roman" panose="02020603050405020304" pitchFamily="18" charset="0"/>
                <a:ea typeface="Times New Roman" panose="02020603050405020304" pitchFamily="18" charset="0"/>
              </a:rPr>
              <a:t> (την ιδεολογία των Νεότουρκων) και τον πρώιμο </a:t>
            </a:r>
            <a:r>
              <a:rPr lang="el-GR" sz="2400" dirty="0" err="1" smtClean="0">
                <a:solidFill>
                  <a:prstClr val="black"/>
                </a:solidFill>
                <a:latin typeface="Times New Roman" panose="02020603050405020304" pitchFamily="18" charset="0"/>
                <a:ea typeface="Times New Roman" panose="02020603050405020304" pitchFamily="18" charset="0"/>
              </a:rPr>
              <a:t>κεμαλισμό</a:t>
            </a:r>
            <a:r>
              <a:rPr lang="el-GR" sz="2400" dirty="0" smtClean="0">
                <a:solidFill>
                  <a:prstClr val="black"/>
                </a:solidFill>
                <a:latin typeface="Times New Roman" panose="02020603050405020304" pitchFamily="18" charset="0"/>
                <a:ea typeface="Times New Roman" panose="02020603050405020304" pitchFamily="18" charset="0"/>
              </a:rPr>
              <a:t>. Επηρεασμένος από τον Νίτσε και τον Γάλλο κοινωνιολόγο </a:t>
            </a:r>
            <a:r>
              <a:rPr lang="en-US" sz="2400" dirty="0" err="1" smtClean="0">
                <a:solidFill>
                  <a:prstClr val="black"/>
                </a:solidFill>
                <a:latin typeface="Times New Roman" panose="02020603050405020304" pitchFamily="18" charset="0"/>
                <a:ea typeface="Times New Roman" panose="02020603050405020304" pitchFamily="18" charset="0"/>
              </a:rPr>
              <a:t>Émile</a:t>
            </a:r>
            <a:r>
              <a:rPr lang="en-US" sz="2400" dirty="0" smtClean="0">
                <a:solidFill>
                  <a:prstClr val="black"/>
                </a:solidFill>
                <a:latin typeface="Times New Roman" panose="02020603050405020304" pitchFamily="18" charset="0"/>
                <a:ea typeface="Times New Roman" panose="02020603050405020304" pitchFamily="18" charset="0"/>
              </a:rPr>
              <a:t> Durkheim, </a:t>
            </a:r>
            <a:r>
              <a:rPr lang="el-GR" sz="2400" dirty="0" smtClean="0">
                <a:solidFill>
                  <a:prstClr val="black"/>
                </a:solidFill>
                <a:latin typeface="Times New Roman" panose="02020603050405020304" pitchFamily="18" charset="0"/>
                <a:ea typeface="Times New Roman" panose="02020603050405020304" pitchFamily="18" charset="0"/>
              </a:rPr>
              <a:t>προσπάθησε να συνδυάσει τον </a:t>
            </a:r>
            <a:r>
              <a:rPr lang="el-GR" sz="2400" dirty="0" err="1" smtClean="0">
                <a:solidFill>
                  <a:prstClr val="black"/>
                </a:solidFill>
                <a:latin typeface="Times New Roman" panose="02020603050405020304" pitchFamily="18" charset="0"/>
                <a:ea typeface="Times New Roman" panose="02020603050405020304" pitchFamily="18" charset="0"/>
              </a:rPr>
              <a:t>Τουρκισμό</a:t>
            </a:r>
            <a:r>
              <a:rPr lang="el-GR" sz="2400" dirty="0" smtClean="0">
                <a:solidFill>
                  <a:prstClr val="black"/>
                </a:solidFill>
                <a:latin typeface="Times New Roman" panose="02020603050405020304" pitchFamily="18" charset="0"/>
                <a:ea typeface="Times New Roman" panose="02020603050405020304" pitchFamily="18" charset="0"/>
              </a:rPr>
              <a:t> με τον Ισλαμισμό και τη </a:t>
            </a:r>
            <a:r>
              <a:rPr lang="el-GR" sz="2400" dirty="0" err="1" smtClean="0">
                <a:solidFill>
                  <a:prstClr val="black"/>
                </a:solidFill>
                <a:latin typeface="Times New Roman" panose="02020603050405020304" pitchFamily="18" charset="0"/>
                <a:ea typeface="Times New Roman" panose="02020603050405020304" pitchFamily="18" charset="0"/>
              </a:rPr>
              <a:t>Νεωτερικότητα</a:t>
            </a:r>
            <a:r>
              <a:rPr lang="el-GR" sz="2400" dirty="0" smtClean="0">
                <a:solidFill>
                  <a:prstClr val="black"/>
                </a:solidFill>
                <a:latin typeface="Times New Roman" panose="02020603050405020304" pitchFamily="18" charset="0"/>
                <a:ea typeface="Times New Roman" panose="02020603050405020304" pitchFamily="18" charset="0"/>
              </a:rPr>
              <a:t>. Ο </a:t>
            </a:r>
            <a:r>
              <a:rPr lang="en-US" sz="2400" dirty="0">
                <a:solidFill>
                  <a:prstClr val="black"/>
                </a:solidFill>
                <a:latin typeface="Times New Roman" panose="02020603050405020304" pitchFamily="18" charset="0"/>
                <a:ea typeface="Times New Roman" panose="02020603050405020304" pitchFamily="18" charset="0"/>
              </a:rPr>
              <a:t>G</a:t>
            </a:r>
            <a:r>
              <a:rPr lang="el-GR" sz="2400" dirty="0">
                <a:solidFill>
                  <a:prstClr val="black"/>
                </a:solidFill>
                <a:latin typeface="Times New Roman" panose="02020603050405020304" pitchFamily="18" charset="0"/>
                <a:ea typeface="Times New Roman" panose="02020603050405020304" pitchFamily="18" charset="0"/>
              </a:rPr>
              <a:t>ö</a:t>
            </a:r>
            <a:r>
              <a:rPr lang="en-US" sz="2400" dirty="0" err="1">
                <a:solidFill>
                  <a:prstClr val="black"/>
                </a:solidFill>
                <a:latin typeface="Times New Roman" panose="02020603050405020304" pitchFamily="18" charset="0"/>
                <a:ea typeface="Times New Roman" panose="02020603050405020304" pitchFamily="18" charset="0"/>
              </a:rPr>
              <a:t>kalp</a:t>
            </a:r>
            <a:r>
              <a:rPr lang="el-GR" sz="2400" dirty="0">
                <a:solidFill>
                  <a:prstClr val="black"/>
                </a:solidFill>
                <a:latin typeface="Times New Roman" panose="02020603050405020304" pitchFamily="18" charset="0"/>
                <a:ea typeface="Times New Roman" panose="02020603050405020304" pitchFamily="18" charset="0"/>
              </a:rPr>
              <a:t> </a:t>
            </a:r>
            <a:r>
              <a:rPr lang="el-GR" sz="2400" dirty="0" smtClean="0">
                <a:solidFill>
                  <a:prstClr val="black"/>
                </a:solidFill>
                <a:latin typeface="Times New Roman" panose="02020603050405020304" pitchFamily="18" charset="0"/>
                <a:ea typeface="Times New Roman" panose="02020603050405020304" pitchFamily="18" charset="0"/>
              </a:rPr>
              <a:t>ανέπτυξε αρχικά τις θεωρίες του σε μια σειρά άρθρων το 1912–14. Θεμελιώδες</a:t>
            </a:r>
            <a:r>
              <a:rPr lang="el-GR" sz="2400" dirty="0" smtClean="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έργο του </a:t>
            </a:r>
            <a:r>
              <a:rPr lang="el-GR" sz="2400" i="1" dirty="0">
                <a:latin typeface="Times New Roman" panose="02020603050405020304" pitchFamily="18" charset="0"/>
                <a:ea typeface="Times New Roman" panose="02020603050405020304" pitchFamily="18" charset="0"/>
              </a:rPr>
              <a:t>Οι αρχές του </a:t>
            </a:r>
            <a:r>
              <a:rPr lang="el-GR" sz="2400" i="1" dirty="0" err="1">
                <a:latin typeface="Times New Roman" panose="02020603050405020304" pitchFamily="18" charset="0"/>
                <a:ea typeface="Times New Roman" panose="02020603050405020304" pitchFamily="18" charset="0"/>
              </a:rPr>
              <a:t>Τουρκισμού</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Türkçülüğün</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esaslari</a:t>
            </a:r>
            <a:r>
              <a:rPr lang="el-GR" sz="2400" dirty="0">
                <a:latin typeface="Times New Roman" panose="02020603050405020304" pitchFamily="18" charset="0"/>
                <a:ea typeface="Times New Roman" panose="02020603050405020304" pitchFamily="18" charset="0"/>
              </a:rPr>
              <a:t>] (1923</a:t>
            </a:r>
            <a:r>
              <a:rPr lang="el-GR" sz="2400" dirty="0" smtClean="0">
                <a:latin typeface="Times New Roman" panose="02020603050405020304" pitchFamily="18" charset="0"/>
                <a:ea typeface="Times New Roman" panose="02020603050405020304" pitchFamily="18" charset="0"/>
              </a:rPr>
              <a:t>). Έχοντας </a:t>
            </a:r>
            <a:r>
              <a:rPr lang="el-GR" sz="2400" dirty="0">
                <a:latin typeface="Times New Roman" panose="02020603050405020304" pitchFamily="18" charset="0"/>
                <a:ea typeface="Times New Roman" panose="02020603050405020304" pitchFamily="18" charset="0"/>
              </a:rPr>
              <a:t>ως πρότυπό του τους Ιάπωνες</a:t>
            </a:r>
            <a:r>
              <a:rPr lang="el-GR" sz="2400" dirty="0" smtClean="0">
                <a:latin typeface="Times New Roman" panose="02020603050405020304" pitchFamily="18" charset="0"/>
                <a:ea typeface="Times New Roman" panose="02020603050405020304" pitchFamily="18" charset="0"/>
              </a:rPr>
              <a:t>.</a:t>
            </a:r>
            <a:r>
              <a:rPr lang="el-GR" sz="2400" dirty="0">
                <a:solidFill>
                  <a:prstClr val="black"/>
                </a:solidFill>
                <a:latin typeface="Times New Roman" panose="02020603050405020304" pitchFamily="18" charset="0"/>
                <a:ea typeface="Times New Roman" panose="02020603050405020304" pitchFamily="18" charset="0"/>
              </a:rPr>
              <a:t> κήρυττε τη φυλετική υπεροχή των Τούρκων έναντι των </a:t>
            </a:r>
            <a:r>
              <a:rPr lang="el-GR" sz="2400" dirty="0" smtClean="0">
                <a:solidFill>
                  <a:prstClr val="black"/>
                </a:solidFill>
                <a:latin typeface="Times New Roman" panose="02020603050405020304" pitchFamily="18" charset="0"/>
                <a:ea typeface="Times New Roman" panose="02020603050405020304" pitchFamily="18" charset="0"/>
              </a:rPr>
              <a:t>Ευρωπαίων</a:t>
            </a:r>
            <a:r>
              <a:rPr lang="el-GR" sz="2400" dirty="0">
                <a:solidFill>
                  <a:prstClr val="black"/>
                </a:solidFill>
                <a:latin typeface="Times New Roman" panose="02020603050405020304" pitchFamily="18" charset="0"/>
                <a:ea typeface="Times New Roman" panose="02020603050405020304" pitchFamily="18" charset="0"/>
              </a:rPr>
              <a:t>.</a:t>
            </a:r>
            <a:endParaRPr lang="en-US" sz="2200" dirty="0" smtClean="0">
              <a:latin typeface="Times New Roman" panose="02020603050405020304" pitchFamily="18" charset="0"/>
              <a:ea typeface="Times New Roman" panose="02020603050405020304" pitchFamily="18" charset="0"/>
            </a:endParaRPr>
          </a:p>
        </p:txBody>
      </p:sp>
      <p:pic>
        <p:nvPicPr>
          <p:cNvPr id="1028" name="Picture 4" descr="https://static.ticimax.cloud/cdn-cgi/image/width=496,quality=99/6196/uploads/blog/ziya-gokalp-kimdir-97c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83" y="1324303"/>
            <a:ext cx="5770179" cy="490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6912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545" y="283779"/>
            <a:ext cx="11713779" cy="6345620"/>
          </a:xfrm>
        </p:spPr>
        <p:txBody>
          <a:bodyPr/>
          <a:lstStyle/>
          <a:p>
            <a:pPr algn="just"/>
            <a:r>
              <a:rPr lang="el-GR" sz="2400" dirty="0">
                <a:latin typeface="Times New Roman" panose="02020603050405020304" pitchFamily="18" charset="0"/>
                <a:ea typeface="Times New Roman" panose="02020603050405020304" pitchFamily="18" charset="0"/>
              </a:rPr>
              <a:t>Η </a:t>
            </a:r>
            <a:r>
              <a:rPr lang="el-GR" sz="2400" dirty="0" err="1">
                <a:latin typeface="Times New Roman" panose="02020603050405020304" pitchFamily="18" charset="0"/>
                <a:ea typeface="Times New Roman" panose="02020603050405020304" pitchFamily="18" charset="0"/>
              </a:rPr>
              <a:t>εκκοσμίκευση</a:t>
            </a:r>
            <a:r>
              <a:rPr lang="el-GR" sz="2400" dirty="0">
                <a:latin typeface="Times New Roman" panose="02020603050405020304" pitchFamily="18" charset="0"/>
                <a:ea typeface="Times New Roman" panose="02020603050405020304" pitchFamily="18" charset="0"/>
              </a:rPr>
              <a:t> και ο </a:t>
            </a:r>
            <a:r>
              <a:rPr lang="el-GR" sz="2400" dirty="0" err="1">
                <a:latin typeface="Times New Roman" panose="02020603050405020304" pitchFamily="18" charset="0"/>
                <a:ea typeface="Times New Roman" panose="02020603050405020304" pitchFamily="18" charset="0"/>
              </a:rPr>
              <a:t>εκδυτικισμός</a:t>
            </a:r>
            <a:r>
              <a:rPr lang="el-GR" sz="2400" dirty="0">
                <a:latin typeface="Times New Roman" panose="02020603050405020304" pitchFamily="18" charset="0"/>
                <a:ea typeface="Times New Roman" panose="02020603050405020304" pitchFamily="18" charset="0"/>
              </a:rPr>
              <a:t> της Τουρκίας από τον </a:t>
            </a:r>
            <a:r>
              <a:rPr lang="el-GR" sz="2400" dirty="0" err="1">
                <a:latin typeface="Times New Roman" panose="02020603050405020304" pitchFamily="18" charset="0"/>
                <a:ea typeface="Times New Roman" panose="02020603050405020304" pitchFamily="18" charset="0"/>
              </a:rPr>
              <a:t>Κεμάλ</a:t>
            </a:r>
            <a:r>
              <a:rPr lang="el-GR" sz="2400" dirty="0">
                <a:latin typeface="Times New Roman" panose="02020603050405020304" pitchFamily="18" charset="0"/>
                <a:ea typeface="Times New Roman" panose="02020603050405020304" pitchFamily="18" charset="0"/>
              </a:rPr>
              <a:t> επεκτάθηκε </a:t>
            </a:r>
            <a:r>
              <a:rPr lang="el-GR" sz="2400" dirty="0" smtClean="0">
                <a:latin typeface="Times New Roman" panose="02020603050405020304" pitchFamily="18" charset="0"/>
                <a:ea typeface="Times New Roman" panose="02020603050405020304" pitchFamily="18" charset="0"/>
              </a:rPr>
              <a:t>σχεδόν σε όλους τους τομείς: </a:t>
            </a:r>
          </a:p>
          <a:p>
            <a:pPr algn="just"/>
            <a:r>
              <a:rPr lang="el-GR" sz="2400" dirty="0">
                <a:latin typeface="Times New Roman" panose="02020603050405020304" pitchFamily="18" charset="0"/>
                <a:ea typeface="Times New Roman" panose="02020603050405020304" pitchFamily="18" charset="0"/>
              </a:rPr>
              <a:t>Το 1925 υιοθετήθηκε η διεθνής ώρα και το Γρηγοριανό Ημερολόγιο (στη θέση του σεληνιακού</a:t>
            </a:r>
            <a:r>
              <a:rPr lang="el-GR" sz="2400" dirty="0" smtClean="0">
                <a:latin typeface="Times New Roman" panose="02020603050405020304" pitchFamily="18" charset="0"/>
                <a:ea typeface="Times New Roman" panose="02020603050405020304" pitchFamily="18" charset="0"/>
              </a:rPr>
              <a:t>).</a:t>
            </a:r>
          </a:p>
          <a:p>
            <a:pPr algn="just"/>
            <a:r>
              <a:rPr lang="el-GR" sz="2400" dirty="0" smtClean="0">
                <a:latin typeface="Times New Roman" panose="02020603050405020304" pitchFamily="18" charset="0"/>
                <a:ea typeface="Times New Roman" panose="02020603050405020304" pitchFamily="18" charset="0"/>
              </a:rPr>
              <a:t>Το </a:t>
            </a:r>
            <a:r>
              <a:rPr lang="el-GR" sz="2400" dirty="0">
                <a:latin typeface="Times New Roman" panose="02020603050405020304" pitchFamily="18" charset="0"/>
                <a:ea typeface="Times New Roman" panose="02020603050405020304" pitchFamily="18" charset="0"/>
              </a:rPr>
              <a:t>ίδιο έτος </a:t>
            </a:r>
            <a:r>
              <a:rPr lang="el-GR" sz="2400" dirty="0" smtClean="0">
                <a:latin typeface="Times New Roman" panose="02020603050405020304" pitchFamily="18" charset="0"/>
                <a:ea typeface="Times New Roman" panose="02020603050405020304" pitchFamily="18" charset="0"/>
              </a:rPr>
              <a:t>οι </a:t>
            </a:r>
            <a:r>
              <a:rPr lang="el-GR" sz="2400" dirty="0">
                <a:latin typeface="Times New Roman" panose="02020603050405020304" pitchFamily="18" charset="0"/>
                <a:ea typeface="Times New Roman" panose="02020603050405020304" pitchFamily="18" charset="0"/>
              </a:rPr>
              <a:t>άρρενες υποχρεώθηκαν διά νόμου </a:t>
            </a:r>
            <a:r>
              <a:rPr lang="el-GR" sz="2400" dirty="0" smtClean="0">
                <a:latin typeface="Times New Roman" panose="02020603050405020304" pitchFamily="18" charset="0"/>
                <a:ea typeface="Times New Roman" panose="02020603050405020304" pitchFamily="18" charset="0"/>
              </a:rPr>
              <a:t>να </a:t>
            </a:r>
            <a:r>
              <a:rPr lang="el-GR" sz="2400" dirty="0">
                <a:latin typeface="Times New Roman" panose="02020603050405020304" pitchFamily="18" charset="0"/>
                <a:ea typeface="Times New Roman" panose="02020603050405020304" pitchFamily="18" charset="0"/>
              </a:rPr>
              <a:t>βγάλουν το </a:t>
            </a:r>
            <a:r>
              <a:rPr lang="el-GR" sz="2400" dirty="0" smtClean="0">
                <a:latin typeface="Times New Roman" panose="02020603050405020304" pitchFamily="18" charset="0"/>
                <a:ea typeface="Times New Roman" panose="02020603050405020304" pitchFamily="18" charset="0"/>
              </a:rPr>
              <a:t>φέσι και </a:t>
            </a:r>
            <a:r>
              <a:rPr lang="el-GR" sz="2400" dirty="0">
                <a:latin typeface="Times New Roman" panose="02020603050405020304" pitchFamily="18" charset="0"/>
                <a:ea typeface="Times New Roman" panose="02020603050405020304" pitchFamily="18" charset="0"/>
              </a:rPr>
              <a:t>να φορούν </a:t>
            </a:r>
            <a:r>
              <a:rPr lang="el-GR" sz="2400" dirty="0" smtClean="0">
                <a:latin typeface="Times New Roman" panose="02020603050405020304" pitchFamily="18" charset="0"/>
                <a:ea typeface="Times New Roman" panose="02020603050405020304" pitchFamily="18" charset="0"/>
              </a:rPr>
              <a:t>στο εξής Δυτικά καπέλα.</a:t>
            </a:r>
          </a:p>
          <a:p>
            <a:pPr algn="just"/>
            <a:r>
              <a:rPr lang="el-GR" sz="2400" dirty="0">
                <a:latin typeface="Times New Roman" panose="02020603050405020304" pitchFamily="18" charset="0"/>
                <a:ea typeface="Times New Roman" panose="02020603050405020304" pitchFamily="18" charset="0"/>
              </a:rPr>
              <a:t>Το 1926 εισήχθησαν (μεταφρασμένοι) ο Ελβετικός Αστικός Κώδικας, ο Ιταλικός Ποινικός Κώδικας και το Ιταλικό και Γερμανικό Εμπορικό Δίκαιο</a:t>
            </a:r>
            <a:r>
              <a:rPr lang="el-GR" sz="2400" dirty="0" smtClean="0">
                <a:latin typeface="Times New Roman" panose="02020603050405020304" pitchFamily="18" charset="0"/>
                <a:ea typeface="Times New Roman" panose="02020603050405020304" pitchFamily="18" charset="0"/>
              </a:rPr>
              <a:t>.</a:t>
            </a:r>
          </a:p>
          <a:p>
            <a:pPr algn="just"/>
            <a:r>
              <a:rPr lang="el-GR" sz="2400" dirty="0">
                <a:latin typeface="Times New Roman" panose="02020603050405020304" pitchFamily="18" charset="0"/>
                <a:ea typeface="Times New Roman" panose="02020603050405020304" pitchFamily="18" charset="0"/>
              </a:rPr>
              <a:t>Το 1928 υιοθετήθηκε το λατινικό αλφάβητο και η αραβική </a:t>
            </a:r>
            <a:r>
              <a:rPr lang="el-GR" sz="2400" dirty="0" smtClean="0">
                <a:latin typeface="Times New Roman" panose="02020603050405020304" pitchFamily="18" charset="0"/>
                <a:ea typeface="Times New Roman" panose="02020603050405020304" pitchFamily="18" charset="0"/>
              </a:rPr>
              <a:t>αρίθμηση.</a:t>
            </a:r>
            <a:endParaRPr lang="el-GR" sz="2400" dirty="0"/>
          </a:p>
          <a:p>
            <a:pPr algn="just"/>
            <a:r>
              <a:rPr lang="el-GR" sz="2400" dirty="0" smtClean="0">
                <a:latin typeface="Times New Roman" panose="02020603050405020304" pitchFamily="18" charset="0"/>
                <a:ea typeface="Times New Roman" panose="02020603050405020304" pitchFamily="18" charset="0"/>
              </a:rPr>
              <a:t>Το </a:t>
            </a:r>
            <a:r>
              <a:rPr lang="el-GR" sz="2400" dirty="0">
                <a:latin typeface="Times New Roman" panose="02020603050405020304" pitchFamily="18" charset="0"/>
                <a:ea typeface="Times New Roman" panose="02020603050405020304" pitchFamily="18" charset="0"/>
              </a:rPr>
              <a:t>1931 </a:t>
            </a:r>
            <a:r>
              <a:rPr lang="el-GR" sz="2400" dirty="0" smtClean="0">
                <a:latin typeface="Times New Roman" panose="02020603050405020304" pitchFamily="18" charset="0"/>
                <a:ea typeface="Times New Roman" panose="02020603050405020304" pitchFamily="18" charset="0"/>
              </a:rPr>
              <a:t>υιοθετήθηκε </a:t>
            </a:r>
            <a:r>
              <a:rPr lang="el-GR" sz="2400" dirty="0">
                <a:latin typeface="Times New Roman" panose="02020603050405020304" pitchFamily="18" charset="0"/>
                <a:ea typeface="Times New Roman" panose="02020603050405020304" pitchFamily="18" charset="0"/>
              </a:rPr>
              <a:t>το γαλλικό </a:t>
            </a:r>
            <a:r>
              <a:rPr lang="el-GR" sz="2400" dirty="0" smtClean="0">
                <a:latin typeface="Times New Roman" panose="02020603050405020304" pitchFamily="18" charset="0"/>
                <a:ea typeface="Times New Roman" panose="02020603050405020304" pitchFamily="18" charset="0"/>
              </a:rPr>
              <a:t>(δεκαδικό) μετρικό σύστημα.</a:t>
            </a:r>
            <a:endParaRPr lang="en-US" sz="2400" dirty="0" smtClean="0">
              <a:latin typeface="Times New Roman" panose="02020603050405020304" pitchFamily="18" charset="0"/>
              <a:ea typeface="Times New Roman" panose="02020603050405020304" pitchFamily="18" charset="0"/>
            </a:endParaRPr>
          </a:p>
          <a:p>
            <a:pPr algn="just"/>
            <a:r>
              <a:rPr lang="el-GR" sz="2400" dirty="0">
                <a:latin typeface="Times New Roman" panose="02020603050405020304" pitchFamily="18" charset="0"/>
                <a:ea typeface="Times New Roman" panose="02020603050405020304" pitchFamily="18" charset="0"/>
              </a:rPr>
              <a:t>Το 1931 ιδρύθηκε στην Άγκυρα η Τουρκική Ιστορική Εταιρεία (</a:t>
            </a:r>
            <a:r>
              <a:rPr lang="el-GR" sz="2400" dirty="0" err="1">
                <a:latin typeface="Times New Roman" panose="02020603050405020304" pitchFamily="18" charset="0"/>
                <a:ea typeface="Times New Roman" panose="02020603050405020304" pitchFamily="18" charset="0"/>
              </a:rPr>
              <a:t>Türk</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Tarih</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Kurumu</a:t>
            </a:r>
            <a:r>
              <a:rPr lang="el-GR" sz="2400" dirty="0">
                <a:latin typeface="Times New Roman" panose="02020603050405020304" pitchFamily="18" charset="0"/>
                <a:ea typeface="Times New Roman" panose="02020603050405020304" pitchFamily="18" charset="0"/>
              </a:rPr>
              <a:t>) με σκοπό την εθνικοποίηση της ιστορίας της </a:t>
            </a:r>
            <a:r>
              <a:rPr lang="el-GR" sz="2400" dirty="0" smtClean="0">
                <a:latin typeface="Times New Roman" panose="02020603050405020304" pitchFamily="18" charset="0"/>
                <a:ea typeface="Times New Roman" panose="02020603050405020304" pitchFamily="18" charset="0"/>
              </a:rPr>
              <a:t>Τουρκίας.</a:t>
            </a:r>
            <a:endParaRPr lang="en-US" sz="2400" dirty="0" smtClean="0">
              <a:latin typeface="Times New Roman" panose="02020603050405020304" pitchFamily="18" charset="0"/>
              <a:ea typeface="Times New Roman" panose="02020603050405020304" pitchFamily="18" charset="0"/>
            </a:endParaRPr>
          </a:p>
          <a:p>
            <a:pPr algn="just"/>
            <a:r>
              <a:rPr lang="en-US" sz="2400" dirty="0" smtClean="0">
                <a:latin typeface="Times New Roman" panose="02020603050405020304" pitchFamily="18" charset="0"/>
                <a:ea typeface="Times New Roman" panose="02020603050405020304" pitchFamily="18" charset="0"/>
              </a:rPr>
              <a:t>To</a:t>
            </a:r>
            <a:r>
              <a:rPr lang="el-GR" sz="2400" dirty="0" smtClean="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1932 ιδρύθηκε η Τουρκική Γλωσσική Εταιρεία (</a:t>
            </a:r>
            <a:r>
              <a:rPr lang="el-GR" sz="2400" dirty="0" err="1">
                <a:latin typeface="Times New Roman" panose="02020603050405020304" pitchFamily="18" charset="0"/>
                <a:ea typeface="Times New Roman" panose="02020603050405020304" pitchFamily="18" charset="0"/>
              </a:rPr>
              <a:t>Türk</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Dil</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Kurumu</a:t>
            </a:r>
            <a:r>
              <a:rPr lang="el-GR" sz="2400" dirty="0">
                <a:latin typeface="Times New Roman" panose="02020603050405020304" pitchFamily="18" charset="0"/>
                <a:ea typeface="Times New Roman" panose="02020603050405020304" pitchFamily="18" charset="0"/>
              </a:rPr>
              <a:t>) και η τουρκική γλώσσα άρχισε να </a:t>
            </a:r>
            <a:r>
              <a:rPr lang="el-GR" sz="2400" dirty="0" err="1">
                <a:latin typeface="Times New Roman" panose="02020603050405020304" pitchFamily="18" charset="0"/>
                <a:ea typeface="Times New Roman" panose="02020603050405020304" pitchFamily="18" charset="0"/>
              </a:rPr>
              <a:t>αποκαθαίρεται</a:t>
            </a:r>
            <a:r>
              <a:rPr lang="el-GR" sz="2400" dirty="0">
                <a:latin typeface="Times New Roman" panose="02020603050405020304" pitchFamily="18" charset="0"/>
                <a:ea typeface="Times New Roman" panose="02020603050405020304" pitchFamily="18" charset="0"/>
              </a:rPr>
              <a:t> από τα περσικά και αραβικά στοιχεία</a:t>
            </a:r>
            <a:r>
              <a:rPr lang="el-GR" sz="2400" dirty="0" smtClean="0">
                <a:latin typeface="Times New Roman" panose="02020603050405020304" pitchFamily="18" charset="0"/>
                <a:ea typeface="Times New Roman" panose="02020603050405020304" pitchFamily="18" charset="0"/>
              </a:rPr>
              <a:t>.</a:t>
            </a:r>
          </a:p>
          <a:p>
            <a:pPr algn="just"/>
            <a:r>
              <a:rPr lang="el-GR" sz="2400" dirty="0" smtClean="0">
                <a:latin typeface="Times New Roman" panose="02020603050405020304" pitchFamily="18" charset="0"/>
                <a:ea typeface="Times New Roman" panose="02020603050405020304" pitchFamily="18" charset="0"/>
              </a:rPr>
              <a:t>Το 1934 οι Τούρκοι πολίτες υποχρεώθηκαν να υιοθετήσουν επώνυμα και καταργήθηκαν οι φεουδαλικοί τίτλοι ευγενείας και οι παραδοσιακές προσαγορεύσεις (“</a:t>
            </a:r>
            <a:r>
              <a:rPr lang="en-US" sz="2400" dirty="0" smtClean="0">
                <a:latin typeface="Times New Roman" panose="02020603050405020304" pitchFamily="18" charset="0"/>
                <a:ea typeface="Times New Roman" panose="02020603050405020304" pitchFamily="18" charset="0"/>
              </a:rPr>
              <a:t>pasha</a:t>
            </a:r>
            <a:r>
              <a:rPr lang="el-GR"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bey</a:t>
            </a:r>
            <a:r>
              <a:rPr lang="el-GR"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han</a:t>
            </a:r>
            <a:r>
              <a:rPr lang="el-GR" sz="2400" dirty="0" smtClean="0">
                <a:latin typeface="Times New Roman" panose="02020603050405020304" pitchFamily="18" charset="0"/>
                <a:ea typeface="Times New Roman" panose="02020603050405020304" pitchFamily="18" charset="0"/>
              </a:rPr>
              <a:t>ı</a:t>
            </a:r>
            <a:r>
              <a:rPr lang="en-US" sz="2400" dirty="0" smtClean="0">
                <a:latin typeface="Times New Roman" panose="02020603050405020304" pitchFamily="18" charset="0"/>
                <a:ea typeface="Times New Roman" panose="02020603050405020304" pitchFamily="18" charset="0"/>
              </a:rPr>
              <a:t>m</a:t>
            </a:r>
            <a:r>
              <a:rPr lang="el-GR" sz="2400" dirty="0" smtClean="0">
                <a:latin typeface="Times New Roman" panose="02020603050405020304" pitchFamily="18" charset="0"/>
                <a:ea typeface="Times New Roman" panose="02020603050405020304" pitchFamily="18" charset="0"/>
              </a:rPr>
              <a:t>”) καταργήθηκαν επισήμως. Το επόμενο έτος ο Μουσταφά </a:t>
            </a:r>
            <a:r>
              <a:rPr lang="el-GR" sz="2400" dirty="0" err="1" smtClean="0">
                <a:latin typeface="Times New Roman" panose="02020603050405020304" pitchFamily="18" charset="0"/>
                <a:ea typeface="Times New Roman" panose="02020603050405020304" pitchFamily="18" charset="0"/>
              </a:rPr>
              <a:t>Κεμάλ</a:t>
            </a:r>
            <a:r>
              <a:rPr lang="el-GR" sz="2400" dirty="0" smtClean="0">
                <a:latin typeface="Times New Roman" panose="02020603050405020304" pitchFamily="18" charset="0"/>
                <a:ea typeface="Times New Roman" panose="02020603050405020304" pitchFamily="18" charset="0"/>
              </a:rPr>
              <a:t> πασάς διάλεξε το επίθετο </a:t>
            </a:r>
            <a:r>
              <a:rPr lang="en-US" sz="2400" dirty="0" err="1" smtClean="0">
                <a:latin typeface="Times New Roman" panose="02020603050405020304" pitchFamily="18" charset="0"/>
                <a:ea typeface="Times New Roman" panose="02020603050405020304" pitchFamily="18" charset="0"/>
              </a:rPr>
              <a:t>Atat</a:t>
            </a:r>
            <a:r>
              <a:rPr lang="el-GR" sz="2400" dirty="0" smtClean="0">
                <a:latin typeface="Times New Roman" panose="02020603050405020304" pitchFamily="18" charset="0"/>
                <a:ea typeface="Times New Roman" panose="02020603050405020304" pitchFamily="18" charset="0"/>
              </a:rPr>
              <a:t>ü</a:t>
            </a:r>
            <a:r>
              <a:rPr lang="en-US" sz="2400" dirty="0" err="1" smtClean="0">
                <a:latin typeface="Times New Roman" panose="02020603050405020304" pitchFamily="18" charset="0"/>
                <a:ea typeface="Times New Roman" panose="02020603050405020304" pitchFamily="18" charset="0"/>
              </a:rPr>
              <a:t>rk</a:t>
            </a:r>
            <a:r>
              <a:rPr lang="en-US" sz="2400" dirty="0" smtClean="0">
                <a:latin typeface="Times New Roman" panose="02020603050405020304" pitchFamily="18" charset="0"/>
                <a:ea typeface="Times New Roman" panose="02020603050405020304" pitchFamily="18" charset="0"/>
              </a:rPr>
              <a:t> </a:t>
            </a:r>
            <a:r>
              <a:rPr lang="el-GR" sz="2400" dirty="0" smtClean="0">
                <a:latin typeface="Times New Roman" panose="02020603050405020304" pitchFamily="18" charset="0"/>
                <a:ea typeface="Times New Roman" panose="02020603050405020304" pitchFamily="18" charset="0"/>
              </a:rPr>
              <a:t>για τον εαυτό του και ο </a:t>
            </a:r>
            <a:r>
              <a:rPr lang="el-GR" sz="2400" dirty="0" err="1" smtClean="0">
                <a:latin typeface="Times New Roman" panose="02020603050405020304" pitchFamily="18" charset="0"/>
                <a:ea typeface="Times New Roman" panose="02020603050405020304" pitchFamily="18" charset="0"/>
              </a:rPr>
              <a:t>Ισμέτ</a:t>
            </a:r>
            <a:r>
              <a:rPr lang="el-GR" sz="2400" dirty="0" smtClean="0">
                <a:latin typeface="Times New Roman" panose="02020603050405020304" pitchFamily="18" charset="0"/>
                <a:ea typeface="Times New Roman" panose="02020603050405020304" pitchFamily="18" charset="0"/>
              </a:rPr>
              <a:t> Πασάς το Ινονού (</a:t>
            </a:r>
            <a:r>
              <a:rPr lang="el-GR" sz="2400" dirty="0" err="1" smtClean="0">
                <a:latin typeface="Times New Roman" panose="02020603050405020304" pitchFamily="18" charset="0"/>
                <a:ea typeface="Times New Roman" panose="02020603050405020304" pitchFamily="18" charset="0"/>
              </a:rPr>
              <a:t>İsmet</a:t>
            </a:r>
            <a:r>
              <a:rPr lang="el-GR" sz="2400" dirty="0" smtClean="0">
                <a:latin typeface="Times New Roman" panose="02020603050405020304" pitchFamily="18" charset="0"/>
                <a:ea typeface="Times New Roman" panose="02020603050405020304" pitchFamily="18" charset="0"/>
              </a:rPr>
              <a:t> </a:t>
            </a:r>
            <a:r>
              <a:rPr lang="el-GR" sz="2400" dirty="0" err="1" smtClean="0">
                <a:latin typeface="Times New Roman" panose="02020603050405020304" pitchFamily="18" charset="0"/>
                <a:ea typeface="Times New Roman" panose="02020603050405020304" pitchFamily="18" charset="0"/>
              </a:rPr>
              <a:t>İnönü</a:t>
            </a:r>
            <a:r>
              <a:rPr lang="el-GR" sz="2400" dirty="0" smtClean="0">
                <a:latin typeface="Times New Roman" panose="02020603050405020304" pitchFamily="18" charset="0"/>
                <a:ea typeface="Times New Roman" panose="02020603050405020304" pitchFamily="18" charset="0"/>
              </a:rPr>
              <a:t>).</a:t>
            </a:r>
          </a:p>
          <a:p>
            <a:pPr algn="just"/>
            <a:r>
              <a:rPr lang="el-GR" sz="2400" dirty="0" smtClean="0">
                <a:latin typeface="Times New Roman" panose="02020603050405020304" pitchFamily="18" charset="0"/>
                <a:ea typeface="Times New Roman" panose="02020603050405020304" pitchFamily="18" charset="0"/>
              </a:rPr>
              <a:t>Το 1934 οι γυναίκες στην Τουρκία απέκτησαν πολιτικά δικαιώματα.</a:t>
            </a:r>
          </a:p>
          <a:p>
            <a:pPr algn="just"/>
            <a:r>
              <a:rPr lang="el-GR" sz="2400" dirty="0" smtClean="0">
                <a:latin typeface="Times New Roman" panose="02020603050405020304" pitchFamily="18" charset="0"/>
                <a:ea typeface="Times New Roman" panose="02020603050405020304" pitchFamily="18" charset="0"/>
              </a:rPr>
              <a:t>Το 1935 θεσπίστηκε η Κυριακή Αργία (αντί της Παρασκευής).</a:t>
            </a:r>
            <a:endParaRPr lang="el-GR" sz="2400" dirty="0"/>
          </a:p>
        </p:txBody>
      </p:sp>
    </p:spTree>
    <p:extLst>
      <p:ext uri="{BB962C8B-B14F-4D97-AF65-F5344CB8AC3E}">
        <p14:creationId xmlns:p14="http://schemas.microsoft.com/office/powerpoint/2010/main" val="4272119426"/>
      </p:ext>
    </p:extLst>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952" y="0"/>
            <a:ext cx="11987047" cy="6731876"/>
          </a:xfrm>
        </p:spPr>
        <p:txBody>
          <a:bodyPr/>
          <a:lstStyle/>
          <a:p>
            <a:pPr algn="just"/>
            <a:r>
              <a:rPr lang="el-GR" sz="2400" dirty="0">
                <a:latin typeface="Times New Roman" panose="02020603050405020304" pitchFamily="18" charset="0"/>
                <a:ea typeface="Times New Roman" panose="02020603050405020304" pitchFamily="18" charset="0"/>
              </a:rPr>
              <a:t>Το 1934 οι Τούρκοι πολίτες υποχρεώθηκαν να υιοθετήσουν επώνυμα και καταργήθηκαν οι φεουδαλικοί τίτλοι ευγενείας και οι παραδοσιακές προσαγορεύσεις (“</a:t>
            </a:r>
            <a:r>
              <a:rPr lang="en-US" sz="2400" dirty="0">
                <a:latin typeface="Times New Roman" panose="02020603050405020304" pitchFamily="18" charset="0"/>
                <a:ea typeface="Times New Roman" panose="02020603050405020304" pitchFamily="18" charset="0"/>
              </a:rPr>
              <a:t>pasha</a:t>
            </a:r>
            <a:r>
              <a:rPr lang="el-GR"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bey</a:t>
            </a:r>
            <a:r>
              <a:rPr lang="el-GR"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han</a:t>
            </a:r>
            <a:r>
              <a:rPr lang="el-GR" sz="2400" dirty="0">
                <a:latin typeface="Times New Roman" panose="02020603050405020304" pitchFamily="18" charset="0"/>
                <a:ea typeface="Times New Roman" panose="02020603050405020304" pitchFamily="18" charset="0"/>
              </a:rPr>
              <a:t>ı</a:t>
            </a:r>
            <a:r>
              <a:rPr lang="en-US" sz="2400" dirty="0">
                <a:latin typeface="Times New Roman" panose="02020603050405020304" pitchFamily="18" charset="0"/>
                <a:ea typeface="Times New Roman" panose="02020603050405020304" pitchFamily="18" charset="0"/>
              </a:rPr>
              <a:t>m</a:t>
            </a:r>
            <a:r>
              <a:rPr lang="el-GR" sz="2400" dirty="0">
                <a:latin typeface="Times New Roman" panose="02020603050405020304" pitchFamily="18" charset="0"/>
                <a:ea typeface="Times New Roman" panose="02020603050405020304" pitchFamily="18" charset="0"/>
              </a:rPr>
              <a:t>”) καταργήθηκαν επισήμως. Το επόμενο έτος ο Μουσταφά </a:t>
            </a:r>
            <a:r>
              <a:rPr lang="el-GR" sz="2400" dirty="0" err="1">
                <a:latin typeface="Times New Roman" panose="02020603050405020304" pitchFamily="18" charset="0"/>
                <a:ea typeface="Times New Roman" panose="02020603050405020304" pitchFamily="18" charset="0"/>
              </a:rPr>
              <a:t>Κεμάλ</a:t>
            </a:r>
            <a:r>
              <a:rPr lang="el-GR" sz="2400" dirty="0">
                <a:latin typeface="Times New Roman" panose="02020603050405020304" pitchFamily="18" charset="0"/>
                <a:ea typeface="Times New Roman" panose="02020603050405020304" pitchFamily="18" charset="0"/>
              </a:rPr>
              <a:t> πασάς διάλεξε το επίθετο </a:t>
            </a:r>
            <a:r>
              <a:rPr lang="en-US" sz="2400" dirty="0" err="1">
                <a:latin typeface="Times New Roman" panose="02020603050405020304" pitchFamily="18" charset="0"/>
                <a:ea typeface="Times New Roman" panose="02020603050405020304" pitchFamily="18" charset="0"/>
              </a:rPr>
              <a:t>Atat</a:t>
            </a:r>
            <a:r>
              <a:rPr lang="el-GR" sz="2400" dirty="0">
                <a:latin typeface="Times New Roman" panose="02020603050405020304" pitchFamily="18" charset="0"/>
                <a:ea typeface="Times New Roman" panose="02020603050405020304" pitchFamily="18" charset="0"/>
              </a:rPr>
              <a:t>ü</a:t>
            </a:r>
            <a:r>
              <a:rPr lang="en-US" sz="2400" dirty="0" err="1">
                <a:latin typeface="Times New Roman" panose="02020603050405020304" pitchFamily="18" charset="0"/>
                <a:ea typeface="Times New Roman" panose="02020603050405020304" pitchFamily="18" charset="0"/>
              </a:rPr>
              <a:t>rk</a:t>
            </a:r>
            <a:r>
              <a:rPr lang="en-US" sz="2400" dirty="0">
                <a:latin typeface="Times New Roman" panose="02020603050405020304" pitchFamily="18" charset="0"/>
                <a:ea typeface="Times New Roman" panose="02020603050405020304" pitchFamily="18" charset="0"/>
              </a:rPr>
              <a:t> </a:t>
            </a:r>
            <a:r>
              <a:rPr lang="el-GR" sz="2400" dirty="0">
                <a:latin typeface="Times New Roman" panose="02020603050405020304" pitchFamily="18" charset="0"/>
                <a:ea typeface="Times New Roman" panose="02020603050405020304" pitchFamily="18" charset="0"/>
              </a:rPr>
              <a:t>για τον εαυτό του </a:t>
            </a:r>
            <a:r>
              <a:rPr lang="el-GR" sz="2400" dirty="0" smtClean="0">
                <a:latin typeface="Times New Roman" panose="02020603050405020304" pitchFamily="18" charset="0"/>
                <a:ea typeface="Times New Roman" panose="02020603050405020304" pitchFamily="18" charset="0"/>
              </a:rPr>
              <a:t>και </a:t>
            </a:r>
            <a:r>
              <a:rPr lang="el-GR" sz="2400" dirty="0">
                <a:latin typeface="Times New Roman" panose="02020603050405020304" pitchFamily="18" charset="0"/>
                <a:ea typeface="Times New Roman" panose="02020603050405020304" pitchFamily="18" charset="0"/>
              </a:rPr>
              <a:t>ο </a:t>
            </a:r>
            <a:r>
              <a:rPr lang="el-GR" sz="2400" dirty="0" err="1">
                <a:latin typeface="Times New Roman" panose="02020603050405020304" pitchFamily="18" charset="0"/>
                <a:ea typeface="Times New Roman" panose="02020603050405020304" pitchFamily="18" charset="0"/>
              </a:rPr>
              <a:t>Ισμέτ</a:t>
            </a:r>
            <a:r>
              <a:rPr lang="el-GR" sz="2400" dirty="0">
                <a:latin typeface="Times New Roman" panose="02020603050405020304" pitchFamily="18" charset="0"/>
                <a:ea typeface="Times New Roman" panose="02020603050405020304" pitchFamily="18" charset="0"/>
              </a:rPr>
              <a:t> Πασάς το Ινονού (</a:t>
            </a:r>
            <a:r>
              <a:rPr lang="el-GR" sz="2400" dirty="0" err="1">
                <a:latin typeface="Times New Roman" panose="02020603050405020304" pitchFamily="18" charset="0"/>
                <a:ea typeface="Times New Roman" panose="02020603050405020304" pitchFamily="18" charset="0"/>
              </a:rPr>
              <a:t>İsmet</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İnönü</a:t>
            </a:r>
            <a:r>
              <a:rPr lang="el-GR" sz="2400" dirty="0">
                <a:latin typeface="Times New Roman" panose="02020603050405020304" pitchFamily="18" charset="0"/>
                <a:ea typeface="Times New Roman" panose="02020603050405020304" pitchFamily="18" charset="0"/>
              </a:rPr>
              <a:t>).</a:t>
            </a:r>
          </a:p>
          <a:p>
            <a:pPr algn="just"/>
            <a:r>
              <a:rPr lang="el-GR" sz="2400" dirty="0">
                <a:latin typeface="Times New Roman" panose="02020603050405020304" pitchFamily="18" charset="0"/>
                <a:ea typeface="Times New Roman" panose="02020603050405020304" pitchFamily="18" charset="0"/>
              </a:rPr>
              <a:t>Το 1934 οι γυναίκες στην Τουρκία απέκτησαν πολιτικά δικαιώματα.</a:t>
            </a:r>
          </a:p>
          <a:p>
            <a:pPr algn="just"/>
            <a:r>
              <a:rPr lang="el-GR" sz="2400" dirty="0">
                <a:latin typeface="Times New Roman" panose="02020603050405020304" pitchFamily="18" charset="0"/>
                <a:ea typeface="Times New Roman" panose="02020603050405020304" pitchFamily="18" charset="0"/>
              </a:rPr>
              <a:t>Το 1935 θεσπίστηκε η Κυριακή Αργία (αντί της Παρασκευής</a:t>
            </a:r>
            <a:r>
              <a:rPr lang="el-GR" sz="2400" dirty="0" smtClean="0">
                <a:latin typeface="Times New Roman" panose="02020603050405020304" pitchFamily="18" charset="0"/>
                <a:ea typeface="Times New Roman" panose="02020603050405020304" pitchFamily="18" charset="0"/>
              </a:rPr>
              <a:t>).</a:t>
            </a:r>
            <a:endParaRPr lang="en-US" sz="2400" dirty="0" smtClean="0">
              <a:latin typeface="Times New Roman" panose="02020603050405020304" pitchFamily="18" charset="0"/>
              <a:ea typeface="Times New Roman" panose="02020603050405020304" pitchFamily="18" charset="0"/>
            </a:endParaRPr>
          </a:p>
          <a:p>
            <a:pPr marL="0" indent="0" algn="just">
              <a:buNone/>
            </a:pPr>
            <a:r>
              <a:rPr lang="el-GR" sz="2400" dirty="0" smtClean="0"/>
              <a:t>Παράλληλα ωστόσο με τον </a:t>
            </a:r>
            <a:r>
              <a:rPr lang="el-GR" sz="2400" dirty="0" err="1" smtClean="0"/>
              <a:t>εκδυτικισμό</a:t>
            </a:r>
            <a:r>
              <a:rPr lang="el-GR" sz="2400" dirty="0" smtClean="0"/>
              <a:t>, πρόοδο σημείωσε και ο εθνικισμός εις βάρος των μειονοτήτων:</a:t>
            </a:r>
          </a:p>
          <a:p>
            <a:pPr algn="just"/>
            <a:r>
              <a:rPr lang="el-GR" sz="2400" dirty="0" smtClean="0"/>
              <a:t>Το </a:t>
            </a:r>
            <a:r>
              <a:rPr lang="el-GR" sz="2400" dirty="0"/>
              <a:t>1932 άρχισαν οι απαγορεύσεις άσκησης των περισσοτέρων ελευθέρων επαγγελμάτων (ιατρού, δικηγόρου, μηχανικού, φωτογράφου κ.ά.) σε αλλοδαπούς υπηκόους, κάτι το οποίο οδήγησε </a:t>
            </a:r>
            <a:r>
              <a:rPr lang="el-GR" sz="2400" dirty="0" smtClean="0"/>
              <a:t>ουσιαστικά στην </a:t>
            </a:r>
            <a:r>
              <a:rPr lang="el-GR" sz="2400" dirty="0"/>
              <a:t>απέλαση 10.000 Ελλήνων </a:t>
            </a:r>
            <a:r>
              <a:rPr lang="el-GR" sz="2400" dirty="0" smtClean="0"/>
              <a:t>στην καταγωγή πολιτών </a:t>
            </a:r>
            <a:r>
              <a:rPr lang="el-GR" sz="2400" dirty="0"/>
              <a:t>από την </a:t>
            </a:r>
            <a:r>
              <a:rPr lang="el-GR" sz="2400" dirty="0" smtClean="0"/>
              <a:t>Πόλη.</a:t>
            </a:r>
          </a:p>
          <a:p>
            <a:pPr algn="just"/>
            <a:r>
              <a:rPr lang="el-GR" sz="2400" dirty="0" smtClean="0"/>
              <a:t>Τον </a:t>
            </a:r>
            <a:r>
              <a:rPr lang="el-GR" sz="2400" dirty="0"/>
              <a:t>Μάιο του 1941 </a:t>
            </a:r>
            <a:r>
              <a:rPr lang="el-GR" sz="2400" dirty="0" err="1"/>
              <a:t>στρατολογήθηκαν</a:t>
            </a:r>
            <a:r>
              <a:rPr lang="el-GR" sz="2400" dirty="0"/>
              <a:t> 20 ηλικίες μη μουσουλμάνων (ηλικίας 25-45 ετών), οι οποίοι εκτοπίστηκαν στην </a:t>
            </a:r>
            <a:r>
              <a:rPr lang="el-GR" sz="2400" dirty="0" err="1"/>
              <a:t>Ανατολία</a:t>
            </a:r>
            <a:r>
              <a:rPr lang="el-GR" sz="2400" dirty="0"/>
              <a:t> σε καταναγκαστικά δημόσια έργα (</a:t>
            </a:r>
            <a:r>
              <a:rPr lang="el-GR" sz="2400" dirty="0" err="1"/>
              <a:t>οδοποιΐας</a:t>
            </a:r>
            <a:r>
              <a:rPr lang="el-GR" sz="2400" dirty="0"/>
              <a:t>, εκχιονισμού, ύδρευσης </a:t>
            </a:r>
            <a:r>
              <a:rPr lang="el-GR" sz="2400" dirty="0" err="1"/>
              <a:t>κ.ά</a:t>
            </a:r>
            <a:r>
              <a:rPr lang="el-GR" sz="2400" dirty="0" smtClean="0"/>
              <a:t>).</a:t>
            </a:r>
          </a:p>
          <a:p>
            <a:pPr algn="just"/>
            <a:r>
              <a:rPr lang="el-GR" sz="2400" dirty="0" smtClean="0"/>
              <a:t>Σε </a:t>
            </a:r>
            <a:r>
              <a:rPr lang="el-GR" sz="2400" dirty="0"/>
              <a:t>αυτό το πλαίσιο εντάσσεται και η έκτακτη περιουσιακή εισφορά (</a:t>
            </a:r>
            <a:r>
              <a:rPr lang="en-US" sz="2400" dirty="0" err="1"/>
              <a:t>Varl</a:t>
            </a:r>
            <a:r>
              <a:rPr lang="el-GR" sz="2400" dirty="0"/>
              <a:t>ı</a:t>
            </a:r>
            <a:r>
              <a:rPr lang="en-US" sz="2400" dirty="0"/>
              <a:t>k </a:t>
            </a:r>
            <a:r>
              <a:rPr lang="en-US" sz="2400" dirty="0" err="1"/>
              <a:t>Vergisi</a:t>
            </a:r>
            <a:r>
              <a:rPr lang="el-GR" sz="2400" dirty="0"/>
              <a:t>) του 1942 σε Έλληνες και άλλους (μη μουσουλμάνους) μειονοτικούς της Κωνσταντινούπολης, δέκα φορές μεγαλύτερος του φόρου περιουσίας των μουσουλμάνων. Οι Έλληνες της Κωνσταντινούπολης, το 0,5% του συνολικού πληθυσμού της Τουρκίας, πλήρωσαν το 20% του </a:t>
            </a:r>
            <a:r>
              <a:rPr lang="el-GR" sz="2400" dirty="0" err="1"/>
              <a:t>βαρλίκ</a:t>
            </a:r>
            <a:r>
              <a:rPr lang="el-GR" sz="2400" dirty="0"/>
              <a:t> (80 από τα συνολικά 435 εκατομμύρια τουρκικές λίρες).</a:t>
            </a:r>
          </a:p>
        </p:txBody>
      </p:sp>
    </p:spTree>
    <p:extLst>
      <p:ext uri="{BB962C8B-B14F-4D97-AF65-F5344CB8AC3E}">
        <p14:creationId xmlns:p14="http://schemas.microsoft.com/office/powerpoint/2010/main" val="3649368339"/>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0" y="204952"/>
            <a:ext cx="11918732" cy="6511158"/>
          </a:xfrm>
        </p:spPr>
        <p:txBody>
          <a:bodyPr/>
          <a:lstStyle/>
          <a:p>
            <a:pPr marL="0" indent="0" algn="ctr">
              <a:buNone/>
            </a:pPr>
            <a:r>
              <a:rPr lang="el-GR" b="1" dirty="0" smtClean="0"/>
              <a:t>Η Τουρκική Δημοκρατία από το μονοκομματικό καθεστώς στον πολυκομματισμό (1938 – 1950)</a:t>
            </a:r>
          </a:p>
          <a:p>
            <a:pPr marL="0" indent="0" algn="ctr">
              <a:buNone/>
            </a:pPr>
            <a:endParaRPr lang="en-US" sz="2000" dirty="0" smtClean="0"/>
          </a:p>
          <a:p>
            <a:pPr algn="just"/>
            <a:r>
              <a:rPr lang="el-GR" sz="2400" dirty="0" smtClean="0"/>
              <a:t>Βασική αρχή της εξωτερικής πολιτικής του </a:t>
            </a:r>
            <a:r>
              <a:rPr lang="el-GR" sz="2400" dirty="0" err="1" smtClean="0"/>
              <a:t>Κεμάλ</a:t>
            </a:r>
            <a:r>
              <a:rPr lang="el-GR" sz="2400" dirty="0" smtClean="0"/>
              <a:t> </a:t>
            </a:r>
            <a:r>
              <a:rPr lang="el-GR" sz="2400" dirty="0" err="1" smtClean="0"/>
              <a:t>Ατατούρκ</a:t>
            </a:r>
            <a:r>
              <a:rPr lang="el-GR" sz="2400" dirty="0" smtClean="0"/>
              <a:t> ήταν ουδετερότητα («Ειρήνη στη χώρα, ειρήνη στον κόσμο») και η αποφυγή εμπλοκής σε έναν νέο παγκόσμιο πόλεμο. Ο γενάρχης της Νέας Τουρκίας είχε αφομοιώσει τα διδάγματα του Α´ Παγκοσμίου Πολέμου. Την αρχή αυτή ακολούθησε και ο διάδοχός του στην Προεδρία της Δημοκρατίας (1938 – 1950), </a:t>
            </a:r>
            <a:r>
              <a:rPr lang="el-GR" sz="2400" dirty="0" err="1" smtClean="0"/>
              <a:t>Ισμέτ</a:t>
            </a:r>
            <a:r>
              <a:rPr lang="el-GR" sz="2400" dirty="0" smtClean="0"/>
              <a:t> Ινονού, μέχρι τότε πρωθυπουργός. Το </a:t>
            </a:r>
            <a:r>
              <a:rPr lang="el-GR" sz="2400" dirty="0"/>
              <a:t>1938 </a:t>
            </a:r>
            <a:r>
              <a:rPr lang="el-GR" sz="2400" dirty="0" smtClean="0"/>
              <a:t>η Τουρκία συνήψε σύμφωνο </a:t>
            </a:r>
            <a:r>
              <a:rPr lang="el-GR" sz="2400" dirty="0"/>
              <a:t>μη επίθεσης με τη Βουλγαρία και το 1941 με τη Γερμανία. Στις 19 Οκτωβρίου 1939 </a:t>
            </a:r>
            <a:r>
              <a:rPr lang="el-GR" sz="2400" dirty="0" smtClean="0"/>
              <a:t>υπέγραψε </a:t>
            </a:r>
            <a:r>
              <a:rPr lang="el-GR" sz="2400" dirty="0"/>
              <a:t>σύμφωνο συμμαχίας με τη Γαλλία και την Αγγλία, για το οποίο έλαβε ως αντάλλαγμα το αραβόφωνο σαντζάκι της Αλεξανδρέττας (</a:t>
            </a:r>
            <a:r>
              <a:rPr lang="en-US" sz="2400" dirty="0" err="1"/>
              <a:t>Hatay</a:t>
            </a:r>
            <a:r>
              <a:rPr lang="el-GR" sz="2400" dirty="0"/>
              <a:t>), που μέχρι τότε (από το 1921) ανήκε στη γαλλική Συρία. Η Τουρκία ωστόσο διατήρησε την ουδετερότητά της </a:t>
            </a:r>
            <a:r>
              <a:rPr lang="el-GR" sz="2400" dirty="0" smtClean="0"/>
              <a:t>σχεδόν καθ</a:t>
            </a:r>
            <a:r>
              <a:rPr lang="el-GR" sz="2400" dirty="0"/>
              <a:t>’ όλη της διάρκεια του Δευτέρου Παγκοσμίου Πολέμου </a:t>
            </a:r>
            <a:r>
              <a:rPr lang="el-GR" sz="2400" dirty="0" smtClean="0"/>
              <a:t>–μόλις τον </a:t>
            </a:r>
            <a:r>
              <a:rPr lang="el-GR" sz="2400" dirty="0"/>
              <a:t>Φεβρουάριο του 1945 κήρυξε επίσημα τον πόλεμο στον </a:t>
            </a:r>
            <a:r>
              <a:rPr lang="el-GR" sz="2400" dirty="0" smtClean="0"/>
              <a:t>Άξονα. Παράλληλα, </a:t>
            </a:r>
            <a:r>
              <a:rPr lang="el-GR" sz="2400" dirty="0"/>
              <a:t>μέχρι τον Απρίλιο του 1944 η Τουρκία συνέχιζε να εφοδιάζει με χρώμιο τη Γερμανία του Χίτλερ. </a:t>
            </a:r>
            <a:r>
              <a:rPr lang="el-GR" sz="2400" dirty="0" smtClean="0"/>
              <a:t>Όχι τυχαία, ο Αμερικανός ιστορικός </a:t>
            </a:r>
            <a:r>
              <a:rPr lang="en-US" sz="2400" dirty="0" smtClean="0"/>
              <a:t>Frank Weber </a:t>
            </a:r>
            <a:r>
              <a:rPr lang="el-GR" sz="2400" dirty="0" smtClean="0"/>
              <a:t>(1979) τη χαρακτήρισε «επιτήδειο ουδέτερο» (</a:t>
            </a:r>
            <a:r>
              <a:rPr lang="en-US" sz="2400" dirty="0" smtClean="0"/>
              <a:t>evasive neutral).</a:t>
            </a:r>
            <a:r>
              <a:rPr lang="el-GR" sz="2400" dirty="0" smtClean="0">
                <a:latin typeface="Times New Roman" panose="02020603050405020304" pitchFamily="18" charset="0"/>
                <a:ea typeface="Times New Roman" panose="02020603050405020304" pitchFamily="18" charset="0"/>
              </a:rPr>
              <a:t> </a:t>
            </a:r>
            <a:endParaRPr lang="el-GR" sz="2400" dirty="0" smtClean="0"/>
          </a:p>
          <a:p>
            <a:pPr marL="0" indent="0" algn="just">
              <a:buNone/>
            </a:pPr>
            <a:r>
              <a:rPr lang="el-GR" sz="2400" dirty="0" smtClean="0">
                <a:latin typeface="Times New Roman" panose="02020603050405020304" pitchFamily="18" charset="0"/>
                <a:ea typeface="Times New Roman" panose="02020603050405020304" pitchFamily="18" charset="0"/>
              </a:rPr>
              <a:t> </a:t>
            </a:r>
            <a:endParaRPr lang="en-US" sz="2400" dirty="0"/>
          </a:p>
          <a:p>
            <a:pPr algn="just"/>
            <a:endParaRPr lang="en-US" sz="2000" dirty="0"/>
          </a:p>
        </p:txBody>
      </p:sp>
    </p:spTree>
    <p:extLst>
      <p:ext uri="{BB962C8B-B14F-4D97-AF65-F5344CB8AC3E}">
        <p14:creationId xmlns:p14="http://schemas.microsoft.com/office/powerpoint/2010/main" val="252724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125" y="0"/>
            <a:ext cx="11887200" cy="6629399"/>
          </a:xfrm>
        </p:spPr>
        <p:txBody>
          <a:bodyPr/>
          <a:lstStyle/>
          <a:p>
            <a:pPr algn="just"/>
            <a:r>
              <a:rPr lang="el-GR" sz="2400" dirty="0"/>
              <a:t>Η εξαγγελία του Δόγματος </a:t>
            </a:r>
            <a:r>
              <a:rPr lang="el-GR" sz="2400" dirty="0" err="1"/>
              <a:t>Τρούμαν</a:t>
            </a:r>
            <a:r>
              <a:rPr lang="el-GR" sz="2400" dirty="0"/>
              <a:t> (1947) και η συμπερίληψη της Τουρκίας στο Σχέδιο Μάρσαλ (1948-52) άλλαξαν τα δεδομένα. Η σοβιετική απειλή </a:t>
            </a:r>
            <a:r>
              <a:rPr lang="el-GR" sz="2400" dirty="0" smtClean="0"/>
              <a:t>(οι </a:t>
            </a:r>
            <a:r>
              <a:rPr lang="el-GR" sz="2400" dirty="0"/>
              <a:t>διεκδικήσεις της ΕΣΣΔ στο </a:t>
            </a:r>
            <a:r>
              <a:rPr lang="el-GR" sz="2400" dirty="0" err="1"/>
              <a:t>Καρς</a:t>
            </a:r>
            <a:r>
              <a:rPr lang="el-GR" sz="2400" dirty="0"/>
              <a:t> και το </a:t>
            </a:r>
            <a:r>
              <a:rPr lang="el-GR" sz="2400" dirty="0" err="1" smtClean="0"/>
              <a:t>Αρνταχάν</a:t>
            </a:r>
            <a:r>
              <a:rPr lang="en-US" sz="2400" dirty="0" smtClean="0"/>
              <a:t>, </a:t>
            </a:r>
            <a:r>
              <a:rPr lang="el-GR" sz="2400" dirty="0" smtClean="0"/>
              <a:t>περιοχές του Καυκάσου) </a:t>
            </a:r>
            <a:r>
              <a:rPr lang="el-GR" sz="2400" dirty="0"/>
              <a:t>έπεισαν την Τουρκία να γίνει μέλος του ΝΑΤΟ το 1952, τερματίζοντας μια μακρόχρονη περίοδο ουδετερότητας.</a:t>
            </a:r>
            <a:endParaRPr lang="en-US" sz="2400" dirty="0" smtClean="0">
              <a:latin typeface="Times New Roman" panose="02020603050405020304" pitchFamily="18" charset="0"/>
              <a:ea typeface="Times New Roman" panose="02020603050405020304" pitchFamily="18" charset="0"/>
            </a:endParaRPr>
          </a:p>
          <a:p>
            <a:pPr algn="just"/>
            <a:r>
              <a:rPr lang="el-GR" sz="2400" dirty="0" smtClean="0">
                <a:latin typeface="Times New Roman" panose="02020603050405020304" pitchFamily="18" charset="0"/>
                <a:ea typeface="Times New Roman" panose="02020603050405020304" pitchFamily="18" charset="0"/>
              </a:rPr>
              <a:t>Η </a:t>
            </a:r>
            <a:r>
              <a:rPr lang="el-GR" sz="2400" dirty="0">
                <a:latin typeface="Times New Roman" panose="02020603050405020304" pitchFamily="18" charset="0"/>
                <a:ea typeface="Times New Roman" panose="02020603050405020304" pitchFamily="18" charset="0"/>
              </a:rPr>
              <a:t>λήξη του Δευτέρου Παγκοσμίου Πολέμου </a:t>
            </a:r>
            <a:r>
              <a:rPr lang="el-GR" sz="2400" dirty="0" smtClean="0">
                <a:latin typeface="Times New Roman" panose="02020603050405020304" pitchFamily="18" charset="0"/>
                <a:ea typeface="Times New Roman" panose="02020603050405020304" pitchFamily="18" charset="0"/>
              </a:rPr>
              <a:t>και ο θρίαμβος της δημοκρατίας επί του φασισμού σήμανε κατακλυσμιαίες αλλαγές και στο εσωτερικό της χώρας. Το </a:t>
            </a:r>
            <a:r>
              <a:rPr lang="el-GR" sz="2400" dirty="0">
                <a:latin typeface="Times New Roman" panose="02020603050405020304" pitchFamily="18" charset="0"/>
                <a:ea typeface="Times New Roman" panose="02020603050405020304" pitchFamily="18" charset="0"/>
              </a:rPr>
              <a:t>Λαϊκό Ρεπουμπλικανικό Κόμμα, που δεν είχε ρίζες στις μάζες, άρχισε να χάνει υποστηρικτές. Τον Ιούνιο του 1945 τέσσερεις βουλευτές (ο </a:t>
            </a:r>
            <a:r>
              <a:rPr lang="el-GR" sz="2400" dirty="0" err="1">
                <a:latin typeface="Times New Roman" panose="02020603050405020304" pitchFamily="18" charset="0"/>
                <a:ea typeface="Times New Roman" panose="02020603050405020304" pitchFamily="18" charset="0"/>
              </a:rPr>
              <a:t>Αντνάν</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Μεντερές</a:t>
            </a:r>
            <a:r>
              <a:rPr lang="el-GR" sz="2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Adnan Menderes</a:t>
            </a:r>
            <a:r>
              <a:rPr lang="el-GR" sz="2400" dirty="0">
                <a:latin typeface="Times New Roman" panose="02020603050405020304" pitchFamily="18" charset="0"/>
                <a:ea typeface="Times New Roman" panose="02020603050405020304" pitchFamily="18" charset="0"/>
              </a:rPr>
              <a:t>], γαιοκτήμονας του Αϊδινίου, ο πρώην πρωθυπουργός </a:t>
            </a:r>
            <a:r>
              <a:rPr lang="el-GR" sz="2400" dirty="0" err="1">
                <a:latin typeface="Times New Roman" panose="02020603050405020304" pitchFamily="18" charset="0"/>
                <a:ea typeface="Times New Roman" panose="02020603050405020304" pitchFamily="18" charset="0"/>
              </a:rPr>
              <a:t>Τζελάλ</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Μπαγιάρ</a:t>
            </a:r>
            <a:r>
              <a:rPr lang="el-GR"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Celal</a:t>
            </a:r>
            <a:r>
              <a:rPr lang="en-US" sz="2400" dirty="0">
                <a:latin typeface="Times New Roman" panose="02020603050405020304" pitchFamily="18" charset="0"/>
                <a:ea typeface="Times New Roman" panose="02020603050405020304" pitchFamily="18" charset="0"/>
              </a:rPr>
              <a:t> Bayar</a:t>
            </a:r>
            <a:r>
              <a:rPr lang="el-GR" sz="2400" dirty="0">
                <a:latin typeface="Times New Roman" panose="02020603050405020304" pitchFamily="18" charset="0"/>
                <a:ea typeface="Times New Roman" panose="02020603050405020304" pitchFamily="18" charset="0"/>
              </a:rPr>
              <a:t>], ο πρόεδρος της Εθνοσυνέλευσης </a:t>
            </a:r>
            <a:r>
              <a:rPr lang="el-GR" sz="2400" dirty="0" err="1">
                <a:latin typeface="Times New Roman" panose="02020603050405020304" pitchFamily="18" charset="0"/>
                <a:ea typeface="Times New Roman" panose="02020603050405020304" pitchFamily="18" charset="0"/>
              </a:rPr>
              <a:t>Ρεφίκ</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Κοραλτάν</a:t>
            </a:r>
            <a:r>
              <a:rPr lang="el-GR"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Refik</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Koraltan</a:t>
            </a:r>
            <a:r>
              <a:rPr lang="el-GR" sz="2400" dirty="0">
                <a:latin typeface="Times New Roman" panose="02020603050405020304" pitchFamily="18" charset="0"/>
                <a:ea typeface="Times New Roman" panose="02020603050405020304" pitchFamily="18" charset="0"/>
              </a:rPr>
              <a:t>] και ο ιστορικός </a:t>
            </a:r>
            <a:r>
              <a:rPr lang="el-GR" sz="2400" dirty="0" err="1">
                <a:latin typeface="Times New Roman" panose="02020603050405020304" pitchFamily="18" charset="0"/>
                <a:ea typeface="Times New Roman" panose="02020603050405020304" pitchFamily="18" charset="0"/>
              </a:rPr>
              <a:t>Φουάτ</a:t>
            </a:r>
            <a:r>
              <a:rPr lang="el-GR" sz="2400" dirty="0">
                <a:latin typeface="Times New Roman" panose="02020603050405020304" pitchFamily="18" charset="0"/>
                <a:ea typeface="Times New Roman" panose="02020603050405020304" pitchFamily="18" charset="0"/>
              </a:rPr>
              <a:t> </a:t>
            </a:r>
            <a:r>
              <a:rPr lang="el-GR" sz="2400" dirty="0" err="1">
                <a:latin typeface="Times New Roman" panose="02020603050405020304" pitchFamily="18" charset="0"/>
                <a:ea typeface="Times New Roman" panose="02020603050405020304" pitchFamily="18" charset="0"/>
              </a:rPr>
              <a:t>Κιουπρουλού</a:t>
            </a:r>
            <a:r>
              <a:rPr lang="el-GR"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Fuat</a:t>
            </a:r>
            <a:r>
              <a:rPr lang="en-US" sz="2400" dirty="0">
                <a:latin typeface="Times New Roman" panose="02020603050405020304" pitchFamily="18" charset="0"/>
                <a:ea typeface="Times New Roman" panose="02020603050405020304" pitchFamily="18" charset="0"/>
              </a:rPr>
              <a:t> K</a:t>
            </a:r>
            <a:r>
              <a:rPr lang="el-GR" sz="2400" dirty="0">
                <a:latin typeface="Times New Roman" panose="02020603050405020304" pitchFamily="18" charset="0"/>
                <a:ea typeface="Times New Roman" panose="02020603050405020304" pitchFamily="18" charset="0"/>
              </a:rPr>
              <a:t>ö</a:t>
            </a:r>
            <a:r>
              <a:rPr lang="en-US" sz="2400" dirty="0" err="1">
                <a:latin typeface="Times New Roman" panose="02020603050405020304" pitchFamily="18" charset="0"/>
                <a:ea typeface="Times New Roman" panose="02020603050405020304" pitchFamily="18" charset="0"/>
              </a:rPr>
              <a:t>pr</a:t>
            </a:r>
            <a:r>
              <a:rPr lang="el-GR" sz="2400" dirty="0">
                <a:latin typeface="Times New Roman" panose="02020603050405020304" pitchFamily="18" charset="0"/>
                <a:ea typeface="Times New Roman" panose="02020603050405020304" pitchFamily="18" charset="0"/>
              </a:rPr>
              <a:t>ü</a:t>
            </a:r>
            <a:r>
              <a:rPr lang="en-US" sz="2400" dirty="0">
                <a:latin typeface="Times New Roman" panose="02020603050405020304" pitchFamily="18" charset="0"/>
                <a:ea typeface="Times New Roman" panose="02020603050405020304" pitchFamily="18" charset="0"/>
              </a:rPr>
              <a:t>l</a:t>
            </a:r>
            <a:r>
              <a:rPr lang="el-GR" sz="2400" dirty="0">
                <a:latin typeface="Times New Roman" panose="02020603050405020304" pitchFamily="18" charset="0"/>
                <a:ea typeface="Times New Roman" panose="02020603050405020304" pitchFamily="18" charset="0"/>
              </a:rPr>
              <a:t>ü], εισηγητής της Σχολής των </a:t>
            </a:r>
            <a:r>
              <a:rPr lang="en-US" sz="2400" dirty="0" err="1">
                <a:latin typeface="Times New Roman" panose="02020603050405020304" pitchFamily="18" charset="0"/>
                <a:ea typeface="Times New Roman" panose="02020603050405020304" pitchFamily="18" charset="0"/>
              </a:rPr>
              <a:t>Annales</a:t>
            </a:r>
            <a:r>
              <a:rPr lang="el-GR" sz="2400" dirty="0">
                <a:latin typeface="Times New Roman" panose="02020603050405020304" pitchFamily="18" charset="0"/>
                <a:ea typeface="Times New Roman" panose="02020603050405020304" pitchFamily="18" charset="0"/>
              </a:rPr>
              <a:t>) συνέταξαν το Υπόμνημα των Τεσσάρων, ζητώντας αληθινή δημοκρατία και πλήρη σεβασμό του Συντάγματος. Την 1 Νοεμβρίου 1945, ο Ινονού δήλωσε ότι οι επόμενες εκλογές επρόκειτο να είναι ελεύθερες και άμεσες.</a:t>
            </a:r>
            <a:endParaRPr lang="el-GR" sz="2200" dirty="0"/>
          </a:p>
          <a:p>
            <a:pPr algn="just"/>
            <a:r>
              <a:rPr lang="el-GR" sz="2400" dirty="0">
                <a:latin typeface="Times New Roman" panose="02020603050405020304" pitchFamily="18" charset="0"/>
                <a:ea typeface="Times New Roman" panose="02020603050405020304" pitchFamily="18" charset="0"/>
              </a:rPr>
              <a:t>Η Τουρκία έπαυσε ουσιαστικά να είναι μονοκομματικό κράτος, όταν το Δημοκρατικό Κόμμα (</a:t>
            </a:r>
            <a:r>
              <a:rPr lang="en-US" sz="2400" dirty="0" err="1">
                <a:latin typeface="Times New Roman" panose="02020603050405020304" pitchFamily="18" charset="0"/>
                <a:ea typeface="Times New Roman" panose="02020603050405020304" pitchFamily="18" charset="0"/>
              </a:rPr>
              <a:t>Demokrat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Parti</a:t>
            </a:r>
            <a:r>
              <a:rPr lang="el-GR" sz="2400" dirty="0">
                <a:latin typeface="Times New Roman" panose="02020603050405020304" pitchFamily="18" charset="0"/>
                <a:ea typeface="Times New Roman" panose="02020603050405020304" pitchFamily="18" charset="0"/>
              </a:rPr>
              <a:t>), ένα κεντροδεξιό λαϊκίστικο κόμμα, έκανε επίσημα την εμφάνισή του τον Ιανουάριο του 1946. Παρά τα </a:t>
            </a:r>
            <a:r>
              <a:rPr lang="el-GR" sz="2400" dirty="0" err="1">
                <a:latin typeface="Times New Roman" panose="02020603050405020304" pitchFamily="18" charset="0"/>
                <a:ea typeface="Times New Roman" panose="02020603050405020304" pitchFamily="18" charset="0"/>
              </a:rPr>
              <a:t>φιλοαγροτικά</a:t>
            </a:r>
            <a:r>
              <a:rPr lang="el-GR" sz="2400" dirty="0">
                <a:latin typeface="Times New Roman" panose="02020603050405020304" pitchFamily="18" charset="0"/>
                <a:ea typeface="Times New Roman" panose="02020603050405020304" pitchFamily="18" charset="0"/>
              </a:rPr>
              <a:t> και φιλεργατικά μέτρα της κυβέρνησης Ινονού και την εκτεταμένη νοθεία, το εμβρυώδες Δημοκρατικό Κόμμα κατόρθωσε να καταλάβει 62 από τις 465 έδρες της Εθνοσυνέλευσης στις πρώτες κοινοβουλευτικές εκλογές τον Ιούλιο εκείνης της χρονιάς. </a:t>
            </a:r>
            <a:endParaRPr lang="el-GR" sz="2200" dirty="0"/>
          </a:p>
        </p:txBody>
      </p:sp>
    </p:spTree>
    <p:extLst>
      <p:ext uri="{BB962C8B-B14F-4D97-AF65-F5344CB8AC3E}">
        <p14:creationId xmlns:p14="http://schemas.microsoft.com/office/powerpoint/2010/main" val="2792824490"/>
      </p:ext>
    </p:extLst>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1" y="126124"/>
            <a:ext cx="6705599" cy="6731876"/>
          </a:xfrm>
        </p:spPr>
        <p:txBody>
          <a:bodyPr/>
          <a:lstStyle/>
          <a:p>
            <a:pPr marL="0" lvl="1" indent="0" algn="just">
              <a:buNone/>
            </a:pPr>
            <a:r>
              <a:rPr lang="el-GR" sz="2400" dirty="0"/>
              <a:t>Η περίοδος του μονοκομματικού κράτους έληξε οριστικά με την ήττα του Ινονού στις εκλογές του Μαΐου 1950, τις οποίες κέρδισε το Δημοκρατικό Κόμμα, συγκεντρώνοντας το 53% των ψήφων και καταλαμβάνοντας 408 έδρες στην Εθνοσυνέλευση (το Λαϊκό Ρεπουμπλικανικό Κόμμα έφθασε μόλις τις 69 έδρες). Το Δημοκρατικό </a:t>
            </a:r>
            <a:r>
              <a:rPr lang="el-GR" sz="2400" dirty="0" smtClean="0"/>
              <a:t>Κόμμα</a:t>
            </a:r>
            <a:r>
              <a:rPr lang="en-US" sz="2400" dirty="0" smtClean="0"/>
              <a:t>, </a:t>
            </a:r>
            <a:r>
              <a:rPr lang="el-GR" sz="2400" dirty="0" smtClean="0"/>
              <a:t>με</a:t>
            </a:r>
            <a:r>
              <a:rPr lang="en-US" sz="2400" dirty="0" smtClean="0"/>
              <a:t> </a:t>
            </a:r>
            <a:r>
              <a:rPr lang="el-GR" sz="2400" dirty="0" smtClean="0"/>
              <a:t>Πρόεδρο </a:t>
            </a:r>
            <a:r>
              <a:rPr lang="el-GR" sz="2400" dirty="0"/>
              <a:t>της Τουρκικής Δημοκρατίας </a:t>
            </a:r>
            <a:r>
              <a:rPr lang="el-GR" sz="2400" dirty="0" smtClean="0"/>
              <a:t>τον </a:t>
            </a:r>
            <a:r>
              <a:rPr lang="el-GR" sz="2400" dirty="0" err="1"/>
              <a:t>Τζελάλ</a:t>
            </a:r>
            <a:r>
              <a:rPr lang="el-GR" sz="2400" dirty="0"/>
              <a:t> </a:t>
            </a:r>
            <a:r>
              <a:rPr lang="el-GR" sz="2400" dirty="0" err="1"/>
              <a:t>Μπαγιάρ</a:t>
            </a:r>
            <a:r>
              <a:rPr lang="el-GR" sz="2400" dirty="0"/>
              <a:t> και </a:t>
            </a:r>
            <a:r>
              <a:rPr lang="el-GR" sz="2400" dirty="0" smtClean="0"/>
              <a:t>πρωθυπουργό τον εικονιζόμενο </a:t>
            </a:r>
            <a:r>
              <a:rPr lang="el-GR" sz="2400" b="1" dirty="0" err="1"/>
              <a:t>Αντνάν</a:t>
            </a:r>
            <a:r>
              <a:rPr lang="el-GR" sz="2400" b="1" dirty="0"/>
              <a:t> </a:t>
            </a:r>
            <a:r>
              <a:rPr lang="el-GR" sz="2400" b="1" dirty="0" err="1" smtClean="0"/>
              <a:t>Μεντερές</a:t>
            </a:r>
            <a:r>
              <a:rPr lang="el-GR" sz="2400" dirty="0" smtClean="0"/>
              <a:t> (1899 – 1961),  </a:t>
            </a:r>
            <a:r>
              <a:rPr lang="el-GR" sz="2400" dirty="0"/>
              <a:t>επρόκειτο να παραμείνει αδιαμφισβήτητο στην εξουσία επί μία δεκαετία (κέρδισε τις εκλογές του 1954 με ποσοστό 55%), μέχρι την πραξικοπηματική ανατροπή του από τον Στρατό τον Μάιο του 1960</a:t>
            </a:r>
            <a:r>
              <a:rPr lang="el-GR" sz="2400" dirty="0" smtClean="0"/>
              <a:t>. Η δεκαετία αυτή ταυτίζεται με την ταχεία αστικοποίηση και εκβιομηχάνιση της Τουρκίας, αλλά και τα Σεπτεμβριανά επεισόδια εναντίον των Ρωμιών της Κωνσταντινούπολης (1955).</a:t>
            </a:r>
            <a:endParaRPr lang="en-US" sz="2400" dirty="0" smtClean="0">
              <a:latin typeface="Times New Roman" panose="02020603050405020304" pitchFamily="18" charset="0"/>
              <a:ea typeface="Times New Roman" panose="02020603050405020304" pitchFamily="18" charset="0"/>
            </a:endParaRPr>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01" y="268014"/>
            <a:ext cx="4607785" cy="6117021"/>
          </a:xfrm>
          <a:prstGeom prst="rect">
            <a:avLst/>
          </a:prstGeom>
        </p:spPr>
      </p:pic>
    </p:spTree>
    <p:extLst>
      <p:ext uri="{BB962C8B-B14F-4D97-AF65-F5344CB8AC3E}">
        <p14:creationId xmlns:p14="http://schemas.microsoft.com/office/powerpoint/2010/main" val="28216211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953" y="110359"/>
            <a:ext cx="11808372" cy="6519040"/>
          </a:xfrm>
        </p:spPr>
        <p:txBody>
          <a:bodyPr/>
          <a:lstStyle/>
          <a:p>
            <a:pPr marL="0" indent="0" algn="ctr">
              <a:buNone/>
            </a:pPr>
            <a:r>
              <a:rPr lang="el-GR" sz="2800" b="1" u="sng" dirty="0" smtClean="0">
                <a:latin typeface="Times New Roman" panose="02020603050405020304" pitchFamily="18" charset="0"/>
                <a:ea typeface="Times New Roman" panose="02020603050405020304" pitchFamily="18" charset="0"/>
              </a:rPr>
              <a:t>Ενδεικτική Βιβλιογραφία</a:t>
            </a:r>
          </a:p>
          <a:p>
            <a:pPr algn="just"/>
            <a:r>
              <a:rPr lang="en-US" sz="2400" dirty="0" smtClean="0">
                <a:latin typeface="Times New Roman" panose="02020603050405020304" pitchFamily="18" charset="0"/>
                <a:ea typeface="Times New Roman" panose="02020603050405020304" pitchFamily="18" charset="0"/>
              </a:rPr>
              <a:t>Findley</a:t>
            </a:r>
            <a:r>
              <a:rPr lang="en-US" sz="2400" dirty="0">
                <a:latin typeface="Times New Roman" panose="02020603050405020304" pitchFamily="18" charset="0"/>
                <a:ea typeface="Times New Roman" panose="02020603050405020304" pitchFamily="18" charset="0"/>
              </a:rPr>
              <a:t>, Carter </a:t>
            </a:r>
            <a:r>
              <a:rPr lang="en-US" sz="2400" dirty="0" smtClean="0">
                <a:latin typeface="Times New Roman" panose="02020603050405020304" pitchFamily="18" charset="0"/>
                <a:ea typeface="Times New Roman" panose="02020603050405020304" pitchFamily="18" charset="0"/>
              </a:rPr>
              <a:t>Vaughn, </a:t>
            </a:r>
            <a:r>
              <a:rPr lang="en-US" sz="2400" i="1" dirty="0" smtClean="0">
                <a:latin typeface="Times New Roman" panose="02020603050405020304" pitchFamily="18" charset="0"/>
                <a:ea typeface="Times New Roman" panose="02020603050405020304" pitchFamily="18" charset="0"/>
              </a:rPr>
              <a:t>Turkey</a:t>
            </a:r>
            <a:r>
              <a:rPr lang="en-US" sz="2400" i="1" dirty="0">
                <a:latin typeface="Times New Roman" panose="02020603050405020304" pitchFamily="18" charset="0"/>
                <a:ea typeface="Times New Roman" panose="02020603050405020304" pitchFamily="18" charset="0"/>
              </a:rPr>
              <a:t>, Islam, Nationalism, and Modernity: A History, 1789-2007</a:t>
            </a:r>
            <a:r>
              <a:rPr lang="en-US" sz="2400" dirty="0">
                <a:latin typeface="Times New Roman" panose="02020603050405020304" pitchFamily="18" charset="0"/>
                <a:ea typeface="Times New Roman" panose="02020603050405020304" pitchFamily="18" charset="0"/>
              </a:rPr>
              <a:t>, </a:t>
            </a:r>
            <a:r>
              <a:rPr lang="el-GR" sz="2400" dirty="0" err="1" smtClean="0">
                <a:latin typeface="Times New Roman" panose="02020603050405020304" pitchFamily="18" charset="0"/>
                <a:ea typeface="Times New Roman" panose="02020603050405020304" pitchFamily="18" charset="0"/>
              </a:rPr>
              <a:t>εδκ</a:t>
            </a:r>
            <a:r>
              <a:rPr lang="el-GR" sz="2400" dirty="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Yale University </a:t>
            </a:r>
            <a:r>
              <a:rPr lang="en-US" sz="2400" dirty="0" smtClean="0">
                <a:latin typeface="Times New Roman" panose="02020603050405020304" pitchFamily="18" charset="0"/>
                <a:ea typeface="Times New Roman" panose="02020603050405020304" pitchFamily="18" charset="0"/>
              </a:rPr>
              <a:t>Press</a:t>
            </a:r>
            <a:r>
              <a:rPr lang="el-GR" sz="2400" dirty="0" smtClean="0">
                <a:latin typeface="Times New Roman" panose="02020603050405020304" pitchFamily="18" charset="0"/>
                <a:ea typeface="Times New Roman" panose="02020603050405020304" pitchFamily="18" charset="0"/>
              </a:rPr>
              <a:t>,</a:t>
            </a:r>
            <a:r>
              <a:rPr lang="en-US" sz="2400" dirty="0" smtClean="0">
                <a:latin typeface="Times New Roman" panose="02020603050405020304" pitchFamily="18" charset="0"/>
                <a:ea typeface="Times New Roman" panose="02020603050405020304" pitchFamily="18" charset="0"/>
              </a:rPr>
              <a:t> New </a:t>
            </a:r>
            <a:r>
              <a:rPr lang="en-US" sz="2400" dirty="0">
                <a:latin typeface="Times New Roman" panose="02020603050405020304" pitchFamily="18" charset="0"/>
                <a:ea typeface="Times New Roman" panose="02020603050405020304" pitchFamily="18" charset="0"/>
              </a:rPr>
              <a:t>Haven </a:t>
            </a:r>
            <a:r>
              <a:rPr lang="el-GR" sz="2400" dirty="0">
                <a:latin typeface="Times New Roman" panose="02020603050405020304" pitchFamily="18" charset="0"/>
                <a:ea typeface="Times New Roman" panose="02020603050405020304" pitchFamily="18" charset="0"/>
              </a:rPr>
              <a:t>και </a:t>
            </a:r>
            <a:r>
              <a:rPr lang="el-GR" sz="2400" dirty="0" smtClean="0">
                <a:latin typeface="Times New Roman" panose="02020603050405020304" pitchFamily="18" charset="0"/>
                <a:ea typeface="Times New Roman" panose="02020603050405020304" pitchFamily="18" charset="0"/>
              </a:rPr>
              <a:t>Λονδίνο</a:t>
            </a:r>
            <a:r>
              <a:rPr lang="en-US" sz="2400" dirty="0" smtClean="0">
                <a:latin typeface="Times New Roman" panose="02020603050405020304" pitchFamily="18" charset="0"/>
                <a:ea typeface="Times New Roman" panose="02020603050405020304" pitchFamily="18" charset="0"/>
              </a:rPr>
              <a:t>, 2010.</a:t>
            </a:r>
            <a:endParaRPr lang="el-GR" sz="2400" dirty="0" smtClean="0">
              <a:latin typeface="Times New Roman" panose="02020603050405020304" pitchFamily="18" charset="0"/>
              <a:ea typeface="Times New Roman" panose="02020603050405020304" pitchFamily="18" charset="0"/>
            </a:endParaRPr>
          </a:p>
          <a:p>
            <a:pPr algn="just"/>
            <a:r>
              <a:rPr lang="el-GR" sz="2400" dirty="0" err="1" smtClean="0">
                <a:latin typeface="Times New Roman" panose="02020603050405020304" pitchFamily="18" charset="0"/>
                <a:ea typeface="Calibri" panose="020F0502020204030204" pitchFamily="34" charset="0"/>
              </a:rPr>
              <a:t>Κονόρτας</a:t>
            </a:r>
            <a:r>
              <a:rPr lang="el-GR" sz="2400" dirty="0" smtClean="0">
                <a:latin typeface="Times New Roman" panose="02020603050405020304" pitchFamily="18" charset="0"/>
                <a:ea typeface="Calibri" panose="020F0502020204030204" pitchFamily="34" charset="0"/>
              </a:rPr>
              <a:t> Παρασκευάς, </a:t>
            </a:r>
            <a:r>
              <a:rPr lang="el-GR" sz="2400" i="1" dirty="0" smtClean="0">
                <a:latin typeface="Times New Roman" panose="02020603050405020304" pitchFamily="18" charset="0"/>
                <a:ea typeface="Calibri" panose="020F0502020204030204" pitchFamily="34" charset="0"/>
              </a:rPr>
              <a:t>Οθωμανικές θεωρήσεις για το Οικουμενικό Πατριαρχείο, 17ος – αρχές 20ού αιώνα</a:t>
            </a:r>
            <a:r>
              <a:rPr lang="el-GR" sz="2400" dirty="0" smtClean="0">
                <a:latin typeface="Times New Roman" panose="02020603050405020304" pitchFamily="18" charset="0"/>
                <a:ea typeface="Calibri" panose="020F0502020204030204" pitchFamily="34" charset="0"/>
              </a:rPr>
              <a:t>, </a:t>
            </a:r>
            <a:r>
              <a:rPr lang="el-GR" sz="2400" dirty="0" err="1" smtClean="0">
                <a:latin typeface="Times New Roman" panose="02020603050405020304" pitchFamily="18" charset="0"/>
                <a:ea typeface="Calibri" panose="020F0502020204030204" pitchFamily="34" charset="0"/>
              </a:rPr>
              <a:t>εκδ</a:t>
            </a:r>
            <a:r>
              <a:rPr lang="el-GR" sz="2400" dirty="0" smtClean="0">
                <a:latin typeface="Times New Roman" panose="02020603050405020304" pitchFamily="18" charset="0"/>
                <a:ea typeface="Calibri" panose="020F0502020204030204" pitchFamily="34" charset="0"/>
              </a:rPr>
              <a:t>. Αλεξάνδρεια, Αθήνα 1998.</a:t>
            </a:r>
          </a:p>
          <a:p>
            <a:pPr algn="just"/>
            <a:r>
              <a:rPr lang="en-US" sz="2400" dirty="0" smtClean="0">
                <a:latin typeface="Times New Roman" panose="02020603050405020304" pitchFamily="18" charset="0"/>
                <a:ea typeface="Calibri" panose="020F0502020204030204" pitchFamily="34" charset="0"/>
              </a:rPr>
              <a:t>Lewis, Bernard, </a:t>
            </a:r>
            <a:r>
              <a:rPr lang="el-GR" sz="2400" i="1" dirty="0" smtClean="0">
                <a:latin typeface="Times New Roman" panose="02020603050405020304" pitchFamily="18" charset="0"/>
                <a:ea typeface="Calibri" panose="020F0502020204030204" pitchFamily="34" charset="0"/>
              </a:rPr>
              <a:t>Η ανάδυση της σύγχρονης Τουρκίας</a:t>
            </a:r>
            <a:r>
              <a:rPr lang="el-GR" sz="2400" dirty="0" smtClean="0">
                <a:latin typeface="Times New Roman" panose="02020603050405020304" pitchFamily="18" charset="0"/>
                <a:ea typeface="Calibri" panose="020F0502020204030204" pitchFamily="34" charset="0"/>
              </a:rPr>
              <a:t>, δύο τόμοι, </a:t>
            </a:r>
            <a:r>
              <a:rPr lang="el-GR" sz="2400" dirty="0" err="1" smtClean="0">
                <a:latin typeface="Times New Roman" panose="02020603050405020304" pitchFamily="18" charset="0"/>
                <a:ea typeface="Calibri" panose="020F0502020204030204" pitchFamily="34" charset="0"/>
              </a:rPr>
              <a:t>εκδ</a:t>
            </a:r>
            <a:r>
              <a:rPr lang="el-GR" sz="2400" dirty="0" smtClean="0">
                <a:latin typeface="Times New Roman" panose="02020603050405020304" pitchFamily="18" charset="0"/>
                <a:ea typeface="Calibri" panose="020F0502020204030204" pitchFamily="34" charset="0"/>
              </a:rPr>
              <a:t>. </a:t>
            </a:r>
            <a:r>
              <a:rPr lang="el-GR" sz="2400" dirty="0" err="1" smtClean="0">
                <a:latin typeface="Times New Roman" panose="02020603050405020304" pitchFamily="18" charset="0"/>
                <a:ea typeface="Calibri" panose="020F0502020204030204" pitchFamily="34" charset="0"/>
              </a:rPr>
              <a:t>Παπαζήση</a:t>
            </a:r>
            <a:r>
              <a:rPr lang="el-GR" sz="2400" dirty="0" smtClean="0">
                <a:latin typeface="Times New Roman" panose="02020603050405020304" pitchFamily="18" charset="0"/>
                <a:ea typeface="Calibri" panose="020F0502020204030204" pitchFamily="34" charset="0"/>
              </a:rPr>
              <a:t>, Αθήνα 2001-2002.</a:t>
            </a:r>
          </a:p>
          <a:p>
            <a:pPr algn="just"/>
            <a:r>
              <a:rPr lang="el-GR" sz="2400" dirty="0" err="1" smtClean="0">
                <a:latin typeface="Times New Roman" panose="02020603050405020304" pitchFamily="18" charset="0"/>
                <a:ea typeface="Calibri" panose="020F0502020204030204" pitchFamily="34" charset="0"/>
              </a:rPr>
              <a:t>Μουταφτσίεβα</a:t>
            </a:r>
            <a:r>
              <a:rPr lang="el-GR" sz="2400" dirty="0" smtClean="0">
                <a:latin typeface="Times New Roman" panose="02020603050405020304" pitchFamily="18" charset="0"/>
                <a:ea typeface="Calibri" panose="020F0502020204030204" pitchFamily="34" charset="0"/>
              </a:rPr>
              <a:t>, Βέρα, </a:t>
            </a:r>
            <a:r>
              <a:rPr lang="el-GR" sz="2400" i="1" dirty="0"/>
              <a:t>Αγροτικές σχέσεις στην Οθωμανική αυτοκρατορία (15ος - 16ος αι</a:t>
            </a:r>
            <a:r>
              <a:rPr lang="el-GR" sz="2400" i="1" dirty="0" smtClean="0"/>
              <a:t>.)</a:t>
            </a:r>
            <a:r>
              <a:rPr lang="el-GR" sz="2400" dirty="0" smtClean="0"/>
              <a:t>, μετ. Ουρανία </a:t>
            </a:r>
            <a:r>
              <a:rPr lang="el-GR" sz="2400" dirty="0" err="1" smtClean="0"/>
              <a:t>Αστρινάκη</a:t>
            </a:r>
            <a:r>
              <a:rPr lang="el-GR" sz="2400" dirty="0" smtClean="0"/>
              <a:t>, </a:t>
            </a:r>
            <a:r>
              <a:rPr lang="el-GR" sz="2400" dirty="0" err="1" smtClean="0"/>
              <a:t>εκδ</a:t>
            </a:r>
            <a:r>
              <a:rPr lang="el-GR" sz="2400" dirty="0" smtClean="0"/>
              <a:t>. Πορεία, Αθήνα 1990.</a:t>
            </a:r>
            <a:endParaRPr lang="el-GR" sz="2400" dirty="0" smtClean="0">
              <a:latin typeface="Times New Roman" panose="02020603050405020304" pitchFamily="18" charset="0"/>
              <a:ea typeface="Calibri" panose="020F0502020204030204" pitchFamily="34" charset="0"/>
            </a:endParaRPr>
          </a:p>
          <a:p>
            <a:pPr algn="just"/>
            <a:r>
              <a:rPr lang="en-US" sz="2400" dirty="0" err="1" smtClean="0">
                <a:latin typeface="Times New Roman" panose="02020603050405020304" pitchFamily="18" charset="0"/>
                <a:ea typeface="Calibri" panose="020F0502020204030204" pitchFamily="34" charset="0"/>
              </a:rPr>
              <a:t>Quataert</a:t>
            </a:r>
            <a:r>
              <a:rPr lang="en-US" sz="2400" dirty="0" smtClean="0">
                <a:latin typeface="Times New Roman" panose="02020603050405020304" pitchFamily="18" charset="0"/>
                <a:ea typeface="Calibri" panose="020F0502020204030204" pitchFamily="34" charset="0"/>
              </a:rPr>
              <a:t>, Donald, </a:t>
            </a:r>
            <a:r>
              <a:rPr lang="el-GR" sz="2400" i="1" dirty="0" smtClean="0">
                <a:latin typeface="Times New Roman" panose="02020603050405020304" pitchFamily="18" charset="0"/>
                <a:ea typeface="Calibri" panose="020F0502020204030204" pitchFamily="34" charset="0"/>
              </a:rPr>
              <a:t>Η Οθωμανική αυτοκρατορία: Οι τελευταίοι αιώνες, 1700–1922</a:t>
            </a:r>
            <a:r>
              <a:rPr lang="el-GR" sz="2400" dirty="0" smtClean="0">
                <a:latin typeface="Times New Roman" panose="02020603050405020304" pitchFamily="18" charset="0"/>
                <a:ea typeface="Calibri" panose="020F0502020204030204" pitchFamily="34" charset="0"/>
              </a:rPr>
              <a:t>, μετ. Μαρίνος </a:t>
            </a:r>
            <a:r>
              <a:rPr lang="el-GR" sz="2400" dirty="0" err="1" smtClean="0">
                <a:latin typeface="Times New Roman" panose="02020603050405020304" pitchFamily="18" charset="0"/>
                <a:ea typeface="Calibri" panose="020F0502020204030204" pitchFamily="34" charset="0"/>
              </a:rPr>
              <a:t>Σαρηγιάννης</a:t>
            </a:r>
            <a:r>
              <a:rPr lang="el-GR" sz="2400" dirty="0" smtClean="0">
                <a:latin typeface="Times New Roman" panose="02020603050405020304" pitchFamily="18" charset="0"/>
                <a:ea typeface="Calibri" panose="020F0502020204030204" pitchFamily="34" charset="0"/>
              </a:rPr>
              <a:t>, </a:t>
            </a:r>
            <a:r>
              <a:rPr lang="el-GR" sz="2400" dirty="0" err="1" smtClean="0">
                <a:latin typeface="Times New Roman" panose="02020603050405020304" pitchFamily="18" charset="0"/>
                <a:ea typeface="Calibri" panose="020F0502020204030204" pitchFamily="34" charset="0"/>
              </a:rPr>
              <a:t>εκδ</a:t>
            </a:r>
            <a:r>
              <a:rPr lang="el-GR" sz="2400" dirty="0" smtClean="0">
                <a:latin typeface="Times New Roman" panose="02020603050405020304" pitchFamily="18" charset="0"/>
                <a:ea typeface="Calibri" panose="020F0502020204030204" pitchFamily="34" charset="0"/>
              </a:rPr>
              <a:t>. </a:t>
            </a:r>
            <a:r>
              <a:rPr lang="el-GR" sz="2400" dirty="0" err="1" smtClean="0">
                <a:latin typeface="Times New Roman" panose="02020603050405020304" pitchFamily="18" charset="0"/>
                <a:ea typeface="Calibri" panose="020F0502020204030204" pitchFamily="34" charset="0"/>
              </a:rPr>
              <a:t>αλεξάνδρεια</a:t>
            </a:r>
            <a:r>
              <a:rPr lang="el-GR" sz="2400" dirty="0" smtClean="0">
                <a:latin typeface="Times New Roman" panose="02020603050405020304" pitchFamily="18" charset="0"/>
                <a:ea typeface="Calibri" panose="020F0502020204030204" pitchFamily="34" charset="0"/>
              </a:rPr>
              <a:t>, Αθήνα 2006.</a:t>
            </a:r>
            <a:endParaRPr lang="en-US" sz="2400" dirty="0" smtClean="0">
              <a:latin typeface="Times New Roman" panose="02020603050405020304" pitchFamily="18" charset="0"/>
              <a:ea typeface="Calibri" panose="020F0502020204030204" pitchFamily="34" charset="0"/>
            </a:endParaRPr>
          </a:p>
          <a:p>
            <a:pPr algn="just"/>
            <a:r>
              <a:rPr lang="en-US" sz="2400" dirty="0" smtClean="0">
                <a:latin typeface="Times New Roman" panose="02020603050405020304" pitchFamily="18" charset="0"/>
                <a:ea typeface="Calibri" panose="020F0502020204030204" pitchFamily="34" charset="0"/>
              </a:rPr>
              <a:t>Shaw, Stanford J. </a:t>
            </a:r>
            <a:r>
              <a:rPr lang="el-GR" sz="2400" dirty="0" smtClean="0">
                <a:latin typeface="Times New Roman" panose="02020603050405020304" pitchFamily="18" charset="0"/>
                <a:ea typeface="Calibri" panose="020F0502020204030204" pitchFamily="34" charset="0"/>
              </a:rPr>
              <a:t>και </a:t>
            </a:r>
            <a:r>
              <a:rPr lang="en-US" sz="2400" dirty="0" err="1" smtClean="0">
                <a:latin typeface="Times New Roman" panose="02020603050405020304" pitchFamily="18" charset="0"/>
                <a:ea typeface="Calibri" panose="020F0502020204030204" pitchFamily="34" charset="0"/>
              </a:rPr>
              <a:t>Ezel</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Kural</a:t>
            </a:r>
            <a:r>
              <a:rPr lang="en-US" sz="2400" dirty="0" smtClean="0">
                <a:latin typeface="Times New Roman" panose="02020603050405020304" pitchFamily="18" charset="0"/>
                <a:ea typeface="Calibri" panose="020F0502020204030204" pitchFamily="34" charset="0"/>
              </a:rPr>
              <a:t>, </a:t>
            </a:r>
            <a:r>
              <a:rPr lang="en-US" sz="2400" i="1" dirty="0" smtClean="0">
                <a:latin typeface="Times New Roman" panose="02020603050405020304" pitchFamily="18" charset="0"/>
                <a:ea typeface="Calibri" panose="020F0502020204030204" pitchFamily="34" charset="0"/>
              </a:rPr>
              <a:t>History of the Ottoman Empire and Modern Turkey</a:t>
            </a:r>
            <a:r>
              <a:rPr lang="en-US" sz="2400" dirty="0" smtClean="0">
                <a:latin typeface="Times New Roman" panose="02020603050405020304" pitchFamily="18" charset="0"/>
                <a:ea typeface="Calibri" panose="020F0502020204030204" pitchFamily="34" charset="0"/>
              </a:rPr>
              <a:t>, </a:t>
            </a:r>
            <a:r>
              <a:rPr lang="el-GR" sz="2400" dirty="0" smtClean="0">
                <a:latin typeface="Times New Roman" panose="02020603050405020304" pitchFamily="18" charset="0"/>
                <a:ea typeface="Calibri" panose="020F0502020204030204" pitchFamily="34" charset="0"/>
              </a:rPr>
              <a:t>δύο τόμοι, </a:t>
            </a:r>
            <a:r>
              <a:rPr lang="en-US" sz="2400" dirty="0" smtClean="0">
                <a:latin typeface="Times New Roman" panose="02020603050405020304" pitchFamily="18" charset="0"/>
                <a:ea typeface="Calibri" panose="020F0502020204030204" pitchFamily="34" charset="0"/>
              </a:rPr>
              <a:t>Cambridge University Press, Cambridge </a:t>
            </a:r>
            <a:r>
              <a:rPr lang="el-GR" sz="2400" dirty="0" smtClean="0">
                <a:latin typeface="Times New Roman" panose="02020603050405020304" pitchFamily="18" charset="0"/>
                <a:ea typeface="Calibri" panose="020F0502020204030204" pitchFamily="34" charset="0"/>
              </a:rPr>
              <a:t>και Νέα Υόρκη </a:t>
            </a:r>
            <a:r>
              <a:rPr lang="en-US" sz="2400" dirty="0" smtClean="0">
                <a:latin typeface="Times New Roman" panose="02020603050405020304" pitchFamily="18" charset="0"/>
                <a:ea typeface="Calibri" panose="020F0502020204030204" pitchFamily="34" charset="0"/>
              </a:rPr>
              <a:t>1976 – 1977.</a:t>
            </a:r>
            <a:endParaRPr lang="el-GR" sz="2400" dirty="0" smtClean="0">
              <a:latin typeface="Times New Roman" panose="02020603050405020304" pitchFamily="18" charset="0"/>
              <a:ea typeface="Calibri" panose="020F0502020204030204" pitchFamily="34" charset="0"/>
            </a:endParaRPr>
          </a:p>
          <a:p>
            <a:pPr algn="just"/>
            <a:r>
              <a:rPr lang="en-US" sz="2400" dirty="0" smtClean="0">
                <a:latin typeface="Times New Roman" panose="02020603050405020304" pitchFamily="18" charset="0"/>
                <a:ea typeface="Calibri" panose="020F0502020204030204" pitchFamily="34" charset="0"/>
              </a:rPr>
              <a:t>Sugar, Peter, </a:t>
            </a:r>
            <a:r>
              <a:rPr lang="el-GR" sz="2400" i="1" dirty="0" smtClean="0">
                <a:latin typeface="Times New Roman" panose="02020603050405020304" pitchFamily="18" charset="0"/>
                <a:ea typeface="Calibri" panose="020F0502020204030204" pitchFamily="34" charset="0"/>
              </a:rPr>
              <a:t>Η Νοτιοανατολική Ευρώπη κάτω από την οθωμανική κυριαρχία, 1354 – 1804</a:t>
            </a:r>
            <a:r>
              <a:rPr lang="el-GR" sz="2400" dirty="0" smtClean="0">
                <a:latin typeface="Times New Roman" panose="02020603050405020304" pitchFamily="18" charset="0"/>
                <a:ea typeface="Calibri" panose="020F0502020204030204" pitchFamily="34" charset="0"/>
              </a:rPr>
              <a:t>, δύο τόμοι, μετ. Παυλίνα </a:t>
            </a:r>
            <a:r>
              <a:rPr lang="el-GR" sz="2400" dirty="0" err="1" smtClean="0">
                <a:latin typeface="Times New Roman" panose="02020603050405020304" pitchFamily="18" charset="0"/>
                <a:ea typeface="Calibri" panose="020F0502020204030204" pitchFamily="34" charset="0"/>
              </a:rPr>
              <a:t>Μπαλουξή</a:t>
            </a:r>
            <a:r>
              <a:rPr lang="el-GR" sz="2400" dirty="0" smtClean="0">
                <a:latin typeface="Times New Roman" panose="02020603050405020304" pitchFamily="18" charset="0"/>
                <a:ea typeface="Calibri" panose="020F0502020204030204" pitchFamily="34" charset="0"/>
              </a:rPr>
              <a:t>, </a:t>
            </a:r>
            <a:r>
              <a:rPr lang="el-GR" sz="2400" dirty="0" err="1" smtClean="0">
                <a:latin typeface="Times New Roman" panose="02020603050405020304" pitchFamily="18" charset="0"/>
                <a:ea typeface="Calibri" panose="020F0502020204030204" pitchFamily="34" charset="0"/>
              </a:rPr>
              <a:t>εκδ</a:t>
            </a:r>
            <a:r>
              <a:rPr lang="el-GR" sz="2400" dirty="0" smtClean="0">
                <a:latin typeface="Times New Roman" panose="02020603050405020304" pitchFamily="18" charset="0"/>
                <a:ea typeface="Calibri" panose="020F0502020204030204" pitchFamily="34" charset="0"/>
              </a:rPr>
              <a:t>. Σμίλη, Αθήνα 1994.</a:t>
            </a:r>
          </a:p>
          <a:p>
            <a:pPr algn="just"/>
            <a:r>
              <a:rPr lang="en-US" sz="2400" dirty="0" err="1" smtClean="0">
                <a:latin typeface="Times New Roman" panose="02020603050405020304" pitchFamily="18" charset="0"/>
                <a:ea typeface="Calibri" panose="020F0502020204030204" pitchFamily="34" charset="0"/>
              </a:rPr>
              <a:t>Zürcher</a:t>
            </a:r>
            <a:r>
              <a:rPr lang="en-US" sz="2400" dirty="0" smtClean="0">
                <a:latin typeface="Times New Roman" panose="02020603050405020304" pitchFamily="18" charset="0"/>
                <a:ea typeface="Calibri" panose="020F0502020204030204" pitchFamily="34" charset="0"/>
              </a:rPr>
              <a:t>, Erik Jan, </a:t>
            </a:r>
            <a:r>
              <a:rPr lang="el-GR" sz="2400" i="1" dirty="0" smtClean="0">
                <a:latin typeface="Times New Roman" panose="02020603050405020304" pitchFamily="18" charset="0"/>
                <a:ea typeface="Calibri" panose="020F0502020204030204" pitchFamily="34" charset="0"/>
              </a:rPr>
              <a:t>Σύγχρονη Ιστορία της Τουρκίας</a:t>
            </a:r>
            <a:r>
              <a:rPr lang="el-GR" sz="2400" dirty="0" smtClean="0">
                <a:latin typeface="Times New Roman" panose="02020603050405020304" pitchFamily="18" charset="0"/>
                <a:ea typeface="Calibri" panose="020F0502020204030204" pitchFamily="34" charset="0"/>
              </a:rPr>
              <a:t>, μετ. Βαγγέλης </a:t>
            </a:r>
            <a:r>
              <a:rPr lang="el-GR" sz="2400" dirty="0" err="1" smtClean="0">
                <a:latin typeface="Times New Roman" panose="02020603050405020304" pitchFamily="18" charset="0"/>
                <a:ea typeface="Calibri" panose="020F0502020204030204" pitchFamily="34" charset="0"/>
              </a:rPr>
              <a:t>Κεχριώτης</a:t>
            </a:r>
            <a:r>
              <a:rPr lang="el-GR" sz="2400" dirty="0" smtClean="0">
                <a:latin typeface="Times New Roman" panose="02020603050405020304" pitchFamily="18" charset="0"/>
                <a:ea typeface="Calibri" panose="020F0502020204030204" pitchFamily="34" charset="0"/>
              </a:rPr>
              <a:t>, </a:t>
            </a:r>
            <a:r>
              <a:rPr lang="el-GR" sz="2400" dirty="0" err="1" smtClean="0">
                <a:latin typeface="Times New Roman" panose="02020603050405020304" pitchFamily="18" charset="0"/>
                <a:ea typeface="Calibri" panose="020F0502020204030204" pitchFamily="34" charset="0"/>
              </a:rPr>
              <a:t>εκδ</a:t>
            </a:r>
            <a:r>
              <a:rPr lang="el-GR" sz="2400" dirty="0" smtClean="0">
                <a:latin typeface="Times New Roman" panose="02020603050405020304" pitchFamily="18" charset="0"/>
                <a:ea typeface="Calibri" panose="020F0502020204030204" pitchFamily="34" charset="0"/>
              </a:rPr>
              <a:t>. Αλεξάνδρεια, Αθήνα 2010.</a:t>
            </a:r>
            <a:endParaRPr lang="el-GR" sz="2400" dirty="0" smtClean="0"/>
          </a:p>
        </p:txBody>
      </p:sp>
    </p:spTree>
    <p:extLst>
      <p:ext uri="{BB962C8B-B14F-4D97-AF65-F5344CB8AC3E}">
        <p14:creationId xmlns:p14="http://schemas.microsoft.com/office/powerpoint/2010/main" val="3236250873"/>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descr="Chartes1.jpg"/>
          <p:cNvPicPr>
            <a:picLocks noGrp="1" noChangeAspect="1"/>
          </p:cNvPicPr>
          <p:nvPr>
            <p:ph idx="1"/>
          </p:nvPr>
        </p:nvPicPr>
        <p:blipFill>
          <a:blip r:embed="rId2"/>
          <a:srcRect l="5952" t="22849" r="1190" b="833"/>
          <a:stretch>
            <a:fillRect/>
          </a:stretch>
        </p:blipFill>
        <p:spPr>
          <a:xfrm>
            <a:off x="2438400" y="990600"/>
            <a:ext cx="7315200" cy="5029200"/>
          </a:xfrm>
        </p:spPr>
      </p:pic>
    </p:spTree>
    <p:extLst>
      <p:ext uri="{BB962C8B-B14F-4D97-AF65-F5344CB8AC3E}">
        <p14:creationId xmlns:p14="http://schemas.microsoft.com/office/powerpoint/2010/main" val="14496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Chartes2.jpg"/>
          <p:cNvPicPr>
            <a:picLocks noGrp="1" noChangeAspect="1"/>
          </p:cNvPicPr>
          <p:nvPr>
            <p:ph idx="1"/>
          </p:nvPr>
        </p:nvPicPr>
        <p:blipFill>
          <a:blip r:embed="rId2"/>
          <a:srcRect l="7143" t="22998" b="1105"/>
          <a:stretch>
            <a:fillRect/>
          </a:stretch>
        </p:blipFill>
        <p:spPr>
          <a:xfrm>
            <a:off x="2057400" y="838200"/>
            <a:ext cx="8305800" cy="5207000"/>
          </a:xfrm>
        </p:spPr>
      </p:pic>
    </p:spTree>
    <p:extLst>
      <p:ext uri="{BB962C8B-B14F-4D97-AF65-F5344CB8AC3E}">
        <p14:creationId xmlns:p14="http://schemas.microsoft.com/office/powerpoint/2010/main" val="3434117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3" descr="Chartes5.jpg"/>
          <p:cNvPicPr>
            <a:picLocks noGrp="1" noChangeAspect="1"/>
          </p:cNvPicPr>
          <p:nvPr>
            <p:ph idx="1"/>
          </p:nvPr>
        </p:nvPicPr>
        <p:blipFill>
          <a:blip r:embed="rId2"/>
          <a:srcRect/>
          <a:stretch>
            <a:fillRect/>
          </a:stretch>
        </p:blipFill>
        <p:spPr>
          <a:xfrm>
            <a:off x="3203575" y="228600"/>
            <a:ext cx="5556250" cy="6324600"/>
          </a:xfrm>
        </p:spPr>
      </p:pic>
    </p:spTree>
    <p:extLst>
      <p:ext uri="{BB962C8B-B14F-4D97-AF65-F5344CB8AC3E}">
        <p14:creationId xmlns:p14="http://schemas.microsoft.com/office/powerpoint/2010/main" val="956472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descr="Chartes6.jpg"/>
          <p:cNvPicPr>
            <a:picLocks noGrp="1" noChangeAspect="1"/>
          </p:cNvPicPr>
          <p:nvPr>
            <p:ph idx="1"/>
          </p:nvPr>
        </p:nvPicPr>
        <p:blipFill>
          <a:blip r:embed="rId2"/>
          <a:srcRect/>
          <a:stretch>
            <a:fillRect/>
          </a:stretch>
        </p:blipFill>
        <p:spPr>
          <a:xfrm>
            <a:off x="3348039" y="304800"/>
            <a:ext cx="5343525" cy="6324600"/>
          </a:xfrm>
        </p:spPr>
      </p:pic>
    </p:spTree>
    <p:extLst>
      <p:ext uri="{BB962C8B-B14F-4D97-AF65-F5344CB8AC3E}">
        <p14:creationId xmlns:p14="http://schemas.microsoft.com/office/powerpoint/2010/main" val="4070162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7800</Words>
  <Application>Microsoft Office PowerPoint</Application>
  <PresentationFormat>Ευρεία οθόνη</PresentationFormat>
  <Paragraphs>283</Paragraphs>
  <Slides>57</Slides>
  <Notes>2</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57</vt:i4>
      </vt:variant>
    </vt:vector>
  </HeadingPairs>
  <TitlesOfParts>
    <vt:vector size="61" baseType="lpstr">
      <vt:lpstr>Arial</vt:lpstr>
      <vt:lpstr>Calibri</vt:lpstr>
      <vt:lpstr>Times New Roman</vt:lpstr>
      <vt:lpstr>Office Theme</vt:lpstr>
      <vt:lpstr>Ιστορία της Οθωμανικής Αυτοκρατορίας (14ος – 20ός αι.)</vt:lpstr>
      <vt:lpstr>Παρουσίαση του PowerPoint</vt:lpstr>
      <vt:lpstr>Η οθωμανική κατάκτηση των Βαλκανίων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χριστιανική reconquista</vt:lpstr>
      <vt:lpstr>Παρουσίαση του PowerPoint</vt:lpstr>
      <vt:lpstr>Παρουσίαση του PowerPoint</vt:lpstr>
      <vt:lpstr>Θεσμοί και διοικητική οργάνωση του οθωμανικού κράτους</vt:lpstr>
      <vt:lpstr>Παρουσίαση του PowerPoint</vt:lpstr>
      <vt:lpstr>Παρουσίαση του PowerPoint</vt:lpstr>
      <vt:lpstr>Η Μεγάλη Εκκλησία εν αιχμαλωσία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Βενετοκρατία στις ελληνικές χώρες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 αγιάνηδες των Βαλκανίων </vt:lpstr>
      <vt:lpstr>Ο Αλή πασάς των Ιωαννίνων ο Τεπελενλής (1788 – 1822)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Gazi Mustafa Kemal Atatürk  (1881 – 1938), A´ Πρόεδρος της Τουρκικής Δημοκρατίας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Θέματα Νεοελληνικής Ιστορίας (15ος – 20ός αι.)</dc:title>
  <dc:creator>User</dc:creator>
  <cp:lastModifiedBy>User</cp:lastModifiedBy>
  <cp:revision>333</cp:revision>
  <dcterms:created xsi:type="dcterms:W3CDTF">2024-04-22T11:09:39Z</dcterms:created>
  <dcterms:modified xsi:type="dcterms:W3CDTF">2024-04-25T08:08:41Z</dcterms:modified>
</cp:coreProperties>
</file>