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261" r:id="rId3"/>
    <p:sldId id="259" r:id="rId4"/>
    <p:sldId id="262" r:id="rId5"/>
    <p:sldId id="263" r:id="rId6"/>
    <p:sldId id="265" r:id="rId7"/>
    <p:sldId id="341" r:id="rId8"/>
    <p:sldId id="342" r:id="rId9"/>
    <p:sldId id="266" r:id="rId10"/>
    <p:sldId id="281" r:id="rId11"/>
    <p:sldId id="267" r:id="rId12"/>
    <p:sldId id="268" r:id="rId13"/>
    <p:sldId id="269" r:id="rId14"/>
    <p:sldId id="270" r:id="rId15"/>
    <p:sldId id="271" r:id="rId16"/>
    <p:sldId id="299" r:id="rId17"/>
    <p:sldId id="275" r:id="rId18"/>
    <p:sldId id="343" r:id="rId19"/>
    <p:sldId id="272" r:id="rId20"/>
    <p:sldId id="300" r:id="rId21"/>
    <p:sldId id="280" r:id="rId22"/>
    <p:sldId id="273" r:id="rId23"/>
    <p:sldId id="274" r:id="rId24"/>
    <p:sldId id="277" r:id="rId25"/>
    <p:sldId id="284" r:id="rId26"/>
    <p:sldId id="335" r:id="rId27"/>
    <p:sldId id="282" r:id="rId28"/>
    <p:sldId id="336" r:id="rId29"/>
    <p:sldId id="340" r:id="rId30"/>
    <p:sldId id="344" r:id="rId31"/>
    <p:sldId id="345" r:id="rId32"/>
    <p:sldId id="283" r:id="rId33"/>
    <p:sldId id="307" r:id="rId34"/>
    <p:sldId id="285" r:id="rId35"/>
    <p:sldId id="301" r:id="rId36"/>
    <p:sldId id="286" r:id="rId37"/>
    <p:sldId id="287" r:id="rId38"/>
    <p:sldId id="288" r:id="rId39"/>
    <p:sldId id="289" r:id="rId40"/>
    <p:sldId id="291" r:id="rId41"/>
    <p:sldId id="290" r:id="rId42"/>
    <p:sldId id="292" r:id="rId43"/>
    <p:sldId id="293" r:id="rId44"/>
    <p:sldId id="294" r:id="rId45"/>
    <p:sldId id="297" r:id="rId46"/>
    <p:sldId id="296" r:id="rId47"/>
    <p:sldId id="295" r:id="rId48"/>
    <p:sldId id="303" r:id="rId49"/>
    <p:sldId id="326" r:id="rId50"/>
    <p:sldId id="308" r:id="rId51"/>
    <p:sldId id="304" r:id="rId52"/>
    <p:sldId id="311" r:id="rId53"/>
    <p:sldId id="327" r:id="rId54"/>
    <p:sldId id="305" r:id="rId55"/>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a:srgbClr val="FF7C80"/>
    <a:srgbClr val="CC0066"/>
    <a:srgbClr val="CCCCFF"/>
    <a:srgbClr val="954ECA"/>
    <a:srgbClr val="CC66FF"/>
    <a:srgbClr val="FFCC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Στυλ με θέμα 1 - Έμφαση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52" autoAdjust="0"/>
    <p:restoredTop sz="96395" autoAdjust="0"/>
  </p:normalViewPr>
  <p:slideViewPr>
    <p:cSldViewPr snapToGrid="0">
      <p:cViewPr varScale="1">
        <p:scale>
          <a:sx n="115" d="100"/>
          <a:sy n="115" d="100"/>
        </p:scale>
        <p:origin x="42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E553BA-6C53-4A50-8AC1-C3FBEBEC18B2}" type="datetimeFigureOut">
              <a:rPr lang="el-GR" smtClean="0"/>
              <a:t>20/4/2024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862A13-5012-4615-8933-B193CB3A8EF5}" type="slidenum">
              <a:rPr lang="el-GR" smtClean="0"/>
              <a:t>‹#›</a:t>
            </a:fld>
            <a:endParaRPr lang="el-GR"/>
          </a:p>
        </p:txBody>
      </p:sp>
    </p:spTree>
    <p:extLst>
      <p:ext uri="{BB962C8B-B14F-4D97-AF65-F5344CB8AC3E}">
        <p14:creationId xmlns:p14="http://schemas.microsoft.com/office/powerpoint/2010/main" val="3021271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51862A13-5012-4615-8933-B193CB3A8EF5}" type="slidenum">
              <a:rPr lang="el-GR" smtClean="0"/>
              <a:t>15</a:t>
            </a:fld>
            <a:endParaRPr lang="el-GR"/>
          </a:p>
        </p:txBody>
      </p:sp>
    </p:spTree>
    <p:extLst>
      <p:ext uri="{BB962C8B-B14F-4D97-AF65-F5344CB8AC3E}">
        <p14:creationId xmlns:p14="http://schemas.microsoft.com/office/powerpoint/2010/main" val="2064585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51862A13-5012-4615-8933-B193CB3A8EF5}" type="slidenum">
              <a:rPr lang="el-GR" smtClean="0"/>
              <a:t>19</a:t>
            </a:fld>
            <a:endParaRPr lang="el-GR"/>
          </a:p>
        </p:txBody>
      </p:sp>
    </p:spTree>
    <p:extLst>
      <p:ext uri="{BB962C8B-B14F-4D97-AF65-F5344CB8AC3E}">
        <p14:creationId xmlns:p14="http://schemas.microsoft.com/office/powerpoint/2010/main" val="923608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51862A13-5012-4615-8933-B193CB3A8EF5}" type="slidenum">
              <a:rPr lang="el-GR" smtClean="0"/>
              <a:t>20</a:t>
            </a:fld>
            <a:endParaRPr lang="el-GR"/>
          </a:p>
        </p:txBody>
      </p:sp>
    </p:spTree>
    <p:extLst>
      <p:ext uri="{BB962C8B-B14F-4D97-AF65-F5344CB8AC3E}">
        <p14:creationId xmlns:p14="http://schemas.microsoft.com/office/powerpoint/2010/main" val="1773749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51862A13-5012-4615-8933-B193CB3A8EF5}" type="slidenum">
              <a:rPr lang="el-GR" smtClean="0"/>
              <a:t>42</a:t>
            </a:fld>
            <a:endParaRPr lang="el-GR"/>
          </a:p>
        </p:txBody>
      </p:sp>
    </p:spTree>
    <p:extLst>
      <p:ext uri="{BB962C8B-B14F-4D97-AF65-F5344CB8AC3E}">
        <p14:creationId xmlns:p14="http://schemas.microsoft.com/office/powerpoint/2010/main" val="1049245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781A846B-58BA-4F65-8BC8-8472335791E8}" type="slidenum">
              <a:rPr lang="el-GR" smtClean="0"/>
              <a:t>46</a:t>
            </a:fld>
            <a:endParaRPr lang="el-GR"/>
          </a:p>
        </p:txBody>
      </p:sp>
    </p:spTree>
    <p:extLst>
      <p:ext uri="{BB962C8B-B14F-4D97-AF65-F5344CB8AC3E}">
        <p14:creationId xmlns:p14="http://schemas.microsoft.com/office/powerpoint/2010/main" val="1423851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51862A13-5012-4615-8933-B193CB3A8EF5}" type="slidenum">
              <a:rPr lang="el-GR" smtClean="0"/>
              <a:t>48</a:t>
            </a:fld>
            <a:endParaRPr lang="el-GR"/>
          </a:p>
        </p:txBody>
      </p:sp>
    </p:spTree>
    <p:extLst>
      <p:ext uri="{BB962C8B-B14F-4D97-AF65-F5344CB8AC3E}">
        <p14:creationId xmlns:p14="http://schemas.microsoft.com/office/powerpoint/2010/main" val="341494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51862A13-5012-4615-8933-B193CB3A8EF5}" type="slidenum">
              <a:rPr lang="el-GR" smtClean="0"/>
              <a:t>51</a:t>
            </a:fld>
            <a:endParaRPr lang="el-GR"/>
          </a:p>
        </p:txBody>
      </p:sp>
    </p:spTree>
    <p:extLst>
      <p:ext uri="{BB962C8B-B14F-4D97-AF65-F5344CB8AC3E}">
        <p14:creationId xmlns:p14="http://schemas.microsoft.com/office/powerpoint/2010/main" val="4258750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0DB3434-6773-2DCC-AD5A-63023A4ED943}"/>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E1559188-9092-EA94-1F35-6700164367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EEDA871F-566C-B54A-E380-EDDB216778D2}"/>
              </a:ext>
            </a:extLst>
          </p:cNvPr>
          <p:cNvSpPr>
            <a:spLocks noGrp="1"/>
          </p:cNvSpPr>
          <p:nvPr>
            <p:ph type="dt" sz="half" idx="10"/>
          </p:nvPr>
        </p:nvSpPr>
        <p:spPr/>
        <p:txBody>
          <a:bodyPr/>
          <a:lstStyle/>
          <a:p>
            <a:fld id="{B1F3A61F-8D20-400B-A21A-8F6B61F30020}" type="datetimeFigureOut">
              <a:rPr lang="el-GR" smtClean="0"/>
              <a:t>20/4/2024</a:t>
            </a:fld>
            <a:endParaRPr lang="el-GR"/>
          </a:p>
        </p:txBody>
      </p:sp>
      <p:sp>
        <p:nvSpPr>
          <p:cNvPr id="5" name="Θέση υποσέλιδου 4">
            <a:extLst>
              <a:ext uri="{FF2B5EF4-FFF2-40B4-BE49-F238E27FC236}">
                <a16:creationId xmlns:a16="http://schemas.microsoft.com/office/drawing/2014/main" id="{A36AFAC7-70A8-86C6-69AD-4700DC354D2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B8680C5-22C1-A11B-88D3-43A3565AB227}"/>
              </a:ext>
            </a:extLst>
          </p:cNvPr>
          <p:cNvSpPr>
            <a:spLocks noGrp="1"/>
          </p:cNvSpPr>
          <p:nvPr>
            <p:ph type="sldNum" sz="quarter" idx="12"/>
          </p:nvPr>
        </p:nvSpPr>
        <p:spPr/>
        <p:txBody>
          <a:bodyPr/>
          <a:lstStyle/>
          <a:p>
            <a:fld id="{9A1A9167-C8E6-4DB4-B5CE-7CFD0EC0441B}" type="slidenum">
              <a:rPr lang="el-GR" smtClean="0"/>
              <a:t>‹#›</a:t>
            </a:fld>
            <a:endParaRPr lang="el-GR"/>
          </a:p>
        </p:txBody>
      </p:sp>
    </p:spTree>
    <p:extLst>
      <p:ext uri="{BB962C8B-B14F-4D97-AF65-F5344CB8AC3E}">
        <p14:creationId xmlns:p14="http://schemas.microsoft.com/office/powerpoint/2010/main" val="3093389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ECF12D7-9D43-731F-B328-565EDFAC619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F186B2DE-8D1B-D338-5EAC-39F2D747D7AC}"/>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508E21AC-CEFA-3075-F2F4-A28291F7BE64}"/>
              </a:ext>
            </a:extLst>
          </p:cNvPr>
          <p:cNvSpPr>
            <a:spLocks noGrp="1"/>
          </p:cNvSpPr>
          <p:nvPr>
            <p:ph type="dt" sz="half" idx="10"/>
          </p:nvPr>
        </p:nvSpPr>
        <p:spPr/>
        <p:txBody>
          <a:bodyPr/>
          <a:lstStyle/>
          <a:p>
            <a:fld id="{B1F3A61F-8D20-400B-A21A-8F6B61F30020}" type="datetimeFigureOut">
              <a:rPr lang="el-GR" smtClean="0"/>
              <a:t>20/4/2024</a:t>
            </a:fld>
            <a:endParaRPr lang="el-GR"/>
          </a:p>
        </p:txBody>
      </p:sp>
      <p:sp>
        <p:nvSpPr>
          <p:cNvPr id="5" name="Θέση υποσέλιδου 4">
            <a:extLst>
              <a:ext uri="{FF2B5EF4-FFF2-40B4-BE49-F238E27FC236}">
                <a16:creationId xmlns:a16="http://schemas.microsoft.com/office/drawing/2014/main" id="{49B8424F-0E81-E455-FFA7-432218AC82E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6A7776A-5A43-546C-C898-E4BE5081477F}"/>
              </a:ext>
            </a:extLst>
          </p:cNvPr>
          <p:cNvSpPr>
            <a:spLocks noGrp="1"/>
          </p:cNvSpPr>
          <p:nvPr>
            <p:ph type="sldNum" sz="quarter" idx="12"/>
          </p:nvPr>
        </p:nvSpPr>
        <p:spPr/>
        <p:txBody>
          <a:bodyPr/>
          <a:lstStyle/>
          <a:p>
            <a:fld id="{9A1A9167-C8E6-4DB4-B5CE-7CFD0EC0441B}" type="slidenum">
              <a:rPr lang="el-GR" smtClean="0"/>
              <a:t>‹#›</a:t>
            </a:fld>
            <a:endParaRPr lang="el-GR"/>
          </a:p>
        </p:txBody>
      </p:sp>
    </p:spTree>
    <p:extLst>
      <p:ext uri="{BB962C8B-B14F-4D97-AF65-F5344CB8AC3E}">
        <p14:creationId xmlns:p14="http://schemas.microsoft.com/office/powerpoint/2010/main" val="3175545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BB0F1C3F-A0A8-5227-6B14-ABED5231C570}"/>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1EF53129-79E5-B52F-5B1C-541360D4862C}"/>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C43E9D8E-4BE7-A955-F83E-ACECAA091E0B}"/>
              </a:ext>
            </a:extLst>
          </p:cNvPr>
          <p:cNvSpPr>
            <a:spLocks noGrp="1"/>
          </p:cNvSpPr>
          <p:nvPr>
            <p:ph type="dt" sz="half" idx="10"/>
          </p:nvPr>
        </p:nvSpPr>
        <p:spPr/>
        <p:txBody>
          <a:bodyPr/>
          <a:lstStyle/>
          <a:p>
            <a:fld id="{B1F3A61F-8D20-400B-A21A-8F6B61F30020}" type="datetimeFigureOut">
              <a:rPr lang="el-GR" smtClean="0"/>
              <a:t>20/4/2024</a:t>
            </a:fld>
            <a:endParaRPr lang="el-GR"/>
          </a:p>
        </p:txBody>
      </p:sp>
      <p:sp>
        <p:nvSpPr>
          <p:cNvPr id="5" name="Θέση υποσέλιδου 4">
            <a:extLst>
              <a:ext uri="{FF2B5EF4-FFF2-40B4-BE49-F238E27FC236}">
                <a16:creationId xmlns:a16="http://schemas.microsoft.com/office/drawing/2014/main" id="{8836BD19-4714-BE88-617B-F6AA0712269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FB454A2-2828-2AA7-F1BD-EC78D9E5CCED}"/>
              </a:ext>
            </a:extLst>
          </p:cNvPr>
          <p:cNvSpPr>
            <a:spLocks noGrp="1"/>
          </p:cNvSpPr>
          <p:nvPr>
            <p:ph type="sldNum" sz="quarter" idx="12"/>
          </p:nvPr>
        </p:nvSpPr>
        <p:spPr/>
        <p:txBody>
          <a:bodyPr/>
          <a:lstStyle/>
          <a:p>
            <a:fld id="{9A1A9167-C8E6-4DB4-B5CE-7CFD0EC0441B}" type="slidenum">
              <a:rPr lang="el-GR" smtClean="0"/>
              <a:t>‹#›</a:t>
            </a:fld>
            <a:endParaRPr lang="el-GR"/>
          </a:p>
        </p:txBody>
      </p:sp>
    </p:spTree>
    <p:extLst>
      <p:ext uri="{BB962C8B-B14F-4D97-AF65-F5344CB8AC3E}">
        <p14:creationId xmlns:p14="http://schemas.microsoft.com/office/powerpoint/2010/main" val="1514393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18C08A4-FCFA-EA51-8137-94C14027DD1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8953A235-AB3E-F1C6-3F43-3CBA5DFDE33E}"/>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F74289D-915C-A529-C1DD-61462245B473}"/>
              </a:ext>
            </a:extLst>
          </p:cNvPr>
          <p:cNvSpPr>
            <a:spLocks noGrp="1"/>
          </p:cNvSpPr>
          <p:nvPr>
            <p:ph type="dt" sz="half" idx="10"/>
          </p:nvPr>
        </p:nvSpPr>
        <p:spPr/>
        <p:txBody>
          <a:bodyPr/>
          <a:lstStyle/>
          <a:p>
            <a:fld id="{B1F3A61F-8D20-400B-A21A-8F6B61F30020}" type="datetimeFigureOut">
              <a:rPr lang="el-GR" smtClean="0"/>
              <a:t>20/4/2024</a:t>
            </a:fld>
            <a:endParaRPr lang="el-GR"/>
          </a:p>
        </p:txBody>
      </p:sp>
      <p:sp>
        <p:nvSpPr>
          <p:cNvPr id="5" name="Θέση υποσέλιδου 4">
            <a:extLst>
              <a:ext uri="{FF2B5EF4-FFF2-40B4-BE49-F238E27FC236}">
                <a16:creationId xmlns:a16="http://schemas.microsoft.com/office/drawing/2014/main" id="{B2AA0355-7EFF-F75D-1BC1-2011BDFC511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4990F18-7A4C-FAE1-D2E1-09EDAEC6F269}"/>
              </a:ext>
            </a:extLst>
          </p:cNvPr>
          <p:cNvSpPr>
            <a:spLocks noGrp="1"/>
          </p:cNvSpPr>
          <p:nvPr>
            <p:ph type="sldNum" sz="quarter" idx="12"/>
          </p:nvPr>
        </p:nvSpPr>
        <p:spPr/>
        <p:txBody>
          <a:bodyPr/>
          <a:lstStyle/>
          <a:p>
            <a:fld id="{9A1A9167-C8E6-4DB4-B5CE-7CFD0EC0441B}" type="slidenum">
              <a:rPr lang="el-GR" smtClean="0"/>
              <a:t>‹#›</a:t>
            </a:fld>
            <a:endParaRPr lang="el-GR"/>
          </a:p>
        </p:txBody>
      </p:sp>
    </p:spTree>
    <p:extLst>
      <p:ext uri="{BB962C8B-B14F-4D97-AF65-F5344CB8AC3E}">
        <p14:creationId xmlns:p14="http://schemas.microsoft.com/office/powerpoint/2010/main" val="1497381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AB06E2F-AF8C-4C1F-6A8B-AA6891017F8B}"/>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D48A271-6565-2DBE-112A-73E0A756CA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93FBE73C-5F8C-BDDC-6D31-0F787BD3384B}"/>
              </a:ext>
            </a:extLst>
          </p:cNvPr>
          <p:cNvSpPr>
            <a:spLocks noGrp="1"/>
          </p:cNvSpPr>
          <p:nvPr>
            <p:ph type="dt" sz="half" idx="10"/>
          </p:nvPr>
        </p:nvSpPr>
        <p:spPr/>
        <p:txBody>
          <a:bodyPr/>
          <a:lstStyle/>
          <a:p>
            <a:fld id="{B1F3A61F-8D20-400B-A21A-8F6B61F30020}" type="datetimeFigureOut">
              <a:rPr lang="el-GR" smtClean="0"/>
              <a:t>20/4/2024</a:t>
            </a:fld>
            <a:endParaRPr lang="el-GR"/>
          </a:p>
        </p:txBody>
      </p:sp>
      <p:sp>
        <p:nvSpPr>
          <p:cNvPr id="5" name="Θέση υποσέλιδου 4">
            <a:extLst>
              <a:ext uri="{FF2B5EF4-FFF2-40B4-BE49-F238E27FC236}">
                <a16:creationId xmlns:a16="http://schemas.microsoft.com/office/drawing/2014/main" id="{887755B5-18F5-DAA3-D3E2-9E10B59A1D8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4948064-41C1-87EB-CC8F-40E4E622ED5D}"/>
              </a:ext>
            </a:extLst>
          </p:cNvPr>
          <p:cNvSpPr>
            <a:spLocks noGrp="1"/>
          </p:cNvSpPr>
          <p:nvPr>
            <p:ph type="sldNum" sz="quarter" idx="12"/>
          </p:nvPr>
        </p:nvSpPr>
        <p:spPr/>
        <p:txBody>
          <a:bodyPr/>
          <a:lstStyle/>
          <a:p>
            <a:fld id="{9A1A9167-C8E6-4DB4-B5CE-7CFD0EC0441B}" type="slidenum">
              <a:rPr lang="el-GR" smtClean="0"/>
              <a:t>‹#›</a:t>
            </a:fld>
            <a:endParaRPr lang="el-GR"/>
          </a:p>
        </p:txBody>
      </p:sp>
    </p:spTree>
    <p:extLst>
      <p:ext uri="{BB962C8B-B14F-4D97-AF65-F5344CB8AC3E}">
        <p14:creationId xmlns:p14="http://schemas.microsoft.com/office/powerpoint/2010/main" val="2956495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E122CA3-F26C-DDD6-F3E6-8817221DF3A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8555F43A-B868-7BD5-527D-5E93B435D45B}"/>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7C699848-8B2A-00A6-AD5A-D2FFF386BF38}"/>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47C29BB4-2EE2-3D25-3D3B-680F3C6AD638}"/>
              </a:ext>
            </a:extLst>
          </p:cNvPr>
          <p:cNvSpPr>
            <a:spLocks noGrp="1"/>
          </p:cNvSpPr>
          <p:nvPr>
            <p:ph type="dt" sz="half" idx="10"/>
          </p:nvPr>
        </p:nvSpPr>
        <p:spPr/>
        <p:txBody>
          <a:bodyPr/>
          <a:lstStyle/>
          <a:p>
            <a:fld id="{B1F3A61F-8D20-400B-A21A-8F6B61F30020}" type="datetimeFigureOut">
              <a:rPr lang="el-GR" smtClean="0"/>
              <a:t>20/4/2024</a:t>
            </a:fld>
            <a:endParaRPr lang="el-GR"/>
          </a:p>
        </p:txBody>
      </p:sp>
      <p:sp>
        <p:nvSpPr>
          <p:cNvPr id="6" name="Θέση υποσέλιδου 5">
            <a:extLst>
              <a:ext uri="{FF2B5EF4-FFF2-40B4-BE49-F238E27FC236}">
                <a16:creationId xmlns:a16="http://schemas.microsoft.com/office/drawing/2014/main" id="{B857D0D4-CB92-6C1B-34B9-711BE15DB3B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E1206873-DEBA-0253-DC33-A697A9818A9C}"/>
              </a:ext>
            </a:extLst>
          </p:cNvPr>
          <p:cNvSpPr>
            <a:spLocks noGrp="1"/>
          </p:cNvSpPr>
          <p:nvPr>
            <p:ph type="sldNum" sz="quarter" idx="12"/>
          </p:nvPr>
        </p:nvSpPr>
        <p:spPr/>
        <p:txBody>
          <a:bodyPr/>
          <a:lstStyle/>
          <a:p>
            <a:fld id="{9A1A9167-C8E6-4DB4-B5CE-7CFD0EC0441B}" type="slidenum">
              <a:rPr lang="el-GR" smtClean="0"/>
              <a:t>‹#›</a:t>
            </a:fld>
            <a:endParaRPr lang="el-GR"/>
          </a:p>
        </p:txBody>
      </p:sp>
    </p:spTree>
    <p:extLst>
      <p:ext uri="{BB962C8B-B14F-4D97-AF65-F5344CB8AC3E}">
        <p14:creationId xmlns:p14="http://schemas.microsoft.com/office/powerpoint/2010/main" val="2134514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E3AE793-C354-6FC1-E742-E0E407182490}"/>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C25F82A3-6DB2-050D-2443-1BA8E8A296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245886EA-04FF-1FE5-3BE9-7510B6046B8A}"/>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7B6AB1CC-15E7-F4F5-CEAA-C94798F8C6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8427E891-B48A-7B6E-7D75-1A76FA109D6D}"/>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B29221E5-6D24-031B-D332-534020E8EF76}"/>
              </a:ext>
            </a:extLst>
          </p:cNvPr>
          <p:cNvSpPr>
            <a:spLocks noGrp="1"/>
          </p:cNvSpPr>
          <p:nvPr>
            <p:ph type="dt" sz="half" idx="10"/>
          </p:nvPr>
        </p:nvSpPr>
        <p:spPr/>
        <p:txBody>
          <a:bodyPr/>
          <a:lstStyle/>
          <a:p>
            <a:fld id="{B1F3A61F-8D20-400B-A21A-8F6B61F30020}" type="datetimeFigureOut">
              <a:rPr lang="el-GR" smtClean="0"/>
              <a:t>20/4/2024</a:t>
            </a:fld>
            <a:endParaRPr lang="el-GR"/>
          </a:p>
        </p:txBody>
      </p:sp>
      <p:sp>
        <p:nvSpPr>
          <p:cNvPr id="8" name="Θέση υποσέλιδου 7">
            <a:extLst>
              <a:ext uri="{FF2B5EF4-FFF2-40B4-BE49-F238E27FC236}">
                <a16:creationId xmlns:a16="http://schemas.microsoft.com/office/drawing/2014/main" id="{F95D6D39-B781-EEC8-150E-F79C2B2ED427}"/>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6C529BA0-BB0E-A59E-43D3-2825CC12CB89}"/>
              </a:ext>
            </a:extLst>
          </p:cNvPr>
          <p:cNvSpPr>
            <a:spLocks noGrp="1"/>
          </p:cNvSpPr>
          <p:nvPr>
            <p:ph type="sldNum" sz="quarter" idx="12"/>
          </p:nvPr>
        </p:nvSpPr>
        <p:spPr/>
        <p:txBody>
          <a:bodyPr/>
          <a:lstStyle/>
          <a:p>
            <a:fld id="{9A1A9167-C8E6-4DB4-B5CE-7CFD0EC0441B}" type="slidenum">
              <a:rPr lang="el-GR" smtClean="0"/>
              <a:t>‹#›</a:t>
            </a:fld>
            <a:endParaRPr lang="el-GR"/>
          </a:p>
        </p:txBody>
      </p:sp>
    </p:spTree>
    <p:extLst>
      <p:ext uri="{BB962C8B-B14F-4D97-AF65-F5344CB8AC3E}">
        <p14:creationId xmlns:p14="http://schemas.microsoft.com/office/powerpoint/2010/main" val="1101452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D003E2E-2493-F79D-256A-32229A33BE8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A82C851A-3929-BA22-317E-982CD5C989B1}"/>
              </a:ext>
            </a:extLst>
          </p:cNvPr>
          <p:cNvSpPr>
            <a:spLocks noGrp="1"/>
          </p:cNvSpPr>
          <p:nvPr>
            <p:ph type="dt" sz="half" idx="10"/>
          </p:nvPr>
        </p:nvSpPr>
        <p:spPr/>
        <p:txBody>
          <a:bodyPr/>
          <a:lstStyle/>
          <a:p>
            <a:fld id="{B1F3A61F-8D20-400B-A21A-8F6B61F30020}" type="datetimeFigureOut">
              <a:rPr lang="el-GR" smtClean="0"/>
              <a:t>20/4/2024</a:t>
            </a:fld>
            <a:endParaRPr lang="el-GR"/>
          </a:p>
        </p:txBody>
      </p:sp>
      <p:sp>
        <p:nvSpPr>
          <p:cNvPr id="4" name="Θέση υποσέλιδου 3">
            <a:extLst>
              <a:ext uri="{FF2B5EF4-FFF2-40B4-BE49-F238E27FC236}">
                <a16:creationId xmlns:a16="http://schemas.microsoft.com/office/drawing/2014/main" id="{8900233E-F818-1394-7CF4-67857C5D8EC5}"/>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876C1584-CDFC-B97C-185B-0400986FB660}"/>
              </a:ext>
            </a:extLst>
          </p:cNvPr>
          <p:cNvSpPr>
            <a:spLocks noGrp="1"/>
          </p:cNvSpPr>
          <p:nvPr>
            <p:ph type="sldNum" sz="quarter" idx="12"/>
          </p:nvPr>
        </p:nvSpPr>
        <p:spPr/>
        <p:txBody>
          <a:bodyPr/>
          <a:lstStyle/>
          <a:p>
            <a:fld id="{9A1A9167-C8E6-4DB4-B5CE-7CFD0EC0441B}" type="slidenum">
              <a:rPr lang="el-GR" smtClean="0"/>
              <a:t>‹#›</a:t>
            </a:fld>
            <a:endParaRPr lang="el-GR"/>
          </a:p>
        </p:txBody>
      </p:sp>
    </p:spTree>
    <p:extLst>
      <p:ext uri="{BB962C8B-B14F-4D97-AF65-F5344CB8AC3E}">
        <p14:creationId xmlns:p14="http://schemas.microsoft.com/office/powerpoint/2010/main" val="3481955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CC255AC9-0CC8-06B9-705B-7212F670B5D5}"/>
              </a:ext>
            </a:extLst>
          </p:cNvPr>
          <p:cNvSpPr>
            <a:spLocks noGrp="1"/>
          </p:cNvSpPr>
          <p:nvPr>
            <p:ph type="dt" sz="half" idx="10"/>
          </p:nvPr>
        </p:nvSpPr>
        <p:spPr/>
        <p:txBody>
          <a:bodyPr/>
          <a:lstStyle/>
          <a:p>
            <a:fld id="{B1F3A61F-8D20-400B-A21A-8F6B61F30020}" type="datetimeFigureOut">
              <a:rPr lang="el-GR" smtClean="0"/>
              <a:t>20/4/2024</a:t>
            </a:fld>
            <a:endParaRPr lang="el-GR"/>
          </a:p>
        </p:txBody>
      </p:sp>
      <p:sp>
        <p:nvSpPr>
          <p:cNvPr id="3" name="Θέση υποσέλιδου 2">
            <a:extLst>
              <a:ext uri="{FF2B5EF4-FFF2-40B4-BE49-F238E27FC236}">
                <a16:creationId xmlns:a16="http://schemas.microsoft.com/office/drawing/2014/main" id="{30C625EA-F948-6A38-409B-40203DF77F6A}"/>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60E54CFF-5987-8729-F082-B258C9F2A445}"/>
              </a:ext>
            </a:extLst>
          </p:cNvPr>
          <p:cNvSpPr>
            <a:spLocks noGrp="1"/>
          </p:cNvSpPr>
          <p:nvPr>
            <p:ph type="sldNum" sz="quarter" idx="12"/>
          </p:nvPr>
        </p:nvSpPr>
        <p:spPr/>
        <p:txBody>
          <a:bodyPr/>
          <a:lstStyle/>
          <a:p>
            <a:fld id="{9A1A9167-C8E6-4DB4-B5CE-7CFD0EC0441B}" type="slidenum">
              <a:rPr lang="el-GR" smtClean="0"/>
              <a:t>‹#›</a:t>
            </a:fld>
            <a:endParaRPr lang="el-GR"/>
          </a:p>
        </p:txBody>
      </p:sp>
    </p:spTree>
    <p:extLst>
      <p:ext uri="{BB962C8B-B14F-4D97-AF65-F5344CB8AC3E}">
        <p14:creationId xmlns:p14="http://schemas.microsoft.com/office/powerpoint/2010/main" val="2492757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B299357-1821-77EE-0971-2F7D7C07AB24}"/>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66E9F5C3-B496-CEBC-AA74-756732AC71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ADD8FBB7-57A7-9C87-0331-7581555BA7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C0FF871-0D54-3824-7911-244130EC5242}"/>
              </a:ext>
            </a:extLst>
          </p:cNvPr>
          <p:cNvSpPr>
            <a:spLocks noGrp="1"/>
          </p:cNvSpPr>
          <p:nvPr>
            <p:ph type="dt" sz="half" idx="10"/>
          </p:nvPr>
        </p:nvSpPr>
        <p:spPr/>
        <p:txBody>
          <a:bodyPr/>
          <a:lstStyle/>
          <a:p>
            <a:fld id="{B1F3A61F-8D20-400B-A21A-8F6B61F30020}" type="datetimeFigureOut">
              <a:rPr lang="el-GR" smtClean="0"/>
              <a:t>20/4/2024</a:t>
            </a:fld>
            <a:endParaRPr lang="el-GR"/>
          </a:p>
        </p:txBody>
      </p:sp>
      <p:sp>
        <p:nvSpPr>
          <p:cNvPr id="6" name="Θέση υποσέλιδου 5">
            <a:extLst>
              <a:ext uri="{FF2B5EF4-FFF2-40B4-BE49-F238E27FC236}">
                <a16:creationId xmlns:a16="http://schemas.microsoft.com/office/drawing/2014/main" id="{4DAC2279-9A73-8E51-5D0C-68CECB7082EB}"/>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B15D3E0-689A-66AA-2D17-E65F759F27C2}"/>
              </a:ext>
            </a:extLst>
          </p:cNvPr>
          <p:cNvSpPr>
            <a:spLocks noGrp="1"/>
          </p:cNvSpPr>
          <p:nvPr>
            <p:ph type="sldNum" sz="quarter" idx="12"/>
          </p:nvPr>
        </p:nvSpPr>
        <p:spPr/>
        <p:txBody>
          <a:bodyPr/>
          <a:lstStyle/>
          <a:p>
            <a:fld id="{9A1A9167-C8E6-4DB4-B5CE-7CFD0EC0441B}" type="slidenum">
              <a:rPr lang="el-GR" smtClean="0"/>
              <a:t>‹#›</a:t>
            </a:fld>
            <a:endParaRPr lang="el-GR"/>
          </a:p>
        </p:txBody>
      </p:sp>
    </p:spTree>
    <p:extLst>
      <p:ext uri="{BB962C8B-B14F-4D97-AF65-F5344CB8AC3E}">
        <p14:creationId xmlns:p14="http://schemas.microsoft.com/office/powerpoint/2010/main" val="1785448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13CFFAC-2D80-3F72-7DD0-B9724F3091E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74F06B46-7A2F-B262-D143-848B165EB4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DFCBC410-0670-2872-4BFE-608D4216D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E5AEC230-242A-D35C-2CEC-69C727555314}"/>
              </a:ext>
            </a:extLst>
          </p:cNvPr>
          <p:cNvSpPr>
            <a:spLocks noGrp="1"/>
          </p:cNvSpPr>
          <p:nvPr>
            <p:ph type="dt" sz="half" idx="10"/>
          </p:nvPr>
        </p:nvSpPr>
        <p:spPr/>
        <p:txBody>
          <a:bodyPr/>
          <a:lstStyle/>
          <a:p>
            <a:fld id="{B1F3A61F-8D20-400B-A21A-8F6B61F30020}" type="datetimeFigureOut">
              <a:rPr lang="el-GR" smtClean="0"/>
              <a:t>20/4/2024</a:t>
            </a:fld>
            <a:endParaRPr lang="el-GR"/>
          </a:p>
        </p:txBody>
      </p:sp>
      <p:sp>
        <p:nvSpPr>
          <p:cNvPr id="6" name="Θέση υποσέλιδου 5">
            <a:extLst>
              <a:ext uri="{FF2B5EF4-FFF2-40B4-BE49-F238E27FC236}">
                <a16:creationId xmlns:a16="http://schemas.microsoft.com/office/drawing/2014/main" id="{890EACA2-65A7-5B1D-B6A1-755F4F5B8C4D}"/>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EEEEDFAF-01B4-F521-9227-FB0F97E33FE9}"/>
              </a:ext>
            </a:extLst>
          </p:cNvPr>
          <p:cNvSpPr>
            <a:spLocks noGrp="1"/>
          </p:cNvSpPr>
          <p:nvPr>
            <p:ph type="sldNum" sz="quarter" idx="12"/>
          </p:nvPr>
        </p:nvSpPr>
        <p:spPr/>
        <p:txBody>
          <a:bodyPr/>
          <a:lstStyle/>
          <a:p>
            <a:fld id="{9A1A9167-C8E6-4DB4-B5CE-7CFD0EC0441B}" type="slidenum">
              <a:rPr lang="el-GR" smtClean="0"/>
              <a:t>‹#›</a:t>
            </a:fld>
            <a:endParaRPr lang="el-GR"/>
          </a:p>
        </p:txBody>
      </p:sp>
    </p:spTree>
    <p:extLst>
      <p:ext uri="{BB962C8B-B14F-4D97-AF65-F5344CB8AC3E}">
        <p14:creationId xmlns:p14="http://schemas.microsoft.com/office/powerpoint/2010/main" val="3670732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CCFF">
            <a:alpha val="35000"/>
          </a:srgbClr>
        </a:solidFill>
        <a:effectLst/>
      </p:bgPr>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7B0907E7-0B41-25C0-87A8-37E3105D0D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C876EE05-3ED0-7A55-5249-39E2C3E3DF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3AD765A8-AC43-652D-890E-C42207C2CB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F3A61F-8D20-400B-A21A-8F6B61F30020}" type="datetimeFigureOut">
              <a:rPr lang="el-GR" smtClean="0"/>
              <a:t>20/4/2024</a:t>
            </a:fld>
            <a:endParaRPr lang="el-GR"/>
          </a:p>
        </p:txBody>
      </p:sp>
      <p:sp>
        <p:nvSpPr>
          <p:cNvPr id="5" name="Θέση υποσέλιδου 4">
            <a:extLst>
              <a:ext uri="{FF2B5EF4-FFF2-40B4-BE49-F238E27FC236}">
                <a16:creationId xmlns:a16="http://schemas.microsoft.com/office/drawing/2014/main" id="{5DCA4709-EAF6-2B64-3A3C-911D63510C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0A48E012-6736-B7A9-2F03-FDBCF6F92F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1A9167-C8E6-4DB4-B5CE-7CFD0EC0441B}" type="slidenum">
              <a:rPr lang="el-GR" smtClean="0"/>
              <a:t>‹#›</a:t>
            </a:fld>
            <a:endParaRPr lang="el-GR"/>
          </a:p>
        </p:txBody>
      </p:sp>
    </p:spTree>
    <p:extLst>
      <p:ext uri="{BB962C8B-B14F-4D97-AF65-F5344CB8AC3E}">
        <p14:creationId xmlns:p14="http://schemas.microsoft.com/office/powerpoint/2010/main" val="3438427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520994F-F958-3F51-FB1F-C2DBF101E79F}"/>
              </a:ext>
            </a:extLst>
          </p:cNvPr>
          <p:cNvSpPr txBox="1"/>
          <p:nvPr/>
        </p:nvSpPr>
        <p:spPr>
          <a:xfrm>
            <a:off x="699057" y="3367946"/>
            <a:ext cx="5990254" cy="2677656"/>
          </a:xfrm>
          <a:prstGeom prst="rect">
            <a:avLst/>
          </a:prstGeom>
          <a:noFill/>
        </p:spPr>
        <p:txBody>
          <a:bodyPr wrap="square" rtlCol="0">
            <a:spAutoFit/>
          </a:bodyPr>
          <a:lstStyle/>
          <a:p>
            <a:pPr algn="ctr"/>
            <a:r>
              <a:rPr lang="el-GR" sz="2800" dirty="0">
                <a:solidFill>
                  <a:schemeClr val="accent6">
                    <a:lumMod val="50000"/>
                  </a:schemeClr>
                </a:solidFill>
                <a:latin typeface="Sylfaen" panose="010A0502050306030303" pitchFamily="18" charset="0"/>
                <a:cs typeface="Times New Roman" panose="02020603050405020304" pitchFamily="18" charset="0"/>
              </a:rPr>
              <a:t> </a:t>
            </a:r>
            <a:r>
              <a:rPr lang="el-GR" sz="3200" b="1" dirty="0">
                <a:solidFill>
                  <a:schemeClr val="bg2">
                    <a:lumMod val="50000"/>
                  </a:schemeClr>
                </a:solidFill>
                <a:latin typeface="Sylfaen" panose="010A0502050306030303" pitchFamily="18" charset="0"/>
                <a:cs typeface="Times New Roman" panose="02020603050405020304" pitchFamily="18" charset="0"/>
              </a:rPr>
              <a:t>«Γυναίκες του Μεσαίωνα: φύλο και σεξ»</a:t>
            </a:r>
            <a:endParaRPr lang="en-US" sz="3200" b="1" dirty="0">
              <a:solidFill>
                <a:schemeClr val="bg2">
                  <a:lumMod val="50000"/>
                </a:schemeClr>
              </a:solidFill>
              <a:latin typeface="Sylfaen" panose="010A0502050306030303" pitchFamily="18" charset="0"/>
              <a:cs typeface="Times New Roman" panose="02020603050405020304" pitchFamily="18" charset="0"/>
            </a:endParaRPr>
          </a:p>
          <a:p>
            <a:pPr algn="ctr"/>
            <a:r>
              <a:rPr lang="el-GR" sz="2400" b="1" i="1" dirty="0">
                <a:solidFill>
                  <a:schemeClr val="bg2">
                    <a:lumMod val="50000"/>
                  </a:schemeClr>
                </a:solidFill>
                <a:latin typeface="Sylfaen" panose="010A0502050306030303" pitchFamily="18" charset="0"/>
                <a:cs typeface="Times New Roman" panose="02020603050405020304" pitchFamily="18" charset="0"/>
              </a:rPr>
              <a:t>Εντοπίζοντας τη γυναίκα στην Ιστορία: Ιστοριογραφική αναζήτηση</a:t>
            </a:r>
          </a:p>
          <a:p>
            <a:pPr algn="ctr"/>
            <a:endParaRPr lang="el-GR" sz="2800" b="1" dirty="0">
              <a:solidFill>
                <a:srgbClr val="C00000"/>
              </a:solidFill>
              <a:latin typeface="Garamond" panose="02020404030301010803" pitchFamily="18" charset="0"/>
              <a:cs typeface="Times New Roman" panose="02020603050405020304" pitchFamily="18" charset="0"/>
            </a:endParaRPr>
          </a:p>
          <a:p>
            <a:pPr algn="ctr"/>
            <a:endParaRPr lang="el-GR" sz="2800" b="1" dirty="0">
              <a:solidFill>
                <a:srgbClr val="C00000"/>
              </a:solidFill>
              <a:latin typeface="Garamond" panose="02020404030301010803"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9410768A-ACFE-6404-A9D8-ECA1D26F17D3}"/>
              </a:ext>
            </a:extLst>
          </p:cNvPr>
          <p:cNvSpPr txBox="1"/>
          <p:nvPr/>
        </p:nvSpPr>
        <p:spPr>
          <a:xfrm>
            <a:off x="0" y="6076434"/>
            <a:ext cx="3146771" cy="1138773"/>
          </a:xfrm>
          <a:prstGeom prst="rect">
            <a:avLst/>
          </a:prstGeom>
          <a:noFill/>
        </p:spPr>
        <p:txBody>
          <a:bodyPr wrap="square" rtlCol="0">
            <a:spAutoFit/>
          </a:bodyPr>
          <a:lstStyle/>
          <a:p>
            <a:r>
              <a:rPr lang="el-GR" sz="1600" dirty="0">
                <a:latin typeface="Sylfaen" panose="010A0502050306030303" pitchFamily="18" charset="0"/>
              </a:rPr>
              <a:t>ΙΙ22 Μεσαιωνική Ιστορία Β</a:t>
            </a:r>
            <a:r>
              <a:rPr lang="el-GR" sz="1600" dirty="0">
                <a:latin typeface="Sylfaen" panose="010A0502050306030303" pitchFamily="18" charset="0"/>
                <a:cs typeface="Times New Roman" panose="02020603050405020304" pitchFamily="18" charset="0"/>
              </a:rPr>
              <a:t>̍</a:t>
            </a:r>
          </a:p>
          <a:p>
            <a:r>
              <a:rPr lang="el-GR" sz="1600" dirty="0">
                <a:latin typeface="Sylfaen" panose="010A0502050306030303" pitchFamily="18" charset="0"/>
                <a:cs typeface="Times New Roman" panose="02020603050405020304" pitchFamily="18" charset="0"/>
              </a:rPr>
              <a:t>Εαρινό εξάμηνο</a:t>
            </a:r>
          </a:p>
          <a:p>
            <a:r>
              <a:rPr lang="el-GR" sz="1600" dirty="0">
                <a:latin typeface="Sylfaen" panose="010A0502050306030303" pitchFamily="18" charset="0"/>
                <a:cs typeface="Times New Roman" panose="02020603050405020304" pitchFamily="18" charset="0"/>
              </a:rPr>
              <a:t>Διδάσκουσα: Ν. </a:t>
            </a:r>
            <a:r>
              <a:rPr lang="el-GR" sz="1600" dirty="0" err="1">
                <a:latin typeface="Sylfaen" panose="010A0502050306030303" pitchFamily="18" charset="0"/>
                <a:cs typeface="Times New Roman" panose="02020603050405020304" pitchFamily="18" charset="0"/>
              </a:rPr>
              <a:t>Γιαντσή</a:t>
            </a:r>
            <a:endParaRPr lang="el-GR" sz="1600" dirty="0">
              <a:latin typeface="Sylfaen" panose="010A0502050306030303" pitchFamily="18" charset="0"/>
              <a:cs typeface="Times New Roman" panose="02020603050405020304" pitchFamily="18" charset="0"/>
            </a:endParaRPr>
          </a:p>
          <a:p>
            <a:endParaRPr lang="el-GR" sz="1800" dirty="0">
              <a:latin typeface="Garamond" panose="02020404030301010803" pitchFamily="18" charset="0"/>
              <a:cs typeface="Times New Roman" panose="02020603050405020304" pitchFamily="18" charset="0"/>
            </a:endParaRPr>
          </a:p>
        </p:txBody>
      </p:sp>
      <p:cxnSp>
        <p:nvCxnSpPr>
          <p:cNvPr id="18" name="Ευθεία γραμμή σύνδεσης 17">
            <a:extLst>
              <a:ext uri="{FF2B5EF4-FFF2-40B4-BE49-F238E27FC236}">
                <a16:creationId xmlns:a16="http://schemas.microsoft.com/office/drawing/2014/main" id="{8C5F43D8-03AB-0B9C-EA3C-EA869D497909}"/>
              </a:ext>
            </a:extLst>
          </p:cNvPr>
          <p:cNvCxnSpPr>
            <a:cxnSpLocks/>
          </p:cNvCxnSpPr>
          <p:nvPr/>
        </p:nvCxnSpPr>
        <p:spPr>
          <a:xfrm flipV="1">
            <a:off x="0" y="0"/>
            <a:ext cx="3286386" cy="3902697"/>
          </a:xfrm>
          <a:prstGeom prst="line">
            <a:avLst/>
          </a:prstGeom>
          <a:ln w="38100">
            <a:solidFill>
              <a:srgbClr val="954ECA"/>
            </a:solidFill>
            <a:prstDash val="dashDot"/>
          </a:ln>
        </p:spPr>
        <p:style>
          <a:lnRef idx="1">
            <a:schemeClr val="accent1"/>
          </a:lnRef>
          <a:fillRef idx="0">
            <a:schemeClr val="accent1"/>
          </a:fillRef>
          <a:effectRef idx="0">
            <a:schemeClr val="accent1"/>
          </a:effectRef>
          <a:fontRef idx="minor">
            <a:schemeClr val="tx1"/>
          </a:fontRef>
        </p:style>
      </p:cxnSp>
      <p:cxnSp>
        <p:nvCxnSpPr>
          <p:cNvPr id="19" name="Ευθεία γραμμή σύνδεσης 18">
            <a:extLst>
              <a:ext uri="{FF2B5EF4-FFF2-40B4-BE49-F238E27FC236}">
                <a16:creationId xmlns:a16="http://schemas.microsoft.com/office/drawing/2014/main" id="{5823E168-1345-083E-926F-E514742CA51B}"/>
              </a:ext>
            </a:extLst>
          </p:cNvPr>
          <p:cNvCxnSpPr>
            <a:cxnSpLocks/>
          </p:cNvCxnSpPr>
          <p:nvPr/>
        </p:nvCxnSpPr>
        <p:spPr>
          <a:xfrm flipV="1">
            <a:off x="0" y="0"/>
            <a:ext cx="2592371" cy="3036915"/>
          </a:xfrm>
          <a:prstGeom prst="line">
            <a:avLst/>
          </a:prstGeom>
          <a:ln w="38100">
            <a:solidFill>
              <a:srgbClr val="954ECA"/>
            </a:solidFill>
            <a:prstDash val="dashDot"/>
          </a:ln>
        </p:spPr>
        <p:style>
          <a:lnRef idx="1">
            <a:schemeClr val="accent1"/>
          </a:lnRef>
          <a:fillRef idx="0">
            <a:schemeClr val="accent1"/>
          </a:fillRef>
          <a:effectRef idx="0">
            <a:schemeClr val="accent1"/>
          </a:effectRef>
          <a:fontRef idx="minor">
            <a:schemeClr val="tx1"/>
          </a:fontRef>
        </p:style>
      </p:cxnSp>
      <p:sp>
        <p:nvSpPr>
          <p:cNvPr id="22" name="Ορθογώνιο τρίγωνο 21">
            <a:extLst>
              <a:ext uri="{FF2B5EF4-FFF2-40B4-BE49-F238E27FC236}">
                <a16:creationId xmlns:a16="http://schemas.microsoft.com/office/drawing/2014/main" id="{5DB0CC19-DA28-F591-E243-5824BFF158DF}"/>
              </a:ext>
            </a:extLst>
          </p:cNvPr>
          <p:cNvSpPr/>
          <p:nvPr/>
        </p:nvSpPr>
        <p:spPr>
          <a:xfrm rot="5400000">
            <a:off x="14140" y="174396"/>
            <a:ext cx="2031476" cy="1861793"/>
          </a:xfrm>
          <a:prstGeom prst="rtTriangle">
            <a:avLst/>
          </a:prstGeom>
          <a:solidFill>
            <a:srgbClr val="CCCCFF"/>
          </a:solidFill>
          <a:ln>
            <a:solidFill>
              <a:srgbClr val="CCC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2" name="Ομάδα 1">
            <a:extLst>
              <a:ext uri="{FF2B5EF4-FFF2-40B4-BE49-F238E27FC236}">
                <a16:creationId xmlns:a16="http://schemas.microsoft.com/office/drawing/2014/main" id="{57FCF2BB-0D4B-3686-B3F6-7CD7C50A564B}"/>
              </a:ext>
            </a:extLst>
          </p:cNvPr>
          <p:cNvGrpSpPr/>
          <p:nvPr/>
        </p:nvGrpSpPr>
        <p:grpSpPr>
          <a:xfrm>
            <a:off x="7250545" y="-75547"/>
            <a:ext cx="4129677" cy="6516968"/>
            <a:chOff x="7568314" y="-803563"/>
            <a:chExt cx="4129677" cy="6516968"/>
          </a:xfrm>
          <a:blipFill>
            <a:blip r:embed="rId2">
              <a:alphaModFix amt="69000"/>
            </a:blip>
            <a:stretch>
              <a:fillRect/>
            </a:stretch>
          </a:blipFill>
        </p:grpSpPr>
        <p:sp>
          <p:nvSpPr>
            <p:cNvPr id="3" name="Ορθογώνιο 2">
              <a:extLst>
                <a:ext uri="{FF2B5EF4-FFF2-40B4-BE49-F238E27FC236}">
                  <a16:creationId xmlns:a16="http://schemas.microsoft.com/office/drawing/2014/main" id="{45A91C23-079B-4A3E-4E9A-FBE33702DB1B}"/>
                </a:ext>
              </a:extLst>
            </p:cNvPr>
            <p:cNvSpPr/>
            <p:nvPr/>
          </p:nvSpPr>
          <p:spPr>
            <a:xfrm rot="18827741">
              <a:off x="9075511" y="518794"/>
              <a:ext cx="3266435" cy="18358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Ορθογώνιο 3">
              <a:extLst>
                <a:ext uri="{FF2B5EF4-FFF2-40B4-BE49-F238E27FC236}">
                  <a16:creationId xmlns:a16="http://schemas.microsoft.com/office/drawing/2014/main" id="{3FDE619B-A694-9ED2-524C-208D61EDC195}"/>
                </a:ext>
              </a:extLst>
            </p:cNvPr>
            <p:cNvSpPr/>
            <p:nvPr/>
          </p:nvSpPr>
          <p:spPr>
            <a:xfrm rot="18875889">
              <a:off x="6330641" y="434110"/>
              <a:ext cx="3990109" cy="15147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ρθογώνιο 4">
              <a:extLst>
                <a:ext uri="{FF2B5EF4-FFF2-40B4-BE49-F238E27FC236}">
                  <a16:creationId xmlns:a16="http://schemas.microsoft.com/office/drawing/2014/main" id="{E56470F8-42AD-C969-E6EF-E8193FBE6016}"/>
                </a:ext>
              </a:extLst>
            </p:cNvPr>
            <p:cNvSpPr/>
            <p:nvPr/>
          </p:nvSpPr>
          <p:spPr>
            <a:xfrm rot="18700435">
              <a:off x="8966957" y="2982372"/>
              <a:ext cx="4091709" cy="13703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ρθογώνιο 5">
              <a:extLst>
                <a:ext uri="{FF2B5EF4-FFF2-40B4-BE49-F238E27FC236}">
                  <a16:creationId xmlns:a16="http://schemas.microsoft.com/office/drawing/2014/main" id="{3C0AEE4E-4D9C-22C9-8979-2D16A2B7ABD3}"/>
                </a:ext>
              </a:extLst>
            </p:cNvPr>
            <p:cNvSpPr/>
            <p:nvPr/>
          </p:nvSpPr>
          <p:spPr>
            <a:xfrm rot="2618104">
              <a:off x="8158454" y="2525806"/>
              <a:ext cx="1514764" cy="14501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567282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272562"/>
            <a:ext cx="10515600" cy="5904401"/>
          </a:xfrm>
        </p:spPr>
        <p:txBody>
          <a:bodyPr>
            <a:normAutofit lnSpcReduction="10000"/>
          </a:bodyPr>
          <a:lstStyle/>
          <a:p>
            <a:pPr lvl="0" algn="just">
              <a:lnSpc>
                <a:spcPct val="120000"/>
              </a:lnSpc>
              <a:buClr>
                <a:srgbClr val="7030A0"/>
              </a:buClr>
              <a:buFont typeface="Sylfaen" panose="010A0502050306030303" pitchFamily="18" charset="0"/>
              <a:buChar char="֍"/>
            </a:pPr>
            <a:r>
              <a:rPr lang="el-GR" sz="2000" dirty="0">
                <a:solidFill>
                  <a:prstClr val="black"/>
                </a:solidFill>
                <a:latin typeface="Sylfaen" panose="010A0502050306030303" pitchFamily="18" charset="0"/>
              </a:rPr>
              <a:t> </a:t>
            </a:r>
            <a:r>
              <a:rPr lang="el-GR" sz="2000" dirty="0" smtClean="0">
                <a:solidFill>
                  <a:prstClr val="black"/>
                </a:solidFill>
                <a:latin typeface="Sylfaen" panose="010A0502050306030303" pitchFamily="18" charset="0"/>
              </a:rPr>
              <a:t>Η </a:t>
            </a:r>
            <a:r>
              <a:rPr lang="el-GR" sz="2000" dirty="0">
                <a:solidFill>
                  <a:prstClr val="black"/>
                </a:solidFill>
                <a:latin typeface="Sylfaen" panose="010A0502050306030303" pitchFamily="18" charset="0"/>
              </a:rPr>
              <a:t>ίδρυση της σχολής των </a:t>
            </a:r>
            <a:r>
              <a:rPr lang="el-GR" sz="2000" b="1" i="1" dirty="0" err="1">
                <a:solidFill>
                  <a:srgbClr val="7030A0"/>
                </a:solidFill>
                <a:latin typeface="Sylfaen" panose="010A0502050306030303" pitchFamily="18" charset="0"/>
              </a:rPr>
              <a:t>Annales</a:t>
            </a:r>
            <a:r>
              <a:rPr lang="el-GR" sz="2000" dirty="0">
                <a:solidFill>
                  <a:prstClr val="black"/>
                </a:solidFill>
                <a:latin typeface="Sylfaen" panose="010A0502050306030303" pitchFamily="18" charset="0"/>
              </a:rPr>
              <a:t> και </a:t>
            </a:r>
            <a:r>
              <a:rPr lang="el-GR" sz="2000" dirty="0" smtClean="0">
                <a:solidFill>
                  <a:prstClr val="black"/>
                </a:solidFill>
                <a:latin typeface="Sylfaen" panose="010A0502050306030303" pitchFamily="18" charset="0"/>
              </a:rPr>
              <a:t>η </a:t>
            </a:r>
            <a:r>
              <a:rPr lang="el-GR" sz="2000" dirty="0">
                <a:solidFill>
                  <a:prstClr val="black"/>
                </a:solidFill>
                <a:latin typeface="Sylfaen" panose="010A0502050306030303" pitchFamily="18" charset="0"/>
              </a:rPr>
              <a:t>κυκλοφορία του ομώνυμου περιοδικού </a:t>
            </a:r>
            <a:r>
              <a:rPr lang="el-GR" sz="2000" b="1" i="1" dirty="0" err="1">
                <a:solidFill>
                  <a:prstClr val="black"/>
                </a:solidFill>
                <a:latin typeface="Sylfaen" panose="010A0502050306030303" pitchFamily="18" charset="0"/>
              </a:rPr>
              <a:t>Annales</a:t>
            </a:r>
            <a:r>
              <a:rPr lang="el-GR" sz="2000" b="1" i="1" dirty="0">
                <a:solidFill>
                  <a:prstClr val="black"/>
                </a:solidFill>
                <a:latin typeface="Sylfaen" panose="010A0502050306030303" pitchFamily="18" charset="0"/>
              </a:rPr>
              <a:t> </a:t>
            </a:r>
            <a:r>
              <a:rPr lang="el-GR" sz="2000" b="1" i="1" dirty="0" err="1">
                <a:solidFill>
                  <a:prstClr val="black"/>
                </a:solidFill>
                <a:latin typeface="Sylfaen" panose="010A0502050306030303" pitchFamily="18" charset="0"/>
              </a:rPr>
              <a:t>d'Histoire</a:t>
            </a:r>
            <a:r>
              <a:rPr lang="el-GR" sz="2000" b="1" i="1" dirty="0">
                <a:solidFill>
                  <a:prstClr val="black"/>
                </a:solidFill>
                <a:latin typeface="Sylfaen" panose="010A0502050306030303" pitchFamily="18" charset="0"/>
              </a:rPr>
              <a:t> </a:t>
            </a:r>
            <a:r>
              <a:rPr lang="el-GR" sz="2000" b="1" i="1" dirty="0" err="1">
                <a:solidFill>
                  <a:prstClr val="black"/>
                </a:solidFill>
                <a:latin typeface="Sylfaen" panose="010A0502050306030303" pitchFamily="18" charset="0"/>
              </a:rPr>
              <a:t>Économique</a:t>
            </a:r>
            <a:r>
              <a:rPr lang="el-GR" sz="2000" b="1" i="1" dirty="0">
                <a:solidFill>
                  <a:prstClr val="black"/>
                </a:solidFill>
                <a:latin typeface="Sylfaen" panose="010A0502050306030303" pitchFamily="18" charset="0"/>
              </a:rPr>
              <a:t> </a:t>
            </a:r>
            <a:r>
              <a:rPr lang="el-GR" sz="2000" b="1" i="1" dirty="0" err="1">
                <a:solidFill>
                  <a:prstClr val="black"/>
                </a:solidFill>
                <a:latin typeface="Sylfaen" panose="010A0502050306030303" pitchFamily="18" charset="0"/>
              </a:rPr>
              <a:t>et</a:t>
            </a:r>
            <a:r>
              <a:rPr lang="el-GR" sz="2000" b="1" i="1" dirty="0">
                <a:solidFill>
                  <a:prstClr val="black"/>
                </a:solidFill>
                <a:latin typeface="Sylfaen" panose="010A0502050306030303" pitchFamily="18" charset="0"/>
              </a:rPr>
              <a:t> </a:t>
            </a:r>
            <a:r>
              <a:rPr lang="el-GR" sz="2000" b="1" i="1" dirty="0" err="1">
                <a:solidFill>
                  <a:prstClr val="black"/>
                </a:solidFill>
                <a:latin typeface="Sylfaen" panose="010A0502050306030303" pitchFamily="18" charset="0"/>
              </a:rPr>
              <a:t>Sociale</a:t>
            </a:r>
            <a:r>
              <a:rPr lang="el-GR" sz="2000" b="1" i="1" dirty="0">
                <a:solidFill>
                  <a:prstClr val="black"/>
                </a:solidFill>
                <a:latin typeface="Sylfaen" panose="010A0502050306030303" pitchFamily="18" charset="0"/>
              </a:rPr>
              <a:t> </a:t>
            </a:r>
            <a:r>
              <a:rPr lang="el-GR" sz="2000" b="1" dirty="0">
                <a:solidFill>
                  <a:prstClr val="black"/>
                </a:solidFill>
                <a:latin typeface="Sylfaen" panose="010A0502050306030303" pitchFamily="18" charset="0"/>
              </a:rPr>
              <a:t>(Χρονικά Οικονομικής και Κοινωνικής Ιστορίας)</a:t>
            </a:r>
            <a:r>
              <a:rPr lang="el-GR" sz="2000" dirty="0">
                <a:solidFill>
                  <a:prstClr val="black"/>
                </a:solidFill>
                <a:latin typeface="Sylfaen" panose="010A0502050306030303" pitchFamily="18" charset="0"/>
              </a:rPr>
              <a:t> το </a:t>
            </a:r>
            <a:r>
              <a:rPr lang="el-GR" sz="2000" b="1" dirty="0">
                <a:solidFill>
                  <a:srgbClr val="C00000"/>
                </a:solidFill>
                <a:latin typeface="Sylfaen" panose="010A0502050306030303" pitchFamily="18" charset="0"/>
              </a:rPr>
              <a:t>1929,</a:t>
            </a:r>
            <a:r>
              <a:rPr lang="el-GR" sz="2000" dirty="0">
                <a:solidFill>
                  <a:prstClr val="black"/>
                </a:solidFill>
                <a:latin typeface="Sylfaen" panose="010A0502050306030303" pitchFamily="18" charset="0"/>
              </a:rPr>
              <a:t> από το οποίο οι ιστορικοί </a:t>
            </a:r>
            <a:r>
              <a:rPr lang="en-US" sz="2000" b="1" dirty="0">
                <a:solidFill>
                  <a:prstClr val="black"/>
                </a:solidFill>
                <a:latin typeface="Sylfaen" panose="010A0502050306030303" pitchFamily="18" charset="0"/>
              </a:rPr>
              <a:t>Lucien </a:t>
            </a:r>
            <a:r>
              <a:rPr lang="en-US" sz="2000" b="1" dirty="0" err="1">
                <a:solidFill>
                  <a:prstClr val="black"/>
                </a:solidFill>
                <a:latin typeface="Sylfaen" panose="010A0502050306030303" pitchFamily="18" charset="0"/>
              </a:rPr>
              <a:t>Febvre</a:t>
            </a:r>
            <a:r>
              <a:rPr lang="en-US" sz="2000" b="1" dirty="0">
                <a:solidFill>
                  <a:prstClr val="black"/>
                </a:solidFill>
                <a:latin typeface="Sylfaen" panose="010A0502050306030303" pitchFamily="18" charset="0"/>
              </a:rPr>
              <a:t> </a:t>
            </a:r>
            <a:r>
              <a:rPr lang="el-GR" sz="2000" dirty="0">
                <a:solidFill>
                  <a:prstClr val="black"/>
                </a:solidFill>
                <a:latin typeface="Sylfaen" panose="010A0502050306030303" pitchFamily="18" charset="0"/>
              </a:rPr>
              <a:t>και </a:t>
            </a:r>
            <a:r>
              <a:rPr lang="el-GR" sz="2000" b="1" dirty="0">
                <a:solidFill>
                  <a:prstClr val="black"/>
                </a:solidFill>
                <a:latin typeface="Sylfaen" panose="010A0502050306030303" pitchFamily="18" charset="0"/>
              </a:rPr>
              <a:t>Μ. </a:t>
            </a:r>
            <a:r>
              <a:rPr lang="el-GR" sz="2000" b="1" dirty="0" err="1">
                <a:solidFill>
                  <a:prstClr val="black"/>
                </a:solidFill>
                <a:latin typeface="Sylfaen" panose="010A0502050306030303" pitchFamily="18" charset="0"/>
              </a:rPr>
              <a:t>Bloch</a:t>
            </a:r>
            <a:r>
              <a:rPr lang="el-GR" sz="2000" b="1" dirty="0">
                <a:solidFill>
                  <a:prstClr val="black"/>
                </a:solidFill>
                <a:latin typeface="Sylfaen" panose="010A0502050306030303" pitchFamily="18" charset="0"/>
              </a:rPr>
              <a:t> </a:t>
            </a:r>
            <a:r>
              <a:rPr lang="el-GR" sz="2000" dirty="0">
                <a:solidFill>
                  <a:prstClr val="black"/>
                </a:solidFill>
                <a:latin typeface="Sylfaen" panose="010A0502050306030303" pitchFamily="18" charset="0"/>
              </a:rPr>
              <a:t>καλούσαν:</a:t>
            </a:r>
          </a:p>
          <a:p>
            <a:pPr marL="792000" lvl="0" algn="just">
              <a:lnSpc>
                <a:spcPct val="120000"/>
              </a:lnSpc>
            </a:pPr>
            <a:r>
              <a:rPr lang="el-GR" sz="2000" b="1" dirty="0">
                <a:solidFill>
                  <a:prstClr val="black"/>
                </a:solidFill>
                <a:latin typeface="Sylfaen" panose="010A0502050306030303" pitchFamily="18" charset="0"/>
              </a:rPr>
              <a:t>στην εγκατάλειψη της </a:t>
            </a:r>
            <a:r>
              <a:rPr lang="el-GR" sz="2000" b="1" dirty="0" err="1">
                <a:solidFill>
                  <a:prstClr val="black"/>
                </a:solidFill>
                <a:latin typeface="Sylfaen" panose="010A0502050306030303" pitchFamily="18" charset="0"/>
              </a:rPr>
              <a:t>γεγονοτολογικής</a:t>
            </a:r>
            <a:r>
              <a:rPr lang="el-GR" sz="2000" b="1" dirty="0">
                <a:solidFill>
                  <a:prstClr val="black"/>
                </a:solidFill>
                <a:latin typeface="Sylfaen" panose="010A0502050306030303" pitchFamily="18" charset="0"/>
              </a:rPr>
              <a:t> ιστορίας</a:t>
            </a:r>
            <a:r>
              <a:rPr lang="el-GR" sz="2000" dirty="0">
                <a:solidFill>
                  <a:prstClr val="black"/>
                </a:solidFill>
                <a:latin typeface="Sylfaen" panose="010A0502050306030303" pitchFamily="18" charset="0"/>
              </a:rPr>
              <a:t> που οργανώνεται χρονολογικά και </a:t>
            </a:r>
            <a:r>
              <a:rPr lang="el-GR" sz="2000" dirty="0" smtClean="0">
                <a:solidFill>
                  <a:prstClr val="black"/>
                </a:solidFill>
                <a:latin typeface="Sylfaen" panose="010A0502050306030303" pitchFamily="18" charset="0"/>
              </a:rPr>
              <a:t>εστιάζεται </a:t>
            </a:r>
            <a:r>
              <a:rPr lang="el-GR" sz="2000" dirty="0">
                <a:solidFill>
                  <a:prstClr val="black"/>
                </a:solidFill>
                <a:latin typeface="Sylfaen" panose="010A0502050306030303" pitchFamily="18" charset="0"/>
              </a:rPr>
              <a:t>στα πολιτικά πράγματα των εθνών-κρατών μέσω του ανοίγματος της επιστήμης της ιστορίας </a:t>
            </a:r>
            <a:r>
              <a:rPr lang="el-GR" sz="2000" b="1" dirty="0">
                <a:solidFill>
                  <a:prstClr val="black"/>
                </a:solidFill>
                <a:latin typeface="Sylfaen" panose="010A0502050306030303" pitchFamily="18" charset="0"/>
              </a:rPr>
              <a:t>προς τις κοινωνικές </a:t>
            </a:r>
            <a:r>
              <a:rPr lang="el-GR" sz="2000" b="1" dirty="0" smtClean="0">
                <a:solidFill>
                  <a:prstClr val="black"/>
                </a:solidFill>
                <a:latin typeface="Sylfaen" panose="010A0502050306030303" pitchFamily="18" charset="0"/>
              </a:rPr>
              <a:t>επιστήμες, τη γεωγραφία </a:t>
            </a:r>
            <a:r>
              <a:rPr lang="el-GR" sz="2000" b="1" dirty="0">
                <a:solidFill>
                  <a:prstClr val="black"/>
                </a:solidFill>
                <a:latin typeface="Sylfaen" panose="010A0502050306030303" pitchFamily="18" charset="0"/>
              </a:rPr>
              <a:t>και </a:t>
            </a:r>
            <a:r>
              <a:rPr lang="el-GR" sz="2000" b="1" dirty="0" smtClean="0">
                <a:solidFill>
                  <a:prstClr val="black"/>
                </a:solidFill>
                <a:latin typeface="Sylfaen" panose="010A0502050306030303" pitchFamily="18" charset="0"/>
              </a:rPr>
              <a:t>γενικά την </a:t>
            </a:r>
            <a:r>
              <a:rPr lang="el-GR" sz="2000" b="1" dirty="0">
                <a:solidFill>
                  <a:prstClr val="black"/>
                </a:solidFill>
                <a:latin typeface="Sylfaen" panose="010A0502050306030303" pitchFamily="18" charset="0"/>
              </a:rPr>
              <a:t>επιστημονική </a:t>
            </a:r>
            <a:r>
              <a:rPr lang="el-GR" sz="2000" b="1" dirty="0" smtClean="0">
                <a:solidFill>
                  <a:prstClr val="black"/>
                </a:solidFill>
                <a:latin typeface="Sylfaen" panose="010A0502050306030303" pitchFamily="18" charset="0"/>
              </a:rPr>
              <a:t>πολλαπλότητα </a:t>
            </a:r>
            <a:r>
              <a:rPr lang="el-GR" sz="2000" dirty="0" smtClean="0">
                <a:solidFill>
                  <a:prstClr val="black"/>
                </a:solidFill>
                <a:latin typeface="Sylfaen" panose="010A0502050306030303" pitchFamily="18" charset="0"/>
              </a:rPr>
              <a:t>των προσεγγίσεων. </a:t>
            </a:r>
            <a:endParaRPr lang="el-GR" sz="2000" dirty="0">
              <a:solidFill>
                <a:prstClr val="black"/>
              </a:solidFill>
              <a:latin typeface="Sylfaen" panose="010A0502050306030303" pitchFamily="18" charset="0"/>
            </a:endParaRPr>
          </a:p>
          <a:p>
            <a:pPr marL="792000" lvl="0" algn="just">
              <a:lnSpc>
                <a:spcPct val="120000"/>
              </a:lnSpc>
            </a:pPr>
            <a:r>
              <a:rPr lang="el-GR" sz="2000" dirty="0">
                <a:solidFill>
                  <a:prstClr val="black"/>
                </a:solidFill>
                <a:latin typeface="Sylfaen" panose="010A0502050306030303" pitchFamily="18" charset="0"/>
              </a:rPr>
              <a:t>στην έμφαση στη </a:t>
            </a:r>
            <a:r>
              <a:rPr lang="el-GR" sz="2000" b="1" dirty="0">
                <a:solidFill>
                  <a:prstClr val="black"/>
                </a:solidFill>
                <a:latin typeface="Sylfaen" panose="010A0502050306030303" pitchFamily="18" charset="0"/>
              </a:rPr>
              <a:t>μεγάλη διάρκεια </a:t>
            </a:r>
            <a:r>
              <a:rPr lang="el-GR" sz="2000" dirty="0">
                <a:solidFill>
                  <a:prstClr val="black"/>
                </a:solidFill>
                <a:latin typeface="Sylfaen" panose="010A0502050306030303" pitchFamily="18" charset="0"/>
              </a:rPr>
              <a:t>και σε μια </a:t>
            </a:r>
            <a:r>
              <a:rPr lang="el-GR" sz="2000" b="1" dirty="0">
                <a:solidFill>
                  <a:prstClr val="black"/>
                </a:solidFill>
                <a:latin typeface="Sylfaen" panose="010A0502050306030303" pitchFamily="18" charset="0"/>
              </a:rPr>
              <a:t>ολιστική προσέγγιση </a:t>
            </a:r>
            <a:r>
              <a:rPr lang="el-GR" sz="2000" dirty="0">
                <a:solidFill>
                  <a:prstClr val="black"/>
                </a:solidFill>
                <a:latin typeface="Sylfaen" panose="010A0502050306030303" pitchFamily="18" charset="0"/>
              </a:rPr>
              <a:t>της ιστορίας</a:t>
            </a:r>
            <a:r>
              <a:rPr lang="el-GR" sz="2000" b="1" dirty="0">
                <a:solidFill>
                  <a:prstClr val="black"/>
                </a:solidFill>
                <a:latin typeface="Sylfaen" panose="010A0502050306030303" pitchFamily="18" charset="0"/>
              </a:rPr>
              <a:t>.</a:t>
            </a:r>
          </a:p>
          <a:p>
            <a:pPr marL="792000" lvl="0" algn="just">
              <a:lnSpc>
                <a:spcPct val="120000"/>
              </a:lnSpc>
            </a:pPr>
            <a:r>
              <a:rPr lang="el-GR" sz="2000" dirty="0">
                <a:solidFill>
                  <a:prstClr val="black"/>
                </a:solidFill>
                <a:latin typeface="Sylfaen" panose="010A0502050306030303" pitchFamily="18" charset="0"/>
              </a:rPr>
              <a:t>στη μετάθεση της προσοχής από την πολιτική ζωή στην </a:t>
            </a:r>
            <a:r>
              <a:rPr lang="el-GR" sz="2000" b="1" dirty="0">
                <a:solidFill>
                  <a:prstClr val="black"/>
                </a:solidFill>
                <a:latin typeface="Sylfaen" panose="010A0502050306030303" pitchFamily="18" charset="0"/>
              </a:rPr>
              <a:t>οικονομική δραστηριότητα</a:t>
            </a:r>
            <a:r>
              <a:rPr lang="el-GR" sz="2000" dirty="0">
                <a:solidFill>
                  <a:prstClr val="black"/>
                </a:solidFill>
                <a:latin typeface="Sylfaen" panose="010A0502050306030303" pitchFamily="18" charset="0"/>
              </a:rPr>
              <a:t>, την </a:t>
            </a:r>
            <a:r>
              <a:rPr lang="el-GR" sz="2000" b="1" u="sng" dirty="0">
                <a:solidFill>
                  <a:prstClr val="black"/>
                </a:solidFill>
                <a:latin typeface="Sylfaen" panose="010A0502050306030303" pitchFamily="18" charset="0"/>
              </a:rPr>
              <a:t>κοινωνική οργάνωση </a:t>
            </a:r>
            <a:r>
              <a:rPr lang="el-GR" sz="2000" dirty="0">
                <a:solidFill>
                  <a:prstClr val="black"/>
                </a:solidFill>
                <a:latin typeface="Sylfaen" panose="010A0502050306030303" pitchFamily="18" charset="0"/>
              </a:rPr>
              <a:t>και τη </a:t>
            </a:r>
            <a:r>
              <a:rPr lang="el-GR" sz="2000" b="1" dirty="0">
                <a:solidFill>
                  <a:prstClr val="black"/>
                </a:solidFill>
                <a:latin typeface="Sylfaen" panose="010A0502050306030303" pitchFamily="18" charset="0"/>
              </a:rPr>
              <a:t>συλλογική </a:t>
            </a:r>
            <a:r>
              <a:rPr lang="el-GR" sz="2000" b="1" u="sng" dirty="0">
                <a:solidFill>
                  <a:prstClr val="black"/>
                </a:solidFill>
                <a:latin typeface="Sylfaen" panose="010A0502050306030303" pitchFamily="18" charset="0"/>
              </a:rPr>
              <a:t>ψυχολογία</a:t>
            </a:r>
            <a:r>
              <a:rPr lang="el-GR" sz="1800" dirty="0">
                <a:solidFill>
                  <a:prstClr val="black"/>
                </a:solidFill>
                <a:latin typeface="Sylfaen" panose="010A0502050306030303" pitchFamily="18" charset="0"/>
              </a:rPr>
              <a:t>.</a:t>
            </a:r>
          </a:p>
          <a:p>
            <a:pPr marL="0" indent="0">
              <a:buNone/>
            </a:pPr>
            <a:endParaRPr lang="el-GR" dirty="0"/>
          </a:p>
          <a:p>
            <a:pPr marL="0" indent="0" algn="ctr">
              <a:buNone/>
            </a:pPr>
            <a:r>
              <a:rPr lang="el-GR" sz="2400" dirty="0">
                <a:latin typeface="Sylfaen" panose="010A0502050306030303" pitchFamily="18" charset="0"/>
                <a:sym typeface="Wingdings" panose="05000000000000000000" pitchFamily="2" charset="2"/>
              </a:rPr>
              <a:t></a:t>
            </a:r>
            <a:r>
              <a:rPr lang="el-GR" sz="2400" dirty="0">
                <a:latin typeface="Sylfaen" panose="010A0502050306030303" pitchFamily="18" charset="0"/>
              </a:rPr>
              <a:t>Στήνεται το πλαίσιο μελέτης ανθρώπων του ιστορικού χρόνου που βρίσκονταν </a:t>
            </a:r>
            <a:r>
              <a:rPr lang="el-GR" sz="2400" b="1" dirty="0">
                <a:solidFill>
                  <a:srgbClr val="7030A0"/>
                </a:solidFill>
                <a:latin typeface="Sylfaen" panose="010A0502050306030303" pitchFamily="18" charset="0"/>
              </a:rPr>
              <a:t>στο περιθώριο</a:t>
            </a:r>
            <a:r>
              <a:rPr lang="el-GR" sz="2400" dirty="0">
                <a:latin typeface="Sylfaen" panose="010A0502050306030303" pitchFamily="18" charset="0"/>
              </a:rPr>
              <a:t>. (</a:t>
            </a:r>
            <a:r>
              <a:rPr lang="el-GR" sz="2400" b="1" u="sng" dirty="0">
                <a:solidFill>
                  <a:srgbClr val="C00000"/>
                </a:solidFill>
                <a:latin typeface="Sylfaen" panose="010A0502050306030303" pitchFamily="18" charset="0"/>
              </a:rPr>
              <a:t>οι απόκληροι της ιστορίας</a:t>
            </a:r>
            <a:r>
              <a:rPr lang="el-GR" sz="2400" dirty="0">
                <a:latin typeface="Sylfaen" panose="010A0502050306030303" pitchFamily="18" charset="0"/>
              </a:rPr>
              <a:t>) </a:t>
            </a:r>
            <a:endParaRPr lang="el-GR" sz="2400" dirty="0" smtClean="0">
              <a:latin typeface="Sylfaen" panose="010A0502050306030303" pitchFamily="18" charset="0"/>
            </a:endParaRPr>
          </a:p>
          <a:p>
            <a:pPr marL="0" indent="0" algn="ctr">
              <a:buNone/>
            </a:pPr>
            <a:r>
              <a:rPr lang="en-US" sz="2400" dirty="0" smtClean="0">
                <a:latin typeface="Sylfaen" panose="010A0502050306030303" pitchFamily="18" charset="0"/>
                <a:sym typeface="Wingdings" panose="05000000000000000000" pitchFamily="2" charset="2"/>
              </a:rPr>
              <a:t> </a:t>
            </a:r>
            <a:r>
              <a:rPr lang="el-GR" sz="2400" dirty="0" smtClean="0">
                <a:latin typeface="Sylfaen" panose="010A0502050306030303" pitchFamily="18" charset="0"/>
              </a:rPr>
              <a:t>Χρησιμοποιούνται θεωρητικές και μεθοδολογικές προσεγγίσεις που θα </a:t>
            </a:r>
            <a:r>
              <a:rPr lang="el-GR" sz="2400" b="1" dirty="0" smtClean="0">
                <a:solidFill>
                  <a:srgbClr val="7030A0"/>
                </a:solidFill>
                <a:latin typeface="Sylfaen" panose="010A0502050306030303" pitchFamily="18" charset="0"/>
              </a:rPr>
              <a:t>μετατρέψουν την Ιστορία σε ιστορίες </a:t>
            </a:r>
            <a:r>
              <a:rPr lang="el-GR" sz="2400" dirty="0" smtClean="0">
                <a:latin typeface="Sylfaen" panose="010A0502050306030303" pitchFamily="18" charset="0"/>
              </a:rPr>
              <a:t>(τέλη ‘70, </a:t>
            </a:r>
            <a:r>
              <a:rPr lang="en-US" sz="2400" dirty="0" smtClean="0">
                <a:latin typeface="Sylfaen" panose="010A0502050306030303" pitchFamily="18" charset="0"/>
              </a:rPr>
              <a:t>Le Goff, Pierre Nora)</a:t>
            </a:r>
            <a:endParaRPr lang="el-GR" sz="2400" dirty="0">
              <a:latin typeface="Sylfaen" panose="010A0502050306030303" pitchFamily="18" charset="0"/>
            </a:endParaRPr>
          </a:p>
        </p:txBody>
      </p:sp>
    </p:spTree>
    <p:extLst>
      <p:ext uri="{BB962C8B-B14F-4D97-AF65-F5344CB8AC3E}">
        <p14:creationId xmlns:p14="http://schemas.microsoft.com/office/powerpoint/2010/main" val="1374349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33E2174-D888-201C-B9C5-6E73A8EDB766}"/>
              </a:ext>
            </a:extLst>
          </p:cNvPr>
          <p:cNvSpPr>
            <a:spLocks noGrp="1"/>
          </p:cNvSpPr>
          <p:nvPr>
            <p:ph idx="1"/>
          </p:nvPr>
        </p:nvSpPr>
        <p:spPr>
          <a:xfrm>
            <a:off x="276865" y="112985"/>
            <a:ext cx="11663265" cy="6671387"/>
          </a:xfrm>
        </p:spPr>
        <p:txBody>
          <a:bodyPr>
            <a:normAutofit/>
          </a:bodyPr>
          <a:lstStyle/>
          <a:p>
            <a:pPr marL="0" indent="0" algn="just">
              <a:buNone/>
            </a:pPr>
            <a:r>
              <a:rPr lang="el-GR" dirty="0">
                <a:latin typeface="Sylfaen" panose="010A0502050306030303" pitchFamily="18" charset="0"/>
              </a:rPr>
              <a:t>Αυτή η ιστοριογραφική στροφή, αποτελεί ίσως, την πιο σημαντική για τη </a:t>
            </a:r>
            <a:r>
              <a:rPr lang="el-GR" u="sng" dirty="0">
                <a:latin typeface="Sylfaen" panose="010A0502050306030303" pitchFamily="18" charset="0"/>
              </a:rPr>
              <a:t>σταδιακή</a:t>
            </a:r>
            <a:r>
              <a:rPr lang="el-GR" dirty="0">
                <a:latin typeface="Sylfaen" panose="010A0502050306030303" pitchFamily="18" charset="0"/>
              </a:rPr>
              <a:t> </a:t>
            </a:r>
            <a:r>
              <a:rPr lang="el-GR" b="1" dirty="0">
                <a:solidFill>
                  <a:srgbClr val="C00000"/>
                </a:solidFill>
                <a:latin typeface="Sylfaen" panose="010A0502050306030303" pitchFamily="18" charset="0"/>
              </a:rPr>
              <a:t>εδραίωση της ιστορίας των γυναικών ως διακριτό πεδίο της επιστήμης της </a:t>
            </a:r>
            <a:r>
              <a:rPr lang="el-GR" b="1" dirty="0" smtClean="0">
                <a:solidFill>
                  <a:srgbClr val="C00000"/>
                </a:solidFill>
                <a:latin typeface="Sylfaen" panose="010A0502050306030303" pitchFamily="18" charset="0"/>
              </a:rPr>
              <a:t>ιστορίας</a:t>
            </a:r>
            <a:r>
              <a:rPr lang="el-GR" dirty="0">
                <a:latin typeface="Sylfaen" panose="010A0502050306030303" pitchFamily="18" charset="0"/>
              </a:rPr>
              <a:t>. </a:t>
            </a:r>
          </a:p>
          <a:p>
            <a:pPr marL="0" indent="0" algn="just">
              <a:buNone/>
            </a:pPr>
            <a:endParaRPr lang="el-GR" dirty="0">
              <a:latin typeface="Sylfaen" panose="010A0502050306030303" pitchFamily="18" charset="0"/>
            </a:endParaRPr>
          </a:p>
          <a:p>
            <a:pPr marL="0" indent="0" algn="just">
              <a:buNone/>
            </a:pPr>
            <a:r>
              <a:rPr lang="el-GR" sz="2400" dirty="0">
                <a:latin typeface="Sylfaen" panose="010A0502050306030303" pitchFamily="18" charset="0"/>
              </a:rPr>
              <a:t>Η φεμινιστική ιστοριογραφία αρχίζει να συνομιλεί με </a:t>
            </a:r>
            <a:r>
              <a:rPr lang="el-GR" sz="2400" b="1" dirty="0">
                <a:latin typeface="Sylfaen" panose="010A0502050306030303" pitchFamily="18" charset="0"/>
              </a:rPr>
              <a:t>τις νέες μορφές κοινωνικής και οικονομικής ιστορίας </a:t>
            </a:r>
            <a:r>
              <a:rPr lang="el-GR" sz="2400" dirty="0">
                <a:latin typeface="Sylfaen" panose="010A0502050306030303" pitchFamily="18" charset="0"/>
              </a:rPr>
              <a:t>που προωθούνταν από </a:t>
            </a:r>
            <a:r>
              <a:rPr lang="el-GR" sz="2400" b="1" dirty="0">
                <a:solidFill>
                  <a:srgbClr val="954ECA"/>
                </a:solidFill>
                <a:latin typeface="Sylfaen" panose="010A0502050306030303" pitchFamily="18" charset="0"/>
              </a:rPr>
              <a:t>τη σχολή των </a:t>
            </a:r>
            <a:r>
              <a:rPr lang="el-GR" sz="2400" b="1" i="1" dirty="0" err="1">
                <a:solidFill>
                  <a:srgbClr val="954ECA"/>
                </a:solidFill>
                <a:latin typeface="Sylfaen" panose="010A0502050306030303" pitchFamily="18" charset="0"/>
              </a:rPr>
              <a:t>Annales</a:t>
            </a:r>
            <a:r>
              <a:rPr lang="el-GR" sz="2400" b="1" dirty="0">
                <a:solidFill>
                  <a:srgbClr val="954ECA"/>
                </a:solidFill>
                <a:latin typeface="Sylfaen" panose="010A0502050306030303" pitchFamily="18" charset="0"/>
              </a:rPr>
              <a:t> </a:t>
            </a:r>
            <a:r>
              <a:rPr lang="el-GR" sz="2400" dirty="0">
                <a:latin typeface="Sylfaen" panose="010A0502050306030303" pitchFamily="18" charset="0"/>
              </a:rPr>
              <a:t>και να παράγει αξιοσημείωτες μελέτες διερεύνησης </a:t>
            </a:r>
            <a:r>
              <a:rPr lang="el-GR" sz="2400" b="1" u="sng" dirty="0">
                <a:latin typeface="Sylfaen" panose="010A0502050306030303" pitchFamily="18" charset="0"/>
              </a:rPr>
              <a:t>της σχέσης</a:t>
            </a:r>
            <a:r>
              <a:rPr lang="el-GR" sz="2400" b="1" dirty="0">
                <a:latin typeface="Sylfaen" panose="010A0502050306030303" pitchFamily="18" charset="0"/>
              </a:rPr>
              <a:t> του γυναικείου φύλου με την οικονομική και κοινωνική ανισότητα</a:t>
            </a:r>
            <a:r>
              <a:rPr lang="el-GR" sz="2400" dirty="0">
                <a:latin typeface="Sylfaen" panose="010A0502050306030303" pitchFamily="18" charset="0"/>
              </a:rPr>
              <a:t>.</a:t>
            </a:r>
          </a:p>
          <a:p>
            <a:pPr marL="0" indent="0" algn="just">
              <a:buNone/>
            </a:pPr>
            <a:endParaRPr lang="el-GR" sz="2400" dirty="0">
              <a:latin typeface="Sylfaen" panose="010A0502050306030303" pitchFamily="18" charset="0"/>
            </a:endParaRPr>
          </a:p>
          <a:p>
            <a:pPr marL="0" indent="0" algn="just">
              <a:buNone/>
            </a:pPr>
            <a:r>
              <a:rPr lang="el-GR" sz="2400" b="1" u="sng" dirty="0">
                <a:latin typeface="Sylfaen" panose="010A0502050306030303" pitchFamily="18" charset="0"/>
              </a:rPr>
              <a:t>Χαρακτηριστικότερες</a:t>
            </a:r>
            <a:r>
              <a:rPr lang="el-GR" sz="2400" u="sng" dirty="0">
                <a:latin typeface="Sylfaen" panose="010A0502050306030303" pitchFamily="18" charset="0"/>
              </a:rPr>
              <a:t>:</a:t>
            </a:r>
          </a:p>
          <a:p>
            <a:pPr marL="0" indent="0" algn="just">
              <a:buNone/>
            </a:pPr>
            <a:r>
              <a:rPr lang="el-GR" sz="2000" dirty="0" err="1">
                <a:latin typeface="Sylfaen" panose="010A0502050306030303" pitchFamily="18" charset="0"/>
              </a:rPr>
              <a:t>Alice</a:t>
            </a:r>
            <a:r>
              <a:rPr lang="el-GR" sz="2000" dirty="0">
                <a:latin typeface="Sylfaen" panose="010A0502050306030303" pitchFamily="18" charset="0"/>
              </a:rPr>
              <a:t> </a:t>
            </a:r>
            <a:r>
              <a:rPr lang="el-GR" sz="2000" dirty="0" err="1">
                <a:latin typeface="Sylfaen" panose="010A0502050306030303" pitchFamily="18" charset="0"/>
              </a:rPr>
              <a:t>Clark</a:t>
            </a:r>
            <a:r>
              <a:rPr lang="el-GR" sz="2000" dirty="0">
                <a:latin typeface="Sylfaen" panose="010A0502050306030303" pitchFamily="18" charset="0"/>
              </a:rPr>
              <a:t>, </a:t>
            </a:r>
            <a:r>
              <a:rPr lang="el-GR" sz="2000" i="1" dirty="0">
                <a:latin typeface="Sylfaen" panose="010A0502050306030303" pitchFamily="18" charset="0"/>
              </a:rPr>
              <a:t>The </a:t>
            </a:r>
            <a:r>
              <a:rPr lang="el-GR" sz="2000" i="1" dirty="0" err="1">
                <a:latin typeface="Sylfaen" panose="010A0502050306030303" pitchFamily="18" charset="0"/>
              </a:rPr>
              <a:t>Working</a:t>
            </a:r>
            <a:r>
              <a:rPr lang="el-GR" sz="2000" i="1" dirty="0">
                <a:latin typeface="Sylfaen" panose="010A0502050306030303" pitchFamily="18" charset="0"/>
              </a:rPr>
              <a:t> </a:t>
            </a:r>
            <a:r>
              <a:rPr lang="el-GR" sz="2000" i="1" dirty="0" err="1">
                <a:latin typeface="Sylfaen" panose="010A0502050306030303" pitchFamily="18" charset="0"/>
              </a:rPr>
              <a:t>Life</a:t>
            </a:r>
            <a:r>
              <a:rPr lang="el-GR" sz="2000" i="1" dirty="0">
                <a:latin typeface="Sylfaen" panose="010A0502050306030303" pitchFamily="18" charset="0"/>
              </a:rPr>
              <a:t> of </a:t>
            </a:r>
            <a:r>
              <a:rPr lang="el-GR" sz="2000" i="1" dirty="0" err="1">
                <a:latin typeface="Sylfaen" panose="010A0502050306030303" pitchFamily="18" charset="0"/>
              </a:rPr>
              <a:t>Women</a:t>
            </a:r>
            <a:r>
              <a:rPr lang="el-GR" sz="2000" i="1" dirty="0">
                <a:latin typeface="Sylfaen" panose="010A0502050306030303" pitchFamily="18" charset="0"/>
              </a:rPr>
              <a:t> in the </a:t>
            </a:r>
            <a:r>
              <a:rPr lang="el-GR" sz="2000" i="1" dirty="0" err="1">
                <a:latin typeface="Sylfaen" panose="010A0502050306030303" pitchFamily="18" charset="0"/>
              </a:rPr>
              <a:t>Seventeenth</a:t>
            </a:r>
            <a:r>
              <a:rPr lang="el-GR" sz="2000" i="1" dirty="0">
                <a:latin typeface="Sylfaen" panose="010A0502050306030303" pitchFamily="18" charset="0"/>
              </a:rPr>
              <a:t> </a:t>
            </a:r>
            <a:r>
              <a:rPr lang="el-GR" sz="2000" i="1" dirty="0" err="1">
                <a:latin typeface="Sylfaen" panose="010A0502050306030303" pitchFamily="18" charset="0"/>
              </a:rPr>
              <a:t>Century</a:t>
            </a:r>
            <a:r>
              <a:rPr lang="el-GR" sz="2000" dirty="0">
                <a:latin typeface="Sylfaen" panose="010A0502050306030303" pitchFamily="18" charset="0"/>
              </a:rPr>
              <a:t>, </a:t>
            </a:r>
            <a:r>
              <a:rPr lang="el-GR" sz="2000" dirty="0" err="1">
                <a:latin typeface="Sylfaen" panose="010A0502050306030303" pitchFamily="18" charset="0"/>
              </a:rPr>
              <a:t>Frank</a:t>
            </a:r>
            <a:r>
              <a:rPr lang="el-GR" sz="2000" dirty="0">
                <a:latin typeface="Sylfaen" panose="010A0502050306030303" pitchFamily="18" charset="0"/>
              </a:rPr>
              <a:t> </a:t>
            </a:r>
            <a:r>
              <a:rPr lang="el-GR" sz="2000" dirty="0" err="1">
                <a:latin typeface="Sylfaen" panose="010A0502050306030303" pitchFamily="18" charset="0"/>
              </a:rPr>
              <a:t>Cass</a:t>
            </a:r>
            <a:r>
              <a:rPr lang="el-GR" sz="2000" dirty="0">
                <a:latin typeface="Sylfaen" panose="010A0502050306030303" pitchFamily="18" charset="0"/>
              </a:rPr>
              <a:t>, Λονδίνο, 1968. </a:t>
            </a:r>
            <a:r>
              <a:rPr lang="el-GR" sz="2000" b="1" dirty="0">
                <a:latin typeface="Sylfaen" panose="010A0502050306030303" pitchFamily="18" charset="0"/>
              </a:rPr>
              <a:t>(</a:t>
            </a:r>
            <a:r>
              <a:rPr lang="el-GR" sz="2000" b="1" dirty="0" err="1">
                <a:latin typeface="Sylfaen" panose="010A0502050306030303" pitchFamily="18" charset="0"/>
              </a:rPr>
              <a:t>1η</a:t>
            </a:r>
            <a:r>
              <a:rPr lang="el-GR" sz="2000" b="1" dirty="0">
                <a:latin typeface="Sylfaen" panose="010A0502050306030303" pitchFamily="18" charset="0"/>
              </a:rPr>
              <a:t> έκδοση 1919)</a:t>
            </a:r>
          </a:p>
          <a:p>
            <a:pPr marL="0" indent="0" algn="just">
              <a:buNone/>
            </a:pPr>
            <a:r>
              <a:rPr lang="el-GR" sz="2000" dirty="0" err="1">
                <a:latin typeface="Sylfaen" panose="010A0502050306030303" pitchFamily="18" charset="0"/>
              </a:rPr>
              <a:t>Wanda</a:t>
            </a:r>
            <a:r>
              <a:rPr lang="el-GR" sz="2000" dirty="0">
                <a:latin typeface="Sylfaen" panose="010A0502050306030303" pitchFamily="18" charset="0"/>
              </a:rPr>
              <a:t> </a:t>
            </a:r>
            <a:r>
              <a:rPr lang="el-GR" sz="2000" dirty="0" err="1">
                <a:latin typeface="Sylfaen" panose="010A0502050306030303" pitchFamily="18" charset="0"/>
              </a:rPr>
              <a:t>Sraiken</a:t>
            </a:r>
            <a:r>
              <a:rPr lang="el-GR" sz="2000" dirty="0">
                <a:latin typeface="Sylfaen" panose="010A0502050306030303" pitchFamily="18" charset="0"/>
              </a:rPr>
              <a:t> </a:t>
            </a:r>
            <a:r>
              <a:rPr lang="el-GR" sz="2000" dirty="0" err="1">
                <a:latin typeface="Sylfaen" panose="010A0502050306030303" pitchFamily="18" charset="0"/>
              </a:rPr>
              <a:t>Neff</a:t>
            </a:r>
            <a:r>
              <a:rPr lang="el-GR" sz="2000" dirty="0">
                <a:latin typeface="Sylfaen" panose="010A0502050306030303" pitchFamily="18" charset="0"/>
              </a:rPr>
              <a:t>, </a:t>
            </a:r>
            <a:r>
              <a:rPr lang="el-GR" sz="2000" i="1" dirty="0" err="1">
                <a:latin typeface="Sylfaen" panose="010A0502050306030303" pitchFamily="18" charset="0"/>
              </a:rPr>
              <a:t>Victorian</a:t>
            </a:r>
            <a:r>
              <a:rPr lang="el-GR" sz="2000" i="1" dirty="0">
                <a:latin typeface="Sylfaen" panose="010A0502050306030303" pitchFamily="18" charset="0"/>
              </a:rPr>
              <a:t> </a:t>
            </a:r>
            <a:r>
              <a:rPr lang="el-GR" sz="2000" i="1" dirty="0" err="1">
                <a:latin typeface="Sylfaen" panose="010A0502050306030303" pitchFamily="18" charset="0"/>
              </a:rPr>
              <a:t>Working</a:t>
            </a:r>
            <a:r>
              <a:rPr lang="el-GR" sz="2000" i="1" dirty="0">
                <a:latin typeface="Sylfaen" panose="010A0502050306030303" pitchFamily="18" charset="0"/>
              </a:rPr>
              <a:t> </a:t>
            </a:r>
            <a:r>
              <a:rPr lang="el-GR" sz="2000" i="1" dirty="0" err="1">
                <a:latin typeface="Sylfaen" panose="010A0502050306030303" pitchFamily="18" charset="0"/>
              </a:rPr>
              <a:t>Women</a:t>
            </a:r>
            <a:r>
              <a:rPr lang="el-GR" sz="2000" i="1" dirty="0">
                <a:latin typeface="Sylfaen" panose="010A0502050306030303" pitchFamily="18" charset="0"/>
              </a:rPr>
              <a:t>: </a:t>
            </a:r>
            <a:r>
              <a:rPr lang="el-GR" sz="2000" i="1" dirty="0" err="1">
                <a:latin typeface="Sylfaen" panose="010A0502050306030303" pitchFamily="18" charset="0"/>
              </a:rPr>
              <a:t>An</a:t>
            </a:r>
            <a:r>
              <a:rPr lang="el-GR" sz="2000" i="1" dirty="0">
                <a:latin typeface="Sylfaen" panose="010A0502050306030303" pitchFamily="18" charset="0"/>
              </a:rPr>
              <a:t> </a:t>
            </a:r>
            <a:r>
              <a:rPr lang="el-GR" sz="2000" i="1" dirty="0" err="1">
                <a:latin typeface="Sylfaen" panose="010A0502050306030303" pitchFamily="18" charset="0"/>
              </a:rPr>
              <a:t>Historical</a:t>
            </a:r>
            <a:r>
              <a:rPr lang="el-GR" sz="2000" i="1" dirty="0">
                <a:latin typeface="Sylfaen" panose="010A0502050306030303" pitchFamily="18" charset="0"/>
              </a:rPr>
              <a:t> and </a:t>
            </a:r>
            <a:r>
              <a:rPr lang="el-GR" sz="2000" i="1" dirty="0" err="1">
                <a:latin typeface="Sylfaen" panose="010A0502050306030303" pitchFamily="18" charset="0"/>
              </a:rPr>
              <a:t>Literary</a:t>
            </a:r>
            <a:r>
              <a:rPr lang="el-GR" sz="2000" i="1" dirty="0">
                <a:latin typeface="Sylfaen" panose="010A0502050306030303" pitchFamily="18" charset="0"/>
              </a:rPr>
              <a:t> </a:t>
            </a:r>
            <a:r>
              <a:rPr lang="el-GR" sz="2000" i="1" dirty="0" err="1">
                <a:latin typeface="Sylfaen" panose="010A0502050306030303" pitchFamily="18" charset="0"/>
              </a:rPr>
              <a:t>Study</a:t>
            </a:r>
            <a:r>
              <a:rPr lang="el-GR" sz="2000" i="1" dirty="0">
                <a:latin typeface="Sylfaen" panose="010A0502050306030303" pitchFamily="18" charset="0"/>
              </a:rPr>
              <a:t> of </a:t>
            </a:r>
            <a:r>
              <a:rPr lang="el-GR" sz="2000" i="1" dirty="0" err="1">
                <a:latin typeface="Sylfaen" panose="010A0502050306030303" pitchFamily="18" charset="0"/>
              </a:rPr>
              <a:t>Women</a:t>
            </a:r>
            <a:r>
              <a:rPr lang="el-GR" sz="2000" i="1" dirty="0">
                <a:latin typeface="Sylfaen" panose="010A0502050306030303" pitchFamily="18" charset="0"/>
              </a:rPr>
              <a:t> in British </a:t>
            </a:r>
            <a:r>
              <a:rPr lang="el-GR" sz="2000" i="1" dirty="0" err="1">
                <a:latin typeface="Sylfaen" panose="010A0502050306030303" pitchFamily="18" charset="0"/>
              </a:rPr>
              <a:t>Industries</a:t>
            </a:r>
            <a:r>
              <a:rPr lang="el-GR" sz="2000" i="1" dirty="0">
                <a:latin typeface="Sylfaen" panose="010A0502050306030303" pitchFamily="18" charset="0"/>
              </a:rPr>
              <a:t> and </a:t>
            </a:r>
            <a:r>
              <a:rPr lang="el-GR" sz="2000" i="1" dirty="0" err="1">
                <a:latin typeface="Sylfaen" panose="010A0502050306030303" pitchFamily="18" charset="0"/>
              </a:rPr>
              <a:t>Professions</a:t>
            </a:r>
            <a:r>
              <a:rPr lang="el-GR" sz="2000" i="1" dirty="0">
                <a:latin typeface="Sylfaen" panose="010A0502050306030303" pitchFamily="18" charset="0"/>
              </a:rPr>
              <a:t>. 1832–1850</a:t>
            </a:r>
            <a:r>
              <a:rPr lang="el-GR" sz="2000" dirty="0">
                <a:latin typeface="Sylfaen" panose="010A0502050306030303" pitchFamily="18" charset="0"/>
              </a:rPr>
              <a:t>, </a:t>
            </a:r>
            <a:r>
              <a:rPr lang="el-GR" sz="2000" dirty="0" err="1">
                <a:latin typeface="Sylfaen" panose="010A0502050306030303" pitchFamily="18" charset="0"/>
              </a:rPr>
              <a:t>Frank</a:t>
            </a:r>
            <a:r>
              <a:rPr lang="el-GR" sz="2000" dirty="0">
                <a:latin typeface="Sylfaen" panose="010A0502050306030303" pitchFamily="18" charset="0"/>
              </a:rPr>
              <a:t> </a:t>
            </a:r>
            <a:r>
              <a:rPr lang="el-GR" sz="2000" dirty="0" err="1">
                <a:latin typeface="Sylfaen" panose="010A0502050306030303" pitchFamily="18" charset="0"/>
              </a:rPr>
              <a:t>Cass</a:t>
            </a:r>
            <a:r>
              <a:rPr lang="el-GR" sz="2000" dirty="0">
                <a:latin typeface="Sylfaen" panose="010A0502050306030303" pitchFamily="18" charset="0"/>
              </a:rPr>
              <a:t>, Λονδίνο, επανέκδοση 1966. </a:t>
            </a:r>
            <a:r>
              <a:rPr lang="el-GR" sz="2000" b="1" dirty="0">
                <a:latin typeface="Sylfaen" panose="010A0502050306030303" pitchFamily="18" charset="0"/>
              </a:rPr>
              <a:t>(</a:t>
            </a:r>
            <a:r>
              <a:rPr lang="el-GR" sz="2000" b="1" dirty="0" err="1">
                <a:latin typeface="Sylfaen" panose="010A0502050306030303" pitchFamily="18" charset="0"/>
              </a:rPr>
              <a:t>1η</a:t>
            </a:r>
            <a:r>
              <a:rPr lang="el-GR" sz="2000" b="1" dirty="0">
                <a:latin typeface="Sylfaen" panose="010A0502050306030303" pitchFamily="18" charset="0"/>
              </a:rPr>
              <a:t> έκδοση 1929)</a:t>
            </a:r>
          </a:p>
          <a:p>
            <a:pPr marL="0" indent="0" algn="just">
              <a:buNone/>
            </a:pPr>
            <a:r>
              <a:rPr lang="el-GR" sz="2000" dirty="0" err="1">
                <a:latin typeface="Sylfaen" panose="010A0502050306030303" pitchFamily="18" charset="0"/>
              </a:rPr>
              <a:t>Ivy</a:t>
            </a:r>
            <a:r>
              <a:rPr lang="el-GR" sz="2000" dirty="0">
                <a:latin typeface="Sylfaen" panose="010A0502050306030303" pitchFamily="18" charset="0"/>
              </a:rPr>
              <a:t> </a:t>
            </a:r>
            <a:r>
              <a:rPr lang="el-GR" sz="2000" dirty="0" err="1">
                <a:latin typeface="Sylfaen" panose="010A0502050306030303" pitchFamily="18" charset="0"/>
              </a:rPr>
              <a:t>Pinchbeck</a:t>
            </a:r>
            <a:r>
              <a:rPr lang="el-GR" sz="2000" dirty="0">
                <a:latin typeface="Sylfaen" panose="010A0502050306030303" pitchFamily="18" charset="0"/>
              </a:rPr>
              <a:t>, </a:t>
            </a:r>
            <a:r>
              <a:rPr lang="el-GR" sz="2000" i="1" dirty="0" err="1">
                <a:latin typeface="Sylfaen" panose="010A0502050306030303" pitchFamily="18" charset="0"/>
              </a:rPr>
              <a:t>Women</a:t>
            </a:r>
            <a:r>
              <a:rPr lang="el-GR" sz="2000" i="1" dirty="0">
                <a:latin typeface="Sylfaen" panose="010A0502050306030303" pitchFamily="18" charset="0"/>
              </a:rPr>
              <a:t> </a:t>
            </a:r>
            <a:r>
              <a:rPr lang="el-GR" sz="2000" i="1" dirty="0" err="1">
                <a:latin typeface="Sylfaen" panose="010A0502050306030303" pitchFamily="18" charset="0"/>
              </a:rPr>
              <a:t>Workers</a:t>
            </a:r>
            <a:r>
              <a:rPr lang="el-GR" sz="2000" i="1" dirty="0">
                <a:latin typeface="Sylfaen" panose="010A0502050306030303" pitchFamily="18" charset="0"/>
              </a:rPr>
              <a:t> and the Industrial </a:t>
            </a:r>
            <a:r>
              <a:rPr lang="el-GR" sz="2000" i="1" dirty="0" err="1">
                <a:latin typeface="Sylfaen" panose="010A0502050306030303" pitchFamily="18" charset="0"/>
              </a:rPr>
              <a:t>Revolution</a:t>
            </a:r>
            <a:r>
              <a:rPr lang="el-GR" sz="2000" i="1" dirty="0">
                <a:latin typeface="Sylfaen" panose="010A0502050306030303" pitchFamily="18" charset="0"/>
              </a:rPr>
              <a:t> 1750–1850</a:t>
            </a:r>
            <a:r>
              <a:rPr lang="el-GR" sz="2000" dirty="0">
                <a:latin typeface="Sylfaen" panose="010A0502050306030303" pitchFamily="18" charset="0"/>
              </a:rPr>
              <a:t>, </a:t>
            </a:r>
            <a:r>
              <a:rPr lang="el-GR" sz="2000" dirty="0" err="1">
                <a:latin typeface="Sylfaen" panose="010A0502050306030303" pitchFamily="18" charset="0"/>
              </a:rPr>
              <a:t>Frank</a:t>
            </a:r>
            <a:r>
              <a:rPr lang="el-GR" sz="2000" dirty="0">
                <a:latin typeface="Sylfaen" panose="010A0502050306030303" pitchFamily="18" charset="0"/>
              </a:rPr>
              <a:t> </a:t>
            </a:r>
            <a:r>
              <a:rPr lang="el-GR" sz="2000" dirty="0" err="1">
                <a:latin typeface="Sylfaen" panose="010A0502050306030303" pitchFamily="18" charset="0"/>
              </a:rPr>
              <a:t>Cass</a:t>
            </a:r>
            <a:r>
              <a:rPr lang="el-GR" sz="2000" dirty="0">
                <a:latin typeface="Sylfaen" panose="010A0502050306030303" pitchFamily="18" charset="0"/>
              </a:rPr>
              <a:t>, Λονδίνο, επανέκδοση 1969. </a:t>
            </a:r>
            <a:r>
              <a:rPr lang="el-GR" sz="2000" b="1" dirty="0">
                <a:latin typeface="Sylfaen" panose="010A0502050306030303" pitchFamily="18" charset="0"/>
              </a:rPr>
              <a:t>(</a:t>
            </a:r>
            <a:r>
              <a:rPr lang="el-GR" sz="2000" b="1" dirty="0" err="1">
                <a:latin typeface="Sylfaen" panose="010A0502050306030303" pitchFamily="18" charset="0"/>
              </a:rPr>
              <a:t>1η</a:t>
            </a:r>
            <a:r>
              <a:rPr lang="el-GR" sz="2000" b="1" dirty="0">
                <a:latin typeface="Sylfaen" panose="010A0502050306030303" pitchFamily="18" charset="0"/>
              </a:rPr>
              <a:t> έκδοση 1930)</a:t>
            </a:r>
          </a:p>
          <a:p>
            <a:pPr marL="0" indent="0" algn="just">
              <a:buNone/>
            </a:pPr>
            <a:endParaRPr lang="el-GR" sz="3400" dirty="0">
              <a:latin typeface="Garamond" panose="02020404030301010803" pitchFamily="18" charset="0"/>
            </a:endParaRPr>
          </a:p>
        </p:txBody>
      </p:sp>
      <p:sp>
        <p:nvSpPr>
          <p:cNvPr id="7" name="Βέλος: Κάτω 6">
            <a:extLst>
              <a:ext uri="{FF2B5EF4-FFF2-40B4-BE49-F238E27FC236}">
                <a16:creationId xmlns:a16="http://schemas.microsoft.com/office/drawing/2014/main" id="{579CE322-18E0-BC02-B8D0-19E9889ADFA1}"/>
              </a:ext>
            </a:extLst>
          </p:cNvPr>
          <p:cNvSpPr/>
          <p:nvPr/>
        </p:nvSpPr>
        <p:spPr>
          <a:xfrm>
            <a:off x="5905130" y="1038687"/>
            <a:ext cx="381740" cy="68358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131205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4700DE1-F031-DB63-8A94-108AC27803D8}"/>
              </a:ext>
            </a:extLst>
          </p:cNvPr>
          <p:cNvSpPr>
            <a:spLocks noGrp="1"/>
          </p:cNvSpPr>
          <p:nvPr>
            <p:ph idx="1"/>
          </p:nvPr>
        </p:nvSpPr>
        <p:spPr>
          <a:xfrm>
            <a:off x="838200" y="433110"/>
            <a:ext cx="10515600" cy="6424890"/>
          </a:xfrm>
        </p:spPr>
        <p:txBody>
          <a:bodyPr>
            <a:normAutofit lnSpcReduction="10000"/>
          </a:bodyPr>
          <a:lstStyle/>
          <a:p>
            <a:pPr marL="0" indent="0" algn="just">
              <a:buNone/>
            </a:pPr>
            <a:endParaRPr lang="en-US" sz="1800" dirty="0">
              <a:effectLst/>
              <a:latin typeface="Garamond" panose="02020404030301010803" pitchFamily="18" charset="0"/>
              <a:ea typeface="Calibri" panose="020F0502020204030204" pitchFamily="34" charset="0"/>
              <a:cs typeface="Calibri" panose="020F0502020204030204" pitchFamily="34" charset="0"/>
            </a:endParaRPr>
          </a:p>
          <a:p>
            <a:pPr algn="just">
              <a:buFont typeface="Wingdings" panose="05000000000000000000" pitchFamily="2" charset="2"/>
              <a:buChar char="à"/>
            </a:pPr>
            <a:r>
              <a:rPr lang="el-GR" sz="2000" dirty="0">
                <a:latin typeface="Sylfaen" panose="010A0502050306030303" pitchFamily="18" charset="0"/>
              </a:rPr>
              <a:t>Τα περισσότερα </a:t>
            </a:r>
            <a:r>
              <a:rPr lang="el-GR" sz="2000" dirty="0" err="1">
                <a:latin typeface="Sylfaen" panose="010A0502050306030303" pitchFamily="18" charset="0"/>
              </a:rPr>
              <a:t>πονημάτα</a:t>
            </a:r>
            <a:r>
              <a:rPr lang="el-GR" sz="2000" dirty="0">
                <a:latin typeface="Sylfaen" panose="010A0502050306030303" pitchFamily="18" charset="0"/>
              </a:rPr>
              <a:t> της περιόδου προέρχονται κατά κόρον από τις χώρες των </a:t>
            </a:r>
            <a:r>
              <a:rPr lang="el-GR" sz="2000" b="1" dirty="0">
                <a:latin typeface="Sylfaen" panose="010A0502050306030303" pitchFamily="18" charset="0"/>
              </a:rPr>
              <a:t>ΗΠΑ</a:t>
            </a:r>
            <a:r>
              <a:rPr lang="el-GR" sz="2000" dirty="0">
                <a:latin typeface="Sylfaen" panose="010A0502050306030303" pitchFamily="18" charset="0"/>
              </a:rPr>
              <a:t> και της </a:t>
            </a:r>
            <a:r>
              <a:rPr lang="el-GR" sz="2000" b="1" dirty="0">
                <a:latin typeface="Sylfaen" panose="010A0502050306030303" pitchFamily="18" charset="0"/>
              </a:rPr>
              <a:t>Μ. Βρετανίας</a:t>
            </a:r>
            <a:r>
              <a:rPr lang="el-GR" sz="2000" dirty="0">
                <a:latin typeface="Sylfaen" panose="010A0502050306030303" pitchFamily="18" charset="0"/>
              </a:rPr>
              <a:t>, εκεί όπου </a:t>
            </a:r>
            <a:r>
              <a:rPr lang="el-GR" sz="2000" dirty="0" smtClean="0">
                <a:latin typeface="Sylfaen" panose="010A0502050306030303" pitchFamily="18" charset="0"/>
              </a:rPr>
              <a:t>οι πολιτικές και κοινωνικές ενώσεις γυναικών</a:t>
            </a:r>
            <a:r>
              <a:rPr lang="el-GR" sz="2000" dirty="0">
                <a:latin typeface="Sylfaen" panose="010A0502050306030303" pitchFamily="18" charset="0"/>
              </a:rPr>
              <a:t> </a:t>
            </a:r>
            <a:r>
              <a:rPr lang="el-GR" sz="2000" dirty="0" smtClean="0">
                <a:latin typeface="Sylfaen" panose="010A0502050306030303" pitchFamily="18" charset="0"/>
              </a:rPr>
              <a:t>(«σουφραζέτες), </a:t>
            </a:r>
            <a:r>
              <a:rPr lang="el-GR" sz="2000" dirty="0">
                <a:latin typeface="Sylfaen" panose="010A0502050306030303" pitchFamily="18" charset="0"/>
              </a:rPr>
              <a:t>οι αγώνες για τη διεκδίκηση της γυναικείας ψήφου και της ίσης αμοιβής στην εργασία ήταν πιο έντονες. </a:t>
            </a:r>
          </a:p>
          <a:p>
            <a:pPr algn="just">
              <a:buFont typeface="Wingdings" panose="05000000000000000000" pitchFamily="2" charset="2"/>
              <a:buChar char="à"/>
            </a:pPr>
            <a:r>
              <a:rPr lang="el-GR" sz="2000" dirty="0">
                <a:latin typeface="Sylfaen" panose="010A0502050306030303" pitchFamily="18" charset="0"/>
              </a:rPr>
              <a:t>Ειδικότερα στη </a:t>
            </a:r>
            <a:r>
              <a:rPr lang="el-GR" sz="2000" b="1" dirty="0">
                <a:latin typeface="Sylfaen" panose="010A0502050306030303" pitchFamily="18" charset="0"/>
              </a:rPr>
              <a:t>Μ. Βρετανία</a:t>
            </a:r>
            <a:r>
              <a:rPr lang="el-GR" sz="2000" dirty="0">
                <a:latin typeface="Sylfaen" panose="010A0502050306030303" pitchFamily="18" charset="0"/>
              </a:rPr>
              <a:t>, η </a:t>
            </a:r>
            <a:r>
              <a:rPr lang="el-GR" sz="2000" b="1" dirty="0">
                <a:latin typeface="Sylfaen" panose="010A0502050306030303" pitchFamily="18" charset="0"/>
              </a:rPr>
              <a:t>μαρξιστική θεωρία </a:t>
            </a:r>
            <a:r>
              <a:rPr lang="el-GR" sz="2000" dirty="0">
                <a:latin typeface="Sylfaen" panose="010A0502050306030303" pitchFamily="18" charset="0"/>
              </a:rPr>
              <a:t>ενσωματώθηκε στις μελέτες της ιστορίας των γυναικών, αναδεικνύοντας </a:t>
            </a:r>
            <a:r>
              <a:rPr lang="el-GR" sz="2000" b="1" dirty="0">
                <a:solidFill>
                  <a:srgbClr val="C00000"/>
                </a:solidFill>
                <a:latin typeface="Sylfaen" panose="010A0502050306030303" pitchFamily="18" charset="0"/>
              </a:rPr>
              <a:t>τη γυναικεία εργασία</a:t>
            </a:r>
            <a:r>
              <a:rPr lang="el-GR" sz="2000" dirty="0">
                <a:latin typeface="Sylfaen" panose="010A0502050306030303" pitchFamily="18" charset="0"/>
              </a:rPr>
              <a:t> και την ιστορία </a:t>
            </a:r>
            <a:r>
              <a:rPr lang="el-GR" sz="2000" b="1" dirty="0">
                <a:solidFill>
                  <a:srgbClr val="C00000"/>
                </a:solidFill>
                <a:latin typeface="Sylfaen" panose="010A0502050306030303" pitchFamily="18" charset="0"/>
              </a:rPr>
              <a:t>των εργατικών στρωμάτων </a:t>
            </a:r>
            <a:r>
              <a:rPr lang="el-GR" sz="2000" dirty="0">
                <a:latin typeface="Sylfaen" panose="010A0502050306030303" pitchFamily="18" charset="0"/>
              </a:rPr>
              <a:t>σε κεντρικούς θεματικούς άξονες. </a:t>
            </a:r>
          </a:p>
          <a:p>
            <a:pPr marL="0" indent="0" algn="just">
              <a:buNone/>
            </a:pPr>
            <a:endParaRPr lang="el-GR" sz="2000" dirty="0">
              <a:latin typeface="Sylfaen" panose="010A0502050306030303" pitchFamily="18" charset="0"/>
            </a:endParaRPr>
          </a:p>
          <a:p>
            <a:pPr algn="just"/>
            <a:r>
              <a:rPr lang="el-GR" sz="2000" dirty="0">
                <a:latin typeface="Sylfaen" panose="010A0502050306030303" pitchFamily="18" charset="0"/>
              </a:rPr>
              <a:t>Μέχρι και τη δεκαετία του 1960, οι επαγγελματίες ιστορικοί </a:t>
            </a:r>
            <a:r>
              <a:rPr lang="el-GR" sz="2000" b="1" dirty="0">
                <a:latin typeface="Sylfaen" panose="010A0502050306030303" pitchFamily="18" charset="0"/>
              </a:rPr>
              <a:t>θεωρούσαν τις γυναικείες δραστηριότητες της μητρότητας, της συζύγου, της εργάτριας, της υπηρέτριας άσχετες με την ιστορία</a:t>
            </a:r>
            <a:r>
              <a:rPr lang="el-GR" sz="2000" dirty="0">
                <a:latin typeface="Sylfaen" panose="010A0502050306030303" pitchFamily="18" charset="0"/>
              </a:rPr>
              <a:t>, με αποτέλεσμα οι γυναίκες ιστορικοί, αλλά και </a:t>
            </a:r>
            <a:r>
              <a:rPr lang="el-GR" sz="2000" b="1" dirty="0">
                <a:solidFill>
                  <a:srgbClr val="C00000"/>
                </a:solidFill>
                <a:latin typeface="Sylfaen" panose="010A0502050306030303" pitchFamily="18" charset="0"/>
              </a:rPr>
              <a:t>η ιστορία των γυναικών να μην χαίρουν σπουδαίας αναγνώρισης και υποδοχής</a:t>
            </a:r>
            <a:r>
              <a:rPr lang="el-GR" sz="2000" dirty="0">
                <a:latin typeface="Sylfaen" panose="010A0502050306030303" pitchFamily="18" charset="0"/>
              </a:rPr>
              <a:t>. </a:t>
            </a:r>
          </a:p>
          <a:p>
            <a:pPr marL="0" indent="0" algn="just">
              <a:buNone/>
            </a:pPr>
            <a:endParaRPr lang="en-US" sz="1800" dirty="0">
              <a:latin typeface="Sylfaen" panose="010A0502050306030303" pitchFamily="18" charset="0"/>
              <a:ea typeface="Calibri" panose="020F0502020204030204" pitchFamily="34" charset="0"/>
              <a:cs typeface="Calibri" panose="020F0502020204030204" pitchFamily="34" charset="0"/>
            </a:endParaRPr>
          </a:p>
          <a:p>
            <a:pPr marL="0" indent="0" algn="just">
              <a:buNone/>
            </a:pPr>
            <a:endParaRPr lang="el-GR" sz="1800" dirty="0">
              <a:latin typeface="Sylfaen" panose="010A0502050306030303" pitchFamily="18" charset="0"/>
              <a:ea typeface="Calibri" panose="020F0502020204030204" pitchFamily="34" charset="0"/>
              <a:cs typeface="Calibri" panose="020F0502020204030204" pitchFamily="34" charset="0"/>
            </a:endParaRPr>
          </a:p>
          <a:p>
            <a:pPr marL="0" indent="0" algn="just">
              <a:buNone/>
            </a:pPr>
            <a:endParaRPr lang="en-US" sz="1800" dirty="0">
              <a:latin typeface="Sylfaen" panose="010A0502050306030303" pitchFamily="18" charset="0"/>
              <a:ea typeface="Calibri" panose="020F0502020204030204" pitchFamily="34" charset="0"/>
              <a:cs typeface="Calibri" panose="020F0502020204030204" pitchFamily="34" charset="0"/>
            </a:endParaRPr>
          </a:p>
          <a:p>
            <a:pPr marL="0" indent="0" algn="just">
              <a:buNone/>
            </a:pPr>
            <a:r>
              <a:rPr lang="el-GR" sz="1800" dirty="0">
                <a:effectLst/>
                <a:latin typeface="Sylfaen" panose="010A0502050306030303" pitchFamily="18" charset="0"/>
                <a:ea typeface="Calibri" panose="020F0502020204030204" pitchFamily="34" charset="0"/>
                <a:cs typeface="Calibri" panose="020F0502020204030204" pitchFamily="34" charset="0"/>
              </a:rPr>
              <a:t>Όμως, </a:t>
            </a:r>
            <a:r>
              <a:rPr lang="el-GR" sz="2000" dirty="0">
                <a:effectLst/>
                <a:latin typeface="Sylfaen" panose="010A0502050306030303" pitchFamily="18" charset="0"/>
                <a:ea typeface="Calibri" panose="020F0502020204030204" pitchFamily="34" charset="0"/>
                <a:cs typeface="Calibri" panose="020F0502020204030204" pitchFamily="34" charset="0"/>
              </a:rPr>
              <a:t>με την </a:t>
            </a:r>
            <a:r>
              <a:rPr lang="el-GR" sz="2000" b="1" dirty="0" smtClean="0">
                <a:effectLst/>
                <a:latin typeface="Sylfaen" panose="010A0502050306030303" pitchFamily="18" charset="0"/>
                <a:ea typeface="Calibri" panose="020F0502020204030204" pitchFamily="34" charset="0"/>
                <a:cs typeface="Calibri" panose="020F0502020204030204" pitchFamily="34" charset="0"/>
              </a:rPr>
              <a:t>ανάδυση </a:t>
            </a:r>
            <a:r>
              <a:rPr lang="el-GR" sz="2000" b="1" dirty="0">
                <a:effectLst/>
                <a:latin typeface="Sylfaen" panose="010A0502050306030303" pitchFamily="18" charset="0"/>
                <a:ea typeface="Calibri" panose="020F0502020204030204" pitchFamily="34" charset="0"/>
                <a:cs typeface="Calibri" panose="020F0502020204030204" pitchFamily="34" charset="0"/>
              </a:rPr>
              <a:t>των κοινωνικών κινημάτων της εποχής για άρση των διακρίσεων βάσει της καταγωγής</a:t>
            </a:r>
            <a:r>
              <a:rPr lang="el-GR" sz="2000" dirty="0" smtClean="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libri" panose="020F0502020204030204" pitchFamily="34" charset="0"/>
              </a:rPr>
              <a:t>του φύλου και της σεξουαλικότητας</a:t>
            </a:r>
            <a:r>
              <a:rPr lang="el-GR" sz="2000" dirty="0">
                <a:effectLst/>
                <a:latin typeface="Sylfaen" panose="010A0502050306030303" pitchFamily="18" charset="0"/>
                <a:ea typeface="Calibri" panose="020F0502020204030204" pitchFamily="34" charset="0"/>
                <a:cs typeface="Calibri" panose="020F0502020204030204" pitchFamily="34" charset="0"/>
              </a:rPr>
              <a:t>, καθώς και τις νέες διεκδικήσεις του φεμινιστικού κινήματος</a:t>
            </a:r>
            <a:r>
              <a:rPr lang="el-GR" sz="2000" b="1" dirty="0">
                <a:effectLst/>
                <a:latin typeface="Sylfaen" panose="010A0502050306030303" pitchFamily="18" charset="0"/>
                <a:ea typeface="Calibri" panose="020F0502020204030204" pitchFamily="34" charset="0"/>
                <a:cs typeface="Calibri" panose="020F0502020204030204" pitchFamily="34" charset="0"/>
              </a:rPr>
              <a:t>,</a:t>
            </a:r>
            <a:r>
              <a:rPr lang="el-GR" sz="2000" dirty="0">
                <a:effectLst/>
                <a:latin typeface="Sylfaen" panose="010A0502050306030303" pitchFamily="18" charset="0"/>
                <a:ea typeface="Calibri" panose="020F0502020204030204" pitchFamily="34" charset="0"/>
                <a:cs typeface="Calibri" panose="020F0502020204030204" pitchFamily="34" charset="0"/>
              </a:rPr>
              <a:t> πραγματοποιήθηκε </a:t>
            </a:r>
            <a:r>
              <a:rPr lang="el-GR" sz="2000" b="1" dirty="0">
                <a:solidFill>
                  <a:srgbClr val="C00000"/>
                </a:solidFill>
                <a:effectLst/>
                <a:latin typeface="Sylfaen" panose="010A0502050306030303" pitchFamily="18" charset="0"/>
                <a:ea typeface="Calibri" panose="020F0502020204030204" pitchFamily="34" charset="0"/>
                <a:cs typeface="Calibri" panose="020F0502020204030204" pitchFamily="34" charset="0"/>
              </a:rPr>
              <a:t>μια διεύρυνση της ιστορίας των γυναικών</a:t>
            </a:r>
            <a:r>
              <a:rPr lang="el-GR" sz="2000" dirty="0">
                <a:effectLst/>
                <a:latin typeface="Sylfaen" panose="010A0502050306030303" pitchFamily="18" charset="0"/>
                <a:ea typeface="Calibri" panose="020F0502020204030204" pitchFamily="34" charset="0"/>
                <a:cs typeface="Calibri" panose="020F0502020204030204" pitchFamily="34" charset="0"/>
              </a:rPr>
              <a:t>, που δεν έγινε άτακτα, αλλά </a:t>
            </a:r>
            <a:r>
              <a:rPr lang="el-GR" sz="2000" b="1" dirty="0">
                <a:solidFill>
                  <a:srgbClr val="C00000"/>
                </a:solidFill>
                <a:effectLst/>
                <a:latin typeface="Sylfaen" panose="010A0502050306030303" pitchFamily="18" charset="0"/>
                <a:ea typeface="Calibri" panose="020F0502020204030204" pitchFamily="34" charset="0"/>
                <a:cs typeface="Calibri" panose="020F0502020204030204" pitchFamily="34" charset="0"/>
              </a:rPr>
              <a:t>απέκτησε νέες αναλυτικές κατηγορίες</a:t>
            </a:r>
            <a:r>
              <a:rPr lang="el-GR" sz="2000" dirty="0">
                <a:effectLst/>
                <a:latin typeface="Sylfaen" panose="010A0502050306030303" pitchFamily="18" charset="0"/>
                <a:ea typeface="Calibri" panose="020F0502020204030204" pitchFamily="34" charset="0"/>
                <a:cs typeface="Calibri" panose="020F0502020204030204" pitchFamily="34" charset="0"/>
              </a:rPr>
              <a:t>, αντλώντας τα εργαλεία από </a:t>
            </a:r>
            <a:r>
              <a:rPr lang="el-GR" sz="2000" b="1" dirty="0">
                <a:effectLst/>
                <a:latin typeface="Sylfaen" panose="010A0502050306030303" pitchFamily="18" charset="0"/>
                <a:ea typeface="Calibri" panose="020F0502020204030204" pitchFamily="34" charset="0"/>
                <a:cs typeface="Calibri" panose="020F0502020204030204" pitchFamily="34" charset="0"/>
              </a:rPr>
              <a:t>τη θεωρία του </a:t>
            </a:r>
            <a:r>
              <a:rPr lang="el-GR" sz="2000" b="1" dirty="0" smtClean="0">
                <a:effectLst/>
                <a:latin typeface="Sylfaen" panose="010A0502050306030303" pitchFamily="18" charset="0"/>
                <a:ea typeface="Calibri" panose="020F0502020204030204" pitchFamily="34" charset="0"/>
                <a:cs typeface="Calibri" panose="020F0502020204030204" pitchFamily="34" charset="0"/>
              </a:rPr>
              <a:t>δομισμού/στρουκτουραλισμού</a:t>
            </a:r>
            <a:r>
              <a:rPr lang="el-GR" sz="2000" dirty="0">
                <a:latin typeface="Sylfaen" panose="010A0502050306030303" pitchFamily="18" charset="0"/>
                <a:ea typeface="Calibri" panose="020F0502020204030204" pitchFamily="34" charset="0"/>
                <a:cs typeface="Calibri" panose="020F0502020204030204" pitchFamily="34" charset="0"/>
              </a:rPr>
              <a:t> </a:t>
            </a:r>
            <a:r>
              <a:rPr lang="el-GR" sz="2000" dirty="0" smtClean="0">
                <a:effectLst/>
                <a:latin typeface="Sylfaen" panose="010A0502050306030303" pitchFamily="18" charset="0"/>
                <a:ea typeface="Calibri" panose="020F0502020204030204" pitchFamily="34" charset="0"/>
                <a:cs typeface="Calibri" panose="020F0502020204030204" pitchFamily="34" charset="0"/>
              </a:rPr>
              <a:t>που </a:t>
            </a:r>
            <a:r>
              <a:rPr lang="el-GR" sz="2000" dirty="0">
                <a:effectLst/>
                <a:latin typeface="Sylfaen" panose="010A0502050306030303" pitchFamily="18" charset="0"/>
                <a:ea typeface="Calibri" panose="020F0502020204030204" pitchFamily="34" charset="0"/>
                <a:cs typeface="Calibri" panose="020F0502020204030204" pitchFamily="34" charset="0"/>
              </a:rPr>
              <a:t>κυριαρχούσε την περίοδο αυτή. </a:t>
            </a:r>
            <a:endParaRPr lang="el-GR" sz="2000" dirty="0">
              <a:effectLst/>
              <a:latin typeface="Sylfaen" panose="010A0502050306030303" pitchFamily="18" charset="0"/>
              <a:ea typeface="Calibri" panose="020F0502020204030204" pitchFamily="34" charset="0"/>
              <a:cs typeface="Times New Roman" panose="02020603050405020304" pitchFamily="18" charset="0"/>
            </a:endParaRPr>
          </a:p>
          <a:p>
            <a:endParaRPr lang="el-GR" dirty="0"/>
          </a:p>
        </p:txBody>
      </p:sp>
      <p:sp>
        <p:nvSpPr>
          <p:cNvPr id="4" name="Βέλος: Κάτω 3">
            <a:extLst>
              <a:ext uri="{FF2B5EF4-FFF2-40B4-BE49-F238E27FC236}">
                <a16:creationId xmlns:a16="http://schemas.microsoft.com/office/drawing/2014/main" id="{522A4D97-B9AE-9128-8449-36507DCA2CA9}"/>
              </a:ext>
            </a:extLst>
          </p:cNvPr>
          <p:cNvSpPr/>
          <p:nvPr/>
        </p:nvSpPr>
        <p:spPr>
          <a:xfrm>
            <a:off x="6096000" y="4352047"/>
            <a:ext cx="429208" cy="779106"/>
          </a:xfrm>
          <a:prstGeom prst="downArrow">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852418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E2775B6-4EBE-B337-1E1F-32E60B659F7A}"/>
              </a:ext>
            </a:extLst>
          </p:cNvPr>
          <p:cNvSpPr>
            <a:spLocks noGrp="1"/>
          </p:cNvSpPr>
          <p:nvPr>
            <p:ph idx="1"/>
          </p:nvPr>
        </p:nvSpPr>
        <p:spPr>
          <a:xfrm>
            <a:off x="838200" y="275208"/>
            <a:ext cx="10515600" cy="6196613"/>
          </a:xfrm>
        </p:spPr>
        <p:txBody>
          <a:bodyPr>
            <a:normAutofit fontScale="85000" lnSpcReduction="20000"/>
          </a:bodyPr>
          <a:lstStyle/>
          <a:p>
            <a:pPr marL="0" indent="0" algn="just">
              <a:lnSpc>
                <a:spcPct val="115000"/>
              </a:lnSpc>
              <a:spcAft>
                <a:spcPts val="800"/>
              </a:spcAft>
              <a:buNone/>
            </a:pPr>
            <a:r>
              <a:rPr lang="el-GR" sz="2200" b="1" dirty="0">
                <a:effectLst/>
                <a:latin typeface="Sylfaen" panose="010A0502050306030303" pitchFamily="18" charset="0"/>
                <a:ea typeface="Calibri" panose="020F0502020204030204" pitchFamily="34" charset="0"/>
                <a:cs typeface="Calibri" panose="020F0502020204030204" pitchFamily="34" charset="0"/>
              </a:rPr>
              <a:t>Δομισμός</a:t>
            </a:r>
            <a:r>
              <a:rPr lang="el-GR" sz="2200" dirty="0">
                <a:effectLst/>
                <a:latin typeface="Sylfaen" panose="010A0502050306030303" pitchFamily="18" charset="0"/>
                <a:ea typeface="Calibri" panose="020F0502020204030204" pitchFamily="34" charset="0"/>
                <a:cs typeface="Calibri" panose="020F0502020204030204" pitchFamily="34" charset="0"/>
              </a:rPr>
              <a:t>            </a:t>
            </a:r>
            <a:r>
              <a:rPr lang="en-US" sz="2200" dirty="0">
                <a:effectLst/>
                <a:latin typeface="Sylfaen" panose="010A0502050306030303" pitchFamily="18" charset="0"/>
                <a:ea typeface="Calibri" panose="020F0502020204030204" pitchFamily="34" charset="0"/>
                <a:cs typeface="Calibri" panose="020F0502020204030204" pitchFamily="34" charset="0"/>
              </a:rPr>
              <a:t>  </a:t>
            </a:r>
            <a:r>
              <a:rPr lang="el-GR" sz="2200" dirty="0">
                <a:effectLst/>
                <a:latin typeface="Sylfaen" panose="010A0502050306030303" pitchFamily="18" charset="0"/>
                <a:ea typeface="Calibri" panose="020F0502020204030204" pitchFamily="34" charset="0"/>
                <a:cs typeface="Calibri" panose="020F0502020204030204" pitchFamily="34" charset="0"/>
              </a:rPr>
              <a:t>ανάλυση </a:t>
            </a:r>
            <a:r>
              <a:rPr lang="el-GR" sz="2200" b="1" dirty="0">
                <a:effectLst/>
                <a:latin typeface="Sylfaen" panose="010A0502050306030303" pitchFamily="18" charset="0"/>
                <a:ea typeface="Calibri" panose="020F0502020204030204" pitchFamily="34" charset="0"/>
                <a:cs typeface="Calibri" panose="020F0502020204030204" pitchFamily="34" charset="0"/>
              </a:rPr>
              <a:t>των δομών </a:t>
            </a:r>
            <a:r>
              <a:rPr lang="el-GR" sz="2200" dirty="0">
                <a:effectLst/>
                <a:latin typeface="Sylfaen" panose="010A0502050306030303" pitchFamily="18" charset="0"/>
                <a:ea typeface="Calibri" panose="020F0502020204030204" pitchFamily="34" charset="0"/>
                <a:cs typeface="Calibri" panose="020F0502020204030204" pitchFamily="34" charset="0"/>
              </a:rPr>
              <a:t>και </a:t>
            </a:r>
            <a:r>
              <a:rPr lang="el-GR" sz="2200" b="1" dirty="0">
                <a:effectLst/>
                <a:latin typeface="Sylfaen" panose="010A0502050306030303" pitchFamily="18" charset="0"/>
                <a:ea typeface="Calibri" panose="020F0502020204030204" pitchFamily="34" charset="0"/>
                <a:cs typeface="Calibri" panose="020F0502020204030204" pitchFamily="34" charset="0"/>
              </a:rPr>
              <a:t>των συστημάτων</a:t>
            </a:r>
            <a:r>
              <a:rPr lang="el-GR" sz="2200" dirty="0">
                <a:effectLst/>
                <a:latin typeface="Sylfaen" panose="010A0502050306030303" pitchFamily="18" charset="0"/>
                <a:ea typeface="Calibri" panose="020F0502020204030204" pitchFamily="34" charset="0"/>
                <a:cs typeface="Calibri" panose="020F0502020204030204" pitchFamily="34" charset="0"/>
              </a:rPr>
              <a:t>, είτε αυτά αφορούσαν: </a:t>
            </a:r>
            <a:endParaRPr lang="el-GR" sz="2200" dirty="0">
              <a:effectLst/>
              <a:latin typeface="Sylfaen" panose="010A0502050306030303"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l-GR" sz="2200" dirty="0">
                <a:effectLst/>
                <a:latin typeface="Sylfaen" panose="010A0502050306030303" pitchFamily="18" charset="0"/>
                <a:ea typeface="Calibri" panose="020F0502020204030204" pitchFamily="34" charset="0"/>
                <a:cs typeface="Calibri" panose="020F0502020204030204" pitchFamily="34" charset="0"/>
              </a:rPr>
              <a:t>α) </a:t>
            </a:r>
            <a:r>
              <a:rPr lang="el-GR" sz="2200" b="1" dirty="0">
                <a:solidFill>
                  <a:srgbClr val="7030A0"/>
                </a:solidFill>
                <a:effectLst/>
                <a:latin typeface="Sylfaen" panose="010A0502050306030303" pitchFamily="18" charset="0"/>
                <a:ea typeface="Calibri" panose="020F0502020204030204" pitchFamily="34" charset="0"/>
                <a:cs typeface="Calibri" panose="020F0502020204030204" pitchFamily="34" charset="0"/>
              </a:rPr>
              <a:t>τη γλώσσα</a:t>
            </a:r>
            <a:r>
              <a:rPr lang="el-GR" sz="2200" dirty="0">
                <a:solidFill>
                  <a:srgbClr val="7030A0"/>
                </a:solidFill>
                <a:effectLst/>
                <a:latin typeface="Sylfaen" panose="010A0502050306030303" pitchFamily="18" charset="0"/>
                <a:ea typeface="Calibri" panose="020F0502020204030204" pitchFamily="34" charset="0"/>
                <a:cs typeface="Calibri" panose="020F0502020204030204" pitchFamily="34" charset="0"/>
              </a:rPr>
              <a:t> </a:t>
            </a:r>
            <a:r>
              <a:rPr lang="el-GR" sz="2200" dirty="0">
                <a:effectLst/>
                <a:latin typeface="Sylfaen" panose="010A0502050306030303" pitchFamily="18" charset="0"/>
                <a:ea typeface="Calibri" panose="020F0502020204030204" pitchFamily="34" charset="0"/>
                <a:cs typeface="Calibri" panose="020F0502020204030204" pitchFamily="34" charset="0"/>
              </a:rPr>
              <a:t>(εμβληματική η φιγούρα του Ελβετού γλωσσολόγου </a:t>
            </a:r>
            <a:r>
              <a:rPr lang="en-US" sz="2200" b="1" dirty="0">
                <a:effectLst/>
                <a:latin typeface="Sylfaen" panose="010A0502050306030303" pitchFamily="18" charset="0"/>
                <a:ea typeface="Calibri" panose="020F0502020204030204" pitchFamily="34" charset="0"/>
                <a:cs typeface="Calibri" panose="020F0502020204030204" pitchFamily="34" charset="0"/>
              </a:rPr>
              <a:t>Ferdinand de</a:t>
            </a:r>
            <a:r>
              <a:rPr lang="en-US" sz="3000" b="1" dirty="0">
                <a:effectLst/>
                <a:latin typeface="Sylfaen" panose="010A0502050306030303" pitchFamily="18" charset="0"/>
                <a:ea typeface="Calibri" panose="020F0502020204030204" pitchFamily="34" charset="0"/>
                <a:cs typeface="Calibri" panose="020F0502020204030204" pitchFamily="34" charset="0"/>
              </a:rPr>
              <a:t> Saussure</a:t>
            </a:r>
            <a:r>
              <a:rPr lang="el-GR" sz="3000" b="1" dirty="0">
                <a:effectLst/>
                <a:latin typeface="Sylfaen" panose="010A0502050306030303" pitchFamily="18" charset="0"/>
                <a:ea typeface="Calibri" panose="020F0502020204030204" pitchFamily="34" charset="0"/>
                <a:cs typeface="Calibri" panose="020F0502020204030204" pitchFamily="34" charset="0"/>
              </a:rPr>
              <a:t> </a:t>
            </a:r>
            <a:r>
              <a:rPr lang="el-GR" sz="2200" dirty="0">
                <a:effectLst/>
                <a:latin typeface="Sylfaen" panose="010A0502050306030303" pitchFamily="18" charset="0"/>
                <a:ea typeface="Calibri" panose="020F0502020204030204" pitchFamily="34" charset="0"/>
                <a:cs typeface="Calibri" panose="020F0502020204030204" pitchFamily="34" charset="0"/>
              </a:rPr>
              <a:t>στις αρχές του 20</a:t>
            </a:r>
            <a:r>
              <a:rPr lang="el-GR" sz="2200" baseline="30000" dirty="0">
                <a:effectLst/>
                <a:latin typeface="Sylfaen" panose="010A0502050306030303" pitchFamily="18" charset="0"/>
                <a:ea typeface="Calibri" panose="020F0502020204030204" pitchFamily="34" charset="0"/>
                <a:cs typeface="Calibri" panose="020F0502020204030204" pitchFamily="34" charset="0"/>
              </a:rPr>
              <a:t>ου</a:t>
            </a:r>
            <a:r>
              <a:rPr lang="el-GR" sz="2200" dirty="0">
                <a:effectLst/>
                <a:latin typeface="Sylfaen" panose="010A0502050306030303" pitchFamily="18" charset="0"/>
                <a:ea typeface="Calibri" panose="020F0502020204030204" pitchFamily="34" charset="0"/>
                <a:cs typeface="Calibri" panose="020F0502020204030204" pitchFamily="34" charset="0"/>
              </a:rPr>
              <a:t> αιώνα με τη </a:t>
            </a:r>
            <a:r>
              <a:rPr lang="el-GR" sz="2200" b="1" dirty="0">
                <a:effectLst/>
                <a:latin typeface="Sylfaen" panose="010A0502050306030303" pitchFamily="18" charset="0"/>
                <a:ea typeface="Calibri" panose="020F0502020204030204" pitchFamily="34" charset="0"/>
                <a:cs typeface="Calibri" panose="020F0502020204030204" pitchFamily="34" charset="0"/>
              </a:rPr>
              <a:t>θεωρία της σημειωτικής </a:t>
            </a:r>
            <a:r>
              <a:rPr lang="el-GR" sz="2200" dirty="0">
                <a:effectLst/>
                <a:latin typeface="Sylfaen" panose="010A0502050306030303" pitchFamily="18" charset="0"/>
                <a:ea typeface="Calibri" panose="020F0502020204030204" pitchFamily="34" charset="0"/>
                <a:cs typeface="Calibri" panose="020F0502020204030204" pitchFamily="34" charset="0"/>
                <a:sym typeface="Wingdings" panose="05000000000000000000" pitchFamily="2" charset="2"/>
              </a:rPr>
              <a:t></a:t>
            </a:r>
            <a:r>
              <a:rPr lang="el-GR" sz="2200" dirty="0">
                <a:effectLst/>
                <a:latin typeface="Sylfaen" panose="010A0502050306030303" pitchFamily="18" charset="0"/>
                <a:ea typeface="Calibri" panose="020F0502020204030204" pitchFamily="34" charset="0"/>
                <a:cs typeface="Calibri" panose="020F0502020204030204" pitchFamily="34" charset="0"/>
              </a:rPr>
              <a:t> </a:t>
            </a:r>
            <a:r>
              <a:rPr lang="el-GR" sz="2200" b="1" dirty="0">
                <a:solidFill>
                  <a:srgbClr val="C00000"/>
                </a:solidFill>
                <a:effectLst/>
                <a:latin typeface="Sylfaen" panose="010A0502050306030303" pitchFamily="18" charset="0"/>
                <a:ea typeface="Calibri" panose="020F0502020204030204" pitchFamily="34" charset="0"/>
                <a:cs typeface="Calibri" panose="020F0502020204030204" pitchFamily="34" charset="0"/>
              </a:rPr>
              <a:t>η γλώσσα ως αυτοτελές σύστημα σημείων </a:t>
            </a:r>
            <a:r>
              <a:rPr lang="el-GR" sz="2200" b="1" dirty="0">
                <a:effectLst/>
                <a:latin typeface="Sylfaen" panose="010A0502050306030303" pitchFamily="18" charset="0"/>
                <a:ea typeface="Calibri" panose="020F0502020204030204" pitchFamily="34" charset="0"/>
                <a:cs typeface="Calibri" panose="020F0502020204030204" pitchFamily="34" charset="0"/>
              </a:rPr>
              <a:t>[κάθε </a:t>
            </a:r>
            <a:r>
              <a:rPr lang="el-GR" sz="2200" b="1" dirty="0" smtClean="0">
                <a:effectLst/>
                <a:latin typeface="Sylfaen" panose="010A0502050306030303" pitchFamily="18" charset="0"/>
                <a:ea typeface="Calibri" panose="020F0502020204030204" pitchFamily="34" charset="0"/>
                <a:cs typeface="Calibri" panose="020F0502020204030204" pitchFamily="34" charset="0"/>
              </a:rPr>
              <a:t>σημείο/σύμβολο </a:t>
            </a:r>
            <a:r>
              <a:rPr lang="el-GR" sz="2200" b="1" dirty="0">
                <a:effectLst/>
                <a:latin typeface="Sylfaen" panose="010A0502050306030303" pitchFamily="18" charset="0"/>
                <a:ea typeface="Calibri" panose="020F0502020204030204" pitchFamily="34" charset="0"/>
                <a:cs typeface="Calibri" panose="020F0502020204030204" pitchFamily="34" charset="0"/>
              </a:rPr>
              <a:t>= 1. σημαίνον, </a:t>
            </a:r>
            <a:r>
              <a:rPr lang="el-GR" sz="2200" dirty="0">
                <a:effectLst/>
                <a:latin typeface="Sylfaen" panose="010A0502050306030303" pitchFamily="18" charset="0"/>
                <a:ea typeface="Calibri" panose="020F0502020204030204" pitchFamily="34" charset="0"/>
                <a:cs typeface="Calibri" panose="020F0502020204030204" pitchFamily="34" charset="0"/>
              </a:rPr>
              <a:t>δηλαδή μια </a:t>
            </a:r>
            <a:r>
              <a:rPr lang="el-GR" sz="2200" dirty="0" smtClean="0">
                <a:effectLst/>
                <a:latin typeface="Sylfaen" panose="010A0502050306030303" pitchFamily="18" charset="0"/>
                <a:ea typeface="Calibri" panose="020F0502020204030204" pitchFamily="34" charset="0"/>
                <a:cs typeface="Calibri" panose="020F0502020204030204" pitchFamily="34" charset="0"/>
              </a:rPr>
              <a:t>λέξη, μια </a:t>
            </a:r>
            <a:r>
              <a:rPr lang="el-GR" sz="2200" u="sng" dirty="0" smtClean="0">
                <a:effectLst/>
                <a:latin typeface="Sylfaen" panose="010A0502050306030303" pitchFamily="18" charset="0"/>
                <a:ea typeface="Calibri" panose="020F0502020204030204" pitchFamily="34" charset="0"/>
                <a:cs typeface="Calibri" panose="020F0502020204030204" pitchFamily="34" charset="0"/>
              </a:rPr>
              <a:t>ηχητική ή γραπτή </a:t>
            </a:r>
            <a:r>
              <a:rPr lang="el-GR" sz="2200" u="sng" dirty="0">
                <a:effectLst/>
                <a:latin typeface="Sylfaen" panose="010A0502050306030303" pitchFamily="18" charset="0"/>
                <a:ea typeface="Calibri" panose="020F0502020204030204" pitchFamily="34" charset="0"/>
                <a:cs typeface="Calibri" panose="020F0502020204030204" pitchFamily="34" charset="0"/>
              </a:rPr>
              <a:t>εικόνα </a:t>
            </a:r>
            <a:r>
              <a:rPr lang="el-GR" sz="2200" dirty="0">
                <a:effectLst/>
                <a:latin typeface="Sylfaen" panose="010A0502050306030303" pitchFamily="18" charset="0"/>
                <a:ea typeface="Calibri" panose="020F0502020204030204" pitchFamily="34" charset="0"/>
                <a:cs typeface="Calibri" panose="020F0502020204030204" pitchFamily="34" charset="0"/>
              </a:rPr>
              <a:t>και </a:t>
            </a:r>
            <a:r>
              <a:rPr lang="el-GR" sz="2200" dirty="0" smtClean="0">
                <a:effectLst/>
                <a:latin typeface="Sylfaen" panose="010A0502050306030303" pitchFamily="18" charset="0"/>
                <a:ea typeface="Calibri" panose="020F0502020204030204" pitchFamily="34" charset="0"/>
                <a:cs typeface="Calibri" panose="020F0502020204030204" pitchFamily="34" charset="0"/>
              </a:rPr>
              <a:t>η </a:t>
            </a:r>
            <a:r>
              <a:rPr lang="el-GR" sz="2200" dirty="0">
                <a:effectLst/>
                <a:latin typeface="Sylfaen" panose="010A0502050306030303" pitchFamily="18" charset="0"/>
                <a:ea typeface="Calibri" panose="020F0502020204030204" pitchFamily="34" charset="0"/>
                <a:cs typeface="Calibri" panose="020F0502020204030204" pitchFamily="34" charset="0"/>
              </a:rPr>
              <a:t>σχέση της με </a:t>
            </a:r>
            <a:r>
              <a:rPr lang="el-GR" sz="2200" b="1" dirty="0">
                <a:effectLst/>
                <a:latin typeface="Sylfaen" panose="010A0502050306030303" pitchFamily="18" charset="0"/>
                <a:ea typeface="Calibri" panose="020F0502020204030204" pitchFamily="34" charset="0"/>
                <a:cs typeface="Calibri" panose="020F0502020204030204" pitchFamily="34" charset="0"/>
              </a:rPr>
              <a:t>2. </a:t>
            </a:r>
            <a:r>
              <a:rPr lang="el-GR" sz="2200" b="1" dirty="0" err="1">
                <a:effectLst/>
                <a:latin typeface="Sylfaen" panose="010A0502050306030303" pitchFamily="18" charset="0"/>
                <a:ea typeface="Calibri" panose="020F0502020204030204" pitchFamily="34" charset="0"/>
                <a:cs typeface="Calibri" panose="020F0502020204030204" pitchFamily="34" charset="0"/>
              </a:rPr>
              <a:t>σημαινόμενον</a:t>
            </a:r>
            <a:r>
              <a:rPr lang="el-GR" sz="2200" b="1" dirty="0">
                <a:effectLst/>
                <a:latin typeface="Sylfaen" panose="010A0502050306030303" pitchFamily="18" charset="0"/>
                <a:ea typeface="Calibri" panose="020F0502020204030204" pitchFamily="34" charset="0"/>
                <a:cs typeface="Calibri" panose="020F0502020204030204" pitchFamily="34" charset="0"/>
              </a:rPr>
              <a:t>, δηλ. μια </a:t>
            </a:r>
            <a:r>
              <a:rPr lang="el-GR" sz="2200" b="1" dirty="0" smtClean="0">
                <a:effectLst/>
                <a:latin typeface="Sylfaen" panose="010A0502050306030303" pitchFamily="18" charset="0"/>
                <a:ea typeface="Calibri" panose="020F0502020204030204" pitchFamily="34" charset="0"/>
                <a:cs typeface="Calibri" panose="020F0502020204030204" pitchFamily="34" charset="0"/>
              </a:rPr>
              <a:t>σημασία]. </a:t>
            </a:r>
            <a:r>
              <a:rPr lang="el-GR" sz="2200" dirty="0" smtClean="0">
                <a:effectLst/>
                <a:latin typeface="Sylfaen" panose="010A0502050306030303" pitchFamily="18" charset="0"/>
                <a:ea typeface="Calibri" panose="020F0502020204030204" pitchFamily="34" charset="0"/>
                <a:cs typeface="Calibri" panose="020F0502020204030204" pitchFamily="34" charset="0"/>
              </a:rPr>
              <a:t>Το νόημα δηλαδή </a:t>
            </a:r>
            <a:r>
              <a:rPr lang="el-GR" sz="2200" dirty="0" smtClean="0">
                <a:solidFill>
                  <a:srgbClr val="C00000"/>
                </a:solidFill>
                <a:effectLst/>
                <a:latin typeface="Sylfaen" panose="010A0502050306030303" pitchFamily="18" charset="0"/>
                <a:ea typeface="Calibri" panose="020F0502020204030204" pitchFamily="34" charset="0"/>
                <a:cs typeface="Calibri" panose="020F0502020204030204" pitchFamily="34" charset="0"/>
              </a:rPr>
              <a:t>προσδιορίζεται </a:t>
            </a:r>
            <a:r>
              <a:rPr lang="el-GR" sz="2200" dirty="0">
                <a:solidFill>
                  <a:srgbClr val="C00000"/>
                </a:solidFill>
                <a:effectLst/>
                <a:latin typeface="Sylfaen" panose="010A0502050306030303" pitchFamily="18" charset="0"/>
                <a:ea typeface="Calibri" panose="020F0502020204030204" pitchFamily="34" charset="0"/>
                <a:cs typeface="Calibri" panose="020F0502020204030204" pitchFamily="34" charset="0"/>
              </a:rPr>
              <a:t>από τη μεταξύ τους σχέση </a:t>
            </a:r>
            <a:r>
              <a:rPr lang="el-GR" sz="2200" dirty="0">
                <a:effectLst/>
                <a:latin typeface="Sylfaen" panose="010A0502050306030303" pitchFamily="18" charset="0"/>
                <a:ea typeface="Calibri" panose="020F0502020204030204" pitchFamily="34" charset="0"/>
                <a:cs typeface="Calibri" panose="020F0502020204030204" pitchFamily="34" charset="0"/>
              </a:rPr>
              <a:t>και όχι από </a:t>
            </a:r>
            <a:r>
              <a:rPr lang="el-GR" sz="2200" dirty="0">
                <a:solidFill>
                  <a:srgbClr val="C00000"/>
                </a:solidFill>
                <a:effectLst/>
                <a:latin typeface="Sylfaen" panose="010A0502050306030303" pitchFamily="18" charset="0"/>
                <a:ea typeface="Calibri" panose="020F0502020204030204" pitchFamily="34" charset="0"/>
                <a:cs typeface="Calibri" panose="020F0502020204030204" pitchFamily="34" charset="0"/>
              </a:rPr>
              <a:t>εξωτερικούς παράγοντες</a:t>
            </a:r>
            <a:r>
              <a:rPr lang="el-GR" sz="2200" dirty="0">
                <a:effectLst/>
                <a:latin typeface="Sylfaen" panose="010A0502050306030303" pitchFamily="18" charset="0"/>
                <a:ea typeface="Calibri" panose="020F0502020204030204" pitchFamily="34" charset="0"/>
                <a:cs typeface="Calibri" panose="020F0502020204030204" pitchFamily="34" charset="0"/>
              </a:rPr>
              <a:t>.) </a:t>
            </a:r>
            <a:endParaRPr lang="el-GR" sz="2200" dirty="0">
              <a:effectLst/>
              <a:latin typeface="Sylfaen" panose="010A0502050306030303"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l-GR" sz="2200" dirty="0">
                <a:effectLst/>
                <a:latin typeface="Sylfaen" panose="010A0502050306030303" pitchFamily="18" charset="0"/>
                <a:ea typeface="Calibri" panose="020F0502020204030204" pitchFamily="34" charset="0"/>
                <a:cs typeface="Calibri" panose="020F0502020204030204" pitchFamily="34" charset="0"/>
              </a:rPr>
              <a:t>β) </a:t>
            </a:r>
            <a:r>
              <a:rPr lang="el-GR" sz="2200" b="1" dirty="0">
                <a:solidFill>
                  <a:srgbClr val="7030A0"/>
                </a:solidFill>
                <a:effectLst/>
                <a:latin typeface="Sylfaen" panose="010A0502050306030303" pitchFamily="18" charset="0"/>
                <a:ea typeface="Calibri" panose="020F0502020204030204" pitchFamily="34" charset="0"/>
                <a:cs typeface="Calibri" panose="020F0502020204030204" pitchFamily="34" charset="0"/>
              </a:rPr>
              <a:t>τον πολιτισμό</a:t>
            </a:r>
            <a:r>
              <a:rPr lang="el-GR" sz="2200" dirty="0">
                <a:effectLst/>
                <a:latin typeface="Sylfaen" panose="010A0502050306030303" pitchFamily="18" charset="0"/>
                <a:ea typeface="Calibri" panose="020F0502020204030204" pitchFamily="34" charset="0"/>
                <a:cs typeface="Calibri" panose="020F0502020204030204" pitchFamily="34" charset="0"/>
              </a:rPr>
              <a:t>, για τον οποίο πρωτοστάτησε η </a:t>
            </a:r>
            <a:r>
              <a:rPr lang="el-GR" sz="2200" u="sng" dirty="0">
                <a:effectLst/>
                <a:latin typeface="Sylfaen" panose="010A0502050306030303" pitchFamily="18" charset="0"/>
                <a:ea typeface="Calibri" panose="020F0502020204030204" pitchFamily="34" charset="0"/>
                <a:cs typeface="Calibri" panose="020F0502020204030204" pitchFamily="34" charset="0"/>
              </a:rPr>
              <a:t>ανθρωπολογία</a:t>
            </a:r>
            <a:r>
              <a:rPr lang="el-GR" sz="2200" dirty="0">
                <a:effectLst/>
                <a:latin typeface="Sylfaen" panose="010A0502050306030303" pitchFamily="18" charset="0"/>
                <a:ea typeface="Calibri" panose="020F0502020204030204" pitchFamily="34" charset="0"/>
                <a:cs typeface="Calibri" panose="020F0502020204030204" pitchFamily="34" charset="0"/>
              </a:rPr>
              <a:t> και συγκεκριμένα η </a:t>
            </a:r>
            <a:r>
              <a:rPr lang="el-GR" sz="2200" u="sng" dirty="0" err="1">
                <a:effectLst/>
                <a:latin typeface="Sylfaen" panose="010A0502050306030303" pitchFamily="18" charset="0"/>
                <a:ea typeface="Calibri" panose="020F0502020204030204" pitchFamily="34" charset="0"/>
                <a:cs typeface="Calibri" panose="020F0502020204030204" pitchFamily="34" charset="0"/>
              </a:rPr>
              <a:t>δομιστική</a:t>
            </a:r>
            <a:r>
              <a:rPr lang="el-GR" sz="2200" u="sng" dirty="0">
                <a:effectLst/>
                <a:latin typeface="Sylfaen" panose="010A0502050306030303" pitchFamily="18" charset="0"/>
                <a:ea typeface="Calibri" panose="020F0502020204030204" pitchFamily="34" charset="0"/>
                <a:cs typeface="Calibri" panose="020F0502020204030204" pitchFamily="34" charset="0"/>
              </a:rPr>
              <a:t> ανθρωπολογία</a:t>
            </a:r>
            <a:r>
              <a:rPr lang="el-GR" sz="2200" dirty="0">
                <a:effectLst/>
                <a:latin typeface="Sylfaen" panose="010A0502050306030303" pitchFamily="18" charset="0"/>
                <a:ea typeface="Calibri" panose="020F0502020204030204" pitchFamily="34" charset="0"/>
                <a:cs typeface="Calibri" panose="020F0502020204030204" pitchFamily="34" charset="0"/>
              </a:rPr>
              <a:t> του </a:t>
            </a:r>
            <a:r>
              <a:rPr lang="el-GR" sz="2200" b="1" dirty="0" err="1">
                <a:effectLst/>
                <a:latin typeface="Sylfaen" panose="010A0502050306030303" pitchFamily="18" charset="0"/>
                <a:ea typeface="Calibri" panose="020F0502020204030204" pitchFamily="34" charset="0"/>
                <a:cs typeface="Calibri" panose="020F0502020204030204" pitchFamily="34" charset="0"/>
              </a:rPr>
              <a:t>Claude</a:t>
            </a:r>
            <a:r>
              <a:rPr lang="el-GR" sz="2200" b="1" dirty="0">
                <a:effectLst/>
                <a:latin typeface="Sylfaen" panose="010A0502050306030303" pitchFamily="18" charset="0"/>
                <a:ea typeface="Calibri" panose="020F0502020204030204" pitchFamily="34" charset="0"/>
                <a:cs typeface="Calibri" panose="020F0502020204030204" pitchFamily="34" charset="0"/>
              </a:rPr>
              <a:t> </a:t>
            </a:r>
            <a:r>
              <a:rPr lang="el-GR" sz="3000" b="1" dirty="0" err="1">
                <a:effectLst/>
                <a:latin typeface="Sylfaen" panose="010A0502050306030303" pitchFamily="18" charset="0"/>
                <a:ea typeface="Calibri" panose="020F0502020204030204" pitchFamily="34" charset="0"/>
                <a:cs typeface="Calibri" panose="020F0502020204030204" pitchFamily="34" charset="0"/>
              </a:rPr>
              <a:t>Levi</a:t>
            </a:r>
            <a:r>
              <a:rPr lang="el-GR" sz="3000" b="1" dirty="0">
                <a:effectLst/>
                <a:latin typeface="Sylfaen" panose="010A0502050306030303" pitchFamily="18" charset="0"/>
                <a:ea typeface="Calibri" panose="020F0502020204030204" pitchFamily="34" charset="0"/>
                <a:cs typeface="Calibri" panose="020F0502020204030204" pitchFamily="34" charset="0"/>
              </a:rPr>
              <a:t> </a:t>
            </a:r>
            <a:r>
              <a:rPr lang="el-GR" sz="3000" b="1" dirty="0" err="1">
                <a:effectLst/>
                <a:latin typeface="Sylfaen" panose="010A0502050306030303" pitchFamily="18" charset="0"/>
                <a:ea typeface="Calibri" panose="020F0502020204030204" pitchFamily="34" charset="0"/>
                <a:cs typeface="Calibri" panose="020F0502020204030204" pitchFamily="34" charset="0"/>
              </a:rPr>
              <a:t>Strauss</a:t>
            </a:r>
            <a:r>
              <a:rPr lang="el-GR" sz="3000" dirty="0">
                <a:effectLst/>
                <a:latin typeface="Sylfaen" panose="010A0502050306030303" pitchFamily="18" charset="0"/>
                <a:ea typeface="Calibri" panose="020F0502020204030204" pitchFamily="34" charset="0"/>
                <a:cs typeface="Calibri" panose="020F0502020204030204" pitchFamily="34" charset="0"/>
              </a:rPr>
              <a:t>, </a:t>
            </a:r>
            <a:r>
              <a:rPr lang="el-GR" sz="2200" dirty="0">
                <a:effectLst/>
                <a:latin typeface="Sylfaen" panose="010A0502050306030303" pitchFamily="18" charset="0"/>
                <a:ea typeface="Calibri" panose="020F0502020204030204" pitchFamily="34" charset="0"/>
                <a:cs typeface="Calibri" panose="020F0502020204030204" pitchFamily="34" charset="0"/>
              </a:rPr>
              <a:t>ο οποίος στο δημοφιλές έργο του, </a:t>
            </a:r>
            <a:r>
              <a:rPr lang="el-GR" sz="2200" i="1" dirty="0" err="1">
                <a:effectLst/>
                <a:latin typeface="Sylfaen" panose="010A0502050306030303" pitchFamily="18" charset="0"/>
                <a:ea typeface="Calibri" panose="020F0502020204030204" pitchFamily="34" charset="0"/>
                <a:cs typeface="Calibri" panose="020F0502020204030204" pitchFamily="34" charset="0"/>
              </a:rPr>
              <a:t>La</a:t>
            </a:r>
            <a:r>
              <a:rPr lang="el-GR" sz="2200" i="1" dirty="0">
                <a:effectLst/>
                <a:latin typeface="Sylfaen" panose="010A0502050306030303" pitchFamily="18" charset="0"/>
                <a:ea typeface="Calibri" panose="020F0502020204030204" pitchFamily="34" charset="0"/>
                <a:cs typeface="Calibri" panose="020F0502020204030204" pitchFamily="34" charset="0"/>
              </a:rPr>
              <a:t> </a:t>
            </a:r>
            <a:r>
              <a:rPr lang="el-GR" sz="2200" i="1" dirty="0" err="1">
                <a:effectLst/>
                <a:latin typeface="Sylfaen" panose="010A0502050306030303" pitchFamily="18" charset="0"/>
                <a:ea typeface="Calibri" panose="020F0502020204030204" pitchFamily="34" charset="0"/>
                <a:cs typeface="Calibri" panose="020F0502020204030204" pitchFamily="34" charset="0"/>
              </a:rPr>
              <a:t>Pensée</a:t>
            </a:r>
            <a:r>
              <a:rPr lang="el-GR" sz="2200" i="1" dirty="0">
                <a:effectLst/>
                <a:latin typeface="Sylfaen" panose="010A0502050306030303" pitchFamily="18" charset="0"/>
                <a:ea typeface="Calibri" panose="020F0502020204030204" pitchFamily="34" charset="0"/>
                <a:cs typeface="Calibri" panose="020F0502020204030204" pitchFamily="34" charset="0"/>
              </a:rPr>
              <a:t> </a:t>
            </a:r>
            <a:r>
              <a:rPr lang="el-GR" sz="2200" i="1" dirty="0" err="1">
                <a:effectLst/>
                <a:latin typeface="Sylfaen" panose="010A0502050306030303" pitchFamily="18" charset="0"/>
                <a:ea typeface="Calibri" panose="020F0502020204030204" pitchFamily="34" charset="0"/>
                <a:cs typeface="Calibri" panose="020F0502020204030204" pitchFamily="34" charset="0"/>
              </a:rPr>
              <a:t>sauvage</a:t>
            </a:r>
            <a:r>
              <a:rPr lang="el-GR" sz="2200" dirty="0">
                <a:effectLst/>
                <a:latin typeface="Sylfaen" panose="010A0502050306030303" pitchFamily="18" charset="0"/>
                <a:ea typeface="Calibri" panose="020F0502020204030204" pitchFamily="34" charset="0"/>
                <a:cs typeface="Calibri" panose="020F0502020204030204" pitchFamily="34" charset="0"/>
              </a:rPr>
              <a:t>  (1962), </a:t>
            </a:r>
            <a:r>
              <a:rPr lang="el-GR" sz="2200" i="1" dirty="0">
                <a:effectLst/>
                <a:latin typeface="Sylfaen" panose="010A0502050306030303" pitchFamily="18" charset="0"/>
                <a:ea typeface="Calibri" panose="020F0502020204030204" pitchFamily="34" charset="0"/>
                <a:cs typeface="Calibri" panose="020F0502020204030204" pitchFamily="34" charset="0"/>
              </a:rPr>
              <a:t>Άγρια σκέψη</a:t>
            </a:r>
            <a:r>
              <a:rPr lang="el-GR" sz="2200" dirty="0">
                <a:effectLst/>
                <a:latin typeface="Sylfaen" panose="010A0502050306030303" pitchFamily="18" charset="0"/>
                <a:ea typeface="Calibri" panose="020F0502020204030204" pitchFamily="34" charset="0"/>
                <a:cs typeface="Calibri" panose="020F0502020204030204" pitchFamily="34" charset="0"/>
              </a:rPr>
              <a:t> (1977), διερεύνησε τη σχέση ανάμεσα </a:t>
            </a:r>
            <a:r>
              <a:rPr lang="el-GR" sz="2200" b="1" dirty="0">
                <a:effectLst/>
                <a:latin typeface="Sylfaen" panose="010A0502050306030303" pitchFamily="18" charset="0"/>
                <a:ea typeface="Calibri" panose="020F0502020204030204" pitchFamily="34" charset="0"/>
                <a:cs typeface="Calibri" panose="020F0502020204030204" pitchFamily="34" charset="0"/>
              </a:rPr>
              <a:t>στον πολιτισμό και τη φύση</a:t>
            </a:r>
            <a:r>
              <a:rPr lang="el-GR" sz="2200" dirty="0">
                <a:effectLst/>
                <a:latin typeface="Sylfaen" panose="010A0502050306030303" pitchFamily="18" charset="0"/>
                <a:ea typeface="Calibri" panose="020F0502020204030204" pitchFamily="34" charset="0"/>
                <a:cs typeface="Calibri" panose="020F0502020204030204" pitchFamily="34" charset="0"/>
              </a:rPr>
              <a:t>, θεμελιώνοντας μια ιεραρχική σχέση μεταξύ τους, </a:t>
            </a:r>
            <a:r>
              <a:rPr lang="el-GR" sz="2200" b="1" dirty="0">
                <a:solidFill>
                  <a:srgbClr val="C00000"/>
                </a:solidFill>
                <a:effectLst/>
                <a:latin typeface="Sylfaen" panose="010A0502050306030303" pitchFamily="18" charset="0"/>
                <a:ea typeface="Calibri" panose="020F0502020204030204" pitchFamily="34" charset="0"/>
                <a:cs typeface="Calibri" panose="020F0502020204030204" pitchFamily="34" charset="0"/>
              </a:rPr>
              <a:t>με τη φύση να υπάγεται στον πολιτισμό και να </a:t>
            </a:r>
            <a:r>
              <a:rPr lang="el-GR" sz="2200" b="1" dirty="0" err="1">
                <a:solidFill>
                  <a:srgbClr val="C00000"/>
                </a:solidFill>
                <a:effectLst/>
                <a:latin typeface="Sylfaen" panose="010A0502050306030303" pitchFamily="18" charset="0"/>
                <a:ea typeface="Calibri" panose="020F0502020204030204" pitchFamily="34" charset="0"/>
                <a:cs typeface="Calibri" panose="020F0502020204030204" pitchFamily="34" charset="0"/>
              </a:rPr>
              <a:t>νοηματοδοτείται</a:t>
            </a:r>
            <a:r>
              <a:rPr lang="el-GR" sz="2200" b="1" dirty="0">
                <a:solidFill>
                  <a:srgbClr val="C00000"/>
                </a:solidFill>
                <a:effectLst/>
                <a:latin typeface="Sylfaen" panose="010A0502050306030303" pitchFamily="18" charset="0"/>
                <a:ea typeface="Calibri" panose="020F0502020204030204" pitchFamily="34" charset="0"/>
                <a:cs typeface="Calibri" panose="020F0502020204030204" pitchFamily="34" charset="0"/>
              </a:rPr>
              <a:t> από αυτόν</a:t>
            </a:r>
            <a:r>
              <a:rPr lang="el-GR" sz="2200" dirty="0">
                <a:effectLst/>
                <a:latin typeface="Sylfaen" panose="010A0502050306030303" pitchFamily="18" charset="0"/>
                <a:ea typeface="Calibri" panose="020F0502020204030204" pitchFamily="34" charset="0"/>
                <a:cs typeface="Calibri" panose="020F0502020204030204" pitchFamily="34" charset="0"/>
              </a:rPr>
              <a:t>.</a:t>
            </a:r>
            <a:endParaRPr lang="el-GR" sz="2200" dirty="0">
              <a:effectLst/>
              <a:latin typeface="Sylfaen" panose="010A0502050306030303"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l-GR" sz="2200" dirty="0">
                <a:effectLst/>
                <a:latin typeface="Sylfaen" panose="010A0502050306030303" pitchFamily="18" charset="0"/>
                <a:ea typeface="Calibri" panose="020F0502020204030204" pitchFamily="34" charset="0"/>
                <a:cs typeface="Calibri" panose="020F0502020204030204" pitchFamily="34" charset="0"/>
              </a:rPr>
              <a:t>γ) </a:t>
            </a:r>
            <a:r>
              <a:rPr lang="el-GR" sz="2200" b="1" dirty="0">
                <a:solidFill>
                  <a:srgbClr val="7030A0"/>
                </a:solidFill>
                <a:effectLst/>
                <a:latin typeface="Sylfaen" panose="010A0502050306030303" pitchFamily="18" charset="0"/>
                <a:ea typeface="Calibri" panose="020F0502020204030204" pitchFamily="34" charset="0"/>
                <a:cs typeface="Calibri" panose="020F0502020204030204" pitchFamily="34" charset="0"/>
              </a:rPr>
              <a:t>την ψυχή</a:t>
            </a:r>
            <a:r>
              <a:rPr lang="el-GR" sz="2200" dirty="0">
                <a:effectLst/>
                <a:latin typeface="Sylfaen" panose="010A0502050306030303" pitchFamily="18" charset="0"/>
                <a:ea typeface="Calibri" panose="020F0502020204030204" pitchFamily="34" charset="0"/>
                <a:cs typeface="Calibri" panose="020F0502020204030204" pitchFamily="34" charset="0"/>
              </a:rPr>
              <a:t>, </a:t>
            </a:r>
            <a:r>
              <a:rPr lang="el-GR" sz="2200" dirty="0">
                <a:latin typeface="Sylfaen" panose="010A0502050306030303" pitchFamily="18" charset="0"/>
                <a:ea typeface="Calibri" panose="020F0502020204030204" pitchFamily="34" charset="0"/>
                <a:cs typeface="Calibri" panose="020F0502020204030204" pitchFamily="34" charset="0"/>
              </a:rPr>
              <a:t>από την επιστήμη της </a:t>
            </a:r>
            <a:r>
              <a:rPr lang="el-GR" sz="2200" b="1" dirty="0">
                <a:latin typeface="Sylfaen" panose="010A0502050306030303" pitchFamily="18" charset="0"/>
                <a:ea typeface="Calibri" panose="020F0502020204030204" pitchFamily="34" charset="0"/>
                <a:cs typeface="Calibri" panose="020F0502020204030204" pitchFamily="34" charset="0"/>
              </a:rPr>
              <a:t>ψυχανάλυσης</a:t>
            </a:r>
            <a:r>
              <a:rPr lang="el-GR" sz="2200" dirty="0">
                <a:latin typeface="Sylfaen" panose="010A0502050306030303" pitchFamily="18" charset="0"/>
                <a:ea typeface="Calibri" panose="020F0502020204030204" pitchFamily="34" charset="0"/>
                <a:cs typeface="Calibri" panose="020F0502020204030204" pitchFamily="34" charset="0"/>
              </a:rPr>
              <a:t>, με </a:t>
            </a:r>
            <a:r>
              <a:rPr lang="el-GR" sz="2200" dirty="0">
                <a:effectLst/>
                <a:latin typeface="Sylfaen" panose="010A0502050306030303" pitchFamily="18" charset="0"/>
                <a:ea typeface="Calibri" panose="020F0502020204030204" pitchFamily="34" charset="0"/>
                <a:cs typeface="Calibri" panose="020F0502020204030204" pitchFamily="34" charset="0"/>
              </a:rPr>
              <a:t>εξέχοντα </a:t>
            </a:r>
            <a:r>
              <a:rPr lang="el-GR" sz="2200" dirty="0">
                <a:latin typeface="Sylfaen" panose="010A0502050306030303" pitchFamily="18" charset="0"/>
                <a:ea typeface="Calibri" panose="020F0502020204030204" pitchFamily="34" charset="0"/>
                <a:cs typeface="Calibri" panose="020F0502020204030204" pitchFamily="34" charset="0"/>
              </a:rPr>
              <a:t>τον </a:t>
            </a:r>
            <a:r>
              <a:rPr lang="el-GR" sz="2200" b="1" dirty="0" err="1">
                <a:effectLst/>
                <a:latin typeface="Sylfaen" panose="010A0502050306030303" pitchFamily="18" charset="0"/>
                <a:ea typeface="Calibri" panose="020F0502020204030204" pitchFamily="34" charset="0"/>
                <a:cs typeface="Calibri" panose="020F0502020204030204" pitchFamily="34" charset="0"/>
              </a:rPr>
              <a:t>Jacques</a:t>
            </a:r>
            <a:r>
              <a:rPr lang="el-GR" sz="2200" b="1" dirty="0">
                <a:effectLst/>
                <a:latin typeface="Sylfaen" panose="010A0502050306030303" pitchFamily="18" charset="0"/>
                <a:ea typeface="Calibri" panose="020F0502020204030204" pitchFamily="34" charset="0"/>
                <a:cs typeface="Calibri" panose="020F0502020204030204" pitchFamily="34" charset="0"/>
              </a:rPr>
              <a:t> </a:t>
            </a:r>
            <a:r>
              <a:rPr lang="el-GR" sz="3000" b="1" dirty="0" err="1">
                <a:effectLst/>
                <a:latin typeface="Sylfaen" panose="010A0502050306030303" pitchFamily="18" charset="0"/>
                <a:ea typeface="Calibri" panose="020F0502020204030204" pitchFamily="34" charset="0"/>
                <a:cs typeface="Calibri" panose="020F0502020204030204" pitchFamily="34" charset="0"/>
              </a:rPr>
              <a:t>Lacan</a:t>
            </a:r>
            <a:r>
              <a:rPr lang="el-GR" sz="3000" dirty="0">
                <a:latin typeface="Sylfaen" panose="010A0502050306030303" pitchFamily="18" charset="0"/>
                <a:ea typeface="Calibri" panose="020F0502020204030204" pitchFamily="34" charset="0"/>
                <a:cs typeface="Calibri" panose="020F0502020204030204" pitchFamily="34" charset="0"/>
              </a:rPr>
              <a:t> </a:t>
            </a:r>
            <a:r>
              <a:rPr lang="el-GR" sz="2200" dirty="0">
                <a:latin typeface="Sylfaen" panose="010A0502050306030303" pitchFamily="18" charset="0"/>
                <a:ea typeface="Calibri" panose="020F0502020204030204" pitchFamily="34" charset="0"/>
                <a:cs typeface="Calibri" panose="020F0502020204030204" pitchFamily="34" charset="0"/>
              </a:rPr>
              <a:t>(διάδοχο του </a:t>
            </a:r>
            <a:r>
              <a:rPr lang="en-US" sz="2200" dirty="0">
                <a:latin typeface="Sylfaen" panose="010A0502050306030303" pitchFamily="18" charset="0"/>
                <a:ea typeface="Calibri" panose="020F0502020204030204" pitchFamily="34" charset="0"/>
                <a:cs typeface="Calibri" panose="020F0502020204030204" pitchFamily="34" charset="0"/>
              </a:rPr>
              <a:t>Freud)</a:t>
            </a:r>
            <a:r>
              <a:rPr lang="el-GR" sz="2200" dirty="0">
                <a:latin typeface="Sylfaen" panose="010A0502050306030303" pitchFamily="18" charset="0"/>
                <a:ea typeface="Calibri" panose="020F0502020204030204" pitchFamily="34" charset="0"/>
                <a:cs typeface="Calibri" panose="020F0502020204030204" pitchFamily="34" charset="0"/>
              </a:rPr>
              <a:t>,</a:t>
            </a:r>
            <a:r>
              <a:rPr lang="en-US" sz="2200" dirty="0">
                <a:latin typeface="Sylfaen" panose="010A0502050306030303" pitchFamily="18" charset="0"/>
                <a:ea typeface="Calibri" panose="020F0502020204030204" pitchFamily="34" charset="0"/>
                <a:cs typeface="Calibri" panose="020F0502020204030204" pitchFamily="34" charset="0"/>
              </a:rPr>
              <a:t> </a:t>
            </a:r>
            <a:r>
              <a:rPr lang="el-GR" sz="2200" dirty="0">
                <a:latin typeface="Sylfaen" panose="010A0502050306030303" pitchFamily="18" charset="0"/>
                <a:ea typeface="Calibri" panose="020F0502020204030204" pitchFamily="34" charset="0"/>
                <a:cs typeface="Calibri" panose="020F0502020204030204" pitchFamily="34" charset="0"/>
              </a:rPr>
              <a:t>ο</a:t>
            </a:r>
            <a:r>
              <a:rPr lang="el-GR" sz="2200" dirty="0">
                <a:effectLst/>
                <a:latin typeface="Sylfaen" panose="010A0502050306030303" pitchFamily="18" charset="0"/>
                <a:ea typeface="Calibri" panose="020F0502020204030204" pitchFamily="34" charset="0"/>
                <a:cs typeface="Calibri" panose="020F0502020204030204" pitchFamily="34" charset="0"/>
              </a:rPr>
              <a:t> οποίος στα σεμινάριά του (</a:t>
            </a:r>
            <a:r>
              <a:rPr lang="el-GR" sz="2200" i="1" dirty="0">
                <a:effectLst/>
                <a:latin typeface="Sylfaen" panose="010A0502050306030303" pitchFamily="18" charset="0"/>
                <a:ea typeface="Calibri" panose="020F0502020204030204" pitchFamily="34" charset="0"/>
                <a:cs typeface="Calibri" panose="020F0502020204030204" pitchFamily="34" charset="0"/>
              </a:rPr>
              <a:t>The </a:t>
            </a:r>
            <a:r>
              <a:rPr lang="el-GR" sz="2200" i="1" dirty="0" err="1">
                <a:effectLst/>
                <a:latin typeface="Sylfaen" panose="010A0502050306030303" pitchFamily="18" charset="0"/>
                <a:ea typeface="Calibri" panose="020F0502020204030204" pitchFamily="34" charset="0"/>
                <a:cs typeface="Calibri" panose="020F0502020204030204" pitchFamily="34" charset="0"/>
              </a:rPr>
              <a:t>Psychoses</a:t>
            </a:r>
            <a:r>
              <a:rPr lang="el-GR" sz="2200" dirty="0">
                <a:effectLst/>
                <a:latin typeface="Sylfaen" panose="010A0502050306030303" pitchFamily="18" charset="0"/>
                <a:ea typeface="Calibri" panose="020F0502020204030204" pitchFamily="34" charset="0"/>
                <a:cs typeface="Calibri" panose="020F0502020204030204" pitchFamily="34" charset="0"/>
              </a:rPr>
              <a:t>, 1955–1956) αναζήτησε </a:t>
            </a:r>
            <a:r>
              <a:rPr lang="el-GR" sz="2200" b="1" dirty="0">
                <a:effectLst/>
                <a:latin typeface="Sylfaen" panose="010A0502050306030303" pitchFamily="18" charset="0"/>
                <a:ea typeface="Calibri" panose="020F0502020204030204" pitchFamily="34" charset="0"/>
                <a:cs typeface="Calibri" panose="020F0502020204030204" pitchFamily="34" charset="0"/>
              </a:rPr>
              <a:t>τη γενεαλογία της επιθυμίας</a:t>
            </a:r>
            <a:r>
              <a:rPr lang="el-GR" sz="2200" dirty="0">
                <a:effectLst/>
                <a:latin typeface="Sylfaen" panose="010A0502050306030303" pitchFamily="18" charset="0"/>
                <a:ea typeface="Calibri" panose="020F0502020204030204" pitchFamily="34" charset="0"/>
                <a:cs typeface="Calibri" panose="020F0502020204030204" pitchFamily="34" charset="0"/>
              </a:rPr>
              <a:t>, προτείνοντας ότι αυτή δομείται/διαμορφώνεται μέσα από την είσοδό της στον πολιτισμό – </a:t>
            </a:r>
            <a:r>
              <a:rPr lang="el-GR" sz="2200" dirty="0">
                <a:latin typeface="Sylfaen" panose="010A0502050306030303" pitchFamily="18" charset="0"/>
                <a:ea typeface="Calibri" panose="020F0502020204030204" pitchFamily="34" charset="0"/>
                <a:cs typeface="Calibri" panose="020F0502020204030204" pitchFamily="34" charset="0"/>
              </a:rPr>
              <a:t>επικαλούμενος </a:t>
            </a:r>
            <a:r>
              <a:rPr lang="el-GR" sz="2200" dirty="0">
                <a:effectLst/>
                <a:latin typeface="Sylfaen" panose="010A0502050306030303" pitchFamily="18" charset="0"/>
                <a:ea typeface="Calibri" panose="020F0502020204030204" pitchFamily="34" charset="0"/>
                <a:cs typeface="Calibri" panose="020F0502020204030204" pitchFamily="34" charset="0"/>
              </a:rPr>
              <a:t>τον «νόμο του πατέρα» </a:t>
            </a:r>
            <a:r>
              <a:rPr lang="el-GR" sz="2200" dirty="0">
                <a:latin typeface="Sylfaen" panose="010A0502050306030303" pitchFamily="18" charset="0"/>
                <a:ea typeface="Calibri" panose="020F0502020204030204" pitchFamily="34" charset="0"/>
                <a:cs typeface="Calibri" panose="020F0502020204030204" pitchFamily="34" charset="0"/>
              </a:rPr>
              <a:t>που απαγορεύει την</a:t>
            </a:r>
            <a:r>
              <a:rPr lang="el-GR" sz="2200" dirty="0">
                <a:effectLst/>
                <a:latin typeface="Sylfaen" panose="010A0502050306030303" pitchFamily="18" charset="0"/>
                <a:ea typeface="Calibri" panose="020F0502020204030204" pitchFamily="34" charset="0"/>
                <a:cs typeface="Calibri" panose="020F0502020204030204" pitchFamily="34" charset="0"/>
              </a:rPr>
              <a:t> </a:t>
            </a:r>
            <a:r>
              <a:rPr lang="el-GR" sz="2200" dirty="0">
                <a:latin typeface="Sylfaen" panose="010A0502050306030303" pitchFamily="18" charset="0"/>
                <a:ea typeface="Calibri" panose="020F0502020204030204" pitchFamily="34" charset="0"/>
                <a:cs typeface="Calibri" panose="020F0502020204030204" pitchFamily="34" charset="0"/>
              </a:rPr>
              <a:t>αιμομιξία – </a:t>
            </a:r>
            <a:r>
              <a:rPr lang="el-GR" sz="2200" dirty="0">
                <a:effectLst/>
                <a:latin typeface="Sylfaen" panose="010A0502050306030303" pitchFamily="18" charset="0"/>
                <a:ea typeface="Calibri" panose="020F0502020204030204" pitchFamily="34" charset="0"/>
                <a:cs typeface="Calibri" panose="020F0502020204030204" pitchFamily="34" charset="0"/>
              </a:rPr>
              <a:t>και τη γλώσσα. Η εκμάθηση της γλώσσας, αλλά και των πολιτισμικών πρακτικών προδιαγράφουν για τον κάθε ένα από την παιδική του ηλικία </a:t>
            </a:r>
            <a:r>
              <a:rPr lang="el-GR" sz="2200" b="1" dirty="0">
                <a:effectLst/>
                <a:latin typeface="Sylfaen" panose="010A0502050306030303" pitchFamily="18" charset="0"/>
                <a:ea typeface="Calibri" panose="020F0502020204030204" pitchFamily="34" charset="0"/>
                <a:cs typeface="Calibri" panose="020F0502020204030204" pitchFamily="34" charset="0"/>
              </a:rPr>
              <a:t>την ταυτότητα φύλου και τη σεξουαλι</a:t>
            </a:r>
            <a:r>
              <a:rPr lang="el-GR" sz="2200" b="1" dirty="0">
                <a:latin typeface="Sylfaen" panose="010A0502050306030303" pitchFamily="18" charset="0"/>
                <a:ea typeface="Calibri" panose="020F0502020204030204" pitchFamily="34" charset="0"/>
                <a:cs typeface="Calibri" panose="020F0502020204030204" pitchFamily="34" charset="0"/>
              </a:rPr>
              <a:t>κή επιθυμία.</a:t>
            </a:r>
            <a:endParaRPr lang="el-GR" dirty="0"/>
          </a:p>
        </p:txBody>
      </p:sp>
      <p:sp>
        <p:nvSpPr>
          <p:cNvPr id="4" name="Βέλος: Δεξιό 3">
            <a:extLst>
              <a:ext uri="{FF2B5EF4-FFF2-40B4-BE49-F238E27FC236}">
                <a16:creationId xmlns:a16="http://schemas.microsoft.com/office/drawing/2014/main" id="{558F864F-FC31-DCC9-B83C-82EF5A34DC26}"/>
              </a:ext>
            </a:extLst>
          </p:cNvPr>
          <p:cNvSpPr/>
          <p:nvPr/>
        </p:nvSpPr>
        <p:spPr>
          <a:xfrm>
            <a:off x="1986711" y="433675"/>
            <a:ext cx="701359" cy="97656"/>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294407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E2775B6-4EBE-B337-1E1F-32E60B659F7A}"/>
              </a:ext>
            </a:extLst>
          </p:cNvPr>
          <p:cNvSpPr>
            <a:spLocks noGrp="1"/>
          </p:cNvSpPr>
          <p:nvPr>
            <p:ph idx="1"/>
          </p:nvPr>
        </p:nvSpPr>
        <p:spPr>
          <a:xfrm>
            <a:off x="723444" y="287028"/>
            <a:ext cx="10515600" cy="6600548"/>
          </a:xfrm>
        </p:spPr>
        <p:txBody>
          <a:bodyPr>
            <a:normAutofit fontScale="55000" lnSpcReduction="20000"/>
          </a:bodyPr>
          <a:lstStyle/>
          <a:p>
            <a:pPr marL="0" lvl="0" indent="0" algn="just">
              <a:lnSpc>
                <a:spcPct val="115000"/>
              </a:lnSpc>
              <a:buNone/>
            </a:pPr>
            <a:r>
              <a:rPr lang="el-GR" sz="3800" b="1" dirty="0">
                <a:solidFill>
                  <a:srgbClr val="7030A0"/>
                </a:solidFill>
                <a:effectLst/>
                <a:latin typeface="Sylfaen" panose="010A0502050306030303" pitchFamily="18" charset="0"/>
                <a:ea typeface="Calibri" panose="020F0502020204030204" pitchFamily="34" charset="0"/>
                <a:cs typeface="Calibri" panose="020F0502020204030204" pitchFamily="34" charset="0"/>
              </a:rPr>
              <a:t>Οι δομικές μελέτες </a:t>
            </a:r>
          </a:p>
          <a:p>
            <a:pPr marL="0" lvl="0" indent="0" algn="just">
              <a:lnSpc>
                <a:spcPct val="115000"/>
              </a:lnSpc>
              <a:buNone/>
            </a:pPr>
            <a:r>
              <a:rPr lang="el-GR" sz="3800" dirty="0">
                <a:latin typeface="Sylfaen" panose="010A0502050306030303" pitchFamily="18" charset="0"/>
                <a:ea typeface="Calibri" panose="020F0502020204030204" pitchFamily="34" charset="0"/>
                <a:cs typeface="Calibri" panose="020F0502020204030204" pitchFamily="34" charset="0"/>
              </a:rPr>
              <a:t>              </a:t>
            </a:r>
            <a:r>
              <a:rPr lang="el-GR" sz="3800" b="1" dirty="0">
                <a:ln w="0"/>
                <a:effectLst>
                  <a:outerShdw blurRad="38100" dist="19050" dir="2700000" algn="tl" rotWithShape="0">
                    <a:schemeClr val="dk1">
                      <a:alpha val="40000"/>
                    </a:schemeClr>
                  </a:outerShdw>
                </a:effectLst>
                <a:latin typeface="Sylfaen" panose="010A0502050306030303" pitchFamily="18" charset="0"/>
                <a:ea typeface="Calibri" panose="020F0502020204030204" pitchFamily="34" charset="0"/>
                <a:cs typeface="Calibri" panose="020F0502020204030204" pitchFamily="34" charset="0"/>
              </a:rPr>
              <a:t>απέληγαν</a:t>
            </a:r>
            <a:r>
              <a:rPr lang="el-GR" sz="3800" dirty="0">
                <a:effectLst/>
                <a:latin typeface="Sylfaen" panose="010A0502050306030303" pitchFamily="18" charset="0"/>
                <a:ea typeface="Calibri" panose="020F0502020204030204" pitchFamily="34" charset="0"/>
                <a:cs typeface="Calibri" panose="020F0502020204030204" pitchFamily="34" charset="0"/>
              </a:rPr>
              <a:t> </a:t>
            </a:r>
          </a:p>
          <a:p>
            <a:pPr marL="0" lvl="0" indent="0" algn="just">
              <a:lnSpc>
                <a:spcPct val="115000"/>
              </a:lnSpc>
              <a:buNone/>
            </a:pPr>
            <a:endParaRPr lang="el-GR" sz="2900" dirty="0">
              <a:effectLst/>
              <a:latin typeface="Sylfaen" panose="010A0502050306030303" pitchFamily="18" charset="0"/>
              <a:ea typeface="Calibri" panose="020F0502020204030204" pitchFamily="34" charset="0"/>
              <a:cs typeface="Calibri" panose="020F0502020204030204" pitchFamily="34" charset="0"/>
            </a:endParaRPr>
          </a:p>
          <a:p>
            <a:pPr marL="0" lvl="0" indent="0" algn="just">
              <a:lnSpc>
                <a:spcPct val="115000"/>
              </a:lnSpc>
              <a:buNone/>
            </a:pPr>
            <a:r>
              <a:rPr lang="el-GR" sz="4200" dirty="0">
                <a:effectLst/>
                <a:latin typeface="Sylfaen" panose="010A0502050306030303" pitchFamily="18" charset="0"/>
                <a:ea typeface="Calibri" panose="020F0502020204030204" pitchFamily="34" charset="0"/>
                <a:cs typeface="Calibri" panose="020F0502020204030204" pitchFamily="34" charset="0"/>
              </a:rPr>
              <a:t>σε </a:t>
            </a:r>
            <a:r>
              <a:rPr lang="el-GR" sz="4200" b="1" dirty="0">
                <a:effectLst/>
                <a:latin typeface="Sylfaen" panose="010A0502050306030303" pitchFamily="18" charset="0"/>
                <a:ea typeface="Calibri" panose="020F0502020204030204" pitchFamily="34" charset="0"/>
                <a:cs typeface="Calibri" panose="020F0502020204030204" pitchFamily="34" charset="0"/>
              </a:rPr>
              <a:t>δυαδικές/διπολικές αντιθέσεις</a:t>
            </a:r>
            <a:r>
              <a:rPr lang="el-GR" sz="4200" dirty="0">
                <a:effectLst/>
                <a:latin typeface="Sylfaen" panose="010A0502050306030303" pitchFamily="18" charset="0"/>
                <a:ea typeface="Calibri" panose="020F0502020204030204" pitchFamily="34" charset="0"/>
                <a:cs typeface="Calibri" panose="020F0502020204030204" pitchFamily="34" charset="0"/>
              </a:rPr>
              <a:t>, εξαιτίας του ότι μέσα από αυτές συγκροτούνταν </a:t>
            </a:r>
            <a:r>
              <a:rPr lang="el-GR" sz="4200" b="1" dirty="0">
                <a:effectLst/>
                <a:latin typeface="Sylfaen" panose="010A0502050306030303" pitchFamily="18" charset="0"/>
                <a:ea typeface="Calibri" panose="020F0502020204030204" pitchFamily="34" charset="0"/>
                <a:cs typeface="Calibri" panose="020F0502020204030204" pitchFamily="34" charset="0"/>
              </a:rPr>
              <a:t>η κοινωνική πραγματικότητα</a:t>
            </a:r>
            <a:r>
              <a:rPr lang="el-GR" sz="4200" dirty="0">
                <a:effectLst/>
                <a:latin typeface="Sylfaen" panose="010A0502050306030303" pitchFamily="18" charset="0"/>
                <a:ea typeface="Calibri" panose="020F0502020204030204" pitchFamily="34" charset="0"/>
                <a:cs typeface="Calibri" panose="020F0502020204030204" pitchFamily="34" charset="0"/>
              </a:rPr>
              <a:t> και </a:t>
            </a:r>
            <a:r>
              <a:rPr lang="el-GR" sz="4200" b="1" dirty="0">
                <a:effectLst/>
                <a:latin typeface="Sylfaen" panose="010A0502050306030303" pitchFamily="18" charset="0"/>
                <a:ea typeface="Calibri" panose="020F0502020204030204" pitchFamily="34" charset="0"/>
                <a:cs typeface="Calibri" panose="020F0502020204030204" pitchFamily="34" charset="0"/>
              </a:rPr>
              <a:t>η αντίληψη του ανθρώπου </a:t>
            </a:r>
            <a:r>
              <a:rPr lang="el-GR" sz="4200" dirty="0">
                <a:effectLst/>
                <a:latin typeface="Sylfaen" panose="010A0502050306030303" pitchFamily="18" charset="0"/>
                <a:ea typeface="Calibri" panose="020F0502020204030204" pitchFamily="34" charset="0"/>
                <a:cs typeface="Calibri" panose="020F0502020204030204" pitchFamily="34" charset="0"/>
              </a:rPr>
              <a:t>για τον εαυτό του και τα πράγματα. </a:t>
            </a:r>
          </a:p>
          <a:p>
            <a:pPr marL="0" lvl="0" indent="0" algn="just">
              <a:lnSpc>
                <a:spcPct val="115000"/>
              </a:lnSpc>
              <a:buNone/>
            </a:pPr>
            <a:r>
              <a:rPr lang="el-GR" sz="4200" dirty="0">
                <a:latin typeface="Sylfaen" panose="010A0502050306030303" pitchFamily="18" charset="0"/>
                <a:ea typeface="Calibri" panose="020F0502020204030204" pitchFamily="34" charset="0"/>
                <a:cs typeface="Calibri" panose="020F0502020204030204" pitchFamily="34" charset="0"/>
              </a:rPr>
              <a:t>                       </a:t>
            </a:r>
            <a:r>
              <a:rPr lang="el-GR" sz="4200" b="1" u="sng" dirty="0">
                <a:latin typeface="Sylfaen" panose="010A0502050306030303" pitchFamily="18" charset="0"/>
                <a:ea typeface="Calibri" panose="020F0502020204030204" pitchFamily="34" charset="0"/>
                <a:cs typeface="Calibri" panose="020F0502020204030204" pitchFamily="34" charset="0"/>
              </a:rPr>
              <a:t>η πιο </a:t>
            </a:r>
            <a:r>
              <a:rPr lang="el-GR" sz="4200" b="1" u="sng" dirty="0">
                <a:effectLst/>
                <a:latin typeface="Sylfaen" panose="010A0502050306030303" pitchFamily="18" charset="0"/>
                <a:ea typeface="Calibri" panose="020F0502020204030204" pitchFamily="34" charset="0"/>
                <a:cs typeface="Calibri" panose="020F0502020204030204" pitchFamily="34" charset="0"/>
              </a:rPr>
              <a:t>σημαντική θεωρητική τομή στην ιστορία των γυναικών</a:t>
            </a:r>
            <a:r>
              <a:rPr lang="el-GR" sz="4200" b="1" u="sng" dirty="0">
                <a:latin typeface="Sylfaen" panose="010A0502050306030303" pitchFamily="18" charset="0"/>
                <a:ea typeface="Calibri" panose="020F0502020204030204" pitchFamily="34" charset="0"/>
                <a:cs typeface="Calibri" panose="020F0502020204030204" pitchFamily="34" charset="0"/>
              </a:rPr>
              <a:t> </a:t>
            </a:r>
          </a:p>
          <a:p>
            <a:pPr marL="0" lvl="0" indent="0" algn="just">
              <a:lnSpc>
                <a:spcPct val="115000"/>
              </a:lnSpc>
              <a:buNone/>
            </a:pPr>
            <a:r>
              <a:rPr lang="el-GR" sz="4200" b="1" dirty="0">
                <a:latin typeface="Sylfaen" panose="010A0502050306030303" pitchFamily="18" charset="0"/>
                <a:ea typeface="Calibri" panose="020F0502020204030204" pitchFamily="34" charset="0"/>
                <a:cs typeface="Calibri" panose="020F0502020204030204" pitchFamily="34" charset="0"/>
              </a:rPr>
              <a:t>                                                               Διάκριση</a:t>
            </a:r>
          </a:p>
          <a:p>
            <a:pPr marL="0" lvl="0" indent="0" algn="just">
              <a:lnSpc>
                <a:spcPct val="115000"/>
              </a:lnSpc>
              <a:buNone/>
            </a:pPr>
            <a:endParaRPr lang="el-GR" sz="4200" b="1" dirty="0">
              <a:latin typeface="Sylfaen" panose="010A0502050306030303" pitchFamily="18" charset="0"/>
              <a:ea typeface="Calibri" panose="020F0502020204030204" pitchFamily="34" charset="0"/>
              <a:cs typeface="Calibri" panose="020F0502020204030204" pitchFamily="34" charset="0"/>
            </a:endParaRPr>
          </a:p>
          <a:p>
            <a:pPr marL="0" lvl="0" indent="0" algn="just">
              <a:lnSpc>
                <a:spcPct val="115000"/>
              </a:lnSpc>
              <a:buNone/>
            </a:pPr>
            <a:r>
              <a:rPr lang="el-GR" sz="4200" b="1" dirty="0">
                <a:latin typeface="Sylfaen" panose="010A0502050306030303" pitchFamily="18" charset="0"/>
                <a:ea typeface="Calibri" panose="020F0502020204030204" pitchFamily="34" charset="0"/>
                <a:cs typeface="Calibri" panose="020F0502020204030204" pitchFamily="34" charset="0"/>
              </a:rPr>
              <a:t>                                        </a:t>
            </a:r>
            <a:r>
              <a:rPr lang="el-GR" sz="4200" b="1" dirty="0">
                <a:effectLst/>
                <a:latin typeface="Sylfaen" panose="010A0502050306030303" pitchFamily="18" charset="0"/>
                <a:ea typeface="Calibri" panose="020F0502020204030204" pitchFamily="34" charset="0"/>
                <a:cs typeface="Calibri" panose="020F0502020204030204" pitchFamily="34" charset="0"/>
              </a:rPr>
              <a:t>βιολογία</a:t>
            </a:r>
            <a:r>
              <a:rPr lang="el-GR" sz="4200" dirty="0">
                <a:effectLst/>
                <a:latin typeface="Sylfaen" panose="010A0502050306030303" pitchFamily="18" charset="0"/>
                <a:ea typeface="Calibri" panose="020F0502020204030204" pitchFamily="34" charset="0"/>
                <a:cs typeface="Calibri" panose="020F0502020204030204" pitchFamily="34" charset="0"/>
              </a:rPr>
              <a:t> (φύση)        </a:t>
            </a:r>
            <a:r>
              <a:rPr lang="el-GR" sz="4200" b="1" dirty="0">
                <a:effectLst/>
                <a:latin typeface="Sylfaen" panose="010A0502050306030303" pitchFamily="18" charset="0"/>
                <a:ea typeface="Calibri" panose="020F0502020204030204" pitchFamily="34" charset="0"/>
                <a:cs typeface="Calibri" panose="020F0502020204030204" pitchFamily="34" charset="0"/>
              </a:rPr>
              <a:t>κοινωνία</a:t>
            </a:r>
            <a:r>
              <a:rPr lang="el-GR" sz="4200" dirty="0">
                <a:effectLst/>
                <a:latin typeface="Sylfaen" panose="010A0502050306030303" pitchFamily="18" charset="0"/>
                <a:ea typeface="Calibri" panose="020F0502020204030204" pitchFamily="34" charset="0"/>
                <a:cs typeface="Calibri" panose="020F0502020204030204" pitchFamily="34" charset="0"/>
              </a:rPr>
              <a:t> (πολιτισμός)  </a:t>
            </a:r>
          </a:p>
          <a:p>
            <a:pPr marL="0" lvl="0" indent="0" algn="just">
              <a:lnSpc>
                <a:spcPct val="115000"/>
              </a:lnSpc>
              <a:buNone/>
            </a:pPr>
            <a:endParaRPr lang="el-GR" sz="4200" dirty="0">
              <a:effectLst/>
              <a:latin typeface="Sylfaen" panose="010A0502050306030303" pitchFamily="18" charset="0"/>
              <a:ea typeface="Calibri" panose="020F0502020204030204" pitchFamily="34" charset="0"/>
              <a:cs typeface="Calibri" panose="020F0502020204030204" pitchFamily="34" charset="0"/>
            </a:endParaRPr>
          </a:p>
          <a:p>
            <a:pPr marL="0" lvl="0" indent="0" algn="just">
              <a:lnSpc>
                <a:spcPct val="115000"/>
              </a:lnSpc>
              <a:buNone/>
            </a:pPr>
            <a:r>
              <a:rPr lang="el-GR" sz="4200" dirty="0">
                <a:effectLst/>
                <a:latin typeface="Sylfaen" panose="010A0502050306030303" pitchFamily="18" charset="0"/>
                <a:ea typeface="Calibri" panose="020F0502020204030204" pitchFamily="34" charset="0"/>
                <a:cs typeface="Calibri" panose="020F0502020204030204" pitchFamily="34" charset="0"/>
              </a:rPr>
              <a:t>                                                        </a:t>
            </a:r>
          </a:p>
          <a:p>
            <a:pPr marL="0" lvl="0" indent="0" algn="just">
              <a:lnSpc>
                <a:spcPct val="115000"/>
              </a:lnSpc>
              <a:buNone/>
            </a:pPr>
            <a:r>
              <a:rPr lang="el-GR" sz="4200" dirty="0">
                <a:effectLst/>
                <a:latin typeface="Sylfaen" panose="010A0502050306030303" pitchFamily="18" charset="0"/>
                <a:ea typeface="Calibri" panose="020F0502020204030204" pitchFamily="34" charset="0"/>
                <a:cs typeface="Calibri" panose="020F0502020204030204" pitchFamily="34" charset="0"/>
              </a:rPr>
              <a:t>                                                                          </a:t>
            </a:r>
            <a:r>
              <a:rPr lang="el-GR" sz="4200" b="1" dirty="0">
                <a:solidFill>
                  <a:srgbClr val="C00000"/>
                </a:solidFill>
                <a:effectLst/>
                <a:latin typeface="Sylfaen" panose="010A0502050306030303" pitchFamily="18" charset="0"/>
                <a:ea typeface="Calibri" panose="020F0502020204030204" pitchFamily="34" charset="0"/>
                <a:cs typeface="Calibri" panose="020F0502020204030204" pitchFamily="34" charset="0"/>
              </a:rPr>
              <a:t>το βιολογικό </a:t>
            </a:r>
            <a:r>
              <a:rPr lang="el-GR" sz="4200" dirty="0">
                <a:effectLst/>
                <a:latin typeface="Sylfaen" panose="010A0502050306030303" pitchFamily="18" charset="0"/>
                <a:ea typeface="Calibri" panose="020F0502020204030204" pitchFamily="34" charset="0"/>
                <a:cs typeface="Calibri" panose="020F0502020204030204" pitchFamily="34" charset="0"/>
              </a:rPr>
              <a:t>(</a:t>
            </a:r>
            <a:r>
              <a:rPr lang="en-US" sz="4200" dirty="0">
                <a:effectLst/>
                <a:latin typeface="Sylfaen" panose="010A0502050306030303" pitchFamily="18" charset="0"/>
                <a:ea typeface="Calibri" panose="020F0502020204030204" pitchFamily="34" charset="0"/>
                <a:cs typeface="Calibri" panose="020F0502020204030204" pitchFamily="34" charset="0"/>
              </a:rPr>
              <a:t>sex</a:t>
            </a:r>
            <a:r>
              <a:rPr lang="el-GR" sz="4200" dirty="0">
                <a:effectLst/>
                <a:latin typeface="Sylfaen" panose="010A0502050306030303" pitchFamily="18" charset="0"/>
                <a:ea typeface="Calibri" panose="020F0502020204030204" pitchFamily="34" charset="0"/>
                <a:cs typeface="Calibri" panose="020F0502020204030204" pitchFamily="34" charset="0"/>
              </a:rPr>
              <a:t>) </a:t>
            </a:r>
          </a:p>
          <a:p>
            <a:pPr marL="0" lvl="0" indent="0" algn="just">
              <a:lnSpc>
                <a:spcPct val="115000"/>
              </a:lnSpc>
              <a:buNone/>
            </a:pPr>
            <a:r>
              <a:rPr lang="el-GR" sz="4200" dirty="0">
                <a:effectLst/>
                <a:latin typeface="Sylfaen" panose="010A0502050306030303" pitchFamily="18" charset="0"/>
                <a:ea typeface="Calibri" panose="020F0502020204030204" pitchFamily="34" charset="0"/>
                <a:cs typeface="Calibri" panose="020F0502020204030204" pitchFamily="34" charset="0"/>
              </a:rPr>
              <a:t>                                                                          </a:t>
            </a:r>
            <a:r>
              <a:rPr lang="el-GR" sz="4200" b="1" dirty="0">
                <a:solidFill>
                  <a:srgbClr val="C00000"/>
                </a:solidFill>
                <a:effectLst/>
                <a:latin typeface="Sylfaen" panose="010A0502050306030303" pitchFamily="18" charset="0"/>
                <a:ea typeface="Calibri" panose="020F0502020204030204" pitchFamily="34" charset="0"/>
                <a:cs typeface="Calibri" panose="020F0502020204030204" pitchFamily="34" charset="0"/>
              </a:rPr>
              <a:t>το κοινωνικό </a:t>
            </a:r>
            <a:r>
              <a:rPr lang="el-GR" sz="4200" dirty="0">
                <a:effectLst/>
                <a:latin typeface="Sylfaen" panose="010A0502050306030303" pitchFamily="18" charset="0"/>
                <a:ea typeface="Calibri" panose="020F0502020204030204" pitchFamily="34" charset="0"/>
                <a:cs typeface="Calibri" panose="020F0502020204030204" pitchFamily="34" charset="0"/>
              </a:rPr>
              <a:t>(</a:t>
            </a:r>
            <a:r>
              <a:rPr lang="en-US" sz="4200" dirty="0">
                <a:effectLst/>
                <a:latin typeface="Sylfaen" panose="010A0502050306030303" pitchFamily="18" charset="0"/>
                <a:ea typeface="Calibri" panose="020F0502020204030204" pitchFamily="34" charset="0"/>
                <a:cs typeface="Calibri" panose="020F0502020204030204" pitchFamily="34" charset="0"/>
              </a:rPr>
              <a:t>gender</a:t>
            </a:r>
            <a:r>
              <a:rPr lang="el-GR" sz="4200" dirty="0">
                <a:effectLst/>
                <a:latin typeface="Sylfaen" panose="010A0502050306030303" pitchFamily="18" charset="0"/>
                <a:ea typeface="Calibri" panose="020F0502020204030204" pitchFamily="34" charset="0"/>
                <a:cs typeface="Calibri" panose="020F0502020204030204" pitchFamily="34" charset="0"/>
              </a:rPr>
              <a:t>).</a:t>
            </a:r>
            <a:endParaRPr lang="el-GR" sz="4200" dirty="0">
              <a:latin typeface="Sylfaen" panose="010A0502050306030303" pitchFamily="18" charset="0"/>
              <a:ea typeface="Calibri" panose="020F0502020204030204" pitchFamily="34" charset="0"/>
              <a:cs typeface="Times New Roman" panose="02020603050405020304" pitchFamily="18" charset="0"/>
            </a:endParaRPr>
          </a:p>
          <a:p>
            <a:pPr marL="0" lvl="0" indent="0" algn="just">
              <a:lnSpc>
                <a:spcPct val="115000"/>
              </a:lnSpc>
              <a:buNone/>
            </a:pPr>
            <a:endParaRPr lang="el-GR" sz="1800" dirty="0">
              <a:effectLst/>
              <a:latin typeface="Sylfaen" panose="010A0502050306030303" pitchFamily="18" charset="0"/>
              <a:ea typeface="Calibri" panose="020F0502020204030204" pitchFamily="34" charset="0"/>
              <a:cs typeface="Times New Roman" panose="02020603050405020304" pitchFamily="18" charset="0"/>
            </a:endParaRPr>
          </a:p>
          <a:p>
            <a:pPr marL="0" lvl="0" indent="0" algn="just">
              <a:lnSpc>
                <a:spcPct val="115000"/>
              </a:lnSpc>
              <a:buNone/>
            </a:pPr>
            <a:r>
              <a:rPr lang="el-GR" sz="1800" dirty="0">
                <a:effectLst/>
                <a:latin typeface="Sylfaen" panose="010A0502050306030303" pitchFamily="18" charset="0"/>
                <a:ea typeface="Calibri" panose="020F0502020204030204" pitchFamily="34" charset="0"/>
                <a:cs typeface="Calibri" panose="020F0502020204030204" pitchFamily="34" charset="0"/>
              </a:rPr>
              <a:t>                                  </a:t>
            </a:r>
            <a:endParaRPr lang="el-GR" sz="1900" dirty="0">
              <a:effectLst/>
              <a:latin typeface="Sylfaen" panose="010A0502050306030303" pitchFamily="18" charset="0"/>
              <a:ea typeface="Calibri" panose="020F0502020204030204" pitchFamily="34" charset="0"/>
              <a:cs typeface="Calibri" panose="020F0502020204030204" pitchFamily="34" charset="0"/>
            </a:endParaRPr>
          </a:p>
          <a:p>
            <a:pPr marL="0" indent="0">
              <a:buNone/>
            </a:pPr>
            <a:endParaRPr lang="el-GR" dirty="0"/>
          </a:p>
        </p:txBody>
      </p:sp>
      <p:cxnSp>
        <p:nvCxnSpPr>
          <p:cNvPr id="5" name="Ευθύγραμμο βέλος σύνδεσης 4">
            <a:extLst>
              <a:ext uri="{FF2B5EF4-FFF2-40B4-BE49-F238E27FC236}">
                <a16:creationId xmlns:a16="http://schemas.microsoft.com/office/drawing/2014/main" id="{72A2829C-A242-AD4B-3018-2F2900C8C95E}"/>
              </a:ext>
            </a:extLst>
          </p:cNvPr>
          <p:cNvCxnSpPr>
            <a:cxnSpLocks/>
          </p:cNvCxnSpPr>
          <p:nvPr/>
        </p:nvCxnSpPr>
        <p:spPr>
          <a:xfrm>
            <a:off x="1423685" y="671770"/>
            <a:ext cx="0" cy="755009"/>
          </a:xfrm>
          <a:prstGeom prst="straightConnector1">
            <a:avLst/>
          </a:prstGeom>
          <a:ln w="28575">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6" name="Βέλος: Με γωνία προς τα επάνω 5">
            <a:extLst>
              <a:ext uri="{FF2B5EF4-FFF2-40B4-BE49-F238E27FC236}">
                <a16:creationId xmlns:a16="http://schemas.microsoft.com/office/drawing/2014/main" id="{9478DF8A-AE67-FE90-60E0-7B5B55ED91FD}"/>
              </a:ext>
            </a:extLst>
          </p:cNvPr>
          <p:cNvSpPr/>
          <p:nvPr/>
        </p:nvSpPr>
        <p:spPr>
          <a:xfrm rot="5400000">
            <a:off x="1694574" y="2583089"/>
            <a:ext cx="394281" cy="402672"/>
          </a:xfrm>
          <a:prstGeom prst="ben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8" name="Ευθεία γραμμή σύνδεσης 7">
            <a:extLst>
              <a:ext uri="{FF2B5EF4-FFF2-40B4-BE49-F238E27FC236}">
                <a16:creationId xmlns:a16="http://schemas.microsoft.com/office/drawing/2014/main" id="{0DE1B8CF-3B60-D9C0-70E8-4850EF119208}"/>
              </a:ext>
            </a:extLst>
          </p:cNvPr>
          <p:cNvCxnSpPr/>
          <p:nvPr/>
        </p:nvCxnSpPr>
        <p:spPr>
          <a:xfrm flipH="1">
            <a:off x="5154383" y="3429000"/>
            <a:ext cx="553674" cy="480269"/>
          </a:xfrm>
          <a:prstGeom prst="line">
            <a:avLst/>
          </a:prstGeom>
          <a:ln w="19050"/>
        </p:spPr>
        <p:style>
          <a:lnRef idx="1">
            <a:schemeClr val="dk1"/>
          </a:lnRef>
          <a:fillRef idx="0">
            <a:schemeClr val="dk1"/>
          </a:fillRef>
          <a:effectRef idx="0">
            <a:schemeClr val="dk1"/>
          </a:effectRef>
          <a:fontRef idx="minor">
            <a:schemeClr val="tx1"/>
          </a:fontRef>
        </p:style>
      </p:cxnSp>
      <p:cxnSp>
        <p:nvCxnSpPr>
          <p:cNvPr id="10" name="Ευθεία γραμμή σύνδεσης 9">
            <a:extLst>
              <a:ext uri="{FF2B5EF4-FFF2-40B4-BE49-F238E27FC236}">
                <a16:creationId xmlns:a16="http://schemas.microsoft.com/office/drawing/2014/main" id="{40BDF863-2314-6A79-B236-AE15552CD16E}"/>
              </a:ext>
            </a:extLst>
          </p:cNvPr>
          <p:cNvCxnSpPr/>
          <p:nvPr/>
        </p:nvCxnSpPr>
        <p:spPr>
          <a:xfrm>
            <a:off x="6096000" y="3429000"/>
            <a:ext cx="620786" cy="480269"/>
          </a:xfrm>
          <a:prstGeom prst="line">
            <a:avLst/>
          </a:prstGeom>
          <a:ln w="19050"/>
        </p:spPr>
        <p:style>
          <a:lnRef idx="1">
            <a:schemeClr val="dk1"/>
          </a:lnRef>
          <a:fillRef idx="0">
            <a:schemeClr val="dk1"/>
          </a:fillRef>
          <a:effectRef idx="0">
            <a:schemeClr val="dk1"/>
          </a:effectRef>
          <a:fontRef idx="minor">
            <a:schemeClr val="tx1"/>
          </a:fontRef>
        </p:style>
      </p:cxnSp>
      <p:cxnSp>
        <p:nvCxnSpPr>
          <p:cNvPr id="12" name="Ευθύγραμμο βέλος σύνδεσης 11">
            <a:extLst>
              <a:ext uri="{FF2B5EF4-FFF2-40B4-BE49-F238E27FC236}">
                <a16:creationId xmlns:a16="http://schemas.microsoft.com/office/drawing/2014/main" id="{6A8E404A-2B3D-237A-63F0-ADD0EEBBE4F4}"/>
              </a:ext>
            </a:extLst>
          </p:cNvPr>
          <p:cNvCxnSpPr>
            <a:cxnSpLocks/>
          </p:cNvCxnSpPr>
          <p:nvPr/>
        </p:nvCxnSpPr>
        <p:spPr>
          <a:xfrm>
            <a:off x="5981244" y="4589755"/>
            <a:ext cx="0" cy="67470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C67EDCB4-A5AA-B622-48B4-866BEE101CDE}"/>
              </a:ext>
            </a:extLst>
          </p:cNvPr>
          <p:cNvSpPr txBox="1"/>
          <p:nvPr/>
        </p:nvSpPr>
        <p:spPr>
          <a:xfrm>
            <a:off x="4365737" y="5610718"/>
            <a:ext cx="1216403" cy="369332"/>
          </a:xfrm>
          <a:prstGeom prst="rect">
            <a:avLst/>
          </a:prstGeom>
          <a:noFill/>
        </p:spPr>
        <p:txBody>
          <a:bodyPr wrap="square" rtlCol="0">
            <a:spAutoFit/>
          </a:bodyPr>
          <a:lstStyle/>
          <a:p>
            <a:pPr algn="ctr"/>
            <a:r>
              <a:rPr lang="el-GR" sz="1800" b="1" dirty="0">
                <a:effectLst/>
                <a:latin typeface="Sylfaen" panose="010A0502050306030303" pitchFamily="18" charset="0"/>
                <a:ea typeface="Calibri" panose="020F0502020204030204" pitchFamily="34" charset="0"/>
                <a:cs typeface="Calibri" panose="020F0502020204030204" pitchFamily="34" charset="0"/>
              </a:rPr>
              <a:t>δύο φύλα</a:t>
            </a:r>
            <a:endParaRPr lang="el-GR" dirty="0"/>
          </a:p>
        </p:txBody>
      </p:sp>
      <p:cxnSp>
        <p:nvCxnSpPr>
          <p:cNvPr id="15" name="Ευθεία γραμμή σύνδεσης 14">
            <a:extLst>
              <a:ext uri="{FF2B5EF4-FFF2-40B4-BE49-F238E27FC236}">
                <a16:creationId xmlns:a16="http://schemas.microsoft.com/office/drawing/2014/main" id="{CAC5E10E-C216-D06F-1C1D-DF0F58DCD6A3}"/>
              </a:ext>
            </a:extLst>
          </p:cNvPr>
          <p:cNvCxnSpPr>
            <a:cxnSpLocks/>
          </p:cNvCxnSpPr>
          <p:nvPr/>
        </p:nvCxnSpPr>
        <p:spPr>
          <a:xfrm flipV="1">
            <a:off x="5582140" y="5646124"/>
            <a:ext cx="587230" cy="83782"/>
          </a:xfrm>
          <a:prstGeom prst="line">
            <a:avLst/>
          </a:prstGeom>
          <a:ln w="19050"/>
        </p:spPr>
        <p:style>
          <a:lnRef idx="1">
            <a:schemeClr val="dk1"/>
          </a:lnRef>
          <a:fillRef idx="0">
            <a:schemeClr val="dk1"/>
          </a:fillRef>
          <a:effectRef idx="0">
            <a:schemeClr val="dk1"/>
          </a:effectRef>
          <a:fontRef idx="minor">
            <a:schemeClr val="tx1"/>
          </a:fontRef>
        </p:style>
      </p:cxnSp>
      <p:cxnSp>
        <p:nvCxnSpPr>
          <p:cNvPr id="19" name="Ευθεία γραμμή σύνδεσης 18">
            <a:extLst>
              <a:ext uri="{FF2B5EF4-FFF2-40B4-BE49-F238E27FC236}">
                <a16:creationId xmlns:a16="http://schemas.microsoft.com/office/drawing/2014/main" id="{2D2BAFC6-35FB-1F0D-127B-5F88ECCE11B3}"/>
              </a:ext>
            </a:extLst>
          </p:cNvPr>
          <p:cNvCxnSpPr>
            <a:cxnSpLocks/>
          </p:cNvCxnSpPr>
          <p:nvPr/>
        </p:nvCxnSpPr>
        <p:spPr>
          <a:xfrm>
            <a:off x="5582140" y="5871381"/>
            <a:ext cx="587230" cy="189844"/>
          </a:xfrm>
          <a:prstGeom prst="line">
            <a:avLst/>
          </a:prstGeom>
          <a:ln w="19050"/>
        </p:spPr>
        <p:style>
          <a:lnRef idx="1">
            <a:schemeClr val="dk1"/>
          </a:lnRef>
          <a:fillRef idx="0">
            <a:schemeClr val="dk1"/>
          </a:fillRef>
          <a:effectRef idx="0">
            <a:schemeClr val="dk1"/>
          </a:effectRef>
          <a:fontRef idx="minor">
            <a:schemeClr val="tx1"/>
          </a:fontRef>
        </p:style>
      </p:cxnSp>
      <p:sp>
        <p:nvSpPr>
          <p:cNvPr id="22" name="Βέλος: Με γωνία προς τα επάνω 21">
            <a:extLst>
              <a:ext uri="{FF2B5EF4-FFF2-40B4-BE49-F238E27FC236}">
                <a16:creationId xmlns:a16="http://schemas.microsoft.com/office/drawing/2014/main" id="{91A57C0C-9F89-2874-6D4B-A53455E61981}"/>
              </a:ext>
            </a:extLst>
          </p:cNvPr>
          <p:cNvSpPr/>
          <p:nvPr/>
        </p:nvSpPr>
        <p:spPr>
          <a:xfrm rot="5400000">
            <a:off x="1694574" y="6172496"/>
            <a:ext cx="394281" cy="402672"/>
          </a:xfrm>
          <a:prstGeom prst="ben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C00000"/>
              </a:solidFill>
            </a:endParaRPr>
          </a:p>
        </p:txBody>
      </p:sp>
      <p:sp>
        <p:nvSpPr>
          <p:cNvPr id="26" name="TextBox 25">
            <a:extLst>
              <a:ext uri="{FF2B5EF4-FFF2-40B4-BE49-F238E27FC236}">
                <a16:creationId xmlns:a16="http://schemas.microsoft.com/office/drawing/2014/main" id="{3BE4D689-376F-0618-1F32-D1D72F0D62C6}"/>
              </a:ext>
            </a:extLst>
          </p:cNvPr>
          <p:cNvSpPr txBox="1"/>
          <p:nvPr/>
        </p:nvSpPr>
        <p:spPr>
          <a:xfrm>
            <a:off x="2365918" y="6332244"/>
            <a:ext cx="7814343" cy="400110"/>
          </a:xfrm>
          <a:prstGeom prst="rect">
            <a:avLst/>
          </a:prstGeom>
          <a:noFill/>
        </p:spPr>
        <p:txBody>
          <a:bodyPr wrap="square" rtlCol="0">
            <a:spAutoFit/>
          </a:bodyPr>
          <a:lstStyle/>
          <a:p>
            <a:r>
              <a:rPr lang="el-GR" sz="2000" dirty="0" err="1">
                <a:effectLst/>
                <a:latin typeface="Sylfaen" panose="010A0502050306030303" pitchFamily="18" charset="0"/>
                <a:ea typeface="Calibri" panose="020F0502020204030204" pitchFamily="34" charset="0"/>
                <a:cs typeface="Calibri" panose="020F0502020204030204" pitchFamily="34" charset="0"/>
              </a:rPr>
              <a:t>Προϋπάρχον</a:t>
            </a:r>
            <a:r>
              <a:rPr lang="el-GR" sz="2000" dirty="0">
                <a:effectLst/>
                <a:latin typeface="Sylfaen" panose="010A0502050306030303" pitchFamily="18" charset="0"/>
                <a:ea typeface="Calibri" panose="020F0502020204030204" pitchFamily="34" charset="0"/>
                <a:cs typeface="Calibri" panose="020F0502020204030204" pitchFamily="34" charset="0"/>
              </a:rPr>
              <a:t> </a:t>
            </a:r>
            <a:r>
              <a:rPr lang="el-GR" sz="2000" u="sng" dirty="0">
                <a:effectLst/>
                <a:latin typeface="Sylfaen" panose="010A0502050306030303" pitchFamily="18" charset="0"/>
                <a:ea typeface="Calibri" panose="020F0502020204030204" pitchFamily="34" charset="0"/>
                <a:cs typeface="Calibri" panose="020F0502020204030204" pitchFamily="34" charset="0"/>
              </a:rPr>
              <a:t>αντιθετικό δίπολο </a:t>
            </a:r>
            <a:r>
              <a:rPr lang="el-GR" sz="2000" b="1" dirty="0">
                <a:effectLst/>
                <a:latin typeface="Sylfaen" panose="010A0502050306030303" pitchFamily="18" charset="0"/>
                <a:ea typeface="Calibri" panose="020F0502020204030204" pitchFamily="34" charset="0"/>
                <a:cs typeface="Calibri" panose="020F0502020204030204" pitchFamily="34" charset="0"/>
              </a:rPr>
              <a:t>άνδρας</a:t>
            </a:r>
            <a:r>
              <a:rPr lang="en-US" sz="2000" b="1"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libri" panose="020F0502020204030204" pitchFamily="34" charset="0"/>
              </a:rPr>
              <a:t>-</a:t>
            </a:r>
            <a:r>
              <a:rPr lang="en-US" sz="2000" b="1"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libri" panose="020F0502020204030204" pitchFamily="34" charset="0"/>
              </a:rPr>
              <a:t>γυναίκα</a:t>
            </a:r>
            <a:endParaRPr lang="el-GR" sz="2000" dirty="0"/>
          </a:p>
        </p:txBody>
      </p:sp>
    </p:spTree>
    <p:extLst>
      <p:ext uri="{BB962C8B-B14F-4D97-AF65-F5344CB8AC3E}">
        <p14:creationId xmlns:p14="http://schemas.microsoft.com/office/powerpoint/2010/main" val="3299914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E2775B6-4EBE-B337-1E1F-32E60B659F7A}"/>
              </a:ext>
            </a:extLst>
          </p:cNvPr>
          <p:cNvSpPr>
            <a:spLocks noGrp="1"/>
          </p:cNvSpPr>
          <p:nvPr>
            <p:ph idx="1"/>
          </p:nvPr>
        </p:nvSpPr>
        <p:spPr>
          <a:xfrm>
            <a:off x="343949" y="531845"/>
            <a:ext cx="11009851" cy="6212904"/>
          </a:xfrm>
        </p:spPr>
        <p:txBody>
          <a:bodyPr>
            <a:normAutofit/>
          </a:bodyPr>
          <a:lstStyle/>
          <a:p>
            <a:pPr marL="0" indent="0" algn="just">
              <a:lnSpc>
                <a:spcPct val="100000"/>
              </a:lnSpc>
              <a:spcAft>
                <a:spcPts val="800"/>
              </a:spcAft>
              <a:buNone/>
            </a:pPr>
            <a:r>
              <a:rPr lang="el-GR" sz="2400" dirty="0">
                <a:effectLst/>
                <a:latin typeface="Sylfaen" panose="010A0502050306030303" pitchFamily="18" charset="0"/>
                <a:ea typeface="Calibri" panose="020F0502020204030204" pitchFamily="34" charset="0"/>
                <a:cs typeface="Calibri" panose="020F0502020204030204" pitchFamily="34" charset="0"/>
              </a:rPr>
              <a:t>Αυτά τα </a:t>
            </a:r>
            <a:r>
              <a:rPr lang="el-GR" sz="2400" b="1" dirty="0">
                <a:effectLst/>
                <a:latin typeface="Sylfaen" panose="010A0502050306030303" pitchFamily="18" charset="0"/>
                <a:ea typeface="Calibri" panose="020F0502020204030204" pitchFamily="34" charset="0"/>
                <a:cs typeface="Calibri" panose="020F0502020204030204" pitchFamily="34" charset="0"/>
              </a:rPr>
              <a:t>νέα θεωρητικά εργαλεία</a:t>
            </a:r>
            <a:r>
              <a:rPr lang="el-GR" sz="2400" dirty="0">
                <a:effectLst/>
                <a:latin typeface="Sylfaen" panose="010A0502050306030303" pitchFamily="18" charset="0"/>
                <a:ea typeface="Calibri" panose="020F0502020204030204" pitchFamily="34" charset="0"/>
                <a:cs typeface="Calibri" panose="020F0502020204030204" pitchFamily="34" charset="0"/>
              </a:rPr>
              <a:t>, συνδυάστηκαν </a:t>
            </a:r>
            <a:r>
              <a:rPr lang="el-GR" sz="2400" b="1" dirty="0">
                <a:effectLst/>
                <a:latin typeface="Sylfaen" panose="010A0502050306030303" pitchFamily="18" charset="0"/>
                <a:ea typeface="Calibri" panose="020F0502020204030204" pitchFamily="34" charset="0"/>
                <a:cs typeface="Calibri" panose="020F0502020204030204" pitchFamily="34" charset="0"/>
              </a:rPr>
              <a:t>με τις διεκδικήσεις του </a:t>
            </a:r>
            <a:r>
              <a:rPr lang="el-GR" sz="2400" b="1" dirty="0">
                <a:solidFill>
                  <a:srgbClr val="C00000"/>
                </a:solidFill>
                <a:effectLst/>
                <a:latin typeface="Sylfaen" panose="010A0502050306030303" pitchFamily="18" charset="0"/>
                <a:ea typeface="Calibri" panose="020F0502020204030204" pitchFamily="34" charset="0"/>
                <a:cs typeface="Calibri" panose="020F0502020204030204" pitchFamily="34" charset="0"/>
              </a:rPr>
              <a:t>δεύτερου φεμινιστικού κύματος της περιόδου 1960-1980</a:t>
            </a:r>
            <a:r>
              <a:rPr lang="el-GR" sz="2400" dirty="0">
                <a:effectLst/>
                <a:latin typeface="Sylfaen" panose="010A0502050306030303" pitchFamily="18" charset="0"/>
                <a:ea typeface="Calibri" panose="020F0502020204030204" pitchFamily="34" charset="0"/>
                <a:cs typeface="Calibri" panose="020F0502020204030204" pitchFamily="34" charset="0"/>
              </a:rPr>
              <a:t>, οι οποίες μπορούν να συνοψιστούν ως εξής:</a:t>
            </a:r>
            <a:endParaRPr lang="el-GR" sz="2400" b="1" dirty="0">
              <a:effectLst/>
              <a:latin typeface="Sylfaen" panose="010A0502050306030303" pitchFamily="18" charset="0"/>
              <a:ea typeface="Calibri" panose="020F0502020204030204" pitchFamily="34" charset="0"/>
              <a:cs typeface="Calibri" panose="020F0502020204030204" pitchFamily="34" charset="0"/>
            </a:endParaRPr>
          </a:p>
          <a:p>
            <a:pPr marL="0" indent="457200" algn="just">
              <a:lnSpc>
                <a:spcPct val="115000"/>
              </a:lnSpc>
              <a:spcAft>
                <a:spcPts val="800"/>
              </a:spcAft>
              <a:buNone/>
            </a:pPr>
            <a:r>
              <a:rPr lang="el-GR" sz="2000" b="1" dirty="0">
                <a:effectLst/>
                <a:latin typeface="Sylfaen" panose="010A0502050306030303" pitchFamily="18" charset="0"/>
                <a:ea typeface="Calibri" panose="020F0502020204030204" pitchFamily="34" charset="0"/>
                <a:cs typeface="Calibri" panose="020F0502020204030204" pitchFamily="34" charset="0"/>
              </a:rPr>
              <a:t>α)</a:t>
            </a:r>
            <a:r>
              <a:rPr lang="el-GR" sz="2000" dirty="0">
                <a:effectLst/>
                <a:latin typeface="Sylfaen" panose="010A0502050306030303" pitchFamily="18" charset="0"/>
                <a:ea typeface="Calibri" panose="020F0502020204030204" pitchFamily="34" charset="0"/>
                <a:cs typeface="Calibri" panose="020F0502020204030204" pitchFamily="34" charset="0"/>
              </a:rPr>
              <a:t> στην </a:t>
            </a:r>
            <a:r>
              <a:rPr lang="el-GR" sz="2000" b="1" dirty="0">
                <a:effectLst/>
                <a:latin typeface="Sylfaen" panose="010A0502050306030303" pitchFamily="18" charset="0"/>
                <a:ea typeface="Calibri" panose="020F0502020204030204" pitchFamily="34" charset="0"/>
                <a:cs typeface="Calibri" panose="020F0502020204030204" pitchFamily="34" charset="0"/>
              </a:rPr>
              <a:t>κατοχύρωση ευρύτερων πολιτικών και κοινωνικών δικαιωμάτων</a:t>
            </a:r>
            <a:r>
              <a:rPr lang="el-GR" sz="2000" dirty="0">
                <a:effectLst/>
                <a:latin typeface="Sylfaen" panose="010A0502050306030303" pitchFamily="18" charset="0"/>
                <a:ea typeface="Calibri" panose="020F0502020204030204" pitchFamily="34" charset="0"/>
                <a:cs typeface="Calibri" panose="020F0502020204030204" pitchFamily="34" charset="0"/>
              </a:rPr>
              <a:t>, όπως </a:t>
            </a:r>
            <a:r>
              <a:rPr lang="el-GR" sz="2000" b="1" dirty="0">
                <a:solidFill>
                  <a:srgbClr val="C00000"/>
                </a:solidFill>
                <a:effectLst/>
                <a:latin typeface="Sylfaen" panose="010A0502050306030303" pitchFamily="18" charset="0"/>
                <a:ea typeface="Calibri" panose="020F0502020204030204" pitchFamily="34" charset="0"/>
                <a:cs typeface="Calibri" panose="020F0502020204030204" pitchFamily="34" charset="0"/>
              </a:rPr>
              <a:t>ίση αμοιβή </a:t>
            </a:r>
            <a:r>
              <a:rPr lang="el-GR" sz="2000" dirty="0">
                <a:effectLst/>
                <a:latin typeface="Sylfaen" panose="010A0502050306030303" pitchFamily="18" charset="0"/>
                <a:ea typeface="Calibri" panose="020F0502020204030204" pitchFamily="34" charset="0"/>
                <a:cs typeface="Calibri" panose="020F0502020204030204" pitchFamily="34" charset="0"/>
              </a:rPr>
              <a:t>στην  εργασία, </a:t>
            </a:r>
            <a:r>
              <a:rPr lang="el-GR" sz="2000" b="1" dirty="0">
                <a:solidFill>
                  <a:srgbClr val="C00000"/>
                </a:solidFill>
                <a:effectLst/>
                <a:latin typeface="Sylfaen" panose="010A0502050306030303" pitchFamily="18" charset="0"/>
                <a:ea typeface="Calibri" panose="020F0502020204030204" pitchFamily="34" charset="0"/>
                <a:cs typeface="Calibri" panose="020F0502020204030204" pitchFamily="34" charset="0"/>
              </a:rPr>
              <a:t>δικαίωμα στην άμβλωση </a:t>
            </a:r>
            <a:r>
              <a:rPr lang="el-GR" sz="2000" dirty="0">
                <a:effectLst/>
                <a:latin typeface="Sylfaen" panose="010A0502050306030303" pitchFamily="18" charset="0"/>
                <a:ea typeface="Calibri" panose="020F0502020204030204" pitchFamily="34" charset="0"/>
                <a:cs typeface="Calibri" panose="020F0502020204030204" pitchFamily="34" charset="0"/>
              </a:rPr>
              <a:t>και </a:t>
            </a:r>
            <a:r>
              <a:rPr lang="el-GR" sz="2000" dirty="0" smtClean="0">
                <a:effectLst/>
                <a:latin typeface="Sylfaen" panose="010A0502050306030303" pitchFamily="18" charset="0"/>
                <a:ea typeface="Calibri" panose="020F0502020204030204" pitchFamily="34" charset="0"/>
                <a:cs typeface="Calibri" panose="020F0502020204030204" pitchFamily="34" charset="0"/>
              </a:rPr>
              <a:t>την </a:t>
            </a:r>
            <a:r>
              <a:rPr lang="el-GR" sz="2000" dirty="0">
                <a:effectLst/>
                <a:latin typeface="Sylfaen" panose="010A0502050306030303" pitchFamily="18" charset="0"/>
                <a:ea typeface="Calibri" panose="020F0502020204030204" pitchFamily="34" charset="0"/>
                <a:cs typeface="Calibri" panose="020F0502020204030204" pitchFamily="34" charset="0"/>
              </a:rPr>
              <a:t>αναπαραγωγή</a:t>
            </a:r>
            <a:r>
              <a:rPr lang="el-GR" sz="2000" b="1"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solidFill>
                  <a:srgbClr val="C00000"/>
                </a:solidFill>
                <a:effectLst/>
                <a:latin typeface="Sylfaen" panose="010A0502050306030303" pitchFamily="18" charset="0"/>
                <a:ea typeface="Calibri" panose="020F0502020204030204" pitchFamily="34" charset="0"/>
                <a:cs typeface="Calibri" panose="020F0502020204030204" pitchFamily="34" charset="0"/>
              </a:rPr>
              <a:t>προστασία από την οικογενειακή βία</a:t>
            </a:r>
            <a:r>
              <a:rPr lang="el-GR" sz="2000" dirty="0">
                <a:solidFill>
                  <a:srgbClr val="C00000"/>
                </a:solidFill>
                <a:effectLst/>
                <a:latin typeface="Sylfaen" panose="010A0502050306030303" pitchFamily="18" charset="0"/>
                <a:ea typeface="Calibri" panose="020F0502020204030204" pitchFamily="34" charset="0"/>
                <a:cs typeface="Calibri" panose="020F0502020204030204" pitchFamily="34" charset="0"/>
              </a:rPr>
              <a:t>.</a:t>
            </a:r>
            <a:endParaRPr lang="el-GR" sz="2000" dirty="0">
              <a:solidFill>
                <a:srgbClr val="C00000"/>
              </a:solidFill>
              <a:effectLst/>
              <a:latin typeface="Sylfaen" panose="010A0502050306030303" pitchFamily="18" charset="0"/>
              <a:ea typeface="Calibri" panose="020F0502020204030204" pitchFamily="34" charset="0"/>
              <a:cs typeface="Times New Roman" panose="02020603050405020304" pitchFamily="18" charset="0"/>
            </a:endParaRPr>
          </a:p>
          <a:p>
            <a:pPr marL="0" indent="457200" algn="just">
              <a:lnSpc>
                <a:spcPct val="115000"/>
              </a:lnSpc>
              <a:spcAft>
                <a:spcPts val="800"/>
              </a:spcAft>
              <a:buNone/>
            </a:pPr>
            <a:r>
              <a:rPr lang="el-GR" sz="2000" b="1" dirty="0">
                <a:effectLst/>
                <a:latin typeface="Sylfaen" panose="010A0502050306030303" pitchFamily="18" charset="0"/>
                <a:ea typeface="Calibri" panose="020F0502020204030204" pitchFamily="34" charset="0"/>
                <a:cs typeface="Calibri" panose="020F0502020204030204" pitchFamily="34" charset="0"/>
              </a:rPr>
              <a:t>β)</a:t>
            </a:r>
            <a:r>
              <a:rPr lang="el-GR" sz="2000" dirty="0">
                <a:effectLst/>
                <a:latin typeface="Sylfaen" panose="010A0502050306030303" pitchFamily="18" charset="0"/>
                <a:ea typeface="Calibri" panose="020F0502020204030204" pitchFamily="34" charset="0"/>
                <a:cs typeface="Calibri" panose="020F0502020204030204" pitchFamily="34" charset="0"/>
              </a:rPr>
              <a:t> στη </a:t>
            </a:r>
            <a:r>
              <a:rPr lang="el-GR" sz="2000" b="1" dirty="0">
                <a:effectLst/>
                <a:latin typeface="Sylfaen" panose="010A0502050306030303" pitchFamily="18" charset="0"/>
                <a:ea typeface="Calibri" panose="020F0502020204030204" pitchFamily="34" charset="0"/>
                <a:cs typeface="Calibri" panose="020F0502020204030204" pitchFamily="34" charset="0"/>
              </a:rPr>
              <a:t>διάκριση</a:t>
            </a:r>
            <a:r>
              <a:rPr lang="el-GR" sz="2000" dirty="0">
                <a:effectLst/>
                <a:latin typeface="Sylfaen" panose="010A0502050306030303" pitchFamily="18" charset="0"/>
                <a:ea typeface="Calibri" panose="020F0502020204030204" pitchFamily="34" charset="0"/>
                <a:cs typeface="Calibri" panose="020F0502020204030204" pitchFamily="34" charset="0"/>
              </a:rPr>
              <a:t> ανάμεσα </a:t>
            </a:r>
            <a:r>
              <a:rPr lang="el-GR" sz="2000" b="1" dirty="0">
                <a:effectLst/>
                <a:latin typeface="Sylfaen" panose="010A0502050306030303" pitchFamily="18" charset="0"/>
                <a:ea typeface="Calibri" panose="020F0502020204030204" pitchFamily="34" charset="0"/>
                <a:cs typeface="Calibri" panose="020F0502020204030204" pitchFamily="34" charset="0"/>
              </a:rPr>
              <a:t>σε βιολογικό (</a:t>
            </a:r>
            <a:r>
              <a:rPr lang="en-US" sz="2000" b="1" dirty="0">
                <a:effectLst/>
                <a:latin typeface="Sylfaen" panose="010A0502050306030303" pitchFamily="18" charset="0"/>
                <a:ea typeface="Calibri" panose="020F0502020204030204" pitchFamily="34" charset="0"/>
                <a:cs typeface="Calibri" panose="020F0502020204030204" pitchFamily="34" charset="0"/>
              </a:rPr>
              <a:t>sex</a:t>
            </a:r>
            <a:r>
              <a:rPr lang="el-GR" sz="2000" b="1" dirty="0">
                <a:effectLst/>
                <a:latin typeface="Sylfaen" panose="010A0502050306030303" pitchFamily="18" charset="0"/>
                <a:ea typeface="Calibri" panose="020F0502020204030204" pitchFamily="34" charset="0"/>
                <a:cs typeface="Calibri" panose="020F0502020204030204" pitchFamily="34" charset="0"/>
              </a:rPr>
              <a:t>) και κοινωνικό φύλο (</a:t>
            </a:r>
            <a:r>
              <a:rPr lang="en-US" sz="2000" b="1" dirty="0">
                <a:effectLst/>
                <a:latin typeface="Sylfaen" panose="010A0502050306030303" pitchFamily="18" charset="0"/>
                <a:ea typeface="Calibri" panose="020F0502020204030204" pitchFamily="34" charset="0"/>
                <a:cs typeface="Calibri" panose="020F0502020204030204" pitchFamily="34" charset="0"/>
              </a:rPr>
              <a:t>gender</a:t>
            </a:r>
            <a:r>
              <a:rPr lang="el-GR" sz="2000" b="1" dirty="0">
                <a:effectLst/>
                <a:latin typeface="Sylfaen" panose="010A0502050306030303" pitchFamily="18" charset="0"/>
                <a:ea typeface="Calibri" panose="020F0502020204030204" pitchFamily="34" charset="0"/>
                <a:cs typeface="Calibri" panose="020F0502020204030204" pitchFamily="34" charset="0"/>
              </a:rPr>
              <a:t>).</a:t>
            </a:r>
            <a:endParaRPr lang="el-GR" sz="2000" b="1" dirty="0">
              <a:effectLst/>
              <a:latin typeface="Sylfaen" panose="010A0502050306030303" pitchFamily="18" charset="0"/>
              <a:ea typeface="Calibri" panose="020F0502020204030204" pitchFamily="34" charset="0"/>
              <a:cs typeface="Times New Roman" panose="02020603050405020304" pitchFamily="18" charset="0"/>
            </a:endParaRPr>
          </a:p>
          <a:p>
            <a:pPr marL="0" indent="457200" algn="just">
              <a:lnSpc>
                <a:spcPct val="115000"/>
              </a:lnSpc>
              <a:spcAft>
                <a:spcPts val="800"/>
              </a:spcAft>
              <a:buNone/>
            </a:pPr>
            <a:r>
              <a:rPr lang="el-GR" sz="2000" b="1" dirty="0">
                <a:effectLst/>
                <a:latin typeface="Sylfaen" panose="010A0502050306030303" pitchFamily="18" charset="0"/>
                <a:ea typeface="Calibri" panose="020F0502020204030204" pitchFamily="34" charset="0"/>
                <a:cs typeface="Calibri" panose="020F0502020204030204" pitchFamily="34" charset="0"/>
              </a:rPr>
              <a:t>γ)</a:t>
            </a:r>
            <a:r>
              <a:rPr lang="el-GR" sz="2000" b="1" dirty="0">
                <a:latin typeface="Sylfaen" panose="010A0502050306030303" pitchFamily="18" charset="0"/>
                <a:ea typeface="Calibri" panose="020F0502020204030204" pitchFamily="34" charset="0"/>
                <a:cs typeface="Calibri" panose="020F0502020204030204" pitchFamily="34" charset="0"/>
              </a:rPr>
              <a:t> </a:t>
            </a:r>
            <a:r>
              <a:rPr lang="el-GR" sz="2000" dirty="0">
                <a:effectLst/>
                <a:latin typeface="Sylfaen" panose="010A0502050306030303" pitchFamily="18" charset="0"/>
                <a:ea typeface="Calibri" panose="020F0502020204030204" pitchFamily="34" charset="0"/>
                <a:cs typeface="Calibri" panose="020F0502020204030204" pitchFamily="34" charset="0"/>
              </a:rPr>
              <a:t>στην </a:t>
            </a:r>
            <a:r>
              <a:rPr lang="el-GR" sz="2000" b="1" dirty="0">
                <a:effectLst/>
                <a:latin typeface="Sylfaen" panose="010A0502050306030303" pitchFamily="18" charset="0"/>
                <a:ea typeface="Calibri" panose="020F0502020204030204" pitchFamily="34" charset="0"/>
                <a:cs typeface="Calibri" panose="020F0502020204030204" pitchFamily="34" charset="0"/>
              </a:rPr>
              <a:t>εισαγωγή του όρου της </a:t>
            </a:r>
            <a:r>
              <a:rPr lang="el-GR" sz="2000" b="1" dirty="0" smtClean="0">
                <a:solidFill>
                  <a:srgbClr val="C00000"/>
                </a:solidFill>
                <a:effectLst/>
                <a:latin typeface="Sylfaen" panose="010A0502050306030303" pitchFamily="18" charset="0"/>
                <a:ea typeface="Calibri" panose="020F0502020204030204" pitchFamily="34" charset="0"/>
                <a:cs typeface="Calibri" panose="020F0502020204030204" pitchFamily="34" charset="0"/>
              </a:rPr>
              <a:t>πατριαρχίας*</a:t>
            </a:r>
            <a:r>
              <a:rPr lang="el-GR" sz="2000" b="1" dirty="0" smtClean="0">
                <a:effectLst/>
                <a:latin typeface="Sylfaen" panose="010A0502050306030303" pitchFamily="18" charset="0"/>
                <a:ea typeface="Calibri" panose="020F0502020204030204" pitchFamily="34" charset="0"/>
                <a:cs typeface="Calibri" panose="020F0502020204030204" pitchFamily="34" charset="0"/>
              </a:rPr>
              <a:t> </a:t>
            </a:r>
            <a:r>
              <a:rPr lang="el-GR" sz="2000" dirty="0">
                <a:effectLst/>
                <a:latin typeface="Sylfaen" panose="010A0502050306030303" pitchFamily="18" charset="0"/>
                <a:ea typeface="Calibri" panose="020F0502020204030204" pitchFamily="34" charset="0"/>
                <a:cs typeface="Calibri" panose="020F0502020204030204" pitchFamily="34" charset="0"/>
              </a:rPr>
              <a:t>ως τη βασική κοινωνική σχέση που παράγει, </a:t>
            </a:r>
            <a:r>
              <a:rPr lang="el-GR" sz="2000" b="1" dirty="0">
                <a:solidFill>
                  <a:srgbClr val="7030A0"/>
                </a:solidFill>
                <a:effectLst/>
                <a:latin typeface="Sylfaen" panose="010A0502050306030303" pitchFamily="18" charset="0"/>
                <a:ea typeface="Calibri" panose="020F0502020204030204" pitchFamily="34" charset="0"/>
                <a:cs typeface="Calibri" panose="020F0502020204030204" pitchFamily="34" charset="0"/>
              </a:rPr>
              <a:t>συντηρεί και αναπαράγει την γυναικεία καταπίεση και υποτέλεια</a:t>
            </a:r>
            <a:r>
              <a:rPr lang="el-GR" sz="2000" dirty="0">
                <a:effectLst/>
                <a:latin typeface="Sylfaen" panose="010A0502050306030303" pitchFamily="18" charset="0"/>
                <a:ea typeface="Calibri" panose="020F0502020204030204" pitchFamily="34" charset="0"/>
                <a:cs typeface="Calibri" panose="020F0502020204030204" pitchFamily="34" charset="0"/>
              </a:rPr>
              <a:t>.</a:t>
            </a:r>
            <a:endParaRPr lang="el-GR" sz="2000" dirty="0">
              <a:effectLst/>
              <a:latin typeface="Sylfaen" panose="010A0502050306030303" pitchFamily="18" charset="0"/>
              <a:ea typeface="Calibri" panose="020F0502020204030204" pitchFamily="34" charset="0"/>
              <a:cs typeface="Times New Roman" panose="02020603050405020304" pitchFamily="18" charset="0"/>
            </a:endParaRPr>
          </a:p>
          <a:p>
            <a:pPr marL="0" indent="457200" algn="just">
              <a:lnSpc>
                <a:spcPct val="115000"/>
              </a:lnSpc>
              <a:spcAft>
                <a:spcPts val="800"/>
              </a:spcAft>
              <a:buNone/>
            </a:pPr>
            <a:r>
              <a:rPr lang="el-GR" sz="2000" b="1" dirty="0">
                <a:effectLst/>
                <a:latin typeface="Sylfaen" panose="010A0502050306030303" pitchFamily="18" charset="0"/>
                <a:ea typeface="Calibri" panose="020F0502020204030204" pitchFamily="34" charset="0"/>
                <a:cs typeface="Calibri" panose="020F0502020204030204" pitchFamily="34" charset="0"/>
              </a:rPr>
              <a:t>δ)</a:t>
            </a:r>
            <a:r>
              <a:rPr lang="el-GR" sz="2000" dirty="0">
                <a:effectLst/>
                <a:latin typeface="Sylfaen" panose="010A0502050306030303" pitchFamily="18" charset="0"/>
                <a:ea typeface="Calibri" panose="020F0502020204030204" pitchFamily="34" charset="0"/>
                <a:cs typeface="Calibri" panose="020F0502020204030204" pitchFamily="34" charset="0"/>
              </a:rPr>
              <a:t> στη συγκρότηση της θεωρίας των «</a:t>
            </a:r>
            <a:r>
              <a:rPr lang="el-GR" sz="2000" b="1" dirty="0">
                <a:effectLst/>
                <a:latin typeface="Sylfaen" panose="010A0502050306030303" pitchFamily="18" charset="0"/>
                <a:ea typeface="Calibri" panose="020F0502020204030204" pitchFamily="34" charset="0"/>
                <a:cs typeface="Calibri" panose="020F0502020204030204" pitchFamily="34" charset="0"/>
              </a:rPr>
              <a:t>ξεχωριστών σφαιρών</a:t>
            </a:r>
            <a:r>
              <a:rPr lang="el-GR" sz="2000" dirty="0">
                <a:effectLst/>
                <a:latin typeface="Sylfaen" panose="010A0502050306030303" pitchFamily="18" charset="0"/>
                <a:ea typeface="Calibri" panose="020F0502020204030204" pitchFamily="34" charset="0"/>
                <a:cs typeface="Calibri" panose="020F0502020204030204" pitchFamily="34" charset="0"/>
              </a:rPr>
              <a:t>», δηλαδή στην τοποθέτηση των γυναικών και </a:t>
            </a:r>
            <a:r>
              <a:rPr lang="el-GR" sz="2000" b="1" dirty="0">
                <a:effectLst/>
                <a:latin typeface="Sylfaen" panose="010A0502050306030303" pitchFamily="18" charset="0"/>
                <a:ea typeface="Calibri" panose="020F0502020204030204" pitchFamily="34" charset="0"/>
                <a:cs typeface="Calibri" panose="020F0502020204030204" pitchFamily="34" charset="0"/>
              </a:rPr>
              <a:t>των γυναικείων δραστηριοτήτων στη σφαίρα του ιδιωτικού και εκείνη των ανδρών στη σφαίρα του δημόσιου χώρου</a:t>
            </a:r>
            <a:r>
              <a:rPr lang="el-GR" sz="2000" dirty="0">
                <a:effectLst/>
                <a:latin typeface="Sylfaen" panose="010A0502050306030303" pitchFamily="18" charset="0"/>
                <a:ea typeface="Calibri" panose="020F0502020204030204" pitchFamily="34" charset="0"/>
                <a:cs typeface="Calibri" panose="020F0502020204030204" pitchFamily="34" charset="0"/>
              </a:rPr>
              <a:t>.</a:t>
            </a:r>
            <a:endParaRPr lang="el-GR" sz="2000" dirty="0">
              <a:effectLst/>
              <a:latin typeface="Sylfaen" panose="010A0502050306030303" pitchFamily="18" charset="0"/>
              <a:ea typeface="Calibri" panose="020F0502020204030204" pitchFamily="34" charset="0"/>
              <a:cs typeface="Times New Roman" panose="02020603050405020304" pitchFamily="18" charset="0"/>
            </a:endParaRPr>
          </a:p>
          <a:p>
            <a:pPr marL="0" indent="457200" algn="just">
              <a:lnSpc>
                <a:spcPct val="115000"/>
              </a:lnSpc>
              <a:spcAft>
                <a:spcPts val="800"/>
              </a:spcAft>
              <a:buNone/>
            </a:pPr>
            <a:r>
              <a:rPr lang="el-GR" sz="2000" b="1" dirty="0">
                <a:effectLst/>
                <a:latin typeface="Sylfaen" panose="010A0502050306030303" pitchFamily="18" charset="0"/>
                <a:ea typeface="Calibri" panose="020F0502020204030204" pitchFamily="34" charset="0"/>
                <a:cs typeface="Calibri" panose="020F0502020204030204" pitchFamily="34" charset="0"/>
              </a:rPr>
              <a:t>ε)</a:t>
            </a:r>
            <a:r>
              <a:rPr lang="el-GR" sz="2000" dirty="0">
                <a:effectLst/>
                <a:latin typeface="Sylfaen" panose="010A0502050306030303" pitchFamily="18" charset="0"/>
                <a:ea typeface="Calibri" panose="020F0502020204030204" pitchFamily="34" charset="0"/>
                <a:cs typeface="Calibri" panose="020F0502020204030204" pitchFamily="34" charset="0"/>
              </a:rPr>
              <a:t> στη σταδιακή ενασχόληση με νέες θεματικές, όπως </a:t>
            </a:r>
            <a:r>
              <a:rPr lang="el-GR" sz="2000" b="1" dirty="0">
                <a:effectLst/>
                <a:latin typeface="Sylfaen" panose="010A0502050306030303" pitchFamily="18" charset="0"/>
                <a:ea typeface="Calibri" panose="020F0502020204030204" pitchFamily="34" charset="0"/>
                <a:cs typeface="Calibri" panose="020F0502020204030204" pitchFamily="34" charset="0"/>
              </a:rPr>
              <a:t>η οικογένεια</a:t>
            </a:r>
            <a:r>
              <a:rPr lang="el-GR" sz="2000"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libri" panose="020F0502020204030204" pitchFamily="34" charset="0"/>
              </a:rPr>
              <a:t>το σώμα </a:t>
            </a:r>
            <a:r>
              <a:rPr lang="el-GR" sz="2000" dirty="0">
                <a:effectLst/>
                <a:latin typeface="Sylfaen" panose="010A0502050306030303" pitchFamily="18" charset="0"/>
                <a:ea typeface="Calibri" panose="020F0502020204030204" pitchFamily="34" charset="0"/>
                <a:cs typeface="Calibri" panose="020F0502020204030204" pitchFamily="34" charset="0"/>
              </a:rPr>
              <a:t>και </a:t>
            </a:r>
            <a:r>
              <a:rPr lang="el-GR" sz="2000" b="1" dirty="0">
                <a:effectLst/>
                <a:latin typeface="Sylfaen" panose="010A0502050306030303" pitchFamily="18" charset="0"/>
                <a:ea typeface="Calibri" panose="020F0502020204030204" pitchFamily="34" charset="0"/>
                <a:cs typeface="Calibri" panose="020F0502020204030204" pitchFamily="34" charset="0"/>
              </a:rPr>
              <a:t>η</a:t>
            </a:r>
            <a:r>
              <a:rPr lang="el-GR" sz="2000"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libri" panose="020F0502020204030204" pitchFamily="34" charset="0"/>
              </a:rPr>
              <a:t>σεξουαλικότητα</a:t>
            </a:r>
            <a:r>
              <a:rPr lang="el-GR" sz="2000" dirty="0">
                <a:effectLst/>
                <a:latin typeface="Sylfaen" panose="010A0502050306030303" pitchFamily="18" charset="0"/>
                <a:ea typeface="Calibri" panose="020F0502020204030204" pitchFamily="34" charset="0"/>
                <a:cs typeface="Calibri" panose="020F0502020204030204" pitchFamily="34" charset="0"/>
              </a:rPr>
              <a:t>.</a:t>
            </a:r>
            <a:endParaRPr lang="el-GR" sz="2000" dirty="0">
              <a:effectLst/>
              <a:latin typeface="Sylfaen" panose="010A050205030603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4541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A71B937-00C0-E063-3992-1801D6979BF7}"/>
              </a:ext>
            </a:extLst>
          </p:cNvPr>
          <p:cNvSpPr>
            <a:spLocks noGrp="1"/>
          </p:cNvSpPr>
          <p:nvPr>
            <p:ph idx="1"/>
          </p:nvPr>
        </p:nvSpPr>
        <p:spPr>
          <a:xfrm>
            <a:off x="275805" y="268550"/>
            <a:ext cx="11813618" cy="6404812"/>
          </a:xfrm>
        </p:spPr>
        <p:txBody>
          <a:bodyPr>
            <a:normAutofit/>
          </a:bodyPr>
          <a:lstStyle/>
          <a:p>
            <a:pPr marL="0" indent="0" algn="just">
              <a:buNone/>
            </a:pPr>
            <a:r>
              <a:rPr lang="el-GR" sz="2000" dirty="0" smtClean="0">
                <a:latin typeface="Sylfaen" panose="010A0502050306030303" pitchFamily="18" charset="0"/>
              </a:rPr>
              <a:t>*</a:t>
            </a:r>
            <a:r>
              <a:rPr lang="el-GR" sz="2000" dirty="0" smtClean="0">
                <a:solidFill>
                  <a:srgbClr val="CC0066"/>
                </a:solidFill>
                <a:latin typeface="Sylfaen" panose="010A0502050306030303" pitchFamily="18" charset="0"/>
              </a:rPr>
              <a:t>Η πατριαρχία στην κυριολεξία σημαίνει «εξουσία του πατέρα»</a:t>
            </a:r>
            <a:r>
              <a:rPr lang="el-GR" sz="2000" dirty="0" smtClean="0">
                <a:latin typeface="Sylfaen" panose="010A0502050306030303" pitchFamily="18" charset="0"/>
              </a:rPr>
              <a:t>, ωστόσο χρησιμοποιείται από φεμινίστριες ιστορικούς και εν γένει ιστορικούς των γυναικών, του φύλου, αλλά και άλλων πεδίων ως </a:t>
            </a:r>
            <a:r>
              <a:rPr lang="el-GR" sz="2000" b="1" dirty="0" smtClean="0">
                <a:latin typeface="Sylfaen" panose="010A0502050306030303" pitchFamily="18" charset="0"/>
              </a:rPr>
              <a:t>συνώνυμο της ανδρικής κυριαρχίας</a:t>
            </a:r>
            <a:r>
              <a:rPr lang="el-GR" sz="2000" dirty="0" smtClean="0">
                <a:latin typeface="Sylfaen" panose="010A0502050306030303" pitchFamily="18" charset="0"/>
              </a:rPr>
              <a:t> για να </a:t>
            </a:r>
            <a:r>
              <a:rPr lang="el-GR" sz="2000" dirty="0" err="1" smtClean="0">
                <a:latin typeface="Sylfaen" panose="010A0502050306030303" pitchFamily="18" charset="0"/>
              </a:rPr>
              <a:t>περιγραφούν</a:t>
            </a:r>
            <a:r>
              <a:rPr lang="el-GR" sz="2000" dirty="0" smtClean="0">
                <a:latin typeface="Sylfaen" panose="010A0502050306030303" pitchFamily="18" charset="0"/>
              </a:rPr>
              <a:t> ευρύτερες κοινωνικές δομές.</a:t>
            </a:r>
          </a:p>
          <a:p>
            <a:pPr marL="0" indent="0">
              <a:buNone/>
            </a:pPr>
            <a:endParaRPr lang="el-GR" sz="2000" dirty="0" smtClean="0">
              <a:latin typeface="Sylfaen" panose="010A0502050306030303" pitchFamily="18" charset="0"/>
            </a:endParaRPr>
          </a:p>
          <a:p>
            <a:pPr marL="0" indent="0">
              <a:buNone/>
            </a:pPr>
            <a:r>
              <a:rPr lang="el-GR" sz="2400" b="1" dirty="0" smtClean="0">
                <a:latin typeface="Sylfaen" panose="010A0502050306030303" pitchFamily="18" charset="0"/>
              </a:rPr>
              <a:t>Ποια κοινωνία νοείται ως ανδροκρατούμενη/πατριαρχική</a:t>
            </a:r>
            <a:r>
              <a:rPr lang="el-GR" sz="2000" dirty="0" smtClean="0">
                <a:latin typeface="Sylfaen" panose="010A0502050306030303" pitchFamily="18" charset="0"/>
              </a:rPr>
              <a:t>; Μια κοινωνία που οι </a:t>
            </a:r>
            <a:r>
              <a:rPr lang="el-GR" sz="2000" b="1" dirty="0" smtClean="0">
                <a:solidFill>
                  <a:srgbClr val="C00000"/>
                </a:solidFill>
                <a:latin typeface="Sylfaen" panose="010A0502050306030303" pitchFamily="18" charset="0"/>
              </a:rPr>
              <a:t>δομές</a:t>
            </a:r>
            <a:r>
              <a:rPr lang="el-GR" sz="2000" dirty="0" smtClean="0">
                <a:latin typeface="Sylfaen" panose="010A0502050306030303" pitchFamily="18" charset="0"/>
              </a:rPr>
              <a:t> και οι </a:t>
            </a:r>
            <a:r>
              <a:rPr lang="el-GR" sz="2000" b="1" dirty="0" smtClean="0">
                <a:solidFill>
                  <a:srgbClr val="C00000"/>
                </a:solidFill>
                <a:latin typeface="Sylfaen" panose="010A0502050306030303" pitchFamily="18" charset="0"/>
              </a:rPr>
              <a:t>θεσμοί </a:t>
            </a:r>
            <a:r>
              <a:rPr lang="el-GR" sz="2000" dirty="0" smtClean="0">
                <a:latin typeface="Sylfaen" panose="010A0502050306030303" pitchFamily="18" charset="0"/>
              </a:rPr>
              <a:t>της</a:t>
            </a:r>
            <a:r>
              <a:rPr lang="el-GR" sz="2000" b="1" dirty="0" smtClean="0">
                <a:solidFill>
                  <a:srgbClr val="C00000"/>
                </a:solidFill>
                <a:latin typeface="Sylfaen" panose="010A0502050306030303" pitchFamily="18" charset="0"/>
              </a:rPr>
              <a:t> </a:t>
            </a:r>
            <a:r>
              <a:rPr lang="el-GR" sz="2000" dirty="0" smtClean="0">
                <a:latin typeface="Sylfaen" panose="010A0502050306030303" pitchFamily="18" charset="0"/>
              </a:rPr>
              <a:t>– </a:t>
            </a:r>
            <a:r>
              <a:rPr lang="el-GR" sz="2000" b="1" dirty="0" smtClean="0">
                <a:latin typeface="Sylfaen" panose="010A0502050306030303" pitchFamily="18" charset="0"/>
              </a:rPr>
              <a:t>νομικοί</a:t>
            </a:r>
            <a:r>
              <a:rPr lang="el-GR" sz="2000" dirty="0" smtClean="0">
                <a:latin typeface="Sylfaen" panose="010A0502050306030303" pitchFamily="18" charset="0"/>
              </a:rPr>
              <a:t>, </a:t>
            </a:r>
            <a:r>
              <a:rPr lang="el-GR" sz="2000" b="1" dirty="0" smtClean="0">
                <a:latin typeface="Sylfaen" panose="010A0502050306030303" pitchFamily="18" charset="0"/>
              </a:rPr>
              <a:t>πολιτικοί</a:t>
            </a:r>
            <a:r>
              <a:rPr lang="el-GR" sz="2000" dirty="0" smtClean="0">
                <a:latin typeface="Sylfaen" panose="010A0502050306030303" pitchFamily="18" charset="0"/>
              </a:rPr>
              <a:t>, </a:t>
            </a:r>
            <a:r>
              <a:rPr lang="el-GR" sz="2000" b="1" dirty="0" smtClean="0">
                <a:latin typeface="Sylfaen" panose="010A0502050306030303" pitchFamily="18" charset="0"/>
              </a:rPr>
              <a:t>θρησκευτικοί</a:t>
            </a:r>
            <a:r>
              <a:rPr lang="el-GR" sz="2000" dirty="0" smtClean="0">
                <a:latin typeface="Sylfaen" panose="010A0502050306030303" pitchFamily="18" charset="0"/>
              </a:rPr>
              <a:t>, </a:t>
            </a:r>
            <a:r>
              <a:rPr lang="el-GR" sz="2000" b="1" dirty="0" smtClean="0">
                <a:latin typeface="Sylfaen" panose="010A0502050306030303" pitchFamily="18" charset="0"/>
              </a:rPr>
              <a:t>οικονομικοί </a:t>
            </a:r>
            <a:r>
              <a:rPr lang="el-GR" sz="2000" dirty="0" smtClean="0">
                <a:latin typeface="Sylfaen" panose="010A0502050306030303" pitchFamily="18" charset="0"/>
              </a:rPr>
              <a:t>– βάζουν τους </a:t>
            </a:r>
            <a:r>
              <a:rPr lang="el-GR" sz="2000" b="1" dirty="0" smtClean="0">
                <a:latin typeface="Sylfaen" panose="010A0502050306030303" pitchFamily="18" charset="0"/>
              </a:rPr>
              <a:t>άνδρες σε θέση ισχύος</a:t>
            </a:r>
            <a:r>
              <a:rPr lang="el-GR" sz="2000" dirty="0" smtClean="0">
                <a:latin typeface="Sylfaen" panose="010A0502050306030303" pitchFamily="18" charset="0"/>
              </a:rPr>
              <a:t> έναντι των γυναικών:</a:t>
            </a:r>
          </a:p>
          <a:p>
            <a:r>
              <a:rPr lang="el-GR" sz="2000" dirty="0" smtClean="0">
                <a:latin typeface="Sylfaen" panose="010A0502050306030303" pitchFamily="18" charset="0"/>
              </a:rPr>
              <a:t>Οι άνδρες μονοπωλούν ή κατά κανόνα καταλαμβάνουν θέσεις πολιτικής εξουσίας και ηγεσίας.</a:t>
            </a:r>
          </a:p>
          <a:p>
            <a:r>
              <a:rPr lang="el-GR" sz="2000" dirty="0" smtClean="0">
                <a:latin typeface="Sylfaen" panose="010A0502050306030303" pitchFamily="18" charset="0"/>
              </a:rPr>
              <a:t>Οι άνδρες απολαμβάνουν νομικά κατοχυρωμένα δικαιώματα, τα οποία οι γυναίκες δεν έχουν.</a:t>
            </a:r>
          </a:p>
          <a:p>
            <a:r>
              <a:rPr lang="el-GR" sz="2000" dirty="0" smtClean="0">
                <a:latin typeface="Sylfaen" panose="010A0502050306030303" pitchFamily="18" charset="0"/>
              </a:rPr>
              <a:t>Οι άνδρες κατέχουν ή ελέγχουν περισσότερους οικονομικούς πόρους από τις γυναίκες.</a:t>
            </a:r>
          </a:p>
          <a:p>
            <a:r>
              <a:rPr lang="el-GR" sz="2000" dirty="0" smtClean="0">
                <a:latin typeface="Sylfaen" panose="010A0502050306030303" pitchFamily="18" charset="0"/>
              </a:rPr>
              <a:t>Οι άνδρες έχουν άμεση εξουσία πάνω στις γυναίκες της οικογένειας ή του νοικοκυριού τους∙ μια εξουσία που κατοχυρώνεται από τον νόμο, τη θρησκεία, την εθιμική παράδοση.</a:t>
            </a:r>
          </a:p>
          <a:p>
            <a:r>
              <a:rPr lang="el-GR" sz="2000" dirty="0" smtClean="0">
                <a:latin typeface="Sylfaen" panose="010A0502050306030303" pitchFamily="18" charset="0"/>
              </a:rPr>
              <a:t>Οι δραστηριότητες, οι επαγγελματικές και μη ασχολίες, οι καλλιτεχνικές δημιουργίες, οι ιδέες και οι γνωστικές εξειδικεύσεις των ανδρών θεωρούνται μεγαλύτερου κύρους από τις αντίστοιχες των γυναικών.</a:t>
            </a:r>
          </a:p>
          <a:p>
            <a:r>
              <a:rPr lang="el-GR" sz="2000" dirty="0" smtClean="0">
                <a:latin typeface="Sylfaen" panose="010A0502050306030303" pitchFamily="18" charset="0"/>
              </a:rPr>
              <a:t>Οι άνδρες </a:t>
            </a:r>
            <a:r>
              <a:rPr lang="el-GR" sz="2000" b="1" dirty="0" smtClean="0">
                <a:solidFill>
                  <a:srgbClr val="C00000"/>
                </a:solidFill>
                <a:latin typeface="Sylfaen" panose="010A0502050306030303" pitchFamily="18" charset="0"/>
              </a:rPr>
              <a:t>χρησιμοποιούν τη βία</a:t>
            </a:r>
            <a:r>
              <a:rPr lang="el-GR" sz="2000" dirty="0" smtClean="0">
                <a:latin typeface="Sylfaen" panose="010A0502050306030303" pitchFamily="18" charset="0"/>
              </a:rPr>
              <a:t> </a:t>
            </a:r>
            <a:r>
              <a:rPr lang="el-GR" sz="2000" u="sng" dirty="0" smtClean="0">
                <a:latin typeface="Sylfaen" panose="010A0502050306030303" pitchFamily="18" charset="0"/>
              </a:rPr>
              <a:t>ως μέσο ελέγχου και εκφοβισμού των γυναικών</a:t>
            </a:r>
            <a:r>
              <a:rPr lang="el-GR" sz="2000" dirty="0" smtClean="0">
                <a:latin typeface="Sylfaen" panose="010A0502050306030303" pitchFamily="18" charset="0"/>
              </a:rPr>
              <a:t>.</a:t>
            </a:r>
          </a:p>
          <a:p>
            <a:pPr algn="ctr"/>
            <a:endParaRPr lang="el-GR" sz="2000" dirty="0" smtClean="0">
              <a:latin typeface="Sylfaen" panose="010A0502050306030303" pitchFamily="18" charset="0"/>
            </a:endParaRPr>
          </a:p>
          <a:p>
            <a:pPr marL="0" indent="0" algn="ctr">
              <a:buNone/>
            </a:pPr>
            <a:r>
              <a:rPr lang="el-GR" sz="2000" b="1" u="sng" dirty="0" smtClean="0">
                <a:latin typeface="Sylfaen" panose="010A0502050306030303" pitchFamily="18" charset="0"/>
              </a:rPr>
              <a:t>Η πραγματική ισότητα είναι ζήτημα δομών, όχι προσωπικής ηθικής και πνεύματος των ατόμων.</a:t>
            </a:r>
          </a:p>
          <a:p>
            <a:endParaRPr lang="el-GR" sz="2000" b="1" u="sng" dirty="0" smtClean="0">
              <a:latin typeface="Sylfaen" panose="010A0502050306030303" pitchFamily="18" charset="0"/>
            </a:endParaRPr>
          </a:p>
          <a:p>
            <a:endParaRPr lang="el-GR" sz="2000" dirty="0">
              <a:latin typeface="Sylfaen" panose="010A0502050306030303" pitchFamily="18" charset="0"/>
            </a:endParaRPr>
          </a:p>
        </p:txBody>
      </p:sp>
      <p:pic>
        <p:nvPicPr>
          <p:cNvPr id="2" name="Εικόνα 1"/>
          <p:cNvPicPr>
            <a:picLocks noChangeAspect="1"/>
          </p:cNvPicPr>
          <p:nvPr/>
        </p:nvPicPr>
        <p:blipFill>
          <a:blip r:embed="rId2"/>
          <a:stretch>
            <a:fillRect/>
          </a:stretch>
        </p:blipFill>
        <p:spPr>
          <a:xfrm>
            <a:off x="886870" y="6110654"/>
            <a:ext cx="10591487" cy="5627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12664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750277" y="0"/>
            <a:ext cx="10515600" cy="1325563"/>
          </a:xfrm>
        </p:spPr>
        <p:txBody>
          <a:bodyPr>
            <a:normAutofit/>
          </a:bodyPr>
          <a:lstStyle/>
          <a:p>
            <a:pPr algn="ctr"/>
            <a:r>
              <a:rPr lang="el-GR" sz="2800" b="1" u="sng" dirty="0">
                <a:latin typeface="Sylfaen" panose="010A0502050306030303" pitchFamily="18" charset="0"/>
              </a:rPr>
              <a:t>Τι σημαίνουν </a:t>
            </a:r>
            <a:r>
              <a:rPr lang="el-GR" sz="2800" b="1" u="sng" dirty="0">
                <a:solidFill>
                  <a:srgbClr val="7030A0"/>
                </a:solidFill>
                <a:latin typeface="Sylfaen" panose="010A0502050306030303" pitchFamily="18" charset="0"/>
              </a:rPr>
              <a:t>βιολογικό</a:t>
            </a:r>
            <a:r>
              <a:rPr lang="el-GR" sz="2800" b="1" u="sng" dirty="0">
                <a:latin typeface="Sylfaen" panose="010A0502050306030303" pitchFamily="18" charset="0"/>
              </a:rPr>
              <a:t> και </a:t>
            </a:r>
            <a:r>
              <a:rPr lang="el-GR" sz="2800" b="1" u="sng" dirty="0">
                <a:solidFill>
                  <a:srgbClr val="7030A0"/>
                </a:solidFill>
                <a:latin typeface="Sylfaen" panose="010A0502050306030303" pitchFamily="18" charset="0"/>
              </a:rPr>
              <a:t>κοινωνικό</a:t>
            </a:r>
            <a:r>
              <a:rPr lang="el-GR" sz="2800" b="1" u="sng" dirty="0">
                <a:latin typeface="Sylfaen" panose="010A0502050306030303" pitchFamily="18" charset="0"/>
              </a:rPr>
              <a:t> φύλο</a:t>
            </a:r>
            <a:r>
              <a:rPr lang="el-GR" sz="2800" b="1" dirty="0">
                <a:latin typeface="Sylfaen" panose="010A0502050306030303" pitchFamily="18" charset="0"/>
              </a:rPr>
              <a:t>:</a:t>
            </a:r>
          </a:p>
        </p:txBody>
      </p:sp>
      <p:sp>
        <p:nvSpPr>
          <p:cNvPr id="3" name="Θέση περιεχομένου 2"/>
          <p:cNvSpPr>
            <a:spLocks noGrp="1"/>
          </p:cNvSpPr>
          <p:nvPr>
            <p:ph idx="1"/>
          </p:nvPr>
        </p:nvSpPr>
        <p:spPr>
          <a:xfrm>
            <a:off x="169985" y="889005"/>
            <a:ext cx="9906000" cy="5696434"/>
          </a:xfrm>
        </p:spPr>
        <p:txBody>
          <a:bodyPr>
            <a:normAutofit/>
          </a:bodyPr>
          <a:lstStyle/>
          <a:p>
            <a:pPr algn="just">
              <a:lnSpc>
                <a:spcPct val="110000"/>
              </a:lnSpc>
            </a:pPr>
            <a:r>
              <a:rPr lang="el-GR" sz="2000" dirty="0">
                <a:latin typeface="Sylfaen" panose="010A0502050306030303" pitchFamily="18" charset="0"/>
              </a:rPr>
              <a:t>Το </a:t>
            </a:r>
            <a:r>
              <a:rPr lang="el-GR" sz="2000" b="1" dirty="0">
                <a:latin typeface="Sylfaen" panose="010A0502050306030303" pitchFamily="18" charset="0"/>
              </a:rPr>
              <a:t>βιολογικό/γενετήσιο</a:t>
            </a:r>
            <a:r>
              <a:rPr lang="el-GR" sz="2000" dirty="0">
                <a:latin typeface="Sylfaen" panose="010A0502050306030303" pitchFamily="18" charset="0"/>
              </a:rPr>
              <a:t> (</a:t>
            </a:r>
            <a:r>
              <a:rPr lang="en-US" sz="2000" dirty="0">
                <a:latin typeface="Sylfaen" panose="010A0502050306030303" pitchFamily="18" charset="0"/>
              </a:rPr>
              <a:t>sex) </a:t>
            </a:r>
            <a:r>
              <a:rPr lang="el-GR" sz="2000" b="1" dirty="0">
                <a:latin typeface="Sylfaen" panose="010A0502050306030303" pitchFamily="18" charset="0"/>
              </a:rPr>
              <a:t>φύλο</a:t>
            </a:r>
            <a:r>
              <a:rPr lang="el-GR" sz="2000" dirty="0">
                <a:latin typeface="Sylfaen" panose="010A0502050306030303" pitchFamily="18" charset="0"/>
              </a:rPr>
              <a:t> προκύπτει από τη </a:t>
            </a:r>
            <a:r>
              <a:rPr lang="el-GR" sz="2000" b="1" dirty="0">
                <a:solidFill>
                  <a:srgbClr val="C00000"/>
                </a:solidFill>
                <a:latin typeface="Sylfaen" panose="010A0502050306030303" pitchFamily="18" charset="0"/>
              </a:rPr>
              <a:t>φυσική ανατομία</a:t>
            </a:r>
            <a:r>
              <a:rPr lang="el-GR" sz="2000" dirty="0">
                <a:latin typeface="Sylfaen" panose="010A0502050306030303" pitchFamily="18" charset="0"/>
              </a:rPr>
              <a:t>, συγκροτείται στη βάση της </a:t>
            </a:r>
            <a:r>
              <a:rPr lang="el-GR" sz="2000" b="1" dirty="0">
                <a:solidFill>
                  <a:srgbClr val="C00000"/>
                </a:solidFill>
                <a:latin typeface="Sylfaen" panose="010A0502050306030303" pitchFamily="18" charset="0"/>
              </a:rPr>
              <a:t>σωματικής διαφοράς</a:t>
            </a:r>
            <a:r>
              <a:rPr lang="el-GR" sz="2000" b="1" dirty="0">
                <a:latin typeface="Sylfaen" panose="010A0502050306030303" pitchFamily="18" charset="0"/>
              </a:rPr>
              <a:t> </a:t>
            </a:r>
            <a:r>
              <a:rPr lang="el-GR" sz="2000" dirty="0">
                <a:latin typeface="Sylfaen" panose="010A0502050306030303" pitchFamily="18" charset="0"/>
              </a:rPr>
              <a:t>και των </a:t>
            </a:r>
            <a:r>
              <a:rPr lang="el-GR" sz="2000" b="1" dirty="0">
                <a:solidFill>
                  <a:srgbClr val="C00000"/>
                </a:solidFill>
                <a:latin typeface="Sylfaen" panose="010A0502050306030303" pitchFamily="18" charset="0"/>
              </a:rPr>
              <a:t>αναπαραγωγικών οργάνων</a:t>
            </a:r>
            <a:r>
              <a:rPr lang="el-GR" sz="2000" dirty="0">
                <a:latin typeface="Sylfaen" panose="010A0502050306030303" pitchFamily="18" charset="0"/>
              </a:rPr>
              <a:t>. </a:t>
            </a:r>
          </a:p>
          <a:p>
            <a:pPr algn="just">
              <a:lnSpc>
                <a:spcPct val="110000"/>
              </a:lnSpc>
            </a:pPr>
            <a:r>
              <a:rPr lang="el-GR" sz="2000" dirty="0">
                <a:latin typeface="Sylfaen" panose="010A0502050306030303" pitchFamily="18" charset="0"/>
              </a:rPr>
              <a:t>Το </a:t>
            </a:r>
            <a:r>
              <a:rPr lang="el-GR" sz="2000" b="1" dirty="0">
                <a:latin typeface="Sylfaen" panose="010A0502050306030303" pitchFamily="18" charset="0"/>
              </a:rPr>
              <a:t>1968</a:t>
            </a:r>
            <a:r>
              <a:rPr lang="el-GR" sz="2000" dirty="0">
                <a:latin typeface="Sylfaen" panose="010A0502050306030303" pitchFamily="18" charset="0"/>
              </a:rPr>
              <a:t>, </a:t>
            </a:r>
            <a:r>
              <a:rPr lang="el-GR" sz="2000" b="1" dirty="0">
                <a:latin typeface="Sylfaen" panose="010A0502050306030303" pitchFamily="18" charset="0"/>
              </a:rPr>
              <a:t>ο καθηγητής ψυχιατρικής </a:t>
            </a:r>
            <a:r>
              <a:rPr lang="en-US" sz="2000" b="1" dirty="0">
                <a:latin typeface="Sylfaen" panose="010A0502050306030303" pitchFamily="18" charset="0"/>
              </a:rPr>
              <a:t>Robert </a:t>
            </a:r>
            <a:r>
              <a:rPr lang="en-US" sz="2000" b="1" dirty="0" err="1" smtClean="0">
                <a:latin typeface="Sylfaen" panose="010A0502050306030303" pitchFamily="18" charset="0"/>
              </a:rPr>
              <a:t>Stoller</a:t>
            </a:r>
            <a:r>
              <a:rPr lang="en-US" sz="2000" dirty="0" smtClean="0">
                <a:latin typeface="Sylfaen" panose="010A0502050306030303" pitchFamily="18" charset="0"/>
              </a:rPr>
              <a:t> </a:t>
            </a:r>
            <a:r>
              <a:rPr lang="el-GR" sz="2000" dirty="0">
                <a:latin typeface="Sylfaen" panose="010A0502050306030303" pitchFamily="18" charset="0"/>
              </a:rPr>
              <a:t>εισήγαγε τη διάκριση μεταξύ κοινωνικού και </a:t>
            </a:r>
            <a:r>
              <a:rPr lang="el-GR" sz="2000" dirty="0" smtClean="0">
                <a:latin typeface="Sylfaen" panose="010A0502050306030303" pitchFamily="18" charset="0"/>
              </a:rPr>
              <a:t>βιολογικού φύλου, </a:t>
            </a:r>
            <a:r>
              <a:rPr lang="el-GR" sz="2000" dirty="0">
                <a:latin typeface="Sylfaen" panose="010A0502050306030303" pitchFamily="18" charset="0"/>
              </a:rPr>
              <a:t>στο </a:t>
            </a:r>
            <a:r>
              <a:rPr lang="el-GR" sz="2000" b="1" i="1" dirty="0" err="1">
                <a:solidFill>
                  <a:srgbClr val="7030A0"/>
                </a:solidFill>
                <a:latin typeface="Sylfaen" panose="010A0502050306030303" pitchFamily="18" charset="0"/>
              </a:rPr>
              <a:t>Sex</a:t>
            </a:r>
            <a:r>
              <a:rPr lang="el-GR" sz="2000" b="1" i="1" dirty="0">
                <a:solidFill>
                  <a:srgbClr val="7030A0"/>
                </a:solidFill>
                <a:latin typeface="Sylfaen" panose="010A0502050306030303" pitchFamily="18" charset="0"/>
              </a:rPr>
              <a:t> and </a:t>
            </a:r>
            <a:r>
              <a:rPr lang="el-GR" sz="2000" b="1" i="1" dirty="0" err="1">
                <a:solidFill>
                  <a:srgbClr val="7030A0"/>
                </a:solidFill>
                <a:latin typeface="Sylfaen" panose="010A0502050306030303" pitchFamily="18" charset="0"/>
              </a:rPr>
              <a:t>Gender</a:t>
            </a:r>
            <a:r>
              <a:rPr lang="el-GR" sz="2000" b="1" i="1" dirty="0">
                <a:solidFill>
                  <a:srgbClr val="7030A0"/>
                </a:solidFill>
                <a:latin typeface="Sylfaen" panose="010A0502050306030303" pitchFamily="18" charset="0"/>
              </a:rPr>
              <a:t>. On the Development of </a:t>
            </a:r>
            <a:r>
              <a:rPr lang="el-GR" sz="2000" b="1" i="1" dirty="0" err="1">
                <a:solidFill>
                  <a:srgbClr val="7030A0"/>
                </a:solidFill>
                <a:latin typeface="Sylfaen" panose="010A0502050306030303" pitchFamily="18" charset="0"/>
              </a:rPr>
              <a:t>Masculinity</a:t>
            </a:r>
            <a:r>
              <a:rPr lang="el-GR" sz="2000" b="1" i="1" dirty="0">
                <a:solidFill>
                  <a:srgbClr val="7030A0"/>
                </a:solidFill>
                <a:latin typeface="Sylfaen" panose="010A0502050306030303" pitchFamily="18" charset="0"/>
              </a:rPr>
              <a:t> and </a:t>
            </a:r>
            <a:r>
              <a:rPr lang="el-GR" sz="2000" b="1" i="1" dirty="0" err="1">
                <a:solidFill>
                  <a:srgbClr val="7030A0"/>
                </a:solidFill>
                <a:latin typeface="Sylfaen" panose="010A0502050306030303" pitchFamily="18" charset="0"/>
              </a:rPr>
              <a:t>Feminitity</a:t>
            </a:r>
            <a:r>
              <a:rPr lang="el-GR" sz="2000" dirty="0">
                <a:latin typeface="Sylfaen" panose="010A0502050306030303" pitchFamily="18" charset="0"/>
              </a:rPr>
              <a:t>, για να περιγράψει ασθενείς με έντονες αποκλίσεις από την αρρενωπότητα και τη θηλυκότητα τους, κυρίως </a:t>
            </a:r>
            <a:r>
              <a:rPr lang="el-GR" sz="2000" dirty="0" err="1">
                <a:latin typeface="Sylfaen" panose="010A0502050306030303" pitchFamily="18" charset="0"/>
              </a:rPr>
              <a:t>τρανσεξουαλικούς</a:t>
            </a:r>
            <a:r>
              <a:rPr lang="el-GR" sz="2000" dirty="0">
                <a:latin typeface="Sylfaen" panose="010A0502050306030303" pitchFamily="18" charset="0"/>
              </a:rPr>
              <a:t>, </a:t>
            </a:r>
            <a:r>
              <a:rPr lang="el-GR" sz="2000" dirty="0" err="1">
                <a:latin typeface="Sylfaen" panose="010A0502050306030303" pitchFamily="18" charset="0"/>
              </a:rPr>
              <a:t>παρενδυτικούς</a:t>
            </a:r>
            <a:r>
              <a:rPr lang="el-GR" sz="2000" dirty="0">
                <a:latin typeface="Sylfaen" panose="010A0502050306030303" pitchFamily="18" charset="0"/>
              </a:rPr>
              <a:t> και άλλους ασθενείς με διακριτές βιολογικές ανωμαλίες του γενετήσιου φύλου τους, ώστε να βρει όμοιες ενδείξεις της κοινωνικής έκφρασης </a:t>
            </a:r>
            <a:r>
              <a:rPr lang="el-GR" sz="2000" dirty="0" smtClean="0">
                <a:latin typeface="Sylfaen" panose="010A0502050306030303" pitchFamily="18" charset="0"/>
              </a:rPr>
              <a:t>του </a:t>
            </a:r>
            <a:r>
              <a:rPr lang="el-GR" sz="2000" dirty="0">
                <a:latin typeface="Sylfaen" panose="010A0502050306030303" pitchFamily="18" charset="0"/>
              </a:rPr>
              <a:t>φύλου σε άλλους </a:t>
            </a:r>
            <a:r>
              <a:rPr lang="el-GR" sz="2000" dirty="0" smtClean="0">
                <a:latin typeface="Sylfaen" panose="010A0502050306030303" pitchFamily="18" charset="0"/>
              </a:rPr>
              <a:t>ανθρώπους </a:t>
            </a:r>
            <a:r>
              <a:rPr lang="el-GR" sz="2000" dirty="0">
                <a:latin typeface="Sylfaen" panose="010A0502050306030303" pitchFamily="18" charset="0"/>
              </a:rPr>
              <a:t>που δεν ανήκαν σε αποκλίνουσες κατηγορίες.</a:t>
            </a:r>
          </a:p>
          <a:p>
            <a:pPr lvl="0" algn="just">
              <a:lnSpc>
                <a:spcPct val="110000"/>
              </a:lnSpc>
            </a:pPr>
            <a:r>
              <a:rPr lang="el-GR" sz="2000" dirty="0">
                <a:solidFill>
                  <a:prstClr val="black"/>
                </a:solidFill>
                <a:latin typeface="Sylfaen" panose="010A0502050306030303" pitchFamily="18" charset="0"/>
              </a:rPr>
              <a:t>Το </a:t>
            </a:r>
            <a:r>
              <a:rPr lang="el-GR" sz="2000" b="1" dirty="0">
                <a:solidFill>
                  <a:prstClr val="black"/>
                </a:solidFill>
                <a:latin typeface="Sylfaen" panose="010A0502050306030303" pitchFamily="18" charset="0"/>
              </a:rPr>
              <a:t>κοινωνικό φύλο</a:t>
            </a:r>
            <a:r>
              <a:rPr lang="el-GR" sz="2000" dirty="0">
                <a:solidFill>
                  <a:prstClr val="black"/>
                </a:solidFill>
                <a:latin typeface="Sylfaen" panose="010A0502050306030303" pitchFamily="18" charset="0"/>
              </a:rPr>
              <a:t> (</a:t>
            </a:r>
            <a:r>
              <a:rPr lang="en-US" sz="2000" b="1" u="sng" dirty="0">
                <a:solidFill>
                  <a:prstClr val="black"/>
                </a:solidFill>
                <a:latin typeface="Sylfaen" panose="010A0502050306030303" pitchFamily="18" charset="0"/>
              </a:rPr>
              <a:t>gender</a:t>
            </a:r>
            <a:r>
              <a:rPr lang="el-GR" sz="2000" b="1" dirty="0">
                <a:solidFill>
                  <a:prstClr val="black"/>
                </a:solidFill>
                <a:latin typeface="Sylfaen" panose="010A0502050306030303" pitchFamily="18" charset="0"/>
              </a:rPr>
              <a:t>) </a:t>
            </a:r>
            <a:r>
              <a:rPr lang="el-GR" sz="2000" dirty="0">
                <a:solidFill>
                  <a:prstClr val="black"/>
                </a:solidFill>
                <a:latin typeface="Sylfaen" panose="010A0502050306030303" pitchFamily="18" charset="0"/>
              </a:rPr>
              <a:t>χρησιμοποιήθηκε για πρώτη φορά στις ανθρωπιστικές επιστήμες από την κοινωνιολόγο </a:t>
            </a:r>
            <a:r>
              <a:rPr lang="en-US" sz="2000" b="1" dirty="0">
                <a:solidFill>
                  <a:srgbClr val="0070C0"/>
                </a:solidFill>
                <a:latin typeface="Sylfaen" panose="010A0502050306030303" pitchFamily="18" charset="0"/>
              </a:rPr>
              <a:t>Ann Oakley </a:t>
            </a:r>
            <a:r>
              <a:rPr lang="el-GR" sz="2000" dirty="0">
                <a:solidFill>
                  <a:prstClr val="black"/>
                </a:solidFill>
                <a:latin typeface="Sylfaen" panose="010A0502050306030303" pitchFamily="18" charset="0"/>
              </a:rPr>
              <a:t>στο έργο της </a:t>
            </a:r>
            <a:r>
              <a:rPr lang="en-US" sz="2000" b="1" i="1" dirty="0">
                <a:solidFill>
                  <a:srgbClr val="7030A0"/>
                </a:solidFill>
                <a:latin typeface="Sylfaen" panose="010A0502050306030303" pitchFamily="18" charset="0"/>
              </a:rPr>
              <a:t>Sex, Gender and Society</a:t>
            </a:r>
            <a:r>
              <a:rPr lang="el-GR" sz="2000" b="1" dirty="0">
                <a:solidFill>
                  <a:srgbClr val="7030A0"/>
                </a:solidFill>
                <a:latin typeface="Sylfaen" panose="010A0502050306030303" pitchFamily="18" charset="0"/>
              </a:rPr>
              <a:t> </a:t>
            </a:r>
            <a:r>
              <a:rPr lang="el-GR" sz="2000" dirty="0">
                <a:solidFill>
                  <a:prstClr val="black"/>
                </a:solidFill>
                <a:latin typeface="Sylfaen" panose="010A0502050306030303" pitchFamily="18" charset="0"/>
              </a:rPr>
              <a:t>(</a:t>
            </a:r>
            <a:r>
              <a:rPr lang="el-GR" sz="2000" b="1" dirty="0">
                <a:solidFill>
                  <a:prstClr val="black"/>
                </a:solidFill>
                <a:latin typeface="Sylfaen" panose="010A0502050306030303" pitchFamily="18" charset="0"/>
              </a:rPr>
              <a:t>1972</a:t>
            </a:r>
            <a:r>
              <a:rPr lang="el-GR" sz="2000" dirty="0">
                <a:solidFill>
                  <a:prstClr val="black"/>
                </a:solidFill>
                <a:latin typeface="Sylfaen" panose="010A0502050306030303" pitchFamily="18" charset="0"/>
              </a:rPr>
              <a:t>) για να αντιταχθεί απέναντι στην πεποίθηση ότι οι </a:t>
            </a:r>
            <a:r>
              <a:rPr lang="el-GR" sz="2000" dirty="0" err="1">
                <a:solidFill>
                  <a:prstClr val="black"/>
                </a:solidFill>
                <a:latin typeface="Sylfaen" panose="010A0502050306030303" pitchFamily="18" charset="0"/>
              </a:rPr>
              <a:t>έμφυλες</a:t>
            </a:r>
            <a:r>
              <a:rPr lang="el-GR" sz="2000" dirty="0">
                <a:solidFill>
                  <a:prstClr val="black"/>
                </a:solidFill>
                <a:latin typeface="Sylfaen" panose="010A0502050306030303" pitchFamily="18" charset="0"/>
              </a:rPr>
              <a:t> διαφορές εξαρτώνται από τη βιολογία, ως εκ τούτου τη φύση, και να αναδείξει ότι </a:t>
            </a:r>
            <a:r>
              <a:rPr lang="el-GR" sz="2000" b="1" dirty="0">
                <a:solidFill>
                  <a:prstClr val="black"/>
                </a:solidFill>
                <a:latin typeface="Sylfaen" panose="010A0502050306030303" pitchFamily="18" charset="0"/>
              </a:rPr>
              <a:t>η υποταγή των γυναικών και η «φυσική» τους κατωτερότητα δεν είναι παρά μία </a:t>
            </a:r>
            <a:r>
              <a:rPr lang="el-GR" sz="2000" b="1" dirty="0" err="1">
                <a:solidFill>
                  <a:prstClr val="black"/>
                </a:solidFill>
                <a:latin typeface="Sylfaen" panose="010A0502050306030303" pitchFamily="18" charset="0"/>
              </a:rPr>
              <a:t>κοινωνικοπολιτισμική</a:t>
            </a:r>
            <a:r>
              <a:rPr lang="el-GR" sz="2000" b="1" dirty="0">
                <a:solidFill>
                  <a:prstClr val="black"/>
                </a:solidFill>
                <a:latin typeface="Sylfaen" panose="010A0502050306030303" pitchFamily="18" charset="0"/>
              </a:rPr>
              <a:t>, ιστορική και πολιτική κατασκευή</a:t>
            </a:r>
            <a:r>
              <a:rPr lang="el-GR" sz="2000" dirty="0">
                <a:solidFill>
                  <a:prstClr val="black"/>
                </a:solidFill>
                <a:latin typeface="Sylfaen" panose="010A0502050306030303" pitchFamily="18" charset="0"/>
              </a:rPr>
              <a:t>. </a:t>
            </a:r>
          </a:p>
          <a:p>
            <a:pPr algn="just">
              <a:lnSpc>
                <a:spcPct val="110000"/>
              </a:lnSpc>
            </a:pPr>
            <a:endParaRPr lang="el-GR" sz="2000" dirty="0">
              <a:latin typeface="Sylfaen" panose="010A0502050306030303" pitchFamily="18" charset="0"/>
            </a:endParaRPr>
          </a:p>
        </p:txBody>
      </p:sp>
      <p:pic>
        <p:nvPicPr>
          <p:cNvPr id="1026" name="Picture 2" descr="Sex and Gender: The Development of Masculinity and Femininity book 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8385" y="1325563"/>
            <a:ext cx="1827046" cy="2751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886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A71B937-00C0-E063-3992-1801D6979BF7}"/>
              </a:ext>
            </a:extLst>
          </p:cNvPr>
          <p:cNvSpPr>
            <a:spLocks noGrp="1"/>
          </p:cNvSpPr>
          <p:nvPr>
            <p:ph idx="1"/>
          </p:nvPr>
        </p:nvSpPr>
        <p:spPr>
          <a:xfrm>
            <a:off x="337351" y="497150"/>
            <a:ext cx="11203620" cy="5939161"/>
          </a:xfrm>
        </p:spPr>
        <p:txBody>
          <a:bodyPr/>
          <a:lstStyle/>
          <a:p>
            <a:pPr marL="0" indent="0" algn="just">
              <a:buNone/>
            </a:pPr>
            <a:endParaRPr lang="el-GR" sz="2400" dirty="0">
              <a:latin typeface="Sylfaen" panose="010A0502050306030303" pitchFamily="18" charset="0"/>
              <a:ea typeface="Calibri" panose="020F0502020204030204" pitchFamily="34" charset="0"/>
              <a:cs typeface="Calibri" panose="020F0502020204030204" pitchFamily="34" charset="0"/>
            </a:endParaRPr>
          </a:p>
          <a:p>
            <a:pPr marL="0" indent="0" algn="just">
              <a:buNone/>
            </a:pPr>
            <a:endParaRPr lang="el-GR" sz="2400" dirty="0">
              <a:latin typeface="Sylfaen" panose="010A0502050306030303" pitchFamily="18" charset="0"/>
              <a:ea typeface="Calibri" panose="020F0502020204030204" pitchFamily="34" charset="0"/>
              <a:cs typeface="Calibri" panose="020F0502020204030204" pitchFamily="34" charset="0"/>
            </a:endParaRPr>
          </a:p>
          <a:p>
            <a:pPr marL="0" indent="0" algn="just">
              <a:buNone/>
            </a:pPr>
            <a:endParaRPr lang="el-GR" sz="2400" dirty="0">
              <a:latin typeface="Sylfaen" panose="010A0502050306030303" pitchFamily="18" charset="0"/>
              <a:ea typeface="Calibri" panose="020F0502020204030204" pitchFamily="34" charset="0"/>
              <a:cs typeface="Calibri" panose="020F0502020204030204" pitchFamily="34" charset="0"/>
            </a:endParaRPr>
          </a:p>
          <a:p>
            <a:pPr marL="0" indent="0" algn="just">
              <a:buNone/>
            </a:pPr>
            <a:r>
              <a:rPr lang="el-GR" sz="2400" dirty="0">
                <a:latin typeface="Sylfaen" panose="010A0502050306030303" pitchFamily="18" charset="0"/>
                <a:ea typeface="Calibri" panose="020F0502020204030204" pitchFamily="34" charset="0"/>
                <a:cs typeface="Calibri" panose="020F0502020204030204" pitchFamily="34" charset="0"/>
              </a:rPr>
              <a:t>Τ</a:t>
            </a:r>
            <a:r>
              <a:rPr lang="el-GR" sz="2400" dirty="0">
                <a:effectLst/>
                <a:latin typeface="Sylfaen" panose="010A0502050306030303" pitchFamily="18" charset="0"/>
                <a:ea typeface="Calibri" panose="020F0502020204030204" pitchFamily="34" charset="0"/>
                <a:cs typeface="Calibri" panose="020F0502020204030204" pitchFamily="34" charset="0"/>
              </a:rPr>
              <a:t>ο έργο που βασίστηκε </a:t>
            </a:r>
            <a:r>
              <a:rPr lang="el-GR" sz="2400" b="1" dirty="0">
                <a:effectLst/>
                <a:latin typeface="Sylfaen" panose="010A0502050306030303" pitchFamily="18" charset="0"/>
                <a:ea typeface="Calibri" panose="020F0502020204030204" pitchFamily="34" charset="0"/>
                <a:cs typeface="Calibri" panose="020F0502020204030204" pitchFamily="34" charset="0"/>
              </a:rPr>
              <a:t>στη διάκριση βιολογικού και κοινωνικού φύλου, </a:t>
            </a:r>
            <a:r>
              <a:rPr lang="el-GR" sz="2400" dirty="0">
                <a:effectLst/>
                <a:latin typeface="Sylfaen" panose="010A0502050306030303" pitchFamily="18" charset="0"/>
                <a:ea typeface="Calibri" panose="020F0502020204030204" pitchFamily="34" charset="0"/>
                <a:cs typeface="Calibri" panose="020F0502020204030204" pitchFamily="34" charset="0"/>
              </a:rPr>
              <a:t>εκθέτοντας τη διαδικασία με την οποία εν τέλει </a:t>
            </a:r>
            <a:r>
              <a:rPr lang="el-GR" sz="2400" b="1" dirty="0">
                <a:effectLst/>
                <a:latin typeface="Sylfaen" panose="010A0502050306030303" pitchFamily="18" charset="0"/>
                <a:ea typeface="Calibri" panose="020F0502020204030204" pitchFamily="34" charset="0"/>
                <a:cs typeface="Calibri" panose="020F0502020204030204" pitchFamily="34" charset="0"/>
              </a:rPr>
              <a:t>το κοινωνικό φύλο κατασκευάζεται </a:t>
            </a:r>
            <a:r>
              <a:rPr lang="el-GR" sz="2400" dirty="0">
                <a:effectLst/>
                <a:latin typeface="Sylfaen" panose="010A0502050306030303" pitchFamily="18" charset="0"/>
                <a:ea typeface="Calibri" panose="020F0502020204030204" pitchFamily="34" charset="0"/>
                <a:cs typeface="Calibri" panose="020F0502020204030204" pitchFamily="34" charset="0"/>
              </a:rPr>
              <a:t>και</a:t>
            </a:r>
            <a:r>
              <a:rPr lang="el-GR" sz="2400" b="1" dirty="0">
                <a:effectLst/>
                <a:latin typeface="Sylfaen" panose="010A0502050306030303" pitchFamily="18" charset="0"/>
                <a:ea typeface="Calibri" panose="020F0502020204030204" pitchFamily="34" charset="0"/>
                <a:cs typeface="Calibri" panose="020F0502020204030204" pitchFamily="34" charset="0"/>
              </a:rPr>
              <a:t> </a:t>
            </a:r>
            <a:r>
              <a:rPr lang="el-GR" sz="2400" b="1" dirty="0" err="1">
                <a:effectLst/>
                <a:latin typeface="Sylfaen" panose="010A0502050306030303" pitchFamily="18" charset="0"/>
                <a:ea typeface="Calibri" panose="020F0502020204030204" pitchFamily="34" charset="0"/>
                <a:cs typeface="Calibri" panose="020F0502020204030204" pitchFamily="34" charset="0"/>
              </a:rPr>
              <a:t>νοηματοδοτείται</a:t>
            </a:r>
            <a:r>
              <a:rPr lang="el-GR" sz="2400" b="1" dirty="0">
                <a:effectLst/>
                <a:latin typeface="Sylfaen" panose="010A0502050306030303" pitchFamily="18" charset="0"/>
                <a:ea typeface="Calibri" panose="020F0502020204030204" pitchFamily="34" charset="0"/>
                <a:cs typeface="Calibri" panose="020F0502020204030204" pitchFamily="34" charset="0"/>
              </a:rPr>
              <a:t> </a:t>
            </a:r>
            <a:r>
              <a:rPr lang="el-GR" sz="2400" dirty="0">
                <a:effectLst/>
                <a:latin typeface="Sylfaen" panose="010A0502050306030303" pitchFamily="18" charset="0"/>
                <a:ea typeface="Calibri" panose="020F0502020204030204" pitchFamily="34" charset="0"/>
                <a:cs typeface="Calibri" panose="020F0502020204030204" pitchFamily="34" charset="0"/>
              </a:rPr>
              <a:t>συνεχώς</a:t>
            </a:r>
            <a:r>
              <a:rPr lang="el-GR" sz="2400" b="1" dirty="0">
                <a:effectLst/>
                <a:latin typeface="Sylfaen" panose="010A0502050306030303" pitchFamily="18" charset="0"/>
                <a:ea typeface="Calibri" panose="020F0502020204030204" pitchFamily="34" charset="0"/>
                <a:cs typeface="Calibri" panose="020F0502020204030204" pitchFamily="34" charset="0"/>
              </a:rPr>
              <a:t> πολιτισμικά (πλέγματα αξιών της εκάστοτε κοινωνίας), </a:t>
            </a:r>
            <a:r>
              <a:rPr lang="el-GR" sz="2400" dirty="0">
                <a:effectLst/>
                <a:latin typeface="Sylfaen" panose="010A0502050306030303" pitchFamily="18" charset="0"/>
                <a:ea typeface="Calibri" panose="020F0502020204030204" pitchFamily="34" charset="0"/>
                <a:cs typeface="Calibri" panose="020F0502020204030204" pitchFamily="34" charset="0"/>
              </a:rPr>
              <a:t>είναι της Γαλλίδας φιλοσόφου, φεμινίστριας και κοινωνικής θεωρητικού,</a:t>
            </a:r>
            <a:r>
              <a:rPr lang="el-GR" sz="2400" b="1" dirty="0">
                <a:effectLst/>
                <a:latin typeface="Sylfaen" panose="010A0502050306030303" pitchFamily="18" charset="0"/>
                <a:ea typeface="Calibri" panose="020F0502020204030204" pitchFamily="34" charset="0"/>
                <a:cs typeface="Calibri" panose="020F0502020204030204" pitchFamily="34" charset="0"/>
              </a:rPr>
              <a:t> </a:t>
            </a:r>
            <a:r>
              <a:rPr lang="el-GR" sz="2400" b="1" dirty="0" err="1">
                <a:solidFill>
                  <a:srgbClr val="C00000"/>
                </a:solidFill>
                <a:effectLst/>
                <a:latin typeface="Sylfaen" panose="010A0502050306030303" pitchFamily="18" charset="0"/>
                <a:ea typeface="Calibri" panose="020F0502020204030204" pitchFamily="34" charset="0"/>
                <a:cs typeface="Calibri" panose="020F0502020204030204" pitchFamily="34" charset="0"/>
              </a:rPr>
              <a:t>Simon</a:t>
            </a:r>
            <a:r>
              <a:rPr lang="el-GR" sz="2400" b="1" dirty="0">
                <a:solidFill>
                  <a:srgbClr val="C00000"/>
                </a:solidFill>
                <a:effectLst/>
                <a:latin typeface="Sylfaen" panose="010A0502050306030303" pitchFamily="18" charset="0"/>
                <a:ea typeface="Calibri" panose="020F0502020204030204" pitchFamily="34" charset="0"/>
                <a:cs typeface="Calibri" panose="020F0502020204030204" pitchFamily="34" charset="0"/>
              </a:rPr>
              <a:t> de </a:t>
            </a:r>
            <a:r>
              <a:rPr lang="el-GR" sz="2400" b="1" dirty="0" err="1">
                <a:solidFill>
                  <a:srgbClr val="C00000"/>
                </a:solidFill>
                <a:effectLst/>
                <a:latin typeface="Sylfaen" panose="010A0502050306030303" pitchFamily="18" charset="0"/>
                <a:ea typeface="Calibri" panose="020F0502020204030204" pitchFamily="34" charset="0"/>
                <a:cs typeface="Calibri" panose="020F0502020204030204" pitchFamily="34" charset="0"/>
              </a:rPr>
              <a:t>Beauvoir</a:t>
            </a:r>
            <a:r>
              <a:rPr lang="el-GR" sz="2400" dirty="0">
                <a:effectLst/>
                <a:latin typeface="Sylfaen" panose="010A0502050306030303" pitchFamily="18" charset="0"/>
                <a:ea typeface="Calibri" panose="020F0502020204030204" pitchFamily="34" charset="0"/>
                <a:cs typeface="Calibri" panose="020F0502020204030204" pitchFamily="34" charset="0"/>
              </a:rPr>
              <a:t>, με τίτλο: </a:t>
            </a:r>
            <a:r>
              <a:rPr lang="el-GR" sz="2400" b="1" i="1" dirty="0">
                <a:solidFill>
                  <a:srgbClr val="954ECA"/>
                </a:solidFill>
                <a:effectLst/>
                <a:latin typeface="Sylfaen" panose="010A0502050306030303" pitchFamily="18" charset="0"/>
                <a:ea typeface="Calibri" panose="020F0502020204030204" pitchFamily="34" charset="0"/>
                <a:cs typeface="Calibri" panose="020F0502020204030204" pitchFamily="34" charset="0"/>
              </a:rPr>
              <a:t>Το Δεύτερο Φύλο </a:t>
            </a:r>
            <a:r>
              <a:rPr lang="el-GR" sz="2400" b="1" dirty="0">
                <a:solidFill>
                  <a:srgbClr val="954ECA"/>
                </a:solidFill>
                <a:effectLst/>
                <a:latin typeface="Sylfaen" panose="010A0502050306030303" pitchFamily="18" charset="0"/>
                <a:ea typeface="Calibri" panose="020F0502020204030204" pitchFamily="34" charset="0"/>
                <a:cs typeface="Calibri" panose="020F0502020204030204" pitchFamily="34" charset="0"/>
              </a:rPr>
              <a:t>(</a:t>
            </a:r>
            <a:r>
              <a:rPr lang="el-GR" sz="2400" b="1" i="1" dirty="0">
                <a:solidFill>
                  <a:srgbClr val="954ECA"/>
                </a:solidFill>
                <a:effectLst/>
                <a:latin typeface="Sylfaen" panose="010A0502050306030303" pitchFamily="18" charset="0"/>
                <a:ea typeface="Calibri" panose="020F0502020204030204" pitchFamily="34" charset="0"/>
                <a:cs typeface="Calibri" panose="020F0502020204030204" pitchFamily="34" charset="0"/>
              </a:rPr>
              <a:t>The </a:t>
            </a:r>
            <a:r>
              <a:rPr lang="el-GR" sz="2400" b="1" i="1" dirty="0" err="1">
                <a:solidFill>
                  <a:srgbClr val="954ECA"/>
                </a:solidFill>
                <a:effectLst/>
                <a:latin typeface="Sylfaen" panose="010A0502050306030303" pitchFamily="18" charset="0"/>
                <a:ea typeface="Calibri" panose="020F0502020204030204" pitchFamily="34" charset="0"/>
                <a:cs typeface="Calibri" panose="020F0502020204030204" pitchFamily="34" charset="0"/>
              </a:rPr>
              <a:t>Second</a:t>
            </a:r>
            <a:r>
              <a:rPr lang="el-GR" sz="2400" b="1" i="1" dirty="0">
                <a:solidFill>
                  <a:srgbClr val="954ECA"/>
                </a:solidFill>
                <a:effectLst/>
                <a:latin typeface="Sylfaen" panose="010A0502050306030303" pitchFamily="18" charset="0"/>
                <a:ea typeface="Calibri" panose="020F0502020204030204" pitchFamily="34" charset="0"/>
                <a:cs typeface="Calibri" panose="020F0502020204030204" pitchFamily="34" charset="0"/>
              </a:rPr>
              <a:t> </a:t>
            </a:r>
            <a:r>
              <a:rPr lang="el-GR" sz="2400" b="1" i="1" dirty="0" err="1">
                <a:solidFill>
                  <a:srgbClr val="954ECA"/>
                </a:solidFill>
                <a:effectLst/>
                <a:latin typeface="Sylfaen" panose="010A0502050306030303" pitchFamily="18" charset="0"/>
                <a:ea typeface="Calibri" panose="020F0502020204030204" pitchFamily="34" charset="0"/>
                <a:cs typeface="Calibri" panose="020F0502020204030204" pitchFamily="34" charset="0"/>
              </a:rPr>
              <a:t>Sex</a:t>
            </a:r>
            <a:r>
              <a:rPr lang="el-GR" sz="2400" b="1" dirty="0">
                <a:solidFill>
                  <a:srgbClr val="954ECA"/>
                </a:solidFill>
                <a:effectLst/>
                <a:latin typeface="Sylfaen" panose="010A0502050306030303" pitchFamily="18" charset="0"/>
                <a:ea typeface="Calibri" panose="020F0502020204030204" pitchFamily="34" charset="0"/>
                <a:cs typeface="Calibri" panose="020F0502020204030204" pitchFamily="34" charset="0"/>
              </a:rPr>
              <a:t>, 1949)</a:t>
            </a:r>
            <a:r>
              <a:rPr lang="el-GR" sz="2400" b="1" dirty="0">
                <a:effectLst/>
                <a:latin typeface="Sylfaen" panose="010A0502050306030303" pitchFamily="18" charset="0"/>
                <a:ea typeface="Calibri" panose="020F0502020204030204" pitchFamily="34" charset="0"/>
                <a:cs typeface="Calibri" panose="020F0502020204030204" pitchFamily="34" charset="0"/>
              </a:rPr>
              <a:t>. </a:t>
            </a:r>
            <a:r>
              <a:rPr lang="el-GR" sz="2400" dirty="0">
                <a:effectLst/>
                <a:latin typeface="Sylfaen" panose="010A0502050306030303" pitchFamily="18" charset="0"/>
                <a:ea typeface="Calibri" panose="020F0502020204030204" pitchFamily="34" charset="0"/>
                <a:cs typeface="Calibri" panose="020F0502020204030204" pitchFamily="34" charset="0"/>
              </a:rPr>
              <a:t>Σε αυτήν ανήκει η διάσημη φράση </a:t>
            </a:r>
            <a:r>
              <a:rPr lang="el-GR" sz="2400" b="1" dirty="0">
                <a:effectLst/>
                <a:latin typeface="Sylfaen" panose="010A0502050306030303" pitchFamily="18" charset="0"/>
                <a:ea typeface="Calibri" panose="020F0502020204030204" pitchFamily="34" charset="0"/>
                <a:cs typeface="Calibri" panose="020F0502020204030204" pitchFamily="34" charset="0"/>
              </a:rPr>
              <a:t>«δεν γεννιέται κανείς γυναίκα, αλλά γίνεται» </a:t>
            </a:r>
            <a:r>
              <a:rPr lang="el-GR" sz="2400" dirty="0">
                <a:effectLst/>
                <a:latin typeface="Sylfaen" panose="010A0502050306030303" pitchFamily="18" charset="0"/>
                <a:ea typeface="Calibri" panose="020F0502020204030204" pitchFamily="34" charset="0"/>
                <a:cs typeface="Calibri" panose="020F0502020204030204" pitchFamily="34" charset="0"/>
              </a:rPr>
              <a:t>και μέσα σε αυτή συμπυκνώνονται </a:t>
            </a:r>
            <a:r>
              <a:rPr lang="el-GR" sz="2400" b="1" dirty="0">
                <a:effectLst/>
                <a:latin typeface="Sylfaen" panose="010A0502050306030303" pitchFamily="18" charset="0"/>
                <a:ea typeface="Calibri" panose="020F0502020204030204" pitchFamily="34" charset="0"/>
                <a:cs typeface="Calibri" panose="020F0502020204030204" pitchFamily="34" charset="0"/>
              </a:rPr>
              <a:t>οι νοητικές και οι λεκτικές διεργασίες</a:t>
            </a:r>
            <a:r>
              <a:rPr lang="el-GR" sz="2400" dirty="0">
                <a:effectLst/>
                <a:latin typeface="Sylfaen" panose="010A0502050306030303" pitchFamily="18" charset="0"/>
                <a:ea typeface="Calibri" panose="020F0502020204030204" pitchFamily="34" charset="0"/>
                <a:cs typeface="Calibri" panose="020F0502020204030204" pitchFamily="34" charset="0"/>
              </a:rPr>
              <a:t>, καθώς και </a:t>
            </a:r>
            <a:r>
              <a:rPr lang="el-GR" sz="2400" b="1" dirty="0">
                <a:effectLst/>
                <a:latin typeface="Sylfaen" panose="010A0502050306030303" pitchFamily="18" charset="0"/>
                <a:ea typeface="Calibri" panose="020F0502020204030204" pitchFamily="34" charset="0"/>
                <a:cs typeface="Calibri" panose="020F0502020204030204" pitchFamily="34" charset="0"/>
              </a:rPr>
              <a:t>οι κοινωνικές πρακτικές που αρθρώνουν τι σημαίνει να είναι κανείς </a:t>
            </a:r>
            <a:r>
              <a:rPr lang="el-GR" sz="2400" b="1" dirty="0">
                <a:solidFill>
                  <a:srgbClr val="C00000"/>
                </a:solidFill>
                <a:effectLst/>
                <a:latin typeface="Sylfaen" panose="010A0502050306030303" pitchFamily="18" charset="0"/>
                <a:ea typeface="Calibri" panose="020F0502020204030204" pitchFamily="34" charset="0"/>
                <a:cs typeface="Calibri" panose="020F0502020204030204" pitchFamily="34" charset="0"/>
              </a:rPr>
              <a:t>γυναίκα</a:t>
            </a:r>
            <a:r>
              <a:rPr lang="el-GR" sz="2400" b="1" dirty="0">
                <a:effectLst/>
                <a:latin typeface="Sylfaen" panose="010A0502050306030303" pitchFamily="18" charset="0"/>
                <a:ea typeface="Calibri" panose="020F0502020204030204" pitchFamily="34" charset="0"/>
                <a:cs typeface="Calibri" panose="020F0502020204030204" pitchFamily="34" charset="0"/>
              </a:rPr>
              <a:t>, τι σημαίνει να είναι κανείς </a:t>
            </a:r>
            <a:r>
              <a:rPr lang="el-GR" sz="2400" b="1" dirty="0">
                <a:solidFill>
                  <a:srgbClr val="C00000"/>
                </a:solidFill>
                <a:effectLst/>
                <a:latin typeface="Sylfaen" panose="010A0502050306030303" pitchFamily="18" charset="0"/>
                <a:ea typeface="Calibri" panose="020F0502020204030204" pitchFamily="34" charset="0"/>
                <a:cs typeface="Calibri" panose="020F0502020204030204" pitchFamily="34" charset="0"/>
              </a:rPr>
              <a:t>άνδρας</a:t>
            </a:r>
            <a:r>
              <a:rPr lang="el-GR" sz="2400" b="1" dirty="0">
                <a:effectLst/>
                <a:latin typeface="Sylfaen" panose="010A0502050306030303" pitchFamily="18" charset="0"/>
                <a:ea typeface="Calibri" panose="020F0502020204030204" pitchFamily="34" charset="0"/>
                <a:cs typeface="Calibri" panose="020F0502020204030204" pitchFamily="34" charset="0"/>
              </a:rPr>
              <a:t>.</a:t>
            </a:r>
            <a:endParaRPr lang="el-GR" sz="2400" b="1" dirty="0">
              <a:latin typeface="Sylfaen" panose="010A0502050306030303" pitchFamily="18" charset="0"/>
            </a:endParaRPr>
          </a:p>
          <a:p>
            <a:pPr marL="0" indent="0">
              <a:buNone/>
            </a:pPr>
            <a:endParaRPr lang="el-GR" dirty="0"/>
          </a:p>
        </p:txBody>
      </p:sp>
      <p:sp>
        <p:nvSpPr>
          <p:cNvPr id="6" name="TextBox 5">
            <a:extLst>
              <a:ext uri="{FF2B5EF4-FFF2-40B4-BE49-F238E27FC236}">
                <a16:creationId xmlns:a16="http://schemas.microsoft.com/office/drawing/2014/main" id="{A96857C9-EC9A-C032-F198-0765FFE3C15C}"/>
              </a:ext>
            </a:extLst>
          </p:cNvPr>
          <p:cNvSpPr txBox="1"/>
          <p:nvPr/>
        </p:nvSpPr>
        <p:spPr>
          <a:xfrm>
            <a:off x="239783" y="1700330"/>
            <a:ext cx="11606074" cy="3480047"/>
          </a:xfrm>
          <a:prstGeom prst="rect">
            <a:avLst/>
          </a:prstGeom>
          <a:noFill/>
          <a:ln w="57150">
            <a:solidFill>
              <a:srgbClr val="954ECA"/>
            </a:solidFill>
          </a:ln>
        </p:spPr>
        <p:txBody>
          <a:bodyPr wrap="square" rtlCol="0">
            <a:spAutoFit/>
          </a:bodyPr>
          <a:lstStyle/>
          <a:p>
            <a:endParaRPr lang="el-GR" dirty="0"/>
          </a:p>
        </p:txBody>
      </p:sp>
      <p:pic>
        <p:nvPicPr>
          <p:cNvPr id="5" name="Εικόνα 4">
            <a:extLst>
              <a:ext uri="{FF2B5EF4-FFF2-40B4-BE49-F238E27FC236}">
                <a16:creationId xmlns:a16="http://schemas.microsoft.com/office/drawing/2014/main" id="{40CD9827-5798-3FD6-3F62-323A6BCFFBAC}"/>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76148" y="3715630"/>
            <a:ext cx="2583152" cy="2473313"/>
          </a:xfrm>
          <a:prstGeom prst="rect">
            <a:avLst/>
          </a:prstGeom>
        </p:spPr>
      </p:pic>
    </p:spTree>
    <p:extLst>
      <p:ext uri="{BB962C8B-B14F-4D97-AF65-F5344CB8AC3E}">
        <p14:creationId xmlns:p14="http://schemas.microsoft.com/office/powerpoint/2010/main" val="3758444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E2775B6-4EBE-B337-1E1F-32E60B659F7A}"/>
              </a:ext>
            </a:extLst>
          </p:cNvPr>
          <p:cNvSpPr>
            <a:spLocks noGrp="1"/>
          </p:cNvSpPr>
          <p:nvPr>
            <p:ph idx="1"/>
          </p:nvPr>
        </p:nvSpPr>
        <p:spPr>
          <a:xfrm>
            <a:off x="343949" y="177553"/>
            <a:ext cx="11009851" cy="6567196"/>
          </a:xfrm>
        </p:spPr>
        <p:txBody>
          <a:bodyPr>
            <a:normAutofit/>
          </a:bodyPr>
          <a:lstStyle/>
          <a:p>
            <a:pPr marL="0" indent="0" algn="ctr">
              <a:lnSpc>
                <a:spcPct val="115000"/>
              </a:lnSpc>
              <a:spcAft>
                <a:spcPts val="800"/>
              </a:spcAft>
              <a:buNone/>
            </a:pPr>
            <a:r>
              <a:rPr lang="el-GR" sz="2400" b="1" dirty="0">
                <a:effectLst/>
                <a:latin typeface="Sylfaen" panose="010A0502050306030303" pitchFamily="18" charset="0"/>
                <a:ea typeface="Calibri" panose="020F0502020204030204" pitchFamily="34" charset="0"/>
                <a:cs typeface="Calibri" panose="020F0502020204030204" pitchFamily="34" charset="0"/>
              </a:rPr>
              <a:t>Τι αρχίζει να συμβαίνει στην </a:t>
            </a:r>
            <a:r>
              <a:rPr lang="el-GR" sz="2400" b="1" u="sng" dirty="0">
                <a:solidFill>
                  <a:srgbClr val="D60093"/>
                </a:solidFill>
                <a:effectLst/>
                <a:latin typeface="Sylfaen" panose="010A0502050306030303" pitchFamily="18" charset="0"/>
                <a:ea typeface="Calibri" panose="020F0502020204030204" pitchFamily="34" charset="0"/>
                <a:cs typeface="Calibri" panose="020F0502020204030204" pitchFamily="34" charset="0"/>
              </a:rPr>
              <a:t>Ιστορία των γυναικών</a:t>
            </a:r>
            <a:r>
              <a:rPr lang="el-GR" sz="2400" b="1" dirty="0">
                <a:effectLst/>
                <a:latin typeface="Sylfaen" panose="010A0502050306030303" pitchFamily="18" charset="0"/>
                <a:ea typeface="Calibri" panose="020F0502020204030204" pitchFamily="34" charset="0"/>
                <a:cs typeface="Calibri" panose="020F0502020204030204" pitchFamily="34" charset="0"/>
              </a:rPr>
              <a:t>; </a:t>
            </a:r>
          </a:p>
          <a:p>
            <a:pPr marL="0" indent="0" algn="ctr">
              <a:lnSpc>
                <a:spcPct val="115000"/>
              </a:lnSpc>
              <a:spcAft>
                <a:spcPts val="800"/>
              </a:spcAft>
              <a:buNone/>
            </a:pPr>
            <a:endParaRPr lang="el-GR" sz="2400" b="1" dirty="0">
              <a:effectLst/>
              <a:latin typeface="Sylfaen" panose="010A0502050306030303" pitchFamily="18" charset="0"/>
              <a:ea typeface="Calibri" panose="020F0502020204030204" pitchFamily="34" charset="0"/>
              <a:cs typeface="Times New Roman" panose="02020603050405020304" pitchFamily="18" charset="0"/>
            </a:endParaRPr>
          </a:p>
          <a:p>
            <a:pPr marL="0" lvl="0" indent="0" algn="just">
              <a:lnSpc>
                <a:spcPct val="115000"/>
              </a:lnSpc>
              <a:spcAft>
                <a:spcPts val="800"/>
              </a:spcAft>
              <a:buNone/>
            </a:pPr>
            <a:r>
              <a:rPr lang="el-GR" sz="2300" dirty="0">
                <a:effectLst/>
                <a:latin typeface="Sylfaen" panose="010A0502050306030303" pitchFamily="18" charset="0"/>
                <a:ea typeface="Calibri" panose="020F0502020204030204" pitchFamily="34" charset="0"/>
                <a:cs typeface="Calibri" panose="020F0502020204030204" pitchFamily="34" charset="0"/>
              </a:rPr>
              <a:t>Οι ιστορικοί των γυναικών άρχισαν να καταπιάνονται </a:t>
            </a:r>
            <a:r>
              <a:rPr lang="el-GR" sz="2300" b="1" dirty="0">
                <a:effectLst/>
                <a:latin typeface="Sylfaen" panose="010A0502050306030303" pitchFamily="18" charset="0"/>
                <a:ea typeface="Calibri" panose="020F0502020204030204" pitchFamily="34" charset="0"/>
                <a:cs typeface="Calibri" panose="020F0502020204030204" pitchFamily="34" charset="0"/>
              </a:rPr>
              <a:t>με θέματα που πρωτύτερα θεωρούνταν «ουδέτερα», </a:t>
            </a:r>
            <a:r>
              <a:rPr lang="el-GR" sz="2300" dirty="0">
                <a:effectLst/>
                <a:latin typeface="Sylfaen" panose="010A0502050306030303" pitchFamily="18" charset="0"/>
                <a:ea typeface="Calibri" panose="020F0502020204030204" pitchFamily="34" charset="0"/>
                <a:cs typeface="Calibri" panose="020F0502020204030204" pitchFamily="34" charset="0"/>
              </a:rPr>
              <a:t>παρά κοινωνικά ή πολιτισμικά, όπως </a:t>
            </a:r>
            <a:r>
              <a:rPr lang="el-GR" sz="2300" b="1" dirty="0">
                <a:effectLst/>
                <a:latin typeface="Sylfaen" panose="010A0502050306030303" pitchFamily="18" charset="0"/>
                <a:ea typeface="Calibri" panose="020F0502020204030204" pitchFamily="34" charset="0"/>
                <a:cs typeface="Calibri" panose="020F0502020204030204" pitchFamily="34" charset="0"/>
              </a:rPr>
              <a:t>η οικογενειακή βία</a:t>
            </a:r>
            <a:r>
              <a:rPr lang="el-GR" sz="2300" dirty="0">
                <a:effectLst/>
                <a:latin typeface="Sylfaen" panose="010A0502050306030303" pitchFamily="18" charset="0"/>
                <a:ea typeface="Calibri" panose="020F0502020204030204" pitchFamily="34" charset="0"/>
                <a:cs typeface="Calibri" panose="020F0502020204030204" pitchFamily="34" charset="0"/>
              </a:rPr>
              <a:t>, </a:t>
            </a:r>
            <a:r>
              <a:rPr lang="el-GR" sz="2300" b="1" dirty="0">
                <a:effectLst/>
                <a:latin typeface="Sylfaen" panose="010A0502050306030303" pitchFamily="18" charset="0"/>
                <a:ea typeface="Calibri" panose="020F0502020204030204" pitchFamily="34" charset="0"/>
                <a:cs typeface="Calibri" panose="020F0502020204030204" pitchFamily="34" charset="0"/>
              </a:rPr>
              <a:t>η πορνεία</a:t>
            </a:r>
            <a:r>
              <a:rPr lang="el-GR" sz="2300" dirty="0">
                <a:effectLst/>
                <a:latin typeface="Sylfaen" panose="010A0502050306030303" pitchFamily="18" charset="0"/>
                <a:ea typeface="Calibri" panose="020F0502020204030204" pitchFamily="34" charset="0"/>
                <a:cs typeface="Calibri" panose="020F0502020204030204" pitchFamily="34" charset="0"/>
              </a:rPr>
              <a:t>, </a:t>
            </a:r>
            <a:r>
              <a:rPr lang="el-GR" sz="2300" b="1" dirty="0">
                <a:effectLst/>
                <a:latin typeface="Sylfaen" panose="010A0502050306030303" pitchFamily="18" charset="0"/>
                <a:ea typeface="Calibri" panose="020F0502020204030204" pitchFamily="34" charset="0"/>
                <a:cs typeface="Calibri" panose="020F0502020204030204" pitchFamily="34" charset="0"/>
              </a:rPr>
              <a:t>η γέννα</a:t>
            </a:r>
            <a:r>
              <a:rPr lang="el-GR" sz="2300" dirty="0">
                <a:effectLst/>
                <a:latin typeface="Sylfaen" panose="010A0502050306030303" pitchFamily="18" charset="0"/>
                <a:ea typeface="Calibri" panose="020F0502020204030204" pitchFamily="34" charset="0"/>
                <a:cs typeface="Calibri" panose="020F0502020204030204" pitchFamily="34" charset="0"/>
              </a:rPr>
              <a:t>, προκαλώντας την παραδοσιακή ιστοριογραφία.</a:t>
            </a:r>
          </a:p>
          <a:p>
            <a:pPr marL="540000" lvl="0" indent="0" algn="just">
              <a:lnSpc>
                <a:spcPct val="115000"/>
              </a:lnSpc>
              <a:buNone/>
            </a:pPr>
            <a:r>
              <a:rPr lang="el-GR" sz="2300" dirty="0">
                <a:effectLst/>
                <a:latin typeface="Sylfaen" panose="010A0502050306030303" pitchFamily="18" charset="0"/>
                <a:ea typeface="Calibri" panose="020F0502020204030204" pitchFamily="34" charset="0"/>
                <a:cs typeface="Calibri" panose="020F0502020204030204" pitchFamily="34" charset="0"/>
              </a:rPr>
              <a:t>δόθηκε έμφαση στην </a:t>
            </a:r>
            <a:r>
              <a:rPr lang="el-GR" sz="2300" b="1" dirty="0">
                <a:effectLst/>
                <a:latin typeface="Sylfaen" panose="010A0502050306030303" pitchFamily="18" charset="0"/>
                <a:ea typeface="Calibri" panose="020F0502020204030204" pitchFamily="34" charset="0"/>
                <a:cs typeface="Calibri" panose="020F0502020204030204" pitchFamily="34" charset="0"/>
              </a:rPr>
              <a:t>αναζήτηση των αιτιών </a:t>
            </a:r>
            <a:r>
              <a:rPr lang="el-GR" sz="2300" dirty="0">
                <a:effectLst/>
                <a:latin typeface="Sylfaen" panose="010A0502050306030303" pitchFamily="18" charset="0"/>
                <a:ea typeface="Calibri" panose="020F0502020204030204" pitchFamily="34" charset="0"/>
                <a:cs typeface="Calibri" panose="020F0502020204030204" pitchFamily="34" charset="0"/>
              </a:rPr>
              <a:t>που ευθύνονταν για την </a:t>
            </a:r>
            <a:r>
              <a:rPr lang="el-GR" sz="2300" b="1" dirty="0">
                <a:effectLst/>
                <a:latin typeface="Sylfaen" panose="010A0502050306030303" pitchFamily="18" charset="0"/>
                <a:ea typeface="Calibri" panose="020F0502020204030204" pitchFamily="34" charset="0"/>
                <a:cs typeface="Calibri" panose="020F0502020204030204" pitchFamily="34" charset="0"/>
              </a:rPr>
              <a:t>κατωτερότητα της γυναίκας σε σχέση με τον άνδρα</a:t>
            </a:r>
            <a:r>
              <a:rPr lang="el-GR" sz="2300" dirty="0">
                <a:effectLst/>
                <a:latin typeface="Sylfaen" panose="010A0502050306030303" pitchFamily="18" charset="0"/>
                <a:ea typeface="Calibri" panose="020F0502020204030204" pitchFamily="34" charset="0"/>
                <a:cs typeface="Calibri" panose="020F0502020204030204" pitchFamily="34" charset="0"/>
              </a:rPr>
              <a:t>, αλλά και στον </a:t>
            </a:r>
            <a:r>
              <a:rPr lang="el-GR" sz="2300" b="1" dirty="0">
                <a:effectLst/>
                <a:latin typeface="Sylfaen" panose="010A0502050306030303" pitchFamily="18" charset="0"/>
                <a:ea typeface="Calibri" panose="020F0502020204030204" pitchFamily="34" charset="0"/>
                <a:cs typeface="Calibri" panose="020F0502020204030204" pitchFamily="34" charset="0"/>
              </a:rPr>
              <a:t>αποκλεισμό των γυναικών από τα ιστορικά αρχεία</a:t>
            </a:r>
            <a:r>
              <a:rPr lang="el-GR" sz="2300" dirty="0">
                <a:effectLst/>
                <a:latin typeface="Sylfaen" panose="010A0502050306030303" pitchFamily="18" charset="0"/>
                <a:ea typeface="Calibri" panose="020F0502020204030204" pitchFamily="34" charset="0"/>
                <a:cs typeface="Calibri" panose="020F0502020204030204" pitchFamily="34" charset="0"/>
              </a:rPr>
              <a:t>. </a:t>
            </a:r>
          </a:p>
          <a:p>
            <a:pPr marL="540000" lvl="0" indent="0" algn="just">
              <a:lnSpc>
                <a:spcPct val="115000"/>
              </a:lnSpc>
              <a:buNone/>
            </a:pPr>
            <a:endParaRPr lang="el-GR" sz="2300" dirty="0">
              <a:effectLst/>
              <a:latin typeface="Sylfaen" panose="010A0502050306030303" pitchFamily="18" charset="0"/>
              <a:ea typeface="Calibri" panose="020F0502020204030204" pitchFamily="34" charset="0"/>
              <a:cs typeface="Calibri" panose="020F0502020204030204" pitchFamily="34" charset="0"/>
            </a:endParaRPr>
          </a:p>
          <a:p>
            <a:pPr marL="540000" lvl="0" indent="0" algn="ctr">
              <a:lnSpc>
                <a:spcPct val="115000"/>
              </a:lnSpc>
              <a:buNone/>
            </a:pPr>
            <a:r>
              <a:rPr lang="el-GR" sz="2300" b="1" dirty="0">
                <a:effectLst/>
                <a:latin typeface="Sylfaen" panose="010A0502050306030303" pitchFamily="18" charset="0"/>
                <a:ea typeface="Calibri" panose="020F0502020204030204" pitchFamily="34" charset="0"/>
                <a:cs typeface="Calibri" panose="020F0502020204030204" pitchFamily="34" charset="0"/>
              </a:rPr>
              <a:t>Πηγές γυναικείες καταπίεσης</a:t>
            </a:r>
          </a:p>
          <a:p>
            <a:pPr marL="540000" lvl="0" indent="0" algn="ctr">
              <a:lnSpc>
                <a:spcPct val="115000"/>
              </a:lnSpc>
              <a:buNone/>
            </a:pPr>
            <a:r>
              <a:rPr lang="el-GR" sz="2300" b="1" dirty="0">
                <a:effectLst/>
                <a:latin typeface="Sylfaen" panose="010A0502050306030303" pitchFamily="18" charset="0"/>
                <a:ea typeface="Calibri" panose="020F0502020204030204" pitchFamily="34" charset="0"/>
                <a:cs typeface="Calibri" panose="020F0502020204030204" pitchFamily="34" charset="0"/>
              </a:rPr>
              <a:t>πατριαρχία, καπιταλιστικός τρόπος παραγωγής, </a:t>
            </a:r>
            <a:r>
              <a:rPr lang="el-GR" sz="2300" b="1" dirty="0" err="1">
                <a:effectLst/>
                <a:latin typeface="Sylfaen" panose="010A0502050306030303" pitchFamily="18" charset="0"/>
                <a:ea typeface="Calibri" panose="020F0502020204030204" pitchFamily="34" charset="0"/>
                <a:cs typeface="Calibri" panose="020F0502020204030204" pitchFamily="34" charset="0"/>
              </a:rPr>
              <a:t>έμφυλος</a:t>
            </a:r>
            <a:r>
              <a:rPr lang="el-GR" sz="2300" b="1" dirty="0">
                <a:effectLst/>
                <a:latin typeface="Sylfaen" panose="010A0502050306030303" pitchFamily="18" charset="0"/>
                <a:ea typeface="Calibri" panose="020F0502020204030204" pitchFamily="34" charset="0"/>
                <a:cs typeface="Calibri" panose="020F0502020204030204" pitchFamily="34" charset="0"/>
              </a:rPr>
              <a:t> καταμερισμός εργασίας, ψυχαναλυτικές ερμηνείες για τη δημιουργία της γυναικείας ταυτότητας</a:t>
            </a:r>
            <a:endParaRPr lang="el-GR" sz="2300" dirty="0">
              <a:effectLst/>
              <a:latin typeface="Sylfaen" panose="010A0502050306030303" pitchFamily="18" charset="0"/>
              <a:ea typeface="Calibri" panose="020F0502020204030204" pitchFamily="34" charset="0"/>
              <a:cs typeface="Calibri" panose="020F0502020204030204" pitchFamily="34" charset="0"/>
            </a:endParaRPr>
          </a:p>
          <a:p>
            <a:pPr indent="0" algn="just">
              <a:lnSpc>
                <a:spcPct val="115000"/>
              </a:lnSpc>
              <a:buNone/>
            </a:pPr>
            <a:endParaRPr lang="el-GR" sz="1900" dirty="0">
              <a:effectLst/>
              <a:latin typeface="Sylfaen" panose="010A0502050306030303" pitchFamily="18" charset="0"/>
              <a:ea typeface="Calibri" panose="020F0502020204030204" pitchFamily="34" charset="0"/>
              <a:cs typeface="Times New Roman" panose="02020603050405020304" pitchFamily="18" charset="0"/>
            </a:endParaRPr>
          </a:p>
          <a:p>
            <a:pPr indent="0" algn="just">
              <a:lnSpc>
                <a:spcPct val="115000"/>
              </a:lnSpc>
              <a:buNone/>
            </a:pPr>
            <a:endParaRPr lang="el-GR" sz="1800" dirty="0">
              <a:effectLst/>
              <a:latin typeface="Sylfaen" panose="010A0502050306030303" pitchFamily="18" charset="0"/>
              <a:ea typeface="Calibri" panose="020F0502020204030204" pitchFamily="34" charset="0"/>
              <a:cs typeface="Times New Roman" panose="02020603050405020304" pitchFamily="18" charset="0"/>
            </a:endParaRPr>
          </a:p>
          <a:p>
            <a:pPr marL="457200" algn="just">
              <a:lnSpc>
                <a:spcPct val="115000"/>
              </a:lnSpc>
              <a:spcAft>
                <a:spcPts val="800"/>
              </a:spcAft>
            </a:pPr>
            <a:endParaRPr lang="el-GR" sz="1800" dirty="0">
              <a:effectLst/>
              <a:latin typeface="Sylfaen" panose="010A0502050306030303" pitchFamily="18" charset="0"/>
              <a:ea typeface="Calibri" panose="020F0502020204030204" pitchFamily="34" charset="0"/>
              <a:cs typeface="Times New Roman" panose="02020603050405020304" pitchFamily="18" charset="0"/>
            </a:endParaRPr>
          </a:p>
        </p:txBody>
      </p:sp>
      <p:sp>
        <p:nvSpPr>
          <p:cNvPr id="2" name="Βέλος: Με γωνία προς τα επάνω 1">
            <a:extLst>
              <a:ext uri="{FF2B5EF4-FFF2-40B4-BE49-F238E27FC236}">
                <a16:creationId xmlns:a16="http://schemas.microsoft.com/office/drawing/2014/main" id="{AA73F2EF-8824-4CBA-1D36-BAEE9ECFC108}"/>
              </a:ext>
            </a:extLst>
          </p:cNvPr>
          <p:cNvSpPr/>
          <p:nvPr/>
        </p:nvSpPr>
        <p:spPr>
          <a:xfrm rot="5400000">
            <a:off x="530292" y="2887559"/>
            <a:ext cx="393175" cy="353037"/>
          </a:xfrm>
          <a:prstGeom prst="bentUpArrow">
            <a:avLst/>
          </a:prstGeom>
          <a:solidFill>
            <a:srgbClr val="CCCCFF"/>
          </a:solidFill>
          <a:ln>
            <a:solidFill>
              <a:srgbClr val="954E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6" name="Ευθύγραμμο βέλος σύνδεσης 5">
            <a:extLst>
              <a:ext uri="{FF2B5EF4-FFF2-40B4-BE49-F238E27FC236}">
                <a16:creationId xmlns:a16="http://schemas.microsoft.com/office/drawing/2014/main" id="{7A1BC90E-702D-D9DE-88E4-8313C94825DB}"/>
              </a:ext>
            </a:extLst>
          </p:cNvPr>
          <p:cNvCxnSpPr>
            <a:cxnSpLocks/>
          </p:cNvCxnSpPr>
          <p:nvPr/>
        </p:nvCxnSpPr>
        <p:spPr>
          <a:xfrm>
            <a:off x="5893262" y="4287869"/>
            <a:ext cx="0" cy="568216"/>
          </a:xfrm>
          <a:prstGeom prst="straightConnector1">
            <a:avLst/>
          </a:prstGeom>
          <a:ln w="57150">
            <a:solidFill>
              <a:srgbClr val="954EC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615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05E7C28-9B7E-3924-4617-DFE92D37DC0C}"/>
              </a:ext>
            </a:extLst>
          </p:cNvPr>
          <p:cNvSpPr>
            <a:spLocks noGrp="1"/>
          </p:cNvSpPr>
          <p:nvPr>
            <p:ph type="title"/>
          </p:nvPr>
        </p:nvSpPr>
        <p:spPr>
          <a:xfrm>
            <a:off x="838200" y="365126"/>
            <a:ext cx="10515600" cy="838524"/>
          </a:xfrm>
        </p:spPr>
        <p:txBody>
          <a:bodyPr>
            <a:normAutofit fontScale="90000"/>
          </a:bodyPr>
          <a:lstStyle/>
          <a:p>
            <a:pPr algn="ctr"/>
            <a:r>
              <a:rPr lang="en-US" sz="3200" b="1" dirty="0">
                <a:effectLst/>
                <a:latin typeface="Sylfaen" panose="010A0502050306030303" pitchFamily="18" charset="0"/>
                <a:ea typeface="Times New Roman" panose="02020603050405020304" pitchFamily="18" charset="0"/>
                <a:cs typeface="Cambria" panose="02040503050406030204" pitchFamily="18" charset="0"/>
              </a:rPr>
              <a:t/>
            </a:r>
            <a:br>
              <a:rPr lang="en-US" sz="3200" b="1" dirty="0">
                <a:effectLst/>
                <a:latin typeface="Sylfaen" panose="010A0502050306030303" pitchFamily="18" charset="0"/>
                <a:ea typeface="Times New Roman" panose="02020603050405020304" pitchFamily="18" charset="0"/>
                <a:cs typeface="Cambria" panose="02040503050406030204" pitchFamily="18" charset="0"/>
              </a:rPr>
            </a:br>
            <a:r>
              <a:rPr lang="en-US" sz="3200" b="1" dirty="0">
                <a:effectLst/>
                <a:latin typeface="Sylfaen" panose="010A0502050306030303" pitchFamily="18" charset="0"/>
                <a:ea typeface="Times New Roman" panose="02020603050405020304" pitchFamily="18" charset="0"/>
                <a:cs typeface="Cambria" panose="02040503050406030204" pitchFamily="18" charset="0"/>
              </a:rPr>
              <a:t/>
            </a:r>
            <a:br>
              <a:rPr lang="en-US" sz="3200" b="1" dirty="0">
                <a:effectLst/>
                <a:latin typeface="Sylfaen" panose="010A0502050306030303" pitchFamily="18" charset="0"/>
                <a:ea typeface="Times New Roman" panose="02020603050405020304" pitchFamily="18" charset="0"/>
                <a:cs typeface="Cambria" panose="02040503050406030204" pitchFamily="18" charset="0"/>
              </a:rPr>
            </a:br>
            <a:r>
              <a:rPr lang="el-GR" sz="3200" b="1" dirty="0">
                <a:effectLst/>
                <a:latin typeface="Sylfaen" panose="010A0502050306030303" pitchFamily="18" charset="0"/>
                <a:ea typeface="Times New Roman" panose="02020603050405020304" pitchFamily="18" charset="0"/>
                <a:cs typeface="Cambria" panose="02040503050406030204" pitchFamily="18" charset="0"/>
              </a:rPr>
              <a:t>Εντοπίζοντας</a:t>
            </a:r>
            <a:r>
              <a:rPr lang="el-GR" sz="3200" b="1" dirty="0">
                <a:effectLst/>
                <a:latin typeface="Sylfaen" panose="010A0502050306030303" pitchFamily="18" charset="0"/>
                <a:ea typeface="Times New Roman" panose="02020603050405020304" pitchFamily="18" charset="0"/>
                <a:cs typeface="Times New Roman" panose="02020603050405020304" pitchFamily="18" charset="0"/>
              </a:rPr>
              <a:t> </a:t>
            </a:r>
            <a:r>
              <a:rPr lang="el-GR" sz="3200" b="1" dirty="0">
                <a:effectLst/>
                <a:latin typeface="Sylfaen" panose="010A0502050306030303" pitchFamily="18" charset="0"/>
                <a:ea typeface="Times New Roman" panose="02020603050405020304" pitchFamily="18" charset="0"/>
                <a:cs typeface="Cambria" panose="02040503050406030204" pitchFamily="18" charset="0"/>
              </a:rPr>
              <a:t>τη</a:t>
            </a:r>
            <a:r>
              <a:rPr lang="el-GR" sz="3200" b="1" dirty="0">
                <a:effectLst/>
                <a:latin typeface="Sylfaen" panose="010A0502050306030303" pitchFamily="18" charset="0"/>
                <a:ea typeface="Times New Roman" panose="02020603050405020304" pitchFamily="18" charset="0"/>
                <a:cs typeface="Times New Roman" panose="02020603050405020304" pitchFamily="18" charset="0"/>
              </a:rPr>
              <a:t> </a:t>
            </a:r>
            <a:r>
              <a:rPr lang="el-GR" sz="3200" b="1" dirty="0">
                <a:effectLst/>
                <a:latin typeface="Sylfaen" panose="010A0502050306030303" pitchFamily="18" charset="0"/>
                <a:ea typeface="Times New Roman" panose="02020603050405020304" pitchFamily="18" charset="0"/>
                <a:cs typeface="Cambria" panose="02040503050406030204" pitchFamily="18" charset="0"/>
              </a:rPr>
              <a:t>γυναίκα</a:t>
            </a:r>
            <a:r>
              <a:rPr lang="el-GR" sz="3200" b="1" dirty="0">
                <a:effectLst/>
                <a:latin typeface="Sylfaen" panose="010A0502050306030303" pitchFamily="18" charset="0"/>
                <a:ea typeface="Times New Roman" panose="02020603050405020304" pitchFamily="18" charset="0"/>
                <a:cs typeface="Times New Roman" panose="02020603050405020304" pitchFamily="18" charset="0"/>
              </a:rPr>
              <a:t> </a:t>
            </a:r>
            <a:r>
              <a:rPr lang="el-GR" sz="3200" b="1" dirty="0">
                <a:effectLst/>
                <a:latin typeface="Sylfaen" panose="010A0502050306030303" pitchFamily="18" charset="0"/>
                <a:ea typeface="Times New Roman" panose="02020603050405020304" pitchFamily="18" charset="0"/>
                <a:cs typeface="Cambria" panose="02040503050406030204" pitchFamily="18" charset="0"/>
              </a:rPr>
              <a:t>στην</a:t>
            </a:r>
            <a:r>
              <a:rPr lang="el-GR" sz="3200" b="1" dirty="0">
                <a:effectLst/>
                <a:latin typeface="Sylfaen" panose="010A0502050306030303" pitchFamily="18" charset="0"/>
                <a:ea typeface="Times New Roman" panose="02020603050405020304" pitchFamily="18" charset="0"/>
                <a:cs typeface="Times New Roman" panose="02020603050405020304" pitchFamily="18" charset="0"/>
              </a:rPr>
              <a:t> </a:t>
            </a:r>
            <a:r>
              <a:rPr lang="el-GR" sz="3200" b="1" dirty="0">
                <a:effectLst/>
                <a:latin typeface="Sylfaen" panose="010A0502050306030303" pitchFamily="18" charset="0"/>
                <a:ea typeface="Times New Roman" panose="02020603050405020304" pitchFamily="18" charset="0"/>
                <a:cs typeface="Cambria" panose="02040503050406030204" pitchFamily="18" charset="0"/>
              </a:rPr>
              <a:t>Ιστορία</a:t>
            </a:r>
            <a:r>
              <a:rPr lang="el-GR" sz="3200" b="1" dirty="0">
                <a:effectLst/>
                <a:latin typeface="Sylfaen" panose="010A0502050306030303" pitchFamily="18" charset="0"/>
                <a:ea typeface="Times New Roman" panose="02020603050405020304" pitchFamily="18" charset="0"/>
                <a:cs typeface="Times New Roman" panose="02020603050405020304" pitchFamily="18" charset="0"/>
              </a:rPr>
              <a:t>: </a:t>
            </a:r>
            <a:r>
              <a:rPr lang="el-GR" sz="3200" b="1" dirty="0">
                <a:effectLst/>
                <a:latin typeface="Sylfaen" panose="010A0502050306030303" pitchFamily="18" charset="0"/>
                <a:ea typeface="Times New Roman" panose="02020603050405020304" pitchFamily="18" charset="0"/>
                <a:cs typeface="Cambria" panose="02040503050406030204" pitchFamily="18" charset="0"/>
              </a:rPr>
              <a:t>Ιστοριογραφική</a:t>
            </a:r>
            <a:r>
              <a:rPr lang="el-GR" sz="3200" b="1" dirty="0">
                <a:effectLst/>
                <a:latin typeface="Sylfaen" panose="010A0502050306030303" pitchFamily="18" charset="0"/>
                <a:ea typeface="Times New Roman" panose="02020603050405020304" pitchFamily="18" charset="0"/>
                <a:cs typeface="Times New Roman" panose="02020603050405020304" pitchFamily="18" charset="0"/>
              </a:rPr>
              <a:t> </a:t>
            </a:r>
            <a:r>
              <a:rPr lang="el-GR" sz="3200" b="1" dirty="0">
                <a:effectLst/>
                <a:latin typeface="Sylfaen" panose="010A0502050306030303" pitchFamily="18" charset="0"/>
                <a:ea typeface="Times New Roman" panose="02020603050405020304" pitchFamily="18" charset="0"/>
                <a:cs typeface="Cambria" panose="02040503050406030204" pitchFamily="18" charset="0"/>
              </a:rPr>
              <a:t>αναζήτηση</a:t>
            </a:r>
            <a:r>
              <a:rPr lang="el-GR" sz="3200" b="1" dirty="0">
                <a:effectLst/>
                <a:latin typeface="Sylfaen" panose="010A0502050306030303" pitchFamily="18" charset="0"/>
                <a:ea typeface="Times New Roman" panose="02020603050405020304" pitchFamily="18" charset="0"/>
                <a:cs typeface="Times New Roman" panose="02020603050405020304" pitchFamily="18" charset="0"/>
              </a:rPr>
              <a:t/>
            </a:r>
            <a:br>
              <a:rPr lang="el-GR" sz="3200" b="1" dirty="0">
                <a:effectLst/>
                <a:latin typeface="Sylfaen" panose="010A0502050306030303" pitchFamily="18" charset="0"/>
                <a:ea typeface="Times New Roman" panose="02020603050405020304" pitchFamily="18" charset="0"/>
                <a:cs typeface="Times New Roman" panose="02020603050405020304" pitchFamily="18" charset="0"/>
              </a:rPr>
            </a:br>
            <a:endParaRPr lang="el-GR" sz="6600" dirty="0">
              <a:latin typeface="Sylfaen" panose="010A0502050306030303" pitchFamily="18" charset="0"/>
            </a:endParaRPr>
          </a:p>
        </p:txBody>
      </p:sp>
      <p:sp>
        <p:nvSpPr>
          <p:cNvPr id="3" name="Θέση περιεχομένου 2">
            <a:extLst>
              <a:ext uri="{FF2B5EF4-FFF2-40B4-BE49-F238E27FC236}">
                <a16:creationId xmlns:a16="http://schemas.microsoft.com/office/drawing/2014/main" id="{84CF7E40-ABDC-3BA9-5771-8AAFF4AE66BD}"/>
              </a:ext>
            </a:extLst>
          </p:cNvPr>
          <p:cNvSpPr>
            <a:spLocks noGrp="1"/>
          </p:cNvSpPr>
          <p:nvPr>
            <p:ph idx="1"/>
          </p:nvPr>
        </p:nvSpPr>
        <p:spPr>
          <a:xfrm>
            <a:off x="2452394" y="1572160"/>
            <a:ext cx="7512699" cy="4441469"/>
          </a:xfrm>
        </p:spPr>
        <p:txBody>
          <a:bodyPr>
            <a:normAutofit/>
          </a:bodyPr>
          <a:lstStyle/>
          <a:p>
            <a:pPr marL="0" indent="0" algn="ctr">
              <a:buNone/>
            </a:pPr>
            <a:endParaRPr lang="en-US" dirty="0">
              <a:latin typeface="Sylfaen" panose="010A0502050306030303" pitchFamily="18" charset="0"/>
            </a:endParaRPr>
          </a:p>
          <a:p>
            <a:pPr marL="0" indent="0" algn="ctr">
              <a:buNone/>
            </a:pPr>
            <a:r>
              <a:rPr lang="el-GR" b="1" dirty="0">
                <a:latin typeface="Sylfaen" panose="010A0502050306030303" pitchFamily="18" charset="0"/>
              </a:rPr>
              <a:t>Όροι προς εξοικείωση </a:t>
            </a:r>
            <a:r>
              <a:rPr lang="el-GR" dirty="0">
                <a:latin typeface="Sylfaen" panose="010A0502050306030303" pitchFamily="18" charset="0"/>
              </a:rPr>
              <a:t>κατά τη διάρκεια των μαθημάτων:</a:t>
            </a:r>
            <a:endParaRPr lang="en-US" dirty="0">
              <a:latin typeface="Sylfaen" panose="010A0502050306030303" pitchFamily="18" charset="0"/>
            </a:endParaRPr>
          </a:p>
          <a:p>
            <a:pPr marL="0" indent="0" algn="ctr">
              <a:buNone/>
            </a:pPr>
            <a:endParaRPr lang="el-GR" dirty="0">
              <a:latin typeface="Sylfaen" panose="010A0502050306030303" pitchFamily="18" charset="0"/>
            </a:endParaRPr>
          </a:p>
          <a:p>
            <a:pPr marL="0" indent="0">
              <a:buNone/>
            </a:pPr>
            <a:r>
              <a:rPr lang="el-GR" dirty="0">
                <a:latin typeface="Sylfaen" panose="010A0502050306030303" pitchFamily="18" charset="0"/>
              </a:rPr>
              <a:t>α) </a:t>
            </a:r>
            <a:r>
              <a:rPr lang="el-GR" b="1" dirty="0">
                <a:latin typeface="Sylfaen" panose="010A0502050306030303" pitchFamily="18" charset="0"/>
              </a:rPr>
              <a:t>Γυναίκα</a:t>
            </a:r>
            <a:r>
              <a:rPr lang="el-GR" dirty="0">
                <a:latin typeface="Sylfaen" panose="010A0502050306030303" pitchFamily="18" charset="0"/>
              </a:rPr>
              <a:t> </a:t>
            </a:r>
          </a:p>
          <a:p>
            <a:pPr marL="0" indent="0">
              <a:buNone/>
            </a:pPr>
            <a:r>
              <a:rPr lang="el-GR" dirty="0">
                <a:latin typeface="Sylfaen" panose="010A0502050306030303" pitchFamily="18" charset="0"/>
              </a:rPr>
              <a:t>β) </a:t>
            </a:r>
            <a:r>
              <a:rPr lang="el-GR" b="1" dirty="0">
                <a:latin typeface="Sylfaen" panose="010A0502050306030303" pitchFamily="18" charset="0"/>
              </a:rPr>
              <a:t>Φύλο</a:t>
            </a:r>
            <a:r>
              <a:rPr lang="el-GR" dirty="0">
                <a:latin typeface="Sylfaen" panose="010A0502050306030303" pitchFamily="18" charset="0"/>
              </a:rPr>
              <a:t>                 στον </a:t>
            </a:r>
            <a:r>
              <a:rPr lang="el-GR" b="1" dirty="0">
                <a:latin typeface="Sylfaen" panose="010A0502050306030303" pitchFamily="18" charset="0"/>
              </a:rPr>
              <a:t>Μεσαίωνα</a:t>
            </a:r>
          </a:p>
          <a:p>
            <a:pPr marL="0" indent="0">
              <a:buNone/>
            </a:pPr>
            <a:r>
              <a:rPr lang="el-GR" dirty="0">
                <a:latin typeface="Sylfaen" panose="010A0502050306030303" pitchFamily="18" charset="0"/>
              </a:rPr>
              <a:t>γ) </a:t>
            </a:r>
            <a:r>
              <a:rPr lang="el-GR" b="1" dirty="0">
                <a:latin typeface="Sylfaen" panose="010A0502050306030303" pitchFamily="18" charset="0"/>
              </a:rPr>
              <a:t>Σεξ</a:t>
            </a:r>
          </a:p>
        </p:txBody>
      </p:sp>
      <p:sp>
        <p:nvSpPr>
          <p:cNvPr id="5" name="Δεξί άγκιστρο 4">
            <a:extLst>
              <a:ext uri="{FF2B5EF4-FFF2-40B4-BE49-F238E27FC236}">
                <a16:creationId xmlns:a16="http://schemas.microsoft.com/office/drawing/2014/main" id="{6083294A-8995-5734-D58C-7C9A7B2050B4}"/>
              </a:ext>
            </a:extLst>
          </p:cNvPr>
          <p:cNvSpPr/>
          <p:nvPr/>
        </p:nvSpPr>
        <p:spPr>
          <a:xfrm>
            <a:off x="4350891" y="3663634"/>
            <a:ext cx="345233" cy="1231641"/>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Tree>
    <p:extLst>
      <p:ext uri="{BB962C8B-B14F-4D97-AF65-F5344CB8AC3E}">
        <p14:creationId xmlns:p14="http://schemas.microsoft.com/office/powerpoint/2010/main" val="1772904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2BB7073-C710-AF91-5E8D-B9A5341F4B63}"/>
              </a:ext>
            </a:extLst>
          </p:cNvPr>
          <p:cNvSpPr>
            <a:spLocks noGrp="1"/>
          </p:cNvSpPr>
          <p:nvPr>
            <p:ph idx="1"/>
          </p:nvPr>
        </p:nvSpPr>
        <p:spPr>
          <a:xfrm>
            <a:off x="838200" y="683581"/>
            <a:ext cx="10515600" cy="5493382"/>
          </a:xfrm>
        </p:spPr>
        <p:txBody>
          <a:bodyPr/>
          <a:lstStyle/>
          <a:p>
            <a:pPr marL="0" lvl="0" indent="0" algn="just">
              <a:lnSpc>
                <a:spcPct val="115000"/>
              </a:lnSpc>
              <a:buNone/>
            </a:pPr>
            <a:r>
              <a:rPr lang="el-GR" sz="2400" dirty="0">
                <a:effectLst/>
                <a:latin typeface="Sylfaen" panose="010A0502050306030303" pitchFamily="18" charset="0"/>
                <a:ea typeface="Calibri" panose="020F0502020204030204" pitchFamily="34" charset="0"/>
                <a:cs typeface="Calibri" panose="020F0502020204030204" pitchFamily="34" charset="0"/>
              </a:rPr>
              <a:t> </a:t>
            </a:r>
            <a:r>
              <a:rPr lang="el-GR" sz="2400" u="sng" dirty="0">
                <a:effectLst/>
                <a:latin typeface="Sylfaen" panose="010A0502050306030303" pitchFamily="18" charset="0"/>
                <a:ea typeface="Calibri" panose="020F0502020204030204" pitchFamily="34" charset="0"/>
                <a:cs typeface="Calibri" panose="020F0502020204030204" pitchFamily="34" charset="0"/>
              </a:rPr>
              <a:t>Χαρακτηριστικό παράδειγμα των ιστορικών Ευρωπαϊκής Ιστορίας</a:t>
            </a:r>
            <a:r>
              <a:rPr lang="el-GR" sz="2400" dirty="0">
                <a:latin typeface="Sylfaen" panose="010A0502050306030303" pitchFamily="18" charset="0"/>
                <a:ea typeface="Calibri" panose="020F0502020204030204" pitchFamily="34" charset="0"/>
                <a:cs typeface="Calibri" panose="020F0502020204030204" pitchFamily="34" charset="0"/>
              </a:rPr>
              <a:t>:</a:t>
            </a:r>
            <a:endParaRPr lang="en-US" sz="2400" dirty="0">
              <a:effectLst/>
              <a:latin typeface="Sylfaen" panose="010A0502050306030303" pitchFamily="18" charset="0"/>
              <a:ea typeface="Calibri" panose="020F0502020204030204" pitchFamily="34" charset="0"/>
              <a:cs typeface="Calibri" panose="020F0502020204030204" pitchFamily="34" charset="0"/>
            </a:endParaRPr>
          </a:p>
          <a:p>
            <a:pPr marL="0" lvl="0" indent="0" algn="just">
              <a:lnSpc>
                <a:spcPct val="115000"/>
              </a:lnSpc>
              <a:buNone/>
            </a:pPr>
            <a:r>
              <a:rPr lang="en-US" sz="2400" b="1" dirty="0">
                <a:effectLst/>
                <a:latin typeface="Sylfaen" panose="010A0502050306030303" pitchFamily="18" charset="0"/>
                <a:ea typeface="Calibri" panose="020F0502020204030204" pitchFamily="34" charset="0"/>
                <a:cs typeface="Calibri" panose="020F0502020204030204" pitchFamily="34" charset="0"/>
              </a:rPr>
              <a:t>Renate </a:t>
            </a:r>
            <a:r>
              <a:rPr lang="en-US" sz="2400" b="1" dirty="0" err="1">
                <a:effectLst/>
                <a:latin typeface="Sylfaen" panose="010A0502050306030303" pitchFamily="18" charset="0"/>
                <a:ea typeface="Calibri" panose="020F0502020204030204" pitchFamily="34" charset="0"/>
                <a:cs typeface="Calibri" panose="020F0502020204030204" pitchFamily="34" charset="0"/>
              </a:rPr>
              <a:t>Bridenthal</a:t>
            </a:r>
            <a:r>
              <a:rPr lang="en-US" sz="2400" dirty="0">
                <a:effectLst/>
                <a:latin typeface="Sylfaen" panose="010A0502050306030303" pitchFamily="18" charset="0"/>
                <a:ea typeface="Calibri" panose="020F0502020204030204" pitchFamily="34" charset="0"/>
                <a:cs typeface="Calibri" panose="020F0502020204030204" pitchFamily="34" charset="0"/>
              </a:rPr>
              <a:t> </a:t>
            </a:r>
            <a:r>
              <a:rPr lang="el-GR" sz="2400" dirty="0">
                <a:effectLst/>
                <a:latin typeface="Sylfaen" panose="010A0502050306030303" pitchFamily="18" charset="0"/>
                <a:ea typeface="Calibri" panose="020F0502020204030204" pitchFamily="34" charset="0"/>
                <a:cs typeface="Calibri" panose="020F0502020204030204" pitchFamily="34" charset="0"/>
              </a:rPr>
              <a:t>και </a:t>
            </a:r>
            <a:r>
              <a:rPr lang="en-US" sz="2400" b="1" dirty="0">
                <a:effectLst/>
                <a:latin typeface="Sylfaen" panose="010A0502050306030303" pitchFamily="18" charset="0"/>
                <a:ea typeface="Calibri" panose="020F0502020204030204" pitchFamily="34" charset="0"/>
                <a:cs typeface="Calibri" panose="020F0502020204030204" pitchFamily="34" charset="0"/>
              </a:rPr>
              <a:t>Claudia </a:t>
            </a:r>
            <a:r>
              <a:rPr lang="en-US" sz="2400" b="1" dirty="0" err="1">
                <a:effectLst/>
                <a:latin typeface="Sylfaen" panose="010A0502050306030303" pitchFamily="18" charset="0"/>
                <a:ea typeface="Calibri" panose="020F0502020204030204" pitchFamily="34" charset="0"/>
                <a:cs typeface="Calibri" panose="020F0502020204030204" pitchFamily="34" charset="0"/>
              </a:rPr>
              <a:t>Koonz</a:t>
            </a:r>
            <a:r>
              <a:rPr lang="el-GR" sz="2400" dirty="0">
                <a:effectLst/>
                <a:latin typeface="Sylfaen" panose="010A0502050306030303" pitchFamily="18" charset="0"/>
                <a:ea typeface="Calibri" panose="020F0502020204030204" pitchFamily="34" charset="0"/>
                <a:cs typeface="Calibri" panose="020F0502020204030204" pitchFamily="34" charset="0"/>
              </a:rPr>
              <a:t>, οι οποίες στην εισαγωγή του συλλογικού τόμου, </a:t>
            </a:r>
            <a:r>
              <a:rPr lang="en-US" sz="2400" i="1" u="sng" dirty="0">
                <a:effectLst/>
                <a:latin typeface="Sylfaen" panose="010A0502050306030303" pitchFamily="18" charset="0"/>
                <a:ea typeface="Calibri" panose="020F0502020204030204" pitchFamily="34" charset="0"/>
                <a:cs typeface="Calibri" panose="020F0502020204030204" pitchFamily="34" charset="0"/>
              </a:rPr>
              <a:t>Becoming Visible</a:t>
            </a:r>
            <a:r>
              <a:rPr lang="el-GR" sz="2400" i="1" u="sng" dirty="0">
                <a:effectLst/>
                <a:latin typeface="Sylfaen" panose="010A0502050306030303" pitchFamily="18" charset="0"/>
                <a:ea typeface="Calibri" panose="020F0502020204030204" pitchFamily="34" charset="0"/>
                <a:cs typeface="Calibri" panose="020F0502020204030204" pitchFamily="34" charset="0"/>
              </a:rPr>
              <a:t>: </a:t>
            </a:r>
            <a:r>
              <a:rPr lang="en-US" sz="2400" i="1" u="sng" dirty="0">
                <a:effectLst/>
                <a:latin typeface="Sylfaen" panose="010A0502050306030303" pitchFamily="18" charset="0"/>
                <a:ea typeface="Calibri" panose="020F0502020204030204" pitchFamily="34" charset="0"/>
                <a:cs typeface="Calibri" panose="020F0502020204030204" pitchFamily="34" charset="0"/>
              </a:rPr>
              <a:t>Women in European History</a:t>
            </a:r>
            <a:r>
              <a:rPr lang="el-GR" sz="2400" u="sng" dirty="0">
                <a:effectLst/>
                <a:latin typeface="Sylfaen" panose="010A0502050306030303" pitchFamily="18" charset="0"/>
                <a:ea typeface="Calibri" panose="020F0502020204030204" pitchFamily="34" charset="0"/>
                <a:cs typeface="Calibri" panose="020F0502020204030204" pitchFamily="34" charset="0"/>
              </a:rPr>
              <a:t> </a:t>
            </a:r>
            <a:r>
              <a:rPr lang="el-GR" sz="2400" dirty="0">
                <a:effectLst/>
                <a:latin typeface="Sylfaen" panose="010A0502050306030303" pitchFamily="18" charset="0"/>
                <a:ea typeface="Calibri" panose="020F0502020204030204" pitchFamily="34" charset="0"/>
                <a:cs typeface="Calibri" panose="020F0502020204030204" pitchFamily="34" charset="0"/>
              </a:rPr>
              <a:t>(1977) έγραψαν: </a:t>
            </a:r>
            <a:r>
              <a:rPr lang="el-GR" sz="2400" b="1" dirty="0">
                <a:solidFill>
                  <a:srgbClr val="C00000"/>
                </a:solidFill>
                <a:effectLst/>
                <a:latin typeface="Sylfaen" panose="010A0502050306030303" pitchFamily="18" charset="0"/>
                <a:ea typeface="Calibri" panose="020F0502020204030204" pitchFamily="34" charset="0"/>
                <a:cs typeface="Calibri" panose="020F0502020204030204" pitchFamily="34" charset="0"/>
              </a:rPr>
              <a:t>«Οι μελέτες που περιλαμβάνονται σε αυτόν τον τόμο ευελπιστούν να αποκαταστήσουν την ιστορία των γυναικών και να διερευνήσουν τα νοήματα της γυναικείας μοναδικής ιστορικής εμπειρίας.» </a:t>
            </a:r>
          </a:p>
          <a:p>
            <a:endParaRPr lang="el-GR" dirty="0"/>
          </a:p>
        </p:txBody>
      </p:sp>
      <p:sp>
        <p:nvSpPr>
          <p:cNvPr id="5" name="TextBox 4">
            <a:extLst>
              <a:ext uri="{FF2B5EF4-FFF2-40B4-BE49-F238E27FC236}">
                <a16:creationId xmlns:a16="http://schemas.microsoft.com/office/drawing/2014/main" id="{8D5602C1-F05A-B058-173C-4AEDDF75EB31}"/>
              </a:ext>
            </a:extLst>
          </p:cNvPr>
          <p:cNvSpPr txBox="1"/>
          <p:nvPr/>
        </p:nvSpPr>
        <p:spPr>
          <a:xfrm>
            <a:off x="997999" y="4447712"/>
            <a:ext cx="10515600" cy="830997"/>
          </a:xfrm>
          <a:prstGeom prst="rect">
            <a:avLst/>
          </a:prstGeom>
          <a:noFill/>
          <a:ln w="57150">
            <a:solidFill>
              <a:srgbClr val="954ECA"/>
            </a:solidFill>
          </a:ln>
        </p:spPr>
        <p:txBody>
          <a:bodyPr wrap="square" rtlCol="0">
            <a:spAutoFit/>
          </a:bodyPr>
          <a:lstStyle/>
          <a:p>
            <a:pPr marL="0" indent="0" algn="just">
              <a:buNone/>
            </a:pPr>
            <a:r>
              <a:rPr lang="el-GR" sz="2400" dirty="0">
                <a:effectLst/>
                <a:latin typeface="Sylfaen" panose="010A0502050306030303" pitchFamily="18" charset="0"/>
                <a:ea typeface="Calibri" panose="020F0502020204030204" pitchFamily="34" charset="0"/>
                <a:cs typeface="Calibri" panose="020F0502020204030204" pitchFamily="34" charset="0"/>
              </a:rPr>
              <a:t>Σε αυτό το κλίμα κατακρίθηκε και ο ίδιος </a:t>
            </a:r>
            <a:r>
              <a:rPr lang="el-GR" sz="2400" b="1" dirty="0">
                <a:effectLst/>
                <a:latin typeface="Sylfaen" panose="010A0502050306030303" pitchFamily="18" charset="0"/>
                <a:ea typeface="Calibri" panose="020F0502020204030204" pitchFamily="34" charset="0"/>
                <a:cs typeface="Calibri" panose="020F0502020204030204" pitchFamily="34" charset="0"/>
              </a:rPr>
              <a:t>ο όρος «</a:t>
            </a:r>
            <a:r>
              <a:rPr lang="en-US" sz="2400" b="1" dirty="0">
                <a:effectLst/>
                <a:latin typeface="Sylfaen" panose="010A0502050306030303" pitchFamily="18" charset="0"/>
                <a:ea typeface="Calibri" panose="020F0502020204030204" pitchFamily="34" charset="0"/>
                <a:cs typeface="Calibri" panose="020F0502020204030204" pitchFamily="34" charset="0"/>
              </a:rPr>
              <a:t>history</a:t>
            </a:r>
            <a:r>
              <a:rPr lang="el-GR" sz="2400" b="1" dirty="0">
                <a:effectLst/>
                <a:latin typeface="Sylfaen" panose="010A0502050306030303" pitchFamily="18" charset="0"/>
                <a:ea typeface="Calibri" panose="020F0502020204030204" pitchFamily="34" charset="0"/>
                <a:cs typeface="Calibri" panose="020F0502020204030204" pitchFamily="34" charset="0"/>
              </a:rPr>
              <a:t>» </a:t>
            </a:r>
            <a:r>
              <a:rPr lang="el-GR" sz="2400" dirty="0">
                <a:effectLst/>
                <a:latin typeface="Sylfaen" panose="010A0502050306030303" pitchFamily="18" charset="0"/>
                <a:ea typeface="Calibri" panose="020F0502020204030204" pitchFamily="34" charset="0"/>
                <a:cs typeface="Calibri" panose="020F0502020204030204" pitchFamily="34" charset="0"/>
              </a:rPr>
              <a:t>ως </a:t>
            </a:r>
            <a:r>
              <a:rPr lang="en-US" sz="2400" b="1" dirty="0">
                <a:solidFill>
                  <a:srgbClr val="C00000"/>
                </a:solidFill>
                <a:effectLst/>
                <a:latin typeface="Sylfaen" panose="010A0502050306030303" pitchFamily="18" charset="0"/>
                <a:ea typeface="Calibri" panose="020F0502020204030204" pitchFamily="34" charset="0"/>
                <a:cs typeface="Calibri" panose="020F0502020204030204" pitchFamily="34" charset="0"/>
              </a:rPr>
              <a:t>his story </a:t>
            </a:r>
            <a:r>
              <a:rPr lang="el-GR" sz="2400" dirty="0">
                <a:effectLst/>
                <a:latin typeface="Sylfaen" panose="010A0502050306030303" pitchFamily="18" charset="0"/>
                <a:ea typeface="Calibri" panose="020F0502020204030204" pitchFamily="34" charset="0"/>
                <a:cs typeface="Calibri" panose="020F0502020204030204" pitchFamily="34" charset="0"/>
              </a:rPr>
              <a:t>και </a:t>
            </a:r>
            <a:r>
              <a:rPr lang="el-GR" sz="2400" b="1" u="sng" dirty="0">
                <a:effectLst/>
                <a:latin typeface="Sylfaen" panose="010A0502050306030303" pitchFamily="18" charset="0"/>
                <a:ea typeface="Calibri" panose="020F0502020204030204" pitchFamily="34" charset="0"/>
                <a:cs typeface="Calibri" panose="020F0502020204030204" pitchFamily="34" charset="0"/>
              </a:rPr>
              <a:t>η συμβατική ιστοριογραφία, η οποία συνιστούσε προϊόν ανδρικής ματιάς.</a:t>
            </a:r>
            <a:endParaRPr lang="el-GR" sz="2400" b="1" u="sng" dirty="0">
              <a:effectLst/>
              <a:latin typeface="Sylfaen" panose="010A050205030603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5954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1956695"/>
            <a:ext cx="10515600" cy="4351338"/>
          </a:xfrm>
        </p:spPr>
        <p:txBody>
          <a:bodyPr>
            <a:normAutofit/>
          </a:bodyPr>
          <a:lstStyle/>
          <a:p>
            <a:pPr marL="0" lvl="0" indent="0" algn="just">
              <a:buNone/>
            </a:pPr>
            <a:r>
              <a:rPr lang="el-GR" sz="2000" dirty="0">
                <a:solidFill>
                  <a:prstClr val="black"/>
                </a:solidFill>
                <a:latin typeface="Sylfaen" panose="010A0502050306030303" pitchFamily="18" charset="0"/>
              </a:rPr>
              <a:t>Από εκεί, οι μικρές κοινότητες των ακαδημαϊκών ιστορικών των γυναικών σε Ευρώπη και ΗΠΑ επικοινωνούν και «συζητούν» τα προβλήματα του πεδίου. </a:t>
            </a:r>
          </a:p>
          <a:p>
            <a:pPr marL="0" lvl="0" indent="0" algn="just">
              <a:buNone/>
            </a:pPr>
            <a:endParaRPr lang="el-GR" sz="2000" dirty="0">
              <a:solidFill>
                <a:prstClr val="black"/>
              </a:solidFill>
              <a:latin typeface="Sylfaen" panose="010A0502050306030303" pitchFamily="18" charset="0"/>
            </a:endParaRPr>
          </a:p>
          <a:p>
            <a:pPr lvl="0" algn="just"/>
            <a:r>
              <a:rPr lang="el-GR" sz="2000" dirty="0">
                <a:solidFill>
                  <a:prstClr val="black"/>
                </a:solidFill>
                <a:latin typeface="Sylfaen" panose="010A0502050306030303" pitchFamily="18" charset="0"/>
              </a:rPr>
              <a:t>Το 1976, Η </a:t>
            </a:r>
            <a:r>
              <a:rPr lang="en-US" sz="2000" b="1" dirty="0">
                <a:solidFill>
                  <a:srgbClr val="0070C0"/>
                </a:solidFill>
                <a:latin typeface="Sylfaen" panose="010A0502050306030303" pitchFamily="18" charset="0"/>
              </a:rPr>
              <a:t>Joan Kelly-</a:t>
            </a:r>
            <a:r>
              <a:rPr lang="en-US" sz="2000" b="1" dirty="0" err="1">
                <a:solidFill>
                  <a:srgbClr val="0070C0"/>
                </a:solidFill>
                <a:latin typeface="Sylfaen" panose="010A0502050306030303" pitchFamily="18" charset="0"/>
              </a:rPr>
              <a:t>Gadol</a:t>
            </a:r>
            <a:r>
              <a:rPr lang="el-GR" sz="2000" dirty="0">
                <a:latin typeface="Sylfaen" panose="010A0502050306030303" pitchFamily="18" charset="0"/>
              </a:rPr>
              <a:t>, στο «</a:t>
            </a:r>
            <a:r>
              <a:rPr lang="en-US" sz="2000" dirty="0">
                <a:latin typeface="Sylfaen" panose="010A0502050306030303" pitchFamily="18" charset="0"/>
              </a:rPr>
              <a:t>Methodological Implications of Women’s</a:t>
            </a:r>
            <a:r>
              <a:rPr lang="el-GR" sz="2000" dirty="0">
                <a:latin typeface="Sylfaen" panose="010A0502050306030303" pitchFamily="18" charset="0"/>
              </a:rPr>
              <a:t> </a:t>
            </a:r>
            <a:r>
              <a:rPr lang="en-US" sz="2000" dirty="0">
                <a:latin typeface="Sylfaen" panose="010A0502050306030303" pitchFamily="18" charset="0"/>
              </a:rPr>
              <a:t>History</a:t>
            </a:r>
            <a:r>
              <a:rPr lang="el-GR" sz="2000" dirty="0">
                <a:latin typeface="Sylfaen" panose="010A0502050306030303" pitchFamily="18" charset="0"/>
              </a:rPr>
              <a:t>»,</a:t>
            </a:r>
            <a:r>
              <a:rPr lang="en-US" sz="2000" dirty="0">
                <a:latin typeface="Sylfaen" panose="010A0502050306030303" pitchFamily="18" charset="0"/>
              </a:rPr>
              <a:t> </a:t>
            </a:r>
            <a:r>
              <a:rPr lang="en-US" sz="2000" i="1" dirty="0">
                <a:solidFill>
                  <a:srgbClr val="7030A0"/>
                </a:solidFill>
                <a:latin typeface="Sylfaen" panose="010A0502050306030303" pitchFamily="18" charset="0"/>
              </a:rPr>
              <a:t>Signs</a:t>
            </a:r>
            <a:r>
              <a:rPr lang="el-GR" sz="2000" dirty="0">
                <a:latin typeface="Sylfaen" panose="010A0502050306030303" pitchFamily="18" charset="0"/>
              </a:rPr>
              <a:t>,</a:t>
            </a:r>
            <a:r>
              <a:rPr lang="el-GR" sz="2000" i="1" dirty="0">
                <a:solidFill>
                  <a:srgbClr val="7030A0"/>
                </a:solidFill>
                <a:latin typeface="Sylfaen" panose="010A0502050306030303" pitchFamily="18" charset="0"/>
              </a:rPr>
              <a:t> </a:t>
            </a:r>
            <a:r>
              <a:rPr lang="el-GR" sz="2000" dirty="0">
                <a:solidFill>
                  <a:prstClr val="black"/>
                </a:solidFill>
                <a:latin typeface="Sylfaen" panose="010A0502050306030303" pitchFamily="18" charset="0"/>
              </a:rPr>
              <a:t>θα υποστηρίξει ότι μία ιστορία των γυναικών που απλώς θα «αποζημιώνει» τις γυναίκες, δεν θα μεταμορφώσει το </a:t>
            </a:r>
            <a:r>
              <a:rPr lang="el-GR" sz="2000" b="1" dirty="0">
                <a:solidFill>
                  <a:srgbClr val="C00000"/>
                </a:solidFill>
                <a:latin typeface="Sylfaen" panose="010A0502050306030303" pitchFamily="18" charset="0"/>
              </a:rPr>
              <a:t>πώς γράφεται η ιστορία</a:t>
            </a:r>
            <a:r>
              <a:rPr lang="el-GR" sz="2000" dirty="0">
                <a:solidFill>
                  <a:prstClr val="black"/>
                </a:solidFill>
                <a:latin typeface="Sylfaen" panose="010A0502050306030303" pitchFamily="18" charset="0"/>
              </a:rPr>
              <a:t>, γι’ αυτό και θα πρέπει να τεθεί στο κέντρο της φεμινιστικής ιστορίας «</a:t>
            </a:r>
            <a:r>
              <a:rPr lang="el-GR" sz="2000" b="1" u="sng" dirty="0">
                <a:solidFill>
                  <a:prstClr val="black"/>
                </a:solidFill>
                <a:latin typeface="Sylfaen" panose="010A0502050306030303" pitchFamily="18" charset="0"/>
              </a:rPr>
              <a:t>η κοινωνική σχέση των φύλων</a:t>
            </a:r>
            <a:r>
              <a:rPr lang="el-GR" sz="2000" dirty="0">
                <a:solidFill>
                  <a:prstClr val="black"/>
                </a:solidFill>
                <a:latin typeface="Sylfaen" panose="010A0502050306030303" pitchFamily="18" charset="0"/>
              </a:rPr>
              <a:t>».</a:t>
            </a:r>
          </a:p>
          <a:p>
            <a:pPr lvl="0" algn="just"/>
            <a:endParaRPr lang="el-GR" sz="2000" dirty="0">
              <a:solidFill>
                <a:prstClr val="black"/>
              </a:solidFill>
              <a:latin typeface="Sylfaen" panose="010A0502050306030303" pitchFamily="18" charset="0"/>
            </a:endParaRPr>
          </a:p>
          <a:p>
            <a:pPr algn="just"/>
            <a:r>
              <a:rPr lang="el-GR" sz="2000" dirty="0">
                <a:solidFill>
                  <a:prstClr val="black"/>
                </a:solidFill>
                <a:latin typeface="Sylfaen" panose="010A0502050306030303" pitchFamily="18" charset="0"/>
              </a:rPr>
              <a:t> Την ίδια περίοδο, η </a:t>
            </a:r>
            <a:r>
              <a:rPr lang="en-US" sz="2000" b="1" dirty="0">
                <a:solidFill>
                  <a:srgbClr val="0070C0"/>
                </a:solidFill>
                <a:latin typeface="Sylfaen" panose="010A0502050306030303" pitchFamily="18" charset="0"/>
              </a:rPr>
              <a:t>Natalie </a:t>
            </a:r>
            <a:r>
              <a:rPr lang="en-US" sz="2000" b="1" dirty="0" err="1">
                <a:solidFill>
                  <a:srgbClr val="0070C0"/>
                </a:solidFill>
                <a:latin typeface="Sylfaen" panose="010A0502050306030303" pitchFamily="18" charset="0"/>
              </a:rPr>
              <a:t>Zemon</a:t>
            </a:r>
            <a:r>
              <a:rPr lang="en-US" sz="2000" b="1" dirty="0">
                <a:solidFill>
                  <a:srgbClr val="0070C0"/>
                </a:solidFill>
                <a:latin typeface="Sylfaen" panose="010A0502050306030303" pitchFamily="18" charset="0"/>
              </a:rPr>
              <a:t> Davis</a:t>
            </a:r>
            <a:r>
              <a:rPr lang="el-GR" sz="2000" dirty="0">
                <a:latin typeface="Sylfaen" panose="010A0502050306030303" pitchFamily="18" charset="0"/>
              </a:rPr>
              <a:t>,</a:t>
            </a:r>
            <a:r>
              <a:rPr lang="el-GR" sz="2000" b="1" dirty="0">
                <a:latin typeface="Sylfaen" panose="010A0502050306030303" pitchFamily="18" charset="0"/>
              </a:rPr>
              <a:t> </a:t>
            </a:r>
            <a:r>
              <a:rPr lang="el-GR" sz="2000" dirty="0">
                <a:latin typeface="Sylfaen" panose="010A0502050306030303" pitchFamily="18" charset="0"/>
              </a:rPr>
              <a:t>στο</a:t>
            </a:r>
            <a:r>
              <a:rPr lang="el-GR" sz="2000" b="1" dirty="0">
                <a:latin typeface="Sylfaen" panose="010A0502050306030303" pitchFamily="18" charset="0"/>
              </a:rPr>
              <a:t> </a:t>
            </a:r>
            <a:r>
              <a:rPr lang="el-GR" sz="2000" dirty="0">
                <a:latin typeface="Sylfaen" panose="010A0502050306030303" pitchFamily="18" charset="0"/>
              </a:rPr>
              <a:t>«</a:t>
            </a:r>
            <a:r>
              <a:rPr lang="en-US" sz="2000" dirty="0">
                <a:latin typeface="Sylfaen" panose="010A0502050306030303" pitchFamily="18" charset="0"/>
              </a:rPr>
              <a:t>Women’s History in Transition</a:t>
            </a:r>
            <a:r>
              <a:rPr lang="el-GR" sz="2000" dirty="0">
                <a:latin typeface="Sylfaen" panose="010A0502050306030303" pitchFamily="18" charset="0"/>
              </a:rPr>
              <a:t>»,</a:t>
            </a:r>
            <a:r>
              <a:rPr lang="en-US" sz="2000" dirty="0">
                <a:latin typeface="Sylfaen" panose="010A0502050306030303" pitchFamily="18" charset="0"/>
              </a:rPr>
              <a:t> </a:t>
            </a:r>
            <a:r>
              <a:rPr lang="en-US" sz="2000" b="1" i="1" dirty="0">
                <a:solidFill>
                  <a:srgbClr val="7030A0"/>
                </a:solidFill>
                <a:latin typeface="Sylfaen" panose="010A0502050306030303" pitchFamily="18" charset="0"/>
              </a:rPr>
              <a:t>Feminist</a:t>
            </a:r>
            <a:r>
              <a:rPr lang="el-GR" sz="2000" b="1" i="1" dirty="0">
                <a:solidFill>
                  <a:srgbClr val="7030A0"/>
                </a:solidFill>
                <a:latin typeface="Sylfaen" panose="010A0502050306030303" pitchFamily="18" charset="0"/>
              </a:rPr>
              <a:t> </a:t>
            </a:r>
            <a:r>
              <a:rPr lang="en-US" sz="2000" b="1" i="1" dirty="0">
                <a:solidFill>
                  <a:srgbClr val="7030A0"/>
                </a:solidFill>
                <a:latin typeface="Sylfaen" panose="010A0502050306030303" pitchFamily="18" charset="0"/>
              </a:rPr>
              <a:t>Studies</a:t>
            </a:r>
            <a:r>
              <a:rPr lang="el-GR" sz="2000" dirty="0">
                <a:latin typeface="Sylfaen" panose="010A0502050306030303" pitchFamily="18" charset="0"/>
              </a:rPr>
              <a:t>,</a:t>
            </a:r>
            <a:r>
              <a:rPr lang="en-US" sz="2000" b="1" i="1" dirty="0">
                <a:solidFill>
                  <a:srgbClr val="7030A0"/>
                </a:solidFill>
                <a:latin typeface="Sylfaen" panose="010A0502050306030303" pitchFamily="18" charset="0"/>
              </a:rPr>
              <a:t> </a:t>
            </a:r>
            <a:r>
              <a:rPr lang="el-GR" sz="2000" dirty="0">
                <a:solidFill>
                  <a:prstClr val="black"/>
                </a:solidFill>
                <a:latin typeface="Sylfaen" panose="010A0502050306030303" pitchFamily="18" charset="0"/>
              </a:rPr>
              <a:t>θα στηρίξει μία </a:t>
            </a:r>
            <a:r>
              <a:rPr lang="el-GR" sz="2000" b="1" dirty="0">
                <a:latin typeface="Sylfaen" panose="010A0502050306030303" pitchFamily="18" charset="0"/>
              </a:rPr>
              <a:t>συγγραφή της ιστορίας και </a:t>
            </a:r>
            <a:r>
              <a:rPr lang="el-GR" sz="2000" b="1" u="sng" dirty="0">
                <a:latin typeface="Sylfaen" panose="010A0502050306030303" pitchFamily="18" charset="0"/>
              </a:rPr>
              <a:t>των δύο φύλων </a:t>
            </a:r>
            <a:r>
              <a:rPr lang="el-GR" sz="2000" dirty="0">
                <a:solidFill>
                  <a:prstClr val="black"/>
                </a:solidFill>
                <a:latin typeface="Sylfaen" panose="010A0502050306030303" pitchFamily="18" charset="0"/>
              </a:rPr>
              <a:t>για την αποφυγή τυχόν προκαταλήψεων στα ιστορικά αρχεία. Έτσι, «θα μπορούμε να ξανασκεφτούμε ορισμένα κεντρικά ζητήματα της ιστοριογραφίας– </a:t>
            </a:r>
            <a:r>
              <a:rPr lang="el-GR" sz="2000" dirty="0">
                <a:solidFill>
                  <a:srgbClr val="C00000"/>
                </a:solidFill>
                <a:latin typeface="Sylfaen" panose="010A0502050306030303" pitchFamily="18" charset="0"/>
              </a:rPr>
              <a:t>όπως αυτά της εξουσίας, της κοινωνικής δομής, της ιδιοκτησίας, των πολιτισμικών συμβόλων και της </a:t>
            </a:r>
            <a:r>
              <a:rPr lang="el-GR" sz="2000" dirty="0" err="1">
                <a:solidFill>
                  <a:srgbClr val="C00000"/>
                </a:solidFill>
                <a:latin typeface="Sylfaen" panose="010A0502050306030303" pitchFamily="18" charset="0"/>
              </a:rPr>
              <a:t>περιοδολόγησης</a:t>
            </a:r>
            <a:r>
              <a:rPr lang="el-GR" sz="2000" dirty="0">
                <a:solidFill>
                  <a:prstClr val="black"/>
                </a:solidFill>
                <a:latin typeface="Sylfaen" panose="010A0502050306030303" pitchFamily="18" charset="0"/>
              </a:rPr>
              <a:t>».</a:t>
            </a:r>
          </a:p>
          <a:p>
            <a:endParaRPr lang="el-GR" sz="1800" dirty="0">
              <a:solidFill>
                <a:prstClr val="black"/>
              </a:solidFill>
              <a:latin typeface="Sylfaen" panose="010A0502050306030303" pitchFamily="18" charset="0"/>
            </a:endParaRPr>
          </a:p>
          <a:p>
            <a:endParaRPr lang="el-GR" dirty="0"/>
          </a:p>
        </p:txBody>
      </p:sp>
      <p:sp>
        <p:nvSpPr>
          <p:cNvPr id="4" name="Τίτλος 3"/>
          <p:cNvSpPr>
            <a:spLocks noGrp="1"/>
          </p:cNvSpPr>
          <p:nvPr>
            <p:ph type="title"/>
          </p:nvPr>
        </p:nvSpPr>
        <p:spPr>
          <a:xfrm>
            <a:off x="838200" y="456565"/>
            <a:ext cx="10515600" cy="1325563"/>
          </a:xfrm>
        </p:spPr>
        <p:txBody>
          <a:bodyPr>
            <a:noAutofit/>
          </a:bodyPr>
          <a:lstStyle/>
          <a:p>
            <a:pPr algn="just"/>
            <a:r>
              <a:rPr lang="el-GR" sz="2400" dirty="0">
                <a:latin typeface="Sylfaen" panose="010A0502050306030303" pitchFamily="18" charset="0"/>
              </a:rPr>
              <a:t>Στα μέσα της </a:t>
            </a:r>
            <a:r>
              <a:rPr lang="el-GR" sz="2400" dirty="0">
                <a:solidFill>
                  <a:srgbClr val="C00000"/>
                </a:solidFill>
                <a:latin typeface="Sylfaen" panose="010A0502050306030303" pitchFamily="18" charset="0"/>
              </a:rPr>
              <a:t>δεκαετίας του </a:t>
            </a:r>
            <a:r>
              <a:rPr lang="el-GR" sz="2400" dirty="0">
                <a:solidFill>
                  <a:srgbClr val="C00000"/>
                </a:solidFill>
                <a:latin typeface="Times New Roman" panose="02020603050405020304" pitchFamily="18" charset="0"/>
                <a:cs typeface="Times New Roman" panose="02020603050405020304" pitchFamily="18" charset="0"/>
              </a:rPr>
              <a:t>’70 </a:t>
            </a:r>
            <a:r>
              <a:rPr lang="el-GR" sz="2400" dirty="0">
                <a:latin typeface="Sylfaen" panose="010A0502050306030303" pitchFamily="18" charset="0"/>
              </a:rPr>
              <a:t>ιδρύονται τα πρώτα ακαδημαϊκά φεμινιστικά περιοδικά, το </a:t>
            </a:r>
            <a:r>
              <a:rPr lang="en-US" sz="2400" i="1" dirty="0">
                <a:solidFill>
                  <a:srgbClr val="7030A0"/>
                </a:solidFill>
                <a:latin typeface="Sylfaen" panose="010A0502050306030303" pitchFamily="18" charset="0"/>
              </a:rPr>
              <a:t>Feminist Studies </a:t>
            </a:r>
            <a:r>
              <a:rPr lang="en-US" sz="2400" dirty="0">
                <a:latin typeface="Sylfaen" panose="010A0502050306030303" pitchFamily="18" charset="0"/>
              </a:rPr>
              <a:t>(1972)</a:t>
            </a:r>
            <a:r>
              <a:rPr lang="el-GR" sz="2400" dirty="0">
                <a:latin typeface="Sylfaen" panose="010A0502050306030303" pitchFamily="18" charset="0"/>
              </a:rPr>
              <a:t> και το </a:t>
            </a:r>
            <a:r>
              <a:rPr lang="en-US" sz="2400" i="1" dirty="0">
                <a:solidFill>
                  <a:srgbClr val="7030A0"/>
                </a:solidFill>
                <a:latin typeface="Sylfaen" panose="010A0502050306030303" pitchFamily="18" charset="0"/>
              </a:rPr>
              <a:t>Signs: Journal of Women in Culture and Society </a:t>
            </a:r>
            <a:r>
              <a:rPr lang="en-US" sz="2400" dirty="0">
                <a:latin typeface="Sylfaen" panose="010A0502050306030303" pitchFamily="18" charset="0"/>
              </a:rPr>
              <a:t>(1975)</a:t>
            </a:r>
            <a:endParaRPr lang="el-GR" sz="2400" dirty="0">
              <a:latin typeface="Sylfaen" panose="010A0502050306030303" pitchFamily="18" charset="0"/>
            </a:endParaRPr>
          </a:p>
        </p:txBody>
      </p:sp>
    </p:spTree>
    <p:extLst>
      <p:ext uri="{BB962C8B-B14F-4D97-AF65-F5344CB8AC3E}">
        <p14:creationId xmlns:p14="http://schemas.microsoft.com/office/powerpoint/2010/main" val="2986246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126826"/>
            <a:ext cx="10515600" cy="1316616"/>
          </a:xfrm>
        </p:spPr>
        <p:txBody>
          <a:bodyPr>
            <a:normAutofit/>
          </a:bodyPr>
          <a:lstStyle/>
          <a:p>
            <a:pPr algn="ctr"/>
            <a:r>
              <a:rPr lang="el-GR" sz="2800" b="1" dirty="0">
                <a:latin typeface="Sylfaen" panose="010A0502050306030303" pitchFamily="18" charset="0"/>
              </a:rPr>
              <a:t>Τι γίνεται, όμως, με την ιστορία των γυναικών στον </a:t>
            </a:r>
            <a:r>
              <a:rPr lang="el-GR" sz="2800" b="1" dirty="0">
                <a:solidFill>
                  <a:srgbClr val="C00000"/>
                </a:solidFill>
                <a:latin typeface="Sylfaen" panose="010A0502050306030303" pitchFamily="18" charset="0"/>
              </a:rPr>
              <a:t>Μεσαίωνα</a:t>
            </a:r>
            <a:r>
              <a:rPr lang="el-GR" sz="2800" b="1" dirty="0">
                <a:latin typeface="Sylfaen" panose="010A0502050306030303" pitchFamily="18" charset="0"/>
              </a:rPr>
              <a:t>;</a:t>
            </a:r>
          </a:p>
        </p:txBody>
      </p:sp>
      <p:sp>
        <p:nvSpPr>
          <p:cNvPr id="3" name="Θέση περιεχομένου 2"/>
          <p:cNvSpPr>
            <a:spLocks noGrp="1"/>
          </p:cNvSpPr>
          <p:nvPr>
            <p:ph idx="1"/>
          </p:nvPr>
        </p:nvSpPr>
        <p:spPr>
          <a:xfrm>
            <a:off x="838200" y="1189790"/>
            <a:ext cx="10515600" cy="5654180"/>
          </a:xfrm>
        </p:spPr>
        <p:txBody>
          <a:bodyPr>
            <a:normAutofit lnSpcReduction="10000"/>
          </a:bodyPr>
          <a:lstStyle/>
          <a:p>
            <a:pPr algn="just">
              <a:buClr>
                <a:srgbClr val="C00000"/>
              </a:buClr>
              <a:buFont typeface="Wingdings 3" panose="05040102010807070707" pitchFamily="18" charset="2"/>
              <a:buChar char="u"/>
            </a:pPr>
            <a:r>
              <a:rPr lang="el-GR" sz="2000" dirty="0">
                <a:latin typeface="Sylfaen" panose="010A0502050306030303" pitchFamily="18" charset="0"/>
              </a:rPr>
              <a:t>Παρά την αυξανόμενη παραγωγή ιστοριών των γυναικών που ξεδίπλωναν τον αγώνα της γυναικείας χειραφέτησης, προσφέροντας στο φεμινιστικό κίνημα ένα κοινό παρελθόν και μια κοινή ταυτότητα, </a:t>
            </a:r>
            <a:r>
              <a:rPr lang="el-GR" sz="2000" b="1" dirty="0">
                <a:latin typeface="Sylfaen" panose="010A0502050306030303" pitchFamily="18" charset="0"/>
              </a:rPr>
              <a:t>οι γυναίκες του Μεσαίωνα αγνοούνταν ακόμη. </a:t>
            </a:r>
          </a:p>
          <a:p>
            <a:pPr algn="just">
              <a:buClr>
                <a:srgbClr val="C00000"/>
              </a:buClr>
              <a:buFont typeface="Wingdings 3" panose="05040102010807070707" pitchFamily="18" charset="2"/>
              <a:buChar char="u"/>
            </a:pPr>
            <a:r>
              <a:rPr lang="el-GR" sz="2000" dirty="0">
                <a:latin typeface="Sylfaen" panose="010A0502050306030303" pitchFamily="18" charset="0"/>
              </a:rPr>
              <a:t>Στα ακαδημαϊκά φεμινιστικά περιοδικά, </a:t>
            </a:r>
            <a:r>
              <a:rPr lang="en-US" sz="2000" i="1" dirty="0">
                <a:solidFill>
                  <a:srgbClr val="7030A0"/>
                </a:solidFill>
                <a:latin typeface="Sylfaen" panose="010A0502050306030303" pitchFamily="18" charset="0"/>
              </a:rPr>
              <a:t>Feminist Studies</a:t>
            </a:r>
            <a:r>
              <a:rPr lang="el-GR" sz="2000" i="1" dirty="0">
                <a:latin typeface="Sylfaen" panose="010A0502050306030303" pitchFamily="18" charset="0"/>
              </a:rPr>
              <a:t> </a:t>
            </a:r>
            <a:r>
              <a:rPr lang="el-GR" sz="2000" dirty="0">
                <a:latin typeface="Sylfaen" panose="010A0502050306030303" pitchFamily="18" charset="0"/>
              </a:rPr>
              <a:t>και</a:t>
            </a:r>
            <a:r>
              <a:rPr lang="el-GR" sz="2000" i="1" dirty="0">
                <a:latin typeface="Sylfaen" panose="010A0502050306030303" pitchFamily="18" charset="0"/>
              </a:rPr>
              <a:t> </a:t>
            </a:r>
            <a:r>
              <a:rPr lang="en-US" sz="2000" i="1" dirty="0">
                <a:solidFill>
                  <a:srgbClr val="7030A0"/>
                </a:solidFill>
                <a:latin typeface="Sylfaen" panose="010A0502050306030303" pitchFamily="18" charset="0"/>
              </a:rPr>
              <a:t>Signs:</a:t>
            </a:r>
            <a:r>
              <a:rPr lang="el-GR" sz="2000" i="1" dirty="0">
                <a:solidFill>
                  <a:srgbClr val="7030A0"/>
                </a:solidFill>
                <a:latin typeface="Sylfaen" panose="010A0502050306030303" pitchFamily="18" charset="0"/>
              </a:rPr>
              <a:t> </a:t>
            </a:r>
            <a:r>
              <a:rPr lang="en-US" sz="2000" i="1" dirty="0">
                <a:solidFill>
                  <a:srgbClr val="7030A0"/>
                </a:solidFill>
                <a:latin typeface="Sylfaen" panose="010A0502050306030303" pitchFamily="18" charset="0"/>
              </a:rPr>
              <a:t>Journal of Women in Culture and Society</a:t>
            </a:r>
            <a:r>
              <a:rPr lang="el-GR" sz="2000" dirty="0">
                <a:latin typeface="Sylfaen" panose="010A0502050306030303" pitchFamily="18" charset="0"/>
              </a:rPr>
              <a:t>  περιλαμβάνονταν κατά βάση ιστορίες γυναικών της νεότερης εποχής, από το 1800 και μετά.</a:t>
            </a:r>
          </a:p>
          <a:p>
            <a:pPr marL="0" indent="0" algn="just">
              <a:buClr>
                <a:srgbClr val="C00000"/>
              </a:buClr>
              <a:buNone/>
            </a:pPr>
            <a:endParaRPr lang="el-GR" sz="2000" dirty="0">
              <a:latin typeface="Sylfaen" panose="010A0502050306030303" pitchFamily="18" charset="0"/>
            </a:endParaRPr>
          </a:p>
          <a:p>
            <a:pPr marL="0" indent="0" algn="just">
              <a:buNone/>
            </a:pPr>
            <a:r>
              <a:rPr lang="el-GR" sz="2000" dirty="0">
                <a:latin typeface="Sylfaen" panose="010A0502050306030303" pitchFamily="18" charset="0"/>
              </a:rPr>
              <a:t>Σύμφωνα με τη </a:t>
            </a:r>
            <a:r>
              <a:rPr lang="el-GR" sz="2000" dirty="0" err="1">
                <a:latin typeface="Sylfaen" panose="010A0502050306030303" pitchFamily="18" charset="0"/>
              </a:rPr>
              <a:t>μεσαιωνολόγο</a:t>
            </a:r>
            <a:r>
              <a:rPr lang="el-GR" sz="2000" dirty="0">
                <a:latin typeface="Sylfaen" panose="010A0502050306030303" pitchFamily="18" charset="0"/>
              </a:rPr>
              <a:t> ιστορικό, </a:t>
            </a:r>
            <a:r>
              <a:rPr lang="en-US" sz="2000" b="1" dirty="0">
                <a:latin typeface="Sylfaen" panose="010A0502050306030303" pitchFamily="18" charset="0"/>
              </a:rPr>
              <a:t>Mathilde van </a:t>
            </a:r>
            <a:r>
              <a:rPr lang="en-US" sz="2000" b="1" dirty="0" err="1">
                <a:latin typeface="Sylfaen" panose="010A0502050306030303" pitchFamily="18" charset="0"/>
              </a:rPr>
              <a:t>Dijk</a:t>
            </a:r>
            <a:r>
              <a:rPr lang="en-US" sz="2000" dirty="0">
                <a:latin typeface="Sylfaen" panose="010A0502050306030303" pitchFamily="18" charset="0"/>
              </a:rPr>
              <a:t>, </a:t>
            </a:r>
            <a:r>
              <a:rPr lang="el-GR" sz="2000" dirty="0">
                <a:latin typeface="Sylfaen" panose="010A0502050306030303" pitchFamily="18" charset="0"/>
              </a:rPr>
              <a:t>το ενδιαφέρον των ιστορικών που έγραφαν για γυναίκες στην καταγραφή </a:t>
            </a:r>
            <a:r>
              <a:rPr lang="el-GR" sz="2000" b="1" u="sng" dirty="0">
                <a:solidFill>
                  <a:srgbClr val="C00000"/>
                </a:solidFill>
                <a:latin typeface="Sylfaen" panose="010A0502050306030303" pitchFamily="18" charset="0"/>
              </a:rPr>
              <a:t>«συνηθισμένων» γυναικών </a:t>
            </a:r>
            <a:r>
              <a:rPr lang="el-GR" sz="2000" dirty="0">
                <a:latin typeface="Sylfaen" panose="010A0502050306030303" pitchFamily="18" charset="0"/>
              </a:rPr>
              <a:t>είχε, πιθανόν ακούσια, ως αποτέλεσμα </a:t>
            </a:r>
            <a:r>
              <a:rPr lang="el-GR" sz="2000" dirty="0">
                <a:solidFill>
                  <a:srgbClr val="C00000"/>
                </a:solidFill>
                <a:latin typeface="Sylfaen" panose="010A0502050306030303" pitchFamily="18" charset="0"/>
              </a:rPr>
              <a:t>τον αποκλεισμό της μεσαιωνικής περιόδου</a:t>
            </a:r>
          </a:p>
          <a:p>
            <a:pPr marL="0" indent="0" algn="ctr">
              <a:buNone/>
            </a:pPr>
            <a:r>
              <a:rPr lang="el-GR" sz="2000" b="1" dirty="0">
                <a:latin typeface="Sylfaen" panose="010A0502050306030303" pitchFamily="18" charset="0"/>
              </a:rPr>
              <a:t>             λόγω</a:t>
            </a:r>
            <a:r>
              <a:rPr lang="el-GR" sz="2000" dirty="0">
                <a:latin typeface="Sylfaen" panose="010A0502050306030303" pitchFamily="18" charset="0"/>
              </a:rPr>
              <a:t> της επικρατούσας αντίληψης ότι </a:t>
            </a:r>
            <a:r>
              <a:rPr lang="el-GR" sz="2000" b="1" dirty="0">
                <a:solidFill>
                  <a:srgbClr val="7030A0"/>
                </a:solidFill>
                <a:latin typeface="Sylfaen" panose="010A0502050306030303" pitchFamily="18" charset="0"/>
              </a:rPr>
              <a:t>η πλειοψηφία των αρχείων αφορούσε γυναίκες της αριστοκρατίας</a:t>
            </a:r>
            <a:r>
              <a:rPr lang="el-GR" sz="2000" dirty="0">
                <a:solidFill>
                  <a:srgbClr val="7030A0"/>
                </a:solidFill>
                <a:latin typeface="Sylfaen" panose="010A0502050306030303" pitchFamily="18" charset="0"/>
              </a:rPr>
              <a:t>.</a:t>
            </a:r>
          </a:p>
          <a:p>
            <a:pPr marL="0" indent="0" algn="ctr">
              <a:buNone/>
            </a:pPr>
            <a:r>
              <a:rPr lang="el-GR" sz="2000" b="1" dirty="0">
                <a:latin typeface="Sylfaen" panose="010A0502050306030303" pitchFamily="18" charset="0"/>
              </a:rPr>
              <a:t>Λίγοι ιστορικοί εναντιώθηκαν σε μία τέτοια «κοντόφθαλμη» στάση. </a:t>
            </a:r>
          </a:p>
          <a:p>
            <a:pPr marL="0" indent="0" algn="just">
              <a:buNone/>
            </a:pPr>
            <a:endParaRPr lang="el-GR" sz="2000" dirty="0">
              <a:latin typeface="Sylfaen" panose="010A0502050306030303" pitchFamily="18" charset="0"/>
            </a:endParaRPr>
          </a:p>
          <a:p>
            <a:pPr marL="0" indent="0" algn="just">
              <a:buNone/>
            </a:pPr>
            <a:r>
              <a:rPr lang="el-GR" sz="2000" dirty="0">
                <a:latin typeface="Sylfaen" panose="010A0502050306030303" pitchFamily="18" charset="0"/>
              </a:rPr>
              <a:t>Η πιο </a:t>
            </a:r>
            <a:r>
              <a:rPr lang="el-GR" sz="2000" dirty="0" err="1">
                <a:latin typeface="Sylfaen" panose="010A0502050306030303" pitchFamily="18" charset="0"/>
              </a:rPr>
              <a:t>επιδραστική</a:t>
            </a:r>
            <a:r>
              <a:rPr lang="el-GR" sz="2000" dirty="0">
                <a:latin typeface="Sylfaen" panose="010A0502050306030303" pitchFamily="18" charset="0"/>
              </a:rPr>
              <a:t>, μεταξύ άλλων, υπήρξε η </a:t>
            </a:r>
            <a:r>
              <a:rPr lang="el-GR" sz="2000" dirty="0" err="1">
                <a:latin typeface="Sylfaen" panose="010A0502050306030303" pitchFamily="18" charset="0"/>
              </a:rPr>
              <a:t>αμερικανίδα</a:t>
            </a:r>
            <a:r>
              <a:rPr lang="el-GR" sz="2000" dirty="0">
                <a:latin typeface="Sylfaen" panose="010A0502050306030303" pitchFamily="18" charset="0"/>
              </a:rPr>
              <a:t> ιστορικός </a:t>
            </a:r>
            <a:r>
              <a:rPr lang="en-US" sz="2000" b="1" dirty="0">
                <a:solidFill>
                  <a:srgbClr val="0070C0"/>
                </a:solidFill>
                <a:latin typeface="Sylfaen" panose="010A0502050306030303" pitchFamily="18" charset="0"/>
              </a:rPr>
              <a:t>Judith Bennett</a:t>
            </a:r>
            <a:r>
              <a:rPr lang="en-US" sz="2000" dirty="0">
                <a:latin typeface="Sylfaen" panose="010A0502050306030303" pitchFamily="18" charset="0"/>
              </a:rPr>
              <a:t>, </a:t>
            </a:r>
            <a:r>
              <a:rPr lang="el-GR" sz="2000" dirty="0">
                <a:latin typeface="Sylfaen" panose="010A0502050306030303" pitchFamily="18" charset="0"/>
              </a:rPr>
              <a:t>η οποία, επί της ουσίας, </a:t>
            </a:r>
            <a:r>
              <a:rPr lang="el-GR" sz="2000" b="1" dirty="0">
                <a:solidFill>
                  <a:srgbClr val="7030A0"/>
                </a:solidFill>
                <a:latin typeface="Sylfaen" panose="010A0502050306030303" pitchFamily="18" charset="0"/>
              </a:rPr>
              <a:t>διένοιξε το πεδίο της ιστορίας των γυναικών στον Μεσαίωνα </a:t>
            </a:r>
            <a:r>
              <a:rPr lang="el-GR" sz="2000" dirty="0">
                <a:latin typeface="Sylfaen" panose="010A0502050306030303" pitchFamily="18" charset="0"/>
              </a:rPr>
              <a:t>με μία σειρά από άρθρα και βιβλία, ενώ μέσα από την εκτενή μελέτη της, </a:t>
            </a:r>
            <a:r>
              <a:rPr lang="en-US" sz="2000" i="1" dirty="0">
                <a:solidFill>
                  <a:srgbClr val="C00000"/>
                </a:solidFill>
                <a:latin typeface="Sylfaen" panose="010A0502050306030303" pitchFamily="18" charset="0"/>
              </a:rPr>
              <a:t>History Matters</a:t>
            </a:r>
            <a:r>
              <a:rPr lang="el-GR" sz="2000" i="1" dirty="0">
                <a:solidFill>
                  <a:srgbClr val="C00000"/>
                </a:solidFill>
                <a:latin typeface="Sylfaen" panose="010A0502050306030303" pitchFamily="18" charset="0"/>
              </a:rPr>
              <a:t> </a:t>
            </a:r>
            <a:r>
              <a:rPr lang="el-GR" sz="2000" dirty="0">
                <a:latin typeface="Sylfaen" panose="010A0502050306030303" pitchFamily="18" charset="0"/>
              </a:rPr>
              <a:t>(2006)</a:t>
            </a:r>
            <a:r>
              <a:rPr lang="en-US" sz="2000" dirty="0">
                <a:latin typeface="Sylfaen" panose="010A0502050306030303" pitchFamily="18" charset="0"/>
              </a:rPr>
              <a:t>, </a:t>
            </a:r>
            <a:r>
              <a:rPr lang="el-GR" sz="2000" dirty="0">
                <a:latin typeface="Sylfaen" panose="010A0502050306030303" pitchFamily="18" charset="0"/>
              </a:rPr>
              <a:t>κατέδειξε τα οφέλη της χρήσης της μεσαιωνικής περιόδου ως «εργαστήρι» επαλήθευσης ιδεών και πεποιθήσεων σχετικά με τη μακροχρόνια γυναικεία υποτέλεια. </a:t>
            </a:r>
          </a:p>
        </p:txBody>
      </p:sp>
      <p:cxnSp>
        <p:nvCxnSpPr>
          <p:cNvPr id="5" name="Ευθύγραμμο βέλος σύνδεσης 4">
            <a:extLst>
              <a:ext uri="{FF2B5EF4-FFF2-40B4-BE49-F238E27FC236}">
                <a16:creationId xmlns:a16="http://schemas.microsoft.com/office/drawing/2014/main" id="{EF532C86-4692-0359-C4FA-0B237A3F3ABD}"/>
              </a:ext>
            </a:extLst>
          </p:cNvPr>
          <p:cNvCxnSpPr>
            <a:cxnSpLocks/>
          </p:cNvCxnSpPr>
          <p:nvPr/>
        </p:nvCxnSpPr>
        <p:spPr>
          <a:xfrm>
            <a:off x="6195753" y="2613293"/>
            <a:ext cx="0" cy="595619"/>
          </a:xfrm>
          <a:prstGeom prst="straightConnector1">
            <a:avLst/>
          </a:prstGeom>
          <a:ln w="381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8" name="Βέλος: Με γωνία προς τα επάνω 7">
            <a:extLst>
              <a:ext uri="{FF2B5EF4-FFF2-40B4-BE49-F238E27FC236}">
                <a16:creationId xmlns:a16="http://schemas.microsoft.com/office/drawing/2014/main" id="{94D24467-A686-9503-469F-69F2A6B9DC71}"/>
              </a:ext>
            </a:extLst>
          </p:cNvPr>
          <p:cNvSpPr/>
          <p:nvPr/>
        </p:nvSpPr>
        <p:spPr>
          <a:xfrm rot="5400000">
            <a:off x="1502859" y="4035157"/>
            <a:ext cx="317584" cy="281031"/>
          </a:xfrm>
          <a:prstGeom prst="ben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TextBox 10">
            <a:extLst>
              <a:ext uri="{FF2B5EF4-FFF2-40B4-BE49-F238E27FC236}">
                <a16:creationId xmlns:a16="http://schemas.microsoft.com/office/drawing/2014/main" id="{A61D42B4-C0FE-8B49-EA71-E8061E140B8F}"/>
              </a:ext>
            </a:extLst>
          </p:cNvPr>
          <p:cNvSpPr txBox="1"/>
          <p:nvPr/>
        </p:nvSpPr>
        <p:spPr>
          <a:xfrm>
            <a:off x="838200" y="5448022"/>
            <a:ext cx="10515601" cy="1316616"/>
          </a:xfrm>
          <a:prstGeom prst="rect">
            <a:avLst/>
          </a:prstGeom>
          <a:noFill/>
          <a:ln w="19050">
            <a:solidFill>
              <a:schemeClr val="tx1"/>
            </a:solidFill>
          </a:ln>
        </p:spPr>
        <p:txBody>
          <a:bodyPr wrap="square" rtlCol="0">
            <a:spAutoFit/>
          </a:bodyPr>
          <a:lstStyle/>
          <a:p>
            <a:endParaRPr lang="el-GR" dirty="0"/>
          </a:p>
        </p:txBody>
      </p:sp>
    </p:spTree>
    <p:extLst>
      <p:ext uri="{BB962C8B-B14F-4D97-AF65-F5344CB8AC3E}">
        <p14:creationId xmlns:p14="http://schemas.microsoft.com/office/powerpoint/2010/main" val="3604453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6"/>
            <a:ext cx="10515600" cy="840220"/>
          </a:xfrm>
        </p:spPr>
        <p:txBody>
          <a:bodyPr>
            <a:normAutofit/>
          </a:bodyPr>
          <a:lstStyle/>
          <a:p>
            <a:r>
              <a:rPr lang="el-GR" sz="2400" b="1" dirty="0">
                <a:latin typeface="Sylfaen" panose="010A0502050306030303" pitchFamily="18" charset="0"/>
              </a:rPr>
              <a:t>Μια ματιά στις μελέτες της </a:t>
            </a:r>
            <a:r>
              <a:rPr lang="en-US" sz="2400" b="1" dirty="0">
                <a:latin typeface="Sylfaen" panose="010A0502050306030303" pitchFamily="18" charset="0"/>
              </a:rPr>
              <a:t>Judith Bennett:</a:t>
            </a:r>
            <a:endParaRPr lang="el-GR" sz="2400" b="1" dirty="0">
              <a:latin typeface="Sylfaen" panose="010A0502050306030303" pitchFamily="18" charset="0"/>
            </a:endParaRPr>
          </a:p>
        </p:txBody>
      </p:sp>
      <p:sp>
        <p:nvSpPr>
          <p:cNvPr id="3" name="Θέση περιεχομένου 2"/>
          <p:cNvSpPr>
            <a:spLocks noGrp="1"/>
          </p:cNvSpPr>
          <p:nvPr>
            <p:ph idx="1"/>
          </p:nvPr>
        </p:nvSpPr>
        <p:spPr>
          <a:xfrm>
            <a:off x="763386" y="1205346"/>
            <a:ext cx="10515600" cy="5652654"/>
          </a:xfrm>
        </p:spPr>
        <p:txBody>
          <a:bodyPr>
            <a:noAutofit/>
          </a:bodyPr>
          <a:lstStyle/>
          <a:p>
            <a:pPr algn="just"/>
            <a:r>
              <a:rPr lang="el-GR" sz="1800" dirty="0">
                <a:latin typeface="Sylfaen" panose="010A0502050306030303" pitchFamily="18" charset="0"/>
              </a:rPr>
              <a:t>«</a:t>
            </a:r>
            <a:r>
              <a:rPr lang="en-US" sz="1800" dirty="0">
                <a:latin typeface="Sylfaen" panose="010A0502050306030303" pitchFamily="18" charset="0"/>
              </a:rPr>
              <a:t>Medieval Peasant Marriage: An Examination of Marriage License Fines in the Liber </a:t>
            </a:r>
            <a:r>
              <a:rPr lang="en-US" sz="1800" dirty="0" err="1">
                <a:latin typeface="Sylfaen" panose="010A0502050306030303" pitchFamily="18" charset="0"/>
              </a:rPr>
              <a:t>Gersumarum</a:t>
            </a:r>
            <a:r>
              <a:rPr lang="el-GR" sz="1800" dirty="0">
                <a:latin typeface="Sylfaen" panose="010A0502050306030303" pitchFamily="18" charset="0"/>
              </a:rPr>
              <a:t>», στο </a:t>
            </a:r>
            <a:r>
              <a:rPr lang="en-US" sz="1800" dirty="0" err="1">
                <a:latin typeface="Sylfaen" panose="010A0502050306030303" pitchFamily="18" charset="0"/>
              </a:rPr>
              <a:t>Raftis</a:t>
            </a:r>
            <a:r>
              <a:rPr lang="el-GR" sz="1800" dirty="0">
                <a:latin typeface="Sylfaen" panose="010A0502050306030303" pitchFamily="18" charset="0"/>
              </a:rPr>
              <a:t>, </a:t>
            </a:r>
            <a:r>
              <a:rPr lang="en-US" sz="1800" dirty="0">
                <a:latin typeface="Sylfaen" panose="010A0502050306030303" pitchFamily="18" charset="0"/>
              </a:rPr>
              <a:t>J.A.</a:t>
            </a:r>
            <a:r>
              <a:rPr lang="el-GR" sz="1800" dirty="0">
                <a:latin typeface="Sylfaen" panose="010A0502050306030303" pitchFamily="18" charset="0"/>
              </a:rPr>
              <a:t>, (</a:t>
            </a:r>
            <a:r>
              <a:rPr lang="el-GR" sz="1800" dirty="0" err="1">
                <a:latin typeface="Sylfaen" panose="010A0502050306030303" pitchFamily="18" charset="0"/>
              </a:rPr>
              <a:t>επιμ</a:t>
            </a:r>
            <a:r>
              <a:rPr lang="el-GR" sz="1800" dirty="0">
                <a:latin typeface="Sylfaen" panose="010A0502050306030303" pitchFamily="18" charset="0"/>
              </a:rPr>
              <a:t>.), </a:t>
            </a:r>
            <a:r>
              <a:rPr lang="en-US" sz="1800" i="1" dirty="0">
                <a:latin typeface="Sylfaen" panose="010A0502050306030303" pitchFamily="18" charset="0"/>
              </a:rPr>
              <a:t>Pathways to Medieval Peasants</a:t>
            </a:r>
            <a:r>
              <a:rPr lang="en-US" sz="1800" dirty="0">
                <a:latin typeface="Sylfaen" panose="010A0502050306030303" pitchFamily="18" charset="0"/>
              </a:rPr>
              <a:t>, Pontifical Institute of Mediaeval Studies, </a:t>
            </a:r>
            <a:r>
              <a:rPr lang="el-GR" sz="1800" dirty="0">
                <a:latin typeface="Sylfaen" panose="010A0502050306030303" pitchFamily="18" charset="0"/>
              </a:rPr>
              <a:t>Τορόντο, </a:t>
            </a:r>
            <a:r>
              <a:rPr lang="en-US" sz="1800" dirty="0">
                <a:latin typeface="Sylfaen" panose="010A0502050306030303" pitchFamily="18" charset="0"/>
              </a:rPr>
              <a:t>1981, 193-246.</a:t>
            </a:r>
            <a:endParaRPr lang="el-GR" sz="1800" dirty="0">
              <a:latin typeface="Sylfaen" panose="010A0502050306030303" pitchFamily="18" charset="0"/>
            </a:endParaRPr>
          </a:p>
          <a:p>
            <a:pPr algn="just"/>
            <a:r>
              <a:rPr lang="el-GR" sz="1800" dirty="0">
                <a:latin typeface="Sylfaen" panose="010A0502050306030303" pitchFamily="18" charset="0"/>
              </a:rPr>
              <a:t>«</a:t>
            </a:r>
            <a:r>
              <a:rPr lang="en-US" sz="1800" dirty="0">
                <a:latin typeface="Sylfaen" panose="010A0502050306030303" pitchFamily="18" charset="0"/>
              </a:rPr>
              <a:t>Spouses, Siblings and Surnames: Reconstructing Families from Medieval Village Court Rolls</a:t>
            </a:r>
            <a:r>
              <a:rPr lang="el-GR" sz="1800" dirty="0">
                <a:latin typeface="Sylfaen" panose="010A0502050306030303" pitchFamily="18" charset="0"/>
              </a:rPr>
              <a:t>»,</a:t>
            </a:r>
            <a:r>
              <a:rPr lang="en-US" sz="1800" dirty="0">
                <a:latin typeface="Sylfaen" panose="010A0502050306030303" pitchFamily="18" charset="0"/>
              </a:rPr>
              <a:t> </a:t>
            </a:r>
            <a:r>
              <a:rPr lang="en-US" sz="1800" i="1" dirty="0">
                <a:latin typeface="Sylfaen" panose="010A0502050306030303" pitchFamily="18" charset="0"/>
              </a:rPr>
              <a:t>Journal of British Studies</a:t>
            </a:r>
            <a:r>
              <a:rPr lang="el-GR" sz="1800" i="1" dirty="0">
                <a:latin typeface="Sylfaen" panose="010A0502050306030303" pitchFamily="18" charset="0"/>
              </a:rPr>
              <a:t>,</a:t>
            </a:r>
            <a:r>
              <a:rPr lang="en-US" sz="1800" dirty="0">
                <a:latin typeface="Sylfaen" panose="010A0502050306030303" pitchFamily="18" charset="0"/>
              </a:rPr>
              <a:t> 23 (1983), 26-46.</a:t>
            </a:r>
            <a:endParaRPr lang="el-GR" sz="1800" dirty="0">
              <a:latin typeface="Sylfaen" panose="010A0502050306030303" pitchFamily="18" charset="0"/>
            </a:endParaRPr>
          </a:p>
          <a:p>
            <a:pPr algn="just"/>
            <a:r>
              <a:rPr lang="el-GR" sz="1800" dirty="0">
                <a:latin typeface="Sylfaen" panose="010A0502050306030303" pitchFamily="18" charset="0"/>
              </a:rPr>
              <a:t>«</a:t>
            </a:r>
            <a:r>
              <a:rPr lang="en-US" sz="1800" dirty="0">
                <a:latin typeface="Sylfaen" panose="010A0502050306030303" pitchFamily="18" charset="0"/>
              </a:rPr>
              <a:t>The Tie That Binds: Peasant Marriages and Families in Late Medieval England</a:t>
            </a:r>
            <a:r>
              <a:rPr lang="el-GR" sz="1800" dirty="0">
                <a:latin typeface="Sylfaen" panose="010A0502050306030303" pitchFamily="18" charset="0"/>
              </a:rPr>
              <a:t>», </a:t>
            </a:r>
            <a:r>
              <a:rPr lang="en-US" sz="1800" i="1" dirty="0">
                <a:latin typeface="Sylfaen" panose="010A0502050306030303" pitchFamily="18" charset="0"/>
              </a:rPr>
              <a:t>Journal of Interdisciplinary History</a:t>
            </a:r>
            <a:r>
              <a:rPr lang="el-GR" sz="1800" i="1" dirty="0">
                <a:latin typeface="Sylfaen" panose="010A0502050306030303" pitchFamily="18" charset="0"/>
              </a:rPr>
              <a:t>,</a:t>
            </a:r>
            <a:r>
              <a:rPr lang="en-US" sz="1800" dirty="0">
                <a:latin typeface="Sylfaen" panose="010A0502050306030303" pitchFamily="18" charset="0"/>
              </a:rPr>
              <a:t> 15 (1984),</a:t>
            </a:r>
            <a:r>
              <a:rPr lang="el-GR" sz="1800" dirty="0">
                <a:latin typeface="Sylfaen" panose="010A0502050306030303" pitchFamily="18" charset="0"/>
              </a:rPr>
              <a:t> </a:t>
            </a:r>
            <a:r>
              <a:rPr lang="en-US" sz="1800" dirty="0">
                <a:latin typeface="Sylfaen" panose="010A0502050306030303" pitchFamily="18" charset="0"/>
              </a:rPr>
              <a:t>111-129.</a:t>
            </a:r>
            <a:endParaRPr lang="el-GR" sz="1800" dirty="0">
              <a:latin typeface="Sylfaen" panose="010A0502050306030303" pitchFamily="18" charset="0"/>
            </a:endParaRPr>
          </a:p>
          <a:p>
            <a:pPr algn="just"/>
            <a:r>
              <a:rPr lang="el-GR" sz="1800" dirty="0">
                <a:latin typeface="Sylfaen" panose="010A0502050306030303" pitchFamily="18" charset="0"/>
              </a:rPr>
              <a:t>«</a:t>
            </a:r>
            <a:r>
              <a:rPr lang="en-US" sz="1800" dirty="0">
                <a:latin typeface="Sylfaen" panose="010A0502050306030303" pitchFamily="18" charset="0"/>
              </a:rPr>
              <a:t>The Village Ale-Wife: Women and Brewing in Fourteenth-Century England</a:t>
            </a:r>
            <a:r>
              <a:rPr lang="el-GR" sz="1800" dirty="0">
                <a:latin typeface="Sylfaen" panose="010A0502050306030303" pitchFamily="18" charset="0"/>
              </a:rPr>
              <a:t>», στο </a:t>
            </a:r>
            <a:r>
              <a:rPr lang="en-US" sz="1800" dirty="0" err="1">
                <a:latin typeface="Sylfaen" panose="010A0502050306030303" pitchFamily="18" charset="0"/>
              </a:rPr>
              <a:t>Hanawalt</a:t>
            </a:r>
            <a:r>
              <a:rPr lang="en-US" sz="1800" dirty="0">
                <a:latin typeface="Sylfaen" panose="010A0502050306030303" pitchFamily="18" charset="0"/>
              </a:rPr>
              <a:t>,</a:t>
            </a:r>
            <a:r>
              <a:rPr lang="el-GR" sz="1800" dirty="0">
                <a:latin typeface="Sylfaen" panose="010A0502050306030303" pitchFamily="18" charset="0"/>
              </a:rPr>
              <a:t> Β.,</a:t>
            </a:r>
            <a:r>
              <a:rPr lang="en-US" sz="1800" dirty="0">
                <a:latin typeface="Sylfaen" panose="010A0502050306030303" pitchFamily="18" charset="0"/>
              </a:rPr>
              <a:t> </a:t>
            </a:r>
            <a:r>
              <a:rPr lang="el-GR" sz="1800" dirty="0">
                <a:latin typeface="Sylfaen" panose="010A0502050306030303" pitchFamily="18" charset="0"/>
              </a:rPr>
              <a:t>(</a:t>
            </a:r>
            <a:r>
              <a:rPr lang="el-GR" sz="1800" dirty="0" err="1">
                <a:latin typeface="Sylfaen" panose="010A0502050306030303" pitchFamily="18" charset="0"/>
              </a:rPr>
              <a:t>επιμ</a:t>
            </a:r>
            <a:r>
              <a:rPr lang="el-GR" sz="1800" dirty="0">
                <a:latin typeface="Sylfaen" panose="010A0502050306030303" pitchFamily="18" charset="0"/>
              </a:rPr>
              <a:t>.), </a:t>
            </a:r>
            <a:r>
              <a:rPr lang="en-US" sz="1800" i="1" dirty="0">
                <a:latin typeface="Sylfaen" panose="010A0502050306030303" pitchFamily="18" charset="0"/>
              </a:rPr>
              <a:t>Women and Work in Preindustrial Europe</a:t>
            </a:r>
            <a:r>
              <a:rPr lang="en-US" sz="1800" dirty="0">
                <a:latin typeface="Sylfaen" panose="010A0502050306030303" pitchFamily="18" charset="0"/>
              </a:rPr>
              <a:t>, University of Indiana Press, </a:t>
            </a:r>
            <a:r>
              <a:rPr lang="el-GR" sz="1800" dirty="0">
                <a:latin typeface="Sylfaen" panose="010A0502050306030303" pitchFamily="18" charset="0"/>
              </a:rPr>
              <a:t>ΗΠΑ, </a:t>
            </a:r>
            <a:r>
              <a:rPr lang="en-US" sz="1800" dirty="0">
                <a:latin typeface="Sylfaen" panose="010A0502050306030303" pitchFamily="18" charset="0"/>
              </a:rPr>
              <a:t>1986</a:t>
            </a:r>
            <a:r>
              <a:rPr lang="el-GR" sz="1800" dirty="0">
                <a:latin typeface="Sylfaen" panose="010A0502050306030303" pitchFamily="18" charset="0"/>
              </a:rPr>
              <a:t>, </a:t>
            </a:r>
            <a:r>
              <a:rPr lang="en-US" sz="1800" dirty="0">
                <a:latin typeface="Sylfaen" panose="010A0502050306030303" pitchFamily="18" charset="0"/>
              </a:rPr>
              <a:t>20-36.</a:t>
            </a:r>
            <a:endParaRPr lang="el-GR" sz="1800" dirty="0">
              <a:latin typeface="Sylfaen" panose="010A0502050306030303" pitchFamily="18" charset="0"/>
            </a:endParaRPr>
          </a:p>
          <a:p>
            <a:pPr algn="just"/>
            <a:r>
              <a:rPr lang="en-US" sz="1800" i="1" dirty="0">
                <a:latin typeface="Sylfaen" panose="010A0502050306030303" pitchFamily="18" charset="0"/>
              </a:rPr>
              <a:t>Women in the Medieval English Countryside: Gender and Household in </a:t>
            </a:r>
            <a:r>
              <a:rPr lang="en-US" sz="1800" i="1" dirty="0" err="1">
                <a:latin typeface="Sylfaen" panose="010A0502050306030303" pitchFamily="18" charset="0"/>
              </a:rPr>
              <a:t>Brigstock</a:t>
            </a:r>
            <a:r>
              <a:rPr lang="en-US" sz="1800" i="1" dirty="0">
                <a:latin typeface="Sylfaen" panose="010A0502050306030303" pitchFamily="18" charset="0"/>
              </a:rPr>
              <a:t> before the Plague</a:t>
            </a:r>
            <a:r>
              <a:rPr lang="el-GR" sz="1800" i="1" dirty="0">
                <a:latin typeface="Sylfaen" panose="010A0502050306030303" pitchFamily="18" charset="0"/>
              </a:rPr>
              <a:t>, </a:t>
            </a:r>
            <a:r>
              <a:rPr lang="en-US" sz="1800" dirty="0">
                <a:latin typeface="Sylfaen" panose="010A0502050306030303" pitchFamily="18" charset="0"/>
              </a:rPr>
              <a:t>Oxford University</a:t>
            </a:r>
            <a:r>
              <a:rPr lang="el-GR" sz="1800" dirty="0">
                <a:latin typeface="Sylfaen" panose="010A0502050306030303" pitchFamily="18" charset="0"/>
              </a:rPr>
              <a:t>, Οξφόρδη,</a:t>
            </a:r>
            <a:r>
              <a:rPr lang="en-US" sz="1800" dirty="0">
                <a:latin typeface="Sylfaen" panose="010A0502050306030303" pitchFamily="18" charset="0"/>
              </a:rPr>
              <a:t> 1987.</a:t>
            </a:r>
          </a:p>
          <a:p>
            <a:pPr algn="just"/>
            <a:r>
              <a:rPr lang="el-GR" sz="1800" dirty="0">
                <a:latin typeface="Sylfaen" panose="010A0502050306030303" pitchFamily="18" charset="0"/>
              </a:rPr>
              <a:t>«</a:t>
            </a:r>
            <a:r>
              <a:rPr lang="en-US" sz="1800" dirty="0">
                <a:latin typeface="Sylfaen" panose="010A0502050306030303" pitchFamily="18" charset="0"/>
              </a:rPr>
              <a:t>Public Power and Authority in the Medieval English Countryside</a:t>
            </a:r>
            <a:r>
              <a:rPr lang="el-GR" sz="1800" dirty="0">
                <a:latin typeface="Sylfaen" panose="010A0502050306030303" pitchFamily="18" charset="0"/>
              </a:rPr>
              <a:t>», στο </a:t>
            </a:r>
            <a:r>
              <a:rPr lang="en-US" sz="1800" dirty="0" err="1">
                <a:latin typeface="Sylfaen" panose="010A0502050306030303" pitchFamily="18" charset="0"/>
              </a:rPr>
              <a:t>Erler</a:t>
            </a:r>
            <a:r>
              <a:rPr lang="el-GR" sz="1800" dirty="0">
                <a:latin typeface="Sylfaen" panose="010A0502050306030303" pitchFamily="18" charset="0"/>
              </a:rPr>
              <a:t>, Μ. &amp;</a:t>
            </a:r>
            <a:r>
              <a:rPr lang="en-US" sz="1800" dirty="0">
                <a:latin typeface="Sylfaen" panose="010A0502050306030303" pitchFamily="18" charset="0"/>
              </a:rPr>
              <a:t> </a:t>
            </a:r>
            <a:r>
              <a:rPr lang="en-US" sz="1800" dirty="0" err="1">
                <a:latin typeface="Sylfaen" panose="010A0502050306030303" pitchFamily="18" charset="0"/>
              </a:rPr>
              <a:t>Kowaleski</a:t>
            </a:r>
            <a:r>
              <a:rPr lang="en-US" sz="1800" dirty="0">
                <a:latin typeface="Sylfaen" panose="010A0502050306030303" pitchFamily="18" charset="0"/>
              </a:rPr>
              <a:t>,</a:t>
            </a:r>
            <a:r>
              <a:rPr lang="el-GR" sz="1800" dirty="0">
                <a:latin typeface="Sylfaen" panose="010A0502050306030303" pitchFamily="18" charset="0"/>
              </a:rPr>
              <a:t> Μ.,</a:t>
            </a:r>
            <a:r>
              <a:rPr lang="en-US" sz="1800" dirty="0">
                <a:latin typeface="Sylfaen" panose="010A0502050306030303" pitchFamily="18" charset="0"/>
              </a:rPr>
              <a:t> (</a:t>
            </a:r>
            <a:r>
              <a:rPr lang="el-GR" sz="1800" dirty="0" err="1">
                <a:latin typeface="Sylfaen" panose="010A0502050306030303" pitchFamily="18" charset="0"/>
              </a:rPr>
              <a:t>επιμ</a:t>
            </a:r>
            <a:r>
              <a:rPr lang="el-GR" sz="1800" dirty="0">
                <a:latin typeface="Sylfaen" panose="010A0502050306030303" pitchFamily="18" charset="0"/>
              </a:rPr>
              <a:t>), </a:t>
            </a:r>
            <a:r>
              <a:rPr lang="en-US" sz="1800" i="1" dirty="0">
                <a:latin typeface="Sylfaen" panose="010A0502050306030303" pitchFamily="18" charset="0"/>
              </a:rPr>
              <a:t>Women and Power in the Middle Ages</a:t>
            </a:r>
            <a:r>
              <a:rPr lang="en-US" sz="1800" dirty="0">
                <a:latin typeface="Sylfaen" panose="010A0502050306030303" pitchFamily="18" charset="0"/>
              </a:rPr>
              <a:t>, University of Georgia Press, Georgia, 1988, 18-36.</a:t>
            </a:r>
            <a:endParaRPr lang="el-GR" sz="1800" dirty="0">
              <a:latin typeface="Sylfaen" panose="010A0502050306030303" pitchFamily="18" charset="0"/>
            </a:endParaRPr>
          </a:p>
          <a:p>
            <a:pPr algn="just"/>
            <a:r>
              <a:rPr lang="el-GR" sz="1800" dirty="0">
                <a:latin typeface="Sylfaen" panose="010A0502050306030303" pitchFamily="18" charset="0"/>
              </a:rPr>
              <a:t>«</a:t>
            </a:r>
            <a:r>
              <a:rPr lang="en-US" sz="1800" dirty="0">
                <a:latin typeface="Sylfaen" panose="010A0502050306030303" pitchFamily="18" charset="0"/>
              </a:rPr>
              <a:t>History that Stands Still: Women's Work in the European Past</a:t>
            </a:r>
            <a:r>
              <a:rPr lang="el-GR" sz="1800" dirty="0">
                <a:latin typeface="Sylfaen" panose="010A0502050306030303" pitchFamily="18" charset="0"/>
              </a:rPr>
              <a:t>»,</a:t>
            </a:r>
            <a:r>
              <a:rPr lang="en-US" sz="1800" dirty="0">
                <a:latin typeface="Sylfaen" panose="010A0502050306030303" pitchFamily="18" charset="0"/>
              </a:rPr>
              <a:t> </a:t>
            </a:r>
            <a:r>
              <a:rPr lang="en-US" sz="1800" b="1" i="1" dirty="0">
                <a:solidFill>
                  <a:srgbClr val="7030A0"/>
                </a:solidFill>
                <a:latin typeface="Sylfaen" panose="010A0502050306030303" pitchFamily="18" charset="0"/>
              </a:rPr>
              <a:t>Feminist Studies</a:t>
            </a:r>
            <a:r>
              <a:rPr lang="el-GR" sz="1800" dirty="0">
                <a:latin typeface="Sylfaen" panose="010A0502050306030303" pitchFamily="18" charset="0"/>
              </a:rPr>
              <a:t>,</a:t>
            </a:r>
            <a:r>
              <a:rPr lang="en-US" sz="1800" dirty="0">
                <a:latin typeface="Sylfaen" panose="010A0502050306030303" pitchFamily="18" charset="0"/>
              </a:rPr>
              <a:t> 14 (1988), 269-283.</a:t>
            </a:r>
            <a:endParaRPr lang="el-GR" sz="1800" dirty="0">
              <a:latin typeface="Sylfaen" panose="010A0502050306030303" pitchFamily="18" charset="0"/>
            </a:endParaRPr>
          </a:p>
          <a:p>
            <a:pPr algn="just"/>
            <a:r>
              <a:rPr lang="el-GR" sz="1800" dirty="0">
                <a:latin typeface="Sylfaen" panose="010A0502050306030303" pitchFamily="18" charset="0"/>
              </a:rPr>
              <a:t>«</a:t>
            </a:r>
            <a:r>
              <a:rPr lang="en-US" sz="1800" dirty="0">
                <a:latin typeface="Sylfaen" panose="010A0502050306030303" pitchFamily="18" charset="0"/>
              </a:rPr>
              <a:t>Crafts, Gilds, and Women in the Middle Ages: Fifty Years After Marian K. Dale</a:t>
            </a:r>
            <a:r>
              <a:rPr lang="el-GR" sz="1800" dirty="0">
                <a:latin typeface="Sylfaen" panose="010A0502050306030303" pitchFamily="18" charset="0"/>
              </a:rPr>
              <a:t>»,</a:t>
            </a:r>
            <a:r>
              <a:rPr lang="en-US" sz="1800" dirty="0">
                <a:latin typeface="Sylfaen" panose="010A0502050306030303" pitchFamily="18" charset="0"/>
              </a:rPr>
              <a:t> </a:t>
            </a:r>
            <a:r>
              <a:rPr lang="el-GR" sz="1800" dirty="0">
                <a:latin typeface="Sylfaen" panose="010A0502050306030303" pitchFamily="18" charset="0"/>
              </a:rPr>
              <a:t>μαζί με τη</a:t>
            </a:r>
            <a:r>
              <a:rPr lang="en-US" sz="1800" dirty="0">
                <a:latin typeface="Sylfaen" panose="010A0502050306030303" pitchFamily="18" charset="0"/>
              </a:rPr>
              <a:t> </a:t>
            </a:r>
            <a:r>
              <a:rPr lang="en-US" sz="1800" dirty="0" err="1">
                <a:latin typeface="Sylfaen" panose="010A0502050306030303" pitchFamily="18" charset="0"/>
              </a:rPr>
              <a:t>Kowaleski</a:t>
            </a:r>
            <a:r>
              <a:rPr lang="en-US" sz="1800" dirty="0">
                <a:latin typeface="Sylfaen" panose="010A0502050306030303" pitchFamily="18" charset="0"/>
              </a:rPr>
              <a:t>,</a:t>
            </a:r>
            <a:r>
              <a:rPr lang="el-GR" sz="1800" dirty="0">
                <a:latin typeface="Sylfaen" panose="010A0502050306030303" pitchFamily="18" charset="0"/>
              </a:rPr>
              <a:t> Μ.,</a:t>
            </a:r>
            <a:r>
              <a:rPr lang="en-US" sz="1800" dirty="0">
                <a:latin typeface="Sylfaen" panose="010A0502050306030303" pitchFamily="18" charset="0"/>
              </a:rPr>
              <a:t> </a:t>
            </a:r>
            <a:r>
              <a:rPr lang="en-US" sz="1800" b="1" i="1" dirty="0">
                <a:solidFill>
                  <a:srgbClr val="7030A0"/>
                </a:solidFill>
                <a:latin typeface="Sylfaen" panose="010A0502050306030303" pitchFamily="18" charset="0"/>
              </a:rPr>
              <a:t>Signs: A Journal of Women in Culture and Society</a:t>
            </a:r>
            <a:r>
              <a:rPr lang="el-GR" sz="1800" dirty="0">
                <a:latin typeface="Sylfaen" panose="010A0502050306030303" pitchFamily="18" charset="0"/>
              </a:rPr>
              <a:t>,</a:t>
            </a:r>
            <a:r>
              <a:rPr lang="en-US" sz="1800" dirty="0">
                <a:latin typeface="Sylfaen" panose="010A0502050306030303" pitchFamily="18" charset="0"/>
              </a:rPr>
              <a:t> 14 (1989), 474-488.</a:t>
            </a:r>
            <a:endParaRPr lang="el-GR" sz="1800" dirty="0">
              <a:latin typeface="Sylfaen" panose="010A0502050306030303" pitchFamily="18" charset="0"/>
            </a:endParaRPr>
          </a:p>
          <a:p>
            <a:pPr algn="just"/>
            <a:r>
              <a:rPr lang="en-US" sz="1800" i="1" dirty="0">
                <a:latin typeface="Sylfaen" panose="010A0502050306030303" pitchFamily="18" charset="0"/>
              </a:rPr>
              <a:t>Sisters and Workers in the Middle Ages</a:t>
            </a:r>
            <a:r>
              <a:rPr lang="en-US" sz="1800" dirty="0">
                <a:latin typeface="Sylfaen" panose="010A0502050306030303" pitchFamily="18" charset="0"/>
              </a:rPr>
              <a:t>, </a:t>
            </a:r>
            <a:r>
              <a:rPr lang="el-GR" sz="1800" dirty="0" err="1">
                <a:latin typeface="Sylfaen" panose="010A0502050306030303" pitchFamily="18" charset="0"/>
              </a:rPr>
              <a:t>συνεπιμέλεια</a:t>
            </a:r>
            <a:r>
              <a:rPr lang="el-GR" sz="1800" dirty="0">
                <a:latin typeface="Sylfaen" panose="010A0502050306030303" pitchFamily="18" charset="0"/>
              </a:rPr>
              <a:t> με </a:t>
            </a:r>
            <a:r>
              <a:rPr lang="en-US" sz="1800" dirty="0">
                <a:latin typeface="Sylfaen" panose="010A0502050306030303" pitchFamily="18" charset="0"/>
              </a:rPr>
              <a:t>Clark, E. A., </a:t>
            </a:r>
            <a:r>
              <a:rPr lang="en-US" sz="1800" dirty="0" err="1">
                <a:latin typeface="Sylfaen" panose="010A0502050306030303" pitchFamily="18" charset="0"/>
              </a:rPr>
              <a:t>O’Barr</a:t>
            </a:r>
            <a:r>
              <a:rPr lang="en-US" sz="1800" dirty="0">
                <a:latin typeface="Sylfaen" panose="010A0502050306030303" pitchFamily="18" charset="0"/>
              </a:rPr>
              <a:t>,</a:t>
            </a:r>
            <a:r>
              <a:rPr lang="el-GR" sz="1800" dirty="0">
                <a:latin typeface="Sylfaen" panose="010A0502050306030303" pitchFamily="18" charset="0"/>
              </a:rPr>
              <a:t> </a:t>
            </a:r>
            <a:r>
              <a:rPr lang="en-US" sz="1800" dirty="0">
                <a:latin typeface="Sylfaen" panose="010A0502050306030303" pitchFamily="18" charset="0"/>
              </a:rPr>
              <a:t>J. F., </a:t>
            </a:r>
            <a:r>
              <a:rPr lang="en-US" sz="1800" dirty="0" err="1">
                <a:latin typeface="Sylfaen" panose="010A0502050306030303" pitchFamily="18" charset="0"/>
              </a:rPr>
              <a:t>Vilen</a:t>
            </a:r>
            <a:r>
              <a:rPr lang="en-US" sz="1800" dirty="0">
                <a:latin typeface="Sylfaen" panose="010A0502050306030303" pitchFamily="18" charset="0"/>
              </a:rPr>
              <a:t>, A., University of Chicago Press, </a:t>
            </a:r>
            <a:r>
              <a:rPr lang="el-GR" sz="1800" dirty="0">
                <a:latin typeface="Sylfaen" panose="010A0502050306030303" pitchFamily="18" charset="0"/>
              </a:rPr>
              <a:t>Σικάγο,</a:t>
            </a:r>
            <a:r>
              <a:rPr lang="en-US" sz="1800" dirty="0">
                <a:latin typeface="Sylfaen" panose="010A0502050306030303" pitchFamily="18" charset="0"/>
              </a:rPr>
              <a:t> 1989.</a:t>
            </a:r>
            <a:endParaRPr lang="el-GR" sz="1800" dirty="0">
              <a:latin typeface="Sylfaen" panose="010A0502050306030303" pitchFamily="18" charset="0"/>
            </a:endParaRPr>
          </a:p>
        </p:txBody>
      </p:sp>
    </p:spTree>
    <p:extLst>
      <p:ext uri="{BB962C8B-B14F-4D97-AF65-F5344CB8AC3E}">
        <p14:creationId xmlns:p14="http://schemas.microsoft.com/office/powerpoint/2010/main" val="489587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223808"/>
            <a:ext cx="10515600" cy="1122853"/>
          </a:xfrm>
        </p:spPr>
        <p:txBody>
          <a:bodyPr>
            <a:normAutofit/>
          </a:bodyPr>
          <a:lstStyle/>
          <a:p>
            <a:pPr algn="ctr"/>
            <a:r>
              <a:rPr lang="el-GR" sz="2400" b="1" dirty="0">
                <a:latin typeface="Sylfaen" panose="010A0502050306030303" pitchFamily="18" charset="0"/>
              </a:rPr>
              <a:t>Εισαγωγή της προβληματικής του φύλου στην Ιστορία: </a:t>
            </a:r>
            <a:r>
              <a:rPr lang="el-GR" sz="2400" b="1" dirty="0">
                <a:solidFill>
                  <a:srgbClr val="C00000"/>
                </a:solidFill>
                <a:latin typeface="Sylfaen" panose="010A0502050306030303" pitchFamily="18" charset="0"/>
              </a:rPr>
              <a:t>το φύλο ως εργαλείο ιστορικής ανάλυσης</a:t>
            </a:r>
          </a:p>
        </p:txBody>
      </p:sp>
      <p:sp>
        <p:nvSpPr>
          <p:cNvPr id="3" name="Θέση περιεχομένου 2"/>
          <p:cNvSpPr>
            <a:spLocks noGrp="1"/>
          </p:cNvSpPr>
          <p:nvPr>
            <p:ph idx="1"/>
          </p:nvPr>
        </p:nvSpPr>
        <p:spPr>
          <a:xfrm>
            <a:off x="671945" y="1635389"/>
            <a:ext cx="10515600" cy="5178830"/>
          </a:xfrm>
        </p:spPr>
        <p:txBody>
          <a:bodyPr>
            <a:noAutofit/>
          </a:bodyPr>
          <a:lstStyle/>
          <a:p>
            <a:pPr marL="0" indent="0" algn="just">
              <a:buNone/>
            </a:pPr>
            <a:r>
              <a:rPr lang="el-GR" sz="2400" b="1" dirty="0">
                <a:solidFill>
                  <a:srgbClr val="C00000"/>
                </a:solidFill>
                <a:latin typeface="Sylfaen" panose="010A0502050306030303" pitchFamily="18" charset="0"/>
              </a:rPr>
              <a:t>♀ </a:t>
            </a:r>
            <a:r>
              <a:rPr lang="el-GR" sz="1800" u="sng" dirty="0">
                <a:latin typeface="Sylfaen" panose="010A0502050306030303" pitchFamily="18" charset="0"/>
              </a:rPr>
              <a:t>1986</a:t>
            </a:r>
            <a:r>
              <a:rPr lang="el-GR" sz="1800" dirty="0">
                <a:latin typeface="Sylfaen" panose="010A0502050306030303" pitchFamily="18" charset="0"/>
              </a:rPr>
              <a:t>: το περιοδικό </a:t>
            </a:r>
            <a:r>
              <a:rPr lang="en-US" sz="1800" i="1" dirty="0">
                <a:latin typeface="Sylfaen" panose="010A0502050306030303" pitchFamily="18" charset="0"/>
              </a:rPr>
              <a:t>American Historical Review</a:t>
            </a:r>
            <a:r>
              <a:rPr lang="el-GR" sz="1800" dirty="0">
                <a:latin typeface="Sylfaen" panose="010A0502050306030303" pitchFamily="18" charset="0"/>
              </a:rPr>
              <a:t>, δημοσίευσε το άρθρο της ιστορικού </a:t>
            </a:r>
            <a:r>
              <a:rPr lang="en-US" sz="1800" b="1" dirty="0">
                <a:solidFill>
                  <a:srgbClr val="0070C0"/>
                </a:solidFill>
                <a:latin typeface="Sylfaen" panose="010A0502050306030303" pitchFamily="18" charset="0"/>
              </a:rPr>
              <a:t>Joan Scott </a:t>
            </a:r>
            <a:r>
              <a:rPr lang="el-GR" sz="1800" dirty="0">
                <a:latin typeface="Sylfaen" panose="010A0502050306030303" pitchFamily="18" charset="0"/>
              </a:rPr>
              <a:t>με τίτλο </a:t>
            </a:r>
            <a:r>
              <a:rPr lang="el-GR" sz="1800" b="1" dirty="0">
                <a:solidFill>
                  <a:srgbClr val="7030A0"/>
                </a:solidFill>
                <a:latin typeface="Sylfaen" panose="010A0502050306030303" pitchFamily="18" charset="0"/>
              </a:rPr>
              <a:t>«</a:t>
            </a:r>
            <a:r>
              <a:rPr lang="en-US" sz="1800" b="1" dirty="0">
                <a:solidFill>
                  <a:srgbClr val="7030A0"/>
                </a:solidFill>
                <a:latin typeface="Sylfaen" panose="010A0502050306030303" pitchFamily="18" charset="0"/>
              </a:rPr>
              <a:t>Gender: a useful category of historical analysis</a:t>
            </a:r>
            <a:r>
              <a:rPr lang="el-GR" sz="1800" b="1" dirty="0">
                <a:solidFill>
                  <a:srgbClr val="7030A0"/>
                </a:solidFill>
                <a:latin typeface="Sylfaen" panose="010A0502050306030303" pitchFamily="18" charset="0"/>
              </a:rPr>
              <a:t>»</a:t>
            </a:r>
          </a:p>
          <a:p>
            <a:pPr marL="0" indent="0" algn="just">
              <a:buNone/>
            </a:pPr>
            <a:r>
              <a:rPr lang="el-GR" sz="1800" dirty="0">
                <a:latin typeface="Sylfaen" panose="010A0502050306030303" pitchFamily="18" charset="0"/>
              </a:rPr>
              <a:t>                          </a:t>
            </a:r>
            <a:r>
              <a:rPr lang="el-GR" sz="1800" u="sng" dirty="0">
                <a:latin typeface="Sylfaen" panose="010A0502050306030303" pitchFamily="18" charset="0"/>
              </a:rPr>
              <a:t>το κοινωνικό φύλο </a:t>
            </a:r>
            <a:r>
              <a:rPr lang="el-GR" sz="1800" b="1" u="sng" dirty="0">
                <a:latin typeface="Sylfaen" panose="010A0502050306030303" pitchFamily="18" charset="0"/>
              </a:rPr>
              <a:t>ως</a:t>
            </a:r>
            <a:r>
              <a:rPr lang="en-US" sz="1800" b="1" u="sng" dirty="0">
                <a:latin typeface="Sylfaen" panose="010A0502050306030303" pitchFamily="18" charset="0"/>
              </a:rPr>
              <a:t> </a:t>
            </a:r>
            <a:r>
              <a:rPr lang="el-GR" sz="1800" b="1" u="sng" dirty="0">
                <a:latin typeface="Sylfaen" panose="010A0502050306030303" pitchFamily="18" charset="0"/>
              </a:rPr>
              <a:t>κατηγορία ιστορικής </a:t>
            </a:r>
            <a:r>
              <a:rPr lang="el-GR" sz="1800" u="sng" dirty="0">
                <a:latin typeface="Sylfaen" panose="010A0502050306030303" pitchFamily="18" charset="0"/>
              </a:rPr>
              <a:t>ανάλυσης </a:t>
            </a:r>
          </a:p>
          <a:p>
            <a:pPr marL="0" indent="0" algn="just">
              <a:buNone/>
            </a:pPr>
            <a:endParaRPr lang="el-GR" sz="1800" dirty="0">
              <a:latin typeface="Sylfaen" panose="010A0502050306030303" pitchFamily="18" charset="0"/>
            </a:endParaRPr>
          </a:p>
          <a:p>
            <a:pPr marL="0" indent="0" algn="just">
              <a:buNone/>
            </a:pPr>
            <a:endParaRPr lang="el-GR" sz="1800" dirty="0">
              <a:latin typeface="Sylfaen" panose="010A0502050306030303" pitchFamily="18" charset="0"/>
            </a:endParaRPr>
          </a:p>
          <a:p>
            <a:pPr marL="0" indent="0" algn="just">
              <a:buNone/>
            </a:pPr>
            <a:r>
              <a:rPr lang="el-GR" sz="1800" dirty="0">
                <a:latin typeface="Sylfaen" panose="010A0502050306030303" pitchFamily="18" charset="0"/>
              </a:rPr>
              <a:t>«αποτελεί </a:t>
            </a:r>
            <a:r>
              <a:rPr lang="el-GR" sz="1800" b="1" dirty="0">
                <a:latin typeface="Sylfaen" panose="010A0502050306030303" pitchFamily="18" charset="0"/>
              </a:rPr>
              <a:t>συστατικό στοιχείο των κοινωνικών σχέσεων </a:t>
            </a:r>
            <a:r>
              <a:rPr lang="el-GR" sz="1800" dirty="0">
                <a:latin typeface="Sylfaen" panose="010A0502050306030303" pitchFamily="18" charset="0"/>
              </a:rPr>
              <a:t>που στηρίζονται </a:t>
            </a:r>
            <a:r>
              <a:rPr lang="el-GR" sz="1800" b="1" dirty="0">
                <a:solidFill>
                  <a:schemeClr val="tx1">
                    <a:lumMod val="95000"/>
                    <a:lumOff val="5000"/>
                  </a:schemeClr>
                </a:solidFill>
                <a:latin typeface="Sylfaen" panose="010A0502050306030303" pitchFamily="18" charset="0"/>
              </a:rPr>
              <a:t>στις αντιληπτές διαφορές </a:t>
            </a:r>
            <a:r>
              <a:rPr lang="el-GR" sz="1800" b="1" dirty="0">
                <a:latin typeface="Sylfaen" panose="010A0502050306030303" pitchFamily="18" charset="0"/>
              </a:rPr>
              <a:t>ανάμεσα στα δύο φύλα</a:t>
            </a:r>
            <a:r>
              <a:rPr lang="el-GR" sz="1800" dirty="0">
                <a:latin typeface="Sylfaen" panose="010A0502050306030303" pitchFamily="18" charset="0"/>
              </a:rPr>
              <a:t> και συγχρόνως </a:t>
            </a:r>
            <a:r>
              <a:rPr lang="el-GR" sz="1800" b="1" dirty="0">
                <a:latin typeface="Sylfaen" panose="010A0502050306030303" pitchFamily="18" charset="0"/>
              </a:rPr>
              <a:t>συνιστά την πρωταρχική αιτία οργάνωσης των σχέσεων εξουσίας</a:t>
            </a:r>
            <a:r>
              <a:rPr lang="el-GR" sz="1800" dirty="0">
                <a:latin typeface="Sylfaen" panose="010A0502050306030303" pitchFamily="18" charset="0"/>
              </a:rPr>
              <a:t>». </a:t>
            </a:r>
          </a:p>
          <a:p>
            <a:pPr marL="0" indent="0" algn="just">
              <a:buNone/>
            </a:pPr>
            <a:endParaRPr lang="el-GR" sz="1800" dirty="0">
              <a:latin typeface="Sylfaen" panose="010A0502050306030303" pitchFamily="18" charset="0"/>
            </a:endParaRPr>
          </a:p>
          <a:p>
            <a:pPr marL="0" indent="0" algn="just">
              <a:buNone/>
            </a:pPr>
            <a:r>
              <a:rPr lang="el-GR" sz="2400" b="1" dirty="0">
                <a:solidFill>
                  <a:srgbClr val="C00000"/>
                </a:solidFill>
                <a:latin typeface="Sylfaen" panose="010A0502050306030303" pitchFamily="18" charset="0"/>
              </a:rPr>
              <a:t>♀</a:t>
            </a:r>
            <a:r>
              <a:rPr lang="el-GR" sz="1800" b="1" dirty="0">
                <a:solidFill>
                  <a:srgbClr val="C00000"/>
                </a:solidFill>
                <a:latin typeface="Sylfaen" panose="010A0502050306030303" pitchFamily="18" charset="0"/>
              </a:rPr>
              <a:t> </a:t>
            </a:r>
            <a:r>
              <a:rPr lang="el-GR" sz="1800" u="sng" dirty="0">
                <a:latin typeface="Sylfaen" panose="010A0502050306030303" pitchFamily="18" charset="0"/>
              </a:rPr>
              <a:t>1989</a:t>
            </a:r>
            <a:r>
              <a:rPr lang="el-GR" sz="1800" dirty="0">
                <a:latin typeface="Sylfaen" panose="010A0502050306030303" pitchFamily="18" charset="0"/>
              </a:rPr>
              <a:t>: οι επιμελητές του νεοπαγούς περιοδικού </a:t>
            </a:r>
            <a:r>
              <a:rPr lang="en-US" sz="1800" b="1" i="1" dirty="0">
                <a:solidFill>
                  <a:srgbClr val="7030A0"/>
                </a:solidFill>
                <a:latin typeface="Sylfaen" panose="010A0502050306030303" pitchFamily="18" charset="0"/>
              </a:rPr>
              <a:t>Gender and History</a:t>
            </a:r>
            <a:r>
              <a:rPr lang="el-GR" sz="1800" b="1" i="1" dirty="0">
                <a:solidFill>
                  <a:srgbClr val="7030A0"/>
                </a:solidFill>
                <a:latin typeface="Sylfaen" panose="010A0502050306030303" pitchFamily="18" charset="0"/>
              </a:rPr>
              <a:t> </a:t>
            </a:r>
            <a:r>
              <a:rPr lang="el-GR" sz="1800" dirty="0">
                <a:latin typeface="Sylfaen" panose="010A0502050306030303" pitchFamily="18" charset="0"/>
              </a:rPr>
              <a:t>επισήμαναν ότι:</a:t>
            </a:r>
          </a:p>
          <a:p>
            <a:pPr marL="1797750" indent="-285750" algn="just"/>
            <a:r>
              <a:rPr lang="el-GR" sz="1800" b="1" dirty="0">
                <a:latin typeface="Sylfaen" panose="010A0502050306030303" pitchFamily="18" charset="0"/>
              </a:rPr>
              <a:t>το φύλο μπορεί να χρησιμοποιηθεί ως εργαλείο διερεύνησης και άλλων άνισων σχέσεων εξουσίας</a:t>
            </a:r>
          </a:p>
          <a:p>
            <a:pPr marL="1797750" indent="-285750" algn="just"/>
            <a:r>
              <a:rPr lang="el-GR" sz="1800" dirty="0">
                <a:latin typeface="Sylfaen" panose="010A0502050306030303" pitchFamily="18" charset="0"/>
              </a:rPr>
              <a:t>μπορεί να καταδείξει τις γυναίκες στη θέση εκείνου που καταπιέζει, αλλά και εκείνου που καταπιέζεται. </a:t>
            </a:r>
            <a:r>
              <a:rPr lang="el-GR" sz="1800" dirty="0">
                <a:solidFill>
                  <a:srgbClr val="FF0000"/>
                </a:solidFill>
                <a:latin typeface="Sylfaen" panose="010A0502050306030303" pitchFamily="18" charset="0"/>
              </a:rPr>
              <a:t>(πλέγματα εξουσίας και ιεραρχίας)</a:t>
            </a:r>
          </a:p>
          <a:p>
            <a:pPr marL="0" indent="0" algn="just">
              <a:buNone/>
            </a:pPr>
            <a:endParaRPr lang="el-GR" sz="1800" dirty="0">
              <a:latin typeface="Sylfaen" panose="010A0502050306030303" pitchFamily="18" charset="0"/>
            </a:endParaRPr>
          </a:p>
          <a:p>
            <a:pPr algn="just">
              <a:buFontTx/>
              <a:buChar char="-"/>
            </a:pPr>
            <a:r>
              <a:rPr lang="el-GR" sz="1800" dirty="0">
                <a:latin typeface="Sylfaen" panose="010A0502050306030303" pitchFamily="18" charset="0"/>
              </a:rPr>
              <a:t> </a:t>
            </a:r>
            <a:endParaRPr lang="el-GR" sz="2000" dirty="0">
              <a:latin typeface="Sylfaen" panose="010A0502050306030303" pitchFamily="18" charset="0"/>
            </a:endParaRPr>
          </a:p>
        </p:txBody>
      </p:sp>
      <p:sp>
        <p:nvSpPr>
          <p:cNvPr id="4" name="Βέλος: Με γωνία προς τα επάνω 3">
            <a:extLst>
              <a:ext uri="{FF2B5EF4-FFF2-40B4-BE49-F238E27FC236}">
                <a16:creationId xmlns:a16="http://schemas.microsoft.com/office/drawing/2014/main" id="{11F3743C-F9FB-7C12-7F73-37EFF33B2A3F}"/>
              </a:ext>
            </a:extLst>
          </p:cNvPr>
          <p:cNvSpPr/>
          <p:nvPr/>
        </p:nvSpPr>
        <p:spPr>
          <a:xfrm rot="5400000">
            <a:off x="1777690" y="2259857"/>
            <a:ext cx="394285" cy="348143"/>
          </a:xfrm>
          <a:prstGeom prst="bentUpArrow">
            <a:avLst/>
          </a:prstGeom>
          <a:solidFill>
            <a:srgbClr val="CC0066"/>
          </a:solidFill>
          <a:ln>
            <a:solidFill>
              <a:srgbClr val="CC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l-GR"/>
          </a:p>
        </p:txBody>
      </p:sp>
      <p:sp>
        <p:nvSpPr>
          <p:cNvPr id="5" name="Επεξήγηση: Επάνω βέλος 4">
            <a:extLst>
              <a:ext uri="{FF2B5EF4-FFF2-40B4-BE49-F238E27FC236}">
                <a16:creationId xmlns:a16="http://schemas.microsoft.com/office/drawing/2014/main" id="{F3373627-4929-285E-D1B0-83F4F31C99E2}"/>
              </a:ext>
            </a:extLst>
          </p:cNvPr>
          <p:cNvSpPr/>
          <p:nvPr/>
        </p:nvSpPr>
        <p:spPr>
          <a:xfrm>
            <a:off x="671945" y="3014412"/>
            <a:ext cx="10515600" cy="1233180"/>
          </a:xfrm>
          <a:prstGeom prst="upArrowCallout">
            <a:avLst/>
          </a:prstGeom>
          <a:noFill/>
          <a:ln w="381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Βέλος: Με γωνία προς τα επάνω 5">
            <a:extLst>
              <a:ext uri="{FF2B5EF4-FFF2-40B4-BE49-F238E27FC236}">
                <a16:creationId xmlns:a16="http://schemas.microsoft.com/office/drawing/2014/main" id="{521E901E-BEDC-9121-7BA8-66CD960D38C5}"/>
              </a:ext>
            </a:extLst>
          </p:cNvPr>
          <p:cNvSpPr/>
          <p:nvPr/>
        </p:nvSpPr>
        <p:spPr>
          <a:xfrm rot="5400000">
            <a:off x="1780377" y="5048539"/>
            <a:ext cx="388909" cy="348143"/>
          </a:xfrm>
          <a:prstGeom prst="bentUpArrow">
            <a:avLst/>
          </a:prstGeom>
          <a:solidFill>
            <a:srgbClr val="CC0066"/>
          </a:solidFill>
          <a:ln>
            <a:solidFill>
              <a:srgbClr val="CC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620868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D82CD8CC-9A85-9CF1-490A-264F12286C19}"/>
              </a:ext>
            </a:extLst>
          </p:cNvPr>
          <p:cNvSpPr>
            <a:spLocks noGrp="1"/>
          </p:cNvSpPr>
          <p:nvPr>
            <p:ph idx="1"/>
          </p:nvPr>
        </p:nvSpPr>
        <p:spPr>
          <a:xfrm>
            <a:off x="838200" y="494950"/>
            <a:ext cx="10515600" cy="5682013"/>
          </a:xfrm>
        </p:spPr>
        <p:txBody>
          <a:bodyPr>
            <a:normAutofit lnSpcReduction="10000"/>
          </a:bodyPr>
          <a:lstStyle/>
          <a:p>
            <a:pPr marL="0" indent="0" algn="just">
              <a:buNone/>
            </a:pPr>
            <a:endParaRPr lang="el-GR" dirty="0">
              <a:latin typeface="Sylfaen" panose="010A0502050306030303" pitchFamily="18" charset="0"/>
            </a:endParaRPr>
          </a:p>
          <a:p>
            <a:pPr marL="0" indent="0" algn="just">
              <a:buNone/>
            </a:pPr>
            <a:r>
              <a:rPr lang="el-GR" dirty="0">
                <a:latin typeface="Sylfaen" panose="010A0502050306030303" pitchFamily="18" charset="0"/>
              </a:rPr>
              <a:t>Γινόταν πλέον αντιληπτό ότι </a:t>
            </a:r>
            <a:r>
              <a:rPr lang="el-GR" b="1" dirty="0">
                <a:latin typeface="Sylfaen" panose="010A0502050306030303" pitchFamily="18" charset="0"/>
              </a:rPr>
              <a:t>το κοινωνικό φύλο </a:t>
            </a:r>
            <a:r>
              <a:rPr lang="el-GR" b="1" dirty="0">
                <a:solidFill>
                  <a:srgbClr val="FF0000"/>
                </a:solidFill>
                <a:latin typeface="Sylfaen" panose="010A0502050306030303" pitchFamily="18" charset="0"/>
              </a:rPr>
              <a:t>δεν </a:t>
            </a:r>
            <a:r>
              <a:rPr lang="el-GR" b="1" dirty="0">
                <a:latin typeface="Sylfaen" panose="010A0502050306030303" pitchFamily="18" charset="0"/>
              </a:rPr>
              <a:t>αποτελεί κάτι </a:t>
            </a:r>
            <a:r>
              <a:rPr lang="el-GR" b="1" dirty="0">
                <a:solidFill>
                  <a:srgbClr val="C00000"/>
                </a:solidFill>
                <a:latin typeface="Sylfaen" panose="010A0502050306030303" pitchFamily="18" charset="0"/>
              </a:rPr>
              <a:t>το στατικό</a:t>
            </a:r>
            <a:r>
              <a:rPr lang="el-GR" b="1" dirty="0">
                <a:latin typeface="Sylfaen" panose="010A0502050306030303" pitchFamily="18" charset="0"/>
              </a:rPr>
              <a:t>, ούτε είναι μονοσήμαντο</a:t>
            </a:r>
            <a:r>
              <a:rPr lang="el-GR" dirty="0">
                <a:latin typeface="Sylfaen" panose="010A0502050306030303" pitchFamily="18" charset="0"/>
              </a:rPr>
              <a:t>, αλλά δύναται </a:t>
            </a:r>
            <a:r>
              <a:rPr lang="el-GR" dirty="0">
                <a:solidFill>
                  <a:srgbClr val="C00000"/>
                </a:solidFill>
                <a:latin typeface="Sylfaen" panose="010A0502050306030303" pitchFamily="18" charset="0"/>
              </a:rPr>
              <a:t>να </a:t>
            </a:r>
            <a:r>
              <a:rPr lang="el-GR" b="1" dirty="0">
                <a:solidFill>
                  <a:srgbClr val="C00000"/>
                </a:solidFill>
                <a:latin typeface="Sylfaen" panose="010A0502050306030303" pitchFamily="18" charset="0"/>
              </a:rPr>
              <a:t>μετασχηματιστεί έχοντας ως σημείο εγγραφής το αρσενικό και θηλυκό σώμα</a:t>
            </a:r>
            <a:r>
              <a:rPr lang="el-GR" dirty="0">
                <a:latin typeface="Sylfaen" panose="010A0502050306030303" pitchFamily="18" charset="0"/>
              </a:rPr>
              <a:t>. </a:t>
            </a:r>
          </a:p>
          <a:p>
            <a:pPr marL="0" indent="0" algn="just">
              <a:buNone/>
            </a:pPr>
            <a:endParaRPr lang="el-GR" sz="3200" dirty="0">
              <a:latin typeface="Sylfaen" panose="010A0502050306030303" pitchFamily="18" charset="0"/>
            </a:endParaRPr>
          </a:p>
          <a:p>
            <a:pPr marL="0" indent="0" algn="ctr">
              <a:buNone/>
            </a:pPr>
            <a:r>
              <a:rPr lang="el-GR" sz="2800" u="sng" dirty="0">
                <a:latin typeface="Sylfaen" panose="010A0502050306030303" pitchFamily="18" charset="0"/>
              </a:rPr>
              <a:t>Τόποι μετασχηματισμού</a:t>
            </a:r>
            <a:r>
              <a:rPr lang="el-GR" sz="2800" dirty="0">
                <a:latin typeface="Sylfaen" panose="010A0502050306030303" pitchFamily="18" charset="0"/>
              </a:rPr>
              <a:t>: </a:t>
            </a:r>
          </a:p>
          <a:p>
            <a:pPr marL="0" indent="0" algn="ctr">
              <a:buNone/>
            </a:pPr>
            <a:r>
              <a:rPr lang="el-GR" sz="2800" b="1" dirty="0">
                <a:latin typeface="Sylfaen" panose="010A0502050306030303" pitchFamily="18" charset="0"/>
              </a:rPr>
              <a:t>                  κοινωνικοί θεσμοί</a:t>
            </a:r>
            <a:r>
              <a:rPr lang="el-GR" sz="2800" dirty="0">
                <a:latin typeface="Sylfaen" panose="010A0502050306030303" pitchFamily="18" charset="0"/>
              </a:rPr>
              <a:t> </a:t>
            </a:r>
            <a:r>
              <a:rPr lang="el-GR" sz="3200" b="1" dirty="0">
                <a:latin typeface="Sylfaen" panose="010A0502050306030303" pitchFamily="18" charset="0"/>
              </a:rPr>
              <a:t>+</a:t>
            </a:r>
            <a:r>
              <a:rPr lang="el-GR" sz="2800" dirty="0">
                <a:latin typeface="Sylfaen" panose="010A0502050306030303" pitchFamily="18" charset="0"/>
              </a:rPr>
              <a:t> </a:t>
            </a:r>
            <a:r>
              <a:rPr lang="el-GR" sz="2800" b="1" dirty="0">
                <a:latin typeface="Sylfaen" panose="010A0502050306030303" pitchFamily="18" charset="0"/>
              </a:rPr>
              <a:t>πολιτισμικές πρακτικές</a:t>
            </a:r>
            <a:r>
              <a:rPr lang="el-GR" sz="2800" dirty="0">
                <a:latin typeface="Sylfaen" panose="010A0502050306030303" pitchFamily="18" charset="0"/>
              </a:rPr>
              <a:t> που αφορούν κυρίως </a:t>
            </a:r>
            <a:r>
              <a:rPr lang="el-GR" sz="2800" b="1" dirty="0">
                <a:latin typeface="Sylfaen" panose="010A0502050306030303" pitchFamily="18" charset="0"/>
              </a:rPr>
              <a:t>τη συγγένεια</a:t>
            </a:r>
            <a:r>
              <a:rPr lang="el-GR" b="1" dirty="0">
                <a:latin typeface="Sylfaen" panose="010A0502050306030303" pitchFamily="18" charset="0"/>
              </a:rPr>
              <a:t>  </a:t>
            </a:r>
          </a:p>
          <a:p>
            <a:pPr marL="0" indent="0" algn="ctr">
              <a:buNone/>
            </a:pPr>
            <a:r>
              <a:rPr lang="el-GR" sz="2800" dirty="0">
                <a:latin typeface="Sylfaen" panose="010A0502050306030303" pitchFamily="18" charset="0"/>
              </a:rPr>
              <a:t>                    </a:t>
            </a:r>
          </a:p>
          <a:p>
            <a:pPr marL="0" indent="0" algn="ctr">
              <a:buNone/>
            </a:pPr>
            <a:r>
              <a:rPr lang="el-GR" dirty="0">
                <a:latin typeface="Sylfaen" panose="010A0502050306030303" pitchFamily="18" charset="0"/>
              </a:rPr>
              <a:t>                         </a:t>
            </a:r>
            <a:r>
              <a:rPr lang="el-GR" b="1" dirty="0">
                <a:latin typeface="Sylfaen" panose="010A0502050306030303" pitchFamily="18" charset="0"/>
              </a:rPr>
              <a:t>   </a:t>
            </a:r>
          </a:p>
          <a:p>
            <a:pPr marL="0" indent="0" algn="ctr">
              <a:buNone/>
            </a:pPr>
            <a:r>
              <a:rPr lang="el-GR" sz="2800" b="1" dirty="0">
                <a:solidFill>
                  <a:srgbClr val="FF0000"/>
                </a:solidFill>
                <a:latin typeface="Sylfaen" panose="010A0502050306030303" pitchFamily="18" charset="0"/>
              </a:rPr>
              <a:t>πρότυπα</a:t>
            </a:r>
            <a:r>
              <a:rPr lang="el-GR" sz="2800" dirty="0">
                <a:solidFill>
                  <a:srgbClr val="FF0000"/>
                </a:solidFill>
                <a:latin typeface="Sylfaen" panose="010A0502050306030303" pitchFamily="18" charset="0"/>
              </a:rPr>
              <a:t>, </a:t>
            </a:r>
            <a:r>
              <a:rPr lang="el-GR" sz="2800" b="1" dirty="0">
                <a:solidFill>
                  <a:srgbClr val="FF0000"/>
                </a:solidFill>
                <a:latin typeface="Sylfaen" panose="010A0502050306030303" pitchFamily="18" charset="0"/>
              </a:rPr>
              <a:t>αξίες</a:t>
            </a:r>
            <a:r>
              <a:rPr lang="el-GR" sz="2800" dirty="0">
                <a:latin typeface="Sylfaen" panose="010A0502050306030303" pitchFamily="18" charset="0"/>
              </a:rPr>
              <a:t>, </a:t>
            </a:r>
            <a:r>
              <a:rPr lang="el-GR" sz="2800" b="1" dirty="0">
                <a:solidFill>
                  <a:srgbClr val="FF0000"/>
                </a:solidFill>
                <a:latin typeface="Sylfaen" panose="010A0502050306030303" pitchFamily="18" charset="0"/>
              </a:rPr>
              <a:t>κανόνες συμπεριφοράς</a:t>
            </a:r>
            <a:r>
              <a:rPr lang="el-GR" sz="2800" dirty="0">
                <a:latin typeface="Sylfaen" panose="010A0502050306030303" pitchFamily="18" charset="0"/>
              </a:rPr>
              <a:t>, </a:t>
            </a:r>
            <a:r>
              <a:rPr lang="el-GR" sz="2800" b="1" dirty="0">
                <a:solidFill>
                  <a:srgbClr val="FF0000"/>
                </a:solidFill>
                <a:latin typeface="Sylfaen" panose="010A0502050306030303" pitchFamily="18" charset="0"/>
              </a:rPr>
              <a:t>ρόλους</a:t>
            </a:r>
            <a:r>
              <a:rPr lang="el-GR" sz="2800" dirty="0">
                <a:latin typeface="Sylfaen" panose="010A0502050306030303" pitchFamily="18" charset="0"/>
              </a:rPr>
              <a:t>, </a:t>
            </a:r>
            <a:r>
              <a:rPr lang="el-GR" sz="2800" b="1" dirty="0">
                <a:solidFill>
                  <a:srgbClr val="FF0000"/>
                </a:solidFill>
                <a:latin typeface="Sylfaen" panose="010A0502050306030303" pitchFamily="18" charset="0"/>
              </a:rPr>
              <a:t>συναισθηματικά καθεστώτα</a:t>
            </a:r>
            <a:r>
              <a:rPr lang="el-GR" sz="2800" dirty="0">
                <a:latin typeface="Sylfaen" panose="010A0502050306030303" pitchFamily="18" charset="0"/>
              </a:rPr>
              <a:t>, </a:t>
            </a:r>
            <a:r>
              <a:rPr lang="el-GR" sz="2800" b="1" dirty="0">
                <a:solidFill>
                  <a:srgbClr val="FF0000"/>
                </a:solidFill>
                <a:latin typeface="Sylfaen" panose="010A0502050306030303" pitchFamily="18" charset="0"/>
              </a:rPr>
              <a:t>ταυτότητες</a:t>
            </a:r>
            <a:r>
              <a:rPr lang="el-GR" sz="2800" dirty="0">
                <a:latin typeface="Sylfaen" panose="010A0502050306030303" pitchFamily="18" charset="0"/>
              </a:rPr>
              <a:t>, </a:t>
            </a:r>
            <a:r>
              <a:rPr lang="el-GR" sz="2800" b="1" dirty="0" err="1">
                <a:solidFill>
                  <a:srgbClr val="FF0000"/>
                </a:solidFill>
                <a:latin typeface="Sylfaen" panose="010A0502050306030303" pitchFamily="18" charset="0"/>
              </a:rPr>
              <a:t>σεξουαλικότητες</a:t>
            </a:r>
            <a:endParaRPr lang="el-GR" sz="3200" dirty="0">
              <a:latin typeface="Sylfaen" panose="010A0502050306030303" pitchFamily="18" charset="0"/>
            </a:endParaRPr>
          </a:p>
          <a:p>
            <a:endParaRPr lang="el-GR" dirty="0"/>
          </a:p>
        </p:txBody>
      </p:sp>
      <p:sp>
        <p:nvSpPr>
          <p:cNvPr id="4" name="Βέλος: Αριστερό-δεξιό 3">
            <a:extLst>
              <a:ext uri="{FF2B5EF4-FFF2-40B4-BE49-F238E27FC236}">
                <a16:creationId xmlns:a16="http://schemas.microsoft.com/office/drawing/2014/main" id="{1FDBED0F-9505-0DF3-9932-C3D8F09E495A}"/>
              </a:ext>
            </a:extLst>
          </p:cNvPr>
          <p:cNvSpPr/>
          <p:nvPr/>
        </p:nvSpPr>
        <p:spPr>
          <a:xfrm rot="5400000">
            <a:off x="5794364" y="2304720"/>
            <a:ext cx="520117" cy="134224"/>
          </a:xfrm>
          <a:prstGeom prst="leftRightArrow">
            <a:avLst/>
          </a:prstGeom>
          <a:solidFill>
            <a:srgbClr val="CC0066"/>
          </a:solidFill>
          <a:ln w="5715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 name="Ευθύγραμμο βέλος σύνδεσης 6">
            <a:extLst>
              <a:ext uri="{FF2B5EF4-FFF2-40B4-BE49-F238E27FC236}">
                <a16:creationId xmlns:a16="http://schemas.microsoft.com/office/drawing/2014/main" id="{FB967A3C-0421-E4CE-3E63-1F0C616EA34C}"/>
              </a:ext>
            </a:extLst>
          </p:cNvPr>
          <p:cNvCxnSpPr>
            <a:cxnSpLocks/>
          </p:cNvCxnSpPr>
          <p:nvPr/>
        </p:nvCxnSpPr>
        <p:spPr>
          <a:xfrm>
            <a:off x="6096000" y="4191800"/>
            <a:ext cx="0" cy="706387"/>
          </a:xfrm>
          <a:prstGeom prst="straightConnector1">
            <a:avLst/>
          </a:prstGeom>
          <a:ln w="5715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EB8A1B1-C646-31A6-FE4A-D137F9D3D8FD}"/>
              </a:ext>
            </a:extLst>
          </p:cNvPr>
          <p:cNvSpPr txBox="1"/>
          <p:nvPr/>
        </p:nvSpPr>
        <p:spPr>
          <a:xfrm>
            <a:off x="6258035" y="4360327"/>
            <a:ext cx="1287261" cy="369332"/>
          </a:xfrm>
          <a:prstGeom prst="rect">
            <a:avLst/>
          </a:prstGeom>
          <a:noFill/>
        </p:spPr>
        <p:txBody>
          <a:bodyPr wrap="square" rtlCol="0">
            <a:spAutoFit/>
          </a:bodyPr>
          <a:lstStyle/>
          <a:p>
            <a:r>
              <a:rPr lang="el-GR" b="1" dirty="0">
                <a:solidFill>
                  <a:srgbClr val="7030A0"/>
                </a:solidFill>
                <a:latin typeface="Sylfaen" panose="010A0502050306030303" pitchFamily="18" charset="0"/>
              </a:rPr>
              <a:t>παράγουν</a:t>
            </a:r>
          </a:p>
        </p:txBody>
      </p:sp>
    </p:spTree>
    <p:extLst>
      <p:ext uri="{BB962C8B-B14F-4D97-AF65-F5344CB8AC3E}">
        <p14:creationId xmlns:p14="http://schemas.microsoft.com/office/powerpoint/2010/main" val="2380316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755073" y="274320"/>
            <a:ext cx="10515600" cy="6181344"/>
          </a:xfrm>
        </p:spPr>
        <p:txBody>
          <a:bodyPr>
            <a:normAutofit/>
          </a:bodyPr>
          <a:lstStyle/>
          <a:p>
            <a:pPr marL="0" indent="0">
              <a:buNone/>
            </a:pPr>
            <a:r>
              <a:rPr lang="el-GR" altLang="el-GR" sz="2400" b="1" u="sng" dirty="0">
                <a:latin typeface="Sylfaen" panose="010A0502050306030303" pitchFamily="18" charset="0"/>
              </a:rPr>
              <a:t>Κάποιες παραδοχές στη χρήση του </a:t>
            </a:r>
            <a:r>
              <a:rPr lang="el-GR" altLang="el-GR" sz="2400" b="1" u="sng" dirty="0">
                <a:solidFill>
                  <a:srgbClr val="954ECA"/>
                </a:solidFill>
                <a:latin typeface="Sylfaen" panose="010A0502050306030303" pitchFamily="18" charset="0"/>
              </a:rPr>
              <a:t>Φύλου</a:t>
            </a:r>
            <a:r>
              <a:rPr lang="el-GR" altLang="el-GR" sz="2400" b="1" u="sng" dirty="0">
                <a:latin typeface="Sylfaen" panose="010A0502050306030303" pitchFamily="18" charset="0"/>
              </a:rPr>
              <a:t> ως </a:t>
            </a:r>
            <a:r>
              <a:rPr lang="el-GR" altLang="el-GR" sz="2400" b="1" u="sng" dirty="0">
                <a:solidFill>
                  <a:srgbClr val="954ECA"/>
                </a:solidFill>
                <a:latin typeface="Sylfaen" panose="010A0502050306030303" pitchFamily="18" charset="0"/>
              </a:rPr>
              <a:t>εργαλείου ιστορικής ανάλυσης</a:t>
            </a:r>
            <a:r>
              <a:rPr lang="el-GR" altLang="el-GR" sz="2000" dirty="0">
                <a:latin typeface="Sylfaen" panose="010A0502050306030303" pitchFamily="18" charset="0"/>
              </a:rPr>
              <a:t>:</a:t>
            </a:r>
          </a:p>
          <a:p>
            <a:pPr marL="0" indent="0">
              <a:buNone/>
            </a:pPr>
            <a:endParaRPr lang="el-GR" altLang="el-GR" sz="2000" dirty="0">
              <a:latin typeface="Sylfaen" panose="010A0502050306030303" pitchFamily="18" charset="0"/>
            </a:endParaRPr>
          </a:p>
          <a:p>
            <a:pPr algn="just"/>
            <a:r>
              <a:rPr lang="el-GR" altLang="el-GR" sz="2000" dirty="0">
                <a:latin typeface="Sylfaen" panose="010A0502050306030303" pitchFamily="18" charset="0"/>
              </a:rPr>
              <a:t>αναγνωρίζεται ως </a:t>
            </a:r>
            <a:r>
              <a:rPr lang="el-GR" altLang="el-GR" sz="2000" b="1" dirty="0">
                <a:latin typeface="Sylfaen" panose="010A0502050306030303" pitchFamily="18" charset="0"/>
              </a:rPr>
              <a:t>η βάση της κοινωνικής οργάνωσης</a:t>
            </a:r>
            <a:r>
              <a:rPr lang="el-GR" altLang="el-GR" sz="2000" dirty="0">
                <a:latin typeface="Sylfaen" panose="010A0502050306030303" pitchFamily="18" charset="0"/>
              </a:rPr>
              <a:t>, η «</a:t>
            </a:r>
            <a:r>
              <a:rPr lang="el-GR" altLang="el-GR" sz="2000" u="sng" dirty="0">
                <a:latin typeface="Sylfaen" panose="010A0502050306030303" pitchFamily="18" charset="0"/>
              </a:rPr>
              <a:t>αρχή του </a:t>
            </a:r>
            <a:r>
              <a:rPr lang="el-GR" altLang="el-GR" sz="2000" i="1" u="sng" dirty="0" err="1">
                <a:latin typeface="Sylfaen" panose="010A0502050306030303" pitchFamily="18" charset="0"/>
              </a:rPr>
              <a:t>σχετίζεσθαι</a:t>
            </a:r>
            <a:r>
              <a:rPr lang="el-GR" altLang="el-GR" sz="2000" i="1" dirty="0">
                <a:latin typeface="Sylfaen" panose="010A0502050306030303" pitchFamily="18" charset="0"/>
              </a:rPr>
              <a:t>» </a:t>
            </a:r>
            <a:r>
              <a:rPr lang="el-GR" altLang="el-GR" sz="2000" dirty="0">
                <a:latin typeface="Sylfaen" panose="010A0502050306030303" pitchFamily="18" charset="0"/>
              </a:rPr>
              <a:t>και αν δεν υποκαθιστά ακόμη πλήρως την κατηγορία της συγγένειας, στέκεται ισότιμα στο πλάι της, όπως και στο πλάι της τάξης ή της φυλής.</a:t>
            </a:r>
          </a:p>
          <a:p>
            <a:pPr algn="just"/>
            <a:r>
              <a:rPr lang="el-GR" altLang="el-GR" sz="2000" dirty="0" smtClean="0">
                <a:latin typeface="Sylfaen" panose="010A0502050306030303" pitchFamily="18" charset="0"/>
              </a:rPr>
              <a:t>εγκαταλείπεται </a:t>
            </a:r>
            <a:r>
              <a:rPr lang="el-GR" altLang="el-GR" sz="2000" dirty="0">
                <a:latin typeface="Sylfaen" panose="010A0502050306030303" pitchFamily="18" charset="0"/>
              </a:rPr>
              <a:t>σιγά-σιγά η αντίληψη που </a:t>
            </a:r>
            <a:r>
              <a:rPr lang="el-GR" altLang="el-GR" sz="2000" b="1" dirty="0">
                <a:solidFill>
                  <a:srgbClr val="D60093"/>
                </a:solidFill>
                <a:latin typeface="Sylfaen" panose="010A0502050306030303" pitchFamily="18" charset="0"/>
              </a:rPr>
              <a:t>ανάγει στη φυσιολογία ή τη βιολογία τις ανθρώπινες σχέσεις</a:t>
            </a:r>
            <a:r>
              <a:rPr lang="el-GR" altLang="el-GR" sz="2000" dirty="0">
                <a:latin typeface="Sylfaen" panose="010A0502050306030303" pitchFamily="18" charset="0"/>
              </a:rPr>
              <a:t>.</a:t>
            </a:r>
          </a:p>
          <a:p>
            <a:pPr algn="just"/>
            <a:r>
              <a:rPr lang="el-GR" altLang="el-GR" sz="2000" dirty="0" smtClean="0">
                <a:latin typeface="Sylfaen" panose="010A0502050306030303" pitchFamily="18" charset="0"/>
              </a:rPr>
              <a:t>η </a:t>
            </a:r>
            <a:r>
              <a:rPr lang="el-GR" altLang="el-GR" sz="2000" dirty="0">
                <a:latin typeface="Sylfaen" panose="010A0502050306030303" pitchFamily="18" charset="0"/>
              </a:rPr>
              <a:t>έμφυλη ασυμμετρία </a:t>
            </a:r>
            <a:r>
              <a:rPr lang="el-GR" altLang="el-GR" sz="2000" dirty="0" smtClean="0">
                <a:latin typeface="Sylfaen" panose="010A0502050306030303" pitchFamily="18" charset="0"/>
              </a:rPr>
              <a:t>θεωρείται </a:t>
            </a:r>
            <a:r>
              <a:rPr lang="el-GR" altLang="el-GR" sz="2000" dirty="0">
                <a:latin typeface="Sylfaen" panose="010A0502050306030303" pitchFamily="18" charset="0"/>
              </a:rPr>
              <a:t>φαινόμενο κοινωνικό, μεταβαλλόμενο ανάλογα με τις ισχύουσες σε κάθε ιστορική στιγμή κοινωνικές, οικονομικές, πολιτισμικές συνθήκες και, κατά συνέπεια, </a:t>
            </a:r>
            <a:r>
              <a:rPr lang="el-GR" altLang="el-GR" sz="2000" b="1" dirty="0">
                <a:latin typeface="Sylfaen" panose="010A0502050306030303" pitchFamily="18" charset="0"/>
              </a:rPr>
              <a:t>ούτε αιώνιο, ούτε απαρασάλευτο είναι</a:t>
            </a:r>
            <a:r>
              <a:rPr lang="el-GR" altLang="el-GR" sz="2000" dirty="0">
                <a:latin typeface="Sylfaen" panose="010A0502050306030303" pitchFamily="18" charset="0"/>
              </a:rPr>
              <a:t>.</a:t>
            </a:r>
          </a:p>
          <a:p>
            <a:pPr algn="just"/>
            <a:r>
              <a:rPr lang="el-GR" altLang="el-GR" sz="2000" dirty="0">
                <a:latin typeface="Sylfaen" panose="010A0502050306030303" pitchFamily="18" charset="0"/>
              </a:rPr>
              <a:t>ορίζεται «</a:t>
            </a:r>
            <a:r>
              <a:rPr lang="el-GR" altLang="el-GR" sz="2000" i="1" dirty="0">
                <a:latin typeface="Sylfaen" panose="010A0502050306030303" pitchFamily="18" charset="0"/>
              </a:rPr>
              <a:t>το σύνολο κοινωνικά προσδιορισμένων </a:t>
            </a:r>
            <a:r>
              <a:rPr lang="el-GR" altLang="el-GR" sz="2000" i="1" dirty="0" err="1">
                <a:latin typeface="Sylfaen" panose="010A0502050306030303" pitchFamily="18" charset="0"/>
              </a:rPr>
              <a:t>έμφυλων</a:t>
            </a:r>
            <a:r>
              <a:rPr lang="el-GR" altLang="el-GR" sz="2000" i="1" dirty="0">
                <a:latin typeface="Sylfaen" panose="010A0502050306030303" pitchFamily="18" charset="0"/>
              </a:rPr>
              <a:t> ρόλων καθώς και το σύστημα σκέψης και ιδεολογικών αναπαραστάσεων που προσδιορίζουν πολιτισμικά το αρσενικό και το θηλυκό και κατασκευάζουν τις ταυτότητες του Φύλου» </a:t>
            </a:r>
            <a:r>
              <a:rPr lang="el-GR" altLang="el-GR" sz="2000" dirty="0">
                <a:latin typeface="Sylfaen" panose="010A0502050306030303" pitchFamily="18" charset="0"/>
              </a:rPr>
              <a:t>(</a:t>
            </a:r>
            <a:r>
              <a:rPr lang="en-US" altLang="el-GR" sz="2000" dirty="0">
                <a:latin typeface="Sylfaen" panose="010A0502050306030303" pitchFamily="18" charset="0"/>
              </a:rPr>
              <a:t>Gisela Bock)</a:t>
            </a:r>
            <a:r>
              <a:rPr lang="el-GR" altLang="el-GR" sz="2000" dirty="0">
                <a:latin typeface="Sylfaen" panose="010A0502050306030303" pitchFamily="18" charset="0"/>
              </a:rPr>
              <a:t>.</a:t>
            </a:r>
          </a:p>
          <a:p>
            <a:pPr algn="just"/>
            <a:r>
              <a:rPr lang="el-GR" altLang="el-GR" sz="2000" dirty="0">
                <a:latin typeface="Sylfaen" panose="010A0502050306030303" pitchFamily="18" charset="0"/>
              </a:rPr>
              <a:t>αναγνωρίζεται </a:t>
            </a:r>
            <a:r>
              <a:rPr lang="el-GR" altLang="el-GR" sz="2000" b="1" dirty="0">
                <a:latin typeface="Sylfaen" panose="010A0502050306030303" pitchFamily="18" charset="0"/>
              </a:rPr>
              <a:t>η καθολική ισχύς της ανδρικής οπτικής </a:t>
            </a:r>
            <a:r>
              <a:rPr lang="el-GR" altLang="el-GR" sz="2000" dirty="0">
                <a:latin typeface="Sylfaen" panose="010A0502050306030303" pitchFamily="18" charset="0"/>
              </a:rPr>
              <a:t>για την κοινωνική και πολιτισμική τάξη πραγμάτων και του γεγονότος ότι </a:t>
            </a:r>
            <a:r>
              <a:rPr lang="el-GR" altLang="el-GR" sz="2000" b="1" dirty="0">
                <a:solidFill>
                  <a:srgbClr val="954ECA"/>
                </a:solidFill>
                <a:latin typeface="Sylfaen" panose="010A0502050306030303" pitchFamily="18" charset="0"/>
              </a:rPr>
              <a:t>οι ρόλοι και τα καθήκοντα των γυναικών/κοριτσιών </a:t>
            </a:r>
            <a:r>
              <a:rPr lang="el-GR" altLang="el-GR" sz="2000" dirty="0">
                <a:latin typeface="Sylfaen" panose="010A0502050306030303" pitchFamily="18" charset="0"/>
              </a:rPr>
              <a:t>και των ανδρών/αγοριών </a:t>
            </a:r>
            <a:r>
              <a:rPr lang="el-GR" altLang="el-GR" sz="2000" u="sng" dirty="0">
                <a:latin typeface="Sylfaen" panose="010A0502050306030303" pitchFamily="18" charset="0"/>
              </a:rPr>
              <a:t>αποδίδονται ή επιβάλλονται</a:t>
            </a:r>
            <a:r>
              <a:rPr lang="el-GR" altLang="el-GR" sz="2000" dirty="0">
                <a:latin typeface="Sylfaen" panose="010A0502050306030303" pitchFamily="18" charset="0"/>
              </a:rPr>
              <a:t> σε συγκεκριμένα κάθε φορά κοινωνικά, πολιτιστικά, οικονομικά και πολιτικά, ιστορικά περιβάλλοντα. (</a:t>
            </a:r>
            <a:r>
              <a:rPr lang="el-GR" altLang="el-GR" sz="2000" b="1" dirty="0">
                <a:latin typeface="Sylfaen" panose="010A0502050306030303" pitchFamily="18" charset="0"/>
              </a:rPr>
              <a:t>αρχή της αποδόμησης του φύλου/</a:t>
            </a:r>
            <a:r>
              <a:rPr lang="en-US" altLang="el-GR" sz="2000" b="1" dirty="0">
                <a:latin typeface="Sylfaen" panose="010A0502050306030303" pitchFamily="18" charset="0"/>
              </a:rPr>
              <a:t>deconstruction of gender</a:t>
            </a:r>
            <a:r>
              <a:rPr lang="el-GR" altLang="el-GR" sz="2000" dirty="0">
                <a:latin typeface="Sylfaen" panose="010A0502050306030303" pitchFamily="18" charset="0"/>
              </a:rPr>
              <a:t>)</a:t>
            </a:r>
            <a:endParaRPr lang="el-GR" sz="2000" dirty="0">
              <a:latin typeface="Sylfaen" panose="010A0502050306030303" pitchFamily="18" charset="0"/>
            </a:endParaRPr>
          </a:p>
          <a:p>
            <a:pPr marL="0" indent="0" algn="just">
              <a:buNone/>
            </a:pPr>
            <a:endParaRPr lang="el-GR" sz="2000" dirty="0">
              <a:latin typeface="Sylfaen" panose="010A0502050306030303" pitchFamily="18" charset="0"/>
            </a:endParaRPr>
          </a:p>
        </p:txBody>
      </p:sp>
    </p:spTree>
    <p:extLst>
      <p:ext uri="{BB962C8B-B14F-4D97-AF65-F5344CB8AC3E}">
        <p14:creationId xmlns:p14="http://schemas.microsoft.com/office/powerpoint/2010/main" val="3414085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755073" y="869661"/>
            <a:ext cx="10515600" cy="5265132"/>
          </a:xfrm>
        </p:spPr>
        <p:txBody>
          <a:bodyPr>
            <a:normAutofit/>
          </a:bodyPr>
          <a:lstStyle/>
          <a:p>
            <a:pPr marL="0" indent="0" algn="just">
              <a:buNone/>
            </a:pPr>
            <a:r>
              <a:rPr lang="el-GR" dirty="0">
                <a:latin typeface="Sylfaen" panose="010A0502050306030303" pitchFamily="18" charset="0"/>
              </a:rPr>
              <a:t>Το </a:t>
            </a:r>
            <a:r>
              <a:rPr lang="el-GR" b="1" dirty="0">
                <a:solidFill>
                  <a:srgbClr val="7030A0"/>
                </a:solidFill>
                <a:latin typeface="Sylfaen" panose="010A0502050306030303" pitchFamily="18" charset="0"/>
              </a:rPr>
              <a:t>κοινωνικό φύλο </a:t>
            </a:r>
            <a:r>
              <a:rPr lang="el-GR" dirty="0">
                <a:latin typeface="Sylfaen" panose="010A0502050306030303" pitchFamily="18" charset="0"/>
              </a:rPr>
              <a:t>αποσυνδέεται από τη σεξουαλικότητα και συνδέεται με την </a:t>
            </a:r>
            <a:r>
              <a:rPr lang="el-GR" b="1" dirty="0">
                <a:latin typeface="Sylfaen" panose="010A0502050306030303" pitchFamily="18" charset="0"/>
              </a:rPr>
              <a:t>υποκειμενικότητα</a:t>
            </a:r>
            <a:r>
              <a:rPr lang="el-GR" dirty="0">
                <a:latin typeface="Sylfaen" panose="010A0502050306030303" pitchFamily="18" charset="0"/>
              </a:rPr>
              <a:t>.</a:t>
            </a:r>
          </a:p>
          <a:p>
            <a:pPr marL="0" indent="0" algn="just">
              <a:buNone/>
            </a:pPr>
            <a:r>
              <a:rPr lang="en-US" dirty="0">
                <a:latin typeface="Sylfaen" panose="010A0502050306030303" pitchFamily="18" charset="0"/>
              </a:rPr>
              <a:t>           </a:t>
            </a:r>
            <a:r>
              <a:rPr lang="el-GR" b="1" dirty="0">
                <a:solidFill>
                  <a:srgbClr val="C00000"/>
                </a:solidFill>
                <a:latin typeface="Sylfaen" panose="010A0502050306030303" pitchFamily="18" charset="0"/>
              </a:rPr>
              <a:t>Υποκειμενικότητα</a:t>
            </a:r>
            <a:r>
              <a:rPr lang="el-GR" dirty="0">
                <a:latin typeface="Sylfaen" panose="010A0502050306030303" pitchFamily="18" charset="0"/>
              </a:rPr>
              <a:t> = η αίσθηση του </a:t>
            </a:r>
            <a:r>
              <a:rPr lang="el-GR" b="1" dirty="0">
                <a:latin typeface="Sylfaen" panose="010A0502050306030303" pitchFamily="18" charset="0"/>
              </a:rPr>
              <a:t>εαυτού/συνείδηση</a:t>
            </a:r>
            <a:r>
              <a:rPr lang="el-GR" dirty="0">
                <a:latin typeface="Sylfaen" panose="010A0502050306030303" pitchFamily="18" charset="0"/>
              </a:rPr>
              <a:t> του εγώ. Αποτελεί μία όψη της </a:t>
            </a:r>
            <a:r>
              <a:rPr lang="el-GR" u="sng" dirty="0">
                <a:latin typeface="Sylfaen" panose="010A0502050306030303" pitchFamily="18" charset="0"/>
              </a:rPr>
              <a:t>έκφρασης των ατόμων ως κοινωνικών υποκειμένων.  </a:t>
            </a:r>
          </a:p>
          <a:p>
            <a:pPr marL="0" indent="0">
              <a:buNone/>
            </a:pPr>
            <a:endParaRPr lang="en-US" dirty="0"/>
          </a:p>
          <a:p>
            <a:pPr marL="0" indent="0">
              <a:buNone/>
            </a:pPr>
            <a:endParaRPr lang="el-GR" dirty="0"/>
          </a:p>
          <a:p>
            <a:pPr marL="0" indent="0" algn="ctr">
              <a:buNone/>
            </a:pPr>
            <a:r>
              <a:rPr lang="el-GR" dirty="0"/>
              <a:t>	</a:t>
            </a:r>
            <a:r>
              <a:rPr lang="el-GR" sz="3200" dirty="0">
                <a:latin typeface="Sylfaen" panose="010A0502050306030303" pitchFamily="18" charset="0"/>
              </a:rPr>
              <a:t>Η διάκριση αυτή επέτρεψε την </a:t>
            </a:r>
            <a:r>
              <a:rPr lang="el-GR" sz="3200" b="1" dirty="0">
                <a:latin typeface="Sylfaen" panose="010A0502050306030303" pitchFamily="18" charset="0"/>
              </a:rPr>
              <a:t>ανάδυση</a:t>
            </a:r>
            <a:r>
              <a:rPr lang="el-GR" sz="3200" dirty="0">
                <a:latin typeface="Sylfaen" panose="010A0502050306030303" pitchFamily="18" charset="0"/>
              </a:rPr>
              <a:t> της </a:t>
            </a:r>
            <a:r>
              <a:rPr lang="el-GR" sz="3200" b="1" u="sng" dirty="0">
                <a:solidFill>
                  <a:srgbClr val="CC0066"/>
                </a:solidFill>
                <a:latin typeface="Sylfaen" panose="010A0502050306030303" pitchFamily="18" charset="0"/>
              </a:rPr>
              <a:t>ιστορίας της σεξουαλικότητας.</a:t>
            </a:r>
            <a:endParaRPr lang="el-GR" b="1" u="sng" dirty="0">
              <a:solidFill>
                <a:srgbClr val="CC0066"/>
              </a:solidFill>
              <a:latin typeface="Sylfaen" panose="010A0502050306030303" pitchFamily="18" charset="0"/>
            </a:endParaRPr>
          </a:p>
        </p:txBody>
      </p:sp>
      <p:sp>
        <p:nvSpPr>
          <p:cNvPr id="2" name="Ορθογώνιο 1">
            <a:extLst>
              <a:ext uri="{FF2B5EF4-FFF2-40B4-BE49-F238E27FC236}">
                <a16:creationId xmlns:a16="http://schemas.microsoft.com/office/drawing/2014/main" id="{97DE7A26-A4C6-4A87-D97B-2CD2B8743A43}"/>
              </a:ext>
            </a:extLst>
          </p:cNvPr>
          <p:cNvSpPr/>
          <p:nvPr/>
        </p:nvSpPr>
        <p:spPr>
          <a:xfrm>
            <a:off x="781235" y="878889"/>
            <a:ext cx="10475650" cy="781235"/>
          </a:xfrm>
          <a:prstGeom prst="rect">
            <a:avLst/>
          </a:prstGeom>
          <a:noFill/>
          <a:ln w="3810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Βέλος: Με γωνία προς τα επάνω 3">
            <a:extLst>
              <a:ext uri="{FF2B5EF4-FFF2-40B4-BE49-F238E27FC236}">
                <a16:creationId xmlns:a16="http://schemas.microsoft.com/office/drawing/2014/main" id="{D6E15774-B5CA-0BB4-D7E3-3469DBD8E3DB}"/>
              </a:ext>
            </a:extLst>
          </p:cNvPr>
          <p:cNvSpPr/>
          <p:nvPr/>
        </p:nvSpPr>
        <p:spPr>
          <a:xfrm rot="5400000">
            <a:off x="1059403" y="1641240"/>
            <a:ext cx="449802" cy="506027"/>
          </a:xfrm>
          <a:prstGeom prst="bentUpArrow">
            <a:avLst/>
          </a:prstGeom>
          <a:solidFill>
            <a:srgbClr val="CC00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Βέλος: Επάνω-κάτω 6">
            <a:extLst>
              <a:ext uri="{FF2B5EF4-FFF2-40B4-BE49-F238E27FC236}">
                <a16:creationId xmlns:a16="http://schemas.microsoft.com/office/drawing/2014/main" id="{2C862529-8B41-BF2F-DE26-5B31CC33F33C}"/>
              </a:ext>
            </a:extLst>
          </p:cNvPr>
          <p:cNvSpPr/>
          <p:nvPr/>
        </p:nvSpPr>
        <p:spPr>
          <a:xfrm>
            <a:off x="5795370" y="2905217"/>
            <a:ext cx="435006" cy="1047565"/>
          </a:xfrm>
          <a:prstGeom prst="up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0093643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 y="175492"/>
            <a:ext cx="11942618" cy="7084290"/>
          </a:xfrm>
        </p:spPr>
        <p:txBody>
          <a:bodyPr>
            <a:normAutofit/>
          </a:bodyPr>
          <a:lstStyle/>
          <a:p>
            <a:pPr algn="just">
              <a:buClr>
                <a:srgbClr val="954ECA"/>
              </a:buClr>
              <a:buFont typeface="Garamond" panose="02020404030301010803" pitchFamily="18" charset="0"/>
              <a:buChar char="♥"/>
            </a:pPr>
            <a:r>
              <a:rPr lang="el-GR" sz="2000" dirty="0">
                <a:latin typeface="Sylfaen" panose="010A0502050306030303" pitchFamily="18" charset="0"/>
              </a:rPr>
              <a:t>με τα </a:t>
            </a:r>
            <a:r>
              <a:rPr lang="el-GR" sz="2000" b="1" dirty="0" err="1">
                <a:latin typeface="Sylfaen" panose="010A0502050306030303" pitchFamily="18" charset="0"/>
              </a:rPr>
              <a:t>προτάγματα</a:t>
            </a:r>
            <a:r>
              <a:rPr lang="el-GR" sz="2000" dirty="0">
                <a:latin typeface="Sylfaen" panose="010A0502050306030303" pitchFamily="18" charset="0"/>
              </a:rPr>
              <a:t> του δεύτερου «φεμινιστικού κύματος»</a:t>
            </a:r>
          </a:p>
          <a:p>
            <a:pPr algn="just">
              <a:buClr>
                <a:srgbClr val="954ECA"/>
              </a:buClr>
              <a:buFont typeface="Garamond" panose="02020404030301010803" pitchFamily="18" charset="0"/>
              <a:buChar char="♥"/>
            </a:pPr>
            <a:r>
              <a:rPr lang="el-GR" sz="2000" dirty="0">
                <a:latin typeface="Sylfaen" panose="010A0502050306030303" pitchFamily="18" charset="0"/>
              </a:rPr>
              <a:t>τις </a:t>
            </a:r>
            <a:r>
              <a:rPr lang="el-GR" sz="2000" b="1" dirty="0">
                <a:latin typeface="Sylfaen" panose="010A0502050306030303" pitchFamily="18" charset="0"/>
              </a:rPr>
              <a:t>πολιτικές διεκδικήσεις του Γυναικείου Απελευθερωτικού Κινήματος </a:t>
            </a:r>
            <a:r>
              <a:rPr lang="el-GR" sz="2000" dirty="0">
                <a:latin typeface="Sylfaen" panose="010A0502050306030303" pitchFamily="18" charset="0"/>
              </a:rPr>
              <a:t>(</a:t>
            </a:r>
            <a:r>
              <a:rPr lang="el-GR" sz="2000" i="1" dirty="0" err="1">
                <a:latin typeface="Sylfaen" panose="010A0502050306030303" pitchFamily="18" charset="0"/>
              </a:rPr>
              <a:t>Women’s</a:t>
            </a:r>
            <a:r>
              <a:rPr lang="el-GR" sz="2000" i="1" dirty="0">
                <a:latin typeface="Sylfaen" panose="010A0502050306030303" pitchFamily="18" charset="0"/>
              </a:rPr>
              <a:t> </a:t>
            </a:r>
            <a:r>
              <a:rPr lang="el-GR" sz="2000" i="1" dirty="0" err="1">
                <a:latin typeface="Sylfaen" panose="010A0502050306030303" pitchFamily="18" charset="0"/>
              </a:rPr>
              <a:t>Liberation</a:t>
            </a:r>
            <a:r>
              <a:rPr lang="el-GR" sz="2000" i="1" dirty="0">
                <a:latin typeface="Sylfaen" panose="010A0502050306030303" pitchFamily="18" charset="0"/>
              </a:rPr>
              <a:t> </a:t>
            </a:r>
            <a:r>
              <a:rPr lang="el-GR" sz="2000" i="1" dirty="0" err="1">
                <a:latin typeface="Sylfaen" panose="010A0502050306030303" pitchFamily="18" charset="0"/>
              </a:rPr>
              <a:t>Movement</a:t>
            </a:r>
            <a:r>
              <a:rPr lang="el-GR" sz="2000" dirty="0">
                <a:latin typeface="Sylfaen" panose="010A0502050306030303" pitchFamily="18" charset="0"/>
              </a:rPr>
              <a:t>, WLM) </a:t>
            </a:r>
          </a:p>
          <a:p>
            <a:pPr algn="just">
              <a:buClr>
                <a:srgbClr val="954ECA"/>
              </a:buClr>
              <a:buFont typeface="Garamond" panose="02020404030301010803" pitchFamily="18" charset="0"/>
              <a:buChar char="♥"/>
            </a:pPr>
            <a:r>
              <a:rPr lang="el-GR" sz="2000" dirty="0">
                <a:latin typeface="Sylfaen" panose="010A0502050306030303" pitchFamily="18" charset="0"/>
              </a:rPr>
              <a:t>του </a:t>
            </a:r>
            <a:r>
              <a:rPr lang="el-GR" sz="2000" b="1" dirty="0">
                <a:latin typeface="Sylfaen" panose="010A0502050306030303" pitchFamily="18" charset="0"/>
              </a:rPr>
              <a:t>απελευθερωτικού κινήματος των ομοφυλόφιλων </a:t>
            </a:r>
            <a:r>
              <a:rPr lang="el-GR" sz="2000" dirty="0">
                <a:latin typeface="Sylfaen" panose="010A0502050306030303" pitchFamily="18" charset="0"/>
              </a:rPr>
              <a:t>(</a:t>
            </a:r>
            <a:r>
              <a:rPr lang="en-US" sz="2000" i="1" dirty="0">
                <a:latin typeface="Sylfaen" panose="010A0502050306030303" pitchFamily="18" charset="0"/>
              </a:rPr>
              <a:t>Gay Liberation Movement, </a:t>
            </a:r>
            <a:r>
              <a:rPr lang="en-US" sz="2000" dirty="0">
                <a:latin typeface="Sylfaen" panose="010A0502050306030303" pitchFamily="18" charset="0"/>
              </a:rPr>
              <a:t>GLM)</a:t>
            </a:r>
            <a:r>
              <a:rPr lang="el-GR" sz="2000" dirty="0">
                <a:latin typeface="Sylfaen" panose="010A0502050306030303" pitchFamily="18" charset="0"/>
              </a:rPr>
              <a:t> που εκτυλίσσονταν από τις αρχές του </a:t>
            </a:r>
            <a:r>
              <a:rPr lang="el-GR" sz="2000" b="1" dirty="0">
                <a:latin typeface="Sylfaen" panose="010A0502050306030303" pitchFamily="18" charset="0"/>
              </a:rPr>
              <a:t>1970</a:t>
            </a:r>
            <a:r>
              <a:rPr lang="el-GR" sz="2000" dirty="0">
                <a:latin typeface="Sylfaen" panose="010A0502050306030303" pitchFamily="18" charset="0"/>
              </a:rPr>
              <a:t> και πρωταγωνιστούσαν ως κοινωνικές κινητοποιήσεις στις ΗΠΑ</a:t>
            </a:r>
          </a:p>
          <a:p>
            <a:pPr marL="0" indent="0" algn="just">
              <a:buClr>
                <a:srgbClr val="954ECA"/>
              </a:buClr>
              <a:buNone/>
            </a:pPr>
            <a:endParaRPr lang="el-GR" sz="2000" dirty="0">
              <a:latin typeface="Sylfaen" panose="010A0502050306030303" pitchFamily="18" charset="0"/>
            </a:endParaRPr>
          </a:p>
          <a:p>
            <a:pPr marL="0" indent="0" algn="ctr">
              <a:buNone/>
            </a:pPr>
            <a:r>
              <a:rPr lang="el-GR" sz="2400" b="1" dirty="0" smtClean="0">
                <a:solidFill>
                  <a:srgbClr val="D60093"/>
                </a:solidFill>
                <a:latin typeface="Sylfaen" panose="010A0502050306030303" pitchFamily="18" charset="0"/>
              </a:rPr>
              <a:t>Η έννοια της σεξουαλικότητας </a:t>
            </a:r>
            <a:r>
              <a:rPr lang="el-GR" sz="2400" b="1" dirty="0">
                <a:solidFill>
                  <a:srgbClr val="D60093"/>
                </a:solidFill>
                <a:latin typeface="Sylfaen" panose="010A0502050306030303" pitchFamily="18" charset="0"/>
              </a:rPr>
              <a:t>εισήχθη και στον ακαδημαϊκό </a:t>
            </a:r>
            <a:r>
              <a:rPr lang="el-GR" sz="2400" b="1" dirty="0" smtClean="0">
                <a:solidFill>
                  <a:srgbClr val="D60093"/>
                </a:solidFill>
                <a:latin typeface="Sylfaen" panose="010A0502050306030303" pitchFamily="18" charset="0"/>
              </a:rPr>
              <a:t>χώρο</a:t>
            </a:r>
            <a:endParaRPr lang="el-GR" sz="1800" dirty="0">
              <a:latin typeface="Sylfaen" panose="010A0502050306030303" pitchFamily="18" charset="0"/>
            </a:endParaRPr>
          </a:p>
          <a:p>
            <a:pPr marL="0" indent="0" algn="just">
              <a:buNone/>
            </a:pPr>
            <a:r>
              <a:rPr lang="el-GR" sz="2000" dirty="0">
                <a:latin typeface="Sylfaen" panose="010A0502050306030303" pitchFamily="18" charset="0"/>
              </a:rPr>
              <a:t>Η συμβολή των </a:t>
            </a:r>
            <a:r>
              <a:rPr lang="el-GR" sz="2000" dirty="0" err="1">
                <a:latin typeface="Sylfaen" panose="010A0502050306030303" pitchFamily="18" charset="0"/>
              </a:rPr>
              <a:t>δομιστών</a:t>
            </a:r>
            <a:r>
              <a:rPr lang="el-GR" sz="2000" dirty="0">
                <a:latin typeface="Sylfaen" panose="010A0502050306030303" pitchFamily="18" charset="0"/>
              </a:rPr>
              <a:t> και η θεωρία της κοινωνικής κατασκευής συνέβαλαν:</a:t>
            </a:r>
          </a:p>
          <a:p>
            <a:pPr algn="just">
              <a:buClr>
                <a:srgbClr val="954ECA"/>
              </a:buClr>
              <a:buFont typeface="Sylfaen" panose="010A0502050306030303" pitchFamily="18" charset="0"/>
              <a:buChar char="◊"/>
            </a:pPr>
            <a:r>
              <a:rPr lang="el-GR" sz="2000" b="1" dirty="0">
                <a:latin typeface="Sylfaen" panose="010A0502050306030303" pitchFamily="18" charset="0"/>
              </a:rPr>
              <a:t>στην </a:t>
            </a:r>
            <a:r>
              <a:rPr lang="el-GR" sz="2000" b="1" dirty="0" err="1">
                <a:solidFill>
                  <a:srgbClr val="D60093"/>
                </a:solidFill>
                <a:latin typeface="Sylfaen" panose="010A0502050306030303" pitchFamily="18" charset="0"/>
              </a:rPr>
              <a:t>αποϊατρικοποίηση</a:t>
            </a:r>
            <a:r>
              <a:rPr lang="el-GR" sz="2000" b="1" dirty="0">
                <a:solidFill>
                  <a:srgbClr val="D60093"/>
                </a:solidFill>
                <a:latin typeface="Sylfaen" panose="010A0502050306030303" pitchFamily="18" charset="0"/>
              </a:rPr>
              <a:t> </a:t>
            </a:r>
            <a:r>
              <a:rPr lang="el-GR" sz="2000" b="1" dirty="0">
                <a:latin typeface="Sylfaen" panose="010A0502050306030303" pitchFamily="18" charset="0"/>
              </a:rPr>
              <a:t>της σεξουαλικότητας στις ανθρωπιστικές </a:t>
            </a:r>
            <a:r>
              <a:rPr lang="el-GR" sz="2000" b="1" dirty="0" smtClean="0">
                <a:latin typeface="Sylfaen" panose="010A0502050306030303" pitchFamily="18" charset="0"/>
              </a:rPr>
              <a:t>σπουδές</a:t>
            </a:r>
            <a:r>
              <a:rPr lang="el-GR" sz="2000" dirty="0" smtClean="0">
                <a:latin typeface="Sylfaen" panose="010A0502050306030303" pitchFamily="18" charset="0"/>
              </a:rPr>
              <a:t>, δηλαδή πυροδότησαν </a:t>
            </a:r>
            <a:r>
              <a:rPr lang="el-GR" sz="2000" dirty="0">
                <a:latin typeface="Sylfaen" panose="010A0502050306030303" pitchFamily="18" charset="0"/>
              </a:rPr>
              <a:t>μία </a:t>
            </a:r>
            <a:r>
              <a:rPr lang="el-GR" sz="2000" b="1" dirty="0">
                <a:solidFill>
                  <a:schemeClr val="accent1"/>
                </a:solidFill>
                <a:latin typeface="Sylfaen" panose="010A0502050306030303" pitchFamily="18" charset="0"/>
              </a:rPr>
              <a:t>νέα ιστοριογραφική παραγωγή</a:t>
            </a:r>
            <a:r>
              <a:rPr lang="el-GR" sz="2000" dirty="0">
                <a:latin typeface="Sylfaen" panose="010A0502050306030303" pitchFamily="18" charset="0"/>
              </a:rPr>
              <a:t>, φανερά διαφοροποιημένη από την έως τότε παραδοσιακή προσέγγιση επηρεασμένη από τη σεξολογία και τη χρήση ιατρικών μεθόδων </a:t>
            </a:r>
            <a:r>
              <a:rPr lang="el-GR" sz="2000" b="1" u="sng" dirty="0">
                <a:solidFill>
                  <a:schemeClr val="accent1"/>
                </a:solidFill>
                <a:latin typeface="Sylfaen" panose="010A0502050306030303" pitchFamily="18" charset="0"/>
              </a:rPr>
              <a:t>που περιέγραφαν ως παθολογική κατάσταση οποιαδήποτε αποκλίνουσα μορφή από την </a:t>
            </a:r>
            <a:r>
              <a:rPr lang="el-GR" sz="2000" b="1" u="sng" dirty="0" err="1">
                <a:solidFill>
                  <a:schemeClr val="accent1"/>
                </a:solidFill>
                <a:latin typeface="Sylfaen" panose="010A0502050306030303" pitchFamily="18" charset="0"/>
              </a:rPr>
              <a:t>ετεροσεξουαλικότητα</a:t>
            </a:r>
            <a:r>
              <a:rPr lang="el-GR" sz="2000" b="1" dirty="0" smtClean="0">
                <a:solidFill>
                  <a:schemeClr val="accent1"/>
                </a:solidFill>
                <a:latin typeface="Sylfaen" panose="010A0502050306030303" pitchFamily="18" charset="0"/>
              </a:rPr>
              <a:t>.</a:t>
            </a:r>
          </a:p>
          <a:p>
            <a:pPr algn="just">
              <a:buClr>
                <a:srgbClr val="954ECA"/>
              </a:buClr>
              <a:buFont typeface="Sylfaen" panose="010A0502050306030303" pitchFamily="18" charset="0"/>
              <a:buChar char="◊"/>
            </a:pPr>
            <a:endParaRPr lang="el-GR" sz="2000" dirty="0">
              <a:latin typeface="Sylfaen" panose="010A0502050306030303" pitchFamily="18" charset="0"/>
            </a:endParaRPr>
          </a:p>
          <a:p>
            <a:pPr algn="just">
              <a:buClr>
                <a:srgbClr val="954ECA"/>
              </a:buClr>
              <a:buFont typeface="Sylfaen" panose="010A0502050306030303" pitchFamily="18" charset="0"/>
              <a:buChar char="◊"/>
            </a:pPr>
            <a:r>
              <a:rPr lang="el-GR" sz="2000" b="1" dirty="0">
                <a:latin typeface="Sylfaen" panose="010A0502050306030303" pitchFamily="18" charset="0"/>
                <a:ea typeface="Calibri" panose="020F0502020204030204" pitchFamily="34" charset="0"/>
                <a:cs typeface="Times New Roman" panose="02020603050405020304" pitchFamily="18" charset="0"/>
              </a:rPr>
              <a:t>η σεξουαλικότητα </a:t>
            </a:r>
            <a:r>
              <a:rPr lang="el-GR" sz="2000" dirty="0">
                <a:latin typeface="Sylfaen" panose="010A0502050306030303" pitchFamily="18" charset="0"/>
                <a:ea typeface="Calibri" panose="020F0502020204030204" pitchFamily="34" charset="0"/>
                <a:cs typeface="Times New Roman" panose="02020603050405020304" pitchFamily="18" charset="0"/>
              </a:rPr>
              <a:t>άρχισε να διερευνάται στα κοινωνικά και πολιτισμικά σχήματα κάθε εποχής που τη διαμόρφωναν</a:t>
            </a:r>
          </a:p>
          <a:p>
            <a:pPr algn="just">
              <a:buClr>
                <a:srgbClr val="954ECA"/>
              </a:buClr>
              <a:buFont typeface="Sylfaen" panose="010A0502050306030303" pitchFamily="18" charset="0"/>
              <a:buChar char="◊"/>
            </a:pPr>
            <a:r>
              <a:rPr lang="el-GR" sz="2000" dirty="0" smtClean="0">
                <a:latin typeface="Sylfaen" panose="010A0502050306030303" pitchFamily="18" charset="0"/>
                <a:cs typeface="Times New Roman" panose="02020603050405020304" pitchFamily="18" charset="0"/>
              </a:rPr>
              <a:t>Με το έργο του Μ. </a:t>
            </a:r>
            <a:r>
              <a:rPr lang="el-GR" sz="2000" dirty="0" err="1" smtClean="0">
                <a:latin typeface="Sylfaen" panose="010A0502050306030303" pitchFamily="18" charset="0"/>
                <a:cs typeface="Times New Roman" panose="02020603050405020304" pitchFamily="18" charset="0"/>
              </a:rPr>
              <a:t>Φουκώ</a:t>
            </a:r>
            <a:r>
              <a:rPr lang="el-GR" sz="2000" dirty="0" smtClean="0">
                <a:latin typeface="Sylfaen" panose="010A0502050306030303" pitchFamily="18" charset="0"/>
                <a:cs typeface="Times New Roman" panose="02020603050405020304" pitchFamily="18" charset="0"/>
              </a:rPr>
              <a:t> (1976), </a:t>
            </a:r>
            <a:r>
              <a:rPr lang="el-GR" sz="2000" b="1" dirty="0" smtClean="0">
                <a:latin typeface="Sylfaen" panose="010A0502050306030303" pitchFamily="18" charset="0"/>
                <a:cs typeface="Times New Roman" panose="02020603050405020304" pitchFamily="18" charset="0"/>
              </a:rPr>
              <a:t>το σεξ, οι σεξουαλικές σχέσεις και πρακτικές απέκτησαν ιστορικότητα</a:t>
            </a:r>
            <a:r>
              <a:rPr lang="el-GR" sz="2000" dirty="0" smtClean="0">
                <a:latin typeface="Sylfaen" panose="010A0502050306030303" pitchFamily="18" charset="0"/>
                <a:cs typeface="Times New Roman" panose="02020603050405020304" pitchFamily="18" charset="0"/>
              </a:rPr>
              <a:t>.</a:t>
            </a:r>
          </a:p>
          <a:p>
            <a:pPr algn="just">
              <a:buClr>
                <a:srgbClr val="954ECA"/>
              </a:buClr>
              <a:buFont typeface="Sylfaen" panose="010A0502050306030303" pitchFamily="18" charset="0"/>
              <a:buChar char="◊"/>
            </a:pPr>
            <a:r>
              <a:rPr lang="el-GR" sz="2000" dirty="0" smtClean="0">
                <a:latin typeface="Sylfaen" panose="010A0502050306030303" pitchFamily="18" charset="0"/>
                <a:cs typeface="Times New Roman" panose="02020603050405020304" pitchFamily="18" charset="0"/>
              </a:rPr>
              <a:t>Ο πολλαπλασιασμός των λόγων γύρω από το σεξ από τον 18</a:t>
            </a:r>
            <a:r>
              <a:rPr lang="el-GR" sz="2000" baseline="30000" dirty="0" smtClean="0">
                <a:latin typeface="Sylfaen" panose="010A0502050306030303" pitchFamily="18" charset="0"/>
                <a:cs typeface="Times New Roman" panose="02020603050405020304" pitchFamily="18" charset="0"/>
              </a:rPr>
              <a:t>ο</a:t>
            </a:r>
            <a:r>
              <a:rPr lang="el-GR" sz="2000" dirty="0" smtClean="0">
                <a:latin typeface="Sylfaen" panose="010A0502050306030303" pitchFamily="18" charset="0"/>
                <a:cs typeface="Times New Roman" panose="02020603050405020304" pitchFamily="18" charset="0"/>
              </a:rPr>
              <a:t> αι. και εξής, δημιούργησε μία διάκριση ανάμεσα σε μια νεωτερική σεξουαλική οικονομία και σε μια μακραίωνη, </a:t>
            </a:r>
            <a:r>
              <a:rPr lang="el-GR" sz="2000" dirty="0" err="1" smtClean="0">
                <a:latin typeface="Sylfaen" panose="010A0502050306030303" pitchFamily="18" charset="0"/>
                <a:cs typeface="Times New Roman" panose="02020603050405020304" pitchFamily="18" charset="0"/>
              </a:rPr>
              <a:t>προνεωτερική</a:t>
            </a:r>
            <a:r>
              <a:rPr lang="el-GR" sz="2000" dirty="0" smtClean="0">
                <a:latin typeface="Sylfaen" panose="010A0502050306030303" pitchFamily="18" charset="0"/>
                <a:cs typeface="Times New Roman" panose="02020603050405020304" pitchFamily="18" charset="0"/>
              </a:rPr>
              <a:t>.</a:t>
            </a:r>
            <a:endParaRPr lang="el-GR" sz="2000" dirty="0">
              <a:latin typeface="Sylfaen" panose="010A0502050306030303" pitchFamily="18" charset="0"/>
              <a:cs typeface="Times New Roman" panose="02020603050405020304" pitchFamily="18" charset="0"/>
            </a:endParaRPr>
          </a:p>
          <a:p>
            <a:pPr marL="0" indent="0" algn="just">
              <a:buNone/>
            </a:pPr>
            <a:endParaRPr lang="el-GR" sz="2000" dirty="0">
              <a:latin typeface="Sylfaen" panose="010A0502050306030303" pitchFamily="18" charset="0"/>
            </a:endParaRPr>
          </a:p>
        </p:txBody>
      </p:sp>
      <p:cxnSp>
        <p:nvCxnSpPr>
          <p:cNvPr id="4" name="Ευθύγραμμο βέλος σύνδεσης 3">
            <a:extLst>
              <a:ext uri="{FF2B5EF4-FFF2-40B4-BE49-F238E27FC236}">
                <a16:creationId xmlns:a16="http://schemas.microsoft.com/office/drawing/2014/main" id="{8B32C805-12EC-C479-89E0-F174A2D96FA7}"/>
              </a:ext>
            </a:extLst>
          </p:cNvPr>
          <p:cNvCxnSpPr>
            <a:cxnSpLocks/>
          </p:cNvCxnSpPr>
          <p:nvPr/>
        </p:nvCxnSpPr>
        <p:spPr>
          <a:xfrm flipH="1">
            <a:off x="5874592" y="1951893"/>
            <a:ext cx="12523" cy="414838"/>
          </a:xfrm>
          <a:prstGeom prst="straightConnector1">
            <a:avLst/>
          </a:prstGeom>
          <a:ln w="57150">
            <a:solidFill>
              <a:srgbClr val="954ECA"/>
            </a:solidFill>
            <a:tailEnd type="triangle"/>
          </a:ln>
        </p:spPr>
        <p:style>
          <a:lnRef idx="1">
            <a:schemeClr val="accent1"/>
          </a:lnRef>
          <a:fillRef idx="0">
            <a:schemeClr val="accent1"/>
          </a:fillRef>
          <a:effectRef idx="0">
            <a:schemeClr val="accent1"/>
          </a:effectRef>
          <a:fontRef idx="minor">
            <a:schemeClr val="tx1"/>
          </a:fontRef>
        </p:style>
      </p:cxnSp>
      <p:cxnSp>
        <p:nvCxnSpPr>
          <p:cNvPr id="6" name="Ευθύγραμμο βέλος σύνδεσης 5">
            <a:extLst>
              <a:ext uri="{FF2B5EF4-FFF2-40B4-BE49-F238E27FC236}">
                <a16:creationId xmlns:a16="http://schemas.microsoft.com/office/drawing/2014/main" id="{19D11E3E-D743-7DB6-1DDB-5CE8261ED937}"/>
              </a:ext>
            </a:extLst>
          </p:cNvPr>
          <p:cNvCxnSpPr>
            <a:cxnSpLocks/>
          </p:cNvCxnSpPr>
          <p:nvPr/>
        </p:nvCxnSpPr>
        <p:spPr>
          <a:xfrm>
            <a:off x="5874592" y="4484079"/>
            <a:ext cx="0" cy="333574"/>
          </a:xfrm>
          <a:prstGeom prst="straightConnector1">
            <a:avLst/>
          </a:prstGeom>
          <a:ln w="57150">
            <a:solidFill>
              <a:srgbClr val="954EC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459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 y="175492"/>
            <a:ext cx="11942618" cy="7084290"/>
          </a:xfrm>
        </p:spPr>
        <p:txBody>
          <a:bodyPr>
            <a:normAutofit/>
          </a:bodyPr>
          <a:lstStyle/>
          <a:p>
            <a:pPr marL="0" indent="0" algn="just">
              <a:buClr>
                <a:srgbClr val="954ECA"/>
              </a:buClr>
              <a:buNone/>
            </a:pPr>
            <a:endParaRPr lang="el-GR" sz="1800" dirty="0">
              <a:latin typeface="Sylfaen" panose="010A0502050306030303" pitchFamily="18" charset="0"/>
              <a:cs typeface="Times New Roman" panose="02020603050405020304" pitchFamily="18" charset="0"/>
            </a:endParaRPr>
          </a:p>
          <a:p>
            <a:pPr lvl="0" algn="just">
              <a:buClr>
                <a:srgbClr val="954ECA"/>
              </a:buClr>
              <a:buFont typeface="Sylfaen" panose="010A0502050306030303" pitchFamily="18" charset="0"/>
              <a:buChar char="◊"/>
            </a:pPr>
            <a:r>
              <a:rPr lang="el-GR" sz="2000" b="1" dirty="0">
                <a:solidFill>
                  <a:prstClr val="black"/>
                </a:solidFill>
                <a:latin typeface="Sylfaen" panose="010A0502050306030303" pitchFamily="18" charset="0"/>
                <a:ea typeface="Calibri" panose="020F0502020204030204" pitchFamily="34" charset="0"/>
                <a:cs typeface="Times New Roman" panose="02020603050405020304" pitchFamily="18" charset="0"/>
              </a:rPr>
              <a:t>η σεξουαλικότητα </a:t>
            </a:r>
            <a:r>
              <a:rPr lang="el-GR" sz="2000" dirty="0">
                <a:solidFill>
                  <a:prstClr val="black"/>
                </a:solidFill>
                <a:latin typeface="Sylfaen" panose="010A0502050306030303" pitchFamily="18" charset="0"/>
                <a:ea typeface="Calibri" panose="020F0502020204030204" pitchFamily="34" charset="0"/>
                <a:cs typeface="Times New Roman" panose="02020603050405020304" pitchFamily="18" charset="0"/>
              </a:rPr>
              <a:t>άρχισε να διερευνάται στα κοινωνικά και πολιτισμικά σχήματα κάθε εποχής που τη διαμόρφωναν</a:t>
            </a:r>
          </a:p>
          <a:p>
            <a:pPr lvl="0" algn="just">
              <a:buClr>
                <a:srgbClr val="954ECA"/>
              </a:buClr>
              <a:buFont typeface="Sylfaen" panose="010A0502050306030303" pitchFamily="18" charset="0"/>
              <a:buChar char="◊"/>
            </a:pPr>
            <a:r>
              <a:rPr lang="el-GR" sz="2000" dirty="0">
                <a:solidFill>
                  <a:prstClr val="black"/>
                </a:solidFill>
                <a:latin typeface="Sylfaen" panose="010A0502050306030303" pitchFamily="18" charset="0"/>
                <a:cs typeface="Times New Roman" panose="02020603050405020304" pitchFamily="18" charset="0"/>
              </a:rPr>
              <a:t>Με το έργο του Μ. </a:t>
            </a:r>
            <a:r>
              <a:rPr lang="el-GR" sz="2000" dirty="0" err="1">
                <a:solidFill>
                  <a:prstClr val="black"/>
                </a:solidFill>
                <a:latin typeface="Sylfaen" panose="010A0502050306030303" pitchFamily="18" charset="0"/>
                <a:cs typeface="Times New Roman" panose="02020603050405020304" pitchFamily="18" charset="0"/>
              </a:rPr>
              <a:t>Φουκώ</a:t>
            </a:r>
            <a:r>
              <a:rPr lang="el-GR" sz="2000" dirty="0">
                <a:solidFill>
                  <a:prstClr val="black"/>
                </a:solidFill>
                <a:latin typeface="Sylfaen" panose="010A0502050306030303" pitchFamily="18" charset="0"/>
                <a:cs typeface="Times New Roman" panose="02020603050405020304" pitchFamily="18" charset="0"/>
              </a:rPr>
              <a:t> (1976), </a:t>
            </a:r>
            <a:r>
              <a:rPr lang="el-GR" sz="2000" b="1" dirty="0">
                <a:solidFill>
                  <a:prstClr val="black"/>
                </a:solidFill>
                <a:latin typeface="Sylfaen" panose="010A0502050306030303" pitchFamily="18" charset="0"/>
                <a:cs typeface="Times New Roman" panose="02020603050405020304" pitchFamily="18" charset="0"/>
              </a:rPr>
              <a:t>το σεξ, οι σεξουαλικές σχέσεις και πρακτικές απέκτησαν ιστορικότητα</a:t>
            </a:r>
            <a:r>
              <a:rPr lang="el-GR" sz="2000" dirty="0">
                <a:solidFill>
                  <a:prstClr val="black"/>
                </a:solidFill>
                <a:latin typeface="Sylfaen" panose="010A0502050306030303" pitchFamily="18" charset="0"/>
                <a:cs typeface="Times New Roman" panose="02020603050405020304" pitchFamily="18" charset="0"/>
              </a:rPr>
              <a:t>.</a:t>
            </a:r>
          </a:p>
          <a:p>
            <a:pPr lvl="0" algn="just">
              <a:buClr>
                <a:srgbClr val="954ECA"/>
              </a:buClr>
              <a:buFont typeface="Sylfaen" panose="010A0502050306030303" pitchFamily="18" charset="0"/>
              <a:buChar char="◊"/>
            </a:pPr>
            <a:r>
              <a:rPr lang="el-GR" sz="2000" dirty="0">
                <a:solidFill>
                  <a:prstClr val="black"/>
                </a:solidFill>
                <a:latin typeface="Sylfaen" panose="010A0502050306030303" pitchFamily="18" charset="0"/>
                <a:cs typeface="Times New Roman" panose="02020603050405020304" pitchFamily="18" charset="0"/>
              </a:rPr>
              <a:t>Ο πολλαπλασιασμός των λόγων γύρω από το σεξ από τον 18</a:t>
            </a:r>
            <a:r>
              <a:rPr lang="el-GR" sz="2000" baseline="30000" dirty="0">
                <a:solidFill>
                  <a:prstClr val="black"/>
                </a:solidFill>
                <a:latin typeface="Sylfaen" panose="010A0502050306030303" pitchFamily="18" charset="0"/>
                <a:cs typeface="Times New Roman" panose="02020603050405020304" pitchFamily="18" charset="0"/>
              </a:rPr>
              <a:t>ο</a:t>
            </a:r>
            <a:r>
              <a:rPr lang="el-GR" sz="2000" dirty="0">
                <a:solidFill>
                  <a:prstClr val="black"/>
                </a:solidFill>
                <a:latin typeface="Sylfaen" panose="010A0502050306030303" pitchFamily="18" charset="0"/>
                <a:cs typeface="Times New Roman" panose="02020603050405020304" pitchFamily="18" charset="0"/>
              </a:rPr>
              <a:t> αι. και εξής, δημιούργησε μία διάκριση ανάμεσα σε μια νεωτερική σεξουαλική οικονομία και σε μια μακραίωνη, </a:t>
            </a:r>
            <a:r>
              <a:rPr lang="el-GR" sz="2000" dirty="0" err="1">
                <a:solidFill>
                  <a:prstClr val="black"/>
                </a:solidFill>
                <a:latin typeface="Sylfaen" panose="010A0502050306030303" pitchFamily="18" charset="0"/>
                <a:cs typeface="Times New Roman" panose="02020603050405020304" pitchFamily="18" charset="0"/>
              </a:rPr>
              <a:t>προνεωτερική</a:t>
            </a:r>
            <a:r>
              <a:rPr lang="el-GR" sz="2000" dirty="0">
                <a:solidFill>
                  <a:prstClr val="black"/>
                </a:solidFill>
                <a:latin typeface="Sylfaen" panose="010A0502050306030303" pitchFamily="18" charset="0"/>
                <a:cs typeface="Times New Roman" panose="02020603050405020304" pitchFamily="18" charset="0"/>
              </a:rPr>
              <a:t>.</a:t>
            </a:r>
          </a:p>
          <a:p>
            <a:pPr marL="0" indent="0" algn="just">
              <a:buClr>
                <a:srgbClr val="954ECA"/>
              </a:buClr>
              <a:buNone/>
            </a:pPr>
            <a:endParaRPr lang="el-GR" sz="1800" b="1" u="sng" dirty="0" smtClean="0">
              <a:latin typeface="Sylfaen" panose="010A0502050306030303" pitchFamily="18" charset="0"/>
              <a:cs typeface="Times New Roman" panose="02020603050405020304" pitchFamily="18" charset="0"/>
            </a:endParaRPr>
          </a:p>
          <a:p>
            <a:pPr marL="0" indent="0" algn="ctr">
              <a:buClr>
                <a:srgbClr val="954ECA"/>
              </a:buClr>
              <a:buNone/>
            </a:pPr>
            <a:endParaRPr lang="el-GR" sz="1800" b="1" u="sng" dirty="0" smtClean="0">
              <a:latin typeface="Sylfaen" panose="010A0502050306030303" pitchFamily="18" charset="0"/>
              <a:cs typeface="Times New Roman" panose="02020603050405020304" pitchFamily="18" charset="0"/>
            </a:endParaRPr>
          </a:p>
          <a:p>
            <a:pPr marL="0" indent="0" algn="ctr">
              <a:buClr>
                <a:srgbClr val="954ECA"/>
              </a:buClr>
              <a:buNone/>
            </a:pPr>
            <a:r>
              <a:rPr lang="el-GR" sz="1800" b="1" u="sng" dirty="0" smtClean="0">
                <a:latin typeface="Sylfaen" panose="010A0502050306030303" pitchFamily="18" charset="0"/>
                <a:cs typeface="Times New Roman" panose="02020603050405020304" pitchFamily="18" charset="0"/>
              </a:rPr>
              <a:t>Μερικές </a:t>
            </a:r>
            <a:r>
              <a:rPr lang="el-GR" sz="1800" b="1" u="sng" dirty="0">
                <a:latin typeface="Sylfaen" panose="010A0502050306030303" pitchFamily="18" charset="0"/>
                <a:cs typeface="Times New Roman" panose="02020603050405020304" pitchFamily="18" charset="0"/>
              </a:rPr>
              <a:t>θεματικές της ιστορίας της </a:t>
            </a:r>
            <a:r>
              <a:rPr lang="el-GR" sz="1800" b="1" u="sng" dirty="0" smtClean="0">
                <a:latin typeface="Sylfaen" panose="010A0502050306030303" pitchFamily="18" charset="0"/>
                <a:cs typeface="Times New Roman" panose="02020603050405020304" pitchFamily="18" charset="0"/>
              </a:rPr>
              <a:t>«σεξουαλικότητας»/σεξουαλικών σχέσεων του Μεσαίωνα</a:t>
            </a:r>
            <a:endParaRPr lang="el-GR" sz="1800" dirty="0">
              <a:latin typeface="Sylfaen" panose="010A0502050306030303" pitchFamily="18" charset="0"/>
              <a:cs typeface="Times New Roman" panose="02020603050405020304" pitchFamily="18" charset="0"/>
            </a:endParaRPr>
          </a:p>
          <a:p>
            <a:pPr algn="ctr">
              <a:buClr>
                <a:srgbClr val="954ECA"/>
              </a:buClr>
              <a:buFont typeface="Garamond" panose="02020404030301010803" pitchFamily="18" charset="0"/>
              <a:buChar char="♥"/>
            </a:pPr>
            <a:r>
              <a:rPr lang="el-GR" sz="1800" dirty="0">
                <a:latin typeface="Sylfaen" panose="010A0502050306030303" pitchFamily="18" charset="0"/>
                <a:cs typeface="Times New Roman" panose="02020603050405020304" pitchFamily="18" charset="0"/>
              </a:rPr>
              <a:t>σεξ εντός του γάμου</a:t>
            </a:r>
          </a:p>
          <a:p>
            <a:pPr algn="ctr">
              <a:buClr>
                <a:srgbClr val="954ECA"/>
              </a:buClr>
              <a:buFont typeface="Garamond" panose="02020404030301010803" pitchFamily="18" charset="0"/>
              <a:buChar char="♥"/>
            </a:pPr>
            <a:r>
              <a:rPr lang="el-GR" sz="1800" dirty="0">
                <a:latin typeface="Sylfaen" panose="010A0502050306030303" pitchFamily="18" charset="0"/>
                <a:cs typeface="Times New Roman" panose="02020603050405020304" pitchFamily="18" charset="0"/>
              </a:rPr>
              <a:t>παράνομες σεξουαλικές πρακτικές</a:t>
            </a:r>
          </a:p>
          <a:p>
            <a:pPr algn="ctr">
              <a:buClr>
                <a:srgbClr val="954ECA"/>
              </a:buClr>
              <a:buFont typeface="Garamond" panose="02020404030301010803" pitchFamily="18" charset="0"/>
              <a:buChar char="♥"/>
            </a:pPr>
            <a:r>
              <a:rPr lang="el-GR" sz="1800" dirty="0">
                <a:latin typeface="Sylfaen" panose="010A0502050306030303" pitchFamily="18" charset="0"/>
                <a:cs typeface="Times New Roman" panose="02020603050405020304" pitchFamily="18" charset="0"/>
              </a:rPr>
              <a:t>πορνογραφία</a:t>
            </a:r>
          </a:p>
          <a:p>
            <a:pPr algn="ctr">
              <a:buClr>
                <a:srgbClr val="954ECA"/>
              </a:buClr>
              <a:buFont typeface="Garamond" panose="02020404030301010803" pitchFamily="18" charset="0"/>
              <a:buChar char="♥"/>
            </a:pPr>
            <a:r>
              <a:rPr lang="el-GR" sz="1800" dirty="0">
                <a:latin typeface="Sylfaen" panose="010A0502050306030303" pitchFamily="18" charset="0"/>
                <a:cs typeface="Times New Roman" panose="02020603050405020304" pitchFamily="18" charset="0"/>
              </a:rPr>
              <a:t>σεξουαλική βία  </a:t>
            </a:r>
            <a:endParaRPr lang="el-GR" sz="1800" dirty="0" smtClean="0">
              <a:latin typeface="Sylfaen" panose="010A0502050306030303" pitchFamily="18" charset="0"/>
              <a:cs typeface="Times New Roman" panose="02020603050405020304" pitchFamily="18" charset="0"/>
            </a:endParaRPr>
          </a:p>
          <a:p>
            <a:pPr algn="ctr">
              <a:buClr>
                <a:srgbClr val="954ECA"/>
              </a:buClr>
              <a:buFont typeface="Garamond" panose="02020404030301010803" pitchFamily="18" charset="0"/>
              <a:buChar char="♥"/>
            </a:pPr>
            <a:r>
              <a:rPr lang="el-GR" sz="1800" dirty="0">
                <a:latin typeface="Sylfaen" panose="010A0502050306030303" pitchFamily="18" charset="0"/>
                <a:cs typeface="Times New Roman" panose="02020603050405020304" pitchFamily="18" charset="0"/>
              </a:rPr>
              <a:t>π</a:t>
            </a:r>
            <a:r>
              <a:rPr lang="el-GR" sz="1800" dirty="0" smtClean="0">
                <a:latin typeface="Sylfaen" panose="010A0502050306030303" pitchFamily="18" charset="0"/>
                <a:cs typeface="Times New Roman" panose="02020603050405020304" pitchFamily="18" charset="0"/>
              </a:rPr>
              <a:t>ρακτικές αντισύλληψης/έκτρωσης </a:t>
            </a:r>
            <a:endParaRPr lang="el-GR" sz="1800" dirty="0">
              <a:latin typeface="Sylfaen" panose="010A0502050306030303" pitchFamily="18" charset="0"/>
              <a:cs typeface="Times New Roman" panose="02020603050405020304" pitchFamily="18" charset="0"/>
            </a:endParaRPr>
          </a:p>
          <a:p>
            <a:pPr marL="0" indent="0" algn="just">
              <a:buNone/>
            </a:pPr>
            <a:endParaRPr lang="el-GR" sz="1800" dirty="0">
              <a:latin typeface="Sylfaen" panose="010A0502050306030303" pitchFamily="18" charset="0"/>
              <a:cs typeface="Times New Roman" panose="02020603050405020304" pitchFamily="18" charset="0"/>
            </a:endParaRPr>
          </a:p>
          <a:p>
            <a:pPr marL="0" indent="0" algn="just">
              <a:buNone/>
            </a:pPr>
            <a:endParaRPr lang="el-GR" sz="1800" dirty="0">
              <a:latin typeface="Sylfaen" panose="010A0502050306030303" pitchFamily="18" charset="0"/>
              <a:cs typeface="Times New Roman" panose="02020603050405020304" pitchFamily="18" charset="0"/>
            </a:endParaRPr>
          </a:p>
          <a:p>
            <a:pPr marL="0" indent="0" algn="ctr">
              <a:buNone/>
            </a:pPr>
            <a:r>
              <a:rPr lang="el-GR" sz="1800" dirty="0">
                <a:latin typeface="Sylfaen" panose="010A0502050306030303" pitchFamily="18" charset="0"/>
                <a:cs typeface="Times New Roman" panose="02020603050405020304" pitchFamily="18" charset="0"/>
              </a:rPr>
              <a:t>διαφωτίζουν σκοτεινές και ανέγγιχτες στιγμές της ιστορίας, όπου πριν από την εδραίωση της ιστορίας των γυναικών κυριαρχούσε </a:t>
            </a:r>
            <a:r>
              <a:rPr lang="el-GR" sz="1800" b="1" dirty="0">
                <a:solidFill>
                  <a:srgbClr val="D60093"/>
                </a:solidFill>
                <a:latin typeface="Sylfaen" panose="010A0502050306030303" pitchFamily="18" charset="0"/>
                <a:cs typeface="Times New Roman" panose="02020603050405020304" pitchFamily="18" charset="0"/>
              </a:rPr>
              <a:t>η </a:t>
            </a:r>
            <a:r>
              <a:rPr lang="el-GR" sz="1800" b="1" dirty="0" smtClean="0">
                <a:solidFill>
                  <a:srgbClr val="D60093"/>
                </a:solidFill>
                <a:latin typeface="Sylfaen" panose="010A0502050306030303" pitchFamily="18" charset="0"/>
                <a:cs typeface="Times New Roman" panose="02020603050405020304" pitchFamily="18" charset="0"/>
              </a:rPr>
              <a:t>σιωπή και η </a:t>
            </a:r>
            <a:r>
              <a:rPr lang="el-GR" sz="1800" b="1" dirty="0" err="1" smtClean="0">
                <a:solidFill>
                  <a:srgbClr val="D60093"/>
                </a:solidFill>
                <a:latin typeface="Sylfaen" panose="010A0502050306030303" pitchFamily="18" charset="0"/>
                <a:cs typeface="Times New Roman" panose="02020603050405020304" pitchFamily="18" charset="0"/>
              </a:rPr>
              <a:t>αορατότητα</a:t>
            </a:r>
            <a:r>
              <a:rPr lang="el-GR" sz="1800" dirty="0" smtClean="0">
                <a:latin typeface="Sylfaen" panose="010A0502050306030303" pitchFamily="18" charset="0"/>
                <a:cs typeface="Times New Roman" panose="02020603050405020304" pitchFamily="18" charset="0"/>
              </a:rPr>
              <a:t>. </a:t>
            </a:r>
            <a:endParaRPr lang="el-GR" sz="1800" dirty="0">
              <a:latin typeface="Sylfaen" panose="010A0502050306030303" pitchFamily="18" charset="0"/>
              <a:cs typeface="Times New Roman" panose="02020603050405020304" pitchFamily="18" charset="0"/>
            </a:endParaRPr>
          </a:p>
          <a:p>
            <a:pPr marL="0" indent="0" algn="just">
              <a:buNone/>
            </a:pPr>
            <a:endParaRPr lang="el-GR" sz="2000" dirty="0">
              <a:latin typeface="Sylfaen" panose="010A0502050306030303" pitchFamily="18" charset="0"/>
            </a:endParaRPr>
          </a:p>
        </p:txBody>
      </p:sp>
      <p:cxnSp>
        <p:nvCxnSpPr>
          <p:cNvPr id="4" name="Ευθύγραμμο βέλος σύνδεσης 3">
            <a:extLst>
              <a:ext uri="{FF2B5EF4-FFF2-40B4-BE49-F238E27FC236}">
                <a16:creationId xmlns:a16="http://schemas.microsoft.com/office/drawing/2014/main" id="{8B32C805-12EC-C479-89E0-F174A2D96FA7}"/>
              </a:ext>
            </a:extLst>
          </p:cNvPr>
          <p:cNvCxnSpPr>
            <a:cxnSpLocks/>
          </p:cNvCxnSpPr>
          <p:nvPr/>
        </p:nvCxnSpPr>
        <p:spPr>
          <a:xfrm>
            <a:off x="5937474" y="5411265"/>
            <a:ext cx="3287" cy="374073"/>
          </a:xfrm>
          <a:prstGeom prst="straightConnector1">
            <a:avLst/>
          </a:prstGeom>
          <a:ln w="57150">
            <a:solidFill>
              <a:srgbClr val="954EC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9554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03B567D8-F214-B069-77EA-50ECF2DB24A0}"/>
              </a:ext>
            </a:extLst>
          </p:cNvPr>
          <p:cNvSpPr>
            <a:spLocks noGrp="1"/>
          </p:cNvSpPr>
          <p:nvPr>
            <p:ph idx="1"/>
          </p:nvPr>
        </p:nvSpPr>
        <p:spPr>
          <a:xfrm>
            <a:off x="835880" y="681135"/>
            <a:ext cx="10515600" cy="5813069"/>
          </a:xfrm>
        </p:spPr>
        <p:txBody>
          <a:bodyPr>
            <a:normAutofit/>
          </a:bodyPr>
          <a:lstStyle/>
          <a:p>
            <a:pPr marL="0" indent="0" algn="ctr">
              <a:buNone/>
            </a:pPr>
            <a:r>
              <a:rPr lang="el-GR" sz="4000" dirty="0">
                <a:latin typeface="Sylfaen" panose="010A0502050306030303" pitchFamily="18" charset="0"/>
              </a:rPr>
              <a:t>Τι είναι η </a:t>
            </a:r>
            <a:r>
              <a:rPr lang="el-GR" sz="4000" b="1" dirty="0">
                <a:latin typeface="Sylfaen" panose="010A0502050306030303" pitchFamily="18" charset="0"/>
              </a:rPr>
              <a:t>ιστοριογραφία</a:t>
            </a:r>
            <a:r>
              <a:rPr lang="el-GR" sz="4000" dirty="0">
                <a:latin typeface="Sylfaen" panose="010A0502050306030303" pitchFamily="18" charset="0"/>
              </a:rPr>
              <a:t>;</a:t>
            </a:r>
          </a:p>
        </p:txBody>
      </p:sp>
      <p:pic>
        <p:nvPicPr>
          <p:cNvPr id="4" name="Εικόνα 3">
            <a:extLst>
              <a:ext uri="{FF2B5EF4-FFF2-40B4-BE49-F238E27FC236}">
                <a16:creationId xmlns:a16="http://schemas.microsoft.com/office/drawing/2014/main" id="{837A4FFE-A4AF-AEDE-871D-2366D89C2D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7680" y="1690527"/>
            <a:ext cx="4572000" cy="4371975"/>
          </a:xfrm>
          <a:prstGeom prst="rect">
            <a:avLst/>
          </a:prstGeom>
          <a:ln>
            <a:noFill/>
          </a:ln>
          <a:effectLst>
            <a:softEdge rad="112500"/>
          </a:effectLst>
        </p:spPr>
      </p:pic>
    </p:spTree>
    <p:extLst>
      <p:ext uri="{BB962C8B-B14F-4D97-AF65-F5344CB8AC3E}">
        <p14:creationId xmlns:p14="http://schemas.microsoft.com/office/powerpoint/2010/main" val="646649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 y="175492"/>
            <a:ext cx="11942618" cy="7084290"/>
          </a:xfrm>
        </p:spPr>
        <p:txBody>
          <a:bodyPr>
            <a:normAutofit/>
          </a:bodyPr>
          <a:lstStyle/>
          <a:p>
            <a:pPr marL="0" indent="0" algn="just">
              <a:buClr>
                <a:srgbClr val="954ECA"/>
              </a:buClr>
              <a:buNone/>
            </a:pPr>
            <a:endParaRPr lang="el-GR" sz="1800" dirty="0">
              <a:latin typeface="Sylfaen" panose="010A0502050306030303" pitchFamily="18" charset="0"/>
              <a:cs typeface="Times New Roman" panose="02020603050405020304" pitchFamily="18" charset="0"/>
            </a:endParaRPr>
          </a:p>
          <a:p>
            <a:pPr marL="0" indent="0" algn="just">
              <a:buNone/>
            </a:pPr>
            <a:endParaRPr lang="el-GR" sz="2000" dirty="0">
              <a:latin typeface="Sylfaen" panose="010A0502050306030303" pitchFamily="18" charset="0"/>
            </a:endParaRPr>
          </a:p>
        </p:txBody>
      </p:sp>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25900"/>
            <a:ext cx="3414634" cy="4886427"/>
          </a:xfrm>
          <a:prstGeom prst="rect">
            <a:avLst/>
          </a:prstGeom>
        </p:spPr>
      </p:pic>
      <p:pic>
        <p:nvPicPr>
          <p:cNvPr id="8" name="Εικόνα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4635" y="653276"/>
            <a:ext cx="4483138" cy="5850704"/>
          </a:xfrm>
          <a:prstGeom prst="rect">
            <a:avLst/>
          </a:prstGeom>
        </p:spPr>
      </p:pic>
      <p:pic>
        <p:nvPicPr>
          <p:cNvPr id="9" name="Εικόνα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4631" y="175492"/>
            <a:ext cx="4697369" cy="6620799"/>
          </a:xfrm>
          <a:prstGeom prst="rect">
            <a:avLst/>
          </a:prstGeom>
        </p:spPr>
      </p:pic>
    </p:spTree>
    <p:extLst>
      <p:ext uri="{BB962C8B-B14F-4D97-AF65-F5344CB8AC3E}">
        <p14:creationId xmlns:p14="http://schemas.microsoft.com/office/powerpoint/2010/main" val="17581647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Θέση περιεχομένου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46200"/>
            <a:ext cx="3090332" cy="4328207"/>
          </a:xfrm>
        </p:spPr>
      </p:pic>
      <p:pic>
        <p:nvPicPr>
          <p:cNvPr id="6" name="Εικόνα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9727" y="0"/>
            <a:ext cx="4805940" cy="6858000"/>
          </a:xfrm>
          <a:prstGeom prst="rect">
            <a:avLst/>
          </a:prstGeom>
        </p:spPr>
      </p:pic>
      <p:pic>
        <p:nvPicPr>
          <p:cNvPr id="7" name="Εικόνα 6"/>
          <p:cNvPicPr>
            <a:picLocks noChangeAspect="1"/>
          </p:cNvPicPr>
          <p:nvPr/>
        </p:nvPicPr>
        <p:blipFill>
          <a:blip r:embed="rId4"/>
          <a:stretch>
            <a:fillRect/>
          </a:stretch>
        </p:blipFill>
        <p:spPr>
          <a:xfrm>
            <a:off x="3071812" y="114300"/>
            <a:ext cx="4412721" cy="6629400"/>
          </a:xfrm>
          <a:prstGeom prst="rect">
            <a:avLst/>
          </a:prstGeom>
        </p:spPr>
      </p:pic>
    </p:spTree>
    <p:extLst>
      <p:ext uri="{BB962C8B-B14F-4D97-AF65-F5344CB8AC3E}">
        <p14:creationId xmlns:p14="http://schemas.microsoft.com/office/powerpoint/2010/main" val="3301287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algn="ctr"/>
            <a:r>
              <a:rPr lang="el-GR" sz="3200" b="1" dirty="0" smtClean="0">
                <a:latin typeface="Sylfaen" panose="010A0502050306030303" pitchFamily="18" charset="0"/>
              </a:rPr>
              <a:t>Με την ενσωμάτωση του φύλου στην </a:t>
            </a:r>
            <a:r>
              <a:rPr lang="el-GR" sz="3200" b="1" dirty="0" smtClean="0">
                <a:solidFill>
                  <a:srgbClr val="7030A0"/>
                </a:solidFill>
                <a:latin typeface="Sylfaen" panose="010A0502050306030303" pitchFamily="18" charset="0"/>
              </a:rPr>
              <a:t>ιστορία </a:t>
            </a:r>
            <a:r>
              <a:rPr lang="el-GR" sz="3200" b="1" dirty="0">
                <a:solidFill>
                  <a:srgbClr val="7030A0"/>
                </a:solidFill>
                <a:latin typeface="Sylfaen" panose="010A0502050306030303" pitchFamily="18" charset="0"/>
              </a:rPr>
              <a:t>των </a:t>
            </a:r>
            <a:r>
              <a:rPr lang="el-GR" sz="3200" b="1" dirty="0" smtClean="0">
                <a:solidFill>
                  <a:srgbClr val="7030A0"/>
                </a:solidFill>
                <a:latin typeface="Sylfaen" panose="010A0502050306030303" pitchFamily="18" charset="0"/>
              </a:rPr>
              <a:t>γυναικών</a:t>
            </a:r>
            <a:r>
              <a:rPr lang="el-GR" sz="3200" b="1" dirty="0" smtClean="0">
                <a:latin typeface="Sylfaen" panose="010A0502050306030303" pitchFamily="18" charset="0"/>
              </a:rPr>
              <a:t>: </a:t>
            </a:r>
            <a:endParaRPr lang="el-GR" sz="3200" b="1" dirty="0">
              <a:latin typeface="Sylfaen" panose="010A0502050306030303" pitchFamily="18" charset="0"/>
            </a:endParaRPr>
          </a:p>
        </p:txBody>
      </p:sp>
      <p:sp>
        <p:nvSpPr>
          <p:cNvPr id="3" name="Θέση περιεχομένου 2"/>
          <p:cNvSpPr>
            <a:spLocks noGrp="1"/>
          </p:cNvSpPr>
          <p:nvPr>
            <p:ph idx="1"/>
          </p:nvPr>
        </p:nvSpPr>
        <p:spPr>
          <a:xfrm>
            <a:off x="838200" y="1690688"/>
            <a:ext cx="10515600" cy="4351338"/>
          </a:xfrm>
        </p:spPr>
        <p:txBody>
          <a:bodyPr>
            <a:noAutofit/>
          </a:bodyPr>
          <a:lstStyle/>
          <a:p>
            <a:pPr marL="0" indent="0" algn="just">
              <a:buNone/>
            </a:pPr>
            <a:r>
              <a:rPr lang="el-GR" sz="2000" b="1" dirty="0">
                <a:solidFill>
                  <a:srgbClr val="CC0066"/>
                </a:solidFill>
                <a:latin typeface="Sylfaen" panose="010A0502050306030303" pitchFamily="18" charset="0"/>
              </a:rPr>
              <a:t>α)</a:t>
            </a:r>
            <a:r>
              <a:rPr lang="el-GR" sz="2000" dirty="0">
                <a:latin typeface="Sylfaen" panose="010A0502050306030303" pitchFamily="18" charset="0"/>
              </a:rPr>
              <a:t> το κοινωνικό φύλο </a:t>
            </a:r>
            <a:r>
              <a:rPr lang="el-GR" sz="2000" b="1" dirty="0" err="1">
                <a:latin typeface="Sylfaen" panose="010A0502050306030303" pitchFamily="18" charset="0"/>
              </a:rPr>
              <a:t>διαπλέκεται</a:t>
            </a:r>
            <a:r>
              <a:rPr lang="el-GR" sz="2000" b="1" dirty="0">
                <a:latin typeface="Sylfaen" panose="010A0502050306030303" pitchFamily="18" charset="0"/>
              </a:rPr>
              <a:t> με άλλες διαστάσεις ταυτότητας - ετερότητας </a:t>
            </a:r>
            <a:r>
              <a:rPr lang="el-GR" sz="2000" dirty="0">
                <a:latin typeface="Sylfaen" panose="010A0502050306030303" pitchFamily="18" charset="0"/>
              </a:rPr>
              <a:t>(ηλικία, καταγωγή, θρησκεία, κοινωνική θέση – αντίληψη του εαυτού, </a:t>
            </a:r>
            <a:r>
              <a:rPr lang="el-GR" sz="2000" dirty="0" err="1">
                <a:latin typeface="Sylfaen" panose="010A0502050306030303" pitchFamily="18" charset="0"/>
              </a:rPr>
              <a:t>έμφυλος</a:t>
            </a:r>
            <a:r>
              <a:rPr lang="el-GR" sz="2000" dirty="0">
                <a:latin typeface="Sylfaen" panose="010A0502050306030303" pitchFamily="18" charset="0"/>
              </a:rPr>
              <a:t> εαυτός)</a:t>
            </a:r>
          </a:p>
          <a:p>
            <a:pPr marL="0" indent="0" algn="just">
              <a:buNone/>
            </a:pPr>
            <a:r>
              <a:rPr lang="el-GR" sz="2000" b="1" dirty="0">
                <a:solidFill>
                  <a:srgbClr val="CC0066"/>
                </a:solidFill>
                <a:latin typeface="Sylfaen" panose="010A0502050306030303" pitchFamily="18" charset="0"/>
              </a:rPr>
              <a:t>β)</a:t>
            </a:r>
            <a:r>
              <a:rPr lang="el-GR" sz="2000" dirty="0">
                <a:latin typeface="Sylfaen" panose="010A0502050306030303" pitchFamily="18" charset="0"/>
              </a:rPr>
              <a:t> </a:t>
            </a:r>
            <a:r>
              <a:rPr lang="el-GR" sz="2000" dirty="0" smtClean="0">
                <a:latin typeface="Sylfaen" panose="010A0502050306030303" pitchFamily="18" charset="0"/>
              </a:rPr>
              <a:t>διερευνάται </a:t>
            </a:r>
            <a:r>
              <a:rPr lang="el-GR" sz="2000" b="1" dirty="0">
                <a:latin typeface="Sylfaen" panose="010A0502050306030303" pitchFamily="18" charset="0"/>
              </a:rPr>
              <a:t>το υποκείμενο σε σχέση με τους </a:t>
            </a:r>
            <a:r>
              <a:rPr lang="el-GR" sz="2000" b="1" dirty="0" smtClean="0">
                <a:latin typeface="Sylfaen" panose="010A0502050306030303" pitchFamily="18" charset="0"/>
              </a:rPr>
              <a:t>άλλους (</a:t>
            </a:r>
            <a:r>
              <a:rPr lang="el-GR" sz="2000" dirty="0">
                <a:latin typeface="Sylfaen" panose="010A0502050306030303" pitchFamily="18" charset="0"/>
              </a:rPr>
              <a:t>ως </a:t>
            </a:r>
            <a:r>
              <a:rPr lang="el-GR" sz="2000" b="1" u="sng" dirty="0">
                <a:solidFill>
                  <a:srgbClr val="7030A0"/>
                </a:solidFill>
                <a:latin typeface="Sylfaen" panose="010A0502050306030303" pitchFamily="18" charset="0"/>
              </a:rPr>
              <a:t>σχεσιακή κατηγορία </a:t>
            </a:r>
            <a:r>
              <a:rPr lang="el-GR" sz="2000" b="1" u="sng" dirty="0" smtClean="0">
                <a:latin typeface="Sylfaen" panose="010A0502050306030303" pitchFamily="18" charset="0"/>
              </a:rPr>
              <a:t>)</a:t>
            </a:r>
            <a:r>
              <a:rPr lang="el-GR" sz="2000" dirty="0" smtClean="0">
                <a:solidFill>
                  <a:schemeClr val="accent1"/>
                </a:solidFill>
                <a:latin typeface="Sylfaen" panose="010A0502050306030303" pitchFamily="18" charset="0"/>
              </a:rPr>
              <a:t>.</a:t>
            </a:r>
            <a:endParaRPr lang="el-GR" sz="2000" dirty="0">
              <a:solidFill>
                <a:schemeClr val="accent1"/>
              </a:solidFill>
              <a:latin typeface="Sylfaen" panose="010A0502050306030303" pitchFamily="18" charset="0"/>
            </a:endParaRPr>
          </a:p>
          <a:p>
            <a:pPr marL="0" indent="0" algn="just">
              <a:buNone/>
            </a:pPr>
            <a:r>
              <a:rPr lang="el-GR" sz="2000" b="1" dirty="0">
                <a:solidFill>
                  <a:srgbClr val="CC0066"/>
                </a:solidFill>
                <a:latin typeface="Sylfaen" panose="010A0502050306030303" pitchFamily="18" charset="0"/>
              </a:rPr>
              <a:t>γ)</a:t>
            </a:r>
            <a:r>
              <a:rPr lang="el-GR" sz="2000" dirty="0">
                <a:latin typeface="Sylfaen" panose="010A0502050306030303" pitchFamily="18" charset="0"/>
              </a:rPr>
              <a:t> στοχεύει στη </a:t>
            </a:r>
            <a:r>
              <a:rPr lang="el-GR" sz="2000" b="1" u="sng" dirty="0">
                <a:latin typeface="Sylfaen" panose="010A0502050306030303" pitchFamily="18" charset="0"/>
              </a:rPr>
              <a:t>μελέτη της έμφυλης διάκρισης</a:t>
            </a:r>
            <a:r>
              <a:rPr lang="el-GR" sz="2000" u="sng" dirty="0">
                <a:latin typeface="Sylfaen" panose="010A0502050306030303" pitchFamily="18" charset="0"/>
              </a:rPr>
              <a:t> </a:t>
            </a:r>
            <a:r>
              <a:rPr lang="el-GR" sz="2000" dirty="0">
                <a:latin typeface="Sylfaen" panose="010A0502050306030303" pitchFamily="18" charset="0"/>
              </a:rPr>
              <a:t>συνυπολογίζοντας τα διαφορετικά πολιτισμικά και κοινωνικά </a:t>
            </a:r>
            <a:r>
              <a:rPr lang="el-GR" sz="2000" dirty="0" err="1">
                <a:latin typeface="Sylfaen" panose="010A0502050306030303" pitchFamily="18" charset="0"/>
              </a:rPr>
              <a:t>συμφραζόμενα</a:t>
            </a:r>
            <a:r>
              <a:rPr lang="el-GR" sz="2000" dirty="0">
                <a:latin typeface="Sylfaen" panose="010A0502050306030303" pitchFamily="18" charset="0"/>
              </a:rPr>
              <a:t> (σχέσεις εξουσίας).</a:t>
            </a:r>
          </a:p>
          <a:p>
            <a:pPr marL="0" indent="0" algn="just">
              <a:buNone/>
            </a:pPr>
            <a:r>
              <a:rPr lang="el-GR" sz="2000" b="1" dirty="0">
                <a:solidFill>
                  <a:srgbClr val="CC0066"/>
                </a:solidFill>
                <a:latin typeface="Sylfaen" panose="010A0502050306030303" pitchFamily="18" charset="0"/>
              </a:rPr>
              <a:t>δ)</a:t>
            </a:r>
            <a:r>
              <a:rPr lang="el-GR" sz="2000" dirty="0">
                <a:solidFill>
                  <a:srgbClr val="CC0066"/>
                </a:solidFill>
                <a:latin typeface="Sylfaen" panose="010A0502050306030303" pitchFamily="18" charset="0"/>
              </a:rPr>
              <a:t>  </a:t>
            </a:r>
            <a:r>
              <a:rPr lang="el-GR" sz="2000" dirty="0" smtClean="0">
                <a:latin typeface="Sylfaen" panose="010A0502050306030303" pitchFamily="18" charset="0"/>
              </a:rPr>
              <a:t>εξετάζονται οι έννοιες </a:t>
            </a:r>
            <a:r>
              <a:rPr lang="el-GR" sz="2000" b="1" dirty="0">
                <a:solidFill>
                  <a:srgbClr val="C00000"/>
                </a:solidFill>
                <a:latin typeface="Sylfaen" panose="010A0502050306030303" pitchFamily="18" charset="0"/>
              </a:rPr>
              <a:t>της θηλυκότητας </a:t>
            </a:r>
            <a:r>
              <a:rPr lang="el-GR" sz="2000" dirty="0">
                <a:latin typeface="Sylfaen" panose="010A0502050306030303" pitchFamily="18" charset="0"/>
              </a:rPr>
              <a:t>και </a:t>
            </a:r>
            <a:r>
              <a:rPr lang="el-GR" sz="2000" b="1" dirty="0">
                <a:solidFill>
                  <a:srgbClr val="C00000"/>
                </a:solidFill>
                <a:latin typeface="Sylfaen" panose="010A0502050306030303" pitchFamily="18" charset="0"/>
              </a:rPr>
              <a:t>του ανδρισμού</a:t>
            </a:r>
            <a:r>
              <a:rPr lang="el-GR" sz="2000" dirty="0">
                <a:latin typeface="Sylfaen" panose="010A0502050306030303" pitchFamily="18" charset="0"/>
              </a:rPr>
              <a:t> της εκάστοτε εποχής.</a:t>
            </a:r>
          </a:p>
          <a:p>
            <a:pPr marL="0" indent="0" algn="just">
              <a:buNone/>
            </a:pPr>
            <a:r>
              <a:rPr lang="el-GR" sz="2000" b="1" dirty="0">
                <a:solidFill>
                  <a:srgbClr val="CC0066"/>
                </a:solidFill>
                <a:latin typeface="Sylfaen" panose="010A0502050306030303" pitchFamily="18" charset="0"/>
              </a:rPr>
              <a:t>ε)</a:t>
            </a:r>
            <a:r>
              <a:rPr lang="el-GR" sz="2000" dirty="0">
                <a:latin typeface="Sylfaen" panose="010A0502050306030303" pitchFamily="18" charset="0"/>
              </a:rPr>
              <a:t> </a:t>
            </a:r>
            <a:r>
              <a:rPr lang="el-GR" sz="2000" dirty="0" smtClean="0">
                <a:latin typeface="Sylfaen" panose="010A0502050306030303" pitchFamily="18" charset="0"/>
              </a:rPr>
              <a:t>διερευνώνται οι </a:t>
            </a:r>
            <a:r>
              <a:rPr lang="el-GR" sz="2000" b="1" dirty="0" err="1" smtClean="0">
                <a:latin typeface="Sylfaen" panose="010A0502050306030303" pitchFamily="18" charset="0"/>
              </a:rPr>
              <a:t>έμφυλες</a:t>
            </a:r>
            <a:r>
              <a:rPr lang="el-GR" sz="2000" b="1" dirty="0" smtClean="0">
                <a:latin typeface="Sylfaen" panose="010A0502050306030303" pitchFamily="18" charset="0"/>
              </a:rPr>
              <a:t> </a:t>
            </a:r>
            <a:r>
              <a:rPr lang="el-GR" sz="2000" b="1" dirty="0" err="1">
                <a:latin typeface="Sylfaen" panose="010A0502050306030303" pitchFamily="18" charset="0"/>
              </a:rPr>
              <a:t>νοηματοδοτήσεις</a:t>
            </a:r>
            <a:r>
              <a:rPr lang="el-GR" sz="2000" b="1" dirty="0">
                <a:latin typeface="Sylfaen" panose="010A0502050306030303" pitchFamily="18" charset="0"/>
              </a:rPr>
              <a:t> </a:t>
            </a:r>
            <a:r>
              <a:rPr lang="el-GR" sz="2000" dirty="0">
                <a:latin typeface="Sylfaen" panose="010A0502050306030303" pitchFamily="18" charset="0"/>
              </a:rPr>
              <a:t>(τι σημαίνει να είναι κανείς γυναίκα/άνδρας, Λόγοι) και </a:t>
            </a:r>
            <a:r>
              <a:rPr lang="el-GR" sz="2000" dirty="0" smtClean="0">
                <a:latin typeface="Sylfaen" panose="010A0502050306030303" pitchFamily="18" charset="0"/>
              </a:rPr>
              <a:t>οι </a:t>
            </a:r>
            <a:r>
              <a:rPr lang="el-GR" sz="2000" b="1" dirty="0" err="1">
                <a:latin typeface="Sylfaen" panose="010A0502050306030303" pitchFamily="18" charset="0"/>
              </a:rPr>
              <a:t>έμφυλες</a:t>
            </a:r>
            <a:r>
              <a:rPr lang="el-GR" sz="2000" b="1" dirty="0">
                <a:latin typeface="Sylfaen" panose="010A0502050306030303" pitchFamily="18" charset="0"/>
              </a:rPr>
              <a:t> αναπαραστάσεις </a:t>
            </a:r>
            <a:r>
              <a:rPr lang="el-GR" sz="2000" dirty="0">
                <a:latin typeface="Sylfaen" panose="010A0502050306030303" pitchFamily="18" charset="0"/>
              </a:rPr>
              <a:t>(πώς πρέπει να μοιάζει, να συμπεριφέρεται και να κινείται μια γυναίκα – ένας άνδρας, σύμβολα) </a:t>
            </a:r>
            <a:endParaRPr lang="en-US" sz="2000" dirty="0">
              <a:latin typeface="Sylfaen" panose="010A0502050306030303" pitchFamily="18" charset="0"/>
            </a:endParaRPr>
          </a:p>
          <a:p>
            <a:pPr marL="0" indent="0" algn="just">
              <a:buNone/>
            </a:pPr>
            <a:endParaRPr lang="el-GR" sz="2000" dirty="0">
              <a:latin typeface="Sylfaen" panose="010A0502050306030303" pitchFamily="18" charset="0"/>
            </a:endParaRPr>
          </a:p>
          <a:p>
            <a:pPr marL="0" indent="0" algn="just">
              <a:buNone/>
            </a:pPr>
            <a:endParaRPr lang="el-GR" sz="2000" dirty="0">
              <a:latin typeface="Sylfaen" panose="010A0502050306030303" pitchFamily="18" charset="0"/>
            </a:endParaRPr>
          </a:p>
          <a:p>
            <a:pPr marL="0" indent="0" algn="ctr">
              <a:buNone/>
            </a:pPr>
            <a:r>
              <a:rPr lang="el-GR" sz="2000" dirty="0">
                <a:latin typeface="Sylfaen" panose="010A0502050306030303" pitchFamily="18" charset="0"/>
              </a:rPr>
              <a:t>ανάλυση της </a:t>
            </a:r>
            <a:r>
              <a:rPr lang="el-GR" sz="2000" b="1" dirty="0">
                <a:solidFill>
                  <a:srgbClr val="CC0066"/>
                </a:solidFill>
                <a:latin typeface="Sylfaen" panose="010A0502050306030303" pitchFamily="18" charset="0"/>
              </a:rPr>
              <a:t>οργάνωσης των ανθρωπίνων σχέσεων </a:t>
            </a:r>
            <a:r>
              <a:rPr lang="el-GR" sz="2000" dirty="0">
                <a:latin typeface="Sylfaen" panose="010A0502050306030303" pitchFamily="18" charset="0"/>
              </a:rPr>
              <a:t>και </a:t>
            </a:r>
            <a:r>
              <a:rPr lang="el-GR" sz="2000" b="1" dirty="0">
                <a:solidFill>
                  <a:srgbClr val="CC0066"/>
                </a:solidFill>
                <a:latin typeface="Sylfaen" panose="010A0502050306030303" pitchFamily="18" charset="0"/>
              </a:rPr>
              <a:t>κοινωνικών ιεραρχιών </a:t>
            </a:r>
            <a:r>
              <a:rPr lang="el-GR" sz="2000" dirty="0">
                <a:latin typeface="Sylfaen" panose="010A0502050306030303" pitchFamily="18" charset="0"/>
              </a:rPr>
              <a:t>εντός ενός ορισμένου </a:t>
            </a:r>
            <a:r>
              <a:rPr lang="el-GR" sz="2000" b="1" dirty="0">
                <a:latin typeface="Sylfaen" panose="010A0502050306030303" pitchFamily="18" charset="0"/>
              </a:rPr>
              <a:t>ιστορικού χρόνου</a:t>
            </a:r>
            <a:r>
              <a:rPr lang="el-GR" sz="2000" dirty="0">
                <a:latin typeface="Sylfaen" panose="010A0502050306030303" pitchFamily="18" charset="0"/>
              </a:rPr>
              <a:t>, </a:t>
            </a:r>
            <a:r>
              <a:rPr lang="el-GR" sz="2000" b="1" dirty="0">
                <a:latin typeface="Sylfaen" panose="010A0502050306030303" pitchFamily="18" charset="0"/>
              </a:rPr>
              <a:t>τόπου</a:t>
            </a:r>
            <a:r>
              <a:rPr lang="el-GR" sz="2000" dirty="0">
                <a:latin typeface="Sylfaen" panose="010A0502050306030303" pitchFamily="18" charset="0"/>
              </a:rPr>
              <a:t> και </a:t>
            </a:r>
            <a:r>
              <a:rPr lang="el-GR" sz="2000" b="1" dirty="0">
                <a:latin typeface="Sylfaen" panose="010A0502050306030303" pitchFamily="18" charset="0"/>
              </a:rPr>
              <a:t>πολιτισμού</a:t>
            </a:r>
          </a:p>
        </p:txBody>
      </p:sp>
      <p:cxnSp>
        <p:nvCxnSpPr>
          <p:cNvPr id="5" name="Ευθύγραμμο βέλος σύνδεσης 4">
            <a:extLst>
              <a:ext uri="{FF2B5EF4-FFF2-40B4-BE49-F238E27FC236}">
                <a16:creationId xmlns:a16="http://schemas.microsoft.com/office/drawing/2014/main" id="{33BC6628-2A0A-FABF-2010-DA387F6F807C}"/>
              </a:ext>
            </a:extLst>
          </p:cNvPr>
          <p:cNvCxnSpPr>
            <a:cxnSpLocks/>
          </p:cNvCxnSpPr>
          <p:nvPr/>
        </p:nvCxnSpPr>
        <p:spPr>
          <a:xfrm>
            <a:off x="5917224" y="4950069"/>
            <a:ext cx="13659" cy="534112"/>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1638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11823" y="326415"/>
            <a:ext cx="10515600" cy="5977670"/>
          </a:xfrm>
        </p:spPr>
        <p:txBody>
          <a:bodyPr>
            <a:normAutofit fontScale="92500" lnSpcReduction="20000"/>
          </a:bodyPr>
          <a:lstStyle/>
          <a:p>
            <a:pPr marL="0" indent="0" algn="just">
              <a:buNone/>
            </a:pPr>
            <a:r>
              <a:rPr lang="el-GR" b="1" dirty="0">
                <a:latin typeface="Sylfaen" panose="010A0502050306030303" pitchFamily="18" charset="0"/>
              </a:rPr>
              <a:t>Τι είναι </a:t>
            </a:r>
            <a:r>
              <a:rPr lang="el-GR" b="1" dirty="0">
                <a:solidFill>
                  <a:srgbClr val="C00000"/>
                </a:solidFill>
                <a:latin typeface="Sylfaen" panose="010A0502050306030303" pitchFamily="18" charset="0"/>
              </a:rPr>
              <a:t>θηλυκότητα/θηλυκότητες</a:t>
            </a:r>
            <a:r>
              <a:rPr lang="el-GR" b="1" dirty="0">
                <a:latin typeface="Sylfaen" panose="010A0502050306030303" pitchFamily="18" charset="0"/>
              </a:rPr>
              <a:t> και </a:t>
            </a:r>
            <a:r>
              <a:rPr lang="el-GR" b="1" dirty="0">
                <a:solidFill>
                  <a:srgbClr val="C00000"/>
                </a:solidFill>
                <a:latin typeface="Sylfaen" panose="010A0502050306030303" pitchFamily="18" charset="0"/>
              </a:rPr>
              <a:t>ανδρισμός/ανδρισμοί</a:t>
            </a:r>
            <a:r>
              <a:rPr lang="el-GR" b="1" dirty="0">
                <a:latin typeface="Sylfaen" panose="010A0502050306030303" pitchFamily="18" charset="0"/>
              </a:rPr>
              <a:t>;</a:t>
            </a:r>
          </a:p>
          <a:p>
            <a:pPr marL="0" indent="0" algn="just">
              <a:buClr>
                <a:srgbClr val="CC66FF"/>
              </a:buClr>
              <a:buNone/>
            </a:pPr>
            <a:r>
              <a:rPr lang="el-GR" sz="2400" b="1" dirty="0">
                <a:solidFill>
                  <a:srgbClr val="C00000"/>
                </a:solidFill>
                <a:latin typeface="Sylfaen" panose="010A0502050306030303" pitchFamily="18" charset="0"/>
              </a:rPr>
              <a:t>♀ </a:t>
            </a:r>
            <a:r>
              <a:rPr lang="el-GR" sz="2400" dirty="0">
                <a:latin typeface="Sylfaen" panose="010A0502050306030303" pitchFamily="18" charset="0"/>
                <a:sym typeface="Wingdings" panose="05000000000000000000" pitchFamily="2" charset="2"/>
              </a:rPr>
              <a:t>Το σύνολο των χαρακτηριστικών, των συμπεριφορών και των ρόλων που συνδέεται με τις γυναίκες και τους άνδρες σε μία δεδομένη εποχή/κουλτούρα</a:t>
            </a:r>
            <a:r>
              <a:rPr lang="el-GR" dirty="0">
                <a:latin typeface="Sylfaen" panose="010A0502050306030303" pitchFamily="18" charset="0"/>
                <a:sym typeface="Wingdings" panose="05000000000000000000" pitchFamily="2" charset="2"/>
              </a:rPr>
              <a:t>.</a:t>
            </a:r>
          </a:p>
          <a:p>
            <a:pPr marL="0" indent="0" algn="just">
              <a:buNone/>
            </a:pPr>
            <a:endParaRPr lang="el-GR" dirty="0">
              <a:latin typeface="Sylfaen" panose="010A0502050306030303" pitchFamily="18" charset="0"/>
              <a:sym typeface="Wingdings" panose="05000000000000000000" pitchFamily="2" charset="2"/>
            </a:endParaRPr>
          </a:p>
          <a:p>
            <a:pPr marL="0" indent="0" algn="just">
              <a:buNone/>
            </a:pPr>
            <a:r>
              <a:rPr lang="el-GR" b="1" dirty="0">
                <a:latin typeface="Sylfaen" panose="010A0502050306030303" pitchFamily="18" charset="0"/>
                <a:sym typeface="Wingdings" panose="05000000000000000000" pitchFamily="2" charset="2"/>
              </a:rPr>
              <a:t>Πώς ορίζεται και από ποιον;</a:t>
            </a:r>
          </a:p>
          <a:p>
            <a:pPr marL="0" indent="0" algn="just">
              <a:buNone/>
            </a:pPr>
            <a:r>
              <a:rPr lang="el-GR" sz="2400" b="1" dirty="0">
                <a:solidFill>
                  <a:srgbClr val="C00000"/>
                </a:solidFill>
                <a:latin typeface="Sylfaen" panose="010A0502050306030303" pitchFamily="18" charset="0"/>
              </a:rPr>
              <a:t>♀ </a:t>
            </a:r>
            <a:r>
              <a:rPr lang="el-GR" sz="2400" dirty="0">
                <a:latin typeface="Sylfaen" panose="010A0502050306030303" pitchFamily="18" charset="0"/>
                <a:sym typeface="Wingdings" panose="05000000000000000000" pitchFamily="2" charset="2"/>
              </a:rPr>
              <a:t>Ορίζεται από </a:t>
            </a:r>
            <a:r>
              <a:rPr lang="el-GR" sz="2400" b="1" dirty="0">
                <a:solidFill>
                  <a:srgbClr val="954ECA"/>
                </a:solidFill>
                <a:latin typeface="Sylfaen" panose="010A0502050306030303" pitchFamily="18" charset="0"/>
                <a:sym typeface="Wingdings" panose="05000000000000000000" pitchFamily="2" charset="2"/>
              </a:rPr>
              <a:t>τον εξουσιαστικό Λόγο </a:t>
            </a:r>
            <a:r>
              <a:rPr lang="el-GR" sz="2400" dirty="0">
                <a:latin typeface="Sylfaen" panose="010A0502050306030303" pitchFamily="18" charset="0"/>
                <a:sym typeface="Wingdings" panose="05000000000000000000" pitchFamily="2" charset="2"/>
              </a:rPr>
              <a:t>κάθε εποχής (ιατρικό, θρησκευτικό, θεσμικό, πολιτικό), ο οποίος </a:t>
            </a:r>
            <a:r>
              <a:rPr lang="el-GR" sz="2400" dirty="0" smtClean="0">
                <a:latin typeface="Sylfaen" panose="010A0502050306030303" pitchFamily="18" charset="0"/>
                <a:sym typeface="Wingdings" panose="05000000000000000000" pitchFamily="2" charset="2"/>
              </a:rPr>
              <a:t>ορίζει </a:t>
            </a:r>
            <a:r>
              <a:rPr lang="el-GR" sz="2400" dirty="0">
                <a:latin typeface="Sylfaen" panose="010A0502050306030303" pitchFamily="18" charset="0"/>
                <a:sym typeface="Wingdings" panose="05000000000000000000" pitchFamily="2" charset="2"/>
              </a:rPr>
              <a:t>ποιες πρακτικές και ποιοι </a:t>
            </a:r>
            <a:r>
              <a:rPr lang="el-GR" sz="2400" b="1" dirty="0">
                <a:latin typeface="Sylfaen" panose="010A0502050306030303" pitchFamily="18" charset="0"/>
                <a:sym typeface="Wingdings" panose="05000000000000000000" pitchFamily="2" charset="2"/>
              </a:rPr>
              <a:t>κανόνες συμπεριφοράς</a:t>
            </a:r>
            <a:r>
              <a:rPr lang="el-GR" sz="2400" dirty="0">
                <a:latin typeface="Sylfaen" panose="010A0502050306030303" pitchFamily="18" charset="0"/>
                <a:sym typeface="Wingdings" panose="05000000000000000000" pitchFamily="2" charset="2"/>
              </a:rPr>
              <a:t>, </a:t>
            </a:r>
            <a:r>
              <a:rPr lang="el-GR" sz="2400" b="1" dirty="0">
                <a:latin typeface="Sylfaen" panose="010A0502050306030303" pitchFamily="18" charset="0"/>
                <a:sym typeface="Wingdings" panose="05000000000000000000" pitchFamily="2" charset="2"/>
              </a:rPr>
              <a:t>αμφίεσης</a:t>
            </a:r>
            <a:r>
              <a:rPr lang="el-GR" sz="2400" dirty="0">
                <a:latin typeface="Sylfaen" panose="010A0502050306030303" pitchFamily="18" charset="0"/>
                <a:sym typeface="Wingdings" panose="05000000000000000000" pitchFamily="2" charset="2"/>
              </a:rPr>
              <a:t>, </a:t>
            </a:r>
            <a:r>
              <a:rPr lang="el-GR" sz="2400" b="1" dirty="0">
                <a:latin typeface="Sylfaen" panose="010A0502050306030303" pitchFamily="18" charset="0"/>
                <a:sym typeface="Wingdings" panose="05000000000000000000" pitchFamily="2" charset="2"/>
              </a:rPr>
              <a:t>έκφρασης συναισθημάτων</a:t>
            </a:r>
            <a:r>
              <a:rPr lang="el-GR" sz="2400" dirty="0">
                <a:latin typeface="Sylfaen" panose="010A0502050306030303" pitchFamily="18" charset="0"/>
                <a:sym typeface="Wingdings" panose="05000000000000000000" pitchFamily="2" charset="2"/>
              </a:rPr>
              <a:t>, </a:t>
            </a:r>
            <a:r>
              <a:rPr lang="el-GR" sz="2400" b="1" dirty="0">
                <a:latin typeface="Sylfaen" panose="010A0502050306030303" pitchFamily="18" charset="0"/>
                <a:sym typeface="Wingdings" panose="05000000000000000000" pitchFamily="2" charset="2"/>
              </a:rPr>
              <a:t>επιθυμίας</a:t>
            </a:r>
            <a:r>
              <a:rPr lang="el-GR" sz="2400" dirty="0">
                <a:latin typeface="Sylfaen" panose="010A0502050306030303" pitchFamily="18" charset="0"/>
                <a:sym typeface="Wingdings" panose="05000000000000000000" pitchFamily="2" charset="2"/>
              </a:rPr>
              <a:t>, </a:t>
            </a:r>
            <a:r>
              <a:rPr lang="el-GR" sz="2400" b="1" dirty="0">
                <a:latin typeface="Sylfaen" panose="010A0502050306030303" pitchFamily="18" charset="0"/>
                <a:sym typeface="Wingdings" panose="05000000000000000000" pitchFamily="2" charset="2"/>
              </a:rPr>
              <a:t>επικοινωνίας</a:t>
            </a:r>
            <a:r>
              <a:rPr lang="el-GR" sz="2400" dirty="0">
                <a:latin typeface="Sylfaen" panose="010A0502050306030303" pitchFamily="18" charset="0"/>
                <a:sym typeface="Wingdings" panose="05000000000000000000" pitchFamily="2" charset="2"/>
              </a:rPr>
              <a:t> είναι «</a:t>
            </a:r>
            <a:r>
              <a:rPr lang="el-GR" sz="2400" b="1" dirty="0">
                <a:solidFill>
                  <a:srgbClr val="00B050"/>
                </a:solidFill>
                <a:latin typeface="Sylfaen" panose="010A0502050306030303" pitchFamily="18" charset="0"/>
                <a:sym typeface="Wingdings" panose="05000000000000000000" pitchFamily="2" charset="2"/>
              </a:rPr>
              <a:t>σωστοί</a:t>
            </a:r>
            <a:r>
              <a:rPr lang="el-GR" sz="2400" dirty="0">
                <a:latin typeface="Sylfaen" panose="010A0502050306030303" pitchFamily="18" charset="0"/>
                <a:sym typeface="Wingdings" panose="05000000000000000000" pitchFamily="2" charset="2"/>
              </a:rPr>
              <a:t>» </a:t>
            </a:r>
            <a:r>
              <a:rPr lang="el-GR" sz="2400" u="sng" dirty="0">
                <a:latin typeface="Sylfaen" panose="010A0502050306030303" pitchFamily="18" charset="0"/>
                <a:sym typeface="Wingdings" panose="05000000000000000000" pitchFamily="2" charset="2"/>
              </a:rPr>
              <a:t>για να γίνουν μια γυναίκα και ένας άνδρας </a:t>
            </a:r>
            <a:r>
              <a:rPr lang="el-GR" sz="2400" b="1" u="sng" dirty="0">
                <a:solidFill>
                  <a:srgbClr val="954ECA"/>
                </a:solidFill>
                <a:latin typeface="Sylfaen" panose="010A0502050306030303" pitchFamily="18" charset="0"/>
                <a:sym typeface="Wingdings" panose="05000000000000000000" pitchFamily="2" charset="2"/>
              </a:rPr>
              <a:t>κοινωνικά αποδεκτοί</a:t>
            </a:r>
            <a:r>
              <a:rPr lang="el-GR" sz="2400" dirty="0">
                <a:latin typeface="Sylfaen" panose="010A0502050306030303" pitchFamily="18" charset="0"/>
                <a:sym typeface="Wingdings" panose="05000000000000000000" pitchFamily="2" charset="2"/>
              </a:rPr>
              <a:t>.</a:t>
            </a:r>
          </a:p>
          <a:p>
            <a:pPr marL="0" indent="0" algn="just">
              <a:buNone/>
            </a:pPr>
            <a:endParaRPr lang="el-GR" dirty="0">
              <a:latin typeface="Sylfaen" panose="010A0502050306030303" pitchFamily="18" charset="0"/>
              <a:sym typeface="Wingdings" panose="05000000000000000000" pitchFamily="2" charset="2"/>
            </a:endParaRPr>
          </a:p>
          <a:p>
            <a:pPr marL="0" indent="0" algn="just">
              <a:buNone/>
            </a:pPr>
            <a:r>
              <a:rPr lang="el-GR" b="1" dirty="0">
                <a:latin typeface="Sylfaen" panose="010A0502050306030303" pitchFamily="18" charset="0"/>
                <a:sym typeface="Wingdings" panose="05000000000000000000" pitchFamily="2" charset="2"/>
              </a:rPr>
              <a:t>Τι παράγουν όλα αυτά</a:t>
            </a:r>
            <a:r>
              <a:rPr lang="el-GR" dirty="0">
                <a:latin typeface="Sylfaen" panose="010A0502050306030303" pitchFamily="18" charset="0"/>
                <a:sym typeface="Wingdings" panose="05000000000000000000" pitchFamily="2" charset="2"/>
              </a:rPr>
              <a:t>; </a:t>
            </a:r>
          </a:p>
          <a:p>
            <a:pPr algn="just">
              <a:buClr>
                <a:srgbClr val="00B0F0"/>
              </a:buClr>
              <a:buFont typeface="Arial" panose="020B0604020202020204" pitchFamily="34" charset="0"/>
              <a:buChar char="♀"/>
            </a:pPr>
            <a:r>
              <a:rPr lang="el-GR" sz="2400" b="1" dirty="0">
                <a:solidFill>
                  <a:srgbClr val="0070C0"/>
                </a:solidFill>
                <a:latin typeface="Sylfaen" panose="010A0502050306030303" pitchFamily="18" charset="0"/>
                <a:sym typeface="Wingdings" panose="05000000000000000000" pitchFamily="2" charset="2"/>
              </a:rPr>
              <a:t>έμφυλα</a:t>
            </a:r>
            <a:r>
              <a:rPr lang="el-GR" sz="2400" dirty="0">
                <a:latin typeface="Sylfaen" panose="010A0502050306030303" pitchFamily="18" charset="0"/>
                <a:sym typeface="Wingdings" panose="05000000000000000000" pitchFamily="2" charset="2"/>
              </a:rPr>
              <a:t> </a:t>
            </a:r>
            <a:r>
              <a:rPr lang="el-GR" sz="2400" b="1" dirty="0">
                <a:solidFill>
                  <a:srgbClr val="0070C0"/>
                </a:solidFill>
                <a:latin typeface="Sylfaen" panose="010A0502050306030303" pitchFamily="18" charset="0"/>
                <a:sym typeface="Wingdings" panose="05000000000000000000" pitchFamily="2" charset="2"/>
              </a:rPr>
              <a:t>ιδεώδη</a:t>
            </a:r>
            <a:r>
              <a:rPr lang="el-GR" sz="2400" dirty="0">
                <a:latin typeface="Sylfaen" panose="010A0502050306030303" pitchFamily="18" charset="0"/>
                <a:sym typeface="Wingdings" panose="05000000000000000000" pitchFamily="2" charset="2"/>
              </a:rPr>
              <a:t> = την ιδέα του πώς πρέπει να είναι μια γυναίκα, ένας άνδρας</a:t>
            </a:r>
          </a:p>
          <a:p>
            <a:pPr algn="just">
              <a:buClr>
                <a:srgbClr val="00B0F0"/>
              </a:buClr>
              <a:buFont typeface="Arial" panose="020B0604020202020204" pitchFamily="34" charset="0"/>
              <a:buChar char="♀"/>
            </a:pPr>
            <a:r>
              <a:rPr lang="el-GR" sz="2400" b="1" dirty="0">
                <a:solidFill>
                  <a:srgbClr val="0070C0"/>
                </a:solidFill>
                <a:latin typeface="Sylfaen" panose="010A0502050306030303" pitchFamily="18" charset="0"/>
                <a:sym typeface="Wingdings" panose="05000000000000000000" pitchFamily="2" charset="2"/>
              </a:rPr>
              <a:t>έμφυλα</a:t>
            </a:r>
            <a:r>
              <a:rPr lang="el-GR" sz="2400" dirty="0">
                <a:solidFill>
                  <a:srgbClr val="0070C0"/>
                </a:solidFill>
                <a:latin typeface="Sylfaen" panose="010A0502050306030303" pitchFamily="18" charset="0"/>
                <a:sym typeface="Wingdings" panose="05000000000000000000" pitchFamily="2" charset="2"/>
              </a:rPr>
              <a:t> </a:t>
            </a:r>
            <a:r>
              <a:rPr lang="el-GR" sz="2400" b="1" dirty="0">
                <a:solidFill>
                  <a:srgbClr val="0070C0"/>
                </a:solidFill>
                <a:latin typeface="Sylfaen" panose="010A0502050306030303" pitchFamily="18" charset="0"/>
                <a:sym typeface="Wingdings" panose="05000000000000000000" pitchFamily="2" charset="2"/>
              </a:rPr>
              <a:t>στερεότυπα</a:t>
            </a:r>
            <a:r>
              <a:rPr lang="el-GR" sz="2400" dirty="0">
                <a:latin typeface="Sylfaen" panose="010A0502050306030303" pitchFamily="18" charset="0"/>
                <a:sym typeface="Wingdings" panose="05000000000000000000" pitchFamily="2" charset="2"/>
              </a:rPr>
              <a:t> = σύνολο από ιδιότητες που αποδίδονται στη γυναίκα και στον </a:t>
            </a:r>
            <a:r>
              <a:rPr lang="el-GR" sz="2400" dirty="0" smtClean="0">
                <a:latin typeface="Sylfaen" panose="010A0502050306030303" pitchFamily="18" charset="0"/>
                <a:sym typeface="Wingdings" panose="05000000000000000000" pitchFamily="2" charset="2"/>
              </a:rPr>
              <a:t>άνδρα</a:t>
            </a:r>
            <a:r>
              <a:rPr lang="el-GR" sz="2400" dirty="0">
                <a:latin typeface="Sylfaen" panose="010A0502050306030303" pitchFamily="18" charset="0"/>
                <a:sym typeface="Wingdings" panose="05000000000000000000" pitchFamily="2" charset="2"/>
              </a:rPr>
              <a:t>. </a:t>
            </a:r>
            <a:endParaRPr lang="el-GR" sz="2400" dirty="0" smtClean="0">
              <a:latin typeface="Sylfaen" panose="010A0502050306030303" pitchFamily="18" charset="0"/>
              <a:sym typeface="Wingdings" panose="05000000000000000000" pitchFamily="2" charset="2"/>
            </a:endParaRPr>
          </a:p>
          <a:p>
            <a:pPr marL="0" indent="0" algn="just">
              <a:buClr>
                <a:srgbClr val="00B0F0"/>
              </a:buClr>
              <a:buNone/>
            </a:pPr>
            <a:endParaRPr lang="el-GR" sz="2200" dirty="0" smtClean="0">
              <a:latin typeface="Sylfaen" panose="010A0502050306030303" pitchFamily="18" charset="0"/>
              <a:sym typeface="Wingdings" panose="05000000000000000000" pitchFamily="2" charset="2"/>
            </a:endParaRPr>
          </a:p>
          <a:p>
            <a:pPr marL="0" indent="0" algn="just">
              <a:buClr>
                <a:srgbClr val="00B0F0"/>
              </a:buClr>
              <a:buNone/>
            </a:pPr>
            <a:r>
              <a:rPr lang="el-GR" sz="2200" dirty="0" smtClean="0">
                <a:latin typeface="Sylfaen" panose="010A0502050306030303" pitchFamily="18" charset="0"/>
                <a:sym typeface="Wingdings" panose="05000000000000000000" pitchFamily="2" charset="2"/>
              </a:rPr>
              <a:t>π.χ.: μια βαθιά </a:t>
            </a:r>
            <a:r>
              <a:rPr lang="el-GR" sz="2200" dirty="0">
                <a:latin typeface="Sylfaen" panose="010A0502050306030303" pitchFamily="18" charset="0"/>
                <a:sym typeface="Wingdings" panose="05000000000000000000" pitchFamily="2" charset="2"/>
              </a:rPr>
              <a:t>φωνή μπορεί να είναι </a:t>
            </a:r>
            <a:r>
              <a:rPr lang="el-GR" sz="2200" dirty="0" smtClean="0">
                <a:latin typeface="Sylfaen" panose="010A0502050306030303" pitchFamily="18" charset="0"/>
                <a:sym typeface="Wingdings" panose="05000000000000000000" pitchFamily="2" charset="2"/>
              </a:rPr>
              <a:t>χαρακτηριστικό του </a:t>
            </a:r>
            <a:r>
              <a:rPr lang="el-GR" sz="2200" dirty="0">
                <a:latin typeface="Sylfaen" panose="010A0502050306030303" pitchFamily="18" charset="0"/>
                <a:sym typeface="Wingdings" panose="05000000000000000000" pitchFamily="2" charset="2"/>
              </a:rPr>
              <a:t>ανδρικού σώματος, αλλά ένας αποφασιστικός λόγος προσλαμβάνεται ως αρρενωπός, Μια γυναίκα που μιλά με τρόπο αποφασιστικό, στεντόρειο και </a:t>
            </a:r>
            <a:r>
              <a:rPr lang="el-GR" sz="2200" dirty="0" smtClean="0">
                <a:latin typeface="Sylfaen" panose="010A0502050306030303" pitchFamily="18" charset="0"/>
                <a:sym typeface="Wingdings" panose="05000000000000000000" pitchFamily="2" charset="2"/>
              </a:rPr>
              <a:t>επιβλητικό </a:t>
            </a:r>
            <a:r>
              <a:rPr lang="el-GR" sz="2200" dirty="0">
                <a:latin typeface="Sylfaen" panose="010A0502050306030303" pitchFamily="18" charset="0"/>
                <a:sym typeface="Wingdings" panose="05000000000000000000" pitchFamily="2" charset="2"/>
              </a:rPr>
              <a:t>θεωρείται ότι επιδεικνύει ανδρικές ποιότητες</a:t>
            </a:r>
            <a:r>
              <a:rPr lang="el-GR" sz="2200" dirty="0" smtClean="0">
                <a:latin typeface="Sylfaen" panose="010A0502050306030303" pitchFamily="18" charset="0"/>
                <a:sym typeface="Wingdings" panose="05000000000000000000" pitchFamily="2" charset="2"/>
              </a:rPr>
              <a:t>.</a:t>
            </a:r>
            <a:endParaRPr lang="el-GR" sz="2200" dirty="0">
              <a:latin typeface="Sylfaen" panose="010A0502050306030303" pitchFamily="18" charset="0"/>
              <a:sym typeface="Wingdings" panose="05000000000000000000" pitchFamily="2" charset="2"/>
            </a:endParaRPr>
          </a:p>
          <a:p>
            <a:pPr algn="just">
              <a:buClr>
                <a:srgbClr val="00B0F0"/>
              </a:buClr>
              <a:buFont typeface="Arial" panose="020B0604020202020204" pitchFamily="34" charset="0"/>
              <a:buChar char="♀"/>
            </a:pPr>
            <a:endParaRPr lang="el-GR" sz="2400" dirty="0" smtClean="0">
              <a:latin typeface="Sylfaen" panose="010A0502050306030303" pitchFamily="18" charset="0"/>
              <a:sym typeface="Wingdings" panose="05000000000000000000" pitchFamily="2" charset="2"/>
            </a:endParaRPr>
          </a:p>
          <a:p>
            <a:pPr marL="0" indent="0" algn="just">
              <a:buNone/>
            </a:pPr>
            <a:endParaRPr lang="el-GR" dirty="0">
              <a:latin typeface="Sylfaen" panose="010A0502050306030303" pitchFamily="18" charset="0"/>
              <a:sym typeface="Wingdings" panose="05000000000000000000" pitchFamily="2" charset="2"/>
            </a:endParaRPr>
          </a:p>
        </p:txBody>
      </p:sp>
    </p:spTree>
    <p:extLst>
      <p:ext uri="{BB962C8B-B14F-4D97-AF65-F5344CB8AC3E}">
        <p14:creationId xmlns:p14="http://schemas.microsoft.com/office/powerpoint/2010/main" val="13541839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F3E3E31-0611-5AE8-2FD6-5566E8E04D43}"/>
              </a:ext>
            </a:extLst>
          </p:cNvPr>
          <p:cNvSpPr>
            <a:spLocks noGrp="1"/>
          </p:cNvSpPr>
          <p:nvPr>
            <p:ph idx="1"/>
          </p:nvPr>
        </p:nvSpPr>
        <p:spPr>
          <a:xfrm>
            <a:off x="838200" y="372862"/>
            <a:ext cx="10515600" cy="5804101"/>
          </a:xfrm>
        </p:spPr>
        <p:txBody>
          <a:bodyPr>
            <a:normAutofit fontScale="92500" lnSpcReduction="10000"/>
          </a:bodyPr>
          <a:lstStyle/>
          <a:p>
            <a:pPr marL="0" indent="0" algn="just">
              <a:buNone/>
            </a:pPr>
            <a:r>
              <a:rPr lang="el-GR" sz="2400" dirty="0">
                <a:latin typeface="Sylfaen" panose="010A0502050306030303" pitchFamily="18" charset="0"/>
              </a:rPr>
              <a:t>Η </a:t>
            </a:r>
            <a:r>
              <a:rPr lang="en-US" sz="2400" b="1" dirty="0">
                <a:solidFill>
                  <a:schemeClr val="accent1"/>
                </a:solidFill>
                <a:latin typeface="Sylfaen" panose="010A0502050306030303" pitchFamily="18" charset="0"/>
              </a:rPr>
              <a:t>Scott</a:t>
            </a:r>
            <a:r>
              <a:rPr lang="el-GR" sz="2400" dirty="0">
                <a:latin typeface="Sylfaen" panose="010A0502050306030303" pitchFamily="18" charset="0"/>
              </a:rPr>
              <a:t>, υπογραμμίζοντας τη </a:t>
            </a:r>
            <a:r>
              <a:rPr lang="el-GR" sz="2400" b="1" u="sng" dirty="0">
                <a:latin typeface="Sylfaen" panose="010A0502050306030303" pitchFamily="18" charset="0"/>
              </a:rPr>
              <a:t>σημασία της γλώσσας </a:t>
            </a:r>
            <a:r>
              <a:rPr lang="el-GR" sz="2400" b="1" dirty="0">
                <a:latin typeface="Sylfaen" panose="010A0502050306030303" pitchFamily="18" charset="0"/>
              </a:rPr>
              <a:t>στην κατασκευή των φύλων</a:t>
            </a:r>
            <a:r>
              <a:rPr lang="el-GR" sz="2400" dirty="0">
                <a:latin typeface="Sylfaen" panose="010A0502050306030303" pitchFamily="18" charset="0"/>
              </a:rPr>
              <a:t>, ότι δηλαδή ο</a:t>
            </a:r>
            <a:r>
              <a:rPr lang="el-GR" sz="2400" dirty="0">
                <a:solidFill>
                  <a:srgbClr val="C00000"/>
                </a:solidFill>
                <a:latin typeface="Sylfaen" panose="010A0502050306030303" pitchFamily="18" charset="0"/>
              </a:rPr>
              <a:t> </a:t>
            </a:r>
            <a:r>
              <a:rPr lang="el-GR" sz="2400" b="1" u="sng" dirty="0">
                <a:solidFill>
                  <a:srgbClr val="C00000"/>
                </a:solidFill>
                <a:latin typeface="Sylfaen" panose="010A0502050306030303" pitchFamily="18" charset="0"/>
              </a:rPr>
              <a:t>Λόγος </a:t>
            </a:r>
            <a:r>
              <a:rPr lang="el-GR" sz="2400" b="1" u="sng" dirty="0">
                <a:latin typeface="Sylfaen" panose="010A0502050306030303" pitchFamily="18" charset="0"/>
              </a:rPr>
              <a:t>(</a:t>
            </a:r>
            <a:r>
              <a:rPr lang="en-US" sz="2400" b="1" u="sng" dirty="0">
                <a:latin typeface="Sylfaen" panose="010A0502050306030303" pitchFamily="18" charset="0"/>
              </a:rPr>
              <a:t>discourse</a:t>
            </a:r>
            <a:r>
              <a:rPr lang="en-US" sz="2400" u="sng" dirty="0">
                <a:latin typeface="Sylfaen" panose="010A0502050306030303" pitchFamily="18" charset="0"/>
              </a:rPr>
              <a:t>)</a:t>
            </a:r>
            <a:r>
              <a:rPr lang="en-US" sz="2400" dirty="0">
                <a:latin typeface="Sylfaen" panose="010A0502050306030303" pitchFamily="18" charset="0"/>
              </a:rPr>
              <a:t> </a:t>
            </a:r>
            <a:r>
              <a:rPr lang="el-GR" sz="2400" dirty="0">
                <a:latin typeface="Sylfaen" panose="010A0502050306030303" pitchFamily="18" charset="0"/>
              </a:rPr>
              <a:t>είναι το πρωτεύον μέσο που </a:t>
            </a:r>
            <a:r>
              <a:rPr lang="el-GR" sz="2400" dirty="0" err="1">
                <a:latin typeface="Sylfaen" panose="010A0502050306030303" pitchFamily="18" charset="0"/>
              </a:rPr>
              <a:t>νοηματοδοτεί</a:t>
            </a:r>
            <a:r>
              <a:rPr lang="el-GR" sz="2400" dirty="0">
                <a:latin typeface="Sylfaen" panose="010A0502050306030303" pitchFamily="18" charset="0"/>
              </a:rPr>
              <a:t> τις </a:t>
            </a:r>
            <a:r>
              <a:rPr lang="el-GR" sz="2400" dirty="0" err="1">
                <a:latin typeface="Sylfaen" panose="010A0502050306030303" pitchFamily="18" charset="0"/>
              </a:rPr>
              <a:t>έμφυλες</a:t>
            </a:r>
            <a:r>
              <a:rPr lang="el-GR" sz="2400" dirty="0">
                <a:latin typeface="Sylfaen" panose="010A0502050306030303" pitchFamily="18" charset="0"/>
              </a:rPr>
              <a:t> διαφορές και αντιθέσεις</a:t>
            </a:r>
          </a:p>
          <a:p>
            <a:pPr algn="just"/>
            <a:endParaRPr lang="el-GR" sz="2400" b="1" dirty="0">
              <a:latin typeface="Sylfaen" panose="010A0502050306030303" pitchFamily="18" charset="0"/>
            </a:endParaRPr>
          </a:p>
          <a:p>
            <a:pPr marL="0" indent="0" algn="ctr">
              <a:buNone/>
            </a:pPr>
            <a:r>
              <a:rPr lang="el-GR" sz="2400" b="1" dirty="0">
                <a:latin typeface="Sylfaen" panose="010A0502050306030303" pitchFamily="18" charset="0"/>
              </a:rPr>
              <a:t>              στηλίτευσε την εγκυρότητα όλων των διχοτομήσεων</a:t>
            </a:r>
            <a:r>
              <a:rPr lang="el-GR" sz="2400" dirty="0">
                <a:latin typeface="Sylfaen" panose="010A0502050306030303" pitchFamily="18" charset="0"/>
              </a:rPr>
              <a:t>, ακόμη και αυτή του δίπολου άνδρας - γυναίκα, εξαιτίας της εγγενούς</a:t>
            </a:r>
            <a:r>
              <a:rPr lang="el-GR" sz="2400" b="1" u="sng" dirty="0">
                <a:solidFill>
                  <a:srgbClr val="C00000"/>
                </a:solidFill>
                <a:latin typeface="Sylfaen" panose="010A0502050306030303" pitchFamily="18" charset="0"/>
              </a:rPr>
              <a:t> ετερογένειας </a:t>
            </a:r>
            <a:r>
              <a:rPr lang="el-GR" sz="2400" b="1" dirty="0">
                <a:latin typeface="Sylfaen" panose="010A0502050306030303" pitchFamily="18" charset="0"/>
              </a:rPr>
              <a:t>όλων των γνωστικών κατηγοριών</a:t>
            </a:r>
            <a:r>
              <a:rPr lang="el-GR" sz="2400" dirty="0">
                <a:latin typeface="Sylfaen" panose="010A0502050306030303" pitchFamily="18" charset="0"/>
              </a:rPr>
              <a:t>. </a:t>
            </a:r>
            <a:r>
              <a:rPr lang="el-GR" sz="1800" dirty="0">
                <a:latin typeface="Sylfaen" panose="010A0502050306030303" pitchFamily="18" charset="0"/>
              </a:rPr>
              <a:t>		</a:t>
            </a:r>
          </a:p>
          <a:p>
            <a:pPr marL="457200" lvl="1" indent="0" algn="just">
              <a:buNone/>
            </a:pPr>
            <a:r>
              <a:rPr lang="el-GR" sz="1200" dirty="0">
                <a:latin typeface="Sylfaen" panose="010A0502050306030303" pitchFamily="18" charset="0"/>
              </a:rPr>
              <a:t>			</a:t>
            </a:r>
          </a:p>
          <a:p>
            <a:pPr marL="457200" lvl="1" indent="0" algn="just">
              <a:buNone/>
            </a:pPr>
            <a:endParaRPr lang="el-GR" sz="1200" dirty="0">
              <a:latin typeface="Sylfaen" panose="010A0502050306030303" pitchFamily="18" charset="0"/>
            </a:endParaRPr>
          </a:p>
          <a:p>
            <a:pPr marL="457200" lvl="1" indent="0" algn="just">
              <a:buNone/>
            </a:pPr>
            <a:endParaRPr lang="el-GR" sz="1200" dirty="0">
              <a:latin typeface="Sylfaen" panose="010A0502050306030303" pitchFamily="18" charset="0"/>
            </a:endParaRPr>
          </a:p>
          <a:p>
            <a:pPr marL="457200" lvl="1" indent="0" algn="just">
              <a:buNone/>
            </a:pPr>
            <a:endParaRPr lang="el-GR" sz="1200" dirty="0">
              <a:latin typeface="Sylfaen" panose="010A0502050306030303" pitchFamily="18" charset="0"/>
            </a:endParaRPr>
          </a:p>
          <a:p>
            <a:pPr marL="457200" lvl="1" indent="0" algn="just">
              <a:buNone/>
            </a:pPr>
            <a:endParaRPr lang="el-GR" sz="1200" dirty="0">
              <a:latin typeface="Sylfaen" panose="010A0502050306030303" pitchFamily="18" charset="0"/>
            </a:endParaRPr>
          </a:p>
          <a:p>
            <a:pPr marL="457200" lvl="1" indent="0" algn="ctr">
              <a:buNone/>
            </a:pPr>
            <a:endParaRPr lang="el-GR" dirty="0">
              <a:latin typeface="Sylfaen" panose="010A0502050306030303" pitchFamily="18" charset="0"/>
            </a:endParaRPr>
          </a:p>
          <a:p>
            <a:pPr marL="457200" lvl="1" indent="0" algn="ctr">
              <a:buNone/>
            </a:pPr>
            <a:r>
              <a:rPr lang="el-GR" dirty="0">
                <a:latin typeface="Sylfaen" panose="010A0502050306030303" pitchFamily="18" charset="0"/>
              </a:rPr>
              <a:t>«</a:t>
            </a:r>
            <a:r>
              <a:rPr lang="el-GR" dirty="0">
                <a:solidFill>
                  <a:srgbClr val="3F12AE"/>
                </a:solidFill>
                <a:latin typeface="Sylfaen" panose="010A0502050306030303" pitchFamily="18" charset="0"/>
              </a:rPr>
              <a:t>Είναι δουλειά του ιστορικού </a:t>
            </a:r>
            <a:r>
              <a:rPr lang="el-GR" b="1" dirty="0">
                <a:solidFill>
                  <a:srgbClr val="3F12AE"/>
                </a:solidFill>
                <a:latin typeface="Sylfaen" panose="010A0502050306030303" pitchFamily="18" charset="0"/>
              </a:rPr>
              <a:t>να ανακτήσει </a:t>
            </a:r>
            <a:r>
              <a:rPr lang="el-GR" dirty="0">
                <a:solidFill>
                  <a:srgbClr val="3F12AE"/>
                </a:solidFill>
                <a:latin typeface="Sylfaen" panose="010A0502050306030303" pitchFamily="18" charset="0"/>
              </a:rPr>
              <a:t>τον τρόπο </a:t>
            </a:r>
            <a:r>
              <a:rPr lang="el-GR" b="1" dirty="0">
                <a:solidFill>
                  <a:srgbClr val="3F12AE"/>
                </a:solidFill>
                <a:latin typeface="Sylfaen" panose="010A0502050306030303" pitchFamily="18" charset="0"/>
              </a:rPr>
              <a:t>συγκρότησης</a:t>
            </a:r>
            <a:r>
              <a:rPr lang="el-GR" dirty="0">
                <a:solidFill>
                  <a:srgbClr val="3F12AE"/>
                </a:solidFill>
                <a:latin typeface="Sylfaen" panose="010A0502050306030303" pitchFamily="18" charset="0"/>
              </a:rPr>
              <a:t> των </a:t>
            </a:r>
            <a:r>
              <a:rPr lang="el-GR" b="1" dirty="0" err="1">
                <a:solidFill>
                  <a:srgbClr val="3F12AE"/>
                </a:solidFill>
                <a:latin typeface="Sylfaen" panose="010A0502050306030303" pitchFamily="18" charset="0"/>
              </a:rPr>
              <a:t>έμφυλων</a:t>
            </a:r>
            <a:r>
              <a:rPr lang="el-GR" b="1" dirty="0">
                <a:solidFill>
                  <a:srgbClr val="3F12AE"/>
                </a:solidFill>
                <a:latin typeface="Sylfaen" panose="010A0502050306030303" pitchFamily="18" charset="0"/>
              </a:rPr>
              <a:t> κατηγοριών</a:t>
            </a:r>
            <a:r>
              <a:rPr lang="el-GR" dirty="0">
                <a:latin typeface="Sylfaen" panose="010A0502050306030303" pitchFamily="18" charset="0"/>
              </a:rPr>
              <a:t>».</a:t>
            </a:r>
          </a:p>
          <a:p>
            <a:pPr marL="457200" lvl="1" indent="0" algn="ctr">
              <a:buNone/>
            </a:pPr>
            <a:endParaRPr lang="el-GR" sz="2000" dirty="0">
              <a:latin typeface="Sylfaen" panose="010A0502050306030303" pitchFamily="18" charset="0"/>
            </a:endParaRPr>
          </a:p>
          <a:p>
            <a:pPr marL="457200" lvl="1" indent="0" algn="ctr">
              <a:buNone/>
            </a:pPr>
            <a:r>
              <a:rPr lang="el-GR" sz="1800" dirty="0">
                <a:latin typeface="Sylfaen" panose="010A0502050306030303" pitchFamily="18" charset="0"/>
              </a:rPr>
              <a:t>	</a:t>
            </a:r>
            <a:r>
              <a:rPr lang="en-US" sz="1800" dirty="0">
                <a:latin typeface="Sylfaen" panose="010A0502050306030303" pitchFamily="18" charset="0"/>
              </a:rPr>
              <a:t>Joan Wallach Scott, </a:t>
            </a:r>
            <a:r>
              <a:rPr lang="el-GR" sz="1800" dirty="0">
                <a:latin typeface="Sylfaen" panose="010A0502050306030303" pitchFamily="18" charset="0"/>
              </a:rPr>
              <a:t>«</a:t>
            </a:r>
            <a:r>
              <a:rPr lang="en-US" sz="1800" dirty="0">
                <a:latin typeface="Sylfaen" panose="010A0502050306030303" pitchFamily="18" charset="0"/>
              </a:rPr>
              <a:t>Introduction</a:t>
            </a:r>
            <a:r>
              <a:rPr lang="el-GR" sz="1800" dirty="0">
                <a:latin typeface="Sylfaen" panose="010A0502050306030303" pitchFamily="18" charset="0"/>
              </a:rPr>
              <a:t>» στο </a:t>
            </a:r>
            <a:r>
              <a:rPr lang="en-US" sz="1800" dirty="0">
                <a:latin typeface="Sylfaen" panose="010A0502050306030303" pitchFamily="18" charset="0"/>
              </a:rPr>
              <a:t>Scott, J. W., </a:t>
            </a:r>
            <a:r>
              <a:rPr lang="el-GR" sz="1800" dirty="0">
                <a:latin typeface="Sylfaen" panose="010A0502050306030303" pitchFamily="18" charset="0"/>
              </a:rPr>
              <a:t>(</a:t>
            </a:r>
            <a:r>
              <a:rPr lang="el-GR" sz="1800" dirty="0" err="1">
                <a:latin typeface="Sylfaen" panose="010A0502050306030303" pitchFamily="18" charset="0"/>
              </a:rPr>
              <a:t>επιμ</a:t>
            </a:r>
            <a:r>
              <a:rPr lang="el-GR" sz="1800" dirty="0">
                <a:latin typeface="Sylfaen" panose="010A0502050306030303" pitchFamily="18" charset="0"/>
              </a:rPr>
              <a:t>.) </a:t>
            </a:r>
            <a:r>
              <a:rPr lang="en-US" sz="1800" i="1" dirty="0">
                <a:latin typeface="Sylfaen" panose="010A0502050306030303" pitchFamily="18" charset="0"/>
              </a:rPr>
              <a:t>Gender and the Politics</a:t>
            </a:r>
            <a:r>
              <a:rPr lang="el-GR" sz="1800" i="1" dirty="0">
                <a:latin typeface="Sylfaen" panose="010A0502050306030303" pitchFamily="18" charset="0"/>
              </a:rPr>
              <a:t> </a:t>
            </a:r>
            <a:r>
              <a:rPr lang="en-US" sz="1800" i="1" dirty="0">
                <a:latin typeface="Sylfaen" panose="010A0502050306030303" pitchFamily="18" charset="0"/>
              </a:rPr>
              <a:t>of History</a:t>
            </a:r>
            <a:r>
              <a:rPr lang="en-US" sz="1800" dirty="0">
                <a:latin typeface="Sylfaen" panose="010A0502050306030303" pitchFamily="18" charset="0"/>
              </a:rPr>
              <a:t>, Columbia University Press, </a:t>
            </a:r>
            <a:r>
              <a:rPr lang="el-GR" sz="1800" dirty="0">
                <a:latin typeface="Sylfaen" panose="010A0502050306030303" pitchFamily="18" charset="0"/>
              </a:rPr>
              <a:t>1988</a:t>
            </a:r>
            <a:r>
              <a:rPr lang="el-GR" sz="2000" dirty="0">
                <a:latin typeface="Sylfaen" panose="010A0502050306030303" pitchFamily="18" charset="0"/>
              </a:rPr>
              <a:t>.</a:t>
            </a:r>
            <a:endParaRPr lang="en-US" sz="2000" dirty="0">
              <a:latin typeface="Sylfaen" panose="010A0502050306030303" pitchFamily="18" charset="0"/>
            </a:endParaRPr>
          </a:p>
          <a:p>
            <a:pPr marL="0" indent="0" algn="ctr">
              <a:buNone/>
            </a:pPr>
            <a:r>
              <a:rPr lang="el-GR" dirty="0">
                <a:latin typeface="Sylfaen" panose="010A0502050306030303" pitchFamily="18" charset="0"/>
              </a:rPr>
              <a:t>		</a:t>
            </a:r>
          </a:p>
          <a:p>
            <a:pPr marL="457200" lvl="1" indent="0" algn="just">
              <a:buNone/>
            </a:pPr>
            <a:r>
              <a:rPr lang="el-GR" sz="1200" dirty="0">
                <a:latin typeface="Sylfaen" panose="010A0502050306030303" pitchFamily="18" charset="0"/>
              </a:rPr>
              <a:t>			</a:t>
            </a:r>
            <a:endParaRPr lang="el-GR" dirty="0"/>
          </a:p>
        </p:txBody>
      </p:sp>
      <p:sp>
        <p:nvSpPr>
          <p:cNvPr id="4" name="Βέλος: Με γωνία προς τα επάνω 3">
            <a:extLst>
              <a:ext uri="{FF2B5EF4-FFF2-40B4-BE49-F238E27FC236}">
                <a16:creationId xmlns:a16="http://schemas.microsoft.com/office/drawing/2014/main" id="{C8FD6468-647C-F2FA-A82F-B831D0445C07}"/>
              </a:ext>
            </a:extLst>
          </p:cNvPr>
          <p:cNvSpPr/>
          <p:nvPr/>
        </p:nvSpPr>
        <p:spPr>
          <a:xfrm rot="5400000">
            <a:off x="1612033" y="1452983"/>
            <a:ext cx="682104" cy="355107"/>
          </a:xfrm>
          <a:prstGeom prst="ben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a:extLst>
              <a:ext uri="{FF2B5EF4-FFF2-40B4-BE49-F238E27FC236}">
                <a16:creationId xmlns:a16="http://schemas.microsoft.com/office/drawing/2014/main" id="{7523E47C-CE88-A3B2-A8BF-0164333E79FC}"/>
              </a:ext>
            </a:extLst>
          </p:cNvPr>
          <p:cNvSpPr txBox="1"/>
          <p:nvPr/>
        </p:nvSpPr>
        <p:spPr>
          <a:xfrm>
            <a:off x="1305017" y="2985863"/>
            <a:ext cx="9933374" cy="2991774"/>
          </a:xfrm>
          <a:prstGeom prst="rect">
            <a:avLst/>
          </a:prstGeom>
          <a:noFill/>
          <a:ln w="38100">
            <a:solidFill>
              <a:srgbClr val="C00000"/>
            </a:solidFill>
          </a:ln>
        </p:spPr>
        <p:txBody>
          <a:bodyPr wrap="square" rtlCol="0">
            <a:spAutoFit/>
          </a:bodyPr>
          <a:lstStyle/>
          <a:p>
            <a:endParaRPr lang="el-GR" dirty="0"/>
          </a:p>
        </p:txBody>
      </p:sp>
    </p:spTree>
    <p:extLst>
      <p:ext uri="{BB962C8B-B14F-4D97-AF65-F5344CB8AC3E}">
        <p14:creationId xmlns:p14="http://schemas.microsoft.com/office/powerpoint/2010/main" val="6430189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0"/>
            <a:ext cx="10515600" cy="1325563"/>
          </a:xfrm>
        </p:spPr>
        <p:txBody>
          <a:bodyPr>
            <a:normAutofit/>
          </a:bodyPr>
          <a:lstStyle/>
          <a:p>
            <a:pPr algn="ctr"/>
            <a:r>
              <a:rPr lang="el-GR" sz="3200" b="1" dirty="0">
                <a:solidFill>
                  <a:srgbClr val="CC0066"/>
                </a:solidFill>
                <a:latin typeface="Sylfaen" panose="010A0502050306030303" pitchFamily="18" charset="0"/>
              </a:rPr>
              <a:t>Πού</a:t>
            </a:r>
            <a:r>
              <a:rPr lang="el-GR" sz="3200" b="1" dirty="0">
                <a:latin typeface="Sylfaen" panose="010A0502050306030303" pitchFamily="18" charset="0"/>
              </a:rPr>
              <a:t> μπορούμε να εντοπίσουμε τους </a:t>
            </a:r>
            <a:r>
              <a:rPr lang="el-GR" sz="3200" b="1" dirty="0">
                <a:solidFill>
                  <a:srgbClr val="CC0066"/>
                </a:solidFill>
                <a:latin typeface="Sylfaen" panose="010A0502050306030303" pitchFamily="18" charset="0"/>
              </a:rPr>
              <a:t>«τόπους» κατασκευής </a:t>
            </a:r>
            <a:r>
              <a:rPr lang="el-GR" sz="3200" b="1" dirty="0">
                <a:latin typeface="Sylfaen" panose="010A0502050306030303" pitchFamily="18" charset="0"/>
              </a:rPr>
              <a:t>του φύλου στην </a:t>
            </a:r>
            <a:r>
              <a:rPr lang="el-GR" sz="3200" b="1" dirty="0" smtClean="0">
                <a:latin typeface="Sylfaen" panose="010A0502050306030303" pitchFamily="18" charset="0"/>
              </a:rPr>
              <a:t>ιστορία του </a:t>
            </a:r>
            <a:r>
              <a:rPr lang="el-GR" sz="3200" b="1" dirty="0" smtClean="0">
                <a:solidFill>
                  <a:srgbClr val="C00000"/>
                </a:solidFill>
                <a:latin typeface="Sylfaen" panose="010A0502050306030303" pitchFamily="18" charset="0"/>
              </a:rPr>
              <a:t>Μεσαίωνα</a:t>
            </a:r>
            <a:r>
              <a:rPr lang="el-GR" sz="3200" b="1" dirty="0" smtClean="0">
                <a:latin typeface="Sylfaen" panose="010A0502050306030303" pitchFamily="18" charset="0"/>
              </a:rPr>
              <a:t>;</a:t>
            </a:r>
            <a:endParaRPr lang="el-GR" sz="3200" b="1" dirty="0">
              <a:latin typeface="Sylfaen" panose="010A0502050306030303" pitchFamily="18" charset="0"/>
            </a:endParaRPr>
          </a:p>
        </p:txBody>
      </p:sp>
      <p:sp>
        <p:nvSpPr>
          <p:cNvPr id="3" name="Θέση περιεχομένου 2"/>
          <p:cNvSpPr>
            <a:spLocks noGrp="1"/>
          </p:cNvSpPr>
          <p:nvPr>
            <p:ph idx="1"/>
          </p:nvPr>
        </p:nvSpPr>
        <p:spPr>
          <a:xfrm>
            <a:off x="838200" y="1690688"/>
            <a:ext cx="10515600" cy="4585555"/>
          </a:xfrm>
        </p:spPr>
        <p:txBody>
          <a:bodyPr>
            <a:normAutofit lnSpcReduction="10000"/>
          </a:bodyPr>
          <a:lstStyle/>
          <a:p>
            <a:pPr marL="0" indent="0" algn="just">
              <a:buNone/>
            </a:pPr>
            <a:r>
              <a:rPr lang="el-GR" dirty="0">
                <a:latin typeface="Sylfaen" panose="010A0502050306030303" pitchFamily="18" charset="0"/>
              </a:rPr>
              <a:t>Εφόσον </a:t>
            </a:r>
            <a:r>
              <a:rPr lang="el-GR" b="1" dirty="0">
                <a:solidFill>
                  <a:srgbClr val="954ECA"/>
                </a:solidFill>
                <a:latin typeface="Sylfaen" panose="010A0502050306030303" pitchFamily="18" charset="0"/>
              </a:rPr>
              <a:t>το φύλο </a:t>
            </a:r>
            <a:r>
              <a:rPr lang="el-GR" dirty="0">
                <a:latin typeface="Sylfaen" panose="010A0502050306030303" pitchFamily="18" charset="0"/>
              </a:rPr>
              <a:t>νοείται </a:t>
            </a:r>
            <a:r>
              <a:rPr lang="el-GR" b="1" u="sng" dirty="0">
                <a:solidFill>
                  <a:srgbClr val="954ECA"/>
                </a:solidFill>
                <a:latin typeface="Sylfaen" panose="010A0502050306030303" pitchFamily="18" charset="0"/>
              </a:rPr>
              <a:t>ως συστατικό στοιχείο των κοινωνικών σχέσεων και δόμησης ταυτοτήτων</a:t>
            </a:r>
            <a:r>
              <a:rPr lang="el-GR" dirty="0">
                <a:latin typeface="Sylfaen" panose="010A0502050306030303" pitchFamily="18" charset="0"/>
              </a:rPr>
              <a:t>, τότε μπορούμε να το εξετάσουμε:</a:t>
            </a:r>
          </a:p>
          <a:p>
            <a:pPr algn="just">
              <a:buClr>
                <a:srgbClr val="954ECA"/>
              </a:buClr>
              <a:buFont typeface="Arial" panose="020B0604020202020204" pitchFamily="34" charset="0"/>
              <a:buChar char="♀"/>
            </a:pPr>
            <a:r>
              <a:rPr lang="el-GR" dirty="0">
                <a:latin typeface="Sylfaen" panose="010A0502050306030303" pitchFamily="18" charset="0"/>
              </a:rPr>
              <a:t>στα πολιτισμικά διαθέσιμα </a:t>
            </a:r>
            <a:r>
              <a:rPr lang="el-GR" b="1" dirty="0">
                <a:latin typeface="Sylfaen" panose="010A0502050306030303" pitchFamily="18" charset="0"/>
              </a:rPr>
              <a:t>σύμβολα</a:t>
            </a:r>
            <a:r>
              <a:rPr lang="el-GR" dirty="0">
                <a:latin typeface="Sylfaen" panose="010A0502050306030303" pitchFamily="18" charset="0"/>
              </a:rPr>
              <a:t> </a:t>
            </a:r>
            <a:r>
              <a:rPr lang="el-GR" dirty="0" smtClean="0">
                <a:latin typeface="Sylfaen" panose="010A0502050306030303" pitchFamily="18" charset="0"/>
              </a:rPr>
              <a:t>(</a:t>
            </a:r>
            <a:r>
              <a:rPr lang="el-GR" dirty="0">
                <a:latin typeface="Sylfaen" panose="010A0502050306030303" pitchFamily="18" charset="0"/>
              </a:rPr>
              <a:t>π.χ. ενδυμασία, </a:t>
            </a:r>
            <a:r>
              <a:rPr lang="el-GR" dirty="0" smtClean="0">
                <a:latin typeface="Sylfaen" panose="010A0502050306030303" pitchFamily="18" charset="0"/>
              </a:rPr>
              <a:t>οπτικές αναπαραστάσεις) </a:t>
            </a:r>
            <a:endParaRPr lang="el-GR" dirty="0">
              <a:latin typeface="Sylfaen" panose="010A0502050306030303" pitchFamily="18" charset="0"/>
            </a:endParaRPr>
          </a:p>
          <a:p>
            <a:pPr algn="just">
              <a:buClr>
                <a:srgbClr val="954ECA"/>
              </a:buClr>
              <a:buFont typeface="Arial" panose="020B0604020202020204" pitchFamily="34" charset="0"/>
              <a:buChar char="♀"/>
            </a:pPr>
            <a:r>
              <a:rPr lang="el-GR" dirty="0">
                <a:latin typeface="Sylfaen" panose="010A0502050306030303" pitchFamily="18" charset="0"/>
              </a:rPr>
              <a:t>στις κανονιστικές αντιλήψεις που εκφράζονται μέσα από θρησκευτικά, επιστημονικά, νομικά και πολιτικά κείμενα, </a:t>
            </a:r>
            <a:r>
              <a:rPr lang="el-GR" dirty="0" smtClean="0">
                <a:latin typeface="Sylfaen" panose="010A0502050306030303" pitchFamily="18" charset="0"/>
              </a:rPr>
              <a:t>στην έμφυλη γλώσσα </a:t>
            </a:r>
            <a:r>
              <a:rPr lang="el-GR" sz="2400" dirty="0" smtClean="0">
                <a:latin typeface="Sylfaen" panose="010A0502050306030303" pitchFamily="18" charset="0"/>
              </a:rPr>
              <a:t>(πρότυπα</a:t>
            </a:r>
            <a:r>
              <a:rPr lang="el-GR" sz="2400" dirty="0">
                <a:latin typeface="Sylfaen" panose="010A0502050306030303" pitchFamily="18" charset="0"/>
              </a:rPr>
              <a:t>, αξίες, </a:t>
            </a:r>
            <a:r>
              <a:rPr lang="el-GR" sz="2400" dirty="0" smtClean="0">
                <a:latin typeface="Sylfaen" panose="010A0502050306030303" pitchFamily="18" charset="0"/>
              </a:rPr>
              <a:t>ιδανικά, συμβολισμοί π.χ. </a:t>
            </a:r>
            <a:r>
              <a:rPr lang="el-GR" sz="2400" b="1" dirty="0" smtClean="0">
                <a:solidFill>
                  <a:srgbClr val="C00000"/>
                </a:solidFill>
                <a:latin typeface="Sylfaen" panose="010A0502050306030303" pitchFamily="18" charset="0"/>
              </a:rPr>
              <a:t>η</a:t>
            </a:r>
            <a:r>
              <a:rPr lang="el-GR" sz="2400" dirty="0" smtClean="0">
                <a:latin typeface="Sylfaen" panose="010A0502050306030303" pitchFamily="18" charset="0"/>
              </a:rPr>
              <a:t> </a:t>
            </a:r>
            <a:r>
              <a:rPr lang="el-GR" sz="2400" b="1" dirty="0" smtClean="0">
                <a:solidFill>
                  <a:srgbClr val="C00000"/>
                </a:solidFill>
                <a:latin typeface="Sylfaen" panose="010A0502050306030303" pitchFamily="18" charset="0"/>
              </a:rPr>
              <a:t>Εκκλησία ως νύφη του Χριστού, </a:t>
            </a:r>
            <a:r>
              <a:rPr lang="el-GR" sz="2400" b="1" dirty="0" smtClean="0">
                <a:solidFill>
                  <a:srgbClr val="D60093"/>
                </a:solidFill>
                <a:latin typeface="Sylfaen" panose="010A0502050306030303" pitchFamily="18" charset="0"/>
              </a:rPr>
              <a:t>ο Θεός ως Πατέρας</a:t>
            </a:r>
            <a:r>
              <a:rPr lang="el-GR" dirty="0" smtClean="0">
                <a:latin typeface="Sylfaen" panose="010A0502050306030303" pitchFamily="18" charset="0"/>
              </a:rPr>
              <a:t>) </a:t>
            </a:r>
            <a:endParaRPr lang="el-GR" b="1" u="sng" dirty="0">
              <a:solidFill>
                <a:srgbClr val="C00000"/>
              </a:solidFill>
              <a:latin typeface="Sylfaen" panose="010A0502050306030303" pitchFamily="18" charset="0"/>
            </a:endParaRPr>
          </a:p>
          <a:p>
            <a:pPr algn="just">
              <a:buClr>
                <a:srgbClr val="954ECA"/>
              </a:buClr>
              <a:buFont typeface="Arial" panose="020B0604020202020204" pitchFamily="34" charset="0"/>
              <a:buChar char="♀"/>
            </a:pPr>
            <a:r>
              <a:rPr lang="el-GR" dirty="0">
                <a:latin typeface="Sylfaen" panose="010A0502050306030303" pitchFamily="18" charset="0"/>
              </a:rPr>
              <a:t>στους οικογενειακούς </a:t>
            </a:r>
            <a:r>
              <a:rPr lang="el-GR" dirty="0">
                <a:latin typeface="Sylfaen" panose="010A0502050306030303" pitchFamily="18" charset="0"/>
                <a:sym typeface="Wingdings" panose="05000000000000000000" pitchFamily="2" charset="2"/>
              </a:rPr>
              <a:t> κοινωνικούς  πολιτικούς θεσμούς </a:t>
            </a:r>
            <a:r>
              <a:rPr lang="el-GR" sz="2400" dirty="0">
                <a:latin typeface="Sylfaen" panose="010A0502050306030303" pitchFamily="18" charset="0"/>
                <a:sym typeface="Wingdings" panose="05000000000000000000" pitchFamily="2" charset="2"/>
              </a:rPr>
              <a:t>(κανόνες </a:t>
            </a:r>
            <a:r>
              <a:rPr lang="el-GR" sz="2400" dirty="0" smtClean="0">
                <a:latin typeface="Sylfaen" panose="010A0502050306030303" pitchFamily="18" charset="0"/>
                <a:sym typeface="Wingdings" panose="05000000000000000000" pitchFamily="2" charset="2"/>
              </a:rPr>
              <a:t>συμπεριφοράς, διατάγματα, εγχειρίδια</a:t>
            </a:r>
            <a:r>
              <a:rPr lang="en-US" sz="2400" dirty="0" smtClean="0">
                <a:latin typeface="Sylfaen" panose="010A0502050306030303" pitchFamily="18" charset="0"/>
                <a:sym typeface="Wingdings" panose="05000000000000000000" pitchFamily="2" charset="2"/>
              </a:rPr>
              <a:t> </a:t>
            </a:r>
            <a:r>
              <a:rPr lang="el-GR" sz="2400" dirty="0" smtClean="0">
                <a:latin typeface="Sylfaen" panose="010A0502050306030303" pitchFamily="18" charset="0"/>
                <a:sym typeface="Wingdings" panose="05000000000000000000" pitchFamily="2" charset="2"/>
              </a:rPr>
              <a:t>συζυγικού-χριστιανικού βίου, οδηγοί μετάνοιας)</a:t>
            </a:r>
            <a:endParaRPr lang="el-GR" sz="2400" dirty="0">
              <a:latin typeface="Sylfaen" panose="010A0502050306030303" pitchFamily="18" charset="0"/>
              <a:sym typeface="Wingdings" panose="05000000000000000000" pitchFamily="2" charset="2"/>
            </a:endParaRPr>
          </a:p>
        </p:txBody>
      </p:sp>
    </p:spTree>
    <p:extLst>
      <p:ext uri="{BB962C8B-B14F-4D97-AF65-F5344CB8AC3E}">
        <p14:creationId xmlns:p14="http://schemas.microsoft.com/office/powerpoint/2010/main" val="12089082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4C1B4C8F-2A6F-F391-C328-0D76C6B284A4}"/>
              </a:ext>
            </a:extLst>
          </p:cNvPr>
          <p:cNvSpPr>
            <a:spLocks noGrp="1"/>
          </p:cNvSpPr>
          <p:nvPr>
            <p:ph idx="1"/>
          </p:nvPr>
        </p:nvSpPr>
        <p:spPr>
          <a:xfrm>
            <a:off x="838200" y="1099038"/>
            <a:ext cx="10515600" cy="5077925"/>
          </a:xfrm>
        </p:spPr>
        <p:txBody>
          <a:bodyPr/>
          <a:lstStyle/>
          <a:p>
            <a:pPr marL="0" lvl="0" indent="0" algn="just">
              <a:buNone/>
            </a:pPr>
            <a:r>
              <a:rPr lang="el-GR" sz="1800" dirty="0">
                <a:solidFill>
                  <a:prstClr val="black"/>
                </a:solidFill>
                <a:latin typeface="Sylfaen" panose="010A0502050306030303" pitchFamily="18" charset="0"/>
              </a:rPr>
              <a:t>Οι νέες τάσεις στην ιστορία των γυναικών και η προβληματική του φύλου, έδωσαν την αφορμή στη </a:t>
            </a:r>
            <a:r>
              <a:rPr lang="en-US" sz="1800" b="1" dirty="0">
                <a:solidFill>
                  <a:schemeClr val="accent1"/>
                </a:solidFill>
                <a:latin typeface="Sylfaen" panose="010A0502050306030303" pitchFamily="18" charset="0"/>
              </a:rPr>
              <a:t>J.</a:t>
            </a:r>
            <a:r>
              <a:rPr lang="en-US" sz="1800" dirty="0">
                <a:solidFill>
                  <a:prstClr val="black"/>
                </a:solidFill>
                <a:latin typeface="Sylfaen" panose="010A0502050306030303" pitchFamily="18" charset="0"/>
              </a:rPr>
              <a:t> </a:t>
            </a:r>
            <a:r>
              <a:rPr lang="el-GR" sz="1800" b="1" dirty="0" err="1">
                <a:solidFill>
                  <a:srgbClr val="4472C4"/>
                </a:solidFill>
                <a:latin typeface="Sylfaen" panose="010A0502050306030303" pitchFamily="18" charset="0"/>
              </a:rPr>
              <a:t>Bennett</a:t>
            </a:r>
            <a:r>
              <a:rPr lang="el-GR" sz="1800" dirty="0">
                <a:solidFill>
                  <a:prstClr val="black"/>
                </a:solidFill>
                <a:latin typeface="Sylfaen" panose="010A0502050306030303" pitchFamily="18" charset="0"/>
              </a:rPr>
              <a:t> να ασκήσει </a:t>
            </a:r>
            <a:r>
              <a:rPr lang="el-GR" sz="1800" b="1" dirty="0">
                <a:solidFill>
                  <a:prstClr val="black"/>
                </a:solidFill>
                <a:latin typeface="Sylfaen" panose="010A0502050306030303" pitchFamily="18" charset="0"/>
              </a:rPr>
              <a:t>τη δική της κριτική για την </a:t>
            </a:r>
            <a:r>
              <a:rPr lang="el-GR" sz="1800" b="1" dirty="0" smtClean="0">
                <a:solidFill>
                  <a:prstClr val="black"/>
                </a:solidFill>
                <a:latin typeface="Sylfaen" panose="010A0502050306030303" pitchFamily="18" charset="0"/>
              </a:rPr>
              <a:t>πλειονότητα </a:t>
            </a:r>
            <a:r>
              <a:rPr lang="el-GR" sz="1800" b="1" dirty="0">
                <a:solidFill>
                  <a:prstClr val="black"/>
                </a:solidFill>
                <a:latin typeface="Sylfaen" panose="010A0502050306030303" pitchFamily="18" charset="0"/>
              </a:rPr>
              <a:t>των μελετών που πραγματεύονταν </a:t>
            </a:r>
            <a:r>
              <a:rPr lang="el-GR" sz="1800" dirty="0">
                <a:solidFill>
                  <a:prstClr val="black"/>
                </a:solidFill>
                <a:latin typeface="Sylfaen" panose="010A0502050306030303" pitchFamily="18" charset="0"/>
              </a:rPr>
              <a:t>γυναίκες στον Μεσαίωνα. </a:t>
            </a:r>
          </a:p>
          <a:p>
            <a:pPr marL="0" lvl="0" indent="0" algn="just">
              <a:buNone/>
            </a:pPr>
            <a:endParaRPr lang="el-GR" sz="1800" dirty="0">
              <a:solidFill>
                <a:prstClr val="black"/>
              </a:solidFill>
              <a:latin typeface="Sylfaen" panose="010A0502050306030303" pitchFamily="18" charset="0"/>
            </a:endParaRPr>
          </a:p>
          <a:p>
            <a:pPr marL="0" lvl="0" indent="0" algn="just">
              <a:lnSpc>
                <a:spcPct val="150000"/>
              </a:lnSpc>
              <a:buNone/>
            </a:pPr>
            <a:r>
              <a:rPr lang="el-GR" sz="1600" dirty="0">
                <a:solidFill>
                  <a:prstClr val="black"/>
                </a:solidFill>
                <a:latin typeface="Sylfaen" panose="010A0502050306030303" pitchFamily="18" charset="0"/>
              </a:rPr>
              <a:t>«</a:t>
            </a:r>
            <a:r>
              <a:rPr lang="el-GR" sz="1800" dirty="0">
                <a:solidFill>
                  <a:prstClr val="black"/>
                </a:solidFill>
                <a:latin typeface="Sylfaen" panose="010A0502050306030303" pitchFamily="18" charset="0"/>
              </a:rPr>
              <a:t>Στον δικό μου τομέα υπάρχει μια αναπτυσσόμενη αγορά για βιβλία που πραγματεύονται τις γυναίκες κατά τον Μεσαίωνα, πολλά όμως από αυτά είναι κυρίως περιγραφικά – </a:t>
            </a:r>
            <a:r>
              <a:rPr lang="el-GR" sz="1800" b="1" dirty="0">
                <a:solidFill>
                  <a:srgbClr val="FF0000"/>
                </a:solidFill>
                <a:latin typeface="Sylfaen" panose="010A0502050306030303" pitchFamily="18" charset="0"/>
              </a:rPr>
              <a:t>κείμενα βίων αγίων γυναικών</a:t>
            </a:r>
            <a:r>
              <a:rPr lang="el-GR" sz="1800" dirty="0">
                <a:solidFill>
                  <a:prstClr val="black"/>
                </a:solidFill>
                <a:latin typeface="Sylfaen" panose="010A0502050306030303" pitchFamily="18" charset="0"/>
              </a:rPr>
              <a:t>, </a:t>
            </a:r>
            <a:r>
              <a:rPr lang="el-GR" sz="1800" b="1" dirty="0">
                <a:solidFill>
                  <a:srgbClr val="FF0000"/>
                </a:solidFill>
                <a:latin typeface="Sylfaen" panose="010A0502050306030303" pitchFamily="18" charset="0"/>
              </a:rPr>
              <a:t>εκδόσεις κειμένων γυναικών της εποχής</a:t>
            </a:r>
            <a:r>
              <a:rPr lang="el-GR" sz="1800" b="1" dirty="0">
                <a:solidFill>
                  <a:prstClr val="black"/>
                </a:solidFill>
                <a:latin typeface="Sylfaen" panose="010A0502050306030303" pitchFamily="18" charset="0"/>
              </a:rPr>
              <a:t>, </a:t>
            </a:r>
            <a:r>
              <a:rPr lang="el-GR" sz="1800" b="1" dirty="0">
                <a:solidFill>
                  <a:srgbClr val="FF0000"/>
                </a:solidFill>
                <a:latin typeface="Sylfaen" panose="010A0502050306030303" pitchFamily="18" charset="0"/>
              </a:rPr>
              <a:t>βιογραφίες αγίων </a:t>
            </a:r>
            <a:r>
              <a:rPr lang="el-GR" sz="1800" dirty="0">
                <a:solidFill>
                  <a:prstClr val="black"/>
                </a:solidFill>
                <a:latin typeface="Sylfaen" panose="010A0502050306030303" pitchFamily="18" charset="0"/>
              </a:rPr>
              <a:t>γυναικών, </a:t>
            </a:r>
            <a:r>
              <a:rPr lang="el-GR" sz="1800" b="1" dirty="0">
                <a:solidFill>
                  <a:srgbClr val="FF0000"/>
                </a:solidFill>
                <a:latin typeface="Sylfaen" panose="010A0502050306030303" pitchFamily="18" charset="0"/>
              </a:rPr>
              <a:t>βασιλισσών</a:t>
            </a:r>
            <a:r>
              <a:rPr lang="el-GR" sz="1800" dirty="0">
                <a:solidFill>
                  <a:prstClr val="black"/>
                </a:solidFill>
                <a:latin typeface="Sylfaen" panose="010A0502050306030303" pitchFamily="18" charset="0"/>
              </a:rPr>
              <a:t> και </a:t>
            </a:r>
            <a:r>
              <a:rPr lang="el-GR" sz="1800" b="1" dirty="0" err="1">
                <a:solidFill>
                  <a:srgbClr val="FF0000"/>
                </a:solidFill>
                <a:latin typeface="Sylfaen" panose="010A0502050306030303" pitchFamily="18" charset="0"/>
              </a:rPr>
              <a:t>ηρωίδων</a:t>
            </a:r>
            <a:r>
              <a:rPr lang="el-GR" sz="1800" dirty="0">
                <a:solidFill>
                  <a:prstClr val="black"/>
                </a:solidFill>
                <a:latin typeface="Sylfaen" panose="010A0502050306030303" pitchFamily="18" charset="0"/>
              </a:rPr>
              <a:t>, ιστορίες </a:t>
            </a:r>
            <a:r>
              <a:rPr lang="el-GR" sz="1800" b="1" dirty="0">
                <a:solidFill>
                  <a:srgbClr val="FF0000"/>
                </a:solidFill>
                <a:latin typeface="Sylfaen" panose="010A0502050306030303" pitchFamily="18" charset="0"/>
              </a:rPr>
              <a:t>μεμονωμένων γυναικείων μονών</a:t>
            </a:r>
            <a:r>
              <a:rPr lang="el-GR" sz="1800" dirty="0">
                <a:solidFill>
                  <a:prstClr val="black"/>
                </a:solidFill>
                <a:latin typeface="Sylfaen" panose="010A0502050306030303" pitchFamily="18" charset="0"/>
              </a:rPr>
              <a:t> ή </a:t>
            </a:r>
            <a:r>
              <a:rPr lang="el-GR" sz="1800" b="1" dirty="0">
                <a:solidFill>
                  <a:srgbClr val="FF0000"/>
                </a:solidFill>
                <a:latin typeface="Sylfaen" panose="010A0502050306030303" pitchFamily="18" charset="0"/>
              </a:rPr>
              <a:t>μοναχικών ταγμάτων</a:t>
            </a:r>
            <a:r>
              <a:rPr lang="el-GR" sz="1800" dirty="0">
                <a:solidFill>
                  <a:prstClr val="black"/>
                </a:solidFill>
                <a:latin typeface="Sylfaen" panose="010A0502050306030303" pitchFamily="18" charset="0"/>
              </a:rPr>
              <a:t>. Οι συγγραφείς αυτών των έργων πράγματι παρέχουν εξαιρετικά χρήσιμες πληροφορίες για τις γυναίκες στον Μεσαίωνα, αλλά ταυτόχρονα αποφεύγουν να θέτουν δύσκολα ερωτήματα όσον αφορά </a:t>
            </a:r>
            <a:r>
              <a:rPr lang="el-GR" sz="1800" b="1" dirty="0">
                <a:solidFill>
                  <a:srgbClr val="C00000"/>
                </a:solidFill>
                <a:latin typeface="Sylfaen" panose="010A0502050306030303" pitchFamily="18" charset="0"/>
              </a:rPr>
              <a:t>το συσχετισμό των δυνάμεων εξουσίας ανάμεσα στα φύλα στη μεσαιωνική κοινωνία</a:t>
            </a:r>
            <a:r>
              <a:rPr lang="el-GR" sz="1800" dirty="0">
                <a:solidFill>
                  <a:prstClr val="black"/>
                </a:solidFill>
                <a:latin typeface="Sylfaen" panose="010A0502050306030303" pitchFamily="18" charset="0"/>
              </a:rPr>
              <a:t>.»</a:t>
            </a:r>
            <a:r>
              <a:rPr lang="en-US" sz="1800" dirty="0">
                <a:solidFill>
                  <a:prstClr val="black"/>
                </a:solidFill>
                <a:latin typeface="Sylfaen" panose="010A0502050306030303" pitchFamily="18" charset="0"/>
              </a:rPr>
              <a:t> </a:t>
            </a:r>
            <a:endParaRPr lang="el-GR" sz="1800" dirty="0">
              <a:solidFill>
                <a:prstClr val="black"/>
              </a:solidFill>
              <a:latin typeface="Sylfaen" panose="010A0502050306030303" pitchFamily="18" charset="0"/>
            </a:endParaRPr>
          </a:p>
          <a:p>
            <a:pPr marL="457200" lvl="1" indent="0" algn="r">
              <a:lnSpc>
                <a:spcPct val="110000"/>
              </a:lnSpc>
              <a:buNone/>
            </a:pPr>
            <a:r>
              <a:rPr lang="el-GR" sz="1600" dirty="0">
                <a:solidFill>
                  <a:prstClr val="black"/>
                </a:solidFill>
                <a:latin typeface="Sylfaen" panose="010A0502050306030303" pitchFamily="18" charset="0"/>
              </a:rPr>
              <a:t>(</a:t>
            </a:r>
            <a:r>
              <a:rPr lang="el-GR" sz="1400" dirty="0">
                <a:solidFill>
                  <a:prstClr val="black"/>
                </a:solidFill>
                <a:latin typeface="Sylfaen" panose="010A0502050306030303" pitchFamily="18" charset="0"/>
              </a:rPr>
              <a:t>Μπένετ, </a:t>
            </a:r>
            <a:r>
              <a:rPr lang="el-GR" sz="1400" dirty="0" err="1">
                <a:solidFill>
                  <a:prstClr val="black"/>
                </a:solidFill>
                <a:latin typeface="Sylfaen" panose="010A0502050306030303" pitchFamily="18" charset="0"/>
              </a:rPr>
              <a:t>Τζ</a:t>
            </a:r>
            <a:r>
              <a:rPr lang="el-GR" sz="1400" dirty="0">
                <a:solidFill>
                  <a:prstClr val="black"/>
                </a:solidFill>
                <a:latin typeface="Sylfaen" panose="010A0502050306030303" pitchFamily="18" charset="0"/>
              </a:rPr>
              <a:t>., «Φεμινισμός και ιστορία» στο </a:t>
            </a:r>
            <a:r>
              <a:rPr lang="el-GR" sz="1400" dirty="0" err="1">
                <a:solidFill>
                  <a:prstClr val="black"/>
                </a:solidFill>
                <a:latin typeface="Sylfaen" panose="010A0502050306030303" pitchFamily="18" charset="0"/>
              </a:rPr>
              <a:t>Αβδελά</a:t>
            </a:r>
            <a:r>
              <a:rPr lang="el-GR" sz="1400" dirty="0">
                <a:solidFill>
                  <a:prstClr val="black"/>
                </a:solidFill>
                <a:latin typeface="Sylfaen" panose="010A0502050306030303" pitchFamily="18" charset="0"/>
              </a:rPr>
              <a:t>, Ε. &amp; Ψαρά, Αγ. (</a:t>
            </a:r>
            <a:r>
              <a:rPr lang="el-GR" sz="1400" dirty="0" err="1">
                <a:solidFill>
                  <a:prstClr val="black"/>
                </a:solidFill>
                <a:latin typeface="Sylfaen" panose="010A0502050306030303" pitchFamily="18" charset="0"/>
              </a:rPr>
              <a:t>επιμ</a:t>
            </a:r>
            <a:r>
              <a:rPr lang="el-GR" sz="1400" dirty="0">
                <a:solidFill>
                  <a:prstClr val="black"/>
                </a:solidFill>
                <a:latin typeface="Sylfaen" panose="010A0502050306030303" pitchFamily="18" charset="0"/>
              </a:rPr>
              <a:t>.), </a:t>
            </a:r>
            <a:r>
              <a:rPr lang="el-GR" sz="1400" i="1" dirty="0">
                <a:solidFill>
                  <a:prstClr val="black"/>
                </a:solidFill>
                <a:latin typeface="Sylfaen" panose="010A0502050306030303" pitchFamily="18" charset="0"/>
              </a:rPr>
              <a:t>Σιωπηρές Ιστορίες. Γυναίκες και φύλο στην ιστορική αφήγηση</a:t>
            </a:r>
            <a:r>
              <a:rPr lang="el-GR" sz="1400" dirty="0">
                <a:solidFill>
                  <a:prstClr val="black"/>
                </a:solidFill>
                <a:latin typeface="Sylfaen" panose="010A0502050306030303" pitchFamily="18" charset="0"/>
              </a:rPr>
              <a:t>, </a:t>
            </a:r>
            <a:r>
              <a:rPr lang="el-GR" sz="1400" dirty="0" err="1">
                <a:solidFill>
                  <a:prstClr val="black"/>
                </a:solidFill>
                <a:latin typeface="Sylfaen" panose="010A0502050306030303" pitchFamily="18" charset="0"/>
              </a:rPr>
              <a:t>εκδ</a:t>
            </a:r>
            <a:r>
              <a:rPr lang="el-GR" sz="1400" dirty="0">
                <a:solidFill>
                  <a:prstClr val="black"/>
                </a:solidFill>
                <a:latin typeface="Sylfaen" panose="010A0502050306030303" pitchFamily="18" charset="0"/>
              </a:rPr>
              <a:t>. Αλεξάνδρεια, Αθήνα, 1997, 371-409, 379)</a:t>
            </a:r>
          </a:p>
        </p:txBody>
      </p:sp>
      <p:sp>
        <p:nvSpPr>
          <p:cNvPr id="6" name="TextBox 5">
            <a:extLst>
              <a:ext uri="{FF2B5EF4-FFF2-40B4-BE49-F238E27FC236}">
                <a16:creationId xmlns:a16="http://schemas.microsoft.com/office/drawing/2014/main" id="{DD6886A4-7389-469A-7E89-4D089E35594D}"/>
              </a:ext>
            </a:extLst>
          </p:cNvPr>
          <p:cNvSpPr txBox="1"/>
          <p:nvPr/>
        </p:nvSpPr>
        <p:spPr>
          <a:xfrm>
            <a:off x="838200" y="2396714"/>
            <a:ext cx="10515600" cy="2858609"/>
          </a:xfrm>
          <a:custGeom>
            <a:avLst/>
            <a:gdLst>
              <a:gd name="connsiteX0" fmla="*/ 0 w 10515600"/>
              <a:gd name="connsiteY0" fmla="*/ 0 h 2858609"/>
              <a:gd name="connsiteX1" fmla="*/ 268732 w 10515600"/>
              <a:gd name="connsiteY1" fmla="*/ 0 h 2858609"/>
              <a:gd name="connsiteX2" fmla="*/ 642620 w 10515600"/>
              <a:gd name="connsiteY2" fmla="*/ 0 h 2858609"/>
              <a:gd name="connsiteX3" fmla="*/ 1226820 w 10515600"/>
              <a:gd name="connsiteY3" fmla="*/ 0 h 2858609"/>
              <a:gd name="connsiteX4" fmla="*/ 1495552 w 10515600"/>
              <a:gd name="connsiteY4" fmla="*/ 0 h 2858609"/>
              <a:gd name="connsiteX5" fmla="*/ 2290064 w 10515600"/>
              <a:gd name="connsiteY5" fmla="*/ 0 h 2858609"/>
              <a:gd name="connsiteX6" fmla="*/ 2874264 w 10515600"/>
              <a:gd name="connsiteY6" fmla="*/ 0 h 2858609"/>
              <a:gd name="connsiteX7" fmla="*/ 3353308 w 10515600"/>
              <a:gd name="connsiteY7" fmla="*/ 0 h 2858609"/>
              <a:gd name="connsiteX8" fmla="*/ 3622040 w 10515600"/>
              <a:gd name="connsiteY8" fmla="*/ 0 h 2858609"/>
              <a:gd name="connsiteX9" fmla="*/ 3890772 w 10515600"/>
              <a:gd name="connsiteY9" fmla="*/ 0 h 2858609"/>
              <a:gd name="connsiteX10" fmla="*/ 4264660 w 10515600"/>
              <a:gd name="connsiteY10" fmla="*/ 0 h 2858609"/>
              <a:gd name="connsiteX11" fmla="*/ 4638548 w 10515600"/>
              <a:gd name="connsiteY11" fmla="*/ 0 h 2858609"/>
              <a:gd name="connsiteX12" fmla="*/ 5433060 w 10515600"/>
              <a:gd name="connsiteY12" fmla="*/ 0 h 2858609"/>
              <a:gd name="connsiteX13" fmla="*/ 5912104 w 10515600"/>
              <a:gd name="connsiteY13" fmla="*/ 0 h 2858609"/>
              <a:gd name="connsiteX14" fmla="*/ 6285992 w 10515600"/>
              <a:gd name="connsiteY14" fmla="*/ 0 h 2858609"/>
              <a:gd name="connsiteX15" fmla="*/ 6554724 w 10515600"/>
              <a:gd name="connsiteY15" fmla="*/ 0 h 2858609"/>
              <a:gd name="connsiteX16" fmla="*/ 7349236 w 10515600"/>
              <a:gd name="connsiteY16" fmla="*/ 0 h 2858609"/>
              <a:gd name="connsiteX17" fmla="*/ 7933436 w 10515600"/>
              <a:gd name="connsiteY17" fmla="*/ 0 h 2858609"/>
              <a:gd name="connsiteX18" fmla="*/ 8727948 w 10515600"/>
              <a:gd name="connsiteY18" fmla="*/ 0 h 2858609"/>
              <a:gd name="connsiteX19" fmla="*/ 9417304 w 10515600"/>
              <a:gd name="connsiteY19" fmla="*/ 0 h 2858609"/>
              <a:gd name="connsiteX20" fmla="*/ 9896348 w 10515600"/>
              <a:gd name="connsiteY20" fmla="*/ 0 h 2858609"/>
              <a:gd name="connsiteX21" fmla="*/ 10515600 w 10515600"/>
              <a:gd name="connsiteY21" fmla="*/ 0 h 2858609"/>
              <a:gd name="connsiteX22" fmla="*/ 10515600 w 10515600"/>
              <a:gd name="connsiteY22" fmla="*/ 543136 h 2858609"/>
              <a:gd name="connsiteX23" fmla="*/ 10515600 w 10515600"/>
              <a:gd name="connsiteY23" fmla="*/ 1057685 h 2858609"/>
              <a:gd name="connsiteX24" fmla="*/ 10515600 w 10515600"/>
              <a:gd name="connsiteY24" fmla="*/ 1657993 h 2858609"/>
              <a:gd name="connsiteX25" fmla="*/ 10515600 w 10515600"/>
              <a:gd name="connsiteY25" fmla="*/ 2143957 h 2858609"/>
              <a:gd name="connsiteX26" fmla="*/ 10515600 w 10515600"/>
              <a:gd name="connsiteY26" fmla="*/ 2858609 h 2858609"/>
              <a:gd name="connsiteX27" fmla="*/ 9826244 w 10515600"/>
              <a:gd name="connsiteY27" fmla="*/ 2858609 h 2858609"/>
              <a:gd name="connsiteX28" fmla="*/ 9452356 w 10515600"/>
              <a:gd name="connsiteY28" fmla="*/ 2858609 h 2858609"/>
              <a:gd name="connsiteX29" fmla="*/ 8973312 w 10515600"/>
              <a:gd name="connsiteY29" fmla="*/ 2858609 h 2858609"/>
              <a:gd name="connsiteX30" fmla="*/ 8599424 w 10515600"/>
              <a:gd name="connsiteY30" fmla="*/ 2858609 h 2858609"/>
              <a:gd name="connsiteX31" fmla="*/ 7910068 w 10515600"/>
              <a:gd name="connsiteY31" fmla="*/ 2858609 h 2858609"/>
              <a:gd name="connsiteX32" fmla="*/ 7641336 w 10515600"/>
              <a:gd name="connsiteY32" fmla="*/ 2858609 h 2858609"/>
              <a:gd name="connsiteX33" fmla="*/ 6846824 w 10515600"/>
              <a:gd name="connsiteY33" fmla="*/ 2858609 h 2858609"/>
              <a:gd name="connsiteX34" fmla="*/ 6052312 w 10515600"/>
              <a:gd name="connsiteY34" fmla="*/ 2858609 h 2858609"/>
              <a:gd name="connsiteX35" fmla="*/ 5362956 w 10515600"/>
              <a:gd name="connsiteY35" fmla="*/ 2858609 h 2858609"/>
              <a:gd name="connsiteX36" fmla="*/ 4778756 w 10515600"/>
              <a:gd name="connsiteY36" fmla="*/ 2858609 h 2858609"/>
              <a:gd name="connsiteX37" fmla="*/ 3984244 w 10515600"/>
              <a:gd name="connsiteY37" fmla="*/ 2858609 h 2858609"/>
              <a:gd name="connsiteX38" fmla="*/ 3189732 w 10515600"/>
              <a:gd name="connsiteY38" fmla="*/ 2858609 h 2858609"/>
              <a:gd name="connsiteX39" fmla="*/ 2500376 w 10515600"/>
              <a:gd name="connsiteY39" fmla="*/ 2858609 h 2858609"/>
              <a:gd name="connsiteX40" fmla="*/ 2231644 w 10515600"/>
              <a:gd name="connsiteY40" fmla="*/ 2858609 h 2858609"/>
              <a:gd name="connsiteX41" fmla="*/ 1437132 w 10515600"/>
              <a:gd name="connsiteY41" fmla="*/ 2858609 h 2858609"/>
              <a:gd name="connsiteX42" fmla="*/ 1168400 w 10515600"/>
              <a:gd name="connsiteY42" fmla="*/ 2858609 h 2858609"/>
              <a:gd name="connsiteX43" fmla="*/ 689356 w 10515600"/>
              <a:gd name="connsiteY43" fmla="*/ 2858609 h 2858609"/>
              <a:gd name="connsiteX44" fmla="*/ 0 w 10515600"/>
              <a:gd name="connsiteY44" fmla="*/ 2858609 h 2858609"/>
              <a:gd name="connsiteX45" fmla="*/ 0 w 10515600"/>
              <a:gd name="connsiteY45" fmla="*/ 2286887 h 2858609"/>
              <a:gd name="connsiteX46" fmla="*/ 0 w 10515600"/>
              <a:gd name="connsiteY46" fmla="*/ 1657993 h 2858609"/>
              <a:gd name="connsiteX47" fmla="*/ 0 w 10515600"/>
              <a:gd name="connsiteY47" fmla="*/ 1086271 h 2858609"/>
              <a:gd name="connsiteX48" fmla="*/ 0 w 10515600"/>
              <a:gd name="connsiteY48" fmla="*/ 600308 h 2858609"/>
              <a:gd name="connsiteX49" fmla="*/ 0 w 10515600"/>
              <a:gd name="connsiteY49" fmla="*/ 0 h 285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515600" h="2858609" extrusionOk="0">
                <a:moveTo>
                  <a:pt x="0" y="0"/>
                </a:moveTo>
                <a:cubicBezTo>
                  <a:pt x="130841" y="-15191"/>
                  <a:pt x="161373" y="24342"/>
                  <a:pt x="268732" y="0"/>
                </a:cubicBezTo>
                <a:cubicBezTo>
                  <a:pt x="376091" y="-24342"/>
                  <a:pt x="530975" y="11126"/>
                  <a:pt x="642620" y="0"/>
                </a:cubicBezTo>
                <a:cubicBezTo>
                  <a:pt x="754265" y="-11126"/>
                  <a:pt x="1074769" y="21001"/>
                  <a:pt x="1226820" y="0"/>
                </a:cubicBezTo>
                <a:cubicBezTo>
                  <a:pt x="1378871" y="-21001"/>
                  <a:pt x="1404687" y="11214"/>
                  <a:pt x="1495552" y="0"/>
                </a:cubicBezTo>
                <a:cubicBezTo>
                  <a:pt x="1586417" y="-11214"/>
                  <a:pt x="1914494" y="93795"/>
                  <a:pt x="2290064" y="0"/>
                </a:cubicBezTo>
                <a:cubicBezTo>
                  <a:pt x="2665634" y="-93795"/>
                  <a:pt x="2599451" y="48224"/>
                  <a:pt x="2874264" y="0"/>
                </a:cubicBezTo>
                <a:cubicBezTo>
                  <a:pt x="3149077" y="-48224"/>
                  <a:pt x="3209685" y="54295"/>
                  <a:pt x="3353308" y="0"/>
                </a:cubicBezTo>
                <a:cubicBezTo>
                  <a:pt x="3496931" y="-54295"/>
                  <a:pt x="3506015" y="1699"/>
                  <a:pt x="3622040" y="0"/>
                </a:cubicBezTo>
                <a:cubicBezTo>
                  <a:pt x="3738065" y="-1699"/>
                  <a:pt x="3789983" y="15897"/>
                  <a:pt x="3890772" y="0"/>
                </a:cubicBezTo>
                <a:cubicBezTo>
                  <a:pt x="3991561" y="-15897"/>
                  <a:pt x="4123825" y="22363"/>
                  <a:pt x="4264660" y="0"/>
                </a:cubicBezTo>
                <a:cubicBezTo>
                  <a:pt x="4405495" y="-22363"/>
                  <a:pt x="4461777" y="27308"/>
                  <a:pt x="4638548" y="0"/>
                </a:cubicBezTo>
                <a:cubicBezTo>
                  <a:pt x="4815319" y="-27308"/>
                  <a:pt x="5104512" y="7664"/>
                  <a:pt x="5433060" y="0"/>
                </a:cubicBezTo>
                <a:cubicBezTo>
                  <a:pt x="5761608" y="-7664"/>
                  <a:pt x="5763199" y="7673"/>
                  <a:pt x="5912104" y="0"/>
                </a:cubicBezTo>
                <a:cubicBezTo>
                  <a:pt x="6061009" y="-7673"/>
                  <a:pt x="6169107" y="21458"/>
                  <a:pt x="6285992" y="0"/>
                </a:cubicBezTo>
                <a:cubicBezTo>
                  <a:pt x="6402877" y="-21458"/>
                  <a:pt x="6469199" y="11494"/>
                  <a:pt x="6554724" y="0"/>
                </a:cubicBezTo>
                <a:cubicBezTo>
                  <a:pt x="6640249" y="-11494"/>
                  <a:pt x="7042042" y="10237"/>
                  <a:pt x="7349236" y="0"/>
                </a:cubicBezTo>
                <a:cubicBezTo>
                  <a:pt x="7656430" y="-10237"/>
                  <a:pt x="7745335" y="55731"/>
                  <a:pt x="7933436" y="0"/>
                </a:cubicBezTo>
                <a:cubicBezTo>
                  <a:pt x="8121537" y="-55731"/>
                  <a:pt x="8377375" y="70918"/>
                  <a:pt x="8727948" y="0"/>
                </a:cubicBezTo>
                <a:cubicBezTo>
                  <a:pt x="9078521" y="-70918"/>
                  <a:pt x="9117100" y="65260"/>
                  <a:pt x="9417304" y="0"/>
                </a:cubicBezTo>
                <a:cubicBezTo>
                  <a:pt x="9717508" y="-65260"/>
                  <a:pt x="9658660" y="33041"/>
                  <a:pt x="9896348" y="0"/>
                </a:cubicBezTo>
                <a:cubicBezTo>
                  <a:pt x="10134036" y="-33041"/>
                  <a:pt x="10248109" y="48506"/>
                  <a:pt x="10515600" y="0"/>
                </a:cubicBezTo>
                <a:cubicBezTo>
                  <a:pt x="10553233" y="222956"/>
                  <a:pt x="10513735" y="347293"/>
                  <a:pt x="10515600" y="543136"/>
                </a:cubicBezTo>
                <a:cubicBezTo>
                  <a:pt x="10517465" y="738979"/>
                  <a:pt x="10482300" y="908800"/>
                  <a:pt x="10515600" y="1057685"/>
                </a:cubicBezTo>
                <a:cubicBezTo>
                  <a:pt x="10548900" y="1206570"/>
                  <a:pt x="10483976" y="1429504"/>
                  <a:pt x="10515600" y="1657993"/>
                </a:cubicBezTo>
                <a:cubicBezTo>
                  <a:pt x="10547224" y="1886482"/>
                  <a:pt x="10492459" y="2018623"/>
                  <a:pt x="10515600" y="2143957"/>
                </a:cubicBezTo>
                <a:cubicBezTo>
                  <a:pt x="10538741" y="2269291"/>
                  <a:pt x="10446340" y="2635790"/>
                  <a:pt x="10515600" y="2858609"/>
                </a:cubicBezTo>
                <a:cubicBezTo>
                  <a:pt x="10298629" y="2873571"/>
                  <a:pt x="10015538" y="2798124"/>
                  <a:pt x="9826244" y="2858609"/>
                </a:cubicBezTo>
                <a:cubicBezTo>
                  <a:pt x="9636950" y="2919094"/>
                  <a:pt x="9593071" y="2855732"/>
                  <a:pt x="9452356" y="2858609"/>
                </a:cubicBezTo>
                <a:cubicBezTo>
                  <a:pt x="9311641" y="2861486"/>
                  <a:pt x="9109006" y="2831194"/>
                  <a:pt x="8973312" y="2858609"/>
                </a:cubicBezTo>
                <a:cubicBezTo>
                  <a:pt x="8837618" y="2886024"/>
                  <a:pt x="8676685" y="2815129"/>
                  <a:pt x="8599424" y="2858609"/>
                </a:cubicBezTo>
                <a:cubicBezTo>
                  <a:pt x="8522163" y="2902089"/>
                  <a:pt x="8189190" y="2821002"/>
                  <a:pt x="7910068" y="2858609"/>
                </a:cubicBezTo>
                <a:cubicBezTo>
                  <a:pt x="7630946" y="2896216"/>
                  <a:pt x="7720133" y="2833818"/>
                  <a:pt x="7641336" y="2858609"/>
                </a:cubicBezTo>
                <a:cubicBezTo>
                  <a:pt x="7562539" y="2883400"/>
                  <a:pt x="7132795" y="2838192"/>
                  <a:pt x="6846824" y="2858609"/>
                </a:cubicBezTo>
                <a:cubicBezTo>
                  <a:pt x="6560853" y="2879026"/>
                  <a:pt x="6243604" y="2848552"/>
                  <a:pt x="6052312" y="2858609"/>
                </a:cubicBezTo>
                <a:cubicBezTo>
                  <a:pt x="5861020" y="2868666"/>
                  <a:pt x="5640498" y="2782104"/>
                  <a:pt x="5362956" y="2858609"/>
                </a:cubicBezTo>
                <a:cubicBezTo>
                  <a:pt x="5085414" y="2935114"/>
                  <a:pt x="4914257" y="2845789"/>
                  <a:pt x="4778756" y="2858609"/>
                </a:cubicBezTo>
                <a:cubicBezTo>
                  <a:pt x="4643255" y="2871429"/>
                  <a:pt x="4196119" y="2799143"/>
                  <a:pt x="3984244" y="2858609"/>
                </a:cubicBezTo>
                <a:cubicBezTo>
                  <a:pt x="3772369" y="2918075"/>
                  <a:pt x="3353810" y="2812901"/>
                  <a:pt x="3189732" y="2858609"/>
                </a:cubicBezTo>
                <a:cubicBezTo>
                  <a:pt x="3025654" y="2904317"/>
                  <a:pt x="2640020" y="2841235"/>
                  <a:pt x="2500376" y="2858609"/>
                </a:cubicBezTo>
                <a:cubicBezTo>
                  <a:pt x="2360732" y="2875983"/>
                  <a:pt x="2320574" y="2829369"/>
                  <a:pt x="2231644" y="2858609"/>
                </a:cubicBezTo>
                <a:cubicBezTo>
                  <a:pt x="2142714" y="2887849"/>
                  <a:pt x="1666232" y="2841552"/>
                  <a:pt x="1437132" y="2858609"/>
                </a:cubicBezTo>
                <a:cubicBezTo>
                  <a:pt x="1208032" y="2875666"/>
                  <a:pt x="1233158" y="2853893"/>
                  <a:pt x="1168400" y="2858609"/>
                </a:cubicBezTo>
                <a:cubicBezTo>
                  <a:pt x="1103642" y="2863325"/>
                  <a:pt x="849894" y="2813181"/>
                  <a:pt x="689356" y="2858609"/>
                </a:cubicBezTo>
                <a:cubicBezTo>
                  <a:pt x="528818" y="2904037"/>
                  <a:pt x="170355" y="2808653"/>
                  <a:pt x="0" y="2858609"/>
                </a:cubicBezTo>
                <a:cubicBezTo>
                  <a:pt x="-28735" y="2722824"/>
                  <a:pt x="15016" y="2414982"/>
                  <a:pt x="0" y="2286887"/>
                </a:cubicBezTo>
                <a:cubicBezTo>
                  <a:pt x="-15016" y="2158792"/>
                  <a:pt x="22015" y="1814773"/>
                  <a:pt x="0" y="1657993"/>
                </a:cubicBezTo>
                <a:cubicBezTo>
                  <a:pt x="-22015" y="1501213"/>
                  <a:pt x="18664" y="1246538"/>
                  <a:pt x="0" y="1086271"/>
                </a:cubicBezTo>
                <a:cubicBezTo>
                  <a:pt x="-18664" y="926004"/>
                  <a:pt x="23841" y="807662"/>
                  <a:pt x="0" y="600308"/>
                </a:cubicBezTo>
                <a:cubicBezTo>
                  <a:pt x="-23841" y="392954"/>
                  <a:pt x="5777" y="124924"/>
                  <a:pt x="0" y="0"/>
                </a:cubicBezTo>
                <a:close/>
              </a:path>
            </a:pathLst>
          </a:custGeom>
          <a:noFill/>
          <a:ln w="38100">
            <a:solidFill>
              <a:srgbClr val="C00000"/>
            </a:solidFill>
            <a:extLst>
              <a:ext uri="{C807C97D-BFC1-408E-A445-0C87EB9F89A2}">
                <ask:lineSketchStyleProps xmlns:ask="http://schemas.microsoft.com/office/drawing/2018/sketchyshapes" xmlns="" sd="3093663866">
                  <a:prstGeom prst="rect">
                    <a:avLst/>
                  </a:prstGeom>
                  <ask:type>
                    <ask:lineSketchScribble/>
                  </ask:type>
                </ask:lineSketchStyleProps>
              </a:ext>
            </a:extLst>
          </a:ln>
        </p:spPr>
        <p:txBody>
          <a:bodyPr wrap="square" rtlCol="0">
            <a:spAutoFit/>
          </a:bodyPr>
          <a:lstStyle/>
          <a:p>
            <a:endParaRPr lang="el-GR" dirty="0"/>
          </a:p>
        </p:txBody>
      </p:sp>
    </p:spTree>
    <p:extLst>
      <p:ext uri="{BB962C8B-B14F-4D97-AF65-F5344CB8AC3E}">
        <p14:creationId xmlns:p14="http://schemas.microsoft.com/office/powerpoint/2010/main" val="3826547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3681E54-0E58-422F-AD52-ADBE771E0254}"/>
              </a:ext>
            </a:extLst>
          </p:cNvPr>
          <p:cNvSpPr>
            <a:spLocks noGrp="1"/>
          </p:cNvSpPr>
          <p:nvPr>
            <p:ph idx="1"/>
          </p:nvPr>
        </p:nvSpPr>
        <p:spPr>
          <a:xfrm>
            <a:off x="838200" y="292963"/>
            <a:ext cx="10515600" cy="5884000"/>
          </a:xfrm>
        </p:spPr>
        <p:txBody>
          <a:bodyPr/>
          <a:lstStyle/>
          <a:p>
            <a:pPr marL="457200" lvl="1" indent="0" algn="ctr">
              <a:lnSpc>
                <a:spcPct val="110000"/>
              </a:lnSpc>
              <a:buNone/>
            </a:pPr>
            <a:r>
              <a:rPr lang="el-GR" sz="2800" b="1" dirty="0">
                <a:solidFill>
                  <a:prstClr val="black"/>
                </a:solidFill>
                <a:latin typeface="Sylfaen" panose="010A0502050306030303" pitchFamily="18" charset="0"/>
              </a:rPr>
              <a:t>Τι έλειπε από αυτές τις μελέτες</a:t>
            </a:r>
            <a:r>
              <a:rPr lang="el-GR" sz="2800" dirty="0">
                <a:solidFill>
                  <a:prstClr val="black"/>
                </a:solidFill>
                <a:latin typeface="Sylfaen" panose="010A0502050306030303" pitchFamily="18" charset="0"/>
              </a:rPr>
              <a:t>; </a:t>
            </a:r>
          </a:p>
          <a:p>
            <a:pPr marL="457200" lvl="1" indent="0" algn="ctr">
              <a:lnSpc>
                <a:spcPct val="110000"/>
              </a:lnSpc>
              <a:buNone/>
            </a:pPr>
            <a:endParaRPr lang="el-GR" sz="2800" dirty="0">
              <a:solidFill>
                <a:prstClr val="black"/>
              </a:solidFill>
              <a:latin typeface="Sylfaen" panose="010A0502050306030303" pitchFamily="18" charset="0"/>
            </a:endParaRPr>
          </a:p>
          <a:p>
            <a:pPr marL="457200" lvl="1" indent="0" algn="just">
              <a:lnSpc>
                <a:spcPct val="110000"/>
              </a:lnSpc>
              <a:buNone/>
            </a:pPr>
            <a:r>
              <a:rPr lang="el-GR" sz="2800" dirty="0">
                <a:solidFill>
                  <a:prstClr val="black"/>
                </a:solidFill>
                <a:latin typeface="Sylfaen" panose="010A0502050306030303" pitchFamily="18" charset="0"/>
              </a:rPr>
              <a:t>Η διαπραγμάτευση </a:t>
            </a:r>
            <a:r>
              <a:rPr lang="el-GR" sz="2800" b="1" u="sng" dirty="0">
                <a:solidFill>
                  <a:srgbClr val="C00000"/>
                </a:solidFill>
                <a:latin typeface="Sylfaen" panose="010A0502050306030303" pitchFamily="18" charset="0"/>
              </a:rPr>
              <a:t>νέων ερμηνειών της γυναικείας εμπειρίας </a:t>
            </a:r>
            <a:r>
              <a:rPr lang="el-GR" sz="2800" dirty="0">
                <a:solidFill>
                  <a:prstClr val="black"/>
                </a:solidFill>
                <a:latin typeface="Sylfaen" panose="010A0502050306030303" pitchFamily="18" charset="0"/>
              </a:rPr>
              <a:t>με βάση τις </a:t>
            </a:r>
            <a:r>
              <a:rPr lang="el-GR" sz="2800" dirty="0">
                <a:solidFill>
                  <a:srgbClr val="FF0000"/>
                </a:solidFill>
                <a:latin typeface="Sylfaen" panose="010A0502050306030303" pitchFamily="18" charset="0"/>
              </a:rPr>
              <a:t>πηγές</a:t>
            </a:r>
            <a:r>
              <a:rPr lang="el-GR" sz="2800" dirty="0">
                <a:solidFill>
                  <a:prstClr val="black"/>
                </a:solidFill>
                <a:latin typeface="Sylfaen" panose="010A0502050306030303" pitchFamily="18" charset="0"/>
              </a:rPr>
              <a:t> και όχι απλώς </a:t>
            </a:r>
            <a:r>
              <a:rPr lang="el-GR" sz="2800" dirty="0">
                <a:solidFill>
                  <a:srgbClr val="FF0000"/>
                </a:solidFill>
                <a:latin typeface="Sylfaen" panose="010A0502050306030303" pitchFamily="18" charset="0"/>
              </a:rPr>
              <a:t>η περιγραφή </a:t>
            </a:r>
            <a:r>
              <a:rPr lang="el-GR" sz="2800" dirty="0">
                <a:solidFill>
                  <a:prstClr val="black"/>
                </a:solidFill>
                <a:latin typeface="Sylfaen" panose="010A0502050306030303" pitchFamily="18" charset="0"/>
              </a:rPr>
              <a:t>της.</a:t>
            </a:r>
          </a:p>
          <a:p>
            <a:endParaRPr lang="el-GR" dirty="0"/>
          </a:p>
        </p:txBody>
      </p:sp>
      <p:pic>
        <p:nvPicPr>
          <p:cNvPr id="5" name="Εικόνα 4">
            <a:extLst>
              <a:ext uri="{FF2B5EF4-FFF2-40B4-BE49-F238E27FC236}">
                <a16:creationId xmlns:a16="http://schemas.microsoft.com/office/drawing/2014/main" id="{36F00678-42F5-DF87-DCAA-F568B9A973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5305" y="2605507"/>
            <a:ext cx="4761949" cy="3571456"/>
          </a:xfrm>
          <a:prstGeom prst="rect">
            <a:avLst/>
          </a:prstGeom>
          <a:ln>
            <a:noFill/>
          </a:ln>
          <a:effectLst>
            <a:softEdge rad="112500"/>
          </a:effectLst>
        </p:spPr>
      </p:pic>
    </p:spTree>
    <p:extLst>
      <p:ext uri="{BB962C8B-B14F-4D97-AF65-F5344CB8AC3E}">
        <p14:creationId xmlns:p14="http://schemas.microsoft.com/office/powerpoint/2010/main" val="1083103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160D142A-9EB8-0510-99A5-4EF71236966E}"/>
              </a:ext>
            </a:extLst>
          </p:cNvPr>
          <p:cNvPicPr>
            <a:picLocks noChangeAspect="1"/>
          </p:cNvPicPr>
          <p:nvPr/>
        </p:nvPicPr>
        <p:blipFill>
          <a:blip r:embed="rId2" cstate="hqprint">
            <a:clrChange>
              <a:clrFrom>
                <a:srgbClr val="5F5943"/>
              </a:clrFrom>
              <a:clrTo>
                <a:srgbClr val="5F5943">
                  <a:alpha val="0"/>
                </a:srgbClr>
              </a:clrTo>
            </a:clrChange>
            <a:extLst>
              <a:ext uri="{28A0092B-C50C-407E-A947-70E740481C1C}">
                <a14:useLocalDpi xmlns:a14="http://schemas.microsoft.com/office/drawing/2010/main" val="0"/>
              </a:ext>
            </a:extLst>
          </a:blip>
          <a:stretch>
            <a:fillRect/>
          </a:stretch>
        </p:blipFill>
        <p:spPr>
          <a:xfrm>
            <a:off x="10960742" y="2284860"/>
            <a:ext cx="1231258" cy="3774149"/>
          </a:xfrm>
          <a:prstGeom prst="rect">
            <a:avLst/>
          </a:prstGeom>
          <a:ln>
            <a:noFill/>
          </a:ln>
          <a:effectLst>
            <a:softEdge rad="112500"/>
          </a:effectLst>
        </p:spPr>
      </p:pic>
      <p:sp>
        <p:nvSpPr>
          <p:cNvPr id="2" name="Τίτλος 1">
            <a:extLst>
              <a:ext uri="{FF2B5EF4-FFF2-40B4-BE49-F238E27FC236}">
                <a16:creationId xmlns:a16="http://schemas.microsoft.com/office/drawing/2014/main" id="{97D38B53-DEE1-1349-910C-502CE34F7722}"/>
              </a:ext>
            </a:extLst>
          </p:cNvPr>
          <p:cNvSpPr>
            <a:spLocks noGrp="1"/>
          </p:cNvSpPr>
          <p:nvPr>
            <p:ph type="title"/>
          </p:nvPr>
        </p:nvSpPr>
        <p:spPr>
          <a:xfrm>
            <a:off x="829407" y="259617"/>
            <a:ext cx="10515600" cy="1325563"/>
          </a:xfrm>
          <a:ln w="38100">
            <a:solidFill>
              <a:schemeClr val="tx1"/>
            </a:solidFill>
          </a:ln>
        </p:spPr>
        <p:txBody>
          <a:bodyPr>
            <a:noAutofit/>
          </a:bodyPr>
          <a:lstStyle/>
          <a:p>
            <a:pPr algn="just"/>
            <a:r>
              <a:rPr lang="el-GR" sz="2400" b="1" dirty="0">
                <a:latin typeface="Sylfaen" panose="010A0502050306030303" pitchFamily="18" charset="0"/>
              </a:rPr>
              <a:t>Η εισαγωγή της προβληματικής του φύλου στην ιστορία των γυναικών συνοδεύτηκε με κάποιες αμφισβητήσεις επί των συμβατικών θεωρήσεων της Μεσαιωνικής Ιστορίας.</a:t>
            </a:r>
            <a:endParaRPr lang="el-GR" sz="2400" dirty="0"/>
          </a:p>
        </p:txBody>
      </p:sp>
      <p:sp>
        <p:nvSpPr>
          <p:cNvPr id="3" name="Θέση περιεχομένου 2">
            <a:extLst>
              <a:ext uri="{FF2B5EF4-FFF2-40B4-BE49-F238E27FC236}">
                <a16:creationId xmlns:a16="http://schemas.microsoft.com/office/drawing/2014/main" id="{87D17F3D-4F66-2682-B5F1-87F07C5A32F5}"/>
              </a:ext>
            </a:extLst>
          </p:cNvPr>
          <p:cNvSpPr>
            <a:spLocks noGrp="1"/>
          </p:cNvSpPr>
          <p:nvPr>
            <p:ph idx="1"/>
          </p:nvPr>
        </p:nvSpPr>
        <p:spPr>
          <a:xfrm>
            <a:off x="358037" y="1790474"/>
            <a:ext cx="10515600" cy="4900473"/>
          </a:xfrm>
        </p:spPr>
        <p:txBody>
          <a:bodyPr>
            <a:normAutofit fontScale="70000" lnSpcReduction="20000"/>
          </a:bodyPr>
          <a:lstStyle/>
          <a:p>
            <a:pPr marL="457200" lvl="1" indent="0" algn="just">
              <a:lnSpc>
                <a:spcPct val="100000"/>
              </a:lnSpc>
              <a:buNone/>
            </a:pPr>
            <a:r>
              <a:rPr lang="el-GR" sz="2800" b="1" dirty="0">
                <a:solidFill>
                  <a:srgbClr val="CC0066"/>
                </a:solidFill>
                <a:latin typeface="Sylfaen" panose="010A0502050306030303" pitchFamily="18" charset="0"/>
              </a:rPr>
              <a:t>♀</a:t>
            </a:r>
            <a:r>
              <a:rPr lang="el-GR" sz="2800" b="1" dirty="0">
                <a:solidFill>
                  <a:srgbClr val="C00000"/>
                </a:solidFill>
                <a:latin typeface="Sylfaen" panose="010A0502050306030303" pitchFamily="18" charset="0"/>
              </a:rPr>
              <a:t> </a:t>
            </a:r>
            <a:r>
              <a:rPr lang="el-GR" sz="2800" dirty="0">
                <a:latin typeface="Sylfaen" panose="010A0502050306030303" pitchFamily="18" charset="0"/>
              </a:rPr>
              <a:t>Το 1986 ιδρύθηκε </a:t>
            </a:r>
            <a:r>
              <a:rPr lang="el-GR" sz="2800" b="1" u="sng" dirty="0">
                <a:latin typeface="Sylfaen" panose="010A0502050306030303" pitchFamily="18" charset="0"/>
              </a:rPr>
              <a:t>το πρώτο ακαδημαϊκό φεμινιστικό περιοδικό που αφορούσε αποκλειστικά τον Μεσαίωνα</a:t>
            </a:r>
            <a:r>
              <a:rPr lang="en-US" sz="2800" dirty="0">
                <a:latin typeface="Sylfaen" panose="010A0502050306030303" pitchFamily="18" charset="0"/>
              </a:rPr>
              <a:t> </a:t>
            </a:r>
            <a:r>
              <a:rPr lang="en-US" sz="2800" dirty="0">
                <a:latin typeface="Sylfaen" panose="010A0502050306030303" pitchFamily="18" charset="0"/>
                <a:sym typeface="Wingdings" panose="05000000000000000000" pitchFamily="2" charset="2"/>
              </a:rPr>
              <a:t> </a:t>
            </a:r>
            <a:r>
              <a:rPr lang="en-US" sz="2800" b="1" i="1" dirty="0">
                <a:solidFill>
                  <a:srgbClr val="CC0066"/>
                </a:solidFill>
                <a:latin typeface="Sylfaen" panose="010A0502050306030303" pitchFamily="18" charset="0"/>
                <a:sym typeface="Wingdings" panose="05000000000000000000" pitchFamily="2" charset="2"/>
              </a:rPr>
              <a:t>Medieval Feminist Forum: A Journal for Gender and Sexuality: A History</a:t>
            </a:r>
            <a:r>
              <a:rPr lang="en-US" sz="2800" dirty="0">
                <a:latin typeface="Sylfaen" panose="010A0502050306030303" pitchFamily="18" charset="0"/>
                <a:sym typeface="Wingdings" panose="05000000000000000000" pitchFamily="2" charset="2"/>
              </a:rPr>
              <a:t> (</a:t>
            </a:r>
            <a:r>
              <a:rPr lang="en-US" sz="2800" b="1" dirty="0">
                <a:solidFill>
                  <a:srgbClr val="CC0066"/>
                </a:solidFill>
                <a:latin typeface="Sylfaen" panose="010A0502050306030303" pitchFamily="18" charset="0"/>
                <a:sym typeface="Wingdings" panose="05000000000000000000" pitchFamily="2" charset="2"/>
              </a:rPr>
              <a:t>MFF</a:t>
            </a:r>
            <a:r>
              <a:rPr lang="en-US" sz="2800" dirty="0">
                <a:latin typeface="Sylfaen" panose="010A0502050306030303" pitchFamily="18" charset="0"/>
                <a:sym typeface="Wingdings" panose="05000000000000000000" pitchFamily="2" charset="2"/>
              </a:rPr>
              <a:t>)</a:t>
            </a:r>
          </a:p>
          <a:p>
            <a:pPr marL="457200" lvl="1" indent="0" algn="just">
              <a:lnSpc>
                <a:spcPct val="100000"/>
              </a:lnSpc>
              <a:buNone/>
            </a:pPr>
            <a:endParaRPr lang="el-GR" sz="2800" dirty="0">
              <a:latin typeface="Sylfaen" panose="010A0502050306030303" pitchFamily="18" charset="0"/>
              <a:sym typeface="Wingdings" panose="05000000000000000000" pitchFamily="2" charset="2"/>
            </a:endParaRPr>
          </a:p>
          <a:p>
            <a:pPr marL="457200" lvl="1" indent="0" algn="just">
              <a:lnSpc>
                <a:spcPct val="100000"/>
              </a:lnSpc>
              <a:buNone/>
            </a:pPr>
            <a:r>
              <a:rPr lang="el-GR" sz="2800" b="1" dirty="0">
                <a:solidFill>
                  <a:srgbClr val="CC0066"/>
                </a:solidFill>
                <a:latin typeface="Sylfaen" panose="010A0502050306030303" pitchFamily="18" charset="0"/>
              </a:rPr>
              <a:t>♀</a:t>
            </a:r>
            <a:r>
              <a:rPr lang="el-GR" sz="2800" b="1" dirty="0">
                <a:solidFill>
                  <a:srgbClr val="C00000"/>
                </a:solidFill>
                <a:latin typeface="Sylfaen" panose="010A0502050306030303" pitchFamily="18" charset="0"/>
              </a:rPr>
              <a:t> </a:t>
            </a:r>
            <a:r>
              <a:rPr lang="el-GR" sz="2800" dirty="0">
                <a:latin typeface="Sylfaen" panose="010A0502050306030303" pitchFamily="18" charset="0"/>
                <a:sym typeface="Wingdings" panose="05000000000000000000" pitchFamily="2" charset="2"/>
              </a:rPr>
              <a:t>Το 1992 από την κοινότητα του ίδιου περιοδικού επιδιώχθηκε η χορήγηση υποτροφίας μέσω του διεθνούς ιδρύματος </a:t>
            </a:r>
            <a:r>
              <a:rPr lang="en-US" sz="2800" b="1" dirty="0">
                <a:solidFill>
                  <a:srgbClr val="CC0066"/>
                </a:solidFill>
                <a:latin typeface="Sylfaen" panose="010A0502050306030303" pitchFamily="18" charset="0"/>
                <a:sym typeface="Wingdings" panose="05000000000000000000" pitchFamily="2" charset="2"/>
              </a:rPr>
              <a:t>Society for Medieval Feminist Scholarship</a:t>
            </a:r>
            <a:r>
              <a:rPr lang="en-US" sz="2800" dirty="0">
                <a:latin typeface="Sylfaen" panose="010A0502050306030303" pitchFamily="18" charset="0"/>
                <a:sym typeface="Wingdings" panose="05000000000000000000" pitchFamily="2" charset="2"/>
              </a:rPr>
              <a:t> (</a:t>
            </a:r>
            <a:r>
              <a:rPr lang="en-US" sz="2800" dirty="0" err="1">
                <a:latin typeface="Sylfaen" panose="010A0502050306030303" pitchFamily="18" charset="0"/>
                <a:sym typeface="Wingdings" panose="05000000000000000000" pitchFamily="2" charset="2"/>
              </a:rPr>
              <a:t>SMFS</a:t>
            </a:r>
            <a:r>
              <a:rPr lang="en-US" sz="2800" dirty="0">
                <a:latin typeface="Sylfaen" panose="010A0502050306030303" pitchFamily="18" charset="0"/>
                <a:sym typeface="Wingdings" panose="05000000000000000000" pitchFamily="2" charset="2"/>
              </a:rPr>
              <a:t>)</a:t>
            </a:r>
            <a:r>
              <a:rPr lang="el-GR" sz="2800" dirty="0">
                <a:latin typeface="Sylfaen" panose="010A0502050306030303" pitchFamily="18" charset="0"/>
                <a:sym typeface="Wingdings" panose="05000000000000000000" pitchFamily="2" charset="2"/>
              </a:rPr>
              <a:t> για να στηρίξει </a:t>
            </a:r>
            <a:r>
              <a:rPr lang="el-GR" sz="2800" b="1" dirty="0">
                <a:latin typeface="Sylfaen" panose="010A0502050306030303" pitchFamily="18" charset="0"/>
                <a:sym typeface="Wingdings" panose="05000000000000000000" pitchFamily="2" charset="2"/>
              </a:rPr>
              <a:t>έρευνες για τη μεσαιωνική σεξουαλικότητα και το φύλο</a:t>
            </a:r>
            <a:r>
              <a:rPr lang="el-GR" sz="2800" dirty="0">
                <a:latin typeface="Sylfaen" panose="010A0502050306030303" pitchFamily="18" charset="0"/>
                <a:sym typeface="Wingdings" panose="05000000000000000000" pitchFamily="2" charset="2"/>
              </a:rPr>
              <a:t>. </a:t>
            </a:r>
            <a:endParaRPr lang="en-US" sz="2800" dirty="0">
              <a:latin typeface="Sylfaen" panose="010A0502050306030303" pitchFamily="18" charset="0"/>
              <a:sym typeface="Wingdings" panose="05000000000000000000" pitchFamily="2" charset="2"/>
            </a:endParaRPr>
          </a:p>
          <a:p>
            <a:pPr marL="457200" lvl="1" indent="0" algn="just">
              <a:lnSpc>
                <a:spcPct val="100000"/>
              </a:lnSpc>
              <a:buNone/>
            </a:pPr>
            <a:endParaRPr lang="el-GR" sz="2800" dirty="0">
              <a:latin typeface="Sylfaen" panose="010A0502050306030303" pitchFamily="18" charset="0"/>
              <a:sym typeface="Wingdings" panose="05000000000000000000" pitchFamily="2" charset="2"/>
            </a:endParaRPr>
          </a:p>
          <a:p>
            <a:pPr marL="457200" lvl="1" indent="0" algn="just">
              <a:lnSpc>
                <a:spcPct val="100000"/>
              </a:lnSpc>
              <a:buNone/>
            </a:pPr>
            <a:r>
              <a:rPr lang="el-GR" sz="2800" b="1" dirty="0">
                <a:solidFill>
                  <a:srgbClr val="CC0066"/>
                </a:solidFill>
                <a:latin typeface="Sylfaen" panose="010A0502050306030303" pitchFamily="18" charset="0"/>
              </a:rPr>
              <a:t>♀</a:t>
            </a:r>
            <a:r>
              <a:rPr lang="el-GR" sz="2800" b="1" dirty="0">
                <a:solidFill>
                  <a:srgbClr val="C00000"/>
                </a:solidFill>
                <a:latin typeface="Sylfaen" panose="010A0502050306030303" pitchFamily="18" charset="0"/>
              </a:rPr>
              <a:t> </a:t>
            </a:r>
            <a:r>
              <a:rPr lang="el-GR" sz="2800" dirty="0">
                <a:latin typeface="Sylfaen" panose="010A0502050306030303" pitchFamily="18" charset="0"/>
                <a:sym typeface="Wingdings" panose="05000000000000000000" pitchFamily="2" charset="2"/>
              </a:rPr>
              <a:t>Αρχίζουν να </a:t>
            </a:r>
            <a:r>
              <a:rPr lang="el-GR" sz="2800" b="1" dirty="0">
                <a:latin typeface="Sylfaen" panose="010A0502050306030303" pitchFamily="18" charset="0"/>
                <a:sym typeface="Wingdings" panose="05000000000000000000" pitchFamily="2" charset="2"/>
              </a:rPr>
              <a:t>αμφισβητούνται οι κυρίαρχες αξιολογικές διχοτομήσεις των γυναικών σε ευσεβείς</a:t>
            </a:r>
            <a:r>
              <a:rPr lang="el-GR" sz="2800" dirty="0">
                <a:latin typeface="Sylfaen" panose="010A0502050306030303" pitchFamily="18" charset="0"/>
                <a:sym typeface="Wingdings" panose="05000000000000000000" pitchFamily="2" charset="2"/>
              </a:rPr>
              <a:t>, όπως η παρθένος Μαρία, και σε </a:t>
            </a:r>
            <a:r>
              <a:rPr lang="el-GR" sz="2800" b="1" dirty="0">
                <a:latin typeface="Sylfaen" panose="010A0502050306030303" pitchFamily="18" charset="0"/>
                <a:sym typeface="Wingdings" panose="05000000000000000000" pitchFamily="2" charset="2"/>
              </a:rPr>
              <a:t>μέγαιρες</a:t>
            </a:r>
            <a:r>
              <a:rPr lang="el-GR" sz="2800" dirty="0">
                <a:latin typeface="Sylfaen" panose="010A0502050306030303" pitchFamily="18" charset="0"/>
                <a:sym typeface="Wingdings" panose="05000000000000000000" pitchFamily="2" charset="2"/>
              </a:rPr>
              <a:t>, όπως η αμαρτωλή Εύα.</a:t>
            </a:r>
            <a:endParaRPr lang="en-US" sz="2800" dirty="0">
              <a:latin typeface="Sylfaen" panose="010A0502050306030303" pitchFamily="18" charset="0"/>
              <a:sym typeface="Wingdings" panose="05000000000000000000" pitchFamily="2" charset="2"/>
            </a:endParaRPr>
          </a:p>
          <a:p>
            <a:pPr marL="457200" lvl="1" indent="0" algn="just">
              <a:lnSpc>
                <a:spcPct val="100000"/>
              </a:lnSpc>
              <a:buNone/>
            </a:pPr>
            <a:endParaRPr lang="el-GR" sz="2800" dirty="0">
              <a:latin typeface="Sylfaen" panose="010A0502050306030303" pitchFamily="18" charset="0"/>
              <a:sym typeface="Wingdings" panose="05000000000000000000" pitchFamily="2" charset="2"/>
            </a:endParaRPr>
          </a:p>
          <a:p>
            <a:pPr marL="457200" lvl="1" indent="0" algn="just">
              <a:lnSpc>
                <a:spcPct val="100000"/>
              </a:lnSpc>
              <a:buNone/>
            </a:pPr>
            <a:r>
              <a:rPr lang="el-GR" sz="2800" b="1" dirty="0">
                <a:solidFill>
                  <a:srgbClr val="CC0066"/>
                </a:solidFill>
                <a:latin typeface="Sylfaen" panose="010A0502050306030303" pitchFamily="18" charset="0"/>
              </a:rPr>
              <a:t>♀</a:t>
            </a:r>
            <a:r>
              <a:rPr lang="el-GR" sz="2800" b="1" dirty="0">
                <a:solidFill>
                  <a:srgbClr val="C00000"/>
                </a:solidFill>
                <a:latin typeface="Sylfaen" panose="010A0502050306030303" pitchFamily="18" charset="0"/>
              </a:rPr>
              <a:t> </a:t>
            </a:r>
            <a:r>
              <a:rPr lang="el-GR" sz="2800" b="1" dirty="0">
                <a:latin typeface="Sylfaen" panose="010A0502050306030303" pitchFamily="18" charset="0"/>
                <a:sym typeface="Wingdings" panose="05000000000000000000" pitchFamily="2" charset="2"/>
              </a:rPr>
              <a:t>Το φύλο αφορά πλέον και τους άνδρες</a:t>
            </a:r>
            <a:r>
              <a:rPr lang="el-GR" sz="2800" dirty="0">
                <a:latin typeface="Sylfaen" panose="010A0502050306030303" pitchFamily="18" charset="0"/>
                <a:sym typeface="Wingdings" panose="05000000000000000000" pitchFamily="2" charset="2"/>
              </a:rPr>
              <a:t>, διαφωτίζοντας συνολικότερα τον τρόπο που σκεφτόταν ο μεσαιωνικός άνθρωπος για τον κόσμο του.</a:t>
            </a:r>
            <a:endParaRPr lang="en-US" sz="2800" dirty="0">
              <a:latin typeface="Sylfaen" panose="010A0502050306030303" pitchFamily="18" charset="0"/>
              <a:sym typeface="Wingdings" panose="05000000000000000000" pitchFamily="2" charset="2"/>
            </a:endParaRPr>
          </a:p>
          <a:p>
            <a:pPr marL="457200" lvl="1" indent="0" algn="just">
              <a:lnSpc>
                <a:spcPct val="100000"/>
              </a:lnSpc>
              <a:buNone/>
            </a:pPr>
            <a:endParaRPr lang="el-GR" sz="2800" dirty="0">
              <a:latin typeface="Sylfaen" panose="010A0502050306030303" pitchFamily="18" charset="0"/>
              <a:sym typeface="Wingdings" panose="05000000000000000000" pitchFamily="2" charset="2"/>
            </a:endParaRPr>
          </a:p>
          <a:p>
            <a:pPr marL="457200" lvl="1" indent="0" algn="just">
              <a:lnSpc>
                <a:spcPct val="100000"/>
              </a:lnSpc>
              <a:buNone/>
            </a:pPr>
            <a:r>
              <a:rPr lang="el-GR" sz="2800" b="1" dirty="0">
                <a:solidFill>
                  <a:srgbClr val="CC0066"/>
                </a:solidFill>
                <a:latin typeface="Sylfaen" panose="010A0502050306030303" pitchFamily="18" charset="0"/>
              </a:rPr>
              <a:t>♀</a:t>
            </a:r>
            <a:r>
              <a:rPr lang="el-GR" sz="2800" b="1" dirty="0">
                <a:solidFill>
                  <a:srgbClr val="C00000"/>
                </a:solidFill>
                <a:latin typeface="Sylfaen" panose="010A0502050306030303" pitchFamily="18" charset="0"/>
              </a:rPr>
              <a:t> </a:t>
            </a:r>
            <a:r>
              <a:rPr lang="el-GR" sz="2800" dirty="0">
                <a:latin typeface="Sylfaen" panose="010A0502050306030303" pitchFamily="18" charset="0"/>
                <a:sym typeface="Wingdings" panose="05000000000000000000" pitchFamily="2" charset="2"/>
              </a:rPr>
              <a:t>Μπαίνει στο μικροσκόπιο η </a:t>
            </a:r>
            <a:r>
              <a:rPr lang="el-GR" sz="2800" b="1" dirty="0">
                <a:solidFill>
                  <a:srgbClr val="C00000"/>
                </a:solidFill>
                <a:latin typeface="Sylfaen" panose="010A0502050306030303" pitchFamily="18" charset="0"/>
                <a:sym typeface="Wingdings" panose="05000000000000000000" pitchFamily="2" charset="2"/>
              </a:rPr>
              <a:t>έμφυλη γλώσσα</a:t>
            </a:r>
            <a:r>
              <a:rPr lang="el-GR" sz="2800" dirty="0">
                <a:latin typeface="Sylfaen" panose="010A0502050306030303" pitchFamily="18" charset="0"/>
                <a:sym typeface="Wingdings" panose="05000000000000000000" pitchFamily="2" charset="2"/>
              </a:rPr>
              <a:t>, όπως εντοπιζόταν σε </a:t>
            </a:r>
            <a:r>
              <a:rPr lang="el-GR" sz="2800" b="1" dirty="0">
                <a:latin typeface="Sylfaen" panose="010A0502050306030303" pitchFamily="18" charset="0"/>
                <a:sym typeface="Wingdings" panose="05000000000000000000" pitchFamily="2" charset="2"/>
              </a:rPr>
              <a:t>θεσμικά κείμενα</a:t>
            </a:r>
            <a:r>
              <a:rPr lang="el-GR" sz="2800" dirty="0">
                <a:latin typeface="Sylfaen" panose="010A0502050306030303" pitchFamily="18" charset="0"/>
                <a:sym typeface="Wingdings" panose="05000000000000000000" pitchFamily="2" charset="2"/>
              </a:rPr>
              <a:t>, (εκκλησιαστικά, νομικά, ιατρικά) από την οποία </a:t>
            </a:r>
            <a:r>
              <a:rPr lang="el-GR" sz="2800" dirty="0" err="1">
                <a:latin typeface="Sylfaen" panose="010A0502050306030303" pitchFamily="18" charset="0"/>
                <a:sym typeface="Wingdings" panose="05000000000000000000" pitchFamily="2" charset="2"/>
              </a:rPr>
              <a:t>προέκυπτε</a:t>
            </a:r>
            <a:r>
              <a:rPr lang="el-GR" sz="2800" dirty="0">
                <a:latin typeface="Sylfaen" panose="010A0502050306030303" pitchFamily="18" charset="0"/>
                <a:sym typeface="Wingdings" panose="05000000000000000000" pitchFamily="2" charset="2"/>
              </a:rPr>
              <a:t> η </a:t>
            </a:r>
            <a:r>
              <a:rPr lang="el-GR" sz="2800" b="1" dirty="0">
                <a:latin typeface="Sylfaen" panose="010A0502050306030303" pitchFamily="18" charset="0"/>
                <a:sym typeface="Wingdings" panose="05000000000000000000" pitchFamily="2" charset="2"/>
              </a:rPr>
              <a:t>έμφυλη ιδεολογία της εποχής</a:t>
            </a:r>
            <a:r>
              <a:rPr lang="el-GR" sz="2800" dirty="0">
                <a:latin typeface="Sylfaen" panose="010A0502050306030303" pitchFamily="18" charset="0"/>
                <a:sym typeface="Wingdings" panose="05000000000000000000" pitchFamily="2" charset="2"/>
              </a:rPr>
              <a:t>. </a:t>
            </a:r>
            <a:endParaRPr lang="el-GR" sz="2400" dirty="0"/>
          </a:p>
          <a:p>
            <a:endParaRPr lang="el-GR" dirty="0"/>
          </a:p>
        </p:txBody>
      </p:sp>
    </p:spTree>
    <p:extLst>
      <p:ext uri="{BB962C8B-B14F-4D97-AF65-F5344CB8AC3E}">
        <p14:creationId xmlns:p14="http://schemas.microsoft.com/office/powerpoint/2010/main" val="341439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190DEB30-55F9-C7A2-DD4A-ADB7AE72058B}"/>
              </a:ext>
            </a:extLst>
          </p:cNvPr>
          <p:cNvSpPr>
            <a:spLocks noGrp="1"/>
          </p:cNvSpPr>
          <p:nvPr>
            <p:ph idx="1"/>
          </p:nvPr>
        </p:nvSpPr>
        <p:spPr>
          <a:xfrm>
            <a:off x="838200" y="284084"/>
            <a:ext cx="10515600" cy="6292049"/>
          </a:xfrm>
        </p:spPr>
        <p:txBody>
          <a:bodyPr>
            <a:normAutofit fontScale="70000" lnSpcReduction="20000"/>
          </a:bodyPr>
          <a:lstStyle/>
          <a:p>
            <a:pPr marL="0" indent="0" algn="just">
              <a:buNone/>
            </a:pPr>
            <a:r>
              <a:rPr lang="el-GR" sz="2800" b="1" dirty="0">
                <a:solidFill>
                  <a:srgbClr val="CC0066"/>
                </a:solidFill>
                <a:latin typeface="Sylfaen" panose="010A0502050306030303" pitchFamily="18" charset="0"/>
              </a:rPr>
              <a:t>♀ </a:t>
            </a:r>
            <a:r>
              <a:rPr lang="el-GR" sz="2800" dirty="0">
                <a:latin typeface="Sylfaen" panose="010A0502050306030303" pitchFamily="18" charset="0"/>
              </a:rPr>
              <a:t>Το </a:t>
            </a:r>
            <a:r>
              <a:rPr lang="el-GR" sz="2800" b="1" dirty="0">
                <a:latin typeface="Sylfaen" panose="010A0502050306030303" pitchFamily="18" charset="0"/>
              </a:rPr>
              <a:t>1993</a:t>
            </a:r>
            <a:r>
              <a:rPr lang="el-GR" sz="2800" dirty="0">
                <a:latin typeface="Sylfaen" panose="010A0502050306030303" pitchFamily="18" charset="0"/>
              </a:rPr>
              <a:t>, η </a:t>
            </a:r>
            <a:r>
              <a:rPr lang="el-GR" sz="2800" b="1" dirty="0">
                <a:latin typeface="Sylfaen" panose="010A0502050306030303" pitchFamily="18" charset="0"/>
              </a:rPr>
              <a:t>Μεσαιωνική Ακαδημία της Αμερικής </a:t>
            </a:r>
            <a:r>
              <a:rPr lang="en-US" sz="2800" dirty="0">
                <a:latin typeface="Sylfaen" panose="010A0502050306030303" pitchFamily="18" charset="0"/>
              </a:rPr>
              <a:t>(MAA) </a:t>
            </a:r>
            <a:r>
              <a:rPr lang="el-GR" sz="2800" dirty="0">
                <a:latin typeface="Sylfaen" panose="010A0502050306030303" pitchFamily="18" charset="0"/>
              </a:rPr>
              <a:t>αφιέρωσε μια θεματική του περιοδικού </a:t>
            </a:r>
            <a:r>
              <a:rPr lang="en-US" sz="2800" b="1" i="1" dirty="0">
                <a:solidFill>
                  <a:srgbClr val="7030A0"/>
                </a:solidFill>
                <a:latin typeface="Sylfaen" panose="010A0502050306030303" pitchFamily="18" charset="0"/>
              </a:rPr>
              <a:t>Speculum</a:t>
            </a:r>
            <a:r>
              <a:rPr lang="el-GR" sz="2800" b="1" i="1" dirty="0">
                <a:solidFill>
                  <a:srgbClr val="7030A0"/>
                </a:solidFill>
                <a:latin typeface="Sylfaen" panose="010A0502050306030303" pitchFamily="18" charset="0"/>
              </a:rPr>
              <a:t>: </a:t>
            </a:r>
            <a:r>
              <a:rPr lang="en-US" sz="2800" b="1" i="1" dirty="0">
                <a:solidFill>
                  <a:srgbClr val="7030A0"/>
                </a:solidFill>
                <a:latin typeface="Sylfaen" panose="010A0502050306030303" pitchFamily="18" charset="0"/>
              </a:rPr>
              <a:t>A Journal of Medieval Studies</a:t>
            </a:r>
            <a:r>
              <a:rPr lang="el-GR" sz="2800" b="1" i="1" dirty="0">
                <a:solidFill>
                  <a:srgbClr val="7030A0"/>
                </a:solidFill>
                <a:latin typeface="Sylfaen" panose="010A0502050306030303" pitchFamily="18" charset="0"/>
              </a:rPr>
              <a:t> </a:t>
            </a:r>
            <a:r>
              <a:rPr lang="el-GR" sz="2800" dirty="0">
                <a:latin typeface="Sylfaen" panose="010A0502050306030303" pitchFamily="18" charset="0"/>
              </a:rPr>
              <a:t>για την ιστορία των μεσαιωνικών γυναικών με βάση το γενετήσιο και κοινωνικό φύλο σε συνάρτηση με τις φεμινιστικές («</a:t>
            </a:r>
            <a:r>
              <a:rPr lang="en-US" sz="2800" b="1" dirty="0">
                <a:solidFill>
                  <a:srgbClr val="CC0066"/>
                </a:solidFill>
                <a:latin typeface="Sylfaen" panose="010A0502050306030303" pitchFamily="18" charset="0"/>
              </a:rPr>
              <a:t>Studying Medieval Women: Sex, Gender, Feminism</a:t>
            </a:r>
            <a:r>
              <a:rPr lang="el-GR" sz="2800" dirty="0">
                <a:latin typeface="Sylfaen" panose="010A0502050306030303" pitchFamily="18" charset="0"/>
              </a:rPr>
              <a:t>»)</a:t>
            </a:r>
            <a:r>
              <a:rPr lang="en-US" sz="2800" dirty="0">
                <a:latin typeface="Sylfaen" panose="010A0502050306030303" pitchFamily="18" charset="0"/>
              </a:rPr>
              <a:t> </a:t>
            </a:r>
            <a:r>
              <a:rPr lang="el-GR" sz="2800" dirty="0">
                <a:latin typeface="Sylfaen" panose="010A0502050306030303" pitchFamily="18" charset="0"/>
              </a:rPr>
              <a:t>αναγνωρίζοντας την ιστορία του φύλου ως αναπόσπαστο τμήμα της ιστορίας του Μεσαίωνα. </a:t>
            </a:r>
            <a:endParaRPr lang="en-US" sz="2800" dirty="0">
              <a:latin typeface="Sylfaen" panose="010A0502050306030303" pitchFamily="18" charset="0"/>
            </a:endParaRPr>
          </a:p>
          <a:p>
            <a:pPr marL="0" indent="0" algn="just">
              <a:buNone/>
            </a:pPr>
            <a:endParaRPr lang="el-GR" sz="2800" dirty="0">
              <a:latin typeface="Sylfaen" panose="010A0502050306030303" pitchFamily="18" charset="0"/>
            </a:endParaRPr>
          </a:p>
          <a:p>
            <a:pPr marL="0" indent="0" algn="ctr">
              <a:buNone/>
            </a:pPr>
            <a:r>
              <a:rPr lang="el-GR" sz="2800" b="1" dirty="0">
                <a:solidFill>
                  <a:srgbClr val="D60093"/>
                </a:solidFill>
                <a:latin typeface="Sylfaen" panose="010A0502050306030303" pitchFamily="18" charset="0"/>
              </a:rPr>
              <a:t>Φιλοξενούμενα άρθρα </a:t>
            </a:r>
          </a:p>
          <a:p>
            <a:pPr marL="0" indent="0" algn="ctr">
              <a:buNone/>
            </a:pPr>
            <a:endParaRPr lang="el-GR" sz="2800" b="1" u="sng" dirty="0">
              <a:solidFill>
                <a:srgbClr val="C00000"/>
              </a:solidFill>
              <a:latin typeface="Sylfaen" panose="010A0502050306030303" pitchFamily="18" charset="0"/>
            </a:endParaRPr>
          </a:p>
          <a:p>
            <a:pPr marL="0" indent="0" algn="ctr">
              <a:buNone/>
            </a:pPr>
            <a:r>
              <a:rPr lang="el-GR" sz="2800" b="1" dirty="0">
                <a:latin typeface="Sylfaen" panose="010A0502050306030303" pitchFamily="18" charset="0"/>
              </a:rPr>
              <a:t>εδραίωση του φύλου </a:t>
            </a:r>
            <a:r>
              <a:rPr lang="el-GR" sz="2800" b="1" dirty="0">
                <a:solidFill>
                  <a:schemeClr val="tx1">
                    <a:lumMod val="95000"/>
                    <a:lumOff val="5000"/>
                  </a:schemeClr>
                </a:solidFill>
                <a:latin typeface="Sylfaen" panose="010A0502050306030303" pitchFamily="18" charset="0"/>
              </a:rPr>
              <a:t>ως </a:t>
            </a:r>
            <a:r>
              <a:rPr lang="el-GR" sz="2800" b="1" dirty="0" smtClean="0">
                <a:solidFill>
                  <a:schemeClr val="tx1">
                    <a:lumMod val="95000"/>
                    <a:lumOff val="5000"/>
                  </a:schemeClr>
                </a:solidFill>
                <a:latin typeface="Sylfaen" panose="010A0502050306030303" pitchFamily="18" charset="0"/>
              </a:rPr>
              <a:t>ιστορικού εργαλείου </a:t>
            </a:r>
            <a:r>
              <a:rPr lang="el-GR" sz="2800" b="1" dirty="0">
                <a:solidFill>
                  <a:schemeClr val="tx1">
                    <a:lumMod val="95000"/>
                    <a:lumOff val="5000"/>
                  </a:schemeClr>
                </a:solidFill>
                <a:latin typeface="Sylfaen" panose="010A0502050306030303" pitchFamily="18" charset="0"/>
              </a:rPr>
              <a:t>ανάλυσης </a:t>
            </a:r>
            <a:r>
              <a:rPr lang="el-GR" sz="2800" b="1" dirty="0">
                <a:latin typeface="Sylfaen" panose="010A0502050306030303" pitchFamily="18" charset="0"/>
              </a:rPr>
              <a:t>της μεσαιωνικής ιστορίας</a:t>
            </a:r>
          </a:p>
          <a:p>
            <a:pPr marL="0" indent="0" algn="just">
              <a:buNone/>
            </a:pPr>
            <a:endParaRPr lang="el-GR" sz="2800" dirty="0">
              <a:latin typeface="Sylfaen" panose="010A0502050306030303" pitchFamily="18" charset="0"/>
            </a:endParaRPr>
          </a:p>
          <a:p>
            <a:pPr marL="514350" indent="-514350" algn="just">
              <a:buFont typeface="+mj-lt"/>
              <a:buAutoNum type="arabicPeriod"/>
            </a:pPr>
            <a:r>
              <a:rPr lang="en-US" sz="2800" dirty="0">
                <a:latin typeface="Sylfaen" panose="010A0502050306030303" pitchFamily="18" charset="0"/>
              </a:rPr>
              <a:t>Judith Bennett, </a:t>
            </a:r>
            <a:r>
              <a:rPr lang="el-GR" sz="2800" dirty="0">
                <a:latin typeface="Sylfaen" panose="010A0502050306030303" pitchFamily="18" charset="0"/>
              </a:rPr>
              <a:t>«</a:t>
            </a:r>
            <a:r>
              <a:rPr lang="en-US" sz="2800" dirty="0">
                <a:latin typeface="Sylfaen" panose="010A0502050306030303" pitchFamily="18" charset="0"/>
              </a:rPr>
              <a:t>Medievalism and Feminism</a:t>
            </a:r>
            <a:r>
              <a:rPr lang="el-GR" sz="2800" dirty="0">
                <a:latin typeface="Sylfaen" panose="010A0502050306030303" pitchFamily="18" charset="0"/>
              </a:rPr>
              <a:t>»</a:t>
            </a:r>
            <a:endParaRPr lang="en-US" sz="2800" dirty="0">
              <a:latin typeface="Sylfaen" panose="010A0502050306030303" pitchFamily="18" charset="0"/>
            </a:endParaRPr>
          </a:p>
          <a:p>
            <a:pPr marL="514350" indent="-514350" algn="just">
              <a:buFont typeface="+mj-lt"/>
              <a:buAutoNum type="arabicPeriod"/>
            </a:pPr>
            <a:r>
              <a:rPr lang="en-US" sz="2800" dirty="0">
                <a:latin typeface="Sylfaen" panose="010A0502050306030303" pitchFamily="18" charset="0"/>
              </a:rPr>
              <a:t>Madeline </a:t>
            </a:r>
            <a:r>
              <a:rPr lang="en-US" sz="2800" dirty="0" err="1">
                <a:latin typeface="Sylfaen" panose="010A0502050306030303" pitchFamily="18" charset="0"/>
              </a:rPr>
              <a:t>Caviness</a:t>
            </a:r>
            <a:r>
              <a:rPr lang="en-US" sz="2800" dirty="0">
                <a:latin typeface="Sylfaen" panose="010A0502050306030303" pitchFamily="18" charset="0"/>
              </a:rPr>
              <a:t>, </a:t>
            </a:r>
            <a:r>
              <a:rPr lang="el-GR" sz="2800" dirty="0">
                <a:latin typeface="Sylfaen" panose="010A0502050306030303" pitchFamily="18" charset="0"/>
              </a:rPr>
              <a:t>«</a:t>
            </a:r>
            <a:r>
              <a:rPr lang="en-US" sz="2800" dirty="0">
                <a:latin typeface="Sylfaen" panose="010A0502050306030303" pitchFamily="18" charset="0"/>
              </a:rPr>
              <a:t>Patron or Matron? A Capetian Bride and a Vade Mecum for Her Marriage Bed</a:t>
            </a:r>
            <a:r>
              <a:rPr lang="el-GR" sz="2800" dirty="0">
                <a:latin typeface="Sylfaen" panose="010A0502050306030303" pitchFamily="18" charset="0"/>
              </a:rPr>
              <a:t>»</a:t>
            </a:r>
          </a:p>
          <a:p>
            <a:pPr marL="514350" indent="-514350" algn="just">
              <a:buFont typeface="+mj-lt"/>
              <a:buAutoNum type="arabicPeriod"/>
            </a:pPr>
            <a:r>
              <a:rPr lang="en-US" sz="2800" dirty="0">
                <a:latin typeface="Sylfaen" panose="010A0502050306030303" pitchFamily="18" charset="0"/>
              </a:rPr>
              <a:t>Carol Clover, </a:t>
            </a:r>
            <a:r>
              <a:rPr lang="el-GR" sz="2800" dirty="0">
                <a:latin typeface="Sylfaen" panose="010A0502050306030303" pitchFamily="18" charset="0"/>
              </a:rPr>
              <a:t>«</a:t>
            </a:r>
            <a:r>
              <a:rPr lang="en-US" sz="2800" dirty="0">
                <a:latin typeface="Sylfaen" panose="010A0502050306030303" pitchFamily="18" charset="0"/>
              </a:rPr>
              <a:t>Regardless of Sex: Men, Women, and Power in Early Northern Europe</a:t>
            </a:r>
            <a:r>
              <a:rPr lang="el-GR" sz="2800" dirty="0">
                <a:latin typeface="Sylfaen" panose="010A0502050306030303" pitchFamily="18" charset="0"/>
              </a:rPr>
              <a:t>»</a:t>
            </a:r>
          </a:p>
          <a:p>
            <a:pPr marL="514350" indent="-514350" algn="just">
              <a:buFont typeface="+mj-lt"/>
              <a:buAutoNum type="arabicPeriod"/>
            </a:pPr>
            <a:r>
              <a:rPr lang="en-US" sz="2800" dirty="0">
                <a:latin typeface="Sylfaen" panose="010A0502050306030303" pitchFamily="18" charset="0"/>
              </a:rPr>
              <a:t>Kathleen </a:t>
            </a:r>
            <a:r>
              <a:rPr lang="en-US" sz="2800" dirty="0" err="1">
                <a:latin typeface="Sylfaen" panose="010A0502050306030303" pitchFamily="18" charset="0"/>
              </a:rPr>
              <a:t>Biddick</a:t>
            </a:r>
            <a:r>
              <a:rPr lang="en-US" sz="2800" dirty="0">
                <a:latin typeface="Sylfaen" panose="010A0502050306030303" pitchFamily="18" charset="0"/>
              </a:rPr>
              <a:t>, </a:t>
            </a:r>
            <a:r>
              <a:rPr lang="el-GR" sz="2800" dirty="0">
                <a:latin typeface="Sylfaen" panose="010A0502050306030303" pitchFamily="18" charset="0"/>
              </a:rPr>
              <a:t>«</a:t>
            </a:r>
            <a:r>
              <a:rPr lang="en-US" sz="2800" dirty="0">
                <a:latin typeface="Sylfaen" panose="010A0502050306030303" pitchFamily="18" charset="0"/>
              </a:rPr>
              <a:t>Genders, Bodies, Borders: Technologies of the Visible</a:t>
            </a:r>
            <a:r>
              <a:rPr lang="el-GR" sz="2800" dirty="0">
                <a:latin typeface="Sylfaen" panose="010A0502050306030303" pitchFamily="18" charset="0"/>
              </a:rPr>
              <a:t>»</a:t>
            </a:r>
          </a:p>
          <a:p>
            <a:pPr marL="514350" indent="-514350" algn="just">
              <a:buFont typeface="+mj-lt"/>
              <a:buAutoNum type="arabicPeriod"/>
            </a:pPr>
            <a:r>
              <a:rPr lang="en-US" sz="2800" dirty="0">
                <a:latin typeface="Sylfaen" panose="010A0502050306030303" pitchFamily="18" charset="0"/>
              </a:rPr>
              <a:t>Nancy Partner, </a:t>
            </a:r>
            <a:r>
              <a:rPr lang="el-GR" sz="2800" dirty="0">
                <a:latin typeface="Sylfaen" panose="010A0502050306030303" pitchFamily="18" charset="0"/>
              </a:rPr>
              <a:t>«</a:t>
            </a:r>
            <a:r>
              <a:rPr lang="en-US" sz="2800" dirty="0">
                <a:latin typeface="Sylfaen" panose="010A0502050306030303" pitchFamily="18" charset="0"/>
              </a:rPr>
              <a:t>No Sex, No Gender</a:t>
            </a:r>
            <a:r>
              <a:rPr lang="el-GR" sz="2800" dirty="0">
                <a:latin typeface="Sylfaen" panose="010A0502050306030303" pitchFamily="18" charset="0"/>
              </a:rPr>
              <a:t>»</a:t>
            </a:r>
          </a:p>
          <a:p>
            <a:pPr marL="514350" indent="-514350" algn="just">
              <a:buFont typeface="+mj-lt"/>
              <a:buAutoNum type="arabicPeriod"/>
            </a:pPr>
            <a:r>
              <a:rPr lang="en-US" sz="2800" dirty="0">
                <a:latin typeface="Sylfaen" panose="010A0502050306030303" pitchFamily="18" charset="0"/>
              </a:rPr>
              <a:t>Allen </a:t>
            </a:r>
            <a:r>
              <a:rPr lang="en-US" sz="2800" dirty="0" err="1">
                <a:latin typeface="Sylfaen" panose="010A0502050306030303" pitchFamily="18" charset="0"/>
              </a:rPr>
              <a:t>Frantzen</a:t>
            </a:r>
            <a:r>
              <a:rPr lang="en-US" sz="2800" dirty="0">
                <a:latin typeface="Sylfaen" panose="010A0502050306030303" pitchFamily="18" charset="0"/>
              </a:rPr>
              <a:t>, </a:t>
            </a:r>
            <a:r>
              <a:rPr lang="el-GR" sz="2800" dirty="0">
                <a:latin typeface="Sylfaen" panose="010A0502050306030303" pitchFamily="18" charset="0"/>
              </a:rPr>
              <a:t>«</a:t>
            </a:r>
            <a:r>
              <a:rPr lang="en-US" sz="2800" dirty="0">
                <a:latin typeface="Sylfaen" panose="010A0502050306030303" pitchFamily="18" charset="0"/>
              </a:rPr>
              <a:t>When Women Aren’t Enough</a:t>
            </a:r>
            <a:r>
              <a:rPr lang="el-GR" sz="2800" dirty="0">
                <a:latin typeface="Sylfaen" panose="010A0502050306030303" pitchFamily="18" charset="0"/>
              </a:rPr>
              <a:t>»</a:t>
            </a:r>
          </a:p>
          <a:p>
            <a:pPr marL="0" indent="0" algn="just">
              <a:buNone/>
            </a:pPr>
            <a:endParaRPr lang="el-GR" sz="2800" dirty="0">
              <a:latin typeface="Sylfaen" panose="010A0502050306030303" pitchFamily="18" charset="0"/>
            </a:endParaRPr>
          </a:p>
          <a:p>
            <a:pPr marL="0" indent="0" algn="just">
              <a:buNone/>
            </a:pPr>
            <a:r>
              <a:rPr lang="el-GR" sz="2800" b="1" dirty="0">
                <a:solidFill>
                  <a:srgbClr val="CC0066"/>
                </a:solidFill>
                <a:latin typeface="Sylfaen" panose="010A0502050306030303" pitchFamily="18" charset="0"/>
              </a:rPr>
              <a:t>♀ </a:t>
            </a:r>
            <a:r>
              <a:rPr lang="el-GR" sz="2800" dirty="0">
                <a:latin typeface="Sylfaen" panose="010A0502050306030303" pitchFamily="18" charset="0"/>
              </a:rPr>
              <a:t>Το 1994, ο </a:t>
            </a:r>
            <a:r>
              <a:rPr lang="el-GR" sz="2800" dirty="0" err="1">
                <a:latin typeface="Sylfaen" panose="010A0502050306030303" pitchFamily="18" charset="0"/>
              </a:rPr>
              <a:t>μεσαιωνολόγος</a:t>
            </a:r>
            <a:r>
              <a:rPr lang="el-GR" sz="2800" dirty="0">
                <a:latin typeface="Sylfaen" panose="010A0502050306030303" pitchFamily="18" charset="0"/>
              </a:rPr>
              <a:t> </a:t>
            </a:r>
            <a:r>
              <a:rPr lang="en-US" sz="2800" dirty="0">
                <a:latin typeface="Sylfaen" panose="010A0502050306030303" pitchFamily="18" charset="0"/>
              </a:rPr>
              <a:t>Patrick Geary</a:t>
            </a:r>
            <a:r>
              <a:rPr lang="el-GR" sz="2800" dirty="0">
                <a:latin typeface="Sylfaen" panose="010A0502050306030303" pitchFamily="18" charset="0"/>
              </a:rPr>
              <a:t> σχολίασε </a:t>
            </a:r>
            <a:r>
              <a:rPr lang="el-GR" sz="2800" b="1" dirty="0">
                <a:latin typeface="Sylfaen" panose="010A0502050306030303" pitchFamily="18" charset="0"/>
              </a:rPr>
              <a:t>την πρωτοκαθεδρία </a:t>
            </a:r>
            <a:r>
              <a:rPr lang="el-GR" sz="2800" b="1" dirty="0">
                <a:solidFill>
                  <a:srgbClr val="C00000"/>
                </a:solidFill>
                <a:latin typeface="Sylfaen" panose="010A0502050306030303" pitchFamily="18" charset="0"/>
              </a:rPr>
              <a:t>των </a:t>
            </a:r>
            <a:r>
              <a:rPr lang="el-GR" sz="2800" b="1" dirty="0" err="1">
                <a:solidFill>
                  <a:srgbClr val="C00000"/>
                </a:solidFill>
                <a:latin typeface="Sylfaen" panose="010A0502050306030303" pitchFamily="18" charset="0"/>
              </a:rPr>
              <a:t>αμερικανίδων</a:t>
            </a:r>
            <a:r>
              <a:rPr lang="el-GR" sz="2800" b="1" dirty="0">
                <a:solidFill>
                  <a:srgbClr val="C00000"/>
                </a:solidFill>
                <a:latin typeface="Sylfaen" panose="010A0502050306030303" pitchFamily="18" charset="0"/>
              </a:rPr>
              <a:t> </a:t>
            </a:r>
            <a:r>
              <a:rPr lang="el-GR" sz="2800" b="1" dirty="0" err="1">
                <a:solidFill>
                  <a:srgbClr val="C00000"/>
                </a:solidFill>
                <a:latin typeface="Sylfaen" panose="010A0502050306030303" pitchFamily="18" charset="0"/>
              </a:rPr>
              <a:t>μεσαιωνολόγων</a:t>
            </a:r>
            <a:r>
              <a:rPr lang="el-GR" sz="2800" b="1" dirty="0">
                <a:solidFill>
                  <a:srgbClr val="C00000"/>
                </a:solidFill>
                <a:latin typeface="Sylfaen" panose="010A0502050306030303" pitchFamily="18" charset="0"/>
              </a:rPr>
              <a:t> ιστορικών στην ενσωμάτωση της ιστορίας του φύλου στις μεσαιωνικές σπουδές </a:t>
            </a:r>
            <a:r>
              <a:rPr lang="el-GR" sz="2800" dirty="0">
                <a:latin typeface="Sylfaen" panose="010A0502050306030303" pitchFamily="18" charset="0"/>
              </a:rPr>
              <a:t>εν αντιθέσει με την κατάσταση στην Ευρώπη, που ήταν ένα βήμα πίσω.</a:t>
            </a:r>
          </a:p>
          <a:p>
            <a:pPr marL="0" indent="0">
              <a:buNone/>
            </a:pPr>
            <a:endParaRPr lang="el-GR" dirty="0"/>
          </a:p>
        </p:txBody>
      </p:sp>
      <p:cxnSp>
        <p:nvCxnSpPr>
          <p:cNvPr id="5" name="Ευθύγραμμο βέλος σύνδεσης 4">
            <a:extLst>
              <a:ext uri="{FF2B5EF4-FFF2-40B4-BE49-F238E27FC236}">
                <a16:creationId xmlns:a16="http://schemas.microsoft.com/office/drawing/2014/main" id="{D723E38F-A2D7-B88D-E66A-66F3E1AE64EF}"/>
              </a:ext>
            </a:extLst>
          </p:cNvPr>
          <p:cNvCxnSpPr>
            <a:cxnSpLocks/>
          </p:cNvCxnSpPr>
          <p:nvPr/>
        </p:nvCxnSpPr>
        <p:spPr>
          <a:xfrm>
            <a:off x="6096000" y="1207364"/>
            <a:ext cx="0" cy="577049"/>
          </a:xfrm>
          <a:prstGeom prst="straightConnector1">
            <a:avLst/>
          </a:prstGeom>
          <a:ln w="381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7" name="Επεξήγηση: Επάνω βέλος 6">
            <a:extLst>
              <a:ext uri="{FF2B5EF4-FFF2-40B4-BE49-F238E27FC236}">
                <a16:creationId xmlns:a16="http://schemas.microsoft.com/office/drawing/2014/main" id="{5F21E8B2-BD51-243F-329F-37A635AC0C6B}"/>
              </a:ext>
            </a:extLst>
          </p:cNvPr>
          <p:cNvSpPr/>
          <p:nvPr/>
        </p:nvSpPr>
        <p:spPr>
          <a:xfrm>
            <a:off x="1714874" y="2272685"/>
            <a:ext cx="8762252" cy="577048"/>
          </a:xfrm>
          <a:prstGeom prst="upArrowCallout">
            <a:avLst/>
          </a:prstGeom>
          <a:noFill/>
          <a:ln w="1905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992687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FC1E1C-8232-7A78-30DC-0913195F5B23}"/>
              </a:ext>
            </a:extLst>
          </p:cNvPr>
          <p:cNvSpPr>
            <a:spLocks noGrp="1"/>
          </p:cNvSpPr>
          <p:nvPr>
            <p:ph type="title"/>
          </p:nvPr>
        </p:nvSpPr>
        <p:spPr/>
        <p:txBody>
          <a:bodyPr>
            <a:normAutofit fontScale="90000"/>
          </a:bodyPr>
          <a:lstStyle/>
          <a:p>
            <a:pPr algn="ctr"/>
            <a:r>
              <a:rPr lang="el-GR" sz="3200" b="1" dirty="0">
                <a:effectLst/>
                <a:latin typeface="Sylfaen" panose="010A0502050306030303" pitchFamily="18" charset="0"/>
                <a:ea typeface="Calibri" panose="020F0502020204030204" pitchFamily="34" charset="0"/>
                <a:cs typeface="Cambria" panose="02040503050406030204" pitchFamily="18" charset="0"/>
              </a:rPr>
              <a:t>Πότε</a:t>
            </a:r>
            <a:r>
              <a:rPr lang="el-GR" sz="3200" b="1" dirty="0">
                <a:effectLst/>
                <a:latin typeface="Sylfaen" panose="010A0502050306030303" pitchFamily="18" charset="0"/>
                <a:ea typeface="Calibri" panose="020F0502020204030204" pitchFamily="34" charset="0"/>
                <a:cs typeface="Calibri" panose="020F0502020204030204" pitchFamily="34" charset="0"/>
              </a:rPr>
              <a:t> </a:t>
            </a:r>
            <a:r>
              <a:rPr lang="el-GR" sz="3200" b="1" dirty="0">
                <a:effectLst/>
                <a:latin typeface="Sylfaen" panose="010A0502050306030303" pitchFamily="18" charset="0"/>
                <a:ea typeface="Calibri" panose="020F0502020204030204" pitchFamily="34" charset="0"/>
                <a:cs typeface="Cambria" panose="02040503050406030204" pitchFamily="18" charset="0"/>
              </a:rPr>
              <a:t>εμφανίζονται</a:t>
            </a:r>
            <a:r>
              <a:rPr lang="el-GR" sz="3200" b="1" dirty="0">
                <a:effectLst/>
                <a:latin typeface="Sylfaen" panose="010A0502050306030303" pitchFamily="18" charset="0"/>
                <a:ea typeface="Calibri" panose="020F0502020204030204" pitchFamily="34" charset="0"/>
                <a:cs typeface="Calibri" panose="020F0502020204030204" pitchFamily="34" charset="0"/>
              </a:rPr>
              <a:t> </a:t>
            </a:r>
            <a:r>
              <a:rPr lang="el-GR" sz="3200" b="1" dirty="0">
                <a:effectLst/>
                <a:latin typeface="Sylfaen" panose="010A0502050306030303" pitchFamily="18" charset="0"/>
                <a:ea typeface="Calibri" panose="020F0502020204030204" pitchFamily="34" charset="0"/>
                <a:cs typeface="Cambria" panose="02040503050406030204" pitchFamily="18" charset="0"/>
              </a:rPr>
              <a:t>οι</a:t>
            </a:r>
            <a:r>
              <a:rPr lang="el-GR" sz="3200" b="1" dirty="0">
                <a:effectLst/>
                <a:latin typeface="Sylfaen" panose="010A0502050306030303" pitchFamily="18" charset="0"/>
                <a:ea typeface="Calibri" panose="020F0502020204030204" pitchFamily="34" charset="0"/>
                <a:cs typeface="Calibri" panose="020F0502020204030204" pitchFamily="34" charset="0"/>
              </a:rPr>
              <a:t> </a:t>
            </a:r>
            <a:r>
              <a:rPr lang="el-GR" sz="3200" b="1" dirty="0">
                <a:effectLst/>
                <a:latin typeface="Sylfaen" panose="010A0502050306030303" pitchFamily="18" charset="0"/>
                <a:ea typeface="Calibri" panose="020F0502020204030204" pitchFamily="34" charset="0"/>
                <a:cs typeface="Cambria" panose="02040503050406030204" pitchFamily="18" charset="0"/>
              </a:rPr>
              <a:t>γυναίκες</a:t>
            </a:r>
            <a:r>
              <a:rPr lang="el-GR" sz="3200" b="1" dirty="0">
                <a:effectLst/>
                <a:latin typeface="Sylfaen" panose="010A0502050306030303" pitchFamily="18" charset="0"/>
                <a:ea typeface="Calibri" panose="020F0502020204030204" pitchFamily="34" charset="0"/>
                <a:cs typeface="Calibri" panose="020F0502020204030204" pitchFamily="34" charset="0"/>
              </a:rPr>
              <a:t> </a:t>
            </a:r>
            <a:r>
              <a:rPr lang="el-GR" sz="3200" b="1" dirty="0">
                <a:effectLst/>
                <a:latin typeface="Sylfaen" panose="010A0502050306030303" pitchFamily="18" charset="0"/>
                <a:ea typeface="Calibri" panose="020F0502020204030204" pitchFamily="34" charset="0"/>
                <a:cs typeface="Cambria" panose="02040503050406030204" pitchFamily="18" charset="0"/>
              </a:rPr>
              <a:t>στην</a:t>
            </a:r>
            <a:r>
              <a:rPr lang="el-GR" sz="3200" b="1" dirty="0">
                <a:effectLst/>
                <a:latin typeface="Sylfaen" panose="010A0502050306030303" pitchFamily="18" charset="0"/>
                <a:ea typeface="Calibri" panose="020F0502020204030204" pitchFamily="34" charset="0"/>
                <a:cs typeface="Calibri" panose="020F0502020204030204" pitchFamily="34" charset="0"/>
              </a:rPr>
              <a:t> </a:t>
            </a:r>
            <a:r>
              <a:rPr lang="el-GR" sz="3200" b="1" dirty="0">
                <a:effectLst/>
                <a:latin typeface="Sylfaen" panose="010A0502050306030303" pitchFamily="18" charset="0"/>
                <a:ea typeface="Calibri" panose="020F0502020204030204" pitchFamily="34" charset="0"/>
                <a:cs typeface="Cambria" panose="02040503050406030204" pitchFamily="18" charset="0"/>
              </a:rPr>
              <a:t>Ιστορία</a:t>
            </a:r>
            <a:r>
              <a:rPr lang="el-GR" sz="3200" b="1" dirty="0">
                <a:effectLst/>
                <a:latin typeface="Sylfaen" panose="010A0502050306030303" pitchFamily="18" charset="0"/>
                <a:ea typeface="Calibri" panose="020F0502020204030204" pitchFamily="34" charset="0"/>
                <a:cs typeface="Calibri" panose="020F0502020204030204" pitchFamily="34" charset="0"/>
              </a:rPr>
              <a:t>; </a:t>
            </a:r>
            <a:r>
              <a:rPr lang="el-GR" sz="3200" dirty="0">
                <a:effectLst/>
                <a:latin typeface="Sylfaen" panose="010A0502050306030303" pitchFamily="18" charset="0"/>
                <a:ea typeface="Calibri" panose="020F0502020204030204" pitchFamily="34" charset="0"/>
                <a:cs typeface="Times New Roman" panose="02020603050405020304" pitchFamily="18" charset="0"/>
              </a:rPr>
              <a:t/>
            </a:r>
            <a:br>
              <a:rPr lang="el-GR" sz="3200" dirty="0">
                <a:effectLst/>
                <a:latin typeface="Sylfaen" panose="010A0502050306030303" pitchFamily="18" charset="0"/>
                <a:ea typeface="Calibri" panose="020F0502020204030204" pitchFamily="34" charset="0"/>
                <a:cs typeface="Times New Roman" panose="02020603050405020304" pitchFamily="18" charset="0"/>
              </a:rPr>
            </a:br>
            <a:endParaRPr lang="el-GR" sz="6600" dirty="0">
              <a:latin typeface="Sylfaen" panose="010A0502050306030303" pitchFamily="18" charset="0"/>
            </a:endParaRPr>
          </a:p>
        </p:txBody>
      </p:sp>
      <p:sp>
        <p:nvSpPr>
          <p:cNvPr id="3" name="Θέση περιεχομένου 2">
            <a:extLst>
              <a:ext uri="{FF2B5EF4-FFF2-40B4-BE49-F238E27FC236}">
                <a16:creationId xmlns:a16="http://schemas.microsoft.com/office/drawing/2014/main" id="{8E5D07B9-07C7-24C1-167B-C1175C5657C1}"/>
              </a:ext>
            </a:extLst>
          </p:cNvPr>
          <p:cNvSpPr>
            <a:spLocks noGrp="1"/>
          </p:cNvSpPr>
          <p:nvPr>
            <p:ph idx="1"/>
          </p:nvPr>
        </p:nvSpPr>
        <p:spPr>
          <a:xfrm>
            <a:off x="838200" y="855578"/>
            <a:ext cx="10515600" cy="5413339"/>
          </a:xfrm>
        </p:spPr>
        <p:txBody>
          <a:bodyPr>
            <a:normAutofit fontScale="85000" lnSpcReduction="10000"/>
          </a:bodyPr>
          <a:lstStyle/>
          <a:p>
            <a:pPr algn="just">
              <a:buFontTx/>
              <a:buChar char="◘"/>
            </a:pPr>
            <a:endParaRPr lang="en-US" dirty="0">
              <a:latin typeface="Garamond" panose="02020404030301010803" pitchFamily="18" charset="0"/>
            </a:endParaRPr>
          </a:p>
          <a:p>
            <a:pPr algn="just">
              <a:lnSpc>
                <a:spcPct val="110000"/>
              </a:lnSpc>
              <a:buClr>
                <a:srgbClr val="C00000"/>
              </a:buClr>
              <a:buFont typeface="Wingdings 3" panose="05040102010807070707" pitchFamily="18" charset="2"/>
              <a:buChar char="u"/>
            </a:pPr>
            <a:r>
              <a:rPr lang="el-GR" dirty="0">
                <a:latin typeface="Sylfaen" panose="010A0502050306030303" pitchFamily="18" charset="0"/>
              </a:rPr>
              <a:t>Οι πρώτες ιστορίες γυναικών άρχισαν να γράφονται </a:t>
            </a:r>
            <a:r>
              <a:rPr lang="el-GR" b="1" dirty="0">
                <a:latin typeface="Sylfaen" panose="010A0502050306030303" pitchFamily="18" charset="0"/>
              </a:rPr>
              <a:t>στα τέλη του 19ου </a:t>
            </a:r>
            <a:r>
              <a:rPr lang="el-GR" dirty="0" smtClean="0">
                <a:latin typeface="Sylfaen" panose="010A0502050306030303" pitchFamily="18" charset="0"/>
              </a:rPr>
              <a:t>αιώνα </a:t>
            </a:r>
            <a:r>
              <a:rPr lang="el-GR" dirty="0">
                <a:latin typeface="Sylfaen" panose="010A0502050306030303" pitchFamily="18" charset="0"/>
              </a:rPr>
              <a:t>από γυναίκες που ανήκαν κυρίως </a:t>
            </a:r>
            <a:r>
              <a:rPr lang="el-GR" b="1" dirty="0">
                <a:latin typeface="Sylfaen" panose="010A0502050306030303" pitchFamily="18" charset="0"/>
              </a:rPr>
              <a:t>σε γυναικεία ή </a:t>
            </a:r>
            <a:r>
              <a:rPr lang="el-GR" b="1" dirty="0" err="1">
                <a:latin typeface="Sylfaen" panose="010A0502050306030303" pitchFamily="18" charset="0"/>
              </a:rPr>
              <a:t>ακτιβιστικά</a:t>
            </a:r>
            <a:r>
              <a:rPr lang="el-GR" b="1" dirty="0">
                <a:latin typeface="Sylfaen" panose="010A0502050306030303" pitchFamily="18" charset="0"/>
              </a:rPr>
              <a:t> κινήματα. </a:t>
            </a:r>
            <a:endParaRPr lang="el-GR" b="1" dirty="0" smtClean="0">
              <a:latin typeface="Sylfaen" panose="010A0502050306030303" pitchFamily="18" charset="0"/>
            </a:endParaRPr>
          </a:p>
          <a:p>
            <a:pPr marL="0" indent="0" algn="just">
              <a:lnSpc>
                <a:spcPct val="110000"/>
              </a:lnSpc>
              <a:buClr>
                <a:srgbClr val="C00000"/>
              </a:buClr>
              <a:buNone/>
            </a:pPr>
            <a:r>
              <a:rPr lang="en-US" dirty="0">
                <a:latin typeface="Sylfaen" panose="010A0502050306030303" pitchFamily="18" charset="0"/>
              </a:rPr>
              <a:t>	</a:t>
            </a:r>
            <a:endParaRPr lang="en-US" b="1" u="sng" dirty="0">
              <a:latin typeface="Sylfaen" panose="010A0502050306030303" pitchFamily="18" charset="0"/>
            </a:endParaRPr>
          </a:p>
          <a:p>
            <a:pPr algn="just">
              <a:lnSpc>
                <a:spcPct val="110000"/>
              </a:lnSpc>
              <a:buClr>
                <a:srgbClr val="C00000"/>
              </a:buClr>
              <a:buFont typeface="Wingdings 3" panose="05040102010807070707" pitchFamily="18" charset="2"/>
              <a:buChar char="u"/>
            </a:pPr>
            <a:r>
              <a:rPr lang="el-GR" dirty="0">
                <a:latin typeface="Sylfaen" panose="010A0502050306030303" pitchFamily="18" charset="0"/>
              </a:rPr>
              <a:t>Ως </a:t>
            </a:r>
            <a:r>
              <a:rPr lang="el-GR" dirty="0" smtClean="0">
                <a:latin typeface="Sylfaen" panose="010A0502050306030303" pitchFamily="18" charset="0"/>
              </a:rPr>
              <a:t>ιστορίες </a:t>
            </a:r>
            <a:r>
              <a:rPr lang="el-GR" dirty="0">
                <a:latin typeface="Sylfaen" panose="010A0502050306030303" pitchFamily="18" charset="0"/>
              </a:rPr>
              <a:t>δεν ξεφεύγουν </a:t>
            </a:r>
            <a:r>
              <a:rPr lang="el-GR" b="1" dirty="0">
                <a:latin typeface="Sylfaen" panose="010A0502050306030303" pitchFamily="18" charset="0"/>
              </a:rPr>
              <a:t>από το διανοητικό κλίμα του ιστορικισμού</a:t>
            </a:r>
            <a:r>
              <a:rPr lang="el-GR" dirty="0">
                <a:latin typeface="Sylfaen" panose="010A0502050306030303" pitchFamily="18" charset="0"/>
              </a:rPr>
              <a:t>, ενώ αφηγούνται τη δράση των «</a:t>
            </a:r>
            <a:r>
              <a:rPr lang="el-GR" b="1" dirty="0">
                <a:solidFill>
                  <a:srgbClr val="C00000"/>
                </a:solidFill>
                <a:latin typeface="Sylfaen" panose="010A0502050306030303" pitchFamily="18" charset="0"/>
              </a:rPr>
              <a:t>εξαίρετων γυναικών</a:t>
            </a:r>
            <a:r>
              <a:rPr lang="el-GR" dirty="0">
                <a:latin typeface="Sylfaen" panose="010A0502050306030303" pitchFamily="18" charset="0"/>
              </a:rPr>
              <a:t>» του παρελθόντος</a:t>
            </a:r>
            <a:r>
              <a:rPr lang="el-GR" dirty="0" smtClean="0">
                <a:latin typeface="Sylfaen" panose="010A0502050306030303" pitchFamily="18" charset="0"/>
              </a:rPr>
              <a:t>.</a:t>
            </a:r>
          </a:p>
          <a:p>
            <a:pPr marL="0" indent="0" algn="just">
              <a:lnSpc>
                <a:spcPct val="110000"/>
              </a:lnSpc>
              <a:buClr>
                <a:srgbClr val="C00000"/>
              </a:buClr>
              <a:buNone/>
            </a:pPr>
            <a:endParaRPr lang="el-GR" dirty="0">
              <a:latin typeface="Sylfaen" panose="010A0502050306030303" pitchFamily="18" charset="0"/>
            </a:endParaRPr>
          </a:p>
          <a:p>
            <a:pPr algn="just">
              <a:lnSpc>
                <a:spcPct val="110000"/>
              </a:lnSpc>
              <a:buClr>
                <a:srgbClr val="C00000"/>
              </a:buClr>
              <a:buFont typeface="Wingdings 3" panose="05040102010807070707" pitchFamily="18" charset="2"/>
              <a:buChar char="u"/>
            </a:pPr>
            <a:r>
              <a:rPr lang="el-GR" dirty="0" smtClean="0">
                <a:latin typeface="Sylfaen" panose="010A0502050306030303" pitchFamily="18" charset="0"/>
              </a:rPr>
              <a:t>Οι </a:t>
            </a:r>
            <a:r>
              <a:rPr lang="el-GR" dirty="0">
                <a:latin typeface="Sylfaen" panose="010A0502050306030303" pitchFamily="18" charset="0"/>
              </a:rPr>
              <a:t>πρώτες γυναίκες που εξετάζονταν ήταν κυρίως </a:t>
            </a:r>
            <a:r>
              <a:rPr lang="el-GR" b="1" dirty="0">
                <a:latin typeface="Sylfaen" panose="010A0502050306030303" pitchFamily="18" charset="0"/>
              </a:rPr>
              <a:t>βασίλισσες</a:t>
            </a:r>
            <a:r>
              <a:rPr lang="el-GR" dirty="0">
                <a:latin typeface="Sylfaen" panose="010A0502050306030303" pitchFamily="18" charset="0"/>
              </a:rPr>
              <a:t> και άγι</a:t>
            </a:r>
            <a:r>
              <a:rPr lang="el-GR" b="1" dirty="0">
                <a:latin typeface="Sylfaen" panose="010A0502050306030303" pitchFamily="18" charset="0"/>
              </a:rPr>
              <a:t>ες</a:t>
            </a:r>
            <a:r>
              <a:rPr lang="el-GR" dirty="0" smtClean="0">
                <a:latin typeface="Sylfaen" panose="010A0502050306030303" pitchFamily="18" charset="0"/>
              </a:rPr>
              <a:t>.</a:t>
            </a:r>
          </a:p>
          <a:p>
            <a:pPr marL="0" indent="0" algn="just">
              <a:lnSpc>
                <a:spcPct val="110000"/>
              </a:lnSpc>
              <a:buClr>
                <a:srgbClr val="C00000"/>
              </a:buClr>
              <a:buNone/>
            </a:pPr>
            <a:endParaRPr lang="el-GR" dirty="0" smtClean="0">
              <a:latin typeface="Sylfaen" panose="010A0502050306030303" pitchFamily="18" charset="0"/>
            </a:endParaRPr>
          </a:p>
          <a:p>
            <a:pPr algn="just">
              <a:lnSpc>
                <a:spcPct val="110000"/>
              </a:lnSpc>
              <a:buClr>
                <a:srgbClr val="C00000"/>
              </a:buClr>
              <a:buFont typeface="Wingdings 3" panose="05040102010807070707" pitchFamily="18" charset="2"/>
              <a:buChar char="u"/>
            </a:pPr>
            <a:r>
              <a:rPr lang="el-GR" dirty="0">
                <a:latin typeface="Sylfaen" panose="010A0502050306030303" pitchFamily="18" charset="0"/>
              </a:rPr>
              <a:t>Για </a:t>
            </a:r>
            <a:r>
              <a:rPr lang="el-GR" b="1" dirty="0">
                <a:latin typeface="Sylfaen" panose="010A0502050306030303" pitchFamily="18" charset="0"/>
              </a:rPr>
              <a:t>πρώτη φορά </a:t>
            </a:r>
            <a:r>
              <a:rPr lang="el-GR" dirty="0">
                <a:latin typeface="Sylfaen" panose="010A0502050306030303" pitchFamily="18" charset="0"/>
              </a:rPr>
              <a:t>μελετώνται γυναίκες </a:t>
            </a:r>
            <a:r>
              <a:rPr lang="el-GR" b="1" dirty="0">
                <a:solidFill>
                  <a:srgbClr val="C00000"/>
                </a:solidFill>
                <a:latin typeface="Sylfaen" panose="010A0502050306030303" pitchFamily="18" charset="0"/>
              </a:rPr>
              <a:t>ως ιστορικά υποκείμενα </a:t>
            </a:r>
            <a:r>
              <a:rPr lang="el-GR" dirty="0">
                <a:latin typeface="Sylfaen" panose="010A0502050306030303" pitchFamily="18" charset="0"/>
              </a:rPr>
              <a:t>και </a:t>
            </a:r>
            <a:r>
              <a:rPr lang="el-GR" b="1" dirty="0">
                <a:solidFill>
                  <a:srgbClr val="C00000"/>
                </a:solidFill>
                <a:latin typeface="Sylfaen" panose="010A0502050306030303" pitchFamily="18" charset="0"/>
              </a:rPr>
              <a:t>ως υποκείμενα ιστορικής γραφής</a:t>
            </a:r>
            <a:r>
              <a:rPr lang="el-GR" dirty="0">
                <a:latin typeface="Sylfaen" panose="010A0502050306030303" pitchFamily="18" charset="0"/>
              </a:rPr>
              <a:t>, εγκαινιάζοντας στην ιστοριογραφία </a:t>
            </a:r>
            <a:r>
              <a:rPr lang="el-GR" dirty="0" smtClean="0">
                <a:latin typeface="Sylfaen" panose="010A0502050306030303" pitchFamily="18" charset="0"/>
              </a:rPr>
              <a:t>προσεγγίσεις που </a:t>
            </a:r>
            <a:r>
              <a:rPr lang="el-GR" dirty="0">
                <a:latin typeface="Sylfaen" panose="010A0502050306030303" pitchFamily="18" charset="0"/>
              </a:rPr>
              <a:t>προσλάμβαναν τις γυναίκες ως μέρος της </a:t>
            </a:r>
            <a:r>
              <a:rPr lang="el-GR" b="1" dirty="0">
                <a:solidFill>
                  <a:srgbClr val="C00000"/>
                </a:solidFill>
                <a:latin typeface="Sylfaen" panose="010A0502050306030303" pitchFamily="18" charset="0"/>
              </a:rPr>
              <a:t>Ι</a:t>
            </a:r>
            <a:r>
              <a:rPr lang="el-GR" dirty="0">
                <a:latin typeface="Sylfaen" panose="010A0502050306030303" pitchFamily="18" charset="0"/>
              </a:rPr>
              <a:t>στορίας. </a:t>
            </a:r>
          </a:p>
          <a:p>
            <a:pPr algn="just">
              <a:lnSpc>
                <a:spcPct val="110000"/>
              </a:lnSpc>
              <a:buClr>
                <a:srgbClr val="C00000"/>
              </a:buClr>
              <a:buFont typeface="Wingdings 3" panose="05040102010807070707" pitchFamily="18" charset="2"/>
              <a:buChar char="u"/>
            </a:pPr>
            <a:endParaRPr lang="en-US" dirty="0">
              <a:latin typeface="Sylfaen" panose="010A0502050306030303" pitchFamily="18" charset="0"/>
            </a:endParaRPr>
          </a:p>
          <a:p>
            <a:pPr algn="just">
              <a:buFontTx/>
              <a:buChar char="◘"/>
            </a:pPr>
            <a:endParaRPr lang="el-GR" dirty="0">
              <a:latin typeface="Sylfaen" panose="010A0502050306030303" pitchFamily="18" charset="0"/>
            </a:endParaRPr>
          </a:p>
          <a:p>
            <a:pPr algn="just">
              <a:buFontTx/>
              <a:buChar char="◘"/>
            </a:pPr>
            <a:endParaRPr lang="el-GR" dirty="0"/>
          </a:p>
        </p:txBody>
      </p:sp>
    </p:spTree>
    <p:extLst>
      <p:ext uri="{BB962C8B-B14F-4D97-AF65-F5344CB8AC3E}">
        <p14:creationId xmlns:p14="http://schemas.microsoft.com/office/powerpoint/2010/main" val="2957411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058" y="219808"/>
            <a:ext cx="7149180" cy="6112894"/>
          </a:xfrm>
        </p:spPr>
      </p:pic>
      <p:sp>
        <p:nvSpPr>
          <p:cNvPr id="8" name="TextBox 7"/>
          <p:cNvSpPr txBox="1"/>
          <p:nvPr/>
        </p:nvSpPr>
        <p:spPr>
          <a:xfrm>
            <a:off x="7803259" y="5849015"/>
            <a:ext cx="3457617" cy="738664"/>
          </a:xfrm>
          <a:prstGeom prst="rect">
            <a:avLst/>
          </a:prstGeom>
          <a:noFill/>
        </p:spPr>
        <p:txBody>
          <a:bodyPr wrap="square" rtlCol="0">
            <a:spAutoFit/>
          </a:bodyPr>
          <a:lstStyle/>
          <a:p>
            <a:pPr algn="ctr"/>
            <a:r>
              <a:rPr lang="pt-BR" sz="1400" dirty="0">
                <a:latin typeface="Sylfaen" panose="010A0502050306030303" pitchFamily="18" charset="0"/>
              </a:rPr>
              <a:t>Nancy</a:t>
            </a:r>
            <a:r>
              <a:rPr lang="el-GR" sz="1400" dirty="0">
                <a:latin typeface="Sylfaen" panose="010A0502050306030303" pitchFamily="18" charset="0"/>
              </a:rPr>
              <a:t> </a:t>
            </a:r>
            <a:r>
              <a:rPr lang="en-US" sz="1400" dirty="0">
                <a:latin typeface="Sylfaen" panose="010A0502050306030303" pitchFamily="18" charset="0"/>
              </a:rPr>
              <a:t>F.</a:t>
            </a:r>
            <a:r>
              <a:rPr lang="pt-BR" sz="1400" dirty="0">
                <a:latin typeface="Sylfaen" panose="010A0502050306030303" pitchFamily="18" charset="0"/>
              </a:rPr>
              <a:t> Partern, </a:t>
            </a:r>
            <a:r>
              <a:rPr lang="el-GR" sz="1400" dirty="0">
                <a:latin typeface="Sylfaen" panose="010A0502050306030303" pitchFamily="18" charset="0"/>
              </a:rPr>
              <a:t>«</a:t>
            </a:r>
            <a:r>
              <a:rPr lang="pt-BR" sz="1400" dirty="0">
                <a:latin typeface="Sylfaen" panose="010A0502050306030303" pitchFamily="18" charset="0"/>
              </a:rPr>
              <a:t>Introduction</a:t>
            </a:r>
            <a:r>
              <a:rPr lang="el-GR" sz="1400" dirty="0">
                <a:latin typeface="Sylfaen" panose="010A0502050306030303" pitchFamily="18" charset="0"/>
              </a:rPr>
              <a:t>»</a:t>
            </a:r>
            <a:r>
              <a:rPr lang="pt-BR" sz="1400" dirty="0">
                <a:latin typeface="Sylfaen" panose="010A0502050306030303" pitchFamily="18" charset="0"/>
              </a:rPr>
              <a:t>, </a:t>
            </a:r>
            <a:r>
              <a:rPr lang="pt-BR" sz="1400" i="1" dirty="0">
                <a:solidFill>
                  <a:srgbClr val="7030A0"/>
                </a:solidFill>
                <a:latin typeface="Sylfaen" panose="010A0502050306030303" pitchFamily="18" charset="0"/>
              </a:rPr>
              <a:t>Speculum</a:t>
            </a:r>
            <a:r>
              <a:rPr lang="pt-BR" sz="1400" dirty="0">
                <a:latin typeface="Sylfaen" panose="010A0502050306030303" pitchFamily="18" charset="0"/>
              </a:rPr>
              <a:t>, Vol. 68, No. 2 (Apr., 1993), 305-308</a:t>
            </a:r>
            <a:endParaRPr lang="el-GR" sz="1400" dirty="0">
              <a:latin typeface="Sylfaen" panose="010A0502050306030303" pitchFamily="18" charset="0"/>
            </a:endParaRPr>
          </a:p>
        </p:txBody>
      </p:sp>
      <p:sp>
        <p:nvSpPr>
          <p:cNvPr id="2" name="TextBox 1"/>
          <p:cNvSpPr txBox="1"/>
          <p:nvPr/>
        </p:nvSpPr>
        <p:spPr>
          <a:xfrm>
            <a:off x="7508629" y="318764"/>
            <a:ext cx="4252927" cy="5262979"/>
          </a:xfrm>
          <a:prstGeom prst="rect">
            <a:avLst/>
          </a:prstGeom>
          <a:noFill/>
          <a:ln w="38100">
            <a:solidFill>
              <a:schemeClr val="accent6">
                <a:lumMod val="75000"/>
              </a:schemeClr>
            </a:solidFill>
          </a:ln>
        </p:spPr>
        <p:txBody>
          <a:bodyPr wrap="square" rtlCol="0">
            <a:spAutoFit/>
          </a:bodyPr>
          <a:lstStyle/>
          <a:p>
            <a:pPr algn="just"/>
            <a:r>
              <a:rPr lang="el-GR" sz="1600" dirty="0">
                <a:latin typeface="Sylfaen" panose="010A0502050306030303" pitchFamily="18" charset="0"/>
              </a:rPr>
              <a:t>«Τώρα που οι γυναίκες </a:t>
            </a:r>
            <a:r>
              <a:rPr lang="el-GR" sz="1600" dirty="0" err="1">
                <a:latin typeface="Sylfaen" panose="010A0502050306030303" pitchFamily="18" charset="0"/>
              </a:rPr>
              <a:t>μεσαιωνολόγοι</a:t>
            </a:r>
            <a:r>
              <a:rPr lang="el-GR" sz="1600" dirty="0">
                <a:latin typeface="Sylfaen" panose="010A0502050306030303" pitchFamily="18" charset="0"/>
              </a:rPr>
              <a:t> και οι γυναίκες του Μεσαίωνα είναι ορατές και συνιστούν μέρος του έργου της ιστορίας, παραμένουν κάποιες μείζονες διαφωνίες σχετικά με το κατά πόσο τα συμπεράσματα τουλάχιστον δύο δεκαετιών ιστοριογραφικής παραγωγής της ιστορίας των γυναικών έχουν ενσωματωθεί στο κυρίως σώμα των μεσαιωνικών σπουδών: Κατά την </a:t>
            </a:r>
            <a:r>
              <a:rPr lang="en-US" sz="1600" dirty="0">
                <a:latin typeface="Sylfaen" panose="010A0502050306030303" pitchFamily="18" charset="0"/>
              </a:rPr>
              <a:t>Bennett, “</a:t>
            </a:r>
            <a:r>
              <a:rPr lang="el-GR" sz="1600" dirty="0">
                <a:latin typeface="Sylfaen" panose="010A0502050306030303" pitchFamily="18" charset="0"/>
              </a:rPr>
              <a:t>παρόλο που οι γυναίκες έχουν αφομοιωθεί καλύτερα στις μεσαιωνικές σπουδές τη δεκαετία του ’90, δεν ισχύει το ίδιο για τη φεμινιστική ιστοριογραφία, ενώ ο </a:t>
            </a:r>
            <a:r>
              <a:rPr lang="en-US" sz="1600" dirty="0">
                <a:latin typeface="Sylfaen" panose="010A0502050306030303" pitchFamily="18" charset="0"/>
              </a:rPr>
              <a:t>A. </a:t>
            </a:r>
            <a:r>
              <a:rPr lang="en-US" sz="1600" dirty="0" err="1">
                <a:latin typeface="Sylfaen" panose="010A0502050306030303" pitchFamily="18" charset="0"/>
              </a:rPr>
              <a:t>Frantzen</a:t>
            </a:r>
            <a:r>
              <a:rPr lang="en-US" sz="1600" dirty="0">
                <a:latin typeface="Sylfaen" panose="010A0502050306030303" pitchFamily="18" charset="0"/>
              </a:rPr>
              <a:t> </a:t>
            </a:r>
            <a:r>
              <a:rPr lang="el-GR" sz="1600" dirty="0">
                <a:latin typeface="Sylfaen" panose="010A0502050306030303" pitchFamily="18" charset="0"/>
              </a:rPr>
              <a:t>υποστηρίζει πως «η φεμινιστική ιστοριογραφία σήμερα απλώνεται στα πεδία της τέχνης, της ιστορίας, του δικαίου, της λογοτεχνίας και της θρησκείας. […] Αυτό που ξεπερνά κάθε αμφιβολία είναι ότι </a:t>
            </a:r>
            <a:r>
              <a:rPr lang="el-GR" sz="1600" b="1" dirty="0">
                <a:latin typeface="Sylfaen" panose="010A0502050306030303" pitchFamily="18" charset="0"/>
              </a:rPr>
              <a:t>η φεμινιστική ιστοριογραφία</a:t>
            </a:r>
            <a:r>
              <a:rPr lang="el-GR" sz="1600" dirty="0">
                <a:latin typeface="Sylfaen" panose="010A0502050306030303" pitchFamily="18" charset="0"/>
              </a:rPr>
              <a:t> αποκατέστησε για την περίοδο του Μεσαίωνα </a:t>
            </a:r>
            <a:r>
              <a:rPr lang="el-GR" sz="1600" b="1" dirty="0">
                <a:solidFill>
                  <a:srgbClr val="00B050"/>
                </a:solidFill>
                <a:latin typeface="Sylfaen" panose="010A0502050306030303" pitchFamily="18" charset="0"/>
              </a:rPr>
              <a:t>ότι η ανθρώπινη</a:t>
            </a:r>
            <a:r>
              <a:rPr lang="en-US" sz="1600" b="1" dirty="0">
                <a:solidFill>
                  <a:srgbClr val="00B050"/>
                </a:solidFill>
                <a:latin typeface="Sylfaen" panose="010A0502050306030303" pitchFamily="18" charset="0"/>
              </a:rPr>
              <a:t> </a:t>
            </a:r>
            <a:r>
              <a:rPr lang="el-GR" sz="1600" b="1" dirty="0">
                <a:solidFill>
                  <a:srgbClr val="00B050"/>
                </a:solidFill>
                <a:latin typeface="Sylfaen" panose="010A0502050306030303" pitchFamily="18" charset="0"/>
              </a:rPr>
              <a:t>κοινωνία αποτελούνταν και από τα δύο φύλα</a:t>
            </a:r>
            <a:r>
              <a:rPr lang="el-GR" sz="1600" dirty="0">
                <a:latin typeface="Sylfaen" panose="010A0502050306030303" pitchFamily="18" charset="0"/>
              </a:rPr>
              <a:t>.»</a:t>
            </a:r>
          </a:p>
        </p:txBody>
      </p:sp>
    </p:spTree>
    <p:extLst>
      <p:ext uri="{BB962C8B-B14F-4D97-AF65-F5344CB8AC3E}">
        <p14:creationId xmlns:p14="http://schemas.microsoft.com/office/powerpoint/2010/main" val="20490280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2369" y="1195754"/>
            <a:ext cx="6051178" cy="3156438"/>
          </a:xfrm>
        </p:spPr>
      </p:pic>
      <p:sp>
        <p:nvSpPr>
          <p:cNvPr id="9" name="TextBox 8"/>
          <p:cNvSpPr txBox="1"/>
          <p:nvPr/>
        </p:nvSpPr>
        <p:spPr>
          <a:xfrm>
            <a:off x="1324277" y="4774223"/>
            <a:ext cx="4387362" cy="523220"/>
          </a:xfrm>
          <a:prstGeom prst="rect">
            <a:avLst/>
          </a:prstGeom>
          <a:noFill/>
        </p:spPr>
        <p:txBody>
          <a:bodyPr wrap="square" rtlCol="0">
            <a:spAutoFit/>
          </a:bodyPr>
          <a:lstStyle/>
          <a:p>
            <a:pPr algn="ctr"/>
            <a:r>
              <a:rPr lang="en-US" sz="1400" dirty="0">
                <a:latin typeface="Sylfaen" panose="010A0502050306030303" pitchFamily="18" charset="0"/>
              </a:rPr>
              <a:t>Allen J. </a:t>
            </a:r>
            <a:r>
              <a:rPr lang="en-US" sz="1400" dirty="0" err="1">
                <a:latin typeface="Sylfaen" panose="010A0502050306030303" pitchFamily="18" charset="0"/>
              </a:rPr>
              <a:t>Frantzen</a:t>
            </a:r>
            <a:r>
              <a:rPr lang="en-US" sz="1400" dirty="0">
                <a:latin typeface="Sylfaen" panose="010A0502050306030303" pitchFamily="18" charset="0"/>
              </a:rPr>
              <a:t>, </a:t>
            </a:r>
            <a:r>
              <a:rPr lang="el-GR" sz="1400" dirty="0">
                <a:latin typeface="Sylfaen" panose="010A0502050306030303" pitchFamily="18" charset="0"/>
              </a:rPr>
              <a:t>«</a:t>
            </a:r>
            <a:r>
              <a:rPr lang="en-US" sz="1400" dirty="0">
                <a:latin typeface="Sylfaen" panose="010A0502050306030303" pitchFamily="18" charset="0"/>
              </a:rPr>
              <a:t>When Women Aren’t Enough</a:t>
            </a:r>
            <a:r>
              <a:rPr lang="el-GR" sz="1400" dirty="0">
                <a:latin typeface="Sylfaen" panose="010A0502050306030303" pitchFamily="18" charset="0"/>
              </a:rPr>
              <a:t>»</a:t>
            </a:r>
            <a:r>
              <a:rPr lang="en-US" sz="1400" dirty="0">
                <a:latin typeface="Sylfaen" panose="010A0502050306030303" pitchFamily="18" charset="0"/>
              </a:rPr>
              <a:t>, </a:t>
            </a:r>
            <a:r>
              <a:rPr lang="en-US" sz="1400" i="1" dirty="0">
                <a:latin typeface="Sylfaen" panose="010A0502050306030303" pitchFamily="18" charset="0"/>
              </a:rPr>
              <a:t>Speculum</a:t>
            </a:r>
            <a:r>
              <a:rPr lang="en-US" sz="1400" dirty="0">
                <a:latin typeface="Sylfaen" panose="010A0502050306030303" pitchFamily="18" charset="0"/>
              </a:rPr>
              <a:t>, Vol. 68, No. 2 (</a:t>
            </a:r>
            <a:r>
              <a:rPr lang="el-GR" sz="1400" dirty="0">
                <a:latin typeface="Sylfaen" panose="010A0502050306030303" pitchFamily="18" charset="0"/>
              </a:rPr>
              <a:t>Απρ., 1993</a:t>
            </a:r>
            <a:r>
              <a:rPr lang="en-US" sz="1400" dirty="0">
                <a:latin typeface="Sylfaen" panose="010A0502050306030303" pitchFamily="18" charset="0"/>
              </a:rPr>
              <a:t>), </a:t>
            </a:r>
            <a:r>
              <a:rPr lang="el-GR" sz="1400" dirty="0">
                <a:latin typeface="Sylfaen" panose="010A0502050306030303" pitchFamily="18" charset="0"/>
              </a:rPr>
              <a:t>445-471, 445.</a:t>
            </a:r>
          </a:p>
        </p:txBody>
      </p:sp>
      <p:sp>
        <p:nvSpPr>
          <p:cNvPr id="10" name="TextBox 9"/>
          <p:cNvSpPr txBox="1"/>
          <p:nvPr/>
        </p:nvSpPr>
        <p:spPr>
          <a:xfrm>
            <a:off x="6986955" y="964994"/>
            <a:ext cx="4826976" cy="4708981"/>
          </a:xfrm>
          <a:prstGeom prst="rect">
            <a:avLst/>
          </a:prstGeom>
          <a:noFill/>
          <a:ln w="38100">
            <a:solidFill>
              <a:schemeClr val="accent6">
                <a:lumMod val="75000"/>
              </a:schemeClr>
            </a:solidFill>
          </a:ln>
        </p:spPr>
        <p:txBody>
          <a:bodyPr wrap="square" rtlCol="0">
            <a:spAutoFit/>
          </a:bodyPr>
          <a:lstStyle/>
          <a:p>
            <a:pPr algn="just"/>
            <a:r>
              <a:rPr lang="el-GR" sz="2000" dirty="0">
                <a:latin typeface="Sylfaen" panose="010A0502050306030303" pitchFamily="18" charset="0"/>
              </a:rPr>
              <a:t>«Το φύλο είναι ένα εργαλείο </a:t>
            </a:r>
            <a:r>
              <a:rPr lang="el-GR" sz="2000" dirty="0" err="1">
                <a:latin typeface="Sylfaen" panose="010A0502050306030303" pitchFamily="18" charset="0"/>
              </a:rPr>
              <a:t>ανανοηματοδότησης</a:t>
            </a:r>
            <a:r>
              <a:rPr lang="el-GR" sz="2000" dirty="0">
                <a:latin typeface="Sylfaen" panose="010A0502050306030303" pitchFamily="18" charset="0"/>
              </a:rPr>
              <a:t> των ανδρικών, καθώς και των γυναικείων ρόλων, </a:t>
            </a:r>
            <a:r>
              <a:rPr lang="el-GR" sz="2000" dirty="0" err="1">
                <a:latin typeface="Sylfaen" panose="010A0502050306030303" pitchFamily="18" charset="0"/>
              </a:rPr>
              <a:t>επανερμηνείας</a:t>
            </a:r>
            <a:r>
              <a:rPr lang="el-GR" sz="2000" dirty="0">
                <a:latin typeface="Sylfaen" panose="010A0502050306030303" pitchFamily="18" charset="0"/>
              </a:rPr>
              <a:t> της εξουσίας που διαπερνά τις σχέσεις των φύλων και της ενσωμάτωσης των </a:t>
            </a:r>
            <a:r>
              <a:rPr lang="el-GR" sz="2000" dirty="0" err="1">
                <a:latin typeface="Sylfaen" panose="010A0502050306030303" pitchFamily="18" charset="0"/>
              </a:rPr>
              <a:t>έμφυλων</a:t>
            </a:r>
            <a:r>
              <a:rPr lang="el-GR" sz="2000" dirty="0">
                <a:latin typeface="Sylfaen" panose="010A0502050306030303" pitchFamily="18" charset="0"/>
              </a:rPr>
              <a:t> διακρίσεων, οι οποίες εδράζονται στην αναπαραγωγική διαφορά. Οι σπουδές φύλου, στις οποίες εκτυλίσσονται αυτές οι </a:t>
            </a:r>
            <a:r>
              <a:rPr lang="el-GR" sz="2000" dirty="0" err="1">
                <a:latin typeface="Sylfaen" panose="010A0502050306030303" pitchFamily="18" charset="0"/>
              </a:rPr>
              <a:t>ανανοηματοδοτήσεις</a:t>
            </a:r>
            <a:r>
              <a:rPr lang="el-GR" sz="2000" dirty="0">
                <a:latin typeface="Sylfaen" panose="010A0502050306030303" pitchFamily="18" charset="0"/>
              </a:rPr>
              <a:t>, εξετάζουν πώς οι άνδρες και οι γυναίκες </a:t>
            </a:r>
            <a:r>
              <a:rPr lang="el-GR" sz="2000" b="1" u="sng" dirty="0">
                <a:latin typeface="Sylfaen" panose="010A0502050306030303" pitchFamily="18" charset="0"/>
              </a:rPr>
              <a:t>επιλέγουν</a:t>
            </a:r>
            <a:r>
              <a:rPr lang="el-GR" sz="2000" dirty="0">
                <a:latin typeface="Sylfaen" panose="010A0502050306030303" pitchFamily="18" charset="0"/>
              </a:rPr>
              <a:t> να σκεφτούν και να δράσουν σε σχέση με τις αναμενόμενες συμβάσεις/προσδοκίες των ανδρών και των γυναικών της εποχής τους.» </a:t>
            </a:r>
            <a:endParaRPr lang="en-US" sz="2000" dirty="0">
              <a:latin typeface="Sylfaen" panose="010A0502050306030303" pitchFamily="18" charset="0"/>
            </a:endParaRPr>
          </a:p>
        </p:txBody>
      </p:sp>
    </p:spTree>
    <p:extLst>
      <p:ext uri="{BB962C8B-B14F-4D97-AF65-F5344CB8AC3E}">
        <p14:creationId xmlns:p14="http://schemas.microsoft.com/office/powerpoint/2010/main" val="37393336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3"/>
          <a:stretch>
            <a:fillRect/>
          </a:stretch>
        </p:blipFill>
        <p:spPr>
          <a:xfrm>
            <a:off x="0" y="114057"/>
            <a:ext cx="6675692" cy="5799138"/>
          </a:xfrm>
          <a:prstGeom prst="rect">
            <a:avLst/>
          </a:prstGeom>
        </p:spPr>
      </p:pic>
      <p:sp>
        <p:nvSpPr>
          <p:cNvPr id="5" name="TextBox 4"/>
          <p:cNvSpPr txBox="1"/>
          <p:nvPr/>
        </p:nvSpPr>
        <p:spPr>
          <a:xfrm>
            <a:off x="369277" y="5983533"/>
            <a:ext cx="4888523" cy="523220"/>
          </a:xfrm>
          <a:prstGeom prst="rect">
            <a:avLst/>
          </a:prstGeom>
          <a:noFill/>
        </p:spPr>
        <p:txBody>
          <a:bodyPr wrap="square" rtlCol="0">
            <a:spAutoFit/>
          </a:bodyPr>
          <a:lstStyle/>
          <a:p>
            <a:pPr lvl="0" algn="ctr"/>
            <a:r>
              <a:rPr lang="en-US" sz="1400" dirty="0">
                <a:solidFill>
                  <a:prstClr val="black"/>
                </a:solidFill>
                <a:latin typeface="Sylfaen" panose="010A0502050306030303" pitchFamily="18" charset="0"/>
              </a:rPr>
              <a:t>Allen J. </a:t>
            </a:r>
            <a:r>
              <a:rPr lang="en-US" sz="1400" dirty="0" err="1">
                <a:solidFill>
                  <a:prstClr val="black"/>
                </a:solidFill>
                <a:latin typeface="Sylfaen" panose="010A0502050306030303" pitchFamily="18" charset="0"/>
              </a:rPr>
              <a:t>Frantzen</a:t>
            </a:r>
            <a:r>
              <a:rPr lang="en-US" sz="1400" dirty="0">
                <a:solidFill>
                  <a:prstClr val="black"/>
                </a:solidFill>
                <a:latin typeface="Sylfaen" panose="010A0502050306030303" pitchFamily="18" charset="0"/>
              </a:rPr>
              <a:t>, </a:t>
            </a:r>
            <a:r>
              <a:rPr lang="el-GR" sz="1400" dirty="0">
                <a:solidFill>
                  <a:prstClr val="black"/>
                </a:solidFill>
                <a:latin typeface="Sylfaen" panose="010A0502050306030303" pitchFamily="18" charset="0"/>
              </a:rPr>
              <a:t>«</a:t>
            </a:r>
            <a:r>
              <a:rPr lang="en-US" sz="1400" dirty="0">
                <a:solidFill>
                  <a:prstClr val="black"/>
                </a:solidFill>
                <a:latin typeface="Sylfaen" panose="010A0502050306030303" pitchFamily="18" charset="0"/>
              </a:rPr>
              <a:t>When Women Aren’t Enough</a:t>
            </a:r>
            <a:r>
              <a:rPr lang="el-GR" sz="1400" dirty="0">
                <a:solidFill>
                  <a:prstClr val="black"/>
                </a:solidFill>
                <a:latin typeface="Sylfaen" panose="010A0502050306030303" pitchFamily="18" charset="0"/>
              </a:rPr>
              <a:t>»</a:t>
            </a:r>
            <a:r>
              <a:rPr lang="en-US" sz="1400" dirty="0">
                <a:solidFill>
                  <a:prstClr val="black"/>
                </a:solidFill>
                <a:latin typeface="Sylfaen" panose="010A0502050306030303" pitchFamily="18" charset="0"/>
              </a:rPr>
              <a:t>, </a:t>
            </a:r>
            <a:r>
              <a:rPr lang="en-US" sz="1400" i="1" dirty="0">
                <a:solidFill>
                  <a:prstClr val="black"/>
                </a:solidFill>
                <a:latin typeface="Sylfaen" panose="010A0502050306030303" pitchFamily="18" charset="0"/>
              </a:rPr>
              <a:t>Speculum</a:t>
            </a:r>
            <a:r>
              <a:rPr lang="en-US" sz="1400" dirty="0">
                <a:solidFill>
                  <a:prstClr val="black"/>
                </a:solidFill>
                <a:latin typeface="Sylfaen" panose="010A0502050306030303" pitchFamily="18" charset="0"/>
              </a:rPr>
              <a:t>, Vol. 68, No. 2 (</a:t>
            </a:r>
            <a:r>
              <a:rPr lang="el-GR" sz="1400" dirty="0">
                <a:solidFill>
                  <a:prstClr val="black"/>
                </a:solidFill>
                <a:latin typeface="Sylfaen" panose="010A0502050306030303" pitchFamily="18" charset="0"/>
              </a:rPr>
              <a:t>Απρ., 1993</a:t>
            </a:r>
            <a:r>
              <a:rPr lang="en-US" sz="1400" dirty="0">
                <a:solidFill>
                  <a:prstClr val="black"/>
                </a:solidFill>
                <a:latin typeface="Sylfaen" panose="010A0502050306030303" pitchFamily="18" charset="0"/>
              </a:rPr>
              <a:t>), </a:t>
            </a:r>
            <a:r>
              <a:rPr lang="el-GR" sz="1400" dirty="0">
                <a:solidFill>
                  <a:prstClr val="black"/>
                </a:solidFill>
                <a:latin typeface="Sylfaen" panose="010A0502050306030303" pitchFamily="18" charset="0"/>
              </a:rPr>
              <a:t>445-471, 446.</a:t>
            </a:r>
          </a:p>
        </p:txBody>
      </p:sp>
      <p:sp>
        <p:nvSpPr>
          <p:cNvPr id="2" name="TextBox 1">
            <a:extLst>
              <a:ext uri="{FF2B5EF4-FFF2-40B4-BE49-F238E27FC236}">
                <a16:creationId xmlns:a16="http://schemas.microsoft.com/office/drawing/2014/main" id="{01FB465D-AA1E-EC58-55A8-5DBB8594029F}"/>
              </a:ext>
            </a:extLst>
          </p:cNvPr>
          <p:cNvSpPr txBox="1"/>
          <p:nvPr/>
        </p:nvSpPr>
        <p:spPr>
          <a:xfrm>
            <a:off x="6773662" y="1074113"/>
            <a:ext cx="5042516" cy="4839082"/>
          </a:xfrm>
          <a:prstGeom prst="rect">
            <a:avLst/>
          </a:prstGeom>
          <a:noFill/>
          <a:ln w="38100">
            <a:solidFill>
              <a:schemeClr val="accent6">
                <a:lumMod val="75000"/>
              </a:schemeClr>
            </a:solidFill>
          </a:ln>
        </p:spPr>
        <p:txBody>
          <a:bodyPr wrap="square" rtlCol="0">
            <a:spAutoFit/>
          </a:bodyPr>
          <a:lstStyle/>
          <a:p>
            <a:pPr marL="285750" lvl="0" indent="-285750" algn="just">
              <a:lnSpc>
                <a:spcPct val="90000"/>
              </a:lnSpc>
              <a:spcBef>
                <a:spcPts val="1000"/>
              </a:spcBef>
              <a:buClr>
                <a:schemeClr val="accent6">
                  <a:lumMod val="75000"/>
                </a:schemeClr>
              </a:buClr>
              <a:buFont typeface="Sylfaen" panose="010A0502050306030303" pitchFamily="18" charset="0"/>
              <a:buChar char="●"/>
            </a:pPr>
            <a:r>
              <a:rPr lang="el-GR" dirty="0">
                <a:solidFill>
                  <a:prstClr val="black"/>
                </a:solidFill>
                <a:latin typeface="Sylfaen" panose="010A0502050306030303" pitchFamily="18" charset="0"/>
              </a:rPr>
              <a:t>Η χρήση του φύλου στην ιστορία, η σύλληψή του ως κοινωνική κατασκευή και η ετερογένεια των εμπειριών, άρχισαν να προκαλούν </a:t>
            </a:r>
            <a:r>
              <a:rPr lang="el-GR" b="1" dirty="0">
                <a:solidFill>
                  <a:prstClr val="black"/>
                </a:solidFill>
                <a:latin typeface="Sylfaen" panose="010A0502050306030303" pitchFamily="18" charset="0"/>
              </a:rPr>
              <a:t>ρωγμές</a:t>
            </a:r>
            <a:r>
              <a:rPr lang="el-GR" dirty="0">
                <a:solidFill>
                  <a:prstClr val="black"/>
                </a:solidFill>
                <a:latin typeface="Sylfaen" panose="010A0502050306030303" pitchFamily="18" charset="0"/>
              </a:rPr>
              <a:t> στις επικρατούσες </a:t>
            </a:r>
            <a:r>
              <a:rPr lang="el-GR" b="1" dirty="0">
                <a:solidFill>
                  <a:prstClr val="black"/>
                </a:solidFill>
                <a:latin typeface="Sylfaen" panose="010A0502050306030303" pitchFamily="18" charset="0"/>
              </a:rPr>
              <a:t>κατηγορίες </a:t>
            </a:r>
            <a:r>
              <a:rPr lang="el-GR" dirty="0">
                <a:solidFill>
                  <a:prstClr val="black"/>
                </a:solidFill>
                <a:latin typeface="Sylfaen" panose="010A0502050306030303" pitchFamily="18" charset="0"/>
              </a:rPr>
              <a:t>του Δυτικού κόσμου για τον </a:t>
            </a:r>
            <a:r>
              <a:rPr lang="el-GR" b="1" u="sng" dirty="0">
                <a:solidFill>
                  <a:prstClr val="black"/>
                </a:solidFill>
                <a:latin typeface="Sylfaen" panose="010A0502050306030303" pitchFamily="18" charset="0"/>
              </a:rPr>
              <a:t>άνθρωπο</a:t>
            </a:r>
            <a:r>
              <a:rPr lang="el-GR" b="1" dirty="0">
                <a:solidFill>
                  <a:prstClr val="black"/>
                </a:solidFill>
                <a:latin typeface="Sylfaen" panose="010A0502050306030303" pitchFamily="18" charset="0"/>
              </a:rPr>
              <a:t>, ως ένα ον </a:t>
            </a:r>
            <a:r>
              <a:rPr lang="el-GR" b="1" dirty="0">
                <a:solidFill>
                  <a:srgbClr val="C00000"/>
                </a:solidFill>
                <a:latin typeface="Sylfaen" panose="010A0502050306030303" pitchFamily="18" charset="0"/>
              </a:rPr>
              <a:t>ενιαίο</a:t>
            </a:r>
            <a:r>
              <a:rPr lang="el-GR" b="1" dirty="0">
                <a:solidFill>
                  <a:prstClr val="black"/>
                </a:solidFill>
                <a:latin typeface="Sylfaen" panose="010A0502050306030303" pitchFamily="18" charset="0"/>
              </a:rPr>
              <a:t>, </a:t>
            </a:r>
            <a:r>
              <a:rPr lang="el-GR" b="1" dirty="0">
                <a:solidFill>
                  <a:srgbClr val="C00000"/>
                </a:solidFill>
                <a:latin typeface="Sylfaen" panose="010A0502050306030303" pitchFamily="18" charset="0"/>
              </a:rPr>
              <a:t>ετεροφυλόφιλο</a:t>
            </a:r>
            <a:r>
              <a:rPr lang="el-GR" b="1" dirty="0">
                <a:solidFill>
                  <a:prstClr val="black"/>
                </a:solidFill>
                <a:latin typeface="Sylfaen" panose="010A0502050306030303" pitchFamily="18" charset="0"/>
              </a:rPr>
              <a:t> και </a:t>
            </a:r>
            <a:r>
              <a:rPr lang="el-GR" b="1" dirty="0">
                <a:solidFill>
                  <a:srgbClr val="C00000"/>
                </a:solidFill>
                <a:latin typeface="Sylfaen" panose="010A0502050306030303" pitchFamily="18" charset="0"/>
              </a:rPr>
              <a:t>συμπαγές</a:t>
            </a:r>
            <a:r>
              <a:rPr lang="el-GR" b="1" dirty="0">
                <a:solidFill>
                  <a:prstClr val="black"/>
                </a:solidFill>
                <a:latin typeface="Sylfaen" panose="010A0502050306030303" pitchFamily="18" charset="0"/>
              </a:rPr>
              <a:t>. </a:t>
            </a:r>
          </a:p>
          <a:p>
            <a:pPr marL="285750" lvl="0" indent="-285750" algn="just">
              <a:lnSpc>
                <a:spcPct val="90000"/>
              </a:lnSpc>
              <a:spcBef>
                <a:spcPts val="1000"/>
              </a:spcBef>
              <a:buClr>
                <a:schemeClr val="accent6">
                  <a:lumMod val="75000"/>
                </a:schemeClr>
              </a:buClr>
              <a:buFont typeface="Sylfaen" panose="010A0502050306030303" pitchFamily="18" charset="0"/>
              <a:buChar char="●"/>
            </a:pPr>
            <a:r>
              <a:rPr lang="el-GR" dirty="0">
                <a:solidFill>
                  <a:prstClr val="black"/>
                </a:solidFill>
                <a:latin typeface="Sylfaen" panose="010A0502050306030303" pitchFamily="18" charset="0"/>
              </a:rPr>
              <a:t>Παράλληλα, η φεμινιστική θεωρία χτυπούσε συθέμελα την </a:t>
            </a:r>
            <a:r>
              <a:rPr lang="el-GR" b="1" dirty="0">
                <a:solidFill>
                  <a:prstClr val="black"/>
                </a:solidFill>
                <a:latin typeface="Sylfaen" panose="010A0502050306030303" pitchFamily="18" charset="0"/>
              </a:rPr>
              <a:t>κατηγορία «γυναίκα</a:t>
            </a:r>
            <a:r>
              <a:rPr lang="el-GR" dirty="0">
                <a:solidFill>
                  <a:prstClr val="black"/>
                </a:solidFill>
                <a:latin typeface="Sylfaen" panose="010A0502050306030303" pitchFamily="18" charset="0"/>
              </a:rPr>
              <a:t>» κατόπιν ιστορικής αναζήτησης της γυναίκας και της θηλυκότητας στον χρόνο. </a:t>
            </a:r>
          </a:p>
          <a:p>
            <a:pPr marL="285750" lvl="0" indent="-285750" algn="just">
              <a:lnSpc>
                <a:spcPct val="90000"/>
              </a:lnSpc>
              <a:spcBef>
                <a:spcPts val="1000"/>
              </a:spcBef>
              <a:buClr>
                <a:schemeClr val="accent6">
                  <a:lumMod val="75000"/>
                </a:schemeClr>
              </a:buClr>
              <a:buFont typeface="Sylfaen" panose="010A0502050306030303" pitchFamily="18" charset="0"/>
              <a:buChar char="●"/>
            </a:pPr>
            <a:r>
              <a:rPr lang="el-GR" dirty="0">
                <a:solidFill>
                  <a:prstClr val="black"/>
                </a:solidFill>
                <a:latin typeface="Sylfaen" panose="010A0502050306030303" pitchFamily="18" charset="0"/>
              </a:rPr>
              <a:t>Η επίδραση της </a:t>
            </a:r>
            <a:r>
              <a:rPr lang="el-GR" b="1" dirty="0" err="1">
                <a:solidFill>
                  <a:prstClr val="black"/>
                </a:solidFill>
                <a:latin typeface="Sylfaen" panose="010A0502050306030303" pitchFamily="18" charset="0"/>
              </a:rPr>
              <a:t>μεταδομιστικής</a:t>
            </a:r>
            <a:r>
              <a:rPr lang="el-GR" b="1" dirty="0">
                <a:solidFill>
                  <a:prstClr val="black"/>
                </a:solidFill>
                <a:latin typeface="Sylfaen" panose="010A0502050306030303" pitchFamily="18" charset="0"/>
              </a:rPr>
              <a:t> σκέψης </a:t>
            </a:r>
            <a:r>
              <a:rPr lang="el-GR" dirty="0">
                <a:solidFill>
                  <a:prstClr val="black"/>
                </a:solidFill>
                <a:latin typeface="Sylfaen" panose="010A0502050306030303" pitchFamily="18" charset="0"/>
              </a:rPr>
              <a:t>στην ιστορία κατά τη δεκαετία του 1990 </a:t>
            </a:r>
            <a:r>
              <a:rPr lang="el-GR" b="1" dirty="0">
                <a:solidFill>
                  <a:prstClr val="black"/>
                </a:solidFill>
                <a:latin typeface="Sylfaen" panose="010A0502050306030303" pitchFamily="18" charset="0"/>
              </a:rPr>
              <a:t>αμφισβήτησε την ιδέα ότι μπορεί να υπάρχει μία «σωστή» εκδοχή της ιστορίας</a:t>
            </a:r>
            <a:r>
              <a:rPr lang="el-GR" dirty="0">
                <a:solidFill>
                  <a:prstClr val="black"/>
                </a:solidFill>
                <a:latin typeface="Sylfaen" panose="010A0502050306030303" pitchFamily="18" charset="0"/>
              </a:rPr>
              <a:t>, καθώς ο κάθε ιστορικός αποτελεί μέρος ενός ευρύτερου κύκλου </a:t>
            </a:r>
            <a:r>
              <a:rPr lang="el-GR" dirty="0" smtClean="0">
                <a:solidFill>
                  <a:prstClr val="black"/>
                </a:solidFill>
                <a:latin typeface="Sylfaen" panose="010A0502050306030303" pitchFamily="18" charset="0"/>
              </a:rPr>
              <a:t>ανθρώπων </a:t>
            </a:r>
            <a:r>
              <a:rPr lang="el-GR" dirty="0">
                <a:solidFill>
                  <a:prstClr val="black"/>
                </a:solidFill>
                <a:latin typeface="Sylfaen" panose="010A0502050306030303" pitchFamily="18" charset="0"/>
              </a:rPr>
              <a:t>που έχει τις δικές του προσλαμβάνουσες.</a:t>
            </a:r>
          </a:p>
        </p:txBody>
      </p:sp>
    </p:spTree>
    <p:extLst>
      <p:ext uri="{BB962C8B-B14F-4D97-AF65-F5344CB8AC3E}">
        <p14:creationId xmlns:p14="http://schemas.microsoft.com/office/powerpoint/2010/main" val="9906984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233242"/>
            <a:ext cx="10515600" cy="988890"/>
          </a:xfrm>
        </p:spPr>
        <p:txBody>
          <a:bodyPr>
            <a:normAutofit/>
          </a:bodyPr>
          <a:lstStyle/>
          <a:p>
            <a:pPr algn="ctr"/>
            <a:r>
              <a:rPr lang="el-GR" sz="2800" b="1" dirty="0" err="1">
                <a:solidFill>
                  <a:srgbClr val="C00000"/>
                </a:solidFill>
                <a:latin typeface="Sylfaen" panose="010A0502050306030303" pitchFamily="18" charset="0"/>
              </a:rPr>
              <a:t>Μεταδομισμός</a:t>
            </a:r>
            <a:r>
              <a:rPr lang="el-GR" sz="2800" dirty="0">
                <a:latin typeface="Sylfaen" panose="010A0502050306030303" pitchFamily="18" charset="0"/>
              </a:rPr>
              <a:t> και </a:t>
            </a:r>
            <a:r>
              <a:rPr lang="el-GR" sz="2800" b="1" dirty="0">
                <a:solidFill>
                  <a:srgbClr val="CC0066"/>
                </a:solidFill>
                <a:latin typeface="Sylfaen" panose="010A0502050306030303" pitchFamily="18" charset="0"/>
              </a:rPr>
              <a:t>τρίτο φεμινιστικό κύμα </a:t>
            </a:r>
            <a:r>
              <a:rPr lang="el-GR" sz="2800" dirty="0">
                <a:latin typeface="Sylfaen" panose="010A0502050306030303" pitchFamily="18" charset="0"/>
              </a:rPr>
              <a:t>αλλάζουν τα δεδομένα του πεδίου:</a:t>
            </a:r>
          </a:p>
        </p:txBody>
      </p:sp>
      <p:sp>
        <p:nvSpPr>
          <p:cNvPr id="3" name="Θέση περιεχομένου 2"/>
          <p:cNvSpPr>
            <a:spLocks noGrp="1"/>
          </p:cNvSpPr>
          <p:nvPr>
            <p:ph idx="1"/>
          </p:nvPr>
        </p:nvSpPr>
        <p:spPr>
          <a:xfrm>
            <a:off x="838200" y="1222132"/>
            <a:ext cx="10515600" cy="5419237"/>
          </a:xfrm>
        </p:spPr>
        <p:txBody>
          <a:bodyPr>
            <a:normAutofit/>
          </a:bodyPr>
          <a:lstStyle/>
          <a:p>
            <a:pPr marL="0" lvl="0" indent="0" algn="just">
              <a:buNone/>
            </a:pPr>
            <a:endParaRPr lang="el-GR" sz="2400" b="1" dirty="0">
              <a:solidFill>
                <a:prstClr val="black"/>
              </a:solidFill>
              <a:latin typeface="Sylfaen" panose="010A0502050306030303" pitchFamily="18" charset="0"/>
            </a:endParaRPr>
          </a:p>
          <a:p>
            <a:pPr marL="0" lvl="0" indent="0" algn="just">
              <a:buNone/>
            </a:pPr>
            <a:r>
              <a:rPr lang="el-GR" sz="2400" b="1" dirty="0" err="1">
                <a:solidFill>
                  <a:prstClr val="black"/>
                </a:solidFill>
                <a:latin typeface="Sylfaen" panose="010A0502050306030303" pitchFamily="18" charset="0"/>
              </a:rPr>
              <a:t>Μεταδομισμός</a:t>
            </a:r>
            <a:r>
              <a:rPr lang="el-GR" sz="2400" dirty="0">
                <a:solidFill>
                  <a:prstClr val="black"/>
                </a:solidFill>
                <a:latin typeface="Sylfaen" panose="010A0502050306030303" pitchFamily="18" charset="0"/>
              </a:rPr>
              <a:t>: ασκείται κριτική στον τρόπο με τον </a:t>
            </a:r>
            <a:r>
              <a:rPr lang="el-GR" sz="2400" dirty="0" smtClean="0">
                <a:solidFill>
                  <a:prstClr val="black"/>
                </a:solidFill>
                <a:latin typeface="Sylfaen" panose="010A0502050306030303" pitchFamily="18" charset="0"/>
              </a:rPr>
              <a:t>οποίο </a:t>
            </a:r>
            <a:r>
              <a:rPr lang="el-GR" sz="2400" u="sng" dirty="0" smtClean="0">
                <a:solidFill>
                  <a:prstClr val="black"/>
                </a:solidFill>
                <a:latin typeface="Sylfaen" panose="010A0502050306030303" pitchFamily="18" charset="0"/>
              </a:rPr>
              <a:t>γράφουμε</a:t>
            </a:r>
            <a:r>
              <a:rPr lang="el-GR" sz="2400" dirty="0">
                <a:solidFill>
                  <a:prstClr val="black"/>
                </a:solidFill>
                <a:latin typeface="Sylfaen" panose="010A0502050306030303" pitchFamily="18" charset="0"/>
              </a:rPr>
              <a:t>, αλλά και</a:t>
            </a:r>
            <a:r>
              <a:rPr lang="el-GR" sz="2400" u="sng" dirty="0">
                <a:solidFill>
                  <a:prstClr val="black"/>
                </a:solidFill>
                <a:latin typeface="Sylfaen" panose="010A0502050306030303" pitchFamily="18" charset="0"/>
              </a:rPr>
              <a:t> διαβάζουμε </a:t>
            </a:r>
            <a:r>
              <a:rPr lang="el-GR" sz="2400" dirty="0">
                <a:solidFill>
                  <a:prstClr val="black"/>
                </a:solidFill>
                <a:latin typeface="Sylfaen" panose="010A0502050306030303" pitchFamily="18" charset="0"/>
              </a:rPr>
              <a:t>την ιστορία</a:t>
            </a:r>
            <a:r>
              <a:rPr lang="en-US" sz="2400" dirty="0">
                <a:solidFill>
                  <a:prstClr val="black"/>
                </a:solidFill>
                <a:latin typeface="Sylfaen" panose="010A0502050306030303" pitchFamily="18" charset="0"/>
              </a:rPr>
              <a:t>, </a:t>
            </a:r>
            <a:r>
              <a:rPr lang="el-GR" sz="2400" dirty="0">
                <a:solidFill>
                  <a:prstClr val="black"/>
                </a:solidFill>
                <a:latin typeface="Sylfaen" panose="010A0502050306030303" pitchFamily="18" charset="0"/>
              </a:rPr>
              <a:t>καθώς </a:t>
            </a:r>
            <a:r>
              <a:rPr lang="el-GR" sz="2400" b="1" dirty="0">
                <a:solidFill>
                  <a:prstClr val="black"/>
                </a:solidFill>
                <a:latin typeface="Sylfaen" panose="010A0502050306030303" pitchFamily="18" charset="0"/>
              </a:rPr>
              <a:t>η γλώσσα θεωρείται</a:t>
            </a:r>
            <a:r>
              <a:rPr lang="el-GR" sz="2400" dirty="0">
                <a:solidFill>
                  <a:prstClr val="black"/>
                </a:solidFill>
                <a:latin typeface="Sylfaen" panose="010A0502050306030303" pitchFamily="18" charset="0"/>
              </a:rPr>
              <a:t> </a:t>
            </a:r>
            <a:r>
              <a:rPr lang="el-GR" sz="2400" b="1" dirty="0">
                <a:solidFill>
                  <a:srgbClr val="C00000"/>
                </a:solidFill>
                <a:latin typeface="Sylfaen" panose="010A0502050306030303" pitchFamily="18" charset="0"/>
              </a:rPr>
              <a:t>μη διαφανές μέσο για την πιστή αναπαράσταση της πραγματικότητας</a:t>
            </a:r>
            <a:r>
              <a:rPr lang="el-GR" sz="2400" dirty="0">
                <a:solidFill>
                  <a:prstClr val="black"/>
                </a:solidFill>
                <a:latin typeface="Sylfaen" panose="010A0502050306030303" pitchFamily="18" charset="0"/>
              </a:rPr>
              <a:t> </a:t>
            </a:r>
            <a:r>
              <a:rPr lang="el-GR" sz="2400" dirty="0">
                <a:solidFill>
                  <a:prstClr val="black"/>
                </a:solidFill>
                <a:latin typeface="Sylfaen" panose="010A0502050306030303" pitchFamily="18" charset="0"/>
                <a:sym typeface="Wingdings" panose="05000000000000000000" pitchFamily="2" charset="2"/>
              </a:rPr>
              <a:t> </a:t>
            </a:r>
            <a:r>
              <a:rPr lang="el-GR" sz="2400" b="1" u="sng" dirty="0">
                <a:solidFill>
                  <a:srgbClr val="CC0066"/>
                </a:solidFill>
                <a:latin typeface="Sylfaen" panose="010A0502050306030303" pitchFamily="18" charset="0"/>
                <a:sym typeface="Wingdings" panose="05000000000000000000" pitchFamily="2" charset="2"/>
              </a:rPr>
              <a:t>γλωσσική στροφή</a:t>
            </a:r>
          </a:p>
          <a:p>
            <a:pPr marL="0" lvl="0" indent="0" algn="just">
              <a:buNone/>
            </a:pPr>
            <a:endParaRPr lang="el-GR" sz="2400" dirty="0">
              <a:solidFill>
                <a:srgbClr val="CC0066"/>
              </a:solidFill>
              <a:latin typeface="Sylfaen" panose="010A0502050306030303" pitchFamily="18" charset="0"/>
            </a:endParaRPr>
          </a:p>
          <a:p>
            <a:pPr lvl="0" algn="just"/>
            <a:r>
              <a:rPr lang="el-GR" sz="2000" dirty="0">
                <a:solidFill>
                  <a:prstClr val="black"/>
                </a:solidFill>
                <a:latin typeface="Sylfaen" panose="010A0502050306030303" pitchFamily="18" charset="0"/>
              </a:rPr>
              <a:t>τίθενται υπό αμφισβήτηση οι σταθερές δομές και οι κανονιστικές συμβάσεις του δομισμού που κατέπνιγαν τη δράση ατόμου, εφόσον η </a:t>
            </a:r>
            <a:r>
              <a:rPr lang="el-GR" sz="2000" b="1" dirty="0">
                <a:solidFill>
                  <a:prstClr val="black"/>
                </a:solidFill>
                <a:latin typeface="Sylfaen" panose="010A0502050306030303" pitchFamily="18" charset="0"/>
              </a:rPr>
              <a:t>γλώσσα</a:t>
            </a:r>
            <a:r>
              <a:rPr lang="el-GR" sz="2000" dirty="0">
                <a:solidFill>
                  <a:prstClr val="black"/>
                </a:solidFill>
                <a:latin typeface="Sylfaen" panose="010A0502050306030303" pitchFamily="18" charset="0"/>
              </a:rPr>
              <a:t> ή ο </a:t>
            </a:r>
            <a:r>
              <a:rPr lang="el-GR" sz="2000" b="1" dirty="0">
                <a:solidFill>
                  <a:prstClr val="black"/>
                </a:solidFill>
                <a:latin typeface="Sylfaen" panose="010A0502050306030303" pitchFamily="18" charset="0"/>
              </a:rPr>
              <a:t>λόγος</a:t>
            </a:r>
            <a:r>
              <a:rPr lang="el-GR" sz="2000" dirty="0">
                <a:solidFill>
                  <a:prstClr val="black"/>
                </a:solidFill>
                <a:latin typeface="Sylfaen" panose="010A0502050306030303" pitchFamily="18" charset="0"/>
              </a:rPr>
              <a:t> (</a:t>
            </a:r>
            <a:r>
              <a:rPr lang="en-US" sz="2000" u="sng" dirty="0">
                <a:solidFill>
                  <a:prstClr val="black"/>
                </a:solidFill>
                <a:latin typeface="Sylfaen" panose="010A0502050306030303" pitchFamily="18" charset="0"/>
              </a:rPr>
              <a:t>discourse</a:t>
            </a:r>
            <a:r>
              <a:rPr lang="en-US" sz="2000" dirty="0">
                <a:solidFill>
                  <a:prstClr val="black"/>
                </a:solidFill>
                <a:latin typeface="Sylfaen" panose="010A0502050306030303" pitchFamily="18" charset="0"/>
              </a:rPr>
              <a:t>)</a:t>
            </a:r>
            <a:r>
              <a:rPr lang="el-GR" sz="2000" dirty="0">
                <a:solidFill>
                  <a:prstClr val="black"/>
                </a:solidFill>
                <a:latin typeface="Sylfaen" panose="010A0502050306030303" pitchFamily="18" charset="0"/>
              </a:rPr>
              <a:t> είναι </a:t>
            </a:r>
            <a:r>
              <a:rPr lang="el-GR" sz="2000" b="1" dirty="0">
                <a:solidFill>
                  <a:prstClr val="black"/>
                </a:solidFill>
                <a:latin typeface="Sylfaen" panose="010A0502050306030303" pitchFamily="18" charset="0"/>
              </a:rPr>
              <a:t>το πρώτο μέσο</a:t>
            </a:r>
            <a:r>
              <a:rPr lang="el-GR" sz="2000" dirty="0">
                <a:solidFill>
                  <a:prstClr val="black"/>
                </a:solidFill>
                <a:latin typeface="Sylfaen" panose="010A0502050306030303" pitchFamily="18" charset="0"/>
              </a:rPr>
              <a:t> κατασκευής τους. </a:t>
            </a:r>
          </a:p>
          <a:p>
            <a:pPr lvl="0" algn="just"/>
            <a:r>
              <a:rPr lang="el-GR" sz="2000" dirty="0">
                <a:solidFill>
                  <a:prstClr val="black"/>
                </a:solidFill>
                <a:latin typeface="Sylfaen" panose="010A0502050306030303" pitchFamily="18" charset="0"/>
              </a:rPr>
              <a:t>απομυθοποίηση του πραγματικού, </a:t>
            </a:r>
            <a:r>
              <a:rPr lang="el-GR" sz="2000" b="1" dirty="0">
                <a:solidFill>
                  <a:prstClr val="black"/>
                </a:solidFill>
                <a:latin typeface="Sylfaen" panose="010A0502050306030303" pitchFamily="18" charset="0"/>
              </a:rPr>
              <a:t>αποσταθεροποίηση των γνωστικών κατηγοριών</a:t>
            </a:r>
            <a:r>
              <a:rPr lang="el-GR" sz="2000" dirty="0">
                <a:solidFill>
                  <a:prstClr val="black"/>
                </a:solidFill>
                <a:latin typeface="Sylfaen" panose="010A0502050306030303" pitchFamily="18" charset="0"/>
              </a:rPr>
              <a:t>, κατάρριψη της μεγάλης αφήγησης. </a:t>
            </a:r>
          </a:p>
          <a:p>
            <a:pPr lvl="0" algn="just"/>
            <a:r>
              <a:rPr lang="el-GR" sz="2000" dirty="0">
                <a:solidFill>
                  <a:prstClr val="black"/>
                </a:solidFill>
                <a:latin typeface="Sylfaen" panose="010A0502050306030303" pitchFamily="18" charset="0"/>
              </a:rPr>
              <a:t>η Ιστορία χάνει το κεφαλαίο της γράμμα και </a:t>
            </a:r>
            <a:r>
              <a:rPr lang="el-GR" sz="2000" b="1" dirty="0">
                <a:solidFill>
                  <a:srgbClr val="CC0066"/>
                </a:solidFill>
                <a:latin typeface="Sylfaen" panose="010A0502050306030303" pitchFamily="18" charset="0"/>
              </a:rPr>
              <a:t>μετατρέπεται σε ιστορίες (</a:t>
            </a:r>
            <a:r>
              <a:rPr lang="el-GR" sz="2000" b="1" u="sng" dirty="0">
                <a:solidFill>
                  <a:srgbClr val="CC0066"/>
                </a:solidFill>
                <a:latin typeface="Sylfaen" panose="010A0502050306030303" pitchFamily="18" charset="0"/>
              </a:rPr>
              <a:t>πολλαπλές ερμηνείες</a:t>
            </a:r>
            <a:r>
              <a:rPr lang="el-GR" sz="2000" b="1" dirty="0">
                <a:solidFill>
                  <a:srgbClr val="CC0066"/>
                </a:solidFill>
                <a:latin typeface="Sylfaen" panose="010A0502050306030303" pitchFamily="18" charset="0"/>
              </a:rPr>
              <a:t>).</a:t>
            </a:r>
          </a:p>
          <a:p>
            <a:endParaRPr lang="el-GR" sz="2000" dirty="0">
              <a:latin typeface="Sylfaen" panose="010A0502050306030303" pitchFamily="18" charset="0"/>
            </a:endParaRPr>
          </a:p>
          <a:p>
            <a:pPr marL="0" indent="0">
              <a:buNone/>
            </a:pPr>
            <a:r>
              <a:rPr lang="el-GR" sz="2000" dirty="0">
                <a:latin typeface="Sylfaen" panose="010A0502050306030303" pitchFamily="18" charset="0"/>
              </a:rPr>
              <a:t>               γνωστοί </a:t>
            </a:r>
            <a:r>
              <a:rPr lang="el-GR" sz="2000" b="1" dirty="0" err="1">
                <a:solidFill>
                  <a:srgbClr val="CC0066"/>
                </a:solidFill>
                <a:latin typeface="Sylfaen" panose="010A0502050306030303" pitchFamily="18" charset="0"/>
              </a:rPr>
              <a:t>μεταδομιστές</a:t>
            </a:r>
            <a:r>
              <a:rPr lang="el-GR" sz="2000" b="1" dirty="0">
                <a:solidFill>
                  <a:srgbClr val="CC0066"/>
                </a:solidFill>
                <a:latin typeface="Sylfaen" panose="010A0502050306030303" pitchFamily="18" charset="0"/>
              </a:rPr>
              <a:t> φιλόσοφοι</a:t>
            </a:r>
            <a:r>
              <a:rPr lang="el-GR" sz="2000" dirty="0">
                <a:latin typeface="Sylfaen" panose="010A0502050306030303" pitchFamily="18" charset="0"/>
              </a:rPr>
              <a:t>: Ρολάν </a:t>
            </a:r>
            <a:r>
              <a:rPr lang="el-GR" sz="2000" dirty="0" err="1">
                <a:latin typeface="Sylfaen" panose="010A0502050306030303" pitchFamily="18" charset="0"/>
              </a:rPr>
              <a:t>Μπαρτ</a:t>
            </a:r>
            <a:r>
              <a:rPr lang="el-GR" sz="2000" dirty="0">
                <a:latin typeface="Sylfaen" panose="010A0502050306030303" pitchFamily="18" charset="0"/>
              </a:rPr>
              <a:t> (</a:t>
            </a:r>
            <a:r>
              <a:rPr lang="en-US" sz="2000" dirty="0">
                <a:latin typeface="Sylfaen" panose="010A0502050306030303" pitchFamily="18" charset="0"/>
              </a:rPr>
              <a:t>Roland Barthes)</a:t>
            </a:r>
            <a:r>
              <a:rPr lang="el-GR" sz="2000" dirty="0">
                <a:latin typeface="Sylfaen" panose="010A0502050306030303" pitchFamily="18" charset="0"/>
              </a:rPr>
              <a:t>, Ζακ </a:t>
            </a:r>
            <a:r>
              <a:rPr lang="el-GR" sz="2000" dirty="0" err="1">
                <a:latin typeface="Sylfaen" panose="010A0502050306030303" pitchFamily="18" charset="0"/>
              </a:rPr>
              <a:t>Ντερριντά</a:t>
            </a:r>
            <a:r>
              <a:rPr lang="el-GR" sz="2000" dirty="0">
                <a:latin typeface="Sylfaen" panose="010A0502050306030303" pitchFamily="18" charset="0"/>
              </a:rPr>
              <a:t> 	(</a:t>
            </a:r>
            <a:r>
              <a:rPr lang="en-US" sz="2000" dirty="0">
                <a:latin typeface="Sylfaen" panose="010A0502050306030303" pitchFamily="18" charset="0"/>
              </a:rPr>
              <a:t>Jacques Derrida), </a:t>
            </a:r>
            <a:r>
              <a:rPr lang="el-GR" sz="2000" dirty="0">
                <a:latin typeface="Sylfaen" panose="010A0502050306030303" pitchFamily="18" charset="0"/>
              </a:rPr>
              <a:t>Μισέλ </a:t>
            </a:r>
            <a:r>
              <a:rPr lang="el-GR" sz="2000" dirty="0" err="1">
                <a:latin typeface="Sylfaen" panose="010A0502050306030303" pitchFamily="18" charset="0"/>
              </a:rPr>
              <a:t>Φουκώ</a:t>
            </a:r>
            <a:r>
              <a:rPr lang="en-US" sz="2000" dirty="0">
                <a:latin typeface="Sylfaen" panose="010A0502050306030303" pitchFamily="18" charset="0"/>
              </a:rPr>
              <a:t> (Michel Foucault)</a:t>
            </a:r>
            <a:r>
              <a:rPr lang="el-GR" sz="2000" dirty="0">
                <a:latin typeface="Sylfaen" panose="010A0502050306030303" pitchFamily="18" charset="0"/>
              </a:rPr>
              <a:t>, Ζιλ </a:t>
            </a:r>
            <a:r>
              <a:rPr lang="el-GR" sz="2000" dirty="0" err="1">
                <a:latin typeface="Sylfaen" panose="010A0502050306030303" pitchFamily="18" charset="0"/>
              </a:rPr>
              <a:t>Ντελέζ</a:t>
            </a:r>
            <a:r>
              <a:rPr lang="el-GR" sz="2000" dirty="0">
                <a:latin typeface="Sylfaen" panose="010A0502050306030303" pitchFamily="18" charset="0"/>
              </a:rPr>
              <a:t> (</a:t>
            </a:r>
            <a:r>
              <a:rPr lang="en-US" sz="2000" dirty="0">
                <a:latin typeface="Sylfaen" panose="010A0502050306030303" pitchFamily="18" charset="0"/>
              </a:rPr>
              <a:t>Gilles </a:t>
            </a:r>
            <a:r>
              <a:rPr lang="en-US" sz="2000" dirty="0" err="1">
                <a:latin typeface="Sylfaen" panose="010A0502050306030303" pitchFamily="18" charset="0"/>
              </a:rPr>
              <a:t>Deleuze</a:t>
            </a:r>
            <a:r>
              <a:rPr lang="en-US" sz="1800" dirty="0">
                <a:latin typeface="Sylfaen" panose="010A0502050306030303" pitchFamily="18" charset="0"/>
              </a:rPr>
              <a:t>)</a:t>
            </a:r>
            <a:endParaRPr lang="el-GR" sz="1800" dirty="0">
              <a:latin typeface="Sylfaen" panose="010A0502050306030303" pitchFamily="18" charset="0"/>
            </a:endParaRPr>
          </a:p>
        </p:txBody>
      </p:sp>
      <p:pic>
        <p:nvPicPr>
          <p:cNvPr id="4" name="Εικόνα 3"/>
          <p:cNvPicPr>
            <a:picLocks noChangeAspect="1"/>
          </p:cNvPicPr>
          <p:nvPr/>
        </p:nvPicPr>
        <p:blipFill>
          <a:blip r:embed="rId2"/>
          <a:stretch>
            <a:fillRect/>
          </a:stretch>
        </p:blipFill>
        <p:spPr>
          <a:xfrm>
            <a:off x="1305216" y="5396846"/>
            <a:ext cx="472211" cy="639970"/>
          </a:xfrm>
          <a:prstGeom prst="rect">
            <a:avLst/>
          </a:prstGeom>
        </p:spPr>
      </p:pic>
    </p:spTree>
    <p:extLst>
      <p:ext uri="{BB962C8B-B14F-4D97-AF65-F5344CB8AC3E}">
        <p14:creationId xmlns:p14="http://schemas.microsoft.com/office/powerpoint/2010/main" val="26299699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776654" y="206864"/>
            <a:ext cx="10515600" cy="1325563"/>
          </a:xfrm>
        </p:spPr>
        <p:txBody>
          <a:bodyPr>
            <a:normAutofit/>
          </a:bodyPr>
          <a:lstStyle/>
          <a:p>
            <a:pPr algn="ctr"/>
            <a:r>
              <a:rPr lang="el-GR" sz="3200" b="1" dirty="0">
                <a:solidFill>
                  <a:srgbClr val="C00000"/>
                </a:solidFill>
                <a:latin typeface="Sylfaen" panose="010A0502050306030303" pitchFamily="18" charset="0"/>
              </a:rPr>
              <a:t>Τρίτο φεμινιστικό κύμα (1990 – 2010/σήμερα)</a:t>
            </a:r>
          </a:p>
        </p:txBody>
      </p:sp>
      <p:sp>
        <p:nvSpPr>
          <p:cNvPr id="3" name="Θέση περιεχομένου 2"/>
          <p:cNvSpPr>
            <a:spLocks noGrp="1"/>
          </p:cNvSpPr>
          <p:nvPr>
            <p:ph idx="1"/>
          </p:nvPr>
        </p:nvSpPr>
        <p:spPr>
          <a:xfrm>
            <a:off x="776654" y="1661746"/>
            <a:ext cx="10515600" cy="4608880"/>
          </a:xfrm>
        </p:spPr>
        <p:txBody>
          <a:bodyPr>
            <a:normAutofit lnSpcReduction="10000"/>
          </a:bodyPr>
          <a:lstStyle/>
          <a:p>
            <a:pPr algn="just">
              <a:buClr>
                <a:srgbClr val="C00000"/>
              </a:buClr>
              <a:buFont typeface="Arial" panose="020B0604020202020204" pitchFamily="34" charset="0"/>
              <a:buChar char="♀"/>
            </a:pPr>
            <a:r>
              <a:rPr lang="el-GR" sz="2000" dirty="0">
                <a:latin typeface="Sylfaen" panose="010A0502050306030303" pitchFamily="18" charset="0"/>
              </a:rPr>
              <a:t>Η </a:t>
            </a:r>
            <a:r>
              <a:rPr lang="el-GR" sz="2000" b="1" dirty="0">
                <a:latin typeface="Sylfaen" panose="010A0502050306030303" pitchFamily="18" charset="0"/>
              </a:rPr>
              <a:t>κατηγορία της γυναίκας χάνει τον καθολικό της χαρακτήρα</a:t>
            </a:r>
            <a:r>
              <a:rPr lang="el-GR" sz="2000" dirty="0">
                <a:latin typeface="Sylfaen" panose="010A0502050306030303" pitchFamily="18" charset="0"/>
              </a:rPr>
              <a:t>, αφού ανάμεσα στις γυναίκες υπάρχουν κι άλλα χαρακτηριστικά που την καθιστούν </a:t>
            </a:r>
            <a:r>
              <a:rPr lang="el-GR" sz="2000" b="1" dirty="0">
                <a:latin typeface="Sylfaen" panose="010A0502050306030303" pitchFamily="18" charset="0"/>
              </a:rPr>
              <a:t>μη συνεκτική </a:t>
            </a:r>
            <a:r>
              <a:rPr lang="el-GR" sz="2000" dirty="0">
                <a:latin typeface="Sylfaen" panose="010A0502050306030303" pitchFamily="18" charset="0"/>
              </a:rPr>
              <a:t>και </a:t>
            </a:r>
            <a:r>
              <a:rPr lang="el-GR" sz="2000" b="1" dirty="0">
                <a:latin typeface="Sylfaen" panose="010A0502050306030303" pitchFamily="18" charset="0"/>
              </a:rPr>
              <a:t>απόλυτη κατηγορία</a:t>
            </a:r>
            <a:r>
              <a:rPr lang="el-GR" sz="2000" dirty="0">
                <a:latin typeface="Sylfaen" panose="010A0502050306030303" pitchFamily="18" charset="0"/>
              </a:rPr>
              <a:t>. (π.χ. γυναίκες μαύρες, γυναίκες λεσβίες, εργάτριες). </a:t>
            </a:r>
          </a:p>
          <a:p>
            <a:pPr algn="just">
              <a:buClr>
                <a:srgbClr val="C00000"/>
              </a:buClr>
              <a:buFont typeface="Arial" panose="020B0604020202020204" pitchFamily="34" charset="0"/>
              <a:buChar char="♀"/>
            </a:pPr>
            <a:r>
              <a:rPr lang="el-GR" sz="2000" dirty="0" err="1">
                <a:latin typeface="Sylfaen" panose="010A0502050306030303" pitchFamily="18" charset="0"/>
              </a:rPr>
              <a:t>Εκκινά</a:t>
            </a:r>
            <a:r>
              <a:rPr lang="el-GR" sz="2000" dirty="0">
                <a:latin typeface="Sylfaen" panose="010A0502050306030303" pitchFamily="18" charset="0"/>
              </a:rPr>
              <a:t> η </a:t>
            </a:r>
            <a:r>
              <a:rPr lang="el-GR" sz="2000" b="1" u="sng" dirty="0">
                <a:solidFill>
                  <a:srgbClr val="CC0066"/>
                </a:solidFill>
                <a:latin typeface="Sylfaen" panose="010A0502050306030303" pitchFamily="18" charset="0"/>
              </a:rPr>
              <a:t>πολιτική διεκδίκηση της ετερότητας </a:t>
            </a:r>
            <a:r>
              <a:rPr lang="el-GR" sz="2000" dirty="0">
                <a:latin typeface="Sylfaen" panose="010A0502050306030303" pitchFamily="18" charset="0"/>
              </a:rPr>
              <a:t>ή της διαφοράς και διεκδικείται </a:t>
            </a:r>
            <a:r>
              <a:rPr lang="el-GR" sz="2000" b="1" u="sng" dirty="0">
                <a:solidFill>
                  <a:srgbClr val="CC0066"/>
                </a:solidFill>
                <a:latin typeface="Sylfaen" panose="010A0502050306030303" pitchFamily="18" charset="0"/>
              </a:rPr>
              <a:t>η ισότητα για όλους</a:t>
            </a:r>
            <a:r>
              <a:rPr lang="el-GR" sz="2000" dirty="0">
                <a:latin typeface="Sylfaen" panose="010A0502050306030303" pitchFamily="18" charset="0"/>
              </a:rPr>
              <a:t>.</a:t>
            </a:r>
          </a:p>
          <a:p>
            <a:pPr algn="just">
              <a:buClr>
                <a:srgbClr val="C00000"/>
              </a:buClr>
              <a:buFont typeface="Arial" panose="020B0604020202020204" pitchFamily="34" charset="0"/>
              <a:buChar char="♀"/>
            </a:pPr>
            <a:r>
              <a:rPr lang="el-GR" sz="2000" dirty="0">
                <a:latin typeface="Sylfaen" panose="010A0502050306030303" pitchFamily="18" charset="0"/>
              </a:rPr>
              <a:t>Θεωρεί ότι </a:t>
            </a:r>
            <a:r>
              <a:rPr lang="el-GR" sz="2000" b="1" dirty="0">
                <a:latin typeface="Sylfaen" panose="010A0502050306030303" pitchFamily="18" charset="0"/>
              </a:rPr>
              <a:t>το φύλο </a:t>
            </a:r>
            <a:r>
              <a:rPr lang="el-GR" sz="2000" dirty="0">
                <a:latin typeface="Sylfaen" panose="010A0502050306030303" pitchFamily="18" charset="0"/>
              </a:rPr>
              <a:t>και </a:t>
            </a:r>
            <a:r>
              <a:rPr lang="el-GR" sz="2000" b="1" dirty="0">
                <a:latin typeface="Sylfaen" panose="010A0502050306030303" pitchFamily="18" charset="0"/>
              </a:rPr>
              <a:t>η σεξουαλικότητα </a:t>
            </a:r>
            <a:r>
              <a:rPr lang="el-GR" sz="2000" dirty="0">
                <a:latin typeface="Sylfaen" panose="010A0502050306030303" pitchFamily="18" charset="0"/>
              </a:rPr>
              <a:t>είναι </a:t>
            </a:r>
            <a:r>
              <a:rPr lang="el-GR" sz="2000" b="1" u="sng" dirty="0">
                <a:solidFill>
                  <a:srgbClr val="CC0066"/>
                </a:solidFill>
                <a:latin typeface="Sylfaen" panose="010A0502050306030303" pitchFamily="18" charset="0"/>
              </a:rPr>
              <a:t>γλωσσικά κατασκευασμένα/</a:t>
            </a:r>
            <a:r>
              <a:rPr lang="el-GR" sz="2000" b="1" u="sng" dirty="0" err="1">
                <a:solidFill>
                  <a:srgbClr val="CC0066"/>
                </a:solidFill>
                <a:latin typeface="Sylfaen" panose="010A0502050306030303" pitchFamily="18" charset="0"/>
              </a:rPr>
              <a:t>λογοθετικά</a:t>
            </a:r>
            <a:r>
              <a:rPr lang="el-GR" sz="2000" b="1" u="sng" dirty="0">
                <a:solidFill>
                  <a:srgbClr val="CC0066"/>
                </a:solidFill>
                <a:latin typeface="Sylfaen" panose="010A0502050306030303" pitchFamily="18" charset="0"/>
              </a:rPr>
              <a:t> </a:t>
            </a:r>
            <a:r>
              <a:rPr lang="el-GR" sz="2000" dirty="0">
                <a:latin typeface="Sylfaen" panose="010A0502050306030303" pitchFamily="18" charset="0"/>
              </a:rPr>
              <a:t>και ότι </a:t>
            </a:r>
            <a:r>
              <a:rPr lang="el-GR" sz="2000" b="1" dirty="0">
                <a:latin typeface="Sylfaen" panose="010A0502050306030303" pitchFamily="18" charset="0"/>
              </a:rPr>
              <a:t>δεν υπάρχει μία «φυσική» ουσία </a:t>
            </a:r>
            <a:r>
              <a:rPr lang="el-GR" sz="2000" dirty="0">
                <a:latin typeface="Sylfaen" panose="010A0502050306030303" pitchFamily="18" charset="0"/>
              </a:rPr>
              <a:t>να επικυρώνει πραγματικά τις </a:t>
            </a:r>
            <a:r>
              <a:rPr lang="el-GR" sz="2000" dirty="0" err="1">
                <a:latin typeface="Sylfaen" panose="010A0502050306030303" pitchFamily="18" charset="0"/>
              </a:rPr>
              <a:t>έμφυλες</a:t>
            </a:r>
            <a:r>
              <a:rPr lang="el-GR" sz="2000" dirty="0">
                <a:latin typeface="Sylfaen" panose="010A0502050306030303" pitchFamily="18" charset="0"/>
              </a:rPr>
              <a:t> διαφορές.</a:t>
            </a:r>
          </a:p>
          <a:p>
            <a:pPr algn="just">
              <a:buClr>
                <a:srgbClr val="C00000"/>
              </a:buClr>
              <a:buFont typeface="Arial" panose="020B0604020202020204" pitchFamily="34" charset="0"/>
              <a:buChar char="♀"/>
            </a:pPr>
            <a:r>
              <a:rPr lang="el-GR" sz="2000" dirty="0">
                <a:latin typeface="Sylfaen" panose="010A0502050306030303" pitchFamily="18" charset="0"/>
              </a:rPr>
              <a:t>Δίνεται έμφαση </a:t>
            </a:r>
            <a:r>
              <a:rPr lang="el-GR" sz="2000" b="1" dirty="0">
                <a:latin typeface="Sylfaen" panose="010A0502050306030303" pitchFamily="18" charset="0"/>
              </a:rPr>
              <a:t>στο σώμα </a:t>
            </a:r>
            <a:r>
              <a:rPr lang="el-GR" sz="2000" dirty="0">
                <a:latin typeface="Sylfaen" panose="010A0502050306030303" pitchFamily="18" charset="0"/>
              </a:rPr>
              <a:t>και </a:t>
            </a:r>
            <a:r>
              <a:rPr lang="el-GR" sz="2000" b="1" dirty="0">
                <a:latin typeface="Sylfaen" panose="010A0502050306030303" pitchFamily="18" charset="0"/>
              </a:rPr>
              <a:t>στη σεξουαλικότητα </a:t>
            </a:r>
            <a:r>
              <a:rPr lang="el-GR" sz="2000" dirty="0">
                <a:latin typeface="Sylfaen" panose="010A0502050306030303" pitchFamily="18" charset="0"/>
              </a:rPr>
              <a:t>ως στοιχεία της υποκειμενικότητας.</a:t>
            </a:r>
          </a:p>
          <a:p>
            <a:pPr algn="just">
              <a:buClr>
                <a:srgbClr val="C00000"/>
              </a:buClr>
              <a:buFont typeface="Arial" panose="020B0604020202020204" pitchFamily="34" charset="0"/>
              <a:buChar char="♀"/>
            </a:pPr>
            <a:r>
              <a:rPr lang="el-GR" sz="2000" dirty="0">
                <a:latin typeface="Sylfaen" panose="010A0502050306030303" pitchFamily="18" charset="0"/>
              </a:rPr>
              <a:t>Κυριαρχεί η πολυμορφία και χάνεται σταδιακά η συνεκτικότητα.</a:t>
            </a:r>
          </a:p>
          <a:p>
            <a:pPr algn="just"/>
            <a:endParaRPr lang="el-GR" sz="2000" dirty="0">
              <a:latin typeface="Sylfaen" panose="010A0502050306030303" pitchFamily="18" charset="0"/>
            </a:endParaRPr>
          </a:p>
          <a:p>
            <a:pPr marL="457200" lvl="1" indent="0" algn="just">
              <a:buNone/>
            </a:pPr>
            <a:r>
              <a:rPr lang="el-GR" sz="1600" dirty="0">
                <a:latin typeface="Sylfaen" panose="010A0502050306030303" pitchFamily="18" charset="0"/>
              </a:rPr>
              <a:t>	</a:t>
            </a:r>
            <a:r>
              <a:rPr lang="el-GR" sz="2000" dirty="0">
                <a:latin typeface="Sylfaen" panose="010A0502050306030303" pitchFamily="18" charset="0"/>
              </a:rPr>
              <a:t>Το ενδιαφέρον στην ιστορία του φύλου</a:t>
            </a:r>
            <a:r>
              <a:rPr lang="el-GR" sz="2000" b="1" dirty="0">
                <a:latin typeface="Sylfaen" panose="010A0502050306030303" pitchFamily="18" charset="0"/>
              </a:rPr>
              <a:t> μετακινείται από τη μελέτη των δομών και των μηχανισμών εξουσίας, στην καθημερινή εμπειρία, στην υποκειμενικότητα, στις στρατηγικές διαχείρισης της εξουσίας και διαπραγμάτευσης των προτύπων, στερεοτύπων, αξιών, της κανονικότητας.</a:t>
            </a:r>
            <a:endParaRPr lang="el-GR" sz="1800" b="1" dirty="0">
              <a:latin typeface="Sylfaen" panose="010A0502050306030303" pitchFamily="18" charset="0"/>
            </a:endParaRPr>
          </a:p>
        </p:txBody>
      </p:sp>
      <p:pic>
        <p:nvPicPr>
          <p:cNvPr id="4" name="Εικόνα 3"/>
          <p:cNvPicPr>
            <a:picLocks noChangeAspect="1"/>
          </p:cNvPicPr>
          <p:nvPr/>
        </p:nvPicPr>
        <p:blipFill>
          <a:blip r:embed="rId2"/>
          <a:stretch>
            <a:fillRect/>
          </a:stretch>
        </p:blipFill>
        <p:spPr>
          <a:xfrm>
            <a:off x="1356906" y="4576019"/>
            <a:ext cx="361522" cy="472372"/>
          </a:xfrm>
          <a:prstGeom prst="rect">
            <a:avLst/>
          </a:prstGeom>
        </p:spPr>
      </p:pic>
    </p:spTree>
    <p:extLst>
      <p:ext uri="{BB962C8B-B14F-4D97-AF65-F5344CB8AC3E}">
        <p14:creationId xmlns:p14="http://schemas.microsoft.com/office/powerpoint/2010/main" val="34231358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767179" y="214204"/>
            <a:ext cx="10515600" cy="1325563"/>
          </a:xfrm>
          <a:ln w="28575">
            <a:solidFill>
              <a:srgbClr val="CC66FF"/>
            </a:solidFill>
          </a:ln>
        </p:spPr>
        <p:txBody>
          <a:bodyPr>
            <a:normAutofit/>
          </a:bodyPr>
          <a:lstStyle/>
          <a:p>
            <a:pPr lvl="0" algn="ctr">
              <a:spcBef>
                <a:spcPts val="1000"/>
              </a:spcBef>
            </a:pPr>
            <a:r>
              <a:rPr lang="el-GR" sz="2800" b="1" dirty="0">
                <a:solidFill>
                  <a:prstClr val="black"/>
                </a:solidFill>
                <a:latin typeface="Sylfaen" panose="010A0502050306030303" pitchFamily="18" charset="0"/>
                <a:ea typeface="+mn-ea"/>
                <a:cs typeface="+mn-cs"/>
              </a:rPr>
              <a:t>Τα όρια ανάμεσα σε </a:t>
            </a:r>
            <a:r>
              <a:rPr lang="el-GR" sz="2800" b="1" dirty="0">
                <a:solidFill>
                  <a:srgbClr val="7030A0"/>
                </a:solidFill>
                <a:latin typeface="Sylfaen" panose="010A0502050306030303" pitchFamily="18" charset="0"/>
                <a:ea typeface="+mn-ea"/>
                <a:cs typeface="+mn-cs"/>
              </a:rPr>
              <a:t>ιστορία των γυναικών</a:t>
            </a:r>
            <a:r>
              <a:rPr lang="el-GR" sz="2800" b="1" dirty="0">
                <a:solidFill>
                  <a:prstClr val="black"/>
                </a:solidFill>
                <a:latin typeface="Sylfaen" panose="010A0502050306030303" pitchFamily="18" charset="0"/>
                <a:ea typeface="+mn-ea"/>
                <a:cs typeface="+mn-cs"/>
              </a:rPr>
              <a:t>, </a:t>
            </a:r>
            <a:r>
              <a:rPr lang="el-GR" sz="2800" b="1" dirty="0">
                <a:solidFill>
                  <a:srgbClr val="CC66FF"/>
                </a:solidFill>
                <a:latin typeface="Sylfaen" panose="010A0502050306030303" pitchFamily="18" charset="0"/>
                <a:ea typeface="+mn-ea"/>
                <a:cs typeface="+mn-cs"/>
              </a:rPr>
              <a:t>ιστορία του φύλου </a:t>
            </a:r>
            <a:r>
              <a:rPr lang="el-GR" sz="2800" b="1" dirty="0">
                <a:solidFill>
                  <a:prstClr val="black"/>
                </a:solidFill>
                <a:latin typeface="Sylfaen" panose="010A0502050306030303" pitchFamily="18" charset="0"/>
                <a:ea typeface="+mn-ea"/>
                <a:cs typeface="+mn-cs"/>
              </a:rPr>
              <a:t>και </a:t>
            </a:r>
            <a:r>
              <a:rPr lang="el-GR" sz="2800" b="1" dirty="0">
                <a:solidFill>
                  <a:srgbClr val="FF7C80"/>
                </a:solidFill>
                <a:latin typeface="Sylfaen" panose="010A0502050306030303" pitchFamily="18" charset="0"/>
                <a:ea typeface="+mn-ea"/>
                <a:cs typeface="+mn-cs"/>
              </a:rPr>
              <a:t>φεμινιστική ιστορία </a:t>
            </a:r>
            <a:r>
              <a:rPr lang="el-GR" sz="2800" b="1" dirty="0">
                <a:solidFill>
                  <a:prstClr val="black"/>
                </a:solidFill>
                <a:latin typeface="Sylfaen" panose="010A0502050306030303" pitchFamily="18" charset="0"/>
                <a:ea typeface="+mn-ea"/>
                <a:cs typeface="+mn-cs"/>
              </a:rPr>
              <a:t>είναι ρευστά</a:t>
            </a:r>
            <a:r>
              <a:rPr lang="el-GR" sz="2400" dirty="0">
                <a:solidFill>
                  <a:prstClr val="black"/>
                </a:solidFill>
                <a:latin typeface="Sylfaen" panose="010A0502050306030303" pitchFamily="18" charset="0"/>
                <a:ea typeface="+mn-ea"/>
                <a:cs typeface="+mn-cs"/>
              </a:rPr>
              <a:t>.</a:t>
            </a:r>
          </a:p>
        </p:txBody>
      </p:sp>
      <p:sp>
        <p:nvSpPr>
          <p:cNvPr id="3" name="Θέση περιεχομένου 2"/>
          <p:cNvSpPr>
            <a:spLocks noGrp="1"/>
          </p:cNvSpPr>
          <p:nvPr>
            <p:ph idx="1"/>
          </p:nvPr>
        </p:nvSpPr>
        <p:spPr>
          <a:xfrm>
            <a:off x="767179" y="1713391"/>
            <a:ext cx="10515600" cy="5033637"/>
          </a:xfrm>
        </p:spPr>
        <p:txBody>
          <a:bodyPr>
            <a:normAutofit/>
          </a:bodyPr>
          <a:lstStyle/>
          <a:p>
            <a:pPr algn="just"/>
            <a:endParaRPr lang="el-GR" sz="2000" dirty="0">
              <a:latin typeface="Sylfaen" panose="010A0502050306030303" pitchFamily="18" charset="0"/>
            </a:endParaRPr>
          </a:p>
          <a:p>
            <a:pPr algn="just">
              <a:buClr>
                <a:srgbClr val="00B0F0"/>
              </a:buClr>
              <a:buFont typeface="Arial" panose="020B0604020202020204" pitchFamily="34" charset="0"/>
              <a:buChar char="♀"/>
            </a:pPr>
            <a:r>
              <a:rPr lang="el-GR" sz="2400" dirty="0">
                <a:latin typeface="Sylfaen" panose="010A0502050306030303" pitchFamily="18" charset="0"/>
              </a:rPr>
              <a:t>Η </a:t>
            </a:r>
            <a:r>
              <a:rPr lang="el-GR" sz="2400" b="1" dirty="0">
                <a:solidFill>
                  <a:srgbClr val="7030A0"/>
                </a:solidFill>
                <a:latin typeface="Sylfaen" panose="010A0502050306030303" pitchFamily="18" charset="0"/>
              </a:rPr>
              <a:t>ιστορία των γυναικών </a:t>
            </a:r>
            <a:r>
              <a:rPr lang="el-GR" sz="2400" dirty="0">
                <a:latin typeface="Sylfaen" panose="010A0502050306030303" pitchFamily="18" charset="0"/>
              </a:rPr>
              <a:t>συνήθως αναφέρεται στην προσπάθεια </a:t>
            </a:r>
            <a:r>
              <a:rPr lang="el-GR" sz="2400" b="1" u="sng" dirty="0">
                <a:latin typeface="Sylfaen" panose="010A0502050306030303" pitchFamily="18" charset="0"/>
              </a:rPr>
              <a:t>αποκατάστασης των γυναικών ως ιστορικά υποκείμενα</a:t>
            </a:r>
            <a:r>
              <a:rPr lang="el-GR" sz="2400" dirty="0">
                <a:latin typeface="Sylfaen" panose="010A0502050306030303" pitchFamily="18" charset="0"/>
              </a:rPr>
              <a:t>, χωρίς απαραίτητα να καταλήγει σε ευρύτερα αναλυτικά συμπεράσματα.</a:t>
            </a:r>
          </a:p>
          <a:p>
            <a:pPr algn="just">
              <a:buClr>
                <a:srgbClr val="00B0F0"/>
              </a:buClr>
              <a:buFont typeface="Arial" panose="020B0604020202020204" pitchFamily="34" charset="0"/>
              <a:buChar char="♀"/>
            </a:pPr>
            <a:r>
              <a:rPr lang="el-GR" sz="2400" dirty="0">
                <a:latin typeface="Sylfaen" panose="010A0502050306030303" pitchFamily="18" charset="0"/>
              </a:rPr>
              <a:t>Η </a:t>
            </a:r>
            <a:r>
              <a:rPr lang="el-GR" sz="2400" b="1" dirty="0">
                <a:solidFill>
                  <a:srgbClr val="FF7C80"/>
                </a:solidFill>
                <a:latin typeface="Sylfaen" panose="010A0502050306030303" pitchFamily="18" charset="0"/>
              </a:rPr>
              <a:t>φεμινιστική ιστορία </a:t>
            </a:r>
            <a:r>
              <a:rPr lang="el-GR" sz="2400" dirty="0">
                <a:latin typeface="Sylfaen" panose="010A0502050306030303" pitchFamily="18" charset="0"/>
              </a:rPr>
              <a:t>αφορά εξίσου </a:t>
            </a:r>
            <a:r>
              <a:rPr lang="el-GR" sz="2400" b="1" u="sng" dirty="0">
                <a:latin typeface="Sylfaen" panose="010A0502050306030303" pitchFamily="18" charset="0"/>
              </a:rPr>
              <a:t>την αποκατάσταση των γυναικών στη συγγραφή της ιστορίας</a:t>
            </a:r>
            <a:r>
              <a:rPr lang="el-GR" sz="2400" dirty="0">
                <a:latin typeface="Sylfaen" panose="010A0502050306030303" pitchFamily="18" charset="0"/>
              </a:rPr>
              <a:t>, αλλά χρησιμοποιεί αυτή τη γνώση </a:t>
            </a:r>
            <a:r>
              <a:rPr lang="el-GR" sz="2400" b="1" u="sng" dirty="0">
                <a:latin typeface="Sylfaen" panose="010A0502050306030303" pitchFamily="18" charset="0"/>
              </a:rPr>
              <a:t>για να διεκδικήσει πολιτικές, κοινωνικές και οικονομικές αλλαγές στη βάση της ισότητας των φύλων</a:t>
            </a:r>
            <a:r>
              <a:rPr lang="el-GR" sz="2400" dirty="0">
                <a:latin typeface="Sylfaen" panose="010A0502050306030303" pitchFamily="18" charset="0"/>
              </a:rPr>
              <a:t>. Τέτοιες ιστορίες αναπόφευκτα εκθέτουν ζητήματα ανισότητας και έμφυλης διαφοράς.</a:t>
            </a:r>
          </a:p>
          <a:p>
            <a:pPr algn="just">
              <a:buClr>
                <a:srgbClr val="00B0F0"/>
              </a:buClr>
              <a:buFont typeface="Arial" panose="020B0604020202020204" pitchFamily="34" charset="0"/>
              <a:buChar char="♀"/>
            </a:pPr>
            <a:r>
              <a:rPr lang="el-GR" sz="2400" dirty="0">
                <a:latin typeface="Sylfaen" panose="010A0502050306030303" pitchFamily="18" charset="0"/>
              </a:rPr>
              <a:t>Η </a:t>
            </a:r>
            <a:r>
              <a:rPr lang="el-GR" sz="2400" b="1" dirty="0">
                <a:solidFill>
                  <a:srgbClr val="CC66FF"/>
                </a:solidFill>
                <a:latin typeface="Sylfaen" panose="010A0502050306030303" pitchFamily="18" charset="0"/>
              </a:rPr>
              <a:t>ιστορία του φύλου </a:t>
            </a:r>
            <a:r>
              <a:rPr lang="el-GR" sz="2400" dirty="0">
                <a:latin typeface="Sylfaen" panose="010A0502050306030303" pitchFamily="18" charset="0"/>
              </a:rPr>
              <a:t>ενσωματώνει </a:t>
            </a:r>
            <a:r>
              <a:rPr lang="el-GR" sz="2400" b="1" u="sng" dirty="0">
                <a:latin typeface="Sylfaen" panose="010A0502050306030303" pitchFamily="18" charset="0"/>
              </a:rPr>
              <a:t>τη διερεύνηση της έμφυλης διαφοράς και ανισότητας</a:t>
            </a:r>
            <a:r>
              <a:rPr lang="el-GR" sz="2400" dirty="0">
                <a:latin typeface="Sylfaen" panose="010A0502050306030303" pitchFamily="18" charset="0"/>
              </a:rPr>
              <a:t>, για να καταλήξει στη </a:t>
            </a:r>
            <a:r>
              <a:rPr lang="el-GR" sz="2400" b="1" u="sng" dirty="0">
                <a:latin typeface="Sylfaen" panose="010A0502050306030303" pitchFamily="18" charset="0"/>
              </a:rPr>
              <a:t>μελέτη των θηλυκοτήτων και ανδρισμών ως </a:t>
            </a:r>
            <a:r>
              <a:rPr lang="el-GR" sz="2400" b="1" u="sng" dirty="0" err="1">
                <a:latin typeface="Sylfaen" panose="010A0502050306030303" pitchFamily="18" charset="0"/>
              </a:rPr>
              <a:t>υποπεδίο</a:t>
            </a:r>
            <a:r>
              <a:rPr lang="el-GR" sz="2400" b="1" u="sng" dirty="0">
                <a:latin typeface="Sylfaen" panose="010A0502050306030303" pitchFamily="18" charset="0"/>
              </a:rPr>
              <a:t> ιστορικής ανάλυσης</a:t>
            </a:r>
            <a:r>
              <a:rPr lang="el-GR" sz="2400" dirty="0">
                <a:latin typeface="Sylfaen" panose="010A0502050306030303" pitchFamily="18" charset="0"/>
              </a:rPr>
              <a:t>*.</a:t>
            </a:r>
          </a:p>
          <a:p>
            <a:pPr marL="0" indent="0" algn="just">
              <a:buClr>
                <a:srgbClr val="00B0F0"/>
              </a:buClr>
              <a:buNone/>
            </a:pPr>
            <a:r>
              <a:rPr lang="el-GR" sz="2400" dirty="0">
                <a:latin typeface="Sylfaen" panose="010A0502050306030303" pitchFamily="18" charset="0"/>
              </a:rPr>
              <a:t> </a:t>
            </a:r>
          </a:p>
          <a:p>
            <a:pPr algn="just"/>
            <a:endParaRPr lang="el-GR" sz="2000" dirty="0">
              <a:latin typeface="Sylfaen" panose="010A0502050306030303" pitchFamily="18" charset="0"/>
            </a:endParaRPr>
          </a:p>
          <a:p>
            <a:pPr marL="0" indent="0" algn="just">
              <a:buNone/>
            </a:pPr>
            <a:endParaRPr lang="el-GR" sz="2000" dirty="0">
              <a:latin typeface="Sylfaen" panose="010A0502050306030303" pitchFamily="18" charset="0"/>
            </a:endParaRPr>
          </a:p>
        </p:txBody>
      </p:sp>
    </p:spTree>
    <p:extLst>
      <p:ext uri="{BB962C8B-B14F-4D97-AF65-F5344CB8AC3E}">
        <p14:creationId xmlns:p14="http://schemas.microsoft.com/office/powerpoint/2010/main" val="6745987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107583"/>
            <a:ext cx="10515600" cy="1325563"/>
          </a:xfrm>
        </p:spPr>
        <p:txBody>
          <a:bodyPr>
            <a:normAutofit/>
          </a:bodyPr>
          <a:lstStyle/>
          <a:p>
            <a:pPr algn="ctr"/>
            <a:r>
              <a:rPr lang="el-GR" sz="2800" b="1" dirty="0">
                <a:solidFill>
                  <a:srgbClr val="3F12AE"/>
                </a:solidFill>
                <a:latin typeface="Sylfaen" panose="010A0502050306030303" pitchFamily="18" charset="0"/>
              </a:rPr>
              <a:t>Θεωρία της </a:t>
            </a:r>
            <a:r>
              <a:rPr lang="el-GR" sz="2800" b="1" dirty="0" err="1">
                <a:solidFill>
                  <a:srgbClr val="3F12AE"/>
                </a:solidFill>
                <a:latin typeface="Sylfaen" panose="010A0502050306030303" pitchFamily="18" charset="0"/>
              </a:rPr>
              <a:t>επιτελεστικότητας</a:t>
            </a:r>
            <a:r>
              <a:rPr lang="el-GR" sz="2800" b="1" dirty="0">
                <a:solidFill>
                  <a:srgbClr val="3F12AE"/>
                </a:solidFill>
                <a:latin typeface="Sylfaen" panose="010A0502050306030303" pitchFamily="18" charset="0"/>
              </a:rPr>
              <a:t> του φύλου </a:t>
            </a:r>
            <a:r>
              <a:rPr lang="el-GR" sz="2800" b="1" dirty="0">
                <a:latin typeface="Sylfaen" panose="010A0502050306030303" pitchFamily="18" charset="0"/>
              </a:rPr>
              <a:t>(</a:t>
            </a:r>
            <a:r>
              <a:rPr lang="en-US" sz="2800" b="1" dirty="0">
                <a:latin typeface="Sylfaen" panose="010A0502050306030303" pitchFamily="18" charset="0"/>
              </a:rPr>
              <a:t>gender performativity)</a:t>
            </a:r>
            <a:endParaRPr lang="el-GR" sz="2800" b="1" dirty="0">
              <a:latin typeface="Sylfaen" panose="010A0502050306030303" pitchFamily="18" charset="0"/>
            </a:endParaRPr>
          </a:p>
        </p:txBody>
      </p:sp>
      <p:sp>
        <p:nvSpPr>
          <p:cNvPr id="3" name="Θέση περιεχομένου 2"/>
          <p:cNvSpPr>
            <a:spLocks noGrp="1"/>
          </p:cNvSpPr>
          <p:nvPr>
            <p:ph idx="1"/>
          </p:nvPr>
        </p:nvSpPr>
        <p:spPr>
          <a:xfrm>
            <a:off x="838200" y="1433146"/>
            <a:ext cx="10515600" cy="4743817"/>
          </a:xfrm>
          <a:ln w="38100">
            <a:solidFill>
              <a:srgbClr val="CC66FF"/>
            </a:solidFill>
          </a:ln>
        </p:spPr>
        <p:txBody>
          <a:bodyPr>
            <a:normAutofit/>
          </a:bodyPr>
          <a:lstStyle/>
          <a:p>
            <a:pPr marL="0" indent="0" algn="just">
              <a:lnSpc>
                <a:spcPct val="100000"/>
              </a:lnSpc>
              <a:buNone/>
            </a:pPr>
            <a:r>
              <a:rPr lang="el-GR" sz="2400" dirty="0">
                <a:latin typeface="Sylfaen" panose="010A0502050306030303" pitchFamily="18" charset="0"/>
              </a:rPr>
              <a:t>«Πράξεις, χειρονομίες και επιθυμία παράγουν την εντύπωση ενός εσωτερικού πυρήνα ή ουσίας, αλλά την παράγουν στην </a:t>
            </a:r>
            <a:r>
              <a:rPr lang="el-GR" sz="2400" b="1" i="1" dirty="0">
                <a:solidFill>
                  <a:srgbClr val="954ECA"/>
                </a:solidFill>
                <a:latin typeface="Sylfaen" panose="010A0502050306030303" pitchFamily="18" charset="0"/>
              </a:rPr>
              <a:t>επιφάνεια </a:t>
            </a:r>
            <a:r>
              <a:rPr lang="el-GR" sz="2400" b="1" dirty="0">
                <a:solidFill>
                  <a:srgbClr val="954ECA"/>
                </a:solidFill>
                <a:latin typeface="Sylfaen" panose="010A0502050306030303" pitchFamily="18" charset="0"/>
              </a:rPr>
              <a:t>του σώματος</a:t>
            </a:r>
            <a:r>
              <a:rPr lang="el-GR" sz="2400" dirty="0">
                <a:latin typeface="Sylfaen" panose="010A0502050306030303" pitchFamily="18" charset="0"/>
              </a:rPr>
              <a:t>, μέσω του παιχνιδιού των σημαινουσών απουσιών που υποδηλώνουν, χωρίς να αποκαλύπτουν ποτέ την οργανωτική αρχή της ταυτότητας </a:t>
            </a:r>
            <a:r>
              <a:rPr lang="el-GR" sz="2400" b="1" dirty="0">
                <a:solidFill>
                  <a:srgbClr val="954ECA"/>
                </a:solidFill>
                <a:latin typeface="Sylfaen" panose="010A0502050306030303" pitchFamily="18" charset="0"/>
              </a:rPr>
              <a:t>ως αιτία</a:t>
            </a:r>
            <a:r>
              <a:rPr lang="el-GR" sz="2400" dirty="0">
                <a:latin typeface="Sylfaen" panose="010A0502050306030303" pitchFamily="18" charset="0"/>
              </a:rPr>
              <a:t>. Τέτοιες πράξεις, χειρονομίες, παραστάσεις, υπό την ευρεία έννοια, είναι </a:t>
            </a:r>
            <a:r>
              <a:rPr lang="el-GR" sz="2400" b="1" i="1" dirty="0" err="1">
                <a:solidFill>
                  <a:srgbClr val="954ECA"/>
                </a:solidFill>
                <a:latin typeface="Sylfaen" panose="010A0502050306030303" pitchFamily="18" charset="0"/>
              </a:rPr>
              <a:t>επιτελεστικές</a:t>
            </a:r>
            <a:r>
              <a:rPr lang="el-GR" sz="2400" dirty="0">
                <a:latin typeface="Sylfaen" panose="010A0502050306030303" pitchFamily="18" charset="0"/>
              </a:rPr>
              <a:t>, αφού η ουσία ή η ταυτότητα την οποία κατά τα άλλα υποτίθεται ότι εκφράζουν είναι </a:t>
            </a:r>
            <a:r>
              <a:rPr lang="el-GR" sz="2400" b="1" dirty="0">
                <a:latin typeface="Sylfaen" panose="010A0502050306030303" pitchFamily="18" charset="0"/>
              </a:rPr>
              <a:t>κατασκευάσματα</a:t>
            </a:r>
            <a:r>
              <a:rPr lang="el-GR" sz="2400" dirty="0">
                <a:latin typeface="Sylfaen" panose="010A0502050306030303" pitchFamily="18" charset="0"/>
              </a:rPr>
              <a:t> που επινοούνται και συντηρούνται με σωματικά σημεία και άλλα </a:t>
            </a:r>
            <a:r>
              <a:rPr lang="el-GR" sz="2400" dirty="0" err="1">
                <a:latin typeface="Sylfaen" panose="010A0502050306030303" pitchFamily="18" charset="0"/>
              </a:rPr>
              <a:t>λογοθετικά</a:t>
            </a:r>
            <a:r>
              <a:rPr lang="el-GR" sz="2400" dirty="0">
                <a:latin typeface="Sylfaen" panose="010A0502050306030303" pitchFamily="18" charset="0"/>
              </a:rPr>
              <a:t> μέσα. </a:t>
            </a:r>
            <a:r>
              <a:rPr lang="el-GR" sz="2400" b="1" u="sng" dirty="0">
                <a:solidFill>
                  <a:srgbClr val="954ECA"/>
                </a:solidFill>
                <a:latin typeface="Sylfaen" panose="010A0502050306030303" pitchFamily="18" charset="0"/>
              </a:rPr>
              <a:t>Ότι το </a:t>
            </a:r>
            <a:r>
              <a:rPr lang="el-GR" sz="2400" b="1" u="sng" dirty="0" err="1">
                <a:solidFill>
                  <a:srgbClr val="954ECA"/>
                </a:solidFill>
                <a:latin typeface="Sylfaen" panose="010A0502050306030303" pitchFamily="18" charset="0"/>
              </a:rPr>
              <a:t>έμφυλο</a:t>
            </a:r>
            <a:r>
              <a:rPr lang="el-GR" sz="2400" b="1" u="sng" dirty="0">
                <a:solidFill>
                  <a:srgbClr val="954ECA"/>
                </a:solidFill>
                <a:latin typeface="Sylfaen" panose="010A0502050306030303" pitchFamily="18" charset="0"/>
              </a:rPr>
              <a:t> σώμα είναι </a:t>
            </a:r>
            <a:r>
              <a:rPr lang="el-GR" sz="2400" b="1" u="sng" dirty="0" err="1">
                <a:solidFill>
                  <a:srgbClr val="954ECA"/>
                </a:solidFill>
                <a:latin typeface="Sylfaen" panose="010A0502050306030303" pitchFamily="18" charset="0"/>
              </a:rPr>
              <a:t>επιτελεστικό</a:t>
            </a:r>
            <a:r>
              <a:rPr lang="el-GR" sz="2400" b="1" u="sng" dirty="0">
                <a:solidFill>
                  <a:srgbClr val="954ECA"/>
                </a:solidFill>
                <a:latin typeface="Sylfaen" panose="010A0502050306030303" pitchFamily="18" charset="0"/>
              </a:rPr>
              <a:t> σημαίνει ότι δεν έχει οντολογικό καθεστώς πέρα από τις ποικίλες πράξεις που συγκροτούν την πραγματικότητά του</a:t>
            </a:r>
            <a:r>
              <a:rPr lang="el-GR" sz="2400" dirty="0">
                <a:latin typeface="Sylfaen" panose="010A0502050306030303" pitchFamily="18" charset="0"/>
              </a:rPr>
              <a:t>».</a:t>
            </a:r>
          </a:p>
          <a:p>
            <a:pPr marL="0" indent="0" algn="just">
              <a:lnSpc>
                <a:spcPct val="100000"/>
              </a:lnSpc>
              <a:buNone/>
            </a:pPr>
            <a:r>
              <a:rPr lang="en-US" sz="1800" dirty="0">
                <a:latin typeface="Sylfaen" panose="010A0502050306030303" pitchFamily="18" charset="0"/>
              </a:rPr>
              <a:t>J. Butler,</a:t>
            </a:r>
            <a:r>
              <a:rPr lang="el-GR" sz="1800" dirty="0">
                <a:latin typeface="Sylfaen" panose="010A0502050306030303" pitchFamily="18" charset="0"/>
              </a:rPr>
              <a:t> </a:t>
            </a:r>
            <a:r>
              <a:rPr lang="el-GR" sz="1800" i="1" dirty="0">
                <a:latin typeface="Sylfaen" panose="010A0502050306030303" pitchFamily="18" charset="0"/>
              </a:rPr>
              <a:t>Αναταραχή φύλου. Ο φεμινισμός και η ανατροπή της ταυτότητας</a:t>
            </a:r>
            <a:r>
              <a:rPr lang="el-GR" sz="1800" dirty="0">
                <a:latin typeface="Sylfaen" panose="010A0502050306030303" pitchFamily="18" charset="0"/>
              </a:rPr>
              <a:t>, </a:t>
            </a:r>
            <a:r>
              <a:rPr lang="el-GR" sz="1800" dirty="0" err="1">
                <a:latin typeface="Sylfaen" panose="010A0502050306030303" pitchFamily="18" charset="0"/>
              </a:rPr>
              <a:t>εκδ</a:t>
            </a:r>
            <a:r>
              <a:rPr lang="el-GR" sz="1800" dirty="0">
                <a:latin typeface="Sylfaen" panose="010A0502050306030303" pitchFamily="18" charset="0"/>
              </a:rPr>
              <a:t>. Αλεξάνδρεια, Αθήνα, 2009, σ.177.</a:t>
            </a:r>
            <a:endParaRPr lang="el-GR" sz="1600" dirty="0">
              <a:latin typeface="Sylfaen" panose="010A0502050306030303" pitchFamily="18" charset="0"/>
            </a:endParaRPr>
          </a:p>
        </p:txBody>
      </p:sp>
    </p:spTree>
    <p:extLst>
      <p:ext uri="{BB962C8B-B14F-4D97-AF65-F5344CB8AC3E}">
        <p14:creationId xmlns:p14="http://schemas.microsoft.com/office/powerpoint/2010/main" val="37353389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97998" y="365125"/>
            <a:ext cx="10515600" cy="1325563"/>
          </a:xfrm>
          <a:ln w="28575">
            <a:solidFill>
              <a:srgbClr val="CC0066"/>
            </a:solidFill>
          </a:ln>
        </p:spPr>
        <p:txBody>
          <a:bodyPr>
            <a:noAutofit/>
          </a:bodyPr>
          <a:lstStyle/>
          <a:p>
            <a:pPr algn="just"/>
            <a:r>
              <a:rPr lang="el-GR" sz="2400" dirty="0">
                <a:latin typeface="Sylfaen" panose="010A0502050306030303" pitchFamily="18" charset="0"/>
              </a:rPr>
              <a:t>Θεωρητική τομή στην ιστορία του φύλου</a:t>
            </a:r>
            <a:r>
              <a:rPr lang="en-US" sz="2400" dirty="0">
                <a:latin typeface="Sylfaen" panose="010A0502050306030303" pitchFamily="18" charset="0"/>
              </a:rPr>
              <a:t> </a:t>
            </a:r>
            <a:r>
              <a:rPr lang="el-GR" sz="2400" dirty="0">
                <a:latin typeface="Sylfaen" panose="010A0502050306030303" pitchFamily="18" charset="0"/>
              </a:rPr>
              <a:t>μέχρι σήμερα συνιστά η μελέτη της </a:t>
            </a:r>
            <a:r>
              <a:rPr lang="en-US" sz="2400" b="1" dirty="0">
                <a:solidFill>
                  <a:srgbClr val="C00000"/>
                </a:solidFill>
                <a:latin typeface="Sylfaen" panose="010A0502050306030303" pitchFamily="18" charset="0"/>
              </a:rPr>
              <a:t>Judith Butler</a:t>
            </a:r>
            <a:r>
              <a:rPr lang="el-GR" sz="2400" dirty="0">
                <a:latin typeface="Sylfaen" panose="010A0502050306030303" pitchFamily="18" charset="0"/>
              </a:rPr>
              <a:t>, </a:t>
            </a:r>
            <a:r>
              <a:rPr lang="el-GR" sz="2400" b="1" i="1" dirty="0">
                <a:solidFill>
                  <a:srgbClr val="0070C0"/>
                </a:solidFill>
                <a:latin typeface="Sylfaen" panose="010A0502050306030303" pitchFamily="18" charset="0"/>
              </a:rPr>
              <a:t>Αναταραχή φύλου. Ο φεμινισμός και η ανατροπή της ταυτότητας </a:t>
            </a:r>
            <a:r>
              <a:rPr lang="el-GR" sz="2400" b="1" dirty="0">
                <a:solidFill>
                  <a:srgbClr val="0070C0"/>
                </a:solidFill>
                <a:latin typeface="Sylfaen" panose="010A0502050306030303" pitchFamily="18" charset="0"/>
              </a:rPr>
              <a:t>(</a:t>
            </a:r>
            <a:r>
              <a:rPr lang="en-US" sz="2400" b="1" i="1" dirty="0">
                <a:solidFill>
                  <a:srgbClr val="0070C0"/>
                </a:solidFill>
                <a:latin typeface="Sylfaen" panose="010A0502050306030303" pitchFamily="18" charset="0"/>
              </a:rPr>
              <a:t>Gender Trouble</a:t>
            </a:r>
            <a:r>
              <a:rPr lang="el-GR" sz="2400" b="1" i="1" dirty="0">
                <a:solidFill>
                  <a:srgbClr val="0070C0"/>
                </a:solidFill>
                <a:latin typeface="Sylfaen" panose="010A0502050306030303" pitchFamily="18" charset="0"/>
              </a:rPr>
              <a:t>. </a:t>
            </a:r>
            <a:r>
              <a:rPr lang="en-US" sz="2400" b="1" i="1" dirty="0">
                <a:solidFill>
                  <a:srgbClr val="0070C0"/>
                </a:solidFill>
                <a:latin typeface="Sylfaen" panose="010A0502050306030303" pitchFamily="18" charset="0"/>
              </a:rPr>
              <a:t>Feminism and the Subversion of Identity</a:t>
            </a:r>
            <a:r>
              <a:rPr lang="en-US" sz="2400" b="1" dirty="0">
                <a:solidFill>
                  <a:srgbClr val="0070C0"/>
                </a:solidFill>
                <a:latin typeface="Sylfaen" panose="010A0502050306030303" pitchFamily="18" charset="0"/>
              </a:rPr>
              <a:t>)</a:t>
            </a:r>
            <a:r>
              <a:rPr lang="el-GR" sz="2400" dirty="0">
                <a:latin typeface="Sylfaen" panose="010A0502050306030303" pitchFamily="18" charset="0"/>
              </a:rPr>
              <a:t>,199</a:t>
            </a:r>
            <a:r>
              <a:rPr lang="en-US" sz="2400" dirty="0">
                <a:latin typeface="Sylfaen" panose="010A0502050306030303" pitchFamily="18" charset="0"/>
              </a:rPr>
              <a:t>0.</a:t>
            </a:r>
            <a:br>
              <a:rPr lang="en-US" sz="2400" dirty="0">
                <a:latin typeface="Sylfaen" panose="010A0502050306030303" pitchFamily="18" charset="0"/>
              </a:rPr>
            </a:br>
            <a:endParaRPr lang="el-GR" sz="2400" dirty="0">
              <a:latin typeface="Sylfaen" panose="010A0502050306030303" pitchFamily="18" charset="0"/>
            </a:endParaRPr>
          </a:p>
        </p:txBody>
      </p:sp>
      <p:sp>
        <p:nvSpPr>
          <p:cNvPr id="3" name="Θέση περιεχομένου 2"/>
          <p:cNvSpPr>
            <a:spLocks noGrp="1"/>
          </p:cNvSpPr>
          <p:nvPr>
            <p:ph idx="1"/>
          </p:nvPr>
        </p:nvSpPr>
        <p:spPr>
          <a:xfrm>
            <a:off x="838200" y="2420429"/>
            <a:ext cx="10515600" cy="4351338"/>
          </a:xfrm>
        </p:spPr>
        <p:txBody>
          <a:bodyPr>
            <a:normAutofit/>
          </a:bodyPr>
          <a:lstStyle/>
          <a:p>
            <a:pPr algn="just">
              <a:buClr>
                <a:srgbClr val="7030A0"/>
              </a:buClr>
              <a:buSzPct val="102000"/>
              <a:buFont typeface="Arial" panose="020B0604020202020204" pitchFamily="34" charset="0"/>
              <a:buChar char="♀"/>
            </a:pPr>
            <a:r>
              <a:rPr lang="el-GR" sz="2000" dirty="0">
                <a:latin typeface="Sylfaen" panose="010A0502050306030303" pitchFamily="18" charset="0"/>
              </a:rPr>
              <a:t>Στο έργο της αναζήτησε τις </a:t>
            </a:r>
            <a:r>
              <a:rPr lang="el-GR" sz="2000" b="1" dirty="0">
                <a:latin typeface="Sylfaen" panose="010A0502050306030303" pitchFamily="18" charset="0"/>
              </a:rPr>
              <a:t>αιτίες</a:t>
            </a:r>
            <a:r>
              <a:rPr lang="el-GR" sz="2000" dirty="0">
                <a:latin typeface="Sylfaen" panose="010A0502050306030303" pitchFamily="18" charset="0"/>
              </a:rPr>
              <a:t> που διαμόρφωσαν και θεμελίωσαν τις </a:t>
            </a:r>
            <a:r>
              <a:rPr lang="el-GR" sz="2000" b="1" dirty="0" err="1">
                <a:solidFill>
                  <a:srgbClr val="CC0066"/>
                </a:solidFill>
                <a:latin typeface="Sylfaen" panose="010A0502050306030303" pitchFamily="18" charset="0"/>
              </a:rPr>
              <a:t>έμφυλες</a:t>
            </a:r>
            <a:r>
              <a:rPr lang="el-GR" sz="2000" b="1" dirty="0">
                <a:solidFill>
                  <a:srgbClr val="CC0066"/>
                </a:solidFill>
                <a:latin typeface="Sylfaen" panose="010A0502050306030303" pitchFamily="18" charset="0"/>
              </a:rPr>
              <a:t> ταυτότητες </a:t>
            </a:r>
            <a:r>
              <a:rPr lang="el-GR" sz="2000" dirty="0">
                <a:latin typeface="Sylfaen" panose="010A0502050306030303" pitchFamily="18" charset="0"/>
              </a:rPr>
              <a:t>μέσα από </a:t>
            </a:r>
            <a:r>
              <a:rPr lang="el-GR" sz="2000" b="1" dirty="0">
                <a:latin typeface="Sylfaen" panose="010A0502050306030303" pitchFamily="18" charset="0"/>
              </a:rPr>
              <a:t>μία γενεαλογική κριτική</a:t>
            </a:r>
            <a:r>
              <a:rPr lang="el-GR" sz="2000" dirty="0">
                <a:latin typeface="Sylfaen" panose="010A0502050306030303" pitchFamily="18" charset="0"/>
              </a:rPr>
              <a:t>, </a:t>
            </a:r>
            <a:r>
              <a:rPr lang="el-GR" sz="2000" b="1" dirty="0">
                <a:latin typeface="Sylfaen" panose="010A0502050306030303" pitchFamily="18" charset="0"/>
              </a:rPr>
              <a:t>αιτίες που θεωρεί ότι είναι </a:t>
            </a:r>
            <a:r>
              <a:rPr lang="el-GR" sz="2000" b="1" dirty="0" err="1">
                <a:latin typeface="Sylfaen" panose="010A0502050306030303" pitchFamily="18" charset="0"/>
              </a:rPr>
              <a:t>πολυπαραγοντικές</a:t>
            </a:r>
            <a:r>
              <a:rPr lang="el-GR" sz="2000" dirty="0">
                <a:latin typeface="Sylfaen" panose="010A0502050306030303" pitchFamily="18" charset="0"/>
              </a:rPr>
              <a:t>, αφού αποτελούν συνέπειες μίας συνεργατικής σχέσης θεσμών, πρακτικών και λόγων που διαχέονται στην κοινωνία.</a:t>
            </a:r>
          </a:p>
          <a:p>
            <a:pPr algn="just">
              <a:buClr>
                <a:srgbClr val="7030A0"/>
              </a:buClr>
              <a:buSzPct val="102000"/>
              <a:buFont typeface="Arial" panose="020B0604020202020204" pitchFamily="34" charset="0"/>
              <a:buChar char="♀"/>
            </a:pPr>
            <a:r>
              <a:rPr lang="el-GR" sz="2000" b="1" dirty="0">
                <a:solidFill>
                  <a:srgbClr val="C00000"/>
                </a:solidFill>
                <a:latin typeface="Sylfaen" panose="010A0502050306030303" pitchFamily="18" charset="0"/>
              </a:rPr>
              <a:t>Απορρίπτει</a:t>
            </a:r>
            <a:r>
              <a:rPr lang="el-GR" sz="2000" dirty="0">
                <a:latin typeface="Sylfaen" panose="010A0502050306030303" pitchFamily="18" charset="0"/>
              </a:rPr>
              <a:t> τη </a:t>
            </a:r>
            <a:r>
              <a:rPr lang="el-GR" sz="2000" b="1" dirty="0">
                <a:solidFill>
                  <a:schemeClr val="accent1"/>
                </a:solidFill>
                <a:latin typeface="Sylfaen" panose="010A0502050306030303" pitchFamily="18" charset="0"/>
              </a:rPr>
              <a:t>διάκριση βιολογικού και κοινωνικού φύλου</a:t>
            </a:r>
            <a:r>
              <a:rPr lang="el-GR" sz="2000" dirty="0">
                <a:latin typeface="Sylfaen" panose="010A0502050306030303" pitchFamily="18" charset="0"/>
              </a:rPr>
              <a:t>, υποστηρίζοντας </a:t>
            </a:r>
            <a:r>
              <a:rPr lang="el-GR" sz="2000" b="1" dirty="0">
                <a:solidFill>
                  <a:schemeClr val="accent1"/>
                </a:solidFill>
                <a:latin typeface="Sylfaen" panose="010A0502050306030303" pitchFamily="18" charset="0"/>
              </a:rPr>
              <a:t>ότι και το βιολογικό είναι κοινωνικό, είναι δηλαδή και αυτό </a:t>
            </a:r>
            <a:r>
              <a:rPr lang="el-GR" sz="2000" b="1" dirty="0" err="1">
                <a:solidFill>
                  <a:schemeClr val="accent1"/>
                </a:solidFill>
                <a:latin typeface="Sylfaen" panose="010A0502050306030303" pitchFamily="18" charset="0"/>
              </a:rPr>
              <a:t>λογοθετικά</a:t>
            </a:r>
            <a:r>
              <a:rPr lang="el-GR" sz="2000" b="1" dirty="0">
                <a:solidFill>
                  <a:schemeClr val="accent1"/>
                </a:solidFill>
                <a:latin typeface="Sylfaen" panose="010A0502050306030303" pitchFamily="18" charset="0"/>
              </a:rPr>
              <a:t> κατασκευασμένο</a:t>
            </a:r>
            <a:r>
              <a:rPr lang="el-GR" sz="2000" dirty="0">
                <a:latin typeface="Sylfaen" panose="010A0502050306030303" pitchFamily="18" charset="0"/>
              </a:rPr>
              <a:t>. Δεν υπάρχουν «φυσικές» (</a:t>
            </a:r>
            <a:r>
              <a:rPr lang="el-GR" sz="2000" dirty="0" err="1">
                <a:latin typeface="Sylfaen" panose="010A0502050306030303" pitchFamily="18" charset="0"/>
              </a:rPr>
              <a:t>ουσιοκρατικές</a:t>
            </a:r>
            <a:r>
              <a:rPr lang="el-GR" sz="2000" dirty="0">
                <a:latin typeface="Sylfaen" panose="010A0502050306030303" pitchFamily="18" charset="0"/>
              </a:rPr>
              <a:t>) κατηγορίες.</a:t>
            </a:r>
          </a:p>
          <a:p>
            <a:pPr algn="just">
              <a:buClr>
                <a:srgbClr val="7030A0"/>
              </a:buClr>
              <a:buSzPct val="102000"/>
              <a:buFont typeface="Arial" panose="020B0604020202020204" pitchFamily="34" charset="0"/>
              <a:buChar char="♀"/>
            </a:pPr>
            <a:r>
              <a:rPr lang="el-GR" sz="2000" dirty="0">
                <a:latin typeface="Sylfaen" panose="010A0502050306030303" pitchFamily="18" charset="0"/>
              </a:rPr>
              <a:t>Θεωρεί ότι το </a:t>
            </a:r>
            <a:r>
              <a:rPr lang="el-GR" sz="2000" b="1" dirty="0">
                <a:latin typeface="Sylfaen" panose="010A0502050306030303" pitchFamily="18" charset="0"/>
              </a:rPr>
              <a:t>βιολογικό δίπολο άρρεν-θήλυ θεμελιώνει </a:t>
            </a:r>
            <a:r>
              <a:rPr lang="el-GR" sz="2000" dirty="0">
                <a:latin typeface="Sylfaen" panose="010A0502050306030303" pitchFamily="18" charset="0"/>
              </a:rPr>
              <a:t>την </a:t>
            </a:r>
            <a:r>
              <a:rPr lang="el-GR" sz="2000" b="1" dirty="0">
                <a:latin typeface="Sylfaen" panose="010A0502050306030303" pitchFamily="18" charset="0"/>
              </a:rPr>
              <a:t>ετερόφυλη κανονικότητα </a:t>
            </a:r>
            <a:r>
              <a:rPr lang="el-GR" sz="2000" dirty="0">
                <a:latin typeface="Sylfaen" panose="010A0502050306030303" pitchFamily="18" charset="0"/>
              </a:rPr>
              <a:t>που </a:t>
            </a:r>
            <a:r>
              <a:rPr lang="el-GR" sz="2000" b="1" dirty="0">
                <a:latin typeface="Sylfaen" panose="010A0502050306030303" pitchFamily="18" charset="0"/>
              </a:rPr>
              <a:t>εξασφαλίζει την αναπαραγωγή</a:t>
            </a:r>
            <a:r>
              <a:rPr lang="el-GR" sz="2000" dirty="0">
                <a:latin typeface="Sylfaen" panose="010A0502050306030303" pitchFamily="18" charset="0"/>
              </a:rPr>
              <a:t>, καθιστώντας ως </a:t>
            </a:r>
            <a:r>
              <a:rPr lang="el-GR" sz="2000" b="1" dirty="0">
                <a:solidFill>
                  <a:srgbClr val="C00000"/>
                </a:solidFill>
                <a:latin typeface="Sylfaen" panose="010A0502050306030303" pitchFamily="18" charset="0"/>
              </a:rPr>
              <a:t>«αφύσικο» </a:t>
            </a:r>
            <a:r>
              <a:rPr lang="el-GR" sz="2000" dirty="0">
                <a:latin typeface="Sylfaen" panose="010A0502050306030303" pitchFamily="18" charset="0"/>
              </a:rPr>
              <a:t>οτιδήποτε αποκλίνει από αυτό.</a:t>
            </a:r>
          </a:p>
          <a:p>
            <a:pPr algn="just">
              <a:buClr>
                <a:srgbClr val="7030A0"/>
              </a:buClr>
              <a:buSzPct val="102000"/>
              <a:buFont typeface="Arial" panose="020B0604020202020204" pitchFamily="34" charset="0"/>
              <a:buChar char="♀"/>
            </a:pPr>
            <a:r>
              <a:rPr lang="el-GR" sz="2000" dirty="0">
                <a:latin typeface="Sylfaen" panose="010A0502050306030303" pitchFamily="18" charset="0"/>
              </a:rPr>
              <a:t>Και για την </a:t>
            </a:r>
            <a:r>
              <a:rPr lang="en-US" sz="2000" dirty="0">
                <a:latin typeface="Sylfaen" panose="010A0502050306030303" pitchFamily="18" charset="0"/>
              </a:rPr>
              <a:t>Butler </a:t>
            </a:r>
            <a:r>
              <a:rPr lang="el-GR" sz="2000" dirty="0">
                <a:latin typeface="Sylfaen" panose="010A0502050306030303" pitchFamily="18" charset="0"/>
              </a:rPr>
              <a:t>το φύλο </a:t>
            </a:r>
            <a:r>
              <a:rPr lang="el-GR" sz="2000" dirty="0" err="1">
                <a:latin typeface="Sylfaen" panose="010A0502050306030303" pitchFamily="18" charset="0"/>
              </a:rPr>
              <a:t>νοηματοδοτείται</a:t>
            </a:r>
            <a:r>
              <a:rPr lang="el-GR" sz="2000" dirty="0">
                <a:latin typeface="Sylfaen" panose="010A0502050306030303" pitchFamily="18" charset="0"/>
              </a:rPr>
              <a:t> συνεχώς </a:t>
            </a:r>
            <a:r>
              <a:rPr lang="el-GR" sz="2000" b="1" dirty="0">
                <a:solidFill>
                  <a:schemeClr val="accent1"/>
                </a:solidFill>
                <a:latin typeface="Sylfaen" panose="010A0502050306030303" pitchFamily="18" charset="0"/>
              </a:rPr>
              <a:t>χρησιμοποιώντας τις πολιτισμικές του εκφάνσεις</a:t>
            </a:r>
            <a:r>
              <a:rPr lang="el-GR" sz="2000" dirty="0">
                <a:latin typeface="Sylfaen" panose="010A0502050306030303" pitchFamily="18" charset="0"/>
              </a:rPr>
              <a:t> </a:t>
            </a:r>
            <a:r>
              <a:rPr lang="el-GR" sz="2000" b="1" dirty="0">
                <a:latin typeface="Sylfaen" panose="010A0502050306030303" pitchFamily="18" charset="0"/>
              </a:rPr>
              <a:t>=</a:t>
            </a:r>
            <a:r>
              <a:rPr lang="el-GR" sz="2000" dirty="0">
                <a:latin typeface="Sylfaen" panose="010A0502050306030303" pitchFamily="18" charset="0"/>
              </a:rPr>
              <a:t> </a:t>
            </a:r>
            <a:r>
              <a:rPr lang="el-GR" sz="2000" b="1" dirty="0">
                <a:latin typeface="Sylfaen" panose="010A0502050306030303" pitchFamily="18" charset="0"/>
              </a:rPr>
              <a:t>λεκτικές</a:t>
            </a:r>
            <a:r>
              <a:rPr lang="el-GR" sz="2000" dirty="0">
                <a:latin typeface="Sylfaen" panose="010A0502050306030303" pitchFamily="18" charset="0"/>
              </a:rPr>
              <a:t> και </a:t>
            </a:r>
            <a:r>
              <a:rPr lang="el-GR" sz="2000" b="1" dirty="0">
                <a:latin typeface="Sylfaen" panose="010A0502050306030303" pitchFamily="18" charset="0"/>
              </a:rPr>
              <a:t>κοινωνικές</a:t>
            </a:r>
            <a:r>
              <a:rPr lang="el-GR" sz="2000" dirty="0">
                <a:latin typeface="Sylfaen" panose="010A0502050306030303" pitchFamily="18" charset="0"/>
              </a:rPr>
              <a:t> πρακτικές που πλαισιώνουν το ένα ή το άλλο φύλο σε κάθε εποχή</a:t>
            </a:r>
            <a:r>
              <a:rPr lang="en-US" sz="2000" dirty="0">
                <a:latin typeface="Sylfaen" panose="010A0502050306030303" pitchFamily="18" charset="0"/>
              </a:rPr>
              <a:t> </a:t>
            </a:r>
            <a:r>
              <a:rPr lang="el-GR" sz="2000" dirty="0">
                <a:latin typeface="Sylfaen" panose="010A0502050306030303" pitchFamily="18" charset="0"/>
              </a:rPr>
              <a:t>και μέσω της </a:t>
            </a:r>
            <a:r>
              <a:rPr lang="el-GR" sz="2000" u="sng" dirty="0" err="1">
                <a:latin typeface="Sylfaen" panose="010A0502050306030303" pitchFamily="18" charset="0"/>
              </a:rPr>
              <a:t>επαναληπτικότητας</a:t>
            </a:r>
            <a:r>
              <a:rPr lang="el-GR" sz="2000" dirty="0">
                <a:latin typeface="Sylfaen" panose="010A0502050306030303" pitchFamily="18" charset="0"/>
              </a:rPr>
              <a:t> παράγουν τον άνδρα και τη γυναίκα. </a:t>
            </a:r>
          </a:p>
        </p:txBody>
      </p:sp>
      <p:sp>
        <p:nvSpPr>
          <p:cNvPr id="4" name="Βέλος: Κάτω 3">
            <a:extLst>
              <a:ext uri="{FF2B5EF4-FFF2-40B4-BE49-F238E27FC236}">
                <a16:creationId xmlns:a16="http://schemas.microsoft.com/office/drawing/2014/main" id="{3CC22998-B69C-A848-173C-CDBE97C3BF8B}"/>
              </a:ext>
            </a:extLst>
          </p:cNvPr>
          <p:cNvSpPr/>
          <p:nvPr/>
        </p:nvSpPr>
        <p:spPr>
          <a:xfrm>
            <a:off x="5832629" y="1690688"/>
            <a:ext cx="263371" cy="514905"/>
          </a:xfrm>
          <a:prstGeom prst="downArrow">
            <a:avLst/>
          </a:prstGeom>
          <a:solidFill>
            <a:srgbClr val="FF9999"/>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8234288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81739" y="228600"/>
            <a:ext cx="11469949" cy="6629400"/>
          </a:xfrm>
        </p:spPr>
        <p:txBody>
          <a:bodyPr>
            <a:normAutofit/>
          </a:bodyPr>
          <a:lstStyle/>
          <a:p>
            <a:pPr marL="0" indent="0" algn="ctr">
              <a:buNone/>
            </a:pPr>
            <a:r>
              <a:rPr lang="el-GR" sz="3300" b="1" u="sng" dirty="0">
                <a:latin typeface="Sylfaen" panose="010A0502050306030303" pitchFamily="18" charset="0"/>
              </a:rPr>
              <a:t>Πού, λοιπόν, </a:t>
            </a:r>
            <a:r>
              <a:rPr lang="el-GR" sz="3300" b="1" u="sng" dirty="0">
                <a:solidFill>
                  <a:srgbClr val="954ECA"/>
                </a:solidFill>
                <a:latin typeface="Sylfaen" panose="010A0502050306030303" pitchFamily="18" charset="0"/>
              </a:rPr>
              <a:t>επιτελείται το φύλο </a:t>
            </a:r>
            <a:r>
              <a:rPr lang="el-GR" sz="3300" b="1" u="sng" dirty="0">
                <a:latin typeface="Sylfaen" panose="010A0502050306030303" pitchFamily="18" charset="0"/>
              </a:rPr>
              <a:t>(</a:t>
            </a:r>
            <a:r>
              <a:rPr lang="en-US" sz="3300" b="1" u="sng" dirty="0">
                <a:latin typeface="Sylfaen" panose="010A0502050306030303" pitchFamily="18" charset="0"/>
              </a:rPr>
              <a:t>gender performativity</a:t>
            </a:r>
            <a:r>
              <a:rPr lang="en-US" sz="3300" b="1" dirty="0">
                <a:latin typeface="Sylfaen" panose="010A0502050306030303" pitchFamily="18" charset="0"/>
              </a:rPr>
              <a:t>)</a:t>
            </a:r>
            <a:r>
              <a:rPr lang="el-GR" sz="3300" b="1" dirty="0">
                <a:latin typeface="Sylfaen" panose="010A0502050306030303" pitchFamily="18" charset="0"/>
              </a:rPr>
              <a:t>;</a:t>
            </a:r>
            <a:endParaRPr lang="en-US" sz="3300" b="1" dirty="0">
              <a:latin typeface="Sylfaen" panose="010A0502050306030303" pitchFamily="18" charset="0"/>
            </a:endParaRPr>
          </a:p>
          <a:p>
            <a:pPr marL="0" indent="0" algn="ctr">
              <a:buNone/>
            </a:pPr>
            <a:endParaRPr lang="el-GR" sz="3000" b="1" dirty="0">
              <a:latin typeface="Sylfaen" panose="010A0502050306030303" pitchFamily="18" charset="0"/>
            </a:endParaRPr>
          </a:p>
          <a:p>
            <a:pPr marL="0" indent="0" algn="just">
              <a:buNone/>
            </a:pPr>
            <a:r>
              <a:rPr lang="el-GR" sz="2400" dirty="0">
                <a:latin typeface="Sylfaen" panose="010A0502050306030303" pitchFamily="18" charset="0"/>
              </a:rPr>
              <a:t>Ως </a:t>
            </a:r>
            <a:r>
              <a:rPr lang="el-GR" sz="2400" b="1" dirty="0">
                <a:latin typeface="Sylfaen" panose="010A0502050306030303" pitchFamily="18" charset="0"/>
              </a:rPr>
              <a:t>επιτελέσεις του φύλου </a:t>
            </a:r>
            <a:r>
              <a:rPr lang="el-GR" sz="2400" dirty="0">
                <a:latin typeface="Sylfaen" panose="010A0502050306030303" pitchFamily="18" charset="0"/>
              </a:rPr>
              <a:t>στην καθημερινή ζωή μπορούν να είναι:</a:t>
            </a:r>
          </a:p>
          <a:p>
            <a:pPr marL="0" indent="0" algn="ctr">
              <a:buNone/>
            </a:pPr>
            <a:r>
              <a:rPr lang="en-US" sz="2400" dirty="0">
                <a:latin typeface="Sylfaen" panose="010A0502050306030303" pitchFamily="18" charset="0"/>
                <a:sym typeface="Wingdings" panose="05000000000000000000" pitchFamily="2" charset="2"/>
              </a:rPr>
              <a:t>         </a:t>
            </a:r>
            <a:r>
              <a:rPr lang="el-GR" sz="2400" dirty="0">
                <a:latin typeface="Sylfaen" panose="010A0502050306030303" pitchFamily="18" charset="0"/>
              </a:rPr>
              <a:t>οι συμπεριφορές, οι αποφάσεις, οι επιθυμίες, τα σωματικά στυλ που συνδέονται με </a:t>
            </a:r>
            <a:r>
              <a:rPr lang="el-GR" sz="2400" b="1" dirty="0">
                <a:latin typeface="Sylfaen" panose="010A0502050306030303" pitchFamily="18" charset="0"/>
              </a:rPr>
              <a:t>τον ανδρισμό </a:t>
            </a:r>
            <a:r>
              <a:rPr lang="el-GR" sz="2400" dirty="0">
                <a:latin typeface="Sylfaen" panose="010A0502050306030303" pitchFamily="18" charset="0"/>
              </a:rPr>
              <a:t>και </a:t>
            </a:r>
            <a:r>
              <a:rPr lang="el-GR" sz="2400" b="1" dirty="0">
                <a:latin typeface="Sylfaen" panose="010A0502050306030303" pitchFamily="18" charset="0"/>
              </a:rPr>
              <a:t>τη θηλυκότητα</a:t>
            </a:r>
            <a:r>
              <a:rPr lang="el-GR" sz="2400" dirty="0">
                <a:latin typeface="Sylfaen" panose="010A0502050306030303" pitchFamily="18" charset="0"/>
              </a:rPr>
              <a:t>.</a:t>
            </a:r>
            <a:endParaRPr lang="en-US" sz="2400" dirty="0">
              <a:latin typeface="Sylfaen" panose="010A0502050306030303" pitchFamily="18" charset="0"/>
            </a:endParaRPr>
          </a:p>
          <a:p>
            <a:pPr marL="0" indent="0" algn="ctr">
              <a:buNone/>
            </a:pPr>
            <a:endParaRPr lang="el-GR" sz="2400" dirty="0">
              <a:latin typeface="Sylfaen" panose="010A0502050306030303" pitchFamily="18" charset="0"/>
            </a:endParaRPr>
          </a:p>
          <a:p>
            <a:pPr lvl="1" algn="just">
              <a:buClr>
                <a:srgbClr val="954ECA"/>
              </a:buClr>
              <a:buFont typeface="Arial" panose="020B0604020202020204" pitchFamily="34" charset="0"/>
              <a:buChar char="♀"/>
            </a:pPr>
            <a:r>
              <a:rPr lang="el-GR" b="1" dirty="0">
                <a:solidFill>
                  <a:srgbClr val="D60093"/>
                </a:solidFill>
                <a:latin typeface="Sylfaen" panose="010A0502050306030303" pitchFamily="18" charset="0"/>
              </a:rPr>
              <a:t>Μια πράξη για να είναι </a:t>
            </a:r>
            <a:r>
              <a:rPr lang="el-GR" b="1" u="sng" dirty="0" err="1">
                <a:solidFill>
                  <a:srgbClr val="D60093"/>
                </a:solidFill>
                <a:latin typeface="Sylfaen" panose="010A0502050306030303" pitchFamily="18" charset="0"/>
              </a:rPr>
              <a:t>επιτελεστική</a:t>
            </a:r>
            <a:r>
              <a:rPr lang="el-GR" u="sng" dirty="0">
                <a:latin typeface="Sylfaen" panose="010A0502050306030303" pitchFamily="18" charset="0"/>
              </a:rPr>
              <a:t> </a:t>
            </a:r>
            <a:r>
              <a:rPr lang="el-GR" b="1" u="sng" dirty="0">
                <a:latin typeface="Sylfaen" panose="010A0502050306030303" pitchFamily="18" charset="0"/>
              </a:rPr>
              <a:t>πρέπει να εξαρτάται από κάποιον άλλον που την παρακολουθεί</a:t>
            </a:r>
            <a:r>
              <a:rPr lang="el-GR" dirty="0">
                <a:latin typeface="Sylfaen" panose="010A0502050306030303" pitchFamily="18" charset="0"/>
              </a:rPr>
              <a:t> και </a:t>
            </a:r>
            <a:r>
              <a:rPr lang="el-GR" b="1" dirty="0">
                <a:latin typeface="Sylfaen" panose="010A0502050306030303" pitchFamily="18" charset="0"/>
              </a:rPr>
              <a:t>την αναγνωρίζει </a:t>
            </a:r>
            <a:r>
              <a:rPr lang="el-GR" dirty="0">
                <a:latin typeface="Sylfaen" panose="010A0502050306030303" pitchFamily="18" charset="0"/>
              </a:rPr>
              <a:t>μέσα στις δεδομένες συμβάσεις μια κοινωνίας. Εκτελείται με όρους κοινωνικής </a:t>
            </a:r>
            <a:r>
              <a:rPr lang="el-GR" dirty="0" err="1">
                <a:latin typeface="Sylfaen" panose="010A0502050306030303" pitchFamily="18" charset="0"/>
              </a:rPr>
              <a:t>διεπίδρασης</a:t>
            </a:r>
            <a:r>
              <a:rPr lang="el-GR" dirty="0">
                <a:latin typeface="Sylfaen" panose="010A0502050306030303" pitchFamily="18" charset="0"/>
              </a:rPr>
              <a:t>.</a:t>
            </a:r>
            <a:endParaRPr lang="en-US" dirty="0">
              <a:latin typeface="Sylfaen" panose="010A0502050306030303" pitchFamily="18" charset="0"/>
            </a:endParaRPr>
          </a:p>
          <a:p>
            <a:pPr lvl="1" algn="just">
              <a:buClr>
                <a:srgbClr val="954ECA"/>
              </a:buClr>
              <a:buFont typeface="Arial" panose="020B0604020202020204" pitchFamily="34" charset="0"/>
              <a:buChar char="♀"/>
            </a:pPr>
            <a:endParaRPr lang="en-US" sz="2000" dirty="0">
              <a:latin typeface="Sylfaen" panose="010A0502050306030303" pitchFamily="18" charset="0"/>
            </a:endParaRPr>
          </a:p>
          <a:p>
            <a:pPr lvl="1" algn="just">
              <a:buClr>
                <a:srgbClr val="954ECA"/>
              </a:buClr>
              <a:buFont typeface="Arial" panose="020B0604020202020204" pitchFamily="34" charset="0"/>
              <a:buChar char="♀"/>
            </a:pPr>
            <a:endParaRPr lang="el-GR" sz="2000" dirty="0">
              <a:latin typeface="Sylfaen" panose="010A0502050306030303" pitchFamily="18" charset="0"/>
            </a:endParaRPr>
          </a:p>
          <a:p>
            <a:pPr lvl="1" algn="just">
              <a:buClr>
                <a:srgbClr val="954ECA"/>
              </a:buClr>
              <a:buFont typeface="Arial" panose="020B0604020202020204" pitchFamily="34" charset="0"/>
              <a:buChar char="♀"/>
            </a:pPr>
            <a:r>
              <a:rPr lang="el-GR" dirty="0">
                <a:latin typeface="Sylfaen" panose="010A0502050306030303" pitchFamily="18" charset="0"/>
              </a:rPr>
              <a:t>Το ότι </a:t>
            </a:r>
            <a:r>
              <a:rPr lang="el-GR" b="1" dirty="0">
                <a:latin typeface="Sylfaen" panose="010A0502050306030303" pitchFamily="18" charset="0"/>
              </a:rPr>
              <a:t>το φύλο είναι </a:t>
            </a:r>
            <a:r>
              <a:rPr lang="el-GR" b="1" dirty="0" err="1">
                <a:latin typeface="Sylfaen" panose="010A0502050306030303" pitchFamily="18" charset="0"/>
              </a:rPr>
              <a:t>επιτελεστικό</a:t>
            </a:r>
            <a:r>
              <a:rPr lang="el-GR" b="1" dirty="0">
                <a:latin typeface="Sylfaen" panose="010A0502050306030303" pitchFamily="18" charset="0"/>
              </a:rPr>
              <a:t> </a:t>
            </a:r>
            <a:r>
              <a:rPr lang="el-GR" dirty="0">
                <a:latin typeface="Sylfaen" panose="010A0502050306030303" pitchFamily="18" charset="0"/>
              </a:rPr>
              <a:t>σημαίνει ότι ως κοινωνική κατασκευή συγκροτεί την ταυτότητα που υποτίθεται ότι είναι κανείς, </a:t>
            </a:r>
            <a:r>
              <a:rPr lang="el-GR" b="1" dirty="0">
                <a:solidFill>
                  <a:srgbClr val="954ECA"/>
                </a:solidFill>
                <a:latin typeface="Sylfaen" panose="010A0502050306030303" pitchFamily="18" charset="0"/>
              </a:rPr>
              <a:t>εγκλωβισμένος μέσα στον Λόγο </a:t>
            </a:r>
            <a:r>
              <a:rPr lang="el-GR" dirty="0">
                <a:latin typeface="Sylfaen" panose="010A0502050306030303" pitchFamily="18" charset="0"/>
              </a:rPr>
              <a:t>και στις κοινωνικές συμβάσεις, στις πρακτικές που κληρονομούνται ως πολιτιστικά κληροδοτήματα και διατηρούνται μέσω της </a:t>
            </a:r>
            <a:r>
              <a:rPr lang="el-GR" dirty="0" err="1">
                <a:latin typeface="Sylfaen" panose="010A0502050306030303" pitchFamily="18" charset="0"/>
              </a:rPr>
              <a:t>επαναληπτικότητας</a:t>
            </a:r>
            <a:r>
              <a:rPr lang="el-GR" dirty="0">
                <a:latin typeface="Sylfaen" panose="010A0502050306030303" pitchFamily="18" charset="0"/>
              </a:rPr>
              <a:t> (συστατικό δομής).</a:t>
            </a:r>
            <a:endParaRPr lang="el-GR" sz="2800" dirty="0">
              <a:latin typeface="Sylfaen" panose="010A0502050306030303" pitchFamily="18" charset="0"/>
            </a:endParaRPr>
          </a:p>
        </p:txBody>
      </p:sp>
      <p:sp>
        <p:nvSpPr>
          <p:cNvPr id="2" name="Βέλος: Με γωνία προς τα επάνω 1">
            <a:extLst>
              <a:ext uri="{FF2B5EF4-FFF2-40B4-BE49-F238E27FC236}">
                <a16:creationId xmlns:a16="http://schemas.microsoft.com/office/drawing/2014/main" id="{25B2D06D-AED5-E613-A040-BC83DDC8CFA0}"/>
              </a:ext>
            </a:extLst>
          </p:cNvPr>
          <p:cNvSpPr/>
          <p:nvPr/>
        </p:nvSpPr>
        <p:spPr>
          <a:xfrm rot="5400000">
            <a:off x="917557" y="1845701"/>
            <a:ext cx="266330" cy="230820"/>
          </a:xfrm>
          <a:prstGeom prst="bentUpArrow">
            <a:avLst/>
          </a:prstGeom>
          <a:solidFill>
            <a:srgbClr val="954ECA"/>
          </a:solidFill>
          <a:ln>
            <a:solidFill>
              <a:srgbClr val="954E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1843145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ADA3CAFA-8EFF-7007-520D-B49DC09F57AD}"/>
              </a:ext>
            </a:extLst>
          </p:cNvPr>
          <p:cNvSpPr txBox="1">
            <a:spLocks noGrp="1"/>
          </p:cNvSpPr>
          <p:nvPr>
            <p:ph idx="1"/>
          </p:nvPr>
        </p:nvSpPr>
        <p:spPr>
          <a:xfrm>
            <a:off x="917331" y="805717"/>
            <a:ext cx="10515600" cy="4893647"/>
          </a:xfrm>
          <a:prstGeom prst="rect">
            <a:avLst/>
          </a:prstGeom>
          <a:noFill/>
          <a:ln w="38100">
            <a:solidFill>
              <a:srgbClr val="00B0F0"/>
            </a:solidFill>
          </a:ln>
        </p:spPr>
        <p:txBody>
          <a:bodyPr wrap="square" rtlCol="0">
            <a:spAutoFit/>
          </a:bodyPr>
          <a:lstStyle/>
          <a:p>
            <a:pPr marL="457200" lvl="1" indent="0" algn="just">
              <a:lnSpc>
                <a:spcPct val="100000"/>
              </a:lnSpc>
              <a:buNone/>
            </a:pPr>
            <a:r>
              <a:rPr lang="el-GR" dirty="0">
                <a:latin typeface="Sylfaen" panose="010A0502050306030303" pitchFamily="18" charset="0"/>
              </a:rPr>
              <a:t>«Χωρίς αμφιβολία, υπάρχουν ατομικές αποχρώσεις και  ιδιαίτεροι τρόποι να πραγματώνει κανείς το φύλο του, αλλά το ότι το κάνει, και μάλιστα ότι το </a:t>
            </a:r>
            <a:r>
              <a:rPr lang="el-GR" b="1" dirty="0">
                <a:latin typeface="Sylfaen" panose="010A0502050306030303" pitchFamily="18" charset="0"/>
              </a:rPr>
              <a:t>κάνει σύμφωνα με συγκεκριμένους </a:t>
            </a:r>
            <a:r>
              <a:rPr lang="el-GR" b="1" dirty="0">
                <a:solidFill>
                  <a:srgbClr val="C00000"/>
                </a:solidFill>
                <a:latin typeface="Sylfaen" panose="010A0502050306030303" pitchFamily="18" charset="0"/>
              </a:rPr>
              <a:t>κανόνες</a:t>
            </a:r>
            <a:r>
              <a:rPr lang="el-GR" b="1" dirty="0">
                <a:latin typeface="Sylfaen" panose="010A0502050306030303" pitchFamily="18" charset="0"/>
              </a:rPr>
              <a:t> </a:t>
            </a:r>
            <a:r>
              <a:rPr lang="el-GR" dirty="0">
                <a:latin typeface="Sylfaen" panose="010A0502050306030303" pitchFamily="18" charset="0"/>
              </a:rPr>
              <a:t>και </a:t>
            </a:r>
            <a:r>
              <a:rPr lang="el-GR" b="1" dirty="0">
                <a:solidFill>
                  <a:srgbClr val="C00000"/>
                </a:solidFill>
                <a:latin typeface="Sylfaen" panose="010A0502050306030303" pitchFamily="18" charset="0"/>
              </a:rPr>
              <a:t>απαγορεύσεις</a:t>
            </a:r>
            <a:r>
              <a:rPr lang="el-GR" dirty="0">
                <a:latin typeface="Sylfaen" panose="010A0502050306030303" pitchFamily="18" charset="0"/>
              </a:rPr>
              <a:t>, </a:t>
            </a:r>
            <a:r>
              <a:rPr lang="el-GR" u="sng" dirty="0">
                <a:latin typeface="Sylfaen" panose="010A0502050306030303" pitchFamily="18" charset="0"/>
              </a:rPr>
              <a:t>σίγουρα δεν αποτελεί καθαρά </a:t>
            </a:r>
            <a:r>
              <a:rPr lang="el-GR" b="1" u="sng" dirty="0">
                <a:latin typeface="Sylfaen" panose="010A0502050306030303" pitchFamily="18" charset="0"/>
              </a:rPr>
              <a:t>προσωπικό του</a:t>
            </a:r>
            <a:r>
              <a:rPr lang="el-GR" b="1" dirty="0">
                <a:latin typeface="Sylfaen" panose="010A0502050306030303" pitchFamily="18" charset="0"/>
              </a:rPr>
              <a:t> </a:t>
            </a:r>
            <a:r>
              <a:rPr lang="el-GR" b="1" u="sng" dirty="0">
                <a:latin typeface="Sylfaen" panose="010A0502050306030303" pitchFamily="18" charset="0"/>
              </a:rPr>
              <a:t>ζήτημα</a:t>
            </a:r>
            <a:r>
              <a:rPr lang="el-GR" b="1" dirty="0">
                <a:latin typeface="Sylfaen" panose="010A0502050306030303" pitchFamily="18" charset="0"/>
              </a:rPr>
              <a:t> </a:t>
            </a:r>
            <a:r>
              <a:rPr lang="el-GR" dirty="0">
                <a:latin typeface="Sylfaen" panose="010A0502050306030303" pitchFamily="18" charset="0"/>
              </a:rPr>
              <a:t>[…] Η πράξη που κάνει κανείς, το δρώμενο που επιτελεί είναι κατά κάποιον τρόπο μια πράξη που έχει ξεκινήσει πολύ προτού το </a:t>
            </a:r>
            <a:r>
              <a:rPr lang="el-GR" dirty="0" err="1">
                <a:latin typeface="Sylfaen" panose="010A0502050306030303" pitchFamily="18" charset="0"/>
              </a:rPr>
              <a:t>δρων</a:t>
            </a:r>
            <a:r>
              <a:rPr lang="el-GR" dirty="0">
                <a:latin typeface="Sylfaen" panose="010A0502050306030303" pitchFamily="18" charset="0"/>
              </a:rPr>
              <a:t> υποκείμενο εμφανιστεί στη σκηνή. Επομένως, το φύλο είναι μια πράξη που έχει προβαριστεί ήδη – και μοιάζει με το σενάριο που συνεχίζει μεν να υπάρχει και άνευ των συγκεκριμένων ηθοποιών που το χρησιμοποιούν, αλλά δεν παύει ποτέ να χρειάζεται τους ηθοποιούς ως άτομα προκειμένου να πραγματωθεί και να αναπαραχθεί σαν πραγματικότητα για μία ακόμα φορά […] </a:t>
            </a:r>
            <a:r>
              <a:rPr lang="el-GR" b="1" dirty="0">
                <a:latin typeface="Sylfaen" panose="010A0502050306030303" pitchFamily="18" charset="0"/>
              </a:rPr>
              <a:t>Το φύλο είναι αυτό που φοράμε, μονίμως, εξαναγκαστικά, καθημερινά και αδιάκοπα, με άγχος και με ευχαρίστηση</a:t>
            </a:r>
            <a:r>
              <a:rPr lang="el-GR" dirty="0">
                <a:latin typeface="Sylfaen" panose="010A0502050306030303" pitchFamily="18" charset="0"/>
              </a:rPr>
              <a:t>».</a:t>
            </a:r>
          </a:p>
        </p:txBody>
      </p:sp>
      <p:pic>
        <p:nvPicPr>
          <p:cNvPr id="5" name="Εικόνα 4">
            <a:extLst>
              <a:ext uri="{FF2B5EF4-FFF2-40B4-BE49-F238E27FC236}">
                <a16:creationId xmlns:a16="http://schemas.microsoft.com/office/drawing/2014/main" id="{706ECCB4-776D-A929-851D-25DECD9D049D}"/>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36331" y="4901070"/>
            <a:ext cx="2652739" cy="1365279"/>
          </a:xfrm>
          <a:prstGeom prst="rect">
            <a:avLst/>
          </a:prstGeom>
        </p:spPr>
      </p:pic>
      <p:sp>
        <p:nvSpPr>
          <p:cNvPr id="6" name="Ορθογώνιο 5"/>
          <p:cNvSpPr/>
          <p:nvPr/>
        </p:nvSpPr>
        <p:spPr>
          <a:xfrm>
            <a:off x="2116408" y="5839694"/>
            <a:ext cx="9237392" cy="426655"/>
          </a:xfrm>
          <a:prstGeom prst="rect">
            <a:avLst/>
          </a:prstGeom>
        </p:spPr>
        <p:txBody>
          <a:bodyPr wrap="square">
            <a:spAutoFit/>
          </a:bodyPr>
          <a:lstStyle/>
          <a:p>
            <a:pPr lvl="1">
              <a:lnSpc>
                <a:spcPct val="90000"/>
              </a:lnSpc>
              <a:spcBef>
                <a:spcPts val="500"/>
              </a:spcBef>
            </a:pPr>
            <a:r>
              <a:rPr lang="el-GR" sz="1200" dirty="0">
                <a:solidFill>
                  <a:prstClr val="black"/>
                </a:solidFill>
                <a:latin typeface="Sylfaen" panose="010A0502050306030303" pitchFamily="18" charset="0"/>
              </a:rPr>
              <a:t>J. </a:t>
            </a:r>
            <a:r>
              <a:rPr lang="el-GR" sz="1200" dirty="0" err="1">
                <a:solidFill>
                  <a:prstClr val="black"/>
                </a:solidFill>
                <a:latin typeface="Sylfaen" panose="010A0502050306030303" pitchFamily="18" charset="0"/>
              </a:rPr>
              <a:t>Butler</a:t>
            </a:r>
            <a:r>
              <a:rPr lang="el-GR" sz="1200" dirty="0">
                <a:solidFill>
                  <a:prstClr val="black"/>
                </a:solidFill>
                <a:latin typeface="Sylfaen" panose="010A0502050306030303" pitchFamily="18" charset="0"/>
              </a:rPr>
              <a:t>, «</a:t>
            </a:r>
            <a:r>
              <a:rPr lang="el-GR" sz="1200" dirty="0" err="1">
                <a:solidFill>
                  <a:prstClr val="black"/>
                </a:solidFill>
                <a:latin typeface="Sylfaen" panose="010A0502050306030303" pitchFamily="18" charset="0"/>
              </a:rPr>
              <a:t>Παραστασιακές</a:t>
            </a:r>
            <a:r>
              <a:rPr lang="el-GR" sz="1200" dirty="0">
                <a:solidFill>
                  <a:prstClr val="black"/>
                </a:solidFill>
                <a:latin typeface="Sylfaen" panose="010A0502050306030303" pitchFamily="18" charset="0"/>
              </a:rPr>
              <a:t> επιτελέσεις και συγκρότηση του φύλου: Δοκίμιο </a:t>
            </a:r>
            <a:r>
              <a:rPr lang="el-GR" sz="1200" dirty="0" err="1">
                <a:solidFill>
                  <a:prstClr val="black"/>
                </a:solidFill>
                <a:latin typeface="Sylfaen" panose="010A0502050306030303" pitchFamily="18" charset="0"/>
              </a:rPr>
              <a:t>πάστο</a:t>
            </a:r>
            <a:r>
              <a:rPr lang="el-GR" sz="1200" dirty="0">
                <a:solidFill>
                  <a:prstClr val="black"/>
                </a:solidFill>
                <a:latin typeface="Sylfaen" panose="010A0502050306030303" pitchFamily="18" charset="0"/>
              </a:rPr>
              <a:t> Αθανασίου, Α.,  (</a:t>
            </a:r>
            <a:r>
              <a:rPr lang="el-GR" sz="1200" dirty="0" err="1">
                <a:solidFill>
                  <a:prstClr val="black"/>
                </a:solidFill>
                <a:latin typeface="Sylfaen" panose="010A0502050306030303" pitchFamily="18" charset="0"/>
              </a:rPr>
              <a:t>επιμ</a:t>
            </a:r>
            <a:r>
              <a:rPr lang="el-GR" sz="1200" dirty="0">
                <a:solidFill>
                  <a:prstClr val="black"/>
                </a:solidFill>
                <a:latin typeface="Sylfaen" panose="010A0502050306030303" pitchFamily="18" charset="0"/>
              </a:rPr>
              <a:t>.), </a:t>
            </a:r>
            <a:r>
              <a:rPr lang="el-GR" sz="1200" i="1" dirty="0">
                <a:solidFill>
                  <a:prstClr val="black"/>
                </a:solidFill>
                <a:latin typeface="Sylfaen" panose="010A0502050306030303" pitchFamily="18" charset="0"/>
              </a:rPr>
              <a:t>Φεμινιστική θεωρία και πολιτισμική κριτική</a:t>
            </a:r>
            <a:r>
              <a:rPr lang="el-GR" sz="1200" dirty="0">
                <a:solidFill>
                  <a:prstClr val="black"/>
                </a:solidFill>
                <a:latin typeface="Sylfaen" panose="010A0502050306030303" pitchFamily="18" charset="0"/>
              </a:rPr>
              <a:t>, </a:t>
            </a:r>
            <a:r>
              <a:rPr lang="el-GR" sz="1200" dirty="0" err="1">
                <a:solidFill>
                  <a:prstClr val="black"/>
                </a:solidFill>
                <a:latin typeface="Sylfaen" panose="010A0502050306030303" pitchFamily="18" charset="0"/>
              </a:rPr>
              <a:t>εκδ</a:t>
            </a:r>
            <a:r>
              <a:rPr lang="el-GR" sz="1200" dirty="0">
                <a:solidFill>
                  <a:prstClr val="black"/>
                </a:solidFill>
                <a:latin typeface="Sylfaen" panose="010A0502050306030303" pitchFamily="18" charset="0"/>
              </a:rPr>
              <a:t>. Νήσος, Αθήνα 2006, σ. 381-407 (1</a:t>
            </a:r>
            <a:r>
              <a:rPr lang="el-GR" sz="1200" baseline="30000" dirty="0">
                <a:solidFill>
                  <a:prstClr val="black"/>
                </a:solidFill>
                <a:latin typeface="Sylfaen" panose="010A0502050306030303" pitchFamily="18" charset="0"/>
              </a:rPr>
              <a:t>η</a:t>
            </a:r>
            <a:r>
              <a:rPr lang="el-GR" sz="1200" dirty="0">
                <a:solidFill>
                  <a:prstClr val="black"/>
                </a:solidFill>
                <a:latin typeface="Sylfaen" panose="010A0502050306030303" pitchFamily="18" charset="0"/>
              </a:rPr>
              <a:t> δημοσίευση 1988).</a:t>
            </a:r>
            <a:r>
              <a:rPr lang="el-GR" sz="1200" dirty="0" err="1">
                <a:solidFill>
                  <a:prstClr val="black"/>
                </a:solidFill>
                <a:latin typeface="Sylfaen" panose="010A0502050306030303" pitchFamily="18" charset="0"/>
              </a:rPr>
              <a:t>νω</a:t>
            </a:r>
            <a:r>
              <a:rPr lang="el-GR" sz="1200" dirty="0">
                <a:solidFill>
                  <a:prstClr val="black"/>
                </a:solidFill>
                <a:latin typeface="Sylfaen" panose="010A0502050306030303" pitchFamily="18" charset="0"/>
              </a:rPr>
              <a:t> στη φαινομενολογία και τη φεμινιστική θεωρία», </a:t>
            </a:r>
          </a:p>
        </p:txBody>
      </p:sp>
    </p:spTree>
    <p:extLst>
      <p:ext uri="{BB962C8B-B14F-4D97-AF65-F5344CB8AC3E}">
        <p14:creationId xmlns:p14="http://schemas.microsoft.com/office/powerpoint/2010/main" val="2176487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5847C7B8-1CEF-4FC7-74C3-D7568CEC82EA}"/>
              </a:ext>
            </a:extLst>
          </p:cNvPr>
          <p:cNvSpPr>
            <a:spLocks noGrp="1"/>
          </p:cNvSpPr>
          <p:nvPr>
            <p:ph idx="1"/>
          </p:nvPr>
        </p:nvSpPr>
        <p:spPr>
          <a:xfrm>
            <a:off x="838200" y="615820"/>
            <a:ext cx="10515600" cy="5561143"/>
          </a:xfrm>
        </p:spPr>
        <p:txBody>
          <a:bodyPr>
            <a:normAutofit fontScale="92500" lnSpcReduction="10000"/>
          </a:bodyPr>
          <a:lstStyle/>
          <a:p>
            <a:pPr marL="0" indent="0" algn="just">
              <a:buNone/>
            </a:pPr>
            <a:r>
              <a:rPr lang="el-GR" sz="2400" dirty="0">
                <a:latin typeface="Sylfaen" panose="010A0502050306030303" pitchFamily="18" charset="0"/>
              </a:rPr>
              <a:t>Οι περισσότερες γυναίκες που </a:t>
            </a:r>
            <a:r>
              <a:rPr lang="el-GR" sz="2400" dirty="0" smtClean="0">
                <a:latin typeface="Sylfaen" panose="010A0502050306030303" pitchFamily="18" charset="0"/>
              </a:rPr>
              <a:t>εκπονούσαν ιστορικές μελέτες </a:t>
            </a:r>
            <a:r>
              <a:rPr lang="el-GR" sz="2400" b="1" dirty="0">
                <a:latin typeface="Sylfaen" panose="010A0502050306030303" pitchFamily="18" charset="0"/>
              </a:rPr>
              <a:t>δεν</a:t>
            </a:r>
            <a:r>
              <a:rPr lang="el-GR" sz="2400" dirty="0">
                <a:latin typeface="Sylfaen" panose="010A0502050306030303" pitchFamily="18" charset="0"/>
              </a:rPr>
              <a:t> είχαν κάποια </a:t>
            </a:r>
            <a:r>
              <a:rPr lang="el-GR" sz="2400" b="1" dirty="0">
                <a:latin typeface="Sylfaen" panose="010A0502050306030303" pitchFamily="18" charset="0"/>
              </a:rPr>
              <a:t>ακαδημαϊκή θέση</a:t>
            </a:r>
            <a:r>
              <a:rPr lang="el-GR" sz="2400" dirty="0">
                <a:latin typeface="Sylfaen" panose="010A0502050306030303" pitchFamily="18" charset="0"/>
              </a:rPr>
              <a:t>, αλλά θα λέγαμε ότι η σκόπευσή τους ήταν περισσότερο </a:t>
            </a:r>
            <a:r>
              <a:rPr lang="el-GR" sz="2400" b="1" dirty="0">
                <a:latin typeface="Sylfaen" panose="010A0502050306030303" pitchFamily="18" charset="0"/>
              </a:rPr>
              <a:t>πολιτική</a:t>
            </a:r>
            <a:r>
              <a:rPr lang="el-GR" sz="2400" dirty="0">
                <a:latin typeface="Sylfaen" panose="010A0502050306030303" pitchFamily="18" charset="0"/>
              </a:rPr>
              <a:t>, καθώς η δράση τους διαπνεόταν από τα </a:t>
            </a:r>
            <a:r>
              <a:rPr lang="el-GR" sz="2400" dirty="0" err="1">
                <a:latin typeface="Sylfaen" panose="010A0502050306030303" pitchFamily="18" charset="0"/>
              </a:rPr>
              <a:t>προτάγματα</a:t>
            </a:r>
            <a:r>
              <a:rPr lang="el-GR" sz="2400" dirty="0">
                <a:latin typeface="Sylfaen" panose="010A0502050306030303" pitchFamily="18" charset="0"/>
              </a:rPr>
              <a:t> και τις διεκδικήσεις </a:t>
            </a:r>
            <a:r>
              <a:rPr lang="el-GR" sz="2400" b="1" dirty="0">
                <a:solidFill>
                  <a:srgbClr val="C00000"/>
                </a:solidFill>
                <a:latin typeface="Sylfaen" panose="010A0502050306030303" pitchFamily="18" charset="0"/>
              </a:rPr>
              <a:t>του φεμινιστικού κινήματος της εποχής του ύστερου 19ου αιώνα και των αρχών του 20ου</a:t>
            </a:r>
            <a:r>
              <a:rPr lang="el-GR" sz="2400" dirty="0">
                <a:latin typeface="Sylfaen" panose="010A0502050306030303" pitchFamily="18" charset="0"/>
              </a:rPr>
              <a:t>. </a:t>
            </a:r>
            <a:endParaRPr lang="en-US" sz="2400" dirty="0">
              <a:latin typeface="Sylfaen" panose="010A0502050306030303" pitchFamily="18" charset="0"/>
            </a:endParaRPr>
          </a:p>
          <a:p>
            <a:pPr marL="0" indent="0" algn="just">
              <a:buNone/>
            </a:pPr>
            <a:endParaRPr lang="el-GR" sz="2400" b="1" dirty="0">
              <a:latin typeface="Sylfaen" panose="010A0502050306030303" pitchFamily="18" charset="0"/>
            </a:endParaRPr>
          </a:p>
          <a:p>
            <a:pPr algn="just"/>
            <a:r>
              <a:rPr lang="el-GR" sz="2400" dirty="0">
                <a:latin typeface="Sylfaen" panose="010A0502050306030303" pitchFamily="18" charset="0"/>
              </a:rPr>
              <a:t>τέλη </a:t>
            </a:r>
            <a:r>
              <a:rPr lang="el-GR" sz="2400" dirty="0" err="1">
                <a:latin typeface="Sylfaen" panose="010A0502050306030303" pitchFamily="18" charset="0"/>
              </a:rPr>
              <a:t>19ου</a:t>
            </a:r>
            <a:r>
              <a:rPr lang="el-GR" sz="2400" dirty="0">
                <a:latin typeface="Sylfaen" panose="010A0502050306030303" pitchFamily="18" charset="0"/>
              </a:rPr>
              <a:t> – αρχές </a:t>
            </a:r>
            <a:r>
              <a:rPr lang="el-GR" sz="2400" dirty="0" err="1">
                <a:latin typeface="Sylfaen" panose="010A0502050306030303" pitchFamily="18" charset="0"/>
              </a:rPr>
              <a:t>20ου</a:t>
            </a:r>
            <a:r>
              <a:rPr lang="el-GR" sz="2400" dirty="0">
                <a:latin typeface="Sylfaen" panose="010A0502050306030303" pitchFamily="18" charset="0"/>
              </a:rPr>
              <a:t>        </a:t>
            </a:r>
            <a:r>
              <a:rPr lang="en-US" sz="2400" dirty="0">
                <a:latin typeface="Sylfaen" panose="010A0502050306030303" pitchFamily="18" charset="0"/>
              </a:rPr>
              <a:t>  </a:t>
            </a:r>
            <a:r>
              <a:rPr lang="el-GR" sz="2400" b="1" dirty="0">
                <a:solidFill>
                  <a:srgbClr val="D60093"/>
                </a:solidFill>
                <a:latin typeface="Sylfaen" panose="010A0502050306030303" pitchFamily="18" charset="0"/>
              </a:rPr>
              <a:t>πρώτο φεμινιστικό κύμα</a:t>
            </a:r>
          </a:p>
          <a:p>
            <a:pPr marL="0" indent="0" algn="just">
              <a:buNone/>
            </a:pPr>
            <a:r>
              <a:rPr lang="el-GR" sz="2400" b="1" dirty="0" smtClean="0">
                <a:solidFill>
                  <a:srgbClr val="C00000"/>
                </a:solidFill>
                <a:latin typeface="Sylfaen" panose="010A0502050306030303" pitchFamily="18" charset="0"/>
              </a:rPr>
              <a:t>διεκδικούσε: </a:t>
            </a:r>
            <a:r>
              <a:rPr lang="el-GR" sz="2400" b="1" dirty="0">
                <a:latin typeface="Sylfaen" panose="010A0502050306030303" pitchFamily="18" charset="0"/>
              </a:rPr>
              <a:t>την πραγμάτωση της ριζοσπαστικής ιδέας ότι «οι γυναίκες είναι άνθρωποι»</a:t>
            </a:r>
          </a:p>
          <a:p>
            <a:pPr marL="0" indent="0" algn="just">
              <a:buNone/>
            </a:pPr>
            <a:r>
              <a:rPr lang="el-GR" sz="2400" b="1" dirty="0" smtClean="0">
                <a:solidFill>
                  <a:srgbClr val="C00000"/>
                </a:solidFill>
                <a:latin typeface="Sylfaen" panose="010A0502050306030303" pitchFamily="18" charset="0"/>
              </a:rPr>
              <a:t>ζητούσε:</a:t>
            </a:r>
            <a:r>
              <a:rPr lang="el-GR" sz="2400" dirty="0" smtClean="0">
                <a:latin typeface="Sylfaen" panose="010A0502050306030303" pitchFamily="18" charset="0"/>
              </a:rPr>
              <a:t> </a:t>
            </a:r>
            <a:r>
              <a:rPr lang="el-GR" sz="2400" dirty="0">
                <a:solidFill>
                  <a:srgbClr val="7030A0"/>
                </a:solidFill>
                <a:latin typeface="Sylfaen" panose="010A0502050306030303" pitchFamily="18" charset="0"/>
              </a:rPr>
              <a:t>α)</a:t>
            </a:r>
            <a:r>
              <a:rPr lang="el-GR" sz="2400" dirty="0">
                <a:latin typeface="Sylfaen" panose="010A0502050306030303" pitchFamily="18" charset="0"/>
              </a:rPr>
              <a:t> οι γυναίκες να λαμβάνουν </a:t>
            </a:r>
            <a:r>
              <a:rPr lang="el-GR" sz="2400" b="1" dirty="0">
                <a:latin typeface="Sylfaen" panose="010A0502050306030303" pitchFamily="18" charset="0"/>
              </a:rPr>
              <a:t>ίδια πολιτικά δικαιώματα με τους άνδρες</a:t>
            </a:r>
            <a:r>
              <a:rPr lang="el-GR" sz="2400" dirty="0">
                <a:latin typeface="Sylfaen" panose="010A0502050306030303" pitchFamily="18" charset="0"/>
              </a:rPr>
              <a:t>, με πρώτο αυτό της ψήφου </a:t>
            </a:r>
            <a:r>
              <a:rPr lang="el-GR" sz="2400" dirty="0">
                <a:solidFill>
                  <a:srgbClr val="7030A0"/>
                </a:solidFill>
                <a:latin typeface="Sylfaen" panose="010A0502050306030303" pitchFamily="18" charset="0"/>
              </a:rPr>
              <a:t>β) </a:t>
            </a:r>
            <a:r>
              <a:rPr lang="el-GR" sz="2400" dirty="0">
                <a:latin typeface="Sylfaen" panose="010A0502050306030303" pitchFamily="18" charset="0"/>
              </a:rPr>
              <a:t>την </a:t>
            </a:r>
            <a:r>
              <a:rPr lang="el-GR" sz="2400" b="1" dirty="0">
                <a:latin typeface="Sylfaen" panose="010A0502050306030303" pitchFamily="18" charset="0"/>
              </a:rPr>
              <a:t>ισότητα στην εργασία </a:t>
            </a:r>
            <a:r>
              <a:rPr lang="el-GR" sz="2400" dirty="0">
                <a:latin typeface="Sylfaen" panose="010A0502050306030303" pitchFamily="18" charset="0"/>
              </a:rPr>
              <a:t>και </a:t>
            </a:r>
            <a:r>
              <a:rPr lang="el-GR" sz="2400" dirty="0">
                <a:solidFill>
                  <a:srgbClr val="7030A0"/>
                </a:solidFill>
                <a:latin typeface="Sylfaen" panose="010A0502050306030303" pitchFamily="18" charset="0"/>
              </a:rPr>
              <a:t>γ) </a:t>
            </a:r>
            <a:r>
              <a:rPr lang="el-GR" sz="2400" dirty="0">
                <a:latin typeface="Sylfaen" panose="010A0502050306030303" pitchFamily="18" charset="0"/>
              </a:rPr>
              <a:t>την </a:t>
            </a:r>
            <a:r>
              <a:rPr lang="el-GR" sz="2400" b="1" dirty="0">
                <a:latin typeface="Sylfaen" panose="010A0502050306030303" pitchFamily="18" charset="0"/>
              </a:rPr>
              <a:t>πρόσβαση στην εκπαίδευση</a:t>
            </a:r>
            <a:r>
              <a:rPr lang="el-GR" sz="2400" dirty="0">
                <a:latin typeface="Sylfaen" panose="010A0502050306030303" pitchFamily="18" charset="0"/>
              </a:rPr>
              <a:t>. </a:t>
            </a:r>
          </a:p>
          <a:p>
            <a:pPr marL="0" indent="0" algn="ctr">
              <a:buNone/>
            </a:pPr>
            <a:endParaRPr lang="el-GR" sz="2400" dirty="0">
              <a:latin typeface="Sylfaen" panose="010A0502050306030303" pitchFamily="18" charset="0"/>
            </a:endParaRPr>
          </a:p>
          <a:p>
            <a:pPr marL="0" indent="0" algn="ctr">
              <a:buNone/>
            </a:pPr>
            <a:endParaRPr lang="el-GR" sz="2400" dirty="0">
              <a:latin typeface="Sylfaen" panose="010A0502050306030303" pitchFamily="18" charset="0"/>
            </a:endParaRPr>
          </a:p>
          <a:p>
            <a:pPr marL="0" indent="0" algn="ctr">
              <a:buNone/>
            </a:pPr>
            <a:r>
              <a:rPr lang="el-GR" sz="2800" dirty="0">
                <a:latin typeface="Sylfaen" panose="010A0502050306030303" pitchFamily="18" charset="0"/>
              </a:rPr>
              <a:t>κάθε που ευοδώνονταν οι διεκδικήσεις, </a:t>
            </a:r>
            <a:r>
              <a:rPr lang="el-GR" sz="2800" b="1" dirty="0">
                <a:latin typeface="Sylfaen" panose="010A0502050306030303" pitchFamily="18" charset="0"/>
              </a:rPr>
              <a:t>το κίνημα καλούνταν να </a:t>
            </a:r>
            <a:r>
              <a:rPr lang="el-GR" sz="2800" b="1" dirty="0" err="1">
                <a:latin typeface="Sylfaen" panose="010A0502050306030303" pitchFamily="18" charset="0"/>
              </a:rPr>
              <a:t>επανεφεύρει</a:t>
            </a:r>
            <a:r>
              <a:rPr lang="el-GR" sz="2800" b="1" dirty="0">
                <a:latin typeface="Sylfaen" panose="010A0502050306030303" pitchFamily="18" charset="0"/>
              </a:rPr>
              <a:t> τον εαυτό </a:t>
            </a:r>
            <a:r>
              <a:rPr lang="el-GR" sz="2800" b="1" dirty="0" smtClean="0">
                <a:latin typeface="Sylfaen" panose="010A0502050306030303" pitchFamily="18" charset="0"/>
              </a:rPr>
              <a:t>του</a:t>
            </a:r>
            <a:r>
              <a:rPr lang="el-GR" sz="2800" dirty="0" smtClean="0">
                <a:latin typeface="Sylfaen" panose="010A0502050306030303" pitchFamily="18" charset="0"/>
              </a:rPr>
              <a:t> </a:t>
            </a:r>
            <a:r>
              <a:rPr lang="el-GR" sz="2800" dirty="0">
                <a:latin typeface="Sylfaen" panose="010A0502050306030303" pitchFamily="18" charset="0"/>
              </a:rPr>
              <a:t>σε μια προσπάθεια να ανταποκριθεί στις προκλήσεις των καιρών, αλλά και στις νέες ιδέες και τάσεις των επόμενων γενεών. </a:t>
            </a:r>
          </a:p>
          <a:p>
            <a:pPr marL="0" indent="0" algn="just">
              <a:buNone/>
            </a:pPr>
            <a:endParaRPr lang="el-GR" dirty="0"/>
          </a:p>
        </p:txBody>
      </p:sp>
      <p:cxnSp>
        <p:nvCxnSpPr>
          <p:cNvPr id="4" name="Ευθύγραμμο βέλος σύνδεσης 3">
            <a:extLst>
              <a:ext uri="{FF2B5EF4-FFF2-40B4-BE49-F238E27FC236}">
                <a16:creationId xmlns:a16="http://schemas.microsoft.com/office/drawing/2014/main" id="{A8C8D2A8-57E1-ACC4-38EC-9958CB03367F}"/>
              </a:ext>
            </a:extLst>
          </p:cNvPr>
          <p:cNvCxnSpPr/>
          <p:nvPr/>
        </p:nvCxnSpPr>
        <p:spPr>
          <a:xfrm>
            <a:off x="4117310" y="2377658"/>
            <a:ext cx="436227" cy="0"/>
          </a:xfrm>
          <a:prstGeom prst="straightConnector1">
            <a:avLst/>
          </a:prstGeom>
          <a:ln w="38100">
            <a:solidFill>
              <a:srgbClr val="954ECA"/>
            </a:solidFill>
            <a:tailEnd type="triangle"/>
          </a:ln>
        </p:spPr>
        <p:style>
          <a:lnRef idx="1">
            <a:schemeClr val="accent1"/>
          </a:lnRef>
          <a:fillRef idx="0">
            <a:schemeClr val="accent1"/>
          </a:fillRef>
          <a:effectRef idx="0">
            <a:schemeClr val="accent1"/>
          </a:effectRef>
          <a:fontRef idx="minor">
            <a:schemeClr val="tx1"/>
          </a:fontRef>
        </p:style>
      </p:cxnSp>
      <p:cxnSp>
        <p:nvCxnSpPr>
          <p:cNvPr id="6" name="Ευθύγραμμο βέλος σύνδεσης 5">
            <a:extLst>
              <a:ext uri="{FF2B5EF4-FFF2-40B4-BE49-F238E27FC236}">
                <a16:creationId xmlns:a16="http://schemas.microsoft.com/office/drawing/2014/main" id="{619589C3-606F-8690-3806-1E540BBF1E08}"/>
              </a:ext>
            </a:extLst>
          </p:cNvPr>
          <p:cNvCxnSpPr/>
          <p:nvPr/>
        </p:nvCxnSpPr>
        <p:spPr>
          <a:xfrm>
            <a:off x="5965247" y="3718625"/>
            <a:ext cx="0" cy="645952"/>
          </a:xfrm>
          <a:prstGeom prst="straightConnector1">
            <a:avLst/>
          </a:prstGeom>
          <a:ln w="57150">
            <a:solidFill>
              <a:srgbClr val="954EC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6160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84048" y="292609"/>
            <a:ext cx="11484864" cy="6200266"/>
          </a:xfrm>
        </p:spPr>
        <p:txBody>
          <a:bodyPr>
            <a:normAutofit fontScale="92500" lnSpcReduction="10000"/>
          </a:bodyPr>
          <a:lstStyle/>
          <a:p>
            <a:pPr marL="0" indent="0" algn="just">
              <a:buNone/>
            </a:pPr>
            <a:r>
              <a:rPr lang="el-GR" b="1" u="sng" dirty="0">
                <a:solidFill>
                  <a:srgbClr val="954ECA"/>
                </a:solidFill>
                <a:latin typeface="Sylfaen" panose="010A0502050306030303" pitchFamily="18" charset="0"/>
              </a:rPr>
              <a:t>Επίκεντρο</a:t>
            </a:r>
            <a:r>
              <a:rPr lang="el-GR" dirty="0">
                <a:latin typeface="Sylfaen" panose="010A0502050306030303" pitchFamily="18" charset="0"/>
              </a:rPr>
              <a:t> της θεωρίας της επιτέλεσης συνιστά:</a:t>
            </a:r>
          </a:p>
          <a:p>
            <a:pPr algn="just">
              <a:buClr>
                <a:srgbClr val="954ECA"/>
              </a:buClr>
              <a:buFont typeface="Sylfaen" panose="010A0502050306030303" pitchFamily="18" charset="0"/>
              <a:buChar char="◊"/>
            </a:pPr>
            <a:r>
              <a:rPr lang="el-GR" b="1" dirty="0">
                <a:solidFill>
                  <a:srgbClr val="D60093"/>
                </a:solidFill>
                <a:latin typeface="Sylfaen" panose="010A0502050306030303" pitchFamily="18" charset="0"/>
              </a:rPr>
              <a:t>η ανατροπή της «φυσικότητας» των </a:t>
            </a:r>
            <a:r>
              <a:rPr lang="el-GR" b="1" dirty="0" err="1">
                <a:solidFill>
                  <a:srgbClr val="D60093"/>
                </a:solidFill>
                <a:latin typeface="Sylfaen" panose="010A0502050306030303" pitchFamily="18" charset="0"/>
              </a:rPr>
              <a:t>έμφυλων</a:t>
            </a:r>
            <a:r>
              <a:rPr lang="el-GR" b="1" dirty="0">
                <a:solidFill>
                  <a:srgbClr val="D60093"/>
                </a:solidFill>
                <a:latin typeface="Sylfaen" panose="010A0502050306030303" pitchFamily="18" charset="0"/>
              </a:rPr>
              <a:t> ταυτοτήτων</a:t>
            </a:r>
          </a:p>
          <a:p>
            <a:pPr algn="just">
              <a:buClr>
                <a:srgbClr val="954ECA"/>
              </a:buClr>
              <a:buFont typeface="Sylfaen" panose="010A0502050306030303" pitchFamily="18" charset="0"/>
              <a:buChar char="◊"/>
            </a:pPr>
            <a:r>
              <a:rPr lang="el-GR" dirty="0">
                <a:latin typeface="Sylfaen" panose="010A0502050306030303" pitchFamily="18" charset="0"/>
              </a:rPr>
              <a:t>η αποδιάρθρωση </a:t>
            </a:r>
          </a:p>
          <a:p>
            <a:pPr algn="just">
              <a:buClr>
                <a:srgbClr val="954ECA"/>
              </a:buClr>
              <a:buFont typeface="Sylfaen" panose="010A0502050306030303" pitchFamily="18" charset="0"/>
              <a:buChar char="◊"/>
            </a:pPr>
            <a:r>
              <a:rPr lang="el-GR" dirty="0">
                <a:latin typeface="Sylfaen" panose="010A0502050306030303" pitchFamily="18" charset="0"/>
              </a:rPr>
              <a:t>η </a:t>
            </a:r>
            <a:r>
              <a:rPr lang="el-GR" b="1" u="sng" dirty="0" err="1">
                <a:latin typeface="Sylfaen" panose="010A0502050306030303" pitchFamily="18" charset="0"/>
              </a:rPr>
              <a:t>αποφυσικοποίηση</a:t>
            </a:r>
            <a:r>
              <a:rPr lang="el-GR" dirty="0">
                <a:latin typeface="Sylfaen" panose="010A0502050306030303" pitchFamily="18" charset="0"/>
              </a:rPr>
              <a:t> των διασυνδέσεων της ανατομίας του «βιολογικού φύλου» (αρσενικό-θηλυκό), της ταυτότητας του «κοινωνικού φύλου» (άνδρας-γυναίκα) και της ερωτικής επιθυμίας προς το αντίθετο φύλο (</a:t>
            </a:r>
            <a:r>
              <a:rPr lang="el-GR" dirty="0" err="1">
                <a:latin typeface="Sylfaen" panose="010A0502050306030303" pitchFamily="18" charset="0"/>
              </a:rPr>
              <a:t>ετεροσεξουαλικότητα</a:t>
            </a:r>
            <a:r>
              <a:rPr lang="el-GR" dirty="0">
                <a:latin typeface="Sylfaen" panose="010A0502050306030303" pitchFamily="18" charset="0"/>
              </a:rPr>
              <a:t>)</a:t>
            </a:r>
          </a:p>
          <a:p>
            <a:pPr algn="just">
              <a:buClr>
                <a:srgbClr val="954ECA"/>
              </a:buClr>
              <a:buFont typeface="Sylfaen" panose="010A0502050306030303" pitchFamily="18" charset="0"/>
              <a:buChar char="◊"/>
            </a:pPr>
            <a:endParaRPr lang="el-GR" dirty="0">
              <a:latin typeface="Sylfaen" panose="010A0502050306030303" pitchFamily="18" charset="0"/>
            </a:endParaRPr>
          </a:p>
          <a:p>
            <a:pPr marL="0" indent="0" algn="just">
              <a:buNone/>
            </a:pPr>
            <a:endParaRPr lang="el-GR" dirty="0">
              <a:latin typeface="Sylfaen" panose="010A0502050306030303" pitchFamily="18" charset="0"/>
            </a:endParaRPr>
          </a:p>
          <a:p>
            <a:pPr marL="0" indent="0" algn="just">
              <a:buNone/>
            </a:pPr>
            <a:endParaRPr lang="el-GR" dirty="0">
              <a:latin typeface="Sylfaen" panose="010A0502050306030303" pitchFamily="18" charset="0"/>
            </a:endParaRPr>
          </a:p>
          <a:p>
            <a:pPr marL="0" indent="0" algn="just">
              <a:buNone/>
            </a:pPr>
            <a:r>
              <a:rPr lang="el-GR" dirty="0">
                <a:latin typeface="Sylfaen" panose="010A0502050306030303" pitchFamily="18" charset="0"/>
              </a:rPr>
              <a:t>Μέσω αυτής της προσέγγισης </a:t>
            </a:r>
            <a:r>
              <a:rPr lang="el-GR" b="1" dirty="0">
                <a:solidFill>
                  <a:srgbClr val="D60093"/>
                </a:solidFill>
                <a:latin typeface="Sylfaen" panose="010A0502050306030303" pitchFamily="18" charset="0"/>
              </a:rPr>
              <a:t>απαγκιστρώνεται</a:t>
            </a:r>
            <a:r>
              <a:rPr lang="el-GR" dirty="0">
                <a:latin typeface="Sylfaen" panose="010A0502050306030303" pitchFamily="18" charset="0"/>
              </a:rPr>
              <a:t> το φύλο από μια αυθεντική ουσία ή έναν ενδότερο ψυχικό πυρήνα εαυτού, </a:t>
            </a:r>
            <a:r>
              <a:rPr lang="el-GR" b="1" dirty="0">
                <a:solidFill>
                  <a:srgbClr val="D60093"/>
                </a:solidFill>
                <a:latin typeface="Sylfaen" panose="010A0502050306030303" pitchFamily="18" charset="0"/>
              </a:rPr>
              <a:t>αποσταθεροποιείται</a:t>
            </a:r>
            <a:r>
              <a:rPr lang="el-GR" dirty="0">
                <a:latin typeface="Sylfaen" panose="010A0502050306030303" pitchFamily="18" charset="0"/>
              </a:rPr>
              <a:t> η κατηγορία της </a:t>
            </a:r>
            <a:r>
              <a:rPr lang="el-GR" dirty="0" err="1">
                <a:latin typeface="Sylfaen" panose="010A0502050306030303" pitchFamily="18" charset="0"/>
              </a:rPr>
              <a:t>έμφυλης</a:t>
            </a:r>
            <a:r>
              <a:rPr lang="el-GR" dirty="0">
                <a:latin typeface="Sylfaen" panose="010A0502050306030303" pitchFamily="18" charset="0"/>
              </a:rPr>
              <a:t> ταυτότητας, ανοίγοντας τον δρόμο για τη μελέτη και την ένταξη όσων βρίσκονται </a:t>
            </a:r>
            <a:r>
              <a:rPr lang="el-GR" b="1" u="sng" dirty="0">
                <a:latin typeface="Sylfaen" panose="010A0502050306030303" pitchFamily="18" charset="0"/>
              </a:rPr>
              <a:t>εκτός ή και ανάμεσα </a:t>
            </a:r>
            <a:r>
              <a:rPr lang="el-GR" dirty="0">
                <a:latin typeface="Sylfaen" panose="010A0502050306030303" pitchFamily="18" charset="0"/>
              </a:rPr>
              <a:t>στο διανοητό τρίπτυχο της </a:t>
            </a:r>
            <a:r>
              <a:rPr lang="el-GR" dirty="0" err="1">
                <a:latin typeface="Sylfaen" panose="010A0502050306030303" pitchFamily="18" charset="0"/>
              </a:rPr>
              <a:t>έμφυλης</a:t>
            </a:r>
            <a:r>
              <a:rPr lang="el-GR" dirty="0">
                <a:latin typeface="Sylfaen" panose="010A0502050306030303" pitchFamily="18" charset="0"/>
              </a:rPr>
              <a:t> ταυτότητας: </a:t>
            </a:r>
            <a:r>
              <a:rPr lang="el-GR" b="1" u="sng" dirty="0">
                <a:solidFill>
                  <a:srgbClr val="D60093"/>
                </a:solidFill>
                <a:effectLst>
                  <a:outerShdw blurRad="38100" dist="38100" dir="2700000" algn="tl">
                    <a:srgbClr val="000000">
                      <a:alpha val="43137"/>
                    </a:srgbClr>
                  </a:outerShdw>
                </a:effectLst>
                <a:latin typeface="Sylfaen" panose="010A0502050306030303" pitchFamily="18" charset="0"/>
              </a:rPr>
              <a:t>άνδρας-γυναίκα-</a:t>
            </a:r>
            <a:r>
              <a:rPr lang="el-GR" b="1" u="sng" dirty="0" err="1">
                <a:solidFill>
                  <a:srgbClr val="D60093"/>
                </a:solidFill>
                <a:effectLst>
                  <a:outerShdw blurRad="38100" dist="38100" dir="2700000" algn="tl">
                    <a:srgbClr val="000000">
                      <a:alpha val="43137"/>
                    </a:srgbClr>
                  </a:outerShdw>
                </a:effectLst>
                <a:latin typeface="Sylfaen" panose="010A0502050306030303" pitchFamily="18" charset="0"/>
              </a:rPr>
              <a:t>ετεροσεξουαλική</a:t>
            </a:r>
            <a:r>
              <a:rPr lang="el-GR" b="1" u="sng" dirty="0">
                <a:solidFill>
                  <a:srgbClr val="D60093"/>
                </a:solidFill>
                <a:effectLst>
                  <a:outerShdw blurRad="38100" dist="38100" dir="2700000" algn="tl">
                    <a:srgbClr val="000000">
                      <a:alpha val="43137"/>
                    </a:srgbClr>
                  </a:outerShdw>
                </a:effectLst>
                <a:latin typeface="Sylfaen" panose="010A0502050306030303" pitchFamily="18" charset="0"/>
              </a:rPr>
              <a:t> επιθυμία</a:t>
            </a:r>
          </a:p>
        </p:txBody>
      </p:sp>
      <p:sp>
        <p:nvSpPr>
          <p:cNvPr id="6" name="Βέλος: Κάτω 5">
            <a:extLst>
              <a:ext uri="{FF2B5EF4-FFF2-40B4-BE49-F238E27FC236}">
                <a16:creationId xmlns:a16="http://schemas.microsoft.com/office/drawing/2014/main" id="{880E4846-3558-7A4F-8C44-EAD570E51B10}"/>
              </a:ext>
            </a:extLst>
          </p:cNvPr>
          <p:cNvSpPr/>
          <p:nvPr/>
        </p:nvSpPr>
        <p:spPr>
          <a:xfrm>
            <a:off x="6096000" y="2971800"/>
            <a:ext cx="469392" cy="1024128"/>
          </a:xfrm>
          <a:prstGeom prst="downArrow">
            <a:avLst/>
          </a:prstGeom>
          <a:solidFill>
            <a:srgbClr val="CCCCFF"/>
          </a:solidFill>
          <a:ln>
            <a:solidFill>
              <a:srgbClr val="954E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496630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230819" y="773723"/>
            <a:ext cx="11709647" cy="5955551"/>
          </a:xfrm>
        </p:spPr>
        <p:txBody>
          <a:bodyPr>
            <a:normAutofit/>
          </a:bodyPr>
          <a:lstStyle/>
          <a:p>
            <a:pPr algn="just">
              <a:buClr>
                <a:srgbClr val="CC66FF"/>
              </a:buClr>
              <a:buFont typeface="Wingdings 3" panose="05040102010807070707" pitchFamily="18" charset="2"/>
              <a:buChar char="u"/>
            </a:pPr>
            <a:r>
              <a:rPr lang="el-GR" sz="2400" dirty="0">
                <a:latin typeface="Sylfaen" panose="010A0502050306030303" pitchFamily="18" charset="0"/>
              </a:rPr>
              <a:t>Με το κίνημα του </a:t>
            </a:r>
            <a:r>
              <a:rPr lang="el-GR" sz="2400" dirty="0" err="1">
                <a:latin typeface="Sylfaen" panose="010A0502050306030303" pitchFamily="18" charset="0"/>
              </a:rPr>
              <a:t>μεταδομισμού</a:t>
            </a:r>
            <a:r>
              <a:rPr lang="el-GR" sz="2400" dirty="0">
                <a:latin typeface="Sylfaen" panose="010A0502050306030303" pitchFamily="18" charset="0"/>
              </a:rPr>
              <a:t>, τη διάδοση της θέσης του </a:t>
            </a:r>
            <a:r>
              <a:rPr lang="el-GR" sz="2400" dirty="0" err="1">
                <a:latin typeface="Sylfaen" panose="010A0502050306030303" pitchFamily="18" charset="0"/>
              </a:rPr>
              <a:t>Φουκώ</a:t>
            </a:r>
            <a:r>
              <a:rPr lang="el-GR" sz="2400" dirty="0">
                <a:latin typeface="Sylfaen" panose="010A0502050306030303" pitchFamily="18" charset="0"/>
              </a:rPr>
              <a:t> για τη </a:t>
            </a:r>
            <a:r>
              <a:rPr lang="el-GR" sz="2400" b="1" dirty="0">
                <a:solidFill>
                  <a:srgbClr val="C00000"/>
                </a:solidFill>
                <a:latin typeface="Sylfaen" panose="010A0502050306030303" pitchFamily="18" charset="0"/>
              </a:rPr>
              <a:t>σεξουαλικότητα</a:t>
            </a:r>
            <a:r>
              <a:rPr lang="el-GR" sz="2400" dirty="0">
                <a:solidFill>
                  <a:srgbClr val="C00000"/>
                </a:solidFill>
                <a:latin typeface="Sylfaen" panose="010A0502050306030303" pitchFamily="18" charset="0"/>
              </a:rPr>
              <a:t> </a:t>
            </a:r>
            <a:r>
              <a:rPr lang="el-GR" sz="2400" dirty="0">
                <a:latin typeface="Sylfaen" panose="010A0502050306030303" pitchFamily="18" charset="0"/>
              </a:rPr>
              <a:t>ως «</a:t>
            </a:r>
            <a:r>
              <a:rPr lang="el-GR" sz="2400" b="1" dirty="0">
                <a:solidFill>
                  <a:srgbClr val="7030A0"/>
                </a:solidFill>
                <a:latin typeface="Sylfaen" panose="010A0502050306030303" pitchFamily="18" charset="0"/>
              </a:rPr>
              <a:t>μορφής οργάνωσης της εξουσίας, του λόγου, των σωμάτων και των αισθημάτων</a:t>
            </a:r>
            <a:r>
              <a:rPr lang="el-GR" sz="2400" dirty="0">
                <a:latin typeface="Sylfaen" panose="010A0502050306030303" pitchFamily="18" charset="0"/>
              </a:rPr>
              <a:t>» και την άσκηση κριτικής στους εξουσιαστικούς λόγους (ιατρικό, νομικό, θρησκευτικό)</a:t>
            </a:r>
            <a:r>
              <a:rPr lang="en-US" sz="2400" dirty="0">
                <a:latin typeface="Sylfaen" panose="010A0502050306030303" pitchFamily="18" charset="0"/>
              </a:rPr>
              <a:t> </a:t>
            </a:r>
            <a:r>
              <a:rPr lang="el-GR" sz="2400" dirty="0">
                <a:latin typeface="Sylfaen" panose="010A0502050306030303" pitchFamily="18" charset="0"/>
              </a:rPr>
              <a:t>που διατηρούν τις διχοτομήσεις </a:t>
            </a:r>
            <a:endParaRPr lang="en-US" sz="2400" dirty="0">
              <a:latin typeface="Sylfaen" panose="010A0502050306030303" pitchFamily="18" charset="0"/>
            </a:endParaRPr>
          </a:p>
          <a:p>
            <a:pPr marL="0" indent="0" algn="just">
              <a:buClr>
                <a:srgbClr val="CC66FF"/>
              </a:buClr>
              <a:buNone/>
            </a:pPr>
            <a:endParaRPr lang="en-US" sz="2000" dirty="0">
              <a:latin typeface="Sylfaen" panose="010A0502050306030303" pitchFamily="18" charset="0"/>
              <a:sym typeface="Wingdings" panose="05000000000000000000" pitchFamily="2" charset="2"/>
            </a:endParaRPr>
          </a:p>
          <a:p>
            <a:pPr marL="0" indent="0" algn="just">
              <a:buClr>
                <a:srgbClr val="CC66FF"/>
              </a:buClr>
              <a:buNone/>
            </a:pPr>
            <a:r>
              <a:rPr lang="el-GR" sz="2000" dirty="0">
                <a:latin typeface="Sylfaen" panose="010A0502050306030303" pitchFamily="18" charset="0"/>
                <a:sym typeface="Wingdings" panose="05000000000000000000" pitchFamily="2" charset="2"/>
              </a:rPr>
              <a:t>											</a:t>
            </a:r>
            <a:endParaRPr lang="en-US" sz="2000" dirty="0">
              <a:latin typeface="Sylfaen" panose="010A0502050306030303" pitchFamily="18" charset="0"/>
            </a:endParaRPr>
          </a:p>
          <a:p>
            <a:pPr marL="0" indent="0" algn="just">
              <a:buClr>
                <a:srgbClr val="CC66FF"/>
              </a:buClr>
              <a:buNone/>
            </a:pPr>
            <a:endParaRPr lang="en-US" sz="2000" dirty="0">
              <a:latin typeface="Sylfaen" panose="010A0502050306030303" pitchFamily="18" charset="0"/>
            </a:endParaRPr>
          </a:p>
          <a:p>
            <a:pPr marL="0" indent="0" algn="just">
              <a:buClr>
                <a:srgbClr val="CC66FF"/>
              </a:buClr>
              <a:buNone/>
            </a:pPr>
            <a:endParaRPr lang="en-US" sz="2000" dirty="0">
              <a:latin typeface="Sylfaen" panose="010A0502050306030303" pitchFamily="18" charset="0"/>
            </a:endParaRPr>
          </a:p>
          <a:p>
            <a:pPr marL="0" indent="0" algn="just">
              <a:buClr>
                <a:srgbClr val="CC66FF"/>
              </a:buClr>
              <a:buNone/>
            </a:pPr>
            <a:endParaRPr lang="en-US" sz="2000" dirty="0">
              <a:latin typeface="Sylfaen" panose="010A0502050306030303" pitchFamily="18" charset="0"/>
            </a:endParaRPr>
          </a:p>
          <a:p>
            <a:pPr marL="0" indent="0">
              <a:buNone/>
            </a:pPr>
            <a:endParaRPr lang="el-GR" dirty="0"/>
          </a:p>
        </p:txBody>
      </p:sp>
      <p:sp>
        <p:nvSpPr>
          <p:cNvPr id="2" name="TextBox 1">
            <a:extLst>
              <a:ext uri="{FF2B5EF4-FFF2-40B4-BE49-F238E27FC236}">
                <a16:creationId xmlns:a16="http://schemas.microsoft.com/office/drawing/2014/main" id="{DE4EA989-2A09-8C84-A11E-CACBE79A6935}"/>
              </a:ext>
            </a:extLst>
          </p:cNvPr>
          <p:cNvSpPr txBox="1"/>
          <p:nvPr/>
        </p:nvSpPr>
        <p:spPr>
          <a:xfrm>
            <a:off x="1160585" y="3573787"/>
            <a:ext cx="9601200" cy="1569660"/>
          </a:xfrm>
          <a:prstGeom prst="rect">
            <a:avLst/>
          </a:prstGeom>
          <a:noFill/>
        </p:spPr>
        <p:txBody>
          <a:bodyPr wrap="square" rtlCol="0">
            <a:spAutoFit/>
          </a:bodyPr>
          <a:lstStyle/>
          <a:p>
            <a:pPr marL="0" indent="0" algn="just">
              <a:buClr>
                <a:srgbClr val="CC66FF"/>
              </a:buClr>
              <a:buNone/>
            </a:pPr>
            <a:r>
              <a:rPr lang="el-GR" sz="2400" dirty="0">
                <a:latin typeface="Sylfaen" panose="010A0502050306030303" pitchFamily="18" charset="0"/>
              </a:rPr>
              <a:t>η ανάγκη </a:t>
            </a:r>
            <a:r>
              <a:rPr lang="el-GR" sz="2400" b="1" dirty="0" err="1">
                <a:latin typeface="Sylfaen" panose="010A0502050306030303" pitchFamily="18" charset="0"/>
              </a:rPr>
              <a:t>αναστοχασμού</a:t>
            </a:r>
            <a:r>
              <a:rPr lang="el-GR" sz="2400" dirty="0">
                <a:latin typeface="Sylfaen" panose="010A0502050306030303" pitchFamily="18" charset="0"/>
              </a:rPr>
              <a:t> στις σπουδές φύλου σχετικά με </a:t>
            </a:r>
            <a:r>
              <a:rPr lang="el-GR" sz="2400" b="1" dirty="0">
                <a:solidFill>
                  <a:srgbClr val="954ECA"/>
                </a:solidFill>
                <a:latin typeface="Sylfaen" panose="010A0502050306030303" pitchFamily="18" charset="0"/>
              </a:rPr>
              <a:t>τη γενεαλογία της διάκρισης κοινωνικό-βιολογικό φύλο</a:t>
            </a:r>
            <a:r>
              <a:rPr lang="el-GR" sz="2400" dirty="0">
                <a:latin typeface="Sylfaen" panose="010A0502050306030303" pitchFamily="18" charset="0"/>
              </a:rPr>
              <a:t>, τις αντιθέσεις που αυτό παράγει: άρρεν/θήλυ, άνδρας/γυναίκα, ετεροφυλόφιλος/ομοφυλόφιλος, αλλά και τη νέα θέση του σώματος ως πεδίο ξεχωριστής μελέτης.</a:t>
            </a:r>
          </a:p>
        </p:txBody>
      </p:sp>
      <p:sp>
        <p:nvSpPr>
          <p:cNvPr id="5" name="TextBox 4">
            <a:extLst>
              <a:ext uri="{FF2B5EF4-FFF2-40B4-BE49-F238E27FC236}">
                <a16:creationId xmlns:a16="http://schemas.microsoft.com/office/drawing/2014/main" id="{F6060EFA-83F1-7192-CB34-02E14FFE4F2F}"/>
              </a:ext>
            </a:extLst>
          </p:cNvPr>
          <p:cNvSpPr txBox="1"/>
          <p:nvPr/>
        </p:nvSpPr>
        <p:spPr>
          <a:xfrm>
            <a:off x="5779446" y="2488937"/>
            <a:ext cx="2119347" cy="461665"/>
          </a:xfrm>
          <a:prstGeom prst="rect">
            <a:avLst/>
          </a:prstGeom>
          <a:noFill/>
        </p:spPr>
        <p:txBody>
          <a:bodyPr wrap="square" rtlCol="0">
            <a:spAutoFit/>
          </a:bodyPr>
          <a:lstStyle/>
          <a:p>
            <a:r>
              <a:rPr lang="el-GR" sz="2400" b="1" dirty="0">
                <a:solidFill>
                  <a:srgbClr val="954ECA"/>
                </a:solidFill>
                <a:latin typeface="Sylfaen" panose="010A0502050306030303" pitchFamily="18" charset="0"/>
              </a:rPr>
              <a:t>γεννήθηκε</a:t>
            </a:r>
            <a:endParaRPr lang="el-GR" b="1" dirty="0">
              <a:solidFill>
                <a:srgbClr val="954ECA"/>
              </a:solidFill>
            </a:endParaRPr>
          </a:p>
        </p:txBody>
      </p:sp>
      <p:sp>
        <p:nvSpPr>
          <p:cNvPr id="9" name="Βέλος: Κάτω 8">
            <a:extLst>
              <a:ext uri="{FF2B5EF4-FFF2-40B4-BE49-F238E27FC236}">
                <a16:creationId xmlns:a16="http://schemas.microsoft.com/office/drawing/2014/main" id="{A0D627AB-A45E-76E8-7983-5FBE7EFD3FE7}"/>
              </a:ext>
            </a:extLst>
          </p:cNvPr>
          <p:cNvSpPr/>
          <p:nvPr/>
        </p:nvSpPr>
        <p:spPr>
          <a:xfrm>
            <a:off x="5292968" y="2445320"/>
            <a:ext cx="486478" cy="883942"/>
          </a:xfrm>
          <a:prstGeom prst="down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25861887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334108"/>
            <a:ext cx="10515600" cy="5842855"/>
          </a:xfrm>
        </p:spPr>
        <p:txBody>
          <a:bodyPr>
            <a:normAutofit lnSpcReduction="10000"/>
          </a:bodyPr>
          <a:lstStyle/>
          <a:p>
            <a:pPr marL="0" indent="0" algn="ctr">
              <a:buNone/>
            </a:pPr>
            <a:r>
              <a:rPr lang="el-GR" b="1" dirty="0">
                <a:latin typeface="Sylfaen" panose="010A0502050306030303" pitchFamily="18" charset="0"/>
              </a:rPr>
              <a:t>Από την προβληματική του φύλου στην ιστορία αναδύθηκαν τη </a:t>
            </a:r>
            <a:r>
              <a:rPr lang="el-GR" b="1" dirty="0">
                <a:solidFill>
                  <a:srgbClr val="954ECA"/>
                </a:solidFill>
                <a:latin typeface="Sylfaen" panose="010A0502050306030303" pitchFamily="18" charset="0"/>
              </a:rPr>
              <a:t>δεκαετία του 1990 </a:t>
            </a:r>
            <a:r>
              <a:rPr lang="el-GR" b="1" dirty="0">
                <a:latin typeface="Sylfaen" panose="010A0502050306030303" pitchFamily="18" charset="0"/>
              </a:rPr>
              <a:t>ως πεδία:</a:t>
            </a:r>
          </a:p>
          <a:p>
            <a:pPr marL="0" indent="0" algn="just">
              <a:buNone/>
            </a:pPr>
            <a:endParaRPr lang="en-US" sz="2000" b="1" u="sng" dirty="0">
              <a:solidFill>
                <a:srgbClr val="D60093"/>
              </a:solidFill>
              <a:latin typeface="Sylfaen" panose="010A0502050306030303" pitchFamily="18" charset="0"/>
            </a:endParaRPr>
          </a:p>
          <a:p>
            <a:pPr algn="just">
              <a:buClr>
                <a:srgbClr val="D60093"/>
              </a:buClr>
              <a:buFont typeface="Sylfaen" panose="010A0502050306030303" pitchFamily="18" charset="0"/>
              <a:buChar char="֍"/>
            </a:pPr>
            <a:r>
              <a:rPr lang="el-GR" sz="2000" b="1" u="sng" dirty="0">
                <a:solidFill>
                  <a:srgbClr val="D60093"/>
                </a:solidFill>
                <a:latin typeface="Sylfaen" panose="010A0502050306030303" pitchFamily="18" charset="0"/>
              </a:rPr>
              <a:t>Η ιστορία του ανδρισμού</a:t>
            </a:r>
            <a:r>
              <a:rPr lang="el-GR" sz="2000" dirty="0">
                <a:latin typeface="Sylfaen" panose="010A0502050306030303" pitchFamily="18" charset="0"/>
              </a:rPr>
              <a:t> = η εξέταση των ανδρών </a:t>
            </a:r>
            <a:r>
              <a:rPr lang="el-GR" sz="2000" b="1" dirty="0">
                <a:solidFill>
                  <a:srgbClr val="954ECA"/>
                </a:solidFill>
                <a:latin typeface="Sylfaen" panose="010A0502050306030303" pitchFamily="18" charset="0"/>
              </a:rPr>
              <a:t>ως </a:t>
            </a:r>
            <a:r>
              <a:rPr lang="el-GR" sz="2000" b="1" dirty="0" err="1">
                <a:solidFill>
                  <a:srgbClr val="954ECA"/>
                </a:solidFill>
                <a:latin typeface="Sylfaen" panose="010A0502050306030303" pitchFamily="18" charset="0"/>
              </a:rPr>
              <a:t>έμφυλων</a:t>
            </a:r>
            <a:r>
              <a:rPr lang="el-GR" sz="2000" b="1" dirty="0">
                <a:solidFill>
                  <a:srgbClr val="954ECA"/>
                </a:solidFill>
                <a:latin typeface="Sylfaen" panose="010A0502050306030303" pitchFamily="18" charset="0"/>
              </a:rPr>
              <a:t> υποκειμένων </a:t>
            </a:r>
            <a:r>
              <a:rPr lang="el-GR" sz="2000" dirty="0">
                <a:latin typeface="Sylfaen" panose="010A0502050306030303" pitchFamily="18" charset="0"/>
              </a:rPr>
              <a:t>και της </a:t>
            </a:r>
            <a:r>
              <a:rPr lang="el-GR" sz="2000" b="1" dirty="0">
                <a:solidFill>
                  <a:srgbClr val="FF7C80"/>
                </a:solidFill>
                <a:latin typeface="Sylfaen" panose="010A0502050306030303" pitchFamily="18" charset="0"/>
              </a:rPr>
              <a:t>αρρενωπότητας ως κοινωνικής και πολιτισμικής κατασκευής</a:t>
            </a:r>
            <a:r>
              <a:rPr lang="el-GR" sz="2000" dirty="0">
                <a:latin typeface="Sylfaen" panose="010A0502050306030303" pitchFamily="18" charset="0"/>
              </a:rPr>
              <a:t>. Επανεξετάζονται πεδία από τα οποία οι γυναίκες απουσιάζουν (όπως ο στρατός) και αναδεικνύουν το </a:t>
            </a:r>
            <a:r>
              <a:rPr lang="el-GR" sz="2000" b="1" u="sng" dirty="0">
                <a:latin typeface="Sylfaen" panose="010A0502050306030303" pitchFamily="18" charset="0"/>
              </a:rPr>
              <a:t>φύλο ως ρυθμιστική αρχή των σχέσεων </a:t>
            </a:r>
            <a:r>
              <a:rPr lang="el-GR" sz="2000" u="sng" dirty="0">
                <a:latin typeface="Sylfaen" panose="010A0502050306030303" pitchFamily="18" charset="0"/>
              </a:rPr>
              <a:t>όχι μόνο μεταξύ ανδρών και γυναικών αλλά και μεταξύ των ίδιων των ανδρών</a:t>
            </a:r>
            <a:r>
              <a:rPr lang="el-GR" sz="2000" dirty="0">
                <a:latin typeface="Sylfaen" panose="010A0502050306030303" pitchFamily="18" charset="0"/>
              </a:rPr>
              <a:t> (πχ. ηγεμονική αρρενωπότητα).</a:t>
            </a:r>
          </a:p>
          <a:p>
            <a:pPr algn="just">
              <a:buClr>
                <a:srgbClr val="D60093"/>
              </a:buClr>
              <a:buFont typeface="Sylfaen" panose="010A0502050306030303" pitchFamily="18" charset="0"/>
              <a:buChar char="֍"/>
            </a:pPr>
            <a:endParaRPr lang="el-GR" sz="2000" dirty="0">
              <a:latin typeface="Sylfaen" panose="010A0502050306030303" pitchFamily="18" charset="0"/>
            </a:endParaRPr>
          </a:p>
          <a:p>
            <a:pPr algn="just">
              <a:buClr>
                <a:srgbClr val="D60093"/>
              </a:buClr>
              <a:buFont typeface="Sylfaen" panose="010A0502050306030303" pitchFamily="18" charset="0"/>
              <a:buChar char="֍"/>
            </a:pPr>
            <a:r>
              <a:rPr lang="el-GR" sz="2000" b="1" u="sng" dirty="0">
                <a:solidFill>
                  <a:schemeClr val="accent5">
                    <a:lumMod val="75000"/>
                  </a:schemeClr>
                </a:solidFill>
                <a:latin typeface="Sylfaen" panose="010A0502050306030303" pitchFamily="18" charset="0"/>
              </a:rPr>
              <a:t>Η ιστορία της σεξουαλικότητας </a:t>
            </a:r>
            <a:r>
              <a:rPr lang="el-GR" sz="2000" dirty="0">
                <a:latin typeface="Sylfaen" panose="010A0502050306030303" pitchFamily="18" charset="0"/>
              </a:rPr>
              <a:t>= ερευνάται </a:t>
            </a:r>
            <a:r>
              <a:rPr lang="el-GR" sz="2000" b="1" dirty="0">
                <a:solidFill>
                  <a:srgbClr val="CC0066"/>
                </a:solidFill>
                <a:latin typeface="Sylfaen" panose="010A0502050306030303" pitchFamily="18" charset="0"/>
              </a:rPr>
              <a:t>ο τρόπος έκφρασης διαφορετικών σεξουαλικών πρακτικών και ταυτοτήτων εντός ενός πολιτισμού</a:t>
            </a:r>
            <a:r>
              <a:rPr lang="el-GR" sz="2000" dirty="0">
                <a:latin typeface="Sylfaen" panose="010A0502050306030303" pitchFamily="18" charset="0"/>
              </a:rPr>
              <a:t>, αλλά και πιο συγκεκριμένα, εντός μιας ομάδας ανθρώπων με βάση </a:t>
            </a:r>
            <a:r>
              <a:rPr lang="el-GR" sz="2000" b="1" dirty="0">
                <a:latin typeface="Sylfaen" panose="010A0502050306030303" pitchFamily="18" charset="0"/>
              </a:rPr>
              <a:t>το φύλο</a:t>
            </a:r>
            <a:r>
              <a:rPr lang="el-GR" sz="2000" dirty="0">
                <a:latin typeface="Sylfaen" panose="010A0502050306030303" pitchFamily="18" charset="0"/>
              </a:rPr>
              <a:t>, </a:t>
            </a:r>
            <a:r>
              <a:rPr lang="el-GR" sz="2000" b="1" dirty="0">
                <a:latin typeface="Sylfaen" panose="010A0502050306030303" pitchFamily="18" charset="0"/>
              </a:rPr>
              <a:t>την κοινωνική θέση</a:t>
            </a:r>
            <a:r>
              <a:rPr lang="el-GR" sz="2000" dirty="0">
                <a:latin typeface="Sylfaen" panose="010A0502050306030303" pitchFamily="18" charset="0"/>
              </a:rPr>
              <a:t>, </a:t>
            </a:r>
            <a:r>
              <a:rPr lang="el-GR" sz="2000" b="1" dirty="0">
                <a:latin typeface="Sylfaen" panose="010A0502050306030303" pitchFamily="18" charset="0"/>
              </a:rPr>
              <a:t>τη φυλή </a:t>
            </a:r>
            <a:r>
              <a:rPr lang="el-GR" sz="2000" dirty="0">
                <a:latin typeface="Sylfaen" panose="010A0502050306030303" pitchFamily="18" charset="0"/>
              </a:rPr>
              <a:t>και </a:t>
            </a:r>
            <a:r>
              <a:rPr lang="el-GR" sz="2000" b="1" dirty="0">
                <a:latin typeface="Sylfaen" panose="010A0502050306030303" pitchFamily="18" charset="0"/>
              </a:rPr>
              <a:t>τη σεξουαλική προτίμηση</a:t>
            </a:r>
            <a:r>
              <a:rPr lang="el-GR" sz="2000" dirty="0">
                <a:latin typeface="Sylfaen" panose="010A0502050306030303" pitchFamily="18" charset="0"/>
              </a:rPr>
              <a:t>.</a:t>
            </a:r>
          </a:p>
          <a:p>
            <a:pPr marL="0" indent="0" algn="just">
              <a:buClr>
                <a:srgbClr val="D60093"/>
              </a:buClr>
              <a:buNone/>
            </a:pPr>
            <a:endParaRPr lang="el-GR" sz="2000" dirty="0">
              <a:latin typeface="Sylfaen" panose="010A0502050306030303" pitchFamily="18" charset="0"/>
            </a:endParaRPr>
          </a:p>
          <a:p>
            <a:pPr algn="just">
              <a:buClr>
                <a:srgbClr val="D60093"/>
              </a:buClr>
              <a:buFont typeface="Sylfaen" panose="010A0502050306030303" pitchFamily="18" charset="0"/>
              <a:buChar char="֍"/>
            </a:pPr>
            <a:r>
              <a:rPr lang="el-GR" sz="2000" b="1" u="sng" dirty="0">
                <a:solidFill>
                  <a:schemeClr val="accent6">
                    <a:lumMod val="50000"/>
                  </a:schemeClr>
                </a:solidFill>
                <a:latin typeface="Sylfaen" panose="010A0502050306030303" pitchFamily="18" charset="0"/>
              </a:rPr>
              <a:t>Η ιστορία του σώματος </a:t>
            </a:r>
            <a:r>
              <a:rPr lang="el-GR" sz="2000" dirty="0">
                <a:latin typeface="Sylfaen" panose="010A0502050306030303" pitchFamily="18" charset="0"/>
              </a:rPr>
              <a:t>= μελετώνται </a:t>
            </a:r>
            <a:r>
              <a:rPr lang="el-GR" sz="2000" b="1" dirty="0">
                <a:solidFill>
                  <a:srgbClr val="CC66FF"/>
                </a:solidFill>
                <a:latin typeface="Sylfaen" panose="010A0502050306030303" pitchFamily="18" charset="0"/>
              </a:rPr>
              <a:t>οι ιδέες γύρω από το σώμα</a:t>
            </a:r>
            <a:r>
              <a:rPr lang="el-GR" sz="2000" dirty="0">
                <a:latin typeface="Sylfaen" panose="010A0502050306030303" pitchFamily="18" charset="0"/>
              </a:rPr>
              <a:t> σε κάθε εποχή και πώς αυτές καθορίζουν την κοινωνική και έμφυλη ταυτότητα του ανθρώπου στην ιστορία μέσα από θεματικές που διαπερνούν </a:t>
            </a:r>
            <a:r>
              <a:rPr lang="el-GR" sz="2000" dirty="0">
                <a:solidFill>
                  <a:srgbClr val="CC66FF"/>
                </a:solidFill>
                <a:latin typeface="Sylfaen" panose="010A0502050306030303" pitchFamily="18" charset="0"/>
              </a:rPr>
              <a:t>ζητήματα υγείας</a:t>
            </a:r>
            <a:r>
              <a:rPr lang="el-GR" sz="2000" dirty="0">
                <a:latin typeface="Sylfaen" panose="010A0502050306030303" pitchFamily="18" charset="0"/>
              </a:rPr>
              <a:t>, </a:t>
            </a:r>
            <a:r>
              <a:rPr lang="el-GR" sz="2000" dirty="0">
                <a:solidFill>
                  <a:srgbClr val="CC66FF"/>
                </a:solidFill>
                <a:latin typeface="Sylfaen" panose="010A0502050306030303" pitchFamily="18" charset="0"/>
              </a:rPr>
              <a:t>σεξουαλικότητας</a:t>
            </a:r>
            <a:r>
              <a:rPr lang="el-GR" sz="2000" dirty="0">
                <a:latin typeface="Sylfaen" panose="010A0502050306030303" pitchFamily="18" charset="0"/>
              </a:rPr>
              <a:t>, </a:t>
            </a:r>
            <a:r>
              <a:rPr lang="el-GR" sz="2000" dirty="0">
                <a:solidFill>
                  <a:srgbClr val="CC66FF"/>
                </a:solidFill>
                <a:latin typeface="Sylfaen" panose="010A0502050306030303" pitchFamily="18" charset="0"/>
              </a:rPr>
              <a:t>φυλής</a:t>
            </a:r>
            <a:r>
              <a:rPr lang="el-GR" sz="2000" dirty="0">
                <a:latin typeface="Sylfaen" panose="010A0502050306030303" pitchFamily="18" charset="0"/>
              </a:rPr>
              <a:t>, </a:t>
            </a:r>
            <a:r>
              <a:rPr lang="el-GR" sz="2000" dirty="0">
                <a:solidFill>
                  <a:srgbClr val="CC66FF"/>
                </a:solidFill>
                <a:latin typeface="Sylfaen" panose="010A0502050306030303" pitchFamily="18" charset="0"/>
              </a:rPr>
              <a:t>ψυχοπαθολογίας </a:t>
            </a:r>
            <a:r>
              <a:rPr lang="el-GR" sz="2000" dirty="0">
                <a:latin typeface="Sylfaen" panose="010A0502050306030303" pitchFamily="18" charset="0"/>
              </a:rPr>
              <a:t>και</a:t>
            </a:r>
            <a:r>
              <a:rPr lang="el-GR" sz="2000" dirty="0">
                <a:solidFill>
                  <a:srgbClr val="CC66FF"/>
                </a:solidFill>
                <a:latin typeface="Sylfaen" panose="010A0502050306030303" pitchFamily="18" charset="0"/>
              </a:rPr>
              <a:t> δράσης</a:t>
            </a:r>
            <a:r>
              <a:rPr lang="el-GR" sz="2000" dirty="0">
                <a:latin typeface="Sylfaen" panose="010A0502050306030303" pitchFamily="18" charset="0"/>
              </a:rPr>
              <a:t>. </a:t>
            </a:r>
          </a:p>
          <a:p>
            <a:pPr algn="just">
              <a:buClr>
                <a:srgbClr val="D60093"/>
              </a:buClr>
              <a:buFont typeface="Sylfaen" panose="010A0502050306030303" pitchFamily="18" charset="0"/>
              <a:buChar char="֍"/>
            </a:pPr>
            <a:endParaRPr lang="el-GR" sz="2000" dirty="0">
              <a:latin typeface="Sylfaen" panose="010A0502050306030303" pitchFamily="18" charset="0"/>
            </a:endParaRPr>
          </a:p>
        </p:txBody>
      </p:sp>
    </p:spTree>
    <p:extLst>
      <p:ext uri="{BB962C8B-B14F-4D97-AF65-F5344CB8AC3E}">
        <p14:creationId xmlns:p14="http://schemas.microsoft.com/office/powerpoint/2010/main" val="15462427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69277" y="422031"/>
            <a:ext cx="11003573" cy="5751757"/>
          </a:xfrm>
        </p:spPr>
        <p:txBody>
          <a:bodyPr/>
          <a:lstStyle/>
          <a:p>
            <a:pPr marL="0" lvl="0" indent="0" algn="ctr">
              <a:buClr>
                <a:srgbClr val="CC66FF"/>
              </a:buClr>
              <a:buNone/>
            </a:pPr>
            <a:r>
              <a:rPr lang="el-GR" sz="2400" dirty="0">
                <a:solidFill>
                  <a:prstClr val="black"/>
                </a:solidFill>
                <a:latin typeface="Sylfaen" panose="010A0502050306030303" pitchFamily="18" charset="0"/>
              </a:rPr>
              <a:t>Οι θεωρητικές αυτές προσεγγίσεις </a:t>
            </a:r>
            <a:r>
              <a:rPr lang="el-GR" sz="2400" b="1" dirty="0">
                <a:solidFill>
                  <a:srgbClr val="4472C4"/>
                </a:solidFill>
                <a:latin typeface="Sylfaen" panose="010A0502050306030303" pitchFamily="18" charset="0"/>
              </a:rPr>
              <a:t>διεύρυναν τις κατηγορίες του φύλου, του σώματος και της σεξουαλικότητας και του τρόπου εξέτασής τους</a:t>
            </a:r>
            <a:r>
              <a:rPr lang="el-GR" sz="2400" dirty="0">
                <a:solidFill>
                  <a:prstClr val="black"/>
                </a:solidFill>
                <a:latin typeface="Sylfaen" panose="010A0502050306030303" pitchFamily="18" charset="0"/>
              </a:rPr>
              <a:t>. </a:t>
            </a:r>
            <a:endParaRPr lang="en-US" sz="2400" dirty="0">
              <a:solidFill>
                <a:prstClr val="black"/>
              </a:solidFill>
              <a:latin typeface="Sylfaen" panose="010A0502050306030303" pitchFamily="18" charset="0"/>
            </a:endParaRPr>
          </a:p>
          <a:p>
            <a:pPr marL="0" lvl="0" indent="0" algn="just">
              <a:buClr>
                <a:srgbClr val="CC66FF"/>
              </a:buClr>
              <a:buNone/>
            </a:pPr>
            <a:endParaRPr lang="en-US" sz="2000" dirty="0">
              <a:solidFill>
                <a:prstClr val="black"/>
              </a:solidFill>
              <a:latin typeface="Sylfaen" panose="010A0502050306030303" pitchFamily="18" charset="0"/>
            </a:endParaRPr>
          </a:p>
          <a:p>
            <a:pPr marL="0" lvl="0" indent="0" algn="just">
              <a:buClr>
                <a:srgbClr val="CC66FF"/>
              </a:buClr>
              <a:buNone/>
            </a:pPr>
            <a:r>
              <a:rPr lang="el-GR" sz="2400" dirty="0">
                <a:solidFill>
                  <a:prstClr val="black"/>
                </a:solidFill>
                <a:latin typeface="Sylfaen" panose="010A0502050306030303" pitchFamily="18" charset="0"/>
              </a:rPr>
              <a:t>Από </a:t>
            </a:r>
            <a:r>
              <a:rPr lang="el-GR" sz="2400" b="1" dirty="0">
                <a:solidFill>
                  <a:prstClr val="black"/>
                </a:solidFill>
                <a:latin typeface="Sylfaen" panose="010A0502050306030303" pitchFamily="18" charset="0"/>
              </a:rPr>
              <a:t>τα μέσα τις δεκαετίες του ’90</a:t>
            </a:r>
            <a:r>
              <a:rPr lang="el-GR" sz="2400" dirty="0">
                <a:solidFill>
                  <a:prstClr val="black"/>
                </a:solidFill>
                <a:latin typeface="Sylfaen" panose="010A0502050306030303" pitchFamily="18" charset="0"/>
              </a:rPr>
              <a:t>, άρχισε να χρησιμοποιείται από την ακαδημαϊκή κοινότητα ο όρος </a:t>
            </a:r>
            <a:r>
              <a:rPr lang="en-US" b="1" dirty="0">
                <a:solidFill>
                  <a:srgbClr val="CC0066"/>
                </a:solidFill>
                <a:latin typeface="Sylfaen" panose="010A0502050306030303" pitchFamily="18" charset="0"/>
              </a:rPr>
              <a:t>queer</a:t>
            </a:r>
            <a:r>
              <a:rPr lang="el-GR" b="1" dirty="0">
                <a:solidFill>
                  <a:srgbClr val="CC0066"/>
                </a:solidFill>
                <a:latin typeface="Sylfaen" panose="010A0502050306030303" pitchFamily="18" charset="0"/>
              </a:rPr>
              <a:t>*</a:t>
            </a:r>
            <a:r>
              <a:rPr lang="en-US" sz="2400" dirty="0">
                <a:solidFill>
                  <a:prstClr val="black"/>
                </a:solidFill>
                <a:latin typeface="Sylfaen" panose="010A0502050306030303" pitchFamily="18" charset="0"/>
              </a:rPr>
              <a:t> </a:t>
            </a:r>
            <a:r>
              <a:rPr lang="el-GR" sz="2400" dirty="0">
                <a:solidFill>
                  <a:prstClr val="black"/>
                </a:solidFill>
                <a:latin typeface="Sylfaen" panose="010A0502050306030303" pitchFamily="18" charset="0"/>
              </a:rPr>
              <a:t>για να περιγράψει τις </a:t>
            </a:r>
            <a:r>
              <a:rPr lang="el-GR" sz="2400" dirty="0">
                <a:solidFill>
                  <a:srgbClr val="CC0066"/>
                </a:solidFill>
                <a:latin typeface="Sylfaen" panose="010A0502050306030303" pitchFamily="18" charset="0"/>
              </a:rPr>
              <a:t>μη συνηθισμένες/τυπικές σεξουαλικές</a:t>
            </a:r>
            <a:r>
              <a:rPr lang="el-GR" sz="2400" b="1" dirty="0">
                <a:solidFill>
                  <a:srgbClr val="CC0066"/>
                </a:solidFill>
                <a:latin typeface="Sylfaen" panose="010A0502050306030303" pitchFamily="18" charset="0"/>
              </a:rPr>
              <a:t> </a:t>
            </a:r>
            <a:r>
              <a:rPr lang="el-GR" sz="2400" b="1" u="sng" dirty="0">
                <a:solidFill>
                  <a:srgbClr val="CC0066"/>
                </a:solidFill>
                <a:latin typeface="Sylfaen" panose="010A0502050306030303" pitchFamily="18" charset="0"/>
              </a:rPr>
              <a:t>επιθυμίες</a:t>
            </a:r>
            <a:r>
              <a:rPr lang="el-GR" sz="2400" b="1" dirty="0">
                <a:solidFill>
                  <a:prstClr val="black">
                    <a:lumMod val="95000"/>
                    <a:lumOff val="5000"/>
                  </a:prstClr>
                </a:solidFill>
                <a:latin typeface="Sylfaen" panose="010A0502050306030303" pitchFamily="18" charset="0"/>
              </a:rPr>
              <a:t> </a:t>
            </a:r>
            <a:r>
              <a:rPr lang="el-GR" sz="2400" dirty="0">
                <a:solidFill>
                  <a:prstClr val="black"/>
                </a:solidFill>
                <a:latin typeface="Sylfaen" panose="010A0502050306030303" pitchFamily="18" charset="0"/>
              </a:rPr>
              <a:t>και </a:t>
            </a:r>
            <a:r>
              <a:rPr lang="el-GR" sz="2400" b="1" u="sng" dirty="0">
                <a:solidFill>
                  <a:srgbClr val="CC0066"/>
                </a:solidFill>
                <a:latin typeface="Sylfaen" panose="010A0502050306030303" pitchFamily="18" charset="0"/>
              </a:rPr>
              <a:t>πρακτικές</a:t>
            </a:r>
            <a:r>
              <a:rPr lang="en-US" sz="2400" dirty="0">
                <a:solidFill>
                  <a:prstClr val="black"/>
                </a:solidFill>
                <a:latin typeface="Sylfaen" panose="010A0502050306030303" pitchFamily="18" charset="0"/>
              </a:rPr>
              <a:t> </a:t>
            </a:r>
            <a:r>
              <a:rPr lang="el-GR" sz="2400" dirty="0">
                <a:solidFill>
                  <a:prstClr val="black"/>
                </a:solidFill>
                <a:latin typeface="Sylfaen" panose="010A0502050306030303" pitchFamily="18" charset="0"/>
              </a:rPr>
              <a:t>και ο όρος </a:t>
            </a:r>
            <a:r>
              <a:rPr lang="en-US" b="1" dirty="0">
                <a:solidFill>
                  <a:srgbClr val="CC0066"/>
                </a:solidFill>
                <a:latin typeface="Sylfaen" panose="010A0502050306030303" pitchFamily="18" charset="0"/>
              </a:rPr>
              <a:t>transgende</a:t>
            </a:r>
            <a:r>
              <a:rPr lang="en-US" dirty="0">
                <a:solidFill>
                  <a:srgbClr val="CC0066"/>
                </a:solidFill>
                <a:latin typeface="Sylfaen" panose="010A0502050306030303" pitchFamily="18" charset="0"/>
              </a:rPr>
              <a:t>r</a:t>
            </a:r>
            <a:r>
              <a:rPr lang="el-GR" dirty="0">
                <a:solidFill>
                  <a:srgbClr val="CC0066"/>
                </a:solidFill>
                <a:latin typeface="Sylfaen" panose="010A0502050306030303" pitchFamily="18" charset="0"/>
              </a:rPr>
              <a:t> </a:t>
            </a:r>
            <a:r>
              <a:rPr lang="el-GR" sz="2000" dirty="0">
                <a:solidFill>
                  <a:srgbClr val="CC0066"/>
                </a:solidFill>
                <a:latin typeface="Sylfaen" panose="010A0502050306030303" pitchFamily="18" charset="0"/>
              </a:rPr>
              <a:t>(</a:t>
            </a:r>
            <a:r>
              <a:rPr lang="el-GR" sz="2000" dirty="0" err="1">
                <a:solidFill>
                  <a:srgbClr val="CC0066"/>
                </a:solidFill>
                <a:latin typeface="Sylfaen" panose="010A0502050306030303" pitchFamily="18" charset="0"/>
              </a:rPr>
              <a:t>διεμφυλικός</a:t>
            </a:r>
            <a:r>
              <a:rPr lang="el-GR" sz="2000" dirty="0">
                <a:solidFill>
                  <a:srgbClr val="CC0066"/>
                </a:solidFill>
                <a:latin typeface="Sylfaen" panose="010A0502050306030303" pitchFamily="18" charset="0"/>
              </a:rPr>
              <a:t>)</a:t>
            </a:r>
            <a:r>
              <a:rPr lang="el-GR" sz="1800" dirty="0">
                <a:solidFill>
                  <a:prstClr val="black"/>
                </a:solidFill>
                <a:latin typeface="Sylfaen" panose="010A0502050306030303" pitchFamily="18" charset="0"/>
              </a:rPr>
              <a:t> </a:t>
            </a:r>
            <a:r>
              <a:rPr lang="el-GR" sz="2400" dirty="0">
                <a:solidFill>
                  <a:prstClr val="black"/>
                </a:solidFill>
                <a:latin typeface="Sylfaen" panose="010A0502050306030303" pitchFamily="18" charset="0"/>
              </a:rPr>
              <a:t>για το </a:t>
            </a:r>
            <a:r>
              <a:rPr lang="el-GR" sz="2400" b="1" dirty="0">
                <a:solidFill>
                  <a:srgbClr val="0070C0"/>
                </a:solidFill>
                <a:latin typeface="Sylfaen" panose="010A0502050306030303" pitchFamily="18" charset="0"/>
              </a:rPr>
              <a:t>υποκείμενο</a:t>
            </a:r>
            <a:r>
              <a:rPr lang="el-GR" sz="2400" dirty="0">
                <a:solidFill>
                  <a:prstClr val="black"/>
                </a:solidFill>
                <a:latin typeface="Sylfaen" panose="010A0502050306030303" pitchFamily="18" charset="0"/>
              </a:rPr>
              <a:t> που δεν ήταν συμβατό με τις </a:t>
            </a:r>
            <a:r>
              <a:rPr lang="el-GR" sz="2400" dirty="0" err="1">
                <a:solidFill>
                  <a:prstClr val="black"/>
                </a:solidFill>
                <a:latin typeface="Sylfaen" panose="010A0502050306030303" pitchFamily="18" charset="0"/>
              </a:rPr>
              <a:t>έμφυλες</a:t>
            </a:r>
            <a:r>
              <a:rPr lang="el-GR" sz="2400" dirty="0">
                <a:solidFill>
                  <a:prstClr val="black"/>
                </a:solidFill>
                <a:latin typeface="Sylfaen" panose="010A0502050306030303" pitchFamily="18" charset="0"/>
              </a:rPr>
              <a:t> ταυτότητες και τα δίμορφα σώματα (αρσενικό/θηλυκό). Τα όρια ανάμεσα στις δύο έννοιες δεν είναι πάντοτε ευδιάκριτα.</a:t>
            </a:r>
            <a:endParaRPr lang="en-US" sz="2400" dirty="0">
              <a:solidFill>
                <a:prstClr val="black"/>
              </a:solidFill>
              <a:latin typeface="Sylfaen" panose="010A0502050306030303" pitchFamily="18" charset="0"/>
            </a:endParaRPr>
          </a:p>
          <a:p>
            <a:pPr marL="0" lvl="0" indent="0" algn="just">
              <a:buClr>
                <a:srgbClr val="CC66FF"/>
              </a:buClr>
              <a:buNone/>
            </a:pPr>
            <a:endParaRPr lang="el-GR" sz="2000" dirty="0">
              <a:solidFill>
                <a:prstClr val="black"/>
              </a:solidFill>
              <a:latin typeface="Sylfaen" panose="010A0502050306030303" pitchFamily="18" charset="0"/>
            </a:endParaRPr>
          </a:p>
          <a:p>
            <a:pPr marL="0" lvl="0" indent="0" algn="just">
              <a:buNone/>
            </a:pPr>
            <a:r>
              <a:rPr lang="el-GR" sz="2400" dirty="0">
                <a:solidFill>
                  <a:prstClr val="black"/>
                </a:solidFill>
                <a:latin typeface="Sylfaen" panose="010A0502050306030303" pitchFamily="18" charset="0"/>
              </a:rPr>
              <a:t>*η έννοια </a:t>
            </a:r>
            <a:r>
              <a:rPr lang="el-GR" sz="2400" dirty="0" err="1">
                <a:solidFill>
                  <a:prstClr val="black"/>
                </a:solidFill>
                <a:latin typeface="Sylfaen" panose="010A0502050306030303" pitchFamily="18" charset="0"/>
              </a:rPr>
              <a:t>queer</a:t>
            </a:r>
            <a:r>
              <a:rPr lang="el-GR" sz="2400" dirty="0">
                <a:solidFill>
                  <a:prstClr val="black"/>
                </a:solidFill>
                <a:latin typeface="Sylfaen" panose="010A0502050306030303" pitchFamily="18" charset="0"/>
              </a:rPr>
              <a:t> αναδύθηκε μέσα από τα </a:t>
            </a:r>
            <a:r>
              <a:rPr lang="el-GR" sz="2400" dirty="0" err="1">
                <a:solidFill>
                  <a:prstClr val="black"/>
                </a:solidFill>
                <a:latin typeface="Sylfaen" panose="010A0502050306030303" pitchFamily="18" charset="0"/>
              </a:rPr>
              <a:t>ακτιβιστικά</a:t>
            </a:r>
            <a:r>
              <a:rPr lang="el-GR" sz="2400" dirty="0">
                <a:solidFill>
                  <a:prstClr val="black"/>
                </a:solidFill>
                <a:latin typeface="Sylfaen" panose="010A0502050306030303" pitchFamily="18" charset="0"/>
              </a:rPr>
              <a:t> συνθήματα για τη </a:t>
            </a:r>
            <a:r>
              <a:rPr lang="el-GR" sz="2400" b="1" dirty="0">
                <a:solidFill>
                  <a:srgbClr val="CC0066"/>
                </a:solidFill>
                <a:latin typeface="Sylfaen" panose="010A0502050306030303" pitchFamily="18" charset="0"/>
              </a:rPr>
              <a:t>σεξουαλική και έμφυλη απελευθέρωση</a:t>
            </a:r>
            <a:r>
              <a:rPr lang="el-GR" sz="2400" b="1" dirty="0">
                <a:solidFill>
                  <a:prstClr val="black"/>
                </a:solidFill>
                <a:latin typeface="Sylfaen" panose="010A0502050306030303" pitchFamily="18" charset="0"/>
              </a:rPr>
              <a:t> </a:t>
            </a:r>
            <a:r>
              <a:rPr lang="el-GR" sz="2400" dirty="0">
                <a:solidFill>
                  <a:prstClr val="black"/>
                </a:solidFill>
                <a:latin typeface="Sylfaen" panose="010A0502050306030303" pitchFamily="18" charset="0"/>
              </a:rPr>
              <a:t>που προκάλεσε η κρίση του AIDS. Η χρήση του σήμερα υπογραμμίζει  τη σημασία της βίας και το στίγμα στις ζωές εκείνων που είχαν διαφορετικές σεξουαλικές προτιμήσεις από την </a:t>
            </a:r>
            <a:r>
              <a:rPr lang="el-GR" sz="2400" b="1" dirty="0">
                <a:solidFill>
                  <a:srgbClr val="0070C0"/>
                </a:solidFill>
                <a:latin typeface="Sylfaen" panose="010A0502050306030303" pitchFamily="18" charset="0"/>
              </a:rPr>
              <a:t>«φυσική»/υποχρεωτική </a:t>
            </a:r>
            <a:r>
              <a:rPr lang="el-GR" sz="2400" b="1" dirty="0" err="1">
                <a:solidFill>
                  <a:srgbClr val="0070C0"/>
                </a:solidFill>
                <a:latin typeface="Sylfaen" panose="010A0502050306030303" pitchFamily="18" charset="0"/>
              </a:rPr>
              <a:t>ετεροσεξουαλική</a:t>
            </a:r>
            <a:r>
              <a:rPr lang="el-GR" sz="2400" b="1" dirty="0">
                <a:solidFill>
                  <a:srgbClr val="0070C0"/>
                </a:solidFill>
                <a:latin typeface="Sylfaen" panose="010A0502050306030303" pitchFamily="18" charset="0"/>
              </a:rPr>
              <a:t> κανονικότητα</a:t>
            </a:r>
            <a:r>
              <a:rPr lang="el-GR" sz="2400" dirty="0">
                <a:solidFill>
                  <a:prstClr val="black"/>
                </a:solidFill>
                <a:latin typeface="Sylfaen" panose="010A0502050306030303" pitchFamily="18" charset="0"/>
              </a:rPr>
              <a:t>.</a:t>
            </a:r>
          </a:p>
          <a:p>
            <a:endParaRPr lang="el-GR" sz="3200" dirty="0"/>
          </a:p>
        </p:txBody>
      </p:sp>
      <p:pic>
        <p:nvPicPr>
          <p:cNvPr id="6" name="Εικόνα 5"/>
          <p:cNvPicPr>
            <a:picLocks noChangeAspect="1"/>
          </p:cNvPicPr>
          <p:nvPr/>
        </p:nvPicPr>
        <p:blipFill>
          <a:blip r:embed="rId2"/>
          <a:stretch>
            <a:fillRect/>
          </a:stretch>
        </p:blipFill>
        <p:spPr>
          <a:xfrm>
            <a:off x="825856" y="418856"/>
            <a:ext cx="10546994" cy="1128590"/>
          </a:xfrm>
          <a:prstGeom prst="rect">
            <a:avLst/>
          </a:prstGeom>
        </p:spPr>
      </p:pic>
      <p:sp>
        <p:nvSpPr>
          <p:cNvPr id="7" name="Ορθογώνιο 10">
            <a:extLst>
              <a:ext uri="{FF2B5EF4-FFF2-40B4-BE49-F238E27FC236}">
                <a16:creationId xmlns:a16="http://schemas.microsoft.com/office/drawing/2014/main" id="{E6C3B27B-678E-E9AD-9D43-6D4CFAE0909E}"/>
              </a:ext>
            </a:extLst>
          </p:cNvPr>
          <p:cNvSpPr/>
          <p:nvPr/>
        </p:nvSpPr>
        <p:spPr>
          <a:xfrm>
            <a:off x="369277" y="4246685"/>
            <a:ext cx="11139854" cy="1723292"/>
          </a:xfrm>
          <a:custGeom>
            <a:avLst/>
            <a:gdLst>
              <a:gd name="connsiteX0" fmla="*/ 0 w 11139854"/>
              <a:gd name="connsiteY0" fmla="*/ 0 h 1723292"/>
              <a:gd name="connsiteX1" fmla="*/ 809105 w 11139854"/>
              <a:gd name="connsiteY1" fmla="*/ 0 h 1723292"/>
              <a:gd name="connsiteX2" fmla="*/ 1395413 w 11139854"/>
              <a:gd name="connsiteY2" fmla="*/ 0 h 1723292"/>
              <a:gd name="connsiteX3" fmla="*/ 2093120 w 11139854"/>
              <a:gd name="connsiteY3" fmla="*/ 0 h 1723292"/>
              <a:gd name="connsiteX4" fmla="*/ 2902225 w 11139854"/>
              <a:gd name="connsiteY4" fmla="*/ 0 h 1723292"/>
              <a:gd name="connsiteX5" fmla="*/ 3154338 w 11139854"/>
              <a:gd name="connsiteY5" fmla="*/ 0 h 1723292"/>
              <a:gd name="connsiteX6" fmla="*/ 3963443 w 11139854"/>
              <a:gd name="connsiteY6" fmla="*/ 0 h 1723292"/>
              <a:gd name="connsiteX7" fmla="*/ 4549751 w 11139854"/>
              <a:gd name="connsiteY7" fmla="*/ 0 h 1723292"/>
              <a:gd name="connsiteX8" fmla="*/ 5358856 w 11139854"/>
              <a:gd name="connsiteY8" fmla="*/ 0 h 1723292"/>
              <a:gd name="connsiteX9" fmla="*/ 5610969 w 11139854"/>
              <a:gd name="connsiteY9" fmla="*/ 0 h 1723292"/>
              <a:gd name="connsiteX10" fmla="*/ 5863081 w 11139854"/>
              <a:gd name="connsiteY10" fmla="*/ 0 h 1723292"/>
              <a:gd name="connsiteX11" fmla="*/ 6115194 w 11139854"/>
              <a:gd name="connsiteY11" fmla="*/ 0 h 1723292"/>
              <a:gd name="connsiteX12" fmla="*/ 6478705 w 11139854"/>
              <a:gd name="connsiteY12" fmla="*/ 0 h 1723292"/>
              <a:gd name="connsiteX13" fmla="*/ 6730817 w 11139854"/>
              <a:gd name="connsiteY13" fmla="*/ 0 h 1723292"/>
              <a:gd name="connsiteX14" fmla="*/ 7317125 w 11139854"/>
              <a:gd name="connsiteY14" fmla="*/ 0 h 1723292"/>
              <a:gd name="connsiteX15" fmla="*/ 8126230 w 11139854"/>
              <a:gd name="connsiteY15" fmla="*/ 0 h 1723292"/>
              <a:gd name="connsiteX16" fmla="*/ 8712538 w 11139854"/>
              <a:gd name="connsiteY16" fmla="*/ 0 h 1723292"/>
              <a:gd name="connsiteX17" fmla="*/ 9187448 w 11139854"/>
              <a:gd name="connsiteY17" fmla="*/ 0 h 1723292"/>
              <a:gd name="connsiteX18" fmla="*/ 9996553 w 11139854"/>
              <a:gd name="connsiteY18" fmla="*/ 0 h 1723292"/>
              <a:gd name="connsiteX19" fmla="*/ 10471463 w 11139854"/>
              <a:gd name="connsiteY19" fmla="*/ 0 h 1723292"/>
              <a:gd name="connsiteX20" fmla="*/ 11139854 w 11139854"/>
              <a:gd name="connsiteY20" fmla="*/ 0 h 1723292"/>
              <a:gd name="connsiteX21" fmla="*/ 11139854 w 11139854"/>
              <a:gd name="connsiteY21" fmla="*/ 608897 h 1723292"/>
              <a:gd name="connsiteX22" fmla="*/ 11139854 w 11139854"/>
              <a:gd name="connsiteY22" fmla="*/ 1131628 h 1723292"/>
              <a:gd name="connsiteX23" fmla="*/ 11139854 w 11139854"/>
              <a:gd name="connsiteY23" fmla="*/ 1723292 h 1723292"/>
              <a:gd name="connsiteX24" fmla="*/ 10887742 w 11139854"/>
              <a:gd name="connsiteY24" fmla="*/ 1723292 h 1723292"/>
              <a:gd name="connsiteX25" fmla="*/ 10078636 w 11139854"/>
              <a:gd name="connsiteY25" fmla="*/ 1723292 h 1723292"/>
              <a:gd name="connsiteX26" fmla="*/ 9715125 w 11139854"/>
              <a:gd name="connsiteY26" fmla="*/ 1723292 h 1723292"/>
              <a:gd name="connsiteX27" fmla="*/ 9351614 w 11139854"/>
              <a:gd name="connsiteY27" fmla="*/ 1723292 h 1723292"/>
              <a:gd name="connsiteX28" fmla="*/ 8542509 w 11139854"/>
              <a:gd name="connsiteY28" fmla="*/ 1723292 h 1723292"/>
              <a:gd name="connsiteX29" fmla="*/ 7844802 w 11139854"/>
              <a:gd name="connsiteY29" fmla="*/ 1723292 h 1723292"/>
              <a:gd name="connsiteX30" fmla="*/ 7481291 w 11139854"/>
              <a:gd name="connsiteY30" fmla="*/ 1723292 h 1723292"/>
              <a:gd name="connsiteX31" fmla="*/ 6672186 w 11139854"/>
              <a:gd name="connsiteY31" fmla="*/ 1723292 h 1723292"/>
              <a:gd name="connsiteX32" fmla="*/ 6308675 w 11139854"/>
              <a:gd name="connsiteY32" fmla="*/ 1723292 h 1723292"/>
              <a:gd name="connsiteX33" fmla="*/ 5945164 w 11139854"/>
              <a:gd name="connsiteY33" fmla="*/ 1723292 h 1723292"/>
              <a:gd name="connsiteX34" fmla="*/ 5136059 w 11139854"/>
              <a:gd name="connsiteY34" fmla="*/ 1723292 h 1723292"/>
              <a:gd name="connsiteX35" fmla="*/ 4438352 w 11139854"/>
              <a:gd name="connsiteY35" fmla="*/ 1723292 h 1723292"/>
              <a:gd name="connsiteX36" fmla="*/ 3963443 w 11139854"/>
              <a:gd name="connsiteY36" fmla="*/ 1723292 h 1723292"/>
              <a:gd name="connsiteX37" fmla="*/ 3599932 w 11139854"/>
              <a:gd name="connsiteY37" fmla="*/ 1723292 h 1723292"/>
              <a:gd name="connsiteX38" fmla="*/ 3236421 w 11139854"/>
              <a:gd name="connsiteY38" fmla="*/ 1723292 h 1723292"/>
              <a:gd name="connsiteX39" fmla="*/ 2538714 w 11139854"/>
              <a:gd name="connsiteY39" fmla="*/ 1723292 h 1723292"/>
              <a:gd name="connsiteX40" fmla="*/ 1952406 w 11139854"/>
              <a:gd name="connsiteY40" fmla="*/ 1723292 h 1723292"/>
              <a:gd name="connsiteX41" fmla="*/ 1477496 w 11139854"/>
              <a:gd name="connsiteY41" fmla="*/ 1723292 h 1723292"/>
              <a:gd name="connsiteX42" fmla="*/ 779790 w 11139854"/>
              <a:gd name="connsiteY42" fmla="*/ 1723292 h 1723292"/>
              <a:gd name="connsiteX43" fmla="*/ 0 w 11139854"/>
              <a:gd name="connsiteY43" fmla="*/ 1723292 h 1723292"/>
              <a:gd name="connsiteX44" fmla="*/ 0 w 11139854"/>
              <a:gd name="connsiteY44" fmla="*/ 1183327 h 1723292"/>
              <a:gd name="connsiteX45" fmla="*/ 0 w 11139854"/>
              <a:gd name="connsiteY45" fmla="*/ 574431 h 1723292"/>
              <a:gd name="connsiteX46" fmla="*/ 0 w 11139854"/>
              <a:gd name="connsiteY46" fmla="*/ 0 h 172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39854" h="1723292" extrusionOk="0">
                <a:moveTo>
                  <a:pt x="0" y="0"/>
                </a:moveTo>
                <a:cubicBezTo>
                  <a:pt x="257380" y="-95305"/>
                  <a:pt x="546256" y="37393"/>
                  <a:pt x="809105" y="0"/>
                </a:cubicBezTo>
                <a:cubicBezTo>
                  <a:pt x="1071954" y="-37393"/>
                  <a:pt x="1134987" y="62211"/>
                  <a:pt x="1395413" y="0"/>
                </a:cubicBezTo>
                <a:cubicBezTo>
                  <a:pt x="1655839" y="-62211"/>
                  <a:pt x="1894410" y="41524"/>
                  <a:pt x="2093120" y="0"/>
                </a:cubicBezTo>
                <a:cubicBezTo>
                  <a:pt x="2291830" y="-41524"/>
                  <a:pt x="2576233" y="84502"/>
                  <a:pt x="2902225" y="0"/>
                </a:cubicBezTo>
                <a:cubicBezTo>
                  <a:pt x="3228217" y="-84502"/>
                  <a:pt x="3075938" y="15636"/>
                  <a:pt x="3154338" y="0"/>
                </a:cubicBezTo>
                <a:cubicBezTo>
                  <a:pt x="3232738" y="-15636"/>
                  <a:pt x="3716613" y="58508"/>
                  <a:pt x="3963443" y="0"/>
                </a:cubicBezTo>
                <a:cubicBezTo>
                  <a:pt x="4210273" y="-58508"/>
                  <a:pt x="4328814" y="8517"/>
                  <a:pt x="4549751" y="0"/>
                </a:cubicBezTo>
                <a:cubicBezTo>
                  <a:pt x="4770688" y="-8517"/>
                  <a:pt x="5040541" y="8812"/>
                  <a:pt x="5358856" y="0"/>
                </a:cubicBezTo>
                <a:cubicBezTo>
                  <a:pt x="5677172" y="-8812"/>
                  <a:pt x="5494838" y="24636"/>
                  <a:pt x="5610969" y="0"/>
                </a:cubicBezTo>
                <a:cubicBezTo>
                  <a:pt x="5727100" y="-24636"/>
                  <a:pt x="5792082" y="17773"/>
                  <a:pt x="5863081" y="0"/>
                </a:cubicBezTo>
                <a:cubicBezTo>
                  <a:pt x="5934080" y="-17773"/>
                  <a:pt x="6031189" y="2556"/>
                  <a:pt x="6115194" y="0"/>
                </a:cubicBezTo>
                <a:cubicBezTo>
                  <a:pt x="6199199" y="-2556"/>
                  <a:pt x="6370831" y="19903"/>
                  <a:pt x="6478705" y="0"/>
                </a:cubicBezTo>
                <a:cubicBezTo>
                  <a:pt x="6586579" y="-19903"/>
                  <a:pt x="6631155" y="6725"/>
                  <a:pt x="6730817" y="0"/>
                </a:cubicBezTo>
                <a:cubicBezTo>
                  <a:pt x="6830479" y="-6725"/>
                  <a:pt x="7195645" y="27823"/>
                  <a:pt x="7317125" y="0"/>
                </a:cubicBezTo>
                <a:cubicBezTo>
                  <a:pt x="7438605" y="-27823"/>
                  <a:pt x="7738652" y="45649"/>
                  <a:pt x="8126230" y="0"/>
                </a:cubicBezTo>
                <a:cubicBezTo>
                  <a:pt x="8513809" y="-45649"/>
                  <a:pt x="8428549" y="38411"/>
                  <a:pt x="8712538" y="0"/>
                </a:cubicBezTo>
                <a:cubicBezTo>
                  <a:pt x="8996527" y="-38411"/>
                  <a:pt x="8980534" y="44108"/>
                  <a:pt x="9187448" y="0"/>
                </a:cubicBezTo>
                <a:cubicBezTo>
                  <a:pt x="9394362" y="-44108"/>
                  <a:pt x="9724857" y="27864"/>
                  <a:pt x="9996553" y="0"/>
                </a:cubicBezTo>
                <a:cubicBezTo>
                  <a:pt x="10268250" y="-27864"/>
                  <a:pt x="10279722" y="36773"/>
                  <a:pt x="10471463" y="0"/>
                </a:cubicBezTo>
                <a:cubicBezTo>
                  <a:pt x="10663204" y="-36773"/>
                  <a:pt x="10933908" y="45045"/>
                  <a:pt x="11139854" y="0"/>
                </a:cubicBezTo>
                <a:cubicBezTo>
                  <a:pt x="11143818" y="297858"/>
                  <a:pt x="11121058" y="475939"/>
                  <a:pt x="11139854" y="608897"/>
                </a:cubicBezTo>
                <a:cubicBezTo>
                  <a:pt x="11158650" y="741855"/>
                  <a:pt x="11138308" y="930592"/>
                  <a:pt x="11139854" y="1131628"/>
                </a:cubicBezTo>
                <a:cubicBezTo>
                  <a:pt x="11141400" y="1332664"/>
                  <a:pt x="11127203" y="1427533"/>
                  <a:pt x="11139854" y="1723292"/>
                </a:cubicBezTo>
                <a:cubicBezTo>
                  <a:pt x="11070538" y="1738103"/>
                  <a:pt x="10941295" y="1701589"/>
                  <a:pt x="10887742" y="1723292"/>
                </a:cubicBezTo>
                <a:cubicBezTo>
                  <a:pt x="10834189" y="1744995"/>
                  <a:pt x="10345589" y="1690275"/>
                  <a:pt x="10078636" y="1723292"/>
                </a:cubicBezTo>
                <a:cubicBezTo>
                  <a:pt x="9811683" y="1756309"/>
                  <a:pt x="9829860" y="1704961"/>
                  <a:pt x="9715125" y="1723292"/>
                </a:cubicBezTo>
                <a:cubicBezTo>
                  <a:pt x="9600390" y="1741623"/>
                  <a:pt x="9521590" y="1706937"/>
                  <a:pt x="9351614" y="1723292"/>
                </a:cubicBezTo>
                <a:cubicBezTo>
                  <a:pt x="9181638" y="1739647"/>
                  <a:pt x="8918915" y="1719667"/>
                  <a:pt x="8542509" y="1723292"/>
                </a:cubicBezTo>
                <a:cubicBezTo>
                  <a:pt x="8166104" y="1726917"/>
                  <a:pt x="8120615" y="1666881"/>
                  <a:pt x="7844802" y="1723292"/>
                </a:cubicBezTo>
                <a:cubicBezTo>
                  <a:pt x="7568989" y="1779703"/>
                  <a:pt x="7557859" y="1690895"/>
                  <a:pt x="7481291" y="1723292"/>
                </a:cubicBezTo>
                <a:cubicBezTo>
                  <a:pt x="7404723" y="1755689"/>
                  <a:pt x="6961064" y="1683739"/>
                  <a:pt x="6672186" y="1723292"/>
                </a:cubicBezTo>
                <a:cubicBezTo>
                  <a:pt x="6383308" y="1762845"/>
                  <a:pt x="6389806" y="1721382"/>
                  <a:pt x="6308675" y="1723292"/>
                </a:cubicBezTo>
                <a:cubicBezTo>
                  <a:pt x="6227544" y="1725202"/>
                  <a:pt x="6045464" y="1694425"/>
                  <a:pt x="5945164" y="1723292"/>
                </a:cubicBezTo>
                <a:cubicBezTo>
                  <a:pt x="5844864" y="1752159"/>
                  <a:pt x="5361059" y="1698836"/>
                  <a:pt x="5136059" y="1723292"/>
                </a:cubicBezTo>
                <a:cubicBezTo>
                  <a:pt x="4911060" y="1747748"/>
                  <a:pt x="4661132" y="1701134"/>
                  <a:pt x="4438352" y="1723292"/>
                </a:cubicBezTo>
                <a:cubicBezTo>
                  <a:pt x="4215572" y="1745450"/>
                  <a:pt x="4173868" y="1723199"/>
                  <a:pt x="3963443" y="1723292"/>
                </a:cubicBezTo>
                <a:cubicBezTo>
                  <a:pt x="3753018" y="1723385"/>
                  <a:pt x="3715759" y="1693321"/>
                  <a:pt x="3599932" y="1723292"/>
                </a:cubicBezTo>
                <a:cubicBezTo>
                  <a:pt x="3484105" y="1753263"/>
                  <a:pt x="3363967" y="1685467"/>
                  <a:pt x="3236421" y="1723292"/>
                </a:cubicBezTo>
                <a:cubicBezTo>
                  <a:pt x="3108875" y="1761117"/>
                  <a:pt x="2704618" y="1705077"/>
                  <a:pt x="2538714" y="1723292"/>
                </a:cubicBezTo>
                <a:cubicBezTo>
                  <a:pt x="2372810" y="1741507"/>
                  <a:pt x="2241968" y="1704113"/>
                  <a:pt x="1952406" y="1723292"/>
                </a:cubicBezTo>
                <a:cubicBezTo>
                  <a:pt x="1662844" y="1742471"/>
                  <a:pt x="1650375" y="1678874"/>
                  <a:pt x="1477496" y="1723292"/>
                </a:cubicBezTo>
                <a:cubicBezTo>
                  <a:pt x="1304617" y="1767710"/>
                  <a:pt x="1124993" y="1713951"/>
                  <a:pt x="779790" y="1723292"/>
                </a:cubicBezTo>
                <a:cubicBezTo>
                  <a:pt x="434587" y="1732633"/>
                  <a:pt x="314215" y="1712003"/>
                  <a:pt x="0" y="1723292"/>
                </a:cubicBezTo>
                <a:cubicBezTo>
                  <a:pt x="-28693" y="1603481"/>
                  <a:pt x="55159" y="1398271"/>
                  <a:pt x="0" y="1183327"/>
                </a:cubicBezTo>
                <a:cubicBezTo>
                  <a:pt x="-55159" y="968384"/>
                  <a:pt x="25134" y="802780"/>
                  <a:pt x="0" y="574431"/>
                </a:cubicBezTo>
                <a:cubicBezTo>
                  <a:pt x="-25134" y="346082"/>
                  <a:pt x="57176" y="278337"/>
                  <a:pt x="0" y="0"/>
                </a:cubicBezTo>
                <a:close/>
              </a:path>
            </a:pathLst>
          </a:custGeom>
          <a:noFill/>
          <a:ln w="38100">
            <a:solidFill>
              <a:srgbClr val="D60093"/>
            </a:solidFill>
            <a:extLst>
              <a:ext uri="{C807C97D-BFC1-408E-A445-0C87EB9F89A2}">
                <ask:lineSketchStyleProps xmlns:ask="http://schemas.microsoft.com/office/drawing/2018/sketchyshapes" xmlns="" sd="54550377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0244440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835362D8-F939-EF09-9E06-188D4BB17F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0030" y="3879541"/>
            <a:ext cx="4970509" cy="27959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Θέση περιεχομένου 2"/>
          <p:cNvSpPr>
            <a:spLocks noGrp="1"/>
          </p:cNvSpPr>
          <p:nvPr>
            <p:ph idx="1"/>
          </p:nvPr>
        </p:nvSpPr>
        <p:spPr>
          <a:xfrm>
            <a:off x="612559" y="501162"/>
            <a:ext cx="11034943" cy="5675801"/>
          </a:xfrm>
        </p:spPr>
        <p:txBody>
          <a:bodyPr/>
          <a:lstStyle/>
          <a:p>
            <a:pPr marL="0" indent="0" algn="just">
              <a:buNone/>
            </a:pPr>
            <a:r>
              <a:rPr lang="el-GR" dirty="0">
                <a:latin typeface="Sylfaen" panose="010A0502050306030303" pitchFamily="18" charset="0"/>
              </a:rPr>
              <a:t>Σήμερα, οι σπουδές </a:t>
            </a:r>
            <a:r>
              <a:rPr lang="el-GR" dirty="0" err="1">
                <a:solidFill>
                  <a:srgbClr val="C00000"/>
                </a:solidFill>
                <a:latin typeface="Sylfaen" panose="010A0502050306030303" pitchFamily="18" charset="0"/>
              </a:rPr>
              <a:t>queer</a:t>
            </a:r>
            <a:r>
              <a:rPr lang="el-GR" dirty="0">
                <a:latin typeface="Sylfaen" panose="010A0502050306030303" pitchFamily="18" charset="0"/>
              </a:rPr>
              <a:t> ορίζονται ως ένα πεδίο </a:t>
            </a:r>
            <a:r>
              <a:rPr lang="el-GR" b="1" dirty="0">
                <a:solidFill>
                  <a:srgbClr val="C00000"/>
                </a:solidFill>
                <a:latin typeface="Sylfaen" panose="010A0502050306030303" pitchFamily="18" charset="0"/>
              </a:rPr>
              <a:t>κριτικής</a:t>
            </a:r>
            <a:r>
              <a:rPr lang="el-GR" dirty="0">
                <a:latin typeface="Sylfaen" panose="010A0502050306030303" pitchFamily="18" charset="0"/>
              </a:rPr>
              <a:t> που θέτει ερωτήματα επί των σταθερών κατηγοριών της ταυτότητας και προκαλεί τη σταθερότητα των </a:t>
            </a:r>
            <a:r>
              <a:rPr lang="el-GR" dirty="0" err="1">
                <a:latin typeface="Sylfaen" panose="010A0502050306030303" pitchFamily="18" charset="0"/>
              </a:rPr>
              <a:t>έμφυλων</a:t>
            </a:r>
            <a:r>
              <a:rPr lang="el-GR" dirty="0">
                <a:latin typeface="Sylfaen" panose="010A0502050306030303" pitchFamily="18" charset="0"/>
              </a:rPr>
              <a:t> δομών στην ιστορία και στην κοινωνία. </a:t>
            </a:r>
          </a:p>
          <a:p>
            <a:pPr marL="0" indent="0" algn="just">
              <a:buNone/>
            </a:pPr>
            <a:endParaRPr lang="el-GR" dirty="0">
              <a:latin typeface="Sylfaen" panose="010A0502050306030303" pitchFamily="18" charset="0"/>
            </a:endParaRPr>
          </a:p>
          <a:p>
            <a:pPr marL="0" indent="0" algn="just">
              <a:buNone/>
            </a:pPr>
            <a:endParaRPr lang="en-US" dirty="0">
              <a:latin typeface="Sylfaen" panose="010A0502050306030303" pitchFamily="18" charset="0"/>
            </a:endParaRPr>
          </a:p>
        </p:txBody>
      </p:sp>
      <p:sp>
        <p:nvSpPr>
          <p:cNvPr id="2" name="Βέλος: Με γωνία προς τα επάνω 1">
            <a:extLst>
              <a:ext uri="{FF2B5EF4-FFF2-40B4-BE49-F238E27FC236}">
                <a16:creationId xmlns:a16="http://schemas.microsoft.com/office/drawing/2014/main" id="{74B53052-1C47-6072-12D0-0D112929D0A8}"/>
              </a:ext>
            </a:extLst>
          </p:cNvPr>
          <p:cNvSpPr/>
          <p:nvPr/>
        </p:nvSpPr>
        <p:spPr>
          <a:xfrm rot="5400000">
            <a:off x="901083" y="2285999"/>
            <a:ext cx="692458" cy="577049"/>
          </a:xfrm>
          <a:prstGeom prst="ben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C00000"/>
              </a:solidFill>
            </a:endParaRPr>
          </a:p>
        </p:txBody>
      </p:sp>
      <p:sp>
        <p:nvSpPr>
          <p:cNvPr id="4" name="TextBox 3">
            <a:extLst>
              <a:ext uri="{FF2B5EF4-FFF2-40B4-BE49-F238E27FC236}">
                <a16:creationId xmlns:a16="http://schemas.microsoft.com/office/drawing/2014/main" id="{DB3F2045-8C8F-F735-DC7B-379DEC7AA7CF}"/>
              </a:ext>
            </a:extLst>
          </p:cNvPr>
          <p:cNvSpPr txBox="1"/>
          <p:nvPr/>
        </p:nvSpPr>
        <p:spPr>
          <a:xfrm>
            <a:off x="1127463" y="2574523"/>
            <a:ext cx="9303798" cy="1569660"/>
          </a:xfrm>
          <a:prstGeom prst="rect">
            <a:avLst/>
          </a:prstGeom>
          <a:noFill/>
        </p:spPr>
        <p:txBody>
          <a:bodyPr wrap="square" rtlCol="0">
            <a:spAutoFit/>
          </a:bodyPr>
          <a:lstStyle/>
          <a:p>
            <a:pPr marL="457200" lvl="1" indent="0" algn="just">
              <a:buNone/>
            </a:pPr>
            <a:r>
              <a:rPr lang="el-GR" sz="2400" dirty="0">
                <a:latin typeface="Sylfaen" panose="010A0502050306030303" pitchFamily="18" charset="0"/>
              </a:rPr>
              <a:t>Η διαδικασία αυτή καταλήγει στην επανεξέταση θεμάτων σχετικά με το </a:t>
            </a:r>
            <a:r>
              <a:rPr lang="el-GR" sz="2400" b="1" dirty="0">
                <a:latin typeface="Sylfaen" panose="010A0502050306030303" pitchFamily="18" charset="0"/>
              </a:rPr>
              <a:t>φύλο</a:t>
            </a:r>
            <a:r>
              <a:rPr lang="el-GR" sz="2400" dirty="0">
                <a:latin typeface="Sylfaen" panose="010A0502050306030303" pitchFamily="18" charset="0"/>
              </a:rPr>
              <a:t>, </a:t>
            </a:r>
            <a:r>
              <a:rPr lang="el-GR" sz="2400" b="1" dirty="0">
                <a:latin typeface="Sylfaen" panose="010A0502050306030303" pitchFamily="18" charset="0"/>
              </a:rPr>
              <a:t>τη σεξουαλικότητα</a:t>
            </a:r>
            <a:r>
              <a:rPr lang="el-GR" sz="2400" dirty="0">
                <a:latin typeface="Sylfaen" panose="010A0502050306030303" pitchFamily="18" charset="0"/>
              </a:rPr>
              <a:t>, </a:t>
            </a:r>
            <a:r>
              <a:rPr lang="el-GR" sz="2400" b="1" dirty="0">
                <a:latin typeface="Sylfaen" panose="010A0502050306030303" pitchFamily="18" charset="0"/>
              </a:rPr>
              <a:t>την ανδρικότητα</a:t>
            </a:r>
            <a:r>
              <a:rPr lang="en-US" sz="2400" b="1" dirty="0">
                <a:latin typeface="Sylfaen" panose="010A0502050306030303" pitchFamily="18" charset="0"/>
              </a:rPr>
              <a:t>/</a:t>
            </a:r>
            <a:r>
              <a:rPr lang="el-GR" sz="2400" b="1" dirty="0">
                <a:latin typeface="Sylfaen" panose="010A0502050306030303" pitchFamily="18" charset="0"/>
              </a:rPr>
              <a:t>θηλυκότητα</a:t>
            </a:r>
            <a:r>
              <a:rPr lang="el-GR" sz="2400" dirty="0">
                <a:latin typeface="Sylfaen" panose="010A0502050306030303" pitchFamily="18" charset="0"/>
              </a:rPr>
              <a:t>, την </a:t>
            </a:r>
            <a:r>
              <a:rPr lang="el-GR" sz="2400" b="1" dirty="0">
                <a:solidFill>
                  <a:srgbClr val="D60093"/>
                </a:solidFill>
                <a:latin typeface="Sylfaen" panose="010A0502050306030303" pitchFamily="18" charset="0"/>
              </a:rPr>
              <a:t>ερωτική/σεξουαλική</a:t>
            </a:r>
            <a:r>
              <a:rPr lang="el-GR" sz="2400" dirty="0">
                <a:latin typeface="Sylfaen" panose="010A0502050306030303" pitchFamily="18" charset="0"/>
              </a:rPr>
              <a:t> </a:t>
            </a:r>
            <a:r>
              <a:rPr lang="el-GR" sz="2400" b="1" dirty="0">
                <a:latin typeface="Sylfaen" panose="010A0502050306030303" pitchFamily="18" charset="0"/>
              </a:rPr>
              <a:t>επιθυμία</a:t>
            </a:r>
            <a:r>
              <a:rPr lang="el-GR" sz="2400" dirty="0">
                <a:latin typeface="Sylfaen" panose="010A0502050306030303" pitchFamily="18" charset="0"/>
              </a:rPr>
              <a:t> ως </a:t>
            </a:r>
            <a:r>
              <a:rPr lang="el-GR" sz="2400" u="sng" dirty="0">
                <a:solidFill>
                  <a:srgbClr val="D60093"/>
                </a:solidFill>
                <a:latin typeface="Sylfaen" panose="010A0502050306030303" pitchFamily="18" charset="0"/>
              </a:rPr>
              <a:t>ιστορικά παράγωγα</a:t>
            </a:r>
            <a:r>
              <a:rPr lang="el-GR" sz="2400" dirty="0">
                <a:latin typeface="Sylfaen" panose="010A0502050306030303" pitchFamily="18" charset="0"/>
              </a:rPr>
              <a:t> (ως κατασκευές της ιστορίας).</a:t>
            </a:r>
          </a:p>
        </p:txBody>
      </p:sp>
    </p:spTree>
    <p:extLst>
      <p:ext uri="{BB962C8B-B14F-4D97-AF65-F5344CB8AC3E}">
        <p14:creationId xmlns:p14="http://schemas.microsoft.com/office/powerpoint/2010/main" val="567745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C73BAB78-AE72-C68B-254F-1AEF5998F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8097" y="4909307"/>
            <a:ext cx="2472613" cy="1566138"/>
          </a:xfrm>
          <a:prstGeom prst="rect">
            <a:avLst/>
          </a:prstGeom>
          <a:ln>
            <a:noFill/>
          </a:ln>
          <a:effectLst>
            <a:softEdge rad="112500"/>
          </a:effectLst>
        </p:spPr>
      </p:pic>
      <p:sp>
        <p:nvSpPr>
          <p:cNvPr id="3" name="Θέση περιεχομένου 2">
            <a:extLst>
              <a:ext uri="{FF2B5EF4-FFF2-40B4-BE49-F238E27FC236}">
                <a16:creationId xmlns:a16="http://schemas.microsoft.com/office/drawing/2014/main" id="{9E44BBA7-A77A-360F-95DA-7CC17DDA2BD4}"/>
              </a:ext>
            </a:extLst>
          </p:cNvPr>
          <p:cNvSpPr>
            <a:spLocks noGrp="1"/>
          </p:cNvSpPr>
          <p:nvPr>
            <p:ph idx="1"/>
          </p:nvPr>
        </p:nvSpPr>
        <p:spPr>
          <a:xfrm>
            <a:off x="838200" y="382555"/>
            <a:ext cx="11188959" cy="5943600"/>
          </a:xfrm>
        </p:spPr>
        <p:txBody>
          <a:bodyPr>
            <a:normAutofit/>
          </a:bodyPr>
          <a:lstStyle/>
          <a:p>
            <a:pPr algn="just">
              <a:lnSpc>
                <a:spcPct val="115000"/>
              </a:lnSpc>
              <a:spcAft>
                <a:spcPts val="800"/>
              </a:spcAft>
            </a:pPr>
            <a:r>
              <a:rPr lang="el-GR" sz="2000" dirty="0">
                <a:latin typeface="Sylfaen" panose="010A0502050306030303" pitchFamily="18" charset="0"/>
                <a:ea typeface="Calibri" panose="020F0502020204030204" pitchFamily="34" charset="0"/>
                <a:cs typeface="Cambria" panose="02040503050406030204" pitchFamily="18" charset="0"/>
              </a:rPr>
              <a:t>Σ</a:t>
            </a:r>
            <a:r>
              <a:rPr lang="el-GR" sz="2000" dirty="0" smtClean="0">
                <a:effectLst/>
                <a:latin typeface="Sylfaen" panose="010A0502050306030303" pitchFamily="18" charset="0"/>
                <a:ea typeface="Calibri" panose="020F0502020204030204" pitchFamily="34" charset="0"/>
                <a:cs typeface="Cambria" panose="02040503050406030204" pitchFamily="18" charset="0"/>
              </a:rPr>
              <a:t>ύμφωνα</a:t>
            </a:r>
            <a:r>
              <a:rPr lang="el-GR" sz="2000" dirty="0" smtClean="0">
                <a:effectLst/>
                <a:latin typeface="Sylfaen" panose="010A0502050306030303" pitchFamily="18" charset="0"/>
                <a:ea typeface="Calibri" panose="020F0502020204030204" pitchFamily="34" charset="0"/>
                <a:cs typeface="Calibri" panose="020F0502020204030204" pitchFamily="34" charset="0"/>
              </a:rPr>
              <a:t> </a:t>
            </a:r>
            <a:r>
              <a:rPr lang="el-GR" sz="2000" dirty="0">
                <a:effectLst/>
                <a:latin typeface="Sylfaen" panose="010A0502050306030303" pitchFamily="18" charset="0"/>
                <a:ea typeface="Calibri" panose="020F0502020204030204" pitchFamily="34" charset="0"/>
                <a:cs typeface="Cambria" panose="02040503050406030204" pitchFamily="18" charset="0"/>
              </a:rPr>
              <a:t>με</a:t>
            </a:r>
            <a:r>
              <a:rPr lang="el-GR" sz="2000" dirty="0">
                <a:effectLst/>
                <a:latin typeface="Sylfaen" panose="010A0502050306030303" pitchFamily="18" charset="0"/>
                <a:ea typeface="Calibri" panose="020F0502020204030204" pitchFamily="34" charset="0"/>
                <a:cs typeface="Calibri" panose="020F0502020204030204" pitchFamily="34" charset="0"/>
              </a:rPr>
              <a:t> </a:t>
            </a:r>
            <a:r>
              <a:rPr lang="el-GR" sz="2000" dirty="0" smtClean="0">
                <a:effectLst/>
                <a:latin typeface="Sylfaen" panose="010A0502050306030303" pitchFamily="18" charset="0"/>
                <a:ea typeface="Calibri" panose="020F0502020204030204" pitchFamily="34" charset="0"/>
                <a:cs typeface="Cambria" panose="02040503050406030204" pitchFamily="18" charset="0"/>
              </a:rPr>
              <a:t>τη</a:t>
            </a:r>
            <a:r>
              <a:rPr lang="el-GR" sz="2000" dirty="0" smtClean="0">
                <a:effectLst/>
                <a:latin typeface="Sylfaen" panose="010A0502050306030303" pitchFamily="18" charset="0"/>
                <a:ea typeface="Calibri" panose="020F0502020204030204" pitchFamily="34" charset="0"/>
                <a:cs typeface="Calibri" panose="020F0502020204030204" pitchFamily="34" charset="0"/>
              </a:rPr>
              <a:t> </a:t>
            </a:r>
            <a:r>
              <a:rPr lang="el-GR" sz="2000" dirty="0">
                <a:latin typeface="Sylfaen" panose="010A0502050306030303" pitchFamily="18" charset="0"/>
                <a:ea typeface="Calibri" panose="020F0502020204030204" pitchFamily="34" charset="0"/>
                <a:cs typeface="Calibri" panose="020F0502020204030204" pitchFamily="34" charset="0"/>
              </a:rPr>
              <a:t>γλωσσολόγο φεμινίστρια, </a:t>
            </a:r>
            <a:r>
              <a:rPr lang="en-US" sz="2000" b="1" dirty="0">
                <a:effectLst/>
                <a:latin typeface="Sylfaen" panose="010A0502050306030303" pitchFamily="18" charset="0"/>
                <a:ea typeface="Calibri" panose="020F0502020204030204" pitchFamily="34" charset="0"/>
                <a:cs typeface="Calibri" panose="020F0502020204030204" pitchFamily="34" charset="0"/>
              </a:rPr>
              <a:t>Deborah Cameron</a:t>
            </a:r>
            <a:r>
              <a:rPr lang="el-GR" sz="2000" dirty="0">
                <a:effectLst/>
                <a:latin typeface="Sylfaen" panose="010A0502050306030303" pitchFamily="18" charset="0"/>
                <a:ea typeface="Calibri" panose="020F0502020204030204" pitchFamily="34" charset="0"/>
                <a:cs typeface="Calibri" panose="020F0502020204030204" pitchFamily="34" charset="0"/>
              </a:rPr>
              <a:t>, </a:t>
            </a:r>
            <a:r>
              <a:rPr lang="el-GR" sz="2000" dirty="0">
                <a:effectLst/>
                <a:latin typeface="Sylfaen" panose="010A0502050306030303" pitchFamily="18" charset="0"/>
                <a:ea typeface="Calibri" panose="020F0502020204030204" pitchFamily="34" charset="0"/>
                <a:cs typeface="Cambria" panose="02040503050406030204" pitchFamily="18" charset="0"/>
              </a:rPr>
              <a:t>ο</a:t>
            </a:r>
            <a:r>
              <a:rPr lang="el-GR" sz="2000" dirty="0">
                <a:effectLst/>
                <a:latin typeface="Sylfaen" panose="010A0502050306030303" pitchFamily="18" charset="0"/>
                <a:ea typeface="Calibri" panose="020F0502020204030204" pitchFamily="34" charset="0"/>
                <a:cs typeface="Calibri" panose="020F0502020204030204" pitchFamily="34" charset="0"/>
              </a:rPr>
              <a:t> </a:t>
            </a:r>
            <a:r>
              <a:rPr lang="el-GR" sz="2000" dirty="0">
                <a:effectLst/>
                <a:latin typeface="Sylfaen" panose="010A0502050306030303" pitchFamily="18" charset="0"/>
                <a:ea typeface="Calibri" panose="020F0502020204030204" pitchFamily="34" charset="0"/>
                <a:cs typeface="Cambria" panose="02040503050406030204" pitchFamily="18" charset="0"/>
              </a:rPr>
              <a:t>φεμινισμός</a:t>
            </a:r>
            <a:r>
              <a:rPr lang="el-GR" sz="2000" dirty="0">
                <a:effectLst/>
                <a:latin typeface="Sylfaen" panose="010A0502050306030303" pitchFamily="18" charset="0"/>
                <a:ea typeface="Calibri" panose="020F0502020204030204" pitchFamily="34" charset="0"/>
                <a:cs typeface="Calibri" panose="020F0502020204030204" pitchFamily="34" charset="0"/>
              </a:rPr>
              <a:t> </a:t>
            </a:r>
            <a:r>
              <a:rPr lang="el-GR" sz="2000" dirty="0">
                <a:effectLst/>
                <a:latin typeface="Sylfaen" panose="010A0502050306030303" pitchFamily="18" charset="0"/>
                <a:ea typeface="Calibri" panose="020F0502020204030204" pitchFamily="34" charset="0"/>
                <a:cs typeface="Cambria" panose="02040503050406030204" pitchFamily="18" charset="0"/>
              </a:rPr>
              <a:t>στηρίζεται</a:t>
            </a:r>
            <a:r>
              <a:rPr lang="el-GR" sz="2000"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mbria" panose="02040503050406030204" pitchFamily="18" charset="0"/>
              </a:rPr>
              <a:t>σε</a:t>
            </a:r>
            <a:r>
              <a:rPr lang="el-GR" sz="2000" b="1"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mbria" panose="02040503050406030204" pitchFamily="18" charset="0"/>
              </a:rPr>
              <a:t>δύο</a:t>
            </a:r>
            <a:r>
              <a:rPr lang="el-GR" sz="2000" b="1"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mbria" panose="02040503050406030204" pitchFamily="18" charset="0"/>
              </a:rPr>
              <a:t>βασικούς</a:t>
            </a:r>
            <a:r>
              <a:rPr lang="el-GR" sz="2000" b="1"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mbria" panose="02040503050406030204" pitchFamily="18" charset="0"/>
              </a:rPr>
              <a:t>πυλώνες</a:t>
            </a:r>
            <a:r>
              <a:rPr lang="el-GR" sz="2000" dirty="0">
                <a:effectLst/>
                <a:latin typeface="Sylfaen" panose="010A0502050306030303" pitchFamily="18" charset="0"/>
                <a:ea typeface="Calibri" panose="020F0502020204030204" pitchFamily="34" charset="0"/>
                <a:cs typeface="Calibri" panose="020F0502020204030204" pitchFamily="34" charset="0"/>
              </a:rPr>
              <a:t>: </a:t>
            </a:r>
            <a:endParaRPr lang="el-GR" sz="2000" dirty="0">
              <a:effectLst/>
              <a:latin typeface="Sylfaen" panose="010A0502050306030303" pitchFamily="18" charset="0"/>
              <a:ea typeface="Calibri" panose="020F0502020204030204" pitchFamily="34" charset="0"/>
              <a:cs typeface="Times New Roman" panose="02020603050405020304" pitchFamily="18" charset="0"/>
            </a:endParaRPr>
          </a:p>
          <a:p>
            <a:pPr marL="342900" lvl="0" indent="-342900" algn="just">
              <a:lnSpc>
                <a:spcPct val="115000"/>
              </a:lnSpc>
              <a:buFont typeface="+mj-lt"/>
              <a:buAutoNum type="arabicPeriod"/>
            </a:pPr>
            <a:r>
              <a:rPr lang="el-GR" sz="2000" dirty="0">
                <a:effectLst/>
                <a:latin typeface="Sylfaen" panose="010A0502050306030303" pitchFamily="18" charset="0"/>
                <a:ea typeface="Calibri" panose="020F0502020204030204" pitchFamily="34" charset="0"/>
                <a:cs typeface="Cambria" panose="02040503050406030204" pitchFamily="18" charset="0"/>
              </a:rPr>
              <a:t>οι</a:t>
            </a:r>
            <a:r>
              <a:rPr lang="el-GR" sz="2000" dirty="0">
                <a:effectLst/>
                <a:latin typeface="Sylfaen" panose="010A0502050306030303" pitchFamily="18" charset="0"/>
                <a:ea typeface="Calibri" panose="020F0502020204030204" pitchFamily="34" charset="0"/>
                <a:cs typeface="Calibri" panose="020F0502020204030204" pitchFamily="34" charset="0"/>
              </a:rPr>
              <a:t> </a:t>
            </a:r>
            <a:r>
              <a:rPr lang="el-GR" sz="2000" dirty="0">
                <a:effectLst/>
                <a:latin typeface="Sylfaen" panose="010A0502050306030303" pitchFamily="18" charset="0"/>
                <a:ea typeface="Calibri" panose="020F0502020204030204" pitchFamily="34" charset="0"/>
                <a:cs typeface="Cambria" panose="02040503050406030204" pitchFamily="18" charset="0"/>
              </a:rPr>
              <a:t>γυναίκες</a:t>
            </a:r>
            <a:r>
              <a:rPr lang="el-GR" sz="2000" dirty="0">
                <a:effectLst/>
                <a:latin typeface="Sylfaen" panose="010A0502050306030303" pitchFamily="18" charset="0"/>
                <a:ea typeface="Calibri" panose="020F0502020204030204" pitchFamily="34" charset="0"/>
                <a:cs typeface="Calibri" panose="020F0502020204030204" pitchFamily="34" charset="0"/>
              </a:rPr>
              <a:t> </a:t>
            </a:r>
            <a:r>
              <a:rPr lang="el-GR" sz="2000" dirty="0">
                <a:effectLst/>
                <a:latin typeface="Sylfaen" panose="010A0502050306030303" pitchFamily="18" charset="0"/>
                <a:ea typeface="Calibri" panose="020F0502020204030204" pitchFamily="34" charset="0"/>
                <a:cs typeface="Cambria" panose="02040503050406030204" pitchFamily="18" charset="0"/>
              </a:rPr>
              <a:t>βρίσκονται</a:t>
            </a:r>
            <a:r>
              <a:rPr lang="el-GR" sz="2000"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mbria" panose="02040503050406030204" pitchFamily="18" charset="0"/>
              </a:rPr>
              <a:t>σε</a:t>
            </a:r>
            <a:r>
              <a:rPr lang="el-GR" sz="2000" b="1"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mbria" panose="02040503050406030204" pitchFamily="18" charset="0"/>
              </a:rPr>
              <a:t>υποδεέστερη</a:t>
            </a:r>
            <a:r>
              <a:rPr lang="el-GR" sz="2000" b="1"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mbria" panose="02040503050406030204" pitchFamily="18" charset="0"/>
              </a:rPr>
              <a:t>θέση</a:t>
            </a:r>
            <a:r>
              <a:rPr lang="el-GR" sz="2000" b="1"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mbria" panose="02040503050406030204" pitchFamily="18" charset="0"/>
              </a:rPr>
              <a:t>μέσα</a:t>
            </a:r>
            <a:r>
              <a:rPr lang="el-GR" sz="2000" b="1"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mbria" panose="02040503050406030204" pitchFamily="18" charset="0"/>
              </a:rPr>
              <a:t>στην</a:t>
            </a:r>
            <a:r>
              <a:rPr lang="el-GR" sz="2000" b="1"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mbria" panose="02040503050406030204" pitchFamily="18" charset="0"/>
              </a:rPr>
              <a:t>κοινωνία</a:t>
            </a:r>
            <a:r>
              <a:rPr lang="el-GR" sz="2000" b="1"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mbria" panose="02040503050406030204" pitchFamily="18" charset="0"/>
              </a:rPr>
              <a:t>σε</a:t>
            </a:r>
            <a:r>
              <a:rPr lang="el-GR" sz="2000" b="1"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mbria" panose="02040503050406030204" pitchFamily="18" charset="0"/>
              </a:rPr>
              <a:t>σχέση</a:t>
            </a:r>
            <a:r>
              <a:rPr lang="el-GR" sz="2000" b="1"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mbria" panose="02040503050406030204" pitchFamily="18" charset="0"/>
              </a:rPr>
              <a:t>με</a:t>
            </a:r>
            <a:r>
              <a:rPr lang="el-GR" sz="2000" b="1"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mbria" panose="02040503050406030204" pitchFamily="18" charset="0"/>
              </a:rPr>
              <a:t>τους</a:t>
            </a:r>
            <a:r>
              <a:rPr lang="el-GR" sz="2000" b="1"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mbria" panose="02040503050406030204" pitchFamily="18" charset="0"/>
              </a:rPr>
              <a:t>άνδρες</a:t>
            </a:r>
            <a:r>
              <a:rPr lang="el-GR" sz="2000" dirty="0">
                <a:effectLst/>
                <a:latin typeface="Sylfaen" panose="010A0502050306030303" pitchFamily="18" charset="0"/>
                <a:ea typeface="Calibri" panose="020F0502020204030204" pitchFamily="34" charset="0"/>
                <a:cs typeface="Times New Roman" panose="02020603050405020304" pitchFamily="18" charset="0"/>
              </a:rPr>
              <a:t>∙</a:t>
            </a:r>
            <a:r>
              <a:rPr lang="el-GR" sz="2000" dirty="0">
                <a:effectLst/>
                <a:latin typeface="Sylfaen" panose="010A0502050306030303" pitchFamily="18" charset="0"/>
                <a:ea typeface="Calibri" panose="020F0502020204030204" pitchFamily="34" charset="0"/>
                <a:cs typeface="Calibri" panose="020F0502020204030204" pitchFamily="34" charset="0"/>
              </a:rPr>
              <a:t> </a:t>
            </a:r>
            <a:r>
              <a:rPr lang="el-GR" sz="2000" dirty="0">
                <a:effectLst/>
                <a:latin typeface="Sylfaen" panose="010A0502050306030303" pitchFamily="18" charset="0"/>
                <a:ea typeface="Calibri" panose="020F0502020204030204" pitchFamily="34" charset="0"/>
                <a:cs typeface="Cambria" panose="02040503050406030204" pitchFamily="18" charset="0"/>
              </a:rPr>
              <a:t>υφίστανται</a:t>
            </a:r>
            <a:r>
              <a:rPr lang="el-GR" sz="2000" dirty="0">
                <a:effectLst/>
                <a:latin typeface="Sylfaen" panose="010A0502050306030303" pitchFamily="18" charset="0"/>
                <a:ea typeface="Calibri" panose="020F0502020204030204" pitchFamily="34" charset="0"/>
                <a:cs typeface="Calibri" panose="020F0502020204030204" pitchFamily="34" charset="0"/>
              </a:rPr>
              <a:t> </a:t>
            </a:r>
            <a:r>
              <a:rPr lang="el-GR" sz="2000" dirty="0">
                <a:effectLst/>
                <a:latin typeface="Sylfaen" panose="010A0502050306030303" pitchFamily="18" charset="0"/>
                <a:ea typeface="Calibri" panose="020F0502020204030204" pitchFamily="34" charset="0"/>
                <a:cs typeface="Cambria" panose="02040503050406030204" pitchFamily="18" charset="0"/>
              </a:rPr>
              <a:t>ορισμένες</a:t>
            </a:r>
            <a:r>
              <a:rPr lang="el-GR" sz="2000" dirty="0">
                <a:effectLst/>
                <a:latin typeface="Sylfaen" panose="010A0502050306030303" pitchFamily="18" charset="0"/>
                <a:ea typeface="Calibri" panose="020F0502020204030204" pitchFamily="34" charset="0"/>
                <a:cs typeface="Calibri" panose="020F0502020204030204" pitchFamily="34" charset="0"/>
              </a:rPr>
              <a:t> </a:t>
            </a:r>
            <a:r>
              <a:rPr lang="el-GR" sz="2000" dirty="0">
                <a:effectLst/>
                <a:latin typeface="Sylfaen" panose="010A0502050306030303" pitchFamily="18" charset="0"/>
                <a:ea typeface="Calibri" panose="020F0502020204030204" pitchFamily="34" charset="0"/>
                <a:cs typeface="Cambria" panose="02040503050406030204" pitchFamily="18" charset="0"/>
              </a:rPr>
              <a:t>αδικίες</a:t>
            </a:r>
            <a:r>
              <a:rPr lang="el-GR" sz="2000" dirty="0">
                <a:effectLst/>
                <a:latin typeface="Sylfaen" panose="010A0502050306030303" pitchFamily="18" charset="0"/>
                <a:ea typeface="Calibri" panose="020F0502020204030204" pitchFamily="34" charset="0"/>
                <a:cs typeface="Calibri" panose="020F0502020204030204" pitchFamily="34" charset="0"/>
              </a:rPr>
              <a:t> </a:t>
            </a:r>
            <a:r>
              <a:rPr lang="el-GR" sz="2000" dirty="0">
                <a:effectLst/>
                <a:latin typeface="Sylfaen" panose="010A0502050306030303" pitchFamily="18" charset="0"/>
                <a:ea typeface="Calibri" panose="020F0502020204030204" pitchFamily="34" charset="0"/>
                <a:cs typeface="Cambria" panose="02040503050406030204" pitchFamily="18" charset="0"/>
              </a:rPr>
              <a:t>και</a:t>
            </a:r>
            <a:r>
              <a:rPr lang="el-GR" sz="2000" dirty="0">
                <a:effectLst/>
                <a:latin typeface="Sylfaen" panose="010A0502050306030303" pitchFamily="18" charset="0"/>
                <a:ea typeface="Calibri" panose="020F0502020204030204" pitchFamily="34" charset="0"/>
                <a:cs typeface="Calibri" panose="020F0502020204030204" pitchFamily="34" charset="0"/>
              </a:rPr>
              <a:t> </a:t>
            </a:r>
            <a:r>
              <a:rPr lang="el-GR" sz="2000" dirty="0">
                <a:effectLst/>
                <a:latin typeface="Sylfaen" panose="010A0502050306030303" pitchFamily="18" charset="0"/>
                <a:ea typeface="Calibri" panose="020F0502020204030204" pitchFamily="34" charset="0"/>
                <a:cs typeface="Cambria" panose="02040503050406030204" pitchFamily="18" charset="0"/>
              </a:rPr>
              <a:t>έρχονται</a:t>
            </a:r>
            <a:r>
              <a:rPr lang="el-GR" sz="2000" dirty="0">
                <a:effectLst/>
                <a:latin typeface="Sylfaen" panose="010A0502050306030303" pitchFamily="18" charset="0"/>
                <a:ea typeface="Calibri" panose="020F0502020204030204" pitchFamily="34" charset="0"/>
                <a:cs typeface="Calibri" panose="020F0502020204030204" pitchFamily="34" charset="0"/>
              </a:rPr>
              <a:t> </a:t>
            </a:r>
            <a:r>
              <a:rPr lang="el-GR" sz="2000" dirty="0">
                <a:effectLst/>
                <a:latin typeface="Sylfaen" panose="010A0502050306030303" pitchFamily="18" charset="0"/>
                <a:ea typeface="Calibri" panose="020F0502020204030204" pitchFamily="34" charset="0"/>
                <a:cs typeface="Cambria" panose="02040503050406030204" pitchFamily="18" charset="0"/>
              </a:rPr>
              <a:t>αντιμέτωπες</a:t>
            </a:r>
            <a:r>
              <a:rPr lang="el-GR" sz="2000" dirty="0">
                <a:effectLst/>
                <a:latin typeface="Sylfaen" panose="010A0502050306030303" pitchFamily="18" charset="0"/>
                <a:ea typeface="Calibri" panose="020F0502020204030204" pitchFamily="34" charset="0"/>
                <a:cs typeface="Calibri" panose="020F0502020204030204" pitchFamily="34" charset="0"/>
              </a:rPr>
              <a:t> </a:t>
            </a:r>
            <a:r>
              <a:rPr lang="el-GR" sz="2000" dirty="0">
                <a:effectLst/>
                <a:latin typeface="Sylfaen" panose="010A0502050306030303" pitchFamily="18" charset="0"/>
                <a:ea typeface="Calibri" panose="020F0502020204030204" pitchFamily="34" charset="0"/>
                <a:cs typeface="Cambria" panose="02040503050406030204" pitchFamily="18" charset="0"/>
              </a:rPr>
              <a:t>με</a:t>
            </a:r>
            <a:r>
              <a:rPr lang="el-GR" sz="2000" dirty="0">
                <a:effectLst/>
                <a:latin typeface="Sylfaen" panose="010A0502050306030303" pitchFamily="18" charset="0"/>
                <a:ea typeface="Calibri" panose="020F0502020204030204" pitchFamily="34" charset="0"/>
                <a:cs typeface="Calibri" panose="020F0502020204030204" pitchFamily="34" charset="0"/>
              </a:rPr>
              <a:t> </a:t>
            </a:r>
            <a:r>
              <a:rPr lang="el-GR" sz="2000" dirty="0">
                <a:effectLst/>
                <a:latin typeface="Sylfaen" panose="010A0502050306030303" pitchFamily="18" charset="0"/>
                <a:ea typeface="Calibri" panose="020F0502020204030204" pitchFamily="34" charset="0"/>
                <a:cs typeface="Cambria" panose="02040503050406030204" pitchFamily="18" charset="0"/>
              </a:rPr>
              <a:t>διάφορα</a:t>
            </a:r>
            <a:r>
              <a:rPr lang="el-GR" sz="2000" dirty="0">
                <a:effectLst/>
                <a:latin typeface="Sylfaen" panose="010A0502050306030303" pitchFamily="18" charset="0"/>
                <a:ea typeface="Calibri" panose="020F0502020204030204" pitchFamily="34" charset="0"/>
                <a:cs typeface="Calibri" panose="020F0502020204030204" pitchFamily="34" charset="0"/>
              </a:rPr>
              <a:t> </a:t>
            </a:r>
            <a:r>
              <a:rPr lang="el-GR" sz="2000" u="sng" dirty="0">
                <a:effectLst/>
                <a:latin typeface="Sylfaen" panose="010A0502050306030303" pitchFamily="18" charset="0"/>
                <a:ea typeface="Calibri" panose="020F0502020204030204" pitchFamily="34" charset="0"/>
                <a:cs typeface="Cambria" panose="02040503050406030204" pitchFamily="18" charset="0"/>
              </a:rPr>
              <a:t>συστημικά</a:t>
            </a:r>
            <a:r>
              <a:rPr lang="el-GR" sz="2000" dirty="0">
                <a:effectLst/>
                <a:latin typeface="Sylfaen" panose="010A0502050306030303" pitchFamily="18" charset="0"/>
                <a:ea typeface="Calibri" panose="020F0502020204030204" pitchFamily="34" charset="0"/>
                <a:cs typeface="Calibri" panose="020F0502020204030204" pitchFamily="34" charset="0"/>
              </a:rPr>
              <a:t> </a:t>
            </a:r>
            <a:r>
              <a:rPr lang="el-GR" sz="2000" dirty="0">
                <a:effectLst/>
                <a:latin typeface="Sylfaen" panose="010A0502050306030303" pitchFamily="18" charset="0"/>
                <a:ea typeface="Calibri" panose="020F0502020204030204" pitchFamily="34" charset="0"/>
                <a:cs typeface="Cambria" panose="02040503050406030204" pitchFamily="18" charset="0"/>
              </a:rPr>
              <a:t>προσκόμματα</a:t>
            </a:r>
            <a:r>
              <a:rPr lang="el-GR" sz="2000"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solidFill>
                  <a:srgbClr val="C00000"/>
                </a:solidFill>
                <a:effectLst/>
                <a:latin typeface="Sylfaen" panose="010A0502050306030303" pitchFamily="18" charset="0"/>
                <a:ea typeface="Calibri" panose="020F0502020204030204" pitchFamily="34" charset="0"/>
                <a:cs typeface="Cambria" panose="02040503050406030204" pitchFamily="18" charset="0"/>
              </a:rPr>
              <a:t>ακριβώς</a:t>
            </a:r>
            <a:r>
              <a:rPr lang="el-GR" sz="2000" b="1" dirty="0">
                <a:solidFill>
                  <a:srgbClr val="C00000"/>
                </a:solidFill>
                <a:effectLst/>
                <a:latin typeface="Sylfaen" panose="010A0502050306030303" pitchFamily="18" charset="0"/>
                <a:ea typeface="Calibri" panose="020F0502020204030204" pitchFamily="34" charset="0"/>
                <a:cs typeface="Calibri" panose="020F0502020204030204" pitchFamily="34" charset="0"/>
              </a:rPr>
              <a:t> </a:t>
            </a:r>
            <a:r>
              <a:rPr lang="el-GR" sz="2000" b="1" dirty="0">
                <a:solidFill>
                  <a:srgbClr val="C00000"/>
                </a:solidFill>
                <a:effectLst/>
                <a:latin typeface="Sylfaen" panose="010A0502050306030303" pitchFamily="18" charset="0"/>
                <a:ea typeface="Calibri" panose="020F0502020204030204" pitchFamily="34" charset="0"/>
                <a:cs typeface="Cambria" panose="02040503050406030204" pitchFamily="18" charset="0"/>
              </a:rPr>
              <a:t>επειδή</a:t>
            </a:r>
            <a:r>
              <a:rPr lang="el-GR" sz="2000" b="1" dirty="0">
                <a:solidFill>
                  <a:srgbClr val="C00000"/>
                </a:solidFill>
                <a:effectLst/>
                <a:latin typeface="Sylfaen" panose="010A0502050306030303" pitchFamily="18" charset="0"/>
                <a:ea typeface="Calibri" panose="020F0502020204030204" pitchFamily="34" charset="0"/>
                <a:cs typeface="Calibri" panose="020F0502020204030204" pitchFamily="34" charset="0"/>
              </a:rPr>
              <a:t> </a:t>
            </a:r>
            <a:r>
              <a:rPr lang="el-GR" sz="2000" b="1" dirty="0">
                <a:solidFill>
                  <a:srgbClr val="C00000"/>
                </a:solidFill>
                <a:effectLst/>
                <a:latin typeface="Sylfaen" panose="010A0502050306030303" pitchFamily="18" charset="0"/>
                <a:ea typeface="Calibri" panose="020F0502020204030204" pitchFamily="34" charset="0"/>
                <a:cs typeface="Cambria" panose="02040503050406030204" pitchFamily="18" charset="0"/>
              </a:rPr>
              <a:t>είναι</a:t>
            </a:r>
            <a:r>
              <a:rPr lang="el-GR" sz="2000" b="1" dirty="0">
                <a:solidFill>
                  <a:srgbClr val="C00000"/>
                </a:solidFill>
                <a:effectLst/>
                <a:latin typeface="Sylfaen" panose="010A0502050306030303" pitchFamily="18" charset="0"/>
                <a:ea typeface="Calibri" panose="020F0502020204030204" pitchFamily="34" charset="0"/>
                <a:cs typeface="Calibri" panose="020F0502020204030204" pitchFamily="34" charset="0"/>
              </a:rPr>
              <a:t> </a:t>
            </a:r>
            <a:r>
              <a:rPr lang="el-GR" sz="2000" b="1" dirty="0">
                <a:solidFill>
                  <a:srgbClr val="C00000"/>
                </a:solidFill>
                <a:effectLst/>
                <a:latin typeface="Sylfaen" panose="010A0502050306030303" pitchFamily="18" charset="0"/>
                <a:ea typeface="Calibri" panose="020F0502020204030204" pitchFamily="34" charset="0"/>
                <a:cs typeface="Cambria" panose="02040503050406030204" pitchFamily="18" charset="0"/>
              </a:rPr>
              <a:t>γυναίκες</a:t>
            </a:r>
            <a:r>
              <a:rPr lang="el-GR" sz="2000" dirty="0">
                <a:effectLst/>
                <a:latin typeface="Sylfaen" panose="010A0502050306030303" pitchFamily="18" charset="0"/>
                <a:ea typeface="Calibri" panose="020F0502020204030204" pitchFamily="34" charset="0"/>
                <a:cs typeface="Calibri" panose="020F0502020204030204" pitchFamily="34" charset="0"/>
              </a:rPr>
              <a:t>.</a:t>
            </a:r>
            <a:endParaRPr lang="el-GR" sz="2000" dirty="0">
              <a:effectLst/>
              <a:latin typeface="Sylfaen" panose="010A0502050306030303" pitchFamily="18"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mj-lt"/>
              <a:buAutoNum type="arabicPeriod"/>
            </a:pPr>
            <a:r>
              <a:rPr lang="el-GR" sz="2000" dirty="0">
                <a:effectLst/>
                <a:latin typeface="Sylfaen" panose="010A0502050306030303" pitchFamily="18" charset="0"/>
                <a:ea typeface="Calibri" panose="020F0502020204030204" pitchFamily="34" charset="0"/>
                <a:cs typeface="Cambria" panose="02040503050406030204" pitchFamily="18" charset="0"/>
              </a:rPr>
              <a:t>η</a:t>
            </a:r>
            <a:r>
              <a:rPr lang="el-GR" sz="2000" dirty="0">
                <a:effectLst/>
                <a:latin typeface="Sylfaen" panose="010A0502050306030303" pitchFamily="18" charset="0"/>
                <a:ea typeface="Calibri" panose="020F0502020204030204" pitchFamily="34" charset="0"/>
                <a:cs typeface="Calibri" panose="020F0502020204030204" pitchFamily="34" charset="0"/>
              </a:rPr>
              <a:t> </a:t>
            </a:r>
            <a:r>
              <a:rPr lang="el-GR" sz="2000" dirty="0">
                <a:effectLst/>
                <a:latin typeface="Sylfaen" panose="010A0502050306030303" pitchFamily="18" charset="0"/>
                <a:ea typeface="Calibri" panose="020F0502020204030204" pitchFamily="34" charset="0"/>
                <a:cs typeface="Cambria" panose="02040503050406030204" pitchFamily="18" charset="0"/>
              </a:rPr>
              <a:t>υποτέλεια</a:t>
            </a:r>
            <a:r>
              <a:rPr lang="el-GR" sz="2000" dirty="0">
                <a:effectLst/>
                <a:latin typeface="Sylfaen" panose="010A0502050306030303" pitchFamily="18" charset="0"/>
                <a:ea typeface="Calibri" panose="020F0502020204030204" pitchFamily="34" charset="0"/>
                <a:cs typeface="Calibri" panose="020F0502020204030204" pitchFamily="34" charset="0"/>
              </a:rPr>
              <a:t> </a:t>
            </a:r>
            <a:r>
              <a:rPr lang="el-GR" sz="2000" dirty="0">
                <a:effectLst/>
                <a:latin typeface="Sylfaen" panose="010A0502050306030303" pitchFamily="18" charset="0"/>
                <a:ea typeface="Calibri" panose="020F0502020204030204" pitchFamily="34" charset="0"/>
                <a:cs typeface="Cambria" panose="02040503050406030204" pitchFamily="18" charset="0"/>
              </a:rPr>
              <a:t>των</a:t>
            </a:r>
            <a:r>
              <a:rPr lang="el-GR" sz="2000" dirty="0">
                <a:effectLst/>
                <a:latin typeface="Sylfaen" panose="010A0502050306030303" pitchFamily="18" charset="0"/>
                <a:ea typeface="Calibri" panose="020F0502020204030204" pitchFamily="34" charset="0"/>
                <a:cs typeface="Calibri" panose="020F0502020204030204" pitchFamily="34" charset="0"/>
              </a:rPr>
              <a:t> </a:t>
            </a:r>
            <a:r>
              <a:rPr lang="el-GR" sz="2000" dirty="0">
                <a:effectLst/>
                <a:latin typeface="Sylfaen" panose="010A0502050306030303" pitchFamily="18" charset="0"/>
                <a:ea typeface="Calibri" panose="020F0502020204030204" pitchFamily="34" charset="0"/>
                <a:cs typeface="Cambria" panose="02040503050406030204" pitchFamily="18" charset="0"/>
              </a:rPr>
              <a:t>γυναικών</a:t>
            </a:r>
            <a:r>
              <a:rPr lang="el-GR" sz="2000"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mbria" panose="02040503050406030204" pitchFamily="18" charset="0"/>
              </a:rPr>
              <a:t>δεν</a:t>
            </a:r>
            <a:r>
              <a:rPr lang="el-GR" sz="2000" b="1"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mbria" panose="02040503050406030204" pitchFamily="18" charset="0"/>
              </a:rPr>
              <a:t>είναι</a:t>
            </a:r>
            <a:r>
              <a:rPr lang="el-GR" sz="2000" b="1"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mbria" panose="02040503050406030204" pitchFamily="18" charset="0"/>
              </a:rPr>
              <a:t>ούτε</a:t>
            </a:r>
            <a:r>
              <a:rPr lang="el-GR" sz="2000" b="1"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mbria" panose="02040503050406030204" pitchFamily="18" charset="0"/>
              </a:rPr>
              <a:t>αναπόφευκτη</a:t>
            </a:r>
            <a:r>
              <a:rPr lang="el-GR" sz="2000" b="1"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mbria" panose="02040503050406030204" pitchFamily="18" charset="0"/>
              </a:rPr>
              <a:t>ούτε</a:t>
            </a:r>
            <a:r>
              <a:rPr lang="el-GR" sz="2000" b="1"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mbria" panose="02040503050406030204" pitchFamily="18" charset="0"/>
              </a:rPr>
              <a:t>επιθυμητή</a:t>
            </a:r>
            <a:r>
              <a:rPr lang="el-GR" sz="2000" dirty="0">
                <a:effectLst/>
                <a:latin typeface="Sylfaen" panose="010A0502050306030303" pitchFamily="18" charset="0"/>
                <a:ea typeface="Calibri" panose="020F0502020204030204" pitchFamily="34" charset="0"/>
                <a:cs typeface="Calibri" panose="020F0502020204030204" pitchFamily="34" charset="0"/>
              </a:rPr>
              <a:t>: </a:t>
            </a:r>
            <a:r>
              <a:rPr lang="el-GR" sz="2000" dirty="0">
                <a:effectLst/>
                <a:latin typeface="Sylfaen" panose="010A0502050306030303" pitchFamily="18" charset="0"/>
                <a:ea typeface="Calibri" panose="020F0502020204030204" pitchFamily="34" charset="0"/>
                <a:cs typeface="Cambria" panose="02040503050406030204" pitchFamily="18" charset="0"/>
              </a:rPr>
              <a:t>είναι</a:t>
            </a:r>
            <a:r>
              <a:rPr lang="el-GR" sz="2000" dirty="0">
                <a:effectLst/>
                <a:latin typeface="Sylfaen" panose="010A0502050306030303" pitchFamily="18" charset="0"/>
                <a:ea typeface="Calibri" panose="020F0502020204030204" pitchFamily="34" charset="0"/>
                <a:cs typeface="Calibri" panose="020F0502020204030204" pitchFamily="34" charset="0"/>
              </a:rPr>
              <a:t> </a:t>
            </a:r>
            <a:r>
              <a:rPr lang="el-GR" sz="2000" dirty="0">
                <a:effectLst/>
                <a:latin typeface="Sylfaen" panose="010A0502050306030303" pitchFamily="18" charset="0"/>
                <a:ea typeface="Calibri" panose="020F0502020204030204" pitchFamily="34" charset="0"/>
                <a:cs typeface="Cambria" panose="02040503050406030204" pitchFamily="18" charset="0"/>
              </a:rPr>
              <a:t>μια</a:t>
            </a:r>
            <a:r>
              <a:rPr lang="el-GR" sz="2000" dirty="0">
                <a:effectLst/>
                <a:latin typeface="Sylfaen" panose="010A0502050306030303" pitchFamily="18" charset="0"/>
                <a:ea typeface="Calibri" panose="020F0502020204030204" pitchFamily="34" charset="0"/>
                <a:cs typeface="Calibri" panose="020F0502020204030204" pitchFamily="34" charset="0"/>
              </a:rPr>
              <a:t> </a:t>
            </a:r>
            <a:r>
              <a:rPr lang="el-GR" sz="2000" dirty="0">
                <a:effectLst/>
                <a:latin typeface="Sylfaen" panose="010A0502050306030303" pitchFamily="18" charset="0"/>
                <a:ea typeface="Calibri" panose="020F0502020204030204" pitchFamily="34" charset="0"/>
                <a:cs typeface="Cambria" panose="02040503050406030204" pitchFamily="18" charset="0"/>
              </a:rPr>
              <a:t>κατάσταση</a:t>
            </a:r>
            <a:r>
              <a:rPr lang="el-GR" sz="2000" dirty="0">
                <a:effectLst/>
                <a:latin typeface="Sylfaen" panose="010A0502050306030303" pitchFamily="18" charset="0"/>
                <a:ea typeface="Calibri" panose="020F0502020204030204" pitchFamily="34" charset="0"/>
                <a:cs typeface="Calibri" panose="020F0502020204030204" pitchFamily="34" charset="0"/>
              </a:rPr>
              <a:t> </a:t>
            </a:r>
            <a:r>
              <a:rPr lang="el-GR" sz="2000" dirty="0">
                <a:effectLst/>
                <a:latin typeface="Sylfaen" panose="010A0502050306030303" pitchFamily="18" charset="0"/>
                <a:ea typeface="Calibri" panose="020F0502020204030204" pitchFamily="34" charset="0"/>
                <a:cs typeface="Cambria" panose="02040503050406030204" pitchFamily="18" charset="0"/>
              </a:rPr>
              <a:t>που</a:t>
            </a:r>
            <a:r>
              <a:rPr lang="el-GR" sz="2000" dirty="0">
                <a:effectLst/>
                <a:latin typeface="Sylfaen" panose="010A0502050306030303" pitchFamily="18" charset="0"/>
                <a:ea typeface="Calibri" panose="020F0502020204030204" pitchFamily="34" charset="0"/>
                <a:cs typeface="Calibri" panose="020F0502020204030204" pitchFamily="34" charset="0"/>
              </a:rPr>
              <a:t> </a:t>
            </a:r>
            <a:r>
              <a:rPr lang="el-GR" sz="2000" dirty="0">
                <a:effectLst/>
                <a:latin typeface="Sylfaen" panose="010A0502050306030303" pitchFamily="18" charset="0"/>
                <a:ea typeface="Calibri" panose="020F0502020204030204" pitchFamily="34" charset="0"/>
                <a:cs typeface="Cambria" panose="02040503050406030204" pitchFamily="18" charset="0"/>
              </a:rPr>
              <a:t>μπορεί</a:t>
            </a:r>
            <a:r>
              <a:rPr lang="el-GR" sz="2000" dirty="0">
                <a:effectLst/>
                <a:latin typeface="Sylfaen" panose="010A0502050306030303" pitchFamily="18" charset="0"/>
                <a:ea typeface="Calibri" panose="020F0502020204030204" pitchFamily="34" charset="0"/>
                <a:cs typeface="Calibri" panose="020F0502020204030204" pitchFamily="34" charset="0"/>
              </a:rPr>
              <a:t> </a:t>
            </a:r>
            <a:r>
              <a:rPr lang="el-GR" sz="2000" dirty="0">
                <a:effectLst/>
                <a:latin typeface="Sylfaen" panose="010A0502050306030303" pitchFamily="18" charset="0"/>
                <a:ea typeface="Calibri" panose="020F0502020204030204" pitchFamily="34" charset="0"/>
                <a:cs typeface="Cambria" panose="02040503050406030204" pitchFamily="18" charset="0"/>
              </a:rPr>
              <a:t>και</a:t>
            </a:r>
            <a:r>
              <a:rPr lang="el-GR" sz="2000"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mbria" panose="02040503050406030204" pitchFamily="18" charset="0"/>
              </a:rPr>
              <a:t>πρέπει</a:t>
            </a:r>
            <a:r>
              <a:rPr lang="el-GR" sz="2000" b="1"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mbria" panose="02040503050406030204" pitchFamily="18" charset="0"/>
              </a:rPr>
              <a:t>να</a:t>
            </a:r>
            <a:r>
              <a:rPr lang="el-GR" sz="2000" b="1"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mbria" panose="02040503050406030204" pitchFamily="18" charset="0"/>
              </a:rPr>
              <a:t>αλλάξει</a:t>
            </a:r>
            <a:r>
              <a:rPr lang="el-GR" sz="2000" b="1"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mbria" panose="02040503050406030204" pitchFamily="18" charset="0"/>
              </a:rPr>
              <a:t>μέσω</a:t>
            </a:r>
            <a:r>
              <a:rPr lang="el-GR" sz="2000" dirty="0">
                <a:effectLst/>
                <a:latin typeface="Sylfaen" panose="010A0502050306030303" pitchFamily="18" charset="0"/>
                <a:ea typeface="Calibri" panose="020F0502020204030204" pitchFamily="34" charset="0"/>
                <a:cs typeface="Calibri" panose="020F0502020204030204" pitchFamily="34" charset="0"/>
              </a:rPr>
              <a:t> </a:t>
            </a:r>
            <a:r>
              <a:rPr lang="el-GR" sz="2000" u="sng" dirty="0">
                <a:effectLst/>
                <a:latin typeface="Sylfaen" panose="010A0502050306030303" pitchFamily="18" charset="0"/>
                <a:ea typeface="Calibri" panose="020F0502020204030204" pitchFamily="34" charset="0"/>
                <a:cs typeface="Cambria" panose="02040503050406030204" pitchFamily="18" charset="0"/>
              </a:rPr>
              <a:t>πολιτικής</a:t>
            </a:r>
            <a:r>
              <a:rPr lang="el-GR" sz="2000" u="sng" dirty="0">
                <a:effectLst/>
                <a:latin typeface="Sylfaen" panose="010A0502050306030303" pitchFamily="18" charset="0"/>
                <a:ea typeface="Calibri" panose="020F0502020204030204" pitchFamily="34" charset="0"/>
                <a:cs typeface="Calibri" panose="020F0502020204030204" pitchFamily="34" charset="0"/>
              </a:rPr>
              <a:t> </a:t>
            </a:r>
            <a:r>
              <a:rPr lang="el-GR" sz="2000" u="sng" dirty="0">
                <a:effectLst/>
                <a:latin typeface="Sylfaen" panose="010A0502050306030303" pitchFamily="18" charset="0"/>
                <a:ea typeface="Calibri" panose="020F0502020204030204" pitchFamily="34" charset="0"/>
                <a:cs typeface="Cambria" panose="02040503050406030204" pitchFamily="18" charset="0"/>
              </a:rPr>
              <a:t>δράσης</a:t>
            </a:r>
            <a:r>
              <a:rPr lang="el-GR" sz="2000" dirty="0">
                <a:effectLst/>
                <a:latin typeface="Sylfaen" panose="010A0502050306030303" pitchFamily="18" charset="0"/>
                <a:ea typeface="Calibri" panose="020F0502020204030204" pitchFamily="34" charset="0"/>
                <a:cs typeface="Calibri" panose="020F0502020204030204" pitchFamily="34" charset="0"/>
              </a:rPr>
              <a:t>.</a:t>
            </a:r>
            <a:endParaRPr lang="en-US" sz="2000" dirty="0">
              <a:effectLst/>
              <a:latin typeface="Sylfaen" panose="010A0502050306030303" pitchFamily="18" charset="0"/>
              <a:ea typeface="Calibri" panose="020F0502020204030204" pitchFamily="34" charset="0"/>
              <a:cs typeface="Calibri" panose="020F0502020204030204" pitchFamily="34" charset="0"/>
            </a:endParaRPr>
          </a:p>
          <a:p>
            <a:pPr marL="0" lvl="0" indent="0" algn="just">
              <a:lnSpc>
                <a:spcPct val="115000"/>
              </a:lnSpc>
              <a:spcAft>
                <a:spcPts val="800"/>
              </a:spcAft>
              <a:buNone/>
            </a:pPr>
            <a:endParaRPr lang="en-US" sz="1800" dirty="0">
              <a:effectLst/>
              <a:latin typeface="Sylfaen" panose="010A0502050306030303" pitchFamily="18" charset="0"/>
              <a:ea typeface="Calibri" panose="020F0502020204030204" pitchFamily="34" charset="0"/>
              <a:cs typeface="Times New Roman" panose="02020603050405020304" pitchFamily="18" charset="0"/>
            </a:endParaRPr>
          </a:p>
          <a:p>
            <a:pPr marL="0" lvl="0" indent="0" algn="just">
              <a:lnSpc>
                <a:spcPct val="115000"/>
              </a:lnSpc>
              <a:spcAft>
                <a:spcPts val="800"/>
              </a:spcAft>
              <a:buNone/>
            </a:pPr>
            <a:endParaRPr lang="el-GR" sz="1800" dirty="0">
              <a:effectLst/>
              <a:latin typeface="Sylfaen" panose="010A0502050306030303"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l-GR" sz="1800" dirty="0">
                <a:effectLst/>
                <a:latin typeface="Sylfaen" panose="010A0502050306030303" pitchFamily="18" charset="0"/>
                <a:ea typeface="Calibri" panose="020F0502020204030204" pitchFamily="34" charset="0"/>
                <a:cs typeface="Cambria" panose="02040503050406030204" pitchFamily="18" charset="0"/>
              </a:rPr>
              <a:t>ο</a:t>
            </a:r>
            <a:r>
              <a:rPr lang="el-GR" sz="1800" dirty="0">
                <a:effectLst/>
                <a:latin typeface="Sylfaen" panose="010A0502050306030303" pitchFamily="18" charset="0"/>
                <a:ea typeface="Calibri" panose="020F0502020204030204" pitchFamily="34" charset="0"/>
                <a:cs typeface="Calibri" panose="020F0502020204030204" pitchFamily="34" charset="0"/>
              </a:rPr>
              <a:t> </a:t>
            </a:r>
            <a:r>
              <a:rPr lang="el-GR" sz="2000" dirty="0">
                <a:effectLst/>
                <a:latin typeface="Sylfaen" panose="010A0502050306030303" pitchFamily="18" charset="0"/>
                <a:ea typeface="Calibri" panose="020F0502020204030204" pitchFamily="34" charset="0"/>
                <a:cs typeface="Cambria" panose="02040503050406030204" pitchFamily="18" charset="0"/>
              </a:rPr>
              <a:t>φεμινισμός</a:t>
            </a:r>
            <a:r>
              <a:rPr lang="el-GR" sz="2000" dirty="0">
                <a:effectLst/>
                <a:latin typeface="Sylfaen" panose="010A0502050306030303" pitchFamily="18" charset="0"/>
                <a:ea typeface="Calibri" panose="020F0502020204030204" pitchFamily="34" charset="0"/>
                <a:cs typeface="Calibri" panose="020F0502020204030204" pitchFamily="34" charset="0"/>
              </a:rPr>
              <a:t> </a:t>
            </a:r>
            <a:r>
              <a:rPr lang="el-GR" sz="2000" dirty="0">
                <a:effectLst/>
                <a:latin typeface="Sylfaen" panose="010A0502050306030303" pitchFamily="18" charset="0"/>
                <a:ea typeface="Calibri" panose="020F0502020204030204" pitchFamily="34" charset="0"/>
                <a:cs typeface="Cambria" panose="02040503050406030204" pitchFamily="18" charset="0"/>
              </a:rPr>
              <a:t>αφορά</a:t>
            </a:r>
            <a:r>
              <a:rPr lang="el-GR" sz="2000"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mbria" panose="02040503050406030204" pitchFamily="18" charset="0"/>
              </a:rPr>
              <a:t>«τα</a:t>
            </a:r>
            <a:r>
              <a:rPr lang="el-GR" sz="2000" b="1"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mbria" panose="02040503050406030204" pitchFamily="18" charset="0"/>
              </a:rPr>
              <a:t>δικαιώματα</a:t>
            </a:r>
            <a:r>
              <a:rPr lang="el-GR" sz="2000" b="1"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mbria" panose="02040503050406030204" pitchFamily="18" charset="0"/>
              </a:rPr>
              <a:t>των</a:t>
            </a:r>
            <a:r>
              <a:rPr lang="el-GR" sz="2000" b="1"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mbria" panose="02040503050406030204" pitchFamily="18" charset="0"/>
              </a:rPr>
              <a:t>γυναικών</a:t>
            </a:r>
            <a:r>
              <a:rPr lang="el-GR" sz="2000" b="1"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mbria" panose="02040503050406030204" pitchFamily="18" charset="0"/>
              </a:rPr>
              <a:t>στη</a:t>
            </a:r>
            <a:r>
              <a:rPr lang="el-GR" sz="2000" b="1"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mbria" panose="02040503050406030204" pitchFamily="18" charset="0"/>
              </a:rPr>
              <a:t>βάση</a:t>
            </a:r>
            <a:r>
              <a:rPr lang="el-GR" sz="2000" b="1"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mbria" panose="02040503050406030204" pitchFamily="18" charset="0"/>
              </a:rPr>
              <a:t>της</a:t>
            </a:r>
            <a:r>
              <a:rPr lang="el-GR" sz="2000" b="1"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mbria" panose="02040503050406030204" pitchFamily="18" charset="0"/>
              </a:rPr>
              <a:t>ισότητας</a:t>
            </a:r>
            <a:r>
              <a:rPr lang="el-GR" sz="2000" b="1"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mbria" panose="02040503050406030204" pitchFamily="18" charset="0"/>
              </a:rPr>
              <a:t>των</a:t>
            </a:r>
            <a:r>
              <a:rPr lang="el-GR" sz="2000" b="1" dirty="0">
                <a:effectLst/>
                <a:latin typeface="Sylfaen" panose="010A0502050306030303" pitchFamily="18" charset="0"/>
                <a:ea typeface="Calibri" panose="020F0502020204030204" pitchFamily="34" charset="0"/>
                <a:cs typeface="Calibri" panose="020F0502020204030204" pitchFamily="34" charset="0"/>
              </a:rPr>
              <a:t> </a:t>
            </a:r>
            <a:r>
              <a:rPr lang="el-GR" sz="2000" b="1" dirty="0">
                <a:effectLst/>
                <a:latin typeface="Sylfaen" panose="010A0502050306030303" pitchFamily="18" charset="0"/>
                <a:ea typeface="Calibri" panose="020F0502020204030204" pitchFamily="34" charset="0"/>
                <a:cs typeface="Cambria" panose="02040503050406030204" pitchFamily="18" charset="0"/>
              </a:rPr>
              <a:t>φύλων</a:t>
            </a:r>
            <a:r>
              <a:rPr lang="el-GR" sz="1800" b="1" dirty="0">
                <a:effectLst/>
                <a:latin typeface="Sylfaen" panose="010A0502050306030303" pitchFamily="18" charset="0"/>
                <a:ea typeface="Calibri" panose="020F0502020204030204" pitchFamily="34" charset="0"/>
                <a:cs typeface="Cambria" panose="02040503050406030204" pitchFamily="18" charset="0"/>
              </a:rPr>
              <a:t>»</a:t>
            </a:r>
            <a:r>
              <a:rPr lang="el-GR" sz="1800" dirty="0">
                <a:effectLst/>
                <a:latin typeface="Sylfaen" panose="010A0502050306030303" pitchFamily="18" charset="0"/>
                <a:ea typeface="Calibri" panose="020F0502020204030204" pitchFamily="34" charset="0"/>
                <a:cs typeface="Calibri" panose="020F0502020204030204" pitchFamily="34" charset="0"/>
              </a:rPr>
              <a:t>.</a:t>
            </a:r>
            <a:endParaRPr lang="el-GR" sz="1800" dirty="0">
              <a:effectLst/>
              <a:latin typeface="Sylfaen" panose="010A0502050306030303" pitchFamily="18" charset="0"/>
              <a:ea typeface="Calibri" panose="020F0502020204030204" pitchFamily="34" charset="0"/>
              <a:cs typeface="Times New Roman" panose="02020603050405020304" pitchFamily="18" charset="0"/>
            </a:endParaRPr>
          </a:p>
          <a:p>
            <a:endParaRPr lang="el-GR" dirty="0"/>
          </a:p>
        </p:txBody>
      </p:sp>
      <p:cxnSp>
        <p:nvCxnSpPr>
          <p:cNvPr id="5" name="Ευθύγραμμο βέλος σύνδεσης 4">
            <a:extLst>
              <a:ext uri="{FF2B5EF4-FFF2-40B4-BE49-F238E27FC236}">
                <a16:creationId xmlns:a16="http://schemas.microsoft.com/office/drawing/2014/main" id="{73356140-2E1E-846E-00E3-77FD76E9D137}"/>
              </a:ext>
            </a:extLst>
          </p:cNvPr>
          <p:cNvCxnSpPr/>
          <p:nvPr/>
        </p:nvCxnSpPr>
        <p:spPr>
          <a:xfrm>
            <a:off x="6610904" y="3429000"/>
            <a:ext cx="0" cy="76511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D93E1A7-07F7-FB28-C2D7-8E2688EECDD5}"/>
              </a:ext>
            </a:extLst>
          </p:cNvPr>
          <p:cNvSpPr txBox="1"/>
          <p:nvPr/>
        </p:nvSpPr>
        <p:spPr>
          <a:xfrm>
            <a:off x="4965856" y="5138378"/>
            <a:ext cx="5753878" cy="1107996"/>
          </a:xfrm>
          <a:prstGeom prst="rect">
            <a:avLst/>
          </a:prstGeom>
          <a:noFill/>
          <a:ln w="28575">
            <a:solidFill>
              <a:schemeClr val="tx1"/>
            </a:solidFill>
          </a:ln>
        </p:spPr>
        <p:txBody>
          <a:bodyPr wrap="square" rtlCol="0">
            <a:spAutoFit/>
          </a:bodyPr>
          <a:lstStyle/>
          <a:p>
            <a:pPr algn="ctr"/>
            <a:r>
              <a:rPr lang="el-GR" sz="2400" b="1" dirty="0">
                <a:latin typeface="Garamond" panose="02020404030301010803" pitchFamily="18" charset="0"/>
              </a:rPr>
              <a:t>«τα γυναικεία δικαιώματα είναι ανθρώπινα δικαιώματα»</a:t>
            </a:r>
            <a:endParaRPr lang="en-US" sz="2400" b="1" dirty="0">
              <a:latin typeface="Garamond" panose="02020404030301010803" pitchFamily="18" charset="0"/>
            </a:endParaRPr>
          </a:p>
          <a:p>
            <a:pPr algn="ctr"/>
            <a:r>
              <a:rPr lang="el-GR" dirty="0">
                <a:latin typeface="Garamond" panose="02020404030301010803" pitchFamily="18" charset="0"/>
              </a:rPr>
              <a:t>σύνθημα που ακουγόταν στις αρχές της δεκαετίας του 1990</a:t>
            </a:r>
            <a:endParaRPr lang="en-US" dirty="0">
              <a:latin typeface="Garamond" panose="02020404030301010803" pitchFamily="18" charset="0"/>
            </a:endParaRPr>
          </a:p>
        </p:txBody>
      </p:sp>
      <p:pic>
        <p:nvPicPr>
          <p:cNvPr id="11" name="Εικόνα 10">
            <a:extLst>
              <a:ext uri="{FF2B5EF4-FFF2-40B4-BE49-F238E27FC236}">
                <a16:creationId xmlns:a16="http://schemas.microsoft.com/office/drawing/2014/main" id="{0F3C2AC3-5388-3EFD-8CD9-D9B405E2147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469302" y="4567329"/>
            <a:ext cx="696172" cy="982535"/>
          </a:xfrm>
          <a:prstGeom prst="rect">
            <a:avLst/>
          </a:prstGeom>
          <a:ln>
            <a:noFill/>
          </a:ln>
          <a:effectLst>
            <a:softEdge rad="112500"/>
          </a:effectLst>
        </p:spPr>
      </p:pic>
    </p:spTree>
    <p:extLst>
      <p:ext uri="{BB962C8B-B14F-4D97-AF65-F5344CB8AC3E}">
        <p14:creationId xmlns:p14="http://schemas.microsoft.com/office/powerpoint/2010/main" val="2066238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33E2174-D888-201C-B9C5-6E73A8EDB766}"/>
              </a:ext>
            </a:extLst>
          </p:cNvPr>
          <p:cNvSpPr>
            <a:spLocks noGrp="1"/>
          </p:cNvSpPr>
          <p:nvPr>
            <p:ph idx="1"/>
          </p:nvPr>
        </p:nvSpPr>
        <p:spPr>
          <a:xfrm>
            <a:off x="738127" y="502064"/>
            <a:ext cx="10515600" cy="5678928"/>
          </a:xfrm>
        </p:spPr>
        <p:txBody>
          <a:bodyPr>
            <a:normAutofit fontScale="92500" lnSpcReduction="10000"/>
          </a:bodyPr>
          <a:lstStyle/>
          <a:p>
            <a:pPr algn="just">
              <a:buFont typeface="Wingdings" panose="05000000000000000000" pitchFamily="2" charset="2"/>
              <a:buChar char="q"/>
            </a:pPr>
            <a:r>
              <a:rPr lang="el-GR" sz="2400" dirty="0" smtClean="0">
                <a:effectLst/>
                <a:latin typeface="Sylfaen" panose="010A0502050306030303" pitchFamily="18" charset="0"/>
                <a:ea typeface="Calibri" panose="020F0502020204030204" pitchFamily="34" charset="0"/>
                <a:cs typeface="Cambria" panose="02040503050406030204" pitchFamily="18" charset="0"/>
              </a:rPr>
              <a:t> Ως εκ τούτου, </a:t>
            </a:r>
            <a:r>
              <a:rPr lang="el-GR" sz="2400" u="sng" dirty="0" smtClean="0">
                <a:effectLst/>
                <a:latin typeface="Sylfaen" panose="010A0502050306030303" pitchFamily="18" charset="0"/>
                <a:ea typeface="Calibri" panose="020F0502020204030204" pitchFamily="34" charset="0"/>
                <a:cs typeface="Cambria" panose="02040503050406030204" pitchFamily="18" charset="0"/>
              </a:rPr>
              <a:t>η χρήση της λέξης</a:t>
            </a:r>
            <a:r>
              <a:rPr lang="el-GR" sz="2400" dirty="0" smtClean="0">
                <a:effectLst/>
                <a:latin typeface="Sylfaen" panose="010A0502050306030303" pitchFamily="18" charset="0"/>
                <a:ea typeface="Calibri" panose="020F0502020204030204" pitchFamily="34" charset="0"/>
                <a:cs typeface="Cambria" panose="02040503050406030204" pitchFamily="18" charset="0"/>
              </a:rPr>
              <a:t> «</a:t>
            </a:r>
            <a:r>
              <a:rPr lang="el-GR" sz="2400" b="1" dirty="0" smtClean="0">
                <a:effectLst/>
                <a:latin typeface="Sylfaen" panose="010A0502050306030303" pitchFamily="18" charset="0"/>
                <a:ea typeface="Calibri" panose="020F0502020204030204" pitchFamily="34" charset="0"/>
                <a:cs typeface="Cambria" panose="02040503050406030204" pitchFamily="18" charset="0"/>
              </a:rPr>
              <a:t>φεμινισμός</a:t>
            </a:r>
            <a:r>
              <a:rPr lang="el-GR" sz="2400" dirty="0" smtClean="0">
                <a:effectLst/>
                <a:latin typeface="Sylfaen" panose="010A0502050306030303" pitchFamily="18" charset="0"/>
                <a:ea typeface="Calibri" panose="020F0502020204030204" pitchFamily="34" charset="0"/>
                <a:cs typeface="Cambria" panose="02040503050406030204" pitchFamily="18" charset="0"/>
              </a:rPr>
              <a:t>» </a:t>
            </a:r>
            <a:r>
              <a:rPr lang="el-GR" sz="2400" u="sng" dirty="0" smtClean="0">
                <a:effectLst/>
                <a:latin typeface="Sylfaen" panose="010A0502050306030303" pitchFamily="18" charset="0"/>
                <a:ea typeface="Calibri" panose="020F0502020204030204" pitchFamily="34" charset="0"/>
                <a:cs typeface="Cambria" panose="02040503050406030204" pitchFamily="18" charset="0"/>
              </a:rPr>
              <a:t>μπορεί να παραπέμπει σε  κάποια ή και σε όλα από τα παρακάτω </a:t>
            </a:r>
            <a:r>
              <a:rPr lang="el-GR" sz="2400" u="sng" dirty="0" err="1" smtClean="0">
                <a:effectLst/>
                <a:latin typeface="Sylfaen" panose="010A0502050306030303" pitchFamily="18" charset="0"/>
                <a:ea typeface="Calibri" panose="020F0502020204030204" pitchFamily="34" charset="0"/>
                <a:cs typeface="Cambria" panose="02040503050406030204" pitchFamily="18" charset="0"/>
              </a:rPr>
              <a:t>προτάγματα</a:t>
            </a:r>
            <a:r>
              <a:rPr lang="el-GR" sz="2400" dirty="0" smtClean="0">
                <a:effectLst/>
                <a:latin typeface="Sylfaen" panose="010A0502050306030303" pitchFamily="18" charset="0"/>
                <a:ea typeface="Calibri" panose="020F0502020204030204" pitchFamily="34" charset="0"/>
                <a:cs typeface="Cambria" panose="02040503050406030204" pitchFamily="18" charset="0"/>
              </a:rPr>
              <a:t>:</a:t>
            </a:r>
          </a:p>
          <a:p>
            <a:pPr algn="just">
              <a:buFont typeface="Wingdings" panose="05000000000000000000" pitchFamily="2" charset="2"/>
              <a:buChar char="q"/>
            </a:pPr>
            <a:endParaRPr lang="el-GR" sz="2400" dirty="0">
              <a:latin typeface="Sylfaen" panose="010A0502050306030303" pitchFamily="18" charset="0"/>
              <a:ea typeface="Calibri" panose="020F0502020204030204" pitchFamily="34" charset="0"/>
              <a:cs typeface="Calibri" panose="020F0502020204030204" pitchFamily="34" charset="0"/>
            </a:endParaRPr>
          </a:p>
          <a:p>
            <a:pPr marL="0" indent="0" algn="just">
              <a:buNone/>
            </a:pPr>
            <a:r>
              <a:rPr lang="el-GR" sz="2400" dirty="0">
                <a:latin typeface="Sylfaen" panose="010A0502050306030303" pitchFamily="18" charset="0"/>
                <a:ea typeface="Calibri" panose="020F0502020204030204" pitchFamily="34" charset="0"/>
                <a:cs typeface="Calibri" panose="020F0502020204030204" pitchFamily="34" charset="0"/>
              </a:rPr>
              <a:t>α</a:t>
            </a:r>
            <a:r>
              <a:rPr lang="el-GR" sz="2400" dirty="0" smtClean="0">
                <a:latin typeface="Sylfaen" panose="010A0502050306030303" pitchFamily="18" charset="0"/>
                <a:ea typeface="Calibri" panose="020F0502020204030204" pitchFamily="34" charset="0"/>
                <a:cs typeface="Calibri" panose="020F0502020204030204" pitchFamily="34" charset="0"/>
              </a:rPr>
              <a:t>) </a:t>
            </a:r>
            <a:r>
              <a:rPr lang="el-GR" sz="2400" b="1" dirty="0" smtClean="0">
                <a:solidFill>
                  <a:srgbClr val="C00000"/>
                </a:solidFill>
                <a:latin typeface="Sylfaen" panose="010A0502050306030303" pitchFamily="18" charset="0"/>
                <a:ea typeface="Calibri" panose="020F0502020204030204" pitchFamily="34" charset="0"/>
                <a:cs typeface="Calibri" panose="020F0502020204030204" pitchFamily="34" charset="0"/>
              </a:rPr>
              <a:t>Στον φεμινισμό ως ιδέα* </a:t>
            </a:r>
            <a:r>
              <a:rPr lang="el-GR" sz="2400" u="sng" dirty="0" smtClean="0">
                <a:latin typeface="Sylfaen" panose="010A0502050306030303" pitchFamily="18" charset="0"/>
                <a:ea typeface="Calibri" panose="020F0502020204030204" pitchFamily="34" charset="0"/>
                <a:cs typeface="Calibri" panose="020F0502020204030204" pitchFamily="34" charset="0"/>
              </a:rPr>
              <a:t>ότι οι γυναίκες είναι άνθρωποι</a:t>
            </a:r>
            <a:r>
              <a:rPr lang="el-GR" sz="2400" dirty="0" smtClean="0">
                <a:latin typeface="Sylfaen" panose="010A0502050306030303" pitchFamily="18" charset="0"/>
                <a:ea typeface="Calibri" panose="020F0502020204030204" pitchFamily="34" charset="0"/>
                <a:cs typeface="Calibri" panose="020F0502020204030204" pitchFamily="34" charset="0"/>
              </a:rPr>
              <a:t>.</a:t>
            </a:r>
          </a:p>
          <a:p>
            <a:pPr marL="0" indent="0" algn="just">
              <a:buNone/>
            </a:pPr>
            <a:r>
              <a:rPr lang="el-GR" sz="2400" dirty="0">
                <a:latin typeface="Sylfaen" panose="010A0502050306030303" pitchFamily="18" charset="0"/>
                <a:ea typeface="Calibri" panose="020F0502020204030204" pitchFamily="34" charset="0"/>
                <a:cs typeface="Calibri" panose="020F0502020204030204" pitchFamily="34" charset="0"/>
              </a:rPr>
              <a:t>*</a:t>
            </a:r>
            <a:r>
              <a:rPr lang="el-GR" sz="2400" dirty="0" smtClean="0">
                <a:latin typeface="Sylfaen" panose="010A0502050306030303" pitchFamily="18" charset="0"/>
                <a:ea typeface="Calibri" panose="020F0502020204030204" pitchFamily="34" charset="0"/>
                <a:cs typeface="Calibri" panose="020F0502020204030204" pitchFamily="34" charset="0"/>
              </a:rPr>
              <a:t>προηγείται του πολιτικού κινήματος, δίνει τη βάση του </a:t>
            </a:r>
            <a:r>
              <a:rPr lang="en-US" sz="2400" dirty="0">
                <a:latin typeface="Sylfaen" panose="010A0502050306030303" pitchFamily="18" charset="0"/>
              </a:rPr>
              <a:t>- </a:t>
            </a:r>
            <a:r>
              <a:rPr lang="el-GR" sz="2400" dirty="0">
                <a:latin typeface="Sylfaen" panose="010A0502050306030303" pitchFamily="18" charset="0"/>
              </a:rPr>
              <a:t>πριν από τον 19ο αιώνα, υπήρχαν γυναίκες που υπεραμύνονταν του φύλου τους: π.χ. </a:t>
            </a:r>
            <a:r>
              <a:rPr lang="el-GR" sz="2400" b="1" u="sng" dirty="0" err="1">
                <a:latin typeface="Sylfaen" panose="010A0502050306030303" pitchFamily="18" charset="0"/>
              </a:rPr>
              <a:t>Christine</a:t>
            </a:r>
            <a:r>
              <a:rPr lang="el-GR" sz="2400" b="1" u="sng" dirty="0">
                <a:latin typeface="Sylfaen" panose="010A0502050306030303" pitchFamily="18" charset="0"/>
              </a:rPr>
              <a:t> de </a:t>
            </a:r>
            <a:r>
              <a:rPr lang="el-GR" sz="2400" b="1" u="sng" dirty="0" err="1">
                <a:latin typeface="Sylfaen" panose="010A0502050306030303" pitchFamily="18" charset="0"/>
              </a:rPr>
              <a:t>Pizan</a:t>
            </a:r>
            <a:r>
              <a:rPr lang="el-GR" sz="2400" b="1" u="sng" dirty="0">
                <a:latin typeface="Sylfaen" panose="010A0502050306030303" pitchFamily="18" charset="0"/>
              </a:rPr>
              <a:t> </a:t>
            </a:r>
            <a:r>
              <a:rPr lang="el-GR" sz="2400" dirty="0">
                <a:latin typeface="Sylfaen" panose="010A0502050306030303" pitchFamily="18" charset="0"/>
              </a:rPr>
              <a:t>και </a:t>
            </a:r>
            <a:r>
              <a:rPr lang="el-GR" sz="2400" b="1" u="sng" dirty="0" err="1">
                <a:latin typeface="Sylfaen" panose="010A0502050306030303" pitchFamily="18" charset="0"/>
              </a:rPr>
              <a:t>Hildergard</a:t>
            </a:r>
            <a:r>
              <a:rPr lang="el-GR" sz="2400" b="1" u="sng" dirty="0">
                <a:latin typeface="Sylfaen" panose="010A0502050306030303" pitchFamily="18" charset="0"/>
              </a:rPr>
              <a:t> του </a:t>
            </a:r>
            <a:r>
              <a:rPr lang="el-GR" sz="2400" b="1" u="sng" dirty="0" err="1">
                <a:latin typeface="Sylfaen" panose="010A0502050306030303" pitchFamily="18" charset="0"/>
              </a:rPr>
              <a:t>Bingen</a:t>
            </a:r>
            <a:r>
              <a:rPr lang="el-GR" sz="2400" b="1" u="sng" dirty="0">
                <a:latin typeface="Sylfaen" panose="010A0502050306030303" pitchFamily="18" charset="0"/>
              </a:rPr>
              <a:t> </a:t>
            </a:r>
            <a:r>
              <a:rPr lang="el-GR" sz="2400" dirty="0">
                <a:latin typeface="Sylfaen" panose="010A0502050306030303" pitchFamily="18" charset="0"/>
              </a:rPr>
              <a:t> </a:t>
            </a:r>
            <a:r>
              <a:rPr lang="el-GR" sz="1900" dirty="0">
                <a:latin typeface="Sylfaen" panose="010A0502050306030303" pitchFamily="18" charset="0"/>
              </a:rPr>
              <a:t>(«η αξία κάθε ατόμου δεν κρίνεται από το σώμα και το φύλο του, αλλά από το κατά πόσο έχει τελειοποιήσει τη διαγωγή και τις αρετές του», </a:t>
            </a:r>
            <a:r>
              <a:rPr lang="fr-FR" sz="1900" i="1" dirty="0">
                <a:latin typeface="Sylfaen" panose="010A0502050306030303" pitchFamily="18" charset="0"/>
              </a:rPr>
              <a:t>Trésor de la cité des </a:t>
            </a:r>
            <a:r>
              <a:rPr lang="fr-FR" sz="1900" i="1" dirty="0" smtClean="0">
                <a:latin typeface="Sylfaen" panose="010A0502050306030303" pitchFamily="18" charset="0"/>
              </a:rPr>
              <a:t>dames</a:t>
            </a:r>
            <a:r>
              <a:rPr lang="el-GR" sz="1900" i="1" dirty="0" smtClean="0">
                <a:latin typeface="Sylfaen" panose="010A0502050306030303" pitchFamily="18" charset="0"/>
              </a:rPr>
              <a:t>, </a:t>
            </a:r>
            <a:r>
              <a:rPr lang="el-GR" sz="1900" i="1" dirty="0">
                <a:latin typeface="Sylfaen" panose="010A0502050306030303" pitchFamily="18" charset="0"/>
              </a:rPr>
              <a:t>1405</a:t>
            </a:r>
            <a:r>
              <a:rPr lang="el-GR" sz="1900" dirty="0" smtClean="0">
                <a:latin typeface="Sylfaen" panose="010A0502050306030303" pitchFamily="18" charset="0"/>
              </a:rPr>
              <a:t>)</a:t>
            </a:r>
            <a:endParaRPr lang="el-GR" sz="1900" dirty="0" smtClean="0">
              <a:latin typeface="Sylfaen" panose="010A0502050306030303" pitchFamily="18" charset="0"/>
              <a:ea typeface="Calibri" panose="020F0502020204030204" pitchFamily="34" charset="0"/>
              <a:cs typeface="Calibri" panose="020F0502020204030204" pitchFamily="34" charset="0"/>
            </a:endParaRPr>
          </a:p>
          <a:p>
            <a:pPr marL="0" indent="0" algn="just">
              <a:buNone/>
            </a:pPr>
            <a:endParaRPr lang="el-GR" sz="2400" dirty="0">
              <a:latin typeface="Sylfaen" panose="010A0502050306030303" pitchFamily="18" charset="0"/>
              <a:ea typeface="Calibri" panose="020F0502020204030204" pitchFamily="34" charset="0"/>
              <a:cs typeface="Calibri" panose="020F0502020204030204" pitchFamily="34" charset="0"/>
            </a:endParaRPr>
          </a:p>
          <a:p>
            <a:pPr marL="0" indent="0" algn="just">
              <a:buNone/>
            </a:pPr>
            <a:r>
              <a:rPr lang="el-GR" sz="2400" dirty="0">
                <a:latin typeface="Sylfaen" panose="010A0502050306030303" pitchFamily="18" charset="0"/>
                <a:ea typeface="Calibri" panose="020F0502020204030204" pitchFamily="34" charset="0"/>
                <a:cs typeface="Calibri" panose="020F0502020204030204" pitchFamily="34" charset="0"/>
              </a:rPr>
              <a:t>β</a:t>
            </a:r>
            <a:r>
              <a:rPr lang="el-GR" sz="2400" dirty="0" smtClean="0">
                <a:latin typeface="Sylfaen" panose="010A0502050306030303" pitchFamily="18" charset="0"/>
                <a:ea typeface="Calibri" panose="020F0502020204030204" pitchFamily="34" charset="0"/>
                <a:cs typeface="Calibri" panose="020F0502020204030204" pitchFamily="34" charset="0"/>
              </a:rPr>
              <a:t>) </a:t>
            </a:r>
            <a:r>
              <a:rPr lang="el-GR" sz="2400" b="1" dirty="0" smtClean="0">
                <a:solidFill>
                  <a:srgbClr val="002060"/>
                </a:solidFill>
                <a:latin typeface="Sylfaen" panose="010A0502050306030303" pitchFamily="18" charset="0"/>
                <a:ea typeface="Calibri" panose="020F0502020204030204" pitchFamily="34" charset="0"/>
                <a:cs typeface="Calibri" panose="020F0502020204030204" pitchFamily="34" charset="0"/>
              </a:rPr>
              <a:t>Στον φεμινισμό ως συλλογικό πολιτικό εγχείρημα</a:t>
            </a:r>
            <a:r>
              <a:rPr lang="el-GR" sz="2400" dirty="0" smtClean="0">
                <a:latin typeface="Sylfaen" panose="010A0502050306030303" pitchFamily="18" charset="0"/>
                <a:ea typeface="Calibri" panose="020F0502020204030204" pitchFamily="34" charset="0"/>
                <a:cs typeface="Calibri" panose="020F0502020204030204" pitchFamily="34" charset="0"/>
              </a:rPr>
              <a:t>, ότι δηλαδή πρόκειται για «ένα κίνημα που αποσκοπεί στην εξάλειψη του σεξισμού, της σεξιστικής εκμετάλλευσης και της καταπίεσης». </a:t>
            </a:r>
          </a:p>
          <a:p>
            <a:pPr marL="0" indent="0" algn="just">
              <a:buNone/>
            </a:pPr>
            <a:endParaRPr lang="el-GR" sz="2400" dirty="0">
              <a:latin typeface="Sylfaen" panose="010A0502050306030303" pitchFamily="18" charset="0"/>
              <a:ea typeface="Calibri" panose="020F0502020204030204" pitchFamily="34" charset="0"/>
              <a:cs typeface="Calibri" panose="020F0502020204030204" pitchFamily="34" charset="0"/>
            </a:endParaRPr>
          </a:p>
          <a:p>
            <a:pPr marL="0" indent="0" algn="just">
              <a:buNone/>
            </a:pPr>
            <a:r>
              <a:rPr lang="el-GR" sz="2400" dirty="0" smtClean="0">
                <a:latin typeface="Sylfaen" panose="010A0502050306030303" pitchFamily="18" charset="0"/>
                <a:ea typeface="Calibri" panose="020F0502020204030204" pitchFamily="34" charset="0"/>
                <a:cs typeface="Calibri" panose="020F0502020204030204" pitchFamily="34" charset="0"/>
              </a:rPr>
              <a:t>γ) </a:t>
            </a:r>
            <a:r>
              <a:rPr lang="el-GR" sz="2400" b="1" dirty="0" smtClean="0">
                <a:solidFill>
                  <a:srgbClr val="D60093"/>
                </a:solidFill>
                <a:latin typeface="Sylfaen" panose="010A0502050306030303" pitchFamily="18" charset="0"/>
                <a:ea typeface="Calibri" panose="020F0502020204030204" pitchFamily="34" charset="0"/>
                <a:cs typeface="Calibri" panose="020F0502020204030204" pitchFamily="34" charset="0"/>
              </a:rPr>
              <a:t>Στον φεμινισμό ως διανοητικό/θεωρητικό πλαίσιο αναφοράς</a:t>
            </a:r>
            <a:r>
              <a:rPr lang="el-GR" sz="2400" dirty="0" smtClean="0">
                <a:latin typeface="Sylfaen" panose="010A0502050306030303" pitchFamily="18" charset="0"/>
                <a:ea typeface="Calibri" panose="020F0502020204030204" pitchFamily="34" charset="0"/>
                <a:cs typeface="Calibri" panose="020F0502020204030204" pitchFamily="34" charset="0"/>
              </a:rPr>
              <a:t>, δηλαδή ως «μία μορφή αναλυτικής προσέγγισης […] έναν συγκεκριμένο τρόπο διατύπωσης ερωτημάτων και αναζήτησης απαντήσεων». </a:t>
            </a:r>
            <a:endParaRPr lang="el-GR" sz="2400" dirty="0">
              <a:effectLst/>
              <a:latin typeface="Sylfaen" panose="010A0502050306030303" pitchFamily="18" charset="0"/>
              <a:ea typeface="Calibri" panose="020F0502020204030204" pitchFamily="34" charset="0"/>
              <a:cs typeface="Calibri" panose="020F0502020204030204" pitchFamily="34" charset="0"/>
            </a:endParaRPr>
          </a:p>
          <a:p>
            <a:pPr marL="0" indent="0" algn="just">
              <a:buNone/>
            </a:pPr>
            <a:endParaRPr lang="el-GR" sz="4000" dirty="0">
              <a:latin typeface="Sylfaen" panose="010A0502050306030303" pitchFamily="18" charset="0"/>
              <a:cs typeface="Calibri" panose="020F0502020204030204" pitchFamily="34" charset="0"/>
            </a:endParaRPr>
          </a:p>
          <a:p>
            <a:pPr marL="0" indent="0" algn="just">
              <a:buNone/>
            </a:pPr>
            <a:endParaRPr lang="el-GR" sz="4000" dirty="0">
              <a:latin typeface="Sylfaen" panose="010A0502050306030303" pitchFamily="18" charset="0"/>
            </a:endParaRPr>
          </a:p>
        </p:txBody>
      </p:sp>
    </p:spTree>
    <p:extLst>
      <p:ext uri="{BB962C8B-B14F-4D97-AF65-F5344CB8AC3E}">
        <p14:creationId xmlns:p14="http://schemas.microsoft.com/office/powerpoint/2010/main" val="425311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33E2174-D888-201C-B9C5-6E73A8EDB766}"/>
              </a:ext>
            </a:extLst>
          </p:cNvPr>
          <p:cNvSpPr>
            <a:spLocks noGrp="1"/>
          </p:cNvSpPr>
          <p:nvPr>
            <p:ph idx="1"/>
          </p:nvPr>
        </p:nvSpPr>
        <p:spPr>
          <a:xfrm>
            <a:off x="896389" y="1135110"/>
            <a:ext cx="10515600" cy="4077575"/>
          </a:xfrm>
        </p:spPr>
        <p:txBody>
          <a:bodyPr>
            <a:normAutofit/>
          </a:bodyPr>
          <a:lstStyle/>
          <a:p>
            <a:pPr marL="0" indent="0" algn="just">
              <a:buNone/>
            </a:pPr>
            <a:endParaRPr lang="el-GR" dirty="0">
              <a:effectLst/>
              <a:latin typeface="Sylfaen" panose="010A0502050306030303" pitchFamily="18" charset="0"/>
              <a:ea typeface="Calibri" panose="020F0502020204030204" pitchFamily="34" charset="0"/>
              <a:cs typeface="Cambria" panose="02040503050406030204" pitchFamily="18" charset="0"/>
            </a:endParaRPr>
          </a:p>
          <a:p>
            <a:pPr marL="0" indent="0" algn="just">
              <a:buNone/>
            </a:pPr>
            <a:endParaRPr lang="el-GR" dirty="0">
              <a:latin typeface="Sylfaen" panose="010A0502050306030303" pitchFamily="18" charset="0"/>
              <a:ea typeface="Calibri" panose="020F0502020204030204" pitchFamily="34" charset="0"/>
              <a:cs typeface="Cambria" panose="02040503050406030204" pitchFamily="18" charset="0"/>
            </a:endParaRPr>
          </a:p>
          <a:p>
            <a:pPr marL="0" indent="0" algn="just">
              <a:buNone/>
            </a:pPr>
            <a:r>
              <a:rPr lang="en-US" b="1" dirty="0">
                <a:effectLst/>
                <a:latin typeface="Sylfaen" panose="010A0502050306030303" pitchFamily="18" charset="0"/>
                <a:ea typeface="Calibri" panose="020F0502020204030204" pitchFamily="34" charset="0"/>
                <a:cs typeface="Cambria" panose="02040503050406030204" pitchFamily="18" charset="0"/>
              </a:rPr>
              <a:t>H</a:t>
            </a:r>
            <a:r>
              <a:rPr lang="el-GR" b="1" dirty="0">
                <a:effectLst/>
                <a:latin typeface="Sylfaen" panose="010A0502050306030303" pitchFamily="18" charset="0"/>
                <a:ea typeface="Calibri" panose="020F0502020204030204" pitchFamily="34" charset="0"/>
                <a:cs typeface="Calibri" panose="020F0502020204030204" pitchFamily="34" charset="0"/>
              </a:rPr>
              <a:t> </a:t>
            </a:r>
            <a:r>
              <a:rPr lang="el-GR" b="1" dirty="0">
                <a:effectLst/>
                <a:latin typeface="Sylfaen" panose="010A0502050306030303" pitchFamily="18" charset="0"/>
                <a:ea typeface="Calibri" panose="020F0502020204030204" pitchFamily="34" charset="0"/>
                <a:cs typeface="Cambria" panose="02040503050406030204" pitchFamily="18" charset="0"/>
              </a:rPr>
              <a:t>ιστορία</a:t>
            </a:r>
            <a:r>
              <a:rPr lang="el-GR" b="1" dirty="0">
                <a:effectLst/>
                <a:latin typeface="Sylfaen" panose="010A0502050306030303" pitchFamily="18" charset="0"/>
                <a:ea typeface="Calibri" panose="020F0502020204030204" pitchFamily="34" charset="0"/>
                <a:cs typeface="Calibri" panose="020F0502020204030204" pitchFamily="34" charset="0"/>
              </a:rPr>
              <a:t> </a:t>
            </a:r>
            <a:r>
              <a:rPr lang="el-GR" b="1" dirty="0">
                <a:effectLst/>
                <a:latin typeface="Sylfaen" panose="010A0502050306030303" pitchFamily="18" charset="0"/>
                <a:ea typeface="Calibri" panose="020F0502020204030204" pitchFamily="34" charset="0"/>
                <a:cs typeface="Cambria" panose="02040503050406030204" pitchFamily="18" charset="0"/>
              </a:rPr>
              <a:t>των</a:t>
            </a:r>
            <a:r>
              <a:rPr lang="el-GR" b="1" dirty="0">
                <a:effectLst/>
                <a:latin typeface="Sylfaen" panose="010A0502050306030303" pitchFamily="18" charset="0"/>
                <a:ea typeface="Calibri" panose="020F0502020204030204" pitchFamily="34" charset="0"/>
                <a:cs typeface="Calibri" panose="020F0502020204030204" pitchFamily="34" charset="0"/>
              </a:rPr>
              <a:t> </a:t>
            </a:r>
            <a:r>
              <a:rPr lang="el-GR" b="1" dirty="0">
                <a:effectLst/>
                <a:latin typeface="Sylfaen" panose="010A0502050306030303" pitchFamily="18" charset="0"/>
                <a:ea typeface="Calibri" panose="020F0502020204030204" pitchFamily="34" charset="0"/>
                <a:cs typeface="Cambria" panose="02040503050406030204" pitchFamily="18" charset="0"/>
              </a:rPr>
              <a:t>γυναικών</a:t>
            </a:r>
            <a:r>
              <a:rPr lang="el-GR" b="1" dirty="0">
                <a:effectLst/>
                <a:latin typeface="Sylfaen" panose="010A0502050306030303" pitchFamily="18" charset="0"/>
                <a:ea typeface="Calibri" panose="020F0502020204030204" pitchFamily="34" charset="0"/>
                <a:cs typeface="Calibri" panose="020F0502020204030204" pitchFamily="34" charset="0"/>
              </a:rPr>
              <a:t> </a:t>
            </a:r>
            <a:r>
              <a:rPr lang="el-GR" dirty="0">
                <a:effectLst/>
                <a:latin typeface="Sylfaen" panose="010A0502050306030303" pitchFamily="18" charset="0"/>
                <a:ea typeface="Calibri" panose="020F0502020204030204" pitchFamily="34" charset="0"/>
                <a:cs typeface="Cambria" panose="02040503050406030204" pitchFamily="18" charset="0"/>
              </a:rPr>
              <a:t>αντλεί</a:t>
            </a:r>
            <a:r>
              <a:rPr lang="el-GR" dirty="0">
                <a:effectLst/>
                <a:latin typeface="Sylfaen" panose="010A0502050306030303" pitchFamily="18" charset="0"/>
                <a:ea typeface="Calibri" panose="020F0502020204030204" pitchFamily="34" charset="0"/>
                <a:cs typeface="Calibri" panose="020F0502020204030204" pitchFamily="34" charset="0"/>
              </a:rPr>
              <a:t> </a:t>
            </a:r>
            <a:r>
              <a:rPr lang="el-GR" dirty="0">
                <a:effectLst/>
                <a:latin typeface="Sylfaen" panose="010A0502050306030303" pitchFamily="18" charset="0"/>
                <a:ea typeface="Calibri" panose="020F0502020204030204" pitchFamily="34" charset="0"/>
                <a:cs typeface="Cambria" panose="02040503050406030204" pitchFamily="18" charset="0"/>
              </a:rPr>
              <a:t>τις</a:t>
            </a:r>
            <a:r>
              <a:rPr lang="el-GR" dirty="0">
                <a:effectLst/>
                <a:latin typeface="Sylfaen" panose="010A0502050306030303" pitchFamily="18" charset="0"/>
                <a:ea typeface="Calibri" panose="020F0502020204030204" pitchFamily="34" charset="0"/>
                <a:cs typeface="Calibri" panose="020F0502020204030204" pitchFamily="34" charset="0"/>
              </a:rPr>
              <a:t> </a:t>
            </a:r>
            <a:r>
              <a:rPr lang="el-GR" b="1" dirty="0">
                <a:solidFill>
                  <a:srgbClr val="C00000"/>
                </a:solidFill>
                <a:effectLst/>
                <a:latin typeface="Sylfaen" panose="010A0502050306030303" pitchFamily="18" charset="0"/>
                <a:ea typeface="Calibri" panose="020F0502020204030204" pitchFamily="34" charset="0"/>
                <a:cs typeface="Cambria" panose="02040503050406030204" pitchFamily="18" charset="0"/>
              </a:rPr>
              <a:t>πρώτες</a:t>
            </a:r>
            <a:r>
              <a:rPr lang="el-GR" b="1" dirty="0">
                <a:solidFill>
                  <a:srgbClr val="C00000"/>
                </a:solidFill>
                <a:effectLst/>
                <a:latin typeface="Sylfaen" panose="010A0502050306030303" pitchFamily="18" charset="0"/>
                <a:ea typeface="Calibri" panose="020F0502020204030204" pitchFamily="34" charset="0"/>
                <a:cs typeface="Calibri" panose="020F0502020204030204" pitchFamily="34" charset="0"/>
              </a:rPr>
              <a:t> </a:t>
            </a:r>
            <a:r>
              <a:rPr lang="el-GR" b="1" dirty="0">
                <a:solidFill>
                  <a:srgbClr val="C00000"/>
                </a:solidFill>
                <a:effectLst/>
                <a:latin typeface="Sylfaen" panose="010A0502050306030303" pitchFamily="18" charset="0"/>
                <a:ea typeface="Calibri" panose="020F0502020204030204" pitchFamily="34" charset="0"/>
                <a:cs typeface="Cambria" panose="02040503050406030204" pitchFamily="18" charset="0"/>
              </a:rPr>
              <a:t>της</a:t>
            </a:r>
            <a:r>
              <a:rPr lang="el-GR" b="1" dirty="0">
                <a:solidFill>
                  <a:srgbClr val="C00000"/>
                </a:solidFill>
                <a:effectLst/>
                <a:latin typeface="Sylfaen" panose="010A0502050306030303" pitchFamily="18" charset="0"/>
                <a:ea typeface="Calibri" panose="020F0502020204030204" pitchFamily="34" charset="0"/>
                <a:cs typeface="Calibri" panose="020F0502020204030204" pitchFamily="34" charset="0"/>
              </a:rPr>
              <a:t> </a:t>
            </a:r>
            <a:r>
              <a:rPr lang="el-GR" b="1" dirty="0">
                <a:solidFill>
                  <a:srgbClr val="C00000"/>
                </a:solidFill>
                <a:effectLst/>
                <a:latin typeface="Sylfaen" panose="010A0502050306030303" pitchFamily="18" charset="0"/>
                <a:ea typeface="Calibri" panose="020F0502020204030204" pitchFamily="34" charset="0"/>
                <a:cs typeface="Cambria" panose="02040503050406030204" pitchFamily="18" charset="0"/>
              </a:rPr>
              <a:t>θεματικές</a:t>
            </a:r>
            <a:r>
              <a:rPr lang="el-GR" b="1" dirty="0">
                <a:solidFill>
                  <a:srgbClr val="C00000"/>
                </a:solidFill>
                <a:effectLst/>
                <a:latin typeface="Sylfaen" panose="010A0502050306030303" pitchFamily="18" charset="0"/>
                <a:ea typeface="Calibri" panose="020F0502020204030204" pitchFamily="34" charset="0"/>
                <a:cs typeface="Calibri" panose="020F0502020204030204" pitchFamily="34" charset="0"/>
              </a:rPr>
              <a:t> </a:t>
            </a:r>
            <a:r>
              <a:rPr lang="el-GR" b="1" dirty="0">
                <a:solidFill>
                  <a:srgbClr val="C00000"/>
                </a:solidFill>
                <a:effectLst/>
                <a:latin typeface="Sylfaen" panose="010A0502050306030303" pitchFamily="18" charset="0"/>
                <a:ea typeface="Calibri" panose="020F0502020204030204" pitchFamily="34" charset="0"/>
                <a:cs typeface="Cambria" panose="02040503050406030204" pitchFamily="18" charset="0"/>
              </a:rPr>
              <a:t>από</a:t>
            </a:r>
            <a:r>
              <a:rPr lang="el-GR" b="1" dirty="0">
                <a:solidFill>
                  <a:srgbClr val="C00000"/>
                </a:solidFill>
                <a:effectLst/>
                <a:latin typeface="Sylfaen" panose="010A0502050306030303" pitchFamily="18" charset="0"/>
                <a:ea typeface="Calibri" panose="020F0502020204030204" pitchFamily="34" charset="0"/>
                <a:cs typeface="Calibri" panose="020F0502020204030204" pitchFamily="34" charset="0"/>
              </a:rPr>
              <a:t> </a:t>
            </a:r>
            <a:r>
              <a:rPr lang="el-GR" b="1" dirty="0">
                <a:solidFill>
                  <a:srgbClr val="C00000"/>
                </a:solidFill>
                <a:effectLst/>
                <a:latin typeface="Sylfaen" panose="010A0502050306030303" pitchFamily="18" charset="0"/>
                <a:ea typeface="Calibri" panose="020F0502020204030204" pitchFamily="34" charset="0"/>
                <a:cs typeface="Cambria" panose="02040503050406030204" pitchFamily="18" charset="0"/>
              </a:rPr>
              <a:t>τη</a:t>
            </a:r>
            <a:r>
              <a:rPr lang="el-GR" b="1" dirty="0">
                <a:solidFill>
                  <a:srgbClr val="C00000"/>
                </a:solidFill>
                <a:effectLst/>
                <a:latin typeface="Sylfaen" panose="010A0502050306030303" pitchFamily="18" charset="0"/>
                <a:ea typeface="Calibri" panose="020F0502020204030204" pitchFamily="34" charset="0"/>
                <a:cs typeface="Calibri" panose="020F0502020204030204" pitchFamily="34" charset="0"/>
              </a:rPr>
              <a:t> </a:t>
            </a:r>
            <a:r>
              <a:rPr lang="el-GR" b="1" dirty="0">
                <a:solidFill>
                  <a:srgbClr val="C00000"/>
                </a:solidFill>
                <a:effectLst/>
                <a:latin typeface="Sylfaen" panose="010A0502050306030303" pitchFamily="18" charset="0"/>
                <a:ea typeface="Calibri" panose="020F0502020204030204" pitchFamily="34" charset="0"/>
                <a:cs typeface="Cambria" panose="02040503050406030204" pitchFamily="18" charset="0"/>
              </a:rPr>
              <a:t>φεμινιστική</a:t>
            </a:r>
            <a:r>
              <a:rPr lang="el-GR" b="1" dirty="0">
                <a:solidFill>
                  <a:srgbClr val="C00000"/>
                </a:solidFill>
                <a:effectLst/>
                <a:latin typeface="Sylfaen" panose="010A0502050306030303" pitchFamily="18" charset="0"/>
                <a:ea typeface="Calibri" panose="020F0502020204030204" pitchFamily="34" charset="0"/>
                <a:cs typeface="Calibri" panose="020F0502020204030204" pitchFamily="34" charset="0"/>
              </a:rPr>
              <a:t> </a:t>
            </a:r>
            <a:r>
              <a:rPr lang="el-GR" b="1" dirty="0">
                <a:solidFill>
                  <a:srgbClr val="C00000"/>
                </a:solidFill>
                <a:effectLst/>
                <a:latin typeface="Sylfaen" panose="010A0502050306030303" pitchFamily="18" charset="0"/>
                <a:ea typeface="Calibri" panose="020F0502020204030204" pitchFamily="34" charset="0"/>
                <a:cs typeface="Cambria" panose="02040503050406030204" pitchFamily="18" charset="0"/>
              </a:rPr>
              <a:t>θεωρία</a:t>
            </a:r>
            <a:r>
              <a:rPr lang="el-GR" dirty="0">
                <a:effectLst/>
                <a:latin typeface="Sylfaen" panose="010A0502050306030303" pitchFamily="18" charset="0"/>
                <a:ea typeface="Calibri" panose="020F0502020204030204" pitchFamily="34" charset="0"/>
                <a:cs typeface="Calibri" panose="020F0502020204030204" pitchFamily="34" charset="0"/>
              </a:rPr>
              <a:t>, </a:t>
            </a:r>
            <a:r>
              <a:rPr lang="el-GR" dirty="0">
                <a:effectLst/>
                <a:latin typeface="Sylfaen" panose="010A0502050306030303" pitchFamily="18" charset="0"/>
                <a:ea typeface="Calibri" panose="020F0502020204030204" pitchFamily="34" charset="0"/>
                <a:cs typeface="Cambria" panose="02040503050406030204" pitchFamily="18" charset="0"/>
              </a:rPr>
              <a:t>θέτοντας</a:t>
            </a:r>
            <a:r>
              <a:rPr lang="el-GR" dirty="0">
                <a:effectLst/>
                <a:latin typeface="Sylfaen" panose="010A0502050306030303" pitchFamily="18" charset="0"/>
                <a:ea typeface="Calibri" panose="020F0502020204030204" pitchFamily="34" charset="0"/>
                <a:cs typeface="Calibri" panose="020F0502020204030204" pitchFamily="34" charset="0"/>
              </a:rPr>
              <a:t> </a:t>
            </a:r>
            <a:r>
              <a:rPr lang="el-GR" dirty="0">
                <a:effectLst/>
                <a:latin typeface="Sylfaen" panose="010A0502050306030303" pitchFamily="18" charset="0"/>
                <a:ea typeface="Calibri" panose="020F0502020204030204" pitchFamily="34" charset="0"/>
                <a:cs typeface="Cambria" panose="02040503050406030204" pitchFamily="18" charset="0"/>
              </a:rPr>
              <a:t>ως</a:t>
            </a:r>
            <a:r>
              <a:rPr lang="el-GR" dirty="0">
                <a:effectLst/>
                <a:latin typeface="Sylfaen" panose="010A0502050306030303" pitchFamily="18" charset="0"/>
                <a:ea typeface="Calibri" panose="020F0502020204030204" pitchFamily="34" charset="0"/>
                <a:cs typeface="Calibri" panose="020F0502020204030204" pitchFamily="34" charset="0"/>
              </a:rPr>
              <a:t> </a:t>
            </a:r>
            <a:r>
              <a:rPr lang="el-GR" dirty="0">
                <a:effectLst/>
                <a:latin typeface="Sylfaen" panose="010A0502050306030303" pitchFamily="18" charset="0"/>
                <a:ea typeface="Calibri" panose="020F0502020204030204" pitchFamily="34" charset="0"/>
                <a:cs typeface="Cambria" panose="02040503050406030204" pitchFamily="18" charset="0"/>
              </a:rPr>
              <a:t>πυρήνες</a:t>
            </a:r>
            <a:r>
              <a:rPr lang="el-GR" dirty="0">
                <a:effectLst/>
                <a:latin typeface="Sylfaen" panose="010A0502050306030303" pitchFamily="18" charset="0"/>
                <a:ea typeface="Calibri" panose="020F0502020204030204" pitchFamily="34" charset="0"/>
                <a:cs typeface="Calibri" panose="020F0502020204030204" pitchFamily="34" charset="0"/>
              </a:rPr>
              <a:t> </a:t>
            </a:r>
            <a:r>
              <a:rPr lang="el-GR" dirty="0">
                <a:effectLst/>
                <a:latin typeface="Sylfaen" panose="010A0502050306030303" pitchFamily="18" charset="0"/>
                <a:ea typeface="Calibri" panose="020F0502020204030204" pitchFamily="34" charset="0"/>
                <a:cs typeface="Cambria" panose="02040503050406030204" pitchFamily="18" charset="0"/>
              </a:rPr>
              <a:t>ιστορικής</a:t>
            </a:r>
            <a:r>
              <a:rPr lang="el-GR" dirty="0">
                <a:effectLst/>
                <a:latin typeface="Sylfaen" panose="010A0502050306030303" pitchFamily="18" charset="0"/>
                <a:ea typeface="Calibri" panose="020F0502020204030204" pitchFamily="34" charset="0"/>
                <a:cs typeface="Calibri" panose="020F0502020204030204" pitchFamily="34" charset="0"/>
              </a:rPr>
              <a:t> </a:t>
            </a:r>
            <a:r>
              <a:rPr lang="el-GR" dirty="0">
                <a:effectLst/>
                <a:latin typeface="Sylfaen" panose="010A0502050306030303" pitchFamily="18" charset="0"/>
                <a:ea typeface="Calibri" panose="020F0502020204030204" pitchFamily="34" charset="0"/>
                <a:cs typeface="Cambria" panose="02040503050406030204" pitchFamily="18" charset="0"/>
              </a:rPr>
              <a:t>ανάλυσης</a:t>
            </a:r>
            <a:r>
              <a:rPr lang="el-GR" dirty="0">
                <a:effectLst/>
                <a:latin typeface="Sylfaen" panose="010A0502050306030303" pitchFamily="18" charset="0"/>
                <a:ea typeface="Calibri" panose="020F0502020204030204" pitchFamily="34" charset="0"/>
                <a:cs typeface="Calibri" panose="020F0502020204030204" pitchFamily="34" charset="0"/>
              </a:rPr>
              <a:t> </a:t>
            </a:r>
            <a:r>
              <a:rPr lang="el-GR" dirty="0">
                <a:effectLst/>
                <a:latin typeface="Sylfaen" panose="010A0502050306030303" pitchFamily="18" charset="0"/>
                <a:ea typeface="Calibri" panose="020F0502020204030204" pitchFamily="34" charset="0"/>
                <a:cs typeface="Cambria" panose="02040503050406030204" pitchFamily="18" charset="0"/>
              </a:rPr>
              <a:t>τις</a:t>
            </a:r>
            <a:r>
              <a:rPr lang="el-GR" dirty="0">
                <a:effectLst/>
                <a:latin typeface="Sylfaen" panose="010A0502050306030303" pitchFamily="18" charset="0"/>
                <a:ea typeface="Calibri" panose="020F0502020204030204" pitchFamily="34" charset="0"/>
                <a:cs typeface="Calibri" panose="020F0502020204030204" pitchFamily="34" charset="0"/>
              </a:rPr>
              <a:t> </a:t>
            </a:r>
            <a:r>
              <a:rPr lang="el-GR" dirty="0">
                <a:effectLst/>
                <a:latin typeface="Sylfaen" panose="010A0502050306030303" pitchFamily="18" charset="0"/>
                <a:ea typeface="Calibri" panose="020F0502020204030204" pitchFamily="34" charset="0"/>
                <a:cs typeface="Cambria" panose="02040503050406030204" pitchFamily="18" charset="0"/>
              </a:rPr>
              <a:t>έννοιες</a:t>
            </a:r>
            <a:r>
              <a:rPr lang="el-GR" dirty="0">
                <a:effectLst/>
                <a:latin typeface="Sylfaen" panose="010A0502050306030303" pitchFamily="18" charset="0"/>
                <a:ea typeface="Calibri" panose="020F0502020204030204" pitchFamily="34" charset="0"/>
                <a:cs typeface="Calibri" panose="020F0502020204030204" pitchFamily="34" charset="0"/>
              </a:rPr>
              <a:t> </a:t>
            </a:r>
            <a:r>
              <a:rPr lang="el-GR" dirty="0">
                <a:effectLst/>
                <a:latin typeface="Sylfaen" panose="010A0502050306030303" pitchFamily="18" charset="0"/>
                <a:ea typeface="Calibri" panose="020F0502020204030204" pitchFamily="34" charset="0"/>
                <a:cs typeface="Cambria" panose="02040503050406030204" pitchFamily="18" charset="0"/>
              </a:rPr>
              <a:t>της</a:t>
            </a:r>
            <a:r>
              <a:rPr lang="el-GR" dirty="0">
                <a:effectLst/>
                <a:latin typeface="Sylfaen" panose="010A0502050306030303" pitchFamily="18" charset="0"/>
                <a:ea typeface="Calibri" panose="020F0502020204030204" pitchFamily="34" charset="0"/>
                <a:cs typeface="Calibri" panose="020F0502020204030204" pitchFamily="34" charset="0"/>
              </a:rPr>
              <a:t> </a:t>
            </a:r>
            <a:r>
              <a:rPr lang="el-GR" b="1" u="sng" dirty="0">
                <a:effectLst/>
                <a:latin typeface="Sylfaen" panose="010A0502050306030303" pitchFamily="18" charset="0"/>
                <a:ea typeface="Calibri" panose="020F0502020204030204" pitchFamily="34" charset="0"/>
                <a:cs typeface="Cambria" panose="02040503050406030204" pitchFamily="18" charset="0"/>
              </a:rPr>
              <a:t>οικογένειας</a:t>
            </a:r>
            <a:r>
              <a:rPr lang="el-GR" dirty="0">
                <a:effectLst/>
                <a:latin typeface="Sylfaen" panose="010A0502050306030303" pitchFamily="18" charset="0"/>
                <a:ea typeface="Calibri" panose="020F0502020204030204" pitchFamily="34" charset="0"/>
                <a:cs typeface="Calibri" panose="020F0502020204030204" pitchFamily="34" charset="0"/>
              </a:rPr>
              <a:t>, </a:t>
            </a:r>
            <a:r>
              <a:rPr lang="el-GR" dirty="0">
                <a:effectLst/>
                <a:latin typeface="Sylfaen" panose="010A0502050306030303" pitchFamily="18" charset="0"/>
                <a:ea typeface="Calibri" panose="020F0502020204030204" pitchFamily="34" charset="0"/>
                <a:cs typeface="Cambria" panose="02040503050406030204" pitchFamily="18" charset="0"/>
              </a:rPr>
              <a:t>της</a:t>
            </a:r>
            <a:r>
              <a:rPr lang="el-GR" dirty="0">
                <a:effectLst/>
                <a:latin typeface="Sylfaen" panose="010A0502050306030303" pitchFamily="18" charset="0"/>
                <a:ea typeface="Calibri" panose="020F0502020204030204" pitchFamily="34" charset="0"/>
                <a:cs typeface="Calibri" panose="020F0502020204030204" pitchFamily="34" charset="0"/>
              </a:rPr>
              <a:t> </a:t>
            </a:r>
            <a:r>
              <a:rPr lang="el-GR" b="1" u="sng" dirty="0">
                <a:effectLst/>
                <a:latin typeface="Sylfaen" panose="010A0502050306030303" pitchFamily="18" charset="0"/>
                <a:ea typeface="Calibri" panose="020F0502020204030204" pitchFamily="34" charset="0"/>
                <a:cs typeface="Cambria" panose="02040503050406030204" pitchFamily="18" charset="0"/>
              </a:rPr>
              <a:t>μητρότητας</a:t>
            </a:r>
            <a:r>
              <a:rPr lang="el-GR" dirty="0">
                <a:effectLst/>
                <a:latin typeface="Sylfaen" panose="010A0502050306030303" pitchFamily="18" charset="0"/>
                <a:ea typeface="Calibri" panose="020F0502020204030204" pitchFamily="34" charset="0"/>
                <a:cs typeface="Calibri" panose="020F0502020204030204" pitchFamily="34" charset="0"/>
              </a:rPr>
              <a:t> </a:t>
            </a:r>
            <a:r>
              <a:rPr lang="el-GR" dirty="0">
                <a:effectLst/>
                <a:latin typeface="Sylfaen" panose="010A0502050306030303" pitchFamily="18" charset="0"/>
                <a:ea typeface="Calibri" panose="020F0502020204030204" pitchFamily="34" charset="0"/>
                <a:cs typeface="Cambria" panose="02040503050406030204" pitchFamily="18" charset="0"/>
              </a:rPr>
              <a:t>και</a:t>
            </a:r>
            <a:r>
              <a:rPr lang="el-GR" dirty="0">
                <a:effectLst/>
                <a:latin typeface="Sylfaen" panose="010A0502050306030303" pitchFamily="18" charset="0"/>
                <a:ea typeface="Calibri" panose="020F0502020204030204" pitchFamily="34" charset="0"/>
                <a:cs typeface="Calibri" panose="020F0502020204030204" pitchFamily="34" charset="0"/>
              </a:rPr>
              <a:t> </a:t>
            </a:r>
            <a:r>
              <a:rPr lang="el-GR" dirty="0">
                <a:effectLst/>
                <a:latin typeface="Sylfaen" panose="010A0502050306030303" pitchFamily="18" charset="0"/>
                <a:ea typeface="Calibri" panose="020F0502020204030204" pitchFamily="34" charset="0"/>
                <a:cs typeface="Cambria" panose="02040503050406030204" pitchFamily="18" charset="0"/>
              </a:rPr>
              <a:t>των</a:t>
            </a:r>
            <a:r>
              <a:rPr lang="el-GR" dirty="0">
                <a:effectLst/>
                <a:latin typeface="Sylfaen" panose="010A0502050306030303" pitchFamily="18" charset="0"/>
                <a:ea typeface="Calibri" panose="020F0502020204030204" pitchFamily="34" charset="0"/>
                <a:cs typeface="Calibri" panose="020F0502020204030204" pitchFamily="34" charset="0"/>
              </a:rPr>
              <a:t> </a:t>
            </a:r>
            <a:r>
              <a:rPr lang="el-GR" b="1" u="sng" dirty="0">
                <a:effectLst/>
                <a:latin typeface="Sylfaen" panose="010A0502050306030303" pitchFamily="18" charset="0"/>
                <a:ea typeface="Calibri" panose="020F0502020204030204" pitchFamily="34" charset="0"/>
                <a:cs typeface="Cambria" panose="02040503050406030204" pitchFamily="18" charset="0"/>
              </a:rPr>
              <a:t>γυναικείων</a:t>
            </a:r>
            <a:r>
              <a:rPr lang="el-GR" b="1" u="sng" dirty="0">
                <a:effectLst/>
                <a:latin typeface="Sylfaen" panose="010A0502050306030303" pitchFamily="18" charset="0"/>
                <a:ea typeface="Calibri" panose="020F0502020204030204" pitchFamily="34" charset="0"/>
                <a:cs typeface="Calibri" panose="020F0502020204030204" pitchFamily="34" charset="0"/>
              </a:rPr>
              <a:t> </a:t>
            </a:r>
            <a:r>
              <a:rPr lang="el-GR" b="1" u="sng" dirty="0">
                <a:effectLst/>
                <a:latin typeface="Sylfaen" panose="010A0502050306030303" pitchFamily="18" charset="0"/>
                <a:ea typeface="Calibri" panose="020F0502020204030204" pitchFamily="34" charset="0"/>
                <a:cs typeface="Cambria" panose="02040503050406030204" pitchFamily="18" charset="0"/>
              </a:rPr>
              <a:t>δικτύων</a:t>
            </a:r>
            <a:r>
              <a:rPr lang="el-GR" b="1" u="sng" dirty="0">
                <a:effectLst/>
                <a:latin typeface="Sylfaen" panose="010A0502050306030303" pitchFamily="18" charset="0"/>
                <a:ea typeface="Calibri" panose="020F0502020204030204" pitchFamily="34" charset="0"/>
                <a:cs typeface="Calibri" panose="020F0502020204030204" pitchFamily="34" charset="0"/>
              </a:rPr>
              <a:t> </a:t>
            </a:r>
            <a:r>
              <a:rPr lang="el-GR" b="1" u="sng" dirty="0">
                <a:effectLst/>
                <a:latin typeface="Sylfaen" panose="010A0502050306030303" pitchFamily="18" charset="0"/>
                <a:ea typeface="Calibri" panose="020F0502020204030204" pitchFamily="34" charset="0"/>
                <a:cs typeface="Cambria" panose="02040503050406030204" pitchFamily="18" charset="0"/>
              </a:rPr>
              <a:t>φιλίας</a:t>
            </a:r>
            <a:r>
              <a:rPr lang="el-GR" dirty="0">
                <a:effectLst/>
                <a:latin typeface="Sylfaen" panose="010A0502050306030303" pitchFamily="18" charset="0"/>
                <a:ea typeface="Calibri" panose="020F0502020204030204" pitchFamily="34" charset="0"/>
                <a:cs typeface="Calibri" panose="020F0502020204030204" pitchFamily="34" charset="0"/>
              </a:rPr>
              <a:t>, </a:t>
            </a:r>
            <a:r>
              <a:rPr lang="el-GR" dirty="0">
                <a:effectLst/>
                <a:latin typeface="Sylfaen" panose="010A0502050306030303" pitchFamily="18" charset="0"/>
                <a:ea typeface="Calibri" panose="020F0502020204030204" pitchFamily="34" charset="0"/>
                <a:cs typeface="Cambria" panose="02040503050406030204" pitchFamily="18" charset="0"/>
              </a:rPr>
              <a:t>ούτως</a:t>
            </a:r>
            <a:r>
              <a:rPr lang="el-GR" dirty="0">
                <a:effectLst/>
                <a:latin typeface="Sylfaen" panose="010A0502050306030303" pitchFamily="18" charset="0"/>
                <a:ea typeface="Calibri" panose="020F0502020204030204" pitchFamily="34" charset="0"/>
                <a:cs typeface="Calibri" panose="020F0502020204030204" pitchFamily="34" charset="0"/>
              </a:rPr>
              <a:t> </a:t>
            </a:r>
            <a:r>
              <a:rPr lang="el-GR" dirty="0">
                <a:effectLst/>
                <a:latin typeface="Sylfaen" panose="010A0502050306030303" pitchFamily="18" charset="0"/>
                <a:ea typeface="Calibri" panose="020F0502020204030204" pitchFamily="34" charset="0"/>
                <a:cs typeface="Cambria" panose="02040503050406030204" pitchFamily="18" charset="0"/>
              </a:rPr>
              <a:t>ώστε</a:t>
            </a:r>
            <a:r>
              <a:rPr lang="el-GR" dirty="0">
                <a:effectLst/>
                <a:latin typeface="Sylfaen" panose="010A0502050306030303" pitchFamily="18" charset="0"/>
                <a:ea typeface="Calibri" panose="020F0502020204030204" pitchFamily="34" charset="0"/>
                <a:cs typeface="Calibri" panose="020F0502020204030204" pitchFamily="34" charset="0"/>
              </a:rPr>
              <a:t> </a:t>
            </a:r>
            <a:r>
              <a:rPr lang="el-GR" dirty="0">
                <a:effectLst/>
                <a:latin typeface="Sylfaen" panose="010A0502050306030303" pitchFamily="18" charset="0"/>
                <a:ea typeface="Calibri" panose="020F0502020204030204" pitchFamily="34" charset="0"/>
                <a:cs typeface="Cambria" panose="02040503050406030204" pitchFamily="18" charset="0"/>
              </a:rPr>
              <a:t>να</a:t>
            </a:r>
            <a:r>
              <a:rPr lang="el-GR" dirty="0">
                <a:effectLst/>
                <a:latin typeface="Sylfaen" panose="010A0502050306030303" pitchFamily="18" charset="0"/>
                <a:ea typeface="Calibri" panose="020F0502020204030204" pitchFamily="34" charset="0"/>
                <a:cs typeface="Calibri" panose="020F0502020204030204" pitchFamily="34" charset="0"/>
              </a:rPr>
              <a:t> </a:t>
            </a:r>
            <a:r>
              <a:rPr lang="el-GR" dirty="0">
                <a:effectLst/>
                <a:latin typeface="Sylfaen" panose="010A0502050306030303" pitchFamily="18" charset="0"/>
                <a:ea typeface="Calibri" panose="020F0502020204030204" pitchFamily="34" charset="0"/>
                <a:cs typeface="Cambria" panose="02040503050406030204" pitchFamily="18" charset="0"/>
              </a:rPr>
              <a:t>καταστήσει</a:t>
            </a:r>
            <a:r>
              <a:rPr lang="el-GR" dirty="0">
                <a:effectLst/>
                <a:latin typeface="Sylfaen" panose="010A0502050306030303" pitchFamily="18" charset="0"/>
                <a:ea typeface="Calibri" panose="020F0502020204030204" pitchFamily="34" charset="0"/>
                <a:cs typeface="Calibri" panose="020F0502020204030204" pitchFamily="34" charset="0"/>
              </a:rPr>
              <a:t> </a:t>
            </a:r>
            <a:r>
              <a:rPr lang="el-GR" dirty="0">
                <a:effectLst/>
                <a:latin typeface="Sylfaen" panose="010A0502050306030303" pitchFamily="18" charset="0"/>
                <a:ea typeface="Calibri" panose="020F0502020204030204" pitchFamily="34" charset="0"/>
                <a:cs typeface="Cambria" panose="02040503050406030204" pitchFamily="18" charset="0"/>
              </a:rPr>
              <a:t>ορατές</a:t>
            </a:r>
            <a:r>
              <a:rPr lang="el-GR" dirty="0">
                <a:effectLst/>
                <a:latin typeface="Sylfaen" panose="010A0502050306030303" pitchFamily="18" charset="0"/>
                <a:ea typeface="Calibri" panose="020F0502020204030204" pitchFamily="34" charset="0"/>
                <a:cs typeface="Calibri" panose="020F0502020204030204" pitchFamily="34" charset="0"/>
              </a:rPr>
              <a:t> </a:t>
            </a:r>
            <a:r>
              <a:rPr lang="el-GR" dirty="0">
                <a:effectLst/>
                <a:latin typeface="Sylfaen" panose="010A0502050306030303" pitchFamily="18" charset="0"/>
                <a:ea typeface="Calibri" panose="020F0502020204030204" pitchFamily="34" charset="0"/>
                <a:cs typeface="Cambria" panose="02040503050406030204" pitchFamily="18" charset="0"/>
              </a:rPr>
              <a:t>τις</a:t>
            </a:r>
            <a:r>
              <a:rPr lang="el-GR" dirty="0">
                <a:effectLst/>
                <a:latin typeface="Sylfaen" panose="010A0502050306030303" pitchFamily="18" charset="0"/>
                <a:ea typeface="Calibri" panose="020F0502020204030204" pitchFamily="34" charset="0"/>
                <a:cs typeface="Calibri" panose="020F0502020204030204" pitchFamily="34" charset="0"/>
              </a:rPr>
              <a:t> </a:t>
            </a:r>
            <a:r>
              <a:rPr lang="el-GR" dirty="0">
                <a:effectLst/>
                <a:latin typeface="Sylfaen" panose="010A0502050306030303" pitchFamily="18" charset="0"/>
                <a:ea typeface="Calibri" panose="020F0502020204030204" pitchFamily="34" charset="0"/>
                <a:cs typeface="Cambria" panose="02040503050406030204" pitchFamily="18" charset="0"/>
              </a:rPr>
              <a:t>γυναίκες</a:t>
            </a:r>
            <a:r>
              <a:rPr lang="el-GR" dirty="0">
                <a:effectLst/>
                <a:latin typeface="Sylfaen" panose="010A0502050306030303" pitchFamily="18" charset="0"/>
                <a:ea typeface="Calibri" panose="020F0502020204030204" pitchFamily="34" charset="0"/>
                <a:cs typeface="Calibri" panose="020F0502020204030204" pitchFamily="34" charset="0"/>
              </a:rPr>
              <a:t> </a:t>
            </a:r>
            <a:r>
              <a:rPr lang="el-GR" dirty="0">
                <a:effectLst/>
                <a:latin typeface="Sylfaen" panose="010A0502050306030303" pitchFamily="18" charset="0"/>
                <a:ea typeface="Calibri" panose="020F0502020204030204" pitchFamily="34" charset="0"/>
                <a:cs typeface="Cambria" panose="02040503050406030204" pitchFamily="18" charset="0"/>
              </a:rPr>
              <a:t>εντός</a:t>
            </a:r>
            <a:r>
              <a:rPr lang="el-GR" dirty="0">
                <a:effectLst/>
                <a:latin typeface="Sylfaen" panose="010A0502050306030303" pitchFamily="18" charset="0"/>
                <a:ea typeface="Calibri" panose="020F0502020204030204" pitchFamily="34" charset="0"/>
                <a:cs typeface="Calibri" panose="020F0502020204030204" pitchFamily="34" charset="0"/>
              </a:rPr>
              <a:t> </a:t>
            </a:r>
            <a:r>
              <a:rPr lang="el-GR" dirty="0">
                <a:effectLst/>
                <a:latin typeface="Sylfaen" panose="010A0502050306030303" pitchFamily="18" charset="0"/>
                <a:ea typeface="Calibri" panose="020F0502020204030204" pitchFamily="34" charset="0"/>
                <a:cs typeface="Cambria" panose="02040503050406030204" pitchFamily="18" charset="0"/>
              </a:rPr>
              <a:t>του</a:t>
            </a:r>
            <a:r>
              <a:rPr lang="el-GR" dirty="0">
                <a:effectLst/>
                <a:latin typeface="Sylfaen" panose="010A0502050306030303" pitchFamily="18" charset="0"/>
                <a:ea typeface="Calibri" panose="020F0502020204030204" pitchFamily="34" charset="0"/>
                <a:cs typeface="Calibri" panose="020F0502020204030204" pitchFamily="34" charset="0"/>
              </a:rPr>
              <a:t> </a:t>
            </a:r>
            <a:r>
              <a:rPr lang="el-GR" dirty="0">
                <a:effectLst/>
                <a:latin typeface="Sylfaen" panose="010A0502050306030303" pitchFamily="18" charset="0"/>
                <a:ea typeface="Calibri" panose="020F0502020204030204" pitchFamily="34" charset="0"/>
                <a:cs typeface="Cambria" panose="02040503050406030204" pitchFamily="18" charset="0"/>
              </a:rPr>
              <a:t>ιστορικού</a:t>
            </a:r>
            <a:r>
              <a:rPr lang="el-GR" dirty="0">
                <a:effectLst/>
                <a:latin typeface="Sylfaen" panose="010A0502050306030303" pitchFamily="18" charset="0"/>
                <a:ea typeface="Calibri" panose="020F0502020204030204" pitchFamily="34" charset="0"/>
                <a:cs typeface="Calibri" panose="020F0502020204030204" pitchFamily="34" charset="0"/>
              </a:rPr>
              <a:t> </a:t>
            </a:r>
            <a:r>
              <a:rPr lang="el-GR" dirty="0">
                <a:effectLst/>
                <a:latin typeface="Sylfaen" panose="010A0502050306030303" pitchFamily="18" charset="0"/>
                <a:ea typeface="Calibri" panose="020F0502020204030204" pitchFamily="34" charset="0"/>
                <a:cs typeface="Cambria" panose="02040503050406030204" pitchFamily="18" charset="0"/>
              </a:rPr>
              <a:t>χρόνου</a:t>
            </a:r>
            <a:r>
              <a:rPr lang="el-GR" dirty="0">
                <a:effectLst/>
                <a:latin typeface="Sylfaen" panose="010A0502050306030303" pitchFamily="18" charset="0"/>
                <a:ea typeface="Calibri" panose="020F0502020204030204" pitchFamily="34" charset="0"/>
                <a:cs typeface="Calibri" panose="020F0502020204030204" pitchFamily="34" charset="0"/>
              </a:rPr>
              <a:t> </a:t>
            </a:r>
            <a:r>
              <a:rPr lang="el-GR" dirty="0">
                <a:effectLst/>
                <a:latin typeface="Sylfaen" panose="010A0502050306030303" pitchFamily="18" charset="0"/>
                <a:ea typeface="Calibri" panose="020F0502020204030204" pitchFamily="34" charset="0"/>
                <a:cs typeface="Cambria" panose="02040503050406030204" pitchFamily="18" charset="0"/>
              </a:rPr>
              <a:t>και</a:t>
            </a:r>
            <a:r>
              <a:rPr lang="el-GR" dirty="0">
                <a:effectLst/>
                <a:latin typeface="Sylfaen" panose="010A0502050306030303" pitchFamily="18" charset="0"/>
                <a:ea typeface="Calibri" panose="020F0502020204030204" pitchFamily="34" charset="0"/>
                <a:cs typeface="Calibri" panose="020F0502020204030204" pitchFamily="34" charset="0"/>
              </a:rPr>
              <a:t> </a:t>
            </a:r>
            <a:r>
              <a:rPr lang="el-GR" dirty="0">
                <a:effectLst/>
                <a:latin typeface="Sylfaen" panose="010A0502050306030303" pitchFamily="18" charset="0"/>
                <a:ea typeface="Calibri" panose="020F0502020204030204" pitchFamily="34" charset="0"/>
                <a:cs typeface="Cambria" panose="02040503050406030204" pitchFamily="18" charset="0"/>
              </a:rPr>
              <a:t>των</a:t>
            </a:r>
            <a:r>
              <a:rPr lang="el-GR" dirty="0">
                <a:effectLst/>
                <a:latin typeface="Sylfaen" panose="010A0502050306030303" pitchFamily="18" charset="0"/>
                <a:ea typeface="Calibri" panose="020F0502020204030204" pitchFamily="34" charset="0"/>
                <a:cs typeface="Calibri" panose="020F0502020204030204" pitchFamily="34" charset="0"/>
              </a:rPr>
              <a:t> </a:t>
            </a:r>
            <a:r>
              <a:rPr lang="el-GR" dirty="0">
                <a:effectLst/>
                <a:latin typeface="Sylfaen" panose="010A0502050306030303" pitchFamily="18" charset="0"/>
                <a:ea typeface="Calibri" panose="020F0502020204030204" pitchFamily="34" charset="0"/>
                <a:cs typeface="Cambria" panose="02040503050406030204" pitchFamily="18" charset="0"/>
              </a:rPr>
              <a:t>ιστορικών</a:t>
            </a:r>
            <a:r>
              <a:rPr lang="el-GR" dirty="0">
                <a:effectLst/>
                <a:latin typeface="Sylfaen" panose="010A0502050306030303" pitchFamily="18" charset="0"/>
                <a:ea typeface="Calibri" panose="020F0502020204030204" pitchFamily="34" charset="0"/>
                <a:cs typeface="Calibri" panose="020F0502020204030204" pitchFamily="34" charset="0"/>
              </a:rPr>
              <a:t> </a:t>
            </a:r>
            <a:r>
              <a:rPr lang="el-GR" dirty="0">
                <a:effectLst/>
                <a:latin typeface="Sylfaen" panose="010A0502050306030303" pitchFamily="18" charset="0"/>
                <a:ea typeface="Calibri" panose="020F0502020204030204" pitchFamily="34" charset="0"/>
                <a:cs typeface="Cambria" panose="02040503050406030204" pitchFamily="18" charset="0"/>
              </a:rPr>
              <a:t>εξελίξεων</a:t>
            </a:r>
            <a:r>
              <a:rPr lang="el-GR" dirty="0">
                <a:effectLst/>
                <a:latin typeface="Sylfaen" panose="010A0502050306030303" pitchFamily="18" charset="0"/>
                <a:ea typeface="Calibri" panose="020F0502020204030204" pitchFamily="34" charset="0"/>
                <a:cs typeface="Calibri" panose="020F0502020204030204" pitchFamily="34" charset="0"/>
              </a:rPr>
              <a:t>.</a:t>
            </a:r>
          </a:p>
          <a:p>
            <a:pPr marL="0" indent="0" algn="just">
              <a:buNone/>
            </a:pPr>
            <a:endParaRPr lang="el-GR" sz="4000" dirty="0">
              <a:latin typeface="Sylfaen" panose="010A0502050306030303" pitchFamily="18" charset="0"/>
              <a:cs typeface="Calibri" panose="020F0502020204030204" pitchFamily="34" charset="0"/>
            </a:endParaRPr>
          </a:p>
          <a:p>
            <a:pPr marL="0" indent="0" algn="just">
              <a:buNone/>
            </a:pPr>
            <a:endParaRPr lang="el-GR" sz="4000" dirty="0">
              <a:latin typeface="Sylfaen" panose="010A0502050306030303" pitchFamily="18" charset="0"/>
            </a:endParaRPr>
          </a:p>
        </p:txBody>
      </p:sp>
    </p:spTree>
    <p:extLst>
      <p:ext uri="{BB962C8B-B14F-4D97-AF65-F5344CB8AC3E}">
        <p14:creationId xmlns:p14="http://schemas.microsoft.com/office/powerpoint/2010/main" val="2685661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33E2174-D888-201C-B9C5-6E73A8EDB766}"/>
              </a:ext>
            </a:extLst>
          </p:cNvPr>
          <p:cNvSpPr>
            <a:spLocks noGrp="1"/>
          </p:cNvSpPr>
          <p:nvPr>
            <p:ph idx="1"/>
          </p:nvPr>
        </p:nvSpPr>
        <p:spPr>
          <a:xfrm>
            <a:off x="251927" y="243281"/>
            <a:ext cx="11663265" cy="6549404"/>
          </a:xfrm>
        </p:spPr>
        <p:txBody>
          <a:bodyPr>
            <a:normAutofit fontScale="92500" lnSpcReduction="20000"/>
          </a:bodyPr>
          <a:lstStyle/>
          <a:p>
            <a:pPr marL="0" indent="0" algn="ctr">
              <a:buNone/>
            </a:pPr>
            <a:endParaRPr lang="el-GR" sz="6000" u="sng" dirty="0">
              <a:latin typeface="Sylfaen" panose="010A0502050306030303" pitchFamily="18" charset="0"/>
            </a:endParaRPr>
          </a:p>
          <a:p>
            <a:pPr marL="0" indent="0" algn="ctr">
              <a:buNone/>
            </a:pPr>
            <a:endParaRPr lang="el-GR" sz="6000" u="sng" dirty="0">
              <a:latin typeface="Sylfaen" panose="010A0502050306030303" pitchFamily="18" charset="0"/>
            </a:endParaRPr>
          </a:p>
          <a:p>
            <a:pPr marL="0" indent="0">
              <a:buNone/>
            </a:pPr>
            <a:endParaRPr lang="el-GR" sz="6000" u="sng" dirty="0">
              <a:latin typeface="Sylfaen" panose="010A0502050306030303" pitchFamily="18" charset="0"/>
            </a:endParaRPr>
          </a:p>
          <a:p>
            <a:pPr marL="0" indent="0" algn="ctr">
              <a:buNone/>
            </a:pPr>
            <a:r>
              <a:rPr lang="el-GR" sz="3300" u="sng" dirty="0">
                <a:latin typeface="Sylfaen" panose="010A0502050306030303" pitchFamily="18" charset="0"/>
              </a:rPr>
              <a:t>Καίριες </a:t>
            </a:r>
            <a:r>
              <a:rPr lang="el-GR" sz="3300" b="1" u="sng" dirty="0">
                <a:latin typeface="Sylfaen" panose="010A0502050306030303" pitchFamily="18" charset="0"/>
              </a:rPr>
              <a:t>τομές</a:t>
            </a:r>
            <a:r>
              <a:rPr lang="el-GR" sz="3300" u="sng" dirty="0">
                <a:latin typeface="Sylfaen" panose="010A0502050306030303" pitchFamily="18" charset="0"/>
              </a:rPr>
              <a:t> στην ιστοριογραφία</a:t>
            </a:r>
          </a:p>
          <a:p>
            <a:pPr marL="0" indent="0" algn="just">
              <a:buNone/>
            </a:pPr>
            <a:endParaRPr lang="el-GR" sz="2100" dirty="0">
              <a:latin typeface="Garamond" panose="02020404030301010803" pitchFamily="18" charset="0"/>
            </a:endParaRPr>
          </a:p>
          <a:p>
            <a:pPr algn="just">
              <a:lnSpc>
                <a:spcPct val="120000"/>
              </a:lnSpc>
              <a:buClr>
                <a:srgbClr val="7030A0"/>
              </a:buClr>
              <a:buFont typeface="Sylfaen" panose="010A0502050306030303" pitchFamily="18" charset="0"/>
              <a:buChar char="֍"/>
            </a:pPr>
            <a:r>
              <a:rPr lang="el-GR" sz="2400" b="1" dirty="0" smtClean="0">
                <a:latin typeface="Sylfaen" panose="010A0502050306030303" pitchFamily="18" charset="0"/>
              </a:rPr>
              <a:t> Η </a:t>
            </a:r>
            <a:r>
              <a:rPr lang="el-GR" sz="2400" b="1" dirty="0">
                <a:latin typeface="Sylfaen" panose="010A0502050306030303" pitchFamily="18" charset="0"/>
              </a:rPr>
              <a:t>κριτική </a:t>
            </a:r>
            <a:r>
              <a:rPr lang="el-GR" sz="2400" b="1" dirty="0" smtClean="0">
                <a:latin typeface="Sylfaen" panose="010A0502050306030303" pitchFamily="18" charset="0"/>
              </a:rPr>
              <a:t>στάση - </a:t>
            </a:r>
            <a:r>
              <a:rPr lang="el-GR" sz="2400" dirty="0">
                <a:latin typeface="Sylfaen" panose="010A0502050306030303" pitchFamily="18" charset="0"/>
              </a:rPr>
              <a:t>κατά βάση από τη </a:t>
            </a:r>
            <a:r>
              <a:rPr lang="el-GR" sz="2400" b="1" dirty="0">
                <a:latin typeface="Sylfaen" panose="010A0502050306030303" pitchFamily="18" charset="0"/>
              </a:rPr>
              <a:t>Γαλλία</a:t>
            </a:r>
            <a:r>
              <a:rPr lang="el-GR" sz="2400" dirty="0">
                <a:latin typeface="Sylfaen" panose="010A0502050306030303" pitchFamily="18" charset="0"/>
              </a:rPr>
              <a:t> με τον </a:t>
            </a:r>
            <a:r>
              <a:rPr lang="af-ZA" sz="2400" b="1" dirty="0">
                <a:latin typeface="Sylfaen" panose="010A0502050306030303" pitchFamily="18" charset="0"/>
              </a:rPr>
              <a:t>Émile</a:t>
            </a:r>
            <a:r>
              <a:rPr lang="af-ZA" sz="2400" dirty="0">
                <a:latin typeface="Sylfaen" panose="010A0502050306030303" pitchFamily="18" charset="0"/>
              </a:rPr>
              <a:t> </a:t>
            </a:r>
            <a:r>
              <a:rPr lang="el-GR" sz="2400" b="1" dirty="0" err="1">
                <a:latin typeface="Sylfaen" panose="010A0502050306030303" pitchFamily="18" charset="0"/>
              </a:rPr>
              <a:t>Durkheim</a:t>
            </a:r>
            <a:r>
              <a:rPr lang="el-GR" sz="2400" dirty="0">
                <a:latin typeface="Sylfaen" panose="010A0502050306030303" pitchFamily="18" charset="0"/>
              </a:rPr>
              <a:t> και τον κύκλο του </a:t>
            </a:r>
            <a:r>
              <a:rPr lang="el-GR" sz="2400" b="1" dirty="0" err="1">
                <a:latin typeface="Sylfaen" panose="010A0502050306030303" pitchFamily="18" charset="0"/>
              </a:rPr>
              <a:t>Henri</a:t>
            </a:r>
            <a:r>
              <a:rPr lang="el-GR" sz="2400" b="1" dirty="0">
                <a:latin typeface="Sylfaen" panose="010A0502050306030303" pitchFamily="18" charset="0"/>
              </a:rPr>
              <a:t> </a:t>
            </a:r>
            <a:r>
              <a:rPr lang="el-GR" sz="2400" b="1" dirty="0" err="1">
                <a:latin typeface="Sylfaen" panose="010A0502050306030303" pitchFamily="18" charset="0"/>
              </a:rPr>
              <a:t>Berr</a:t>
            </a:r>
            <a:r>
              <a:rPr lang="el-GR" sz="2400" dirty="0">
                <a:latin typeface="Sylfaen" panose="010A0502050306030303" pitchFamily="18" charset="0"/>
              </a:rPr>
              <a:t>, αλλά και τον Γερμανό </a:t>
            </a:r>
            <a:r>
              <a:rPr lang="el-GR" sz="2400" b="1" dirty="0" err="1">
                <a:latin typeface="Sylfaen" panose="010A0502050306030303" pitchFamily="18" charset="0"/>
              </a:rPr>
              <a:t>Karl</a:t>
            </a:r>
            <a:r>
              <a:rPr lang="el-GR" sz="2400" b="1" dirty="0">
                <a:latin typeface="Sylfaen" panose="010A0502050306030303" pitchFamily="18" charset="0"/>
              </a:rPr>
              <a:t> </a:t>
            </a:r>
            <a:r>
              <a:rPr lang="el-GR" sz="2400" b="1" dirty="0" err="1">
                <a:latin typeface="Sylfaen" panose="010A0502050306030303" pitchFamily="18" charset="0"/>
              </a:rPr>
              <a:t>Lambrecht</a:t>
            </a:r>
            <a:r>
              <a:rPr lang="en-US" sz="2400" b="1" dirty="0">
                <a:latin typeface="Sylfaen" panose="010A0502050306030303" pitchFamily="18" charset="0"/>
              </a:rPr>
              <a:t> </a:t>
            </a:r>
            <a:r>
              <a:rPr lang="el-GR" sz="2400" b="1" dirty="0">
                <a:latin typeface="Sylfaen" panose="010A0502050306030303" pitchFamily="18" charset="0"/>
              </a:rPr>
              <a:t>στα τέλη του 19</a:t>
            </a:r>
            <a:r>
              <a:rPr lang="el-GR" sz="2400" b="1" baseline="30000" dirty="0">
                <a:latin typeface="Sylfaen" panose="010A0502050306030303" pitchFamily="18" charset="0"/>
              </a:rPr>
              <a:t>ου</a:t>
            </a:r>
            <a:r>
              <a:rPr lang="el-GR" sz="2400" b="1" dirty="0">
                <a:latin typeface="Sylfaen" panose="010A0502050306030303" pitchFamily="18" charset="0"/>
              </a:rPr>
              <a:t> </a:t>
            </a:r>
            <a:r>
              <a:rPr lang="en-US" sz="2400" b="1" dirty="0">
                <a:latin typeface="Sylfaen" panose="010A0502050306030303" pitchFamily="18" charset="0"/>
              </a:rPr>
              <a:t>-</a:t>
            </a:r>
            <a:r>
              <a:rPr lang="el-GR" sz="2400" b="1" dirty="0" smtClean="0">
                <a:latin typeface="Sylfaen" panose="010A0502050306030303" pitchFamily="18" charset="0"/>
              </a:rPr>
              <a:t> </a:t>
            </a:r>
            <a:r>
              <a:rPr lang="el-GR" sz="2400" b="1" dirty="0">
                <a:latin typeface="Sylfaen" panose="010A0502050306030303" pitchFamily="18" charset="0"/>
              </a:rPr>
              <a:t>αρχές </a:t>
            </a:r>
            <a:r>
              <a:rPr lang="el-GR" sz="2400" b="1" dirty="0" smtClean="0">
                <a:latin typeface="Sylfaen" panose="010A0502050306030303" pitchFamily="18" charset="0"/>
              </a:rPr>
              <a:t>20</a:t>
            </a:r>
            <a:r>
              <a:rPr lang="el-GR" sz="2400" b="1" baseline="30000" dirty="0" smtClean="0">
                <a:latin typeface="Sylfaen" panose="010A0502050306030303" pitchFamily="18" charset="0"/>
              </a:rPr>
              <a:t>ου</a:t>
            </a:r>
            <a:r>
              <a:rPr lang="en-US" sz="2400" b="1" baseline="30000" dirty="0" smtClean="0">
                <a:latin typeface="Sylfaen" panose="010A0502050306030303" pitchFamily="18" charset="0"/>
              </a:rPr>
              <a:t> </a:t>
            </a:r>
            <a:r>
              <a:rPr lang="el-GR" sz="2400" dirty="0" smtClean="0">
                <a:latin typeface="Sylfaen" panose="010A0502050306030303" pitchFamily="18" charset="0"/>
              </a:rPr>
              <a:t>αι - απέναντι </a:t>
            </a:r>
            <a:r>
              <a:rPr lang="el-GR" sz="2400" dirty="0">
                <a:latin typeface="Sylfaen" panose="010A0502050306030303" pitchFamily="18" charset="0"/>
              </a:rPr>
              <a:t>στη συμβατική ιστοριογραφία </a:t>
            </a:r>
            <a:r>
              <a:rPr lang="el-GR" sz="2400" b="1" dirty="0">
                <a:solidFill>
                  <a:srgbClr val="7030A0"/>
                </a:solidFill>
                <a:latin typeface="Sylfaen" panose="010A0502050306030303" pitchFamily="18" charset="0"/>
              </a:rPr>
              <a:t>της μεθοδικής ή «</a:t>
            </a:r>
            <a:r>
              <a:rPr lang="el-GR" sz="2400" b="1" dirty="0" err="1">
                <a:solidFill>
                  <a:srgbClr val="7030A0"/>
                </a:solidFill>
                <a:latin typeface="Sylfaen" panose="010A0502050306030303" pitchFamily="18" charset="0"/>
              </a:rPr>
              <a:t>ρανκιανής</a:t>
            </a:r>
            <a:r>
              <a:rPr lang="el-GR" sz="2400" b="1" dirty="0">
                <a:solidFill>
                  <a:srgbClr val="7030A0"/>
                </a:solidFill>
                <a:latin typeface="Sylfaen" panose="010A0502050306030303" pitchFamily="18" charset="0"/>
              </a:rPr>
              <a:t>» σχολής</a:t>
            </a:r>
            <a:r>
              <a:rPr lang="el-GR" sz="2400" dirty="0">
                <a:solidFill>
                  <a:srgbClr val="7030A0"/>
                </a:solidFill>
                <a:latin typeface="Sylfaen" panose="010A0502050306030303" pitchFamily="18" charset="0"/>
              </a:rPr>
              <a:t> </a:t>
            </a:r>
            <a:r>
              <a:rPr lang="el-GR" sz="2400" dirty="0">
                <a:latin typeface="Sylfaen" panose="010A0502050306030303" pitchFamily="18" charset="0"/>
              </a:rPr>
              <a:t>(σύμφωνα με τα υποδείγματα του </a:t>
            </a:r>
            <a:r>
              <a:rPr lang="af-ZA" sz="2400" b="1" dirty="0">
                <a:latin typeface="Sylfaen" panose="010A0502050306030303" pitchFamily="18" charset="0"/>
              </a:rPr>
              <a:t>Leopold von </a:t>
            </a:r>
            <a:r>
              <a:rPr lang="af-ZA" sz="2400" b="1" dirty="0" smtClean="0">
                <a:latin typeface="Sylfaen" panose="010A0502050306030303" pitchFamily="18" charset="0"/>
              </a:rPr>
              <a:t>Ranke</a:t>
            </a:r>
            <a:r>
              <a:rPr lang="af-ZA" sz="2400" dirty="0" smtClean="0">
                <a:latin typeface="Sylfaen" panose="010A0502050306030303" pitchFamily="18" charset="0"/>
              </a:rPr>
              <a:t>)</a:t>
            </a:r>
            <a:r>
              <a:rPr lang="el-GR" sz="2400" dirty="0" smtClean="0">
                <a:latin typeface="Sylfaen" panose="010A0502050306030303" pitchFamily="18" charset="0"/>
              </a:rPr>
              <a:t>:</a:t>
            </a:r>
            <a:endParaRPr lang="el-GR" sz="2400" dirty="0">
              <a:latin typeface="Sylfaen" panose="010A0502050306030303" pitchFamily="18" charset="0"/>
            </a:endParaRPr>
          </a:p>
          <a:p>
            <a:pPr marL="792000" algn="just">
              <a:lnSpc>
                <a:spcPct val="120000"/>
              </a:lnSpc>
            </a:pPr>
            <a:r>
              <a:rPr lang="el-GR" sz="2400" b="1" dirty="0">
                <a:latin typeface="Sylfaen" panose="010A0502050306030303" pitchFamily="18" charset="0"/>
              </a:rPr>
              <a:t>αντικειμενική καταγραφή του παρελθόντος (</a:t>
            </a:r>
            <a:r>
              <a:rPr lang="el-GR" sz="2400" dirty="0">
                <a:latin typeface="Sylfaen" panose="010A0502050306030303" pitchFamily="18" charset="0"/>
              </a:rPr>
              <a:t>οι</a:t>
            </a:r>
            <a:r>
              <a:rPr lang="el-GR" sz="2400" b="1" dirty="0">
                <a:latin typeface="Sylfaen" panose="010A0502050306030303" pitchFamily="18" charset="0"/>
              </a:rPr>
              <a:t> </a:t>
            </a:r>
            <a:r>
              <a:rPr lang="el-GR" sz="2400" dirty="0">
                <a:latin typeface="Sylfaen" panose="010A0502050306030303" pitchFamily="18" charset="0"/>
              </a:rPr>
              <a:t>πηγές να συνιστούν τη βάση για την αφήγηση, η οποία προβαλλόταν </a:t>
            </a:r>
            <a:r>
              <a:rPr lang="el-GR" sz="2400" b="1" dirty="0">
                <a:solidFill>
                  <a:srgbClr val="C00000"/>
                </a:solidFill>
                <a:latin typeface="Sylfaen" panose="010A0502050306030303" pitchFamily="18" charset="0"/>
              </a:rPr>
              <a:t>ως κοσμική αλήθεια).</a:t>
            </a:r>
          </a:p>
          <a:p>
            <a:pPr marL="792000" algn="just">
              <a:lnSpc>
                <a:spcPct val="120000"/>
              </a:lnSpc>
            </a:pPr>
            <a:r>
              <a:rPr lang="el-GR" sz="2400" dirty="0" smtClean="0">
                <a:latin typeface="Sylfaen" panose="010A0502050306030303" pitchFamily="18" charset="0"/>
              </a:rPr>
              <a:t>ερευνητικό ενδιαφέρον </a:t>
            </a:r>
            <a:r>
              <a:rPr lang="el-GR" sz="2400" b="1" dirty="0" smtClean="0">
                <a:latin typeface="Sylfaen" panose="010A0502050306030303" pitchFamily="18" charset="0"/>
              </a:rPr>
              <a:t>για </a:t>
            </a:r>
            <a:r>
              <a:rPr lang="el-GR" sz="2400" b="1" dirty="0">
                <a:latin typeface="Sylfaen" panose="010A0502050306030303" pitchFamily="18" charset="0"/>
              </a:rPr>
              <a:t>πολιτικές και διπλωματικές υποθέσεις</a:t>
            </a:r>
            <a:r>
              <a:rPr lang="el-GR" sz="2400" dirty="0">
                <a:latin typeface="Sylfaen" panose="010A0502050306030303" pitchFamily="18" charset="0"/>
              </a:rPr>
              <a:t>, </a:t>
            </a:r>
            <a:r>
              <a:rPr lang="el-GR" sz="2400" b="1" dirty="0" smtClean="0">
                <a:latin typeface="Sylfaen" panose="010A0502050306030303" pitchFamily="18" charset="0"/>
              </a:rPr>
              <a:t>στρατιωτικά </a:t>
            </a:r>
            <a:r>
              <a:rPr lang="el-GR" sz="2400" b="1" dirty="0">
                <a:latin typeface="Sylfaen" panose="010A0502050306030303" pitchFamily="18" charset="0"/>
              </a:rPr>
              <a:t>θέματα </a:t>
            </a:r>
            <a:r>
              <a:rPr lang="el-GR" sz="2400" dirty="0">
                <a:latin typeface="Sylfaen" panose="010A0502050306030303" pitchFamily="18" charset="0"/>
              </a:rPr>
              <a:t>και </a:t>
            </a:r>
            <a:r>
              <a:rPr lang="el-GR" sz="2400" b="1" dirty="0" smtClean="0">
                <a:latin typeface="Sylfaen" panose="010A0502050306030303" pitchFamily="18" charset="0"/>
              </a:rPr>
              <a:t>δράσεις </a:t>
            </a:r>
            <a:r>
              <a:rPr lang="el-GR" sz="2400" b="1" dirty="0">
                <a:latin typeface="Sylfaen" panose="010A0502050306030303" pitchFamily="18" charset="0"/>
              </a:rPr>
              <a:t>μεγάλων </a:t>
            </a:r>
            <a:r>
              <a:rPr lang="el-GR" sz="2400" b="1" dirty="0" smtClean="0">
                <a:latin typeface="Sylfaen" panose="010A0502050306030303" pitchFamily="18" charset="0"/>
              </a:rPr>
              <a:t>προσωπικοτήτων.</a:t>
            </a:r>
            <a:endParaRPr lang="el-GR" sz="4500" dirty="0">
              <a:latin typeface="Sylfaen" panose="010A0502050306030303" pitchFamily="18" charset="0"/>
            </a:endParaRPr>
          </a:p>
          <a:p>
            <a:pPr marL="0" indent="0" algn="just">
              <a:buNone/>
            </a:pPr>
            <a:endParaRPr lang="el-GR" sz="4000" dirty="0">
              <a:latin typeface="Garamond" panose="02020404030301010803" pitchFamily="18" charset="0"/>
            </a:endParaRPr>
          </a:p>
        </p:txBody>
      </p:sp>
      <p:sp>
        <p:nvSpPr>
          <p:cNvPr id="2" name="TextBox 1">
            <a:extLst>
              <a:ext uri="{FF2B5EF4-FFF2-40B4-BE49-F238E27FC236}">
                <a16:creationId xmlns:a16="http://schemas.microsoft.com/office/drawing/2014/main" id="{2189D41E-A8E0-FD80-BCD0-BBBE7D56821E}"/>
              </a:ext>
            </a:extLst>
          </p:cNvPr>
          <p:cNvSpPr txBox="1"/>
          <p:nvPr/>
        </p:nvSpPr>
        <p:spPr>
          <a:xfrm>
            <a:off x="454150" y="238018"/>
            <a:ext cx="11529134" cy="1643527"/>
          </a:xfrm>
          <a:prstGeom prst="rect">
            <a:avLst/>
          </a:prstGeom>
          <a:noFill/>
          <a:ln w="28575">
            <a:solidFill>
              <a:srgbClr val="954ECA"/>
            </a:solidFill>
          </a:ln>
        </p:spPr>
        <p:txBody>
          <a:bodyPr wrap="square" rtlCol="0">
            <a:spAutoFit/>
          </a:bodyPr>
          <a:lstStyle/>
          <a:p>
            <a:pPr lvl="0" algn="just">
              <a:lnSpc>
                <a:spcPct val="90000"/>
              </a:lnSpc>
              <a:spcBef>
                <a:spcPts val="1000"/>
              </a:spcBef>
            </a:pPr>
            <a:r>
              <a:rPr lang="el-GR" sz="2800" dirty="0">
                <a:solidFill>
                  <a:prstClr val="black"/>
                </a:solidFill>
                <a:latin typeface="Sylfaen" panose="010A0502050306030303" pitchFamily="18" charset="0"/>
              </a:rPr>
              <a:t>Οι γυναίκες ιστορικοί που προσπάθησαν να εγκαινιάσουν ένα </a:t>
            </a:r>
            <a:r>
              <a:rPr lang="el-GR" sz="2800" b="1" dirty="0">
                <a:solidFill>
                  <a:srgbClr val="954ECA"/>
                </a:solidFill>
                <a:latin typeface="Sylfaen" panose="010A0502050306030303" pitchFamily="18" charset="0"/>
              </a:rPr>
              <a:t>νέο πεδίο ιστορικής </a:t>
            </a:r>
            <a:r>
              <a:rPr lang="el-GR" sz="2800" b="1" dirty="0" smtClean="0">
                <a:solidFill>
                  <a:srgbClr val="954ECA"/>
                </a:solidFill>
                <a:latin typeface="Sylfaen" panose="010A0502050306030303" pitchFamily="18" charset="0"/>
              </a:rPr>
              <a:t>μελέτης</a:t>
            </a:r>
            <a:r>
              <a:rPr lang="el-GR" sz="2800" dirty="0" smtClean="0">
                <a:solidFill>
                  <a:prstClr val="black"/>
                </a:solidFill>
                <a:latin typeface="Sylfaen" panose="010A0502050306030303" pitchFamily="18" charset="0"/>
              </a:rPr>
              <a:t> </a:t>
            </a:r>
            <a:r>
              <a:rPr lang="el-GR" sz="2800" dirty="0">
                <a:solidFill>
                  <a:prstClr val="black"/>
                </a:solidFill>
                <a:latin typeface="Sylfaen" panose="010A0502050306030303" pitchFamily="18" charset="0"/>
              </a:rPr>
              <a:t>δεν είναι αποκομμένες από όσα </a:t>
            </a:r>
            <a:r>
              <a:rPr lang="el-GR" sz="2800" dirty="0" err="1" smtClean="0">
                <a:solidFill>
                  <a:prstClr val="black"/>
                </a:solidFill>
                <a:latin typeface="Sylfaen" panose="010A0502050306030303" pitchFamily="18" charset="0"/>
              </a:rPr>
              <a:t>συνέβαιναν</a:t>
            </a:r>
            <a:r>
              <a:rPr lang="el-GR" sz="2800" dirty="0" smtClean="0">
                <a:solidFill>
                  <a:prstClr val="black"/>
                </a:solidFill>
                <a:latin typeface="Sylfaen" panose="010A0502050306030303" pitchFamily="18" charset="0"/>
              </a:rPr>
              <a:t> </a:t>
            </a:r>
            <a:r>
              <a:rPr lang="el-GR" sz="2800" dirty="0">
                <a:solidFill>
                  <a:prstClr val="black"/>
                </a:solidFill>
                <a:latin typeface="Sylfaen" panose="010A0502050306030303" pitchFamily="18" charset="0"/>
              </a:rPr>
              <a:t>και εντός της ιστορικής κοινότητας και του τρόπου που έως τότε γραφόταν η ιστορία.</a:t>
            </a:r>
          </a:p>
        </p:txBody>
      </p:sp>
    </p:spTree>
    <p:extLst>
      <p:ext uri="{BB962C8B-B14F-4D97-AF65-F5344CB8AC3E}">
        <p14:creationId xmlns:p14="http://schemas.microsoft.com/office/powerpoint/2010/main" val="994914574"/>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5352</TotalTime>
  <Words>6632</Words>
  <Application>Microsoft Office PowerPoint</Application>
  <PresentationFormat>Ευρεία οθόνη</PresentationFormat>
  <Paragraphs>379</Paragraphs>
  <Slides>54</Slides>
  <Notes>7</Notes>
  <HiddenSlides>0</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1</vt:i4>
      </vt:variant>
      <vt:variant>
        <vt:lpstr>Τίτλοι διαφανειών</vt:lpstr>
      </vt:variant>
      <vt:variant>
        <vt:i4>54</vt:i4>
      </vt:variant>
    </vt:vector>
  </HeadingPairs>
  <TitlesOfParts>
    <vt:vector size="64" baseType="lpstr">
      <vt:lpstr>Arial</vt:lpstr>
      <vt:lpstr>Calibri</vt:lpstr>
      <vt:lpstr>Calibri Light</vt:lpstr>
      <vt:lpstr>Cambria</vt:lpstr>
      <vt:lpstr>Garamond</vt:lpstr>
      <vt:lpstr>Sylfaen</vt:lpstr>
      <vt:lpstr>Times New Roman</vt:lpstr>
      <vt:lpstr>Wingdings</vt:lpstr>
      <vt:lpstr>Wingdings 3</vt:lpstr>
      <vt:lpstr>Θέμα του Office</vt:lpstr>
      <vt:lpstr>Παρουσίαση του PowerPoint</vt:lpstr>
      <vt:lpstr>  Εντοπίζοντας τη γυναίκα στην Ιστορία: Ιστοριογραφική αναζήτηση </vt:lpstr>
      <vt:lpstr>Παρουσίαση του PowerPoint</vt:lpstr>
      <vt:lpstr>Πότε εμφανίζονται οι γυναίκες στην Ιστορία;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Τι σημαίνουν βιολογικό και κοινωνικό φύλο:</vt:lpstr>
      <vt:lpstr>Παρουσίαση του PowerPoint</vt:lpstr>
      <vt:lpstr>Παρουσίαση του PowerPoint</vt:lpstr>
      <vt:lpstr>Παρουσίαση του PowerPoint</vt:lpstr>
      <vt:lpstr>Στα μέσα της δεκαετίας του ’70 ιδρύονται τα πρώτα ακαδημαϊκά φεμινιστικά περιοδικά, το Feminist Studies (1972) και το Signs: Journal of Women in Culture and Society (1975)</vt:lpstr>
      <vt:lpstr>Τι γίνεται, όμως, με την ιστορία των γυναικών στον Μεσαίωνα;</vt:lpstr>
      <vt:lpstr>Μια ματιά στις μελέτες της Judith Bennett:</vt:lpstr>
      <vt:lpstr>Εισαγωγή της προβληματικής του φύλου στην Ιστορία: το φύλο ως εργαλείο ιστορικής ανάλυσης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Με την ενσωμάτωση του φύλου στην ιστορία των γυναικών: </vt:lpstr>
      <vt:lpstr>Παρουσίαση του PowerPoint</vt:lpstr>
      <vt:lpstr>Παρουσίαση του PowerPoint</vt:lpstr>
      <vt:lpstr>Πού μπορούμε να εντοπίσουμε τους «τόπους» κατασκευής του φύλου στην ιστορία του Μεσαίωνα;</vt:lpstr>
      <vt:lpstr>Παρουσίαση του PowerPoint</vt:lpstr>
      <vt:lpstr>Παρουσίαση του PowerPoint</vt:lpstr>
      <vt:lpstr>Η εισαγωγή της προβληματικής του φύλου στην ιστορία των γυναικών συνοδεύτηκε με κάποιες αμφισβητήσεις επί των συμβατικών θεωρήσεων της Μεσαιωνικής Ιστορίας.</vt:lpstr>
      <vt:lpstr>Παρουσίαση του PowerPoint</vt:lpstr>
      <vt:lpstr>Παρουσίαση του PowerPoint</vt:lpstr>
      <vt:lpstr>Παρουσίαση του PowerPoint</vt:lpstr>
      <vt:lpstr>Παρουσίαση του PowerPoint</vt:lpstr>
      <vt:lpstr>Μεταδομισμός και τρίτο φεμινιστικό κύμα αλλάζουν τα δεδομένα του πεδίου:</vt:lpstr>
      <vt:lpstr>Τρίτο φεμινιστικό κύμα (1990 – 2010/σήμερα)</vt:lpstr>
      <vt:lpstr>Τα όρια ανάμεσα σε ιστορία των γυναικών, ιστορία του φύλου και φεμινιστική ιστορία είναι ρευστά.</vt:lpstr>
      <vt:lpstr>Θεωρία της επιτελεστικότητας του φύλου (gender performativity)</vt:lpstr>
      <vt:lpstr>Θεωρητική τομή στην ιστορία του φύλου μέχρι σήμερα συνιστά η μελέτη της Judith Butler, Αναταραχή φύλου. Ο φεμινισμός και η ανατροπή της ταυτότητας (Gender Trouble. Feminism and the Subversion of Identity),1990.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Μαρία Κωνσταντινίδου</dc:creator>
  <cp:lastModifiedBy>Συντακτική Επιτροπή</cp:lastModifiedBy>
  <cp:revision>620</cp:revision>
  <dcterms:created xsi:type="dcterms:W3CDTF">2023-03-07T16:12:03Z</dcterms:created>
  <dcterms:modified xsi:type="dcterms:W3CDTF">2024-04-20T14:31:36Z</dcterms:modified>
</cp:coreProperties>
</file>