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3" r:id="rId1"/>
  </p:sldMasterIdLst>
  <p:sldIdLst>
    <p:sldId id="256" r:id="rId2"/>
    <p:sldId id="257" r:id="rId3"/>
    <p:sldId id="260" r:id="rId4"/>
    <p:sldId id="304" r:id="rId5"/>
    <p:sldId id="259" r:id="rId6"/>
    <p:sldId id="265" r:id="rId7"/>
    <p:sldId id="310" r:id="rId8"/>
    <p:sldId id="316" r:id="rId9"/>
    <p:sldId id="311" r:id="rId10"/>
    <p:sldId id="315" r:id="rId11"/>
    <p:sldId id="318" r:id="rId12"/>
    <p:sldId id="325" r:id="rId13"/>
    <p:sldId id="263" r:id="rId14"/>
    <p:sldId id="317" r:id="rId15"/>
    <p:sldId id="309" r:id="rId16"/>
    <p:sldId id="268" r:id="rId17"/>
    <p:sldId id="267" r:id="rId18"/>
    <p:sldId id="262" r:id="rId19"/>
    <p:sldId id="291" r:id="rId20"/>
    <p:sldId id="320" r:id="rId21"/>
    <p:sldId id="319" r:id="rId22"/>
    <p:sldId id="329" r:id="rId23"/>
    <p:sldId id="321" r:id="rId24"/>
    <p:sldId id="324" r:id="rId25"/>
    <p:sldId id="264" r:id="rId26"/>
    <p:sldId id="266" r:id="rId27"/>
    <p:sldId id="269" r:id="rId28"/>
    <p:sldId id="313" r:id="rId29"/>
    <p:sldId id="270" r:id="rId30"/>
    <p:sldId id="284" r:id="rId31"/>
    <p:sldId id="288" r:id="rId32"/>
    <p:sldId id="285" r:id="rId33"/>
    <p:sldId id="272" r:id="rId34"/>
    <p:sldId id="273" r:id="rId35"/>
    <p:sldId id="276" r:id="rId36"/>
    <p:sldId id="332" r:id="rId37"/>
    <p:sldId id="286" r:id="rId38"/>
    <p:sldId id="287" r:id="rId39"/>
    <p:sldId id="281" r:id="rId40"/>
    <p:sldId id="282" r:id="rId41"/>
    <p:sldId id="323" r:id="rId42"/>
    <p:sldId id="326" r:id="rId43"/>
    <p:sldId id="327" r:id="rId44"/>
    <p:sldId id="322" r:id="rId45"/>
    <p:sldId id="328" r:id="rId46"/>
    <p:sldId id="330" r:id="rId47"/>
    <p:sldId id="298" r:id="rId48"/>
    <p:sldId id="280" r:id="rId49"/>
    <p:sldId id="292" r:id="rId50"/>
    <p:sldId id="312" r:id="rId51"/>
    <p:sldId id="308" r:id="rId52"/>
    <p:sldId id="297" r:id="rId53"/>
    <p:sldId id="293" r:id="rId54"/>
    <p:sldId id="29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C0E71"/>
    <a:srgbClr val="9999FF"/>
    <a:srgbClr val="CC66FF"/>
    <a:srgbClr val="CCCCFF"/>
    <a:srgbClr val="CCECFF"/>
    <a:srgbClr val="104D50"/>
    <a:srgbClr val="800000"/>
    <a:srgbClr val="4C3D8B"/>
    <a:srgbClr val="D9D9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Στυλ κύριου τίτλου</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C51F366-C570-4670-A54A-CC8A5167ABF2}" type="datetimeFigureOut">
              <a:rPr lang="el-GR" smtClean="0"/>
              <a:t>17/6/2024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292883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C51F366-C570-4670-A54A-CC8A5167ABF2}" type="datetimeFigureOut">
              <a:rPr lang="el-GR" smtClean="0"/>
              <a:t>17/6/2024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9420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C51F366-C570-4670-A54A-CC8A5167ABF2}" type="datetimeFigureOut">
              <a:rPr lang="el-GR" smtClean="0"/>
              <a:t>17/6/2024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103077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C51F366-C570-4670-A54A-CC8A5167ABF2}" type="datetimeFigureOut">
              <a:rPr lang="el-GR" smtClean="0"/>
              <a:t>17/6/2024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40332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C51F366-C570-4670-A54A-CC8A5167ABF2}" type="datetimeFigureOut">
              <a:rPr lang="el-GR" smtClean="0"/>
              <a:t>17/6/2024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32870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fld id="{AC51F366-C570-4670-A54A-CC8A5167ABF2}" type="datetimeFigureOut">
              <a:rPr lang="el-GR" smtClean="0"/>
              <a:t>17/6/2024</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399501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583436" y="3143250"/>
            <a:ext cx="4270248" cy="25967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AC51F366-C570-4670-A54A-CC8A5167ABF2}" type="datetimeFigureOut">
              <a:rPr lang="el-GR" smtClean="0"/>
              <a:t>17/6/2024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752040-F5FB-4D1E-AD66-904621F3ECD9}" type="slidenum">
              <a:rPr lang="el-GR" smtClean="0"/>
              <a:t>‹#›</a:t>
            </a:fld>
            <a:endParaRPr lang="el-GR"/>
          </a:p>
        </p:txBody>
      </p:sp>
      <p:sp>
        <p:nvSpPr>
          <p:cNvPr id="10" name="Title 9"/>
          <p:cNvSpPr>
            <a:spLocks noGrp="1"/>
          </p:cNvSpPr>
          <p:nvPr>
            <p:ph type="title"/>
          </p:nvPr>
        </p:nvSpPr>
        <p:spPr/>
        <p:txBody>
          <a:bodyPr/>
          <a:lstStyle/>
          <a:p>
            <a:r>
              <a:rPr lang="el-GR"/>
              <a:t>Στυλ κύριου τίτλου</a:t>
            </a:r>
            <a:endParaRPr lang="en-US" dirty="0"/>
          </a:p>
        </p:txBody>
      </p:sp>
    </p:spTree>
    <p:extLst>
      <p:ext uri="{BB962C8B-B14F-4D97-AF65-F5344CB8AC3E}">
        <p14:creationId xmlns:p14="http://schemas.microsoft.com/office/powerpoint/2010/main" val="356132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AC51F366-C570-4670-A54A-CC8A5167ABF2}" type="datetimeFigureOut">
              <a:rPr lang="el-GR" smtClean="0"/>
              <a:t>17/6/2024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340755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1F366-C570-4670-A54A-CC8A5167ABF2}" type="datetimeFigureOut">
              <a:rPr lang="el-GR" smtClean="0"/>
              <a:t>17/6/2024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190227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Στυλ κύριου τίτλου</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9" name="Date Placeholder 8"/>
          <p:cNvSpPr>
            <a:spLocks noGrp="1"/>
          </p:cNvSpPr>
          <p:nvPr>
            <p:ph type="dt" sz="half" idx="10"/>
          </p:nvPr>
        </p:nvSpPr>
        <p:spPr/>
        <p:txBody>
          <a:bodyPr/>
          <a:lstStyle/>
          <a:p>
            <a:fld id="{AC51F366-C570-4670-A54A-CC8A5167ABF2}" type="datetimeFigureOut">
              <a:rPr lang="el-GR" smtClean="0"/>
              <a:t>17/6/2024</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l-GR"/>
          </a:p>
        </p:txBody>
      </p:sp>
      <p:sp>
        <p:nvSpPr>
          <p:cNvPr id="11" name="Slide Number Placeholder 10"/>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29852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51F366-C570-4670-A54A-CC8A5167ABF2}" type="datetimeFigureOut">
              <a:rPr lang="el-GR" smtClean="0"/>
              <a:t>17/6/2024</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E5752040-F5FB-4D1E-AD66-904621F3ECD9}" type="slidenum">
              <a:rPr lang="el-GR" smtClean="0"/>
              <a:t>‹#›</a:t>
            </a:fld>
            <a:endParaRPr lang="el-GR"/>
          </a:p>
        </p:txBody>
      </p:sp>
    </p:spTree>
    <p:extLst>
      <p:ext uri="{BB962C8B-B14F-4D97-AF65-F5344CB8AC3E}">
        <p14:creationId xmlns:p14="http://schemas.microsoft.com/office/powerpoint/2010/main" val="379240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CCECFF"/>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51F366-C570-4670-A54A-CC8A5167ABF2}" type="datetimeFigureOut">
              <a:rPr lang="el-GR" smtClean="0"/>
              <a:t>17/6/2024</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5752040-F5FB-4D1E-AD66-904621F3ECD9}" type="slidenum">
              <a:rPr lang="el-GR" smtClean="0"/>
              <a:t>‹#›</a:t>
            </a:fld>
            <a:endParaRPr lang="el-GR"/>
          </a:p>
        </p:txBody>
      </p:sp>
    </p:spTree>
    <p:extLst>
      <p:ext uri="{BB962C8B-B14F-4D97-AF65-F5344CB8AC3E}">
        <p14:creationId xmlns:p14="http://schemas.microsoft.com/office/powerpoint/2010/main" val="598332932"/>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rgbClr val="CCECFF"/>
          </a:fgClr>
          <a:bgClr>
            <a:schemeClr val="bg1"/>
          </a:bgClr>
        </a:pattFill>
        <a:effectLst/>
      </p:bgPr>
    </p:bg>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965B149A-3735-6FBE-4FD5-BEB55FC2A1CA}"/>
              </a:ext>
            </a:extLst>
          </p:cNvPr>
          <p:cNvGrpSpPr/>
          <p:nvPr/>
        </p:nvGrpSpPr>
        <p:grpSpPr>
          <a:xfrm>
            <a:off x="-129406" y="1460363"/>
            <a:ext cx="6820258" cy="3517269"/>
            <a:chOff x="5785428" y="1180753"/>
            <a:chExt cx="7352130" cy="3877839"/>
          </a:xfrm>
          <a:blipFill>
            <a:blip r:embed="rId2">
              <a:alphaModFix amt="76000"/>
            </a:blip>
            <a:stretch>
              <a:fillRect/>
            </a:stretch>
          </a:blipFill>
        </p:grpSpPr>
        <p:sp>
          <p:nvSpPr>
            <p:cNvPr id="4" name="Ορθογώνιο: Στρογγύλεμα γωνιών 3">
              <a:extLst>
                <a:ext uri="{FF2B5EF4-FFF2-40B4-BE49-F238E27FC236}">
                  <a16:creationId xmlns:a16="http://schemas.microsoft.com/office/drawing/2014/main" id="{97DA3750-6BE6-3506-75CA-53638C85BF29}"/>
                </a:ext>
              </a:extLst>
            </p:cNvPr>
            <p:cNvSpPr/>
            <p:nvPr/>
          </p:nvSpPr>
          <p:spPr>
            <a:xfrm rot="19280707">
              <a:off x="5785428" y="1180753"/>
              <a:ext cx="5561626" cy="11720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l-GR" dirty="0"/>
            </a:p>
          </p:txBody>
        </p:sp>
        <p:sp>
          <p:nvSpPr>
            <p:cNvPr id="5" name="Ορθογώνιο: Στρογγύλεμα γωνιών 4">
              <a:extLst>
                <a:ext uri="{FF2B5EF4-FFF2-40B4-BE49-F238E27FC236}">
                  <a16:creationId xmlns:a16="http://schemas.microsoft.com/office/drawing/2014/main" id="{03117796-822A-6ACD-2458-56D7E2BE0FAE}"/>
                </a:ext>
              </a:extLst>
            </p:cNvPr>
            <p:cNvSpPr/>
            <p:nvPr/>
          </p:nvSpPr>
          <p:spPr>
            <a:xfrm rot="19280707">
              <a:off x="7398063" y="1465289"/>
              <a:ext cx="5739495" cy="11720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l-GR" dirty="0"/>
            </a:p>
          </p:txBody>
        </p:sp>
        <p:sp>
          <p:nvSpPr>
            <p:cNvPr id="6" name="Ορθογώνιο: Στρογγύλεμα γωνιών 5">
              <a:extLst>
                <a:ext uri="{FF2B5EF4-FFF2-40B4-BE49-F238E27FC236}">
                  <a16:creationId xmlns:a16="http://schemas.microsoft.com/office/drawing/2014/main" id="{9B4ACADA-4CEE-A075-1450-E0E625F98900}"/>
                </a:ext>
              </a:extLst>
            </p:cNvPr>
            <p:cNvSpPr/>
            <p:nvPr/>
          </p:nvSpPr>
          <p:spPr>
            <a:xfrm rot="19280707">
              <a:off x="7714261" y="2999010"/>
              <a:ext cx="5300263" cy="117200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l-GR"/>
            </a:p>
          </p:txBody>
        </p:sp>
        <p:sp>
          <p:nvSpPr>
            <p:cNvPr id="7" name="Ορθογώνιο: Στρογγύλεμα γωνιών 6">
              <a:extLst>
                <a:ext uri="{FF2B5EF4-FFF2-40B4-BE49-F238E27FC236}">
                  <a16:creationId xmlns:a16="http://schemas.microsoft.com/office/drawing/2014/main" id="{0450555F-31FA-1CF6-C0FA-15C695F338EB}"/>
                </a:ext>
              </a:extLst>
            </p:cNvPr>
            <p:cNvSpPr/>
            <p:nvPr/>
          </p:nvSpPr>
          <p:spPr>
            <a:xfrm rot="19280707">
              <a:off x="9502156" y="4204162"/>
              <a:ext cx="2580637" cy="854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l-GR" dirty="0"/>
            </a:p>
          </p:txBody>
        </p:sp>
      </p:grpSp>
      <p:sp>
        <p:nvSpPr>
          <p:cNvPr id="2" name="TextBox 1">
            <a:extLst>
              <a:ext uri="{FF2B5EF4-FFF2-40B4-BE49-F238E27FC236}">
                <a16:creationId xmlns:a16="http://schemas.microsoft.com/office/drawing/2014/main" id="{916B0FA8-07F1-C6DF-30BA-F31A4D66CBA6}"/>
              </a:ext>
            </a:extLst>
          </p:cNvPr>
          <p:cNvSpPr txBox="1"/>
          <p:nvPr/>
        </p:nvSpPr>
        <p:spPr>
          <a:xfrm>
            <a:off x="6989198" y="3341597"/>
            <a:ext cx="4667414" cy="1200329"/>
          </a:xfrm>
          <a:prstGeom prst="rect">
            <a:avLst/>
          </a:prstGeom>
          <a:noFill/>
          <a:ln w="28575">
            <a:solidFill>
              <a:srgbClr val="0033CC"/>
            </a:solidFill>
          </a:ln>
        </p:spPr>
        <p:txBody>
          <a:bodyPr wrap="square" rtlCol="0">
            <a:spAutoFit/>
          </a:bodyPr>
          <a:lstStyle/>
          <a:p>
            <a:pPr algn="ctr"/>
            <a:r>
              <a:rPr lang="el-GR" sz="2400" b="1" u="sng" dirty="0">
                <a:latin typeface="Sylfaen" panose="010A0502050306030303" pitchFamily="18" charset="0"/>
              </a:rPr>
              <a:t>Ενότητα 3</a:t>
            </a:r>
          </a:p>
          <a:p>
            <a:pPr algn="ctr"/>
            <a:r>
              <a:rPr lang="el-GR" sz="2400" b="1" dirty="0">
                <a:latin typeface="Sylfaen" panose="010A0502050306030303" pitchFamily="18" charset="0"/>
              </a:rPr>
              <a:t>Σώματα: σεξ, σεξουαλικότητα και σωματική υγιεινή</a:t>
            </a:r>
          </a:p>
        </p:txBody>
      </p:sp>
      <p:sp>
        <p:nvSpPr>
          <p:cNvPr id="8" name="TextBox 7">
            <a:extLst>
              <a:ext uri="{FF2B5EF4-FFF2-40B4-BE49-F238E27FC236}">
                <a16:creationId xmlns:a16="http://schemas.microsoft.com/office/drawing/2014/main" id="{6244FC7C-B196-D985-BC41-708D2F3B29AF}"/>
              </a:ext>
            </a:extLst>
          </p:cNvPr>
          <p:cNvSpPr txBox="1"/>
          <p:nvPr/>
        </p:nvSpPr>
        <p:spPr>
          <a:xfrm>
            <a:off x="6654787" y="2759696"/>
            <a:ext cx="5327373" cy="2364130"/>
          </a:xfrm>
          <a:prstGeom prst="rect">
            <a:avLst/>
          </a:prstGeom>
          <a:noFill/>
          <a:ln w="38100">
            <a:solidFill>
              <a:schemeClr val="tx1">
                <a:lumMod val="65000"/>
                <a:lumOff val="35000"/>
              </a:schemeClr>
            </a:solidFill>
            <a:prstDash val="sysDot"/>
          </a:ln>
        </p:spPr>
        <p:txBody>
          <a:bodyPr wrap="square" rtlCol="0">
            <a:spAutoFit/>
          </a:bodyPr>
          <a:lstStyle/>
          <a:p>
            <a:endParaRPr lang="el-GR" dirty="0"/>
          </a:p>
        </p:txBody>
      </p:sp>
      <p:pic>
        <p:nvPicPr>
          <p:cNvPr id="12" name="Εικόνα 11">
            <a:extLst>
              <a:ext uri="{FF2B5EF4-FFF2-40B4-BE49-F238E27FC236}">
                <a16:creationId xmlns:a16="http://schemas.microsoft.com/office/drawing/2014/main" id="{9A778434-B2C8-BF4D-05E8-15E3378DDF2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8800" b="94100" l="7588" r="93243">
                        <a14:foregroundMark x1="12682" y1="18800" x2="12682" y2="18800"/>
                        <a14:foregroundMark x1="12058" y1="15900" x2="12058" y2="15900"/>
                        <a14:foregroundMark x1="13929" y1="10600" x2="13929" y2="10600"/>
                        <a14:foregroundMark x1="15904" y1="8800" x2="15904" y2="8800"/>
                        <a14:foregroundMark x1="9148" y1="19700" x2="9148" y2="19700"/>
                        <a14:foregroundMark x1="8108" y1="15600" x2="8108" y2="15600"/>
                        <a14:foregroundMark x1="89293" y1="28800" x2="89293" y2="28800"/>
                        <a14:foregroundMark x1="90956" y1="37800" x2="90956" y2="37800"/>
                        <a14:foregroundMark x1="60395" y1="91600" x2="60395" y2="91600"/>
                        <a14:foregroundMark x1="67256" y1="94100" x2="67256" y2="94100"/>
                        <a14:foregroundMark x1="91892" y1="22500" x2="91892" y2="22500"/>
                        <a14:foregroundMark x1="93243" y1="40000" x2="93243" y2="40000"/>
                      </a14:backgroundRemoval>
                    </a14:imgEffect>
                  </a14:imgLayer>
                </a14:imgProps>
              </a:ext>
              <a:ext uri="{28A0092B-C50C-407E-A947-70E740481C1C}">
                <a14:useLocalDpi xmlns:a14="http://schemas.microsoft.com/office/drawing/2010/main" val="0"/>
              </a:ext>
            </a:extLst>
          </a:blip>
          <a:stretch>
            <a:fillRect/>
          </a:stretch>
        </p:blipFill>
        <p:spPr>
          <a:xfrm>
            <a:off x="6654787" y="2719201"/>
            <a:ext cx="961485" cy="999594"/>
          </a:xfrm>
          <a:prstGeom prst="rect">
            <a:avLst/>
          </a:prstGeom>
        </p:spPr>
      </p:pic>
    </p:spTree>
    <p:extLst>
      <p:ext uri="{BB962C8B-B14F-4D97-AF65-F5344CB8AC3E}">
        <p14:creationId xmlns:p14="http://schemas.microsoft.com/office/powerpoint/2010/main" val="145403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A330B8-9C2B-DDE0-BF94-E3CCABB76630}"/>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555567" y="234170"/>
            <a:ext cx="11080866" cy="6170920"/>
          </a:xfrm>
          <a:prstGeom prst="rect">
            <a:avLst/>
          </a:prstGeom>
          <a:noFill/>
        </p:spPr>
        <p:txBody>
          <a:bodyPr wrap="square" rtlCol="0">
            <a:spAutoFit/>
          </a:bodyPr>
          <a:lstStyle/>
          <a:p>
            <a:pPr marL="285750" indent="-285750" algn="just">
              <a:lnSpc>
                <a:spcPct val="150000"/>
              </a:lnSpc>
              <a:buClr>
                <a:srgbClr val="CC66FF"/>
              </a:buClr>
              <a:buFont typeface="Sylfaen" panose="010A0502050306030303" pitchFamily="18" charset="0"/>
              <a:buChar char="֍"/>
            </a:pPr>
            <a:r>
              <a:rPr lang="el-GR" dirty="0">
                <a:latin typeface="Sylfaen" panose="010A0502050306030303" pitchFamily="18" charset="0"/>
              </a:rPr>
              <a:t>Χαρακτηριστικό είναι, επίσης, το παράδειγμα της μεσαιωνικής εικονογράφησης του </a:t>
            </a:r>
            <a:r>
              <a:rPr lang="el-GR" b="1" dirty="0">
                <a:latin typeface="Sylfaen" panose="010A0502050306030303" pitchFamily="18" charset="0"/>
              </a:rPr>
              <a:t>πάσχοντος σώματος</a:t>
            </a:r>
            <a:r>
              <a:rPr lang="el-GR" dirty="0">
                <a:latin typeface="Sylfaen" panose="010A0502050306030303" pitchFamily="18" charset="0"/>
              </a:rPr>
              <a:t>, όπου σε ένα χειρόγραφο ψαλτήριο του 14ου αιώνα, το οποίο χρηματοδότησε η ευγενής </a:t>
            </a:r>
            <a:r>
              <a:rPr lang="en-US" b="1" dirty="0">
                <a:solidFill>
                  <a:srgbClr val="0033CC"/>
                </a:solidFill>
                <a:latin typeface="Sylfaen" panose="010A0502050306030303" pitchFamily="18" charset="0"/>
              </a:rPr>
              <a:t>Bonne de Luxemburg</a:t>
            </a:r>
            <a:r>
              <a:rPr lang="en-US" dirty="0">
                <a:latin typeface="Sylfaen" panose="010A0502050306030303" pitchFamily="18" charset="0"/>
              </a:rPr>
              <a:t>, </a:t>
            </a:r>
            <a:r>
              <a:rPr lang="el-GR" dirty="0">
                <a:latin typeface="Sylfaen" panose="010A0502050306030303" pitchFamily="18" charset="0"/>
              </a:rPr>
              <a:t>η </a:t>
            </a:r>
            <a:r>
              <a:rPr lang="el-GR" b="1" u="sng" dirty="0">
                <a:latin typeface="Sylfaen" panose="010A0502050306030303" pitchFamily="18" charset="0"/>
              </a:rPr>
              <a:t>πληγή στο σώμα του Ιησού που θρέφει με αίμα/γάλα την ψυχή του πιστού αναπαρίσταται με τη μορφή του αιδοίου</a:t>
            </a:r>
            <a:r>
              <a:rPr lang="el-GR" dirty="0">
                <a:latin typeface="Sylfaen" panose="010A0502050306030303" pitchFamily="18" charset="0"/>
              </a:rPr>
              <a:t>, τοποθετημένη εκτός σώματος και αυτόνομη. Αυτή η αναπαράσταση δεν είναι τυχαία, καθώς υπήρχε μία υποβόσκουσα ετυμολογική σύνδεση, όπως αυτή </a:t>
            </a:r>
            <a:r>
              <a:rPr lang="el-GR" dirty="0" err="1">
                <a:latin typeface="Sylfaen" panose="010A0502050306030303" pitchFamily="18" charset="0"/>
              </a:rPr>
              <a:t>προέκυπτε</a:t>
            </a:r>
            <a:r>
              <a:rPr lang="el-GR" dirty="0">
                <a:latin typeface="Sylfaen" panose="010A0502050306030303" pitchFamily="18" charset="0"/>
              </a:rPr>
              <a:t> από τη διαπλοκή των λατινικών όρων </a:t>
            </a:r>
            <a:r>
              <a:rPr lang="en-US" b="1" dirty="0" err="1">
                <a:latin typeface="Sylfaen" panose="010A0502050306030303" pitchFamily="18" charset="0"/>
              </a:rPr>
              <a:t>vulnus</a:t>
            </a:r>
            <a:r>
              <a:rPr lang="en-US" b="1" dirty="0">
                <a:latin typeface="Sylfaen" panose="010A0502050306030303" pitchFamily="18" charset="0"/>
              </a:rPr>
              <a:t> (</a:t>
            </a:r>
            <a:r>
              <a:rPr lang="el-GR" b="1" dirty="0">
                <a:latin typeface="Sylfaen" panose="010A0502050306030303" pitchFamily="18" charset="0"/>
              </a:rPr>
              <a:t>πληγή)</a:t>
            </a:r>
            <a:r>
              <a:rPr lang="el-GR" dirty="0">
                <a:latin typeface="Sylfaen" panose="010A0502050306030303" pitchFamily="18" charset="0"/>
              </a:rPr>
              <a:t> και </a:t>
            </a:r>
            <a:r>
              <a:rPr lang="en-US" b="1" dirty="0">
                <a:latin typeface="Sylfaen" panose="010A0502050306030303" pitchFamily="18" charset="0"/>
              </a:rPr>
              <a:t>vulva (</a:t>
            </a:r>
            <a:r>
              <a:rPr lang="el-GR" b="1" dirty="0">
                <a:latin typeface="Sylfaen" panose="010A0502050306030303" pitchFamily="18" charset="0"/>
              </a:rPr>
              <a:t>αιδοίο), </a:t>
            </a:r>
            <a:r>
              <a:rPr lang="el-GR" dirty="0">
                <a:latin typeface="Sylfaen" panose="010A0502050306030303" pitchFamily="18" charset="0"/>
              </a:rPr>
              <a:t>ή τη φράση: </a:t>
            </a:r>
            <a:r>
              <a:rPr lang="el-GR" b="1" dirty="0">
                <a:solidFill>
                  <a:srgbClr val="0033CC"/>
                </a:solidFill>
                <a:latin typeface="Sylfaen" panose="010A0502050306030303" pitchFamily="18" charset="0"/>
              </a:rPr>
              <a:t>«</a:t>
            </a:r>
            <a:r>
              <a:rPr lang="en-US" b="1" dirty="0" err="1">
                <a:solidFill>
                  <a:srgbClr val="0033CC"/>
                </a:solidFill>
                <a:latin typeface="Sylfaen" panose="010A0502050306030303" pitchFamily="18" charset="0"/>
              </a:rPr>
              <a:t>Domine</a:t>
            </a:r>
            <a:r>
              <a:rPr lang="en-US" b="1" dirty="0">
                <a:solidFill>
                  <a:srgbClr val="0033CC"/>
                </a:solidFill>
                <a:latin typeface="Sylfaen" panose="010A0502050306030303" pitchFamily="18" charset="0"/>
              </a:rPr>
              <a:t>, labia me aperies</a:t>
            </a:r>
            <a:r>
              <a:rPr lang="el-GR" b="1" dirty="0">
                <a:solidFill>
                  <a:srgbClr val="0033CC"/>
                </a:solidFill>
                <a:latin typeface="Sylfaen" panose="010A0502050306030303" pitchFamily="18" charset="0"/>
              </a:rPr>
              <a:t>» («Κύριε, άνοιξε τα χείλη μου»)</a:t>
            </a:r>
            <a:r>
              <a:rPr lang="en-US" b="1" dirty="0">
                <a:solidFill>
                  <a:srgbClr val="0033CC"/>
                </a:solidFill>
                <a:latin typeface="Sylfaen" panose="010A0502050306030303" pitchFamily="18" charset="0"/>
              </a:rPr>
              <a:t>, </a:t>
            </a:r>
            <a:r>
              <a:rPr lang="el-GR" b="1" dirty="0">
                <a:solidFill>
                  <a:srgbClr val="0033CC"/>
                </a:solidFill>
                <a:latin typeface="Sylfaen" panose="010A0502050306030303" pitchFamily="18" charset="0"/>
              </a:rPr>
              <a:t>όπου ο όρος </a:t>
            </a:r>
            <a:r>
              <a:rPr lang="en-US" b="1" dirty="0">
                <a:solidFill>
                  <a:srgbClr val="0033CC"/>
                </a:solidFill>
                <a:latin typeface="Sylfaen" panose="010A0502050306030303" pitchFamily="18" charset="0"/>
              </a:rPr>
              <a:t>labia</a:t>
            </a:r>
            <a:r>
              <a:rPr lang="el-GR" b="1" dirty="0">
                <a:solidFill>
                  <a:srgbClr val="0033CC"/>
                </a:solidFill>
                <a:latin typeface="Sylfaen" panose="010A0502050306030303" pitchFamily="18" charset="0"/>
              </a:rPr>
              <a:t> περιλάμβανε την πληγή, το αιδοίο και το στόμα</a:t>
            </a:r>
            <a:r>
              <a:rPr lang="el-GR" dirty="0">
                <a:latin typeface="Sylfaen" panose="010A0502050306030303" pitchFamily="18" charset="0"/>
              </a:rPr>
              <a:t>. </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r>
              <a:rPr lang="el-GR" sz="2000" dirty="0">
                <a:latin typeface="Sylfaen" panose="010A0502050306030303" pitchFamily="18" charset="0"/>
              </a:rPr>
              <a:t>Όλα τα παραπάνω νοούνται και προσεγγίζονται σήμερα από τις σπουδές φύλου </a:t>
            </a:r>
            <a:r>
              <a:rPr lang="el-GR" sz="2000" b="1" dirty="0">
                <a:solidFill>
                  <a:srgbClr val="C00000"/>
                </a:solidFill>
                <a:latin typeface="Sylfaen" panose="010A0502050306030303" pitchFamily="18" charset="0"/>
              </a:rPr>
              <a:t>ως ενσώματες </a:t>
            </a:r>
            <a:r>
              <a:rPr lang="el-GR" sz="2000" b="1" dirty="0" err="1">
                <a:solidFill>
                  <a:srgbClr val="C00000"/>
                </a:solidFill>
                <a:latin typeface="Sylfaen" panose="010A0502050306030303" pitchFamily="18" charset="0"/>
              </a:rPr>
              <a:t>νοηματοτοδήσεις</a:t>
            </a:r>
            <a:r>
              <a:rPr lang="el-GR" sz="2000" dirty="0">
                <a:latin typeface="Sylfaen" panose="010A0502050306030303" pitchFamily="18" charset="0"/>
              </a:rPr>
              <a:t>, καθώς </a:t>
            </a:r>
            <a:r>
              <a:rPr lang="el-GR" sz="2000" dirty="0" err="1">
                <a:latin typeface="Sylfaen" panose="010A0502050306030303" pitchFamily="18" charset="0"/>
              </a:rPr>
              <a:t>διαπλέκουν</a:t>
            </a:r>
            <a:r>
              <a:rPr lang="el-GR" sz="2000" dirty="0">
                <a:latin typeface="Sylfaen" panose="010A0502050306030303" pitchFamily="18" charset="0"/>
              </a:rPr>
              <a:t> το σώμα με </a:t>
            </a:r>
            <a:r>
              <a:rPr lang="el-GR" sz="2000" b="1" dirty="0">
                <a:latin typeface="Sylfaen" panose="010A0502050306030303" pitchFamily="18" charset="0"/>
              </a:rPr>
              <a:t>θρησκευτικούς/αλληγορικούς συμβολισμούς</a:t>
            </a:r>
            <a:r>
              <a:rPr lang="el-GR" sz="2000" dirty="0">
                <a:latin typeface="Sylfaen" panose="010A0502050306030303" pitchFamily="18" charset="0"/>
              </a:rPr>
              <a:t>, ένα σώμα όμως από το οποίο επιλέγονται συγκεκριμένα σημεία, ώστε να </a:t>
            </a:r>
            <a:r>
              <a:rPr lang="el-GR" sz="2000" b="1" u="sng" dirty="0" err="1">
                <a:solidFill>
                  <a:srgbClr val="8C0E71"/>
                </a:solidFill>
                <a:latin typeface="Sylfaen" panose="010A0502050306030303" pitchFamily="18" charset="0"/>
              </a:rPr>
              <a:t>επιρρώσουν</a:t>
            </a:r>
            <a:r>
              <a:rPr lang="el-GR" sz="2000" b="1" u="sng" dirty="0">
                <a:solidFill>
                  <a:srgbClr val="8C0E71"/>
                </a:solidFill>
                <a:latin typeface="Sylfaen" panose="010A0502050306030303" pitchFamily="18" charset="0"/>
              </a:rPr>
              <a:t> παγιωμένες ή κραταιές </a:t>
            </a:r>
            <a:r>
              <a:rPr lang="el-GR" sz="2000" b="1" u="sng" dirty="0" err="1">
                <a:solidFill>
                  <a:srgbClr val="8C0E71"/>
                </a:solidFill>
                <a:latin typeface="Sylfaen" panose="010A0502050306030303" pitchFamily="18" charset="0"/>
              </a:rPr>
              <a:t>έμφυλες</a:t>
            </a:r>
            <a:r>
              <a:rPr lang="el-GR" sz="2000" b="1" u="sng" dirty="0">
                <a:solidFill>
                  <a:srgbClr val="8C0E71"/>
                </a:solidFill>
                <a:latin typeface="Sylfaen" panose="010A0502050306030303" pitchFamily="18" charset="0"/>
              </a:rPr>
              <a:t> αντιλήψεις και να ενισχύσουν την ισχύουσα έμφυλη ιδεολογία</a:t>
            </a:r>
            <a:r>
              <a:rPr lang="el-GR" sz="2000" dirty="0">
                <a:solidFill>
                  <a:srgbClr val="8C0E71"/>
                </a:solidFill>
                <a:latin typeface="Sylfaen" panose="010A0502050306030303" pitchFamily="18" charset="0"/>
              </a:rPr>
              <a:t>.</a:t>
            </a:r>
          </a:p>
        </p:txBody>
      </p:sp>
      <p:sp>
        <p:nvSpPr>
          <p:cNvPr id="3" name="Βέλος: Κάτω 2">
            <a:extLst>
              <a:ext uri="{FF2B5EF4-FFF2-40B4-BE49-F238E27FC236}">
                <a16:creationId xmlns:a16="http://schemas.microsoft.com/office/drawing/2014/main" id="{70CF5BF2-8F60-6154-4F2D-80162635B0C7}"/>
              </a:ext>
            </a:extLst>
          </p:cNvPr>
          <p:cNvSpPr/>
          <p:nvPr/>
        </p:nvSpPr>
        <p:spPr>
          <a:xfrm>
            <a:off x="5612921" y="3495502"/>
            <a:ext cx="483079" cy="957532"/>
          </a:xfrm>
          <a:prstGeom prst="downArrow">
            <a:avLst/>
          </a:prstGeom>
          <a:solidFill>
            <a:srgbClr val="CC66FF"/>
          </a:solidFill>
          <a:ln>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6657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771" y="0"/>
            <a:ext cx="5089936" cy="685800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19" y="0"/>
            <a:ext cx="4943475" cy="6858000"/>
          </a:xfrm>
          <a:prstGeom prst="rect">
            <a:avLst/>
          </a:prstGeom>
        </p:spPr>
      </p:pic>
    </p:spTree>
    <p:extLst>
      <p:ext uri="{BB962C8B-B14F-4D97-AF65-F5344CB8AC3E}">
        <p14:creationId xmlns:p14="http://schemas.microsoft.com/office/powerpoint/2010/main" val="344154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899" y="616170"/>
            <a:ext cx="11006052" cy="5632311"/>
          </a:xfrm>
          <a:prstGeom prst="rect">
            <a:avLst/>
          </a:prstGeom>
          <a:noFill/>
        </p:spPr>
        <p:txBody>
          <a:bodyPr wrap="square" rtlCol="0">
            <a:spAutoFit/>
          </a:bodyPr>
          <a:lstStyle/>
          <a:p>
            <a:pPr algn="just">
              <a:buClr>
                <a:srgbClr val="FF0000"/>
              </a:buClr>
            </a:pPr>
            <a:r>
              <a:rPr lang="el-GR" dirty="0">
                <a:latin typeface="Sylfaen" panose="010A0502050306030303" pitchFamily="18" charset="0"/>
                <a:cs typeface="Calibri" panose="020F0502020204030204" pitchFamily="34" charset="0"/>
              </a:rPr>
              <a:t>Τέτοιου είδους αντιλήψεις μπορούσαν να </a:t>
            </a:r>
            <a:r>
              <a:rPr lang="el-GR" b="1" dirty="0" err="1">
                <a:latin typeface="Sylfaen" panose="010A0502050306030303" pitchFamily="18" charset="0"/>
                <a:cs typeface="Calibri" panose="020F0502020204030204" pitchFamily="34" charset="0"/>
              </a:rPr>
              <a:t>απαραχθούν</a:t>
            </a:r>
            <a:r>
              <a:rPr lang="el-GR" dirty="0">
                <a:latin typeface="Sylfaen" panose="010A0502050306030303" pitchFamily="18" charset="0"/>
                <a:cs typeface="Calibri" panose="020F0502020204030204" pitchFamily="34" charset="0"/>
              </a:rPr>
              <a:t> και με διαφορετικό τρόπο.</a:t>
            </a:r>
          </a:p>
          <a:p>
            <a:pPr algn="just">
              <a:buClr>
                <a:srgbClr val="FF0000"/>
              </a:buCl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r>
              <a:rPr lang="el-GR" dirty="0">
                <a:latin typeface="Sylfaen" panose="010A0502050306030303" pitchFamily="18" charset="0"/>
                <a:cs typeface="Calibri" panose="020F0502020204030204" pitchFamily="34" charset="0"/>
              </a:rPr>
              <a:t>Ένα τέτοιο παράδειγμα συνιστά ο λόγος υπεράσπισης της </a:t>
            </a:r>
            <a:r>
              <a:rPr lang="en-US" b="1" dirty="0" err="1">
                <a:latin typeface="Sylfaen" panose="010A0502050306030303" pitchFamily="18" charset="0"/>
                <a:cs typeface="Calibri" panose="020F0502020204030204" pitchFamily="34" charset="0"/>
              </a:rPr>
              <a:t>Jacoba</a:t>
            </a:r>
            <a:r>
              <a:rPr lang="en-US" b="1" dirty="0">
                <a:latin typeface="Sylfaen" panose="010A0502050306030303" pitchFamily="18" charset="0"/>
                <a:cs typeface="Calibri" panose="020F0502020204030204" pitchFamily="34" charset="0"/>
              </a:rPr>
              <a:t>/</a:t>
            </a:r>
            <a:r>
              <a:rPr lang="en-US" b="1" dirty="0" err="1">
                <a:latin typeface="Sylfaen" panose="010A0502050306030303" pitchFamily="18" charset="0"/>
                <a:cs typeface="Calibri" panose="020F0502020204030204" pitchFamily="34" charset="0"/>
              </a:rPr>
              <a:t>Jacquéline</a:t>
            </a:r>
            <a:r>
              <a:rPr lang="en-US" b="1" dirty="0">
                <a:latin typeface="Sylfaen" panose="010A0502050306030303" pitchFamily="18" charset="0"/>
                <a:cs typeface="Calibri" panose="020F0502020204030204" pitchFamily="34" charset="0"/>
              </a:rPr>
              <a:t> </a:t>
            </a:r>
            <a:r>
              <a:rPr lang="en-US" b="1" dirty="0" err="1">
                <a:latin typeface="Sylfaen" panose="010A0502050306030303" pitchFamily="18" charset="0"/>
                <a:cs typeface="Calibri" panose="020F0502020204030204" pitchFamily="34" charset="0"/>
              </a:rPr>
              <a:t>Félicie</a:t>
            </a:r>
            <a:r>
              <a:rPr lang="en-US" dirty="0">
                <a:latin typeface="Sylfaen" panose="010A0502050306030303" pitchFamily="18" charset="0"/>
                <a:cs typeface="Calibri" panose="020F0502020204030204" pitchFamily="34" charset="0"/>
              </a:rPr>
              <a:t>, </a:t>
            </a:r>
            <a:r>
              <a:rPr lang="el-GR" dirty="0">
                <a:latin typeface="Sylfaen" panose="010A0502050306030303" pitchFamily="18" charset="0"/>
                <a:cs typeface="Calibri" panose="020F0502020204030204" pitchFamily="34" charset="0"/>
              </a:rPr>
              <a:t>η οποία κατηγορήθηκε με άλλους και άλλες ιατρούς από την Ιατρική Σχολή του Πανεπιστημίου του Παρισιού ότι ασκούσαν την ιατρική χωρίς να διαθέτουν άδεια. Στην απολογία της υποστήριξε ότι:</a:t>
            </a: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9999FF"/>
              </a:buClr>
              <a:buFont typeface="Sylfaen" panose="010A0502050306030303" pitchFamily="18" charset="0"/>
              <a:buChar char="֍"/>
            </a:pPr>
            <a:r>
              <a:rPr lang="el-GR" dirty="0">
                <a:latin typeface="Sylfaen" panose="010A0502050306030303" pitchFamily="18" charset="0"/>
                <a:cs typeface="Calibri" panose="020F0502020204030204" pitchFamily="34" charset="0"/>
              </a:rPr>
              <a:t>Μία παρόμοια «θετική» (μυστικιστική) χρήση της αντίληψης του γυναικείου σώματος ως πορώδες και διαπερατό έρχεται από την </a:t>
            </a:r>
            <a:r>
              <a:rPr lang="en-US" b="1" dirty="0">
                <a:latin typeface="Sylfaen" panose="010A0502050306030303" pitchFamily="18" charset="0"/>
                <a:cs typeface="Calibri" panose="020F0502020204030204" pitchFamily="34" charset="0"/>
              </a:rPr>
              <a:t>Hildegard </a:t>
            </a:r>
            <a:r>
              <a:rPr lang="el-GR" b="1" dirty="0">
                <a:latin typeface="Sylfaen" panose="010A0502050306030303" pitchFamily="18" charset="0"/>
                <a:cs typeface="Calibri" panose="020F0502020204030204" pitchFamily="34" charset="0"/>
              </a:rPr>
              <a:t>του </a:t>
            </a:r>
            <a:r>
              <a:rPr lang="en-US" b="1" dirty="0" err="1">
                <a:latin typeface="Sylfaen" panose="010A0502050306030303" pitchFamily="18" charset="0"/>
                <a:cs typeface="Calibri" panose="020F0502020204030204" pitchFamily="34" charset="0"/>
              </a:rPr>
              <a:t>Bingen</a:t>
            </a:r>
            <a:r>
              <a:rPr lang="el-GR" dirty="0">
                <a:latin typeface="Sylfaen" panose="010A0502050306030303" pitchFamily="18" charset="0"/>
                <a:cs typeface="Calibri" panose="020F0502020204030204" pitchFamily="34" charset="0"/>
              </a:rPr>
              <a:t>, στο </a:t>
            </a:r>
            <a:r>
              <a:rPr lang="en-US" i="1" dirty="0" err="1">
                <a:latin typeface="Sylfaen" panose="010A0502050306030303" pitchFamily="18" charset="0"/>
                <a:cs typeface="Calibri" panose="020F0502020204030204" pitchFamily="34" charset="0"/>
              </a:rPr>
              <a:t>Scivias</a:t>
            </a:r>
            <a:r>
              <a:rPr lang="en-US" dirty="0">
                <a:latin typeface="Sylfaen" panose="010A0502050306030303" pitchFamily="18" charset="0"/>
                <a:cs typeface="Calibri" panose="020F0502020204030204" pitchFamily="34" charset="0"/>
              </a:rPr>
              <a:t>, </a:t>
            </a:r>
            <a:r>
              <a:rPr lang="el-GR" dirty="0">
                <a:latin typeface="Sylfaen" panose="010A0502050306030303" pitchFamily="18" charset="0"/>
                <a:cs typeface="Calibri" panose="020F0502020204030204" pitchFamily="34" charset="0"/>
              </a:rPr>
              <a:t>όπου εκεί το τερατώδες, ανοικτό γυναικείο σώμα </a:t>
            </a:r>
            <a:r>
              <a:rPr lang="el-GR" dirty="0" err="1">
                <a:latin typeface="Sylfaen" panose="010A0502050306030303" pitchFamily="18" charset="0"/>
                <a:cs typeface="Calibri" panose="020F0502020204030204" pitchFamily="34" charset="0"/>
              </a:rPr>
              <a:t>ανανοηματοδοτείται</a:t>
            </a:r>
            <a:r>
              <a:rPr lang="el-GR" dirty="0">
                <a:latin typeface="Sylfaen" panose="010A0502050306030303" pitchFamily="18" charset="0"/>
                <a:cs typeface="Calibri" panose="020F0502020204030204" pitchFamily="34" charset="0"/>
              </a:rPr>
              <a:t> και λαμβάνει </a:t>
            </a:r>
            <a:r>
              <a:rPr lang="el-GR" b="1" dirty="0" err="1">
                <a:solidFill>
                  <a:srgbClr val="9999FF"/>
                </a:solidFill>
                <a:latin typeface="Sylfaen" panose="010A0502050306030303" pitchFamily="18" charset="0"/>
                <a:cs typeface="Calibri" panose="020F0502020204030204" pitchFamily="34" charset="0"/>
              </a:rPr>
              <a:t>σωτηριακές</a:t>
            </a:r>
            <a:r>
              <a:rPr lang="el-GR" b="1" dirty="0">
                <a:solidFill>
                  <a:srgbClr val="9999FF"/>
                </a:solidFill>
                <a:latin typeface="Sylfaen" panose="010A0502050306030303" pitchFamily="18" charset="0"/>
                <a:cs typeface="Calibri" panose="020F0502020204030204" pitchFamily="34" charset="0"/>
              </a:rPr>
              <a:t> ιδιότητες</a:t>
            </a:r>
            <a:r>
              <a:rPr lang="el-GR" dirty="0">
                <a:latin typeface="Sylfaen" panose="010A0502050306030303" pitchFamily="18" charset="0"/>
                <a:cs typeface="Calibri" panose="020F0502020204030204" pitchFamily="34" charset="0"/>
              </a:rPr>
              <a:t>, καθώς από </a:t>
            </a:r>
            <a:r>
              <a:rPr lang="el-GR" b="1" dirty="0">
                <a:solidFill>
                  <a:srgbClr val="9999FF"/>
                </a:solidFill>
                <a:latin typeface="Sylfaen" panose="010A0502050306030303" pitchFamily="18" charset="0"/>
                <a:cs typeface="Calibri" panose="020F0502020204030204" pitchFamily="34" charset="0"/>
              </a:rPr>
              <a:t>τις οπές της μήτρας εισέρχονται ψυχές που </a:t>
            </a:r>
            <a:r>
              <a:rPr lang="el-GR" b="1" dirty="0" err="1">
                <a:solidFill>
                  <a:srgbClr val="9999FF"/>
                </a:solidFill>
                <a:latin typeface="Sylfaen" panose="010A0502050306030303" pitchFamily="18" charset="0"/>
                <a:cs typeface="Calibri" panose="020F0502020204030204" pitchFamily="34" charset="0"/>
              </a:rPr>
              <a:t>αποκαθαρόνται</a:t>
            </a:r>
            <a:r>
              <a:rPr lang="el-GR" b="1" dirty="0">
                <a:solidFill>
                  <a:srgbClr val="9999FF"/>
                </a:solidFill>
                <a:latin typeface="Sylfaen" panose="010A0502050306030303" pitchFamily="18" charset="0"/>
                <a:cs typeface="Calibri" panose="020F0502020204030204" pitchFamily="34" charset="0"/>
              </a:rPr>
              <a:t> από τις αμαρτίες για να επιστρέψουν στον Θεό</a:t>
            </a:r>
            <a:r>
              <a:rPr lang="el-GR" dirty="0">
                <a:latin typeface="Sylfaen" panose="010A0502050306030303" pitchFamily="18" charset="0"/>
                <a:cs typeface="Calibri" panose="020F0502020204030204" pitchFamily="34" charset="0"/>
              </a:rPr>
              <a:t>. Η είσοδος και η έξοδος των ψυχών αναλογεί συμβολικά με τη σύλληψη και τη γέννηση, και μόνο χάρη στη μήτρα μπορούν αυτές να πραγματοποιηθούν.  </a:t>
            </a:r>
          </a:p>
          <a:p>
            <a:pPr marL="285750" indent="-285750" algn="just">
              <a:buClr>
                <a:srgbClr val="FF0000"/>
              </a:buClr>
              <a:buFont typeface="Arial" panose="020B0604020202020204" pitchFamily="34" charset="0"/>
              <a:buChar char="♀"/>
            </a:pPr>
            <a:endParaRPr lang="el-GR" dirty="0">
              <a:latin typeface="Sylfaen" panose="010A0502050306030303" pitchFamily="18" charset="0"/>
              <a:cs typeface="Calibri" panose="020F0502020204030204" pitchFamily="34" charset="0"/>
            </a:endParaRPr>
          </a:p>
        </p:txBody>
      </p:sp>
      <p:sp>
        <p:nvSpPr>
          <p:cNvPr id="3" name="Ορθογώνιο 2">
            <a:extLst>
              <a:ext uri="{FF2B5EF4-FFF2-40B4-BE49-F238E27FC236}">
                <a16:creationId xmlns:a16="http://schemas.microsoft.com/office/drawing/2014/main" id="{3DAA5993-1024-3F7A-2D7C-EBA7127EB9B2}"/>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069FF5D8-C79D-64C3-7391-79D929A9D630}"/>
              </a:ext>
            </a:extLst>
          </p:cNvPr>
          <p:cNvSpPr txBox="1"/>
          <p:nvPr/>
        </p:nvSpPr>
        <p:spPr>
          <a:xfrm>
            <a:off x="1854679" y="2157801"/>
            <a:ext cx="9040483" cy="1754326"/>
          </a:xfrm>
          <a:prstGeom prst="rect">
            <a:avLst/>
          </a:prstGeom>
          <a:noFill/>
        </p:spPr>
        <p:txBody>
          <a:bodyPr wrap="square" rtlCol="0">
            <a:spAutoFit/>
          </a:bodyPr>
          <a:lstStyle/>
          <a:p>
            <a:pPr algn="just">
              <a:buClr>
                <a:srgbClr val="9999FF"/>
              </a:buClr>
            </a:pPr>
            <a:r>
              <a:rPr lang="el-GR" dirty="0">
                <a:latin typeface="Sylfaen" panose="010A0502050306030303" pitchFamily="18" charset="0"/>
                <a:cs typeface="Calibri" panose="020F0502020204030204" pitchFamily="34" charset="0"/>
              </a:rPr>
              <a:t>«Είναι πιο </a:t>
            </a:r>
            <a:r>
              <a:rPr lang="el-GR" b="1" dirty="0">
                <a:latin typeface="Sylfaen" panose="010A0502050306030303" pitchFamily="18" charset="0"/>
                <a:cs typeface="Calibri" panose="020F0502020204030204" pitchFamily="34" charset="0"/>
              </a:rPr>
              <a:t>ταιριαστό και ενάρετο</a:t>
            </a:r>
            <a:r>
              <a:rPr lang="el-GR" dirty="0">
                <a:latin typeface="Sylfaen" panose="010A0502050306030303" pitchFamily="18" charset="0"/>
                <a:cs typeface="Calibri" panose="020F0502020204030204" pitchFamily="34" charset="0"/>
              </a:rPr>
              <a:t> μια επιδέξια γυναίκα με εμπειρία στην τέχνη της ιατρικής να επισκέπτεται μια ασθενή γυναίκα, να την εξετάζει και να ερευνά τα κρυμμένα μυστικά της </a:t>
            </a:r>
            <a:r>
              <a:rPr lang="el-GR" b="1" dirty="0">
                <a:latin typeface="Sylfaen" panose="010A0502050306030303" pitchFamily="18" charset="0"/>
                <a:cs typeface="Calibri" panose="020F0502020204030204" pitchFamily="34" charset="0"/>
              </a:rPr>
              <a:t>από ό,τι ένας άνδρας στον οποίον δεν επιτρέπεται να την εξετάσει, ούτε να πιάσει τα χέρια, το στήθος, το στομάχι, τα πόδια κλπ. της γυναίκας</a:t>
            </a:r>
            <a:r>
              <a:rPr lang="el-GR" dirty="0">
                <a:latin typeface="Sylfaen" panose="010A0502050306030303" pitchFamily="18" charset="0"/>
                <a:cs typeface="Calibri" panose="020F0502020204030204" pitchFamily="34" charset="0"/>
              </a:rPr>
              <a:t>. Το αντίθετο μάλιστα, ένας άνδρας θα πρέπει όσο μπορεί να αποφεύγει τα μυστικά των γυναικών και τη στενή συναναστροφή μαζί τους».</a:t>
            </a:r>
          </a:p>
        </p:txBody>
      </p:sp>
    </p:spTree>
    <p:extLst>
      <p:ext uri="{BB962C8B-B14F-4D97-AF65-F5344CB8AC3E}">
        <p14:creationId xmlns:p14="http://schemas.microsoft.com/office/powerpoint/2010/main" val="94082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390" y="312284"/>
            <a:ext cx="11792932" cy="7017306"/>
          </a:xfrm>
          <a:prstGeom prst="rect">
            <a:avLst/>
          </a:prstGeom>
          <a:noFill/>
        </p:spPr>
        <p:txBody>
          <a:bodyPr wrap="square" rtlCol="0">
            <a:spAutoFit/>
          </a:bodyPr>
          <a:lstStyle/>
          <a:p>
            <a:pPr marL="285750" lvl="0" indent="-285750" algn="just">
              <a:buClr>
                <a:srgbClr val="4C3D8B"/>
              </a:buClr>
              <a:buFont typeface="Sylfaen" panose="010A0502050306030303" pitchFamily="18" charset="0"/>
              <a:buChar char="֍"/>
            </a:pPr>
            <a:r>
              <a:rPr lang="el-GR" dirty="0">
                <a:solidFill>
                  <a:prstClr val="black"/>
                </a:solidFill>
                <a:latin typeface="Sylfaen" panose="010A0502050306030303" pitchFamily="18" charset="0"/>
              </a:rPr>
              <a:t>Για το ενεργό σεξουαλικά γυναικείο σώμα </a:t>
            </a:r>
            <a:r>
              <a:rPr lang="el-GR" b="1" dirty="0">
                <a:solidFill>
                  <a:srgbClr val="104D50"/>
                </a:solidFill>
                <a:latin typeface="Sylfaen" panose="010A0502050306030303" pitchFamily="18" charset="0"/>
              </a:rPr>
              <a:t>η αναπαραγωγή κατείχε κεντρική θέση στις ιατρικές πραγματείες</a:t>
            </a:r>
            <a:r>
              <a:rPr lang="el-GR" dirty="0">
                <a:solidFill>
                  <a:srgbClr val="104D50"/>
                </a:solidFill>
                <a:latin typeface="Sylfaen" panose="010A0502050306030303" pitchFamily="18" charset="0"/>
              </a:rPr>
              <a:t>, </a:t>
            </a:r>
            <a:r>
              <a:rPr lang="el-GR" b="1" dirty="0">
                <a:solidFill>
                  <a:srgbClr val="104D50"/>
                </a:solidFill>
                <a:latin typeface="Sylfaen" panose="010A0502050306030303" pitchFamily="18" charset="0"/>
              </a:rPr>
              <a:t>όπως και η συχνή σεξουαλική δραστηριότητα, με την θερμότητα και τον οργασμό να θεωρούνταν απαραίτητα στοιχεία για την τεκνοποίηση</a:t>
            </a:r>
            <a:r>
              <a:rPr lang="el-GR" dirty="0">
                <a:solidFill>
                  <a:prstClr val="black"/>
                </a:solidFill>
                <a:latin typeface="Sylfaen" panose="010A0502050306030303" pitchFamily="18" charset="0"/>
              </a:rPr>
              <a:t>. Η Εκκλησία, εντούτοις, συγκρότησε τους λόγους αποσύνδεσης τους από την ηδονή και την απόλαυση, ενώ αποδοκίμαζε οποιαδήποτε σεξουαλική πρακτική δεν εντασσόταν στο πλαίσιο του </a:t>
            </a:r>
            <a:r>
              <a:rPr lang="el-GR" b="1" dirty="0">
                <a:solidFill>
                  <a:prstClr val="black"/>
                </a:solidFill>
                <a:latin typeface="Sylfaen" panose="010A0502050306030303" pitchFamily="18" charset="0"/>
              </a:rPr>
              <a:t>γάμου</a:t>
            </a:r>
            <a:r>
              <a:rPr lang="el-GR" dirty="0">
                <a:solidFill>
                  <a:prstClr val="black"/>
                </a:solidFill>
                <a:latin typeface="Sylfaen" panose="010A0502050306030303" pitchFamily="18" charset="0"/>
              </a:rPr>
              <a:t> και στο </a:t>
            </a:r>
            <a:r>
              <a:rPr lang="el-GR" u="sng" dirty="0">
                <a:solidFill>
                  <a:prstClr val="black"/>
                </a:solidFill>
                <a:latin typeface="Sylfaen" panose="010A0502050306030303" pitchFamily="18" charset="0"/>
              </a:rPr>
              <a:t>καθεστώς της </a:t>
            </a:r>
            <a:r>
              <a:rPr lang="el-GR" b="1" u="sng" dirty="0">
                <a:solidFill>
                  <a:prstClr val="black"/>
                </a:solidFill>
                <a:latin typeface="Sylfaen" panose="010A0502050306030303" pitchFamily="18" charset="0"/>
              </a:rPr>
              <a:t>μονογαμίας</a:t>
            </a:r>
            <a:r>
              <a:rPr lang="el-GR" dirty="0">
                <a:solidFill>
                  <a:prstClr val="black"/>
                </a:solidFill>
                <a:latin typeface="Sylfaen" panose="010A0502050306030303" pitchFamily="18" charset="0"/>
              </a:rPr>
              <a:t>.</a:t>
            </a:r>
          </a:p>
          <a:p>
            <a:pPr lvl="0"/>
            <a:endParaRPr lang="el-GR" dirty="0">
              <a:solidFill>
                <a:prstClr val="black"/>
              </a:solidFill>
              <a:latin typeface="Sylfaen" panose="010A0502050306030303" pitchFamily="18" charset="0"/>
            </a:endParaRPr>
          </a:p>
          <a:p>
            <a:pPr marL="285750" lvl="0" indent="-285750" algn="just">
              <a:buFont typeface="Wingdings" panose="05000000000000000000" pitchFamily="2" charset="2"/>
              <a:buChar char="à"/>
            </a:pPr>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Wingdings" panose="05000000000000000000" pitchFamily="2" charset="2"/>
              <a:buChar char="à"/>
            </a:pPr>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Wingdings" panose="05000000000000000000" pitchFamily="2" charset="2"/>
              <a:buChar char="à"/>
            </a:pPr>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Wingdings" panose="05000000000000000000" pitchFamily="2" charset="2"/>
              <a:buChar char="à"/>
            </a:pPr>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Wingdings" panose="05000000000000000000" pitchFamily="2" charset="2"/>
              <a:buChar char="à"/>
            </a:pPr>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Wingdings" panose="05000000000000000000" pitchFamily="2" charset="2"/>
              <a:buChar char="à"/>
            </a:pPr>
            <a:endParaRPr lang="el-GR" dirty="0">
              <a:solidFill>
                <a:prstClr val="black"/>
              </a:solidFill>
              <a:latin typeface="Sylfaen" panose="010A0502050306030303" pitchFamily="18" charset="0"/>
              <a:sym typeface="Wingdings" panose="05000000000000000000" pitchFamily="2" charset="2"/>
            </a:endParaRPr>
          </a:p>
          <a:p>
            <a:pPr lvl="0"/>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Arial" panose="020B0604020202020204" pitchFamily="34" charset="0"/>
              <a:buChar char="•"/>
            </a:pPr>
            <a:r>
              <a:rPr lang="el-GR" dirty="0">
                <a:solidFill>
                  <a:prstClr val="black"/>
                </a:solidFill>
                <a:latin typeface="Sylfaen" panose="010A0502050306030303" pitchFamily="18" charset="0"/>
                <a:sym typeface="Wingdings" panose="05000000000000000000" pitchFamily="2" charset="2"/>
              </a:rPr>
              <a:t>Το κυρίαρχο συνοδευτικό στοιχείο του γάμου από τον πρώιμο Μεσαίωνα ήταν </a:t>
            </a:r>
            <a:r>
              <a:rPr lang="el-GR" b="1" dirty="0">
                <a:solidFill>
                  <a:prstClr val="black"/>
                </a:solidFill>
                <a:latin typeface="Sylfaen" panose="010A0502050306030303" pitchFamily="18" charset="0"/>
                <a:sym typeface="Wingdings" panose="05000000000000000000" pitchFamily="2" charset="2"/>
              </a:rPr>
              <a:t>ο </a:t>
            </a:r>
            <a:r>
              <a:rPr lang="el-GR" b="1" u="sng" dirty="0">
                <a:solidFill>
                  <a:prstClr val="black"/>
                </a:solidFill>
                <a:latin typeface="Sylfaen" panose="010A0502050306030303" pitchFamily="18" charset="0"/>
                <a:sym typeface="Wingdings" panose="05000000000000000000" pitchFamily="2" charset="2"/>
              </a:rPr>
              <a:t>δημόσιος χαρακτήρας </a:t>
            </a:r>
            <a:r>
              <a:rPr lang="el-GR" dirty="0">
                <a:solidFill>
                  <a:prstClr val="black"/>
                </a:solidFill>
                <a:latin typeface="Sylfaen" panose="010A0502050306030303" pitchFamily="18" charset="0"/>
                <a:sym typeface="Wingdings" panose="05000000000000000000" pitchFamily="2" charset="2"/>
              </a:rPr>
              <a:t>του. </a:t>
            </a:r>
          </a:p>
          <a:p>
            <a:pPr marL="285750" lvl="0" indent="-285750" algn="just">
              <a:buFont typeface="Arial" panose="020B0604020202020204" pitchFamily="34" charset="0"/>
              <a:buChar char="•"/>
            </a:pPr>
            <a:endParaRPr lang="el-GR" dirty="0">
              <a:solidFill>
                <a:prstClr val="black"/>
              </a:solidFill>
              <a:latin typeface="Sylfaen" panose="010A0502050306030303" pitchFamily="18" charset="0"/>
              <a:sym typeface="Wingdings" panose="05000000000000000000" pitchFamily="2" charset="2"/>
            </a:endParaRPr>
          </a:p>
          <a:p>
            <a:pPr lvl="0" algn="just"/>
            <a:endParaRPr lang="el-GR" dirty="0">
              <a:solidFill>
                <a:prstClr val="black"/>
              </a:solidFill>
              <a:latin typeface="Sylfaen" panose="010A0502050306030303" pitchFamily="18" charset="0"/>
              <a:sym typeface="Wingdings" panose="05000000000000000000" pitchFamily="2" charset="2"/>
            </a:endParaRPr>
          </a:p>
          <a:p>
            <a:pPr marL="285750" lvl="0" indent="-285750" algn="just">
              <a:buFont typeface="Arial" panose="020B0604020202020204" pitchFamily="34" charset="0"/>
              <a:buChar char="•"/>
            </a:pPr>
            <a:r>
              <a:rPr lang="el-GR" dirty="0">
                <a:solidFill>
                  <a:prstClr val="black"/>
                </a:solidFill>
                <a:latin typeface="Sylfaen" panose="010A0502050306030303" pitchFamily="18" charset="0"/>
                <a:sym typeface="Wingdings" panose="05000000000000000000" pitchFamily="2" charset="2"/>
              </a:rPr>
              <a:t>Δινόταν, επίσης, </a:t>
            </a:r>
            <a:r>
              <a:rPr lang="el-GR" b="1" dirty="0">
                <a:solidFill>
                  <a:prstClr val="black"/>
                </a:solidFill>
                <a:latin typeface="Sylfaen" panose="010A0502050306030303" pitchFamily="18" charset="0"/>
                <a:sym typeface="Wingdings" panose="05000000000000000000" pitchFamily="2" charset="2"/>
              </a:rPr>
              <a:t>ένα διάστημα περίπου τριών Κυριακών</a:t>
            </a:r>
            <a:r>
              <a:rPr lang="el-GR" dirty="0">
                <a:solidFill>
                  <a:prstClr val="black"/>
                </a:solidFill>
                <a:latin typeface="Sylfaen" panose="010A0502050306030303" pitchFamily="18" charset="0"/>
                <a:sym typeface="Wingdings" panose="05000000000000000000" pitchFamily="2" charset="2"/>
              </a:rPr>
              <a:t>, ώστε όποιος γνώριζε κάτι καχύποπτο, το οποίο πιθανόν να εμπόδιζε τη εγκυρότητα του γάμου, </a:t>
            </a:r>
            <a:r>
              <a:rPr lang="el-GR" b="1" dirty="0">
                <a:solidFill>
                  <a:prstClr val="black"/>
                </a:solidFill>
                <a:latin typeface="Sylfaen" panose="010A0502050306030303" pitchFamily="18" charset="0"/>
                <a:sym typeface="Wingdings" panose="05000000000000000000" pitchFamily="2" charset="2"/>
              </a:rPr>
              <a:t>είχε την ευκαιρία να το δηλώσει</a:t>
            </a:r>
            <a:r>
              <a:rPr lang="el-GR" dirty="0">
                <a:solidFill>
                  <a:prstClr val="black"/>
                </a:solidFill>
                <a:latin typeface="Sylfaen" panose="010A0502050306030303" pitchFamily="18" charset="0"/>
                <a:sym typeface="Wingdings" panose="05000000000000000000" pitchFamily="2" charset="2"/>
              </a:rPr>
              <a:t>.</a:t>
            </a:r>
          </a:p>
          <a:p>
            <a:pPr marL="285750" lvl="0" indent="-285750" algn="just">
              <a:buFont typeface="Arial" panose="020B0604020202020204" pitchFamily="34" charset="0"/>
              <a:buChar char="•"/>
            </a:pPr>
            <a:r>
              <a:rPr lang="el-GR" dirty="0">
                <a:solidFill>
                  <a:prstClr val="black"/>
                </a:solidFill>
                <a:latin typeface="Sylfaen" panose="010A0502050306030303" pitchFamily="18" charset="0"/>
                <a:sym typeface="Wingdings" panose="05000000000000000000" pitchFamily="2" charset="2"/>
              </a:rPr>
              <a:t>Η πλειονότητα των αρχείων που πληροφορεί για το τυπικό του γάμου </a:t>
            </a:r>
            <a:r>
              <a:rPr lang="el-GR" b="1" dirty="0">
                <a:solidFill>
                  <a:srgbClr val="C00000"/>
                </a:solidFill>
                <a:latin typeface="Sylfaen" panose="010A0502050306030303" pitchFamily="18" charset="0"/>
                <a:sym typeface="Wingdings" panose="05000000000000000000" pitchFamily="2" charset="2"/>
              </a:rPr>
              <a:t>αφορά ανθρώπους των ανώτερων κοινωνικά στρωμάτων</a:t>
            </a:r>
            <a:r>
              <a:rPr lang="el-GR" dirty="0">
                <a:solidFill>
                  <a:prstClr val="black"/>
                </a:solidFill>
                <a:latin typeface="Sylfaen" panose="010A0502050306030303" pitchFamily="18" charset="0"/>
                <a:sym typeface="Wingdings" panose="05000000000000000000" pitchFamily="2" charset="2"/>
              </a:rPr>
              <a:t>, οι οποίοι κατείχαν περιουσία και μέσω αυτού προχωρούσαν σε οικονομικούς διακανονισμούς. Όμως, στα εκκλησιαστικά αρχεία είναι που αναπαρίσταται η ιστορία του γάμου, νομική και δημογραφική, καθώς και των σεξουαλικών σχέσεων.</a:t>
            </a:r>
            <a:endParaRPr lang="el-GR" dirty="0">
              <a:solidFill>
                <a:prstClr val="black"/>
              </a:solidFill>
              <a:latin typeface="Sylfaen" panose="010A0502050306030303" pitchFamily="18" charset="0"/>
            </a:endParaRPr>
          </a:p>
          <a:p>
            <a:pPr lvl="0"/>
            <a:endParaRPr lang="el-GR" dirty="0">
              <a:solidFill>
                <a:prstClr val="black"/>
              </a:solidFill>
              <a:latin typeface="Sylfaen" panose="010A0502050306030303" pitchFamily="18" charset="0"/>
            </a:endParaRPr>
          </a:p>
          <a:p>
            <a:pPr lvl="0"/>
            <a:endParaRPr lang="el-GR" dirty="0">
              <a:solidFill>
                <a:prstClr val="black"/>
              </a:solidFill>
              <a:latin typeface="Sylfaen" panose="010A0502050306030303" pitchFamily="18" charset="0"/>
            </a:endParaRPr>
          </a:p>
          <a:p>
            <a:endParaRPr lang="el-GR" dirty="0"/>
          </a:p>
        </p:txBody>
      </p:sp>
      <p:sp>
        <p:nvSpPr>
          <p:cNvPr id="3" name="Ορθογώνιο 2">
            <a:extLst>
              <a:ext uri="{FF2B5EF4-FFF2-40B4-BE49-F238E27FC236}">
                <a16:creationId xmlns:a16="http://schemas.microsoft.com/office/drawing/2014/main" id="{402B6E2C-C8C7-28EB-82DC-6CA9AE9EEF82}"/>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B2B7F509-7AE1-EDE4-027C-E24A42CF8F2F}"/>
              </a:ext>
            </a:extLst>
          </p:cNvPr>
          <p:cNvSpPr txBox="1"/>
          <p:nvPr/>
        </p:nvSpPr>
        <p:spPr>
          <a:xfrm>
            <a:off x="1998481" y="1960776"/>
            <a:ext cx="8993171" cy="1800519"/>
          </a:xfrm>
          <a:prstGeom prst="rect">
            <a:avLst/>
          </a:prstGeom>
          <a:noFill/>
          <a:ln w="38100">
            <a:solidFill>
              <a:srgbClr val="4C3D8B"/>
            </a:solidFill>
          </a:ln>
        </p:spPr>
        <p:txBody>
          <a:bodyPr wrap="square" rtlCol="0">
            <a:spAutoFit/>
          </a:bodyPr>
          <a:lstStyle/>
          <a:p>
            <a:pPr lvl="0" algn="just"/>
            <a:r>
              <a:rPr lang="el-GR" dirty="0">
                <a:solidFill>
                  <a:prstClr val="black"/>
                </a:solidFill>
                <a:latin typeface="Sylfaen" panose="010A0502050306030303" pitchFamily="18" charset="0"/>
                <a:sym typeface="Wingdings" panose="05000000000000000000" pitchFamily="2" charset="2"/>
              </a:rPr>
              <a:t>Για περίπου τριακόσια χρόνια και μέχρι το τέλος του 15</a:t>
            </a:r>
            <a:r>
              <a:rPr lang="el-GR" baseline="30000" dirty="0">
                <a:solidFill>
                  <a:prstClr val="black"/>
                </a:solidFill>
                <a:latin typeface="Sylfaen" panose="010A0502050306030303" pitchFamily="18" charset="0"/>
                <a:sym typeface="Wingdings" panose="05000000000000000000" pitchFamily="2" charset="2"/>
              </a:rPr>
              <a:t>ου</a:t>
            </a:r>
            <a:r>
              <a:rPr lang="el-GR" dirty="0">
                <a:solidFill>
                  <a:prstClr val="black"/>
                </a:solidFill>
                <a:latin typeface="Sylfaen" panose="010A0502050306030303" pitchFamily="18" charset="0"/>
                <a:sym typeface="Wingdings" panose="05000000000000000000" pitchFamily="2" charset="2"/>
              </a:rPr>
              <a:t> αιώνα, </a:t>
            </a:r>
            <a:r>
              <a:rPr lang="el-GR" b="1" dirty="0">
                <a:solidFill>
                  <a:prstClr val="black"/>
                </a:solidFill>
                <a:latin typeface="Sylfaen" panose="010A0502050306030303" pitchFamily="18" charset="0"/>
                <a:sym typeface="Wingdings" panose="05000000000000000000" pitchFamily="2" charset="2"/>
              </a:rPr>
              <a:t>οι κανόνες ρύθμισης του γάμου ως </a:t>
            </a:r>
            <a:r>
              <a:rPr lang="el-GR" b="1" dirty="0" smtClean="0">
                <a:solidFill>
                  <a:prstClr val="black"/>
                </a:solidFill>
                <a:latin typeface="Sylfaen" panose="010A0502050306030303" pitchFamily="18" charset="0"/>
                <a:sym typeface="Wingdings" panose="05000000000000000000" pitchFamily="2" charset="2"/>
              </a:rPr>
              <a:t>μυστηρίου, </a:t>
            </a:r>
            <a:r>
              <a:rPr lang="el-GR" b="1" dirty="0">
                <a:solidFill>
                  <a:prstClr val="black"/>
                </a:solidFill>
                <a:latin typeface="Sylfaen" panose="010A0502050306030303" pitchFamily="18" charset="0"/>
                <a:sym typeface="Wingdings" panose="05000000000000000000" pitchFamily="2" charset="2"/>
              </a:rPr>
              <a:t>μαζί με τον γαμήλιό βίο καθορίζονταν από την Εκκλησία</a:t>
            </a:r>
            <a:r>
              <a:rPr lang="el-GR" dirty="0">
                <a:solidFill>
                  <a:prstClr val="black"/>
                </a:solidFill>
                <a:latin typeface="Sylfaen" panose="010A0502050306030303" pitchFamily="18" charset="0"/>
                <a:sym typeface="Wingdings" panose="05000000000000000000" pitchFamily="2" charset="2"/>
              </a:rPr>
              <a:t>. Με τον πάπα </a:t>
            </a:r>
            <a:r>
              <a:rPr lang="el-GR" b="1" u="sng" dirty="0">
                <a:solidFill>
                  <a:srgbClr val="104D50"/>
                </a:solidFill>
                <a:latin typeface="Sylfaen" panose="010A0502050306030303" pitchFamily="18" charset="0"/>
                <a:sym typeface="Wingdings" panose="05000000000000000000" pitchFamily="2" charset="2"/>
              </a:rPr>
              <a:t>Αλέξανδρο Γ΄</a:t>
            </a:r>
            <a:r>
              <a:rPr lang="el-GR" dirty="0">
                <a:solidFill>
                  <a:srgbClr val="104D50"/>
                </a:solidFill>
                <a:latin typeface="Sylfaen" panose="010A0502050306030303" pitchFamily="18" charset="0"/>
                <a:sym typeface="Wingdings" panose="05000000000000000000" pitchFamily="2" charset="2"/>
              </a:rPr>
              <a:t> </a:t>
            </a:r>
            <a:r>
              <a:rPr lang="el-GR" dirty="0">
                <a:solidFill>
                  <a:prstClr val="black"/>
                </a:solidFill>
                <a:latin typeface="Sylfaen" panose="010A0502050306030303" pitchFamily="18" charset="0"/>
                <a:sym typeface="Wingdings" panose="05000000000000000000" pitchFamily="2" charset="2"/>
              </a:rPr>
              <a:t>(1100-1181) εισήχθησαν ορισμένοι κανόνες και μέσω των αρχείων των εκκλησιαστικών δικαστηρίων φαίνεται πως εφαρμόζονταν σχεδόν σε όλη τη βορειοδυτική Ευρώπη. Φυσικά, υπήρχαν διαφορές στην εφαρμογή που εξαρτιούνταν από τα τοπικά ήθη, αλλά και τη διάθεση του εκάστοτε επισκόπου.</a:t>
            </a:r>
            <a:endParaRPr lang="en-US" dirty="0">
              <a:solidFill>
                <a:prstClr val="black"/>
              </a:solidFill>
              <a:latin typeface="Sylfaen" panose="010A0502050306030303" pitchFamily="18" charset="0"/>
              <a:sym typeface="Wingdings" panose="05000000000000000000" pitchFamily="2" charset="2"/>
            </a:endParaRPr>
          </a:p>
        </p:txBody>
      </p:sp>
      <p:sp>
        <p:nvSpPr>
          <p:cNvPr id="5" name="Βέλος: Με γωνία προς τα επάνω 4">
            <a:extLst>
              <a:ext uri="{FF2B5EF4-FFF2-40B4-BE49-F238E27FC236}">
                <a16:creationId xmlns:a16="http://schemas.microsoft.com/office/drawing/2014/main" id="{B0532B99-EC7A-FFD1-0FDB-DB04B1C5FB28}"/>
              </a:ext>
            </a:extLst>
          </p:cNvPr>
          <p:cNvSpPr/>
          <p:nvPr/>
        </p:nvSpPr>
        <p:spPr>
          <a:xfrm rot="5400000">
            <a:off x="1486291" y="1701538"/>
            <a:ext cx="329938" cy="311085"/>
          </a:xfrm>
          <a:prstGeom prst="bentUpArrow">
            <a:avLst/>
          </a:prstGeom>
          <a:solidFill>
            <a:srgbClr val="4C3D8B"/>
          </a:solidFill>
          <a:ln>
            <a:solidFill>
              <a:srgbClr val="4C3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50F330EC-F260-2D66-A3B4-202991A61B69}"/>
              </a:ext>
            </a:extLst>
          </p:cNvPr>
          <p:cNvSpPr txBox="1"/>
          <p:nvPr/>
        </p:nvSpPr>
        <p:spPr>
          <a:xfrm>
            <a:off x="914399" y="4189620"/>
            <a:ext cx="9851011" cy="584775"/>
          </a:xfrm>
          <a:prstGeom prst="rect">
            <a:avLst/>
          </a:prstGeom>
          <a:noFill/>
        </p:spPr>
        <p:txBody>
          <a:bodyPr wrap="square" rtlCol="0">
            <a:spAutoFit/>
          </a:bodyPr>
          <a:lstStyle/>
          <a:p>
            <a:pPr lvl="0" algn="just"/>
            <a:r>
              <a:rPr lang="el-GR" sz="1600" dirty="0">
                <a:solidFill>
                  <a:prstClr val="black"/>
                </a:solidFill>
                <a:latin typeface="Sylfaen" panose="010A0502050306030303" pitchFamily="18" charset="0"/>
                <a:sym typeface="Wingdings" panose="05000000000000000000" pitchFamily="2" charset="2"/>
              </a:rPr>
              <a:t>Στο Παρίσι, για παράδειγμα, του ύστερου 15ου αι., συνηθιζόταν το ζευγάρι να ανταλλάσσει όρκους στην πόρτα της εκκλησίας. </a:t>
            </a:r>
          </a:p>
        </p:txBody>
      </p:sp>
      <p:sp>
        <p:nvSpPr>
          <p:cNvPr id="7" name="Βέλος: Με γωνία προς τα επάνω 6">
            <a:extLst>
              <a:ext uri="{FF2B5EF4-FFF2-40B4-BE49-F238E27FC236}">
                <a16:creationId xmlns:a16="http://schemas.microsoft.com/office/drawing/2014/main" id="{0F510A95-1E8F-6882-E8F8-AB715BE2BCC2}"/>
              </a:ext>
            </a:extLst>
          </p:cNvPr>
          <p:cNvSpPr/>
          <p:nvPr/>
        </p:nvSpPr>
        <p:spPr>
          <a:xfrm rot="5400000">
            <a:off x="669303" y="4189620"/>
            <a:ext cx="245096" cy="203271"/>
          </a:xfrm>
          <a:prstGeom prst="bentUpArrow">
            <a:avLst/>
          </a:prstGeom>
          <a:solidFill>
            <a:srgbClr val="4C3D8B"/>
          </a:solidFill>
          <a:ln>
            <a:solidFill>
              <a:srgbClr val="4C3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0641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A330B8-9C2B-DDE0-BF94-E3CCABB76630}"/>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555567" y="234170"/>
            <a:ext cx="11080866" cy="6186309"/>
          </a:xfrm>
          <a:prstGeom prst="rect">
            <a:avLst/>
          </a:prstGeom>
          <a:noFill/>
        </p:spPr>
        <p:txBody>
          <a:bodyPr wrap="square" rtlCol="0">
            <a:spAutoFit/>
          </a:bodyPr>
          <a:lstStyle/>
          <a:p>
            <a:pPr marL="285750" indent="-285750" algn="just">
              <a:buClr>
                <a:srgbClr val="CC66FF"/>
              </a:buClr>
              <a:buFont typeface="Sylfaen" panose="010A0502050306030303" pitchFamily="18" charset="0"/>
              <a:buChar char="֍"/>
            </a:pPr>
            <a:r>
              <a:rPr lang="el-GR" dirty="0">
                <a:latin typeface="Sylfaen" panose="010A0502050306030303" pitchFamily="18" charset="0"/>
              </a:rPr>
              <a:t>Η </a:t>
            </a:r>
            <a:r>
              <a:rPr lang="el-GR" dirty="0" err="1">
                <a:latin typeface="Sylfaen" panose="010A0502050306030303" pitchFamily="18" charset="0"/>
              </a:rPr>
              <a:t>ιεροποίηση</a:t>
            </a:r>
            <a:r>
              <a:rPr lang="el-GR" dirty="0">
                <a:latin typeface="Sylfaen" panose="010A0502050306030303" pitchFamily="18" charset="0"/>
              </a:rPr>
              <a:t> του γάμου περιλάμβανε </a:t>
            </a:r>
            <a:r>
              <a:rPr lang="el-GR" b="1" dirty="0">
                <a:latin typeface="Sylfaen" panose="010A0502050306030303" pitchFamily="18" charset="0"/>
              </a:rPr>
              <a:t>την επιβολή νέων κανόνων με σκοπό να </a:t>
            </a:r>
            <a:r>
              <a:rPr lang="el-GR" b="1" dirty="0" smtClean="0">
                <a:latin typeface="Sylfaen" panose="010A0502050306030303" pitchFamily="18" charset="0"/>
              </a:rPr>
              <a:t>σταθεροποιηθούν η έννοια </a:t>
            </a:r>
            <a:r>
              <a:rPr lang="el-GR" b="1" dirty="0">
                <a:latin typeface="Sylfaen" panose="010A0502050306030303" pitchFamily="18" charset="0"/>
              </a:rPr>
              <a:t>και η σημασία του γάμου στην ίδια την κοινωνία</a:t>
            </a:r>
            <a:r>
              <a:rPr lang="el-GR" dirty="0">
                <a:latin typeface="Sylfaen" panose="010A0502050306030303" pitchFamily="18" charset="0"/>
              </a:rPr>
              <a:t>. </a:t>
            </a:r>
          </a:p>
          <a:p>
            <a:pPr marL="285750" indent="-285750" algn="just">
              <a:buClr>
                <a:srgbClr val="CC66FF"/>
              </a:buClr>
              <a:buFont typeface="Sylfaen" panose="010A0502050306030303" pitchFamily="18" charset="0"/>
              <a:buChar char="֍"/>
            </a:pPr>
            <a:endParaRPr lang="el-GR" dirty="0">
              <a:latin typeface="Sylfaen" panose="010A0502050306030303" pitchFamily="18" charset="0"/>
            </a:endParaRPr>
          </a:p>
          <a:p>
            <a:pPr lvl="0" algn="just"/>
            <a:r>
              <a:rPr lang="el-GR" dirty="0">
                <a:latin typeface="Sylfaen" panose="010A0502050306030303" pitchFamily="18" charset="0"/>
                <a:sym typeface="Wingdings" panose="05000000000000000000" pitchFamily="2" charset="2"/>
              </a:rPr>
              <a:t> </a:t>
            </a:r>
            <a:r>
              <a:rPr lang="el-GR" dirty="0">
                <a:solidFill>
                  <a:prstClr val="black"/>
                </a:solidFill>
                <a:latin typeface="Sylfaen" panose="010A0502050306030303" pitchFamily="18" charset="0"/>
              </a:rPr>
              <a:t>Από τον 12ο αιώνα, η ενισχυμένη από τη </a:t>
            </a:r>
            <a:r>
              <a:rPr lang="el-GR" b="1" dirty="0">
                <a:solidFill>
                  <a:prstClr val="black"/>
                </a:solidFill>
                <a:latin typeface="Sylfaen" panose="010A0502050306030303" pitchFamily="18" charset="0"/>
              </a:rPr>
              <a:t>Γρηγοριανή Μεταρρύθμιση Εκκλησία </a:t>
            </a:r>
            <a:r>
              <a:rPr lang="el-GR" dirty="0">
                <a:solidFill>
                  <a:prstClr val="black"/>
                </a:solidFill>
                <a:latin typeface="Sylfaen" panose="010A0502050306030303" pitchFamily="18" charset="0"/>
              </a:rPr>
              <a:t>εξελισσόταν σε έναν σύνθετο διοικητικό και γραφειοκρατικό μηχανισμό μέσω της ανάπτυξης του εκκλησιαστικού/κανονικού δικαίου και των εκκλησιαστικών δικαστηρίων, καθιστώντας τις οικογενειακές και σεξουαλικές σχέσεις πεδία της αρμοδιότητάς της, </a:t>
            </a:r>
            <a:r>
              <a:rPr lang="el-GR" b="1" dirty="0">
                <a:solidFill>
                  <a:prstClr val="black"/>
                </a:solidFill>
                <a:latin typeface="Sylfaen" panose="010A0502050306030303" pitchFamily="18" charset="0"/>
              </a:rPr>
              <a:t>αναλαμβάνοντας αποκλειστικά τη σύναψη, την εξέταση και τη λύση του </a:t>
            </a:r>
            <a:r>
              <a:rPr lang="el-GR" b="1" dirty="0" smtClean="0">
                <a:solidFill>
                  <a:prstClr val="black"/>
                </a:solidFill>
                <a:latin typeface="Sylfaen" panose="010A0502050306030303" pitchFamily="18" charset="0"/>
              </a:rPr>
              <a:t>γάμου</a:t>
            </a:r>
            <a:r>
              <a:rPr lang="el-GR" b="1" dirty="0">
                <a:solidFill>
                  <a:prstClr val="black"/>
                </a:solidFill>
                <a:latin typeface="Sylfaen" panose="010A0502050306030303" pitchFamily="18" charset="0"/>
              </a:rPr>
              <a:t>, επιβάλλοντας συγχρόνως πρακτικές «ορθόδοξου» έγγαμου βίου σε μια </a:t>
            </a:r>
            <a:r>
              <a:rPr lang="el-GR" b="1" dirty="0">
                <a:solidFill>
                  <a:srgbClr val="C00000"/>
                </a:solidFill>
                <a:latin typeface="Sylfaen" panose="010A0502050306030303" pitchFamily="18" charset="0"/>
              </a:rPr>
              <a:t>προσπάθεια «</a:t>
            </a:r>
            <a:r>
              <a:rPr lang="el-GR" b="1" dirty="0" err="1">
                <a:solidFill>
                  <a:srgbClr val="C00000"/>
                </a:solidFill>
                <a:latin typeface="Sylfaen" panose="010A0502050306030303" pitchFamily="18" charset="0"/>
              </a:rPr>
              <a:t>ορθολογικοποίησης</a:t>
            </a:r>
            <a:r>
              <a:rPr lang="el-GR" b="1" dirty="0">
                <a:solidFill>
                  <a:srgbClr val="C00000"/>
                </a:solidFill>
                <a:latin typeface="Sylfaen" panose="010A0502050306030303" pitchFamily="18" charset="0"/>
              </a:rPr>
              <a:t>» της σεξουαλικής ζωής</a:t>
            </a:r>
            <a:r>
              <a:rPr lang="el-GR" dirty="0">
                <a:solidFill>
                  <a:prstClr val="black"/>
                </a:solidFill>
                <a:latin typeface="Sylfaen" panose="010A0502050306030303" pitchFamily="18" charset="0"/>
              </a:rPr>
              <a:t>:</a:t>
            </a:r>
            <a:endParaRPr lang="el-GR" dirty="0">
              <a:latin typeface="Sylfaen" panose="010A0502050306030303" pitchFamily="18" charset="0"/>
            </a:endParaRPr>
          </a:p>
          <a:p>
            <a:pPr algn="just">
              <a:lnSpc>
                <a:spcPct val="150000"/>
              </a:lnSpc>
              <a:buClr>
                <a:srgbClr val="CC66FF"/>
              </a:buClr>
            </a:pPr>
            <a:r>
              <a:rPr lang="el-GR" dirty="0">
                <a:latin typeface="Sylfaen" panose="010A0502050306030303" pitchFamily="18" charset="0"/>
              </a:rPr>
              <a:t>α) επιβολή της μονογαμίας </a:t>
            </a:r>
          </a:p>
          <a:p>
            <a:pPr algn="just">
              <a:lnSpc>
                <a:spcPct val="150000"/>
              </a:lnSpc>
              <a:buClr>
                <a:srgbClr val="CC66FF"/>
              </a:buClr>
            </a:pPr>
            <a:r>
              <a:rPr lang="el-GR" dirty="0">
                <a:latin typeface="Sylfaen" panose="010A0502050306030303" pitchFamily="18" charset="0"/>
              </a:rPr>
              <a:t>β) η μη διαλυτότητα του γάμου </a:t>
            </a:r>
          </a:p>
          <a:p>
            <a:pPr algn="just">
              <a:lnSpc>
                <a:spcPct val="150000"/>
              </a:lnSpc>
              <a:buClr>
                <a:srgbClr val="CC66FF"/>
              </a:buClr>
            </a:pPr>
            <a:r>
              <a:rPr lang="el-GR" dirty="0">
                <a:latin typeface="Sylfaen" panose="010A0502050306030303" pitchFamily="18" charset="0"/>
              </a:rPr>
              <a:t>γ) η απαγόρευση τέλεσης του μυστηρίου μέχρι και τον έβδομο βαθμό συγγένειας αίματος και</a:t>
            </a:r>
          </a:p>
          <a:p>
            <a:pPr algn="just">
              <a:lnSpc>
                <a:spcPct val="150000"/>
              </a:lnSpc>
              <a:buClr>
                <a:srgbClr val="CC66FF"/>
              </a:buClr>
            </a:pPr>
            <a:r>
              <a:rPr lang="el-GR" dirty="0">
                <a:latin typeface="Sylfaen" panose="010A0502050306030303" pitchFamily="18" charset="0"/>
              </a:rPr>
              <a:t>δ) η αποθάρρυνση δεύτερου γάμου</a:t>
            </a:r>
          </a:p>
          <a:p>
            <a:pPr algn="just">
              <a:buClr>
                <a:srgbClr val="CC66FF"/>
              </a:buClr>
            </a:pPr>
            <a:endParaRPr lang="el-GR" dirty="0">
              <a:latin typeface="Sylfaen" panose="010A0502050306030303" pitchFamily="18" charset="0"/>
            </a:endParaRPr>
          </a:p>
          <a:p>
            <a:pPr algn="just">
              <a:buClr>
                <a:srgbClr val="CC66FF"/>
              </a:buClr>
            </a:pPr>
            <a:endParaRPr lang="el-GR" dirty="0">
              <a:latin typeface="Sylfaen" panose="010A0502050306030303" pitchFamily="18" charset="0"/>
            </a:endParaRPr>
          </a:p>
          <a:p>
            <a:pPr marL="285750" indent="-285750" algn="just">
              <a:buClr>
                <a:srgbClr val="CC66FF"/>
              </a:buClr>
              <a:buFont typeface="Arial" panose="020B0604020202020204" pitchFamily="34" charset="0"/>
              <a:buChar char="•"/>
            </a:pPr>
            <a:r>
              <a:rPr lang="el-GR" b="1" dirty="0">
                <a:latin typeface="Sylfaen" panose="010A0502050306030303" pitchFamily="18" charset="0"/>
              </a:rPr>
              <a:t>Ο πιο σημαντικός όμως κανόνας ήταν η ιδέα της συγκατάθεσης του ίδιου του ζευγαριού (η έννοια της συναίνεσης)</a:t>
            </a:r>
            <a:r>
              <a:rPr lang="el-GR" dirty="0">
                <a:latin typeface="Sylfaen" panose="010A0502050306030303" pitchFamily="18" charset="0"/>
              </a:rPr>
              <a:t>. Μέχρι τότε στις γαμήλιες παραδόσεις, που στηρίζονταν στη ρωμαϊκή εποχή, τη συγκατάθεση την έδινε ο πατέρας της νύφης. Η προώθηση λοιπόν της συγκατάθεσης από το ίδιο το ζευγάρι έγινε κυρίως γιατί </a:t>
            </a:r>
            <a:r>
              <a:rPr lang="el-GR" b="1" dirty="0">
                <a:latin typeface="Sylfaen" panose="010A0502050306030303" pitchFamily="18" charset="0"/>
              </a:rPr>
              <a:t>κάποιος έπρεπε να διαφυλάξει</a:t>
            </a:r>
            <a:r>
              <a:rPr lang="el-GR" dirty="0">
                <a:latin typeface="Sylfaen" panose="010A0502050306030303" pitchFamily="18" charset="0"/>
              </a:rPr>
              <a:t>, στη συγκεκριμένη περίπτωση </a:t>
            </a:r>
            <a:r>
              <a:rPr lang="el-GR" b="1" dirty="0">
                <a:latin typeface="Sylfaen" panose="010A0502050306030303" pitchFamily="18" charset="0"/>
              </a:rPr>
              <a:t>ο ιερέας </a:t>
            </a:r>
            <a:r>
              <a:rPr lang="el-GR" dirty="0">
                <a:latin typeface="Sylfaen" panose="010A0502050306030303" pitchFamily="18" charset="0"/>
              </a:rPr>
              <a:t>που θα τελούσε το μυστήριο, ότι </a:t>
            </a:r>
            <a:r>
              <a:rPr lang="el-GR" b="1" dirty="0">
                <a:latin typeface="Sylfaen" panose="010A0502050306030303" pitchFamily="18" charset="0"/>
              </a:rPr>
              <a:t>η συγκατάθεση ήταν ελευθέρας βούλησης και αποδεκτή και από τον άνδρα αλλά και από τη γυναίκα χωρίς να γνωρίζουμε αν αυτό όντως συνέβαινε για όλα τα ζευγάρια που οδηγούνταν στην εκκλησία</a:t>
            </a:r>
            <a:r>
              <a:rPr lang="el-GR" dirty="0">
                <a:latin typeface="Sylfaen" panose="010A0502050306030303" pitchFamily="18" charset="0"/>
              </a:rPr>
              <a:t>. </a:t>
            </a:r>
          </a:p>
        </p:txBody>
      </p:sp>
    </p:spTree>
    <p:extLst>
      <p:ext uri="{BB962C8B-B14F-4D97-AF65-F5344CB8AC3E}">
        <p14:creationId xmlns:p14="http://schemas.microsoft.com/office/powerpoint/2010/main" val="156646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64" y="494759"/>
            <a:ext cx="11818071" cy="6186309"/>
          </a:xfrm>
          <a:prstGeom prst="rect">
            <a:avLst/>
          </a:prstGeom>
          <a:noFill/>
        </p:spPr>
        <p:txBody>
          <a:bodyPr wrap="square" rtlCol="0">
            <a:spAutoFit/>
          </a:bodyPr>
          <a:lstStyle/>
          <a:p>
            <a:pPr marL="285750" lvl="0" indent="-285750" algn="just">
              <a:buClr>
                <a:srgbClr val="9999FF"/>
              </a:buClr>
              <a:buFont typeface="Garamond" panose="02020404030301010803" pitchFamily="18" charset="0"/>
              <a:buChar char="☼"/>
            </a:pPr>
            <a:r>
              <a:rPr lang="el-GR" b="1" dirty="0">
                <a:solidFill>
                  <a:srgbClr val="8C0E71"/>
                </a:solidFill>
                <a:effectLst>
                  <a:outerShdw blurRad="38100" dist="38100" dir="2700000" algn="tl">
                    <a:srgbClr val="000000">
                      <a:alpha val="43137"/>
                    </a:srgbClr>
                  </a:outerShdw>
                </a:effectLst>
                <a:latin typeface="Sylfaen" panose="010A0502050306030303" pitchFamily="18" charset="0"/>
              </a:rPr>
              <a:t>Έτσι, οικογενειακές και σεξουαλικές σχέσεις περιέπεσαν στα πεδία της αρμοδιότητας της Εκκλησίας.</a:t>
            </a:r>
            <a:endParaRPr lang="el-GR" dirty="0">
              <a:solidFill>
                <a:srgbClr val="8C0E71"/>
              </a:solidFill>
              <a:latin typeface="Sylfaen" panose="010A0502050306030303" pitchFamily="18" charset="0"/>
            </a:endParaRPr>
          </a:p>
          <a:p>
            <a:pPr marL="285750" lvl="0" indent="-285750" algn="just">
              <a:buClr>
                <a:srgbClr val="9999FF"/>
              </a:buClr>
              <a:buFont typeface="Garamond" panose="02020404030301010803" pitchFamily="18" charset="0"/>
              <a:buChar char="☼"/>
            </a:pPr>
            <a:endParaRPr lang="el-GR" dirty="0">
              <a:solidFill>
                <a:prstClr val="black"/>
              </a:solidFill>
              <a:latin typeface="Sylfaen" panose="010A0502050306030303" pitchFamily="18" charset="0"/>
            </a:endParaRPr>
          </a:p>
          <a:p>
            <a:pPr marL="285750" lvl="0" indent="-285750" algn="just">
              <a:buClr>
                <a:srgbClr val="9999FF"/>
              </a:buClr>
              <a:buFont typeface="Garamond" panose="02020404030301010803" pitchFamily="18" charset="0"/>
              <a:buChar char="☼"/>
            </a:pPr>
            <a:r>
              <a:rPr lang="el-GR" dirty="0">
                <a:solidFill>
                  <a:prstClr val="black"/>
                </a:solidFill>
                <a:latin typeface="Sylfaen" panose="010A0502050306030303" pitchFamily="18" charset="0"/>
              </a:rPr>
              <a:t>Αυτήν την περίοδο, </a:t>
            </a:r>
            <a:r>
              <a:rPr lang="el-GR" b="1" dirty="0" err="1">
                <a:solidFill>
                  <a:prstClr val="black"/>
                </a:solidFill>
                <a:latin typeface="Sylfaen" panose="010A0502050306030303" pitchFamily="18" charset="0"/>
              </a:rPr>
              <a:t>έμφυλες</a:t>
            </a:r>
            <a:r>
              <a:rPr lang="el-GR" b="1" dirty="0">
                <a:solidFill>
                  <a:prstClr val="black"/>
                </a:solidFill>
                <a:latin typeface="Sylfaen" panose="010A0502050306030303" pitchFamily="18" charset="0"/>
              </a:rPr>
              <a:t> και σεξουαλικές μεταφορές </a:t>
            </a:r>
            <a:r>
              <a:rPr lang="el-GR" dirty="0">
                <a:solidFill>
                  <a:prstClr val="black"/>
                </a:solidFill>
                <a:latin typeface="Sylfaen" panose="010A0502050306030303" pitchFamily="18" charset="0"/>
              </a:rPr>
              <a:t>σχετικές με ζητήματα εξουσίας και ιεραρχίας κορυφώνονται με την αμφισβήτηση και διάρρηξη της ιεραρχίας να περιγράφονται ως «</a:t>
            </a:r>
            <a:r>
              <a:rPr lang="el-GR" b="1" dirty="0">
                <a:solidFill>
                  <a:prstClr val="black"/>
                </a:solidFill>
                <a:latin typeface="Sylfaen" panose="010A0502050306030303" pitchFamily="18" charset="0"/>
              </a:rPr>
              <a:t>βιασμός</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αιμομιξία</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μοιχεία</a:t>
            </a:r>
            <a:r>
              <a:rPr lang="el-GR" dirty="0">
                <a:solidFill>
                  <a:prstClr val="black"/>
                </a:solidFill>
                <a:latin typeface="Sylfaen" panose="010A0502050306030303" pitchFamily="18" charset="0"/>
              </a:rPr>
              <a:t>» και ανυπακοή προς τον πάπα. </a:t>
            </a:r>
          </a:p>
          <a:p>
            <a:pPr lvl="0" algn="just">
              <a:buClr>
                <a:srgbClr val="9999FF"/>
              </a:buClr>
            </a:pPr>
            <a:endParaRPr lang="el-GR" dirty="0">
              <a:solidFill>
                <a:prstClr val="black"/>
              </a:solidFill>
              <a:latin typeface="Sylfaen" panose="010A0502050306030303" pitchFamily="18" charset="0"/>
            </a:endParaRPr>
          </a:p>
          <a:p>
            <a:pPr marL="285750" lvl="0" indent="-285750" algn="just">
              <a:buClr>
                <a:srgbClr val="9999FF"/>
              </a:buClr>
              <a:buFont typeface="Garamond" panose="02020404030301010803" pitchFamily="18" charset="0"/>
              <a:buChar char="☼"/>
            </a:pPr>
            <a:endParaRPr lang="el-GR" dirty="0">
              <a:solidFill>
                <a:prstClr val="black"/>
              </a:solidFill>
              <a:latin typeface="Sylfaen" panose="010A0502050306030303" pitchFamily="18" charset="0"/>
            </a:endParaRPr>
          </a:p>
          <a:p>
            <a:pPr marL="285750" lvl="0" indent="-285750" algn="just">
              <a:buClr>
                <a:srgbClr val="9999FF"/>
              </a:buClr>
              <a:buFont typeface="Garamond" panose="02020404030301010803" pitchFamily="18" charset="0"/>
              <a:buChar char="☼"/>
            </a:pPr>
            <a:endParaRPr lang="el-GR" dirty="0">
              <a:solidFill>
                <a:prstClr val="black"/>
              </a:solidFill>
              <a:latin typeface="Sylfaen" panose="010A0502050306030303" pitchFamily="18" charset="0"/>
            </a:endParaRPr>
          </a:p>
          <a:p>
            <a:pPr lvl="0" algn="just">
              <a:buClr>
                <a:srgbClr val="9999FF"/>
              </a:buClr>
            </a:pPr>
            <a:endParaRPr lang="el-GR" dirty="0">
              <a:solidFill>
                <a:prstClr val="black"/>
              </a:solidFill>
              <a:latin typeface="Sylfaen" panose="010A0502050306030303" pitchFamily="18" charset="0"/>
            </a:endParaRPr>
          </a:p>
          <a:p>
            <a:pPr lvl="0" algn="just">
              <a:buClr>
                <a:srgbClr val="9999FF"/>
              </a:buClr>
            </a:pPr>
            <a:endParaRPr lang="el-GR" dirty="0">
              <a:solidFill>
                <a:prstClr val="black"/>
              </a:solidFill>
              <a:latin typeface="Sylfaen" panose="010A0502050306030303" pitchFamily="18" charset="0"/>
            </a:endParaRPr>
          </a:p>
          <a:p>
            <a:pPr marL="285750" lvl="0" indent="-285750" algn="just">
              <a:buClr>
                <a:srgbClr val="9999FF"/>
              </a:buClr>
              <a:buFont typeface="Garamond" panose="02020404030301010803" pitchFamily="18" charset="0"/>
              <a:buChar char="☼"/>
            </a:pPr>
            <a:r>
              <a:rPr lang="el-GR" dirty="0">
                <a:solidFill>
                  <a:prstClr val="black"/>
                </a:solidFill>
                <a:latin typeface="Sylfaen" panose="010A0502050306030303" pitchFamily="18" charset="0"/>
              </a:rPr>
              <a:t>Ο τίτλος </a:t>
            </a:r>
            <a:r>
              <a:rPr lang="el-GR" b="1" dirty="0">
                <a:solidFill>
                  <a:prstClr val="black"/>
                </a:solidFill>
                <a:latin typeface="Sylfaen" panose="010A0502050306030303" pitchFamily="18" charset="0"/>
              </a:rPr>
              <a:t>της νύφης του Χριστού</a:t>
            </a:r>
            <a:r>
              <a:rPr lang="el-GR" dirty="0">
                <a:solidFill>
                  <a:prstClr val="black"/>
                </a:solidFill>
                <a:latin typeface="Sylfaen" panose="010A0502050306030303" pitchFamily="18" charset="0"/>
              </a:rPr>
              <a:t>, όπως έχουμε δει, επιφυλασσόταν για τις μοναχές περιβάλλοντάς τις με </a:t>
            </a:r>
            <a:r>
              <a:rPr lang="el-GR" b="1" dirty="0">
                <a:solidFill>
                  <a:prstClr val="black"/>
                </a:solidFill>
                <a:latin typeface="Sylfaen" panose="010A0502050306030303" pitchFamily="18" charset="0"/>
              </a:rPr>
              <a:t>ένα έντονα </a:t>
            </a:r>
            <a:r>
              <a:rPr lang="el-GR" b="1" dirty="0" err="1">
                <a:solidFill>
                  <a:prstClr val="black"/>
                </a:solidFill>
                <a:latin typeface="Sylfaen" panose="010A0502050306030303" pitchFamily="18" charset="0"/>
              </a:rPr>
              <a:t>σεξουαλικοποιημένο</a:t>
            </a:r>
            <a:r>
              <a:rPr lang="el-GR" b="1" dirty="0">
                <a:solidFill>
                  <a:prstClr val="black"/>
                </a:solidFill>
                <a:latin typeface="Sylfaen" panose="010A0502050306030303" pitchFamily="18" charset="0"/>
              </a:rPr>
              <a:t> ιδίωμα ενώ την ίδια στιγμή απαιτούνταν από αυτές η απάρνηση των σεξουαλικών σχέσεων</a:t>
            </a:r>
            <a:r>
              <a:rPr lang="el-GR" dirty="0">
                <a:solidFill>
                  <a:prstClr val="black"/>
                </a:solidFill>
                <a:latin typeface="Sylfaen" panose="010A0502050306030303" pitchFamily="18" charset="0"/>
              </a:rPr>
              <a:t>. Παράλληλα με την αρρενωπή θέση που επιφυλάσσεται στον Χριστό μέσω της σχέσης του με την Εκκλησία-νύφη και τις νύφες-μοναχές, από τον 12ο αι. </a:t>
            </a:r>
            <a:r>
              <a:rPr lang="el-GR" b="1" dirty="0">
                <a:solidFill>
                  <a:srgbClr val="8C0E71"/>
                </a:solidFill>
                <a:latin typeface="Sylfaen" panose="010A0502050306030303" pitchFamily="18" charset="0"/>
              </a:rPr>
              <a:t>ο Χριστός αναπαρίσταται ως μητρική μορφή</a:t>
            </a:r>
            <a:r>
              <a:rPr lang="el-GR" dirty="0">
                <a:solidFill>
                  <a:prstClr val="black"/>
                </a:solidFill>
                <a:latin typeface="Sylfaen" panose="010A0502050306030303" pitchFamily="18" charset="0"/>
              </a:rPr>
              <a:t>. </a:t>
            </a:r>
          </a:p>
          <a:p>
            <a:pPr lvl="0" algn="just">
              <a:buClr>
                <a:srgbClr val="9999FF"/>
              </a:buClr>
            </a:pPr>
            <a:endParaRPr lang="el-GR" dirty="0">
              <a:solidFill>
                <a:prstClr val="black"/>
              </a:solidFill>
              <a:latin typeface="Sylfaen" panose="010A0502050306030303" pitchFamily="18" charset="0"/>
            </a:endParaRPr>
          </a:p>
          <a:p>
            <a:pPr lvl="0" algn="just">
              <a:buClr>
                <a:srgbClr val="9999FF"/>
              </a:buClr>
            </a:pPr>
            <a:endParaRPr lang="el-GR" dirty="0">
              <a:solidFill>
                <a:prstClr val="black"/>
              </a:solidFill>
              <a:latin typeface="Sylfaen" panose="010A0502050306030303" pitchFamily="18" charset="0"/>
            </a:endParaRPr>
          </a:p>
          <a:p>
            <a:pPr lvl="0" algn="just">
              <a:buClr>
                <a:srgbClr val="9999FF"/>
              </a:buClr>
            </a:pPr>
            <a:endParaRPr lang="el-GR" dirty="0">
              <a:solidFill>
                <a:prstClr val="black"/>
              </a:solidFill>
              <a:latin typeface="Sylfaen" panose="010A0502050306030303" pitchFamily="18" charset="0"/>
            </a:endParaRPr>
          </a:p>
          <a:p>
            <a:pPr lvl="0" algn="just">
              <a:buClr>
                <a:srgbClr val="9999FF"/>
              </a:buClr>
            </a:pPr>
            <a:endParaRPr lang="el-GR" dirty="0">
              <a:solidFill>
                <a:prstClr val="black"/>
              </a:solidFill>
              <a:latin typeface="Sylfaen" panose="010A0502050306030303" pitchFamily="18" charset="0"/>
            </a:endParaRPr>
          </a:p>
          <a:p>
            <a:pPr marL="285750" lvl="0" indent="-285750" algn="just">
              <a:buClr>
                <a:srgbClr val="9999FF"/>
              </a:buClr>
              <a:buFont typeface="Garamond" panose="02020404030301010803" pitchFamily="18" charset="0"/>
              <a:buChar char="☼"/>
            </a:pPr>
            <a:r>
              <a:rPr lang="el-GR" dirty="0">
                <a:solidFill>
                  <a:prstClr val="black"/>
                </a:solidFill>
                <a:latin typeface="Sylfaen" panose="010A0502050306030303" pitchFamily="18" charset="0"/>
              </a:rPr>
              <a:t>Ένα από τα εξέχοντα πεδία έμφυλης </a:t>
            </a:r>
            <a:r>
              <a:rPr lang="el-GR" dirty="0" err="1">
                <a:solidFill>
                  <a:prstClr val="black"/>
                </a:solidFill>
                <a:latin typeface="Sylfaen" panose="010A0502050306030303" pitchFamily="18" charset="0"/>
              </a:rPr>
              <a:t>σημασιοδότησης</a:t>
            </a:r>
            <a:r>
              <a:rPr lang="el-GR" dirty="0">
                <a:solidFill>
                  <a:prstClr val="black"/>
                </a:solidFill>
                <a:latin typeface="Sylfaen" panose="010A0502050306030303" pitchFamily="18" charset="0"/>
              </a:rPr>
              <a:t> και πρακτικής ήταν </a:t>
            </a:r>
            <a:r>
              <a:rPr lang="el-GR" b="1" dirty="0">
                <a:solidFill>
                  <a:srgbClr val="8C0E71"/>
                </a:solidFill>
                <a:latin typeface="Sylfaen" panose="010A0502050306030303" pitchFamily="18" charset="0"/>
              </a:rPr>
              <a:t>η οικογένεια </a:t>
            </a:r>
            <a:r>
              <a:rPr lang="el-GR" dirty="0">
                <a:solidFill>
                  <a:prstClr val="black"/>
                </a:solidFill>
                <a:latin typeface="Sylfaen" panose="010A0502050306030303" pitchFamily="18" charset="0"/>
              </a:rPr>
              <a:t>και </a:t>
            </a:r>
            <a:r>
              <a:rPr lang="el-GR" b="1" dirty="0">
                <a:solidFill>
                  <a:srgbClr val="8C0E71"/>
                </a:solidFill>
                <a:latin typeface="Sylfaen" panose="010A0502050306030303" pitchFamily="18" charset="0"/>
              </a:rPr>
              <a:t>η συγγένεια</a:t>
            </a:r>
            <a:r>
              <a:rPr lang="el-GR" dirty="0">
                <a:solidFill>
                  <a:prstClr val="black"/>
                </a:solidFill>
                <a:latin typeface="Sylfaen" panose="010A0502050306030303" pitchFamily="18" charset="0"/>
              </a:rPr>
              <a:t>, </a:t>
            </a:r>
            <a:r>
              <a:rPr lang="el-GR" u="sng" dirty="0">
                <a:solidFill>
                  <a:prstClr val="black"/>
                </a:solidFill>
                <a:effectLst>
                  <a:outerShdw blurRad="38100" dist="38100" dir="2700000" algn="tl">
                    <a:srgbClr val="000000">
                      <a:alpha val="43137"/>
                    </a:srgbClr>
                  </a:outerShdw>
                </a:effectLst>
                <a:latin typeface="Sylfaen" panose="010A0502050306030303" pitchFamily="18" charset="0"/>
              </a:rPr>
              <a:t>με τον γάμο να αναδεικνύεται σε πρωτεύον πεδίο εγγραφής των αντιλήψεων των γρηγοριανών μεταρρυθμιστών</a:t>
            </a:r>
            <a:r>
              <a:rPr lang="el-GR" dirty="0">
                <a:solidFill>
                  <a:prstClr val="black"/>
                </a:solidFill>
                <a:latin typeface="Sylfaen" panose="010A0502050306030303" pitchFamily="18" charset="0"/>
              </a:rPr>
              <a:t>.</a:t>
            </a:r>
          </a:p>
          <a:p>
            <a:pPr marL="285750" lvl="0" indent="-285750" algn="just">
              <a:buClr>
                <a:srgbClr val="9999FF"/>
              </a:buClr>
              <a:buFont typeface="Garamond" panose="02020404030301010803" pitchFamily="18" charset="0"/>
              <a:buChar char="☼"/>
            </a:pPr>
            <a:endParaRPr lang="el-GR" dirty="0">
              <a:solidFill>
                <a:prstClr val="black"/>
              </a:solidFill>
              <a:latin typeface="Sylfaen" panose="010A0502050306030303" pitchFamily="18" charset="0"/>
            </a:endParaRPr>
          </a:p>
          <a:p>
            <a:pPr lvl="0" algn="just"/>
            <a:endParaRPr lang="el-GR" dirty="0">
              <a:solidFill>
                <a:prstClr val="black"/>
              </a:solidFill>
              <a:latin typeface="Sylfaen" panose="010A0502050306030303" pitchFamily="18" charset="0"/>
            </a:endParaRPr>
          </a:p>
        </p:txBody>
      </p:sp>
      <p:sp>
        <p:nvSpPr>
          <p:cNvPr id="2" name="Ορθογώνιο 1">
            <a:extLst>
              <a:ext uri="{FF2B5EF4-FFF2-40B4-BE49-F238E27FC236}">
                <a16:creationId xmlns:a16="http://schemas.microsoft.com/office/drawing/2014/main" id="{6BF77CCD-165B-FFA6-0EFC-BBCFE78830D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F110282C-8E20-9A18-17D0-847D6C78E3D3}"/>
              </a:ext>
            </a:extLst>
          </p:cNvPr>
          <p:cNvSpPr txBox="1"/>
          <p:nvPr/>
        </p:nvSpPr>
        <p:spPr>
          <a:xfrm>
            <a:off x="1308705" y="2423736"/>
            <a:ext cx="9877246" cy="923330"/>
          </a:xfrm>
          <a:prstGeom prst="rect">
            <a:avLst/>
          </a:prstGeom>
          <a:noFill/>
        </p:spPr>
        <p:txBody>
          <a:bodyPr wrap="square" rtlCol="0">
            <a:spAutoFit/>
          </a:bodyPr>
          <a:lstStyle/>
          <a:p>
            <a:pPr lvl="0" algn="ctr">
              <a:buClr>
                <a:srgbClr val="9999FF"/>
              </a:buClr>
            </a:pPr>
            <a:r>
              <a:rPr lang="el-GR" dirty="0">
                <a:solidFill>
                  <a:prstClr val="black"/>
                </a:solidFill>
                <a:latin typeface="Sylfaen" panose="010A0502050306030303" pitchFamily="18" charset="0"/>
              </a:rPr>
              <a:t>Ήδη η Εκκλησία προβαλλόταν ως </a:t>
            </a:r>
            <a:r>
              <a:rPr lang="en-US" b="1" i="1" dirty="0">
                <a:solidFill>
                  <a:srgbClr val="8C0E71"/>
                </a:solidFill>
                <a:latin typeface="Sylfaen" panose="010A0502050306030303" pitchFamily="18" charset="0"/>
              </a:rPr>
              <a:t>Mater Ecclesia</a:t>
            </a:r>
            <a:r>
              <a:rPr lang="el-GR" b="1" i="1" dirty="0">
                <a:solidFill>
                  <a:srgbClr val="8C0E71"/>
                </a:solidFill>
                <a:latin typeface="Sylfaen" panose="010A0502050306030303" pitchFamily="18" charset="0"/>
              </a:rPr>
              <a:t> </a:t>
            </a:r>
            <a:r>
              <a:rPr lang="el-GR" dirty="0">
                <a:solidFill>
                  <a:prstClr val="black"/>
                </a:solidFill>
                <a:latin typeface="Sylfaen" panose="010A0502050306030303" pitchFamily="18" charset="0"/>
              </a:rPr>
              <a:t>(μητέρα)</a:t>
            </a:r>
            <a:r>
              <a:rPr lang="en-US" dirty="0">
                <a:solidFill>
                  <a:prstClr val="black"/>
                </a:solidFill>
                <a:latin typeface="Sylfaen" panose="010A0502050306030303" pitchFamily="18" charset="0"/>
              </a:rPr>
              <a:t> </a:t>
            </a:r>
            <a:r>
              <a:rPr lang="el-GR" dirty="0">
                <a:solidFill>
                  <a:prstClr val="black"/>
                </a:solidFill>
                <a:latin typeface="Sylfaen" panose="010A0502050306030303" pitchFamily="18" charset="0"/>
              </a:rPr>
              <a:t>και ως </a:t>
            </a:r>
            <a:r>
              <a:rPr lang="en-US" b="1" i="1" dirty="0">
                <a:solidFill>
                  <a:srgbClr val="8C0E71"/>
                </a:solidFill>
                <a:latin typeface="Sylfaen" panose="010A0502050306030303" pitchFamily="18" charset="0"/>
              </a:rPr>
              <a:t>Sponsa Christi </a:t>
            </a:r>
            <a:r>
              <a:rPr lang="el-GR" dirty="0">
                <a:solidFill>
                  <a:prstClr val="black"/>
                </a:solidFill>
                <a:latin typeface="Sylfaen" panose="010A0502050306030303" pitchFamily="18" charset="0"/>
              </a:rPr>
              <a:t>(νύφη), ενώ λαμβάνει μεταβαλλόμενες </a:t>
            </a:r>
            <a:r>
              <a:rPr lang="el-GR" dirty="0" err="1">
                <a:solidFill>
                  <a:prstClr val="black"/>
                </a:solidFill>
                <a:latin typeface="Sylfaen" panose="010A0502050306030303" pitchFamily="18" charset="0"/>
              </a:rPr>
              <a:t>έμφυλες</a:t>
            </a:r>
            <a:r>
              <a:rPr lang="el-GR" dirty="0">
                <a:solidFill>
                  <a:prstClr val="black"/>
                </a:solidFill>
                <a:latin typeface="Sylfaen" panose="010A0502050306030303" pitchFamily="18" charset="0"/>
              </a:rPr>
              <a:t> </a:t>
            </a:r>
            <a:r>
              <a:rPr lang="el-GR" dirty="0" err="1">
                <a:solidFill>
                  <a:prstClr val="black"/>
                </a:solidFill>
                <a:latin typeface="Sylfaen" panose="010A0502050306030303" pitchFamily="18" charset="0"/>
              </a:rPr>
              <a:t>νοηματοδοτήσεις</a:t>
            </a:r>
            <a:r>
              <a:rPr lang="el-GR" dirty="0">
                <a:solidFill>
                  <a:prstClr val="black"/>
                </a:solidFill>
                <a:latin typeface="Sylfaen" panose="010A0502050306030303" pitchFamily="18" charset="0"/>
              </a:rPr>
              <a:t>: </a:t>
            </a:r>
            <a:r>
              <a:rPr lang="el-GR" b="1" dirty="0">
                <a:solidFill>
                  <a:prstClr val="black"/>
                </a:solidFill>
                <a:effectLst>
                  <a:outerShdw blurRad="38100" dist="38100" dir="2700000" algn="tl">
                    <a:srgbClr val="000000">
                      <a:alpha val="43137"/>
                    </a:srgbClr>
                  </a:outerShdw>
                </a:effectLst>
                <a:latin typeface="Sylfaen" panose="010A0502050306030303" pitchFamily="18" charset="0"/>
              </a:rPr>
              <a:t>αγνή, άσπιλη, διεφθαρμένη, αισχρή</a:t>
            </a:r>
            <a:r>
              <a:rPr lang="el-GR" dirty="0">
                <a:solidFill>
                  <a:prstClr val="black"/>
                </a:solidFill>
                <a:latin typeface="Sylfaen" panose="010A0502050306030303" pitchFamily="18" charset="0"/>
              </a:rPr>
              <a:t>. </a:t>
            </a:r>
          </a:p>
          <a:p>
            <a:pPr marL="285750" lvl="0" indent="-285750" algn="just">
              <a:buClr>
                <a:srgbClr val="9999FF"/>
              </a:buClr>
              <a:buFont typeface="Garamond" panose="02020404030301010803" pitchFamily="18" charset="0"/>
              <a:buChar char="☼"/>
            </a:pPr>
            <a:endParaRPr lang="el-GR" dirty="0">
              <a:solidFill>
                <a:prstClr val="black"/>
              </a:solidFill>
              <a:latin typeface="Sylfaen" panose="010A0502050306030303" pitchFamily="18" charset="0"/>
            </a:endParaRPr>
          </a:p>
        </p:txBody>
      </p:sp>
      <p:sp>
        <p:nvSpPr>
          <p:cNvPr id="7" name="Βέλος: Κάτω 6">
            <a:extLst>
              <a:ext uri="{FF2B5EF4-FFF2-40B4-BE49-F238E27FC236}">
                <a16:creationId xmlns:a16="http://schemas.microsoft.com/office/drawing/2014/main" id="{9EEB4F75-5C95-5D84-71A1-C5E5321EB2F0}"/>
              </a:ext>
            </a:extLst>
          </p:cNvPr>
          <p:cNvSpPr/>
          <p:nvPr/>
        </p:nvSpPr>
        <p:spPr>
          <a:xfrm>
            <a:off x="5703315" y="1792253"/>
            <a:ext cx="250166" cy="577468"/>
          </a:xfrm>
          <a:prstGeom prst="downArrow">
            <a:avLst/>
          </a:prstGeom>
          <a:solidFill>
            <a:srgbClr val="CC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9ED86F0F-793E-1DC1-397D-2065B0831281}"/>
              </a:ext>
            </a:extLst>
          </p:cNvPr>
          <p:cNvSpPr txBox="1"/>
          <p:nvPr/>
        </p:nvSpPr>
        <p:spPr>
          <a:xfrm>
            <a:off x="1626737" y="4509207"/>
            <a:ext cx="9877246" cy="923330"/>
          </a:xfrm>
          <a:prstGeom prst="rect">
            <a:avLst/>
          </a:prstGeom>
          <a:noFill/>
        </p:spPr>
        <p:txBody>
          <a:bodyPr wrap="square" rtlCol="0">
            <a:spAutoFit/>
          </a:bodyPr>
          <a:lstStyle/>
          <a:p>
            <a:pPr lvl="0" algn="ctr">
              <a:buClr>
                <a:srgbClr val="9999FF"/>
              </a:buClr>
            </a:pPr>
            <a:r>
              <a:rPr lang="el-GR" dirty="0">
                <a:solidFill>
                  <a:prstClr val="black"/>
                </a:solidFill>
                <a:latin typeface="Sylfaen" panose="010A0502050306030303" pitchFamily="18" charset="0"/>
              </a:rPr>
              <a:t>Ο μοναχός </a:t>
            </a:r>
            <a:r>
              <a:rPr lang="el-GR" b="1" u="sng" dirty="0">
                <a:solidFill>
                  <a:prstClr val="black"/>
                </a:solidFill>
                <a:latin typeface="Sylfaen" panose="010A0502050306030303" pitchFamily="18" charset="0"/>
              </a:rPr>
              <a:t>Βερνάρδος του </a:t>
            </a:r>
            <a:r>
              <a:rPr lang="el-GR" b="1" u="sng" dirty="0" err="1">
                <a:solidFill>
                  <a:prstClr val="black"/>
                </a:solidFill>
                <a:latin typeface="Sylfaen" panose="010A0502050306030303" pitchFamily="18" charset="0"/>
              </a:rPr>
              <a:t>Κλαιρβώ</a:t>
            </a:r>
            <a:r>
              <a:rPr lang="el-GR" b="1" u="sng" dirty="0">
                <a:solidFill>
                  <a:prstClr val="black"/>
                </a:solidFill>
                <a:latin typeface="Sylfaen" panose="010A0502050306030303" pitchFamily="18" charset="0"/>
              </a:rPr>
              <a:t> </a:t>
            </a:r>
            <a:r>
              <a:rPr lang="el-GR" dirty="0">
                <a:solidFill>
                  <a:prstClr val="black"/>
                </a:solidFill>
                <a:latin typeface="Sylfaen" panose="010A0502050306030303" pitchFamily="18" charset="0"/>
              </a:rPr>
              <a:t>κατέχει σημαίνουσα θέση στην αναβίωση του μεσαιωνικού μυστικισμού, έθεσε τις βάσεις για τη μακρά παράδοση </a:t>
            </a:r>
            <a:r>
              <a:rPr lang="el-GR" dirty="0" err="1">
                <a:solidFill>
                  <a:prstClr val="black"/>
                </a:solidFill>
                <a:latin typeface="Sylfaen" panose="010A0502050306030303" pitchFamily="18" charset="0"/>
              </a:rPr>
              <a:t>νοηματοδότησης</a:t>
            </a:r>
            <a:r>
              <a:rPr lang="el-GR" dirty="0">
                <a:solidFill>
                  <a:prstClr val="black"/>
                </a:solidFill>
                <a:latin typeface="Sylfaen" panose="010A0502050306030303" pitchFamily="18" charset="0"/>
              </a:rPr>
              <a:t> </a:t>
            </a:r>
            <a:r>
              <a:rPr lang="el-GR" b="1" dirty="0">
                <a:solidFill>
                  <a:prstClr val="black"/>
                </a:solidFill>
                <a:effectLst>
                  <a:outerShdw blurRad="38100" dist="38100" dir="2700000" algn="tl">
                    <a:srgbClr val="000000">
                      <a:alpha val="43137"/>
                    </a:srgbClr>
                  </a:outerShdw>
                </a:effectLst>
                <a:latin typeface="Sylfaen" panose="010A0502050306030303" pitchFamily="18" charset="0"/>
              </a:rPr>
              <a:t>του Ιησού ως μητρικής μορφής</a:t>
            </a:r>
            <a:r>
              <a:rPr lang="el-GR" dirty="0">
                <a:solidFill>
                  <a:prstClr val="black"/>
                </a:solidFill>
                <a:latin typeface="Sylfaen" panose="010A0502050306030303" pitchFamily="18" charset="0"/>
              </a:rPr>
              <a:t> και </a:t>
            </a:r>
            <a:r>
              <a:rPr lang="el-GR" b="1" dirty="0">
                <a:solidFill>
                  <a:prstClr val="black"/>
                </a:solidFill>
                <a:effectLst>
                  <a:outerShdw blurRad="38100" dist="38100" dir="2700000" algn="tl">
                    <a:srgbClr val="000000">
                      <a:alpha val="43137"/>
                    </a:srgbClr>
                  </a:outerShdw>
                </a:effectLst>
                <a:latin typeface="Sylfaen" panose="010A0502050306030303" pitchFamily="18" charset="0"/>
              </a:rPr>
              <a:t>της πληγής ως στήθους που με αίμα/γάλα τρέφει τους πιστούς</a:t>
            </a:r>
            <a:r>
              <a:rPr lang="el-GR" dirty="0">
                <a:solidFill>
                  <a:prstClr val="black"/>
                </a:solidFill>
                <a:latin typeface="Sylfaen" panose="010A0502050306030303" pitchFamily="18" charset="0"/>
              </a:rPr>
              <a:t>.</a:t>
            </a:r>
          </a:p>
        </p:txBody>
      </p:sp>
      <p:sp>
        <p:nvSpPr>
          <p:cNvPr id="9" name="Βέλος: Με γωνία προς τα επάνω 8">
            <a:extLst>
              <a:ext uri="{FF2B5EF4-FFF2-40B4-BE49-F238E27FC236}">
                <a16:creationId xmlns:a16="http://schemas.microsoft.com/office/drawing/2014/main" id="{744F6167-1B00-C656-2FD5-0E5FF75D96DD}"/>
              </a:ext>
            </a:extLst>
          </p:cNvPr>
          <p:cNvSpPr/>
          <p:nvPr/>
        </p:nvSpPr>
        <p:spPr>
          <a:xfrm rot="5400000">
            <a:off x="1372588" y="4607017"/>
            <a:ext cx="321334" cy="191938"/>
          </a:xfrm>
          <a:prstGeom prst="bentUpArrow">
            <a:avLst/>
          </a:prstGeom>
          <a:solidFill>
            <a:srgbClr val="CC66FF"/>
          </a:solidFill>
          <a:ln>
            <a:solidFill>
              <a:srgbClr val="CC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5429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64" y="48366"/>
            <a:ext cx="11818071" cy="1477328"/>
          </a:xfrm>
          <a:prstGeom prst="rect">
            <a:avLst/>
          </a:prstGeom>
          <a:noFill/>
        </p:spPr>
        <p:txBody>
          <a:bodyPr wrap="square" rtlCol="0">
            <a:spAutoFit/>
          </a:bodyPr>
          <a:lstStyle/>
          <a:p>
            <a:pPr lvl="0" algn="just"/>
            <a:endParaRPr lang="el-GR" dirty="0">
              <a:solidFill>
                <a:prstClr val="black"/>
              </a:solidFill>
              <a:latin typeface="Sylfaen" panose="010A0502050306030303" pitchFamily="18" charset="0"/>
            </a:endParaRPr>
          </a:p>
          <a:p>
            <a:pPr marL="285750" lvl="0" indent="-285750" algn="just">
              <a:buClr>
                <a:srgbClr val="CC66FF"/>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CC66FF"/>
              </a:buClr>
              <a:buFont typeface="Sylfaen" panose="010A0502050306030303" pitchFamily="18" charset="0"/>
              <a:buChar char="֍"/>
            </a:pPr>
            <a:r>
              <a:rPr lang="el-GR" dirty="0">
                <a:solidFill>
                  <a:prstClr val="black"/>
                </a:solidFill>
                <a:latin typeface="Sylfaen" panose="010A0502050306030303" pitchFamily="18" charset="0"/>
              </a:rPr>
              <a:t>Επιπλέον, τον 12ο αιώνα, </a:t>
            </a:r>
            <a:r>
              <a:rPr lang="el-GR" b="1" dirty="0">
                <a:solidFill>
                  <a:srgbClr val="8C0E71"/>
                </a:solidFill>
                <a:latin typeface="Sylfaen" panose="010A0502050306030303" pitchFamily="18" charset="0"/>
              </a:rPr>
              <a:t>λόγω της επιβολής της αγαμίας του κλήρου </a:t>
            </a:r>
            <a:r>
              <a:rPr lang="el-GR" dirty="0">
                <a:solidFill>
                  <a:prstClr val="black"/>
                </a:solidFill>
                <a:latin typeface="Sylfaen" panose="010A0502050306030303" pitchFamily="18" charset="0"/>
              </a:rPr>
              <a:t>πολλαπλασιάζονται από μοναχούς και θεολόγους ηθικολογίες βασισμένες στην αποκήρυξη </a:t>
            </a:r>
            <a:r>
              <a:rPr lang="el-GR" dirty="0" smtClean="0">
                <a:solidFill>
                  <a:prstClr val="black"/>
                </a:solidFill>
                <a:latin typeface="Sylfaen" panose="010A0502050306030303" pitchFamily="18" charset="0"/>
              </a:rPr>
              <a:t>του </a:t>
            </a:r>
            <a:r>
              <a:rPr lang="el-GR" dirty="0">
                <a:solidFill>
                  <a:prstClr val="black"/>
                </a:solidFill>
                <a:latin typeface="Sylfaen" panose="010A0502050306030303" pitchFamily="18" charset="0"/>
              </a:rPr>
              <a:t>σεξ, θίγοντας σεξουαλικές συνήθειες του έκλυτου βίου των ιερέων.</a:t>
            </a:r>
          </a:p>
        </p:txBody>
      </p:sp>
      <p:sp>
        <p:nvSpPr>
          <p:cNvPr id="2" name="Ορθογώνιο 1">
            <a:extLst>
              <a:ext uri="{FF2B5EF4-FFF2-40B4-BE49-F238E27FC236}">
                <a16:creationId xmlns:a16="http://schemas.microsoft.com/office/drawing/2014/main" id="{6BF77CCD-165B-FFA6-0EFC-BBCFE78830D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025794FA-906E-7C42-95DD-0B49B5538121}"/>
              </a:ext>
            </a:extLst>
          </p:cNvPr>
          <p:cNvSpPr txBox="1"/>
          <p:nvPr/>
        </p:nvSpPr>
        <p:spPr>
          <a:xfrm>
            <a:off x="1118499" y="1924477"/>
            <a:ext cx="10886536" cy="4370427"/>
          </a:xfrm>
          <a:prstGeom prst="rect">
            <a:avLst/>
          </a:prstGeom>
          <a:noFill/>
          <a:ln>
            <a:solidFill>
              <a:srgbClr val="CC66FF"/>
            </a:solidFill>
          </a:ln>
        </p:spPr>
        <p:txBody>
          <a:bodyPr wrap="square" rtlCol="0">
            <a:spAutoFit/>
          </a:bodyPr>
          <a:lstStyle/>
          <a:p>
            <a:pPr marL="285750" indent="-285750" algn="just">
              <a:buClr>
                <a:srgbClr val="CC66FF"/>
              </a:buClr>
              <a:buFont typeface="Arial" panose="020B0604020202020204" pitchFamily="34" charset="0"/>
              <a:buChar char="•"/>
            </a:pPr>
            <a:r>
              <a:rPr lang="el-GR" dirty="0">
                <a:solidFill>
                  <a:prstClr val="black"/>
                </a:solidFill>
                <a:latin typeface="Sylfaen" panose="010A0502050306030303" pitchFamily="18" charset="0"/>
              </a:rPr>
              <a:t>Στον πυρήνα της επιθετικής ρητορικής επί της σεξουαλικής ζωής των ιερωμένων ανδρών βρισκόταν </a:t>
            </a:r>
            <a:r>
              <a:rPr lang="el-GR" b="1" dirty="0">
                <a:solidFill>
                  <a:prstClr val="black"/>
                </a:solidFill>
                <a:latin typeface="Sylfaen" panose="010A0502050306030303" pitchFamily="18" charset="0"/>
              </a:rPr>
              <a:t>η σοδομία</a:t>
            </a:r>
            <a:r>
              <a:rPr lang="el-GR" dirty="0">
                <a:solidFill>
                  <a:prstClr val="black"/>
                </a:solidFill>
                <a:latin typeface="Sylfaen" panose="010A0502050306030303" pitchFamily="18" charset="0"/>
              </a:rPr>
              <a:t>, η οποία στο εξής θα απασχολήσει θεολόγους και αργότερα νομικούς, συγκροτώντας μία ταξινομική κατηγορία. </a:t>
            </a:r>
          </a:p>
          <a:p>
            <a:pPr marL="285750" indent="-285750" algn="just">
              <a:buClr>
                <a:srgbClr val="CC66FF"/>
              </a:buClr>
              <a:buFont typeface="Arial" panose="020B0604020202020204" pitchFamily="34" charset="0"/>
              <a:buChar char="•"/>
            </a:pPr>
            <a:endParaRPr lang="el-GR" dirty="0">
              <a:solidFill>
                <a:prstClr val="black"/>
              </a:solidFill>
              <a:latin typeface="Sylfaen" panose="010A0502050306030303" pitchFamily="18" charset="0"/>
            </a:endParaRPr>
          </a:p>
          <a:p>
            <a:pPr marL="285750" indent="-285750" algn="just">
              <a:buClr>
                <a:srgbClr val="CC66FF"/>
              </a:buClr>
              <a:buFont typeface="Arial" panose="020B0604020202020204" pitchFamily="34" charset="0"/>
              <a:buChar char="•"/>
            </a:pPr>
            <a:r>
              <a:rPr lang="el-GR" dirty="0">
                <a:solidFill>
                  <a:prstClr val="black"/>
                </a:solidFill>
                <a:latin typeface="Sylfaen" panose="010A0502050306030303" pitchFamily="18" charset="0"/>
              </a:rPr>
              <a:t>Η οργάνωση της ρητορικής αυτής θα στηριχθεί και πάλι σε </a:t>
            </a:r>
            <a:r>
              <a:rPr lang="el-GR" b="1" u="sng" dirty="0">
                <a:solidFill>
                  <a:prstClr val="black"/>
                </a:solidFill>
                <a:latin typeface="Sylfaen" panose="010A0502050306030303" pitchFamily="18" charset="0"/>
              </a:rPr>
              <a:t>συνήθεις </a:t>
            </a:r>
            <a:r>
              <a:rPr lang="el-GR" b="1" u="sng" dirty="0" err="1">
                <a:solidFill>
                  <a:prstClr val="black"/>
                </a:solidFill>
                <a:latin typeface="Sylfaen" panose="010A0502050306030303" pitchFamily="18" charset="0"/>
              </a:rPr>
              <a:t>δυϊκές</a:t>
            </a:r>
            <a:r>
              <a:rPr lang="el-GR" b="1" u="sng" dirty="0">
                <a:solidFill>
                  <a:prstClr val="black"/>
                </a:solidFill>
                <a:latin typeface="Sylfaen" panose="010A0502050306030303" pitchFamily="18" charset="0"/>
              </a:rPr>
              <a:t> αντιθέσεις της Εκκλησίας</a:t>
            </a:r>
            <a:r>
              <a:rPr lang="el-GR" dirty="0">
                <a:solidFill>
                  <a:prstClr val="black"/>
                </a:solidFill>
                <a:latin typeface="Sylfaen" panose="010A0502050306030303" pitchFamily="18" charset="0"/>
              </a:rPr>
              <a:t>, βρισκόμενες στη φαρέτρα της ήδη από την πρώιμη χριστιανική περίοδο, με αυτή της λαγνείας (</a:t>
            </a:r>
            <a:r>
              <a:rPr lang="el-GR" b="1" dirty="0" err="1">
                <a:solidFill>
                  <a:srgbClr val="C00000"/>
                </a:solidFill>
                <a:latin typeface="Sylfaen" panose="010A0502050306030303" pitchFamily="18" charset="0"/>
              </a:rPr>
              <a:t>luxuria</a:t>
            </a:r>
            <a:r>
              <a:rPr lang="el-GR" b="1" dirty="0">
                <a:solidFill>
                  <a:srgbClr val="C00000"/>
                </a:solidFill>
                <a:latin typeface="Sylfaen" panose="010A0502050306030303" pitchFamily="18" charset="0"/>
              </a:rPr>
              <a:t>/</a:t>
            </a:r>
            <a:r>
              <a:rPr lang="el-GR" b="1" dirty="0" err="1">
                <a:solidFill>
                  <a:srgbClr val="C00000"/>
                </a:solidFill>
                <a:latin typeface="Sylfaen" panose="010A0502050306030303" pitchFamily="18" charset="0"/>
              </a:rPr>
              <a:t>libido</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λαγνεία – εγκράτεια, αναπαραγωγή - παρθενία/αγνότητα</a:t>
            </a:r>
            <a:r>
              <a:rPr lang="el-GR" dirty="0">
                <a:solidFill>
                  <a:prstClr val="black"/>
                </a:solidFill>
                <a:latin typeface="Sylfaen" panose="010A0502050306030303" pitchFamily="18" charset="0"/>
              </a:rPr>
              <a:t>, </a:t>
            </a:r>
            <a:r>
              <a:rPr lang="el-GR" dirty="0" smtClean="0">
                <a:solidFill>
                  <a:prstClr val="black"/>
                </a:solidFill>
                <a:latin typeface="Sylfaen" panose="010A0502050306030303" pitchFamily="18" charset="0"/>
              </a:rPr>
              <a:t>κυριαρχία-</a:t>
            </a:r>
            <a:r>
              <a:rPr lang="el-GR" b="1" dirty="0" smtClean="0">
                <a:solidFill>
                  <a:prstClr val="black"/>
                </a:solidFill>
                <a:latin typeface="Sylfaen" panose="010A0502050306030303" pitchFamily="18" charset="0"/>
              </a:rPr>
              <a:t>επιρρέπεια</a:t>
            </a:r>
            <a:r>
              <a:rPr lang="el-GR" dirty="0">
                <a:solidFill>
                  <a:prstClr val="black"/>
                </a:solidFill>
                <a:latin typeface="Sylfaen" panose="010A0502050306030303" pitchFamily="18" charset="0"/>
              </a:rPr>
              <a:t>, όπου η αδυναμία/μαλθακότητα κατέληγε στην </a:t>
            </a:r>
            <a:r>
              <a:rPr lang="el-GR" b="1" dirty="0">
                <a:solidFill>
                  <a:prstClr val="black"/>
                </a:solidFill>
                <a:latin typeface="Sylfaen" panose="010A0502050306030303" pitchFamily="18" charset="0"/>
              </a:rPr>
              <a:t>εκθήλυνση</a:t>
            </a:r>
            <a:r>
              <a:rPr lang="el-GR" dirty="0">
                <a:solidFill>
                  <a:prstClr val="black"/>
                </a:solidFill>
                <a:latin typeface="Sylfaen" panose="010A0502050306030303" pitchFamily="18" charset="0"/>
              </a:rPr>
              <a:t>. </a:t>
            </a:r>
          </a:p>
          <a:p>
            <a:pPr marL="285750" indent="-285750" algn="just">
              <a:buClr>
                <a:srgbClr val="CC66FF"/>
              </a:buClr>
              <a:buFont typeface="Arial" panose="020B0604020202020204" pitchFamily="34" charset="0"/>
              <a:buChar char="•"/>
            </a:pPr>
            <a:endParaRPr lang="el-GR" dirty="0">
              <a:solidFill>
                <a:prstClr val="black"/>
              </a:solidFill>
              <a:latin typeface="Sylfaen" panose="010A0502050306030303" pitchFamily="18" charset="0"/>
            </a:endParaRPr>
          </a:p>
          <a:p>
            <a:pPr marL="285750" indent="-285750" algn="just">
              <a:buClr>
                <a:srgbClr val="CC66FF"/>
              </a:buClr>
              <a:buFont typeface="Arial" panose="020B0604020202020204" pitchFamily="34" charset="0"/>
              <a:buChar char="•"/>
            </a:pPr>
            <a:endParaRPr lang="el-GR" dirty="0">
              <a:solidFill>
                <a:prstClr val="black"/>
              </a:solidFill>
              <a:latin typeface="Sylfaen" panose="010A0502050306030303" pitchFamily="18" charset="0"/>
            </a:endParaRPr>
          </a:p>
          <a:p>
            <a:pPr algn="just">
              <a:buClr>
                <a:srgbClr val="CC66FF"/>
              </a:buClr>
            </a:pPr>
            <a:endParaRPr lang="el-GR" dirty="0">
              <a:solidFill>
                <a:prstClr val="black"/>
              </a:solidFill>
              <a:latin typeface="Sylfaen" panose="010A0502050306030303" pitchFamily="18" charset="0"/>
            </a:endParaRPr>
          </a:p>
          <a:p>
            <a:pPr algn="just">
              <a:buClr>
                <a:srgbClr val="CC66FF"/>
              </a:buClr>
            </a:pPr>
            <a:r>
              <a:rPr lang="el-GR" sz="2000" dirty="0">
                <a:solidFill>
                  <a:prstClr val="black"/>
                </a:solidFill>
                <a:latin typeface="Sylfaen" panose="010A0502050306030303" pitchFamily="18" charset="0"/>
              </a:rPr>
              <a:t>Πρόκειται, επί της ουσίας, για μια </a:t>
            </a:r>
            <a:r>
              <a:rPr lang="el-GR" sz="2000" b="1" dirty="0">
                <a:solidFill>
                  <a:prstClr val="black"/>
                </a:solidFill>
                <a:latin typeface="Sylfaen" panose="010A0502050306030303" pitchFamily="18" charset="0"/>
              </a:rPr>
              <a:t>πατριαρχική σεξουαλική οικονομία </a:t>
            </a:r>
            <a:r>
              <a:rPr lang="el-GR" sz="2000" dirty="0">
                <a:solidFill>
                  <a:prstClr val="black"/>
                </a:solidFill>
                <a:latin typeface="Sylfaen" panose="010A0502050306030303" pitchFamily="18" charset="0"/>
              </a:rPr>
              <a:t>που διακρίνεται από την παράλληλη, </a:t>
            </a:r>
            <a:r>
              <a:rPr lang="el-GR" sz="2000" b="1" dirty="0">
                <a:solidFill>
                  <a:srgbClr val="8C0E71"/>
                </a:solidFill>
                <a:latin typeface="Sylfaen" panose="010A0502050306030303" pitchFamily="18" charset="0"/>
              </a:rPr>
              <a:t>συμπληρωματική και ανταγωνιστική λειτουργία δύο συστημάτων</a:t>
            </a:r>
            <a:r>
              <a:rPr lang="el-GR" sz="2000" dirty="0">
                <a:solidFill>
                  <a:srgbClr val="8C0E71"/>
                </a:solidFill>
                <a:latin typeface="Sylfaen" panose="010A0502050306030303" pitchFamily="18" charset="0"/>
              </a:rPr>
              <a:t>, </a:t>
            </a:r>
            <a:r>
              <a:rPr lang="el-GR" sz="2000" b="1" dirty="0">
                <a:solidFill>
                  <a:srgbClr val="8C0E71"/>
                </a:solidFill>
                <a:latin typeface="Sylfaen" panose="010A0502050306030303" pitchFamily="18" charset="0"/>
              </a:rPr>
              <a:t>της «αναπαραγωγής»</a:t>
            </a:r>
            <a:r>
              <a:rPr lang="el-GR" sz="2000" dirty="0">
                <a:solidFill>
                  <a:prstClr val="black"/>
                </a:solidFill>
                <a:latin typeface="Sylfaen" panose="010A0502050306030303" pitchFamily="18" charset="0"/>
              </a:rPr>
              <a:t> και </a:t>
            </a:r>
            <a:r>
              <a:rPr lang="el-GR" sz="2000" b="1" dirty="0">
                <a:solidFill>
                  <a:srgbClr val="8C0E71"/>
                </a:solidFill>
                <a:latin typeface="Sylfaen" panose="010A0502050306030303" pitchFamily="18" charset="0"/>
              </a:rPr>
              <a:t>των «επιθυμιών» </a:t>
            </a:r>
            <a:r>
              <a:rPr lang="el-GR" sz="2000" dirty="0">
                <a:solidFill>
                  <a:prstClr val="black"/>
                </a:solidFill>
                <a:latin typeface="Sylfaen" panose="010A0502050306030303" pitchFamily="18" charset="0"/>
              </a:rPr>
              <a:t>κατευθυνόμενη στο σενάριο της «</a:t>
            </a:r>
            <a:r>
              <a:rPr lang="el-GR" sz="2000" dirty="0" err="1">
                <a:solidFill>
                  <a:prstClr val="black"/>
                </a:solidFill>
                <a:latin typeface="Sylfaen" panose="010A0502050306030303" pitchFamily="18" charset="0"/>
              </a:rPr>
              <a:t>ετεροσεξουαλικότητας</a:t>
            </a:r>
            <a:r>
              <a:rPr lang="el-GR" sz="2000" dirty="0">
                <a:solidFill>
                  <a:prstClr val="black"/>
                </a:solidFill>
                <a:latin typeface="Sylfaen" panose="010A0502050306030303" pitchFamily="18" charset="0"/>
              </a:rPr>
              <a:t>» και μονογαμίας.</a:t>
            </a:r>
            <a:endParaRPr lang="el-GR" sz="2000" dirty="0"/>
          </a:p>
        </p:txBody>
      </p:sp>
      <p:cxnSp>
        <p:nvCxnSpPr>
          <p:cNvPr id="6" name="Ευθύγραμμο βέλος σύνδεσης 5">
            <a:extLst>
              <a:ext uri="{FF2B5EF4-FFF2-40B4-BE49-F238E27FC236}">
                <a16:creationId xmlns:a16="http://schemas.microsoft.com/office/drawing/2014/main" id="{1E8B9F84-AF67-7988-85EA-FC12FDE0F69B}"/>
              </a:ext>
            </a:extLst>
          </p:cNvPr>
          <p:cNvCxnSpPr>
            <a:cxnSpLocks/>
          </p:cNvCxnSpPr>
          <p:nvPr/>
        </p:nvCxnSpPr>
        <p:spPr>
          <a:xfrm>
            <a:off x="620984" y="1772668"/>
            <a:ext cx="310550" cy="303618"/>
          </a:xfrm>
          <a:prstGeom prst="straightConnector1">
            <a:avLst/>
          </a:prstGeom>
          <a:ln>
            <a:solidFill>
              <a:srgbClr val="CC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43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68" y="143986"/>
            <a:ext cx="11847444" cy="3077766"/>
          </a:xfrm>
          <a:prstGeom prst="rect">
            <a:avLst/>
          </a:prstGeom>
          <a:noFill/>
        </p:spPr>
        <p:txBody>
          <a:bodyPr wrap="square" rtlCol="0">
            <a:spAutoFit/>
          </a:bodyPr>
          <a:lstStyle/>
          <a:p>
            <a:pPr marL="285750" indent="-285750" algn="just">
              <a:buClr>
                <a:srgbClr val="C00000"/>
              </a:buClr>
              <a:buFont typeface="Sylfaen" panose="010A0502050306030303" pitchFamily="18" charset="0"/>
              <a:buChar char="֍"/>
            </a:pPr>
            <a:r>
              <a:rPr lang="el-GR" dirty="0">
                <a:latin typeface="Sylfaen" panose="010A0502050306030303" pitchFamily="18" charset="0"/>
                <a:cs typeface="Calibri" panose="020F0502020204030204" pitchFamily="34" charset="0"/>
              </a:rPr>
              <a:t>Με την γρηγοριανή μεταρρύθμιση εγκαινιάστηκε </a:t>
            </a:r>
            <a:r>
              <a:rPr lang="el-GR" b="1" dirty="0">
                <a:solidFill>
                  <a:srgbClr val="0033CC"/>
                </a:solidFill>
                <a:latin typeface="Sylfaen" panose="010A0502050306030303" pitchFamily="18" charset="0"/>
                <a:cs typeface="Calibri" panose="020F0502020204030204" pitchFamily="34" charset="0"/>
              </a:rPr>
              <a:t>ένας ευρύς διαχωρισμός </a:t>
            </a:r>
            <a:r>
              <a:rPr lang="el-GR" b="1" dirty="0">
                <a:solidFill>
                  <a:srgbClr val="C00000"/>
                </a:solidFill>
                <a:latin typeface="Sylfaen" panose="010A0502050306030303" pitchFamily="18" charset="0"/>
                <a:cs typeface="Calibri" panose="020F0502020204030204" pitchFamily="34" charset="0"/>
              </a:rPr>
              <a:t>των θρησκευόμενων ανδρών </a:t>
            </a:r>
            <a:r>
              <a:rPr lang="el-GR" dirty="0">
                <a:latin typeface="Sylfaen" panose="010A0502050306030303" pitchFamily="18" charset="0"/>
                <a:cs typeface="Calibri" panose="020F0502020204030204" pitchFamily="34" charset="0"/>
              </a:rPr>
              <a:t>με </a:t>
            </a:r>
            <a:r>
              <a:rPr lang="el-GR" b="1" dirty="0">
                <a:solidFill>
                  <a:srgbClr val="C00000"/>
                </a:solidFill>
                <a:latin typeface="Sylfaen" panose="010A0502050306030303" pitchFamily="18" charset="0"/>
                <a:cs typeface="Calibri" panose="020F0502020204030204" pitchFamily="34" charset="0"/>
              </a:rPr>
              <a:t>τους λαϊκούς</a:t>
            </a:r>
            <a:r>
              <a:rPr lang="el-GR" dirty="0">
                <a:latin typeface="Sylfaen" panose="010A0502050306030303" pitchFamily="18" charset="0"/>
                <a:cs typeface="Calibri" panose="020F0502020204030204" pitchFamily="34" charset="0"/>
              </a:rPr>
              <a:t>, αλλά και με τις γυναίκες, </a:t>
            </a:r>
            <a:r>
              <a:rPr lang="el-GR" b="1" dirty="0">
                <a:solidFill>
                  <a:srgbClr val="8C0E71"/>
                </a:solidFill>
                <a:latin typeface="Sylfaen" panose="010A0502050306030303" pitchFamily="18" charset="0"/>
                <a:cs typeface="Calibri" panose="020F0502020204030204" pitchFamily="34" charset="0"/>
              </a:rPr>
              <a:t>οι οποίες συνέχιζαν να συνδέονται από τους θεολόγους με τη βρωμιά, τη σεξουαλικότητα και την αμαρτία</a:t>
            </a:r>
            <a:r>
              <a:rPr lang="el-GR" dirty="0">
                <a:latin typeface="Sylfaen" panose="010A0502050306030303" pitchFamily="18" charset="0"/>
                <a:cs typeface="Calibri" panose="020F0502020204030204" pitchFamily="34" charset="0"/>
              </a:rPr>
              <a:t>. Κατά κάποιο τρόπο </a:t>
            </a:r>
            <a:r>
              <a:rPr lang="el-GR" dirty="0">
                <a:effectLst>
                  <a:outerShdw blurRad="38100" dist="38100" dir="2700000" algn="tl">
                    <a:srgbClr val="000000">
                      <a:alpha val="43137"/>
                    </a:srgbClr>
                  </a:outerShdw>
                </a:effectLst>
                <a:latin typeface="Sylfaen" panose="010A0502050306030303" pitchFamily="18" charset="0"/>
                <a:cs typeface="Calibri" panose="020F0502020204030204" pitchFamily="34" charset="0"/>
              </a:rPr>
              <a:t>η γυναίκα μετατράπηκε σε σύμβολο αποκήρυξης της μεταρρύθμισης</a:t>
            </a:r>
            <a:r>
              <a:rPr lang="el-GR" dirty="0">
                <a:latin typeface="Sylfaen" panose="010A0502050306030303" pitchFamily="18" charset="0"/>
                <a:cs typeface="Calibri" panose="020F0502020204030204" pitchFamily="34" charset="0"/>
              </a:rPr>
              <a:t>, αφού ήταν αυτό που «</a:t>
            </a:r>
            <a:r>
              <a:rPr lang="el-GR" b="1" dirty="0">
                <a:latin typeface="Sylfaen" panose="010A0502050306030303" pitchFamily="18" charset="0"/>
                <a:cs typeface="Calibri" panose="020F0502020204030204" pitchFamily="34" charset="0"/>
              </a:rPr>
              <a:t>ο άνδρας κληρικός έπρεπε να απορρίψει</a:t>
            </a:r>
            <a:r>
              <a:rPr lang="el-GR" dirty="0">
                <a:latin typeface="Sylfaen" panose="010A0502050306030303" pitchFamily="18" charset="0"/>
                <a:cs typeface="Calibri" panose="020F0502020204030204" pitchFamily="34" charset="0"/>
              </a:rPr>
              <a:t>». </a:t>
            </a:r>
          </a:p>
          <a:p>
            <a:pPr marL="285750" indent="-285750" algn="just">
              <a:buClr>
                <a:srgbClr val="C00000"/>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C00000"/>
              </a:buClr>
              <a:buFont typeface="Sylfaen" panose="010A0502050306030303" pitchFamily="18" charset="0"/>
              <a:buChar char="֍"/>
            </a:pPr>
            <a:r>
              <a:rPr lang="el-GR" dirty="0">
                <a:latin typeface="Sylfaen" panose="010A0502050306030303" pitchFamily="18" charset="0"/>
                <a:cs typeface="Calibri" panose="020F0502020204030204" pitchFamily="34" charset="0"/>
              </a:rPr>
              <a:t>Για τον μεταρρυθμιστή </a:t>
            </a:r>
            <a:r>
              <a:rPr lang="el-GR" dirty="0" err="1">
                <a:latin typeface="Sylfaen" panose="010A0502050306030303" pitchFamily="18" charset="0"/>
                <a:cs typeface="Calibri" panose="020F0502020204030204" pitchFamily="34" charset="0"/>
              </a:rPr>
              <a:t>αββά</a:t>
            </a:r>
            <a:r>
              <a:rPr lang="el-GR" dirty="0">
                <a:latin typeface="Sylfaen" panose="010A0502050306030303" pitchFamily="18" charset="0"/>
                <a:cs typeface="Calibri" panose="020F0502020204030204" pitchFamily="34" charset="0"/>
              </a:rPr>
              <a:t>, </a:t>
            </a:r>
            <a:r>
              <a:rPr lang="el-GR" dirty="0" err="1">
                <a:latin typeface="Sylfaen" panose="010A0502050306030303" pitchFamily="18" charset="0"/>
                <a:cs typeface="Calibri" panose="020F0502020204030204" pitchFamily="34" charset="0"/>
              </a:rPr>
              <a:t>Odo</a:t>
            </a:r>
            <a:r>
              <a:rPr lang="el-GR" dirty="0">
                <a:latin typeface="Sylfaen" panose="010A0502050306030303" pitchFamily="18" charset="0"/>
                <a:cs typeface="Calibri" panose="020F0502020204030204" pitchFamily="34" charset="0"/>
              </a:rPr>
              <a:t> του </a:t>
            </a:r>
            <a:r>
              <a:rPr lang="el-GR" b="1" dirty="0" err="1">
                <a:solidFill>
                  <a:srgbClr val="C00000"/>
                </a:solidFill>
                <a:latin typeface="Sylfaen" panose="010A0502050306030303" pitchFamily="18" charset="0"/>
                <a:cs typeface="Calibri" panose="020F0502020204030204" pitchFamily="34" charset="0"/>
              </a:rPr>
              <a:t>Cluny</a:t>
            </a:r>
            <a:r>
              <a:rPr lang="el-GR" dirty="0">
                <a:latin typeface="Sylfaen" panose="010A0502050306030303" pitchFamily="18" charset="0"/>
                <a:cs typeface="Calibri" panose="020F0502020204030204" pitchFamily="34" charset="0"/>
              </a:rPr>
              <a:t> (878-942), η γυναίκα ήταν «</a:t>
            </a:r>
            <a:r>
              <a:rPr lang="el-GR" b="1" dirty="0" err="1">
                <a:solidFill>
                  <a:srgbClr val="C00000"/>
                </a:solidFill>
                <a:latin typeface="Sylfaen" panose="010A0502050306030303" pitchFamily="18" charset="0"/>
                <a:cs typeface="Calibri" panose="020F0502020204030204" pitchFamily="34" charset="0"/>
              </a:rPr>
              <a:t>saccus</a:t>
            </a:r>
            <a:r>
              <a:rPr lang="el-GR" b="1" dirty="0">
                <a:solidFill>
                  <a:srgbClr val="C00000"/>
                </a:solidFill>
                <a:latin typeface="Sylfaen" panose="010A0502050306030303" pitchFamily="18" charset="0"/>
                <a:cs typeface="Calibri" panose="020F0502020204030204" pitchFamily="34" charset="0"/>
              </a:rPr>
              <a:t> </a:t>
            </a:r>
            <a:r>
              <a:rPr lang="el-GR" b="1" dirty="0" err="1">
                <a:solidFill>
                  <a:srgbClr val="C00000"/>
                </a:solidFill>
                <a:latin typeface="Sylfaen" panose="010A0502050306030303" pitchFamily="18" charset="0"/>
                <a:cs typeface="Calibri" panose="020F0502020204030204" pitchFamily="34" charset="0"/>
              </a:rPr>
              <a:t>stercoris</a:t>
            </a:r>
            <a:r>
              <a:rPr lang="el-GR" dirty="0">
                <a:latin typeface="Sylfaen" panose="010A0502050306030303" pitchFamily="18" charset="0"/>
                <a:cs typeface="Calibri" panose="020F0502020204030204" pitchFamily="34" charset="0"/>
              </a:rPr>
              <a:t>», (τσάντα περιττωμάτων). Ακόμη και οι μοναχές, που ήταν σεξουαλικά μη διαθέσιμες, </a:t>
            </a:r>
            <a:r>
              <a:rPr lang="el-GR" b="1" dirty="0">
                <a:latin typeface="Sylfaen" panose="010A0502050306030303" pitchFamily="18" charset="0"/>
                <a:cs typeface="Calibri" panose="020F0502020204030204" pitchFamily="34" charset="0"/>
              </a:rPr>
              <a:t>απεικονίζονταν ως πηγή του κακού και της αμαρτίας για τους ιερείς και τους μοναχούς</a:t>
            </a:r>
            <a:r>
              <a:rPr lang="el-GR" dirty="0">
                <a:latin typeface="Sylfaen" panose="010A0502050306030303" pitchFamily="18" charset="0"/>
                <a:cs typeface="Calibri" panose="020F0502020204030204" pitchFamily="34" charset="0"/>
              </a:rPr>
              <a:t>. Ο Βερνάρδος του </a:t>
            </a:r>
            <a:r>
              <a:rPr lang="el-GR" dirty="0" err="1">
                <a:latin typeface="Sylfaen" panose="010A0502050306030303" pitchFamily="18" charset="0"/>
                <a:cs typeface="Calibri" panose="020F0502020204030204" pitchFamily="34" charset="0"/>
              </a:rPr>
              <a:t>Clairvaux</a:t>
            </a:r>
            <a:r>
              <a:rPr lang="el-GR" dirty="0">
                <a:latin typeface="Sylfaen" panose="010A0502050306030303" pitchFamily="18" charset="0"/>
                <a:cs typeface="Calibri" panose="020F0502020204030204" pitchFamily="34" charset="0"/>
              </a:rPr>
              <a:t> (1090-1153) προειδοποιούσε τους μοναχούς για την απειλή κάθε στενής επαφής με τις γυναίκες, η οποία ουδέποτε θα ήταν αγνή. </a:t>
            </a:r>
          </a:p>
          <a:p>
            <a:pPr algn="just"/>
            <a:endParaRPr lang="el-GR" dirty="0">
              <a:latin typeface="Sylfaen" panose="010A0502050306030303" pitchFamily="18" charset="0"/>
              <a:cs typeface="Calibri" panose="020F0502020204030204" pitchFamily="34" charset="0"/>
            </a:endParaRPr>
          </a:p>
          <a:p>
            <a:pPr algn="just"/>
            <a:endParaRPr lang="el-GR" sz="1400" dirty="0">
              <a:latin typeface="Sylfaen" panose="010A0502050306030303" pitchFamily="18" charset="0"/>
              <a:cs typeface="Calibri" panose="020F0502020204030204" pitchFamily="34" charset="0"/>
            </a:endParaRPr>
          </a:p>
        </p:txBody>
      </p:sp>
      <p:sp>
        <p:nvSpPr>
          <p:cNvPr id="3" name="Ορθογώνιο 2">
            <a:extLst>
              <a:ext uri="{FF2B5EF4-FFF2-40B4-BE49-F238E27FC236}">
                <a16:creationId xmlns:a16="http://schemas.microsoft.com/office/drawing/2014/main" id="{BBEF0D37-C616-E721-8A26-FF2CD60CB6D7}"/>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0E6208EC-BFA2-9A40-1FFE-BAAA65CD2BC1}"/>
              </a:ext>
            </a:extLst>
          </p:cNvPr>
          <p:cNvSpPr txBox="1"/>
          <p:nvPr/>
        </p:nvSpPr>
        <p:spPr>
          <a:xfrm>
            <a:off x="108668" y="3124104"/>
            <a:ext cx="11974664" cy="3416320"/>
          </a:xfrm>
          <a:prstGeom prst="rect">
            <a:avLst/>
          </a:prstGeom>
          <a:noFill/>
          <a:ln w="38100">
            <a:solidFill>
              <a:srgbClr val="0033CC"/>
            </a:solidFill>
            <a:prstDash val="solid"/>
          </a:ln>
        </p:spPr>
        <p:txBody>
          <a:bodyPr wrap="square" rtlCol="0">
            <a:spAutoFit/>
          </a:bodyPr>
          <a:lstStyle/>
          <a:p>
            <a:pPr algn="just"/>
            <a:r>
              <a:rPr lang="el-GR" b="1" dirty="0">
                <a:latin typeface="Sylfaen" panose="010A0502050306030303" pitchFamily="18" charset="0"/>
                <a:cs typeface="Calibri" panose="020F0502020204030204" pitchFamily="34" charset="0"/>
              </a:rPr>
              <a:t>Τα σώματα καθρέφτιζαν την κοσμική τάξη</a:t>
            </a:r>
            <a:r>
              <a:rPr lang="el-GR" dirty="0">
                <a:latin typeface="Sylfaen" panose="010A0502050306030303" pitchFamily="18" charset="0"/>
                <a:cs typeface="Calibri" panose="020F0502020204030204" pitchFamily="34" charset="0"/>
              </a:rPr>
              <a:t>, άρα αποτελούσαν ένα </a:t>
            </a:r>
            <a:r>
              <a:rPr lang="el-GR" u="sng" dirty="0">
                <a:latin typeface="Sylfaen" panose="010A0502050306030303" pitchFamily="18" charset="0"/>
                <a:cs typeface="Calibri" panose="020F0502020204030204" pitchFamily="34" charset="0"/>
              </a:rPr>
              <a:t>ελεύθερο πεδίο σκιαγράφησης της κοσμικής γνώσης, μεταφοράς των ουράνιων και γήινων σωμάτων</a:t>
            </a:r>
            <a:r>
              <a:rPr lang="el-GR" dirty="0">
                <a:latin typeface="Sylfaen" panose="010A0502050306030303" pitchFamily="18" charset="0"/>
                <a:cs typeface="Calibri" panose="020F0502020204030204" pitchFamily="34" charset="0"/>
              </a:rPr>
              <a:t>, αποκτούσαν </a:t>
            </a:r>
            <a:r>
              <a:rPr lang="el-GR" b="1" dirty="0">
                <a:solidFill>
                  <a:srgbClr val="C00000"/>
                </a:solidFill>
                <a:latin typeface="Sylfaen" panose="010A0502050306030303" pitchFamily="18" charset="0"/>
                <a:cs typeface="Calibri" panose="020F0502020204030204" pitchFamily="34" charset="0"/>
              </a:rPr>
              <a:t>μια απαγορευτική ιδιότητα όταν επρόκειτο να απωλέσουν τη διακριτή τους </a:t>
            </a:r>
            <a:r>
              <a:rPr lang="el-GR" b="1" dirty="0" err="1">
                <a:solidFill>
                  <a:srgbClr val="C00000"/>
                </a:solidFill>
                <a:latin typeface="Sylfaen" panose="010A0502050306030303" pitchFamily="18" charset="0"/>
                <a:cs typeface="Calibri" panose="020F0502020204030204" pitchFamily="34" charset="0"/>
              </a:rPr>
              <a:t>έμφυλη</a:t>
            </a:r>
            <a:r>
              <a:rPr lang="el-GR" b="1" dirty="0">
                <a:solidFill>
                  <a:srgbClr val="C00000"/>
                </a:solidFill>
                <a:latin typeface="Sylfaen" panose="010A0502050306030303" pitchFamily="18" charset="0"/>
                <a:cs typeface="Calibri" panose="020F0502020204030204" pitchFamily="34" charset="0"/>
              </a:rPr>
              <a:t> κοινωνική ταυτότητα</a:t>
            </a:r>
            <a:r>
              <a:rPr lang="el-GR" dirty="0">
                <a:latin typeface="Sylfaen" panose="010A0502050306030303" pitchFamily="18" charset="0"/>
                <a:cs typeface="Calibri" panose="020F0502020204030204" pitchFamily="34" charset="0"/>
              </a:rPr>
              <a:t>. Για παράδειγμα, εάν ένας άνδρας συγχρωτιζόταν για αρκετή ώρα με γυναίκες ή έμοιαζε να τους δίνει μεγάλη προσοχή και φροντίδα χλευαζόταν ως </a:t>
            </a:r>
            <a:r>
              <a:rPr lang="el-GR" b="1" dirty="0">
                <a:solidFill>
                  <a:srgbClr val="FF0000"/>
                </a:solidFill>
                <a:latin typeface="Sylfaen" panose="010A0502050306030303" pitchFamily="18" charset="0"/>
                <a:cs typeface="Calibri" panose="020F0502020204030204" pitchFamily="34" charset="0"/>
              </a:rPr>
              <a:t>εκθηλυμένος</a:t>
            </a:r>
            <a:r>
              <a:rPr lang="el-GR" dirty="0">
                <a:latin typeface="Sylfaen" panose="010A0502050306030303" pitchFamily="18" charset="0"/>
                <a:cs typeface="Calibri" panose="020F0502020204030204" pitchFamily="34" charset="0"/>
              </a:rPr>
              <a:t>.</a:t>
            </a:r>
          </a:p>
          <a:p>
            <a:pPr algn="just"/>
            <a:endParaRPr lang="el-GR" dirty="0">
              <a:latin typeface="Sylfaen" panose="010A0502050306030303" pitchFamily="18" charset="0"/>
              <a:cs typeface="Calibri" panose="020F0502020204030204" pitchFamily="34" charset="0"/>
            </a:endParaRPr>
          </a:p>
          <a:p>
            <a:pPr algn="just"/>
            <a:r>
              <a:rPr lang="el-GR" b="1" dirty="0">
                <a:latin typeface="Sylfaen" panose="010A0502050306030303" pitchFamily="18" charset="0"/>
                <a:cs typeface="Calibri" panose="020F0502020204030204" pitchFamily="34" charset="0"/>
              </a:rPr>
              <a:t>Ακόμη</a:t>
            </a:r>
            <a:r>
              <a:rPr lang="el-GR" dirty="0">
                <a:latin typeface="Sylfaen" panose="010A0502050306030303" pitchFamily="18" charset="0"/>
                <a:cs typeface="Calibri" panose="020F0502020204030204" pitchFamily="34" charset="0"/>
              </a:rPr>
              <a:t> </a:t>
            </a:r>
            <a:r>
              <a:rPr lang="el-GR" b="1" dirty="0">
                <a:latin typeface="Sylfaen" panose="010A0502050306030303" pitchFamily="18" charset="0"/>
                <a:cs typeface="Calibri" panose="020F0502020204030204" pitchFamily="34" charset="0"/>
              </a:rPr>
              <a:t>και το αντρικό σώμα</a:t>
            </a:r>
            <a:r>
              <a:rPr lang="el-GR" dirty="0">
                <a:latin typeface="Sylfaen" panose="010A0502050306030303" pitchFamily="18" charset="0"/>
                <a:cs typeface="Calibri" panose="020F0502020204030204" pitchFamily="34" charset="0"/>
              </a:rPr>
              <a:t>, μπορούσε να χάσει τον </a:t>
            </a:r>
            <a:r>
              <a:rPr lang="el-GR" b="1" dirty="0">
                <a:latin typeface="Sylfaen" panose="010A0502050306030303" pitchFamily="18" charset="0"/>
                <a:cs typeface="Calibri" panose="020F0502020204030204" pitchFamily="34" charset="0"/>
              </a:rPr>
              <a:t>έλεγχο:</a:t>
            </a:r>
          </a:p>
          <a:p>
            <a:pPr algn="just"/>
            <a:endParaRPr lang="el-GR" dirty="0">
              <a:latin typeface="Sylfaen" panose="010A0502050306030303" pitchFamily="18" charset="0"/>
              <a:cs typeface="Calibri" panose="020F0502020204030204" pitchFamily="34" charset="0"/>
            </a:endParaRPr>
          </a:p>
          <a:p>
            <a:pPr marL="285750" indent="-285750" algn="just">
              <a:buClr>
                <a:srgbClr val="104D50"/>
              </a:buClr>
              <a:buFont typeface="Sylfaen" panose="010A0502050306030303" pitchFamily="18" charset="0"/>
              <a:buChar char="●"/>
            </a:pPr>
            <a:r>
              <a:rPr lang="el-GR" dirty="0">
                <a:latin typeface="Sylfaen" panose="010A0502050306030303" pitchFamily="18" charset="0"/>
                <a:cs typeface="Calibri" panose="020F0502020204030204" pitchFamily="34" charset="0"/>
              </a:rPr>
              <a:t>για παράδειγμα </a:t>
            </a:r>
            <a:r>
              <a:rPr lang="el-GR" b="1" dirty="0">
                <a:latin typeface="Sylfaen" panose="010A0502050306030303" pitchFamily="18" charset="0"/>
                <a:cs typeface="Calibri" panose="020F0502020204030204" pitchFamily="34" charset="0"/>
              </a:rPr>
              <a:t>οι νυχτερινές ονειρώξεις</a:t>
            </a:r>
            <a:r>
              <a:rPr lang="el-GR" dirty="0">
                <a:latin typeface="Sylfaen" panose="010A0502050306030303" pitchFamily="18" charset="0"/>
                <a:cs typeface="Calibri" panose="020F0502020204030204" pitchFamily="34" charset="0"/>
              </a:rPr>
              <a:t>, οι οποίες παρομοιάζονταν με την περίοδο       καθιστούσαν τον άνδρα που δεν μπορούσε να τις ελέγχει </a:t>
            </a:r>
            <a:r>
              <a:rPr lang="el-GR" b="1" dirty="0">
                <a:latin typeface="Sylfaen" panose="010A0502050306030303" pitchFamily="18" charset="0"/>
                <a:cs typeface="Calibri" panose="020F0502020204030204" pitchFamily="34" charset="0"/>
              </a:rPr>
              <a:t>ως θηλυπρεπή</a:t>
            </a:r>
            <a:r>
              <a:rPr lang="el-GR" dirty="0">
                <a:latin typeface="Sylfaen" panose="010A0502050306030303" pitchFamily="18" charset="0"/>
                <a:cs typeface="Calibri" panose="020F0502020204030204" pitchFamily="34" charset="0"/>
              </a:rPr>
              <a:t>. </a:t>
            </a:r>
          </a:p>
          <a:p>
            <a:pPr marL="285750" indent="-285750" algn="just">
              <a:buClr>
                <a:srgbClr val="104D50"/>
              </a:buClr>
              <a:buFont typeface="Sylfaen" panose="010A0502050306030303" pitchFamily="18" charset="0"/>
              <a:buChar char="●"/>
            </a:pPr>
            <a:endParaRPr lang="el-GR" dirty="0">
              <a:latin typeface="Sylfaen" panose="010A0502050306030303" pitchFamily="18" charset="0"/>
              <a:cs typeface="Calibri" panose="020F0502020204030204" pitchFamily="34" charset="0"/>
            </a:endParaRPr>
          </a:p>
          <a:p>
            <a:pPr marL="285750" indent="-285750" algn="just">
              <a:buClr>
                <a:srgbClr val="104D50"/>
              </a:buClr>
              <a:buFont typeface="Sylfaen" panose="010A0502050306030303" pitchFamily="18" charset="0"/>
              <a:buChar char="●"/>
            </a:pPr>
            <a:r>
              <a:rPr lang="el-GR" dirty="0">
                <a:latin typeface="Sylfaen" panose="010A0502050306030303" pitchFamily="18" charset="0"/>
                <a:cs typeface="Calibri" panose="020F0502020204030204" pitchFamily="34" charset="0"/>
              </a:rPr>
              <a:t>ακόμη, και το κοινόβιο με τις γυναίκες απειλούσε </a:t>
            </a:r>
            <a:r>
              <a:rPr lang="el-GR" dirty="0" smtClean="0">
                <a:latin typeface="Sylfaen" panose="010A0502050306030303" pitchFamily="18" charset="0"/>
                <a:cs typeface="Calibri" panose="020F0502020204030204" pitchFamily="34" charset="0"/>
              </a:rPr>
              <a:t>τη </a:t>
            </a:r>
            <a:r>
              <a:rPr lang="el-GR" dirty="0">
                <a:latin typeface="Sylfaen" panose="010A0502050306030303" pitchFamily="18" charset="0"/>
                <a:cs typeface="Calibri" panose="020F0502020204030204" pitchFamily="34" charset="0"/>
              </a:rPr>
              <a:t>σωματική και </a:t>
            </a:r>
            <a:r>
              <a:rPr lang="el-GR" dirty="0" err="1">
                <a:latin typeface="Sylfaen" panose="010A0502050306030303" pitchFamily="18" charset="0"/>
                <a:cs typeface="Calibri" panose="020F0502020204030204" pitchFamily="34" charset="0"/>
              </a:rPr>
              <a:t>συμπεριφορική</a:t>
            </a:r>
            <a:r>
              <a:rPr lang="el-GR" dirty="0">
                <a:latin typeface="Sylfaen" panose="010A0502050306030303" pitchFamily="18" charset="0"/>
                <a:cs typeface="Calibri" panose="020F0502020204030204" pitchFamily="34" charset="0"/>
              </a:rPr>
              <a:t> δραστηριότητα των ανδρών, πχ </a:t>
            </a:r>
            <a:r>
              <a:rPr lang="el-GR" b="1" dirty="0">
                <a:solidFill>
                  <a:srgbClr val="8C0E71"/>
                </a:solidFill>
                <a:latin typeface="Sylfaen" panose="010A0502050306030303" pitchFamily="18" charset="0"/>
                <a:cs typeface="Calibri" panose="020F0502020204030204" pitchFamily="34" charset="0"/>
              </a:rPr>
              <a:t>κουτσομπολιό</a:t>
            </a:r>
            <a:r>
              <a:rPr lang="el-GR" dirty="0">
                <a:latin typeface="Sylfaen" panose="010A0502050306030303" pitchFamily="18" charset="0"/>
                <a:cs typeface="Calibri" panose="020F0502020204030204" pitchFamily="34" charset="0"/>
              </a:rPr>
              <a:t>.</a:t>
            </a:r>
          </a:p>
        </p:txBody>
      </p:sp>
      <p:cxnSp>
        <p:nvCxnSpPr>
          <p:cNvPr id="6" name="Ευθύγραμμο βέλος σύνδεσης 5">
            <a:extLst>
              <a:ext uri="{FF2B5EF4-FFF2-40B4-BE49-F238E27FC236}">
                <a16:creationId xmlns:a16="http://schemas.microsoft.com/office/drawing/2014/main" id="{D6D24543-1F74-7563-6EC6-AE5F556F845F}"/>
              </a:ext>
            </a:extLst>
          </p:cNvPr>
          <p:cNvCxnSpPr/>
          <p:nvPr/>
        </p:nvCxnSpPr>
        <p:spPr>
          <a:xfrm>
            <a:off x="8721857" y="5244248"/>
            <a:ext cx="357809"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54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29" y="616170"/>
            <a:ext cx="11540122" cy="2831544"/>
          </a:xfrm>
          <a:prstGeom prst="rect">
            <a:avLst/>
          </a:prstGeom>
          <a:noFill/>
        </p:spPr>
        <p:txBody>
          <a:bodyPr wrap="square" rtlCol="0">
            <a:spAutoFit/>
          </a:bodyPr>
          <a:lstStyle/>
          <a:p>
            <a:pPr marL="285750" indent="-285750" algn="just">
              <a:buClr>
                <a:srgbClr val="4C3D8B"/>
              </a:buClr>
              <a:buFont typeface="Sylfaen" panose="010A0502050306030303" pitchFamily="18" charset="0"/>
              <a:buChar char="֍"/>
            </a:pPr>
            <a:r>
              <a:rPr lang="el-GR" dirty="0">
                <a:latin typeface="Sylfaen" panose="010A0502050306030303" pitchFamily="18" charset="0"/>
                <a:cs typeface="Calibri" panose="020F0502020204030204" pitchFamily="34" charset="0"/>
              </a:rPr>
              <a:t>Οι μεσαιωνικοί συγγραφείς αναγνώριζαν τις </a:t>
            </a:r>
            <a:r>
              <a:rPr lang="el-GR" b="1" dirty="0">
                <a:latin typeface="Sylfaen" panose="010A0502050306030303" pitchFamily="18" charset="0"/>
                <a:cs typeface="Calibri" panose="020F0502020204030204" pitchFamily="34" charset="0"/>
              </a:rPr>
              <a:t>φυσικές προκλήσεις της αγαμίας για τους άνδρες</a:t>
            </a:r>
            <a:r>
              <a:rPr lang="el-GR" dirty="0">
                <a:latin typeface="Sylfaen" panose="010A0502050306030303" pitchFamily="18" charset="0"/>
                <a:cs typeface="Calibri" panose="020F0502020204030204" pitchFamily="34" charset="0"/>
              </a:rPr>
              <a:t>, με το πρόβλημα των νυχτερινών ονειρώξεων των μοναχών να αποτελεί ερέθισμα συζήτησης. Γενικότερα, με την ανάδυση της ιστορίας του ανδρισμού έχει προκύψει το «</a:t>
            </a:r>
            <a:r>
              <a:rPr lang="el-GR" b="1" dirty="0">
                <a:solidFill>
                  <a:srgbClr val="C00000"/>
                </a:solidFill>
                <a:latin typeface="Sylfaen" panose="010A0502050306030303" pitchFamily="18" charset="0"/>
                <a:cs typeface="Calibri" panose="020F0502020204030204" pitchFamily="34" charset="0"/>
              </a:rPr>
              <a:t>ανδρικό ζήτημα</a:t>
            </a:r>
            <a:r>
              <a:rPr lang="el-GR" dirty="0">
                <a:latin typeface="Sylfaen" panose="010A0502050306030303" pitchFamily="18" charset="0"/>
                <a:cs typeface="Calibri" panose="020F0502020204030204" pitchFamily="34" charset="0"/>
              </a:rPr>
              <a:t>» (</a:t>
            </a:r>
            <a:r>
              <a:rPr lang="el-GR" sz="2000" i="1" dirty="0" err="1">
                <a:latin typeface="Sylfaen" panose="010A0502050306030303" pitchFamily="18" charset="0"/>
                <a:cs typeface="Calibri" panose="020F0502020204030204" pitchFamily="34" charset="0"/>
              </a:rPr>
              <a:t>Herrenfrage</a:t>
            </a:r>
            <a:r>
              <a:rPr lang="el-GR" dirty="0">
                <a:latin typeface="Sylfaen" panose="010A0502050306030303" pitchFamily="18" charset="0"/>
                <a:cs typeface="Calibri" panose="020F0502020204030204" pitchFamily="34" charset="0"/>
              </a:rPr>
              <a:t>), το οποίο η </a:t>
            </a:r>
            <a:r>
              <a:rPr lang="el-GR" dirty="0" err="1">
                <a:latin typeface="Sylfaen" panose="010A0502050306030303" pitchFamily="18" charset="0"/>
                <a:cs typeface="Calibri" panose="020F0502020204030204" pitchFamily="34" charset="0"/>
              </a:rPr>
              <a:t>Jo</a:t>
            </a:r>
            <a:r>
              <a:rPr lang="el-GR" dirty="0">
                <a:latin typeface="Sylfaen" panose="010A0502050306030303" pitchFamily="18" charset="0"/>
                <a:cs typeface="Calibri" panose="020F0502020204030204" pitchFamily="34" charset="0"/>
              </a:rPr>
              <a:t> </a:t>
            </a:r>
            <a:r>
              <a:rPr lang="el-GR" dirty="0" err="1">
                <a:latin typeface="Sylfaen" panose="010A0502050306030303" pitchFamily="18" charset="0"/>
                <a:cs typeface="Calibri" panose="020F0502020204030204" pitchFamily="34" charset="0"/>
              </a:rPr>
              <a:t>Ann</a:t>
            </a:r>
            <a:r>
              <a:rPr lang="el-GR" dirty="0">
                <a:latin typeface="Sylfaen" panose="010A0502050306030303" pitchFamily="18" charset="0"/>
                <a:cs typeface="Calibri" panose="020F0502020204030204" pitchFamily="34" charset="0"/>
              </a:rPr>
              <a:t> </a:t>
            </a:r>
            <a:r>
              <a:rPr lang="el-GR" dirty="0" err="1">
                <a:latin typeface="Sylfaen" panose="010A0502050306030303" pitchFamily="18" charset="0"/>
                <a:cs typeface="Calibri" panose="020F0502020204030204" pitchFamily="34" charset="0"/>
              </a:rPr>
              <a:t>McNamara</a:t>
            </a:r>
            <a:r>
              <a:rPr lang="el-GR" dirty="0">
                <a:latin typeface="Sylfaen" panose="010A0502050306030303" pitchFamily="18" charset="0"/>
                <a:cs typeface="Calibri" panose="020F0502020204030204" pitchFamily="34" charset="0"/>
              </a:rPr>
              <a:t> τοποθέτησε στον χώρο του μεσαιωνικού κλήρου, υποστηρίζοντας </a:t>
            </a:r>
            <a:r>
              <a:rPr lang="el-GR" b="1" dirty="0">
                <a:latin typeface="Sylfaen" panose="010A0502050306030303" pitchFamily="18" charset="0"/>
                <a:cs typeface="Calibri" panose="020F0502020204030204" pitchFamily="34" charset="0"/>
              </a:rPr>
              <a:t>πως η προώθηση της αγαμίας του κλήρου και η επισφράγισή της με την γρηγοριανή Μεταρρύθμιση προκάλεσε μια κρίση στην ταυτότητα των ανδρών, καθώς έπρεπε να αποφασίσουν ανάμεσα σε μια αγνή</a:t>
            </a:r>
            <a:r>
              <a:rPr lang="el-GR" b="1" u="sng" dirty="0">
                <a:latin typeface="Sylfaen" panose="010A0502050306030303" pitchFamily="18" charset="0"/>
                <a:cs typeface="Calibri" panose="020F0502020204030204" pitchFamily="34" charset="0"/>
              </a:rPr>
              <a:t> μονογαμική ζωή </a:t>
            </a:r>
            <a:r>
              <a:rPr lang="el-GR" b="1" dirty="0">
                <a:latin typeface="Sylfaen" panose="010A0502050306030303" pitchFamily="18" charset="0"/>
                <a:cs typeface="Calibri" panose="020F0502020204030204" pitchFamily="34" charset="0"/>
              </a:rPr>
              <a:t>ή σε </a:t>
            </a:r>
            <a:r>
              <a:rPr lang="el-GR" b="1" u="sng" dirty="0">
                <a:latin typeface="Sylfaen" panose="010A0502050306030303" pitchFamily="18" charset="0"/>
                <a:cs typeface="Calibri" panose="020F0502020204030204" pitchFamily="34" charset="0"/>
              </a:rPr>
              <a:t>μια άγαμη </a:t>
            </a:r>
            <a:r>
              <a:rPr lang="el-GR" b="1" dirty="0">
                <a:latin typeface="Sylfaen" panose="010A0502050306030303" pitchFamily="18" charset="0"/>
                <a:cs typeface="Calibri" panose="020F0502020204030204" pitchFamily="34" charset="0"/>
              </a:rPr>
              <a:t>εντός της Εκκλησίας.</a:t>
            </a:r>
          </a:p>
          <a:p>
            <a:pPr algn="just"/>
            <a:endParaRPr lang="el-GR" dirty="0">
              <a:latin typeface="Sylfaen" panose="010A0502050306030303" pitchFamily="18" charset="0"/>
              <a:cs typeface="Calibri" panose="020F0502020204030204" pitchFamily="34" charset="0"/>
            </a:endParaRPr>
          </a:p>
          <a:p>
            <a:pPr algn="just"/>
            <a:endParaRPr lang="el-GR" dirty="0">
              <a:latin typeface="Sylfaen" panose="010A0502050306030303" pitchFamily="18" charset="0"/>
              <a:cs typeface="Calibri" panose="020F0502020204030204" pitchFamily="34" charset="0"/>
            </a:endParaRPr>
          </a:p>
          <a:p>
            <a:pPr algn="just"/>
            <a:endParaRPr lang="el-GR" dirty="0">
              <a:latin typeface="Sylfaen" panose="010A0502050306030303" pitchFamily="18" charset="0"/>
              <a:cs typeface="Calibri" panose="020F0502020204030204" pitchFamily="34" charset="0"/>
            </a:endParaRPr>
          </a:p>
          <a:p>
            <a:pPr algn="just"/>
            <a:endParaRPr lang="el-GR" sz="1400" dirty="0">
              <a:latin typeface="Sylfaen" panose="010A0502050306030303" pitchFamily="18" charset="0"/>
              <a:cs typeface="Calibri" panose="020F0502020204030204" pitchFamily="34" charset="0"/>
            </a:endParaRPr>
          </a:p>
        </p:txBody>
      </p:sp>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C00A5611-BB40-CB8C-C3DD-D305C77C1502}"/>
              </a:ext>
            </a:extLst>
          </p:cNvPr>
          <p:cNvSpPr txBox="1"/>
          <p:nvPr/>
        </p:nvSpPr>
        <p:spPr>
          <a:xfrm>
            <a:off x="1156354" y="3167407"/>
            <a:ext cx="9879291" cy="2739211"/>
          </a:xfrm>
          <a:prstGeom prst="rect">
            <a:avLst/>
          </a:prstGeom>
          <a:solidFill>
            <a:srgbClr val="D9D9D3"/>
          </a:solidFill>
          <a:ln w="38100">
            <a:solidFill>
              <a:srgbClr val="9999FF"/>
            </a:solidFill>
          </a:ln>
        </p:spPr>
        <p:txBody>
          <a:bodyPr wrap="square" rtlCol="0">
            <a:spAutoFit/>
          </a:bodyPr>
          <a:lstStyle/>
          <a:p>
            <a:pPr algn="just"/>
            <a:r>
              <a:rPr lang="el-GR" dirty="0">
                <a:latin typeface="Sylfaen" panose="010A0502050306030303" pitchFamily="18" charset="0"/>
                <a:cs typeface="Calibri" panose="020F0502020204030204" pitchFamily="34" charset="0"/>
              </a:rPr>
              <a:t>«Σήμερα θα τολμούσα να οδηγήσω το ζήτημα ακόμη πιο μακριά….και να υποστηρίξω πως ένα από τα πιο σημαντικά στοιχεία της χιλιετούς </a:t>
            </a:r>
            <a:r>
              <a:rPr lang="el-GR" dirty="0" smtClean="0">
                <a:latin typeface="Sylfaen" panose="010A0502050306030303" pitchFamily="18" charset="0"/>
                <a:cs typeface="Calibri" panose="020F0502020204030204" pitchFamily="34" charset="0"/>
              </a:rPr>
              <a:t>επανάστασης </a:t>
            </a:r>
            <a:r>
              <a:rPr lang="el-GR" b="1" dirty="0" smtClean="0">
                <a:latin typeface="Sylfaen" panose="010A0502050306030303" pitchFamily="18" charset="0"/>
                <a:cs typeface="Calibri" panose="020F0502020204030204" pitchFamily="34" charset="0"/>
              </a:rPr>
              <a:t>ήταν η αντικατάσταση του φύλου από την κοινωνική θέση ως την πρωταρχική βάση οργάνωσης της νέας δυτικής κοινωνίας</a:t>
            </a:r>
            <a:r>
              <a:rPr lang="el-GR" dirty="0" smtClean="0">
                <a:latin typeface="Sylfaen" panose="010A0502050306030303" pitchFamily="18" charset="0"/>
                <a:cs typeface="Calibri" panose="020F0502020204030204" pitchFamily="34" charset="0"/>
              </a:rPr>
              <a:t>. </a:t>
            </a:r>
            <a:r>
              <a:rPr lang="el-GR" b="1" dirty="0">
                <a:solidFill>
                  <a:srgbClr val="C00000"/>
                </a:solidFill>
                <a:latin typeface="Sylfaen" panose="010A0502050306030303" pitchFamily="18" charset="0"/>
                <a:cs typeface="Calibri" panose="020F0502020204030204" pitchFamily="34" charset="0"/>
              </a:rPr>
              <a:t>Οι άγαμοι κληρικοί απώλεσαν τη δυνατότητα καθορισμού της ικανότητάς τους </a:t>
            </a:r>
            <a:r>
              <a:rPr lang="el-GR" b="1" dirty="0" smtClean="0">
                <a:solidFill>
                  <a:srgbClr val="C00000"/>
                </a:solidFill>
                <a:latin typeface="Sylfaen" panose="010A0502050306030303" pitchFamily="18" charset="0"/>
                <a:cs typeface="Calibri" panose="020F0502020204030204" pitchFamily="34" charset="0"/>
              </a:rPr>
              <a:t>μέσω </a:t>
            </a:r>
            <a:r>
              <a:rPr lang="el-GR" b="1" dirty="0">
                <a:solidFill>
                  <a:srgbClr val="C00000"/>
                </a:solidFill>
                <a:latin typeface="Sylfaen" panose="010A0502050306030303" pitchFamily="18" charset="0"/>
                <a:cs typeface="Calibri" panose="020F0502020204030204" pitchFamily="34" charset="0"/>
              </a:rPr>
              <a:t>της γονιμοποίησης των γυναικών και έπρεπε να το κάνουν μέσω της απόρριψής τους</a:t>
            </a:r>
            <a:r>
              <a:rPr lang="el-GR" b="1" dirty="0">
                <a:latin typeface="Sylfaen" panose="010A0502050306030303" pitchFamily="18" charset="0"/>
                <a:cs typeface="Calibri" panose="020F0502020204030204" pitchFamily="34" charset="0"/>
              </a:rPr>
              <a:t>.</a:t>
            </a:r>
            <a:r>
              <a:rPr lang="el-GR" dirty="0">
                <a:latin typeface="Sylfaen" panose="010A0502050306030303" pitchFamily="18" charset="0"/>
                <a:cs typeface="Calibri" panose="020F0502020204030204" pitchFamily="34" charset="0"/>
              </a:rPr>
              <a:t> Ωστόσο, ο κλήρος παρέμεινε </a:t>
            </a:r>
            <a:r>
              <a:rPr lang="el-GR" b="1" dirty="0">
                <a:latin typeface="Sylfaen" panose="010A0502050306030303" pitchFamily="18" charset="0"/>
                <a:cs typeface="Calibri" panose="020F0502020204030204" pitchFamily="34" charset="0"/>
              </a:rPr>
              <a:t>σε καθεστώς κυρίαρχου ανδρός (</a:t>
            </a:r>
            <a:r>
              <a:rPr lang="el-GR" b="1" dirty="0">
                <a:latin typeface="Sylfaen" panose="010A0502050306030303" pitchFamily="18" charset="0"/>
              </a:rPr>
              <a:t>ηγεμονικός </a:t>
            </a:r>
            <a:r>
              <a:rPr lang="el-GR" b="1" dirty="0" smtClean="0">
                <a:latin typeface="Sylfaen" panose="010A0502050306030303" pitchFamily="18" charset="0"/>
              </a:rPr>
              <a:t>κληρικός ανδρισμός</a:t>
            </a:r>
            <a:r>
              <a:rPr lang="el-GR" b="1" dirty="0">
                <a:latin typeface="Sylfaen" panose="010A0502050306030303" pitchFamily="18" charset="0"/>
              </a:rPr>
              <a:t>)</a:t>
            </a:r>
            <a:r>
              <a:rPr lang="en-US" b="1" dirty="0">
                <a:latin typeface="Sylfaen" panose="010A0502050306030303" pitchFamily="18" charset="0"/>
              </a:rPr>
              <a:t>,</a:t>
            </a:r>
            <a:r>
              <a:rPr lang="el-GR" b="1" dirty="0">
                <a:latin typeface="Sylfaen" panose="010A0502050306030303" pitchFamily="18" charset="0"/>
              </a:rPr>
              <a:t> τοποθετημένος θεωρητικά και πνευματικά πιο ψηλά από τους παντρεμένους άνδρες</a:t>
            </a:r>
            <a:r>
              <a:rPr lang="el-GR" dirty="0">
                <a:latin typeface="Sylfaen" panose="010A0502050306030303" pitchFamily="18" charset="0"/>
              </a:rPr>
              <a:t>, οι οποίοι σε αντίθεση </a:t>
            </a:r>
            <a:r>
              <a:rPr lang="el-GR" dirty="0" smtClean="0">
                <a:latin typeface="Sylfaen" panose="010A0502050306030303" pitchFamily="18" charset="0"/>
              </a:rPr>
              <a:t>χρειαζόταν </a:t>
            </a:r>
            <a:r>
              <a:rPr lang="el-GR" dirty="0">
                <a:latin typeface="Sylfaen" panose="010A0502050306030303" pitchFamily="18" charset="0"/>
              </a:rPr>
              <a:t>να ενισχύσουν το κοινωνικό τους κύρος υποτάσσοντας τις συζύγους τους και άλλες γυναίκες». </a:t>
            </a:r>
          </a:p>
          <a:p>
            <a:pPr algn="just"/>
            <a:r>
              <a:rPr lang="el-GR" sz="1400" dirty="0">
                <a:latin typeface="Sylfaen" panose="010A0502050306030303" pitchFamily="18" charset="0"/>
                <a:cs typeface="Calibri" panose="020F0502020204030204" pitchFamily="34" charset="0"/>
              </a:rPr>
              <a:t>(</a:t>
            </a:r>
            <a:r>
              <a:rPr lang="en-US" sz="1400" dirty="0">
                <a:latin typeface="Sylfaen" panose="010A0502050306030303" pitchFamily="18" charset="0"/>
                <a:cs typeface="Calibri" panose="020F0502020204030204" pitchFamily="34" charset="0"/>
              </a:rPr>
              <a:t>Jo Ann McNamara, ‘The </a:t>
            </a:r>
            <a:r>
              <a:rPr lang="en-US" sz="1400" dirty="0" err="1">
                <a:latin typeface="Sylfaen" panose="010A0502050306030303" pitchFamily="18" charset="0"/>
                <a:cs typeface="Calibri" panose="020F0502020204030204" pitchFamily="34" charset="0"/>
              </a:rPr>
              <a:t>Hreenfrage</a:t>
            </a:r>
            <a:r>
              <a:rPr lang="en-US" sz="1400" dirty="0">
                <a:latin typeface="Sylfaen" panose="010A0502050306030303" pitchFamily="18" charset="0"/>
                <a:cs typeface="Calibri" panose="020F0502020204030204" pitchFamily="34" charset="0"/>
              </a:rPr>
              <a:t>: the restructuring of the gender system 1050-1150’</a:t>
            </a:r>
            <a:r>
              <a:rPr lang="el-GR" sz="1400" dirty="0">
                <a:latin typeface="Sylfaen" panose="010A0502050306030303" pitchFamily="18" charset="0"/>
                <a:cs typeface="Calibri" panose="020F0502020204030204" pitchFamily="34" charset="0"/>
              </a:rPr>
              <a:t>, στο </a:t>
            </a:r>
            <a:r>
              <a:rPr lang="en-US" sz="1400" dirty="0">
                <a:latin typeface="Sylfaen" panose="010A0502050306030303" pitchFamily="18" charset="0"/>
                <a:cs typeface="Calibri" panose="020F0502020204030204" pitchFamily="34" charset="0"/>
              </a:rPr>
              <a:t>Lees, C. A. (</a:t>
            </a:r>
            <a:r>
              <a:rPr lang="el-GR" sz="1400" dirty="0" err="1">
                <a:latin typeface="Sylfaen" panose="010A0502050306030303" pitchFamily="18" charset="0"/>
                <a:cs typeface="Calibri" panose="020F0502020204030204" pitchFamily="34" charset="0"/>
              </a:rPr>
              <a:t>επιμ</a:t>
            </a:r>
            <a:r>
              <a:rPr lang="el-GR" sz="1400" dirty="0">
                <a:latin typeface="Sylfaen" panose="010A0502050306030303" pitchFamily="18" charset="0"/>
                <a:cs typeface="Calibri" panose="020F0502020204030204" pitchFamily="34" charset="0"/>
              </a:rPr>
              <a:t>.), </a:t>
            </a:r>
            <a:r>
              <a:rPr lang="en-US" sz="1400" i="1" dirty="0">
                <a:latin typeface="Sylfaen" panose="010A0502050306030303" pitchFamily="18" charset="0"/>
                <a:cs typeface="Calibri" panose="020F0502020204030204" pitchFamily="34" charset="0"/>
              </a:rPr>
              <a:t>Medieval Masculinities: Regarding Men in the Middle Ages</a:t>
            </a:r>
            <a:r>
              <a:rPr lang="en-US" sz="1400" dirty="0">
                <a:latin typeface="Sylfaen" panose="010A0502050306030303" pitchFamily="18" charset="0"/>
                <a:cs typeface="Calibri" panose="020F0502020204030204" pitchFamily="34" charset="0"/>
              </a:rPr>
              <a:t>, Minnesota University Press, Minneapolis, </a:t>
            </a:r>
            <a:r>
              <a:rPr lang="el-GR" sz="1400" dirty="0">
                <a:latin typeface="Sylfaen" panose="010A0502050306030303" pitchFamily="18" charset="0"/>
                <a:cs typeface="Calibri" panose="020F0502020204030204" pitchFamily="34" charset="0"/>
              </a:rPr>
              <a:t>σ. 3-29, σ. 27)</a:t>
            </a:r>
          </a:p>
        </p:txBody>
      </p:sp>
    </p:spTree>
    <p:extLst>
      <p:ext uri="{BB962C8B-B14F-4D97-AF65-F5344CB8AC3E}">
        <p14:creationId xmlns:p14="http://schemas.microsoft.com/office/powerpoint/2010/main" val="42516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281247" y="117693"/>
            <a:ext cx="11629506" cy="5386090"/>
          </a:xfrm>
          <a:prstGeom prst="rect">
            <a:avLst/>
          </a:prstGeom>
          <a:noFill/>
        </p:spPr>
        <p:txBody>
          <a:bodyPr wrap="square" rtlCol="0">
            <a:spAutoFit/>
          </a:bodyPr>
          <a:lstStyle/>
          <a:p>
            <a:pPr algn="just"/>
            <a:r>
              <a:rPr lang="el-GR" sz="2000" dirty="0">
                <a:latin typeface="Sylfaen" panose="010A0502050306030303" pitchFamily="18" charset="0"/>
              </a:rPr>
              <a:t>Κλασικό τόπο εξέτασης της «</a:t>
            </a:r>
            <a:r>
              <a:rPr lang="el-GR" sz="2000" b="1" dirty="0">
                <a:solidFill>
                  <a:srgbClr val="C00000"/>
                </a:solidFill>
                <a:latin typeface="Sylfaen" panose="010A0502050306030303" pitchFamily="18" charset="0"/>
              </a:rPr>
              <a:t>σεξουαλικότητας</a:t>
            </a:r>
            <a:r>
              <a:rPr lang="el-GR" sz="2000" dirty="0">
                <a:latin typeface="Sylfaen" panose="010A0502050306030303" pitchFamily="18" charset="0"/>
              </a:rPr>
              <a:t>» στον Μεσαίωνα συνιστά ο </a:t>
            </a:r>
            <a:r>
              <a:rPr lang="el-GR" sz="2000" b="1" u="sng" dirty="0">
                <a:latin typeface="Sylfaen" panose="010A0502050306030303" pitchFamily="18" charset="0"/>
              </a:rPr>
              <a:t>γάμος</a:t>
            </a:r>
            <a:r>
              <a:rPr lang="el-GR" sz="2000" dirty="0">
                <a:latin typeface="Sylfaen" panose="010A0502050306030303" pitchFamily="18" charset="0"/>
              </a:rPr>
              <a:t>.</a:t>
            </a:r>
          </a:p>
          <a:p>
            <a:pPr algn="just"/>
            <a:endParaRPr lang="el-GR" dirty="0">
              <a:latin typeface="Sylfaen" panose="010A0502050306030303" pitchFamily="18" charset="0"/>
            </a:endParaRPr>
          </a:p>
          <a:p>
            <a:pPr algn="just"/>
            <a:endParaRPr lang="el-GR" b="1" dirty="0">
              <a:solidFill>
                <a:srgbClr val="7030A0"/>
              </a:solidFill>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8C0E71"/>
              </a:buClr>
              <a:buFont typeface="Sylfaen" panose="010A0502050306030303" pitchFamily="18" charset="0"/>
              <a:buChar char="●"/>
            </a:pPr>
            <a:r>
              <a:rPr lang="el-GR" dirty="0">
                <a:latin typeface="Sylfaen" panose="010A0502050306030303" pitchFamily="18" charset="0"/>
              </a:rPr>
              <a:t>Από τον 12ο αιώνα και μετά, με την κωδικοποίηση του εκκλησιαστικού δικαίου στο </a:t>
            </a:r>
            <a:r>
              <a:rPr lang="el-GR" i="1" dirty="0" err="1">
                <a:latin typeface="Sylfaen" panose="010A0502050306030303" pitchFamily="18" charset="0"/>
              </a:rPr>
              <a:t>Decretum</a:t>
            </a:r>
            <a:r>
              <a:rPr lang="el-GR" dirty="0">
                <a:latin typeface="Sylfaen" panose="010A0502050306030303" pitchFamily="18" charset="0"/>
              </a:rPr>
              <a:t> του </a:t>
            </a:r>
            <a:r>
              <a:rPr lang="el-GR" dirty="0" err="1">
                <a:latin typeface="Sylfaen" panose="010A0502050306030303" pitchFamily="18" charset="0"/>
              </a:rPr>
              <a:t>Γρατιανού</a:t>
            </a:r>
            <a:r>
              <a:rPr lang="el-GR" dirty="0">
                <a:latin typeface="Sylfaen" panose="010A0502050306030303" pitchFamily="18" charset="0"/>
              </a:rPr>
              <a:t>, άρχισαν να οργανώνονται οι κανονισμοί που αφορούσαν τις σεξουαλικές δραστηριότητες και τις ποινές που επιβάλλονταν. </a:t>
            </a:r>
            <a:r>
              <a:rPr lang="el-GR" b="1" dirty="0">
                <a:solidFill>
                  <a:srgbClr val="C00000"/>
                </a:solidFill>
                <a:latin typeface="Sylfaen" panose="010A0502050306030303" pitchFamily="18" charset="0"/>
              </a:rPr>
              <a:t>Το συζυγικό </a:t>
            </a:r>
            <a:r>
              <a:rPr lang="el-GR" b="1" dirty="0" smtClean="0">
                <a:solidFill>
                  <a:srgbClr val="C00000"/>
                </a:solidFill>
                <a:latin typeface="Sylfaen" panose="010A0502050306030303" pitchFamily="18" charset="0"/>
              </a:rPr>
              <a:t>σεξ, όπως και κάθε άλλη σεξουαλική σχέση, </a:t>
            </a:r>
            <a:r>
              <a:rPr lang="el-GR" b="1" dirty="0">
                <a:solidFill>
                  <a:srgbClr val="C00000"/>
                </a:solidFill>
                <a:latin typeface="Sylfaen" panose="010A0502050306030303" pitchFamily="18" charset="0"/>
              </a:rPr>
              <a:t>έπρεπε να προσβλέπει στην αναπαραγωγή</a:t>
            </a:r>
            <a:r>
              <a:rPr lang="el-GR" dirty="0">
                <a:latin typeface="Sylfaen" panose="010A0502050306030303" pitchFamily="18" charset="0"/>
              </a:rPr>
              <a:t>, αλλά επιτρεπόταν στα ζευγάρια να έρχονται σε σεξουαλική επαφή με σκοπό να αποφευχθούν μεγαλύτερες αμαρτίες, όπως αυτή της μοιχείας. </a:t>
            </a:r>
          </a:p>
          <a:p>
            <a:pPr marL="285750" indent="-285750" algn="just">
              <a:buClr>
                <a:srgbClr val="8C0E71"/>
              </a:buClr>
              <a:buFont typeface="Sylfaen" panose="010A0502050306030303" pitchFamily="18" charset="0"/>
              <a:buChar char="●"/>
            </a:pPr>
            <a:endParaRPr lang="el-GR" dirty="0">
              <a:latin typeface="Sylfaen" panose="010A0502050306030303" pitchFamily="18" charset="0"/>
            </a:endParaRPr>
          </a:p>
          <a:p>
            <a:pPr marL="285750" indent="-285750" algn="just">
              <a:buClr>
                <a:srgbClr val="8C0E71"/>
              </a:buClr>
              <a:buFont typeface="Sylfaen" panose="010A0502050306030303" pitchFamily="18" charset="0"/>
              <a:buChar char="●"/>
            </a:pPr>
            <a:r>
              <a:rPr lang="el-GR" dirty="0">
                <a:latin typeface="Sylfaen" panose="010A0502050306030303" pitchFamily="18" charset="0"/>
              </a:rPr>
              <a:t>Επιπλέον βοήθημα της Εκκλησίας στον τρόπο αντιμετώπισης των σεξουαλικών αμαρτιών ήταν οι </a:t>
            </a:r>
            <a:r>
              <a:rPr lang="el-GR" b="1" dirty="0">
                <a:latin typeface="Sylfaen" panose="010A0502050306030303" pitchFamily="18" charset="0"/>
              </a:rPr>
              <a:t>Σωφρονισμοί</a:t>
            </a:r>
            <a:r>
              <a:rPr lang="el-GR" dirty="0">
                <a:latin typeface="Sylfaen" panose="010A0502050306030303" pitchFamily="18" charset="0"/>
              </a:rPr>
              <a:t>, εγχειρίδια εξομολόγησης που όριζαν τι ακριβώς θεωρούνταν αμαρτία και τι όχι, καθώς και τις ποινές και τις μετάνοιες που έπρεπε να δοθούν. Η μοιχεία λόγου χάρη θεωρούνταν μεγαλύτερη αμαρτία από τη συνουσία εκτός γάμου, δημιουργώντας έτσι μια «κλίμακα» αμαρτιών των σεξουαλικών εγκλημάτων, </a:t>
            </a:r>
            <a:r>
              <a:rPr lang="el-GR" b="1" dirty="0">
                <a:latin typeface="Sylfaen" panose="010A0502050306030303" pitchFamily="18" charset="0"/>
              </a:rPr>
              <a:t>με σοβαρότερα εκείνα της σοδομίας και της αιμομιξίας</a:t>
            </a:r>
            <a:r>
              <a:rPr lang="el-GR" dirty="0">
                <a:latin typeface="Sylfaen" panose="010A0502050306030303" pitchFamily="18" charset="0"/>
              </a:rPr>
              <a:t>.</a:t>
            </a:r>
          </a:p>
          <a:p>
            <a:pPr algn="just"/>
            <a:endParaRPr lang="el-GR" dirty="0">
              <a:latin typeface="Sylfaen" panose="010A0502050306030303" pitchFamily="18" charset="0"/>
            </a:endParaRPr>
          </a:p>
          <a:p>
            <a:pPr algn="just"/>
            <a:r>
              <a:rPr lang="el-GR" dirty="0">
                <a:latin typeface="Sylfaen" panose="010A0502050306030303" pitchFamily="18" charset="0"/>
              </a:rPr>
              <a:t>Οι ποινές που δίνονταν ήταν ανάλογες του σεξουαλικού αδικήματος, βασίζονταν στην ιδέα της νηστείας του ψωμιού και του νερού και της αποφυγής του σεξ για έναν αριθμό συνεχόμενων ημερών, τον οποίο πολλαπλασίαζαν με το δέκα.</a:t>
            </a:r>
          </a:p>
        </p:txBody>
      </p:sp>
      <p:cxnSp>
        <p:nvCxnSpPr>
          <p:cNvPr id="5" name="Ευθύγραμμο βέλος σύνδεσης 4">
            <a:extLst>
              <a:ext uri="{FF2B5EF4-FFF2-40B4-BE49-F238E27FC236}">
                <a16:creationId xmlns:a16="http://schemas.microsoft.com/office/drawing/2014/main" id="{CB101801-AFC5-37A4-39E0-75F8913D16C5}"/>
              </a:ext>
            </a:extLst>
          </p:cNvPr>
          <p:cNvCxnSpPr>
            <a:cxnSpLocks/>
          </p:cNvCxnSpPr>
          <p:nvPr/>
        </p:nvCxnSpPr>
        <p:spPr>
          <a:xfrm flipH="1">
            <a:off x="5895743" y="689958"/>
            <a:ext cx="753" cy="332508"/>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6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7" y="490719"/>
            <a:ext cx="11222182" cy="5078313"/>
          </a:xfrm>
          <a:prstGeom prst="rect">
            <a:avLst/>
          </a:prstGeom>
          <a:noFill/>
        </p:spPr>
        <p:txBody>
          <a:bodyPr wrap="square" rtlCol="0">
            <a:spAutoFit/>
          </a:bodyPr>
          <a:lstStyle/>
          <a:p>
            <a:pPr algn="just"/>
            <a:endParaRPr lang="el-GR" b="1"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marL="285750" indent="-285750" algn="just">
              <a:buClr>
                <a:srgbClr val="6600FF"/>
              </a:buClr>
              <a:buFont typeface="Sylfaen" panose="010A0502050306030303" pitchFamily="18" charset="0"/>
              <a:buChar char="֍"/>
            </a:pPr>
            <a:r>
              <a:rPr lang="el-GR" dirty="0">
                <a:latin typeface="Sylfaen" panose="010A0502050306030303" pitchFamily="18" charset="0"/>
                <a:ea typeface="Cambria" panose="02040503050406030204" pitchFamily="18" charset="0"/>
              </a:rPr>
              <a:t>Η εμμονή των εκκλησιαστικών πατέρων και θεολόγων της πρώιμης Χριστιανοσύνης γύρω από την ύψιστη </a:t>
            </a:r>
            <a:r>
              <a:rPr lang="el-GR" b="1" dirty="0">
                <a:latin typeface="Sylfaen" panose="010A0502050306030303" pitchFamily="18" charset="0"/>
                <a:ea typeface="Cambria" panose="02040503050406030204" pitchFamily="18" charset="0"/>
              </a:rPr>
              <a:t>σημασία του καθεστώτος της παρθενίας </a:t>
            </a:r>
            <a:r>
              <a:rPr lang="el-GR" dirty="0">
                <a:latin typeface="Sylfaen" panose="010A0502050306030303" pitchFamily="18" charset="0"/>
                <a:ea typeface="Cambria" panose="02040503050406030204" pitchFamily="18" charset="0"/>
              </a:rPr>
              <a:t>και </a:t>
            </a:r>
            <a:r>
              <a:rPr lang="el-GR" b="1" dirty="0">
                <a:latin typeface="Sylfaen" panose="010A0502050306030303" pitchFamily="18" charset="0"/>
                <a:ea typeface="Cambria" panose="02040503050406030204" pitchFamily="18" charset="0"/>
              </a:rPr>
              <a:t>της πνευματικής εξύψωσης των γυναικών παρθένων </a:t>
            </a:r>
            <a:r>
              <a:rPr lang="el-GR" dirty="0">
                <a:latin typeface="Sylfaen" panose="010A0502050306030303" pitchFamily="18" charset="0"/>
                <a:ea typeface="Cambria" panose="02040503050406030204" pitchFamily="18" charset="0"/>
              </a:rPr>
              <a:t>έχει χαρακτηριστεί ως «επαναστατική» από την </a:t>
            </a:r>
            <a:r>
              <a:rPr lang="en-US" dirty="0">
                <a:latin typeface="Sylfaen" panose="010A0502050306030303" pitchFamily="18" charset="0"/>
                <a:ea typeface="Cambria" panose="02040503050406030204" pitchFamily="18" charset="0"/>
              </a:rPr>
              <a:t>Kate Cooper </a:t>
            </a:r>
            <a:r>
              <a:rPr lang="el-GR" dirty="0">
                <a:latin typeface="Sylfaen" panose="010A0502050306030303" pitchFamily="18" charset="0"/>
                <a:ea typeface="Cambria" panose="02040503050406030204" pitchFamily="18" charset="0"/>
              </a:rPr>
              <a:t>συγκριτικά με τις υπόλοιπες θρησκείες. </a:t>
            </a:r>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r>
              <a:rPr lang="el-GR" dirty="0">
                <a:latin typeface="Sylfaen" panose="010A0502050306030303" pitchFamily="18" charset="0"/>
                <a:ea typeface="Cambria" panose="02040503050406030204" pitchFamily="18" charset="0"/>
              </a:rPr>
              <a:t>Αυτή η ανωτερότητα της παρθενίας σε σχέση με το ενεργά σεξουαλικό σώμα αμφισβητήθηκε περί τον 4ο αι. από τους χριστιανούς συγγραφείς </a:t>
            </a:r>
            <a:r>
              <a:rPr lang="en-US" b="1" dirty="0" err="1">
                <a:latin typeface="Sylfaen" panose="010A0502050306030303" pitchFamily="18" charset="0"/>
                <a:ea typeface="Cambria" panose="02040503050406030204" pitchFamily="18" charset="0"/>
              </a:rPr>
              <a:t>Iovinianus</a:t>
            </a:r>
            <a:r>
              <a:rPr lang="en-US" dirty="0">
                <a:latin typeface="Sylfaen" panose="010A0502050306030303" pitchFamily="18" charset="0"/>
                <a:ea typeface="Cambria" panose="02040503050406030204" pitchFamily="18" charset="0"/>
              </a:rPr>
              <a:t> (</a:t>
            </a:r>
            <a:r>
              <a:rPr lang="el-GR" dirty="0">
                <a:latin typeface="Sylfaen" panose="010A0502050306030303" pitchFamily="18" charset="0"/>
                <a:ea typeface="Cambria" panose="02040503050406030204" pitchFamily="18" charset="0"/>
              </a:rPr>
              <a:t>θ. 409) και </a:t>
            </a:r>
            <a:r>
              <a:rPr lang="en-US" b="1" dirty="0" err="1">
                <a:latin typeface="Sylfaen" panose="010A0502050306030303" pitchFamily="18" charset="0"/>
                <a:ea typeface="Cambria" panose="02040503050406030204" pitchFamily="18" charset="0"/>
              </a:rPr>
              <a:t>Helvidius</a:t>
            </a:r>
            <a:r>
              <a:rPr lang="en-US" b="1" dirty="0">
                <a:latin typeface="Sylfaen" panose="010A0502050306030303" pitchFamily="18" charset="0"/>
                <a:ea typeface="Cambria" panose="02040503050406030204" pitchFamily="18" charset="0"/>
              </a:rPr>
              <a:t>/Helvetius</a:t>
            </a:r>
            <a:r>
              <a:rPr lang="en-US" dirty="0">
                <a:latin typeface="Sylfaen" panose="010A0502050306030303" pitchFamily="18" charset="0"/>
                <a:ea typeface="Cambria" panose="02040503050406030204" pitchFamily="18" charset="0"/>
              </a:rPr>
              <a:t> </a:t>
            </a:r>
            <a:r>
              <a:rPr lang="el-GR" dirty="0">
                <a:latin typeface="Sylfaen" panose="010A0502050306030303" pitchFamily="18" charset="0"/>
                <a:ea typeface="Cambria" panose="02040503050406030204" pitchFamily="18" charset="0"/>
              </a:rPr>
              <a:t>υπερτονίζοντας την επιλογή της Μαρίας να παντρευτεί</a:t>
            </a:r>
            <a:r>
              <a:rPr lang="en-US" dirty="0">
                <a:latin typeface="Sylfaen" panose="010A0502050306030303" pitchFamily="18" charset="0"/>
                <a:ea typeface="Cambria" panose="02040503050406030204" pitchFamily="18" charset="0"/>
              </a:rPr>
              <a:t> </a:t>
            </a:r>
            <a:r>
              <a:rPr lang="el-GR" dirty="0">
                <a:latin typeface="Sylfaen" panose="010A0502050306030303" pitchFamily="18" charset="0"/>
                <a:ea typeface="Cambria" panose="02040503050406030204" pitchFamily="18" charset="0"/>
              </a:rPr>
              <a:t>και αμφισβητώντας το </a:t>
            </a:r>
            <a:r>
              <a:rPr lang="el-GR" b="1" u="sng" dirty="0" err="1">
                <a:latin typeface="Sylfaen" panose="010A0502050306030303" pitchFamily="18" charset="0"/>
                <a:ea typeface="Cambria" panose="02040503050406030204" pitchFamily="18" charset="0"/>
              </a:rPr>
              <a:t>αειπάθερνο</a:t>
            </a:r>
            <a:r>
              <a:rPr lang="el-GR" b="1" u="sng" dirty="0">
                <a:latin typeface="Sylfaen" panose="010A0502050306030303" pitchFamily="18" charset="0"/>
                <a:ea typeface="Cambria" panose="02040503050406030204" pitchFamily="18" charset="0"/>
              </a:rPr>
              <a:t> της Θεοτόκου</a:t>
            </a:r>
            <a:r>
              <a:rPr lang="el-GR" dirty="0">
                <a:latin typeface="Sylfaen" panose="010A0502050306030303" pitchFamily="18" charset="0"/>
                <a:ea typeface="Cambria" panose="02040503050406030204" pitchFamily="18" charset="0"/>
              </a:rPr>
              <a:t>.  </a:t>
            </a:r>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l-GR" dirty="0">
              <a:latin typeface="Sylfaen" panose="010A0502050306030303" pitchFamily="18" charset="0"/>
              <a:ea typeface="Cambria" panose="02040503050406030204" pitchFamily="18" charset="0"/>
            </a:endParaRPr>
          </a:p>
          <a:p>
            <a:pPr algn="just"/>
            <a:endParaRPr lang="en-US" dirty="0">
              <a:latin typeface="Sylfaen" panose="010A0502050306030303" pitchFamily="18" charset="0"/>
              <a:ea typeface="Cambria" panose="02040503050406030204" pitchFamily="18" charset="0"/>
            </a:endParaRPr>
          </a:p>
          <a:p>
            <a:pPr algn="just"/>
            <a:endParaRPr lang="el-GR" dirty="0">
              <a:latin typeface="Sylfaen" panose="010A0502050306030303" pitchFamily="18" charset="0"/>
              <a:ea typeface="Cambria" panose="02040503050406030204" pitchFamily="18" charset="0"/>
            </a:endParaRPr>
          </a:p>
        </p:txBody>
      </p:sp>
      <p:sp>
        <p:nvSpPr>
          <p:cNvPr id="4" name="TextBox 3">
            <a:extLst>
              <a:ext uri="{FF2B5EF4-FFF2-40B4-BE49-F238E27FC236}">
                <a16:creationId xmlns:a16="http://schemas.microsoft.com/office/drawing/2014/main" id="{ED1DB17B-BF4E-4F45-2D65-1CA2BE24DFEF}"/>
              </a:ext>
            </a:extLst>
          </p:cNvPr>
          <p:cNvSpPr txBox="1"/>
          <p:nvPr/>
        </p:nvSpPr>
        <p:spPr>
          <a:xfrm>
            <a:off x="1373171" y="3545401"/>
            <a:ext cx="9728461" cy="1754326"/>
          </a:xfrm>
          <a:prstGeom prst="rect">
            <a:avLst/>
          </a:prstGeom>
          <a:noFill/>
        </p:spPr>
        <p:txBody>
          <a:bodyPr wrap="square" rtlCol="0">
            <a:spAutoFit/>
          </a:bodyPr>
          <a:lstStyle/>
          <a:p>
            <a:pPr algn="just"/>
            <a:r>
              <a:rPr lang="el-GR" dirty="0">
                <a:latin typeface="Sylfaen" panose="010A0502050306030303" pitchFamily="18" charset="0"/>
                <a:ea typeface="Cambria" panose="02040503050406030204" pitchFamily="18" charset="0"/>
              </a:rPr>
              <a:t>Ωστόσο, τέτοιες πεποιθήσεις δεν έγιναν αποδεκτές από την επίσημη χριστιανική Εκκλησία, με τη σεξουαλική ζωή ενός ατόμου να κρίνεται </a:t>
            </a:r>
            <a:r>
              <a:rPr lang="el-GR" b="1" dirty="0">
                <a:latin typeface="Sylfaen" panose="010A0502050306030303" pitchFamily="18" charset="0"/>
                <a:ea typeface="Cambria" panose="02040503050406030204" pitchFamily="18" charset="0"/>
              </a:rPr>
              <a:t>ιδιαιτέρως σημαντική για την είσοδό του στον παράδεισο ή την πτώση του στην Κόλαση</a:t>
            </a:r>
            <a:r>
              <a:rPr lang="el-GR" dirty="0">
                <a:latin typeface="Sylfaen" panose="010A0502050306030303" pitchFamily="18" charset="0"/>
                <a:ea typeface="Cambria" panose="02040503050406030204" pitchFamily="18" charset="0"/>
              </a:rPr>
              <a:t>. Στο κατά </a:t>
            </a:r>
            <a:r>
              <a:rPr lang="el-GR" dirty="0" err="1">
                <a:latin typeface="Sylfaen" panose="010A0502050306030303" pitchFamily="18" charset="0"/>
                <a:ea typeface="Cambria" panose="02040503050406030204" pitchFamily="18" charset="0"/>
              </a:rPr>
              <a:t>Ματθαίον</a:t>
            </a:r>
            <a:r>
              <a:rPr lang="el-GR" dirty="0">
                <a:latin typeface="Sylfaen" panose="010A0502050306030303" pitchFamily="18" charset="0"/>
                <a:ea typeface="Cambria" panose="02040503050406030204" pitchFamily="18" charset="0"/>
              </a:rPr>
              <a:t> Ευαγγέλιο (13:8) αναφέρεται χαρακτηριστικά ότι </a:t>
            </a:r>
            <a:r>
              <a:rPr lang="el-GR" b="1" dirty="0">
                <a:latin typeface="Sylfaen" panose="010A0502050306030303" pitchFamily="18" charset="0"/>
                <a:ea typeface="Cambria" panose="02040503050406030204" pitchFamily="18" charset="0"/>
              </a:rPr>
              <a:t>οι παρθένες </a:t>
            </a:r>
            <a:r>
              <a:rPr lang="el-GR" dirty="0">
                <a:latin typeface="Sylfaen" panose="010A0502050306030303" pitchFamily="18" charset="0"/>
                <a:ea typeface="Cambria" panose="02040503050406030204" pitchFamily="18" charset="0"/>
              </a:rPr>
              <a:t>θα ανταμειφθούν </a:t>
            </a:r>
            <a:r>
              <a:rPr lang="el-GR" b="1" dirty="0">
                <a:latin typeface="Sylfaen" panose="010A0502050306030303" pitchFamily="18" charset="0"/>
                <a:ea typeface="Cambria" panose="02040503050406030204" pitchFamily="18" charset="0"/>
              </a:rPr>
              <a:t>περισσότερο</a:t>
            </a:r>
            <a:r>
              <a:rPr lang="el-GR" dirty="0">
                <a:latin typeface="Sylfaen" panose="010A0502050306030303" pitchFamily="18" charset="0"/>
                <a:ea typeface="Cambria" panose="02040503050406030204" pitchFamily="18" charset="0"/>
              </a:rPr>
              <a:t>, οι αγνές χήρες λίγο λιγότερο, ενώ οι παντρεμένες λιγότερο, και αλλού πως μόνο οι άσπιλες παρθένες μπορούν να ακολουθήσουν τον Χριστό (</a:t>
            </a:r>
            <a:r>
              <a:rPr lang="el-GR" dirty="0" err="1">
                <a:latin typeface="Sylfaen" panose="010A0502050306030303" pitchFamily="18" charset="0"/>
                <a:ea typeface="Cambria" panose="02040503050406030204" pitchFamily="18" charset="0"/>
              </a:rPr>
              <a:t>Αποκαλυψη</a:t>
            </a:r>
            <a:r>
              <a:rPr lang="el-GR" dirty="0">
                <a:latin typeface="Sylfaen" panose="010A0502050306030303" pitchFamily="18" charset="0"/>
                <a:ea typeface="Cambria" panose="02040503050406030204" pitchFamily="18" charset="0"/>
              </a:rPr>
              <a:t>, 3:4, 14:4). </a:t>
            </a:r>
          </a:p>
        </p:txBody>
      </p:sp>
      <p:sp>
        <p:nvSpPr>
          <p:cNvPr id="5" name="Βέλος: Με γωνία προς τα επάνω 4">
            <a:extLst>
              <a:ext uri="{FF2B5EF4-FFF2-40B4-BE49-F238E27FC236}">
                <a16:creationId xmlns:a16="http://schemas.microsoft.com/office/drawing/2014/main" id="{80DBAE84-D888-362A-2375-9B98316D8F5D}"/>
              </a:ext>
            </a:extLst>
          </p:cNvPr>
          <p:cNvSpPr/>
          <p:nvPr/>
        </p:nvSpPr>
        <p:spPr>
          <a:xfrm rot="5400000">
            <a:off x="1064801" y="3490204"/>
            <a:ext cx="395785" cy="273377"/>
          </a:xfrm>
          <a:prstGeom prst="bentUp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57DDE861-467A-8250-08D2-BE88BEA64623}"/>
              </a:ext>
            </a:extLst>
          </p:cNvPr>
          <p:cNvSpPr txBox="1"/>
          <p:nvPr/>
        </p:nvSpPr>
        <p:spPr>
          <a:xfrm>
            <a:off x="920683" y="5407861"/>
            <a:ext cx="10350631" cy="1200329"/>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pPr algn="just"/>
            <a:r>
              <a:rPr lang="el-GR" dirty="0">
                <a:latin typeface="Sylfaen" panose="010A0502050306030303" pitchFamily="18" charset="0"/>
                <a:ea typeface="Cambria" panose="02040503050406030204" pitchFamily="18" charset="0"/>
              </a:rPr>
              <a:t>Όμως, </a:t>
            </a:r>
            <a:r>
              <a:rPr lang="el-GR" b="1" u="sng" dirty="0">
                <a:latin typeface="Sylfaen" panose="010A0502050306030303" pitchFamily="18" charset="0"/>
                <a:ea typeface="Cambria" panose="02040503050406030204" pitchFamily="18" charset="0"/>
              </a:rPr>
              <a:t>η παρθενία </a:t>
            </a:r>
            <a:r>
              <a:rPr lang="el-GR" dirty="0">
                <a:latin typeface="Sylfaen" panose="010A0502050306030303" pitchFamily="18" charset="0"/>
                <a:ea typeface="Cambria" panose="02040503050406030204" pitchFamily="18" charset="0"/>
              </a:rPr>
              <a:t>δε σχετίζεται αποκλειστικά με μια επιθυμητή </a:t>
            </a:r>
            <a:r>
              <a:rPr lang="el-GR" b="1" dirty="0">
                <a:latin typeface="Sylfaen" panose="010A0502050306030303" pitchFamily="18" charset="0"/>
                <a:ea typeface="Cambria" panose="02040503050406030204" pitchFamily="18" charset="0"/>
              </a:rPr>
              <a:t>πνευματική καθαρότητα</a:t>
            </a:r>
            <a:r>
              <a:rPr lang="el-GR" dirty="0">
                <a:latin typeface="Sylfaen" panose="010A0502050306030303" pitchFamily="18" charset="0"/>
                <a:ea typeface="Cambria" panose="02040503050406030204" pitchFamily="18" charset="0"/>
              </a:rPr>
              <a:t> και </a:t>
            </a:r>
            <a:r>
              <a:rPr lang="el-GR" b="1" dirty="0">
                <a:latin typeface="Sylfaen" panose="010A0502050306030303" pitchFamily="18" charset="0"/>
                <a:ea typeface="Cambria" panose="02040503050406030204" pitchFamily="18" charset="0"/>
              </a:rPr>
              <a:t>ψυχική αγνότητα</a:t>
            </a:r>
            <a:r>
              <a:rPr lang="el-GR" dirty="0">
                <a:latin typeface="Sylfaen" panose="010A0502050306030303" pitchFamily="18" charset="0"/>
                <a:ea typeface="Cambria" panose="02040503050406030204" pitchFamily="18" charset="0"/>
              </a:rPr>
              <a:t>, αλλά έχει υποδερμικές προεκτάσεις, οι οποίες αφορούν </a:t>
            </a:r>
            <a:r>
              <a:rPr lang="el-GR" b="1" dirty="0">
                <a:latin typeface="Sylfaen" panose="010A0502050306030303" pitchFamily="18" charset="0"/>
                <a:ea typeface="Cambria" panose="02040503050406030204" pitchFamily="18" charset="0"/>
              </a:rPr>
              <a:t>την πρόσληψη του γυναικείου σώματος, τις </a:t>
            </a:r>
            <a:r>
              <a:rPr lang="el-GR" b="1" dirty="0" err="1">
                <a:latin typeface="Sylfaen" panose="010A0502050306030303" pitchFamily="18" charset="0"/>
                <a:ea typeface="Cambria" panose="02040503050406030204" pitchFamily="18" charset="0"/>
              </a:rPr>
              <a:t>νοηματοτοδήσεις</a:t>
            </a:r>
            <a:r>
              <a:rPr lang="el-GR" b="1" dirty="0">
                <a:latin typeface="Sylfaen" panose="010A0502050306030303" pitchFamily="18" charset="0"/>
                <a:ea typeface="Cambria" panose="02040503050406030204" pitchFamily="18" charset="0"/>
              </a:rPr>
              <a:t> και αναπαραστάσεις του, τα όρια και τους περιορισμούς του, όταν αυτό είναι σεξουαλικά ενεργό</a:t>
            </a:r>
            <a:r>
              <a:rPr lang="el-GR" dirty="0">
                <a:latin typeface="Sylfaen" panose="010A0502050306030303" pitchFamily="18" charset="0"/>
                <a:ea typeface="Cambria" panose="02040503050406030204" pitchFamily="18" charset="0"/>
              </a:rPr>
              <a:t>. </a:t>
            </a:r>
          </a:p>
        </p:txBody>
      </p:sp>
      <p:sp>
        <p:nvSpPr>
          <p:cNvPr id="8" name="TextBox 7">
            <a:extLst>
              <a:ext uri="{FF2B5EF4-FFF2-40B4-BE49-F238E27FC236}">
                <a16:creationId xmlns:a16="http://schemas.microsoft.com/office/drawing/2014/main" id="{8090B00B-52B7-2E90-F796-2549B04DCD60}"/>
              </a:ext>
            </a:extLst>
          </p:cNvPr>
          <p:cNvSpPr txBox="1"/>
          <p:nvPr/>
        </p:nvSpPr>
        <p:spPr>
          <a:xfrm>
            <a:off x="263951" y="190224"/>
            <a:ext cx="11670382" cy="461665"/>
          </a:xfrm>
          <a:prstGeom prst="rect">
            <a:avLst/>
          </a:prstGeom>
          <a:noFill/>
          <a:ln w="38100">
            <a:solidFill>
              <a:schemeClr val="accent6">
                <a:lumMod val="75000"/>
              </a:schemeClr>
            </a:solidFill>
          </a:ln>
        </p:spPr>
        <p:txBody>
          <a:bodyPr wrap="square" rtlCol="0">
            <a:spAutoFit/>
          </a:bodyPr>
          <a:lstStyle/>
          <a:p>
            <a:pPr algn="ctr"/>
            <a:r>
              <a:rPr lang="el-GR" sz="2400" b="1" dirty="0">
                <a:effectLst>
                  <a:outerShdw blurRad="38100" dist="38100" dir="2700000" algn="tl">
                    <a:srgbClr val="000000">
                      <a:alpha val="43137"/>
                    </a:srgbClr>
                  </a:outerShdw>
                </a:effectLst>
                <a:latin typeface="Sylfaen" panose="010A0502050306030303" pitchFamily="18" charset="0"/>
              </a:rPr>
              <a:t>ΤΟ ΓΥΝΑΙΚΕΙΟ ΣΩΜΑ: ΑΠΟ ΤΗΝ ΠΝΕΥΜΑΤΙΚΟΤΗΤΑ ΣΤΗ ΣΩΜΑΤΙΚΟΤΗΤΑ</a:t>
            </a:r>
          </a:p>
        </p:txBody>
      </p:sp>
      <p:sp>
        <p:nvSpPr>
          <p:cNvPr id="9" name="Ορθογώνιο 8">
            <a:extLst>
              <a:ext uri="{FF2B5EF4-FFF2-40B4-BE49-F238E27FC236}">
                <a16:creationId xmlns:a16="http://schemas.microsoft.com/office/drawing/2014/main" id="{773AE898-AA9A-53EE-2854-2EFC2DF9C776}"/>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5532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332509" y="399011"/>
            <a:ext cx="11629506" cy="6186309"/>
          </a:xfrm>
          <a:prstGeom prst="rect">
            <a:avLst/>
          </a:prstGeom>
          <a:noFill/>
        </p:spPr>
        <p:txBody>
          <a:bodyPr wrap="square" rtlCol="0">
            <a:spAutoFit/>
          </a:bodyPr>
          <a:lstStyle/>
          <a:p>
            <a:pPr algn="just"/>
            <a:r>
              <a:rPr lang="el-GR" dirty="0">
                <a:latin typeface="Sylfaen" panose="010A0502050306030303" pitchFamily="18" charset="0"/>
              </a:rPr>
              <a:t>Η Εκκλησία, επίσης, υποδείκνυε τον </a:t>
            </a:r>
            <a:r>
              <a:rPr lang="el-GR" b="1" u="sng" dirty="0">
                <a:latin typeface="Sylfaen" panose="010A0502050306030303" pitchFamily="18" charset="0"/>
              </a:rPr>
              <a:t>τρόπο τέλεσης της συνουσίας</a:t>
            </a:r>
            <a:r>
              <a:rPr lang="el-GR" dirty="0">
                <a:latin typeface="Sylfaen" panose="010A0502050306030303" pitchFamily="18" charset="0"/>
              </a:rPr>
              <a:t>. </a:t>
            </a:r>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r>
              <a:rPr lang="el-GR" dirty="0">
                <a:latin typeface="Sylfaen" panose="010A0502050306030303" pitchFamily="18" charset="0"/>
              </a:rPr>
              <a:t>Άλλες πρακτικές στο </a:t>
            </a:r>
            <a:r>
              <a:rPr lang="el-GR" dirty="0" err="1">
                <a:latin typeface="Sylfaen" panose="010A0502050306030303" pitchFamily="18" charset="0"/>
              </a:rPr>
              <a:t>ετεροσεξουαλικό</a:t>
            </a:r>
            <a:r>
              <a:rPr lang="el-GR" dirty="0">
                <a:latin typeface="Sylfaen" panose="010A0502050306030303" pitchFamily="18" charset="0"/>
              </a:rPr>
              <a:t> πλαίσιο του γάμου που ήταν </a:t>
            </a:r>
            <a:r>
              <a:rPr lang="el-GR" dirty="0" err="1">
                <a:latin typeface="Sylfaen" panose="010A0502050306030303" pitchFamily="18" charset="0"/>
              </a:rPr>
              <a:t>ποινικοποιημένες</a:t>
            </a:r>
            <a:r>
              <a:rPr lang="el-GR" dirty="0">
                <a:latin typeface="Sylfaen" panose="010A0502050306030303" pitchFamily="18" charset="0"/>
              </a:rPr>
              <a:t>, αποτελούσαν το </a:t>
            </a:r>
            <a:r>
              <a:rPr lang="el-GR" b="1" dirty="0">
                <a:solidFill>
                  <a:srgbClr val="8C0E71"/>
                </a:solidFill>
                <a:latin typeface="Sylfaen" panose="010A0502050306030303" pitchFamily="18" charset="0"/>
              </a:rPr>
              <a:t>στοματικό σεξ </a:t>
            </a:r>
            <a:r>
              <a:rPr lang="el-GR" dirty="0">
                <a:latin typeface="Sylfaen" panose="010A0502050306030303" pitchFamily="18" charset="0"/>
              </a:rPr>
              <a:t>και η σεξουαλική πράξη που σήμερα λέγεται ‘</a:t>
            </a:r>
            <a:r>
              <a:rPr lang="el-GR" b="1" dirty="0">
                <a:latin typeface="Sylfaen" panose="010A0502050306030303" pitchFamily="18" charset="0"/>
              </a:rPr>
              <a:t>στάση στα τέσσερα</a:t>
            </a:r>
            <a:r>
              <a:rPr lang="el-GR" dirty="0">
                <a:latin typeface="Sylfaen" panose="010A0502050306030303" pitchFamily="18" charset="0"/>
              </a:rPr>
              <a:t>’, επισύροντας ποινή τριών ετών, διότι υποβάθμιζε τον άνδρα στο επίπεδο του κτήνους. </a:t>
            </a:r>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r>
              <a:rPr lang="el-GR" dirty="0">
                <a:latin typeface="Sylfaen" panose="010A0502050306030303" pitchFamily="18" charset="0"/>
              </a:rPr>
              <a:t>Οι μεγαλύτερες ποινές δίνονταν για </a:t>
            </a:r>
            <a:r>
              <a:rPr lang="el-GR" b="1" dirty="0">
                <a:latin typeface="Sylfaen" panose="010A0502050306030303" pitchFamily="18" charset="0"/>
              </a:rPr>
              <a:t>αιμομιξία</a:t>
            </a:r>
            <a:r>
              <a:rPr lang="el-GR" dirty="0">
                <a:latin typeface="Sylfaen" panose="010A0502050306030303" pitchFamily="18" charset="0"/>
              </a:rPr>
              <a:t>, </a:t>
            </a:r>
            <a:r>
              <a:rPr lang="el-GR" b="1" dirty="0">
                <a:latin typeface="Sylfaen" panose="010A0502050306030303" pitchFamily="18" charset="0"/>
              </a:rPr>
              <a:t>σοδομία</a:t>
            </a:r>
            <a:r>
              <a:rPr lang="el-GR" dirty="0">
                <a:latin typeface="Sylfaen" panose="010A0502050306030303" pitchFamily="18" charset="0"/>
              </a:rPr>
              <a:t> και </a:t>
            </a:r>
            <a:r>
              <a:rPr lang="el-GR" b="1" dirty="0">
                <a:latin typeface="Sylfaen" panose="010A0502050306030303" pitchFamily="18" charset="0"/>
              </a:rPr>
              <a:t>κτηνοβασία</a:t>
            </a:r>
            <a:r>
              <a:rPr lang="el-GR" dirty="0">
                <a:latin typeface="Sylfaen" panose="010A0502050306030303" pitchFamily="18" charset="0"/>
              </a:rPr>
              <a:t>, σε σημείο που να θεωρούνταν εγκλήματα κατά της φύσης και γι’ αυτό καταδικάζονταν </a:t>
            </a:r>
            <a:r>
              <a:rPr lang="el-GR" b="1" dirty="0">
                <a:solidFill>
                  <a:srgbClr val="800000"/>
                </a:solidFill>
                <a:latin typeface="Sylfaen" panose="010A0502050306030303" pitchFamily="18" charset="0"/>
              </a:rPr>
              <a:t>συνήθως με την εσχάτη των ποινών</a:t>
            </a:r>
            <a:r>
              <a:rPr lang="el-GR" dirty="0">
                <a:latin typeface="Sylfaen" panose="010A0502050306030303" pitchFamily="18" charset="0"/>
              </a:rPr>
              <a:t>.</a:t>
            </a:r>
          </a:p>
        </p:txBody>
      </p:sp>
      <p:sp>
        <p:nvSpPr>
          <p:cNvPr id="4" name="TextBox 3">
            <a:extLst>
              <a:ext uri="{FF2B5EF4-FFF2-40B4-BE49-F238E27FC236}">
                <a16:creationId xmlns:a16="http://schemas.microsoft.com/office/drawing/2014/main" id="{4494DC31-91DC-585A-5FDB-00FD07BE95E8}"/>
              </a:ext>
            </a:extLst>
          </p:cNvPr>
          <p:cNvSpPr txBox="1"/>
          <p:nvPr/>
        </p:nvSpPr>
        <p:spPr>
          <a:xfrm>
            <a:off x="1172306" y="1088179"/>
            <a:ext cx="9949912" cy="1754326"/>
          </a:xfrm>
          <a:prstGeom prst="rect">
            <a:avLst/>
          </a:prstGeom>
          <a:noFill/>
        </p:spPr>
        <p:txBody>
          <a:bodyPr wrap="square" rtlCol="0">
            <a:spAutoFit/>
          </a:bodyPr>
          <a:lstStyle/>
          <a:p>
            <a:pPr marL="285750" indent="-285750" algn="just">
              <a:buClr>
                <a:srgbClr val="0033CC"/>
              </a:buClr>
              <a:buFont typeface="Sylfaen" panose="010A0502050306030303" pitchFamily="18" charset="0"/>
              <a:buChar char="●"/>
            </a:pPr>
            <a:r>
              <a:rPr lang="el-GR" dirty="0">
                <a:latin typeface="Sylfaen" panose="010A0502050306030303" pitchFamily="18" charset="0"/>
              </a:rPr>
              <a:t>O μόνος επιτρεπτός ήταν αυτός που σήμερα αποκαλείται </a:t>
            </a:r>
            <a:r>
              <a:rPr lang="el-GR" b="1" dirty="0">
                <a:latin typeface="Sylfaen" panose="010A0502050306030303" pitchFamily="18" charset="0"/>
              </a:rPr>
              <a:t>ιεραποστολική στάση</a:t>
            </a:r>
            <a:r>
              <a:rPr lang="el-GR" dirty="0">
                <a:latin typeface="Sylfaen" panose="010A0502050306030303" pitchFamily="18" charset="0"/>
              </a:rPr>
              <a:t>, με οποιαδήποτε άλλη μορφή σεξουαλικής στάσης να θεωρείται τιμωρητέα. </a:t>
            </a:r>
          </a:p>
          <a:p>
            <a:pPr algn="just">
              <a:buClr>
                <a:srgbClr val="0033CC"/>
              </a:buClr>
            </a:pPr>
            <a:endParaRPr lang="en-US"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Η </a:t>
            </a:r>
            <a:r>
              <a:rPr lang="el-GR" b="1" dirty="0">
                <a:solidFill>
                  <a:srgbClr val="104D50"/>
                </a:solidFill>
                <a:latin typeface="Sylfaen" panose="010A0502050306030303" pitchFamily="18" charset="0"/>
              </a:rPr>
              <a:t>πρωκτική συνουσία </a:t>
            </a:r>
            <a:r>
              <a:rPr lang="el-GR" dirty="0">
                <a:latin typeface="Sylfaen" panose="010A0502050306030303" pitchFamily="18" charset="0"/>
              </a:rPr>
              <a:t>επέσυρε επτά χρόνια ποινής, η </a:t>
            </a:r>
            <a:r>
              <a:rPr lang="el-GR" b="1" dirty="0">
                <a:solidFill>
                  <a:srgbClr val="7030A0"/>
                </a:solidFill>
                <a:latin typeface="Sylfaen" panose="010A0502050306030303" pitchFamily="18" charset="0"/>
              </a:rPr>
              <a:t>συνουσία με τη γυναίκα πλάτη και τον άντρα από πίσω </a:t>
            </a:r>
            <a:r>
              <a:rPr lang="el-GR" dirty="0">
                <a:latin typeface="Sylfaen" panose="010A0502050306030303" pitchFamily="18" charset="0"/>
              </a:rPr>
              <a:t>της τρία χρόνια, όπως και </a:t>
            </a:r>
            <a:r>
              <a:rPr lang="el-GR" b="1" dirty="0">
                <a:solidFill>
                  <a:srgbClr val="C00000"/>
                </a:solidFill>
                <a:latin typeface="Sylfaen" panose="010A0502050306030303" pitchFamily="18" charset="0"/>
              </a:rPr>
              <a:t>η στάση με τη γυναίκα από πάνω</a:t>
            </a:r>
            <a:r>
              <a:rPr lang="el-GR" dirty="0">
                <a:latin typeface="Sylfaen" panose="010A0502050306030303" pitchFamily="18" charset="0"/>
              </a:rPr>
              <a:t>, διότι λογιζόταν πράξη ενάντια στη φύση, καθώς ο άνδρας έπρεπε να έχει την κυρίαρχη θέση. </a:t>
            </a:r>
          </a:p>
        </p:txBody>
      </p:sp>
      <p:sp>
        <p:nvSpPr>
          <p:cNvPr id="5" name="TextBox 4">
            <a:extLst>
              <a:ext uri="{FF2B5EF4-FFF2-40B4-BE49-F238E27FC236}">
                <a16:creationId xmlns:a16="http://schemas.microsoft.com/office/drawing/2014/main" id="{CE91AACB-766E-3EA7-1CD8-B9B672FD69E9}"/>
              </a:ext>
            </a:extLst>
          </p:cNvPr>
          <p:cNvSpPr txBox="1"/>
          <p:nvPr/>
        </p:nvSpPr>
        <p:spPr>
          <a:xfrm>
            <a:off x="2207170" y="4292493"/>
            <a:ext cx="9249365" cy="1477328"/>
          </a:xfrm>
          <a:prstGeom prst="rect">
            <a:avLst/>
          </a:prstGeom>
          <a:noFill/>
          <a:ln w="28575">
            <a:solidFill>
              <a:srgbClr val="9999FF"/>
            </a:solidFill>
          </a:ln>
        </p:spPr>
        <p:txBody>
          <a:bodyPr wrap="square" rtlCol="0">
            <a:spAutoFit/>
          </a:bodyPr>
          <a:lstStyle/>
          <a:p>
            <a:pPr algn="just"/>
            <a:r>
              <a:rPr lang="el-GR" dirty="0">
                <a:latin typeface="Sylfaen" panose="010A0502050306030303" pitchFamily="18" charset="0"/>
              </a:rPr>
              <a:t>Το στοματικό και πρωκτικό σεξ, εκτός των άλλων, </a:t>
            </a:r>
            <a:r>
              <a:rPr lang="el-GR" b="1" dirty="0">
                <a:latin typeface="Sylfaen" panose="010A0502050306030303" pitchFamily="18" charset="0"/>
              </a:rPr>
              <a:t>θεωρούνταν καταδικαστέο </a:t>
            </a:r>
            <a:r>
              <a:rPr lang="el-GR" dirty="0">
                <a:latin typeface="Sylfaen" panose="010A0502050306030303" pitchFamily="18" charset="0"/>
              </a:rPr>
              <a:t>γιατί λογιζόταν και ως «αντισυλληπτικό», αφού το σπέρμα σπαταλιόταν και δεν δημιουργούνταν πλαίσιο αναπαραγωγής. </a:t>
            </a:r>
            <a:r>
              <a:rPr lang="el-GR" b="1" dirty="0">
                <a:solidFill>
                  <a:srgbClr val="0033CC"/>
                </a:solidFill>
                <a:latin typeface="Sylfaen" panose="010A0502050306030303" pitchFamily="18" charset="0"/>
              </a:rPr>
              <a:t>Για τα παντρεμένα ζευγάρια υπήρχε η προτροπή να συνουσιάζονται μόνο κατά τις βραδινές ώρες και μερικώς γδυμένοι αφού το σεξ θεωρούνταν μια υποχρέωση που προκαλούσε ντροπή</a:t>
            </a:r>
            <a:r>
              <a:rPr lang="el-GR" dirty="0">
                <a:latin typeface="Sylfaen" panose="010A0502050306030303" pitchFamily="18" charset="0"/>
              </a:rPr>
              <a:t>.</a:t>
            </a:r>
          </a:p>
        </p:txBody>
      </p:sp>
      <p:sp>
        <p:nvSpPr>
          <p:cNvPr id="6" name="Βέλος: Με γωνία προς τα επάνω 5">
            <a:extLst>
              <a:ext uri="{FF2B5EF4-FFF2-40B4-BE49-F238E27FC236}">
                <a16:creationId xmlns:a16="http://schemas.microsoft.com/office/drawing/2014/main" id="{D7E75BB1-EAFC-773F-AE5B-9DF3B8523192}"/>
              </a:ext>
            </a:extLst>
          </p:cNvPr>
          <p:cNvSpPr/>
          <p:nvPr/>
        </p:nvSpPr>
        <p:spPr>
          <a:xfrm rot="5400000">
            <a:off x="1573077" y="4072911"/>
            <a:ext cx="464949" cy="325464"/>
          </a:xfrm>
          <a:prstGeom prst="ben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7977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215" y="0"/>
            <a:ext cx="11818071" cy="5355312"/>
          </a:xfrm>
          <a:prstGeom prst="rect">
            <a:avLst/>
          </a:prstGeom>
          <a:noFill/>
        </p:spPr>
        <p:txBody>
          <a:bodyPr wrap="square" rtlCol="0">
            <a:spAutoFit/>
          </a:bodyPr>
          <a:lstStyle/>
          <a:p>
            <a:pPr lvl="0" algn="just"/>
            <a:endParaRPr lang="el-GR" dirty="0">
              <a:solidFill>
                <a:prstClr val="black"/>
              </a:solidFill>
              <a:latin typeface="Sylfaen" panose="010A0502050306030303" pitchFamily="18" charset="0"/>
            </a:endParaRPr>
          </a:p>
          <a:p>
            <a:pPr marL="285750" lvl="0" indent="-285750" algn="just">
              <a:buClr>
                <a:srgbClr val="CC66FF"/>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CC66FF"/>
              </a:buClr>
              <a:buFont typeface="Sylfaen" panose="010A0502050306030303" pitchFamily="18" charset="0"/>
              <a:buChar char="֍"/>
            </a:pPr>
            <a:r>
              <a:rPr lang="el-GR" b="1" dirty="0">
                <a:latin typeface="Sylfaen" panose="010A0502050306030303" pitchFamily="18" charset="0"/>
                <a:ea typeface="Calibri" panose="020F0502020204030204" pitchFamily="34" charset="0"/>
                <a:cs typeface="Times New Roman" panose="02020603050405020304" pitchFamily="18" charset="0"/>
              </a:rPr>
              <a:t>Λαϊκότερα μέσα διάχυσης</a:t>
            </a:r>
            <a:r>
              <a:rPr lang="el-GR" dirty="0">
                <a:latin typeface="Sylfaen" panose="010A0502050306030303" pitchFamily="18" charset="0"/>
                <a:ea typeface="Calibri" panose="020F0502020204030204" pitchFamily="34" charset="0"/>
                <a:cs typeface="Times New Roman" panose="02020603050405020304" pitchFamily="18" charset="0"/>
              </a:rPr>
              <a:t>, ωστόσο, της νέας εκκλησιαστικής προπαγάνδας «</a:t>
            </a:r>
            <a:r>
              <a:rPr lang="el-GR" dirty="0" err="1">
                <a:latin typeface="Sylfaen" panose="010A0502050306030303" pitchFamily="18" charset="0"/>
                <a:ea typeface="Calibri" panose="020F0502020204030204" pitchFamily="34" charset="0"/>
                <a:cs typeface="Times New Roman" panose="02020603050405020304" pitchFamily="18" charset="0"/>
              </a:rPr>
              <a:t>ορθολογικοποίησης</a:t>
            </a:r>
            <a:r>
              <a:rPr lang="el-GR" dirty="0">
                <a:latin typeface="Sylfaen" panose="010A0502050306030303" pitchFamily="18" charset="0"/>
                <a:ea typeface="Calibri" panose="020F0502020204030204" pitchFamily="34" charset="0"/>
                <a:cs typeface="Times New Roman" panose="02020603050405020304" pitchFamily="18" charset="0"/>
              </a:rPr>
              <a:t>» των σεξουαλικών σχέσεων και γαμήλιων πρακτικών, ιδιαιτέρως μετά τις Γ’ και Δ’ Συνόδους του </a:t>
            </a:r>
            <a:r>
              <a:rPr lang="el-GR" dirty="0" err="1">
                <a:latin typeface="Sylfaen" panose="010A0502050306030303" pitchFamily="18" charset="0"/>
                <a:ea typeface="Calibri" panose="020F0502020204030204" pitchFamily="34" charset="0"/>
                <a:cs typeface="Times New Roman" panose="02020603050405020304" pitchFamily="18" charset="0"/>
              </a:rPr>
              <a:t>Λατερανού</a:t>
            </a:r>
            <a:r>
              <a:rPr lang="el-GR" dirty="0">
                <a:latin typeface="Sylfaen" panose="010A0502050306030303" pitchFamily="18" charset="0"/>
                <a:ea typeface="Calibri" panose="020F0502020204030204" pitchFamily="34" charset="0"/>
                <a:cs typeface="Times New Roman" panose="02020603050405020304" pitchFamily="18" charset="0"/>
              </a:rPr>
              <a:t> (1179 και 1215 αντίστοιχα) συνιστούσαν ο </a:t>
            </a:r>
            <a:r>
              <a:rPr lang="el-GR" b="1" dirty="0">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άμβωνας και η εξομολόγηση</a:t>
            </a:r>
            <a:r>
              <a:rPr lang="el-GR" dirty="0">
                <a:latin typeface="Sylfaen" panose="010A0502050306030303" pitchFamily="18" charset="0"/>
                <a:ea typeface="Calibri" panose="020F0502020204030204" pitchFamily="34" charset="0"/>
                <a:cs typeface="Times New Roman" panose="02020603050405020304" pitchFamily="18" charset="0"/>
              </a:rPr>
              <a:t>. Η φροντίδα του ποιμνίου αναδείχθηκε σε βασικό και πρωτεύον καθήκον των ιερέων της ενορίας, στοχεύοντας στη μεταστροφή των αμαρτωλών μέσω του κηρύγματος και της εξομολόγησης. </a:t>
            </a:r>
          </a:p>
          <a:p>
            <a:pPr marL="285750" lvl="0" indent="-285750" algn="just">
              <a:buClr>
                <a:srgbClr val="CC66FF"/>
              </a:buClr>
              <a:buFont typeface="Sylfaen" panose="010A0502050306030303" pitchFamily="18" charset="0"/>
              <a:buChar char="֍"/>
            </a:pPr>
            <a:endParaRPr lang="el-GR" dirty="0">
              <a:solidFill>
                <a:prstClr val="black"/>
              </a:solidFill>
              <a:latin typeface="Sylfaen" panose="010A0502050306030303" pitchFamily="18" charset="0"/>
              <a:cs typeface="Times New Roman" panose="02020603050405020304" pitchFamily="18" charset="0"/>
            </a:endParaRPr>
          </a:p>
          <a:p>
            <a:pPr lvl="0" algn="just">
              <a:buClr>
                <a:srgbClr val="CC66FF"/>
              </a:buClr>
            </a:pPr>
            <a:r>
              <a:rPr lang="el-GR" dirty="0">
                <a:solidFill>
                  <a:prstClr val="black"/>
                </a:solidFill>
                <a:latin typeface="Sylfaen" panose="010A0502050306030303" pitchFamily="18" charset="0"/>
              </a:rPr>
              <a:t>Αυτή η «συντεταγμένη» κατήχηση απαιτούσε μία κοινή εργαλειοθήκη που να καθοδηγεί με τον πλέον δυνατό τρόπο τους ιερείς. Πώς έπρεπε να πραγματοποιείται το μυστήριο της εξομολόγησης και σε τι έπρεπε να βασίζονται οι ιερείς για να επιβάλλουν συγκεκριμένες μετάνοιες σε συγκεκριμένες σεξουαλικές πράξεις; </a:t>
            </a:r>
          </a:p>
          <a:p>
            <a:pPr lvl="0" algn="just">
              <a:buClr>
                <a:srgbClr val="CC66FF"/>
              </a:buClr>
            </a:pPr>
            <a:endParaRPr lang="el-GR" dirty="0">
              <a:solidFill>
                <a:prstClr val="black"/>
              </a:solidFill>
              <a:latin typeface="Sylfaen" panose="010A0502050306030303" pitchFamily="18" charset="0"/>
            </a:endParaRPr>
          </a:p>
          <a:p>
            <a:pPr lvl="0" algn="just">
              <a:buClr>
                <a:srgbClr val="CC66FF"/>
              </a:buClr>
            </a:pPr>
            <a:r>
              <a:rPr lang="el-GR" dirty="0">
                <a:solidFill>
                  <a:prstClr val="black"/>
                </a:solidFill>
                <a:latin typeface="Sylfaen" panose="010A0502050306030303" pitchFamily="18" charset="0"/>
              </a:rPr>
              <a:t>Η θεωρία λοιπόν της εξομολόγησης και της μετάνοιας βρισκόταν στο νέο είδος των εγχειριδίων εξομολόγησης, </a:t>
            </a:r>
            <a:r>
              <a:rPr lang="en-US" b="1" i="1" dirty="0" err="1">
                <a:solidFill>
                  <a:srgbClr val="0033CC"/>
                </a:solidFill>
                <a:latin typeface="Sylfaen" panose="010A0502050306030303" pitchFamily="18" charset="0"/>
              </a:rPr>
              <a:t>summae</a:t>
            </a:r>
            <a:r>
              <a:rPr lang="en-US" b="1" i="1" dirty="0">
                <a:solidFill>
                  <a:srgbClr val="0033CC"/>
                </a:solidFill>
                <a:latin typeface="Sylfaen" panose="010A0502050306030303" pitchFamily="18" charset="0"/>
              </a:rPr>
              <a:t> </a:t>
            </a:r>
            <a:r>
              <a:rPr lang="en-US" b="1" i="1" dirty="0" err="1">
                <a:solidFill>
                  <a:srgbClr val="0033CC"/>
                </a:solidFill>
                <a:latin typeface="Sylfaen" panose="010A0502050306030303" pitchFamily="18" charset="0"/>
              </a:rPr>
              <a:t>confessorum</a:t>
            </a:r>
            <a:r>
              <a:rPr lang="en-US" b="1" i="1" dirty="0">
                <a:solidFill>
                  <a:srgbClr val="0033CC"/>
                </a:solidFill>
                <a:latin typeface="Sylfaen" panose="010A0502050306030303" pitchFamily="18" charset="0"/>
              </a:rPr>
              <a:t> </a:t>
            </a:r>
            <a:r>
              <a:rPr lang="en-US" dirty="0">
                <a:solidFill>
                  <a:prstClr val="black"/>
                </a:solidFill>
                <a:latin typeface="Sylfaen" panose="010A0502050306030303" pitchFamily="18" charset="0"/>
              </a:rPr>
              <a:t>(</a:t>
            </a:r>
            <a:r>
              <a:rPr lang="el-GR" dirty="0">
                <a:solidFill>
                  <a:prstClr val="black"/>
                </a:solidFill>
                <a:latin typeface="Sylfaen" panose="010A0502050306030303" pitchFamily="18" charset="0"/>
              </a:rPr>
              <a:t>«συνόψεις εξομολόγησης»), </a:t>
            </a:r>
            <a:r>
              <a:rPr lang="el-GR" b="1" dirty="0">
                <a:solidFill>
                  <a:prstClr val="black"/>
                </a:solidFill>
                <a:latin typeface="Sylfaen" panose="010A0502050306030303" pitchFamily="18" charset="0"/>
              </a:rPr>
              <a:t>τα οποία εκπαίδευαν κλήρο και λαϊκούς</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Τα νέα αυτά εγχειρίδια αντικατέστησαν τους παλιούς οδηγούς μετάνοιας</a:t>
            </a:r>
            <a:r>
              <a:rPr lang="el-GR" dirty="0">
                <a:solidFill>
                  <a:prstClr val="black"/>
                </a:solidFill>
                <a:latin typeface="Sylfaen" panose="010A0502050306030303" pitchFamily="18" charset="0"/>
              </a:rPr>
              <a:t>, </a:t>
            </a:r>
            <a:r>
              <a:rPr lang="en-US" b="1" i="1" dirty="0" err="1">
                <a:solidFill>
                  <a:srgbClr val="8C0E71"/>
                </a:solidFill>
                <a:latin typeface="Sylfaen" panose="010A0502050306030303" pitchFamily="18" charset="0"/>
              </a:rPr>
              <a:t>libri</a:t>
            </a:r>
            <a:r>
              <a:rPr lang="en-US" b="1" i="1" dirty="0">
                <a:solidFill>
                  <a:srgbClr val="8C0E71"/>
                </a:solidFill>
                <a:latin typeface="Sylfaen" panose="010A0502050306030303" pitchFamily="18" charset="0"/>
              </a:rPr>
              <a:t> </a:t>
            </a:r>
            <a:r>
              <a:rPr lang="en-US" b="1" i="1" dirty="0" err="1">
                <a:solidFill>
                  <a:srgbClr val="8C0E71"/>
                </a:solidFill>
                <a:latin typeface="Sylfaen" panose="010A0502050306030303" pitchFamily="18" charset="0"/>
              </a:rPr>
              <a:t>paenitentiales</a:t>
            </a:r>
            <a:r>
              <a:rPr lang="el-GR" dirty="0">
                <a:latin typeface="Sylfaen" panose="010A0502050306030303" pitchFamily="18" charset="0"/>
              </a:rPr>
              <a:t>, οι οποίοι </a:t>
            </a:r>
            <a:r>
              <a:rPr lang="el-GR" dirty="0" err="1">
                <a:latin typeface="Sylfaen" panose="010A0502050306030303" pitchFamily="18" charset="0"/>
              </a:rPr>
              <a:t>απαντιούνταν</a:t>
            </a:r>
            <a:r>
              <a:rPr lang="el-GR" dirty="0">
                <a:latin typeface="Sylfaen" panose="010A0502050306030303" pitchFamily="18" charset="0"/>
              </a:rPr>
              <a:t> ήδη από τον 6</a:t>
            </a:r>
            <a:r>
              <a:rPr lang="el-GR" baseline="30000" dirty="0">
                <a:latin typeface="Sylfaen" panose="010A0502050306030303" pitchFamily="18" charset="0"/>
              </a:rPr>
              <a:t>ο</a:t>
            </a:r>
            <a:r>
              <a:rPr lang="el-GR" dirty="0">
                <a:latin typeface="Sylfaen" panose="010A0502050306030303" pitchFamily="18" charset="0"/>
              </a:rPr>
              <a:t> αιώνα σε Ιρλανδία και Αγγλία και διατηρήθηκαν μέχρι τον 11</a:t>
            </a:r>
            <a:r>
              <a:rPr lang="el-GR" baseline="30000" dirty="0">
                <a:latin typeface="Sylfaen" panose="010A0502050306030303" pitchFamily="18" charset="0"/>
              </a:rPr>
              <a:t>ο</a:t>
            </a:r>
            <a:r>
              <a:rPr lang="el-GR" dirty="0">
                <a:latin typeface="Sylfaen" panose="010A0502050306030303" pitchFamily="18" charset="0"/>
              </a:rPr>
              <a:t> αιώνα στην ηπειρωτική Ευρώπη.</a:t>
            </a:r>
          </a:p>
          <a:p>
            <a:pPr lvl="0" algn="just">
              <a:buClr>
                <a:srgbClr val="CC66FF"/>
              </a:buClr>
            </a:pPr>
            <a:endParaRPr lang="el-GR" i="1" dirty="0">
              <a:solidFill>
                <a:prstClr val="black"/>
              </a:solidFill>
              <a:latin typeface="Sylfaen" panose="010A0502050306030303" pitchFamily="18" charset="0"/>
            </a:endParaRPr>
          </a:p>
          <a:p>
            <a:pPr>
              <a:spcAft>
                <a:spcPts val="0"/>
              </a:spcAft>
            </a:pPr>
            <a:r>
              <a:rPr lang="el-GR" dirty="0">
                <a:latin typeface="Sylfaen" panose="010A0502050306030303" pitchFamily="18" charset="0"/>
                <a:ea typeface="Calibri" panose="020F0502020204030204" pitchFamily="34" charset="0"/>
                <a:cs typeface="Times New Roman" panose="02020603050405020304" pitchFamily="18" charset="0"/>
              </a:rPr>
              <a:t>Αναφορικά με τα νέα εγχειρίδια, που είχαν διδακτικό χαρακτήρα, ως βάση στάθηκε η </a:t>
            </a:r>
            <a:r>
              <a:rPr lang="en-US" b="1" i="1" dirty="0">
                <a:solidFill>
                  <a:srgbClr val="0033CC"/>
                </a:solidFill>
                <a:latin typeface="Sylfaen" panose="010A0502050306030303" pitchFamily="18" charset="0"/>
                <a:ea typeface="Calibri" panose="020F0502020204030204" pitchFamily="34" charset="0"/>
                <a:cs typeface="Times New Roman" panose="02020603050405020304" pitchFamily="18" charset="0"/>
              </a:rPr>
              <a:t>Summa </a:t>
            </a:r>
            <a:r>
              <a:rPr lang="en-US" b="1" i="1" dirty="0" err="1">
                <a:solidFill>
                  <a:srgbClr val="0033CC"/>
                </a:solidFill>
                <a:latin typeface="Sylfaen" panose="010A0502050306030303" pitchFamily="18" charset="0"/>
                <a:ea typeface="Calibri" panose="020F0502020204030204" pitchFamily="34" charset="0"/>
                <a:cs typeface="Times New Roman" panose="02020603050405020304" pitchFamily="18" charset="0"/>
              </a:rPr>
              <a:t>Confessorum</a:t>
            </a:r>
            <a:r>
              <a:rPr lang="en-US" b="1" i="1" dirty="0">
                <a:solidFill>
                  <a:srgbClr val="0033CC"/>
                </a:solidFill>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του </a:t>
            </a:r>
            <a:r>
              <a:rPr lang="el-GR" b="1" dirty="0">
                <a:latin typeface="Sylfaen" panose="010A0502050306030303" pitchFamily="18" charset="0"/>
                <a:ea typeface="Calibri" panose="020F0502020204030204" pitchFamily="34" charset="0"/>
                <a:cs typeface="Times New Roman" panose="02020603050405020304" pitchFamily="18" charset="0"/>
              </a:rPr>
              <a:t>δομινικανού</a:t>
            </a:r>
            <a:r>
              <a:rPr lang="el-GR" dirty="0">
                <a:latin typeface="Sylfaen" panose="010A0502050306030303" pitchFamily="18" charset="0"/>
                <a:ea typeface="Calibri" panose="020F0502020204030204" pitchFamily="34" charset="0"/>
                <a:cs typeface="Times New Roman" panose="02020603050405020304" pitchFamily="18" charset="0"/>
              </a:rPr>
              <a:t> μοναχού, </a:t>
            </a:r>
            <a:r>
              <a:rPr lang="el-GR" dirty="0" err="1">
                <a:latin typeface="Sylfaen" panose="010A0502050306030303" pitchFamily="18" charset="0"/>
                <a:ea typeface="Calibri" panose="020F0502020204030204" pitchFamily="34" charset="0"/>
                <a:cs typeface="Times New Roman" panose="02020603050405020304" pitchFamily="18" charset="0"/>
              </a:rPr>
              <a:t>Ραϋμόνδου</a:t>
            </a:r>
            <a:r>
              <a:rPr lang="el-GR" dirty="0">
                <a:latin typeface="Sylfaen" panose="010A0502050306030303" pitchFamily="18" charset="0"/>
                <a:ea typeface="Calibri" panose="020F0502020204030204" pitchFamily="34" charset="0"/>
                <a:cs typeface="Times New Roman" panose="02020603050405020304" pitchFamily="18" charset="0"/>
              </a:rPr>
              <a:t> του </a:t>
            </a:r>
            <a:r>
              <a:rPr lang="en-US" dirty="0" err="1">
                <a:latin typeface="Sylfaen" panose="010A0502050306030303" pitchFamily="18" charset="0"/>
                <a:ea typeface="Calibri" panose="020F0502020204030204" pitchFamily="34" charset="0"/>
                <a:cs typeface="Times New Roman" panose="02020603050405020304" pitchFamily="18" charset="0"/>
              </a:rPr>
              <a:t>Penyafort</a:t>
            </a:r>
            <a:r>
              <a:rPr lang="el-GR" dirty="0">
                <a:latin typeface="Sylfaen" panose="010A0502050306030303" pitchFamily="18" charset="0"/>
                <a:ea typeface="Calibri" panose="020F0502020204030204" pitchFamily="34" charset="0"/>
                <a:cs typeface="Times New Roman" panose="02020603050405020304" pitchFamily="18" charset="0"/>
              </a:rPr>
              <a:t> (1234).</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Ορθογώνιο 1">
            <a:extLst>
              <a:ext uri="{FF2B5EF4-FFF2-40B4-BE49-F238E27FC236}">
                <a16:creationId xmlns:a16="http://schemas.microsoft.com/office/drawing/2014/main" id="{6BF77CCD-165B-FFA6-0EFC-BBCFE78830D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763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64" y="48366"/>
            <a:ext cx="11818071" cy="5909310"/>
          </a:xfrm>
          <a:prstGeom prst="rect">
            <a:avLst/>
          </a:prstGeom>
          <a:noFill/>
        </p:spPr>
        <p:txBody>
          <a:bodyPr wrap="square" rtlCol="0">
            <a:spAutoFit/>
          </a:bodyPr>
          <a:lstStyle/>
          <a:p>
            <a:pPr lvl="0" algn="just"/>
            <a:endParaRPr lang="el-GR" dirty="0">
              <a:solidFill>
                <a:prstClr val="black"/>
              </a:solidFill>
              <a:latin typeface="Sylfaen" panose="010A0502050306030303" pitchFamily="18" charset="0"/>
            </a:endParaRPr>
          </a:p>
          <a:p>
            <a:pPr marL="285750" lvl="0" indent="-285750" algn="just">
              <a:buClr>
                <a:srgbClr val="CC66FF"/>
              </a:buClr>
              <a:buFont typeface="Sylfaen" panose="010A0502050306030303" pitchFamily="18" charset="0"/>
              <a:buChar char="֍"/>
            </a:pPr>
            <a:endParaRPr lang="el-GR" dirty="0">
              <a:solidFill>
                <a:prstClr val="black"/>
              </a:solidFill>
              <a:latin typeface="Sylfaen" panose="010A0502050306030303" pitchFamily="18" charset="0"/>
            </a:endParaRPr>
          </a:p>
          <a:p>
            <a:pPr lvl="0" algn="just">
              <a:buClr>
                <a:srgbClr val="CC66FF"/>
              </a:buClr>
            </a:pPr>
            <a:r>
              <a:rPr lang="el-GR" b="1" dirty="0">
                <a:solidFill>
                  <a:prstClr val="black"/>
                </a:solidFill>
                <a:effectLst>
                  <a:outerShdw blurRad="38100" dist="38100" dir="2700000" algn="tl">
                    <a:srgbClr val="000000">
                      <a:alpha val="43137"/>
                    </a:srgbClr>
                  </a:outerShdw>
                </a:effectLst>
                <a:latin typeface="Sylfaen" panose="010A0502050306030303" pitchFamily="18" charset="0"/>
              </a:rPr>
              <a:t>Ο αριθμός των κανόνων σχετικά με το σεξ στους οδηγούς μετάνοιας ήταν δυσανάλογα μεγάλος σε σχέση με άλλου είδους παραβάσεις και αμαρτίες, ενώ παρουσίαζε αυξητική τάση στα εγχειρίδια του ύστερου Μεσαίωνα</a:t>
            </a:r>
            <a:r>
              <a:rPr lang="el-GR" dirty="0">
                <a:solidFill>
                  <a:prstClr val="black"/>
                </a:solidFill>
                <a:effectLst>
                  <a:outerShdw blurRad="38100" dist="38100" dir="2700000" algn="tl">
                    <a:srgbClr val="000000">
                      <a:alpha val="43137"/>
                    </a:srgbClr>
                  </a:outerShdw>
                </a:effectLst>
                <a:latin typeface="Sylfaen" panose="010A0502050306030303" pitchFamily="18" charset="0"/>
              </a:rPr>
              <a:t>. </a:t>
            </a:r>
          </a:p>
          <a:p>
            <a:pPr lvl="0" algn="just">
              <a:buClr>
                <a:srgbClr val="CC66FF"/>
              </a:buClr>
            </a:pPr>
            <a:endParaRPr lang="el-GR" dirty="0">
              <a:solidFill>
                <a:prstClr val="black"/>
              </a:solidFill>
              <a:effectLst>
                <a:outerShdw blurRad="38100" dist="38100" dir="2700000" algn="tl">
                  <a:srgbClr val="000000">
                    <a:alpha val="43137"/>
                  </a:srgbClr>
                </a:outerShdw>
              </a:effectLst>
              <a:latin typeface="Sylfaen" panose="010A0502050306030303" pitchFamily="18" charset="0"/>
            </a:endParaRPr>
          </a:p>
          <a:p>
            <a:pPr lvl="0" algn="just">
              <a:buClr>
                <a:srgbClr val="CC66FF"/>
              </a:buClr>
            </a:pPr>
            <a:r>
              <a:rPr lang="el-GR" dirty="0">
                <a:solidFill>
                  <a:prstClr val="black"/>
                </a:solidFill>
                <a:latin typeface="Sylfaen" panose="010A0502050306030303" pitchFamily="18" charset="0"/>
              </a:rPr>
              <a:t>Ο </a:t>
            </a:r>
            <a:r>
              <a:rPr lang="el-GR" dirty="0" err="1">
                <a:solidFill>
                  <a:prstClr val="black"/>
                </a:solidFill>
                <a:latin typeface="Sylfaen" panose="010A0502050306030303" pitchFamily="18" charset="0"/>
              </a:rPr>
              <a:t>κανονιστής</a:t>
            </a:r>
            <a:r>
              <a:rPr lang="el-GR" dirty="0">
                <a:solidFill>
                  <a:prstClr val="black"/>
                </a:solidFill>
                <a:latin typeface="Sylfaen" panose="010A0502050306030303" pitchFamily="18" charset="0"/>
              </a:rPr>
              <a:t> του 13</a:t>
            </a:r>
            <a:r>
              <a:rPr lang="el-GR" baseline="30000" dirty="0">
                <a:solidFill>
                  <a:prstClr val="black"/>
                </a:solidFill>
                <a:latin typeface="Sylfaen" panose="010A0502050306030303" pitchFamily="18" charset="0"/>
              </a:rPr>
              <a:t>ου</a:t>
            </a:r>
            <a:r>
              <a:rPr lang="el-GR" dirty="0">
                <a:solidFill>
                  <a:prstClr val="black"/>
                </a:solidFill>
                <a:latin typeface="Sylfaen" panose="010A0502050306030303" pitchFamily="18" charset="0"/>
              </a:rPr>
              <a:t> αιώνα, </a:t>
            </a:r>
            <a:r>
              <a:rPr lang="en-US" dirty="0" err="1">
                <a:solidFill>
                  <a:prstClr val="black"/>
                </a:solidFill>
                <a:latin typeface="Sylfaen" panose="010A0502050306030303" pitchFamily="18" charset="0"/>
              </a:rPr>
              <a:t>Hostiensis</a:t>
            </a:r>
            <a:r>
              <a:rPr lang="en-US" dirty="0">
                <a:solidFill>
                  <a:prstClr val="black"/>
                </a:solidFill>
                <a:latin typeface="Sylfaen" panose="010A0502050306030303" pitchFamily="18" charset="0"/>
              </a:rPr>
              <a:t>, </a:t>
            </a:r>
            <a:r>
              <a:rPr lang="el-GR" dirty="0">
                <a:solidFill>
                  <a:prstClr val="black"/>
                </a:solidFill>
                <a:latin typeface="Sylfaen" panose="010A0502050306030303" pitchFamily="18" charset="0"/>
              </a:rPr>
              <a:t>συγκέντρωσε 46 κανόνες, μερικούς από τους οποίους παρατίθενται ενδεικτικά: 1. ιερείς που επιδίδονταν σε παράνομη συνουσία, 2. ιερείς που είχαν σεξουαλικές σχέσεις με γυναίκες τις οποίες καθοδηγούσαν πνευματικά, 3. παράνομη συνουσία εναντίον της φύσης, 5. διάρρηξη του όρκου της αγνότητας, 8. διάρρηξη πνευματικών σχέσεων, 9. αρπαγή άλλης αρραβωνιαστικιάς, 10. μορφές αιμομιξίας, 18. συνουσία με μοναχές, 40. κτηνοβασία, 45. μετάνοια.</a:t>
            </a:r>
            <a:r>
              <a:rPr lang="en-US" dirty="0">
                <a:solidFill>
                  <a:prstClr val="black"/>
                </a:solidFill>
                <a:latin typeface="Sylfaen" panose="010A0502050306030303" pitchFamily="18" charset="0"/>
              </a:rPr>
              <a:t> </a:t>
            </a:r>
            <a:endParaRPr lang="el-GR" dirty="0">
              <a:solidFill>
                <a:prstClr val="black"/>
              </a:solidFill>
              <a:latin typeface="Sylfaen" panose="010A0502050306030303" pitchFamily="18" charset="0"/>
            </a:endParaRPr>
          </a:p>
          <a:p>
            <a:pPr lvl="0" algn="just">
              <a:buClr>
                <a:srgbClr val="CC66FF"/>
              </a:buClr>
            </a:pPr>
            <a:endParaRPr lang="el-GR" dirty="0">
              <a:solidFill>
                <a:prstClr val="black"/>
              </a:solidFill>
              <a:latin typeface="Sylfaen" panose="010A0502050306030303" pitchFamily="18" charset="0"/>
            </a:endParaRPr>
          </a:p>
          <a:p>
            <a:pPr lvl="0" algn="just">
              <a:buClr>
                <a:srgbClr val="CC66FF"/>
              </a:buClr>
            </a:pPr>
            <a:r>
              <a:rPr lang="el-GR" dirty="0">
                <a:solidFill>
                  <a:prstClr val="black"/>
                </a:solidFill>
                <a:latin typeface="Sylfaen" panose="010A0502050306030303" pitchFamily="18" charset="0"/>
              </a:rPr>
              <a:t>  </a:t>
            </a:r>
          </a:p>
          <a:p>
            <a:pPr marL="285750" lvl="0" indent="-285750" algn="just">
              <a:buClr>
                <a:srgbClr val="CC66FF"/>
              </a:buClr>
              <a:buFont typeface="Wingdings" panose="05000000000000000000" pitchFamily="2" charset="2"/>
              <a:buChar char="Ø"/>
            </a:pPr>
            <a:r>
              <a:rPr lang="el-GR" b="1" dirty="0">
                <a:solidFill>
                  <a:prstClr val="black"/>
                </a:solidFill>
                <a:latin typeface="Sylfaen" panose="010A0502050306030303" pitchFamily="18" charset="0"/>
              </a:rPr>
              <a:t>Η λογοτεχνία της εξομολόγησης του ύστερου Μεσαίωνα έχει αναγνωριστεί ως </a:t>
            </a:r>
            <a:r>
              <a:rPr lang="el-GR" b="1" dirty="0">
                <a:solidFill>
                  <a:srgbClr val="C00000"/>
                </a:solidFill>
                <a:latin typeface="Sylfaen" panose="010A0502050306030303" pitchFamily="18" charset="0"/>
              </a:rPr>
              <a:t>πηγή κοινωνικών και ηθικών πεποιθήσεων και θεσμών</a:t>
            </a:r>
            <a:r>
              <a:rPr lang="el-GR" dirty="0">
                <a:solidFill>
                  <a:prstClr val="black"/>
                </a:solidFill>
                <a:latin typeface="Sylfaen" panose="010A0502050306030303" pitchFamily="18" charset="0"/>
              </a:rPr>
              <a:t>. Κατάλογοι αμαρτιών παρέχουν ενδιαφέρουσες ενδείξεις των πεποιθήσεων και της βαρύτητας διαφορετικών τύπων αμαρτίας. </a:t>
            </a:r>
            <a:r>
              <a:rPr lang="el-GR" b="1" dirty="0">
                <a:solidFill>
                  <a:prstClr val="black"/>
                </a:solidFill>
                <a:latin typeface="Sylfaen" panose="010A0502050306030303" pitchFamily="18" charset="0"/>
              </a:rPr>
              <a:t>Οι πιο σοβαρές μπορούσαν να φτάσουν ακόμη και στον τοπικό επίσκοπο, μέχρι και τον πάπα</a:t>
            </a:r>
            <a:r>
              <a:rPr lang="el-GR" dirty="0">
                <a:solidFill>
                  <a:prstClr val="black"/>
                </a:solidFill>
                <a:latin typeface="Sylfaen" panose="010A0502050306030303" pitchFamily="18" charset="0"/>
              </a:rPr>
              <a:t>. </a:t>
            </a:r>
          </a:p>
          <a:p>
            <a:pPr marL="285750" lvl="0" indent="-285750" algn="just">
              <a:buClr>
                <a:srgbClr val="CC66FF"/>
              </a:buClr>
              <a:buFont typeface="Wingdings" panose="05000000000000000000" pitchFamily="2" charset="2"/>
              <a:buChar char="Ø"/>
            </a:pPr>
            <a:endParaRPr lang="el-GR" dirty="0">
              <a:solidFill>
                <a:prstClr val="black"/>
              </a:solidFill>
              <a:latin typeface="Sylfaen" panose="010A0502050306030303" pitchFamily="18" charset="0"/>
            </a:endParaRPr>
          </a:p>
          <a:p>
            <a:pPr marL="285750" lvl="0" indent="-285750" algn="just">
              <a:buClr>
                <a:srgbClr val="CC66FF"/>
              </a:buClr>
              <a:buFont typeface="Wingdings" panose="05000000000000000000" pitchFamily="2" charset="2"/>
              <a:buChar char="Ø"/>
            </a:pPr>
            <a:r>
              <a:rPr lang="el-GR" dirty="0">
                <a:solidFill>
                  <a:prstClr val="black"/>
                </a:solidFill>
                <a:latin typeface="Sylfaen" panose="010A0502050306030303" pitchFamily="18" charset="0"/>
              </a:rPr>
              <a:t>Η ανήθικη πράξη της </a:t>
            </a:r>
            <a:r>
              <a:rPr lang="el-GR" b="1" dirty="0">
                <a:solidFill>
                  <a:srgbClr val="C00000"/>
                </a:solidFill>
                <a:latin typeface="Sylfaen" panose="010A0502050306030303" pitchFamily="18" charset="0"/>
              </a:rPr>
              <a:t>ασέλγειας</a:t>
            </a:r>
            <a:r>
              <a:rPr lang="el-GR" dirty="0">
                <a:solidFill>
                  <a:prstClr val="black"/>
                </a:solidFill>
                <a:latin typeface="Sylfaen" panose="010A0502050306030303" pitchFamily="18" charset="0"/>
              </a:rPr>
              <a:t> απασχολούσε ιδιαιτέρως τους ιερείς από τον 13ο αι. και μετά, </a:t>
            </a:r>
            <a:r>
              <a:rPr lang="el-GR" b="1" dirty="0">
                <a:solidFill>
                  <a:prstClr val="black"/>
                </a:solidFill>
                <a:latin typeface="Sylfaen" panose="010A0502050306030303" pitchFamily="18" charset="0"/>
              </a:rPr>
              <a:t>με τον διαχωρισμό σε απλή παράνομη συνουσία, μοιχεία, αιμομιξία, σοδομία, βιασμός των παρθένων (</a:t>
            </a:r>
            <a:r>
              <a:rPr lang="el-GR" b="1" dirty="0" err="1">
                <a:solidFill>
                  <a:prstClr val="black"/>
                </a:solidFill>
                <a:latin typeface="Sylfaen" panose="010A0502050306030303" pitchFamily="18" charset="0"/>
              </a:rPr>
              <a:t>stuprum</a:t>
            </a:r>
            <a:r>
              <a:rPr lang="el-GR" b="1" dirty="0">
                <a:solidFill>
                  <a:prstClr val="black"/>
                </a:solidFill>
                <a:latin typeface="Sylfaen" panose="010A0502050306030303" pitchFamily="18" charset="0"/>
              </a:rPr>
              <a:t>) και </a:t>
            </a:r>
            <a:r>
              <a:rPr lang="el-GR" b="1" dirty="0">
                <a:solidFill>
                  <a:srgbClr val="C00000"/>
                </a:solidFill>
                <a:latin typeface="Sylfaen" panose="010A0502050306030303" pitchFamily="18" charset="0"/>
              </a:rPr>
              <a:t>βιασμός-απαγωγή (</a:t>
            </a:r>
            <a:r>
              <a:rPr lang="el-GR" b="1" dirty="0" err="1">
                <a:solidFill>
                  <a:srgbClr val="C00000"/>
                </a:solidFill>
                <a:latin typeface="Sylfaen" panose="010A0502050306030303" pitchFamily="18" charset="0"/>
              </a:rPr>
              <a:t>raptus</a:t>
            </a:r>
            <a:r>
              <a:rPr lang="el-GR" b="1" dirty="0">
                <a:solidFill>
                  <a:srgbClr val="C00000"/>
                </a:solidFill>
                <a:latin typeface="Sylfaen" panose="010A0502050306030303" pitchFamily="18" charset="0"/>
              </a:rPr>
              <a:t>)</a:t>
            </a:r>
            <a:r>
              <a:rPr lang="el-GR" dirty="0">
                <a:solidFill>
                  <a:srgbClr val="C00000"/>
                </a:solidFill>
                <a:latin typeface="Sylfaen" panose="010A0502050306030303" pitchFamily="18" charset="0"/>
              </a:rPr>
              <a:t>.</a:t>
            </a:r>
            <a:r>
              <a:rPr lang="el-GR" dirty="0">
                <a:solidFill>
                  <a:prstClr val="black"/>
                </a:solidFill>
                <a:latin typeface="Sylfaen" panose="010A0502050306030303" pitchFamily="18" charset="0"/>
              </a:rPr>
              <a:t> Επιπλέον είχαν προστεθεί και άλλου είδους σεξουαλικές πράξεις, όπως νυχτερινές ονειρώξεις, </a:t>
            </a:r>
            <a:r>
              <a:rPr lang="el-GR" dirty="0" err="1" smtClean="0">
                <a:solidFill>
                  <a:prstClr val="black"/>
                </a:solidFill>
                <a:latin typeface="Sylfaen" panose="010A0502050306030303" pitchFamily="18" charset="0"/>
              </a:rPr>
              <a:t>αυτοαγγίγματα</a:t>
            </a:r>
            <a:r>
              <a:rPr lang="el-GR" dirty="0" smtClean="0">
                <a:solidFill>
                  <a:prstClr val="black"/>
                </a:solidFill>
                <a:latin typeface="Sylfaen" panose="010A0502050306030303" pitchFamily="18" charset="0"/>
              </a:rPr>
              <a:t>, </a:t>
            </a:r>
            <a:r>
              <a:rPr lang="el-GR" dirty="0">
                <a:solidFill>
                  <a:prstClr val="black"/>
                </a:solidFill>
                <a:latin typeface="Sylfaen" panose="010A0502050306030303" pitchFamily="18" charset="0"/>
              </a:rPr>
              <a:t>πορνεία και ανοσιουργήματα.</a:t>
            </a:r>
          </a:p>
        </p:txBody>
      </p:sp>
      <p:sp>
        <p:nvSpPr>
          <p:cNvPr id="2" name="Ορθογώνιο 1">
            <a:extLst>
              <a:ext uri="{FF2B5EF4-FFF2-40B4-BE49-F238E27FC236}">
                <a16:creationId xmlns:a16="http://schemas.microsoft.com/office/drawing/2014/main" id="{6BF77CCD-165B-FFA6-0EFC-BBCFE78830D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3356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3175">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332509" y="432262"/>
            <a:ext cx="11538066" cy="6186309"/>
          </a:xfrm>
          <a:prstGeom prst="rect">
            <a:avLst/>
          </a:prstGeom>
          <a:noFill/>
        </p:spPr>
        <p:txBody>
          <a:bodyPr wrap="square" rtlCol="0">
            <a:spAutoFit/>
          </a:bodyPr>
          <a:lstStyle/>
          <a:p>
            <a:pPr algn="just"/>
            <a:r>
              <a:rPr lang="el-GR" dirty="0">
                <a:latin typeface="Sylfaen" panose="010A0502050306030303" pitchFamily="18" charset="0"/>
              </a:rPr>
              <a:t>Είναι ενδεικτικό πως </a:t>
            </a:r>
            <a:r>
              <a:rPr lang="el-GR" b="1" dirty="0">
                <a:latin typeface="Sylfaen" panose="010A0502050306030303" pitchFamily="18" charset="0"/>
              </a:rPr>
              <a:t>ενάντια στην αμαρτωλή εικόνα </a:t>
            </a:r>
            <a:r>
              <a:rPr lang="el-GR" dirty="0">
                <a:latin typeface="Sylfaen" panose="010A0502050306030303" pitchFamily="18" charset="0"/>
              </a:rPr>
              <a:t>με την οποία αναδύθηκε και έφτασε σε εμάς το σεξ στον Μεσαίωνα, υπήρχε και μία διαφορετική, πιο γήινη. </a:t>
            </a:r>
            <a:r>
              <a:rPr lang="el-GR" b="1" dirty="0">
                <a:solidFill>
                  <a:srgbClr val="CC66FF"/>
                </a:solidFill>
                <a:latin typeface="Sylfaen" panose="010A0502050306030303" pitchFamily="18" charset="0"/>
              </a:rPr>
              <a:t>Αυτή η γήινη, παιχνιδιάρα και λάγνα εκδοχή της μεσαιωνικής κοινωνίας</a:t>
            </a:r>
            <a:r>
              <a:rPr lang="el-GR" dirty="0">
                <a:latin typeface="Sylfaen" panose="010A0502050306030303" pitchFamily="18" charset="0"/>
              </a:rPr>
              <a:t> είναι ενδεικτική στις ιστορίες του </a:t>
            </a:r>
            <a:r>
              <a:rPr lang="en-US" b="1" dirty="0">
                <a:latin typeface="Sylfaen" panose="010A0502050306030303" pitchFamily="18" charset="0"/>
              </a:rPr>
              <a:t>Chaucer</a:t>
            </a:r>
            <a:r>
              <a:rPr lang="en-US" dirty="0">
                <a:latin typeface="Sylfaen" panose="010A0502050306030303" pitchFamily="18" charset="0"/>
              </a:rPr>
              <a:t> (1340-1400)</a:t>
            </a:r>
            <a:r>
              <a:rPr lang="el-GR" dirty="0">
                <a:latin typeface="Sylfaen" panose="010A0502050306030303" pitchFamily="18" charset="0"/>
              </a:rPr>
              <a:t>, του </a:t>
            </a:r>
            <a:r>
              <a:rPr lang="el-GR" b="1" dirty="0">
                <a:latin typeface="Sylfaen" panose="010A0502050306030303" pitchFamily="18" charset="0"/>
              </a:rPr>
              <a:t>Βοκάκιου</a:t>
            </a:r>
            <a:r>
              <a:rPr lang="el-GR" dirty="0">
                <a:latin typeface="Sylfaen" panose="010A0502050306030303" pitchFamily="18" charset="0"/>
              </a:rPr>
              <a:t> (1313-1375), σε γαλλικά </a:t>
            </a:r>
            <a:r>
              <a:rPr lang="el-GR" b="1" i="1" dirty="0" err="1">
                <a:latin typeface="Sylfaen" panose="010A0502050306030303" pitchFamily="18" charset="0"/>
              </a:rPr>
              <a:t>fabliaux</a:t>
            </a:r>
            <a:r>
              <a:rPr lang="el-GR" dirty="0">
                <a:latin typeface="Sylfaen" panose="010A0502050306030303" pitchFamily="18" charset="0"/>
              </a:rPr>
              <a:t> (σατιρικές ρυθμικές ιστορίες), σε πηγές όπως αυτές της </a:t>
            </a:r>
            <a:r>
              <a:rPr lang="en-US" b="1" dirty="0">
                <a:latin typeface="Sylfaen" panose="010A0502050306030303" pitchFamily="18" charset="0"/>
              </a:rPr>
              <a:t>Trotula</a:t>
            </a:r>
            <a:r>
              <a:rPr lang="en-US" dirty="0">
                <a:latin typeface="Sylfaen" panose="010A0502050306030303" pitchFamily="18" charset="0"/>
              </a:rPr>
              <a:t> </a:t>
            </a:r>
            <a:r>
              <a:rPr lang="el-GR" dirty="0">
                <a:latin typeface="Sylfaen" panose="010A0502050306030303" pitchFamily="18" charset="0"/>
              </a:rPr>
              <a:t>και της </a:t>
            </a:r>
            <a:r>
              <a:rPr lang="en-US" b="1" dirty="0">
                <a:latin typeface="Sylfaen" panose="010A0502050306030303" pitchFamily="18" charset="0"/>
              </a:rPr>
              <a:t>Hildegard </a:t>
            </a:r>
            <a:r>
              <a:rPr lang="el-GR" b="1" dirty="0">
                <a:latin typeface="Sylfaen" panose="010A0502050306030303" pitchFamily="18" charset="0"/>
              </a:rPr>
              <a:t>του </a:t>
            </a:r>
            <a:r>
              <a:rPr lang="en-US" b="1" dirty="0" err="1">
                <a:latin typeface="Sylfaen" panose="010A0502050306030303" pitchFamily="18" charset="0"/>
              </a:rPr>
              <a:t>Bingen</a:t>
            </a:r>
            <a:r>
              <a:rPr lang="el-GR" dirty="0">
                <a:latin typeface="Sylfaen" panose="010A0502050306030303" pitchFamily="18" charset="0"/>
              </a:rPr>
              <a:t>, όπου βλέπουμε και άλλου είδους πρακτικά ζητήματα που σχετίζονται με το σεξ. </a:t>
            </a:r>
          </a:p>
          <a:p>
            <a:pPr algn="just"/>
            <a:endParaRPr lang="el-GR"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n-US" dirty="0">
              <a:latin typeface="Sylfaen" panose="010A0502050306030303" pitchFamily="18" charset="0"/>
            </a:endParaRPr>
          </a:p>
          <a:p>
            <a:pPr algn="just"/>
            <a:endParaRPr lang="el-GR" dirty="0">
              <a:latin typeface="Sylfaen" panose="010A0502050306030303" pitchFamily="18" charset="0"/>
            </a:endParaRPr>
          </a:p>
          <a:p>
            <a:pPr algn="just"/>
            <a:endParaRPr lang="en-US" dirty="0">
              <a:latin typeface="Sylfaen" panose="010A0502050306030303" pitchFamily="18" charset="0"/>
            </a:endParaRPr>
          </a:p>
          <a:p>
            <a:pPr algn="just"/>
            <a:r>
              <a:rPr lang="el-GR" dirty="0">
                <a:latin typeface="Sylfaen" panose="010A0502050306030303" pitchFamily="18" charset="0"/>
              </a:rPr>
              <a:t>Η σεξουαλική συνεύρεση </a:t>
            </a:r>
            <a:r>
              <a:rPr lang="el-GR" b="1" dirty="0">
                <a:latin typeface="Sylfaen" panose="010A0502050306030303" pitchFamily="18" charset="0"/>
              </a:rPr>
              <a:t>ήταν ευχάριστη</a:t>
            </a:r>
            <a:r>
              <a:rPr lang="el-GR" dirty="0">
                <a:latin typeface="Sylfaen" panose="010A0502050306030303" pitchFamily="18" charset="0"/>
              </a:rPr>
              <a:t>, δεν συνιστούσε αμαρτία, ούτε επιθυμούσαν σε κάθε συνεύρεση την αναπαραγωγή. </a:t>
            </a:r>
            <a:r>
              <a:rPr lang="el-GR" b="1" dirty="0">
                <a:solidFill>
                  <a:srgbClr val="00B0F0"/>
                </a:solidFill>
                <a:latin typeface="Sylfaen" panose="010A0502050306030303" pitchFamily="18" charset="0"/>
              </a:rPr>
              <a:t>Οι ιστορικοί συζητούν σχετικά με το αναγνωστικό κοινό αυτών των ιστοριών και παρόμοιας λογοτεχνίας, αν ήταν αριστοκρατικό ή αστικό, αλλά όπως και αν έχει τέτοιες ιστορίες διαβάζονταν και ήταν </a:t>
            </a:r>
            <a:r>
              <a:rPr lang="el-GR" b="1" dirty="0" err="1">
                <a:solidFill>
                  <a:srgbClr val="00B0F0"/>
                </a:solidFill>
                <a:latin typeface="Sylfaen" panose="010A0502050306030303" pitchFamily="18" charset="0"/>
              </a:rPr>
              <a:t>προσβάσιμες</a:t>
            </a:r>
            <a:r>
              <a:rPr lang="el-GR" b="1" dirty="0">
                <a:solidFill>
                  <a:srgbClr val="00B0F0"/>
                </a:solidFill>
                <a:latin typeface="Sylfaen" panose="010A0502050306030303" pitchFamily="18" charset="0"/>
              </a:rPr>
              <a:t> για άνδρες και για γυναίκες</a:t>
            </a:r>
            <a:r>
              <a:rPr lang="el-GR" dirty="0">
                <a:latin typeface="Sylfaen" panose="010A0502050306030303" pitchFamily="18" charset="0"/>
              </a:rPr>
              <a:t>.</a:t>
            </a:r>
          </a:p>
        </p:txBody>
      </p:sp>
      <p:sp>
        <p:nvSpPr>
          <p:cNvPr id="5" name="TextBox 4">
            <a:extLst>
              <a:ext uri="{FF2B5EF4-FFF2-40B4-BE49-F238E27FC236}">
                <a16:creationId xmlns:a16="http://schemas.microsoft.com/office/drawing/2014/main" id="{2BAAE1D4-53F3-7665-9F73-2CA5A49A91B3}"/>
              </a:ext>
            </a:extLst>
          </p:cNvPr>
          <p:cNvSpPr txBox="1"/>
          <p:nvPr/>
        </p:nvSpPr>
        <p:spPr>
          <a:xfrm>
            <a:off x="448324" y="1948585"/>
            <a:ext cx="11422251" cy="3354765"/>
          </a:xfrm>
          <a:prstGeom prst="rect">
            <a:avLst/>
          </a:prstGeom>
          <a:noFill/>
          <a:ln w="38100">
            <a:solidFill>
              <a:srgbClr val="0033CC"/>
            </a:solidFill>
            <a:prstDash val="solid"/>
          </a:ln>
        </p:spPr>
        <p:txBody>
          <a:bodyPr wrap="square" rtlCol="0">
            <a:spAutoFit/>
          </a:bodyPr>
          <a:lstStyle/>
          <a:p>
            <a:pPr algn="just"/>
            <a:r>
              <a:rPr lang="el-GR" dirty="0">
                <a:latin typeface="Sylfaen" panose="010A0502050306030303" pitchFamily="18" charset="0"/>
              </a:rPr>
              <a:t>Για παράδειγμα, σε </a:t>
            </a:r>
            <a:r>
              <a:rPr lang="el-GR" b="1" u="sng" dirty="0">
                <a:latin typeface="Sylfaen" panose="010A0502050306030303" pitchFamily="18" charset="0"/>
              </a:rPr>
              <a:t>μία ιστορία μιας συζύγου που απατά τον άνδρα της με έναν νεαρό εραστή </a:t>
            </a:r>
            <a:r>
              <a:rPr lang="el-GR" dirty="0">
                <a:latin typeface="Sylfaen" panose="010A0502050306030303" pitchFamily="18" charset="0"/>
              </a:rPr>
              <a:t>διαβάζουμε:</a:t>
            </a:r>
          </a:p>
          <a:p>
            <a:pPr algn="just"/>
            <a:r>
              <a:rPr lang="en-US" dirty="0">
                <a:latin typeface="Sylfaen" panose="010A0502050306030303" pitchFamily="18" charset="0"/>
              </a:rPr>
              <a:t>She, acting as guide,</a:t>
            </a:r>
          </a:p>
          <a:p>
            <a:pPr algn="just"/>
            <a:r>
              <a:rPr lang="en-US" dirty="0">
                <a:latin typeface="Sylfaen" panose="010A0502050306030303" pitchFamily="18" charset="0"/>
              </a:rPr>
              <a:t>ushered her paramour inside</a:t>
            </a:r>
          </a:p>
          <a:p>
            <a:pPr algn="just"/>
            <a:r>
              <a:rPr lang="en-US" dirty="0">
                <a:latin typeface="Sylfaen" panose="010A0502050306030303" pitchFamily="18" charset="0"/>
              </a:rPr>
              <a:t>and got him underneath the quilt,</a:t>
            </a:r>
          </a:p>
          <a:p>
            <a:pPr algn="just"/>
            <a:r>
              <a:rPr lang="en-US" dirty="0">
                <a:latin typeface="Sylfaen" panose="010A0502050306030303" pitchFamily="18" charset="0"/>
              </a:rPr>
              <a:t>and right away he went to tilt</a:t>
            </a:r>
          </a:p>
          <a:p>
            <a:pPr algn="just"/>
            <a:r>
              <a:rPr lang="en-US" dirty="0">
                <a:latin typeface="Sylfaen" panose="010A0502050306030303" pitchFamily="18" charset="0"/>
              </a:rPr>
              <a:t>in the tourney prescribed by Love.</a:t>
            </a:r>
          </a:p>
          <a:p>
            <a:pPr algn="just"/>
            <a:r>
              <a:rPr lang="en-US" dirty="0">
                <a:latin typeface="Sylfaen" panose="010A0502050306030303" pitchFamily="18" charset="0"/>
              </a:rPr>
              <a:t>Less than a nu</a:t>
            </a:r>
          </a:p>
          <a:p>
            <a:pPr algn="just"/>
            <a:r>
              <a:rPr lang="en-US" dirty="0">
                <a:latin typeface="Sylfaen" panose="010A0502050306030303" pitchFamily="18" charset="0"/>
              </a:rPr>
              <a:t>t’s all he thought of</a:t>
            </a:r>
          </a:p>
          <a:p>
            <a:pPr algn="just"/>
            <a:r>
              <a:rPr lang="en-US" dirty="0">
                <a:latin typeface="Sylfaen" panose="010A0502050306030303" pitchFamily="18" charset="0"/>
              </a:rPr>
              <a:t>playing at any other game,</a:t>
            </a:r>
          </a:p>
          <a:p>
            <a:pPr algn="just"/>
            <a:r>
              <a:rPr lang="en-US" dirty="0">
                <a:latin typeface="Sylfaen" panose="010A0502050306030303" pitchFamily="18" charset="0"/>
              </a:rPr>
              <a:t>and, as for her, she felt the same.</a:t>
            </a:r>
            <a:r>
              <a:rPr lang="el-GR" dirty="0">
                <a:latin typeface="Sylfaen" panose="010A0502050306030303" pitchFamily="18" charset="0"/>
              </a:rPr>
              <a:t> </a:t>
            </a:r>
            <a:endParaRPr lang="en-US" dirty="0">
              <a:latin typeface="Sylfaen" panose="010A0502050306030303" pitchFamily="18" charset="0"/>
            </a:endParaRPr>
          </a:p>
          <a:p>
            <a:pPr algn="just"/>
            <a:endParaRPr lang="el-GR" dirty="0">
              <a:latin typeface="Sylfaen" panose="010A0502050306030303" pitchFamily="18" charset="0"/>
            </a:endParaRPr>
          </a:p>
          <a:p>
            <a:pPr algn="just"/>
            <a:r>
              <a:rPr lang="el-GR" sz="1400" dirty="0">
                <a:latin typeface="Sylfaen" panose="010A0502050306030303" pitchFamily="18" charset="0"/>
              </a:rPr>
              <a:t>«</a:t>
            </a:r>
            <a:r>
              <a:rPr lang="en-US" sz="1400" dirty="0">
                <a:latin typeface="Sylfaen" panose="010A0502050306030303" pitchFamily="18" charset="0"/>
              </a:rPr>
              <a:t>The Good Woman of Orléans</a:t>
            </a:r>
            <a:r>
              <a:rPr lang="el-GR" sz="1400" dirty="0">
                <a:latin typeface="Sylfaen" panose="010A0502050306030303" pitchFamily="18" charset="0"/>
              </a:rPr>
              <a:t>»,</a:t>
            </a:r>
            <a:r>
              <a:rPr lang="en-US" sz="1400" dirty="0">
                <a:latin typeface="Sylfaen" panose="010A0502050306030303" pitchFamily="18" charset="0"/>
              </a:rPr>
              <a:t> </a:t>
            </a:r>
            <a:r>
              <a:rPr lang="el-GR" sz="1400" dirty="0">
                <a:latin typeface="Sylfaen" panose="010A0502050306030303" pitchFamily="18" charset="0"/>
              </a:rPr>
              <a:t>στο</a:t>
            </a:r>
            <a:r>
              <a:rPr lang="en-US" sz="1400" dirty="0">
                <a:latin typeface="Sylfaen" panose="010A0502050306030303" pitchFamily="18" charset="0"/>
              </a:rPr>
              <a:t> </a:t>
            </a:r>
            <a:r>
              <a:rPr lang="en-US" sz="1400" i="1" dirty="0">
                <a:latin typeface="Sylfaen" panose="010A0502050306030303" pitchFamily="18" charset="0"/>
              </a:rPr>
              <a:t>The Fabliaux: A New Verse Translation</a:t>
            </a:r>
            <a:r>
              <a:rPr lang="en-US" sz="1400" dirty="0">
                <a:latin typeface="Sylfaen" panose="010A0502050306030303" pitchFamily="18" charset="0"/>
              </a:rPr>
              <a:t>,</a:t>
            </a:r>
            <a:r>
              <a:rPr lang="el-GR" sz="1400" dirty="0">
                <a:latin typeface="Sylfaen" panose="010A0502050306030303" pitchFamily="18" charset="0"/>
              </a:rPr>
              <a:t> </a:t>
            </a:r>
            <a:r>
              <a:rPr lang="el-GR" sz="1400" dirty="0" err="1">
                <a:latin typeface="Sylfaen" panose="010A0502050306030303" pitchFamily="18" charset="0"/>
              </a:rPr>
              <a:t>μετάφρ</a:t>
            </a:r>
            <a:r>
              <a:rPr lang="el-GR" sz="1400" dirty="0">
                <a:latin typeface="Sylfaen" panose="010A0502050306030303" pitchFamily="18" charset="0"/>
              </a:rPr>
              <a:t>.,</a:t>
            </a:r>
            <a:r>
              <a:rPr lang="en-US" sz="1400" dirty="0" err="1">
                <a:latin typeface="Sylfaen" panose="010A0502050306030303" pitchFamily="18" charset="0"/>
              </a:rPr>
              <a:t>Dubin</a:t>
            </a:r>
            <a:r>
              <a:rPr lang="el-GR" sz="1400" dirty="0">
                <a:latin typeface="Sylfaen" panose="010A0502050306030303" pitchFamily="18" charset="0"/>
              </a:rPr>
              <a:t>, Ν., </a:t>
            </a:r>
            <a:r>
              <a:rPr lang="en-US" sz="1400" dirty="0">
                <a:latin typeface="Sylfaen" panose="010A0502050306030303" pitchFamily="18" charset="0"/>
              </a:rPr>
              <a:t>Liveright,</a:t>
            </a:r>
            <a:r>
              <a:rPr lang="el-GR" sz="1400" dirty="0">
                <a:latin typeface="Sylfaen" panose="010A0502050306030303" pitchFamily="18" charset="0"/>
              </a:rPr>
              <a:t> Νέα Υόρκη,</a:t>
            </a:r>
            <a:r>
              <a:rPr lang="en-US" sz="1400" dirty="0">
                <a:latin typeface="Sylfaen" panose="010A0502050306030303" pitchFamily="18" charset="0"/>
              </a:rPr>
              <a:t> 2013,</a:t>
            </a:r>
            <a:r>
              <a:rPr lang="el-GR" sz="1400" dirty="0">
                <a:latin typeface="Sylfaen" panose="010A0502050306030303" pitchFamily="18" charset="0"/>
              </a:rPr>
              <a:t> σ.</a:t>
            </a:r>
            <a:r>
              <a:rPr lang="en-US" sz="1400" dirty="0">
                <a:latin typeface="Sylfaen" panose="010A0502050306030303" pitchFamily="18" charset="0"/>
              </a:rPr>
              <a:t> 629.</a:t>
            </a:r>
            <a:endParaRPr lang="el-GR" sz="1400" dirty="0">
              <a:latin typeface="Sylfaen" panose="010A0502050306030303" pitchFamily="18" charset="0"/>
            </a:endParaRPr>
          </a:p>
        </p:txBody>
      </p:sp>
    </p:spTree>
    <p:extLst>
      <p:ext uri="{BB962C8B-B14F-4D97-AF65-F5344CB8AC3E}">
        <p14:creationId xmlns:p14="http://schemas.microsoft.com/office/powerpoint/2010/main" val="397354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1" y="748146"/>
            <a:ext cx="11006052" cy="307777"/>
          </a:xfrm>
          <a:prstGeom prst="rect">
            <a:avLst/>
          </a:prstGeom>
          <a:noFill/>
        </p:spPr>
        <p:txBody>
          <a:bodyPr wrap="square" rtlCol="0">
            <a:spAutoFit/>
          </a:bodyPr>
          <a:lstStyle/>
          <a:p>
            <a:pPr algn="just"/>
            <a:endParaRPr lang="el-GR" sz="1400" dirty="0">
              <a:latin typeface="Sylfaen" panose="010A0502050306030303" pitchFamily="18" charset="0"/>
              <a:cs typeface="Calibri" panose="020F0502020204030204" pitchFamily="34" charset="0"/>
            </a:endParaRPr>
          </a:p>
        </p:txBody>
      </p:sp>
      <p:sp>
        <p:nvSpPr>
          <p:cNvPr id="4" name="TextBox 3"/>
          <p:cNvSpPr txBox="1"/>
          <p:nvPr/>
        </p:nvSpPr>
        <p:spPr>
          <a:xfrm>
            <a:off x="103367" y="473825"/>
            <a:ext cx="11950810" cy="3970318"/>
          </a:xfrm>
          <a:prstGeom prst="rect">
            <a:avLst/>
          </a:prstGeom>
          <a:noFill/>
        </p:spPr>
        <p:txBody>
          <a:bodyPr wrap="square" rtlCol="0">
            <a:spAutoFit/>
          </a:bodyPr>
          <a:lstStyle/>
          <a:p>
            <a:pPr marL="285750" indent="-285750" algn="just">
              <a:buClr>
                <a:srgbClr val="0033CC"/>
              </a:buClr>
              <a:buFont typeface="Sylfaen" panose="010A0502050306030303" pitchFamily="18" charset="0"/>
              <a:buChar char="֍"/>
            </a:pPr>
            <a:r>
              <a:rPr lang="el-GR" dirty="0">
                <a:latin typeface="Sylfaen" panose="010A0502050306030303" pitchFamily="18" charset="0"/>
              </a:rPr>
              <a:t>Ένα παντρεμένο ζευγάρι, είτε ανήκε στα ανώτερα κοινωνικά στρώματα είτε στα κατώτερα, </a:t>
            </a:r>
            <a:r>
              <a:rPr lang="el-GR" b="1" dirty="0">
                <a:solidFill>
                  <a:srgbClr val="9999FF"/>
                </a:solidFill>
                <a:latin typeface="Sylfaen" panose="010A0502050306030303" pitchFamily="18" charset="0"/>
              </a:rPr>
              <a:t>ανέμενε να αποκτήσει αρκετά παιδιά</a:t>
            </a:r>
            <a:r>
              <a:rPr lang="el-GR" dirty="0">
                <a:latin typeface="Sylfaen" panose="010A0502050306030303" pitchFamily="18" charset="0"/>
              </a:rPr>
              <a:t>, με την προϋπόθεση ότι χρειαζόταν </a:t>
            </a:r>
            <a:r>
              <a:rPr lang="el-GR" b="1" dirty="0">
                <a:latin typeface="Sylfaen" panose="010A0502050306030303" pitchFamily="18" charset="0"/>
              </a:rPr>
              <a:t>η γυναίκα να είναι γόνιμη </a:t>
            </a:r>
            <a:r>
              <a:rPr lang="el-GR" dirty="0">
                <a:latin typeface="Sylfaen" panose="010A0502050306030303" pitchFamily="18" charset="0"/>
              </a:rPr>
              <a:t>και να συνευρίσκεται τακτικά με τον σύζυγό της. </a:t>
            </a:r>
          </a:p>
          <a:p>
            <a:pPr marL="285750" indent="-285750" algn="just">
              <a:buClr>
                <a:srgbClr val="0033CC"/>
              </a:buClr>
              <a:buFont typeface="Sylfaen" panose="010A0502050306030303" pitchFamily="18" charset="0"/>
              <a:buChar cha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Μεταξύ των ιστορικών, υπάρχει η αντίληψη ότι ο γάμος συνιστούσε τόπο </a:t>
            </a:r>
            <a:r>
              <a:rPr lang="el-GR" u="sng" dirty="0">
                <a:latin typeface="Sylfaen" panose="010A0502050306030303" pitchFamily="18" charset="0"/>
              </a:rPr>
              <a:t>μερικής ισότητας </a:t>
            </a:r>
            <a:r>
              <a:rPr lang="el-GR" dirty="0">
                <a:latin typeface="Sylfaen" panose="010A0502050306030303" pitchFamily="18" charset="0"/>
              </a:rPr>
              <a:t>ανάμεσα στον άνδρα και στη γυναίκα, καθώς </a:t>
            </a:r>
            <a:r>
              <a:rPr lang="el-GR" b="1" dirty="0">
                <a:latin typeface="Sylfaen" panose="010A0502050306030303" pitchFamily="18" charset="0"/>
              </a:rPr>
              <a:t>οι σύζυγοι στον Μεσαίωνα μοιράζονταν τέσσερα κοινά δικαιώματα</a:t>
            </a:r>
            <a:r>
              <a:rPr lang="el-GR" dirty="0">
                <a:latin typeface="Sylfaen" panose="010A0502050306030303" pitchFamily="18" charset="0"/>
              </a:rPr>
              <a:t>: </a:t>
            </a:r>
            <a:r>
              <a:rPr lang="el-GR" b="1" dirty="0">
                <a:solidFill>
                  <a:srgbClr val="C00000"/>
                </a:solidFill>
                <a:latin typeface="Sylfaen" panose="010A0502050306030303" pitchFamily="18" charset="0"/>
              </a:rPr>
              <a:t>α)</a:t>
            </a:r>
            <a:r>
              <a:rPr lang="el-GR" dirty="0">
                <a:latin typeface="Sylfaen" panose="010A0502050306030303" pitchFamily="18" charset="0"/>
              </a:rPr>
              <a:t> το δικαίωμα της συγκατάθεσης του γάμου, </a:t>
            </a:r>
            <a:r>
              <a:rPr lang="el-GR" b="1" dirty="0">
                <a:solidFill>
                  <a:srgbClr val="C00000"/>
                </a:solidFill>
                <a:latin typeface="Sylfaen" panose="010A0502050306030303" pitchFamily="18" charset="0"/>
              </a:rPr>
              <a:t>β)</a:t>
            </a:r>
            <a:r>
              <a:rPr lang="el-GR" dirty="0">
                <a:latin typeface="Sylfaen" panose="010A0502050306030303" pitchFamily="18" charset="0"/>
              </a:rPr>
              <a:t> να ζητήσουν το συζυγικό χρέος ή το σεξουαλικό καθήκον, </a:t>
            </a:r>
            <a:r>
              <a:rPr lang="el-GR" b="1" dirty="0">
                <a:solidFill>
                  <a:srgbClr val="C00000"/>
                </a:solidFill>
                <a:latin typeface="Sylfaen" panose="010A0502050306030303" pitchFamily="18" charset="0"/>
              </a:rPr>
              <a:t>γ) </a:t>
            </a:r>
            <a:r>
              <a:rPr lang="el-GR" dirty="0">
                <a:latin typeface="Sylfaen" panose="010A0502050306030303" pitchFamily="18" charset="0"/>
              </a:rPr>
              <a:t>να εγκαταλείψουν ένα γάμο όταν θεωρούσαν πως είναι άκυρος και </a:t>
            </a:r>
            <a:r>
              <a:rPr lang="el-GR" b="1" dirty="0">
                <a:solidFill>
                  <a:srgbClr val="C00000"/>
                </a:solidFill>
                <a:latin typeface="Sylfaen" panose="010A0502050306030303" pitchFamily="18" charset="0"/>
              </a:rPr>
              <a:t>δ)</a:t>
            </a:r>
            <a:r>
              <a:rPr lang="el-GR" dirty="0">
                <a:latin typeface="Sylfaen" panose="010A0502050306030303" pitchFamily="18" charset="0"/>
              </a:rPr>
              <a:t> να επιλέξουν το δικό τους μέρος ταφής.</a:t>
            </a:r>
            <a:r>
              <a:rPr lang="en-US" dirty="0">
                <a:latin typeface="Sylfaen" panose="010A0502050306030303" pitchFamily="18" charset="0"/>
              </a:rPr>
              <a:t> </a:t>
            </a:r>
          </a:p>
          <a:p>
            <a:pPr marL="285750" indent="-285750" algn="just">
              <a:buClr>
                <a:srgbClr val="0033CC"/>
              </a:buClr>
              <a:buFont typeface="Sylfaen" panose="010A0502050306030303" pitchFamily="18" charset="0"/>
              <a:buChar cha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endParaRPr lang="en-US"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Ακόμη και στα εκκλησιαστικά δικαστήρια </a:t>
            </a:r>
            <a:r>
              <a:rPr lang="el-GR" b="1" dirty="0">
                <a:latin typeface="Sylfaen" panose="010A0502050306030303" pitchFamily="18" charset="0"/>
              </a:rPr>
              <a:t>δινόταν ο χώρος στις γυναίκες να καταφύγουν για να μηνύσουν ή να καταθέσουν σε ίση βάση τους «ειλικρινείς και τίμιους» άνδρες τους</a:t>
            </a:r>
            <a:r>
              <a:rPr lang="el-GR" dirty="0">
                <a:latin typeface="Sylfaen" panose="010A0502050306030303" pitchFamily="18" charset="0"/>
              </a:rPr>
              <a:t>, τους οποίες ευνοούσε συλλήβδην ο νόμος. </a:t>
            </a:r>
            <a:endParaRPr lang="en-US" dirty="0">
              <a:latin typeface="Sylfaen" panose="010A0502050306030303" pitchFamily="18" charset="0"/>
            </a:endParaRPr>
          </a:p>
          <a:p>
            <a:pPr algn="just"/>
            <a:endParaRPr lang="en-US" dirty="0">
              <a:latin typeface="Sylfaen" panose="010A0502050306030303" pitchFamily="18" charset="0"/>
            </a:endParaRPr>
          </a:p>
        </p:txBody>
      </p:sp>
      <p:sp>
        <p:nvSpPr>
          <p:cNvPr id="3" name="TextBox 2">
            <a:extLst>
              <a:ext uri="{FF2B5EF4-FFF2-40B4-BE49-F238E27FC236}">
                <a16:creationId xmlns:a16="http://schemas.microsoft.com/office/drawing/2014/main" id="{75E425E4-8FB2-9218-866C-D10B518A1100}"/>
              </a:ext>
            </a:extLst>
          </p:cNvPr>
          <p:cNvSpPr txBox="1"/>
          <p:nvPr/>
        </p:nvSpPr>
        <p:spPr>
          <a:xfrm>
            <a:off x="645951" y="4875030"/>
            <a:ext cx="10803117" cy="1754326"/>
          </a:xfrm>
          <a:prstGeom prst="rect">
            <a:avLst/>
          </a:prstGeom>
          <a:solidFill>
            <a:srgbClr val="CCECFF"/>
          </a:solidFill>
          <a:ln w="57150">
            <a:solidFill>
              <a:srgbClr val="4C3D8B"/>
            </a:solidFill>
          </a:ln>
        </p:spPr>
        <p:txBody>
          <a:bodyPr wrap="square" rtlCol="0">
            <a:spAutoFit/>
          </a:bodyPr>
          <a:lstStyle/>
          <a:p>
            <a:pPr algn="just"/>
            <a:r>
              <a:rPr lang="el-GR" dirty="0">
                <a:latin typeface="Sylfaen" panose="010A0502050306030303" pitchFamily="18" charset="0"/>
              </a:rPr>
              <a:t>Κατά πόσο οι μεσαιωνικές οικογένειες συνεργάζονταν, ώστε να ρυθμίζουν το μέγεθος της οικογένειας κάνοντας χρήση αντισυλληπτικών μεθόδων και συνταγών είναι ένα ζήτημα ανοιχτό προς ερμηνεία: Ο ιστορικός </a:t>
            </a:r>
            <a:r>
              <a:rPr lang="en-US" dirty="0">
                <a:latin typeface="Sylfaen" panose="010A0502050306030303" pitchFamily="18" charset="0"/>
              </a:rPr>
              <a:t>John Riddle </a:t>
            </a:r>
            <a:r>
              <a:rPr lang="el-GR" dirty="0">
                <a:latin typeface="Sylfaen" panose="010A0502050306030303" pitchFamily="18" charset="0"/>
              </a:rPr>
              <a:t>για παράδειγμα, αναλύοντας τις προειδοποιήσεις των ιατρικών κειμένων για τις ιδιότητες ορισμένων φυτών να επιφέρουν τέτοια αποτελέσματα, καθώς και των θεολόγων για τις γυναίκες που μπορούν να εξαπατούν τους συζύγους τους, πίστευε ακράδαντα πως οι γυναίκες, συγκεκριμένα, χρησιμοποιούσαν πρακτικές αντισύλληψης και ουσίες που προκαλούσαν αποβολή. </a:t>
            </a:r>
          </a:p>
        </p:txBody>
      </p:sp>
      <p:sp>
        <p:nvSpPr>
          <p:cNvPr id="5" name="Ορθογώνιο 4">
            <a:extLst>
              <a:ext uri="{FF2B5EF4-FFF2-40B4-BE49-F238E27FC236}">
                <a16:creationId xmlns:a16="http://schemas.microsoft.com/office/drawing/2014/main" id="{CD0B6757-88CC-038C-968E-9E950ECBB0E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A5BE4E74-3149-0AE9-188E-3A135B7B4FEE}"/>
              </a:ext>
            </a:extLst>
          </p:cNvPr>
          <p:cNvSpPr txBox="1"/>
          <p:nvPr/>
        </p:nvSpPr>
        <p:spPr>
          <a:xfrm>
            <a:off x="368564" y="2690336"/>
            <a:ext cx="11080504" cy="738664"/>
          </a:xfrm>
          <a:prstGeom prst="rect">
            <a:avLst/>
          </a:prstGeom>
          <a:noFill/>
        </p:spPr>
        <p:txBody>
          <a:bodyPr wrap="square" rtlCol="0">
            <a:spAutoFit/>
          </a:bodyPr>
          <a:lstStyle/>
          <a:p>
            <a:pPr algn="just">
              <a:buClr>
                <a:srgbClr val="0033CC"/>
              </a:buClr>
            </a:pPr>
            <a:r>
              <a:rPr lang="en-US" sz="1400" dirty="0">
                <a:latin typeface="Sylfaen" panose="010A0502050306030303" pitchFamily="18" charset="0"/>
              </a:rPr>
              <a:t>(Reid, C., Jr, </a:t>
            </a:r>
            <a:r>
              <a:rPr lang="en-US" sz="1400" i="1" dirty="0">
                <a:latin typeface="Sylfaen" panose="010A0502050306030303" pitchFamily="18" charset="0"/>
              </a:rPr>
              <a:t>Power Over the Body, Equality in the Family: Rights and Domestic Relations in Medieval Canon Law</a:t>
            </a:r>
            <a:r>
              <a:rPr lang="en-US" sz="1400" dirty="0">
                <a:latin typeface="Sylfaen" panose="010A0502050306030303" pitchFamily="18" charset="0"/>
              </a:rPr>
              <a:t>, Grand Rapids, </a:t>
            </a:r>
            <a:r>
              <a:rPr lang="en-US" sz="1400" dirty="0" err="1">
                <a:latin typeface="Sylfaen" panose="010A0502050306030303" pitchFamily="18" charset="0"/>
              </a:rPr>
              <a:t>Mich</a:t>
            </a:r>
            <a:r>
              <a:rPr lang="en-US" sz="1400" dirty="0">
                <a:latin typeface="Sylfaen" panose="010A0502050306030303" pitchFamily="18" charset="0"/>
              </a:rPr>
              <a:t>: William B. Eerdmans, 2004∙ Donahue, C., </a:t>
            </a:r>
            <a:r>
              <a:rPr lang="en-US" sz="1400" i="1" dirty="0">
                <a:latin typeface="Sylfaen" panose="010A0502050306030303" pitchFamily="18" charset="0"/>
              </a:rPr>
              <a:t>Law, Marriage, and Society in the Later Middle Ages: Arguments about Marriage in Five Courts</a:t>
            </a:r>
            <a:r>
              <a:rPr lang="el-GR" sz="1400" i="1" dirty="0">
                <a:latin typeface="Sylfaen" panose="010A0502050306030303" pitchFamily="18" charset="0"/>
              </a:rPr>
              <a:t>, </a:t>
            </a:r>
            <a:r>
              <a:rPr lang="en-US" sz="1400" dirty="0">
                <a:latin typeface="Sylfaen" panose="010A0502050306030303" pitchFamily="18" charset="0"/>
              </a:rPr>
              <a:t>Cambridge: Cambridge University Press, </a:t>
            </a:r>
            <a:r>
              <a:rPr lang="el-GR" sz="1400" dirty="0" err="1">
                <a:latin typeface="Sylfaen" panose="010A0502050306030303" pitchFamily="18" charset="0"/>
              </a:rPr>
              <a:t>Κέιμπριτζ</a:t>
            </a:r>
            <a:r>
              <a:rPr lang="el-GR" sz="1400" dirty="0">
                <a:latin typeface="Sylfaen" panose="010A0502050306030303" pitchFamily="18" charset="0"/>
              </a:rPr>
              <a:t>, </a:t>
            </a:r>
            <a:r>
              <a:rPr lang="en-US" sz="1400" dirty="0">
                <a:latin typeface="Sylfaen" panose="010A0502050306030303" pitchFamily="18" charset="0"/>
              </a:rPr>
              <a:t>2007).</a:t>
            </a:r>
            <a:endParaRPr lang="el-GR" sz="1400" dirty="0">
              <a:latin typeface="Sylfaen" panose="010A0502050306030303" pitchFamily="18" charset="0"/>
            </a:endParaRPr>
          </a:p>
        </p:txBody>
      </p:sp>
    </p:spTree>
    <p:extLst>
      <p:ext uri="{BB962C8B-B14F-4D97-AF65-F5344CB8AC3E}">
        <p14:creationId xmlns:p14="http://schemas.microsoft.com/office/powerpoint/2010/main" val="409805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9" y="46150"/>
            <a:ext cx="11222182" cy="4247317"/>
          </a:xfrm>
          <a:prstGeom prst="rect">
            <a:avLst/>
          </a:prstGeom>
          <a:noFill/>
        </p:spPr>
        <p:txBody>
          <a:bodyPr wrap="square" rtlCol="0">
            <a:spAutoFit/>
          </a:bodyPr>
          <a:lstStyle/>
          <a:p>
            <a:endParaRPr lang="el-GR" dirty="0">
              <a:latin typeface="Sylfaen" panose="010A0502050306030303" pitchFamily="18" charset="0"/>
            </a:endParaRPr>
          </a:p>
          <a:p>
            <a:pPr algn="just">
              <a:buClr>
                <a:srgbClr val="CC66FF"/>
              </a:buClr>
            </a:pPr>
            <a:r>
              <a:rPr lang="el-GR" dirty="0">
                <a:latin typeface="Sylfaen" panose="010A0502050306030303" pitchFamily="18" charset="0"/>
              </a:rPr>
              <a:t>Στον Μεσαίωνα, υπήρχε κι ένα σύντομο, πρακτικό εγχειρίδιο το «</a:t>
            </a:r>
            <a:r>
              <a:rPr lang="el-GR" b="1" dirty="0" err="1">
                <a:solidFill>
                  <a:srgbClr val="0033CC"/>
                </a:solidFill>
                <a:latin typeface="Sylfaen" panose="010A0502050306030303" pitchFamily="18" charset="0"/>
              </a:rPr>
              <a:t>Muscio</a:t>
            </a:r>
            <a:r>
              <a:rPr lang="el-GR" dirty="0">
                <a:latin typeface="Sylfaen" panose="010A0502050306030303" pitchFamily="18" charset="0"/>
              </a:rPr>
              <a:t>» (πιθανόν 6ος), στο οποίο: </a:t>
            </a:r>
            <a:endParaRPr lang="en-US" dirty="0">
              <a:latin typeface="Sylfaen" panose="010A0502050306030303" pitchFamily="18" charset="0"/>
            </a:endParaRPr>
          </a:p>
          <a:p>
            <a:pPr algn="just">
              <a:buClr>
                <a:srgbClr val="CC66FF"/>
              </a:buClr>
            </a:pPr>
            <a:endParaRPr lang="el-GR" dirty="0">
              <a:latin typeface="Sylfaen" panose="010A0502050306030303" pitchFamily="18" charset="0"/>
            </a:endParaRPr>
          </a:p>
          <a:p>
            <a:pPr marL="285750" indent="-285750" algn="just">
              <a:buClr>
                <a:srgbClr val="CC66FF"/>
              </a:buClr>
              <a:buFont typeface="Sylfaen" panose="010A0502050306030303" pitchFamily="18" charset="0"/>
              <a:buChar char="֍"/>
            </a:pPr>
            <a:r>
              <a:rPr lang="el-GR" b="1" dirty="0">
                <a:latin typeface="Sylfaen" panose="010A0502050306030303" pitchFamily="18" charset="0"/>
              </a:rPr>
              <a:t>απορριπτόταν ο πυρήνας της ιπποκρατικής θεωρίας </a:t>
            </a:r>
            <a:r>
              <a:rPr lang="el-GR" dirty="0">
                <a:latin typeface="Sylfaen" panose="010A0502050306030303" pitchFamily="18" charset="0"/>
              </a:rPr>
              <a:t>πως η σεξουαλική δραστηριότητα και η εμμηνορρυσία, μέσω των οποίων εκκενώνονταν τα βλαβερά υπολείμματα της τροφής στο σώμα, ήταν ουσιώδη για την αποφυγή σοβαρών ασθενειών στις γυναίκες. </a:t>
            </a:r>
          </a:p>
          <a:p>
            <a:pPr marL="285750" indent="-285750" algn="just">
              <a:buClr>
                <a:srgbClr val="CC66FF"/>
              </a:buClr>
              <a:buFont typeface="Sylfaen" panose="010A0502050306030303" pitchFamily="18" charset="0"/>
              <a:buChar char="֍"/>
            </a:pPr>
            <a:r>
              <a:rPr lang="el-GR" dirty="0">
                <a:latin typeface="Sylfaen" panose="010A0502050306030303" pitchFamily="18" charset="0"/>
              </a:rPr>
              <a:t>σημειωνόταν </a:t>
            </a:r>
            <a:r>
              <a:rPr lang="el-GR" b="1" dirty="0">
                <a:latin typeface="Sylfaen" panose="010A0502050306030303" pitchFamily="18" charset="0"/>
              </a:rPr>
              <a:t>πως μερικές γυναίκες δεν είχαν περίοδο</a:t>
            </a:r>
            <a:r>
              <a:rPr lang="el-GR" dirty="0">
                <a:latin typeface="Sylfaen" panose="010A0502050306030303" pitchFamily="18" charset="0"/>
              </a:rPr>
              <a:t>, συνήθως γόνοι αριστοκρατών, ηλικιωμένες, τραγουδίστριες και αθλήτριες.</a:t>
            </a:r>
          </a:p>
          <a:p>
            <a:pPr marL="285750" indent="-285750" algn="just">
              <a:buClr>
                <a:srgbClr val="CC66FF"/>
              </a:buClr>
              <a:buFont typeface="Sylfaen" panose="010A0502050306030303" pitchFamily="18" charset="0"/>
              <a:buChar char="֍"/>
            </a:pPr>
            <a:r>
              <a:rPr lang="el-GR" dirty="0">
                <a:latin typeface="Sylfaen" panose="010A0502050306030303" pitchFamily="18" charset="0"/>
              </a:rPr>
              <a:t>η παρθενία αναγνωριζόταν ως «</a:t>
            </a:r>
            <a:r>
              <a:rPr lang="el-GR" b="1" dirty="0">
                <a:latin typeface="Sylfaen" panose="010A0502050306030303" pitchFamily="18" charset="0"/>
              </a:rPr>
              <a:t>μέτρο υγιεινής</a:t>
            </a:r>
            <a:r>
              <a:rPr lang="el-GR" dirty="0">
                <a:latin typeface="Sylfaen" panose="010A0502050306030303" pitchFamily="18" charset="0"/>
              </a:rPr>
              <a:t>» για τις γυναίκες, </a:t>
            </a:r>
            <a:r>
              <a:rPr lang="el-GR" b="1" dirty="0">
                <a:solidFill>
                  <a:srgbClr val="0033CC"/>
                </a:solidFill>
                <a:latin typeface="Sylfaen" panose="010A0502050306030303" pitchFamily="18" charset="0"/>
              </a:rPr>
              <a:t>αφού οι πιθανότητες να νοσήσουν από τη συνουσία, την εγκυμοσύνη και τη γέννα ήταν τεράστιες</a:t>
            </a:r>
            <a:r>
              <a:rPr lang="el-GR" dirty="0">
                <a:latin typeface="Sylfaen" panose="010A0502050306030303" pitchFamily="18" charset="0"/>
              </a:rPr>
              <a:t>. </a:t>
            </a:r>
            <a:endParaRPr lang="en-US" dirty="0">
              <a:latin typeface="Sylfaen" panose="010A0502050306030303" pitchFamily="18" charset="0"/>
            </a:endParaRPr>
          </a:p>
          <a:p>
            <a:pPr marL="285750" indent="-285750" algn="just">
              <a:buClr>
                <a:srgbClr val="CC66FF"/>
              </a:buClr>
              <a:buFont typeface="Sylfaen" panose="010A0502050306030303" pitchFamily="18" charset="0"/>
              <a:buChar char="֍"/>
            </a:pPr>
            <a:r>
              <a:rPr lang="el-GR" dirty="0">
                <a:latin typeface="Sylfaen" panose="010A0502050306030303" pitchFamily="18" charset="0"/>
              </a:rPr>
              <a:t>ικανοποιώντας την περιέργεια των άγαμων ανδρών γι’ αυτή την πρωτεύουσα, αλλά ανοίκεια ανθρώπινη εμπειρία, και με σκοπό να μεταδώσουν πληροφορίες στην ποιμενική κοινότητα, το «</a:t>
            </a:r>
            <a:r>
              <a:rPr lang="el-GR" b="1" dirty="0" err="1">
                <a:latin typeface="Sylfaen" panose="010A0502050306030303" pitchFamily="18" charset="0"/>
              </a:rPr>
              <a:t>Muscio</a:t>
            </a:r>
            <a:r>
              <a:rPr lang="el-GR" b="1" dirty="0">
                <a:latin typeface="Sylfaen" panose="010A0502050306030303" pitchFamily="18" charset="0"/>
              </a:rPr>
              <a:t>»</a:t>
            </a:r>
            <a:r>
              <a:rPr lang="el-GR" dirty="0">
                <a:latin typeface="Sylfaen" panose="010A0502050306030303" pitchFamily="18" charset="0"/>
              </a:rPr>
              <a:t> επιβεβαίωνε το </a:t>
            </a:r>
            <a:r>
              <a:rPr lang="el-GR" b="1" dirty="0">
                <a:solidFill>
                  <a:srgbClr val="C00000"/>
                </a:solidFill>
                <a:latin typeface="Sylfaen" panose="010A0502050306030303" pitchFamily="18" charset="0"/>
              </a:rPr>
              <a:t>Χριστιανικό ιδεατό της ικανότητας ελέγχου της σεξουαλικής επιθυμίας, αφού παρουσίαζε την παρθενία ως έναν πραγματοποιήσιμο στόχο για άνδρες και γυναίκες</a:t>
            </a:r>
            <a:r>
              <a:rPr lang="el-GR" dirty="0">
                <a:latin typeface="Sylfaen" panose="010A0502050306030303" pitchFamily="18" charset="0"/>
              </a:rPr>
              <a:t>.</a:t>
            </a:r>
          </a:p>
          <a:p>
            <a:pPr algn="just"/>
            <a:endParaRPr lang="el-GR" dirty="0">
              <a:latin typeface="Sylfaen" panose="010A0502050306030303" pitchFamily="18" charset="0"/>
            </a:endParaRPr>
          </a:p>
        </p:txBody>
      </p:sp>
      <p:sp>
        <p:nvSpPr>
          <p:cNvPr id="2" name="Ορθογώνιο 1">
            <a:extLst>
              <a:ext uri="{FF2B5EF4-FFF2-40B4-BE49-F238E27FC236}">
                <a16:creationId xmlns:a16="http://schemas.microsoft.com/office/drawing/2014/main" id="{AD884AAE-B025-6ADE-69F2-693F55E11923}"/>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15383B1A-E2DB-EDEB-E546-1DDFC1968D27}"/>
              </a:ext>
            </a:extLst>
          </p:cNvPr>
          <p:cNvSpPr txBox="1"/>
          <p:nvPr/>
        </p:nvSpPr>
        <p:spPr>
          <a:xfrm>
            <a:off x="840825" y="4293467"/>
            <a:ext cx="8578392" cy="1480008"/>
          </a:xfrm>
          <a:prstGeom prst="rect">
            <a:avLst/>
          </a:prstGeom>
          <a:noFill/>
          <a:ln w="38100">
            <a:solidFill>
              <a:srgbClr val="800000"/>
            </a:solidFill>
          </a:ln>
        </p:spPr>
        <p:txBody>
          <a:bodyPr wrap="square" rtlCol="0">
            <a:spAutoFit/>
          </a:bodyPr>
          <a:lstStyle/>
          <a:p>
            <a:pPr algn="just"/>
            <a:r>
              <a:rPr lang="el-GR" dirty="0">
                <a:latin typeface="Sylfaen" panose="010A0502050306030303" pitchFamily="18" charset="0"/>
              </a:rPr>
              <a:t>Μάλιστα, </a:t>
            </a:r>
            <a:r>
              <a:rPr lang="el-GR" b="1" dirty="0">
                <a:solidFill>
                  <a:srgbClr val="0033CC"/>
                </a:solidFill>
                <a:latin typeface="Sylfaen" panose="010A0502050306030303" pitchFamily="18" charset="0"/>
              </a:rPr>
              <a:t>το ταμπού της εμμηνόρροιας </a:t>
            </a:r>
            <a:r>
              <a:rPr lang="el-GR" dirty="0">
                <a:latin typeface="Sylfaen" panose="010A0502050306030303" pitchFamily="18" charset="0"/>
              </a:rPr>
              <a:t>στους χριστιανικούς κύκλους, ιδιαίτερα του 13ου αιώνα, είχε φτάσει σε σημείο να αφορά και στους </a:t>
            </a:r>
            <a:r>
              <a:rPr lang="el-GR" b="1" dirty="0">
                <a:latin typeface="Sylfaen" panose="010A0502050306030303" pitchFamily="18" charset="0"/>
              </a:rPr>
              <a:t>άνδρες εβραίους</a:t>
            </a:r>
            <a:r>
              <a:rPr lang="el-GR" dirty="0">
                <a:latin typeface="Sylfaen" panose="010A0502050306030303" pitchFamily="18" charset="0"/>
              </a:rPr>
              <a:t>, για τους οποίους πίστευαν εξίσου πως αιμορραγούσαν (</a:t>
            </a:r>
            <a:r>
              <a:rPr lang="el-GR" b="1" i="1" dirty="0" err="1">
                <a:latin typeface="Sylfaen" panose="010A0502050306030303" pitchFamily="18" charset="0"/>
              </a:rPr>
              <a:t>Secreta</a:t>
            </a:r>
            <a:r>
              <a:rPr lang="el-GR" b="1" i="1" dirty="0">
                <a:latin typeface="Sylfaen" panose="010A0502050306030303" pitchFamily="18" charset="0"/>
              </a:rPr>
              <a:t> </a:t>
            </a:r>
            <a:r>
              <a:rPr lang="el-GR" b="1" i="1" dirty="0" err="1">
                <a:latin typeface="Sylfaen" panose="010A0502050306030303" pitchFamily="18" charset="0"/>
              </a:rPr>
              <a:t>Mulierum</a:t>
            </a:r>
            <a:r>
              <a:rPr lang="el-GR" b="1" i="1" dirty="0">
                <a:latin typeface="Sylfaen" panose="010A0502050306030303" pitchFamily="18" charset="0"/>
              </a:rPr>
              <a:t>/de </a:t>
            </a:r>
            <a:r>
              <a:rPr lang="el-GR" b="1" i="1" dirty="0" err="1">
                <a:latin typeface="Sylfaen" panose="010A0502050306030303" pitchFamily="18" charset="0"/>
              </a:rPr>
              <a:t>secretis</a:t>
            </a:r>
            <a:r>
              <a:rPr lang="el-GR" b="1" i="1" dirty="0">
                <a:latin typeface="Sylfaen" panose="010A0502050306030303" pitchFamily="18" charset="0"/>
              </a:rPr>
              <a:t> </a:t>
            </a:r>
            <a:r>
              <a:rPr lang="el-GR" b="1" i="1" dirty="0" err="1">
                <a:latin typeface="Sylfaen" panose="010A0502050306030303" pitchFamily="18" charset="0"/>
              </a:rPr>
              <a:t>mulierum</a:t>
            </a:r>
            <a:r>
              <a:rPr lang="el-GR" dirty="0">
                <a:latin typeface="Sylfaen" panose="010A0502050306030303" pitchFamily="18" charset="0"/>
              </a:rPr>
              <a:t>), ενώ για τις γυναίκες γραφόταν πως </a:t>
            </a:r>
            <a:r>
              <a:rPr lang="el-GR" b="1" dirty="0">
                <a:solidFill>
                  <a:srgbClr val="104D50"/>
                </a:solidFill>
                <a:latin typeface="Sylfaen" panose="010A0502050306030303" pitchFamily="18" charset="0"/>
              </a:rPr>
              <a:t>ανέδιδαν δηλητηριώδεις αναθυμιάσεις</a:t>
            </a:r>
            <a:r>
              <a:rPr lang="el-GR" dirty="0">
                <a:latin typeface="Sylfaen" panose="010A0502050306030303" pitchFamily="18" charset="0"/>
              </a:rPr>
              <a:t>, ικανές να τυφλώσουν τα μικρά μωρά τους</a:t>
            </a:r>
          </a:p>
        </p:txBody>
      </p:sp>
      <p:pic>
        <p:nvPicPr>
          <p:cNvPr id="6" name="Εικόνα 5">
            <a:extLst>
              <a:ext uri="{FF2B5EF4-FFF2-40B4-BE49-F238E27FC236}">
                <a16:creationId xmlns:a16="http://schemas.microsoft.com/office/drawing/2014/main" id="{6F487EF4-6848-D16C-E3A2-8AF0CE22C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404" y="4454754"/>
            <a:ext cx="2095500" cy="2095500"/>
          </a:xfrm>
          <a:prstGeom prst="rect">
            <a:avLst/>
          </a:prstGeom>
        </p:spPr>
      </p:pic>
    </p:spTree>
    <p:extLst>
      <p:ext uri="{BB962C8B-B14F-4D97-AF65-F5344CB8AC3E}">
        <p14:creationId xmlns:p14="http://schemas.microsoft.com/office/powerpoint/2010/main" val="50986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542" y="312284"/>
            <a:ext cx="11006052" cy="6463308"/>
          </a:xfrm>
          <a:prstGeom prst="rect">
            <a:avLst/>
          </a:prstGeom>
          <a:noFill/>
        </p:spPr>
        <p:txBody>
          <a:bodyPr wrap="square" rtlCol="0">
            <a:spAutoFit/>
          </a:bodyPr>
          <a:lstStyle/>
          <a:p>
            <a:pPr lvl="0" algn="just"/>
            <a:r>
              <a:rPr lang="el-GR" dirty="0">
                <a:solidFill>
                  <a:prstClr val="black"/>
                </a:solidFill>
                <a:latin typeface="Sylfaen" panose="010A0502050306030303" pitchFamily="18" charset="0"/>
              </a:rPr>
              <a:t>Η επιτυχημένη αναπαραγωγή προϋπέθετε ένα βασικό στοιχείο και αυτό δεν ήταν άλλο από την </a:t>
            </a:r>
            <a:r>
              <a:rPr lang="el-GR" b="1" dirty="0">
                <a:solidFill>
                  <a:srgbClr val="C00000"/>
                </a:solidFill>
                <a:latin typeface="Sylfaen" panose="010A0502050306030303" pitchFamily="18" charset="0"/>
              </a:rPr>
              <a:t>εμμηνορρυσία της γυναίκας</a:t>
            </a:r>
            <a:r>
              <a:rPr lang="el-GR" b="1" dirty="0">
                <a:solidFill>
                  <a:schemeClr val="tx1">
                    <a:lumMod val="95000"/>
                    <a:lumOff val="5000"/>
                  </a:schemeClr>
                </a:solidFill>
                <a:latin typeface="Sylfaen" panose="010A0502050306030303" pitchFamily="18" charset="0"/>
              </a:rPr>
              <a:t>,</a:t>
            </a:r>
            <a:r>
              <a:rPr lang="el-GR" b="1" dirty="0">
                <a:solidFill>
                  <a:srgbClr val="C00000"/>
                </a:solidFill>
                <a:latin typeface="Sylfaen" panose="010A0502050306030303" pitchFamily="18" charset="0"/>
              </a:rPr>
              <a:t> </a:t>
            </a:r>
            <a:r>
              <a:rPr lang="el-GR" b="1" dirty="0" smtClean="0">
                <a:solidFill>
                  <a:schemeClr val="tx1">
                    <a:lumMod val="95000"/>
                    <a:lumOff val="5000"/>
                  </a:schemeClr>
                </a:solidFill>
                <a:latin typeface="Sylfaen" panose="010A0502050306030303" pitchFamily="18" charset="0"/>
              </a:rPr>
              <a:t>καθώς σηματοδοτούσε τη γονιμότητα και συμβόλιζε το γυναικείο σεξουαλικά ενεργό σώμα. </a:t>
            </a:r>
          </a:p>
          <a:p>
            <a:pPr lvl="0" algn="just"/>
            <a:endParaRPr lang="el-GR" dirty="0">
              <a:solidFill>
                <a:prstClr val="black"/>
              </a:solidFill>
              <a:latin typeface="Sylfaen" panose="010A0502050306030303" pitchFamily="18" charset="0"/>
            </a:endParaRPr>
          </a:p>
          <a:p>
            <a:pPr marL="285750" lvl="0" indent="-285750" algn="just">
              <a:buClr>
                <a:srgbClr val="C00000"/>
              </a:buClr>
              <a:buFont typeface="Sylfaen" panose="010A0502050306030303" pitchFamily="18" charset="0"/>
              <a:buChar char="●"/>
            </a:pPr>
            <a:r>
              <a:rPr lang="el-GR" b="1" dirty="0">
                <a:solidFill>
                  <a:prstClr val="black"/>
                </a:solidFill>
                <a:latin typeface="Sylfaen" panose="010A0502050306030303" pitchFamily="18" charset="0"/>
              </a:rPr>
              <a:t>Το αίμα και το σώμα που ματώνει </a:t>
            </a:r>
            <a:r>
              <a:rPr lang="el-GR" dirty="0">
                <a:solidFill>
                  <a:prstClr val="black"/>
                </a:solidFill>
                <a:latin typeface="Sylfaen" panose="010A0502050306030303" pitchFamily="18" charset="0"/>
              </a:rPr>
              <a:t>συνιστούσαν πηγές άγχους και μεγάλης ανησυχίας σε μεσαιωνικά θρησκευτικά κείμενα, καθώς το ιδανικό μεσαιωνικό σώμα λογίζονταν το «οριοθετημένο» και αρτιμελές. </a:t>
            </a:r>
            <a:r>
              <a:rPr lang="el-GR" b="1" u="sng" dirty="0">
                <a:solidFill>
                  <a:prstClr val="black"/>
                </a:solidFill>
                <a:latin typeface="Sylfaen" panose="010A0502050306030303" pitchFamily="18" charset="0"/>
              </a:rPr>
              <a:t>Το δέρμα λειτουργούσε ως ένα απαραβίαστο περίβλημα του σώματος, που η διάτρησή και τα χαράγματα πάνω του τιμωρούνταν μέσω του νόμου, κυρίως αν προκαλούσαν την έκκριση αίματος</a:t>
            </a:r>
            <a:r>
              <a:rPr lang="el-GR" dirty="0">
                <a:solidFill>
                  <a:prstClr val="black"/>
                </a:solidFill>
                <a:latin typeface="Sylfaen" panose="010A0502050306030303" pitchFamily="18" charset="0"/>
              </a:rPr>
              <a:t>. </a:t>
            </a:r>
            <a:endParaRPr lang="en-US" dirty="0">
              <a:solidFill>
                <a:prstClr val="black"/>
              </a:solidFill>
              <a:latin typeface="Sylfaen" panose="010A0502050306030303" pitchFamily="18" charset="0"/>
            </a:endParaRPr>
          </a:p>
          <a:p>
            <a:pPr lvl="0" algn="just">
              <a:buClr>
                <a:srgbClr val="C00000"/>
              </a:buClr>
            </a:pPr>
            <a:endParaRPr lang="en-US" dirty="0">
              <a:solidFill>
                <a:prstClr val="black"/>
              </a:solidFill>
              <a:latin typeface="Sylfaen" panose="010A0502050306030303" pitchFamily="18" charset="0"/>
            </a:endParaRPr>
          </a:p>
          <a:p>
            <a:pPr marL="285750" lvl="0" indent="-285750" algn="just">
              <a:buClr>
                <a:srgbClr val="C00000"/>
              </a:buClr>
              <a:buFont typeface="Sylfaen" panose="010A0502050306030303" pitchFamily="18" charset="0"/>
              <a:buChar char="●"/>
            </a:pPr>
            <a:r>
              <a:rPr lang="el-GR" dirty="0">
                <a:solidFill>
                  <a:prstClr val="black"/>
                </a:solidFill>
                <a:latin typeface="Sylfaen" panose="010A0502050306030303" pitchFamily="18" charset="0"/>
              </a:rPr>
              <a:t>Στην </a:t>
            </a:r>
            <a:r>
              <a:rPr lang="el-GR" b="1" dirty="0">
                <a:solidFill>
                  <a:srgbClr val="C00000"/>
                </a:solidFill>
                <a:latin typeface="Sylfaen" panose="010A0502050306030303" pitchFamily="18" charset="0"/>
              </a:rPr>
              <a:t>4η Σύνοδο του </a:t>
            </a:r>
            <a:r>
              <a:rPr lang="el-GR" b="1" dirty="0" err="1">
                <a:solidFill>
                  <a:srgbClr val="C00000"/>
                </a:solidFill>
                <a:latin typeface="Sylfaen" panose="010A0502050306030303" pitchFamily="18" charset="0"/>
              </a:rPr>
              <a:t>Λατερανού</a:t>
            </a:r>
            <a:r>
              <a:rPr lang="el-GR" b="1" dirty="0">
                <a:solidFill>
                  <a:srgbClr val="C00000"/>
                </a:solidFill>
                <a:latin typeface="Sylfaen" panose="010A0502050306030303" pitchFamily="18" charset="0"/>
              </a:rPr>
              <a:t> το 1215</a:t>
            </a:r>
            <a:r>
              <a:rPr lang="el-GR" dirty="0">
                <a:solidFill>
                  <a:prstClr val="black"/>
                </a:solidFill>
                <a:latin typeface="Sylfaen" panose="010A0502050306030303" pitchFamily="18" charset="0"/>
              </a:rPr>
              <a:t>, περάστηκε ως γραπτός πλέον κώδικας η εξής πρόβλεψη: </a:t>
            </a:r>
            <a:r>
              <a:rPr lang="el-GR" b="1" dirty="0">
                <a:solidFill>
                  <a:prstClr val="black"/>
                </a:solidFill>
                <a:latin typeface="Sylfaen" panose="010A0502050306030303" pitchFamily="18" charset="0"/>
              </a:rPr>
              <a:t>όλοι οι κληρικοί της Εκκλησίας της Ρώμης απαγορεύεται να έρχονται σε επαφή με άλλο αίμα εκτός από αυτό της Θείας Ευχαριστίας</a:t>
            </a:r>
            <a:r>
              <a:rPr lang="el-GR" dirty="0">
                <a:solidFill>
                  <a:prstClr val="black"/>
                </a:solidFill>
                <a:latin typeface="Sylfaen" panose="010A0502050306030303" pitchFamily="18" charset="0"/>
              </a:rPr>
              <a:t>. </a:t>
            </a:r>
          </a:p>
          <a:p>
            <a:pPr marL="285750" lvl="0" indent="-285750" algn="just">
              <a:buClr>
                <a:srgbClr val="C00000"/>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C00000"/>
              </a:buClr>
              <a:buFont typeface="Sylfaen" panose="010A0502050306030303" pitchFamily="18" charset="0"/>
              <a:buChar char="●"/>
            </a:pPr>
            <a:endParaRPr lang="el-GR" dirty="0">
              <a:solidFill>
                <a:prstClr val="black"/>
              </a:solidFill>
              <a:latin typeface="Sylfaen" panose="010A0502050306030303" pitchFamily="18" charset="0"/>
            </a:endParaRPr>
          </a:p>
          <a:p>
            <a:pPr lvl="0" algn="just"/>
            <a:endParaRPr lang="el-GR" dirty="0">
              <a:solidFill>
                <a:prstClr val="black"/>
              </a:solidFill>
              <a:latin typeface="Sylfaen" panose="010A0502050306030303" pitchFamily="18" charset="0"/>
            </a:endParaRPr>
          </a:p>
          <a:p>
            <a:pPr lvl="0" algn="just"/>
            <a:endParaRPr lang="el-GR" dirty="0">
              <a:solidFill>
                <a:prstClr val="black"/>
              </a:solidFill>
              <a:latin typeface="Sylfaen" panose="010A0502050306030303" pitchFamily="18" charset="0"/>
            </a:endParaRPr>
          </a:p>
          <a:p>
            <a:pPr lvl="0" algn="just"/>
            <a:endParaRPr lang="el-GR" dirty="0">
              <a:solidFill>
                <a:prstClr val="black"/>
              </a:solidFill>
              <a:latin typeface="Sylfaen" panose="010A0502050306030303" pitchFamily="18" charset="0"/>
            </a:endParaRPr>
          </a:p>
          <a:p>
            <a:pPr lvl="0" algn="just"/>
            <a:endParaRPr lang="el-GR" dirty="0">
              <a:solidFill>
                <a:prstClr val="black"/>
              </a:solidFill>
              <a:latin typeface="Sylfaen" panose="010A0502050306030303" pitchFamily="18" charset="0"/>
            </a:endParaRPr>
          </a:p>
          <a:p>
            <a:pPr marL="285750" lvl="0" indent="-285750" algn="just">
              <a:buClr>
                <a:srgbClr val="4C3D8B"/>
              </a:buClr>
              <a:buFont typeface="Sylfaen" panose="010A0502050306030303" pitchFamily="18" charset="0"/>
              <a:buChar char="֍"/>
            </a:pPr>
            <a:r>
              <a:rPr lang="el-GR" dirty="0">
                <a:solidFill>
                  <a:prstClr val="black"/>
                </a:solidFill>
                <a:latin typeface="Sylfaen" panose="010A0502050306030303" pitchFamily="18" charset="0"/>
              </a:rPr>
              <a:t>Μια τέτοια θεώρηση προέρχεται από τον </a:t>
            </a:r>
            <a:r>
              <a:rPr lang="el-GR" b="1" u="sng" dirty="0">
                <a:solidFill>
                  <a:prstClr val="black"/>
                </a:solidFill>
                <a:latin typeface="Sylfaen" panose="010A0502050306030303" pitchFamily="18" charset="0"/>
              </a:rPr>
              <a:t>Μωσαϊκό Νόμο (</a:t>
            </a:r>
            <a:r>
              <a:rPr lang="el-GR" b="1" u="sng" dirty="0" err="1">
                <a:solidFill>
                  <a:prstClr val="black"/>
                </a:solidFill>
                <a:latin typeface="Sylfaen" panose="010A0502050306030303" pitchFamily="18" charset="0"/>
              </a:rPr>
              <a:t>Λευιτικόν</a:t>
            </a:r>
            <a:r>
              <a:rPr lang="el-GR" b="1" u="sng" dirty="0">
                <a:solidFill>
                  <a:prstClr val="black"/>
                </a:solidFill>
                <a:latin typeface="Sylfaen" panose="010A0502050306030303" pitchFamily="18" charset="0"/>
              </a:rPr>
              <a:t>)</a:t>
            </a:r>
            <a:r>
              <a:rPr lang="el-GR" dirty="0">
                <a:solidFill>
                  <a:prstClr val="black"/>
                </a:solidFill>
                <a:latin typeface="Sylfaen" panose="010A0502050306030303" pitchFamily="18" charset="0"/>
              </a:rPr>
              <a:t>, όπου η γυναίκα που αιμορραγεί λογίζεται ως </a:t>
            </a:r>
            <a:r>
              <a:rPr lang="el-GR" b="1" dirty="0">
                <a:solidFill>
                  <a:prstClr val="black"/>
                </a:solidFill>
                <a:latin typeface="Sylfaen" panose="010A0502050306030303" pitchFamily="18" charset="0"/>
              </a:rPr>
              <a:t>«βρώμικη» ή και επικίνδυνη</a:t>
            </a:r>
            <a:r>
              <a:rPr lang="el-GR" dirty="0">
                <a:solidFill>
                  <a:prstClr val="black"/>
                </a:solidFill>
                <a:latin typeface="Sylfaen" panose="010A0502050306030303" pitchFamily="18" charset="0"/>
              </a:rPr>
              <a:t>, ενώ και στις διδαχές των Αποστόλων υπήρχε η πρόβλεψη </a:t>
            </a:r>
            <a:r>
              <a:rPr lang="el-GR" b="1" dirty="0">
                <a:solidFill>
                  <a:prstClr val="black"/>
                </a:solidFill>
                <a:latin typeface="Sylfaen" panose="010A0502050306030303" pitchFamily="18" charset="0"/>
              </a:rPr>
              <a:t>να μην μπαίνει στο ναό και να πλησιάζει την Αγία Τράπεζα </a:t>
            </a:r>
            <a:r>
              <a:rPr lang="el-GR" dirty="0">
                <a:solidFill>
                  <a:prstClr val="black"/>
                </a:solidFill>
                <a:latin typeface="Sylfaen" panose="010A0502050306030303" pitchFamily="18" charset="0"/>
              </a:rPr>
              <a:t>(καν. Άγιου Διονυσίου). Παρ’ όλη τη συσχέτιση της εμμηνορρυσίας με την εγκυμοσύνη, η πρώτη συνέχιζε να θεωρείται από κάποιους μεσαιωνικούς συγγραφείς </a:t>
            </a:r>
            <a:r>
              <a:rPr lang="el-GR" b="1" dirty="0">
                <a:solidFill>
                  <a:srgbClr val="C00000"/>
                </a:solidFill>
                <a:latin typeface="Sylfaen" panose="010A0502050306030303" pitchFamily="18" charset="0"/>
              </a:rPr>
              <a:t>ως αποδεικτικό της αμαρτίας της Εύας και της «κατάρας» του θηλυκού γένους</a:t>
            </a:r>
            <a:r>
              <a:rPr lang="el-GR" dirty="0">
                <a:solidFill>
                  <a:prstClr val="black"/>
                </a:solidFill>
                <a:latin typeface="Sylfaen" panose="010A0502050306030303" pitchFamily="18" charset="0"/>
              </a:rPr>
              <a:t>. </a:t>
            </a:r>
          </a:p>
          <a:p>
            <a:pPr lvl="0" algn="just">
              <a:buClr>
                <a:srgbClr val="4C3D8B"/>
              </a:buClr>
            </a:pPr>
            <a:endParaRPr lang="el-GR" dirty="0">
              <a:solidFill>
                <a:prstClr val="black"/>
              </a:solidFill>
              <a:latin typeface="Sylfaen" panose="010A0502050306030303" pitchFamily="18" charset="0"/>
            </a:endParaRPr>
          </a:p>
        </p:txBody>
      </p:sp>
      <p:sp>
        <p:nvSpPr>
          <p:cNvPr id="3" name="Ορθογώνιο 2">
            <a:extLst>
              <a:ext uri="{FF2B5EF4-FFF2-40B4-BE49-F238E27FC236}">
                <a16:creationId xmlns:a16="http://schemas.microsoft.com/office/drawing/2014/main" id="{840E43B9-CBE4-87C7-1082-1E056ABE26B4}"/>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B556E6A2-11B3-B393-52E6-0EAEF1684235}"/>
              </a:ext>
            </a:extLst>
          </p:cNvPr>
          <p:cNvSpPr txBox="1"/>
          <p:nvPr/>
        </p:nvSpPr>
        <p:spPr>
          <a:xfrm>
            <a:off x="773769" y="3723588"/>
            <a:ext cx="10840825" cy="923330"/>
          </a:xfrm>
          <a:prstGeom prst="rect">
            <a:avLst/>
          </a:prstGeom>
          <a:noFill/>
          <a:ln w="38100">
            <a:solidFill>
              <a:srgbClr val="800000"/>
            </a:solidFill>
          </a:ln>
        </p:spPr>
        <p:txBody>
          <a:bodyPr wrap="square" rtlCol="0">
            <a:spAutoFit/>
          </a:bodyPr>
          <a:lstStyle/>
          <a:p>
            <a:pPr lvl="0" algn="just"/>
            <a:r>
              <a:rPr lang="el-GR" dirty="0">
                <a:solidFill>
                  <a:prstClr val="black"/>
                </a:solidFill>
                <a:latin typeface="Sylfaen" panose="010A0502050306030303" pitchFamily="18" charset="0"/>
              </a:rPr>
              <a:t>Οι </a:t>
            </a:r>
            <a:r>
              <a:rPr lang="el-GR" b="1" dirty="0">
                <a:solidFill>
                  <a:prstClr val="black"/>
                </a:solidFill>
                <a:latin typeface="Sylfaen" panose="010A0502050306030303" pitchFamily="18" charset="0"/>
              </a:rPr>
              <a:t>αιμορροούσες γυναίκες </a:t>
            </a:r>
            <a:r>
              <a:rPr lang="el-GR" dirty="0">
                <a:solidFill>
                  <a:prstClr val="black"/>
                </a:solidFill>
                <a:latin typeface="Sylfaen" panose="010A0502050306030303" pitchFamily="18" charset="0"/>
              </a:rPr>
              <a:t>βρίσκονταν σε μία μειονεκτική θέση κάθε μήνα, </a:t>
            </a:r>
            <a:r>
              <a:rPr lang="el-GR" b="1" dirty="0">
                <a:solidFill>
                  <a:prstClr val="black"/>
                </a:solidFill>
                <a:latin typeface="Sylfaen" panose="010A0502050306030303" pitchFamily="18" charset="0"/>
              </a:rPr>
              <a:t>ενόσω τα σώματα τους στερούνταν αξιοπρέπειας λόγω του ακάθαρτου αίματος και για ένα μεγάλο μέρος της θρησκευτικής σκέψης, νοούνταν ως </a:t>
            </a:r>
            <a:r>
              <a:rPr lang="el-GR" b="1" dirty="0">
                <a:solidFill>
                  <a:srgbClr val="C00000"/>
                </a:solidFill>
                <a:latin typeface="Sylfaen" panose="010A0502050306030303" pitchFamily="18" charset="0"/>
              </a:rPr>
              <a:t>μολυσμένα</a:t>
            </a:r>
            <a:r>
              <a:rPr lang="el-GR" dirty="0">
                <a:solidFill>
                  <a:prstClr val="black"/>
                </a:solidFill>
                <a:latin typeface="Sylfaen" panose="010A0502050306030303" pitchFamily="18" charset="0"/>
              </a:rPr>
              <a:t>. </a:t>
            </a:r>
          </a:p>
        </p:txBody>
      </p:sp>
    </p:spTree>
    <p:extLst>
      <p:ext uri="{BB962C8B-B14F-4D97-AF65-F5344CB8AC3E}">
        <p14:creationId xmlns:p14="http://schemas.microsoft.com/office/powerpoint/2010/main" val="3845771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727" y="353848"/>
            <a:ext cx="11006052" cy="5355312"/>
          </a:xfrm>
          <a:prstGeom prst="rect">
            <a:avLst/>
          </a:prstGeom>
          <a:noFill/>
        </p:spPr>
        <p:txBody>
          <a:bodyPr wrap="square" rtlCol="0">
            <a:spAutoFit/>
          </a:bodyPr>
          <a:lstStyle/>
          <a:p>
            <a:pPr lvl="0" algn="just"/>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endParaRPr lang="el-GR" dirty="0">
              <a:solidFill>
                <a:prstClr val="black"/>
              </a:solidFill>
              <a:latin typeface="Sylfaen" panose="010A0502050306030303" pitchFamily="18" charset="0"/>
            </a:endParaRPr>
          </a:p>
          <a:p>
            <a:pPr marL="285750" lvl="0" indent="-285750" algn="just">
              <a:buClr>
                <a:srgbClr val="C00000"/>
              </a:buClr>
              <a:buFont typeface="Arial" panose="020B0604020202020204" pitchFamily="34" charset="0"/>
              <a:buChar char="♀"/>
            </a:pPr>
            <a:r>
              <a:rPr lang="el-GR" dirty="0">
                <a:solidFill>
                  <a:prstClr val="black"/>
                </a:solidFill>
                <a:latin typeface="Sylfaen" panose="010A0502050306030303" pitchFamily="18" charset="0"/>
              </a:rPr>
              <a:t>Περίπου στην ηλικία των 14 ετών ένα κορίτσι για πρώτη φορά </a:t>
            </a:r>
            <a:r>
              <a:rPr lang="el-GR" b="1" dirty="0">
                <a:solidFill>
                  <a:prstClr val="black"/>
                </a:solidFill>
                <a:latin typeface="Sylfaen" panose="010A0502050306030303" pitchFamily="18" charset="0"/>
              </a:rPr>
              <a:t>αποκτούσε την έμμηνο ρύση</a:t>
            </a:r>
            <a:r>
              <a:rPr lang="el-GR" dirty="0">
                <a:solidFill>
                  <a:prstClr val="black"/>
                </a:solidFill>
                <a:latin typeface="Sylfaen" panose="010A0502050306030303" pitchFamily="18" charset="0"/>
              </a:rPr>
              <a:t>, αν και πρέπει να λαμβάνονται υπόψη και άλλοι παράγοντες που έπαιζαν ρόλο, όπως </a:t>
            </a:r>
            <a:r>
              <a:rPr lang="el-GR" b="1" dirty="0">
                <a:solidFill>
                  <a:prstClr val="black"/>
                </a:solidFill>
                <a:latin typeface="Sylfaen" panose="010A0502050306030303" pitchFamily="18" charset="0"/>
              </a:rPr>
              <a:t>η διατροφή </a:t>
            </a:r>
            <a:r>
              <a:rPr lang="el-GR" dirty="0">
                <a:solidFill>
                  <a:prstClr val="black"/>
                </a:solidFill>
                <a:latin typeface="Sylfaen" panose="010A0502050306030303" pitchFamily="18" charset="0"/>
              </a:rPr>
              <a:t>και </a:t>
            </a:r>
            <a:r>
              <a:rPr lang="el-GR" b="1" dirty="0">
                <a:solidFill>
                  <a:prstClr val="black"/>
                </a:solidFill>
                <a:latin typeface="Sylfaen" panose="010A0502050306030303" pitchFamily="18" charset="0"/>
              </a:rPr>
              <a:t>οι συνθήκες </a:t>
            </a:r>
            <a:r>
              <a:rPr lang="el-GR" dirty="0">
                <a:solidFill>
                  <a:prstClr val="black"/>
                </a:solidFill>
                <a:latin typeface="Sylfaen" panose="010A0502050306030303" pitchFamily="18" charset="0"/>
              </a:rPr>
              <a:t>διαβίωσης, οι οποίες μπορούσαν να την καθυστερήσουν, κυρίως εάν ήταν κακές. </a:t>
            </a:r>
          </a:p>
          <a:p>
            <a:pPr marL="285750" lvl="0" indent="-285750" algn="just">
              <a:buClr>
                <a:srgbClr val="C00000"/>
              </a:buClr>
              <a:buFont typeface="Arial" panose="020B0604020202020204" pitchFamily="34" charset="0"/>
              <a:buChar char="♀"/>
            </a:pPr>
            <a:endParaRPr lang="el-GR" dirty="0">
              <a:solidFill>
                <a:prstClr val="black"/>
              </a:solidFill>
              <a:latin typeface="Sylfaen" panose="010A0502050306030303" pitchFamily="18" charset="0"/>
            </a:endParaRPr>
          </a:p>
          <a:p>
            <a:pPr marL="285750" lvl="0" indent="-285750" algn="just">
              <a:buClr>
                <a:srgbClr val="C00000"/>
              </a:buClr>
              <a:buFont typeface="Arial" panose="020B0604020202020204" pitchFamily="34" charset="0"/>
              <a:buChar char="♀"/>
            </a:pPr>
            <a:r>
              <a:rPr lang="el-GR" dirty="0">
                <a:solidFill>
                  <a:prstClr val="black"/>
                </a:solidFill>
                <a:latin typeface="Sylfaen" panose="010A0502050306030303" pitchFamily="18" charset="0"/>
              </a:rPr>
              <a:t>Επιπλέον, περίοδοι έντονης ανησυχίας ή ασιτίας προκαλούσαν αστάθειες, ακόμη και διακοπή της εμμηνόρροιας. </a:t>
            </a:r>
            <a:r>
              <a:rPr lang="el-GR" dirty="0">
                <a:solidFill>
                  <a:srgbClr val="000000"/>
                </a:solidFill>
                <a:latin typeface="Sylfaen" panose="010A0502050306030303" pitchFamily="18" charset="0"/>
              </a:rPr>
              <a:t>Ενδεικτικό παράδειγμα τέτοιων συνεπειών εξαρτημένων της διατροφής συνιστά η μελέτη της </a:t>
            </a:r>
            <a:r>
              <a:rPr lang="en-US" b="1" dirty="0">
                <a:solidFill>
                  <a:srgbClr val="000000"/>
                </a:solidFill>
                <a:latin typeface="Sylfaen" panose="010A0502050306030303" pitchFamily="18" charset="0"/>
              </a:rPr>
              <a:t>Caroline Walker Bynum</a:t>
            </a:r>
            <a:r>
              <a:rPr lang="el-GR" b="1" dirty="0">
                <a:solidFill>
                  <a:srgbClr val="000000"/>
                </a:solidFill>
                <a:latin typeface="Sylfaen" panose="010A0502050306030303" pitchFamily="18" charset="0"/>
              </a:rPr>
              <a:t>, </a:t>
            </a:r>
            <a:r>
              <a:rPr lang="en-US" i="1" dirty="0">
                <a:solidFill>
                  <a:srgbClr val="7030A0"/>
                </a:solidFill>
                <a:latin typeface="Sylfaen" panose="010A0502050306030303" pitchFamily="18" charset="0"/>
              </a:rPr>
              <a:t>Holy Feast and Holy Fast The Religious Significance of Food to Medieval Women </a:t>
            </a:r>
            <a:r>
              <a:rPr lang="en-US" dirty="0">
                <a:solidFill>
                  <a:srgbClr val="000000"/>
                </a:solidFill>
                <a:latin typeface="Sylfaen" panose="010A0502050306030303" pitchFamily="18" charset="0"/>
              </a:rPr>
              <a:t>(1988), </a:t>
            </a:r>
            <a:r>
              <a:rPr lang="el-GR" dirty="0">
                <a:solidFill>
                  <a:srgbClr val="000000"/>
                </a:solidFill>
                <a:latin typeface="Sylfaen" panose="010A0502050306030303" pitchFamily="18" charset="0"/>
              </a:rPr>
              <a:t>η οποία μελέτησε μορφές θρησκευτικότητας και πρακτικές ευσέβειας των θρησκευόμενων γυναικών (</a:t>
            </a:r>
            <a:r>
              <a:rPr lang="en-US" b="1" dirty="0" err="1">
                <a:solidFill>
                  <a:srgbClr val="000000"/>
                </a:solidFill>
                <a:latin typeface="Sylfaen" panose="010A0502050306030303" pitchFamily="18" charset="0"/>
              </a:rPr>
              <a:t>mulieres</a:t>
            </a:r>
            <a:r>
              <a:rPr lang="en-US" b="1" dirty="0">
                <a:solidFill>
                  <a:srgbClr val="000000"/>
                </a:solidFill>
                <a:latin typeface="Sylfaen" panose="010A0502050306030303" pitchFamily="18" charset="0"/>
              </a:rPr>
              <a:t> </a:t>
            </a:r>
            <a:r>
              <a:rPr lang="en-US" b="1" dirty="0" err="1">
                <a:solidFill>
                  <a:srgbClr val="000000"/>
                </a:solidFill>
                <a:latin typeface="Sylfaen" panose="010A0502050306030303" pitchFamily="18" charset="0"/>
              </a:rPr>
              <a:t>religiosae</a:t>
            </a:r>
            <a:r>
              <a:rPr lang="en-US" dirty="0">
                <a:solidFill>
                  <a:srgbClr val="000000"/>
                </a:solidFill>
                <a:latin typeface="Sylfaen" panose="010A0502050306030303" pitchFamily="18" charset="0"/>
              </a:rPr>
              <a:t>)</a:t>
            </a:r>
            <a:r>
              <a:rPr lang="el-GR" dirty="0">
                <a:solidFill>
                  <a:srgbClr val="000000"/>
                </a:solidFill>
                <a:latin typeface="Sylfaen" panose="010A0502050306030303" pitchFamily="18" charset="0"/>
              </a:rPr>
              <a:t>, καταδεικνύοντας πως διαμέσου της εξαντλητικής νηστείας η </a:t>
            </a:r>
            <a:r>
              <a:rPr lang="el-GR" b="1" dirty="0">
                <a:solidFill>
                  <a:srgbClr val="0033CC"/>
                </a:solidFill>
                <a:latin typeface="Sylfaen" panose="010A0502050306030303" pitchFamily="18" charset="0"/>
              </a:rPr>
              <a:t>εμμηνορρυσία διακοπτόταν</a:t>
            </a:r>
            <a:r>
              <a:rPr lang="el-GR" dirty="0">
                <a:solidFill>
                  <a:srgbClr val="000000"/>
                </a:solidFill>
                <a:latin typeface="Sylfaen" panose="010A0502050306030303" pitchFamily="18" charset="0"/>
              </a:rPr>
              <a:t>, ενώ σε κάποιες περιπτώσεις μπορούσε να σταματήσει τελείως.</a:t>
            </a:r>
          </a:p>
          <a:p>
            <a:pPr lvl="0" algn="just"/>
            <a:r>
              <a:rPr lang="el-GR" dirty="0">
                <a:solidFill>
                  <a:srgbClr val="000000"/>
                </a:solidFill>
                <a:latin typeface="Sylfaen" panose="010A0502050306030303" pitchFamily="18" charset="0"/>
              </a:rPr>
              <a:t> </a:t>
            </a:r>
          </a:p>
        </p:txBody>
      </p:sp>
      <p:sp>
        <p:nvSpPr>
          <p:cNvPr id="4" name="TextBox 3">
            <a:extLst>
              <a:ext uri="{FF2B5EF4-FFF2-40B4-BE49-F238E27FC236}">
                <a16:creationId xmlns:a16="http://schemas.microsoft.com/office/drawing/2014/main" id="{2680B489-7E13-A04C-01E1-1503661AA70F}"/>
              </a:ext>
            </a:extLst>
          </p:cNvPr>
          <p:cNvSpPr txBox="1"/>
          <p:nvPr/>
        </p:nvSpPr>
        <p:spPr>
          <a:xfrm>
            <a:off x="774369" y="165312"/>
            <a:ext cx="10096107" cy="2031325"/>
          </a:xfrm>
          <a:prstGeom prst="rect">
            <a:avLst/>
          </a:prstGeom>
          <a:noFill/>
          <a:ln w="38100">
            <a:solidFill>
              <a:srgbClr val="800000"/>
            </a:solidFill>
          </a:ln>
        </p:spPr>
        <p:txBody>
          <a:bodyPr wrap="square" rtlCol="0">
            <a:spAutoFit/>
          </a:bodyPr>
          <a:lstStyle/>
          <a:p>
            <a:pPr marL="285750" lvl="0" indent="-285750" algn="just">
              <a:buClr>
                <a:srgbClr val="FF0000"/>
              </a:buClr>
              <a:buFont typeface="Sylfaen" panose="010A0502050306030303" pitchFamily="18" charset="0"/>
              <a:buChar char="●"/>
            </a:pPr>
            <a:r>
              <a:rPr lang="el-GR" dirty="0">
                <a:solidFill>
                  <a:srgbClr val="000000"/>
                </a:solidFill>
                <a:latin typeface="Sylfaen" panose="010A0502050306030303" pitchFamily="18" charset="0"/>
              </a:rPr>
              <a:t>Ο πάπας Ιννοκέντιος Γ΄(1161-1216) εξέφραζε άκρως αρνητικές απόψεις για την </a:t>
            </a:r>
            <a:r>
              <a:rPr lang="el-GR" b="1" dirty="0">
                <a:solidFill>
                  <a:srgbClr val="000000"/>
                </a:solidFill>
                <a:latin typeface="Sylfaen" panose="010A0502050306030303" pitchFamily="18" charset="0"/>
              </a:rPr>
              <a:t>εμμηνόρροια</a:t>
            </a:r>
            <a:r>
              <a:rPr lang="el-GR" dirty="0">
                <a:solidFill>
                  <a:srgbClr val="000000"/>
                </a:solidFill>
                <a:latin typeface="Sylfaen" panose="010A0502050306030303" pitchFamily="18" charset="0"/>
              </a:rPr>
              <a:t>, βρίσκοντας στήριξη στη </a:t>
            </a:r>
            <a:r>
              <a:rPr lang="el-GR" b="1" u="sng" dirty="0">
                <a:solidFill>
                  <a:srgbClr val="000000"/>
                </a:solidFill>
                <a:latin typeface="Sylfaen" panose="010A0502050306030303" pitchFamily="18" charset="0"/>
              </a:rPr>
              <a:t>σκέψη του Αριστοτέλη και του Πλίνιου</a:t>
            </a:r>
            <a:r>
              <a:rPr lang="el-GR" dirty="0">
                <a:solidFill>
                  <a:srgbClr val="000000"/>
                </a:solidFill>
                <a:latin typeface="Sylfaen" panose="010A0502050306030303" pitchFamily="18" charset="0"/>
              </a:rPr>
              <a:t>: «μπορεί να σκουριάσει τον σίδηρο, να βλάψει τις καλλιέργειες, να προκαλέσει βλάβη στη γέννα».</a:t>
            </a:r>
            <a:endParaRPr lang="el-GR" dirty="0">
              <a:solidFill>
                <a:prstClr val="black"/>
              </a:solidFill>
              <a:latin typeface="Sylfaen" panose="010A0502050306030303" pitchFamily="18" charset="0"/>
            </a:endParaRPr>
          </a:p>
          <a:p>
            <a:pPr marL="285750" lvl="0" indent="-285750" algn="just">
              <a:buClr>
                <a:srgbClr val="FF0000"/>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FF0000"/>
              </a:buClr>
              <a:buFont typeface="Sylfaen" panose="010A0502050306030303" pitchFamily="18" charset="0"/>
              <a:buChar char="●"/>
            </a:pPr>
            <a:r>
              <a:rPr lang="el-GR" dirty="0">
                <a:solidFill>
                  <a:prstClr val="black"/>
                </a:solidFill>
                <a:latin typeface="Sylfaen" panose="010A0502050306030303" pitchFamily="18" charset="0"/>
              </a:rPr>
              <a:t>*Στις «Ετυμολογίες» του, ο Ισίδωρος της Σεβίλλης, ο οποίος όριζε την περίοδο ως περίσσευμα αίματος, επηρεασμένος από τις ιατρικές θεωρήσεις, προχώρησε στην ετυμολογία της λέξης, καταλήγοντας πως προέρχεται από τις φάσεις της σελήνης «</a:t>
            </a:r>
            <a:r>
              <a:rPr lang="el-GR" dirty="0" err="1">
                <a:solidFill>
                  <a:prstClr val="black"/>
                </a:solidFill>
                <a:latin typeface="Sylfaen" panose="010A0502050306030303" pitchFamily="18" charset="0"/>
              </a:rPr>
              <a:t>menstrual</a:t>
            </a:r>
            <a:r>
              <a:rPr lang="el-GR" dirty="0">
                <a:solidFill>
                  <a:prstClr val="black"/>
                </a:solidFill>
                <a:latin typeface="Sylfaen" panose="010A0502050306030303" pitchFamily="18" charset="0"/>
              </a:rPr>
              <a:t>» (</a:t>
            </a:r>
            <a:r>
              <a:rPr lang="el-GR" dirty="0" err="1">
                <a:solidFill>
                  <a:prstClr val="black"/>
                </a:solidFill>
                <a:latin typeface="Sylfaen" panose="010A0502050306030303" pitchFamily="18" charset="0"/>
              </a:rPr>
              <a:t>mensis</a:t>
            </a:r>
            <a:r>
              <a:rPr lang="el-GR" dirty="0">
                <a:solidFill>
                  <a:prstClr val="black"/>
                </a:solidFill>
                <a:latin typeface="Sylfaen" panose="010A0502050306030303" pitchFamily="18" charset="0"/>
              </a:rPr>
              <a:t> + </a:t>
            </a:r>
            <a:r>
              <a:rPr lang="el-GR" dirty="0" err="1">
                <a:solidFill>
                  <a:prstClr val="black"/>
                </a:solidFill>
                <a:latin typeface="Sylfaen" panose="010A0502050306030303" pitchFamily="18" charset="0"/>
              </a:rPr>
              <a:t>mene</a:t>
            </a:r>
            <a:r>
              <a:rPr lang="el-GR" dirty="0">
                <a:solidFill>
                  <a:prstClr val="black"/>
                </a:solidFill>
                <a:latin typeface="Sylfaen" panose="010A0502050306030303" pitchFamily="18" charset="0"/>
              </a:rPr>
              <a:t>).</a:t>
            </a:r>
          </a:p>
        </p:txBody>
      </p:sp>
      <p:sp>
        <p:nvSpPr>
          <p:cNvPr id="5" name="TextBox 4">
            <a:extLst>
              <a:ext uri="{FF2B5EF4-FFF2-40B4-BE49-F238E27FC236}">
                <a16:creationId xmlns:a16="http://schemas.microsoft.com/office/drawing/2014/main" id="{509DD84C-BE86-3555-7C73-AD68BC27FE2D}"/>
              </a:ext>
            </a:extLst>
          </p:cNvPr>
          <p:cNvSpPr txBox="1"/>
          <p:nvPr/>
        </p:nvSpPr>
        <p:spPr>
          <a:xfrm>
            <a:off x="2809187" y="5464311"/>
            <a:ext cx="8267308" cy="646331"/>
          </a:xfrm>
          <a:prstGeom prst="rect">
            <a:avLst/>
          </a:prstGeom>
          <a:noFill/>
        </p:spPr>
        <p:txBody>
          <a:bodyPr wrap="square" rtlCol="0">
            <a:spAutoFit/>
          </a:bodyPr>
          <a:lstStyle/>
          <a:p>
            <a:pPr algn="just"/>
            <a:r>
              <a:rPr lang="el-GR" dirty="0">
                <a:solidFill>
                  <a:srgbClr val="000000"/>
                </a:solidFill>
                <a:latin typeface="Sylfaen" panose="010A0502050306030303" pitchFamily="18" charset="0"/>
              </a:rPr>
              <a:t>Μια τέτοια ασκητική πρακτική μπορούσε να λειτουργήσει και </a:t>
            </a:r>
            <a:r>
              <a:rPr lang="el-GR" dirty="0">
                <a:solidFill>
                  <a:srgbClr val="C00000"/>
                </a:solidFill>
                <a:latin typeface="Sylfaen" panose="010A0502050306030303" pitchFamily="18" charset="0"/>
              </a:rPr>
              <a:t>ως μία εκδήλωση </a:t>
            </a:r>
            <a:r>
              <a:rPr lang="el-GR" b="1" u="sng" dirty="0">
                <a:solidFill>
                  <a:srgbClr val="C00000"/>
                </a:solidFill>
                <a:latin typeface="Sylfaen" panose="010A0502050306030303" pitchFamily="18" charset="0"/>
              </a:rPr>
              <a:t>αυτοελέγχου</a:t>
            </a:r>
            <a:r>
              <a:rPr lang="el-GR" dirty="0">
                <a:solidFill>
                  <a:srgbClr val="C00000"/>
                </a:solidFill>
                <a:latin typeface="Sylfaen" panose="010A0502050306030303" pitchFamily="18" charset="0"/>
              </a:rPr>
              <a:t> των μοναχών </a:t>
            </a:r>
            <a:r>
              <a:rPr lang="el-GR" dirty="0">
                <a:solidFill>
                  <a:srgbClr val="000000"/>
                </a:solidFill>
                <a:latin typeface="Sylfaen" panose="010A0502050306030303" pitchFamily="18" charset="0"/>
              </a:rPr>
              <a:t>επί των σωμάτων και </a:t>
            </a:r>
            <a:r>
              <a:rPr lang="el-GR" b="1" dirty="0">
                <a:solidFill>
                  <a:srgbClr val="C00000"/>
                </a:solidFill>
                <a:latin typeface="Sylfaen" panose="010A0502050306030303" pitchFamily="18" charset="0"/>
              </a:rPr>
              <a:t>της σεξουαλικότητάς τους</a:t>
            </a:r>
            <a:r>
              <a:rPr lang="el-GR" dirty="0">
                <a:solidFill>
                  <a:srgbClr val="000000"/>
                </a:solidFill>
                <a:latin typeface="Sylfaen" panose="010A0502050306030303" pitchFamily="18" charset="0"/>
              </a:rPr>
              <a:t>.</a:t>
            </a:r>
            <a:endParaRPr lang="el-GR" dirty="0"/>
          </a:p>
        </p:txBody>
      </p:sp>
      <p:sp>
        <p:nvSpPr>
          <p:cNvPr id="6" name="Βέλος: Με γωνία προς τα επάνω 5">
            <a:extLst>
              <a:ext uri="{FF2B5EF4-FFF2-40B4-BE49-F238E27FC236}">
                <a16:creationId xmlns:a16="http://schemas.microsoft.com/office/drawing/2014/main" id="{AFBE608E-DB93-F29E-1BB5-4A4AD67E245A}"/>
              </a:ext>
            </a:extLst>
          </p:cNvPr>
          <p:cNvSpPr/>
          <p:nvPr/>
        </p:nvSpPr>
        <p:spPr>
          <a:xfrm rot="5400000">
            <a:off x="2375555" y="5354425"/>
            <a:ext cx="433632" cy="354735"/>
          </a:xfrm>
          <a:prstGeom prst="bentUp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20119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899" y="616170"/>
            <a:ext cx="11006052" cy="2862322"/>
          </a:xfrm>
          <a:prstGeom prst="rect">
            <a:avLst/>
          </a:prstGeom>
          <a:noFill/>
        </p:spPr>
        <p:txBody>
          <a:bodyPr wrap="square" rtlCol="0">
            <a:spAutoFit/>
          </a:bodyPr>
          <a:lstStyle/>
          <a:p>
            <a:pPr marL="285750" indent="-285750" algn="just">
              <a:buClr>
                <a:srgbClr val="0033CC"/>
              </a:buClr>
              <a:buFont typeface="Arial" panose="020B0604020202020204" pitchFamily="34" charset="0"/>
              <a:buChar char="♀"/>
            </a:pPr>
            <a:r>
              <a:rPr lang="el-GR" b="1" dirty="0" smtClean="0">
                <a:latin typeface="Sylfaen" panose="010A0502050306030303" pitchFamily="18" charset="0"/>
                <a:cs typeface="Calibri" panose="020F0502020204030204" pitchFamily="34" charset="0"/>
              </a:rPr>
              <a:t>Η </a:t>
            </a:r>
            <a:r>
              <a:rPr lang="el-GR" b="1" dirty="0">
                <a:latin typeface="Sylfaen" panose="010A0502050306030303" pitchFamily="18" charset="0"/>
                <a:cs typeface="Calibri" panose="020F0502020204030204" pitchFamily="34" charset="0"/>
              </a:rPr>
              <a:t>μιαρότητα, </a:t>
            </a:r>
            <a:r>
              <a:rPr lang="el-GR" dirty="0">
                <a:latin typeface="Sylfaen" panose="010A0502050306030303" pitchFamily="18" charset="0"/>
                <a:cs typeface="Calibri" panose="020F0502020204030204" pitchFamily="34" charset="0"/>
              </a:rPr>
              <a:t>αν και κατεξοχήν ιδιότητα και προορισμός του θηλυκού σώματος και στοιχείο της γυναικείας κατωτερότητας, </a:t>
            </a:r>
            <a:r>
              <a:rPr lang="el-GR" b="1" dirty="0">
                <a:solidFill>
                  <a:srgbClr val="8C0E71"/>
                </a:solidFill>
                <a:latin typeface="Sylfaen" panose="010A0502050306030303" pitchFamily="18" charset="0"/>
                <a:cs typeface="Calibri" panose="020F0502020204030204" pitchFamily="34" charset="0"/>
              </a:rPr>
              <a:t>μπορούσε να είναι και τερατώδης</a:t>
            </a:r>
            <a:r>
              <a:rPr lang="el-GR" dirty="0">
                <a:latin typeface="Sylfaen" panose="010A0502050306030303" pitchFamily="18" charset="0"/>
                <a:cs typeface="Calibri" panose="020F0502020204030204" pitchFamily="34" charset="0"/>
              </a:rPr>
              <a:t>. </a:t>
            </a:r>
          </a:p>
          <a:p>
            <a:pPr marL="285750" indent="-285750" algn="just">
              <a:buClr>
                <a:srgbClr val="0033CC"/>
              </a:buClr>
              <a:buFont typeface="Arial" panose="020B0604020202020204" pitchFamily="34" charset="0"/>
              <a:buChar char="♀"/>
            </a:pPr>
            <a:endParaRPr lang="el-GR" dirty="0">
              <a:latin typeface="Sylfaen" panose="010A0502050306030303" pitchFamily="18" charset="0"/>
              <a:cs typeface="Calibri" panose="020F0502020204030204" pitchFamily="34" charset="0"/>
            </a:endParaRPr>
          </a:p>
          <a:p>
            <a:pPr marL="285750" indent="-285750" algn="just">
              <a:buClr>
                <a:srgbClr val="0033CC"/>
              </a:buClr>
              <a:buFont typeface="Arial" panose="020B0604020202020204" pitchFamily="34" charset="0"/>
              <a:buChar char="♀"/>
            </a:pPr>
            <a:r>
              <a:rPr lang="el-GR" dirty="0">
                <a:latin typeface="Sylfaen" panose="010A0502050306030303" pitchFamily="18" charset="0"/>
                <a:cs typeface="Calibri" panose="020F0502020204030204" pitchFamily="34" charset="0"/>
              </a:rPr>
              <a:t>Η μορφή του τέρατος, το τερατώδες και η τερατολογία κατέχουν κεντρική θέση σε διάφορα πεδία της μεσαιωνικής σκέψης από τον 12</a:t>
            </a:r>
            <a:r>
              <a:rPr lang="el-GR" baseline="30000" dirty="0">
                <a:latin typeface="Sylfaen" panose="010A0502050306030303" pitchFamily="18" charset="0"/>
                <a:cs typeface="Calibri" panose="020F0502020204030204" pitchFamily="34" charset="0"/>
              </a:rPr>
              <a:t>ο</a:t>
            </a:r>
            <a:r>
              <a:rPr lang="el-GR" dirty="0">
                <a:latin typeface="Sylfaen" panose="010A0502050306030303" pitchFamily="18" charset="0"/>
                <a:cs typeface="Calibri" panose="020F0502020204030204" pitchFamily="34" charset="0"/>
              </a:rPr>
              <a:t> αι., ειδικά στα ταξινομικά συστήματα με τα οποία ο Μεσαίωνας </a:t>
            </a:r>
            <a:r>
              <a:rPr lang="el-GR" dirty="0" err="1">
                <a:latin typeface="Sylfaen" panose="010A0502050306030303" pitchFamily="18" charset="0"/>
                <a:cs typeface="Calibri" panose="020F0502020204030204" pitchFamily="34" charset="0"/>
              </a:rPr>
              <a:t>εννοιολογούσε</a:t>
            </a:r>
            <a:r>
              <a:rPr lang="el-GR" dirty="0">
                <a:latin typeface="Sylfaen" panose="010A0502050306030303" pitchFamily="18" charset="0"/>
                <a:cs typeface="Calibri" panose="020F0502020204030204" pitchFamily="34" charset="0"/>
              </a:rPr>
              <a:t> τον κόσμο και την ανθρώπινη υπόσταση. Όπως οι Σαρακηνοί και οι Εβραίοι αποτελούσαν συχνά τερατώδεις μορφές λόγω του ότι βρίσκονταν έξω από το χριστιανικό κοινωνικό σώμα, έτσι και οι γυναίκες λάμβαναν τερατώδεις απεικονίσεις και </a:t>
            </a:r>
            <a:r>
              <a:rPr lang="el-GR" dirty="0" err="1">
                <a:latin typeface="Sylfaen" panose="010A0502050306030303" pitchFamily="18" charset="0"/>
                <a:cs typeface="Calibri" panose="020F0502020204030204" pitchFamily="34" charset="0"/>
              </a:rPr>
              <a:t>νοηματοτοδοτήσεις</a:t>
            </a:r>
            <a:r>
              <a:rPr lang="el-GR" dirty="0">
                <a:latin typeface="Sylfaen" panose="010A0502050306030303" pitchFamily="18" charset="0"/>
                <a:cs typeface="Calibri" panose="020F0502020204030204" pitchFamily="34" charset="0"/>
              </a:rPr>
              <a:t>. </a:t>
            </a:r>
          </a:p>
          <a:p>
            <a:pPr algn="just"/>
            <a:endParaRPr lang="el-GR" dirty="0">
              <a:latin typeface="Sylfaen" panose="010A0502050306030303" pitchFamily="18" charset="0"/>
              <a:cs typeface="Calibri" panose="020F0502020204030204" pitchFamily="34" charset="0"/>
            </a:endParaRPr>
          </a:p>
          <a:p>
            <a:pPr algn="just"/>
            <a:r>
              <a:rPr lang="el-GR" dirty="0">
                <a:latin typeface="Sylfaen" panose="010A0502050306030303" pitchFamily="18" charset="0"/>
                <a:cs typeface="Calibri" panose="020F0502020204030204" pitchFamily="34" charset="0"/>
              </a:rPr>
              <a:t>															</a:t>
            </a:r>
          </a:p>
        </p:txBody>
      </p:sp>
      <p:sp>
        <p:nvSpPr>
          <p:cNvPr id="3" name="Ορθογώνιο 2">
            <a:extLst>
              <a:ext uri="{FF2B5EF4-FFF2-40B4-BE49-F238E27FC236}">
                <a16:creationId xmlns:a16="http://schemas.microsoft.com/office/drawing/2014/main" id="{3DAA5993-1024-3F7A-2D7C-EBA7127EB9B2}"/>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La Femme au serp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606" y="3666104"/>
            <a:ext cx="1983681" cy="2984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Fig. 1 – Saint-Pierre de Moissac (Tarn-et-Garonne), portail sud, femme nue allaitant deux serpents, le sexe dévoré par un batracien, un bras tenu par un dé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714" y="3704658"/>
            <a:ext cx="1989109" cy="2996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C1837F-BB12-86DF-1B7D-6EB090B045E2}"/>
              </a:ext>
            </a:extLst>
          </p:cNvPr>
          <p:cNvSpPr txBox="1"/>
          <p:nvPr/>
        </p:nvSpPr>
        <p:spPr>
          <a:xfrm>
            <a:off x="1535502" y="4131679"/>
            <a:ext cx="5719313" cy="1754326"/>
          </a:xfrm>
          <a:prstGeom prst="rect">
            <a:avLst/>
          </a:prstGeom>
          <a:solidFill>
            <a:srgbClr val="9999FF"/>
          </a:solidFill>
        </p:spPr>
        <p:txBody>
          <a:bodyPr wrap="square" rtlCol="0">
            <a:spAutoFit/>
          </a:bodyPr>
          <a:lstStyle/>
          <a:p>
            <a:pPr algn="just"/>
            <a:r>
              <a:rPr lang="el-GR" dirty="0">
                <a:latin typeface="Sylfaen" panose="010A0502050306030303" pitchFamily="18" charset="0"/>
                <a:cs typeface="Calibri" panose="020F0502020204030204" pitchFamily="34" charset="0"/>
              </a:rPr>
              <a:t>Μορφή γυναίκας </a:t>
            </a:r>
            <a:r>
              <a:rPr lang="el-GR" b="1" dirty="0">
                <a:latin typeface="Sylfaen" panose="010A0502050306030303" pitchFamily="18" charset="0"/>
                <a:cs typeface="Calibri" panose="020F0502020204030204" pitchFamily="34" charset="0"/>
              </a:rPr>
              <a:t>με φίδια </a:t>
            </a:r>
            <a:r>
              <a:rPr lang="el-GR" dirty="0">
                <a:latin typeface="Sylfaen" panose="010A0502050306030303" pitchFamily="18" charset="0"/>
                <a:cs typeface="Calibri" panose="020F0502020204030204" pitchFamily="34" charset="0"/>
              </a:rPr>
              <a:t>(</a:t>
            </a:r>
            <a:r>
              <a:rPr lang="en-US" dirty="0">
                <a:latin typeface="Sylfaen" panose="010A0502050306030303" pitchFamily="18" charset="0"/>
                <a:cs typeface="Calibri" panose="020F0502020204030204" pitchFamily="34" charset="0"/>
              </a:rPr>
              <a:t>femme-aux-serpents)</a:t>
            </a:r>
            <a:r>
              <a:rPr lang="el-GR" dirty="0">
                <a:latin typeface="Sylfaen" panose="010A0502050306030303" pitchFamily="18" charset="0"/>
                <a:cs typeface="Calibri" panose="020F0502020204030204" pitchFamily="34" charset="0"/>
              </a:rPr>
              <a:t> εμφανίζεται σε ρωμανικού ρυθμού γλυπτά που κοσμούν ναούς του </a:t>
            </a:r>
            <a:r>
              <a:rPr lang="el-GR" b="1" dirty="0">
                <a:latin typeface="Sylfaen" panose="010A0502050306030303" pitchFamily="18" charset="0"/>
                <a:cs typeface="Calibri" panose="020F0502020204030204" pitchFamily="34" charset="0"/>
              </a:rPr>
              <a:t>12ου αιώνα</a:t>
            </a:r>
            <a:r>
              <a:rPr lang="el-GR" dirty="0">
                <a:latin typeface="Sylfaen" panose="010A0502050306030303" pitchFamily="18" charset="0"/>
                <a:cs typeface="Calibri" panose="020F0502020204030204" pitchFamily="34" charset="0"/>
              </a:rPr>
              <a:t>, όπου τα φίδια προβάλλουν από το αιδοίο της μορφής και καταλήγουν στο στήθος. </a:t>
            </a:r>
          </a:p>
          <a:p>
            <a:pPr algn="just"/>
            <a:r>
              <a:rPr lang="el-GR" dirty="0">
                <a:latin typeface="Sylfaen" panose="010A0502050306030303" pitchFamily="18" charset="0"/>
                <a:cs typeface="Calibri" panose="020F0502020204030204" pitchFamily="34" charset="0"/>
              </a:rPr>
              <a:t>Η φαλλική μορφή του φιδιού ορίζει την </a:t>
            </a:r>
            <a:r>
              <a:rPr lang="en-US" b="1" dirty="0" err="1">
                <a:latin typeface="Sylfaen" panose="010A0502050306030303" pitchFamily="18" charset="0"/>
                <a:cs typeface="Calibri" panose="020F0502020204030204" pitchFamily="34" charset="0"/>
              </a:rPr>
              <a:t>luxuria</a:t>
            </a:r>
            <a:r>
              <a:rPr lang="en-US" dirty="0">
                <a:latin typeface="Sylfaen" panose="010A0502050306030303" pitchFamily="18" charset="0"/>
                <a:cs typeface="Calibri" panose="020F0502020204030204" pitchFamily="34" charset="0"/>
              </a:rPr>
              <a:t> (</a:t>
            </a:r>
            <a:r>
              <a:rPr lang="el-GR" dirty="0">
                <a:latin typeface="Sylfaen" panose="010A0502050306030303" pitchFamily="18" charset="0"/>
                <a:cs typeface="Calibri" panose="020F0502020204030204" pitchFamily="34" charset="0"/>
              </a:rPr>
              <a:t>λαγνεία) ως στοιχείο της γυναικείας επικινδυνότητας.</a:t>
            </a:r>
            <a:endParaRPr lang="el-GR" dirty="0"/>
          </a:p>
        </p:txBody>
      </p:sp>
      <p:sp>
        <p:nvSpPr>
          <p:cNvPr id="5" name="Βέλος: Κάτω 4">
            <a:extLst>
              <a:ext uri="{FF2B5EF4-FFF2-40B4-BE49-F238E27FC236}">
                <a16:creationId xmlns:a16="http://schemas.microsoft.com/office/drawing/2014/main" id="{9FC7A1C3-2D3C-09E4-27FF-A9EF92F1AC67}"/>
              </a:ext>
            </a:extLst>
          </p:cNvPr>
          <p:cNvSpPr/>
          <p:nvPr/>
        </p:nvSpPr>
        <p:spPr>
          <a:xfrm>
            <a:off x="4218317" y="3278038"/>
            <a:ext cx="241540" cy="612475"/>
          </a:xfrm>
          <a:prstGeom prst="downArrow">
            <a:avLst/>
          </a:prstGeom>
          <a:solidFill>
            <a:srgbClr val="9999FF"/>
          </a:solidFill>
          <a:ln>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6773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899" y="616170"/>
            <a:ext cx="11006052" cy="5078313"/>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l-GR" dirty="0">
                <a:latin typeface="Sylfaen" panose="010A0502050306030303" pitchFamily="18" charset="0"/>
                <a:cs typeface="Calibri" panose="020F0502020204030204" pitchFamily="34" charset="0"/>
              </a:rPr>
              <a:t>Γενικότερα, η εμμηνόρροια ήταν ορατό και απτό σημάδι της αδυναμίας των γυναικών, ενώ και στις τρεις μεγάλες θρησκείες συλλαμβάνεται ως πεδίο μόλυνσης και πνευματικής μιαρότητας, </a:t>
            </a:r>
            <a:r>
              <a:rPr lang="el-GR" b="1" dirty="0">
                <a:solidFill>
                  <a:srgbClr val="0033CC"/>
                </a:solidFill>
                <a:latin typeface="Sylfaen" panose="010A0502050306030303" pitchFamily="18" charset="0"/>
                <a:cs typeface="Calibri" panose="020F0502020204030204" pitchFamily="34" charset="0"/>
              </a:rPr>
              <a:t>απαγορεύοντας διά ροπάλου τη συνουσία κατά τη διάρκειά της</a:t>
            </a:r>
            <a:r>
              <a:rPr lang="el-GR" dirty="0">
                <a:latin typeface="Sylfaen" panose="010A0502050306030303" pitchFamily="18" charset="0"/>
                <a:cs typeface="Calibri" panose="020F0502020204030204" pitchFamily="34" charset="0"/>
              </a:rPr>
              <a:t>. </a:t>
            </a:r>
          </a:p>
          <a:p>
            <a:pPr marL="285750" indent="-285750" algn="just">
              <a:buClr>
                <a:srgbClr val="FF0000"/>
              </a:buClr>
              <a:buFont typeface="Arial" panose="020B0604020202020204" pitchFamily="34" charset="0"/>
              <a:buChar char="♀"/>
            </a:pPr>
            <a:endParaRPr lang="el-GR" dirty="0">
              <a:latin typeface="Sylfaen" panose="010A0502050306030303" pitchFamily="18" charset="0"/>
              <a:cs typeface="Calibri" panose="020F0502020204030204" pitchFamily="34" charset="0"/>
            </a:endParaRPr>
          </a:p>
          <a:p>
            <a:pPr marL="285750" indent="-285750" algn="just">
              <a:buClr>
                <a:srgbClr val="FF0000"/>
              </a:buClr>
              <a:buFont typeface="Arial" panose="020B0604020202020204" pitchFamily="34" charset="0"/>
              <a:buChar char="♀"/>
            </a:pPr>
            <a:r>
              <a:rPr lang="el-GR" dirty="0">
                <a:latin typeface="Sylfaen" panose="010A0502050306030303" pitchFamily="18" charset="0"/>
                <a:cs typeface="Calibri" panose="020F0502020204030204" pitchFamily="34" charset="0"/>
              </a:rPr>
              <a:t>Στον αντίποδα, σχεδόν </a:t>
            </a:r>
            <a:r>
              <a:rPr lang="el-GR" b="1" dirty="0">
                <a:latin typeface="Sylfaen" panose="010A0502050306030303" pitchFamily="18" charset="0"/>
                <a:cs typeface="Calibri" panose="020F0502020204030204" pitchFamily="34" charset="0"/>
              </a:rPr>
              <a:t>σε </a:t>
            </a:r>
            <a:r>
              <a:rPr lang="el-GR" b="1" dirty="0">
                <a:solidFill>
                  <a:srgbClr val="C00000"/>
                </a:solidFill>
                <a:latin typeface="Sylfaen" panose="010A0502050306030303" pitchFamily="18" charset="0"/>
                <a:cs typeface="Calibri" panose="020F0502020204030204" pitchFamily="34" charset="0"/>
              </a:rPr>
              <a:t>κανένα μεσαιωνικό ιατρικό εγχειρίδιο δε συνδέονται τόσα κακά με την εμμηνόρροια</a:t>
            </a:r>
            <a:r>
              <a:rPr lang="el-GR" dirty="0">
                <a:solidFill>
                  <a:srgbClr val="C00000"/>
                </a:solidFill>
                <a:latin typeface="Sylfaen" panose="010A0502050306030303" pitchFamily="18" charset="0"/>
                <a:cs typeface="Calibri" panose="020F0502020204030204" pitchFamily="34" charset="0"/>
              </a:rPr>
              <a:t>,</a:t>
            </a:r>
            <a:r>
              <a:rPr lang="el-GR" dirty="0">
                <a:latin typeface="Sylfaen" panose="010A0502050306030303" pitchFamily="18" charset="0"/>
                <a:cs typeface="Calibri" panose="020F0502020204030204" pitchFamily="34" charset="0"/>
              </a:rPr>
              <a:t> όπως καταλήγει η </a:t>
            </a:r>
            <a:r>
              <a:rPr lang="en-US" u="sng" dirty="0">
                <a:latin typeface="Sylfaen" panose="010A0502050306030303" pitchFamily="18" charset="0"/>
                <a:cs typeface="Calibri" panose="020F0502020204030204" pitchFamily="34" charset="0"/>
              </a:rPr>
              <a:t>Monica Green</a:t>
            </a:r>
            <a:r>
              <a:rPr lang="el-GR" dirty="0">
                <a:latin typeface="Sylfaen" panose="010A0502050306030303" pitchFamily="18" charset="0"/>
                <a:cs typeface="Calibri" panose="020F0502020204030204" pitchFamily="34" charset="0"/>
              </a:rPr>
              <a:t>, καθώς η σταθερή μηνιαία ροή συνιστούσε ένδειξη καλής υγείας και γονιμότητας, σε σημείο που να καθίσταται απαραίτητη. </a:t>
            </a:r>
            <a:r>
              <a:rPr lang="el-GR" b="1" dirty="0">
                <a:solidFill>
                  <a:srgbClr val="4C3D8B"/>
                </a:solidFill>
                <a:latin typeface="Sylfaen" panose="010A0502050306030303" pitchFamily="18" charset="0"/>
                <a:cs typeface="Calibri" panose="020F0502020204030204" pitchFamily="34" charset="0"/>
              </a:rPr>
              <a:t>Η διακοπή της ήταν σημάδι εγκυμοσύνης, θεωρώντας πως στη διάρκεια της κύησης το αίμα μετατρέπεται σε γάλα</a:t>
            </a:r>
            <a:r>
              <a:rPr lang="el-GR" dirty="0">
                <a:latin typeface="Sylfaen" panose="010A0502050306030303" pitchFamily="18" charset="0"/>
                <a:cs typeface="Calibri" panose="020F0502020204030204" pitchFamily="34" charset="0"/>
              </a:rPr>
              <a:t>. </a:t>
            </a:r>
            <a:r>
              <a:rPr lang="el-GR" b="1" dirty="0">
                <a:latin typeface="Sylfaen" panose="010A0502050306030303" pitchFamily="18" charset="0"/>
                <a:cs typeface="Calibri" panose="020F0502020204030204" pitchFamily="34" charset="0"/>
              </a:rPr>
              <a:t>Ως εκ τούτου, η απουσία της εμμηνορρυσίας ήταν αρνητική όχι μόνο για την υγεία της γυναίκας, αλλά και για τον σύζυγο</a:t>
            </a:r>
            <a:r>
              <a:rPr lang="el-GR" dirty="0">
                <a:latin typeface="Sylfaen" panose="010A0502050306030303" pitchFamily="18" charset="0"/>
                <a:cs typeface="Calibri" panose="020F0502020204030204" pitchFamily="34" charset="0"/>
              </a:rPr>
              <a:t>.</a:t>
            </a:r>
          </a:p>
          <a:p>
            <a:pPr marL="285750" indent="-285750" algn="just">
              <a:buClr>
                <a:srgbClr val="FF0000"/>
              </a:buClr>
              <a:buFont typeface="Arial" panose="020B0604020202020204" pitchFamily="34" charset="0"/>
              <a:buChar char="♀"/>
            </a:pPr>
            <a:endParaRPr lang="el-GR" dirty="0">
              <a:latin typeface="Sylfaen" panose="010A0502050306030303" pitchFamily="18" charset="0"/>
              <a:cs typeface="Calibri" panose="020F0502020204030204" pitchFamily="34" charset="0"/>
            </a:endParaRPr>
          </a:p>
          <a:p>
            <a:pPr marL="285750" indent="-285750" algn="just">
              <a:buClr>
                <a:srgbClr val="FF0000"/>
              </a:buClr>
              <a:buFont typeface="Arial" panose="020B0604020202020204" pitchFamily="34" charset="0"/>
              <a:buChar char="♀"/>
            </a:pPr>
            <a:r>
              <a:rPr lang="el-GR" dirty="0">
                <a:latin typeface="Sylfaen" panose="010A0502050306030303" pitchFamily="18" charset="0"/>
                <a:cs typeface="Calibri" panose="020F0502020204030204" pitchFamily="34" charset="0"/>
              </a:rPr>
              <a:t>Επιπλέον, δίνονταν οδηγίες από τους ιατρικούς συγγραφείς για την κατάλληλη ηλικία που ένα κορίτσι μπορούσε </a:t>
            </a:r>
            <a:r>
              <a:rPr lang="el-GR" b="1" dirty="0">
                <a:latin typeface="Sylfaen" panose="010A0502050306030303" pitchFamily="18" charset="0"/>
                <a:cs typeface="Calibri" panose="020F0502020204030204" pitchFamily="34" charset="0"/>
              </a:rPr>
              <a:t>να ξεκινήσει ολοκληρωμένες σεξουαλικές σχέσεις </a:t>
            </a:r>
            <a:r>
              <a:rPr lang="el-GR" dirty="0">
                <a:latin typeface="Sylfaen" panose="010A0502050306030303" pitchFamily="18" charset="0"/>
                <a:cs typeface="Calibri" panose="020F0502020204030204" pitchFamily="34" charset="0"/>
              </a:rPr>
              <a:t>και αυτή δεν ήταν αμέσως μετά την πρώτη έμμηνο ρύση, διότι το σώμα δεν κρινόταν ακόμη ώριμο, ώστε να υποβληθεί στη διαδικασία της γέννας. </a:t>
            </a:r>
            <a:r>
              <a:rPr lang="el-GR" b="1" dirty="0">
                <a:solidFill>
                  <a:srgbClr val="104D50"/>
                </a:solidFill>
                <a:latin typeface="Sylfaen" panose="010A0502050306030303" pitchFamily="18" charset="0"/>
                <a:cs typeface="Calibri" panose="020F0502020204030204" pitchFamily="34" charset="0"/>
              </a:rPr>
              <a:t>Το δυστυχές είναι, πως μια τέτοια θεώρηση δεν προβλεπόταν σε κανένα ρυθμιστικό κείμενο και ευρύτερα σε κάποιο νομικό κώδικα μεσαιωνικής πόλης</a:t>
            </a:r>
            <a:r>
              <a:rPr lang="el-GR" dirty="0">
                <a:latin typeface="Sylfaen" panose="010A0502050306030303" pitchFamily="18" charset="0"/>
                <a:cs typeface="Calibri" panose="020F0502020204030204" pitchFamily="34" charset="0"/>
              </a:rPr>
              <a:t>. </a:t>
            </a:r>
          </a:p>
          <a:p>
            <a:pPr marL="285750" indent="-285750" algn="just">
              <a:buClr>
                <a:srgbClr val="FF0000"/>
              </a:buClr>
              <a:buFont typeface="Arial" panose="020B0604020202020204" pitchFamily="34" charset="0"/>
              <a:buChar char="♀"/>
            </a:pPr>
            <a:endParaRPr lang="el-GR" dirty="0">
              <a:latin typeface="Sylfaen" panose="010A0502050306030303" pitchFamily="18" charset="0"/>
              <a:cs typeface="Calibri" panose="020F0502020204030204" pitchFamily="34" charset="0"/>
            </a:endParaRPr>
          </a:p>
          <a:p>
            <a:pPr algn="just"/>
            <a:endParaRPr lang="el-GR" dirty="0">
              <a:latin typeface="Sylfaen" panose="010A0502050306030303" pitchFamily="18" charset="0"/>
              <a:cs typeface="Calibri" panose="020F0502020204030204" pitchFamily="34" charset="0"/>
            </a:endParaRPr>
          </a:p>
          <a:p>
            <a:pPr algn="just"/>
            <a:endParaRPr lang="el-GR" dirty="0">
              <a:latin typeface="Sylfaen" panose="010A0502050306030303" pitchFamily="18" charset="0"/>
              <a:cs typeface="Calibri" panose="020F0502020204030204" pitchFamily="34" charset="0"/>
            </a:endParaRPr>
          </a:p>
        </p:txBody>
      </p:sp>
      <p:sp>
        <p:nvSpPr>
          <p:cNvPr id="3" name="Ορθογώνιο 2">
            <a:extLst>
              <a:ext uri="{FF2B5EF4-FFF2-40B4-BE49-F238E27FC236}">
                <a16:creationId xmlns:a16="http://schemas.microsoft.com/office/drawing/2014/main" id="{3DAA5993-1024-3F7A-2D7C-EBA7127EB9B2}"/>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FEC0FF84-9EAE-918D-B733-1C3A778BDDCF}"/>
              </a:ext>
            </a:extLst>
          </p:cNvPr>
          <p:cNvSpPr txBox="1"/>
          <p:nvPr/>
        </p:nvSpPr>
        <p:spPr>
          <a:xfrm>
            <a:off x="2156452" y="4955819"/>
            <a:ext cx="9447943" cy="1200329"/>
          </a:xfrm>
          <a:prstGeom prst="rect">
            <a:avLst/>
          </a:prstGeom>
          <a:noFill/>
        </p:spPr>
        <p:txBody>
          <a:bodyPr wrap="square" rtlCol="0">
            <a:spAutoFit/>
          </a:bodyPr>
          <a:lstStyle/>
          <a:p>
            <a:pPr algn="just">
              <a:buClr>
                <a:srgbClr val="FF0000"/>
              </a:buClr>
            </a:pPr>
            <a:r>
              <a:rPr lang="el-GR" dirty="0">
                <a:latin typeface="Sylfaen" panose="010A0502050306030303" pitchFamily="18" charset="0"/>
                <a:cs typeface="Calibri" panose="020F0502020204030204" pitchFamily="34" charset="0"/>
              </a:rPr>
              <a:t>Οι νόμοι, άλλωστε, επέτρεπαν στην αριστοκρατία να </a:t>
            </a:r>
            <a:r>
              <a:rPr lang="el-GR" dirty="0" err="1">
                <a:latin typeface="Sylfaen" panose="010A0502050306030303" pitchFamily="18" charset="0"/>
                <a:cs typeface="Calibri" panose="020F0502020204030204" pitchFamily="34" charset="0"/>
              </a:rPr>
              <a:t>αρραβωνιάζει</a:t>
            </a:r>
            <a:r>
              <a:rPr lang="el-GR" dirty="0">
                <a:latin typeface="Sylfaen" panose="010A0502050306030303" pitchFamily="18" charset="0"/>
                <a:cs typeface="Calibri" panose="020F0502020204030204" pitchFamily="34" charset="0"/>
              </a:rPr>
              <a:t> παιδιά, τα οποία σε μια πιο κατάλληλη ηλικία οδηγούνταν σε γάμο. </a:t>
            </a:r>
            <a:r>
              <a:rPr lang="el-GR" b="1" dirty="0">
                <a:solidFill>
                  <a:srgbClr val="7030A0"/>
                </a:solidFill>
                <a:latin typeface="Sylfaen" panose="010A0502050306030303" pitchFamily="18" charset="0"/>
                <a:cs typeface="Calibri" panose="020F0502020204030204" pitchFamily="34" charset="0"/>
              </a:rPr>
              <a:t>Από αυτήν την πρακτική, οδηγήθηκαν αρκετές περιπτώσεις στα εκκλησιαστικά δικαστήρια, όπου ένας από τους δύο συντρόφους δεν ήθελε ή ήταν ανίκανος να ολοκληρώσει τον γάμο</a:t>
            </a:r>
            <a:r>
              <a:rPr lang="el-GR" dirty="0">
                <a:latin typeface="Sylfaen" panose="010A0502050306030303" pitchFamily="18" charset="0"/>
                <a:cs typeface="Calibri" panose="020F0502020204030204" pitchFamily="34" charset="0"/>
              </a:rPr>
              <a:t>.</a:t>
            </a:r>
          </a:p>
        </p:txBody>
      </p:sp>
      <p:sp>
        <p:nvSpPr>
          <p:cNvPr id="6" name="Βέλος: Με γωνία προς τα επάνω 5">
            <a:extLst>
              <a:ext uri="{FF2B5EF4-FFF2-40B4-BE49-F238E27FC236}">
                <a16:creationId xmlns:a16="http://schemas.microsoft.com/office/drawing/2014/main" id="{8BB82CF4-0A08-C676-DE74-44BF42799E9C}"/>
              </a:ext>
            </a:extLst>
          </p:cNvPr>
          <p:cNvSpPr/>
          <p:nvPr/>
        </p:nvSpPr>
        <p:spPr>
          <a:xfrm rot="5400000">
            <a:off x="1789976" y="4916997"/>
            <a:ext cx="327653" cy="325421"/>
          </a:xfrm>
          <a:prstGeom prst="bentUpArrow">
            <a:avLst/>
          </a:prstGeom>
          <a:solidFill>
            <a:srgbClr val="4C3D8B"/>
          </a:solidFill>
          <a:ln>
            <a:solidFill>
              <a:srgbClr val="4C3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3787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409" y="195501"/>
            <a:ext cx="12192000" cy="5355312"/>
          </a:xfrm>
          <a:prstGeom prst="rect">
            <a:avLst/>
          </a:prstGeom>
          <a:noFill/>
        </p:spPr>
        <p:txBody>
          <a:bodyPr wrap="square" rtlCol="0">
            <a:spAutoFit/>
          </a:bodyPr>
          <a:lstStyle/>
          <a:p>
            <a:pPr lvl="0" algn="just"/>
            <a:r>
              <a:rPr lang="el-GR" dirty="0">
                <a:solidFill>
                  <a:prstClr val="black"/>
                </a:solidFill>
                <a:latin typeface="Sylfaen" panose="010A0502050306030303" pitchFamily="18" charset="0"/>
              </a:rPr>
              <a:t>Στους εξουσιαστικούς Λόγους, όπως είδαμε, οι ιδέες σχετικά με την υπόσταση της ύλης και του σώματος ήταν πολύ συχνά </a:t>
            </a:r>
            <a:r>
              <a:rPr lang="el-GR" b="1" dirty="0">
                <a:solidFill>
                  <a:prstClr val="black"/>
                </a:solidFill>
                <a:latin typeface="Sylfaen" panose="010A0502050306030303" pitchFamily="18" charset="0"/>
              </a:rPr>
              <a:t>αντίθετες και αντιφατικές </a:t>
            </a:r>
            <a:r>
              <a:rPr lang="el-GR" dirty="0">
                <a:solidFill>
                  <a:prstClr val="black"/>
                </a:solidFill>
                <a:latin typeface="Sylfaen" panose="010A0502050306030303" pitchFamily="18" charset="0"/>
              </a:rPr>
              <a:t>μεταξύ τους. </a:t>
            </a:r>
            <a:endParaRPr lang="en-US" dirty="0">
              <a:solidFill>
                <a:prstClr val="black"/>
              </a:solidFill>
              <a:latin typeface="Sylfaen" panose="010A0502050306030303" pitchFamily="18" charset="0"/>
            </a:endParaRPr>
          </a:p>
          <a:p>
            <a:pPr lvl="0" algn="just"/>
            <a:endParaRPr lang="en-US" dirty="0">
              <a:solidFill>
                <a:prstClr val="black"/>
              </a:solidFill>
              <a:latin typeface="Sylfaen" panose="010A0502050306030303" pitchFamily="18" charset="0"/>
            </a:endParaRPr>
          </a:p>
          <a:p>
            <a:pPr lvl="0" algn="just"/>
            <a:r>
              <a:rPr lang="el-GR" dirty="0">
                <a:solidFill>
                  <a:prstClr val="black"/>
                </a:solidFill>
                <a:latin typeface="Sylfaen" panose="010A0502050306030303" pitchFamily="18" charset="0"/>
              </a:rPr>
              <a:t>Η κυρίαρχη, ωστόσο, εικόνα του σώματος στη μεσαιωνική κοσμοαντίληψη παρουσίαζε </a:t>
            </a:r>
            <a:r>
              <a:rPr lang="el-GR" b="1" dirty="0">
                <a:solidFill>
                  <a:prstClr val="black"/>
                </a:solidFill>
                <a:latin typeface="Sylfaen" panose="010A0502050306030303" pitchFamily="18" charset="0"/>
              </a:rPr>
              <a:t>το σώμα ως συνώνυμο του πόνου</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του θανάτου</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της φθοράς</a:t>
            </a:r>
            <a:r>
              <a:rPr lang="el-GR" dirty="0">
                <a:solidFill>
                  <a:prstClr val="black"/>
                </a:solidFill>
                <a:latin typeface="Sylfaen" panose="010A0502050306030303" pitchFamily="18" charset="0"/>
              </a:rPr>
              <a:t>, </a:t>
            </a:r>
            <a:r>
              <a:rPr lang="el-GR" b="1" dirty="0">
                <a:solidFill>
                  <a:srgbClr val="0033CC"/>
                </a:solidFill>
                <a:latin typeface="Sylfaen" panose="010A0502050306030303" pitchFamily="18" charset="0"/>
              </a:rPr>
              <a:t>παρά της ευχαρίστησης, της απόλαυσης και της δημιουργίας</a:t>
            </a:r>
            <a:r>
              <a:rPr lang="el-GR" dirty="0">
                <a:solidFill>
                  <a:prstClr val="black"/>
                </a:solidFill>
                <a:latin typeface="Sylfaen" panose="010A0502050306030303" pitchFamily="18" charset="0"/>
              </a:rPr>
              <a:t>. </a:t>
            </a:r>
          </a:p>
          <a:p>
            <a:pPr lvl="0"/>
            <a:endParaRPr lang="el-GR" dirty="0">
              <a:solidFill>
                <a:prstClr val="black"/>
              </a:solidFill>
              <a:latin typeface="Sylfaen" panose="010A0502050306030303" pitchFamily="18" charset="0"/>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a:p>
            <a:pPr lvl="0" algn="just"/>
            <a:endParaRPr lang="en-US" b="1" dirty="0">
              <a:solidFill>
                <a:prstClr val="black"/>
              </a:solidFill>
              <a:latin typeface="Sylfaen" panose="010A0502050306030303" pitchFamily="18" charset="0"/>
              <a:ea typeface="Calibri" panose="020F0502020204030204" pitchFamily="34" charset="0"/>
              <a:cs typeface="DejaVuSerif"/>
            </a:endParaRPr>
          </a:p>
        </p:txBody>
      </p:sp>
      <p:cxnSp>
        <p:nvCxnSpPr>
          <p:cNvPr id="4" name="Ευθύγραμμο βέλος σύνδεσης 3">
            <a:extLst>
              <a:ext uri="{FF2B5EF4-FFF2-40B4-BE49-F238E27FC236}">
                <a16:creationId xmlns:a16="http://schemas.microsoft.com/office/drawing/2014/main" id="{FAA06E1D-1C1B-5D72-F695-2DDBFB2C9D0E}"/>
              </a:ext>
            </a:extLst>
          </p:cNvPr>
          <p:cNvCxnSpPr>
            <a:cxnSpLocks/>
          </p:cNvCxnSpPr>
          <p:nvPr/>
        </p:nvCxnSpPr>
        <p:spPr>
          <a:xfrm>
            <a:off x="6193409" y="650450"/>
            <a:ext cx="0" cy="36764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30F7F8B-17AD-A4CB-409B-D4E861766A40}"/>
              </a:ext>
            </a:extLst>
          </p:cNvPr>
          <p:cNvSpPr txBox="1"/>
          <p:nvPr/>
        </p:nvSpPr>
        <p:spPr>
          <a:xfrm>
            <a:off x="2442600" y="3765421"/>
            <a:ext cx="9228841" cy="2308324"/>
          </a:xfrm>
          <a:prstGeom prst="rect">
            <a:avLst/>
          </a:prstGeom>
          <a:noFill/>
          <a:ln w="38100">
            <a:solidFill>
              <a:schemeClr val="accent6">
                <a:lumMod val="75000"/>
              </a:schemeClr>
            </a:solidFill>
          </a:ln>
        </p:spPr>
        <p:txBody>
          <a:bodyPr wrap="square" rtlCol="0">
            <a:spAutoFit/>
          </a:bodyPr>
          <a:lstStyle/>
          <a:p>
            <a:pPr lvl="0" algn="just"/>
            <a:r>
              <a:rPr lang="el-GR" dirty="0">
                <a:solidFill>
                  <a:prstClr val="black"/>
                </a:solidFill>
                <a:latin typeface="Sylfaen" panose="010A0502050306030303" pitchFamily="18" charset="0"/>
              </a:rPr>
              <a:t>Όμως, </a:t>
            </a:r>
            <a:r>
              <a:rPr lang="el-GR" b="1" dirty="0">
                <a:solidFill>
                  <a:prstClr val="black"/>
                </a:solidFill>
                <a:latin typeface="Sylfaen" panose="010A0502050306030303" pitchFamily="18" charset="0"/>
              </a:rPr>
              <a:t>το θηλυκό σώμα έλαβε ορισμένες θετικές ιδιότητες κατά τον ύστερο Μεσαίωνα και συγκεκριμένα από τον 1</a:t>
            </a:r>
            <a:r>
              <a:rPr lang="en-US" b="1" dirty="0">
                <a:solidFill>
                  <a:prstClr val="black"/>
                </a:solidFill>
                <a:latin typeface="Sylfaen" panose="010A0502050306030303" pitchFamily="18" charset="0"/>
              </a:rPr>
              <a:t>3o</a:t>
            </a:r>
            <a:r>
              <a:rPr lang="el-GR" b="1" dirty="0">
                <a:solidFill>
                  <a:prstClr val="black"/>
                </a:solidFill>
                <a:latin typeface="Sylfaen" panose="010A0502050306030303" pitchFamily="18" charset="0"/>
              </a:rPr>
              <a:t> αιώνα και μετά</a:t>
            </a:r>
            <a:r>
              <a:rPr lang="el-GR" dirty="0">
                <a:solidFill>
                  <a:prstClr val="black"/>
                </a:solidFill>
                <a:latin typeface="Sylfaen" panose="010A0502050306030303" pitchFamily="18" charset="0"/>
              </a:rPr>
              <a:t>, όταν εγκαινιάστηκαν οι λατρείες του </a:t>
            </a:r>
            <a:r>
              <a:rPr lang="en-US" b="1" u="sng" dirty="0">
                <a:solidFill>
                  <a:srgbClr val="0033CC"/>
                </a:solidFill>
                <a:latin typeface="Sylfaen" panose="010A0502050306030303" pitchFamily="18" charset="0"/>
              </a:rPr>
              <a:t>Corpus Christi</a:t>
            </a:r>
            <a:r>
              <a:rPr lang="el-GR" dirty="0">
                <a:solidFill>
                  <a:srgbClr val="0033CC"/>
                </a:solidFill>
                <a:latin typeface="Sylfaen" panose="010A0502050306030303" pitchFamily="18" charset="0"/>
              </a:rPr>
              <a:t> </a:t>
            </a:r>
            <a:r>
              <a:rPr lang="el-GR" dirty="0">
                <a:solidFill>
                  <a:prstClr val="black"/>
                </a:solidFill>
                <a:latin typeface="Sylfaen" panose="010A0502050306030303" pitchFamily="18" charset="0"/>
              </a:rPr>
              <a:t>και της </a:t>
            </a:r>
            <a:r>
              <a:rPr lang="el-GR" b="1" u="sng" dirty="0">
                <a:solidFill>
                  <a:srgbClr val="0033CC"/>
                </a:solidFill>
                <a:latin typeface="Sylfaen" panose="010A0502050306030303" pitchFamily="18" charset="0"/>
              </a:rPr>
              <a:t>Μαρίας </a:t>
            </a:r>
            <a:r>
              <a:rPr lang="el-GR" u="sng" dirty="0">
                <a:solidFill>
                  <a:prstClr val="black"/>
                </a:solidFill>
                <a:latin typeface="Sylfaen" panose="010A0502050306030303" pitchFamily="18" charset="0"/>
              </a:rPr>
              <a:t>ως </a:t>
            </a:r>
            <a:r>
              <a:rPr lang="el-GR" b="1" u="sng" dirty="0">
                <a:solidFill>
                  <a:prstClr val="black"/>
                </a:solidFill>
                <a:latin typeface="Sylfaen" panose="010A0502050306030303" pitchFamily="18" charset="0"/>
              </a:rPr>
              <a:t>μητέρας</a:t>
            </a:r>
            <a:r>
              <a:rPr lang="el-GR" u="sng" dirty="0">
                <a:solidFill>
                  <a:prstClr val="black"/>
                </a:solidFill>
                <a:latin typeface="Sylfaen" panose="010A0502050306030303" pitchFamily="18" charset="0"/>
              </a:rPr>
              <a:t> του Χριστού</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προσδίδοντας σε Παναγία και Χριστό </a:t>
            </a:r>
            <a:r>
              <a:rPr lang="el-GR" b="1" u="sng" dirty="0">
                <a:solidFill>
                  <a:prstClr val="black"/>
                </a:solidFill>
                <a:latin typeface="Sylfaen" panose="010A0502050306030303" pitchFamily="18" charset="0"/>
              </a:rPr>
              <a:t>ανθρώπινες ιδιότητες </a:t>
            </a:r>
            <a:r>
              <a:rPr lang="el-GR" b="1" dirty="0">
                <a:solidFill>
                  <a:prstClr val="black"/>
                </a:solidFill>
                <a:latin typeface="Sylfaen" panose="010A0502050306030303" pitchFamily="18" charset="0"/>
              </a:rPr>
              <a:t>συνδεδεμένες με την ανατροφή, τη φροντίδα, την τρυφερότητα και την αγάπη προς το ποίμνιο.</a:t>
            </a:r>
            <a:r>
              <a:rPr lang="el-GR" dirty="0">
                <a:solidFill>
                  <a:prstClr val="black"/>
                </a:solidFill>
                <a:latin typeface="Sylfaen" panose="010A0502050306030303" pitchFamily="18" charset="0"/>
              </a:rPr>
              <a:t> Σε αυτή την αλλαγή των πρακτικών ευσέβειας που πλέον συνδέονταν περισσότερο με γήινα, υλικά ζητήματα, σχηματίστηκε μια διαφορετική σωματοποιημένη πνευματική επιθυμία, στην οποία εντάσσεται και η διευρυμένη </a:t>
            </a:r>
            <a:r>
              <a:rPr lang="el-GR" u="sng" dirty="0">
                <a:solidFill>
                  <a:prstClr val="black"/>
                </a:solidFill>
                <a:latin typeface="Sylfaen" panose="010A0502050306030303" pitchFamily="18" charset="0"/>
              </a:rPr>
              <a:t>λατρεία των αγίων και των λειψάνων</a:t>
            </a:r>
            <a:r>
              <a:rPr lang="el-GR" dirty="0">
                <a:solidFill>
                  <a:prstClr val="black"/>
                </a:solidFill>
                <a:latin typeface="Sylfaen" panose="010A0502050306030303" pitchFamily="18" charset="0"/>
              </a:rPr>
              <a:t> τους στις πόλεις της δυτικής Ευρώπης. </a:t>
            </a:r>
          </a:p>
        </p:txBody>
      </p:sp>
      <p:sp>
        <p:nvSpPr>
          <p:cNvPr id="7" name="TextBox 6">
            <a:extLst>
              <a:ext uri="{FF2B5EF4-FFF2-40B4-BE49-F238E27FC236}">
                <a16:creationId xmlns:a16="http://schemas.microsoft.com/office/drawing/2014/main" id="{D126CF39-29C6-A843-81A3-B79E92619F77}"/>
              </a:ext>
            </a:extLst>
          </p:cNvPr>
          <p:cNvSpPr txBox="1"/>
          <p:nvPr/>
        </p:nvSpPr>
        <p:spPr>
          <a:xfrm>
            <a:off x="603315" y="2063960"/>
            <a:ext cx="11180189" cy="1204274"/>
          </a:xfrm>
          <a:prstGeom prst="rect">
            <a:avLst/>
          </a:prstGeom>
          <a:noFill/>
          <a:ln w="38100">
            <a:solidFill>
              <a:schemeClr val="accent6">
                <a:lumMod val="75000"/>
              </a:schemeClr>
            </a:solidFill>
          </a:ln>
        </p:spPr>
        <p:txBody>
          <a:bodyPr wrap="square" rtlCol="0">
            <a:spAutoFit/>
          </a:bodyPr>
          <a:lstStyle/>
          <a:p>
            <a:pPr lvl="0" algn="just"/>
            <a:r>
              <a:rPr lang="el-GR" dirty="0">
                <a:solidFill>
                  <a:prstClr val="black"/>
                </a:solidFill>
                <a:latin typeface="Sylfaen" panose="010A0502050306030303" pitchFamily="18" charset="0"/>
              </a:rPr>
              <a:t>Αυτή η σχέση του σώματος με τη φθορά, όπως απέρρεε από τον χριστιανικό και φιλοσοφικό μεσαιωνικό Λόγο, ξεδιπλωνόταν με τρόπο που να προτάσσεται η </a:t>
            </a:r>
            <a:r>
              <a:rPr lang="el-GR" b="1" dirty="0">
                <a:solidFill>
                  <a:srgbClr val="0033CC"/>
                </a:solidFill>
                <a:latin typeface="Sylfaen" panose="010A0502050306030303" pitchFamily="18" charset="0"/>
              </a:rPr>
              <a:t>πνευματική </a:t>
            </a:r>
            <a:r>
              <a:rPr lang="el-GR" b="1" u="sng" dirty="0">
                <a:solidFill>
                  <a:srgbClr val="0033CC"/>
                </a:solidFill>
                <a:latin typeface="Sylfaen" panose="010A0502050306030303" pitchFamily="18" charset="0"/>
              </a:rPr>
              <a:t>επιθυμία </a:t>
            </a:r>
            <a:r>
              <a:rPr lang="el-GR" b="1" dirty="0">
                <a:solidFill>
                  <a:srgbClr val="0033CC"/>
                </a:solidFill>
                <a:latin typeface="Sylfaen" panose="010A0502050306030303" pitchFamily="18" charset="0"/>
              </a:rPr>
              <a:t>σε βάρος της ανθρώπινης</a:t>
            </a:r>
            <a:r>
              <a:rPr lang="el-GR" dirty="0">
                <a:solidFill>
                  <a:prstClr val="black"/>
                </a:solidFill>
                <a:latin typeface="Sylfaen" panose="010A0502050306030303" pitchFamily="18" charset="0"/>
              </a:rPr>
              <a:t>. Οι ασκητικές μορφές αφοσίωσης στον Χριστό, η παρθενία, η εξαντλητική νηστεία, συνιστούν μορφές σωματοποίησης της εν λόγω επιθυμίας, στην οποία η </a:t>
            </a:r>
            <a:r>
              <a:rPr lang="el-GR" b="1" dirty="0">
                <a:solidFill>
                  <a:srgbClr val="800000"/>
                </a:solidFill>
                <a:latin typeface="Sylfaen" panose="010A0502050306030303" pitchFamily="18" charset="0"/>
              </a:rPr>
              <a:t>θηλυκότητα είναι συνυφασμένη με τη μιαρότητα και τις απολαύσεις της σάρκας</a:t>
            </a:r>
            <a:r>
              <a:rPr lang="el-GR" dirty="0">
                <a:solidFill>
                  <a:prstClr val="black"/>
                </a:solidFill>
                <a:latin typeface="Sylfaen" panose="010A0502050306030303" pitchFamily="18" charset="0"/>
              </a:rPr>
              <a:t>. </a:t>
            </a:r>
          </a:p>
        </p:txBody>
      </p:sp>
      <p:sp>
        <p:nvSpPr>
          <p:cNvPr id="8" name="Βέλος: Με γωνία προς τα επάνω 7">
            <a:extLst>
              <a:ext uri="{FF2B5EF4-FFF2-40B4-BE49-F238E27FC236}">
                <a16:creationId xmlns:a16="http://schemas.microsoft.com/office/drawing/2014/main" id="{B062010E-04DB-94B9-3007-44F94E5741CA}"/>
              </a:ext>
            </a:extLst>
          </p:cNvPr>
          <p:cNvSpPr/>
          <p:nvPr/>
        </p:nvSpPr>
        <p:spPr>
          <a:xfrm rot="5400000">
            <a:off x="271798" y="1966158"/>
            <a:ext cx="273395" cy="243782"/>
          </a:xfrm>
          <a:prstGeom prst="ben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Με γωνία προς τα επάνω 8">
            <a:extLst>
              <a:ext uri="{FF2B5EF4-FFF2-40B4-BE49-F238E27FC236}">
                <a16:creationId xmlns:a16="http://schemas.microsoft.com/office/drawing/2014/main" id="{A91CA3A1-0C90-5F8D-39BE-61D68B209727}"/>
              </a:ext>
            </a:extLst>
          </p:cNvPr>
          <p:cNvSpPr/>
          <p:nvPr/>
        </p:nvSpPr>
        <p:spPr>
          <a:xfrm rot="5400000">
            <a:off x="1722882" y="3503149"/>
            <a:ext cx="444731" cy="296433"/>
          </a:xfrm>
          <a:prstGeom prst="ben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1">
            <a:extLst>
              <a:ext uri="{FF2B5EF4-FFF2-40B4-BE49-F238E27FC236}">
                <a16:creationId xmlns:a16="http://schemas.microsoft.com/office/drawing/2014/main" id="{E5E96D81-E0A3-FAAD-4580-A008C3CED17D}"/>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5740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1" y="748146"/>
            <a:ext cx="11006052" cy="307777"/>
          </a:xfrm>
          <a:prstGeom prst="rect">
            <a:avLst/>
          </a:prstGeom>
          <a:noFill/>
        </p:spPr>
        <p:txBody>
          <a:bodyPr wrap="square" rtlCol="0">
            <a:spAutoFit/>
          </a:bodyPr>
          <a:lstStyle/>
          <a:p>
            <a:pPr algn="just"/>
            <a:endParaRPr lang="el-GR" sz="1400" dirty="0">
              <a:latin typeface="Sylfaen" panose="010A0502050306030303" pitchFamily="18" charset="0"/>
              <a:cs typeface="Calibri" panose="020F0502020204030204" pitchFamily="34" charset="0"/>
            </a:endParaRPr>
          </a:p>
        </p:txBody>
      </p:sp>
      <p:sp>
        <p:nvSpPr>
          <p:cNvPr id="5" name="Ορθογώνιο 4">
            <a:extLst>
              <a:ext uri="{FF2B5EF4-FFF2-40B4-BE49-F238E27FC236}">
                <a16:creationId xmlns:a16="http://schemas.microsoft.com/office/drawing/2014/main" id="{CD0B6757-88CC-038C-968E-9E950ECBB0E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a:extLst>
              <a:ext uri="{FF2B5EF4-FFF2-40B4-BE49-F238E27FC236}">
                <a16:creationId xmlns:a16="http://schemas.microsoft.com/office/drawing/2014/main" id="{B81229D3-46F8-8DA0-3ED9-F8EFDFC63C0D}"/>
              </a:ext>
            </a:extLst>
          </p:cNvPr>
          <p:cNvSpPr txBox="1">
            <a:spLocks/>
          </p:cNvSpPr>
          <p:nvPr/>
        </p:nvSpPr>
        <p:spPr>
          <a:xfrm>
            <a:off x="321390" y="280649"/>
            <a:ext cx="11316428" cy="6296702"/>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just">
              <a:lnSpc>
                <a:spcPct val="70000"/>
              </a:lnSpc>
            </a:pPr>
            <a:r>
              <a:rPr lang="el-GR" b="1" u="sng" dirty="0">
                <a:solidFill>
                  <a:srgbClr val="800000"/>
                </a:solidFill>
                <a:latin typeface="Sylfaen" panose="010A0502050306030303" pitchFamily="18" charset="0"/>
              </a:rPr>
              <a:t>Η περίπτωση της </a:t>
            </a:r>
            <a:r>
              <a:rPr lang="el-GR" b="1" u="sng" dirty="0" err="1">
                <a:solidFill>
                  <a:srgbClr val="800000"/>
                </a:solidFill>
                <a:latin typeface="Sylfaen" panose="010A0502050306030303" pitchFamily="18" charset="0"/>
              </a:rPr>
              <a:t>Trota</a:t>
            </a:r>
            <a:r>
              <a:rPr lang="en-US" b="1" u="sng" dirty="0">
                <a:solidFill>
                  <a:srgbClr val="800000"/>
                </a:solidFill>
                <a:latin typeface="Sylfaen" panose="010A0502050306030303" pitchFamily="18" charset="0"/>
              </a:rPr>
              <a:t> (11</a:t>
            </a:r>
            <a:r>
              <a:rPr lang="el-GR" b="1" u="sng" baseline="30000" dirty="0" err="1">
                <a:solidFill>
                  <a:srgbClr val="800000"/>
                </a:solidFill>
                <a:latin typeface="Sylfaen" panose="010A0502050306030303" pitchFamily="18" charset="0"/>
              </a:rPr>
              <a:t>ος</a:t>
            </a:r>
            <a:r>
              <a:rPr lang="el-GR" b="1" u="sng" dirty="0">
                <a:solidFill>
                  <a:srgbClr val="800000"/>
                </a:solidFill>
                <a:latin typeface="Sylfaen" panose="010A0502050306030303" pitchFamily="18" charset="0"/>
              </a:rPr>
              <a:t> – 12</a:t>
            </a:r>
            <a:r>
              <a:rPr lang="el-GR" b="1" u="sng" baseline="30000" dirty="0">
                <a:solidFill>
                  <a:srgbClr val="800000"/>
                </a:solidFill>
                <a:latin typeface="Sylfaen" panose="010A0502050306030303" pitchFamily="18" charset="0"/>
              </a:rPr>
              <a:t>ος</a:t>
            </a:r>
            <a:r>
              <a:rPr lang="el-GR" b="1" u="sng" dirty="0">
                <a:solidFill>
                  <a:srgbClr val="800000"/>
                </a:solidFill>
                <a:latin typeface="Sylfaen" panose="010A0502050306030303" pitchFamily="18" charset="0"/>
              </a:rPr>
              <a:t>):</a:t>
            </a:r>
            <a:r>
              <a:rPr lang="el-GR" sz="1800" b="1" dirty="0">
                <a:solidFill>
                  <a:srgbClr val="800000"/>
                </a:solidFill>
                <a:latin typeface="Sylfaen" panose="010A0502050306030303" pitchFamily="18" charset="0"/>
              </a:rPr>
              <a:t> </a:t>
            </a:r>
          </a:p>
          <a:p>
            <a:pPr algn="just">
              <a:lnSpc>
                <a:spcPct val="70000"/>
              </a:lnSpc>
            </a:pPr>
            <a:endParaRPr lang="el-GR" sz="1800" dirty="0">
              <a:solidFill>
                <a:schemeClr val="tx1"/>
              </a:solidFill>
              <a:latin typeface="Sylfaen" panose="010A0502050306030303" pitchFamily="18" charset="0"/>
            </a:endParaRPr>
          </a:p>
          <a:p>
            <a:pPr algn="just"/>
            <a:r>
              <a:rPr lang="el-GR" sz="1800" dirty="0">
                <a:solidFill>
                  <a:schemeClr val="tx1"/>
                </a:solidFill>
                <a:latin typeface="Sylfaen" panose="010A0502050306030303" pitchFamily="18" charset="0"/>
              </a:rPr>
              <a:t>Η περίπτωση της </a:t>
            </a:r>
            <a:r>
              <a:rPr lang="en-US" sz="1800" dirty="0" err="1">
                <a:solidFill>
                  <a:schemeClr val="tx1"/>
                </a:solidFill>
                <a:latin typeface="Sylfaen" panose="010A0502050306030303" pitchFamily="18" charset="0"/>
              </a:rPr>
              <a:t>Trota</a:t>
            </a:r>
            <a:r>
              <a:rPr lang="en-US" sz="1800" dirty="0">
                <a:solidFill>
                  <a:schemeClr val="tx1"/>
                </a:solidFill>
                <a:latin typeface="Sylfaen" panose="010A0502050306030303" pitchFamily="18" charset="0"/>
              </a:rPr>
              <a:t> </a:t>
            </a:r>
            <a:r>
              <a:rPr lang="el-GR" sz="1800" dirty="0">
                <a:solidFill>
                  <a:schemeClr val="tx1"/>
                </a:solidFill>
                <a:latin typeface="Sylfaen" panose="010A0502050306030303" pitchFamily="18" charset="0"/>
              </a:rPr>
              <a:t>και της ιατρικής συλλογής </a:t>
            </a:r>
            <a:r>
              <a:rPr lang="el-GR" sz="1800" b="1" i="1" dirty="0" err="1">
                <a:solidFill>
                  <a:srgbClr val="0033CC"/>
                </a:solidFill>
                <a:latin typeface="Sylfaen" panose="010A0502050306030303" pitchFamily="18" charset="0"/>
              </a:rPr>
              <a:t>Trotulae</a:t>
            </a:r>
            <a:r>
              <a:rPr lang="el-GR" sz="1800" b="1" i="1" dirty="0">
                <a:solidFill>
                  <a:srgbClr val="0033CC"/>
                </a:solidFill>
                <a:latin typeface="Sylfaen" panose="010A0502050306030303" pitchFamily="18" charset="0"/>
              </a:rPr>
              <a:t> </a:t>
            </a:r>
            <a:r>
              <a:rPr lang="el-GR" sz="1800" b="1" i="1" dirty="0" err="1">
                <a:solidFill>
                  <a:srgbClr val="0033CC"/>
                </a:solidFill>
                <a:latin typeface="Sylfaen" panose="010A0502050306030303" pitchFamily="18" charset="0"/>
              </a:rPr>
              <a:t>curandarum</a:t>
            </a:r>
            <a:r>
              <a:rPr lang="el-GR" sz="1800" b="1" i="1" dirty="0">
                <a:solidFill>
                  <a:srgbClr val="0033CC"/>
                </a:solidFill>
                <a:latin typeface="Sylfaen" panose="010A0502050306030303" pitchFamily="18" charset="0"/>
              </a:rPr>
              <a:t> </a:t>
            </a:r>
            <a:r>
              <a:rPr lang="el-GR" sz="1800" b="1" i="1" dirty="0" err="1">
                <a:solidFill>
                  <a:srgbClr val="0033CC"/>
                </a:solidFill>
                <a:latin typeface="Sylfaen" panose="010A0502050306030303" pitchFamily="18" charset="0"/>
              </a:rPr>
              <a:t>aegritudinum</a:t>
            </a:r>
            <a:r>
              <a:rPr lang="el-GR" sz="1800" b="1" i="1" dirty="0">
                <a:solidFill>
                  <a:srgbClr val="0033CC"/>
                </a:solidFill>
                <a:latin typeface="Sylfaen" panose="010A0502050306030303" pitchFamily="18" charset="0"/>
              </a:rPr>
              <a:t> </a:t>
            </a:r>
            <a:r>
              <a:rPr lang="el-GR" sz="1800" b="1" i="1" dirty="0" err="1">
                <a:solidFill>
                  <a:srgbClr val="0033CC"/>
                </a:solidFill>
                <a:latin typeface="Sylfaen" panose="010A0502050306030303" pitchFamily="18" charset="0"/>
              </a:rPr>
              <a:t>mulierorium</a:t>
            </a:r>
            <a:r>
              <a:rPr lang="el-GR" sz="1800" b="1" i="1" dirty="0">
                <a:solidFill>
                  <a:srgbClr val="0033CC"/>
                </a:solidFill>
                <a:latin typeface="Sylfaen" panose="010A0502050306030303" pitchFamily="18" charset="0"/>
              </a:rPr>
              <a:t> </a:t>
            </a:r>
            <a:r>
              <a:rPr lang="el-GR" sz="1800" b="1" i="1" dirty="0" err="1">
                <a:solidFill>
                  <a:srgbClr val="0033CC"/>
                </a:solidFill>
                <a:latin typeface="Sylfaen" panose="010A0502050306030303" pitchFamily="18" charset="0"/>
              </a:rPr>
              <a:t>ante</a:t>
            </a:r>
            <a:r>
              <a:rPr lang="el-GR" sz="1800" b="1" i="1" dirty="0">
                <a:solidFill>
                  <a:srgbClr val="0033CC"/>
                </a:solidFill>
                <a:latin typeface="Sylfaen" panose="010A0502050306030303" pitchFamily="18" charset="0"/>
              </a:rPr>
              <a:t>, in </a:t>
            </a:r>
            <a:r>
              <a:rPr lang="el-GR" sz="1800" b="1" i="1" dirty="0" err="1">
                <a:solidFill>
                  <a:srgbClr val="0033CC"/>
                </a:solidFill>
                <a:latin typeface="Sylfaen" panose="010A0502050306030303" pitchFamily="18" charset="0"/>
              </a:rPr>
              <a:t>et</a:t>
            </a:r>
            <a:r>
              <a:rPr lang="el-GR" sz="1800" b="1" i="1" dirty="0">
                <a:solidFill>
                  <a:srgbClr val="0033CC"/>
                </a:solidFill>
                <a:latin typeface="Sylfaen" panose="010A0502050306030303" pitchFamily="18" charset="0"/>
              </a:rPr>
              <a:t> post </a:t>
            </a:r>
            <a:r>
              <a:rPr lang="el-GR" sz="1800" b="1" i="1" dirty="0" err="1">
                <a:solidFill>
                  <a:srgbClr val="0033CC"/>
                </a:solidFill>
                <a:latin typeface="Sylfaen" panose="010A0502050306030303" pitchFamily="18" charset="0"/>
              </a:rPr>
              <a:t>partum</a:t>
            </a:r>
            <a:r>
              <a:rPr lang="el-GR" sz="1800" dirty="0">
                <a:solidFill>
                  <a:srgbClr val="000000"/>
                </a:solidFill>
                <a:latin typeface="Sylfaen" panose="010A0502050306030303" pitchFamily="18" charset="0"/>
              </a:rPr>
              <a:t>, γνωστή ως </a:t>
            </a:r>
            <a:r>
              <a:rPr lang="el-GR" sz="1800" b="1" dirty="0" err="1">
                <a:solidFill>
                  <a:srgbClr val="00B0F0"/>
                </a:solidFill>
                <a:latin typeface="Sylfaen" panose="010A0502050306030303" pitchFamily="18" charset="0"/>
              </a:rPr>
              <a:t>Trotula</a:t>
            </a:r>
            <a:r>
              <a:rPr lang="el-GR" sz="1800" dirty="0">
                <a:solidFill>
                  <a:srgbClr val="000000"/>
                </a:solidFill>
                <a:latin typeface="Sylfaen" panose="010A0502050306030303" pitchFamily="18" charset="0"/>
              </a:rPr>
              <a:t>,</a:t>
            </a:r>
            <a:r>
              <a:rPr lang="el-GR" sz="1800" dirty="0">
                <a:solidFill>
                  <a:schemeClr val="tx1"/>
                </a:solidFill>
                <a:latin typeface="Sylfaen" panose="010A0502050306030303" pitchFamily="18" charset="0"/>
              </a:rPr>
              <a:t> είναι αρκετά δημοφιλής τόσο για την ιστορία των γυναικών, δεδομένου ότι εμφανίζεται ως </a:t>
            </a:r>
            <a:r>
              <a:rPr lang="el-GR" sz="1800" b="1" dirty="0">
                <a:solidFill>
                  <a:schemeClr val="tx1"/>
                </a:solidFill>
                <a:latin typeface="Sylfaen" panose="010A0502050306030303" pitchFamily="18" charset="0"/>
              </a:rPr>
              <a:t>εγνωσμένη γυναίκα </a:t>
            </a:r>
            <a:r>
              <a:rPr lang="el-GR" sz="1800" dirty="0">
                <a:solidFill>
                  <a:schemeClr val="tx1"/>
                </a:solidFill>
                <a:latin typeface="Sylfaen" panose="010A0502050306030303" pitchFamily="18" charset="0"/>
              </a:rPr>
              <a:t>που ασκεί την ιατρική στον Μεσαίωνα, έχοντας μάλιστα φοιτήσει σε Πανεπιστήμιο του </a:t>
            </a:r>
            <a:r>
              <a:rPr lang="el-GR" sz="1800" dirty="0" err="1">
                <a:solidFill>
                  <a:schemeClr val="tx1"/>
                </a:solidFill>
                <a:latin typeface="Sylfaen" panose="010A0502050306030303" pitchFamily="18" charset="0"/>
              </a:rPr>
              <a:t>Σαλέρνο</a:t>
            </a:r>
            <a:r>
              <a:rPr lang="el-GR" sz="1800" dirty="0">
                <a:solidFill>
                  <a:schemeClr val="tx1"/>
                </a:solidFill>
                <a:latin typeface="Sylfaen" panose="010A0502050306030303" pitchFamily="18" charset="0"/>
              </a:rPr>
              <a:t>, αλλά και για την ιστοριογραφία, καθώς συνιστούσε αίνιγμα αρκετών αιώνων για το αν ήταν τελικά αυτή η συγγραφέας της συλλογής. </a:t>
            </a:r>
          </a:p>
          <a:p>
            <a:pPr algn="just"/>
            <a:endParaRPr lang="el-GR" sz="1800" dirty="0">
              <a:solidFill>
                <a:schemeClr val="tx1"/>
              </a:solidFill>
              <a:latin typeface="Sylfaen" panose="010A0502050306030303" pitchFamily="18" charset="0"/>
            </a:endParaRPr>
          </a:p>
          <a:p>
            <a:pPr marL="285750" indent="-285750" algn="just">
              <a:buClr>
                <a:srgbClr val="9999FF"/>
              </a:buClr>
              <a:buFont typeface="Sylfaen" panose="010A0502050306030303" pitchFamily="18" charset="0"/>
              <a:buChar char="֍"/>
            </a:pPr>
            <a:r>
              <a:rPr lang="el-GR" sz="1800" dirty="0">
                <a:solidFill>
                  <a:schemeClr val="tx1"/>
                </a:solidFill>
                <a:latin typeface="Sylfaen" panose="010A0502050306030303" pitchFamily="18" charset="0"/>
              </a:rPr>
              <a:t>Παρόλο που από τον 1</a:t>
            </a:r>
            <a:r>
              <a:rPr lang="en-US" sz="1800" dirty="0">
                <a:solidFill>
                  <a:schemeClr val="tx1"/>
                </a:solidFill>
                <a:latin typeface="Sylfaen" panose="010A0502050306030303" pitchFamily="18" charset="0"/>
              </a:rPr>
              <a:t>6o</a:t>
            </a:r>
            <a:r>
              <a:rPr lang="el-GR" sz="1800" dirty="0">
                <a:solidFill>
                  <a:schemeClr val="tx1"/>
                </a:solidFill>
                <a:latin typeface="Sylfaen" panose="010A0502050306030303" pitchFamily="18" charset="0"/>
              </a:rPr>
              <a:t> αιώνα άρχισε να αμφισβητείται η </a:t>
            </a:r>
            <a:r>
              <a:rPr lang="en-US" sz="1800" dirty="0" err="1">
                <a:solidFill>
                  <a:schemeClr val="tx1"/>
                </a:solidFill>
                <a:latin typeface="Sylfaen" panose="010A0502050306030303" pitchFamily="18" charset="0"/>
              </a:rPr>
              <a:t>Trota</a:t>
            </a:r>
            <a:r>
              <a:rPr lang="en-US" sz="1800" dirty="0">
                <a:solidFill>
                  <a:schemeClr val="tx1"/>
                </a:solidFill>
                <a:latin typeface="Sylfaen" panose="010A0502050306030303" pitchFamily="18" charset="0"/>
              </a:rPr>
              <a:t> </a:t>
            </a:r>
            <a:r>
              <a:rPr lang="el-GR" sz="1800" dirty="0">
                <a:solidFill>
                  <a:schemeClr val="tx1"/>
                </a:solidFill>
                <a:latin typeface="Sylfaen" panose="010A0502050306030303" pitchFamily="18" charset="0"/>
              </a:rPr>
              <a:t>ως συγγραφέας της συλλογής, οι ιατρικοί κύκλοι του Μεσαίωνα απέδιδαν αυτή τη γνώση στην ίδια και αντιμετώπιζαν το επιστημονικό σύγγραμμα μίας γυναίκας σε αρκετές ιατρικές σχολές των πανεπιστημίων σημαντικών μεσαιωνικών αστικών κέντρων.</a:t>
            </a:r>
            <a:endParaRPr lang="en-US" sz="1800" dirty="0">
              <a:solidFill>
                <a:schemeClr val="tx1"/>
              </a:solidFill>
              <a:latin typeface="Sylfaen" panose="010A0502050306030303" pitchFamily="18" charset="0"/>
            </a:endParaRPr>
          </a:p>
          <a:p>
            <a:pPr marL="285750" indent="-285750" algn="just">
              <a:buClr>
                <a:srgbClr val="9999FF"/>
              </a:buClr>
              <a:buFont typeface="Sylfaen" panose="010A0502050306030303" pitchFamily="18" charset="0"/>
              <a:buChar char="֍"/>
            </a:pPr>
            <a:r>
              <a:rPr lang="el-GR" sz="1800" dirty="0">
                <a:solidFill>
                  <a:schemeClr val="tx1"/>
                </a:solidFill>
                <a:latin typeface="Sylfaen" panose="010A0502050306030303" pitchFamily="18" charset="0"/>
              </a:rPr>
              <a:t>Χωρισμένη σε δύο μέρη, </a:t>
            </a:r>
            <a:r>
              <a:rPr lang="el-GR" sz="1800" b="1" i="1" dirty="0">
                <a:solidFill>
                  <a:schemeClr val="tx1"/>
                </a:solidFill>
                <a:latin typeface="Sylfaen" panose="010A0502050306030303" pitchFamily="18" charset="0"/>
              </a:rPr>
              <a:t>De </a:t>
            </a:r>
            <a:r>
              <a:rPr lang="el-GR" sz="1800" b="1" i="1" dirty="0" err="1">
                <a:solidFill>
                  <a:schemeClr val="tx1"/>
                </a:solidFill>
                <a:latin typeface="Sylfaen" panose="010A0502050306030303" pitchFamily="18" charset="0"/>
              </a:rPr>
              <a:t>Passionibus</a:t>
            </a:r>
            <a:r>
              <a:rPr lang="el-GR" sz="1800" b="1" i="1" dirty="0">
                <a:solidFill>
                  <a:schemeClr val="tx1"/>
                </a:solidFill>
                <a:latin typeface="Sylfaen" panose="010A0502050306030303" pitchFamily="18" charset="0"/>
              </a:rPr>
              <a:t> </a:t>
            </a:r>
            <a:r>
              <a:rPr lang="el-GR" sz="1800" b="1" i="1" dirty="0" err="1">
                <a:solidFill>
                  <a:schemeClr val="tx1"/>
                </a:solidFill>
                <a:latin typeface="Sylfaen" panose="010A0502050306030303" pitchFamily="18" charset="0"/>
              </a:rPr>
              <a:t>Mulierum</a:t>
            </a:r>
            <a:r>
              <a:rPr lang="el-GR" sz="1800" b="1" i="1" dirty="0">
                <a:solidFill>
                  <a:schemeClr val="tx1"/>
                </a:solidFill>
                <a:latin typeface="Sylfaen" panose="010A0502050306030303" pitchFamily="18" charset="0"/>
              </a:rPr>
              <a:t> </a:t>
            </a:r>
            <a:r>
              <a:rPr lang="el-GR" sz="1800" b="1" i="1" dirty="0" err="1">
                <a:solidFill>
                  <a:schemeClr val="tx1"/>
                </a:solidFill>
                <a:latin typeface="Sylfaen" panose="010A0502050306030303" pitchFamily="18" charset="0"/>
              </a:rPr>
              <a:t>Curandarum</a:t>
            </a:r>
            <a:r>
              <a:rPr lang="el-GR" sz="1800" i="1" dirty="0">
                <a:solidFill>
                  <a:schemeClr val="tx1"/>
                </a:solidFill>
                <a:latin typeface="Sylfaen" panose="010A0502050306030303" pitchFamily="18" charset="0"/>
              </a:rPr>
              <a:t> </a:t>
            </a:r>
            <a:r>
              <a:rPr lang="el-GR" sz="1800" dirty="0">
                <a:solidFill>
                  <a:schemeClr val="tx1"/>
                </a:solidFill>
                <a:latin typeface="Sylfaen" panose="010A0502050306030303" pitchFamily="18" charset="0"/>
              </a:rPr>
              <a:t>(</a:t>
            </a:r>
            <a:r>
              <a:rPr lang="el-GR" sz="1800" dirty="0" err="1">
                <a:solidFill>
                  <a:schemeClr val="tx1"/>
                </a:solidFill>
                <a:latin typeface="Sylfaen" panose="010A0502050306030303" pitchFamily="18" charset="0"/>
              </a:rPr>
              <a:t>Trotula</a:t>
            </a:r>
            <a:r>
              <a:rPr lang="el-GR" sz="1800" dirty="0">
                <a:solidFill>
                  <a:schemeClr val="tx1"/>
                </a:solidFill>
                <a:latin typeface="Sylfaen" panose="010A0502050306030303" pitchFamily="18" charset="0"/>
              </a:rPr>
              <a:t> </a:t>
            </a:r>
            <a:r>
              <a:rPr lang="el-GR" sz="1800" dirty="0" err="1">
                <a:solidFill>
                  <a:schemeClr val="tx1"/>
                </a:solidFill>
                <a:latin typeface="Sylfaen" panose="010A0502050306030303" pitchFamily="18" charset="0"/>
              </a:rPr>
              <a:t>Major</a:t>
            </a:r>
            <a:r>
              <a:rPr lang="el-GR" sz="1800" dirty="0">
                <a:solidFill>
                  <a:schemeClr val="tx1"/>
                </a:solidFill>
                <a:latin typeface="Sylfaen" panose="010A0502050306030303" pitchFamily="18" charset="0"/>
              </a:rPr>
              <a:t>) και </a:t>
            </a:r>
            <a:r>
              <a:rPr lang="el-GR" sz="1800" b="1" i="1" dirty="0">
                <a:solidFill>
                  <a:schemeClr val="tx1"/>
                </a:solidFill>
                <a:latin typeface="Sylfaen" panose="010A0502050306030303" pitchFamily="18" charset="0"/>
              </a:rPr>
              <a:t>De </a:t>
            </a:r>
            <a:r>
              <a:rPr lang="el-GR" sz="1800" b="1" i="1" dirty="0" err="1">
                <a:solidFill>
                  <a:schemeClr val="tx1"/>
                </a:solidFill>
                <a:latin typeface="Sylfaen" panose="010A0502050306030303" pitchFamily="18" charset="0"/>
              </a:rPr>
              <a:t>Ornatu</a:t>
            </a:r>
            <a:r>
              <a:rPr lang="el-GR" sz="1800" b="1" i="1" dirty="0">
                <a:solidFill>
                  <a:schemeClr val="tx1"/>
                </a:solidFill>
                <a:latin typeface="Sylfaen" panose="010A0502050306030303" pitchFamily="18" charset="0"/>
              </a:rPr>
              <a:t> </a:t>
            </a:r>
            <a:r>
              <a:rPr lang="el-GR" sz="1800" b="1" i="1" dirty="0" err="1">
                <a:solidFill>
                  <a:schemeClr val="tx1"/>
                </a:solidFill>
                <a:latin typeface="Sylfaen" panose="010A0502050306030303" pitchFamily="18" charset="0"/>
              </a:rPr>
              <a:t>Mulierum</a:t>
            </a:r>
            <a:r>
              <a:rPr lang="el-GR" sz="1800" b="1" i="1" dirty="0">
                <a:solidFill>
                  <a:schemeClr val="tx1"/>
                </a:solidFill>
                <a:latin typeface="Sylfaen" panose="010A0502050306030303" pitchFamily="18" charset="0"/>
              </a:rPr>
              <a:t> </a:t>
            </a:r>
            <a:r>
              <a:rPr lang="el-GR" sz="1800" dirty="0">
                <a:solidFill>
                  <a:schemeClr val="tx1"/>
                </a:solidFill>
                <a:latin typeface="Sylfaen" panose="010A0502050306030303" pitchFamily="18" charset="0"/>
              </a:rPr>
              <a:t>(</a:t>
            </a:r>
            <a:r>
              <a:rPr lang="el-GR" sz="1800" dirty="0" err="1">
                <a:solidFill>
                  <a:schemeClr val="tx1"/>
                </a:solidFill>
                <a:latin typeface="Sylfaen" panose="010A0502050306030303" pitchFamily="18" charset="0"/>
              </a:rPr>
              <a:t>Trotula</a:t>
            </a:r>
            <a:r>
              <a:rPr lang="el-GR" sz="1800" dirty="0">
                <a:solidFill>
                  <a:schemeClr val="tx1"/>
                </a:solidFill>
                <a:latin typeface="Sylfaen" panose="010A0502050306030303" pitchFamily="18" charset="0"/>
              </a:rPr>
              <a:t> </a:t>
            </a:r>
            <a:r>
              <a:rPr lang="el-GR" sz="1800" dirty="0" err="1">
                <a:solidFill>
                  <a:schemeClr val="tx1"/>
                </a:solidFill>
                <a:latin typeface="Sylfaen" panose="010A0502050306030303" pitchFamily="18" charset="0"/>
              </a:rPr>
              <a:t>minor</a:t>
            </a:r>
            <a:r>
              <a:rPr lang="el-GR" sz="1800" dirty="0">
                <a:solidFill>
                  <a:schemeClr val="tx1"/>
                </a:solidFill>
                <a:latin typeface="Sylfaen" panose="010A0502050306030303" pitchFamily="18" charset="0"/>
              </a:rPr>
              <a:t>) περιλάμβανε κατά κύριο λόγο γυναικολογικά και μαιευτικά ζητήματα, καθώς και θέματα </a:t>
            </a:r>
            <a:r>
              <a:rPr lang="el-GR" sz="1800" dirty="0" err="1">
                <a:solidFill>
                  <a:schemeClr val="tx1"/>
                </a:solidFill>
                <a:latin typeface="Sylfaen" panose="010A0502050306030303" pitchFamily="18" charset="0"/>
              </a:rPr>
              <a:t>κοσμητολογίας</a:t>
            </a:r>
            <a:r>
              <a:rPr lang="el-GR" sz="1800" dirty="0">
                <a:solidFill>
                  <a:schemeClr val="tx1"/>
                </a:solidFill>
                <a:latin typeface="Sylfaen" panose="010A0502050306030303" pitchFamily="18" charset="0"/>
              </a:rPr>
              <a:t>.</a:t>
            </a:r>
          </a:p>
          <a:p>
            <a:pPr marL="285750" indent="-285750" algn="just">
              <a:buClr>
                <a:srgbClr val="9999FF"/>
              </a:buClr>
              <a:buFont typeface="Sylfaen" panose="010A0502050306030303" pitchFamily="18" charset="0"/>
              <a:buChar char="֍"/>
            </a:pPr>
            <a:r>
              <a:rPr lang="el-GR" sz="1800" dirty="0">
                <a:solidFill>
                  <a:schemeClr val="tx1"/>
                </a:solidFill>
                <a:latin typeface="Sylfaen" panose="010A0502050306030303" pitchFamily="18" charset="0"/>
              </a:rPr>
              <a:t>Γνώρισε συστηματικές μεταφράσεις από τον 1</a:t>
            </a:r>
            <a:r>
              <a:rPr lang="en-US" sz="1800" dirty="0">
                <a:solidFill>
                  <a:schemeClr val="tx1"/>
                </a:solidFill>
                <a:latin typeface="Sylfaen" panose="010A0502050306030303" pitchFamily="18" charset="0"/>
              </a:rPr>
              <a:t>3o</a:t>
            </a:r>
            <a:r>
              <a:rPr lang="el-GR" sz="1800" dirty="0">
                <a:solidFill>
                  <a:schemeClr val="tx1"/>
                </a:solidFill>
                <a:latin typeface="Sylfaen" panose="010A0502050306030303" pitchFamily="18" charset="0"/>
              </a:rPr>
              <a:t> αιώνα και εξής στις πόλεις του Στρασβούργου, του Παρισιού, της Λυών, της Βενετίας και της Βασιλείας και </a:t>
            </a:r>
            <a:r>
              <a:rPr lang="el-GR" sz="1800" b="1" dirty="0">
                <a:solidFill>
                  <a:srgbClr val="0033CC"/>
                </a:solidFill>
                <a:latin typeface="Sylfaen" panose="010A0502050306030303" pitchFamily="18" charset="0"/>
              </a:rPr>
              <a:t>11 επανεκδόσεις </a:t>
            </a:r>
            <a:r>
              <a:rPr lang="el-GR" sz="1800" dirty="0">
                <a:solidFill>
                  <a:schemeClr val="tx1"/>
                </a:solidFill>
                <a:latin typeface="Sylfaen" panose="010A0502050306030303" pitchFamily="18" charset="0"/>
              </a:rPr>
              <a:t>του έργου της σε όλη τη διάρκεια του 16ου αιώνα, υποδηλώνοντας την έκταση της </a:t>
            </a:r>
            <a:r>
              <a:rPr lang="el-GR" sz="1800" dirty="0" err="1">
                <a:solidFill>
                  <a:schemeClr val="tx1"/>
                </a:solidFill>
                <a:latin typeface="Sylfaen" panose="010A0502050306030303" pitchFamily="18" charset="0"/>
              </a:rPr>
              <a:t>δημοφιλίας</a:t>
            </a:r>
            <a:r>
              <a:rPr lang="el-GR" sz="1800" dirty="0">
                <a:solidFill>
                  <a:schemeClr val="tx1"/>
                </a:solidFill>
                <a:latin typeface="Sylfaen" panose="010A0502050306030303" pitchFamily="18" charset="0"/>
              </a:rPr>
              <a:t> της. </a:t>
            </a:r>
            <a:endParaRPr lang="en-US" sz="1800" dirty="0">
              <a:solidFill>
                <a:schemeClr val="tx1"/>
              </a:solidFill>
              <a:latin typeface="Sylfaen" panose="010A0502050306030303" pitchFamily="18" charset="0"/>
            </a:endParaRPr>
          </a:p>
          <a:p>
            <a:pPr marL="285750" indent="-285750" algn="just">
              <a:buClr>
                <a:srgbClr val="9999FF"/>
              </a:buClr>
              <a:buFont typeface="Sylfaen" panose="010A0502050306030303" pitchFamily="18" charset="0"/>
              <a:buChar char="֍"/>
            </a:pPr>
            <a:r>
              <a:rPr lang="en-US" sz="1800" dirty="0">
                <a:solidFill>
                  <a:schemeClr val="tx1"/>
                </a:solidFill>
                <a:latin typeface="Sylfaen" panose="010A0502050306030303" pitchFamily="18" charset="0"/>
              </a:rPr>
              <a:t>To </a:t>
            </a:r>
            <a:r>
              <a:rPr lang="el-GR" sz="1800" dirty="0">
                <a:solidFill>
                  <a:schemeClr val="tx1"/>
                </a:solidFill>
                <a:latin typeface="Sylfaen" panose="010A0502050306030303" pitchFamily="18" charset="0"/>
              </a:rPr>
              <a:t>όνομά της συμπεριλήφθηκε στον κατάλογο των γυναικών ιατρών στο </a:t>
            </a:r>
            <a:r>
              <a:rPr lang="el-GR" sz="1800" b="1" i="1" dirty="0" err="1">
                <a:solidFill>
                  <a:srgbClr val="00B050"/>
                </a:solidFill>
                <a:latin typeface="Sylfaen" panose="010A0502050306030303" pitchFamily="18" charset="0"/>
              </a:rPr>
              <a:t>Experimentarius</a:t>
            </a:r>
            <a:r>
              <a:rPr lang="el-GR" sz="1800" b="1" i="1" dirty="0">
                <a:solidFill>
                  <a:srgbClr val="00B050"/>
                </a:solidFill>
                <a:latin typeface="Sylfaen" panose="010A0502050306030303" pitchFamily="18" charset="0"/>
              </a:rPr>
              <a:t> </a:t>
            </a:r>
            <a:r>
              <a:rPr lang="el-GR" sz="1800" b="1" i="1" dirty="0" err="1">
                <a:solidFill>
                  <a:srgbClr val="00B050"/>
                </a:solidFill>
                <a:latin typeface="Sylfaen" panose="010A0502050306030303" pitchFamily="18" charset="0"/>
              </a:rPr>
              <a:t>medicinae</a:t>
            </a:r>
            <a:r>
              <a:rPr lang="el-GR" sz="1800" b="1" i="1" dirty="0">
                <a:solidFill>
                  <a:srgbClr val="00B050"/>
                </a:solidFill>
                <a:latin typeface="Sylfaen" panose="010A0502050306030303" pitchFamily="18" charset="0"/>
              </a:rPr>
              <a:t> </a:t>
            </a:r>
            <a:r>
              <a:rPr lang="el-GR" sz="1800" dirty="0">
                <a:solidFill>
                  <a:schemeClr val="tx1"/>
                </a:solidFill>
                <a:latin typeface="Sylfaen" panose="010A0502050306030303" pitchFamily="18" charset="0"/>
              </a:rPr>
              <a:t>που εξέδωσε ο </a:t>
            </a:r>
            <a:r>
              <a:rPr lang="el-GR" sz="1800" dirty="0" err="1">
                <a:solidFill>
                  <a:schemeClr val="tx1"/>
                </a:solidFill>
                <a:latin typeface="Sylfaen" panose="010A0502050306030303" pitchFamily="18" charset="0"/>
              </a:rPr>
              <a:t>Johannes</a:t>
            </a:r>
            <a:r>
              <a:rPr lang="el-GR" sz="1800" dirty="0">
                <a:solidFill>
                  <a:schemeClr val="tx1"/>
                </a:solidFill>
                <a:latin typeface="Sylfaen" panose="010A0502050306030303" pitchFamily="18" charset="0"/>
              </a:rPr>
              <a:t> </a:t>
            </a:r>
            <a:r>
              <a:rPr lang="el-GR" sz="1800" dirty="0" err="1">
                <a:solidFill>
                  <a:schemeClr val="tx1"/>
                </a:solidFill>
                <a:latin typeface="Sylfaen" panose="010A0502050306030303" pitchFamily="18" charset="0"/>
              </a:rPr>
              <a:t>Schottus</a:t>
            </a:r>
            <a:r>
              <a:rPr lang="el-GR" sz="1800" dirty="0">
                <a:solidFill>
                  <a:schemeClr val="tx1"/>
                </a:solidFill>
                <a:latin typeface="Sylfaen" panose="010A0502050306030303" pitchFamily="18" charset="0"/>
              </a:rPr>
              <a:t> το 1544, ο οποίος σχολίασε «την μεγάλη εμπειρία και ευρυμάθειά της στην ιατρική». </a:t>
            </a:r>
          </a:p>
          <a:p>
            <a:pPr algn="just">
              <a:lnSpc>
                <a:spcPct val="70000"/>
              </a:lnSpc>
            </a:pPr>
            <a:endParaRPr lang="el-GR" sz="18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2242969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1" y="748146"/>
            <a:ext cx="11006052" cy="307777"/>
          </a:xfrm>
          <a:prstGeom prst="rect">
            <a:avLst/>
          </a:prstGeom>
          <a:noFill/>
        </p:spPr>
        <p:txBody>
          <a:bodyPr wrap="square" rtlCol="0">
            <a:spAutoFit/>
          </a:bodyPr>
          <a:lstStyle/>
          <a:p>
            <a:pPr algn="just"/>
            <a:endParaRPr lang="el-GR" sz="1400" dirty="0">
              <a:latin typeface="Sylfaen" panose="010A0502050306030303" pitchFamily="18" charset="0"/>
              <a:cs typeface="Calibri" panose="020F0502020204030204" pitchFamily="34" charset="0"/>
            </a:endParaRPr>
          </a:p>
        </p:txBody>
      </p:sp>
      <p:sp>
        <p:nvSpPr>
          <p:cNvPr id="5" name="Ορθογώνιο 4">
            <a:extLst>
              <a:ext uri="{FF2B5EF4-FFF2-40B4-BE49-F238E27FC236}">
                <a16:creationId xmlns:a16="http://schemas.microsoft.com/office/drawing/2014/main" id="{CD0B6757-88CC-038C-968E-9E950ECBB0E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a:extLst>
              <a:ext uri="{FF2B5EF4-FFF2-40B4-BE49-F238E27FC236}">
                <a16:creationId xmlns:a16="http://schemas.microsoft.com/office/drawing/2014/main" id="{B7CD556B-3126-11DA-3BDF-3D9004F0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21" y="446274"/>
            <a:ext cx="4392778" cy="618242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3CFF7F0-1453-B7F0-1EE3-633C773501D5}"/>
              </a:ext>
            </a:extLst>
          </p:cNvPr>
          <p:cNvSpPr txBox="1"/>
          <p:nvPr/>
        </p:nvSpPr>
        <p:spPr>
          <a:xfrm>
            <a:off x="5377345" y="5982371"/>
            <a:ext cx="6240181" cy="646331"/>
          </a:xfrm>
          <a:prstGeom prst="rect">
            <a:avLst/>
          </a:prstGeom>
          <a:noFill/>
        </p:spPr>
        <p:txBody>
          <a:bodyPr wrap="square" rtlCol="0">
            <a:spAutoFit/>
          </a:bodyPr>
          <a:lstStyle/>
          <a:p>
            <a:pPr algn="just"/>
            <a:r>
              <a:rPr lang="el-GR" b="0" i="0" dirty="0">
                <a:solidFill>
                  <a:srgbClr val="202122"/>
                </a:solidFill>
                <a:effectLst/>
                <a:latin typeface="Sylfaen" panose="010A0502050306030303" pitchFamily="18" charset="0"/>
              </a:rPr>
              <a:t>Λονδίνο</a:t>
            </a:r>
            <a:r>
              <a:rPr lang="en-US" b="0" i="0" dirty="0">
                <a:solidFill>
                  <a:srgbClr val="202122"/>
                </a:solidFill>
                <a:effectLst/>
                <a:latin typeface="Sylfaen" panose="010A0502050306030303" pitchFamily="18" charset="0"/>
              </a:rPr>
              <a:t>, </a:t>
            </a:r>
            <a:r>
              <a:rPr lang="en-US" b="0" i="0" dirty="0" err="1">
                <a:solidFill>
                  <a:srgbClr val="202122"/>
                </a:solidFill>
                <a:effectLst/>
                <a:latin typeface="Sylfaen" panose="010A0502050306030303" pitchFamily="18" charset="0"/>
              </a:rPr>
              <a:t>Wellcome</a:t>
            </a:r>
            <a:r>
              <a:rPr lang="en-US" b="0" i="0" dirty="0">
                <a:solidFill>
                  <a:srgbClr val="202122"/>
                </a:solidFill>
                <a:effectLst/>
                <a:latin typeface="Sylfaen" panose="010A0502050306030303" pitchFamily="18" charset="0"/>
              </a:rPr>
              <a:t> Library, MS 544 (Miscellanea medica XVIII), </a:t>
            </a:r>
            <a:r>
              <a:rPr lang="el-GR" b="0" i="0" dirty="0">
                <a:solidFill>
                  <a:srgbClr val="202122"/>
                </a:solidFill>
                <a:effectLst/>
                <a:latin typeface="Sylfaen" panose="010A0502050306030303" pitchFamily="18" charset="0"/>
              </a:rPr>
              <a:t>αρχές 14</a:t>
            </a:r>
            <a:r>
              <a:rPr lang="el-GR" b="0" i="0" baseline="30000" dirty="0">
                <a:solidFill>
                  <a:srgbClr val="202122"/>
                </a:solidFill>
                <a:effectLst/>
                <a:latin typeface="Sylfaen" panose="010A0502050306030303" pitchFamily="18" charset="0"/>
              </a:rPr>
              <a:t>ου</a:t>
            </a:r>
            <a:r>
              <a:rPr lang="el-GR" b="0" i="0" dirty="0">
                <a:solidFill>
                  <a:srgbClr val="202122"/>
                </a:solidFill>
                <a:effectLst/>
                <a:latin typeface="Sylfaen" panose="010A0502050306030303" pitchFamily="18" charset="0"/>
              </a:rPr>
              <a:t> αιώνα σ</a:t>
            </a:r>
            <a:r>
              <a:rPr lang="en-US" b="0" i="0" dirty="0">
                <a:solidFill>
                  <a:srgbClr val="202122"/>
                </a:solidFill>
                <a:effectLst/>
                <a:latin typeface="Sylfaen" panose="010A0502050306030303" pitchFamily="18" charset="0"/>
              </a:rPr>
              <a:t>. 65</a:t>
            </a:r>
            <a:r>
              <a:rPr lang="el-GR" b="0" i="0" dirty="0">
                <a:solidFill>
                  <a:srgbClr val="202122"/>
                </a:solidFill>
                <a:effectLst/>
                <a:latin typeface="Sylfaen" panose="010A0502050306030303" pitchFamily="18" charset="0"/>
              </a:rPr>
              <a:t>.</a:t>
            </a:r>
            <a:endParaRPr lang="el-GR" dirty="0">
              <a:latin typeface="Sylfaen" panose="010A0502050306030303" pitchFamily="18" charset="0"/>
            </a:endParaRPr>
          </a:p>
        </p:txBody>
      </p:sp>
    </p:spTree>
    <p:extLst>
      <p:ext uri="{BB962C8B-B14F-4D97-AF65-F5344CB8AC3E}">
        <p14:creationId xmlns:p14="http://schemas.microsoft.com/office/powerpoint/2010/main" val="3381496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1" y="748146"/>
            <a:ext cx="11006052" cy="307777"/>
          </a:xfrm>
          <a:prstGeom prst="rect">
            <a:avLst/>
          </a:prstGeom>
          <a:noFill/>
        </p:spPr>
        <p:txBody>
          <a:bodyPr wrap="square" rtlCol="0">
            <a:spAutoFit/>
          </a:bodyPr>
          <a:lstStyle/>
          <a:p>
            <a:pPr algn="just"/>
            <a:endParaRPr lang="el-GR" sz="1400" dirty="0">
              <a:latin typeface="Sylfaen" panose="010A0502050306030303" pitchFamily="18" charset="0"/>
              <a:cs typeface="Calibri" panose="020F0502020204030204" pitchFamily="34" charset="0"/>
            </a:endParaRPr>
          </a:p>
        </p:txBody>
      </p:sp>
      <p:sp>
        <p:nvSpPr>
          <p:cNvPr id="5" name="Ορθογώνιο 4">
            <a:extLst>
              <a:ext uri="{FF2B5EF4-FFF2-40B4-BE49-F238E27FC236}">
                <a16:creationId xmlns:a16="http://schemas.microsoft.com/office/drawing/2014/main" id="{CD0B6757-88CC-038C-968E-9E950ECBB0E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a:extLst>
              <a:ext uri="{FF2B5EF4-FFF2-40B4-BE49-F238E27FC236}">
                <a16:creationId xmlns:a16="http://schemas.microsoft.com/office/drawing/2014/main" id="{B81229D3-46F8-8DA0-3ED9-F8EFDFC63C0D}"/>
              </a:ext>
            </a:extLst>
          </p:cNvPr>
          <p:cNvSpPr txBox="1">
            <a:spLocks/>
          </p:cNvSpPr>
          <p:nvPr/>
        </p:nvSpPr>
        <p:spPr>
          <a:xfrm>
            <a:off x="329702" y="164270"/>
            <a:ext cx="11316428" cy="6469285"/>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lvl="0" algn="just" defTabSz="457200">
              <a:lnSpc>
                <a:spcPct val="70000"/>
              </a:lnSpc>
              <a:spcBef>
                <a:spcPts val="0"/>
              </a:spcBef>
              <a:buClrTx/>
            </a:pPr>
            <a:endParaRPr lang="el-GR" sz="1800" b="1" dirty="0">
              <a:solidFill>
                <a:srgbClr val="000000"/>
              </a:solidFill>
              <a:latin typeface="Sylfaen" panose="010A0502050306030303" pitchFamily="18" charset="0"/>
            </a:endParaRPr>
          </a:p>
          <a:p>
            <a:pPr marL="742950" lvl="1" indent="-285750" algn="just" defTabSz="457200">
              <a:lnSpc>
                <a:spcPct val="110000"/>
              </a:lnSpc>
              <a:spcBef>
                <a:spcPts val="0"/>
              </a:spcBef>
              <a:buClr>
                <a:srgbClr val="9999FF"/>
              </a:buClr>
              <a:buFont typeface="Sylfaen" panose="010A0502050306030303" pitchFamily="18" charset="0"/>
              <a:buChar char="●"/>
            </a:pPr>
            <a:r>
              <a:rPr lang="el-GR" sz="1800" dirty="0">
                <a:solidFill>
                  <a:srgbClr val="000000"/>
                </a:solidFill>
                <a:latin typeface="Sylfaen" panose="010A0502050306030303" pitchFamily="18" charset="0"/>
              </a:rPr>
              <a:t>Στα τέλη </a:t>
            </a:r>
            <a:r>
              <a:rPr lang="el-GR" sz="1800" b="1" dirty="0">
                <a:solidFill>
                  <a:srgbClr val="0033CC"/>
                </a:solidFill>
                <a:latin typeface="Sylfaen" panose="010A0502050306030303" pitchFamily="18" charset="0"/>
              </a:rPr>
              <a:t>του 1</a:t>
            </a:r>
            <a:r>
              <a:rPr lang="en-US" sz="1800" b="1" dirty="0">
                <a:solidFill>
                  <a:srgbClr val="0033CC"/>
                </a:solidFill>
                <a:latin typeface="Sylfaen" panose="010A0502050306030303" pitchFamily="18" charset="0"/>
              </a:rPr>
              <a:t>1</a:t>
            </a:r>
            <a:r>
              <a:rPr lang="el-GR" sz="1800" b="1" dirty="0">
                <a:solidFill>
                  <a:srgbClr val="0033CC"/>
                </a:solidFill>
                <a:latin typeface="Sylfaen" panose="010A0502050306030303" pitchFamily="18" charset="0"/>
              </a:rPr>
              <a:t>ου αιώνα</a:t>
            </a:r>
            <a:r>
              <a:rPr lang="el-GR" sz="1800" dirty="0">
                <a:solidFill>
                  <a:srgbClr val="000000"/>
                </a:solidFill>
                <a:latin typeface="Sylfaen" panose="010A0502050306030303" pitchFamily="18" charset="0"/>
              </a:rPr>
              <a:t>, πράγματι απαντάται η παρουσία της </a:t>
            </a:r>
            <a:r>
              <a:rPr lang="el-GR" sz="1800" dirty="0" err="1">
                <a:solidFill>
                  <a:srgbClr val="C00000"/>
                </a:solidFill>
                <a:latin typeface="Sylfaen" panose="010A0502050306030303" pitchFamily="18" charset="0"/>
              </a:rPr>
              <a:t>Τrota</a:t>
            </a:r>
            <a:r>
              <a:rPr lang="el-GR" sz="1800" dirty="0">
                <a:solidFill>
                  <a:srgbClr val="C00000"/>
                </a:solidFill>
                <a:latin typeface="Sylfaen" panose="010A0502050306030303" pitchFamily="18" charset="0"/>
              </a:rPr>
              <a:t> </a:t>
            </a:r>
            <a:r>
              <a:rPr lang="el-GR" sz="1800" dirty="0" err="1">
                <a:solidFill>
                  <a:srgbClr val="C00000"/>
                </a:solidFill>
                <a:latin typeface="Sylfaen" panose="010A0502050306030303" pitchFamily="18" charset="0"/>
              </a:rPr>
              <a:t>di</a:t>
            </a:r>
            <a:r>
              <a:rPr lang="el-GR" sz="1800" dirty="0">
                <a:solidFill>
                  <a:srgbClr val="C00000"/>
                </a:solidFill>
                <a:latin typeface="Sylfaen" panose="010A0502050306030303" pitchFamily="18" charset="0"/>
              </a:rPr>
              <a:t> </a:t>
            </a:r>
            <a:r>
              <a:rPr lang="el-GR" sz="1800" dirty="0" err="1">
                <a:solidFill>
                  <a:srgbClr val="C00000"/>
                </a:solidFill>
                <a:latin typeface="Sylfaen" panose="010A0502050306030303" pitchFamily="18" charset="0"/>
              </a:rPr>
              <a:t>Ruggiero</a:t>
            </a:r>
            <a:r>
              <a:rPr lang="el-GR" sz="1800" dirty="0">
                <a:solidFill>
                  <a:srgbClr val="000000"/>
                </a:solidFill>
                <a:latin typeface="Sylfaen" panose="010A0502050306030303" pitchFamily="18" charset="0"/>
              </a:rPr>
              <a:t>, και η σχέση της με την ιατρική σχολή του </a:t>
            </a:r>
            <a:r>
              <a:rPr lang="el-GR" sz="1800" dirty="0" err="1">
                <a:solidFill>
                  <a:srgbClr val="000000"/>
                </a:solidFill>
                <a:latin typeface="Sylfaen" panose="010A0502050306030303" pitchFamily="18" charset="0"/>
              </a:rPr>
              <a:t>Σαλέρνο</a:t>
            </a:r>
            <a:r>
              <a:rPr lang="el-GR" sz="1800" dirty="0">
                <a:solidFill>
                  <a:srgbClr val="000000"/>
                </a:solidFill>
                <a:latin typeface="Sylfaen" panose="010A0502050306030303" pitchFamily="18" charset="0"/>
              </a:rPr>
              <a:t>, όπου παρέδιδε μαθήματα ιατρικής, ενώ ασκούσε το επάγγελμα του γενικού ιατρού. </a:t>
            </a:r>
          </a:p>
          <a:p>
            <a:pPr marL="742950" lvl="1" indent="-285750" algn="just" defTabSz="457200">
              <a:lnSpc>
                <a:spcPct val="110000"/>
              </a:lnSpc>
              <a:spcBef>
                <a:spcPts val="0"/>
              </a:spcBef>
              <a:buClr>
                <a:srgbClr val="9999FF"/>
              </a:buClr>
              <a:buFont typeface="Sylfaen" panose="010A0502050306030303" pitchFamily="18" charset="0"/>
              <a:buChar char="●"/>
            </a:pPr>
            <a:r>
              <a:rPr lang="el-GR" sz="1800" dirty="0">
                <a:solidFill>
                  <a:srgbClr val="000000"/>
                </a:solidFill>
                <a:latin typeface="Sylfaen" panose="010A0502050306030303" pitchFamily="18" charset="0"/>
              </a:rPr>
              <a:t>Ήταν σύζυγος ενός εξίσου ιατρού της σχολής και μητέρα δύο γιών, με τον οποίο φέρεται να συνεργάστηκε για τη συγγραφή του </a:t>
            </a:r>
            <a:r>
              <a:rPr lang="el-GR" sz="1800" b="1" i="1" dirty="0" err="1">
                <a:solidFill>
                  <a:srgbClr val="000000"/>
                </a:solidFill>
                <a:latin typeface="Sylfaen" panose="010A0502050306030303" pitchFamily="18" charset="0"/>
              </a:rPr>
              <a:t>Encyclopaedia</a:t>
            </a:r>
            <a:r>
              <a:rPr lang="el-GR" sz="1800" b="1" i="1" dirty="0">
                <a:solidFill>
                  <a:srgbClr val="000000"/>
                </a:solidFill>
                <a:latin typeface="Sylfaen" panose="010A0502050306030303" pitchFamily="18" charset="0"/>
              </a:rPr>
              <a:t> </a:t>
            </a:r>
            <a:r>
              <a:rPr lang="el-GR" sz="1800" b="1" i="1" dirty="0" err="1">
                <a:solidFill>
                  <a:srgbClr val="000000"/>
                </a:solidFill>
                <a:latin typeface="Sylfaen" panose="010A0502050306030303" pitchFamily="18" charset="0"/>
              </a:rPr>
              <a:t>regimen</a:t>
            </a:r>
            <a:r>
              <a:rPr lang="el-GR" sz="1800" b="1" i="1" dirty="0">
                <a:solidFill>
                  <a:srgbClr val="000000"/>
                </a:solidFill>
                <a:latin typeface="Sylfaen" panose="010A0502050306030303" pitchFamily="18" charset="0"/>
              </a:rPr>
              <a:t> </a:t>
            </a:r>
            <a:r>
              <a:rPr lang="el-GR" sz="1800" b="1" i="1" dirty="0" err="1">
                <a:solidFill>
                  <a:srgbClr val="000000"/>
                </a:solidFill>
                <a:latin typeface="Sylfaen" panose="010A0502050306030303" pitchFamily="18" charset="0"/>
              </a:rPr>
              <a:t>sanitatis</a:t>
            </a:r>
            <a:r>
              <a:rPr lang="el-GR" sz="1800" dirty="0">
                <a:solidFill>
                  <a:srgbClr val="000000"/>
                </a:solidFill>
                <a:latin typeface="Sylfaen" panose="010A0502050306030303" pitchFamily="18" charset="0"/>
              </a:rPr>
              <a:t>..</a:t>
            </a:r>
          </a:p>
          <a:p>
            <a:pPr marL="742950" lvl="1" indent="-285750" algn="just" defTabSz="457200">
              <a:lnSpc>
                <a:spcPct val="110000"/>
              </a:lnSpc>
              <a:spcBef>
                <a:spcPts val="0"/>
              </a:spcBef>
              <a:buClr>
                <a:srgbClr val="9999FF"/>
              </a:buClr>
              <a:buFont typeface="Sylfaen" panose="010A0502050306030303" pitchFamily="18" charset="0"/>
              <a:buChar char="●"/>
            </a:pPr>
            <a:r>
              <a:rPr lang="el-GR" sz="1800" dirty="0">
                <a:solidFill>
                  <a:srgbClr val="000000"/>
                </a:solidFill>
                <a:latin typeface="Sylfaen" panose="010A0502050306030303" pitchFamily="18" charset="0"/>
              </a:rPr>
              <a:t> Η ιατρική σχολή του </a:t>
            </a:r>
            <a:r>
              <a:rPr lang="el-GR" sz="1800" dirty="0" err="1">
                <a:solidFill>
                  <a:srgbClr val="000000"/>
                </a:solidFill>
                <a:latin typeface="Sylfaen" panose="010A0502050306030303" pitchFamily="18" charset="0"/>
              </a:rPr>
              <a:t>Σαλέρνο</a:t>
            </a:r>
            <a:r>
              <a:rPr lang="el-GR" sz="1800" dirty="0">
                <a:solidFill>
                  <a:srgbClr val="000000"/>
                </a:solidFill>
                <a:latin typeface="Sylfaen" panose="010A0502050306030303" pitchFamily="18" charset="0"/>
              </a:rPr>
              <a:t> , η οποία μεσουρανούσε στον τομέα αυτό από τον 10ο μέχρι και τον 13ο αιώνα, ήταν πράγματι η μοναδική που επέτρεπε την είσοδο σε γυναίκες, προσφέροντάς τους τη δυνατότητα παράδοσης διαλέξεων και τη συμμετοχή τους στην ακαδημαϊκή ιατρική δραστηριότητα, συγγραφική και πρακτική</a:t>
            </a:r>
            <a:endParaRPr lang="en-US" sz="1800" dirty="0">
              <a:solidFill>
                <a:srgbClr val="000000"/>
              </a:solidFill>
              <a:latin typeface="Sylfaen" panose="010A0502050306030303" pitchFamily="18" charset="0"/>
            </a:endParaRPr>
          </a:p>
          <a:p>
            <a:pPr marL="742950" lvl="1" indent="-285750" algn="just" defTabSz="457200">
              <a:lnSpc>
                <a:spcPct val="70000"/>
              </a:lnSpc>
              <a:spcBef>
                <a:spcPts val="0"/>
              </a:spcBef>
              <a:buClr>
                <a:srgbClr val="9999FF"/>
              </a:buClr>
              <a:buFont typeface="Sylfaen" panose="010A0502050306030303" pitchFamily="18" charset="0"/>
              <a:buChar char="●"/>
            </a:pPr>
            <a:endParaRPr lang="el-GR" sz="1800" dirty="0">
              <a:solidFill>
                <a:srgbClr val="000000"/>
              </a:solidFill>
              <a:latin typeface="Sylfaen" panose="010A0502050306030303" pitchFamily="18" charset="0"/>
            </a:endParaRPr>
          </a:p>
          <a:p>
            <a:pPr marL="285750" lvl="0" indent="-285750" algn="just" defTabSz="457200">
              <a:spcBef>
                <a:spcPts val="0"/>
              </a:spcBef>
              <a:buClr>
                <a:srgbClr val="9999FF"/>
              </a:buClr>
              <a:buFont typeface="Sylfaen" panose="010A0502050306030303" pitchFamily="18" charset="0"/>
              <a:buChar char="֍"/>
            </a:pPr>
            <a:endParaRPr lang="el-GR" sz="1800" dirty="0">
              <a:solidFill>
                <a:srgbClr val="000000"/>
              </a:solidFill>
              <a:latin typeface="Sylfaen" panose="010A0502050306030303" pitchFamily="18" charset="0"/>
            </a:endParaRPr>
          </a:p>
          <a:p>
            <a:pPr marL="285750" lvl="0" indent="-285750" algn="just" defTabSz="457200">
              <a:spcBef>
                <a:spcPts val="0"/>
              </a:spcBef>
              <a:buClr>
                <a:srgbClr val="9999FF"/>
              </a:buClr>
              <a:buFont typeface="Sylfaen" panose="010A0502050306030303" pitchFamily="18" charset="0"/>
              <a:buChar char="֍"/>
            </a:pPr>
            <a:r>
              <a:rPr lang="el-GR" sz="1800" dirty="0">
                <a:solidFill>
                  <a:srgbClr val="000000"/>
                </a:solidFill>
                <a:latin typeface="Sylfaen" panose="010A0502050306030303" pitchFamily="18" charset="0"/>
              </a:rPr>
              <a:t>Όπως κατέδειξαν διάφορες μελέτες για τις γυναίκες σπουδάστριες του πανεπιστημίου του </a:t>
            </a:r>
            <a:r>
              <a:rPr lang="el-GR" sz="1800" dirty="0" err="1">
                <a:solidFill>
                  <a:srgbClr val="000000"/>
                </a:solidFill>
                <a:latin typeface="Sylfaen" panose="010A0502050306030303" pitchFamily="18" charset="0"/>
              </a:rPr>
              <a:t>Σαλέρνο</a:t>
            </a:r>
            <a:r>
              <a:rPr lang="el-GR" sz="1800" dirty="0">
                <a:solidFill>
                  <a:srgbClr val="000000"/>
                </a:solidFill>
                <a:latin typeface="Sylfaen" panose="010A0502050306030303" pitchFamily="18" charset="0"/>
              </a:rPr>
              <a:t>, </a:t>
            </a:r>
            <a:r>
              <a:rPr lang="el-GR" sz="1400" dirty="0">
                <a:solidFill>
                  <a:srgbClr val="000000"/>
                </a:solidFill>
                <a:latin typeface="Sylfaen" panose="010A0502050306030303" pitchFamily="18" charset="0"/>
              </a:rPr>
              <a:t>(</a:t>
            </a:r>
            <a:r>
              <a:rPr lang="en-US" sz="1400" dirty="0">
                <a:solidFill>
                  <a:srgbClr val="000000"/>
                </a:solidFill>
                <a:latin typeface="Sylfaen" panose="010A0502050306030303" pitchFamily="18" charset="0"/>
              </a:rPr>
              <a:t>Talbot,</a:t>
            </a:r>
            <a:r>
              <a:rPr lang="el-GR" sz="1400" dirty="0">
                <a:solidFill>
                  <a:srgbClr val="000000"/>
                </a:solidFill>
                <a:latin typeface="Sylfaen" panose="010A0502050306030303" pitchFamily="18" charset="0"/>
              </a:rPr>
              <a:t> </a:t>
            </a:r>
            <a:r>
              <a:rPr lang="en-US" sz="1400" dirty="0">
                <a:solidFill>
                  <a:srgbClr val="000000"/>
                </a:solidFill>
                <a:latin typeface="Sylfaen" panose="010A0502050306030303" pitchFamily="18" charset="0"/>
              </a:rPr>
              <a:t>C., </a:t>
            </a:r>
            <a:r>
              <a:rPr lang="en-US" sz="1400" i="1" dirty="0">
                <a:solidFill>
                  <a:srgbClr val="000000"/>
                </a:solidFill>
                <a:latin typeface="Sylfaen" panose="010A0502050306030303" pitchFamily="18" charset="0"/>
              </a:rPr>
              <a:t>Medicine in Medieval England</a:t>
            </a:r>
            <a:r>
              <a:rPr lang="en-US" sz="1400" dirty="0">
                <a:solidFill>
                  <a:srgbClr val="000000"/>
                </a:solidFill>
                <a:latin typeface="Sylfaen" panose="010A0502050306030303" pitchFamily="18" charset="0"/>
              </a:rPr>
              <a:t>, 1967</a:t>
            </a:r>
            <a:r>
              <a:rPr lang="el-GR" sz="1400" dirty="0">
                <a:solidFill>
                  <a:srgbClr val="000000"/>
                </a:solidFill>
                <a:latin typeface="Sylfaen" panose="010A0502050306030303" pitchFamily="18" charset="0"/>
              </a:rPr>
              <a:t>∙</a:t>
            </a:r>
            <a:r>
              <a:rPr lang="en-US" sz="1400" dirty="0">
                <a:solidFill>
                  <a:srgbClr val="000000"/>
                </a:solidFill>
                <a:latin typeface="Sylfaen" panose="010A0502050306030303" pitchFamily="18" charset="0"/>
              </a:rPr>
              <a:t>Ferraris</a:t>
            </a:r>
            <a:r>
              <a:rPr lang="el-GR" sz="1400" dirty="0">
                <a:solidFill>
                  <a:srgbClr val="000000"/>
                </a:solidFill>
                <a:latin typeface="Sylfaen" panose="010A0502050306030303" pitchFamily="18" charset="0"/>
              </a:rPr>
              <a:t>, Α</a:t>
            </a:r>
            <a:r>
              <a:rPr lang="en-US" sz="1400" dirty="0">
                <a:solidFill>
                  <a:srgbClr val="000000"/>
                </a:solidFill>
                <a:latin typeface="Sylfaen" panose="010A0502050306030303" pitchFamily="18" charset="0"/>
              </a:rPr>
              <a:t>., </a:t>
            </a:r>
            <a:r>
              <a:rPr lang="el-GR" sz="1400" dirty="0" err="1">
                <a:solidFill>
                  <a:srgbClr val="000000"/>
                </a:solidFill>
                <a:latin typeface="Sylfaen" panose="010A0502050306030303" pitchFamily="18" charset="0"/>
              </a:rPr>
              <a:t>κ.ά</a:t>
            </a:r>
            <a:r>
              <a:rPr lang="el-GR" sz="1400" dirty="0">
                <a:solidFill>
                  <a:srgbClr val="000000"/>
                </a:solidFill>
                <a:latin typeface="Sylfaen" panose="010A0502050306030303" pitchFamily="18" charset="0"/>
              </a:rPr>
              <a:t>, </a:t>
            </a:r>
            <a:r>
              <a:rPr lang="en-US" sz="1400" i="1" dirty="0">
                <a:solidFill>
                  <a:srgbClr val="000000"/>
                </a:solidFill>
                <a:latin typeface="Sylfaen" panose="010A0502050306030303" pitchFamily="18" charset="0"/>
              </a:rPr>
              <a:t>The women of Salerno, Contribution to the Origins of Surgery from Medieval Italy</a:t>
            </a:r>
            <a:r>
              <a:rPr lang="en-US" sz="1400" dirty="0">
                <a:solidFill>
                  <a:srgbClr val="000000"/>
                </a:solidFill>
                <a:latin typeface="Sylfaen" panose="010A0502050306030303" pitchFamily="18" charset="0"/>
              </a:rPr>
              <a:t>, 1997</a:t>
            </a:r>
            <a:r>
              <a:rPr lang="el-GR" sz="1400" dirty="0">
                <a:solidFill>
                  <a:srgbClr val="000000"/>
                </a:solidFill>
                <a:latin typeface="Sylfaen" panose="010A0502050306030303" pitchFamily="18" charset="0"/>
              </a:rPr>
              <a:t>∙</a:t>
            </a:r>
            <a:r>
              <a:rPr lang="en-US" sz="1400" dirty="0" err="1">
                <a:solidFill>
                  <a:srgbClr val="000000"/>
                </a:solidFill>
                <a:latin typeface="Sylfaen" panose="010A0502050306030303" pitchFamily="18" charset="0"/>
              </a:rPr>
              <a:t>Boggi</a:t>
            </a:r>
            <a:r>
              <a:rPr lang="en-US" sz="1400" dirty="0">
                <a:solidFill>
                  <a:srgbClr val="000000"/>
                </a:solidFill>
                <a:latin typeface="Sylfaen" panose="010A0502050306030303" pitchFamily="18" charset="0"/>
              </a:rPr>
              <a:t>,</a:t>
            </a:r>
            <a:r>
              <a:rPr lang="el-GR" sz="1400" dirty="0">
                <a:solidFill>
                  <a:srgbClr val="000000"/>
                </a:solidFill>
                <a:latin typeface="Sylfaen" panose="010A0502050306030303" pitchFamily="18" charset="0"/>
              </a:rPr>
              <a:t> </a:t>
            </a:r>
            <a:r>
              <a:rPr lang="en-US" sz="1400" dirty="0">
                <a:solidFill>
                  <a:srgbClr val="000000"/>
                </a:solidFill>
                <a:latin typeface="Sylfaen" panose="010A0502050306030303" pitchFamily="18" charset="0"/>
              </a:rPr>
              <a:t>C., </a:t>
            </a:r>
            <a:r>
              <a:rPr lang="en-US" sz="1400" i="1" dirty="0">
                <a:solidFill>
                  <a:srgbClr val="000000"/>
                </a:solidFill>
                <a:latin typeface="Sylfaen" panose="010A0502050306030303" pitchFamily="18" charset="0"/>
              </a:rPr>
              <a:t>Salerno e la </a:t>
            </a:r>
            <a:r>
              <a:rPr lang="en-US" sz="1400" i="1" dirty="0" err="1">
                <a:solidFill>
                  <a:srgbClr val="000000"/>
                </a:solidFill>
                <a:latin typeface="Sylfaen" panose="010A0502050306030303" pitchFamily="18" charset="0"/>
              </a:rPr>
              <a:t>sua</a:t>
            </a:r>
            <a:r>
              <a:rPr lang="en-US" sz="1400" i="1" dirty="0">
                <a:solidFill>
                  <a:srgbClr val="000000"/>
                </a:solidFill>
                <a:latin typeface="Sylfaen" panose="010A0502050306030303" pitchFamily="18" charset="0"/>
              </a:rPr>
              <a:t> </a:t>
            </a:r>
            <a:r>
              <a:rPr lang="en-US" sz="1400" i="1" dirty="0" err="1">
                <a:solidFill>
                  <a:srgbClr val="000000"/>
                </a:solidFill>
                <a:latin typeface="Sylfaen" panose="010A0502050306030303" pitchFamily="18" charset="0"/>
              </a:rPr>
              <a:t>Scuola</a:t>
            </a:r>
            <a:r>
              <a:rPr lang="en-US" sz="1400" i="1" dirty="0">
                <a:solidFill>
                  <a:srgbClr val="000000"/>
                </a:solidFill>
                <a:latin typeface="Sylfaen" panose="010A0502050306030303" pitchFamily="18" charset="0"/>
              </a:rPr>
              <a:t> </a:t>
            </a:r>
            <a:r>
              <a:rPr lang="en-US" sz="1400" i="1" dirty="0" err="1">
                <a:solidFill>
                  <a:srgbClr val="000000"/>
                </a:solidFill>
                <a:latin typeface="Sylfaen" panose="010A0502050306030303" pitchFamily="18" charset="0"/>
              </a:rPr>
              <a:t>Medica</a:t>
            </a:r>
            <a:r>
              <a:rPr lang="en-US" sz="1400" i="1" dirty="0">
                <a:solidFill>
                  <a:srgbClr val="000000"/>
                </a:solidFill>
                <a:latin typeface="Sylfaen" panose="010A0502050306030303" pitchFamily="18" charset="0"/>
              </a:rPr>
              <a:t>, </a:t>
            </a:r>
            <a:r>
              <a:rPr lang="en-US" sz="1400" i="1" dirty="0" err="1">
                <a:solidFill>
                  <a:srgbClr val="000000"/>
                </a:solidFill>
                <a:latin typeface="Sylfaen" panose="010A0502050306030303" pitchFamily="18" charset="0"/>
              </a:rPr>
              <a:t>Arti</a:t>
            </a:r>
            <a:r>
              <a:rPr lang="en-US" sz="1400" i="1" dirty="0">
                <a:solidFill>
                  <a:srgbClr val="000000"/>
                </a:solidFill>
                <a:latin typeface="Sylfaen" panose="010A0502050306030303" pitchFamily="18" charset="0"/>
              </a:rPr>
              <a:t> </a:t>
            </a:r>
            <a:r>
              <a:rPr lang="en-US" sz="1400" i="1" dirty="0" err="1">
                <a:solidFill>
                  <a:srgbClr val="000000"/>
                </a:solidFill>
                <a:latin typeface="Sylfaen" panose="010A0502050306030303" pitchFamily="18" charset="0"/>
              </a:rPr>
              <a:t>Grafiche</a:t>
            </a:r>
            <a:r>
              <a:rPr lang="en-US" sz="1400" i="1" dirty="0">
                <a:solidFill>
                  <a:srgbClr val="000000"/>
                </a:solidFill>
                <a:latin typeface="Sylfaen" panose="010A0502050306030303" pitchFamily="18" charset="0"/>
              </a:rPr>
              <a:t> </a:t>
            </a:r>
            <a:r>
              <a:rPr lang="en-US" sz="1400" i="1" dirty="0" err="1">
                <a:solidFill>
                  <a:srgbClr val="000000"/>
                </a:solidFill>
                <a:latin typeface="Sylfaen" panose="010A0502050306030303" pitchFamily="18" charset="0"/>
              </a:rPr>
              <a:t>Boccia</a:t>
            </a:r>
            <a:r>
              <a:rPr lang="en-US" sz="1400" i="1" dirty="0">
                <a:solidFill>
                  <a:srgbClr val="000000"/>
                </a:solidFill>
                <a:latin typeface="Sylfaen" panose="010A0502050306030303" pitchFamily="18" charset="0"/>
              </a:rPr>
              <a:t>, </a:t>
            </a:r>
            <a:r>
              <a:rPr lang="en-US" sz="1400" dirty="0">
                <a:solidFill>
                  <a:srgbClr val="000000"/>
                </a:solidFill>
                <a:latin typeface="Sylfaen" panose="010A0502050306030303" pitchFamily="18" charset="0"/>
              </a:rPr>
              <a:t>1994) </a:t>
            </a:r>
            <a:r>
              <a:rPr lang="el-GR" sz="1800" dirty="0">
                <a:solidFill>
                  <a:srgbClr val="000000"/>
                </a:solidFill>
                <a:latin typeface="Sylfaen" panose="010A0502050306030303" pitchFamily="18" charset="0"/>
              </a:rPr>
              <a:t>καταγράφονται μαζί με την </a:t>
            </a:r>
            <a:r>
              <a:rPr lang="en-US" sz="1800" dirty="0" err="1">
                <a:solidFill>
                  <a:srgbClr val="000000"/>
                </a:solidFill>
                <a:latin typeface="Sylfaen" panose="010A0502050306030303" pitchFamily="18" charset="0"/>
              </a:rPr>
              <a:t>Trota</a:t>
            </a:r>
            <a:r>
              <a:rPr lang="en-US" sz="1800" dirty="0">
                <a:solidFill>
                  <a:srgbClr val="000000"/>
                </a:solidFill>
                <a:latin typeface="Sylfaen" panose="010A0502050306030303" pitchFamily="18" charset="0"/>
              </a:rPr>
              <a:t> </a:t>
            </a:r>
            <a:r>
              <a:rPr lang="el-GR" sz="1800" dirty="0">
                <a:solidFill>
                  <a:srgbClr val="000000"/>
                </a:solidFill>
                <a:latin typeface="Sylfaen" panose="010A0502050306030303" pitchFamily="18" charset="0"/>
              </a:rPr>
              <a:t>τα ονόματα της </a:t>
            </a:r>
            <a:r>
              <a:rPr lang="en-US" sz="1800" b="1" dirty="0" err="1">
                <a:solidFill>
                  <a:srgbClr val="8C0E71"/>
                </a:solidFill>
                <a:latin typeface="Sylfaen" panose="010A0502050306030303" pitchFamily="18" charset="0"/>
              </a:rPr>
              <a:t>Constanza</a:t>
            </a:r>
            <a:r>
              <a:rPr lang="en-US" sz="1800" dirty="0">
                <a:solidFill>
                  <a:srgbClr val="000000"/>
                </a:solidFill>
                <a:latin typeface="Sylfaen" panose="010A0502050306030303" pitchFamily="18" charset="0"/>
              </a:rPr>
              <a:t> </a:t>
            </a:r>
            <a:r>
              <a:rPr lang="en-US" sz="1800" b="1" dirty="0" err="1">
                <a:solidFill>
                  <a:srgbClr val="8C0E71"/>
                </a:solidFill>
                <a:latin typeface="Sylfaen" panose="010A0502050306030303" pitchFamily="18" charset="0"/>
              </a:rPr>
              <a:t>Calenda</a:t>
            </a:r>
            <a:r>
              <a:rPr lang="en-US" sz="1800" dirty="0">
                <a:solidFill>
                  <a:srgbClr val="000000"/>
                </a:solidFill>
                <a:latin typeface="Sylfaen" panose="010A0502050306030303" pitchFamily="18" charset="0"/>
              </a:rPr>
              <a:t>, </a:t>
            </a:r>
            <a:r>
              <a:rPr lang="el-GR" sz="1800" dirty="0">
                <a:solidFill>
                  <a:srgbClr val="000000"/>
                </a:solidFill>
                <a:latin typeface="Sylfaen" panose="010A0502050306030303" pitchFamily="18" charset="0"/>
              </a:rPr>
              <a:t>της </a:t>
            </a:r>
            <a:r>
              <a:rPr lang="en-US" sz="1800" b="1" dirty="0" err="1">
                <a:solidFill>
                  <a:srgbClr val="8C0E71"/>
                </a:solidFill>
                <a:latin typeface="Sylfaen" panose="010A0502050306030303" pitchFamily="18" charset="0"/>
              </a:rPr>
              <a:t>Abella</a:t>
            </a:r>
            <a:r>
              <a:rPr lang="en-US" sz="1800" dirty="0">
                <a:solidFill>
                  <a:srgbClr val="000000"/>
                </a:solidFill>
                <a:latin typeface="Sylfaen" panose="010A0502050306030303" pitchFamily="18" charset="0"/>
              </a:rPr>
              <a:t>, </a:t>
            </a:r>
            <a:r>
              <a:rPr lang="el-GR" sz="1800" dirty="0">
                <a:solidFill>
                  <a:srgbClr val="000000"/>
                </a:solidFill>
                <a:latin typeface="Sylfaen" panose="010A0502050306030303" pitchFamily="18" charset="0"/>
              </a:rPr>
              <a:t>της </a:t>
            </a:r>
            <a:r>
              <a:rPr lang="en-US" sz="1800" b="1" dirty="0">
                <a:solidFill>
                  <a:srgbClr val="8C0E71"/>
                </a:solidFill>
                <a:latin typeface="Sylfaen" panose="010A0502050306030303" pitchFamily="18" charset="0"/>
              </a:rPr>
              <a:t>Rebecca </a:t>
            </a:r>
            <a:r>
              <a:rPr lang="en-US" sz="1800" b="1" dirty="0" err="1">
                <a:solidFill>
                  <a:srgbClr val="8C0E71"/>
                </a:solidFill>
                <a:latin typeface="Sylfaen" panose="010A0502050306030303" pitchFamily="18" charset="0"/>
              </a:rPr>
              <a:t>Guarna</a:t>
            </a:r>
            <a:r>
              <a:rPr lang="en-US" sz="1800" b="1" dirty="0">
                <a:solidFill>
                  <a:srgbClr val="8C0E71"/>
                </a:solidFill>
                <a:latin typeface="Sylfaen" panose="010A0502050306030303" pitchFamily="18" charset="0"/>
              </a:rPr>
              <a:t> </a:t>
            </a:r>
            <a:r>
              <a:rPr lang="el-GR" sz="1800" dirty="0">
                <a:solidFill>
                  <a:srgbClr val="000000"/>
                </a:solidFill>
                <a:latin typeface="Sylfaen" panose="010A0502050306030303" pitchFamily="18" charset="0"/>
              </a:rPr>
              <a:t>και της </a:t>
            </a:r>
            <a:r>
              <a:rPr lang="en-US" sz="1800" b="1" dirty="0" err="1">
                <a:solidFill>
                  <a:srgbClr val="8C0E71"/>
                </a:solidFill>
                <a:latin typeface="Sylfaen" panose="010A0502050306030303" pitchFamily="18" charset="0"/>
              </a:rPr>
              <a:t>Mercuriade</a:t>
            </a:r>
            <a:r>
              <a:rPr lang="en-US" sz="1800" dirty="0">
                <a:solidFill>
                  <a:srgbClr val="000000"/>
                </a:solidFill>
                <a:latin typeface="Sylfaen" panose="010A0502050306030303" pitchFamily="18" charset="0"/>
              </a:rPr>
              <a:t>, </a:t>
            </a:r>
            <a:r>
              <a:rPr lang="el-GR" sz="1800" dirty="0">
                <a:solidFill>
                  <a:srgbClr val="000000"/>
                </a:solidFill>
                <a:latin typeface="Sylfaen" panose="010A0502050306030303" pitchFamily="18" charset="0"/>
              </a:rPr>
              <a:t>χωρίς να σημαίνει ότι δραστηριοποιούνταν την ίδια περίοδο όλες μαζί.</a:t>
            </a:r>
          </a:p>
          <a:p>
            <a:pPr marL="285750" lvl="0" indent="-285750" algn="just" defTabSz="457200">
              <a:spcBef>
                <a:spcPts val="0"/>
              </a:spcBef>
              <a:buClr>
                <a:srgbClr val="9999FF"/>
              </a:buClr>
              <a:buFont typeface="Sylfaen" panose="010A0502050306030303" pitchFamily="18" charset="0"/>
              <a:buChar char="֍"/>
            </a:pPr>
            <a:endParaRPr lang="el-GR" sz="1800" dirty="0">
              <a:solidFill>
                <a:srgbClr val="000000"/>
              </a:solidFill>
              <a:latin typeface="Sylfaen" panose="010A0502050306030303" pitchFamily="18" charset="0"/>
            </a:endParaRPr>
          </a:p>
          <a:p>
            <a:pPr marL="285750" lvl="0" indent="-285750" algn="just" defTabSz="457200">
              <a:spcBef>
                <a:spcPts val="0"/>
              </a:spcBef>
              <a:buClr>
                <a:srgbClr val="9999FF"/>
              </a:buClr>
              <a:buFont typeface="Sylfaen" panose="010A0502050306030303" pitchFamily="18" charset="0"/>
              <a:buChar char="֍"/>
            </a:pPr>
            <a:endParaRPr lang="el-GR" sz="1800" dirty="0">
              <a:solidFill>
                <a:srgbClr val="000000"/>
              </a:solidFill>
              <a:latin typeface="Sylfaen" panose="010A0502050306030303" pitchFamily="18" charset="0"/>
            </a:endParaRPr>
          </a:p>
          <a:p>
            <a:pPr marL="285750" lvl="0" indent="-285750" algn="just" defTabSz="457200">
              <a:spcBef>
                <a:spcPts val="0"/>
              </a:spcBef>
              <a:buClr>
                <a:srgbClr val="9999FF"/>
              </a:buClr>
              <a:buFont typeface="Sylfaen" panose="010A0502050306030303" pitchFamily="18" charset="0"/>
              <a:buChar char="֍"/>
            </a:pPr>
            <a:r>
              <a:rPr lang="el-GR" sz="1800" dirty="0">
                <a:solidFill>
                  <a:srgbClr val="000000"/>
                </a:solidFill>
                <a:latin typeface="Sylfaen" panose="010A0502050306030303" pitchFamily="18" charset="0"/>
              </a:rPr>
              <a:t>Στο έργο της </a:t>
            </a:r>
            <a:r>
              <a:rPr lang="el-GR" sz="1800" b="1" i="1" dirty="0" err="1">
                <a:solidFill>
                  <a:srgbClr val="00B050"/>
                </a:solidFill>
                <a:latin typeface="Sylfaen" panose="010A0502050306030303" pitchFamily="18" charset="0"/>
              </a:rPr>
              <a:t>Practica</a:t>
            </a:r>
            <a:r>
              <a:rPr lang="el-GR" sz="1800" b="1" i="1" dirty="0">
                <a:solidFill>
                  <a:srgbClr val="00B050"/>
                </a:solidFill>
                <a:latin typeface="Sylfaen" panose="010A0502050306030303" pitchFamily="18" charset="0"/>
              </a:rPr>
              <a:t> </a:t>
            </a:r>
            <a:r>
              <a:rPr lang="el-GR" sz="1800" b="1" i="1" dirty="0" err="1">
                <a:solidFill>
                  <a:srgbClr val="00B050"/>
                </a:solidFill>
                <a:latin typeface="Sylfaen" panose="010A0502050306030303" pitchFamily="18" charset="0"/>
              </a:rPr>
              <a:t>secundum</a:t>
            </a:r>
            <a:r>
              <a:rPr lang="el-GR" sz="1800" b="1" i="1" dirty="0">
                <a:solidFill>
                  <a:srgbClr val="00B050"/>
                </a:solidFill>
                <a:latin typeface="Sylfaen" panose="010A0502050306030303" pitchFamily="18" charset="0"/>
              </a:rPr>
              <a:t> </a:t>
            </a:r>
            <a:r>
              <a:rPr lang="el-GR" sz="1800" b="1" i="1" dirty="0" err="1">
                <a:solidFill>
                  <a:srgbClr val="00B050"/>
                </a:solidFill>
                <a:latin typeface="Sylfaen" panose="010A0502050306030303" pitchFamily="18" charset="0"/>
              </a:rPr>
              <a:t>Trotam</a:t>
            </a:r>
            <a:r>
              <a:rPr lang="el-GR" sz="1800" b="1" i="1" dirty="0">
                <a:solidFill>
                  <a:srgbClr val="00B050"/>
                </a:solidFill>
                <a:latin typeface="Sylfaen" panose="010A0502050306030303" pitchFamily="18" charset="0"/>
              </a:rPr>
              <a:t> </a:t>
            </a:r>
            <a:r>
              <a:rPr lang="el-GR" sz="1800" dirty="0">
                <a:solidFill>
                  <a:srgbClr val="000000"/>
                </a:solidFill>
                <a:latin typeface="Sylfaen" panose="010A0502050306030303" pitchFamily="18" charset="0"/>
              </a:rPr>
              <a:t>επικεντρωνόταν στη </a:t>
            </a:r>
            <a:r>
              <a:rPr lang="el-GR" sz="1800" b="1" dirty="0">
                <a:solidFill>
                  <a:srgbClr val="000000"/>
                </a:solidFill>
                <a:latin typeface="Sylfaen" panose="010A0502050306030303" pitchFamily="18" charset="0"/>
              </a:rPr>
              <a:t>διάγνωση διάφορων ασθενειών </a:t>
            </a:r>
            <a:r>
              <a:rPr lang="el-GR" sz="1800" dirty="0">
                <a:solidFill>
                  <a:srgbClr val="000000"/>
                </a:solidFill>
                <a:latin typeface="Sylfaen" panose="010A0502050306030303" pitchFamily="18" charset="0"/>
              </a:rPr>
              <a:t>και </a:t>
            </a:r>
            <a:r>
              <a:rPr lang="el-GR" sz="1800" b="1" dirty="0">
                <a:solidFill>
                  <a:srgbClr val="000000"/>
                </a:solidFill>
                <a:latin typeface="Sylfaen" panose="010A0502050306030303" pitchFamily="18" charset="0"/>
              </a:rPr>
              <a:t>στη χρήση ιατρικών εργαλείων </a:t>
            </a:r>
            <a:r>
              <a:rPr lang="el-GR" sz="1800" dirty="0">
                <a:solidFill>
                  <a:srgbClr val="000000"/>
                </a:solidFill>
                <a:latin typeface="Sylfaen" panose="010A0502050306030303" pitchFamily="18" charset="0"/>
              </a:rPr>
              <a:t>όπως την ανάλυση των ούρων, τη μέτρηση του σφυγμού και της παρατήρησης της απόχρωσης του δέρματος, στη διάκριση ανάμεσα στον τυφοειδή πυρετό και την ελονοσία, στον επιτυχή υπολογισμό της θερμοκρασίας του πυρετού, στην εκτίμηση της ανάρρωσης και στην επούλωση των πληγών. </a:t>
            </a:r>
          </a:p>
          <a:p>
            <a:pPr marL="285750" lvl="0" indent="-285750" algn="just" defTabSz="457200">
              <a:spcBef>
                <a:spcPts val="0"/>
              </a:spcBef>
              <a:buClr>
                <a:srgbClr val="9999FF"/>
              </a:buClr>
              <a:buFont typeface="Sylfaen" panose="010A0502050306030303" pitchFamily="18" charset="0"/>
              <a:buChar char="֍"/>
            </a:pPr>
            <a:endParaRPr lang="el-GR" sz="1800" dirty="0">
              <a:solidFill>
                <a:srgbClr val="000000"/>
              </a:solidFill>
              <a:latin typeface="Sylfaen" panose="010A0502050306030303" pitchFamily="18" charset="0"/>
            </a:endParaRPr>
          </a:p>
          <a:p>
            <a:pPr marL="285750" lvl="0" indent="-285750" algn="just" defTabSz="457200">
              <a:spcBef>
                <a:spcPts val="0"/>
              </a:spcBef>
              <a:buClr>
                <a:srgbClr val="9999FF"/>
              </a:buClr>
              <a:buFont typeface="Sylfaen" panose="010A0502050306030303" pitchFamily="18" charset="0"/>
              <a:buChar char="֍"/>
            </a:pPr>
            <a:endParaRPr lang="el-GR" sz="1800" dirty="0">
              <a:solidFill>
                <a:srgbClr val="000000"/>
              </a:solidFill>
              <a:latin typeface="Sylfaen" panose="010A0502050306030303" pitchFamily="18" charset="0"/>
            </a:endParaRPr>
          </a:p>
          <a:p>
            <a:pPr marL="285750" lvl="0" indent="-285750" algn="just" defTabSz="457200">
              <a:spcBef>
                <a:spcPts val="0"/>
              </a:spcBef>
              <a:buClr>
                <a:srgbClr val="9999FF"/>
              </a:buClr>
              <a:buFont typeface="Sylfaen" panose="010A0502050306030303" pitchFamily="18" charset="0"/>
              <a:buChar char="֍"/>
            </a:pPr>
            <a:r>
              <a:rPr lang="el-GR" sz="1800" dirty="0">
                <a:solidFill>
                  <a:srgbClr val="000000"/>
                </a:solidFill>
                <a:latin typeface="Sylfaen" panose="010A0502050306030303" pitchFamily="18" charset="0"/>
              </a:rPr>
              <a:t>Στο </a:t>
            </a:r>
            <a:r>
              <a:rPr lang="el-GR" sz="1800" b="1" i="1" dirty="0">
                <a:solidFill>
                  <a:srgbClr val="00B050"/>
                </a:solidFill>
                <a:latin typeface="Sylfaen" panose="010A0502050306030303" pitchFamily="18" charset="0"/>
              </a:rPr>
              <a:t>De </a:t>
            </a:r>
            <a:r>
              <a:rPr lang="el-GR" sz="1800" b="1" i="1" dirty="0" err="1">
                <a:solidFill>
                  <a:srgbClr val="00B050"/>
                </a:solidFill>
                <a:latin typeface="Sylfaen" panose="010A0502050306030303" pitchFamily="18" charset="0"/>
              </a:rPr>
              <a:t>ornatu</a:t>
            </a:r>
            <a:r>
              <a:rPr lang="el-GR" sz="1800" b="1" i="1" dirty="0">
                <a:solidFill>
                  <a:srgbClr val="00B050"/>
                </a:solidFill>
                <a:latin typeface="Sylfaen" panose="010A0502050306030303" pitchFamily="18" charset="0"/>
              </a:rPr>
              <a:t> </a:t>
            </a:r>
            <a:r>
              <a:rPr lang="el-GR" sz="1800" b="1" i="1" dirty="0" err="1">
                <a:solidFill>
                  <a:srgbClr val="00B050"/>
                </a:solidFill>
                <a:latin typeface="Sylfaen" panose="010A0502050306030303" pitchFamily="18" charset="0"/>
              </a:rPr>
              <a:t>mulierum</a:t>
            </a:r>
            <a:r>
              <a:rPr lang="el-GR" sz="1800" b="1" i="1" dirty="0">
                <a:solidFill>
                  <a:srgbClr val="00B050"/>
                </a:solidFill>
                <a:latin typeface="Sylfaen" panose="010A0502050306030303" pitchFamily="18" charset="0"/>
              </a:rPr>
              <a:t> </a:t>
            </a:r>
            <a:r>
              <a:rPr lang="el-GR" sz="1800" dirty="0">
                <a:solidFill>
                  <a:srgbClr val="000000"/>
                </a:solidFill>
                <a:latin typeface="Sylfaen" panose="010A0502050306030303" pitchFamily="18" charset="0"/>
              </a:rPr>
              <a:t>υπάρχουν ορισμένα κεφάλαια επικεντρωμένα σε γυναικολογικά ζητήματα, στα οποία παρατίθενται πληροφορίες υψίστης σημασίας για την περίοδο εκείνη, όπως η σύσταση στήριξης του περινέου στον τοκετό και η τοποθέτηση ραμμάτων σε αυτό. </a:t>
            </a:r>
          </a:p>
        </p:txBody>
      </p:sp>
    </p:spTree>
    <p:extLst>
      <p:ext uri="{BB962C8B-B14F-4D97-AF65-F5344CB8AC3E}">
        <p14:creationId xmlns:p14="http://schemas.microsoft.com/office/powerpoint/2010/main" val="240655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021" y="748146"/>
            <a:ext cx="11006052" cy="307777"/>
          </a:xfrm>
          <a:prstGeom prst="rect">
            <a:avLst/>
          </a:prstGeom>
          <a:noFill/>
        </p:spPr>
        <p:txBody>
          <a:bodyPr wrap="square" rtlCol="0">
            <a:spAutoFit/>
          </a:bodyPr>
          <a:lstStyle/>
          <a:p>
            <a:pPr algn="just"/>
            <a:endParaRPr lang="el-GR" sz="1400" dirty="0">
              <a:latin typeface="Sylfaen" panose="010A0502050306030303" pitchFamily="18" charset="0"/>
              <a:cs typeface="Calibri" panose="020F0502020204030204" pitchFamily="34" charset="0"/>
            </a:endParaRPr>
          </a:p>
        </p:txBody>
      </p:sp>
      <p:sp>
        <p:nvSpPr>
          <p:cNvPr id="5" name="Ορθογώνιο 4">
            <a:extLst>
              <a:ext uri="{FF2B5EF4-FFF2-40B4-BE49-F238E27FC236}">
                <a16:creationId xmlns:a16="http://schemas.microsoft.com/office/drawing/2014/main" id="{CD0B6757-88CC-038C-968E-9E950ECBB0E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a:extLst>
              <a:ext uri="{FF2B5EF4-FFF2-40B4-BE49-F238E27FC236}">
                <a16:creationId xmlns:a16="http://schemas.microsoft.com/office/drawing/2014/main" id="{B81229D3-46F8-8DA0-3ED9-F8EFDFC63C0D}"/>
              </a:ext>
            </a:extLst>
          </p:cNvPr>
          <p:cNvSpPr txBox="1">
            <a:spLocks/>
          </p:cNvSpPr>
          <p:nvPr/>
        </p:nvSpPr>
        <p:spPr>
          <a:xfrm>
            <a:off x="620649" y="528047"/>
            <a:ext cx="10515600" cy="5801906"/>
          </a:xfrm>
          <a:prstGeom prst="rect">
            <a:avLst/>
          </a:prstGeom>
          <a:noFill/>
        </p:spPr>
        <p:txBody>
          <a:bodyPr vert="horz" lIns="91440" tIns="45720" rIns="91440" bIns="45720" rtlCol="0">
            <a:normAutofit fontScale="40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just">
              <a:lnSpc>
                <a:spcPct val="70000"/>
              </a:lnSpc>
            </a:pPr>
            <a:r>
              <a:rPr lang="en-US" sz="4200" b="1" dirty="0" err="1">
                <a:latin typeface="Sylfaen" panose="010A0502050306030303" pitchFamily="18" charset="0"/>
              </a:rPr>
              <a:t>Trotula</a:t>
            </a:r>
            <a:r>
              <a:rPr lang="en-US" sz="4200" b="1" dirty="0">
                <a:latin typeface="Sylfaen" panose="010A0502050306030303" pitchFamily="18" charset="0"/>
              </a:rPr>
              <a:t>, </a:t>
            </a:r>
            <a:r>
              <a:rPr lang="en-US" sz="4200" b="1" i="1" dirty="0">
                <a:solidFill>
                  <a:srgbClr val="0033CC"/>
                </a:solidFill>
                <a:latin typeface="Sylfaen" panose="010A0502050306030303" pitchFamily="18" charset="0"/>
              </a:rPr>
              <a:t>De </a:t>
            </a:r>
            <a:r>
              <a:rPr lang="en-US" sz="4200" b="1" i="1" dirty="0" err="1">
                <a:solidFill>
                  <a:srgbClr val="0033CC"/>
                </a:solidFill>
                <a:latin typeface="Sylfaen" panose="010A0502050306030303" pitchFamily="18" charset="0"/>
              </a:rPr>
              <a:t>virginitate</a:t>
            </a:r>
            <a:r>
              <a:rPr lang="en-US" sz="4200" b="1" i="1" dirty="0">
                <a:solidFill>
                  <a:srgbClr val="0033CC"/>
                </a:solidFill>
                <a:latin typeface="Sylfaen" panose="010A0502050306030303" pitchFamily="18" charset="0"/>
              </a:rPr>
              <a:t> </a:t>
            </a:r>
            <a:r>
              <a:rPr lang="en-US" sz="4200" b="1" i="1" dirty="0" err="1">
                <a:solidFill>
                  <a:srgbClr val="0033CC"/>
                </a:solidFill>
                <a:latin typeface="Sylfaen" panose="010A0502050306030303" pitchFamily="18" charset="0"/>
              </a:rPr>
              <a:t>restituenda</a:t>
            </a:r>
            <a:r>
              <a:rPr lang="en-US" sz="4200" b="1" i="1" dirty="0">
                <a:solidFill>
                  <a:srgbClr val="0033CC"/>
                </a:solidFill>
                <a:latin typeface="Sylfaen" panose="010A0502050306030303" pitchFamily="18" charset="0"/>
              </a:rPr>
              <a:t> </a:t>
            </a:r>
            <a:r>
              <a:rPr lang="en-US" sz="4200" b="1" i="1" dirty="0" err="1">
                <a:solidFill>
                  <a:srgbClr val="0033CC"/>
                </a:solidFill>
                <a:latin typeface="Sylfaen" panose="010A0502050306030303" pitchFamily="18" charset="0"/>
              </a:rPr>
              <a:t>sophistice</a:t>
            </a:r>
            <a:r>
              <a:rPr lang="el-GR" sz="4200" b="1" dirty="0">
                <a:latin typeface="Sylfaen" panose="010A0502050306030303" pitchFamily="18" charset="0"/>
              </a:rPr>
              <a:t>, μέσα 11ου αιώνα</a:t>
            </a:r>
          </a:p>
          <a:p>
            <a:pPr algn="just">
              <a:lnSpc>
                <a:spcPct val="160000"/>
              </a:lnSpc>
            </a:pPr>
            <a:r>
              <a:rPr lang="el-GR" sz="4200" dirty="0">
                <a:latin typeface="Sylfaen" panose="010A0502050306030303" pitchFamily="18" charset="0"/>
              </a:rPr>
              <a:t>«Αυτή η θεραπεία θα χρειαστεί σε κάθε κορίτσι που έχει παρακινηθεί να ανοίξει τα πόδια της και να χάσει την παρθενία της παρασυρμένη από τις τρέλες του πάθους, της κρυφής αγάπης και των υποσχέσεων… Όταν έρθει η στιγμή να παντρευτεί, για να αποκαλυφθεί στον σύζυγο, η </a:t>
            </a:r>
            <a:r>
              <a:rPr lang="en-US" sz="4200" dirty="0">
                <a:latin typeface="Sylfaen" panose="010A0502050306030303" pitchFamily="18" charset="0"/>
              </a:rPr>
              <a:t>“</a:t>
            </a:r>
            <a:r>
              <a:rPr lang="el-GR" sz="4200" dirty="0">
                <a:latin typeface="Sylfaen" panose="010A0502050306030303" pitchFamily="18" charset="0"/>
              </a:rPr>
              <a:t>υποτιθέμενη</a:t>
            </a:r>
            <a:r>
              <a:rPr lang="en-US" sz="4200" dirty="0">
                <a:latin typeface="Sylfaen" panose="010A0502050306030303" pitchFamily="18" charset="0"/>
              </a:rPr>
              <a:t>”</a:t>
            </a:r>
            <a:r>
              <a:rPr lang="el-GR" sz="4200" dirty="0">
                <a:latin typeface="Sylfaen" panose="010A0502050306030303" pitchFamily="18" charset="0"/>
              </a:rPr>
              <a:t> παρθένα θα εξαπατήσει (τυφλώσει) προσεκτικά τον σύζυγο ως εξής. Ας πάρει αλεσμένη ζάχαρη, το ασπράδι ενός αυγού και στύψη</a:t>
            </a:r>
            <a:r>
              <a:rPr lang="en-US" sz="4200" dirty="0">
                <a:latin typeface="Sylfaen" panose="010A0502050306030303" pitchFamily="18" charset="0"/>
              </a:rPr>
              <a:t> (</a:t>
            </a:r>
            <a:r>
              <a:rPr lang="el-GR" sz="4200" dirty="0" err="1">
                <a:latin typeface="Sylfaen" panose="010A0502050306030303" pitchFamily="18" charset="0"/>
              </a:rPr>
              <a:t>στυοτηρία</a:t>
            </a:r>
            <a:r>
              <a:rPr lang="el-GR" sz="4200" dirty="0">
                <a:latin typeface="Sylfaen" panose="010A0502050306030303" pitchFamily="18" charset="0"/>
              </a:rPr>
              <a:t>) και ας τα αναμείξει μέσα σε βρόχινο νερό, στο οποίο θα έχει βράσει φλισκούνι και καλαμίνθη μαζί με άλλα παρόμοια βότανα. Μουλιάζοντας ένα μαλακό και πορώδες πανί σε αυτό το διάλυμα, ας πλύνει τα γεννητικά της όργανα με αυτό…. Αλλά η καλύτερη εξαπάτηση είναι αυτή: μια μέρα πριν από τον γάμο, ας βάλει μια βδέλλα πολύ προσεκτικά στα χείλη του αιδοίου, προσέχοντας να μην γλιστρήσει κατά λάθος μέσα ∙ τότε αίμα θα αρχίσει να ρέει από εκεί και θα σχηματιστεί μια λεπτή κρούστα σε εκείνο το σημείο. Λόγω της ροής του αίματος και της στενότητας του κόλπου, η </a:t>
            </a:r>
            <a:r>
              <a:rPr lang="en-US" sz="4200" dirty="0">
                <a:latin typeface="Sylfaen" panose="010A0502050306030303" pitchFamily="18" charset="0"/>
              </a:rPr>
              <a:t>“</a:t>
            </a:r>
            <a:r>
              <a:rPr lang="el-GR" sz="4200" dirty="0">
                <a:latin typeface="Sylfaen" panose="010A0502050306030303" pitchFamily="18" charset="0"/>
              </a:rPr>
              <a:t>υποτιθέμενη</a:t>
            </a:r>
            <a:r>
              <a:rPr lang="en-US" sz="4200" dirty="0">
                <a:latin typeface="Sylfaen" panose="010A0502050306030303" pitchFamily="18" charset="0"/>
              </a:rPr>
              <a:t>”</a:t>
            </a:r>
            <a:r>
              <a:rPr lang="el-GR" sz="4200" dirty="0">
                <a:latin typeface="Sylfaen" panose="010A0502050306030303" pitchFamily="18" charset="0"/>
              </a:rPr>
              <a:t> παρθένα θα καταφέρει να εξαπατήσει τον άντρα κατά τη διάρκεια της συνουσίας.»</a:t>
            </a:r>
            <a:endParaRPr lang="en-US" sz="4200" dirty="0">
              <a:latin typeface="Sylfaen" panose="010A0502050306030303" pitchFamily="18" charset="0"/>
            </a:endParaRPr>
          </a:p>
          <a:p>
            <a:pPr algn="just">
              <a:lnSpc>
                <a:spcPct val="170000"/>
              </a:lnSpc>
            </a:pPr>
            <a:endParaRPr lang="el-GR" sz="2900" dirty="0">
              <a:latin typeface="Sylfaen" panose="010A0502050306030303" pitchFamily="18" charset="0"/>
            </a:endParaRPr>
          </a:p>
          <a:p>
            <a:pPr algn="just">
              <a:lnSpc>
                <a:spcPct val="170000"/>
              </a:lnSpc>
            </a:pPr>
            <a:r>
              <a:rPr lang="el-GR" sz="4000" dirty="0">
                <a:latin typeface="Sylfaen" panose="010A0502050306030303" pitchFamily="18" charset="0"/>
              </a:rPr>
              <a:t>Ελεύθερη μετάφραση από </a:t>
            </a:r>
            <a:r>
              <a:rPr lang="af-ZA" sz="4000" dirty="0">
                <a:latin typeface="Sylfaen" panose="010A0502050306030303" pitchFamily="18" charset="0"/>
              </a:rPr>
              <a:t>Kathleen </a:t>
            </a:r>
            <a:r>
              <a:rPr lang="en-US" sz="4000" dirty="0">
                <a:latin typeface="Sylfaen" panose="010A0502050306030303" pitchFamily="18" charset="0"/>
              </a:rPr>
              <a:t>Coyne Kelly, </a:t>
            </a:r>
            <a:r>
              <a:rPr lang="en-US" sz="4000" i="1" dirty="0">
                <a:latin typeface="Sylfaen" panose="010A0502050306030303" pitchFamily="18" charset="0"/>
              </a:rPr>
              <a:t>Performing Virginity and Testing Chastity in the Middle Ages</a:t>
            </a:r>
            <a:r>
              <a:rPr lang="en-US" sz="4000" dirty="0">
                <a:latin typeface="Sylfaen" panose="010A0502050306030303" pitchFamily="18" charset="0"/>
              </a:rPr>
              <a:t>, Routledge, </a:t>
            </a:r>
            <a:r>
              <a:rPr lang="en-US" sz="4000" dirty="0" err="1">
                <a:latin typeface="Sylfaen" panose="010A0502050306030303" pitchFamily="18" charset="0"/>
              </a:rPr>
              <a:t>Λονδίνο</a:t>
            </a:r>
            <a:r>
              <a:rPr lang="en-US" sz="4000" dirty="0">
                <a:latin typeface="Sylfaen" panose="010A0502050306030303" pitchFamily="18" charset="0"/>
              </a:rPr>
              <a:t>, 2000</a:t>
            </a:r>
            <a:r>
              <a:rPr lang="el-GR" sz="4000" dirty="0">
                <a:latin typeface="Sylfaen" panose="010A0502050306030303" pitchFamily="18" charset="0"/>
              </a:rPr>
              <a:t>, σ. 32.</a:t>
            </a:r>
          </a:p>
          <a:p>
            <a:pPr algn="just">
              <a:lnSpc>
                <a:spcPct val="70000"/>
              </a:lnSpc>
            </a:pPr>
            <a:endParaRPr lang="el-GR" sz="2400" dirty="0">
              <a:latin typeface="Garamond" pitchFamily="18"/>
            </a:endParaRPr>
          </a:p>
        </p:txBody>
      </p:sp>
    </p:spTree>
    <p:extLst>
      <p:ext uri="{BB962C8B-B14F-4D97-AF65-F5344CB8AC3E}">
        <p14:creationId xmlns:p14="http://schemas.microsoft.com/office/powerpoint/2010/main" val="255455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ADAA775B-2CA5-A122-0CE0-B36C9CA323AC}"/>
              </a:ext>
            </a:extLst>
          </p:cNvPr>
          <p:cNvSpPr txBox="1">
            <a:spLocks/>
          </p:cNvSpPr>
          <p:nvPr/>
        </p:nvSpPr>
        <p:spPr>
          <a:xfrm>
            <a:off x="348792" y="528047"/>
            <a:ext cx="11425286" cy="580190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lvl="0" indent="0" algn="just">
              <a:lnSpc>
                <a:spcPct val="80000"/>
              </a:lnSpc>
              <a:buNone/>
            </a:pPr>
            <a:r>
              <a:rPr lang="en-US" sz="2400" u="sng" dirty="0">
                <a:latin typeface="Sylfaen" panose="010A0502050306030303" pitchFamily="18" charset="0"/>
              </a:rPr>
              <a:t>Trotula, </a:t>
            </a:r>
            <a:r>
              <a:rPr lang="af-ZA" sz="2400" b="1" i="1" u="sng" dirty="0">
                <a:solidFill>
                  <a:srgbClr val="C00000"/>
                </a:solidFill>
                <a:latin typeface="Sylfaen" panose="010A0502050306030303" pitchFamily="18" charset="0"/>
              </a:rPr>
              <a:t>De ornatu mulierum </a:t>
            </a:r>
            <a:endParaRPr lang="el-GR" sz="2400" b="1" i="1" u="sng" dirty="0">
              <a:solidFill>
                <a:srgbClr val="C00000"/>
              </a:solidFill>
              <a:latin typeface="Sylfaen" panose="010A0502050306030303" pitchFamily="18" charset="0"/>
            </a:endParaRPr>
          </a:p>
          <a:p>
            <a:pPr marL="0" lvl="0" indent="0" algn="just">
              <a:lnSpc>
                <a:spcPct val="80000"/>
              </a:lnSpc>
              <a:buNone/>
            </a:pPr>
            <a:endParaRPr lang="el-GR" sz="2400" dirty="0">
              <a:latin typeface="Sylfaen" panose="010A0502050306030303" pitchFamily="18" charset="0"/>
            </a:endParaRPr>
          </a:p>
          <a:p>
            <a:pPr marL="0" lvl="0" indent="0" algn="just">
              <a:lnSpc>
                <a:spcPct val="80000"/>
              </a:lnSpc>
              <a:buNone/>
            </a:pPr>
            <a:r>
              <a:rPr lang="el-GR" sz="2400" dirty="0">
                <a:latin typeface="Sylfaen" panose="010A0502050306030303" pitchFamily="18" charset="0"/>
              </a:rPr>
              <a:t>«Προκειμένου μια γυναίκα που έχει διαφθαρεί να θεωρηθεί παρθένα. Πάρε μια ή δύο </a:t>
            </a:r>
            <a:r>
              <a:rPr lang="el-GR" sz="2400" dirty="0" err="1">
                <a:latin typeface="Sylfaen" panose="010A0502050306030303" pitchFamily="18" charset="0"/>
              </a:rPr>
              <a:t>ουγγιές</a:t>
            </a:r>
            <a:r>
              <a:rPr lang="el-GR" sz="2400" dirty="0">
                <a:latin typeface="Sylfaen" panose="010A0502050306030303" pitchFamily="18" charset="0"/>
              </a:rPr>
              <a:t> αίμα δράκου, </a:t>
            </a:r>
            <a:r>
              <a:rPr lang="en-US" sz="2400" dirty="0">
                <a:latin typeface="Sylfaen" panose="010A0502050306030303" pitchFamily="18" charset="0"/>
              </a:rPr>
              <a:t>bolus </a:t>
            </a:r>
            <a:r>
              <a:rPr lang="en-US" sz="2400" dirty="0" err="1">
                <a:latin typeface="Sylfaen" panose="010A0502050306030303" pitchFamily="18" charset="0"/>
              </a:rPr>
              <a:t>armenus</a:t>
            </a:r>
            <a:r>
              <a:rPr lang="en-US" sz="2400" dirty="0">
                <a:latin typeface="Sylfaen" panose="010A0502050306030303" pitchFamily="18" charset="0"/>
              </a:rPr>
              <a:t> </a:t>
            </a:r>
            <a:r>
              <a:rPr lang="el-GR" sz="2400" dirty="0">
                <a:latin typeface="Sylfaen" panose="010A0502050306030303" pitchFamily="18" charset="0"/>
              </a:rPr>
              <a:t>ή </a:t>
            </a:r>
            <a:r>
              <a:rPr lang="en-US" sz="2400" dirty="0">
                <a:latin typeface="Sylfaen" panose="010A0502050306030303" pitchFamily="18" charset="0"/>
              </a:rPr>
              <a:t>bole </a:t>
            </a:r>
            <a:r>
              <a:rPr lang="en-US" sz="2400" dirty="0" err="1">
                <a:latin typeface="Sylfaen" panose="010A0502050306030303" pitchFamily="18" charset="0"/>
              </a:rPr>
              <a:t>armoniac</a:t>
            </a:r>
            <a:r>
              <a:rPr lang="el-GR" sz="2400" dirty="0">
                <a:latin typeface="Sylfaen" panose="010A0502050306030303" pitchFamily="18" charset="0"/>
              </a:rPr>
              <a:t> (ένα είδος κόκκινου πηλού), κανέλα, φλούδα ροδιού, στύψη, μαστίχα και </a:t>
            </a:r>
            <a:r>
              <a:rPr lang="en-US" sz="2400" dirty="0">
                <a:latin typeface="Sylfaen" panose="010A0502050306030303" pitchFamily="18" charset="0"/>
              </a:rPr>
              <a:t>“</a:t>
            </a:r>
            <a:r>
              <a:rPr lang="el-GR" sz="2400" dirty="0">
                <a:latin typeface="Sylfaen" panose="010A0502050306030303" pitchFamily="18" charset="0"/>
              </a:rPr>
              <a:t>μήλα</a:t>
            </a:r>
            <a:r>
              <a:rPr lang="en-US" sz="2400" dirty="0">
                <a:latin typeface="Sylfaen" panose="010A0502050306030303" pitchFamily="18" charset="0"/>
              </a:rPr>
              <a:t>”</a:t>
            </a:r>
            <a:r>
              <a:rPr lang="el-GR" sz="2400" dirty="0">
                <a:latin typeface="Sylfaen" panose="010A0502050306030303" pitchFamily="18" charset="0"/>
              </a:rPr>
              <a:t> βελανιδιάς ή όσο θέλεις από το καθένα ξεχωριστά, [και] μετάτρεψε τα σε σκόνη. Όλα αυτά τα υλικά, αφού πρωτίστως έχουν θερμανθεί για λίγη ώρα στο νερό, άφησέ τα να </a:t>
            </a:r>
            <a:r>
              <a:rPr lang="el-GR" sz="2400" dirty="0" err="1">
                <a:latin typeface="Sylfaen" panose="010A0502050306030303" pitchFamily="18" charset="0"/>
              </a:rPr>
              <a:t>ομογενοποιηθούν</a:t>
            </a:r>
            <a:r>
              <a:rPr lang="el-GR" sz="2400" dirty="0">
                <a:latin typeface="Sylfaen" panose="010A0502050306030303" pitchFamily="18" charset="0"/>
              </a:rPr>
              <a:t>. Τοποθέτησε μια μικρή ποσότητα από το συγκεκριμένο παρασκεύασμα στη δίοδο που οδηγεί στη μήτρα.»</a:t>
            </a:r>
            <a:endParaRPr lang="en-US" sz="2400" dirty="0">
              <a:latin typeface="Sylfaen" panose="010A0502050306030303" pitchFamily="18" charset="0"/>
            </a:endParaRPr>
          </a:p>
          <a:p>
            <a:pPr marL="0" lvl="0" indent="0" algn="just">
              <a:lnSpc>
                <a:spcPct val="80000"/>
              </a:lnSpc>
              <a:buNone/>
            </a:pPr>
            <a:endParaRPr lang="el-GR" sz="2400" dirty="0">
              <a:latin typeface="Sylfaen" panose="010A0502050306030303" pitchFamily="18" charset="0"/>
            </a:endParaRPr>
          </a:p>
          <a:p>
            <a:pPr marL="0" lvl="0" indent="0" algn="just">
              <a:lnSpc>
                <a:spcPct val="80000"/>
              </a:lnSpc>
              <a:buNone/>
            </a:pPr>
            <a:r>
              <a:rPr lang="en-US" sz="2400" dirty="0">
                <a:latin typeface="Sylfaen" panose="010A0502050306030303" pitchFamily="18" charset="0"/>
              </a:rPr>
              <a:t>Monica H. Green, </a:t>
            </a:r>
            <a:r>
              <a:rPr lang="en-US" sz="2400" i="1" dirty="0">
                <a:latin typeface="Sylfaen" panose="010A0502050306030303" pitchFamily="18" charset="0"/>
              </a:rPr>
              <a:t>The Trotula, A Medieval Compendium of Women’s Medicine</a:t>
            </a:r>
            <a:r>
              <a:rPr lang="en-US" sz="2400" dirty="0">
                <a:latin typeface="Sylfaen" panose="010A0502050306030303" pitchFamily="18" charset="0"/>
              </a:rPr>
              <a:t>, University of Pennsylvania Press, </a:t>
            </a:r>
            <a:r>
              <a:rPr lang="el-GR" sz="2400" dirty="0">
                <a:latin typeface="Sylfaen" panose="010A0502050306030303" pitchFamily="18" charset="0"/>
              </a:rPr>
              <a:t>Φιλαδέλφεια, 2001, σ</a:t>
            </a:r>
            <a:r>
              <a:rPr lang="en-US" sz="2400" dirty="0">
                <a:latin typeface="Sylfaen" panose="010A0502050306030303" pitchFamily="18" charset="0"/>
              </a:rPr>
              <a:t>.</a:t>
            </a:r>
            <a:r>
              <a:rPr lang="el-GR" sz="2400" dirty="0">
                <a:latin typeface="Sylfaen" panose="010A0502050306030303" pitchFamily="18" charset="0"/>
              </a:rPr>
              <a:t> 189.</a:t>
            </a:r>
          </a:p>
        </p:txBody>
      </p:sp>
    </p:spTree>
    <p:extLst>
      <p:ext uri="{BB962C8B-B14F-4D97-AF65-F5344CB8AC3E}">
        <p14:creationId xmlns:p14="http://schemas.microsoft.com/office/powerpoint/2010/main" val="1243566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4335FB-D069-3EE7-524A-200A81A9EF15}"/>
              </a:ext>
            </a:extLst>
          </p:cNvPr>
          <p:cNvSpPr txBox="1"/>
          <p:nvPr/>
        </p:nvSpPr>
        <p:spPr>
          <a:xfrm>
            <a:off x="65988" y="108375"/>
            <a:ext cx="11877773" cy="6740307"/>
          </a:xfrm>
          <a:prstGeom prst="rect">
            <a:avLst/>
          </a:prstGeom>
          <a:noFill/>
        </p:spPr>
        <p:txBody>
          <a:bodyPr wrap="square" rtlCol="0">
            <a:spAutoFit/>
          </a:bodyPr>
          <a:lstStyle/>
          <a:p>
            <a:pPr algn="ctr">
              <a:buClr>
                <a:srgbClr val="0033CC"/>
              </a:buClr>
            </a:pPr>
            <a:r>
              <a:rPr lang="en-US" sz="2400" b="1" dirty="0">
                <a:solidFill>
                  <a:srgbClr val="0033CC"/>
                </a:solidFill>
                <a:latin typeface="Sylfaen" panose="010A0502050306030303" pitchFamily="18" charset="0"/>
              </a:rPr>
              <a:t>William </a:t>
            </a:r>
            <a:r>
              <a:rPr lang="el-GR" sz="2400" b="1" dirty="0">
                <a:solidFill>
                  <a:srgbClr val="0033CC"/>
                </a:solidFill>
                <a:latin typeface="Sylfaen" panose="010A0502050306030303" pitchFamily="18" charset="0"/>
              </a:rPr>
              <a:t>του </a:t>
            </a:r>
            <a:r>
              <a:rPr lang="en-US" sz="2400" b="1" dirty="0">
                <a:solidFill>
                  <a:srgbClr val="0033CC"/>
                </a:solidFill>
                <a:latin typeface="Sylfaen" panose="010A0502050306030303" pitchFamily="18" charset="0"/>
              </a:rPr>
              <a:t>Saliceto</a:t>
            </a:r>
            <a:r>
              <a:rPr lang="en-US" sz="2400" dirty="0">
                <a:latin typeface="Sylfaen" panose="010A0502050306030303" pitchFamily="18" charset="0"/>
              </a:rPr>
              <a:t>, </a:t>
            </a:r>
            <a:r>
              <a:rPr lang="el-GR" sz="2400" dirty="0">
                <a:latin typeface="Sylfaen" panose="010A0502050306030303" pitchFamily="18" charset="0"/>
              </a:rPr>
              <a:t>χειρουργός 13ος αιώνας, </a:t>
            </a:r>
            <a:r>
              <a:rPr lang="en-US" sz="2400" i="1" dirty="0">
                <a:latin typeface="Sylfaen" panose="010A0502050306030303" pitchFamily="18" charset="0"/>
              </a:rPr>
              <a:t>Summa </a:t>
            </a:r>
            <a:r>
              <a:rPr lang="en-US" sz="2400" i="1" dirty="0" err="1">
                <a:latin typeface="Sylfaen" panose="010A0502050306030303" pitchFamily="18" charset="0"/>
              </a:rPr>
              <a:t>conservationis</a:t>
            </a:r>
            <a:r>
              <a:rPr lang="en-US" sz="2400" i="1" dirty="0">
                <a:latin typeface="Sylfaen" panose="010A0502050306030303" pitchFamily="18" charset="0"/>
              </a:rPr>
              <a:t> et </a:t>
            </a:r>
            <a:r>
              <a:rPr lang="en-US" sz="2400" i="1" dirty="0" err="1">
                <a:latin typeface="Sylfaen" panose="010A0502050306030303" pitchFamily="18" charset="0"/>
              </a:rPr>
              <a:t>curationis</a:t>
            </a:r>
            <a:r>
              <a:rPr lang="el-GR" sz="2400" b="1" i="1" dirty="0">
                <a:latin typeface="Sylfaen" panose="010A0502050306030303" pitchFamily="18" charset="0"/>
              </a:rPr>
              <a:t>-Σύνοψη περί πρόληψης και θεραπείας</a:t>
            </a:r>
            <a:r>
              <a:rPr lang="en-US" sz="2400" b="1" dirty="0">
                <a:latin typeface="Sylfaen" panose="010A0502050306030303" pitchFamily="18" charset="0"/>
              </a:rPr>
              <a:t> </a:t>
            </a:r>
            <a:r>
              <a:rPr lang="en-US" sz="2400" dirty="0">
                <a:latin typeface="Sylfaen" panose="010A0502050306030303" pitchFamily="18" charset="0"/>
              </a:rPr>
              <a:t>(1285)</a:t>
            </a:r>
            <a:br>
              <a:rPr lang="en-US" sz="2400" dirty="0">
                <a:latin typeface="Sylfaen" panose="010A0502050306030303" pitchFamily="18" charset="0"/>
              </a:rPr>
            </a:br>
            <a:r>
              <a:rPr lang="en-US" dirty="0">
                <a:latin typeface="Sylfaen" panose="010A0502050306030303" pitchFamily="18" charset="0"/>
              </a:rPr>
              <a:t/>
            </a:r>
            <a:br>
              <a:rPr lang="en-US" dirty="0">
                <a:latin typeface="Sylfaen" panose="010A0502050306030303" pitchFamily="18" charset="0"/>
              </a:rPr>
            </a:br>
            <a:endParaRPr lang="el-GR" sz="1800" dirty="0">
              <a:latin typeface="Sylfaen" panose="010A0502050306030303" pitchFamily="18" charset="0"/>
            </a:endParaRPr>
          </a:p>
          <a:p>
            <a:pPr marL="285750" indent="-285750">
              <a:buClr>
                <a:srgbClr val="0033CC"/>
              </a:buClr>
              <a:buFont typeface="Sylfaen" panose="010A0502050306030303" pitchFamily="18" charset="0"/>
              <a:buChar char="֍"/>
            </a:pPr>
            <a:endParaRPr lang="el-GR" dirty="0">
              <a:latin typeface="Sylfaen" panose="010A0502050306030303" pitchFamily="18" charset="0"/>
            </a:endParaRPr>
          </a:p>
          <a:p>
            <a:pPr marL="285750" indent="-285750">
              <a:buClr>
                <a:srgbClr val="0033CC"/>
              </a:buClr>
              <a:buFont typeface="Sylfaen" panose="010A0502050306030303" pitchFamily="18" charset="0"/>
              <a:buChar char="֍"/>
            </a:pPr>
            <a:r>
              <a:rPr lang="el-GR" dirty="0">
                <a:latin typeface="Sylfaen" panose="010A0502050306030303" pitchFamily="18" charset="0"/>
              </a:rPr>
              <a:t>9 κεφάλαια πραγματεύονται προβλήματα σεξουαλικής φύσεως</a:t>
            </a:r>
          </a:p>
          <a:p>
            <a:pPr marL="285750" indent="-285750">
              <a:buClr>
                <a:srgbClr val="0033CC"/>
              </a:buClr>
              <a:buFont typeface="Sylfaen" panose="010A0502050306030303" pitchFamily="18" charset="0"/>
              <a:buChar char="֍"/>
            </a:pPr>
            <a:r>
              <a:rPr lang="el-GR" dirty="0">
                <a:latin typeface="Sylfaen" panose="010A0502050306030303" pitchFamily="18" charset="0"/>
              </a:rPr>
              <a:t>αφιερώνει ένα ολόκληρο κεφάλαιο στη συνουσία (</a:t>
            </a:r>
            <a:r>
              <a:rPr lang="en-US" dirty="0">
                <a:latin typeface="Sylfaen" panose="010A0502050306030303" pitchFamily="18" charset="0"/>
              </a:rPr>
              <a:t>On coitus</a:t>
            </a:r>
            <a:r>
              <a:rPr lang="el-GR" dirty="0">
                <a:latin typeface="Sylfaen" panose="010A0502050306030303" pitchFamily="18" charset="0"/>
              </a:rPr>
              <a:t>)</a:t>
            </a:r>
          </a:p>
          <a:p>
            <a:pPr marL="285750" indent="-285750">
              <a:buClr>
                <a:srgbClr val="0033CC"/>
              </a:buClr>
              <a:buFont typeface="Sylfaen" panose="010A0502050306030303" pitchFamily="18" charset="0"/>
              <a:buChar char="֍"/>
            </a:pPr>
            <a:r>
              <a:rPr lang="el-GR" dirty="0">
                <a:latin typeface="Sylfaen" panose="010A0502050306030303" pitchFamily="18" charset="0"/>
              </a:rPr>
              <a:t>αφιερώνει ένα ολόκληρο κεφάλαιο στο ανδρικό μόριο</a:t>
            </a:r>
          </a:p>
          <a:p>
            <a:endParaRPr lang="el-GR" dirty="0">
              <a:latin typeface="Sylfaen" panose="010A0502050306030303" pitchFamily="18" charset="0"/>
            </a:endParaRPr>
          </a:p>
          <a:p>
            <a:endParaRPr lang="el-GR" dirty="0">
              <a:latin typeface="Sylfaen" panose="010A0502050306030303" pitchFamily="18" charset="0"/>
            </a:endParaRPr>
          </a:p>
          <a:p>
            <a:endParaRPr lang="el-GR" dirty="0">
              <a:latin typeface="Sylfaen" panose="010A0502050306030303" pitchFamily="18" charset="0"/>
            </a:endParaRPr>
          </a:p>
          <a:p>
            <a:endParaRPr lang="el-GR" dirty="0">
              <a:latin typeface="Sylfaen" panose="010A0502050306030303" pitchFamily="18" charset="0"/>
            </a:endParaRPr>
          </a:p>
          <a:p>
            <a:r>
              <a:rPr lang="el-GR" b="1" u="sng" dirty="0">
                <a:latin typeface="Sylfaen" panose="010A0502050306030303" pitchFamily="18" charset="0"/>
              </a:rPr>
              <a:t>Πώς να διαπιστωθεί η παρθενία (σύμπνοια με το </a:t>
            </a:r>
            <a:r>
              <a:rPr lang="en-US" b="1" i="1" u="sng" dirty="0">
                <a:solidFill>
                  <a:srgbClr val="00B0F0"/>
                </a:solidFill>
                <a:latin typeface="Sylfaen" panose="010A0502050306030303" pitchFamily="18" charset="0"/>
              </a:rPr>
              <a:t>De </a:t>
            </a:r>
            <a:r>
              <a:rPr lang="en-US" b="1" i="1" u="sng" dirty="0" err="1">
                <a:solidFill>
                  <a:srgbClr val="00B0F0"/>
                </a:solidFill>
                <a:latin typeface="Sylfaen" panose="010A0502050306030303" pitchFamily="18" charset="0"/>
              </a:rPr>
              <a:t>secretis</a:t>
            </a:r>
            <a:r>
              <a:rPr lang="en-US" b="1" i="1" u="sng" dirty="0">
                <a:solidFill>
                  <a:srgbClr val="00B0F0"/>
                </a:solidFill>
                <a:latin typeface="Sylfaen" panose="010A0502050306030303" pitchFamily="18" charset="0"/>
              </a:rPr>
              <a:t> </a:t>
            </a:r>
            <a:r>
              <a:rPr lang="en-US" b="1" i="1" u="sng" dirty="0" err="1">
                <a:solidFill>
                  <a:srgbClr val="00B0F0"/>
                </a:solidFill>
                <a:latin typeface="Sylfaen" panose="010A0502050306030303" pitchFamily="18" charset="0"/>
              </a:rPr>
              <a:t>mulierum</a:t>
            </a:r>
            <a:r>
              <a:rPr lang="el-GR" b="1" u="sng" dirty="0">
                <a:latin typeface="Sylfaen" panose="010A0502050306030303" pitchFamily="18" charset="0"/>
              </a:rPr>
              <a:t>, Αλβέρτος ο Μέγας)</a:t>
            </a:r>
            <a:r>
              <a:rPr lang="el-GR" dirty="0">
                <a:latin typeface="Sylfaen" panose="010A0502050306030303" pitchFamily="18" charset="0"/>
              </a:rPr>
              <a:t>:</a:t>
            </a:r>
          </a:p>
          <a:p>
            <a:pPr marL="285750" indent="-285750">
              <a:buClr>
                <a:srgbClr val="9999FF"/>
              </a:buClr>
              <a:buFont typeface="Sylfaen" panose="010A0502050306030303" pitchFamily="18" charset="0"/>
              <a:buChar char="●"/>
            </a:pPr>
            <a:r>
              <a:rPr lang="el-GR" dirty="0">
                <a:latin typeface="Sylfaen" panose="010A0502050306030303" pitchFamily="18" charset="0"/>
              </a:rPr>
              <a:t>εξετάσεις ούρων (διαύγεια, χρώμα)</a:t>
            </a:r>
          </a:p>
          <a:p>
            <a:pPr marL="285750" indent="-285750">
              <a:buClr>
                <a:srgbClr val="9999FF"/>
              </a:buClr>
              <a:buFont typeface="Sylfaen" panose="010A0502050306030303" pitchFamily="18" charset="0"/>
              <a:buChar char="●"/>
            </a:pPr>
            <a:r>
              <a:rPr lang="el-GR" dirty="0">
                <a:latin typeface="Sylfaen" panose="010A0502050306030303" pitchFamily="18" charset="0"/>
              </a:rPr>
              <a:t>μαιευτική εξέταση</a:t>
            </a:r>
          </a:p>
          <a:p>
            <a:pPr marL="285750" indent="-285750">
              <a:buClr>
                <a:srgbClr val="9999FF"/>
              </a:buClr>
              <a:buFont typeface="Sylfaen" panose="010A0502050306030303" pitchFamily="18" charset="0"/>
              <a:buChar char="●"/>
            </a:pPr>
            <a:r>
              <a:rPr lang="el-GR" dirty="0">
                <a:latin typeface="Sylfaen" panose="010A0502050306030303" pitchFamily="18" charset="0"/>
              </a:rPr>
              <a:t>προειδοποιεί για την αιμορραγία (δεν είναι απαραιτήτως ένδειξη παρθενίας)</a:t>
            </a:r>
          </a:p>
          <a:p>
            <a:pPr marL="285750" indent="-285750">
              <a:buClr>
                <a:srgbClr val="9999FF"/>
              </a:buClr>
              <a:buFont typeface="Sylfaen" panose="010A0502050306030303" pitchFamily="18" charset="0"/>
              <a:buChar char="●"/>
            </a:pPr>
            <a:r>
              <a:rPr lang="el-GR" dirty="0">
                <a:latin typeface="Sylfaen" panose="010A0502050306030303" pitchFamily="18" charset="0"/>
              </a:rPr>
              <a:t>καλοί τρόποι, αιδώς, ταπεινοφροσύνη</a:t>
            </a:r>
          </a:p>
          <a:p>
            <a:pPr marL="285750" indent="-285750">
              <a:buClr>
                <a:srgbClr val="9999FF"/>
              </a:buClr>
              <a:buFont typeface="Sylfaen" panose="010A0502050306030303" pitchFamily="18" charset="0"/>
              <a:buChar char="●"/>
            </a:pPr>
            <a:r>
              <a:rPr lang="el-GR" dirty="0">
                <a:latin typeface="Sylfaen" panose="010A0502050306030303" pitchFamily="18" charset="0"/>
              </a:rPr>
              <a:t>η περιοχή να είναι σφιχτή και η διείσδυση δύσκολη</a:t>
            </a:r>
          </a:p>
          <a:p>
            <a:endParaRPr lang="el-GR" u="sng" dirty="0">
              <a:latin typeface="Sylfaen" panose="010A0502050306030303" pitchFamily="18" charset="0"/>
            </a:endParaRPr>
          </a:p>
          <a:p>
            <a:r>
              <a:rPr lang="el-GR" u="sng" dirty="0">
                <a:latin typeface="Sylfaen" panose="010A0502050306030303" pitchFamily="18" charset="0"/>
              </a:rPr>
              <a:t>Συμβουλή προς τη γυναίκα που επιθυμεί να αποδείξει την παρθενία της</a:t>
            </a:r>
            <a:r>
              <a:rPr lang="el-GR" dirty="0">
                <a:latin typeface="Sylfaen" panose="010A0502050306030303" pitchFamily="18" charset="0"/>
              </a:rPr>
              <a:t>:</a:t>
            </a:r>
          </a:p>
          <a:p>
            <a:pPr algn="just"/>
            <a:r>
              <a:rPr lang="el-GR" sz="2000" dirty="0">
                <a:latin typeface="Sylfaen" panose="010A0502050306030303" pitchFamily="18" charset="0"/>
              </a:rPr>
              <a:t>«…να πλύνει τη δίοδο του κόλπου, να καθίσει σε ζεστό λουτρό, να αλείψει στην περιοχή συγκεκριμένες και ενδεδειγμένες αλοιφές και να τοποθετήσει στον κόλπο έντερο περιστεριού, το οποίο θα έχει πρωτίστως γεμίσει με αίμα».</a:t>
            </a:r>
          </a:p>
        </p:txBody>
      </p:sp>
      <p:sp>
        <p:nvSpPr>
          <p:cNvPr id="5" name="TextBox 4">
            <a:extLst>
              <a:ext uri="{FF2B5EF4-FFF2-40B4-BE49-F238E27FC236}">
                <a16:creationId xmlns:a16="http://schemas.microsoft.com/office/drawing/2014/main" id="{050D7348-E0AC-7F36-35FE-3CB302884D34}"/>
              </a:ext>
            </a:extLst>
          </p:cNvPr>
          <p:cNvSpPr txBox="1"/>
          <p:nvPr/>
        </p:nvSpPr>
        <p:spPr>
          <a:xfrm>
            <a:off x="381787" y="2498676"/>
            <a:ext cx="4666267" cy="646331"/>
          </a:xfrm>
          <a:prstGeom prst="rect">
            <a:avLst/>
          </a:prstGeom>
          <a:noFill/>
        </p:spPr>
        <p:txBody>
          <a:bodyPr wrap="square" rtlCol="0">
            <a:spAutoFit/>
          </a:bodyPr>
          <a:lstStyle/>
          <a:p>
            <a:pPr>
              <a:buClr>
                <a:srgbClr val="0033CC"/>
              </a:buClr>
            </a:pPr>
            <a:r>
              <a:rPr lang="el-GR" dirty="0">
                <a:latin typeface="Sylfaen" panose="010A0502050306030303" pitchFamily="18" charset="0"/>
              </a:rPr>
              <a:t>(</a:t>
            </a:r>
            <a:r>
              <a:rPr lang="en-US" dirty="0">
                <a:latin typeface="Sylfaen" panose="010A0502050306030303" pitchFamily="18" charset="0"/>
              </a:rPr>
              <a:t>«</a:t>
            </a:r>
            <a:r>
              <a:rPr lang="el-GR" dirty="0">
                <a:latin typeface="Sylfaen" panose="010A0502050306030303" pitchFamily="18" charset="0"/>
              </a:rPr>
              <a:t>Σχετικά με την αυξητική του ανδρικού μορίου σε μήκος και φάρδος»)</a:t>
            </a:r>
          </a:p>
        </p:txBody>
      </p:sp>
      <p:sp>
        <p:nvSpPr>
          <p:cNvPr id="6" name="TextBox 5">
            <a:extLst>
              <a:ext uri="{FF2B5EF4-FFF2-40B4-BE49-F238E27FC236}">
                <a16:creationId xmlns:a16="http://schemas.microsoft.com/office/drawing/2014/main" id="{BB3ABD72-EAA8-561E-A975-13B43EBA6BCB}"/>
              </a:ext>
            </a:extLst>
          </p:cNvPr>
          <p:cNvSpPr txBox="1"/>
          <p:nvPr/>
        </p:nvSpPr>
        <p:spPr>
          <a:xfrm>
            <a:off x="7373414" y="1886951"/>
            <a:ext cx="4562573" cy="1077218"/>
          </a:xfrm>
          <a:prstGeom prst="rect">
            <a:avLst/>
          </a:prstGeom>
          <a:noFill/>
        </p:spPr>
        <p:txBody>
          <a:bodyPr wrap="square" rtlCol="0">
            <a:spAutoFit/>
          </a:bodyPr>
          <a:lstStyle/>
          <a:p>
            <a:pPr algn="ctr"/>
            <a:r>
              <a:rPr lang="el-GR" sz="1600" dirty="0">
                <a:latin typeface="Sylfaen" panose="010A0502050306030303" pitchFamily="18" charset="0"/>
              </a:rPr>
              <a:t>Διαπραγματεύεται τις έννοιες </a:t>
            </a:r>
            <a:r>
              <a:rPr lang="el-GR" sz="1600" b="1" dirty="0">
                <a:latin typeface="Sylfaen" panose="010A0502050306030303" pitchFamily="18" charset="0"/>
              </a:rPr>
              <a:t>της ηδονής </a:t>
            </a:r>
            <a:r>
              <a:rPr lang="el-GR" sz="1600" dirty="0">
                <a:latin typeface="Sylfaen" panose="010A0502050306030303" pitchFamily="18" charset="0"/>
              </a:rPr>
              <a:t>και της </a:t>
            </a:r>
            <a:r>
              <a:rPr lang="el-GR" sz="1600" b="1" dirty="0">
                <a:latin typeface="Sylfaen" panose="010A0502050306030303" pitchFamily="18" charset="0"/>
              </a:rPr>
              <a:t>απόλαυσης</a:t>
            </a:r>
            <a:r>
              <a:rPr lang="el-GR" sz="1600" dirty="0">
                <a:latin typeface="Sylfaen" panose="010A0502050306030303" pitchFamily="18" charset="0"/>
              </a:rPr>
              <a:t> και για τους δύο συντρόφους</a:t>
            </a:r>
          </a:p>
          <a:p>
            <a:pPr algn="ctr"/>
            <a:r>
              <a:rPr lang="el-GR" sz="1600" dirty="0">
                <a:latin typeface="Sylfaen" panose="010A0502050306030303" pitchFamily="18" charset="0"/>
              </a:rPr>
              <a:t>-</a:t>
            </a:r>
          </a:p>
          <a:p>
            <a:pPr algn="ctr"/>
            <a:r>
              <a:rPr lang="el-GR" sz="1600" b="1" dirty="0">
                <a:solidFill>
                  <a:srgbClr val="7030A0"/>
                </a:solidFill>
                <a:latin typeface="Sylfaen" panose="010A0502050306030303" pitchFamily="18" charset="0"/>
              </a:rPr>
              <a:t>απολογητικός</a:t>
            </a:r>
            <a:endParaRPr lang="el-GR" b="1" dirty="0">
              <a:solidFill>
                <a:srgbClr val="7030A0"/>
              </a:solidFill>
              <a:latin typeface="Sylfaen" panose="010A0502050306030303" pitchFamily="18" charset="0"/>
            </a:endParaRPr>
          </a:p>
        </p:txBody>
      </p:sp>
      <p:sp>
        <p:nvSpPr>
          <p:cNvPr id="7" name="Δεξί άγκιστρο 6">
            <a:extLst>
              <a:ext uri="{FF2B5EF4-FFF2-40B4-BE49-F238E27FC236}">
                <a16:creationId xmlns:a16="http://schemas.microsoft.com/office/drawing/2014/main" id="{D9F1584C-EABB-B0E0-607B-7C5C6B6C3C88}"/>
              </a:ext>
            </a:extLst>
          </p:cNvPr>
          <p:cNvSpPr/>
          <p:nvPr/>
        </p:nvSpPr>
        <p:spPr>
          <a:xfrm>
            <a:off x="7001343" y="1876031"/>
            <a:ext cx="131606" cy="94581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Δεξί άγκιστρο 7">
            <a:extLst>
              <a:ext uri="{FF2B5EF4-FFF2-40B4-BE49-F238E27FC236}">
                <a16:creationId xmlns:a16="http://schemas.microsoft.com/office/drawing/2014/main" id="{4CEB9C0A-4F73-A03B-B20B-A1FD1C8898D3}"/>
              </a:ext>
            </a:extLst>
          </p:cNvPr>
          <p:cNvSpPr/>
          <p:nvPr/>
        </p:nvSpPr>
        <p:spPr>
          <a:xfrm>
            <a:off x="7953081" y="4023199"/>
            <a:ext cx="103695" cy="10772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6B07F19A-959D-69EF-B27E-56FEAF2C2043}"/>
              </a:ext>
            </a:extLst>
          </p:cNvPr>
          <p:cNvSpPr txBox="1"/>
          <p:nvPr/>
        </p:nvSpPr>
        <p:spPr>
          <a:xfrm>
            <a:off x="8154186" y="4377142"/>
            <a:ext cx="4128940" cy="369332"/>
          </a:xfrm>
          <a:prstGeom prst="rect">
            <a:avLst/>
          </a:prstGeom>
          <a:noFill/>
        </p:spPr>
        <p:txBody>
          <a:bodyPr wrap="square" rtlCol="0">
            <a:spAutoFit/>
          </a:bodyPr>
          <a:lstStyle/>
          <a:p>
            <a:r>
              <a:rPr lang="el-GR" b="1" dirty="0">
                <a:latin typeface="Sylfaen" panose="010A0502050306030303" pitchFamily="18" charset="0"/>
              </a:rPr>
              <a:t>προειδοποίηση - κίνδυνος απάτης</a:t>
            </a:r>
          </a:p>
        </p:txBody>
      </p:sp>
      <p:sp>
        <p:nvSpPr>
          <p:cNvPr id="2" name="Ορθογώνιο 1">
            <a:extLst>
              <a:ext uri="{FF2B5EF4-FFF2-40B4-BE49-F238E27FC236}">
                <a16:creationId xmlns:a16="http://schemas.microsoft.com/office/drawing/2014/main" id="{0B26636F-74B0-D0A8-7939-1EA6269C93F4}"/>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AE2AFC2C-1265-CEB0-FABC-B0714B2BFB01}"/>
              </a:ext>
            </a:extLst>
          </p:cNvPr>
          <p:cNvSpPr txBox="1"/>
          <p:nvPr/>
        </p:nvSpPr>
        <p:spPr>
          <a:xfrm>
            <a:off x="171759" y="3620606"/>
            <a:ext cx="11666229" cy="1782305"/>
          </a:xfrm>
          <a:prstGeom prst="rect">
            <a:avLst/>
          </a:prstGeom>
          <a:noFill/>
          <a:ln w="38100">
            <a:solidFill>
              <a:srgbClr val="00B0F0"/>
            </a:solidFill>
          </a:ln>
        </p:spPr>
        <p:txBody>
          <a:bodyPr wrap="square" rtlCol="0">
            <a:spAutoFit/>
          </a:bodyPr>
          <a:lstStyle/>
          <a:p>
            <a:endParaRPr lang="el-GR" dirty="0"/>
          </a:p>
        </p:txBody>
      </p:sp>
    </p:spTree>
    <p:extLst>
      <p:ext uri="{BB962C8B-B14F-4D97-AF65-F5344CB8AC3E}">
        <p14:creationId xmlns:p14="http://schemas.microsoft.com/office/powerpoint/2010/main" val="247189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FB76DF56-5B6A-B65D-E9DF-68B54E378460}"/>
              </a:ext>
            </a:extLst>
          </p:cNvPr>
          <p:cNvSpPr txBox="1">
            <a:spLocks noGrp="1"/>
          </p:cNvSpPr>
          <p:nvPr>
            <p:ph idx="1"/>
          </p:nvPr>
        </p:nvSpPr>
        <p:spPr>
          <a:xfrm>
            <a:off x="118873" y="1259632"/>
            <a:ext cx="11711178" cy="5445227"/>
          </a:xfrm>
        </p:spPr>
        <p:txBody>
          <a:bodyPr>
            <a:normAutofit fontScale="55000" lnSpcReduction="20000"/>
          </a:bodyPr>
          <a:lstStyle/>
          <a:p>
            <a:pPr marL="0" lvl="0" indent="0" algn="just">
              <a:lnSpc>
                <a:spcPct val="100000"/>
              </a:lnSpc>
              <a:spcAft>
                <a:spcPts val="800"/>
              </a:spcAft>
              <a:buNone/>
            </a:pPr>
            <a:r>
              <a:rPr lang="el-GR" sz="4300" b="1" dirty="0">
                <a:solidFill>
                  <a:srgbClr val="92D050"/>
                </a:solidFill>
                <a:latin typeface="Sylfaen" panose="010A0502050306030303" pitchFamily="18" charset="0"/>
                <a:cs typeface="Arial" pitchFamily="34"/>
              </a:rPr>
              <a:t>Άρση</a:t>
            </a:r>
            <a:r>
              <a:rPr lang="en-US" sz="4300" b="1" dirty="0">
                <a:solidFill>
                  <a:srgbClr val="92D050"/>
                </a:solidFill>
                <a:latin typeface="Sylfaen" panose="010A0502050306030303" pitchFamily="18" charset="0"/>
                <a:cs typeface="Arial" pitchFamily="34"/>
              </a:rPr>
              <a:t>/</a:t>
            </a:r>
            <a:r>
              <a:rPr lang="el-GR" sz="4300" b="1" dirty="0">
                <a:solidFill>
                  <a:srgbClr val="92D050"/>
                </a:solidFill>
                <a:latin typeface="Sylfaen" panose="010A0502050306030303" pitchFamily="18" charset="0"/>
                <a:cs typeface="Arial" pitchFamily="34"/>
              </a:rPr>
              <a:t>κατάλυση νηστείας</a:t>
            </a:r>
            <a:r>
              <a:rPr lang="el-GR" sz="4300" dirty="0">
                <a:solidFill>
                  <a:srgbClr val="92D050"/>
                </a:solidFill>
                <a:latin typeface="Sylfaen" panose="010A0502050306030303" pitchFamily="18" charset="0"/>
                <a:cs typeface="Arial" pitchFamily="34"/>
              </a:rPr>
              <a:t>:</a:t>
            </a:r>
          </a:p>
          <a:p>
            <a:pPr algn="just">
              <a:lnSpc>
                <a:spcPct val="100000"/>
              </a:lnSpc>
              <a:spcAft>
                <a:spcPts val="800"/>
              </a:spcAft>
            </a:pPr>
            <a:r>
              <a:rPr lang="el-GR" sz="4300" dirty="0">
                <a:latin typeface="Sylfaen" panose="010A0502050306030303" pitchFamily="18" charset="0"/>
                <a:cs typeface="Arial" pitchFamily="34"/>
              </a:rPr>
              <a:t>Φιλοξενία</a:t>
            </a:r>
            <a:r>
              <a:rPr lang="en-US" sz="4300" dirty="0">
                <a:latin typeface="Sylfaen" panose="010A0502050306030303" pitchFamily="18" charset="0"/>
                <a:cs typeface="Arial" pitchFamily="34"/>
              </a:rPr>
              <a:t>, </a:t>
            </a:r>
            <a:r>
              <a:rPr lang="el-GR" sz="4300" dirty="0">
                <a:latin typeface="Sylfaen" panose="010A0502050306030303" pitchFamily="18" charset="0"/>
                <a:cs typeface="Arial" pitchFamily="34"/>
              </a:rPr>
              <a:t>φιλανθρωπία </a:t>
            </a:r>
            <a:r>
              <a:rPr lang="el-GR" sz="4300" dirty="0">
                <a:latin typeface="Sylfaen" panose="010A0502050306030303" pitchFamily="18" charset="0"/>
                <a:cs typeface="Arial" pitchFamily="34"/>
                <a:sym typeface="Wingdings" panose="05000000000000000000" pitchFamily="2" charset="2"/>
              </a:rPr>
              <a:t> </a:t>
            </a:r>
            <a:r>
              <a:rPr lang="el-GR" sz="4300" b="1" dirty="0">
                <a:latin typeface="Sylfaen" panose="010A0502050306030303" pitchFamily="18" charset="0"/>
                <a:cs typeface="Arial" pitchFamily="34"/>
                <a:sym typeface="Wingdings" panose="05000000000000000000" pitchFamily="2" charset="2"/>
              </a:rPr>
              <a:t>αυτοπροβολή ως πάτρωνες, κύρος, συμμετοχή στα κοινά</a:t>
            </a:r>
            <a:r>
              <a:rPr lang="en-US" sz="4300" b="1" dirty="0">
                <a:latin typeface="Sylfaen" panose="010A0502050306030303" pitchFamily="18" charset="0"/>
                <a:cs typeface="Arial" pitchFamily="34"/>
                <a:sym typeface="Wingdings" panose="05000000000000000000" pitchFamily="2" charset="2"/>
              </a:rPr>
              <a:t> </a:t>
            </a:r>
            <a:r>
              <a:rPr lang="en-US" sz="4300" dirty="0">
                <a:latin typeface="Sylfaen" panose="010A0502050306030303" pitchFamily="18" charset="0"/>
                <a:cs typeface="Arial" pitchFamily="34"/>
                <a:sym typeface="Wingdings" panose="05000000000000000000" pitchFamily="2" charset="2"/>
              </a:rPr>
              <a:t> </a:t>
            </a:r>
            <a:r>
              <a:rPr lang="el-GR" sz="4300" dirty="0">
                <a:latin typeface="Sylfaen" panose="010A0502050306030303" pitchFamily="18" charset="0"/>
                <a:cs typeface="Arial" pitchFamily="34"/>
                <a:sym typeface="Wingdings" panose="05000000000000000000" pitchFamily="2" charset="2"/>
              </a:rPr>
              <a:t>επίτευξη συμμαχιών, διαπραγματεύσεων </a:t>
            </a:r>
          </a:p>
          <a:p>
            <a:pPr marL="0" indent="0" algn="just">
              <a:lnSpc>
                <a:spcPct val="100000"/>
              </a:lnSpc>
              <a:spcAft>
                <a:spcPts val="800"/>
              </a:spcAft>
              <a:buNone/>
            </a:pPr>
            <a:r>
              <a:rPr lang="el-GR" sz="4300" dirty="0">
                <a:latin typeface="Sylfaen" panose="010A0502050306030303" pitchFamily="18" charset="0"/>
                <a:cs typeface="Arial" pitchFamily="34"/>
                <a:sym typeface="Wingdings" panose="05000000000000000000" pitchFamily="2" charset="2"/>
              </a:rPr>
              <a:t>(</a:t>
            </a:r>
            <a:r>
              <a:rPr lang="en-US" sz="4300" dirty="0">
                <a:solidFill>
                  <a:srgbClr val="FF3399"/>
                </a:solidFill>
                <a:latin typeface="Sylfaen" panose="010A0502050306030303" pitchFamily="18" charset="0"/>
                <a:cs typeface="Arial" pitchFamily="34"/>
                <a:sym typeface="Wingdings" panose="05000000000000000000" pitchFamily="2" charset="2"/>
              </a:rPr>
              <a:t>Bonnie </a:t>
            </a:r>
            <a:r>
              <a:rPr lang="en-US" sz="4300" dirty="0" err="1">
                <a:solidFill>
                  <a:srgbClr val="FF3399"/>
                </a:solidFill>
                <a:latin typeface="Sylfaen" panose="010A0502050306030303" pitchFamily="18" charset="0"/>
                <a:cs typeface="Arial" pitchFamily="34"/>
                <a:sym typeface="Wingdings" panose="05000000000000000000" pitchFamily="2" charset="2"/>
              </a:rPr>
              <a:t>Effros</a:t>
            </a:r>
            <a:r>
              <a:rPr lang="en-US" sz="4300" dirty="0">
                <a:solidFill>
                  <a:srgbClr val="FF3399"/>
                </a:solidFill>
                <a:latin typeface="Sylfaen" panose="010A0502050306030303" pitchFamily="18" charset="0"/>
                <a:cs typeface="Arial" pitchFamily="34"/>
                <a:sym typeface="Wingdings" panose="05000000000000000000" pitchFamily="2" charset="2"/>
              </a:rPr>
              <a:t>, </a:t>
            </a:r>
            <a:r>
              <a:rPr lang="en-US" sz="4300" i="1" dirty="0">
                <a:solidFill>
                  <a:srgbClr val="FF3399"/>
                </a:solidFill>
                <a:latin typeface="Sylfaen" panose="010A0502050306030303" pitchFamily="18" charset="0"/>
                <a:cs typeface="Arial" pitchFamily="34"/>
                <a:sym typeface="Wingdings" panose="05000000000000000000" pitchFamily="2" charset="2"/>
              </a:rPr>
              <a:t>Creating Community with food and drink in Merovingian Gaul</a:t>
            </a:r>
            <a:r>
              <a:rPr lang="en-US" sz="4300" dirty="0">
                <a:solidFill>
                  <a:srgbClr val="FF3399"/>
                </a:solidFill>
                <a:latin typeface="Sylfaen" panose="010A0502050306030303" pitchFamily="18" charset="0"/>
                <a:cs typeface="Arial" pitchFamily="34"/>
                <a:sym typeface="Wingdings" panose="05000000000000000000" pitchFamily="2" charset="2"/>
              </a:rPr>
              <a:t>, Palgrave Macmillan, </a:t>
            </a:r>
            <a:r>
              <a:rPr lang="en-US" sz="4300" dirty="0" err="1">
                <a:solidFill>
                  <a:srgbClr val="FF3399"/>
                </a:solidFill>
                <a:latin typeface="Sylfaen" panose="010A0502050306030303" pitchFamily="18" charset="0"/>
                <a:cs typeface="Arial" pitchFamily="34"/>
                <a:sym typeface="Wingdings" panose="05000000000000000000" pitchFamily="2" charset="2"/>
              </a:rPr>
              <a:t>Νέ</a:t>
            </a:r>
            <a:r>
              <a:rPr lang="en-US" sz="4300" dirty="0">
                <a:solidFill>
                  <a:srgbClr val="FF3399"/>
                </a:solidFill>
                <a:latin typeface="Sylfaen" panose="010A0502050306030303" pitchFamily="18" charset="0"/>
                <a:cs typeface="Arial" pitchFamily="34"/>
                <a:sym typeface="Wingdings" panose="05000000000000000000" pitchFamily="2" charset="2"/>
              </a:rPr>
              <a:t>α Υόρκη, 2003</a:t>
            </a:r>
            <a:r>
              <a:rPr lang="el-GR" sz="4300" dirty="0">
                <a:latin typeface="Sylfaen" panose="010A0502050306030303" pitchFamily="18" charset="0"/>
                <a:cs typeface="Arial" pitchFamily="34"/>
                <a:sym typeface="Wingdings" panose="05000000000000000000" pitchFamily="2" charset="2"/>
              </a:rPr>
              <a:t>)</a:t>
            </a:r>
            <a:endParaRPr lang="el-GR" sz="4300" dirty="0">
              <a:latin typeface="Sylfaen" panose="010A0502050306030303" pitchFamily="18" charset="0"/>
              <a:cs typeface="Arial" pitchFamily="34"/>
            </a:endParaRPr>
          </a:p>
          <a:p>
            <a:pPr marL="0" indent="0" algn="just">
              <a:lnSpc>
                <a:spcPct val="100000"/>
              </a:lnSpc>
              <a:spcAft>
                <a:spcPts val="800"/>
              </a:spcAft>
              <a:buNone/>
            </a:pPr>
            <a:endParaRPr lang="el-GR" sz="4300" dirty="0">
              <a:latin typeface="Sylfaen" panose="010A0502050306030303" pitchFamily="18" charset="0"/>
              <a:cs typeface="Arial" pitchFamily="34"/>
            </a:endParaRPr>
          </a:p>
          <a:p>
            <a:pPr marL="0" indent="0" algn="just">
              <a:lnSpc>
                <a:spcPct val="100000"/>
              </a:lnSpc>
              <a:spcAft>
                <a:spcPts val="800"/>
              </a:spcAft>
              <a:buNone/>
            </a:pPr>
            <a:endParaRPr lang="el-GR" sz="4300" dirty="0">
              <a:latin typeface="Sylfaen" panose="010A0502050306030303" pitchFamily="18" charset="0"/>
              <a:cs typeface="Arial" pitchFamily="34"/>
            </a:endParaRPr>
          </a:p>
          <a:p>
            <a:pPr marL="0" lvl="0" indent="0" algn="just">
              <a:lnSpc>
                <a:spcPct val="100000"/>
              </a:lnSpc>
              <a:spcAft>
                <a:spcPts val="800"/>
              </a:spcAft>
              <a:buNone/>
            </a:pPr>
            <a:r>
              <a:rPr lang="el-GR" sz="4300" dirty="0">
                <a:latin typeface="Sylfaen" panose="010A0502050306030303" pitchFamily="18" charset="0"/>
                <a:cs typeface="Arial" pitchFamily="34"/>
              </a:rPr>
              <a:t>«Το τραπέζι του ηγούμενου πρέπει να είναι πάντα με καλεσμένους και ταξιδιώτες. Όταν δεν υπάρχουν καλεσμένοι, έχει το δικαίωμα να προσκαλέσει όποιον από τους αδελφούς επιθυμεί. Ωστόσο, για χάρη της διατήρησης της πειθαρχίας, ένας ή δύο από τους παλαιότερους μοναχούς πρέπει πάντα να παραμένουν με τους αδελφούς.», </a:t>
            </a:r>
            <a:r>
              <a:rPr lang="el-GR" sz="4300" b="1" dirty="0">
                <a:latin typeface="Sylfaen" panose="010A0502050306030303" pitchFamily="18" charset="0"/>
                <a:cs typeface="Arial" pitchFamily="34"/>
              </a:rPr>
              <a:t>Ο Κανόνας του Αγίου </a:t>
            </a:r>
            <a:r>
              <a:rPr lang="el-GR" sz="4300" b="1" dirty="0" err="1">
                <a:latin typeface="Sylfaen" panose="010A0502050306030303" pitchFamily="18" charset="0"/>
                <a:cs typeface="Arial" pitchFamily="34"/>
              </a:rPr>
              <a:t>Βενέδικτου</a:t>
            </a:r>
            <a:r>
              <a:rPr lang="el-GR" sz="4300" b="1" dirty="0">
                <a:latin typeface="Sylfaen" panose="010A0502050306030303" pitchFamily="18" charset="0"/>
                <a:cs typeface="Arial" pitchFamily="34"/>
              </a:rPr>
              <a:t>, Κεφ. 56, Το τραπέζι του ηγούμενου</a:t>
            </a:r>
            <a:r>
              <a:rPr lang="el-GR" sz="4300" dirty="0">
                <a:latin typeface="Sylfaen" panose="010A0502050306030303" pitchFamily="18" charset="0"/>
                <a:cs typeface="Arial" pitchFamily="34"/>
              </a:rPr>
              <a:t>, </a:t>
            </a:r>
            <a:r>
              <a:rPr lang="en-US" sz="4300" dirty="0">
                <a:latin typeface="Sylfaen" panose="010A0502050306030303" pitchFamily="18" charset="0"/>
                <a:cs typeface="Arial" pitchFamily="34"/>
              </a:rPr>
              <a:t>Timothy Fry</a:t>
            </a:r>
            <a:r>
              <a:rPr lang="el-GR" sz="4300" dirty="0">
                <a:latin typeface="Sylfaen" panose="010A0502050306030303" pitchFamily="18" charset="0"/>
                <a:cs typeface="Arial" pitchFamily="34"/>
              </a:rPr>
              <a:t>, </a:t>
            </a:r>
            <a:r>
              <a:rPr lang="en-US" sz="4300" i="1" dirty="0">
                <a:latin typeface="Sylfaen" panose="010A0502050306030303" pitchFamily="18" charset="0"/>
                <a:cs typeface="Arial" pitchFamily="34"/>
              </a:rPr>
              <a:t>The Rule of St. Benedict in English</a:t>
            </a:r>
            <a:r>
              <a:rPr lang="en-US" sz="4300" dirty="0">
                <a:latin typeface="Sylfaen" panose="010A0502050306030303" pitchFamily="18" charset="0"/>
                <a:cs typeface="Arial" pitchFamily="34"/>
              </a:rPr>
              <a:t>, The Liturgical Press, Collegeville, 1982, </a:t>
            </a:r>
            <a:r>
              <a:rPr lang="el-GR" sz="4300" dirty="0">
                <a:latin typeface="Sylfaen" panose="010A0502050306030303" pitchFamily="18" charset="0"/>
                <a:cs typeface="Arial" pitchFamily="34"/>
              </a:rPr>
              <a:t>σ. 77.</a:t>
            </a:r>
          </a:p>
        </p:txBody>
      </p:sp>
      <p:sp>
        <p:nvSpPr>
          <p:cNvPr id="3" name="TextBox 2">
            <a:extLst>
              <a:ext uri="{FF2B5EF4-FFF2-40B4-BE49-F238E27FC236}">
                <a16:creationId xmlns:a16="http://schemas.microsoft.com/office/drawing/2014/main" id="{ECF449C2-C76B-5213-834C-FAF85FADEB19}"/>
              </a:ext>
            </a:extLst>
          </p:cNvPr>
          <p:cNvSpPr txBox="1"/>
          <p:nvPr/>
        </p:nvSpPr>
        <p:spPr>
          <a:xfrm>
            <a:off x="3622548" y="153140"/>
            <a:ext cx="4946904" cy="461665"/>
          </a:xfrm>
          <a:prstGeom prst="rect">
            <a:avLst/>
          </a:prstGeom>
          <a:noFill/>
        </p:spPr>
        <p:txBody>
          <a:bodyPr wrap="square" rtlCol="0">
            <a:spAutoFit/>
          </a:bodyPr>
          <a:lstStyle/>
          <a:p>
            <a:pPr algn="ctr"/>
            <a:r>
              <a:rPr lang="el-GR" sz="2400" b="1" dirty="0" err="1">
                <a:solidFill>
                  <a:srgbClr val="C00000"/>
                </a:solidFill>
                <a:latin typeface="Sylfaen" panose="010A0502050306030303" pitchFamily="18" charset="0"/>
              </a:rPr>
              <a:t>Φλεξάρισμα</a:t>
            </a:r>
            <a:r>
              <a:rPr lang="el-GR" sz="2400" b="1" dirty="0">
                <a:solidFill>
                  <a:srgbClr val="C00000"/>
                </a:solidFill>
                <a:latin typeface="Sylfaen" panose="010A0502050306030303" pitchFamily="18" charset="0"/>
              </a:rPr>
              <a:t> αρρενωπότητας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198120" y="181957"/>
            <a:ext cx="11538066" cy="6494085"/>
          </a:xfrm>
          <a:prstGeom prst="rect">
            <a:avLst/>
          </a:prstGeom>
          <a:noFill/>
        </p:spPr>
        <p:txBody>
          <a:bodyPr wrap="square" rtlCol="0">
            <a:spAutoFit/>
          </a:bodyPr>
          <a:lstStyle/>
          <a:p>
            <a:pPr algn="just"/>
            <a:r>
              <a:rPr lang="en-US" sz="2000" b="1" dirty="0">
                <a:solidFill>
                  <a:srgbClr val="800000"/>
                </a:solidFill>
                <a:latin typeface="Sylfaen" panose="010A0502050306030303" pitchFamily="18" charset="0"/>
              </a:rPr>
              <a:t>Hildegard </a:t>
            </a:r>
            <a:r>
              <a:rPr lang="el-GR" sz="2000" b="1" dirty="0">
                <a:solidFill>
                  <a:srgbClr val="800000"/>
                </a:solidFill>
                <a:latin typeface="Sylfaen" panose="010A0502050306030303" pitchFamily="18" charset="0"/>
              </a:rPr>
              <a:t>του </a:t>
            </a:r>
            <a:r>
              <a:rPr lang="en-US" sz="2000" b="1" dirty="0" err="1">
                <a:solidFill>
                  <a:srgbClr val="800000"/>
                </a:solidFill>
                <a:latin typeface="Sylfaen" panose="010A0502050306030303" pitchFamily="18" charset="0"/>
              </a:rPr>
              <a:t>Bingen</a:t>
            </a:r>
            <a:r>
              <a:rPr lang="en-US" sz="2000" b="1" dirty="0">
                <a:solidFill>
                  <a:srgbClr val="800000"/>
                </a:solidFill>
                <a:latin typeface="Sylfaen" panose="010A0502050306030303" pitchFamily="18" charset="0"/>
              </a:rPr>
              <a:t> (</a:t>
            </a:r>
            <a:r>
              <a:rPr lang="el-GR" sz="2000" b="1" dirty="0">
                <a:solidFill>
                  <a:srgbClr val="800000"/>
                </a:solidFill>
                <a:latin typeface="Sylfaen" panose="010A0502050306030303" pitchFamily="18" charset="0"/>
              </a:rPr>
              <a:t>1098-1179)</a:t>
            </a:r>
          </a:p>
          <a:p>
            <a:pPr algn="just"/>
            <a:endParaRPr lang="en-US"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Η </a:t>
            </a:r>
            <a:r>
              <a:rPr lang="en-US" dirty="0">
                <a:latin typeface="Sylfaen" panose="010A0502050306030303" pitchFamily="18" charset="0"/>
              </a:rPr>
              <a:t>Hildegard</a:t>
            </a:r>
            <a:r>
              <a:rPr lang="el-GR" dirty="0">
                <a:latin typeface="Sylfaen" panose="010A0502050306030303" pitchFamily="18" charset="0"/>
              </a:rPr>
              <a:t> γεννήθηκε στην επαρχία του Ρήνου το 1098 και πέθανε το 1179 σε προχωρημένη ηλικία. </a:t>
            </a:r>
          </a:p>
          <a:p>
            <a:pPr marL="285750" indent="-285750" algn="just">
              <a:buClr>
                <a:srgbClr val="0033CC"/>
              </a:buClr>
              <a:buFont typeface="Sylfaen" panose="010A0502050306030303" pitchFamily="18" charset="0"/>
              <a:buChar char="֍"/>
            </a:pPr>
            <a:r>
              <a:rPr lang="el-GR" dirty="0">
                <a:latin typeface="Sylfaen" panose="010A0502050306030303" pitchFamily="18" charset="0"/>
              </a:rPr>
              <a:t>Προερχόταν από μία οικογένεια πιθανόν ευγενών, σίγουρα καλής κοινωνικής θέσης, την μύησε από νωρίς στη γνώση της γραφής και της μουσικής</a:t>
            </a:r>
          </a:p>
          <a:p>
            <a:pPr marL="285750" indent="-285750" algn="just">
              <a:buClr>
                <a:srgbClr val="0033CC"/>
              </a:buClr>
              <a:buFont typeface="Sylfaen" panose="010A0502050306030303" pitchFamily="18" charset="0"/>
              <a:buChar char="֍"/>
            </a:pPr>
            <a:r>
              <a:rPr lang="el-GR" dirty="0">
                <a:latin typeface="Sylfaen" panose="010A0502050306030303" pitchFamily="18" charset="0"/>
              </a:rPr>
              <a:t>Όσο βρισκόταν εν ζωή είχε γίνει ευρύτερα γνωστή ως μυστικίστρια, προφήτισσα και </a:t>
            </a:r>
            <a:r>
              <a:rPr lang="el-GR" u="sng" dirty="0">
                <a:latin typeface="Sylfaen" panose="010A0502050306030303" pitchFamily="18" charset="0"/>
              </a:rPr>
              <a:t>θεραπεύτρια</a:t>
            </a:r>
            <a:r>
              <a:rPr lang="el-GR" dirty="0">
                <a:latin typeface="Sylfaen" panose="010A0502050306030303" pitchFamily="18" charset="0"/>
              </a:rPr>
              <a:t>. </a:t>
            </a:r>
          </a:p>
          <a:p>
            <a:pPr marL="285750" indent="-285750" algn="just">
              <a:buClr>
                <a:srgbClr val="0033CC"/>
              </a:buClr>
              <a:buFont typeface="Sylfaen" panose="010A0502050306030303" pitchFamily="18" charset="0"/>
              <a:buChar char="֍"/>
            </a:pPr>
            <a:r>
              <a:rPr lang="el-GR" dirty="0">
                <a:latin typeface="Sylfaen" panose="010A0502050306030303" pitchFamily="18" charset="0"/>
              </a:rPr>
              <a:t>Σε μικρή ηλικία, χωρίς να γνωρίζουμε πότε ακριβώς, εισήχθη στο </a:t>
            </a:r>
            <a:r>
              <a:rPr lang="el-GR" b="1" u="sng" dirty="0">
                <a:latin typeface="Sylfaen" panose="010A0502050306030303" pitchFamily="18" charset="0"/>
              </a:rPr>
              <a:t>διπλό</a:t>
            </a:r>
            <a:r>
              <a:rPr lang="el-GR" dirty="0">
                <a:latin typeface="Sylfaen" panose="010A0502050306030303" pitchFamily="18" charset="0"/>
              </a:rPr>
              <a:t> </a:t>
            </a:r>
            <a:r>
              <a:rPr lang="el-GR" dirty="0" err="1">
                <a:latin typeface="Sylfaen" panose="010A0502050306030303" pitchFamily="18" charset="0"/>
              </a:rPr>
              <a:t>βενεδικτινό</a:t>
            </a:r>
            <a:r>
              <a:rPr lang="el-GR" dirty="0">
                <a:latin typeface="Sylfaen" panose="010A0502050306030303" pitchFamily="18" charset="0"/>
              </a:rPr>
              <a:t> μοναστήρι του </a:t>
            </a:r>
            <a:r>
              <a:rPr lang="el-GR" dirty="0" err="1">
                <a:latin typeface="Sylfaen" panose="010A0502050306030303" pitchFamily="18" charset="0"/>
              </a:rPr>
              <a:t>Disibodenberg</a:t>
            </a:r>
            <a:r>
              <a:rPr lang="el-GR" dirty="0">
                <a:latin typeface="Sylfaen" panose="010A0502050306030303" pitchFamily="18" charset="0"/>
              </a:rPr>
              <a:t> στην κάτω κοιλάδα του Ρήνου, μέχρι το 1147, όταν και ίδρυσε ένα νέο γυναικείο μοναστήρι στο </a:t>
            </a:r>
            <a:r>
              <a:rPr lang="el-GR" b="1" dirty="0" err="1">
                <a:latin typeface="Sylfaen" panose="010A0502050306030303" pitchFamily="18" charset="0"/>
              </a:rPr>
              <a:t>Rupertsberg</a:t>
            </a:r>
            <a:r>
              <a:rPr lang="el-GR" dirty="0">
                <a:latin typeface="Sylfaen" panose="010A0502050306030303" pitchFamily="18" charset="0"/>
              </a:rPr>
              <a:t>, κοντά στο </a:t>
            </a:r>
            <a:r>
              <a:rPr lang="el-GR" dirty="0" err="1">
                <a:latin typeface="Sylfaen" panose="010A0502050306030303" pitchFamily="18" charset="0"/>
              </a:rPr>
              <a:t>Bingen</a:t>
            </a:r>
            <a:r>
              <a:rPr lang="el-GR" dirty="0">
                <a:latin typeface="Sylfaen" panose="010A0502050306030303" pitchFamily="18" charset="0"/>
              </a:rPr>
              <a:t>, όπου παρέμεινε εκεί μέχρι το θάνατό της. </a:t>
            </a:r>
          </a:p>
          <a:p>
            <a:pPr marL="285750" indent="-285750" algn="just">
              <a:buClr>
                <a:srgbClr val="0033CC"/>
              </a:buClr>
              <a:buFont typeface="Sylfaen" panose="010A0502050306030303" pitchFamily="18" charset="0"/>
              <a:buChar cha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Ήταν πολυγραφότατη σχεδόν σε όλη τη διάρκεια της μοναστικής της ζωής, όπως </a:t>
            </a:r>
            <a:r>
              <a:rPr lang="el-GR" dirty="0" err="1">
                <a:latin typeface="Sylfaen" panose="010A0502050306030303" pitchFamily="18" charset="0"/>
              </a:rPr>
              <a:t>πιστοποιοεί</a:t>
            </a:r>
            <a:r>
              <a:rPr lang="el-GR" dirty="0">
                <a:latin typeface="Sylfaen" panose="010A0502050306030303" pitchFamily="18" charset="0"/>
              </a:rPr>
              <a:t> η συστηματική της αλληλογραφία με αρχιεπισκόπους, ηγουμένους, ηγουμένες, μοναχούς, πάπες, αυτοκράτορες και βασιλιάδες.</a:t>
            </a:r>
          </a:p>
          <a:p>
            <a:pPr algn="just">
              <a:buClr>
                <a:srgbClr val="0033CC"/>
              </a:buClr>
            </a:pPr>
            <a:endParaRPr lang="el-GR" dirty="0">
              <a:latin typeface="Sylfaen" panose="010A0502050306030303" pitchFamily="18" charset="0"/>
            </a:endParaRPr>
          </a:p>
          <a:p>
            <a:pPr algn="just">
              <a:buClr>
                <a:srgbClr val="0033CC"/>
              </a:buClr>
            </a:pPr>
            <a:r>
              <a:rPr lang="el-GR" dirty="0">
                <a:latin typeface="Sylfaen" panose="010A0502050306030303" pitchFamily="18" charset="0"/>
              </a:rPr>
              <a:t>.</a:t>
            </a:r>
            <a:br>
              <a:rPr lang="el-GR" dirty="0">
                <a:latin typeface="Sylfaen" panose="010A0502050306030303" pitchFamily="18" charset="0"/>
              </a:rPr>
            </a:br>
            <a:endParaRPr lang="el-GR" dirty="0">
              <a:latin typeface="Sylfaen" panose="010A0502050306030303" pitchFamily="18" charset="0"/>
            </a:endParaRPr>
          </a:p>
          <a:p>
            <a:pPr algn="just">
              <a:buClr>
                <a:srgbClr val="0033CC"/>
              </a:buCl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Τρία είναι τα μεγάλα της και πιο γνωστά της έργα: το </a:t>
            </a:r>
            <a:r>
              <a:rPr lang="el-GR" i="1" dirty="0" err="1">
                <a:latin typeface="Sylfaen" panose="010A0502050306030303" pitchFamily="18" charset="0"/>
              </a:rPr>
              <a:t>Scivias</a:t>
            </a:r>
            <a:r>
              <a:rPr lang="el-GR" dirty="0">
                <a:latin typeface="Sylfaen" panose="010A0502050306030303" pitchFamily="18" charset="0"/>
              </a:rPr>
              <a:t> (1141) και </a:t>
            </a:r>
            <a:r>
              <a:rPr lang="el-GR" i="1" dirty="0">
                <a:latin typeface="Sylfaen" panose="010A0502050306030303" pitchFamily="18" charset="0"/>
              </a:rPr>
              <a:t>το </a:t>
            </a:r>
            <a:r>
              <a:rPr lang="el-GR" i="1" dirty="0" err="1">
                <a:latin typeface="Sylfaen" panose="010A0502050306030303" pitchFamily="18" charset="0"/>
              </a:rPr>
              <a:t>Liber</a:t>
            </a:r>
            <a:r>
              <a:rPr lang="el-GR" i="1" dirty="0">
                <a:latin typeface="Sylfaen" panose="010A0502050306030303" pitchFamily="18" charset="0"/>
              </a:rPr>
              <a:t> </a:t>
            </a:r>
            <a:r>
              <a:rPr lang="el-GR" i="1" dirty="0" err="1">
                <a:latin typeface="Sylfaen" panose="010A0502050306030303" pitchFamily="18" charset="0"/>
              </a:rPr>
              <a:t>divinorum</a:t>
            </a:r>
            <a:r>
              <a:rPr lang="el-GR" i="1" dirty="0">
                <a:latin typeface="Sylfaen" panose="010A0502050306030303" pitchFamily="18" charset="0"/>
              </a:rPr>
              <a:t> </a:t>
            </a:r>
            <a:r>
              <a:rPr lang="el-GR" i="1" dirty="0" err="1">
                <a:latin typeface="Sylfaen" panose="010A0502050306030303" pitchFamily="18" charset="0"/>
              </a:rPr>
              <a:t>operum</a:t>
            </a:r>
            <a:r>
              <a:rPr lang="el-GR" i="1" dirty="0">
                <a:latin typeface="Sylfaen" panose="010A0502050306030303" pitchFamily="18" charset="0"/>
              </a:rPr>
              <a:t> </a:t>
            </a:r>
            <a:r>
              <a:rPr lang="el-GR" i="1" dirty="0" err="1">
                <a:latin typeface="Sylfaen" panose="010A0502050306030303" pitchFamily="18" charset="0"/>
              </a:rPr>
              <a:t>simplicis</a:t>
            </a:r>
            <a:r>
              <a:rPr lang="el-GR" i="1" dirty="0">
                <a:latin typeface="Sylfaen" panose="010A0502050306030303" pitchFamily="18" charset="0"/>
              </a:rPr>
              <a:t> hominis</a:t>
            </a:r>
            <a:r>
              <a:rPr lang="el-GR" dirty="0">
                <a:latin typeface="Sylfaen" panose="010A0502050306030303" pitchFamily="18" charset="0"/>
              </a:rPr>
              <a:t> (1163-1170) και το </a:t>
            </a:r>
            <a:r>
              <a:rPr lang="el-GR" i="1" dirty="0" err="1">
                <a:latin typeface="Sylfaen" panose="010A0502050306030303" pitchFamily="18" charset="0"/>
              </a:rPr>
              <a:t>Liber</a:t>
            </a:r>
            <a:r>
              <a:rPr lang="el-GR" i="1" dirty="0">
                <a:latin typeface="Sylfaen" panose="010A0502050306030303" pitchFamily="18" charset="0"/>
              </a:rPr>
              <a:t> </a:t>
            </a:r>
            <a:r>
              <a:rPr lang="el-GR" i="1" dirty="0" err="1">
                <a:latin typeface="Sylfaen" panose="010A0502050306030303" pitchFamily="18" charset="0"/>
              </a:rPr>
              <a:t>Vitae</a:t>
            </a:r>
            <a:r>
              <a:rPr lang="el-GR" i="1" dirty="0">
                <a:latin typeface="Sylfaen" panose="010A0502050306030303" pitchFamily="18" charset="0"/>
              </a:rPr>
              <a:t> </a:t>
            </a:r>
            <a:r>
              <a:rPr lang="el-GR" i="1" dirty="0" err="1">
                <a:latin typeface="Sylfaen" panose="010A0502050306030303" pitchFamily="18" charset="0"/>
              </a:rPr>
              <a:t>Meritorum</a:t>
            </a:r>
            <a:r>
              <a:rPr lang="el-GR" i="1" dirty="0">
                <a:latin typeface="Sylfaen" panose="010A0502050306030303" pitchFamily="18" charset="0"/>
              </a:rPr>
              <a:t> </a:t>
            </a:r>
            <a:r>
              <a:rPr lang="el-GR" dirty="0">
                <a:latin typeface="Sylfaen" panose="010A0502050306030303" pitchFamily="18" charset="0"/>
              </a:rPr>
              <a:t>(1158-1163). </a:t>
            </a:r>
          </a:p>
          <a:p>
            <a:pPr marL="285750" indent="-285750" algn="just">
              <a:buClr>
                <a:srgbClr val="0033CC"/>
              </a:buClr>
              <a:buFont typeface="Sylfaen" panose="010A0502050306030303" pitchFamily="18" charset="0"/>
              <a:buChar char="֍"/>
            </a:pPr>
            <a:r>
              <a:rPr lang="el-GR" dirty="0">
                <a:latin typeface="Sylfaen" panose="010A0502050306030303" pitchFamily="18" charset="0"/>
              </a:rPr>
              <a:t>Παρά το μεγάλο εύρος των συγγραφικών της </a:t>
            </a:r>
            <a:r>
              <a:rPr lang="el-GR" dirty="0" err="1">
                <a:latin typeface="Sylfaen" panose="010A0502050306030303" pitchFamily="18" charset="0"/>
              </a:rPr>
              <a:t>ασχολήσεων</a:t>
            </a:r>
            <a:r>
              <a:rPr lang="el-GR" dirty="0">
                <a:latin typeface="Sylfaen" panose="010A0502050306030303" pitchFamily="18" charset="0"/>
              </a:rPr>
              <a:t> και σημαντικών πραγματειών, καθυστέρησε να της αναγνωριστεί από την ιστοριογραφία η σχέση της με τις ιατρικές θεωρίες της εποχής, η εφαρμογή θεραπειών και η γενικότερη συμβολή του έργου της </a:t>
            </a:r>
            <a:r>
              <a:rPr lang="el-GR" b="1" i="1" dirty="0" err="1">
                <a:solidFill>
                  <a:srgbClr val="00B050"/>
                </a:solidFill>
                <a:latin typeface="Sylfaen" panose="010A0502050306030303" pitchFamily="18" charset="0"/>
              </a:rPr>
              <a:t>Causae</a:t>
            </a:r>
            <a:r>
              <a:rPr lang="el-GR" b="1" i="1" dirty="0">
                <a:solidFill>
                  <a:srgbClr val="00B050"/>
                </a:solidFill>
                <a:latin typeface="Sylfaen" panose="010A0502050306030303" pitchFamily="18" charset="0"/>
              </a:rPr>
              <a:t> </a:t>
            </a:r>
            <a:r>
              <a:rPr lang="el-GR" b="1" i="1" dirty="0" err="1">
                <a:solidFill>
                  <a:srgbClr val="00B050"/>
                </a:solidFill>
                <a:latin typeface="Sylfaen" panose="010A0502050306030303" pitchFamily="18" charset="0"/>
              </a:rPr>
              <a:t>et</a:t>
            </a:r>
            <a:r>
              <a:rPr lang="el-GR" b="1" i="1" dirty="0">
                <a:solidFill>
                  <a:srgbClr val="00B050"/>
                </a:solidFill>
                <a:latin typeface="Sylfaen" panose="010A0502050306030303" pitchFamily="18" charset="0"/>
              </a:rPr>
              <a:t> </a:t>
            </a:r>
            <a:r>
              <a:rPr lang="el-GR" b="1" i="1" dirty="0" err="1">
                <a:solidFill>
                  <a:srgbClr val="00B050"/>
                </a:solidFill>
                <a:latin typeface="Sylfaen" panose="010A0502050306030303" pitchFamily="18" charset="0"/>
              </a:rPr>
              <a:t>Curae</a:t>
            </a:r>
            <a:r>
              <a:rPr lang="el-GR" b="1" i="1" dirty="0">
                <a:solidFill>
                  <a:srgbClr val="00B050"/>
                </a:solidFill>
                <a:latin typeface="Sylfaen" panose="010A0502050306030303" pitchFamily="18" charset="0"/>
              </a:rPr>
              <a:t> </a:t>
            </a:r>
            <a:r>
              <a:rPr lang="el-GR" dirty="0">
                <a:latin typeface="Sylfaen" panose="010A0502050306030303" pitchFamily="18" charset="0"/>
              </a:rPr>
              <a:t>στην ιστορία της μεσαιωνικής ιατρικής, το οποίο αποτελούνταν από δύο ξεχωριστές πραγματείες (</a:t>
            </a:r>
            <a:r>
              <a:rPr lang="el-GR" b="1" i="1" dirty="0" err="1">
                <a:latin typeface="Sylfaen" panose="010A0502050306030303" pitchFamily="18" charset="0"/>
              </a:rPr>
              <a:t>Physica</a:t>
            </a:r>
            <a:r>
              <a:rPr lang="el-GR" b="1" dirty="0">
                <a:latin typeface="Sylfaen" panose="010A0502050306030303" pitchFamily="18" charset="0"/>
              </a:rPr>
              <a:t> και </a:t>
            </a:r>
            <a:r>
              <a:rPr lang="el-GR" b="1" i="1" dirty="0" err="1">
                <a:latin typeface="Sylfaen" panose="010A0502050306030303" pitchFamily="18" charset="0"/>
              </a:rPr>
              <a:t>Subtilitates</a:t>
            </a:r>
            <a:r>
              <a:rPr lang="el-GR" b="1" i="1" dirty="0">
                <a:latin typeface="Sylfaen" panose="010A0502050306030303" pitchFamily="18" charset="0"/>
              </a:rPr>
              <a:t> </a:t>
            </a:r>
            <a:r>
              <a:rPr lang="el-GR" b="1" i="1" dirty="0" err="1">
                <a:latin typeface="Sylfaen" panose="010A0502050306030303" pitchFamily="18" charset="0"/>
              </a:rPr>
              <a:t>Diversarum</a:t>
            </a:r>
            <a:r>
              <a:rPr lang="el-GR" b="1" i="1" dirty="0">
                <a:latin typeface="Sylfaen" panose="010A0502050306030303" pitchFamily="18" charset="0"/>
              </a:rPr>
              <a:t> </a:t>
            </a:r>
            <a:r>
              <a:rPr lang="el-GR" b="1" i="1" dirty="0" err="1">
                <a:latin typeface="Sylfaen" panose="010A0502050306030303" pitchFamily="18" charset="0"/>
              </a:rPr>
              <a:t>Naturarum</a:t>
            </a:r>
            <a:r>
              <a:rPr lang="el-GR" b="1" i="1" dirty="0">
                <a:latin typeface="Sylfaen" panose="010A0502050306030303" pitchFamily="18" charset="0"/>
              </a:rPr>
              <a:t> </a:t>
            </a:r>
            <a:r>
              <a:rPr lang="el-GR" b="1" i="1" dirty="0" err="1">
                <a:latin typeface="Sylfaen" panose="010A0502050306030303" pitchFamily="18" charset="0"/>
              </a:rPr>
              <a:t>Creaturarum</a:t>
            </a:r>
            <a:r>
              <a:rPr lang="el-GR" i="1" dirty="0">
                <a:latin typeface="Sylfaen" panose="010A0502050306030303" pitchFamily="18" charset="0"/>
              </a:rPr>
              <a:t>, ή και </a:t>
            </a:r>
            <a:r>
              <a:rPr lang="el-GR" b="1" i="1" dirty="0" err="1">
                <a:latin typeface="Sylfaen" panose="010A0502050306030303" pitchFamily="18" charset="0"/>
              </a:rPr>
              <a:t>Liber</a:t>
            </a:r>
            <a:r>
              <a:rPr lang="el-GR" b="1" i="1" dirty="0">
                <a:latin typeface="Sylfaen" panose="010A0502050306030303" pitchFamily="18" charset="0"/>
              </a:rPr>
              <a:t> </a:t>
            </a:r>
            <a:r>
              <a:rPr lang="el-GR" b="1" i="1" dirty="0" err="1">
                <a:latin typeface="Sylfaen" panose="010A0502050306030303" pitchFamily="18" charset="0"/>
              </a:rPr>
              <a:t>Simpilicis</a:t>
            </a:r>
            <a:r>
              <a:rPr lang="el-GR" b="1" i="1" dirty="0">
                <a:latin typeface="Sylfaen" panose="010A0502050306030303" pitchFamily="18" charset="0"/>
              </a:rPr>
              <a:t> </a:t>
            </a:r>
            <a:r>
              <a:rPr lang="el-GR" b="1" i="1" dirty="0" err="1">
                <a:latin typeface="Sylfaen" panose="010A0502050306030303" pitchFamily="18" charset="0"/>
              </a:rPr>
              <a:t>Medicinae</a:t>
            </a:r>
            <a:r>
              <a:rPr lang="el-GR" b="1" i="1" dirty="0">
                <a:latin typeface="Sylfaen" panose="010A0502050306030303" pitchFamily="18" charset="0"/>
              </a:rPr>
              <a:t>, </a:t>
            </a:r>
            <a:r>
              <a:rPr lang="el-GR" b="1" i="1" dirty="0" err="1">
                <a:latin typeface="Sylfaen" panose="010A0502050306030303" pitchFamily="18" charset="0"/>
              </a:rPr>
              <a:t>Liber</a:t>
            </a:r>
            <a:r>
              <a:rPr lang="el-GR" b="1" i="1" dirty="0">
                <a:latin typeface="Sylfaen" panose="010A0502050306030303" pitchFamily="18" charset="0"/>
              </a:rPr>
              <a:t> </a:t>
            </a:r>
            <a:r>
              <a:rPr lang="el-GR" b="1" i="1" dirty="0" err="1">
                <a:latin typeface="Sylfaen" panose="010A0502050306030303" pitchFamily="18" charset="0"/>
              </a:rPr>
              <a:t>Compositae</a:t>
            </a:r>
            <a:r>
              <a:rPr lang="el-GR" b="1" i="1" dirty="0">
                <a:latin typeface="Sylfaen" panose="010A0502050306030303" pitchFamily="18" charset="0"/>
              </a:rPr>
              <a:t> </a:t>
            </a:r>
            <a:r>
              <a:rPr lang="el-GR" b="1" i="1" dirty="0" err="1">
                <a:latin typeface="Sylfaen" panose="010A0502050306030303" pitchFamily="18" charset="0"/>
              </a:rPr>
              <a:t>Medicinae</a:t>
            </a:r>
            <a:r>
              <a:rPr lang="el-GR" dirty="0">
                <a:latin typeface="Sylfaen" panose="010A0502050306030303" pitchFamily="18" charset="0"/>
              </a:rPr>
              <a:t>).</a:t>
            </a:r>
          </a:p>
        </p:txBody>
      </p:sp>
      <p:sp>
        <p:nvSpPr>
          <p:cNvPr id="4" name="TextBox 3">
            <a:extLst>
              <a:ext uri="{FF2B5EF4-FFF2-40B4-BE49-F238E27FC236}">
                <a16:creationId xmlns:a16="http://schemas.microsoft.com/office/drawing/2014/main" id="{58F5E646-2695-B3A1-EEA2-E4292A32537D}"/>
              </a:ext>
            </a:extLst>
          </p:cNvPr>
          <p:cNvSpPr txBox="1"/>
          <p:nvPr/>
        </p:nvSpPr>
        <p:spPr>
          <a:xfrm>
            <a:off x="1685958" y="3696346"/>
            <a:ext cx="10307922" cy="923330"/>
          </a:xfrm>
          <a:prstGeom prst="rect">
            <a:avLst/>
          </a:prstGeom>
          <a:noFill/>
        </p:spPr>
        <p:txBody>
          <a:bodyPr wrap="square" rtlCol="0">
            <a:spAutoFit/>
          </a:bodyPr>
          <a:lstStyle/>
          <a:p>
            <a:r>
              <a:rPr lang="el-GR" dirty="0">
                <a:latin typeface="Sylfaen" panose="010A0502050306030303" pitchFamily="18" charset="0"/>
              </a:rPr>
              <a:t>κατέγραφε τα οράματά της, σχολίαζε χωρία της Βίβλου, άφησε δύο βιογραφίες, μία πραγματεία ιατρικής και μία κοσμολογικής φύσεως, καθώς και πάνω από 70 γρηγοριανούς ύμνους και δύο μουσικά δράματα. </a:t>
            </a:r>
            <a:endParaRPr lang="el-GR" dirty="0"/>
          </a:p>
        </p:txBody>
      </p:sp>
      <p:sp>
        <p:nvSpPr>
          <p:cNvPr id="5" name="Βέλος: Με γωνία προς τα επάνω 4">
            <a:extLst>
              <a:ext uri="{FF2B5EF4-FFF2-40B4-BE49-F238E27FC236}">
                <a16:creationId xmlns:a16="http://schemas.microsoft.com/office/drawing/2014/main" id="{506F3109-749A-812B-4C0F-ABB2BF124099}"/>
              </a:ext>
            </a:extLst>
          </p:cNvPr>
          <p:cNvSpPr/>
          <p:nvPr/>
        </p:nvSpPr>
        <p:spPr>
          <a:xfrm rot="5400000">
            <a:off x="1395855" y="3649533"/>
            <a:ext cx="239415" cy="340791"/>
          </a:xfrm>
          <a:prstGeom prst="bentUp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4326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326967" y="237329"/>
            <a:ext cx="11538066" cy="5016758"/>
          </a:xfrm>
          <a:prstGeom prst="rect">
            <a:avLst/>
          </a:prstGeom>
          <a:noFill/>
        </p:spPr>
        <p:txBody>
          <a:bodyPr wrap="square" rtlCol="0">
            <a:spAutoFit/>
          </a:bodyPr>
          <a:lstStyle/>
          <a:p>
            <a:pPr algn="just"/>
            <a:r>
              <a:rPr lang="el-GR" sz="2000" dirty="0">
                <a:latin typeface="Sylfaen" panose="010A0502050306030303" pitchFamily="18" charset="0"/>
              </a:rPr>
              <a:t>Στο </a:t>
            </a:r>
            <a:r>
              <a:rPr lang="el-GR" sz="2000" b="1" i="1" dirty="0" err="1">
                <a:solidFill>
                  <a:srgbClr val="00B050"/>
                </a:solidFill>
                <a:latin typeface="Sylfaen" panose="010A0502050306030303" pitchFamily="18" charset="0"/>
              </a:rPr>
              <a:t>Causae</a:t>
            </a:r>
            <a:r>
              <a:rPr lang="el-GR" sz="2000" b="1" i="1" dirty="0">
                <a:solidFill>
                  <a:srgbClr val="00B050"/>
                </a:solidFill>
                <a:latin typeface="Sylfaen" panose="010A0502050306030303" pitchFamily="18" charset="0"/>
              </a:rPr>
              <a:t> </a:t>
            </a:r>
            <a:r>
              <a:rPr lang="el-GR" sz="2000" b="1" i="1" dirty="0" err="1">
                <a:solidFill>
                  <a:srgbClr val="00B050"/>
                </a:solidFill>
                <a:latin typeface="Sylfaen" panose="010A0502050306030303" pitchFamily="18" charset="0"/>
              </a:rPr>
              <a:t>et</a:t>
            </a:r>
            <a:r>
              <a:rPr lang="el-GR" sz="2000" b="1" i="1" dirty="0">
                <a:solidFill>
                  <a:srgbClr val="00B050"/>
                </a:solidFill>
                <a:latin typeface="Sylfaen" panose="010A0502050306030303" pitchFamily="18" charset="0"/>
              </a:rPr>
              <a:t> </a:t>
            </a:r>
            <a:r>
              <a:rPr lang="el-GR" sz="2000" b="1" i="1" dirty="0" err="1">
                <a:solidFill>
                  <a:srgbClr val="00B050"/>
                </a:solidFill>
                <a:latin typeface="Sylfaen" panose="010A0502050306030303" pitchFamily="18" charset="0"/>
              </a:rPr>
              <a:t>curae</a:t>
            </a:r>
            <a:r>
              <a:rPr lang="el-GR" sz="2000" b="1" i="1" dirty="0">
                <a:solidFill>
                  <a:srgbClr val="00B050"/>
                </a:solidFill>
                <a:latin typeface="Sylfaen" panose="010A0502050306030303" pitchFamily="18" charset="0"/>
              </a:rPr>
              <a:t> </a:t>
            </a:r>
            <a:r>
              <a:rPr lang="el-GR" sz="2000" dirty="0">
                <a:latin typeface="Sylfaen" panose="010A0502050306030303" pitchFamily="18" charset="0"/>
              </a:rPr>
              <a:t>χρησιμοποιεί την κυρίαρχη </a:t>
            </a:r>
            <a:r>
              <a:rPr lang="el-GR" sz="2000" b="1" dirty="0">
                <a:latin typeface="Sylfaen" panose="010A0502050306030303" pitchFamily="18" charset="0"/>
              </a:rPr>
              <a:t>ιατρική θεωρία των χυμών</a:t>
            </a:r>
            <a:r>
              <a:rPr lang="el-GR" sz="2000" dirty="0">
                <a:latin typeface="Sylfaen" panose="010A0502050306030303" pitchFamily="18" charset="0"/>
              </a:rPr>
              <a:t>, ενώ αποφεύγει </a:t>
            </a:r>
            <a:r>
              <a:rPr lang="el-GR" sz="2000" b="1" dirty="0">
                <a:latin typeface="Sylfaen" panose="010A0502050306030303" pitchFamily="18" charset="0"/>
              </a:rPr>
              <a:t>να εναποθέσει τις αρρώστιες σε μια αμαρτωλή ζωή, παρά τη μοναστική της ιδιότητα</a:t>
            </a:r>
            <a:r>
              <a:rPr lang="el-GR" sz="2000" dirty="0">
                <a:latin typeface="Sylfaen" panose="010A0502050306030303" pitchFamily="18" charset="0"/>
              </a:rPr>
              <a:t>. Για τις θεραπείες τους προτείνει τη βρώση ορισμένων βοτάνων, δημητριακών και καρπών, γενικότερα τη χρήση των ιδιοτήτων των φυτών, την άσκηση, την ξεκούραση, </a:t>
            </a:r>
            <a:r>
              <a:rPr lang="el-GR" sz="2000" b="1" dirty="0">
                <a:solidFill>
                  <a:srgbClr val="C00000"/>
                </a:solidFill>
                <a:latin typeface="Sylfaen" panose="010A0502050306030303" pitchFamily="18" charset="0"/>
              </a:rPr>
              <a:t>ακόμη και τη συνουσία</a:t>
            </a:r>
            <a:r>
              <a:rPr lang="el-GR" sz="2000" dirty="0">
                <a:latin typeface="Sylfaen" panose="010A0502050306030303" pitchFamily="18" charset="0"/>
              </a:rPr>
              <a:t>, ενώ συστήνονται και πιο πρακτικές τεχνικές, όπως η αφαίμαξη και ο σκαριφισμός, σε συνδυασμό πάντα με την ευθυγράμμιση φυσικών φαινομένων. </a:t>
            </a:r>
          </a:p>
          <a:p>
            <a:pPr algn="just"/>
            <a:endParaRPr lang="el-GR" sz="2000" dirty="0">
              <a:latin typeface="Sylfaen" panose="010A0502050306030303" pitchFamily="18" charset="0"/>
            </a:endParaRPr>
          </a:p>
          <a:p>
            <a:pPr algn="just"/>
            <a:endParaRPr lang="el-GR" sz="2000" dirty="0">
              <a:latin typeface="Sylfaen" panose="010A0502050306030303" pitchFamily="18" charset="0"/>
            </a:endParaRPr>
          </a:p>
          <a:p>
            <a:pPr algn="just"/>
            <a:r>
              <a:rPr lang="el-GR" sz="2000" dirty="0">
                <a:latin typeface="Sylfaen" panose="010A0502050306030303" pitchFamily="18" charset="0"/>
              </a:rPr>
              <a:t> </a:t>
            </a:r>
          </a:p>
          <a:p>
            <a:pPr marL="342900" indent="-342900" algn="just">
              <a:buClr>
                <a:srgbClr val="00B050"/>
              </a:buClr>
              <a:buFont typeface="Sylfaen" panose="010A0502050306030303" pitchFamily="18" charset="0"/>
              <a:buChar char="֍"/>
            </a:pPr>
            <a:r>
              <a:rPr lang="el-GR" sz="2000" dirty="0">
                <a:latin typeface="Sylfaen" panose="010A0502050306030303" pitchFamily="18" charset="0"/>
              </a:rPr>
              <a:t>Αυτή η ώσμωση των </a:t>
            </a:r>
            <a:r>
              <a:rPr lang="el-GR" sz="2000" b="1" dirty="0">
                <a:latin typeface="Sylfaen" panose="010A0502050306030303" pitchFamily="18" charset="0"/>
              </a:rPr>
              <a:t>ιατρικών θεωριών</a:t>
            </a:r>
            <a:r>
              <a:rPr lang="el-GR" sz="2000" dirty="0">
                <a:latin typeface="Sylfaen" panose="010A0502050306030303" pitchFamily="18" charset="0"/>
              </a:rPr>
              <a:t>, με τις </a:t>
            </a:r>
            <a:r>
              <a:rPr lang="el-GR" sz="2000" b="1" dirty="0" err="1">
                <a:latin typeface="Sylfaen" panose="010A0502050306030303" pitchFamily="18" charset="0"/>
              </a:rPr>
              <a:t>νεωπλατωνικές</a:t>
            </a:r>
            <a:r>
              <a:rPr lang="el-GR" sz="2000" b="1" dirty="0">
                <a:latin typeface="Sylfaen" panose="010A0502050306030303" pitchFamily="18" charset="0"/>
              </a:rPr>
              <a:t> κοσμολογικές αναφορές</a:t>
            </a:r>
            <a:r>
              <a:rPr lang="el-GR" sz="2000" dirty="0">
                <a:latin typeface="Sylfaen" panose="010A0502050306030303" pitchFamily="18" charset="0"/>
              </a:rPr>
              <a:t>, καθώς και η σύσταση της χρήσης φυτών, βοτάνων και γενικά άμεσων μέσων καταπολέμησης των ασθενειών, </a:t>
            </a:r>
            <a:r>
              <a:rPr lang="el-GR" sz="2000" b="1" dirty="0">
                <a:solidFill>
                  <a:srgbClr val="00B050"/>
                </a:solidFill>
                <a:latin typeface="Sylfaen" panose="010A0502050306030303" pitchFamily="18" charset="0"/>
              </a:rPr>
              <a:t>φανερώνουν την κυρίαρχη χρήση της ιατρικής εντός των μοναστικών τειχών</a:t>
            </a:r>
            <a:r>
              <a:rPr lang="el-GR" sz="2000" dirty="0">
                <a:latin typeface="Sylfaen" panose="010A0502050306030303" pitchFamily="18" charset="0"/>
              </a:rPr>
              <a:t>. </a:t>
            </a:r>
          </a:p>
          <a:p>
            <a:pPr marL="342900" indent="-342900" algn="just">
              <a:buClr>
                <a:srgbClr val="00B050"/>
              </a:buClr>
              <a:buFont typeface="Sylfaen" panose="010A0502050306030303" pitchFamily="18" charset="0"/>
              <a:buChar char="֍"/>
            </a:pPr>
            <a:endParaRPr lang="el-GR" sz="2000" dirty="0">
              <a:latin typeface="Sylfaen" panose="010A0502050306030303" pitchFamily="18" charset="0"/>
            </a:endParaRPr>
          </a:p>
          <a:p>
            <a:pPr marL="342900" indent="-342900" algn="just">
              <a:buClr>
                <a:srgbClr val="00B050"/>
              </a:buClr>
              <a:buFont typeface="Sylfaen" panose="010A0502050306030303" pitchFamily="18" charset="0"/>
              <a:buChar char="֍"/>
            </a:pPr>
            <a:r>
              <a:rPr lang="el-GR" sz="2000" dirty="0">
                <a:latin typeface="Sylfaen" panose="010A0502050306030303" pitchFamily="18" charset="0"/>
              </a:rPr>
              <a:t>Κάθε </a:t>
            </a:r>
            <a:r>
              <a:rPr lang="el-GR" sz="2000" dirty="0" err="1">
                <a:latin typeface="Sylfaen" panose="010A0502050306030303" pitchFamily="18" charset="0"/>
              </a:rPr>
              <a:t>βενεδικτινή</a:t>
            </a:r>
            <a:r>
              <a:rPr lang="el-GR" sz="2000" dirty="0">
                <a:latin typeface="Sylfaen" panose="010A0502050306030303" pitchFamily="18" charset="0"/>
              </a:rPr>
              <a:t> μονή είχε κι έναν </a:t>
            </a:r>
            <a:r>
              <a:rPr lang="el-GR" sz="2000" b="1" dirty="0">
                <a:latin typeface="Sylfaen" panose="010A0502050306030303" pitchFamily="18" charset="0"/>
              </a:rPr>
              <a:t>μοναχό-νοσοκόμο που φρόντιζε τους αρρώστους</a:t>
            </a:r>
            <a:r>
              <a:rPr lang="el-GR" sz="2000" dirty="0">
                <a:latin typeface="Sylfaen" panose="010A0502050306030303" pitchFamily="18" charset="0"/>
              </a:rPr>
              <a:t>, γνώριζε μεθόδους διάγνωσης, πρόγνωσης και θεραπείας των ασθενειών. Δεν είναι διόλου τυχαία </a:t>
            </a:r>
            <a:r>
              <a:rPr lang="el-GR" sz="2000" b="1" dirty="0">
                <a:solidFill>
                  <a:srgbClr val="00B0F0"/>
                </a:solidFill>
                <a:latin typeface="Sylfaen" panose="010A0502050306030303" pitchFamily="18" charset="0"/>
              </a:rPr>
              <a:t>η ανάδειξη μιας «</a:t>
            </a:r>
            <a:r>
              <a:rPr lang="el-GR" sz="2000" b="1" dirty="0" err="1">
                <a:solidFill>
                  <a:srgbClr val="00B0F0"/>
                </a:solidFill>
                <a:latin typeface="Sylfaen" panose="010A0502050306030303" pitchFamily="18" charset="0"/>
              </a:rPr>
              <a:t>οικογολογικής</a:t>
            </a:r>
            <a:r>
              <a:rPr lang="el-GR" sz="2000" b="1" dirty="0">
                <a:solidFill>
                  <a:srgbClr val="00B0F0"/>
                </a:solidFill>
                <a:latin typeface="Sylfaen" panose="010A0502050306030303" pitchFamily="18" charset="0"/>
              </a:rPr>
              <a:t>» ιατρικής από πλευράς της </a:t>
            </a:r>
            <a:r>
              <a:rPr lang="en-US" sz="2000" b="1" dirty="0">
                <a:solidFill>
                  <a:srgbClr val="00B0F0"/>
                </a:solidFill>
                <a:latin typeface="Sylfaen" panose="010A0502050306030303" pitchFamily="18" charset="0"/>
              </a:rPr>
              <a:t>Hildegard </a:t>
            </a:r>
            <a:r>
              <a:rPr lang="el-GR" sz="2000" b="1" dirty="0">
                <a:solidFill>
                  <a:srgbClr val="00B0F0"/>
                </a:solidFill>
                <a:latin typeface="Sylfaen" panose="010A0502050306030303" pitchFamily="18" charset="0"/>
              </a:rPr>
              <a:t>και κατά κάποιον τρόπο, θα λέγαμε σήμερα,  ολιστικών θεραπειών, στη βάση της διατροφής</a:t>
            </a:r>
            <a:r>
              <a:rPr lang="el-GR" sz="2000" dirty="0">
                <a:latin typeface="Sylfaen" panose="010A0502050306030303" pitchFamily="18" charset="0"/>
              </a:rPr>
              <a:t>. </a:t>
            </a:r>
          </a:p>
        </p:txBody>
      </p:sp>
      <p:sp>
        <p:nvSpPr>
          <p:cNvPr id="4" name="Βέλος: Κάτω 3">
            <a:extLst>
              <a:ext uri="{FF2B5EF4-FFF2-40B4-BE49-F238E27FC236}">
                <a16:creationId xmlns:a16="http://schemas.microsoft.com/office/drawing/2014/main" id="{3A477EB1-5E3F-2BBC-8592-0E174CF5EA31}"/>
              </a:ext>
            </a:extLst>
          </p:cNvPr>
          <p:cNvSpPr/>
          <p:nvPr/>
        </p:nvSpPr>
        <p:spPr>
          <a:xfrm>
            <a:off x="5649884" y="1968285"/>
            <a:ext cx="387458" cy="58893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46E4646C-0D24-C0F9-742B-8914A7D2EC66}"/>
              </a:ext>
            </a:extLst>
          </p:cNvPr>
          <p:cNvSpPr txBox="1"/>
          <p:nvPr/>
        </p:nvSpPr>
        <p:spPr>
          <a:xfrm>
            <a:off x="2814023" y="5491416"/>
            <a:ext cx="9051010" cy="1200329"/>
          </a:xfrm>
          <a:prstGeom prst="rect">
            <a:avLst/>
          </a:prstGeom>
          <a:noFill/>
          <a:ln w="38100">
            <a:solidFill>
              <a:srgbClr val="00B0F0"/>
            </a:solidFill>
          </a:ln>
        </p:spPr>
        <p:txBody>
          <a:bodyPr wrap="square" rtlCol="0">
            <a:spAutoFit/>
          </a:bodyPr>
          <a:lstStyle/>
          <a:p>
            <a:pPr algn="just"/>
            <a:r>
              <a:rPr lang="el-GR" dirty="0">
                <a:latin typeface="Sylfaen" panose="010A0502050306030303" pitchFamily="18" charset="0"/>
              </a:rPr>
              <a:t>Δ</a:t>
            </a:r>
            <a:r>
              <a:rPr lang="el-GR" sz="1800" dirty="0">
                <a:latin typeface="Sylfaen" panose="010A0502050306030303" pitchFamily="18" charset="0"/>
              </a:rPr>
              <a:t>εν είναι καθόλου απίθανο η </a:t>
            </a:r>
            <a:r>
              <a:rPr lang="en-US" sz="1800" b="1" dirty="0">
                <a:latin typeface="Sylfaen" panose="010A0502050306030303" pitchFamily="18" charset="0"/>
              </a:rPr>
              <a:t>Hildegard</a:t>
            </a:r>
            <a:r>
              <a:rPr lang="en-US" sz="1800" dirty="0">
                <a:latin typeface="Sylfaen" panose="010A0502050306030303" pitchFamily="18" charset="0"/>
              </a:rPr>
              <a:t> </a:t>
            </a:r>
            <a:r>
              <a:rPr lang="el-GR" sz="1800" dirty="0">
                <a:latin typeface="Sylfaen" panose="010A0502050306030303" pitchFamily="18" charset="0"/>
              </a:rPr>
              <a:t>να είχε λάβει εκπαίδευση της μοναχού-νοσοκόμας. Το γεγονός ότι στα 38 της χρόνια είχε γίνει ηγουμένη της μονής του </a:t>
            </a:r>
            <a:r>
              <a:rPr lang="el-GR" sz="1800" dirty="0" err="1">
                <a:latin typeface="Sylfaen" panose="010A0502050306030303" pitchFamily="18" charset="0"/>
              </a:rPr>
              <a:t>Disibodenberg</a:t>
            </a:r>
            <a:r>
              <a:rPr lang="el-GR" sz="1800" dirty="0">
                <a:latin typeface="Sylfaen" panose="010A0502050306030303" pitchFamily="18" charset="0"/>
              </a:rPr>
              <a:t>, σημαίνει ότι ανήκε πλέον στα καθήκοντά της η </a:t>
            </a:r>
            <a:r>
              <a:rPr lang="el-GR" sz="1800" b="1" u="sng" dirty="0">
                <a:latin typeface="Sylfaen" panose="010A0502050306030303" pitchFamily="18" charset="0"/>
              </a:rPr>
              <a:t>φροντίδα</a:t>
            </a:r>
            <a:r>
              <a:rPr lang="el-GR" sz="1800" dirty="0">
                <a:latin typeface="Sylfaen" panose="010A0502050306030303" pitchFamily="18" charset="0"/>
              </a:rPr>
              <a:t> όσων ζητούσαν καταφύγιο στο μοναστήρι, αλλά και των εργατών που δούλευαν την μοναστική γη.</a:t>
            </a:r>
            <a:endParaRPr lang="el-GR" dirty="0"/>
          </a:p>
        </p:txBody>
      </p:sp>
    </p:spTree>
    <p:extLst>
      <p:ext uri="{BB962C8B-B14F-4D97-AF65-F5344CB8AC3E}">
        <p14:creationId xmlns:p14="http://schemas.microsoft.com/office/powerpoint/2010/main" val="5179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FD0D2FE-EEA5-BF9A-F936-5B8138961153}"/>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9C2A5AA4-341B-E72F-7D8A-74E507918B45}"/>
              </a:ext>
            </a:extLst>
          </p:cNvPr>
          <p:cNvSpPr txBox="1"/>
          <p:nvPr/>
        </p:nvSpPr>
        <p:spPr>
          <a:xfrm>
            <a:off x="232475" y="263470"/>
            <a:ext cx="11530739" cy="523220"/>
          </a:xfrm>
          <a:prstGeom prst="rect">
            <a:avLst/>
          </a:prstGeom>
          <a:noFill/>
        </p:spPr>
        <p:txBody>
          <a:bodyPr wrap="square" rtlCol="0">
            <a:spAutoFit/>
          </a:bodyPr>
          <a:lstStyle/>
          <a:p>
            <a:pPr algn="ctr"/>
            <a:r>
              <a:rPr lang="el-GR" sz="2800" b="1" dirty="0">
                <a:solidFill>
                  <a:srgbClr val="00B0F0"/>
                </a:solidFill>
                <a:latin typeface="Sylfaen" panose="010A0502050306030303" pitchFamily="18" charset="0"/>
              </a:rPr>
              <a:t>Έκτρωση/αποβολή</a:t>
            </a:r>
          </a:p>
        </p:txBody>
      </p:sp>
      <p:sp>
        <p:nvSpPr>
          <p:cNvPr id="10" name="TextBox 9">
            <a:extLst>
              <a:ext uri="{FF2B5EF4-FFF2-40B4-BE49-F238E27FC236}">
                <a16:creationId xmlns:a16="http://schemas.microsoft.com/office/drawing/2014/main" id="{5E697C79-EA37-D716-1979-A1825DCD0780}"/>
              </a:ext>
            </a:extLst>
          </p:cNvPr>
          <p:cNvSpPr txBox="1"/>
          <p:nvPr/>
        </p:nvSpPr>
        <p:spPr>
          <a:xfrm>
            <a:off x="232472" y="1353047"/>
            <a:ext cx="6571282" cy="1015663"/>
          </a:xfrm>
          <a:prstGeom prst="rect">
            <a:avLst/>
          </a:prstGeom>
          <a:noFill/>
        </p:spPr>
        <p:txBody>
          <a:bodyPr wrap="square" rtlCol="0">
            <a:spAutoFit/>
          </a:bodyPr>
          <a:lstStyle/>
          <a:p>
            <a:r>
              <a:rPr lang="en-US" sz="2000" b="1" dirty="0">
                <a:solidFill>
                  <a:srgbClr val="800000"/>
                </a:solidFill>
                <a:latin typeface="Sylfaen" panose="010A0502050306030303" pitchFamily="18" charset="0"/>
              </a:rPr>
              <a:t>Hildegard von </a:t>
            </a:r>
            <a:r>
              <a:rPr lang="en-US" sz="2000" b="1" dirty="0" err="1">
                <a:solidFill>
                  <a:srgbClr val="800000"/>
                </a:solidFill>
                <a:latin typeface="Sylfaen" panose="010A0502050306030303" pitchFamily="18" charset="0"/>
              </a:rPr>
              <a:t>Bingen</a:t>
            </a:r>
            <a:r>
              <a:rPr lang="en-US" sz="2000" b="1" dirty="0">
                <a:solidFill>
                  <a:srgbClr val="800000"/>
                </a:solidFill>
                <a:latin typeface="Sylfaen" panose="010A0502050306030303" pitchFamily="18" charset="0"/>
              </a:rPr>
              <a:t>, </a:t>
            </a:r>
            <a:r>
              <a:rPr lang="en-US" sz="2000" b="1" i="1" dirty="0" err="1">
                <a:solidFill>
                  <a:srgbClr val="800000"/>
                </a:solidFill>
                <a:latin typeface="Sylfaen" panose="010A0502050306030303" pitchFamily="18" charset="0"/>
              </a:rPr>
              <a:t>Physica</a:t>
            </a:r>
            <a:r>
              <a:rPr lang="en-US" sz="2000" b="1" dirty="0">
                <a:solidFill>
                  <a:srgbClr val="800000"/>
                </a:solidFill>
                <a:latin typeface="Sylfaen" panose="010A0502050306030303" pitchFamily="18" charset="0"/>
              </a:rPr>
              <a:t>, </a:t>
            </a:r>
            <a:r>
              <a:rPr lang="el-GR" sz="2000" b="1" dirty="0">
                <a:solidFill>
                  <a:srgbClr val="800000"/>
                </a:solidFill>
                <a:latin typeface="Sylfaen" panose="010A0502050306030303" pitchFamily="18" charset="0"/>
              </a:rPr>
              <a:t>Βιβλίο 1- «Φυτά»</a:t>
            </a:r>
          </a:p>
          <a:p>
            <a:endParaRPr lang="el-GR" sz="2000" b="1" dirty="0">
              <a:solidFill>
                <a:srgbClr val="00B050"/>
              </a:solidFill>
              <a:latin typeface="Sylfaen" panose="010A0502050306030303" pitchFamily="18" charset="0"/>
            </a:endParaRPr>
          </a:p>
          <a:p>
            <a:pPr marL="342900" indent="-342900">
              <a:buClr>
                <a:srgbClr val="00B0F0"/>
              </a:buClr>
              <a:buFont typeface="Sylfaen" panose="010A0502050306030303" pitchFamily="18" charset="0"/>
              <a:buChar char="●"/>
            </a:pPr>
            <a:r>
              <a:rPr lang="el-GR" sz="2000" b="1" dirty="0">
                <a:solidFill>
                  <a:srgbClr val="00B050"/>
                </a:solidFill>
                <a:latin typeface="Sylfaen" panose="010A0502050306030303" pitchFamily="18" charset="0"/>
              </a:rPr>
              <a:t>Αρούγκος ο δασικός (</a:t>
            </a:r>
            <a:r>
              <a:rPr lang="en-US" sz="2000" b="1" dirty="0">
                <a:solidFill>
                  <a:srgbClr val="00B050"/>
                </a:solidFill>
                <a:latin typeface="Sylfaen" panose="010A0502050306030303" pitchFamily="18" charset="0"/>
              </a:rPr>
              <a:t>Goatsbeard)</a:t>
            </a:r>
            <a:endParaRPr lang="el-GR" sz="2000" b="1" dirty="0">
              <a:solidFill>
                <a:srgbClr val="00B050"/>
              </a:solidFill>
              <a:latin typeface="Sylfaen" panose="010A0502050306030303" pitchFamily="18" charset="0"/>
            </a:endParaRPr>
          </a:p>
        </p:txBody>
      </p:sp>
      <p:sp>
        <p:nvSpPr>
          <p:cNvPr id="12" name="TextBox 11">
            <a:extLst>
              <a:ext uri="{FF2B5EF4-FFF2-40B4-BE49-F238E27FC236}">
                <a16:creationId xmlns:a16="http://schemas.microsoft.com/office/drawing/2014/main" id="{3E00AA63-D39D-68F6-DB72-96F99DD2567A}"/>
              </a:ext>
            </a:extLst>
          </p:cNvPr>
          <p:cNvSpPr txBox="1"/>
          <p:nvPr/>
        </p:nvSpPr>
        <p:spPr>
          <a:xfrm>
            <a:off x="232472" y="2368710"/>
            <a:ext cx="11034793" cy="1477328"/>
          </a:xfrm>
          <a:prstGeom prst="rect">
            <a:avLst/>
          </a:prstGeom>
          <a:noFill/>
        </p:spPr>
        <p:txBody>
          <a:bodyPr wrap="square" rtlCol="0">
            <a:spAutoFit/>
          </a:bodyPr>
          <a:lstStyle/>
          <a:p>
            <a:pPr algn="just"/>
            <a:r>
              <a:rPr lang="el-GR" dirty="0">
                <a:latin typeface="Sylfaen" panose="010A0502050306030303" pitchFamily="18" charset="0"/>
              </a:rPr>
              <a:t>«… Επίσης, αν το καταναλώσει μια γυναίκα κατά τη διάρκεια της εγκυμοσύνης, δύναται να προκληθεί αποβολή, με μεγάλο κίνδυνο για το σώμα της.»</a:t>
            </a:r>
          </a:p>
          <a:p>
            <a:pPr algn="just"/>
            <a:r>
              <a:rPr lang="en-US" dirty="0">
                <a:latin typeface="Sylfaen" panose="010A0502050306030303" pitchFamily="18" charset="0"/>
              </a:rPr>
              <a:t> </a:t>
            </a:r>
            <a:endParaRPr lang="el-GR" dirty="0">
              <a:latin typeface="Sylfaen" panose="010A0502050306030303" pitchFamily="18" charset="0"/>
            </a:endParaRPr>
          </a:p>
          <a:p>
            <a:pPr algn="just"/>
            <a:r>
              <a:rPr lang="en-US" dirty="0">
                <a:latin typeface="Sylfaen" panose="010A0502050306030303" pitchFamily="18" charset="0"/>
              </a:rPr>
              <a:t>Priscilla Throop</a:t>
            </a:r>
            <a:r>
              <a:rPr lang="el-GR" dirty="0">
                <a:latin typeface="Sylfaen" panose="010A0502050306030303" pitchFamily="18" charset="0"/>
              </a:rPr>
              <a:t> (</a:t>
            </a:r>
            <a:r>
              <a:rPr lang="el-GR" dirty="0" err="1">
                <a:latin typeface="Sylfaen" panose="010A0502050306030303" pitchFamily="18" charset="0"/>
              </a:rPr>
              <a:t>μφρ</a:t>
            </a:r>
            <a:r>
              <a:rPr lang="el-GR" dirty="0">
                <a:latin typeface="Sylfaen" panose="010A0502050306030303" pitchFamily="18" charset="0"/>
              </a:rPr>
              <a:t>.), </a:t>
            </a:r>
            <a:r>
              <a:rPr lang="en-US" i="1" dirty="0">
                <a:latin typeface="Sylfaen" panose="010A0502050306030303" pitchFamily="18" charset="0"/>
              </a:rPr>
              <a:t>Hildegard von </a:t>
            </a:r>
            <a:r>
              <a:rPr lang="en-US" i="1" dirty="0" err="1">
                <a:latin typeface="Sylfaen" panose="010A0502050306030303" pitchFamily="18" charset="0"/>
              </a:rPr>
              <a:t>Bingen's</a:t>
            </a:r>
            <a:r>
              <a:rPr lang="en-US" i="1" dirty="0">
                <a:latin typeface="Sylfaen" panose="010A0502050306030303" pitchFamily="18" charset="0"/>
              </a:rPr>
              <a:t> </a:t>
            </a:r>
            <a:r>
              <a:rPr lang="en-US" i="1" dirty="0" err="1">
                <a:latin typeface="Sylfaen" panose="010A0502050306030303" pitchFamily="18" charset="0"/>
              </a:rPr>
              <a:t>Physica</a:t>
            </a:r>
            <a:r>
              <a:rPr lang="en-US" i="1" dirty="0">
                <a:latin typeface="Sylfaen" panose="010A0502050306030303" pitchFamily="18" charset="0"/>
              </a:rPr>
              <a:t>: The Complete English Translation of Her Classic Work on Health and Healing</a:t>
            </a:r>
            <a:r>
              <a:rPr lang="el-GR" dirty="0">
                <a:latin typeface="Sylfaen" panose="010A0502050306030303" pitchFamily="18" charset="0"/>
              </a:rPr>
              <a:t>, </a:t>
            </a:r>
            <a:r>
              <a:rPr lang="en-US" dirty="0">
                <a:latin typeface="Sylfaen" panose="010A0502050306030303" pitchFamily="18" charset="0"/>
              </a:rPr>
              <a:t>Healing Arts Press</a:t>
            </a:r>
            <a:r>
              <a:rPr lang="el-GR" dirty="0">
                <a:latin typeface="Sylfaen" panose="010A0502050306030303" pitchFamily="18" charset="0"/>
              </a:rPr>
              <a:t>, </a:t>
            </a:r>
            <a:r>
              <a:rPr lang="el-GR" dirty="0" err="1">
                <a:latin typeface="Sylfaen" panose="010A0502050306030303" pitchFamily="18" charset="0"/>
              </a:rPr>
              <a:t>Ρότσεστερ</a:t>
            </a:r>
            <a:r>
              <a:rPr lang="el-GR" dirty="0">
                <a:latin typeface="Sylfaen" panose="010A0502050306030303" pitchFamily="18" charset="0"/>
              </a:rPr>
              <a:t>, 1998.</a:t>
            </a:r>
          </a:p>
        </p:txBody>
      </p:sp>
      <p:sp>
        <p:nvSpPr>
          <p:cNvPr id="4" name="TextBox 3">
            <a:extLst>
              <a:ext uri="{FF2B5EF4-FFF2-40B4-BE49-F238E27FC236}">
                <a16:creationId xmlns:a16="http://schemas.microsoft.com/office/drawing/2014/main" id="{A999AC37-F088-0085-6B1D-2574BBCD11BF}"/>
              </a:ext>
            </a:extLst>
          </p:cNvPr>
          <p:cNvSpPr txBox="1"/>
          <p:nvPr/>
        </p:nvSpPr>
        <p:spPr>
          <a:xfrm>
            <a:off x="232472" y="4184340"/>
            <a:ext cx="11034793" cy="2031325"/>
          </a:xfrm>
          <a:prstGeom prst="rect">
            <a:avLst/>
          </a:prstGeom>
          <a:noFill/>
        </p:spPr>
        <p:txBody>
          <a:bodyPr wrap="square" rtlCol="0">
            <a:spAutoFit/>
          </a:bodyPr>
          <a:lstStyle/>
          <a:p>
            <a:pPr marL="285750" indent="-285750">
              <a:buClr>
                <a:srgbClr val="00B0F0"/>
              </a:buClr>
              <a:buFont typeface="Sylfaen" panose="010A0502050306030303" pitchFamily="18" charset="0"/>
              <a:buChar char="●"/>
            </a:pPr>
            <a:r>
              <a:rPr lang="el-GR" b="1" dirty="0">
                <a:solidFill>
                  <a:srgbClr val="00B050"/>
                </a:solidFill>
                <a:latin typeface="Sylfaen" panose="010A0502050306030303" pitchFamily="18" charset="0"/>
              </a:rPr>
              <a:t>Ευρωπαϊκή άγρια πιπερόριζα (</a:t>
            </a:r>
            <a:r>
              <a:rPr lang="en-US" b="1" dirty="0">
                <a:solidFill>
                  <a:srgbClr val="00B050"/>
                </a:solidFill>
                <a:latin typeface="Sylfaen" panose="010A0502050306030303" pitchFamily="18" charset="0"/>
              </a:rPr>
              <a:t>Asarum </a:t>
            </a:r>
            <a:r>
              <a:rPr lang="en-US" b="1" dirty="0" err="1">
                <a:solidFill>
                  <a:srgbClr val="00B050"/>
                </a:solidFill>
                <a:latin typeface="Sylfaen" panose="010A0502050306030303" pitchFamily="18" charset="0"/>
              </a:rPr>
              <a:t>europaeum</a:t>
            </a:r>
            <a:r>
              <a:rPr lang="el-GR" b="1" dirty="0">
                <a:solidFill>
                  <a:srgbClr val="00B050"/>
                </a:solidFill>
                <a:latin typeface="Sylfaen" panose="010A0502050306030303" pitchFamily="18" charset="0"/>
              </a:rPr>
              <a:t>-</a:t>
            </a:r>
            <a:r>
              <a:rPr lang="en-US" b="1" dirty="0" err="1">
                <a:solidFill>
                  <a:srgbClr val="00B050"/>
                </a:solidFill>
                <a:latin typeface="Sylfaen" panose="010A0502050306030303" pitchFamily="18" charset="0"/>
              </a:rPr>
              <a:t>Hazelwort</a:t>
            </a:r>
            <a:r>
              <a:rPr lang="en-US" b="1" dirty="0">
                <a:solidFill>
                  <a:srgbClr val="00B050"/>
                </a:solidFill>
                <a:latin typeface="Sylfaen" panose="010A0502050306030303" pitchFamily="18" charset="0"/>
              </a:rPr>
              <a:t>)</a:t>
            </a:r>
            <a:endParaRPr lang="el-GR" b="1" dirty="0">
              <a:solidFill>
                <a:srgbClr val="00B050"/>
              </a:solidFill>
              <a:latin typeface="Sylfaen" panose="010A0502050306030303" pitchFamily="18" charset="0"/>
            </a:endParaRPr>
          </a:p>
          <a:p>
            <a:endParaRPr lang="el-GR" dirty="0">
              <a:latin typeface="Sylfaen" panose="010A0502050306030303" pitchFamily="18" charset="0"/>
            </a:endParaRPr>
          </a:p>
          <a:p>
            <a:r>
              <a:rPr lang="el-GR" dirty="0">
                <a:latin typeface="Sylfaen" panose="010A0502050306030303" pitchFamily="18" charset="0"/>
              </a:rPr>
              <a:t>«…Μια γυναίκα που θα το καταναλώσει κατά τη διάρκεια της εγκυμοσύνης, είτε θα χάσει τη ζωή της είτε θα αποβάλει το βρέφος, με κίνδυνο για το σώμα της.»</a:t>
            </a:r>
          </a:p>
          <a:p>
            <a:endParaRPr lang="en-US" dirty="0">
              <a:latin typeface="Sylfaen" panose="010A0502050306030303" pitchFamily="18" charset="0"/>
            </a:endParaRPr>
          </a:p>
          <a:p>
            <a:r>
              <a:rPr lang="en-US" dirty="0">
                <a:latin typeface="Sylfaen" panose="010A0502050306030303" pitchFamily="18" charset="0"/>
              </a:rPr>
              <a:t>Priscilla Throop (</a:t>
            </a:r>
            <a:r>
              <a:rPr lang="en-US" dirty="0" err="1">
                <a:latin typeface="Sylfaen" panose="010A0502050306030303" pitchFamily="18" charset="0"/>
              </a:rPr>
              <a:t>μφρ</a:t>
            </a:r>
            <a:r>
              <a:rPr lang="en-US" dirty="0">
                <a:latin typeface="Sylfaen" panose="010A0502050306030303" pitchFamily="18" charset="0"/>
              </a:rPr>
              <a:t>.), </a:t>
            </a:r>
            <a:r>
              <a:rPr lang="en-US" i="1" dirty="0">
                <a:latin typeface="Sylfaen" panose="010A0502050306030303" pitchFamily="18" charset="0"/>
              </a:rPr>
              <a:t>Hildegard von </a:t>
            </a:r>
            <a:r>
              <a:rPr lang="en-US" i="1" dirty="0" err="1">
                <a:latin typeface="Sylfaen" panose="010A0502050306030303" pitchFamily="18" charset="0"/>
              </a:rPr>
              <a:t>Bingen's</a:t>
            </a:r>
            <a:r>
              <a:rPr lang="en-US" i="1" dirty="0">
                <a:latin typeface="Sylfaen" panose="010A0502050306030303" pitchFamily="18" charset="0"/>
              </a:rPr>
              <a:t> </a:t>
            </a:r>
            <a:r>
              <a:rPr lang="en-US" i="1" dirty="0" err="1">
                <a:latin typeface="Sylfaen" panose="010A0502050306030303" pitchFamily="18" charset="0"/>
              </a:rPr>
              <a:t>Physica</a:t>
            </a:r>
            <a:r>
              <a:rPr lang="en-US" i="1" dirty="0">
                <a:latin typeface="Sylfaen" panose="010A0502050306030303" pitchFamily="18" charset="0"/>
              </a:rPr>
              <a:t>: The Complete English Translation of Her Classic Work on Health and Healing</a:t>
            </a:r>
            <a:r>
              <a:rPr lang="en-US" dirty="0">
                <a:latin typeface="Sylfaen" panose="010A0502050306030303" pitchFamily="18" charset="0"/>
              </a:rPr>
              <a:t>, Healing Arts Press, </a:t>
            </a:r>
            <a:r>
              <a:rPr lang="en-US" dirty="0" err="1">
                <a:latin typeface="Sylfaen" panose="010A0502050306030303" pitchFamily="18" charset="0"/>
              </a:rPr>
              <a:t>Ρότσεστερ</a:t>
            </a:r>
            <a:r>
              <a:rPr lang="en-US" dirty="0">
                <a:latin typeface="Sylfaen" panose="010A0502050306030303" pitchFamily="18" charset="0"/>
              </a:rPr>
              <a:t>, 1998.</a:t>
            </a:r>
            <a:endParaRPr lang="el-GR" dirty="0">
              <a:latin typeface="Sylfaen" panose="010A0502050306030303" pitchFamily="18" charset="0"/>
            </a:endParaRPr>
          </a:p>
        </p:txBody>
      </p:sp>
    </p:spTree>
    <p:extLst>
      <p:ext uri="{BB962C8B-B14F-4D97-AF65-F5344CB8AC3E}">
        <p14:creationId xmlns:p14="http://schemas.microsoft.com/office/powerpoint/2010/main" val="408034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408" y="195501"/>
            <a:ext cx="11818071" cy="5632311"/>
          </a:xfrm>
          <a:prstGeom prst="rect">
            <a:avLst/>
          </a:prstGeom>
          <a:noFill/>
        </p:spPr>
        <p:txBody>
          <a:bodyPr wrap="square" rtlCol="0">
            <a:spAutoFit/>
          </a:bodyPr>
          <a:lstStyle/>
          <a:p>
            <a:pPr marL="342900" lvl="0" indent="-342900" algn="just">
              <a:buFont typeface="Wingdings" panose="05000000000000000000" pitchFamily="2" charset="2"/>
              <a:buChar char="q"/>
            </a:pPr>
            <a:endParaRPr lang="el-GR" sz="2000" b="1" dirty="0">
              <a:solidFill>
                <a:prstClr val="black"/>
              </a:solidFill>
              <a:latin typeface="Sylfaen" panose="010A0502050306030303" pitchFamily="18" charset="0"/>
              <a:ea typeface="Calibri" panose="020F0502020204030204" pitchFamily="34" charset="0"/>
              <a:cs typeface="DejaVuSerif"/>
            </a:endParaRPr>
          </a:p>
          <a:p>
            <a:pPr marL="342900" lvl="0" indent="-342900" algn="just">
              <a:buFont typeface="Wingdings" panose="05000000000000000000" pitchFamily="2" charset="2"/>
              <a:buChar char="q"/>
            </a:pPr>
            <a:r>
              <a:rPr lang="el-GR" sz="2000" b="1" dirty="0">
                <a:solidFill>
                  <a:prstClr val="black"/>
                </a:solidFill>
                <a:latin typeface="Sylfaen" panose="010A0502050306030303" pitchFamily="18" charset="0"/>
                <a:ea typeface="Calibri" panose="020F0502020204030204" pitchFamily="34" charset="0"/>
                <a:cs typeface="DejaVuSerif"/>
              </a:rPr>
              <a:t>Συνεπώς</a:t>
            </a:r>
            <a:r>
              <a:rPr lang="el-GR" sz="2000" b="1" dirty="0">
                <a:solidFill>
                  <a:srgbClr val="000000"/>
                </a:solidFill>
                <a:latin typeface="Sylfaen" panose="010A0502050306030303" pitchFamily="18" charset="0"/>
                <a:ea typeface="Calibri" panose="020F0502020204030204" pitchFamily="34" charset="0"/>
                <a:cs typeface="DejaVuSerif"/>
              </a:rPr>
              <a:t>, στον ύστερο Μεσαίωνα δεν κυριαρχούσε το ιδανικό καθεστώς της παρθενίας και της πλήρους </a:t>
            </a:r>
            <a:r>
              <a:rPr lang="el-GR" sz="2000" b="1" dirty="0" err="1">
                <a:solidFill>
                  <a:srgbClr val="000000"/>
                </a:solidFill>
                <a:latin typeface="Sylfaen" panose="010A0502050306030303" pitchFamily="18" charset="0"/>
                <a:ea typeface="Calibri" panose="020F0502020204030204" pitchFamily="34" charset="0"/>
                <a:cs typeface="DejaVuSerif"/>
              </a:rPr>
              <a:t>αποθηλυκοποίησης</a:t>
            </a:r>
            <a:r>
              <a:rPr lang="el-GR" sz="2000" b="1" dirty="0">
                <a:solidFill>
                  <a:srgbClr val="000000"/>
                </a:solidFill>
                <a:latin typeface="Sylfaen" panose="010A0502050306030303" pitchFamily="18" charset="0"/>
                <a:ea typeface="Calibri" panose="020F0502020204030204" pitchFamily="34" charset="0"/>
                <a:cs typeface="DejaVuSerif"/>
              </a:rPr>
              <a:t>, όπως είδαμε να συμβαίνει κατά την πρώιμη περίοδο. </a:t>
            </a:r>
            <a:r>
              <a:rPr lang="el-GR" sz="2000" dirty="0">
                <a:solidFill>
                  <a:srgbClr val="000000"/>
                </a:solidFill>
                <a:latin typeface="Sylfaen" panose="010A0502050306030303" pitchFamily="18" charset="0"/>
                <a:ea typeface="Calibri" panose="020F0502020204030204" pitchFamily="34" charset="0"/>
                <a:cs typeface="DejaVuSerif"/>
              </a:rPr>
              <a:t>Τουναντίον, το βάρος πλέον </a:t>
            </a:r>
            <a:r>
              <a:rPr lang="el-GR" sz="2000" u="sng" dirty="0">
                <a:solidFill>
                  <a:srgbClr val="000000"/>
                </a:solidFill>
                <a:latin typeface="Sylfaen" panose="010A0502050306030303" pitchFamily="18" charset="0"/>
                <a:ea typeface="Calibri" panose="020F0502020204030204" pitchFamily="34" charset="0"/>
                <a:cs typeface="DejaVuSerif"/>
              </a:rPr>
              <a:t>δινόταν στη ρύθμιση της σεξουαλικής ζωής, </a:t>
            </a:r>
            <a:r>
              <a:rPr lang="el-GR" sz="2000" dirty="0">
                <a:solidFill>
                  <a:srgbClr val="000000"/>
                </a:solidFill>
                <a:latin typeface="Sylfaen" panose="010A0502050306030303" pitchFamily="18" charset="0"/>
                <a:ea typeface="Calibri" panose="020F0502020204030204" pitchFamily="34" charset="0"/>
                <a:cs typeface="DejaVuSerif"/>
              </a:rPr>
              <a:t>η οποία έπρεπε να νομιμοποιείται μέσω του γάμου και </a:t>
            </a:r>
            <a:r>
              <a:rPr lang="el-GR" sz="2000" b="1" dirty="0">
                <a:solidFill>
                  <a:srgbClr val="0033CC"/>
                </a:solidFill>
                <a:latin typeface="Sylfaen" panose="010A0502050306030303" pitchFamily="18" charset="0"/>
                <a:ea typeface="Calibri" panose="020F0502020204030204" pitchFamily="34" charset="0"/>
                <a:cs typeface="DejaVuSerif"/>
              </a:rPr>
              <a:t>να </a:t>
            </a:r>
            <a:r>
              <a:rPr lang="el-GR" sz="2000" b="1" u="sng" dirty="0">
                <a:solidFill>
                  <a:srgbClr val="002060"/>
                </a:solidFill>
                <a:latin typeface="Sylfaen" panose="010A0502050306030303" pitchFamily="18" charset="0"/>
                <a:ea typeface="Calibri" panose="020F0502020204030204" pitchFamily="34" charset="0"/>
                <a:cs typeface="DejaVuSerif"/>
              </a:rPr>
              <a:t>αποβλέπει αποκλειστικά στην αναπαραγωγή</a:t>
            </a:r>
            <a:r>
              <a:rPr lang="el-GR" sz="2000" u="sng" dirty="0">
                <a:solidFill>
                  <a:srgbClr val="000000"/>
                </a:solidFill>
                <a:latin typeface="Sylfaen" panose="010A0502050306030303" pitchFamily="18" charset="0"/>
                <a:ea typeface="Calibri" panose="020F0502020204030204" pitchFamily="34" charset="0"/>
                <a:cs typeface="DejaVuSerif"/>
              </a:rPr>
              <a:t>.  </a:t>
            </a:r>
          </a:p>
          <a:p>
            <a:pPr marL="342900" lvl="0" indent="-342900" algn="just">
              <a:buFont typeface="Wingdings" panose="05000000000000000000" pitchFamily="2" charset="2"/>
              <a:buChar char="q"/>
            </a:pPr>
            <a:endParaRPr lang="el-GR" sz="2000" dirty="0">
              <a:solidFill>
                <a:srgbClr val="000000"/>
              </a:solidFill>
              <a:latin typeface="Sylfaen" panose="010A0502050306030303" pitchFamily="18" charset="0"/>
              <a:ea typeface="Calibri" panose="020F0502020204030204" pitchFamily="34" charset="0"/>
              <a:cs typeface="DejaVuSerif"/>
            </a:endParaRPr>
          </a:p>
          <a:p>
            <a:pPr lvl="0" algn="just"/>
            <a:endParaRPr lang="el-GR" sz="2000" dirty="0">
              <a:solidFill>
                <a:srgbClr val="000000"/>
              </a:solidFill>
              <a:latin typeface="Sylfaen" panose="010A0502050306030303" pitchFamily="18" charset="0"/>
              <a:ea typeface="Calibri" panose="020F0502020204030204" pitchFamily="34" charset="0"/>
              <a:cs typeface="DejaVuSerif"/>
            </a:endParaRPr>
          </a:p>
          <a:p>
            <a:pPr lvl="0" algn="just"/>
            <a:endParaRPr lang="el-GR" sz="2000" dirty="0">
              <a:solidFill>
                <a:srgbClr val="000000"/>
              </a:solidFill>
              <a:latin typeface="Sylfaen" panose="010A0502050306030303" pitchFamily="18" charset="0"/>
              <a:ea typeface="Calibri" panose="020F0502020204030204" pitchFamily="34" charset="0"/>
              <a:cs typeface="DejaVuSerif"/>
            </a:endParaRPr>
          </a:p>
          <a:p>
            <a:pPr lvl="0" algn="just"/>
            <a:endParaRPr lang="el-GR" sz="2000" dirty="0">
              <a:solidFill>
                <a:srgbClr val="000000"/>
              </a:solidFill>
              <a:latin typeface="Sylfaen" panose="010A0502050306030303" pitchFamily="18" charset="0"/>
              <a:ea typeface="Calibri" panose="020F0502020204030204" pitchFamily="34" charset="0"/>
              <a:cs typeface="DejaVuSerif"/>
            </a:endParaRPr>
          </a:p>
          <a:p>
            <a:pPr lvl="0" algn="just"/>
            <a:endParaRPr lang="el-GR" sz="2000" dirty="0">
              <a:solidFill>
                <a:srgbClr val="000000"/>
              </a:solidFill>
              <a:latin typeface="Sylfaen" panose="010A0502050306030303" pitchFamily="18" charset="0"/>
            </a:endParaRPr>
          </a:p>
          <a:p>
            <a:pPr marL="285750" lvl="0" indent="-285750" algn="just">
              <a:buFont typeface="Wingdings" panose="05000000000000000000" pitchFamily="2" charset="2"/>
              <a:buChar char="à"/>
            </a:pPr>
            <a:r>
              <a:rPr lang="el-GR" sz="2000" dirty="0">
                <a:solidFill>
                  <a:srgbClr val="000000"/>
                </a:solidFill>
                <a:latin typeface="Sylfaen" panose="010A0502050306030303" pitchFamily="18" charset="0"/>
              </a:rPr>
              <a:t>Η νέα </a:t>
            </a:r>
            <a:r>
              <a:rPr lang="el-GR" sz="2000" b="1" dirty="0">
                <a:solidFill>
                  <a:srgbClr val="002060"/>
                </a:solidFill>
                <a:latin typeface="Sylfaen" panose="010A0502050306030303" pitchFamily="18" charset="0"/>
              </a:rPr>
              <a:t>εκκλησιαστική ρητορική </a:t>
            </a:r>
            <a:r>
              <a:rPr lang="el-GR" sz="2000" dirty="0">
                <a:solidFill>
                  <a:srgbClr val="000000"/>
                </a:solidFill>
                <a:latin typeface="Sylfaen" panose="010A0502050306030303" pitchFamily="18" charset="0"/>
              </a:rPr>
              <a:t>για την αναπαραγωγή, παρήγε φυσικά και μια σειρά από προβλέψεις που μερικές από αυτές απέκτησαν σταδιακά κανονικό, κανονιστικό και νομικό χαρακτήρα, </a:t>
            </a:r>
            <a:r>
              <a:rPr lang="el-GR" sz="2000" b="1" dirty="0">
                <a:solidFill>
                  <a:srgbClr val="000000"/>
                </a:solidFill>
                <a:latin typeface="Sylfaen" panose="010A0502050306030303" pitchFamily="18" charset="0"/>
              </a:rPr>
              <a:t>καταδικάζοντας σχεδόν κάθε πρακτική αντισύλληψης</a:t>
            </a:r>
            <a:r>
              <a:rPr lang="el-GR" sz="2000" dirty="0">
                <a:solidFill>
                  <a:srgbClr val="000000"/>
                </a:solidFill>
                <a:latin typeface="Sylfaen" panose="010A0502050306030303" pitchFamily="18" charset="0"/>
              </a:rPr>
              <a:t>, στην οποία εντασσόταν και ο </a:t>
            </a:r>
            <a:r>
              <a:rPr lang="el-GR" sz="2000" b="1" dirty="0">
                <a:solidFill>
                  <a:srgbClr val="000000"/>
                </a:solidFill>
                <a:latin typeface="Sylfaen" panose="010A0502050306030303" pitchFamily="18" charset="0"/>
              </a:rPr>
              <a:t>αυνανισμός</a:t>
            </a:r>
            <a:r>
              <a:rPr lang="el-GR" sz="2000" dirty="0">
                <a:solidFill>
                  <a:srgbClr val="000000"/>
                </a:solidFill>
                <a:latin typeface="Sylfaen" panose="010A0502050306030303" pitchFamily="18" charset="0"/>
              </a:rPr>
              <a:t>.  </a:t>
            </a:r>
          </a:p>
          <a:p>
            <a:pPr marL="285750" lvl="0" indent="-285750" algn="just">
              <a:buFont typeface="Wingdings" panose="05000000000000000000" pitchFamily="2" charset="2"/>
              <a:buChar char="à"/>
            </a:pPr>
            <a:endParaRPr lang="el-GR" sz="2000" dirty="0">
              <a:solidFill>
                <a:srgbClr val="000000"/>
              </a:solidFill>
              <a:latin typeface="Sylfaen" panose="010A0502050306030303" pitchFamily="18" charset="0"/>
            </a:endParaRPr>
          </a:p>
          <a:p>
            <a:pPr marL="285750" lvl="0" indent="-285750" algn="just">
              <a:buClr>
                <a:schemeClr val="accent6">
                  <a:lumMod val="75000"/>
                </a:schemeClr>
              </a:buClr>
              <a:buFont typeface="Sylfaen" panose="010A0502050306030303" pitchFamily="18" charset="0"/>
              <a:buChar char="֍"/>
            </a:pPr>
            <a:r>
              <a:rPr lang="el-GR" sz="2000" dirty="0">
                <a:latin typeface="Sylfaen" panose="010A0502050306030303" pitchFamily="18" charset="0"/>
              </a:rPr>
              <a:t>Αυτή η μεταβολή μας επιτρέπει να παρατηρήσουμε το </a:t>
            </a:r>
            <a:r>
              <a:rPr lang="el-GR" sz="2000" b="1" dirty="0">
                <a:solidFill>
                  <a:srgbClr val="800000"/>
                </a:solidFill>
                <a:latin typeface="Sylfaen" panose="010A0502050306030303" pitchFamily="18" charset="0"/>
              </a:rPr>
              <a:t>ενεργό σεξουαλικά σώμα </a:t>
            </a:r>
            <a:r>
              <a:rPr lang="el-GR" sz="2000" dirty="0">
                <a:latin typeface="Sylfaen" panose="010A0502050306030303" pitchFamily="18" charset="0"/>
              </a:rPr>
              <a:t>και </a:t>
            </a:r>
            <a:r>
              <a:rPr lang="el-GR" sz="2000" b="1" u="sng" dirty="0">
                <a:latin typeface="Sylfaen" panose="010A0502050306030303" pitchFamily="18" charset="0"/>
              </a:rPr>
              <a:t>τη γυναίκα που </a:t>
            </a:r>
            <a:r>
              <a:rPr lang="el-GR" sz="2000" dirty="0">
                <a:latin typeface="Sylfaen" panose="010A0502050306030303" pitchFamily="18" charset="0"/>
              </a:rPr>
              <a:t>συνάπτει ερωτικές σχέσεις εντός και εκτός γάμου με άνδρες, αλλά και με γυναίκες, προσθέτοντας και άλλου τύπου </a:t>
            </a:r>
            <a:r>
              <a:rPr lang="el-GR" sz="2000" b="1" dirty="0">
                <a:latin typeface="Sylfaen" panose="010A0502050306030303" pitchFamily="18" charset="0"/>
              </a:rPr>
              <a:t>ιδανικά</a:t>
            </a:r>
            <a:r>
              <a:rPr lang="el-GR" sz="2000" dirty="0">
                <a:latin typeface="Sylfaen" panose="010A0502050306030303" pitchFamily="18" charset="0"/>
              </a:rPr>
              <a:t> και </a:t>
            </a:r>
            <a:r>
              <a:rPr lang="el-GR" sz="2000" b="1" dirty="0">
                <a:latin typeface="Sylfaen" panose="010A0502050306030303" pitchFamily="18" charset="0"/>
              </a:rPr>
              <a:t>στερεότυπα της έμφυλης μεσαιωνικής ιδεολογίας, που οριοθετούσαν τη σωματική επιθυμία και τη σεξουαλική πράξη. </a:t>
            </a:r>
            <a:endParaRPr lang="el-GR" dirty="0">
              <a:solidFill>
                <a:prstClr val="black"/>
              </a:solidFill>
              <a:latin typeface="Sylfaen" panose="010A0502050306030303" pitchFamily="18" charset="0"/>
            </a:endParaRPr>
          </a:p>
        </p:txBody>
      </p:sp>
      <p:sp>
        <p:nvSpPr>
          <p:cNvPr id="2" name="Ορθογώνιο 1">
            <a:extLst>
              <a:ext uri="{FF2B5EF4-FFF2-40B4-BE49-F238E27FC236}">
                <a16:creationId xmlns:a16="http://schemas.microsoft.com/office/drawing/2014/main" id="{6BF77CCD-165B-FFA6-0EFC-BBCFE78830D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Κάτω 4">
            <a:extLst>
              <a:ext uri="{FF2B5EF4-FFF2-40B4-BE49-F238E27FC236}">
                <a16:creationId xmlns:a16="http://schemas.microsoft.com/office/drawing/2014/main" id="{0D0F6352-02FE-1B50-4F57-45F549FD2DCB}"/>
              </a:ext>
            </a:extLst>
          </p:cNvPr>
          <p:cNvSpPr/>
          <p:nvPr/>
        </p:nvSpPr>
        <p:spPr>
          <a:xfrm>
            <a:off x="6096000" y="2059388"/>
            <a:ext cx="376362" cy="659958"/>
          </a:xfrm>
          <a:prstGeom prst="down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95743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FD0D2FE-EEA5-BF9A-F936-5B8138961153}"/>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5E697C79-EA37-D716-1979-A1825DCD0780}"/>
              </a:ext>
            </a:extLst>
          </p:cNvPr>
          <p:cNvSpPr txBox="1"/>
          <p:nvPr/>
        </p:nvSpPr>
        <p:spPr>
          <a:xfrm>
            <a:off x="232474" y="1242026"/>
            <a:ext cx="2619214" cy="369332"/>
          </a:xfrm>
          <a:prstGeom prst="rect">
            <a:avLst/>
          </a:prstGeom>
          <a:noFill/>
        </p:spPr>
        <p:txBody>
          <a:bodyPr wrap="square" rtlCol="0">
            <a:spAutoFit/>
          </a:bodyPr>
          <a:lstStyle/>
          <a:p>
            <a:r>
              <a:rPr lang="en-US" b="1" u="sng" dirty="0" err="1">
                <a:solidFill>
                  <a:srgbClr val="00B050"/>
                </a:solidFill>
                <a:latin typeface="Sylfaen" panose="010A0502050306030303" pitchFamily="18" charset="0"/>
              </a:rPr>
              <a:t>Conize</a:t>
            </a:r>
            <a:r>
              <a:rPr lang="en-US" b="1" u="sng" dirty="0">
                <a:solidFill>
                  <a:srgbClr val="00B050"/>
                </a:solidFill>
                <a:latin typeface="Sylfaen" panose="010A0502050306030303" pitchFamily="18" charset="0"/>
              </a:rPr>
              <a:t>- Spikenard</a:t>
            </a:r>
            <a:endParaRPr lang="el-GR" b="1" u="sng" dirty="0">
              <a:solidFill>
                <a:srgbClr val="00B050"/>
              </a:solidFill>
              <a:latin typeface="Sylfaen" panose="010A0502050306030303" pitchFamily="18" charset="0"/>
            </a:endParaRPr>
          </a:p>
        </p:txBody>
      </p:sp>
      <p:pic>
        <p:nvPicPr>
          <p:cNvPr id="11" name="Εικόνα 10">
            <a:extLst>
              <a:ext uri="{FF2B5EF4-FFF2-40B4-BE49-F238E27FC236}">
                <a16:creationId xmlns:a16="http://schemas.microsoft.com/office/drawing/2014/main" id="{BCF30234-A753-5976-AA40-D266D731DAF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25434" y="309299"/>
            <a:ext cx="1280547" cy="1554950"/>
          </a:xfrm>
          <a:prstGeom prst="rect">
            <a:avLst/>
          </a:prstGeom>
        </p:spPr>
      </p:pic>
      <p:sp>
        <p:nvSpPr>
          <p:cNvPr id="12" name="TextBox 11">
            <a:extLst>
              <a:ext uri="{FF2B5EF4-FFF2-40B4-BE49-F238E27FC236}">
                <a16:creationId xmlns:a16="http://schemas.microsoft.com/office/drawing/2014/main" id="{3E00AA63-D39D-68F6-DB72-96F99DD2567A}"/>
              </a:ext>
            </a:extLst>
          </p:cNvPr>
          <p:cNvSpPr txBox="1"/>
          <p:nvPr/>
        </p:nvSpPr>
        <p:spPr>
          <a:xfrm>
            <a:off x="232474" y="1964744"/>
            <a:ext cx="11034793" cy="1477328"/>
          </a:xfrm>
          <a:prstGeom prst="rect">
            <a:avLst/>
          </a:prstGeom>
          <a:noFill/>
        </p:spPr>
        <p:txBody>
          <a:bodyPr wrap="square" rtlCol="0">
            <a:spAutoFit/>
          </a:bodyPr>
          <a:lstStyle/>
          <a:p>
            <a:pPr algn="just"/>
            <a:r>
              <a:rPr lang="el-GR" dirty="0">
                <a:latin typeface="Sylfaen" panose="010A0502050306030303" pitchFamily="18" charset="0"/>
              </a:rPr>
              <a:t>«Εάν μια γυναίκα δυσκολεύεται να γεννήσει, ας εμποτίσει ένα μάλλινο ύφασμα με τον χυμό του συγκεκριμένου φυτού και ας το τοποθετήσει στα γεννητικά της όργανα. Θα επισπεύσει τον τοκετό.»</a:t>
            </a:r>
          </a:p>
          <a:p>
            <a:pPr algn="just"/>
            <a:endParaRPr lang="el-GR" dirty="0">
              <a:latin typeface="Sylfaen" panose="010A0502050306030303" pitchFamily="18" charset="0"/>
            </a:endParaRPr>
          </a:p>
          <a:p>
            <a:pPr algn="just"/>
            <a:r>
              <a:rPr lang="el-GR" i="1" dirty="0">
                <a:latin typeface="Sylfaen" panose="010A0502050306030303" pitchFamily="18" charset="0"/>
              </a:rPr>
              <a:t>«</a:t>
            </a:r>
            <a:r>
              <a:rPr lang="en-US" dirty="0">
                <a:latin typeface="Sylfaen" panose="010A0502050306030303" pitchFamily="18" charset="0"/>
              </a:rPr>
              <a:t>Old English Herbarium</a:t>
            </a:r>
            <a:r>
              <a:rPr lang="el-GR" dirty="0">
                <a:latin typeface="Sylfaen" panose="010A0502050306030303" pitchFamily="18" charset="0"/>
              </a:rPr>
              <a:t>», </a:t>
            </a:r>
            <a:r>
              <a:rPr lang="en-US" dirty="0">
                <a:latin typeface="Sylfaen" panose="010A0502050306030303" pitchFamily="18" charset="0"/>
              </a:rPr>
              <a:t>Anne Van </a:t>
            </a:r>
            <a:r>
              <a:rPr lang="en-US" dirty="0" err="1">
                <a:latin typeface="Sylfaen" panose="010A0502050306030303" pitchFamily="18" charset="0"/>
              </a:rPr>
              <a:t>Arsdall</a:t>
            </a:r>
            <a:r>
              <a:rPr lang="el-GR" dirty="0">
                <a:latin typeface="Sylfaen" panose="010A0502050306030303" pitchFamily="18" charset="0"/>
              </a:rPr>
              <a:t> (</a:t>
            </a:r>
            <a:r>
              <a:rPr lang="el-GR" dirty="0" err="1">
                <a:latin typeface="Sylfaen" panose="010A0502050306030303" pitchFamily="18" charset="0"/>
              </a:rPr>
              <a:t>μτφρ</a:t>
            </a:r>
            <a:r>
              <a:rPr lang="el-GR" dirty="0">
                <a:latin typeface="Sylfaen" panose="010A0502050306030303" pitchFamily="18" charset="0"/>
              </a:rPr>
              <a:t> και </a:t>
            </a:r>
            <a:r>
              <a:rPr lang="el-GR" dirty="0" err="1">
                <a:latin typeface="Sylfaen" panose="010A0502050306030303" pitchFamily="18" charset="0"/>
              </a:rPr>
              <a:t>επιμ</a:t>
            </a:r>
            <a:r>
              <a:rPr lang="el-GR" dirty="0">
                <a:latin typeface="Sylfaen" panose="010A0502050306030303" pitchFamily="18" charset="0"/>
              </a:rPr>
              <a:t>.)</a:t>
            </a:r>
            <a:r>
              <a:rPr lang="en-US" dirty="0">
                <a:latin typeface="Sylfaen" panose="010A0502050306030303" pitchFamily="18" charset="0"/>
              </a:rPr>
              <a:t>, </a:t>
            </a:r>
            <a:r>
              <a:rPr lang="en-US" i="1" dirty="0">
                <a:latin typeface="Sylfaen" panose="010A0502050306030303" pitchFamily="18" charset="0"/>
              </a:rPr>
              <a:t>Medieval Herbal Remedies: The Old English Herbarium and Anglo-Saxon Medicine</a:t>
            </a:r>
            <a:r>
              <a:rPr lang="en-US" dirty="0">
                <a:latin typeface="Sylfaen" panose="010A0502050306030303" pitchFamily="18" charset="0"/>
              </a:rPr>
              <a:t>, Routledge, </a:t>
            </a:r>
            <a:r>
              <a:rPr lang="el-GR" dirty="0">
                <a:latin typeface="Sylfaen" panose="010A0502050306030303" pitchFamily="18" charset="0"/>
              </a:rPr>
              <a:t>Νέα Υόρκη, 2002, σ. 212.</a:t>
            </a:r>
            <a:r>
              <a:rPr lang="en-US" dirty="0">
                <a:latin typeface="Sylfaen" panose="010A0502050306030303" pitchFamily="18" charset="0"/>
              </a:rPr>
              <a:t> </a:t>
            </a:r>
            <a:endParaRPr lang="el-GR" dirty="0">
              <a:latin typeface="Sylfaen" panose="010A0502050306030303" pitchFamily="18" charset="0"/>
            </a:endParaRPr>
          </a:p>
        </p:txBody>
      </p:sp>
      <p:sp>
        <p:nvSpPr>
          <p:cNvPr id="13" name="TextBox 12">
            <a:extLst>
              <a:ext uri="{FF2B5EF4-FFF2-40B4-BE49-F238E27FC236}">
                <a16:creationId xmlns:a16="http://schemas.microsoft.com/office/drawing/2014/main" id="{3A7A0229-99E5-BFEC-1A72-25E3F24634C9}"/>
              </a:ext>
            </a:extLst>
          </p:cNvPr>
          <p:cNvSpPr txBox="1"/>
          <p:nvPr/>
        </p:nvSpPr>
        <p:spPr>
          <a:xfrm>
            <a:off x="232473" y="4164789"/>
            <a:ext cx="5810879" cy="369332"/>
          </a:xfrm>
          <a:prstGeom prst="rect">
            <a:avLst/>
          </a:prstGeom>
          <a:noFill/>
        </p:spPr>
        <p:txBody>
          <a:bodyPr wrap="square" rtlCol="0">
            <a:spAutoFit/>
          </a:bodyPr>
          <a:lstStyle/>
          <a:p>
            <a:r>
              <a:rPr lang="el-GR" sz="1800" b="1" i="0" u="sng" strike="noStrike" baseline="0" dirty="0">
                <a:solidFill>
                  <a:srgbClr val="0033CC"/>
                </a:solidFill>
                <a:latin typeface="Sylfaen" panose="010A0502050306030303" pitchFamily="18" charset="0"/>
              </a:rPr>
              <a:t>Μπλε ίριδα (</a:t>
            </a:r>
            <a:r>
              <a:rPr lang="en-US" sz="1800" b="1" i="0" u="sng" strike="noStrike" baseline="0" dirty="0">
                <a:solidFill>
                  <a:srgbClr val="0033CC"/>
                </a:solidFill>
                <a:latin typeface="Sylfaen" panose="010A0502050306030303" pitchFamily="18" charset="0"/>
              </a:rPr>
              <a:t>German Iris </a:t>
            </a:r>
            <a:r>
              <a:rPr lang="el-GR" sz="1800" b="1" i="0" u="sng" strike="noStrike" baseline="0" dirty="0">
                <a:solidFill>
                  <a:srgbClr val="0033CC"/>
                </a:solidFill>
                <a:latin typeface="Sylfaen" panose="010A0502050306030303" pitchFamily="18" charset="0"/>
              </a:rPr>
              <a:t>ή </a:t>
            </a:r>
            <a:r>
              <a:rPr lang="en-US" sz="1800" b="1" i="0" u="sng" strike="noStrike" baseline="0" dirty="0">
                <a:solidFill>
                  <a:srgbClr val="0033CC"/>
                </a:solidFill>
                <a:latin typeface="Sylfaen" panose="010A0502050306030303" pitchFamily="18" charset="0"/>
              </a:rPr>
              <a:t>Blue Iris</a:t>
            </a:r>
            <a:r>
              <a:rPr lang="el-GR" sz="1800" b="1" i="0" u="sng" strike="noStrike" baseline="0" dirty="0">
                <a:solidFill>
                  <a:srgbClr val="0033CC"/>
                </a:solidFill>
                <a:latin typeface="Sylfaen" panose="010A0502050306030303" pitchFamily="18" charset="0"/>
              </a:rPr>
              <a:t> - </a:t>
            </a:r>
            <a:r>
              <a:rPr lang="en-US" sz="1800" b="1" i="1" u="sng" strike="noStrike" baseline="0" dirty="0">
                <a:solidFill>
                  <a:srgbClr val="0033CC"/>
                </a:solidFill>
                <a:latin typeface="Sylfaen" panose="010A0502050306030303" pitchFamily="18" charset="0"/>
              </a:rPr>
              <a:t>iris </a:t>
            </a:r>
            <a:r>
              <a:rPr lang="en-US" sz="1800" b="1" i="1" u="sng" strike="noStrike" baseline="0" dirty="0" err="1">
                <a:solidFill>
                  <a:srgbClr val="0033CC"/>
                </a:solidFill>
                <a:latin typeface="Sylfaen" panose="010A0502050306030303" pitchFamily="18" charset="0"/>
              </a:rPr>
              <a:t>Illyrica</a:t>
            </a:r>
            <a:r>
              <a:rPr lang="el-GR" sz="1800" b="1" i="1" u="sng" strike="noStrike" baseline="0" dirty="0">
                <a:solidFill>
                  <a:srgbClr val="0033CC"/>
                </a:solidFill>
                <a:latin typeface="Sylfaen" panose="010A0502050306030303" pitchFamily="18" charset="0"/>
              </a:rPr>
              <a:t>)</a:t>
            </a:r>
            <a:endParaRPr lang="el-GR" b="1" u="sng" dirty="0">
              <a:solidFill>
                <a:srgbClr val="0033CC"/>
              </a:solidFill>
              <a:latin typeface="Sylfaen" panose="010A0502050306030303" pitchFamily="18" charset="0"/>
            </a:endParaRPr>
          </a:p>
        </p:txBody>
      </p:sp>
      <p:sp>
        <p:nvSpPr>
          <p:cNvPr id="14" name="TextBox 13">
            <a:extLst>
              <a:ext uri="{FF2B5EF4-FFF2-40B4-BE49-F238E27FC236}">
                <a16:creationId xmlns:a16="http://schemas.microsoft.com/office/drawing/2014/main" id="{74B39BC3-DCAF-0A2A-F265-C1FEF93C7FA8}"/>
              </a:ext>
            </a:extLst>
          </p:cNvPr>
          <p:cNvSpPr txBox="1"/>
          <p:nvPr/>
        </p:nvSpPr>
        <p:spPr>
          <a:xfrm>
            <a:off x="216975" y="4788796"/>
            <a:ext cx="11530739" cy="2031325"/>
          </a:xfrm>
          <a:prstGeom prst="rect">
            <a:avLst/>
          </a:prstGeom>
          <a:noFill/>
        </p:spPr>
        <p:txBody>
          <a:bodyPr wrap="square" rtlCol="0">
            <a:spAutoFit/>
          </a:bodyPr>
          <a:lstStyle/>
          <a:p>
            <a:pPr algn="just"/>
            <a:r>
              <a:rPr lang="el-GR" dirty="0">
                <a:latin typeface="Sylfaen" panose="010A0502050306030303" pitchFamily="18" charset="0"/>
              </a:rPr>
              <a:t>«</a:t>
            </a:r>
            <a:r>
              <a:rPr lang="en-US" dirty="0"/>
              <a:t>…</a:t>
            </a:r>
            <a:r>
              <a:rPr lang="el-GR" dirty="0">
                <a:latin typeface="Sylfaen" panose="010A0502050306030303" pitchFamily="18" charset="0"/>
              </a:rPr>
              <a:t>Η ίδια ποσότητα σκόνης προερχόμενη από το συγκεκριμένο φυτό, όπως προαναφέραμε, αναμεμειγμένη</a:t>
            </a:r>
            <a:r>
              <a:rPr lang="en-US" dirty="0">
                <a:latin typeface="Sylfaen" panose="010A0502050306030303" pitchFamily="18" charset="0"/>
              </a:rPr>
              <a:t> </a:t>
            </a:r>
            <a:r>
              <a:rPr lang="el-GR" dirty="0">
                <a:latin typeface="Sylfaen" panose="010A0502050306030303" pitchFamily="18" charset="0"/>
              </a:rPr>
              <a:t>με ξύδι, αφού καταναλωθεί, ωφελεί εκείνον του οποίου το σπέρμα</a:t>
            </a:r>
            <a:r>
              <a:rPr lang="en-US" dirty="0">
                <a:latin typeface="Sylfaen" panose="010A0502050306030303" pitchFamily="18" charset="0"/>
              </a:rPr>
              <a:t> </a:t>
            </a:r>
            <a:r>
              <a:rPr lang="el-GR" dirty="0">
                <a:latin typeface="Sylfaen" panose="010A0502050306030303" pitchFamily="18" charset="0"/>
              </a:rPr>
              <a:t>εκτινάσσεται αναπάντεχα - μια κατάσταση που οι Έλληνες αποκαλούν γονόρροια</a:t>
            </a:r>
            <a:r>
              <a:rPr lang="en-US" dirty="0">
                <a:latin typeface="Sylfaen" panose="010A0502050306030303" pitchFamily="18" charset="0"/>
              </a:rPr>
              <a:t>.</a:t>
            </a:r>
            <a:r>
              <a:rPr lang="el-GR" dirty="0">
                <a:latin typeface="Sylfaen" panose="010A0502050306030303" pitchFamily="18" charset="0"/>
              </a:rPr>
              <a:t>»</a:t>
            </a:r>
          </a:p>
          <a:p>
            <a:pPr algn="just"/>
            <a:endParaRPr lang="en-US" dirty="0">
              <a:latin typeface="Sylfaen" panose="010A0502050306030303" pitchFamily="18" charset="0"/>
            </a:endParaRPr>
          </a:p>
          <a:p>
            <a:pPr algn="just"/>
            <a:r>
              <a:rPr lang="en-US" dirty="0">
                <a:latin typeface="Sylfaen" panose="010A0502050306030303" pitchFamily="18" charset="0"/>
              </a:rPr>
              <a:t>Old English Herbarium», Anne Van </a:t>
            </a:r>
            <a:r>
              <a:rPr lang="en-US" dirty="0" err="1">
                <a:latin typeface="Sylfaen" panose="010A0502050306030303" pitchFamily="18" charset="0"/>
              </a:rPr>
              <a:t>Arsdall</a:t>
            </a:r>
            <a:r>
              <a:rPr lang="en-US" dirty="0">
                <a:latin typeface="Sylfaen" panose="010A0502050306030303" pitchFamily="18" charset="0"/>
              </a:rPr>
              <a:t> (</a:t>
            </a:r>
            <a:r>
              <a:rPr lang="el-GR" dirty="0" err="1">
                <a:latin typeface="Sylfaen" panose="010A0502050306030303" pitchFamily="18" charset="0"/>
              </a:rPr>
              <a:t>μτφρ</a:t>
            </a:r>
            <a:r>
              <a:rPr lang="el-GR" dirty="0">
                <a:latin typeface="Sylfaen" panose="010A0502050306030303" pitchFamily="18" charset="0"/>
              </a:rPr>
              <a:t> και </a:t>
            </a:r>
            <a:r>
              <a:rPr lang="el-GR" dirty="0" err="1">
                <a:latin typeface="Sylfaen" panose="010A0502050306030303" pitchFamily="18" charset="0"/>
              </a:rPr>
              <a:t>επιμ</a:t>
            </a:r>
            <a:r>
              <a:rPr lang="el-GR" dirty="0">
                <a:latin typeface="Sylfaen" panose="010A0502050306030303" pitchFamily="18" charset="0"/>
              </a:rPr>
              <a:t>.), </a:t>
            </a:r>
            <a:r>
              <a:rPr lang="en-US" i="1" dirty="0">
                <a:latin typeface="Sylfaen" panose="010A0502050306030303" pitchFamily="18" charset="0"/>
              </a:rPr>
              <a:t>Medieval Herbal Remedies: The Old English Herbarium and Anglo-Saxon Medicine</a:t>
            </a:r>
            <a:r>
              <a:rPr lang="en-US" dirty="0">
                <a:latin typeface="Sylfaen" panose="010A0502050306030303" pitchFamily="18" charset="0"/>
              </a:rPr>
              <a:t>, Routledge, </a:t>
            </a:r>
            <a:r>
              <a:rPr lang="el-GR" dirty="0">
                <a:latin typeface="Sylfaen" panose="010A0502050306030303" pitchFamily="18" charset="0"/>
              </a:rPr>
              <a:t>Νέα Υόρκη, 2002, σ. 21</a:t>
            </a:r>
            <a:r>
              <a:rPr lang="en-US" dirty="0">
                <a:latin typeface="Sylfaen" panose="010A0502050306030303" pitchFamily="18" charset="0"/>
              </a:rPr>
              <a:t>9</a:t>
            </a:r>
            <a:r>
              <a:rPr lang="el-GR" dirty="0">
                <a:latin typeface="Sylfaen" panose="010A0502050306030303" pitchFamily="18" charset="0"/>
              </a:rPr>
              <a:t>. </a:t>
            </a:r>
            <a:endParaRPr lang="en-US" dirty="0">
              <a:latin typeface="Sylfaen" panose="010A0502050306030303" pitchFamily="18" charset="0"/>
            </a:endParaRPr>
          </a:p>
          <a:p>
            <a:pPr algn="just"/>
            <a:endParaRPr lang="el-GR" dirty="0">
              <a:latin typeface="Sylfaen" panose="010A0502050306030303" pitchFamily="18" charset="0"/>
            </a:endParaRPr>
          </a:p>
        </p:txBody>
      </p:sp>
    </p:spTree>
    <p:extLst>
      <p:ext uri="{BB962C8B-B14F-4D97-AF65-F5344CB8AC3E}">
        <p14:creationId xmlns:p14="http://schemas.microsoft.com/office/powerpoint/2010/main" val="2426647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8516" y="576489"/>
            <a:ext cx="11080866" cy="4219956"/>
          </a:xfrm>
        </p:spPr>
        <p:txBody>
          <a:bodyPr>
            <a:normAutofit/>
          </a:bodyPr>
          <a:lstStyle/>
          <a:p>
            <a:pPr algn="just"/>
            <a:r>
              <a:rPr lang="el-GR" sz="2400" b="1" dirty="0">
                <a:latin typeface="Sylfaen" panose="010A0502050306030303" pitchFamily="18" charset="0"/>
              </a:rPr>
              <a:t>Μπορούμε ή όχι να μιλάμε για σεξουαλικότητα στον Μεσαίωνα;</a:t>
            </a:r>
            <a:endParaRPr lang="en-US" sz="2400" b="1"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buFont typeface="Wingdings" panose="05000000000000000000" pitchFamily="2" charset="2"/>
              <a:buChar char="Ø"/>
            </a:pPr>
            <a:r>
              <a:rPr lang="el-GR" sz="2000" dirty="0">
                <a:solidFill>
                  <a:schemeClr val="tx1"/>
                </a:solidFill>
                <a:effectLst>
                  <a:outerShdw blurRad="38100" dist="38100" dir="2700000" algn="tl">
                    <a:srgbClr val="000000">
                      <a:alpha val="43137"/>
                    </a:srgbClr>
                  </a:outerShdw>
                </a:effectLst>
                <a:latin typeface="Sylfaen" panose="010A0502050306030303" pitchFamily="18" charset="0"/>
              </a:rPr>
              <a:t>Ως όρος, η σεξουαλικότητα μπορεί να χρησιμοποιηθεί με την ευρεία έννοια, όχι μόνο για να περιγράφει τη γενετήσια επαφή, αλλά τις συμπεριφορές, τις αξίες, τις πεποιθήσεις που φέρουν σεξουαλική σημασία στην κοινωνία</a:t>
            </a:r>
            <a:r>
              <a:rPr lang="el-GR" sz="2000" dirty="0">
                <a:solidFill>
                  <a:schemeClr val="tx1"/>
                </a:solidFill>
                <a:latin typeface="Sylfaen" panose="010A0502050306030303" pitchFamily="18" charset="0"/>
              </a:rPr>
              <a:t>. </a:t>
            </a:r>
          </a:p>
          <a:p>
            <a:pPr algn="just"/>
            <a:endParaRPr lang="el-GR" sz="2000" dirty="0">
              <a:solidFill>
                <a:schemeClr val="tx1"/>
              </a:solidFill>
              <a:latin typeface="Sylfaen" panose="010A0502050306030303" pitchFamily="18" charset="0"/>
            </a:endParaRPr>
          </a:p>
          <a:p>
            <a:pPr algn="just"/>
            <a:r>
              <a:rPr lang="el-GR" sz="2000" dirty="0">
                <a:solidFill>
                  <a:schemeClr val="tx1"/>
                </a:solidFill>
                <a:effectLst>
                  <a:outerShdw blurRad="38100" dist="38100" dir="2700000" algn="tl">
                    <a:srgbClr val="000000">
                      <a:alpha val="43137"/>
                    </a:srgbClr>
                  </a:outerShdw>
                </a:effectLst>
                <a:latin typeface="Sylfaen" panose="010A0502050306030303" pitchFamily="18" charset="0"/>
              </a:rPr>
              <a:t>Η σεξουαλικότητα δεν μπορεί να κατανοηθεί ξεχωριστά από τις σχέσεις των φύλων, τις πολιτισμικές απόψεις της «αγάπης» ή του θεσμού του γάμου μια συγκεκριμένη περίοδο και σε συγκεκριμένες κοινωνίες</a:t>
            </a:r>
            <a:r>
              <a:rPr lang="el-GR" sz="2000" dirty="0">
                <a:solidFill>
                  <a:schemeClr val="tx1"/>
                </a:solidFill>
                <a:latin typeface="Sylfaen" panose="010A0502050306030303" pitchFamily="18" charset="0"/>
              </a:rPr>
              <a:t>. </a:t>
            </a:r>
            <a:r>
              <a:rPr lang="el-GR" sz="2000" b="1" dirty="0">
                <a:solidFill>
                  <a:schemeClr val="tx1"/>
                </a:solidFill>
                <a:latin typeface="Sylfaen" panose="010A0502050306030303" pitchFamily="18" charset="0"/>
              </a:rPr>
              <a:t>Η σεξουαλική συμπεριφορά είναι κοινωνική συμπεριφορά και όχι μια απλή εκπλήρωση κάποιας βιολογικής ορμής</a:t>
            </a:r>
            <a:r>
              <a:rPr lang="el-GR" sz="2000" dirty="0">
                <a:solidFill>
                  <a:schemeClr val="tx1"/>
                </a:solidFill>
                <a:latin typeface="Sylfaen" panose="010A0502050306030303" pitchFamily="18" charset="0"/>
              </a:rPr>
              <a:t>. </a:t>
            </a:r>
          </a:p>
          <a:p>
            <a:endParaRPr lang="el-GR" dirty="0"/>
          </a:p>
          <a:p>
            <a:endParaRPr lang="el-GR" dirty="0"/>
          </a:p>
        </p:txBody>
      </p:sp>
      <p:sp>
        <p:nvSpPr>
          <p:cNvPr id="2" name="Ορθογώνιο 1"/>
          <p:cNvSpPr/>
          <p:nvPr/>
        </p:nvSpPr>
        <p:spPr>
          <a:xfrm>
            <a:off x="739833" y="457201"/>
            <a:ext cx="8520545" cy="781397"/>
          </a:xfrm>
          <a:prstGeom prst="rect">
            <a:avLst/>
          </a:prstGeom>
          <a:noFill/>
          <a:ln w="57150">
            <a:solidFill>
              <a:srgbClr val="8C0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83568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7076" y="360358"/>
            <a:ext cx="10997739" cy="5865876"/>
          </a:xfrm>
        </p:spPr>
        <p:txBody>
          <a:bodyPr>
            <a:normAutofit/>
          </a:bodyPr>
          <a:lstStyle/>
          <a:p>
            <a:pPr lvl="0" algn="just">
              <a:buClr>
                <a:srgbClr val="9BAFB5"/>
              </a:buClr>
            </a:pPr>
            <a:r>
              <a:rPr lang="el-GR" b="1" dirty="0">
                <a:solidFill>
                  <a:srgbClr val="000000"/>
                </a:solidFill>
                <a:latin typeface="Sylfaen" panose="010A0502050306030303" pitchFamily="18" charset="0"/>
              </a:rPr>
              <a:t>Η ιστορία της σεξουαλικότητας παρέμενε αχαρτογράφητη για τον Μεσαίωνα</a:t>
            </a:r>
            <a:r>
              <a:rPr lang="el-GR" dirty="0">
                <a:solidFill>
                  <a:srgbClr val="000000"/>
                </a:solidFill>
                <a:latin typeface="Sylfaen" panose="010A0502050306030303" pitchFamily="18" charset="0"/>
              </a:rPr>
              <a:t>, </a:t>
            </a:r>
            <a:r>
              <a:rPr lang="el-GR" b="1" dirty="0">
                <a:solidFill>
                  <a:srgbClr val="8C0E71"/>
                </a:solidFill>
                <a:latin typeface="Sylfaen" panose="010A0502050306030303" pitchFamily="18" charset="0"/>
              </a:rPr>
              <a:t>τοποθετημένη μέσα σε εκλαϊκευτικές εικονογραφήσεις</a:t>
            </a:r>
            <a:r>
              <a:rPr lang="el-GR" dirty="0">
                <a:solidFill>
                  <a:srgbClr val="000000"/>
                </a:solidFill>
                <a:latin typeface="Sylfaen" panose="010A0502050306030303" pitchFamily="18" charset="0"/>
              </a:rPr>
              <a:t>, που σε κάποιες περιπτώσεις εμφανίζονταν με την μορφή </a:t>
            </a:r>
            <a:r>
              <a:rPr lang="el-GR" dirty="0">
                <a:solidFill>
                  <a:srgbClr val="000000"/>
                </a:solidFill>
                <a:effectLst>
                  <a:outerShdw blurRad="38100" dist="38100" dir="2700000" algn="tl">
                    <a:srgbClr val="000000">
                      <a:alpha val="43137"/>
                    </a:srgbClr>
                  </a:outerShdw>
                </a:effectLst>
                <a:latin typeface="Sylfaen" panose="010A0502050306030303" pitchFamily="18" charset="0"/>
              </a:rPr>
              <a:t>ιστοριογραφικών μύθων</a:t>
            </a:r>
            <a:r>
              <a:rPr lang="el-GR" dirty="0">
                <a:solidFill>
                  <a:srgbClr val="000000"/>
                </a:solidFill>
                <a:latin typeface="Sylfaen" panose="010A0502050306030303" pitchFamily="18" charset="0"/>
              </a:rPr>
              <a:t>. Αυτές οι εκλαϊκεύσεις που τον έφερναν κοντύτερα στο παρόν, αλλά συνάμα τον πρόβαλλαν ως μία σχεδόν </a:t>
            </a:r>
            <a:r>
              <a:rPr lang="el-GR" dirty="0" err="1">
                <a:solidFill>
                  <a:srgbClr val="000000"/>
                </a:solidFill>
                <a:latin typeface="Sylfaen" panose="010A0502050306030303" pitchFamily="18" charset="0"/>
              </a:rPr>
              <a:t>αχρονική</a:t>
            </a:r>
            <a:r>
              <a:rPr lang="el-GR" dirty="0">
                <a:solidFill>
                  <a:srgbClr val="000000"/>
                </a:solidFill>
                <a:latin typeface="Sylfaen" panose="010A0502050306030303" pitchFamily="18" charset="0"/>
              </a:rPr>
              <a:t> και μακρινή κατηγορία, κουβαλούσαν επίσης έντονα το πρόσημο του φύλου.  </a:t>
            </a:r>
          </a:p>
          <a:p>
            <a:pPr marL="0" lvl="0" indent="0" algn="just">
              <a:buClr>
                <a:srgbClr val="9BAFB5"/>
              </a:buClr>
              <a:buNone/>
            </a:pPr>
            <a:endParaRPr lang="el-GR" dirty="0">
              <a:solidFill>
                <a:srgbClr val="000000"/>
              </a:solidFill>
              <a:latin typeface="Sylfaen" panose="010A0502050306030303" pitchFamily="18" charset="0"/>
            </a:endParaRPr>
          </a:p>
          <a:p>
            <a:pPr algn="just">
              <a:buClr>
                <a:srgbClr val="9BAFB5"/>
              </a:buClr>
              <a:buFont typeface="Wingdings" panose="05000000000000000000" pitchFamily="2" charset="2"/>
              <a:buChar char="Ø"/>
            </a:pPr>
            <a:r>
              <a:rPr lang="el-GR" dirty="0">
                <a:solidFill>
                  <a:srgbClr val="000000"/>
                </a:solidFill>
                <a:latin typeface="Sylfaen" panose="010A0502050306030303" pitchFamily="18" charset="0"/>
              </a:rPr>
              <a:t>Ένα τέτοιο παράδειγμα εκλαϊκευτικής ανάγνωσης στα όρια του ιστοριογραφικού μύθου ανήκει το λεγόμενο </a:t>
            </a:r>
            <a:r>
              <a:rPr lang="el-GR" b="1" dirty="0">
                <a:solidFill>
                  <a:srgbClr val="0033CC"/>
                </a:solidFill>
                <a:latin typeface="Sylfaen" panose="010A0502050306030303" pitchFamily="18" charset="0"/>
              </a:rPr>
              <a:t>«δικαίωμα της πρώτης νύκτας» </a:t>
            </a:r>
            <a:r>
              <a:rPr lang="el-GR" i="1" dirty="0">
                <a:solidFill>
                  <a:srgbClr val="000000"/>
                </a:solidFill>
                <a:latin typeface="Sylfaen" panose="010A0502050306030303" pitchFamily="18" charset="0"/>
              </a:rPr>
              <a:t>(</a:t>
            </a:r>
            <a:r>
              <a:rPr lang="el-GR" i="1" dirty="0" err="1">
                <a:solidFill>
                  <a:srgbClr val="000000"/>
                </a:solidFill>
                <a:latin typeface="Sylfaen" panose="010A0502050306030303" pitchFamily="18" charset="0"/>
              </a:rPr>
              <a:t>Jus</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primae</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noctis</a:t>
            </a:r>
            <a:r>
              <a:rPr lang="el-GR" dirty="0">
                <a:solidFill>
                  <a:srgbClr val="000000"/>
                </a:solidFill>
                <a:latin typeface="Sylfaen" panose="010A0502050306030303" pitchFamily="18" charset="0"/>
              </a:rPr>
              <a:t>, </a:t>
            </a:r>
            <a:r>
              <a:rPr lang="el-GR" i="1" dirty="0">
                <a:solidFill>
                  <a:srgbClr val="000000"/>
                </a:solidFill>
                <a:latin typeface="Sylfaen" panose="010A0502050306030303" pitchFamily="18" charset="0"/>
              </a:rPr>
              <a:t>Droit </a:t>
            </a:r>
            <a:r>
              <a:rPr lang="el-GR" i="1" dirty="0" err="1">
                <a:solidFill>
                  <a:srgbClr val="000000"/>
                </a:solidFill>
                <a:latin typeface="Sylfaen" panose="010A0502050306030303" pitchFamily="18" charset="0"/>
              </a:rPr>
              <a:t>du</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Seigneur</a:t>
            </a:r>
            <a:r>
              <a:rPr lang="el-GR" dirty="0">
                <a:solidFill>
                  <a:srgbClr val="000000"/>
                </a:solidFill>
                <a:latin typeface="Sylfaen" panose="010A0502050306030303" pitchFamily="18" charset="0"/>
              </a:rPr>
              <a:t>, </a:t>
            </a:r>
            <a:r>
              <a:rPr lang="el-GR" i="1" dirty="0">
                <a:solidFill>
                  <a:srgbClr val="000000"/>
                </a:solidFill>
                <a:latin typeface="Sylfaen" panose="010A0502050306030303" pitchFamily="18" charset="0"/>
              </a:rPr>
              <a:t>Droit de </a:t>
            </a:r>
            <a:r>
              <a:rPr lang="el-GR" i="1" dirty="0" err="1">
                <a:solidFill>
                  <a:srgbClr val="000000"/>
                </a:solidFill>
                <a:latin typeface="Sylfaen" panose="010A0502050306030303" pitchFamily="18" charset="0"/>
              </a:rPr>
              <a:t>Cuissage</a:t>
            </a:r>
            <a:r>
              <a:rPr lang="el-GR" dirty="0">
                <a:solidFill>
                  <a:srgbClr val="000000"/>
                </a:solidFill>
                <a:latin typeface="Sylfaen" panose="010A0502050306030303" pitchFamily="18" charset="0"/>
              </a:rPr>
              <a:t>), δηλαδή το δικαίωμα του φεουδάρχη να συνευρίσκεται με τις χωρικές του κτήματός του κατά την πρώτη νύχτα του γάμου τους και οι περίφημες </a:t>
            </a:r>
            <a:r>
              <a:rPr lang="el-GR" b="1" dirty="0">
                <a:solidFill>
                  <a:srgbClr val="0033CC"/>
                </a:solidFill>
                <a:latin typeface="Sylfaen" panose="010A0502050306030303" pitchFamily="18" charset="0"/>
              </a:rPr>
              <a:t>«ζώνες αγνότητας» </a:t>
            </a:r>
            <a:r>
              <a:rPr lang="el-GR" dirty="0">
                <a:solidFill>
                  <a:srgbClr val="000000"/>
                </a:solidFill>
                <a:latin typeface="Sylfaen" panose="010A0502050306030303" pitchFamily="18" charset="0"/>
              </a:rPr>
              <a:t>(</a:t>
            </a:r>
            <a:r>
              <a:rPr lang="el-GR" dirty="0" err="1">
                <a:solidFill>
                  <a:srgbClr val="000000"/>
                </a:solidFill>
                <a:latin typeface="Sylfaen" panose="010A0502050306030303" pitchFamily="18" charset="0"/>
              </a:rPr>
              <a:t>chastity</a:t>
            </a:r>
            <a:r>
              <a:rPr lang="el-GR" dirty="0">
                <a:solidFill>
                  <a:srgbClr val="000000"/>
                </a:solidFill>
                <a:latin typeface="Sylfaen" panose="010A0502050306030303" pitchFamily="18" charset="0"/>
              </a:rPr>
              <a:t> </a:t>
            </a:r>
            <a:r>
              <a:rPr lang="el-GR" dirty="0" err="1">
                <a:solidFill>
                  <a:srgbClr val="000000"/>
                </a:solidFill>
                <a:latin typeface="Sylfaen" panose="010A0502050306030303" pitchFamily="18" charset="0"/>
              </a:rPr>
              <a:t>belts</a:t>
            </a:r>
            <a:r>
              <a:rPr lang="el-GR" dirty="0">
                <a:solidFill>
                  <a:srgbClr val="000000"/>
                </a:solidFill>
                <a:latin typeface="Sylfaen" panose="010A0502050306030303" pitchFamily="18" charset="0"/>
              </a:rPr>
              <a:t>). Αμφότεροι οι μύθοι εισήχθησαν τον 19ο αι., καθώς σκόπευαν να ενισχύσουν τη σκοταδιστική πρόσληψη του Μεσαίωνα, σύμφωνα με την οποία κυρίαρχες ήταν η θρησκοληψία και η αυθαίρετη εξουσία των φεουδαρχών. Ο μύθος αυτός εντοπίζεται πριν από τη Γαλλική Επανάσταση, στην κωμωδία του </a:t>
            </a:r>
            <a:r>
              <a:rPr lang="el-GR" dirty="0" err="1">
                <a:solidFill>
                  <a:srgbClr val="000000"/>
                </a:solidFill>
                <a:latin typeface="Sylfaen" panose="010A0502050306030303" pitchFamily="18" charset="0"/>
              </a:rPr>
              <a:t>Βολταίρου</a:t>
            </a:r>
            <a:r>
              <a:rPr lang="el-GR"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Le</a:t>
            </a:r>
            <a:r>
              <a:rPr lang="el-GR" i="1" dirty="0">
                <a:solidFill>
                  <a:srgbClr val="000000"/>
                </a:solidFill>
                <a:latin typeface="Sylfaen" panose="010A0502050306030303" pitchFamily="18" charset="0"/>
              </a:rPr>
              <a:t> droit </a:t>
            </a:r>
            <a:r>
              <a:rPr lang="el-GR" i="1" dirty="0" err="1">
                <a:solidFill>
                  <a:srgbClr val="000000"/>
                </a:solidFill>
                <a:latin typeface="Sylfaen" panose="010A0502050306030303" pitchFamily="18" charset="0"/>
              </a:rPr>
              <a:t>du</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seigneur</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ou</a:t>
            </a:r>
            <a:r>
              <a:rPr lang="el-GR" i="1" dirty="0">
                <a:solidFill>
                  <a:srgbClr val="000000"/>
                </a:solidFill>
                <a:latin typeface="Sylfaen" panose="010A0502050306030303" pitchFamily="18" charset="0"/>
              </a:rPr>
              <a:t> L’ </a:t>
            </a:r>
            <a:r>
              <a:rPr lang="el-GR" i="1" dirty="0" err="1">
                <a:solidFill>
                  <a:srgbClr val="000000"/>
                </a:solidFill>
                <a:latin typeface="Sylfaen" panose="010A0502050306030303" pitchFamily="18" charset="0"/>
              </a:rPr>
              <a:t>ecueil</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du</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sage</a:t>
            </a:r>
            <a:r>
              <a:rPr lang="el-GR" i="1" dirty="0">
                <a:solidFill>
                  <a:srgbClr val="000000"/>
                </a:solidFill>
                <a:latin typeface="Sylfaen" panose="010A0502050306030303" pitchFamily="18" charset="0"/>
              </a:rPr>
              <a:t> </a:t>
            </a:r>
            <a:r>
              <a:rPr lang="el-GR" dirty="0">
                <a:solidFill>
                  <a:srgbClr val="000000"/>
                </a:solidFill>
                <a:latin typeface="Sylfaen" panose="010A0502050306030303" pitchFamily="18" charset="0"/>
              </a:rPr>
              <a:t>(1762) και στο </a:t>
            </a:r>
            <a:r>
              <a:rPr lang="el-GR" i="1" dirty="0" err="1">
                <a:solidFill>
                  <a:srgbClr val="000000"/>
                </a:solidFill>
                <a:latin typeface="Sylfaen" panose="010A0502050306030303" pitchFamily="18" charset="0"/>
              </a:rPr>
              <a:t>Le</a:t>
            </a:r>
            <a:r>
              <a:rPr lang="el-GR" i="1" dirty="0">
                <a:solidFill>
                  <a:srgbClr val="000000"/>
                </a:solidFill>
                <a:latin typeface="Sylfaen" panose="010A0502050306030303" pitchFamily="18" charset="0"/>
              </a:rPr>
              <a:t> droit </a:t>
            </a:r>
            <a:r>
              <a:rPr lang="el-GR" i="1" dirty="0" err="1">
                <a:solidFill>
                  <a:srgbClr val="000000"/>
                </a:solidFill>
                <a:latin typeface="Sylfaen" panose="010A0502050306030303" pitchFamily="18" charset="0"/>
              </a:rPr>
              <a:t>du</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seigneur</a:t>
            </a:r>
            <a:r>
              <a:rPr lang="el-GR" i="1" dirty="0">
                <a:solidFill>
                  <a:srgbClr val="000000"/>
                </a:solidFill>
                <a:latin typeface="Sylfaen" panose="010A0502050306030303" pitchFamily="18" charset="0"/>
              </a:rPr>
              <a:t> </a:t>
            </a:r>
            <a:r>
              <a:rPr lang="el-GR" dirty="0">
                <a:solidFill>
                  <a:srgbClr val="000000"/>
                </a:solidFill>
                <a:latin typeface="Sylfaen" panose="010A0502050306030303" pitchFamily="18" charset="0"/>
              </a:rPr>
              <a:t>(1783) του </a:t>
            </a:r>
            <a:r>
              <a:rPr lang="el-GR" dirty="0" err="1">
                <a:solidFill>
                  <a:srgbClr val="000000"/>
                </a:solidFill>
                <a:latin typeface="Sylfaen" panose="010A0502050306030303" pitchFamily="18" charset="0"/>
              </a:rPr>
              <a:t>Desfontaines-Lavallee</a:t>
            </a:r>
            <a:r>
              <a:rPr lang="el-GR" dirty="0">
                <a:solidFill>
                  <a:srgbClr val="000000"/>
                </a:solidFill>
                <a:latin typeface="Sylfaen" panose="010A0502050306030303" pitchFamily="18" charset="0"/>
              </a:rPr>
              <a:t>, αξιοποιώντας στερεότυπα και πεποιθήσεις που συνέβαλαν στη διαμόρφωση του μύθου στην Ευρώπη. </a:t>
            </a:r>
          </a:p>
          <a:p>
            <a:pPr marL="0" lvl="0" indent="0" algn="just">
              <a:buClr>
                <a:srgbClr val="9BAFB5"/>
              </a:buClr>
              <a:buNone/>
            </a:pPr>
            <a:endParaRPr lang="el-GR" dirty="0">
              <a:solidFill>
                <a:srgbClr val="000000"/>
              </a:solidFill>
              <a:latin typeface="Sylfaen" panose="010A0502050306030303" pitchFamily="18" charset="0"/>
            </a:endParaRPr>
          </a:p>
          <a:p>
            <a:pPr lvl="0" algn="just">
              <a:buClr>
                <a:srgbClr val="9BAFB5"/>
              </a:buClr>
            </a:pPr>
            <a:r>
              <a:rPr lang="el-GR" dirty="0">
                <a:solidFill>
                  <a:srgbClr val="000000"/>
                </a:solidFill>
                <a:latin typeface="Sylfaen" panose="010A0502050306030303" pitchFamily="18" charset="0"/>
              </a:rPr>
              <a:t>Τον 19ο αιώνα, ωστόσο, στο κλίμα του ρομαντισμού και της </a:t>
            </a:r>
            <a:r>
              <a:rPr lang="el-GR" b="1" dirty="0">
                <a:solidFill>
                  <a:srgbClr val="00B050"/>
                </a:solidFill>
                <a:latin typeface="Sylfaen" panose="010A0502050306030303" pitchFamily="18" charset="0"/>
              </a:rPr>
              <a:t>διάχυσης μυθιστορημάτων</a:t>
            </a:r>
            <a:r>
              <a:rPr lang="el-GR" dirty="0">
                <a:solidFill>
                  <a:srgbClr val="000000"/>
                </a:solidFill>
                <a:latin typeface="Sylfaen" panose="010A0502050306030303" pitchFamily="18" charset="0"/>
              </a:rPr>
              <a:t>, όπως του </a:t>
            </a:r>
            <a:r>
              <a:rPr lang="el-GR" dirty="0" err="1">
                <a:solidFill>
                  <a:srgbClr val="000000"/>
                </a:solidFill>
                <a:latin typeface="Sylfaen" panose="010A0502050306030303" pitchFamily="18" charset="0"/>
              </a:rPr>
              <a:t>Walter</a:t>
            </a:r>
            <a:r>
              <a:rPr lang="el-GR" dirty="0">
                <a:solidFill>
                  <a:srgbClr val="000000"/>
                </a:solidFill>
                <a:latin typeface="Sylfaen" panose="010A0502050306030303" pitchFamily="18" charset="0"/>
              </a:rPr>
              <a:t> </a:t>
            </a:r>
            <a:r>
              <a:rPr lang="el-GR" dirty="0" err="1">
                <a:solidFill>
                  <a:srgbClr val="000000"/>
                </a:solidFill>
                <a:latin typeface="Sylfaen" panose="010A0502050306030303" pitchFamily="18" charset="0"/>
              </a:rPr>
              <a:t>Scott</a:t>
            </a:r>
            <a:r>
              <a:rPr lang="el-GR" dirty="0">
                <a:solidFill>
                  <a:srgbClr val="000000"/>
                </a:solidFill>
                <a:latin typeface="Sylfaen" panose="010A0502050306030303" pitchFamily="18" charset="0"/>
              </a:rPr>
              <a:t>, </a:t>
            </a:r>
            <a:r>
              <a:rPr lang="el-GR" i="1" dirty="0">
                <a:solidFill>
                  <a:srgbClr val="000000"/>
                </a:solidFill>
                <a:latin typeface="Sylfaen" panose="010A0502050306030303" pitchFamily="18" charset="0"/>
              </a:rPr>
              <a:t>The </a:t>
            </a:r>
            <a:r>
              <a:rPr lang="el-GR" i="1" dirty="0" err="1">
                <a:solidFill>
                  <a:srgbClr val="000000"/>
                </a:solidFill>
                <a:latin typeface="Sylfaen" panose="010A0502050306030303" pitchFamily="18" charset="0"/>
              </a:rPr>
              <a:t>Fair</a:t>
            </a:r>
            <a:r>
              <a:rPr lang="el-GR" i="1" dirty="0">
                <a:solidFill>
                  <a:srgbClr val="000000"/>
                </a:solidFill>
                <a:latin typeface="Sylfaen" panose="010A0502050306030303" pitchFamily="18" charset="0"/>
              </a:rPr>
              <a:t> </a:t>
            </a:r>
            <a:r>
              <a:rPr lang="el-GR" i="1" dirty="0" err="1">
                <a:solidFill>
                  <a:srgbClr val="000000"/>
                </a:solidFill>
                <a:latin typeface="Sylfaen" panose="010A0502050306030303" pitchFamily="18" charset="0"/>
              </a:rPr>
              <a:t>Maid</a:t>
            </a:r>
            <a:r>
              <a:rPr lang="el-GR" i="1" dirty="0">
                <a:solidFill>
                  <a:srgbClr val="000000"/>
                </a:solidFill>
                <a:latin typeface="Sylfaen" panose="010A0502050306030303" pitchFamily="18" charset="0"/>
              </a:rPr>
              <a:t> of </a:t>
            </a:r>
            <a:r>
              <a:rPr lang="el-GR" i="1" dirty="0" err="1">
                <a:solidFill>
                  <a:srgbClr val="000000"/>
                </a:solidFill>
                <a:latin typeface="Sylfaen" panose="010A0502050306030303" pitchFamily="18" charset="0"/>
              </a:rPr>
              <a:t>Perth</a:t>
            </a:r>
            <a:r>
              <a:rPr lang="el-GR" i="1" dirty="0">
                <a:solidFill>
                  <a:srgbClr val="000000"/>
                </a:solidFill>
                <a:latin typeface="Sylfaen" panose="010A0502050306030303" pitchFamily="18" charset="0"/>
              </a:rPr>
              <a:t> </a:t>
            </a:r>
            <a:r>
              <a:rPr lang="el-GR" dirty="0">
                <a:solidFill>
                  <a:srgbClr val="000000"/>
                </a:solidFill>
                <a:latin typeface="Sylfaen" panose="010A0502050306030303" pitchFamily="18" charset="0"/>
              </a:rPr>
              <a:t>(1828), εδραιώθηκε αυτή η παραπλανητική αντίληψη, με τον </a:t>
            </a:r>
            <a:r>
              <a:rPr lang="el-GR" b="1" dirty="0">
                <a:solidFill>
                  <a:srgbClr val="00B050"/>
                </a:solidFill>
                <a:latin typeface="Sylfaen" panose="010A0502050306030303" pitchFamily="18" charset="0"/>
              </a:rPr>
              <a:t>κινηματογράφο</a:t>
            </a:r>
            <a:r>
              <a:rPr lang="el-GR" dirty="0">
                <a:solidFill>
                  <a:srgbClr val="000000"/>
                </a:solidFill>
                <a:latin typeface="Sylfaen" panose="010A0502050306030303" pitchFamily="18" charset="0"/>
              </a:rPr>
              <a:t> να παίρνει την σκυτάλη κατά τον 20ο αι (</a:t>
            </a:r>
            <a:r>
              <a:rPr lang="el-GR" dirty="0" err="1">
                <a:solidFill>
                  <a:srgbClr val="000000"/>
                </a:solidFill>
                <a:latin typeface="Sylfaen" panose="010A0502050306030303" pitchFamily="18" charset="0"/>
              </a:rPr>
              <a:t>Braveheart</a:t>
            </a:r>
            <a:r>
              <a:rPr lang="el-GR" dirty="0">
                <a:solidFill>
                  <a:srgbClr val="000000"/>
                </a:solidFill>
                <a:latin typeface="Sylfaen" panose="010A0502050306030303" pitchFamily="18" charset="0"/>
              </a:rPr>
              <a:t>, 1995)</a:t>
            </a:r>
          </a:p>
          <a:p>
            <a:endParaRPr lang="el-GR" dirty="0"/>
          </a:p>
        </p:txBody>
      </p:sp>
    </p:spTree>
    <p:extLst>
      <p:ext uri="{BB962C8B-B14F-4D97-AF65-F5344CB8AC3E}">
        <p14:creationId xmlns:p14="http://schemas.microsoft.com/office/powerpoint/2010/main" val="3002400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92" y="664778"/>
            <a:ext cx="11852695" cy="5542415"/>
          </a:xfrm>
          <a:prstGeom prst="rect">
            <a:avLst/>
          </a:prstGeom>
          <a:noFill/>
        </p:spPr>
        <p:txBody>
          <a:bodyPr wrap="square" rtlCol="0">
            <a:spAutoFit/>
          </a:bodyPr>
          <a:lstStyle/>
          <a:p>
            <a:pPr algn="just">
              <a:lnSpc>
                <a:spcPct val="107000"/>
              </a:lnSpc>
              <a:spcAft>
                <a:spcPts val="800"/>
              </a:spcAft>
            </a:pPr>
            <a:r>
              <a:rPr lang="el-GR" dirty="0">
                <a:latin typeface="Sylfaen" panose="010A0502050306030303" pitchFamily="18" charset="0"/>
                <a:ea typeface="Calibri" panose="020F0502020204030204" pitchFamily="34" charset="0"/>
                <a:cs typeface="Times New Roman" panose="02020603050405020304" pitchFamily="18" charset="0"/>
              </a:rPr>
              <a:t>Στην ίδια κατηγορία ιστοριογραφικής μυθοπλασίας ανήκει μία ακόμη δημοφιλής περίπτωση σεξουαλικής πρακτικής στον Μεσαίωνα, αυτή τη φορά συμπυκνωμένη στην περίφημη </a:t>
            </a:r>
            <a:r>
              <a:rPr lang="el-GR" b="1" dirty="0">
                <a:solidFill>
                  <a:srgbClr val="C00000"/>
                </a:solidFill>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«ζώνη αγνότητας»</a:t>
            </a:r>
            <a:r>
              <a:rPr lang="el-GR" dirty="0">
                <a:solidFill>
                  <a:srgbClr val="C00000"/>
                </a:solidFill>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η οποία φοριούνταν </a:t>
            </a:r>
            <a:r>
              <a:rPr lang="el-GR" u="sng" dirty="0">
                <a:latin typeface="Sylfaen" panose="010A0502050306030303" pitchFamily="18" charset="0"/>
                <a:ea typeface="Calibri" panose="020F0502020204030204" pitchFamily="34" charset="0"/>
                <a:cs typeface="Times New Roman" panose="02020603050405020304" pitchFamily="18" charset="0"/>
              </a:rPr>
              <a:t>από τις συζύγους των ιπποτών</a:t>
            </a:r>
            <a:r>
              <a:rPr lang="el-GR" dirty="0">
                <a:latin typeface="Sylfaen" panose="010A0502050306030303" pitchFamily="18" charset="0"/>
                <a:ea typeface="Calibri" panose="020F0502020204030204" pitchFamily="34" charset="0"/>
                <a:cs typeface="Times New Roman" panose="02020603050405020304" pitchFamily="18" charset="0"/>
              </a:rPr>
              <a:t>, όταν εκείνοι έλειπαν στις σταυροφορίες και αλλού, για να διατηρήσουν την αγνότητά τους. </a:t>
            </a:r>
          </a:p>
          <a:p>
            <a:pPr algn="just">
              <a:lnSpc>
                <a:spcPct val="107000"/>
              </a:lnSpc>
              <a:spcAft>
                <a:spcPts val="800"/>
              </a:spcAft>
            </a:pPr>
            <a:endParaRPr lang="el-GR"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latin typeface="Sylfaen" panose="010A0502050306030303" pitchFamily="18" charset="0"/>
                <a:ea typeface="Calibri" panose="020F0502020204030204" pitchFamily="34" charset="0"/>
                <a:cs typeface="Times New Roman" panose="02020603050405020304" pitchFamily="18" charset="0"/>
              </a:rPr>
              <a:t>Πάλι οι απαρχές συγκρότησης του μύθου εντοπίζονται κατά τον </a:t>
            </a:r>
            <a:r>
              <a:rPr lang="el-GR" b="1" dirty="0">
                <a:latin typeface="Sylfaen" panose="010A0502050306030303" pitchFamily="18" charset="0"/>
                <a:ea typeface="Calibri" panose="020F0502020204030204" pitchFamily="34" charset="0"/>
                <a:cs typeface="Times New Roman" panose="02020603050405020304" pitchFamily="18" charset="0"/>
              </a:rPr>
              <a:t>Διαφωτισμό</a:t>
            </a:r>
            <a:r>
              <a:rPr lang="el-GR" dirty="0">
                <a:latin typeface="Sylfaen" panose="010A0502050306030303" pitchFamily="18" charset="0"/>
                <a:ea typeface="Calibri" panose="020F0502020204030204" pitchFamily="34" charset="0"/>
                <a:cs typeface="Times New Roman" panose="02020603050405020304" pitchFamily="18" charset="0"/>
              </a:rPr>
              <a:t>, στον </a:t>
            </a:r>
            <a:r>
              <a:rPr lang="en-US" b="1" dirty="0">
                <a:latin typeface="Sylfaen" panose="010A0502050306030303" pitchFamily="18" charset="0"/>
                <a:ea typeface="Calibri" panose="020F0502020204030204" pitchFamily="34" charset="0"/>
                <a:cs typeface="Times New Roman" panose="02020603050405020304" pitchFamily="18" charset="0"/>
              </a:rPr>
              <a:t>Diderot</a:t>
            </a:r>
            <a:r>
              <a:rPr lang="en-US" dirty="0">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και στον </a:t>
            </a:r>
            <a:r>
              <a:rPr lang="en-US" b="1" dirty="0">
                <a:latin typeface="Sylfaen" panose="010A0502050306030303" pitchFamily="18" charset="0"/>
                <a:ea typeface="Calibri" panose="020F0502020204030204" pitchFamily="34" charset="0"/>
                <a:cs typeface="Times New Roman" panose="02020603050405020304" pitchFamily="18" charset="0"/>
              </a:rPr>
              <a:t>D</a:t>
            </a:r>
            <a:r>
              <a:rPr lang="el-GR" b="1" dirty="0">
                <a:latin typeface="Sylfaen" panose="010A0502050306030303" pitchFamily="18" charset="0"/>
                <a:ea typeface="Calibri" panose="020F0502020204030204" pitchFamily="34" charset="0"/>
                <a:cs typeface="Times New Roman" panose="02020603050405020304" pitchFamily="18" charset="0"/>
              </a:rPr>
              <a:t>’ </a:t>
            </a:r>
            <a:r>
              <a:rPr lang="en-US" b="1" dirty="0">
                <a:latin typeface="Sylfaen" panose="010A0502050306030303" pitchFamily="18" charset="0"/>
                <a:ea typeface="Calibri" panose="020F0502020204030204" pitchFamily="34" charset="0"/>
                <a:cs typeface="Times New Roman" panose="02020603050405020304" pitchFamily="18" charset="0"/>
              </a:rPr>
              <a:t>Alembert</a:t>
            </a:r>
            <a:r>
              <a:rPr lang="el-GR" dirty="0">
                <a:latin typeface="Sylfaen" panose="010A0502050306030303" pitchFamily="18" charset="0"/>
                <a:ea typeface="Calibri" panose="020F0502020204030204" pitchFamily="34" charset="0"/>
                <a:cs typeface="Times New Roman" panose="02020603050405020304" pitchFamily="18" charset="0"/>
              </a:rPr>
              <a:t>, ωστόσο με μεγαλύτερη ακρίβεια και εντονότερη διάδοση κατά τον 19ο αιώνα και αρχές του 20ου σε διάφορα έργα Γάλλων διανοούμενων, όπως αυτό των:</a:t>
            </a:r>
          </a:p>
          <a:p>
            <a:pPr marL="285750" indent="-285750" algn="just">
              <a:lnSpc>
                <a:spcPct val="107000"/>
              </a:lnSpc>
              <a:spcAft>
                <a:spcPts val="800"/>
              </a:spcAft>
              <a:buFont typeface="Arial" panose="020B0604020202020204" pitchFamily="34" charset="0"/>
              <a:buChar char="•"/>
            </a:pPr>
            <a:r>
              <a:rPr lang="en-US" dirty="0" err="1">
                <a:latin typeface="Sylfaen" panose="010A0502050306030303" pitchFamily="18" charset="0"/>
                <a:ea typeface="Calibri" panose="020F0502020204030204" pitchFamily="34" charset="0"/>
                <a:cs typeface="Times New Roman" panose="02020603050405020304" pitchFamily="18" charset="0"/>
              </a:rPr>
              <a:t>Alcide</a:t>
            </a:r>
            <a:r>
              <a:rPr lang="en-US" dirty="0">
                <a:latin typeface="Sylfaen" panose="010A0502050306030303" pitchFamily="18" charset="0"/>
                <a:ea typeface="Calibri" panose="020F0502020204030204" pitchFamily="34" charset="0"/>
                <a:cs typeface="Times New Roman" panose="02020603050405020304" pitchFamily="18" charset="0"/>
              </a:rPr>
              <a:t> Bonneau</a:t>
            </a:r>
            <a:r>
              <a:rPr lang="el-GR"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Les </a:t>
            </a:r>
            <a:r>
              <a:rPr lang="en-US" b="1" i="1" dirty="0" err="1">
                <a:latin typeface="Sylfaen" panose="010A0502050306030303" pitchFamily="18" charset="0"/>
                <a:ea typeface="Calibri" panose="020F0502020204030204" pitchFamily="34" charset="0"/>
                <a:cs typeface="Times New Roman" panose="02020603050405020304" pitchFamily="18" charset="0"/>
              </a:rPr>
              <a:t>cadenas</a:t>
            </a:r>
            <a:r>
              <a:rPr lang="en-US" b="1" i="1" dirty="0">
                <a:latin typeface="Sylfaen" panose="010A0502050306030303" pitchFamily="18" charset="0"/>
                <a:ea typeface="Calibri" panose="020F0502020204030204" pitchFamily="34" charset="0"/>
                <a:cs typeface="Times New Roman" panose="02020603050405020304" pitchFamily="18" charset="0"/>
              </a:rPr>
              <a:t> et </a:t>
            </a:r>
            <a:r>
              <a:rPr lang="en-US" b="1" i="1" dirty="0" err="1">
                <a:latin typeface="Sylfaen" panose="010A0502050306030303" pitchFamily="18" charset="0"/>
                <a:ea typeface="Calibri" panose="020F0502020204030204" pitchFamily="34" charset="0"/>
                <a:cs typeface="Times New Roman" panose="02020603050405020304" pitchFamily="18" charset="0"/>
              </a:rPr>
              <a:t>ceintures</a:t>
            </a:r>
            <a:r>
              <a:rPr lang="en-US" b="1" i="1" dirty="0">
                <a:latin typeface="Sylfaen" panose="010A0502050306030303" pitchFamily="18" charset="0"/>
                <a:ea typeface="Calibri" panose="020F0502020204030204" pitchFamily="34" charset="0"/>
                <a:cs typeface="Times New Roman" panose="02020603050405020304" pitchFamily="18" charset="0"/>
              </a:rPr>
              <a:t> de </a:t>
            </a:r>
            <a:r>
              <a:rPr lang="en-US" b="1" i="1" dirty="0" err="1">
                <a:latin typeface="Sylfaen" panose="010A0502050306030303" pitchFamily="18" charset="0"/>
                <a:ea typeface="Calibri" panose="020F0502020204030204" pitchFamily="34" charset="0"/>
                <a:cs typeface="Times New Roman" panose="02020603050405020304" pitchFamily="18" charset="0"/>
              </a:rPr>
              <a:t>chastete</a:t>
            </a:r>
            <a:r>
              <a:rPr lang="el-GR" b="1" i="1" dirty="0">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(1883), </a:t>
            </a:r>
          </a:p>
          <a:p>
            <a:pPr marL="285750" indent="-285750" algn="just">
              <a:lnSpc>
                <a:spcPct val="107000"/>
              </a:lnSpc>
              <a:spcAft>
                <a:spcPts val="800"/>
              </a:spcAft>
              <a:buFont typeface="Arial" panose="020B0604020202020204" pitchFamily="34" charset="0"/>
              <a:buChar char="•"/>
            </a:pPr>
            <a:r>
              <a:rPr lang="en-US" dirty="0">
                <a:latin typeface="Sylfaen" panose="010A0502050306030303" pitchFamily="18" charset="0"/>
                <a:ea typeface="Calibri" panose="020F0502020204030204" pitchFamily="34" charset="0"/>
                <a:cs typeface="Times New Roman" panose="02020603050405020304" pitchFamily="18" charset="0"/>
              </a:rPr>
              <a:t>Dr</a:t>
            </a:r>
            <a:r>
              <a:rPr lang="el-GR" dirty="0">
                <a:latin typeface="Sylfaen" panose="010A0502050306030303" pitchFamily="18" charset="0"/>
                <a:ea typeface="Calibri" panose="020F0502020204030204" pitchFamily="34" charset="0"/>
                <a:cs typeface="Times New Roman" panose="02020603050405020304" pitchFamily="18" charset="0"/>
              </a:rPr>
              <a:t>. </a:t>
            </a:r>
            <a:r>
              <a:rPr lang="en-US" dirty="0" err="1">
                <a:latin typeface="Sylfaen" panose="010A0502050306030303" pitchFamily="18" charset="0"/>
                <a:ea typeface="Calibri" panose="020F0502020204030204" pitchFamily="34" charset="0"/>
                <a:cs typeface="Times New Roman" panose="02020603050405020304" pitchFamily="18" charset="0"/>
              </a:rPr>
              <a:t>Caufeynon</a:t>
            </a:r>
            <a:r>
              <a:rPr lang="el-GR" u="sng" dirty="0">
                <a:latin typeface="Sylfaen" panose="010A0502050306030303" pitchFamily="18" charset="0"/>
                <a:ea typeface="Calibri" panose="020F0502020204030204" pitchFamily="34" charset="0"/>
                <a:cs typeface="Times New Roman" panose="02020603050405020304" pitchFamily="18" charset="0"/>
              </a:rPr>
              <a:t>,</a:t>
            </a:r>
            <a:r>
              <a:rPr lang="el-GR"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La </a:t>
            </a:r>
            <a:r>
              <a:rPr lang="en-US" b="1" i="1" dirty="0" err="1">
                <a:latin typeface="Sylfaen" panose="010A0502050306030303" pitchFamily="18" charset="0"/>
                <a:ea typeface="Calibri" panose="020F0502020204030204" pitchFamily="34" charset="0"/>
                <a:cs typeface="Times New Roman" panose="02020603050405020304" pitchFamily="18" charset="0"/>
              </a:rPr>
              <a:t>ceinture</a:t>
            </a:r>
            <a:r>
              <a:rPr lang="en-US" b="1" i="1" dirty="0">
                <a:latin typeface="Sylfaen" panose="010A0502050306030303" pitchFamily="18" charset="0"/>
                <a:ea typeface="Calibri" panose="020F0502020204030204" pitchFamily="34" charset="0"/>
                <a:cs typeface="Times New Roman" panose="02020603050405020304" pitchFamily="18" charset="0"/>
              </a:rPr>
              <a:t> de </a:t>
            </a:r>
            <a:r>
              <a:rPr lang="en-US" b="1" i="1" dirty="0" err="1">
                <a:latin typeface="Sylfaen" panose="010A0502050306030303" pitchFamily="18" charset="0"/>
                <a:ea typeface="Calibri" panose="020F0502020204030204" pitchFamily="34" charset="0"/>
                <a:cs typeface="Times New Roman" panose="02020603050405020304" pitchFamily="18" charset="0"/>
              </a:rPr>
              <a:t>chastete</a:t>
            </a:r>
            <a:r>
              <a:rPr lang="el-GR" b="1" i="1"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Son histoire</a:t>
            </a:r>
            <a:r>
              <a:rPr lang="el-GR" b="1" i="1"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son employ</a:t>
            </a:r>
            <a:r>
              <a:rPr lang="el-GR" b="1" i="1"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autrefois et </a:t>
            </a:r>
            <a:r>
              <a:rPr lang="en-US" b="1" i="1" dirty="0" err="1">
                <a:latin typeface="Sylfaen" panose="010A0502050306030303" pitchFamily="18" charset="0"/>
                <a:ea typeface="Calibri" panose="020F0502020204030204" pitchFamily="34" charset="0"/>
                <a:cs typeface="Times New Roman" panose="02020603050405020304" pitchFamily="18" charset="0"/>
              </a:rPr>
              <a:t>aujourd</a:t>
            </a:r>
            <a:r>
              <a:rPr lang="el-GR" b="1" i="1"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huis</a:t>
            </a:r>
            <a:r>
              <a:rPr lang="el-GR" b="1" dirty="0">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(1905) </a:t>
            </a:r>
          </a:p>
          <a:p>
            <a:pPr marL="285750" indent="-285750" algn="just">
              <a:lnSpc>
                <a:spcPct val="107000"/>
              </a:lnSpc>
              <a:spcAft>
                <a:spcPts val="800"/>
              </a:spcAft>
              <a:buFont typeface="Arial" panose="020B0604020202020204" pitchFamily="34" charset="0"/>
              <a:buChar char="•"/>
            </a:pPr>
            <a:r>
              <a:rPr lang="en-US" dirty="0" err="1">
                <a:latin typeface="Sylfaen" panose="010A0502050306030303" pitchFamily="18" charset="0"/>
                <a:ea typeface="Calibri" panose="020F0502020204030204" pitchFamily="34" charset="0"/>
                <a:cs typeface="Times New Roman" panose="02020603050405020304" pitchFamily="18" charset="0"/>
              </a:rPr>
              <a:t>Esar</a:t>
            </a:r>
            <a:r>
              <a:rPr lang="en-US" dirty="0">
                <a:latin typeface="Sylfaen" panose="010A0502050306030303" pitchFamily="18" charset="0"/>
                <a:ea typeface="Calibri" panose="020F0502020204030204" pitchFamily="34" charset="0"/>
                <a:cs typeface="Times New Roman" panose="02020603050405020304" pitchFamily="18" charset="0"/>
              </a:rPr>
              <a:t> Levine</a:t>
            </a:r>
            <a:r>
              <a:rPr lang="el-GR" dirty="0">
                <a:latin typeface="Sylfaen" panose="010A0502050306030303" pitchFamily="18" charset="0"/>
                <a:ea typeface="Calibri" panose="020F0502020204030204" pitchFamily="34" charset="0"/>
                <a:cs typeface="Times New Roman" panose="02020603050405020304" pitchFamily="18" charset="0"/>
              </a:rPr>
              <a:t>, </a:t>
            </a:r>
            <a:r>
              <a:rPr lang="en-US" b="1" i="1" dirty="0" err="1">
                <a:latin typeface="Sylfaen" panose="010A0502050306030303" pitchFamily="18" charset="0"/>
                <a:ea typeface="Calibri" panose="020F0502020204030204" pitchFamily="34" charset="0"/>
                <a:cs typeface="Times New Roman" panose="02020603050405020304" pitchFamily="18" charset="0"/>
              </a:rPr>
              <a:t>Chastisty</a:t>
            </a:r>
            <a:r>
              <a:rPr lang="en-US" b="1" i="1" dirty="0">
                <a:latin typeface="Sylfaen" panose="010A0502050306030303" pitchFamily="18" charset="0"/>
                <a:ea typeface="Calibri" panose="020F0502020204030204" pitchFamily="34" charset="0"/>
                <a:cs typeface="Times New Roman" panose="02020603050405020304" pitchFamily="18" charset="0"/>
              </a:rPr>
              <a:t> Belts</a:t>
            </a:r>
            <a:r>
              <a:rPr lang="el-GR" b="1" i="1" dirty="0">
                <a:latin typeface="Sylfaen" panose="010A0502050306030303" pitchFamily="18" charset="0"/>
                <a:ea typeface="Calibri" panose="020F0502020204030204" pitchFamily="34" charset="0"/>
                <a:cs typeface="Times New Roman" panose="02020603050405020304" pitchFamily="18" charset="0"/>
              </a:rPr>
              <a:t>: </a:t>
            </a:r>
            <a:r>
              <a:rPr lang="en-US" b="1" i="1" dirty="0">
                <a:latin typeface="Sylfaen" panose="010A0502050306030303" pitchFamily="18" charset="0"/>
                <a:ea typeface="Calibri" panose="020F0502020204030204" pitchFamily="34" charset="0"/>
                <a:cs typeface="Times New Roman" panose="02020603050405020304" pitchFamily="18" charset="0"/>
              </a:rPr>
              <a:t>An Illustrated History Of The Bridling Of Women</a:t>
            </a:r>
            <a:r>
              <a:rPr lang="el-GR" b="1" dirty="0">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(1931). </a:t>
            </a:r>
          </a:p>
          <a:p>
            <a:pPr marL="285750" indent="-285750" algn="just">
              <a:lnSpc>
                <a:spcPct val="107000"/>
              </a:lnSpc>
              <a:spcAft>
                <a:spcPts val="800"/>
              </a:spcAft>
              <a:buFont typeface="Arial" panose="020B0604020202020204" pitchFamily="34" charset="0"/>
              <a:buChar char="•"/>
            </a:pPr>
            <a:endParaRPr lang="el-GR" dirty="0">
              <a:latin typeface="Sylfaen" panose="010A05020503060303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latin typeface="Sylfaen" panose="010A0502050306030303" pitchFamily="18" charset="0"/>
                <a:ea typeface="Calibri" panose="020F0502020204030204" pitchFamily="34" charset="0"/>
                <a:cs typeface="Times New Roman" panose="02020603050405020304" pitchFamily="18" charset="0"/>
              </a:rPr>
              <a:t>Και στα τρία ενδεικτικά έργα, συναντιούνται αναφορές από τον 16ο και 17ο αιώνα, δίχως να περιορίζονται στη </a:t>
            </a:r>
            <a:r>
              <a:rPr lang="el-GR" b="1" dirty="0">
                <a:latin typeface="Sylfaen" panose="010A0502050306030303" pitchFamily="18" charset="0"/>
                <a:ea typeface="Calibri" panose="020F0502020204030204" pitchFamily="34" charset="0"/>
                <a:cs typeface="Times New Roman" panose="02020603050405020304" pitchFamily="18" charset="0"/>
              </a:rPr>
              <a:t>συμβατική περιοδολόγηση του Μεσαίωνα</a:t>
            </a:r>
            <a:r>
              <a:rPr lang="el-GR" dirty="0">
                <a:latin typeface="Sylfaen" panose="010A0502050306030303" pitchFamily="18" charset="0"/>
                <a:ea typeface="Calibri" panose="020F0502020204030204" pitchFamily="34" charset="0"/>
                <a:cs typeface="Times New Roman" panose="02020603050405020304" pitchFamily="18" charset="0"/>
              </a:rPr>
              <a:t>, προσπερνώντας κάθε μεταφορικές και αλληγορικές συνδηλώσεις για να εδραιώσουν κυριολεκτικές ερμηνείες. Ο «μεσαιωνισμός» των εν λόγω έργων </a:t>
            </a:r>
            <a:r>
              <a:rPr lang="el-GR" dirty="0" err="1">
                <a:latin typeface="Sylfaen" panose="010A0502050306030303" pitchFamily="18" charset="0"/>
                <a:ea typeface="Calibri" panose="020F0502020204030204" pitchFamily="34" charset="0"/>
                <a:cs typeface="Times New Roman" panose="02020603050405020304" pitchFamily="18" charset="0"/>
              </a:rPr>
              <a:t>προέκυπτε</a:t>
            </a:r>
            <a:r>
              <a:rPr lang="el-GR" dirty="0">
                <a:latin typeface="Sylfaen" panose="010A0502050306030303" pitchFamily="18" charset="0"/>
                <a:ea typeface="Calibri" panose="020F0502020204030204" pitchFamily="34" charset="0"/>
                <a:cs typeface="Times New Roman" panose="02020603050405020304" pitchFamily="18" charset="0"/>
              </a:rPr>
              <a:t> </a:t>
            </a:r>
            <a:r>
              <a:rPr lang="el-GR" b="1" dirty="0">
                <a:latin typeface="Sylfaen" panose="010A0502050306030303" pitchFamily="18" charset="0"/>
                <a:ea typeface="Calibri" panose="020F0502020204030204" pitchFamily="34" charset="0"/>
                <a:cs typeface="Times New Roman" panose="02020603050405020304" pitchFamily="18" charset="0"/>
              </a:rPr>
              <a:t>από εκλαϊκευμένες αναγνώσεις σεξολογίας και </a:t>
            </a:r>
            <a:r>
              <a:rPr lang="el-GR" b="1" dirty="0" err="1">
                <a:latin typeface="Sylfaen" panose="010A0502050306030303" pitchFamily="18" charset="0"/>
                <a:ea typeface="Calibri" panose="020F0502020204030204" pitchFamily="34" charset="0"/>
                <a:cs typeface="Times New Roman" panose="02020603050405020304" pitchFamily="18" charset="0"/>
              </a:rPr>
              <a:t>ψευδοϊατρικής</a:t>
            </a:r>
            <a:r>
              <a:rPr lang="el-GR" dirty="0">
                <a:latin typeface="Sylfaen" panose="010A0502050306030303" pitchFamily="18" charset="0"/>
                <a:ea typeface="Calibri" panose="020F0502020204030204" pitchFamily="34" charset="0"/>
                <a:cs typeface="Times New Roman" panose="02020603050405020304" pitchFamily="18" charset="0"/>
              </a:rPr>
              <a:t>, φτάνοντας μέχρι και σε καθεστώτα πορνογραφίας, με το βιβλίο του </a:t>
            </a:r>
            <a:r>
              <a:rPr lang="en-US" dirty="0" err="1">
                <a:latin typeface="Sylfaen" panose="010A0502050306030303" pitchFamily="18" charset="0"/>
                <a:ea typeface="Calibri" panose="020F0502020204030204" pitchFamily="34" charset="0"/>
                <a:cs typeface="Times New Roman" panose="02020603050405020304" pitchFamily="18" charset="0"/>
              </a:rPr>
              <a:t>Dr</a:t>
            </a:r>
            <a:r>
              <a:rPr lang="el-GR" dirty="0">
                <a:latin typeface="Sylfaen" panose="010A0502050306030303" pitchFamily="18" charset="0"/>
                <a:ea typeface="Calibri" panose="020F0502020204030204" pitchFamily="34" charset="0"/>
                <a:cs typeface="Times New Roman" panose="02020603050405020304" pitchFamily="18" charset="0"/>
              </a:rPr>
              <a:t>. </a:t>
            </a:r>
            <a:r>
              <a:rPr lang="en-US" dirty="0" err="1">
                <a:latin typeface="Sylfaen" panose="010A0502050306030303" pitchFamily="18" charset="0"/>
                <a:ea typeface="Calibri" panose="020F0502020204030204" pitchFamily="34" charset="0"/>
                <a:cs typeface="Times New Roman" panose="02020603050405020304" pitchFamily="18" charset="0"/>
              </a:rPr>
              <a:t>Caufeynon</a:t>
            </a:r>
            <a:r>
              <a:rPr lang="en-US" dirty="0">
                <a:latin typeface="Sylfaen" panose="010A0502050306030303" pitchFamily="18" charset="0"/>
                <a:ea typeface="Calibri" panose="020F0502020204030204" pitchFamily="34" charset="0"/>
                <a:cs typeface="Times New Roman" panose="02020603050405020304" pitchFamily="18" charset="0"/>
              </a:rPr>
              <a:t> </a:t>
            </a:r>
            <a:r>
              <a:rPr lang="el-GR" dirty="0">
                <a:latin typeface="Sylfaen" panose="010A0502050306030303" pitchFamily="18" charset="0"/>
                <a:ea typeface="Calibri" panose="020F0502020204030204" pitchFamily="34" charset="0"/>
                <a:cs typeface="Times New Roman" panose="02020603050405020304" pitchFamily="18" charset="0"/>
              </a:rPr>
              <a:t>να γνωρίζει επανεκδόσεις έως και το 2000.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Ορθογώνιο 1">
            <a:extLst>
              <a:ext uri="{FF2B5EF4-FFF2-40B4-BE49-F238E27FC236}">
                <a16:creationId xmlns:a16="http://schemas.microsoft.com/office/drawing/2014/main" id="{6BF77CCD-165B-FFA6-0EFC-BBCFE78830DB}"/>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Κάτω 3">
            <a:extLst>
              <a:ext uri="{FF2B5EF4-FFF2-40B4-BE49-F238E27FC236}">
                <a16:creationId xmlns:a16="http://schemas.microsoft.com/office/drawing/2014/main" id="{6FD7DBE3-184F-48EC-FA2A-7ABCDA02FC7C}"/>
              </a:ext>
            </a:extLst>
          </p:cNvPr>
          <p:cNvSpPr/>
          <p:nvPr/>
        </p:nvSpPr>
        <p:spPr>
          <a:xfrm>
            <a:off x="5667555" y="1699404"/>
            <a:ext cx="241539" cy="396815"/>
          </a:xfrm>
          <a:prstGeom prst="downArrow">
            <a:avLst/>
          </a:prstGeom>
          <a:solidFill>
            <a:srgbClr val="9999FF"/>
          </a:solidFill>
          <a:ln>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Κάτω 4">
            <a:extLst>
              <a:ext uri="{FF2B5EF4-FFF2-40B4-BE49-F238E27FC236}">
                <a16:creationId xmlns:a16="http://schemas.microsoft.com/office/drawing/2014/main" id="{AF06D9A5-F40D-343F-CFDC-89C14652E322}"/>
              </a:ext>
            </a:extLst>
          </p:cNvPr>
          <p:cNvSpPr/>
          <p:nvPr/>
        </p:nvSpPr>
        <p:spPr>
          <a:xfrm>
            <a:off x="5667555" y="4261450"/>
            <a:ext cx="241539" cy="396815"/>
          </a:xfrm>
          <a:prstGeom prst="downArrow">
            <a:avLst/>
          </a:prstGeom>
          <a:solidFill>
            <a:srgbClr val="9999FF"/>
          </a:solidFill>
          <a:ln>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40579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32756" y="315884"/>
            <a:ext cx="11729259" cy="6463308"/>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Sylfaen" panose="010A0502050306030303" pitchFamily="18" charset="0"/>
              </a:rPr>
              <a:t>Η ιδανική σεξουαλικότητα στον Μεσαίωνα ήταν η </a:t>
            </a:r>
            <a:r>
              <a:rPr lang="el-GR" b="1" dirty="0">
                <a:latin typeface="Sylfaen" panose="010A0502050306030303" pitchFamily="18" charset="0"/>
              </a:rPr>
              <a:t>μη σεξουαλικότητα</a:t>
            </a:r>
            <a:r>
              <a:rPr lang="el-GR" dirty="0">
                <a:latin typeface="Sylfaen" panose="010A0502050306030303" pitchFamily="18" charset="0"/>
              </a:rPr>
              <a:t>, </a:t>
            </a:r>
            <a:r>
              <a:rPr lang="el-GR" b="1" dirty="0">
                <a:solidFill>
                  <a:srgbClr val="8C0E71"/>
                </a:solidFill>
                <a:latin typeface="Sylfaen" panose="010A0502050306030303" pitchFamily="18" charset="0"/>
              </a:rPr>
              <a:t>η αγνότητα</a:t>
            </a:r>
            <a:r>
              <a:rPr lang="el-GR" dirty="0">
                <a:latin typeface="Sylfaen" panose="010A0502050306030303" pitchFamily="18" charset="0"/>
              </a:rPr>
              <a:t>. Η γυμνότητα, η ορατότητα των γεννητικών οργάνων προκαλούσε έναν </a:t>
            </a:r>
            <a:r>
              <a:rPr lang="el-GR" dirty="0" err="1">
                <a:latin typeface="Sylfaen" panose="010A0502050306030303" pitchFamily="18" charset="0"/>
              </a:rPr>
              <a:t>αντισεξουαλικό</a:t>
            </a:r>
            <a:r>
              <a:rPr lang="el-GR" dirty="0">
                <a:latin typeface="Sylfaen" panose="010A0502050306030303" pitchFamily="18" charset="0"/>
              </a:rPr>
              <a:t> αντίκτυπο, σε σχέση με το πάσχον σώμα του Χριστού, γύρω από το οποίο δινόταν η δυνατότητα έκφρασης της επιθυμίας, σε σημείο έκστασης. </a:t>
            </a:r>
          </a:p>
          <a:p>
            <a:pPr marL="285750" indent="-285750" algn="just">
              <a:buFont typeface="Arial" panose="020B0604020202020204" pitchFamily="34" charset="0"/>
              <a:buChar char="•"/>
            </a:pPr>
            <a:endParaRPr lang="el-GR" dirty="0">
              <a:latin typeface="Sylfaen" panose="010A0502050306030303" pitchFamily="18" charset="0"/>
            </a:endParaRPr>
          </a:p>
          <a:p>
            <a:pPr marL="285750" indent="-285750" algn="just">
              <a:buFont typeface="Arial" panose="020B0604020202020204" pitchFamily="34" charset="0"/>
              <a:buChar char="•"/>
            </a:pPr>
            <a:endParaRPr lang="el-GR" dirty="0">
              <a:latin typeface="Sylfaen" panose="010A0502050306030303" pitchFamily="18" charset="0"/>
            </a:endParaRPr>
          </a:p>
          <a:p>
            <a:pPr marL="285750" indent="-285750" algn="just">
              <a:buFont typeface="Arial" panose="020B0604020202020204" pitchFamily="34" charset="0"/>
              <a:buChar char="•"/>
            </a:pPr>
            <a:r>
              <a:rPr lang="el-GR" b="1" dirty="0">
                <a:solidFill>
                  <a:srgbClr val="7030A0"/>
                </a:solidFill>
                <a:latin typeface="Sylfaen" panose="010A0502050306030303" pitchFamily="18" charset="0"/>
              </a:rPr>
              <a:t>Ιδιαίτερα αν σκεφτεί κανείς μεσαιωνικές υβριδικές γαμήλιες πρακτικές</a:t>
            </a:r>
            <a:r>
              <a:rPr lang="el-GR" dirty="0">
                <a:latin typeface="Sylfaen" panose="010A0502050306030303" pitchFamily="18" charset="0"/>
              </a:rPr>
              <a:t>, όπως «αγνός γάμος» ή και «εθελούσια παρθενία» εντός του γάμου, τα οποία φυσικά ίσχυαν και σε άλλες περιόδους, ωστόσο είναι ενδεικτικά μιας κοινωνίας που η </a:t>
            </a:r>
            <a:r>
              <a:rPr lang="el-GR" b="1" dirty="0">
                <a:latin typeface="Sylfaen" panose="010A0502050306030303" pitchFamily="18" charset="0"/>
              </a:rPr>
              <a:t>σεξουαλική δραστηριότητα και σχέσεις ήταν πολύ πιο συγκεχυμένες και περίπλοκες</a:t>
            </a:r>
            <a:r>
              <a:rPr lang="el-GR" dirty="0">
                <a:latin typeface="Sylfaen" panose="010A0502050306030303" pitchFamily="18" charset="0"/>
              </a:rPr>
              <a:t>.</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r>
              <a:rPr lang="el-GR" b="1" dirty="0">
                <a:solidFill>
                  <a:srgbClr val="0070C0"/>
                </a:solidFill>
                <a:latin typeface="Sylfaen" panose="010A0502050306030303" pitchFamily="18" charset="0"/>
              </a:rPr>
              <a:t>Σχετικά με τη μελέτη της γυναικείας σεξουαλικότητας στον Μεσαίωνα επικρατεί </a:t>
            </a:r>
            <a:r>
              <a:rPr lang="el-GR" b="1" dirty="0">
                <a:solidFill>
                  <a:srgbClr val="C00000"/>
                </a:solidFill>
                <a:latin typeface="Sylfaen" panose="010A0502050306030303" pitchFamily="18" charset="0"/>
              </a:rPr>
              <a:t>σιωπή</a:t>
            </a:r>
            <a:r>
              <a:rPr lang="el-GR" dirty="0">
                <a:solidFill>
                  <a:srgbClr val="0070C0"/>
                </a:solidFill>
                <a:latin typeface="Sylfaen" panose="010A0502050306030303" pitchFamily="18" charset="0"/>
              </a:rPr>
              <a:t>. </a:t>
            </a:r>
            <a:r>
              <a:rPr lang="el-GR" dirty="0">
                <a:latin typeface="Sylfaen" panose="010A0502050306030303" pitchFamily="18" charset="0"/>
              </a:rPr>
              <a:t>πότε ως αδηφάγα και πότε ως ασήμαντη. </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800000"/>
              </a:buClr>
              <a:buFont typeface="Sylfaen" panose="010A0502050306030303" pitchFamily="18" charset="0"/>
              <a:buChar char="֍"/>
            </a:pPr>
            <a:r>
              <a:rPr lang="el-GR" dirty="0">
                <a:latin typeface="Sylfaen" panose="010A0502050306030303" pitchFamily="18" charset="0"/>
              </a:rPr>
              <a:t>Παρά την αυξανόμενη μελέτη και το ενδιαφέρον γύρω από τη μεσαιωνική σεξουαλικότητα, απουσιάζουν έρευνες που να πραγματεύονται αμιγώς τη γυναικεία σεξουαλικότητα, καθώς στην πλειονότητά τους </a:t>
            </a:r>
            <a:r>
              <a:rPr lang="el-GR" b="1" dirty="0">
                <a:solidFill>
                  <a:srgbClr val="0033CC"/>
                </a:solidFill>
                <a:latin typeface="Sylfaen" panose="010A0502050306030303" pitchFamily="18" charset="0"/>
              </a:rPr>
              <a:t>έχουν εκπονηθεί από </a:t>
            </a:r>
            <a:r>
              <a:rPr lang="en-US" b="1" dirty="0">
                <a:solidFill>
                  <a:srgbClr val="0033CC"/>
                </a:solidFill>
                <a:latin typeface="Sylfaen" panose="010A0502050306030303" pitchFamily="18" charset="0"/>
              </a:rPr>
              <a:t>queer</a:t>
            </a:r>
            <a:r>
              <a:rPr lang="el-GR" b="1" dirty="0">
                <a:solidFill>
                  <a:srgbClr val="0033CC"/>
                </a:solidFill>
                <a:latin typeface="Sylfaen" panose="010A0502050306030303" pitchFamily="18" charset="0"/>
              </a:rPr>
              <a:t> θεωρητικούς </a:t>
            </a:r>
            <a:r>
              <a:rPr lang="el-GR" dirty="0">
                <a:latin typeface="Sylfaen" panose="010A0502050306030303" pitchFamily="18" charset="0"/>
              </a:rPr>
              <a:t>που επικεντρώθηκαν στις σχέσεις μεταξύ ανδρών, ιδιαιτέρως στις </a:t>
            </a:r>
            <a:r>
              <a:rPr lang="el-GR" b="1" dirty="0" err="1">
                <a:latin typeface="Sylfaen" panose="010A0502050306030303" pitchFamily="18" charset="0"/>
              </a:rPr>
              <a:t>αφμισημίες</a:t>
            </a:r>
            <a:r>
              <a:rPr lang="el-GR" dirty="0">
                <a:latin typeface="Sylfaen" panose="010A0502050306030303" pitchFamily="18" charset="0"/>
              </a:rPr>
              <a:t> και στις πιθανότητες που ενέχει ο όρος «</a:t>
            </a:r>
            <a:r>
              <a:rPr lang="el-GR" b="1" dirty="0">
                <a:solidFill>
                  <a:srgbClr val="9999FF"/>
                </a:solidFill>
                <a:latin typeface="Sylfaen" panose="010A0502050306030303" pitchFamily="18" charset="0"/>
              </a:rPr>
              <a:t>σοδομία</a:t>
            </a:r>
            <a:r>
              <a:rPr lang="el-GR" dirty="0">
                <a:latin typeface="Sylfaen" panose="010A0502050306030303" pitchFamily="18" charset="0"/>
              </a:rPr>
              <a:t>» στον Μεσαίωνα. </a:t>
            </a:r>
          </a:p>
          <a:p>
            <a:pPr algn="just"/>
            <a:endParaRPr lang="el-GR" dirty="0">
              <a:latin typeface="Sylfaen" panose="010A0502050306030303" pitchFamily="18" charset="0"/>
            </a:endParaRPr>
          </a:p>
          <a:p>
            <a:pPr algn="just"/>
            <a:r>
              <a:rPr lang="el-GR" dirty="0">
                <a:latin typeface="Sylfaen" panose="010A0502050306030303" pitchFamily="18" charset="0"/>
              </a:rPr>
              <a:t>Αποτέλεσμα αυτής της ιστοριογραφικής συνθήκης, είναι η παραμονή της γυναικείας μεσαιωνικής σεξουαλικότητας στο σκοτάδι, εξαιτίας των περιορισμένων διαθέσιμων πηγών, που μέχρι τώρα προέρχονται από διάφορα είδη κειμένων (λογοτεχνία, δικαστικές υποθέσεις). </a:t>
            </a:r>
          </a:p>
          <a:p>
            <a:pPr algn="just"/>
            <a:endParaRPr lang="el-GR" dirty="0">
              <a:latin typeface="Sylfaen" panose="010A0502050306030303" pitchFamily="18" charset="0"/>
            </a:endParaRPr>
          </a:p>
        </p:txBody>
      </p:sp>
      <p:sp>
        <p:nvSpPr>
          <p:cNvPr id="2" name="Βέλος: Κάτω 1">
            <a:extLst>
              <a:ext uri="{FF2B5EF4-FFF2-40B4-BE49-F238E27FC236}">
                <a16:creationId xmlns:a16="http://schemas.microsoft.com/office/drawing/2014/main" id="{294F9E64-514B-E9ED-D79C-A159E04AD67F}"/>
              </a:ext>
            </a:extLst>
          </p:cNvPr>
          <p:cNvSpPr/>
          <p:nvPr/>
        </p:nvSpPr>
        <p:spPr>
          <a:xfrm>
            <a:off x="5759123" y="3547538"/>
            <a:ext cx="511444" cy="728420"/>
          </a:xfrm>
          <a:prstGeom prst="downArrow">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0481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31370" y="229000"/>
            <a:ext cx="11729259" cy="4739759"/>
          </a:xfrm>
          <a:prstGeom prst="rect">
            <a:avLst/>
          </a:prstGeom>
          <a:noFill/>
        </p:spPr>
        <p:txBody>
          <a:bodyPr wrap="square" rtlCol="0">
            <a:spAutoFit/>
          </a:bodyPr>
          <a:lstStyle/>
          <a:p>
            <a:pPr algn="ctr"/>
            <a:r>
              <a:rPr lang="el-GR" sz="2400" b="1" dirty="0">
                <a:solidFill>
                  <a:srgbClr val="0033CC"/>
                </a:solidFill>
                <a:latin typeface="Sylfaen" panose="010A0502050306030303" pitchFamily="18" charset="0"/>
              </a:rPr>
              <a:t>Ύστερος 19ος αιώνας: ανάδυση της σεξολογίας ως </a:t>
            </a:r>
            <a:r>
              <a:rPr lang="el-GR" sz="2400" b="1" u="sng" dirty="0">
                <a:solidFill>
                  <a:srgbClr val="0033CC"/>
                </a:solidFill>
                <a:latin typeface="Sylfaen" panose="010A0502050306030303" pitchFamily="18" charset="0"/>
              </a:rPr>
              <a:t>κλάδου της ιατρικής </a:t>
            </a:r>
            <a:r>
              <a:rPr lang="el-GR" sz="2400" b="1" dirty="0">
                <a:solidFill>
                  <a:srgbClr val="0033CC"/>
                </a:solidFill>
                <a:latin typeface="Sylfaen" panose="010A0502050306030303" pitchFamily="18" charset="0"/>
              </a:rPr>
              <a:t>και της νεοσύστατης ψυχιατρικής.</a:t>
            </a:r>
            <a:r>
              <a:rPr lang="el-GR" sz="2000" b="1" dirty="0">
                <a:latin typeface="Sylfaen" panose="010A0502050306030303" pitchFamily="18" charset="0"/>
              </a:rPr>
              <a:t> </a:t>
            </a:r>
          </a:p>
          <a:p>
            <a:pPr algn="ctr"/>
            <a:endParaRPr lang="el-GR" sz="2000" b="1"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4C3D8B"/>
              </a:buClr>
              <a:buFont typeface="Sylfaen" panose="010A0502050306030303" pitchFamily="18" charset="0"/>
              <a:buChar char="֍"/>
            </a:pPr>
            <a:r>
              <a:rPr lang="el-GR" dirty="0">
                <a:latin typeface="Sylfaen" panose="010A0502050306030303" pitchFamily="18" charset="0"/>
              </a:rPr>
              <a:t>Ο σεξολόγος </a:t>
            </a:r>
            <a:r>
              <a:rPr lang="el-GR" b="1" dirty="0" err="1">
                <a:latin typeface="Sylfaen" panose="010A0502050306030303" pitchFamily="18" charset="0"/>
              </a:rPr>
              <a:t>Richard</a:t>
            </a:r>
            <a:r>
              <a:rPr lang="el-GR" b="1" dirty="0">
                <a:latin typeface="Sylfaen" panose="010A0502050306030303" pitchFamily="18" charset="0"/>
              </a:rPr>
              <a:t> </a:t>
            </a:r>
            <a:r>
              <a:rPr lang="el-GR" b="1" dirty="0" err="1">
                <a:latin typeface="Sylfaen" panose="010A0502050306030303" pitchFamily="18" charset="0"/>
              </a:rPr>
              <a:t>von</a:t>
            </a:r>
            <a:r>
              <a:rPr lang="el-GR" b="1" dirty="0">
                <a:latin typeface="Sylfaen" panose="010A0502050306030303" pitchFamily="18" charset="0"/>
              </a:rPr>
              <a:t> </a:t>
            </a:r>
            <a:r>
              <a:rPr lang="el-GR" b="1" dirty="0" err="1">
                <a:latin typeface="Sylfaen" panose="010A0502050306030303" pitchFamily="18" charset="0"/>
              </a:rPr>
              <a:t>Krafft-Ebing</a:t>
            </a:r>
            <a:r>
              <a:rPr lang="el-GR" dirty="0">
                <a:latin typeface="Sylfaen" panose="010A0502050306030303" pitchFamily="18" charset="0"/>
              </a:rPr>
              <a:t>, το 1893, δημοσίευσε τη μνημειώδη μελέτη του </a:t>
            </a:r>
            <a:r>
              <a:rPr lang="el-GR" b="1" i="1" dirty="0" err="1">
                <a:solidFill>
                  <a:srgbClr val="4C3D8B"/>
                </a:solidFill>
                <a:latin typeface="Sylfaen" panose="010A0502050306030303" pitchFamily="18" charset="0"/>
              </a:rPr>
              <a:t>Psychopathia</a:t>
            </a:r>
            <a:r>
              <a:rPr lang="el-GR" b="1" i="1" dirty="0">
                <a:solidFill>
                  <a:srgbClr val="4C3D8B"/>
                </a:solidFill>
                <a:latin typeface="Sylfaen" panose="010A0502050306030303" pitchFamily="18" charset="0"/>
              </a:rPr>
              <a:t> </a:t>
            </a:r>
            <a:r>
              <a:rPr lang="el-GR" b="1" i="1" dirty="0" err="1">
                <a:solidFill>
                  <a:srgbClr val="4C3D8B"/>
                </a:solidFill>
                <a:latin typeface="Sylfaen" panose="010A0502050306030303" pitchFamily="18" charset="0"/>
              </a:rPr>
              <a:t>Sexualis</a:t>
            </a:r>
            <a:r>
              <a:rPr lang="el-GR" dirty="0">
                <a:latin typeface="Sylfaen" panose="010A0502050306030303" pitchFamily="18" charset="0"/>
              </a:rPr>
              <a:t>, εδραιώνοντας για πρώτη φορά τη «δικανική και ψυχιατρική διάκριση ανάμεσα σε κανονικές και ανώμαλες </a:t>
            </a:r>
            <a:r>
              <a:rPr lang="el-GR" dirty="0" err="1">
                <a:latin typeface="Sylfaen" panose="010A0502050306030303" pitchFamily="18" charset="0"/>
              </a:rPr>
              <a:t>σεξουαλικότητες</a:t>
            </a:r>
            <a:r>
              <a:rPr lang="el-GR" dirty="0">
                <a:latin typeface="Sylfaen" panose="010A0502050306030303" pitchFamily="18" charset="0"/>
              </a:rPr>
              <a:t> (</a:t>
            </a:r>
            <a:r>
              <a:rPr lang="el-GR" b="1" dirty="0" err="1">
                <a:latin typeface="Sylfaen" panose="010A0502050306030303" pitchFamily="18" charset="0"/>
              </a:rPr>
              <a:t>normal-abnormal</a:t>
            </a:r>
            <a:r>
              <a:rPr lang="el-GR" dirty="0">
                <a:latin typeface="Sylfaen" panose="010A0502050306030303" pitchFamily="18" charset="0"/>
              </a:rPr>
              <a:t>). Επίσης, στο ίδιο έργο εισηγήθηκε τον όρο «</a:t>
            </a:r>
            <a:r>
              <a:rPr lang="el-GR" b="1" dirty="0">
                <a:latin typeface="Sylfaen" panose="010A0502050306030303" pitchFamily="18" charset="0"/>
              </a:rPr>
              <a:t>ετεροσεξουαλικότητα</a:t>
            </a:r>
            <a:r>
              <a:rPr lang="el-GR" dirty="0">
                <a:latin typeface="Sylfaen" panose="010A0502050306030303" pitchFamily="18" charset="0"/>
              </a:rPr>
              <a:t>» επιχειρώντας να περιγράψει την κανονική/φυσιολογική (</a:t>
            </a:r>
            <a:r>
              <a:rPr lang="en-US" dirty="0">
                <a:latin typeface="Sylfaen" panose="010A0502050306030303" pitchFamily="18" charset="0"/>
              </a:rPr>
              <a:t>normal)</a:t>
            </a:r>
            <a:r>
              <a:rPr lang="el-GR" dirty="0">
                <a:latin typeface="Sylfaen" panose="010A0502050306030303" pitchFamily="18" charset="0"/>
              </a:rPr>
              <a:t> ερωτική επιθυμία μεταξύ των αντίθετων φύλων, η οποία δε συνδεόταν </a:t>
            </a:r>
            <a:r>
              <a:rPr lang="el-GR" b="1" dirty="0">
                <a:latin typeface="Sylfaen" panose="010A0502050306030303" pitchFamily="18" charset="0"/>
              </a:rPr>
              <a:t>αποκλειστικά με την αναπαραγωγή</a:t>
            </a:r>
            <a:r>
              <a:rPr lang="el-GR" dirty="0">
                <a:latin typeface="Sylfaen" panose="010A0502050306030303" pitchFamily="18" charset="0"/>
              </a:rPr>
              <a:t>, όπως μέχρι τότε γίνονταν αποδεκτές οι ερωτικές σχέσεις των ανθρώπων. </a:t>
            </a:r>
          </a:p>
          <a:p>
            <a:pPr marL="285750" indent="-285750">
              <a:buClr>
                <a:srgbClr val="4C3D8B"/>
              </a:buClr>
              <a:buFont typeface="Sylfaen" panose="010A0502050306030303" pitchFamily="18" charset="0"/>
              <a:buChar char="֍"/>
            </a:pPr>
            <a:endParaRPr lang="el-GR" dirty="0">
              <a:latin typeface="Sylfaen" panose="010A0502050306030303" pitchFamily="18" charset="0"/>
            </a:endParaRPr>
          </a:p>
          <a:p>
            <a:pPr marL="285750" indent="-285750" algn="just">
              <a:buClr>
                <a:srgbClr val="4C3D8B"/>
              </a:buClr>
              <a:buFont typeface="Sylfaen" panose="010A0502050306030303" pitchFamily="18" charset="0"/>
              <a:buChar char="֍"/>
            </a:pPr>
            <a:r>
              <a:rPr lang="el-GR" dirty="0">
                <a:latin typeface="Sylfaen" panose="010A0502050306030303" pitchFamily="18" charset="0"/>
              </a:rPr>
              <a:t>Αυτή η </a:t>
            </a:r>
            <a:r>
              <a:rPr lang="el-GR" b="1" dirty="0">
                <a:solidFill>
                  <a:srgbClr val="4C3D8B"/>
                </a:solidFill>
                <a:latin typeface="Sylfaen" panose="010A0502050306030303" pitchFamily="18" charset="0"/>
              </a:rPr>
              <a:t>νέα ερωτική νόρμα </a:t>
            </a:r>
            <a:r>
              <a:rPr lang="el-GR" dirty="0">
                <a:latin typeface="Sylfaen" panose="010A0502050306030303" pitchFamily="18" charset="0"/>
              </a:rPr>
              <a:t>που αποκαλούνταν </a:t>
            </a:r>
            <a:r>
              <a:rPr lang="el-GR" b="1" dirty="0">
                <a:latin typeface="Sylfaen" panose="010A0502050306030303" pitchFamily="18" charset="0"/>
              </a:rPr>
              <a:t>ετεροσεξουαλικότητα</a:t>
            </a:r>
            <a:r>
              <a:rPr lang="el-GR" dirty="0">
                <a:latin typeface="Sylfaen" panose="010A0502050306030303" pitchFamily="18" charset="0"/>
              </a:rPr>
              <a:t> διακρίθηκε από την αντίστροφη επιθυμία της «</a:t>
            </a:r>
            <a:r>
              <a:rPr lang="el-GR" dirty="0" err="1">
                <a:latin typeface="Sylfaen" panose="010A0502050306030303" pitchFamily="18" charset="0"/>
              </a:rPr>
              <a:t>ομοσεξουαλικότητας</a:t>
            </a:r>
            <a:r>
              <a:rPr lang="el-GR" dirty="0">
                <a:latin typeface="Sylfaen" panose="010A0502050306030303" pitchFamily="18" charset="0"/>
              </a:rPr>
              <a:t>», του «αντίθετου σεξουαλικού ενστίκτου». Επάνω στον συγκεκριμένο συλλογισμό συγκροτήθηκε η μετάβαση στη σύλληψη της σεξουαλικότητας, η ανανοηματοδότησή της που πλέον δεν αφορούσε την αναπαραγωγή και το ιδανικό της, αλλά </a:t>
            </a:r>
            <a:r>
              <a:rPr lang="el-GR" b="1" dirty="0">
                <a:solidFill>
                  <a:srgbClr val="4C3D8B"/>
                </a:solidFill>
                <a:latin typeface="Sylfaen" panose="010A0502050306030303" pitchFamily="18" charset="0"/>
              </a:rPr>
              <a:t>ένα πρότυπο βασισμένο στην επιθυμία για το αντίθετο φύλο</a:t>
            </a:r>
            <a:r>
              <a:rPr lang="el-GR" dirty="0">
                <a:latin typeface="Sylfaen" panose="010A0502050306030303" pitchFamily="18" charset="0"/>
              </a:rPr>
              <a:t>.</a:t>
            </a:r>
          </a:p>
          <a:p>
            <a:pPr marL="285750" indent="-285750" algn="just">
              <a:buClr>
                <a:srgbClr val="4C3D8B"/>
              </a:buClr>
              <a:buFont typeface="Sylfaen" panose="010A0502050306030303" pitchFamily="18" charset="0"/>
              <a:buChar char="֍"/>
            </a:pPr>
            <a:endParaRPr lang="el-GR" dirty="0">
              <a:latin typeface="Sylfaen" panose="010A0502050306030303" pitchFamily="18" charset="0"/>
            </a:endParaRPr>
          </a:p>
        </p:txBody>
      </p:sp>
    </p:spTree>
    <p:extLst>
      <p:ext uri="{BB962C8B-B14F-4D97-AF65-F5344CB8AC3E}">
        <p14:creationId xmlns:p14="http://schemas.microsoft.com/office/powerpoint/2010/main" val="3051963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281247" y="117693"/>
            <a:ext cx="11629506" cy="5355312"/>
          </a:xfrm>
          <a:prstGeom prst="rect">
            <a:avLst/>
          </a:prstGeom>
          <a:noFill/>
        </p:spPr>
        <p:txBody>
          <a:bodyPr wrap="square" rtlCol="0">
            <a:spAutoFit/>
          </a:bodyPr>
          <a:lstStyle/>
          <a:p>
            <a:pPr algn="just"/>
            <a:endParaRPr lang="el-GR"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CC66FF"/>
              </a:buClr>
              <a:buFont typeface="Sylfaen" panose="010A0502050306030303" pitchFamily="18" charset="0"/>
              <a:buChar char="●"/>
            </a:pPr>
            <a:r>
              <a:rPr lang="el-GR" dirty="0">
                <a:latin typeface="Sylfaen" panose="010A0502050306030303" pitchFamily="18" charset="0"/>
              </a:rPr>
              <a:t>Η </a:t>
            </a:r>
            <a:r>
              <a:rPr lang="el-GR" b="1" dirty="0" err="1">
                <a:latin typeface="Sylfaen" panose="010A0502050306030303" pitchFamily="18" charset="0"/>
              </a:rPr>
              <a:t>Karma</a:t>
            </a:r>
            <a:r>
              <a:rPr lang="el-GR" b="1" dirty="0">
                <a:latin typeface="Sylfaen" panose="010A0502050306030303" pitchFamily="18" charset="0"/>
              </a:rPr>
              <a:t> </a:t>
            </a:r>
            <a:r>
              <a:rPr lang="el-GR" b="1" dirty="0" err="1">
                <a:latin typeface="Sylfaen" panose="010A0502050306030303" pitchFamily="18" charset="0"/>
              </a:rPr>
              <a:t>Lochrie</a:t>
            </a:r>
            <a:r>
              <a:rPr lang="el-GR" b="1" dirty="0">
                <a:latin typeface="Sylfaen" panose="010A0502050306030303" pitchFamily="18" charset="0"/>
              </a:rPr>
              <a:t> </a:t>
            </a:r>
            <a:r>
              <a:rPr lang="el-GR" dirty="0">
                <a:latin typeface="Sylfaen" panose="010A0502050306030303" pitchFamily="18" charset="0"/>
              </a:rPr>
              <a:t>στο βιβλίο της </a:t>
            </a:r>
            <a:r>
              <a:rPr lang="el-GR" b="1" i="1" dirty="0" err="1">
                <a:solidFill>
                  <a:srgbClr val="800000"/>
                </a:solidFill>
                <a:latin typeface="Sylfaen" panose="010A0502050306030303" pitchFamily="18" charset="0"/>
              </a:rPr>
              <a:t>Heterosyncrasies</a:t>
            </a:r>
            <a:r>
              <a:rPr lang="el-GR" b="1" i="1" dirty="0">
                <a:solidFill>
                  <a:srgbClr val="800000"/>
                </a:solidFill>
                <a:latin typeface="Sylfaen" panose="010A0502050306030303" pitchFamily="18" charset="0"/>
              </a:rPr>
              <a:t>. </a:t>
            </a:r>
            <a:r>
              <a:rPr lang="el-GR" b="1" i="1" dirty="0" err="1">
                <a:solidFill>
                  <a:srgbClr val="800000"/>
                </a:solidFill>
                <a:latin typeface="Sylfaen" panose="010A0502050306030303" pitchFamily="18" charset="0"/>
              </a:rPr>
              <a:t>Female</a:t>
            </a:r>
            <a:r>
              <a:rPr lang="el-GR" b="1" i="1" dirty="0">
                <a:solidFill>
                  <a:srgbClr val="800000"/>
                </a:solidFill>
                <a:latin typeface="Sylfaen" panose="010A0502050306030303" pitchFamily="18" charset="0"/>
              </a:rPr>
              <a:t> </a:t>
            </a:r>
            <a:r>
              <a:rPr lang="el-GR" b="1" i="1" dirty="0" err="1">
                <a:solidFill>
                  <a:srgbClr val="800000"/>
                </a:solidFill>
                <a:latin typeface="Sylfaen" panose="010A0502050306030303" pitchFamily="18" charset="0"/>
              </a:rPr>
              <a:t>Sexuality</a:t>
            </a:r>
            <a:r>
              <a:rPr lang="el-GR" b="1" i="1" dirty="0">
                <a:solidFill>
                  <a:srgbClr val="800000"/>
                </a:solidFill>
                <a:latin typeface="Sylfaen" panose="010A0502050306030303" pitchFamily="18" charset="0"/>
              </a:rPr>
              <a:t> </a:t>
            </a:r>
            <a:r>
              <a:rPr lang="el-GR" b="1" i="1" dirty="0" err="1">
                <a:solidFill>
                  <a:srgbClr val="800000"/>
                </a:solidFill>
                <a:latin typeface="Sylfaen" panose="010A0502050306030303" pitchFamily="18" charset="0"/>
              </a:rPr>
              <a:t>When</a:t>
            </a:r>
            <a:r>
              <a:rPr lang="el-GR" b="1" i="1" dirty="0">
                <a:solidFill>
                  <a:srgbClr val="800000"/>
                </a:solidFill>
                <a:latin typeface="Sylfaen" panose="010A0502050306030303" pitchFamily="18" charset="0"/>
              </a:rPr>
              <a:t> </a:t>
            </a:r>
            <a:r>
              <a:rPr lang="el-GR" b="1" i="1" dirty="0" err="1">
                <a:solidFill>
                  <a:srgbClr val="800000"/>
                </a:solidFill>
                <a:latin typeface="Sylfaen" panose="010A0502050306030303" pitchFamily="18" charset="0"/>
              </a:rPr>
              <a:t>Normal</a:t>
            </a:r>
            <a:r>
              <a:rPr lang="el-GR" b="1" i="1" dirty="0">
                <a:solidFill>
                  <a:srgbClr val="800000"/>
                </a:solidFill>
                <a:latin typeface="Sylfaen" panose="010A0502050306030303" pitchFamily="18" charset="0"/>
              </a:rPr>
              <a:t> </a:t>
            </a:r>
            <a:r>
              <a:rPr lang="el-GR" b="1" i="1" dirty="0" err="1">
                <a:solidFill>
                  <a:srgbClr val="800000"/>
                </a:solidFill>
                <a:latin typeface="Sylfaen" panose="010A0502050306030303" pitchFamily="18" charset="0"/>
              </a:rPr>
              <a:t>Wasn’t</a:t>
            </a:r>
            <a:r>
              <a:rPr lang="el-GR" b="1" dirty="0">
                <a:solidFill>
                  <a:srgbClr val="800000"/>
                </a:solidFill>
                <a:latin typeface="Sylfaen" panose="010A0502050306030303" pitchFamily="18" charset="0"/>
              </a:rPr>
              <a:t> </a:t>
            </a:r>
            <a:r>
              <a:rPr lang="el-GR" dirty="0">
                <a:latin typeface="Sylfaen" panose="010A0502050306030303" pitchFamily="18" charset="0"/>
              </a:rPr>
              <a:t>(2005) καλεί τους </a:t>
            </a:r>
            <a:r>
              <a:rPr lang="el-GR" dirty="0" err="1">
                <a:latin typeface="Sylfaen" panose="010A0502050306030303" pitchFamily="18" charset="0"/>
              </a:rPr>
              <a:t>μεσαιωνολόγους</a:t>
            </a:r>
            <a:r>
              <a:rPr lang="el-GR" dirty="0">
                <a:latin typeface="Sylfaen" panose="010A0502050306030303" pitchFamily="18" charset="0"/>
              </a:rPr>
              <a:t> να μην υποθέτουν μια </a:t>
            </a:r>
            <a:r>
              <a:rPr lang="el-GR" b="1" dirty="0">
                <a:latin typeface="Sylfaen" panose="010A0502050306030303" pitchFamily="18" charset="0"/>
              </a:rPr>
              <a:t>μεσαιωνική </a:t>
            </a:r>
            <a:r>
              <a:rPr lang="el-GR" b="1" dirty="0" err="1">
                <a:latin typeface="Sylfaen" panose="010A0502050306030303" pitchFamily="18" charset="0"/>
              </a:rPr>
              <a:t>ετεροκανονικότητα</a:t>
            </a:r>
            <a:r>
              <a:rPr lang="el-GR" b="1" dirty="0">
                <a:latin typeface="Sylfaen" panose="010A0502050306030303" pitchFamily="18" charset="0"/>
              </a:rPr>
              <a:t> </a:t>
            </a:r>
            <a:r>
              <a:rPr lang="el-GR" dirty="0">
                <a:latin typeface="Sylfaen" panose="010A0502050306030303" pitchFamily="18" charset="0"/>
              </a:rPr>
              <a:t>βάσει της σύγχρονης αντίληψης του τι αυτή σημαίνει. </a:t>
            </a:r>
          </a:p>
          <a:p>
            <a:pPr marL="285750" indent="-285750" algn="just">
              <a:buClr>
                <a:srgbClr val="CC66FF"/>
              </a:buClr>
              <a:buFont typeface="Sylfaen" panose="010A0502050306030303" pitchFamily="18" charset="0"/>
              <a:buChar char="●"/>
            </a:pPr>
            <a:endParaRPr lang="el-GR" dirty="0">
              <a:latin typeface="Sylfaen" panose="010A0502050306030303" pitchFamily="18" charset="0"/>
            </a:endParaRPr>
          </a:p>
          <a:p>
            <a:pPr marL="285750" indent="-285750" algn="just">
              <a:buClr>
                <a:srgbClr val="CC66FF"/>
              </a:buClr>
              <a:buFont typeface="Sylfaen" panose="010A0502050306030303" pitchFamily="18" charset="0"/>
              <a:buChar char="●"/>
            </a:pPr>
            <a:endParaRPr lang="el-GR" dirty="0">
              <a:latin typeface="Sylfaen" panose="010A0502050306030303" pitchFamily="18" charset="0"/>
            </a:endParaRPr>
          </a:p>
          <a:p>
            <a:pPr marL="285750" indent="-285750" algn="just">
              <a:buClr>
                <a:srgbClr val="CC66FF"/>
              </a:buClr>
              <a:buFont typeface="Sylfaen" panose="010A0502050306030303" pitchFamily="18" charset="0"/>
              <a:buChar char="●"/>
            </a:pPr>
            <a:endParaRPr lang="el-GR" dirty="0">
              <a:latin typeface="Sylfaen" panose="010A0502050306030303" pitchFamily="18" charset="0"/>
            </a:endParaRPr>
          </a:p>
          <a:p>
            <a:pPr marL="285750" indent="-285750" algn="just">
              <a:buClr>
                <a:srgbClr val="CC66FF"/>
              </a:buClr>
              <a:buFont typeface="Sylfaen" panose="010A0502050306030303" pitchFamily="18" charset="0"/>
              <a:buChar char="●"/>
            </a:pPr>
            <a:endParaRPr lang="el-GR" dirty="0">
              <a:latin typeface="Sylfaen" panose="010A0502050306030303" pitchFamily="18" charset="0"/>
            </a:endParaRPr>
          </a:p>
          <a:p>
            <a:pPr algn="just">
              <a:buClr>
                <a:srgbClr val="CC66FF"/>
              </a:buClr>
            </a:pPr>
            <a:endParaRPr lang="el-GR" dirty="0">
              <a:latin typeface="Sylfaen" panose="010A0502050306030303" pitchFamily="18" charset="0"/>
            </a:endParaRPr>
          </a:p>
          <a:p>
            <a:pPr algn="just">
              <a:buClr>
                <a:srgbClr val="CC66FF"/>
              </a:buClr>
            </a:pPr>
            <a:endParaRPr lang="el-GR" dirty="0">
              <a:latin typeface="Sylfaen" panose="010A0502050306030303" pitchFamily="18" charset="0"/>
            </a:endParaRPr>
          </a:p>
          <a:p>
            <a:pPr algn="just">
              <a:buClr>
                <a:srgbClr val="CC66FF"/>
              </a:buClr>
            </a:pPr>
            <a:endParaRPr lang="el-GR" dirty="0">
              <a:latin typeface="Sylfaen" panose="010A0502050306030303" pitchFamily="18" charset="0"/>
            </a:endParaRPr>
          </a:p>
          <a:p>
            <a:pPr marL="285750" indent="-285750" algn="just">
              <a:buClr>
                <a:srgbClr val="CC66FF"/>
              </a:buClr>
              <a:buFont typeface="Sylfaen" panose="010A0502050306030303" pitchFamily="18" charset="0"/>
              <a:buChar char="●"/>
            </a:pPr>
            <a:r>
              <a:rPr lang="el-GR" dirty="0">
                <a:latin typeface="Sylfaen" panose="010A0502050306030303" pitchFamily="18" charset="0"/>
              </a:rPr>
              <a:t>Εν ολίγοις, το </a:t>
            </a:r>
            <a:r>
              <a:rPr lang="el-GR" b="1" u="sng" dirty="0">
                <a:latin typeface="Sylfaen" panose="010A0502050306030303" pitchFamily="18" charset="0"/>
              </a:rPr>
              <a:t>δίπολο</a:t>
            </a:r>
            <a:r>
              <a:rPr lang="el-GR" dirty="0">
                <a:latin typeface="Sylfaen" panose="010A0502050306030303" pitchFamily="18" charset="0"/>
              </a:rPr>
              <a:t> </a:t>
            </a:r>
            <a:r>
              <a:rPr lang="el-GR" b="1" dirty="0" err="1">
                <a:solidFill>
                  <a:srgbClr val="CC66FF"/>
                </a:solidFill>
                <a:latin typeface="Sylfaen" panose="010A0502050306030303" pitchFamily="18" charset="0"/>
              </a:rPr>
              <a:t>ετερο</a:t>
            </a:r>
            <a:r>
              <a:rPr lang="el-GR" b="1" dirty="0">
                <a:solidFill>
                  <a:srgbClr val="CC66FF"/>
                </a:solidFill>
                <a:latin typeface="Sylfaen" panose="010A0502050306030303" pitchFamily="18" charset="0"/>
              </a:rPr>
              <a:t>/</a:t>
            </a:r>
            <a:r>
              <a:rPr lang="el-GR" b="1" dirty="0" err="1">
                <a:solidFill>
                  <a:srgbClr val="CC66FF"/>
                </a:solidFill>
                <a:latin typeface="Sylfaen" panose="010A0502050306030303" pitchFamily="18" charset="0"/>
              </a:rPr>
              <a:t>ομο-φυλοφιλικός</a:t>
            </a:r>
            <a:r>
              <a:rPr lang="el-GR" b="1" dirty="0">
                <a:solidFill>
                  <a:srgbClr val="9999FF"/>
                </a:solidFill>
                <a:latin typeface="Sylfaen" panose="010A0502050306030303" pitchFamily="18" charset="0"/>
              </a:rPr>
              <a:t> </a:t>
            </a:r>
            <a:r>
              <a:rPr lang="el-GR" dirty="0">
                <a:latin typeface="Sylfaen" panose="010A0502050306030303" pitchFamily="18" charset="0"/>
              </a:rPr>
              <a:t>που συνεχίζει να διατρέχει τις γνωστικές μας προσλήψεις για τη μεσαιωνική σεξουαλικότητα, δημιουργεί μία ψευδή μονολιθική διττή αντίθεση μεταξύ μιας </a:t>
            </a:r>
            <a:r>
              <a:rPr lang="el-GR" b="1" u="sng" dirty="0">
                <a:latin typeface="Sylfaen" panose="010A0502050306030303" pitchFamily="18" charset="0"/>
              </a:rPr>
              <a:t>ετερόφυλης/</a:t>
            </a:r>
            <a:r>
              <a:rPr lang="el-GR" b="1" u="sng" dirty="0" err="1">
                <a:latin typeface="Sylfaen" panose="010A0502050306030303" pitchFamily="18" charset="0"/>
              </a:rPr>
              <a:t>ετεροσεξουαλικής</a:t>
            </a:r>
            <a:r>
              <a:rPr lang="el-GR" b="1" u="sng" dirty="0">
                <a:latin typeface="Sylfaen" panose="010A0502050306030303" pitchFamily="18" charset="0"/>
              </a:rPr>
              <a:t> πρακτικής, πανταχού παρούσας και μιας μειοψηφούσας σοδομιτικής</a:t>
            </a:r>
            <a:r>
              <a:rPr lang="el-GR" dirty="0">
                <a:latin typeface="Sylfaen" panose="010A0502050306030303" pitchFamily="18" charset="0"/>
              </a:rPr>
              <a:t>. Η σοδομία συνιστά μία πλουραλιστική κατηγορία, ενώ όταν αφορά γυναίκες χάνει τη βαρύτητά της, με αποτέλεσμα η γυναικεία σεξουαλικότητα να εξαφανίζεται </a:t>
            </a:r>
            <a:r>
              <a:rPr lang="el-GR" b="1" dirty="0">
                <a:latin typeface="Sylfaen" panose="010A0502050306030303" pitchFamily="18" charset="0"/>
              </a:rPr>
              <a:t>κάτω από την </a:t>
            </a:r>
            <a:r>
              <a:rPr lang="el-GR" b="1" dirty="0" err="1">
                <a:latin typeface="Sylfaen" panose="010A0502050306030303" pitchFamily="18" charset="0"/>
              </a:rPr>
              <a:t>ετεροκανονική</a:t>
            </a:r>
            <a:r>
              <a:rPr lang="el-GR" b="1" dirty="0">
                <a:latin typeface="Sylfaen" panose="010A0502050306030303" pitchFamily="18" charset="0"/>
              </a:rPr>
              <a:t> ματιά και να αναδύεται μόνο στις περιπτώσεις απαγόρευσης, σε στιγμές δηλαδή που απειλείται η </a:t>
            </a:r>
            <a:r>
              <a:rPr lang="el-GR" b="1" dirty="0" err="1">
                <a:latin typeface="Sylfaen" panose="010A0502050306030303" pitchFamily="18" charset="0"/>
              </a:rPr>
              <a:t>έμφυλη</a:t>
            </a:r>
            <a:r>
              <a:rPr lang="el-GR" b="1" dirty="0">
                <a:latin typeface="Sylfaen" panose="010A0502050306030303" pitchFamily="18" charset="0"/>
              </a:rPr>
              <a:t> ιδεολογία</a:t>
            </a:r>
            <a:r>
              <a:rPr lang="el-GR" dirty="0">
                <a:latin typeface="Sylfaen" panose="010A0502050306030303" pitchFamily="18" charset="0"/>
              </a:rPr>
              <a:t>. </a:t>
            </a:r>
          </a:p>
          <a:p>
            <a:pPr algn="just"/>
            <a:endParaRPr lang="el-GR" dirty="0">
              <a:latin typeface="Sylfaen" panose="010A0502050306030303" pitchFamily="18" charset="0"/>
            </a:endParaRPr>
          </a:p>
        </p:txBody>
      </p:sp>
      <p:sp>
        <p:nvSpPr>
          <p:cNvPr id="7" name="TextBox 6">
            <a:extLst>
              <a:ext uri="{FF2B5EF4-FFF2-40B4-BE49-F238E27FC236}">
                <a16:creationId xmlns:a16="http://schemas.microsoft.com/office/drawing/2014/main" id="{D2B2754B-7FFB-A890-3A26-F8DB2CFD3979}"/>
              </a:ext>
            </a:extLst>
          </p:cNvPr>
          <p:cNvSpPr txBox="1"/>
          <p:nvPr/>
        </p:nvSpPr>
        <p:spPr>
          <a:xfrm>
            <a:off x="1180813" y="1840427"/>
            <a:ext cx="10223711" cy="1200329"/>
          </a:xfrm>
          <a:prstGeom prst="rect">
            <a:avLst/>
          </a:prstGeom>
          <a:noFill/>
        </p:spPr>
        <p:txBody>
          <a:bodyPr wrap="square" rtlCol="0">
            <a:spAutoFit/>
          </a:bodyPr>
          <a:lstStyle/>
          <a:p>
            <a:pPr algn="just">
              <a:buClr>
                <a:srgbClr val="CC66FF"/>
              </a:buClr>
            </a:pPr>
            <a:r>
              <a:rPr lang="el-GR" dirty="0">
                <a:latin typeface="Sylfaen" panose="010A0502050306030303" pitchFamily="18" charset="0"/>
              </a:rPr>
              <a:t>Ο </a:t>
            </a:r>
            <a:r>
              <a:rPr lang="el-GR" b="1" dirty="0" err="1">
                <a:latin typeface="Sylfaen" panose="010A0502050306030303" pitchFamily="18" charset="0"/>
              </a:rPr>
              <a:t>Jack</a:t>
            </a:r>
            <a:r>
              <a:rPr lang="el-GR" dirty="0">
                <a:latin typeface="Sylfaen" panose="010A0502050306030303" pitchFamily="18" charset="0"/>
              </a:rPr>
              <a:t> (παλαιότερα </a:t>
            </a:r>
            <a:r>
              <a:rPr lang="el-GR" dirty="0" err="1">
                <a:latin typeface="Sylfaen" panose="010A0502050306030303" pitchFamily="18" charset="0"/>
              </a:rPr>
              <a:t>Judith</a:t>
            </a:r>
            <a:r>
              <a:rPr lang="el-GR" dirty="0">
                <a:latin typeface="Sylfaen" panose="010A0502050306030303" pitchFamily="18" charset="0"/>
              </a:rPr>
              <a:t>) </a:t>
            </a:r>
            <a:r>
              <a:rPr lang="el-GR" b="1" dirty="0" err="1">
                <a:latin typeface="Sylfaen" panose="010A0502050306030303" pitchFamily="18" charset="0"/>
              </a:rPr>
              <a:t>Halberstam</a:t>
            </a:r>
            <a:r>
              <a:rPr lang="el-GR" dirty="0">
                <a:latin typeface="Sylfaen" panose="010A0502050306030303" pitchFamily="18" charset="0"/>
              </a:rPr>
              <a:t> αποκαλεί αυτήν την ερμηνευτική προσέγγιση ως «</a:t>
            </a:r>
            <a:r>
              <a:rPr lang="el-GR" b="1" dirty="0">
                <a:solidFill>
                  <a:srgbClr val="00B0F0"/>
                </a:solidFill>
                <a:latin typeface="Sylfaen" panose="010A0502050306030303" pitchFamily="18" charset="0"/>
              </a:rPr>
              <a:t>αντίστροφο </a:t>
            </a:r>
            <a:r>
              <a:rPr lang="el-GR" b="1" dirty="0" err="1">
                <a:solidFill>
                  <a:srgbClr val="00B0F0"/>
                </a:solidFill>
                <a:latin typeface="Sylfaen" panose="010A0502050306030303" pitchFamily="18" charset="0"/>
              </a:rPr>
              <a:t>παροντισμό</a:t>
            </a:r>
            <a:r>
              <a:rPr lang="el-GR" dirty="0">
                <a:latin typeface="Sylfaen" panose="010A0502050306030303" pitchFamily="18" charset="0"/>
              </a:rPr>
              <a:t>», υπογραμμίζοντας την ανάγκη να αποφεύγουμε </a:t>
            </a:r>
            <a:r>
              <a:rPr lang="el-GR" b="1" dirty="0">
                <a:solidFill>
                  <a:srgbClr val="0033CC"/>
                </a:solidFill>
                <a:latin typeface="Sylfaen" panose="010A0502050306030303" pitchFamily="18" charset="0"/>
              </a:rPr>
              <a:t>να επιβάλλουμε σύγχρονες ιδέες και κατασκευές της σεξουαλικότητας στο παρελθόν</a:t>
            </a:r>
            <a:r>
              <a:rPr lang="el-GR" dirty="0">
                <a:latin typeface="Sylfaen" panose="010A0502050306030303" pitchFamily="18" charset="0"/>
              </a:rPr>
              <a:t>, αναγνωρίζοντας έτσι την πραγματική ιστορική έκφραση των διάφορων σεξουαλικών πρακτικών. </a:t>
            </a:r>
          </a:p>
        </p:txBody>
      </p:sp>
      <p:sp>
        <p:nvSpPr>
          <p:cNvPr id="8" name="Βέλος: Με γωνία προς τα επάνω 7">
            <a:extLst>
              <a:ext uri="{FF2B5EF4-FFF2-40B4-BE49-F238E27FC236}">
                <a16:creationId xmlns:a16="http://schemas.microsoft.com/office/drawing/2014/main" id="{A1538BA2-8A03-5068-E2FE-7D851A426A42}"/>
              </a:ext>
            </a:extLst>
          </p:cNvPr>
          <p:cNvSpPr/>
          <p:nvPr/>
        </p:nvSpPr>
        <p:spPr>
          <a:xfrm rot="5400000">
            <a:off x="656757" y="1762936"/>
            <a:ext cx="330634" cy="154983"/>
          </a:xfrm>
          <a:prstGeom prst="bentUpArrow">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8571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32756" y="315884"/>
            <a:ext cx="11729259" cy="5016758"/>
          </a:xfrm>
          <a:prstGeom prst="rect">
            <a:avLst/>
          </a:prstGeom>
          <a:noFill/>
        </p:spPr>
        <p:txBody>
          <a:bodyPr wrap="square" rtlCol="0">
            <a:spAutoFit/>
          </a:bodyPr>
          <a:lstStyle/>
          <a:p>
            <a:pPr marL="285750" indent="-285750" algn="just">
              <a:buClr>
                <a:srgbClr val="9999FF"/>
              </a:buClr>
              <a:buFont typeface="Sylfaen" panose="010A0502050306030303" pitchFamily="18" charset="0"/>
              <a:buChar char="֍"/>
            </a:pPr>
            <a:r>
              <a:rPr lang="el-GR" sz="1600" b="1" dirty="0">
                <a:latin typeface="Sylfaen" panose="010A0502050306030303" pitchFamily="18" charset="0"/>
                <a:ea typeface="Calibri" panose="020F0502020204030204" pitchFamily="34" charset="0"/>
                <a:cs typeface="Times New Roman" panose="02020603050405020304" pitchFamily="18" charset="0"/>
              </a:rPr>
              <a:t>Δίπολο πράξεις – ταυτότητα </a:t>
            </a:r>
            <a:r>
              <a:rPr lang="el-GR" sz="1600" dirty="0">
                <a:latin typeface="Sylfaen" panose="010A0502050306030303" pitchFamily="18" charset="0"/>
                <a:ea typeface="Calibri" panose="020F0502020204030204" pitchFamily="34" charset="0"/>
                <a:cs typeface="Times New Roman" panose="02020603050405020304" pitchFamily="18" charset="0"/>
              </a:rPr>
              <a:t>αναδυόμενο από το έργο του Μισέλ </a:t>
            </a:r>
            <a:r>
              <a:rPr lang="el-GR" sz="1600" dirty="0" err="1">
                <a:latin typeface="Sylfaen" panose="010A0502050306030303" pitchFamily="18" charset="0"/>
                <a:ea typeface="Calibri" panose="020F0502020204030204" pitchFamily="34" charset="0"/>
                <a:cs typeface="Times New Roman" panose="02020603050405020304" pitchFamily="18" charset="0"/>
              </a:rPr>
              <a:t>Φουκώ</a:t>
            </a:r>
            <a:r>
              <a:rPr lang="el-GR" sz="1600" dirty="0">
                <a:latin typeface="Sylfaen" panose="010A0502050306030303" pitchFamily="18" charset="0"/>
                <a:ea typeface="Calibri" panose="020F0502020204030204" pitchFamily="34" charset="0"/>
                <a:cs typeface="Times New Roman" panose="02020603050405020304" pitchFamily="18" charset="0"/>
              </a:rPr>
              <a:t>, </a:t>
            </a:r>
            <a:r>
              <a:rPr lang="el-GR" sz="1600" b="1" i="1" dirty="0">
                <a:solidFill>
                  <a:srgbClr val="9999FF"/>
                </a:solidFill>
                <a:latin typeface="Sylfaen" panose="010A0502050306030303" pitchFamily="18" charset="0"/>
                <a:ea typeface="Calibri" panose="020F0502020204030204" pitchFamily="34" charset="0"/>
                <a:cs typeface="Times New Roman" panose="02020603050405020304" pitchFamily="18" charset="0"/>
              </a:rPr>
              <a:t>Ιστορία της σεξουαλικότητας </a:t>
            </a:r>
            <a:r>
              <a:rPr lang="el-GR" sz="1600" dirty="0">
                <a:latin typeface="Sylfaen" panose="010A0502050306030303" pitchFamily="18" charset="0"/>
                <a:ea typeface="Calibri" panose="020F0502020204030204" pitchFamily="34" charset="0"/>
                <a:cs typeface="Times New Roman" panose="02020603050405020304" pitchFamily="18" charset="0"/>
              </a:rPr>
              <a:t>που διέκρινε </a:t>
            </a:r>
            <a:r>
              <a:rPr lang="el-GR" sz="1600" dirty="0" err="1">
                <a:latin typeface="Sylfaen" panose="010A0502050306030303" pitchFamily="18" charset="0"/>
                <a:ea typeface="Calibri" panose="020F0502020204030204" pitchFamily="34" charset="0"/>
                <a:cs typeface="Times New Roman" panose="02020603050405020304" pitchFamily="18" charset="0"/>
              </a:rPr>
              <a:t>νεωτερικότητα</a:t>
            </a:r>
            <a:r>
              <a:rPr lang="el-GR" sz="1600" dirty="0">
                <a:latin typeface="Sylfaen" panose="010A0502050306030303" pitchFamily="18" charset="0"/>
                <a:ea typeface="Calibri" panose="020F0502020204030204" pitchFamily="34" charset="0"/>
                <a:cs typeface="Times New Roman" panose="02020603050405020304" pitchFamily="18" charset="0"/>
              </a:rPr>
              <a:t> και </a:t>
            </a:r>
            <a:r>
              <a:rPr lang="el-GR" sz="1600" dirty="0" err="1">
                <a:latin typeface="Sylfaen" panose="010A0502050306030303" pitchFamily="18" charset="0"/>
                <a:ea typeface="Calibri" panose="020F0502020204030204" pitchFamily="34" charset="0"/>
                <a:cs typeface="Times New Roman" panose="02020603050405020304" pitchFamily="18" charset="0"/>
              </a:rPr>
              <a:t>προνεωτερικό</a:t>
            </a:r>
            <a:r>
              <a:rPr lang="el-GR" sz="1600" dirty="0">
                <a:latin typeface="Sylfaen" panose="010A0502050306030303" pitchFamily="18" charset="0"/>
                <a:ea typeface="Calibri" panose="020F0502020204030204" pitchFamily="34" charset="0"/>
                <a:cs typeface="Times New Roman" panose="02020603050405020304" pitchFamily="18" charset="0"/>
              </a:rPr>
              <a:t> παρελθόν παρέχει την ιστορικότητα του σεξ. </a:t>
            </a:r>
          </a:p>
          <a:p>
            <a:pPr marL="285750" indent="-285750" algn="just">
              <a:buClr>
                <a:srgbClr val="9999FF"/>
              </a:buClr>
              <a:buFont typeface="Sylfaen" panose="010A0502050306030303" pitchFamily="18" charset="0"/>
              <a:buChar char="֍"/>
            </a:pPr>
            <a:r>
              <a:rPr lang="el-GR" sz="1600" dirty="0">
                <a:latin typeface="Sylfaen" panose="010A0502050306030303" pitchFamily="18" charset="0"/>
                <a:ea typeface="Calibri" panose="020F0502020204030204" pitchFamily="34" charset="0"/>
                <a:cs typeface="Times New Roman" panose="02020603050405020304" pitchFamily="18" charset="0"/>
              </a:rPr>
              <a:t>Πλάι στον </a:t>
            </a:r>
            <a:r>
              <a:rPr lang="el-GR" sz="1600" dirty="0" err="1">
                <a:latin typeface="Sylfaen" panose="010A0502050306030303" pitchFamily="18" charset="0"/>
                <a:ea typeface="Calibri" panose="020F0502020204030204" pitchFamily="34" charset="0"/>
                <a:cs typeface="Times New Roman" panose="02020603050405020304" pitchFamily="18" charset="0"/>
              </a:rPr>
              <a:t>Φουκώ</a:t>
            </a:r>
            <a:r>
              <a:rPr lang="el-GR" sz="1600" dirty="0">
                <a:latin typeface="Sylfaen" panose="010A0502050306030303" pitchFamily="18" charset="0"/>
                <a:ea typeface="Calibri" panose="020F0502020204030204" pitchFamily="34" charset="0"/>
                <a:cs typeface="Times New Roman" panose="02020603050405020304" pitchFamily="18" charset="0"/>
              </a:rPr>
              <a:t>, μπορούμε να τοποθετήσουμε το έργο του </a:t>
            </a:r>
            <a:r>
              <a:rPr lang="el-GR" sz="1600" b="1" dirty="0" err="1">
                <a:latin typeface="Sylfaen" panose="010A0502050306030303" pitchFamily="18" charset="0"/>
                <a:ea typeface="Calibri" panose="020F0502020204030204" pitchFamily="34" charset="0"/>
                <a:cs typeface="Times New Roman" panose="02020603050405020304" pitchFamily="18" charset="0"/>
              </a:rPr>
              <a:t>Boswell</a:t>
            </a:r>
            <a:r>
              <a:rPr lang="el-GR" sz="1600" dirty="0">
                <a:latin typeface="Sylfaen" panose="010A0502050306030303" pitchFamily="18" charset="0"/>
                <a:ea typeface="Calibri" panose="020F0502020204030204" pitchFamily="34" charset="0"/>
                <a:cs typeface="Times New Roman" panose="02020603050405020304" pitchFamily="18" charset="0"/>
              </a:rPr>
              <a:t>, για τη μελέτη της </a:t>
            </a:r>
            <a:r>
              <a:rPr lang="el-GR" sz="1600" dirty="0" err="1">
                <a:latin typeface="Sylfaen" panose="010A0502050306030303" pitchFamily="18" charset="0"/>
                <a:ea typeface="Calibri" panose="020F0502020204030204" pitchFamily="34" charset="0"/>
                <a:cs typeface="Times New Roman" panose="02020603050405020304" pitchFamily="18" charset="0"/>
              </a:rPr>
              <a:t>προνεωτερικής</a:t>
            </a:r>
            <a:r>
              <a:rPr lang="el-GR" sz="1600" dirty="0">
                <a:latin typeface="Sylfaen" panose="010A0502050306030303" pitchFamily="18" charset="0"/>
                <a:ea typeface="Calibri" panose="020F0502020204030204" pitchFamily="34" charset="0"/>
                <a:cs typeface="Times New Roman" panose="02020603050405020304" pitchFamily="18" charset="0"/>
              </a:rPr>
              <a:t> σεξουαλικότητας. Και τα δύο έργα, ενώ συγκλίνουν χρονικά, εμφανίζουν ερμηνευτικές αποκλίσεις, καθοριστικές για την ιστοριογραφία της σεξουαλικότητας στον Μεσαίωνα και στην πρώιμη νεότερη Ευρώπη. </a:t>
            </a:r>
          </a:p>
          <a:p>
            <a:pPr marL="285750" indent="-285750" algn="just">
              <a:buClr>
                <a:srgbClr val="9999FF"/>
              </a:buClr>
              <a:buFont typeface="Sylfaen" panose="010A0502050306030303" pitchFamily="18" charset="0"/>
              <a:buChar char="֍"/>
            </a:pPr>
            <a:endParaRPr lang="el-GR" sz="1600" b="1"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Clr>
                <a:srgbClr val="9999FF"/>
              </a:buClr>
              <a:buFont typeface="Sylfaen" panose="010A0502050306030303" pitchFamily="18" charset="0"/>
              <a:buChar char="֍"/>
            </a:pP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Clr>
                <a:srgbClr val="9999FF"/>
              </a:buClr>
              <a:buFont typeface="Sylfaen" panose="010A0502050306030303" pitchFamily="18" charset="0"/>
              <a:buChar char="֍"/>
            </a:pPr>
            <a:endParaRPr lang="en-US" sz="1600" b="1"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Clr>
                <a:srgbClr val="9999FF"/>
              </a:buClr>
              <a:buFont typeface="Sylfaen" panose="010A0502050306030303" pitchFamily="18" charset="0"/>
              <a:buChar char="֍"/>
            </a:pPr>
            <a:r>
              <a:rPr lang="el-GR" sz="1600" b="1" dirty="0">
                <a:latin typeface="Sylfaen" panose="010A0502050306030303" pitchFamily="18" charset="0"/>
                <a:ea typeface="Calibri" panose="020F0502020204030204" pitchFamily="34" charset="0"/>
                <a:cs typeface="Times New Roman" panose="02020603050405020304" pitchFamily="18" charset="0"/>
              </a:rPr>
              <a:t>Η μακρά θεώρηση που αντιμετώπιζε τα αρσενικά και θηλυκά σώματα ως ένα συνεχές και άνδρες και γυναίκες διαταγμένες σε μία συνεχή κλίμακα με επίκεντρο τα γεννητικά όργανα θα αντικατασταθεί από τη ριζική διαφορά ανδρών και γυναικών κατά τον 18ο αι. και μετά. </a:t>
            </a:r>
          </a:p>
          <a:p>
            <a:pPr marL="285750" indent="-285750" algn="just">
              <a:buClr>
                <a:srgbClr val="9999FF"/>
              </a:buClr>
              <a:buFont typeface="Sylfaen" panose="010A0502050306030303" pitchFamily="18" charset="0"/>
              <a:buChar char="֍"/>
            </a:pPr>
            <a:endParaRPr lang="el-GR" sz="1600" b="1" dirty="0">
              <a:latin typeface="Sylfaen" panose="010A0502050306030303" pitchFamily="18" charset="0"/>
              <a:ea typeface="Calibri" panose="020F0502020204030204" pitchFamily="34" charset="0"/>
              <a:cs typeface="Times New Roman" panose="02020603050405020304" pitchFamily="18" charset="0"/>
            </a:endParaRPr>
          </a:p>
          <a:p>
            <a:pPr algn="just">
              <a:buClr>
                <a:srgbClr val="9999FF"/>
              </a:buClr>
            </a:pPr>
            <a:endParaRPr lang="el-GR" sz="1600" b="1"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Clr>
                <a:srgbClr val="9999FF"/>
              </a:buClr>
              <a:buFont typeface="Sylfaen" panose="010A0502050306030303" pitchFamily="18" charset="0"/>
              <a:buChar char="֍"/>
            </a:pPr>
            <a:endParaRPr lang="el-GR" sz="1600" b="1"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Clr>
                <a:srgbClr val="9999FF"/>
              </a:buClr>
              <a:buFont typeface="Sylfaen" panose="010A0502050306030303" pitchFamily="18" charset="0"/>
              <a:buChar char="֍"/>
            </a:pPr>
            <a:r>
              <a:rPr lang="el-GR" sz="1600" b="1" dirty="0">
                <a:latin typeface="Sylfaen" panose="010A0502050306030303" pitchFamily="18" charset="0"/>
                <a:ea typeface="Calibri" panose="020F0502020204030204" pitchFamily="34" charset="0"/>
                <a:cs typeface="Times New Roman" panose="02020603050405020304" pitchFamily="18" charset="0"/>
              </a:rPr>
              <a:t>Στον </a:t>
            </a:r>
            <a:r>
              <a:rPr lang="el-GR" sz="1600" b="1" dirty="0" err="1">
                <a:latin typeface="Sylfaen" panose="010A0502050306030303" pitchFamily="18" charset="0"/>
                <a:ea typeface="Calibri" panose="020F0502020204030204" pitchFamily="34" charset="0"/>
                <a:cs typeface="Times New Roman" panose="02020603050405020304" pitchFamily="18" charset="0"/>
              </a:rPr>
              <a:t>Boswell</a:t>
            </a:r>
            <a:r>
              <a:rPr lang="el-GR" sz="1600" b="1" dirty="0">
                <a:latin typeface="Sylfaen" panose="010A0502050306030303" pitchFamily="18" charset="0"/>
                <a:ea typeface="Calibri" panose="020F0502020204030204" pitchFamily="34" charset="0"/>
                <a:cs typeface="Times New Roman" panose="02020603050405020304" pitchFamily="18" charset="0"/>
              </a:rPr>
              <a:t>, λοιπόν, διαβάζουμε την γενεαλογία του διωκτικού λόγου απέναντι στους ομοφυλόφιλους, σε μια παράλληλη αναζήτηση της ιστορίας της ομοφυλοφιλίας, στην οποία υπογραμμίζει ότι κατά τον 12ο και 13ο αι., πολλαπλασιάστηκαν οι εχθρικοί λόγοι απέναντι στην «ομοφυλοφιλία», εν αντιθέσει με τις περιόδους τις ύστερης αρχαιότητας και του πρώιμου Μεσαίωνα, </a:t>
            </a:r>
            <a:r>
              <a:rPr lang="el-GR" sz="1600" dirty="0">
                <a:latin typeface="Sylfaen" panose="010A0502050306030303" pitchFamily="18" charset="0"/>
                <a:ea typeface="Calibri" panose="020F0502020204030204" pitchFamily="34" charset="0"/>
                <a:cs typeface="Times New Roman" panose="02020603050405020304" pitchFamily="18" charset="0"/>
              </a:rPr>
              <a:t>όπου απουσίαζε μια τόσο </a:t>
            </a:r>
            <a:r>
              <a:rPr lang="el-GR" sz="1600" b="1" dirty="0">
                <a:latin typeface="Sylfaen" panose="010A0502050306030303" pitchFamily="18" charset="0"/>
                <a:ea typeface="Calibri" panose="020F0502020204030204" pitchFamily="34" charset="0"/>
                <a:cs typeface="Times New Roman" panose="02020603050405020304" pitchFamily="18" charset="0"/>
              </a:rPr>
              <a:t>έντονα εχθρική και επιθετική στάση</a:t>
            </a:r>
            <a:r>
              <a:rPr lang="el-GR" sz="1600" dirty="0">
                <a:latin typeface="Sylfaen" panose="010A0502050306030303" pitchFamily="18" charset="0"/>
                <a:ea typeface="Calibri" panose="020F0502020204030204" pitchFamily="34" charset="0"/>
                <a:cs typeface="Times New Roman" panose="02020603050405020304" pitchFamily="18" charset="0"/>
              </a:rPr>
              <a:t>. Το πολιτιστικό, επίσης, κληροδότημα του αρχαίου ελληνικού και ρωμαϊκού κόσμου ήταν ανεκτικό, άρα στήνεται εναργώς ένα σημείο τομής από τον 12ο αιώνα και μετά. Αυτή η ερμηνεία έμεινε γνωστή ως </a:t>
            </a:r>
            <a:r>
              <a:rPr lang="el-GR" sz="1600" b="1" dirty="0">
                <a:solidFill>
                  <a:srgbClr val="0033CC"/>
                </a:solidFill>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«η θέση του </a:t>
            </a:r>
            <a:r>
              <a:rPr lang="el-GR" sz="1600" b="1" dirty="0" err="1">
                <a:solidFill>
                  <a:srgbClr val="0033CC"/>
                </a:solidFill>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Boswell</a:t>
            </a:r>
            <a:r>
              <a:rPr lang="el-GR" sz="1600" b="1" dirty="0">
                <a:solidFill>
                  <a:srgbClr val="0033CC"/>
                </a:solidFill>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a:t>
            </a:r>
          </a:p>
        </p:txBody>
      </p:sp>
      <p:sp>
        <p:nvSpPr>
          <p:cNvPr id="2" name="Βέλος: Κάτω 1">
            <a:extLst>
              <a:ext uri="{FF2B5EF4-FFF2-40B4-BE49-F238E27FC236}">
                <a16:creationId xmlns:a16="http://schemas.microsoft.com/office/drawing/2014/main" id="{9DBA5A89-67D9-3A99-41E5-E8B8675DECCA}"/>
              </a:ext>
            </a:extLst>
          </p:cNvPr>
          <p:cNvSpPr/>
          <p:nvPr/>
        </p:nvSpPr>
        <p:spPr>
          <a:xfrm>
            <a:off x="5960853" y="1682151"/>
            <a:ext cx="310551" cy="560717"/>
          </a:xfrm>
          <a:prstGeom prst="downArrow">
            <a:avLst/>
          </a:prstGeom>
          <a:solidFill>
            <a:srgbClr val="9999FF"/>
          </a:solidFill>
          <a:ln>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Κάτω 3">
            <a:extLst>
              <a:ext uri="{FF2B5EF4-FFF2-40B4-BE49-F238E27FC236}">
                <a16:creationId xmlns:a16="http://schemas.microsoft.com/office/drawing/2014/main" id="{C24B9068-56BA-DEC2-396E-DADEAF94FEF2}"/>
              </a:ext>
            </a:extLst>
          </p:cNvPr>
          <p:cNvSpPr/>
          <p:nvPr/>
        </p:nvSpPr>
        <p:spPr>
          <a:xfrm>
            <a:off x="5960853" y="3100177"/>
            <a:ext cx="310551" cy="560717"/>
          </a:xfrm>
          <a:prstGeom prst="downArrow">
            <a:avLst/>
          </a:prstGeom>
          <a:solidFill>
            <a:srgbClr val="9999FF"/>
          </a:solidFill>
          <a:ln>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49476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31370" y="600959"/>
            <a:ext cx="11729259" cy="5386090"/>
          </a:xfrm>
          <a:prstGeom prst="rect">
            <a:avLst/>
          </a:prstGeom>
          <a:noFill/>
        </p:spPr>
        <p:txBody>
          <a:bodyPr wrap="square" rtlCol="0">
            <a:spAutoFit/>
          </a:bodyPr>
          <a:lstStyle/>
          <a:p>
            <a:pPr algn="ctr"/>
            <a:r>
              <a:rPr lang="el-GR" sz="2000" dirty="0">
                <a:latin typeface="Sylfaen" panose="010A0502050306030303" pitchFamily="18" charset="0"/>
              </a:rPr>
              <a:t>Τη νέα κανονικότητα στήριξε με το έργο του και ένας άλλος σεξολόγος</a:t>
            </a:r>
          </a:p>
          <a:p>
            <a:pPr algn="just"/>
            <a:endParaRPr lang="el-GR" b="1" dirty="0">
              <a:latin typeface="Sylfaen" panose="010A0502050306030303" pitchFamily="18" charset="0"/>
            </a:endParaRPr>
          </a:p>
          <a:p>
            <a:pPr algn="just"/>
            <a:endParaRPr lang="el-GR" b="1" dirty="0">
              <a:latin typeface="Sylfaen" panose="010A0502050306030303" pitchFamily="18" charset="0"/>
            </a:endParaRPr>
          </a:p>
          <a:p>
            <a:pPr algn="just"/>
            <a:endParaRPr lang="el-GR" b="1" dirty="0">
              <a:latin typeface="Sylfaen" panose="010A0502050306030303" pitchFamily="18" charset="0"/>
            </a:endParaRPr>
          </a:p>
          <a:p>
            <a:pPr algn="just"/>
            <a:endParaRPr lang="el-GR" b="1" dirty="0">
              <a:latin typeface="Sylfaen" panose="010A0502050306030303" pitchFamily="18" charset="0"/>
            </a:endParaRPr>
          </a:p>
          <a:p>
            <a:pPr algn="ctr"/>
            <a:r>
              <a:rPr lang="el-GR" b="1" dirty="0" err="1">
                <a:latin typeface="Sylfaen" panose="010A0502050306030303" pitchFamily="18" charset="0"/>
              </a:rPr>
              <a:t>Havelock</a:t>
            </a:r>
            <a:r>
              <a:rPr lang="el-GR" b="1" dirty="0">
                <a:latin typeface="Sylfaen" panose="010A0502050306030303" pitchFamily="18" charset="0"/>
              </a:rPr>
              <a:t> </a:t>
            </a:r>
            <a:r>
              <a:rPr lang="el-GR" b="1" dirty="0" err="1">
                <a:latin typeface="Sylfaen" panose="010A0502050306030303" pitchFamily="18" charset="0"/>
              </a:rPr>
              <a:t>Ellis</a:t>
            </a:r>
            <a:endParaRPr lang="el-GR" dirty="0">
              <a:latin typeface="Sylfaen" panose="010A0502050306030303" pitchFamily="18" charset="0"/>
            </a:endParaRPr>
          </a:p>
          <a:p>
            <a:pPr algn="ctr"/>
            <a:r>
              <a:rPr lang="el-GR" dirty="0">
                <a:latin typeface="Sylfaen" panose="010A0502050306030303" pitchFamily="18" charset="0"/>
              </a:rPr>
              <a:t>με το έργο του </a:t>
            </a:r>
            <a:r>
              <a:rPr lang="el-GR" b="1" i="1" dirty="0" err="1">
                <a:solidFill>
                  <a:srgbClr val="00B0F0"/>
                </a:solidFill>
                <a:latin typeface="Sylfaen" panose="010A0502050306030303" pitchFamily="18" charset="0"/>
              </a:rPr>
              <a:t>Sex</a:t>
            </a:r>
            <a:r>
              <a:rPr lang="el-GR" b="1" i="1" dirty="0">
                <a:solidFill>
                  <a:srgbClr val="00B0F0"/>
                </a:solidFill>
                <a:latin typeface="Sylfaen" panose="010A0502050306030303" pitchFamily="18" charset="0"/>
              </a:rPr>
              <a:t> in </a:t>
            </a:r>
            <a:r>
              <a:rPr lang="el-GR" b="1" i="1" dirty="0" err="1">
                <a:solidFill>
                  <a:srgbClr val="00B0F0"/>
                </a:solidFill>
                <a:latin typeface="Sylfaen" panose="010A0502050306030303" pitchFamily="18" charset="0"/>
              </a:rPr>
              <a:t>Relation</a:t>
            </a:r>
            <a:r>
              <a:rPr lang="el-GR" b="1" i="1" dirty="0">
                <a:solidFill>
                  <a:srgbClr val="00B0F0"/>
                </a:solidFill>
                <a:latin typeface="Sylfaen" panose="010A0502050306030303" pitchFamily="18" charset="0"/>
              </a:rPr>
              <a:t> </a:t>
            </a:r>
            <a:r>
              <a:rPr lang="el-GR" b="1" i="1" dirty="0" err="1">
                <a:solidFill>
                  <a:srgbClr val="00B0F0"/>
                </a:solidFill>
                <a:latin typeface="Sylfaen" panose="010A0502050306030303" pitchFamily="18" charset="0"/>
              </a:rPr>
              <a:t>to</a:t>
            </a:r>
            <a:r>
              <a:rPr lang="el-GR" b="1" i="1" dirty="0">
                <a:solidFill>
                  <a:srgbClr val="00B0F0"/>
                </a:solidFill>
                <a:latin typeface="Sylfaen" panose="010A0502050306030303" pitchFamily="18" charset="0"/>
              </a:rPr>
              <a:t> Society</a:t>
            </a:r>
            <a:r>
              <a:rPr lang="el-GR" b="1" dirty="0">
                <a:solidFill>
                  <a:srgbClr val="00B0F0"/>
                </a:solidFill>
                <a:latin typeface="Sylfaen" panose="010A0502050306030303" pitchFamily="18" charset="0"/>
              </a:rPr>
              <a:t> </a:t>
            </a:r>
            <a:r>
              <a:rPr lang="el-GR" dirty="0">
                <a:latin typeface="Sylfaen" panose="010A0502050306030303" pitchFamily="18" charset="0"/>
              </a:rPr>
              <a:t>(1910)</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00B0F0"/>
              </a:buClr>
              <a:buFont typeface="Sylfaen" panose="010A0502050306030303" pitchFamily="18" charset="0"/>
              <a:buChar char="●"/>
            </a:pPr>
            <a:r>
              <a:rPr lang="el-GR" b="1" dirty="0">
                <a:latin typeface="Sylfaen" panose="010A0502050306030303" pitchFamily="18" charset="0"/>
              </a:rPr>
              <a:t>αποδοκίμασε</a:t>
            </a:r>
            <a:r>
              <a:rPr lang="el-GR" dirty="0">
                <a:latin typeface="Sylfaen" panose="010A0502050306030303" pitchFamily="18" charset="0"/>
              </a:rPr>
              <a:t> τη διευρυμένη αντίληψη για μια «μεσαιωνική ασκητική τραχύτητα» που κυριαρχούσε στην ηθική εξέλιξη του σεξ και του έρωτα τον 20ο αιώνα. </a:t>
            </a:r>
          </a:p>
          <a:p>
            <a:pPr marL="285750" indent="-285750" algn="just">
              <a:buClr>
                <a:srgbClr val="00B0F0"/>
              </a:buClr>
              <a:buFont typeface="Sylfaen" panose="010A0502050306030303" pitchFamily="18" charset="0"/>
              <a:buChar char="●"/>
            </a:pPr>
            <a:r>
              <a:rPr lang="el-GR" b="1" dirty="0">
                <a:latin typeface="Sylfaen" panose="010A0502050306030303" pitchFamily="18" charset="0"/>
              </a:rPr>
              <a:t>συγκεντρώνοντας τις απόψεις των εκκλησιαστικών πατέρων</a:t>
            </a:r>
            <a:r>
              <a:rPr lang="el-GR" dirty="0">
                <a:latin typeface="Sylfaen" panose="010A0502050306030303" pitchFamily="18" charset="0"/>
              </a:rPr>
              <a:t>, υποστήριξε πως «η φυσική (</a:t>
            </a:r>
            <a:r>
              <a:rPr lang="el-GR" dirty="0" err="1">
                <a:latin typeface="Sylfaen" panose="010A0502050306030303" pitchFamily="18" charset="0"/>
              </a:rPr>
              <a:t>normal</a:t>
            </a:r>
            <a:r>
              <a:rPr lang="el-GR" dirty="0">
                <a:latin typeface="Sylfaen" panose="010A0502050306030303" pitchFamily="18" charset="0"/>
              </a:rPr>
              <a:t>) σεξουαλική ενέργεια» υποβαθμίστηκε τόσο που «</a:t>
            </a:r>
            <a:r>
              <a:rPr lang="el-GR" b="1" dirty="0">
                <a:solidFill>
                  <a:srgbClr val="00B050"/>
                </a:solidFill>
                <a:latin typeface="Sylfaen" panose="010A0502050306030303" pitchFamily="18" charset="0"/>
              </a:rPr>
              <a:t>όλες οι λέξεις για το σεξ γρήγορα γέμισαν με βρωμιά</a:t>
            </a:r>
            <a:r>
              <a:rPr lang="el-GR" dirty="0">
                <a:latin typeface="Sylfaen" panose="010A0502050306030303" pitchFamily="18" charset="0"/>
              </a:rPr>
              <a:t>», με συνέπεια «</a:t>
            </a:r>
            <a:r>
              <a:rPr lang="el-GR" b="1" dirty="0">
                <a:solidFill>
                  <a:srgbClr val="00B050"/>
                </a:solidFill>
                <a:latin typeface="Sylfaen" panose="010A0502050306030303" pitchFamily="18" charset="0"/>
              </a:rPr>
              <a:t>να μη γνωρίζουμε ακριβώς μια φυσική λέξη για τον έρωτα των φύλων</a:t>
            </a:r>
            <a:r>
              <a:rPr lang="el-GR" dirty="0">
                <a:latin typeface="Sylfaen" panose="010A0502050306030303" pitchFamily="18" charset="0"/>
              </a:rPr>
              <a:t>». </a:t>
            </a:r>
          </a:p>
          <a:p>
            <a:pPr marL="285750" indent="-285750" algn="just">
              <a:buClr>
                <a:srgbClr val="00B0F0"/>
              </a:buClr>
              <a:buFont typeface="Sylfaen" panose="010A0502050306030303" pitchFamily="18" charset="0"/>
              <a:buChar char="●"/>
            </a:pPr>
            <a:r>
              <a:rPr lang="el-GR" dirty="0">
                <a:latin typeface="Sylfaen" panose="010A0502050306030303" pitchFamily="18" charset="0"/>
              </a:rPr>
              <a:t>κατάφερε να επισκευάσει αυτήν την οργή της </a:t>
            </a:r>
            <a:r>
              <a:rPr lang="el-GR" dirty="0" err="1">
                <a:latin typeface="Sylfaen" panose="010A0502050306030303" pitchFamily="18" charset="0"/>
              </a:rPr>
              <a:t>νεωτερικότητας</a:t>
            </a:r>
            <a:r>
              <a:rPr lang="el-GR" dirty="0">
                <a:latin typeface="Sylfaen" panose="010A0502050306030303" pitchFamily="18" charset="0"/>
              </a:rPr>
              <a:t> σε βάρος του Μεσαίωνα, εφαρμόζοντας τον όρο «</a:t>
            </a:r>
            <a:r>
              <a:rPr lang="el-GR" b="1" dirty="0" err="1">
                <a:latin typeface="Sylfaen" panose="010A0502050306030303" pitchFamily="18" charset="0"/>
              </a:rPr>
              <a:t>ετεροσεξουαλικός</a:t>
            </a:r>
            <a:r>
              <a:rPr lang="el-GR" dirty="0">
                <a:latin typeface="Sylfaen" panose="010A0502050306030303" pitchFamily="18" charset="0"/>
              </a:rPr>
              <a:t>» για να περιγράψει </a:t>
            </a:r>
            <a:r>
              <a:rPr lang="el-GR" b="1" dirty="0">
                <a:solidFill>
                  <a:srgbClr val="00B050"/>
                </a:solidFill>
                <a:latin typeface="Sylfaen" panose="010A0502050306030303" pitchFamily="18" charset="0"/>
              </a:rPr>
              <a:t>το φυσικό ένστικτο που αποκαλείται έρωτας μεταξύ των φύλων</a:t>
            </a:r>
            <a:r>
              <a:rPr lang="el-GR" dirty="0">
                <a:latin typeface="Sylfaen" panose="010A0502050306030303" pitchFamily="18" charset="0"/>
              </a:rPr>
              <a:t>. </a:t>
            </a:r>
          </a:p>
        </p:txBody>
      </p:sp>
      <p:sp>
        <p:nvSpPr>
          <p:cNvPr id="2" name="Βέλος: Κάτω 1">
            <a:extLst>
              <a:ext uri="{FF2B5EF4-FFF2-40B4-BE49-F238E27FC236}">
                <a16:creationId xmlns:a16="http://schemas.microsoft.com/office/drawing/2014/main" id="{9365EE0B-E418-D9C6-BD60-D07826B8801A}"/>
              </a:ext>
            </a:extLst>
          </p:cNvPr>
          <p:cNvSpPr/>
          <p:nvPr/>
        </p:nvSpPr>
        <p:spPr>
          <a:xfrm>
            <a:off x="6096000" y="1115878"/>
            <a:ext cx="118820" cy="712922"/>
          </a:xfrm>
          <a:prstGeom prst="downArrow">
            <a:avLst/>
          </a:prstGeom>
          <a:solidFill>
            <a:srgbClr val="4C3D8B"/>
          </a:solidFill>
          <a:ln>
            <a:solidFill>
              <a:srgbClr val="4C3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Κάτω 3">
            <a:extLst>
              <a:ext uri="{FF2B5EF4-FFF2-40B4-BE49-F238E27FC236}">
                <a16:creationId xmlns:a16="http://schemas.microsoft.com/office/drawing/2014/main" id="{8626BF26-4ACC-9AA2-2034-8510729599C1}"/>
              </a:ext>
            </a:extLst>
          </p:cNvPr>
          <p:cNvSpPr/>
          <p:nvPr/>
        </p:nvSpPr>
        <p:spPr>
          <a:xfrm>
            <a:off x="6096000" y="3155504"/>
            <a:ext cx="118820" cy="712922"/>
          </a:xfrm>
          <a:prstGeom prst="downArrow">
            <a:avLst/>
          </a:prstGeom>
          <a:solidFill>
            <a:srgbClr val="4C3D8B"/>
          </a:solidFill>
          <a:ln>
            <a:solidFill>
              <a:srgbClr val="4C3D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945CC35-1F62-18CA-16E2-63294A73680E}"/>
              </a:ext>
            </a:extLst>
          </p:cNvPr>
          <p:cNvSpPr txBox="1"/>
          <p:nvPr/>
        </p:nvSpPr>
        <p:spPr>
          <a:xfrm>
            <a:off x="6446190" y="3327299"/>
            <a:ext cx="1689315" cy="369332"/>
          </a:xfrm>
          <a:prstGeom prst="rect">
            <a:avLst/>
          </a:prstGeom>
          <a:noFill/>
        </p:spPr>
        <p:txBody>
          <a:bodyPr wrap="square" rtlCol="0">
            <a:spAutoFit/>
          </a:bodyPr>
          <a:lstStyle/>
          <a:p>
            <a:r>
              <a:rPr lang="el-GR" dirty="0">
                <a:latin typeface="Sylfaen" panose="010A0502050306030303" pitchFamily="18" charset="0"/>
              </a:rPr>
              <a:t>στο οποίο</a:t>
            </a:r>
            <a:endParaRPr lang="el-GR" dirty="0"/>
          </a:p>
        </p:txBody>
      </p:sp>
    </p:spTree>
    <p:extLst>
      <p:ext uri="{BB962C8B-B14F-4D97-AF65-F5344CB8AC3E}">
        <p14:creationId xmlns:p14="http://schemas.microsoft.com/office/powerpoint/2010/main" val="2362507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440574" y="388124"/>
            <a:ext cx="11064240" cy="6463308"/>
          </a:xfrm>
          <a:prstGeom prst="rect">
            <a:avLst/>
          </a:prstGeom>
        </p:spPr>
        <p:txBody>
          <a:bodyPr wrap="square">
            <a:spAutoFit/>
          </a:bodyPr>
          <a:lstStyle/>
          <a:p>
            <a:endParaRPr lang="el-GR" dirty="0"/>
          </a:p>
          <a:p>
            <a:pPr marL="285750" lvl="0" indent="-285750" algn="just">
              <a:buClr>
                <a:srgbClr val="00B0F0"/>
              </a:buClr>
              <a:buFontTx/>
              <a:buChar char="֍"/>
            </a:pPr>
            <a:r>
              <a:rPr lang="el-GR" dirty="0">
                <a:solidFill>
                  <a:srgbClr val="000000"/>
                </a:solidFill>
                <a:latin typeface="Sylfaen" panose="010A0502050306030303" pitchFamily="18" charset="0"/>
              </a:rPr>
              <a:t>Το ίδιο συμβαίνει και με την </a:t>
            </a:r>
            <a:r>
              <a:rPr lang="el-GR" b="1" dirty="0">
                <a:solidFill>
                  <a:srgbClr val="8C0E71"/>
                </a:solidFill>
                <a:latin typeface="Sylfaen" panose="010A0502050306030303" pitchFamily="18" charset="0"/>
              </a:rPr>
              <a:t>ερωτική επιθυμία</a:t>
            </a:r>
            <a:r>
              <a:rPr lang="el-GR" dirty="0">
                <a:solidFill>
                  <a:srgbClr val="000000"/>
                </a:solidFill>
                <a:latin typeface="Sylfaen" panose="010A0502050306030303" pitchFamily="18" charset="0"/>
              </a:rPr>
              <a:t>, η οποία εξεταζόμενη ως </a:t>
            </a:r>
            <a:r>
              <a:rPr lang="el-GR" b="1" dirty="0" err="1">
                <a:solidFill>
                  <a:srgbClr val="000000"/>
                </a:solidFill>
                <a:latin typeface="Sylfaen" panose="010A0502050306030303" pitchFamily="18" charset="0"/>
              </a:rPr>
              <a:t>ετεροσεξουαλική</a:t>
            </a:r>
            <a:r>
              <a:rPr lang="el-GR" dirty="0">
                <a:solidFill>
                  <a:srgbClr val="000000"/>
                </a:solidFill>
                <a:latin typeface="Sylfaen" panose="010A0502050306030303" pitchFamily="18" charset="0"/>
              </a:rPr>
              <a:t> εδράζεται στο πλαίσιο της συνουσίας ανάμεσα στο πέος και στον κόλπο, </a:t>
            </a:r>
            <a:r>
              <a:rPr lang="el-GR" b="1" dirty="0">
                <a:solidFill>
                  <a:srgbClr val="000000"/>
                </a:solidFill>
                <a:latin typeface="Sylfaen" panose="010A0502050306030303" pitchFamily="18" charset="0"/>
              </a:rPr>
              <a:t>με κεντρική τη διείσδυση</a:t>
            </a:r>
            <a:r>
              <a:rPr lang="el-GR" dirty="0">
                <a:solidFill>
                  <a:srgbClr val="000000"/>
                </a:solidFill>
                <a:latin typeface="Sylfaen" panose="010A0502050306030303" pitchFamily="18" charset="0"/>
              </a:rPr>
              <a:t>, με ή χωρίς προκαταρκτικά. </a:t>
            </a:r>
            <a:r>
              <a:rPr lang="el-GR" b="1" dirty="0">
                <a:solidFill>
                  <a:srgbClr val="0033CC"/>
                </a:solidFill>
                <a:latin typeface="Sylfaen" panose="010A0502050306030303" pitchFamily="18" charset="0"/>
              </a:rPr>
              <a:t>Αυτή η κεντρικότητα της διείσδυσης ήταν κυρίαρχη και στο μυαλό των μεσαιωνικών ανθρώπων για το σεξ, όπως και το γεγονός ότι κάποιος έκανε κάτι σε έναν άλλον </a:t>
            </a:r>
            <a:r>
              <a:rPr lang="el-GR" dirty="0">
                <a:solidFill>
                  <a:srgbClr val="000000"/>
                </a:solidFill>
                <a:latin typeface="Sylfaen" panose="010A0502050306030303" pitchFamily="18" charset="0"/>
              </a:rPr>
              <a:t>(υποκείμενο διείσδυσης).</a:t>
            </a:r>
          </a:p>
          <a:p>
            <a:pPr marL="285750" indent="-285750">
              <a:buClr>
                <a:srgbClr val="00B0F0"/>
              </a:buClr>
              <a:buFontTx/>
              <a:buChar char="֍"/>
            </a:pPr>
            <a:endParaRPr lang="el-GR" dirty="0"/>
          </a:p>
          <a:p>
            <a:pPr marL="285750" indent="-285750" algn="just">
              <a:buClr>
                <a:srgbClr val="00B0F0"/>
              </a:buClr>
              <a:buFontTx/>
              <a:buChar char="֍"/>
            </a:pPr>
            <a:r>
              <a:rPr lang="el-GR" dirty="0">
                <a:latin typeface="Sylfaen" panose="010A0502050306030303" pitchFamily="18" charset="0"/>
              </a:rPr>
              <a:t>Η τελευταία, ωστόσο, πρόσληψη του σεξ διαφέρει με αυτή του σήμερα, όπου κυριαρχεί η </a:t>
            </a:r>
            <a:r>
              <a:rPr lang="el-GR" b="1" u="sng" dirty="0" err="1">
                <a:latin typeface="Sylfaen" panose="010A0502050306030303" pitchFamily="18" charset="0"/>
              </a:rPr>
              <a:t>διάδραση</a:t>
            </a:r>
            <a:r>
              <a:rPr lang="el-GR" b="1" u="sng" dirty="0">
                <a:latin typeface="Sylfaen" panose="010A0502050306030303" pitchFamily="18" charset="0"/>
              </a:rPr>
              <a:t> των ατόμων</a:t>
            </a:r>
            <a:r>
              <a:rPr lang="el-GR" dirty="0">
                <a:latin typeface="Sylfaen" panose="010A0502050306030303" pitchFamily="18" charset="0"/>
              </a:rPr>
              <a:t> που εμπλέκονται στην πράξη με τρόπο που να γίνεται εμφανής στη χρήση της γλώσσας («κάνουμε σεξ», «συνουσιαζόμαστε»). </a:t>
            </a: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marL="285750" indent="-285750" algn="just">
              <a:buClr>
                <a:srgbClr val="00B0F0"/>
              </a:buClr>
              <a:buFontTx/>
              <a:buChar char="֍"/>
            </a:pPr>
            <a:endParaRPr lang="el-GR" dirty="0">
              <a:latin typeface="Sylfaen" panose="010A0502050306030303" pitchFamily="18" charset="0"/>
            </a:endParaRPr>
          </a:p>
          <a:p>
            <a:pPr algn="just"/>
            <a:endParaRPr lang="el-GR" dirty="0">
              <a:latin typeface="Sylfaen" panose="010A0502050306030303" pitchFamily="18" charset="0"/>
            </a:endParaRPr>
          </a:p>
          <a:p>
            <a:pPr algn="just"/>
            <a:r>
              <a:rPr lang="el-GR" dirty="0">
                <a:latin typeface="Sylfaen" panose="010A0502050306030303" pitchFamily="18" charset="0"/>
              </a:rPr>
              <a:t>Εκεί, λοιπόν </a:t>
            </a:r>
            <a:r>
              <a:rPr lang="el-GR" b="1" dirty="0">
                <a:solidFill>
                  <a:srgbClr val="002060"/>
                </a:solidFill>
                <a:latin typeface="Sylfaen" panose="010A0502050306030303" pitchFamily="18" charset="0"/>
              </a:rPr>
              <a:t>που άνδρας είναι το υποκείμενο, αυτό που ενεργεί</a:t>
            </a:r>
            <a:r>
              <a:rPr lang="el-GR" dirty="0">
                <a:latin typeface="Sylfaen" panose="010A0502050306030303" pitchFamily="18" charset="0"/>
              </a:rPr>
              <a:t>, </a:t>
            </a:r>
            <a:r>
              <a:rPr lang="el-GR" b="1" dirty="0">
                <a:solidFill>
                  <a:srgbClr val="00B050"/>
                </a:solidFill>
                <a:latin typeface="Sylfaen" panose="010A0502050306030303" pitchFamily="18" charset="0"/>
              </a:rPr>
              <a:t>η γυναίκα είναι το αντικείμενο, αυτό που παθαίνει</a:t>
            </a:r>
            <a:r>
              <a:rPr lang="el-GR" dirty="0">
                <a:latin typeface="Sylfaen" panose="010A0502050306030303" pitchFamily="18" charset="0"/>
              </a:rPr>
              <a:t>. Ακριβώς αυτή η </a:t>
            </a:r>
            <a:r>
              <a:rPr lang="el-GR" b="1" dirty="0">
                <a:latin typeface="Sylfaen" panose="010A0502050306030303" pitchFamily="18" charset="0"/>
              </a:rPr>
              <a:t>σχέση ενεργητικότητας και παθητικότητας </a:t>
            </a:r>
            <a:r>
              <a:rPr lang="el-GR" dirty="0">
                <a:latin typeface="Sylfaen" panose="010A0502050306030303" pitchFamily="18" charset="0"/>
              </a:rPr>
              <a:t>λειτουργεί ικανοποιητικά για να ολοκληρώσει τη σύλληψη των ανθρώπων του Μεσαίωνα για το σεξ. </a:t>
            </a:r>
          </a:p>
        </p:txBody>
      </p:sp>
      <p:sp>
        <p:nvSpPr>
          <p:cNvPr id="2" name="TextBox 1">
            <a:extLst>
              <a:ext uri="{FF2B5EF4-FFF2-40B4-BE49-F238E27FC236}">
                <a16:creationId xmlns:a16="http://schemas.microsoft.com/office/drawing/2014/main" id="{219D2050-D88F-1C86-BD0A-B8EFCEFDAD74}"/>
              </a:ext>
            </a:extLst>
          </p:cNvPr>
          <p:cNvSpPr txBox="1"/>
          <p:nvPr/>
        </p:nvSpPr>
        <p:spPr>
          <a:xfrm>
            <a:off x="1150586" y="3068665"/>
            <a:ext cx="10354228" cy="2031325"/>
          </a:xfrm>
          <a:prstGeom prst="rect">
            <a:avLst/>
          </a:prstGeom>
          <a:noFill/>
        </p:spPr>
        <p:txBody>
          <a:bodyPr wrap="square" rtlCol="0">
            <a:spAutoFit/>
          </a:bodyPr>
          <a:lstStyle/>
          <a:p>
            <a:pPr marL="285750" indent="-285750" algn="just">
              <a:buClr>
                <a:srgbClr val="0033CC"/>
              </a:buClr>
              <a:buFont typeface="Sylfaen" panose="010A0502050306030303" pitchFamily="18" charset="0"/>
              <a:buChar char="◊"/>
            </a:pPr>
            <a:r>
              <a:rPr lang="el-GR" dirty="0">
                <a:latin typeface="Sylfaen" panose="010A0502050306030303" pitchFamily="18" charset="0"/>
              </a:rPr>
              <a:t>Το υποκείμενο του γαλλικού ρήματος</a:t>
            </a:r>
            <a:r>
              <a:rPr lang="el-GR" i="1" dirty="0">
                <a:latin typeface="Sylfaen" panose="010A0502050306030303" pitchFamily="18" charset="0"/>
              </a:rPr>
              <a:t> </a:t>
            </a:r>
            <a:r>
              <a:rPr lang="en-US" b="1" i="1" dirty="0" err="1">
                <a:solidFill>
                  <a:srgbClr val="00B050"/>
                </a:solidFill>
                <a:latin typeface="Sylfaen" panose="010A0502050306030303" pitchFamily="18" charset="0"/>
              </a:rPr>
              <a:t>foutre</a:t>
            </a:r>
            <a:r>
              <a:rPr lang="el-GR" dirty="0">
                <a:latin typeface="Sylfaen" panose="010A0502050306030303" pitchFamily="18" charset="0"/>
              </a:rPr>
              <a:t>, στη σύγχρονη </a:t>
            </a:r>
            <a:r>
              <a:rPr lang="el-GR" b="1" dirty="0">
                <a:latin typeface="Sylfaen" panose="010A0502050306030303" pitchFamily="18" charset="0"/>
              </a:rPr>
              <a:t>γαλλική γλώσσα </a:t>
            </a:r>
            <a:r>
              <a:rPr lang="el-GR" dirty="0">
                <a:latin typeface="Sylfaen" panose="010A0502050306030303" pitchFamily="18" charset="0"/>
              </a:rPr>
              <a:t>μπορεί να είναι άνδρας, γυναίκα ή και ζευγάρι, </a:t>
            </a:r>
            <a:r>
              <a:rPr lang="el-GR" b="1" dirty="0">
                <a:solidFill>
                  <a:srgbClr val="FF0000"/>
                </a:solidFill>
                <a:latin typeface="Sylfaen" panose="010A0502050306030303" pitchFamily="18" charset="0"/>
              </a:rPr>
              <a:t>αλλά στη μεσαιωνική του χρήση το υποκείμενο ήταν πάντοτε άνδρας και σήμαινε κυριολεκτικά «να διεισδύει»</a:t>
            </a:r>
            <a:r>
              <a:rPr lang="el-GR" dirty="0">
                <a:latin typeface="Sylfaen" panose="010A0502050306030303" pitchFamily="18" charset="0"/>
              </a:rPr>
              <a:t>. </a:t>
            </a:r>
          </a:p>
          <a:p>
            <a:pPr marL="285750" indent="-285750" algn="just">
              <a:buClr>
                <a:srgbClr val="0033CC"/>
              </a:buClr>
              <a:buFont typeface="Sylfaen" panose="010A0502050306030303" pitchFamily="18" charset="0"/>
              <a:buChar char="◊"/>
            </a:pPr>
            <a:r>
              <a:rPr lang="el-GR" dirty="0">
                <a:latin typeface="Sylfaen" panose="010A0502050306030303" pitchFamily="18" charset="0"/>
              </a:rPr>
              <a:t>Την ίδια γλωσσική και νοηματική συνθήκη συναντάμε και στα </a:t>
            </a:r>
            <a:r>
              <a:rPr lang="el-GR" b="1" dirty="0">
                <a:latin typeface="Sylfaen" panose="010A0502050306030303" pitchFamily="18" charset="0"/>
              </a:rPr>
              <a:t>μεσαιωνικά αγγλικά </a:t>
            </a:r>
            <a:r>
              <a:rPr lang="el-GR" dirty="0">
                <a:latin typeface="Sylfaen" panose="010A0502050306030303" pitchFamily="18" charset="0"/>
              </a:rPr>
              <a:t>με το ρήμα </a:t>
            </a:r>
            <a:r>
              <a:rPr lang="en-US" b="1" i="1" dirty="0" err="1">
                <a:solidFill>
                  <a:srgbClr val="FF0000"/>
                </a:solidFill>
                <a:latin typeface="Sylfaen" panose="010A0502050306030303" pitchFamily="18" charset="0"/>
              </a:rPr>
              <a:t>swinen</a:t>
            </a:r>
            <a:r>
              <a:rPr lang="el-GR" dirty="0">
                <a:latin typeface="Sylfaen" panose="010A0502050306030303" pitchFamily="18" charset="0"/>
              </a:rPr>
              <a:t>, το οποίο έφερε διττό νόημα, καθώς σήμαινε «αυτόν που έχει σεξουαλική επαφή» και αυτόν που «συνευρίσκεται σεξουαλικά με γυναίκα». Ακόμη και το λατινικό ρήμα </a:t>
            </a:r>
            <a:r>
              <a:rPr lang="en-US" b="1" i="1" dirty="0" err="1">
                <a:solidFill>
                  <a:srgbClr val="FF0000"/>
                </a:solidFill>
                <a:latin typeface="Sylfaen" panose="010A0502050306030303" pitchFamily="18" charset="0"/>
              </a:rPr>
              <a:t>concubere</a:t>
            </a:r>
            <a:r>
              <a:rPr lang="en-US" dirty="0">
                <a:latin typeface="Sylfaen" panose="010A0502050306030303" pitchFamily="18" charset="0"/>
              </a:rPr>
              <a:t> </a:t>
            </a:r>
            <a:r>
              <a:rPr lang="el-GR" dirty="0">
                <a:latin typeface="Sylfaen" panose="010A0502050306030303" pitchFamily="18" charset="0"/>
              </a:rPr>
              <a:t>που αρχικώς σήμαινε «να ξαπλώνεις μαζί με»</a:t>
            </a:r>
            <a:r>
              <a:rPr lang="en-US" dirty="0">
                <a:latin typeface="Sylfaen" panose="010A0502050306030303" pitchFamily="18" charset="0"/>
              </a:rPr>
              <a:t>, </a:t>
            </a:r>
            <a:r>
              <a:rPr lang="el-GR" b="1" dirty="0">
                <a:latin typeface="Sylfaen" panose="010A0502050306030303" pitchFamily="18" charset="0"/>
              </a:rPr>
              <a:t>στην πλειονότητά του χρησιμοποιούνταν με αρσενικό υποκείμενο</a:t>
            </a:r>
            <a:r>
              <a:rPr lang="el-GR" dirty="0">
                <a:latin typeface="Sylfaen" panose="010A0502050306030303" pitchFamily="18" charset="0"/>
              </a:rPr>
              <a:t>. </a:t>
            </a:r>
          </a:p>
        </p:txBody>
      </p:sp>
      <p:sp>
        <p:nvSpPr>
          <p:cNvPr id="8" name="Βέλος: Κάτω 7">
            <a:extLst>
              <a:ext uri="{FF2B5EF4-FFF2-40B4-BE49-F238E27FC236}">
                <a16:creationId xmlns:a16="http://schemas.microsoft.com/office/drawing/2014/main" id="{55FF23EC-D911-DE5D-7CD6-D06F4B88116A}"/>
              </a:ext>
            </a:extLst>
          </p:cNvPr>
          <p:cNvSpPr/>
          <p:nvPr/>
        </p:nvSpPr>
        <p:spPr>
          <a:xfrm>
            <a:off x="6137329" y="5269424"/>
            <a:ext cx="278969" cy="573437"/>
          </a:xfrm>
          <a:prstGeom prst="down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3395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291" y="0"/>
            <a:ext cx="10614582" cy="5601533"/>
          </a:xfrm>
          <a:prstGeom prst="rect">
            <a:avLst/>
          </a:prstGeom>
          <a:noFill/>
        </p:spPr>
        <p:txBody>
          <a:bodyPr wrap="square" rtlCol="0">
            <a:spAutoFit/>
          </a:bodyPr>
          <a:lstStyle/>
          <a:p>
            <a:pPr algn="just"/>
            <a:endParaRPr lang="el-GR" dirty="0">
              <a:latin typeface="Sylfaen" panose="010A0502050306030303" pitchFamily="18" charset="0"/>
            </a:endParaRPr>
          </a:p>
          <a:p>
            <a:pPr marL="285750" lvl="0" indent="-285750" algn="just">
              <a:buClr>
                <a:srgbClr val="A0988C">
                  <a:lumMod val="75000"/>
                </a:srgbClr>
              </a:buClr>
              <a:buFont typeface="Sylfaen" panose="010A0502050306030303" pitchFamily="18" charset="0"/>
              <a:buChar char="֍"/>
            </a:pPr>
            <a:r>
              <a:rPr lang="el-GR" sz="2000" dirty="0">
                <a:solidFill>
                  <a:prstClr val="black"/>
                </a:solidFill>
                <a:latin typeface="Sylfaen" panose="010A0502050306030303" pitchFamily="18" charset="0"/>
              </a:rPr>
              <a:t>Το σώμα</a:t>
            </a:r>
            <a:r>
              <a:rPr lang="en-US" sz="2000" dirty="0">
                <a:solidFill>
                  <a:prstClr val="black"/>
                </a:solidFill>
                <a:latin typeface="Sylfaen" panose="010A0502050306030303" pitchFamily="18" charset="0"/>
              </a:rPr>
              <a:t> </a:t>
            </a:r>
            <a:r>
              <a:rPr lang="el-GR" sz="2000" dirty="0">
                <a:solidFill>
                  <a:prstClr val="black"/>
                </a:solidFill>
                <a:latin typeface="Sylfaen" panose="010A0502050306030303" pitchFamily="18" charset="0"/>
              </a:rPr>
              <a:t>μπορεί να αναφέρεται σε δεκάδες πράγματα και να καθορίζεται από άλλα τόσα:</a:t>
            </a:r>
            <a:endParaRPr lang="en-US"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lvl="0" algn="just">
              <a:buClr>
                <a:schemeClr val="accent6">
                  <a:lumMod val="75000"/>
                </a:schemeClr>
              </a:buClr>
            </a:pPr>
            <a:endParaRPr lang="el-GR" sz="2000" dirty="0">
              <a:solidFill>
                <a:prstClr val="black"/>
              </a:solidFill>
              <a:latin typeface="Sylfaen" panose="010A0502050306030303" pitchFamily="18" charset="0"/>
            </a:endParaRPr>
          </a:p>
          <a:p>
            <a:pPr marL="285750" indent="-285750" algn="just">
              <a:buClr>
                <a:schemeClr val="accent6">
                  <a:lumMod val="75000"/>
                </a:schemeClr>
              </a:buClr>
              <a:buFont typeface="Sylfaen" panose="010A0502050306030303" pitchFamily="18" charset="0"/>
              <a:buChar char="֍"/>
            </a:pPr>
            <a:endParaRPr lang="el-GR" sz="2000" dirty="0">
              <a:latin typeface="Sylfaen" panose="010A0502050306030303" pitchFamily="18" charset="0"/>
            </a:endParaRPr>
          </a:p>
          <a:p>
            <a:pPr algn="r"/>
            <a:endParaRPr lang="en-US" sz="2000" dirty="0">
              <a:latin typeface="Sylfaen" panose="010A0502050306030303" pitchFamily="18" charset="0"/>
              <a:sym typeface="Wingdings" panose="05000000000000000000" pitchFamily="2" charset="2"/>
            </a:endParaRPr>
          </a:p>
          <a:p>
            <a:pPr algn="r"/>
            <a:endParaRPr lang="el-GR" sz="2000" b="1" dirty="0">
              <a:solidFill>
                <a:srgbClr val="00B0F0"/>
              </a:solidFill>
              <a:latin typeface="Sylfaen" panose="010A0502050306030303" pitchFamily="18" charset="0"/>
              <a:sym typeface="Wingdings" panose="05000000000000000000" pitchFamily="2" charset="2"/>
            </a:endParaRPr>
          </a:p>
          <a:p>
            <a:pPr algn="r"/>
            <a:endParaRPr lang="el-GR" sz="2000" dirty="0">
              <a:latin typeface="Sylfaen" panose="010A0502050306030303" pitchFamily="18" charset="0"/>
              <a:sym typeface="Wingdings" panose="05000000000000000000" pitchFamily="2" charset="2"/>
            </a:endParaRPr>
          </a:p>
          <a:p>
            <a:pPr algn="r"/>
            <a:endParaRPr lang="el-GR" sz="2000" dirty="0">
              <a:latin typeface="Sylfaen" panose="010A0502050306030303" pitchFamily="18" charset="0"/>
              <a:sym typeface="Wingdings" panose="05000000000000000000" pitchFamily="2" charset="2"/>
            </a:endParaRPr>
          </a:p>
          <a:p>
            <a:pPr algn="just"/>
            <a:r>
              <a:rPr lang="el-GR" sz="2000" dirty="0">
                <a:latin typeface="Sylfaen" panose="010A0502050306030303" pitchFamily="18" charset="0"/>
              </a:rPr>
              <a:t>Στην περίοδο, λοιπόν, του Μεσαίωνα </a:t>
            </a:r>
            <a:r>
              <a:rPr lang="el-GR" sz="2000" b="1" dirty="0">
                <a:solidFill>
                  <a:srgbClr val="002060"/>
                </a:solidFill>
                <a:latin typeface="Sylfaen" panose="010A0502050306030303" pitchFamily="18" charset="0"/>
              </a:rPr>
              <a:t>το σώμα εποπτεύεται από τον ιατρό </a:t>
            </a:r>
            <a:r>
              <a:rPr lang="el-GR" sz="2000" dirty="0">
                <a:solidFill>
                  <a:srgbClr val="002060"/>
                </a:solidFill>
                <a:latin typeface="Sylfaen" panose="010A0502050306030303" pitchFamily="18" charset="0"/>
              </a:rPr>
              <a:t>(</a:t>
            </a:r>
            <a:r>
              <a:rPr lang="el-GR" sz="2000" dirty="0" err="1">
                <a:latin typeface="Sylfaen" panose="010A0502050306030303" pitchFamily="18" charset="0"/>
              </a:rPr>
              <a:t>physician</a:t>
            </a:r>
            <a:r>
              <a:rPr lang="el-GR" sz="2000" dirty="0">
                <a:latin typeface="Sylfaen" panose="010A0502050306030303" pitchFamily="18" charset="0"/>
              </a:rPr>
              <a:t>) και </a:t>
            </a:r>
            <a:r>
              <a:rPr lang="el-GR" sz="2000" b="1" dirty="0">
                <a:solidFill>
                  <a:srgbClr val="002060"/>
                </a:solidFill>
                <a:latin typeface="Sylfaen" panose="010A0502050306030303" pitchFamily="18" charset="0"/>
              </a:rPr>
              <a:t>τον ιερέα</a:t>
            </a:r>
            <a:r>
              <a:rPr lang="el-GR" sz="2000" dirty="0">
                <a:solidFill>
                  <a:srgbClr val="002060"/>
                </a:solidFill>
                <a:latin typeface="Sylfaen" panose="010A0502050306030303" pitchFamily="18" charset="0"/>
              </a:rPr>
              <a:t>, </a:t>
            </a:r>
            <a:r>
              <a:rPr lang="el-GR" sz="2000" dirty="0">
                <a:latin typeface="Sylfaen" panose="010A0502050306030303" pitchFamily="18" charset="0"/>
              </a:rPr>
              <a:t>διαπραγματεύεται ανάμεσα </a:t>
            </a:r>
            <a:r>
              <a:rPr lang="el-GR" sz="2000" b="1" dirty="0">
                <a:latin typeface="Sylfaen" panose="010A0502050306030303" pitchFamily="18" charset="0"/>
              </a:rPr>
              <a:t>στον κλήρο</a:t>
            </a:r>
            <a:r>
              <a:rPr lang="el-GR" sz="2000" dirty="0">
                <a:latin typeface="Sylfaen" panose="010A0502050306030303" pitchFamily="18" charset="0"/>
              </a:rPr>
              <a:t> και </a:t>
            </a:r>
            <a:r>
              <a:rPr lang="el-GR" sz="2000" b="1" dirty="0">
                <a:latin typeface="Sylfaen" panose="010A0502050306030303" pitchFamily="18" charset="0"/>
              </a:rPr>
              <a:t>τους λαϊκούς</a:t>
            </a:r>
            <a:r>
              <a:rPr lang="el-GR" sz="2000" dirty="0">
                <a:latin typeface="Sylfaen" panose="010A0502050306030303" pitchFamily="18" charset="0"/>
              </a:rPr>
              <a:t>, </a:t>
            </a:r>
            <a:r>
              <a:rPr lang="el-GR" sz="2000" b="1" dirty="0">
                <a:solidFill>
                  <a:srgbClr val="002060"/>
                </a:solidFill>
                <a:latin typeface="Sylfaen" panose="010A0502050306030303" pitchFamily="18" charset="0"/>
              </a:rPr>
              <a:t>επιτελείται ανάμεσα σε γυναίκες και σε άνδρες</a:t>
            </a:r>
            <a:r>
              <a:rPr lang="el-GR" dirty="0">
                <a:latin typeface="Sylfaen" panose="010A0502050306030303" pitchFamily="18" charset="0"/>
              </a:rPr>
              <a:t>. </a:t>
            </a:r>
          </a:p>
        </p:txBody>
      </p:sp>
      <p:sp>
        <p:nvSpPr>
          <p:cNvPr id="7" name="TextBox 6">
            <a:extLst>
              <a:ext uri="{FF2B5EF4-FFF2-40B4-BE49-F238E27FC236}">
                <a16:creationId xmlns:a16="http://schemas.microsoft.com/office/drawing/2014/main" id="{9815E840-89E7-EF37-8337-D88FD0103B71}"/>
              </a:ext>
            </a:extLst>
          </p:cNvPr>
          <p:cNvSpPr txBox="1"/>
          <p:nvPr/>
        </p:nvSpPr>
        <p:spPr>
          <a:xfrm>
            <a:off x="1453298" y="3250260"/>
            <a:ext cx="9285403" cy="923330"/>
          </a:xfrm>
          <a:prstGeom prst="rect">
            <a:avLst/>
          </a:prstGeom>
          <a:solidFill>
            <a:schemeClr val="accent2"/>
          </a:solidFill>
          <a:ln w="38100">
            <a:solidFill>
              <a:srgbClr val="0033C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buClr>
                <a:schemeClr val="accent6">
                  <a:lumMod val="75000"/>
                </a:schemeClr>
              </a:buClr>
            </a:pPr>
            <a:r>
              <a:rPr lang="el-GR" b="1" dirty="0">
                <a:solidFill>
                  <a:prstClr val="black"/>
                </a:solidFill>
                <a:latin typeface="Sylfaen" panose="010A0502050306030303" pitchFamily="18" charset="0"/>
              </a:rPr>
              <a:t>ενώ</a:t>
            </a:r>
            <a:r>
              <a:rPr lang="el-GR" dirty="0">
                <a:solidFill>
                  <a:prstClr val="black"/>
                </a:solidFill>
                <a:latin typeface="Sylfaen" panose="010A0502050306030303" pitchFamily="18" charset="0"/>
              </a:rPr>
              <a:t> οι σωματικές επιθυμίες μπορούν να θεμελιώνονται σε ένα </a:t>
            </a:r>
            <a:r>
              <a:rPr lang="el-GR" b="1" dirty="0">
                <a:solidFill>
                  <a:prstClr val="black"/>
                </a:solidFill>
                <a:latin typeface="Sylfaen" panose="010A0502050306030303" pitchFamily="18" charset="0"/>
              </a:rPr>
              <a:t>ιατρικό εγχειρίδιο</a:t>
            </a:r>
            <a:r>
              <a:rPr lang="el-GR" dirty="0">
                <a:solidFill>
                  <a:prstClr val="black"/>
                </a:solidFill>
                <a:latin typeface="Sylfaen" panose="010A0502050306030303" pitchFamily="18" charset="0"/>
              </a:rPr>
              <a:t>, σε μια </a:t>
            </a:r>
            <a:r>
              <a:rPr lang="el-GR" b="1" dirty="0">
                <a:solidFill>
                  <a:prstClr val="black"/>
                </a:solidFill>
                <a:latin typeface="Sylfaen" panose="010A0502050306030303" pitchFamily="18" charset="0"/>
              </a:rPr>
              <a:t>θεολογική πραγματεία</a:t>
            </a:r>
            <a:r>
              <a:rPr lang="el-GR" dirty="0">
                <a:solidFill>
                  <a:prstClr val="black"/>
                </a:solidFill>
                <a:latin typeface="Sylfaen" panose="010A0502050306030303" pitchFamily="18" charset="0"/>
              </a:rPr>
              <a:t>, τα οποία αμφότερα να φανερώνουν την </a:t>
            </a:r>
            <a:r>
              <a:rPr lang="el-GR" b="1" dirty="0">
                <a:solidFill>
                  <a:prstClr val="black"/>
                </a:solidFill>
                <a:latin typeface="Sylfaen" panose="010A0502050306030303" pitchFamily="18" charset="0"/>
              </a:rPr>
              <a:t>ανεπάρκεια επεξεργασίας τους λόγω έλλειψης γνώσεων και γλώσσας </a:t>
            </a:r>
            <a:r>
              <a:rPr lang="el-GR" dirty="0">
                <a:solidFill>
                  <a:prstClr val="black"/>
                </a:solidFill>
                <a:latin typeface="Sylfaen" panose="010A0502050306030303" pitchFamily="18" charset="0"/>
              </a:rPr>
              <a:t>όταν πλέον «ελέγχονται» στην πράξη.</a:t>
            </a:r>
            <a:endParaRPr lang="el-GR" dirty="0">
              <a:latin typeface="Sylfaen" panose="010A0502050306030303" pitchFamily="18" charset="0"/>
            </a:endParaRPr>
          </a:p>
        </p:txBody>
      </p:sp>
      <p:sp>
        <p:nvSpPr>
          <p:cNvPr id="9" name="Βέλος: Κάτω 8">
            <a:extLst>
              <a:ext uri="{FF2B5EF4-FFF2-40B4-BE49-F238E27FC236}">
                <a16:creationId xmlns:a16="http://schemas.microsoft.com/office/drawing/2014/main" id="{1B72E818-35A1-A038-A8E7-44CACCA6AA51}"/>
              </a:ext>
            </a:extLst>
          </p:cNvPr>
          <p:cNvSpPr/>
          <p:nvPr/>
        </p:nvSpPr>
        <p:spPr>
          <a:xfrm>
            <a:off x="5519394" y="2502168"/>
            <a:ext cx="245097" cy="452487"/>
          </a:xfrm>
          <a:prstGeom prst="down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34EFD152-3143-C5D0-641F-E8CCD05C745F}"/>
              </a:ext>
            </a:extLst>
          </p:cNvPr>
          <p:cNvSpPr txBox="1"/>
          <p:nvPr/>
        </p:nvSpPr>
        <p:spPr>
          <a:xfrm>
            <a:off x="2042475" y="1301839"/>
            <a:ext cx="3355941" cy="1200329"/>
          </a:xfrm>
          <a:prstGeom prst="rect">
            <a:avLst/>
          </a:prstGeom>
          <a:noFill/>
        </p:spPr>
        <p:txBody>
          <a:bodyPr wrap="square" rtlCol="0">
            <a:spAutoFit/>
          </a:bodyPr>
          <a:lstStyle/>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ένα είδος συμπεριφοράς</a:t>
            </a:r>
            <a:endParaRPr lang="en-US" dirty="0">
              <a:solidFill>
                <a:prstClr val="black"/>
              </a:solidFill>
              <a:latin typeface="Sylfaen" panose="010A0502050306030303" pitchFamily="18" charset="0"/>
            </a:endParaRPr>
          </a:p>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κάποιο γεγονός</a:t>
            </a:r>
            <a:endParaRPr lang="en-US" dirty="0">
              <a:solidFill>
                <a:prstClr val="black"/>
              </a:solidFill>
              <a:latin typeface="Sylfaen" panose="010A0502050306030303" pitchFamily="18" charset="0"/>
            </a:endParaRPr>
          </a:p>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κάποιο αντικείμενο </a:t>
            </a:r>
          </a:p>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ένα ρούχο</a:t>
            </a:r>
          </a:p>
        </p:txBody>
      </p:sp>
      <p:sp>
        <p:nvSpPr>
          <p:cNvPr id="10" name="TextBox 9">
            <a:extLst>
              <a:ext uri="{FF2B5EF4-FFF2-40B4-BE49-F238E27FC236}">
                <a16:creationId xmlns:a16="http://schemas.microsoft.com/office/drawing/2014/main" id="{2244A569-9DCC-36A1-41F5-DB51F63963B6}"/>
              </a:ext>
            </a:extLst>
          </p:cNvPr>
          <p:cNvSpPr txBox="1"/>
          <p:nvPr/>
        </p:nvSpPr>
        <p:spPr>
          <a:xfrm>
            <a:off x="6133707" y="1034269"/>
            <a:ext cx="4279769" cy="1200329"/>
          </a:xfrm>
          <a:prstGeom prst="rect">
            <a:avLst/>
          </a:prstGeom>
          <a:noFill/>
        </p:spPr>
        <p:txBody>
          <a:bodyPr wrap="square" rtlCol="0">
            <a:spAutoFit/>
          </a:bodyPr>
          <a:lstStyle/>
          <a:p>
            <a:pPr marL="285750" lvl="0" indent="-285750" algn="just">
              <a:buClr>
                <a:schemeClr val="accent6">
                  <a:lumMod val="75000"/>
                </a:schemeClr>
              </a:buClr>
              <a:buFont typeface="Arial" panose="020B0604020202020204" pitchFamily="34" charset="0"/>
              <a:buChar char="•"/>
            </a:pPr>
            <a:endParaRPr lang="en-US" dirty="0">
              <a:solidFill>
                <a:prstClr val="black"/>
              </a:solidFill>
              <a:latin typeface="Sylfaen" panose="010A0502050306030303" pitchFamily="18" charset="0"/>
            </a:endParaRPr>
          </a:p>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κάποιο βίωμα</a:t>
            </a:r>
            <a:endParaRPr lang="en-US" dirty="0">
              <a:solidFill>
                <a:prstClr val="black"/>
              </a:solidFill>
              <a:latin typeface="Sylfaen" panose="010A0502050306030303" pitchFamily="18" charset="0"/>
            </a:endParaRPr>
          </a:p>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ένα σωματικό σημείο</a:t>
            </a:r>
            <a:endParaRPr lang="en-US" dirty="0">
              <a:solidFill>
                <a:prstClr val="black"/>
              </a:solidFill>
              <a:latin typeface="Sylfaen" panose="010A0502050306030303" pitchFamily="18" charset="0"/>
            </a:endParaRPr>
          </a:p>
          <a:p>
            <a:pPr marL="285750" lvl="0" indent="-285750" algn="just">
              <a:buClr>
                <a:schemeClr val="accent6">
                  <a:lumMod val="75000"/>
                </a:schemeClr>
              </a:buClr>
              <a:buFont typeface="Arial" panose="020B0604020202020204" pitchFamily="34" charset="0"/>
              <a:buChar char="•"/>
            </a:pPr>
            <a:r>
              <a:rPr lang="el-GR" dirty="0">
                <a:solidFill>
                  <a:prstClr val="black"/>
                </a:solidFill>
                <a:latin typeface="Sylfaen" panose="010A0502050306030303" pitchFamily="18" charset="0"/>
              </a:rPr>
              <a:t>από μία λέξη</a:t>
            </a:r>
            <a:endParaRPr lang="en-US" dirty="0">
              <a:solidFill>
                <a:prstClr val="black"/>
              </a:solidFill>
              <a:latin typeface="Sylfaen" panose="010A0502050306030303" pitchFamily="18" charset="0"/>
            </a:endParaRPr>
          </a:p>
        </p:txBody>
      </p:sp>
      <p:sp>
        <p:nvSpPr>
          <p:cNvPr id="2" name="Ορθογώνιο 1">
            <a:extLst>
              <a:ext uri="{FF2B5EF4-FFF2-40B4-BE49-F238E27FC236}">
                <a16:creationId xmlns:a16="http://schemas.microsoft.com/office/drawing/2014/main" id="{35A330B8-9C2B-DDE0-BF94-E3CCABB76630}"/>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72258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A330B8-9C2B-DDE0-BF94-E3CCABB76630}"/>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555567" y="234170"/>
            <a:ext cx="11080866" cy="6463308"/>
          </a:xfrm>
          <a:prstGeom prst="rect">
            <a:avLst/>
          </a:prstGeom>
          <a:noFill/>
        </p:spPr>
        <p:txBody>
          <a:bodyPr wrap="square" rtlCol="0">
            <a:spAutoFit/>
          </a:bodyPr>
          <a:lstStyle/>
          <a:p>
            <a:pPr marL="285750" indent="-285750" algn="just">
              <a:buClr>
                <a:srgbClr val="CC66FF"/>
              </a:buClr>
              <a:buFont typeface="Sylfaen" panose="010A0502050306030303" pitchFamily="18" charset="0"/>
              <a:buChar char="֍"/>
            </a:pPr>
            <a:r>
              <a:rPr lang="el-GR" dirty="0">
                <a:latin typeface="Sylfaen" panose="010A0502050306030303" pitchFamily="18" charset="0"/>
              </a:rPr>
              <a:t>Η</a:t>
            </a:r>
            <a:r>
              <a:rPr lang="el-GR" i="1" dirty="0">
                <a:solidFill>
                  <a:srgbClr val="8C0E71"/>
                </a:solidFill>
                <a:latin typeface="Sylfaen" panose="010A0502050306030303" pitchFamily="18" charset="0"/>
              </a:rPr>
              <a:t> </a:t>
            </a:r>
            <a:r>
              <a:rPr lang="el-GR" b="1" dirty="0">
                <a:solidFill>
                  <a:srgbClr val="8C0E71"/>
                </a:solidFill>
                <a:latin typeface="Sylfaen" panose="010A0502050306030303" pitchFamily="18" charset="0"/>
              </a:rPr>
              <a:t>αγνότητα </a:t>
            </a:r>
            <a:r>
              <a:rPr lang="el-GR" dirty="0">
                <a:latin typeface="Sylfaen" panose="010A0502050306030303" pitchFamily="18" charset="0"/>
              </a:rPr>
              <a:t>υποστηρίζεται ότι είναι είδος «σεξουαλικότητας» στον Μεσαίωνα. Πόσο άραγε </a:t>
            </a:r>
            <a:r>
              <a:rPr lang="el-GR" dirty="0" err="1">
                <a:latin typeface="Sylfaen" panose="010A0502050306030303" pitchFamily="18" charset="0"/>
              </a:rPr>
              <a:t>διαστροφική</a:t>
            </a:r>
            <a:r>
              <a:rPr lang="el-GR" dirty="0">
                <a:latin typeface="Sylfaen" panose="010A0502050306030303" pitchFamily="18" charset="0"/>
              </a:rPr>
              <a:t> είναι μία </a:t>
            </a:r>
            <a:r>
              <a:rPr lang="el-GR" dirty="0" err="1">
                <a:latin typeface="Sylfaen" panose="010A0502050306030303" pitchFamily="18" charset="0"/>
              </a:rPr>
              <a:t>κοσμοθεώρηση</a:t>
            </a:r>
            <a:r>
              <a:rPr lang="el-GR" dirty="0">
                <a:latin typeface="Sylfaen" panose="010A0502050306030303" pitchFamily="18" charset="0"/>
              </a:rPr>
              <a:t>, η οποία τοποθετεί τη διαδικασία της σύλληψης στο επίπεδου της αγνότητας (άμωμος σύλληψης, σύλληψη χωρίς σεξουαλική επαφή); </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r>
              <a:rPr lang="el-GR" dirty="0">
                <a:latin typeface="Sylfaen" panose="010A0502050306030303" pitchFamily="18" charset="0"/>
              </a:rPr>
              <a:t>Το μεσαιωνικό μοναστήρι, </a:t>
            </a:r>
            <a:r>
              <a:rPr lang="el-GR" b="1" dirty="0">
                <a:latin typeface="Sylfaen" panose="010A0502050306030303" pitchFamily="18" charset="0"/>
              </a:rPr>
              <a:t>το </a:t>
            </a:r>
            <a:r>
              <a:rPr lang="el-GR" b="1" dirty="0" err="1">
                <a:latin typeface="Sylfaen" panose="010A0502050306030303" pitchFamily="18" charset="0"/>
              </a:rPr>
              <a:t>ερημιτήριο</a:t>
            </a:r>
            <a:r>
              <a:rPr lang="el-GR" dirty="0">
                <a:latin typeface="Sylfaen" panose="010A0502050306030303" pitchFamily="18" charset="0"/>
              </a:rPr>
              <a:t>, </a:t>
            </a:r>
            <a:r>
              <a:rPr lang="el-GR" b="1" dirty="0">
                <a:latin typeface="Sylfaen" panose="010A0502050306030303" pitchFamily="18" charset="0"/>
              </a:rPr>
              <a:t>οι </a:t>
            </a:r>
            <a:r>
              <a:rPr lang="el-GR" b="1" dirty="0" err="1">
                <a:latin typeface="Sylfaen" panose="010A0502050306030303" pitchFamily="18" charset="0"/>
              </a:rPr>
              <a:t>βεγίνες</a:t>
            </a:r>
            <a:r>
              <a:rPr lang="el-GR" dirty="0">
                <a:latin typeface="Sylfaen" panose="010A0502050306030303" pitchFamily="18" charset="0"/>
              </a:rPr>
              <a:t>, μπορούσαν να παρέχουν χώρους εγκατάστασης ενός τρίτου φύλου – </a:t>
            </a:r>
            <a:r>
              <a:rPr lang="el-GR" b="1" dirty="0">
                <a:latin typeface="Sylfaen" panose="010A0502050306030303" pitchFamily="18" charset="0"/>
              </a:rPr>
              <a:t>των αγνών </a:t>
            </a:r>
            <a:r>
              <a:rPr lang="el-GR" dirty="0">
                <a:latin typeface="Sylfaen" panose="010A0502050306030303" pitchFamily="18" charset="0"/>
              </a:rPr>
              <a:t>– στον οποίο μπορούσαν να αναπτύξουν μία ξεχωριστή και μοναδική ταυτότητα.  Ο </a:t>
            </a:r>
            <a:r>
              <a:rPr lang="el-GR" dirty="0" err="1">
                <a:latin typeface="Sylfaen" panose="010A0502050306030303" pitchFamily="18" charset="0"/>
              </a:rPr>
              <a:t>Herdt</a:t>
            </a:r>
            <a:r>
              <a:rPr lang="el-GR" dirty="0">
                <a:latin typeface="Sylfaen" panose="010A0502050306030303" pitchFamily="18" charset="0"/>
              </a:rPr>
              <a:t> υποστηρίζει ότι </a:t>
            </a:r>
            <a:r>
              <a:rPr lang="el-GR" b="1" dirty="0">
                <a:effectLst>
                  <a:outerShdw blurRad="38100" dist="38100" dir="2700000" algn="tl">
                    <a:srgbClr val="000000">
                      <a:alpha val="43137"/>
                    </a:srgbClr>
                  </a:outerShdw>
                </a:effectLst>
                <a:latin typeface="Sylfaen" panose="010A0502050306030303" pitchFamily="18" charset="0"/>
              </a:rPr>
              <a:t>εναλλακτικά φύλα πρέπει να ενσωματώνονται στις υπάρχουσες όψεις της σεξουαλικότητας</a:t>
            </a:r>
            <a:r>
              <a:rPr lang="el-GR" dirty="0">
                <a:latin typeface="Sylfaen" panose="010A0502050306030303" pitchFamily="18" charset="0"/>
              </a:rPr>
              <a:t>. Ως εκ τούτου, στον μεσαιωνικό κόσμο η αγνότητα ήταν ένας διακριτός σεξουαλικός προσανατολισμός.</a:t>
            </a:r>
          </a:p>
          <a:p>
            <a:pPr algn="just"/>
            <a:r>
              <a:rPr lang="en-US" dirty="0">
                <a:latin typeface="Sylfaen" panose="010A0502050306030303" pitchFamily="18" charset="0"/>
              </a:rPr>
              <a:t> </a:t>
            </a:r>
            <a:endParaRPr lang="el-GR" dirty="0">
              <a:latin typeface="Sylfaen" panose="010A0502050306030303" pitchFamily="18" charset="0"/>
            </a:endParaRPr>
          </a:p>
          <a:p>
            <a:pPr algn="just"/>
            <a:endParaRPr lang="el-GR" dirty="0">
              <a:latin typeface="Sylfaen" panose="010A0502050306030303" pitchFamily="18" charset="0"/>
            </a:endParaRPr>
          </a:p>
          <a:p>
            <a:pPr algn="ctr"/>
            <a:r>
              <a:rPr lang="el-GR" dirty="0">
                <a:latin typeface="Sylfaen" panose="010A0502050306030303" pitchFamily="18" charset="0"/>
              </a:rPr>
              <a:t>Γιατί μπορεί και ευσταθεί η </a:t>
            </a:r>
            <a:r>
              <a:rPr lang="el-GR" b="1" dirty="0">
                <a:latin typeface="Sylfaen" panose="010A0502050306030303" pitchFamily="18" charset="0"/>
              </a:rPr>
              <a:t>κατηγορία του τρίτου φύλου στον Μεσαίωνα </a:t>
            </a:r>
            <a:r>
              <a:rPr lang="el-GR" dirty="0">
                <a:latin typeface="Sylfaen" panose="010A0502050306030303" pitchFamily="18" charset="0"/>
              </a:rPr>
              <a:t>κατά την </a:t>
            </a:r>
            <a:r>
              <a:rPr lang="en-US" dirty="0">
                <a:latin typeface="Sylfaen" panose="010A0502050306030303" pitchFamily="18" charset="0"/>
              </a:rPr>
              <a:t>J. M</a:t>
            </a:r>
            <a:r>
              <a:rPr lang="el-GR" dirty="0" err="1">
                <a:latin typeface="Sylfaen" panose="010A0502050306030303" pitchFamily="18" charset="0"/>
              </a:rPr>
              <a:t>urray</a:t>
            </a:r>
            <a:r>
              <a:rPr lang="el-GR" dirty="0">
                <a:latin typeface="Sylfaen" panose="010A0502050306030303" pitchFamily="18" charset="0"/>
              </a:rPr>
              <a:t>; </a:t>
            </a:r>
          </a:p>
          <a:p>
            <a:pPr algn="ctr"/>
            <a:endParaRPr lang="el-GR" dirty="0">
              <a:latin typeface="Sylfaen" panose="010A0502050306030303" pitchFamily="18" charset="0"/>
            </a:endParaRPr>
          </a:p>
          <a:p>
            <a:pPr algn="just"/>
            <a:r>
              <a:rPr lang="el-GR" b="1" dirty="0">
                <a:latin typeface="Sylfaen" panose="010A0502050306030303" pitchFamily="18" charset="0"/>
              </a:rPr>
              <a:t>Εάν λοιπόν προσφέρονταν χώροι ρευστών έμφυλων και γενετήσιων συστημάτων, τι σήμαινε αυτό για την μεσαιωνική κοινωνία, η οποία εξαρτιόταν πλήρως στο ιεραρχικό συνεχές του </a:t>
            </a:r>
            <a:r>
              <a:rPr lang="el-GR" b="1" dirty="0" err="1">
                <a:latin typeface="Sylfaen" panose="010A0502050306030303" pitchFamily="18" charset="0"/>
              </a:rPr>
              <a:t>έμφυλου</a:t>
            </a:r>
            <a:r>
              <a:rPr lang="el-GR" b="1" dirty="0">
                <a:latin typeface="Sylfaen" panose="010A0502050306030303" pitchFamily="18" charset="0"/>
              </a:rPr>
              <a:t> συστήματος; </a:t>
            </a:r>
          </a:p>
          <a:p>
            <a:pPr marL="285750" indent="-285750" algn="just">
              <a:buFont typeface="Arial" panose="020B0604020202020204" pitchFamily="34" charset="0"/>
              <a:buChar char="•"/>
            </a:pPr>
            <a:r>
              <a:rPr lang="el-GR" dirty="0">
                <a:latin typeface="Sylfaen" panose="010A0502050306030303" pitchFamily="18" charset="0"/>
              </a:rPr>
              <a:t>Οι </a:t>
            </a:r>
            <a:r>
              <a:rPr lang="el-GR" b="1" dirty="0">
                <a:latin typeface="Sylfaen" panose="010A0502050306030303" pitchFamily="18" charset="0"/>
              </a:rPr>
              <a:t>άγιοι άνδρες </a:t>
            </a:r>
            <a:r>
              <a:rPr lang="el-GR" dirty="0">
                <a:latin typeface="Sylfaen" panose="010A0502050306030303" pitchFamily="18" charset="0"/>
              </a:rPr>
              <a:t>και οι </a:t>
            </a:r>
            <a:r>
              <a:rPr lang="el-GR" b="1" dirty="0">
                <a:latin typeface="Sylfaen" panose="010A0502050306030303" pitchFamily="18" charset="0"/>
              </a:rPr>
              <a:t>άγιες γυναίκες </a:t>
            </a:r>
            <a:r>
              <a:rPr lang="el-GR" dirty="0">
                <a:latin typeface="Sylfaen" panose="010A0502050306030303" pitchFamily="18" charset="0"/>
              </a:rPr>
              <a:t>μετακινούνταν από τις ακρότητες της σεξουαλικής ανάγκης και μοιραζόμενοι το ίδιο καθεστώς </a:t>
            </a:r>
            <a:r>
              <a:rPr lang="el-GR" b="1" u="sng" dirty="0">
                <a:latin typeface="Sylfaen" panose="010A0502050306030303" pitchFamily="18" charset="0"/>
              </a:rPr>
              <a:t>αγνότητας γίνονταν ολοένα και πιο όμοιοι</a:t>
            </a:r>
            <a:r>
              <a:rPr lang="el-GR" dirty="0">
                <a:latin typeface="Sylfaen" panose="010A0502050306030303" pitchFamily="18" charset="0"/>
              </a:rPr>
              <a:t>. </a:t>
            </a:r>
          </a:p>
          <a:p>
            <a:pPr marL="285750" indent="-285750" algn="just">
              <a:buFont typeface="Arial" panose="020B0604020202020204" pitchFamily="34" charset="0"/>
              <a:buChar char="•"/>
            </a:pPr>
            <a:r>
              <a:rPr lang="el-GR" dirty="0">
                <a:latin typeface="Sylfaen" panose="010A0502050306030303" pitchFamily="18" charset="0"/>
              </a:rPr>
              <a:t>Σύμφωνα με την </a:t>
            </a:r>
            <a:r>
              <a:rPr lang="el-GR" dirty="0" err="1">
                <a:latin typeface="Sylfaen" panose="010A0502050306030303" pitchFamily="18" charset="0"/>
              </a:rPr>
              <a:t>Dyan</a:t>
            </a:r>
            <a:r>
              <a:rPr lang="el-GR" dirty="0">
                <a:latin typeface="Sylfaen" panose="010A0502050306030303" pitchFamily="18" charset="0"/>
              </a:rPr>
              <a:t> </a:t>
            </a:r>
            <a:r>
              <a:rPr lang="el-GR" dirty="0" err="1">
                <a:latin typeface="Sylfaen" panose="010A0502050306030303" pitchFamily="18" charset="0"/>
              </a:rPr>
              <a:t>Elliott</a:t>
            </a:r>
            <a:r>
              <a:rPr lang="el-GR" dirty="0">
                <a:latin typeface="Sylfaen" panose="010A0502050306030303" pitchFamily="18" charset="0"/>
              </a:rPr>
              <a:t>, οι γυναίκες εκλάμβαναν την παρθενία </a:t>
            </a:r>
            <a:r>
              <a:rPr lang="el-GR" b="1" dirty="0">
                <a:solidFill>
                  <a:srgbClr val="0033CC"/>
                </a:solidFill>
                <a:latin typeface="Sylfaen" panose="010A0502050306030303" pitchFamily="18" charset="0"/>
              </a:rPr>
              <a:t>ως ένα μέσο για να «γίνουν άνδρες», </a:t>
            </a:r>
            <a:r>
              <a:rPr lang="el-GR" dirty="0">
                <a:latin typeface="Sylfaen" panose="010A0502050306030303" pitchFamily="18" charset="0"/>
              </a:rPr>
              <a:t>ή μάλλον καλύτερα, τη δεδομένη εσχατολογία της αγγελικής ζωής (</a:t>
            </a:r>
            <a:r>
              <a:rPr lang="el-GR" b="1" dirty="0">
                <a:solidFill>
                  <a:srgbClr val="0033CC"/>
                </a:solidFill>
                <a:latin typeface="Sylfaen" panose="010A0502050306030303" pitchFamily="18" charset="0"/>
              </a:rPr>
              <a:t>vita </a:t>
            </a:r>
            <a:r>
              <a:rPr lang="el-GR" b="1" dirty="0" err="1">
                <a:solidFill>
                  <a:srgbClr val="0033CC"/>
                </a:solidFill>
                <a:latin typeface="Sylfaen" panose="010A0502050306030303" pitchFamily="18" charset="0"/>
              </a:rPr>
              <a:t>angelica</a:t>
            </a:r>
            <a:r>
              <a:rPr lang="el-GR" dirty="0">
                <a:latin typeface="Sylfaen" panose="010A0502050306030303" pitchFamily="18" charset="0"/>
              </a:rPr>
              <a:t>), στην οποία </a:t>
            </a:r>
            <a:r>
              <a:rPr lang="el-GR" u="sng" dirty="0">
                <a:solidFill>
                  <a:srgbClr val="CC66FF"/>
                </a:solidFill>
                <a:latin typeface="Sylfaen" panose="010A0502050306030303" pitchFamily="18" charset="0"/>
              </a:rPr>
              <a:t>δεν υπήρχε γάμος, αλλά απελευθέρωση από τη σεξουαλική δραστηριότητα, με την αποδέσμευση του γυναικείου σώματος από τα δεσμά και την υποταγή.</a:t>
            </a:r>
          </a:p>
        </p:txBody>
      </p:sp>
      <p:sp>
        <p:nvSpPr>
          <p:cNvPr id="3" name="Βέλος: Επάνω-κάτω 2">
            <a:extLst>
              <a:ext uri="{FF2B5EF4-FFF2-40B4-BE49-F238E27FC236}">
                <a16:creationId xmlns:a16="http://schemas.microsoft.com/office/drawing/2014/main" id="{C0B65258-2971-E536-CE05-DC315E56D368}"/>
              </a:ext>
            </a:extLst>
          </p:cNvPr>
          <p:cNvSpPr/>
          <p:nvPr/>
        </p:nvSpPr>
        <p:spPr>
          <a:xfrm>
            <a:off x="6096000" y="1173192"/>
            <a:ext cx="278921" cy="707366"/>
          </a:xfrm>
          <a:prstGeom prst="upDownArrow">
            <a:avLst/>
          </a:prstGeom>
          <a:solidFill>
            <a:srgbClr val="9999FF"/>
          </a:solidFill>
          <a:ln>
            <a:solidFill>
              <a:srgbClr val="99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0214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32756" y="315884"/>
            <a:ext cx="11729259" cy="5755422"/>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latin typeface="Sylfaen" panose="010A0502050306030303" pitchFamily="18" charset="0"/>
                <a:ea typeface="Calibri" panose="020F0502020204030204" pitchFamily="34" charset="0"/>
                <a:cs typeface="Times New Roman" panose="02020603050405020304" pitchFamily="18" charset="0"/>
              </a:rPr>
              <a:t>Ένα τέτοιο παράδειγμα αποτελεί η περίπτωση της </a:t>
            </a:r>
            <a:r>
              <a:rPr lang="en-US" sz="1600" dirty="0" err="1">
                <a:latin typeface="Sylfaen" panose="010A0502050306030303" pitchFamily="18" charset="0"/>
                <a:ea typeface="Calibri" panose="020F0502020204030204" pitchFamily="34" charset="0"/>
                <a:cs typeface="Times New Roman" panose="02020603050405020304" pitchFamily="18" charset="0"/>
              </a:rPr>
              <a:t>Héloïse</a:t>
            </a:r>
            <a:r>
              <a:rPr lang="en-US" sz="1600" dirty="0">
                <a:latin typeface="Sylfaen" panose="010A0502050306030303" pitchFamily="18" charset="0"/>
                <a:ea typeface="Calibri" panose="020F0502020204030204" pitchFamily="34" charset="0"/>
                <a:cs typeface="Times New Roman" panose="02020603050405020304" pitchFamily="18" charset="0"/>
              </a:rPr>
              <a:t> (</a:t>
            </a:r>
            <a:r>
              <a:rPr lang="el-GR" sz="1600" dirty="0" err="1">
                <a:latin typeface="Sylfaen" panose="010A0502050306030303" pitchFamily="18" charset="0"/>
                <a:ea typeface="Calibri" panose="020F0502020204030204" pitchFamily="34" charset="0"/>
                <a:cs typeface="Times New Roman" panose="02020603050405020304" pitchFamily="18" charset="0"/>
              </a:rPr>
              <a:t>Ελοϊζας</a:t>
            </a:r>
            <a:r>
              <a:rPr lang="el-GR" sz="1600" dirty="0">
                <a:latin typeface="Sylfaen" panose="010A0502050306030303" pitchFamily="18" charset="0"/>
                <a:ea typeface="Calibri" panose="020F0502020204030204" pitchFamily="34" charset="0"/>
                <a:cs typeface="Times New Roman" panose="02020603050405020304" pitchFamily="18" charset="0"/>
              </a:rPr>
              <a:t>)</a:t>
            </a:r>
            <a:r>
              <a:rPr lang="en-US" sz="1600" dirty="0">
                <a:latin typeface="Sylfaen" panose="010A0502050306030303" pitchFamily="18" charset="0"/>
                <a:ea typeface="Calibri" panose="020F0502020204030204" pitchFamily="34" charset="0"/>
                <a:cs typeface="Times New Roman" panose="02020603050405020304" pitchFamily="18" charset="0"/>
              </a:rPr>
              <a:t> </a:t>
            </a:r>
            <a:r>
              <a:rPr lang="en-US" sz="1600" dirty="0" err="1">
                <a:latin typeface="Sylfaen" panose="010A0502050306030303" pitchFamily="18" charset="0"/>
                <a:ea typeface="Calibri" panose="020F0502020204030204" pitchFamily="34" charset="0"/>
                <a:cs typeface="Times New Roman" panose="02020603050405020304" pitchFamily="18" charset="0"/>
              </a:rPr>
              <a:t>Fulbert</a:t>
            </a:r>
            <a:r>
              <a:rPr lang="en-US" sz="1600" dirty="0">
                <a:latin typeface="Sylfaen" panose="010A0502050306030303" pitchFamily="18" charset="0"/>
                <a:ea typeface="Calibri" panose="020F0502020204030204" pitchFamily="34" charset="0"/>
                <a:cs typeface="Times New Roman" panose="02020603050405020304" pitchFamily="18" charset="0"/>
              </a:rPr>
              <a:t> (1100-1163)</a:t>
            </a:r>
            <a:r>
              <a:rPr lang="el-GR" sz="1600" dirty="0">
                <a:latin typeface="Sylfaen" panose="010A0502050306030303" pitchFamily="18" charset="0"/>
                <a:ea typeface="Calibri" panose="020F0502020204030204" pitchFamily="34" charset="0"/>
                <a:cs typeface="Times New Roman" panose="02020603050405020304" pitchFamily="18" charset="0"/>
              </a:rPr>
              <a:t>, της οποίας η ερωτική ιστορία με τον Πέτρο Αβελάρδο (1079-1142) είναι από τις πιο δημοφιλείς του Μεσαίωνα, με την ίδια να περιγράφεται ως «αμετανόητα ερωτευμένη», όπως μαρτυρεί η μεταξύ τους αλληλογραφία. Εκείνο που η πρόσφατη έρευνα έχει αναδείξει, ωστόσο, βρίσκεται στο τρίτο της γράμμα προς τον Αβελάρδο, στο σημείο όπου ασκεί κριτική στον Κανόνα του Αγ. </a:t>
            </a:r>
            <a:r>
              <a:rPr lang="el-GR" sz="1600" dirty="0" err="1">
                <a:latin typeface="Sylfaen" panose="010A0502050306030303" pitchFamily="18" charset="0"/>
                <a:ea typeface="Calibri" panose="020F0502020204030204" pitchFamily="34" charset="0"/>
                <a:cs typeface="Times New Roman" panose="02020603050405020304" pitchFamily="18" charset="0"/>
              </a:rPr>
              <a:t>Βενέδικτου</a:t>
            </a:r>
            <a:r>
              <a:rPr lang="el-GR" sz="1600" dirty="0">
                <a:latin typeface="Sylfaen" panose="010A0502050306030303" pitchFamily="18" charset="0"/>
                <a:ea typeface="Calibri" panose="020F0502020204030204" pitchFamily="34" charset="0"/>
                <a:cs typeface="Times New Roman" panose="02020603050405020304" pitchFamily="18" charset="0"/>
              </a:rPr>
              <a:t>, θεωρώντας πως η σεξουαλική αποκήρυξη των μοναχών δε διασφαλίζει την αγνότητα των γυναικών, διότι σε επισκέψεις κοσμικών γυναικών και ιερέων ελλοχεύει ο κίνδυνος καλλιέργειας ερωτικής επιθυμίας.</a:t>
            </a:r>
          </a:p>
          <a:p>
            <a:pPr marL="285750" indent="-285750" algn="just">
              <a:buFont typeface="Arial" panose="020B0604020202020204" pitchFamily="34" charset="0"/>
              <a:buChar char="•"/>
            </a:pPr>
            <a:endParaRPr lang="el-GR" sz="16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l-GR" sz="1600" dirty="0">
                <a:latin typeface="Sylfaen" panose="010A0502050306030303" pitchFamily="18" charset="0"/>
                <a:ea typeface="Calibri" panose="020F0502020204030204" pitchFamily="34" charset="0"/>
                <a:cs typeface="Times New Roman" panose="02020603050405020304" pitchFamily="18" charset="0"/>
              </a:rPr>
              <a:t>Η </a:t>
            </a:r>
            <a:r>
              <a:rPr lang="el-GR" sz="1600" dirty="0" err="1">
                <a:latin typeface="Sylfaen" panose="010A0502050306030303" pitchFamily="18" charset="0"/>
                <a:ea typeface="Calibri" panose="020F0502020204030204" pitchFamily="34" charset="0"/>
                <a:cs typeface="Times New Roman" panose="02020603050405020304" pitchFamily="18" charset="0"/>
              </a:rPr>
              <a:t>Ελοϊζα</a:t>
            </a:r>
            <a:r>
              <a:rPr lang="el-GR" sz="1600" dirty="0">
                <a:latin typeface="Sylfaen" panose="010A0502050306030303" pitchFamily="18" charset="0"/>
                <a:ea typeface="Calibri" panose="020F0502020204030204" pitchFamily="34" charset="0"/>
                <a:cs typeface="Times New Roman" panose="02020603050405020304" pitchFamily="18" charset="0"/>
              </a:rPr>
              <a:t>, επικαλέστηκε την επιστολή 22 του Ιερώνυμου και συγκεκριμένα το χωρίο, όπου ο Ιερώνυμος προειδοποιούσε τις γυναίκες του «ιερού καλέσματος» να μην έρχονται σε επαφή με κοσμικές γυναίκες, καθώς κινδύνευαν να διαφθαρούν. Αυτή η υποδερμική διαφθορά που ενυπάρχει στον συγχρωτισμό μεταξύ γυναικών, κοσμικών και θρησκευόμενων είναι που καθιστά ενδιαφέρουσα τη σκέψη της </a:t>
            </a:r>
            <a:r>
              <a:rPr lang="el-GR" sz="1600" dirty="0" err="1">
                <a:latin typeface="Sylfaen" panose="010A0502050306030303" pitchFamily="18" charset="0"/>
                <a:ea typeface="Calibri" panose="020F0502020204030204" pitchFamily="34" charset="0"/>
                <a:cs typeface="Times New Roman" panose="02020603050405020304" pitchFamily="18" charset="0"/>
              </a:rPr>
              <a:t>Ελοϊζας</a:t>
            </a:r>
            <a:r>
              <a:rPr lang="el-GR" sz="1600" dirty="0">
                <a:latin typeface="Sylfaen" panose="010A0502050306030303" pitchFamily="18" charset="0"/>
                <a:ea typeface="Calibri" panose="020F0502020204030204" pitchFamily="34" charset="0"/>
                <a:cs typeface="Times New Roman" panose="02020603050405020304" pitchFamily="18" charset="0"/>
              </a:rPr>
              <a:t>, στην οποία αφενός καθρεφτιζόταν η γενικευμένη πεποίθηση της γυναικείας ροπής προς την αποπλάνηση και το «ξεμυάλισμα», αλλά αναδυόταν η περίπτωση της γυναικείας </a:t>
            </a:r>
            <a:r>
              <a:rPr lang="el-GR" sz="1600" dirty="0" err="1">
                <a:latin typeface="Sylfaen" panose="010A0502050306030303" pitchFamily="18" charset="0"/>
                <a:ea typeface="Calibri" panose="020F0502020204030204" pitchFamily="34" charset="0"/>
                <a:cs typeface="Times New Roman" panose="02020603050405020304" pitchFamily="18" charset="0"/>
              </a:rPr>
              <a:t>ομοερωτικής</a:t>
            </a:r>
            <a:r>
              <a:rPr lang="el-GR" sz="1600" dirty="0">
                <a:latin typeface="Sylfaen" panose="010A0502050306030303" pitchFamily="18" charset="0"/>
                <a:ea typeface="Calibri" panose="020F0502020204030204" pitchFamily="34" charset="0"/>
                <a:cs typeface="Times New Roman" panose="02020603050405020304" pitchFamily="18" charset="0"/>
              </a:rPr>
              <a:t> επιθυμίας. Αν λοιπόν, οι γυναίκες λογίζονταν ύποπτες για κολακεία και αποπλάνηση, και αν εύκολα μπορούσαν να διαφθείρουν η μία την άλλη, τότε μπορούσαν να το κάνουν και με σεξουαλικό τρόπο, όπως μαρτυρεί η γλώσσα της επιστολής</a:t>
            </a:r>
            <a:r>
              <a:rPr lang="el-GR" sz="1600" dirty="0">
                <a:latin typeface="Sylfaen" panose="010A0502050306030303" pitchFamily="18" charset="0"/>
                <a:ea typeface="Calibri" panose="020F0502020204030204" pitchFamily="34" charset="0"/>
                <a:cs typeface="Times New Roman" panose="02020603050405020304" pitchFamily="18" charset="0"/>
                <a:sym typeface="Wingdings" panose="05000000000000000000" pitchFamily="2" charset="2"/>
              </a:rPr>
              <a:t> </a:t>
            </a:r>
            <a:r>
              <a:rPr lang="el-GR" sz="1600" i="1" dirty="0" err="1">
                <a:latin typeface="Sylfaen" panose="010A0502050306030303" pitchFamily="18" charset="0"/>
                <a:ea typeface="Calibri" panose="020F0502020204030204" pitchFamily="34" charset="0"/>
                <a:cs typeface="Times New Roman" panose="02020603050405020304" pitchFamily="18" charset="0"/>
              </a:rPr>
              <a:t>lenocinium</a:t>
            </a:r>
            <a:r>
              <a:rPr lang="el-GR" sz="1600" dirty="0">
                <a:latin typeface="Sylfaen" panose="010A0502050306030303" pitchFamily="18" charset="0"/>
                <a:ea typeface="Calibri" panose="020F0502020204030204" pitchFamily="34" charset="0"/>
                <a:cs typeface="Times New Roman" panose="02020603050405020304" pitchFamily="18" charset="0"/>
              </a:rPr>
              <a:t> («κολακεία», «ξελόγιασμα», «ξεμυάλισμα») και </a:t>
            </a:r>
            <a:r>
              <a:rPr lang="el-GR" sz="1600" b="1" i="1" dirty="0" err="1">
                <a:latin typeface="Sylfaen" panose="010A0502050306030303" pitchFamily="18" charset="0"/>
                <a:ea typeface="Calibri" panose="020F0502020204030204" pitchFamily="34" charset="0"/>
                <a:cs typeface="Times New Roman" panose="02020603050405020304" pitchFamily="18" charset="0"/>
              </a:rPr>
              <a:t>turpitudo</a:t>
            </a:r>
            <a:r>
              <a:rPr lang="el-GR" sz="1600" dirty="0">
                <a:latin typeface="Sylfaen" panose="010A0502050306030303" pitchFamily="18" charset="0"/>
                <a:ea typeface="Calibri" panose="020F0502020204030204" pitchFamily="34" charset="0"/>
                <a:cs typeface="Times New Roman" panose="02020603050405020304" pitchFamily="18" charset="0"/>
              </a:rPr>
              <a:t> για να περιγράψει την «ανοησία ενός διεφθαρμένου μυαλού» μεταξύ των γυναικών,  όπως και τη δική της, όταν εξομολογήθηκε στον Αβελάρδο ότι </a:t>
            </a:r>
            <a:r>
              <a:rPr lang="el-GR" sz="1600" dirty="0" err="1">
                <a:latin typeface="Sylfaen" panose="010A0502050306030303" pitchFamily="18" charset="0"/>
                <a:ea typeface="Calibri" panose="020F0502020204030204" pitchFamily="34" charset="0"/>
                <a:cs typeface="Times New Roman" panose="02020603050405020304" pitchFamily="18" charset="0"/>
              </a:rPr>
              <a:t>συνεχίζε</a:t>
            </a:r>
            <a:r>
              <a:rPr lang="el-GR" sz="1600" dirty="0">
                <a:latin typeface="Sylfaen" panose="010A0502050306030303" pitchFamily="18" charset="0"/>
                <a:ea typeface="Calibri" panose="020F0502020204030204" pitchFamily="34" charset="0"/>
                <a:cs typeface="Times New Roman" panose="02020603050405020304" pitchFamily="18" charset="0"/>
              </a:rPr>
              <a:t> να διακατέχεται από «οράματα γεμάτα πειρασμούς» κατά τη διάρκεια της Θείας μετάληψης, με τις σκέψεις της να είναι γεμάτες ακόλαστες πράξεις (</a:t>
            </a:r>
            <a:r>
              <a:rPr lang="el-GR" sz="1600" b="1" dirty="0" err="1">
                <a:latin typeface="Sylfaen" panose="010A0502050306030303" pitchFamily="18" charset="0"/>
                <a:ea typeface="Calibri" panose="020F0502020204030204" pitchFamily="34" charset="0"/>
                <a:cs typeface="Times New Roman" panose="02020603050405020304" pitchFamily="18" charset="0"/>
              </a:rPr>
              <a:t>turpitudo</a:t>
            </a:r>
            <a:r>
              <a:rPr lang="el-GR" sz="1600" dirty="0">
                <a:latin typeface="Sylfaen" panose="010A0502050306030303" pitchFamily="18" charset="0"/>
                <a:ea typeface="Calibri" panose="020F0502020204030204" pitchFamily="34" charset="0"/>
                <a:cs typeface="Times New Roman" panose="02020603050405020304" pitchFamily="18" charset="0"/>
              </a:rPr>
              <a:t>), παρά από προσευχή.</a:t>
            </a:r>
          </a:p>
          <a:p>
            <a:pPr algn="just"/>
            <a:endParaRPr lang="el-GR" sz="1600" dirty="0">
              <a:latin typeface="Sylfaen" panose="010A0502050306030303"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l-GR" sz="1600" dirty="0">
                <a:latin typeface="Sylfaen" panose="010A0502050306030303" pitchFamily="18" charset="0"/>
                <a:ea typeface="Calibri" panose="020F0502020204030204" pitchFamily="34" charset="0"/>
                <a:cs typeface="Times New Roman" panose="02020603050405020304" pitchFamily="18" charset="0"/>
              </a:rPr>
              <a:t>Η </a:t>
            </a:r>
            <a:r>
              <a:rPr lang="el-GR" sz="1600" dirty="0" err="1">
                <a:latin typeface="Sylfaen" panose="010A0502050306030303" pitchFamily="18" charset="0"/>
                <a:ea typeface="Calibri" panose="020F0502020204030204" pitchFamily="34" charset="0"/>
                <a:cs typeface="Times New Roman" panose="02020603050405020304" pitchFamily="18" charset="0"/>
              </a:rPr>
              <a:t>Ελοίζα</a:t>
            </a:r>
            <a:r>
              <a:rPr lang="el-GR" sz="1600" dirty="0">
                <a:latin typeface="Sylfaen" panose="010A0502050306030303" pitchFamily="18" charset="0"/>
                <a:ea typeface="Calibri" panose="020F0502020204030204" pitchFamily="34" charset="0"/>
                <a:cs typeface="Times New Roman" panose="02020603050405020304" pitchFamily="18" charset="0"/>
              </a:rPr>
              <a:t> μας καλεί να ξανασκεφτούμε </a:t>
            </a:r>
            <a:r>
              <a:rPr lang="el-GR" sz="1600" b="1" dirty="0">
                <a:latin typeface="Sylfaen" panose="010A0502050306030303" pitchFamily="18" charset="0"/>
                <a:ea typeface="Calibri" panose="020F0502020204030204" pitchFamily="34" charset="0"/>
                <a:cs typeface="Times New Roman" panose="02020603050405020304" pitchFamily="18" charset="0"/>
              </a:rPr>
              <a:t>την έννοια της αγνότητας</a:t>
            </a:r>
            <a:r>
              <a:rPr lang="el-GR" sz="1600" dirty="0">
                <a:latin typeface="Sylfaen" panose="010A0502050306030303" pitchFamily="18" charset="0"/>
                <a:ea typeface="Calibri" panose="020F0502020204030204" pitchFamily="34" charset="0"/>
                <a:cs typeface="Times New Roman" panose="02020603050405020304" pitchFamily="18" charset="0"/>
              </a:rPr>
              <a:t>, καθώς μπορεί να συλληφθεί πέρα από </a:t>
            </a:r>
            <a:r>
              <a:rPr lang="el-GR" sz="1600" dirty="0" err="1">
                <a:latin typeface="Sylfaen" panose="010A0502050306030303" pitchFamily="18" charset="0"/>
                <a:ea typeface="Calibri" panose="020F0502020204030204" pitchFamily="34" charset="0"/>
                <a:cs typeface="Times New Roman" panose="02020603050405020304" pitchFamily="18" charset="0"/>
              </a:rPr>
              <a:t>ετεροκανονικά</a:t>
            </a:r>
            <a:r>
              <a:rPr lang="el-GR" sz="1600" dirty="0">
                <a:latin typeface="Sylfaen" panose="010A0502050306030303" pitchFamily="18" charset="0"/>
                <a:ea typeface="Calibri" panose="020F0502020204030204" pitchFamily="34" charset="0"/>
                <a:cs typeface="Times New Roman" panose="02020603050405020304" pitchFamily="18" charset="0"/>
              </a:rPr>
              <a:t> ιδανικά, ως ένα είδος ιδεολογικής σύλληψης που χαρακτηρίζεται από την </a:t>
            </a:r>
            <a:r>
              <a:rPr lang="el-GR" sz="1600" b="1" u="sng" dirty="0">
                <a:latin typeface="Sylfaen" panose="010A0502050306030303" pitchFamily="18" charset="0"/>
                <a:ea typeface="Calibri" panose="020F0502020204030204" pitchFamily="34" charset="0"/>
                <a:cs typeface="Times New Roman" panose="02020603050405020304" pitchFamily="18" charset="0"/>
              </a:rPr>
              <a:t>απουσία του σεξ</a:t>
            </a:r>
            <a:r>
              <a:rPr lang="el-GR" sz="1600" dirty="0">
                <a:latin typeface="Sylfaen" panose="010A0502050306030303" pitchFamily="18" charset="0"/>
                <a:ea typeface="Calibri" panose="020F0502020204030204" pitchFamily="34" charset="0"/>
                <a:cs typeface="Times New Roman" panose="02020603050405020304" pitchFamily="18" charset="0"/>
              </a:rPr>
              <a:t>. Για τη θρησκευόμενη γυναίκα, η μοναστική αγαμία δεν τοποθετείται εναντίον της </a:t>
            </a:r>
            <a:r>
              <a:rPr lang="el-GR" sz="1600" dirty="0" err="1">
                <a:latin typeface="Sylfaen" panose="010A0502050306030303" pitchFamily="18" charset="0"/>
                <a:ea typeface="Calibri" panose="020F0502020204030204" pitchFamily="34" charset="0"/>
                <a:cs typeface="Times New Roman" panose="02020603050405020304" pitchFamily="18" charset="0"/>
              </a:rPr>
              <a:t>ετεροσεξουαλικότητας</a:t>
            </a:r>
            <a:r>
              <a:rPr lang="el-GR" sz="1600" dirty="0">
                <a:latin typeface="Sylfaen" panose="010A0502050306030303" pitchFamily="18" charset="0"/>
                <a:ea typeface="Calibri" panose="020F0502020204030204" pitchFamily="34" charset="0"/>
                <a:cs typeface="Times New Roman" panose="02020603050405020304" pitchFamily="18" charset="0"/>
              </a:rPr>
              <a:t>, αλλά εναντίον του γάμου, κινδυνεύοντας, όμως, να καλλιεργήσει τη γυναικεία ακρότητα, παρά να την περιορίσει. Δύο αιώνες αργότερα, οι </a:t>
            </a:r>
            <a:r>
              <a:rPr lang="el-GR" sz="1600" dirty="0" err="1">
                <a:latin typeface="Sylfaen" panose="010A0502050306030303" pitchFamily="18" charset="0"/>
                <a:ea typeface="Calibri" panose="020F0502020204030204" pitchFamily="34" charset="0"/>
                <a:cs typeface="Times New Roman" panose="02020603050405020304" pitchFamily="18" charset="0"/>
              </a:rPr>
              <a:t>Λολλαρδοί</a:t>
            </a:r>
            <a:r>
              <a:rPr lang="el-GR" sz="1600" dirty="0">
                <a:latin typeface="Sylfaen" panose="010A0502050306030303" pitchFamily="18" charset="0"/>
                <a:ea typeface="Calibri" panose="020F0502020204030204" pitchFamily="34" charset="0"/>
                <a:cs typeface="Times New Roman" panose="02020603050405020304" pitchFamily="18" charset="0"/>
              </a:rPr>
              <a:t> στην Αγγλία θα υποστήριζαν ότι η αγνότητα προκαλεί τη γυναικεία σεξουαλική αντιστροφή/ανωμαλία, </a:t>
            </a:r>
            <a:r>
              <a:rPr lang="el-GR" sz="1600" b="1" dirty="0">
                <a:latin typeface="Sylfaen" panose="010A0502050306030303" pitchFamily="18" charset="0"/>
                <a:ea typeface="Calibri" panose="020F0502020204030204" pitchFamily="34" charset="0"/>
                <a:cs typeface="Times New Roman" panose="02020603050405020304" pitchFamily="18" charset="0"/>
              </a:rPr>
              <a:t>για την οποία ο γάμος ήταν η λύση</a:t>
            </a:r>
            <a:r>
              <a:rPr lang="el-GR" sz="1600" dirty="0">
                <a:latin typeface="Sylfaen" panose="010A0502050306030303"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08112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247996" y="338569"/>
            <a:ext cx="11696008" cy="3693319"/>
          </a:xfrm>
          <a:prstGeom prst="rect">
            <a:avLst/>
          </a:prstGeom>
          <a:noFill/>
        </p:spPr>
        <p:txBody>
          <a:bodyPr wrap="square" rtlCol="0">
            <a:spAutoFit/>
          </a:bodyPr>
          <a:lstStyle/>
          <a:p>
            <a:pPr algn="just"/>
            <a:r>
              <a:rPr lang="el-GR" dirty="0">
                <a:latin typeface="Sylfaen" panose="010A0502050306030303" pitchFamily="18" charset="0"/>
              </a:rPr>
              <a:t>στη </a:t>
            </a:r>
            <a:r>
              <a:rPr lang="el-GR" b="1" dirty="0" err="1">
                <a:latin typeface="Sylfaen" panose="010A0502050306030303" pitchFamily="18" charset="0"/>
              </a:rPr>
              <a:t>Summa</a:t>
            </a:r>
            <a:r>
              <a:rPr lang="el-GR" b="1" dirty="0">
                <a:latin typeface="Sylfaen" panose="010A0502050306030303" pitchFamily="18" charset="0"/>
              </a:rPr>
              <a:t> </a:t>
            </a:r>
            <a:r>
              <a:rPr lang="el-GR" b="1" dirty="0" err="1">
                <a:latin typeface="Sylfaen" panose="010A0502050306030303" pitchFamily="18" charset="0"/>
              </a:rPr>
              <a:t>confessorum</a:t>
            </a:r>
            <a:r>
              <a:rPr lang="el-GR" b="1" dirty="0">
                <a:latin typeface="Sylfaen" panose="010A0502050306030303" pitchFamily="18" charset="0"/>
              </a:rPr>
              <a:t> </a:t>
            </a:r>
            <a:r>
              <a:rPr lang="el-GR" dirty="0">
                <a:latin typeface="Sylfaen" panose="010A0502050306030303" pitchFamily="18" charset="0"/>
              </a:rPr>
              <a:t>ο </a:t>
            </a:r>
            <a:r>
              <a:rPr lang="el-GR" dirty="0" err="1">
                <a:latin typeface="Sylfaen" panose="010A0502050306030303" pitchFamily="18" charset="0"/>
              </a:rPr>
              <a:t>Thomas</a:t>
            </a:r>
            <a:r>
              <a:rPr lang="el-GR" dirty="0">
                <a:latin typeface="Sylfaen" panose="010A0502050306030303" pitchFamily="18" charset="0"/>
              </a:rPr>
              <a:t> του </a:t>
            </a:r>
            <a:r>
              <a:rPr lang="el-GR" dirty="0" err="1">
                <a:latin typeface="Sylfaen" panose="010A0502050306030303" pitchFamily="18" charset="0"/>
              </a:rPr>
              <a:t>Chobham</a:t>
            </a:r>
            <a:r>
              <a:rPr lang="el-GR" dirty="0">
                <a:latin typeface="Sylfaen" panose="010A0502050306030303" pitchFamily="18" charset="0"/>
              </a:rPr>
              <a:t>, περί το 1216, στην προσπάθειά του να ταξινομήσει τις αφύσικες σεξουαλικές πράξεις, βάσει τον αποτροπιασμό, τοποθετώντας στη χαμηλότερη κλίμακα την «</a:t>
            </a:r>
            <a:r>
              <a:rPr lang="el-GR" dirty="0" err="1">
                <a:latin typeface="Sylfaen" panose="010A0502050306030303" pitchFamily="18" charset="0"/>
              </a:rPr>
              <a:t>turpe</a:t>
            </a:r>
            <a:r>
              <a:rPr lang="el-GR" dirty="0">
                <a:latin typeface="Sylfaen" panose="010A0502050306030303" pitchFamily="18" charset="0"/>
              </a:rPr>
              <a:t>», δηλαδή τους άνδρες που επιδίδονται σε «ακόλαστες πράξεις με γυναίκες», έπειτα τον αυνανισμό </a:t>
            </a:r>
            <a:r>
              <a:rPr lang="el-GR" dirty="0" err="1">
                <a:latin typeface="Sylfaen" panose="010A0502050306030303" pitchFamily="18" charset="0"/>
              </a:rPr>
              <a:t>turpius</a:t>
            </a:r>
            <a:r>
              <a:rPr lang="el-GR" dirty="0">
                <a:latin typeface="Sylfaen" panose="010A0502050306030303" pitchFamily="18" charset="0"/>
              </a:rPr>
              <a:t> και στην κορυφή </a:t>
            </a:r>
            <a:r>
              <a:rPr lang="el-GR" dirty="0" err="1">
                <a:latin typeface="Sylfaen" panose="010A0502050306030303" pitchFamily="18" charset="0"/>
              </a:rPr>
              <a:t>turpissimum</a:t>
            </a:r>
            <a:r>
              <a:rPr lang="el-GR" dirty="0">
                <a:latin typeface="Sylfaen" panose="010A0502050306030303" pitchFamily="18" charset="0"/>
              </a:rPr>
              <a:t> το να πλαγιάζουν γυναίκες μεταξύ τους και οι άνδρες. Βέβαια, η κτηνοβασία ξεπερνούσε τη χρήση της σύγκρισης με το </a:t>
            </a:r>
            <a:r>
              <a:rPr lang="el-GR" dirty="0" err="1">
                <a:latin typeface="Sylfaen" panose="010A0502050306030303" pitchFamily="18" charset="0"/>
              </a:rPr>
              <a:t>turpitudo</a:t>
            </a:r>
            <a:r>
              <a:rPr lang="el-GR" dirty="0">
                <a:latin typeface="Sylfaen" panose="010A0502050306030303" pitchFamily="18" charset="0"/>
              </a:rPr>
              <a:t> συλλήβδην, καθώς άφησε για αυτή το επίθετο «</a:t>
            </a:r>
            <a:r>
              <a:rPr lang="el-GR" dirty="0" err="1">
                <a:latin typeface="Sylfaen" panose="010A0502050306030303" pitchFamily="18" charset="0"/>
              </a:rPr>
              <a:t>diabolicum</a:t>
            </a:r>
            <a:r>
              <a:rPr lang="el-GR" dirty="0">
                <a:latin typeface="Sylfaen" panose="010A0502050306030303" pitchFamily="18" charset="0"/>
              </a:rPr>
              <a:t>». </a:t>
            </a:r>
          </a:p>
          <a:p>
            <a:pPr algn="just"/>
            <a:endParaRPr lang="el-GR" dirty="0">
              <a:latin typeface="Sylfaen" panose="010A0502050306030303" pitchFamily="18" charset="0"/>
            </a:endParaRPr>
          </a:p>
          <a:p>
            <a:pPr algn="just"/>
            <a:r>
              <a:rPr lang="el-GR" dirty="0">
                <a:latin typeface="Sylfaen" panose="010A0502050306030303" pitchFamily="18" charset="0"/>
              </a:rPr>
              <a:t>Η σοδομία στον Μεσαίωνα ήταν ρευστή ως έννοια, ενώ μπορούσε να σηματοδοτεί μια ευρεία κατηγορία σεξουαλικών πρακτικών ή ένα συγκεκριμένο είδος συμπεριφοράς (</a:t>
            </a:r>
            <a:r>
              <a:rPr lang="el-GR" dirty="0" err="1">
                <a:latin typeface="Sylfaen" panose="010A0502050306030303" pitchFamily="18" charset="0"/>
              </a:rPr>
              <a:t>sodomiticum</a:t>
            </a:r>
            <a:r>
              <a:rPr lang="el-GR" dirty="0">
                <a:latin typeface="Sylfaen" panose="010A0502050306030303" pitchFamily="18" charset="0"/>
              </a:rPr>
              <a:t> </a:t>
            </a:r>
            <a:r>
              <a:rPr lang="el-GR" dirty="0" err="1">
                <a:latin typeface="Sylfaen" panose="010A0502050306030303" pitchFamily="18" charset="0"/>
              </a:rPr>
              <a:t>peccatum</a:t>
            </a:r>
            <a:r>
              <a:rPr lang="el-GR" dirty="0">
                <a:latin typeface="Sylfaen" panose="010A0502050306030303" pitchFamily="18" charset="0"/>
              </a:rPr>
              <a:t>), συνήθως για άνδρες. Η καταστροφή στα Σόδομα στο χωρίο 19 της Γένεσις, στο οποίο σχετίζονται οι κάτοικοι της πόλης με μία οδυνηρή, αλλά και ασαφή αμαρτία, ως εκφράσεις που σχεδιάστηκαν για περιγράψουν μία συγκεκριμένη σεξουαλική δραστηριότητα. Άλλοι σχολίαζαν ότι σε αυτό το σημείο αναδύεται μια ποικιλία αμαρτωλών πράξεων εναντίον τη φύσης (contra </a:t>
            </a:r>
            <a:r>
              <a:rPr lang="el-GR" dirty="0" err="1">
                <a:latin typeface="Sylfaen" panose="010A0502050306030303" pitchFamily="18" charset="0"/>
              </a:rPr>
              <a:t>naturam</a:t>
            </a:r>
            <a:r>
              <a:rPr lang="el-GR" dirty="0">
                <a:latin typeface="Sylfaen" panose="010A0502050306030303" pitchFamily="18" charset="0"/>
              </a:rPr>
              <a:t>), που ουσιαστικά συνιστούσαν «απώλεια» σπέρματος. (</a:t>
            </a:r>
            <a:r>
              <a:rPr lang="el-GR" dirty="0" err="1">
                <a:latin typeface="Sylfaen" panose="010A0502050306030303" pitchFamily="18" charset="0"/>
              </a:rPr>
              <a:t>crimen</a:t>
            </a:r>
            <a:r>
              <a:rPr lang="el-GR" dirty="0">
                <a:latin typeface="Sylfaen" panose="010A0502050306030303" pitchFamily="18" charset="0"/>
              </a:rPr>
              <a:t> </a:t>
            </a:r>
            <a:r>
              <a:rPr lang="el-GR" dirty="0" err="1">
                <a:latin typeface="Sylfaen" panose="010A0502050306030303" pitchFamily="18" charset="0"/>
              </a:rPr>
              <a:t>nefandum</a:t>
            </a:r>
            <a:r>
              <a:rPr lang="el-GR" dirty="0">
                <a:latin typeface="Sylfaen" panose="010A0502050306030303" pitchFamily="18" charset="0"/>
              </a:rPr>
              <a:t>) , ακατανόμαστο έγκλημα ήταν κι άλλες λέξεις κωδικοί για τη σοδομία</a:t>
            </a:r>
          </a:p>
        </p:txBody>
      </p:sp>
    </p:spTree>
    <p:extLst>
      <p:ext uri="{BB962C8B-B14F-4D97-AF65-F5344CB8AC3E}">
        <p14:creationId xmlns:p14="http://schemas.microsoft.com/office/powerpoint/2010/main" val="1694859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247996" y="299259"/>
            <a:ext cx="11696008" cy="6186309"/>
          </a:xfrm>
          <a:prstGeom prst="rect">
            <a:avLst/>
          </a:prstGeom>
          <a:noFill/>
        </p:spPr>
        <p:txBody>
          <a:bodyPr wrap="square" rtlCol="0">
            <a:spAutoFit/>
          </a:bodyPr>
          <a:lstStyle/>
          <a:p>
            <a:pPr algn="just"/>
            <a:r>
              <a:rPr lang="el-GR" dirty="0">
                <a:highlight>
                  <a:srgbClr val="9999FF"/>
                </a:highlight>
                <a:latin typeface="Sylfaen" panose="010A0502050306030303" pitchFamily="18" charset="0"/>
              </a:rPr>
              <a:t>Τι είναι η νόρμα; </a:t>
            </a:r>
          </a:p>
          <a:p>
            <a:pPr algn="just"/>
            <a:r>
              <a:rPr lang="el-GR" dirty="0">
                <a:latin typeface="Sylfaen" panose="010A0502050306030303" pitchFamily="18" charset="0"/>
              </a:rPr>
              <a:t>Οι νόρμες ή οι κανονικότητες συνιστούν </a:t>
            </a:r>
            <a:r>
              <a:rPr lang="el-GR" b="1" dirty="0">
                <a:solidFill>
                  <a:srgbClr val="002060"/>
                </a:solidFill>
                <a:latin typeface="Sylfaen" panose="010A0502050306030303" pitchFamily="18" charset="0"/>
              </a:rPr>
              <a:t>το αποτέλεσμα των επιστημονικών στατιστικών που διενεργήθηκαν από τον 19ο αιώνα και παρήγαν ένα πλαίσιο </a:t>
            </a:r>
            <a:r>
              <a:rPr lang="el-GR" b="1" dirty="0" err="1">
                <a:solidFill>
                  <a:srgbClr val="002060"/>
                </a:solidFill>
                <a:latin typeface="Sylfaen" panose="010A0502050306030303" pitchFamily="18" charset="0"/>
              </a:rPr>
              <a:t>νοηματοδότησης</a:t>
            </a:r>
            <a:r>
              <a:rPr lang="el-GR" dirty="0">
                <a:latin typeface="Sylfaen" panose="010A0502050306030303" pitchFamily="18" charset="0"/>
              </a:rPr>
              <a:t> σε έννοιες όπως αυτές του </a:t>
            </a:r>
            <a:r>
              <a:rPr lang="el-GR" b="1" dirty="0">
                <a:latin typeface="Sylfaen" panose="010A0502050306030303" pitchFamily="18" charset="0"/>
              </a:rPr>
              <a:t>πληθυσμού</a:t>
            </a:r>
            <a:r>
              <a:rPr lang="el-GR" dirty="0">
                <a:latin typeface="Sylfaen" panose="010A0502050306030303" pitchFamily="18" charset="0"/>
              </a:rPr>
              <a:t>, των </a:t>
            </a:r>
            <a:r>
              <a:rPr lang="el-GR" b="1" dirty="0">
                <a:latin typeface="Sylfaen" panose="010A0502050306030303" pitchFamily="18" charset="0"/>
              </a:rPr>
              <a:t>μειονοτήτων</a:t>
            </a:r>
            <a:r>
              <a:rPr lang="el-GR" dirty="0">
                <a:latin typeface="Sylfaen" panose="010A0502050306030303" pitchFamily="18" charset="0"/>
              </a:rPr>
              <a:t> και του «</a:t>
            </a:r>
            <a:r>
              <a:rPr lang="el-GR" b="1" dirty="0">
                <a:latin typeface="Sylfaen" panose="010A0502050306030303" pitchFamily="18" charset="0"/>
              </a:rPr>
              <a:t>μέσου ανθρώπου</a:t>
            </a:r>
            <a:r>
              <a:rPr lang="el-GR" dirty="0">
                <a:latin typeface="Sylfaen" panose="010A0502050306030303" pitchFamily="18" charset="0"/>
              </a:rPr>
              <a:t>». </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Σαφώς η </a:t>
            </a:r>
            <a:r>
              <a:rPr lang="el-GR" b="1" dirty="0" err="1">
                <a:solidFill>
                  <a:srgbClr val="C00000"/>
                </a:solidFill>
                <a:latin typeface="Sylfaen" panose="010A0502050306030303" pitchFamily="18" charset="0"/>
              </a:rPr>
              <a:t>ετεροσεξουαλικότητα</a:t>
            </a:r>
            <a:r>
              <a:rPr lang="el-GR" dirty="0">
                <a:latin typeface="Sylfaen" panose="010A0502050306030303" pitchFamily="18" charset="0"/>
              </a:rPr>
              <a:t> δεν θα μπορούσε να γίνει συνώνυμη με τη </a:t>
            </a:r>
            <a:r>
              <a:rPr lang="el-GR" b="1" dirty="0">
                <a:latin typeface="Sylfaen" panose="010A0502050306030303" pitchFamily="18" charset="0"/>
              </a:rPr>
              <a:t>φυσική/κανονιστική </a:t>
            </a:r>
            <a:r>
              <a:rPr lang="el-GR" dirty="0">
                <a:latin typeface="Sylfaen" panose="010A0502050306030303" pitchFamily="18" charset="0"/>
              </a:rPr>
              <a:t>τάση πριν τον ύστερο 18ο και πρώιμο 19ο αιώνα, περίοδοι όπου η στατιστική αναπτύχθηκε και αποτέλεσε εργαλείο της σεξολογίας. Η κατηγορία του «φυσικού» υπήρχε αφενός, αλλά δεν ήταν συνώνυμη με την σύγχρονη έννοια του «κανονικού». </a:t>
            </a:r>
          </a:p>
          <a:p>
            <a:pPr marL="285750" indent="-285750" algn="just">
              <a:buClr>
                <a:srgbClr val="0033CC"/>
              </a:buClr>
              <a:buFont typeface="Sylfaen" panose="010A0502050306030303" pitchFamily="18" charset="0"/>
              <a:buChar cha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Πολλές φορές </a:t>
            </a:r>
            <a:r>
              <a:rPr lang="el-GR" b="1" dirty="0">
                <a:highlight>
                  <a:srgbClr val="9999FF"/>
                </a:highlight>
                <a:latin typeface="Sylfaen" panose="010A0502050306030303" pitchFamily="18" charset="0"/>
              </a:rPr>
              <a:t>η </a:t>
            </a:r>
            <a:r>
              <a:rPr lang="el-GR" b="1" u="sng" dirty="0">
                <a:highlight>
                  <a:srgbClr val="9999FF"/>
                </a:highlight>
                <a:latin typeface="Sylfaen" panose="010A0502050306030303" pitchFamily="18" charset="0"/>
              </a:rPr>
              <a:t>Φύση</a:t>
            </a:r>
            <a:r>
              <a:rPr lang="el-GR" b="1" dirty="0">
                <a:highlight>
                  <a:srgbClr val="9999FF"/>
                </a:highlight>
                <a:latin typeface="Sylfaen" panose="010A0502050306030303" pitchFamily="18" charset="0"/>
              </a:rPr>
              <a:t> στα μεσαιωνικά κείμενα γεννούσε ή προκαλούσε το «αφύσικο», </a:t>
            </a:r>
            <a:r>
              <a:rPr lang="el-GR" dirty="0">
                <a:latin typeface="Sylfaen" panose="010A0502050306030303" pitchFamily="18" charset="0"/>
              </a:rPr>
              <a:t>δεν ήταν δηλαδή άτρωτη στο ανώμαλο, με το ιδανικό της να αφορά το καλό και το τέλειο και όχι μια διευρυμένη πλειοψηφία. Η πτώση των πρωτόπλαστων εγκαινίασε μία νέα φύση, που οι μεσαιωνικοί θεολόγοι </a:t>
            </a:r>
            <a:r>
              <a:rPr lang="el-GR" b="1" dirty="0">
                <a:latin typeface="Sylfaen" panose="010A0502050306030303" pitchFamily="18" charset="0"/>
              </a:rPr>
              <a:t>τη θεωρούσαν ήδη φθαρτή και διεφθαρμένη, σε σχέση με το πρώτο «φυσικό» στάδιο.</a:t>
            </a:r>
          </a:p>
          <a:p>
            <a:pPr marL="285750" indent="-285750" algn="just">
              <a:buClr>
                <a:srgbClr val="0033CC"/>
              </a:buClr>
              <a:buFont typeface="Sylfaen" panose="010A0502050306030303" pitchFamily="18" charset="0"/>
              <a:buChar char="֍"/>
            </a:pPr>
            <a:endParaRPr lang="el-GR" dirty="0">
              <a:latin typeface="Sylfaen" panose="010A0502050306030303" pitchFamily="18" charset="0"/>
            </a:endParaRPr>
          </a:p>
          <a:p>
            <a:pPr marL="285750" indent="-285750" algn="just">
              <a:buClr>
                <a:srgbClr val="0033CC"/>
              </a:buClr>
              <a:buFont typeface="Sylfaen" panose="010A0502050306030303" pitchFamily="18" charset="0"/>
              <a:buChar char="֍"/>
            </a:pPr>
            <a:r>
              <a:rPr lang="el-GR" dirty="0">
                <a:latin typeface="Sylfaen" panose="010A0502050306030303" pitchFamily="18" charset="0"/>
              </a:rPr>
              <a:t>Σύμφωνα με τον </a:t>
            </a:r>
            <a:r>
              <a:rPr lang="el-GR" b="1" dirty="0">
                <a:solidFill>
                  <a:srgbClr val="C00000"/>
                </a:solidFill>
                <a:latin typeface="Sylfaen" panose="010A0502050306030303" pitchFamily="18" charset="0"/>
              </a:rPr>
              <a:t>ορισμό του κανονικού/φυσικού (</a:t>
            </a:r>
            <a:r>
              <a:rPr lang="en-US" b="1" dirty="0">
                <a:solidFill>
                  <a:srgbClr val="C00000"/>
                </a:solidFill>
                <a:latin typeface="Sylfaen" panose="010A0502050306030303" pitchFamily="18" charset="0"/>
              </a:rPr>
              <a:t>normal)</a:t>
            </a:r>
            <a:r>
              <a:rPr lang="el-GR" dirty="0">
                <a:latin typeface="Sylfaen" panose="010A0502050306030303" pitchFamily="18" charset="0"/>
              </a:rPr>
              <a:t> στον Μεσαίωνα από τον </a:t>
            </a:r>
            <a:r>
              <a:rPr lang="el-GR" dirty="0" err="1">
                <a:latin typeface="Sylfaen" panose="010A0502050306030303" pitchFamily="18" charset="0"/>
              </a:rPr>
              <a:t>Pierre</a:t>
            </a:r>
            <a:r>
              <a:rPr lang="el-GR" dirty="0">
                <a:latin typeface="Sylfaen" panose="010A0502050306030303" pitchFamily="18" charset="0"/>
              </a:rPr>
              <a:t> </a:t>
            </a:r>
            <a:r>
              <a:rPr lang="el-GR" dirty="0" err="1">
                <a:latin typeface="Sylfaen" panose="010A0502050306030303" pitchFamily="18" charset="0"/>
              </a:rPr>
              <a:t>Payer</a:t>
            </a:r>
            <a:r>
              <a:rPr lang="el-GR" dirty="0">
                <a:latin typeface="Sylfaen" panose="010A0502050306030303" pitchFamily="18" charset="0"/>
              </a:rPr>
              <a:t>: «Το φυσικό είναι είτε αυτό που </a:t>
            </a:r>
            <a:r>
              <a:rPr lang="el-GR" b="1" dirty="0">
                <a:solidFill>
                  <a:srgbClr val="0033CC"/>
                </a:solidFill>
                <a:latin typeface="Sylfaen" panose="010A0502050306030303" pitchFamily="18" charset="0"/>
              </a:rPr>
              <a:t>προκύπτει από την αναγκαιότητα βάσει των αρχών της φύσης </a:t>
            </a:r>
            <a:r>
              <a:rPr lang="el-GR" dirty="0">
                <a:latin typeface="Sylfaen" panose="010A0502050306030303" pitchFamily="18" charset="0"/>
              </a:rPr>
              <a:t>(όπως για παράδειγμα οι συστατικές αρχές των </a:t>
            </a:r>
            <a:r>
              <a:rPr lang="el-GR" dirty="0" err="1">
                <a:latin typeface="Sylfaen" panose="010A0502050306030303" pitchFamily="18" charset="0"/>
              </a:rPr>
              <a:t>βαρέων</a:t>
            </a:r>
            <a:r>
              <a:rPr lang="el-GR" dirty="0">
                <a:latin typeface="Sylfaen" panose="010A0502050306030303" pitchFamily="18" charset="0"/>
              </a:rPr>
              <a:t> σωμάτων που προκαλούν μία πτώση ανεμπόδιστα) </a:t>
            </a:r>
            <a:r>
              <a:rPr lang="el-GR" b="1" dirty="0">
                <a:solidFill>
                  <a:srgbClr val="0033CC"/>
                </a:solidFill>
                <a:latin typeface="Sylfaen" panose="010A0502050306030303" pitchFamily="18" charset="0"/>
              </a:rPr>
              <a:t>ή αυτό που η φύση τείνει να κάνει, το οποίο ωστόσο τελειοποιείται με τη διαμεσολάβηση της θέλησης</a:t>
            </a:r>
            <a:r>
              <a:rPr lang="el-GR" dirty="0">
                <a:latin typeface="Sylfaen" panose="010A0502050306030303" pitchFamily="18" charset="0"/>
              </a:rPr>
              <a:t> (όπως οι ενάρετες πράξεις. Δεν είμαστε ενάρετοι εκ φύσεως, αλλά η φύση μας οδηγεί στην αρετή, εκεί όπου μπορούμε να την επιλέξουμε και την κατακτήσουμε μέσα από τις πράξεις)».</a:t>
            </a:r>
          </a:p>
        </p:txBody>
      </p:sp>
    </p:spTree>
    <p:extLst>
      <p:ext uri="{BB962C8B-B14F-4D97-AF65-F5344CB8AC3E}">
        <p14:creationId xmlns:p14="http://schemas.microsoft.com/office/powerpoint/2010/main" val="705212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00ED596-F110-6DD6-3659-FC291B933F8A}"/>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314498" y="388446"/>
            <a:ext cx="11696008" cy="1477328"/>
          </a:xfrm>
          <a:prstGeom prst="rect">
            <a:avLst/>
          </a:prstGeom>
          <a:noFill/>
        </p:spPr>
        <p:txBody>
          <a:bodyPr wrap="square" rtlCol="0">
            <a:spAutoFit/>
          </a:bodyPr>
          <a:lstStyle/>
          <a:p>
            <a:pPr algn="just"/>
            <a:r>
              <a:rPr lang="el-GR" dirty="0">
                <a:latin typeface="Sylfaen" panose="010A0502050306030303" pitchFamily="18" charset="0"/>
              </a:rPr>
              <a:t>Συνώνυμο της </a:t>
            </a:r>
            <a:r>
              <a:rPr lang="el-GR" b="1" dirty="0" err="1">
                <a:solidFill>
                  <a:srgbClr val="0033CC"/>
                </a:solidFill>
                <a:latin typeface="Sylfaen" panose="010A0502050306030303" pitchFamily="18" charset="0"/>
              </a:rPr>
              <a:t>τριβάδας</a:t>
            </a:r>
            <a:r>
              <a:rPr lang="el-GR" dirty="0">
                <a:latin typeface="Sylfaen" panose="010A0502050306030303" pitchFamily="18" charset="0"/>
              </a:rPr>
              <a:t> στον Μεσαίωνα και αυτή που προκαλούσε πολιτισμική ανησυχία ήταν εκείνες οι ελεύθερες γυναίκες με </a:t>
            </a:r>
            <a:r>
              <a:rPr lang="el-GR" b="1" dirty="0">
                <a:solidFill>
                  <a:srgbClr val="CC66FF"/>
                </a:solidFill>
                <a:latin typeface="Sylfaen" panose="010A0502050306030303" pitchFamily="18" charset="0"/>
              </a:rPr>
              <a:t>υπερμεγέθη κλειτορίδα</a:t>
            </a:r>
            <a:r>
              <a:rPr lang="el-GR" dirty="0">
                <a:latin typeface="Sylfaen" panose="010A0502050306030303" pitchFamily="18" charset="0"/>
              </a:rPr>
              <a:t>, οι οποίες θεωρούνταν ότι αναζητούσαν να συνευρεθούν σεξουαλικά με άλλες γυναίκες. </a:t>
            </a:r>
          </a:p>
          <a:p>
            <a:pPr algn="just"/>
            <a:endParaRPr lang="el-GR" dirty="0">
              <a:latin typeface="Sylfaen" panose="010A0502050306030303" pitchFamily="18" charset="0"/>
            </a:endParaRPr>
          </a:p>
          <a:p>
            <a:pPr algn="just"/>
            <a:endParaRPr lang="el-GR" dirty="0">
              <a:latin typeface="Sylfaen" panose="010A0502050306030303" pitchFamily="18" charset="0"/>
            </a:endParaRPr>
          </a:p>
        </p:txBody>
      </p:sp>
      <p:sp>
        <p:nvSpPr>
          <p:cNvPr id="4" name="TextBox 3">
            <a:extLst>
              <a:ext uri="{FF2B5EF4-FFF2-40B4-BE49-F238E27FC236}">
                <a16:creationId xmlns:a16="http://schemas.microsoft.com/office/drawing/2014/main" id="{5E97B4FC-CB9E-BB18-3F68-7B1374903AF0}"/>
              </a:ext>
            </a:extLst>
          </p:cNvPr>
          <p:cNvSpPr txBox="1"/>
          <p:nvPr/>
        </p:nvSpPr>
        <p:spPr>
          <a:xfrm>
            <a:off x="1999258" y="1524089"/>
            <a:ext cx="7330699" cy="1200329"/>
          </a:xfrm>
          <a:prstGeom prst="rect">
            <a:avLst/>
          </a:prstGeom>
          <a:noFill/>
        </p:spPr>
        <p:txBody>
          <a:bodyPr wrap="square" rtlCol="0">
            <a:spAutoFit/>
          </a:bodyPr>
          <a:lstStyle/>
          <a:p>
            <a:pPr algn="just"/>
            <a:r>
              <a:rPr lang="el-GR" dirty="0">
                <a:latin typeface="Sylfaen" panose="010A0502050306030303" pitchFamily="18" charset="0"/>
              </a:rPr>
              <a:t>Η </a:t>
            </a:r>
            <a:r>
              <a:rPr lang="el-GR" dirty="0" err="1">
                <a:latin typeface="Sylfaen" panose="010A0502050306030303" pitchFamily="18" charset="0"/>
              </a:rPr>
              <a:t>Lochrie</a:t>
            </a:r>
            <a:r>
              <a:rPr lang="el-GR" dirty="0">
                <a:latin typeface="Sylfaen" panose="010A0502050306030303" pitchFamily="18" charset="0"/>
              </a:rPr>
              <a:t> βλέπει στη </a:t>
            </a:r>
            <a:r>
              <a:rPr lang="el-GR" b="1" i="1" dirty="0">
                <a:latin typeface="Sylfaen" panose="010A0502050306030303" pitchFamily="18" charset="0"/>
              </a:rPr>
              <a:t>Γυναίκα του </a:t>
            </a:r>
            <a:r>
              <a:rPr lang="el-GR" b="1" i="1" dirty="0" err="1">
                <a:latin typeface="Sylfaen" panose="010A0502050306030303" pitchFamily="18" charset="0"/>
              </a:rPr>
              <a:t>Μπαθ</a:t>
            </a:r>
            <a:r>
              <a:rPr lang="el-GR" dirty="0">
                <a:latin typeface="Sylfaen" panose="010A0502050306030303" pitchFamily="18" charset="0"/>
              </a:rPr>
              <a:t>, την προσπάθεια του </a:t>
            </a:r>
            <a:r>
              <a:rPr lang="el-GR" dirty="0" err="1">
                <a:latin typeface="Sylfaen" panose="010A0502050306030303" pitchFamily="18" charset="0"/>
              </a:rPr>
              <a:t>Τσώσερ</a:t>
            </a:r>
            <a:r>
              <a:rPr lang="el-GR" dirty="0">
                <a:latin typeface="Sylfaen" panose="010A0502050306030303" pitchFamily="18" charset="0"/>
              </a:rPr>
              <a:t> να συμπεριλάβει </a:t>
            </a:r>
            <a:r>
              <a:rPr lang="el-GR" b="1" dirty="0">
                <a:solidFill>
                  <a:srgbClr val="CC66FF"/>
                </a:solidFill>
                <a:latin typeface="Sylfaen" panose="010A0502050306030303" pitchFamily="18" charset="0"/>
              </a:rPr>
              <a:t>την ιατρική παράδοση της κλειτοριδικής επιθυμίας </a:t>
            </a:r>
            <a:r>
              <a:rPr lang="el-GR" dirty="0">
                <a:latin typeface="Sylfaen" panose="010A0502050306030303" pitchFamily="18" charset="0"/>
              </a:rPr>
              <a:t>και τη </a:t>
            </a:r>
            <a:r>
              <a:rPr lang="el-GR" b="1" dirty="0">
                <a:solidFill>
                  <a:srgbClr val="CC66FF"/>
                </a:solidFill>
                <a:latin typeface="Sylfaen" panose="010A0502050306030303" pitchFamily="18" charset="0"/>
              </a:rPr>
              <a:t>συνακόλουθη αρρενωπότητα της</a:t>
            </a:r>
            <a:r>
              <a:rPr lang="el-GR" dirty="0">
                <a:latin typeface="Sylfaen" panose="010A0502050306030303" pitchFamily="18" charset="0"/>
              </a:rPr>
              <a:t>, εξετάζοντας προσεκτικά τη γλώσσα που χρησιμοποιεί, </a:t>
            </a:r>
            <a:r>
              <a:rPr lang="el-GR" b="1" i="1" dirty="0" err="1">
                <a:latin typeface="Sylfaen" panose="010A0502050306030303" pitchFamily="18" charset="0"/>
              </a:rPr>
              <a:t>lingua</a:t>
            </a:r>
            <a:r>
              <a:rPr lang="el-GR" b="1" i="1" dirty="0">
                <a:latin typeface="Sylfaen" panose="010A0502050306030303" pitchFamily="18" charset="0"/>
              </a:rPr>
              <a:t> </a:t>
            </a:r>
            <a:r>
              <a:rPr lang="el-GR" b="1" i="1" dirty="0" err="1">
                <a:latin typeface="Sylfaen" panose="010A0502050306030303" pitchFamily="18" charset="0"/>
              </a:rPr>
              <a:t>queyente</a:t>
            </a:r>
            <a:r>
              <a:rPr lang="el-GR" b="1" i="1" dirty="0">
                <a:latin typeface="Sylfaen" panose="010A0502050306030303" pitchFamily="18" charset="0"/>
              </a:rPr>
              <a:t> </a:t>
            </a:r>
            <a:r>
              <a:rPr lang="el-GR" dirty="0">
                <a:latin typeface="Sylfaen" panose="010A0502050306030303" pitchFamily="18" charset="0"/>
              </a:rPr>
              <a:t>(ιατρική ορολογία για την κλειτορίδα).</a:t>
            </a:r>
          </a:p>
        </p:txBody>
      </p:sp>
      <p:sp>
        <p:nvSpPr>
          <p:cNvPr id="5" name="Βέλος: Με γωνία προς τα επάνω 4">
            <a:extLst>
              <a:ext uri="{FF2B5EF4-FFF2-40B4-BE49-F238E27FC236}">
                <a16:creationId xmlns:a16="http://schemas.microsoft.com/office/drawing/2014/main" id="{7ABEFB25-FA0A-C9E0-EC8D-F4C85FDBAC66}"/>
              </a:ext>
            </a:extLst>
          </p:cNvPr>
          <p:cNvSpPr/>
          <p:nvPr/>
        </p:nvSpPr>
        <p:spPr>
          <a:xfrm rot="5400000">
            <a:off x="1330788" y="1417267"/>
            <a:ext cx="449451" cy="319747"/>
          </a:xfrm>
          <a:prstGeom prst="bentUp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473825" y="3175462"/>
            <a:ext cx="11413375" cy="3416320"/>
          </a:xfrm>
          <a:prstGeom prst="rect">
            <a:avLst/>
          </a:prstGeom>
          <a:noFill/>
        </p:spPr>
        <p:txBody>
          <a:bodyPr wrap="square" rtlCol="0">
            <a:spAutoFit/>
          </a:bodyPr>
          <a:lstStyle/>
          <a:p>
            <a:pPr algn="just"/>
            <a:r>
              <a:rPr lang="el-GR" dirty="0">
                <a:latin typeface="Sylfaen" panose="010A0502050306030303" pitchFamily="18" charset="0"/>
              </a:rPr>
              <a:t>Στην Αναγέννηση ανακαλύφθηκε η κλειτορίδα, αλλά ήδη σε αραβικές πηγές είχε ήδη απαντηθεί η κλειτορίδα ως ικανή να απολαύσει το σεξ και με αυτή την ανακάλυψη, η γυναικεία ερωτική απόλαυση πέτυχε να αρθρωθεί σε ένα νέο και επισημασμένο πολιτισμικό κεφάλαιο. Η σημασία της </a:t>
            </a:r>
            <a:r>
              <a:rPr lang="el-GR" dirty="0" err="1">
                <a:latin typeface="Sylfaen" panose="010A0502050306030303" pitchFamily="18" charset="0"/>
              </a:rPr>
              <a:t>επανακάλυψής</a:t>
            </a:r>
            <a:r>
              <a:rPr lang="el-GR" dirty="0">
                <a:latin typeface="Sylfaen" panose="010A0502050306030303" pitchFamily="18" charset="0"/>
              </a:rPr>
              <a:t> της προκάλεσε μία σημαντική στροφή στην κατανόηση της γυναικείας σεξουαλικής απόλαυσης και στο λόγο του σεξ ανάμεσα σε γυναίκες. Η </a:t>
            </a:r>
            <a:r>
              <a:rPr lang="el-GR" dirty="0" err="1">
                <a:latin typeface="Sylfaen" panose="010A0502050306030303" pitchFamily="18" charset="0"/>
              </a:rPr>
              <a:t>Katherine</a:t>
            </a:r>
            <a:r>
              <a:rPr lang="el-GR" dirty="0">
                <a:latin typeface="Sylfaen" panose="010A0502050306030303" pitchFamily="18" charset="0"/>
              </a:rPr>
              <a:t> </a:t>
            </a:r>
            <a:r>
              <a:rPr lang="el-GR" dirty="0" err="1">
                <a:latin typeface="Sylfaen" panose="010A0502050306030303" pitchFamily="18" charset="0"/>
              </a:rPr>
              <a:t>Park</a:t>
            </a:r>
            <a:r>
              <a:rPr lang="el-GR" dirty="0">
                <a:latin typeface="Sylfaen" panose="010A0502050306030303" pitchFamily="18" charset="0"/>
              </a:rPr>
              <a:t> σημείωνε πως στον Μεσαίωνα, ήταν γνωστή η ύπαρξη της κλειτορίδας, αλλά υπήρχε μεγάλη παραπληροφόρηση σχετικά με όσα εξυπηρετούσε: «Παρόλο που η κλειτορίδα ως ανατομικό όργανο (παρά ως ένας γενικότερος τόπος της γυναικείας σεξουαλικής απόλαυσης) ήταν γνωστός στους ύστερους Έλληνες ιατρούς και χειρουργούς, η γνώση γύρω από αυτήν είχε σχεδόν χαθεί στους Ευρωπαίους ιατρούς της μεσαιωνικής περιόδου. </a:t>
            </a:r>
            <a:r>
              <a:rPr lang="el-GR" dirty="0" err="1">
                <a:latin typeface="Sylfaen" panose="010A0502050306030303" pitchFamily="18" charset="0"/>
              </a:rPr>
              <a:t>Παραπλανημένοι</a:t>
            </a:r>
            <a:r>
              <a:rPr lang="el-GR" dirty="0">
                <a:latin typeface="Sylfaen" panose="010A0502050306030303" pitchFamily="18" charset="0"/>
              </a:rPr>
              <a:t> από τη γλωσσική ανακρίβεια των αραβικών πηγών, επιδεινώθηκε από την αβέβαιη ορολογία των λατινικών μεταφραστών, την ταύτιζαν είτε με τα μικρά χείλη, ή ακολούθησαν τις διδαχές του Αβικέννα, ο οποίος ακολουθώντας περσικές παραδόσεις, τις θεωρούσε παθολογική ανάπτυξη που εμφανίζουν λίγες γυναίκες.</a:t>
            </a:r>
          </a:p>
        </p:txBody>
      </p:sp>
    </p:spTree>
    <p:extLst>
      <p:ext uri="{BB962C8B-B14F-4D97-AF65-F5344CB8AC3E}">
        <p14:creationId xmlns:p14="http://schemas.microsoft.com/office/powerpoint/2010/main" val="321769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702" y="315884"/>
            <a:ext cx="11363498" cy="4247317"/>
          </a:xfrm>
          <a:prstGeom prst="rect">
            <a:avLst/>
          </a:prstGeom>
          <a:noFill/>
        </p:spPr>
        <p:txBody>
          <a:bodyPr wrap="square" rtlCol="0">
            <a:spAutoFit/>
          </a:bodyPr>
          <a:lstStyle/>
          <a:p>
            <a:pPr marL="285750" lvl="0" indent="-285750" algn="just">
              <a:buClr>
                <a:srgbClr val="0033CC"/>
              </a:buClr>
              <a:buFont typeface="Sylfaen" panose="010A0502050306030303" pitchFamily="18" charset="0"/>
              <a:buChar char="֍"/>
            </a:pPr>
            <a:r>
              <a:rPr lang="el-GR" dirty="0">
                <a:solidFill>
                  <a:prstClr val="black"/>
                </a:solidFill>
                <a:latin typeface="Sylfaen" panose="010A0502050306030303" pitchFamily="18" charset="0"/>
              </a:rPr>
              <a:t>H </a:t>
            </a:r>
            <a:r>
              <a:rPr lang="el-GR" b="1" u="sng" dirty="0" err="1">
                <a:solidFill>
                  <a:prstClr val="black"/>
                </a:solidFill>
                <a:latin typeface="Sylfaen" panose="010A0502050306030303" pitchFamily="18" charset="0"/>
              </a:rPr>
              <a:t>Caroline</a:t>
            </a:r>
            <a:r>
              <a:rPr lang="el-GR" b="1" u="sng" dirty="0">
                <a:solidFill>
                  <a:prstClr val="black"/>
                </a:solidFill>
                <a:latin typeface="Sylfaen" panose="010A0502050306030303" pitchFamily="18" charset="0"/>
              </a:rPr>
              <a:t> </a:t>
            </a:r>
            <a:r>
              <a:rPr lang="el-GR" b="1" u="sng" dirty="0" err="1">
                <a:solidFill>
                  <a:prstClr val="black"/>
                </a:solidFill>
                <a:latin typeface="Sylfaen" panose="010A0502050306030303" pitchFamily="18" charset="0"/>
              </a:rPr>
              <a:t>Walker</a:t>
            </a:r>
            <a:r>
              <a:rPr lang="el-GR" b="1" u="sng" dirty="0">
                <a:solidFill>
                  <a:prstClr val="black"/>
                </a:solidFill>
                <a:latin typeface="Sylfaen" panose="010A0502050306030303" pitchFamily="18" charset="0"/>
              </a:rPr>
              <a:t> </a:t>
            </a:r>
            <a:r>
              <a:rPr lang="el-GR" b="1" u="sng" dirty="0" err="1">
                <a:solidFill>
                  <a:prstClr val="black"/>
                </a:solidFill>
                <a:latin typeface="Sylfaen" panose="010A0502050306030303" pitchFamily="18" charset="0"/>
              </a:rPr>
              <a:t>Bynum</a:t>
            </a:r>
            <a:r>
              <a:rPr lang="el-GR" dirty="0">
                <a:solidFill>
                  <a:prstClr val="black"/>
                </a:solidFill>
                <a:latin typeface="Sylfaen" panose="010A0502050306030303" pitchFamily="18" charset="0"/>
              </a:rPr>
              <a:t>, στο άρθρο της «</a:t>
            </a:r>
            <a:r>
              <a:rPr lang="el-GR" dirty="0" err="1">
                <a:solidFill>
                  <a:prstClr val="black"/>
                </a:solidFill>
                <a:latin typeface="Sylfaen" panose="010A0502050306030303" pitchFamily="18" charset="0"/>
              </a:rPr>
              <a:t>Wh</a:t>
            </a:r>
            <a:r>
              <a:rPr lang="en-US" dirty="0">
                <a:solidFill>
                  <a:prstClr val="black"/>
                </a:solidFill>
                <a:latin typeface="Sylfaen" panose="010A0502050306030303" pitchFamily="18" charset="0"/>
              </a:rPr>
              <a:t>y</a:t>
            </a:r>
            <a:r>
              <a:rPr lang="el-GR" dirty="0">
                <a:solidFill>
                  <a:prstClr val="black"/>
                </a:solidFill>
                <a:latin typeface="Sylfaen" panose="010A0502050306030303" pitchFamily="18" charset="0"/>
              </a:rPr>
              <a:t> </a:t>
            </a:r>
            <a:r>
              <a:rPr lang="el-GR" dirty="0" err="1">
                <a:solidFill>
                  <a:prstClr val="black"/>
                </a:solidFill>
                <a:latin typeface="Sylfaen" panose="010A0502050306030303" pitchFamily="18" charset="0"/>
              </a:rPr>
              <a:t>All</a:t>
            </a:r>
            <a:r>
              <a:rPr lang="el-GR" dirty="0">
                <a:solidFill>
                  <a:prstClr val="black"/>
                </a:solidFill>
                <a:latin typeface="Sylfaen" panose="010A0502050306030303" pitchFamily="18" charset="0"/>
              </a:rPr>
              <a:t> the </a:t>
            </a:r>
            <a:r>
              <a:rPr lang="el-GR" dirty="0" err="1">
                <a:solidFill>
                  <a:prstClr val="black"/>
                </a:solidFill>
                <a:latin typeface="Sylfaen" panose="010A0502050306030303" pitchFamily="18" charset="0"/>
              </a:rPr>
              <a:t>Fuss</a:t>
            </a:r>
            <a:r>
              <a:rPr lang="el-GR" dirty="0">
                <a:solidFill>
                  <a:prstClr val="black"/>
                </a:solidFill>
                <a:latin typeface="Sylfaen" panose="010A0502050306030303" pitchFamily="18" charset="0"/>
              </a:rPr>
              <a:t> </a:t>
            </a:r>
            <a:r>
              <a:rPr lang="el-GR" dirty="0" err="1">
                <a:solidFill>
                  <a:prstClr val="black"/>
                </a:solidFill>
                <a:latin typeface="Sylfaen" panose="010A0502050306030303" pitchFamily="18" charset="0"/>
              </a:rPr>
              <a:t>about</a:t>
            </a:r>
            <a:r>
              <a:rPr lang="el-GR" dirty="0">
                <a:solidFill>
                  <a:prstClr val="black"/>
                </a:solidFill>
                <a:latin typeface="Sylfaen" panose="010A0502050306030303" pitchFamily="18" charset="0"/>
              </a:rPr>
              <a:t> the </a:t>
            </a:r>
            <a:r>
              <a:rPr lang="el-GR" dirty="0" err="1">
                <a:solidFill>
                  <a:prstClr val="black"/>
                </a:solidFill>
                <a:latin typeface="Sylfaen" panose="010A0502050306030303" pitchFamily="18" charset="0"/>
              </a:rPr>
              <a:t>Body</a:t>
            </a:r>
            <a:r>
              <a:rPr lang="el-GR" dirty="0">
                <a:solidFill>
                  <a:prstClr val="black"/>
                </a:solidFill>
                <a:latin typeface="Sylfaen" panose="010A0502050306030303" pitchFamily="18" charset="0"/>
              </a:rPr>
              <a:t>?»</a:t>
            </a:r>
            <a:r>
              <a:rPr lang="en-US" dirty="0">
                <a:solidFill>
                  <a:prstClr val="black"/>
                </a:solidFill>
                <a:latin typeface="Sylfaen" panose="010A0502050306030303" pitchFamily="18" charset="0"/>
              </a:rPr>
              <a:t> (1995)</a:t>
            </a:r>
            <a:r>
              <a:rPr lang="el-GR" dirty="0">
                <a:solidFill>
                  <a:prstClr val="black"/>
                </a:solidFill>
                <a:latin typeface="Sylfaen" panose="010A0502050306030303" pitchFamily="18" charset="0"/>
              </a:rPr>
              <a:t> επιχείρησε να αναφερθεί στο </a:t>
            </a:r>
            <a:r>
              <a:rPr lang="el-GR" b="1" dirty="0">
                <a:solidFill>
                  <a:srgbClr val="C00000"/>
                </a:solidFill>
                <a:latin typeface="Sylfaen" panose="010A0502050306030303" pitchFamily="18" charset="0"/>
              </a:rPr>
              <a:t>σώμα του ευρωπαϊκού Μεσαίωνα</a:t>
            </a:r>
            <a:r>
              <a:rPr lang="el-GR" dirty="0">
                <a:solidFill>
                  <a:prstClr val="black"/>
                </a:solidFill>
                <a:latin typeface="Sylfaen" panose="010A0502050306030303" pitchFamily="18" charset="0"/>
              </a:rPr>
              <a:t>, αποσκοπώντας να προσφέρει </a:t>
            </a:r>
            <a:r>
              <a:rPr lang="el-GR" b="1" dirty="0">
                <a:solidFill>
                  <a:prstClr val="black"/>
                </a:solidFill>
                <a:latin typeface="Sylfaen" panose="010A0502050306030303" pitchFamily="18" charset="0"/>
              </a:rPr>
              <a:t>μία πιο πολυσύνθετη εικόνα του σώματος στο παρελθόν από αυτή που συνήθως προβάλλεται</a:t>
            </a:r>
            <a:r>
              <a:rPr lang="el-GR" dirty="0">
                <a:solidFill>
                  <a:prstClr val="black"/>
                </a:solidFill>
                <a:latin typeface="Sylfaen" panose="010A0502050306030303" pitchFamily="18" charset="0"/>
              </a:rPr>
              <a:t>. </a:t>
            </a: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endParaRPr lang="el-GR" dirty="0">
              <a:solidFill>
                <a:prstClr val="black"/>
              </a:solidFill>
              <a:latin typeface="Sylfaen" panose="010A0502050306030303" pitchFamily="18" charset="0"/>
            </a:endParaRPr>
          </a:p>
          <a:p>
            <a:pPr marL="285750" lvl="0" indent="-285750" algn="just">
              <a:buClr>
                <a:srgbClr val="0033CC"/>
              </a:buClr>
              <a:buFont typeface="Sylfaen" panose="010A0502050306030303" pitchFamily="18" charset="0"/>
              <a:buChar char="֍"/>
            </a:pPr>
            <a:r>
              <a:rPr lang="el-GR" dirty="0">
                <a:solidFill>
                  <a:prstClr val="black"/>
                </a:solidFill>
                <a:latin typeface="Sylfaen" panose="010A0502050306030303" pitchFamily="18" charset="0"/>
              </a:rPr>
              <a:t>Σε ένα διαφορετικό πλαίσιο ερμηνείας και προσέγγισης, οι ιστορικοί </a:t>
            </a:r>
            <a:r>
              <a:rPr lang="el-GR" b="1" dirty="0" err="1">
                <a:solidFill>
                  <a:prstClr val="black"/>
                </a:solidFill>
                <a:latin typeface="Sylfaen" panose="010A0502050306030303" pitchFamily="18" charset="0"/>
              </a:rPr>
              <a:t>Judith</a:t>
            </a:r>
            <a:r>
              <a:rPr lang="el-GR" b="1" dirty="0">
                <a:solidFill>
                  <a:prstClr val="black"/>
                </a:solidFill>
                <a:latin typeface="Sylfaen" panose="010A0502050306030303" pitchFamily="18" charset="0"/>
              </a:rPr>
              <a:t> </a:t>
            </a:r>
            <a:r>
              <a:rPr lang="el-GR" b="1" dirty="0" err="1">
                <a:solidFill>
                  <a:prstClr val="black"/>
                </a:solidFill>
                <a:latin typeface="Sylfaen" panose="010A0502050306030303" pitchFamily="18" charset="0"/>
              </a:rPr>
              <a:t>Bennet</a:t>
            </a:r>
            <a:r>
              <a:rPr lang="en-US" b="1" dirty="0">
                <a:solidFill>
                  <a:prstClr val="black"/>
                </a:solidFill>
                <a:latin typeface="Sylfaen" panose="010A0502050306030303" pitchFamily="18" charset="0"/>
              </a:rPr>
              <a:t>t</a:t>
            </a:r>
            <a:r>
              <a:rPr lang="el-GR" dirty="0">
                <a:solidFill>
                  <a:prstClr val="black"/>
                </a:solidFill>
                <a:latin typeface="Sylfaen" panose="010A0502050306030303" pitchFamily="18" charset="0"/>
              </a:rPr>
              <a:t> και </a:t>
            </a:r>
            <a:r>
              <a:rPr lang="el-GR" b="1" dirty="0" err="1">
                <a:solidFill>
                  <a:prstClr val="black"/>
                </a:solidFill>
                <a:latin typeface="Sylfaen" panose="010A0502050306030303" pitchFamily="18" charset="0"/>
              </a:rPr>
              <a:t>Ruth</a:t>
            </a:r>
            <a:r>
              <a:rPr lang="el-GR" b="1" dirty="0">
                <a:solidFill>
                  <a:prstClr val="black"/>
                </a:solidFill>
                <a:latin typeface="Sylfaen" panose="010A0502050306030303" pitchFamily="18" charset="0"/>
              </a:rPr>
              <a:t> </a:t>
            </a:r>
            <a:r>
              <a:rPr lang="el-GR" b="1" dirty="0" err="1">
                <a:solidFill>
                  <a:prstClr val="black"/>
                </a:solidFill>
                <a:latin typeface="Sylfaen" panose="010A0502050306030303" pitchFamily="18" charset="0"/>
              </a:rPr>
              <a:t>Karras</a:t>
            </a:r>
            <a:r>
              <a:rPr lang="el-GR" b="1" dirty="0">
                <a:solidFill>
                  <a:prstClr val="black"/>
                </a:solidFill>
                <a:latin typeface="Sylfaen" panose="010A0502050306030303" pitchFamily="18" charset="0"/>
              </a:rPr>
              <a:t> </a:t>
            </a:r>
            <a:r>
              <a:rPr lang="el-GR" dirty="0">
                <a:solidFill>
                  <a:prstClr val="black"/>
                </a:solidFill>
                <a:latin typeface="Sylfaen" panose="010A0502050306030303" pitchFamily="18" charset="0"/>
              </a:rPr>
              <a:t>στη συλλογική τους μελέτη για τις γυναίκες και το φύλο στον Μεσαίωνα, </a:t>
            </a:r>
            <a:r>
              <a:rPr lang="el-GR" b="1" i="1" dirty="0">
                <a:solidFill>
                  <a:srgbClr val="0033CC"/>
                </a:solidFill>
                <a:latin typeface="Sylfaen" panose="010A0502050306030303" pitchFamily="18" charset="0"/>
              </a:rPr>
              <a:t>The </a:t>
            </a:r>
            <a:r>
              <a:rPr lang="el-GR" b="1" i="1" dirty="0" err="1">
                <a:solidFill>
                  <a:srgbClr val="0033CC"/>
                </a:solidFill>
                <a:latin typeface="Sylfaen" panose="010A0502050306030303" pitchFamily="18" charset="0"/>
              </a:rPr>
              <a:t>Oxford</a:t>
            </a:r>
            <a:r>
              <a:rPr lang="el-GR" b="1" i="1" dirty="0">
                <a:solidFill>
                  <a:srgbClr val="0033CC"/>
                </a:solidFill>
                <a:latin typeface="Sylfaen" panose="010A0502050306030303" pitchFamily="18" charset="0"/>
              </a:rPr>
              <a:t> </a:t>
            </a:r>
            <a:r>
              <a:rPr lang="el-GR" b="1" i="1" dirty="0" err="1">
                <a:solidFill>
                  <a:srgbClr val="0033CC"/>
                </a:solidFill>
                <a:latin typeface="Sylfaen" panose="010A0502050306030303" pitchFamily="18" charset="0"/>
              </a:rPr>
              <a:t>Handbook</a:t>
            </a:r>
            <a:r>
              <a:rPr lang="el-GR" b="1" i="1" dirty="0">
                <a:solidFill>
                  <a:srgbClr val="0033CC"/>
                </a:solidFill>
                <a:latin typeface="Sylfaen" panose="010A0502050306030303" pitchFamily="18" charset="0"/>
              </a:rPr>
              <a:t> of </a:t>
            </a:r>
            <a:r>
              <a:rPr lang="el-GR" b="1" i="1" dirty="0" err="1">
                <a:solidFill>
                  <a:srgbClr val="0033CC"/>
                </a:solidFill>
                <a:latin typeface="Sylfaen" panose="010A0502050306030303" pitchFamily="18" charset="0"/>
              </a:rPr>
              <a:t>Women</a:t>
            </a:r>
            <a:r>
              <a:rPr lang="el-GR" b="1" i="1" dirty="0">
                <a:solidFill>
                  <a:srgbClr val="0033CC"/>
                </a:solidFill>
                <a:latin typeface="Sylfaen" panose="010A0502050306030303" pitchFamily="18" charset="0"/>
              </a:rPr>
              <a:t> and </a:t>
            </a:r>
            <a:r>
              <a:rPr lang="el-GR" b="1" i="1" dirty="0" err="1">
                <a:solidFill>
                  <a:srgbClr val="0033CC"/>
                </a:solidFill>
                <a:latin typeface="Sylfaen" panose="010A0502050306030303" pitchFamily="18" charset="0"/>
              </a:rPr>
              <a:t>Gender</a:t>
            </a:r>
            <a:r>
              <a:rPr lang="el-GR" b="1" i="1" dirty="0">
                <a:solidFill>
                  <a:srgbClr val="0033CC"/>
                </a:solidFill>
                <a:latin typeface="Sylfaen" panose="010A0502050306030303" pitchFamily="18" charset="0"/>
              </a:rPr>
              <a:t> in </a:t>
            </a:r>
            <a:r>
              <a:rPr lang="el-GR" b="1" i="1" dirty="0" err="1">
                <a:solidFill>
                  <a:srgbClr val="0033CC"/>
                </a:solidFill>
                <a:latin typeface="Sylfaen" panose="010A0502050306030303" pitchFamily="18" charset="0"/>
              </a:rPr>
              <a:t>Medieval</a:t>
            </a:r>
            <a:r>
              <a:rPr lang="el-GR" b="1" i="1" dirty="0">
                <a:solidFill>
                  <a:srgbClr val="0033CC"/>
                </a:solidFill>
                <a:latin typeface="Sylfaen" panose="010A0502050306030303" pitchFamily="18" charset="0"/>
              </a:rPr>
              <a:t> Europe </a:t>
            </a:r>
            <a:r>
              <a:rPr lang="el-GR" dirty="0">
                <a:solidFill>
                  <a:prstClr val="black"/>
                </a:solidFill>
                <a:latin typeface="Sylfaen" panose="010A0502050306030303" pitchFamily="18" charset="0"/>
              </a:rPr>
              <a:t>(2013) προχώρησαν σε μια </a:t>
            </a:r>
            <a:r>
              <a:rPr lang="el-GR" b="1" dirty="0">
                <a:solidFill>
                  <a:prstClr val="black"/>
                </a:solidFill>
                <a:latin typeface="Sylfaen" panose="010A0502050306030303" pitchFamily="18" charset="0"/>
              </a:rPr>
              <a:t>ιστοριογραφική συζήτηση </a:t>
            </a:r>
            <a:r>
              <a:rPr lang="el-GR" dirty="0">
                <a:solidFill>
                  <a:prstClr val="black"/>
                </a:solidFill>
                <a:latin typeface="Sylfaen" panose="010A0502050306030303" pitchFamily="18" charset="0"/>
              </a:rPr>
              <a:t>για τον τρόπο που προσεγγίζεται πλέον το γυναικείο σώμα στη μεσαιωνική περίοδο. </a:t>
            </a:r>
          </a:p>
          <a:p>
            <a:pPr lvl="0" algn="just"/>
            <a:endParaRPr lang="el-GR" dirty="0">
              <a:solidFill>
                <a:prstClr val="black"/>
              </a:solidFill>
              <a:latin typeface="Sylfaen" panose="010A0502050306030303" pitchFamily="18" charset="0"/>
            </a:endParaRPr>
          </a:p>
        </p:txBody>
      </p:sp>
      <p:sp>
        <p:nvSpPr>
          <p:cNvPr id="3" name="TextBox 2">
            <a:extLst>
              <a:ext uri="{FF2B5EF4-FFF2-40B4-BE49-F238E27FC236}">
                <a16:creationId xmlns:a16="http://schemas.microsoft.com/office/drawing/2014/main" id="{776BEDEE-0217-31E9-F556-887A109A065A}"/>
              </a:ext>
            </a:extLst>
          </p:cNvPr>
          <p:cNvSpPr txBox="1"/>
          <p:nvPr/>
        </p:nvSpPr>
        <p:spPr>
          <a:xfrm>
            <a:off x="2205872" y="1272619"/>
            <a:ext cx="8917757" cy="1477328"/>
          </a:xfrm>
          <a:prstGeom prst="rect">
            <a:avLst/>
          </a:prstGeom>
          <a:noFill/>
        </p:spPr>
        <p:txBody>
          <a:bodyPr wrap="square" rtlCol="0">
            <a:spAutoFit/>
          </a:bodyPr>
          <a:lstStyle/>
          <a:p>
            <a:pPr lvl="0" algn="just">
              <a:buClr>
                <a:srgbClr val="0033CC"/>
              </a:buClr>
            </a:pPr>
            <a:r>
              <a:rPr lang="el-GR" dirty="0">
                <a:solidFill>
                  <a:prstClr val="black"/>
                </a:solidFill>
                <a:latin typeface="Sylfaen" panose="010A0502050306030303" pitchFamily="18" charset="0"/>
              </a:rPr>
              <a:t>Ο μεσαιωνικός άνθρωπος δεν είχε </a:t>
            </a:r>
            <a:r>
              <a:rPr lang="el-GR" b="1" dirty="0" err="1">
                <a:solidFill>
                  <a:prstClr val="black"/>
                </a:solidFill>
                <a:latin typeface="Sylfaen" panose="010A0502050306030303" pitchFamily="18" charset="0"/>
              </a:rPr>
              <a:t>νοηματοδοτήσει</a:t>
            </a:r>
            <a:r>
              <a:rPr lang="el-GR" b="1" dirty="0">
                <a:solidFill>
                  <a:prstClr val="black"/>
                </a:solidFill>
                <a:latin typeface="Sylfaen" panose="010A0502050306030303" pitchFamily="18" charset="0"/>
              </a:rPr>
              <a:t> </a:t>
            </a:r>
            <a:r>
              <a:rPr lang="el-GR" dirty="0">
                <a:solidFill>
                  <a:prstClr val="black"/>
                </a:solidFill>
                <a:latin typeface="Sylfaen" panose="010A0502050306030303" pitchFamily="18" charset="0"/>
              </a:rPr>
              <a:t>το σώμα παραπάνω από ότι εμείς, οι </a:t>
            </a:r>
            <a:r>
              <a:rPr lang="el-GR" b="1" dirty="0" err="1">
                <a:solidFill>
                  <a:prstClr val="black"/>
                </a:solidFill>
                <a:latin typeface="Sylfaen" panose="010A0502050306030303" pitchFamily="18" charset="0"/>
              </a:rPr>
              <a:t>σημασιοδοτήσεις</a:t>
            </a:r>
            <a:r>
              <a:rPr lang="el-GR" dirty="0">
                <a:solidFill>
                  <a:prstClr val="black"/>
                </a:solidFill>
                <a:latin typeface="Sylfaen" panose="010A0502050306030303" pitchFamily="18" charset="0"/>
              </a:rPr>
              <a:t> του όμως ήταν </a:t>
            </a:r>
            <a:r>
              <a:rPr lang="el-GR" dirty="0" err="1">
                <a:solidFill>
                  <a:prstClr val="black"/>
                </a:solidFill>
                <a:latin typeface="Sylfaen" panose="010A0502050306030303" pitchFamily="18" charset="0"/>
              </a:rPr>
              <a:t>πολυπρισματικές</a:t>
            </a:r>
            <a:r>
              <a:rPr lang="el-GR" dirty="0">
                <a:solidFill>
                  <a:prstClr val="black"/>
                </a:solidFill>
                <a:latin typeface="Sylfaen" panose="010A0502050306030303" pitchFamily="18" charset="0"/>
              </a:rPr>
              <a:t>. Για παράδειγμα, </a:t>
            </a:r>
            <a:r>
              <a:rPr lang="el-GR" b="1" dirty="0">
                <a:solidFill>
                  <a:srgbClr val="104D50"/>
                </a:solidFill>
                <a:latin typeface="Sylfaen" panose="010A0502050306030303" pitchFamily="18" charset="0"/>
              </a:rPr>
              <a:t>οι ιατροί συλλάμβαναν τελείως διαφορετικά τη σεξουαλικότητα από τους θεολόγους</a:t>
            </a:r>
            <a:r>
              <a:rPr lang="el-GR" dirty="0">
                <a:solidFill>
                  <a:srgbClr val="104D50"/>
                </a:solidFill>
                <a:latin typeface="Sylfaen" panose="010A0502050306030303" pitchFamily="18" charset="0"/>
              </a:rPr>
              <a:t>,</a:t>
            </a:r>
            <a:r>
              <a:rPr lang="el-GR" dirty="0">
                <a:solidFill>
                  <a:prstClr val="black"/>
                </a:solidFill>
                <a:latin typeface="Sylfaen" panose="010A0502050306030303" pitchFamily="18" charset="0"/>
              </a:rPr>
              <a:t> καθώς το </a:t>
            </a:r>
            <a:r>
              <a:rPr lang="el-GR" b="1" dirty="0">
                <a:solidFill>
                  <a:srgbClr val="800000"/>
                </a:solidFill>
                <a:latin typeface="Sylfaen" panose="010A0502050306030303" pitchFamily="18" charset="0"/>
              </a:rPr>
              <a:t>υγιές σώμα θεωρούνταν το σεξουαλικά ενεργό σώμα</a:t>
            </a:r>
            <a:r>
              <a:rPr lang="el-GR" dirty="0">
                <a:solidFill>
                  <a:prstClr val="black"/>
                </a:solidFill>
                <a:latin typeface="Sylfaen" panose="010A0502050306030303" pitchFamily="18" charset="0"/>
              </a:rPr>
              <a:t>, ενώ </a:t>
            </a:r>
            <a:r>
              <a:rPr lang="el-GR" dirty="0">
                <a:solidFill>
                  <a:schemeClr val="tx1">
                    <a:lumMod val="95000"/>
                    <a:lumOff val="5000"/>
                  </a:schemeClr>
                </a:solidFill>
                <a:latin typeface="Sylfaen" panose="010A0502050306030303" pitchFamily="18" charset="0"/>
              </a:rPr>
              <a:t>οι</a:t>
            </a:r>
            <a:r>
              <a:rPr lang="el-GR" b="1" dirty="0">
                <a:solidFill>
                  <a:schemeClr val="tx1">
                    <a:lumMod val="95000"/>
                    <a:lumOff val="5000"/>
                  </a:schemeClr>
                </a:solidFill>
                <a:latin typeface="Sylfaen" panose="010A0502050306030303" pitchFamily="18" charset="0"/>
              </a:rPr>
              <a:t> </a:t>
            </a:r>
            <a:r>
              <a:rPr lang="el-GR" b="1" dirty="0">
                <a:solidFill>
                  <a:srgbClr val="8C0E71"/>
                </a:solidFill>
                <a:latin typeface="Sylfaen" panose="010A0502050306030303" pitchFamily="18" charset="0"/>
              </a:rPr>
              <a:t>λαϊκοί ποιητές μιλούσαν για ένα διαφορετικό σωματικό πάθος από αυτό των θρησκευόμενων</a:t>
            </a:r>
            <a:r>
              <a:rPr lang="el-GR" dirty="0">
                <a:solidFill>
                  <a:prstClr val="black"/>
                </a:solidFill>
                <a:latin typeface="Sylfaen" panose="010A0502050306030303" pitchFamily="18" charset="0"/>
              </a:rPr>
              <a:t>. </a:t>
            </a:r>
          </a:p>
        </p:txBody>
      </p:sp>
      <p:sp>
        <p:nvSpPr>
          <p:cNvPr id="4" name="Βέλος: Με γωνία προς τα επάνω 3">
            <a:extLst>
              <a:ext uri="{FF2B5EF4-FFF2-40B4-BE49-F238E27FC236}">
                <a16:creationId xmlns:a16="http://schemas.microsoft.com/office/drawing/2014/main" id="{8A397006-6BE1-3312-F06A-AB9619EB05BF}"/>
              </a:ext>
            </a:extLst>
          </p:cNvPr>
          <p:cNvSpPr/>
          <p:nvPr/>
        </p:nvSpPr>
        <p:spPr>
          <a:xfrm rot="5400000">
            <a:off x="1776948" y="1191962"/>
            <a:ext cx="348793" cy="377071"/>
          </a:xfrm>
          <a:prstGeom prst="bentUp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C851350E-80A9-47CE-1962-97B337B3449B}"/>
              </a:ext>
            </a:extLst>
          </p:cNvPr>
          <p:cNvSpPr txBox="1"/>
          <p:nvPr/>
        </p:nvSpPr>
        <p:spPr>
          <a:xfrm>
            <a:off x="2205872" y="4333039"/>
            <a:ext cx="8851769" cy="2031325"/>
          </a:xfrm>
          <a:prstGeom prst="rect">
            <a:avLst/>
          </a:prstGeom>
          <a:noFill/>
        </p:spPr>
        <p:txBody>
          <a:bodyPr wrap="square" rtlCol="0">
            <a:spAutoFit/>
          </a:bodyPr>
          <a:lstStyle/>
          <a:p>
            <a:pPr lvl="0" algn="just">
              <a:buClr>
                <a:srgbClr val="0033CC"/>
              </a:buClr>
            </a:pPr>
            <a:r>
              <a:rPr lang="el-GR" dirty="0">
                <a:solidFill>
                  <a:prstClr val="black"/>
                </a:solidFill>
                <a:latin typeface="Sylfaen" panose="010A0502050306030303" pitchFamily="18" charset="0"/>
              </a:rPr>
              <a:t>Συγκεκριμένα, σχολιάζουν πως εκεί όπου </a:t>
            </a:r>
            <a:r>
              <a:rPr lang="el-GR" b="1" dirty="0">
                <a:solidFill>
                  <a:srgbClr val="0033CC"/>
                </a:solidFill>
                <a:latin typeface="Sylfaen" panose="010A0502050306030303" pitchFamily="18" charset="0"/>
              </a:rPr>
              <a:t>τα σώματα των γυναικών αναλύονταν ως βασικοί παράγοντες οργάνωσης της εργασίας και των γυναικείων οικονομικών δραστηριοτήτων</a:t>
            </a:r>
            <a:r>
              <a:rPr lang="el-GR" dirty="0">
                <a:solidFill>
                  <a:prstClr val="black"/>
                </a:solidFill>
                <a:latin typeface="Sylfaen" panose="010A0502050306030303" pitchFamily="18" charset="0"/>
              </a:rPr>
              <a:t>, άρχισαν να εξετάζονται ως </a:t>
            </a:r>
            <a:r>
              <a:rPr lang="el-GR" u="sng" dirty="0">
                <a:solidFill>
                  <a:prstClr val="black"/>
                </a:solidFill>
                <a:latin typeface="Sylfaen" panose="010A0502050306030303" pitchFamily="18" charset="0"/>
              </a:rPr>
              <a:t>πεδία</a:t>
            </a:r>
            <a:r>
              <a:rPr lang="el-GR" dirty="0">
                <a:solidFill>
                  <a:prstClr val="black"/>
                </a:solidFill>
                <a:latin typeface="Sylfaen" panose="010A0502050306030303" pitchFamily="18" charset="0"/>
              </a:rPr>
              <a:t> </a:t>
            </a:r>
            <a:r>
              <a:rPr lang="el-GR" b="1" dirty="0">
                <a:solidFill>
                  <a:prstClr val="black"/>
                </a:solidFill>
                <a:latin typeface="Sylfaen" panose="010A0502050306030303" pitchFamily="18" charset="0"/>
              </a:rPr>
              <a:t>παραγωγής</a:t>
            </a:r>
            <a:r>
              <a:rPr lang="el-GR" dirty="0">
                <a:solidFill>
                  <a:prstClr val="black"/>
                </a:solidFill>
                <a:latin typeface="Sylfaen" panose="010A0502050306030303" pitchFamily="18" charset="0"/>
              </a:rPr>
              <a:t> και </a:t>
            </a:r>
            <a:r>
              <a:rPr lang="el-GR" b="1" dirty="0">
                <a:solidFill>
                  <a:prstClr val="black"/>
                </a:solidFill>
                <a:latin typeface="Sylfaen" panose="010A0502050306030303" pitchFamily="18" charset="0"/>
              </a:rPr>
              <a:t>ελέγχου της περιουσίας</a:t>
            </a:r>
            <a:r>
              <a:rPr lang="el-GR" dirty="0">
                <a:solidFill>
                  <a:prstClr val="black"/>
                </a:solidFill>
                <a:latin typeface="Sylfaen" panose="010A0502050306030303" pitchFamily="18" charset="0"/>
              </a:rPr>
              <a:t>, υποστηρίζοντας ότι οι γυναίκες συνιστούσαν κατά κάποιο τρόπο οι ίδιες «</a:t>
            </a:r>
            <a:r>
              <a:rPr lang="el-GR" b="1" dirty="0">
                <a:solidFill>
                  <a:srgbClr val="CC66FF"/>
                </a:solidFill>
                <a:latin typeface="Sylfaen" panose="010A0502050306030303" pitchFamily="18" charset="0"/>
              </a:rPr>
              <a:t>περιουσιακό στοιχείο</a:t>
            </a:r>
            <a:r>
              <a:rPr lang="el-GR" dirty="0">
                <a:solidFill>
                  <a:prstClr val="black"/>
                </a:solidFill>
                <a:latin typeface="Sylfaen" panose="010A0502050306030303" pitchFamily="18" charset="0"/>
              </a:rPr>
              <a:t>», με την έννοια ότι ήταν </a:t>
            </a:r>
            <a:r>
              <a:rPr lang="el-GR" b="1" dirty="0">
                <a:solidFill>
                  <a:srgbClr val="CC66FF"/>
                </a:solidFill>
                <a:latin typeface="Sylfaen" panose="010A0502050306030303" pitchFamily="18" charset="0"/>
              </a:rPr>
              <a:t>απαραίτητες για την αναπαραγωγή </a:t>
            </a:r>
            <a:r>
              <a:rPr lang="el-GR" dirty="0">
                <a:solidFill>
                  <a:prstClr val="black"/>
                </a:solidFill>
                <a:latin typeface="Sylfaen" panose="010A0502050306030303" pitchFamily="18" charset="0"/>
              </a:rPr>
              <a:t>(βιολογικό αίτιο), </a:t>
            </a:r>
            <a:r>
              <a:rPr lang="el-GR" b="1" dirty="0">
                <a:solidFill>
                  <a:prstClr val="black"/>
                </a:solidFill>
                <a:latin typeface="Sylfaen" panose="010A0502050306030303" pitchFamily="18" charset="0"/>
              </a:rPr>
              <a:t>πέραν της συμβολής τους στην οικοτεχνία </a:t>
            </a:r>
            <a:r>
              <a:rPr lang="el-GR" dirty="0">
                <a:solidFill>
                  <a:prstClr val="black"/>
                </a:solidFill>
                <a:latin typeface="Sylfaen" panose="010A0502050306030303" pitchFamily="18" charset="0"/>
              </a:rPr>
              <a:t>και εν γένει της σχέσης τους με την εργασία</a:t>
            </a:r>
            <a:r>
              <a:rPr lang="en-US" dirty="0">
                <a:solidFill>
                  <a:prstClr val="black"/>
                </a:solidFill>
                <a:latin typeface="Sylfaen" panose="010A0502050306030303" pitchFamily="18" charset="0"/>
              </a:rPr>
              <a:t> (</a:t>
            </a:r>
            <a:r>
              <a:rPr lang="el-GR" dirty="0">
                <a:solidFill>
                  <a:prstClr val="black"/>
                </a:solidFill>
                <a:latin typeface="Sylfaen" panose="010A0502050306030303" pitchFamily="18" charset="0"/>
              </a:rPr>
              <a:t>υλικό αίτιο). </a:t>
            </a:r>
          </a:p>
        </p:txBody>
      </p:sp>
      <p:sp>
        <p:nvSpPr>
          <p:cNvPr id="6" name="Βέλος: Με γωνία προς τα επάνω 5">
            <a:extLst>
              <a:ext uri="{FF2B5EF4-FFF2-40B4-BE49-F238E27FC236}">
                <a16:creationId xmlns:a16="http://schemas.microsoft.com/office/drawing/2014/main" id="{77BDE65C-309E-F4A2-B89E-1BE203B30CEB}"/>
              </a:ext>
            </a:extLst>
          </p:cNvPr>
          <p:cNvSpPr/>
          <p:nvPr/>
        </p:nvSpPr>
        <p:spPr>
          <a:xfrm rot="5400000">
            <a:off x="1776949" y="4219653"/>
            <a:ext cx="348793" cy="377071"/>
          </a:xfrm>
          <a:prstGeom prst="bentUp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D00E182C-F1DF-7FCA-7DD5-76DCAD09A024}"/>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5431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A330B8-9C2B-DDE0-BF94-E3CCABB76630}"/>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382385" y="101166"/>
            <a:ext cx="11080866" cy="3877985"/>
          </a:xfrm>
          <a:prstGeom prst="rect">
            <a:avLst/>
          </a:prstGeom>
          <a:noFill/>
        </p:spPr>
        <p:txBody>
          <a:bodyPr wrap="square" rtlCol="0">
            <a:spAutoFit/>
          </a:bodyPr>
          <a:lstStyle/>
          <a:p>
            <a:pPr algn="just"/>
            <a:r>
              <a:rPr lang="el-GR" sz="2400" b="1" u="sng" dirty="0">
                <a:latin typeface="Sylfaen" panose="010A0502050306030303" pitchFamily="18" charset="0"/>
              </a:rPr>
              <a:t>Ανδρικά και θηλυκά σώματα βρίσκονται σε ιεραρχική σχέση</a:t>
            </a:r>
            <a:r>
              <a:rPr lang="el-GR" sz="2400" u="sng" dirty="0">
                <a:latin typeface="Sylfaen" panose="010A0502050306030303" pitchFamily="18" charset="0"/>
              </a:rPr>
              <a:t>. </a:t>
            </a:r>
          </a:p>
          <a:p>
            <a:pPr algn="just"/>
            <a:endParaRPr lang="el-GR" dirty="0">
              <a:latin typeface="Sylfaen" panose="010A0502050306030303" pitchFamily="18" charset="0"/>
            </a:endParaRPr>
          </a:p>
          <a:p>
            <a:pPr algn="just"/>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r>
              <a:rPr lang="el-GR" sz="2000" dirty="0">
                <a:latin typeface="Sylfaen" panose="010A0502050306030303" pitchFamily="18" charset="0"/>
              </a:rPr>
              <a:t>Το ανδρικό νοείται </a:t>
            </a:r>
            <a:r>
              <a:rPr lang="el-GR" sz="2000" b="1" u="sng" dirty="0">
                <a:effectLst>
                  <a:outerShdw blurRad="38100" dist="38100" dir="2700000" algn="tl">
                    <a:srgbClr val="000000">
                      <a:alpha val="43137"/>
                    </a:srgbClr>
                  </a:outerShdw>
                </a:effectLst>
                <a:latin typeface="Sylfaen" panose="010A0502050306030303" pitchFamily="18" charset="0"/>
              </a:rPr>
              <a:t>ως τέλειο </a:t>
            </a:r>
            <a:r>
              <a:rPr lang="el-GR" sz="2000" dirty="0">
                <a:latin typeface="Sylfaen" panose="010A0502050306030303" pitchFamily="18" charset="0"/>
              </a:rPr>
              <a:t>λόγω της ξηρότητας και της θερμότητας, χωρίς να δημιουργείται περίσσευμα χυμών και να χρειάζεται να εκκρίνουν υγρά όπως ίσχυε για τις γυναίκες με την έμμηνο ρύση. </a:t>
            </a:r>
          </a:p>
          <a:p>
            <a:pPr marL="285750" indent="-285750">
              <a:buClr>
                <a:srgbClr val="9999FF"/>
              </a:buClr>
              <a:buFont typeface="Sylfaen" panose="010A0502050306030303" pitchFamily="18" charset="0"/>
              <a:buChar char="֍"/>
            </a:pPr>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dirty="0">
              <a:latin typeface="Sylfaen" panose="010A0502050306030303" pitchFamily="18" charset="0"/>
            </a:endParaRPr>
          </a:p>
        </p:txBody>
      </p:sp>
      <p:sp>
        <p:nvSpPr>
          <p:cNvPr id="3" name="TextBox 2">
            <a:extLst>
              <a:ext uri="{FF2B5EF4-FFF2-40B4-BE49-F238E27FC236}">
                <a16:creationId xmlns:a16="http://schemas.microsoft.com/office/drawing/2014/main" id="{68862843-4781-A9F7-B9A9-F4F86B15EE43}"/>
              </a:ext>
            </a:extLst>
          </p:cNvPr>
          <p:cNvSpPr txBox="1"/>
          <p:nvPr/>
        </p:nvSpPr>
        <p:spPr>
          <a:xfrm>
            <a:off x="1500996" y="1771992"/>
            <a:ext cx="10481094" cy="4924425"/>
          </a:xfrm>
          <a:prstGeom prst="rect">
            <a:avLst/>
          </a:prstGeom>
          <a:noFill/>
        </p:spPr>
        <p:txBody>
          <a:bodyPr wrap="square" rtlCol="0">
            <a:spAutoFit/>
          </a:bodyPr>
          <a:lstStyle/>
          <a:p>
            <a:pPr algn="just"/>
            <a:endParaRPr lang="el-GR" dirty="0">
              <a:latin typeface="Sylfaen" panose="010A0502050306030303" pitchFamily="18" charset="0"/>
            </a:endParaRPr>
          </a:p>
          <a:p>
            <a:pPr algn="just"/>
            <a:endParaRPr lang="el-GR" dirty="0">
              <a:latin typeface="Sylfaen" panose="010A0502050306030303" pitchFamily="18" charset="0"/>
            </a:endParaRPr>
          </a:p>
          <a:p>
            <a:pPr algn="just"/>
            <a:endParaRPr lang="el-GR" sz="2000" dirty="0">
              <a:latin typeface="Sylfaen" panose="010A0502050306030303" pitchFamily="18" charset="0"/>
            </a:endParaRPr>
          </a:p>
          <a:p>
            <a:pPr algn="just"/>
            <a:r>
              <a:rPr lang="el-GR" sz="2000" dirty="0">
                <a:latin typeface="Sylfaen" panose="010A0502050306030303" pitchFamily="18" charset="0"/>
              </a:rPr>
              <a:t>Εντούτοις, δεν είχαν όλοι οι άνδρες </a:t>
            </a:r>
            <a:r>
              <a:rPr lang="el-GR" sz="2000" b="1" dirty="0">
                <a:latin typeface="Sylfaen" panose="010A0502050306030303" pitchFamily="18" charset="0"/>
              </a:rPr>
              <a:t>ανδρικά σώματα</a:t>
            </a:r>
            <a:r>
              <a:rPr lang="el-GR" sz="2000" dirty="0">
                <a:latin typeface="Sylfaen" panose="010A0502050306030303" pitchFamily="18" charset="0"/>
              </a:rPr>
              <a:t>. </a:t>
            </a:r>
          </a:p>
          <a:p>
            <a:pPr algn="just"/>
            <a:endParaRPr lang="el-GR" sz="2000" dirty="0">
              <a:latin typeface="Sylfaen" panose="010A0502050306030303" pitchFamily="18" charset="0"/>
            </a:endParaRPr>
          </a:p>
          <a:p>
            <a:pPr algn="just"/>
            <a:endParaRPr lang="el-GR" sz="2000" dirty="0">
              <a:latin typeface="Sylfaen" panose="010A0502050306030303" pitchFamily="18" charset="0"/>
            </a:endParaRPr>
          </a:p>
          <a:p>
            <a:pPr algn="just"/>
            <a:r>
              <a:rPr lang="el-GR" sz="2000" b="1" dirty="0">
                <a:latin typeface="Sylfaen" panose="010A0502050306030303" pitchFamily="18" charset="0"/>
              </a:rPr>
              <a:t>Μουσουλμάνοι/Σαρακηνοί και Εβραίοι </a:t>
            </a:r>
            <a:r>
              <a:rPr lang="el-GR" sz="2000" dirty="0">
                <a:latin typeface="Sylfaen" panose="010A0502050306030303" pitchFamily="18" charset="0"/>
              </a:rPr>
              <a:t>θεωρούνταν στο χριστιανικό φαντασιακό </a:t>
            </a:r>
            <a:r>
              <a:rPr lang="el-GR" sz="2000" b="1" dirty="0">
                <a:solidFill>
                  <a:srgbClr val="8C0E71"/>
                </a:solidFill>
                <a:latin typeface="Sylfaen" panose="010A0502050306030303" pitchFamily="18" charset="0"/>
              </a:rPr>
              <a:t>εκθηλυμένοι άνδρες</a:t>
            </a:r>
            <a:r>
              <a:rPr lang="el-GR" sz="2000" dirty="0">
                <a:latin typeface="Sylfaen" panose="010A0502050306030303" pitchFamily="18" charset="0"/>
              </a:rPr>
              <a:t>, λόγω της περιτομής, την οποία ταύτιζαν με τον ευνουχισμό και άλλοτε με την έμμηνο ρύση.  </a:t>
            </a:r>
          </a:p>
          <a:p>
            <a:pPr algn="just"/>
            <a:endParaRPr lang="el-GR" sz="2000" dirty="0">
              <a:latin typeface="Sylfaen" panose="010A0502050306030303" pitchFamily="18" charset="0"/>
            </a:endParaRPr>
          </a:p>
          <a:p>
            <a:pPr algn="just"/>
            <a:r>
              <a:rPr lang="el-GR" sz="2000" dirty="0">
                <a:latin typeface="Sylfaen" panose="010A0502050306030303" pitchFamily="18" charset="0"/>
              </a:rPr>
              <a:t>Η κυριολεκτική ανάγνωση των Εβραίων των Γραφών, μια «κατηγορία» που τους επέρριπταν οι χριστιανοί θεολόγοι, σηματοδοτούσε </a:t>
            </a:r>
            <a:r>
              <a:rPr lang="el-GR" sz="2000" b="1" dirty="0">
                <a:latin typeface="Sylfaen" panose="010A0502050306030303" pitchFamily="18" charset="0"/>
              </a:rPr>
              <a:t>τη </a:t>
            </a:r>
            <a:r>
              <a:rPr lang="el-GR" sz="2000" b="1" dirty="0" err="1">
                <a:latin typeface="Sylfaen" panose="010A0502050306030303" pitchFamily="18" charset="0"/>
              </a:rPr>
              <a:t>σαρκικότητα</a:t>
            </a:r>
            <a:r>
              <a:rPr lang="el-GR" sz="2000" dirty="0">
                <a:latin typeface="Sylfaen" panose="010A0502050306030303" pitchFamily="18" charset="0"/>
              </a:rPr>
              <a:t>, </a:t>
            </a:r>
            <a:r>
              <a:rPr lang="el-GR" sz="2000" b="1" dirty="0">
                <a:latin typeface="Sylfaen" panose="010A0502050306030303" pitchFamily="18" charset="0"/>
              </a:rPr>
              <a:t>τη</a:t>
            </a:r>
            <a:r>
              <a:rPr lang="el-GR" sz="2000" dirty="0">
                <a:latin typeface="Sylfaen" panose="010A0502050306030303" pitchFamily="18" charset="0"/>
              </a:rPr>
              <a:t> </a:t>
            </a:r>
            <a:r>
              <a:rPr lang="el-GR" sz="2000" b="1" dirty="0">
                <a:latin typeface="Sylfaen" panose="010A0502050306030303" pitchFamily="18" charset="0"/>
              </a:rPr>
              <a:t>θηλυκότητα</a:t>
            </a:r>
            <a:r>
              <a:rPr lang="el-GR" sz="2000" dirty="0">
                <a:latin typeface="Sylfaen" panose="010A0502050306030303" pitchFamily="18" charset="0"/>
              </a:rPr>
              <a:t> και </a:t>
            </a:r>
            <a:r>
              <a:rPr lang="el-GR" sz="2000" b="1" dirty="0">
                <a:latin typeface="Sylfaen" panose="010A0502050306030303" pitchFamily="18" charset="0"/>
              </a:rPr>
              <a:t>το ζωώδες</a:t>
            </a:r>
            <a:r>
              <a:rPr lang="el-GR" sz="2000" dirty="0">
                <a:latin typeface="Sylfaen" panose="010A0502050306030303" pitchFamily="18" charset="0"/>
              </a:rPr>
              <a:t>, ενώ </a:t>
            </a:r>
            <a:r>
              <a:rPr lang="el-GR" sz="2000" b="1" dirty="0">
                <a:solidFill>
                  <a:srgbClr val="8C0E71"/>
                </a:solidFill>
                <a:latin typeface="Sylfaen" panose="010A0502050306030303" pitchFamily="18" charset="0"/>
              </a:rPr>
              <a:t>η χριστιανική αλληγορική ανάγνωση ήταν ανδρική, λογική, πνευματική</a:t>
            </a:r>
            <a:r>
              <a:rPr lang="el-GR" sz="2000" dirty="0">
                <a:latin typeface="Sylfaen" panose="010A0502050306030303" pitchFamily="18" charset="0"/>
              </a:rPr>
              <a:t>. Σε πλήθος λογοτεχνικών κειμένων, ειδικά στην Ισπανία, οι Σαρακηνοί αποτυπώνονται ως </a:t>
            </a:r>
            <a:r>
              <a:rPr lang="el-GR" sz="2000" dirty="0" err="1">
                <a:latin typeface="Sylfaen" panose="010A0502050306030303" pitchFamily="18" charset="0"/>
              </a:rPr>
              <a:t>αποαρρενοποιημένες</a:t>
            </a:r>
            <a:r>
              <a:rPr lang="el-GR" sz="2000" dirty="0">
                <a:latin typeface="Sylfaen" panose="010A0502050306030303" pitchFamily="18" charset="0"/>
              </a:rPr>
              <a:t> μορφές, όπως και οι Εβραίοι.</a:t>
            </a:r>
          </a:p>
          <a:p>
            <a:pPr algn="just"/>
            <a:endParaRPr lang="el-GR" dirty="0">
              <a:latin typeface="Sylfaen" panose="010A0502050306030303" pitchFamily="18" charset="0"/>
            </a:endParaRPr>
          </a:p>
        </p:txBody>
      </p:sp>
      <p:cxnSp>
        <p:nvCxnSpPr>
          <p:cNvPr id="7" name="Ευθύγραμμο βέλος σύνδεσης 6">
            <a:extLst>
              <a:ext uri="{FF2B5EF4-FFF2-40B4-BE49-F238E27FC236}">
                <a16:creationId xmlns:a16="http://schemas.microsoft.com/office/drawing/2014/main" id="{D722CA99-BC83-618E-9152-79BFADA69204}"/>
              </a:ext>
            </a:extLst>
          </p:cNvPr>
          <p:cNvCxnSpPr>
            <a:cxnSpLocks/>
          </p:cNvCxnSpPr>
          <p:nvPr/>
        </p:nvCxnSpPr>
        <p:spPr>
          <a:xfrm>
            <a:off x="3456317" y="3017808"/>
            <a:ext cx="0" cy="411192"/>
          </a:xfrm>
          <a:prstGeom prst="straightConnector1">
            <a:avLst/>
          </a:prstGeom>
          <a:ln>
            <a:solidFill>
              <a:srgbClr val="9999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C88E196B-FCE0-7E26-2481-32B861DE1959}"/>
              </a:ext>
            </a:extLst>
          </p:cNvPr>
          <p:cNvCxnSpPr>
            <a:cxnSpLocks/>
          </p:cNvCxnSpPr>
          <p:nvPr/>
        </p:nvCxnSpPr>
        <p:spPr>
          <a:xfrm>
            <a:off x="3454539" y="4319559"/>
            <a:ext cx="0" cy="411192"/>
          </a:xfrm>
          <a:prstGeom prst="straightConnector1">
            <a:avLst/>
          </a:prstGeom>
          <a:ln>
            <a:solidFill>
              <a:srgbClr val="9999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776A88CC-D5AC-2574-0F38-F4C19D04088B}"/>
              </a:ext>
            </a:extLst>
          </p:cNvPr>
          <p:cNvCxnSpPr>
            <a:cxnSpLocks/>
          </p:cNvCxnSpPr>
          <p:nvPr/>
        </p:nvCxnSpPr>
        <p:spPr>
          <a:xfrm>
            <a:off x="3454539" y="2111459"/>
            <a:ext cx="0" cy="411192"/>
          </a:xfrm>
          <a:prstGeom prst="straightConnector1">
            <a:avLst/>
          </a:prstGeom>
          <a:ln>
            <a:solidFill>
              <a:srgbClr val="9999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17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EF7CE17-50DD-61A8-8057-A25FFC520060}"/>
              </a:ext>
            </a:extLst>
          </p:cNvPr>
          <p:cNvSpPr>
            <a:spLocks noGrp="1"/>
          </p:cNvSpPr>
          <p:nvPr>
            <p:ph idx="1"/>
          </p:nvPr>
        </p:nvSpPr>
        <p:spPr>
          <a:xfrm>
            <a:off x="0" y="239809"/>
            <a:ext cx="12059728" cy="5179310"/>
          </a:xfrm>
        </p:spPr>
        <p:txBody>
          <a:bodyPr>
            <a:normAutofit/>
          </a:bodyPr>
          <a:lstStyle/>
          <a:p>
            <a:pPr algn="just">
              <a:buClr>
                <a:srgbClr val="9999FF"/>
              </a:buClr>
              <a:buFont typeface="Sylfaen" panose="010A0502050306030303" pitchFamily="18" charset="0"/>
              <a:buChar char="֍"/>
            </a:pPr>
            <a:r>
              <a:rPr lang="el-GR" dirty="0">
                <a:latin typeface="Sylfaen" panose="010A0502050306030303" pitchFamily="18" charset="0"/>
              </a:rPr>
              <a:t>Τα γυναικεία σώματα </a:t>
            </a:r>
            <a:r>
              <a:rPr lang="el-GR" b="1" dirty="0">
                <a:latin typeface="Sylfaen" panose="010A0502050306030303" pitchFamily="18" charset="0"/>
              </a:rPr>
              <a:t>ήταν υποδεέστερα</a:t>
            </a:r>
            <a:r>
              <a:rPr lang="el-GR" dirty="0">
                <a:latin typeface="Sylfaen" panose="010A0502050306030303" pitchFamily="18" charset="0"/>
              </a:rPr>
              <a:t>, λόγω των ιδιοτήτων της ψυχρότητας και της υγρότητας δεν ήταν σε θέση να </a:t>
            </a:r>
            <a:r>
              <a:rPr lang="el-GR" b="1" dirty="0">
                <a:latin typeface="Sylfaen" panose="010A0502050306030303" pitchFamily="18" charset="0"/>
              </a:rPr>
              <a:t>κάψουν την περίσσεια και τα κατάλοιπα των χυμών</a:t>
            </a:r>
            <a:r>
              <a:rPr lang="el-GR" dirty="0">
                <a:latin typeface="Sylfaen" panose="010A0502050306030303" pitchFamily="18" charset="0"/>
              </a:rPr>
              <a:t>, αλλά ήταν αναγκασμένα να τα αποβάλλουν. </a:t>
            </a:r>
            <a:r>
              <a:rPr lang="el-GR" b="1" dirty="0">
                <a:solidFill>
                  <a:srgbClr val="C00000"/>
                </a:solidFill>
                <a:latin typeface="Sylfaen" panose="010A0502050306030303" pitchFamily="18" charset="0"/>
              </a:rPr>
              <a:t>Η έμμηνος ρύση εξυπηρετούσε ακριβώς αυτήν την ανάγκη</a:t>
            </a:r>
            <a:r>
              <a:rPr lang="el-GR" dirty="0">
                <a:latin typeface="Sylfaen" panose="010A0502050306030303" pitchFamily="18" charset="0"/>
              </a:rPr>
              <a:t>, καθορίζοντας ταυτόχρονα τον προορισμό του γυναικείου σώματος που ήταν η αναπαραγωγή. </a:t>
            </a:r>
          </a:p>
          <a:p>
            <a:pPr algn="just">
              <a:buClr>
                <a:srgbClr val="9999FF"/>
              </a:buClr>
              <a:buFont typeface="Sylfaen" panose="010A0502050306030303" pitchFamily="18" charset="0"/>
              <a:buChar char="֍"/>
            </a:pPr>
            <a:endParaRPr lang="el-GR" dirty="0">
              <a:latin typeface="Sylfaen" panose="010A0502050306030303" pitchFamily="18" charset="0"/>
            </a:endParaRPr>
          </a:p>
          <a:p>
            <a:endParaRPr lang="el-GR" dirty="0"/>
          </a:p>
        </p:txBody>
      </p:sp>
      <p:sp>
        <p:nvSpPr>
          <p:cNvPr id="4" name="TextBox 3">
            <a:extLst>
              <a:ext uri="{FF2B5EF4-FFF2-40B4-BE49-F238E27FC236}">
                <a16:creationId xmlns:a16="http://schemas.microsoft.com/office/drawing/2014/main" id="{1B51FDA5-6BFD-6DF1-0F15-4831B8630A30}"/>
              </a:ext>
            </a:extLst>
          </p:cNvPr>
          <p:cNvSpPr txBox="1"/>
          <p:nvPr/>
        </p:nvSpPr>
        <p:spPr>
          <a:xfrm>
            <a:off x="717083" y="1837080"/>
            <a:ext cx="10394831" cy="4708981"/>
          </a:xfrm>
          <a:prstGeom prst="rect">
            <a:avLst/>
          </a:prstGeom>
          <a:noFill/>
        </p:spPr>
        <p:txBody>
          <a:bodyPr wrap="square" rtlCol="0">
            <a:spAutoFit/>
          </a:bodyPr>
          <a:lstStyle/>
          <a:p>
            <a:pPr marL="285750" indent="-285750" algn="just">
              <a:buClr>
                <a:srgbClr val="9999FF"/>
              </a:buClr>
              <a:buFont typeface="Arial" panose="020B0604020202020204" pitchFamily="34" charset="0"/>
              <a:buChar char="•"/>
            </a:pPr>
            <a:r>
              <a:rPr lang="el-GR" sz="2000" dirty="0">
                <a:latin typeface="Sylfaen" panose="010A0502050306030303" pitchFamily="18" charset="0"/>
              </a:rPr>
              <a:t>τα γυναικεία σώματα αναζητούσαν να </a:t>
            </a:r>
            <a:r>
              <a:rPr lang="el-GR" sz="2000" b="1" dirty="0">
                <a:latin typeface="Sylfaen" panose="010A0502050306030303" pitchFamily="18" charset="0"/>
              </a:rPr>
              <a:t>αποκαταστήσουν την ατελή φύση </a:t>
            </a:r>
            <a:r>
              <a:rPr lang="el-GR" sz="2000" dirty="0">
                <a:latin typeface="Sylfaen" panose="010A0502050306030303" pitchFamily="18" charset="0"/>
              </a:rPr>
              <a:t>τους επιζητώντας τη </a:t>
            </a:r>
            <a:r>
              <a:rPr lang="el-GR" sz="2000" b="1" dirty="0">
                <a:latin typeface="Sylfaen" panose="010A0502050306030303" pitchFamily="18" charset="0"/>
              </a:rPr>
              <a:t>θερμότητα και την ξηρότητα</a:t>
            </a:r>
            <a:r>
              <a:rPr lang="el-GR" sz="2000" dirty="0">
                <a:latin typeface="Sylfaen" panose="010A0502050306030303" pitchFamily="18" charset="0"/>
              </a:rPr>
              <a:t>, τις οποίες αποκτούσαν μέσω της συνουσίας. </a:t>
            </a:r>
          </a:p>
          <a:p>
            <a:pPr marL="285750" indent="-285750" algn="just">
              <a:buClr>
                <a:srgbClr val="9999FF"/>
              </a:buClr>
              <a:buFont typeface="Arial" panose="020B0604020202020204" pitchFamily="34" charset="0"/>
              <a:buChar char="•"/>
            </a:pPr>
            <a:endParaRPr lang="el-GR" sz="2000" dirty="0">
              <a:latin typeface="Sylfaen" panose="010A0502050306030303" pitchFamily="18" charset="0"/>
            </a:endParaRPr>
          </a:p>
          <a:p>
            <a:pPr algn="just">
              <a:buClr>
                <a:srgbClr val="9999FF"/>
              </a:buClr>
            </a:pPr>
            <a:endParaRPr lang="el-GR" sz="2000" dirty="0">
              <a:latin typeface="Sylfaen" panose="010A0502050306030303" pitchFamily="18" charset="0"/>
            </a:endParaRPr>
          </a:p>
          <a:p>
            <a:pPr marL="285750" indent="-285750" algn="just">
              <a:buClr>
                <a:srgbClr val="9999FF"/>
              </a:buClr>
              <a:buFont typeface="Arial" panose="020B0604020202020204" pitchFamily="34" charset="0"/>
              <a:buChar char="•"/>
            </a:pPr>
            <a:endParaRPr lang="el-GR" sz="2000" dirty="0">
              <a:latin typeface="Sylfaen" panose="010A0502050306030303" pitchFamily="18" charset="0"/>
            </a:endParaRPr>
          </a:p>
          <a:p>
            <a:pPr marL="285750" indent="-285750" algn="just">
              <a:buClr>
                <a:srgbClr val="9999FF"/>
              </a:buClr>
              <a:buFont typeface="Arial" panose="020B0604020202020204" pitchFamily="34" charset="0"/>
              <a:buChar char="•"/>
            </a:pPr>
            <a:r>
              <a:rPr lang="el-GR" sz="2000" dirty="0">
                <a:latin typeface="Sylfaen" panose="010A0502050306030303" pitchFamily="18" charset="0"/>
              </a:rPr>
              <a:t>η αντίληψη αυτή απαντάται σε </a:t>
            </a:r>
            <a:r>
              <a:rPr lang="el-GR" sz="2000" b="1" dirty="0">
                <a:latin typeface="Sylfaen" panose="010A0502050306030303" pitchFamily="18" charset="0"/>
              </a:rPr>
              <a:t>θεολογικά κείμενα</a:t>
            </a:r>
            <a:r>
              <a:rPr lang="el-GR" sz="2000" dirty="0">
                <a:latin typeface="Sylfaen" panose="010A0502050306030303" pitchFamily="18" charset="0"/>
              </a:rPr>
              <a:t>, όπως το δημοφιλές </a:t>
            </a:r>
            <a:r>
              <a:rPr lang="en-US" sz="2000" b="1" i="1" dirty="0">
                <a:solidFill>
                  <a:srgbClr val="8C0E71"/>
                </a:solidFill>
                <a:latin typeface="Sylfaen" panose="010A0502050306030303" pitchFamily="18" charset="0"/>
              </a:rPr>
              <a:t>De </a:t>
            </a:r>
            <a:r>
              <a:rPr lang="en-US" sz="2000" b="1" i="1" dirty="0" err="1">
                <a:solidFill>
                  <a:srgbClr val="8C0E71"/>
                </a:solidFill>
                <a:latin typeface="Sylfaen" panose="010A0502050306030303" pitchFamily="18" charset="0"/>
              </a:rPr>
              <a:t>secretis</a:t>
            </a:r>
            <a:r>
              <a:rPr lang="en-US" sz="2000" b="1" i="1" dirty="0">
                <a:solidFill>
                  <a:srgbClr val="8C0E71"/>
                </a:solidFill>
                <a:latin typeface="Sylfaen" panose="010A0502050306030303" pitchFamily="18" charset="0"/>
              </a:rPr>
              <a:t> </a:t>
            </a:r>
            <a:r>
              <a:rPr lang="en-US" sz="2000" b="1" i="1" dirty="0" err="1">
                <a:solidFill>
                  <a:srgbClr val="8C0E71"/>
                </a:solidFill>
                <a:latin typeface="Sylfaen" panose="010A0502050306030303" pitchFamily="18" charset="0"/>
              </a:rPr>
              <a:t>mulierum</a:t>
            </a:r>
            <a:r>
              <a:rPr lang="en-US" sz="2000" b="1" i="1" dirty="0">
                <a:solidFill>
                  <a:srgbClr val="8C0E71"/>
                </a:solidFill>
                <a:latin typeface="Sylfaen" panose="010A0502050306030303" pitchFamily="18" charset="0"/>
              </a:rPr>
              <a:t> </a:t>
            </a:r>
            <a:r>
              <a:rPr lang="en-US" sz="2000" dirty="0">
                <a:latin typeface="Sylfaen" panose="010A0502050306030303" pitchFamily="18" charset="0"/>
              </a:rPr>
              <a:t>(</a:t>
            </a:r>
            <a:r>
              <a:rPr lang="el-GR" sz="2000" dirty="0">
                <a:latin typeface="Sylfaen" panose="010A0502050306030303" pitchFamily="18" charset="0"/>
              </a:rPr>
              <a:t>«Τα μυστικά των γυναικών») των αρχών του 14ου αι., στο οποίο διαβάζουμε: </a:t>
            </a:r>
          </a:p>
          <a:p>
            <a:pPr algn="just">
              <a:buClr>
                <a:srgbClr val="9999FF"/>
              </a:buClr>
            </a:pPr>
            <a:endParaRPr lang="el-GR" sz="2000" dirty="0">
              <a:latin typeface="Sylfaen" panose="010A0502050306030303" pitchFamily="18" charset="0"/>
            </a:endParaRPr>
          </a:p>
          <a:p>
            <a:pPr algn="just">
              <a:buClr>
                <a:srgbClr val="9999FF"/>
              </a:buClr>
            </a:pPr>
            <a:endParaRPr lang="el-GR" sz="2000" dirty="0">
              <a:latin typeface="Sylfaen" panose="010A0502050306030303" pitchFamily="18" charset="0"/>
            </a:endParaRPr>
          </a:p>
          <a:p>
            <a:pPr algn="just">
              <a:buClr>
                <a:srgbClr val="9999FF"/>
              </a:buClr>
            </a:pPr>
            <a:endParaRPr lang="el-GR" sz="2000" dirty="0">
              <a:latin typeface="Sylfaen" panose="010A0502050306030303" pitchFamily="18" charset="0"/>
            </a:endParaRPr>
          </a:p>
          <a:p>
            <a:pPr algn="just">
              <a:buClr>
                <a:srgbClr val="9999FF"/>
              </a:buClr>
            </a:pPr>
            <a:endParaRPr lang="el-GR" sz="2000" dirty="0">
              <a:latin typeface="Sylfaen" panose="010A0502050306030303" pitchFamily="18" charset="0"/>
            </a:endParaRPr>
          </a:p>
          <a:p>
            <a:pPr algn="just">
              <a:buClr>
                <a:srgbClr val="9999FF"/>
              </a:buClr>
            </a:pPr>
            <a:endParaRPr lang="el-GR" sz="2000" dirty="0">
              <a:latin typeface="Sylfaen" panose="010A0502050306030303" pitchFamily="18" charset="0"/>
            </a:endParaRPr>
          </a:p>
          <a:p>
            <a:pPr algn="just">
              <a:buClr>
                <a:srgbClr val="9999FF"/>
              </a:buClr>
            </a:pPr>
            <a:endParaRPr lang="el-GR" sz="2000" dirty="0">
              <a:latin typeface="Sylfaen" panose="010A0502050306030303" pitchFamily="18" charset="0"/>
            </a:endParaRPr>
          </a:p>
          <a:p>
            <a:pPr marL="285750" indent="-285750" algn="just">
              <a:buClr>
                <a:srgbClr val="9999FF"/>
              </a:buClr>
              <a:buFont typeface="Arial" panose="020B0604020202020204" pitchFamily="34" charset="0"/>
              <a:buChar char="•"/>
            </a:pPr>
            <a:r>
              <a:rPr lang="el-GR" sz="2000" b="1" dirty="0">
                <a:latin typeface="Sylfaen" panose="010A0502050306030303" pitchFamily="18" charset="0"/>
              </a:rPr>
              <a:t>Αλβέρτος Μέγας </a:t>
            </a:r>
            <a:r>
              <a:rPr lang="el-GR" sz="2000" dirty="0">
                <a:latin typeface="Sylfaen" panose="010A0502050306030303" pitchFamily="18" charset="0"/>
              </a:rPr>
              <a:t>(θ. 1280) και </a:t>
            </a:r>
            <a:r>
              <a:rPr lang="el-GR" sz="2000" b="1" dirty="0">
                <a:latin typeface="Sylfaen" panose="010A0502050306030303" pitchFamily="18" charset="0"/>
              </a:rPr>
              <a:t>Βικέντιος του </a:t>
            </a:r>
            <a:r>
              <a:rPr lang="el-GR" sz="2000" b="1" dirty="0" err="1">
                <a:latin typeface="Sylfaen" panose="010A0502050306030303" pitchFamily="18" charset="0"/>
              </a:rPr>
              <a:t>Μπωβαί</a:t>
            </a:r>
            <a:r>
              <a:rPr lang="el-GR" sz="2000" b="1" dirty="0">
                <a:latin typeface="Sylfaen" panose="010A0502050306030303" pitchFamily="18" charset="0"/>
              </a:rPr>
              <a:t> </a:t>
            </a:r>
            <a:r>
              <a:rPr lang="el-GR" sz="2000" dirty="0">
                <a:latin typeface="Sylfaen" panose="010A0502050306030303" pitchFamily="18" charset="0"/>
              </a:rPr>
              <a:t>(</a:t>
            </a:r>
            <a:r>
              <a:rPr lang="en-US" sz="2000" dirty="0">
                <a:latin typeface="Sylfaen" panose="010A0502050306030303" pitchFamily="18" charset="0"/>
              </a:rPr>
              <a:t>Vincent de Beauvais</a:t>
            </a:r>
            <a:r>
              <a:rPr lang="el-GR" sz="2000" dirty="0">
                <a:latin typeface="Sylfaen" panose="010A0502050306030303" pitchFamily="18" charset="0"/>
              </a:rPr>
              <a:t>, θ. 1264</a:t>
            </a:r>
            <a:r>
              <a:rPr lang="en-US" sz="2000" dirty="0">
                <a:latin typeface="Sylfaen" panose="010A0502050306030303" pitchFamily="18" charset="0"/>
              </a:rPr>
              <a:t>)</a:t>
            </a:r>
            <a:r>
              <a:rPr lang="el-GR" sz="2000" dirty="0">
                <a:latin typeface="Sylfaen" panose="010A0502050306030303" pitchFamily="18" charset="0"/>
              </a:rPr>
              <a:t> θεωρούσαν ότι οι γυναίκες ήταν πάντα έτοιμες για συνουσία.</a:t>
            </a:r>
          </a:p>
        </p:txBody>
      </p:sp>
      <p:cxnSp>
        <p:nvCxnSpPr>
          <p:cNvPr id="6" name="Ευθύγραμμο βέλος σύνδεσης 5">
            <a:extLst>
              <a:ext uri="{FF2B5EF4-FFF2-40B4-BE49-F238E27FC236}">
                <a16:creationId xmlns:a16="http://schemas.microsoft.com/office/drawing/2014/main" id="{0A25BCE7-172D-E7E2-89B1-3633B5FA1E49}"/>
              </a:ext>
            </a:extLst>
          </p:cNvPr>
          <p:cNvCxnSpPr/>
          <p:nvPr/>
        </p:nvCxnSpPr>
        <p:spPr>
          <a:xfrm>
            <a:off x="3656972" y="2654896"/>
            <a:ext cx="0" cy="599536"/>
          </a:xfrm>
          <a:prstGeom prst="straightConnector1">
            <a:avLst/>
          </a:prstGeom>
          <a:ln>
            <a:solidFill>
              <a:srgbClr val="9999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0D064D-407C-8381-0411-19E158DA9AA8}"/>
              </a:ext>
            </a:extLst>
          </p:cNvPr>
          <p:cNvSpPr txBox="1"/>
          <p:nvPr/>
        </p:nvSpPr>
        <p:spPr>
          <a:xfrm>
            <a:off x="1350037" y="4198186"/>
            <a:ext cx="9359654" cy="1477328"/>
          </a:xfrm>
          <a:prstGeom prst="rect">
            <a:avLst/>
          </a:prstGeom>
          <a:noFill/>
          <a:ln>
            <a:solidFill>
              <a:srgbClr val="CC66FF"/>
            </a:solidFill>
          </a:ln>
        </p:spPr>
        <p:txBody>
          <a:bodyPr wrap="square" rtlCol="0">
            <a:spAutoFit/>
          </a:bodyPr>
          <a:lstStyle/>
          <a:p>
            <a:pPr algn="just">
              <a:buClr>
                <a:srgbClr val="9999FF"/>
              </a:buClr>
            </a:pPr>
            <a:r>
              <a:rPr lang="el-GR" dirty="0">
                <a:latin typeface="Sylfaen" panose="010A0502050306030303" pitchFamily="18" charset="0"/>
              </a:rPr>
              <a:t>«Όσο περισσότερο οι γυναίκες έχουν συνευρέσεις, τόσο δυνατότερες γίνονται, διότι αποκτούν θερμότητα από τις κινήσεις που ο άνδρας κάνει και στη διάρκεια τις συνουσίας. Επιπλέον, το ανδρικό σπέρμα είναι θερμό γιατί έχει την ίδια φύση με τον αέρα και όταν λαμβάνεται από την γυναίκα θερμαίνει ολόκληρο το σώμα της, και οι γυναίκες ενδυναμώνονται από αυτή τη θερμότητα». </a:t>
            </a:r>
          </a:p>
        </p:txBody>
      </p:sp>
    </p:spTree>
    <p:extLst>
      <p:ext uri="{BB962C8B-B14F-4D97-AF65-F5344CB8AC3E}">
        <p14:creationId xmlns:p14="http://schemas.microsoft.com/office/powerpoint/2010/main" val="16122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5A330B8-9C2B-DDE0-BF94-E3CCABB76630}"/>
              </a:ext>
            </a:extLst>
          </p:cNvPr>
          <p:cNvSpPr/>
          <p:nvPr/>
        </p:nvSpPr>
        <p:spPr>
          <a:xfrm>
            <a:off x="0" y="0"/>
            <a:ext cx="12192000" cy="6858000"/>
          </a:xfrm>
          <a:prstGeom prst="rect">
            <a:avLst/>
          </a:prstGeom>
          <a:noFill/>
          <a:ln w="76200">
            <a:solidFill>
              <a:srgbClr val="4C3D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555567" y="234170"/>
            <a:ext cx="11080866" cy="6463308"/>
          </a:xfrm>
          <a:prstGeom prst="rect">
            <a:avLst/>
          </a:prstGeom>
          <a:noFill/>
        </p:spPr>
        <p:txBody>
          <a:bodyPr wrap="square" rtlCol="0">
            <a:spAutoFit/>
          </a:bodyPr>
          <a:lstStyle/>
          <a:p>
            <a:pPr marL="285750" indent="-285750" algn="just">
              <a:buClr>
                <a:srgbClr val="9999FF"/>
              </a:buClr>
              <a:buFont typeface="Sylfaen" panose="010A0502050306030303" pitchFamily="18" charset="0"/>
              <a:buChar char="֍"/>
            </a:pPr>
            <a:r>
              <a:rPr lang="el-GR" dirty="0">
                <a:latin typeface="Sylfaen" panose="010A0502050306030303" pitchFamily="18" charset="0"/>
              </a:rPr>
              <a:t>Τα γυναικεία σώματα θεωρούνταν </a:t>
            </a:r>
            <a:r>
              <a:rPr lang="el-GR" b="1" dirty="0">
                <a:latin typeface="Sylfaen" panose="010A0502050306030303" pitchFamily="18" charset="0"/>
              </a:rPr>
              <a:t>πορώδη και διαπερατά</a:t>
            </a:r>
            <a:r>
              <a:rPr lang="el-GR" dirty="0">
                <a:latin typeface="Sylfaen" panose="010A0502050306030303" pitchFamily="18" charset="0"/>
              </a:rPr>
              <a:t>. Το γυναικείο σώμα νοούνταν ως ένα σύνολο από κοιλότητες, οπές, και μυστηριώδη μέρη με εξέχουσα περίπτωση τη μήτρα. </a:t>
            </a: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r>
              <a:rPr lang="el-GR" dirty="0">
                <a:latin typeface="Sylfaen" panose="010A0502050306030303" pitchFamily="18" charset="0"/>
              </a:rPr>
              <a:t>Στο έργο του </a:t>
            </a:r>
            <a:r>
              <a:rPr lang="en-US" dirty="0">
                <a:latin typeface="Sylfaen" panose="010A0502050306030303" pitchFamily="18" charset="0"/>
              </a:rPr>
              <a:t>Bartholomeus </a:t>
            </a:r>
            <a:r>
              <a:rPr lang="en-US" dirty="0" err="1">
                <a:latin typeface="Sylfaen" panose="010A0502050306030303" pitchFamily="18" charset="0"/>
              </a:rPr>
              <a:t>Anglicus</a:t>
            </a:r>
            <a:r>
              <a:rPr lang="en-US" dirty="0">
                <a:latin typeface="Sylfaen" panose="010A0502050306030303" pitchFamily="18" charset="0"/>
              </a:rPr>
              <a:t> (</a:t>
            </a:r>
            <a:r>
              <a:rPr lang="el-GR" dirty="0">
                <a:latin typeface="Sylfaen" panose="010A0502050306030303" pitchFamily="18" charset="0"/>
              </a:rPr>
              <a:t>θ. 1272)</a:t>
            </a:r>
            <a:r>
              <a:rPr lang="en-US" dirty="0">
                <a:latin typeface="Sylfaen" panose="010A0502050306030303" pitchFamily="18" charset="0"/>
              </a:rPr>
              <a:t>, </a:t>
            </a:r>
            <a:r>
              <a:rPr lang="en-US" i="1" dirty="0">
                <a:latin typeface="Sylfaen" panose="010A0502050306030303" pitchFamily="18" charset="0"/>
              </a:rPr>
              <a:t>De </a:t>
            </a:r>
            <a:r>
              <a:rPr lang="en-US" i="1" dirty="0" err="1">
                <a:latin typeface="Sylfaen" panose="010A0502050306030303" pitchFamily="18" charset="0"/>
              </a:rPr>
              <a:t>proprietatibus</a:t>
            </a:r>
            <a:r>
              <a:rPr lang="en-US" i="1" dirty="0">
                <a:latin typeface="Sylfaen" panose="010A0502050306030303" pitchFamily="18" charset="0"/>
              </a:rPr>
              <a:t> </a:t>
            </a:r>
            <a:r>
              <a:rPr lang="en-US" i="1" dirty="0" err="1">
                <a:latin typeface="Sylfaen" panose="010A0502050306030303" pitchFamily="18" charset="0"/>
              </a:rPr>
              <a:t>rerum</a:t>
            </a:r>
            <a:r>
              <a:rPr lang="en-US" i="1" dirty="0">
                <a:latin typeface="Sylfaen" panose="010A0502050306030303" pitchFamily="18" charset="0"/>
              </a:rPr>
              <a:t> </a:t>
            </a:r>
            <a:r>
              <a:rPr lang="en-US" dirty="0">
                <a:latin typeface="Sylfaen" panose="010A0502050306030303" pitchFamily="18" charset="0"/>
              </a:rPr>
              <a:t>(</a:t>
            </a:r>
            <a:r>
              <a:rPr lang="el-GR" dirty="0">
                <a:latin typeface="Sylfaen" panose="010A0502050306030303" pitchFamily="18" charset="0"/>
              </a:rPr>
              <a:t>«Οι ιδιότητες των πραγμάτων») τον 13ο αι., η μήτρα περιγράφεται ως η κρεβατοκάμαρα σε ένα σπίτι. </a:t>
            </a:r>
            <a:r>
              <a:rPr lang="el-GR" u="sng" dirty="0">
                <a:latin typeface="Sylfaen" panose="010A0502050306030303" pitchFamily="18" charset="0"/>
              </a:rPr>
              <a:t>Σε μια τέτοια </a:t>
            </a:r>
            <a:r>
              <a:rPr lang="el-GR" u="sng" dirty="0" err="1">
                <a:latin typeface="Sylfaen" panose="010A0502050306030303" pitchFamily="18" charset="0"/>
              </a:rPr>
              <a:t>νοηματόδοτηση</a:t>
            </a:r>
            <a:r>
              <a:rPr lang="el-GR" u="sng" dirty="0">
                <a:latin typeface="Sylfaen" panose="010A0502050306030303" pitchFamily="18" charset="0"/>
              </a:rPr>
              <a:t> το θηλυκό σώμα ήταν προορισμένο ως αντικείμενο διείσδυσης</a:t>
            </a:r>
            <a:r>
              <a:rPr lang="el-GR" dirty="0">
                <a:latin typeface="Sylfaen" panose="010A0502050306030303" pitchFamily="18" charset="0"/>
              </a:rPr>
              <a:t>. </a:t>
            </a: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a:p>
            <a:pPr marL="285750" indent="-285750" algn="just">
              <a:buClr>
                <a:srgbClr val="9999FF"/>
              </a:buClr>
              <a:buFont typeface="Sylfaen" panose="010A0502050306030303" pitchFamily="18" charset="0"/>
              <a:buChar char="֍"/>
            </a:pPr>
            <a:r>
              <a:rPr lang="el-GR" dirty="0">
                <a:latin typeface="Sylfaen" panose="010A0502050306030303" pitchFamily="18" charset="0"/>
              </a:rPr>
              <a:t>Από την άλλη, το γυναικείο σώμα και πνεύμα δεν τοποθετούνταν </a:t>
            </a:r>
            <a:r>
              <a:rPr lang="el-GR" dirty="0" err="1">
                <a:latin typeface="Sylfaen" panose="010A0502050306030303" pitchFamily="18" charset="0"/>
              </a:rPr>
              <a:t>αντιστικτικά</a:t>
            </a:r>
            <a:r>
              <a:rPr lang="el-GR" dirty="0">
                <a:latin typeface="Sylfaen" panose="010A0502050306030303" pitchFamily="18" charset="0"/>
              </a:rPr>
              <a:t> μόνο προς το ανδρικό, αλλά και </a:t>
            </a:r>
            <a:r>
              <a:rPr lang="el-GR" b="1" dirty="0">
                <a:latin typeface="Sylfaen" panose="010A0502050306030303" pitchFamily="18" charset="0"/>
              </a:rPr>
              <a:t>ως προς το σώμα της Παναγίας</a:t>
            </a:r>
            <a:r>
              <a:rPr lang="el-GR" dirty="0">
                <a:latin typeface="Sylfaen" panose="010A0502050306030303" pitchFamily="18" charset="0"/>
              </a:rPr>
              <a:t>, </a:t>
            </a:r>
            <a:r>
              <a:rPr lang="el-GR" b="1" dirty="0">
                <a:solidFill>
                  <a:srgbClr val="8C0E71"/>
                </a:solidFill>
                <a:latin typeface="Sylfaen" panose="010A0502050306030303" pitchFamily="18" charset="0"/>
              </a:rPr>
              <a:t>την πιο ιδανική και παραδειγματική γυναικεία μορφή</a:t>
            </a:r>
            <a:r>
              <a:rPr lang="el-GR" dirty="0">
                <a:latin typeface="Sylfaen" panose="010A0502050306030303" pitchFamily="18" charset="0"/>
              </a:rPr>
              <a:t>.</a:t>
            </a:r>
          </a:p>
        </p:txBody>
      </p:sp>
      <p:sp>
        <p:nvSpPr>
          <p:cNvPr id="3" name="TextBox 2">
            <a:extLst>
              <a:ext uri="{FF2B5EF4-FFF2-40B4-BE49-F238E27FC236}">
                <a16:creationId xmlns:a16="http://schemas.microsoft.com/office/drawing/2014/main" id="{3ADEFB00-FF31-E80D-5D2A-BE0AD093A496}"/>
              </a:ext>
            </a:extLst>
          </p:cNvPr>
          <p:cNvSpPr txBox="1"/>
          <p:nvPr/>
        </p:nvSpPr>
        <p:spPr>
          <a:xfrm>
            <a:off x="1670649" y="2018581"/>
            <a:ext cx="8850702" cy="3970318"/>
          </a:xfrm>
          <a:prstGeom prst="rect">
            <a:avLst/>
          </a:prstGeom>
          <a:solidFill>
            <a:srgbClr val="CCCCFF"/>
          </a:solidFill>
          <a:ln>
            <a:solidFill>
              <a:srgbClr val="CC66FF"/>
            </a:solidFill>
          </a:ln>
        </p:spPr>
        <p:txBody>
          <a:bodyPr wrap="square" rtlCol="0">
            <a:spAutoFit/>
          </a:bodyPr>
          <a:lstStyle/>
          <a:p>
            <a:pPr marL="285750" indent="-285750" algn="just">
              <a:buClr>
                <a:srgbClr val="9999FF"/>
              </a:buClr>
              <a:buFont typeface="Sylfaen" panose="010A0502050306030303" pitchFamily="18" charset="0"/>
              <a:buChar char="֍"/>
            </a:pPr>
            <a:r>
              <a:rPr lang="el-GR" b="1" dirty="0">
                <a:latin typeface="Sylfaen" panose="010A0502050306030303" pitchFamily="18" charset="0"/>
              </a:rPr>
              <a:t>Η μήτρα είναι ένα όργανο «ασταθές» και «ακόρεστο». </a:t>
            </a:r>
            <a:r>
              <a:rPr lang="el-GR" dirty="0">
                <a:latin typeface="Sylfaen" panose="010A0502050306030303" pitchFamily="18" charset="0"/>
              </a:rPr>
              <a:t>Η ηγεμονική θέση που κατέχει η μήτρα στη μεσαιωνική ιατρική και θεολογική σκέψη ως συνώνυμη της θηλυκότητας δημιουργεί ένα πανίσχυρο πλέγμα συμβολικών και ρητορικών ταυτίσεων: </a:t>
            </a:r>
            <a:r>
              <a:rPr lang="el-GR" b="1" dirty="0">
                <a:solidFill>
                  <a:srgbClr val="0033CC"/>
                </a:solidFill>
                <a:latin typeface="Sylfaen" panose="010A0502050306030303" pitchFamily="18" charset="0"/>
              </a:rPr>
              <a:t>μήτρα – θηλυκότητα – αναπαραγωγή – λαγνεία</a:t>
            </a:r>
            <a:r>
              <a:rPr lang="el-GR" dirty="0">
                <a:latin typeface="Sylfaen" panose="010A0502050306030303" pitchFamily="18" charset="0"/>
              </a:rPr>
              <a:t> </a:t>
            </a:r>
          </a:p>
          <a:p>
            <a:pPr marL="285750" indent="-285750" algn="just">
              <a:buClr>
                <a:srgbClr val="9999FF"/>
              </a:buClr>
              <a:buFont typeface="Sylfaen" panose="010A0502050306030303" pitchFamily="18" charset="0"/>
              <a:buChar char="֍"/>
            </a:pPr>
            <a:r>
              <a:rPr lang="el-GR" b="1" dirty="0">
                <a:latin typeface="Sylfaen" panose="010A0502050306030303" pitchFamily="18" charset="0"/>
              </a:rPr>
              <a:t>Στο μεσαιωνικό φαντασιακό </a:t>
            </a:r>
            <a:r>
              <a:rPr lang="el-GR" dirty="0">
                <a:latin typeface="Sylfaen" panose="010A0502050306030303" pitchFamily="18" charset="0"/>
              </a:rPr>
              <a:t>περί γυναικείου σώματος, </a:t>
            </a:r>
            <a:r>
              <a:rPr lang="el-GR" b="1" dirty="0">
                <a:latin typeface="Sylfaen" panose="010A0502050306030303" pitchFamily="18" charset="0"/>
              </a:rPr>
              <a:t>μήτρα και στόμα διασταυρώνονται ως δύο κοιλότητες επικίνδυνες και </a:t>
            </a:r>
            <a:r>
              <a:rPr lang="el-GR" b="1" dirty="0" err="1">
                <a:latin typeface="Sylfaen" panose="010A0502050306030303" pitchFamily="18" charset="0"/>
              </a:rPr>
              <a:t>διαταρακτικές</a:t>
            </a:r>
            <a:r>
              <a:rPr lang="el-GR" dirty="0">
                <a:latin typeface="Sylfaen" panose="010A0502050306030303" pitchFamily="18" charset="0"/>
              </a:rPr>
              <a:t>. Αυτή ακριβώς η σχέση αποτυπώνεται στη μορφή της </a:t>
            </a:r>
            <a:r>
              <a:rPr lang="el-GR" b="1" dirty="0" err="1">
                <a:solidFill>
                  <a:srgbClr val="8C0E71"/>
                </a:solidFill>
                <a:latin typeface="Sylfaen" panose="010A0502050306030303" pitchFamily="18" charset="0"/>
              </a:rPr>
              <a:t>καταβροχθίζουσας</a:t>
            </a:r>
            <a:r>
              <a:rPr lang="el-GR" b="1" dirty="0">
                <a:solidFill>
                  <a:srgbClr val="8C0E71"/>
                </a:solidFill>
                <a:latin typeface="Sylfaen" panose="010A0502050306030303" pitchFamily="18" charset="0"/>
              </a:rPr>
              <a:t> μήτρας</a:t>
            </a:r>
            <a:r>
              <a:rPr lang="el-GR" dirty="0">
                <a:latin typeface="Sylfaen" panose="010A0502050306030303" pitchFamily="18" charset="0"/>
              </a:rPr>
              <a:t>, της </a:t>
            </a:r>
            <a:r>
              <a:rPr lang="en-US" b="1" i="1" dirty="0">
                <a:solidFill>
                  <a:srgbClr val="0033CC"/>
                </a:solidFill>
                <a:latin typeface="Sylfaen" panose="010A0502050306030303" pitchFamily="18" charset="0"/>
              </a:rPr>
              <a:t>vagina dentata </a:t>
            </a:r>
            <a:r>
              <a:rPr lang="en-US" dirty="0">
                <a:latin typeface="Sylfaen" panose="010A0502050306030303" pitchFamily="18" charset="0"/>
              </a:rPr>
              <a:t>(</a:t>
            </a:r>
            <a:r>
              <a:rPr lang="el-GR" dirty="0">
                <a:latin typeface="Sylfaen" panose="010A0502050306030303" pitchFamily="18" charset="0"/>
              </a:rPr>
              <a:t>οδοντωτή μήτρα)</a:t>
            </a:r>
            <a:r>
              <a:rPr lang="en-US" dirty="0">
                <a:latin typeface="Sylfaen" panose="010A0502050306030303" pitchFamily="18" charset="0"/>
              </a:rPr>
              <a:t>, </a:t>
            </a:r>
            <a:r>
              <a:rPr lang="el-GR" dirty="0">
                <a:latin typeface="Sylfaen" panose="010A0502050306030303" pitchFamily="18" charset="0"/>
              </a:rPr>
              <a:t>η οποία απειλεί το ανδρικό σώμα και τον ανδρισμό. </a:t>
            </a:r>
          </a:p>
          <a:p>
            <a:pPr marL="285750" indent="-285750" algn="just">
              <a:buClr>
                <a:srgbClr val="9999FF"/>
              </a:buClr>
              <a:buFont typeface="Sylfaen" panose="010A0502050306030303" pitchFamily="18" charset="0"/>
              <a:buChar char="֍"/>
            </a:pPr>
            <a:r>
              <a:rPr lang="el-GR" dirty="0">
                <a:latin typeface="Sylfaen" panose="010A0502050306030303" pitchFamily="18" charset="0"/>
              </a:rPr>
              <a:t>Η </a:t>
            </a:r>
            <a:r>
              <a:rPr lang="el-GR" b="1" dirty="0">
                <a:solidFill>
                  <a:srgbClr val="0033CC"/>
                </a:solidFill>
                <a:latin typeface="Sylfaen" panose="010A0502050306030303" pitchFamily="18" charset="0"/>
              </a:rPr>
              <a:t>πορώδης φύση του γυναικείου σώματος </a:t>
            </a:r>
            <a:r>
              <a:rPr lang="el-GR" dirty="0">
                <a:latin typeface="Sylfaen" panose="010A0502050306030303" pitchFamily="18" charset="0"/>
              </a:rPr>
              <a:t>αντανακλούσε και </a:t>
            </a:r>
            <a:r>
              <a:rPr lang="el-GR" b="1" dirty="0">
                <a:solidFill>
                  <a:srgbClr val="0033CC"/>
                </a:solidFill>
                <a:latin typeface="Sylfaen" panose="010A0502050306030303" pitchFamily="18" charset="0"/>
              </a:rPr>
              <a:t>το πορώδες γυναικείο πνεύμα</a:t>
            </a:r>
            <a:r>
              <a:rPr lang="el-GR" dirty="0">
                <a:latin typeface="Sylfaen" panose="010A0502050306030303" pitchFamily="18" charset="0"/>
              </a:rPr>
              <a:t>, εξαιτίας του οποίου η γυναίκα θεωρούνταν λιγότερη ικανή να κατανοήσει το ορθό και το λάθος, με αποτέλεσμα να είναι επιρρεπής σε αποπλανήσεις από καλά ή και μοχθηρά πνεύματα, με την Εύα να δίνει το παράδειγμα και να πιστώνει όλες αυτές τις «αξίες» και ικανότητες στη γυναικεία φύση.</a:t>
            </a:r>
          </a:p>
          <a:p>
            <a:pPr marL="285750" indent="-285750" algn="just">
              <a:buClr>
                <a:srgbClr val="9999FF"/>
              </a:buClr>
              <a:buFont typeface="Sylfaen" panose="010A0502050306030303" pitchFamily="18" charset="0"/>
              <a:buChar char="֍"/>
            </a:pPr>
            <a:endParaRPr lang="el-GR" dirty="0">
              <a:latin typeface="Sylfaen" panose="010A0502050306030303" pitchFamily="18" charset="0"/>
            </a:endParaRPr>
          </a:p>
        </p:txBody>
      </p:sp>
    </p:spTree>
    <p:extLst>
      <p:ext uri="{BB962C8B-B14F-4D97-AF65-F5344CB8AC3E}">
        <p14:creationId xmlns:p14="http://schemas.microsoft.com/office/powerpoint/2010/main" val="234771146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TM10001115[[fn=Δέμα]]</Template>
  <TotalTime>3496</TotalTime>
  <Words>10848</Words>
  <Application>Microsoft Office PowerPoint</Application>
  <PresentationFormat>Ευρεία οθόνη</PresentationFormat>
  <Paragraphs>590</Paragraphs>
  <Slides>54</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54</vt:i4>
      </vt:variant>
    </vt:vector>
  </HeadingPairs>
  <TitlesOfParts>
    <vt:vector size="65" baseType="lpstr">
      <vt:lpstr>Arial</vt:lpstr>
      <vt:lpstr>Calibri</vt:lpstr>
      <vt:lpstr>Cambria</vt:lpstr>
      <vt:lpstr>Corbel</vt:lpstr>
      <vt:lpstr>DejaVuSerif</vt:lpstr>
      <vt:lpstr>Garamond</vt:lpstr>
      <vt:lpstr>Gill Sans MT</vt:lpstr>
      <vt:lpstr>Sylfaen</vt:lpstr>
      <vt:lpstr>Times New Roman</vt:lpstr>
      <vt:lpstr>Wingdings</vt:lpstr>
      <vt:lpstr>Parcel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Μaria Konstantinidou</dc:creator>
  <cp:lastModifiedBy>Συντακτική Επιτροπή</cp:lastModifiedBy>
  <cp:revision>378</cp:revision>
  <dcterms:created xsi:type="dcterms:W3CDTF">2023-04-20T18:15:02Z</dcterms:created>
  <dcterms:modified xsi:type="dcterms:W3CDTF">2024-06-17T08:09:12Z</dcterms:modified>
</cp:coreProperties>
</file>