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9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927D-34E0-4827-8E3A-982CEAFE55AD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D833-9D94-4A4E-9916-4B9575E4B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92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4A94CF-2142-455C-905A-6D168FB4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A470BE-0D29-51C2-DE69-619E3C149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C4B229-D623-080F-81C0-BACC051A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E341AB-1A4B-3E35-4D56-1AF74449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0D946B-5493-3DA8-7643-A8ABC1D8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67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714F29-59A5-B154-E347-944B41DB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1D2F3F1-E535-C488-0297-575337AD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1397A6-E237-2253-1FFA-4794A3AD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0304A3-A87B-3CB9-C8F9-618BE9FF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33589-945C-E8A9-8CD7-4C891175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78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3430DAD-E589-0282-8667-09B3661DF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A48AC4F-D5B6-A237-8F7D-EFD14E8ED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AF6DA5-61E0-6ABC-57C1-AF6324CE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F496C-3C92-7D32-7C48-F5D20677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66C2DF-710B-BB7F-4A5E-0AB0BFB8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EC0046-CBFC-3FFE-38C7-0536D11E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932CF8-1592-5561-7365-F83A84E45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ED4BFF-0F8D-1883-6945-5AD46889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432566-C3E0-7866-406D-A4D7649E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B58DF1-2E35-36DC-C1F4-DBB34156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76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E75760-83C0-8551-1D04-735615A2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3AD4FB3-0A2F-3646-DAAF-1481A29E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E791CA-505D-BBC2-5153-90EF46C8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4812E9-E77B-E5E3-29ED-27DDB255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F12CB2-0F9F-F471-550E-DE2B950F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54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4C306C-4BEC-50FC-1711-35479250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52C4D9-FED1-D174-8B91-747E6F128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BFA337-3C13-4FE1-1E3B-4867A217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4BAB68F-79D4-AE1C-3EC4-770C6D36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9349EA-779F-5EF4-385A-3F3259EC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D67AC88-87B5-237D-40D6-ED398F0C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69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220CED-7A88-9934-DE34-AD325213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F03294-1BDF-D87F-0249-0C0C296C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2BFF9ED-9249-4617-AA7D-A2B29B2C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402329-4D6C-F16F-C84B-41D022BB3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E01B4E9-A3AA-B51E-203E-B719D166C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533918-CBBF-DE54-0256-D0DC86BB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630F2F4-00F9-990C-8122-40234B1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E00993B-5081-3DE6-9CB1-5D8A1298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4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AA423-B2AD-3272-2680-7582A17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815830-8E25-FCD5-04D4-9D325006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5E1EE0D-C615-B1C4-09AE-4640A553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D431327-B710-2DF4-5D79-49AB0111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404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1C4716-E336-328A-C7C4-4C9899F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61DC7CD-DF72-11F1-3749-14E5A8FB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024EFD-D7F8-F5D8-DA68-DF6A6251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05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A34F2F-B244-FF90-153E-14BA075D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8961E8-B0CE-549F-EFB1-2C36AFB3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E52B1D-08C2-8CB2-C892-AB83381E1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13944D-FBFF-7821-13D5-E0A61D48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1EA52A-FEE3-6106-3547-D83FEACB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C922E1-CF0A-F721-773B-E8436E4D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18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8D6917-5FF3-B7FB-809C-2B1A5E8E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9F25B7F-107A-1FED-1F9F-69BF8BBD3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E1BB1CF-1A9B-3139-5168-59F35A720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2F8F66-0BC5-22AF-E218-48B7DF22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501FEA-EC2C-0FDC-71C4-6DB739A5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F68FBE-096B-B593-405B-766B04C5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84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FCEF1A9-9E50-A628-1A24-8D07297D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86B07F-0EF3-46B8-B46A-CB3EAE96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4C41C3-5DB8-96A3-7A3C-EC39478F2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5AFF-7D2F-4075-BCFA-58280AC60323}" type="datetimeFigureOut">
              <a:rPr lang="el-GR" smtClean="0"/>
              <a:t>22/4/2024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B14D2D-D0C1-CE06-C0D2-1EB9A64E4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0ABBE-8FA3-B1AF-1A93-0E3B8A3AD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8356-5FC2-4AF8-8A3E-5183C2080D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8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evalists.net/2014/05/lets-eat-banquets-middle-ag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0EF7D-81CA-743A-69C0-737D6B446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010" y="1082351"/>
            <a:ext cx="9144000" cy="83941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C00000"/>
                </a:solidFill>
                <a:latin typeface="Garamond" panose="02020404030301010803" pitchFamily="18" charset="0"/>
              </a:rPr>
              <a:t>Συγγραφή εργασιών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B87C93C-6030-D813-0B05-7B1E58180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93" y="2960358"/>
            <a:ext cx="3396143" cy="339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C1DF3D-F746-99E9-F47F-839E195E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64" y="2611489"/>
            <a:ext cx="3471727" cy="347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96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5E8C0-F6C6-56BE-497A-7D6EC34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394"/>
            <a:ext cx="10515600" cy="5715569"/>
          </a:xfrm>
        </p:spPr>
        <p:txBody>
          <a:bodyPr/>
          <a:lstStyle/>
          <a:p>
            <a:pPr marL="0" indent="0">
              <a:buNone/>
            </a:pPr>
            <a:endParaRPr lang="el-G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l-GR" dirty="0">
              <a:latin typeface="Garamond" panose="02020404030301010803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b="1" dirty="0">
                <a:latin typeface="Garamond" panose="02020404030301010803" pitchFamily="18" charset="0"/>
              </a:rPr>
              <a:t>Γραμματοσειρά</a:t>
            </a:r>
            <a:r>
              <a:rPr lang="el-GR" dirty="0">
                <a:latin typeface="Garamond" panose="02020404030301010803" pitchFamily="18" charset="0"/>
              </a:rPr>
              <a:t>: </a:t>
            </a:r>
            <a:r>
              <a:rPr lang="en-US" dirty="0">
                <a:latin typeface="Garamond" panose="02020404030301010803" pitchFamily="18" charset="0"/>
              </a:rPr>
              <a:t>Times New Roman/Garamond</a:t>
            </a:r>
            <a:endParaRPr lang="el-GR" dirty="0">
              <a:latin typeface="Garamond" panose="02020404030301010803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b="1" dirty="0">
                <a:latin typeface="Garamond" panose="02020404030301010803" pitchFamily="18" charset="0"/>
              </a:rPr>
              <a:t>Μέγεθος γραμματοσειράς</a:t>
            </a:r>
            <a:r>
              <a:rPr lang="el-GR" dirty="0">
                <a:latin typeface="Garamond" panose="02020404030301010803" pitchFamily="18" charset="0"/>
              </a:rPr>
              <a:t>: 12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dirty="0">
                <a:latin typeface="Garamond" panose="02020404030301010803" pitchFamily="18" charset="0"/>
              </a:rPr>
              <a:t>Στοίχιση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dirty="0">
                <a:latin typeface="Garamond" panose="02020404030301010803" pitchFamily="18" charset="0"/>
              </a:rPr>
              <a:t>Παράγραφοι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b="1" dirty="0">
                <a:latin typeface="Garamond" panose="02020404030301010803" pitchFamily="18" charset="0"/>
              </a:rPr>
              <a:t>Διάστιχο</a:t>
            </a:r>
            <a:r>
              <a:rPr lang="el-GR" dirty="0">
                <a:latin typeface="Garamond" panose="02020404030301010803" pitchFamily="18" charset="0"/>
              </a:rPr>
              <a:t>: 1,5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5.000 </a:t>
            </a:r>
            <a:r>
              <a:rPr lang="el-GR" b="1" dirty="0">
                <a:solidFill>
                  <a:srgbClr val="FF0000"/>
                </a:solidFill>
                <a:latin typeface="Garamond" panose="02020404030301010803" pitchFamily="18" charset="0"/>
              </a:rPr>
              <a:t>- 7.000 λέξεις </a:t>
            </a:r>
          </a:p>
          <a:p>
            <a:pPr marL="0" indent="0" algn="ctr">
              <a:buNone/>
            </a:pPr>
            <a:r>
              <a:rPr lang="el-GR" dirty="0">
                <a:latin typeface="Garamond" panose="02020404030301010803" pitchFamily="18" charset="0"/>
              </a:rPr>
              <a:t>(μαζί με παραπομπές και υποσημειώσεις)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D78709-BDFD-EA42-D799-4D841C8A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910" y="2331085"/>
            <a:ext cx="5943600" cy="76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5CBD5-2810-4BE3-4AD3-1DE4982B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614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D60093"/>
                </a:solidFill>
                <a:latin typeface="Garamond" panose="02020404030301010803" pitchFamily="18" charset="0"/>
              </a:rPr>
              <a:t>Δομή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596306-F721-B6AC-A1DC-939F1C7F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55" y="1492898"/>
            <a:ext cx="9638524" cy="499997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l-GR" sz="3000" b="1" dirty="0">
                <a:latin typeface="Garamond" panose="02020404030301010803" pitchFamily="18" charset="0"/>
              </a:rPr>
              <a:t>Εξώφυλλο</a:t>
            </a:r>
            <a:r>
              <a:rPr lang="el-GR" sz="3000" dirty="0">
                <a:latin typeface="Garamond" panose="02020404030301010803" pitchFamily="18" charset="0"/>
              </a:rPr>
              <a:t>: ονοματεπώνυμο φοιτητή/</a:t>
            </a:r>
            <a:r>
              <a:rPr lang="el-GR" sz="3000" dirty="0" err="1">
                <a:latin typeface="Garamond" panose="02020404030301010803" pitchFamily="18" charset="0"/>
              </a:rPr>
              <a:t>ριας</a:t>
            </a:r>
            <a:r>
              <a:rPr lang="el-GR" sz="3000" dirty="0">
                <a:latin typeface="Garamond" panose="02020404030301010803" pitchFamily="18" charset="0"/>
              </a:rPr>
              <a:t> και διδάσκουσας, τίτλος εργασίας, τίτλος και κωδικός </a:t>
            </a:r>
            <a:r>
              <a:rPr lang="el-GR" sz="3000" dirty="0" err="1">
                <a:latin typeface="Garamond" panose="02020404030301010803" pitchFamily="18" charset="0"/>
              </a:rPr>
              <a:t>σεμιναριακού</a:t>
            </a:r>
            <a:r>
              <a:rPr lang="el-GR" sz="3000" dirty="0">
                <a:latin typeface="Garamond" panose="02020404030301010803" pitchFamily="18" charset="0"/>
              </a:rPr>
              <a:t> μαθήματος</a:t>
            </a:r>
          </a:p>
          <a:p>
            <a:pPr marL="514350" indent="-514350">
              <a:buAutoNum type="arabicPeriod"/>
            </a:pPr>
            <a:r>
              <a:rPr lang="el-GR" sz="3000" b="1" dirty="0">
                <a:latin typeface="Garamond" panose="02020404030301010803" pitchFamily="18" charset="0"/>
              </a:rPr>
              <a:t>Πρόλογος/Εισαγωγή</a:t>
            </a:r>
            <a:r>
              <a:rPr lang="el-GR" sz="3000" dirty="0">
                <a:latin typeface="Garamond" panose="02020404030301010803" pitchFamily="18" charset="0"/>
              </a:rPr>
              <a:t>: </a:t>
            </a:r>
            <a:r>
              <a:rPr lang="el-GR" sz="3000" dirty="0">
                <a:highlight>
                  <a:srgbClr val="FFFF00"/>
                </a:highlight>
                <a:latin typeface="Garamond" panose="02020404030301010803" pitchFamily="18" charset="0"/>
              </a:rPr>
              <a:t>ευσύνοπτη παρουσίαση του θέματος </a:t>
            </a:r>
            <a:r>
              <a:rPr lang="el-GR" sz="3000" dirty="0">
                <a:latin typeface="Garamond" panose="02020404030301010803" pitchFamily="18" charset="0"/>
              </a:rPr>
              <a:t>με το οποίο θα ασχοληθούμε, ευσύνοπτος </a:t>
            </a:r>
            <a:r>
              <a:rPr lang="el-GR" sz="3000" dirty="0">
                <a:highlight>
                  <a:srgbClr val="FFFF00"/>
                </a:highlight>
                <a:latin typeface="Garamond" panose="02020404030301010803" pitchFamily="18" charset="0"/>
              </a:rPr>
              <a:t>σχολιασμός της υπάρχουσας βιβλιογραφίας </a:t>
            </a:r>
            <a:r>
              <a:rPr lang="el-GR" sz="3000" dirty="0">
                <a:latin typeface="Garamond" panose="02020404030301010803" pitchFamily="18" charset="0"/>
              </a:rPr>
              <a:t>γύρω από τη συγκεκριμένη θεματική, </a:t>
            </a:r>
            <a:r>
              <a:rPr lang="el-GR" sz="3000" dirty="0">
                <a:highlight>
                  <a:srgbClr val="FFFF00"/>
                </a:highlight>
                <a:latin typeface="Garamond" panose="02020404030301010803" pitchFamily="18" charset="0"/>
              </a:rPr>
              <a:t>ερευνητικά ερωτήματα</a:t>
            </a:r>
            <a:r>
              <a:rPr lang="el-GR" sz="3000" dirty="0">
                <a:latin typeface="Garamond" panose="02020404030301010803" pitchFamily="18" charset="0"/>
              </a:rPr>
              <a:t>, ευσύνοπτη </a:t>
            </a:r>
            <a:r>
              <a:rPr lang="el-GR" sz="3000" dirty="0">
                <a:highlight>
                  <a:srgbClr val="FFFF00"/>
                </a:highlight>
                <a:latin typeface="Garamond" panose="02020404030301010803" pitchFamily="18" charset="0"/>
              </a:rPr>
              <a:t>παρουσίαση των ενοτήτων της εργασίας</a:t>
            </a:r>
          </a:p>
          <a:p>
            <a:pPr marL="514350" indent="-514350">
              <a:buAutoNum type="arabicPeriod"/>
            </a:pPr>
            <a:r>
              <a:rPr lang="el-GR" sz="3000" b="1" dirty="0">
                <a:latin typeface="Garamond" panose="02020404030301010803" pitchFamily="18" charset="0"/>
              </a:rPr>
              <a:t>Κύριο μέρος</a:t>
            </a:r>
            <a:r>
              <a:rPr lang="el-GR" sz="3000" dirty="0">
                <a:latin typeface="Garamond" panose="02020404030301010803" pitchFamily="18" charset="0"/>
              </a:rPr>
              <a:t>: κεφάλαια-</a:t>
            </a:r>
            <a:r>
              <a:rPr lang="el-GR" sz="3000" dirty="0" err="1">
                <a:latin typeface="Garamond" panose="02020404030301010803" pitchFamily="18" charset="0"/>
              </a:rPr>
              <a:t>υποενότητες</a:t>
            </a:r>
            <a:r>
              <a:rPr lang="el-GR" sz="3000" dirty="0">
                <a:latin typeface="Garamond" panose="02020404030301010803" pitchFamily="18" charset="0"/>
              </a:rPr>
              <a:t>         κριτική επεξεργασία της βιβλιογραφίας, παρουσίαση επιχειρημάτων</a:t>
            </a:r>
          </a:p>
          <a:p>
            <a:pPr marL="514350" indent="-514350">
              <a:buAutoNum type="arabicPeriod"/>
            </a:pPr>
            <a:r>
              <a:rPr lang="el-GR" sz="3000" b="1" dirty="0">
                <a:latin typeface="Garamond" panose="02020404030301010803" pitchFamily="18" charset="0"/>
              </a:rPr>
              <a:t>Επίλογος: </a:t>
            </a:r>
            <a:r>
              <a:rPr lang="el-GR" sz="3000" dirty="0">
                <a:latin typeface="Garamond" panose="02020404030301010803" pitchFamily="18" charset="0"/>
              </a:rPr>
              <a:t>συμπεράσματα</a:t>
            </a:r>
          </a:p>
          <a:p>
            <a:pPr marL="514350" indent="-514350">
              <a:buAutoNum type="arabicPeriod"/>
            </a:pPr>
            <a:r>
              <a:rPr lang="el-GR" sz="3000" b="1" dirty="0">
                <a:latin typeface="Garamond" panose="02020404030301010803" pitchFamily="18" charset="0"/>
              </a:rPr>
              <a:t>Βιβλιογραφία</a:t>
            </a:r>
            <a:endParaRPr lang="el-GR" b="1" dirty="0">
              <a:latin typeface="Garamond" panose="02020404030301010803" pitchFamily="18" charset="0"/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B4E56D06-030B-93FC-AE2D-558E179F8641}"/>
              </a:ext>
            </a:extLst>
          </p:cNvPr>
          <p:cNvCxnSpPr/>
          <p:nvPr/>
        </p:nvCxnSpPr>
        <p:spPr>
          <a:xfrm>
            <a:off x="7279750" y="4577761"/>
            <a:ext cx="5201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6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FF49F4-58EC-E4E9-7E4C-F1BEE0D1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441"/>
            <a:ext cx="10515600" cy="916247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D60093"/>
                </a:solidFill>
                <a:latin typeface="Garamond" panose="02020404030301010803" pitchFamily="18" charset="0"/>
              </a:rPr>
              <a:t>Υποσημειώσεις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729BB0-D17B-9C73-7E5E-258FF65C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0" y="2071396"/>
            <a:ext cx="9647853" cy="45440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α) Μονογραφία: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f-ZA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f-ZA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Capatti 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af-ZA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f-ZA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Montanari, </a:t>
            </a:r>
            <a:r>
              <a:rPr lang="af-ZA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Italian cuisine, a Cultural History</a:t>
            </a:r>
            <a:r>
              <a:rPr lang="af-ZA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Columbia University Press, 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Νέα Υόρκη, 2003, σ. 50.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Le </a:t>
            </a:r>
            <a:r>
              <a:rPr lang="el-G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Roy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Ladurie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4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Μονταγιού</a:t>
            </a:r>
            <a:r>
              <a:rPr lang="el-GR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ένα </a:t>
            </a:r>
            <a:r>
              <a:rPr lang="el-GR" sz="24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οξιτανικό</a:t>
            </a:r>
            <a:r>
              <a:rPr lang="el-GR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χωριό από το 1294-1324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μτφρ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l-G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Καλπουρτζή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Εύα και Κούρκουλος Νίκος, Εκδόσεις του Εικοστού Πρώτου, Αθήνα, 2008, σ. 250-260.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β) Άρθρο σε περιοδικό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Thorndike, «A Mediaeval Sauce-Book», </a:t>
            </a:r>
            <a:r>
              <a:rPr lang="en-US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Speculum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9:2 (1934), σ. 183-190.</a:t>
            </a:r>
            <a:endParaRPr lang="el-GR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ή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L. Gould, “Solidarity under Siege: The Latin American Left,</a:t>
            </a:r>
            <a:r>
              <a:rPr lang="el-G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1968”, </a:t>
            </a:r>
            <a:r>
              <a:rPr lang="en-US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American Historical Review</a:t>
            </a:r>
            <a:r>
              <a:rPr lang="el-GR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114/2 (2009), </a:t>
            </a:r>
            <a:r>
              <a:rPr lang="en-US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σελ</a:t>
            </a:r>
            <a:r>
              <a:rPr lang="en-US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 348-375.</a:t>
            </a:r>
            <a:endParaRPr lang="el-GR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42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5880FD-BBA7-E8D3-B3EF-011E1CAD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44" y="2379305"/>
            <a:ext cx="9330613" cy="44040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γ) Κεφάλαιο σε συλλογικό τόµο: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R.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Kroes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«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Αµερικανική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µ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αζική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κουλτούρα και ευρωπαϊκή νεανική κουλτούρα», στο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Axel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Schildt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Detlef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Siegfried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επι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µ.), </a:t>
            </a:r>
            <a:r>
              <a:rPr lang="el-GR" sz="2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Ανάμεσα στον Μαρξ και στην Coca-Cola. Νεανική κουλτούρα και κοινωνική αλλαγή, 1960-1980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µ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τφρ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 Νίκος 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Ζαρταµόπουλος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Κασταλία, Αθήνα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2010, σελ. 101-11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ή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Barbara </a:t>
            </a: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Wheaton Ketcham, «Cookbooks as Resources for Social History», 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στο 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Paul </a:t>
            </a: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Freedman, Joyce E. Chaplin 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και </a:t>
            </a:r>
            <a:r>
              <a:rPr lang="af-ZA" sz="280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Ken Albala (</a:t>
            </a:r>
            <a:r>
              <a:rPr lang="el-GR" sz="2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επιμ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.), </a:t>
            </a:r>
            <a:r>
              <a:rPr lang="af-ZA" sz="2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Food in Time and Place: The American Historical Association Companion to Food History</a:t>
            </a: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University of California Press, Oakland, 2014, 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σ. 276-299.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96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947B31-0E2B-EE5B-1E5D-595C758F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4" y="1296955"/>
            <a:ext cx="9710343" cy="4880008"/>
          </a:xfrm>
        </p:spPr>
        <p:txBody>
          <a:bodyPr/>
          <a:lstStyle/>
          <a:p>
            <a:pPr marL="0" indent="0">
              <a:buNone/>
            </a:pPr>
            <a:endParaRPr lang="el-GR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ε) </a:t>
            </a:r>
            <a:r>
              <a:rPr lang="el-GR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el-GR" sz="2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ιαδικτυακός τόπος: </a:t>
            </a:r>
          </a:p>
          <a:p>
            <a:pPr marL="0" indent="0" algn="just">
              <a:buNone/>
            </a:pP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Cybulskie, 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Let’s Eat! Banquets in the Middle Ages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f-ZA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https://www.medievalists.net/2014/05/lets-eat-banquets-middle-ages/</a:t>
            </a:r>
            <a:r>
              <a:rPr lang="en-US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(ημερομηνία τελευταίας πρόσβασης 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.11.202</a:t>
            </a:r>
            <a:r>
              <a:rPr lang="en-US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655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642EA-AFFC-770B-81B6-1C48D0AE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969" y="1825625"/>
            <a:ext cx="817473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Αναφορά στο ίδιο έργο με την αμέσως προηγούμενη παραπομπή:</a:t>
            </a:r>
            <a:endParaRPr lang="el-GR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Π.χ. P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Burke, </a:t>
            </a:r>
            <a:r>
              <a:rPr lang="el-GR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Τι είναι η πολιτισμική ιστορία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μτφρ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 Σπύρος </a:t>
            </a:r>
            <a:r>
              <a:rPr lang="el-GR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Σηφακάκης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Μεταίχμιο, Αθήνα, 2009, σ. 30.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l-GR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Στο ίδιο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σ. 35.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Παραπομπή σε </a:t>
            </a:r>
            <a:r>
              <a:rPr lang="el-G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έργο που έχουμε συμπεριλάβει σε υποσημείωση </a:t>
            </a:r>
            <a:r>
              <a:rPr lang="el-GR" sz="1800" b="1" dirty="0"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προηγούμενων σελίδων</a:t>
            </a:r>
            <a:r>
              <a:rPr lang="el-G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Π. χ. </a:t>
            </a:r>
            <a:r>
              <a:rPr lang="af-ZA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f-ZA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Burke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18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ό.π</a:t>
            </a:r>
            <a:r>
              <a:rPr lang="el-GR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σ. 41.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Παραπομπή σε έργο που έχουμε συμπεριλάβει σε υποσημείωση πριν από αρκετές σελίδες ή σε προηγούμενο κεφάλαιο: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Π.χ.: Peter Burke, </a:t>
            </a:r>
            <a:r>
              <a:rPr lang="el-GR" sz="18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Τι είναι η πολιτισμική ιστορία, </a:t>
            </a:r>
            <a:r>
              <a:rPr lang="el-GR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σ. 132.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43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DA870B-156B-6CAE-6BC8-E7D30403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031" y="1"/>
            <a:ext cx="9051722" cy="82550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D60093"/>
                </a:solidFill>
                <a:latin typeface="Garamond" panose="02020404030301010803" pitchFamily="18" charset="0"/>
              </a:rPr>
              <a:t>Βιβλιογραφία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B8413E-F515-F75F-F9E9-0AC6D0A74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8" y="1825625"/>
            <a:ext cx="9731229" cy="49694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3C9C1E-9426-4C4C-C0B0-14A50ABC6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84" y="1173897"/>
            <a:ext cx="7536016" cy="5621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5A9E6-234B-78BB-BD03-A4DCA416B63C}"/>
              </a:ext>
            </a:extLst>
          </p:cNvPr>
          <p:cNvSpPr txBox="1"/>
          <p:nvPr/>
        </p:nvSpPr>
        <p:spPr>
          <a:xfrm>
            <a:off x="4851485" y="818607"/>
            <a:ext cx="27268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i="0" dirty="0">
                <a:solidFill>
                  <a:srgbClr val="1C171B"/>
                </a:solidFill>
                <a:effectLst/>
                <a:latin typeface="Garamond" panose="02020404030301010803" pitchFamily="18" charset="0"/>
              </a:rPr>
              <a:t>Ταξινόμηση με αλφαβητική σειρά.</a:t>
            </a:r>
          </a:p>
        </p:txBody>
      </p:sp>
    </p:spTree>
    <p:extLst>
      <p:ext uri="{BB962C8B-B14F-4D97-AF65-F5344CB8AC3E}">
        <p14:creationId xmlns:p14="http://schemas.microsoft.com/office/powerpoint/2010/main" val="110564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474</Words>
  <Application>Microsoft Office PowerPoint</Application>
  <PresentationFormat>Ευρεία οθόνη</PresentationFormat>
  <Paragraphs>41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Wingdings</vt:lpstr>
      <vt:lpstr>Θέμα του Office</vt:lpstr>
      <vt:lpstr>Συγγραφή εργασιών</vt:lpstr>
      <vt:lpstr>Παρουσίαση του PowerPoint</vt:lpstr>
      <vt:lpstr>Δομή</vt:lpstr>
      <vt:lpstr>Υποσημειώσεις</vt:lpstr>
      <vt:lpstr>Παρουσίαση του PowerPoint</vt:lpstr>
      <vt:lpstr>Παρουσίαση του PowerPoint</vt:lpstr>
      <vt:lpstr>Παρουσίαση του PowerPoint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Συγγραφή εργασιών</dc:title>
  <dc:creator>Μaria Konstantinidou</dc:creator>
  <cp:lastModifiedBy>Συντακτική Επιτροπή</cp:lastModifiedBy>
  <cp:revision>226</cp:revision>
  <dcterms:created xsi:type="dcterms:W3CDTF">2022-11-03T18:58:23Z</dcterms:created>
  <dcterms:modified xsi:type="dcterms:W3CDTF">2024-04-22T15:51:21Z</dcterms:modified>
</cp:coreProperties>
</file>