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50" r:id="rId2"/>
    <p:sldId id="257" r:id="rId3"/>
    <p:sldId id="264" r:id="rId4"/>
    <p:sldId id="278" r:id="rId5"/>
    <p:sldId id="280" r:id="rId6"/>
    <p:sldId id="349" r:id="rId7"/>
    <p:sldId id="351" r:id="rId8"/>
    <p:sldId id="283" r:id="rId9"/>
    <p:sldId id="279" r:id="rId10"/>
    <p:sldId id="258" r:id="rId11"/>
    <p:sldId id="352" r:id="rId12"/>
    <p:sldId id="353" r:id="rId13"/>
    <p:sldId id="354" r:id="rId14"/>
    <p:sldId id="262" r:id="rId15"/>
    <p:sldId id="355" r:id="rId1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2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45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9EBCC-CF09-4302-911E-77CC0AED547D}" type="datetimeFigureOut">
              <a:rPr lang="el-GR" smtClean="0"/>
              <a:t>2/6/2026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2D5A17-8ABF-4093-BA32-7EC7F137F7E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24361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FCBFE0A-B62A-66C0-D799-82E9AC355D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C238FE47-5253-4F4F-64F0-AEE09E5C46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06DCAEB-F1E4-CB5E-0497-B14AE3810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75689-DE72-4559-9736-4988B15ECC03}" type="datetimeFigureOut">
              <a:rPr lang="el-GR" smtClean="0"/>
              <a:t>2/6/2026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39A3BBC-F16D-16BA-AFB9-88FA2B86D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7488D2B-DAA5-9950-4C32-EDEEB0AE7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F6D1-F57D-4630-87DE-A43BF53ABCB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28267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2429F62-15F0-62EF-5C56-ACB12671B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F2B0DD1-B25D-E127-1D1E-C0FC49E831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5947B34-343E-15DF-7A6F-5D397ABED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75689-DE72-4559-9736-4988B15ECC03}" type="datetimeFigureOut">
              <a:rPr lang="el-GR" smtClean="0"/>
              <a:t>2/6/2026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B213EA2-4DE3-B1E5-8716-D022BE342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BBB02C1-E979-E750-F5D0-08664257B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F6D1-F57D-4630-87DE-A43BF53ABCB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44885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00B6C59-FB98-1786-B15A-0BD8D0A68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E79E4DB-99BC-DFCE-35B0-D8FF51EC5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AC8D4F9-0000-4A40-249A-FFD3592CF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75689-DE72-4559-9736-4988B15ECC03}" type="datetimeFigureOut">
              <a:rPr lang="el-GR" smtClean="0"/>
              <a:t>2/6/2026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F3AFB0B-8A13-5295-3A91-C2148375E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15C386E-460E-DC8B-EBBD-5D2C49553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F6D1-F57D-4630-87DE-A43BF53ABCB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00817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B29170B-E354-8C1C-37EE-5166F3DA4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053BE49-1676-B479-3927-577E99B3F4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75D3A45-736E-A5A5-35C4-9538CD948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97235F65-49E9-4AA7-87F5-C8647DB34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75689-DE72-4559-9736-4988B15ECC03}" type="datetimeFigureOut">
              <a:rPr lang="el-GR" smtClean="0"/>
              <a:t>2/6/2026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0EDE011-798B-AA7A-E670-F7DB3D474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4DE8F5E-4604-BCE9-2872-CF83DB679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F6D1-F57D-4630-87DE-A43BF53ABCB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17069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FC1F26D-E684-94A5-786A-0D90F5347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871E417-D2F3-DA9D-3E6C-B49765F8B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FE545C14-A344-8E1A-97E4-99480887ED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E88FB6C3-946B-C9DF-9198-B5030EC175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3BBC6350-FA61-4FED-E82E-23D3764C65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EDA0FCAB-45C6-56A7-2E51-58B34D10C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75689-DE72-4559-9736-4988B15ECC03}" type="datetimeFigureOut">
              <a:rPr lang="el-GR" smtClean="0"/>
              <a:t>2/6/2026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D8FA55FF-3058-9272-5727-16784A7CD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5BB09D6C-11D3-D7CF-8165-F180E5CB1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F6D1-F57D-4630-87DE-A43BF53ABCB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2367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B370405-49F3-A94A-BFD7-805508423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3C7D2064-70B0-20BE-84ED-6913555F8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75689-DE72-4559-9736-4988B15ECC03}" type="datetimeFigureOut">
              <a:rPr lang="el-GR" smtClean="0"/>
              <a:t>2/6/2026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B17A9EF8-B775-6D8A-A460-1CA551963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10FD12F9-6EA8-D604-186E-C98BA0B92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F6D1-F57D-4630-87DE-A43BF53ABCB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27009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C71F8AB-7BBA-3E84-1583-0FB964D29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75689-DE72-4559-9736-4988B15ECC03}" type="datetimeFigureOut">
              <a:rPr lang="el-GR" smtClean="0"/>
              <a:t>2/6/2026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DD48D7A0-E1D5-8142-00B7-E3B6A8604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4BF601E-720C-3CA5-8940-1A2DC7B4F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F6D1-F57D-4630-87DE-A43BF53ABCB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6067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C04C592-9E81-0484-B92A-B3700A276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82C5B20-CC28-ADAF-DEB7-FE1914088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66A2DB8-7310-992E-5616-DF5C388E26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4BCCF71D-B876-93E5-A322-7D176C1D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75689-DE72-4559-9736-4988B15ECC03}" type="datetimeFigureOut">
              <a:rPr lang="el-GR" smtClean="0"/>
              <a:t>2/6/2026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A2893D2-3E6D-8409-C6DD-BCCA27E6A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1A584FC-767F-31D8-7232-82AC953A8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F6D1-F57D-4630-87DE-A43BF53ABCB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07419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B588EE-680A-313E-6757-8D910E58C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4A46AB03-F995-49F5-30DA-C517FFB94B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C0B763E5-B664-6517-6431-FF44636DE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023C483-0F05-0DE6-356E-3EFB25147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75689-DE72-4559-9736-4988B15ECC03}" type="datetimeFigureOut">
              <a:rPr lang="el-GR" smtClean="0"/>
              <a:t>2/6/2026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702DF74-59DA-F5B4-A56C-E972E50F9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4BC4AD7-C71F-F655-698B-F3E586730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F6D1-F57D-4630-87DE-A43BF53ABCB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7264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D99B64-480E-D599-2D8B-B194EF001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85029484-3A45-0026-B03B-609E32C35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8E0511E-BC3D-C138-CA34-8F4FE4741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75689-DE72-4559-9736-4988B15ECC03}" type="datetimeFigureOut">
              <a:rPr lang="el-GR" smtClean="0"/>
              <a:t>2/6/2026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FDB0792-029C-ACAF-90EB-381452044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F24876C-AAFD-34E9-1ABC-7260EF9BB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F6D1-F57D-4630-87DE-A43BF53ABCB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5409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CD524362-2E48-F0E5-4415-95E2030FD3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CC9C6880-63B7-8F87-731B-51D9649E49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65CD505-4A48-A1B1-E912-0EC004D2E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75689-DE72-4559-9736-4988B15ECC03}" type="datetimeFigureOut">
              <a:rPr lang="el-GR" smtClean="0"/>
              <a:t>2/6/2026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27B8B34-DB9A-75FC-A59F-C2A70688C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5EAB175-B3CE-F404-8EEA-4889936F4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F6D1-F57D-4630-87DE-A43BF53ABCB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8856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84AC10C2-017A-09B3-2D76-2B19F3EB0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3ACC45EE-3819-79F0-3562-14957CAD0E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A3C5488-6201-0EA8-61EE-712EEA32D5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775689-DE72-4559-9736-4988B15ECC03}" type="datetimeFigureOut">
              <a:rPr lang="el-GR" smtClean="0"/>
              <a:t>2/6/2026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BD22E19-50D6-457C-DA1B-2B980B7D44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65015EA-9C93-4978-1185-8AD7C4FB3F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3EF6D1-F57D-4630-87DE-A43BF53ABCB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173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60B27FA-AA6C-0CAB-4A0B-CD8CC7453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710" y="1181203"/>
            <a:ext cx="10515600" cy="2810694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Aft>
                <a:spcPts val="1200"/>
              </a:spcAft>
            </a:pPr>
            <a:r>
              <a:rPr lang="el-GR" sz="4800" dirty="0"/>
              <a:t>Δουλεύοντας με τις αρχειακές πηγές:</a:t>
            </a:r>
            <a:br>
              <a:rPr lang="el-GR" sz="4800" dirty="0"/>
            </a:br>
            <a:r>
              <a:rPr lang="el-GR" sz="3600" dirty="0"/>
              <a:t>Νεότερη και Σύγχρονη Ελληνική Ιστορία</a:t>
            </a:r>
          </a:p>
        </p:txBody>
      </p:sp>
    </p:spTree>
    <p:extLst>
      <p:ext uri="{BB962C8B-B14F-4D97-AF65-F5344CB8AC3E}">
        <p14:creationId xmlns:p14="http://schemas.microsoft.com/office/powerpoint/2010/main" val="2388780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B659A11-8BD7-F8EE-8220-58A42AA8B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986"/>
            <a:ext cx="10515599" cy="654900"/>
          </a:xfrm>
        </p:spPr>
        <p:txBody>
          <a:bodyPr>
            <a:normAutofit/>
          </a:bodyPr>
          <a:lstStyle/>
          <a:p>
            <a:pPr algn="ctr"/>
            <a:r>
              <a:rPr lang="el-GR" sz="2400" b="1" dirty="0"/>
              <a:t>Ιστορικά στοιχεία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764D19E-F9E8-1940-8EC6-2387BD4B5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571" y="772886"/>
            <a:ext cx="10646228" cy="5404077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l-GR" dirty="0"/>
              <a:t>H λέξη «αρχείο» προέρχεται από τη λέξη «αρχή» (=διοίκηση, εξουσία).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l-GR" dirty="0"/>
              <a:t>Στην αρχαία Ελλάδα «</a:t>
            </a:r>
            <a:r>
              <a:rPr lang="el-GR" dirty="0" err="1"/>
              <a:t>Αρχείον</a:t>
            </a:r>
            <a:r>
              <a:rPr lang="el-GR" dirty="0"/>
              <a:t>» ονομαζόταν η κατοικία των αρχών ή ο τόπος όπου συνέρχονταν οι αρχές της πόλης.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l-GR" dirty="0"/>
              <a:t>Η ίδια λέξη στον πληθυντικό («Αρχεία») σήμαινε επίσης τα επίσημα έγγραφα των αρχών και τον χώρο, όπου αυτά φυλάσσονταν.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l-GR" dirty="0"/>
              <a:t>Τα πρώτα αρχεία σχηματίστηκαν για να καλύψουν διοικητικές και οικονομικές ανάγκες.</a:t>
            </a:r>
          </a:p>
        </p:txBody>
      </p:sp>
    </p:spTree>
    <p:extLst>
      <p:ext uri="{BB962C8B-B14F-4D97-AF65-F5344CB8AC3E}">
        <p14:creationId xmlns:p14="http://schemas.microsoft.com/office/powerpoint/2010/main" val="1878541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CCF9224-65F5-AA78-B2F3-7A63804D4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257" y="463096"/>
            <a:ext cx="10515600" cy="1158875"/>
          </a:xfrm>
        </p:spPr>
        <p:txBody>
          <a:bodyPr>
            <a:normAutofit/>
          </a:bodyPr>
          <a:lstStyle/>
          <a:p>
            <a:r>
              <a:rPr lang="el-GR" sz="3600" dirty="0"/>
              <a:t>Με τον όρο «Αρχείο» ονομάζουμε επίσης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EC4B3A2-1910-C95C-A242-2D977AC3B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256" y="1825625"/>
            <a:ext cx="10330543" cy="4020004"/>
          </a:xfrm>
        </p:spPr>
        <p:txBody>
          <a:bodyPr/>
          <a:lstStyle/>
          <a:p>
            <a:pPr marL="0" indent="0">
              <a:buNone/>
            </a:pPr>
            <a:endParaRPr lang="el-GR" dirty="0"/>
          </a:p>
          <a:p>
            <a:pPr>
              <a:lnSpc>
                <a:spcPct val="150000"/>
              </a:lnSpc>
            </a:pPr>
            <a:r>
              <a:rPr lang="el-GR" dirty="0"/>
              <a:t>Την υπηρεσία, τον οργανισμό ή το ίδρυμα που διαχειρίζεται αρχειακές πηγές.</a:t>
            </a:r>
          </a:p>
          <a:p>
            <a:pPr>
              <a:lnSpc>
                <a:spcPct val="150000"/>
              </a:lnSpc>
            </a:pPr>
            <a:r>
              <a:rPr lang="el-GR" dirty="0"/>
              <a:t>Το κτίριο, τον χώρο, όπου φυλάσσεται το αρχειακό υλικό.</a:t>
            </a:r>
          </a:p>
        </p:txBody>
      </p:sp>
    </p:spTree>
    <p:extLst>
      <p:ext uri="{BB962C8B-B14F-4D97-AF65-F5344CB8AC3E}">
        <p14:creationId xmlns:p14="http://schemas.microsoft.com/office/powerpoint/2010/main" val="2585843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5D6F1D5-5A05-3A96-327D-29BE91E73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3200" dirty="0"/>
              <a:t>Τι είναι, λοιπόν, ένα «αρχείο»;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55F6BFF-964C-4DDE-E6F6-84DB6E5862D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64770" y="1415143"/>
            <a:ext cx="9350829" cy="47618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l-GR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el-GR" dirty="0"/>
              <a:t>Αρχείο είναι το σύνολο των πρωτογενών τεκμηρίων (ανεξαρτήτως χρονολογίας, μορφής και ύλης), τα οποία έχει δημιουργήσει ή παραλάβει και επίσης τα έχει συγκεντρώσει ένα νομικό ή φυσικό πρόσωπο </a:t>
            </a:r>
            <a:r>
              <a:rPr lang="el-GR" b="1" dirty="0"/>
              <a:t>στο πλαίσιο των δραστηριοτήτων του</a:t>
            </a:r>
            <a:r>
              <a:rPr lang="el-GR" dirty="0"/>
              <a:t>. </a:t>
            </a:r>
          </a:p>
          <a:p>
            <a:pPr marL="0" indent="0" algn="just">
              <a:buNone/>
            </a:pPr>
            <a:endParaRPr lang="el-GR" dirty="0"/>
          </a:p>
          <a:p>
            <a:pPr algn="just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02252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24D4FF-D3B1-32B0-11D1-D886390E1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058" y="365126"/>
            <a:ext cx="10406742" cy="531721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l-GR" sz="3200" dirty="0"/>
              <a:t>Το </a:t>
            </a:r>
            <a:r>
              <a:rPr lang="el-GR" sz="3200" b="1" dirty="0"/>
              <a:t>υλικό</a:t>
            </a:r>
            <a:r>
              <a:rPr lang="el-GR" sz="3200" dirty="0"/>
              <a:t> </a:t>
            </a:r>
            <a:r>
              <a:rPr lang="el-GR" sz="3200" b="1" dirty="0"/>
              <a:t>υπόστρωμα </a:t>
            </a:r>
            <a:r>
              <a:rPr lang="el-GR" sz="3200" dirty="0"/>
              <a:t>του αρχειακού τεκμηρίου είναι συνήθως πέτρα, πηλός, περγαμηνή, χαρτί (στις περισσότερες περιπτώσεις), φωτογραφική πλάκα, φωτογραφικό ή κινηματογραφικό φιλμ, δίσκος, </a:t>
            </a:r>
            <a:r>
              <a:rPr lang="en-US" sz="3200" dirty="0"/>
              <a:t>cd, </a:t>
            </a:r>
            <a:r>
              <a:rPr lang="en-US" sz="3200" dirty="0" err="1"/>
              <a:t>dvd</a:t>
            </a:r>
            <a:r>
              <a:rPr lang="el-GR" sz="3200" dirty="0"/>
              <a:t>, ψηφιακό μέσο.</a:t>
            </a:r>
            <a:br>
              <a:rPr lang="el-GR" sz="3200" dirty="0"/>
            </a:br>
            <a:endParaRPr lang="el-GR" sz="3200" dirty="0"/>
          </a:p>
        </p:txBody>
      </p:sp>
    </p:spTree>
    <p:extLst>
      <p:ext uri="{BB962C8B-B14F-4D97-AF65-F5344CB8AC3E}">
        <p14:creationId xmlns:p14="http://schemas.microsoft.com/office/powerpoint/2010/main" val="2029848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B86F507-CDAF-E872-597A-145C62EB3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327"/>
          </a:xfrm>
        </p:spPr>
        <p:txBody>
          <a:bodyPr>
            <a:normAutofit fontScale="90000"/>
          </a:bodyPr>
          <a:lstStyle/>
          <a:p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96048DC-1BF6-1FCD-6E83-22BFE4163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714" y="442452"/>
            <a:ext cx="10928379" cy="6050423"/>
          </a:xfrm>
        </p:spPr>
        <p:txBody>
          <a:bodyPr>
            <a:normAutofit fontScale="55000" lnSpcReduction="20000"/>
          </a:bodyPr>
          <a:lstStyle/>
          <a:p>
            <a:endParaRPr lang="el-GR" dirty="0"/>
          </a:p>
          <a:p>
            <a:pPr marL="0" indent="0" algn="just">
              <a:lnSpc>
                <a:spcPct val="120000"/>
              </a:lnSpc>
              <a:spcBef>
                <a:spcPts val="1800"/>
              </a:spcBef>
              <a:buNone/>
            </a:pPr>
            <a:r>
              <a:rPr lang="el-GR" sz="5100" dirty="0"/>
              <a:t>Το αρχείο, ουσιαστικά, </a:t>
            </a:r>
            <a:r>
              <a:rPr lang="el-GR" sz="5100" b="1" dirty="0"/>
              <a:t>αποτελεί οργανικό σύνολο πρωτογενών </a:t>
            </a:r>
            <a:r>
              <a:rPr lang="el-GR" sz="5100" dirty="0"/>
              <a:t>(δηλ. ανεπεξέργαστων) </a:t>
            </a:r>
            <a:r>
              <a:rPr lang="el-GR" sz="5100" b="1" dirty="0"/>
              <a:t>καταγραμμένων πληροφοριών, οι οποίες προκύπτουν φυσικά ως το μέσο για να πραγματοποιηθεί κάποια δραστηριότητα.</a:t>
            </a:r>
          </a:p>
          <a:p>
            <a:pPr marL="0" indent="0" algn="just">
              <a:lnSpc>
                <a:spcPct val="120000"/>
              </a:lnSpc>
              <a:spcBef>
                <a:spcPts val="1800"/>
              </a:spcBef>
              <a:buNone/>
            </a:pPr>
            <a:r>
              <a:rPr lang="el-GR" sz="5100" dirty="0"/>
              <a:t>Μια πληροφορία μπορεί να χαρακτηριστεί αρχειακή υπό δύο προϋποθέσεις: </a:t>
            </a:r>
          </a:p>
          <a:p>
            <a:pPr marL="514350" indent="-514350" algn="just">
              <a:lnSpc>
                <a:spcPct val="120000"/>
              </a:lnSpc>
              <a:spcBef>
                <a:spcPts val="1800"/>
              </a:spcBef>
              <a:buAutoNum type="arabicPeriod"/>
            </a:pPr>
            <a:r>
              <a:rPr lang="el-GR" sz="5100" dirty="0"/>
              <a:t>Να έχει παραχθεί ή παραληφθεί στο πλαίσιο των δραστηριοτήτων του φυσικού προσώπου (ιδιώτη), ή του νομικού προσώπου (οργανισμού, επιχείρησης, υπηρεσίας). </a:t>
            </a:r>
          </a:p>
          <a:p>
            <a:pPr marL="0" indent="0" algn="just">
              <a:lnSpc>
                <a:spcPct val="120000"/>
              </a:lnSpc>
              <a:spcBef>
                <a:spcPts val="1800"/>
              </a:spcBef>
              <a:buNone/>
            </a:pPr>
            <a:r>
              <a:rPr lang="el-GR" sz="5100" dirty="0"/>
              <a:t>  2.    Να είναι καταγραμμένη σε ένα οποιοδήποτε υπόστρωμα. </a:t>
            </a:r>
          </a:p>
          <a:p>
            <a:pPr marL="0" indent="0" algn="just">
              <a:lnSpc>
                <a:spcPct val="120000"/>
              </a:lnSpc>
              <a:spcBef>
                <a:spcPts val="1800"/>
              </a:spcBef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13317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3742C0A-70DB-8276-D487-E35F6026A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047898" cy="1142489"/>
          </a:xfrm>
        </p:spPr>
        <p:txBody>
          <a:bodyPr>
            <a:normAutofit/>
          </a:bodyPr>
          <a:lstStyle/>
          <a:p>
            <a:r>
              <a:rPr lang="el-GR" sz="2400" dirty="0"/>
              <a:t>Φάκελοι στο ράφι 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24A35952-9DF1-ADCA-2FF9-3ECD081FD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987425"/>
            <a:ext cx="6518955" cy="4873625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F7A04F51-37C7-C7CA-6075-E0B78A209A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0372" y="2057400"/>
            <a:ext cx="4521654" cy="3811588"/>
          </a:xfrm>
        </p:spPr>
        <p:txBody>
          <a:bodyPr>
            <a:normAutofit/>
          </a:bodyPr>
          <a:lstStyle/>
          <a:p>
            <a:r>
              <a:rPr lang="el-GR" sz="2400" dirty="0" err="1"/>
              <a:t>Υποφάκελοι</a:t>
            </a:r>
            <a:r>
              <a:rPr lang="el-GR" sz="2400" dirty="0"/>
              <a:t>  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E8014765-6BA7-F034-731D-55FFB6A30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528" y="953759"/>
            <a:ext cx="6634614" cy="5273581"/>
          </a:xfrm>
          <a:prstGeom prst="rect">
            <a:avLst/>
          </a:prstGeom>
        </p:spPr>
      </p:pic>
      <p:pic>
        <p:nvPicPr>
          <p:cNvPr id="8" name="Picture 6" descr="Vintage confidential file folder">
            <a:extLst>
              <a:ext uri="{FF2B5EF4-FFF2-40B4-BE49-F238E27FC236}">
                <a16:creationId xmlns:a16="http://schemas.microsoft.com/office/drawing/2014/main" id="{65BE89B0-02DC-FDEC-8F38-DB8C29589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416" y="3164861"/>
            <a:ext cx="2353135" cy="289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Vintage file folder with old derelict papers">
            <a:extLst>
              <a:ext uri="{FF2B5EF4-FFF2-40B4-BE49-F238E27FC236}">
                <a16:creationId xmlns:a16="http://schemas.microsoft.com/office/drawing/2014/main" id="{CAAFF51E-B684-EE7B-85C1-3DE1CC6B3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6551" y="3424236"/>
            <a:ext cx="2235475" cy="2803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Βέλος: Δεξιό 9">
            <a:extLst>
              <a:ext uri="{FF2B5EF4-FFF2-40B4-BE49-F238E27FC236}">
                <a16:creationId xmlns:a16="http://schemas.microsoft.com/office/drawing/2014/main" id="{F5957C24-8155-6011-336F-AACDF11E5EA7}"/>
              </a:ext>
            </a:extLst>
          </p:cNvPr>
          <p:cNvSpPr/>
          <p:nvPr/>
        </p:nvSpPr>
        <p:spPr>
          <a:xfrm>
            <a:off x="3320143" y="1297782"/>
            <a:ext cx="1121228" cy="40126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Βέλος: Κάτω 10">
            <a:extLst>
              <a:ext uri="{FF2B5EF4-FFF2-40B4-BE49-F238E27FC236}">
                <a16:creationId xmlns:a16="http://schemas.microsoft.com/office/drawing/2014/main" id="{A9C4752B-405A-728C-74F8-78A520F42A25}"/>
              </a:ext>
            </a:extLst>
          </p:cNvPr>
          <p:cNvSpPr/>
          <p:nvPr/>
        </p:nvSpPr>
        <p:spPr>
          <a:xfrm>
            <a:off x="2133600" y="2057400"/>
            <a:ext cx="195943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45371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4 - Εικόνα" descr="ARXAIRESIES_3.jpg">
            <a:extLst>
              <a:ext uri="{FF2B5EF4-FFF2-40B4-BE49-F238E27FC236}">
                <a16:creationId xmlns:a16="http://schemas.microsoft.com/office/drawing/2014/main" id="{71CC2E54-D79F-CA62-08DE-C47D69349E0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78103" y="176200"/>
            <a:ext cx="1964273" cy="2756873"/>
          </a:xfrm>
          <a:prstGeom prst="rect">
            <a:avLst/>
          </a:prstGeom>
        </p:spPr>
      </p:pic>
      <p:pic>
        <p:nvPicPr>
          <p:cNvPr id="4" name="19 - Εικόνα" descr="Φ4_ΥπΦ4.31841-1842.jpg">
            <a:extLst>
              <a:ext uri="{FF2B5EF4-FFF2-40B4-BE49-F238E27FC236}">
                <a16:creationId xmlns:a16="http://schemas.microsoft.com/office/drawing/2014/main" id="{492893D8-91F3-CA38-A64B-A34BB91DF1C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45827" y="176200"/>
            <a:ext cx="2014478" cy="2703997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3A2C5984-6F54-4336-1E6E-2A18B2B6D4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1435" y="3701485"/>
            <a:ext cx="3609145" cy="2645893"/>
          </a:xfrm>
          <a:prstGeom prst="rect">
            <a:avLst/>
          </a:prstGeom>
        </p:spPr>
      </p:pic>
      <p:pic>
        <p:nvPicPr>
          <p:cNvPr id="6" name="15 - Εικόνα" descr="ΒΙΒΛΙΟ ΑΡΧΑΙΡΕΣΙΩΝ.jpg">
            <a:extLst>
              <a:ext uri="{FF2B5EF4-FFF2-40B4-BE49-F238E27FC236}">
                <a16:creationId xmlns:a16="http://schemas.microsoft.com/office/drawing/2014/main" id="{0E8E26CC-BEED-BEBB-6793-8685614BD05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600000">
            <a:off x="4943702" y="3722716"/>
            <a:ext cx="1850387" cy="2624662"/>
          </a:xfrm>
          <a:prstGeom prst="rect">
            <a:avLst/>
          </a:prstGeom>
        </p:spPr>
      </p:pic>
      <p:pic>
        <p:nvPicPr>
          <p:cNvPr id="7" name="15 - Εικόνα" descr="ΒΙΒΛΙΟ PRAKT.jpg">
            <a:extLst>
              <a:ext uri="{FF2B5EF4-FFF2-40B4-BE49-F238E27FC236}">
                <a16:creationId xmlns:a16="http://schemas.microsoft.com/office/drawing/2014/main" id="{04346596-3DF6-1C70-9562-5370C2542E3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59298" y="3701485"/>
            <a:ext cx="423038" cy="2643992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F71E182-8E46-AE47-2AB6-8191FA7470EB}"/>
              </a:ext>
            </a:extLst>
          </p:cNvPr>
          <p:cNvSpPr/>
          <p:nvPr/>
        </p:nvSpPr>
        <p:spPr>
          <a:xfrm>
            <a:off x="488751" y="1071061"/>
            <a:ext cx="2578914" cy="12781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«Λυτά» χειρόγραφα έγγραφα και </a:t>
            </a:r>
            <a:r>
              <a:rPr lang="el-GR" dirty="0" err="1"/>
              <a:t>υποφάκελος</a:t>
            </a:r>
            <a:r>
              <a:rPr lang="el-GR" dirty="0"/>
              <a:t> από το Ι.Α.Ε.Κ.Π.Α.</a:t>
            </a:r>
          </a:p>
        </p:txBody>
      </p:sp>
      <p:pic>
        <p:nvPicPr>
          <p:cNvPr id="9" name="Picture 2" descr="Vintage file folder with old derelict papers">
            <a:extLst>
              <a:ext uri="{FF2B5EF4-FFF2-40B4-BE49-F238E27FC236}">
                <a16:creationId xmlns:a16="http://schemas.microsoft.com/office/drawing/2014/main" id="{BEDE94F8-7B8D-8BB2-0B72-877360BCD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22460" y="129969"/>
            <a:ext cx="2235475" cy="2803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E0113A2B-08EE-F78C-40AC-E0C8DFE9AD56}"/>
              </a:ext>
            </a:extLst>
          </p:cNvPr>
          <p:cNvSpPr/>
          <p:nvPr/>
        </p:nvSpPr>
        <p:spPr>
          <a:xfrm>
            <a:off x="374882" y="4607827"/>
            <a:ext cx="2578914" cy="12781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Τόμος αρχαιρεσιών από το Ι.Α.Ε.Κ.Π.Α.</a:t>
            </a:r>
          </a:p>
        </p:txBody>
      </p:sp>
    </p:spTree>
    <p:extLst>
      <p:ext uri="{BB962C8B-B14F-4D97-AF65-F5344CB8AC3E}">
        <p14:creationId xmlns:p14="http://schemas.microsoft.com/office/powerpoint/2010/main" val="2047762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3D1A3-4547-0375-13DA-AD33F32DA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4E5280B-04F8-D459-2991-33367E93A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651819"/>
          </a:xfrm>
        </p:spPr>
        <p:txBody>
          <a:bodyPr>
            <a:normAutofit fontScale="90000"/>
          </a:bodyPr>
          <a:lstStyle/>
          <a:p>
            <a:pPr algn="ctr"/>
            <a:br>
              <a:rPr lang="el-GR" dirty="0"/>
            </a:br>
            <a:r>
              <a:rPr lang="el-GR" dirty="0"/>
              <a:t>Είδη αρχείων</a:t>
            </a:r>
            <a:br>
              <a:rPr lang="el-GR" dirty="0"/>
            </a:br>
            <a:r>
              <a:rPr lang="el-GR" dirty="0"/>
              <a:t>ως προς τη χρήση τους</a:t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DF816D1-571A-2D29-2783-829054F4A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0309"/>
            <a:ext cx="10515600" cy="4436653"/>
          </a:xfrm>
        </p:spPr>
        <p:txBody>
          <a:bodyPr/>
          <a:lstStyle/>
          <a:p>
            <a:pPr marL="0" indent="0">
              <a:buNone/>
            </a:pPr>
            <a:endParaRPr lang="el-GR" dirty="0"/>
          </a:p>
          <a:p>
            <a:pPr marL="0" indent="0">
              <a:lnSpc>
                <a:spcPct val="150000"/>
              </a:lnSpc>
              <a:buNone/>
            </a:pPr>
            <a:r>
              <a:rPr lang="el-GR" dirty="0"/>
              <a:t>Ενεργά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l-GR" dirty="0" err="1"/>
              <a:t>Ημιενεργά</a:t>
            </a:r>
            <a:endParaRPr lang="el-GR" dirty="0"/>
          </a:p>
          <a:p>
            <a:pPr marL="0" indent="0">
              <a:lnSpc>
                <a:spcPct val="150000"/>
              </a:lnSpc>
              <a:buNone/>
            </a:pPr>
            <a:r>
              <a:rPr lang="el-GR" dirty="0"/>
              <a:t>Ανενεργά  /  Ιστορικά αρχεία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91952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93E91D5-3DB2-34C3-4DD5-9B7763ABC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3446"/>
          </a:xfrm>
        </p:spPr>
        <p:txBody>
          <a:bodyPr>
            <a:normAutofit fontScale="90000"/>
          </a:bodyPr>
          <a:lstStyle/>
          <a:p>
            <a:pPr algn="ctr"/>
            <a:br>
              <a:rPr lang="el-GR" dirty="0"/>
            </a:br>
            <a:br>
              <a:rPr lang="el-GR" dirty="0"/>
            </a:br>
            <a:r>
              <a:rPr lang="el-GR" dirty="0"/>
              <a:t>Είδη αρχείων:</a:t>
            </a:r>
            <a:br>
              <a:rPr lang="el-GR" dirty="0"/>
            </a:b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CB9E11D-2C73-7D5D-FB12-90CDAC5E8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86543"/>
            <a:ext cx="10853057" cy="4946877"/>
          </a:xfrm>
        </p:spPr>
        <p:txBody>
          <a:bodyPr>
            <a:normAutofit/>
          </a:bodyPr>
          <a:lstStyle/>
          <a:p>
            <a:r>
              <a:rPr lang="el-GR" sz="3200" dirty="0"/>
              <a:t>Ως προς την αρμοδιότητα διαχείρισης: </a:t>
            </a:r>
          </a:p>
          <a:p>
            <a:pPr marL="0" indent="0">
              <a:buNone/>
            </a:pPr>
            <a:r>
              <a:rPr lang="el-GR" sz="3200" dirty="0"/>
              <a:t>   Δημόσια, εκκλησιαστικά και ιδιωτικά αρχεία</a:t>
            </a:r>
          </a:p>
          <a:p>
            <a:r>
              <a:rPr lang="el-GR" sz="3200" dirty="0"/>
              <a:t>Ως προς το περιεχόμενο: λογοτεχνικά, συμβολαιογραφικά, εκπαιδευτικά, αρχιτεκτονικά κ.λπ. </a:t>
            </a:r>
          </a:p>
          <a:p>
            <a:pPr marL="0" indent="0">
              <a:buNone/>
            </a:pPr>
            <a:r>
              <a:rPr lang="el-GR" sz="3200" dirty="0"/>
              <a:t>• Ως προς το υλικό των τεκμηρίων: </a:t>
            </a:r>
            <a:r>
              <a:rPr lang="el-GR" sz="3200" dirty="0" err="1"/>
              <a:t>χαρτώα</a:t>
            </a:r>
            <a:r>
              <a:rPr lang="el-GR" sz="3200" dirty="0"/>
              <a:t>, φωτογραφικά,  οπτικοακουστικά, ηλεκτρονικά αρχεία κ.λπ. </a:t>
            </a:r>
          </a:p>
          <a:p>
            <a:pPr marL="0" indent="0">
              <a:buNone/>
            </a:pPr>
            <a:r>
              <a:rPr lang="el-GR" sz="3200" dirty="0"/>
              <a:t>• Ως προς τις τεχνολογίες εγγραφής και ανάκτησης των πληροφοριών: αναλογικά και ψηφιακά </a:t>
            </a:r>
          </a:p>
        </p:txBody>
      </p:sp>
    </p:spTree>
    <p:extLst>
      <p:ext uri="{BB962C8B-B14F-4D97-AF65-F5344CB8AC3E}">
        <p14:creationId xmlns:p14="http://schemas.microsoft.com/office/powerpoint/2010/main" val="3374110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2B1389E-84A3-B13E-3CF4-549400A9F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0"/>
            <a:ext cx="10842171" cy="1404256"/>
          </a:xfrm>
        </p:spPr>
        <p:txBody>
          <a:bodyPr>
            <a:normAutofit fontScale="9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br>
              <a:rPr lang="el-GR" sz="2800" dirty="0"/>
            </a:br>
            <a:r>
              <a:rPr lang="el-GR" sz="2800" b="1" i="1" dirty="0"/>
              <a:t>Κυριότεροι φορείς φύλαξης και διαχείρισης αρχείων σχετικά με τη νεότερη και σύγχρονη ελληνική ιστορία στην Αθήνα/περιοχή πρωτεύουσας  </a:t>
            </a:r>
            <a:br>
              <a:rPr lang="el-GR" sz="2800" b="1" dirty="0"/>
            </a:br>
            <a:r>
              <a:rPr lang="el-GR" sz="2800" b="1" dirty="0"/>
              <a:t>Δημόσιοι φορείς:</a:t>
            </a:r>
            <a:br>
              <a:rPr lang="el-GR" sz="2800" i="1" dirty="0"/>
            </a:br>
            <a:endParaRPr lang="el-GR" sz="2800" i="1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BE022C2-768F-CD9B-6399-DFAE4A8D0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29" y="1404256"/>
            <a:ext cx="10842170" cy="52521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/>
              <a:t>Γενικά Αρχεία του Κράτους – Κεντρική Υπηρεσία</a:t>
            </a:r>
          </a:p>
          <a:p>
            <a:pPr marL="0" indent="0">
              <a:buNone/>
            </a:pPr>
            <a:r>
              <a:rPr lang="el-GR" sz="2400" dirty="0"/>
              <a:t>Εθνική Βιβλιοθήκη</a:t>
            </a:r>
          </a:p>
          <a:p>
            <a:pPr marL="0" indent="0">
              <a:buNone/>
            </a:pPr>
            <a:r>
              <a:rPr lang="el-GR" sz="2400" dirty="0"/>
              <a:t>Βιβλιοθήκη της Βουλής των Ελλήνων</a:t>
            </a:r>
            <a:endParaRPr lang="en-US" sz="2400" dirty="0"/>
          </a:p>
          <a:p>
            <a:pPr marL="0" indent="0">
              <a:buNone/>
            </a:pPr>
            <a:r>
              <a:rPr lang="el-GR" sz="2400" dirty="0"/>
              <a:t>Υπηρεσία Διπλωματικού και Ιστορικού Αρχείου Υπουργείου Εξωτερικών</a:t>
            </a:r>
          </a:p>
          <a:p>
            <a:pPr marL="0" indent="0">
              <a:buNone/>
            </a:pPr>
            <a:r>
              <a:rPr lang="el-GR" sz="2400" dirty="0"/>
              <a:t>Διεύθυνση Ιστορίας Στρατού, Υπηρεσία Ιστορίας Ναυτικού</a:t>
            </a:r>
          </a:p>
          <a:p>
            <a:pPr marL="0" indent="0">
              <a:buNone/>
            </a:pPr>
            <a:r>
              <a:rPr lang="el-GR" sz="2400" dirty="0"/>
              <a:t>Αρχείο της Ελληνικής Ραδιοφωνίας Τηλεόρασης </a:t>
            </a:r>
          </a:p>
          <a:p>
            <a:pPr marL="0" indent="0">
              <a:buNone/>
            </a:pPr>
            <a:r>
              <a:rPr lang="el-GR" sz="2400" dirty="0"/>
              <a:t>Αρχείο Εθνικής Πινακοθήκης</a:t>
            </a:r>
          </a:p>
          <a:p>
            <a:pPr marL="0" indent="0">
              <a:buNone/>
            </a:pPr>
            <a:r>
              <a:rPr lang="el-GR" sz="2400" dirty="0"/>
              <a:t>Ιστορικό Αρχείο του ΕΚΠΑ</a:t>
            </a:r>
          </a:p>
          <a:p>
            <a:pPr marL="0" indent="0">
              <a:buNone/>
            </a:pPr>
            <a:r>
              <a:rPr lang="el-GR" sz="2400" dirty="0"/>
              <a:t>Αρχείο του Δήμου Αθηναίων </a:t>
            </a:r>
          </a:p>
          <a:p>
            <a:pPr marL="0" indent="0">
              <a:buNone/>
            </a:pPr>
            <a:r>
              <a:rPr lang="el-GR" sz="2400" dirty="0"/>
              <a:t>Αρχείο του Δήμου Πειραιώς       </a:t>
            </a:r>
          </a:p>
          <a:p>
            <a:pPr marL="0" indent="0">
              <a:buNone/>
            </a:pPr>
            <a:r>
              <a:rPr lang="el-GR" sz="2400" dirty="0"/>
              <a:t>και άλλοι οργανισμοί ΝΠΔΔ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88198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4AD84-2126-F34E-4188-32A357D64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47C0F0D-4955-AE49-F64A-E6BE212AC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57" y="217715"/>
            <a:ext cx="10787743" cy="1306285"/>
          </a:xfrm>
        </p:spPr>
        <p:txBody>
          <a:bodyPr>
            <a:normAutofit fontScale="90000"/>
          </a:bodyPr>
          <a:lstStyle/>
          <a:p>
            <a:r>
              <a:rPr lang="el-GR" sz="2800" b="1" i="1" dirty="0"/>
              <a:t>Κυριότεροι φορείς φύλαξης και διαχείρισης αρχείων σχετικά με τη νεότερη και σύγχρονη ελληνική ιστορία στην Αθήνα/περιοχή πρωτεύουσας  </a:t>
            </a:r>
            <a:br>
              <a:rPr lang="el-GR" sz="2800" b="1" dirty="0"/>
            </a:br>
            <a:r>
              <a:rPr lang="el-GR" sz="2800" b="1" dirty="0"/>
              <a:t>Ιδιωτικοί φορείς: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52AE8F0-AB77-1648-BFCA-3D40B5D15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7" y="1600200"/>
            <a:ext cx="10787743" cy="484414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l-GR" dirty="0"/>
              <a:t>Ιστορικό Αρχείο της Εθνικής Τράπεζας </a:t>
            </a:r>
          </a:p>
          <a:p>
            <a:pPr marL="0" indent="0">
              <a:buNone/>
            </a:pPr>
            <a:r>
              <a:rPr lang="el-GR" dirty="0"/>
              <a:t>Ιστορικό Αρχείο του Ομίλου της Τράπεζας Πειραιώς (ΠΙΟΠ)</a:t>
            </a:r>
          </a:p>
          <a:p>
            <a:pPr marL="0" indent="0">
              <a:buNone/>
            </a:pPr>
            <a:r>
              <a:rPr lang="el-GR" dirty="0"/>
              <a:t>Ιστορική και Εθνολογική Εταιρεία της Ελλάδας </a:t>
            </a:r>
          </a:p>
          <a:p>
            <a:pPr marL="0" indent="0">
              <a:buNone/>
            </a:pPr>
            <a:r>
              <a:rPr lang="el-GR" dirty="0"/>
              <a:t>Ιστορικά Αρχεία του Μουσείου Μπενάκη</a:t>
            </a:r>
          </a:p>
          <a:p>
            <a:pPr marL="0" indent="0">
              <a:buNone/>
            </a:pPr>
            <a:r>
              <a:rPr lang="el-GR" dirty="0"/>
              <a:t>Αρχεία Αρχαιολογικής Εταιρείας</a:t>
            </a:r>
          </a:p>
          <a:p>
            <a:pPr marL="0" indent="0">
              <a:buNone/>
            </a:pPr>
            <a:r>
              <a:rPr lang="el-GR" dirty="0" err="1"/>
              <a:t>Γεννάδειος</a:t>
            </a:r>
            <a:r>
              <a:rPr lang="el-GR" dirty="0"/>
              <a:t> Βιβλιοθήκη και ΑΣΚΣΑ</a:t>
            </a:r>
          </a:p>
          <a:p>
            <a:pPr marL="0" indent="0">
              <a:buNone/>
            </a:pPr>
            <a:r>
              <a:rPr lang="el-GR" dirty="0"/>
              <a:t>Βρετανική Αρχαιολογική Σχολή, Γαλλική Σχολή Αθηνών</a:t>
            </a:r>
          </a:p>
          <a:p>
            <a:pPr marL="0" indent="0">
              <a:buNone/>
            </a:pPr>
            <a:r>
              <a:rPr lang="el-GR" dirty="0"/>
              <a:t>Ελληνικό Λογοτεχνικό και Ιστορικό Αρχείο (ΕΛΙΑ) - Μορφωτικό Ίδρυμα Εθνικής Τράπεζας (ΜΙΕΤ)</a:t>
            </a:r>
            <a:endParaRPr lang="en-US" dirty="0"/>
          </a:p>
          <a:p>
            <a:pPr marL="0" indent="0">
              <a:buNone/>
            </a:pPr>
            <a:r>
              <a:rPr lang="el-GR" dirty="0"/>
              <a:t>Εστία Νέας Σμύρνης</a:t>
            </a:r>
          </a:p>
          <a:p>
            <a:pPr marL="0" indent="0">
              <a:buNone/>
            </a:pPr>
            <a:r>
              <a:rPr lang="el-GR" dirty="0"/>
              <a:t>Σύλλογος «Ο Παρνασσός»</a:t>
            </a:r>
          </a:p>
          <a:p>
            <a:pPr marL="0" indent="0">
              <a:buNone/>
            </a:pPr>
            <a:r>
              <a:rPr lang="el-GR" dirty="0"/>
              <a:t>Αρχεία πολιτικών προσώπων</a:t>
            </a:r>
          </a:p>
        </p:txBody>
      </p:sp>
    </p:spTree>
    <p:extLst>
      <p:ext uri="{BB962C8B-B14F-4D97-AF65-F5344CB8AC3E}">
        <p14:creationId xmlns:p14="http://schemas.microsoft.com/office/powerpoint/2010/main" val="590887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F58778B-3FEA-BFFD-0407-25DBB75A1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r>
              <a:rPr lang="el-GR" sz="3200" dirty="0"/>
              <a:t>Εκκλησιαστικά αρχεία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BD9BB61-66EA-65F6-F6A3-B76503E9A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219200"/>
            <a:ext cx="10591800" cy="4957763"/>
          </a:xfrm>
        </p:spPr>
        <p:txBody>
          <a:bodyPr/>
          <a:lstStyle/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(Τα παλαιότερα έχουν σωθεί σε μονές, στα κέντρα του μοναχισμού)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Για τη νεότερη ιστορία:</a:t>
            </a:r>
          </a:p>
          <a:p>
            <a:pPr marL="0" indent="0">
              <a:buNone/>
            </a:pPr>
            <a:r>
              <a:rPr lang="el-GR" dirty="0"/>
              <a:t>Ιστορικό Αρχείο της Εκκλησίας της Ελλάδος</a:t>
            </a:r>
          </a:p>
          <a:p>
            <a:pPr marL="0" indent="0">
              <a:buNone/>
            </a:pPr>
            <a:r>
              <a:rPr lang="el-GR" dirty="0"/>
              <a:t>Αρχεία μητροπόλεων, ενοριακών ναών και μονών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9913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64F852F-5F51-0D41-0176-CE8E19DAE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l-GR" dirty="0"/>
              <a:t>Η έρευνα των γραπτών αρχειακών πηγών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A64D4D2-02F5-B243-3B64-0491D7FA8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6684"/>
            <a:ext cx="10515600" cy="4810279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l-GR" b="1" dirty="0"/>
              <a:t>Τα βασικά βήματα:</a:t>
            </a:r>
          </a:p>
          <a:p>
            <a:pPr>
              <a:lnSpc>
                <a:spcPct val="150000"/>
              </a:lnSpc>
            </a:pPr>
            <a:r>
              <a:rPr lang="el-GR" dirty="0"/>
              <a:t>Ανάγνωση – γλωσσική κατανόηση (γνώση παλαιογραφίας, διπλωματικής και άλλων «βοηθητικών» επιστημών για την ιστορία)</a:t>
            </a:r>
          </a:p>
          <a:p>
            <a:pPr>
              <a:lnSpc>
                <a:spcPct val="150000"/>
              </a:lnSpc>
            </a:pPr>
            <a:r>
              <a:rPr lang="el-GR" dirty="0"/>
              <a:t>Χρονολόγηση (από εξωτερικές ή εσωτερικές πληροφορίες)</a:t>
            </a:r>
          </a:p>
          <a:p>
            <a:pPr>
              <a:lnSpc>
                <a:spcPct val="150000"/>
              </a:lnSpc>
            </a:pPr>
            <a:r>
              <a:rPr lang="el-GR" dirty="0"/>
              <a:t>Έλεγχος γνησιότητας</a:t>
            </a:r>
          </a:p>
          <a:p>
            <a:pPr>
              <a:lnSpc>
                <a:spcPct val="150000"/>
              </a:lnSpc>
            </a:pPr>
            <a:r>
              <a:rPr lang="el-GR" dirty="0"/>
              <a:t>Έλεγχος αξιοπιστίας</a:t>
            </a:r>
          </a:p>
        </p:txBody>
      </p:sp>
    </p:spTree>
    <p:extLst>
      <p:ext uri="{BB962C8B-B14F-4D97-AF65-F5344CB8AC3E}">
        <p14:creationId xmlns:p14="http://schemas.microsoft.com/office/powerpoint/2010/main" val="267885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2BF87-726B-7266-21A0-81A84537A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BA7DD5F-1C37-F23B-C282-F26FBF154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630" y="97971"/>
            <a:ext cx="10461170" cy="500743"/>
          </a:xfrm>
        </p:spPr>
        <p:txBody>
          <a:bodyPr>
            <a:normAutofit/>
          </a:bodyPr>
          <a:lstStyle/>
          <a:p>
            <a:r>
              <a:rPr lang="el-GR" sz="2800" b="1" dirty="0"/>
              <a:t>Πιο αναλυτικά, ερευνούμε: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71FB0CB-CD47-83C2-C3C3-F68CCBF94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685799"/>
            <a:ext cx="10668000" cy="6074229"/>
          </a:xfrm>
        </p:spPr>
        <p:txBody>
          <a:bodyPr>
            <a:normAutofit fontScale="47500" lnSpcReduction="20000"/>
          </a:bodyPr>
          <a:lstStyle/>
          <a:p>
            <a:r>
              <a:rPr lang="el-GR" dirty="0"/>
              <a:t> </a:t>
            </a:r>
            <a:r>
              <a:rPr lang="el-GR" sz="4200" dirty="0"/>
              <a:t>Ποιο είναι το είδος του εγγράφου; (Π.χ. επιστολή, αίτηση, αναφορά, τηλεγράφημα, εγκύκλιος, </a:t>
            </a:r>
            <a:r>
              <a:rPr lang="el-GR" sz="4200" dirty="0" err="1"/>
              <a:t>ενδοϋπηρεσικό</a:t>
            </a:r>
            <a:r>
              <a:rPr lang="el-GR" sz="4200" dirty="0"/>
              <a:t> έγγραφο, ανακοίνωση, διάγγελμα, πιστοποιητικό κλπ.)</a:t>
            </a:r>
          </a:p>
          <a:p>
            <a:pPr lvl="0"/>
            <a:r>
              <a:rPr lang="el-GR" sz="4200" dirty="0"/>
              <a:t>Ποιο το υλικό υπόστρωμα (πχ. χαρτί), ποια η μορφή του (πχ. χειρόγραφο, δακτυλογραφημένο, </a:t>
            </a:r>
            <a:r>
              <a:rPr lang="el-GR" sz="4200" dirty="0" err="1"/>
              <a:t>πολυγραφημένο</a:t>
            </a:r>
            <a:r>
              <a:rPr lang="el-GR" sz="4200" dirty="0"/>
              <a:t>, έντυπο). Είναι δημόσιο ή ιδιωτικό έγγραφο;</a:t>
            </a:r>
          </a:p>
          <a:p>
            <a:pPr lvl="0"/>
            <a:r>
              <a:rPr lang="el-GR" sz="4200" dirty="0"/>
              <a:t>Ποιο το έτος, ποια η ιστορική περίοδος; Ποιος ο τόπος;</a:t>
            </a:r>
          </a:p>
          <a:p>
            <a:pPr lvl="0"/>
            <a:r>
              <a:rPr lang="el-GR" sz="4200" dirty="0"/>
              <a:t>Ποιοι οι συντάκτες του εγγράφου;</a:t>
            </a:r>
          </a:p>
          <a:p>
            <a:pPr lvl="0"/>
            <a:r>
              <a:rPr lang="el-GR" sz="4200" dirty="0"/>
              <a:t>Ποιοι οι αποδέκτες; </a:t>
            </a:r>
          </a:p>
          <a:p>
            <a:pPr lvl="0"/>
            <a:r>
              <a:rPr lang="el-GR" sz="4200" dirty="0"/>
              <a:t>Ποια η ιδιότητά τους;</a:t>
            </a:r>
          </a:p>
          <a:p>
            <a:pPr lvl="0"/>
            <a:r>
              <a:rPr lang="el-GR" sz="4200" dirty="0"/>
              <a:t>Ποιοι οι φορείς διοίκησης;</a:t>
            </a:r>
          </a:p>
          <a:p>
            <a:pPr lvl="0"/>
            <a:r>
              <a:rPr lang="el-GR" sz="4200" dirty="0"/>
              <a:t>Για ποιο σκοπό συντάσσεται το έγγραφο;</a:t>
            </a:r>
          </a:p>
          <a:p>
            <a:pPr lvl="0"/>
            <a:r>
              <a:rPr lang="el-GR" sz="4200" dirty="0"/>
              <a:t>Ποια διαδικασία διαφαίνεται;</a:t>
            </a:r>
          </a:p>
          <a:p>
            <a:pPr lvl="0"/>
            <a:r>
              <a:rPr lang="el-GR" sz="4200" dirty="0"/>
              <a:t>Ποια άλλα πρόσωπα αναφέρονται; </a:t>
            </a:r>
          </a:p>
          <a:p>
            <a:pPr lvl="0"/>
            <a:r>
              <a:rPr lang="el-GR" sz="4200" dirty="0"/>
              <a:t>Πώς αρχίζει το έγγραφο, τι περιγράφει, πώς αναπτύσσει κάποια επιχειρήματα; </a:t>
            </a:r>
          </a:p>
          <a:p>
            <a:pPr lvl="0"/>
            <a:r>
              <a:rPr lang="el-GR" sz="4200" dirty="0"/>
              <a:t>Πώς αναπτύσσει το θέμα του; Σε τι επιμένει; Πού καταλήγει τελικά, τι ζητά, τι προτείνει; </a:t>
            </a:r>
          </a:p>
          <a:p>
            <a:pPr lvl="0"/>
            <a:r>
              <a:rPr lang="el-GR" sz="4200" dirty="0"/>
              <a:t>Ποιες πολιτικές/κοινωνικές/οικονομικές/πολιτισμικές πραγματικότητες και προτεραιότητες διαφαίνονται;</a:t>
            </a:r>
          </a:p>
          <a:p>
            <a:pPr lvl="0"/>
            <a:r>
              <a:rPr lang="el-GR" sz="4200" dirty="0"/>
              <a:t>Ποιες νοοτροπίες αναδεικνύονται, ποιες στάσεις ζωής;</a:t>
            </a:r>
          </a:p>
          <a:p>
            <a:pPr lvl="0"/>
            <a:r>
              <a:rPr lang="el-GR" sz="4200" dirty="0"/>
              <a:t>Ποιες σκέψεις και προβληματισμούς μας γεννά πιθανώς η μελέτη του εγγράφου; </a:t>
            </a:r>
          </a:p>
          <a:p>
            <a:pPr lvl="0"/>
            <a:r>
              <a:rPr lang="el-GR" sz="4200" dirty="0"/>
              <a:t>Πόσο αξιόπιστες νομίζουμε ότι είναι οι πληροφορίες του;</a:t>
            </a:r>
          </a:p>
        </p:txBody>
      </p:sp>
    </p:spTree>
    <p:extLst>
      <p:ext uri="{BB962C8B-B14F-4D97-AF65-F5344CB8AC3E}">
        <p14:creationId xmlns:p14="http://schemas.microsoft.com/office/powerpoint/2010/main" val="356322197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841</Words>
  <Application>Microsoft Office PowerPoint</Application>
  <PresentationFormat>Ευρεία οθόνη</PresentationFormat>
  <Paragraphs>88</Paragraphs>
  <Slides>15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Θέμα του Office</vt:lpstr>
      <vt:lpstr>Δουλεύοντας με τις αρχειακές πηγές: Νεότερη και Σύγχρονη Ελληνική Ιστορία</vt:lpstr>
      <vt:lpstr>Ιστορικά στοιχεία</vt:lpstr>
      <vt:lpstr>Με τον όρο «Αρχείο» ονομάζουμε επίσης</vt:lpstr>
      <vt:lpstr>Τι είναι, λοιπόν, ένα «αρχείο»;</vt:lpstr>
      <vt:lpstr>Το υλικό υπόστρωμα του αρχειακού τεκμηρίου είναι συνήθως πέτρα, πηλός, περγαμηνή, χαρτί (στις περισσότερες περιπτώσεις), φωτογραφική πλάκα, φωτογραφικό ή κινηματογραφικό φιλμ, δίσκος, cd, dvd, ψηφιακό μέσο. </vt:lpstr>
      <vt:lpstr>Παρουσίαση του PowerPoint</vt:lpstr>
      <vt:lpstr>Φάκελοι στο ράφι </vt:lpstr>
      <vt:lpstr>Παρουσίαση του PowerPoint</vt:lpstr>
      <vt:lpstr> Είδη αρχείων ως προς τη χρήση τους </vt:lpstr>
      <vt:lpstr>  Είδη αρχείων:  </vt:lpstr>
      <vt:lpstr> Κυριότεροι φορείς φύλαξης και διαχείρισης αρχείων σχετικά με τη νεότερη και σύγχρονη ελληνική ιστορία στην Αθήνα/περιοχή πρωτεύουσας   Δημόσιοι φορείς: </vt:lpstr>
      <vt:lpstr>Κυριότεροι φορείς φύλαξης και διαχείρισης αρχείων σχετικά με τη νεότερη και σύγχρονη ελληνική ιστορία στην Αθήνα/περιοχή πρωτεύουσας   Ιδιωτικοί φορείς:</vt:lpstr>
      <vt:lpstr>Εκκλησιαστικά αρχεία</vt:lpstr>
      <vt:lpstr>Η έρευνα των γραπτών αρχειακών πηγών</vt:lpstr>
      <vt:lpstr>Πιο αναλυτικά, ερευνούμε: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Charikleia Bali</dc:creator>
  <cp:lastModifiedBy>Charikleia Bali</cp:lastModifiedBy>
  <cp:revision>18</cp:revision>
  <dcterms:created xsi:type="dcterms:W3CDTF">2026-02-22T21:17:13Z</dcterms:created>
  <dcterms:modified xsi:type="dcterms:W3CDTF">2026-06-02T05:42:17Z</dcterms:modified>
</cp:coreProperties>
</file>