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362" r:id="rId24"/>
    <p:sldId id="363" r:id="rId25"/>
    <p:sldId id="364" r:id="rId26"/>
    <p:sldId id="365" r:id="rId27"/>
    <p:sldId id="366" r:id="rId28"/>
    <p:sldId id="367" r:id="rId29"/>
    <p:sldId id="368" r:id="rId30"/>
    <p:sldId id="369" r:id="rId31"/>
    <p:sldId id="370" r:id="rId32"/>
    <p:sldId id="371" r:id="rId33"/>
    <p:sldId id="372" r:id="rId34"/>
    <p:sldId id="279" r:id="rId35"/>
    <p:sldId id="280" r:id="rId36"/>
    <p:sldId id="281" r:id="rId37"/>
    <p:sldId id="282" r:id="rId38"/>
    <p:sldId id="283" r:id="rId39"/>
    <p:sldId id="284" r:id="rId40"/>
    <p:sldId id="285" r:id="rId41"/>
    <p:sldId id="289" r:id="rId42"/>
    <p:sldId id="290" r:id="rId43"/>
    <p:sldId id="291" r:id="rId44"/>
    <p:sldId id="292" r:id="rId45"/>
    <p:sldId id="293" r:id="rId46"/>
    <p:sldId id="294" r:id="rId47"/>
    <p:sldId id="295" r:id="rId48"/>
    <p:sldId id="296" r:id="rId49"/>
    <p:sldId id="297" r:id="rId50"/>
    <p:sldId id="298" r:id="rId51"/>
    <p:sldId id="307" r:id="rId52"/>
    <p:sldId id="308" r:id="rId53"/>
    <p:sldId id="309" r:id="rId54"/>
    <p:sldId id="310" r:id="rId55"/>
    <p:sldId id="311" r:id="rId56"/>
    <p:sldId id="312" r:id="rId57"/>
    <p:sldId id="313" r:id="rId58"/>
    <p:sldId id="314" r:id="rId59"/>
    <p:sldId id="315" r:id="rId60"/>
    <p:sldId id="355" r:id="rId61"/>
    <p:sldId id="356" r:id="rId62"/>
    <p:sldId id="357" r:id="rId63"/>
    <p:sldId id="358" r:id="rId64"/>
    <p:sldId id="359" r:id="rId65"/>
    <p:sldId id="360" r:id="rId66"/>
    <p:sldId id="361" r:id="rId6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88" d="100"/>
          <a:sy n="88" d="100"/>
        </p:scale>
        <p:origin x="-1062"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3FD5A55D-2FB7-4471-856B-3CD55083C00B}" type="datetimeFigureOut">
              <a:rPr lang="en-US"/>
              <a:pPr>
                <a:defRPr/>
              </a:pPr>
              <a:t>3/4/2014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83974715-A19B-41F2-B920-4EE6CB0F647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9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F736727-94D7-4D78-9637-012DE2829CD9}" type="slidenum">
              <a:rPr lang="en-US"/>
              <a:pPr fontAlgn="base">
                <a:spcBef>
                  <a:spcPct val="0"/>
                </a:spcBef>
                <a:spcAft>
                  <a:spcPct val="0"/>
                </a:spcAft>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E1D5696-7A16-4B61-ABDB-85882B6CFA96}" type="slidenum">
              <a:rPr lang="en-US"/>
              <a:pPr fontAlgn="base">
                <a:spcBef>
                  <a:spcPct val="0"/>
                </a:spcBef>
                <a:spcAft>
                  <a:spcPct val="0"/>
                </a:spcAft>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E0778C2-4A6F-4216-BD1F-36A87F0BA904}" type="datetimeFigureOut">
              <a:rPr lang="en-US"/>
              <a:pPr>
                <a:defRPr/>
              </a:pPr>
              <a:t>3/4/2014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F91C15-A1A8-4870-8643-AB710773073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84F9EDB-79BE-407E-8881-7D9C3E4D8279}" type="datetimeFigureOut">
              <a:rPr lang="en-US"/>
              <a:pPr>
                <a:defRPr/>
              </a:pPr>
              <a:t>3/4/2014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A934788-68C1-4326-A866-21C0F042727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F2C48C0-8202-4DA5-9B5E-BB65AFD82923}" type="datetimeFigureOut">
              <a:rPr lang="en-US"/>
              <a:pPr>
                <a:defRPr/>
              </a:pPr>
              <a:t>3/4/2014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2BAA48-75E1-4B37-B1E4-C77A1D97278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850A37D-2351-427E-9CBD-DC3CC7EDA9ED}" type="datetimeFigureOut">
              <a:rPr lang="en-US"/>
              <a:pPr>
                <a:defRPr/>
              </a:pPr>
              <a:t>3/4/2014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CCD2B6C-FA7E-46D5-870B-3B36E8137E3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427E0EF-4C85-4D24-820A-0840FC07C2F4}" type="datetimeFigureOut">
              <a:rPr lang="en-US"/>
              <a:pPr>
                <a:defRPr/>
              </a:pPr>
              <a:t>3/4/2014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03145C-BB21-49E5-80ED-3F9BA5606AC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1E85FF5-2D73-4BCD-BF34-54B21FFC7C9D}" type="datetimeFigureOut">
              <a:rPr lang="en-US"/>
              <a:pPr>
                <a:defRPr/>
              </a:pPr>
              <a:t>3/4/2014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187F6C-E19F-4032-B2C2-8FA8360C5E8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C2748F6-4604-4CB3-A60F-39FF58BD7A89}" type="datetimeFigureOut">
              <a:rPr lang="en-US"/>
              <a:pPr>
                <a:defRPr/>
              </a:pPr>
              <a:t>3/4/2014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6663E59-F447-44AA-96C1-060373452C1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1C59E99-D937-457D-AC7C-D838303ABEE3}" type="datetimeFigureOut">
              <a:rPr lang="en-US"/>
              <a:pPr>
                <a:defRPr/>
              </a:pPr>
              <a:t>3/4/2014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9CE4330-6160-4C4E-9615-534A8FEF6F9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D25B5E4-0413-4D0B-B1C6-2C632DB799C3}" type="datetimeFigureOut">
              <a:rPr lang="en-US"/>
              <a:pPr>
                <a:defRPr/>
              </a:pPr>
              <a:t>3/4/2014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B26F916-C69A-4155-B34A-B4751388353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1179F0C-E13B-4197-BE15-8B811F7F0B22}" type="datetimeFigureOut">
              <a:rPr lang="en-US"/>
              <a:pPr>
                <a:defRPr/>
              </a:pPr>
              <a:t>3/4/2014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1ECD324-6301-4407-9FED-B5E69A3709E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985C5F-1FED-42D6-9861-F89DF45BCCF9}" type="datetimeFigureOut">
              <a:rPr lang="en-US"/>
              <a:pPr>
                <a:defRPr/>
              </a:pPr>
              <a:t>3/4/2014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10F178A-0544-4C16-A03B-F9B6FBF38C8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74953C02-D96D-4FA3-A141-5DBC98A2370A}" type="datetimeFigureOut">
              <a:rPr lang="en-US"/>
              <a:pPr>
                <a:defRPr/>
              </a:pPr>
              <a:t>3/4/2014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71C80A39-BAE9-42EF-B6DE-78953F501E5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762000" y="2130425"/>
            <a:ext cx="7772400" cy="1470025"/>
          </a:xfrm>
        </p:spPr>
        <p:txBody>
          <a:bodyPr/>
          <a:lstStyle/>
          <a:p>
            <a:r>
              <a:rPr lang="el-GR" b="1" smtClean="0"/>
              <a:t>Θέματα Νεοελληνικής Ιστορίας</a:t>
            </a:r>
            <a:br>
              <a:rPr lang="el-GR" b="1" smtClean="0"/>
            </a:br>
            <a:r>
              <a:rPr lang="el-GR" b="1" smtClean="0"/>
              <a:t>(15ος – 20ός αι.)</a:t>
            </a:r>
            <a:endParaRPr lang="en-US" b="1" smtClean="0"/>
          </a:p>
        </p:txBody>
      </p:sp>
      <p:sp>
        <p:nvSpPr>
          <p:cNvPr id="3" name="Subtitle 2"/>
          <p:cNvSpPr>
            <a:spLocks noGrp="1"/>
          </p:cNvSpPr>
          <p:nvPr>
            <p:ph type="subTitle" idx="1"/>
          </p:nvPr>
        </p:nvSpPr>
        <p:spPr>
          <a:xfrm>
            <a:off x="1447800" y="3886200"/>
            <a:ext cx="6400800" cy="1752600"/>
          </a:xfrm>
        </p:spPr>
        <p:txBody>
          <a:bodyPr rtlCol="0">
            <a:normAutofit fontScale="85000" lnSpcReduction="20000"/>
          </a:bodyPr>
          <a:lstStyle/>
          <a:p>
            <a:pPr algn="just" fontAlgn="auto">
              <a:spcAft>
                <a:spcPts val="0"/>
              </a:spcAft>
              <a:buFont typeface="Arial" pitchFamily="34" charset="0"/>
              <a:buNone/>
              <a:defRPr/>
            </a:pPr>
            <a:r>
              <a:rPr lang="el-GR" dirty="0" smtClean="0"/>
              <a:t>Το μάθημα (κωδ. ΙΙ 20) εξετάζει, σε θεματικές ενότητες, τις κύριες πολιτικές, κοινωνικές και οικονομικές εξελίξεις της νεοελληνικής ιστορίας από την Άλωση (1453) έως τα μέσα του 20ού αιώνα (1940).</a:t>
            </a:r>
            <a:endParaRPr 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457200" y="685800"/>
            <a:ext cx="2971800" cy="3124200"/>
          </a:xfrm>
          <a:prstGeom prst="rect">
            <a:avLst/>
          </a:prstGeom>
          <a:noFill/>
          <a:ln w="9525">
            <a:noFill/>
            <a:miter lim="800000"/>
            <a:headEnd/>
            <a:tailEnd/>
          </a:ln>
        </p:spPr>
      </p:pic>
      <p:pic>
        <p:nvPicPr>
          <p:cNvPr id="11267" name="Picture 3"/>
          <p:cNvPicPr>
            <a:picLocks noGrp="1" noChangeAspect="1" noChangeArrowheads="1"/>
          </p:cNvPicPr>
          <p:nvPr>
            <p:ph idx="1"/>
          </p:nvPr>
        </p:nvPicPr>
        <p:blipFill>
          <a:blip r:embed="rId3"/>
          <a:srcRect/>
          <a:stretch>
            <a:fillRect/>
          </a:stretch>
        </p:blipFill>
        <p:spPr>
          <a:xfrm>
            <a:off x="3886200" y="762000"/>
            <a:ext cx="1905000" cy="1800225"/>
          </a:xfrm>
          <a:noFill/>
        </p:spPr>
      </p:pic>
      <p:pic>
        <p:nvPicPr>
          <p:cNvPr id="11268" name="Picture 6"/>
          <p:cNvPicPr>
            <a:picLocks noChangeAspect="1" noChangeArrowheads="1"/>
          </p:cNvPicPr>
          <p:nvPr/>
        </p:nvPicPr>
        <p:blipFill>
          <a:blip r:embed="rId4"/>
          <a:srcRect/>
          <a:stretch>
            <a:fillRect/>
          </a:stretch>
        </p:blipFill>
        <p:spPr bwMode="auto">
          <a:xfrm>
            <a:off x="4419600" y="3581400"/>
            <a:ext cx="4038600" cy="2971800"/>
          </a:xfrm>
          <a:prstGeom prst="rect">
            <a:avLst/>
          </a:prstGeom>
          <a:noFill/>
          <a:ln w="9525">
            <a:noFill/>
            <a:miter lim="800000"/>
            <a:headEnd/>
            <a:tailEnd/>
          </a:ln>
        </p:spPr>
      </p:pic>
      <p:pic>
        <p:nvPicPr>
          <p:cNvPr id="11269" name="Picture 7"/>
          <p:cNvPicPr>
            <a:picLocks noChangeAspect="1" noChangeArrowheads="1"/>
          </p:cNvPicPr>
          <p:nvPr/>
        </p:nvPicPr>
        <p:blipFill>
          <a:blip r:embed="rId5"/>
          <a:srcRect/>
          <a:stretch>
            <a:fillRect/>
          </a:stretch>
        </p:blipFill>
        <p:spPr bwMode="auto">
          <a:xfrm>
            <a:off x="6324600" y="838200"/>
            <a:ext cx="2286000" cy="2362200"/>
          </a:xfrm>
          <a:prstGeom prst="rect">
            <a:avLst/>
          </a:prstGeom>
          <a:noFill/>
          <a:ln w="9525">
            <a:noFill/>
            <a:miter lim="800000"/>
            <a:headEnd/>
            <a:tailEnd/>
          </a:ln>
        </p:spPr>
      </p:pic>
      <p:pic>
        <p:nvPicPr>
          <p:cNvPr id="11270" name="Picture 8"/>
          <p:cNvPicPr>
            <a:picLocks noChangeAspect="1" noChangeArrowheads="1"/>
          </p:cNvPicPr>
          <p:nvPr/>
        </p:nvPicPr>
        <p:blipFill>
          <a:blip r:embed="rId6"/>
          <a:srcRect/>
          <a:stretch>
            <a:fillRect/>
          </a:stretch>
        </p:blipFill>
        <p:spPr bwMode="auto">
          <a:xfrm>
            <a:off x="457200" y="4038600"/>
            <a:ext cx="3505200" cy="24384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274638"/>
            <a:ext cx="8229600" cy="715962"/>
          </a:xfrm>
        </p:spPr>
        <p:txBody>
          <a:bodyPr/>
          <a:lstStyle/>
          <a:p>
            <a:r>
              <a:rPr lang="el-GR" sz="2800" b="1" smtClean="0"/>
              <a:t>Η χριστιανική </a:t>
            </a:r>
            <a:r>
              <a:rPr lang="en-US" sz="2800" b="1" smtClean="0"/>
              <a:t>reconquista</a:t>
            </a:r>
          </a:p>
        </p:txBody>
      </p:sp>
      <p:sp>
        <p:nvSpPr>
          <p:cNvPr id="3" name="Content Placeholder 2"/>
          <p:cNvSpPr>
            <a:spLocks noGrp="1"/>
          </p:cNvSpPr>
          <p:nvPr>
            <p:ph idx="1"/>
          </p:nvPr>
        </p:nvSpPr>
        <p:spPr>
          <a:xfrm>
            <a:off x="381000" y="1066800"/>
            <a:ext cx="8305800" cy="5562600"/>
          </a:xfrm>
        </p:spPr>
        <p:txBody>
          <a:bodyPr rtlCol="0">
            <a:normAutofit fontScale="77500" lnSpcReduction="20000"/>
          </a:bodyPr>
          <a:lstStyle/>
          <a:p>
            <a:pPr fontAlgn="auto">
              <a:spcAft>
                <a:spcPts val="0"/>
              </a:spcAft>
              <a:buFont typeface="Arial" pitchFamily="34" charset="0"/>
              <a:buChar char="•"/>
              <a:defRPr/>
            </a:pPr>
            <a:r>
              <a:rPr lang="el-GR" sz="2000" dirty="0" smtClean="0"/>
              <a:t>1571 οθωμανική κατάκτηση της Κύπρου (πτώση Αμμοχώστου)</a:t>
            </a:r>
          </a:p>
          <a:p>
            <a:pPr fontAlgn="auto">
              <a:spcAft>
                <a:spcPts val="0"/>
              </a:spcAft>
              <a:buFont typeface="Arial" pitchFamily="34" charset="0"/>
              <a:buChar char="•"/>
              <a:defRPr/>
            </a:pPr>
            <a:r>
              <a:rPr lang="el-GR" sz="2000" dirty="0" smtClean="0"/>
              <a:t>7 Οκτωβρίου 1571 μάχη του </a:t>
            </a:r>
            <a:r>
              <a:rPr lang="en-US" sz="2000" dirty="0" smtClean="0"/>
              <a:t>Lepanto (</a:t>
            </a:r>
            <a:r>
              <a:rPr lang="el-GR" sz="2000" dirty="0" smtClean="0"/>
              <a:t>της Ναυπάκτου)</a:t>
            </a:r>
          </a:p>
          <a:p>
            <a:pPr fontAlgn="auto">
              <a:spcAft>
                <a:spcPts val="0"/>
              </a:spcAft>
              <a:buFont typeface="Arial" pitchFamily="34" charset="0"/>
              <a:buChar char="•"/>
              <a:defRPr/>
            </a:pPr>
            <a:r>
              <a:rPr lang="en-US" sz="2000" dirty="0" smtClean="0"/>
              <a:t>1683 </a:t>
            </a:r>
            <a:r>
              <a:rPr lang="el-GR" sz="2000" dirty="0" smtClean="0"/>
              <a:t>δεύτερη (αποτυχημένη) πολιορκία της Βιέννης</a:t>
            </a:r>
          </a:p>
          <a:p>
            <a:pPr fontAlgn="auto">
              <a:spcAft>
                <a:spcPts val="0"/>
              </a:spcAft>
              <a:buFont typeface="Arial" pitchFamily="34" charset="0"/>
              <a:buChar char="•"/>
              <a:defRPr/>
            </a:pPr>
            <a:r>
              <a:rPr lang="el-GR" sz="2000" dirty="0" smtClean="0"/>
              <a:t>1716-18, 1737-39, 1788-91 </a:t>
            </a:r>
            <a:r>
              <a:rPr lang="el-GR" sz="2000" dirty="0" err="1" smtClean="0"/>
              <a:t>αυστροτουρκικοί</a:t>
            </a:r>
            <a:r>
              <a:rPr lang="el-GR" sz="2000" dirty="0" smtClean="0"/>
              <a:t> πόλεμοι</a:t>
            </a:r>
          </a:p>
          <a:p>
            <a:pPr fontAlgn="auto">
              <a:spcAft>
                <a:spcPts val="0"/>
              </a:spcAft>
              <a:buFont typeface="Arial" pitchFamily="34" charset="0"/>
              <a:buChar char="•"/>
              <a:defRPr/>
            </a:pPr>
            <a:r>
              <a:rPr lang="el-GR" sz="2000" dirty="0" smtClean="0"/>
              <a:t>1463-79, 1499-1503, 1537-40, 1570-71, 1645-6</a:t>
            </a:r>
            <a:r>
              <a:rPr lang="en-US" sz="2000" dirty="0" smtClean="0"/>
              <a:t>9</a:t>
            </a:r>
            <a:r>
              <a:rPr lang="el-GR" sz="2000" dirty="0" smtClean="0"/>
              <a:t>, 1684-99, 1714-18 επτά </a:t>
            </a:r>
            <a:r>
              <a:rPr lang="el-GR" sz="2000" dirty="0" err="1" smtClean="0"/>
              <a:t>βενετοτουρκικοί</a:t>
            </a:r>
            <a:r>
              <a:rPr lang="el-GR" sz="2000" dirty="0" smtClean="0"/>
              <a:t> πόλεμοι</a:t>
            </a:r>
          </a:p>
          <a:p>
            <a:pPr fontAlgn="auto">
              <a:spcAft>
                <a:spcPts val="0"/>
              </a:spcAft>
              <a:buFont typeface="Arial" pitchFamily="34" charset="0"/>
              <a:buChar char="•"/>
              <a:defRPr/>
            </a:pPr>
            <a:r>
              <a:rPr lang="el-GR" sz="2000" dirty="0" smtClean="0"/>
              <a:t>1645-69 μάχη της Κρήτης</a:t>
            </a:r>
          </a:p>
          <a:p>
            <a:pPr fontAlgn="auto">
              <a:spcAft>
                <a:spcPts val="0"/>
              </a:spcAft>
              <a:buFont typeface="Arial" pitchFamily="34" charset="0"/>
              <a:buChar char="•"/>
              <a:defRPr/>
            </a:pPr>
            <a:r>
              <a:rPr lang="el-GR" sz="2000" dirty="0" smtClean="0"/>
              <a:t>1669 πτώση του Χάνδακα (</a:t>
            </a:r>
            <a:r>
              <a:rPr lang="en-US" sz="2000" dirty="0" smtClean="0"/>
              <a:t>Candia)</a:t>
            </a:r>
            <a:endParaRPr lang="el-GR" sz="2000" dirty="0" smtClean="0"/>
          </a:p>
          <a:p>
            <a:pPr fontAlgn="auto">
              <a:spcAft>
                <a:spcPts val="0"/>
              </a:spcAft>
              <a:buFont typeface="Arial" pitchFamily="34" charset="0"/>
              <a:buChar char="•"/>
              <a:defRPr/>
            </a:pPr>
            <a:r>
              <a:rPr lang="el-GR" sz="2000" dirty="0" smtClean="0"/>
              <a:t>1715 πτώση της Τήνου, της Γραμβούσας και της Σπιναλόγκας, τελευταίων λατινικών κτήσεων στο Αιγαίο.</a:t>
            </a:r>
          </a:p>
          <a:p>
            <a:pPr fontAlgn="auto">
              <a:spcAft>
                <a:spcPts val="0"/>
              </a:spcAft>
              <a:buFont typeface="Arial" pitchFamily="34" charset="0"/>
              <a:buChar char="•"/>
              <a:defRPr/>
            </a:pPr>
            <a:r>
              <a:rPr lang="el-GR" sz="2000" dirty="0" smtClean="0"/>
              <a:t>1480, 1537, 1716 πολιορκίες της Κέρκυρας</a:t>
            </a:r>
          </a:p>
          <a:p>
            <a:pPr fontAlgn="auto">
              <a:spcAft>
                <a:spcPts val="0"/>
              </a:spcAft>
              <a:buFont typeface="Arial" pitchFamily="34" charset="0"/>
              <a:buChar char="•"/>
              <a:defRPr/>
            </a:pPr>
            <a:r>
              <a:rPr lang="el-GR" sz="2000" dirty="0" smtClean="0"/>
              <a:t>1500 η Κεφαλονιά και η Ζάκυνθος περιέρχονται στους Βενετούς.</a:t>
            </a:r>
          </a:p>
          <a:p>
            <a:pPr fontAlgn="auto">
              <a:spcAft>
                <a:spcPts val="0"/>
              </a:spcAft>
              <a:buFont typeface="Arial" pitchFamily="34" charset="0"/>
              <a:buChar char="•"/>
              <a:defRPr/>
            </a:pPr>
            <a:r>
              <a:rPr lang="el-GR" sz="2000" dirty="0" smtClean="0"/>
              <a:t>1684 η Λευκάδα περιέρχεται στους Βενετούς</a:t>
            </a:r>
          </a:p>
          <a:p>
            <a:pPr fontAlgn="auto">
              <a:spcAft>
                <a:spcPts val="0"/>
              </a:spcAft>
              <a:buFont typeface="Arial" pitchFamily="34" charset="0"/>
              <a:buChar char="•"/>
              <a:defRPr/>
            </a:pPr>
            <a:r>
              <a:rPr lang="el-GR" sz="2000" dirty="0" smtClean="0"/>
              <a:t>1684-1715 Β´ </a:t>
            </a:r>
            <a:r>
              <a:rPr lang="el-GR" sz="2000" dirty="0" err="1" smtClean="0"/>
              <a:t>Βενετοκρατία</a:t>
            </a:r>
            <a:r>
              <a:rPr lang="el-GR" sz="2000" dirty="0" smtClean="0"/>
              <a:t> στην Πελοπόννησο</a:t>
            </a:r>
          </a:p>
          <a:p>
            <a:pPr fontAlgn="auto">
              <a:spcAft>
                <a:spcPts val="0"/>
              </a:spcAft>
              <a:buFont typeface="Arial" pitchFamily="34" charset="0"/>
              <a:buChar char="•"/>
              <a:defRPr/>
            </a:pPr>
            <a:r>
              <a:rPr lang="el-GR" sz="2000" dirty="0" smtClean="0"/>
              <a:t>26 Σεπτεμβρίου 1687 βομβαρδισμός της Ακρόπολης από τον </a:t>
            </a:r>
            <a:r>
              <a:rPr lang="el-GR" sz="2000" dirty="0" err="1" smtClean="0"/>
              <a:t>Μοροζίνι</a:t>
            </a:r>
            <a:endParaRPr lang="el-GR" sz="2000" dirty="0" smtClean="0"/>
          </a:p>
          <a:p>
            <a:pPr fontAlgn="auto">
              <a:spcAft>
                <a:spcPts val="0"/>
              </a:spcAft>
              <a:buFont typeface="Arial" pitchFamily="34" charset="0"/>
              <a:buChar char="•"/>
              <a:defRPr/>
            </a:pPr>
            <a:r>
              <a:rPr lang="el-GR" sz="2000" dirty="0" smtClean="0"/>
              <a:t>1699 </a:t>
            </a:r>
            <a:r>
              <a:rPr lang="el-GR" sz="2000" dirty="0" err="1" smtClean="0"/>
              <a:t>αυστροτουρκική</a:t>
            </a:r>
            <a:r>
              <a:rPr lang="el-GR" sz="2000" dirty="0" smtClean="0"/>
              <a:t> Συνθήκη του Κάρλοβιτς</a:t>
            </a:r>
          </a:p>
          <a:p>
            <a:pPr fontAlgn="auto">
              <a:spcAft>
                <a:spcPts val="0"/>
              </a:spcAft>
              <a:buFont typeface="Arial" pitchFamily="34" charset="0"/>
              <a:buChar char="•"/>
              <a:defRPr/>
            </a:pPr>
            <a:r>
              <a:rPr lang="el-GR" sz="2000" dirty="0" smtClean="0"/>
              <a:t>1718 </a:t>
            </a:r>
            <a:r>
              <a:rPr lang="el-GR" sz="2000" dirty="0" err="1" smtClean="0"/>
              <a:t>αυστροτουρκική</a:t>
            </a:r>
            <a:r>
              <a:rPr lang="el-GR" sz="2000" dirty="0" smtClean="0"/>
              <a:t> Συνθήκη του Πασσάροβιτς</a:t>
            </a:r>
          </a:p>
          <a:p>
            <a:pPr fontAlgn="auto">
              <a:spcAft>
                <a:spcPts val="0"/>
              </a:spcAft>
              <a:buFont typeface="Arial" pitchFamily="34" charset="0"/>
              <a:buChar char="•"/>
              <a:defRPr/>
            </a:pPr>
            <a:r>
              <a:rPr lang="el-GR" sz="2000" dirty="0" smtClean="0"/>
              <a:t>1735-39 πρώτος </a:t>
            </a:r>
            <a:r>
              <a:rPr lang="el-GR" sz="2000" dirty="0" err="1" smtClean="0"/>
              <a:t>ρωσσοτουρκικός</a:t>
            </a:r>
            <a:r>
              <a:rPr lang="el-GR" sz="2000" dirty="0" smtClean="0"/>
              <a:t> πόλεμος στην Κριμαία</a:t>
            </a:r>
          </a:p>
          <a:p>
            <a:pPr fontAlgn="auto">
              <a:spcAft>
                <a:spcPts val="0"/>
              </a:spcAft>
              <a:buFont typeface="Arial" pitchFamily="34" charset="0"/>
              <a:buChar char="•"/>
              <a:defRPr/>
            </a:pPr>
            <a:r>
              <a:rPr lang="el-GR" sz="2000" dirty="0" smtClean="0"/>
              <a:t>1768-74 </a:t>
            </a:r>
            <a:r>
              <a:rPr lang="el-GR" sz="2000" dirty="0" err="1" smtClean="0"/>
              <a:t>Ορλωφικά</a:t>
            </a:r>
            <a:endParaRPr lang="el-GR" sz="2000" dirty="0" smtClean="0"/>
          </a:p>
          <a:p>
            <a:pPr fontAlgn="auto">
              <a:spcAft>
                <a:spcPts val="0"/>
              </a:spcAft>
              <a:buFont typeface="Arial" pitchFamily="34" charset="0"/>
              <a:buChar char="•"/>
              <a:defRPr/>
            </a:pPr>
            <a:r>
              <a:rPr lang="el-GR" sz="2000" dirty="0" smtClean="0"/>
              <a:t>1774 </a:t>
            </a:r>
            <a:r>
              <a:rPr lang="el-GR" sz="2000" dirty="0" err="1" smtClean="0"/>
              <a:t>ρωσοτουρκική</a:t>
            </a:r>
            <a:r>
              <a:rPr lang="el-GR" sz="2000" dirty="0" smtClean="0"/>
              <a:t> Συνθήκη του Κιουτσούκ-Καϊναρτζή</a:t>
            </a:r>
          </a:p>
          <a:p>
            <a:pPr fontAlgn="auto">
              <a:spcAft>
                <a:spcPts val="0"/>
              </a:spcAft>
              <a:buFont typeface="Arial" pitchFamily="34" charset="0"/>
              <a:buChar char="•"/>
              <a:defRPr/>
            </a:pPr>
            <a:r>
              <a:rPr lang="el-GR" sz="2000" dirty="0" smtClean="0"/>
              <a:t>1787-91 τρίτος </a:t>
            </a:r>
            <a:r>
              <a:rPr lang="el-GR" sz="2000" dirty="0" err="1" smtClean="0"/>
              <a:t>ρωσοτουρκικός</a:t>
            </a:r>
            <a:r>
              <a:rPr lang="el-GR" sz="2000" dirty="0" smtClean="0"/>
              <a:t> πόλεμος </a:t>
            </a:r>
          </a:p>
          <a:p>
            <a:pPr fontAlgn="auto">
              <a:spcAft>
                <a:spcPts val="0"/>
              </a:spcAft>
              <a:buFont typeface="Arial" pitchFamily="34" charset="0"/>
              <a:buChar char="•"/>
              <a:defRPr/>
            </a:pPr>
            <a:r>
              <a:rPr lang="el-GR" sz="2000" dirty="0" smtClean="0"/>
              <a:t>1792 </a:t>
            </a:r>
            <a:r>
              <a:rPr lang="el-GR" sz="2000" dirty="0" err="1" smtClean="0"/>
              <a:t>ρωσοτουρκική</a:t>
            </a:r>
            <a:r>
              <a:rPr lang="el-GR" sz="2000" dirty="0" smtClean="0"/>
              <a:t> συνθήκη Συνθήκη του Ιασίου</a:t>
            </a:r>
          </a:p>
          <a:p>
            <a:pPr fontAlgn="auto">
              <a:spcAft>
                <a:spcPts val="0"/>
              </a:spcAft>
              <a:buFont typeface="Arial" pitchFamily="34" charset="0"/>
              <a:buChar char="•"/>
              <a:defRPr/>
            </a:pPr>
            <a:r>
              <a:rPr lang="el-GR" sz="2000" dirty="0" smtClean="0"/>
              <a:t>1806-12 τέταρτος </a:t>
            </a:r>
            <a:r>
              <a:rPr lang="el-GR" sz="2000" dirty="0" err="1" smtClean="0"/>
              <a:t>ρωσσοτουρκικός</a:t>
            </a:r>
            <a:r>
              <a:rPr lang="el-GR" sz="2000" dirty="0" smtClean="0"/>
              <a:t> πόλεμος</a:t>
            </a:r>
          </a:p>
          <a:p>
            <a:pPr fontAlgn="auto">
              <a:spcAft>
                <a:spcPts val="0"/>
              </a:spcAft>
              <a:buFont typeface="Arial" pitchFamily="34" charset="0"/>
              <a:buChar char="•"/>
              <a:defRPr/>
            </a:pPr>
            <a:endParaRPr lang="en-US" sz="2000" dirty="0" smtClean="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Content Placeholder 3" descr="Chartes3.jpg"/>
          <p:cNvPicPr>
            <a:picLocks noGrp="1" noChangeAspect="1"/>
          </p:cNvPicPr>
          <p:nvPr>
            <p:ph idx="1"/>
          </p:nvPr>
        </p:nvPicPr>
        <p:blipFill>
          <a:blip r:embed="rId2"/>
          <a:srcRect l="12805" t="21344" r="4268"/>
          <a:stretch>
            <a:fillRect/>
          </a:stretch>
        </p:blipFill>
        <p:spPr>
          <a:xfrm>
            <a:off x="1071563" y="762000"/>
            <a:ext cx="7386637" cy="518160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Content Placeholder 3" descr="Chartes4.jpg"/>
          <p:cNvPicPr>
            <a:picLocks noGrp="1" noChangeAspect="1"/>
          </p:cNvPicPr>
          <p:nvPr>
            <p:ph idx="1"/>
          </p:nvPr>
        </p:nvPicPr>
        <p:blipFill>
          <a:blip r:embed="rId2"/>
          <a:srcRect l="20244" t="2353" r="990" b="9412"/>
          <a:stretch>
            <a:fillRect/>
          </a:stretch>
        </p:blipFill>
        <p:spPr>
          <a:xfrm>
            <a:off x="2057400" y="304800"/>
            <a:ext cx="4724400" cy="65532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rtlCol="0">
            <a:normAutofit fontScale="90000"/>
          </a:bodyPr>
          <a:lstStyle/>
          <a:p>
            <a:pPr fontAlgn="auto">
              <a:spcAft>
                <a:spcPts val="0"/>
              </a:spcAft>
              <a:defRPr/>
            </a:pPr>
            <a:r>
              <a:rPr lang="el-GR" sz="2800" b="1" dirty="0" smtClean="0"/>
              <a:t>Θεσμοί και διοικητική οργάνωση του οθωμανικού κράτους</a:t>
            </a:r>
            <a:endParaRPr lang="en-US" sz="2800" b="1" dirty="0" smtClean="0"/>
          </a:p>
        </p:txBody>
      </p:sp>
      <p:sp>
        <p:nvSpPr>
          <p:cNvPr id="3" name="Content Placeholder 2"/>
          <p:cNvSpPr>
            <a:spLocks noGrp="1"/>
          </p:cNvSpPr>
          <p:nvPr>
            <p:ph idx="1"/>
          </p:nvPr>
        </p:nvSpPr>
        <p:spPr>
          <a:xfrm>
            <a:off x="381000" y="990600"/>
            <a:ext cx="8305800" cy="5638800"/>
          </a:xfrm>
        </p:spPr>
        <p:txBody>
          <a:bodyPr rtlCol="0">
            <a:normAutofit fontScale="92500" lnSpcReduction="20000"/>
          </a:bodyPr>
          <a:lstStyle/>
          <a:p>
            <a:pPr fontAlgn="auto">
              <a:spcAft>
                <a:spcPts val="0"/>
              </a:spcAft>
              <a:buFont typeface="Arial" pitchFamily="34" charset="0"/>
              <a:buChar char="•"/>
              <a:defRPr/>
            </a:pPr>
            <a:r>
              <a:rPr lang="el-GR" sz="2000" dirty="0" smtClean="0"/>
              <a:t>Σουλτάνος – Χαλίφης (1516)</a:t>
            </a:r>
            <a:r>
              <a:rPr lang="en-US" sz="2000" dirty="0" smtClean="0"/>
              <a:t>: </a:t>
            </a:r>
            <a:r>
              <a:rPr lang="el-GR" sz="2000" dirty="0" smtClean="0"/>
              <a:t>προσωποπαγής φύση διακυβέρνησης</a:t>
            </a:r>
          </a:p>
          <a:p>
            <a:pPr fontAlgn="auto">
              <a:spcAft>
                <a:spcPts val="0"/>
              </a:spcAft>
              <a:buFont typeface="Arial" pitchFamily="34" charset="0"/>
              <a:buChar char="•"/>
              <a:defRPr/>
            </a:pPr>
            <a:r>
              <a:rPr lang="el-GR" sz="2000" dirty="0" smtClean="0"/>
              <a:t>σαρία (ισλαμικός νόμος) – αραβική παράδοση</a:t>
            </a:r>
          </a:p>
          <a:p>
            <a:pPr fontAlgn="auto">
              <a:spcAft>
                <a:spcPts val="0"/>
              </a:spcAft>
              <a:buFont typeface="Arial" pitchFamily="34" charset="0"/>
              <a:buChar char="•"/>
              <a:defRPr/>
            </a:pPr>
            <a:r>
              <a:rPr lang="en-US" sz="2000" dirty="0" smtClean="0"/>
              <a:t>Dar</a:t>
            </a:r>
            <a:r>
              <a:rPr lang="el-GR" sz="2000" dirty="0" smtClean="0"/>
              <a:t>-</a:t>
            </a:r>
            <a:r>
              <a:rPr lang="en-US" sz="2000" dirty="0" smtClean="0"/>
              <a:t>al</a:t>
            </a:r>
            <a:r>
              <a:rPr lang="el-GR" sz="2000" dirty="0" smtClean="0"/>
              <a:t>-</a:t>
            </a:r>
            <a:r>
              <a:rPr lang="en-US" sz="2000" dirty="0" smtClean="0"/>
              <a:t>Islam</a:t>
            </a:r>
            <a:r>
              <a:rPr lang="el-GR" sz="2000" dirty="0" smtClean="0"/>
              <a:t> και </a:t>
            </a:r>
            <a:r>
              <a:rPr lang="en-US" sz="2000" dirty="0" smtClean="0"/>
              <a:t>Dar</a:t>
            </a:r>
            <a:r>
              <a:rPr lang="el-GR" sz="2000" dirty="0" smtClean="0"/>
              <a:t>-</a:t>
            </a:r>
            <a:r>
              <a:rPr lang="en-US" sz="2000" dirty="0" smtClean="0"/>
              <a:t>al</a:t>
            </a:r>
            <a:r>
              <a:rPr lang="el-GR" sz="2000" dirty="0" smtClean="0"/>
              <a:t>-</a:t>
            </a:r>
            <a:r>
              <a:rPr lang="en-US" sz="2000" dirty="0" err="1" smtClean="0"/>
              <a:t>Harb</a:t>
            </a:r>
            <a:endParaRPr lang="el-GR" sz="2000" dirty="0" smtClean="0"/>
          </a:p>
          <a:p>
            <a:pPr fontAlgn="auto">
              <a:spcAft>
                <a:spcPts val="0"/>
              </a:spcAft>
              <a:buFont typeface="Arial" pitchFamily="34" charset="0"/>
              <a:buChar char="•"/>
              <a:defRPr/>
            </a:pPr>
            <a:r>
              <a:rPr lang="el-GR" sz="2000" dirty="0" err="1" smtClean="0"/>
              <a:t>κανουναμέδες</a:t>
            </a:r>
            <a:endParaRPr lang="el-GR" sz="2000" dirty="0" smtClean="0"/>
          </a:p>
          <a:p>
            <a:pPr fontAlgn="auto">
              <a:spcAft>
                <a:spcPts val="0"/>
              </a:spcAft>
              <a:buFont typeface="Arial" pitchFamily="34" charset="0"/>
              <a:buChar char="•"/>
              <a:defRPr/>
            </a:pPr>
            <a:r>
              <a:rPr lang="el-GR" sz="2000" dirty="0" smtClean="0"/>
              <a:t>Νομαδική παράδοση</a:t>
            </a:r>
          </a:p>
          <a:p>
            <a:pPr fontAlgn="auto">
              <a:spcAft>
                <a:spcPts val="0"/>
              </a:spcAft>
              <a:buFont typeface="Arial" pitchFamily="34" charset="0"/>
              <a:buChar char="•"/>
              <a:defRPr/>
            </a:pPr>
            <a:r>
              <a:rPr lang="el-GR" sz="2000" dirty="0" smtClean="0"/>
              <a:t>Περσική παράδοση</a:t>
            </a:r>
          </a:p>
          <a:p>
            <a:pPr fontAlgn="auto">
              <a:spcAft>
                <a:spcPts val="0"/>
              </a:spcAft>
              <a:buFont typeface="Arial" pitchFamily="34" charset="0"/>
              <a:buChar char="•"/>
              <a:defRPr/>
            </a:pPr>
            <a:r>
              <a:rPr lang="el-GR" sz="2000" dirty="0" smtClean="0"/>
              <a:t>Βυζαντινή παράδοση</a:t>
            </a:r>
          </a:p>
          <a:p>
            <a:pPr fontAlgn="auto">
              <a:spcAft>
                <a:spcPts val="0"/>
              </a:spcAft>
              <a:buFont typeface="Arial" pitchFamily="34" charset="0"/>
              <a:buChar char="•"/>
              <a:defRPr/>
            </a:pPr>
            <a:r>
              <a:rPr lang="en-US" sz="2000" dirty="0" smtClean="0"/>
              <a:t>Dev</a:t>
            </a:r>
            <a:r>
              <a:rPr lang="el-GR" sz="2000" dirty="0" smtClean="0"/>
              <a:t>ş</a:t>
            </a:r>
            <a:r>
              <a:rPr lang="en-US" sz="2000" dirty="0" err="1" smtClean="0"/>
              <a:t>irme</a:t>
            </a:r>
            <a:r>
              <a:rPr lang="el-GR" sz="2000" dirty="0" smtClean="0"/>
              <a:t> (παιδομάζωμα)</a:t>
            </a:r>
          </a:p>
          <a:p>
            <a:pPr fontAlgn="auto">
              <a:spcAft>
                <a:spcPts val="0"/>
              </a:spcAft>
              <a:buFont typeface="Arial" pitchFamily="34" charset="0"/>
              <a:buChar char="•"/>
              <a:defRPr/>
            </a:pPr>
            <a:r>
              <a:rPr lang="en-US" sz="2000" dirty="0" err="1" smtClean="0"/>
              <a:t>Kap</a:t>
            </a:r>
            <a:r>
              <a:rPr lang="el-GR" sz="2000" dirty="0" smtClean="0"/>
              <a:t>ı </a:t>
            </a:r>
            <a:r>
              <a:rPr lang="en-US" sz="2000" dirty="0" err="1" smtClean="0"/>
              <a:t>Kullar</a:t>
            </a:r>
            <a:r>
              <a:rPr lang="el-GR" sz="2000" dirty="0" smtClean="0"/>
              <a:t>ı</a:t>
            </a:r>
          </a:p>
          <a:p>
            <a:pPr fontAlgn="auto">
              <a:spcAft>
                <a:spcPts val="0"/>
              </a:spcAft>
              <a:buFont typeface="Arial" pitchFamily="34" charset="0"/>
              <a:buChar char="•"/>
              <a:defRPr/>
            </a:pPr>
            <a:r>
              <a:rPr lang="el-GR" sz="2000" dirty="0" err="1" smtClean="0"/>
              <a:t>ιτς</a:t>
            </a:r>
            <a:r>
              <a:rPr lang="el-GR" sz="2000" dirty="0" smtClean="0"/>
              <a:t>-</a:t>
            </a:r>
            <a:r>
              <a:rPr lang="el-GR" sz="2000" dirty="0" err="1" smtClean="0"/>
              <a:t>ογλάν</a:t>
            </a:r>
            <a:r>
              <a:rPr lang="el-GR" sz="2000" dirty="0" smtClean="0"/>
              <a:t> (6-10 ετών)</a:t>
            </a:r>
          </a:p>
          <a:p>
            <a:pPr fontAlgn="auto">
              <a:spcAft>
                <a:spcPts val="0"/>
              </a:spcAft>
              <a:buFont typeface="Arial" pitchFamily="34" charset="0"/>
              <a:buChar char="•"/>
              <a:defRPr/>
            </a:pPr>
            <a:r>
              <a:rPr lang="el-GR" sz="2000" dirty="0" err="1" smtClean="0"/>
              <a:t>ατζεμί</a:t>
            </a:r>
            <a:r>
              <a:rPr lang="el-GR" sz="2000" dirty="0" smtClean="0"/>
              <a:t>-</a:t>
            </a:r>
            <a:r>
              <a:rPr lang="el-GR" sz="2000" dirty="0" err="1" smtClean="0"/>
              <a:t>ογλάν</a:t>
            </a:r>
            <a:r>
              <a:rPr lang="el-GR" sz="2000" dirty="0" smtClean="0"/>
              <a:t> (15-20 ετών)</a:t>
            </a:r>
          </a:p>
          <a:p>
            <a:pPr fontAlgn="auto">
              <a:spcAft>
                <a:spcPts val="0"/>
              </a:spcAft>
              <a:buFont typeface="Arial" pitchFamily="34" charset="0"/>
              <a:buChar char="•"/>
              <a:defRPr/>
            </a:pPr>
            <a:r>
              <a:rPr lang="el-GR" sz="2000" dirty="0" smtClean="0"/>
              <a:t>1705  εξέγερση της Νάουσας (τελευταία περίπτωση παιδομαζώματος)</a:t>
            </a:r>
          </a:p>
          <a:p>
            <a:pPr fontAlgn="auto">
              <a:spcAft>
                <a:spcPts val="0"/>
              </a:spcAft>
              <a:buFont typeface="Arial" pitchFamily="34" charset="0"/>
              <a:buChar char="•"/>
              <a:defRPr/>
            </a:pPr>
            <a:r>
              <a:rPr lang="el-GR" sz="2000" dirty="0" err="1" smtClean="0"/>
              <a:t>μπεηλερμπεηλίκια</a:t>
            </a:r>
            <a:r>
              <a:rPr lang="el-GR" sz="2000" dirty="0" smtClean="0"/>
              <a:t>, ευρωπαϊκό (</a:t>
            </a:r>
            <a:r>
              <a:rPr lang="en-US" sz="2000" dirty="0" err="1" smtClean="0"/>
              <a:t>Rumeli</a:t>
            </a:r>
            <a:r>
              <a:rPr lang="el-GR" sz="2000" dirty="0" smtClean="0"/>
              <a:t>) και ασιατικό (</a:t>
            </a:r>
            <a:r>
              <a:rPr lang="en-US" sz="2000" dirty="0" err="1" smtClean="0"/>
              <a:t>Anadolu</a:t>
            </a:r>
            <a:r>
              <a:rPr lang="el-GR" sz="2000" dirty="0" smtClean="0"/>
              <a:t>)</a:t>
            </a:r>
          </a:p>
          <a:p>
            <a:pPr fontAlgn="auto">
              <a:spcAft>
                <a:spcPts val="0"/>
              </a:spcAft>
              <a:buFont typeface="Arial" pitchFamily="34" charset="0"/>
              <a:buChar char="•"/>
              <a:defRPr/>
            </a:pPr>
            <a:r>
              <a:rPr lang="el-GR" sz="2000" dirty="0" err="1" smtClean="0"/>
              <a:t>εγιαλέτια</a:t>
            </a:r>
            <a:r>
              <a:rPr lang="el-GR" sz="2000" dirty="0" smtClean="0"/>
              <a:t> (από το 1864 βιλαέτια)</a:t>
            </a:r>
          </a:p>
          <a:p>
            <a:pPr fontAlgn="auto">
              <a:spcAft>
                <a:spcPts val="0"/>
              </a:spcAft>
              <a:buFont typeface="Arial" pitchFamily="34" charset="0"/>
              <a:buChar char="•"/>
              <a:defRPr/>
            </a:pPr>
            <a:r>
              <a:rPr lang="el-GR" sz="2000" dirty="0" smtClean="0"/>
              <a:t>σαντζάκια (</a:t>
            </a:r>
            <a:r>
              <a:rPr lang="el-GR" sz="2000" dirty="0" err="1" smtClean="0"/>
              <a:t>μουτεσερίφης</a:t>
            </a:r>
            <a:r>
              <a:rPr lang="el-GR" sz="2000" dirty="0" smtClean="0"/>
              <a:t> ή </a:t>
            </a:r>
            <a:r>
              <a:rPr lang="el-GR" sz="2000" dirty="0" err="1" smtClean="0"/>
              <a:t>μουτεσελίμης</a:t>
            </a:r>
            <a:r>
              <a:rPr lang="el-GR" sz="2000" dirty="0" smtClean="0"/>
              <a:t>)</a:t>
            </a:r>
          </a:p>
          <a:p>
            <a:pPr fontAlgn="auto">
              <a:spcAft>
                <a:spcPts val="0"/>
              </a:spcAft>
              <a:buFont typeface="Arial" pitchFamily="34" charset="0"/>
              <a:buChar char="•"/>
              <a:defRPr/>
            </a:pPr>
            <a:r>
              <a:rPr lang="el-GR" sz="2000" dirty="0" err="1" smtClean="0"/>
              <a:t>καζάδες</a:t>
            </a:r>
            <a:r>
              <a:rPr lang="el-GR" sz="2000" dirty="0" smtClean="0"/>
              <a:t> (</a:t>
            </a:r>
            <a:r>
              <a:rPr lang="el-GR" sz="2000" dirty="0" err="1" smtClean="0"/>
              <a:t>σούμπασης</a:t>
            </a:r>
            <a:r>
              <a:rPr lang="el-GR" sz="2000" dirty="0" smtClean="0"/>
              <a:t> ή βοεβόδας)</a:t>
            </a:r>
          </a:p>
          <a:p>
            <a:pPr fontAlgn="auto">
              <a:spcAft>
                <a:spcPts val="0"/>
              </a:spcAft>
              <a:buFont typeface="Arial" pitchFamily="34" charset="0"/>
              <a:buChar char="•"/>
              <a:defRPr/>
            </a:pPr>
            <a:r>
              <a:rPr lang="el-GR" sz="2000" dirty="0" err="1" smtClean="0"/>
              <a:t>ναχιγιέδες</a:t>
            </a:r>
            <a:r>
              <a:rPr lang="el-GR" sz="2000" dirty="0" smtClean="0"/>
              <a:t> (κεχαγιάς)</a:t>
            </a:r>
          </a:p>
          <a:p>
            <a:pPr fontAlgn="auto">
              <a:spcAft>
                <a:spcPts val="0"/>
              </a:spcAft>
              <a:buFont typeface="Arial" pitchFamily="34" charset="0"/>
              <a:buChar char="•"/>
              <a:defRPr/>
            </a:pPr>
            <a:r>
              <a:rPr lang="el-GR" sz="2000" dirty="0" smtClean="0"/>
              <a:t>χωριά (</a:t>
            </a:r>
            <a:r>
              <a:rPr lang="el-GR" sz="2000" dirty="0" err="1" smtClean="0"/>
              <a:t>μουχτάρης</a:t>
            </a:r>
            <a:r>
              <a:rPr lang="el-GR" sz="2000" dirty="0" smtClean="0"/>
              <a:t>)</a:t>
            </a:r>
          </a:p>
          <a:p>
            <a:pPr fontAlgn="auto">
              <a:spcAft>
                <a:spcPts val="0"/>
              </a:spcAft>
              <a:buFont typeface="Arial" pitchFamily="34" charset="0"/>
              <a:buChar char="•"/>
              <a:defRPr/>
            </a:pPr>
            <a:r>
              <a:rPr lang="el-GR" sz="2000" dirty="0" smtClean="0"/>
              <a:t>μαχαλάδες (</a:t>
            </a:r>
            <a:r>
              <a:rPr lang="el-GR" sz="2000" dirty="0" err="1" smtClean="0"/>
              <a:t>μουδίρης</a:t>
            </a:r>
            <a:r>
              <a:rPr lang="el-GR" sz="2000" dirty="0" smtClean="0"/>
              <a:t>)</a:t>
            </a:r>
          </a:p>
          <a:p>
            <a:pPr fontAlgn="auto">
              <a:spcAft>
                <a:spcPts val="0"/>
              </a:spcAft>
              <a:buFont typeface="Arial" pitchFamily="34" charset="0"/>
              <a:buChar char="•"/>
              <a:defRPr/>
            </a:pPr>
            <a:endParaRPr lang="el-GR" sz="2000" dirty="0" smtClean="0"/>
          </a:p>
          <a:p>
            <a:pPr fontAlgn="auto">
              <a:spcAft>
                <a:spcPts val="0"/>
              </a:spcAft>
              <a:buFont typeface="Arial" pitchFamily="34" charset="0"/>
              <a:buChar char="•"/>
              <a:defRPr/>
            </a:pPr>
            <a:endParaRPr lang="en-US" sz="2000" dirty="0" smtClean="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a:srcRect/>
          <a:stretch>
            <a:fillRect/>
          </a:stretch>
        </p:blipFill>
        <p:spPr>
          <a:xfrm>
            <a:off x="381000" y="228600"/>
            <a:ext cx="2667000" cy="3506788"/>
          </a:xfrm>
          <a:noFill/>
        </p:spPr>
      </p:pic>
      <p:pic>
        <p:nvPicPr>
          <p:cNvPr id="16387" name="Picture 3"/>
          <p:cNvPicPr>
            <a:picLocks noChangeAspect="1" noChangeArrowheads="1"/>
          </p:cNvPicPr>
          <p:nvPr/>
        </p:nvPicPr>
        <p:blipFill>
          <a:blip r:embed="rId3"/>
          <a:srcRect/>
          <a:stretch>
            <a:fillRect/>
          </a:stretch>
        </p:blipFill>
        <p:spPr bwMode="auto">
          <a:xfrm>
            <a:off x="3657600" y="304800"/>
            <a:ext cx="2438400" cy="3429000"/>
          </a:xfrm>
          <a:prstGeom prst="rect">
            <a:avLst/>
          </a:prstGeom>
          <a:noFill/>
          <a:ln w="9525">
            <a:noFill/>
            <a:miter lim="800000"/>
            <a:headEnd/>
            <a:tailEnd/>
          </a:ln>
        </p:spPr>
      </p:pic>
      <p:pic>
        <p:nvPicPr>
          <p:cNvPr id="16388" name="Picture 5"/>
          <p:cNvPicPr>
            <a:picLocks noChangeAspect="1" noChangeArrowheads="1"/>
          </p:cNvPicPr>
          <p:nvPr/>
        </p:nvPicPr>
        <p:blipFill>
          <a:blip r:embed="rId4"/>
          <a:srcRect/>
          <a:stretch>
            <a:fillRect/>
          </a:stretch>
        </p:blipFill>
        <p:spPr bwMode="auto">
          <a:xfrm>
            <a:off x="3810000" y="4191000"/>
            <a:ext cx="4876800" cy="2133600"/>
          </a:xfrm>
          <a:prstGeom prst="rect">
            <a:avLst/>
          </a:prstGeom>
          <a:noFill/>
          <a:ln w="9525">
            <a:noFill/>
            <a:miter lim="800000"/>
            <a:headEnd/>
            <a:tailEnd/>
          </a:ln>
        </p:spPr>
      </p:pic>
      <p:pic>
        <p:nvPicPr>
          <p:cNvPr id="16389" name="Picture 6"/>
          <p:cNvPicPr>
            <a:picLocks noChangeAspect="1" noChangeArrowheads="1"/>
          </p:cNvPicPr>
          <p:nvPr/>
        </p:nvPicPr>
        <p:blipFill>
          <a:blip r:embed="rId5"/>
          <a:srcRect/>
          <a:stretch>
            <a:fillRect/>
          </a:stretch>
        </p:blipFill>
        <p:spPr bwMode="auto">
          <a:xfrm>
            <a:off x="457200" y="4114800"/>
            <a:ext cx="2971800" cy="2286000"/>
          </a:xfrm>
          <a:prstGeom prst="rect">
            <a:avLst/>
          </a:prstGeom>
          <a:noFill/>
          <a:ln w="9525">
            <a:noFill/>
            <a:miter lim="800000"/>
            <a:headEnd/>
            <a:tailEnd/>
          </a:ln>
        </p:spPr>
      </p:pic>
      <p:pic>
        <p:nvPicPr>
          <p:cNvPr id="16390" name="Picture 8"/>
          <p:cNvPicPr>
            <a:picLocks noChangeAspect="1" noChangeArrowheads="1"/>
          </p:cNvPicPr>
          <p:nvPr/>
        </p:nvPicPr>
        <p:blipFill>
          <a:blip r:embed="rId6"/>
          <a:srcRect/>
          <a:stretch>
            <a:fillRect/>
          </a:stretch>
        </p:blipFill>
        <p:spPr bwMode="auto">
          <a:xfrm>
            <a:off x="6400800" y="381000"/>
            <a:ext cx="2209800" cy="32766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a:xfrm>
            <a:off x="228600" y="228600"/>
            <a:ext cx="8458200" cy="6400800"/>
          </a:xfrm>
        </p:spPr>
        <p:txBody>
          <a:bodyPr/>
          <a:lstStyle/>
          <a:p>
            <a:pPr algn="just"/>
            <a:r>
              <a:rPr lang="en-US" sz="1800" smtClean="0">
                <a:cs typeface="Times New Roman" pitchFamily="18" charset="0"/>
              </a:rPr>
              <a:t>cizye (</a:t>
            </a:r>
            <a:r>
              <a:rPr lang="el-GR" sz="1800" smtClean="0">
                <a:cs typeface="Times New Roman" pitchFamily="18" charset="0"/>
              </a:rPr>
              <a:t>κεφαλικός φόρος</a:t>
            </a:r>
            <a:r>
              <a:rPr lang="el-GR" sz="1800" smtClean="0">
                <a:latin typeface="Times New Roman" pitchFamily="18" charset="0"/>
                <a:cs typeface="Times New Roman" pitchFamily="18" charset="0"/>
              </a:rPr>
              <a:t>)</a:t>
            </a:r>
          </a:p>
          <a:p>
            <a:pPr algn="just"/>
            <a:r>
              <a:rPr lang="el-GR" sz="1800" smtClean="0">
                <a:latin typeface="Times New Roman" pitchFamily="18" charset="0"/>
                <a:cs typeface="Times New Roman" pitchFamily="18" charset="0"/>
              </a:rPr>
              <a:t>χαράτσι (έγγειος φόρος)</a:t>
            </a:r>
            <a:r>
              <a:rPr lang="en-US" sz="1800" smtClean="0">
                <a:latin typeface="Times New Roman" pitchFamily="18" charset="0"/>
                <a:cs typeface="Times New Roman" pitchFamily="18" charset="0"/>
              </a:rPr>
              <a:t>: </a:t>
            </a:r>
            <a:r>
              <a:rPr lang="el-GR" sz="1800" smtClean="0">
                <a:latin typeface="Times New Roman" pitchFamily="18" charset="0"/>
                <a:cs typeface="Times New Roman" pitchFamily="18" charset="0"/>
              </a:rPr>
              <a:t>1/8 έως ½ της ετήσιας παραγωγής</a:t>
            </a:r>
          </a:p>
          <a:p>
            <a:pPr algn="just"/>
            <a:r>
              <a:rPr lang="el-GR" sz="1800" smtClean="0">
                <a:latin typeface="Times New Roman" pitchFamily="18" charset="0"/>
                <a:cs typeface="Times New Roman" pitchFamily="18" charset="0"/>
              </a:rPr>
              <a:t>απαγόρευση οπλοφορίας</a:t>
            </a:r>
          </a:p>
          <a:p>
            <a:pPr algn="just"/>
            <a:r>
              <a:rPr lang="el-GR" sz="1800" smtClean="0">
                <a:latin typeface="Times New Roman" pitchFamily="18" charset="0"/>
                <a:cs typeface="Times New Roman" pitchFamily="18" charset="0"/>
              </a:rPr>
              <a:t>απαγόρευση ίπευσης</a:t>
            </a:r>
          </a:p>
          <a:p>
            <a:pPr algn="just"/>
            <a:r>
              <a:rPr lang="el-GR" sz="1800" smtClean="0">
                <a:latin typeface="Times New Roman" pitchFamily="18" charset="0"/>
                <a:cs typeface="Times New Roman" pitchFamily="18" charset="0"/>
              </a:rPr>
              <a:t>ιδιαίτερη ενδυμασία</a:t>
            </a:r>
          </a:p>
          <a:p>
            <a:pPr algn="just"/>
            <a:r>
              <a:rPr lang="el-GR" sz="1800" smtClean="0">
                <a:latin typeface="Times New Roman" pitchFamily="18" charset="0"/>
                <a:cs typeface="Times New Roman" pitchFamily="18" charset="0"/>
              </a:rPr>
              <a:t>Οι αστικές υποθέσεις των χριστιανών δικάζονταν από τα εκκλησιαστικά δικαστήρια</a:t>
            </a:r>
          </a:p>
          <a:p>
            <a:pPr algn="just"/>
            <a:r>
              <a:rPr lang="el-GR" sz="1800" smtClean="0">
                <a:latin typeface="Times New Roman" pitchFamily="18" charset="0"/>
                <a:cs typeface="Times New Roman" pitchFamily="18" charset="0"/>
              </a:rPr>
              <a:t>Οι ποινικές υποθέσεις από τα ιεροδικεία (καδή)</a:t>
            </a:r>
          </a:p>
          <a:p>
            <a:pPr algn="just"/>
            <a:r>
              <a:rPr lang="el-GR" sz="1800" smtClean="0">
                <a:latin typeface="Times New Roman" pitchFamily="18" charset="0"/>
                <a:cs typeface="Times New Roman" pitchFamily="18" charset="0"/>
              </a:rPr>
              <a:t>γάμος «δια κεπηνίου»</a:t>
            </a:r>
            <a:endParaRPr lang="en-US" sz="1800" smtClean="0">
              <a:latin typeface="Times New Roman" pitchFamily="18" charset="0"/>
              <a:cs typeface="Times New Roman" pitchFamily="18" charset="0"/>
            </a:endParaRPr>
          </a:p>
          <a:p>
            <a:pPr algn="just"/>
            <a:r>
              <a:rPr lang="el-GR" sz="1800" smtClean="0">
                <a:latin typeface="Times New Roman" pitchFamily="18" charset="0"/>
                <a:cs typeface="Times New Roman" pitchFamily="18" charset="0"/>
              </a:rPr>
              <a:t>καδής (δικαστής, ελεγκτής, επόπτης των βακουφίων και των συντεχνιών)</a:t>
            </a:r>
          </a:p>
          <a:p>
            <a:pPr algn="just"/>
            <a:r>
              <a:rPr lang="el-GR" sz="1800" smtClean="0">
                <a:latin typeface="Times New Roman" pitchFamily="18" charset="0"/>
                <a:cs typeface="Times New Roman" pitchFamily="18" charset="0"/>
              </a:rPr>
              <a:t>γενιτσαρική φουρά</a:t>
            </a:r>
          </a:p>
          <a:p>
            <a:pPr algn="just"/>
            <a:r>
              <a:rPr lang="el-GR" sz="1800" smtClean="0">
                <a:latin typeface="Times New Roman" pitchFamily="18" charset="0"/>
                <a:cs typeface="Times New Roman" pitchFamily="18" charset="0"/>
              </a:rPr>
              <a:t>σπαχήδες ιππείς – τιμαριώτες</a:t>
            </a:r>
          </a:p>
          <a:p>
            <a:pPr algn="just"/>
            <a:r>
              <a:rPr lang="el-GR" sz="1800" smtClean="0">
                <a:latin typeface="Times New Roman" pitchFamily="18" charset="0"/>
                <a:cs typeface="Times New Roman" pitchFamily="18" charset="0"/>
              </a:rPr>
              <a:t>τιμάριο (</a:t>
            </a:r>
            <a:r>
              <a:rPr lang="en-US" sz="1800" smtClean="0">
                <a:latin typeface="Times New Roman" pitchFamily="18" charset="0"/>
                <a:cs typeface="Times New Roman" pitchFamily="18" charset="0"/>
              </a:rPr>
              <a:t>timar). </a:t>
            </a:r>
            <a:r>
              <a:rPr lang="el-GR" sz="1800" smtClean="0">
                <a:latin typeface="Times New Roman" pitchFamily="18" charset="0"/>
                <a:cs typeface="Times New Roman" pitchFamily="18" charset="0"/>
              </a:rPr>
              <a:t>Ππβλ. Βυζαντινή πρόνοια</a:t>
            </a:r>
          </a:p>
          <a:p>
            <a:pPr algn="just"/>
            <a:r>
              <a:rPr lang="el-GR" sz="1800" smtClean="0">
                <a:latin typeface="Times New Roman" pitchFamily="18" charset="0"/>
                <a:cs typeface="Times New Roman" pitchFamily="18" charset="0"/>
              </a:rPr>
              <a:t>Στρατιωτική τάξη (πολεμιστές, ουλεμάδες, γραφειοκράτες, συγγενείς, οικογένειες,  προστατευόμενοι και δούλοι αυτών)</a:t>
            </a:r>
          </a:p>
          <a:p>
            <a:pPr algn="just"/>
            <a:r>
              <a:rPr lang="el-GR" sz="1800" smtClean="0">
                <a:latin typeface="Times New Roman" pitchFamily="18" charset="0"/>
                <a:cs typeface="Times New Roman" pitchFamily="18" charset="0"/>
              </a:rPr>
              <a:t>ραγιάδες (</a:t>
            </a:r>
            <a:r>
              <a:rPr lang="en-US" sz="1800" smtClean="0">
                <a:latin typeface="Times New Roman" pitchFamily="18" charset="0"/>
                <a:cs typeface="Times New Roman" pitchFamily="18" charset="0"/>
              </a:rPr>
              <a:t>reaya) = </a:t>
            </a:r>
            <a:r>
              <a:rPr lang="el-GR" sz="1800" smtClean="0">
                <a:latin typeface="Times New Roman" pitchFamily="18" charset="0"/>
                <a:cs typeface="Times New Roman" pitchFamily="18" charset="0"/>
              </a:rPr>
              <a:t>«κοπάδι», παραγωγοί, φορολογούμενοι</a:t>
            </a:r>
          </a:p>
          <a:p>
            <a:pPr algn="just"/>
            <a:r>
              <a:rPr lang="el-GR" sz="1800" smtClean="0">
                <a:latin typeface="Times New Roman" pitchFamily="18" charset="0"/>
                <a:cs typeface="Times New Roman" pitchFamily="18" charset="0"/>
              </a:rPr>
              <a:t>Το 1700 το τιμαριωτικό σύστημα είχε παρακμάσει. Τ</a:t>
            </a:r>
            <a:r>
              <a:rPr lang="el-GR" sz="1800" smtClean="0"/>
              <a:t>ην εποχή του Σουλεϊμάν του Μεγαλοπρεπούς υπήρχαν τουλάχιστον 87.000 σπαχήδες, το 1609 παρέμεναν μόλις 8.000. Αντίστοιχα, ο αριθμός των γενιτσάρων είχε αυξηθεί από 16.000 σε 37.000.</a:t>
            </a:r>
          </a:p>
          <a:p>
            <a:pPr algn="just"/>
            <a:r>
              <a:rPr lang="el-GR" sz="1800" smtClean="0">
                <a:latin typeface="Times New Roman" pitchFamily="18" charset="0"/>
                <a:cs typeface="Times New Roman" pitchFamily="18" charset="0"/>
              </a:rPr>
              <a:t>Τον 18ο αιώνα η γενιτσαρική ιδιότητα γίνεται κληρονομική και το γενιτσαρικό σώμα εξελίσσεται σε λαϊκή πολιτοφυλακή και μέρος του όχλου του παζαριού.</a:t>
            </a:r>
          </a:p>
          <a:p>
            <a:pPr algn="just"/>
            <a:endParaRPr lang="en-US" sz="1800" smtClean="0">
              <a:latin typeface="Times New Roman" pitchFamily="18" charset="0"/>
              <a:cs typeface="Times New Roman" pitchFamily="18" charset="0"/>
            </a:endParaRPr>
          </a:p>
          <a:p>
            <a:pPr algn="just"/>
            <a:endParaRPr lang="en-US" sz="1800" smtClean="0">
              <a:latin typeface="Times New Roman" pitchFamily="18" charset="0"/>
              <a:cs typeface="Times New Roman" pitchFamily="18" charset="0"/>
            </a:endParaRPr>
          </a:p>
          <a:p>
            <a:pPr algn="just"/>
            <a:endParaRPr lang="en-US" sz="1800" smtClean="0">
              <a:latin typeface="Times New Roman" pitchFamily="18" charset="0"/>
              <a:cs typeface="Times New Roman" pitchFamily="18" charset="0"/>
            </a:endParaRPr>
          </a:p>
          <a:p>
            <a:pPr algn="just"/>
            <a:endParaRPr lang="el-GR" sz="1800" smtClean="0">
              <a:latin typeface="Times New Roman" pitchFamily="18" charset="0"/>
              <a:cs typeface="Times New Roman" pitchFamily="18" charset="0"/>
            </a:endParaRPr>
          </a:p>
          <a:p>
            <a:pPr algn="just"/>
            <a:endParaRPr lang="el-GR" sz="1800" smtClean="0">
              <a:latin typeface="Times New Roman" pitchFamily="18" charset="0"/>
              <a:cs typeface="Times New Roman" pitchFamily="18" charset="0"/>
            </a:endParaRPr>
          </a:p>
          <a:p>
            <a:pPr algn="just"/>
            <a:endParaRPr lang="el-GR" sz="1800" smtClean="0">
              <a:latin typeface="Times New Roman" pitchFamily="18" charset="0"/>
              <a:cs typeface="Times New Roman" pitchFamily="18" charset="0"/>
            </a:endParaRPr>
          </a:p>
          <a:p>
            <a:pPr algn="just"/>
            <a:endParaRPr lang="en-US" sz="1800" smtClean="0">
              <a:latin typeface="Times New Roman" pitchFamily="18" charset="0"/>
              <a:cs typeface="Times New Roman"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274638"/>
            <a:ext cx="8229600" cy="563562"/>
          </a:xfrm>
        </p:spPr>
        <p:txBody>
          <a:bodyPr/>
          <a:lstStyle/>
          <a:p>
            <a:r>
              <a:rPr lang="el-GR" sz="2800" b="1" smtClean="0"/>
              <a:t>Η Μεγάλη Εκκλησία εν αιχμαλωσία</a:t>
            </a:r>
            <a:endParaRPr lang="en-US" sz="2800" b="1" smtClean="0"/>
          </a:p>
        </p:txBody>
      </p:sp>
      <p:sp>
        <p:nvSpPr>
          <p:cNvPr id="18435" name="Content Placeholder 2"/>
          <p:cNvSpPr>
            <a:spLocks noGrp="1"/>
          </p:cNvSpPr>
          <p:nvPr>
            <p:ph idx="1"/>
          </p:nvPr>
        </p:nvSpPr>
        <p:spPr>
          <a:xfrm>
            <a:off x="381000" y="914400"/>
            <a:ext cx="8610600" cy="5715000"/>
          </a:xfrm>
        </p:spPr>
        <p:txBody>
          <a:bodyPr/>
          <a:lstStyle/>
          <a:p>
            <a:r>
              <a:rPr lang="el-GR" sz="2000" smtClean="0"/>
              <a:t>6 Ιανουαρίου 1454 ανασύσταση του Πατριαρχείου από τον Μωάμεθ Β´.</a:t>
            </a:r>
            <a:endParaRPr lang="en-US" sz="2000" smtClean="0"/>
          </a:p>
          <a:p>
            <a:r>
              <a:rPr lang="en-US" sz="2000" smtClean="0"/>
              <a:t>1456 </a:t>
            </a:r>
            <a:r>
              <a:rPr lang="el-GR" sz="2000" smtClean="0"/>
              <a:t>εγκατάσταση στη Ι. Μονή Παναγίας Παμμακαρίστου (έως 1587)</a:t>
            </a:r>
          </a:p>
          <a:p>
            <a:r>
              <a:rPr lang="el-GR" sz="2000" smtClean="0"/>
              <a:t>1601 εγκατάσταση στο Φανάρι (ναός Αγίου Γεωργίου)</a:t>
            </a:r>
          </a:p>
          <a:p>
            <a:r>
              <a:rPr lang="el-GR" sz="2000" smtClean="0"/>
              <a:t>Πρώτος πατριάρχης μετά την Άλωση ο λόγιος μοναχός Γεννάδιος (Γεώργιος Σχολάριος), αρχηγός της μερίδας των ανθενωτικός.</a:t>
            </a:r>
          </a:p>
          <a:p>
            <a:r>
              <a:rPr lang="el-GR" sz="2000" smtClean="0"/>
              <a:t>«τζιμμήδες», </a:t>
            </a:r>
            <a:r>
              <a:rPr lang="en-US" sz="2000" smtClean="0"/>
              <a:t>kafır (</a:t>
            </a:r>
            <a:r>
              <a:rPr lang="el-GR" sz="2000" smtClean="0"/>
              <a:t>άπιστοι), </a:t>
            </a:r>
            <a:r>
              <a:rPr lang="en-US" sz="2000" smtClean="0"/>
              <a:t>hiristiyan, Rum</a:t>
            </a:r>
            <a:endParaRPr lang="el-GR" sz="2000" smtClean="0"/>
          </a:p>
          <a:p>
            <a:r>
              <a:rPr lang="el-GR" sz="2000" smtClean="0"/>
              <a:t>Θρησκευτική ανοχή (όχι θρησκευτική ελευθερία)</a:t>
            </a:r>
          </a:p>
          <a:p>
            <a:r>
              <a:rPr lang="en-US" sz="2000" smtClean="0"/>
              <a:t>cizye (</a:t>
            </a:r>
            <a:r>
              <a:rPr lang="el-GR" sz="2000" smtClean="0"/>
              <a:t>κεφαλικός φόρος)</a:t>
            </a:r>
          </a:p>
          <a:p>
            <a:r>
              <a:rPr lang="el-GR" sz="2000" smtClean="0"/>
              <a:t>«φόρος αίματος» (παιδομάζωμα)</a:t>
            </a:r>
          </a:p>
          <a:p>
            <a:r>
              <a:rPr lang="en-US" sz="2000" smtClean="0"/>
              <a:t>millet (</a:t>
            </a:r>
            <a:r>
              <a:rPr lang="el-GR" sz="2000" smtClean="0"/>
              <a:t>μιλέτι)</a:t>
            </a:r>
            <a:endParaRPr lang="en-US" sz="2000" smtClean="0"/>
          </a:p>
          <a:p>
            <a:r>
              <a:rPr lang="en-US" sz="2000" smtClean="0"/>
              <a:t>millet başı (</a:t>
            </a:r>
            <a:r>
              <a:rPr lang="el-GR" sz="2000" smtClean="0"/>
              <a:t>«εθνάρχης»)</a:t>
            </a:r>
          </a:p>
          <a:p>
            <a:r>
              <a:rPr lang="el-GR" sz="2000" smtClean="0"/>
              <a:t>βεράτια</a:t>
            </a:r>
            <a:endParaRPr lang="en-US" sz="2000" smtClean="0"/>
          </a:p>
          <a:p>
            <a:pPr algn="just"/>
            <a:r>
              <a:rPr lang="el-GR" sz="2000" smtClean="0"/>
              <a:t>«παραχωρήσει Θεού δια πλήθος αμαρτιών υπερίσχυσε καθ’ ημών η των Ισμαηλιτών επίθεσις» (πατριάρχης Κωνσταντινουπόλεως Ιωάννης ΙΔ´ Καλέκας, 1334-1347)</a:t>
            </a:r>
            <a:endParaRPr lang="en-US" sz="2000" smtClean="0"/>
          </a:p>
          <a:p>
            <a:pPr algn="just"/>
            <a:r>
              <a:rPr lang="el-GR" sz="2000" smtClean="0"/>
              <a:t>«απόδοτε τα του καίσαρος των καίσαρι και τα του Θεού τω Θεώ»</a:t>
            </a:r>
            <a:endParaRPr lang="en-US" sz="2000" smtClean="0"/>
          </a:p>
          <a:p>
            <a:pPr algn="just"/>
            <a:endParaRPr lang="el-GR" sz="2000" smtClean="0"/>
          </a:p>
          <a:p>
            <a:endParaRPr lang="el-GR" sz="2000" smtClean="0"/>
          </a:p>
          <a:p>
            <a:endParaRPr lang="el-GR" sz="2000" smtClean="0"/>
          </a:p>
          <a:p>
            <a:endParaRPr lang="en-US" sz="2000" smtClean="0"/>
          </a:p>
          <a:p>
            <a:endParaRPr lang="en-US" sz="2000" smtClean="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idx="1"/>
          </p:nvPr>
        </p:nvPicPr>
        <p:blipFill>
          <a:blip r:embed="rId3"/>
          <a:srcRect/>
          <a:stretch>
            <a:fillRect/>
          </a:stretch>
        </p:blipFill>
        <p:spPr>
          <a:xfrm>
            <a:off x="838200" y="381000"/>
            <a:ext cx="3276600" cy="4114800"/>
          </a:xfrm>
          <a:noFill/>
        </p:spPr>
      </p:pic>
      <p:pic>
        <p:nvPicPr>
          <p:cNvPr id="19459" name="Picture 4"/>
          <p:cNvPicPr>
            <a:picLocks noChangeAspect="1" noChangeArrowheads="1"/>
          </p:cNvPicPr>
          <p:nvPr/>
        </p:nvPicPr>
        <p:blipFill>
          <a:blip r:embed="rId4"/>
          <a:srcRect/>
          <a:stretch>
            <a:fillRect/>
          </a:stretch>
        </p:blipFill>
        <p:spPr bwMode="auto">
          <a:xfrm>
            <a:off x="5029200" y="304800"/>
            <a:ext cx="3343275" cy="4038600"/>
          </a:xfrm>
          <a:prstGeom prst="rect">
            <a:avLst/>
          </a:prstGeom>
          <a:noFill/>
          <a:ln w="9525">
            <a:noFill/>
            <a:miter lim="800000"/>
            <a:headEnd/>
            <a:tailEnd/>
          </a:ln>
        </p:spPr>
      </p:pic>
      <p:pic>
        <p:nvPicPr>
          <p:cNvPr id="19460" name="Picture 5"/>
          <p:cNvPicPr>
            <a:picLocks noChangeAspect="1" noChangeArrowheads="1"/>
          </p:cNvPicPr>
          <p:nvPr/>
        </p:nvPicPr>
        <p:blipFill>
          <a:blip r:embed="rId5"/>
          <a:srcRect/>
          <a:stretch>
            <a:fillRect/>
          </a:stretch>
        </p:blipFill>
        <p:spPr bwMode="auto">
          <a:xfrm>
            <a:off x="457200" y="4648200"/>
            <a:ext cx="4648200" cy="1981200"/>
          </a:xfrm>
          <a:prstGeom prst="rect">
            <a:avLst/>
          </a:prstGeom>
          <a:noFill/>
          <a:ln w="9525">
            <a:noFill/>
            <a:miter lim="800000"/>
            <a:headEnd/>
            <a:tailEnd/>
          </a:ln>
        </p:spPr>
      </p:pic>
      <p:pic>
        <p:nvPicPr>
          <p:cNvPr id="19461" name="Picture 5"/>
          <p:cNvPicPr>
            <a:picLocks noChangeAspect="1" noChangeArrowheads="1"/>
          </p:cNvPicPr>
          <p:nvPr/>
        </p:nvPicPr>
        <p:blipFill>
          <a:blip r:embed="rId6"/>
          <a:srcRect/>
          <a:stretch>
            <a:fillRect/>
          </a:stretch>
        </p:blipFill>
        <p:spPr bwMode="auto">
          <a:xfrm>
            <a:off x="6019800" y="4486275"/>
            <a:ext cx="1524000" cy="237172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0" y="0"/>
            <a:ext cx="9144000" cy="6858000"/>
          </a:xfrm>
        </p:spPr>
        <p:txBody>
          <a:bodyPr/>
          <a:lstStyle/>
          <a:p>
            <a:pPr algn="just"/>
            <a:r>
              <a:rPr lang="el-GR" sz="2000" smtClean="0"/>
              <a:t>Οικουμενικός πατριάρχης </a:t>
            </a:r>
            <a:r>
              <a:rPr lang="en-US" sz="2000" smtClean="0"/>
              <a:t>primus inter pares</a:t>
            </a:r>
            <a:endParaRPr lang="el-GR" sz="2000" smtClean="0"/>
          </a:p>
          <a:p>
            <a:pPr algn="just"/>
            <a:r>
              <a:rPr lang="el-GR" sz="2000" smtClean="0"/>
              <a:t>Τα πατριαρχεία της Ανατολής (Αντιοχείας [Δαμασκός], Αλεξανδρείας και Ιεροσολύμων) απευθύνονταν στον Πατριάρχη Κωνσταντινουπόλεως για υποθέσεις τους με την Πύλη.</a:t>
            </a:r>
          </a:p>
          <a:p>
            <a:pPr algn="just"/>
            <a:r>
              <a:rPr lang="el-GR" sz="2000" smtClean="0"/>
              <a:t>Η Άλωση ενοποίησε πολιτικά το κλίμα του Πατριαρχείου Κωνσταντινουπόλεως. Ταυτόχρονα επέφερε τον πρακτικό διαχωρισμό Εκκλησίας και Κράτους, καθότι η εξουσία ήταν άπιστη. Ο Οικουμενικός Πατριάρχης, ως «εθνάρχης» των ορθοδόξων, ήταν ως ένα βαθμό διάδοχος του βυζαντινού αυτοκράτορα, και επωμίσθηκε πλείστες κοσμικές υποθέσεις (γάμου, διαζυγίων, κληρονομίας, επιτροπείας ανηλίκων, εμπορικών διαφορών μεταξύ χριστιανών κ.ά.).</a:t>
            </a:r>
            <a:endParaRPr lang="en-US" sz="2000" smtClean="0"/>
          </a:p>
          <a:p>
            <a:r>
              <a:rPr lang="el-GR" sz="2000" smtClean="0"/>
              <a:t>1.000 μ.Χ. ίδρυση της Αρχιεπισκοπής της Αχρίδας</a:t>
            </a:r>
          </a:p>
          <a:p>
            <a:r>
              <a:rPr lang="el-GR" sz="2000" smtClean="0"/>
              <a:t>1219 ίδρυση της Αρχιεπισκοπής του Ιπεκίου (</a:t>
            </a:r>
            <a:r>
              <a:rPr lang="en-US" sz="2000" smtClean="0"/>
              <a:t>Peć)</a:t>
            </a:r>
          </a:p>
          <a:p>
            <a:r>
              <a:rPr lang="en-US" sz="2000" smtClean="0"/>
              <a:t>1385 </a:t>
            </a:r>
            <a:r>
              <a:rPr lang="el-GR" sz="2000" smtClean="0"/>
              <a:t>πτώση της Αχρίδας στους Οθωμανούς</a:t>
            </a:r>
          </a:p>
          <a:p>
            <a:r>
              <a:rPr lang="el-GR" sz="2000" smtClean="0"/>
              <a:t>1459 κατάλυση της Αρχιεπισκοπής του Ιπεκίου</a:t>
            </a:r>
          </a:p>
          <a:p>
            <a:r>
              <a:rPr lang="el-GR" sz="2000" smtClean="0"/>
              <a:t>1557 ανασύσταση της Αρχιεπισκοπής του Ιπεκίου</a:t>
            </a:r>
          </a:p>
          <a:p>
            <a:r>
              <a:rPr lang="el-GR" sz="2000" smtClean="0"/>
              <a:t>1766/67 κατάργηση των Αρχιεπισκοπών του Ιπεκίου και της Αχρίδας χάρη σε ενέργειες του πατριάρχη Σαμουήλ Χαντζερή.</a:t>
            </a:r>
          </a:p>
          <a:p>
            <a:r>
              <a:rPr lang="el-GR" sz="2000" smtClean="0"/>
              <a:t>1690 ο Αρσένιος Γ´ (Č</a:t>
            </a:r>
            <a:r>
              <a:rPr lang="en-US" sz="2000" smtClean="0"/>
              <a:t>rnojevi</a:t>
            </a:r>
            <a:r>
              <a:rPr lang="el-GR" sz="2000" smtClean="0"/>
              <a:t>ć), Αρχιεπίσκοπος Ιπεκίου, αποχωρεί από το Κόσοβο.</a:t>
            </a:r>
          </a:p>
          <a:p>
            <a:r>
              <a:rPr lang="el-GR" sz="2000" smtClean="0"/>
              <a:t>1713 σύσταση της Αρχιεπισκοπής του Σιρμίου ή Καρλοβιτζίου</a:t>
            </a:r>
          </a:p>
          <a:p>
            <a:r>
              <a:rPr lang="el-GR" sz="2000" smtClean="0"/>
              <a:t>1870 ίδρυση της Βουλγαρικής Εξαρχίας</a:t>
            </a:r>
          </a:p>
          <a:p>
            <a:endParaRPr lang="en-US" sz="2000" smtClean="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rcRect/>
          <a:stretch>
            <a:fillRect/>
          </a:stretch>
        </p:blipFill>
        <p:spPr>
          <a:xfrm>
            <a:off x="990600" y="304800"/>
            <a:ext cx="7391400" cy="6248400"/>
          </a:xfr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idx="1"/>
          </p:nvPr>
        </p:nvSpPr>
        <p:spPr>
          <a:xfrm>
            <a:off x="0" y="0"/>
            <a:ext cx="9144000" cy="6858000"/>
          </a:xfrm>
        </p:spPr>
        <p:txBody>
          <a:bodyPr/>
          <a:lstStyle/>
          <a:p>
            <a:pPr algn="just"/>
            <a:r>
              <a:rPr lang="el-GR" sz="2000" smtClean="0"/>
              <a:t>Εννέα ομάδες («πεντάδες») πατριαρχικών οφφικιαλίων</a:t>
            </a:r>
            <a:r>
              <a:rPr lang="en-US" sz="2000" smtClean="0"/>
              <a:t>:</a:t>
            </a:r>
            <a:endParaRPr lang="el-GR" sz="2000" smtClean="0"/>
          </a:p>
          <a:p>
            <a:pPr algn="just"/>
            <a:r>
              <a:rPr lang="el-GR" sz="2000" smtClean="0"/>
              <a:t>1) Μέγας Οικονόμος</a:t>
            </a:r>
          </a:p>
          <a:p>
            <a:pPr algn="just"/>
            <a:r>
              <a:rPr lang="el-GR" sz="2000" smtClean="0"/>
              <a:t>Μέγας Σακελλάριος</a:t>
            </a:r>
          </a:p>
          <a:p>
            <a:pPr algn="just"/>
            <a:r>
              <a:rPr lang="el-GR" sz="2000" smtClean="0"/>
              <a:t>Μέγας Χαρτοφύλαξ</a:t>
            </a:r>
          </a:p>
          <a:p>
            <a:pPr algn="just"/>
            <a:r>
              <a:rPr lang="el-GR" sz="2000" smtClean="0"/>
              <a:t>Οφφικιάλλιος των Σακελλίων</a:t>
            </a:r>
          </a:p>
          <a:p>
            <a:pPr algn="just"/>
            <a:r>
              <a:rPr lang="el-GR" sz="2000" smtClean="0"/>
              <a:t>Πρωτέκδικος</a:t>
            </a:r>
          </a:p>
          <a:p>
            <a:pPr algn="just"/>
            <a:r>
              <a:rPr lang="el-GR" sz="2000" smtClean="0"/>
              <a:t>2) Πρωτονοτάριος</a:t>
            </a:r>
          </a:p>
          <a:p>
            <a:pPr algn="just"/>
            <a:r>
              <a:rPr lang="el-GR" sz="2000" smtClean="0"/>
              <a:t>Λογοθέτης</a:t>
            </a:r>
          </a:p>
          <a:p>
            <a:pPr algn="just"/>
            <a:r>
              <a:rPr lang="el-GR" sz="2000" smtClean="0"/>
              <a:t>Καστρίνιος</a:t>
            </a:r>
          </a:p>
          <a:p>
            <a:pPr algn="just"/>
            <a:r>
              <a:rPr lang="el-GR" sz="2000" smtClean="0"/>
              <a:t>Ρεφερενδάριος</a:t>
            </a:r>
          </a:p>
          <a:p>
            <a:pPr algn="just"/>
            <a:r>
              <a:rPr lang="el-GR" sz="2000" smtClean="0"/>
              <a:t>Υπομνηματογράφος</a:t>
            </a:r>
          </a:p>
          <a:p>
            <a:pPr algn="just"/>
            <a:r>
              <a:rPr lang="el-GR" sz="2000" smtClean="0"/>
              <a:t>Αρχικά σχεδόν η ολότητα των οφφικιαλίων ήταν ιερωμένοι. Σταδιακά οι πλειονότητά τους αντικαταστάθηκε από λαϊκούς (νομομαθείς, δικαστές, οικονομολόγους).</a:t>
            </a:r>
          </a:p>
          <a:p>
            <a:pPr algn="just"/>
            <a:r>
              <a:rPr lang="el-GR" sz="2000" smtClean="0"/>
              <a:t>Φαναριώτες (νομοκατεστημένη τάξη)</a:t>
            </a:r>
          </a:p>
          <a:p>
            <a:pPr algn="just"/>
            <a:r>
              <a:rPr lang="el-GR" sz="2000" smtClean="0"/>
              <a:t>Δοσιματική πρακτική του οθωμανικού κράτους. Το πατριαρχικό αξίωμα αντιμετωπίστηκε σαν ισόβια εκμίσθωση (</a:t>
            </a:r>
            <a:r>
              <a:rPr lang="en-US" sz="2000" smtClean="0"/>
              <a:t>malik</a:t>
            </a:r>
            <a:r>
              <a:rPr lang="el-GR" sz="2000" smtClean="0"/>
              <a:t>â</a:t>
            </a:r>
            <a:r>
              <a:rPr lang="en-US" sz="2000" smtClean="0"/>
              <a:t>ne</a:t>
            </a:r>
            <a:r>
              <a:rPr lang="el-GR" sz="2000" smtClean="0"/>
              <a:t>). Συχνές αλλαξοπατριαρχίες.</a:t>
            </a:r>
          </a:p>
          <a:p>
            <a:pPr algn="just"/>
            <a:r>
              <a:rPr lang="el-GR" sz="2000" smtClean="0"/>
              <a:t>Κύριλλος Λούκαρις (1620-37)</a:t>
            </a:r>
          </a:p>
          <a:p>
            <a:pPr algn="just"/>
            <a:r>
              <a:rPr lang="el-GR" sz="2000" smtClean="0"/>
              <a:t>Σαμουήλ Χαντζερής (1763-68 και 1773-74)</a:t>
            </a:r>
          </a:p>
          <a:p>
            <a:pPr algn="just"/>
            <a:endParaRPr lang="en-US" sz="2000" smtClean="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Content Placeholder 3" descr="Chartes7.jpg"/>
          <p:cNvPicPr>
            <a:picLocks noGrp="1" noChangeAspect="1"/>
          </p:cNvPicPr>
          <p:nvPr>
            <p:ph idx="1"/>
          </p:nvPr>
        </p:nvPicPr>
        <p:blipFill>
          <a:blip r:embed="rId2"/>
          <a:srcRect/>
          <a:stretch>
            <a:fillRect/>
          </a:stretch>
        </p:blipFill>
        <p:spPr>
          <a:xfrm>
            <a:off x="1916113" y="228600"/>
            <a:ext cx="5235575" cy="632460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Content Placeholder 3" descr="Chartes8.jpg"/>
          <p:cNvPicPr>
            <a:picLocks noGrp="1" noChangeAspect="1"/>
          </p:cNvPicPr>
          <p:nvPr>
            <p:ph idx="1"/>
          </p:nvPr>
        </p:nvPicPr>
        <p:blipFill>
          <a:blip r:embed="rId2"/>
          <a:srcRect/>
          <a:stretch>
            <a:fillRect/>
          </a:stretch>
        </p:blipFill>
        <p:spPr>
          <a:xfrm>
            <a:off x="1930400" y="228600"/>
            <a:ext cx="5283200" cy="6324600"/>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l-GR" sz="2400" b="1" dirty="0" smtClean="0"/>
              <a:t>Η </a:t>
            </a:r>
            <a:r>
              <a:rPr lang="el-GR" sz="2400" b="1" dirty="0" err="1" smtClean="0"/>
              <a:t>Β</a:t>
            </a:r>
            <a:r>
              <a:rPr lang="el-GR" sz="2400" b="1" dirty="0" err="1" smtClean="0"/>
              <a:t>ενετοκρατία</a:t>
            </a:r>
            <a:r>
              <a:rPr lang="el-GR" sz="2400" b="1" dirty="0" smtClean="0"/>
              <a:t> στις ελληνικές χώρες</a:t>
            </a:r>
            <a:endParaRPr lang="en-US" sz="2400" b="1" dirty="0"/>
          </a:p>
        </p:txBody>
      </p:sp>
      <p:pic>
        <p:nvPicPr>
          <p:cNvPr id="4" name="Content Placeholder 3" descr="img023.jpg"/>
          <p:cNvPicPr>
            <a:picLocks noGrp="1" noChangeAspect="1"/>
          </p:cNvPicPr>
          <p:nvPr>
            <p:ph idx="1"/>
          </p:nvPr>
        </p:nvPicPr>
        <p:blipFill>
          <a:blip r:embed="rId2"/>
          <a:srcRect l="5799" t="10136" r="33004" b="35811"/>
          <a:stretch>
            <a:fillRect/>
          </a:stretch>
        </p:blipFill>
        <p:spPr>
          <a:xfrm rot="10800000">
            <a:off x="2362200" y="1066799"/>
            <a:ext cx="4343400" cy="5389033"/>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024.jpg"/>
          <p:cNvPicPr>
            <a:picLocks noGrp="1" noChangeAspect="1"/>
          </p:cNvPicPr>
          <p:nvPr>
            <p:ph idx="1"/>
          </p:nvPr>
        </p:nvPicPr>
        <p:blipFill>
          <a:blip r:embed="rId2"/>
          <a:srcRect t="7595" r="28701" b="29114"/>
          <a:stretch>
            <a:fillRect/>
          </a:stretch>
        </p:blipFill>
        <p:spPr>
          <a:xfrm>
            <a:off x="2438401" y="519427"/>
            <a:ext cx="3657600" cy="5347973"/>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8915400" cy="6553200"/>
          </a:xfrm>
        </p:spPr>
        <p:txBody>
          <a:bodyPr/>
          <a:lstStyle/>
          <a:p>
            <a:pPr algn="just"/>
            <a:r>
              <a:rPr lang="el-GR" sz="2000" dirty="0" smtClean="0"/>
              <a:t>Η </a:t>
            </a:r>
            <a:r>
              <a:rPr lang="el-GR" sz="2000" dirty="0" err="1" smtClean="0"/>
              <a:t>Βενετοκρατία</a:t>
            </a:r>
            <a:r>
              <a:rPr lang="el-GR" sz="2000" dirty="0" smtClean="0"/>
              <a:t> στις ελληνικές χώρες ξεκινά το 1204 με την κατάλυση του Βυζαντίου από τους Σταυροφόρους της Δ´ Σταυροφορίας, σύμμαχος των οποίων υπήρξε η Βενετία υπό τον Δόγη Ενρίκο Δάνδολο.</a:t>
            </a:r>
          </a:p>
          <a:p>
            <a:pPr algn="just"/>
            <a:r>
              <a:rPr lang="el-GR" sz="2000" dirty="0" smtClean="0"/>
              <a:t>Βάσει της συμφωνίας διαμελισμού της βυζαντινής αυτοκρατορίας (</a:t>
            </a:r>
            <a:r>
              <a:rPr lang="en-US" sz="2000" dirty="0" err="1" smtClean="0"/>
              <a:t>Partitio</a:t>
            </a:r>
            <a:r>
              <a:rPr lang="en-US" sz="2000" dirty="0" smtClean="0"/>
              <a:t> </a:t>
            </a:r>
            <a:r>
              <a:rPr lang="en-US" sz="2000" dirty="0" err="1" smtClean="0"/>
              <a:t>Romaniae</a:t>
            </a:r>
            <a:r>
              <a:rPr lang="en-US" sz="2000" dirty="0" smtClean="0"/>
              <a:t>) </a:t>
            </a:r>
            <a:r>
              <a:rPr lang="el-GR" sz="2000" dirty="0" smtClean="0"/>
              <a:t>οι Βενετοί έλαβαν «το τέταρτο και το μισό τετάρτου», δηλ. τα 3/8 ολόκληρου του βυζαντινού κράτους και συγκεκριμένα: το Δυρράχιο (</a:t>
            </a:r>
            <a:r>
              <a:rPr lang="en-US" sz="2000" dirty="0" err="1" smtClean="0"/>
              <a:t>Durazzo</a:t>
            </a:r>
            <a:r>
              <a:rPr lang="en-US" sz="2000" dirty="0" smtClean="0"/>
              <a:t>), </a:t>
            </a:r>
            <a:r>
              <a:rPr lang="el-GR" sz="2000" dirty="0" smtClean="0"/>
              <a:t>την Κέρκυρα (</a:t>
            </a:r>
            <a:r>
              <a:rPr lang="en-US" sz="2000" dirty="0" err="1" smtClean="0"/>
              <a:t>Corfù</a:t>
            </a:r>
            <a:r>
              <a:rPr lang="en-US" sz="2000" dirty="0" smtClean="0"/>
              <a:t>), </a:t>
            </a:r>
            <a:r>
              <a:rPr lang="el-GR" sz="2000" dirty="0" smtClean="0"/>
              <a:t>τη Μεθώνη (</a:t>
            </a:r>
            <a:r>
              <a:rPr lang="en-US" sz="2000" dirty="0" err="1" smtClean="0"/>
              <a:t>Modon</a:t>
            </a:r>
            <a:r>
              <a:rPr lang="en-US" sz="2000" dirty="0" smtClean="0"/>
              <a:t>), </a:t>
            </a:r>
            <a:r>
              <a:rPr lang="el-GR" sz="2000" dirty="0" smtClean="0"/>
              <a:t>την Κορώνη, την Εύβοια (</a:t>
            </a:r>
            <a:r>
              <a:rPr lang="en-US" sz="2000" dirty="0" smtClean="0"/>
              <a:t>Negroponte) </a:t>
            </a:r>
            <a:r>
              <a:rPr lang="el-GR" sz="2000" dirty="0" smtClean="0"/>
              <a:t>και την Κρήτη (</a:t>
            </a:r>
            <a:r>
              <a:rPr lang="en-US" sz="2000" dirty="0" smtClean="0"/>
              <a:t>Candia). </a:t>
            </a:r>
            <a:r>
              <a:rPr lang="el-GR" sz="2000" dirty="0" smtClean="0"/>
              <a:t>Γενικότερα, η Βενετία, ως θαλάσσια αυτοκρατορία, ενδιαφερόταν για νησιά, εμπορικές πόλεις – λιμάνια και οχυρά στρατηγικά σημεία στην Ανατολική Μεσόγειο (</a:t>
            </a:r>
            <a:r>
              <a:rPr lang="en-US" sz="2000" dirty="0" err="1" smtClean="0"/>
              <a:t>Levante</a:t>
            </a:r>
            <a:r>
              <a:rPr lang="en-US" sz="2000" dirty="0" smtClean="0"/>
              <a:t>). </a:t>
            </a:r>
            <a:r>
              <a:rPr lang="el-GR" sz="2000" dirty="0" smtClean="0"/>
              <a:t> Υπό βενετική κυριαρχία περιήλθαν κατά καιρούς και άλλοι τόποι του ελληνικού χώρου, όπως η Ναύπακτος (</a:t>
            </a:r>
            <a:r>
              <a:rPr lang="en-US" sz="2000" dirty="0" smtClean="0"/>
              <a:t>Lepanto) </a:t>
            </a:r>
            <a:r>
              <a:rPr lang="el-GR" sz="2000" dirty="0" smtClean="0"/>
              <a:t>το 1407-99 και το 1687-99, το Ναύπλιο (</a:t>
            </a:r>
            <a:r>
              <a:rPr lang="en-US" sz="2000" dirty="0" smtClean="0"/>
              <a:t>Napoli </a:t>
            </a:r>
            <a:r>
              <a:rPr lang="en-US" sz="2000" dirty="0" err="1" smtClean="0"/>
              <a:t>di</a:t>
            </a:r>
            <a:r>
              <a:rPr lang="en-US" sz="2000" dirty="0" smtClean="0"/>
              <a:t> Romania)</a:t>
            </a:r>
            <a:r>
              <a:rPr lang="el-GR" sz="2000" dirty="0" smtClean="0"/>
              <a:t> το 1388-1540), η Μονεμβασία (</a:t>
            </a:r>
            <a:r>
              <a:rPr lang="en-US" sz="2000" dirty="0" err="1" smtClean="0"/>
              <a:t>Malvasia</a:t>
            </a:r>
            <a:r>
              <a:rPr lang="en-US" sz="2000" dirty="0" smtClean="0"/>
              <a:t>) </a:t>
            </a:r>
            <a:r>
              <a:rPr lang="el-GR" sz="2000" dirty="0" smtClean="0"/>
              <a:t>το 1464-1540, η Μάνη το 1467-79, η </a:t>
            </a:r>
            <a:r>
              <a:rPr lang="el-GR" sz="2000" dirty="0" err="1" smtClean="0"/>
              <a:t>Θεσαλονίκη</a:t>
            </a:r>
            <a:r>
              <a:rPr lang="el-GR" sz="2000" dirty="0" smtClean="0"/>
              <a:t> το 1423-30, η Θάσος το 1464-79, η Σαμοθράκη το 1466-79, η Ίμβρος το ίδιο διάστημα, η Λήμνος το 1464-79 και το 1656-7, η Χίος το 1694-5, οι βόρειες Σποράδες το 1453-1538, η Κύπρος το 1489-1571 κ.ά. Η Κρήτη δεν καθυποτάχθηκε εύκολα και χρειάστηκαν σκληροί αγώνες των Βενετών, προκειμένου να καμφθεί η αντίσταση των </a:t>
            </a:r>
            <a:r>
              <a:rPr lang="el-GR" sz="2000" dirty="0" err="1" smtClean="0"/>
              <a:t>Κρητών</a:t>
            </a:r>
            <a:r>
              <a:rPr lang="el-GR" sz="2000" dirty="0" smtClean="0"/>
              <a:t> το 1211. Η Κέρκυρα περιήλθε οριστικά στους Βενετούς το 1386. Οι Κυκλάδες διανεμήθηκαν το 1204 σε Βενετούς ευγενείς και το 1207 καταλήφθηκαν από τον βενετικό στόλο και οργανώθηκαν στο Δουκάτο της Νάξου  υπό βενετική επικυριαρχία.</a:t>
            </a:r>
            <a:endParaRPr lang="en-US" sz="2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553200"/>
          </a:xfrm>
        </p:spPr>
        <p:txBody>
          <a:bodyPr/>
          <a:lstStyle/>
          <a:p>
            <a:pPr algn="just"/>
            <a:r>
              <a:rPr lang="el-GR" sz="2000" dirty="0" smtClean="0"/>
              <a:t>Την κυριαρχία των Βενετών και των λοιπών Λατίνων στον χώρο της Ρωμανίας ήλθαν να αμφισβητούσαν οι Οθωμανοί από το 1354, οπότε έθεσαν πόδι στην Ευρώπη, καταλαμβάνοντας την </a:t>
            </a:r>
            <a:r>
              <a:rPr lang="el-GR" sz="2000" dirty="0" smtClean="0"/>
              <a:t>Κ</a:t>
            </a:r>
            <a:r>
              <a:rPr lang="el-GR" sz="2000" dirty="0" smtClean="0"/>
              <a:t>αλλίπολη. Η Άλωση της Πόλης το 1453  αποτέλεσε το ορόσημο, από το οποίο μετράει η αντίστροφη μέτρηση για τη </a:t>
            </a:r>
            <a:r>
              <a:rPr lang="el-GR" sz="2000" dirty="0" err="1" smtClean="0"/>
              <a:t>Βενετοκρατία</a:t>
            </a:r>
            <a:r>
              <a:rPr lang="el-GR" sz="2000" dirty="0" smtClean="0"/>
              <a:t> στο </a:t>
            </a:r>
            <a:r>
              <a:rPr lang="el-GR" sz="2000" dirty="0" err="1" smtClean="0"/>
              <a:t>Λεβάντε</a:t>
            </a:r>
            <a:r>
              <a:rPr lang="el-GR" sz="2000" dirty="0" smtClean="0"/>
              <a:t>. Το 1463 ξεκινά μια σειρά από επτά (7) διαδοχικούς </a:t>
            </a:r>
            <a:r>
              <a:rPr lang="el-GR" sz="2000" dirty="0" err="1" smtClean="0"/>
              <a:t>βενετοτουρκικούς</a:t>
            </a:r>
            <a:r>
              <a:rPr lang="el-GR" sz="2000" dirty="0" smtClean="0"/>
              <a:t> πολέμους, που θα διαρκέσουν </a:t>
            </a:r>
            <a:r>
              <a:rPr lang="el-GR" sz="2000" dirty="0" err="1" smtClean="0"/>
              <a:t>ώς</a:t>
            </a:r>
            <a:r>
              <a:rPr lang="el-GR" sz="2000" dirty="0" smtClean="0"/>
              <a:t> το 1718.</a:t>
            </a:r>
          </a:p>
          <a:p>
            <a:pPr algn="just"/>
            <a:r>
              <a:rPr lang="el-GR" sz="2000" dirty="0" smtClean="0"/>
              <a:t>Ο Α´ </a:t>
            </a:r>
            <a:r>
              <a:rPr lang="el-GR" sz="2000" dirty="0" err="1" smtClean="0"/>
              <a:t>Τουρκοβενετικός</a:t>
            </a:r>
            <a:r>
              <a:rPr lang="el-GR" sz="2000" dirty="0" smtClean="0"/>
              <a:t> Πόλεμος διήρκεσε το 1463-1479 και διεξήχθη κυρίως στην Πελοπόννησο και στο βόρειο Αιγαίο. Το σοβαρότερο γεγονός υπήρξε η κατάληψη της Χαλκίδας (</a:t>
            </a:r>
            <a:r>
              <a:rPr lang="en-US" sz="2000" dirty="0" smtClean="0"/>
              <a:t>Negroponte)</a:t>
            </a:r>
            <a:r>
              <a:rPr lang="el-GR" sz="2000" dirty="0" smtClean="0"/>
              <a:t> από τους Τούρκους το 1470.</a:t>
            </a:r>
            <a:r>
              <a:rPr lang="en-US" sz="2000" dirty="0" smtClean="0"/>
              <a:t> </a:t>
            </a:r>
            <a:r>
              <a:rPr lang="el-GR" sz="2000" dirty="0" smtClean="0"/>
              <a:t>Το αποτέλεσμα υπήρξε η εγκατάλειψη από τους Βενετούς της ορεινής Μάνης και η εκδίωξή τους από τη Λήμνο, τη Θάσο, τη Σαμοθράκη και την Εύβοια. Μετά την συνθηκολόγηση (1479) οι Τούρκοι προχώρησαν στην κατάλυση της ηγεμονίας των </a:t>
            </a:r>
            <a:r>
              <a:rPr lang="el-GR" sz="2000" dirty="0" err="1" smtClean="0"/>
              <a:t>Τόκκων</a:t>
            </a:r>
            <a:r>
              <a:rPr lang="el-GR" sz="2000" dirty="0" smtClean="0"/>
              <a:t> στο Ιόνιο (Λευκάδα, Κεφαλονιά, Ιθάκη, Ζάκυνθο, Βόνιτσα) και επιχείρησαν μια μεγάλη επίθεση κατά της Ρόδου, η οποία δεν στέφθηκε ωστόσο από επιτυχία. Την ίδια χρονιά οι Βενετοί παρέδωσαν στους Τούρκους τη Σκόδρα (</a:t>
            </a:r>
            <a:r>
              <a:rPr lang="en-US" sz="2000" dirty="0" smtClean="0"/>
              <a:t>Scutari) </a:t>
            </a:r>
            <a:r>
              <a:rPr lang="el-GR" sz="2000" dirty="0" smtClean="0"/>
              <a:t>και την </a:t>
            </a:r>
            <a:r>
              <a:rPr lang="el-GR" sz="2000" dirty="0" err="1" smtClean="0"/>
              <a:t>Κρόϊα</a:t>
            </a:r>
            <a:r>
              <a:rPr lang="el-GR" sz="2000" dirty="0" smtClean="0"/>
              <a:t> της Αλβανίας.</a:t>
            </a:r>
          </a:p>
          <a:p>
            <a:pPr algn="just"/>
            <a:r>
              <a:rPr lang="el-GR" sz="2000" dirty="0" smtClean="0"/>
              <a:t>Ο </a:t>
            </a:r>
            <a:r>
              <a:rPr lang="el-GR" sz="2000" dirty="0" smtClean="0"/>
              <a:t>Β´ </a:t>
            </a:r>
            <a:r>
              <a:rPr lang="el-GR" sz="2000" dirty="0" err="1" smtClean="0"/>
              <a:t>Τουρκοβενετικός</a:t>
            </a:r>
            <a:r>
              <a:rPr lang="el-GR" sz="2000" dirty="0" smtClean="0"/>
              <a:t> Πόλεμος διήρκεσε </a:t>
            </a:r>
            <a:r>
              <a:rPr lang="el-GR" sz="2000" dirty="0" smtClean="0"/>
              <a:t>το 1499-1503 και </a:t>
            </a:r>
            <a:r>
              <a:rPr lang="el-GR" sz="2000" dirty="0" err="1" smtClean="0"/>
              <a:t>διεξήθχη</a:t>
            </a:r>
            <a:r>
              <a:rPr lang="el-GR" sz="2000" dirty="0" smtClean="0"/>
              <a:t> πάλι στη θάλασσα.  Οι Τούρκοι κατάφεραν να καταλάβουν τη Ναύπακτο το 1499 και τη Μεθώνη, την Κορώνη, την Πύλο και το </a:t>
            </a:r>
            <a:r>
              <a:rPr lang="el-GR" sz="2000" dirty="0" err="1" smtClean="0"/>
              <a:t>Ν</a:t>
            </a:r>
            <a:r>
              <a:rPr lang="el-GR" sz="2000" dirty="0" err="1" smtClean="0"/>
              <a:t>αυαρίνο</a:t>
            </a:r>
            <a:r>
              <a:rPr lang="el-GR" sz="2000" dirty="0" smtClean="0"/>
              <a:t> το 1500. Επιτυχία των Βενετών στάθηκε η κατάληψη της Κεφαλονιάς, της Ιθάκης και της Ζακύνθου (1500), τις οποίες και διατήρησαν.</a:t>
            </a:r>
            <a:endParaRPr lang="en-US" sz="2000" dirty="0" smtClean="0"/>
          </a:p>
          <a:p>
            <a:pPr algn="just"/>
            <a:endParaRPr lang="en-US" sz="20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algn="just"/>
            <a:r>
              <a:rPr lang="el-GR" sz="2000" dirty="0" smtClean="0"/>
              <a:t>Το 1522 παραδόθηκε με συνθήκη στους Τούρκους η Ρόδος ύστερα από επτάμηνη πολιορκία. Με την κατάληψη της Ρόδου οι Οθωμανοί πέτυχαν την </a:t>
            </a:r>
            <a:r>
              <a:rPr lang="el-GR" sz="2000" dirty="0" err="1" smtClean="0"/>
              <a:t>ελευθεροπλοΐα</a:t>
            </a:r>
            <a:r>
              <a:rPr lang="el-GR" sz="2000" dirty="0" smtClean="0"/>
              <a:t> του πολεμικού στόλου τους στο Αιγαίο.</a:t>
            </a:r>
          </a:p>
          <a:p>
            <a:pPr algn="just"/>
            <a:r>
              <a:rPr lang="el-GR" sz="2000" dirty="0" smtClean="0"/>
              <a:t>Ο Β´ </a:t>
            </a:r>
            <a:r>
              <a:rPr lang="el-GR" sz="2000" dirty="0" err="1" smtClean="0"/>
              <a:t>Τουρκοβενετικός</a:t>
            </a:r>
            <a:r>
              <a:rPr lang="el-GR" sz="2000" dirty="0" smtClean="0"/>
              <a:t> </a:t>
            </a:r>
            <a:r>
              <a:rPr lang="el-GR" sz="2000" dirty="0" smtClean="0"/>
              <a:t>Πόλεμος (1537-1540) ξέσπασε ως αποτέλεσμα της </a:t>
            </a:r>
            <a:r>
              <a:rPr lang="el-GR" sz="2000" dirty="0" err="1" smtClean="0"/>
              <a:t>εκστράτευσης</a:t>
            </a:r>
            <a:r>
              <a:rPr lang="el-GR" sz="2000" dirty="0" smtClean="0"/>
              <a:t> του τουρκικού στόλου υπό τον </a:t>
            </a:r>
            <a:r>
              <a:rPr lang="el-GR" sz="2000" dirty="0" err="1" smtClean="0"/>
              <a:t>Χαϊρεδίν</a:t>
            </a:r>
            <a:r>
              <a:rPr lang="el-GR" sz="2000" dirty="0" smtClean="0"/>
              <a:t> </a:t>
            </a:r>
            <a:r>
              <a:rPr lang="el-GR" sz="2000" dirty="0" err="1" smtClean="0"/>
              <a:t>Μπαρμπαρόσσα</a:t>
            </a:r>
            <a:r>
              <a:rPr lang="el-GR" sz="2000" dirty="0" smtClean="0"/>
              <a:t> κατά του </a:t>
            </a:r>
            <a:r>
              <a:rPr lang="el-GR" sz="2000" dirty="0" err="1" smtClean="0"/>
              <a:t>Ότραντο</a:t>
            </a:r>
            <a:r>
              <a:rPr lang="el-GR" sz="2000" dirty="0" smtClean="0"/>
              <a:t> της Ιταλίας και των αλβανικών ακτών. Στη διάρκειά της ο </a:t>
            </a:r>
            <a:r>
              <a:rPr lang="el-GR" sz="2000" dirty="0" err="1" smtClean="0"/>
              <a:t>Μπαρμπαρόσσα</a:t>
            </a:r>
            <a:r>
              <a:rPr lang="el-GR" sz="2000" dirty="0" smtClean="0"/>
              <a:t> βρέθηκε να πολιορκεί την Κέρκυρα (η νήσος των Κορυφών βρέθηκε ξανά υπό σφοδρή τουρκική πολιορκία το 1571 και το 1716, χωρίς ποτέ να αλωθεί). Η πολιορκία του 1537 υπήρξε από τις τραγικότερες σελίδες της ιστορίας της Κέρκυρας. Ύστερα από την αποτυχία του να την καταλάβει, ο </a:t>
            </a:r>
            <a:r>
              <a:rPr lang="el-GR" sz="2000" dirty="0" err="1" smtClean="0"/>
              <a:t>Μπαρμπαρόσσα</a:t>
            </a:r>
            <a:r>
              <a:rPr lang="el-GR" sz="2000" dirty="0" smtClean="0"/>
              <a:t> αποχώρησε λεηλατώντας και ερημώνοντας την ύπαιθρο του νησιού, ενώ στην επιστροφή του στην Κωνσταντινούπολη έσπειρε τον τρόμο και την ερήμωσε σε πολλά άλλα ελληνικά νησιά και παράλια. Το 1538, σε μια δεύτερη επιδρομή ο </a:t>
            </a:r>
            <a:r>
              <a:rPr lang="el-GR" sz="2000" dirty="0" err="1" smtClean="0"/>
              <a:t>Μπαρμπαρόσσα</a:t>
            </a:r>
            <a:r>
              <a:rPr lang="el-GR" sz="2000" dirty="0" smtClean="0"/>
              <a:t> κατήργησε τη βενετική ηγεμονία στις βόρειες Σποράδες. Η οδυνηρότερη όμως απώλεια των Βενετών τότε στάθηκε η παράδοση του </a:t>
            </a:r>
            <a:r>
              <a:rPr lang="el-GR" sz="2000" dirty="0" smtClean="0"/>
              <a:t>Ν</a:t>
            </a:r>
            <a:r>
              <a:rPr lang="el-GR" sz="2000" dirty="0" smtClean="0"/>
              <a:t>αυπλίου και της Μονεμβασίας (1540), των τελευταίων προγεφυρωμάτων τους στην Πελοπόννησο, ύστερα από τρίχρονη ασφυκτική πολιορκία.</a:t>
            </a:r>
          </a:p>
          <a:p>
            <a:pPr algn="just"/>
            <a:r>
              <a:rPr lang="el-GR" sz="2000" dirty="0" smtClean="0"/>
              <a:t>Το 1566 καταλήφθηκε η Χίος, την οποία έως τότε κατείχε μια </a:t>
            </a:r>
            <a:r>
              <a:rPr lang="el-GR" sz="2000" dirty="0" err="1" smtClean="0"/>
              <a:t>γενουάτικη</a:t>
            </a:r>
            <a:r>
              <a:rPr lang="el-GR" sz="2000" dirty="0" smtClean="0"/>
              <a:t> εμπορική εταιρεία, η </a:t>
            </a:r>
            <a:r>
              <a:rPr lang="en-US" sz="2000" dirty="0" err="1" smtClean="0"/>
              <a:t>Mahona</a:t>
            </a:r>
            <a:r>
              <a:rPr lang="en-US" sz="2000" dirty="0" smtClean="0"/>
              <a:t>. </a:t>
            </a:r>
            <a:r>
              <a:rPr lang="el-GR" sz="2000" dirty="0" smtClean="0"/>
              <a:t>Την ίδια χρονιά καταλύθηκε και η φράγκικη κυριαρχία στο Δουκάτο της Νάξου. Το τελευταίο δόθηκε ισόβια στον Εβραίο τραπεζίτη Ιωσήφ </a:t>
            </a:r>
            <a:r>
              <a:rPr lang="el-GR" sz="2000" dirty="0" err="1" smtClean="0"/>
              <a:t>Νάζη</a:t>
            </a:r>
            <a:r>
              <a:rPr lang="el-GR" sz="2000" dirty="0" smtClean="0"/>
              <a:t> (έως τον θάνατό του το 1479, οπότε πέρασε υπό πλήρη οθωμανική κυριαρχία). </a:t>
            </a:r>
            <a:r>
              <a:rPr lang="el-GR" sz="2000" dirty="0" smtClean="0"/>
              <a:t>Μ</a:t>
            </a:r>
            <a:r>
              <a:rPr lang="el-GR" sz="2000" dirty="0" smtClean="0"/>
              <a:t>όνη βενετική κτήση στις Κυκλάδες παρέμεινε η Τήνος (</a:t>
            </a:r>
            <a:r>
              <a:rPr lang="el-GR" sz="2000" dirty="0" err="1" smtClean="0"/>
              <a:t>ώς</a:t>
            </a:r>
            <a:r>
              <a:rPr lang="el-GR" sz="2000" dirty="0" smtClean="0"/>
              <a:t> το 1715).</a:t>
            </a:r>
            <a:endParaRPr lang="en-US" sz="20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763000" cy="6477000"/>
          </a:xfrm>
        </p:spPr>
        <p:txBody>
          <a:bodyPr/>
          <a:lstStyle/>
          <a:p>
            <a:pPr algn="just"/>
            <a:r>
              <a:rPr lang="el-GR" sz="2000" dirty="0" smtClean="0"/>
              <a:t>Ο </a:t>
            </a:r>
            <a:r>
              <a:rPr lang="el-GR" sz="2000" dirty="0" smtClean="0"/>
              <a:t>Δ´ κατά σειράν </a:t>
            </a:r>
            <a:r>
              <a:rPr lang="el-GR" sz="2000" dirty="0" err="1" smtClean="0"/>
              <a:t>Τουρκοβενετικός</a:t>
            </a:r>
            <a:r>
              <a:rPr lang="el-GR" sz="2000" dirty="0" smtClean="0"/>
              <a:t> Πόλεμος είναι ο Πόλεμος της Κύπρου (1570-1571).  Η Κύπρος, η οποία είχε αποκτηθεί από τους Βενετούς με δόλο το 1489, αποτελούσε τον σιτοβολώνα του βενετικού κράτους και το καταφύγιο των χριστιανών πειρατών της Μεσογείου. Παρά την ισχυρή οχύρωση της Λευκωσίας (</a:t>
            </a:r>
            <a:r>
              <a:rPr lang="en-US" sz="2000" dirty="0" smtClean="0"/>
              <a:t>Nicosia) </a:t>
            </a:r>
            <a:r>
              <a:rPr lang="el-GR" sz="2000" dirty="0" smtClean="0"/>
              <a:t>και της Αμμοχώστου </a:t>
            </a:r>
            <a:r>
              <a:rPr lang="en-US" sz="2000" dirty="0" smtClean="0"/>
              <a:t>(Famagusta),</a:t>
            </a:r>
            <a:r>
              <a:rPr lang="el-GR" sz="2000" dirty="0" smtClean="0"/>
              <a:t> σύμφωνα με την τελευταία λέξη της τότε οχυρωτικής</a:t>
            </a:r>
            <a:r>
              <a:rPr lang="en-US" sz="2000" dirty="0" smtClean="0"/>
              <a:t> </a:t>
            </a:r>
            <a:r>
              <a:rPr lang="el-GR" sz="2000" dirty="0" smtClean="0"/>
              <a:t>η ελεεινή κατάσταση των χριστιανών αγροτών, οι οποίοι δεν προέβαλαν αντίσταση, και η μεγάλη απόσταση από την μητρόπολη (Βενετία), που είχε ως συνέπεια την αδυναμία ανεφοδιασμού της βενετικής φρουράς του νησιού, συνέβαλαν στην ταχεία υποδούλωση της μεγαλονήσου στους Τούρκους. Η πολιορκία της Λευκωσίας διήρκεσε </a:t>
            </a:r>
            <a:r>
              <a:rPr lang="el-GR" sz="2000" dirty="0" err="1" smtClean="0"/>
              <a:t>διόμιση</a:t>
            </a:r>
            <a:r>
              <a:rPr lang="el-GR" sz="2000" dirty="0" smtClean="0"/>
              <a:t> μήνες και η πόλη έπεσε, αφού στις μάχες καταμετρήθηκα περίπου 20.000 νεκροί. Ύστερα από την παράδοση της Κερύνειας, της Πάφου και της Λεμεσού το μόνο αστικό κέντρο στα χέρια των Βενετών παρέμεινε η Αμμόχωστος, η οποία έπεσε εξ εφόδου κατόπιν σκληρής πολιορκίας δέκα μηνών. Η τουρκική απόβαση στην Κύπρο προκάλεσε τη σύμπηξη Ιεράς Συμμαχίας (</a:t>
            </a:r>
            <a:r>
              <a:rPr lang="en-US" sz="2000" dirty="0" smtClean="0"/>
              <a:t>Sacra </a:t>
            </a:r>
            <a:r>
              <a:rPr lang="en-US" sz="2000" dirty="0" err="1" smtClean="0"/>
              <a:t>Liga</a:t>
            </a:r>
            <a:r>
              <a:rPr lang="en-US" sz="2000" dirty="0" smtClean="0"/>
              <a:t>) </a:t>
            </a:r>
            <a:r>
              <a:rPr lang="el-GR" sz="2000" dirty="0" smtClean="0"/>
              <a:t>ανάμεσα στους Βενετούς, του ισπανούς και τον Πάπα. Ο συμμαχικός χριστιανικός στόλος συνάντησε και καταναυμάχησε τον τουρκικό στη Ναύπακτο (</a:t>
            </a:r>
            <a:r>
              <a:rPr lang="en-US" sz="2000" dirty="0" smtClean="0"/>
              <a:t>Lepanto) </a:t>
            </a:r>
            <a:r>
              <a:rPr lang="el-GR" sz="2000" dirty="0" smtClean="0"/>
              <a:t>στις 7 Οκτωβρίου 1571. Η γρήγορη ανασύνταξη του τουρκικού στόλου και η είδηση της πτώσης της Αμμοχώστου ανάγκασαν όμως τον χριστιανικό στόλο να στραφεί προς τα οπίσω. Η απώλεια της Κύπρου αποτέλεσε ανεπανόρθωτο πλήγμα στο βενετικό εμπόριο της Ανατολής.</a:t>
            </a:r>
          </a:p>
        </p:txBody>
      </p:sp>
    </p:spTree>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algn="just"/>
            <a:r>
              <a:rPr lang="el-GR" sz="2000" dirty="0" smtClean="0"/>
              <a:t>Ο Ε´ κατά σειράν </a:t>
            </a:r>
            <a:r>
              <a:rPr lang="el-GR" sz="2000" dirty="0" err="1" smtClean="0"/>
              <a:t>Τουρκοβενετικός</a:t>
            </a:r>
            <a:r>
              <a:rPr lang="el-GR" sz="2000" dirty="0" smtClean="0"/>
              <a:t> Πόλεμος είναι ο Πόλεμος της Κρήτης (1645-1669). Η Κρήτη, όπως νωρίτερα η Κύπρος, αποτέλεσε κι αυτή πεδίο διεθνούς πολέμου ανάμεσα στην Τουρκία και στην Ευρώπη. Η υπεράσπισή της έλαβε τη μορφή σταυροφορίας και στο κάλεσμα των βενετών </a:t>
            </a:r>
            <a:r>
              <a:rPr lang="el-GR" sz="2000" dirty="0" smtClean="0"/>
              <a:t>ανταποκρίθηκαν </a:t>
            </a:r>
            <a:r>
              <a:rPr lang="el-GR" sz="2000" dirty="0" smtClean="0"/>
              <a:t>Σταυροφόροι κάθε εθνικότητας (Γάλλοι, </a:t>
            </a:r>
            <a:r>
              <a:rPr lang="el-GR" sz="2000" dirty="0" smtClean="0"/>
              <a:t>Γερμανοί</a:t>
            </a:r>
            <a:r>
              <a:rPr lang="el-GR" sz="2000" dirty="0" smtClean="0"/>
              <a:t>, </a:t>
            </a:r>
            <a:r>
              <a:rPr lang="el-GR" sz="2000" dirty="0" smtClean="0"/>
              <a:t>Ισπανοί</a:t>
            </a:r>
            <a:r>
              <a:rPr lang="el-GR" sz="2000" dirty="0" smtClean="0"/>
              <a:t>, Άγγλοι </a:t>
            </a:r>
            <a:r>
              <a:rPr lang="el-GR" sz="2000" dirty="0" err="1" smtClean="0"/>
              <a:t>κ.ά</a:t>
            </a:r>
            <a:r>
              <a:rPr lang="el-GR" sz="2000" dirty="0" smtClean="0"/>
              <a:t>). Η μεγαλόνησος καταλήφθηκε από τους Τούρκους σταδιακά: τα Χανιά έπεσαν το 1645, το Ρέθυμνο το 1646 και τελικά ο Χάνδακας (Ηράκλειο) το 1669 ύστερα από 23 χρόνια στενής πολιορκίας. Οι Βενετοί (υπό τον Δούκα της Κρήτης (Φραγκίσκο </a:t>
            </a:r>
            <a:r>
              <a:rPr lang="el-GR" sz="2000" dirty="0" err="1" smtClean="0"/>
              <a:t>Μοροζίνι</a:t>
            </a:r>
            <a:r>
              <a:rPr lang="el-GR" sz="2000" dirty="0" smtClean="0"/>
              <a:t>) αποχώρησαν ειρηνικά από το νησί, κατόπιν συνθηκολόγησης, πράγμα που τους επέτρεψε να πάρουν μαζί τους το βενετικό Αρχείο της Κρήτης και να το μεταφέρουν ακέραιο στη Βενετία, όπου και σώζεται σήμερα, αποτελώντας πολύτιμη πηγή για την ιστορία της μεγαλονήσου. Μετά την απώλεια της Κρήτης η βενετική κυριαρχία περιορίστηκε στην Τήνο, στην Επτάνησο και στη Δαλματία.</a:t>
            </a:r>
          </a:p>
          <a:p>
            <a:pPr algn="just"/>
            <a:r>
              <a:rPr lang="el-GR" sz="2000" dirty="0" smtClean="0"/>
              <a:t>Η δεύτερη αποτυχία των Οθωμανών να καταλάβουν τη Βιέννη (1683) έδωσε στους Βενετούς την ευκαιρία να ξεκινήσουν μια αντεπίθεση στην Ανατολή. Ο Φραγκίσκος </a:t>
            </a:r>
            <a:r>
              <a:rPr lang="el-GR" sz="2000" dirty="0" err="1" smtClean="0"/>
              <a:t>Μοροζίνι</a:t>
            </a:r>
            <a:r>
              <a:rPr lang="el-GR" sz="2000" dirty="0" smtClean="0"/>
              <a:t> (ως Δόγης πλέον της </a:t>
            </a:r>
            <a:r>
              <a:rPr lang="el-GR" sz="2000" dirty="0" err="1" smtClean="0"/>
              <a:t>Γαληνοτάτης</a:t>
            </a:r>
            <a:r>
              <a:rPr lang="el-GR" sz="2000" dirty="0" smtClean="0"/>
              <a:t> Δημοκρατίας) ξεκίνησε μια εκστρατεία στην Πελοπόννησο, την οποία και κατέλαβε με σχετική ευκολία το 1685-90.  Το 1684 η Λευκάδα και η Βόνιτσα περνούν επίσης σε βενετικά χέρια. Το 1687 ο </a:t>
            </a:r>
            <a:r>
              <a:rPr lang="el-GR" sz="2000" dirty="0" err="1" smtClean="0"/>
              <a:t>Μοροζίνι</a:t>
            </a:r>
            <a:r>
              <a:rPr lang="el-GR" sz="2000" dirty="0" smtClean="0"/>
              <a:t> (ο επονομασθείς και «πελοποννησιακός») εκστράτευσε στην Αττική, όπου στις </a:t>
            </a:r>
            <a:r>
              <a:rPr lang="el-GR" sz="2000" dirty="0" smtClean="0"/>
              <a:t>2</a:t>
            </a:r>
            <a:r>
              <a:rPr lang="el-GR" sz="2000" dirty="0" smtClean="0"/>
              <a:t>6 Σεπτεμβρίου βομβάρδισε την Ακρόπολη, καταστρέφοντας τον Παρθενώνα. Με τη Συνθήκη του Κάρλοβιτς (1699), την οποία συνυπέγραψε η Βενετία, εδραιώθηκε προσωρινά η Β´ Ενετοκρατία στην Πελοπόννησο.</a:t>
            </a:r>
            <a:endParaRPr lang="en-US" sz="2000" dirty="0" smtClean="0"/>
          </a:p>
          <a:p>
            <a:pPr algn="just"/>
            <a:endParaRPr lang="en-US"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609600" y="274638"/>
            <a:ext cx="8077200" cy="639762"/>
          </a:xfrm>
        </p:spPr>
        <p:txBody>
          <a:bodyPr/>
          <a:lstStyle/>
          <a:p>
            <a:r>
              <a:rPr lang="el-GR" sz="2800" b="1" smtClean="0"/>
              <a:t>Η οθωμανική κατάκτηση των Βαλκανίων</a:t>
            </a:r>
            <a:endParaRPr lang="en-US" sz="2800" b="1" smtClean="0"/>
          </a:p>
        </p:txBody>
      </p:sp>
      <p:sp>
        <p:nvSpPr>
          <p:cNvPr id="3" name="Content Placeholder 2"/>
          <p:cNvSpPr>
            <a:spLocks noGrp="1"/>
          </p:cNvSpPr>
          <p:nvPr>
            <p:ph idx="1"/>
          </p:nvPr>
        </p:nvSpPr>
        <p:spPr>
          <a:xfrm>
            <a:off x="304800" y="914400"/>
            <a:ext cx="8382000" cy="5211763"/>
          </a:xfrm>
        </p:spPr>
        <p:txBody>
          <a:bodyPr rtlCol="0">
            <a:normAutofit lnSpcReduction="10000"/>
          </a:bodyPr>
          <a:lstStyle/>
          <a:p>
            <a:pPr fontAlgn="auto">
              <a:spcAft>
                <a:spcPts val="0"/>
              </a:spcAft>
              <a:buFont typeface="Calibri" pitchFamily="34" charset="0"/>
              <a:buChar char="•"/>
              <a:defRPr/>
            </a:pPr>
            <a:r>
              <a:rPr lang="el-GR" sz="2000" dirty="0" smtClean="0"/>
              <a:t>1071 μάχη του </a:t>
            </a:r>
            <a:r>
              <a:rPr lang="el-GR" sz="2000" dirty="0" err="1" smtClean="0"/>
              <a:t>Μαντζικέρτ</a:t>
            </a:r>
            <a:endParaRPr lang="el-GR" sz="2000" dirty="0" smtClean="0"/>
          </a:p>
          <a:p>
            <a:pPr fontAlgn="auto">
              <a:spcAft>
                <a:spcPts val="0"/>
              </a:spcAft>
              <a:buFont typeface="Calibri" pitchFamily="34" charset="0"/>
              <a:buChar char="•"/>
              <a:defRPr/>
            </a:pPr>
            <a:r>
              <a:rPr lang="el-GR" sz="2000" dirty="0" smtClean="0"/>
              <a:t>1176 μάχη του </a:t>
            </a:r>
            <a:r>
              <a:rPr lang="el-GR" sz="2000" dirty="0" err="1" smtClean="0"/>
              <a:t>Μυριοκεφάλου</a:t>
            </a:r>
            <a:endParaRPr lang="el-GR" sz="2000" dirty="0" smtClean="0"/>
          </a:p>
          <a:p>
            <a:pPr fontAlgn="auto">
              <a:spcAft>
                <a:spcPts val="0"/>
              </a:spcAft>
              <a:buFont typeface="Calibri" pitchFamily="34" charset="0"/>
              <a:buChar char="•"/>
              <a:defRPr/>
            </a:pPr>
            <a:r>
              <a:rPr lang="el-GR" sz="2000" dirty="0" smtClean="0"/>
              <a:t>1204 πρώτη Άλωση της Κωνσταντινούπολης από τους Σταυροφόρους.</a:t>
            </a:r>
          </a:p>
          <a:p>
            <a:pPr fontAlgn="auto">
              <a:spcAft>
                <a:spcPts val="0"/>
              </a:spcAft>
              <a:buFont typeface="Calibri" pitchFamily="34" charset="0"/>
              <a:buChar char="•"/>
              <a:defRPr/>
            </a:pPr>
            <a:r>
              <a:rPr lang="el-GR" sz="2000" dirty="0" smtClean="0"/>
              <a:t>1261 ανάκτηση της Κωνσταντινούπολης από τον Μιχαήλ Η´ Παλαιολόγο.</a:t>
            </a:r>
          </a:p>
          <a:p>
            <a:pPr fontAlgn="auto">
              <a:spcAft>
                <a:spcPts val="0"/>
              </a:spcAft>
              <a:buFont typeface="Calibri" pitchFamily="34" charset="0"/>
              <a:buChar char="•"/>
              <a:defRPr/>
            </a:pPr>
            <a:r>
              <a:rPr lang="el-GR" sz="2000" dirty="0" smtClean="0"/>
              <a:t>1280 ίδρυση του οθωμανικού κράτους από τον Οσμάν</a:t>
            </a:r>
          </a:p>
          <a:p>
            <a:pPr fontAlgn="auto">
              <a:spcAft>
                <a:spcPts val="0"/>
              </a:spcAft>
              <a:buFont typeface="Calibri" pitchFamily="34" charset="0"/>
              <a:buChar char="•"/>
              <a:defRPr/>
            </a:pPr>
            <a:r>
              <a:rPr lang="el-GR" sz="2000" dirty="0" smtClean="0"/>
              <a:t>1354 πτώση της Καλλίπολης</a:t>
            </a:r>
          </a:p>
          <a:p>
            <a:pPr fontAlgn="auto">
              <a:spcAft>
                <a:spcPts val="0"/>
              </a:spcAft>
              <a:buFont typeface="Calibri" pitchFamily="34" charset="0"/>
              <a:buChar char="•"/>
              <a:defRPr/>
            </a:pPr>
            <a:r>
              <a:rPr lang="el-GR" sz="2000" dirty="0" smtClean="0"/>
              <a:t>1361/63 πτώση της Αδριανούπολης (πρώτη πρωτεύουσα του οθωμανικού κράτους.</a:t>
            </a:r>
          </a:p>
          <a:p>
            <a:pPr fontAlgn="auto">
              <a:spcAft>
                <a:spcPts val="0"/>
              </a:spcAft>
              <a:buFont typeface="Calibri" pitchFamily="34" charset="0"/>
              <a:buChar char="•"/>
              <a:defRPr/>
            </a:pPr>
            <a:r>
              <a:rPr lang="el-GR" sz="2000" dirty="0" smtClean="0"/>
              <a:t>1371 μάχη στο Ορμένιο (ήττα των Σέρβων).</a:t>
            </a:r>
          </a:p>
          <a:p>
            <a:pPr fontAlgn="auto">
              <a:spcAft>
                <a:spcPts val="0"/>
              </a:spcAft>
              <a:buFont typeface="Calibri" pitchFamily="34" charset="0"/>
              <a:buChar char="•"/>
              <a:defRPr/>
            </a:pPr>
            <a:r>
              <a:rPr lang="el-GR" sz="2000" dirty="0" smtClean="0"/>
              <a:t>1389 μάχη του Κοσσυφοπεδίου (ανάμεσα στον Σουλτάνο </a:t>
            </a:r>
            <a:r>
              <a:rPr lang="el-GR" sz="2000" dirty="0" err="1" smtClean="0"/>
              <a:t>Μουράτ</a:t>
            </a:r>
            <a:r>
              <a:rPr lang="el-GR" sz="2000" dirty="0" smtClean="0"/>
              <a:t> Α´ και τον Σέρβο πρίγκιπα Λάζαρο.</a:t>
            </a:r>
          </a:p>
          <a:p>
            <a:pPr fontAlgn="auto">
              <a:spcAft>
                <a:spcPts val="0"/>
              </a:spcAft>
              <a:buFont typeface="Calibri" pitchFamily="34" charset="0"/>
              <a:buChar char="•"/>
              <a:defRPr/>
            </a:pPr>
            <a:r>
              <a:rPr lang="el-GR" sz="2000" dirty="0" smtClean="0"/>
              <a:t>1393 πτώση του Μεγάλου </a:t>
            </a:r>
            <a:r>
              <a:rPr lang="el-GR" sz="2000" dirty="0" err="1" smtClean="0"/>
              <a:t>Τυρνόβου</a:t>
            </a:r>
            <a:r>
              <a:rPr lang="el-GR" sz="2000" dirty="0" smtClean="0"/>
              <a:t> (κατάλυση του βουλγαρικού μεσαιωνικού κράτους).</a:t>
            </a:r>
          </a:p>
          <a:p>
            <a:pPr fontAlgn="auto">
              <a:spcAft>
                <a:spcPts val="0"/>
              </a:spcAft>
              <a:buFont typeface="Calibri" pitchFamily="34" charset="0"/>
              <a:buChar char="•"/>
              <a:defRPr/>
            </a:pPr>
            <a:r>
              <a:rPr lang="el-GR" sz="2000" dirty="0" smtClean="0"/>
              <a:t>1396 μάχη της Νικόπολης (ανάμεσα στους Ούγγρους και στους Οθωμανούς).</a:t>
            </a:r>
          </a:p>
          <a:p>
            <a:pPr fontAlgn="auto">
              <a:spcAft>
                <a:spcPts val="0"/>
              </a:spcAft>
              <a:buFont typeface="Calibri" pitchFamily="34" charset="0"/>
              <a:buChar char="•"/>
              <a:defRPr/>
            </a:pPr>
            <a:r>
              <a:rPr lang="el-GR" sz="2000" dirty="0" smtClean="0"/>
              <a:t>1402 μάχη της Άγκυρας (ήττα των Οθωμανών από τον Ταμερλάνο)</a:t>
            </a:r>
          </a:p>
          <a:p>
            <a:pPr fontAlgn="auto">
              <a:spcAft>
                <a:spcPts val="0"/>
              </a:spcAft>
              <a:buFont typeface="Calibri" pitchFamily="34" charset="0"/>
              <a:buChar char="•"/>
              <a:defRPr/>
            </a:pPr>
            <a:endParaRPr lang="el-GR" sz="2000" dirty="0" smtClean="0"/>
          </a:p>
          <a:p>
            <a:pPr fontAlgn="auto">
              <a:spcAft>
                <a:spcPts val="0"/>
              </a:spcAft>
              <a:buFont typeface="Calibri" pitchFamily="34" charset="0"/>
              <a:buChar char="•"/>
              <a:defRPr/>
            </a:pPr>
            <a:endParaRPr lang="en-US" sz="2000" dirty="0" smtClean="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86800" cy="6248400"/>
          </a:xfrm>
        </p:spPr>
        <p:txBody>
          <a:bodyPr/>
          <a:lstStyle/>
          <a:p>
            <a:pPr algn="just"/>
            <a:r>
              <a:rPr lang="el-GR" sz="2000" dirty="0" smtClean="0"/>
              <a:t>Το 1714 ξεσπά ο Ζ´ κατά </a:t>
            </a:r>
            <a:r>
              <a:rPr lang="el-GR" sz="2000" dirty="0" smtClean="0"/>
              <a:t>σειράν </a:t>
            </a:r>
            <a:r>
              <a:rPr lang="el-GR" sz="2000" dirty="0" smtClean="0"/>
              <a:t>και τελευταίος </a:t>
            </a:r>
            <a:r>
              <a:rPr lang="el-GR" sz="2000" dirty="0" err="1" smtClean="0"/>
              <a:t>Τουρκοβενετικός</a:t>
            </a:r>
            <a:r>
              <a:rPr lang="el-GR" sz="2000" dirty="0" smtClean="0"/>
              <a:t> Πόλεμος, κατά τον οποία οι Τούρκοι ανακαταλαμβάνουν με ευκολία την Πελοπόννησο χάρη στην παθητική στάση των χριστιανών (που είχαν δυσαρεστηθεί από τη στάση των Βενετών) και πολιορκούν την Κέρκυρα.  Η Κέρκυρα σώθηκε χάρη στον </a:t>
            </a:r>
            <a:r>
              <a:rPr lang="el-GR" sz="2000" dirty="0" err="1" smtClean="0"/>
              <a:t>ηρωϊσμό</a:t>
            </a:r>
            <a:r>
              <a:rPr lang="el-GR" sz="2000" dirty="0" smtClean="0"/>
              <a:t> των κατοίκων της και τις ικανότητες του διοικητού της, στρατηγού </a:t>
            </a:r>
            <a:r>
              <a:rPr lang="en-US" sz="2000" dirty="0" err="1" smtClean="0"/>
              <a:t>Schulemburg</a:t>
            </a:r>
            <a:r>
              <a:rPr lang="en-US" sz="2000" dirty="0" smtClean="0"/>
              <a:t> (</a:t>
            </a:r>
            <a:r>
              <a:rPr lang="el-GR" sz="2000" dirty="0" smtClean="0"/>
              <a:t>μαρμάρινος </a:t>
            </a:r>
            <a:r>
              <a:rPr lang="el-GR" sz="2000" dirty="0" err="1" smtClean="0"/>
              <a:t>αδριάντας</a:t>
            </a:r>
            <a:r>
              <a:rPr lang="el-GR" sz="2000" dirty="0" smtClean="0"/>
              <a:t> του οποίου κοσμεί σήμερα την είσοδο του παλαιού φρουρίου της Κέρκυρας).  Την ίδια τύχη δεν είχε όμως η Τήνος, που έπεσε το 1714 οριστικά στα χέρια των Τούρκων. Την αμέσως επόμενη χρονιά χάθηκαν και τα τελευταία ερείσματα των Βενετών στην Κρήτη (</a:t>
            </a:r>
            <a:r>
              <a:rPr lang="el-GR" sz="2000" dirty="0" err="1" smtClean="0"/>
              <a:t>Σπιναλόγγα</a:t>
            </a:r>
            <a:r>
              <a:rPr lang="el-GR" sz="2000" dirty="0" smtClean="0"/>
              <a:t>, Σούδα και Γραμβούσα). Ο </a:t>
            </a:r>
            <a:r>
              <a:rPr lang="el-GR" sz="2000" dirty="0" smtClean="0"/>
              <a:t>Ζ´ </a:t>
            </a:r>
            <a:r>
              <a:rPr lang="el-GR" sz="2000" dirty="0" err="1" smtClean="0"/>
              <a:t>Τουρκοβενετικός</a:t>
            </a:r>
            <a:r>
              <a:rPr lang="el-GR" sz="2000" dirty="0" smtClean="0"/>
              <a:t> Πόλεμος έληξε επίσημα με τη Συνθήκη του Κάρλοβιτς (1718) και έκτοτε η βενετική κυριαρχία στην Ανατολή περιορίστηκε στα Ιόνια Νησιά και στις Δαλματικές ακτές, μέχρι την κατάλυση της </a:t>
            </a:r>
            <a:r>
              <a:rPr lang="en-US" sz="2000" dirty="0" err="1" smtClean="0"/>
              <a:t>Serenissima</a:t>
            </a:r>
            <a:r>
              <a:rPr lang="en-US" sz="2000" dirty="0" smtClean="0"/>
              <a:t> </a:t>
            </a:r>
            <a:r>
              <a:rPr lang="en-US" sz="2000" dirty="0" err="1" smtClean="0"/>
              <a:t>Republica</a:t>
            </a:r>
            <a:r>
              <a:rPr lang="en-US" sz="2000" dirty="0" smtClean="0"/>
              <a:t> </a:t>
            </a:r>
            <a:r>
              <a:rPr lang="el-GR" sz="2000" dirty="0" smtClean="0"/>
              <a:t>από τον Ναπολέοντα το 1797.</a:t>
            </a:r>
            <a:endParaRPr lang="en-US" sz="2000" dirty="0" smtClean="0"/>
          </a:p>
          <a:p>
            <a:pPr algn="just"/>
            <a:endParaRPr lang="en-US" sz="2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r>
              <a:rPr lang="el-GR" sz="2400" b="1" dirty="0" smtClean="0"/>
              <a:t>Το </a:t>
            </a:r>
            <a:r>
              <a:rPr lang="el-GR" sz="2400" b="1" dirty="0" err="1" smtClean="0"/>
              <a:t>Φλαγγίνειο</a:t>
            </a:r>
            <a:r>
              <a:rPr lang="el-GR" sz="2400" b="1" dirty="0" smtClean="0"/>
              <a:t> Φροντιστήριο της Βενετίας</a:t>
            </a:r>
            <a:endParaRPr lang="en-US" sz="2400" b="1" dirty="0"/>
          </a:p>
        </p:txBody>
      </p:sp>
      <p:sp>
        <p:nvSpPr>
          <p:cNvPr id="3" name="Content Placeholder 2"/>
          <p:cNvSpPr>
            <a:spLocks noGrp="1"/>
          </p:cNvSpPr>
          <p:nvPr>
            <p:ph idx="1"/>
          </p:nvPr>
        </p:nvSpPr>
        <p:spPr>
          <a:xfrm>
            <a:off x="228600" y="914400"/>
            <a:ext cx="8610600" cy="5715000"/>
          </a:xfrm>
        </p:spPr>
        <p:txBody>
          <a:bodyPr/>
          <a:lstStyle/>
          <a:p>
            <a:pPr algn="just"/>
            <a:r>
              <a:rPr lang="el-GR" sz="2000" dirty="0" smtClean="0"/>
              <a:t>Η Ελληνική Κοινότητα της Βενετίας ιδρύθηκε το 1498 ως φιλανθρωπική Αδελφότητα (</a:t>
            </a:r>
            <a:r>
              <a:rPr lang="en-US" sz="2000" dirty="0" err="1" smtClean="0"/>
              <a:t>Scuola</a:t>
            </a:r>
            <a:r>
              <a:rPr lang="en-US" sz="2000" dirty="0" smtClean="0"/>
              <a:t>). </a:t>
            </a:r>
            <a:r>
              <a:rPr lang="el-GR" sz="2000" dirty="0" smtClean="0"/>
              <a:t>Το 1577 μετέφερε την έδρα του στη Βενετία ο τιτλούχος (</a:t>
            </a:r>
            <a:r>
              <a:rPr lang="el-GR" sz="2000" dirty="0" err="1" smtClean="0"/>
              <a:t>υπερόριος</a:t>
            </a:r>
            <a:r>
              <a:rPr lang="el-GR" sz="2000" dirty="0" smtClean="0"/>
              <a:t>) </a:t>
            </a:r>
            <a:r>
              <a:rPr lang="el-GR" sz="2000" dirty="0" err="1" smtClean="0"/>
              <a:t>μητρ</a:t>
            </a:r>
            <a:r>
              <a:rPr lang="el-GR" sz="2000" dirty="0" smtClean="0"/>
              <a:t>. </a:t>
            </a:r>
            <a:r>
              <a:rPr lang="el-GR" sz="2000" dirty="0" err="1" smtClean="0"/>
              <a:t>Φιλαδελφείας</a:t>
            </a:r>
            <a:r>
              <a:rPr lang="el-GR" sz="2000" dirty="0" smtClean="0"/>
              <a:t> Γαβριήλ Σεβήρος. Αυτή η συμβιβαστική ρύθμιση υπαγορεύθηκε από την αρχή του κανονικού δικαίου, ότι απαγορευόταν η συνύπαρξη με τον ίδιο τίτλο και στην ίδια πόλη δύο χριστιανών επισκόπων.</a:t>
            </a:r>
            <a:endParaRPr lang="en-US" sz="2000" dirty="0" smtClean="0"/>
          </a:p>
          <a:p>
            <a:pPr algn="just"/>
            <a:r>
              <a:rPr lang="el-GR" sz="2000" dirty="0" smtClean="0"/>
              <a:t>Το 1593 η Ελληνική Αδελφότητα της Βενετίας ίδρυσε ελληνική σχολή στοιχειώδους εκπαίδευσης για τα μέλη της. Ωστόσο, αισθητή ήταν η έλλειψη άλλου, ανώτερου σχολείου ελληνικής παιδείας στην αρχαιότερη αυτή ελληνική παροικία της Δύσης. Το κενό αυτό ήλθε να καλύψει με δωρεά του ο Θωμάς Φλαγγίνης (1578-1648), κερκυραϊκής καταγωγής έμπορος γεννημένος και μόνιμα εγκατεστημένος στην Βενετία (το πατρογονικό σπίτι του Φλαγγίνη σώζεται ανακαινισμένο στη συνοικία Ανεμόμυλος της Κέρκυρας). Ο Φλαγγίνης, ο οποίος διατηρούσε επαφές με υψηλά πολιτικά πρόσωπα της Δημοκρατίας του Αγίου Μάρκου και έφθασε να γίνει έμμισθος δικηγόρος του βενετικού Δημοσίου, υπέβαλε το 1625 υπόμνημα στη βενετική υπηρεσία των Αναμορφωτών (αρμόδια για την παιδεία), ζητώντας την ίδρυση Ελληνικού Φροντιστηρίου (</a:t>
            </a:r>
            <a:r>
              <a:rPr lang="en-US" sz="2000" dirty="0" err="1" smtClean="0"/>
              <a:t>Collegio</a:t>
            </a:r>
            <a:r>
              <a:rPr lang="en-US" sz="2000" dirty="0" smtClean="0"/>
              <a:t>) </a:t>
            </a:r>
            <a:r>
              <a:rPr lang="el-GR" sz="2000" dirty="0" smtClean="0"/>
              <a:t>στα πλαίσια της Ελληνικής Αδελφότητας.  </a:t>
            </a:r>
            <a:endParaRPr lang="en-US" sz="20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839200" cy="6248400"/>
          </a:xfrm>
        </p:spPr>
        <p:txBody>
          <a:bodyPr/>
          <a:lstStyle/>
          <a:p>
            <a:pPr algn="just"/>
            <a:r>
              <a:rPr lang="el-GR" sz="2000" dirty="0" smtClean="0"/>
              <a:t>Με τη διαθήκη του το 1644 άφησε μέρος της περιουσίας του για το Φροντιστήριο. Ο Φλαγγίνης δεν πρόλαβε να δει την ίδρυση του Φροντιστηρίου πριν τον θάνατό του. </a:t>
            </a:r>
            <a:r>
              <a:rPr lang="el-GR" sz="2000" dirty="0" smtClean="0"/>
              <a:t>Η επίσημη άδεια των αρχών δόθηκε μόλις το 1661 και το </a:t>
            </a:r>
            <a:r>
              <a:rPr lang="el-GR" sz="2000" dirty="0" err="1" smtClean="0"/>
              <a:t>το</a:t>
            </a:r>
            <a:r>
              <a:rPr lang="el-GR" sz="2000" dirty="0" smtClean="0"/>
              <a:t> </a:t>
            </a:r>
            <a:r>
              <a:rPr lang="el-GR" sz="2000" dirty="0" err="1" smtClean="0"/>
              <a:t>Φλαγγίνειο</a:t>
            </a:r>
            <a:r>
              <a:rPr lang="el-GR" sz="2000" dirty="0" smtClean="0"/>
              <a:t> </a:t>
            </a:r>
            <a:r>
              <a:rPr lang="el-GR" sz="2000" dirty="0" smtClean="0"/>
              <a:t>(ή </a:t>
            </a:r>
            <a:r>
              <a:rPr lang="el-GR" sz="2000" dirty="0" err="1" smtClean="0"/>
              <a:t>Φλαγγινιανό</a:t>
            </a:r>
            <a:r>
              <a:rPr lang="el-GR" sz="2000" dirty="0" smtClean="0"/>
              <a:t>) Φροντιστήριο άνοιξε τελικά τις πύλες του –δίπλα στον ελληνικό ορθόδοξο ναό του Αγίου </a:t>
            </a:r>
            <a:r>
              <a:rPr lang="el-GR" sz="2000" dirty="0" smtClean="0"/>
              <a:t>Γ</a:t>
            </a:r>
            <a:r>
              <a:rPr lang="el-GR" sz="2000" dirty="0" smtClean="0"/>
              <a:t>εωργίου στη συνοικία </a:t>
            </a:r>
            <a:r>
              <a:rPr lang="en-US" sz="2000" dirty="0" err="1" smtClean="0"/>
              <a:t>Castello</a:t>
            </a:r>
            <a:r>
              <a:rPr lang="en-US" sz="2000" dirty="0" smtClean="0"/>
              <a:t>- </a:t>
            </a:r>
            <a:r>
              <a:rPr lang="el-GR" sz="2000" dirty="0" smtClean="0"/>
              <a:t>το 1665. Η εποπτεία του Ιδρύματος δόθηκε στον επιτόπιο </a:t>
            </a:r>
            <a:r>
              <a:rPr lang="el-GR" sz="2000" dirty="0" err="1" smtClean="0"/>
              <a:t>μητρ</a:t>
            </a:r>
            <a:r>
              <a:rPr lang="el-GR" sz="2000" dirty="0" smtClean="0"/>
              <a:t>. </a:t>
            </a:r>
            <a:r>
              <a:rPr lang="el-GR" sz="2000" dirty="0" err="1" smtClean="0"/>
              <a:t>Φιλαδελφείας</a:t>
            </a:r>
            <a:r>
              <a:rPr lang="el-GR" sz="2000" dirty="0" smtClean="0"/>
              <a:t>. Τον διευθυντή τον όριζαν οι Αναμορφωτές, ενώ η Ελληνική Αδελφότητα φρόντιζε για την καλή λειτουργία του. Στο </a:t>
            </a:r>
            <a:r>
              <a:rPr lang="el-GR" sz="2000" dirty="0" err="1" smtClean="0"/>
              <a:t>Φλαγγίνειο</a:t>
            </a:r>
            <a:r>
              <a:rPr lang="el-GR" sz="2000" dirty="0" smtClean="0"/>
              <a:t> Φροντιστήριο φοιτούσαν ως εσωτερικού υπότροφοι 9από το κληροδότημα Φλαγγίνη) δώδεκα μαθητές. Από το 1665 έως το 1798 φοίτησαν 517 εσωτερικοί μαθητές. Παράλληλα, υπήρχαν και εξωτερικοί μαθητές, Έλληνες αλλά και Βενετοί. Οι περισσότεροι κατάγονταν από την Κεφαλονιά, ενώ ακολουθούσαν ως προς τον τόπο καταγωγής των μαθητών η Κρήτη, η Κέρκυρα, η Ζάκυνθος, η Βενετία, η Κωνσταντινούπολη, η Δαλματία, η Αθήνα, η Χίος, η Κύπρος, τα Ιωάννινα, η Λευκάδα και άλλες περιοχές. </a:t>
            </a:r>
          </a:p>
          <a:p>
            <a:pPr algn="just"/>
            <a:r>
              <a:rPr lang="el-GR" sz="2000" dirty="0" smtClean="0"/>
              <a:t>Από τους αποφοίτους πολλοί διακρίθηκαν και ωφέλησαν τον Ελληνισμό, όπως ο Γεώργιος καλαφάτης, που έγινε καθηγητής στο Πανεπιστήμιο της </a:t>
            </a:r>
            <a:r>
              <a:rPr lang="el-GR" sz="2000" dirty="0" err="1" smtClean="0"/>
              <a:t>Πάδοβας</a:t>
            </a:r>
            <a:r>
              <a:rPr lang="el-GR" sz="2000" dirty="0" smtClean="0"/>
              <a:t>, ο Αθανάσιος </a:t>
            </a:r>
            <a:r>
              <a:rPr lang="el-GR" sz="2000" dirty="0" err="1" smtClean="0"/>
              <a:t>Σκιαδάς</a:t>
            </a:r>
            <a:r>
              <a:rPr lang="el-GR" sz="2000" dirty="0" smtClean="0"/>
              <a:t>, που δίδαξε την ελληνική στην Ακαδημία της Μόσχας, ο Βικέντιος Δαμοδός, που διετέλεσε δάσκαλος και δικηγόρος στην Κεφαλονιά, ο Γεώργιος </a:t>
            </a:r>
            <a:r>
              <a:rPr lang="el-GR" sz="2000" dirty="0" err="1" smtClean="0"/>
              <a:t>Βενδότης</a:t>
            </a:r>
            <a:r>
              <a:rPr lang="el-GR" sz="2000" dirty="0" smtClean="0"/>
              <a:t>, που εργάστηκε ως τυπογράφος στη Βιέννη κ.ά. </a:t>
            </a:r>
            <a:endParaRPr lang="en-US" sz="20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458200" cy="5821363"/>
          </a:xfrm>
        </p:spPr>
        <p:txBody>
          <a:bodyPr/>
          <a:lstStyle/>
          <a:p>
            <a:pPr algn="just"/>
            <a:r>
              <a:rPr lang="el-GR" sz="2000" dirty="0" smtClean="0"/>
              <a:t>Από τους μαθητές του </a:t>
            </a:r>
            <a:r>
              <a:rPr lang="el-GR" sz="2000" dirty="0" err="1" smtClean="0"/>
              <a:t>Φλαγγινείου</a:t>
            </a:r>
            <a:r>
              <a:rPr lang="el-GR" sz="2000" dirty="0" smtClean="0"/>
              <a:t> εκδόθηκαν το 1708 τα </a:t>
            </a:r>
            <a:r>
              <a:rPr lang="el-GR" sz="2000" i="1" dirty="0" smtClean="0"/>
              <a:t>Άνθη Ευλαβείας</a:t>
            </a:r>
            <a:r>
              <a:rPr lang="el-GR" sz="2000" dirty="0" smtClean="0"/>
              <a:t>, μια ποιητική συλλογή με ιδιαίτερο φιλολογικό ενδιαφέρον.  Η βιβλιοθήκη της Σχολής ήταν ιδιαίτερα αξιόλογη με περισσότερα από χίλια χειρόγραφα και βιβλία. Το </a:t>
            </a:r>
            <a:r>
              <a:rPr lang="el-GR" sz="2000" dirty="0" err="1" smtClean="0"/>
              <a:t>Φλαγγίνειο</a:t>
            </a:r>
            <a:r>
              <a:rPr lang="el-GR" sz="2000" dirty="0" smtClean="0"/>
              <a:t> Φροντιστήριο έκλεισε απότομα το 1798, όταν ο Ναπολέων  κατέσχεσε το κληροδότημα Φλαγγίνη υπέρ του γαλλικού Δημοσίου.</a:t>
            </a:r>
            <a:endParaRPr lang="en-US" sz="2000" dirty="0" smtClean="0"/>
          </a:p>
          <a:p>
            <a:pPr algn="just"/>
            <a:endParaRPr lang="en-US" sz="20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533400" y="228600"/>
            <a:ext cx="8229600" cy="685800"/>
          </a:xfrm>
        </p:spPr>
        <p:txBody>
          <a:bodyPr rtlCol="0">
            <a:normAutofit fontScale="90000"/>
          </a:bodyPr>
          <a:lstStyle/>
          <a:p>
            <a:pPr fontAlgn="auto">
              <a:spcAft>
                <a:spcPts val="0"/>
              </a:spcAft>
              <a:defRPr/>
            </a:pPr>
            <a:r>
              <a:rPr lang="el-GR" sz="2800" b="1" smtClean="0"/>
              <a:t>Προϋποθέσεις και ηγετικές ομάδες της Ελληνικής Επανάστασης (1821 – 1832)</a:t>
            </a:r>
            <a:endParaRPr lang="en-US" sz="2800" b="1" smtClean="0"/>
          </a:p>
        </p:txBody>
      </p:sp>
      <p:sp>
        <p:nvSpPr>
          <p:cNvPr id="24579" name="Content Placeholder 2"/>
          <p:cNvSpPr>
            <a:spLocks noGrp="1"/>
          </p:cNvSpPr>
          <p:nvPr>
            <p:ph idx="1"/>
          </p:nvPr>
        </p:nvSpPr>
        <p:spPr>
          <a:xfrm>
            <a:off x="457200" y="1143000"/>
            <a:ext cx="8229600" cy="5410200"/>
          </a:xfrm>
        </p:spPr>
        <p:txBody>
          <a:bodyPr rtlCol="0">
            <a:normAutofit lnSpcReduction="10000"/>
          </a:bodyPr>
          <a:lstStyle/>
          <a:p>
            <a:pPr algn="just" fontAlgn="auto">
              <a:spcAft>
                <a:spcPts val="0"/>
              </a:spcAft>
              <a:buFont typeface="Arial" pitchFamily="34" charset="0"/>
              <a:buChar char="•"/>
              <a:defRPr/>
            </a:pPr>
            <a:r>
              <a:rPr lang="el-GR" sz="2000" smtClean="0"/>
              <a:t>Πνευματική προϋπόθεση</a:t>
            </a:r>
            <a:r>
              <a:rPr lang="en-US" sz="2000" smtClean="0"/>
              <a:t>: </a:t>
            </a:r>
            <a:r>
              <a:rPr lang="el-GR" sz="2000" smtClean="0"/>
              <a:t>διάδοση των ιδεών του γαλλικού Διαφωτισμού και της γαλλικής Επανάστασης.</a:t>
            </a:r>
          </a:p>
          <a:p>
            <a:pPr algn="just" fontAlgn="auto">
              <a:spcAft>
                <a:spcPts val="0"/>
              </a:spcAft>
              <a:buFont typeface="Arial" pitchFamily="34" charset="0"/>
              <a:buChar char="•"/>
              <a:defRPr/>
            </a:pPr>
            <a:r>
              <a:rPr lang="el-GR" sz="2000" smtClean="0"/>
              <a:t>Οικονομική προϋπόθεση</a:t>
            </a:r>
            <a:r>
              <a:rPr lang="en-US" sz="2000" smtClean="0"/>
              <a:t>: </a:t>
            </a:r>
            <a:r>
              <a:rPr lang="el-GR" sz="2000" smtClean="0"/>
              <a:t>η ανάπτυξη του ελληνικού εμπορίου και η απογείωση της ελληνικής ναυτιλίας την περίοδο των πολέμων της Γαλλικής Επανάστασης και του ηπειρωτικού αποκλεισμού. Η ανάπτυξη της (εμπορευματικής) καπιταλιστικής οικονομίας απαιτεί φιλελεύθερο αστικό πολιτικό πλαίσιο.</a:t>
            </a:r>
          </a:p>
          <a:p>
            <a:pPr algn="just" fontAlgn="auto">
              <a:spcAft>
                <a:spcPts val="0"/>
              </a:spcAft>
              <a:buFont typeface="Arial" pitchFamily="34" charset="0"/>
              <a:buChar char="•"/>
              <a:defRPr/>
            </a:pPr>
            <a:r>
              <a:rPr lang="el-GR" sz="2000" smtClean="0"/>
              <a:t>Κοινωνική προϋπόθεση</a:t>
            </a:r>
            <a:r>
              <a:rPr lang="en-US" sz="2000" smtClean="0"/>
              <a:t>: </a:t>
            </a:r>
            <a:r>
              <a:rPr lang="el-GR" sz="2000" smtClean="0"/>
              <a:t>ο σχηματισμός ομάδων κοινωνικής ισχύος στα αστικά κέντρα των Βαλκανίων και της Μικράς Ασίας (Κωνσταντινούπολη, Σμύρνη, Θεσσαλονίκη, Ιωάννινα, Χίο, Σιάτιστα, Κοζάνη κ.ά.) καθώς και στην Οδησσό, το Βουκουρέστι και αλλού.</a:t>
            </a:r>
          </a:p>
          <a:p>
            <a:pPr algn="just" fontAlgn="auto">
              <a:spcAft>
                <a:spcPts val="0"/>
              </a:spcAft>
              <a:buFont typeface="Arial" pitchFamily="34" charset="0"/>
              <a:buChar char="•"/>
              <a:defRPr/>
            </a:pPr>
            <a:r>
              <a:rPr lang="el-GR" sz="2000" smtClean="0"/>
              <a:t>Πολιτική προϋπόθεση η άνοδος της τάξης των Φαναριωτών και η εγκαθίδρυσή τους στη Μολδαβία (1709) και στη Βλαχία (1716). Οι Φαναριώτες ως πεφωτισμένοι ηγεμόνες των παρίστριων χωρών γίνονται προστάτες των Ελλήνων λογίων και δημιουργούν ευνοϊκές συνθήκες για την διάδοση των ιδεών τους στα Βαλκάνια. Ιδρύουν τις ακαδημίες του Ιασίου και του Βουκουρεστίου. Ήγειραν το γλωσσικό ζήτημα, δηλαδή την αντικατάσταση των αρχαίων (ελληνικών) με τη ζώσα λαϊκή γλώσσα.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idx="1"/>
          </p:nvPr>
        </p:nvSpPr>
        <p:spPr>
          <a:xfrm>
            <a:off x="228600" y="228600"/>
            <a:ext cx="8458200" cy="6324600"/>
          </a:xfrm>
        </p:spPr>
        <p:txBody>
          <a:bodyPr rtlCol="0">
            <a:normAutofit lnSpcReduction="10000"/>
          </a:bodyPr>
          <a:lstStyle/>
          <a:p>
            <a:pPr algn="just" fontAlgn="auto">
              <a:spcAft>
                <a:spcPts val="0"/>
              </a:spcAft>
              <a:buFont typeface="Arial" pitchFamily="34" charset="0"/>
              <a:buChar char="•"/>
              <a:defRPr/>
            </a:pPr>
            <a:r>
              <a:rPr lang="el-GR" sz="2000" smtClean="0"/>
              <a:t>Τρεις κατηγορίες ηγετικών ομάδων της Επανάστασης</a:t>
            </a:r>
            <a:r>
              <a:rPr lang="en-US" sz="2000" smtClean="0"/>
              <a:t>:</a:t>
            </a:r>
            <a:endParaRPr lang="el-GR" sz="2000" smtClean="0"/>
          </a:p>
          <a:p>
            <a:pPr algn="just" fontAlgn="auto">
              <a:spcAft>
                <a:spcPts val="0"/>
              </a:spcAft>
              <a:buFont typeface="Arial" pitchFamily="34" charset="0"/>
              <a:buChar char="•"/>
              <a:defRPr/>
            </a:pPr>
            <a:r>
              <a:rPr lang="el-GR" sz="2000" smtClean="0"/>
              <a:t>α´) διανοούμενοι του Διαφωτισμού.</a:t>
            </a:r>
          </a:p>
          <a:p>
            <a:pPr algn="just" fontAlgn="auto">
              <a:spcAft>
                <a:spcPts val="0"/>
              </a:spcAft>
              <a:buFont typeface="Arial" pitchFamily="34" charset="0"/>
              <a:buChar char="•"/>
              <a:defRPr/>
            </a:pPr>
            <a:r>
              <a:rPr lang="el-GR" sz="2000" smtClean="0"/>
              <a:t>β´) έμποροι</a:t>
            </a:r>
          </a:p>
          <a:p>
            <a:pPr algn="just" fontAlgn="auto">
              <a:spcAft>
                <a:spcPts val="0"/>
              </a:spcAft>
              <a:buFont typeface="Arial" pitchFamily="34" charset="0"/>
              <a:buChar char="•"/>
              <a:defRPr/>
            </a:pPr>
            <a:r>
              <a:rPr lang="el-GR" sz="2000" smtClean="0"/>
              <a:t>Γ´) νομοκατεστημένες ελίτ</a:t>
            </a:r>
          </a:p>
          <a:p>
            <a:pPr algn="just" fontAlgn="auto">
              <a:spcAft>
                <a:spcPts val="0"/>
              </a:spcAft>
              <a:buFont typeface="Arial" pitchFamily="34" charset="0"/>
              <a:buChar char="•"/>
              <a:defRPr/>
            </a:pPr>
            <a:r>
              <a:rPr lang="el-GR" sz="2000" smtClean="0"/>
              <a:t>Νεοελληνικός Διαφωτισμός. Πρβλ. γαλλική </a:t>
            </a:r>
            <a:r>
              <a:rPr lang="en-US" sz="2000" smtClean="0"/>
              <a:t>lumi</a:t>
            </a:r>
            <a:r>
              <a:rPr lang="el-GR" sz="2000" smtClean="0"/>
              <a:t>è</a:t>
            </a:r>
            <a:r>
              <a:rPr lang="en-US" sz="2000" smtClean="0"/>
              <a:t>res</a:t>
            </a:r>
            <a:r>
              <a:rPr lang="el-GR" sz="2000" smtClean="0"/>
              <a:t> («περίοδος των φώτων»).</a:t>
            </a:r>
          </a:p>
          <a:p>
            <a:pPr algn="just" fontAlgn="auto">
              <a:spcAft>
                <a:spcPts val="0"/>
              </a:spcAft>
              <a:buFont typeface="Arial" pitchFamily="34" charset="0"/>
              <a:buChar char="•"/>
              <a:defRPr/>
            </a:pPr>
            <a:r>
              <a:rPr lang="el-GR" sz="2000" smtClean="0"/>
              <a:t>Νεοέλληνες Διαφωτιστές</a:t>
            </a:r>
            <a:r>
              <a:rPr lang="en-US" sz="2000" smtClean="0"/>
              <a:t>: </a:t>
            </a:r>
            <a:r>
              <a:rPr lang="el-GR" sz="2000" smtClean="0"/>
              <a:t>Η κοινωνική αυτή ομάδα διέθετε ως μέσο κοινωνικής διάκρισης την ορθολογική γνώση του κόσμου, την πολιτική σκέψη και την παραγωγή ιδεών που ερμήνευαν τους Έλληνες (την ελληνική ταυτότητα) με όρους κοσμικούς, δηλαδή ιστορικούς. Ο νεοελληνικός Διαφωτισμός εισήγαγε στις ελληνικές χώρες τη φιλελεύθερη πολιτική ιδεολογία και τις αξίες του ευρωπαϊκού Διαφωτισμού. Οι Νεοέλληνες Διαφωτιστές διανοούμενοι (μια ομάδα που δεν ξεπερνούσε τα εκατό άτομα) θεμελίωναν ιδεολογικά το δικαίωμα των Ελλήνων να ζουν ελεύθεροι και πολιτικά ανεξάρτητοι. Επρόκειτο για τη μεταμόρφωση των Ρωμιών ραγιάδων σε Έλληνες (με συναίσθηση της αρχαιοελληνικές καταγωγής τους) με «φυσικά δίκαια» (ελευθερία, ισότητα, ισονομία, ισοπολιτεία, δικαίωμα αντίστασης στην τυραννία κλπ.). Σκοπός τους η «μετακένωση» της δυτικής παιδείας στην Ελλάδα και στην ανανέωση της γνωριμίας του νέου ελληνισμού με την γραμματεία των αρχαίων.</a:t>
            </a:r>
            <a:endParaRPr lang="en-US" sz="2000" smtClean="0"/>
          </a:p>
          <a:p>
            <a:pPr fontAlgn="auto">
              <a:spcAft>
                <a:spcPts val="0"/>
              </a:spcAft>
              <a:buFont typeface="Arial" pitchFamily="34" charset="0"/>
              <a:buChar char="•"/>
              <a:defRPr/>
            </a:pPr>
            <a:endParaRPr lang="en-US" sz="2000" smtClean="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Grp="1" noChangeAspect="1" noChangeArrowheads="1"/>
          </p:cNvPicPr>
          <p:nvPr>
            <p:ph idx="1"/>
          </p:nvPr>
        </p:nvPicPr>
        <p:blipFill>
          <a:blip r:embed="rId2"/>
          <a:srcRect/>
          <a:stretch>
            <a:fillRect/>
          </a:stretch>
        </p:blipFill>
        <p:spPr>
          <a:xfrm>
            <a:off x="457200" y="762000"/>
            <a:ext cx="2514600" cy="4038600"/>
          </a:xfrm>
          <a:noFill/>
        </p:spPr>
      </p:pic>
      <p:pic>
        <p:nvPicPr>
          <p:cNvPr id="26627" name="Picture 3"/>
          <p:cNvPicPr>
            <a:picLocks noChangeAspect="1" noChangeArrowheads="1"/>
          </p:cNvPicPr>
          <p:nvPr/>
        </p:nvPicPr>
        <p:blipFill>
          <a:blip r:embed="rId3"/>
          <a:srcRect/>
          <a:stretch>
            <a:fillRect/>
          </a:stretch>
        </p:blipFill>
        <p:spPr bwMode="auto">
          <a:xfrm>
            <a:off x="3352800" y="838200"/>
            <a:ext cx="2371725" cy="4038600"/>
          </a:xfrm>
          <a:prstGeom prst="rect">
            <a:avLst/>
          </a:prstGeom>
          <a:noFill/>
          <a:ln w="9525">
            <a:noFill/>
            <a:miter lim="800000"/>
            <a:headEnd/>
            <a:tailEnd/>
          </a:ln>
        </p:spPr>
      </p:pic>
      <p:pic>
        <p:nvPicPr>
          <p:cNvPr id="26628" name="Picture 4"/>
          <p:cNvPicPr>
            <a:picLocks noChangeAspect="1" noChangeArrowheads="1"/>
          </p:cNvPicPr>
          <p:nvPr/>
        </p:nvPicPr>
        <p:blipFill>
          <a:blip r:embed="rId4"/>
          <a:srcRect/>
          <a:stretch>
            <a:fillRect/>
          </a:stretch>
        </p:blipFill>
        <p:spPr bwMode="auto">
          <a:xfrm>
            <a:off x="6172200" y="838200"/>
            <a:ext cx="2514600" cy="40386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idx="1"/>
          </p:nvPr>
        </p:nvSpPr>
        <p:spPr>
          <a:xfrm>
            <a:off x="152400" y="152400"/>
            <a:ext cx="8534400" cy="6400800"/>
          </a:xfrm>
        </p:spPr>
        <p:txBody>
          <a:bodyPr/>
          <a:lstStyle/>
          <a:p>
            <a:pPr algn="just"/>
            <a:r>
              <a:rPr lang="el-GR" sz="2000" smtClean="0"/>
              <a:t>Έμποροι</a:t>
            </a:r>
            <a:r>
              <a:rPr lang="en-US" sz="2000" smtClean="0"/>
              <a:t>:</a:t>
            </a:r>
            <a:r>
              <a:rPr lang="el-GR" sz="2000" smtClean="0"/>
              <a:t> πλανόδιοι έμποροι, καραβοκυραίοι, εμπορικοί πράκτορες μεγάλων Ευρωπαίων εμπόρων, μικροδανειστές, οι οποίοι διαμόρφωσαν στα μέσα του 18ου αιώνα σημαντική κεφαλαιουχική ισχύ.</a:t>
            </a:r>
          </a:p>
          <a:p>
            <a:pPr algn="just"/>
            <a:r>
              <a:rPr lang="el-GR" sz="2000" smtClean="0"/>
              <a:t>Νομοκατεστημένες ελίτ της Οθωμανικής Αυτοκρατορίας</a:t>
            </a:r>
            <a:r>
              <a:rPr lang="en-US" sz="2000" smtClean="0"/>
              <a:t>:</a:t>
            </a:r>
            <a:r>
              <a:rPr lang="el-GR" sz="2000" smtClean="0"/>
              <a:t> προεστοί νησιών, προύχοντες και κοτσαμπάσηδες της Πελοποννήσου, καπετανέοι</a:t>
            </a:r>
            <a:r>
              <a:rPr lang="en-US" sz="2000" smtClean="0"/>
              <a:t> (</a:t>
            </a:r>
            <a:r>
              <a:rPr lang="el-GR" sz="2000" smtClean="0"/>
              <a:t>δηλ. μπέηδες</a:t>
            </a:r>
            <a:r>
              <a:rPr lang="en-US" sz="2000" smtClean="0"/>
              <a:t>)</a:t>
            </a:r>
            <a:r>
              <a:rPr lang="el-GR" sz="2000" smtClean="0"/>
              <a:t> της Μάνης και ένοπλοι αρματολοί, κλέφτες και κάποι.</a:t>
            </a:r>
          </a:p>
          <a:p>
            <a:pPr algn="just"/>
            <a:r>
              <a:rPr lang="el-GR" sz="2000" smtClean="0"/>
              <a:t>Οι κοτσαμπάσηδες της Πελοποννήσου, οι οποίοι δεν ξεπερνούσαν τους 50, αποτελούσαν μια μικροσκοπική ελίτ οικογενειακού χαρακτήρα (Δεληγιαναίοι, Σισίνηδες, Ζαΐμηδες, Λόντοι κλπ.). Διαμεσολαβούσαν στις φορολογικές λειτουργίες του οθωμανικού αυτοκρατορικού κράτους και συνάμα επιτελούσαν διοικητικό ρόλο ως εγγυητές των όρων της κατάκτησης και των φεουδαλικών υποχρεώσεων του πληθυσμού.</a:t>
            </a:r>
          </a:p>
          <a:p>
            <a:pPr algn="just"/>
            <a:r>
              <a:rPr lang="el-GR" sz="2000" smtClean="0"/>
              <a:t>Οι καπετάνιοι της Μάνης διέθεταν το δικαίωμα της οπλοφορίας και απολάμβαναν τοπικής αυτονομίας.</a:t>
            </a:r>
          </a:p>
          <a:p>
            <a:pPr algn="just"/>
            <a:r>
              <a:rPr lang="el-GR" sz="2000" smtClean="0"/>
              <a:t>Οι χριστιανοί Πελοποννήσιοι κάποι (σωματοφύλακες των κοτσαμπάσηδων) προέρχονταν από τα χαμηλότερα κοινωνικά στρώματα και αναδείχθηκαν σε ηγετική θέση μόνον στη διάρκεια της Επανάστασης (όχι νωρίτερα).</a:t>
            </a:r>
          </a:p>
          <a:p>
            <a:pPr algn="just"/>
            <a:r>
              <a:rPr lang="el-GR" sz="2000" smtClean="0"/>
              <a:t>Οι αρματολοί συνίσταντο σε μικρές τοπικές κοινωνικές ομάδες ισχύος, οι οποίες εκμεταλλεύονταν τα κενά ελέγχου της υπαίθρο.</a:t>
            </a:r>
          </a:p>
          <a:p>
            <a:pPr algn="just"/>
            <a:endParaRPr lang="en-US" sz="2000" smtClean="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152400" y="152400"/>
            <a:ext cx="8534400" cy="6400800"/>
          </a:xfrm>
        </p:spPr>
        <p:txBody>
          <a:bodyPr/>
          <a:lstStyle/>
          <a:p>
            <a:pPr algn="just"/>
            <a:r>
              <a:rPr lang="el-GR" sz="2000" smtClean="0"/>
              <a:t>Στις παραμονές της Επανάστασης πολλοί κλέφτες και αρματολοί είχαν εκπέσει στο καθεστώς του μισθοφόρου. Η Επανάσταση τους έδωσε την ευκαιρία να αποκαταστήσουν κάπως τη χαμένη δύναμή τους και δόξα.</a:t>
            </a:r>
          </a:p>
          <a:p>
            <a:pPr algn="just"/>
            <a:r>
              <a:rPr lang="el-GR" sz="2000" smtClean="0"/>
              <a:t>Η Επανάσταση του 1821 επρόκειτο κατ’ αρχήν για μια επανάσταση των συνειδήσεων. Κύριο ιδεολογικό κίνητρο και νομιμοποιό εργαλείο της Επανάστασης: η αμφισβήτηση της κατάκτησης, η οποία από θέλημα Θεού έγινε «τυραννία» (με την αρπαγή και την αυθαιρεσία να αποτελούν πάγια χαρακτηριστικά του παρηκμασμένου οθωμανικού κράτους). Δηλαδή η απονομιμοποίηση της οθωμανικής κυριαρχίας και των στηριγμάτων της.</a:t>
            </a:r>
          </a:p>
          <a:p>
            <a:pPr algn="just"/>
            <a:r>
              <a:rPr lang="el-GR" sz="2000" b="1" smtClean="0"/>
              <a:t>Δημοκρατικός ριζοσπαστισμός</a:t>
            </a:r>
            <a:r>
              <a:rPr lang="el-GR" sz="2000" smtClean="0"/>
              <a:t> του Ρήγα Βελεστινλή (ρεπουμπλικανισμός, κατάργηση παραδοσιακών αξιών και Εκκλησίας, κοινωνικά αιτήματα, όπως διανομή της μεγάλης γαιοκτησίας). Το ριζοσπαστικό επαναστατικό πρόγραμμα του Ρήγα απέβλεπε αφενός στην κατάλυση των υφιστάμενων δεσποτικών πολιτικών δομών, αφετέρου όμως προέβλεπε τη διατήρηση του πολυεθνικού χαρακτήρα των πληθυσμών της Οθωμανικής Αυτοκρατορίας. Ο επιφανέστερος εκφραστής της ριζοσπαστικής πρότασης του Διαφωτισμού οραματίστηκε την παμβαλκανική αδελφοσύνη, τη συναδέλφωση «Χριστιανών και Τούρκων» στον κοινό αγώνα για την ελευθερία και έδινε στο «έθνος» πρωτίστως κοινωνικό (και όχι εθνοπολιτισμικό) περιεχόμενο, ταυτίζοντάς το με τις λαϊκές μάζες («το πλήθος του λαού»).</a:t>
            </a:r>
            <a:endParaRPr lang="en-US" sz="2000" smtClean="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152400" y="0"/>
            <a:ext cx="8534400" cy="6553200"/>
          </a:xfrm>
        </p:spPr>
        <p:txBody>
          <a:bodyPr rtlCol="0">
            <a:normAutofit lnSpcReduction="10000"/>
          </a:bodyPr>
          <a:lstStyle/>
          <a:p>
            <a:pPr algn="just" fontAlgn="auto">
              <a:spcAft>
                <a:spcPts val="0"/>
              </a:spcAft>
              <a:buFont typeface="Arial" pitchFamily="34" charset="0"/>
              <a:buChar char="•"/>
              <a:defRPr/>
            </a:pPr>
            <a:r>
              <a:rPr lang="el-GR" sz="2000" smtClean="0"/>
              <a:t>Το 1797 ο Ρήγας Βελεστινλής κυκλοφόρησε τη </a:t>
            </a:r>
            <a:r>
              <a:rPr lang="el-GR" sz="2000" i="1" smtClean="0"/>
              <a:t>Νέαν Πολιτικήν Διοίκησιν των κατοίκων της Ρούμελης, της Μικράς Ασίας, των Μεσογείων Νήσων και της Βλαχομπογδανίας</a:t>
            </a:r>
            <a:r>
              <a:rPr lang="el-GR" sz="2000" smtClean="0"/>
              <a:t>. Συντεταγμένο στο όνομα των νόμων – της ελευθερίας – της ισοτιμίας – της αδελφότητος και της Πατρίδος, και εμπνευσμένο από τα γαλλικά συντάγματα του (κυρίως) 1793 και 1795, η </a:t>
            </a:r>
            <a:r>
              <a:rPr lang="el-GR" sz="2000" i="1" smtClean="0"/>
              <a:t>Νέα Πολιτική Διοίκησις</a:t>
            </a:r>
            <a:r>
              <a:rPr lang="el-GR" sz="2000" smtClean="0"/>
              <a:t> του Ρήγα περιείχε προκήρυξη, διακήρυξη των δικαιωμάτων του ανθρώπου με 35 άρθρα, το κυρίως σχέδιο του Συντάγματος με 124 άρθρα, το οποίο πρότεινε την οργάνωση σε ενιαίο κράτος όλων των υπόδουλων βαλκανικών λαών, με βάση την αρχή της λαϊκής κυριαρχίας (όπου όλες οι εξουσίες θα πήγαζαν από τον «αυτοκράτορα Λαό»). Ελληνική Δημοκρατία θα εδραζόταν σε ενιαία και αδιαίρετη εδαφική βάση και πολιτειακό θεμέλιό της θα ήταν η ισονομία («ισοτιμία»), όπου δεν θα γινόταν ανεκτή καμία διάκριση θρησκείας, γλώσσας, φυλής ή εθνικής καταγωγής («Ο αυτοκράτωρ λαός είναι όλοι οι κάτοικοι του βασιλείου τούτου χωρίς εξαίρεσιν θρησκείας και διαλέκτου. Έλληνες, Βούλγαροι, Αλβανοί, Βλάχοι, Αρμένηδες, Τούρκοι και κάθε άλλον είδος γενεάς»). Ο Κοραής συμμεριζόταν τις απόψεις του Ρήγα, κατ’ ελάχιστον την πρόβλεψη για θρησκευτική ανεκτικότητα, καθώς ζητούμενο για τον Κοραή ήταν «Ισονομία», τόσο για τους Γραικούς όσο και για τους Τούρκους, και η μεταπολεμική ομαλή συμβίωσή τους υπό καθεστώς ισοπολιτείας. Η επανάσταση στις Ηγεμονίες τον Φεβρουάριο του 1821 από τον Αλέξανδρο Υψηλάντη συνιστούσε απόπειρα υλοποίησης της παμβαλκανικής ομοσπονδίας του Ρήγα.</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endParaRPr lang="en-US" smtClean="0"/>
          </a:p>
        </p:txBody>
      </p:sp>
      <p:sp>
        <p:nvSpPr>
          <p:cNvPr id="5123" name="Content Placeholder 2"/>
          <p:cNvSpPr>
            <a:spLocks noGrp="1"/>
          </p:cNvSpPr>
          <p:nvPr>
            <p:ph idx="1"/>
          </p:nvPr>
        </p:nvSpPr>
        <p:spPr/>
        <p:txBody>
          <a:bodyPr/>
          <a:lstStyle/>
          <a:p>
            <a:endParaRPr lang="en-US" smtClean="0"/>
          </a:p>
        </p:txBody>
      </p:sp>
      <p:pic>
        <p:nvPicPr>
          <p:cNvPr id="5124" name="Picture 2" descr="C:\Documents and Settings\sploum\My Documents\My Pictures\img033.jpg"/>
          <p:cNvPicPr>
            <a:picLocks noChangeAspect="1" noChangeArrowheads="1"/>
          </p:cNvPicPr>
          <p:nvPr/>
        </p:nvPicPr>
        <p:blipFill>
          <a:blip r:embed="rId2"/>
          <a:srcRect/>
          <a:stretch>
            <a:fillRect/>
          </a:stretch>
        </p:blipFill>
        <p:spPr bwMode="auto">
          <a:xfrm>
            <a:off x="14288" y="0"/>
            <a:ext cx="9537700" cy="68580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152400" y="228600"/>
            <a:ext cx="8534400" cy="6400800"/>
          </a:xfrm>
        </p:spPr>
        <p:txBody>
          <a:bodyPr/>
          <a:lstStyle/>
          <a:p>
            <a:r>
              <a:rPr lang="el-GR" sz="2000" smtClean="0"/>
              <a:t>Κορυφαίο κείμενο του Νεοελληνικού Διαφωτισμού ήταν επίσης η </a:t>
            </a:r>
            <a:r>
              <a:rPr lang="el-GR" sz="2000" i="1" smtClean="0"/>
              <a:t>Ελληνική Νομαρχία</a:t>
            </a:r>
            <a:r>
              <a:rPr lang="el-GR" sz="2000" smtClean="0"/>
              <a:t> (1806), το οποίο καλούσε τους Έλληνες να εξεγερθούν κατά των Τούρκων και να αποκτήσουν «Νομαρχία», δηλαδή πολίτευμα όπου άρχουν οι νόμοι και όχι η αυθαιρεσία του μονάρχη (σουλτάνου). </a:t>
            </a:r>
            <a:endParaRPr lang="en-US" sz="2000" smtClean="0"/>
          </a:p>
          <a:p>
            <a:pPr algn="just"/>
            <a:r>
              <a:rPr lang="el-GR" sz="2000" smtClean="0"/>
              <a:t>Φιλική Εταιρεία (ιδρ. Οδησσός 1814)</a:t>
            </a:r>
            <a:r>
              <a:rPr lang="en-US" sz="2000" smtClean="0"/>
              <a:t>:</a:t>
            </a:r>
            <a:r>
              <a:rPr lang="el-GR" sz="2000" smtClean="0"/>
              <a:t> Νικόλαος Σκουφάς, Αθανάσιος Τσακάλωφ, Εμμανουήλ Μάνθος. Μετά την ίδρυση της Φιλικής Εταιρείας (1814) το ζήτημα της επανάστασης τέθηκε με νέους όρους: με βάση ένα πολιτικό και πολιτειακό πρόγραμμα (το οποίο, θολό στην αρχή, έγινε πιο συγκεκριμένο μετά το Σύνταγμα της Επιδαύρου) για τη σύσταση μιας συγκροτημένης ευνομούμενης πολιτείας, και διαμέσου μιας αυτοτελούς και αυτοδύναμης οργάνωσης του έθνους. Με άλλα λόγια η εθνική αποκατάσταση των Ελλήνων θεωρήθηκε ζήτημα ελληνικού ενδιαφέροντος και ελληνικής ευθύνης και όχι, όπως συνέβαινε παλαιότερα, ένα ζήτημα που θα λυνόταν από τις επεμβάσεις και την επεκτατική δραστηριότητα μιας χριστιανικής ευρωπαϊκής δύναμης (της Βενετίας, της Γαλλίας, της Ρωσίας κλπ.).</a:t>
            </a:r>
          </a:p>
          <a:p>
            <a:pPr algn="just"/>
            <a:r>
              <a:rPr lang="el-GR" sz="2000" smtClean="0"/>
              <a:t>Σύνθημα «Ελευθερία ή Θάνατος» δάνειο από το γαλλικό </a:t>
            </a:r>
            <a:r>
              <a:rPr lang="en-US" sz="2000" i="1" smtClean="0"/>
              <a:t>La Libert</a:t>
            </a:r>
            <a:r>
              <a:rPr lang="el-GR" sz="2000" i="1" smtClean="0"/>
              <a:t>é </a:t>
            </a:r>
            <a:r>
              <a:rPr lang="en-US" sz="2000" i="1" smtClean="0"/>
              <a:t>ou la Mort</a:t>
            </a:r>
            <a:r>
              <a:rPr lang="el-GR" sz="2000" smtClean="0"/>
              <a:t>. Πολιτική έννοια του θανάτου. Παρότι οι Έλληνες επαναστάτες δεν απεμπόλησαν ουδέ κατ’ ελάχιστον τη θρησκευτική τους πίστη, κυρίαρχος γνώμονας της ζωής ή του θανάτου τους ήταν στο εξής η πολιτική ελευθερία.</a:t>
            </a:r>
            <a:endParaRPr lang="en-US" sz="2000" smtClean="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381000" y="274638"/>
            <a:ext cx="8305800" cy="487362"/>
          </a:xfrm>
        </p:spPr>
        <p:txBody>
          <a:bodyPr rtlCol="0">
            <a:normAutofit fontScale="90000"/>
          </a:bodyPr>
          <a:lstStyle/>
          <a:p>
            <a:pPr fontAlgn="auto">
              <a:spcAft>
                <a:spcPts val="0"/>
              </a:spcAft>
              <a:defRPr/>
            </a:pPr>
            <a:r>
              <a:rPr lang="el-GR" sz="2800" b="1" smtClean="0"/>
              <a:t>Το ζήτημα των αυτοχθόνων και  ετεροχθόνων</a:t>
            </a:r>
            <a:br>
              <a:rPr lang="el-GR" sz="2800" b="1" smtClean="0"/>
            </a:br>
            <a:endParaRPr lang="en-US" sz="2800" b="1" smtClean="0"/>
          </a:p>
        </p:txBody>
      </p:sp>
      <p:sp>
        <p:nvSpPr>
          <p:cNvPr id="34819" name="Content Placeholder 2"/>
          <p:cNvSpPr>
            <a:spLocks noGrp="1"/>
          </p:cNvSpPr>
          <p:nvPr>
            <p:ph idx="1"/>
          </p:nvPr>
        </p:nvSpPr>
        <p:spPr>
          <a:xfrm>
            <a:off x="152400" y="685800"/>
            <a:ext cx="8534400" cy="6019800"/>
          </a:xfrm>
        </p:spPr>
        <p:txBody>
          <a:bodyPr rtlCol="0">
            <a:normAutofit lnSpcReduction="10000"/>
          </a:bodyPr>
          <a:lstStyle/>
          <a:p>
            <a:pPr algn="just" fontAlgn="auto">
              <a:spcAft>
                <a:spcPts val="0"/>
              </a:spcAft>
              <a:buFont typeface="Arial" pitchFamily="34" charset="0"/>
              <a:buChar char="•"/>
              <a:defRPr/>
            </a:pPr>
            <a:r>
              <a:rPr lang="el-GR" sz="2000" smtClean="0"/>
              <a:t>Απολυταρχισμός</a:t>
            </a:r>
          </a:p>
          <a:p>
            <a:pPr algn="just" fontAlgn="auto">
              <a:spcAft>
                <a:spcPts val="0"/>
              </a:spcAft>
              <a:buFont typeface="Arial" pitchFamily="34" charset="0"/>
              <a:buChar char="•"/>
              <a:defRPr/>
            </a:pPr>
            <a:r>
              <a:rPr lang="el-GR" sz="2000" smtClean="0"/>
              <a:t>Ξενοκρατία, Βαυαροκρατία</a:t>
            </a:r>
          </a:p>
          <a:p>
            <a:pPr algn="just" fontAlgn="auto">
              <a:spcAft>
                <a:spcPts val="0"/>
              </a:spcAft>
              <a:buFont typeface="Arial" pitchFamily="34" charset="0"/>
              <a:buChar char="•"/>
              <a:defRPr/>
            </a:pPr>
            <a:r>
              <a:rPr lang="el-GR" sz="2000" smtClean="0"/>
              <a:t>χρεωκοπία της 2 Σεπτεμβρίου 1843</a:t>
            </a:r>
          </a:p>
          <a:p>
            <a:pPr algn="just" fontAlgn="auto">
              <a:spcAft>
                <a:spcPts val="0"/>
              </a:spcAft>
              <a:buFont typeface="Arial" pitchFamily="34" charset="0"/>
              <a:buChar char="•"/>
              <a:defRPr/>
            </a:pPr>
            <a:r>
              <a:rPr lang="el-GR" sz="2000" smtClean="0"/>
              <a:t>Κίνημα της 3 Σεπτεμβρίου 1843</a:t>
            </a:r>
          </a:p>
          <a:p>
            <a:pPr algn="just" fontAlgn="auto">
              <a:spcAft>
                <a:spcPts val="0"/>
              </a:spcAft>
              <a:buFont typeface="Arial" pitchFamily="34" charset="0"/>
              <a:buChar char="•"/>
              <a:defRPr/>
            </a:pPr>
            <a:r>
              <a:rPr lang="el-GR" sz="2000" smtClean="0"/>
              <a:t>Οι εργασίες της «Γ´ Σεπτεμβρίου εν Αθήναις Εθνικής των Ελλήνων Συνελεύσεως» άρχισαν επίσημα στις 8 Νοεμβρίου 1843 .</a:t>
            </a:r>
          </a:p>
          <a:p>
            <a:pPr algn="just" fontAlgn="auto">
              <a:spcAft>
                <a:spcPts val="0"/>
              </a:spcAft>
              <a:buFont typeface="Arial" pitchFamily="34" charset="0"/>
              <a:buChar char="•"/>
              <a:defRPr/>
            </a:pPr>
            <a:r>
              <a:rPr lang="el-GR" sz="2000" smtClean="0"/>
              <a:t>Υπόμνημα υπογεγραμμένο από 2.600 πολίτες, που ζητά την απομάκρυνση των «νεήλυδων» (22/12/1843).</a:t>
            </a:r>
          </a:p>
          <a:p>
            <a:pPr algn="just" fontAlgn="auto">
              <a:spcAft>
                <a:spcPts val="0"/>
              </a:spcAft>
              <a:buFont typeface="Arial" pitchFamily="34" charset="0"/>
              <a:buChar char="•"/>
              <a:defRPr/>
            </a:pPr>
            <a:r>
              <a:rPr lang="el-GR" sz="2000" smtClean="0"/>
              <a:t>3 Ιανουαρίου 1844 συζήτηση περί του άρθρου 3 του Συντάγματος (για τα προσόντα του Έλληνα πολίτη.</a:t>
            </a:r>
          </a:p>
          <a:p>
            <a:pPr algn="just" fontAlgn="auto">
              <a:spcAft>
                <a:spcPts val="0"/>
              </a:spcAft>
              <a:buFont typeface="Arial" pitchFamily="34" charset="0"/>
              <a:buChar char="•"/>
              <a:defRPr/>
            </a:pPr>
            <a:r>
              <a:rPr lang="el-GR" sz="2000" smtClean="0"/>
              <a:t>12 Ιανουαρίου 1844 Β´ Ψήφισμα. Ορίζει τον αποκλεισμό ή την απόλυση από τη δημόσια υπηρεσία των ετεροχθόνων για 2-4 έτη ανάλογα με τον χρόνο εγκατάστασης στην Ελλάδα (1827, 1829, 1837).</a:t>
            </a:r>
          </a:p>
          <a:p>
            <a:pPr algn="just" fontAlgn="auto">
              <a:spcAft>
                <a:spcPts val="0"/>
              </a:spcAft>
              <a:buFont typeface="Arial" pitchFamily="34" charset="0"/>
              <a:buChar char="•"/>
              <a:defRPr/>
            </a:pPr>
            <a:r>
              <a:rPr lang="el-GR" sz="2000" smtClean="0"/>
              <a:t>14 Ιανουαρίου 1844 αγόρευση Ι. Κωλέττη περί της μεγάλης ιδέας</a:t>
            </a:r>
          </a:p>
          <a:p>
            <a:pPr algn="just" fontAlgn="auto">
              <a:spcAft>
                <a:spcPts val="0"/>
              </a:spcAft>
              <a:buFont typeface="Arial" pitchFamily="34" charset="0"/>
              <a:buChar char="•"/>
              <a:defRPr/>
            </a:pPr>
            <a:r>
              <a:rPr lang="el-GR" sz="2000" smtClean="0"/>
              <a:t>Έως τις 5 Οκτωβρίου 1845 απολύθηκαν 70-75 δημόσιοι υπάλληλοι (κυρίως δικαστικοί).</a:t>
            </a:r>
          </a:p>
          <a:p>
            <a:pPr algn="just" fontAlgn="auto">
              <a:spcAft>
                <a:spcPts val="0"/>
              </a:spcAft>
              <a:buFont typeface="Arial" pitchFamily="34" charset="0"/>
              <a:buChar char="•"/>
              <a:defRPr/>
            </a:pPr>
            <a:r>
              <a:rPr lang="el-GR" sz="2000" smtClean="0"/>
              <a:t>Ο εκλογικός νόμος του 1844 καθιέρωνε την άμεση, μυστική και καθολική ψηφοφορία (των αρρένων).</a:t>
            </a:r>
          </a:p>
          <a:p>
            <a:pPr algn="just" fontAlgn="auto">
              <a:spcAft>
                <a:spcPts val="0"/>
              </a:spcAft>
              <a:buFont typeface="Arial" pitchFamily="34" charset="0"/>
              <a:buChar char="•"/>
              <a:defRPr/>
            </a:pPr>
            <a:endParaRPr lang="el-GR" sz="2000" smtClean="0"/>
          </a:p>
          <a:p>
            <a:pPr algn="just" fontAlgn="auto">
              <a:spcAft>
                <a:spcPts val="0"/>
              </a:spcAft>
              <a:buFont typeface="Arial" pitchFamily="34" charset="0"/>
              <a:buChar char="•"/>
              <a:defRPr/>
            </a:pPr>
            <a:endParaRPr lang="el-GR" sz="2000" smtClean="0"/>
          </a:p>
          <a:p>
            <a:pPr algn="just" fontAlgn="auto">
              <a:spcAft>
                <a:spcPts val="0"/>
              </a:spcAft>
              <a:buFont typeface="Arial" pitchFamily="34" charset="0"/>
              <a:buChar char="•"/>
              <a:defRPr/>
            </a:pPr>
            <a:endParaRPr lang="el-GR" sz="2000" smtClean="0"/>
          </a:p>
          <a:p>
            <a:pPr algn="just" fontAlgn="auto">
              <a:spcAft>
                <a:spcPts val="0"/>
              </a:spcAft>
              <a:buFont typeface="Arial" pitchFamily="34" charset="0"/>
              <a:buChar char="•"/>
              <a:defRPr/>
            </a:pPr>
            <a:endParaRPr lang="en-US" sz="2000" smtClean="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rtlCol="0">
            <a:normAutofit/>
          </a:bodyPr>
          <a:lstStyle/>
          <a:p>
            <a:pPr fontAlgn="auto">
              <a:spcAft>
                <a:spcPts val="0"/>
              </a:spcAft>
              <a:buFont typeface="Arial" pitchFamily="34" charset="0"/>
              <a:buChar char="•"/>
              <a:defRPr/>
            </a:pPr>
            <a:r>
              <a:rPr lang="el-GR" sz="2000" dirty="0" smtClean="0"/>
              <a:t>Άρθρο 3</a:t>
            </a:r>
            <a:r>
              <a:rPr lang="en-US" sz="2000" dirty="0" smtClean="0"/>
              <a:t>:</a:t>
            </a:r>
            <a:r>
              <a:rPr lang="el-GR" sz="2000" dirty="0" smtClean="0"/>
              <a:t> Οι Έλληνες είναι ίσοι ενώπιον του Νόμου και </a:t>
            </a:r>
            <a:r>
              <a:rPr lang="el-GR" sz="2000" dirty="0" err="1" smtClean="0"/>
              <a:t>συνεισφέρουσιν</a:t>
            </a:r>
            <a:r>
              <a:rPr lang="el-GR" sz="2000" dirty="0" smtClean="0"/>
              <a:t> αδιακρίτως εις τα δημόσια βάρη, αναλόγως της περιουσίας των· μόνοι δε οι </a:t>
            </a:r>
            <a:r>
              <a:rPr lang="el-GR" sz="2000" dirty="0" err="1" smtClean="0"/>
              <a:t>πολίται</a:t>
            </a:r>
            <a:r>
              <a:rPr lang="el-GR" sz="2000" dirty="0" smtClean="0"/>
              <a:t> Έλληνες είναι δεκτοί εις όλα τα δημόσια επαγγέλματα.</a:t>
            </a:r>
          </a:p>
          <a:p>
            <a:pPr indent="-1828800" fontAlgn="auto">
              <a:spcAft>
                <a:spcPts val="0"/>
              </a:spcAft>
              <a:buFont typeface="Arial" charset="0"/>
              <a:buNone/>
              <a:defRPr/>
            </a:pPr>
            <a:r>
              <a:rPr lang="el-GR" sz="2000" dirty="0" smtClean="0"/>
              <a:t>		</a:t>
            </a:r>
            <a:r>
              <a:rPr lang="el-GR" sz="2000" dirty="0" err="1" smtClean="0"/>
              <a:t>Πολίται</a:t>
            </a:r>
            <a:r>
              <a:rPr lang="el-GR" sz="2000" dirty="0" smtClean="0"/>
              <a:t> είναι όσοι απέκτησαν ή </a:t>
            </a:r>
            <a:r>
              <a:rPr lang="el-GR" sz="2000" dirty="0" err="1" smtClean="0"/>
              <a:t>αποκτήσωσι</a:t>
            </a:r>
            <a:r>
              <a:rPr lang="el-GR" sz="2000" dirty="0" smtClean="0"/>
              <a:t> τα χαρακτηριστικά του πολίτου κατά τους Νόμους του Κράτους.</a:t>
            </a:r>
            <a:endParaRPr lang="en-US" sz="2000" dirty="0" smtClean="0"/>
          </a:p>
          <a:p>
            <a:pPr fontAlgn="auto">
              <a:spcAft>
                <a:spcPts val="0"/>
              </a:spcAft>
              <a:buFont typeface="Arial" pitchFamily="34" charset="0"/>
              <a:buChar char="•"/>
              <a:defRPr/>
            </a:pPr>
            <a:r>
              <a:rPr lang="el-GR" sz="2000" dirty="0" smtClean="0"/>
              <a:t>Άρθρον 105: </a:t>
            </a:r>
            <a:r>
              <a:rPr lang="el-GR" sz="2000" dirty="0" err="1" smtClean="0"/>
              <a:t>Δι</a:t>
            </a:r>
            <a:r>
              <a:rPr lang="el-GR" sz="2000" dirty="0" smtClean="0"/>
              <a:t>’ ιδιαιτέρων Νόμων, και όσον </a:t>
            </a:r>
            <a:r>
              <a:rPr lang="el-GR" sz="2000" dirty="0" err="1" smtClean="0"/>
              <a:t>ένεστι</a:t>
            </a:r>
            <a:r>
              <a:rPr lang="el-GR" sz="2000" dirty="0" smtClean="0"/>
              <a:t> </a:t>
            </a:r>
            <a:r>
              <a:rPr lang="el-GR" sz="2000" dirty="0" err="1" smtClean="0"/>
              <a:t>ταχύτερον</a:t>
            </a:r>
            <a:r>
              <a:rPr lang="el-GR" sz="2000" dirty="0" smtClean="0"/>
              <a:t>, πρέπει να </a:t>
            </a:r>
            <a:r>
              <a:rPr lang="el-GR" sz="2000" dirty="0" err="1" smtClean="0"/>
              <a:t>ληφθή</a:t>
            </a:r>
            <a:r>
              <a:rPr lang="el-GR" sz="2000" dirty="0" smtClean="0"/>
              <a:t> πρόνοια περί των εξής αντικειμένων:</a:t>
            </a:r>
            <a:endParaRPr lang="en-US" sz="2000" dirty="0" smtClean="0"/>
          </a:p>
          <a:p>
            <a:pPr fontAlgn="auto">
              <a:spcAft>
                <a:spcPts val="0"/>
              </a:spcAft>
              <a:buFont typeface="Arial" pitchFamily="34" charset="0"/>
              <a:buChar char="•"/>
              <a:defRPr/>
            </a:pPr>
            <a:r>
              <a:rPr lang="el-GR" sz="2000" dirty="0" smtClean="0"/>
              <a:t>[...]</a:t>
            </a:r>
            <a:endParaRPr lang="en-US" sz="2000" dirty="0" smtClean="0"/>
          </a:p>
          <a:p>
            <a:pPr fontAlgn="auto">
              <a:spcAft>
                <a:spcPts val="0"/>
              </a:spcAft>
              <a:buFont typeface="Arial" pitchFamily="34" charset="0"/>
              <a:buChar char="•"/>
              <a:defRPr/>
            </a:pPr>
            <a:r>
              <a:rPr lang="el-GR" sz="2000" dirty="0" smtClean="0"/>
              <a:t>γ´) Περί της διαθέσεως και διανομής της εθνικής γης, και περί εκκαθαρίσεως και αποσβέσεως των εσωτερικών και εξωτερικών χρεών.</a:t>
            </a:r>
            <a:endParaRPr lang="en-US" sz="2000" dirty="0" smtClean="0"/>
          </a:p>
          <a:p>
            <a:pPr algn="ctr" fontAlgn="auto">
              <a:spcAft>
                <a:spcPts val="0"/>
              </a:spcAft>
              <a:buFont typeface="Arial" charset="0"/>
              <a:buNone/>
              <a:defRPr/>
            </a:pPr>
            <a:r>
              <a:rPr lang="el-GR" sz="2000" dirty="0" smtClean="0"/>
              <a:t>(Σύνταγμα της Ελλάδος της 18ης Μαρτίου 1844).</a:t>
            </a:r>
          </a:p>
          <a:p>
            <a:pPr algn="ctr" fontAlgn="auto">
              <a:spcAft>
                <a:spcPts val="0"/>
              </a:spcAft>
              <a:buFont typeface="Arial" charset="0"/>
              <a:buNone/>
              <a:defRPr/>
            </a:pPr>
            <a:endParaRPr lang="el-GR" sz="2000" dirty="0" smtClean="0"/>
          </a:p>
          <a:p>
            <a:pPr algn="ctr" fontAlgn="auto">
              <a:spcAft>
                <a:spcPts val="0"/>
              </a:spcAft>
              <a:buFont typeface="Arial" charset="0"/>
              <a:buNone/>
              <a:defRPr/>
            </a:pPr>
            <a:r>
              <a:rPr lang="el-GR" sz="2000" b="1" dirty="0" smtClean="0"/>
              <a:t>Ψήφισμα Β´</a:t>
            </a:r>
          </a:p>
          <a:p>
            <a:pPr algn="just" fontAlgn="auto">
              <a:spcAft>
                <a:spcPts val="0"/>
              </a:spcAft>
              <a:buFont typeface="Arial" charset="0"/>
              <a:buNone/>
              <a:defRPr/>
            </a:pPr>
            <a:r>
              <a:rPr lang="el-GR" sz="2000" dirty="0" smtClean="0"/>
              <a:t>        Η </a:t>
            </a:r>
            <a:r>
              <a:rPr lang="el-GR" sz="2000" dirty="0" err="1" smtClean="0"/>
              <a:t>Κυβέρνησις</a:t>
            </a:r>
            <a:r>
              <a:rPr lang="el-GR" sz="2000" dirty="0" smtClean="0"/>
              <a:t> οφείλει αμέσως μετά την </a:t>
            </a:r>
            <a:r>
              <a:rPr lang="el-GR" sz="2000" dirty="0" err="1" smtClean="0"/>
              <a:t>δημοσίευσιν</a:t>
            </a:r>
            <a:r>
              <a:rPr lang="el-GR" sz="2000" dirty="0" smtClean="0"/>
              <a:t> του Συντάγματος να </a:t>
            </a:r>
            <a:r>
              <a:rPr lang="el-GR" sz="2000" dirty="0" err="1" smtClean="0"/>
              <a:t>σχηματίση</a:t>
            </a:r>
            <a:r>
              <a:rPr lang="el-GR" sz="2000" dirty="0" smtClean="0"/>
              <a:t> το </a:t>
            </a:r>
            <a:r>
              <a:rPr lang="el-GR" sz="2000" dirty="0" err="1" smtClean="0"/>
              <a:t>προσωπικόν</a:t>
            </a:r>
            <a:r>
              <a:rPr lang="el-GR" sz="2000" dirty="0" smtClean="0"/>
              <a:t> της δημοσίας υπηρεσίας διορίζουσα εκ των υπαγομένων εκ των υπαγομένων εις τας εξής κατηγορίας</a:t>
            </a:r>
            <a:r>
              <a:rPr lang="en-US" sz="2000" dirty="0" smtClean="0"/>
              <a:t>:</a:t>
            </a:r>
          </a:p>
          <a:p>
            <a:pPr algn="just" fontAlgn="auto">
              <a:spcAft>
                <a:spcPts val="0"/>
              </a:spcAft>
              <a:buFont typeface="Arial" charset="0"/>
              <a:buNone/>
              <a:defRPr/>
            </a:pPr>
            <a:r>
              <a:rPr lang="el-GR" sz="2000" dirty="0" smtClean="0"/>
              <a:t> 	α´) Τους αυτόχθονας κατοίκους της Ελληνικής Επικρατείας και τους μέχρι τέλους του 1827 </a:t>
            </a:r>
            <a:r>
              <a:rPr lang="el-GR" sz="2000" dirty="0" err="1" smtClean="0"/>
              <a:t>αγωνισθέντας</a:t>
            </a:r>
            <a:r>
              <a:rPr lang="el-GR" sz="2000" dirty="0" smtClean="0"/>
              <a:t> εν αυτή, ή </a:t>
            </a:r>
            <a:r>
              <a:rPr lang="el-GR" sz="2000" dirty="0" err="1" smtClean="0"/>
              <a:t>ελθόντας</a:t>
            </a:r>
            <a:r>
              <a:rPr lang="el-GR" sz="2000" dirty="0" smtClean="0"/>
              <a:t> και διαμείναντας μέχρι του αυτού έτους· προς δε και τους </a:t>
            </a:r>
            <a:r>
              <a:rPr lang="el-GR" sz="2000" dirty="0" err="1" smtClean="0"/>
              <a:t>λαβόντας</a:t>
            </a:r>
            <a:r>
              <a:rPr lang="el-GR" sz="2000" dirty="0" smtClean="0"/>
              <a:t> </a:t>
            </a:r>
            <a:r>
              <a:rPr lang="el-GR" sz="2000" dirty="0" err="1" smtClean="0"/>
              <a:t>στρατιωτικώς</a:t>
            </a:r>
            <a:r>
              <a:rPr lang="el-GR" sz="2000" dirty="0" smtClean="0"/>
              <a:t> και αποδεδειγμένως μέρος και εις τας μετά ταύτα, ήτοι μέχρι του 1829 κατά </a:t>
            </a:r>
            <a:r>
              <a:rPr lang="el-GR" sz="2000" dirty="0" err="1" smtClean="0"/>
              <a:t>ξηράν</a:t>
            </a:r>
            <a:r>
              <a:rPr lang="el-GR" sz="2000" dirty="0" smtClean="0"/>
              <a:t> και θάλασσαν γενομένας κατά </a:t>
            </a:r>
          </a:p>
          <a:p>
            <a:pPr algn="ctr" fontAlgn="auto">
              <a:spcAft>
                <a:spcPts val="0"/>
              </a:spcAft>
              <a:buFont typeface="Arial" charset="0"/>
              <a:buNone/>
              <a:defRPr/>
            </a:pPr>
            <a:endParaRPr lang="el-GR" sz="2000" dirty="0" smtClean="0"/>
          </a:p>
          <a:p>
            <a:pPr algn="ctr" fontAlgn="auto">
              <a:spcAft>
                <a:spcPts val="0"/>
              </a:spcAft>
              <a:buFont typeface="Arial" charset="0"/>
              <a:buNone/>
              <a:defRPr/>
            </a:pPr>
            <a:endParaRPr lang="el-GR" sz="2000" dirty="0" smtClean="0"/>
          </a:p>
          <a:p>
            <a:pPr algn="ctr" fontAlgn="auto">
              <a:spcAft>
                <a:spcPts val="0"/>
              </a:spcAft>
              <a:buFont typeface="Arial" charset="0"/>
              <a:buNone/>
              <a:defRPr/>
            </a:pPr>
            <a:endParaRPr lang="el-GR" sz="2000" dirty="0" smtClean="0"/>
          </a:p>
          <a:p>
            <a:pPr marL="91440" indent="-182880" fontAlgn="auto">
              <a:spcBef>
                <a:spcPts val="0"/>
              </a:spcBef>
              <a:spcAft>
                <a:spcPts val="0"/>
              </a:spcAft>
              <a:buFont typeface="Arial" pitchFamily="34" charset="0"/>
              <a:buChar char="•"/>
              <a:defRPr/>
            </a:pPr>
            <a:endParaRPr lang="el-GR" sz="2000" dirty="0" smtClean="0"/>
          </a:p>
          <a:p>
            <a:pPr marL="0" algn="just" fontAlgn="auto">
              <a:spcBef>
                <a:spcPts val="0"/>
              </a:spcBef>
              <a:spcAft>
                <a:spcPts val="0"/>
              </a:spcAft>
              <a:buFont typeface="Arial" charset="0"/>
              <a:buNone/>
              <a:defRPr/>
            </a:pPr>
            <a:endParaRPr lang="el-GR" sz="2000" dirty="0" smtClean="0"/>
          </a:p>
          <a:p>
            <a:pPr marL="0" algn="just" fontAlgn="auto">
              <a:spcBef>
                <a:spcPts val="0"/>
              </a:spcBef>
              <a:spcAft>
                <a:spcPts val="0"/>
              </a:spcAft>
              <a:buFont typeface="Arial" charset="0"/>
              <a:buNone/>
              <a:defRPr/>
            </a:pPr>
            <a:endParaRPr lang="en-US" sz="2000" dirty="0" smtClean="0"/>
          </a:p>
          <a:p>
            <a:pPr fontAlgn="auto">
              <a:spcAft>
                <a:spcPts val="0"/>
              </a:spcAft>
              <a:buFont typeface="Arial" pitchFamily="34" charset="0"/>
              <a:buChar char="•"/>
              <a:defRPr/>
            </a:pPr>
            <a:endParaRPr lang="en-US" sz="20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p:cNvSpPr>
            <a:spLocks noGrp="1"/>
          </p:cNvSpPr>
          <p:nvPr>
            <p:ph idx="1"/>
          </p:nvPr>
        </p:nvSpPr>
        <p:spPr>
          <a:xfrm>
            <a:off x="152400" y="152400"/>
            <a:ext cx="8534400" cy="6705600"/>
          </a:xfrm>
        </p:spPr>
        <p:txBody>
          <a:bodyPr rtlCol="0">
            <a:normAutofit lnSpcReduction="10000"/>
          </a:bodyPr>
          <a:lstStyle/>
          <a:p>
            <a:pPr algn="just" fontAlgn="auto">
              <a:spcAft>
                <a:spcPts val="0"/>
              </a:spcAft>
              <a:buFont typeface="Arial" charset="0"/>
              <a:buNone/>
              <a:defRPr/>
            </a:pPr>
            <a:r>
              <a:rPr lang="el-GR" sz="2000" smtClean="0"/>
              <a:t>των εχθρών μάχας.</a:t>
            </a:r>
          </a:p>
          <a:p>
            <a:pPr algn="just" fontAlgn="auto">
              <a:spcAft>
                <a:spcPts val="0"/>
              </a:spcAft>
              <a:buFont typeface="Arial" charset="0"/>
              <a:buNone/>
              <a:defRPr/>
            </a:pPr>
            <a:r>
              <a:rPr lang="el-GR" sz="2000" smtClean="0"/>
              <a:t>	β´) Τους μεταναστεύσαντας κατοίκους και τους αγωνιστάς των μερών της Στερεάς και των νήσων, των λαβόντων τα όπλα εις τον υπέρ ανεξαρτησίας αγώνα, ελθόντας μέχρι του 1837, και εγκατασταθέντας οικογενειακώς εις ένα των δήμων του Βασιλείου· και τα τέκνα όλων των εις τα ανωτέρω κατηγορίας υπαγομένων.</a:t>
            </a:r>
          </a:p>
          <a:p>
            <a:pPr algn="just" fontAlgn="auto">
              <a:spcAft>
                <a:spcPts val="0"/>
              </a:spcAft>
              <a:buFont typeface="Arial" charset="0"/>
              <a:buNone/>
              <a:defRPr/>
            </a:pPr>
            <a:r>
              <a:rPr lang="el-GR" sz="2000" smtClean="0"/>
              <a:t>	γ´) Τους μη εμπεριλαμβανομένους εις τους ανωτέρω δύο παραγράφους η Κυβέρνησις οφείλει να μη διατηρήση, ουδέ να διορίση εις τας θέσεις της δημοσίας υπηρεσίας, ειμή τους μεν ελθόντας και εγκατασταθέντας εις την Ελλάδα μετά το τέλος του 1827 μέχρι του τέλους του 1832 μετά δύο έτη από της δημοσιεύσεως του Συντάγματος· τους δε μετά το τέλος του 1832 μέχρι τέλους του 1837 μετά τρία έτη, και τους μετά το τέλος του 1837 μέχρι του τέλους του 1843 μετά τέσσερα έτη.</a:t>
            </a:r>
          </a:p>
          <a:p>
            <a:pPr algn="just" fontAlgn="auto">
              <a:spcAft>
                <a:spcPts val="0"/>
              </a:spcAft>
              <a:buFont typeface="Arial" charset="0"/>
              <a:buNone/>
              <a:defRPr/>
            </a:pPr>
            <a:r>
              <a:rPr lang="el-GR" sz="2000" smtClean="0"/>
              <a:t>		Δεν υπάγονται εις τας ανωτέρω κατηγορίας γενικώς ο στρατός της ξηράς και θαλάσσης, οι εκτός του Κράτους διοριζόμενοι εις διερμηνευτικάς και προξενικάς θέσεις, τας οποίας ο του αγώνος Έλλην δεν δύναται ν’ αναπληρώση, και οι Καθηγηταί και διδάσκαλοι των εκπαιδευτικών καταστημάτων και των ωραίων τεχνών ως προς τας ειδικάς θέσεις των.</a:t>
            </a:r>
          </a:p>
          <a:p>
            <a:pPr algn="just" fontAlgn="auto">
              <a:spcAft>
                <a:spcPts val="0"/>
              </a:spcAft>
              <a:buFont typeface="Arial" charset="0"/>
              <a:buNone/>
              <a:defRPr/>
            </a:pPr>
            <a:r>
              <a:rPr lang="el-GR" sz="2000" smtClean="0"/>
              <a:t>		Το παρόν ψήφισμα ισχύει ως εάν ήτο καταχωρημένον αυτολεξεί εις το Σύνταγμα, και η παραβίασις αυτού εκ μέρους του Υπουργείου θεωρείται ως παραβίασις των όρων του Συντάγματος.</a:t>
            </a:r>
          </a:p>
          <a:p>
            <a:pPr algn="just" fontAlgn="auto">
              <a:spcAft>
                <a:spcPts val="0"/>
              </a:spcAft>
              <a:buFont typeface="Arial" charset="0"/>
              <a:buNone/>
              <a:defRPr/>
            </a:pPr>
            <a:endParaRPr lang="en-US" sz="2000" smtClean="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C:\Documents and Settings\sploum\My Documents\My Pictures\img034.jpg"/>
          <p:cNvPicPr>
            <a:picLocks noGrp="1" noChangeAspect="1" noChangeArrowheads="1"/>
          </p:cNvPicPr>
          <p:nvPr>
            <p:ph idx="1"/>
          </p:nvPr>
        </p:nvPicPr>
        <p:blipFill>
          <a:blip r:embed="rId2"/>
          <a:srcRect/>
          <a:stretch>
            <a:fillRect/>
          </a:stretch>
        </p:blipFill>
        <p:spPr>
          <a:xfrm>
            <a:off x="2662238" y="304800"/>
            <a:ext cx="3590925" cy="6324600"/>
          </a:xfr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Documents and Settings\sploum\My Documents\My Pictures\img035.jpg"/>
          <p:cNvPicPr>
            <a:picLocks noGrp="1" noChangeAspect="1" noChangeArrowheads="1"/>
          </p:cNvPicPr>
          <p:nvPr>
            <p:ph idx="1"/>
          </p:nvPr>
        </p:nvPicPr>
        <p:blipFill>
          <a:blip r:embed="rId2"/>
          <a:srcRect/>
          <a:stretch>
            <a:fillRect/>
          </a:stretch>
        </p:blipFill>
        <p:spPr>
          <a:xfrm>
            <a:off x="2419350" y="228600"/>
            <a:ext cx="4076700" cy="6477000"/>
          </a:xfr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52400" y="0"/>
            <a:ext cx="8534400" cy="609600"/>
          </a:xfrm>
        </p:spPr>
        <p:txBody>
          <a:bodyPr/>
          <a:lstStyle/>
          <a:p>
            <a:r>
              <a:rPr lang="el-GR" sz="2200" b="1" smtClean="0"/>
              <a:t>Η Μεγάλη Ιδέα</a:t>
            </a:r>
            <a:endParaRPr lang="en-US" sz="2200" b="1" smtClean="0"/>
          </a:p>
        </p:txBody>
      </p:sp>
      <p:sp>
        <p:nvSpPr>
          <p:cNvPr id="3" name="Content Placeholder 2"/>
          <p:cNvSpPr>
            <a:spLocks noGrp="1"/>
          </p:cNvSpPr>
          <p:nvPr>
            <p:ph idx="1"/>
          </p:nvPr>
        </p:nvSpPr>
        <p:spPr>
          <a:xfrm>
            <a:off x="0" y="685800"/>
            <a:ext cx="8915400" cy="6172200"/>
          </a:xfrm>
        </p:spPr>
        <p:txBody>
          <a:bodyPr rtlCol="0">
            <a:normAutofit/>
          </a:bodyPr>
          <a:lstStyle/>
          <a:p>
            <a:pPr marL="0" algn="just" fontAlgn="auto">
              <a:spcBef>
                <a:spcPts val="0"/>
              </a:spcBef>
              <a:spcAft>
                <a:spcPts val="0"/>
              </a:spcAft>
              <a:buFont typeface="Arial" charset="0"/>
              <a:buNone/>
              <a:defRPr/>
            </a:pPr>
            <a:r>
              <a:rPr lang="el-GR" sz="2000" dirty="0" smtClean="0"/>
              <a:t>[...] δια την </a:t>
            </a:r>
            <a:r>
              <a:rPr lang="el-GR" sz="2000" dirty="0" err="1" smtClean="0"/>
              <a:t>γεωγραφικήν</a:t>
            </a:r>
            <a:r>
              <a:rPr lang="el-GR" sz="2000" dirty="0" smtClean="0"/>
              <a:t> της </a:t>
            </a:r>
            <a:r>
              <a:rPr lang="el-GR" sz="2000" dirty="0" err="1" smtClean="0"/>
              <a:t>θέσιν</a:t>
            </a:r>
            <a:r>
              <a:rPr lang="el-GR" sz="2000" dirty="0" smtClean="0"/>
              <a:t> η Ελλάς είναι το </a:t>
            </a:r>
            <a:r>
              <a:rPr lang="el-GR" sz="2000" dirty="0" err="1" smtClean="0"/>
              <a:t>κέντρον</a:t>
            </a:r>
            <a:r>
              <a:rPr lang="el-GR" sz="2000" dirty="0" smtClean="0"/>
              <a:t> της Ευρώπης, ισταμένη και έχουσα εκ μεν δεξιών την </a:t>
            </a:r>
            <a:r>
              <a:rPr lang="el-GR" sz="2000" dirty="0" err="1" smtClean="0"/>
              <a:t>Ανατολήν</a:t>
            </a:r>
            <a:r>
              <a:rPr lang="el-GR" sz="2000" dirty="0" smtClean="0"/>
              <a:t>, εξ αριστερών δε την Δύσιν, </a:t>
            </a:r>
            <a:r>
              <a:rPr lang="el-GR" sz="2000" dirty="0" err="1" smtClean="0"/>
              <a:t>προώρισται</a:t>
            </a:r>
            <a:r>
              <a:rPr lang="el-GR" sz="2000" dirty="0" smtClean="0"/>
              <a:t>, δια μεν της πτώσεως αυτής να </a:t>
            </a:r>
            <a:r>
              <a:rPr lang="el-GR" sz="2000" dirty="0" err="1" smtClean="0"/>
              <a:t>φωτίση</a:t>
            </a:r>
            <a:r>
              <a:rPr lang="el-GR" sz="2000" dirty="0" smtClean="0"/>
              <a:t> την Δύσιν, δια δε της αναγεννήσεως την </a:t>
            </a:r>
            <a:r>
              <a:rPr lang="el-GR" sz="2000" dirty="0" err="1" smtClean="0"/>
              <a:t>Ανατολήν</a:t>
            </a:r>
            <a:r>
              <a:rPr lang="el-GR" sz="2000" dirty="0" smtClean="0"/>
              <a:t>. Το μεν πρώτον </a:t>
            </a:r>
            <a:r>
              <a:rPr lang="el-GR" sz="2000" dirty="0" err="1" smtClean="0"/>
              <a:t>εξεπλήρωσαν</a:t>
            </a:r>
            <a:r>
              <a:rPr lang="el-GR" sz="2000" dirty="0" smtClean="0"/>
              <a:t> οι προπάτορες ημών, το δε δεύτερον είναι εις ημάς </a:t>
            </a:r>
            <a:r>
              <a:rPr lang="el-GR" sz="2000" dirty="0" err="1" smtClean="0"/>
              <a:t>ανατεθημένον∙</a:t>
            </a:r>
            <a:r>
              <a:rPr lang="el-GR" sz="2000" dirty="0" smtClean="0"/>
              <a:t> εν τω </a:t>
            </a:r>
            <a:r>
              <a:rPr lang="el-GR" sz="2000" dirty="0" err="1" smtClean="0"/>
              <a:t>πνεύματι</a:t>
            </a:r>
            <a:r>
              <a:rPr lang="el-GR" sz="2000" dirty="0" smtClean="0"/>
              <a:t> του όρκου τούτου, και της μεγάλης ταύτης ιδέας </a:t>
            </a:r>
            <a:r>
              <a:rPr lang="el-GR" sz="2000" dirty="0" err="1" smtClean="0"/>
              <a:t>είδον</a:t>
            </a:r>
            <a:r>
              <a:rPr lang="el-GR" sz="2000" dirty="0" smtClean="0"/>
              <a:t> πάντοτε τους πληρεξουσίους του έθνους να </a:t>
            </a:r>
            <a:r>
              <a:rPr lang="el-GR" sz="2000" dirty="0" err="1" smtClean="0"/>
              <a:t>συνέρχωνται</a:t>
            </a:r>
            <a:r>
              <a:rPr lang="el-GR" sz="2000" dirty="0" smtClean="0"/>
              <a:t> δια να </a:t>
            </a:r>
            <a:r>
              <a:rPr lang="el-GR" sz="2000" dirty="0" err="1" smtClean="0"/>
              <a:t>αποφασίσωμεν</a:t>
            </a:r>
            <a:r>
              <a:rPr lang="el-GR" sz="2000" dirty="0" smtClean="0"/>
              <a:t> ουχί πλέον περί της τύχης της Ελλάδος, αλλά της Ελληνικής φυλής. Πόσον </a:t>
            </a:r>
            <a:r>
              <a:rPr lang="el-GR" sz="2000" dirty="0" err="1" smtClean="0"/>
              <a:t>επεθύμουν</a:t>
            </a:r>
            <a:r>
              <a:rPr lang="el-GR" sz="2000" dirty="0" smtClean="0"/>
              <a:t> να ήτο παρόντες σήμερον Γερμανοί, </a:t>
            </a:r>
            <a:r>
              <a:rPr lang="el-GR" sz="2000" dirty="0" err="1" smtClean="0"/>
              <a:t>Ζαΐμαι</a:t>
            </a:r>
            <a:r>
              <a:rPr lang="el-GR" sz="2000" dirty="0" smtClean="0"/>
              <a:t>, </a:t>
            </a:r>
            <a:r>
              <a:rPr lang="el-GR" sz="2000" dirty="0" err="1" smtClean="0"/>
              <a:t>Κολοκοτρώναι</a:t>
            </a:r>
            <a:r>
              <a:rPr lang="el-GR" sz="2000" dirty="0" smtClean="0"/>
              <a:t>, οι άλλοτε της Εθνικής Συνελεύσεως πληρεξούσιοι, και αυτοί οι </a:t>
            </a:r>
            <a:r>
              <a:rPr lang="el-GR" sz="2000" dirty="0" err="1" smtClean="0"/>
              <a:t>δραξάμενοι</a:t>
            </a:r>
            <a:r>
              <a:rPr lang="el-GR" sz="2000" dirty="0" smtClean="0"/>
              <a:t> τα όπλα επί τω </a:t>
            </a:r>
            <a:r>
              <a:rPr lang="el-GR" sz="2000" dirty="0" err="1" smtClean="0"/>
              <a:t>γενικώ</a:t>
            </a:r>
            <a:r>
              <a:rPr lang="el-GR" sz="2000" dirty="0" smtClean="0"/>
              <a:t> τούτω σκοπώ δια να </a:t>
            </a:r>
            <a:r>
              <a:rPr lang="el-GR" sz="2000" dirty="0" err="1" smtClean="0"/>
              <a:t>συνομολογήσωσι</a:t>
            </a:r>
            <a:r>
              <a:rPr lang="el-GR" sz="2000" dirty="0" smtClean="0"/>
              <a:t> μετ’ εμού πόσον </a:t>
            </a:r>
            <a:r>
              <a:rPr lang="el-GR" sz="2000" dirty="0" err="1" smtClean="0"/>
              <a:t>εμακρύνθημεν</a:t>
            </a:r>
            <a:r>
              <a:rPr lang="el-GR" sz="2000" dirty="0" smtClean="0"/>
              <a:t> της μεγάλης εκείνης της πατρίδος ιδέας, την οποίαν εις αυτό του Ρήγα το τραγούδι </a:t>
            </a:r>
            <a:r>
              <a:rPr lang="el-GR" sz="2000" dirty="0" err="1" smtClean="0"/>
              <a:t>είδομεν</a:t>
            </a:r>
            <a:r>
              <a:rPr lang="el-GR" sz="2000" dirty="0" smtClean="0"/>
              <a:t> κατά πρώτον </a:t>
            </a:r>
            <a:r>
              <a:rPr lang="el-GR" sz="2000" dirty="0" err="1" smtClean="0"/>
              <a:t>εκπεφρασμένην</a:t>
            </a:r>
            <a:r>
              <a:rPr lang="el-GR" sz="2000" dirty="0" smtClean="0"/>
              <a:t>. Εν </a:t>
            </a:r>
            <a:r>
              <a:rPr lang="el-GR" sz="2000" dirty="0" err="1" smtClean="0"/>
              <a:t>ενί</a:t>
            </a:r>
            <a:r>
              <a:rPr lang="el-GR" sz="2000" dirty="0" smtClean="0"/>
              <a:t> </a:t>
            </a:r>
            <a:r>
              <a:rPr lang="el-GR" sz="2000" dirty="0" err="1" smtClean="0"/>
              <a:t>πνεύματι</a:t>
            </a:r>
            <a:r>
              <a:rPr lang="el-GR" sz="2000" dirty="0" smtClean="0"/>
              <a:t> τότε ηνωμένοι, όσοι </a:t>
            </a:r>
            <a:r>
              <a:rPr lang="el-GR" sz="2000" dirty="0" err="1" smtClean="0"/>
              <a:t>είχομεν</a:t>
            </a:r>
            <a:r>
              <a:rPr lang="el-GR" sz="2000" dirty="0" smtClean="0"/>
              <a:t> το </a:t>
            </a:r>
            <a:r>
              <a:rPr lang="el-GR" sz="2000" dirty="0" err="1" smtClean="0"/>
              <a:t>επώνυμον</a:t>
            </a:r>
            <a:r>
              <a:rPr lang="el-GR" sz="2000" dirty="0" smtClean="0"/>
              <a:t> Έλληνες, </a:t>
            </a:r>
            <a:r>
              <a:rPr lang="el-GR" sz="2000" dirty="0" err="1" smtClean="0"/>
              <a:t>εκερδίσαμεν</a:t>
            </a:r>
            <a:r>
              <a:rPr lang="el-GR" sz="2000" dirty="0" smtClean="0"/>
              <a:t> μέρος του όλου σκοπού [...] έκαστος ημών έχει εν </a:t>
            </a:r>
            <a:r>
              <a:rPr lang="el-GR" sz="2000" dirty="0" err="1" smtClean="0"/>
              <a:t>εαυτώ</a:t>
            </a:r>
            <a:r>
              <a:rPr lang="el-GR" sz="2000" dirty="0" smtClean="0"/>
              <a:t> την ιδέαν της </a:t>
            </a:r>
            <a:r>
              <a:rPr lang="el-GR" sz="2000" dirty="0" err="1" smtClean="0"/>
              <a:t>λαμπράς</a:t>
            </a:r>
            <a:r>
              <a:rPr lang="el-GR" sz="2000" dirty="0" smtClean="0"/>
              <a:t> του Ελληνισμού καταγωγής [...] πας τις εξ υμών αισθάνεται, ότι η </a:t>
            </a:r>
            <a:r>
              <a:rPr lang="el-GR" sz="2000" dirty="0" err="1" smtClean="0"/>
              <a:t>Συνέλευσις</a:t>
            </a:r>
            <a:r>
              <a:rPr lang="el-GR" sz="2000" dirty="0" smtClean="0"/>
              <a:t> αύτη </a:t>
            </a:r>
            <a:r>
              <a:rPr lang="el-GR" sz="2000" dirty="0" err="1" smtClean="0"/>
              <a:t>εκροτήθη</a:t>
            </a:r>
            <a:r>
              <a:rPr lang="el-GR" sz="2000" dirty="0" smtClean="0"/>
              <a:t> εις Αθήνας, της οποίας την λαμπρότητα, το μεγαλείον και τα αμίμητα αριστουργήματα αιώνες </a:t>
            </a:r>
            <a:r>
              <a:rPr lang="el-GR" sz="2000" dirty="0" err="1" smtClean="0"/>
              <a:t>εθαύμασαν</a:t>
            </a:r>
            <a:r>
              <a:rPr lang="el-GR" sz="2000" dirty="0" smtClean="0"/>
              <a:t>, και </a:t>
            </a:r>
            <a:r>
              <a:rPr lang="el-GR" sz="2000" dirty="0" err="1" smtClean="0"/>
              <a:t>θαυμάζουσιν</a:t>
            </a:r>
            <a:r>
              <a:rPr lang="el-GR" sz="2000" dirty="0" smtClean="0"/>
              <a:t>. Αι Αθήναι, και σύμπασα η Ελλάς διηρημένη το πάλαι καθέκαστα, και εις ιδιαίτερα κράτη έπεσε, και πεσούσα </a:t>
            </a:r>
            <a:r>
              <a:rPr lang="el-GR" sz="2000" dirty="0" err="1" smtClean="0"/>
              <a:t>εφώτισε</a:t>
            </a:r>
            <a:r>
              <a:rPr lang="el-GR" sz="2000" dirty="0" smtClean="0"/>
              <a:t> τον </a:t>
            </a:r>
            <a:r>
              <a:rPr lang="el-GR" sz="2000" dirty="0" err="1" smtClean="0"/>
              <a:t>κόσμον</a:t>
            </a:r>
            <a:r>
              <a:rPr lang="el-GR" sz="2000" dirty="0" smtClean="0"/>
              <a:t>.</a:t>
            </a:r>
          </a:p>
          <a:p>
            <a:pPr marL="0" algn="r" fontAlgn="auto">
              <a:spcBef>
                <a:spcPts val="0"/>
              </a:spcBef>
              <a:spcAft>
                <a:spcPts val="0"/>
              </a:spcAft>
              <a:buFont typeface="Arial" charset="0"/>
              <a:buNone/>
              <a:defRPr/>
            </a:pPr>
            <a:r>
              <a:rPr lang="el-GR" sz="2000" dirty="0" smtClean="0"/>
              <a:t>(Αγόρευση Ι. </a:t>
            </a:r>
            <a:r>
              <a:rPr lang="el-GR" sz="2000" dirty="0" err="1" smtClean="0"/>
              <a:t>Κωλέττη</a:t>
            </a:r>
            <a:r>
              <a:rPr lang="el-GR" sz="2000" dirty="0" smtClean="0"/>
              <a:t>, 14 Ιανουαρίου 1844)</a:t>
            </a:r>
          </a:p>
          <a:p>
            <a:pPr algn="just" fontAlgn="auto">
              <a:spcAft>
                <a:spcPts val="0"/>
              </a:spcAft>
              <a:buFont typeface="Arial" pitchFamily="34" charset="0"/>
              <a:buChar char="•"/>
              <a:defRPr/>
            </a:pPr>
            <a:endParaRPr lang="en-US" sz="20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228600" y="228600"/>
            <a:ext cx="8458200" cy="6477000"/>
          </a:xfrm>
        </p:spPr>
        <p:txBody>
          <a:bodyPr/>
          <a:lstStyle/>
          <a:p>
            <a:pPr algn="just"/>
            <a:r>
              <a:rPr lang="el-GR" sz="2000" smtClean="0"/>
              <a:t>Η (αθηναϊκή) φιλοαγγλική εφημερίδα </a:t>
            </a:r>
            <a:r>
              <a:rPr lang="el-GR" sz="2000" i="1" smtClean="0"/>
              <a:t>Ελπίς</a:t>
            </a:r>
            <a:r>
              <a:rPr lang="el-GR" sz="2000" smtClean="0"/>
              <a:t> του Κωνσταντίνου Λεβίδη, σε πρωτοσέλιδο άρθρο της (8 Φεβρουαρίου 1854), συμπύκνωνε την ουσία της νεότευκτης Μεγάλης Ιδέας του ελληνισμού:</a:t>
            </a:r>
            <a:endParaRPr lang="en-US" sz="2000" smtClean="0"/>
          </a:p>
          <a:p>
            <a:pPr algn="just"/>
            <a:r>
              <a:rPr lang="el-GR" sz="2000" smtClean="0"/>
              <a:t>Εν όσω ο εν Τουρκία Χριστιανός βλέπει τον εν Ελλάδι ανεξάρτητον, ελεύθερον, υπό το κράτος Ευρωπαϊκής νομοθεσίας, δεν δύναται παρά να επιθυμή την ανεξαρτησίαν, την ελευθερίαν, την ευνομίαν∙και αφ’ ετέρου, εν όσω ο Χριστιανός της ελευθέρας Ελλάδος βλέπει δούλον τον εν τη Τουρκία Χριστιανόν, μετά του οποίου συνηγωνίσθη τον ιερόν υπέρ ανεξαρτησίας αγώνα, και δι’ Ευρωπαϊκών πρωτοκόλλων απεχωρίσθη απ’ αυτού, δεν δύναται παρά να επιθυμή την απελευθέρωσιν και αυτού∙ εχωρίσθησαν δι’ ορίων οι εν Ελλάδι Χριστιανοί των εν Τουρκία∙ αλλά τα τοπικά όρια δεν θέτουσιν φραγμό, ειμή εις την χώραν, όχι όμως και εις τας συμπαθείας, και εις τας σχέσεις, και εις τους αδιαρρήκτους δεσμούς του αίματος, και εις τον ανέκφραστον εκείνον θεσπέσιον σύνδεσμον, τον οποίον γεννά η ταυτότης της θρησκείας, της γλώσσης, των ιστορικών αναμνήσεων, της προγονικής δόξης∙ [...] η εθνική κληρονομιά του τελευταίου των αυτοκρατόρων μας: υπάρχει Θεσσαλία, Ήπειρος, Μακεδονία, Θράκη, Βουλγαρία.</a:t>
            </a:r>
            <a:endParaRPr lang="en-US" sz="2000" smtClean="0"/>
          </a:p>
          <a:p>
            <a:pPr algn="just"/>
            <a:endParaRPr lang="en-US" sz="2000" smtClean="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p:cNvSpPr>
            <a:spLocks noGrp="1"/>
          </p:cNvSpPr>
          <p:nvPr>
            <p:ph idx="1"/>
          </p:nvPr>
        </p:nvSpPr>
        <p:spPr>
          <a:xfrm>
            <a:off x="228600" y="228600"/>
            <a:ext cx="8458200" cy="6400800"/>
          </a:xfrm>
        </p:spPr>
        <p:txBody>
          <a:bodyPr/>
          <a:lstStyle/>
          <a:p>
            <a:pPr algn="just"/>
            <a:r>
              <a:rPr lang="el-GR" sz="2000" dirty="0" smtClean="0"/>
              <a:t>Ανάλογες ήταν και οι πρωτοσέλιδες τοποθετήσεις του </a:t>
            </a:r>
            <a:r>
              <a:rPr lang="el-GR" sz="2000" dirty="0" err="1" smtClean="0"/>
              <a:t>φιλορωσικού</a:t>
            </a:r>
            <a:r>
              <a:rPr lang="el-GR" sz="2000" dirty="0" smtClean="0"/>
              <a:t> </a:t>
            </a:r>
            <a:r>
              <a:rPr lang="el-GR" sz="2000" i="1" dirty="0" smtClean="0"/>
              <a:t>Αιώνος</a:t>
            </a:r>
            <a:r>
              <a:rPr lang="el-GR" sz="2000" dirty="0" smtClean="0"/>
              <a:t> του Εμμανουήλ Αντωνιάδη (9, 13 Φεβρουαρίου και 24 Μαρτίου 1854), οι οποίες παρέπεμπαν σε συνέχεια του Αγώνα του 1821 και στον πόθο της ανασύστασης της βυζαντινής αυτοκρατορίας (της «Ελληνικής Αυτοκρατορίας»):</a:t>
            </a:r>
            <a:endParaRPr lang="en-US" sz="2000" dirty="0" smtClean="0"/>
          </a:p>
          <a:p>
            <a:pPr algn="just"/>
            <a:r>
              <a:rPr lang="el-GR" sz="2000" dirty="0" smtClean="0"/>
              <a:t>Η σημερινή </a:t>
            </a:r>
            <a:r>
              <a:rPr lang="el-GR" sz="2000" dirty="0" err="1" smtClean="0"/>
              <a:t>επανάστασις</a:t>
            </a:r>
            <a:r>
              <a:rPr lang="el-GR" sz="2000" dirty="0" smtClean="0"/>
              <a:t> των δούλων Ελλήνων είναι η συνέχεια της διακοπείσης επαναστάσεως του 1821. Το ελεύθερον μέρος του ελληνικού έθνους ομοιάζει </a:t>
            </a:r>
            <a:r>
              <a:rPr lang="el-GR" sz="2000" dirty="0" err="1" smtClean="0"/>
              <a:t>σφαιρίδιον</a:t>
            </a:r>
            <a:r>
              <a:rPr lang="el-GR" sz="2000" dirty="0" smtClean="0"/>
              <a:t> υδραργύρου, αποχωρισθέν και </a:t>
            </a:r>
            <a:r>
              <a:rPr lang="el-GR" sz="2000" dirty="0" err="1" smtClean="0"/>
              <a:t>τηρούμενον</a:t>
            </a:r>
            <a:r>
              <a:rPr lang="el-GR" sz="2000" dirty="0" smtClean="0"/>
              <a:t> </a:t>
            </a:r>
            <a:r>
              <a:rPr lang="el-GR" sz="2000" dirty="0" err="1" smtClean="0"/>
              <a:t>μεμονωμένον</a:t>
            </a:r>
            <a:r>
              <a:rPr lang="el-GR" sz="2000" dirty="0" smtClean="0"/>
              <a:t> από του όλου δια της </a:t>
            </a:r>
            <a:r>
              <a:rPr lang="el-GR" sz="2000" dirty="0" err="1" smtClean="0"/>
              <a:t>αυστηράς</a:t>
            </a:r>
            <a:r>
              <a:rPr lang="el-GR" sz="2000" dirty="0" smtClean="0"/>
              <a:t> ηρεμίας, </a:t>
            </a:r>
            <a:r>
              <a:rPr lang="el-GR" sz="2000" dirty="0" err="1" smtClean="0"/>
              <a:t>αλλ</a:t>
            </a:r>
            <a:r>
              <a:rPr lang="el-GR" sz="2000" dirty="0" smtClean="0"/>
              <a:t>’ </a:t>
            </a:r>
            <a:r>
              <a:rPr lang="el-GR" sz="2000" dirty="0" err="1" smtClean="0"/>
              <a:t>έτοιμον</a:t>
            </a:r>
            <a:r>
              <a:rPr lang="el-GR" sz="2000" dirty="0" smtClean="0"/>
              <a:t> </a:t>
            </a:r>
            <a:r>
              <a:rPr lang="el-GR" sz="2000" dirty="0" err="1" smtClean="0"/>
              <a:t>πάνοτε</a:t>
            </a:r>
            <a:r>
              <a:rPr lang="el-GR" sz="2000" dirty="0" smtClean="0"/>
              <a:t> να </a:t>
            </a:r>
            <a:r>
              <a:rPr lang="el-GR" sz="2000" dirty="0" err="1" smtClean="0"/>
              <a:t>δεχθή</a:t>
            </a:r>
            <a:r>
              <a:rPr lang="el-GR" sz="2000" dirty="0" smtClean="0"/>
              <a:t> και να </a:t>
            </a:r>
            <a:r>
              <a:rPr lang="el-GR" sz="2000" dirty="0" err="1" smtClean="0"/>
              <a:t>ενωθή</a:t>
            </a:r>
            <a:r>
              <a:rPr lang="el-GR" sz="2000" dirty="0" smtClean="0"/>
              <a:t> με τα οικεία σφαιρίδια, εις πρώτον </a:t>
            </a:r>
            <a:r>
              <a:rPr lang="el-GR" sz="2000" dirty="0" err="1" smtClean="0"/>
              <a:t>κλονισμόν</a:t>
            </a:r>
            <a:r>
              <a:rPr lang="el-GR" sz="2000" dirty="0" smtClean="0"/>
              <a:t>. [...] εξερράγη ο δεύτερος ούτος πόλεμος υπέρ πίστεως και της ελευθερίας παντός του Ελληνικού </a:t>
            </a:r>
            <a:r>
              <a:rPr lang="el-GR" sz="2000" dirty="0" err="1" smtClean="0"/>
              <a:t>έθνους∙</a:t>
            </a:r>
            <a:r>
              <a:rPr lang="el-GR" sz="2000" dirty="0" smtClean="0"/>
              <a:t> </a:t>
            </a:r>
            <a:r>
              <a:rPr lang="el-GR" sz="2000" dirty="0" err="1" smtClean="0"/>
              <a:t>υψώθη</a:t>
            </a:r>
            <a:r>
              <a:rPr lang="el-GR" sz="2000" dirty="0" smtClean="0"/>
              <a:t> η σημαία του τιμίου Σταυρού φέροντα το σύνθημα Ή ΕΛΕΥΘΕΡΙΑ Ή ΘΑΝΑΤΟΣ. </a:t>
            </a:r>
            <a:r>
              <a:rPr lang="el-GR" sz="2000" dirty="0" err="1" smtClean="0"/>
              <a:t>Δράμετε</a:t>
            </a:r>
            <a:r>
              <a:rPr lang="el-GR" sz="2000" dirty="0" smtClean="0"/>
              <a:t> ταχέως, </a:t>
            </a:r>
            <a:r>
              <a:rPr lang="el-GR" sz="2000" dirty="0" err="1" smtClean="0"/>
              <a:t>ταχέως,</a:t>
            </a:r>
            <a:r>
              <a:rPr lang="el-GR" sz="2000" dirty="0" smtClean="0"/>
              <a:t> ως </a:t>
            </a:r>
            <a:r>
              <a:rPr lang="el-GR" sz="2000" dirty="0" err="1" smtClean="0"/>
              <a:t>αετοί∙</a:t>
            </a:r>
            <a:r>
              <a:rPr lang="el-GR" sz="2000" dirty="0" smtClean="0"/>
              <a:t> </a:t>
            </a:r>
            <a:r>
              <a:rPr lang="el-GR" sz="2000" dirty="0" err="1" smtClean="0"/>
              <a:t>πολεμείτε</a:t>
            </a:r>
            <a:r>
              <a:rPr lang="el-GR" sz="2000" dirty="0" smtClean="0"/>
              <a:t> ως λέοντες μετά φρονήσεως και ομονοίας. Η ελευθερία και η </a:t>
            </a:r>
            <a:r>
              <a:rPr lang="el-GR" sz="2000" dirty="0" err="1" smtClean="0"/>
              <a:t>πίστις</a:t>
            </a:r>
            <a:r>
              <a:rPr lang="el-GR" sz="2000" dirty="0" smtClean="0"/>
              <a:t> θέλει στέψει τους αγώνας ημών με </a:t>
            </a:r>
            <a:r>
              <a:rPr lang="el-GR" sz="2000" dirty="0" err="1" smtClean="0"/>
              <a:t>Ελληνικήν</a:t>
            </a:r>
            <a:r>
              <a:rPr lang="el-GR" sz="2000" dirty="0" smtClean="0"/>
              <a:t> </a:t>
            </a:r>
            <a:r>
              <a:rPr lang="el-GR" sz="2000" dirty="0" err="1" smtClean="0"/>
              <a:t>Αυτοκρατορίαν</a:t>
            </a:r>
            <a:r>
              <a:rPr lang="el-GR" sz="2000" dirty="0" smtClean="0"/>
              <a:t>. [...] Μετά </a:t>
            </a:r>
            <a:r>
              <a:rPr lang="el-GR" sz="2000" dirty="0" err="1" smtClean="0"/>
              <a:t>περίοδον</a:t>
            </a:r>
            <a:r>
              <a:rPr lang="el-GR" sz="2000" dirty="0" smtClean="0"/>
              <a:t> ετών </a:t>
            </a:r>
            <a:r>
              <a:rPr lang="el-GR" sz="2000" dirty="0" err="1" smtClean="0"/>
              <a:t>εικοσιτεσσάρων</a:t>
            </a:r>
            <a:r>
              <a:rPr lang="el-GR" sz="2000" dirty="0" smtClean="0"/>
              <a:t> επανελήφθη </a:t>
            </a:r>
            <a:r>
              <a:rPr lang="el-GR" sz="2000" dirty="0" err="1" smtClean="0"/>
              <a:t>χάριτι</a:t>
            </a:r>
            <a:r>
              <a:rPr lang="el-GR" sz="2000" dirty="0" smtClean="0"/>
              <a:t> θεία ο διακοπείς τω 1829 εθνικός κατά των βαρβάρων δυναστών αγών του 1821. [...] Είθε τον </a:t>
            </a:r>
            <a:r>
              <a:rPr lang="el-GR" sz="2000" dirty="0" err="1" smtClean="0"/>
              <a:t>επερχόμενον</a:t>
            </a:r>
            <a:r>
              <a:rPr lang="el-GR" sz="2000" dirty="0" smtClean="0"/>
              <a:t> </a:t>
            </a:r>
            <a:r>
              <a:rPr lang="el-GR" sz="2000" dirty="0" err="1" smtClean="0"/>
              <a:t>Μάρτιον</a:t>
            </a:r>
            <a:r>
              <a:rPr lang="el-GR" sz="2000" dirty="0" smtClean="0"/>
              <a:t> </a:t>
            </a:r>
            <a:r>
              <a:rPr lang="el-GR" sz="2000" dirty="0" err="1" smtClean="0"/>
              <a:t>γράψωμεν</a:t>
            </a:r>
            <a:r>
              <a:rPr lang="el-GR" sz="2000" dirty="0" smtClean="0"/>
              <a:t> το Πρώτον έτος της Ελληνικής Αυτοκρατορίας.</a:t>
            </a:r>
            <a:endParaRPr lang="en-US" sz="2000" dirty="0" smtClean="0"/>
          </a:p>
          <a:p>
            <a:pPr algn="just"/>
            <a:endParaRPr lang="en-US" sz="2000" dirty="0" smtClean="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a:xfrm>
            <a:off x="228600" y="152400"/>
            <a:ext cx="8458200" cy="6400800"/>
          </a:xfrm>
        </p:spPr>
        <p:txBody>
          <a:bodyPr/>
          <a:lstStyle/>
          <a:p>
            <a:pPr algn="just"/>
            <a:r>
              <a:rPr lang="el-GR" sz="2000" smtClean="0"/>
              <a:t>Την 25η Μαρτίου 1854 εκλέχθηκε στο Πέτα επιτροπή (πολιτικής) Διοικήσεως Ηπείρου, μια συμβολική ενέργεια που υποδήλωνε τις προθέσεις των επαναστατών για ανατροπή του οθωμανικού </a:t>
            </a:r>
            <a:r>
              <a:rPr lang="en-US" sz="2000" smtClean="0"/>
              <a:t>status quo</a:t>
            </a:r>
            <a:r>
              <a:rPr lang="el-GR" sz="2000" smtClean="0"/>
              <a:t>. Το φιλόδοξο όραμα των Ελλήνων επαναστατών συνίστατο στην εκδίωξη των Οθωμανών από την Ευρώπη μέσα σε έναν μήνα, μετά από καθολική εξέγερση των χριστιανών υπηκόων του Σουλτάνου, και στην κατάληψη της Κωνσταντινούπολης με ρωσική βοήθεια:</a:t>
            </a:r>
            <a:endParaRPr lang="en-US" sz="2000" smtClean="0"/>
          </a:p>
          <a:p>
            <a:pPr algn="just"/>
            <a:r>
              <a:rPr lang="el-GR" sz="2000" smtClean="0"/>
              <a:t>Εν ημέραις τριάκοντα η Ελλάς και Θεσσαλία, Ήπειρος και Μακεδονία γενέσθωσαν έν στρατόπεδον τεσσάρων εκατομμυρίων ανδρών, γυναικών, νέων, γερόντων και παιδίων πολεμούντων υπέρ της ελευθερίας του Γένους. Κατ’ αυτόν τον τρόπον, υμών μεν των Ελλήνων βοηθούντων την Ήπειρον, την Θεσσαλίαν και την Μακεδονίαν, των δε Ρώσσων κινουμένων προς τον Δούναβιν, την Βουλγαρίαν και την Θράκην, η Οθωμανική Αυτοκρατορία διαλύεται, ο Ευρωπαϊκός πόλεμος εμποδίζεται, και Αυτοκρατορία Ευρωπαϊκή καθιδρύεται ησύχως εν τη Κωνσταντινουπόλει∙ αυτή δε, ως ιδρυθείσα επί χώρας Ελληνικής, της Θράκης, ως γράφουσα τα εαυτής Διατάγματα εν γλώσση Ελληνική και ως κυβερνώσα Έλληνας, έσεται πράγματι Ελληνική. (δημοσιεύθηκε στην εφ. </a:t>
            </a:r>
            <a:r>
              <a:rPr lang="el-GR" sz="2000" i="1" smtClean="0"/>
              <a:t>Αιών</a:t>
            </a:r>
            <a:r>
              <a:rPr lang="el-GR" sz="2000" smtClean="0"/>
              <a:t> αρ. 1436, 17 Φεβρουαρίου 1854, σ. 1)</a:t>
            </a:r>
            <a:endParaRPr lang="en-US" sz="2000" smtClean="0"/>
          </a:p>
          <a:p>
            <a:pPr algn="just"/>
            <a:endParaRPr lang="en-US" sz="2000" smtClean="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458200" cy="5973763"/>
          </a:xfrm>
        </p:spPr>
        <p:txBody>
          <a:bodyPr rtlCol="0">
            <a:normAutofit fontScale="92500" lnSpcReduction="20000"/>
          </a:bodyPr>
          <a:lstStyle/>
          <a:p>
            <a:pPr fontAlgn="auto">
              <a:spcAft>
                <a:spcPts val="0"/>
              </a:spcAft>
              <a:buFont typeface="Arial" pitchFamily="34" charset="0"/>
              <a:buChar char="•"/>
              <a:defRPr/>
            </a:pPr>
            <a:r>
              <a:rPr lang="el-GR" sz="2000" dirty="0" smtClean="0"/>
              <a:t>1415-16 κατάκτηση της Μολδαβίας και της Βλαχίας.</a:t>
            </a:r>
          </a:p>
          <a:p>
            <a:pPr fontAlgn="auto">
              <a:spcAft>
                <a:spcPts val="0"/>
              </a:spcAft>
              <a:buFont typeface="Arial" pitchFamily="34" charset="0"/>
              <a:buChar char="•"/>
              <a:defRPr/>
            </a:pPr>
            <a:r>
              <a:rPr lang="el-GR" sz="2000" dirty="0" smtClean="0"/>
              <a:t>1415-19 πρώτη κατάληψη της Αλβανίας</a:t>
            </a:r>
          </a:p>
          <a:p>
            <a:pPr fontAlgn="auto">
              <a:spcAft>
                <a:spcPts val="0"/>
              </a:spcAft>
              <a:buFont typeface="Arial" pitchFamily="34" charset="0"/>
              <a:buChar char="•"/>
              <a:defRPr/>
            </a:pPr>
            <a:r>
              <a:rPr lang="el-GR" sz="2000" dirty="0" smtClean="0"/>
              <a:t>1430 πτώση της Θεσσαλονίκης και των Ιωαννίνων</a:t>
            </a:r>
          </a:p>
          <a:p>
            <a:pPr fontAlgn="auto">
              <a:spcAft>
                <a:spcPts val="0"/>
              </a:spcAft>
              <a:buFont typeface="Arial" pitchFamily="34" charset="0"/>
              <a:buChar char="•"/>
              <a:defRPr/>
            </a:pPr>
            <a:r>
              <a:rPr lang="el-GR" sz="2000" dirty="0" smtClean="0"/>
              <a:t>1437 εισβολή στην Τρανσυλβανία</a:t>
            </a:r>
          </a:p>
          <a:p>
            <a:pPr fontAlgn="auto">
              <a:spcAft>
                <a:spcPts val="0"/>
              </a:spcAft>
              <a:buFont typeface="Arial" pitchFamily="34" charset="0"/>
              <a:buChar char="•"/>
              <a:defRPr/>
            </a:pPr>
            <a:r>
              <a:rPr lang="el-GR" sz="2000" dirty="0" smtClean="0"/>
              <a:t>1444 μάχη της Βάρνας (δεύτερη ήττα των Ούγγρων από τους Οθωμανούς).</a:t>
            </a:r>
          </a:p>
          <a:p>
            <a:pPr fontAlgn="auto">
              <a:spcAft>
                <a:spcPts val="0"/>
              </a:spcAft>
              <a:buFont typeface="Arial" pitchFamily="34" charset="0"/>
              <a:buChar char="•"/>
              <a:defRPr/>
            </a:pPr>
            <a:r>
              <a:rPr lang="el-GR" sz="2000" dirty="0" smtClean="0"/>
              <a:t>1448 δεύτερη μάχη του Κοσσυφοπεδίου</a:t>
            </a:r>
          </a:p>
          <a:p>
            <a:pPr fontAlgn="auto">
              <a:spcAft>
                <a:spcPts val="0"/>
              </a:spcAft>
              <a:buFont typeface="Arial" pitchFamily="34" charset="0"/>
              <a:buChar char="•"/>
              <a:defRPr/>
            </a:pPr>
            <a:r>
              <a:rPr lang="el-GR" sz="2000" dirty="0" smtClean="0"/>
              <a:t>29 Μαΐου 1453 Άλωση της Πόλης</a:t>
            </a:r>
          </a:p>
          <a:p>
            <a:pPr fontAlgn="auto">
              <a:spcAft>
                <a:spcPts val="0"/>
              </a:spcAft>
              <a:buFont typeface="Arial" pitchFamily="34" charset="0"/>
              <a:buChar char="•"/>
              <a:defRPr/>
            </a:pPr>
            <a:r>
              <a:rPr lang="el-GR" sz="2000" dirty="0" smtClean="0"/>
              <a:t>1459 κατάλυση της αυτονομίας της Σερβίας</a:t>
            </a:r>
          </a:p>
          <a:p>
            <a:pPr fontAlgn="auto">
              <a:spcAft>
                <a:spcPts val="0"/>
              </a:spcAft>
              <a:buFont typeface="Arial" pitchFamily="34" charset="0"/>
              <a:buChar char="•"/>
              <a:defRPr/>
            </a:pPr>
            <a:r>
              <a:rPr lang="el-GR" sz="2000" dirty="0" smtClean="0"/>
              <a:t>1461 κατάλυση του Δεσποτάτου του </a:t>
            </a:r>
            <a:r>
              <a:rPr lang="el-GR" sz="2000" dirty="0" err="1" smtClean="0"/>
              <a:t>Μωρέως</a:t>
            </a:r>
            <a:endParaRPr lang="el-GR" sz="2000" dirty="0" smtClean="0"/>
          </a:p>
          <a:p>
            <a:pPr fontAlgn="auto">
              <a:spcAft>
                <a:spcPts val="0"/>
              </a:spcAft>
              <a:buFont typeface="Arial" pitchFamily="34" charset="0"/>
              <a:buChar char="•"/>
              <a:defRPr/>
            </a:pPr>
            <a:r>
              <a:rPr lang="el-GR" sz="2000" dirty="0" smtClean="0"/>
              <a:t>1462 κατάλυση της Αυτοκρατορίας της Τραπεζούντας</a:t>
            </a:r>
          </a:p>
          <a:p>
            <a:pPr fontAlgn="auto">
              <a:spcAft>
                <a:spcPts val="0"/>
              </a:spcAft>
              <a:buFont typeface="Arial" pitchFamily="34" charset="0"/>
              <a:buChar char="•"/>
              <a:defRPr/>
            </a:pPr>
            <a:r>
              <a:rPr lang="el-GR" sz="2000" dirty="0" smtClean="0"/>
              <a:t>1463 κατάληψη της Βοσνίας και της Ερζεγοβίνης (1465)</a:t>
            </a:r>
          </a:p>
          <a:p>
            <a:pPr fontAlgn="auto">
              <a:spcAft>
                <a:spcPts val="0"/>
              </a:spcAft>
              <a:buFont typeface="Arial" pitchFamily="34" charset="0"/>
              <a:buChar char="•"/>
              <a:defRPr/>
            </a:pPr>
            <a:r>
              <a:rPr lang="el-GR" sz="2000" dirty="0" smtClean="0"/>
              <a:t>1468 θάνατος του </a:t>
            </a:r>
            <a:r>
              <a:rPr lang="el-GR" sz="2000" dirty="0" err="1" smtClean="0"/>
              <a:t>Σκεντέρμπεη</a:t>
            </a:r>
            <a:r>
              <a:rPr lang="el-GR" sz="2000" dirty="0" smtClean="0"/>
              <a:t> (1478 πτώση της </a:t>
            </a:r>
            <a:r>
              <a:rPr lang="el-GR" sz="2000" dirty="0" err="1" smtClean="0"/>
              <a:t>Κρούγιας</a:t>
            </a:r>
            <a:r>
              <a:rPr lang="el-GR" sz="2000" dirty="0" smtClean="0"/>
              <a:t>)</a:t>
            </a:r>
          </a:p>
          <a:p>
            <a:pPr fontAlgn="auto">
              <a:spcAft>
                <a:spcPts val="0"/>
              </a:spcAft>
              <a:buFont typeface="Arial" pitchFamily="34" charset="0"/>
              <a:buChar char="•"/>
              <a:defRPr/>
            </a:pPr>
            <a:r>
              <a:rPr lang="el-GR" sz="2000" dirty="0" smtClean="0"/>
              <a:t>1480 οι Οθωμανοί αποβιβάζονται στο </a:t>
            </a:r>
            <a:r>
              <a:rPr lang="el-GR" sz="2000" dirty="0" err="1" smtClean="0"/>
              <a:t>Ότραντο</a:t>
            </a:r>
            <a:r>
              <a:rPr lang="el-GR" sz="2000" dirty="0" smtClean="0"/>
              <a:t>.</a:t>
            </a:r>
          </a:p>
          <a:p>
            <a:pPr fontAlgn="auto">
              <a:spcAft>
                <a:spcPts val="0"/>
              </a:spcAft>
              <a:buFont typeface="Arial" pitchFamily="34" charset="0"/>
              <a:buChar char="•"/>
              <a:defRPr/>
            </a:pPr>
            <a:r>
              <a:rPr lang="el-GR" sz="2000" dirty="0" smtClean="0"/>
              <a:t>1516-17 οθωμανική κατάκτηση της Συρίας και της Αιγύπτου</a:t>
            </a:r>
          </a:p>
          <a:p>
            <a:pPr fontAlgn="auto">
              <a:spcAft>
                <a:spcPts val="0"/>
              </a:spcAft>
              <a:buFont typeface="Arial" pitchFamily="34" charset="0"/>
              <a:buChar char="•"/>
              <a:defRPr/>
            </a:pPr>
            <a:r>
              <a:rPr lang="el-GR" sz="2000" dirty="0" smtClean="0"/>
              <a:t>1522 κατάληψη της Ρόδου</a:t>
            </a:r>
          </a:p>
          <a:p>
            <a:pPr fontAlgn="auto">
              <a:spcAft>
                <a:spcPts val="0"/>
              </a:spcAft>
              <a:buFont typeface="Arial" pitchFamily="34" charset="0"/>
              <a:buChar char="•"/>
              <a:defRPr/>
            </a:pPr>
            <a:r>
              <a:rPr lang="el-GR" sz="2000" dirty="0" smtClean="0"/>
              <a:t>1526 μάχη του Μόχατς (κατάλυση του ουγγρικού βασιλείου)</a:t>
            </a:r>
          </a:p>
          <a:p>
            <a:pPr fontAlgn="auto">
              <a:spcAft>
                <a:spcPts val="0"/>
              </a:spcAft>
              <a:buFont typeface="Arial" pitchFamily="34" charset="0"/>
              <a:buChar char="•"/>
              <a:defRPr/>
            </a:pPr>
            <a:r>
              <a:rPr lang="el-GR" sz="2000" dirty="0" smtClean="0"/>
              <a:t>1529 πρώτη πολιορκία της Βιέννης (τα σύνορα του οθωμανικού κράτους εκτείνονται από τον Περσικό Κόλπο ως το Μαρόκο).</a:t>
            </a:r>
          </a:p>
          <a:p>
            <a:pPr fontAlgn="auto">
              <a:spcAft>
                <a:spcPts val="0"/>
              </a:spcAft>
              <a:buFont typeface="Arial" pitchFamily="34" charset="0"/>
              <a:buChar char="•"/>
              <a:defRPr/>
            </a:pPr>
            <a:r>
              <a:rPr lang="el-GR" sz="2000" dirty="0" smtClean="0"/>
              <a:t>1566 κατάλυση του Δουκάτου της Νάξου (1566-79 Ιωσήφ Νάζι)</a:t>
            </a:r>
          </a:p>
          <a:p>
            <a:pPr fontAlgn="auto">
              <a:spcAft>
                <a:spcPts val="0"/>
              </a:spcAft>
              <a:buFont typeface="Arial" pitchFamily="34" charset="0"/>
              <a:buChar char="•"/>
              <a:defRPr/>
            </a:pPr>
            <a:r>
              <a:rPr lang="el-GR" sz="2000" dirty="0" smtClean="0"/>
              <a:t>1683 δεύτερη πολιορκία της Βιέννης</a:t>
            </a:r>
          </a:p>
          <a:p>
            <a:pPr fontAlgn="auto">
              <a:spcAft>
                <a:spcPts val="0"/>
              </a:spcAft>
              <a:buFont typeface="Arial" pitchFamily="34" charset="0"/>
              <a:buChar char="•"/>
              <a:defRPr/>
            </a:pPr>
            <a:endParaRPr lang="el-GR" sz="2000" dirty="0" smtClean="0"/>
          </a:p>
          <a:p>
            <a:pPr fontAlgn="auto">
              <a:spcAft>
                <a:spcPts val="0"/>
              </a:spcAft>
              <a:buFont typeface="Arial" pitchFamily="34" charset="0"/>
              <a:buChar char="•"/>
              <a:defRPr/>
            </a:pPr>
            <a:endParaRPr lang="el-GR" sz="2000" dirty="0" smtClean="0"/>
          </a:p>
          <a:p>
            <a:pPr fontAlgn="auto">
              <a:spcAft>
                <a:spcPts val="0"/>
              </a:spcAft>
              <a:buFont typeface="Arial" pitchFamily="34" charset="0"/>
              <a:buChar char="•"/>
              <a:defRPr/>
            </a:pPr>
            <a:endParaRPr lang="en-US" sz="2000" dirty="0" smtClean="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Documents and Settings\sploum\My Documents\My Pictures\img032.jpg"/>
          <p:cNvPicPr>
            <a:picLocks noGrp="1" noChangeAspect="1" noChangeArrowheads="1"/>
          </p:cNvPicPr>
          <p:nvPr>
            <p:ph idx="1"/>
          </p:nvPr>
        </p:nvPicPr>
        <p:blipFill>
          <a:blip r:embed="rId2"/>
          <a:srcRect/>
          <a:stretch>
            <a:fillRect/>
          </a:stretch>
        </p:blipFill>
        <p:spPr>
          <a:xfrm>
            <a:off x="2428875" y="304800"/>
            <a:ext cx="4057650" cy="6477000"/>
          </a:xfr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Content Placeholder 3" descr="Chartes9.jpg"/>
          <p:cNvPicPr>
            <a:picLocks noGrp="1" noChangeAspect="1"/>
          </p:cNvPicPr>
          <p:nvPr>
            <p:ph idx="1"/>
          </p:nvPr>
        </p:nvPicPr>
        <p:blipFill>
          <a:blip r:embed="rId2"/>
          <a:srcRect/>
          <a:stretch>
            <a:fillRect/>
          </a:stretch>
        </p:blipFill>
        <p:spPr>
          <a:xfrm>
            <a:off x="1944688" y="304800"/>
            <a:ext cx="5102225" cy="6324600"/>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Content Placeholder 3" descr="Chartes10.jpg"/>
          <p:cNvPicPr>
            <a:picLocks noGrp="1" noChangeAspect="1"/>
          </p:cNvPicPr>
          <p:nvPr>
            <p:ph idx="1"/>
          </p:nvPr>
        </p:nvPicPr>
        <p:blipFill>
          <a:blip r:embed="rId2"/>
          <a:srcRect/>
          <a:stretch>
            <a:fillRect/>
          </a:stretch>
        </p:blipFill>
        <p:spPr>
          <a:xfrm>
            <a:off x="1935163" y="304800"/>
            <a:ext cx="5273675" cy="6324600"/>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Content Placeholder 4" descr="Chartes11.jpg"/>
          <p:cNvPicPr>
            <a:picLocks noGrp="1" noChangeAspect="1"/>
          </p:cNvPicPr>
          <p:nvPr>
            <p:ph idx="1"/>
          </p:nvPr>
        </p:nvPicPr>
        <p:blipFill>
          <a:blip r:embed="rId2"/>
          <a:srcRect/>
          <a:stretch>
            <a:fillRect/>
          </a:stretch>
        </p:blipFill>
        <p:spPr>
          <a:xfrm>
            <a:off x="2108200" y="228600"/>
            <a:ext cx="4927600" cy="6324600"/>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Content Placeholder 6" descr="Chartes12.jpg"/>
          <p:cNvPicPr>
            <a:picLocks noGrp="1" noChangeAspect="1"/>
          </p:cNvPicPr>
          <p:nvPr>
            <p:ph idx="1"/>
          </p:nvPr>
        </p:nvPicPr>
        <p:blipFill>
          <a:blip r:embed="rId2"/>
          <a:srcRect/>
          <a:stretch>
            <a:fillRect/>
          </a:stretch>
        </p:blipFill>
        <p:spPr>
          <a:xfrm>
            <a:off x="1427163" y="265113"/>
            <a:ext cx="6213475" cy="6364287"/>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381000" y="274638"/>
            <a:ext cx="8305800" cy="563562"/>
          </a:xfrm>
        </p:spPr>
        <p:txBody>
          <a:bodyPr/>
          <a:lstStyle/>
          <a:p>
            <a:r>
              <a:rPr lang="el-GR" sz="2800" b="1" smtClean="0"/>
              <a:t>Το κίνημα του 1909</a:t>
            </a:r>
            <a:endParaRPr lang="en-US" sz="2800" b="1" smtClean="0"/>
          </a:p>
        </p:txBody>
      </p:sp>
      <p:sp>
        <p:nvSpPr>
          <p:cNvPr id="57347" name="Content Placeholder 2"/>
          <p:cNvSpPr>
            <a:spLocks noGrp="1"/>
          </p:cNvSpPr>
          <p:nvPr>
            <p:ph idx="1"/>
          </p:nvPr>
        </p:nvSpPr>
        <p:spPr>
          <a:xfrm>
            <a:off x="533400" y="914400"/>
            <a:ext cx="8153400" cy="5562600"/>
          </a:xfrm>
        </p:spPr>
        <p:txBody>
          <a:bodyPr rtlCol="0">
            <a:normAutofit lnSpcReduction="10000"/>
          </a:bodyPr>
          <a:lstStyle/>
          <a:p>
            <a:pPr fontAlgn="auto">
              <a:spcAft>
                <a:spcPts val="0"/>
              </a:spcAft>
              <a:buFont typeface="Arial" pitchFamily="34" charset="0"/>
              <a:buChar char="•"/>
              <a:defRPr/>
            </a:pPr>
            <a:r>
              <a:rPr lang="el-GR" sz="2000" smtClean="0"/>
              <a:t>Αίτια και αφορμές του κινήματος</a:t>
            </a:r>
            <a:r>
              <a:rPr lang="en-US" sz="2000" smtClean="0"/>
              <a:t>: </a:t>
            </a:r>
            <a:r>
              <a:rPr lang="el-GR" sz="2000" smtClean="0"/>
              <a:t>κακή κατάσταση της κρατικής μηχανής, υπερδιόγκωση του κράτους, κομματισμός/βουλευτοκρατία, πολιτική ολιγαρχία, κακή οικονομική κατάσταση της οικονομίας/υπερβολική φορολογία, χρεωκοπία 1893/ΔΟΕ 1898, ταπεινωτική ήττα του 1897/η «άψογος στάσις» των θεοτοκικών και ραλλικών κυβερνήσεων απέναντι στην Τουρκία, το Κρητικό και το Μακεδονικό Ζήτημα, βασιλικός νεποτισμός και αναξιοκρατία στον στρατό.</a:t>
            </a:r>
          </a:p>
          <a:p>
            <a:pPr fontAlgn="auto">
              <a:spcAft>
                <a:spcPts val="0"/>
              </a:spcAft>
              <a:buFont typeface="Arial" pitchFamily="34" charset="0"/>
              <a:buChar char="•"/>
              <a:defRPr/>
            </a:pPr>
            <a:r>
              <a:rPr lang="el-GR" sz="2000" smtClean="0"/>
              <a:t>Γενικευμένο αίσθημα δυσαρέσκειας.</a:t>
            </a:r>
          </a:p>
          <a:p>
            <a:pPr fontAlgn="auto">
              <a:spcAft>
                <a:spcPts val="0"/>
              </a:spcAft>
              <a:buFont typeface="Arial" pitchFamily="34" charset="0"/>
              <a:buChar char="•"/>
              <a:defRPr/>
            </a:pPr>
            <a:r>
              <a:rPr lang="el-GR" sz="2000" smtClean="0"/>
              <a:t>Διαταξικό κίνημα με πρωτοπόρα τα μικροαστικά στρώματα και τον Στρατιωτικό Σύνδεσμο των νεαρών και κατώτερων αξιωματικών και υπαξιωματικών.</a:t>
            </a:r>
          </a:p>
          <a:p>
            <a:pPr fontAlgn="auto">
              <a:spcAft>
                <a:spcPts val="0"/>
              </a:spcAft>
              <a:buFont typeface="Arial" pitchFamily="34" charset="0"/>
              <a:buChar char="•"/>
              <a:defRPr/>
            </a:pPr>
            <a:r>
              <a:rPr lang="el-GR" sz="2000" smtClean="0"/>
              <a:t>Κυρίαρχο αίτημα/σύνθημα</a:t>
            </a:r>
            <a:r>
              <a:rPr lang="en-US" sz="2000" smtClean="0"/>
              <a:t>: </a:t>
            </a:r>
            <a:r>
              <a:rPr lang="el-GR" sz="2000" smtClean="0"/>
              <a:t>«ανόρθωσις».</a:t>
            </a:r>
          </a:p>
          <a:p>
            <a:pPr fontAlgn="auto">
              <a:spcAft>
                <a:spcPts val="0"/>
              </a:spcAft>
              <a:buFont typeface="Arial" pitchFamily="34" charset="0"/>
              <a:buChar char="•"/>
              <a:defRPr/>
            </a:pPr>
            <a:r>
              <a:rPr lang="el-GR" sz="2000" smtClean="0"/>
              <a:t>«ειρηνική επανάστασις» (</a:t>
            </a:r>
            <a:r>
              <a:rPr lang="el-GR" sz="2000" i="1" smtClean="0"/>
              <a:t>Ακρόπολις</a:t>
            </a:r>
            <a:r>
              <a:rPr lang="el-GR" sz="2000" smtClean="0"/>
              <a:t> του Βλάσση Γαβριηλίδη)</a:t>
            </a:r>
          </a:p>
          <a:p>
            <a:pPr fontAlgn="auto">
              <a:spcAft>
                <a:spcPts val="0"/>
              </a:spcAft>
              <a:buFont typeface="Arial" pitchFamily="34" charset="0"/>
              <a:buChar char="•"/>
              <a:defRPr/>
            </a:pPr>
            <a:r>
              <a:rPr lang="el-GR" sz="2000" smtClean="0"/>
              <a:t>Αναλογίες με «επανάστασιν» του 1843 και «μεταπολίτευσιν» 1862.</a:t>
            </a:r>
          </a:p>
          <a:p>
            <a:pPr fontAlgn="auto">
              <a:spcAft>
                <a:spcPts val="0"/>
              </a:spcAft>
              <a:buFont typeface="Arial" pitchFamily="34" charset="0"/>
              <a:buChar char="•"/>
              <a:defRPr/>
            </a:pPr>
            <a:r>
              <a:rPr lang="el-GR" sz="2000" smtClean="0"/>
              <a:t>Το κίνημα κινήθηκε μέσα στα πλαίσια της νομιμότητας και δεν αμφισβητήθηκε επίσημα το κοινοβουλευτικό πολίτευμα ή ο θεσμός της βασιλείας.</a:t>
            </a:r>
            <a:endParaRPr lang="en-US" sz="2000" smtClean="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ontent Placeholder 2"/>
          <p:cNvSpPr>
            <a:spLocks noGrp="1"/>
          </p:cNvSpPr>
          <p:nvPr>
            <p:ph idx="1"/>
          </p:nvPr>
        </p:nvSpPr>
        <p:spPr>
          <a:xfrm>
            <a:off x="228600" y="228600"/>
            <a:ext cx="8458200" cy="6400800"/>
          </a:xfrm>
        </p:spPr>
        <p:txBody>
          <a:bodyPr rtlCol="0">
            <a:normAutofit lnSpcReduction="10000"/>
          </a:bodyPr>
          <a:lstStyle/>
          <a:p>
            <a:pPr algn="just" fontAlgn="auto">
              <a:spcAft>
                <a:spcPts val="0"/>
              </a:spcAft>
              <a:buFont typeface="Arial" pitchFamily="34" charset="0"/>
              <a:buChar char="•"/>
              <a:defRPr/>
            </a:pPr>
            <a:r>
              <a:rPr lang="el-GR" sz="2000" smtClean="0"/>
              <a:t>Αναλογίες με παράλληλες εξελίξεις</a:t>
            </a:r>
            <a:r>
              <a:rPr lang="en-US" sz="2000" smtClean="0"/>
              <a:t>:</a:t>
            </a:r>
            <a:endParaRPr lang="el-GR" sz="2000" smtClean="0"/>
          </a:p>
          <a:p>
            <a:pPr algn="just" fontAlgn="auto">
              <a:spcAft>
                <a:spcPts val="0"/>
              </a:spcAft>
              <a:buFont typeface="Arial" pitchFamily="34" charset="0"/>
              <a:buChar char="•"/>
              <a:defRPr/>
            </a:pPr>
            <a:r>
              <a:rPr lang="el-GR" sz="2000" smtClean="0"/>
              <a:t>Ιούλιο-Αύγουστος 1903 εξέγερση του Ίλιντεν στη Μακεδονία</a:t>
            </a:r>
          </a:p>
          <a:p>
            <a:pPr algn="just" fontAlgn="auto">
              <a:spcAft>
                <a:spcPts val="0"/>
              </a:spcAft>
              <a:buFont typeface="Arial" pitchFamily="34" charset="0"/>
              <a:buChar char="•"/>
              <a:defRPr/>
            </a:pPr>
            <a:r>
              <a:rPr lang="el-GR" sz="2000" smtClean="0"/>
              <a:t>11 Ιουνίου 1903 δολοφονία του Αλεξάνδρου Οβρένοβιτς της Σερβίας</a:t>
            </a:r>
            <a:endParaRPr lang="en-US" sz="2000" smtClean="0"/>
          </a:p>
          <a:p>
            <a:pPr algn="just" fontAlgn="auto">
              <a:spcAft>
                <a:spcPts val="0"/>
              </a:spcAft>
              <a:buFont typeface="Arial" pitchFamily="34" charset="0"/>
              <a:buChar char="•"/>
              <a:defRPr/>
            </a:pPr>
            <a:r>
              <a:rPr lang="el-GR" sz="2000" smtClean="0"/>
              <a:t>Ιανουάριος 1905 επανάσταση στη Ρωσία</a:t>
            </a:r>
          </a:p>
          <a:p>
            <a:pPr algn="just" fontAlgn="auto">
              <a:spcAft>
                <a:spcPts val="0"/>
              </a:spcAft>
              <a:buFont typeface="Arial" pitchFamily="34" charset="0"/>
              <a:buChar char="•"/>
              <a:defRPr/>
            </a:pPr>
            <a:r>
              <a:rPr lang="el-GR" sz="2000" smtClean="0"/>
              <a:t>Μάιος 1905 δολοφονία του πρωθυπουργού Θεόδωρου Δηλιγιάννη</a:t>
            </a:r>
          </a:p>
          <a:p>
            <a:pPr algn="just" fontAlgn="auto">
              <a:spcAft>
                <a:spcPts val="0"/>
              </a:spcAft>
              <a:buFont typeface="Arial" pitchFamily="34" charset="0"/>
              <a:buChar char="•"/>
              <a:defRPr/>
            </a:pPr>
            <a:r>
              <a:rPr lang="el-GR" sz="2000" smtClean="0"/>
              <a:t>Ιούλιος 1908 επανάσταση των Νεοτούρκων</a:t>
            </a:r>
          </a:p>
          <a:p>
            <a:pPr algn="just" fontAlgn="auto">
              <a:spcAft>
                <a:spcPts val="0"/>
              </a:spcAft>
              <a:buFont typeface="Arial" pitchFamily="34" charset="0"/>
              <a:buChar char="•"/>
              <a:defRPr/>
            </a:pPr>
            <a:r>
              <a:rPr lang="el-GR" sz="2000" smtClean="0"/>
              <a:t>Σεπτέμβριος – Οκτώβριος 1909 κήρυξη της ανεξαρτησίας της Βουλγαρίας και κρίση της Βοσνίας-Ερζεγοβίνης</a:t>
            </a:r>
          </a:p>
          <a:p>
            <a:pPr algn="just" fontAlgn="auto">
              <a:spcAft>
                <a:spcPts val="0"/>
              </a:spcAft>
              <a:buFont typeface="Arial" pitchFamily="34" charset="0"/>
              <a:buChar char="•"/>
              <a:defRPr/>
            </a:pPr>
            <a:r>
              <a:rPr lang="el-GR" sz="2000" smtClean="0"/>
              <a:t>Εξέλιξη των γεγονότων</a:t>
            </a:r>
            <a:r>
              <a:rPr lang="en-US" sz="2000" smtClean="0"/>
              <a:t>:</a:t>
            </a:r>
            <a:endParaRPr lang="el-GR" sz="2000" smtClean="0"/>
          </a:p>
          <a:p>
            <a:pPr algn="just" fontAlgn="auto">
              <a:spcAft>
                <a:spcPts val="0"/>
              </a:spcAft>
              <a:buFont typeface="Arial" pitchFamily="34" charset="0"/>
              <a:buChar char="•"/>
              <a:defRPr/>
            </a:pPr>
            <a:r>
              <a:rPr lang="el-GR" sz="2000" smtClean="0"/>
              <a:t>Υπόμνημα των συντεχνιών της 18ης Φεβρουαρίου 1909</a:t>
            </a:r>
            <a:r>
              <a:rPr lang="en-US" sz="2000" smtClean="0"/>
              <a:t>: </a:t>
            </a:r>
            <a:r>
              <a:rPr lang="el-GR" sz="2000" smtClean="0"/>
              <a:t>ζήτησαν από τον βασιλιά να απαιτήσει από την κυβέρνησή του «πρόγραμμα ρητόν κατά του συστήματος της συναλλαγής και της φορομανίας, όπερ έφθειρε τα πάντα και απειλεί καταστροφάς».</a:t>
            </a:r>
          </a:p>
          <a:p>
            <a:pPr algn="just" fontAlgn="auto">
              <a:spcAft>
                <a:spcPts val="0"/>
              </a:spcAft>
              <a:buFont typeface="Arial" pitchFamily="34" charset="0"/>
              <a:buChar char="•"/>
              <a:defRPr/>
            </a:pPr>
            <a:r>
              <a:rPr lang="el-GR" sz="2000" smtClean="0"/>
              <a:t>18 Μαρτίου</a:t>
            </a:r>
            <a:r>
              <a:rPr lang="en-US" sz="2000" smtClean="0"/>
              <a:t>: </a:t>
            </a:r>
            <a:r>
              <a:rPr lang="el-GR" sz="2000" smtClean="0"/>
              <a:t>συλλαλητήριο των εμπόρων της πρωτεύουσας κατά των βαρύτατων φόρων της Διεθνούς Επιτροπής Ελέγχου.</a:t>
            </a:r>
          </a:p>
          <a:p>
            <a:pPr algn="just" fontAlgn="auto">
              <a:spcAft>
                <a:spcPts val="0"/>
              </a:spcAft>
              <a:buFont typeface="Arial" pitchFamily="34" charset="0"/>
              <a:buChar char="•"/>
              <a:defRPr/>
            </a:pPr>
            <a:r>
              <a:rPr lang="el-GR" sz="2000" smtClean="0"/>
              <a:t>20 Ιουνίου η εφ. Χρόνος του Τάκη Χαιρόπουλου διαδήλωσε −καθ’ υπαγόρευση του Συνδέσμου− ότι «θέλομεν νέον άνδρα δια τον αγώνα» και πρότεινε ευθέως στον ελληνικό λαό «ο Ελευθέριος Βενιζέλος να τεθή επικεφαλής» του κινήματος της ανόρθωσης.</a:t>
            </a:r>
          </a:p>
          <a:p>
            <a:pPr algn="just" fontAlgn="auto">
              <a:spcAft>
                <a:spcPts val="0"/>
              </a:spcAft>
              <a:buFont typeface="Arial" pitchFamily="34" charset="0"/>
              <a:buChar char="•"/>
              <a:defRPr/>
            </a:pPr>
            <a:endParaRPr lang="el-GR" sz="2000" smtClean="0"/>
          </a:p>
          <a:p>
            <a:pPr algn="just" fontAlgn="auto">
              <a:spcAft>
                <a:spcPts val="0"/>
              </a:spcAft>
              <a:buFont typeface="Arial" pitchFamily="34" charset="0"/>
              <a:buChar char="•"/>
              <a:defRPr/>
            </a:pPr>
            <a:endParaRPr lang="el-GR" sz="2000" smtClean="0"/>
          </a:p>
          <a:p>
            <a:pPr fontAlgn="auto">
              <a:spcAft>
                <a:spcPts val="0"/>
              </a:spcAft>
              <a:buFont typeface="Arial" pitchFamily="34" charset="0"/>
              <a:buChar char="•"/>
              <a:defRPr/>
            </a:pPr>
            <a:endParaRPr lang="en-US" sz="2000" smtClean="0"/>
          </a:p>
          <a:p>
            <a:pPr fontAlgn="auto">
              <a:spcAft>
                <a:spcPts val="0"/>
              </a:spcAft>
              <a:buFont typeface="Arial" pitchFamily="34" charset="0"/>
              <a:buChar char="•"/>
              <a:defRPr/>
            </a:pPr>
            <a:endParaRPr lang="el-GR" sz="2000" smtClean="0"/>
          </a:p>
          <a:p>
            <a:pPr fontAlgn="auto">
              <a:spcAft>
                <a:spcPts val="0"/>
              </a:spcAft>
              <a:buFont typeface="Arial" pitchFamily="34" charset="0"/>
              <a:buChar char="•"/>
              <a:defRPr/>
            </a:pPr>
            <a:endParaRPr lang="en-US" sz="2000" smtClean="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2"/>
          <p:cNvSpPr>
            <a:spLocks noGrp="1"/>
          </p:cNvSpPr>
          <p:nvPr>
            <p:ph idx="1"/>
          </p:nvPr>
        </p:nvSpPr>
        <p:spPr>
          <a:xfrm>
            <a:off x="304800" y="304800"/>
            <a:ext cx="8382000" cy="6248400"/>
          </a:xfrm>
        </p:spPr>
        <p:txBody>
          <a:bodyPr rtlCol="0">
            <a:normAutofit lnSpcReduction="10000"/>
          </a:bodyPr>
          <a:lstStyle/>
          <a:p>
            <a:pPr algn="just" fontAlgn="auto">
              <a:spcAft>
                <a:spcPts val="0"/>
              </a:spcAft>
              <a:buFont typeface="Arial" pitchFamily="34" charset="0"/>
              <a:buChar char="•"/>
              <a:defRPr/>
            </a:pPr>
            <a:r>
              <a:rPr lang="el-GR" sz="2000" smtClean="0"/>
              <a:t>21 Ιουνίου – 5 Ιουλίου</a:t>
            </a:r>
            <a:r>
              <a:rPr lang="en-US" sz="2000" smtClean="0"/>
              <a:t> </a:t>
            </a:r>
            <a:r>
              <a:rPr lang="el-GR" sz="2000" smtClean="0"/>
              <a:t>«δημοψήφισμα» του </a:t>
            </a:r>
            <a:r>
              <a:rPr lang="el-GR" sz="2000" i="1" smtClean="0"/>
              <a:t>Χρόνου</a:t>
            </a:r>
            <a:r>
              <a:rPr lang="en-US" sz="2000" smtClean="0"/>
              <a:t>: </a:t>
            </a:r>
            <a:r>
              <a:rPr lang="el-GR" sz="2000" smtClean="0"/>
              <a:t>χιλιάδες επιστολές «ανθρώπων όλων των τάξεων και επαγγελμάτων» από όλες τις πόλεις της Ελλάδας, οι οποίες τάσσονταν υπέρ της πρωθυπουργοποίησης του Βενιζέλου, κατακλύζουν τα γραφεία της εφημερίδας.</a:t>
            </a:r>
          </a:p>
          <a:p>
            <a:pPr algn="just" fontAlgn="auto">
              <a:spcAft>
                <a:spcPts val="0"/>
              </a:spcAft>
              <a:buFont typeface="Arial" pitchFamily="34" charset="0"/>
              <a:buChar char="•"/>
              <a:defRPr/>
            </a:pPr>
            <a:r>
              <a:rPr lang="el-GR" sz="2000" smtClean="0"/>
              <a:t>25 Ιουνίου</a:t>
            </a:r>
            <a:r>
              <a:rPr lang="en-US" sz="2000" smtClean="0"/>
              <a:t>: </a:t>
            </a:r>
            <a:r>
              <a:rPr lang="el-GR" sz="2000" smtClean="0"/>
              <a:t>επίσημη ίδρυση του Στρατιωτικού Συνδέσμου από 270 αξιωματικούς (πρώτες συνωμοτικές συναντήσεις τον Οκτώβριο του 1908).</a:t>
            </a:r>
          </a:p>
          <a:p>
            <a:pPr algn="just" fontAlgn="auto">
              <a:spcAft>
                <a:spcPts val="0"/>
              </a:spcAft>
              <a:buFont typeface="Arial" pitchFamily="34" charset="0"/>
              <a:buChar char="•"/>
              <a:defRPr/>
            </a:pPr>
            <a:r>
              <a:rPr lang="el-GR" sz="2000" smtClean="0"/>
              <a:t>4 Ιουλίου</a:t>
            </a:r>
            <a:r>
              <a:rPr lang="en-US" sz="2000" smtClean="0"/>
              <a:t>: </a:t>
            </a:r>
            <a:r>
              <a:rPr lang="el-GR" sz="2000" smtClean="0"/>
              <a:t>παραίτηση κυβέρνησης Γ. Θεοτόκη – άνοδος κυβέρνησης Δ. Ράλλη.</a:t>
            </a:r>
          </a:p>
          <a:p>
            <a:pPr algn="just" fontAlgn="auto">
              <a:spcAft>
                <a:spcPts val="0"/>
              </a:spcAft>
              <a:buFont typeface="Arial" pitchFamily="34" charset="0"/>
              <a:buChar char="•"/>
              <a:defRPr/>
            </a:pPr>
            <a:r>
              <a:rPr lang="el-GR" sz="2000" smtClean="0"/>
              <a:t>13 Αυγούστου</a:t>
            </a:r>
            <a:r>
              <a:rPr lang="en-US" sz="2000" smtClean="0"/>
              <a:t>: </a:t>
            </a:r>
            <a:r>
              <a:rPr lang="el-GR" sz="2000" smtClean="0"/>
              <a:t>η αρχηγία του Στρατιωτικού Συνδέσμου ανατίθεται στον συνταγματάρχη Νικόλαο Ζορμπά.</a:t>
            </a:r>
          </a:p>
          <a:p>
            <a:pPr algn="just" fontAlgn="auto">
              <a:spcAft>
                <a:spcPts val="0"/>
              </a:spcAft>
              <a:buFont typeface="Arial" pitchFamily="34" charset="0"/>
              <a:buChar char="•"/>
              <a:defRPr/>
            </a:pPr>
            <a:r>
              <a:rPr lang="el-GR" sz="2000" smtClean="0"/>
              <a:t>νύκτα της 14ης προς την 15η Αυγούστου</a:t>
            </a:r>
            <a:r>
              <a:rPr lang="en-US" sz="2000" smtClean="0"/>
              <a:t>:</a:t>
            </a:r>
            <a:r>
              <a:rPr lang="el-GR" sz="2000" smtClean="0"/>
              <a:t> περισσότεροι από 400 μυημένοι αξιωματικοί και υπαξιωματικοί και οι περίπου 2.500 οπλίτες της φρουράς Αθηνών συγκεντρώθηκαν στους στρατώνες του Γουδή</a:t>
            </a:r>
            <a:r>
              <a:rPr lang="en-US" sz="2000" smtClean="0"/>
              <a:t>. </a:t>
            </a:r>
            <a:r>
              <a:rPr lang="el-GR" sz="2000" smtClean="0"/>
              <a:t>Παραίτηση της κυβέρνησης Ράλλη και ανάληψη της πρωθυπουργίας από τον Κυριακούλη Μαυρομιχάλη.</a:t>
            </a:r>
          </a:p>
          <a:p>
            <a:pPr algn="just" fontAlgn="auto">
              <a:spcAft>
                <a:spcPts val="0"/>
              </a:spcAft>
              <a:buFont typeface="Arial" pitchFamily="34" charset="0"/>
              <a:buChar char="•"/>
              <a:defRPr/>
            </a:pPr>
            <a:r>
              <a:rPr lang="el-GR" sz="2000" smtClean="0"/>
              <a:t>14 Σεπτεμβρίου</a:t>
            </a:r>
            <a:r>
              <a:rPr lang="en-US" sz="2000" smtClean="0"/>
              <a:t>: </a:t>
            </a:r>
            <a:r>
              <a:rPr lang="el-GR" sz="2000" smtClean="0"/>
              <a:t>«μέγα» συλλαλητήριο των συντεχνιών στο Πεδίον του Άρεως. Συμμετείχαν 50.000 άνθρωποι (60 σύλλογοι, συντεχνίες και σωματεία της Αθήνας και 27 του Πειραιά).</a:t>
            </a:r>
          </a:p>
          <a:p>
            <a:pPr algn="just" fontAlgn="auto">
              <a:spcAft>
                <a:spcPts val="0"/>
              </a:spcAft>
              <a:buFont typeface="Arial" pitchFamily="34" charset="0"/>
              <a:buChar char="•"/>
              <a:defRPr/>
            </a:pPr>
            <a:r>
              <a:rPr lang="el-GR" sz="2000" smtClean="0"/>
              <a:t>28 Δεκεμβρίου ο Ελ. Βενιζέλος καταφθάνει στην Αθήνα κατόπιν πρόσκλησης του Συνδέσμου ως «σύμβουλος της Επαναστάσεως».</a:t>
            </a:r>
          </a:p>
          <a:p>
            <a:pPr algn="just" fontAlgn="auto">
              <a:spcAft>
                <a:spcPts val="0"/>
              </a:spcAft>
              <a:buFont typeface="Arial" pitchFamily="34" charset="0"/>
              <a:buChar char="•"/>
              <a:defRPr/>
            </a:pPr>
            <a:endParaRPr lang="en-US" sz="2000" smtClean="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Grp="1" noChangeAspect="1" noChangeArrowheads="1"/>
          </p:cNvPicPr>
          <p:nvPr>
            <p:ph idx="1"/>
          </p:nvPr>
        </p:nvPicPr>
        <p:blipFill>
          <a:blip r:embed="rId2"/>
          <a:srcRect/>
          <a:stretch>
            <a:fillRect/>
          </a:stretch>
        </p:blipFill>
        <p:spPr>
          <a:xfrm>
            <a:off x="914400" y="1784350"/>
            <a:ext cx="2514600" cy="3835400"/>
          </a:xfrm>
          <a:noFill/>
        </p:spPr>
      </p:pic>
      <p:pic>
        <p:nvPicPr>
          <p:cNvPr id="49155" name="Picture 4"/>
          <p:cNvPicPr>
            <a:picLocks noChangeAspect="1" noChangeArrowheads="1"/>
          </p:cNvPicPr>
          <p:nvPr/>
        </p:nvPicPr>
        <p:blipFill>
          <a:blip r:embed="rId3"/>
          <a:srcRect/>
          <a:stretch>
            <a:fillRect/>
          </a:stretch>
        </p:blipFill>
        <p:spPr bwMode="auto">
          <a:xfrm>
            <a:off x="4191000" y="1752600"/>
            <a:ext cx="3886200" cy="388620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Content Placeholder 2"/>
          <p:cNvSpPr>
            <a:spLocks noGrp="1"/>
          </p:cNvSpPr>
          <p:nvPr>
            <p:ph idx="1"/>
          </p:nvPr>
        </p:nvSpPr>
        <p:spPr>
          <a:xfrm>
            <a:off x="228600" y="152400"/>
            <a:ext cx="8458200" cy="6400800"/>
          </a:xfrm>
        </p:spPr>
        <p:txBody>
          <a:bodyPr rtlCol="0">
            <a:normAutofit lnSpcReduction="10000"/>
          </a:bodyPr>
          <a:lstStyle/>
          <a:p>
            <a:pPr algn="just" fontAlgn="auto">
              <a:spcAft>
                <a:spcPts val="0"/>
              </a:spcAft>
              <a:buFont typeface="Arial" pitchFamily="34" charset="0"/>
              <a:buChar char="•"/>
              <a:defRPr/>
            </a:pPr>
            <a:r>
              <a:rPr lang="el-GR" sz="2000" smtClean="0"/>
              <a:t>«Ο Στρατιωτικός Σύνδεσμος ποθεί όπως η θρησκεία μας υψωθή εις τον πρέποντα ιερόν προορισμόν της, όπως η διοίκησις της χώρας καταστή χρηστή και έντιμος, όπως η Δικαιοσύνη απονέμεται ταχέως μετ’ αμεροληψίας και ισότητος προς άπαντας εν γένει τους πολίτας αδιακρίτως τάξεως, όπως η εκπαίδευσις του στρατού καταστή λυσιτελής δια τον πρακτικόν βίον και τας στρατιωτικάς ανάγκας της χώρας, όπως η ζωή, η τιμή και η περιουσία των πολιτών εξασφαλισθώσι και τέλος όπως τα οικονομικά ανορθωθώσι λαμβανομένων των απαιτουμένων μέτρων προς λελογισμένην διαρρύθμισιν των εσόδων και εξόδων του Κράτους, ώστε αφ’ ενός μεν, ο σχεδόν πενόμενος ελληνικός λαός ν’ ανακουφισθή εκ των επαχθών φόρων ους ήδη καταβάλλει και οίτινες ασπλάχνως κατασπαταλώνται προς διατήρησιν πολυτελών και περιττών υπηρεσιών και υπαλλήλων, χάριν της απαισίας συναλλαγής, αφ’ ετέρου δε καθορισθώσι θετικώς τα όρια εντός των οποίων δύνανται ν’ αυξηθώσιν αι δαπάναι δια την στρατιωτικήν της χώρας παρασκευήν και συντήρησιν του στρατού και του στόλου εν ειρήνη.»</a:t>
            </a:r>
          </a:p>
          <a:p>
            <a:pPr algn="just" fontAlgn="auto">
              <a:spcAft>
                <a:spcPts val="0"/>
              </a:spcAft>
              <a:buFont typeface="Arial" pitchFamily="34" charset="0"/>
              <a:buChar char="•"/>
              <a:defRPr/>
            </a:pPr>
            <a:r>
              <a:rPr lang="el-GR" sz="2000" smtClean="0"/>
              <a:t>Το κίνημα του 1909 ήταν στρατιωτικό κίνημα, πραξικόπημα ή επανάσταση</a:t>
            </a:r>
            <a:r>
              <a:rPr lang="en-US" sz="2000" smtClean="0"/>
              <a:t>;</a:t>
            </a:r>
          </a:p>
          <a:p>
            <a:pPr algn="just" fontAlgn="auto">
              <a:spcAft>
                <a:spcPts val="0"/>
              </a:spcAft>
              <a:buFont typeface="Arial" pitchFamily="34" charset="0"/>
              <a:buChar char="•"/>
              <a:defRPr/>
            </a:pPr>
            <a:r>
              <a:rPr lang="el-GR" sz="2000" smtClean="0"/>
              <a:t>Το συλλαλητήριο της 14 Σεπτεμβρίου προσέδωσε στο προνουντσιαμέντο χαρακτήρα λαϊκής επανάστασης.</a:t>
            </a:r>
          </a:p>
          <a:p>
            <a:pPr algn="just" fontAlgn="auto">
              <a:spcAft>
                <a:spcPts val="0"/>
              </a:spcAft>
              <a:buFont typeface="Arial" pitchFamily="34" charset="0"/>
              <a:buChar char="•"/>
              <a:defRPr/>
            </a:pPr>
            <a:r>
              <a:rPr lang="el-GR" sz="2000" smtClean="0"/>
              <a:t>Επανάσταση δεν μπορεί να θεωρηθεί το ίδιο το στρατιωτικό κίνημα (η πρώτη αμιγώς στρατιωτική συνωμοσία), αλλά το σύνολο των εξελίξεων, που αυτό πυροδότησε.</a:t>
            </a:r>
            <a:endParaRPr lang="en-US" sz="2000" smtClean="0"/>
          </a:p>
          <a:p>
            <a:pPr algn="just" fontAlgn="auto">
              <a:spcAft>
                <a:spcPts val="0"/>
              </a:spcAft>
              <a:buFont typeface="Arial" pitchFamily="34" charset="0"/>
              <a:buChar char="•"/>
              <a:defRPr/>
            </a:pPr>
            <a:endParaRPr lang="en-US" sz="2000" smtClean="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Content Placeholder 3" descr="Chartes1.jpg"/>
          <p:cNvPicPr>
            <a:picLocks noGrp="1" noChangeAspect="1"/>
          </p:cNvPicPr>
          <p:nvPr>
            <p:ph idx="1"/>
          </p:nvPr>
        </p:nvPicPr>
        <p:blipFill>
          <a:blip r:embed="rId2"/>
          <a:srcRect l="5952" t="22849" r="1190" b="833"/>
          <a:stretch>
            <a:fillRect/>
          </a:stretch>
        </p:blipFill>
        <p:spPr>
          <a:xfrm>
            <a:off x="914400" y="990600"/>
            <a:ext cx="7315200" cy="5029200"/>
          </a:xfr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457200" y="274638"/>
            <a:ext cx="8229600" cy="411162"/>
          </a:xfrm>
        </p:spPr>
        <p:txBody>
          <a:bodyPr rtlCol="0">
            <a:normAutofit fontScale="90000"/>
          </a:bodyPr>
          <a:lstStyle/>
          <a:p>
            <a:pPr fontAlgn="auto">
              <a:spcAft>
                <a:spcPts val="0"/>
              </a:spcAft>
              <a:defRPr/>
            </a:pPr>
            <a:r>
              <a:rPr lang="el-GR" sz="2800" b="1" smtClean="0"/>
              <a:t>Το καθεστώς Μεταξά (1936-41)</a:t>
            </a:r>
            <a:endParaRPr lang="en-US" sz="2800" b="1" smtClean="0"/>
          </a:p>
        </p:txBody>
      </p:sp>
      <p:sp>
        <p:nvSpPr>
          <p:cNvPr id="102403" name="Content Placeholder 2"/>
          <p:cNvSpPr>
            <a:spLocks noGrp="1"/>
          </p:cNvSpPr>
          <p:nvPr>
            <p:ph idx="1"/>
          </p:nvPr>
        </p:nvSpPr>
        <p:spPr>
          <a:xfrm>
            <a:off x="381000" y="838200"/>
            <a:ext cx="8229600" cy="5745163"/>
          </a:xfrm>
        </p:spPr>
        <p:txBody>
          <a:bodyPr rtlCol="0">
            <a:normAutofit lnSpcReduction="10000"/>
          </a:bodyPr>
          <a:lstStyle/>
          <a:p>
            <a:pPr algn="just" fontAlgn="auto">
              <a:spcAft>
                <a:spcPts val="0"/>
              </a:spcAft>
              <a:buFont typeface="Arial" pitchFamily="34" charset="0"/>
              <a:buChar char="•"/>
              <a:defRPr/>
            </a:pPr>
            <a:r>
              <a:rPr lang="el-GR" sz="2000" smtClean="0"/>
              <a:t>Η δικτατορία Ι. Μεταξά δεν ήταν μια στρατιωτική δικτατορία, αλλά κάτι καινούργιο. Προέκυψε όχι από στρατιωτικό αλλά από βασιλικό πραξικόπημα (του Γεωργίου Β´) και φιλοδοξούσε να έχει μόνιμο χαρακτήρα.</a:t>
            </a:r>
          </a:p>
          <a:p>
            <a:pPr algn="just" fontAlgn="auto">
              <a:spcAft>
                <a:spcPts val="0"/>
              </a:spcAft>
              <a:buFont typeface="Arial" pitchFamily="34" charset="0"/>
              <a:buChar char="•"/>
              <a:defRPr/>
            </a:pPr>
            <a:r>
              <a:rPr lang="el-GR" sz="2000" smtClean="0"/>
              <a:t>Τομή το έτος 1938. Μέχρι τον Σεπτέμβριο του 1938 μπορούμε να κάνουμε λόγο για βασιλική δικτατορία, μετά (έως τον Ιανουάριο του 1941) για καθεστώς Μεταξά.</a:t>
            </a:r>
          </a:p>
          <a:p>
            <a:pPr algn="just" fontAlgn="auto">
              <a:spcAft>
                <a:spcPts val="0"/>
              </a:spcAft>
              <a:buFont typeface="Arial" pitchFamily="34" charset="0"/>
              <a:buChar char="•"/>
              <a:defRPr/>
            </a:pPr>
            <a:r>
              <a:rPr lang="el-GR" sz="2000" smtClean="0"/>
              <a:t>Το πολιτικό προσωπικό της δικτατορίας κατά τα 2/3 ήταν αξιωματικοί − απότακτοι του αποτυχημένου κινήματος Λεοναρδόπουλου-Γαργαλίδη (1923), στο οποίο είχε συμμετάσχει ο Μεταξάς, και μόλις οκτώ πρόσωπα ήταν επαγγελματίες πολιτικοί.</a:t>
            </a:r>
          </a:p>
          <a:p>
            <a:pPr algn="just" fontAlgn="auto">
              <a:spcAft>
                <a:spcPts val="0"/>
              </a:spcAft>
              <a:buFont typeface="Arial" pitchFamily="34" charset="0"/>
              <a:buChar char="•"/>
              <a:defRPr/>
            </a:pPr>
            <a:r>
              <a:rPr lang="el-GR" sz="2000" smtClean="0"/>
              <a:t>Ιωάννης Μεταξάς</a:t>
            </a:r>
            <a:r>
              <a:rPr lang="en-US" sz="2000" smtClean="0"/>
              <a:t>: </a:t>
            </a:r>
            <a:r>
              <a:rPr lang="el-GR" sz="2000" smtClean="0"/>
              <a:t>«Εθνικός Κυβερνήτης» και «Αρχηγός» (της Κυβερνήσεως), Υπουργός Εξωτερικών, Υπουργός Στρατιωτικών, Ναυτικών και Αεροπορίας, προσωρινά Υπουργός Παιδείας (1938).</a:t>
            </a:r>
          </a:p>
          <a:p>
            <a:pPr algn="just" fontAlgn="auto">
              <a:spcAft>
                <a:spcPts val="0"/>
              </a:spcAft>
              <a:buFont typeface="Arial" pitchFamily="34" charset="0"/>
              <a:buChar char="•"/>
              <a:defRPr/>
            </a:pPr>
            <a:r>
              <a:rPr lang="el-GR" sz="2000" smtClean="0"/>
              <a:t>Κωνσταντίνος Ζαβιτσιάνος</a:t>
            </a:r>
            <a:r>
              <a:rPr lang="en-US" sz="2000" smtClean="0"/>
              <a:t>: </a:t>
            </a:r>
            <a:r>
              <a:rPr lang="el-GR" sz="2000" smtClean="0"/>
              <a:t>αντιπρόεδρος της κυβέρνησης και Υπουργός Οικονομικών (1936-37).</a:t>
            </a:r>
          </a:p>
          <a:p>
            <a:pPr algn="just" fontAlgn="auto">
              <a:spcAft>
                <a:spcPts val="0"/>
              </a:spcAft>
              <a:buFont typeface="Arial" pitchFamily="34" charset="0"/>
              <a:buChar char="•"/>
              <a:defRPr/>
            </a:pPr>
            <a:r>
              <a:rPr lang="el-GR" sz="2000" smtClean="0"/>
              <a:t>Κωνσταντίνος Μανιαδάκης</a:t>
            </a:r>
            <a:r>
              <a:rPr lang="en-US" sz="2000" smtClean="0"/>
              <a:t>: </a:t>
            </a:r>
            <a:r>
              <a:rPr lang="el-GR" sz="2000" smtClean="0"/>
              <a:t>Υφυπουργός Δημοσίας Ασφαλείας.</a:t>
            </a:r>
          </a:p>
          <a:p>
            <a:pPr algn="just" fontAlgn="auto">
              <a:spcAft>
                <a:spcPts val="0"/>
              </a:spcAft>
              <a:buFont typeface="Arial" pitchFamily="34" charset="0"/>
              <a:buChar char="•"/>
              <a:defRPr/>
            </a:pPr>
            <a:r>
              <a:rPr lang="el-GR" sz="2000" smtClean="0"/>
              <a:t>Θεολόγος Νικολούδης</a:t>
            </a:r>
            <a:r>
              <a:rPr lang="en-US" sz="2000" smtClean="0"/>
              <a:t>: </a:t>
            </a:r>
            <a:r>
              <a:rPr lang="el-GR" sz="2000" smtClean="0"/>
              <a:t>Υφυπουργός Τύπου και Τουρισμού.</a:t>
            </a:r>
          </a:p>
          <a:p>
            <a:pPr algn="just" fontAlgn="auto">
              <a:spcAft>
                <a:spcPts val="0"/>
              </a:spcAft>
              <a:buFont typeface="Arial" pitchFamily="34" charset="0"/>
              <a:buChar char="•"/>
              <a:defRPr/>
            </a:pPr>
            <a:endParaRPr lang="en-US" sz="2000" smtClean="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Content Placeholder 2"/>
          <p:cNvSpPr>
            <a:spLocks noGrp="1"/>
          </p:cNvSpPr>
          <p:nvPr>
            <p:ph idx="1"/>
          </p:nvPr>
        </p:nvSpPr>
        <p:spPr>
          <a:xfrm>
            <a:off x="228600" y="228600"/>
            <a:ext cx="8534400" cy="6354763"/>
          </a:xfrm>
        </p:spPr>
        <p:txBody>
          <a:bodyPr/>
          <a:lstStyle/>
          <a:p>
            <a:pPr algn="just"/>
            <a:r>
              <a:rPr lang="el-GR" sz="2000" smtClean="0"/>
              <a:t>Κωνσταντίνος Κοτζιάς</a:t>
            </a:r>
            <a:r>
              <a:rPr lang="en-US" sz="2000" smtClean="0"/>
              <a:t>:</a:t>
            </a:r>
            <a:r>
              <a:rPr lang="el-GR" sz="2000" smtClean="0"/>
              <a:t> Υπουργός – Διοικητής Πρωτευούσης.</a:t>
            </a:r>
          </a:p>
          <a:p>
            <a:pPr algn="just"/>
            <a:r>
              <a:rPr lang="el-GR" sz="2000" smtClean="0"/>
              <a:t>Θεόδωρος Σκυλακάκης</a:t>
            </a:r>
            <a:r>
              <a:rPr lang="en-US" sz="2000" smtClean="0"/>
              <a:t>: </a:t>
            </a:r>
            <a:r>
              <a:rPr lang="el-GR" sz="2000" smtClean="0"/>
              <a:t>Υπουργός Εσωτερικών (μέχρι τον Δεκέμβριο του 1936).</a:t>
            </a:r>
          </a:p>
          <a:p>
            <a:pPr algn="just"/>
            <a:r>
              <a:rPr lang="el-GR" sz="2000" smtClean="0"/>
              <a:t>Γεώργιος Κυριακός</a:t>
            </a:r>
            <a:r>
              <a:rPr lang="en-US" sz="2000" smtClean="0"/>
              <a:t>: </a:t>
            </a:r>
            <a:r>
              <a:rPr lang="el-GR" sz="2000" smtClean="0"/>
              <a:t>Υπουργός Γεωργίας.</a:t>
            </a:r>
          </a:p>
          <a:p>
            <a:pPr algn="just"/>
            <a:r>
              <a:rPr lang="el-GR" sz="2000" smtClean="0"/>
              <a:t>Μπάμπης Αλιβιζάτος</a:t>
            </a:r>
            <a:r>
              <a:rPr lang="en-US" sz="2000" smtClean="0"/>
              <a:t>: </a:t>
            </a:r>
            <a:r>
              <a:rPr lang="el-GR" sz="2000" smtClean="0"/>
              <a:t>Υφυπουργός Συνεταιρισμών (από τον Σεπτέμβριο του 1939).</a:t>
            </a:r>
            <a:endParaRPr lang="en-US" sz="2000" smtClean="0"/>
          </a:p>
          <a:p>
            <a:pPr algn="just"/>
            <a:r>
              <a:rPr lang="el-GR" sz="2000" smtClean="0"/>
              <a:t>Ανδρέας Χατζηκυριάκος </a:t>
            </a:r>
            <a:r>
              <a:rPr lang="en-US" sz="2000" smtClean="0"/>
              <a:t>(</a:t>
            </a:r>
            <a:r>
              <a:rPr lang="el-GR" sz="2000" smtClean="0"/>
              <a:t>πρόεδρος του Συνδέσμου Ελλήνων Βιομηχάνων και Βιοτεχνών</a:t>
            </a:r>
            <a:r>
              <a:rPr lang="en-US" sz="2000" smtClean="0"/>
              <a:t>):</a:t>
            </a:r>
            <a:r>
              <a:rPr lang="el-GR" sz="2000" smtClean="0"/>
              <a:t> Υπουργός Εθνικής Οικονομίας (έως τον Ιούλιο του 1937).</a:t>
            </a:r>
          </a:p>
          <a:p>
            <a:pPr algn="just"/>
            <a:r>
              <a:rPr lang="el-GR" sz="2000" smtClean="0"/>
              <a:t>Ιωάννης Αρβανίτης</a:t>
            </a:r>
            <a:r>
              <a:rPr lang="en-US" sz="2000" smtClean="0"/>
              <a:t>:</a:t>
            </a:r>
            <a:r>
              <a:rPr lang="el-GR" sz="2000" smtClean="0"/>
              <a:t> Υπουργός Εθνικής Οικονομίας (διάδοχος του Α. Χατζηκυριάκου) και Υπουργός Οικονομικών.</a:t>
            </a:r>
          </a:p>
          <a:p>
            <a:pPr algn="just"/>
            <a:r>
              <a:rPr lang="el-GR" sz="2000" smtClean="0"/>
              <a:t>Αριστείδης Δημητράτος</a:t>
            </a:r>
            <a:r>
              <a:rPr lang="en-US" sz="2000" smtClean="0"/>
              <a:t>: </a:t>
            </a:r>
            <a:r>
              <a:rPr lang="el-GR" sz="2000" smtClean="0"/>
              <a:t>Υφυπουργός Εργασίας.</a:t>
            </a:r>
          </a:p>
          <a:p>
            <a:pPr algn="just"/>
            <a:r>
              <a:rPr lang="el-GR" sz="2000" smtClean="0"/>
              <a:t>Αλέξανδρος Παπάγος</a:t>
            </a:r>
            <a:r>
              <a:rPr lang="en-US" sz="2000" smtClean="0"/>
              <a:t>: </a:t>
            </a:r>
            <a:r>
              <a:rPr lang="el-GR" sz="2000" smtClean="0"/>
              <a:t>Αρχηγός ΓΕΣ και αρχιστράτηγος του Ελληνοϊταλικού Πολέμου.</a:t>
            </a:r>
          </a:p>
          <a:p>
            <a:pPr algn="just"/>
            <a:r>
              <a:rPr lang="el-GR" sz="2000" smtClean="0"/>
              <a:t>αντιστράτηγος Γεώργιος Φεσσόπουλος</a:t>
            </a:r>
            <a:r>
              <a:rPr lang="en-US" sz="2000" smtClean="0"/>
              <a:t>: </a:t>
            </a:r>
            <a:r>
              <a:rPr lang="el-GR" sz="2000" smtClean="0"/>
              <a:t>διευθυντής της Υπηρεσίας Αμύνης του Κράτους.</a:t>
            </a:r>
          </a:p>
          <a:p>
            <a:pPr algn="just"/>
            <a:r>
              <a:rPr lang="el-GR" sz="2000" smtClean="0"/>
              <a:t>Αλέξανδρος Ν. Κανελλόπουλος</a:t>
            </a:r>
            <a:r>
              <a:rPr lang="en-US" sz="2000" smtClean="0"/>
              <a:t>:</a:t>
            </a:r>
            <a:r>
              <a:rPr lang="el-GR" sz="2000" smtClean="0"/>
              <a:t> κυβερνητικός επίτροπος της ΕΟΝ (1937-41).</a:t>
            </a:r>
          </a:p>
          <a:p>
            <a:pPr algn="just"/>
            <a:r>
              <a:rPr lang="el-GR" sz="2000" smtClean="0"/>
              <a:t>Ιωάννης Διάκος</a:t>
            </a:r>
            <a:r>
              <a:rPr lang="en-US" sz="2000" smtClean="0"/>
              <a:t>: </a:t>
            </a:r>
            <a:r>
              <a:rPr lang="el-GR" sz="2000" smtClean="0"/>
              <a:t>μυστικοσύμβουλος του Μεταξά (</a:t>
            </a:r>
            <a:r>
              <a:rPr lang="el-GR" sz="2000" i="1" smtClean="0"/>
              <a:t>é</a:t>
            </a:r>
            <a:r>
              <a:rPr lang="en-US" sz="2000" i="1" smtClean="0"/>
              <a:t>minence grise</a:t>
            </a:r>
            <a:r>
              <a:rPr lang="en-US" sz="2000" smtClean="0"/>
              <a:t> </a:t>
            </a:r>
            <a:r>
              <a:rPr lang="el-GR" sz="2000" smtClean="0"/>
              <a:t>του καθεστώτος). </a:t>
            </a:r>
            <a:endParaRPr lang="en-US" sz="2000" smtClean="0"/>
          </a:p>
          <a:p>
            <a:pPr algn="just"/>
            <a:endParaRPr lang="el-GR" sz="2000" smtClean="0"/>
          </a:p>
          <a:p>
            <a:pPr algn="just"/>
            <a:endParaRPr lang="el-GR" sz="2000" smtClean="0"/>
          </a:p>
          <a:p>
            <a:endParaRPr lang="el-GR" sz="2000" smtClean="0"/>
          </a:p>
          <a:p>
            <a:endParaRPr lang="en-US" sz="2000" smtClean="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Content Placeholder 2"/>
          <p:cNvSpPr>
            <a:spLocks noGrp="1"/>
          </p:cNvSpPr>
          <p:nvPr>
            <p:ph idx="1"/>
          </p:nvPr>
        </p:nvSpPr>
        <p:spPr>
          <a:xfrm>
            <a:off x="152400" y="152400"/>
            <a:ext cx="8534400" cy="6400800"/>
          </a:xfrm>
        </p:spPr>
        <p:txBody>
          <a:bodyPr rtlCol="0">
            <a:normAutofit lnSpcReduction="10000"/>
          </a:bodyPr>
          <a:lstStyle/>
          <a:p>
            <a:pPr algn="just" fontAlgn="auto">
              <a:spcAft>
                <a:spcPts val="0"/>
              </a:spcAft>
              <a:buFont typeface="Arial" pitchFamily="34" charset="0"/>
              <a:buChar char="•"/>
              <a:defRPr/>
            </a:pPr>
            <a:r>
              <a:rPr lang="el-GR" sz="2000" dirty="0" smtClean="0"/>
              <a:t>Το καθεστώς της 4ης Αυγούστου ήταν μια </a:t>
            </a:r>
            <a:r>
              <a:rPr lang="el-GR" sz="2000" dirty="0" err="1" smtClean="0"/>
              <a:t>φασίζουσα</a:t>
            </a:r>
            <a:r>
              <a:rPr lang="el-GR" sz="2000" dirty="0" smtClean="0"/>
              <a:t> (και φασιστοειδής) δικτατορία με ολοκληρωτικές τάσεις, η οποία δεν έφθασε ποτέ στο ώριμο στάδιο του φασισμού.</a:t>
            </a:r>
          </a:p>
          <a:p>
            <a:pPr algn="just" fontAlgn="auto">
              <a:spcAft>
                <a:spcPts val="0"/>
              </a:spcAft>
              <a:buFont typeface="Arial" pitchFamily="34" charset="0"/>
              <a:buChar char="•"/>
              <a:defRPr/>
            </a:pPr>
            <a:r>
              <a:rPr lang="el-GR" sz="2000" dirty="0" smtClean="0"/>
              <a:t>Σε θεσμικό και πρακτικό επίπεδο, το κράτος της 4ης Αυγούστου ήταν αντικοινοβουλευτικό, </a:t>
            </a:r>
            <a:r>
              <a:rPr lang="el-GR" sz="2000" dirty="0" err="1" smtClean="0"/>
              <a:t>αντικομμουνιστικό</a:t>
            </a:r>
            <a:r>
              <a:rPr lang="el-GR" sz="2000" dirty="0" smtClean="0"/>
              <a:t>, αυταρχικό και αστυνομοκρατούμενο. Σύμφωνα με τον Μεταξά, η κυβέρνησή του εγκαθιδρύθηκε, για να απαλλάξει τη χώρα από  τη «διπλή τυραννία των κομμάτων και του κομμουνισμού». Ο μειωτικός χαρακτηρισμός «</a:t>
            </a:r>
            <a:r>
              <a:rPr lang="el-GR" sz="2000" dirty="0" err="1" smtClean="0"/>
              <a:t>βενιζελοκομμουνιστής</a:t>
            </a:r>
            <a:r>
              <a:rPr lang="el-GR" sz="2000" dirty="0" smtClean="0"/>
              <a:t>», που το καθεστώς προσήπτε στους αντιπάλους του, είναι δηλωτικός του πολιτικού χαρακτήρα του.</a:t>
            </a:r>
          </a:p>
          <a:p>
            <a:pPr algn="just" fontAlgn="auto">
              <a:spcAft>
                <a:spcPts val="0"/>
              </a:spcAft>
              <a:buFont typeface="Arial" pitchFamily="34" charset="0"/>
              <a:buChar char="•"/>
              <a:defRPr/>
            </a:pPr>
            <a:r>
              <a:rPr lang="el-GR" sz="2000" dirty="0" smtClean="0"/>
              <a:t>Ο Αναγκαστικός Νόμος (Α.Ν.) 1092 «περί Τύπου» του 1938 θέσπιζε τα «αδικήματα Τύπου», μεταξύ των οποίων την «</a:t>
            </a:r>
            <a:r>
              <a:rPr lang="el-GR" sz="2000" dirty="0" err="1" smtClean="0"/>
              <a:t>κατάχρησιν</a:t>
            </a:r>
            <a:r>
              <a:rPr lang="el-GR" sz="2000" dirty="0" smtClean="0"/>
              <a:t> ελευθεροτυπίας». Η </a:t>
            </a:r>
            <a:r>
              <a:rPr lang="el-GR" sz="2000" dirty="0" err="1" smtClean="0"/>
              <a:t>Διεύθυνσις</a:t>
            </a:r>
            <a:r>
              <a:rPr lang="el-GR" sz="2000" dirty="0" smtClean="0"/>
              <a:t> Εσωτερικού Τύπου του Υφυπουργείου Τύπου και Τουρισμού περιελάμβανε Τμήμα Παρακολουθήσεως Εσωτερικού Τύπου, </a:t>
            </a:r>
            <a:r>
              <a:rPr lang="el-GR" sz="2000" dirty="0" err="1" smtClean="0"/>
              <a:t>Γραφείον</a:t>
            </a:r>
            <a:r>
              <a:rPr lang="el-GR" sz="2000" dirty="0" smtClean="0"/>
              <a:t> Εποπτείας του Εσωτερικού Τύπου και </a:t>
            </a:r>
            <a:r>
              <a:rPr lang="el-GR" sz="2000" dirty="0" err="1" smtClean="0"/>
              <a:t>Γραφείον</a:t>
            </a:r>
            <a:r>
              <a:rPr lang="el-GR" sz="2000" dirty="0" smtClean="0"/>
              <a:t> Λαϊκής Διαφωτίσεως. </a:t>
            </a:r>
          </a:p>
          <a:p>
            <a:pPr algn="just" fontAlgn="auto">
              <a:spcAft>
                <a:spcPts val="0"/>
              </a:spcAft>
              <a:buFont typeface="Arial" pitchFamily="34" charset="0"/>
              <a:buChar char="•"/>
              <a:defRPr/>
            </a:pPr>
            <a:r>
              <a:rPr lang="el-GR" sz="2000" dirty="0" smtClean="0"/>
              <a:t>Ο Κ. </a:t>
            </a:r>
            <a:r>
              <a:rPr lang="el-GR" sz="2000" dirty="0" err="1" smtClean="0"/>
              <a:t>Κοτζιάς</a:t>
            </a:r>
            <a:r>
              <a:rPr lang="el-GR" sz="2000" dirty="0" smtClean="0"/>
              <a:t> δημιούργησε τον Λαϊκό Κινητό Κινηματογράφο, ο οποίες προέβαλλε δωρεάν επίκαιρα, και τα βραχύβια Τάγματα Εργασίας.</a:t>
            </a:r>
          </a:p>
          <a:p>
            <a:pPr algn="just" fontAlgn="auto">
              <a:spcAft>
                <a:spcPts val="0"/>
              </a:spcAft>
              <a:buFont typeface="Arial" pitchFamily="34" charset="0"/>
              <a:buChar char="•"/>
              <a:defRPr/>
            </a:pPr>
            <a:r>
              <a:rPr lang="el-GR" sz="2000" dirty="0" smtClean="0"/>
              <a:t>Η κορυφαία μορφή κρατικής καταστολής θεσπίστηκε με τον Α.Ν. 117 της 18 Σεπτεμβρίου 1936 «περί μέτρων προς </a:t>
            </a:r>
            <a:r>
              <a:rPr lang="el-GR" sz="2000" dirty="0" err="1" smtClean="0"/>
              <a:t>καταπολέμησιν</a:t>
            </a:r>
            <a:r>
              <a:rPr lang="el-GR" sz="2000" dirty="0" smtClean="0"/>
              <a:t> του κομμουνισμού και των εκ τούτου συνεπειών» και τον Α.Ν. 1073 της 1938 «περί μέτρων ασφαλείας του κοινωνικού καθεστώτος και προστασίας των πολιτών».</a:t>
            </a:r>
          </a:p>
          <a:p>
            <a:pPr algn="just" fontAlgn="auto">
              <a:spcAft>
                <a:spcPts val="0"/>
              </a:spcAft>
              <a:buFont typeface="Arial" pitchFamily="34" charset="0"/>
              <a:buChar char="•"/>
              <a:defRPr/>
            </a:pPr>
            <a:endParaRPr lang="el-GR" sz="2000" dirty="0" smtClean="0"/>
          </a:p>
          <a:p>
            <a:pPr algn="just" fontAlgn="auto">
              <a:spcAft>
                <a:spcPts val="0"/>
              </a:spcAft>
              <a:buFont typeface="Arial" pitchFamily="34" charset="0"/>
              <a:buChar char="•"/>
              <a:defRPr/>
            </a:pPr>
            <a:endParaRPr lang="el-GR" sz="2000" dirty="0" smtClean="0"/>
          </a:p>
          <a:p>
            <a:pPr algn="just" fontAlgn="auto">
              <a:spcAft>
                <a:spcPts val="0"/>
              </a:spcAft>
              <a:buFont typeface="Arial" pitchFamily="34" charset="0"/>
              <a:buChar char="•"/>
              <a:defRPr/>
            </a:pPr>
            <a:endParaRPr lang="el-GR" sz="2000" dirty="0" smtClean="0"/>
          </a:p>
          <a:p>
            <a:pPr algn="just" fontAlgn="auto">
              <a:spcAft>
                <a:spcPts val="0"/>
              </a:spcAft>
              <a:buFont typeface="Arial" pitchFamily="34" charset="0"/>
              <a:buChar char="•"/>
              <a:defRPr/>
            </a:pPr>
            <a:endParaRPr lang="en-US" sz="2000" dirty="0" smtClean="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Content Placeholder 2"/>
          <p:cNvSpPr>
            <a:spLocks noGrp="1"/>
          </p:cNvSpPr>
          <p:nvPr>
            <p:ph idx="1"/>
          </p:nvPr>
        </p:nvSpPr>
        <p:spPr>
          <a:xfrm>
            <a:off x="228600" y="304800"/>
            <a:ext cx="8458200" cy="6172200"/>
          </a:xfrm>
        </p:spPr>
        <p:txBody>
          <a:bodyPr rtlCol="0">
            <a:normAutofit lnSpcReduction="10000"/>
          </a:bodyPr>
          <a:lstStyle/>
          <a:p>
            <a:pPr algn="just" fontAlgn="auto">
              <a:spcAft>
                <a:spcPts val="0"/>
              </a:spcAft>
              <a:buFont typeface="Arial" pitchFamily="34" charset="0"/>
              <a:buChar char="•"/>
              <a:defRPr/>
            </a:pPr>
            <a:r>
              <a:rPr lang="el-GR" sz="2000" smtClean="0"/>
              <a:t>Τον Νοέμβριο του 1936 ιδρύθηκε η Εθνική Οργάνωση Νεολαίας (ΕΟΝ), η οποία στόχευε στο να δημιουργήσει το μαζικό λαϊκό έρεισμα που στερείτο το καθεστώς∙ επιπλέον, μέσα από τις τάξεις της το καθεστώς θα αναζητούσε μελλοντικά αφοσιωμένα πρόσωπα για τη στελέχωση του κρατικού οργανισμού. Τα πρώτα τμήματα παρουσιάστηκαν ενώπιον του Μεταξά στις 7 Νοεμβρίου 1937 στην Πάτρα. Σύμφωνα με τον ιδρυτικό νόμο, σκοποί της οργάνωσης ήταν η «εθνική και ηθική διαπαιδαγώγηση της νεολαίας»: «η επωφελής διάθεσις του ελευθέρου από της εργασίας ή των σπουδών χρόνου των νέων, προς προαγωγήν της σωματικής και πνευματικής καταστάσεως αυτών, ανάπτυξιν του Εθνικού φρονήματος και της πίστεως προς την θρησκείαν, δημιουργία πνεύματος συνεργασίας και κοινωνικής αλληλεγγύης, και έγκαιρον επαγγελματικόν προσανατολισμόν εκάστου, αναλόγως προς τας φυσικάς ιδιότητας αυτού».</a:t>
            </a:r>
          </a:p>
          <a:p>
            <a:pPr algn="just" fontAlgn="auto">
              <a:spcAft>
                <a:spcPts val="0"/>
              </a:spcAft>
              <a:buFont typeface="Arial" pitchFamily="34" charset="0"/>
              <a:buChar char="•"/>
              <a:defRPr/>
            </a:pPr>
            <a:r>
              <a:rPr lang="el-GR" sz="2000" smtClean="0"/>
              <a:t>Σταθμός στην εξέλιξη της ΕΟΝ υπήρξε ο αναγκαστικός νόμος 1798 του Ιουνίου 1939, ο οποίος όριζε ότι «η Εθνική και ηθική αγωγή της Νεολαίας είναι έργον του Κράτους» (άρθρο 1). Με τον νόμο 1798 το Σώμα Ελλήνων Προσκόπων (ΣΕΠ, ίδρ. 1917), του οποίου ανώτατος αρχηγός ήταν ο διάδοχος του Θρόνου, συγχωνεύτηκε με την ΕΟΝ και απαγορεύτηκε η σύσταση οποιασδήποτε άλλης οργάνωσης, σωματείου ή ιδρύματος με τους ίδιους σκοπούς. </a:t>
            </a:r>
          </a:p>
          <a:p>
            <a:pPr algn="just" fontAlgn="auto">
              <a:spcAft>
                <a:spcPts val="0"/>
              </a:spcAft>
              <a:buFont typeface="Arial" pitchFamily="34" charset="0"/>
              <a:buChar char="•"/>
              <a:defRPr/>
            </a:pPr>
            <a:endParaRPr lang="en-US" sz="2000" smtClean="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srcRect/>
          <a:stretch>
            <a:fillRect/>
          </a:stretch>
        </p:blipFill>
        <p:spPr bwMode="auto">
          <a:xfrm>
            <a:off x="457200" y="457200"/>
            <a:ext cx="2057400" cy="3124200"/>
          </a:xfrm>
          <a:prstGeom prst="rect">
            <a:avLst/>
          </a:prstGeom>
          <a:noFill/>
          <a:ln w="9525">
            <a:noFill/>
            <a:miter lim="800000"/>
            <a:headEnd/>
            <a:tailEnd/>
          </a:ln>
        </p:spPr>
      </p:pic>
      <p:pic>
        <p:nvPicPr>
          <p:cNvPr id="55299" name="Picture 3"/>
          <p:cNvPicPr>
            <a:picLocks noChangeAspect="1" noChangeArrowheads="1"/>
          </p:cNvPicPr>
          <p:nvPr/>
        </p:nvPicPr>
        <p:blipFill>
          <a:blip r:embed="rId3"/>
          <a:srcRect/>
          <a:stretch>
            <a:fillRect/>
          </a:stretch>
        </p:blipFill>
        <p:spPr bwMode="auto">
          <a:xfrm>
            <a:off x="3200400" y="228600"/>
            <a:ext cx="2590800" cy="3581400"/>
          </a:xfrm>
          <a:prstGeom prst="rect">
            <a:avLst/>
          </a:prstGeom>
          <a:noFill/>
          <a:ln w="9525">
            <a:noFill/>
            <a:miter lim="800000"/>
            <a:headEnd/>
            <a:tailEnd/>
          </a:ln>
        </p:spPr>
      </p:pic>
      <p:pic>
        <p:nvPicPr>
          <p:cNvPr id="55300" name="Picture 7"/>
          <p:cNvPicPr>
            <a:picLocks noChangeAspect="1" noChangeArrowheads="1"/>
          </p:cNvPicPr>
          <p:nvPr/>
        </p:nvPicPr>
        <p:blipFill>
          <a:blip r:embed="rId4"/>
          <a:srcRect/>
          <a:stretch>
            <a:fillRect/>
          </a:stretch>
        </p:blipFill>
        <p:spPr bwMode="auto">
          <a:xfrm>
            <a:off x="457200" y="3886200"/>
            <a:ext cx="2362200" cy="2781300"/>
          </a:xfrm>
          <a:prstGeom prst="rect">
            <a:avLst/>
          </a:prstGeom>
          <a:noFill/>
          <a:ln w="9525">
            <a:noFill/>
            <a:miter lim="800000"/>
            <a:headEnd/>
            <a:tailEnd/>
          </a:ln>
        </p:spPr>
      </p:pic>
      <p:pic>
        <p:nvPicPr>
          <p:cNvPr id="55301" name="Picture 8"/>
          <p:cNvPicPr>
            <a:picLocks noChangeAspect="1" noChangeArrowheads="1"/>
          </p:cNvPicPr>
          <p:nvPr/>
        </p:nvPicPr>
        <p:blipFill>
          <a:blip r:embed="rId5"/>
          <a:srcRect/>
          <a:stretch>
            <a:fillRect/>
          </a:stretch>
        </p:blipFill>
        <p:spPr bwMode="auto">
          <a:xfrm>
            <a:off x="6172200" y="152400"/>
            <a:ext cx="2514600" cy="3657600"/>
          </a:xfrm>
          <a:prstGeom prst="rect">
            <a:avLst/>
          </a:prstGeom>
          <a:noFill/>
          <a:ln w="9525">
            <a:noFill/>
            <a:miter lim="800000"/>
            <a:headEnd/>
            <a:tailEnd/>
          </a:ln>
        </p:spPr>
      </p:pic>
      <p:pic>
        <p:nvPicPr>
          <p:cNvPr id="55302" name="Picture 10"/>
          <p:cNvPicPr>
            <a:picLocks noChangeAspect="1" noChangeArrowheads="1"/>
          </p:cNvPicPr>
          <p:nvPr/>
        </p:nvPicPr>
        <p:blipFill>
          <a:blip r:embed="rId6"/>
          <a:srcRect/>
          <a:stretch>
            <a:fillRect/>
          </a:stretch>
        </p:blipFill>
        <p:spPr bwMode="auto">
          <a:xfrm>
            <a:off x="3352800" y="4038600"/>
            <a:ext cx="5410200" cy="2667000"/>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5"/>
          <p:cNvPicPr>
            <a:picLocks noChangeAspect="1" noChangeArrowheads="1"/>
          </p:cNvPicPr>
          <p:nvPr/>
        </p:nvPicPr>
        <p:blipFill>
          <a:blip r:embed="rId2"/>
          <a:srcRect/>
          <a:stretch>
            <a:fillRect/>
          </a:stretch>
        </p:blipFill>
        <p:spPr bwMode="auto">
          <a:xfrm>
            <a:off x="152400" y="228600"/>
            <a:ext cx="5181600" cy="4038600"/>
          </a:xfrm>
          <a:prstGeom prst="rect">
            <a:avLst/>
          </a:prstGeom>
          <a:noFill/>
          <a:ln w="9525">
            <a:noFill/>
            <a:miter lim="800000"/>
            <a:headEnd/>
            <a:tailEnd/>
          </a:ln>
        </p:spPr>
      </p:pic>
      <p:pic>
        <p:nvPicPr>
          <p:cNvPr id="56323" name="Picture 6"/>
          <p:cNvPicPr>
            <a:picLocks noChangeAspect="1" noChangeArrowheads="1"/>
          </p:cNvPicPr>
          <p:nvPr/>
        </p:nvPicPr>
        <p:blipFill>
          <a:blip r:embed="rId3"/>
          <a:srcRect/>
          <a:stretch>
            <a:fillRect/>
          </a:stretch>
        </p:blipFill>
        <p:spPr bwMode="auto">
          <a:xfrm>
            <a:off x="5486400" y="152400"/>
            <a:ext cx="3505200" cy="6400800"/>
          </a:xfrm>
          <a:prstGeom prst="rect">
            <a:avLst/>
          </a:prstGeom>
          <a:noFill/>
          <a:ln w="9525">
            <a:noFill/>
            <a:miter lim="800000"/>
            <a:headEnd/>
            <a:tailEnd/>
          </a:ln>
        </p:spPr>
      </p:pic>
      <p:pic>
        <p:nvPicPr>
          <p:cNvPr id="56324" name="Picture 4"/>
          <p:cNvPicPr>
            <a:picLocks noChangeAspect="1" noChangeArrowheads="1"/>
          </p:cNvPicPr>
          <p:nvPr/>
        </p:nvPicPr>
        <p:blipFill>
          <a:blip r:embed="rId4"/>
          <a:srcRect/>
          <a:stretch>
            <a:fillRect/>
          </a:stretch>
        </p:blipFill>
        <p:spPr bwMode="auto">
          <a:xfrm>
            <a:off x="152400" y="4343400"/>
            <a:ext cx="1600200" cy="2362200"/>
          </a:xfrm>
          <a:prstGeom prst="rect">
            <a:avLst/>
          </a:prstGeom>
          <a:noFill/>
          <a:ln w="9525">
            <a:noFill/>
            <a:miter lim="800000"/>
            <a:headEnd/>
            <a:tailEnd/>
          </a:ln>
        </p:spPr>
      </p:pic>
      <p:pic>
        <p:nvPicPr>
          <p:cNvPr id="56325" name="Picture 5"/>
          <p:cNvPicPr>
            <a:picLocks noChangeAspect="1" noChangeArrowheads="1"/>
          </p:cNvPicPr>
          <p:nvPr/>
        </p:nvPicPr>
        <p:blipFill>
          <a:blip r:embed="rId5"/>
          <a:srcRect/>
          <a:stretch>
            <a:fillRect/>
          </a:stretch>
        </p:blipFill>
        <p:spPr bwMode="auto">
          <a:xfrm>
            <a:off x="1828800" y="4419600"/>
            <a:ext cx="1828800" cy="2266950"/>
          </a:xfrm>
          <a:prstGeom prst="rect">
            <a:avLst/>
          </a:prstGeom>
          <a:noFill/>
          <a:ln w="9525">
            <a:noFill/>
            <a:miter lim="800000"/>
            <a:headEnd/>
            <a:tailEnd/>
          </a:ln>
        </p:spPr>
      </p:pic>
      <p:pic>
        <p:nvPicPr>
          <p:cNvPr id="56326" name="Picture 6"/>
          <p:cNvPicPr>
            <a:picLocks noChangeAspect="1" noChangeArrowheads="1"/>
          </p:cNvPicPr>
          <p:nvPr/>
        </p:nvPicPr>
        <p:blipFill>
          <a:blip r:embed="rId6"/>
          <a:srcRect/>
          <a:stretch>
            <a:fillRect/>
          </a:stretch>
        </p:blipFill>
        <p:spPr bwMode="auto">
          <a:xfrm>
            <a:off x="3733800" y="4419600"/>
            <a:ext cx="1600200" cy="2286000"/>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Content Placeholder 2"/>
          <p:cNvSpPr>
            <a:spLocks noGrp="1"/>
          </p:cNvSpPr>
          <p:nvPr>
            <p:ph idx="1"/>
          </p:nvPr>
        </p:nvSpPr>
        <p:spPr>
          <a:xfrm>
            <a:off x="0" y="0"/>
            <a:ext cx="8839200" cy="6629400"/>
          </a:xfrm>
        </p:spPr>
        <p:txBody>
          <a:bodyPr rtlCol="0">
            <a:normAutofit lnSpcReduction="10000"/>
          </a:bodyPr>
          <a:lstStyle/>
          <a:p>
            <a:pPr algn="just" fontAlgn="auto">
              <a:spcAft>
                <a:spcPts val="0"/>
              </a:spcAft>
              <a:buFont typeface="Arial" pitchFamily="34" charset="0"/>
              <a:buChar char="•"/>
              <a:defRPr/>
            </a:pPr>
            <a:r>
              <a:rPr lang="el-GR" sz="2000" dirty="0" smtClean="0"/>
              <a:t>Παρότι τα μέλη της ΕΟΝ ορκίζονταν πίστη στον βασιλιά, στην πραγματικότητα μεταβάλλονταν σε «</a:t>
            </a:r>
            <a:r>
              <a:rPr lang="el-GR" sz="2000" dirty="0" err="1" smtClean="0"/>
              <a:t>στρατιώτας</a:t>
            </a:r>
            <a:r>
              <a:rPr lang="el-GR" sz="2000" dirty="0" smtClean="0"/>
              <a:t> και </a:t>
            </a:r>
            <a:r>
              <a:rPr lang="el-GR" sz="2000" dirty="0" err="1" smtClean="0"/>
              <a:t>αγωνιστάς</a:t>
            </a:r>
            <a:r>
              <a:rPr lang="el-GR" sz="2000" dirty="0" smtClean="0"/>
              <a:t> της ιδέας της 4ης Αυγούστου». Εάν δεν μεσολαβούσε ο Δεύτερος Παγκόσμιος Πόλεμος, η ΕΟΝ θα μπορούσε ενδεχομένως να εξελιχθεί σε «</a:t>
            </a:r>
            <a:r>
              <a:rPr lang="el-GR" sz="2000" dirty="0" err="1" smtClean="0"/>
              <a:t>έν</a:t>
            </a:r>
            <a:r>
              <a:rPr lang="el-GR" sz="2000" dirty="0" smtClean="0"/>
              <a:t> μέγα </a:t>
            </a:r>
            <a:r>
              <a:rPr lang="el-GR" sz="2000" dirty="0" err="1" smtClean="0"/>
              <a:t>Κρατικόν</a:t>
            </a:r>
            <a:r>
              <a:rPr lang="el-GR" sz="2000" dirty="0" smtClean="0"/>
              <a:t> Κόμμα».</a:t>
            </a:r>
          </a:p>
          <a:p>
            <a:pPr algn="just" fontAlgn="auto">
              <a:spcAft>
                <a:spcPts val="0"/>
              </a:spcAft>
              <a:buFont typeface="Arial" pitchFamily="34" charset="0"/>
              <a:buChar char="•"/>
              <a:defRPr/>
            </a:pPr>
            <a:r>
              <a:rPr lang="el-GR" sz="2000" dirty="0" smtClean="0"/>
              <a:t>Η ιδεολογία του καθεστώτος Μεταξά χαρακτηριζόταν από εκλεκτικισμό και εμπειρισμό. Συνέθετε στοιχεία από ευρωπαϊκά ολοκληρωτικά πρότυπα στη βάση ενός εγχώριου νεωτεριστικού αμαλγάματος που άκουε στο όνομα «Τρίτος Ελληνικός Πολιτισμός».</a:t>
            </a:r>
          </a:p>
          <a:p>
            <a:pPr algn="just" fontAlgn="auto">
              <a:spcAft>
                <a:spcPts val="0"/>
              </a:spcAft>
              <a:buFont typeface="Arial" pitchFamily="34" charset="0"/>
              <a:buChar char="•"/>
              <a:defRPr/>
            </a:pPr>
            <a:r>
              <a:rPr lang="el-GR" sz="2000" dirty="0" smtClean="0"/>
              <a:t>«Πρέπει να είσθε ετοιμασμένοι </a:t>
            </a:r>
            <a:r>
              <a:rPr lang="el-GR" sz="2000" dirty="0" err="1" smtClean="0"/>
              <a:t>δι</a:t>
            </a:r>
            <a:r>
              <a:rPr lang="el-GR" sz="2000" dirty="0" smtClean="0"/>
              <a:t>’ αυτό που θα κάμετε. Τότε, εσείς θα </a:t>
            </a:r>
            <a:r>
              <a:rPr lang="el-GR" sz="2000" dirty="0" err="1" smtClean="0"/>
              <a:t>ιδήτε</a:t>
            </a:r>
            <a:r>
              <a:rPr lang="el-GR" sz="2000" dirty="0" smtClean="0"/>
              <a:t> τον τρίτον </a:t>
            </a:r>
            <a:r>
              <a:rPr lang="el-GR" sz="2000" dirty="0" err="1" smtClean="0"/>
              <a:t>πολιτισμόν</a:t>
            </a:r>
            <a:r>
              <a:rPr lang="el-GR" sz="2000" dirty="0" smtClean="0"/>
              <a:t>, τον </a:t>
            </a:r>
            <a:r>
              <a:rPr lang="el-GR" sz="2000" dirty="0" err="1" smtClean="0"/>
              <a:t>ελληνικόν</a:t>
            </a:r>
            <a:r>
              <a:rPr lang="el-GR" sz="2000" dirty="0" smtClean="0"/>
              <a:t>. Ο πρώτος </a:t>
            </a:r>
            <a:r>
              <a:rPr lang="el-GR" sz="2000" dirty="0" err="1" smtClean="0"/>
              <a:t>επέρασε</a:t>
            </a:r>
            <a:r>
              <a:rPr lang="el-GR" sz="2000" dirty="0" smtClean="0"/>
              <a:t> [...] είχε μεγάλο πνεύμα. Του </a:t>
            </a:r>
            <a:r>
              <a:rPr lang="el-GR" sz="2000" dirty="0" err="1" smtClean="0"/>
              <a:t>έλειπεν</a:t>
            </a:r>
            <a:r>
              <a:rPr lang="el-GR" sz="2000" dirty="0" smtClean="0"/>
              <a:t> όμως η θρησκευτική </a:t>
            </a:r>
            <a:r>
              <a:rPr lang="el-GR" sz="2000" dirty="0" err="1" smtClean="0"/>
              <a:t>πίστις</a:t>
            </a:r>
            <a:r>
              <a:rPr lang="el-GR" sz="2000" dirty="0" smtClean="0"/>
              <a:t>. </a:t>
            </a:r>
            <a:r>
              <a:rPr lang="el-GR" sz="2000" dirty="0" err="1" smtClean="0"/>
              <a:t>Ήλθεν</a:t>
            </a:r>
            <a:r>
              <a:rPr lang="el-GR" sz="2000" dirty="0" smtClean="0"/>
              <a:t> ο δεύτερος ελληνικός πολιτισμός (ο Βυζαντινός). Αυτός είναι δυνατόν να μη έκαμε μεγάλα έργα διανοίας. Είχε όμως βαθειά θρησκευτική </a:t>
            </a:r>
            <a:r>
              <a:rPr lang="el-GR" sz="2000" dirty="0" err="1" smtClean="0"/>
              <a:t>πίστι</a:t>
            </a:r>
            <a:r>
              <a:rPr lang="el-GR" sz="2000" dirty="0" smtClean="0"/>
              <a:t>. Και τώρα έρχεσθε σεις και θα ανανεώσετε και τους δύο αυτούς πολιτισμούς και από μέσα από μια βαθειά πολύ </a:t>
            </a:r>
            <a:r>
              <a:rPr lang="el-GR" sz="2000" dirty="0" err="1" smtClean="0"/>
              <a:t>θρησκευτικήν</a:t>
            </a:r>
            <a:r>
              <a:rPr lang="el-GR" sz="2000" dirty="0" smtClean="0"/>
              <a:t> </a:t>
            </a:r>
            <a:r>
              <a:rPr lang="el-GR" sz="2000" dirty="0" err="1" smtClean="0"/>
              <a:t>πίστιν</a:t>
            </a:r>
            <a:r>
              <a:rPr lang="el-GR" sz="2000" dirty="0" smtClean="0"/>
              <a:t>, θα κοιτάξετε πως θα ατενίσετε τα έργα των μεγάλων προγόνων σας [...]» (Λόγος του Μεταξά προς την περιφερειακή διοίκηση της ΕΟΝ, Ιωάννινα 13 Ιουνίου 1937)</a:t>
            </a:r>
          </a:p>
          <a:p>
            <a:pPr algn="just" fontAlgn="auto">
              <a:spcAft>
                <a:spcPts val="0"/>
              </a:spcAft>
              <a:buFont typeface="Arial" pitchFamily="34" charset="0"/>
              <a:buChar char="•"/>
              <a:defRPr/>
            </a:pPr>
            <a:r>
              <a:rPr lang="el-GR" sz="2000" dirty="0" smtClean="0"/>
              <a:t>«Και εις την Ελλάδα [...] πνέει σήμερον ο άνεμος μιας αναγεννήσεως. Αποτέλεσμα </a:t>
            </a:r>
            <a:r>
              <a:rPr lang="el-GR" sz="2000" dirty="0" err="1" smtClean="0"/>
              <a:t>τελικόν</a:t>
            </a:r>
            <a:r>
              <a:rPr lang="el-GR" sz="2000" dirty="0" smtClean="0"/>
              <a:t> της αναγεννήσεως αυτής δεν ημπορεί παρά να είναι ένας νέος πολιτισμός, ο τρίτος Ελληνικός Πολιτισμός» (Θεολόγος </a:t>
            </a:r>
            <a:r>
              <a:rPr lang="el-GR" sz="2000" dirty="0" err="1" smtClean="0"/>
              <a:t>Νικολούδης</a:t>
            </a:r>
            <a:r>
              <a:rPr lang="el-GR" sz="2000" dirty="0" smtClean="0"/>
              <a:t>, «Το Νέον Κράτος» </a:t>
            </a:r>
            <a:r>
              <a:rPr lang="el-GR" sz="2000" i="1" dirty="0" smtClean="0"/>
              <a:t>Το Νέον Κράτος</a:t>
            </a:r>
            <a:r>
              <a:rPr lang="el-GR" sz="2000" dirty="0" smtClean="0"/>
              <a:t> 1 [Σεπτέμβριος 1937] σ. 5)</a:t>
            </a:r>
            <a:endParaRPr lang="en-US" sz="2000" dirty="0" smtClean="0"/>
          </a:p>
          <a:p>
            <a:pPr algn="just" fontAlgn="auto">
              <a:spcAft>
                <a:spcPts val="0"/>
              </a:spcAft>
              <a:buFont typeface="Arial" pitchFamily="34" charset="0"/>
              <a:buChar char="•"/>
              <a:defRPr/>
            </a:pPr>
            <a:endParaRPr lang="en-US" sz="2000" dirty="0" smtClean="0"/>
          </a:p>
          <a:p>
            <a:pPr fontAlgn="auto">
              <a:spcAft>
                <a:spcPts val="0"/>
              </a:spcAft>
              <a:buFont typeface="Arial" pitchFamily="34" charset="0"/>
              <a:buChar char="•"/>
              <a:defRPr/>
            </a:pPr>
            <a:endParaRPr lang="en-US" sz="2000" dirty="0" smtClean="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Content Placeholder 3" descr="Chartes2.jpg"/>
          <p:cNvPicPr>
            <a:picLocks noGrp="1" noChangeAspect="1"/>
          </p:cNvPicPr>
          <p:nvPr>
            <p:ph idx="1"/>
          </p:nvPr>
        </p:nvPicPr>
        <p:blipFill>
          <a:blip r:embed="rId2"/>
          <a:srcRect l="7143" t="22998" b="1105"/>
          <a:stretch>
            <a:fillRect/>
          </a:stretch>
        </p:blipFill>
        <p:spPr>
          <a:xfrm>
            <a:off x="533400" y="838200"/>
            <a:ext cx="8305800" cy="520700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Content Placeholder 3" descr="Chartes5.jpg"/>
          <p:cNvPicPr>
            <a:picLocks noGrp="1" noChangeAspect="1"/>
          </p:cNvPicPr>
          <p:nvPr>
            <p:ph idx="1"/>
          </p:nvPr>
        </p:nvPicPr>
        <p:blipFill>
          <a:blip r:embed="rId2"/>
          <a:srcRect/>
          <a:stretch>
            <a:fillRect/>
          </a:stretch>
        </p:blipFill>
        <p:spPr>
          <a:xfrm>
            <a:off x="1679575" y="228600"/>
            <a:ext cx="5556250" cy="632460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Content Placeholder 3" descr="Chartes6.jpg"/>
          <p:cNvPicPr>
            <a:picLocks noGrp="1" noChangeAspect="1"/>
          </p:cNvPicPr>
          <p:nvPr>
            <p:ph idx="1"/>
          </p:nvPr>
        </p:nvPicPr>
        <p:blipFill>
          <a:blip r:embed="rId2"/>
          <a:srcRect/>
          <a:stretch>
            <a:fillRect/>
          </a:stretch>
        </p:blipFill>
        <p:spPr>
          <a:xfrm>
            <a:off x="1824038" y="304800"/>
            <a:ext cx="5343525" cy="6324600"/>
          </a:xfr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7085</Words>
  <Application>Microsoft Office PowerPoint</Application>
  <PresentationFormat>On-screen Show (4:3)</PresentationFormat>
  <Paragraphs>298</Paragraphs>
  <Slides>66</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66</vt:i4>
      </vt:variant>
    </vt:vector>
  </HeadingPairs>
  <TitlesOfParts>
    <vt:vector size="70" baseType="lpstr">
      <vt:lpstr>Calibri</vt:lpstr>
      <vt:lpstr>Arial</vt:lpstr>
      <vt:lpstr>Times New Roman</vt:lpstr>
      <vt:lpstr>Office Theme</vt:lpstr>
      <vt:lpstr>Θέματα Νεοελληνικής Ιστορίας (15ος – 20ός αι.)</vt:lpstr>
      <vt:lpstr>Slide 2</vt:lpstr>
      <vt:lpstr>Η οθωμανική κατάκτηση των Βαλκανίων</vt:lpstr>
      <vt:lpstr>Slide 4</vt:lpstr>
      <vt:lpstr>Slide 5</vt:lpstr>
      <vt:lpstr>Slide 6</vt:lpstr>
      <vt:lpstr>Slide 7</vt:lpstr>
      <vt:lpstr>Slide 8</vt:lpstr>
      <vt:lpstr>Slide 9</vt:lpstr>
      <vt:lpstr>Slide 10</vt:lpstr>
      <vt:lpstr>Η χριστιανική reconquista</vt:lpstr>
      <vt:lpstr>Slide 12</vt:lpstr>
      <vt:lpstr>Slide 13</vt:lpstr>
      <vt:lpstr>Θεσμοί και διοικητική οργάνωση του οθωμανικού κράτους</vt:lpstr>
      <vt:lpstr>Slide 15</vt:lpstr>
      <vt:lpstr>Slide 16</vt:lpstr>
      <vt:lpstr>Η Μεγάλη Εκκλησία εν αιχμαλωσία</vt:lpstr>
      <vt:lpstr>Slide 18</vt:lpstr>
      <vt:lpstr>Slide 19</vt:lpstr>
      <vt:lpstr>Slide 20</vt:lpstr>
      <vt:lpstr>Slide 21</vt:lpstr>
      <vt:lpstr>Slide 22</vt:lpstr>
      <vt:lpstr>Η Βενετοκρατία στις ελληνικές χώρες</vt:lpstr>
      <vt:lpstr>Slide 24</vt:lpstr>
      <vt:lpstr>Slide 25</vt:lpstr>
      <vt:lpstr>Slide 26</vt:lpstr>
      <vt:lpstr>Slide 27</vt:lpstr>
      <vt:lpstr>Slide 28</vt:lpstr>
      <vt:lpstr>Slide 29</vt:lpstr>
      <vt:lpstr>Slide 30</vt:lpstr>
      <vt:lpstr>Το Φλαγγίνειο Φροντιστήριο της Βενετίας</vt:lpstr>
      <vt:lpstr>Slide 32</vt:lpstr>
      <vt:lpstr>Slide 33</vt:lpstr>
      <vt:lpstr>Προϋποθέσεις και ηγετικές ομάδες της Ελληνικής Επανάστασης (1821 – 1832)</vt:lpstr>
      <vt:lpstr>Slide 35</vt:lpstr>
      <vt:lpstr>Slide 36</vt:lpstr>
      <vt:lpstr>Slide 37</vt:lpstr>
      <vt:lpstr>Slide 38</vt:lpstr>
      <vt:lpstr>Slide 39</vt:lpstr>
      <vt:lpstr>Slide 40</vt:lpstr>
      <vt:lpstr>Το ζήτημα των αυτοχθόνων και  ετεροχθόνων </vt:lpstr>
      <vt:lpstr>Slide 42</vt:lpstr>
      <vt:lpstr>Slide 43</vt:lpstr>
      <vt:lpstr>Slide 44</vt:lpstr>
      <vt:lpstr>Slide 45</vt:lpstr>
      <vt:lpstr>Η Μεγάλη Ιδέα</vt:lpstr>
      <vt:lpstr>Slide 47</vt:lpstr>
      <vt:lpstr>Slide 48</vt:lpstr>
      <vt:lpstr>Slide 49</vt:lpstr>
      <vt:lpstr>Slide 50</vt:lpstr>
      <vt:lpstr>Slide 51</vt:lpstr>
      <vt:lpstr>Slide 52</vt:lpstr>
      <vt:lpstr>Slide 53</vt:lpstr>
      <vt:lpstr>Slide 54</vt:lpstr>
      <vt:lpstr>Το κίνημα του 1909</vt:lpstr>
      <vt:lpstr>Slide 56</vt:lpstr>
      <vt:lpstr>Slide 57</vt:lpstr>
      <vt:lpstr>Slide 58</vt:lpstr>
      <vt:lpstr>Slide 59</vt:lpstr>
      <vt:lpstr>Το καθεστώς Μεταξά (1936-41)</vt:lpstr>
      <vt:lpstr>Slide 61</vt:lpstr>
      <vt:lpstr>Slide 62</vt:lpstr>
      <vt:lpstr>Slide 63</vt:lpstr>
      <vt:lpstr>Slide 64</vt:lpstr>
      <vt:lpstr>Slide 65</vt:lpstr>
      <vt:lpstr>Slide 66</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spyros</cp:lastModifiedBy>
  <cp:revision>3</cp:revision>
  <dcterms:created xsi:type="dcterms:W3CDTF">2012-01-13T11:33:46Z</dcterms:created>
  <dcterms:modified xsi:type="dcterms:W3CDTF">2014-03-04T18:06:16Z</dcterms:modified>
</cp:coreProperties>
</file>