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8"/>
  </p:notesMasterIdLst>
  <p:handoutMasterIdLst>
    <p:handoutMasterId r:id="rId179"/>
  </p:handoutMasterIdLst>
  <p:sldIdLst>
    <p:sldId id="256" r:id="rId2"/>
    <p:sldId id="361" r:id="rId3"/>
    <p:sldId id="257" r:id="rId4"/>
    <p:sldId id="357" r:id="rId5"/>
    <p:sldId id="258" r:id="rId6"/>
    <p:sldId id="336" r:id="rId7"/>
    <p:sldId id="338" r:id="rId8"/>
    <p:sldId id="342" r:id="rId9"/>
    <p:sldId id="343" r:id="rId10"/>
    <p:sldId id="304" r:id="rId11"/>
    <p:sldId id="259" r:id="rId12"/>
    <p:sldId id="340" r:id="rId13"/>
    <p:sldId id="341" r:id="rId14"/>
    <p:sldId id="260" r:id="rId15"/>
    <p:sldId id="305" r:id="rId16"/>
    <p:sldId id="298" r:id="rId17"/>
    <p:sldId id="261" r:id="rId18"/>
    <p:sldId id="303" r:id="rId19"/>
    <p:sldId id="262" r:id="rId20"/>
    <p:sldId id="350" r:id="rId21"/>
    <p:sldId id="344" r:id="rId22"/>
    <p:sldId id="345" r:id="rId23"/>
    <p:sldId id="418" r:id="rId24"/>
    <p:sldId id="419" r:id="rId25"/>
    <p:sldId id="420" r:id="rId26"/>
    <p:sldId id="421" r:id="rId27"/>
    <p:sldId id="422" r:id="rId28"/>
    <p:sldId id="423" r:id="rId29"/>
    <p:sldId id="424" r:id="rId30"/>
    <p:sldId id="425" r:id="rId31"/>
    <p:sldId id="429" r:id="rId32"/>
    <p:sldId id="430" r:id="rId33"/>
    <p:sldId id="426" r:id="rId34"/>
    <p:sldId id="427" r:id="rId35"/>
    <p:sldId id="428" r:id="rId36"/>
    <p:sldId id="301" r:id="rId37"/>
    <p:sldId id="306" r:id="rId38"/>
    <p:sldId id="302" r:id="rId39"/>
    <p:sldId id="307" r:id="rId40"/>
    <p:sldId id="308" r:id="rId41"/>
    <p:sldId id="309" r:id="rId42"/>
    <p:sldId id="370" r:id="rId43"/>
    <p:sldId id="310" r:id="rId44"/>
    <p:sldId id="316" r:id="rId45"/>
    <p:sldId id="317" r:id="rId46"/>
    <p:sldId id="351" r:id="rId47"/>
    <p:sldId id="315" r:id="rId48"/>
    <p:sldId id="318" r:id="rId49"/>
    <p:sldId id="328" r:id="rId50"/>
    <p:sldId id="353" r:id="rId51"/>
    <p:sldId id="354" r:id="rId52"/>
    <p:sldId id="319" r:id="rId53"/>
    <p:sldId id="358" r:id="rId54"/>
    <p:sldId id="359" r:id="rId55"/>
    <p:sldId id="360" r:id="rId56"/>
    <p:sldId id="356" r:id="rId57"/>
    <p:sldId id="320" r:id="rId58"/>
    <p:sldId id="321" r:id="rId59"/>
    <p:sldId id="323" r:id="rId60"/>
    <p:sldId id="324" r:id="rId61"/>
    <p:sldId id="325" r:id="rId62"/>
    <p:sldId id="326" r:id="rId63"/>
    <p:sldId id="327" r:id="rId64"/>
    <p:sldId id="322" r:id="rId65"/>
    <p:sldId id="346" r:id="rId66"/>
    <p:sldId id="347" r:id="rId67"/>
    <p:sldId id="348" r:id="rId68"/>
    <p:sldId id="349" r:id="rId69"/>
    <p:sldId id="263" r:id="rId70"/>
    <p:sldId id="264" r:id="rId71"/>
    <p:sldId id="265" r:id="rId72"/>
    <p:sldId id="300" r:id="rId73"/>
    <p:sldId id="266" r:id="rId74"/>
    <p:sldId id="267" r:id="rId75"/>
    <p:sldId id="299" r:id="rId76"/>
    <p:sldId id="268" r:id="rId77"/>
    <p:sldId id="269" r:id="rId78"/>
    <p:sldId id="270" r:id="rId79"/>
    <p:sldId id="271" r:id="rId80"/>
    <p:sldId id="406" r:id="rId81"/>
    <p:sldId id="407" r:id="rId82"/>
    <p:sldId id="408" r:id="rId83"/>
    <p:sldId id="409" r:id="rId84"/>
    <p:sldId id="410" r:id="rId85"/>
    <p:sldId id="411" r:id="rId86"/>
    <p:sldId id="412" r:id="rId87"/>
    <p:sldId id="413" r:id="rId88"/>
    <p:sldId id="414" r:id="rId89"/>
    <p:sldId id="415" r:id="rId90"/>
    <p:sldId id="416" r:id="rId91"/>
    <p:sldId id="417" r:id="rId92"/>
    <p:sldId id="396" r:id="rId93"/>
    <p:sldId id="397" r:id="rId94"/>
    <p:sldId id="398" r:id="rId95"/>
    <p:sldId id="399" r:id="rId96"/>
    <p:sldId id="400" r:id="rId97"/>
    <p:sldId id="401" r:id="rId98"/>
    <p:sldId id="402" r:id="rId99"/>
    <p:sldId id="403" r:id="rId100"/>
    <p:sldId id="404" r:id="rId101"/>
    <p:sldId id="405" r:id="rId102"/>
    <p:sldId id="365" r:id="rId103"/>
    <p:sldId id="367" r:id="rId104"/>
    <p:sldId id="369" r:id="rId105"/>
    <p:sldId id="368" r:id="rId106"/>
    <p:sldId id="366" r:id="rId107"/>
    <p:sldId id="272" r:id="rId108"/>
    <p:sldId id="273" r:id="rId109"/>
    <p:sldId id="362" r:id="rId110"/>
    <p:sldId id="363" r:id="rId111"/>
    <p:sldId id="364" r:id="rId112"/>
    <p:sldId id="290" r:id="rId113"/>
    <p:sldId id="291" r:id="rId114"/>
    <p:sldId id="292" r:id="rId115"/>
    <p:sldId id="293" r:id="rId116"/>
    <p:sldId id="294" r:id="rId117"/>
    <p:sldId id="295" r:id="rId118"/>
    <p:sldId id="296" r:id="rId119"/>
    <p:sldId id="436" r:id="rId120"/>
    <p:sldId id="435" r:id="rId121"/>
    <p:sldId id="432" r:id="rId122"/>
    <p:sldId id="371" r:id="rId123"/>
    <p:sldId id="372" r:id="rId124"/>
    <p:sldId id="373" r:id="rId125"/>
    <p:sldId id="433" r:id="rId126"/>
    <p:sldId id="434" r:id="rId127"/>
    <p:sldId id="375" r:id="rId128"/>
    <p:sldId id="376" r:id="rId129"/>
    <p:sldId id="377" r:id="rId130"/>
    <p:sldId id="438" r:id="rId131"/>
    <p:sldId id="378" r:id="rId132"/>
    <p:sldId id="379" r:id="rId133"/>
    <p:sldId id="440" r:id="rId134"/>
    <p:sldId id="380" r:id="rId135"/>
    <p:sldId id="381" r:id="rId136"/>
    <p:sldId id="382" r:id="rId137"/>
    <p:sldId id="383" r:id="rId138"/>
    <p:sldId id="384" r:id="rId139"/>
    <p:sldId id="385" r:id="rId140"/>
    <p:sldId id="386" r:id="rId141"/>
    <p:sldId id="387" r:id="rId142"/>
    <p:sldId id="388" r:id="rId143"/>
    <p:sldId id="389" r:id="rId144"/>
    <p:sldId id="390" r:id="rId145"/>
    <p:sldId id="391" r:id="rId146"/>
    <p:sldId id="392" r:id="rId147"/>
    <p:sldId id="393" r:id="rId148"/>
    <p:sldId id="394" r:id="rId149"/>
    <p:sldId id="395" r:id="rId150"/>
    <p:sldId id="329" r:id="rId151"/>
    <p:sldId id="330" r:id="rId152"/>
    <p:sldId id="331" r:id="rId153"/>
    <p:sldId id="332" r:id="rId154"/>
    <p:sldId id="333" r:id="rId155"/>
    <p:sldId id="335" r:id="rId156"/>
    <p:sldId id="334" r:id="rId157"/>
    <p:sldId id="274" r:id="rId158"/>
    <p:sldId id="275" r:id="rId159"/>
    <p:sldId id="276" r:id="rId160"/>
    <p:sldId id="277" r:id="rId161"/>
    <p:sldId id="278" r:id="rId162"/>
    <p:sldId id="311" r:id="rId163"/>
    <p:sldId id="279" r:id="rId164"/>
    <p:sldId id="285" r:id="rId165"/>
    <p:sldId id="286" r:id="rId166"/>
    <p:sldId id="287" r:id="rId167"/>
    <p:sldId id="288" r:id="rId168"/>
    <p:sldId id="312" r:id="rId169"/>
    <p:sldId id="289" r:id="rId170"/>
    <p:sldId id="280" r:id="rId171"/>
    <p:sldId id="282" r:id="rId172"/>
    <p:sldId id="283" r:id="rId173"/>
    <p:sldId id="284" r:id="rId174"/>
    <p:sldId id="313" r:id="rId175"/>
    <p:sldId id="314" r:id="rId176"/>
    <p:sldId id="281" r:id="rId17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6" autoAdjust="0"/>
  </p:normalViewPr>
  <p:slideViewPr>
    <p:cSldViewPr>
      <p:cViewPr varScale="1">
        <p:scale>
          <a:sx n="69" d="100"/>
          <a:sy n="69" d="100"/>
        </p:scale>
        <p:origin x="546" y="96"/>
      </p:cViewPr>
      <p:guideLst>
        <p:guide orient="horz" pos="2160"/>
        <p:guide pos="2880"/>
      </p:guideLst>
    </p:cSldViewPr>
  </p:slideViewPr>
  <p:outlineViewPr>
    <p:cViewPr>
      <p:scale>
        <a:sx n="33" d="100"/>
        <a:sy n="33" d="100"/>
      </p:scale>
      <p:origin x="0" y="4429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C733EA9-A48F-4CD6-8B21-27E7B9B776CB}" type="datetimeFigureOut">
              <a:rPr lang="en-US"/>
              <a:pPr>
                <a:defRPr/>
              </a:pPr>
              <a:t>1/8/2025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16499543-267C-4866-93DC-372E71F18FAF}"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CC09A358-8E67-4DC0-B799-A47A632983F1}" type="datetimeFigureOut">
              <a:rPr lang="en-US"/>
              <a:pPr>
                <a:defRPr/>
              </a:pPr>
              <a:t>1/8/2025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7153547-6327-4E7D-A6B0-5EB57A2FC5B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5E2E5D-4455-48DB-9417-7E98C424AC85}"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1469DC8-F4FF-4C87-9C7B-4121927811A6}" type="slidenum">
              <a:rPr lang="en-US" smtClean="0"/>
              <a:pPr>
                <a:defRPr/>
              </a:pPr>
              <a:t>18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87B0E905-85BF-4DF8-91E0-41E5B56C0D22}" type="slidenum">
              <a:rPr lang="en-US" smtClean="0"/>
              <a:pPr>
                <a:defRPr/>
              </a:pPr>
              <a:t>127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2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3AE9E7-7BC8-4DFD-8F80-5BB5F2D64E98}" type="slidenum">
              <a:rPr lang="en-US" smtClean="0"/>
              <a:pPr fontAlgn="base">
                <a:spcBef>
                  <a:spcPct val="0"/>
                </a:spcBef>
                <a:spcAft>
                  <a:spcPct val="0"/>
                </a:spcAft>
                <a:defRPr/>
              </a:pPr>
              <a:t>131</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8AC1FF-904A-4123-B79A-F9EC48EE10E5}" type="datetimeFigureOut">
              <a:rPr lang="en-US"/>
              <a:pPr>
                <a:defRPr/>
              </a:pPr>
              <a:t>1/8/2025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7BF0CC-C6A6-441A-9D6F-1EED9F27520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7351F43-123C-470A-A368-8C96B56B553C}" type="datetimeFigureOut">
              <a:rPr lang="en-US"/>
              <a:pPr>
                <a:defRPr/>
              </a:pPr>
              <a:t>1/8/2025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25B8D4-A3AF-41CA-B2FF-3FCD67E4EFA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F654229-E7C5-4987-AF29-7D71A33D2A42}" type="datetimeFigureOut">
              <a:rPr lang="en-US"/>
              <a:pPr>
                <a:defRPr/>
              </a:pPr>
              <a:t>1/8/2025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E7DBF7-8962-409A-9EE1-DC0B62595AC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58F17E2-C3F4-41D5-A6FF-6D4247BA7623}" type="datetimeFigureOut">
              <a:rPr lang="en-US"/>
              <a:pPr>
                <a:defRPr/>
              </a:pPr>
              <a:t>1/8/2025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5E957B-96D7-4A4A-B0EB-FE7483B9BD7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3A5857F-4B29-498A-AAB5-693307CDFF1A}" type="datetimeFigureOut">
              <a:rPr lang="en-US"/>
              <a:pPr>
                <a:defRPr/>
              </a:pPr>
              <a:t>1/8/2025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DF3223-B058-43F9-8C80-E4390F0A204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C4F6C2-FD24-4FCE-9AAB-5357051A89F4}" type="datetimeFigureOut">
              <a:rPr lang="en-US"/>
              <a:pPr>
                <a:defRPr/>
              </a:pPr>
              <a:t>1/8/2025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7CA86E2-EE33-4DAA-8DB4-EA0AC2FB652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1CE90E0-14F1-4064-A6BF-A2706545C263}" type="datetimeFigureOut">
              <a:rPr lang="en-US"/>
              <a:pPr>
                <a:defRPr/>
              </a:pPr>
              <a:t>1/8/2025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E156D3A-75D8-4969-9541-1E8706779EF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52D0ACB-C33A-4ABB-97C2-8EA90D860CAD}" type="datetimeFigureOut">
              <a:rPr lang="en-US"/>
              <a:pPr>
                <a:defRPr/>
              </a:pPr>
              <a:t>1/8/2025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5362F0C-094C-4AA0-885A-848A5C9232F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4C04469-B2E3-4412-AED2-47FCA56B12F9}" type="datetimeFigureOut">
              <a:rPr lang="en-US"/>
              <a:pPr>
                <a:defRPr/>
              </a:pPr>
              <a:t>1/8/2025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6E8BDA5-5F89-48A3-901A-94524F765FA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0BB0768-3689-4896-8D2E-C5DBA7066213}" type="datetimeFigureOut">
              <a:rPr lang="en-US"/>
              <a:pPr>
                <a:defRPr/>
              </a:pPr>
              <a:t>1/8/2025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E0D053E-900D-4703-A671-3199E9CDF9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07CA0C7-857D-404C-B7E2-EBF0E31E185C}" type="datetimeFigureOut">
              <a:rPr lang="en-US"/>
              <a:pPr>
                <a:defRPr/>
              </a:pPr>
              <a:t>1/8/2025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7093E62-7383-4BC4-9FC2-C62AA1334BC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0B1C471-958E-4663-965A-D335505333EE}" type="datetimeFigureOut">
              <a:rPr lang="en-US"/>
              <a:pPr>
                <a:defRPr/>
              </a:pPr>
              <a:t>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76A9D92-FAAD-4627-A6C9-006877020D0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1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jpe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6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762000" y="2130425"/>
            <a:ext cx="7772400" cy="1470025"/>
          </a:xfrm>
        </p:spPr>
        <p:txBody>
          <a:bodyPr/>
          <a:lstStyle/>
          <a:p>
            <a:pPr eaLnBrk="1" hangingPunct="1"/>
            <a:r>
              <a:rPr lang="el-GR" b="1" dirty="0" smtClean="0"/>
              <a:t>Θέματα Νεοελληνικής Ιστορίας</a:t>
            </a:r>
            <a:br>
              <a:rPr lang="el-GR" b="1" dirty="0" smtClean="0"/>
            </a:br>
            <a:r>
              <a:rPr lang="el-GR" b="1" dirty="0" smtClean="0"/>
              <a:t>(15ος – 20ός αι.)</a:t>
            </a:r>
            <a:endParaRPr lang="en-US" b="1" dirty="0" smtClean="0"/>
          </a:p>
        </p:txBody>
      </p:sp>
      <p:sp>
        <p:nvSpPr>
          <p:cNvPr id="3" name="Subtitle 2"/>
          <p:cNvSpPr>
            <a:spLocks noGrp="1"/>
          </p:cNvSpPr>
          <p:nvPr>
            <p:ph type="subTitle" idx="1"/>
          </p:nvPr>
        </p:nvSpPr>
        <p:spPr>
          <a:xfrm>
            <a:off x="1447800" y="3886200"/>
            <a:ext cx="6400800" cy="1752600"/>
          </a:xfrm>
        </p:spPr>
        <p:txBody>
          <a:bodyPr rtlCol="0">
            <a:normAutofit fontScale="85000" lnSpcReduction="20000"/>
          </a:bodyPr>
          <a:lstStyle/>
          <a:p>
            <a:pPr algn="just" eaLnBrk="1" fontAlgn="auto" hangingPunct="1">
              <a:spcAft>
                <a:spcPts val="0"/>
              </a:spcAft>
              <a:buFont typeface="Arial" pitchFamily="34" charset="0"/>
              <a:buNone/>
              <a:defRPr/>
            </a:pPr>
            <a:r>
              <a:rPr lang="el-GR" dirty="0" smtClean="0"/>
              <a:t>Το μάθημα (κωδ. ΙΙ 20) εξετάζει, σε θεματικές ενότητες, τις κύριες πολιτικές, κοινωνικές και οικονομικές εξελίξεις της νεοελληνικής ιστορίας από την Άλωση (1453) έως τα μέσα του 20ού αιώνα (1940).</a:t>
            </a:r>
            <a:endParaRPr 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457200" y="685800"/>
            <a:ext cx="2971800" cy="3124200"/>
          </a:xfrm>
          <a:prstGeom prst="rect">
            <a:avLst/>
          </a:prstGeom>
          <a:noFill/>
          <a:ln w="9525">
            <a:noFill/>
            <a:miter lim="800000"/>
            <a:headEnd/>
            <a:tailEnd/>
          </a:ln>
        </p:spPr>
      </p:pic>
      <p:pic>
        <p:nvPicPr>
          <p:cNvPr id="11267" name="Picture 3"/>
          <p:cNvPicPr>
            <a:picLocks noGrp="1" noChangeAspect="1" noChangeArrowheads="1"/>
          </p:cNvPicPr>
          <p:nvPr>
            <p:ph idx="1"/>
          </p:nvPr>
        </p:nvPicPr>
        <p:blipFill>
          <a:blip r:embed="rId3"/>
          <a:srcRect/>
          <a:stretch>
            <a:fillRect/>
          </a:stretch>
        </p:blipFill>
        <p:spPr>
          <a:xfrm>
            <a:off x="3886200" y="762000"/>
            <a:ext cx="1905000" cy="1800225"/>
          </a:xfrm>
          <a:noFill/>
        </p:spPr>
      </p:pic>
      <p:pic>
        <p:nvPicPr>
          <p:cNvPr id="11268" name="Picture 6"/>
          <p:cNvPicPr>
            <a:picLocks noChangeAspect="1" noChangeArrowheads="1"/>
          </p:cNvPicPr>
          <p:nvPr/>
        </p:nvPicPr>
        <p:blipFill>
          <a:blip r:embed="rId4"/>
          <a:srcRect/>
          <a:stretch>
            <a:fillRect/>
          </a:stretch>
        </p:blipFill>
        <p:spPr bwMode="auto">
          <a:xfrm>
            <a:off x="4419600" y="3581400"/>
            <a:ext cx="4038600" cy="2971800"/>
          </a:xfrm>
          <a:prstGeom prst="rect">
            <a:avLst/>
          </a:prstGeom>
          <a:noFill/>
          <a:ln w="9525">
            <a:noFill/>
            <a:miter lim="800000"/>
            <a:headEnd/>
            <a:tailEnd/>
          </a:ln>
        </p:spPr>
      </p:pic>
      <p:pic>
        <p:nvPicPr>
          <p:cNvPr id="11269" name="Picture 7"/>
          <p:cNvPicPr>
            <a:picLocks noChangeAspect="1" noChangeArrowheads="1"/>
          </p:cNvPicPr>
          <p:nvPr/>
        </p:nvPicPr>
        <p:blipFill>
          <a:blip r:embed="rId5"/>
          <a:srcRect/>
          <a:stretch>
            <a:fillRect/>
          </a:stretch>
        </p:blipFill>
        <p:spPr bwMode="auto">
          <a:xfrm>
            <a:off x="6324600" y="838200"/>
            <a:ext cx="2286000" cy="2362200"/>
          </a:xfrm>
          <a:prstGeom prst="rect">
            <a:avLst/>
          </a:prstGeom>
          <a:noFill/>
          <a:ln w="9525">
            <a:noFill/>
            <a:miter lim="800000"/>
            <a:headEnd/>
            <a:tailEnd/>
          </a:ln>
        </p:spPr>
      </p:pic>
      <p:pic>
        <p:nvPicPr>
          <p:cNvPr id="11270" name="Picture 8"/>
          <p:cNvPicPr>
            <a:picLocks noChangeAspect="1" noChangeArrowheads="1"/>
          </p:cNvPicPr>
          <p:nvPr/>
        </p:nvPicPr>
        <p:blipFill>
          <a:blip r:embed="rId6"/>
          <a:srcRect/>
          <a:stretch>
            <a:fillRect/>
          </a:stretch>
        </p:blipFill>
        <p:spPr bwMode="auto">
          <a:xfrm>
            <a:off x="457200" y="4038600"/>
            <a:ext cx="3505200" cy="2438400"/>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534400" cy="6324600"/>
          </a:xfrm>
        </p:spPr>
        <p:txBody>
          <a:bodyPr/>
          <a:lstStyle/>
          <a:p>
            <a:pPr algn="just"/>
            <a:r>
              <a:rPr lang="el-GR" sz="2000" dirty="0" smtClean="0"/>
              <a:t>Η πρώτη νομοθετική μέριμνα υπέρ των Παλαιών Πολεμιστών ξεκίνησε κατά τη διάρκεια των εθνικών πολέμων. Το 1916 θεσπίστηκε «η </a:t>
            </a:r>
            <a:r>
              <a:rPr lang="el-GR" sz="2000" dirty="0" err="1" smtClean="0"/>
              <a:t>περίθαλψις</a:t>
            </a:r>
            <a:r>
              <a:rPr lang="el-GR" sz="2000" dirty="0" smtClean="0"/>
              <a:t> των οικογενειών των στρατευομένων ανδρών δια της παροχής εις </a:t>
            </a:r>
            <a:r>
              <a:rPr lang="el-GR" sz="2000" dirty="0" err="1" smtClean="0"/>
              <a:t>αυτάς</a:t>
            </a:r>
            <a:r>
              <a:rPr lang="el-GR" sz="2000" dirty="0" smtClean="0"/>
              <a:t> χρηματικών επιδομάτων, αφ’ ετέρου δε η </a:t>
            </a:r>
            <a:r>
              <a:rPr lang="el-GR" sz="2000" dirty="0" err="1" smtClean="0"/>
              <a:t>χορήγησις</a:t>
            </a:r>
            <a:r>
              <a:rPr lang="el-GR" sz="2000" dirty="0" smtClean="0"/>
              <a:t> επαρκούς γεωργικού κλήρου εις τους </a:t>
            </a:r>
            <a:r>
              <a:rPr lang="el-GR" sz="2000" dirty="0" err="1" smtClean="0"/>
              <a:t>οπλίτας</a:t>
            </a:r>
            <a:r>
              <a:rPr lang="el-GR" sz="2000" dirty="0" smtClean="0"/>
              <a:t> εκείνους </a:t>
            </a:r>
            <a:r>
              <a:rPr lang="el-GR" sz="2000" dirty="0" err="1" smtClean="0"/>
              <a:t>οίτινες</a:t>
            </a:r>
            <a:r>
              <a:rPr lang="el-GR" sz="2000" dirty="0" smtClean="0"/>
              <a:t> </a:t>
            </a:r>
            <a:r>
              <a:rPr lang="el-GR" sz="2000" dirty="0" err="1" smtClean="0"/>
              <a:t>ήθελον</a:t>
            </a:r>
            <a:r>
              <a:rPr lang="el-GR" sz="2000" dirty="0" smtClean="0"/>
              <a:t> </a:t>
            </a:r>
            <a:r>
              <a:rPr lang="el-GR" sz="2000" dirty="0" err="1" smtClean="0"/>
              <a:t>διακριθή</a:t>
            </a:r>
            <a:r>
              <a:rPr lang="el-GR" sz="2000" dirty="0" smtClean="0"/>
              <a:t> κατά τας </a:t>
            </a:r>
            <a:r>
              <a:rPr lang="el-GR" sz="2000" dirty="0" err="1" smtClean="0"/>
              <a:t>μάχας</a:t>
            </a:r>
            <a:r>
              <a:rPr lang="el-GR" sz="2000" dirty="0" smtClean="0"/>
              <a:t>». Ταυτόχρονα λήφθηκαν τα πρώτα μέτρα υπέρ των αναπήρων πολέμου, με την παροχή σε αυτούς συντάξεων και επιδομάτων και την παραχώρηση προς εκμετάλλευση περιπτέρων, καθώς και με την εκμίσθωση καφενείων «ή άλλων πρατηρίων εντός δημοσίων ή ιδιωτικών καταστημάτων».</a:t>
            </a:r>
          </a:p>
          <a:p>
            <a:pPr algn="just"/>
            <a:r>
              <a:rPr lang="el-GR" sz="2000" dirty="0" smtClean="0"/>
              <a:t>Ουσιαστικός, ωστόσο, «θεμελιωτής της Εφεδρικής Ιδέας» στην Ελλάδα ήταν ο στρατηγός Θεόδωρος Πάγκαλος, ο οποίος τον Ιούνιο του 1926 υιοθέτησε τα πρώτα συστηματικά «προστατευτικά μέτρα» υπέρ των Εφέδρων, των Παλαιών Πολεμιστών και των αναπήρων πολέμου.</a:t>
            </a:r>
          </a:p>
          <a:p>
            <a:pPr algn="just"/>
            <a:r>
              <a:rPr lang="el-GR" sz="2000" dirty="0" smtClean="0"/>
              <a:t>Το 1934 συνήλθε στην Αθήνα το Α´ Πανελλήνιο Συνέδριο των Παλαιών Πολεμιστών, στο οποίο συμμετείχαν «140 και πλέον» αντιπρόσωποι 71 </a:t>
            </a:r>
            <a:r>
              <a:rPr lang="el-GR" sz="2000" dirty="0" err="1" smtClean="0"/>
              <a:t>παλαιοπολεμιστικών</a:t>
            </a:r>
            <a:r>
              <a:rPr lang="el-GR" sz="2000" dirty="0" smtClean="0"/>
              <a:t> οργανώσεων και </a:t>
            </a:r>
            <a:r>
              <a:rPr lang="el-GR" sz="2000" dirty="0" err="1" smtClean="0"/>
              <a:t>εφεδροπολεμιστικών</a:t>
            </a:r>
            <a:r>
              <a:rPr lang="el-GR" sz="2000" dirty="0" smtClean="0"/>
              <a:t> συλλόγων και συνδέσμων της χώρας.</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534400" cy="6324600"/>
          </a:xfrm>
        </p:spPr>
        <p:txBody>
          <a:bodyPr/>
          <a:lstStyle/>
          <a:p>
            <a:pPr algn="just"/>
            <a:r>
              <a:rPr lang="el-GR" sz="2000" dirty="0" smtClean="0"/>
              <a:t>Το 1940 κυκλοφόρησε ένα </a:t>
            </a:r>
            <a:r>
              <a:rPr lang="el-GR" sz="2000" i="1" dirty="0" err="1" smtClean="0"/>
              <a:t>Εγκόλπιον</a:t>
            </a:r>
            <a:r>
              <a:rPr lang="el-GR" sz="2000" i="1" dirty="0" smtClean="0"/>
              <a:t> προστασίας Παλαιών Πολεμιστών και Αναπήρων Πολέμου</a:t>
            </a:r>
            <a:r>
              <a:rPr lang="el-GR" sz="2000" dirty="0" smtClean="0"/>
              <a:t>, μια κωδικοποίηση της σχετικής νομοθεσίας (για την αγροτική αποκατάσταση, τον διορισμό σε Οργανισμούς και Νομικά Πρόσωπα Δημοσίου Δικαίου, την απόλυση, τη </a:t>
            </a:r>
            <a:r>
              <a:rPr lang="el-GR" sz="2000" dirty="0" err="1" smtClean="0"/>
              <a:t>μισθολογία</a:t>
            </a:r>
            <a:r>
              <a:rPr lang="el-GR" sz="2000" dirty="0" smtClean="0"/>
              <a:t>, τις ατέλειες, τις προσαυξήσεις των μισθών και των συντάξεων κλπ.).</a:t>
            </a:r>
          </a:p>
          <a:p>
            <a:pPr algn="just"/>
            <a:r>
              <a:rPr lang="el-GR" sz="2000" dirty="0" smtClean="0"/>
              <a:t>Εκτός των κύριων νομοθετικών ωφελημάτων, οι Παλαιοί Πολεμιστές απολάμβαναν και άλλων πλεονεκτημάτων, όπως την «</a:t>
            </a:r>
            <a:r>
              <a:rPr lang="el-GR" sz="2000" dirty="0" err="1" smtClean="0"/>
              <a:t>ανέγερσιν</a:t>
            </a:r>
            <a:r>
              <a:rPr lang="el-GR" sz="2000" dirty="0" smtClean="0"/>
              <a:t> ευθηνών οικιών», την υποχρεωτική πρόσληψη εφέδρων από τις ιδιωτικές επιχειρήσεις «οιασδήποτε μορφής ή τύπου» και από τα τραπεζιτικά ή κοινωφελή ιδρύματα (π.χ. εφόσον μια ιδιωτική επιχείρηση απασχολούσε προσωπικό άνω των χιλίων υπαλλήλων, </a:t>
            </a:r>
            <a:r>
              <a:rPr lang="el-GR" sz="2000" dirty="0" err="1" smtClean="0"/>
              <a:t>υποχρεούτο</a:t>
            </a:r>
            <a:r>
              <a:rPr lang="el-GR" sz="2000" dirty="0" smtClean="0"/>
              <a:t> να προσλάβει Παλαιούς Πολεμιστές σε ποσοστό 3%). Επιπλέον, άποροι Παλαιοί Πολεμιστές, όπως και μέλη των οικογενειών τους, εισάγονταν κατά προτίμηση στα νοσοκομεία, στα σανατόρια και στα θεραπευτήρια παντός είδους, καθώς και στα κρατικά άσυλα και τα φιλανθρωπικά ιδρύματα έναντι των λοιπών πολιτών. Δημιουργήθηκε έτσι μια νέα διακριτή κοινωνική κατηγορία με ιδιαίτερα προνόμια και με βασικό εργαλείο νομιμοποίησής τους τη μνήμη των εθνικών πολέμων. Η θεσμική συγκρότηση, η διαχείριση και η αναπαραγωγή της μνήμης των εθνικών πολέμων αποτελούσε ζωτικό </a:t>
            </a:r>
            <a:r>
              <a:rPr lang="el-GR" sz="2000" dirty="0" err="1" smtClean="0"/>
              <a:t>διακύβευμα</a:t>
            </a:r>
            <a:r>
              <a:rPr lang="el-GR" sz="2000" dirty="0" smtClean="0"/>
              <a:t> για την επιβίωση αυτής της καινούργιας «μεταπολεμικής» κοινωνικής κατηγορίας.</a:t>
            </a:r>
            <a:endParaRPr lang="en-US" sz="2000"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Content Placeholder 3" descr="DSCN9206.JPG"/>
          <p:cNvPicPr>
            <a:picLocks noGrp="1" noChangeAspect="1"/>
          </p:cNvPicPr>
          <p:nvPr>
            <p:ph idx="1"/>
          </p:nvPr>
        </p:nvPicPr>
        <p:blipFill>
          <a:blip r:embed="rId2"/>
          <a:srcRect/>
          <a:stretch>
            <a:fillRect/>
          </a:stretch>
        </p:blipFill>
        <p:spPr>
          <a:xfrm>
            <a:off x="1295400" y="914400"/>
            <a:ext cx="6477000" cy="4953000"/>
          </a:xfr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Grp="1" noChangeAspect="1" noChangeArrowheads="1"/>
          </p:cNvPicPr>
          <p:nvPr>
            <p:ph idx="1"/>
          </p:nvPr>
        </p:nvPicPr>
        <p:blipFill>
          <a:blip r:embed="rId2"/>
          <a:srcRect/>
          <a:stretch>
            <a:fillRect/>
          </a:stretch>
        </p:blipFill>
        <p:spPr>
          <a:xfrm>
            <a:off x="1143000" y="685800"/>
            <a:ext cx="7070725" cy="5105400"/>
          </a:xfrm>
          <a:noFill/>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Grp="1" noChangeAspect="1" noChangeArrowheads="1"/>
          </p:cNvPicPr>
          <p:nvPr>
            <p:ph idx="1"/>
          </p:nvPr>
        </p:nvPicPr>
        <p:blipFill>
          <a:blip r:embed="rId2"/>
          <a:srcRect/>
          <a:stretch>
            <a:fillRect/>
          </a:stretch>
        </p:blipFill>
        <p:spPr>
          <a:xfrm>
            <a:off x="304800" y="635000"/>
            <a:ext cx="8534400" cy="5588000"/>
          </a:xfr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p:cNvPicPr>
            <a:picLocks noGrp="1" noChangeAspect="1" noChangeArrowheads="1"/>
          </p:cNvPicPr>
          <p:nvPr>
            <p:ph idx="1"/>
          </p:nvPr>
        </p:nvPicPr>
        <p:blipFill>
          <a:blip r:embed="rId2"/>
          <a:srcRect/>
          <a:stretch>
            <a:fillRect/>
          </a:stretch>
        </p:blipFill>
        <p:spPr>
          <a:xfrm>
            <a:off x="666750" y="800100"/>
            <a:ext cx="7734300" cy="5257800"/>
          </a:xfr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p:cNvPicPr>
            <a:picLocks noGrp="1" noChangeAspect="1" noChangeArrowheads="1"/>
          </p:cNvPicPr>
          <p:nvPr>
            <p:ph idx="1"/>
          </p:nvPr>
        </p:nvPicPr>
        <p:blipFill>
          <a:blip r:embed="rId2"/>
          <a:srcRect/>
          <a:stretch>
            <a:fillRect/>
          </a:stretch>
        </p:blipFill>
        <p:spPr>
          <a:xfrm>
            <a:off x="990600" y="1066800"/>
            <a:ext cx="6400800" cy="5029200"/>
          </a:xfr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Content Placeholder 2"/>
          <p:cNvSpPr>
            <a:spLocks noGrp="1"/>
          </p:cNvSpPr>
          <p:nvPr>
            <p:ph idx="1"/>
          </p:nvPr>
        </p:nvSpPr>
        <p:spPr>
          <a:xfrm>
            <a:off x="304800" y="381000"/>
            <a:ext cx="8382000" cy="6248400"/>
          </a:xfrm>
        </p:spPr>
        <p:txBody>
          <a:bodyPr/>
          <a:lstStyle/>
          <a:p>
            <a:pPr algn="ctr" eaLnBrk="1" hangingPunct="1">
              <a:buFont typeface="Arial" charset="0"/>
              <a:buNone/>
            </a:pPr>
            <a:r>
              <a:rPr lang="el-GR" sz="2000" b="1" smtClean="0"/>
              <a:t>Σύνταγμα της Ελλάδος του 1911</a:t>
            </a:r>
            <a:endParaRPr lang="en-US" sz="2000" smtClean="0"/>
          </a:p>
          <a:p>
            <a:pPr eaLnBrk="1" hangingPunct="1"/>
            <a:r>
              <a:rPr lang="el-GR" sz="2000" smtClean="0"/>
              <a:t>Άρθρον 17: Ουδείς στερείται της ιδιοκτησίας αυτού, ειμή δια δημοσίαν ωφελείαν προσηκόντως αποδεδειγμένην, ότε και όπως ο νόμος διατάσσει, πάντοτε δε προηγουμένης αποζημιώσεως.</a:t>
            </a:r>
            <a:endParaRPr lang="en-US" sz="2000" smtClean="0"/>
          </a:p>
          <a:p>
            <a:pPr eaLnBrk="1" hangingPunct="1"/>
            <a:r>
              <a:rPr lang="el-GR" sz="2000" smtClean="0"/>
              <a:t>Άρθρον 21: Άπασαι αι εξουσίαι πηγάζουσιν εκ του Έθνους, ενεργούνται δε καθ’ ον τρόπον ορίζει το Σύνταγμα.</a:t>
            </a:r>
            <a:endParaRPr lang="en-US" sz="2000" smtClean="0"/>
          </a:p>
          <a:p>
            <a:pPr eaLnBrk="1" hangingPunct="1"/>
            <a:r>
              <a:rPr lang="el-GR" sz="2000" smtClean="0"/>
              <a:t>Άρθρο 82: Εις το Συμβούλιον της Επικρατείας ανήκουσιν ιδίως:</a:t>
            </a:r>
            <a:endParaRPr lang="en-US" sz="2000" smtClean="0"/>
          </a:p>
          <a:p>
            <a:pPr eaLnBrk="1" hangingPunct="1"/>
            <a:r>
              <a:rPr lang="el-GR" sz="2000" smtClean="0"/>
              <a:t>	α´) Η επεξεργασία των προτάσεων νόμων και κακονιστικών διατάξεων∙</a:t>
            </a:r>
            <a:endParaRPr lang="en-US" sz="2000" smtClean="0"/>
          </a:p>
          <a:p>
            <a:pPr eaLnBrk="1" hangingPunct="1"/>
            <a:r>
              <a:rPr lang="el-GR" sz="2000" smtClean="0"/>
              <a:t>	β´) Η εκδίκασις των υπό του νόμου υποβαλλομένων αυτώ διαφορών αμφισβητουμένου διοικητικού∙</a:t>
            </a:r>
            <a:endParaRPr lang="en-US" sz="2000" smtClean="0"/>
          </a:p>
          <a:p>
            <a:pPr eaLnBrk="1" hangingPunct="1"/>
            <a:r>
              <a:rPr lang="el-GR" sz="2000" smtClean="0"/>
              <a:t>	γ´) Η κατ’ αίτησιν ακύρωσις δια παράβασιν νόμου των πράξεων των διοικητικών αρχών κατά τα ειδικώτερον εν τω νόμω οριζόμενα∙</a:t>
            </a:r>
            <a:endParaRPr lang="en-US" sz="2000" smtClean="0"/>
          </a:p>
          <a:p>
            <a:pPr eaLnBrk="1" hangingPunct="1"/>
            <a:r>
              <a:rPr lang="el-GR" sz="2000" smtClean="0"/>
              <a:t>	δ´) Η ανωτέρα πειθαρχική δικαιοδοσία επί των απολαυόντων μονιμότητος υπαλλήλων της διοικήσεως, κατά τους περί τούτου νόμους.</a:t>
            </a:r>
            <a:endParaRPr lang="en-US" sz="2000" smtClean="0"/>
          </a:p>
          <a:p>
            <a:pPr eaLnBrk="1" hangingPunct="1"/>
            <a:r>
              <a:rPr lang="el-GR" sz="2000" smtClean="0"/>
              <a:t>Άρθρον 102: Τα προσόντα των διοικητικών εν γένει υπαλλήλων ορίζονται δια νόμου. Μετά την έναρξιν της λειτουργίας του Συμβουλίου της Επικρατείας οι υπάλληλοι ούτοι από του οριστικού αυτών διορισμού εισί μόνιμοι [...].</a:t>
            </a:r>
            <a:endParaRPr lang="en-US" sz="2000" smtClean="0"/>
          </a:p>
          <a:p>
            <a:pPr eaLnBrk="1" hangingPunct="1"/>
            <a:r>
              <a:rPr lang="el-GR" sz="2000" smtClean="0"/>
              <a:t> </a:t>
            </a:r>
            <a:endParaRPr lang="en-US" sz="2000" smtClean="0"/>
          </a:p>
          <a:p>
            <a:pPr eaLnBrk="1" hangingPunct="1"/>
            <a:endParaRPr lang="en-US" sz="2000" smtClean="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Content Placeholder 2"/>
          <p:cNvSpPr>
            <a:spLocks noGrp="1"/>
          </p:cNvSpPr>
          <p:nvPr>
            <p:ph idx="1"/>
          </p:nvPr>
        </p:nvSpPr>
        <p:spPr>
          <a:xfrm>
            <a:off x="304800" y="228600"/>
            <a:ext cx="8229600" cy="6400800"/>
          </a:xfrm>
        </p:spPr>
        <p:txBody>
          <a:bodyPr/>
          <a:lstStyle/>
          <a:p>
            <a:pPr algn="just" eaLnBrk="1" hangingPunct="1"/>
            <a:r>
              <a:rPr lang="el-GR" sz="2000" smtClean="0"/>
              <a:t>«Δεν έρχομαι ενταύθα ως αρχηγός νέου και εσχηματισμένου κόμματος. Έρχομαι απλώς σημαιοφόρος νέων πολιτικών ιδεών και υπό την σημαίαν ταύτην καλώ πάντας εκείνους, οίτινες συμμερίζονται τας ιδέας ταύτας, εμπνέονται από τον ιερόν πόθον ν’ αφιερώσωσι πάσας τας δυνάμεις της ψυχής και του σώματος, να συντελέσωσιν εις την επιτυχίαν των ιδεών τούτων. [...] Αναγνωρίζων την ανάγκην της διαπαιδαγωγήσεως του Ελληνικού Λαού και της χειραφετήσεως αυτού από του προσωπικού κομματισμού, θα εργασθώ μετ’ εκείνων προς τους οποίους η εξέλιξις των εργασιών της Βουλής ήθελεν αποδείξει ότι συμπίπτουν αι ιδέαι μου, δια την οργάνωσιν πολιτικού συλλόγου, διακλαδουμένου καθ’ όλον το Κράτος, την ανόρθωσιν του οποίου αναμένει ο λαός» (Λόγος του Ελευθερίου Βενιζέλου στην πλατεία Συντάγματος, 5 Σεπτεμβρίου 1910)</a:t>
            </a:r>
            <a:endParaRPr lang="en-US" sz="2000" smtClean="0"/>
          </a:p>
          <a:p>
            <a:pPr algn="just" eaLnBrk="1" hangingPunct="1"/>
            <a:r>
              <a:rPr lang="el-GR" sz="2000" smtClean="0"/>
              <a:t>«Αι ιεραί υποχρεώσεις προς την φιλτάτην πατρίδα, προς τους υποδούλους αδελφούς μας και προς την ανθρωπότητα επιβάλλουσιν εις το Κράτος, μετά την αποτυχίαν των ειρηνικών προσπαθειών του προς επίτευξιν και εξασφάλισιν των ανθρωπίνων δικαιωμάτων των υπό τον τουρκικόν ζυγόν χριστιανών, όπως δια των όπλων θέσει τέρμα εις την δυστυχίαν, την οποίαν ούτοι υφίστανται από τόσων αιώνων» (Πολεμικό διάγγελμα του Ελ. Βενιζέλου προς τον ελληνικό λαό, 2 Οκτωβρίου 1912)</a:t>
            </a:r>
            <a:endParaRPr lang="en-US" sz="2000" smtClean="0"/>
          </a:p>
          <a:p>
            <a:pPr algn="just" eaLnBrk="1" hangingPunct="1"/>
            <a:endParaRPr lang="en-US" sz="2000" smtClean="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Content Placeholder 2"/>
          <p:cNvSpPr>
            <a:spLocks noGrp="1"/>
          </p:cNvSpPr>
          <p:nvPr>
            <p:ph idx="1"/>
          </p:nvPr>
        </p:nvSpPr>
        <p:spPr>
          <a:xfrm>
            <a:off x="152400" y="0"/>
            <a:ext cx="8686800" cy="6629400"/>
          </a:xfrm>
        </p:spPr>
        <p:txBody>
          <a:bodyPr/>
          <a:lstStyle/>
          <a:p>
            <a:pPr algn="just"/>
            <a:r>
              <a:rPr lang="el-GR" sz="2000" smtClean="0"/>
              <a:t>Κορυφαίος διαμορφωτής της βενιζελικής μνήμης είναι ο δημοσιογράφος Γεώργιος Βεντήρης (</a:t>
            </a:r>
            <a:r>
              <a:rPr lang="el-GR" sz="2000" i="1" smtClean="0"/>
              <a:t>Η Ελλάς του 1910-1920: Ιστορική μελέτη</a:t>
            </a:r>
            <a:r>
              <a:rPr lang="el-GR" sz="2000" smtClean="0"/>
              <a:t>, τόμ. Α´, εκδ. Ίκαρος, Αθήναι 1931, σσ. 74-89). Θεωρεί τον Βενιζέλο «πρώτο αρχηγό των Ελλήνων αστών» καθώς επίσης ότι ο Βενιζέλος στήριξε το έργο του «και επί μιας άλλης βάσεως εξ ίσου στερεάς με την κοινωνικήν: επί του έθνους». Τοποθετεί τον Βενιζέλο στη χορεία της χορείας των μεταρρυθμιστών πρωθυπουργών, ως συνεχιστή του Αλέξανδρου Κουμουνδούρου και του Χαριλάου Τρικούπη, αλλά και «αρχηγό του πρώτου μετά το 1821 αστικού εθνικού κράτους των Ελλήνων». Και διευκρινίζει:</a:t>
            </a:r>
            <a:endParaRPr lang="en-US" sz="2000" smtClean="0"/>
          </a:p>
          <a:p>
            <a:pPr algn="just"/>
            <a:r>
              <a:rPr lang="el-GR" sz="2000" smtClean="0"/>
              <a:t>«Η κοινοβουλευτική ολιγαρχία κατελύθη. Εις την θέσιν της ιδρύθη λαοκρατία. Διά να εξασφαλίσουν οι αστοί το νεαρόν αυτών καθεστώς έδωκαν εις τον Βενιζέλον δύναμιν λαϊκού δικτάτορος. Αυτήν την έννοιαν έχουν και η μείωσις του πανισχύρου έως τότε βουλευτού και η επί συνεχή έτη ασάλευτος εμπιστοσύνη των αστών μαζί με τους αγρότας προς τους φιλελευθέρους.»</a:t>
            </a:r>
            <a:endParaRPr lang="en-US" sz="2000" smtClean="0"/>
          </a:p>
          <a:p>
            <a:pPr algn="just"/>
            <a:r>
              <a:rPr lang="el-GR" sz="2000" smtClean="0"/>
              <a:t>«Η πολιτική όμως όλων των κρατών επηρεάζεται και από παράγοντες ευρισκομένους έξω των ορίων των. Διά την Ελλάδα η αρχή αυτή ίσχυεν απολύτως. Άμεσος σκοπός του ελληνικού κράτους ήτο, προ είκοσι ετών, η απελευθέρωσις του έθνους. Αυτόν τον προορισμόν είχεν επί της ολιγαρχίας, τον ίδιον διετήρει και μετά την άνοδον των αστών. Το έθνος απετέλει τον ενωτικόν κρίκον μεταξύ ολιγαρχικού και αστικού κράτους. Το δεύτερον εσυνέχιζεν αναγκαίως τον δρόμον του πρώτου.»</a:t>
            </a:r>
            <a:endParaRPr lang="en-US" sz="2000" smtClean="0"/>
          </a:p>
          <a:p>
            <a:pPr algn="just"/>
            <a:endParaRPr lang="en-US" sz="2000" smtClean="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274638"/>
            <a:ext cx="8229600" cy="715962"/>
          </a:xfrm>
        </p:spPr>
        <p:txBody>
          <a:bodyPr/>
          <a:lstStyle/>
          <a:p>
            <a:pPr eaLnBrk="1" hangingPunct="1"/>
            <a:r>
              <a:rPr lang="el-GR" sz="2800" b="1" smtClean="0"/>
              <a:t>Η χριστιανική </a:t>
            </a:r>
            <a:r>
              <a:rPr lang="en-US" sz="2800" b="1" smtClean="0"/>
              <a:t>reconquista</a:t>
            </a:r>
          </a:p>
        </p:txBody>
      </p:sp>
      <p:sp>
        <p:nvSpPr>
          <p:cNvPr id="3" name="Content Placeholder 2"/>
          <p:cNvSpPr>
            <a:spLocks noGrp="1"/>
          </p:cNvSpPr>
          <p:nvPr>
            <p:ph idx="1"/>
          </p:nvPr>
        </p:nvSpPr>
        <p:spPr>
          <a:xfrm>
            <a:off x="381000" y="1066800"/>
            <a:ext cx="8305800" cy="5562600"/>
          </a:xfrm>
        </p:spPr>
        <p:txBody>
          <a:bodyPr rtlCol="0">
            <a:normAutofit fontScale="77500" lnSpcReduction="20000"/>
          </a:bodyPr>
          <a:lstStyle/>
          <a:p>
            <a:pPr eaLnBrk="1" fontAlgn="auto" hangingPunct="1">
              <a:spcAft>
                <a:spcPts val="0"/>
              </a:spcAft>
              <a:buFont typeface="Arial" pitchFamily="34" charset="0"/>
              <a:buChar char="•"/>
              <a:defRPr/>
            </a:pPr>
            <a:r>
              <a:rPr lang="el-GR" sz="2000" dirty="0" smtClean="0"/>
              <a:t>1571 οθωμανική κατάκτηση της Κύπρου (πτώση Αμμοχώστου)</a:t>
            </a:r>
          </a:p>
          <a:p>
            <a:pPr eaLnBrk="1" fontAlgn="auto" hangingPunct="1">
              <a:spcAft>
                <a:spcPts val="0"/>
              </a:spcAft>
              <a:buFont typeface="Arial" pitchFamily="34" charset="0"/>
              <a:buChar char="•"/>
              <a:defRPr/>
            </a:pPr>
            <a:r>
              <a:rPr lang="el-GR" sz="2000" dirty="0" smtClean="0"/>
              <a:t>7 Οκτωβρίου 1571 μάχη του </a:t>
            </a:r>
            <a:r>
              <a:rPr lang="en-US" sz="2000" dirty="0" smtClean="0"/>
              <a:t>Lepanto (</a:t>
            </a:r>
            <a:r>
              <a:rPr lang="el-GR" sz="2000" dirty="0" smtClean="0"/>
              <a:t>της Ναυπάκτου)</a:t>
            </a:r>
          </a:p>
          <a:p>
            <a:pPr eaLnBrk="1" fontAlgn="auto" hangingPunct="1">
              <a:spcAft>
                <a:spcPts val="0"/>
              </a:spcAft>
              <a:buFont typeface="Arial" pitchFamily="34" charset="0"/>
              <a:buChar char="•"/>
              <a:defRPr/>
            </a:pPr>
            <a:r>
              <a:rPr lang="en-US" sz="2000" dirty="0" smtClean="0"/>
              <a:t>1683 </a:t>
            </a:r>
            <a:r>
              <a:rPr lang="el-GR" sz="2000" dirty="0" smtClean="0"/>
              <a:t>δεύτερη (αποτυχημένη) πολιορκία της Βιέννης</a:t>
            </a:r>
          </a:p>
          <a:p>
            <a:pPr eaLnBrk="1" fontAlgn="auto" hangingPunct="1">
              <a:spcAft>
                <a:spcPts val="0"/>
              </a:spcAft>
              <a:buFont typeface="Arial" pitchFamily="34" charset="0"/>
              <a:buChar char="•"/>
              <a:defRPr/>
            </a:pPr>
            <a:r>
              <a:rPr lang="el-GR" sz="2000" dirty="0" smtClean="0"/>
              <a:t>1716-18, 1737-39, 1788-91 </a:t>
            </a:r>
            <a:r>
              <a:rPr lang="el-GR" sz="2000" dirty="0" err="1" smtClean="0"/>
              <a:t>αυστροτουρκικοί</a:t>
            </a:r>
            <a:r>
              <a:rPr lang="el-GR" sz="2000" dirty="0" smtClean="0"/>
              <a:t> πόλεμοι</a:t>
            </a:r>
          </a:p>
          <a:p>
            <a:pPr eaLnBrk="1" fontAlgn="auto" hangingPunct="1">
              <a:spcAft>
                <a:spcPts val="0"/>
              </a:spcAft>
              <a:buFont typeface="Arial" pitchFamily="34" charset="0"/>
              <a:buChar char="•"/>
              <a:defRPr/>
            </a:pPr>
            <a:r>
              <a:rPr lang="el-GR" sz="2000" dirty="0" smtClean="0"/>
              <a:t>1463-79, 1499-1503, 1537-40, 1570-71, 1645-6</a:t>
            </a:r>
            <a:r>
              <a:rPr lang="en-US" sz="2000" dirty="0" smtClean="0"/>
              <a:t>9</a:t>
            </a:r>
            <a:r>
              <a:rPr lang="el-GR" sz="2000" dirty="0" smtClean="0"/>
              <a:t>, 1684-99, 1714-18 επτά </a:t>
            </a:r>
            <a:r>
              <a:rPr lang="el-GR" sz="2000" dirty="0" err="1" smtClean="0"/>
              <a:t>βενετοτουρκικοί</a:t>
            </a:r>
            <a:r>
              <a:rPr lang="el-GR" sz="2000" dirty="0" smtClean="0"/>
              <a:t> πόλεμοι</a:t>
            </a:r>
          </a:p>
          <a:p>
            <a:pPr eaLnBrk="1" fontAlgn="auto" hangingPunct="1">
              <a:spcAft>
                <a:spcPts val="0"/>
              </a:spcAft>
              <a:buFont typeface="Arial" pitchFamily="34" charset="0"/>
              <a:buChar char="•"/>
              <a:defRPr/>
            </a:pPr>
            <a:r>
              <a:rPr lang="el-GR" sz="2000" dirty="0" smtClean="0"/>
              <a:t>1645-69 μάχη της Κρήτης</a:t>
            </a:r>
          </a:p>
          <a:p>
            <a:pPr eaLnBrk="1" fontAlgn="auto" hangingPunct="1">
              <a:spcAft>
                <a:spcPts val="0"/>
              </a:spcAft>
              <a:buFont typeface="Arial" pitchFamily="34" charset="0"/>
              <a:buChar char="•"/>
              <a:defRPr/>
            </a:pPr>
            <a:r>
              <a:rPr lang="el-GR" sz="2000" dirty="0" smtClean="0"/>
              <a:t>1669 πτώση του Χάνδακα (</a:t>
            </a:r>
            <a:r>
              <a:rPr lang="en-US" sz="2000" dirty="0" smtClean="0"/>
              <a:t>Candia)</a:t>
            </a:r>
            <a:endParaRPr lang="el-GR" sz="2000" dirty="0" smtClean="0"/>
          </a:p>
          <a:p>
            <a:pPr eaLnBrk="1" fontAlgn="auto" hangingPunct="1">
              <a:spcAft>
                <a:spcPts val="0"/>
              </a:spcAft>
              <a:buFont typeface="Arial" pitchFamily="34" charset="0"/>
              <a:buChar char="•"/>
              <a:defRPr/>
            </a:pPr>
            <a:r>
              <a:rPr lang="el-GR" sz="2000" dirty="0" smtClean="0"/>
              <a:t>1715 πτώση της Τήνου, της Γραμβούσας και της Σπιναλόγκας, τελευταίων λατινικών κτήσεων στο Αιγαίο.</a:t>
            </a:r>
          </a:p>
          <a:p>
            <a:pPr eaLnBrk="1" fontAlgn="auto" hangingPunct="1">
              <a:spcAft>
                <a:spcPts val="0"/>
              </a:spcAft>
              <a:buFont typeface="Arial" pitchFamily="34" charset="0"/>
              <a:buChar char="•"/>
              <a:defRPr/>
            </a:pPr>
            <a:r>
              <a:rPr lang="el-GR" sz="2000" dirty="0" smtClean="0"/>
              <a:t>1480, 1537, 1716 πολιορκίες της Κέρκυρας</a:t>
            </a:r>
          </a:p>
          <a:p>
            <a:pPr eaLnBrk="1" fontAlgn="auto" hangingPunct="1">
              <a:spcAft>
                <a:spcPts val="0"/>
              </a:spcAft>
              <a:buFont typeface="Arial" pitchFamily="34" charset="0"/>
              <a:buChar char="•"/>
              <a:defRPr/>
            </a:pPr>
            <a:r>
              <a:rPr lang="el-GR" sz="2000" dirty="0" smtClean="0"/>
              <a:t>1500 η Κεφαλονιά και η Ζάκυνθος περιέρχονται στους Βενετούς.</a:t>
            </a:r>
          </a:p>
          <a:p>
            <a:pPr eaLnBrk="1" fontAlgn="auto" hangingPunct="1">
              <a:spcAft>
                <a:spcPts val="0"/>
              </a:spcAft>
              <a:buFont typeface="Arial" pitchFamily="34" charset="0"/>
              <a:buChar char="•"/>
              <a:defRPr/>
            </a:pPr>
            <a:r>
              <a:rPr lang="el-GR" sz="2000" dirty="0" smtClean="0"/>
              <a:t>1684 η Λευκάδα περιέρχεται στους Βενετούς</a:t>
            </a:r>
          </a:p>
          <a:p>
            <a:pPr eaLnBrk="1" fontAlgn="auto" hangingPunct="1">
              <a:spcAft>
                <a:spcPts val="0"/>
              </a:spcAft>
              <a:buFont typeface="Arial" pitchFamily="34" charset="0"/>
              <a:buChar char="•"/>
              <a:defRPr/>
            </a:pPr>
            <a:r>
              <a:rPr lang="el-GR" sz="2000" dirty="0" smtClean="0"/>
              <a:t>1684-1715 Β´ </a:t>
            </a:r>
            <a:r>
              <a:rPr lang="el-GR" sz="2000" dirty="0" err="1" smtClean="0"/>
              <a:t>Βενετοκρατία</a:t>
            </a:r>
            <a:r>
              <a:rPr lang="el-GR" sz="2000" dirty="0" smtClean="0"/>
              <a:t> στην Πελοπόννησο</a:t>
            </a:r>
          </a:p>
          <a:p>
            <a:pPr eaLnBrk="1" fontAlgn="auto" hangingPunct="1">
              <a:spcAft>
                <a:spcPts val="0"/>
              </a:spcAft>
              <a:buFont typeface="Arial" pitchFamily="34" charset="0"/>
              <a:buChar char="•"/>
              <a:defRPr/>
            </a:pPr>
            <a:r>
              <a:rPr lang="el-GR" sz="2000" dirty="0" smtClean="0"/>
              <a:t>26 Σεπτεμβρίου 1687 βομβαρδισμός της Ακρόπολης από τον </a:t>
            </a:r>
            <a:r>
              <a:rPr lang="el-GR" sz="2000" dirty="0" err="1" smtClean="0"/>
              <a:t>Μοροζίνι</a:t>
            </a:r>
            <a:endParaRPr lang="el-GR" sz="2000" dirty="0" smtClean="0"/>
          </a:p>
          <a:p>
            <a:pPr eaLnBrk="1" fontAlgn="auto" hangingPunct="1">
              <a:spcAft>
                <a:spcPts val="0"/>
              </a:spcAft>
              <a:buFont typeface="Arial" pitchFamily="34" charset="0"/>
              <a:buChar char="•"/>
              <a:defRPr/>
            </a:pPr>
            <a:r>
              <a:rPr lang="el-GR" sz="2000" dirty="0" smtClean="0"/>
              <a:t>1699 </a:t>
            </a:r>
            <a:r>
              <a:rPr lang="el-GR" sz="2000" dirty="0" err="1" smtClean="0"/>
              <a:t>αυστροτουρκική</a:t>
            </a:r>
            <a:r>
              <a:rPr lang="el-GR" sz="2000" dirty="0" smtClean="0"/>
              <a:t> Συνθήκη του Κάρλοβιτς</a:t>
            </a:r>
          </a:p>
          <a:p>
            <a:pPr eaLnBrk="1" fontAlgn="auto" hangingPunct="1">
              <a:spcAft>
                <a:spcPts val="0"/>
              </a:spcAft>
              <a:buFont typeface="Arial" pitchFamily="34" charset="0"/>
              <a:buChar char="•"/>
              <a:defRPr/>
            </a:pPr>
            <a:r>
              <a:rPr lang="el-GR" sz="2000" dirty="0" smtClean="0"/>
              <a:t>1718 </a:t>
            </a:r>
            <a:r>
              <a:rPr lang="el-GR" sz="2000" dirty="0" err="1" smtClean="0"/>
              <a:t>αυστροτουρκική</a:t>
            </a:r>
            <a:r>
              <a:rPr lang="el-GR" sz="2000" dirty="0" smtClean="0"/>
              <a:t> Συνθήκη του Πασσάροβιτς</a:t>
            </a:r>
          </a:p>
          <a:p>
            <a:pPr eaLnBrk="1" fontAlgn="auto" hangingPunct="1">
              <a:spcAft>
                <a:spcPts val="0"/>
              </a:spcAft>
              <a:buFont typeface="Arial" pitchFamily="34" charset="0"/>
              <a:buChar char="•"/>
              <a:defRPr/>
            </a:pPr>
            <a:r>
              <a:rPr lang="el-GR" sz="2000" dirty="0" smtClean="0"/>
              <a:t>1735-39 πρώτος </a:t>
            </a:r>
            <a:r>
              <a:rPr lang="el-GR" sz="2000" dirty="0" err="1" smtClean="0"/>
              <a:t>ρωσσοτουρκικός</a:t>
            </a:r>
            <a:r>
              <a:rPr lang="el-GR" sz="2000" dirty="0" smtClean="0"/>
              <a:t> πόλεμος στην Κριμαία</a:t>
            </a:r>
          </a:p>
          <a:p>
            <a:pPr eaLnBrk="1" fontAlgn="auto" hangingPunct="1">
              <a:spcAft>
                <a:spcPts val="0"/>
              </a:spcAft>
              <a:buFont typeface="Arial" pitchFamily="34" charset="0"/>
              <a:buChar char="•"/>
              <a:defRPr/>
            </a:pPr>
            <a:r>
              <a:rPr lang="el-GR" sz="2000" dirty="0" smtClean="0"/>
              <a:t>1768-74 </a:t>
            </a:r>
            <a:r>
              <a:rPr lang="el-GR" sz="2000" dirty="0" err="1" smtClean="0"/>
              <a:t>Ορλωφικά</a:t>
            </a:r>
            <a:endParaRPr lang="el-GR" sz="2000" dirty="0" smtClean="0"/>
          </a:p>
          <a:p>
            <a:pPr eaLnBrk="1" fontAlgn="auto" hangingPunct="1">
              <a:spcAft>
                <a:spcPts val="0"/>
              </a:spcAft>
              <a:buFont typeface="Arial" pitchFamily="34" charset="0"/>
              <a:buChar char="•"/>
              <a:defRPr/>
            </a:pPr>
            <a:r>
              <a:rPr lang="el-GR" sz="2000" dirty="0" smtClean="0"/>
              <a:t>1774 </a:t>
            </a:r>
            <a:r>
              <a:rPr lang="el-GR" sz="2000" dirty="0" err="1" smtClean="0"/>
              <a:t>ρωσοτουρκική</a:t>
            </a:r>
            <a:r>
              <a:rPr lang="el-GR" sz="2000" dirty="0" smtClean="0"/>
              <a:t> Συνθήκη του Κιουτσούκ-Καϊναρτζή</a:t>
            </a:r>
          </a:p>
          <a:p>
            <a:pPr eaLnBrk="1" fontAlgn="auto" hangingPunct="1">
              <a:spcAft>
                <a:spcPts val="0"/>
              </a:spcAft>
              <a:buFont typeface="Arial" pitchFamily="34" charset="0"/>
              <a:buChar char="•"/>
              <a:defRPr/>
            </a:pPr>
            <a:r>
              <a:rPr lang="el-GR" sz="2000" dirty="0" smtClean="0"/>
              <a:t>1787-91 τρίτος </a:t>
            </a:r>
            <a:r>
              <a:rPr lang="el-GR" sz="2000" dirty="0" err="1" smtClean="0"/>
              <a:t>ρωσοτουρκικός</a:t>
            </a:r>
            <a:r>
              <a:rPr lang="el-GR" sz="2000" dirty="0" smtClean="0"/>
              <a:t> πόλεμος </a:t>
            </a:r>
          </a:p>
          <a:p>
            <a:pPr eaLnBrk="1" fontAlgn="auto" hangingPunct="1">
              <a:spcAft>
                <a:spcPts val="0"/>
              </a:spcAft>
              <a:buFont typeface="Arial" pitchFamily="34" charset="0"/>
              <a:buChar char="•"/>
              <a:defRPr/>
            </a:pPr>
            <a:r>
              <a:rPr lang="el-GR" sz="2000" dirty="0" smtClean="0"/>
              <a:t>1792 </a:t>
            </a:r>
            <a:r>
              <a:rPr lang="el-GR" sz="2000" dirty="0" err="1" smtClean="0"/>
              <a:t>ρωσοτουρκική</a:t>
            </a:r>
            <a:r>
              <a:rPr lang="el-GR" sz="2000" dirty="0" smtClean="0"/>
              <a:t> συνθήκη Συνθήκη του Ιασίου</a:t>
            </a:r>
          </a:p>
          <a:p>
            <a:pPr eaLnBrk="1" fontAlgn="auto" hangingPunct="1">
              <a:spcAft>
                <a:spcPts val="0"/>
              </a:spcAft>
              <a:buFont typeface="Arial" pitchFamily="34" charset="0"/>
              <a:buChar char="•"/>
              <a:defRPr/>
            </a:pPr>
            <a:r>
              <a:rPr lang="el-GR" sz="2000" dirty="0" smtClean="0"/>
              <a:t>1806-12 τέταρτος </a:t>
            </a:r>
            <a:r>
              <a:rPr lang="el-GR" sz="2000" dirty="0" err="1" smtClean="0"/>
              <a:t>ρωσσοτουρκικός</a:t>
            </a:r>
            <a:r>
              <a:rPr lang="el-GR" sz="2000" dirty="0" smtClean="0"/>
              <a:t> πόλεμος</a:t>
            </a:r>
          </a:p>
          <a:p>
            <a:pPr eaLnBrk="1" fontAlgn="auto" hangingPunct="1">
              <a:spcAft>
                <a:spcPts val="0"/>
              </a:spcAft>
              <a:buFont typeface="Arial" pitchFamily="34" charset="0"/>
              <a:buChar char="•"/>
              <a:defRPr/>
            </a:pPr>
            <a:endParaRPr lang="en-US" sz="2000" dirty="0" smtClean="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Content Placeholder 2"/>
          <p:cNvSpPr>
            <a:spLocks noGrp="1"/>
          </p:cNvSpPr>
          <p:nvPr>
            <p:ph idx="1"/>
          </p:nvPr>
        </p:nvSpPr>
        <p:spPr>
          <a:xfrm>
            <a:off x="304800" y="228600"/>
            <a:ext cx="8610600" cy="6400800"/>
          </a:xfrm>
        </p:spPr>
        <p:txBody>
          <a:bodyPr/>
          <a:lstStyle/>
          <a:p>
            <a:pPr algn="just"/>
            <a:r>
              <a:rPr lang="el-GR" sz="2000" smtClean="0"/>
              <a:t>«Έτσι προέκυψε, «το αστικόν – εθνικόν κράτος», με κυριώτατον αντιπρόσωπον τον Βενιζέλον.»</a:t>
            </a:r>
            <a:endParaRPr lang="en-US" sz="2000" smtClean="0"/>
          </a:p>
          <a:p>
            <a:pPr algn="just"/>
            <a:r>
              <a:rPr lang="el-GR" sz="2000" smtClean="0"/>
              <a:t>«Αι γενικαί αυταί προϋποθέσεις περιορίζουν την επιρροήν των προσώπων εις την πραγματικήν της αναλογίαν και φωτίζουν την περίοδον 1910-1920. Διά τούτων εξηγείται το γεγονός ότι ο Βενιζέλος δεν εφάνη ούτε απολύτως ριζοσπαστικός ούτε αρκετά συντηρητικός. Θα ήτο δύσκολον και επικίνδυνον να κάμη αλλιώτικα. Ώφειλε να οργανώση το κράτος επί της αστικής του βάσεως, χωρίς να παραβλέψη εντελώς τα ολιγαρχικά στοιχεία, τα οποία ήσαν χρήσιμα και αναγκαία διά την πολιτικήν του έθνους.»</a:t>
            </a:r>
            <a:endParaRPr lang="en-US" sz="2000" smtClean="0"/>
          </a:p>
          <a:p>
            <a:pPr algn="just"/>
            <a:r>
              <a:rPr lang="el-GR" sz="2000" smtClean="0"/>
              <a:t>Όσον αφορά το «εθνικόν πρόγραμμα του αρχηγού των αστών» σημειώνει: «Χαρακτηρίζεται από προνοητικότητα διά την οργάνωσιν αξιομάχου στρατού και από την έλλειψιν της ολιγαρχικής αδιαλλαξίας, η οποία καθίστα χιμαιρικάς τας ελληνικάς αξιώσεις. […] Η εξωτερική πολιτική της Ελλάδος άφηνε τα σύννεφα. Η ελληνική ρητορική ήτο συνήθως λυρική και ηχηρά. Πλούτος λέξεων, πτωχεία ιδεών, απουσία εκτελέσεως έργων. Ο νέος πρωθυπουργός εγκατέλειπε τα καθιερωμένα. […] Και δεν επαγιώνετο εσωτερικώς μόνον το νέον καθεστώς. Ομόφωνοι επήρχοντο η εμπιστοσύνη και η αναγνώρισις του εξωτερικού. Η επανάστασις του Γουδί είχε δώσει την εντύπωσιν ότι εσχηματίζεο εις την Ελλάδα, καθώς και εις την Τουρκίαν, στρατιωτικόν κόμμα με πολεμικήν πολιτικήν.»</a:t>
            </a:r>
            <a:endParaRPr lang="en-US" sz="2000" smtClean="0"/>
          </a:p>
          <a:p>
            <a:pPr algn="just"/>
            <a:endParaRPr lang="en-US" sz="2000" smtClean="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Content Placeholder 2"/>
          <p:cNvSpPr>
            <a:spLocks noGrp="1"/>
          </p:cNvSpPr>
          <p:nvPr>
            <p:ph idx="1"/>
          </p:nvPr>
        </p:nvSpPr>
        <p:spPr>
          <a:xfrm>
            <a:off x="152400" y="0"/>
            <a:ext cx="8839200" cy="6553200"/>
          </a:xfrm>
        </p:spPr>
        <p:txBody>
          <a:bodyPr/>
          <a:lstStyle/>
          <a:p>
            <a:pPr algn="just"/>
            <a:r>
              <a:rPr lang="el-GR" sz="2000" smtClean="0"/>
              <a:t>«Αι πρώται ενέργειαι του Βενιζέλου απεκάλυπταν άνδρα θετικόν και αποφασιστικόν, προικισμένον διά σπανίας ευρύτητος βλέψεων. […] Εννοείται ότι η νέα κυβέρνησις δεν έφευγεν από την εντολήν της. Αν δεν προσεχώρει εις τας ανατρεπτικάς διαθέσεις των στοιχείων της άκρας λαϊκής αριστεράς, διετήρει ζηλοτύπως τον αστικόν, φιλοαγροτικόν και ριζοσπαστικόν χαρακτήρα του καθεστώτος».</a:t>
            </a:r>
            <a:endParaRPr lang="en-US" sz="2000" smtClean="0"/>
          </a:p>
          <a:p>
            <a:pPr algn="just"/>
            <a:r>
              <a:rPr lang="el-GR" sz="2000" smtClean="0"/>
              <a:t>«Η αναθεώρησις του 1911 δεν «είναι πράξις εξελίξεως, προόδου μεταρρυθμίσεως, αλλ’ όχι καθιέρωσις επαναστάσεως. Δεν έγιναν μεταβολαί ριζικαί. Ουδέ καν περιωρίσθησαν τα δικαιώματα του στέμματος κατά τρόπον εξασφαλίζοντα την απόλυτον υπεροχήν του λαού, ως κυριάρχου ρυθμιστού της πολιτείας. Το νέον σύνταγμα ήτο προϊόν συμβιβαστικότητος των κυβερνώντων. […] Η μεσότης του νέου συντάγματος ήτο γεγονός χαρακτηριστικόν».</a:t>
            </a:r>
          </a:p>
          <a:p>
            <a:pPr algn="just"/>
            <a:r>
              <a:rPr lang="el-GR" sz="2000" smtClean="0"/>
              <a:t>«Η ουσιωδεστέρα μεταρρύθμισις του πολιτεύματος υπήρξεν η τροποποίησις του περί ιδιοκτησίας άρθρου». Όταν συζητείτο στη Βουλή το άρθρο 17 περί ιδιοκτησίας, ο Βενιζέλος απάντησε σε βουλευτή της αντιπολίτευσης:</a:t>
            </a:r>
            <a:endParaRPr lang="en-US" sz="2000" smtClean="0"/>
          </a:p>
          <a:p>
            <a:pPr algn="just"/>
            <a:r>
              <a:rPr lang="el-GR" sz="2000" smtClean="0"/>
              <a:t>Όταν ο κύριος βουλευτής (Τ. Ηλιόπουλος) νομίζη ότι η δύναμις του αστικού καθεστώτος είναι να μη βλέπη παντάπασι τον κίνδυνον, όστις έρχεται κατά τον εικοστόν αιώνα εκ των κάτω, κίνδυνον τον οποίον προλαμβάνει μόνον διά της εγκαίρου ικανοποιήσεως των τάξεων εκείνων των εργατών, των αποκλήρων της κοινωνίας, δεν εκπλήσσομαι διά τας ιδέας του.</a:t>
            </a:r>
            <a:endParaRPr lang="en-US" sz="2000" smtClean="0"/>
          </a:p>
          <a:p>
            <a:pPr algn="just"/>
            <a:endParaRPr lang="en-US" sz="2000" smtClean="0"/>
          </a:p>
          <a:p>
            <a:pPr algn="just"/>
            <a:endParaRPr lang="en-US" sz="2000" smtClean="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457200" y="274638"/>
            <a:ext cx="8229600" cy="487362"/>
          </a:xfrm>
        </p:spPr>
        <p:txBody>
          <a:bodyPr/>
          <a:lstStyle/>
          <a:p>
            <a:r>
              <a:rPr lang="el-GR" sz="2800" b="1" smtClean="0"/>
              <a:t>Η ελληνική αγροτική οικονομία τον 19ο αιώνα</a:t>
            </a:r>
            <a:endParaRPr lang="en-US" sz="2800" b="1" smtClean="0"/>
          </a:p>
        </p:txBody>
      </p:sp>
      <p:sp>
        <p:nvSpPr>
          <p:cNvPr id="79875" name="Content Placeholder 2"/>
          <p:cNvSpPr>
            <a:spLocks noGrp="1"/>
          </p:cNvSpPr>
          <p:nvPr>
            <p:ph idx="1"/>
          </p:nvPr>
        </p:nvSpPr>
        <p:spPr>
          <a:xfrm>
            <a:off x="457200" y="762000"/>
            <a:ext cx="8229600" cy="5791200"/>
          </a:xfrm>
        </p:spPr>
        <p:txBody>
          <a:bodyPr/>
          <a:lstStyle/>
          <a:p>
            <a:pPr algn="just"/>
            <a:r>
              <a:rPr lang="el-GR" sz="2000" dirty="0" smtClean="0"/>
              <a:t>Καθ’ όλον τον «μακρό» 19ο αιώνα (1830-1909) ο αγροτικός πληθυσμός (γεωργία, κτηνοτροφία, θήρα, αλιεία) παρέμεινε η μεγάλη πλειοψηφία του οικονομικά ενεργού πληθυσμού της χώρας</a:t>
            </a:r>
            <a:r>
              <a:rPr lang="en-US" sz="2000" dirty="0" smtClean="0"/>
              <a:t>:</a:t>
            </a:r>
            <a:r>
              <a:rPr lang="el-GR" sz="2000" dirty="0" smtClean="0"/>
              <a:t> 76,24% (1845), 70,56% (1887), 66,25% (1911), 57,10% (1928), 43,80% (1961), 35,14% (1971). </a:t>
            </a:r>
          </a:p>
          <a:p>
            <a:pPr algn="just"/>
            <a:r>
              <a:rPr lang="el-GR" sz="2000" dirty="0" smtClean="0"/>
              <a:t>Η συμβολή της γεωργίας στο ΑΕΠ ήταν ιδιαίτερα υψηλή, αν και διαρκώς έβαινε μειούμενη: 83,97% (1845), 66% (1887), 58,98% (1911), 49,57% (1928), 23,87% (1961), 17,24% (1971).</a:t>
            </a:r>
          </a:p>
          <a:p>
            <a:pPr algn="just"/>
            <a:r>
              <a:rPr lang="el-GR" sz="2000" dirty="0" smtClean="0"/>
              <a:t>Κατά τον 19ο αιώνα η ταχύτητα μείωσης του μεριδίου της γεωργίας στο ΑΕΠ είναι διπλάσια από την αντίστοιχη ταχύτητα μείωσης του μεριδίου του πληθυσμού της υπαίθρου (αντίστοιχα -0,58% και -0,24% ετησίως την περίοδο 1860-1911). Αυτό υποδηλώνει ότι στην ύπαιθρο διογκωνόταν η υποαπασχόληση (31,75% το 1911).</a:t>
            </a:r>
          </a:p>
          <a:p>
            <a:pPr algn="just"/>
            <a:r>
              <a:rPr lang="el-GR" sz="2000" dirty="0" smtClean="0"/>
              <a:t>Τον 19ο αιώνα η Ελλάδα εξήγαγε γεωργικά προϊόντα έντασης εργασίας (όπως σταφίδα, λάδι, κουκούλια) και εισήγαγε προϊόντα έντασης γης (δημητριακά, ζώα) και κεφαλαίου (βιομηχανικά προϊόντα).</a:t>
            </a:r>
          </a:p>
          <a:p>
            <a:pPr algn="just"/>
            <a:r>
              <a:rPr lang="el-GR" sz="2000" dirty="0" smtClean="0"/>
              <a:t>Η Ελλάδα είχε μόνιμο έλλειμμα σιτηρών και οσπρίων και άλλων διατροφικών και ζωικών προϊόντων. Η διατροφική όμως ανεπάρκεια της ελληνικής οικονομίας έγινε αισθητή μόνον μετά την παγκόσμια οικονομική κρίση (1932). </a:t>
            </a:r>
          </a:p>
          <a:p>
            <a:pPr algn="just"/>
            <a:endParaRPr lang="en-US" sz="2000" dirty="0" smtClean="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Content Placeholder 2"/>
          <p:cNvSpPr>
            <a:spLocks noGrp="1"/>
          </p:cNvSpPr>
          <p:nvPr>
            <p:ph idx="1"/>
          </p:nvPr>
        </p:nvSpPr>
        <p:spPr>
          <a:xfrm>
            <a:off x="228600" y="0"/>
            <a:ext cx="8458200" cy="6705600"/>
          </a:xfrm>
        </p:spPr>
        <p:txBody>
          <a:bodyPr/>
          <a:lstStyle/>
          <a:p>
            <a:pPr algn="just"/>
            <a:r>
              <a:rPr lang="el-GR" sz="2000" dirty="0" smtClean="0"/>
              <a:t>Το δημογραφικό πλεόνασμα της υπαίθρου δεν τροφοδότησε επαρκώς το εργατικό δυναμικό των πόλεων. Η πλεονάζουσα εργασία απασχολήθηκε στη γεωργία και η γεωγραφική του κίνηση προσανατολίστηκε στον εποικισμό των αραιοκατοικημένων πεδινών και άδειων παράλιων περιοχών της σταφιδοπαραγωγού βόρειας και δυτικής Πελοποννήσου. Μόνον στο τέλος του αιώνα και παράλληλα με τη σταφιδική κρίση εμφανίστηκε ένα σοβαρό κύμα μετανάστευσης, κυρίως υπερατλαντικής (προς την Αμερική) αλλά και εσωτερικής (προς τα γειτονικά αστικά κέντρα).</a:t>
            </a:r>
          </a:p>
          <a:p>
            <a:pPr algn="just"/>
            <a:r>
              <a:rPr lang="el-GR" sz="2000" dirty="0" smtClean="0"/>
              <a:t>Το κεφάλαιο που συσσωρευόταν στα χέρια των επαρχιακών εμπόρων και των κτηματιών- προεστών δεν χρησιμοποιήθηκε για βιομηχανικές επενδύσεις στις πόλεις ούτε για επενδύσεις στην ύπαιθρο, αλλά μεταφέρθηκε στην αστική οικονομία, μέσω της αγοράς οικιών και οικοπέδων και της εγκατάστασης εκεί νεαρών γόνων τους ως εμπόρων, ελευθέρων επαγγελματιών (ιατρών, δικηγόρων) ή δημοσίων λειτουργών.</a:t>
            </a:r>
          </a:p>
          <a:p>
            <a:pPr algn="just"/>
            <a:r>
              <a:rPr lang="el-GR" sz="2000" dirty="0" smtClean="0"/>
              <a:t>Την περίοδο 1890-1920 περίπου μισό εκατομμύριο Έλληνες μετανάστευσαν (προσωρινά ή μόνιμα) στην Αμερική (μικρός αριθμός σε σχέση με την υπερατλαντική εκροή άλλων χωρών, π.χ. της Ιταλίας, όπου μιλάμε για 10 εκατομμύρια). Ένα ποσοστό 60% παρέμεινε εγκατεστημένο εκεί (ΗΠΑ). Οι περισσότεροι μετανάστες προέρχονταν από τα νότια Ιόνια νησιά, από την Πελοπόννησο (σε ποσοστό 56,51% την περίοδο 1890-1911) και τη Δυτική Στερεά και κατόπιν την υπόλοιπη Ελλάδα και τις </a:t>
            </a:r>
            <a:r>
              <a:rPr lang="el-GR" sz="2000" dirty="0" err="1" smtClean="0"/>
              <a:t>οθωμανοκρατούμενες</a:t>
            </a:r>
            <a:r>
              <a:rPr lang="el-GR" sz="2000" dirty="0" smtClean="0"/>
              <a:t> ελληνικές χώρες). </a:t>
            </a:r>
            <a:endParaRPr lang="en-US" sz="2000" dirty="0" smtClean="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ontent Placeholder 2"/>
          <p:cNvSpPr>
            <a:spLocks noGrp="1"/>
          </p:cNvSpPr>
          <p:nvPr>
            <p:ph idx="1"/>
          </p:nvPr>
        </p:nvSpPr>
        <p:spPr>
          <a:xfrm>
            <a:off x="152400" y="152400"/>
            <a:ext cx="8534400" cy="6400800"/>
          </a:xfrm>
        </p:spPr>
        <p:txBody>
          <a:bodyPr/>
          <a:lstStyle/>
          <a:p>
            <a:pPr algn="just"/>
            <a:r>
              <a:rPr lang="el-GR" sz="2000" smtClean="0"/>
              <a:t>Όσον αφορά το γαιοκτητικές σχέσεις, η Επανάσταση του 1821 οδήγησε σε ριζοσπαστικούς μετασχηματισμούς του έγγειου καθεστώτος της Παλαιάς Ελλάδας. Το 1823, στη Β´ Εθνοσυνέλευση του Άστρους, θεσπίστηκαν οι εθνικές γαίες, με συνέπεια το ανεξάρτητο ελληνικό κράτος να βρεθεί να κατέχει το 35% των καλλιεργούμενων εκτάσεων της χώρας. Το ήμισυ του αγροτικού πληθυσμού της χώρας καλλιεργούσε τις εθνικές γαίες. Θύλακες μεγάλης γαιοκτησίας παρέμειναν (ή διαμορφώθηκαν εκ του μηδενός) στην ανατολική Στερεά Ελλάδα και στη βόρεια Εύβοια, αλλά παρέμειναν περιθωριακής σημασίας. Την ίδια στιγμή (1833) τα 5/6 των Ελλήνων αγροτών ήσαν ακτήμονες.</a:t>
            </a:r>
          </a:p>
          <a:p>
            <a:pPr algn="just"/>
            <a:r>
              <a:rPr lang="el-GR" sz="2000" smtClean="0"/>
              <a:t>Η οριστική εκκαθάριση των «εθνικών γαιών» έγινε την 25 Μαρτίου 1871 από την κυβέρνηση Αλέξανδρου Κουμουνδούρου (άλλα 280.000 στρέμματα είχαν διανεμηθεί νωρίτερα). Η πρώτη αυτή αγροτική μεταρρύθμιση (η οποία ολοκληρώθηκε το 1911) αφορούσε στη διανομή 2.650.000 στρεμμάτων, κατανεμημένων σε 357.217 κλήρους. Το σύνολο των Ελλήνων χωρικών, εντός των ορίων της Ελλάδας του 1880, εγκαταστάθηκαν ως μικροκτηματίες ιδιοκτήτες.</a:t>
            </a:r>
          </a:p>
          <a:p>
            <a:pPr algn="just"/>
            <a:r>
              <a:rPr lang="el-GR" sz="2000" smtClean="0"/>
              <a:t>Για πρώτη φορά ωστόσο δημιουργήθηκε ένας συμπαγής πυρήνας μεγάλης γαιοκτησίας στην Ελλάδα μετά την προσάρτηση της Θεσσαλίας (1881). Την κατάσταση των κολλίγων επιβάρυνε η φορολογία των αροτριώντων ζώων (αντί της φορολογίας της δεκάτης).</a:t>
            </a:r>
          </a:p>
          <a:p>
            <a:pPr algn="just"/>
            <a:endParaRPr lang="el-GR" sz="2000" smtClean="0"/>
          </a:p>
          <a:p>
            <a:pPr algn="just"/>
            <a:endParaRPr lang="en-US" sz="2000" smtClean="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Content Placeholder 2"/>
          <p:cNvSpPr>
            <a:spLocks noGrp="1"/>
          </p:cNvSpPr>
          <p:nvPr>
            <p:ph idx="1"/>
          </p:nvPr>
        </p:nvSpPr>
        <p:spPr>
          <a:xfrm>
            <a:off x="228600" y="152400"/>
            <a:ext cx="8458200" cy="6400800"/>
          </a:xfrm>
        </p:spPr>
        <p:txBody>
          <a:bodyPr/>
          <a:lstStyle/>
          <a:p>
            <a:pPr algn="just"/>
            <a:r>
              <a:rPr lang="el-GR" sz="2000" dirty="0" smtClean="0"/>
              <a:t>Η Θεσσαλία (ο υποτιθέμενος σιτοβολώνας) δεν εξασφάλισε τελικά την επισιτιστική αυτάρκεια της χώρας. Η καλλιεργούμενη με δημητριακά έκταση των θεσσαλικών τσιφλικιών μεταξύ 1881 και 1895 σημείωση οριακή μόνον αύξηση (10%), ενώ την πρώτη δεκαετία του 20ού αιώνα (1900-1910) η επέκταση των καλλιεργούμενων εδαφών με σιτηρά στο σύνολο της Θεσσαλίας ήταν μόλις της τάξης του 7%. Η αύξηση του δασμού επί του εισαγόμενου σίτου αύξησε την τιμή του ψωμιού στις πόλεις και εξασφάλισε μεγαλύτερα περιθώρια κέρδους στους γαιοκτήμονες της Θεσσαλίας. </a:t>
            </a:r>
          </a:p>
          <a:p>
            <a:pPr algn="just"/>
            <a:r>
              <a:rPr lang="el-GR" sz="2000" dirty="0" smtClean="0"/>
              <a:t>Μετά το αγροτικό ζήτημα στη Θεσσαλία, οι αλλεπάλληλες κρίσεις του εμπορίου της σταφίδας ήταν το σημαντικότερο οικονομικό (και κοινωνικό) πρόβλημα της Ελλάδας στον 19ο αιώνα.</a:t>
            </a:r>
          </a:p>
          <a:p>
            <a:pPr algn="just"/>
            <a:r>
              <a:rPr lang="el-GR" sz="2000" dirty="0" smtClean="0"/>
              <a:t>Η σταφίδα είχε ονομασθεί «χρυσός της Κορινθίας», υπό την έννοια ότι ήταν το κύριο ελληνικό εξαγωγικό προϊόν και η κυριότερη πηγή χρυσού και συναλλάγματος για τη χώρα. Το προϊόν αυτό έφθασε να καλύπτει το 50-75% της συνολικής αξίας των εξαγωγών της Ελλάδας. Παράλληλα, το 70% του ξένου συναλλάγματος που απέφερε στη χώρα η ετήσια εξαγωγή σταφίδας δαπανάτο στο εξωτερικό για την αγορά και την εισαγωγή σιτηρών.</a:t>
            </a:r>
          </a:p>
          <a:p>
            <a:pPr algn="just"/>
            <a:r>
              <a:rPr lang="el-GR" sz="2000" dirty="0" smtClean="0"/>
              <a:t>Οι μεταβολές του διεθνούς εμπορίου προκαλούσαν περιοδικές σταφιδικές κρίσεις. Το 1879 ξέσπασε η μεγάλη επιδημία της φυλλοξήρας στη Γαλλία, η οποία είχε καταλυτικές συνέπειες για την ελληνική παραγωγή.</a:t>
            </a:r>
            <a:endParaRPr lang="en-US" sz="2000" dirty="0" smtClean="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Content Placeholder 2"/>
          <p:cNvSpPr>
            <a:spLocks noGrp="1"/>
          </p:cNvSpPr>
          <p:nvPr>
            <p:ph idx="1"/>
          </p:nvPr>
        </p:nvSpPr>
        <p:spPr>
          <a:xfrm>
            <a:off x="228600" y="152400"/>
            <a:ext cx="8458200" cy="6400800"/>
          </a:xfrm>
        </p:spPr>
        <p:txBody>
          <a:bodyPr/>
          <a:lstStyle/>
          <a:p>
            <a:pPr algn="just"/>
            <a:r>
              <a:rPr lang="el-GR" sz="2000" smtClean="0"/>
              <a:t>Τα γαλλικά αμπέλια καταστράφηκαν και η κορινθιακή σταφίδα εμφανίστηκε στους Γάλλους οινοπαραγωγούς σαν από μηχανής θεός. Οι καλλιεργούμενες με σταφιδάμπελο εκτάσεις στην Ελλάδα συνέχισαν να αυξάνονται αλματωδώς. Το 1878 τα καλλιεργούμενα στρέμματα με αμπέλια στην Ελλάδα ανέρχονταν σε 435.000, ενώ ως το 1891 αυξήθηκαν σε 670.000. Παράλληλα, αυξανόταν η εξαγωγή:</a:t>
            </a:r>
          </a:p>
          <a:p>
            <a:r>
              <a:rPr lang="el-GR" sz="2000" smtClean="0"/>
              <a:t>Έτος		Καλλιεργούμενες επιφάνειες    Εξαγωγές σε ενετικά λίτρα</a:t>
            </a:r>
            <a:endParaRPr lang="en-US" sz="2000" smtClean="0"/>
          </a:p>
          <a:p>
            <a:r>
              <a:rPr lang="el-GR" sz="2000" smtClean="0"/>
              <a:t>		σε στρέμματα</a:t>
            </a:r>
            <a:endParaRPr lang="en-US" sz="2000" smtClean="0"/>
          </a:p>
          <a:p>
            <a:r>
              <a:rPr lang="el-GR" sz="2000" smtClean="0"/>
              <a:t>1878		435.000				210.000.000</a:t>
            </a:r>
            <a:endParaRPr lang="en-US" sz="2000" smtClean="0"/>
          </a:p>
          <a:p>
            <a:r>
              <a:rPr lang="el-GR" sz="2000" smtClean="0"/>
              <a:t>1881		500.000				________</a:t>
            </a:r>
            <a:endParaRPr lang="en-US" sz="2000" smtClean="0"/>
          </a:p>
          <a:p>
            <a:r>
              <a:rPr lang="el-GR" sz="2000" smtClean="0"/>
              <a:t>1888		600.000				297.000.000</a:t>
            </a:r>
            <a:endParaRPr lang="en-US" sz="2000" smtClean="0"/>
          </a:p>
          <a:p>
            <a:r>
              <a:rPr lang="el-GR" sz="2000" smtClean="0"/>
              <a:t>1891		670.000				324.000.000</a:t>
            </a:r>
            <a:endParaRPr lang="en-US" sz="2000" smtClean="0"/>
          </a:p>
          <a:p>
            <a:pPr algn="just"/>
            <a:r>
              <a:rPr lang="el-GR" sz="2000" smtClean="0"/>
              <a:t>Η αντίστροφη μέτρηση για την ελληνική σταφίδα άρχισε το 1890, όταν οι γαλλικές αμπελοφυτείες άρχισαν να αναρρώνουν από τη φυλλοξήρα. Από 69.500 αγγλικά βαρέλια το 1889 οι ελληνικές εξαγωγές σταφίδας στη Γαλλία μειώθηκαν το 1890 σε 37.800 βαρέλια. Από το φθινόπωρο του 1892 η γαλλική κυβέρνηση επέβαλε δρακόντειους δασμολογικούς φραγμούς στις εισαγωγές ξένης σταφίδας και άλλων οινοποιητικών πρώτων υλών. Η διεθνής τιμή της σταφίδας κατρακύλησε από 300 γαλλικά φράγκα (τα χίλια ενετικά λίτρα) το 1890 σε 42 φράγκα το 1894. </a:t>
            </a:r>
            <a:endParaRPr lang="en-US" sz="2000" smtClean="0"/>
          </a:p>
          <a:p>
            <a:endParaRPr lang="en-US" sz="2000" smtClean="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Content Placeholder 2"/>
          <p:cNvSpPr>
            <a:spLocks noGrp="1"/>
          </p:cNvSpPr>
          <p:nvPr>
            <p:ph idx="1"/>
          </p:nvPr>
        </p:nvSpPr>
        <p:spPr>
          <a:xfrm>
            <a:off x="152400" y="0"/>
            <a:ext cx="8534400" cy="6477000"/>
          </a:xfrm>
        </p:spPr>
        <p:txBody>
          <a:bodyPr/>
          <a:lstStyle/>
          <a:p>
            <a:pPr algn="just"/>
            <a:r>
              <a:rPr lang="el-GR" sz="2000" dirty="0" smtClean="0"/>
              <a:t>Η ελληνική </a:t>
            </a:r>
            <a:r>
              <a:rPr lang="el-GR" sz="2000" dirty="0" err="1" smtClean="0"/>
              <a:t>σταφιδοκαλλιέργεια</a:t>
            </a:r>
            <a:r>
              <a:rPr lang="el-GR" sz="2000" dirty="0" smtClean="0"/>
              <a:t>, απροειδοποίητη από το ελληνικό κράτος, αντιμετώπισε κρίση υπερπαραγωγής. Από το 1890 διαμορφώθηκε ένα μόνιμο πλεόνασμα, το οποίο υπερέβαινε σταθερά το 20% της ετήσιας παραγωγής. Από τον Ιούλιο του 1893 το αδιάθετο πλεόνασμα της ελληνικής σταφίδας έλαβε χρόνιο χαρακτήρα και μόνον η σταφίδα ανώτερης ποιότητας διέφυγε από τις χειρότερες επιπτώσεις της κρίσης.</a:t>
            </a:r>
          </a:p>
          <a:p>
            <a:pPr algn="just"/>
            <a:r>
              <a:rPr lang="el-GR" sz="2000" dirty="0" smtClean="0"/>
              <a:t>Τα επόμενα χρόνια η κρίση υπερπαραγωγής οδήγησε πολλούς εμπορικούς οίκους (της Καλαμάτας, του Πύργου και των Πατρών) σε χρεωκοπία. Περιορίστηκαν δραστικά οι πιστώσεις προς τους σταφιδοπαραγωγούς, με αποτέλεσμα οι τελευταίοι καταχρεωμένοι να κινδυνεύουν να χάσουν τα υποθηκευμένα κτήματά τους. Η ίδρυση της Σταφιδικής Τράπεζας το 1899 φιλοδοξούσε να λύση το πρόβλημα της πιστωτικής κρίσης. Αποτελεσματικότερη λύση έδωσε η ίδρυση της «Ενιαίας» με κεφάλαια της Τράπεζας Αθηνών, η οποία ανέλαβε το 20ετές προνόμιο της μονοπωλιακής εξαγοράς και χρήσης του παρακρατήματος (10%-24% της σταφιδοπαραγωγής σε τιμές ασφαλείας). Το 1925 ιδρύθηκε ο Αυτόνομος </a:t>
            </a:r>
            <a:r>
              <a:rPr lang="el-GR" sz="2000" dirty="0" err="1" smtClean="0"/>
              <a:t>Σραφιδικός</a:t>
            </a:r>
            <a:r>
              <a:rPr lang="el-GR" sz="2000" dirty="0" smtClean="0"/>
              <a:t> Οργανισμός (Α.Σ.Ο.).</a:t>
            </a:r>
          </a:p>
          <a:p>
            <a:pPr algn="just"/>
            <a:r>
              <a:rPr lang="el-GR" sz="2000" dirty="0" smtClean="0">
                <a:cs typeface="Times New Roman" pitchFamily="18" charset="0"/>
              </a:rPr>
              <a:t>Η σταφιδική κρίση οδήγησε στην εξαγωγή των μόνων διαθέσιμων πόρων της χώρας: της </a:t>
            </a:r>
            <a:r>
              <a:rPr lang="el-GR" sz="2000" dirty="0" err="1" smtClean="0">
                <a:cs typeface="Times New Roman" pitchFamily="18" charset="0"/>
              </a:rPr>
              <a:t>σχολάζουσας</a:t>
            </a:r>
            <a:r>
              <a:rPr lang="el-GR" sz="2000" dirty="0" smtClean="0">
                <a:cs typeface="Times New Roman" pitchFamily="18" charset="0"/>
              </a:rPr>
              <a:t> εργασίας. Η υπερατλαντική μετανάστευση ανακούφισε τους χειμαζόμενους αγροτικούς πληθυσμούς χάρη στα διογκούμενα εμβάσματα και μετέθεσε την κρίση της γεωργίας στον Μεσοπόλεμο.</a:t>
            </a:r>
            <a:endParaRPr lang="el-GR" sz="2000" dirty="0" smtClean="0"/>
          </a:p>
          <a:p>
            <a:pPr algn="just"/>
            <a:endParaRPr lang="en-US" sz="2000" dirty="0" smtClean="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Content Placeholder 2"/>
          <p:cNvSpPr>
            <a:spLocks noGrp="1"/>
          </p:cNvSpPr>
          <p:nvPr>
            <p:ph idx="1"/>
          </p:nvPr>
        </p:nvSpPr>
        <p:spPr>
          <a:xfrm>
            <a:off x="152400" y="76200"/>
            <a:ext cx="8991600" cy="6553200"/>
          </a:xfrm>
        </p:spPr>
        <p:txBody>
          <a:bodyPr/>
          <a:lstStyle/>
          <a:p>
            <a:pPr algn="just"/>
            <a:r>
              <a:rPr lang="el-GR" sz="2000" dirty="0" smtClean="0"/>
              <a:t>Το μείζον γεγονός στον γεωργικό τομέα στον 20ό αιώνα ήταν η απαλλοτρίωση των τσιφλικιών, η οποία συντελέστηκε την περίοδο 1917-25, και η αγροτική αποκατάσταση μεγάλου μέρους των προσφύγων.</a:t>
            </a:r>
          </a:p>
          <a:p>
            <a:pPr algn="just"/>
            <a:r>
              <a:rPr lang="el-GR" sz="2000" dirty="0" smtClean="0"/>
              <a:t>Η αγροτική μεταρρύθμιση νομοθετήθηκε από τη </a:t>
            </a:r>
            <a:r>
              <a:rPr lang="el-GR" sz="2000" dirty="0" err="1" smtClean="0"/>
              <a:t>βενιζελική</a:t>
            </a:r>
            <a:r>
              <a:rPr lang="el-GR" sz="2000" dirty="0" smtClean="0"/>
              <a:t> Προσωρινή Κυβέρνηση της Θεσσαλονίκης τον Μάιο του 1917 (με πρώτο Υπουργό Γεωργίας τον Ανδρέα Μιχαλακόπουλο και γενικό γραμματέα του Υπουργείου Γεωργίας τον Αλέξανδρο Μυλωνά) και εφαρμόσθηκε το 1923 από την «επαναστατική» κυβέρνηση Πλαστήρα – Γονατά.</a:t>
            </a:r>
          </a:p>
          <a:p>
            <a:pPr algn="just"/>
            <a:r>
              <a:rPr lang="el-GR" sz="2000" dirty="0"/>
              <a:t>Η εξαγγελία της αγροτικής μεταρρύθμισης από την Προσωρινή Κυβέρνηση της Θεσσαλονίκης υλοποιήθηκε στις 20 Μαΐου </a:t>
            </a:r>
            <a:r>
              <a:rPr lang="el-GR" sz="2000" dirty="0" smtClean="0"/>
              <a:t>1917, όταν ωρίμαζε το σιτάρι και ήταν έτοιμη η </a:t>
            </a:r>
            <a:r>
              <a:rPr lang="el-GR" sz="2000" dirty="0" err="1" smtClean="0"/>
              <a:t>συγομιδή</a:t>
            </a:r>
            <a:r>
              <a:rPr lang="el-GR" sz="2000" dirty="0" smtClean="0"/>
              <a:t> στον κάμπο, </a:t>
            </a:r>
            <a:r>
              <a:rPr lang="el-GR" sz="2000" dirty="0"/>
              <a:t>με πέντε Διατάγματα υπ’ </a:t>
            </a:r>
            <a:r>
              <a:rPr lang="el-GR" sz="2000" dirty="0" err="1"/>
              <a:t>αρ</a:t>
            </a:r>
            <a:r>
              <a:rPr lang="el-GR" sz="2000" dirty="0"/>
              <a:t>. 2466 («περί της παραχωρήσεως κτημάτων του Κράτους εις </a:t>
            </a:r>
            <a:r>
              <a:rPr lang="el-GR" sz="2000" dirty="0" err="1"/>
              <a:t>καλλιεργητάς</a:t>
            </a:r>
            <a:r>
              <a:rPr lang="el-GR" sz="2000" dirty="0"/>
              <a:t> προς </a:t>
            </a:r>
            <a:r>
              <a:rPr lang="el-GR" sz="2000" dirty="0" err="1"/>
              <a:t>σχηματισμόν</a:t>
            </a:r>
            <a:r>
              <a:rPr lang="el-GR" sz="2000" dirty="0"/>
              <a:t> μικρών ιδιοκτησιών»), 2467, 2468, 2469 («περί αναγκαστικής απαλλοτριώσεως αγροτικών ακινήτων») και 2470, τα οποία εν συνεχεία </a:t>
            </a:r>
            <a:r>
              <a:rPr lang="el-GR" sz="2000" dirty="0" smtClean="0"/>
              <a:t>τον Δεκέμβριο της ίδιας χρονιάς ψηφίστηκαν </a:t>
            </a:r>
            <a:r>
              <a:rPr lang="el-GR" sz="2000" dirty="0"/>
              <a:t>από τη Βουλή και η ισχύς τους επεκτάθηκε «καθ’ άπαν το </a:t>
            </a:r>
            <a:r>
              <a:rPr lang="el-GR" sz="2000" dirty="0" smtClean="0"/>
              <a:t>Κράτος» με τον νόμο </a:t>
            </a:r>
            <a:r>
              <a:rPr lang="el-GR" sz="2000" dirty="0"/>
              <a:t>1072 «περί του αγροτικού ζητήματος</a:t>
            </a:r>
            <a:r>
              <a:rPr lang="el-GR" sz="2000" dirty="0" smtClean="0"/>
              <a:t>». </a:t>
            </a:r>
          </a:p>
          <a:p>
            <a:pPr algn="just"/>
            <a:r>
              <a:rPr lang="el-GR" sz="2000" dirty="0" smtClean="0"/>
              <a:t>Η αναγκαστική απαλλοτρίωση βασίστηκε στο άρθρο 17 του Συντάγματος του 1911 («Ουδείς στερείται της ιδιοκτησίας αυτού, </a:t>
            </a:r>
            <a:r>
              <a:rPr lang="el-GR" sz="2000" b="1" u="sng" dirty="0" smtClean="0"/>
              <a:t>ειμή δια </a:t>
            </a:r>
            <a:r>
              <a:rPr lang="el-GR" sz="2000" b="1" u="sng" dirty="0" err="1" smtClean="0"/>
              <a:t>δημοσίαν</a:t>
            </a:r>
            <a:r>
              <a:rPr lang="el-GR" sz="2000" b="1" u="sng" dirty="0" smtClean="0"/>
              <a:t> </a:t>
            </a:r>
            <a:r>
              <a:rPr lang="el-GR" sz="2000" b="1" u="sng" dirty="0" err="1" smtClean="0"/>
              <a:t>ωφέλειαν</a:t>
            </a:r>
            <a:r>
              <a:rPr lang="el-GR" sz="2000" dirty="0" smtClean="0"/>
              <a:t> προσηκόντως </a:t>
            </a:r>
            <a:r>
              <a:rPr lang="el-GR" sz="2000" dirty="0" err="1" smtClean="0"/>
              <a:t>αποδεδειγμένην</a:t>
            </a:r>
            <a:r>
              <a:rPr lang="el-GR" sz="2000" dirty="0" smtClean="0"/>
              <a:t>, ότε και όπως ο νόμος διατάσσει, πάντοτε δε προηγουμένης αποζημιώσεως»).</a:t>
            </a:r>
          </a:p>
          <a:p>
            <a:pPr algn="just"/>
            <a:endParaRPr lang="en-US" sz="2000" dirty="0" smtClean="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04800" y="381000"/>
            <a:ext cx="8382000" cy="5745163"/>
          </a:xfrm>
        </p:spPr>
        <p:txBody>
          <a:bodyPr/>
          <a:lstStyle/>
          <a:p>
            <a:pPr algn="just"/>
            <a:r>
              <a:rPr lang="el-GR" sz="2000" dirty="0"/>
              <a:t>Πέραν των </a:t>
            </a:r>
            <a:r>
              <a:rPr lang="el-GR" sz="2000" dirty="0" err="1"/>
              <a:t>βενιζελικών</a:t>
            </a:r>
            <a:r>
              <a:rPr lang="el-GR" sz="2000" dirty="0"/>
              <a:t> Φιλελευθέρων, βασικός συντελεστής της αγροτικής μεταρρύθμισης του 1917 ήταν επίσης ο Αλέξανδρος Παπαναστασίου και οι Κοινωνιολόγοι του, οι οποίοι το 1916 προσχώρησαν στο κίνημα της Εθνικής Αμύνης και συμμετείχαν στη Προσωρινή Κυβέρνηση του Βενιζέλου στη Θεσσαλονίκη. Ήδη από τον Αύγουστο του 1909 οι Κοινωνιολόγοι, με ιδιαίτερο φυλλάδιο </a:t>
            </a:r>
            <a:r>
              <a:rPr lang="el-GR" sz="2000" i="1" dirty="0"/>
              <a:t>Τι πρέπει να </a:t>
            </a:r>
            <a:r>
              <a:rPr lang="el-GR" sz="2000" i="1" dirty="0" err="1"/>
              <a:t>γίνη</a:t>
            </a:r>
            <a:r>
              <a:rPr lang="el-GR" sz="2000" dirty="0"/>
              <a:t>, είχαν ζητήσει επιτακτικά «</a:t>
            </a:r>
            <a:r>
              <a:rPr lang="el-GR" sz="2000" dirty="0" err="1"/>
              <a:t>ριζικωτέραν</a:t>
            </a:r>
            <a:r>
              <a:rPr lang="el-GR" sz="2000" dirty="0"/>
              <a:t> </a:t>
            </a:r>
            <a:r>
              <a:rPr lang="el-GR" sz="2000" dirty="0" err="1"/>
              <a:t>μεταβολήν</a:t>
            </a:r>
            <a:r>
              <a:rPr lang="el-GR" sz="2000" dirty="0"/>
              <a:t>, </a:t>
            </a:r>
            <a:r>
              <a:rPr lang="el-GR" sz="2000" dirty="0" err="1"/>
              <a:t>υποσχομένην</a:t>
            </a:r>
            <a:r>
              <a:rPr lang="el-GR" sz="2000" dirty="0"/>
              <a:t> διαρκή </a:t>
            </a:r>
            <a:r>
              <a:rPr lang="el-GR" sz="2000" dirty="0" err="1"/>
              <a:t>ανόρθωσιν</a:t>
            </a:r>
            <a:r>
              <a:rPr lang="el-GR" sz="2000" dirty="0"/>
              <a:t> των κοινών». Σε αυτό το μανιφέστο κεντρική θέση επείχε η</a:t>
            </a:r>
            <a:r>
              <a:rPr lang="el-GR" sz="2000" dirty="0">
                <a:latin typeface="Times New Roman" panose="02020603050405020304" pitchFamily="18" charset="0"/>
                <a:ea typeface="Times New Roman" panose="02020603050405020304" pitchFamily="18" charset="0"/>
              </a:rPr>
              <a:t> «βαθμιαία </a:t>
            </a:r>
            <a:r>
              <a:rPr lang="el-GR" sz="2000" dirty="0" err="1">
                <a:latin typeface="Times New Roman" panose="02020603050405020304" pitchFamily="18" charset="0"/>
                <a:ea typeface="Times New Roman" panose="02020603050405020304" pitchFamily="18" charset="0"/>
              </a:rPr>
              <a:t>αποκατάστασις</a:t>
            </a:r>
            <a:r>
              <a:rPr lang="el-GR" sz="2000" dirty="0">
                <a:latin typeface="Times New Roman" panose="02020603050405020304" pitchFamily="18" charset="0"/>
                <a:ea typeface="Times New Roman" panose="02020603050405020304" pitchFamily="18" charset="0"/>
              </a:rPr>
              <a:t> των </a:t>
            </a:r>
            <a:r>
              <a:rPr lang="el-GR" sz="2000" dirty="0" err="1">
                <a:latin typeface="Times New Roman" panose="02020603050405020304" pitchFamily="18" charset="0"/>
                <a:ea typeface="Times New Roman" panose="02020603050405020304" pitchFamily="18" charset="0"/>
              </a:rPr>
              <a:t>μορτιτών</a:t>
            </a:r>
            <a:r>
              <a:rPr lang="el-GR" sz="2000" dirty="0">
                <a:latin typeface="Times New Roman" panose="02020603050405020304" pitchFamily="18" charset="0"/>
                <a:ea typeface="Times New Roman" panose="02020603050405020304" pitchFamily="18" charset="0"/>
              </a:rPr>
              <a:t> της Θεσσαλίας και άλλων μερών εις </a:t>
            </a:r>
            <a:r>
              <a:rPr lang="el-GR" sz="2000" dirty="0" err="1">
                <a:latin typeface="Times New Roman" panose="02020603050405020304" pitchFamily="18" charset="0"/>
                <a:ea typeface="Times New Roman" panose="02020603050405020304" pitchFamily="18" charset="0"/>
              </a:rPr>
              <a:t>ιδιοκτήτας</a:t>
            </a:r>
            <a:r>
              <a:rPr lang="el-GR" sz="2000" dirty="0">
                <a:latin typeface="Times New Roman" panose="02020603050405020304" pitchFamily="18" charset="0"/>
                <a:ea typeface="Times New Roman" panose="02020603050405020304" pitchFamily="18" charset="0"/>
              </a:rPr>
              <a:t>».</a:t>
            </a:r>
          </a:p>
          <a:p>
            <a:pPr algn="just"/>
            <a:r>
              <a:rPr lang="el-GR" sz="2000" dirty="0">
                <a:latin typeface="Times New Roman" panose="02020603050405020304" pitchFamily="18" charset="0"/>
              </a:rPr>
              <a:t>Το 1927 ο Αλέξανδρος Παπαναστασίου ως Υπουργός Γεωργίας συνέταξε το νομοθετικό διάταγμα για τη σύσταση της Αγροτικής Τράπεζας της Ελλάδος (ΑΤΕ), η οποία άρχισε να λειτουργεί δύο χρόνια αργότερα.</a:t>
            </a:r>
            <a:endParaRPr lang="el-GR" sz="2000" dirty="0"/>
          </a:p>
          <a:p>
            <a:endParaRPr lang="el-GR" sz="2000" dirty="0"/>
          </a:p>
          <a:p>
            <a:endParaRPr lang="el-GR" sz="2000" dirty="0"/>
          </a:p>
        </p:txBody>
      </p:sp>
    </p:spTree>
    <p:extLst>
      <p:ext uri="{BB962C8B-B14F-4D97-AF65-F5344CB8AC3E}">
        <p14:creationId xmlns:p14="http://schemas.microsoft.com/office/powerpoint/2010/main" val="2270630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Content Placeholder 3" descr="Chartes3.jpg"/>
          <p:cNvPicPr>
            <a:picLocks noGrp="1" noChangeAspect="1"/>
          </p:cNvPicPr>
          <p:nvPr>
            <p:ph idx="1"/>
          </p:nvPr>
        </p:nvPicPr>
        <p:blipFill>
          <a:blip r:embed="rId2"/>
          <a:srcRect l="12805" t="21344" r="4268"/>
          <a:stretch>
            <a:fillRect/>
          </a:stretch>
        </p:blipFill>
        <p:spPr>
          <a:xfrm>
            <a:off x="1071563" y="762000"/>
            <a:ext cx="7386637" cy="5181600"/>
          </a:xfr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52400" y="76200"/>
            <a:ext cx="8763000" cy="6400800"/>
          </a:xfrm>
        </p:spPr>
        <p:txBody>
          <a:bodyPr/>
          <a:lstStyle/>
          <a:p>
            <a:pPr algn="just"/>
            <a:r>
              <a:rPr lang="el-GR" sz="2000" dirty="0" smtClean="0"/>
              <a:t>Η εξαγγελία της αγροτικής μεταρρύθμισης το 1917 εξυπηρετούσε </a:t>
            </a:r>
            <a:r>
              <a:rPr lang="el-GR" sz="2000" dirty="0" err="1" smtClean="0"/>
              <a:t>μιαν</a:t>
            </a:r>
            <a:r>
              <a:rPr lang="el-GR" sz="2000" dirty="0" smtClean="0"/>
              <a:t> άμεση συγκυριακή ανάγκη (τον επισιτισμό της γαλλικής Στρατιάς της Ανατολής), αλλά η εφαρμογή της ικανοποιούσε έναν μακροπρόθεσμο στόχο: τον εκσυγχρονισμό της ελληνικής γεωργίας, την αύξηση της παραγωγικότητας μέσω της επέκτασης της «μεγάλης καλλιέργειας», την ικανοποίηση των γηγενών για γη, και την αποκατάσταση των προσφύγων που είχαν έλθει ως ανταλλάξιμοι στην Ελλάδα από την Τουρκία και άλλα μέρη.</a:t>
            </a:r>
          </a:p>
          <a:p>
            <a:pPr algn="just"/>
            <a:r>
              <a:rPr lang="el-GR" sz="2000" dirty="0" smtClean="0"/>
              <a:t>Η </a:t>
            </a:r>
            <a:r>
              <a:rPr lang="el-GR" sz="2000" dirty="0"/>
              <a:t>ελληνική αγροτική μεταρρύθμιση του 1917 ήταν μεταξύ των πλέον ριζοσπαστικών που εφαρμόστηκαν κατά την ίδια περίοδο στις χώρες της Ανατολικής Ευρώπης. Το 1930 το 80% των γεωργικών επιχειρήσεων ήταν ιδιόκτητες</a:t>
            </a:r>
            <a:r>
              <a:rPr lang="el-GR" sz="2000" dirty="0" smtClean="0"/>
              <a:t>.</a:t>
            </a:r>
          </a:p>
          <a:p>
            <a:pPr algn="just"/>
            <a:r>
              <a:rPr lang="el-GR" sz="2000" dirty="0"/>
              <a:t>Σε τεχνικό επίπεδο, η αγροτική μεταρρύθμιση στην Ελλάδα είχε ως πρότυπό της «την </a:t>
            </a:r>
            <a:r>
              <a:rPr lang="el-GR" sz="2000" dirty="0" err="1"/>
              <a:t>ριζικήν</a:t>
            </a:r>
            <a:r>
              <a:rPr lang="el-GR" sz="2000" dirty="0"/>
              <a:t> </a:t>
            </a:r>
            <a:r>
              <a:rPr lang="el-GR" sz="2000" dirty="0" err="1"/>
              <a:t>ρύθμισιν</a:t>
            </a:r>
            <a:r>
              <a:rPr lang="el-GR" sz="2000" dirty="0"/>
              <a:t> του αγροτικού ζητήματος» </a:t>
            </a:r>
            <a:r>
              <a:rPr lang="el-GR" sz="2000" dirty="0" smtClean="0"/>
              <a:t>στη Ρουμανία </a:t>
            </a:r>
            <a:r>
              <a:rPr lang="el-GR" sz="2000" dirty="0"/>
              <a:t>το 1864, </a:t>
            </a:r>
            <a:r>
              <a:rPr lang="el-GR" sz="2000" dirty="0" smtClean="0"/>
              <a:t>από τον ηγεμόνα </a:t>
            </a:r>
            <a:r>
              <a:rPr lang="el-GR" sz="2000" dirty="0" err="1" smtClean="0"/>
              <a:t>Ίον</a:t>
            </a:r>
            <a:r>
              <a:rPr lang="el-GR" sz="2000" dirty="0" smtClean="0"/>
              <a:t> </a:t>
            </a:r>
            <a:r>
              <a:rPr lang="el-GR" sz="2000" dirty="0" err="1" smtClean="0"/>
              <a:t>Κούζα</a:t>
            </a:r>
            <a:r>
              <a:rPr lang="el-GR" sz="2000" dirty="0" smtClean="0"/>
              <a:t> (</a:t>
            </a:r>
            <a:r>
              <a:rPr lang="en-US" sz="2000" dirty="0" err="1" smtClean="0"/>
              <a:t>Ioan</a:t>
            </a:r>
            <a:r>
              <a:rPr lang="en-US" sz="2000" dirty="0" smtClean="0"/>
              <a:t> </a:t>
            </a:r>
            <a:r>
              <a:rPr lang="en-US" sz="2000" dirty="0" err="1" smtClean="0"/>
              <a:t>Cuza</a:t>
            </a:r>
            <a:r>
              <a:rPr lang="el-GR" sz="2000" dirty="0" smtClean="0"/>
              <a:t>), </a:t>
            </a:r>
            <a:r>
              <a:rPr lang="el-GR" sz="2000" dirty="0"/>
              <a:t>οπότε </a:t>
            </a:r>
            <a:r>
              <a:rPr lang="el-GR" sz="2000" dirty="0" smtClean="0"/>
              <a:t>απαλλοτριώθηκαν 20.384.850 στρέμματα </a:t>
            </a:r>
            <a:r>
              <a:rPr lang="el-GR" sz="2000" dirty="0"/>
              <a:t>γης </a:t>
            </a:r>
            <a:r>
              <a:rPr lang="el-GR" sz="2000" dirty="0" smtClean="0"/>
              <a:t>και </a:t>
            </a:r>
            <a:r>
              <a:rPr lang="el-GR" sz="2000" dirty="0"/>
              <a:t>512.896 οικογένειες κολίγων κατέστησαν κύριοι μικρών γεωργικών κλήρων </a:t>
            </a:r>
            <a:r>
              <a:rPr lang="el-GR" sz="2000" dirty="0" smtClean="0"/>
              <a:t>(έκτασης 20</a:t>
            </a:r>
            <a:r>
              <a:rPr lang="el-GR" sz="2000" dirty="0"/>
              <a:t>, 35 ή 55 στρεμμάτων</a:t>
            </a:r>
            <a:r>
              <a:rPr lang="el-GR" sz="2000" dirty="0" smtClean="0"/>
              <a:t>).</a:t>
            </a:r>
          </a:p>
          <a:p>
            <a:pPr algn="just"/>
            <a:r>
              <a:rPr lang="el-GR" sz="2000" dirty="0"/>
              <a:t>Το 1923 απαλλοτριώθηκαν αρχικά 642 τσιφλίκια και </a:t>
            </a:r>
            <a:r>
              <a:rPr lang="el-GR" sz="2000" dirty="0" err="1"/>
              <a:t>ώς</a:t>
            </a:r>
            <a:r>
              <a:rPr lang="el-GR" sz="2000" dirty="0"/>
              <a:t> το 1925 άλλα 561. Οι ιδιοκτήτες αποζημιώθηκαν με κρατικά ομόλογα με επιτόκιο 6%, η αξία των οποίων όμως εξανεμίστηκε με την επέλευση της οικονομικής κρίσης της δεκαετίας του 1930. </a:t>
            </a:r>
            <a:endParaRPr lang="el-GR" sz="2000" dirty="0" smtClean="0"/>
          </a:p>
        </p:txBody>
      </p:sp>
    </p:spTree>
    <p:extLst>
      <p:ext uri="{BB962C8B-B14F-4D97-AF65-F5344CB8AC3E}">
        <p14:creationId xmlns:p14="http://schemas.microsoft.com/office/powerpoint/2010/main" val="206980007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Content Placeholder 2"/>
          <p:cNvSpPr>
            <a:spLocks noGrp="1"/>
          </p:cNvSpPr>
          <p:nvPr>
            <p:ph idx="1"/>
          </p:nvPr>
        </p:nvSpPr>
        <p:spPr>
          <a:xfrm>
            <a:off x="76200" y="228600"/>
            <a:ext cx="8991600" cy="7086600"/>
          </a:xfrm>
        </p:spPr>
        <p:txBody>
          <a:bodyPr/>
          <a:lstStyle/>
          <a:p>
            <a:pPr algn="just"/>
            <a:r>
              <a:rPr lang="el-GR" sz="2000" dirty="0"/>
              <a:t>Η απαλλοτρίωση μεγάλων γαιοκτησιών (δημοσίων, μοναστηριακών, ιδιωτικών, ξένων) συνεχίστηκε με βραδύτερους ρυθμούς της δεκαετία του 1930</a:t>
            </a:r>
            <a:r>
              <a:rPr lang="el-GR" sz="2000" dirty="0" smtClean="0"/>
              <a:t>. </a:t>
            </a:r>
            <a:r>
              <a:rPr lang="el-GR" sz="2000" dirty="0" err="1" smtClean="0"/>
              <a:t>Ώς</a:t>
            </a:r>
            <a:r>
              <a:rPr lang="el-GR" sz="2000" dirty="0" smtClean="0"/>
              <a:t> το 1938 απαλλοτριώθηκαν συνολικά 1.724 μεγάλα αγροκτήματα συνολικής έκτασης 12 εκατομμυρίων στρεμμάτων, τα οποία διανεμήθηκαν σε 130.000 οικογένειες γηγενών καλλιεργητών. Το 85% των καλλιεργητών αυτών εγκαταστάθηκε στη Θεσσαλία και στις Νέες Χώρες και μόνον το 15% στην Παλαιά Ελλάδα.</a:t>
            </a:r>
          </a:p>
          <a:p>
            <a:pPr algn="just"/>
            <a:r>
              <a:rPr lang="el-GR" sz="2000" dirty="0" smtClean="0"/>
              <a:t>Παράλληλα, 8,3 εκατομμύρια στρέμματα διατέθηκαν σε 145.758 οικογένειες προσφύγων καλλιεργητών (ήτοι 578.824 πρόσφυγες)· τα κτήματα αυτά ανήκαν κατά 80% σε ανταλλάξιμους μουσουλμάνους και Βουλγάρους. Οι προσφυγικές οικογένειες εγκαταστάθηκαν αγροτικά κατά 93% στις επαρχίες της βόρειας Ελλάδας (η αγροτική αποκατάσταση των προσφύγων συντελέστηκε κατά 81% στη Μακεδονία και κατά 10% στη Δυτική Θράκη) και μόνον 7% στην Παλαιά Ελλάδα. </a:t>
            </a:r>
          </a:p>
          <a:p>
            <a:pPr algn="just"/>
            <a:r>
              <a:rPr lang="el-GR" sz="2000" dirty="0" smtClean="0"/>
              <a:t>Παράλληλα με την επίλυση ενός χρονίζοντος κοινωνικού προβλήματος, επιδιώχθηκε η αύξηση της παραγωγικότητας της γεωργίας και η επέκταση των καλλιεργούμενων γαιών (μέσω αποξηράνσεων, εκχερσώσεων, </a:t>
            </a:r>
            <a:r>
              <a:rPr lang="el-GR" sz="2000" dirty="0" err="1" smtClean="0"/>
              <a:t>εγγειοβελτιώσεων</a:t>
            </a:r>
            <a:r>
              <a:rPr lang="el-GR" sz="2000" dirty="0" smtClean="0"/>
              <a:t> κλπ.). Την περίοδο 1928-38 ο συνολικό όγκος της αγροτικής παραγωγής υπερδιπλασιάστηκε, ενώ η παραγωγή των σιτηρών αυξήθηκε κατά 142%. Οι καλλιεργούμενες εκτάσεις από 12,4 εκατομμύρια στρέμματα το 1922 αυξήθηκαν σε 27 εκατομμύρια στρέμματα το 1938.</a:t>
            </a:r>
            <a:endParaRPr lang="en-US" sz="2000" dirty="0" smtClean="0"/>
          </a:p>
        </p:txBody>
      </p:sp>
    </p:spTree>
    <p:extLst>
      <p:ext uri="{BB962C8B-B14F-4D97-AF65-F5344CB8AC3E}">
        <p14:creationId xmlns:p14="http://schemas.microsoft.com/office/powerpoint/2010/main" val="281706467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Content Placeholder 2"/>
          <p:cNvSpPr>
            <a:spLocks noGrp="1"/>
          </p:cNvSpPr>
          <p:nvPr>
            <p:ph idx="1"/>
          </p:nvPr>
        </p:nvSpPr>
        <p:spPr>
          <a:xfrm>
            <a:off x="228600" y="152400"/>
            <a:ext cx="8610600" cy="6477000"/>
          </a:xfrm>
        </p:spPr>
        <p:txBody>
          <a:bodyPr/>
          <a:lstStyle/>
          <a:p>
            <a:pPr algn="just"/>
            <a:r>
              <a:rPr lang="el-GR" sz="2000" dirty="0" smtClean="0"/>
              <a:t>«[...] κρίνω </a:t>
            </a:r>
            <a:r>
              <a:rPr lang="el-GR" sz="2000" dirty="0" err="1" smtClean="0"/>
              <a:t>αναγκαίον</a:t>
            </a:r>
            <a:r>
              <a:rPr lang="el-GR" sz="2000" dirty="0" smtClean="0"/>
              <a:t>, όπως κηρύξω από της πρωτευούσης της Θεσσαλίας προς τον </a:t>
            </a:r>
            <a:r>
              <a:rPr lang="el-GR" sz="2000" dirty="0" err="1" smtClean="0"/>
              <a:t>Ελληνικόν</a:t>
            </a:r>
            <a:r>
              <a:rPr lang="el-GR" sz="2000" dirty="0" smtClean="0"/>
              <a:t> </a:t>
            </a:r>
            <a:r>
              <a:rPr lang="el-GR" sz="2000" dirty="0" err="1" smtClean="0"/>
              <a:t>Λαόν</a:t>
            </a:r>
            <a:r>
              <a:rPr lang="el-GR" sz="2000" dirty="0" smtClean="0"/>
              <a:t> το πρόγραμμα της ανορθώσεως προς </a:t>
            </a:r>
            <a:r>
              <a:rPr lang="el-GR" sz="2000" dirty="0" err="1" smtClean="0"/>
              <a:t>εφαρμογήν</a:t>
            </a:r>
            <a:r>
              <a:rPr lang="el-GR" sz="2000" dirty="0" smtClean="0"/>
              <a:t> του οποίου εκλήθη η παρούσα </a:t>
            </a:r>
            <a:r>
              <a:rPr lang="el-GR" sz="2000" dirty="0" err="1" smtClean="0"/>
              <a:t>Κυβέρνησις</a:t>
            </a:r>
            <a:r>
              <a:rPr lang="el-GR" sz="2000" dirty="0" smtClean="0"/>
              <a:t> [...] Η </a:t>
            </a:r>
            <a:r>
              <a:rPr lang="el-GR" sz="2000" dirty="0" err="1" smtClean="0"/>
              <a:t>Κυβέρνησις</a:t>
            </a:r>
            <a:r>
              <a:rPr lang="el-GR" sz="2000" dirty="0" smtClean="0"/>
              <a:t> της ανορθώσεως θέλει επιδιώξει την </a:t>
            </a:r>
            <a:r>
              <a:rPr lang="el-GR" sz="2000" dirty="0" err="1" smtClean="0"/>
              <a:t>δικαιοσύνην</a:t>
            </a:r>
            <a:r>
              <a:rPr lang="el-GR" sz="2000" dirty="0" smtClean="0"/>
              <a:t> εν τη φορολογία. [... Θα] </a:t>
            </a:r>
            <a:r>
              <a:rPr lang="el-GR" sz="2000" dirty="0" err="1" smtClean="0"/>
              <a:t>παράσχη</a:t>
            </a:r>
            <a:r>
              <a:rPr lang="el-GR" sz="2000" dirty="0" smtClean="0"/>
              <a:t> την </a:t>
            </a:r>
            <a:r>
              <a:rPr lang="el-GR" sz="2000" dirty="0" err="1" smtClean="0"/>
              <a:t>αναγκαίαν</a:t>
            </a:r>
            <a:r>
              <a:rPr lang="el-GR" sz="2000" dirty="0" smtClean="0"/>
              <a:t> </a:t>
            </a:r>
            <a:r>
              <a:rPr lang="el-GR" sz="2000" dirty="0" err="1" smtClean="0"/>
              <a:t>προστασίαν</a:t>
            </a:r>
            <a:r>
              <a:rPr lang="el-GR" sz="2000" dirty="0" smtClean="0"/>
              <a:t> και εις πάσαν </a:t>
            </a:r>
            <a:r>
              <a:rPr lang="el-GR" sz="2000" dirty="0" err="1" smtClean="0"/>
              <a:t>βιώσιμον</a:t>
            </a:r>
            <a:r>
              <a:rPr lang="el-GR" sz="2000" dirty="0" smtClean="0"/>
              <a:t> </a:t>
            </a:r>
            <a:r>
              <a:rPr lang="el-GR" sz="2000" dirty="0" err="1" smtClean="0"/>
              <a:t>εθνικήν</a:t>
            </a:r>
            <a:r>
              <a:rPr lang="el-GR" sz="2000" dirty="0" smtClean="0"/>
              <a:t> </a:t>
            </a:r>
            <a:r>
              <a:rPr lang="el-GR" sz="2000" dirty="0" err="1" smtClean="0"/>
              <a:t>βιομηχανίαν</a:t>
            </a:r>
            <a:r>
              <a:rPr lang="el-GR" sz="2000" dirty="0" smtClean="0"/>
              <a:t>. [...] Η Χώρα ημών δεν είναι πτωχή, αλλ’ είναι ανεκμετάλλευτος. Η από 1ης Ιανουαρίου λειτουργία του Υπουργείου του Εμπορίου και της Γεωργίας, το οποίον δυνατόν να </a:t>
            </a:r>
            <a:r>
              <a:rPr lang="el-GR" sz="2000" dirty="0" err="1" smtClean="0"/>
              <a:t>ονομασθή</a:t>
            </a:r>
            <a:r>
              <a:rPr lang="el-GR" sz="2000" dirty="0" smtClean="0"/>
              <a:t> </a:t>
            </a:r>
            <a:r>
              <a:rPr lang="el-GR" sz="2000" dirty="0" err="1" smtClean="0"/>
              <a:t>καλλίτερον</a:t>
            </a:r>
            <a:r>
              <a:rPr lang="el-GR" sz="2000" dirty="0" smtClean="0"/>
              <a:t> </a:t>
            </a:r>
            <a:r>
              <a:rPr lang="el-GR" sz="2000" dirty="0" err="1" smtClean="0"/>
              <a:t>Υπουργείον</a:t>
            </a:r>
            <a:r>
              <a:rPr lang="el-GR" sz="2000" dirty="0" smtClean="0"/>
              <a:t> της Παραγωγής [...] </a:t>
            </a:r>
            <a:r>
              <a:rPr lang="el-GR" sz="2000" u="sng" dirty="0" smtClean="0"/>
              <a:t>Η </a:t>
            </a:r>
            <a:r>
              <a:rPr lang="el-GR" sz="2000" u="sng" dirty="0" err="1" smtClean="0"/>
              <a:t>Κυβέρνησις</a:t>
            </a:r>
            <a:r>
              <a:rPr lang="el-GR" sz="2000" u="sng" dirty="0" smtClean="0"/>
              <a:t> θέλει μεριμνήσει, όπως νομοθετικώς </a:t>
            </a:r>
            <a:r>
              <a:rPr lang="el-GR" sz="2000" u="sng" dirty="0" err="1" smtClean="0"/>
              <a:t>ρυθμισθώσιν</a:t>
            </a:r>
            <a:r>
              <a:rPr lang="el-GR" sz="2000" u="sng" dirty="0" smtClean="0"/>
              <a:t> από τούδε οι σχέσεις των καλλιεργητών προς τους </a:t>
            </a:r>
            <a:r>
              <a:rPr lang="el-GR" sz="2000" u="sng" dirty="0" err="1" smtClean="0"/>
              <a:t>ιδιοκτήτας</a:t>
            </a:r>
            <a:r>
              <a:rPr lang="el-GR" sz="2000" dirty="0" smtClean="0"/>
              <a:t>, επί τη βάσει του τε γραπτού και του εθνικού δικαίου του ισχύοντος προ της προσαρτήσεως της Θεσσαλίας, [...] διότι τούτο αποτελεί την </a:t>
            </a:r>
            <a:r>
              <a:rPr lang="el-GR" sz="2000" dirty="0" err="1" smtClean="0"/>
              <a:t>αναγκαίαν</a:t>
            </a:r>
            <a:r>
              <a:rPr lang="el-GR" sz="2000" dirty="0" smtClean="0"/>
              <a:t> βάσιν της </a:t>
            </a:r>
            <a:r>
              <a:rPr lang="el-GR" sz="2000" dirty="0" err="1" smtClean="0"/>
              <a:t>ριζικωτέρας</a:t>
            </a:r>
            <a:r>
              <a:rPr lang="el-GR" sz="2000" dirty="0" smtClean="0"/>
              <a:t> ρυθμίσεως του αγροτικού ζητήματος. [...] Δεν έρχομαι να σας υποσχεθώ ότι η </a:t>
            </a:r>
            <a:r>
              <a:rPr lang="el-GR" sz="2000" dirty="0" err="1" smtClean="0"/>
              <a:t>Κυβέρνησις</a:t>
            </a:r>
            <a:r>
              <a:rPr lang="el-GR" sz="2000" dirty="0" smtClean="0"/>
              <a:t> θα </a:t>
            </a:r>
            <a:r>
              <a:rPr lang="el-GR" sz="2000" dirty="0" err="1" smtClean="0"/>
              <a:t>λάβη</a:t>
            </a:r>
            <a:r>
              <a:rPr lang="el-GR" sz="2000" dirty="0" smtClean="0"/>
              <a:t> τα κτήματα των ιδιοκτητών δια να τα </a:t>
            </a:r>
            <a:r>
              <a:rPr lang="el-GR" sz="2000" dirty="0" err="1" smtClean="0"/>
              <a:t>δώση</a:t>
            </a:r>
            <a:r>
              <a:rPr lang="el-GR" sz="2000" dirty="0" smtClean="0"/>
              <a:t> εις τους </a:t>
            </a:r>
            <a:r>
              <a:rPr lang="el-GR" sz="2000" dirty="0" err="1" smtClean="0"/>
              <a:t>καλλιεργητάς</a:t>
            </a:r>
            <a:r>
              <a:rPr lang="el-GR" sz="2000" dirty="0" smtClean="0"/>
              <a:t>. </a:t>
            </a:r>
            <a:r>
              <a:rPr lang="el-GR" sz="2000" u="sng" dirty="0" smtClean="0"/>
              <a:t>Δεν έρχεται η </a:t>
            </a:r>
            <a:r>
              <a:rPr lang="el-GR" sz="2000" u="sng" dirty="0" err="1" smtClean="0"/>
              <a:t>Κυβέρνησις</a:t>
            </a:r>
            <a:r>
              <a:rPr lang="el-GR" sz="2000" u="sng" dirty="0" smtClean="0"/>
              <a:t> να </a:t>
            </a:r>
            <a:r>
              <a:rPr lang="el-GR" sz="2000" u="sng" dirty="0" err="1" smtClean="0"/>
              <a:t>εξασκήση</a:t>
            </a:r>
            <a:r>
              <a:rPr lang="el-GR" sz="2000" u="sng" dirty="0" smtClean="0"/>
              <a:t> </a:t>
            </a:r>
            <a:r>
              <a:rPr lang="el-GR" sz="2000" u="sng" dirty="0" err="1" smtClean="0"/>
              <a:t>δημαγωγίαν</a:t>
            </a:r>
            <a:r>
              <a:rPr lang="el-GR" sz="2000" dirty="0" smtClean="0"/>
              <a:t>. [...]».</a:t>
            </a:r>
          </a:p>
          <a:p>
            <a:pPr marL="0" indent="0" algn="just">
              <a:buNone/>
            </a:pPr>
            <a:r>
              <a:rPr lang="el-GR" sz="2000" dirty="0" smtClean="0"/>
              <a:t>(Προεκλογικός λόγος του </a:t>
            </a:r>
            <a:r>
              <a:rPr lang="el-GR" sz="2000" dirty="0" err="1" smtClean="0"/>
              <a:t>Ελευθεριου</a:t>
            </a:r>
            <a:r>
              <a:rPr lang="el-GR" sz="2000" dirty="0" smtClean="0"/>
              <a:t> Βενιζέλου στη Λάρισα, 13 Νοεμβρίου 1910).</a:t>
            </a:r>
            <a:endParaRPr lang="en-US" sz="2000" dirty="0" smtClean="0"/>
          </a:p>
          <a:p>
            <a:pPr algn="just"/>
            <a:endParaRPr lang="en-US" sz="2000" dirty="0" smtClean="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Content Placeholder 2"/>
          <p:cNvSpPr>
            <a:spLocks noGrp="1"/>
          </p:cNvSpPr>
          <p:nvPr>
            <p:ph idx="1"/>
          </p:nvPr>
        </p:nvSpPr>
        <p:spPr>
          <a:xfrm>
            <a:off x="228600" y="228600"/>
            <a:ext cx="8763000" cy="6477000"/>
          </a:xfrm>
        </p:spPr>
        <p:txBody>
          <a:bodyPr/>
          <a:lstStyle/>
          <a:p>
            <a:pPr algn="just"/>
            <a:r>
              <a:rPr lang="el-GR" sz="2000" dirty="0" smtClean="0"/>
              <a:t>«[...] εκείνο, το οποίον επιδιώκεται να </a:t>
            </a:r>
            <a:r>
              <a:rPr lang="el-GR" sz="2000" dirty="0" err="1" smtClean="0"/>
              <a:t>ασφαλισθή</a:t>
            </a:r>
            <a:r>
              <a:rPr lang="el-GR" sz="2000" dirty="0" smtClean="0"/>
              <a:t> σήμερον δια της νέας διατυπώσεως, την οποίαν </a:t>
            </a:r>
            <a:r>
              <a:rPr lang="el-GR" sz="2000" dirty="0" err="1" smtClean="0"/>
              <a:t>λαμβάνομεν</a:t>
            </a:r>
            <a:r>
              <a:rPr lang="el-GR" sz="2000" dirty="0" smtClean="0"/>
              <a:t> την τιμήν να </a:t>
            </a:r>
            <a:r>
              <a:rPr lang="el-GR" sz="2000" dirty="0" err="1" smtClean="0"/>
              <a:t>προτείνωμεν</a:t>
            </a:r>
            <a:r>
              <a:rPr lang="el-GR" sz="2000" dirty="0" smtClean="0"/>
              <a:t>, ότι ουδείς δύναται να </a:t>
            </a:r>
            <a:r>
              <a:rPr lang="el-GR" sz="2000" dirty="0" err="1" smtClean="0"/>
              <a:t>στερηθή</a:t>
            </a:r>
            <a:r>
              <a:rPr lang="el-GR" sz="2000" dirty="0" smtClean="0"/>
              <a:t> της ιδιοκτησίας του, άνευ προηγουμένης </a:t>
            </a:r>
            <a:r>
              <a:rPr lang="el-GR" sz="2000" dirty="0" err="1" smtClean="0"/>
              <a:t>ευλόγου</a:t>
            </a:r>
            <a:r>
              <a:rPr lang="el-GR" sz="2000" dirty="0" smtClean="0"/>
              <a:t> αποζημιώσεως, [...] η αφαίρεση της ιδιοκτησίας ταύτης δεν δύναται να </a:t>
            </a:r>
            <a:r>
              <a:rPr lang="el-GR" sz="2000" dirty="0" err="1" smtClean="0"/>
              <a:t>γίνη</a:t>
            </a:r>
            <a:r>
              <a:rPr lang="el-GR" sz="2000" dirty="0" smtClean="0"/>
              <a:t> δια λόγους δευτερεύοντας, αλλά πρέπει να </a:t>
            </a:r>
            <a:r>
              <a:rPr lang="el-GR" sz="2000" dirty="0" err="1" smtClean="0"/>
              <a:t>γίνηται</a:t>
            </a:r>
            <a:r>
              <a:rPr lang="el-GR" sz="2000" dirty="0" smtClean="0"/>
              <a:t>, οσάκις δια της αφαιρέσεως ταύτης πρόκειται να </a:t>
            </a:r>
            <a:r>
              <a:rPr lang="el-GR" sz="2000" dirty="0" err="1" smtClean="0"/>
              <a:t>εξυπηρετηθή</a:t>
            </a:r>
            <a:r>
              <a:rPr lang="el-GR" sz="2000" dirty="0" smtClean="0"/>
              <a:t> το κοινόν συμφέρον. [...] το Κράτος κακήν </a:t>
            </a:r>
            <a:r>
              <a:rPr lang="el-GR" sz="2000" dirty="0" err="1" smtClean="0"/>
              <a:t>οικονομικήν</a:t>
            </a:r>
            <a:r>
              <a:rPr lang="el-GR" sz="2000" dirty="0" smtClean="0"/>
              <a:t> και </a:t>
            </a:r>
            <a:r>
              <a:rPr lang="el-GR" sz="2000" dirty="0" err="1" smtClean="0"/>
              <a:t>γεωργικήν</a:t>
            </a:r>
            <a:r>
              <a:rPr lang="el-GR" sz="2000" dirty="0" smtClean="0"/>
              <a:t> </a:t>
            </a:r>
            <a:r>
              <a:rPr lang="el-GR" sz="2000" dirty="0" err="1" smtClean="0"/>
              <a:t>πολιτικήν</a:t>
            </a:r>
            <a:r>
              <a:rPr lang="el-GR" sz="2000" dirty="0" smtClean="0"/>
              <a:t> θα </a:t>
            </a:r>
            <a:r>
              <a:rPr lang="el-GR" sz="2000" dirty="0" err="1" smtClean="0"/>
              <a:t>μετήρχετο</a:t>
            </a:r>
            <a:r>
              <a:rPr lang="el-GR" sz="2000" dirty="0" smtClean="0"/>
              <a:t>, αν </a:t>
            </a:r>
            <a:r>
              <a:rPr lang="el-GR" sz="2000" dirty="0" err="1" smtClean="0"/>
              <a:t>προέβαινεν</a:t>
            </a:r>
            <a:r>
              <a:rPr lang="el-GR" sz="2000" dirty="0" smtClean="0"/>
              <a:t> εις ολοσχερή </a:t>
            </a:r>
            <a:r>
              <a:rPr lang="el-GR" sz="2000" dirty="0" err="1" smtClean="0"/>
              <a:t>απαλλοτρίωσιν</a:t>
            </a:r>
            <a:r>
              <a:rPr lang="el-GR" sz="2000" dirty="0" smtClean="0"/>
              <a:t> των </a:t>
            </a:r>
            <a:r>
              <a:rPr lang="el-GR" sz="2000" dirty="0" err="1" smtClean="0"/>
              <a:t>τσιφλικίων</a:t>
            </a:r>
            <a:r>
              <a:rPr lang="el-GR" sz="2000" dirty="0" smtClean="0"/>
              <a:t> τούτων. Ο συνδυασμός της μικράς μετά της μεγάλης ιδιοκτησίας [...] είναι εκείνος, ο οποίος εξυπηρετεί τα </a:t>
            </a:r>
            <a:r>
              <a:rPr lang="el-GR" sz="2000" dirty="0" err="1" smtClean="0"/>
              <a:t>μάλα</a:t>
            </a:r>
            <a:r>
              <a:rPr lang="el-GR" sz="2000" dirty="0" smtClean="0"/>
              <a:t> το </a:t>
            </a:r>
            <a:r>
              <a:rPr lang="el-GR" sz="2000" dirty="0" err="1" smtClean="0"/>
              <a:t>κοινωνικόν</a:t>
            </a:r>
            <a:r>
              <a:rPr lang="el-GR" sz="2000" dirty="0" smtClean="0"/>
              <a:t> συμφέρον. [...] εκ δε του άρθρου 17 του Συντάγματος ουδέν υπάρχει </a:t>
            </a:r>
            <a:r>
              <a:rPr lang="el-GR" sz="2000" dirty="0" err="1" smtClean="0"/>
              <a:t>συνταγματικόν</a:t>
            </a:r>
            <a:r>
              <a:rPr lang="el-GR" sz="2000" dirty="0" smtClean="0"/>
              <a:t> κώλυμα κατά της </a:t>
            </a:r>
            <a:r>
              <a:rPr lang="el-GR" sz="2000" u="sng" dirty="0" smtClean="0"/>
              <a:t>αναγκαστικής απαλλοτριώσεως μέρους των θεσσαλικών </a:t>
            </a:r>
            <a:r>
              <a:rPr lang="el-GR" sz="2000" u="sng" dirty="0" err="1" smtClean="0"/>
              <a:t>τσιφλικίων</a:t>
            </a:r>
            <a:r>
              <a:rPr lang="el-GR" sz="2000" u="sng" dirty="0" smtClean="0"/>
              <a:t> προς </a:t>
            </a:r>
            <a:r>
              <a:rPr lang="el-GR" sz="2000" u="sng" dirty="0" err="1" smtClean="0"/>
              <a:t>αποκατάστασιν</a:t>
            </a:r>
            <a:r>
              <a:rPr lang="el-GR" sz="2000" u="sng" dirty="0" smtClean="0"/>
              <a:t> των ακτημόνων γεωργών εις </a:t>
            </a:r>
            <a:r>
              <a:rPr lang="el-GR" sz="2000" u="sng" dirty="0" err="1" smtClean="0"/>
              <a:t>μικροϊδιοκτήτας</a:t>
            </a:r>
            <a:r>
              <a:rPr lang="el-GR" sz="2000" dirty="0" smtClean="0"/>
              <a:t>»</a:t>
            </a:r>
          </a:p>
          <a:p>
            <a:pPr marL="0" indent="0" algn="just">
              <a:buNone/>
            </a:pPr>
            <a:r>
              <a:rPr lang="el-GR" sz="2000" dirty="0"/>
              <a:t>	</a:t>
            </a:r>
            <a:r>
              <a:rPr lang="el-GR" sz="2000" dirty="0" smtClean="0"/>
              <a:t>(</a:t>
            </a:r>
            <a:r>
              <a:rPr lang="el-GR" sz="2000" dirty="0" err="1" smtClean="0"/>
              <a:t>Ααγόρευση</a:t>
            </a:r>
            <a:r>
              <a:rPr lang="el-GR" sz="2000" dirty="0" smtClean="0"/>
              <a:t> του Ελευθερίου Βενιζέλου στη Βουλή, 19 Μαΐου 1911)</a:t>
            </a:r>
          </a:p>
          <a:p>
            <a:pPr algn="just"/>
            <a:endParaRPr lang="el-GR" sz="2000" dirty="0" smtClean="0"/>
          </a:p>
          <a:p>
            <a:pPr algn="ctr">
              <a:buFont typeface="Arial" charset="0"/>
              <a:buNone/>
            </a:pPr>
            <a:r>
              <a:rPr lang="el-GR" sz="2000" b="1" dirty="0" smtClean="0"/>
              <a:t>Σύνταγμα της Ελλάδος του 1911</a:t>
            </a:r>
          </a:p>
          <a:p>
            <a:r>
              <a:rPr lang="el-GR" sz="2000" dirty="0" err="1" smtClean="0"/>
              <a:t>Άρθρον</a:t>
            </a:r>
            <a:r>
              <a:rPr lang="el-GR" sz="2000" dirty="0" smtClean="0"/>
              <a:t> 17: Ουδείς στερείται της ιδιοκτησίας αυτού, </a:t>
            </a:r>
            <a:r>
              <a:rPr lang="el-GR" sz="2000" dirty="0" err="1" smtClean="0"/>
              <a:t>ειμή</a:t>
            </a:r>
            <a:r>
              <a:rPr lang="el-GR" sz="2000" dirty="0" smtClean="0"/>
              <a:t> δια </a:t>
            </a:r>
            <a:r>
              <a:rPr lang="el-GR" sz="2000" dirty="0" err="1" smtClean="0"/>
              <a:t>δημοσίαν</a:t>
            </a:r>
            <a:r>
              <a:rPr lang="el-GR" sz="2000" dirty="0" smtClean="0"/>
              <a:t> </a:t>
            </a:r>
            <a:r>
              <a:rPr lang="el-GR" sz="2000" dirty="0" err="1" smtClean="0"/>
              <a:t>ωφελείαν</a:t>
            </a:r>
            <a:r>
              <a:rPr lang="el-GR" sz="2000" dirty="0" smtClean="0"/>
              <a:t> προσηκόντως </a:t>
            </a:r>
            <a:r>
              <a:rPr lang="el-GR" sz="2000" dirty="0" err="1" smtClean="0"/>
              <a:t>αποδεδειγμένην</a:t>
            </a:r>
            <a:r>
              <a:rPr lang="el-GR" sz="2000" dirty="0" smtClean="0"/>
              <a:t>, ότε και όπως ο νόμος διατάσσει, πάντοτε δε προηγουμένης αποζημιώσεως.</a:t>
            </a:r>
            <a:endParaRPr lang="en-US" sz="2000" dirty="0" smtClean="0"/>
          </a:p>
          <a:p>
            <a:pPr algn="just"/>
            <a:endParaRPr lang="en-US" sz="2000" dirty="0" smtClean="0"/>
          </a:p>
          <a:p>
            <a:pPr algn="just"/>
            <a:endParaRPr lang="en-US" sz="2000" dirty="0" smtClean="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Content Placeholder 2"/>
          <p:cNvSpPr>
            <a:spLocks noGrp="1"/>
          </p:cNvSpPr>
          <p:nvPr>
            <p:ph idx="1"/>
          </p:nvPr>
        </p:nvSpPr>
        <p:spPr>
          <a:xfrm>
            <a:off x="228600" y="228600"/>
            <a:ext cx="8686800" cy="6400800"/>
          </a:xfrm>
        </p:spPr>
        <p:txBody>
          <a:bodyPr/>
          <a:lstStyle/>
          <a:p>
            <a:pPr algn="just"/>
            <a:r>
              <a:rPr lang="el-GR" sz="2000" dirty="0" err="1" smtClean="0"/>
              <a:t>Έχομεν</a:t>
            </a:r>
            <a:r>
              <a:rPr lang="el-GR" sz="2000" dirty="0" smtClean="0"/>
              <a:t> καθήκον, όχι μόνον τους ομογενείς </a:t>
            </a:r>
            <a:r>
              <a:rPr lang="el-GR" sz="2000" dirty="0" err="1" smtClean="0"/>
              <a:t>καλλιεργητάς</a:t>
            </a:r>
            <a:r>
              <a:rPr lang="el-GR" sz="2000" dirty="0" smtClean="0"/>
              <a:t> της γης να </a:t>
            </a:r>
            <a:r>
              <a:rPr lang="el-GR" sz="2000" dirty="0" err="1" smtClean="0"/>
              <a:t>αποκαταστήσωμεν</a:t>
            </a:r>
            <a:r>
              <a:rPr lang="el-GR" sz="2000" dirty="0" smtClean="0"/>
              <a:t> εις </a:t>
            </a:r>
            <a:r>
              <a:rPr lang="el-GR" sz="2000" dirty="0" err="1" smtClean="0"/>
              <a:t>ιδιοκτήτας</a:t>
            </a:r>
            <a:r>
              <a:rPr lang="el-GR" sz="2000" dirty="0" smtClean="0"/>
              <a:t> και τους πολυαρίθμους αλλογενείς πληθυσμούς, οι οποίοι </a:t>
            </a:r>
            <a:r>
              <a:rPr lang="el-GR" sz="2000" dirty="0" err="1" smtClean="0"/>
              <a:t>περιελήφθησαν</a:t>
            </a:r>
            <a:r>
              <a:rPr lang="el-GR" sz="2000" dirty="0" smtClean="0"/>
              <a:t> εντός των Ελληνικών ορίων. [...] </a:t>
            </a:r>
            <a:r>
              <a:rPr lang="el-GR" sz="2000" u="sng" dirty="0" smtClean="0"/>
              <a:t>Δια την </a:t>
            </a:r>
            <a:r>
              <a:rPr lang="el-GR" sz="2000" u="sng" dirty="0" err="1" smtClean="0"/>
              <a:t>διδασκαλίαν</a:t>
            </a:r>
            <a:r>
              <a:rPr lang="el-GR" sz="2000" u="sng" dirty="0" smtClean="0"/>
              <a:t>, κύριοι, των ανατρεπτικών στοιχείων πανταχού του κόσμου </a:t>
            </a:r>
            <a:r>
              <a:rPr lang="el-GR" sz="2000" dirty="0" smtClean="0"/>
              <a:t>και παρ’ ημίν∙ δια την </a:t>
            </a:r>
            <a:r>
              <a:rPr lang="el-GR" sz="2000" dirty="0" err="1" smtClean="0"/>
              <a:t>διδασκαλίαν</a:t>
            </a:r>
            <a:r>
              <a:rPr lang="el-GR" sz="2000" dirty="0" smtClean="0"/>
              <a:t>, λέγω περί του </a:t>
            </a:r>
            <a:r>
              <a:rPr lang="el-GR" sz="2000" dirty="0" err="1" smtClean="0"/>
              <a:t>οξυτάτου</a:t>
            </a:r>
            <a:r>
              <a:rPr lang="el-GR" sz="2000" dirty="0" smtClean="0"/>
              <a:t> πλέον αγώνος, των τάξεων, δέον να </a:t>
            </a:r>
            <a:r>
              <a:rPr lang="el-GR" sz="2000" dirty="0" err="1" smtClean="0"/>
              <a:t>ληφθή</a:t>
            </a:r>
            <a:r>
              <a:rPr lang="el-GR" sz="2000" dirty="0" smtClean="0"/>
              <a:t> </a:t>
            </a:r>
            <a:r>
              <a:rPr lang="el-GR" sz="2000" dirty="0" err="1" smtClean="0"/>
              <a:t>φροντίς</a:t>
            </a:r>
            <a:r>
              <a:rPr lang="el-GR" sz="2000" dirty="0" smtClean="0"/>
              <a:t>, εάν δεν </a:t>
            </a:r>
            <a:r>
              <a:rPr lang="el-GR" sz="2000" dirty="0" err="1" smtClean="0"/>
              <a:t>στέργωμεν</a:t>
            </a:r>
            <a:r>
              <a:rPr lang="el-GR" sz="2000" dirty="0" smtClean="0"/>
              <a:t> να ίδωμεν τας </a:t>
            </a:r>
            <a:r>
              <a:rPr lang="el-GR" sz="2000" dirty="0" err="1" smtClean="0"/>
              <a:t>ανατρεπτικάς</a:t>
            </a:r>
            <a:r>
              <a:rPr lang="el-GR" sz="2000" dirty="0" smtClean="0"/>
              <a:t> ταύτας θεωρίας αναπτυσσομένας και παρ’ ημίν [...] τούτο [σ.σ. την </a:t>
            </a:r>
            <a:r>
              <a:rPr lang="el-GR" sz="2000" dirty="0" err="1" smtClean="0"/>
              <a:t>λύσιν</a:t>
            </a:r>
            <a:r>
              <a:rPr lang="el-GR" sz="2000" dirty="0" smtClean="0"/>
              <a:t> του αγροτικού ζητήματος] επιβάλλει το </a:t>
            </a:r>
            <a:r>
              <a:rPr lang="el-GR" sz="2000" dirty="0" err="1" smtClean="0"/>
              <a:t>ειδικόν</a:t>
            </a:r>
            <a:r>
              <a:rPr lang="el-GR" sz="2000" dirty="0" smtClean="0"/>
              <a:t> συμφέρον της κοινωνίας και το </a:t>
            </a:r>
            <a:r>
              <a:rPr lang="el-GR" sz="2000" dirty="0" err="1" smtClean="0"/>
              <a:t>γενικώτερον</a:t>
            </a:r>
            <a:r>
              <a:rPr lang="el-GR" sz="2000" dirty="0" smtClean="0"/>
              <a:t> του Έθνους. [... δεν θα] </a:t>
            </a:r>
            <a:r>
              <a:rPr lang="el-GR" sz="2000" dirty="0" err="1" smtClean="0"/>
              <a:t>αφίσω</a:t>
            </a:r>
            <a:r>
              <a:rPr lang="el-GR" sz="2000" dirty="0" smtClean="0"/>
              <a:t> να </a:t>
            </a:r>
            <a:r>
              <a:rPr lang="el-GR" sz="2000" dirty="0" err="1" smtClean="0"/>
              <a:t>διακινδυνεύση</a:t>
            </a:r>
            <a:r>
              <a:rPr lang="el-GR" sz="2000" dirty="0" smtClean="0"/>
              <a:t> </a:t>
            </a:r>
            <a:r>
              <a:rPr lang="el-GR" sz="2000" u="sng" dirty="0" smtClean="0"/>
              <a:t>η κοινωνική </a:t>
            </a:r>
            <a:r>
              <a:rPr lang="el-GR" sz="2000" u="sng" dirty="0" err="1" smtClean="0"/>
              <a:t>τάξις</a:t>
            </a:r>
            <a:r>
              <a:rPr lang="el-GR" sz="2000" dirty="0" smtClean="0"/>
              <a:t>, δια της χαλαρώσεως των ηνίων και της παραδόσεως αυτών εις την </a:t>
            </a:r>
            <a:r>
              <a:rPr lang="el-GR" sz="2000" dirty="0" err="1" smtClean="0"/>
              <a:t>διάθεσιν</a:t>
            </a:r>
            <a:r>
              <a:rPr lang="el-GR" sz="2000" dirty="0" smtClean="0"/>
              <a:t> </a:t>
            </a:r>
            <a:r>
              <a:rPr lang="el-GR" sz="2000" u="sng" dirty="0" smtClean="0"/>
              <a:t>των μπολσεβικικών στοιχείων</a:t>
            </a:r>
            <a:r>
              <a:rPr lang="el-GR" sz="2000" dirty="0" smtClean="0"/>
              <a:t>.</a:t>
            </a:r>
          </a:p>
          <a:p>
            <a:pPr marL="0" indent="0" algn="just">
              <a:buNone/>
            </a:pPr>
            <a:r>
              <a:rPr lang="el-GR" sz="2000" dirty="0"/>
              <a:t>	</a:t>
            </a:r>
            <a:r>
              <a:rPr lang="el-GR" sz="2000" dirty="0" smtClean="0"/>
              <a:t> (Αγόρευση του Βενιζέλου στη Βουλή, 27 Ιανουαρίου 1920).</a:t>
            </a:r>
          </a:p>
          <a:p>
            <a:pPr algn="just"/>
            <a:endParaRPr lang="en-US" sz="2000" dirty="0" smtClean="0"/>
          </a:p>
          <a:p>
            <a:pPr algn="just"/>
            <a:endParaRPr lang="en-US" sz="2000" dirty="0" smtClean="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04800" y="152400"/>
            <a:ext cx="8686800" cy="6324600"/>
          </a:xfrm>
        </p:spPr>
        <p:txBody>
          <a:bodyPr/>
          <a:lstStyle/>
          <a:p>
            <a:pPr algn="just"/>
            <a:r>
              <a:rPr lang="el-GR" sz="2000" dirty="0"/>
              <a:t>Όσον αφορά το ζήτημα το αγροτικόν, θα προσθέσω μόνον ότι η </a:t>
            </a:r>
            <a:r>
              <a:rPr lang="el-GR" sz="2000" dirty="0" err="1"/>
              <a:t>λύσις</a:t>
            </a:r>
            <a:r>
              <a:rPr lang="el-GR" sz="2000" dirty="0"/>
              <a:t> αυτού δεν συνδέεται μόνον προς την ανάγκην να </a:t>
            </a:r>
            <a:r>
              <a:rPr lang="el-GR" sz="2000" dirty="0" err="1"/>
              <a:t>ανταποκριθώμεν</a:t>
            </a:r>
            <a:r>
              <a:rPr lang="el-GR" sz="2000" dirty="0"/>
              <a:t> προς τας απαιτήσεις της κοινωνικής δικαιοσύνης, δεν συνδέεται μόνον προς την ανάγκην να </a:t>
            </a:r>
            <a:r>
              <a:rPr lang="el-GR" sz="2000" dirty="0" err="1"/>
              <a:t>αυξήσωμεν</a:t>
            </a:r>
            <a:r>
              <a:rPr lang="el-GR" sz="2000" dirty="0"/>
              <a:t> την </a:t>
            </a:r>
            <a:r>
              <a:rPr lang="el-GR" sz="2000" dirty="0" err="1"/>
              <a:t>παραγωγήν</a:t>
            </a:r>
            <a:r>
              <a:rPr lang="el-GR" sz="2000" dirty="0"/>
              <a:t> […] αλλ’ αποσκοπεί και εις ένα </a:t>
            </a:r>
            <a:r>
              <a:rPr lang="el-GR" sz="2000" dirty="0" err="1"/>
              <a:t>υψηλότερον</a:t>
            </a:r>
            <a:r>
              <a:rPr lang="el-GR" sz="2000" dirty="0"/>
              <a:t> </a:t>
            </a:r>
            <a:r>
              <a:rPr lang="el-GR" sz="2000" dirty="0" err="1"/>
              <a:t>σκοπόν</a:t>
            </a:r>
            <a:r>
              <a:rPr lang="el-GR" sz="2000" dirty="0"/>
              <a:t>, διότι εν Μακεδονία όπου πλην των Ελληνικών πληθυσμών των εχόντων </a:t>
            </a:r>
            <a:r>
              <a:rPr lang="el-GR" sz="2000" dirty="0" err="1"/>
              <a:t>στερεάν</a:t>
            </a:r>
            <a:r>
              <a:rPr lang="el-GR" sz="2000" dirty="0"/>
              <a:t> Ελληνικήν </a:t>
            </a:r>
            <a:r>
              <a:rPr lang="el-GR" sz="2000" dirty="0" err="1"/>
              <a:t>συνείδησιν</a:t>
            </a:r>
            <a:r>
              <a:rPr lang="el-GR" sz="2000" dirty="0"/>
              <a:t> </a:t>
            </a:r>
            <a:r>
              <a:rPr lang="el-GR" sz="2000" u="sng" dirty="0"/>
              <a:t>υπάρχουν και αλλογενείς πληθυσμοί, έχοντες υδαρή την </a:t>
            </a:r>
            <a:r>
              <a:rPr lang="el-GR" sz="2000" u="sng" dirty="0" err="1"/>
              <a:t>εθνικήν</a:t>
            </a:r>
            <a:r>
              <a:rPr lang="el-GR" sz="2000" u="sng" dirty="0"/>
              <a:t> </a:t>
            </a:r>
            <a:r>
              <a:rPr lang="el-GR" sz="2000" u="sng" dirty="0" err="1"/>
              <a:t>συνείδησιν</a:t>
            </a:r>
            <a:r>
              <a:rPr lang="el-GR" sz="2000" u="sng" dirty="0"/>
              <a:t>· εν Μακεδονία</a:t>
            </a:r>
            <a:r>
              <a:rPr lang="el-GR" sz="2000" dirty="0"/>
              <a:t>, λέγω, δεν θα </a:t>
            </a:r>
            <a:r>
              <a:rPr lang="el-GR" sz="2000" dirty="0" err="1"/>
              <a:t>κατωρθούμεν</a:t>
            </a:r>
            <a:r>
              <a:rPr lang="el-GR" sz="2000" dirty="0"/>
              <a:t> </a:t>
            </a:r>
            <a:r>
              <a:rPr lang="el-GR" sz="2000" u="sng" dirty="0"/>
              <a:t>να </a:t>
            </a:r>
            <a:r>
              <a:rPr lang="el-GR" sz="2000" u="sng" dirty="0" err="1"/>
              <a:t>κατακτήσωμεν</a:t>
            </a:r>
            <a:r>
              <a:rPr lang="el-GR" sz="2000" u="sng" dirty="0"/>
              <a:t> ψυχικώς τους πληθυσμούς αυτούς εάν δεν τοις </a:t>
            </a:r>
            <a:r>
              <a:rPr lang="el-GR" sz="2000" u="sng" dirty="0" err="1"/>
              <a:t>δώσωμεν</a:t>
            </a:r>
            <a:r>
              <a:rPr lang="el-GR" sz="2000" u="sng" dirty="0"/>
              <a:t> την </a:t>
            </a:r>
            <a:r>
              <a:rPr lang="el-GR" sz="2000" u="sng" dirty="0" err="1"/>
              <a:t>γην</a:t>
            </a:r>
            <a:r>
              <a:rPr lang="el-GR" sz="2000" u="sng" dirty="0"/>
              <a:t> την οποίαν καλλιεργούν και δεν τους </a:t>
            </a:r>
            <a:r>
              <a:rPr lang="el-GR" sz="2000" u="sng" dirty="0" err="1"/>
              <a:t>κάμωμεν</a:t>
            </a:r>
            <a:r>
              <a:rPr lang="el-GR" sz="2000" u="sng" dirty="0"/>
              <a:t> </a:t>
            </a:r>
            <a:r>
              <a:rPr lang="el-GR" sz="2000" u="sng" dirty="0" err="1"/>
              <a:t>ιδιοκτήτας</a:t>
            </a:r>
            <a:r>
              <a:rPr lang="el-GR" sz="2000" u="sng" dirty="0"/>
              <a:t>, πράγμα το οποίον από δεκαετηρίδων ήδη η Βουλγαρική προπαγάνδα είχε θέσει εις το πρόγραμμά της</a:t>
            </a:r>
            <a:r>
              <a:rPr lang="el-GR" sz="2000" dirty="0"/>
              <a:t>, ένεκα του οποίου επί μακρόν </a:t>
            </a:r>
            <a:r>
              <a:rPr lang="el-GR" sz="2000" dirty="0" err="1"/>
              <a:t>χρόνον</a:t>
            </a:r>
            <a:r>
              <a:rPr lang="el-GR" sz="2000" dirty="0"/>
              <a:t> μας </a:t>
            </a:r>
            <a:r>
              <a:rPr lang="el-GR" sz="2000" dirty="0" err="1"/>
              <a:t>είχεν</a:t>
            </a:r>
            <a:r>
              <a:rPr lang="el-GR" sz="2000" dirty="0"/>
              <a:t> </a:t>
            </a:r>
            <a:r>
              <a:rPr lang="el-GR" sz="2000" dirty="0" smtClean="0"/>
              <a:t>υπερφαλαγγίσει.</a:t>
            </a:r>
          </a:p>
          <a:p>
            <a:pPr algn="just"/>
            <a:r>
              <a:rPr lang="el-GR" sz="2000" dirty="0"/>
              <a:t>Αλλά το ζήτημα αυτό [σ.σ. το αγροτικόν] ρυθμίζει εν ταυτώ και </a:t>
            </a:r>
            <a:r>
              <a:rPr lang="el-GR" sz="2000" u="sng" dirty="0" err="1"/>
              <a:t>έν</a:t>
            </a:r>
            <a:r>
              <a:rPr lang="el-GR" sz="2000" u="sng" dirty="0"/>
              <a:t> μέγα </a:t>
            </a:r>
            <a:r>
              <a:rPr lang="el-GR" sz="2000" u="sng" dirty="0" err="1"/>
              <a:t>εθνικόν</a:t>
            </a:r>
            <a:r>
              <a:rPr lang="el-GR" sz="2000" u="sng" dirty="0"/>
              <a:t> πρόβλημα</a:t>
            </a:r>
            <a:r>
              <a:rPr lang="el-GR" sz="2000" dirty="0"/>
              <a:t>. Τους αλλογενείς πληθυσμούς των νέων επαρχιών, δεν θα τους </a:t>
            </a:r>
            <a:r>
              <a:rPr lang="el-GR" sz="2000" dirty="0" err="1"/>
              <a:t>κατακτήσωμεν</a:t>
            </a:r>
            <a:r>
              <a:rPr lang="el-GR" sz="2000" dirty="0"/>
              <a:t> ψυχικώς αν δεν </a:t>
            </a:r>
            <a:r>
              <a:rPr lang="el-GR" sz="2000" dirty="0" err="1"/>
              <a:t>δώσωμεν</a:t>
            </a:r>
            <a:r>
              <a:rPr lang="el-GR" sz="2000" dirty="0"/>
              <a:t> εις αυτούς την </a:t>
            </a:r>
            <a:r>
              <a:rPr lang="el-GR" sz="2000" dirty="0" err="1"/>
              <a:t>γην</a:t>
            </a:r>
            <a:r>
              <a:rPr lang="el-GR" sz="2000" dirty="0"/>
              <a:t> την οποίαν καλλιεργούν. Γνωρίζετε δε, από ετών, ότε </a:t>
            </a:r>
            <a:r>
              <a:rPr lang="el-GR" sz="2000" dirty="0" err="1"/>
              <a:t>διεξήγετο</a:t>
            </a:r>
            <a:r>
              <a:rPr lang="el-GR" sz="2000" dirty="0"/>
              <a:t> ο αγών της επικρατήσεως εν Μακεδονία, ότι οι Βούλγαροι μας </a:t>
            </a:r>
            <a:r>
              <a:rPr lang="el-GR" sz="2000" dirty="0" err="1"/>
              <a:t>είχον</a:t>
            </a:r>
            <a:r>
              <a:rPr lang="el-GR" sz="2000" dirty="0"/>
              <a:t> φέρει εις </a:t>
            </a:r>
            <a:r>
              <a:rPr lang="el-GR" sz="2000" dirty="0" err="1"/>
              <a:t>δύσκολον</a:t>
            </a:r>
            <a:r>
              <a:rPr lang="el-GR" sz="2000" dirty="0"/>
              <a:t> </a:t>
            </a:r>
            <a:r>
              <a:rPr lang="el-GR" sz="2000" dirty="0" err="1"/>
              <a:t>θέσιν</a:t>
            </a:r>
            <a:r>
              <a:rPr lang="el-GR" sz="2000" dirty="0"/>
              <a:t>, διότι αυτοί </a:t>
            </a:r>
            <a:r>
              <a:rPr lang="el-GR" sz="2000" u="sng" dirty="0" err="1"/>
              <a:t>επρονόησαν</a:t>
            </a:r>
            <a:r>
              <a:rPr lang="el-GR" sz="2000" u="sng" dirty="0"/>
              <a:t> να </a:t>
            </a:r>
            <a:r>
              <a:rPr lang="el-GR" sz="2000" u="sng" dirty="0" err="1"/>
              <a:t>υποσχεθώσιν</a:t>
            </a:r>
            <a:r>
              <a:rPr lang="el-GR" sz="2000" u="sng" dirty="0"/>
              <a:t> εις τον </a:t>
            </a:r>
            <a:r>
              <a:rPr lang="el-GR" sz="2000" u="sng" dirty="0" err="1"/>
              <a:t>Μακεδονικόν</a:t>
            </a:r>
            <a:r>
              <a:rPr lang="el-GR" sz="2000" u="sng" dirty="0"/>
              <a:t> </a:t>
            </a:r>
            <a:r>
              <a:rPr lang="el-GR" sz="2000" u="sng" dirty="0" err="1"/>
              <a:t>λαόν</a:t>
            </a:r>
            <a:r>
              <a:rPr lang="el-GR" sz="2000" u="sng" dirty="0"/>
              <a:t> την </a:t>
            </a:r>
            <a:r>
              <a:rPr lang="el-GR" sz="2000" u="sng" dirty="0" err="1"/>
              <a:t>λύσιν</a:t>
            </a:r>
            <a:r>
              <a:rPr lang="el-GR" sz="2000" u="sng" dirty="0"/>
              <a:t> του αγροτικού ζητήματος</a:t>
            </a:r>
            <a:r>
              <a:rPr lang="el-GR" sz="2000" dirty="0"/>
              <a:t>, καθ’ ην </a:t>
            </a:r>
            <a:r>
              <a:rPr lang="el-GR" sz="2000" dirty="0" err="1"/>
              <a:t>εποχήν</a:t>
            </a:r>
            <a:r>
              <a:rPr lang="el-GR" sz="2000" dirty="0"/>
              <a:t> ημείς δεν </a:t>
            </a:r>
            <a:r>
              <a:rPr lang="el-GR" sz="2000" dirty="0" err="1"/>
              <a:t>επαίρναμεν</a:t>
            </a:r>
            <a:r>
              <a:rPr lang="el-GR" sz="2000" dirty="0"/>
              <a:t> χαμπάρι από </a:t>
            </a:r>
            <a:r>
              <a:rPr lang="el-GR" sz="2000" dirty="0" err="1"/>
              <a:t>τοιαύτα</a:t>
            </a:r>
            <a:r>
              <a:rPr lang="el-GR" sz="2000" dirty="0"/>
              <a:t> </a:t>
            </a:r>
            <a:r>
              <a:rPr lang="el-GR" sz="2000" dirty="0" smtClean="0"/>
              <a:t>ζητήματα.</a:t>
            </a:r>
          </a:p>
          <a:p>
            <a:pPr marL="0" indent="0" algn="just">
              <a:buNone/>
            </a:pPr>
            <a:r>
              <a:rPr lang="el-GR" sz="2000" dirty="0" smtClean="0"/>
              <a:t>(Προεκλογικοί λόγοι </a:t>
            </a:r>
            <a:r>
              <a:rPr lang="el-GR" sz="2000" dirty="0"/>
              <a:t>του Βενιζέλου </a:t>
            </a:r>
            <a:r>
              <a:rPr lang="el-GR" sz="2000" dirty="0" smtClean="0"/>
              <a:t>στον Βόλο και στη Θεσσαλονίκη, 26 – 27 Οκτωβρίου 1920</a:t>
            </a:r>
            <a:r>
              <a:rPr lang="el-GR" sz="2000" dirty="0"/>
              <a:t>)</a:t>
            </a:r>
          </a:p>
        </p:txBody>
      </p:sp>
    </p:spTree>
    <p:extLst>
      <p:ext uri="{BB962C8B-B14F-4D97-AF65-F5344CB8AC3E}">
        <p14:creationId xmlns:p14="http://schemas.microsoft.com/office/powerpoint/2010/main" val="371693077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04800" y="304800"/>
            <a:ext cx="8382000" cy="5821363"/>
          </a:xfrm>
        </p:spPr>
        <p:txBody>
          <a:bodyPr/>
          <a:lstStyle/>
          <a:p>
            <a:pPr algn="just"/>
            <a:r>
              <a:rPr lang="el-GR" sz="2000" dirty="0"/>
              <a:t>Εις τον </a:t>
            </a:r>
            <a:r>
              <a:rPr lang="el-GR" sz="2000" dirty="0" err="1"/>
              <a:t>υποφαινόμενον</a:t>
            </a:r>
            <a:r>
              <a:rPr lang="el-GR" sz="2000" dirty="0"/>
              <a:t> ανετέθη τότε, τη επιμονή του Βενιζέλου, η </a:t>
            </a:r>
            <a:r>
              <a:rPr lang="el-GR" sz="2000" dirty="0" err="1"/>
              <a:t>επίλυσις</a:t>
            </a:r>
            <a:r>
              <a:rPr lang="el-GR" sz="2000" dirty="0"/>
              <a:t> του φλέγοντος αγροτικού ζητήματος. Ήτο γνωστόν ότι κατά την </a:t>
            </a:r>
            <a:r>
              <a:rPr lang="el-GR" sz="2000" dirty="0" err="1"/>
              <a:t>εποχήν</a:t>
            </a:r>
            <a:r>
              <a:rPr lang="el-GR" sz="2000" dirty="0"/>
              <a:t> εκείνην </a:t>
            </a:r>
            <a:r>
              <a:rPr lang="el-GR" sz="2000" dirty="0" err="1"/>
              <a:t>υπήρχον</a:t>
            </a:r>
            <a:r>
              <a:rPr lang="el-GR" sz="2000" dirty="0"/>
              <a:t> εν Μακεδονία εκατοντάδες χιλιάδων Τούρκοι και πολλοί Βούλγαροι ή </a:t>
            </a:r>
            <a:r>
              <a:rPr lang="el-GR" sz="2000" dirty="0" err="1"/>
              <a:t>βουλγαρίζοντες</a:t>
            </a:r>
            <a:r>
              <a:rPr lang="el-GR" sz="2000" dirty="0"/>
              <a:t>. Η μεγίστη </a:t>
            </a:r>
            <a:r>
              <a:rPr lang="el-GR" sz="2000" dirty="0" err="1"/>
              <a:t>πλειονότης</a:t>
            </a:r>
            <a:r>
              <a:rPr lang="el-GR" sz="2000" dirty="0"/>
              <a:t> τούτων </a:t>
            </a:r>
            <a:r>
              <a:rPr lang="el-GR" sz="2000" dirty="0" err="1"/>
              <a:t>ήσαν</a:t>
            </a:r>
            <a:r>
              <a:rPr lang="el-GR" sz="2000" dirty="0"/>
              <a:t> </a:t>
            </a:r>
            <a:r>
              <a:rPr lang="el-GR" sz="2000" dirty="0" err="1"/>
              <a:t>αγρόται</a:t>
            </a:r>
            <a:r>
              <a:rPr lang="el-GR" sz="2000" dirty="0"/>
              <a:t>, </a:t>
            </a:r>
            <a:r>
              <a:rPr lang="el-GR" sz="2000" dirty="0" err="1"/>
              <a:t>καλλιεργούντες</a:t>
            </a:r>
            <a:r>
              <a:rPr lang="el-GR" sz="2000" dirty="0"/>
              <a:t> επί μορτή ή </a:t>
            </a:r>
            <a:r>
              <a:rPr lang="el-GR" sz="2000" dirty="0" err="1"/>
              <a:t>ημερομισθίω</a:t>
            </a:r>
            <a:r>
              <a:rPr lang="el-GR" sz="2000" dirty="0"/>
              <a:t> μεγάλας ιδιοκτησίας, </a:t>
            </a:r>
            <a:r>
              <a:rPr lang="el-GR" sz="2000" dirty="0" err="1"/>
              <a:t>αίτινες</a:t>
            </a:r>
            <a:r>
              <a:rPr lang="el-GR" sz="2000" dirty="0"/>
              <a:t> ανήκον κατά το </a:t>
            </a:r>
            <a:r>
              <a:rPr lang="el-GR" sz="2000" dirty="0" err="1"/>
              <a:t>πλείστον</a:t>
            </a:r>
            <a:r>
              <a:rPr lang="el-GR" sz="2000" dirty="0"/>
              <a:t> εις Τούρκους, αλλά και </a:t>
            </a:r>
            <a:r>
              <a:rPr lang="el-GR" sz="2000" dirty="0" err="1"/>
              <a:t>πολλαί</a:t>
            </a:r>
            <a:r>
              <a:rPr lang="el-GR" sz="2000" dirty="0"/>
              <a:t> εις Έλληνας ή Βουλγάρους. Ήτο δε καταφανές ότι έπρεπε να </a:t>
            </a:r>
            <a:r>
              <a:rPr lang="el-GR" sz="2000" dirty="0" err="1"/>
              <a:t>δοθή</a:t>
            </a:r>
            <a:r>
              <a:rPr lang="el-GR" sz="2000" dirty="0"/>
              <a:t> ριζική </a:t>
            </a:r>
            <a:r>
              <a:rPr lang="el-GR" sz="2000" dirty="0" err="1"/>
              <a:t>λύσις</a:t>
            </a:r>
            <a:r>
              <a:rPr lang="el-GR" sz="2000" dirty="0"/>
              <a:t> εις το αγροτικό ζήτημα, ίνα η Προσωρινή </a:t>
            </a:r>
            <a:r>
              <a:rPr lang="el-GR" sz="2000" dirty="0" err="1"/>
              <a:t>Κυβέρνησις</a:t>
            </a:r>
            <a:r>
              <a:rPr lang="el-GR" sz="2000" dirty="0"/>
              <a:t> </a:t>
            </a:r>
            <a:r>
              <a:rPr lang="el-GR" sz="2000" dirty="0" err="1"/>
              <a:t>κερδίση</a:t>
            </a:r>
            <a:r>
              <a:rPr lang="el-GR" sz="2000" dirty="0"/>
              <a:t> τους πληθυσμούς τούτους, αλλά και ίνα </a:t>
            </a:r>
            <a:r>
              <a:rPr lang="el-GR" sz="2000" dirty="0" err="1"/>
              <a:t>καθιερωθή</a:t>
            </a:r>
            <a:r>
              <a:rPr lang="el-GR" sz="2000" dirty="0"/>
              <a:t> </a:t>
            </a:r>
            <a:r>
              <a:rPr lang="el-GR" sz="2000" dirty="0" err="1"/>
              <a:t>έν</a:t>
            </a:r>
            <a:r>
              <a:rPr lang="el-GR" sz="2000" dirty="0"/>
              <a:t> </a:t>
            </a:r>
            <a:r>
              <a:rPr lang="el-GR" sz="2000" dirty="0" err="1"/>
              <a:t>προηγούμενον</a:t>
            </a:r>
            <a:r>
              <a:rPr lang="el-GR" sz="2000" dirty="0"/>
              <a:t> επιλύσεως του αγροτικού ζητήματος, το οποίον </a:t>
            </a:r>
            <a:r>
              <a:rPr lang="el-GR" sz="2000" dirty="0" err="1"/>
              <a:t>εκράτει</a:t>
            </a:r>
            <a:r>
              <a:rPr lang="el-GR" sz="2000" dirty="0"/>
              <a:t> εν </a:t>
            </a:r>
            <a:r>
              <a:rPr lang="el-GR" sz="2000" dirty="0" err="1"/>
              <a:t>διεγέρσει</a:t>
            </a:r>
            <a:r>
              <a:rPr lang="el-GR" sz="2000" dirty="0"/>
              <a:t> την </a:t>
            </a:r>
            <a:r>
              <a:rPr lang="el-GR" sz="2000" dirty="0" err="1"/>
              <a:t>Θεσσαλίαν</a:t>
            </a:r>
            <a:r>
              <a:rPr lang="el-GR" sz="2000" dirty="0"/>
              <a:t> από πολλών ετών, εν </a:t>
            </a:r>
            <a:r>
              <a:rPr lang="el-GR" sz="2000" dirty="0" err="1"/>
              <a:t>μικροτέρω</a:t>
            </a:r>
            <a:r>
              <a:rPr lang="el-GR" sz="2000" dirty="0"/>
              <a:t> δε </a:t>
            </a:r>
            <a:r>
              <a:rPr lang="el-GR" sz="2000" dirty="0" err="1"/>
              <a:t>βαθμώ</a:t>
            </a:r>
            <a:r>
              <a:rPr lang="el-GR" sz="2000" dirty="0"/>
              <a:t> και άλλα τινά τμήματα του τότε Βασιλείου. </a:t>
            </a:r>
            <a:r>
              <a:rPr lang="el-GR" sz="2000" u="sng" dirty="0"/>
              <a:t>Η </a:t>
            </a:r>
            <a:r>
              <a:rPr lang="el-GR" sz="2000" u="sng" dirty="0" err="1"/>
              <a:t>ρύθμισις</a:t>
            </a:r>
            <a:r>
              <a:rPr lang="el-GR" sz="2000" u="sng" dirty="0"/>
              <a:t> του φλέγοντος τούτου ζητήματος ήτο ανάγκη κοινωνική, ανάγκη οικονομική, αλλά και ανάγκη </a:t>
            </a:r>
            <a:r>
              <a:rPr lang="el-GR" sz="2000" u="sng" dirty="0" smtClean="0"/>
              <a:t>εθνική</a:t>
            </a:r>
            <a:r>
              <a:rPr lang="el-GR" sz="2000" dirty="0" smtClean="0"/>
              <a:t>.</a:t>
            </a:r>
          </a:p>
          <a:p>
            <a:pPr marL="0" indent="0" algn="just">
              <a:buNone/>
            </a:pPr>
            <a:endParaRPr lang="el-GR" sz="2000" dirty="0" smtClean="0"/>
          </a:p>
          <a:p>
            <a:pPr marL="0" indent="0" algn="just">
              <a:buNone/>
            </a:pPr>
            <a:r>
              <a:rPr lang="el-GR" sz="2000" dirty="0" smtClean="0"/>
              <a:t>(</a:t>
            </a:r>
            <a:r>
              <a:rPr lang="el-GR" sz="2000" dirty="0">
                <a:latin typeface="Times New Roman" panose="02020603050405020304" pitchFamily="18" charset="0"/>
                <a:ea typeface="Calibri" panose="020F0502020204030204" pitchFamily="34" charset="0"/>
              </a:rPr>
              <a:t>Ανδρέας Μιχαλακόπουλος, </a:t>
            </a:r>
            <a:r>
              <a:rPr lang="el-GR" sz="2000" dirty="0" smtClean="0">
                <a:latin typeface="Times New Roman" panose="02020603050405020304" pitchFamily="18" charset="0"/>
                <a:ea typeface="Calibri" panose="020F0502020204030204" pitchFamily="34" charset="0"/>
              </a:rPr>
              <a:t>ιδιόχειρη σημείωση «</a:t>
            </a:r>
            <a:r>
              <a:rPr lang="el-GR" sz="2000" dirty="0">
                <a:latin typeface="Times New Roman" panose="02020603050405020304" pitchFamily="18" charset="0"/>
                <a:ea typeface="Calibri" panose="020F0502020204030204" pitchFamily="34" charset="0"/>
              </a:rPr>
              <a:t>Από τας αναμνήσεις μου</a:t>
            </a:r>
            <a:r>
              <a:rPr lang="el-GR" sz="2000" dirty="0" smtClean="0">
                <a:latin typeface="Times New Roman" panose="02020603050405020304" pitchFamily="18" charset="0"/>
                <a:ea typeface="Calibri" panose="020F0502020204030204" pitchFamily="34" charset="0"/>
              </a:rPr>
              <a:t>», </a:t>
            </a:r>
            <a:r>
              <a:rPr lang="el-GR" sz="2000" dirty="0" err="1" smtClean="0">
                <a:latin typeface="Times New Roman" panose="02020603050405020304" pitchFamily="18" charset="0"/>
                <a:ea typeface="Calibri" panose="020F0502020204030204" pitchFamily="34" charset="0"/>
              </a:rPr>
              <a:t>χ.χ</a:t>
            </a:r>
            <a:r>
              <a:rPr lang="el-GR" sz="2000" dirty="0" smtClean="0">
                <a:latin typeface="Times New Roman" panose="02020603050405020304" pitchFamily="18" charset="0"/>
                <a:ea typeface="Calibri" panose="020F0502020204030204" pitchFamily="34" charset="0"/>
              </a:rPr>
              <a:t>. </a:t>
            </a:r>
            <a:r>
              <a:rPr lang="el-GR" sz="2000" dirty="0" smtClean="0"/>
              <a:t>)</a:t>
            </a:r>
            <a:endParaRPr lang="el-GR" sz="2000" dirty="0"/>
          </a:p>
        </p:txBody>
      </p:sp>
    </p:spTree>
    <p:extLst>
      <p:ext uri="{BB962C8B-B14F-4D97-AF65-F5344CB8AC3E}">
        <p14:creationId xmlns:p14="http://schemas.microsoft.com/office/powerpoint/2010/main" val="270915948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ctrTitle"/>
          </p:nvPr>
        </p:nvSpPr>
        <p:spPr>
          <a:xfrm>
            <a:off x="685800" y="1371600"/>
            <a:ext cx="7772400" cy="3886200"/>
          </a:xfrm>
        </p:spPr>
        <p:txBody>
          <a:bodyPr/>
          <a:lstStyle/>
          <a:p>
            <a:r>
              <a:rPr lang="el-GR" sz="2400" dirty="0" smtClean="0">
                <a:solidFill>
                  <a:srgbClr val="002060"/>
                </a:solidFill>
              </a:rPr>
              <a:t>Σπυρίδων Γ. </a:t>
            </a:r>
            <a:r>
              <a:rPr lang="el-GR" sz="2400" dirty="0" err="1" smtClean="0">
                <a:solidFill>
                  <a:srgbClr val="002060"/>
                </a:solidFill>
              </a:rPr>
              <a:t>Πλουμίδης</a:t>
            </a:r>
            <a:r>
              <a:rPr lang="el-GR" sz="2400" dirty="0" smtClean="0"/>
              <a:t/>
            </a:r>
            <a:br>
              <a:rPr lang="el-GR" sz="2400" dirty="0" smtClean="0"/>
            </a:br>
            <a:r>
              <a:rPr lang="el-GR" sz="2400" dirty="0" smtClean="0"/>
              <a:t/>
            </a:r>
            <a:br>
              <a:rPr lang="el-GR" sz="2400" dirty="0" smtClean="0"/>
            </a:br>
            <a:r>
              <a:rPr lang="el-GR" sz="2400" b="1" i="1" dirty="0" smtClean="0">
                <a:solidFill>
                  <a:srgbClr val="002060"/>
                </a:solidFill>
              </a:rPr>
              <a:t>Η αγροτική κρίση στην Ελλάδα  του Μεσοπολέμου</a:t>
            </a:r>
            <a:br>
              <a:rPr lang="el-GR" sz="2400" b="1" i="1" dirty="0" smtClean="0">
                <a:solidFill>
                  <a:srgbClr val="002060"/>
                </a:solidFill>
              </a:rPr>
            </a:br>
            <a:r>
              <a:rPr lang="el-GR" sz="2400" b="1" i="1" dirty="0" smtClean="0">
                <a:solidFill>
                  <a:srgbClr val="002060"/>
                </a:solidFill>
              </a:rPr>
              <a:t>και η αντιμετώπισή της</a:t>
            </a:r>
            <a:endParaRPr lang="en-US" sz="2400" b="1" i="1" dirty="0" smtClean="0">
              <a:solidFill>
                <a:srgbClr val="002060"/>
              </a:solidFill>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Content Placeholder 2"/>
          <p:cNvSpPr>
            <a:spLocks noGrp="1"/>
          </p:cNvSpPr>
          <p:nvPr>
            <p:ph sz="quarter" idx="1"/>
          </p:nvPr>
        </p:nvSpPr>
        <p:spPr>
          <a:xfrm>
            <a:off x="304800" y="228600"/>
            <a:ext cx="8382000" cy="6172200"/>
          </a:xfrm>
        </p:spPr>
        <p:txBody>
          <a:bodyPr/>
          <a:lstStyle/>
          <a:p>
            <a:pPr algn="just"/>
            <a:r>
              <a:rPr lang="el-GR" sz="2000" dirty="0" smtClean="0"/>
              <a:t>Η αγροτική κρίση στη διεθνή αγροτική οικονομία είχε προηγηθεί κατά περίπου μία δεκαετία από την παγκόσμια χρηματοπιστωτική κρίση. Η κρίση στην αγροτική οικονομία κορυφώθηκε το έτος 1928 και συνέβαλε καταλυτικά στο ξέσπασμα της κρίσης στον χρηματοπιστωτικό και τον βιομηχανικό τομέα έναν χρόνο αργότερα.</a:t>
            </a:r>
          </a:p>
          <a:p>
            <a:pPr algn="just"/>
            <a:r>
              <a:rPr lang="el-GR" sz="2000" dirty="0" smtClean="0"/>
              <a:t>Η γεωργική κρίση του Μεσοπολέμου οφείλεται κατεξοχήν στην υπερπαραγωγή γεωργικών προϊόντων σε υπερπόντιες χώρες (σίτου στον Καναδά και στις Ηνωμένες Πολιτείες, ερίων στην Αυστραλία, καφέ στη Βραζιλία, δημητριακών στην Ανατολική Ευρώπη κ.ά.) κατά την πολεμική περίοδο (1914-18).</a:t>
            </a:r>
          </a:p>
          <a:p>
            <a:pPr algn="just"/>
            <a:r>
              <a:rPr lang="el-GR" sz="2000" dirty="0" smtClean="0"/>
              <a:t>Οι βασικές παράμετροι της αγροτικής κρίσης της μεσοπολεμικής περιόδου στην Ελλάδα ήταν οι εξής:</a:t>
            </a:r>
          </a:p>
          <a:p>
            <a:pPr algn="just"/>
            <a:r>
              <a:rPr lang="el-GR" sz="2000" dirty="0" smtClean="0"/>
              <a:t>α´) Η πτωτική πορεία των στρεμματικών αποδόσεων της γεωργίας κατά 20% κατά μέσον όρο (</a:t>
            </a:r>
            <a:r>
              <a:rPr lang="el-GR" sz="2000" dirty="0" err="1" smtClean="0"/>
              <a:t>μ.ο</a:t>
            </a:r>
            <a:r>
              <a:rPr lang="el-GR" sz="2000" dirty="0" smtClean="0"/>
              <a:t>.), </a:t>
            </a:r>
          </a:p>
          <a:p>
            <a:pPr algn="just"/>
            <a:r>
              <a:rPr lang="el-GR" sz="2000" dirty="0" smtClean="0"/>
              <a:t>β´) η κάθετη πτώση των τιμών των γεωργικών προϊόντων,</a:t>
            </a:r>
          </a:p>
          <a:p>
            <a:pPr algn="just"/>
            <a:r>
              <a:rPr lang="el-GR" sz="2000" dirty="0" smtClean="0"/>
              <a:t>γ´) η στασιμότητα της αξίας της γεωργικής παραγωγής,</a:t>
            </a:r>
          </a:p>
          <a:p>
            <a:pPr algn="just"/>
            <a:r>
              <a:rPr lang="el-GR" sz="2000" dirty="0" smtClean="0"/>
              <a:t>δ´) η συρρίκνωση του αγροτικού εισοδήματος και η υπερχρέωση των αγροτών,</a:t>
            </a:r>
          </a:p>
          <a:p>
            <a:pPr algn="just"/>
            <a:r>
              <a:rPr lang="el-GR" sz="2000" dirty="0" smtClean="0"/>
              <a:t>ε´) η ενδυνάμωση του ρεύματος της αστυφιλίας. </a:t>
            </a:r>
            <a:endParaRPr lang="en-US" sz="2000" dirty="0" smtClean="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sz="quarter" idx="1"/>
          </p:nvPr>
        </p:nvSpPr>
        <p:spPr>
          <a:xfrm>
            <a:off x="228600" y="304800"/>
            <a:ext cx="8458200" cy="6248400"/>
          </a:xfrm>
        </p:spPr>
        <p:txBody>
          <a:bodyPr>
            <a:normAutofit fontScale="92500" lnSpcReduction="10000"/>
          </a:bodyPr>
          <a:lstStyle/>
          <a:p>
            <a:pPr marL="274320" indent="-274320" algn="just" fontAlgn="auto">
              <a:spcBef>
                <a:spcPts val="580"/>
              </a:spcBef>
              <a:spcAft>
                <a:spcPts val="0"/>
              </a:spcAft>
              <a:buFont typeface="Wingdings 2"/>
              <a:buChar char=""/>
              <a:defRPr/>
            </a:pPr>
            <a:r>
              <a:rPr lang="el-GR" sz="2000" b="1" dirty="0" smtClean="0"/>
              <a:t>Πίνακας 1:</a:t>
            </a:r>
            <a:r>
              <a:rPr lang="el-GR" sz="2000" dirty="0" smtClean="0"/>
              <a:t> </a:t>
            </a:r>
            <a:r>
              <a:rPr lang="el-GR" sz="2000" i="1" dirty="0" smtClean="0"/>
              <a:t>Πτώση των τιμών των ελληνικών εξαγωγικών προϊόντων το 1930 εν συγκρίσει προς τον Σεπτέμβριο του 1929 (σε τρέχουσες τιμές)</a:t>
            </a:r>
          </a:p>
          <a:p>
            <a:pPr marL="274320" indent="-274320" algn="just" fontAlgn="auto">
              <a:spcBef>
                <a:spcPts val="580"/>
              </a:spcBef>
              <a:spcAft>
                <a:spcPts val="0"/>
              </a:spcAft>
              <a:buFont typeface="Wingdings 2"/>
              <a:buChar char=""/>
              <a:defRPr/>
            </a:pPr>
            <a:endParaRPr lang="el-GR" sz="2000" dirty="0" smtClean="0"/>
          </a:p>
          <a:p>
            <a:pPr marL="274320" indent="-274320" algn="just" fontAlgn="auto">
              <a:spcBef>
                <a:spcPts val="580"/>
              </a:spcBef>
              <a:spcAft>
                <a:spcPts val="0"/>
              </a:spcAft>
              <a:buFont typeface="Wingdings 2"/>
              <a:buChar char=""/>
              <a:defRPr/>
            </a:pPr>
            <a:endParaRPr lang="el-GR" sz="2000" dirty="0" smtClean="0"/>
          </a:p>
          <a:p>
            <a:pPr marL="274320" indent="-274320" algn="just" fontAlgn="auto">
              <a:spcBef>
                <a:spcPts val="580"/>
              </a:spcBef>
              <a:spcAft>
                <a:spcPts val="0"/>
              </a:spcAft>
              <a:buFont typeface="Wingdings 2"/>
              <a:buChar char=""/>
              <a:defRPr/>
            </a:pPr>
            <a:endParaRPr lang="el-GR" sz="2000" dirty="0" smtClean="0"/>
          </a:p>
          <a:p>
            <a:pPr marL="274320" indent="-274320" algn="just" fontAlgn="auto">
              <a:spcBef>
                <a:spcPts val="580"/>
              </a:spcBef>
              <a:spcAft>
                <a:spcPts val="0"/>
              </a:spcAft>
              <a:buFont typeface="Wingdings 2"/>
              <a:buChar char=""/>
              <a:defRPr/>
            </a:pPr>
            <a:endParaRPr lang="el-GR" sz="2000" dirty="0" smtClean="0"/>
          </a:p>
          <a:p>
            <a:pPr marL="274320" indent="-274320" algn="just" fontAlgn="auto">
              <a:spcBef>
                <a:spcPts val="580"/>
              </a:spcBef>
              <a:spcAft>
                <a:spcPts val="0"/>
              </a:spcAft>
              <a:buFont typeface="Wingdings 2"/>
              <a:buChar char=""/>
              <a:defRPr/>
            </a:pPr>
            <a:endParaRPr lang="el-GR" sz="2000" dirty="0" smtClean="0"/>
          </a:p>
          <a:p>
            <a:pPr marL="274320" indent="-274320" algn="just" fontAlgn="auto">
              <a:spcBef>
                <a:spcPts val="580"/>
              </a:spcBef>
              <a:spcAft>
                <a:spcPts val="0"/>
              </a:spcAft>
              <a:buFont typeface="Wingdings 2"/>
              <a:buChar char=""/>
              <a:defRPr/>
            </a:pPr>
            <a:endParaRPr lang="el-GR" sz="2000" dirty="0" smtClean="0"/>
          </a:p>
          <a:p>
            <a:pPr marL="274320" indent="-274320" algn="just" fontAlgn="auto">
              <a:spcBef>
                <a:spcPts val="580"/>
              </a:spcBef>
              <a:spcAft>
                <a:spcPts val="0"/>
              </a:spcAft>
              <a:buFont typeface="Wingdings 2"/>
              <a:buChar char=""/>
              <a:defRPr/>
            </a:pPr>
            <a:endParaRPr lang="el-GR" sz="2000" dirty="0" smtClean="0"/>
          </a:p>
          <a:p>
            <a:pPr marL="274320" indent="-274320" algn="just" fontAlgn="auto">
              <a:spcBef>
                <a:spcPts val="580"/>
              </a:spcBef>
              <a:spcAft>
                <a:spcPts val="0"/>
              </a:spcAft>
              <a:buFont typeface="Wingdings 2"/>
              <a:buChar char=""/>
              <a:defRPr/>
            </a:pPr>
            <a:endParaRPr lang="el-GR" sz="2000" dirty="0" smtClean="0"/>
          </a:p>
          <a:p>
            <a:pPr marL="274320" indent="-274320" algn="just" fontAlgn="auto">
              <a:spcBef>
                <a:spcPts val="580"/>
              </a:spcBef>
              <a:spcAft>
                <a:spcPts val="0"/>
              </a:spcAft>
              <a:buFont typeface="Wingdings 2"/>
              <a:buChar char=""/>
              <a:defRPr/>
            </a:pPr>
            <a:endParaRPr lang="el-GR" sz="2000" dirty="0" smtClean="0"/>
          </a:p>
          <a:p>
            <a:pPr marL="274320" indent="-274320" algn="just" fontAlgn="auto">
              <a:spcBef>
                <a:spcPts val="580"/>
              </a:spcBef>
              <a:spcAft>
                <a:spcPts val="0"/>
              </a:spcAft>
              <a:buFont typeface="Wingdings 2"/>
              <a:buChar char=""/>
              <a:defRPr/>
            </a:pPr>
            <a:endParaRPr lang="el-GR" sz="2000" dirty="0" smtClean="0"/>
          </a:p>
          <a:p>
            <a:pPr marL="274320" indent="-274320" algn="just" fontAlgn="auto">
              <a:spcBef>
                <a:spcPts val="580"/>
              </a:spcBef>
              <a:spcAft>
                <a:spcPts val="0"/>
              </a:spcAft>
              <a:buFont typeface="Wingdings 2"/>
              <a:buChar char=""/>
              <a:defRPr/>
            </a:pPr>
            <a:endParaRPr lang="el-GR" sz="2000" dirty="0" smtClean="0"/>
          </a:p>
          <a:p>
            <a:pPr marL="274320" indent="-274320" algn="just" fontAlgn="auto">
              <a:spcBef>
                <a:spcPts val="580"/>
              </a:spcBef>
              <a:spcAft>
                <a:spcPts val="0"/>
              </a:spcAft>
              <a:buFont typeface="Wingdings 2"/>
              <a:buChar char=""/>
              <a:defRPr/>
            </a:pPr>
            <a:endParaRPr lang="el-GR" sz="2000" dirty="0" smtClean="0"/>
          </a:p>
          <a:p>
            <a:pPr marL="274320" indent="-274320" algn="just" fontAlgn="auto">
              <a:spcBef>
                <a:spcPts val="580"/>
              </a:spcBef>
              <a:spcAft>
                <a:spcPts val="0"/>
              </a:spcAft>
              <a:buFont typeface="Wingdings 2"/>
              <a:buChar char=""/>
              <a:defRPr/>
            </a:pPr>
            <a:endParaRPr lang="el-GR" sz="2000" dirty="0" smtClean="0"/>
          </a:p>
          <a:p>
            <a:pPr marL="274320" indent="-274320" algn="just" fontAlgn="auto">
              <a:spcBef>
                <a:spcPts val="580"/>
              </a:spcBef>
              <a:spcAft>
                <a:spcPts val="0"/>
              </a:spcAft>
              <a:buFont typeface="Arial" charset="0"/>
              <a:buNone/>
              <a:defRPr/>
            </a:pPr>
            <a:endParaRPr lang="el-GR" sz="2000" dirty="0" smtClean="0"/>
          </a:p>
          <a:p>
            <a:pPr marL="274320" indent="-274320" algn="just" fontAlgn="auto">
              <a:spcBef>
                <a:spcPts val="580"/>
              </a:spcBef>
              <a:spcAft>
                <a:spcPts val="0"/>
              </a:spcAft>
              <a:buFont typeface="Arial" charset="0"/>
              <a:buNone/>
              <a:defRPr/>
            </a:pPr>
            <a:endParaRPr lang="el-GR" sz="2000" dirty="0" smtClean="0"/>
          </a:p>
          <a:p>
            <a:pPr marL="274320" indent="-274320" algn="just" fontAlgn="auto">
              <a:spcBef>
                <a:spcPts val="580"/>
              </a:spcBef>
              <a:spcAft>
                <a:spcPts val="0"/>
              </a:spcAft>
              <a:buFont typeface="Arial" charset="0"/>
              <a:buNone/>
              <a:defRPr/>
            </a:pPr>
            <a:r>
              <a:rPr lang="el-GR" sz="2000" dirty="0" smtClean="0"/>
              <a:t>Πηγή: Χρυσός </a:t>
            </a:r>
            <a:r>
              <a:rPr lang="el-GR" sz="2000" dirty="0" err="1" smtClean="0"/>
              <a:t>Ευελπίδης</a:t>
            </a:r>
            <a:r>
              <a:rPr lang="el-GR" sz="2000" dirty="0" smtClean="0"/>
              <a:t>, </a:t>
            </a:r>
            <a:r>
              <a:rPr lang="el-GR" sz="2000" i="1" dirty="0" smtClean="0"/>
              <a:t>Η γεωργική κρίσις ιδία εν Ελλάδι</a:t>
            </a:r>
            <a:r>
              <a:rPr lang="el-GR" sz="2000" dirty="0" smtClean="0"/>
              <a:t>, Αθήναι 1931, σ. 11.</a:t>
            </a:r>
            <a:endParaRPr lang="el-GR" sz="2000" i="1" dirty="0" smtClean="0"/>
          </a:p>
        </p:txBody>
      </p:sp>
      <p:graphicFrame>
        <p:nvGraphicFramePr>
          <p:cNvPr id="5" name="Table 4"/>
          <p:cNvGraphicFramePr>
            <a:graphicFrameLocks noGrp="1"/>
          </p:cNvGraphicFramePr>
          <p:nvPr/>
        </p:nvGraphicFramePr>
        <p:xfrm>
          <a:off x="457200" y="1143000"/>
          <a:ext cx="7696200" cy="4800599"/>
        </p:xfrm>
        <a:graphic>
          <a:graphicData uri="http://schemas.openxmlformats.org/drawingml/2006/table">
            <a:tbl>
              <a:tblPr firstRow="1" bandRow="1">
                <a:tableStyleId>{5C22544A-7EE6-4342-B048-85BDC9FD1C3A}</a:tableStyleId>
              </a:tblPr>
              <a:tblGrid>
                <a:gridCol w="3928269">
                  <a:extLst>
                    <a:ext uri="{9D8B030D-6E8A-4147-A177-3AD203B41FA5}">
                      <a16:colId xmlns:a16="http://schemas.microsoft.com/office/drawing/2014/main" val="20000"/>
                    </a:ext>
                  </a:extLst>
                </a:gridCol>
                <a:gridCol w="3767931">
                  <a:extLst>
                    <a:ext uri="{9D8B030D-6E8A-4147-A177-3AD203B41FA5}">
                      <a16:colId xmlns:a16="http://schemas.microsoft.com/office/drawing/2014/main" val="20001"/>
                    </a:ext>
                  </a:extLst>
                </a:gridCol>
              </a:tblGrid>
              <a:tr h="547568">
                <a:tc>
                  <a:txBody>
                    <a:bodyPr/>
                    <a:lstStyle/>
                    <a:p>
                      <a:r>
                        <a:rPr lang="el-GR" dirty="0" smtClean="0"/>
                        <a:t>Γεωργικό προϊόν</a:t>
                      </a:r>
                      <a:endParaRPr lang="en-US" dirty="0"/>
                    </a:p>
                  </a:txBody>
                  <a:tcPr/>
                </a:tc>
                <a:tc>
                  <a:txBody>
                    <a:bodyPr/>
                    <a:lstStyle/>
                    <a:p>
                      <a:r>
                        <a:rPr lang="el-GR" dirty="0" smtClean="0"/>
                        <a:t>Ποσοστό μείωσης (%)</a:t>
                      </a:r>
                      <a:endParaRPr lang="en-US" dirty="0"/>
                    </a:p>
                  </a:txBody>
                  <a:tcPr/>
                </a:tc>
                <a:extLst>
                  <a:ext uri="{0D108BD9-81ED-4DB2-BD59-A6C34878D82A}">
                    <a16:rowId xmlns:a16="http://schemas.microsoft.com/office/drawing/2014/main" val="10000"/>
                  </a:ext>
                </a:extLst>
              </a:tr>
              <a:tr h="472559">
                <a:tc>
                  <a:txBody>
                    <a:bodyPr/>
                    <a:lstStyle/>
                    <a:p>
                      <a:r>
                        <a:rPr lang="el-GR" dirty="0" smtClean="0"/>
                        <a:t>Σταφίδα</a:t>
                      </a:r>
                      <a:endParaRPr lang="en-US" dirty="0"/>
                    </a:p>
                  </a:txBody>
                  <a:tcPr/>
                </a:tc>
                <a:tc>
                  <a:txBody>
                    <a:bodyPr/>
                    <a:lstStyle/>
                    <a:p>
                      <a:r>
                        <a:rPr lang="el-GR" dirty="0" smtClean="0"/>
                        <a:t>9</a:t>
                      </a:r>
                      <a:endParaRPr lang="en-US" dirty="0"/>
                    </a:p>
                  </a:txBody>
                  <a:tcPr/>
                </a:tc>
                <a:extLst>
                  <a:ext uri="{0D108BD9-81ED-4DB2-BD59-A6C34878D82A}">
                    <a16:rowId xmlns:a16="http://schemas.microsoft.com/office/drawing/2014/main" val="10001"/>
                  </a:ext>
                </a:extLst>
              </a:tr>
              <a:tr h="472559">
                <a:tc>
                  <a:txBody>
                    <a:bodyPr/>
                    <a:lstStyle/>
                    <a:p>
                      <a:r>
                        <a:rPr lang="el-GR" dirty="0" smtClean="0"/>
                        <a:t>Καπνά</a:t>
                      </a:r>
                      <a:endParaRPr lang="en-US" dirty="0"/>
                    </a:p>
                  </a:txBody>
                  <a:tcPr/>
                </a:tc>
                <a:tc>
                  <a:txBody>
                    <a:bodyPr/>
                    <a:lstStyle/>
                    <a:p>
                      <a:r>
                        <a:rPr lang="el-GR" dirty="0" smtClean="0"/>
                        <a:t>13</a:t>
                      </a:r>
                      <a:endParaRPr lang="en-US" dirty="0"/>
                    </a:p>
                  </a:txBody>
                  <a:tcPr/>
                </a:tc>
                <a:extLst>
                  <a:ext uri="{0D108BD9-81ED-4DB2-BD59-A6C34878D82A}">
                    <a16:rowId xmlns:a16="http://schemas.microsoft.com/office/drawing/2014/main" val="10002"/>
                  </a:ext>
                </a:extLst>
              </a:tr>
              <a:tr h="472559">
                <a:tc>
                  <a:txBody>
                    <a:bodyPr/>
                    <a:lstStyle/>
                    <a:p>
                      <a:r>
                        <a:rPr lang="el-GR" dirty="0" smtClean="0"/>
                        <a:t>Ελιές</a:t>
                      </a:r>
                      <a:endParaRPr lang="en-US" dirty="0"/>
                    </a:p>
                  </a:txBody>
                  <a:tcPr/>
                </a:tc>
                <a:tc>
                  <a:txBody>
                    <a:bodyPr/>
                    <a:lstStyle/>
                    <a:p>
                      <a:r>
                        <a:rPr lang="el-GR" dirty="0" smtClean="0"/>
                        <a:t>14</a:t>
                      </a:r>
                      <a:endParaRPr lang="en-US" dirty="0"/>
                    </a:p>
                  </a:txBody>
                  <a:tcPr/>
                </a:tc>
                <a:extLst>
                  <a:ext uri="{0D108BD9-81ED-4DB2-BD59-A6C34878D82A}">
                    <a16:rowId xmlns:a16="http://schemas.microsoft.com/office/drawing/2014/main" val="10003"/>
                  </a:ext>
                </a:extLst>
              </a:tr>
              <a:tr h="472559">
                <a:tc>
                  <a:txBody>
                    <a:bodyPr/>
                    <a:lstStyle/>
                    <a:p>
                      <a:r>
                        <a:rPr lang="el-GR" dirty="0" smtClean="0"/>
                        <a:t>Οίνος</a:t>
                      </a:r>
                      <a:endParaRPr lang="en-US" dirty="0"/>
                    </a:p>
                  </a:txBody>
                  <a:tcPr/>
                </a:tc>
                <a:tc>
                  <a:txBody>
                    <a:bodyPr/>
                    <a:lstStyle/>
                    <a:p>
                      <a:r>
                        <a:rPr lang="el-GR" dirty="0" smtClean="0"/>
                        <a:t>15</a:t>
                      </a:r>
                      <a:endParaRPr lang="en-US" dirty="0"/>
                    </a:p>
                  </a:txBody>
                  <a:tcPr/>
                </a:tc>
                <a:extLst>
                  <a:ext uri="{0D108BD9-81ED-4DB2-BD59-A6C34878D82A}">
                    <a16:rowId xmlns:a16="http://schemas.microsoft.com/office/drawing/2014/main" val="10004"/>
                  </a:ext>
                </a:extLst>
              </a:tr>
              <a:tr h="472559">
                <a:tc>
                  <a:txBody>
                    <a:bodyPr/>
                    <a:lstStyle/>
                    <a:p>
                      <a:r>
                        <a:rPr lang="el-GR" dirty="0" smtClean="0"/>
                        <a:t>Ελαιόλαδο</a:t>
                      </a:r>
                      <a:endParaRPr lang="en-US" dirty="0"/>
                    </a:p>
                  </a:txBody>
                  <a:tcPr/>
                </a:tc>
                <a:tc>
                  <a:txBody>
                    <a:bodyPr/>
                    <a:lstStyle/>
                    <a:p>
                      <a:r>
                        <a:rPr lang="el-GR" dirty="0" smtClean="0"/>
                        <a:t>18</a:t>
                      </a:r>
                      <a:endParaRPr lang="en-US" dirty="0"/>
                    </a:p>
                  </a:txBody>
                  <a:tcPr/>
                </a:tc>
                <a:extLst>
                  <a:ext uri="{0D108BD9-81ED-4DB2-BD59-A6C34878D82A}">
                    <a16:rowId xmlns:a16="http://schemas.microsoft.com/office/drawing/2014/main" val="10005"/>
                  </a:ext>
                </a:extLst>
              </a:tr>
              <a:tr h="472559">
                <a:tc>
                  <a:txBody>
                    <a:bodyPr/>
                    <a:lstStyle/>
                    <a:p>
                      <a:r>
                        <a:rPr lang="el-GR" dirty="0" smtClean="0"/>
                        <a:t>Σύκα</a:t>
                      </a:r>
                      <a:endParaRPr lang="en-US" dirty="0"/>
                    </a:p>
                  </a:txBody>
                  <a:tcPr/>
                </a:tc>
                <a:tc>
                  <a:txBody>
                    <a:bodyPr/>
                    <a:lstStyle/>
                    <a:p>
                      <a:r>
                        <a:rPr lang="el-GR" dirty="0" smtClean="0"/>
                        <a:t>23</a:t>
                      </a:r>
                      <a:endParaRPr lang="en-US" dirty="0"/>
                    </a:p>
                  </a:txBody>
                  <a:tcPr/>
                </a:tc>
                <a:extLst>
                  <a:ext uri="{0D108BD9-81ED-4DB2-BD59-A6C34878D82A}">
                    <a16:rowId xmlns:a16="http://schemas.microsoft.com/office/drawing/2014/main" val="10006"/>
                  </a:ext>
                </a:extLst>
              </a:tr>
              <a:tr h="472559">
                <a:tc>
                  <a:txBody>
                    <a:bodyPr/>
                    <a:lstStyle/>
                    <a:p>
                      <a:r>
                        <a:rPr lang="el-GR" dirty="0" smtClean="0"/>
                        <a:t>Μούστος</a:t>
                      </a:r>
                      <a:endParaRPr lang="en-US" dirty="0"/>
                    </a:p>
                  </a:txBody>
                  <a:tcPr/>
                </a:tc>
                <a:tc>
                  <a:txBody>
                    <a:bodyPr/>
                    <a:lstStyle/>
                    <a:p>
                      <a:r>
                        <a:rPr lang="el-GR" dirty="0" smtClean="0"/>
                        <a:t>34</a:t>
                      </a:r>
                      <a:endParaRPr lang="en-US" dirty="0"/>
                    </a:p>
                  </a:txBody>
                  <a:tcPr/>
                </a:tc>
                <a:extLst>
                  <a:ext uri="{0D108BD9-81ED-4DB2-BD59-A6C34878D82A}">
                    <a16:rowId xmlns:a16="http://schemas.microsoft.com/office/drawing/2014/main" val="10007"/>
                  </a:ext>
                </a:extLst>
              </a:tr>
              <a:tr h="472559">
                <a:tc>
                  <a:txBody>
                    <a:bodyPr/>
                    <a:lstStyle/>
                    <a:p>
                      <a:r>
                        <a:rPr lang="el-GR" dirty="0" smtClean="0"/>
                        <a:t>Εσπεριδοειδή</a:t>
                      </a:r>
                      <a:endParaRPr lang="en-US" dirty="0"/>
                    </a:p>
                  </a:txBody>
                  <a:tcPr/>
                </a:tc>
                <a:tc>
                  <a:txBody>
                    <a:bodyPr/>
                    <a:lstStyle/>
                    <a:p>
                      <a:r>
                        <a:rPr lang="el-GR" dirty="0" smtClean="0"/>
                        <a:t>34</a:t>
                      </a:r>
                      <a:endParaRPr lang="en-US" dirty="0"/>
                    </a:p>
                  </a:txBody>
                  <a:tcPr/>
                </a:tc>
                <a:extLst>
                  <a:ext uri="{0D108BD9-81ED-4DB2-BD59-A6C34878D82A}">
                    <a16:rowId xmlns:a16="http://schemas.microsoft.com/office/drawing/2014/main" val="10008"/>
                  </a:ext>
                </a:extLst>
              </a:tr>
              <a:tr h="472559">
                <a:tc>
                  <a:txBody>
                    <a:bodyPr/>
                    <a:lstStyle/>
                    <a:p>
                      <a:r>
                        <a:rPr lang="el-GR" dirty="0" smtClean="0"/>
                        <a:t>Κουκούλια</a:t>
                      </a:r>
                      <a:endParaRPr lang="en-US" dirty="0"/>
                    </a:p>
                  </a:txBody>
                  <a:tcPr/>
                </a:tc>
                <a:tc>
                  <a:txBody>
                    <a:bodyPr/>
                    <a:lstStyle/>
                    <a:p>
                      <a:r>
                        <a:rPr lang="el-GR" dirty="0" smtClean="0"/>
                        <a:t>43</a:t>
                      </a:r>
                      <a:endParaRPr lang="en-US" dirty="0"/>
                    </a:p>
                  </a:txBody>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Content Placeholder 3" descr="Chartes4.jpg"/>
          <p:cNvPicPr>
            <a:picLocks noGrp="1" noChangeAspect="1"/>
          </p:cNvPicPr>
          <p:nvPr>
            <p:ph idx="1"/>
          </p:nvPr>
        </p:nvPicPr>
        <p:blipFill>
          <a:blip r:embed="rId2"/>
          <a:srcRect l="20244" t="2353" r="990" b="9412"/>
          <a:stretch>
            <a:fillRect/>
          </a:stretch>
        </p:blipFill>
        <p:spPr>
          <a:xfrm>
            <a:off x="2057400" y="304800"/>
            <a:ext cx="4724400" cy="6553200"/>
          </a:xfr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p:cNvGraphicFramePr>
            <a:graphicFrameLocks noGrp="1"/>
          </p:cNvGraphicFramePr>
          <p:nvPr/>
        </p:nvGraphicFramePr>
        <p:xfrm>
          <a:off x="468313" y="981075"/>
          <a:ext cx="8424862" cy="5543550"/>
        </p:xfrm>
        <a:graphic>
          <a:graphicData uri="http://schemas.openxmlformats.org/drawingml/2006/table">
            <a:tbl>
              <a:tblPr firstRow="1" firstCol="1" bandRow="1">
                <a:tableStyleId>{5C22544A-7EE6-4342-B048-85BDC9FD1C3A}</a:tableStyleId>
              </a:tblPr>
              <a:tblGrid>
                <a:gridCol w="4287570">
                  <a:extLst>
                    <a:ext uri="{9D8B030D-6E8A-4147-A177-3AD203B41FA5}">
                      <a16:colId xmlns:a16="http://schemas.microsoft.com/office/drawing/2014/main" val="4222229417"/>
                    </a:ext>
                  </a:extLst>
                </a:gridCol>
                <a:gridCol w="4137292">
                  <a:extLst>
                    <a:ext uri="{9D8B030D-6E8A-4147-A177-3AD203B41FA5}">
                      <a16:colId xmlns:a16="http://schemas.microsoft.com/office/drawing/2014/main" val="2062743640"/>
                    </a:ext>
                  </a:extLst>
                </a:gridCol>
              </a:tblGrid>
              <a:tr h="1108710">
                <a:tc>
                  <a:txBody>
                    <a:bodyPr/>
                    <a:lstStyle/>
                    <a:p>
                      <a:pPr algn="just">
                        <a:spcAft>
                          <a:spcPts val="0"/>
                        </a:spcAft>
                      </a:pPr>
                      <a:r>
                        <a:rPr lang="el-GR" sz="1200" dirty="0">
                          <a:solidFill>
                            <a:srgbClr val="002060"/>
                          </a:solidFill>
                          <a:effectLst/>
                        </a:rPr>
                        <a:t>Θεσσαλία</a:t>
                      </a:r>
                      <a:endParaRPr lang="el-GR"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tc>
                <a:tc>
                  <a:txBody>
                    <a:bodyPr/>
                    <a:lstStyle/>
                    <a:p>
                      <a:pPr algn="just">
                        <a:spcAft>
                          <a:spcPts val="0"/>
                        </a:spcAft>
                      </a:pPr>
                      <a:r>
                        <a:rPr lang="el-GR" sz="1200" dirty="0">
                          <a:solidFill>
                            <a:srgbClr val="002060"/>
                          </a:solidFill>
                          <a:effectLst/>
                        </a:rPr>
                        <a:t>20%</a:t>
                      </a:r>
                      <a:endParaRPr lang="el-GR" sz="1200" kern="1200" dirty="0">
                        <a:solidFill>
                          <a:srgbClr val="002060"/>
                        </a:solidFill>
                        <a:effectLst/>
                        <a:latin typeface="+mn-lt"/>
                        <a:ea typeface="+mn-ea"/>
                        <a:cs typeface="+mn-cs"/>
                      </a:endParaRPr>
                    </a:p>
                  </a:txBody>
                  <a:tcPr marL="68579" marR="68579" marT="0" marB="0"/>
                </a:tc>
                <a:extLst>
                  <a:ext uri="{0D108BD9-81ED-4DB2-BD59-A6C34878D82A}">
                    <a16:rowId xmlns:a16="http://schemas.microsoft.com/office/drawing/2014/main" val="2739250991"/>
                  </a:ext>
                </a:extLst>
              </a:tr>
              <a:tr h="1108710">
                <a:tc>
                  <a:txBody>
                    <a:bodyPr/>
                    <a:lstStyle/>
                    <a:p>
                      <a:pPr algn="just">
                        <a:spcAft>
                          <a:spcPts val="0"/>
                        </a:spcAft>
                      </a:pPr>
                      <a:r>
                        <a:rPr lang="el-GR" sz="1200" dirty="0">
                          <a:solidFill>
                            <a:srgbClr val="002060"/>
                          </a:solidFill>
                          <a:effectLst/>
                        </a:rPr>
                        <a:t>Ήπειρος</a:t>
                      </a:r>
                      <a:endParaRPr lang="el-GR"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tc>
                <a:tc>
                  <a:txBody>
                    <a:bodyPr/>
                    <a:lstStyle/>
                    <a:p>
                      <a:pPr algn="just">
                        <a:spcAft>
                          <a:spcPts val="0"/>
                        </a:spcAft>
                      </a:pPr>
                      <a:r>
                        <a:rPr lang="el-GR" sz="1200" dirty="0">
                          <a:effectLst/>
                        </a:rPr>
                        <a:t>20%</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tc>
                <a:extLst>
                  <a:ext uri="{0D108BD9-81ED-4DB2-BD59-A6C34878D82A}">
                    <a16:rowId xmlns:a16="http://schemas.microsoft.com/office/drawing/2014/main" val="46889341"/>
                  </a:ext>
                </a:extLst>
              </a:tr>
              <a:tr h="1108710">
                <a:tc>
                  <a:txBody>
                    <a:bodyPr/>
                    <a:lstStyle/>
                    <a:p>
                      <a:pPr algn="just">
                        <a:spcAft>
                          <a:spcPts val="0"/>
                        </a:spcAft>
                      </a:pPr>
                      <a:r>
                        <a:rPr lang="el-GR" sz="1200" dirty="0">
                          <a:solidFill>
                            <a:srgbClr val="002060"/>
                          </a:solidFill>
                          <a:effectLst/>
                        </a:rPr>
                        <a:t>Μακεδονία</a:t>
                      </a:r>
                      <a:endParaRPr lang="el-GR"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tc>
                <a:tc>
                  <a:txBody>
                    <a:bodyPr/>
                    <a:lstStyle/>
                    <a:p>
                      <a:pPr algn="just">
                        <a:spcAft>
                          <a:spcPts val="0"/>
                        </a:spcAft>
                      </a:pPr>
                      <a:r>
                        <a:rPr lang="el-GR" sz="1200">
                          <a:effectLst/>
                        </a:rPr>
                        <a:t>20%</a:t>
                      </a:r>
                      <a:endParaRPr lang="el-GR" sz="110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tc>
                <a:extLst>
                  <a:ext uri="{0D108BD9-81ED-4DB2-BD59-A6C34878D82A}">
                    <a16:rowId xmlns:a16="http://schemas.microsoft.com/office/drawing/2014/main" val="701634599"/>
                  </a:ext>
                </a:extLst>
              </a:tr>
              <a:tr h="1108710">
                <a:tc>
                  <a:txBody>
                    <a:bodyPr/>
                    <a:lstStyle/>
                    <a:p>
                      <a:pPr algn="just">
                        <a:spcAft>
                          <a:spcPts val="0"/>
                        </a:spcAft>
                      </a:pPr>
                      <a:r>
                        <a:rPr lang="el-GR" sz="1200" dirty="0">
                          <a:solidFill>
                            <a:srgbClr val="002060"/>
                          </a:solidFill>
                          <a:effectLst/>
                        </a:rPr>
                        <a:t>Κρήτη</a:t>
                      </a:r>
                      <a:endParaRPr lang="el-GR"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tc>
                <a:tc>
                  <a:txBody>
                    <a:bodyPr/>
                    <a:lstStyle/>
                    <a:p>
                      <a:pPr algn="just">
                        <a:spcAft>
                          <a:spcPts val="0"/>
                        </a:spcAft>
                      </a:pPr>
                      <a:r>
                        <a:rPr lang="el-GR" sz="1200">
                          <a:effectLst/>
                        </a:rPr>
                        <a:t>21%</a:t>
                      </a:r>
                      <a:endParaRPr lang="el-GR" sz="110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tc>
                <a:extLst>
                  <a:ext uri="{0D108BD9-81ED-4DB2-BD59-A6C34878D82A}">
                    <a16:rowId xmlns:a16="http://schemas.microsoft.com/office/drawing/2014/main" val="3841597463"/>
                  </a:ext>
                </a:extLst>
              </a:tr>
              <a:tr h="1108710">
                <a:tc>
                  <a:txBody>
                    <a:bodyPr/>
                    <a:lstStyle/>
                    <a:p>
                      <a:pPr algn="just">
                        <a:spcAft>
                          <a:spcPts val="0"/>
                        </a:spcAft>
                      </a:pPr>
                      <a:r>
                        <a:rPr lang="el-GR" sz="1200" dirty="0">
                          <a:solidFill>
                            <a:srgbClr val="002060"/>
                          </a:solidFill>
                          <a:effectLst/>
                        </a:rPr>
                        <a:t>Πελοπόννησος</a:t>
                      </a:r>
                      <a:endParaRPr lang="el-GR"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tc>
                <a:tc>
                  <a:txBody>
                    <a:bodyPr/>
                    <a:lstStyle/>
                    <a:p>
                      <a:pPr algn="just">
                        <a:spcAft>
                          <a:spcPts val="0"/>
                        </a:spcAft>
                      </a:pPr>
                      <a:r>
                        <a:rPr lang="el-GR" sz="1200" dirty="0">
                          <a:effectLst/>
                        </a:rPr>
                        <a:t>22%</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tc>
                <a:extLst>
                  <a:ext uri="{0D108BD9-81ED-4DB2-BD59-A6C34878D82A}">
                    <a16:rowId xmlns:a16="http://schemas.microsoft.com/office/drawing/2014/main" val="3237163659"/>
                  </a:ext>
                </a:extLst>
              </a:tr>
            </a:tbl>
          </a:graphicData>
        </a:graphic>
      </p:graphicFrame>
      <p:sp>
        <p:nvSpPr>
          <p:cNvPr id="21526" name="Rectangle 1"/>
          <p:cNvSpPr>
            <a:spLocks noChangeArrowheads="1"/>
          </p:cNvSpPr>
          <p:nvPr/>
        </p:nvSpPr>
        <p:spPr bwMode="auto">
          <a:xfrm>
            <a:off x="611188" y="150813"/>
            <a:ext cx="78486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182563">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600" b="1">
                <a:latin typeface="Times New Roman" panose="02020603050405020304" pitchFamily="18" charset="0"/>
                <a:cs typeface="Calibri" panose="020F0502020204030204" pitchFamily="34" charset="0"/>
              </a:rPr>
              <a:t>Πίνακας 2:</a:t>
            </a:r>
            <a:r>
              <a:rPr lang="el-GR" altLang="el-GR" sz="1600">
                <a:latin typeface="Times New Roman" panose="02020603050405020304" pitchFamily="18" charset="0"/>
                <a:cs typeface="Calibri" panose="020F0502020204030204" pitchFamily="34" charset="0"/>
              </a:rPr>
              <a:t>  </a:t>
            </a:r>
            <a:r>
              <a:rPr lang="el-GR" altLang="el-GR" sz="1600" i="1">
                <a:latin typeface="Times New Roman" panose="02020603050405020304" pitchFamily="18" charset="0"/>
                <a:cs typeface="Calibri" panose="020F0502020204030204" pitchFamily="34" charset="0"/>
              </a:rPr>
              <a:t>Πτώση των στρεμματικών αποδόσεων του σίτου, του αραβοσίτου, των οσπρίων</a:t>
            </a:r>
            <a:r>
              <a:rPr lang="en-US" altLang="el-GR" sz="1600" i="1">
                <a:latin typeface="Times New Roman" panose="02020603050405020304" pitchFamily="18" charset="0"/>
                <a:cs typeface="Calibri" panose="020F0502020204030204" pitchFamily="34" charset="0"/>
              </a:rPr>
              <a:t> </a:t>
            </a:r>
            <a:r>
              <a:rPr lang="el-GR" altLang="el-GR" sz="1600" i="1">
                <a:latin typeface="Times New Roman" panose="02020603050405020304" pitchFamily="18" charset="0"/>
                <a:cs typeface="Calibri" panose="020F0502020204030204" pitchFamily="34" charset="0"/>
              </a:rPr>
              <a:t>και του καπνού, 1922–1933</a:t>
            </a:r>
            <a:endParaRPr lang="el-GR" altLang="el-GR" sz="1600"/>
          </a:p>
          <a:p>
            <a:pPr>
              <a:spcBef>
                <a:spcPct val="0"/>
              </a:spcBef>
              <a:buFontTx/>
              <a:buNone/>
            </a:pPr>
            <a:endParaRPr lang="el-GR" altLang="el-GR" sz="1800"/>
          </a:p>
        </p:txBody>
      </p:sp>
    </p:spTree>
    <p:extLst>
      <p:ext uri="{BB962C8B-B14F-4D97-AF65-F5344CB8AC3E}">
        <p14:creationId xmlns:p14="http://schemas.microsoft.com/office/powerpoint/2010/main" val="2537680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304800"/>
            <a:ext cx="8382000" cy="6248400"/>
          </a:xfrm>
        </p:spPr>
        <p:txBody>
          <a:bodyPr rtlCol="0">
            <a:normAutofit fontScale="70000" lnSpcReduction="20000"/>
          </a:bodyPr>
          <a:lstStyle/>
          <a:p>
            <a:pPr marL="274320" indent="-274320" algn="just" fontAlgn="auto">
              <a:spcBef>
                <a:spcPts val="580"/>
              </a:spcBef>
              <a:spcAft>
                <a:spcPts val="0"/>
              </a:spcAft>
              <a:buFont typeface="Arial" pitchFamily="34" charset="0"/>
              <a:buChar char="•"/>
              <a:defRPr/>
            </a:pPr>
            <a:r>
              <a:rPr lang="el-GR" sz="2000" b="1" dirty="0" smtClean="0"/>
              <a:t>Πίνακας </a:t>
            </a:r>
            <a:r>
              <a:rPr lang="el-GR" sz="2000" b="1" dirty="0" smtClean="0"/>
              <a:t>3</a:t>
            </a:r>
            <a:r>
              <a:rPr lang="el-GR" sz="2000" dirty="0" smtClean="0"/>
              <a:t> </a:t>
            </a:r>
            <a:r>
              <a:rPr lang="el-GR" sz="2000" i="1" dirty="0" smtClean="0"/>
              <a:t>Διακύμανση του αγροτικού εισοδήματος σε τρέχουσες τιμές, 1927-39</a:t>
            </a:r>
          </a:p>
          <a:p>
            <a:pPr marL="274320" indent="-274320" algn="just" fontAlgn="auto">
              <a:spcBef>
                <a:spcPts val="580"/>
              </a:spcBef>
              <a:spcAft>
                <a:spcPts val="0"/>
              </a:spcAft>
              <a:buFont typeface="Arial" pitchFamily="34" charset="0"/>
              <a:buChar char="•"/>
              <a:defRPr/>
            </a:pPr>
            <a:endParaRPr lang="el-GR" sz="2000" i="1" dirty="0" smtClean="0"/>
          </a:p>
          <a:p>
            <a:pPr marL="274320" indent="-274320" algn="just" fontAlgn="auto">
              <a:spcBef>
                <a:spcPts val="580"/>
              </a:spcBef>
              <a:spcAft>
                <a:spcPts val="0"/>
              </a:spcAft>
              <a:buFont typeface="Arial" pitchFamily="34" charset="0"/>
              <a:buChar char="•"/>
              <a:defRPr/>
            </a:pPr>
            <a:endParaRPr lang="el-GR" sz="2000" i="1" dirty="0" smtClean="0"/>
          </a:p>
          <a:p>
            <a:pPr marL="274320" indent="-274320" algn="just" fontAlgn="auto">
              <a:spcBef>
                <a:spcPts val="580"/>
              </a:spcBef>
              <a:spcAft>
                <a:spcPts val="0"/>
              </a:spcAft>
              <a:buFont typeface="Arial" pitchFamily="34" charset="0"/>
              <a:buChar char="•"/>
              <a:defRPr/>
            </a:pPr>
            <a:endParaRPr lang="el-GR" sz="2000" dirty="0" smtClean="0"/>
          </a:p>
          <a:p>
            <a:pPr marL="274320" indent="-274320" algn="just" fontAlgn="auto">
              <a:spcBef>
                <a:spcPts val="580"/>
              </a:spcBef>
              <a:spcAft>
                <a:spcPts val="0"/>
              </a:spcAft>
              <a:buFont typeface="Arial" pitchFamily="34" charset="0"/>
              <a:buChar char="•"/>
              <a:defRPr/>
            </a:pPr>
            <a:endParaRPr lang="el-GR" sz="2000" dirty="0" smtClean="0"/>
          </a:p>
          <a:p>
            <a:pPr marL="274320" indent="-274320" algn="just" fontAlgn="auto">
              <a:spcBef>
                <a:spcPts val="580"/>
              </a:spcBef>
              <a:spcAft>
                <a:spcPts val="0"/>
              </a:spcAft>
              <a:buFont typeface="Arial" pitchFamily="34" charset="0"/>
              <a:buChar char="•"/>
              <a:defRPr/>
            </a:pPr>
            <a:endParaRPr lang="el-GR" sz="2000" dirty="0" smtClean="0"/>
          </a:p>
          <a:p>
            <a:pPr marL="274320" indent="-274320" algn="just" fontAlgn="auto">
              <a:spcBef>
                <a:spcPts val="580"/>
              </a:spcBef>
              <a:spcAft>
                <a:spcPts val="0"/>
              </a:spcAft>
              <a:buFont typeface="Arial" pitchFamily="34" charset="0"/>
              <a:buChar char="•"/>
              <a:defRPr/>
            </a:pPr>
            <a:endParaRPr lang="el-GR" sz="2000" dirty="0" smtClean="0"/>
          </a:p>
          <a:p>
            <a:pPr marL="274320" indent="-274320" algn="just" fontAlgn="auto">
              <a:spcBef>
                <a:spcPts val="580"/>
              </a:spcBef>
              <a:spcAft>
                <a:spcPts val="0"/>
              </a:spcAft>
              <a:buFont typeface="Arial" pitchFamily="34" charset="0"/>
              <a:buChar char="•"/>
              <a:defRPr/>
            </a:pPr>
            <a:endParaRPr lang="el-GR" sz="2000" dirty="0" smtClean="0"/>
          </a:p>
          <a:p>
            <a:pPr marL="274320" indent="-274320" algn="just" fontAlgn="auto">
              <a:spcBef>
                <a:spcPts val="580"/>
              </a:spcBef>
              <a:spcAft>
                <a:spcPts val="0"/>
              </a:spcAft>
              <a:buFont typeface="Arial" pitchFamily="34" charset="0"/>
              <a:buChar char="•"/>
              <a:defRPr/>
            </a:pPr>
            <a:endParaRPr lang="el-GR" sz="2000" dirty="0" smtClean="0"/>
          </a:p>
          <a:p>
            <a:pPr marL="274320" indent="-274320" algn="just" fontAlgn="auto">
              <a:spcBef>
                <a:spcPts val="580"/>
              </a:spcBef>
              <a:spcAft>
                <a:spcPts val="0"/>
              </a:spcAft>
              <a:buFont typeface="Arial" pitchFamily="34" charset="0"/>
              <a:buChar char="•"/>
              <a:defRPr/>
            </a:pPr>
            <a:endParaRPr lang="el-GR" sz="2000" dirty="0" smtClean="0"/>
          </a:p>
          <a:p>
            <a:pPr marL="274320" indent="-274320" algn="just" fontAlgn="auto">
              <a:spcBef>
                <a:spcPts val="580"/>
              </a:spcBef>
              <a:spcAft>
                <a:spcPts val="0"/>
              </a:spcAft>
              <a:buFont typeface="Arial" pitchFamily="34" charset="0"/>
              <a:buChar char="•"/>
              <a:defRPr/>
            </a:pPr>
            <a:endParaRPr lang="el-GR" sz="2000" dirty="0" smtClean="0"/>
          </a:p>
          <a:p>
            <a:pPr marL="274320" indent="-274320" algn="just" fontAlgn="auto">
              <a:spcBef>
                <a:spcPts val="580"/>
              </a:spcBef>
              <a:spcAft>
                <a:spcPts val="0"/>
              </a:spcAft>
              <a:buFont typeface="Arial" pitchFamily="34" charset="0"/>
              <a:buChar char="•"/>
              <a:defRPr/>
            </a:pPr>
            <a:endParaRPr lang="el-GR" sz="2000" dirty="0" smtClean="0"/>
          </a:p>
          <a:p>
            <a:pPr marL="274320" indent="-274320" algn="just" fontAlgn="auto">
              <a:spcBef>
                <a:spcPts val="580"/>
              </a:spcBef>
              <a:spcAft>
                <a:spcPts val="0"/>
              </a:spcAft>
              <a:buFont typeface="Arial" pitchFamily="34" charset="0"/>
              <a:buChar char="•"/>
              <a:defRPr/>
            </a:pPr>
            <a:endParaRPr lang="el-GR" sz="2000" dirty="0" smtClean="0"/>
          </a:p>
          <a:p>
            <a:pPr marL="274320" indent="-274320" algn="just" fontAlgn="auto">
              <a:spcBef>
                <a:spcPts val="580"/>
              </a:spcBef>
              <a:spcAft>
                <a:spcPts val="0"/>
              </a:spcAft>
              <a:buFont typeface="Arial" pitchFamily="34" charset="0"/>
              <a:buChar char="•"/>
              <a:defRPr/>
            </a:pPr>
            <a:endParaRPr lang="el-GR" sz="2000" dirty="0" smtClean="0"/>
          </a:p>
          <a:p>
            <a:pPr marL="274320" indent="-274320" algn="just" fontAlgn="auto">
              <a:spcBef>
                <a:spcPts val="580"/>
              </a:spcBef>
              <a:spcAft>
                <a:spcPts val="0"/>
              </a:spcAft>
              <a:buFont typeface="Arial" pitchFamily="34" charset="0"/>
              <a:buChar char="•"/>
              <a:defRPr/>
            </a:pPr>
            <a:endParaRPr lang="el-GR" sz="2000" dirty="0" smtClean="0"/>
          </a:p>
          <a:p>
            <a:pPr marL="274320" indent="-274320" algn="just" fontAlgn="auto">
              <a:spcBef>
                <a:spcPts val="580"/>
              </a:spcBef>
              <a:spcAft>
                <a:spcPts val="0"/>
              </a:spcAft>
              <a:buFont typeface="Arial" pitchFamily="34" charset="0"/>
              <a:buChar char="•"/>
              <a:defRPr/>
            </a:pPr>
            <a:endParaRPr lang="en-US" sz="2000" dirty="0" smtClean="0"/>
          </a:p>
          <a:p>
            <a:pPr marL="274320" indent="-274320" algn="just" fontAlgn="auto">
              <a:spcBef>
                <a:spcPts val="580"/>
              </a:spcBef>
              <a:spcAft>
                <a:spcPts val="0"/>
              </a:spcAft>
              <a:buFont typeface="Arial" pitchFamily="34" charset="0"/>
              <a:buChar char="•"/>
              <a:defRPr/>
            </a:pPr>
            <a:endParaRPr lang="en-US" sz="2000" dirty="0" smtClean="0"/>
          </a:p>
          <a:p>
            <a:pPr marL="274320" indent="-274320" algn="just" fontAlgn="auto">
              <a:spcBef>
                <a:spcPts val="580"/>
              </a:spcBef>
              <a:spcAft>
                <a:spcPts val="0"/>
              </a:spcAft>
              <a:buFont typeface="Arial" pitchFamily="34" charset="0"/>
              <a:buChar char="•"/>
              <a:defRPr/>
            </a:pPr>
            <a:endParaRPr lang="en-US" sz="2000" dirty="0" smtClean="0"/>
          </a:p>
          <a:p>
            <a:pPr marL="274320" indent="-274320" algn="just" fontAlgn="auto">
              <a:spcBef>
                <a:spcPts val="580"/>
              </a:spcBef>
              <a:spcAft>
                <a:spcPts val="0"/>
              </a:spcAft>
              <a:buFont typeface="Arial" pitchFamily="34" charset="0"/>
              <a:buChar char="•"/>
              <a:defRPr/>
            </a:pPr>
            <a:endParaRPr lang="en-US" sz="2000" dirty="0" smtClean="0"/>
          </a:p>
          <a:p>
            <a:pPr marL="274320" indent="-274320" algn="just" fontAlgn="auto">
              <a:spcBef>
                <a:spcPts val="580"/>
              </a:spcBef>
              <a:spcAft>
                <a:spcPts val="0"/>
              </a:spcAft>
              <a:buFont typeface="Arial" pitchFamily="34" charset="0"/>
              <a:buChar char="•"/>
              <a:defRPr/>
            </a:pPr>
            <a:endParaRPr lang="el-GR" sz="2000" dirty="0" smtClean="0"/>
          </a:p>
          <a:p>
            <a:pPr marL="274320" indent="-274320" algn="r" fontAlgn="auto">
              <a:spcBef>
                <a:spcPts val="580"/>
              </a:spcBef>
              <a:spcAft>
                <a:spcPts val="0"/>
              </a:spcAft>
              <a:buFont typeface="Wingdings 2"/>
              <a:buNone/>
              <a:defRPr/>
            </a:pPr>
            <a:endParaRPr lang="el-GR" sz="2000" dirty="0" smtClean="0"/>
          </a:p>
          <a:p>
            <a:pPr marL="274320" indent="-274320" algn="r" fontAlgn="auto">
              <a:spcBef>
                <a:spcPts val="580"/>
              </a:spcBef>
              <a:spcAft>
                <a:spcPts val="0"/>
              </a:spcAft>
              <a:buFont typeface="Wingdings 2"/>
              <a:buNone/>
              <a:defRPr/>
            </a:pPr>
            <a:endParaRPr lang="el-GR" sz="2000" dirty="0" smtClean="0"/>
          </a:p>
          <a:p>
            <a:pPr marL="274320" indent="-274320" algn="r" fontAlgn="auto">
              <a:spcBef>
                <a:spcPts val="580"/>
              </a:spcBef>
              <a:spcAft>
                <a:spcPts val="0"/>
              </a:spcAft>
              <a:buFont typeface="Wingdings 2"/>
              <a:buNone/>
              <a:defRPr/>
            </a:pPr>
            <a:endParaRPr lang="el-GR" sz="2000" dirty="0" smtClean="0"/>
          </a:p>
          <a:p>
            <a:pPr marL="274320" indent="-274320" algn="just" fontAlgn="auto">
              <a:spcBef>
                <a:spcPts val="580"/>
              </a:spcBef>
              <a:spcAft>
                <a:spcPts val="0"/>
              </a:spcAft>
              <a:buFont typeface="Wingdings 2"/>
              <a:buNone/>
              <a:defRPr/>
            </a:pPr>
            <a:r>
              <a:rPr lang="el-GR" sz="2000" dirty="0" smtClean="0"/>
              <a:t>Πηγή: Χρυσός </a:t>
            </a:r>
            <a:r>
              <a:rPr lang="el-GR" sz="2000" dirty="0" err="1" smtClean="0"/>
              <a:t>Ευελπίδης</a:t>
            </a:r>
            <a:r>
              <a:rPr lang="el-GR" sz="2000" dirty="0" smtClean="0"/>
              <a:t>, </a:t>
            </a:r>
            <a:r>
              <a:rPr lang="el-GR" sz="2000" i="1" dirty="0" smtClean="0"/>
              <a:t>Η γεωργία της Ελλάδος.  Οικονομική και κοινωνική </a:t>
            </a:r>
            <a:r>
              <a:rPr lang="el-GR" sz="2000" i="1" dirty="0" err="1" smtClean="0"/>
              <a:t>άποψις</a:t>
            </a:r>
            <a:r>
              <a:rPr lang="el-GR" sz="2000" dirty="0" smtClean="0"/>
              <a:t>,</a:t>
            </a:r>
          </a:p>
          <a:p>
            <a:pPr marL="274320" indent="-274320" algn="just" fontAlgn="auto">
              <a:spcBef>
                <a:spcPts val="580"/>
              </a:spcBef>
              <a:spcAft>
                <a:spcPts val="0"/>
              </a:spcAft>
              <a:buFont typeface="Wingdings 2"/>
              <a:buNone/>
              <a:defRPr/>
            </a:pPr>
            <a:r>
              <a:rPr lang="el-GR" sz="2000" dirty="0" smtClean="0"/>
              <a:t>Αθήναι 1944, σ. 169.</a:t>
            </a:r>
            <a:endParaRPr lang="en-US" sz="2000" i="1" dirty="0" smtClean="0"/>
          </a:p>
        </p:txBody>
      </p:sp>
      <p:graphicFrame>
        <p:nvGraphicFramePr>
          <p:cNvPr id="4" name="Table 3"/>
          <p:cNvGraphicFramePr>
            <a:graphicFrameLocks noGrp="1"/>
          </p:cNvGraphicFramePr>
          <p:nvPr/>
        </p:nvGraphicFramePr>
        <p:xfrm>
          <a:off x="685800" y="609600"/>
          <a:ext cx="6781800" cy="5273042"/>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20000"/>
                    </a:ext>
                  </a:extLst>
                </a:gridCol>
                <a:gridCol w="3962400">
                  <a:extLst>
                    <a:ext uri="{9D8B030D-6E8A-4147-A177-3AD203B41FA5}">
                      <a16:colId xmlns:a16="http://schemas.microsoft.com/office/drawing/2014/main" val="20001"/>
                    </a:ext>
                  </a:extLst>
                </a:gridCol>
              </a:tblGrid>
              <a:tr h="447403">
                <a:tc>
                  <a:txBody>
                    <a:bodyPr/>
                    <a:lstStyle/>
                    <a:p>
                      <a:r>
                        <a:rPr lang="el-GR" dirty="0" smtClean="0"/>
                        <a:t>Έτη</a:t>
                      </a:r>
                      <a:endParaRPr lang="en-US" dirty="0"/>
                    </a:p>
                  </a:txBody>
                  <a:tcPr/>
                </a:tc>
                <a:tc>
                  <a:txBody>
                    <a:bodyPr/>
                    <a:lstStyle/>
                    <a:p>
                      <a:r>
                        <a:rPr lang="el-GR" dirty="0" smtClean="0"/>
                        <a:t>Εκατομμύρια Δραχμές</a:t>
                      </a:r>
                      <a:endParaRPr lang="en-US" dirty="0"/>
                    </a:p>
                  </a:txBody>
                  <a:tcPr/>
                </a:tc>
                <a:extLst>
                  <a:ext uri="{0D108BD9-81ED-4DB2-BD59-A6C34878D82A}">
                    <a16:rowId xmlns:a16="http://schemas.microsoft.com/office/drawing/2014/main" val="10000"/>
                  </a:ext>
                </a:extLst>
              </a:tr>
              <a:tr h="371203">
                <a:tc>
                  <a:txBody>
                    <a:bodyPr/>
                    <a:lstStyle/>
                    <a:p>
                      <a:r>
                        <a:rPr lang="el-GR" dirty="0" smtClean="0"/>
                        <a:t>1927</a:t>
                      </a:r>
                      <a:endParaRPr lang="en-US" dirty="0"/>
                    </a:p>
                  </a:txBody>
                  <a:tcPr/>
                </a:tc>
                <a:tc>
                  <a:txBody>
                    <a:bodyPr/>
                    <a:lstStyle/>
                    <a:p>
                      <a:r>
                        <a:rPr lang="el-GR" dirty="0" smtClean="0"/>
                        <a:t>15.256</a:t>
                      </a:r>
                      <a:endParaRPr lang="en-US" dirty="0"/>
                    </a:p>
                  </a:txBody>
                  <a:tcPr/>
                </a:tc>
                <a:extLst>
                  <a:ext uri="{0D108BD9-81ED-4DB2-BD59-A6C34878D82A}">
                    <a16:rowId xmlns:a16="http://schemas.microsoft.com/office/drawing/2014/main" val="10001"/>
                  </a:ext>
                </a:extLst>
              </a:tr>
              <a:tr h="371203">
                <a:tc>
                  <a:txBody>
                    <a:bodyPr/>
                    <a:lstStyle/>
                    <a:p>
                      <a:r>
                        <a:rPr lang="el-GR" dirty="0" smtClean="0"/>
                        <a:t>1928</a:t>
                      </a:r>
                      <a:endParaRPr lang="en-US" dirty="0"/>
                    </a:p>
                  </a:txBody>
                  <a:tcPr/>
                </a:tc>
                <a:tc>
                  <a:txBody>
                    <a:bodyPr/>
                    <a:lstStyle/>
                    <a:p>
                      <a:r>
                        <a:rPr lang="el-GR" b="0" dirty="0" smtClean="0"/>
                        <a:t>16.255</a:t>
                      </a:r>
                      <a:endParaRPr lang="en-US" b="0" dirty="0"/>
                    </a:p>
                  </a:txBody>
                  <a:tcPr/>
                </a:tc>
                <a:extLst>
                  <a:ext uri="{0D108BD9-81ED-4DB2-BD59-A6C34878D82A}">
                    <a16:rowId xmlns:a16="http://schemas.microsoft.com/office/drawing/2014/main" val="10002"/>
                  </a:ext>
                </a:extLst>
              </a:tr>
              <a:tr h="371203">
                <a:tc>
                  <a:txBody>
                    <a:bodyPr/>
                    <a:lstStyle/>
                    <a:p>
                      <a:r>
                        <a:rPr lang="el-GR" dirty="0" smtClean="0"/>
                        <a:t>1929</a:t>
                      </a:r>
                      <a:endParaRPr lang="en-US" dirty="0"/>
                    </a:p>
                  </a:txBody>
                  <a:tcPr/>
                </a:tc>
                <a:tc>
                  <a:txBody>
                    <a:bodyPr/>
                    <a:lstStyle/>
                    <a:p>
                      <a:r>
                        <a:rPr lang="el-GR" dirty="0" smtClean="0"/>
                        <a:t>13.006</a:t>
                      </a:r>
                      <a:endParaRPr lang="en-US" dirty="0"/>
                    </a:p>
                  </a:txBody>
                  <a:tcPr/>
                </a:tc>
                <a:extLst>
                  <a:ext uri="{0D108BD9-81ED-4DB2-BD59-A6C34878D82A}">
                    <a16:rowId xmlns:a16="http://schemas.microsoft.com/office/drawing/2014/main" val="10003"/>
                  </a:ext>
                </a:extLst>
              </a:tr>
              <a:tr h="371203">
                <a:tc>
                  <a:txBody>
                    <a:bodyPr/>
                    <a:lstStyle/>
                    <a:p>
                      <a:r>
                        <a:rPr lang="el-GR" dirty="0" smtClean="0"/>
                        <a:t>1930</a:t>
                      </a:r>
                      <a:endParaRPr lang="en-US" dirty="0"/>
                    </a:p>
                  </a:txBody>
                  <a:tcPr/>
                </a:tc>
                <a:tc>
                  <a:txBody>
                    <a:bodyPr/>
                    <a:lstStyle/>
                    <a:p>
                      <a:r>
                        <a:rPr lang="el-GR" dirty="0" smtClean="0"/>
                        <a:t>12.522</a:t>
                      </a:r>
                      <a:endParaRPr lang="en-US" dirty="0"/>
                    </a:p>
                  </a:txBody>
                  <a:tcPr/>
                </a:tc>
                <a:extLst>
                  <a:ext uri="{0D108BD9-81ED-4DB2-BD59-A6C34878D82A}">
                    <a16:rowId xmlns:a16="http://schemas.microsoft.com/office/drawing/2014/main" val="10004"/>
                  </a:ext>
                </a:extLst>
              </a:tr>
              <a:tr h="371203">
                <a:tc>
                  <a:txBody>
                    <a:bodyPr/>
                    <a:lstStyle/>
                    <a:p>
                      <a:r>
                        <a:rPr lang="el-GR" dirty="0" smtClean="0"/>
                        <a:t>1931</a:t>
                      </a:r>
                      <a:endParaRPr lang="en-US" dirty="0"/>
                    </a:p>
                  </a:txBody>
                  <a:tcPr/>
                </a:tc>
                <a:tc>
                  <a:txBody>
                    <a:bodyPr/>
                    <a:lstStyle/>
                    <a:p>
                      <a:r>
                        <a:rPr lang="el-GR" dirty="0" smtClean="0"/>
                        <a:t>11.568</a:t>
                      </a:r>
                      <a:endParaRPr lang="en-US" dirty="0"/>
                    </a:p>
                  </a:txBody>
                  <a:tcPr/>
                </a:tc>
                <a:extLst>
                  <a:ext uri="{0D108BD9-81ED-4DB2-BD59-A6C34878D82A}">
                    <a16:rowId xmlns:a16="http://schemas.microsoft.com/office/drawing/2014/main" val="10005"/>
                  </a:ext>
                </a:extLst>
              </a:tr>
              <a:tr h="371203">
                <a:tc>
                  <a:txBody>
                    <a:bodyPr/>
                    <a:lstStyle/>
                    <a:p>
                      <a:r>
                        <a:rPr lang="el-GR" dirty="0" smtClean="0"/>
                        <a:t>1932</a:t>
                      </a:r>
                      <a:endParaRPr lang="en-US" dirty="0"/>
                    </a:p>
                  </a:txBody>
                  <a:tcPr/>
                </a:tc>
                <a:tc>
                  <a:txBody>
                    <a:bodyPr/>
                    <a:lstStyle/>
                    <a:p>
                      <a:r>
                        <a:rPr lang="el-GR" dirty="0" smtClean="0"/>
                        <a:t>15.535</a:t>
                      </a:r>
                      <a:endParaRPr lang="en-US" dirty="0"/>
                    </a:p>
                  </a:txBody>
                  <a:tcPr/>
                </a:tc>
                <a:extLst>
                  <a:ext uri="{0D108BD9-81ED-4DB2-BD59-A6C34878D82A}">
                    <a16:rowId xmlns:a16="http://schemas.microsoft.com/office/drawing/2014/main" val="10006"/>
                  </a:ext>
                </a:extLst>
              </a:tr>
              <a:tr h="371203">
                <a:tc>
                  <a:txBody>
                    <a:bodyPr/>
                    <a:lstStyle/>
                    <a:p>
                      <a:r>
                        <a:rPr lang="el-GR" dirty="0" smtClean="0"/>
                        <a:t>1933</a:t>
                      </a:r>
                      <a:endParaRPr lang="en-US" dirty="0"/>
                    </a:p>
                  </a:txBody>
                  <a:tcPr/>
                </a:tc>
                <a:tc>
                  <a:txBody>
                    <a:bodyPr/>
                    <a:lstStyle/>
                    <a:p>
                      <a:r>
                        <a:rPr lang="el-GR" dirty="0" smtClean="0"/>
                        <a:t>18.318</a:t>
                      </a:r>
                      <a:endParaRPr lang="en-US" dirty="0"/>
                    </a:p>
                  </a:txBody>
                  <a:tcPr/>
                </a:tc>
                <a:extLst>
                  <a:ext uri="{0D108BD9-81ED-4DB2-BD59-A6C34878D82A}">
                    <a16:rowId xmlns:a16="http://schemas.microsoft.com/office/drawing/2014/main" val="10007"/>
                  </a:ext>
                </a:extLst>
              </a:tr>
              <a:tr h="371203">
                <a:tc>
                  <a:txBody>
                    <a:bodyPr/>
                    <a:lstStyle/>
                    <a:p>
                      <a:r>
                        <a:rPr lang="el-GR" dirty="0" smtClean="0"/>
                        <a:t>1934</a:t>
                      </a:r>
                      <a:endParaRPr lang="en-US" dirty="0"/>
                    </a:p>
                  </a:txBody>
                  <a:tcPr/>
                </a:tc>
                <a:tc>
                  <a:txBody>
                    <a:bodyPr/>
                    <a:lstStyle/>
                    <a:p>
                      <a:r>
                        <a:rPr lang="el-GR" dirty="0" smtClean="0"/>
                        <a:t>19.698</a:t>
                      </a:r>
                      <a:endParaRPr lang="en-US" dirty="0"/>
                    </a:p>
                  </a:txBody>
                  <a:tcPr/>
                </a:tc>
                <a:extLst>
                  <a:ext uri="{0D108BD9-81ED-4DB2-BD59-A6C34878D82A}">
                    <a16:rowId xmlns:a16="http://schemas.microsoft.com/office/drawing/2014/main" val="10008"/>
                  </a:ext>
                </a:extLst>
              </a:tr>
              <a:tr h="371203">
                <a:tc>
                  <a:txBody>
                    <a:bodyPr/>
                    <a:lstStyle/>
                    <a:p>
                      <a:r>
                        <a:rPr lang="el-GR" dirty="0" smtClean="0"/>
                        <a:t>1935</a:t>
                      </a:r>
                      <a:endParaRPr lang="en-US" dirty="0"/>
                    </a:p>
                  </a:txBody>
                  <a:tcPr/>
                </a:tc>
                <a:tc>
                  <a:txBody>
                    <a:bodyPr/>
                    <a:lstStyle/>
                    <a:p>
                      <a:r>
                        <a:rPr lang="el-GR" dirty="0" smtClean="0"/>
                        <a:t>21.353</a:t>
                      </a:r>
                      <a:endParaRPr lang="en-US" dirty="0"/>
                    </a:p>
                  </a:txBody>
                  <a:tcPr/>
                </a:tc>
                <a:extLst>
                  <a:ext uri="{0D108BD9-81ED-4DB2-BD59-A6C34878D82A}">
                    <a16:rowId xmlns:a16="http://schemas.microsoft.com/office/drawing/2014/main" val="10009"/>
                  </a:ext>
                </a:extLst>
              </a:tr>
              <a:tr h="371203">
                <a:tc>
                  <a:txBody>
                    <a:bodyPr/>
                    <a:lstStyle/>
                    <a:p>
                      <a:r>
                        <a:rPr lang="el-GR" dirty="0" smtClean="0"/>
                        <a:t>1936</a:t>
                      </a:r>
                      <a:endParaRPr lang="en-US" dirty="0"/>
                    </a:p>
                  </a:txBody>
                  <a:tcPr/>
                </a:tc>
                <a:tc>
                  <a:txBody>
                    <a:bodyPr/>
                    <a:lstStyle/>
                    <a:p>
                      <a:r>
                        <a:rPr lang="el-GR" dirty="0" smtClean="0"/>
                        <a:t>21.594</a:t>
                      </a:r>
                      <a:endParaRPr lang="en-US" dirty="0"/>
                    </a:p>
                  </a:txBody>
                  <a:tcPr/>
                </a:tc>
                <a:extLst>
                  <a:ext uri="{0D108BD9-81ED-4DB2-BD59-A6C34878D82A}">
                    <a16:rowId xmlns:a16="http://schemas.microsoft.com/office/drawing/2014/main" val="10010"/>
                  </a:ext>
                </a:extLst>
              </a:tr>
              <a:tr h="371203">
                <a:tc>
                  <a:txBody>
                    <a:bodyPr/>
                    <a:lstStyle/>
                    <a:p>
                      <a:r>
                        <a:rPr lang="el-GR" dirty="0" smtClean="0"/>
                        <a:t>1937</a:t>
                      </a:r>
                      <a:endParaRPr lang="en-US" dirty="0"/>
                    </a:p>
                  </a:txBody>
                  <a:tcPr/>
                </a:tc>
                <a:tc>
                  <a:txBody>
                    <a:bodyPr/>
                    <a:lstStyle/>
                    <a:p>
                      <a:r>
                        <a:rPr lang="el-GR" sz="1800" kern="1200" dirty="0" smtClean="0">
                          <a:solidFill>
                            <a:schemeClr val="dk1"/>
                          </a:solidFill>
                          <a:latin typeface="+mn-lt"/>
                          <a:ea typeface="+mn-ea"/>
                          <a:cs typeface="+mn-cs"/>
                        </a:rPr>
                        <a:t>—</a:t>
                      </a:r>
                      <a:endParaRPr lang="en-US" dirty="0"/>
                    </a:p>
                  </a:txBody>
                  <a:tcPr/>
                </a:tc>
                <a:extLst>
                  <a:ext uri="{0D108BD9-81ED-4DB2-BD59-A6C34878D82A}">
                    <a16:rowId xmlns:a16="http://schemas.microsoft.com/office/drawing/2014/main" val="10011"/>
                  </a:ext>
                </a:extLst>
              </a:tr>
              <a:tr h="371203">
                <a:tc>
                  <a:txBody>
                    <a:bodyPr/>
                    <a:lstStyle/>
                    <a:p>
                      <a:r>
                        <a:rPr lang="el-GR" dirty="0" smtClean="0"/>
                        <a:t>1938</a:t>
                      </a:r>
                      <a:endParaRPr lang="en-US" dirty="0"/>
                    </a:p>
                  </a:txBody>
                  <a:tcPr/>
                </a:tc>
                <a:tc>
                  <a:txBody>
                    <a:bodyPr/>
                    <a:lstStyle/>
                    <a:p>
                      <a:r>
                        <a:rPr lang="el-GR" sz="1800" kern="1200" dirty="0" smtClean="0">
                          <a:solidFill>
                            <a:schemeClr val="dk1"/>
                          </a:solidFill>
                          <a:latin typeface="+mn-lt"/>
                          <a:ea typeface="+mn-ea"/>
                          <a:cs typeface="+mn-cs"/>
                        </a:rPr>
                        <a:t>—</a:t>
                      </a:r>
                      <a:endParaRPr lang="en-US" dirty="0"/>
                    </a:p>
                  </a:txBody>
                  <a:tcPr/>
                </a:tc>
                <a:extLst>
                  <a:ext uri="{0D108BD9-81ED-4DB2-BD59-A6C34878D82A}">
                    <a16:rowId xmlns:a16="http://schemas.microsoft.com/office/drawing/2014/main" val="10012"/>
                  </a:ext>
                </a:extLst>
              </a:tr>
              <a:tr h="371203">
                <a:tc>
                  <a:txBody>
                    <a:bodyPr/>
                    <a:lstStyle/>
                    <a:p>
                      <a:r>
                        <a:rPr lang="el-GR" dirty="0" smtClean="0"/>
                        <a:t>1939</a:t>
                      </a:r>
                      <a:endParaRPr lang="en-US" dirty="0"/>
                    </a:p>
                  </a:txBody>
                  <a:tcPr/>
                </a:tc>
                <a:tc>
                  <a:txBody>
                    <a:bodyPr/>
                    <a:lstStyle/>
                    <a:p>
                      <a:r>
                        <a:rPr lang="el-GR" dirty="0" smtClean="0"/>
                        <a:t>29.720</a:t>
                      </a:r>
                      <a:endParaRPr lang="en-US" dirty="0"/>
                    </a:p>
                  </a:txBody>
                  <a:tcPr/>
                </a:tc>
                <a:extLst>
                  <a:ext uri="{0D108BD9-81ED-4DB2-BD59-A6C34878D82A}">
                    <a16:rowId xmlns:a16="http://schemas.microsoft.com/office/drawing/2014/main" val="10013"/>
                  </a:ext>
                </a:extLst>
              </a:tr>
            </a:tbl>
          </a:graphicData>
        </a:graphic>
      </p:graphicFrame>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304800"/>
            <a:ext cx="8686800" cy="6400800"/>
          </a:xfrm>
        </p:spPr>
        <p:txBody>
          <a:bodyPr rtlCol="0">
            <a:normAutofit fontScale="92500" lnSpcReduction="10000"/>
          </a:bodyPr>
          <a:lstStyle/>
          <a:p>
            <a:pPr marL="274320" indent="-274320" algn="just" fontAlgn="auto">
              <a:spcBef>
                <a:spcPts val="580"/>
              </a:spcBef>
              <a:spcAft>
                <a:spcPts val="0"/>
              </a:spcAft>
              <a:buFont typeface="Arial" pitchFamily="34" charset="0"/>
              <a:buChar char="•"/>
              <a:defRPr/>
            </a:pPr>
            <a:r>
              <a:rPr lang="el-GR" sz="2000" dirty="0" smtClean="0"/>
              <a:t>Η ελληνική αγροτική οικονομία υφίστατο σαφώς «τον </a:t>
            </a:r>
            <a:r>
              <a:rPr lang="el-GR" sz="2000" dirty="0" err="1" smtClean="0"/>
              <a:t>αντίκτυπον</a:t>
            </a:r>
            <a:r>
              <a:rPr lang="el-GR" sz="2000" dirty="0" smtClean="0"/>
              <a:t> των τιμών των εις τα μεγάλα κέντρα παραγωγής και καταναλώσεως», αλλά επιβαρυνόταν πολύ περισσότερο από την εκτεταμένη, κατά περιφέρειες, μονοκαλλιέργεια (π.χ. σίτου στη Θεσσαλία, της σταφίδας στην Πελοπόννησο, βάμβακος στην Κωπαΐδα, καπνού στην Ανατολική Μακεδονία κλπ.), η οποία περιόριζε τα περιθώρια αυτοκατανάλωσης, διατροφικής αυτάρκειας και κατ’ επέκτασης αυτοάμυνας των γεωργών απέναντι στη διεθνή κρίση.</a:t>
            </a:r>
          </a:p>
          <a:p>
            <a:pPr marL="274320" indent="-274320" algn="just" fontAlgn="auto">
              <a:spcBef>
                <a:spcPts val="580"/>
              </a:spcBef>
              <a:spcAft>
                <a:spcPts val="0"/>
              </a:spcAft>
              <a:buFont typeface="Arial" pitchFamily="34" charset="0"/>
              <a:buChar char="•"/>
              <a:defRPr/>
            </a:pPr>
            <a:r>
              <a:rPr lang="el-GR" sz="2000" dirty="0" smtClean="0"/>
              <a:t>Τα ελληνικά εξαγόμενα προϊόντα (καπνός, σταφίδα, ελαιόλαδο, ελιές, εσπεριδοειδή κτλ.), ως «είδη πολυτελείας μάλλον», πλήττονταν ακόμη περισσότερο από την κρίση.</a:t>
            </a:r>
          </a:p>
          <a:p>
            <a:pPr marL="274320" indent="-274320" algn="just" fontAlgn="auto">
              <a:spcBef>
                <a:spcPts val="580"/>
              </a:spcBef>
              <a:spcAft>
                <a:spcPts val="0"/>
              </a:spcAft>
              <a:buFont typeface="Arial" pitchFamily="34" charset="0"/>
              <a:buChar char="•"/>
              <a:defRPr/>
            </a:pPr>
            <a:r>
              <a:rPr lang="el-GR" sz="2000" dirty="0" smtClean="0"/>
              <a:t>Η αύξηση των εργατικών ημερομισθίων και του κόστους παραγωγής στην Ελλάδα από τον Μεγάλο Πόλεμο και εξής μείωνε ακόμη περισσότερο την ανταγωνιστικότητά τους.</a:t>
            </a:r>
          </a:p>
          <a:p>
            <a:pPr marL="274320" indent="-274320" algn="just" fontAlgn="auto">
              <a:spcBef>
                <a:spcPts val="580"/>
              </a:spcBef>
              <a:spcAft>
                <a:spcPts val="0"/>
              </a:spcAft>
              <a:buFont typeface="Arial" pitchFamily="34" charset="0"/>
              <a:buChar char="•"/>
              <a:defRPr/>
            </a:pPr>
            <a:r>
              <a:rPr lang="el-GR" sz="2000" dirty="0" smtClean="0"/>
              <a:t>Η θέση των γεωργών της Ελλάδας </a:t>
            </a:r>
            <a:r>
              <a:rPr lang="el-GR" sz="2000" dirty="0" err="1" smtClean="0"/>
              <a:t>δυσχεραίνετο</a:t>
            </a:r>
            <a:r>
              <a:rPr lang="el-GR" sz="2000" dirty="0" smtClean="0"/>
              <a:t> ακόμη περισσότερο από την απουσία ανεπτυγμένης βιομηχανίας, που να είναι σε θέση να απορροφά το πλεονάζον εργατικό δυναμικό, και από τη φραγή στην υπερπόντια μετανάστευση, που έθεσαν το 1922 οι Ηνωμένες Πολιτείες.</a:t>
            </a:r>
          </a:p>
          <a:p>
            <a:pPr marL="274320" indent="-274320" algn="just" fontAlgn="auto">
              <a:spcBef>
                <a:spcPts val="580"/>
              </a:spcBef>
              <a:spcAft>
                <a:spcPts val="0"/>
              </a:spcAft>
              <a:buFont typeface="Arial" pitchFamily="34" charset="0"/>
              <a:buChar char="•"/>
              <a:defRPr/>
            </a:pPr>
            <a:r>
              <a:rPr lang="el-GR" sz="2000" dirty="0" smtClean="0"/>
              <a:t>Ο Χρυσός </a:t>
            </a:r>
            <a:r>
              <a:rPr lang="el-GR" sz="2000" dirty="0" err="1" smtClean="0"/>
              <a:t>Ευελπίδης</a:t>
            </a:r>
            <a:r>
              <a:rPr lang="el-GR" sz="2000" dirty="0" smtClean="0"/>
              <a:t>, όπως και άλλοι γεωπόνοι, καταλόγιζε στους Έλληνες νέους γεωργούς, που είχαν αποκατασταθεί μετά την αγροτική μεταρρύθμιση και τον προσφυγικό εποικισμό, έλλειψη της «απαιτουμένης τεχνικής πείρας» και κυρίως απουσία «γεωργικής συνειδήσεως», με συνέπεια την έντονη τάση αστυφιλίας.</a:t>
            </a:r>
            <a:endParaRPr lang="en-US" sz="2000" dirty="0" smtClean="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304800"/>
            <a:ext cx="8686800" cy="6400800"/>
          </a:xfrm>
        </p:spPr>
        <p:txBody>
          <a:bodyPr rtlCol="0">
            <a:normAutofit fontScale="92500" lnSpcReduction="20000"/>
          </a:bodyPr>
          <a:lstStyle/>
          <a:p>
            <a:pPr marL="274320" indent="-274320" algn="just" fontAlgn="auto">
              <a:spcBef>
                <a:spcPts val="580"/>
              </a:spcBef>
              <a:spcAft>
                <a:spcPts val="0"/>
              </a:spcAft>
              <a:buFont typeface="Arial" pitchFamily="34" charset="0"/>
              <a:buChar char="•"/>
              <a:defRPr/>
            </a:pPr>
            <a:r>
              <a:rPr lang="el-GR" sz="2000" dirty="0" smtClean="0">
                <a:latin typeface="Times New Roman" panose="02020603050405020304" pitchFamily="18" charset="0"/>
                <a:ea typeface="Times New Roman" panose="02020603050405020304" pitchFamily="18" charset="0"/>
              </a:rPr>
              <a:t>Το σοβαρότερο πρόβλημα της ελληνικής γεωργίας </a:t>
            </a:r>
            <a:r>
              <a:rPr lang="el-GR" sz="2000" dirty="0">
                <a:latin typeface="Times New Roman" panose="02020603050405020304" pitchFamily="18" charset="0"/>
                <a:ea typeface="Times New Roman" panose="02020603050405020304" pitchFamily="18" charset="0"/>
              </a:rPr>
              <a:t>ήταν το «σιτικό», δηλαδή το πάγιο δομικό έλλειμμα της Ελλάδας σε δημητριακά και ιδίως σε </a:t>
            </a:r>
            <a:r>
              <a:rPr lang="el-GR" sz="2000" dirty="0" smtClean="0">
                <a:latin typeface="Times New Roman" panose="02020603050405020304" pitchFamily="18" charset="0"/>
                <a:ea typeface="Times New Roman" panose="02020603050405020304" pitchFamily="18" charset="0"/>
              </a:rPr>
              <a:t>μαλακό σιτάρι, από το οποίο παραγόταν ο άρτος (το βασικό διατροφικό είδος του πληθυσμού της Ελλάδας). Το «σιτικό» ήταν ζωτικό πρόβλημα, επισιτισμού και επιβίωσης. Καθ’ όλον τον 19ο αιώνα η Ελλάδα αναγκαζόταν να εισάγει μεγάλες ποσότητες σίτου και αλεύρων, προκειμένου να καλύπτει τις διατροφικές ανάγκες του πληθυσμού της. Το επισιτιστικό πρόβλημα έγινε αντιληπτό στη διάρκεια του θαλάσσιου αποκλεισμού της χώρας από τον στόλο της </a:t>
            </a:r>
            <a:r>
              <a:rPr lang="el-GR" sz="2000" dirty="0" err="1" smtClean="0">
                <a:latin typeface="Times New Roman" panose="02020603050405020304" pitchFamily="18" charset="0"/>
                <a:ea typeface="Times New Roman" panose="02020603050405020304" pitchFamily="18" charset="0"/>
              </a:rPr>
              <a:t>Αντάντ</a:t>
            </a:r>
            <a:r>
              <a:rPr lang="el-GR" sz="2000" dirty="0" smtClean="0">
                <a:latin typeface="Times New Roman" panose="02020603050405020304" pitchFamily="18" charset="0"/>
                <a:ea typeface="Times New Roman" panose="02020603050405020304" pitchFamily="18" charset="0"/>
              </a:rPr>
              <a:t> (1915 – 17) και του υποβρυχιακού πολέμου στη Μεσόγειο στα τελευταία χρόνια του Α´ Παγκοσμίου Πολέμου (1917 – 18).</a:t>
            </a:r>
          </a:p>
          <a:p>
            <a:pPr marL="274320" indent="-274320" algn="just" fontAlgn="auto">
              <a:spcBef>
                <a:spcPts val="580"/>
              </a:spcBef>
              <a:spcAft>
                <a:spcPts val="0"/>
              </a:spcAft>
              <a:buFont typeface="Arial" pitchFamily="34" charset="0"/>
              <a:buChar char="•"/>
              <a:defRPr/>
            </a:pPr>
            <a:r>
              <a:rPr lang="el-GR" sz="2000" dirty="0" smtClean="0">
                <a:latin typeface="Times New Roman" panose="02020603050405020304" pitchFamily="18" charset="0"/>
                <a:ea typeface="Times New Roman" panose="02020603050405020304" pitchFamily="18" charset="0"/>
              </a:rPr>
              <a:t>Το </a:t>
            </a:r>
            <a:r>
              <a:rPr lang="el-GR" sz="2000" dirty="0">
                <a:latin typeface="Times New Roman" panose="02020603050405020304" pitchFamily="18" charset="0"/>
                <a:ea typeface="Times New Roman" panose="02020603050405020304" pitchFamily="18" charset="0"/>
              </a:rPr>
              <a:t>«σιτικό» πρόβλημα της Ελλάδας δεν λύθηκε αυτομάτως με την ενσωμάτωση </a:t>
            </a:r>
            <a:r>
              <a:rPr lang="el-GR" sz="2000" dirty="0" smtClean="0">
                <a:latin typeface="Times New Roman" panose="02020603050405020304" pitchFamily="18" charset="0"/>
                <a:ea typeface="Times New Roman" panose="02020603050405020304" pitchFamily="18" charset="0"/>
              </a:rPr>
              <a:t>της Θεσσαλίας το 1881 ούτε με την ενσωμάτωση της </a:t>
            </a:r>
            <a:r>
              <a:rPr lang="el-GR" sz="2000" dirty="0">
                <a:latin typeface="Times New Roman" panose="02020603050405020304" pitchFamily="18" charset="0"/>
                <a:ea typeface="Times New Roman" panose="02020603050405020304" pitchFamily="18" charset="0"/>
              </a:rPr>
              <a:t>Μακεδονίας το 1913. Δέκα χρόνια αργότερα, το 1923, το έλλειμμα αυτό ανερχόταν στο κολοσσιαίο ποσοστό του 70% επί της εγχώριας </a:t>
            </a:r>
            <a:r>
              <a:rPr lang="el-GR" sz="2000" dirty="0" smtClean="0">
                <a:latin typeface="Times New Roman" panose="02020603050405020304" pitchFamily="18" charset="0"/>
                <a:ea typeface="Times New Roman" panose="02020603050405020304" pitchFamily="18" charset="0"/>
              </a:rPr>
              <a:t>κατανάλωσης. Η όξυνση του προβλήματος οφειλόταν στην έλευση των προσφύγων από τη Μικρά Ασία και την Ανατολική Θράκη, η οποία αύξησε την κατανάλωση σίτου κατά 11%.</a:t>
            </a:r>
          </a:p>
          <a:p>
            <a:pPr marL="274320" indent="-274320" algn="just" fontAlgn="auto">
              <a:spcBef>
                <a:spcPts val="580"/>
              </a:spcBef>
              <a:spcAft>
                <a:spcPts val="0"/>
              </a:spcAft>
              <a:buFont typeface="Arial" pitchFamily="34" charset="0"/>
              <a:buChar char="•"/>
              <a:defRPr/>
            </a:pPr>
            <a:r>
              <a:rPr lang="el-GR" sz="2000" dirty="0" smtClean="0">
                <a:latin typeface="Times New Roman" panose="02020603050405020304" pitchFamily="18" charset="0"/>
                <a:ea typeface="Times New Roman" panose="02020603050405020304" pitchFamily="18" charset="0"/>
              </a:rPr>
              <a:t>Η </a:t>
            </a:r>
            <a:r>
              <a:rPr lang="el-GR" sz="2000" dirty="0">
                <a:latin typeface="Times New Roman" panose="02020603050405020304" pitchFamily="18" charset="0"/>
                <a:ea typeface="Times New Roman" panose="02020603050405020304" pitchFamily="18" charset="0"/>
              </a:rPr>
              <a:t>σοβαρότητα αυτού του ζητήματος έγκειτο στο </a:t>
            </a:r>
            <a:r>
              <a:rPr lang="el-GR" sz="2000" dirty="0" smtClean="0">
                <a:latin typeface="Times New Roman" panose="02020603050405020304" pitchFamily="18" charset="0"/>
                <a:ea typeface="Times New Roman" panose="02020603050405020304" pitchFamily="18" charset="0"/>
              </a:rPr>
              <a:t>γεγονός </a:t>
            </a:r>
            <a:r>
              <a:rPr lang="el-GR" sz="2000" dirty="0">
                <a:latin typeface="Times New Roman" panose="02020603050405020304" pitchFamily="18" charset="0"/>
                <a:ea typeface="Times New Roman" panose="02020603050405020304" pitchFamily="18" charset="0"/>
              </a:rPr>
              <a:t>ότι το «σιτικό» έλλειμμα δεν ήταν μόνον ζήτημα διατροφής του πληθυσμού της Ελλάδας, αλλά συνιστούσε και ένα κρίσιμο δημοσιονομικό πρόβλημα, από τη στιγμή που η χώρα δαπανούσε σχεδόν το ήμισυ των συναλλαγματικών της αποθεμάτων για την εισαγωγή σιτηρών και αλεύρων από το </a:t>
            </a:r>
            <a:r>
              <a:rPr lang="el-GR" sz="2000" dirty="0" smtClean="0">
                <a:latin typeface="Times New Roman" panose="02020603050405020304" pitchFamily="18" charset="0"/>
                <a:ea typeface="Times New Roman" panose="02020603050405020304" pitchFamily="18" charset="0"/>
              </a:rPr>
              <a:t>εξωτερικό. Το </a:t>
            </a:r>
            <a:r>
              <a:rPr lang="el-GR" sz="2000" dirty="0">
                <a:latin typeface="Times New Roman" panose="02020603050405020304" pitchFamily="18" charset="0"/>
                <a:ea typeface="Times New Roman" panose="02020603050405020304" pitchFamily="18" charset="0"/>
              </a:rPr>
              <a:t>1926 </a:t>
            </a:r>
            <a:r>
              <a:rPr lang="el-GR" sz="2000" dirty="0" smtClean="0">
                <a:latin typeface="Times New Roman" panose="02020603050405020304" pitchFamily="18" charset="0"/>
                <a:ea typeface="Times New Roman" panose="02020603050405020304" pitchFamily="18" charset="0"/>
              </a:rPr>
              <a:t>συγκεκριμένα εισήχθησαν </a:t>
            </a:r>
            <a:r>
              <a:rPr lang="el-GR" sz="2000" dirty="0">
                <a:latin typeface="Times New Roman" panose="02020603050405020304" pitchFamily="18" charset="0"/>
                <a:ea typeface="Times New Roman" panose="02020603050405020304" pitchFamily="18" charset="0"/>
              </a:rPr>
              <a:t>στην Ελλάδα σίτος και άλευρα αξίας περίπου 10.000.000 λιρών στερλινών, τη στιγμή που το έλλειμμα του εμπορικού ισοζυγίου διαμορφώθηκε σε 18.000.000 </a:t>
            </a:r>
            <a:r>
              <a:rPr lang="el-GR" sz="2000" dirty="0" smtClean="0">
                <a:latin typeface="Times New Roman" panose="02020603050405020304" pitchFamily="18" charset="0"/>
                <a:ea typeface="Times New Roman" panose="02020603050405020304" pitchFamily="18" charset="0"/>
              </a:rPr>
              <a:t>λίρες.</a:t>
            </a:r>
            <a:r>
              <a:rPr lang="el-GR" sz="2000" dirty="0">
                <a:latin typeface="Times New Roman" panose="02020603050405020304" pitchFamily="18" charset="0"/>
                <a:ea typeface="Times New Roman" panose="02020603050405020304" pitchFamily="18" charset="0"/>
              </a:rPr>
              <a:t> </a:t>
            </a:r>
            <a:r>
              <a:rPr lang="el-GR" sz="2000" dirty="0" smtClean="0">
                <a:latin typeface="Times New Roman" panose="02020603050405020304" pitchFamily="18" charset="0"/>
                <a:ea typeface="Times New Roman" panose="02020603050405020304" pitchFamily="18" charset="0"/>
              </a:rPr>
              <a:t>Δικαιολογημένα λοιπόν η </a:t>
            </a:r>
            <a:r>
              <a:rPr lang="el-GR" sz="2000" dirty="0">
                <a:latin typeface="Times New Roman" panose="02020603050405020304" pitchFamily="18" charset="0"/>
                <a:ea typeface="Times New Roman" panose="02020603050405020304" pitchFamily="18" charset="0"/>
              </a:rPr>
              <a:t>σιτάρκεια της χώρας κρινόταν από τους γεωπόνους ως «ζήτημα ζωής πλέον διά την Ελλάδα», ως «αναγκαία» και «πολυπόθητος</a:t>
            </a:r>
            <a:r>
              <a:rPr lang="el-GR" sz="2000" dirty="0" smtClean="0">
                <a:latin typeface="Times New Roman" panose="02020603050405020304" pitchFamily="18" charset="0"/>
                <a:ea typeface="Times New Roman" panose="02020603050405020304" pitchFamily="18" charset="0"/>
              </a:rPr>
              <a:t>».</a:t>
            </a:r>
            <a:endParaRPr lang="en-US" sz="2000" dirty="0" smtClean="0"/>
          </a:p>
        </p:txBody>
      </p:sp>
    </p:spTree>
    <p:extLst>
      <p:ext uri="{BB962C8B-B14F-4D97-AF65-F5344CB8AC3E}">
        <p14:creationId xmlns:p14="http://schemas.microsoft.com/office/powerpoint/2010/main" val="393796555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Content Placeholder 2"/>
          <p:cNvSpPr>
            <a:spLocks noGrp="1"/>
          </p:cNvSpPr>
          <p:nvPr>
            <p:ph sz="quarter" idx="1"/>
          </p:nvPr>
        </p:nvSpPr>
        <p:spPr>
          <a:xfrm>
            <a:off x="228600" y="228600"/>
            <a:ext cx="8458200" cy="6477000"/>
          </a:xfrm>
        </p:spPr>
        <p:txBody>
          <a:bodyPr/>
          <a:lstStyle/>
          <a:p>
            <a:pPr marL="273050" indent="-273050" algn="just">
              <a:spcBef>
                <a:spcPts val="575"/>
              </a:spcBef>
              <a:buFont typeface="Wingdings 2" pitchFamily="18" charset="2"/>
              <a:buChar char=""/>
            </a:pPr>
            <a:r>
              <a:rPr lang="el-GR" sz="2000" dirty="0" smtClean="0"/>
              <a:t>Κεντρικό ρόλο στην αντιμετώπιση της αγροτικής κρίσης διαδραμάτισαν οι γεωπόνοι. Οι επιστήμονες γεωπόνοι κλήθηκαν να αναλάβουν την τεχνική οργάνωση της ελληνικής γεωργίας και να πετύχουν την ανάκαμψη και την ανάπτυξή της· επίσης, κλήθηκαν να προτείνουν μέτρα για την προστασία και την ενίσχυση του αγροτικού εισοδήματος και την ανάσχεση της αστυφιλίας των γεωργών και τη συγκράτησή τους «στους αγρούς».</a:t>
            </a:r>
          </a:p>
          <a:p>
            <a:pPr marL="273050" indent="-273050" algn="just">
              <a:spcBef>
                <a:spcPts val="575"/>
              </a:spcBef>
              <a:buFont typeface="Wingdings 2" pitchFamily="18" charset="2"/>
              <a:buChar char=""/>
            </a:pPr>
            <a:r>
              <a:rPr lang="el-GR" sz="2000" dirty="0" smtClean="0"/>
              <a:t>Οι γεωπόνοι αποτελούσαν μια νέα ελίτ «ειδικών διανοουμένων», οι οποίοι θεωρούσαν το επάγγελμά τους περισσότερο σαν κοινωνική αποστολή παρά ως απλή τεχνική εφαρμογή. Η ανάγκη παρέμβασης του ελληνικού κράτους στη γεωργία αποτέλεσε το όχημα των γεωπόνων για δυναμική είσοδο στη δημόσια σφαίρα. Στην αντίληψη πολλών εξ αυτών η γεωπονία είχε ευρύτερη εννοιολογική διάσταση και περιελάμβανε την οικονομική επιστημονική κατάρτιση: δεν ήταν «πρακτική επιστήμη, αλλά Οικονομική Επιστήμη, </a:t>
            </a:r>
            <a:r>
              <a:rPr lang="el-GR" sz="2000" dirty="0" err="1" smtClean="0"/>
              <a:t>ασχολουμένη</a:t>
            </a:r>
            <a:r>
              <a:rPr lang="el-GR" sz="2000" dirty="0" smtClean="0"/>
              <a:t> με την </a:t>
            </a:r>
            <a:r>
              <a:rPr lang="el-GR" sz="2000" dirty="0" err="1" smtClean="0"/>
              <a:t>πραγματοποίησιν</a:t>
            </a:r>
            <a:r>
              <a:rPr lang="el-GR" sz="2000" dirty="0" smtClean="0"/>
              <a:t> όσον το δυνατόν μεγαλυτέρων κερδών δια </a:t>
            </a:r>
            <a:r>
              <a:rPr lang="el-GR" sz="2000" dirty="0" err="1" smtClean="0"/>
              <a:t>πολυπλόκων</a:t>
            </a:r>
            <a:r>
              <a:rPr lang="el-GR" sz="2000" dirty="0" smtClean="0"/>
              <a:t> συνδυασμών από την </a:t>
            </a:r>
            <a:r>
              <a:rPr lang="el-GR" sz="2000" dirty="0" err="1" smtClean="0"/>
              <a:t>γην</a:t>
            </a:r>
            <a:r>
              <a:rPr lang="el-GR" sz="2000" dirty="0" smtClean="0"/>
              <a:t>».</a:t>
            </a:r>
          </a:p>
          <a:p>
            <a:pPr marL="273050" indent="-273050" algn="just">
              <a:spcBef>
                <a:spcPts val="575"/>
              </a:spcBef>
              <a:buFont typeface="Wingdings 2" pitchFamily="18" charset="2"/>
              <a:buChar char=""/>
            </a:pPr>
            <a:r>
              <a:rPr lang="el-GR" sz="2000" dirty="0" smtClean="0"/>
              <a:t> Οι γεωπόνοι ανέπτυξαν ένα πολύπλευρο δημόσιο λόγο (στα επίπεδα της οικονομικής επιστήμης, της πολιτικής και του κοινωνικού προβληματισμού), ο οποίος νομιμοποιούσε την εισδοχή τους στο ανώτερο στρώμα των (κατά τον Α. </a:t>
            </a:r>
            <a:r>
              <a:rPr lang="el-GR" sz="2000" dirty="0" err="1" smtClean="0"/>
              <a:t>Γκράμσι</a:t>
            </a:r>
            <a:r>
              <a:rPr lang="el-GR" sz="2000" dirty="0" smtClean="0"/>
              <a:t>) «οργανικών διανοουμένων».</a:t>
            </a:r>
          </a:p>
          <a:p>
            <a:pPr marL="273050" indent="-273050" algn="just">
              <a:spcBef>
                <a:spcPts val="575"/>
              </a:spcBef>
              <a:buFont typeface="Wingdings 2" pitchFamily="18" charset="2"/>
              <a:buChar char=""/>
            </a:pPr>
            <a:endParaRPr lang="en-US" sz="2000" dirty="0" smtClean="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Content Placeholder 2"/>
          <p:cNvSpPr>
            <a:spLocks noGrp="1"/>
          </p:cNvSpPr>
          <p:nvPr>
            <p:ph sz="quarter" idx="1"/>
          </p:nvPr>
        </p:nvSpPr>
        <p:spPr>
          <a:xfrm>
            <a:off x="304800" y="304800"/>
            <a:ext cx="8382000" cy="6172200"/>
          </a:xfrm>
        </p:spPr>
        <p:txBody>
          <a:bodyPr/>
          <a:lstStyle/>
          <a:p>
            <a:pPr algn="just"/>
            <a:r>
              <a:rPr lang="el-GR" sz="2000" dirty="0" smtClean="0"/>
              <a:t>Βασικό (τεχνικό αλλά και διανοητικό) εργαλείο σε αυτήν τη «</a:t>
            </a:r>
            <a:r>
              <a:rPr lang="el-GR" sz="2000" dirty="0" err="1" smtClean="0"/>
              <a:t>φιλοαγροτική</a:t>
            </a:r>
            <a:r>
              <a:rPr lang="el-GR" sz="2000" dirty="0" smtClean="0"/>
              <a:t> εκστρατεία» κατά τη δεκαετία του 1920 αποτέλεσαν τα </a:t>
            </a:r>
            <a:r>
              <a:rPr lang="el-GR" sz="2000" dirty="0" err="1" smtClean="0"/>
              <a:t>αγροτι</a:t>
            </a:r>
            <a:r>
              <a:rPr lang="el-GR" sz="2000" dirty="0" smtClean="0"/>
              <a:t>(</a:t>
            </a:r>
            <a:r>
              <a:rPr lang="el-GR" sz="2000" dirty="0" err="1" smtClean="0"/>
              <a:t>στι</a:t>
            </a:r>
            <a:r>
              <a:rPr lang="el-GR" sz="2000" dirty="0" smtClean="0"/>
              <a:t>)</a:t>
            </a:r>
            <a:r>
              <a:rPr lang="el-GR" sz="2000" dirty="0" err="1" smtClean="0"/>
              <a:t>κά</a:t>
            </a:r>
            <a:r>
              <a:rPr lang="el-GR" sz="2000" dirty="0" smtClean="0"/>
              <a:t> περιοδικά, όπως τα </a:t>
            </a:r>
            <a:r>
              <a:rPr lang="el-GR" sz="2000" i="1" dirty="0" smtClean="0"/>
              <a:t>Νέα Γεωπονικά</a:t>
            </a:r>
            <a:r>
              <a:rPr lang="el-GR" sz="2000" dirty="0" smtClean="0"/>
              <a:t> (1900-1927) του Σπύρου </a:t>
            </a:r>
            <a:r>
              <a:rPr lang="el-GR" sz="2000" dirty="0" err="1" smtClean="0"/>
              <a:t>Χασιώτηκαι</a:t>
            </a:r>
            <a:r>
              <a:rPr lang="el-GR" sz="2000" dirty="0" smtClean="0"/>
              <a:t> το διάδοχο </a:t>
            </a:r>
            <a:r>
              <a:rPr lang="el-GR" sz="2000" i="1" dirty="0" smtClean="0"/>
              <a:t>Αγροτική Ζωή</a:t>
            </a:r>
            <a:r>
              <a:rPr lang="el-GR" sz="2000" dirty="0" smtClean="0"/>
              <a:t> και </a:t>
            </a:r>
            <a:r>
              <a:rPr lang="el-GR" sz="2000" i="1" dirty="0" smtClean="0"/>
              <a:t>Νέα Αγροτική Ζωή</a:t>
            </a:r>
            <a:r>
              <a:rPr lang="el-GR" sz="2000" dirty="0" smtClean="0"/>
              <a:t> (</a:t>
            </a:r>
            <a:r>
              <a:rPr lang="el-GR" sz="2000" dirty="0" err="1" smtClean="0"/>
              <a:t>ίδρ</a:t>
            </a:r>
            <a:r>
              <a:rPr lang="el-GR" sz="2000" dirty="0" smtClean="0"/>
              <a:t>. Φεβρουάριος 1927 – Μάρτιος 1935) της Ελένης </a:t>
            </a:r>
            <a:r>
              <a:rPr lang="el-GR" sz="2000" dirty="0" err="1" smtClean="0"/>
              <a:t>Πολιτάκη</a:t>
            </a:r>
            <a:r>
              <a:rPr lang="el-GR" sz="2000" dirty="0" smtClean="0"/>
              <a:t>.</a:t>
            </a:r>
          </a:p>
          <a:p>
            <a:pPr algn="just"/>
            <a:r>
              <a:rPr lang="el-GR" sz="2000" dirty="0" smtClean="0"/>
              <a:t>Εκτός από ειδικά επιστημονικά και τεχνοκρατικά ζητήματα (εδαφολογικά, φυτοπαθολογικά, το κλάδεμα, τη λίπανση, τη βελτίωση σπόρων και άλλες πρακτικές οδηγίες και παρατηρήσεις), οι συνεργάτες των </a:t>
            </a:r>
            <a:r>
              <a:rPr lang="el-GR" sz="2000" i="1" dirty="0" smtClean="0"/>
              <a:t>Νέων Γεωπονικών</a:t>
            </a:r>
            <a:r>
              <a:rPr lang="el-GR" sz="2000" dirty="0" smtClean="0"/>
              <a:t> τοποθετήθηκαν με πληρότητα και σαφήνεια σε μια σειρά από άλλα ευρύτερα ζητήματα που άπτονταν της γεωργίας και της αγροτικής οικονομίας και κοινωνίας. Κορυφαία ζητήματα τα οποία προβλημάτισαν τους Έλληνες γεωπόνους ήταν:</a:t>
            </a:r>
          </a:p>
          <a:p>
            <a:pPr algn="just"/>
            <a:r>
              <a:rPr lang="el-GR" sz="2000" dirty="0" smtClean="0"/>
              <a:t> α´) το «καπνικό».</a:t>
            </a:r>
          </a:p>
          <a:p>
            <a:pPr algn="just"/>
            <a:r>
              <a:rPr lang="el-GR" sz="2000" dirty="0" smtClean="0"/>
              <a:t>β´) το «σιτικό», δηλαδή το πάγιο έλλειμμα της Ελλάδας σε δημητριακά και ιδίως σιτάρι.</a:t>
            </a:r>
          </a:p>
          <a:p>
            <a:pPr algn="just"/>
            <a:r>
              <a:rPr lang="el-GR" sz="2000" dirty="0" smtClean="0"/>
              <a:t>γ´) η ίδρυση Γεωργικής Τράπεζας.</a:t>
            </a:r>
          </a:p>
          <a:p>
            <a:pPr algn="just"/>
            <a:r>
              <a:rPr lang="el-GR" sz="2000" dirty="0" smtClean="0"/>
              <a:t>δ´) το πρόβλημα της αστυφιλίας και της διαρκούς συρρίκνωσης του αγροτικού πληθυσμού της χώρας.</a:t>
            </a:r>
          </a:p>
          <a:p>
            <a:pPr algn="just"/>
            <a:endParaRPr lang="el-GR" sz="2000" dirty="0" smtClean="0"/>
          </a:p>
          <a:p>
            <a:pPr algn="just"/>
            <a:endParaRPr lang="en-US" sz="2000" dirty="0" smtClean="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228600"/>
            <a:ext cx="8763000" cy="6477000"/>
          </a:xfrm>
        </p:spPr>
        <p:txBody>
          <a:bodyPr rtlCol="0">
            <a:normAutofit fontScale="92500" lnSpcReduction="20000"/>
          </a:bodyPr>
          <a:lstStyle/>
          <a:p>
            <a:pPr marL="274320" indent="-274320" algn="just" fontAlgn="auto">
              <a:spcBef>
                <a:spcPts val="580"/>
              </a:spcBef>
              <a:spcAft>
                <a:spcPts val="0"/>
              </a:spcAft>
              <a:buFont typeface="Arial" pitchFamily="34" charset="0"/>
              <a:buChar char="•"/>
              <a:defRPr/>
            </a:pPr>
            <a:r>
              <a:rPr lang="el-GR" sz="2000" dirty="0" smtClean="0"/>
              <a:t>Ο προβληματισμός των γεωπόνων βρήκε ενεργή ανταπόκριση από μερίδα προοδευτικών πολιτικών, όπως ο Ελευθέριος Βενιζέλος, ο Γεώργιος Καφαντάρης και ο Αλέξανδρος Παπαναστασίου. Στις 29 Αυγούστου – 1 Σεπτεμβρίου 1927 συνήλθε στην Αθήνα, υπό την προεδρία του Αλ. Παπαναστασίου, το Ανώτατον </a:t>
            </a:r>
            <a:r>
              <a:rPr lang="el-GR" sz="2000" dirty="0" err="1" smtClean="0"/>
              <a:t>Συμβούλιον</a:t>
            </a:r>
            <a:r>
              <a:rPr lang="el-GR" sz="2000" dirty="0" smtClean="0"/>
              <a:t> της Γεωργίας με τη συμμετοχή 150 μελών, προερχόμενων κατά το </a:t>
            </a:r>
            <a:r>
              <a:rPr lang="el-GR" sz="2000" dirty="0" err="1" smtClean="0"/>
              <a:t>έν</a:t>
            </a:r>
            <a:r>
              <a:rPr lang="el-GR" sz="2000" dirty="0" smtClean="0"/>
              <a:t> τρίτον «από τας τάξεις των Δημοσίων Γεωπονικών υπαλλήλων». Εκεί συζητήθηκε «όλως ιδιαιτέρως» η «προαγωγή της </a:t>
            </a:r>
            <a:r>
              <a:rPr lang="el-GR" sz="2000" dirty="0" err="1" smtClean="0"/>
              <a:t>σιτοκαλλιεργείας</a:t>
            </a:r>
            <a:r>
              <a:rPr lang="el-GR" sz="2000" dirty="0" smtClean="0"/>
              <a:t> μέχρι του βαθμού της επιτεύξεως της </a:t>
            </a:r>
            <a:r>
              <a:rPr lang="el-GR" sz="2000" dirty="0" err="1" smtClean="0"/>
              <a:t>σιταρκείας</a:t>
            </a:r>
            <a:r>
              <a:rPr lang="el-GR" sz="2000" dirty="0" smtClean="0"/>
              <a:t> της Χώρας». Το 1927 νομοθετήθηκαν τα πρώτα μέτρα για τη συγκέντρωση των σιτηρών (σε τιμές ασφαλείας) και αναγγέλθηκε η ίδρυση της Γεωργικής Τράπεζας. Τα </a:t>
            </a:r>
            <a:r>
              <a:rPr lang="el-GR" sz="2000" dirty="0" err="1" smtClean="0"/>
              <a:t>φιλοαγροτικά</a:t>
            </a:r>
            <a:r>
              <a:rPr lang="el-GR" sz="2000" dirty="0" smtClean="0"/>
              <a:t> μέτρα υλοποιήθηκαν και επεκτάθηκαν από την κυβέρνηση Βενιζέλου (1928-32</a:t>
            </a:r>
            <a:r>
              <a:rPr lang="el-GR" sz="2000" dirty="0" smtClean="0"/>
              <a:t>), με τη θεσμοθέτηση μεταξύ άλλων της «γεωργικής εκπαιδεύσεως», που είχε ως σκοπό αφενός την καλύτερη τεχνική κατάρτιση των Ελλήνων γεωργών και αφετέρου τη «διαφώτισή» τους, προκειμένου να πειστούν να παραμείνουν στους αγρούς και να συνεχίσουν να ασκούν το προγονικό επάγγελμά τους.</a:t>
            </a:r>
            <a:endParaRPr lang="el-GR" sz="2000" dirty="0" smtClean="0"/>
          </a:p>
          <a:p>
            <a:pPr marL="274320" indent="-274320" algn="just" fontAlgn="auto">
              <a:spcBef>
                <a:spcPts val="580"/>
              </a:spcBef>
              <a:spcAft>
                <a:spcPts val="0"/>
              </a:spcAft>
              <a:buFont typeface="Arial" pitchFamily="34" charset="0"/>
              <a:buChar char="•"/>
              <a:defRPr/>
            </a:pPr>
            <a:r>
              <a:rPr lang="el-GR" sz="2000" dirty="0" smtClean="0"/>
              <a:t>Για πρώτη φορά από το </a:t>
            </a:r>
            <a:r>
              <a:rPr lang="el-GR" sz="2000" dirty="0" smtClean="0"/>
              <a:t>1927-28 </a:t>
            </a:r>
            <a:r>
              <a:rPr lang="el-GR" sz="2000" dirty="0" smtClean="0"/>
              <a:t>η αγροτική πολιτική του ελληνικού κράτους κινήθηκε όχι μόνο επί «θεωρητικών» όσο επί «πρακτικών και τεχνικών γεωργικών κατευθύνσεων». </a:t>
            </a:r>
            <a:r>
              <a:rPr lang="el-GR" sz="2000" dirty="0" smtClean="0"/>
              <a:t>Το 1927 ξεκίνησε στην Ελλάδα η λεγόμενη «μάχη του σίτου» κατά το ιταλικό πρότυπο της </a:t>
            </a:r>
            <a:r>
              <a:rPr lang="en-US" sz="2000" i="1" dirty="0" err="1" smtClean="0"/>
              <a:t>Battaglia</a:t>
            </a:r>
            <a:r>
              <a:rPr lang="en-US" sz="2000" i="1" dirty="0" smtClean="0"/>
              <a:t> del </a:t>
            </a:r>
            <a:r>
              <a:rPr lang="en-US" sz="2000" i="1" dirty="0" err="1" smtClean="0"/>
              <a:t>Grano</a:t>
            </a:r>
            <a:r>
              <a:rPr lang="en-US" sz="2000" dirty="0" smtClean="0"/>
              <a:t>, </a:t>
            </a:r>
            <a:r>
              <a:rPr lang="el-GR" sz="2000" dirty="0" smtClean="0"/>
              <a:t>η οποία</a:t>
            </a:r>
            <a:r>
              <a:rPr lang="el-GR" sz="2000" dirty="0" smtClean="0"/>
              <a:t> είχε ξεκιν</a:t>
            </a:r>
            <a:r>
              <a:rPr lang="el-GR" sz="2000" dirty="0" smtClean="0"/>
              <a:t>ήσει δύο χρόνια νωρίτερα στη γειτονική Ιταλία του </a:t>
            </a:r>
            <a:r>
              <a:rPr lang="el-GR" sz="2000" dirty="0" err="1" smtClean="0"/>
              <a:t>Μουσολίνι</a:t>
            </a:r>
            <a:r>
              <a:rPr lang="el-GR" sz="2000" dirty="0" smtClean="0"/>
              <a:t>. </a:t>
            </a:r>
            <a:r>
              <a:rPr lang="el-GR" sz="2000" dirty="0"/>
              <a:t>Στρατηγικός στόχος του ελληνικού κράτους </a:t>
            </a:r>
            <a:r>
              <a:rPr lang="el-GR" sz="2000" dirty="0" smtClean="0"/>
              <a:t>έγινε τότε η σιτάρκεια. </a:t>
            </a:r>
            <a:r>
              <a:rPr lang="el-GR" sz="2000" dirty="0" smtClean="0">
                <a:latin typeface="Times New Roman" panose="02020603050405020304" pitchFamily="18" charset="0"/>
              </a:rPr>
              <a:t>Σύμφωνα με τους γεωπόνους, η</a:t>
            </a:r>
            <a:r>
              <a:rPr lang="el-GR" sz="2000" dirty="0" smtClean="0">
                <a:latin typeface="Times New Roman" panose="02020603050405020304" pitchFamily="18" charset="0"/>
                <a:ea typeface="Times New Roman" panose="02020603050405020304" pitchFamily="18" charset="0"/>
              </a:rPr>
              <a:t> </a:t>
            </a:r>
            <a:r>
              <a:rPr lang="el-GR" sz="2000" dirty="0">
                <a:latin typeface="Times New Roman" panose="02020603050405020304" pitchFamily="18" charset="0"/>
                <a:ea typeface="Times New Roman" panose="02020603050405020304" pitchFamily="18" charset="0"/>
              </a:rPr>
              <a:t>Ελλάδα έπρεπε οπωσδήποτε να καταστεί «αυτάρκης τουλάχιστον, αν μη και εξαγωγική» σε σιτηρά μέσω της </a:t>
            </a:r>
            <a:r>
              <a:rPr lang="el-GR" sz="2000" dirty="0" smtClean="0">
                <a:latin typeface="Times New Roman" panose="02020603050405020304" pitchFamily="18" charset="0"/>
                <a:ea typeface="Times New Roman" panose="02020603050405020304" pitchFamily="18" charset="0"/>
              </a:rPr>
              <a:t>επέκτασης της σιτοκαλλιέργειας. Όταν ξέσπασε ο Β´ Παγκόσμιος Πόλεμος (1939) η Ελλάδα ήταν σιτάρκης σε ποσοστό 78%. Η σιτάρκεια επιτεύχθηκε πλήρως το 1957 χάρη στις άοκνες προσπάθειες του γεωπόνου Ιωάννη Παπαδάκη, ο οποίος εισήγαγε τον σπόρο </a:t>
            </a:r>
            <a:r>
              <a:rPr lang="el-GR" sz="2000" dirty="0" err="1" smtClean="0">
                <a:latin typeface="Times New Roman" panose="02020603050405020304" pitchFamily="18" charset="0"/>
                <a:ea typeface="Times New Roman" panose="02020603050405020304" pitchFamily="18" charset="0"/>
              </a:rPr>
              <a:t>Μεντάνα</a:t>
            </a:r>
            <a:r>
              <a:rPr lang="el-GR" sz="2000" dirty="0" smtClean="0">
                <a:latin typeface="Times New Roman" panose="02020603050405020304" pitchFamily="18" charset="0"/>
                <a:ea typeface="Times New Roman" panose="02020603050405020304" pitchFamily="18" charset="0"/>
              </a:rPr>
              <a:t> από την Ιταλία και βελτίωσε τους σπόρους </a:t>
            </a:r>
            <a:r>
              <a:rPr lang="el-GR" sz="2000" dirty="0">
                <a:latin typeface="Times New Roman" panose="02020603050405020304" pitchFamily="18" charset="0"/>
                <a:ea typeface="Times New Roman" panose="02020603050405020304" pitchFamily="18" charset="0"/>
              </a:rPr>
              <a:t>του εγχώριου </a:t>
            </a:r>
            <a:r>
              <a:rPr lang="el-GR" sz="2000" dirty="0" smtClean="0">
                <a:latin typeface="Times New Roman" panose="02020603050405020304" pitchFamily="18" charset="0"/>
                <a:ea typeface="Times New Roman" panose="02020603050405020304" pitchFamily="18" charset="0"/>
              </a:rPr>
              <a:t>σίτου.</a:t>
            </a:r>
            <a:endParaRPr lang="el-GR" sz="2000" dirty="0" smtClean="0"/>
          </a:p>
          <a:p>
            <a:pPr marL="274320" indent="-274320" algn="just" fontAlgn="auto">
              <a:spcBef>
                <a:spcPts val="580"/>
              </a:spcBef>
              <a:spcAft>
                <a:spcPts val="0"/>
              </a:spcAft>
              <a:buFont typeface="Arial" pitchFamily="34" charset="0"/>
              <a:buChar char="•"/>
              <a:defRPr/>
            </a:pPr>
            <a:endParaRPr lang="en-US" sz="2000" dirty="0" smtClean="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Content Placeholder 2"/>
          <p:cNvSpPr>
            <a:spLocks noGrp="1"/>
          </p:cNvSpPr>
          <p:nvPr>
            <p:ph idx="1"/>
          </p:nvPr>
        </p:nvSpPr>
        <p:spPr>
          <a:xfrm>
            <a:off x="304800" y="228600"/>
            <a:ext cx="8610600" cy="6324600"/>
          </a:xfrm>
        </p:spPr>
        <p:txBody>
          <a:bodyPr/>
          <a:lstStyle/>
          <a:p>
            <a:pPr algn="ctr">
              <a:buFont typeface="Arial" charset="0"/>
              <a:buNone/>
            </a:pPr>
            <a:r>
              <a:rPr lang="el-GR" sz="2400" b="1" dirty="0" smtClean="0"/>
              <a:t>Η Ελλάδα και η οικονομική κρίση του Μεσοπολέμου</a:t>
            </a:r>
          </a:p>
          <a:p>
            <a:pPr algn="just"/>
            <a:endParaRPr lang="el-GR" sz="2000" dirty="0" smtClean="0"/>
          </a:p>
          <a:p>
            <a:pPr algn="just"/>
            <a:r>
              <a:rPr lang="el-GR" sz="2000" dirty="0" smtClean="0"/>
              <a:t>Η οικονομική κρίση του Μεσοπολέμου, γνωστή και ως Μεγάλη Ύφεση (</a:t>
            </a:r>
            <a:r>
              <a:rPr lang="en-US" sz="2000" dirty="0" smtClean="0"/>
              <a:t>Great Depression</a:t>
            </a:r>
            <a:r>
              <a:rPr lang="el-GR" sz="2000" dirty="0" smtClean="0"/>
              <a:t>) η οποία ήταν κρίση οικονομικής πολιτικής, ήταν και παραμένει «η μητέρα» όλων των κρίσεων ανά την ιστορία. Η παγκόσμια οικονομική κρίση ξεκίνησε από το Χρηματιστήριο της Νέας Υόρκης τον Οκτώβριο του 1929.</a:t>
            </a:r>
          </a:p>
          <a:p>
            <a:pPr algn="just"/>
            <a:r>
              <a:rPr lang="el-GR" sz="2000" dirty="0" smtClean="0"/>
              <a:t>Η κρίση αυτή ήταν αποτέλεσμα μιας σειράς σημαντικών λαθών και παραλείψεων στην άσκηση της οικονομικής πολιτικής εκ μέρους τόσο της τότε κυβέρνησης των Ηνωμένων Πολιτειών όσο και της Ομοσπονδιακής Τράπεζας των ΗΠΑ (</a:t>
            </a:r>
            <a:r>
              <a:rPr lang="en-US" sz="2000" dirty="0" smtClean="0"/>
              <a:t>Federal Bank</a:t>
            </a:r>
            <a:r>
              <a:rPr lang="el-GR" sz="2000" dirty="0" smtClean="0"/>
              <a:t>). Τα λάθη αυτά ήταν: η επίμονη προσπάθεια ισοσκέλισης του προϋπολογισμού, η πάση θυσία υπεράσπιση του κανόνα του χρυσού εις βάρος της εγχώριας οικονομίας και η παντελής απροθυμία παροχής ρευστότητας στις απειλούμενες τράπεζες , με συνέπεια την εκδήλωση γενικευμένου πανικού των καταθετών. Συνέπεια της κρίσης ήταν να πτωχεύσουν 10.000 αμερικανικές ιδιωτικές τράπεζες (40%) και η ανεργία στις ΗΠΑ να εκτιναχθεί από το 7,9% το 1929 στο 26,1% το 1938. Το 1932 η αμερικανική βιομηχανική παραγωγή κατέγραψε συρρίκνωση μεγαλύτερη του 40% σε σχέση με το 1929.</a:t>
            </a:r>
          </a:p>
          <a:p>
            <a:pPr algn="just"/>
            <a:endParaRPr lang="en-US" sz="2000" dirty="0" smtClean="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Content Placeholder 2"/>
          <p:cNvSpPr>
            <a:spLocks noGrp="1"/>
          </p:cNvSpPr>
          <p:nvPr>
            <p:ph idx="1"/>
          </p:nvPr>
        </p:nvSpPr>
        <p:spPr>
          <a:xfrm>
            <a:off x="228600" y="152400"/>
            <a:ext cx="8763000" cy="6477000"/>
          </a:xfrm>
        </p:spPr>
        <p:txBody>
          <a:bodyPr/>
          <a:lstStyle/>
          <a:p>
            <a:pPr algn="just"/>
            <a:r>
              <a:rPr lang="el-GR" sz="2000" smtClean="0"/>
              <a:t>Η κρίση μεταδόθηκε ταχύτατα στην ηπειρωτική Ευρώπη, δημιουργώντας έναν φαύλο κύκλο ύφεσης και πτώσεων των τιμών. Ο πανικός των καταθετών και η μείωση του εισοδήματος οδηγούν τους αποταμιευτές να αποσύρουν μαζικά τις καταθέσεις τους από τις τράπεζες. Η πρώτη ευρωπαϊκή τράπεζα που επλήγη από την κρίση ήταν η </a:t>
            </a:r>
            <a:r>
              <a:rPr lang="en-US" sz="2000" smtClean="0"/>
              <a:t>Kredit Anstalt </a:t>
            </a:r>
            <a:r>
              <a:rPr lang="el-GR" sz="2000" smtClean="0"/>
              <a:t>της Βιέννης, η οποία πτωχεύει τον Μάιο του 1931.</a:t>
            </a:r>
          </a:p>
          <a:p>
            <a:pPr algn="just"/>
            <a:r>
              <a:rPr lang="el-GR" sz="2000" smtClean="0"/>
              <a:t>Η χώρα που επλήγη σκληρότερα από την κρίση ήταν η Γερμανία, η οποία το 1932 κατέγραψε 6.000.000 ανέργους (το 1/3 της εργατικής δύναμης, από 8,5% που ήταν το 1929). Η μαζική ανεργία ήταν μία από τις βασικότερες αιτίες για τη σαρωτική νίκη του Εθνικοσοσιαλιστικού κόμματος στις εκλογές του Ιουλίου 1932 (με ποσοστό 37,27%) και της ανόδου του Χίτλερ στην εξουσία (Ιανουάριος 1933). </a:t>
            </a:r>
          </a:p>
          <a:p>
            <a:pPr algn="just"/>
            <a:r>
              <a:rPr lang="el-GR" sz="2000" smtClean="0"/>
              <a:t>Η απάντηση στην κρίση ήλθε (καθυστερημένα) με το </a:t>
            </a:r>
            <a:r>
              <a:rPr lang="en-US" sz="2000" smtClean="0"/>
              <a:t>New Deal </a:t>
            </a:r>
            <a:r>
              <a:rPr lang="el-GR" sz="2000" smtClean="0"/>
              <a:t>του προέδρου Φραγκλίνου Ρούσβελτ το 1933. Ο Ρούσβελτ προσανατολίστηκε στην αναδιανομή του πλούτου υπέρ των πτωχών (αλλά και μέσω ισοσκελισμένων προϋπολογισμών). Με βάση την προεκλογική δέσμευση του </a:t>
            </a:r>
            <a:r>
              <a:rPr lang="en-US" sz="2000" smtClean="0"/>
              <a:t>New Deal </a:t>
            </a:r>
            <a:r>
              <a:rPr lang="el-GR" sz="2000" smtClean="0"/>
              <a:t>(δηλ. του «νέου συμβολαίου» με τον αμερικανικό λαό) ψηφίστηκε σωρεία νομοθετημάτων με στόχο την αύξηση των κρατικών δαπανών και την τόνωση της οικονομικής δραστηριότητας, την ανακούφιση των περισσότερο πληγέντων και οικονομικά ασθενέστερων, και τη ρύθμιση της λειτουργίας των αγορών. </a:t>
            </a:r>
            <a:endParaRPr lang="en-US" sz="2000" smtClean="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Content Placeholder 2"/>
          <p:cNvSpPr>
            <a:spLocks noGrp="1"/>
          </p:cNvSpPr>
          <p:nvPr>
            <p:ph idx="1"/>
          </p:nvPr>
        </p:nvSpPr>
        <p:spPr>
          <a:xfrm>
            <a:off x="152400" y="152400"/>
            <a:ext cx="8763000" cy="6705600"/>
          </a:xfrm>
        </p:spPr>
        <p:txBody>
          <a:bodyPr/>
          <a:lstStyle/>
          <a:p>
            <a:pPr algn="just"/>
            <a:r>
              <a:rPr lang="el-GR" sz="2000" smtClean="0"/>
              <a:t>Τον Μάρτιο του 1933 το δολλάριο αποδεσμεύεται από τον κανόνα του χρυσού και η αξία του υποτιμάται. Το 1935 εξαγγέλθηκε ένα δεύτερο </a:t>
            </a:r>
            <a:r>
              <a:rPr lang="en-US" sz="2000" smtClean="0"/>
              <a:t>New Deal</a:t>
            </a:r>
            <a:r>
              <a:rPr lang="el-GR" sz="2000" smtClean="0"/>
              <a:t>, με εφαρμογή προγράμματος κοινωνικής ασφάλισης (με επιδόματα ανεργίας για πρώτη φορά) και με τη μόνιμη λειτουργία του Οργανισμού Εγγύησης Καταθέσεων (</a:t>
            </a:r>
            <a:r>
              <a:rPr lang="en-US" sz="2000" smtClean="0"/>
              <a:t>Federal Deposit Insurance Corporation</a:t>
            </a:r>
            <a:r>
              <a:rPr lang="el-GR" sz="2000" smtClean="0"/>
              <a:t>). </a:t>
            </a:r>
          </a:p>
          <a:p>
            <a:pPr algn="just"/>
            <a:r>
              <a:rPr lang="el-GR" sz="2000" smtClean="0"/>
              <a:t>Η ταχύτητα της ανάκαμψης των πληγέντων χωρών εξαρτήθηκε σε μεγάλο βαθμό από την άμεση ή καθυστερημένη έξοδο από τον κανόνα του χρυσού. Ωστόσο, η οριστική λύση στην κρίση, η οποία επανέκαμψε το 1937 με νέα εκτίναξη της ανεργίας, έδωσε ο επανεξοπλισμός (1936-39) και ο Δεύτερος Παγκόσμιος Πόλεμος, που απορρόφησε ολικά τον ανδρικό πληθυσμό στα παγκόσμια πεδία των μαχών. Με την είσοδο των ΗΠΑ στον πόλεμο τον Δεκέμβριο του 1941, το εγχώριο ποσοστό της ανεργίας έπεσε σύντομα κάτω από το 10%.</a:t>
            </a:r>
          </a:p>
          <a:p>
            <a:pPr algn="just"/>
            <a:r>
              <a:rPr lang="el-GR" sz="2000" smtClean="0"/>
              <a:t>Σε κάθε περίπτωση, η επέκταση του διεθνούς προστατευτισμού μείωσε τον όγκο του διεθνούς εμπορίου και τις διεθνείς χρηματικές συναλλαγές. Η παγκόσμια οικονομία κατακερματίστηκε σε αυτάρκεις εθνικές οικονομίες.</a:t>
            </a:r>
          </a:p>
          <a:p>
            <a:pPr algn="just"/>
            <a:r>
              <a:rPr lang="el-GR" sz="2000" smtClean="0"/>
              <a:t>Η Ελλάδα, που είχε συνδέσει τη δραχμή με τη βρετανική λίρα (στερλίνα), κατόρθωσε να διατηρήσει τη σταθεροποίηση του 1928 (1 λίρα = 375 δραχμές) για όσο διάστημα η αγγλική λίρα παρέμενε μετατρέψιμη σε χρυσό. Η εγκατάλειψη της χρυσής βάσης από την Αγγλία (21 Σεπτεμβρίου 1931) δεν άφησε άλλα περιθώρια στην Ελλάδα.</a:t>
            </a:r>
            <a:endParaRPr lang="en-US" sz="2000" smtClean="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rtlCol="0">
            <a:normAutofit fontScale="90000"/>
          </a:bodyPr>
          <a:lstStyle/>
          <a:p>
            <a:pPr eaLnBrk="1" fontAlgn="auto" hangingPunct="1">
              <a:spcAft>
                <a:spcPts val="0"/>
              </a:spcAft>
              <a:defRPr/>
            </a:pPr>
            <a:r>
              <a:rPr lang="el-GR" sz="2800" b="1" dirty="0" smtClean="0"/>
              <a:t>Θεσμοί και διοικητική οργάνωση του οθωμανικού κράτους</a:t>
            </a:r>
            <a:endParaRPr lang="en-US" sz="2800" b="1" dirty="0" smtClean="0"/>
          </a:p>
        </p:txBody>
      </p:sp>
      <p:sp>
        <p:nvSpPr>
          <p:cNvPr id="3" name="Content Placeholder 2"/>
          <p:cNvSpPr>
            <a:spLocks noGrp="1"/>
          </p:cNvSpPr>
          <p:nvPr>
            <p:ph idx="1"/>
          </p:nvPr>
        </p:nvSpPr>
        <p:spPr>
          <a:xfrm>
            <a:off x="381000" y="990600"/>
            <a:ext cx="8305800" cy="5638800"/>
          </a:xfrm>
        </p:spPr>
        <p:txBody>
          <a:bodyPr rtlCol="0">
            <a:normAutofit fontScale="92500" lnSpcReduction="20000"/>
          </a:bodyPr>
          <a:lstStyle/>
          <a:p>
            <a:pPr eaLnBrk="1" fontAlgn="auto" hangingPunct="1">
              <a:spcAft>
                <a:spcPts val="0"/>
              </a:spcAft>
              <a:buFont typeface="Arial" pitchFamily="34" charset="0"/>
              <a:buChar char="•"/>
              <a:defRPr/>
            </a:pPr>
            <a:r>
              <a:rPr lang="el-GR" sz="2000" dirty="0" smtClean="0"/>
              <a:t>Σουλτάνος – Χαλίφης (1516)</a:t>
            </a:r>
            <a:r>
              <a:rPr lang="en-US" sz="2000" dirty="0" smtClean="0"/>
              <a:t>: </a:t>
            </a:r>
            <a:r>
              <a:rPr lang="el-GR" sz="2000" dirty="0" smtClean="0"/>
              <a:t>προσωποπαγής φύση διακυβέρνησης</a:t>
            </a:r>
          </a:p>
          <a:p>
            <a:pPr eaLnBrk="1" fontAlgn="auto" hangingPunct="1">
              <a:spcAft>
                <a:spcPts val="0"/>
              </a:spcAft>
              <a:buFont typeface="Arial" pitchFamily="34" charset="0"/>
              <a:buChar char="•"/>
              <a:defRPr/>
            </a:pPr>
            <a:r>
              <a:rPr lang="el-GR" sz="2000" dirty="0" smtClean="0"/>
              <a:t>σαρία (ισλαμικός νόμος) – αραβική παράδοση</a:t>
            </a:r>
          </a:p>
          <a:p>
            <a:pPr eaLnBrk="1" fontAlgn="auto" hangingPunct="1">
              <a:spcAft>
                <a:spcPts val="0"/>
              </a:spcAft>
              <a:buFont typeface="Arial" pitchFamily="34" charset="0"/>
              <a:buChar char="•"/>
              <a:defRPr/>
            </a:pPr>
            <a:r>
              <a:rPr lang="en-US" sz="2000" dirty="0" smtClean="0"/>
              <a:t>Dar</a:t>
            </a:r>
            <a:r>
              <a:rPr lang="el-GR" sz="2000" dirty="0" smtClean="0"/>
              <a:t>-</a:t>
            </a:r>
            <a:r>
              <a:rPr lang="en-US" sz="2000" dirty="0" smtClean="0"/>
              <a:t>al</a:t>
            </a:r>
            <a:r>
              <a:rPr lang="el-GR" sz="2000" dirty="0" smtClean="0"/>
              <a:t>-</a:t>
            </a:r>
            <a:r>
              <a:rPr lang="en-US" sz="2000" dirty="0" smtClean="0"/>
              <a:t>Islam</a:t>
            </a:r>
            <a:r>
              <a:rPr lang="el-GR" sz="2000" dirty="0" smtClean="0"/>
              <a:t> και </a:t>
            </a:r>
            <a:r>
              <a:rPr lang="en-US" sz="2000" dirty="0" smtClean="0"/>
              <a:t>Dar</a:t>
            </a:r>
            <a:r>
              <a:rPr lang="el-GR" sz="2000" dirty="0" smtClean="0"/>
              <a:t>-</a:t>
            </a:r>
            <a:r>
              <a:rPr lang="en-US" sz="2000" dirty="0" smtClean="0"/>
              <a:t>al</a:t>
            </a:r>
            <a:r>
              <a:rPr lang="el-GR" sz="2000" dirty="0" smtClean="0"/>
              <a:t>-</a:t>
            </a:r>
            <a:r>
              <a:rPr lang="en-US" sz="2000" dirty="0" err="1" smtClean="0"/>
              <a:t>Harb</a:t>
            </a:r>
            <a:endParaRPr lang="el-GR" sz="2000" dirty="0" smtClean="0"/>
          </a:p>
          <a:p>
            <a:pPr eaLnBrk="1" fontAlgn="auto" hangingPunct="1">
              <a:spcAft>
                <a:spcPts val="0"/>
              </a:spcAft>
              <a:buFont typeface="Arial" pitchFamily="34" charset="0"/>
              <a:buChar char="•"/>
              <a:defRPr/>
            </a:pPr>
            <a:r>
              <a:rPr lang="el-GR" sz="2000" dirty="0" err="1" smtClean="0"/>
              <a:t>κανουναμέδες</a:t>
            </a:r>
            <a:endParaRPr lang="el-GR" sz="2000" dirty="0" smtClean="0"/>
          </a:p>
          <a:p>
            <a:pPr eaLnBrk="1" fontAlgn="auto" hangingPunct="1">
              <a:spcAft>
                <a:spcPts val="0"/>
              </a:spcAft>
              <a:buFont typeface="Arial" pitchFamily="34" charset="0"/>
              <a:buChar char="•"/>
              <a:defRPr/>
            </a:pPr>
            <a:r>
              <a:rPr lang="el-GR" sz="2000" dirty="0" smtClean="0"/>
              <a:t>Νομαδική παράδοση</a:t>
            </a:r>
          </a:p>
          <a:p>
            <a:pPr eaLnBrk="1" fontAlgn="auto" hangingPunct="1">
              <a:spcAft>
                <a:spcPts val="0"/>
              </a:spcAft>
              <a:buFont typeface="Arial" pitchFamily="34" charset="0"/>
              <a:buChar char="•"/>
              <a:defRPr/>
            </a:pPr>
            <a:r>
              <a:rPr lang="el-GR" sz="2000" dirty="0" smtClean="0"/>
              <a:t>Περσική παράδοση</a:t>
            </a:r>
          </a:p>
          <a:p>
            <a:pPr eaLnBrk="1" fontAlgn="auto" hangingPunct="1">
              <a:spcAft>
                <a:spcPts val="0"/>
              </a:spcAft>
              <a:buFont typeface="Arial" pitchFamily="34" charset="0"/>
              <a:buChar char="•"/>
              <a:defRPr/>
            </a:pPr>
            <a:r>
              <a:rPr lang="el-GR" sz="2000" dirty="0" smtClean="0"/>
              <a:t>Βυζαντινή παράδοση</a:t>
            </a:r>
          </a:p>
          <a:p>
            <a:pPr eaLnBrk="1" fontAlgn="auto" hangingPunct="1">
              <a:spcAft>
                <a:spcPts val="0"/>
              </a:spcAft>
              <a:buFont typeface="Arial" pitchFamily="34" charset="0"/>
              <a:buChar char="•"/>
              <a:defRPr/>
            </a:pPr>
            <a:r>
              <a:rPr lang="en-US" sz="2000" dirty="0" smtClean="0"/>
              <a:t>Dev</a:t>
            </a:r>
            <a:r>
              <a:rPr lang="el-GR" sz="2000" dirty="0" smtClean="0"/>
              <a:t>ş</a:t>
            </a:r>
            <a:r>
              <a:rPr lang="en-US" sz="2000" dirty="0" err="1" smtClean="0"/>
              <a:t>irme</a:t>
            </a:r>
            <a:r>
              <a:rPr lang="el-GR" sz="2000" dirty="0" smtClean="0"/>
              <a:t> (παιδομάζωμα)</a:t>
            </a:r>
          </a:p>
          <a:p>
            <a:pPr eaLnBrk="1" fontAlgn="auto" hangingPunct="1">
              <a:spcAft>
                <a:spcPts val="0"/>
              </a:spcAft>
              <a:buFont typeface="Arial" pitchFamily="34" charset="0"/>
              <a:buChar char="•"/>
              <a:defRPr/>
            </a:pPr>
            <a:r>
              <a:rPr lang="en-US" sz="2000" dirty="0" err="1" smtClean="0"/>
              <a:t>Kap</a:t>
            </a:r>
            <a:r>
              <a:rPr lang="el-GR" sz="2000" dirty="0" smtClean="0"/>
              <a:t>ı </a:t>
            </a:r>
            <a:r>
              <a:rPr lang="en-US" sz="2000" dirty="0" err="1" smtClean="0"/>
              <a:t>Kullar</a:t>
            </a:r>
            <a:r>
              <a:rPr lang="el-GR" sz="2000" dirty="0" smtClean="0"/>
              <a:t>ı</a:t>
            </a:r>
          </a:p>
          <a:p>
            <a:pPr eaLnBrk="1" fontAlgn="auto" hangingPunct="1">
              <a:spcAft>
                <a:spcPts val="0"/>
              </a:spcAft>
              <a:buFont typeface="Arial" pitchFamily="34" charset="0"/>
              <a:buChar char="•"/>
              <a:defRPr/>
            </a:pPr>
            <a:r>
              <a:rPr lang="el-GR" sz="2000" dirty="0" err="1" smtClean="0"/>
              <a:t>ιτς</a:t>
            </a:r>
            <a:r>
              <a:rPr lang="el-GR" sz="2000" dirty="0" smtClean="0"/>
              <a:t>-</a:t>
            </a:r>
            <a:r>
              <a:rPr lang="el-GR" sz="2000" dirty="0" err="1" smtClean="0"/>
              <a:t>ογλάν</a:t>
            </a:r>
            <a:r>
              <a:rPr lang="el-GR" sz="2000" dirty="0" smtClean="0"/>
              <a:t> (6-10 ετών)</a:t>
            </a:r>
          </a:p>
          <a:p>
            <a:pPr eaLnBrk="1" fontAlgn="auto" hangingPunct="1">
              <a:spcAft>
                <a:spcPts val="0"/>
              </a:spcAft>
              <a:buFont typeface="Arial" pitchFamily="34" charset="0"/>
              <a:buChar char="•"/>
              <a:defRPr/>
            </a:pPr>
            <a:r>
              <a:rPr lang="el-GR" sz="2000" dirty="0" err="1" smtClean="0"/>
              <a:t>ατζεμί</a:t>
            </a:r>
            <a:r>
              <a:rPr lang="el-GR" sz="2000" dirty="0" smtClean="0"/>
              <a:t>-</a:t>
            </a:r>
            <a:r>
              <a:rPr lang="el-GR" sz="2000" dirty="0" err="1" smtClean="0"/>
              <a:t>ογλάν</a:t>
            </a:r>
            <a:r>
              <a:rPr lang="el-GR" sz="2000" dirty="0" smtClean="0"/>
              <a:t> (15-20 ετών)</a:t>
            </a:r>
          </a:p>
          <a:p>
            <a:pPr eaLnBrk="1" fontAlgn="auto" hangingPunct="1">
              <a:spcAft>
                <a:spcPts val="0"/>
              </a:spcAft>
              <a:buFont typeface="Arial" pitchFamily="34" charset="0"/>
              <a:buChar char="•"/>
              <a:defRPr/>
            </a:pPr>
            <a:r>
              <a:rPr lang="el-GR" sz="2000" dirty="0" smtClean="0"/>
              <a:t>1705  εξέγερση της Νάουσας (τελευταία περίπτωση παιδομαζώματος)</a:t>
            </a:r>
          </a:p>
          <a:p>
            <a:pPr eaLnBrk="1" fontAlgn="auto" hangingPunct="1">
              <a:spcAft>
                <a:spcPts val="0"/>
              </a:spcAft>
              <a:buFont typeface="Arial" pitchFamily="34" charset="0"/>
              <a:buChar char="•"/>
              <a:defRPr/>
            </a:pPr>
            <a:r>
              <a:rPr lang="el-GR" sz="2000" dirty="0" err="1" smtClean="0"/>
              <a:t>μπεηλερμπεηλίκια</a:t>
            </a:r>
            <a:r>
              <a:rPr lang="el-GR" sz="2000" dirty="0" smtClean="0"/>
              <a:t>, ευρωπαϊκό (</a:t>
            </a:r>
            <a:r>
              <a:rPr lang="en-US" sz="2000" dirty="0" err="1" smtClean="0"/>
              <a:t>Rumeli</a:t>
            </a:r>
            <a:r>
              <a:rPr lang="el-GR" sz="2000" dirty="0" smtClean="0"/>
              <a:t>) και ασιατικό (</a:t>
            </a:r>
            <a:r>
              <a:rPr lang="en-US" sz="2000" dirty="0" err="1" smtClean="0"/>
              <a:t>Anadolu</a:t>
            </a:r>
            <a:r>
              <a:rPr lang="el-GR" sz="2000" dirty="0" smtClean="0"/>
              <a:t>)</a:t>
            </a:r>
          </a:p>
          <a:p>
            <a:pPr eaLnBrk="1" fontAlgn="auto" hangingPunct="1">
              <a:spcAft>
                <a:spcPts val="0"/>
              </a:spcAft>
              <a:buFont typeface="Arial" pitchFamily="34" charset="0"/>
              <a:buChar char="•"/>
              <a:defRPr/>
            </a:pPr>
            <a:r>
              <a:rPr lang="el-GR" sz="2000" dirty="0" err="1" smtClean="0"/>
              <a:t>εγιαλέτια</a:t>
            </a:r>
            <a:r>
              <a:rPr lang="el-GR" sz="2000" dirty="0" smtClean="0"/>
              <a:t> (από το 1864 βιλαέτια)</a:t>
            </a:r>
          </a:p>
          <a:p>
            <a:pPr eaLnBrk="1" fontAlgn="auto" hangingPunct="1">
              <a:spcAft>
                <a:spcPts val="0"/>
              </a:spcAft>
              <a:buFont typeface="Arial" pitchFamily="34" charset="0"/>
              <a:buChar char="•"/>
              <a:defRPr/>
            </a:pPr>
            <a:r>
              <a:rPr lang="el-GR" sz="2000" dirty="0" smtClean="0"/>
              <a:t>σαντζάκια (</a:t>
            </a:r>
            <a:r>
              <a:rPr lang="el-GR" sz="2000" dirty="0" err="1" smtClean="0"/>
              <a:t>μουτεσερίφης</a:t>
            </a:r>
            <a:r>
              <a:rPr lang="el-GR" sz="2000" dirty="0" smtClean="0"/>
              <a:t> ή </a:t>
            </a:r>
            <a:r>
              <a:rPr lang="el-GR" sz="2000" dirty="0" err="1" smtClean="0"/>
              <a:t>μουτεσελίμης</a:t>
            </a:r>
            <a:r>
              <a:rPr lang="el-GR" sz="2000" dirty="0" smtClean="0"/>
              <a:t>)</a:t>
            </a:r>
          </a:p>
          <a:p>
            <a:pPr eaLnBrk="1" fontAlgn="auto" hangingPunct="1">
              <a:spcAft>
                <a:spcPts val="0"/>
              </a:spcAft>
              <a:buFont typeface="Arial" pitchFamily="34" charset="0"/>
              <a:buChar char="•"/>
              <a:defRPr/>
            </a:pPr>
            <a:r>
              <a:rPr lang="el-GR" sz="2000" dirty="0" err="1" smtClean="0"/>
              <a:t>καζάδες</a:t>
            </a:r>
            <a:r>
              <a:rPr lang="el-GR" sz="2000" dirty="0" smtClean="0"/>
              <a:t> (</a:t>
            </a:r>
            <a:r>
              <a:rPr lang="el-GR" sz="2000" dirty="0" err="1" smtClean="0"/>
              <a:t>σούμπασης</a:t>
            </a:r>
            <a:r>
              <a:rPr lang="el-GR" sz="2000" dirty="0" smtClean="0"/>
              <a:t> ή βοεβόδας)</a:t>
            </a:r>
          </a:p>
          <a:p>
            <a:pPr eaLnBrk="1" fontAlgn="auto" hangingPunct="1">
              <a:spcAft>
                <a:spcPts val="0"/>
              </a:spcAft>
              <a:buFont typeface="Arial" pitchFamily="34" charset="0"/>
              <a:buChar char="•"/>
              <a:defRPr/>
            </a:pPr>
            <a:r>
              <a:rPr lang="el-GR" sz="2000" dirty="0" err="1" smtClean="0"/>
              <a:t>ναχιγιέδες</a:t>
            </a:r>
            <a:r>
              <a:rPr lang="el-GR" sz="2000" dirty="0" smtClean="0"/>
              <a:t> (κεχαγιάς)</a:t>
            </a:r>
          </a:p>
          <a:p>
            <a:pPr eaLnBrk="1" fontAlgn="auto" hangingPunct="1">
              <a:spcAft>
                <a:spcPts val="0"/>
              </a:spcAft>
              <a:buFont typeface="Arial" pitchFamily="34" charset="0"/>
              <a:buChar char="•"/>
              <a:defRPr/>
            </a:pPr>
            <a:r>
              <a:rPr lang="el-GR" sz="2000" dirty="0" smtClean="0"/>
              <a:t>χωριά (</a:t>
            </a:r>
            <a:r>
              <a:rPr lang="el-GR" sz="2000" dirty="0" err="1" smtClean="0"/>
              <a:t>μουχτάρης</a:t>
            </a:r>
            <a:r>
              <a:rPr lang="el-GR" sz="2000" dirty="0" smtClean="0"/>
              <a:t>)</a:t>
            </a:r>
          </a:p>
          <a:p>
            <a:pPr eaLnBrk="1" fontAlgn="auto" hangingPunct="1">
              <a:spcAft>
                <a:spcPts val="0"/>
              </a:spcAft>
              <a:buFont typeface="Arial" pitchFamily="34" charset="0"/>
              <a:buChar char="•"/>
              <a:defRPr/>
            </a:pPr>
            <a:r>
              <a:rPr lang="el-GR" sz="2000" dirty="0" smtClean="0"/>
              <a:t>μαχαλάδες (</a:t>
            </a:r>
            <a:r>
              <a:rPr lang="el-GR" sz="2000" dirty="0" err="1" smtClean="0"/>
              <a:t>μουδίρης</a:t>
            </a:r>
            <a:r>
              <a:rPr lang="el-GR" sz="2000" dirty="0" smtClean="0"/>
              <a:t>)</a:t>
            </a:r>
          </a:p>
          <a:p>
            <a:pPr eaLnBrk="1" fontAlgn="auto" hangingPunct="1">
              <a:spcAft>
                <a:spcPts val="0"/>
              </a:spcAft>
              <a:buFont typeface="Arial" pitchFamily="34" charset="0"/>
              <a:buChar char="•"/>
              <a:defRPr/>
            </a:pPr>
            <a:endParaRPr lang="el-GR" sz="2000" dirty="0" smtClean="0"/>
          </a:p>
          <a:p>
            <a:pPr eaLnBrk="1" fontAlgn="auto" hangingPunct="1">
              <a:spcAft>
                <a:spcPts val="0"/>
              </a:spcAft>
              <a:buFont typeface="Arial" pitchFamily="34" charset="0"/>
              <a:buChar char="•"/>
              <a:defRPr/>
            </a:pPr>
            <a:endParaRPr lang="en-US" sz="2000" dirty="0" smtClean="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Content Placeholder 2"/>
          <p:cNvSpPr>
            <a:spLocks noGrp="1"/>
          </p:cNvSpPr>
          <p:nvPr>
            <p:ph idx="1"/>
          </p:nvPr>
        </p:nvSpPr>
        <p:spPr>
          <a:xfrm>
            <a:off x="228600" y="228600"/>
            <a:ext cx="8686800" cy="6477000"/>
          </a:xfrm>
        </p:spPr>
        <p:txBody>
          <a:bodyPr/>
          <a:lstStyle/>
          <a:p>
            <a:pPr algn="just"/>
            <a:r>
              <a:rPr lang="el-GR" sz="2000" dirty="0" smtClean="0"/>
              <a:t>Μπροστά στον κίνδυνο τα συναλλαγματικά αποθέματα της Τράπεζας της Ελλάδος να εξανεμισθούν, η κυβέρνηση Ελ. Βενιζέλου αναγκάστηκε να θεσπίσει (Οκτώβριος 1931, Φεβρουάριος 1932) μια σειρά συναλλαγματικών περιορισμών και περιορισμών επί των εισαγωγών για την προστασία του εθνικού νομίσματος.</a:t>
            </a:r>
          </a:p>
          <a:p>
            <a:pPr algn="just"/>
            <a:r>
              <a:rPr lang="el-GR" sz="2000" dirty="0" smtClean="0"/>
              <a:t>Επιπλέον, με επιστολή του προς τη Δημοσιονομική Επιτροπή της Κοινωνίας των Εθνών ζήτησε από τους κύριους πιστωτές της Ελλάδας (Αγγλία, Γαλλία, Ιταλία) να δεχθούν την αναστολή επί πενταετία της καταβολής των </a:t>
            </a:r>
            <a:r>
              <a:rPr lang="el-GR" sz="2000" dirty="0" err="1" smtClean="0"/>
              <a:t>χρεωλυσίων</a:t>
            </a:r>
            <a:r>
              <a:rPr lang="el-GR" sz="2000" dirty="0" smtClean="0"/>
              <a:t> του εξωτερικού χρέους της χώρας (το εξωτερικό χρέος απορροφούσε τότε πάνω από το 40% του κρατικού προϋπολογισμού και το 81% του συναλλάγματος, που απέφεραν στη χώρα οι εξαγωγές) και τη χορήγηση ενός νέου δανείου ύψους 50 εκατομμυρίων </a:t>
            </a:r>
            <a:r>
              <a:rPr lang="el-GR" sz="2000" dirty="0" err="1" smtClean="0"/>
              <a:t>δολλαρίων</a:t>
            </a:r>
            <a:r>
              <a:rPr lang="el-GR" sz="2000" dirty="0" smtClean="0"/>
              <a:t>. Όμως το Συμβούλιο της </a:t>
            </a:r>
            <a:r>
              <a:rPr lang="el-GR" sz="2000" dirty="0" err="1" smtClean="0"/>
              <a:t>ΚτΕ</a:t>
            </a:r>
            <a:r>
              <a:rPr lang="el-GR" sz="2000" dirty="0" smtClean="0"/>
              <a:t>, στην κρίσιμη συνεδρίασή του της 11 Απριλίου 1932, αρνήθηκε να ασχοληθεί με το ελληνικό αίτημα.</a:t>
            </a:r>
          </a:p>
          <a:p>
            <a:pPr algn="just"/>
            <a:r>
              <a:rPr lang="el-GR" sz="2000" dirty="0" smtClean="0"/>
              <a:t>Στις 26 Απριλίου 1932 ο Βενιζέλος παραδέχθηκε, από το βήμα της Βουλής, τη χρεωκοπία της χώρας (προέβη σε μονομερή διακοπή των πληρωμών εξυπηρέτησης του εξωτερικού χρέους της χώρας). Από την 1 Μαΐου 1932 ανεστάλησαν επ’ </a:t>
            </a:r>
            <a:r>
              <a:rPr lang="el-GR" sz="2000" dirty="0" err="1" smtClean="0"/>
              <a:t>αόριστον</a:t>
            </a:r>
            <a:r>
              <a:rPr lang="el-GR" sz="2000" dirty="0" smtClean="0"/>
              <a:t> οι πληρωμές των </a:t>
            </a:r>
            <a:r>
              <a:rPr lang="el-GR" sz="2000" dirty="0" err="1" smtClean="0"/>
              <a:t>τοκοχρεωλυσίων</a:t>
            </a:r>
            <a:r>
              <a:rPr lang="el-GR" sz="2000" dirty="0" smtClean="0"/>
              <a:t> των εξωτερικών δανείων του κράτους (ενώ για τα εσωτερικά μειώθηκαν διοικητικά κατά 25%).</a:t>
            </a:r>
          </a:p>
          <a:p>
            <a:pPr algn="just"/>
            <a:endParaRPr lang="en-US" sz="2000" dirty="0" smtClean="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Content Placeholder 2"/>
          <p:cNvSpPr>
            <a:spLocks noGrp="1"/>
          </p:cNvSpPr>
          <p:nvPr>
            <p:ph idx="1"/>
          </p:nvPr>
        </p:nvSpPr>
        <p:spPr>
          <a:xfrm>
            <a:off x="0" y="152400"/>
            <a:ext cx="8991600" cy="6705600"/>
          </a:xfrm>
        </p:spPr>
        <p:txBody>
          <a:bodyPr/>
          <a:lstStyle/>
          <a:p>
            <a:pPr algn="just"/>
            <a:r>
              <a:rPr lang="el-GR" sz="2000" dirty="0" smtClean="0"/>
              <a:t>Ήρθη η ελεύθερη μετατρεψιμότητα της δραχμής σε χρυσό ή σε συνάλλαγμα και το εθνικό νόμισμα επανήλθε σε καθεστώς αναγκαστικής κυκλοφορίας. Η δραχμή άρχισε έτσι να υποτιμάται και μέχρι το τέλος του 1932 είχε χάσει το 60% της αξίας της. Καταργήθηκε η ελεύθερη αγορά συναλλάγματος και η Τράπεζα της Ελλάδος ανέλαβε κατ’ αποκλειστικότητα τον έλεγχο και τη διάθεσή του.</a:t>
            </a:r>
          </a:p>
          <a:p>
            <a:pPr algn="just"/>
            <a:r>
              <a:rPr lang="el-GR" sz="2000" dirty="0" smtClean="0"/>
              <a:t>Οι γενικοί δασμοί επί της εισαγωγής αυξήθηκαν κατά 70%-200%.</a:t>
            </a:r>
          </a:p>
          <a:p>
            <a:pPr algn="just"/>
            <a:r>
              <a:rPr lang="el-GR" sz="2000" dirty="0" smtClean="0"/>
              <a:t>Η στενότητα του εξωτερικού συναλλάγματος υποχρέωσε το ελληνικό κράτος να καταφύγει επιπλέον στην εφαρμογή δύο καινοφανή μέτρα </a:t>
            </a:r>
            <a:r>
              <a:rPr lang="el-GR" sz="2000" b="1" dirty="0" smtClean="0"/>
              <a:t>οικονομικού εθνικισμού</a:t>
            </a:r>
            <a:r>
              <a:rPr lang="el-GR" sz="2000" dirty="0" smtClean="0"/>
              <a:t>: α´) του συστήματος των ποσοτικών περιορισμών επί των εισαγωγών (οι περιορισμοί μείωσαν την αξία των εισαγωγών κατά 30% σε σχέση με το προηγούμενο έτος 1931), και β´) της μεθόδου των διεθνών εμπορικών ανταλλαγών με βάση τον διμερή εμπορικό συμψηφισμό σε είδος (</a:t>
            </a:r>
            <a:r>
              <a:rPr lang="en-US" sz="2000" dirty="0" smtClean="0"/>
              <a:t>clearing</a:t>
            </a:r>
            <a:r>
              <a:rPr lang="el-GR" sz="2000" dirty="0" smtClean="0"/>
              <a:t>/«</a:t>
            </a:r>
            <a:r>
              <a:rPr lang="el-GR" sz="2000" dirty="0" err="1" smtClean="0"/>
              <a:t>Κλήριγκ</a:t>
            </a:r>
            <a:r>
              <a:rPr lang="el-GR" sz="2000" dirty="0" smtClean="0"/>
              <a:t>»), χωρίς την παρεμβολή πληρωμών σε συνάλλαγμα (ή με μερική αποπληρωμή σε συνάλλαγμα). Εισηγητής αυτών των μέτρων ήταν ο οικονομολόγος και ακαδημαϊκός Κυριάκος Βαρβαρέσος, με την ιδιότητα του Υπουργού Οικονομικών.</a:t>
            </a:r>
          </a:p>
          <a:p>
            <a:pPr algn="just"/>
            <a:r>
              <a:rPr lang="el-GR" sz="2000" dirty="0" smtClean="0"/>
              <a:t>Η πρώτη συμφωνία «</a:t>
            </a:r>
            <a:r>
              <a:rPr lang="el-GR" sz="2000" dirty="0" err="1" smtClean="0"/>
              <a:t>κλήρινγκ</a:t>
            </a:r>
            <a:r>
              <a:rPr lang="el-GR" sz="2000" dirty="0" smtClean="0"/>
              <a:t>» υπεγράφη εκείνη τη χρονιά (1932) με τη Γερμανία. Μέχρι το 1938 η Ελλάδα είχε υπογράψει </a:t>
            </a:r>
            <a:r>
              <a:rPr lang="el-GR" sz="2000" dirty="0" err="1" smtClean="0"/>
              <a:t>συμφηφιστικούς</a:t>
            </a:r>
            <a:r>
              <a:rPr lang="el-GR" sz="2000" dirty="0" smtClean="0"/>
              <a:t> λογαριασμούς σχεδόν με όλες τις ευρωπαϊκές χώρες (πλην της Αγγλίας και της Ολλανδίας).</a:t>
            </a:r>
          </a:p>
          <a:p>
            <a:pPr algn="just"/>
            <a:endParaRPr lang="en-US" sz="2000" dirty="0" smtClean="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Content Placeholder 2"/>
          <p:cNvSpPr>
            <a:spLocks noGrp="1"/>
          </p:cNvSpPr>
          <p:nvPr>
            <p:ph idx="1"/>
          </p:nvPr>
        </p:nvSpPr>
        <p:spPr>
          <a:xfrm>
            <a:off x="152400" y="228600"/>
            <a:ext cx="8839200" cy="6400800"/>
          </a:xfrm>
        </p:spPr>
        <p:txBody>
          <a:bodyPr/>
          <a:lstStyle/>
          <a:p>
            <a:pPr algn="just"/>
            <a:r>
              <a:rPr lang="el-GR" sz="2000" dirty="0" smtClean="0"/>
              <a:t>Τα μέτρα του πάρθηκαν το 1932 ευνόησαν την ανάπτυξη της εγχώριας βιομηχανίας (δημιούργησαν, κατά τον Ξ. Ζολώτα, μια «</a:t>
            </a:r>
            <a:r>
              <a:rPr lang="el-GR" sz="2000" dirty="0" err="1" smtClean="0"/>
              <a:t>θερμοκηπικήν</a:t>
            </a:r>
            <a:r>
              <a:rPr lang="el-GR" sz="2000" dirty="0" smtClean="0"/>
              <a:t> </a:t>
            </a:r>
            <a:r>
              <a:rPr lang="el-GR" sz="2000" dirty="0" err="1" smtClean="0"/>
              <a:t>ατμόσφαιραν</a:t>
            </a:r>
            <a:r>
              <a:rPr lang="el-GR" sz="2000" dirty="0" smtClean="0"/>
              <a:t> </a:t>
            </a:r>
            <a:r>
              <a:rPr lang="el-GR" sz="2000" dirty="0" err="1" smtClean="0"/>
              <a:t>ζωηράς</a:t>
            </a:r>
            <a:r>
              <a:rPr lang="el-GR" sz="2000" dirty="0" smtClean="0"/>
              <a:t> βιομηχανικής αναπτύξεως»). Η ελληνική βιομηχανία ανέκαμψε ταχύτατα, ήδη από το 1933 (ο ρυθμός ανάπτυξης έφθασε το 5,7%) και από το 1934 σημείωσε αλματώδεις ρυθμούς ανάπτυξης (8% κατά μέσο ετήσιο όρο). Σύμφωνα με στοιχεία της </a:t>
            </a:r>
            <a:r>
              <a:rPr lang="el-GR" sz="2000" dirty="0" err="1" smtClean="0"/>
              <a:t>ΚτΕ</a:t>
            </a:r>
            <a:r>
              <a:rPr lang="el-GR" sz="2000" dirty="0" smtClean="0"/>
              <a:t>, η Ελλάδα σημείωσε (1929-38) την υψηλότερη αύξηση του όγκου της βιομηχανικής παραγωγής στον κόσμο (65%), μετά τη Σοβιετική Ένωση (877%) και την Ιαπωνία (73%).</a:t>
            </a:r>
          </a:p>
          <a:p>
            <a:pPr algn="just"/>
            <a:r>
              <a:rPr lang="el-GR" sz="2000" dirty="0" smtClean="0"/>
              <a:t>Ο </a:t>
            </a:r>
            <a:r>
              <a:rPr lang="el-GR" sz="2000" b="1" dirty="0" smtClean="0"/>
              <a:t>κρατικός προστατευτισμός</a:t>
            </a:r>
            <a:r>
              <a:rPr lang="el-GR" sz="2000" dirty="0" smtClean="0"/>
              <a:t> (κυρίως η ύψωση δασμολογικών τειχών και οι ποσοτικοί περιορισμοί) οδήγησε στην «εθνικοποίηση» της εγχώριας αγοράς, δηλαδή την υποκατάσταση των εισαγωγών με εγχώρια προϊόντα. Το 1928 η ελληνική παραγωγή κάλυπτε το 58% των αναγκών της εγχώριας αγοράς, ενώ το 1938 το 78,84%. Ωστόσο, η «</a:t>
            </a:r>
            <a:r>
              <a:rPr lang="el-GR" sz="2000" dirty="0" err="1" smtClean="0"/>
              <a:t>θερμοκηπική</a:t>
            </a:r>
            <a:r>
              <a:rPr lang="el-GR" sz="2000" dirty="0" smtClean="0"/>
              <a:t> ατμόσφαιρα» δεν επέτρεψε στην ελληνική βιομηχανία (και στην οικονομία γενικότερα) να αναπτύξει τη διεθνή ανταγωνιστικότητά της: τη δεκαετία 1928-38 οι ελληνικές βιομηχανικές εξαγωγές αυξήθηκαν μόνον κατά 16%.</a:t>
            </a:r>
          </a:p>
          <a:p>
            <a:pPr algn="just"/>
            <a:r>
              <a:rPr lang="el-GR" sz="2000" dirty="0" smtClean="0"/>
              <a:t>Στον Μεσοπόλεμο δεν αναπτύχθηκαν </a:t>
            </a:r>
            <a:r>
              <a:rPr lang="el-GR" sz="2000" dirty="0" err="1" smtClean="0"/>
              <a:t>ενεργοβόροι</a:t>
            </a:r>
            <a:r>
              <a:rPr lang="el-GR" sz="2000" dirty="0" smtClean="0"/>
              <a:t> κλάδοι της βαριάς βιομηχανίας (χαλυβουργία, υψικάμινοι). Ο πιο αντιπροσωπευτικός κλάδος της ελληνικής εκβιομηχάνισης την περίοδο αυτή ήταν η κλωστοϋφαντουργία.</a:t>
            </a:r>
            <a:endParaRPr lang="en-US" sz="2000" dirty="0" smtClean="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Content Placeholder 2"/>
          <p:cNvSpPr>
            <a:spLocks noGrp="1"/>
          </p:cNvSpPr>
          <p:nvPr>
            <p:ph idx="1"/>
          </p:nvPr>
        </p:nvSpPr>
        <p:spPr>
          <a:xfrm>
            <a:off x="152400" y="152400"/>
            <a:ext cx="8763000" cy="6553200"/>
          </a:xfrm>
        </p:spPr>
        <p:txBody>
          <a:bodyPr/>
          <a:lstStyle/>
          <a:p>
            <a:pPr algn="just"/>
            <a:r>
              <a:rPr lang="el-GR" sz="2000" dirty="0" smtClean="0"/>
              <a:t>Στον γεωργικό τομέα, μετά την πτώχευση του 1932 και τη συνακόλουθη αδυναμία εξεύρεσης συναλλάγματος, βασική κατευθυντήριος γραμμή της αγροτικής πολιτικής ήταν η επίτευξη της </a:t>
            </a:r>
            <a:r>
              <a:rPr lang="el-GR" sz="2000" b="1" dirty="0" smtClean="0"/>
              <a:t>«γεωργικής αυταρκείας»</a:t>
            </a:r>
            <a:r>
              <a:rPr lang="el-GR" sz="2000" dirty="0" smtClean="0"/>
              <a:t>, δηλ. της αυτάρκειας της χώρας σε διατροφικά γεωργικά προϊόντα, ιδίως σε σιτηρά.</a:t>
            </a:r>
          </a:p>
          <a:p>
            <a:pPr algn="just"/>
            <a:r>
              <a:rPr lang="el-GR" sz="2000" dirty="0" smtClean="0"/>
              <a:t>Η εφαρμογή συμψηφιστικών λογαριασμών στο εξωτερικό εμπόριο είχε και μια άλλη αρνητική συνέπεια: τη μονομερή εξάρτηση της Ελλάδας (και πολύ περισσότερο των υπολοίπων βαλκανικών χωρών) από τη ναζιστική Γερμανία. Την περίοδο 1932-38 οι ελληνικές εξαγωγές προς τη Γερμανία αυξήθηκαν (σε αξία) από 14% σε 40% του συνόλου. Αντίστοιχα, οι γερμανικές εισαγωγές στην Ελλάδα ανέβηκαν από το 9% στο 30% της συνολικής αξίας.</a:t>
            </a:r>
          </a:p>
          <a:p>
            <a:pPr algn="just"/>
            <a:r>
              <a:rPr lang="el-GR" sz="2000" dirty="0" smtClean="0"/>
              <a:t>Το 1937 η Γερμανία απορροφούσε περισσότερο από το 40% της εξαγωγής των ελληνικών καπνών και της ελληνικής σταφίδας και προμήθευε το 63% του μηχανολογικού εξοπλισμού και το 50% των γαιανθράκων που εισήγαγε η Ελλάδα (σε αντίθεση με το μόλις 5% που προμήθευε η Βρετανία).</a:t>
            </a:r>
          </a:p>
          <a:p>
            <a:pPr algn="just"/>
            <a:r>
              <a:rPr lang="el-GR" sz="2000" dirty="0" smtClean="0"/>
              <a:t>Αντίστοιχο ήταν το αποτέλεσμα και στις υπόλοιπες βαλκανικές χώρες. Το 1938 η ναζιστική Γερμανία είχε φθάσει να ελέγχει κατά μέσο όρο το 35% του εξαγωγικού εμπορίου των βαλκανικών χωρών. Ιδιαίτερα απέναντι στη Βουλγαρία ο γερμανικός οικονομικός έλεγχος ήταν απόλυτος. Το 1938 η Γερμανία απορροφούσε το 75% των βουλγαρικών εξαγωγών και προμήθευε σχεδόν το σύνολο των πιστώσεων και του στρατιωτικού εξοπλισμού της χώρας.</a:t>
            </a:r>
            <a:endParaRPr lang="en-US" sz="2000" dirty="0" smtClean="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016.jpg"/>
          <p:cNvPicPr>
            <a:picLocks noGrp="1" noChangeAspect="1"/>
          </p:cNvPicPr>
          <p:nvPr>
            <p:ph idx="1"/>
          </p:nvPr>
        </p:nvPicPr>
        <p:blipFill>
          <a:blip r:embed="rId2"/>
          <a:stretch>
            <a:fillRect/>
          </a:stretch>
        </p:blipFill>
        <p:spPr>
          <a:xfrm rot="10800000">
            <a:off x="2150800" y="152400"/>
            <a:ext cx="4918600" cy="6507163"/>
          </a:xfr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018.jpg"/>
          <p:cNvPicPr>
            <a:picLocks noGrp="1" noChangeAspect="1"/>
          </p:cNvPicPr>
          <p:nvPr>
            <p:ph idx="1"/>
          </p:nvPr>
        </p:nvPicPr>
        <p:blipFill>
          <a:blip r:embed="rId2"/>
          <a:stretch>
            <a:fillRect/>
          </a:stretch>
        </p:blipFill>
        <p:spPr>
          <a:xfrm rot="10800000">
            <a:off x="2213527" y="152400"/>
            <a:ext cx="4716946" cy="6477000"/>
          </a:xfrm>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021.jpg"/>
          <p:cNvPicPr>
            <a:picLocks noGrp="1" noChangeAspect="1"/>
          </p:cNvPicPr>
          <p:nvPr>
            <p:ph idx="1"/>
          </p:nvPr>
        </p:nvPicPr>
        <p:blipFill>
          <a:blip r:embed="rId2"/>
          <a:stretch>
            <a:fillRect/>
          </a:stretch>
        </p:blipFill>
        <p:spPr>
          <a:xfrm rot="10800000">
            <a:off x="2241304" y="228600"/>
            <a:ext cx="4585192" cy="6324600"/>
          </a:xfr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686800" cy="6553200"/>
          </a:xfrm>
        </p:spPr>
        <p:txBody>
          <a:bodyPr/>
          <a:lstStyle/>
          <a:p>
            <a:pPr algn="just"/>
            <a:r>
              <a:rPr lang="el-GR" sz="2000" dirty="0" smtClean="0"/>
              <a:t>Βλ. Πίνακα με τις εισαγωγές της Ελλάδας σε διατροφικά προϊόντα (σε τόνους) το 2011 και το </a:t>
            </a:r>
            <a:r>
              <a:rPr lang="el-GR" sz="2000" dirty="0" err="1" smtClean="0"/>
              <a:t>α̕</a:t>
            </a:r>
            <a:r>
              <a:rPr lang="el-GR" sz="2000" dirty="0" smtClean="0"/>
              <a:t> εξάμηνο του 2012  και Πίνακα με την αυτάρκεια διατροφικών αγροτικών προϊόντων της Ελλάδας το 2011 (σε χιλιάδες τόνους), στην εφ. </a:t>
            </a:r>
            <a:r>
              <a:rPr lang="el-GR" sz="2000" i="1" dirty="0" smtClean="0"/>
              <a:t>Έθνος</a:t>
            </a:r>
            <a:r>
              <a:rPr lang="el-GR" sz="2000" dirty="0" smtClean="0"/>
              <a:t> αρ. 9321 (Σάββατο 13 Οκτωβρίου 2012) </a:t>
            </a:r>
            <a:r>
              <a:rPr lang="el-GR" sz="2000" dirty="0" err="1" smtClean="0"/>
              <a:t>σσ</a:t>
            </a:r>
            <a:r>
              <a:rPr lang="el-GR" sz="2000" dirty="0" smtClean="0"/>
              <a:t>. 20-21, 44. Πηγή: ΕΛΣΤΑΤ – ΠΑΣΕΓΕΣ.</a:t>
            </a:r>
          </a:p>
          <a:p>
            <a:pPr algn="just"/>
            <a:r>
              <a:rPr lang="el-GR" sz="2000" dirty="0" smtClean="0"/>
              <a:t>Βλ. παραπάνω άρθρο της εφ. </a:t>
            </a:r>
            <a:r>
              <a:rPr lang="en-US" sz="2000" i="1" dirty="0" smtClean="0"/>
              <a:t>Hellenic Mail </a:t>
            </a:r>
            <a:r>
              <a:rPr lang="el-GR" sz="2000" dirty="0" smtClean="0"/>
              <a:t>αρ. 147 (25-31 Ιανουαρίου 2014) σ. 3, όπου ως «λύση» για την έξοδο από την τρέχουσα οικονομική κρίση προτάσσεται η «αγροτική παραγωγή».</a:t>
            </a:r>
          </a:p>
          <a:p>
            <a:pPr algn="just"/>
            <a:r>
              <a:rPr lang="el-GR" sz="2000" dirty="0" smtClean="0"/>
              <a:t>Ρεβίθια Μεξικού, φασόλια Κίνας και Μαδαγασκάρης, φακές Καναδά, αμύγδαλα Καλιφόρνιας, πατάτες Αιγύπτου, λεμόνια Αργεντινής, κρέας Ολλανδίας… Η ελληνική αγορά κατακλύζεται από εισαγόμενα </a:t>
            </a:r>
            <a:r>
              <a:rPr lang="el-GR" sz="2000" dirty="0" err="1" smtClean="0"/>
              <a:t>αγροτοκτηνοτροφικά</a:t>
            </a:r>
            <a:r>
              <a:rPr lang="el-GR" sz="2000" dirty="0" smtClean="0"/>
              <a:t> προϊόντα. Χαρακτηριστικό παράδειγμα είναι τα όσπρια, στην παραγωγή των οποίων η Ελλάδα εμφανίζει μεγάλο </a:t>
            </a:r>
            <a:r>
              <a:rPr lang="el-GR" sz="2000" dirty="0" err="1" smtClean="0"/>
              <a:t>έλειμμα</a:t>
            </a:r>
            <a:r>
              <a:rPr lang="el-GR" sz="2000" dirty="0" smtClean="0"/>
              <a:t> και εισάγει σημαντικές ποσότητες από… εξωτικές χώρες. Ο μεγαλύτερος εισαγωγέας ρεβιθιών είναι το Μεξικό. Το 2011 εισάγαμε από το Μεξικό 3.846 τόνους, ενώ άλλοι 550 ήλθαν από την Αργεντινή. Εκτός από τη Λατινική Αμερική, ρεβίθια εισάγουμε από την Τουρκία, τον Καναδά, την Αυστραλία και τα Ηνωμένα Αραβικά Εμιράτα. Αντιστοίχως, φασόλια κοινά εισάγουμε κυρίως από την Κίνα και τον Καναδά. Στα </a:t>
            </a:r>
            <a:r>
              <a:rPr lang="el-GR" sz="2000" dirty="0" err="1" smtClean="0"/>
              <a:t>ξηρικά</a:t>
            </a:r>
            <a:r>
              <a:rPr lang="el-GR" sz="2000" dirty="0" smtClean="0"/>
              <a:t> χωράφια, που αντιπροσωπεύουν το 70% των καλλιεργούμενων εκτάσεων στην Ελλάδα, γινόταν ιστορικά εναλλαγή ψυχανθών (όπως οσπρίων κλπ.) με σιτηρά. </a:t>
            </a:r>
            <a:endParaRPr lang="en-US" sz="2000"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839200" cy="6477000"/>
          </a:xfrm>
        </p:spPr>
        <p:txBody>
          <a:bodyPr/>
          <a:lstStyle/>
          <a:p>
            <a:pPr algn="just"/>
            <a:r>
              <a:rPr lang="el-GR" sz="2000" dirty="0" smtClean="0"/>
              <a:t>Όταν ήλθαν οι επιδοτήσεις της Ε.Ε., που ενίσχυαν μόνο τα σιτηρά, τα όσπρια εγκαταλείφθηκαν, με όλες τις δυσάρεστες συνέπειες της μονοκαλλιέργειας. «Η χώρα εγκατέλειψε παραδοσιακές καλλιέργειες, όπως τα όσπρια, επειδή ο σχεδιασμός της Ε.Ε. ενίσχυε προϊόντα όπως το βαμβάκι και τον καπνό», εξηγεί ο πρόεδρος της Πανελλήνιας Συνομοσπονδίας Ενώσεων Αγροτικών Συνεταιρισμών κος. </a:t>
            </a:r>
            <a:r>
              <a:rPr lang="el-GR" sz="2000" dirty="0" err="1" smtClean="0"/>
              <a:t>Τζανέτος</a:t>
            </a:r>
            <a:r>
              <a:rPr lang="el-GR" sz="2000" dirty="0" smtClean="0"/>
              <a:t> </a:t>
            </a:r>
            <a:r>
              <a:rPr lang="el-GR" sz="2000" dirty="0" err="1" smtClean="0"/>
              <a:t>Καραμίχας</a:t>
            </a:r>
            <a:r>
              <a:rPr lang="el-GR" sz="2000" dirty="0" smtClean="0"/>
              <a:t>.  Εξαιρετικά ελλειμματικό είναι το ισοζύγιο στο κρέας.  Στο βοδινό οι εισαγωγές έφτασαν το 2011 τους 118.172 τόνους, στο χοιρινό τους 190.228 και στα κοτόπουλα τους 56.425, κυρίως από χώρες, όπως η Γαλλία, η Ολλανδία, η Γερμανία κ.ά. Πατάτες Αιγύπτου και Κύπρου εισάγουμε επίσης κατά χιλιάδες. Το 2011 ήρθαν στην Ελλάδα 174.390 τόνοι πατάτας, με τους 52.243 να προέρχονται  από την Αίγυπτο και τους 50.868 από την Κύπρο. Το 2007 η Ελλάδα παρήγαγε 930.000 τόνους πατάτας. Το 2011 η παραγωγή μειώθηκε στους 705.000 τόνους. Συστηματικά επίσης εισάγουμε ξηρούς καρπούς, όπως αμύγδαλα, </a:t>
            </a:r>
            <a:r>
              <a:rPr lang="el-GR" sz="2000" dirty="0" err="1" smtClean="0"/>
              <a:t>φυστίκια</a:t>
            </a:r>
            <a:r>
              <a:rPr lang="el-GR" sz="2000" dirty="0" smtClean="0"/>
              <a:t>, στραγάλια κλπ., από χώρες όπως οι ΗΠΑ, η Τουρκία, η Κίνα η Ισπανία κ.ά.</a:t>
            </a:r>
          </a:p>
          <a:p>
            <a:pPr algn="just"/>
            <a:r>
              <a:rPr lang="el-GR" sz="2000" dirty="0" smtClean="0"/>
              <a:t>Σύμφωνα με έκθεση της ΠΑΣΕΓΕΣ, το ποσοστό αυτάρκειας της Ελλάδας σε 40 βασικά αγροτικά διατροφικά προϊόντα, φυτικής και </a:t>
            </a:r>
            <a:r>
              <a:rPr lang="el-GR" sz="2000" dirty="0" err="1" smtClean="0"/>
              <a:t>ζωϊκής</a:t>
            </a:r>
            <a:r>
              <a:rPr lang="el-GR" sz="2000" dirty="0" smtClean="0"/>
              <a:t> παραγωγής, για το έτος 2010 ανέρχεται κατά μέσο όρο στο 94%.  Η αυτάρκεια ωστόσο αυτή διαφοροποιείται μεταξύ επιμέρους κατηγοριών προϊόντων, όπως τα δημητριακά, όπου η αυτάρκεια ανέρχεται στο 82%, με το μικρότερο ποσοστό να καταγράφεται στο μαλακό </a:t>
            </a:r>
            <a:r>
              <a:rPr lang="el-GR" sz="2000" dirty="0" err="1" smtClean="0"/>
              <a:t>ιστάρι</a:t>
            </a:r>
            <a:r>
              <a:rPr lang="el-GR" sz="2000" dirty="0" smtClean="0"/>
              <a:t> με 32% και το υψηλότερο στο ρύζι, που αγγίζει το 171%.</a:t>
            </a:r>
            <a:endParaRPr lang="en-US" sz="2000" dirty="0" smtClean="0"/>
          </a:p>
          <a:p>
            <a:endParaRPr lang="en-US" sz="2000"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324600"/>
          </a:xfrm>
        </p:spPr>
        <p:txBody>
          <a:bodyPr/>
          <a:lstStyle/>
          <a:p>
            <a:pPr algn="just"/>
            <a:r>
              <a:rPr lang="el-GR" sz="2000" dirty="0" smtClean="0"/>
              <a:t>Στα ελαιοκομικά η αυτάρκεια εμφανίζει επίσης υψηλό ποσοστό, φθάνοντας στις βρώσιμες ελιές στο 615% και στο ελαιόλαδο στο 151%, δύο προϊόντα τα οποία εξάγει η χώρα μας σε μεγάλο βαθμό. Το μεγαλύτερο έλλειμμα εντοπίζεται στο βοδινό και στο χοιρινό κρέας, σε κάποια γαλακτοκομικά προϊόντα, στα όσπρια και ιδιαίτερα στο μαλακό σιτάρι, που χρησιμοποιείται για την παρασκευή άρτου. Το έλλειμμα στο μαλακό σιτάρι το «ισοφαρίζουμε» με το σκληρό σιτάρι, το οποίο χρησιμοποιείται ως επί το πλείστον στην </a:t>
            </a:r>
            <a:r>
              <a:rPr lang="el-GR" sz="2000" dirty="0" err="1" smtClean="0"/>
              <a:t>μακαρονοποιΐα</a:t>
            </a:r>
            <a:r>
              <a:rPr lang="el-GR" sz="2000" dirty="0" smtClean="0"/>
              <a:t>. Το έλλειμμα σε βοδινό κρέας το ισοσκελίζουμε σε όγκο με τα αλιεύματα. Ο Πρόεδρος της ΠΑΣΕΓΕΣ τονίζει, σε συνέντευξή του προς την εφ. </a:t>
            </a:r>
            <a:r>
              <a:rPr lang="el-GR" sz="2000" i="1" dirty="0" smtClean="0"/>
              <a:t>Έθνος</a:t>
            </a:r>
            <a:r>
              <a:rPr lang="el-GR" sz="2000" dirty="0" smtClean="0"/>
              <a:t>, ότι το διατροφικό έλλειμμα στην Ελλάδα φθάνει σταθερά στα 2 δισεκατομμύρια ευρώ, καθώς η αξία των γαλακτοκομικών προϊόντων και των κρεάτων είναι μεγάλη.  Το έλλειμμα στο διατροφικό ισοζύγιο της χώρας οφείλεται στο γεωργικό μοντέλο, το οποίο συνδέθηκε με τις επιδοτήσεις, χάνοντας με αυτόν τον τρόπο η σχέση που είχαμε πριν το 1981 με τη φυτική και τη </a:t>
            </a:r>
            <a:r>
              <a:rPr lang="el-GR" sz="2000" dirty="0" err="1" smtClean="0"/>
              <a:t>ζωϊκή</a:t>
            </a:r>
            <a:r>
              <a:rPr lang="el-GR" sz="2000" dirty="0" smtClean="0"/>
              <a:t> παραγωγή. Ο κος. </a:t>
            </a:r>
            <a:r>
              <a:rPr lang="el-GR" sz="2000" dirty="0" err="1" smtClean="0"/>
              <a:t>Καραμίχας</a:t>
            </a:r>
            <a:r>
              <a:rPr lang="el-GR" sz="2000" dirty="0" smtClean="0"/>
              <a:t> , κλείνοντας, ανέφερε χαρακτηριστικά ότι «με τις παραγωγικές δυνατότητες που προσφέρει η γεωργία, μπορεί να μας εξασφαλίσει τη διατροφική ασφάλεια και να αποτελέσει πόλο ανάπτυξης», διαμηνύοντας προς πάσα κατεύθυνση πως «</a:t>
            </a:r>
            <a:r>
              <a:rPr lang="el-GR" sz="2000" dirty="0" err="1" smtClean="0"/>
              <a:t>ό,τι</a:t>
            </a:r>
            <a:r>
              <a:rPr lang="el-GR" sz="2000" dirty="0" smtClean="0"/>
              <a:t> και αν γίνει, πάντως δε θα πεθάνουμε της πείνας». </a:t>
            </a:r>
            <a:endParaRPr lang="en-US" sz="2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a:srcRect/>
          <a:stretch>
            <a:fillRect/>
          </a:stretch>
        </p:blipFill>
        <p:spPr>
          <a:xfrm>
            <a:off x="381000" y="228600"/>
            <a:ext cx="2667000" cy="3506788"/>
          </a:xfrm>
          <a:noFill/>
        </p:spPr>
      </p:pic>
      <p:pic>
        <p:nvPicPr>
          <p:cNvPr id="16387" name="Picture 3"/>
          <p:cNvPicPr>
            <a:picLocks noChangeAspect="1" noChangeArrowheads="1"/>
          </p:cNvPicPr>
          <p:nvPr/>
        </p:nvPicPr>
        <p:blipFill>
          <a:blip r:embed="rId3"/>
          <a:srcRect/>
          <a:stretch>
            <a:fillRect/>
          </a:stretch>
        </p:blipFill>
        <p:spPr bwMode="auto">
          <a:xfrm>
            <a:off x="3657600" y="304800"/>
            <a:ext cx="2438400" cy="3429000"/>
          </a:xfrm>
          <a:prstGeom prst="rect">
            <a:avLst/>
          </a:prstGeom>
          <a:noFill/>
          <a:ln w="9525">
            <a:noFill/>
            <a:miter lim="800000"/>
            <a:headEnd/>
            <a:tailEnd/>
          </a:ln>
        </p:spPr>
      </p:pic>
      <p:pic>
        <p:nvPicPr>
          <p:cNvPr id="16388" name="Picture 5"/>
          <p:cNvPicPr>
            <a:picLocks noChangeAspect="1" noChangeArrowheads="1"/>
          </p:cNvPicPr>
          <p:nvPr/>
        </p:nvPicPr>
        <p:blipFill>
          <a:blip r:embed="rId4"/>
          <a:srcRect/>
          <a:stretch>
            <a:fillRect/>
          </a:stretch>
        </p:blipFill>
        <p:spPr bwMode="auto">
          <a:xfrm>
            <a:off x="3810000" y="4191000"/>
            <a:ext cx="4876800" cy="2133600"/>
          </a:xfrm>
          <a:prstGeom prst="rect">
            <a:avLst/>
          </a:prstGeom>
          <a:noFill/>
          <a:ln w="9525">
            <a:noFill/>
            <a:miter lim="800000"/>
            <a:headEnd/>
            <a:tailEnd/>
          </a:ln>
        </p:spPr>
      </p:pic>
      <p:pic>
        <p:nvPicPr>
          <p:cNvPr id="16389" name="Picture 6"/>
          <p:cNvPicPr>
            <a:picLocks noChangeAspect="1" noChangeArrowheads="1"/>
          </p:cNvPicPr>
          <p:nvPr/>
        </p:nvPicPr>
        <p:blipFill>
          <a:blip r:embed="rId5"/>
          <a:srcRect/>
          <a:stretch>
            <a:fillRect/>
          </a:stretch>
        </p:blipFill>
        <p:spPr bwMode="auto">
          <a:xfrm>
            <a:off x="457200" y="4114800"/>
            <a:ext cx="2971800" cy="2286000"/>
          </a:xfrm>
          <a:prstGeom prst="rect">
            <a:avLst/>
          </a:prstGeom>
          <a:noFill/>
          <a:ln w="9525">
            <a:noFill/>
            <a:miter lim="800000"/>
            <a:headEnd/>
            <a:tailEnd/>
          </a:ln>
        </p:spPr>
      </p:pic>
      <p:pic>
        <p:nvPicPr>
          <p:cNvPr id="16390" name="Picture 8"/>
          <p:cNvPicPr>
            <a:picLocks noChangeAspect="1" noChangeArrowheads="1"/>
          </p:cNvPicPr>
          <p:nvPr/>
        </p:nvPicPr>
        <p:blipFill>
          <a:blip r:embed="rId6"/>
          <a:srcRect/>
          <a:stretch>
            <a:fillRect/>
          </a:stretch>
        </p:blipFill>
        <p:spPr bwMode="auto">
          <a:xfrm>
            <a:off x="6400800" y="381000"/>
            <a:ext cx="2209800" cy="3276600"/>
          </a:xfrm>
          <a:prstGeom prst="rect">
            <a:avLst/>
          </a:prstGeom>
          <a:noFill/>
          <a:ln w="9525">
            <a:noFill/>
            <a:miter lim="800000"/>
            <a:headEnd/>
            <a:tailEnd/>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304800" y="152400"/>
            <a:ext cx="8534400" cy="762000"/>
          </a:xfrm>
        </p:spPr>
        <p:txBody>
          <a:bodyPr/>
          <a:lstStyle/>
          <a:p>
            <a:r>
              <a:rPr lang="el-GR" sz="2800" b="1" smtClean="0"/>
              <a:t>Η κοινωνική ληστεία στην Ελλάδα (19ος – 20ός αι.)</a:t>
            </a:r>
            <a:endParaRPr lang="en-US" sz="2800" b="1" smtClean="0"/>
          </a:p>
        </p:txBody>
      </p:sp>
      <p:sp>
        <p:nvSpPr>
          <p:cNvPr id="106499" name="Content Placeholder 2"/>
          <p:cNvSpPr>
            <a:spLocks noGrp="1"/>
          </p:cNvSpPr>
          <p:nvPr>
            <p:ph idx="1"/>
          </p:nvPr>
        </p:nvSpPr>
        <p:spPr>
          <a:xfrm>
            <a:off x="152400" y="990600"/>
            <a:ext cx="8763000" cy="5715000"/>
          </a:xfrm>
        </p:spPr>
        <p:txBody>
          <a:bodyPr/>
          <a:lstStyle/>
          <a:p>
            <a:pPr algn="just"/>
            <a:r>
              <a:rPr lang="el-GR" sz="2000" dirty="0" smtClean="0"/>
              <a:t>Ο όρος «κοινωνική ληστεία» (</a:t>
            </a:r>
            <a:r>
              <a:rPr lang="en-US" sz="2000" dirty="0" smtClean="0"/>
              <a:t>social banditry</a:t>
            </a:r>
            <a:r>
              <a:rPr lang="el-GR" sz="2000" dirty="0" smtClean="0"/>
              <a:t>) κατασκευάζεται ιστοριογραφικά από τον </a:t>
            </a:r>
            <a:r>
              <a:rPr lang="en-US" sz="2000" dirty="0" smtClean="0"/>
              <a:t>Eric J</a:t>
            </a:r>
            <a:r>
              <a:rPr lang="el-GR" sz="2000" dirty="0" smtClean="0"/>
              <a:t>. </a:t>
            </a:r>
            <a:r>
              <a:rPr lang="en-US" sz="2000" dirty="0" err="1" smtClean="0"/>
              <a:t>Hobsbawm</a:t>
            </a:r>
            <a:r>
              <a:rPr lang="el-GR" sz="2000" dirty="0" smtClean="0"/>
              <a:t>, </a:t>
            </a:r>
            <a:r>
              <a:rPr lang="en-US" sz="2000" i="1" dirty="0" smtClean="0"/>
              <a:t>Bandits</a:t>
            </a:r>
            <a:r>
              <a:rPr lang="el-GR" sz="2000" dirty="0" smtClean="0"/>
              <a:t> [= Ληστές], Λονδίνο 1969</a:t>
            </a:r>
            <a:r>
              <a:rPr lang="el-GR" sz="2000" baseline="30000" dirty="0" smtClean="0"/>
              <a:t>1</a:t>
            </a:r>
            <a:r>
              <a:rPr lang="el-GR" sz="2000" dirty="0" smtClean="0"/>
              <a:t>. «Κοινωνικοί ληστές» είναι ένα είδος κλεφτών και πιο συγκεκριμένα αυτοί που δεν θεωρούνται ή δεν θεωρούνται απλά και μόνο κοινοί εγκληματίες από την κοινή γνώμη. Η «κοινωνική ληστεία» είναι μια μορφή ατομικής ή μειοψηφούσας εξέγερσης μέσα στις αγροτικές κοινωνίες. Οι «κοινωνικοί ληστές» είναι χωρικοί που ζουν στην παρανομία και τους οποίους οι φεουδαλικοί άρχοντες και το κράτος θεωρούν εγκληματίες, αλλά οι ίδιοι παραμένουν οργανικό κομμάτι της αγροτικής κοινωνίας και θεωρούνται από τους συνανθρώπους τους ήρωες, παλικάρια, εκδικητές, αγωνιστές της δικαιοσύνης και της ελευθερίας και γίνονται αντικείμενο θαυμασμού.</a:t>
            </a:r>
          </a:p>
          <a:p>
            <a:pPr algn="just"/>
            <a:r>
              <a:rPr lang="el-GR" sz="2000" dirty="0" smtClean="0"/>
              <a:t>Οι «κοινωνικοί ληστές» διακρίνονται από τους κοινούς κλέφτες και τους επαγγελματίες ληστές και τα άτομα του υποκόσμου, αν και τα όρια συνήθως δεν είναι ευδιάκριτα. Οι (ξεπεσμένοι) </a:t>
            </a:r>
            <a:r>
              <a:rPr lang="el-GR" sz="2000" dirty="0" err="1" smtClean="0"/>
              <a:t>ευγενείς−ληστές</a:t>
            </a:r>
            <a:r>
              <a:rPr lang="el-GR" sz="2000" dirty="0" smtClean="0"/>
              <a:t> διαπλέκονται έντονα με τους χωρικούς, αλλά η σχέση τους με τον αγροτικό κόσμο είναι (ιστορικά) σκοτεινή και σύνθετη. Πάντως, η «κοινωνική ληστεία» είναι ένα παγκόσμιο ιστορικό φαινόμενο με εκπληκτικές, σε χώρο και σε χρόνο, ομοιότητες.</a:t>
            </a:r>
            <a:endParaRPr lang="en-US" sz="2000" dirty="0" smtClean="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Content Placeholder 2"/>
          <p:cNvSpPr>
            <a:spLocks noGrp="1"/>
          </p:cNvSpPr>
          <p:nvPr>
            <p:ph idx="1"/>
          </p:nvPr>
        </p:nvSpPr>
        <p:spPr>
          <a:xfrm>
            <a:off x="152400" y="228600"/>
            <a:ext cx="8839200" cy="6477000"/>
          </a:xfrm>
        </p:spPr>
        <p:txBody>
          <a:bodyPr/>
          <a:lstStyle/>
          <a:p>
            <a:pPr algn="just"/>
            <a:r>
              <a:rPr lang="el-GR" sz="2000" smtClean="0"/>
              <a:t>Όσον αφορά στις ελληνικές χώρες τον 19ο αιώνα (μεταπελευθερωτικά), το φαινόμενο της «κοινωνικής ληστείας» εντοπίζεται χωρικά στη Στερεά Ελλάδα και κατά μήκος των συνόρων με την Οθωμανική Αυτοκρατορία καθώς και στη Δυτική Μακεδονία, την Ήπειρο και τη Θεσσαλία. Κοινωνικές ρίζες του φαινομένου: στις ορεινές περιοχές το άγονο της γης δημιουργούσε ένα πληθυσμιακό πλεόνασμα, το οποίο έβρισκε διέξοδο στη ληστεία και την αρπαγή. Οι ορεσίβιοι εξάλλου πληθυσμοί λόγω ανασφάλειας ρέπουν προς την οπλοφορία και την ανυποταγή προς την πολιτική εξουσία. Αφετέρου, στις πεδινές περιοχές υπήρχαν πολλοί αγρότες ακτήμονες, οι οποίοι επίσης αναζητούσαν διέξοδο στην «κοινωνική ληστεία». </a:t>
            </a:r>
          </a:p>
          <a:p>
            <a:pPr algn="just"/>
            <a:r>
              <a:rPr lang="el-GR" sz="2000" smtClean="0"/>
              <a:t>Η ρίζες του φαινομένου στον κλεφταρματολικό θεσμό. Η ληστεία στην μετεπαναστατική Ελλάδα και ιδιαίτερα η μορφή που πήρε στην Στερεά συνδέεται με την εδαφική ρύθμιση του ελληνικού ζητήματος και την οργάνωση του νεοσύστατου κράτους. Το πρόβλημα προϋπήρχε βέβαια και είχε απασχολήσει τον Καποδίστρια. Πήρε όμως απειλητικές διαστάσεις μετά το 1833, μετά τη διάλυση των ατάκτων σωμάτων από την Αντιβασιλεία. Οι πρόσφυγες λοιπόν αυτοί του Αγώνα, όπως και εντόπιοι πρώην άτακτοι αποτέλεσαν ένα ανερμάτιστο κοινωνικοπολιτικό στοιχείο, επιρρεπές στις ταραχές και στην παρανομία. Μέχρι το τέλος του 19ου αιώνα η Στερεά αποτέλεσε εστία ταραχών και κέντρο στρατολόγησης μισθοφόρων για εξεγέρσεις στο εσωτερικό και εισβολές στα οθωμανοκρατούμενα εδάφη.</a:t>
            </a:r>
          </a:p>
          <a:p>
            <a:pPr algn="just"/>
            <a:endParaRPr lang="el-GR" sz="2000" smtClean="0"/>
          </a:p>
          <a:p>
            <a:pPr algn="just"/>
            <a:endParaRPr lang="en-US" sz="2000" smtClean="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Content Placeholder 2"/>
          <p:cNvSpPr>
            <a:spLocks noGrp="1"/>
          </p:cNvSpPr>
          <p:nvPr>
            <p:ph idx="1"/>
          </p:nvPr>
        </p:nvSpPr>
        <p:spPr>
          <a:xfrm>
            <a:off x="0" y="152400"/>
            <a:ext cx="8991600" cy="6553200"/>
          </a:xfrm>
        </p:spPr>
        <p:txBody>
          <a:bodyPr/>
          <a:lstStyle/>
          <a:p>
            <a:pPr algn="just"/>
            <a:r>
              <a:rPr lang="el-GR" sz="2000" smtClean="0"/>
              <a:t>Οι πολιτικοί «κάποι» (τοπικοί κομματάρχες) χρησιμοποιούσαν τους ληστές ως σωματοφύλακες αλλά για εκβιασμό των ψηφοφόρων και εκφοβισμό των πολιτικών τους αντιπάλων (στις πόλεις το ρόλο αυτό έπαιξαν οι κουτσαβάκηδες), υπήρχε δηλαδή μία άτυπη σχέση προστασία μεταξύ πολιτικών και ληστών.</a:t>
            </a:r>
          </a:p>
          <a:p>
            <a:pPr algn="just"/>
            <a:r>
              <a:rPr lang="el-GR" sz="2000" smtClean="0"/>
              <a:t>Η κεντρική εξουσία στρατολογούσε ανταρτικά σώματα και τα διοχέτευε στην Ηπειροθεσσαλία και τη Μακεδονία για να διατηρεί ζωντανό το </a:t>
            </a:r>
            <a:r>
              <a:rPr lang="el-GR" sz="2000" b="1" smtClean="0"/>
              <a:t>αλυτρωτικό ζήτημα</a:t>
            </a:r>
            <a:r>
              <a:rPr lang="el-GR" sz="2000" smtClean="0"/>
              <a:t> και τις ελληνικές εθνικές διεκδικήσεις σε περιόδους κρίσεως του Ανατολικού Ζητήματος (1854, 1878, 1904-08). Τα ελληνοθωμανικά σύνορα έγιναν έτσι ο άξονας γύρω από τον οποίο περιστράφηκε η «κοινωνική ληστεία».</a:t>
            </a:r>
            <a:endParaRPr lang="en-US" sz="2000" smtClean="0"/>
          </a:p>
          <a:p>
            <a:pPr algn="just"/>
            <a:r>
              <a:rPr lang="el-GR" sz="2000" smtClean="0"/>
              <a:t>Όταν το ληστρικό φαινόμενο έπαιρνε απειλητικές διαστάσεις, η κυβέρνηση στρατολογούσε τους ληστές σε παραστρατιωτικά σώματα καταδίωξης της ληστείας και τήρησης της τάξης στην ύπαιθρο. Τέτοια καταδιωκτικά σώματα υπήρξαν κατά κύριο λόγο η Οροφυλακή, τα Ευζωνικά τάγματα, η Εθνοφυλακή και ασφαλώς η Χωροφυλακή. Από τη σκοπιά του επισήμου (και δυτικότροπου) ελληνικού κράτους και σε περιόδους ειρήνης, οι «κοινωνικοί ληστές» ήταν κοινοί εγκληματίες του ποινικού δικαίου, απειλή κατά της δημοσίας τάξης και ασφάλειας και ως εγκληματίες αντιμετωπίστηκαν από την αρχή. Με νομοθετική διάταξη του 1833 απαγορευόταν η οπλοφορία και οι παραβάτες τιμωρούνταν με τρίμηνη φυλάκιση, ενώ ο εξοπλισμός πολιτών με ανατρεπτικούς σκοπούς τιμωρείτο με θάνατο.</a:t>
            </a:r>
            <a:endParaRPr lang="en-US" sz="2000" smtClean="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Content Placeholder 2"/>
          <p:cNvSpPr>
            <a:spLocks noGrp="1"/>
          </p:cNvSpPr>
          <p:nvPr>
            <p:ph idx="1"/>
          </p:nvPr>
        </p:nvSpPr>
        <p:spPr>
          <a:xfrm>
            <a:off x="152400" y="228600"/>
            <a:ext cx="8763000" cy="6477000"/>
          </a:xfrm>
        </p:spPr>
        <p:txBody>
          <a:bodyPr/>
          <a:lstStyle/>
          <a:p>
            <a:pPr algn="just"/>
            <a:r>
              <a:rPr lang="el-GR" sz="2000" smtClean="0"/>
              <a:t>Η ανυπαρξία αγροτικής πολιτικής, οι υψηλοί φόροι, η υποχρεωτική στράτευση και η βάναυση συμπεριφορά των κρατικών οργάνων σε συνδυασμό με την ενδημική φτώχεια ήταν αρκετά για να οδηγήσουν τους αγροτοποιμένες σε ανοικτή σύγκρουση με τον νόμο και την κρατική εξουσία και τελικά στη ληστεία. Η τροπή στη ληστεία αποτελούσε φυγή και διέξοδο και προσπάθεια επιβίωσης σε μία πρωτόγονη κοινωνία, που τη χαρακτήριζε η ανασφάλεια.</a:t>
            </a:r>
          </a:p>
          <a:p>
            <a:pPr algn="just"/>
            <a:r>
              <a:rPr lang="el-GR" sz="2000" smtClean="0"/>
              <a:t>Αποτελεσματικότερο νομοθετικό μέσο για την καταπολέμηση του φαινομένου ήταν ο νόμος ΤΟΔ´ «περί καταπολεμήσεως της ληστείας» του 1871, που προέκυψε από τη σφαγή στο Δήλεσι (βλ. παρακάτω), και οι μετέπειτα αναθεωρήσεις του.</a:t>
            </a:r>
          </a:p>
          <a:p>
            <a:pPr algn="just"/>
            <a:r>
              <a:rPr lang="el-GR" sz="2000" b="1" smtClean="0"/>
              <a:t>Σφαγή στο Δήλεσι</a:t>
            </a:r>
            <a:r>
              <a:rPr lang="el-GR" sz="2000" smtClean="0"/>
              <a:t> (Απρίλιος 1870): μία ομάδα ξένων περιηγητών, μεταξύ των οποίων ένας Βρετανός λόρδος με τη σύζυγό του και οι γραμματείς της αγγλικής και της ιταλικής πρεσβείας, επιστρέφοντας στην Αθήνα μετά από εκδρομή τους στον τύμβο του Μαραθώνα, αιχμαλωτίσθηκαν στο Πικέρμι, στους πρόποδες της Πεντέλης από την ληστρική συμμορία των Αρβανιτάκηδων. Οι ληστές ζήτησαν υπέρογκα λύτρα (50.000 λίρες Αγγλίας) και αμνηστία για την απελευθέρωση των ομήρων. Το ζήτημα αμέσως διεθνοποιήθηκε. Η κυβέρνηση Θρασύβουλου Ζαΐμη αρνήθηκε να δεχθεί τα αιτήματα των ληστών, διότι σύμφωνα με το Σύνταγμα του 1864 αμνηστία παρείχετο μόνο για πολιτικά αδικήματα και απέστειλε στρατιωτικό απόσπασμα για την καταδίωξή τους.</a:t>
            </a:r>
            <a:endParaRPr lang="en-US" sz="2000" smtClean="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Content Placeholder 2"/>
          <p:cNvSpPr>
            <a:spLocks noGrp="1"/>
          </p:cNvSpPr>
          <p:nvPr>
            <p:ph idx="1"/>
          </p:nvPr>
        </p:nvSpPr>
        <p:spPr>
          <a:xfrm>
            <a:off x="0" y="0"/>
            <a:ext cx="8991600" cy="6858000"/>
          </a:xfrm>
        </p:spPr>
        <p:txBody>
          <a:bodyPr/>
          <a:lstStyle/>
          <a:p>
            <a:pPr algn="just"/>
            <a:r>
              <a:rPr lang="el-GR" sz="2000" smtClean="0"/>
              <a:t>Το επεισόδιο έληξε με την σφαγή τριών Άγγλων και ενός Ιταλού στο Δήλεσι, στα σύνορα Αττικής και Βοιωτίας (σημερινό Σχηματάρι). Η Ελλάδα αποκλήθηκε από τον διεθνή Τύπο «φωλιά ληστών και πειρατών», «χώρα ημισλάβων, ημιελλήνων, ημιβαρβάρων», «ντροπή για τον πολιτισμό». Διατυπώθηκαν επίσης απειλές για στρατιωτική επέμβαση των Μεγάλων Δυνάμεων στην Ελλάδα και για κατάληψη μέρους της ελληνικής επικράτειας. Τελικά το ελληνικό κράτος αναγκάστηκε να καταβάλει 25.000 λίρες Αγγλίας σε κάθε οικογένεια φονευθέντος.</a:t>
            </a:r>
          </a:p>
          <a:p>
            <a:pPr algn="just"/>
            <a:r>
              <a:rPr lang="el-GR" sz="2000" smtClean="0"/>
              <a:t>Η σφαγή των ξένων στο Δήλεσι είχε ως αποτέλεσμα το ελληνικό κράτος να εντείνει τις προσπάθειές του για την καταπολέμηση της ληστείας. Μέσα στο καλοκαίρι του 1870 πάνω από 50 ληστές είχαν συλληφθεί ή φονευθεί.</a:t>
            </a:r>
          </a:p>
          <a:p>
            <a:pPr algn="just"/>
            <a:r>
              <a:rPr lang="el-GR" sz="2000" smtClean="0"/>
              <a:t>Το φαινόμενο σχεδόν εξαλείφθηκε σταδιακά με την εμφάνιση κομμάτων αρχών (Κόμματος των Φιλελευθέρων το 1910) και την επέκταση των ορίων του ελληνικού κράτους με τους Βαλκανικούς Πολέμους το 1912-13. Η τελευταία κραυγαλέα περίπτωση «κοινωνικής ληστείας» στην Ελλάδα ήταν η απαγωγή δύο υποψηφίων βουλευτών του κόμματος των Φιλελευθέρων (του Αλ. Μελά και Αλ. Μυλωνά) στις παραμονές των εκλογών του 1928. Η νεοεκλεγείσα κυβέρνηση Βενιζέλου έλαβε δραστικά μέτρα για την εξάλειψη της «κοινωνικής ληστείας» στην Ελλάδα. Με μια ευρύτερη έννοια, ο εκσυγχρονισμός (δηλαδή η οικονομική ανάπτυξη, οι αποτελεσματικότερες επικοινωνίες και η ικανότερη δημόσια διοίκηση) στερεί από κάθε είδους ληστεία, κοινωνική ή άλλη, από τις συνθήκες που συνθέτουν την ακμή της.</a:t>
            </a:r>
          </a:p>
          <a:p>
            <a:pPr algn="just"/>
            <a:endParaRPr lang="en-US" sz="2000" smtClean="0"/>
          </a:p>
          <a:p>
            <a:pPr algn="just"/>
            <a:endParaRPr lang="en-US" sz="2000" smtClean="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Content Placeholder 2"/>
          <p:cNvSpPr>
            <a:spLocks noGrp="1"/>
          </p:cNvSpPr>
          <p:nvPr>
            <p:ph idx="1"/>
          </p:nvPr>
        </p:nvSpPr>
        <p:spPr>
          <a:xfrm>
            <a:off x="0" y="0"/>
            <a:ext cx="9144000" cy="6629400"/>
          </a:xfrm>
        </p:spPr>
        <p:txBody>
          <a:bodyPr/>
          <a:lstStyle/>
          <a:p>
            <a:pPr algn="just"/>
            <a:r>
              <a:rPr lang="el-GR" sz="2000" smtClean="0"/>
              <a:t>Περιπτώσεις ληστών στην ύπαιθρο συναντάμε μέχρι τις αρχές της δεκαετίας του 1940, όπως η περίπτωση του λήσταρχου Δήμου Καραλίβανου στην Γκιώνα, ο οποίος υποδέχθηκε τη βρετανική στρατιωτική αποστολή υπό τον Έντυ Μάγιερς το 1942, συμμετέσχε στην ανατίναξη της γέφυρας του Γοργοποτάμου και λίγο αργότερα εντάχθηκε (αναγκαστικά) στον ΕΛΑΣ. Καθοριστική ήταν η συμβολή των λαϊκών δικαστηρίων του ΕΑΜ και του ΕΔΕΣ, τα οποία επέβαλαν ακόμη και τη θανατική καταδίκη.</a:t>
            </a:r>
            <a:endParaRPr lang="en-US" sz="2000" smtClean="0"/>
          </a:p>
          <a:p>
            <a:pPr algn="just"/>
            <a:r>
              <a:rPr lang="el-GR" sz="2000" smtClean="0"/>
              <a:t>Το κοινωνικό φαινόμενο της ζωοκλοπής παρέμεινε διάχυτο στην ελληνική Ήπειρο και τη Μακεδονία (όπως και διαχρονικά, μέχρι τις μέρες μας, στην Κρήτη) καθ’ όλον τον Μεσοπόλεμο. Η βασική αιτία της ζωοκλοπής βρίσκεται στο γεγονός ότι η τοπική παραδοσιακή κοινωνία είχε ανακαλύψει τρόπους ισορροπίας και συμβάσεις με την παραβατικότητα αυτού του είδους. Δηλαδή, το ζώο στις κτηνοτροφικές κοινωνίες ήταν το μοναδικό πολύτιμο αγαθό και έτσι άξιο και έως απόλυτα αναγκαίο να κλαπεί. Πρέπει επίσης να τονιστεί ότι οι ζωοκλέπτες ούτε κρύβονταν ούτε ήσαν στιγματισμένοι στον δικό τους πολιτισμικό χώρο. Αντίθετα, είχαν την πλήρη αποδοχή των τοπικών κοινωνιών, ήσαν «νοικοκυραίοι» και πραγματοποιούσαν τις κλοπές ζώων με ποικίλες συνεργασίες. Στη λογική της ποιμενικής κοινωνίας του τσελιγκάτου (π.χ. των Σαρακατσαναίων) η ζωοκλοπή συνιστούσε την τελετουργία μετάβασης από την εφηβεία στον ανδρισμό. Η λεία αυτής σφάζονταν σε κοινές διασκεδάσεις ή άλλες παρόμοιες εκδηλώσεις. Η καταστολή του φαινομένου της ζωοκλοπής (όπως και του λαθρεμπορίου) εντάσσεται επομένως στη σύγκρουση παράδοσης και νεωτερικότητας.</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Content Placeholder 2"/>
          <p:cNvSpPr>
            <a:spLocks noGrp="1"/>
          </p:cNvSpPr>
          <p:nvPr>
            <p:ph idx="1"/>
          </p:nvPr>
        </p:nvSpPr>
        <p:spPr>
          <a:xfrm>
            <a:off x="0" y="0"/>
            <a:ext cx="9144000" cy="6858000"/>
          </a:xfrm>
        </p:spPr>
        <p:txBody>
          <a:bodyPr/>
          <a:lstStyle/>
          <a:p>
            <a:pPr algn="just"/>
            <a:r>
              <a:rPr lang="el-GR" sz="2000" smtClean="0"/>
              <a:t>Το φαινόμενο της «κοινωνικής ληστείας» πρέπει να ιδωθεί μέσα από ένα σφαιρικότερο πρίσμα και η μελέτη του να ενσωματώσει τις προεκτάσεις του και ανάλογα φαινόμενα στον 20ό αιώνα (όπως οι τρομοκρατικές οργανώσεις των πόλεων, π.χ. η </a:t>
            </a:r>
            <a:r>
              <a:rPr lang="en-US" sz="2000" smtClean="0"/>
              <a:t>Baader-Meinhof </a:t>
            </a:r>
            <a:r>
              <a:rPr lang="el-GR" sz="2000" smtClean="0"/>
              <a:t>και οι Ερυθρές Ταξιαρχίες, καθώς και η ιταλική Μαφία). Είναι σίγουρα δύσκολο να προσδιορίσουμε σε ποιο σημείο η πρακτική των επιδρομών και της βεντέτας εξελίχθηκε σε κοινωνική ληστεία, είτε με τη μορφή της αντίστασης στους πλουσίους, στους ξένους κατακτητές ή καταπιεστές ή σε άλλες δυνάμεις που καταστρέφανε την παραδοσιακή τάξη πραγμάτων. Ο </a:t>
            </a:r>
            <a:r>
              <a:rPr lang="en-US" sz="2000" smtClean="0"/>
              <a:t>E. J. Hobsbawm </a:t>
            </a:r>
            <a:r>
              <a:rPr lang="el-GR" sz="2000" smtClean="0"/>
              <a:t>διακρίνει τρία είδη «κοινωνικών ληστών»</a:t>
            </a:r>
            <a:r>
              <a:rPr lang="en-US" sz="2000" smtClean="0"/>
              <a:t>: </a:t>
            </a:r>
            <a:r>
              <a:rPr lang="el-GR" sz="2000" smtClean="0"/>
              <a:t>τους ευγενείς (αριστοκράτες) ληστές Ρομπέν των Δασών), τους εκδικητές και τους χαϊδούκους.</a:t>
            </a:r>
          </a:p>
          <a:p>
            <a:pPr algn="just"/>
            <a:r>
              <a:rPr lang="el-GR" sz="2000" smtClean="0"/>
              <a:t>Στην κατηγορία των χαϊδούκων εντάσσονται οι Βούλγαροι (εξαρχικοί) κομιτατζήδες της ΕΜΕΟ και οι Έλληνες (πατριαρχικοί) Μακεδονομάχοι (1903-1912), όπως ο καπετάν Κώτας από τη Ρούλια και ο Μήτρο Βλάχο. Στον μεσοπόλεμο, το ελληνικό κράτος καταδίωκε τους κομιτατζήδες επιδρομείς (αλλά και τους σλαυοφώνους «συνεργάτες» τους) βάσει του (τροποποιημένου) νόμου ΤΟΔ´. Με δύο τροποποιήσεις του 1924 οι συνεργοί της ληστείας εξομοιώθηκαν ποινικά με τους αυτουργούς και η ισχύς του νόμου επεκτάθηκε στα «επικηρυγμένα μέλη ενόπλων ληστρικών συμμοριών ορμωμένων εκ της αλλοδαπής εις το Ελληνικόν έδαφος».</a:t>
            </a:r>
          </a:p>
          <a:p>
            <a:pPr algn="just"/>
            <a:r>
              <a:rPr lang="el-GR" sz="2000" smtClean="0"/>
              <a:t>Για την ελληνική περίπτωση του ιστορικού φαινομένου βλ. Ιωάννης Σ. Κολιόπουλος </a:t>
            </a:r>
            <a:r>
              <a:rPr lang="en-GB" sz="2000" smtClean="0"/>
              <a:t>(</a:t>
            </a:r>
            <a:r>
              <a:rPr lang="en-US" sz="2000" smtClean="0"/>
              <a:t>John S</a:t>
            </a:r>
            <a:r>
              <a:rPr lang="en-GB" sz="2000" smtClean="0"/>
              <a:t>.</a:t>
            </a:r>
            <a:r>
              <a:rPr lang="en-US" sz="2000" smtClean="0"/>
              <a:t> Koliopoulos</a:t>
            </a:r>
            <a:r>
              <a:rPr lang="en-GB" sz="2000" smtClean="0"/>
              <a:t>), </a:t>
            </a:r>
            <a:r>
              <a:rPr lang="en-GB" sz="2000" i="1" smtClean="0"/>
              <a:t>Brigands with a cause: Bridandage and irredentism in modern Greece 1821-1912</a:t>
            </a:r>
            <a:r>
              <a:rPr lang="en-GB" sz="2000" smtClean="0"/>
              <a:t>, </a:t>
            </a:r>
            <a:r>
              <a:rPr lang="el-GR" sz="2000" smtClean="0"/>
              <a:t>Οξφόρδη </a:t>
            </a:r>
            <a:r>
              <a:rPr lang="en-GB" sz="2000" smtClean="0"/>
              <a:t>1987. </a:t>
            </a:r>
            <a:r>
              <a:rPr lang="el-GR" sz="2000" smtClean="0"/>
              <a:t>Του ιδίου, </a:t>
            </a:r>
            <a:r>
              <a:rPr lang="el-GR" sz="2000" i="1" smtClean="0"/>
              <a:t>«Περί λύχνων αφάς»: Η ληστεία στην Ελλάδα (19 αι.)</a:t>
            </a:r>
            <a:r>
              <a:rPr lang="el-GR" sz="2000" smtClean="0"/>
              <a:t>, Θεσσαλονίκη 1996 (1979</a:t>
            </a:r>
            <a:r>
              <a:rPr lang="el-GR" sz="2000" baseline="30000" smtClean="0"/>
              <a:t>1</a:t>
            </a:r>
            <a:r>
              <a:rPr lang="el-GR" sz="2000" smtClean="0"/>
              <a:t>).</a:t>
            </a:r>
          </a:p>
          <a:p>
            <a:pPr algn="just"/>
            <a:endParaRPr lang="en-US" sz="2000" smtClean="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a:xfrm>
            <a:off x="457200" y="274638"/>
            <a:ext cx="8229600" cy="411162"/>
          </a:xfrm>
        </p:spPr>
        <p:txBody>
          <a:bodyPr/>
          <a:lstStyle/>
          <a:p>
            <a:r>
              <a:rPr lang="el-GR" sz="2800" b="1" smtClean="0"/>
              <a:t>Ο στρατός στην ελληνική πολιτική</a:t>
            </a:r>
            <a:endParaRPr lang="en-US" sz="2800" b="1" smtClean="0"/>
          </a:p>
        </p:txBody>
      </p:sp>
      <p:sp>
        <p:nvSpPr>
          <p:cNvPr id="113667" name="Content Placeholder 2"/>
          <p:cNvSpPr>
            <a:spLocks noGrp="1"/>
          </p:cNvSpPr>
          <p:nvPr>
            <p:ph idx="1"/>
          </p:nvPr>
        </p:nvSpPr>
        <p:spPr>
          <a:xfrm>
            <a:off x="457200" y="838200"/>
            <a:ext cx="8229600" cy="5638800"/>
          </a:xfrm>
        </p:spPr>
        <p:txBody>
          <a:bodyPr/>
          <a:lstStyle/>
          <a:p>
            <a:pPr algn="just"/>
            <a:r>
              <a:rPr lang="el-GR" sz="2000" smtClean="0"/>
              <a:t>Πρώτο τακτικό σώμα στρατού το Τακτικόν του Φαβιέρου.</a:t>
            </a:r>
          </a:p>
          <a:p>
            <a:pPr algn="just"/>
            <a:r>
              <a:rPr lang="el-GR" sz="2000" smtClean="0"/>
              <a:t>Ο Καποδίστριας συγκρότησε τις Χιλιαρχίες και τα Ελαφρά Τάγματα.</a:t>
            </a:r>
          </a:p>
          <a:p>
            <a:pPr algn="just"/>
            <a:r>
              <a:rPr lang="el-GR" sz="2000" smtClean="0"/>
              <a:t>Η συγκρότηση τακτικού στρατού ξεκίνησε ουσιαστικά επί Αντιβασιλείας, αποκλείοντας έτσι την πλειοψηφία των ατάκτων και εξωθώντας τους στην παρανομία και τη ληστεία. Το 1833 ιδρύθηκαν το «πεζικό της γραμμής» και τα «τάγματα των ακροβολιστών», ενώ παράλληλα περίπου 5.000 Βαυαροί εθελοντές εντάχθηκαν στον νεοσύστατο ελληνικό στρατό καταλαμβάνοντας όλες τις καίριες θέσεις (του Υπουργού των Στρατιωτικών, του Γενικού Επιθεωρητή, του Γενικού Διοικητή των φρουρίων και των ναυστάθμων, του διοικητή του μηχανικού και του διοικητή του πυροβολικού).</a:t>
            </a:r>
          </a:p>
          <a:p>
            <a:pPr algn="just"/>
            <a:r>
              <a:rPr lang="el-GR" sz="2000" smtClean="0"/>
              <a:t>Όλοι οι Έλληνες άρρενες υπέκειντο σε υποχρεωτική στράτευση με διαδικασία επιλογής με κλήρο (κληρωτοί).</a:t>
            </a:r>
          </a:p>
          <a:p>
            <a:pPr algn="just"/>
            <a:r>
              <a:rPr lang="el-GR" sz="2000" smtClean="0"/>
              <a:t>Μεταξύ 1837 και 1879 ο τακτικός στρατός αριθμούσε μόλις 10.000 άνδρες κατά μέσο όρο, διατηρούσε την εσωτερική τάξη και κατέστελλε τις τοπικές εξεγέρσεις, αλλά δεν μπορούσε να στηρίξει τα αλυτρωτικά οράματα του κράτους.</a:t>
            </a:r>
          </a:p>
          <a:p>
            <a:pPr algn="just"/>
            <a:endParaRPr lang="el-GR" sz="2000" smtClean="0"/>
          </a:p>
          <a:p>
            <a:pPr algn="just"/>
            <a:endParaRPr lang="el-GR" sz="2000" smtClean="0"/>
          </a:p>
          <a:p>
            <a:endParaRPr lang="en-US" sz="2000" smtClean="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Content Placeholder 2"/>
          <p:cNvSpPr>
            <a:spLocks noGrp="1"/>
          </p:cNvSpPr>
          <p:nvPr>
            <p:ph idx="1"/>
          </p:nvPr>
        </p:nvSpPr>
        <p:spPr>
          <a:xfrm>
            <a:off x="304800" y="228600"/>
            <a:ext cx="8382000" cy="6477000"/>
          </a:xfrm>
        </p:spPr>
        <p:txBody>
          <a:bodyPr/>
          <a:lstStyle/>
          <a:p>
            <a:pPr algn="just"/>
            <a:r>
              <a:rPr lang="el-GR" sz="2000" smtClean="0"/>
              <a:t>Κατά την εξέγερση της Ηπειροθεσσαλίας και της Χαλκιδικής το 1854 χρησιμοποιήθηκε η τακτική του κλεφτοπολέμου.</a:t>
            </a:r>
          </a:p>
          <a:p>
            <a:pPr algn="just"/>
            <a:r>
              <a:rPr lang="el-GR" sz="2000" smtClean="0"/>
              <a:t>Οι πρώτες στρατιωτικές μεταρρυθμίσεις έγιναν από τον Αλ. Κουμουνδούρο και τον Χ. Τρικούπη για την αντιμετώπιση της Ανατολικής Κρίσης (1875-78) και την (ειρηνική) κατάληψη της Θεσσαλίας και της Άρτας: τότε αρχίζει να δημιουργείται μία γενιά συνειδητοποιημένων επαγγελματιών αξιωματικών.</a:t>
            </a:r>
          </a:p>
          <a:p>
            <a:pPr algn="just"/>
            <a:r>
              <a:rPr lang="el-GR" sz="2000" smtClean="0"/>
              <a:t>Μεταξύ 1879-1882 θεσπίστηκε η γενική στρατολογία και ο τακτικός στρατός εκσυγχρονίσθηκε και η δύναμή του εν καιρώ ειρήνης αυξήθηκε στους 30.000 άνδρες. Το 1881 η Ελλάδα ανέπτυξε 80.000 άνδρες για την κατάληψη της Θεσσαλίας.</a:t>
            </a:r>
          </a:p>
          <a:p>
            <a:pPr algn="just"/>
            <a:r>
              <a:rPr lang="el-GR" sz="2000" smtClean="0"/>
              <a:t>Η πτώχευση του 1893 είχε ως συνέπεια τη μείωση των κονδυλίων για στρατιωτικές δαπάνες και της οροφής του στρατεύματος από 31.000 το 1885 σε 14.200 το 1893.</a:t>
            </a:r>
          </a:p>
          <a:p>
            <a:pPr algn="just"/>
            <a:r>
              <a:rPr lang="el-GR" sz="2000" smtClean="0"/>
              <a:t>Ο ατυχής ελληνοτουρκικός πόλεμος του 1897 ανέδειξε τις παθογένειες του ελληνικού στρατεύματος και τον ουτοπικό ρομαντισμό της Μεγάλης Ιδέας</a:t>
            </a:r>
            <a:r>
              <a:rPr lang="en-US" sz="2000" smtClean="0"/>
              <a:t>: </a:t>
            </a:r>
            <a:r>
              <a:rPr lang="el-GR" sz="2000" smtClean="0"/>
              <a:t>η Τουρκία αντιπαρέταξε δεκαπλάσιο αριθμό (800.000) ανδρών στο θεσσαλικό μέτωπο.</a:t>
            </a:r>
          </a:p>
          <a:p>
            <a:pPr algn="just"/>
            <a:r>
              <a:rPr lang="el-GR" sz="2000" smtClean="0"/>
              <a:t>Η στρατιωτική εκπαίδευση ήταν ελλιπής και οι αξιωματικοί ξημεροβραδιάζονταν στις λέσχες, τις εσπερίδες και τα καφενεία.</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Content Placeholder 2"/>
          <p:cNvSpPr>
            <a:spLocks noGrp="1"/>
          </p:cNvSpPr>
          <p:nvPr>
            <p:ph idx="1"/>
          </p:nvPr>
        </p:nvSpPr>
        <p:spPr>
          <a:xfrm>
            <a:off x="304800" y="152400"/>
            <a:ext cx="8534400" cy="6553200"/>
          </a:xfrm>
        </p:spPr>
        <p:txBody>
          <a:bodyPr/>
          <a:lstStyle/>
          <a:p>
            <a:pPr algn="just"/>
            <a:r>
              <a:rPr lang="el-GR" sz="2000" smtClean="0"/>
              <a:t>Μέχρι τους Βαλκανικούς Πολέμους η σύνθεση του σώματος των αξιωματικών ήταν αριστοκρατική, καθώς η φοίτηση στη Σχολή Ευελπίδων προϋπέθετε την καταβολή υψηλών διδάκτρων.</a:t>
            </a:r>
          </a:p>
          <a:p>
            <a:pPr algn="just"/>
            <a:r>
              <a:rPr lang="el-GR" sz="2000" smtClean="0"/>
              <a:t>Δίκτυο πατρωνείας από το Στέμμα. Όσοι απολάμβαναν την εύνοια του Διαδόχου (Γενικού Διοικητή) αποκτούσαν τιμές και αξιώματα (Βίκτωρ Δούσμανης, Κωνσταντίνος Σαπουντζάκης, Ιωάννης Μεταξάς, Ξενοφών Στρατηγός).</a:t>
            </a:r>
          </a:p>
          <a:p>
            <a:pPr algn="just"/>
            <a:r>
              <a:rPr lang="el-GR" sz="2000" smtClean="0"/>
              <a:t>Τομή στα στρατιωτικά πράγματα της χώρας αποτέλεσε η ίδρυση του Ο Στρατιωτικού Συνδέσμου τον Ιούνιο του 1909, ο οποίος ζητούσε τον επαρκή εξοπλισμό και την ανασυγκρότηση του ελληνικού στρατού και ναυτικού, ούτως ώστε να μπορεί να ανταποκριθεί στις ανάγκες ενός σύγχρονου πολέμου. </a:t>
            </a:r>
          </a:p>
          <a:p>
            <a:pPr algn="just"/>
            <a:r>
              <a:rPr lang="el-GR" sz="2000" smtClean="0"/>
              <a:t>15 Αυγούστου 1909</a:t>
            </a:r>
            <a:r>
              <a:rPr lang="en-US" sz="2000" smtClean="0"/>
              <a:t>: </a:t>
            </a:r>
            <a:r>
              <a:rPr lang="el-GR" sz="2000" smtClean="0"/>
              <a:t>στρατιωτικό κίνημα (προνουντσιαμέντο) στο Γουδί. Πρώτη αμιγής στρατιωτική επέμβαση του στρατού στα πολιτικά πράγματα της Ελλάδας. Τότε ξεκινά η αυτονόμηση της στρατιωτικής εξουσίας. Ο στρατός ωστόσο δεν διεκδικεί την κατάληψη ή την άσκηση της στρατιωτικής εξουσίας ούτε την κατάλυση του κοινοβουλευτικού πολιτεύματος. Πρωτεργάτης ο (υπολοχαγός τότε) Θεόδωρος Πάγκαλος. Μέλη του νεαροί ανθυπολοχαγοί και υπολοχαγοί (Χρήστος Χατζημιχάλης, Δημήτριος Καθενιώτης, Κωνσταντίνος Σάρρος κ.ά.), οι οποίοι ήταν δυσαρεστημένοι από την ευνοιοκρατία που επικρατούσε στο στράτευμα.</a:t>
            </a:r>
          </a:p>
          <a:p>
            <a:pPr algn="just"/>
            <a:endParaRPr lang="en-US" sz="2000" smtClean="0"/>
          </a:p>
          <a:p>
            <a:endParaRPr lang="en-US" smtClean="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a:xfrm>
            <a:off x="228600" y="228600"/>
            <a:ext cx="8458200" cy="6400800"/>
          </a:xfrm>
        </p:spPr>
        <p:txBody>
          <a:bodyPr/>
          <a:lstStyle/>
          <a:p>
            <a:pPr algn="just"/>
            <a:r>
              <a:rPr lang="en-US" sz="1800" smtClean="0">
                <a:cs typeface="Times New Roman" pitchFamily="18" charset="0"/>
              </a:rPr>
              <a:t>cizye (</a:t>
            </a:r>
            <a:r>
              <a:rPr lang="el-GR" sz="1800" smtClean="0">
                <a:cs typeface="Times New Roman" pitchFamily="18" charset="0"/>
              </a:rPr>
              <a:t>κεφαλικός φόρος</a:t>
            </a:r>
            <a:r>
              <a:rPr lang="el-GR" sz="1800" smtClean="0">
                <a:latin typeface="Times New Roman" pitchFamily="18" charset="0"/>
                <a:cs typeface="Times New Roman" pitchFamily="18" charset="0"/>
              </a:rPr>
              <a:t>)</a:t>
            </a:r>
          </a:p>
          <a:p>
            <a:pPr algn="just"/>
            <a:r>
              <a:rPr lang="el-GR" sz="1800" smtClean="0">
                <a:latin typeface="Times New Roman" pitchFamily="18" charset="0"/>
                <a:cs typeface="Times New Roman" pitchFamily="18" charset="0"/>
              </a:rPr>
              <a:t>χαράτσι (έγγειος φόρος)</a:t>
            </a:r>
            <a:r>
              <a:rPr lang="en-US" sz="1800" smtClean="0">
                <a:latin typeface="Times New Roman" pitchFamily="18" charset="0"/>
                <a:cs typeface="Times New Roman" pitchFamily="18" charset="0"/>
              </a:rPr>
              <a:t>: </a:t>
            </a:r>
            <a:r>
              <a:rPr lang="el-GR" sz="1800" smtClean="0">
                <a:latin typeface="Times New Roman" pitchFamily="18" charset="0"/>
                <a:cs typeface="Times New Roman" pitchFamily="18" charset="0"/>
              </a:rPr>
              <a:t>1/8 έως ½ της ετήσιας παραγωγής</a:t>
            </a:r>
          </a:p>
          <a:p>
            <a:pPr algn="just"/>
            <a:r>
              <a:rPr lang="el-GR" sz="1800" smtClean="0">
                <a:latin typeface="Times New Roman" pitchFamily="18" charset="0"/>
                <a:cs typeface="Times New Roman" pitchFamily="18" charset="0"/>
              </a:rPr>
              <a:t>απαγόρευση οπλοφορίας</a:t>
            </a:r>
          </a:p>
          <a:p>
            <a:pPr algn="just"/>
            <a:r>
              <a:rPr lang="el-GR" sz="1800" smtClean="0">
                <a:latin typeface="Times New Roman" pitchFamily="18" charset="0"/>
                <a:cs typeface="Times New Roman" pitchFamily="18" charset="0"/>
              </a:rPr>
              <a:t>απαγόρευση ίπευσης</a:t>
            </a:r>
          </a:p>
          <a:p>
            <a:pPr algn="just"/>
            <a:r>
              <a:rPr lang="el-GR" sz="1800" smtClean="0">
                <a:latin typeface="Times New Roman" pitchFamily="18" charset="0"/>
                <a:cs typeface="Times New Roman" pitchFamily="18" charset="0"/>
              </a:rPr>
              <a:t>ιδιαίτερη ενδυμασία</a:t>
            </a:r>
          </a:p>
          <a:p>
            <a:pPr algn="just"/>
            <a:r>
              <a:rPr lang="el-GR" sz="1800" smtClean="0">
                <a:latin typeface="Times New Roman" pitchFamily="18" charset="0"/>
                <a:cs typeface="Times New Roman" pitchFamily="18" charset="0"/>
              </a:rPr>
              <a:t>Οι αστικές υποθέσεις των χριστιανών δικάζονταν από τα εκκλησιαστικά δικαστήρια</a:t>
            </a:r>
          </a:p>
          <a:p>
            <a:pPr algn="just"/>
            <a:r>
              <a:rPr lang="el-GR" sz="1800" smtClean="0">
                <a:latin typeface="Times New Roman" pitchFamily="18" charset="0"/>
                <a:cs typeface="Times New Roman" pitchFamily="18" charset="0"/>
              </a:rPr>
              <a:t>Οι ποινικές υποθέσεις από τα ιεροδικεία (καδή)</a:t>
            </a:r>
          </a:p>
          <a:p>
            <a:pPr algn="just"/>
            <a:r>
              <a:rPr lang="el-GR" sz="1800" smtClean="0">
                <a:latin typeface="Times New Roman" pitchFamily="18" charset="0"/>
                <a:cs typeface="Times New Roman" pitchFamily="18" charset="0"/>
              </a:rPr>
              <a:t>γάμος «δια κεπηνίου»</a:t>
            </a:r>
            <a:endParaRPr lang="en-US" sz="1800" smtClean="0">
              <a:latin typeface="Times New Roman" pitchFamily="18" charset="0"/>
              <a:cs typeface="Times New Roman" pitchFamily="18" charset="0"/>
            </a:endParaRPr>
          </a:p>
          <a:p>
            <a:pPr algn="just"/>
            <a:r>
              <a:rPr lang="el-GR" sz="1800" smtClean="0">
                <a:latin typeface="Times New Roman" pitchFamily="18" charset="0"/>
                <a:cs typeface="Times New Roman" pitchFamily="18" charset="0"/>
              </a:rPr>
              <a:t>καδής (δικαστής, ελεγκτής, επόπτης των βακουφίων και των συντεχνιών)</a:t>
            </a:r>
          </a:p>
          <a:p>
            <a:pPr algn="just"/>
            <a:r>
              <a:rPr lang="el-GR" sz="1800" smtClean="0">
                <a:latin typeface="Times New Roman" pitchFamily="18" charset="0"/>
                <a:cs typeface="Times New Roman" pitchFamily="18" charset="0"/>
              </a:rPr>
              <a:t>γενιτσαρική φουρά</a:t>
            </a:r>
          </a:p>
          <a:p>
            <a:pPr algn="just"/>
            <a:r>
              <a:rPr lang="el-GR" sz="1800" smtClean="0">
                <a:latin typeface="Times New Roman" pitchFamily="18" charset="0"/>
                <a:cs typeface="Times New Roman" pitchFamily="18" charset="0"/>
              </a:rPr>
              <a:t>σπαχήδες ιππείς – τιμαριώτες</a:t>
            </a:r>
          </a:p>
          <a:p>
            <a:pPr algn="just"/>
            <a:r>
              <a:rPr lang="el-GR" sz="1800" smtClean="0">
                <a:latin typeface="Times New Roman" pitchFamily="18" charset="0"/>
                <a:cs typeface="Times New Roman" pitchFamily="18" charset="0"/>
              </a:rPr>
              <a:t>τιμάριο (</a:t>
            </a:r>
            <a:r>
              <a:rPr lang="en-US" sz="1800" smtClean="0">
                <a:latin typeface="Times New Roman" pitchFamily="18" charset="0"/>
                <a:cs typeface="Times New Roman" pitchFamily="18" charset="0"/>
              </a:rPr>
              <a:t>timar). </a:t>
            </a:r>
            <a:r>
              <a:rPr lang="el-GR" sz="1800" smtClean="0">
                <a:latin typeface="Times New Roman" pitchFamily="18" charset="0"/>
                <a:cs typeface="Times New Roman" pitchFamily="18" charset="0"/>
              </a:rPr>
              <a:t>Ππβλ. Βυζαντινή πρόνοια</a:t>
            </a:r>
          </a:p>
          <a:p>
            <a:pPr algn="just"/>
            <a:r>
              <a:rPr lang="el-GR" sz="1800" smtClean="0">
                <a:latin typeface="Times New Roman" pitchFamily="18" charset="0"/>
                <a:cs typeface="Times New Roman" pitchFamily="18" charset="0"/>
              </a:rPr>
              <a:t>Στρατιωτική τάξη (πολεμιστές, ουλεμάδες, γραφειοκράτες, συγγενείς, οικογένειες,  προστατευόμενοι και δούλοι αυτών)</a:t>
            </a:r>
          </a:p>
          <a:p>
            <a:pPr algn="just"/>
            <a:r>
              <a:rPr lang="el-GR" sz="1800" smtClean="0">
                <a:latin typeface="Times New Roman" pitchFamily="18" charset="0"/>
                <a:cs typeface="Times New Roman" pitchFamily="18" charset="0"/>
              </a:rPr>
              <a:t>ραγιάδες (</a:t>
            </a:r>
            <a:r>
              <a:rPr lang="en-US" sz="1800" smtClean="0">
                <a:latin typeface="Times New Roman" pitchFamily="18" charset="0"/>
                <a:cs typeface="Times New Roman" pitchFamily="18" charset="0"/>
              </a:rPr>
              <a:t>reaya) = </a:t>
            </a:r>
            <a:r>
              <a:rPr lang="el-GR" sz="1800" smtClean="0">
                <a:latin typeface="Times New Roman" pitchFamily="18" charset="0"/>
                <a:cs typeface="Times New Roman" pitchFamily="18" charset="0"/>
              </a:rPr>
              <a:t>«κοπάδι», παραγωγοί, φορολογούμενοι</a:t>
            </a:r>
          </a:p>
          <a:p>
            <a:pPr algn="just"/>
            <a:r>
              <a:rPr lang="el-GR" sz="1800" smtClean="0">
                <a:latin typeface="Times New Roman" pitchFamily="18" charset="0"/>
                <a:cs typeface="Times New Roman" pitchFamily="18" charset="0"/>
              </a:rPr>
              <a:t>Το 1700 το τιμαριωτικό σύστημα είχε παρακμάσει. Τ</a:t>
            </a:r>
            <a:r>
              <a:rPr lang="el-GR" sz="1800" smtClean="0"/>
              <a:t>ην εποχή του Σουλεϊμάν του Μεγαλοπρεπούς υπήρχαν τουλάχιστον 87.000 σπαχήδες, το 1609 παρέμεναν μόλις 8.000. Αντίστοιχα, ο αριθμός των γενιτσάρων είχε αυξηθεί από 16.000 σε 37.000.</a:t>
            </a:r>
          </a:p>
          <a:p>
            <a:pPr algn="just"/>
            <a:r>
              <a:rPr lang="el-GR" sz="1800" smtClean="0">
                <a:latin typeface="Times New Roman" pitchFamily="18" charset="0"/>
                <a:cs typeface="Times New Roman" pitchFamily="18" charset="0"/>
              </a:rPr>
              <a:t>Τον 18ο αιώνα η γενιτσαρική ιδιότητα γίνεται κληρονομική και το γενιτσαρικό σώμα εξελίσσεται σε λαϊκή πολιτοφυλακή και μέρος του όχλου του παζαριού.</a:t>
            </a:r>
          </a:p>
          <a:p>
            <a:pPr algn="just"/>
            <a:endParaRPr lang="en-US" sz="1800" smtClean="0">
              <a:latin typeface="Times New Roman" pitchFamily="18" charset="0"/>
              <a:cs typeface="Times New Roman" pitchFamily="18" charset="0"/>
            </a:endParaRPr>
          </a:p>
          <a:p>
            <a:pPr algn="just"/>
            <a:endParaRPr lang="en-US" sz="1800" smtClean="0">
              <a:latin typeface="Times New Roman" pitchFamily="18" charset="0"/>
              <a:cs typeface="Times New Roman" pitchFamily="18" charset="0"/>
            </a:endParaRPr>
          </a:p>
          <a:p>
            <a:pPr algn="just"/>
            <a:endParaRPr lang="en-US" sz="1800" smtClean="0">
              <a:latin typeface="Times New Roman" pitchFamily="18" charset="0"/>
              <a:cs typeface="Times New Roman" pitchFamily="18" charset="0"/>
            </a:endParaRPr>
          </a:p>
          <a:p>
            <a:pPr algn="just"/>
            <a:endParaRPr lang="el-GR" sz="1800" smtClean="0">
              <a:latin typeface="Times New Roman" pitchFamily="18" charset="0"/>
              <a:cs typeface="Times New Roman" pitchFamily="18" charset="0"/>
            </a:endParaRPr>
          </a:p>
          <a:p>
            <a:pPr algn="just"/>
            <a:endParaRPr lang="el-GR" sz="1800" smtClean="0">
              <a:latin typeface="Times New Roman" pitchFamily="18" charset="0"/>
              <a:cs typeface="Times New Roman" pitchFamily="18" charset="0"/>
            </a:endParaRPr>
          </a:p>
          <a:p>
            <a:pPr algn="just"/>
            <a:endParaRPr lang="el-GR" sz="1800" smtClean="0">
              <a:latin typeface="Times New Roman" pitchFamily="18" charset="0"/>
              <a:cs typeface="Times New Roman" pitchFamily="18" charset="0"/>
            </a:endParaRPr>
          </a:p>
          <a:p>
            <a:pPr algn="just"/>
            <a:endParaRPr lang="en-US" sz="1800" smtClean="0">
              <a:latin typeface="Times New Roman" pitchFamily="18" charset="0"/>
              <a:cs typeface="Times New Roman" pitchFamily="18" charset="0"/>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Content Placeholder 2"/>
          <p:cNvSpPr>
            <a:spLocks noGrp="1"/>
          </p:cNvSpPr>
          <p:nvPr>
            <p:ph idx="1"/>
          </p:nvPr>
        </p:nvSpPr>
        <p:spPr>
          <a:xfrm>
            <a:off x="0" y="0"/>
            <a:ext cx="8686800" cy="6705600"/>
          </a:xfrm>
        </p:spPr>
        <p:txBody>
          <a:bodyPr/>
          <a:lstStyle/>
          <a:p>
            <a:pPr algn="just"/>
            <a:r>
              <a:rPr lang="el-GR" sz="2000" smtClean="0"/>
              <a:t>Οι επαγγελματίες στρατιωτικοί αποκτούν συντεχνιακή συνείδηση (δρουν ως «στρατιωτική τάξη») και προβάλλουν επαγγελματικά αιτήματα, το κυριότερο από τα οποία μετά το 1897 ήταν η απομάκρυνση των βασιλόπαιδων/πριγκίπων από ηγετικές θέσεις (Γενικού Διοικητή και Γενικού Επιθεωρητή) στο στράτευμα. Τα αιτήματα δεν ήταν ριζοσπαστικά. Ο στρατός δεν έχει συνειδητοποιήσει ακόμη τη δύναμή του και επανέρχεται στους στρατώνες.</a:t>
            </a:r>
          </a:p>
          <a:p>
            <a:pPr algn="just"/>
            <a:r>
              <a:rPr lang="el-GR" sz="2000" smtClean="0"/>
              <a:t>Το κύρος και η αυτοεκτίμηση των στρατιωτικών αυξάνεται κάθετα μετά τον Μακεδονικό Αγώνα (1904-1908) και κυρίως τους Βαλκανικούς Πολέμους (1912-13).</a:t>
            </a:r>
          </a:p>
          <a:p>
            <a:pPr algn="just"/>
            <a:r>
              <a:rPr lang="el-GR" sz="2000" smtClean="0"/>
              <a:t>Παράλληλα, λόγω των πολεμικών αναγκών η δύναμη του στρατού αυξάνεται κάθετα (από 26.512 σε καιρό ειρήνης το 1900 σε 150.000 άνδρες υπό τα όπλα το 1912 και 250.000 το 1920-22) και το σώμα των αξιωματικών διογκώνεται με μαζική κατάταξη εφέδρων στο σώμα των μονίμων αξιωματικών, το οποίο αποκτά πλέον αγροτική και μικροαστική σύνθεση.</a:t>
            </a:r>
          </a:p>
          <a:p>
            <a:pPr algn="just"/>
            <a:r>
              <a:rPr lang="el-GR" sz="2000" smtClean="0"/>
              <a:t>Το 1914 μόλις το 14% των αξιωματικών ήταν απόφοιτοι της Σχολής Ευελπίδων. Μαζικότερη μονιμοποίηση εφέδρων και προαγωγή υπαξιωματικών στο σώμα των αξιωματικών σημειώνεται στη διάρκεια του Εθνικού Διχασμού (1916-17). </a:t>
            </a:r>
          </a:p>
          <a:p>
            <a:pPr algn="just"/>
            <a:r>
              <a:rPr lang="el-GR" sz="2000" smtClean="0"/>
              <a:t>Ο Εθνικός Διχασμός, λόγω των μαζικών αποτάξεων</a:t>
            </a:r>
            <a:r>
              <a:rPr lang="en-US" sz="2000" smtClean="0"/>
              <a:t> (1.554)</a:t>
            </a:r>
            <a:r>
              <a:rPr lang="el-GR" sz="2000" smtClean="0"/>
              <a:t> και προαγωγών, διέλυσε τη συνοχή και κάθε έννοια επαγγελματισμού στο σώμα των αξιωματικών. </a:t>
            </a:r>
            <a:endParaRPr lang="en-US" sz="2000" smtClean="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Content Placeholder 2"/>
          <p:cNvSpPr>
            <a:spLocks noGrp="1"/>
          </p:cNvSpPr>
          <p:nvPr>
            <p:ph idx="1"/>
          </p:nvPr>
        </p:nvSpPr>
        <p:spPr>
          <a:xfrm>
            <a:off x="152400" y="0"/>
            <a:ext cx="8534400" cy="6629400"/>
          </a:xfrm>
        </p:spPr>
        <p:txBody>
          <a:bodyPr/>
          <a:lstStyle/>
          <a:p>
            <a:pPr algn="just"/>
            <a:r>
              <a:rPr lang="el-GR" sz="2000" smtClean="0"/>
              <a:t>Τον Ιούνιο του 1917 αίρεται η μονιμότητα των δημοσίων υπαλλήλων και αποτάσσονται ή συνταξιοδοτούνται πρόωρα 1.550 βασιλόφρονες αξιωματικοί. Τότε προκύπτει και το ζήτημα της Επετηρίδας: σύμφωνα με νόμο του έτους εκείνου, οι αξιωματικοί που είχαν αγωνισθεί με την «Εθνική Άμυνα», λάμβαναν δέκα μήνες ενεργού υπηρεσίας και αρχαιότητας στην ιεραρχία, μια διευθέτηση με μακροπρόθεσμες επιπτώσεις στο σώμα των αξιωματικών. Η κατάσταση αντιστρέφεται με την νίκη των Αντιβενιζελικών το Νοέμβριο του 1920, οπότε αποτάσσονται περίπου 400 βενιζελικοί αξιωματικοί. Η Μικρασιατική Καταστροφή καταλύτης των εξελίξεων, καθώς απαξιώνει τους πολιτικούς στη συνείδηση του λαού και των στρατιωτικών.</a:t>
            </a:r>
          </a:p>
          <a:p>
            <a:pPr algn="just"/>
            <a:r>
              <a:rPr lang="el-GR" sz="2000" smtClean="0"/>
              <a:t>Την περίοδο του Μεσοπολέμου παγιώνεται η ενεργός ανάμειξη του στρατού στην πολιτική και διαμορφώνεται ένα πλέγμα προστασίας-πελατείας ανάμεσα σε πολιτικούς και σε στρατιωτικούς. Ο επαγγελματισμός και η ιεραρχία στον μεσοπόλεμο υπονομεύτηκαν από τις πελατειακές σχέσεις. Οι στρατιωτικές οργανώσεις, όπως ο «Στρατιωτικός Σύνδεσμος» του Ν. Ζορμπά, τα «Δημοκρατικά Τάγματα» του Θ. Πάγκαλου, οι «Κυνηγοί» του Γ. Κονδύλη, οι Επίστρατοι του Ι. Μεταξά, η «Δημοκρατική Άμυνα» του Ν. Πλαστήρα, η «Ελληνική Στρατιωτική Οργάνωση» των Χρ. και Ι. Τσιγάντε κλπ. αποτελούσαν κάθετα πελατειακά δίκτυα σωματειακής οργάνωσης με ασθενείς ιδεολογικούς δεσμούς και κάθε αλλαγή στις σχέσεις προστάτη-πελάτη τις απειλούσε με διάλυση.</a:t>
            </a:r>
            <a:endParaRPr lang="en-US" sz="2000" smtClean="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a:srcRect/>
          <a:stretch>
            <a:fillRect/>
          </a:stretch>
        </p:blipFill>
        <p:spPr bwMode="auto">
          <a:xfrm>
            <a:off x="6477000" y="838200"/>
            <a:ext cx="2133600" cy="2895600"/>
          </a:xfrm>
          <a:prstGeom prst="rect">
            <a:avLst/>
          </a:prstGeom>
          <a:noFill/>
          <a:ln w="9525">
            <a:noFill/>
            <a:miter lim="800000"/>
            <a:headEnd/>
            <a:tailEnd/>
          </a:ln>
        </p:spPr>
      </p:pic>
      <p:pic>
        <p:nvPicPr>
          <p:cNvPr id="118787" name="Picture 3"/>
          <p:cNvPicPr>
            <a:picLocks noChangeAspect="1" noChangeArrowheads="1"/>
          </p:cNvPicPr>
          <p:nvPr/>
        </p:nvPicPr>
        <p:blipFill>
          <a:blip r:embed="rId3"/>
          <a:srcRect/>
          <a:stretch>
            <a:fillRect/>
          </a:stretch>
        </p:blipFill>
        <p:spPr bwMode="auto">
          <a:xfrm>
            <a:off x="3657600" y="838200"/>
            <a:ext cx="2305050" cy="2971800"/>
          </a:xfrm>
          <a:prstGeom prst="rect">
            <a:avLst/>
          </a:prstGeom>
          <a:noFill/>
          <a:ln w="9525">
            <a:noFill/>
            <a:miter lim="800000"/>
            <a:headEnd/>
            <a:tailEnd/>
          </a:ln>
        </p:spPr>
      </p:pic>
      <p:pic>
        <p:nvPicPr>
          <p:cNvPr id="118788" name="Picture 4"/>
          <p:cNvPicPr>
            <a:picLocks noChangeAspect="1" noChangeArrowheads="1"/>
          </p:cNvPicPr>
          <p:nvPr/>
        </p:nvPicPr>
        <p:blipFill>
          <a:blip r:embed="rId4"/>
          <a:srcRect/>
          <a:stretch>
            <a:fillRect/>
          </a:stretch>
        </p:blipFill>
        <p:spPr bwMode="auto">
          <a:xfrm>
            <a:off x="381000" y="762000"/>
            <a:ext cx="2514600" cy="3200400"/>
          </a:xfrm>
          <a:prstGeom prst="rect">
            <a:avLst/>
          </a:prstGeom>
          <a:noFill/>
          <a:ln w="9525">
            <a:noFill/>
            <a:miter lim="800000"/>
            <a:headEnd/>
            <a:tailEnd/>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Content Placeholder 2"/>
          <p:cNvSpPr>
            <a:spLocks noGrp="1"/>
          </p:cNvSpPr>
          <p:nvPr>
            <p:ph idx="1"/>
          </p:nvPr>
        </p:nvSpPr>
        <p:spPr>
          <a:xfrm>
            <a:off x="228600" y="152400"/>
            <a:ext cx="8458200" cy="6400800"/>
          </a:xfrm>
        </p:spPr>
        <p:txBody>
          <a:bodyPr/>
          <a:lstStyle/>
          <a:p>
            <a:pPr algn="just"/>
            <a:r>
              <a:rPr lang="el-GR" sz="2000" smtClean="0"/>
              <a:t>πρώτο πραξικόπημα το 1922 (Πλαστήρα – Γονατά), διαδοχικά πραξικοπήματα και συνωμοσίες το 1923 (Λεοναρδόπουλου - Γαργαλίδη), το 1925/26 (Πάγκαλου, Κονδύλη), το 1933 (Πλαστήρα), δις το 1935 (Πλαστήρα και Κονδύλη).</a:t>
            </a:r>
          </a:p>
          <a:p>
            <a:pPr algn="just"/>
            <a:r>
              <a:rPr lang="el-GR" sz="2000" smtClean="0"/>
              <a:t>Οι επεμβάσεις στην πολιτική μεταξύ του 1923 και του 1935 ήταν έργα αξιωματικών με προσωπικά κίνητρα, ενώ οι πολίτες έμεναν συνήθως αδιάφοροι.  Πρωταγωνιστές των εξελίξεων η κατηγορία των μονιμοποιηθέντων εφέδρων, η οποία το 1922 αποτελούσε το 3/4 του σώματος των αξιωματικών. Το έντονο ενδιαφέρον των εξ εφέδρων αξιωματικών για τις συνωμοσίες εξηγείται από την από την επαγγελματική τους ανασφάλεια. Ως η λιγότερο σταθερή ομάδα αξιωματικών, αποτελούσαν ένα είδος θερμοστάτη: όταν οι αριθμοί πλεόναζαν στην επετηρίδα, αυτοί ήταν οι πρώτοι που αποστρατεύονταν. Η εξάρτησή τους από τους πολιτικούς και στρατιωτικούς προστάτες ήταν απαραίτητη προκειμένου να επιβιώσουν. Οι εξ εφέδρων αξιωματικοί υποστήριζαν το Κόμμα των Φιλελευθέρων, ενώ οι απόφοιτοι της Σχολής Ευελπίδων τους βασιλόφρονες αντιβενιζελικούς.</a:t>
            </a:r>
          </a:p>
          <a:p>
            <a:pPr algn="just"/>
            <a:r>
              <a:rPr lang="el-GR" sz="2000" smtClean="0"/>
              <a:t>Το 1932, μετά την εκλογική ήττα των Φιλελευθέρων ανακινείται ο Εθνικός Διχασμός. Ο Ν. Πλαστήρας, με πρόσχημα την προστασία του αβασίλευτου δημοκρατικού πολιτεύματος, τερμάτισε τον Μάρτιο του 1933 τη σύντομη περίοδο αδράνειας του στρατού. </a:t>
            </a:r>
            <a:endParaRPr lang="en-US" sz="2000" smtClean="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0" y="0"/>
            <a:ext cx="8686800" cy="533400"/>
          </a:xfrm>
        </p:spPr>
        <p:txBody>
          <a:bodyPr/>
          <a:lstStyle/>
          <a:p>
            <a:r>
              <a:rPr lang="el-GR" sz="2800" b="1" smtClean="0"/>
              <a:t>Η αποκατάσταση των προσφύγων</a:t>
            </a:r>
            <a:endParaRPr lang="en-US" sz="2800" b="1" smtClean="0"/>
          </a:p>
        </p:txBody>
      </p:sp>
      <p:sp>
        <p:nvSpPr>
          <p:cNvPr id="120835" name="Content Placeholder 2"/>
          <p:cNvSpPr>
            <a:spLocks noGrp="1"/>
          </p:cNvSpPr>
          <p:nvPr>
            <p:ph idx="1"/>
          </p:nvPr>
        </p:nvSpPr>
        <p:spPr>
          <a:xfrm>
            <a:off x="228600" y="381000"/>
            <a:ext cx="8458200" cy="6248400"/>
          </a:xfrm>
        </p:spPr>
        <p:txBody>
          <a:bodyPr/>
          <a:lstStyle/>
          <a:p>
            <a:pPr algn="just"/>
            <a:r>
              <a:rPr lang="el-GR" sz="2000" smtClean="0"/>
              <a:t>Σύμφωνα με τις στατιστικές του Οικουμενικού Πατριαρχείου, οι ελληνορθόδοξοι της Μικράς Ασίας ανέρχονταν το 1912 σε 1.782.582. </a:t>
            </a:r>
          </a:p>
          <a:p>
            <a:pPr algn="just"/>
            <a:r>
              <a:rPr lang="el-GR" sz="2000" smtClean="0"/>
              <a:t>Κατά τους </a:t>
            </a:r>
            <a:r>
              <a:rPr lang="en-US" sz="2000" smtClean="0"/>
              <a:t>Stephen P</a:t>
            </a:r>
            <a:r>
              <a:rPr lang="en-GB" sz="2000" smtClean="0"/>
              <a:t>. </a:t>
            </a:r>
            <a:r>
              <a:rPr lang="en-US" sz="2000" smtClean="0"/>
              <a:t>Ladas</a:t>
            </a:r>
            <a:r>
              <a:rPr lang="en-GB" sz="2000" smtClean="0"/>
              <a:t> (</a:t>
            </a:r>
            <a:r>
              <a:rPr lang="en-US" sz="2000" i="1" smtClean="0"/>
              <a:t>The exchange of minorities: Bulgaria, Greece and Turkey</a:t>
            </a:r>
            <a:r>
              <a:rPr lang="en-US" sz="2000" smtClean="0"/>
              <a:t>, New York 1932</a:t>
            </a:r>
            <a:r>
              <a:rPr lang="en-GB" sz="2000" smtClean="0"/>
              <a:t>) </a:t>
            </a:r>
            <a:r>
              <a:rPr lang="el-GR" sz="2000" smtClean="0"/>
              <a:t>και </a:t>
            </a:r>
            <a:r>
              <a:rPr lang="en-US" sz="2000" smtClean="0"/>
              <a:t>Dimitri Pentzopoulos</a:t>
            </a:r>
            <a:r>
              <a:rPr lang="en-GB" sz="2000" smtClean="0"/>
              <a:t> (</a:t>
            </a:r>
            <a:r>
              <a:rPr lang="en-US" sz="2000" i="1" smtClean="0"/>
              <a:t>The Balkan exchange of minorities and its impact upon Greece</a:t>
            </a:r>
            <a:r>
              <a:rPr lang="en-GB" sz="2000" smtClean="0"/>
              <a:t>, </a:t>
            </a:r>
            <a:r>
              <a:rPr lang="en-US" sz="2000" smtClean="0"/>
              <a:t>Paris</a:t>
            </a:r>
            <a:r>
              <a:rPr lang="en-GB" sz="2000" smtClean="0"/>
              <a:t> 1962), </a:t>
            </a:r>
            <a:r>
              <a:rPr lang="el-GR" sz="2000" smtClean="0"/>
              <a:t>ο αριθμός των προσφύγων από την κεμαλική Τουρκία (Μικρά Ασία και Ανατολική Θράκη) ανήλθε συνολικά σε </a:t>
            </a:r>
            <a:r>
              <a:rPr lang="en-GB" sz="2000" smtClean="0"/>
              <a:t>1.200.000-1.300.000. </a:t>
            </a:r>
            <a:endParaRPr lang="el-GR" sz="2000" smtClean="0"/>
          </a:p>
          <a:p>
            <a:pPr algn="just"/>
            <a:r>
              <a:rPr lang="el-GR" sz="2000" smtClean="0"/>
              <a:t>Ο συνολικός αριθμός των προσφύγων (από την Τουρκία, τη Ρωσία, τη Βουλγαρία, τη Ρουμανία κ.ά.) υπολογίζεται σε 1,5 εκατομμύριο.</a:t>
            </a:r>
          </a:p>
          <a:p>
            <a:pPr algn="just"/>
            <a:r>
              <a:rPr lang="el-GR" sz="2000" smtClean="0"/>
              <a:t>Μετά το 1923 περίπου 355.000 μουσουλμάνοι της Ελλάδας ακολούθησαν την αντίστροφη πορεία.</a:t>
            </a:r>
          </a:p>
          <a:p>
            <a:pPr algn="just"/>
            <a:r>
              <a:rPr lang="en-US" sz="2000" smtClean="0"/>
              <a:t>H </a:t>
            </a:r>
            <a:r>
              <a:rPr lang="el-GR" sz="2000" smtClean="0"/>
              <a:t>συνθήκη της ανταλλαγής υπογράφθηκε στη Λωζάννη της Ελβετίας στις 30 Ιανουαρίου 1923. Το άρθρο 1 προέβλεπε την αναγκαστική ανταλλαγή των Τούρκων υπηκόων ελληνορθόδοξου θρησκεύματος εγκατεστημένων σε τουρκικά εδάφη και των Ελλήνων υπηκόων μουσουλμανικού θρησκεύματος εγκατεστημένων σε ελληνικά εδάφη. </a:t>
            </a:r>
          </a:p>
          <a:p>
            <a:pPr algn="just"/>
            <a:r>
              <a:rPr lang="el-GR" sz="2000" smtClean="0"/>
              <a:t>Ήταν η πρώτη διεθνώς συνθήκη </a:t>
            </a:r>
            <a:r>
              <a:rPr lang="el-GR" sz="2000" u="sng" smtClean="0"/>
              <a:t>υποχρεωτικής</a:t>
            </a:r>
            <a:r>
              <a:rPr lang="el-GR" sz="2000" smtClean="0"/>
              <a:t> ανταλλαγής πληθυσμών. Οι ανταλλάξιμοι δεν μπορούσαν να επανεγκατασταθούν στην Τουρκία και την Ελλάδα αντίστοιχα χωρίς την εξουσιοδότηση της τουρκικής και της ελληνικής κυβέρνησης αντίστοιχα.</a:t>
            </a:r>
            <a:endParaRPr lang="en-US" sz="2000" smtClean="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Content Placeholder 2"/>
          <p:cNvSpPr>
            <a:spLocks noGrp="1"/>
          </p:cNvSpPr>
          <p:nvPr>
            <p:ph idx="1"/>
          </p:nvPr>
        </p:nvSpPr>
        <p:spPr>
          <a:xfrm>
            <a:off x="152400" y="0"/>
            <a:ext cx="8534400" cy="6705600"/>
          </a:xfrm>
        </p:spPr>
        <p:txBody>
          <a:bodyPr/>
          <a:lstStyle/>
          <a:p>
            <a:pPr algn="just"/>
            <a:r>
              <a:rPr lang="el-GR" sz="2000" smtClean="0"/>
              <a:t>Οι πρόσφυγες αυτοί εγκαταστάθηκαν κυρίως στη Μακεδονία, στη Θράκη, στην Κρήτη, στις περιοχές (Νέες Χώρες) από όπου είχαν αποχωρήσει ή επρόκειτο να αποχωρήσουν Τούρκοι και Βούλγαροι, καθώς και στα μεγάλα αστικά κέντρα (Αθήνα, Πειραιά, Θεσσαλονίκη).</a:t>
            </a:r>
          </a:p>
          <a:p>
            <a:pPr algn="just"/>
            <a:r>
              <a:rPr lang="el-GR" sz="2000" smtClean="0"/>
              <a:t>Η πρώτη βοήθεια προς τους πρόσφυγες δόθηκε από τον Διεθνή Ερυθρό Σταυρό και την αρτισύστατη Κοινωνία των Εθνών καθώς και το Ταμείο Ανταλλαξίμων του ελληνικού κράτους (ιδρ. Οκτώβριος 1922).</a:t>
            </a:r>
          </a:p>
          <a:p>
            <a:pPr algn="just"/>
            <a:r>
              <a:rPr lang="el-GR" sz="2000" smtClean="0"/>
              <a:t>Κομβικός ο ρόλος του Ύπατου Αρμοστή της Κοινωνίας των Εθνών για τους Λευκορώσους πρόσφυγες Νορβηγός </a:t>
            </a:r>
            <a:r>
              <a:rPr lang="en-US" sz="2000" smtClean="0"/>
              <a:t>Dr</a:t>
            </a:r>
            <a:r>
              <a:rPr lang="el-GR" sz="2000" smtClean="0"/>
              <a:t>. </a:t>
            </a:r>
            <a:r>
              <a:rPr lang="en-US" sz="2000" smtClean="0"/>
              <a:t>Fritjof Nansen</a:t>
            </a:r>
            <a:r>
              <a:rPr lang="el-GR" sz="2000" smtClean="0"/>
              <a:t>.</a:t>
            </a:r>
          </a:p>
          <a:p>
            <a:pPr algn="just"/>
            <a:r>
              <a:rPr lang="el-GR" sz="2000" smtClean="0"/>
              <a:t>Στις 29 Σεπτεμβρίου 1923 συστήθηκε από την Κοινωνία των Εθνών η Επιτροπή Αποκατάστασης Προσφύγων (</a:t>
            </a:r>
            <a:r>
              <a:rPr lang="en-US" sz="2000" smtClean="0"/>
              <a:t>Refugee Settlement Commission</a:t>
            </a:r>
            <a:r>
              <a:rPr lang="el-GR" sz="2000" smtClean="0"/>
              <a:t>). Σκοπός της ΕΑΠ ήταν ο συντονισμός της παροχής ανθρωπιστικής βοήθειας και της εγκατάστασης των προσφύγων, καθώς και η επίβλεψη της χρηστής διαχείρισης των εξωτερικών δανείων.</a:t>
            </a:r>
          </a:p>
          <a:p>
            <a:pPr algn="just"/>
            <a:r>
              <a:rPr lang="el-GR" sz="2000" smtClean="0"/>
              <a:t>Πρώτος πρόεδρος της τετραμελούς Επιτροπής διορίστηκε ο </a:t>
            </a:r>
            <a:r>
              <a:rPr lang="en-US" sz="2000" smtClean="0"/>
              <a:t>Henry Morgenthau</a:t>
            </a:r>
            <a:r>
              <a:rPr lang="el-GR" sz="2000" smtClean="0"/>
              <a:t>, πρώην Αμερικανός πρέσβης στην Κωνσταντινούπολη. Τα υπόλοιπα μέλη ήταν ο Άγγλος </a:t>
            </a:r>
            <a:r>
              <a:rPr lang="en-US" sz="2000" smtClean="0"/>
              <a:t>Sir John Campbell</a:t>
            </a:r>
            <a:r>
              <a:rPr lang="el-GR" sz="2000" smtClean="0"/>
              <a:t>, ο Στέφανος Δέλτας και ο Περικλής Αργυρόπουλος.</a:t>
            </a:r>
          </a:p>
          <a:p>
            <a:pPr algn="just"/>
            <a:r>
              <a:rPr lang="el-GR" sz="2000" smtClean="0"/>
              <a:t>Το 1924 (καθαρής απόδοσης £10.000.000) και το 1928 (καθαρής απόδοσης £6.500.00) χορηγήθηκαν τελικά αγγλικά και αμερικανικά δάνεια για την εγκατάσταση και τη σταθεροποίηση των προσφύγων στις νέες εστίες τους. </a:t>
            </a:r>
          </a:p>
          <a:p>
            <a:pPr algn="just"/>
            <a:endParaRPr lang="el-GR" sz="2000" smtClean="0"/>
          </a:p>
          <a:p>
            <a:pPr algn="just"/>
            <a:endParaRPr lang="en-US" sz="2000" smtClean="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Content Placeholder 2"/>
          <p:cNvSpPr>
            <a:spLocks noGrp="1"/>
          </p:cNvSpPr>
          <p:nvPr>
            <p:ph idx="1"/>
          </p:nvPr>
        </p:nvSpPr>
        <p:spPr>
          <a:xfrm>
            <a:off x="0" y="0"/>
            <a:ext cx="8686800" cy="6705600"/>
          </a:xfrm>
        </p:spPr>
        <p:txBody>
          <a:bodyPr/>
          <a:lstStyle/>
          <a:p>
            <a:pPr algn="just"/>
            <a:r>
              <a:rPr lang="el-GR" sz="2000" smtClean="0"/>
              <a:t>Το έργο της ΕΑΠ υπήρξε πραγματικά επικό.</a:t>
            </a:r>
          </a:p>
          <a:p>
            <a:pPr algn="just"/>
            <a:r>
              <a:rPr lang="el-GR" sz="2000" smtClean="0"/>
              <a:t> Η αποκατάσταση διακρίνεται σε αγροτική και αστική. Το 47% των προσφύγων αποκαταστάθηκε γεωργικά, ενώ το 53% αστικά.</a:t>
            </a:r>
          </a:p>
          <a:p>
            <a:pPr algn="just"/>
            <a:r>
              <a:rPr lang="el-GR" sz="2000" smtClean="0"/>
              <a:t>Το ελληνικό κράτος διέθεσε αρχικά 5.000.000 στρέμματα για την αγροτική αποκατάσταση, κυρίως εκτάσεις ανταλλαξίμων μουσουλμάνων και Βουλγάρων «μεταναστών», καθώς και κτήματα του Δημοσίου, μοναστηριακά, ξένων υπηκόων κ.ά.. Τελικά, διατέθηκαν περίπου 8.500.000 στρέμματα αγροτικής γης</a:t>
            </a:r>
            <a:r>
              <a:rPr lang="en-US" sz="2000" smtClean="0"/>
              <a:t> (</a:t>
            </a:r>
            <a:r>
              <a:rPr lang="el-GR" sz="2000" smtClean="0"/>
              <a:t>το</a:t>
            </a:r>
            <a:r>
              <a:rPr lang="en-US" sz="2000" smtClean="0"/>
              <a:t> 40%</a:t>
            </a:r>
            <a:r>
              <a:rPr lang="el-GR" sz="2000" smtClean="0"/>
              <a:t> της καλλιεργήσιμης γης).</a:t>
            </a:r>
          </a:p>
          <a:p>
            <a:pPr algn="just"/>
            <a:r>
              <a:rPr lang="el-GR" sz="2000" smtClean="0"/>
              <a:t>η αγροτική αποκατάσταση των προσφύγων συντελέστηκε κατά 81% στη Μακεδονία και κατά 10% στη Δυτική Θράκη.</a:t>
            </a:r>
          </a:p>
          <a:p>
            <a:pPr algn="just"/>
            <a:r>
              <a:rPr lang="el-GR" sz="2000" smtClean="0"/>
              <a:t>Το 1928 οι Έλληνες αποτελούσαν το 93,83% του πληθυσμού της χώρας.</a:t>
            </a:r>
          </a:p>
          <a:p>
            <a:pPr algn="just"/>
            <a:r>
              <a:rPr lang="el-GR" sz="2000" smtClean="0"/>
              <a:t>Μέχρι τη διάλυσή της το 1930 η ΕΑΠ είχε κατασκευάσει 51.718 οικήματα (αγροικίες) στην ύπαιθρο χώρα. Σε αυτά προστέθηκαν 63.886 τουρκικά και βουλγαρικά οικήματα που επισκευάστηκαν, καθώς 13.447 που έκτισε το ελληνικό κράτος.</a:t>
            </a:r>
          </a:p>
          <a:p>
            <a:pPr algn="just"/>
            <a:r>
              <a:rPr lang="el-GR" sz="2000" smtClean="0"/>
              <a:t>Στα περίπου 130.000 αυτά οικήματα στεγάστηκαν, σύμφωνα με τα επίσημα στοιχεία, 145.127 οικογένειες, τουτέστιν 560.136 άτομα, που συγκρότησαν 2.085 αγροτικούς συνοικισμούς.</a:t>
            </a:r>
          </a:p>
          <a:p>
            <a:pPr algn="just"/>
            <a:r>
              <a:rPr lang="el-GR" sz="2000" smtClean="0"/>
              <a:t>Η ΕΑΠ ασχολήθηκε κυρίως με την αγροτική εγκατάσταση των προσφύγων και προσπάθησε να αποφύγει το ακανθώδες πρόβλημα της εγκατάστασης στα αστικά κέντρα, όπου η παραγωγική αποκατάσταση ήταν δυσκολότερη.</a:t>
            </a:r>
            <a:endParaRPr lang="en-US" sz="2000" smtClean="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Content Placeholder 2"/>
          <p:cNvSpPr>
            <a:spLocks noGrp="1"/>
          </p:cNvSpPr>
          <p:nvPr>
            <p:ph idx="1"/>
          </p:nvPr>
        </p:nvSpPr>
        <p:spPr>
          <a:xfrm>
            <a:off x="228600" y="228600"/>
            <a:ext cx="8458200" cy="6400800"/>
          </a:xfrm>
        </p:spPr>
        <p:txBody>
          <a:bodyPr/>
          <a:lstStyle/>
          <a:p>
            <a:pPr algn="just"/>
            <a:r>
              <a:rPr lang="el-GR" sz="2000" smtClean="0"/>
              <a:t>Η πρώτη σοβαρή προσπάθεια για τη αστική στέγαση των προσφύγων πραγματοποιήθηκε από το Ταμείον Περιθάλψεως Προσφύγων (ίδρ. Σεπτέμβριος 1922) υπό την εποπτεία του βιομηχάνου Επαμεινώνδος Χαριλάου.</a:t>
            </a:r>
          </a:p>
          <a:p>
            <a:pPr algn="just"/>
            <a:r>
              <a:rPr lang="el-GR" sz="2000" smtClean="0"/>
              <a:t>Όταν διαλύθηκε το 1925, το ΤΠΠ είχε κατασκευάσει 4.000 κτίρια (9.283 δωμάτια), ενώ βρισκόταν σε εξέλιξη η κατασκευή άλλων 2.500 οικίσκων (περίπου έξι χιλιάδες δωμάτια). Σε αυτά θα πρέπει να προστεθεί ένας αριθμός 18.337 οικημάτων, τα οποία κατασκεύασε το Υπουργείο Πρόνοιας την τριετία 1922- 24.</a:t>
            </a:r>
          </a:p>
          <a:p>
            <a:pPr algn="just"/>
            <a:r>
              <a:rPr lang="el-GR" sz="2000" smtClean="0"/>
              <a:t>Οι συνοικίες Παγκράτι, Νέα Ιωνία, Κοκκινιά και Καισαριανή είναι προσφυγικοί συνοικισμοί, τους οποίους συγκρότησε το ΤΠΠ.</a:t>
            </a:r>
          </a:p>
          <a:p>
            <a:pPr algn="just"/>
            <a:r>
              <a:rPr lang="el-GR" sz="2000" smtClean="0"/>
              <a:t>Από την πλευρά της η ΕΑΠ, έως το 1930 ανήγειρε 27.456 οικίες σε 125 αστικούς οικισμούς.</a:t>
            </a:r>
          </a:p>
          <a:p>
            <a:pPr algn="just"/>
            <a:r>
              <a:rPr lang="el-GR" sz="2000" smtClean="0"/>
              <a:t>Το έργο της αποκατάστασης δεν κάλυψε το σύνολο των «αστών» προσφύγων, καθώς μεγάλο μέρος του συνέχισε να διαμένει σε αυτοσχέδιες τρώγλες από τσίγκο και πισσόχαρτο. Σύμφωνα με στοιχεία του Υπουργείου Προνοίας, το 1952 υπήρχαν ακόμη 14.241 παραπήγματα. Από αυτά 6.730 εντοπίζονταν στην περιοχή των Αθηνών, 3.914 του Πειραιά και 3.597 στην υπόλοιπη Ελλάδα.</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3"/>
          <p:cNvPicPr>
            <a:picLocks noChangeAspect="1" noChangeArrowheads="1"/>
          </p:cNvPicPr>
          <p:nvPr/>
        </p:nvPicPr>
        <p:blipFill>
          <a:blip r:embed="rId2"/>
          <a:srcRect/>
          <a:stretch>
            <a:fillRect/>
          </a:stretch>
        </p:blipFill>
        <p:spPr bwMode="auto">
          <a:xfrm>
            <a:off x="4800600" y="457200"/>
            <a:ext cx="2895600" cy="2514600"/>
          </a:xfrm>
          <a:prstGeom prst="rect">
            <a:avLst/>
          </a:prstGeom>
          <a:noFill/>
          <a:ln w="9525">
            <a:noFill/>
            <a:miter lim="800000"/>
            <a:headEnd/>
            <a:tailEnd/>
          </a:ln>
        </p:spPr>
      </p:pic>
      <p:pic>
        <p:nvPicPr>
          <p:cNvPr id="124931" name="Picture 4"/>
          <p:cNvPicPr>
            <a:picLocks noChangeAspect="1" noChangeArrowheads="1"/>
          </p:cNvPicPr>
          <p:nvPr/>
        </p:nvPicPr>
        <p:blipFill>
          <a:blip r:embed="rId3"/>
          <a:srcRect/>
          <a:stretch>
            <a:fillRect/>
          </a:stretch>
        </p:blipFill>
        <p:spPr bwMode="auto">
          <a:xfrm>
            <a:off x="228600" y="304800"/>
            <a:ext cx="3810000" cy="2981325"/>
          </a:xfrm>
          <a:prstGeom prst="rect">
            <a:avLst/>
          </a:prstGeom>
          <a:noFill/>
          <a:ln w="9525">
            <a:noFill/>
            <a:miter lim="800000"/>
            <a:headEnd/>
            <a:tailEnd/>
          </a:ln>
        </p:spPr>
      </p:pic>
      <p:pic>
        <p:nvPicPr>
          <p:cNvPr id="124932" name="Picture 5"/>
          <p:cNvPicPr>
            <a:picLocks noChangeAspect="1" noChangeArrowheads="1"/>
          </p:cNvPicPr>
          <p:nvPr/>
        </p:nvPicPr>
        <p:blipFill>
          <a:blip r:embed="rId4"/>
          <a:srcRect/>
          <a:stretch>
            <a:fillRect/>
          </a:stretch>
        </p:blipFill>
        <p:spPr bwMode="auto">
          <a:xfrm>
            <a:off x="5181600" y="3124200"/>
            <a:ext cx="3733800" cy="3581400"/>
          </a:xfrm>
          <a:prstGeom prst="rect">
            <a:avLst/>
          </a:prstGeom>
          <a:noFill/>
          <a:ln w="9525">
            <a:noFill/>
            <a:miter lim="800000"/>
            <a:headEnd/>
            <a:tailEnd/>
          </a:ln>
        </p:spPr>
      </p:pic>
      <p:pic>
        <p:nvPicPr>
          <p:cNvPr id="124933" name="Picture 6"/>
          <p:cNvPicPr>
            <a:picLocks noChangeAspect="1" noChangeArrowheads="1"/>
          </p:cNvPicPr>
          <p:nvPr/>
        </p:nvPicPr>
        <p:blipFill>
          <a:blip r:embed="rId5"/>
          <a:srcRect/>
          <a:stretch>
            <a:fillRect/>
          </a:stretch>
        </p:blipFill>
        <p:spPr bwMode="auto">
          <a:xfrm>
            <a:off x="228600" y="3505200"/>
            <a:ext cx="4762500" cy="3124200"/>
          </a:xfrm>
          <a:prstGeom prst="rect">
            <a:avLst/>
          </a:prstGeom>
          <a:noFill/>
          <a:ln w="9525">
            <a:noFill/>
            <a:miter lim="800000"/>
            <a:headEnd/>
            <a:tailEnd/>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Content Placeholder 2"/>
          <p:cNvSpPr>
            <a:spLocks noGrp="1"/>
          </p:cNvSpPr>
          <p:nvPr>
            <p:ph idx="1"/>
          </p:nvPr>
        </p:nvSpPr>
        <p:spPr>
          <a:xfrm>
            <a:off x="228600" y="228600"/>
            <a:ext cx="8458200" cy="6324600"/>
          </a:xfrm>
        </p:spPr>
        <p:txBody>
          <a:bodyPr/>
          <a:lstStyle/>
          <a:p>
            <a:pPr algn="just"/>
            <a:r>
              <a:rPr lang="el-GR" sz="2000" dirty="0" smtClean="0"/>
              <a:t>Οι περισσότεροι πρόσφυγες έλυσαν τα προβλήματά τους με παραγωγικό τρόπο, με την προσωπική τους ευρηματικότητα και ενεργητικότητα, διαπρέποντας σε πολλούς τομείς.</a:t>
            </a:r>
          </a:p>
          <a:p>
            <a:pPr algn="just"/>
            <a:r>
              <a:rPr lang="el-GR" sz="2000" dirty="0" smtClean="0"/>
              <a:t>Πάνω από 300.000 νέα χέρια προστέθηκαν στο ελληνικό εργατικό δυναμικό. Αποτελώντας φθηνή εργατική δύναμη, οι πρόσφυγες έδωσαν ώθηση στην ανάπτυξη της βιομηχανίας. Μεταξύ του 1923 και του 1930 ιδρύθηκαν 918 νέες βιομηχανικές μονάδες. </a:t>
            </a:r>
          </a:p>
          <a:p>
            <a:pPr algn="just"/>
            <a:r>
              <a:rPr lang="el-GR" sz="2000" dirty="0" smtClean="0"/>
              <a:t>ταπητουργία</a:t>
            </a:r>
            <a:r>
              <a:rPr lang="en-US" sz="2000" dirty="0" smtClean="0"/>
              <a:t>: </a:t>
            </a:r>
            <a:r>
              <a:rPr lang="el-GR" sz="2000" dirty="0" smtClean="0"/>
              <a:t>Από το 1922 </a:t>
            </a:r>
            <a:r>
              <a:rPr lang="el-GR" sz="2000" dirty="0" err="1" smtClean="0"/>
              <a:t>ώς</a:t>
            </a:r>
            <a:r>
              <a:rPr lang="el-GR" sz="2000" dirty="0" smtClean="0"/>
              <a:t> το 1929 ιδρύθηκαν 135 νέες ταπητουργίες.</a:t>
            </a:r>
          </a:p>
          <a:p>
            <a:pPr algn="just"/>
            <a:r>
              <a:rPr lang="el-GR" sz="2000" dirty="0" smtClean="0"/>
              <a:t>αγγειοπλαστική</a:t>
            </a:r>
          </a:p>
          <a:p>
            <a:pPr algn="just"/>
            <a:r>
              <a:rPr lang="el-GR" sz="2000" dirty="0" smtClean="0"/>
              <a:t>καπνοκαλλιέργεια</a:t>
            </a:r>
          </a:p>
          <a:p>
            <a:pPr algn="just"/>
            <a:r>
              <a:rPr lang="el-GR" sz="2000" dirty="0" smtClean="0"/>
              <a:t>σηροτροφία</a:t>
            </a:r>
            <a:endParaRPr lang="en-US" sz="2000" dirty="0" smtClean="0"/>
          </a:p>
          <a:p>
            <a:pPr algn="just"/>
            <a:r>
              <a:rPr lang="el-GR" sz="2000" dirty="0" smtClean="0"/>
              <a:t>η καλλιεργήσιμη γη της Ελλάδας αυξήθηκε κατά 55% μέσα σε μία δεκαετία</a:t>
            </a:r>
            <a:r>
              <a:rPr lang="en-US" sz="2000" dirty="0" smtClean="0"/>
              <a:t>.</a:t>
            </a:r>
            <a:endParaRPr lang="el-GR" sz="2000" dirty="0" smtClean="0"/>
          </a:p>
          <a:p>
            <a:pPr algn="just"/>
            <a:r>
              <a:rPr lang="el-GR" sz="2000" dirty="0" smtClean="0"/>
              <a:t>Η συντριπτική πλειοψηφία των προσφύγων ήταν (από το 1915) φανατικοί οπαδοί του Βενιζέλου. Στις εκλογές του 1928 ψήφισαν μαζικά (σε ποσοστό πάνω από 90%) υπέρ του Κόμματος των Φιλελευθέρων.</a:t>
            </a:r>
          </a:p>
          <a:p>
            <a:pPr algn="just"/>
            <a:r>
              <a:rPr lang="el-GR" sz="2000" dirty="0" smtClean="0"/>
              <a:t>Η παγκόσμια οικονομική κρίση, που απείλησε με προλεταριοποίηση μεγάλο μέρος τους, και η υπογραφή του ελληνοτουρκικού Συμφώνου Φιλίας (1930) από τον Βενιζέλο έστρεψε ένα μέρος τους προς το Λαϊκό Κόμμα και προς το ΚΚΕ.</a:t>
            </a:r>
          </a:p>
          <a:p>
            <a:pPr algn="just"/>
            <a:endParaRPr lang="el-GR" sz="2000" dirty="0" smtClean="0"/>
          </a:p>
          <a:p>
            <a:pPr algn="just"/>
            <a:endParaRPr lang="el-GR" sz="2000" dirty="0" smtClean="0"/>
          </a:p>
          <a:p>
            <a:pPr algn="just"/>
            <a:endParaRPr lang="en-US" sz="2000" dirty="0" smtClean="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274638"/>
            <a:ext cx="8229600" cy="563562"/>
          </a:xfrm>
        </p:spPr>
        <p:txBody>
          <a:bodyPr/>
          <a:lstStyle/>
          <a:p>
            <a:pPr eaLnBrk="1" hangingPunct="1"/>
            <a:r>
              <a:rPr lang="el-GR" sz="2800" b="1" smtClean="0"/>
              <a:t>Η Μεγάλη Εκκλησία εν αιχμαλωσία</a:t>
            </a:r>
            <a:endParaRPr lang="en-US" sz="2800" b="1" smtClean="0"/>
          </a:p>
        </p:txBody>
      </p:sp>
      <p:sp>
        <p:nvSpPr>
          <p:cNvPr id="18435" name="Content Placeholder 2"/>
          <p:cNvSpPr>
            <a:spLocks noGrp="1"/>
          </p:cNvSpPr>
          <p:nvPr>
            <p:ph idx="1"/>
          </p:nvPr>
        </p:nvSpPr>
        <p:spPr>
          <a:xfrm>
            <a:off x="381000" y="914400"/>
            <a:ext cx="8610600" cy="5715000"/>
          </a:xfrm>
        </p:spPr>
        <p:txBody>
          <a:bodyPr/>
          <a:lstStyle/>
          <a:p>
            <a:pPr eaLnBrk="1" hangingPunct="1"/>
            <a:r>
              <a:rPr lang="el-GR" sz="2000" dirty="0" smtClean="0"/>
              <a:t>6 Ιανουαρίου 1454 ανασύσταση του Πατριαρχείου από τον Μωάμεθ Β´.</a:t>
            </a:r>
            <a:endParaRPr lang="en-US" sz="2000" dirty="0" smtClean="0"/>
          </a:p>
          <a:p>
            <a:pPr eaLnBrk="1" hangingPunct="1"/>
            <a:r>
              <a:rPr lang="en-US" sz="2000" dirty="0" smtClean="0"/>
              <a:t>1456 </a:t>
            </a:r>
            <a:r>
              <a:rPr lang="el-GR" sz="2000" dirty="0" smtClean="0"/>
              <a:t>εγκατάσταση στη Ι. Μονή Παναγίας </a:t>
            </a:r>
            <a:r>
              <a:rPr lang="el-GR" sz="2000" dirty="0" err="1" smtClean="0"/>
              <a:t>Παμμακαρίστου</a:t>
            </a:r>
            <a:r>
              <a:rPr lang="el-GR" sz="2000" dirty="0" smtClean="0"/>
              <a:t> (έως 1587)</a:t>
            </a:r>
          </a:p>
          <a:p>
            <a:pPr eaLnBrk="1" hangingPunct="1"/>
            <a:r>
              <a:rPr lang="el-GR" sz="2000" dirty="0" smtClean="0"/>
              <a:t>1601 εγκατάσταση στο Φανάρι (ναός Αγίου Γεωργίου)</a:t>
            </a:r>
          </a:p>
          <a:p>
            <a:pPr eaLnBrk="1" hangingPunct="1"/>
            <a:r>
              <a:rPr lang="el-GR" sz="2000" dirty="0" smtClean="0"/>
              <a:t>Πρώτος πατριάρχης μετά την Άλωση ο λόγιος μοναχός Γεννάδιος (Γεώργιος </a:t>
            </a:r>
            <a:r>
              <a:rPr lang="el-GR" sz="2000" dirty="0" err="1" smtClean="0"/>
              <a:t>Σχολάριος</a:t>
            </a:r>
            <a:r>
              <a:rPr lang="el-GR" sz="2000" dirty="0" smtClean="0"/>
              <a:t>), αρχηγός της μερίδας των ανθενωτικός.</a:t>
            </a:r>
          </a:p>
          <a:p>
            <a:pPr eaLnBrk="1" hangingPunct="1"/>
            <a:r>
              <a:rPr lang="el-GR" sz="2000" dirty="0" smtClean="0"/>
              <a:t>«</a:t>
            </a:r>
            <a:r>
              <a:rPr lang="el-GR" sz="2000" dirty="0" err="1" smtClean="0"/>
              <a:t>τζιμμήδες</a:t>
            </a:r>
            <a:r>
              <a:rPr lang="el-GR" sz="2000" dirty="0" smtClean="0"/>
              <a:t>», </a:t>
            </a:r>
            <a:r>
              <a:rPr lang="en-US" sz="2000" dirty="0" err="1" smtClean="0"/>
              <a:t>kafır</a:t>
            </a:r>
            <a:r>
              <a:rPr lang="en-US" sz="2000" dirty="0" smtClean="0"/>
              <a:t> (</a:t>
            </a:r>
            <a:r>
              <a:rPr lang="el-GR" sz="2000" dirty="0" smtClean="0"/>
              <a:t>άπιστοι), </a:t>
            </a:r>
            <a:r>
              <a:rPr lang="en-US" sz="2000" dirty="0" err="1" smtClean="0"/>
              <a:t>hiristiyan</a:t>
            </a:r>
            <a:r>
              <a:rPr lang="en-US" sz="2000" dirty="0" smtClean="0"/>
              <a:t>, Rum</a:t>
            </a:r>
            <a:endParaRPr lang="el-GR" sz="2000" dirty="0" smtClean="0"/>
          </a:p>
          <a:p>
            <a:pPr eaLnBrk="1" hangingPunct="1"/>
            <a:r>
              <a:rPr lang="el-GR" sz="2000" dirty="0" smtClean="0"/>
              <a:t>Θρησκευτική ανοχή (όχι θρησκευτική ελευθερία)</a:t>
            </a:r>
          </a:p>
          <a:p>
            <a:pPr eaLnBrk="1" hangingPunct="1"/>
            <a:r>
              <a:rPr lang="en-US" sz="2000" dirty="0" err="1" smtClean="0"/>
              <a:t>cizye</a:t>
            </a:r>
            <a:r>
              <a:rPr lang="en-US" sz="2000" dirty="0" smtClean="0"/>
              <a:t> (</a:t>
            </a:r>
            <a:r>
              <a:rPr lang="el-GR" sz="2000" dirty="0" smtClean="0"/>
              <a:t>κεφαλικός φόρος)</a:t>
            </a:r>
          </a:p>
          <a:p>
            <a:pPr eaLnBrk="1" hangingPunct="1"/>
            <a:r>
              <a:rPr lang="el-GR" sz="2000" dirty="0" smtClean="0"/>
              <a:t>«φόρος αίματος» (παιδομάζωμα)</a:t>
            </a:r>
          </a:p>
          <a:p>
            <a:pPr eaLnBrk="1" hangingPunct="1"/>
            <a:r>
              <a:rPr lang="en-US" sz="2000" dirty="0" smtClean="0"/>
              <a:t>millet (</a:t>
            </a:r>
            <a:r>
              <a:rPr lang="el-GR" sz="2000" dirty="0" err="1" smtClean="0"/>
              <a:t>μιλέτι</a:t>
            </a:r>
            <a:r>
              <a:rPr lang="el-GR" sz="2000" dirty="0" smtClean="0"/>
              <a:t>)</a:t>
            </a:r>
            <a:endParaRPr lang="en-US" sz="2000" dirty="0" smtClean="0"/>
          </a:p>
          <a:p>
            <a:pPr eaLnBrk="1" hangingPunct="1"/>
            <a:r>
              <a:rPr lang="en-US" sz="2000" dirty="0" smtClean="0"/>
              <a:t>millet </a:t>
            </a:r>
            <a:r>
              <a:rPr lang="en-US" sz="2000" dirty="0" err="1" smtClean="0"/>
              <a:t>başı</a:t>
            </a:r>
            <a:r>
              <a:rPr lang="en-US" sz="2000" dirty="0" smtClean="0"/>
              <a:t> (</a:t>
            </a:r>
            <a:r>
              <a:rPr lang="el-GR" sz="2000" dirty="0" smtClean="0"/>
              <a:t>«εθνάρχης»)</a:t>
            </a:r>
          </a:p>
          <a:p>
            <a:pPr eaLnBrk="1" hangingPunct="1"/>
            <a:r>
              <a:rPr lang="el-GR" sz="2000" dirty="0" err="1" smtClean="0"/>
              <a:t>βεράτια</a:t>
            </a:r>
            <a:endParaRPr lang="en-US" sz="2000" dirty="0" smtClean="0"/>
          </a:p>
          <a:p>
            <a:pPr algn="just" eaLnBrk="1" hangingPunct="1"/>
            <a:r>
              <a:rPr lang="el-GR" sz="2000" dirty="0" smtClean="0"/>
              <a:t>«παραχωρήσει Θεού δια πλήθος αμαρτιών υπερίσχυσε καθ’ ημών η των Ισμαηλιτών </a:t>
            </a:r>
            <a:r>
              <a:rPr lang="el-GR" sz="2000" dirty="0" err="1" smtClean="0"/>
              <a:t>επίθεσις</a:t>
            </a:r>
            <a:r>
              <a:rPr lang="el-GR" sz="2000" dirty="0" smtClean="0"/>
              <a:t>» (πατριάρχης Κωνσταντινουπόλεως Ιωάννης ΙΔ´ </a:t>
            </a:r>
            <a:r>
              <a:rPr lang="el-GR" sz="2000" dirty="0" err="1" smtClean="0"/>
              <a:t>Καλέκας</a:t>
            </a:r>
            <a:r>
              <a:rPr lang="el-GR" sz="2000" dirty="0" smtClean="0"/>
              <a:t>, 1334-1347)</a:t>
            </a:r>
            <a:endParaRPr lang="en-US" sz="2000" dirty="0" smtClean="0"/>
          </a:p>
          <a:p>
            <a:pPr algn="just" eaLnBrk="1" hangingPunct="1"/>
            <a:r>
              <a:rPr lang="el-GR" sz="2000" dirty="0" smtClean="0"/>
              <a:t>«</a:t>
            </a:r>
            <a:r>
              <a:rPr lang="el-GR" sz="2000" dirty="0" err="1" smtClean="0"/>
              <a:t>απόδοτε</a:t>
            </a:r>
            <a:r>
              <a:rPr lang="el-GR" sz="2000" dirty="0" smtClean="0"/>
              <a:t> τα του καίσαρος των </a:t>
            </a:r>
            <a:r>
              <a:rPr lang="el-GR" sz="2000" dirty="0" err="1" smtClean="0"/>
              <a:t>καίσαρι</a:t>
            </a:r>
            <a:r>
              <a:rPr lang="el-GR" sz="2000" dirty="0" smtClean="0"/>
              <a:t> και τα του Θεού τω Θεώ»</a:t>
            </a:r>
            <a:endParaRPr lang="en-US" sz="2000" dirty="0" smtClean="0"/>
          </a:p>
          <a:p>
            <a:pPr algn="just" eaLnBrk="1" hangingPunct="1"/>
            <a:endParaRPr lang="el-GR" sz="2000" dirty="0" smtClean="0"/>
          </a:p>
          <a:p>
            <a:pPr eaLnBrk="1" hangingPunct="1"/>
            <a:endParaRPr lang="el-GR" sz="2000" dirty="0" smtClean="0"/>
          </a:p>
          <a:p>
            <a:pPr eaLnBrk="1" hangingPunct="1"/>
            <a:endParaRPr lang="el-GR" sz="2000" dirty="0" smtClean="0"/>
          </a:p>
          <a:p>
            <a:pPr eaLnBrk="1" hangingPunct="1"/>
            <a:endParaRPr lang="en-US" sz="2000" dirty="0" smtClean="0"/>
          </a:p>
          <a:p>
            <a:pPr eaLnBrk="1" hangingPunct="1"/>
            <a:endParaRPr lang="en-US" sz="2000" dirty="0" smtClean="0"/>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a:xfrm>
            <a:off x="457200" y="274638"/>
            <a:ext cx="8229600" cy="411162"/>
          </a:xfrm>
        </p:spPr>
        <p:txBody>
          <a:bodyPr/>
          <a:lstStyle/>
          <a:p>
            <a:r>
              <a:rPr lang="el-GR" sz="2800" b="1" smtClean="0"/>
              <a:t>Το καθεστώς Μεταξά (1936-41)</a:t>
            </a:r>
            <a:endParaRPr lang="en-US" sz="2800" b="1" smtClean="0"/>
          </a:p>
        </p:txBody>
      </p:sp>
      <p:sp>
        <p:nvSpPr>
          <p:cNvPr id="126979" name="Content Placeholder 2"/>
          <p:cNvSpPr>
            <a:spLocks noGrp="1"/>
          </p:cNvSpPr>
          <p:nvPr>
            <p:ph idx="1"/>
          </p:nvPr>
        </p:nvSpPr>
        <p:spPr>
          <a:xfrm>
            <a:off x="381000" y="838200"/>
            <a:ext cx="8229600" cy="5745163"/>
          </a:xfrm>
        </p:spPr>
        <p:txBody>
          <a:bodyPr/>
          <a:lstStyle/>
          <a:p>
            <a:pPr algn="just"/>
            <a:r>
              <a:rPr lang="el-GR" sz="2000" smtClean="0"/>
              <a:t>Η δικτατορία Ι. Μεταξά δεν ήταν μια στρατιωτική δικτατορία, αλλά κάτι καινούργιο. Προέκυψε όχι από στρατιωτικό αλλά από βασιλικό πραξικόπημα (του Γεωργίου Β´) και φιλοδοξούσε να έχει μόνιμο χαρακτήρα.</a:t>
            </a:r>
          </a:p>
          <a:p>
            <a:pPr algn="just"/>
            <a:r>
              <a:rPr lang="el-GR" sz="2000" smtClean="0"/>
              <a:t>Τομή το έτος 1938. Μέχρι τον Σεπτέμβριο του 1938 μπορούμε να κάνουμε λόγο για βασιλική δικτατορία, μετά (έως τον Ιανουάριο του 1941) για καθεστώς Μεταξά.</a:t>
            </a:r>
          </a:p>
          <a:p>
            <a:pPr algn="just"/>
            <a:r>
              <a:rPr lang="el-GR" sz="2000" smtClean="0"/>
              <a:t>Το πολιτικό προσωπικό της δικτατορίας κατά τα 2/3 ήταν αξιωματικοί − απότακτοι του αποτυχημένου κινήματος Λεοναρδόπουλου-Γαργαλίδη (1923), στο οποίο είχε συμμετάσχει ο Μεταξάς, και μόλις οκτώ πρόσωπα ήταν επαγγελματίες πολιτικοί.</a:t>
            </a:r>
          </a:p>
          <a:p>
            <a:pPr algn="just"/>
            <a:r>
              <a:rPr lang="el-GR" sz="2000" smtClean="0"/>
              <a:t>Ιωάννης Μεταξάς</a:t>
            </a:r>
            <a:r>
              <a:rPr lang="en-US" sz="2000" smtClean="0"/>
              <a:t>: </a:t>
            </a:r>
            <a:r>
              <a:rPr lang="el-GR" sz="2000" smtClean="0"/>
              <a:t>«Εθνικός Κυβερνήτης» και «Αρχηγός» (της Κυβερνήσεως), Υπουργός Εξωτερικών, Υπουργός Στρατιωτικών, Ναυτικών και Αεροπορίας, προσωρινά Υπουργός Παιδείας (1938).</a:t>
            </a:r>
          </a:p>
          <a:p>
            <a:pPr algn="just"/>
            <a:r>
              <a:rPr lang="el-GR" sz="2000" smtClean="0"/>
              <a:t>Κωνσταντίνος Ζαβιτσιάνος</a:t>
            </a:r>
            <a:r>
              <a:rPr lang="en-US" sz="2000" smtClean="0"/>
              <a:t>: </a:t>
            </a:r>
            <a:r>
              <a:rPr lang="el-GR" sz="2000" smtClean="0"/>
              <a:t>αντιπρόεδρος της κυβέρνησης και Υπουργός Οικονομικών (1936-37).</a:t>
            </a:r>
          </a:p>
          <a:p>
            <a:pPr algn="just"/>
            <a:r>
              <a:rPr lang="el-GR" sz="2000" smtClean="0"/>
              <a:t>Κωνσταντίνος Μανιαδάκης</a:t>
            </a:r>
            <a:r>
              <a:rPr lang="en-US" sz="2000" smtClean="0"/>
              <a:t>: </a:t>
            </a:r>
            <a:r>
              <a:rPr lang="el-GR" sz="2000" smtClean="0"/>
              <a:t>Υφυπουργός Δημοσίας Ασφαλείας.</a:t>
            </a:r>
          </a:p>
          <a:p>
            <a:pPr algn="just"/>
            <a:r>
              <a:rPr lang="el-GR" sz="2000" smtClean="0"/>
              <a:t>Θεολόγος Νικολούδης</a:t>
            </a:r>
            <a:r>
              <a:rPr lang="en-US" sz="2000" smtClean="0"/>
              <a:t>: </a:t>
            </a:r>
            <a:r>
              <a:rPr lang="el-GR" sz="2000" smtClean="0"/>
              <a:t>Υφυπουργός Τύπου και Τουρισμού.</a:t>
            </a:r>
          </a:p>
          <a:p>
            <a:pPr algn="just"/>
            <a:endParaRPr lang="en-US" sz="2000" smtClean="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Content Placeholder 2"/>
          <p:cNvSpPr>
            <a:spLocks noGrp="1"/>
          </p:cNvSpPr>
          <p:nvPr>
            <p:ph idx="1"/>
          </p:nvPr>
        </p:nvSpPr>
        <p:spPr>
          <a:xfrm>
            <a:off x="228600" y="228600"/>
            <a:ext cx="8534400" cy="6354763"/>
          </a:xfrm>
        </p:spPr>
        <p:txBody>
          <a:bodyPr/>
          <a:lstStyle/>
          <a:p>
            <a:pPr algn="just"/>
            <a:r>
              <a:rPr lang="el-GR" sz="2000" smtClean="0"/>
              <a:t>Κωνσταντίνος Κοτζιάς</a:t>
            </a:r>
            <a:r>
              <a:rPr lang="en-US" sz="2000" smtClean="0"/>
              <a:t>:</a:t>
            </a:r>
            <a:r>
              <a:rPr lang="el-GR" sz="2000" smtClean="0"/>
              <a:t> Υπουργός – Διοικητής Πρωτευούσης.</a:t>
            </a:r>
          </a:p>
          <a:p>
            <a:pPr algn="just"/>
            <a:r>
              <a:rPr lang="el-GR" sz="2000" smtClean="0"/>
              <a:t>Θεόδωρος Σκυλακάκης</a:t>
            </a:r>
            <a:r>
              <a:rPr lang="en-US" sz="2000" smtClean="0"/>
              <a:t>: </a:t>
            </a:r>
            <a:r>
              <a:rPr lang="el-GR" sz="2000" smtClean="0"/>
              <a:t>Υπουργός Εσωτερικών (μέχρι τον Δεκέμβριο του 1936).</a:t>
            </a:r>
          </a:p>
          <a:p>
            <a:pPr algn="just"/>
            <a:r>
              <a:rPr lang="el-GR" sz="2000" smtClean="0"/>
              <a:t>Γεώργιος Κυριακός</a:t>
            </a:r>
            <a:r>
              <a:rPr lang="en-US" sz="2000" smtClean="0"/>
              <a:t>: </a:t>
            </a:r>
            <a:r>
              <a:rPr lang="el-GR" sz="2000" smtClean="0"/>
              <a:t>Υπουργός Γεωργίας.</a:t>
            </a:r>
          </a:p>
          <a:p>
            <a:pPr algn="just"/>
            <a:r>
              <a:rPr lang="el-GR" sz="2000" smtClean="0"/>
              <a:t>Μπάμπης Αλιβιζάτος</a:t>
            </a:r>
            <a:r>
              <a:rPr lang="en-US" sz="2000" smtClean="0"/>
              <a:t>: </a:t>
            </a:r>
            <a:r>
              <a:rPr lang="el-GR" sz="2000" smtClean="0"/>
              <a:t>Υφυπουργός Συνεταιρισμών (από τον Σεπτέμβριο του 1939).</a:t>
            </a:r>
            <a:endParaRPr lang="en-US" sz="2000" smtClean="0"/>
          </a:p>
          <a:p>
            <a:pPr algn="just"/>
            <a:r>
              <a:rPr lang="el-GR" sz="2000" smtClean="0"/>
              <a:t>Ανδρέας Χατζηκυριάκος </a:t>
            </a:r>
            <a:r>
              <a:rPr lang="en-US" sz="2000" smtClean="0"/>
              <a:t>(</a:t>
            </a:r>
            <a:r>
              <a:rPr lang="el-GR" sz="2000" smtClean="0"/>
              <a:t>πρόεδρος του Συνδέσμου Ελλήνων Βιομηχάνων και Βιοτεχνών</a:t>
            </a:r>
            <a:r>
              <a:rPr lang="en-US" sz="2000" smtClean="0"/>
              <a:t>):</a:t>
            </a:r>
            <a:r>
              <a:rPr lang="el-GR" sz="2000" smtClean="0"/>
              <a:t> Υπουργός Εθνικής Οικονομίας (έως τον Ιούλιο του 1937).</a:t>
            </a:r>
          </a:p>
          <a:p>
            <a:pPr algn="just"/>
            <a:r>
              <a:rPr lang="el-GR" sz="2000" smtClean="0"/>
              <a:t>Ιωάννης Αρβανίτης</a:t>
            </a:r>
            <a:r>
              <a:rPr lang="en-US" sz="2000" smtClean="0"/>
              <a:t>:</a:t>
            </a:r>
            <a:r>
              <a:rPr lang="el-GR" sz="2000" smtClean="0"/>
              <a:t> Υπουργός Εθνικής Οικονομίας (διάδοχος του Α. Χατζηκυριάκου) και Υπουργός Οικονομικών.</a:t>
            </a:r>
          </a:p>
          <a:p>
            <a:pPr algn="just"/>
            <a:r>
              <a:rPr lang="el-GR" sz="2000" smtClean="0"/>
              <a:t>Αριστείδης Δημητράτος</a:t>
            </a:r>
            <a:r>
              <a:rPr lang="en-US" sz="2000" smtClean="0"/>
              <a:t>: </a:t>
            </a:r>
            <a:r>
              <a:rPr lang="el-GR" sz="2000" smtClean="0"/>
              <a:t>Υφυπουργός Εργασίας.</a:t>
            </a:r>
          </a:p>
          <a:p>
            <a:pPr algn="just"/>
            <a:r>
              <a:rPr lang="el-GR" sz="2000" smtClean="0"/>
              <a:t>Αλέξανδρος Παπάγος</a:t>
            </a:r>
            <a:r>
              <a:rPr lang="en-US" sz="2000" smtClean="0"/>
              <a:t>: </a:t>
            </a:r>
            <a:r>
              <a:rPr lang="el-GR" sz="2000" smtClean="0"/>
              <a:t>Αρχηγός ΓΕΣ και αρχιστράτηγος του Ελληνοϊταλικού Πολέμου.</a:t>
            </a:r>
          </a:p>
          <a:p>
            <a:pPr algn="just"/>
            <a:r>
              <a:rPr lang="el-GR" sz="2000" smtClean="0"/>
              <a:t>αντιστράτηγος Γεώργιος Φεσσόπουλος</a:t>
            </a:r>
            <a:r>
              <a:rPr lang="en-US" sz="2000" smtClean="0"/>
              <a:t>: </a:t>
            </a:r>
            <a:r>
              <a:rPr lang="el-GR" sz="2000" smtClean="0"/>
              <a:t>διευθυντής της Υπηρεσίας Αμύνης του Κράτους.</a:t>
            </a:r>
          </a:p>
          <a:p>
            <a:pPr algn="just"/>
            <a:r>
              <a:rPr lang="el-GR" sz="2000" smtClean="0"/>
              <a:t>Αλέξανδρος Ν. Κανελλόπουλος</a:t>
            </a:r>
            <a:r>
              <a:rPr lang="en-US" sz="2000" smtClean="0"/>
              <a:t>:</a:t>
            </a:r>
            <a:r>
              <a:rPr lang="el-GR" sz="2000" smtClean="0"/>
              <a:t> κυβερνητικός επίτροπος της ΕΟΝ (1937-41).</a:t>
            </a:r>
          </a:p>
          <a:p>
            <a:pPr algn="just"/>
            <a:r>
              <a:rPr lang="el-GR" sz="2000" smtClean="0"/>
              <a:t>Ιωάννης Διάκος</a:t>
            </a:r>
            <a:r>
              <a:rPr lang="en-US" sz="2000" smtClean="0"/>
              <a:t>: </a:t>
            </a:r>
            <a:r>
              <a:rPr lang="el-GR" sz="2000" smtClean="0"/>
              <a:t>μυστικοσύμβουλος του Μεταξά (</a:t>
            </a:r>
            <a:r>
              <a:rPr lang="el-GR" sz="2000" i="1" smtClean="0"/>
              <a:t>é</a:t>
            </a:r>
            <a:r>
              <a:rPr lang="en-US" sz="2000" i="1" smtClean="0"/>
              <a:t>minence grise</a:t>
            </a:r>
            <a:r>
              <a:rPr lang="en-US" sz="2000" smtClean="0"/>
              <a:t> </a:t>
            </a:r>
            <a:r>
              <a:rPr lang="el-GR" sz="2000" smtClean="0"/>
              <a:t>του καθεστώτος). </a:t>
            </a:r>
            <a:endParaRPr lang="en-US" sz="2000" smtClean="0"/>
          </a:p>
          <a:p>
            <a:pPr algn="just"/>
            <a:endParaRPr lang="el-GR" sz="2000" smtClean="0"/>
          </a:p>
          <a:p>
            <a:pPr algn="just"/>
            <a:endParaRPr lang="el-GR" sz="2000" smtClean="0"/>
          </a:p>
          <a:p>
            <a:endParaRPr lang="el-GR" sz="2000" smtClean="0"/>
          </a:p>
          <a:p>
            <a:endParaRPr lang="en-US" sz="2000" smtClean="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Content Placeholder 2"/>
          <p:cNvSpPr>
            <a:spLocks noGrp="1"/>
          </p:cNvSpPr>
          <p:nvPr>
            <p:ph idx="1"/>
          </p:nvPr>
        </p:nvSpPr>
        <p:spPr>
          <a:xfrm>
            <a:off x="152400" y="152400"/>
            <a:ext cx="8534400" cy="6400800"/>
          </a:xfrm>
        </p:spPr>
        <p:txBody>
          <a:bodyPr/>
          <a:lstStyle/>
          <a:p>
            <a:pPr algn="just"/>
            <a:r>
              <a:rPr lang="el-GR" sz="2000" smtClean="0"/>
              <a:t>Το καθεστώς της 4ης Αυγούστου ήταν μια φασίζουσα (και φασιστοειδής) δικτατορία με ολοκληρωτικές τάσεις, η οποία δεν έφθασε ποτέ στο ώριμο στάδιο του φασισμού.</a:t>
            </a:r>
          </a:p>
          <a:p>
            <a:pPr algn="just"/>
            <a:r>
              <a:rPr lang="el-GR" sz="2000" smtClean="0"/>
              <a:t>Σε θεσμικό και πρακτικό επίπεδο, το κράτος της 4ης Αυγούστου ήταν αντικοινοβουλευτικό, αντικομμουνιστικό, αυταρχικό και αστυνομοκρατούμενο. Σύμφωνα με τον Μεταξά, η κυβέρνησή του εγκαθιδρύθηκε, για να απαλλάξει τη χώρα από  τη «διπλή τυραννία των κομμάτων και του κομμουνισμού». Ο μειωτικός χαρακτηρισμός «βενιζελοκομμουνιστής», που το καθεστώς προσήπτε στους αντιπάλους του, είναι δηλωτικός του πολιτικού χαρακτήρα του.</a:t>
            </a:r>
          </a:p>
          <a:p>
            <a:pPr algn="just"/>
            <a:r>
              <a:rPr lang="el-GR" sz="2000" smtClean="0"/>
              <a:t>Ο Αναγκαστικός Νόμος (Α.Ν.) 1092 «περί Τύπου» του 1938 θέσπιζε τα «αδικήματα Τύπου», μεταξύ των οποίων την «κατάχρησιν ελευθεροτυπίας». Η Διεύθυνσις Εσωτερικού Τύπου του Υφυπουργείου Τύπου και Τουρισμού περιελάμβανε Τμήμα Παρακολουθήσεως Εσωτερικού Τύπου, Γραφείον Εποπτείας του Εσωτερικού Τύπου και Γραφείον Λαϊκής Διαφωτίσεως. </a:t>
            </a:r>
          </a:p>
          <a:p>
            <a:pPr algn="just"/>
            <a:r>
              <a:rPr lang="el-GR" sz="2000" smtClean="0"/>
              <a:t>Ο Κ. Κοτζιάς δημιούργησε τον Λαϊκό Κινητό Κινηματογράφο, ο οποίες προέβαλλε δωρεάν επίκαιρα, και τα βραχύβια Τάγματα Εργασίας.</a:t>
            </a:r>
          </a:p>
          <a:p>
            <a:pPr algn="just"/>
            <a:r>
              <a:rPr lang="el-GR" sz="2000" smtClean="0"/>
              <a:t>Η κορυφαία μορφή κρατικής καταστολής θεσπίστηκε με τον Α.Ν. 117 της 18 Σεπτεμβρίου 1936 «περί μέτρων προς καταπολέμησιν του κομμουνισμού και των εκ τούτου συνεπειών» και τον Α.Ν. 1073 της 1938 «περί μέτρων ασφαλείας του κοινωνικού καθεστώτος και προστασίας των πολιτών».</a:t>
            </a:r>
          </a:p>
          <a:p>
            <a:pPr algn="just"/>
            <a:endParaRPr lang="el-GR" sz="2000" smtClean="0"/>
          </a:p>
          <a:p>
            <a:pPr algn="just"/>
            <a:endParaRPr lang="el-GR" sz="2000" smtClean="0"/>
          </a:p>
          <a:p>
            <a:pPr algn="just"/>
            <a:endParaRPr lang="el-GR" sz="2000" smtClean="0"/>
          </a:p>
          <a:p>
            <a:pPr algn="just"/>
            <a:endParaRPr lang="en-US" sz="2000" smtClean="0"/>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Content Placeholder 2"/>
          <p:cNvSpPr>
            <a:spLocks noGrp="1"/>
          </p:cNvSpPr>
          <p:nvPr>
            <p:ph idx="1"/>
          </p:nvPr>
        </p:nvSpPr>
        <p:spPr>
          <a:xfrm>
            <a:off x="228600" y="304800"/>
            <a:ext cx="8458200" cy="6172200"/>
          </a:xfrm>
        </p:spPr>
        <p:txBody>
          <a:bodyPr/>
          <a:lstStyle/>
          <a:p>
            <a:pPr algn="just"/>
            <a:r>
              <a:rPr lang="el-GR" sz="2000" smtClean="0"/>
              <a:t>Τον Νοέμβριο του 1936 ιδρύθηκε η Εθνική Οργάνωση Νεολαίας (ΕΟΝ), η οποία στόχευε στο να δημιουργήσει το μαζικό λαϊκό έρεισμα που στερείτο το καθεστώς∙ επιπλέον, μέσα από τις τάξεις της το καθεστώς θα αναζητούσε μελλοντικά αφοσιωμένα πρόσωπα για τη στελέχωση του κρατικού οργανισμού. Τα πρώτα τμήματα παρουσιάστηκαν ενώπιον του Μεταξά στις 7 Νοεμβρίου 1937 στην Πάτρα. Σύμφωνα με τον ιδρυτικό νόμο, σκοποί της οργάνωσης ήταν η «εθνική και ηθική διαπαιδαγώγηση της νεολαίας»: «η επωφελής διάθεσις του ελευθέρου από της εργασίας ή των σπουδών χρόνου των νέων, προς προαγωγήν της σωματικής και πνευματικής καταστάσεως αυτών, ανάπτυξιν του Εθνικού φρονήματος και της πίστεως προς την θρησκείαν, δημιουργία πνεύματος συνεργασίας και κοινωνικής αλληλεγγύης, και έγκαιρον επαγγελματικόν προσανατολισμόν εκάστου, αναλόγως προς τας φυσικάς ιδιότητας αυτού».</a:t>
            </a:r>
          </a:p>
          <a:p>
            <a:pPr algn="just"/>
            <a:r>
              <a:rPr lang="el-GR" sz="2000" smtClean="0"/>
              <a:t>Σταθμός στην εξέλιξη της ΕΟΝ υπήρξε ο αναγκαστικός νόμος 1798 του Ιουνίου 1939, ο οποίος όριζε ότι «η Εθνική και ηθική αγωγή της Νεολαίας είναι έργον του Κράτους» (άρθρο 1). Με τον νόμο 1798 το Σώμα Ελλήνων Προσκόπων (ΣΕΠ, ίδρ. 1917), του οποίου ανώτατος αρχηγός ήταν ο διάδοχος του Θρόνου, συγχωνεύτηκε με την ΕΟΝ και απαγορεύτηκε η σύσταση οποιασδήποτε άλλης οργάνωσης, σωματείου ή ιδρύματος με τους ίδιους σκοπούς. </a:t>
            </a:r>
          </a:p>
          <a:p>
            <a:pPr algn="just"/>
            <a:endParaRPr lang="en-US" sz="2000" smtClean="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a:srcRect/>
          <a:stretch>
            <a:fillRect/>
          </a:stretch>
        </p:blipFill>
        <p:spPr bwMode="auto">
          <a:xfrm>
            <a:off x="457200" y="457200"/>
            <a:ext cx="2057400" cy="3124200"/>
          </a:xfrm>
          <a:prstGeom prst="rect">
            <a:avLst/>
          </a:prstGeom>
          <a:noFill/>
          <a:ln w="9525">
            <a:noFill/>
            <a:miter lim="800000"/>
            <a:headEnd/>
            <a:tailEnd/>
          </a:ln>
        </p:spPr>
      </p:pic>
      <p:pic>
        <p:nvPicPr>
          <p:cNvPr id="131075" name="Picture 3"/>
          <p:cNvPicPr>
            <a:picLocks noChangeAspect="1" noChangeArrowheads="1"/>
          </p:cNvPicPr>
          <p:nvPr/>
        </p:nvPicPr>
        <p:blipFill>
          <a:blip r:embed="rId3"/>
          <a:srcRect/>
          <a:stretch>
            <a:fillRect/>
          </a:stretch>
        </p:blipFill>
        <p:spPr bwMode="auto">
          <a:xfrm>
            <a:off x="3200400" y="228600"/>
            <a:ext cx="2590800" cy="3581400"/>
          </a:xfrm>
          <a:prstGeom prst="rect">
            <a:avLst/>
          </a:prstGeom>
          <a:noFill/>
          <a:ln w="9525">
            <a:noFill/>
            <a:miter lim="800000"/>
            <a:headEnd/>
            <a:tailEnd/>
          </a:ln>
        </p:spPr>
      </p:pic>
      <p:pic>
        <p:nvPicPr>
          <p:cNvPr id="131076" name="Picture 7"/>
          <p:cNvPicPr>
            <a:picLocks noChangeAspect="1" noChangeArrowheads="1"/>
          </p:cNvPicPr>
          <p:nvPr/>
        </p:nvPicPr>
        <p:blipFill>
          <a:blip r:embed="rId4"/>
          <a:srcRect/>
          <a:stretch>
            <a:fillRect/>
          </a:stretch>
        </p:blipFill>
        <p:spPr bwMode="auto">
          <a:xfrm>
            <a:off x="457200" y="3886200"/>
            <a:ext cx="2362200" cy="2781300"/>
          </a:xfrm>
          <a:prstGeom prst="rect">
            <a:avLst/>
          </a:prstGeom>
          <a:noFill/>
          <a:ln w="9525">
            <a:noFill/>
            <a:miter lim="800000"/>
            <a:headEnd/>
            <a:tailEnd/>
          </a:ln>
        </p:spPr>
      </p:pic>
      <p:pic>
        <p:nvPicPr>
          <p:cNvPr id="131077" name="Picture 8"/>
          <p:cNvPicPr>
            <a:picLocks noChangeAspect="1" noChangeArrowheads="1"/>
          </p:cNvPicPr>
          <p:nvPr/>
        </p:nvPicPr>
        <p:blipFill>
          <a:blip r:embed="rId5"/>
          <a:srcRect/>
          <a:stretch>
            <a:fillRect/>
          </a:stretch>
        </p:blipFill>
        <p:spPr bwMode="auto">
          <a:xfrm>
            <a:off x="6172200" y="152400"/>
            <a:ext cx="2514600" cy="3657600"/>
          </a:xfrm>
          <a:prstGeom prst="rect">
            <a:avLst/>
          </a:prstGeom>
          <a:noFill/>
          <a:ln w="9525">
            <a:noFill/>
            <a:miter lim="800000"/>
            <a:headEnd/>
            <a:tailEnd/>
          </a:ln>
        </p:spPr>
      </p:pic>
      <p:pic>
        <p:nvPicPr>
          <p:cNvPr id="131078" name="Picture 10"/>
          <p:cNvPicPr>
            <a:picLocks noChangeAspect="1" noChangeArrowheads="1"/>
          </p:cNvPicPr>
          <p:nvPr/>
        </p:nvPicPr>
        <p:blipFill>
          <a:blip r:embed="rId6"/>
          <a:srcRect/>
          <a:stretch>
            <a:fillRect/>
          </a:stretch>
        </p:blipFill>
        <p:spPr bwMode="auto">
          <a:xfrm>
            <a:off x="3352800" y="4038600"/>
            <a:ext cx="5410200" cy="2667000"/>
          </a:xfrm>
          <a:prstGeom prst="rect">
            <a:avLst/>
          </a:prstGeom>
          <a:noFill/>
          <a:ln w="9525">
            <a:noFill/>
            <a:miter lim="800000"/>
            <a:headEnd/>
            <a:tailEnd/>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5"/>
          <p:cNvPicPr>
            <a:picLocks noChangeAspect="1" noChangeArrowheads="1"/>
          </p:cNvPicPr>
          <p:nvPr/>
        </p:nvPicPr>
        <p:blipFill>
          <a:blip r:embed="rId2"/>
          <a:srcRect/>
          <a:stretch>
            <a:fillRect/>
          </a:stretch>
        </p:blipFill>
        <p:spPr bwMode="auto">
          <a:xfrm>
            <a:off x="152400" y="228600"/>
            <a:ext cx="5181600" cy="4038600"/>
          </a:xfrm>
          <a:prstGeom prst="rect">
            <a:avLst/>
          </a:prstGeom>
          <a:noFill/>
          <a:ln w="9525">
            <a:noFill/>
            <a:miter lim="800000"/>
            <a:headEnd/>
            <a:tailEnd/>
          </a:ln>
        </p:spPr>
      </p:pic>
      <p:pic>
        <p:nvPicPr>
          <p:cNvPr id="132099" name="Picture 6"/>
          <p:cNvPicPr>
            <a:picLocks noChangeAspect="1" noChangeArrowheads="1"/>
          </p:cNvPicPr>
          <p:nvPr/>
        </p:nvPicPr>
        <p:blipFill>
          <a:blip r:embed="rId3"/>
          <a:srcRect/>
          <a:stretch>
            <a:fillRect/>
          </a:stretch>
        </p:blipFill>
        <p:spPr bwMode="auto">
          <a:xfrm>
            <a:off x="5486400" y="152400"/>
            <a:ext cx="3505200" cy="6400800"/>
          </a:xfrm>
          <a:prstGeom prst="rect">
            <a:avLst/>
          </a:prstGeom>
          <a:noFill/>
          <a:ln w="9525">
            <a:noFill/>
            <a:miter lim="800000"/>
            <a:headEnd/>
            <a:tailEnd/>
          </a:ln>
        </p:spPr>
      </p:pic>
      <p:pic>
        <p:nvPicPr>
          <p:cNvPr id="132100" name="Picture 4"/>
          <p:cNvPicPr>
            <a:picLocks noChangeAspect="1" noChangeArrowheads="1"/>
          </p:cNvPicPr>
          <p:nvPr/>
        </p:nvPicPr>
        <p:blipFill>
          <a:blip r:embed="rId4"/>
          <a:srcRect/>
          <a:stretch>
            <a:fillRect/>
          </a:stretch>
        </p:blipFill>
        <p:spPr bwMode="auto">
          <a:xfrm>
            <a:off x="152400" y="4343400"/>
            <a:ext cx="1600200" cy="2362200"/>
          </a:xfrm>
          <a:prstGeom prst="rect">
            <a:avLst/>
          </a:prstGeom>
          <a:noFill/>
          <a:ln w="9525">
            <a:noFill/>
            <a:miter lim="800000"/>
            <a:headEnd/>
            <a:tailEnd/>
          </a:ln>
        </p:spPr>
      </p:pic>
      <p:pic>
        <p:nvPicPr>
          <p:cNvPr id="132101" name="Picture 5"/>
          <p:cNvPicPr>
            <a:picLocks noChangeAspect="1" noChangeArrowheads="1"/>
          </p:cNvPicPr>
          <p:nvPr/>
        </p:nvPicPr>
        <p:blipFill>
          <a:blip r:embed="rId5"/>
          <a:srcRect/>
          <a:stretch>
            <a:fillRect/>
          </a:stretch>
        </p:blipFill>
        <p:spPr bwMode="auto">
          <a:xfrm>
            <a:off x="1828800" y="4419600"/>
            <a:ext cx="1828800" cy="2266950"/>
          </a:xfrm>
          <a:prstGeom prst="rect">
            <a:avLst/>
          </a:prstGeom>
          <a:noFill/>
          <a:ln w="9525">
            <a:noFill/>
            <a:miter lim="800000"/>
            <a:headEnd/>
            <a:tailEnd/>
          </a:ln>
        </p:spPr>
      </p:pic>
      <p:pic>
        <p:nvPicPr>
          <p:cNvPr id="132102" name="Picture 6"/>
          <p:cNvPicPr>
            <a:picLocks noChangeAspect="1" noChangeArrowheads="1"/>
          </p:cNvPicPr>
          <p:nvPr/>
        </p:nvPicPr>
        <p:blipFill>
          <a:blip r:embed="rId6"/>
          <a:srcRect/>
          <a:stretch>
            <a:fillRect/>
          </a:stretch>
        </p:blipFill>
        <p:spPr bwMode="auto">
          <a:xfrm>
            <a:off x="3733800" y="4419600"/>
            <a:ext cx="1600200" cy="2286000"/>
          </a:xfrm>
          <a:prstGeom prst="rect">
            <a:avLst/>
          </a:prstGeom>
          <a:noFill/>
          <a:ln w="9525">
            <a:noFill/>
            <a:miter lim="800000"/>
            <a:headEnd/>
            <a:tailEnd/>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Content Placeholder 2"/>
          <p:cNvSpPr>
            <a:spLocks noGrp="1"/>
          </p:cNvSpPr>
          <p:nvPr>
            <p:ph idx="1"/>
          </p:nvPr>
        </p:nvSpPr>
        <p:spPr>
          <a:xfrm>
            <a:off x="0" y="0"/>
            <a:ext cx="8839200" cy="6629400"/>
          </a:xfrm>
        </p:spPr>
        <p:txBody>
          <a:bodyPr/>
          <a:lstStyle/>
          <a:p>
            <a:pPr algn="just"/>
            <a:r>
              <a:rPr lang="el-GR" sz="2000" smtClean="0"/>
              <a:t>Παρότι τα μέλη της ΕΟΝ ορκίζονταν πίστη στον βασιλιά, στην πραγματικότητα μεταβάλλονταν σε «στρατιώτας και αγωνιστάς της ιδέας της 4ης Αυγούστου». Εάν δεν μεσολαβούσε ο Δεύτερος Παγκόσμιος Πόλεμος, η ΕΟΝ θα μπορούσε ενδεχομένως να εξελιχθεί σε «έν μέγα Κρατικόν Κόμμα».</a:t>
            </a:r>
          </a:p>
          <a:p>
            <a:pPr algn="just"/>
            <a:r>
              <a:rPr lang="el-GR" sz="2000" smtClean="0"/>
              <a:t>Η ιδεολογία του καθεστώτος Μεταξά χαρακτηριζόταν από εκλεκτικισμό και εμπειρισμό. Συνέθετε στοιχεία από ευρωπαϊκά ολοκληρωτικά πρότυπα στη βάση ενός εγχώριου νεωτεριστικού αμαλγάματος που άκουε στο όνομα «Τρίτος Ελληνικός Πολιτισμός».</a:t>
            </a:r>
          </a:p>
          <a:p>
            <a:pPr algn="just"/>
            <a:r>
              <a:rPr lang="el-GR" sz="2000" smtClean="0"/>
              <a:t>«Πρέπει να είσθε ετοιμασμένοι δι’ αυτό που θα κάμετε. Τότε, εσείς θα ιδήτε τον τρίτον πολιτισμόν, τον ελληνικόν. Ο πρώτος επέρασε [...] είχε μεγάλο πνεύμα. Του έλειπεν όμως η θρησκευτική πίστις. Ήλθεν ο δεύτερος ελληνικός πολιτισμός (ο Βυζαντινός). Αυτός είναι δυνατόν να μη έκαμε μεγάλα έργα διανοίας. Είχε όμως βαθειά θρησκευτική πίστι. Και τώρα έρχεσθε σεις και θα ανανεώσετε και τους δύο αυτούς πολιτισμούς και από μέσα από μια βαθειά πολύ θρησκευτικήν πίστιν, θα κοιτάξετε πως θα ατενίσετε τα έργα των μεγάλων προγόνων σας [...]» (Λόγος του Μεταξά προς την περιφερειακή διοίκηση της ΕΟΝ, Ιωάννινα 13 Ιουνίου 1937)</a:t>
            </a:r>
          </a:p>
          <a:p>
            <a:pPr algn="just"/>
            <a:r>
              <a:rPr lang="el-GR" sz="2000" smtClean="0"/>
              <a:t>«Και εις την Ελλάδα [...] πνέει σήμερον ο άνεμος μιας αναγεννήσεως. Αποτέλεσμα τελικόν της αναγεννήσεως αυτής δεν ημπορεί παρά να είναι ένας νέος πολιτισμός, ο τρίτος Ελληνικός Πολιτισμός» (Θεολόγος Νικολούδης, «Το Νέον Κράτος» </a:t>
            </a:r>
            <a:r>
              <a:rPr lang="el-GR" sz="2000" i="1" smtClean="0"/>
              <a:t>Το Νέον Κράτος</a:t>
            </a:r>
            <a:r>
              <a:rPr lang="el-GR" sz="2000" smtClean="0"/>
              <a:t> 1 [Σεπτέμβριος 1937] σ. 5)</a:t>
            </a:r>
            <a:endParaRPr lang="en-US" sz="2000" smtClean="0"/>
          </a:p>
          <a:p>
            <a:pPr algn="just"/>
            <a:endParaRPr lang="en-US" sz="2000" smtClean="0"/>
          </a:p>
          <a:p>
            <a:endParaRPr lang="en-US" sz="2000" smtClean="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idx="1"/>
          </p:nvPr>
        </p:nvPicPr>
        <p:blipFill>
          <a:blip r:embed="rId3"/>
          <a:srcRect/>
          <a:stretch>
            <a:fillRect/>
          </a:stretch>
        </p:blipFill>
        <p:spPr>
          <a:xfrm>
            <a:off x="838200" y="381000"/>
            <a:ext cx="3276600" cy="4114800"/>
          </a:xfrm>
          <a:noFill/>
        </p:spPr>
      </p:pic>
      <p:pic>
        <p:nvPicPr>
          <p:cNvPr id="19459" name="Picture 4"/>
          <p:cNvPicPr>
            <a:picLocks noChangeAspect="1" noChangeArrowheads="1"/>
          </p:cNvPicPr>
          <p:nvPr/>
        </p:nvPicPr>
        <p:blipFill>
          <a:blip r:embed="rId4"/>
          <a:srcRect/>
          <a:stretch>
            <a:fillRect/>
          </a:stretch>
        </p:blipFill>
        <p:spPr bwMode="auto">
          <a:xfrm>
            <a:off x="5029200" y="304800"/>
            <a:ext cx="3343275" cy="4038600"/>
          </a:xfrm>
          <a:prstGeom prst="rect">
            <a:avLst/>
          </a:prstGeom>
          <a:noFill/>
          <a:ln w="9525">
            <a:noFill/>
            <a:miter lim="800000"/>
            <a:headEnd/>
            <a:tailEnd/>
          </a:ln>
        </p:spPr>
      </p:pic>
      <p:pic>
        <p:nvPicPr>
          <p:cNvPr id="19460" name="Picture 5"/>
          <p:cNvPicPr>
            <a:picLocks noChangeAspect="1" noChangeArrowheads="1"/>
          </p:cNvPicPr>
          <p:nvPr/>
        </p:nvPicPr>
        <p:blipFill>
          <a:blip r:embed="rId5"/>
          <a:srcRect/>
          <a:stretch>
            <a:fillRect/>
          </a:stretch>
        </p:blipFill>
        <p:spPr bwMode="auto">
          <a:xfrm>
            <a:off x="457200" y="4648200"/>
            <a:ext cx="4648200" cy="1981200"/>
          </a:xfrm>
          <a:prstGeom prst="rect">
            <a:avLst/>
          </a:prstGeom>
          <a:noFill/>
          <a:ln w="9525">
            <a:noFill/>
            <a:miter lim="800000"/>
            <a:headEnd/>
            <a:tailEnd/>
          </a:ln>
        </p:spPr>
      </p:pic>
      <p:pic>
        <p:nvPicPr>
          <p:cNvPr id="19461" name="Picture 5"/>
          <p:cNvPicPr>
            <a:picLocks noChangeAspect="1" noChangeArrowheads="1"/>
          </p:cNvPicPr>
          <p:nvPr/>
        </p:nvPicPr>
        <p:blipFill>
          <a:blip r:embed="rId6"/>
          <a:srcRect/>
          <a:stretch>
            <a:fillRect/>
          </a:stretch>
        </p:blipFill>
        <p:spPr bwMode="auto">
          <a:xfrm>
            <a:off x="6019800" y="4486275"/>
            <a:ext cx="1524000" cy="237172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0" y="0"/>
            <a:ext cx="9144000" cy="6858000"/>
          </a:xfrm>
        </p:spPr>
        <p:txBody>
          <a:bodyPr/>
          <a:lstStyle/>
          <a:p>
            <a:pPr algn="just" eaLnBrk="1" hangingPunct="1"/>
            <a:r>
              <a:rPr lang="el-GR" sz="2000" smtClean="0"/>
              <a:t>Οικουμενικός πατριάρχης </a:t>
            </a:r>
            <a:r>
              <a:rPr lang="en-US" sz="2000" smtClean="0"/>
              <a:t>primus inter pares</a:t>
            </a:r>
            <a:endParaRPr lang="el-GR" sz="2000" smtClean="0"/>
          </a:p>
          <a:p>
            <a:pPr algn="just" eaLnBrk="1" hangingPunct="1"/>
            <a:r>
              <a:rPr lang="el-GR" sz="2000" smtClean="0"/>
              <a:t>Τα πατριαρχεία της Ανατολής (Αντιοχείας [Δαμασκός], Αλεξανδρείας και Ιεροσολύμων) απευθύνονταν στον Πατριάρχη Κωνσταντινουπόλεως για υποθέσεις τους με την Πύλη.</a:t>
            </a:r>
          </a:p>
          <a:p>
            <a:pPr algn="just" eaLnBrk="1" hangingPunct="1"/>
            <a:r>
              <a:rPr lang="el-GR" sz="2000" smtClean="0"/>
              <a:t>Η Άλωση ενοποίησε πολιτικά το κλίμα του Πατριαρχείου Κωνσταντινουπόλεως. Ταυτόχρονα επέφερε τον πρακτικό διαχωρισμό Εκκλησίας και Κράτους, καθότι η εξουσία ήταν άπιστη. Ο Οικουμενικός Πατριάρχης, ως «εθνάρχης» των ορθοδόξων, ήταν ως ένα βαθμό διάδοχος του βυζαντινού αυτοκράτορα, και επωμίσθηκε πλείστες κοσμικές υποθέσεις (γάμου, διαζυγίων, κληρονομίας, επιτροπείας ανηλίκων, εμπορικών διαφορών μεταξύ χριστιανών κ.ά.).</a:t>
            </a:r>
            <a:endParaRPr lang="en-US" sz="2000" smtClean="0"/>
          </a:p>
          <a:p>
            <a:pPr eaLnBrk="1" hangingPunct="1"/>
            <a:r>
              <a:rPr lang="el-GR" sz="2000" smtClean="0"/>
              <a:t>1.000 μ.Χ. ίδρυση της Αρχιεπισκοπής της Αχρίδας</a:t>
            </a:r>
          </a:p>
          <a:p>
            <a:pPr eaLnBrk="1" hangingPunct="1"/>
            <a:r>
              <a:rPr lang="el-GR" sz="2000" smtClean="0"/>
              <a:t>1219 ίδρυση της Αρχιεπισκοπής του Ιπεκίου (</a:t>
            </a:r>
            <a:r>
              <a:rPr lang="en-US" sz="2000" smtClean="0"/>
              <a:t>Peć)</a:t>
            </a:r>
          </a:p>
          <a:p>
            <a:pPr eaLnBrk="1" hangingPunct="1"/>
            <a:r>
              <a:rPr lang="en-US" sz="2000" smtClean="0"/>
              <a:t>1385 </a:t>
            </a:r>
            <a:r>
              <a:rPr lang="el-GR" sz="2000" smtClean="0"/>
              <a:t>πτώση της Αχρίδας στους Οθωμανούς</a:t>
            </a:r>
          </a:p>
          <a:p>
            <a:pPr eaLnBrk="1" hangingPunct="1"/>
            <a:r>
              <a:rPr lang="el-GR" sz="2000" smtClean="0"/>
              <a:t>1459 κατάλυση της Αρχιεπισκοπής του Ιπεκίου</a:t>
            </a:r>
          </a:p>
          <a:p>
            <a:pPr eaLnBrk="1" hangingPunct="1"/>
            <a:r>
              <a:rPr lang="el-GR" sz="2000" smtClean="0"/>
              <a:t>1557 ανασύσταση της Αρχιεπισκοπής του Ιπεκίου</a:t>
            </a:r>
          </a:p>
          <a:p>
            <a:pPr eaLnBrk="1" hangingPunct="1"/>
            <a:r>
              <a:rPr lang="el-GR" sz="2000" smtClean="0"/>
              <a:t>1766/67 κατάργηση των Αρχιεπισκοπών του Ιπεκίου και της Αχρίδας χάρη σε ενέργειες του πατριάρχη Σαμουήλ Χαντζερή.</a:t>
            </a:r>
          </a:p>
          <a:p>
            <a:pPr eaLnBrk="1" hangingPunct="1"/>
            <a:r>
              <a:rPr lang="el-GR" sz="2000" smtClean="0"/>
              <a:t>1690 ο Αρσένιος Γ´ (Č</a:t>
            </a:r>
            <a:r>
              <a:rPr lang="en-US" sz="2000" smtClean="0"/>
              <a:t>rnojevi</a:t>
            </a:r>
            <a:r>
              <a:rPr lang="el-GR" sz="2000" smtClean="0"/>
              <a:t>ć), Αρχιεπίσκοπος Ιπεκίου, αποχωρεί από το Κόσοβο.</a:t>
            </a:r>
          </a:p>
          <a:p>
            <a:pPr eaLnBrk="1" hangingPunct="1"/>
            <a:r>
              <a:rPr lang="el-GR" sz="2000" smtClean="0"/>
              <a:t>1713 σύσταση της Αρχιεπισκοπής του Σιρμίου ή Καρλοβιτζίου</a:t>
            </a:r>
          </a:p>
          <a:p>
            <a:pPr eaLnBrk="1" hangingPunct="1"/>
            <a:r>
              <a:rPr lang="el-GR" sz="2000" smtClean="0"/>
              <a:t>1870 ίδρυση της Βουλγαρικής Εξαρχίας</a:t>
            </a:r>
          </a:p>
          <a:p>
            <a:pPr eaLnBrk="1" hangingPunct="1"/>
            <a:endParaRPr lang="en-US" sz="2000" smtClean="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rcRect/>
          <a:stretch>
            <a:fillRect/>
          </a:stretch>
        </p:blipFill>
        <p:spPr>
          <a:xfrm>
            <a:off x="990600" y="304800"/>
            <a:ext cx="7391400" cy="6248400"/>
          </a:xfr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1"/>
          </p:nvPr>
        </p:nvSpPr>
        <p:spPr>
          <a:xfrm>
            <a:off x="0" y="0"/>
            <a:ext cx="9144000" cy="6858000"/>
          </a:xfrm>
        </p:spPr>
        <p:txBody>
          <a:bodyPr/>
          <a:lstStyle/>
          <a:p>
            <a:pPr algn="just"/>
            <a:r>
              <a:rPr lang="el-GR" sz="2000" smtClean="0"/>
              <a:t>Εννέα ομάδες («πεντάδες») πατριαρχικών οφφικιαλίων</a:t>
            </a:r>
            <a:r>
              <a:rPr lang="en-US" sz="2000" smtClean="0"/>
              <a:t>:</a:t>
            </a:r>
            <a:endParaRPr lang="el-GR" sz="2000" smtClean="0"/>
          </a:p>
          <a:p>
            <a:pPr algn="just"/>
            <a:r>
              <a:rPr lang="el-GR" sz="2000" smtClean="0"/>
              <a:t>1) Μέγας Οικονόμος</a:t>
            </a:r>
          </a:p>
          <a:p>
            <a:pPr algn="just"/>
            <a:r>
              <a:rPr lang="el-GR" sz="2000" smtClean="0"/>
              <a:t>Μέγας Σακελλάριος</a:t>
            </a:r>
          </a:p>
          <a:p>
            <a:pPr algn="just"/>
            <a:r>
              <a:rPr lang="el-GR" sz="2000" smtClean="0"/>
              <a:t>Μέγας Χαρτοφύλαξ</a:t>
            </a:r>
          </a:p>
          <a:p>
            <a:pPr algn="just"/>
            <a:r>
              <a:rPr lang="el-GR" sz="2000" smtClean="0"/>
              <a:t>Οφφικιάλλιος των Σακελλίων</a:t>
            </a:r>
          </a:p>
          <a:p>
            <a:pPr algn="just"/>
            <a:r>
              <a:rPr lang="el-GR" sz="2000" smtClean="0"/>
              <a:t>Πρωτέκδικος</a:t>
            </a:r>
          </a:p>
          <a:p>
            <a:pPr algn="just"/>
            <a:r>
              <a:rPr lang="el-GR" sz="2000" smtClean="0"/>
              <a:t>2) Πρωτονοτάριος</a:t>
            </a:r>
          </a:p>
          <a:p>
            <a:pPr algn="just"/>
            <a:r>
              <a:rPr lang="el-GR" sz="2000" smtClean="0"/>
              <a:t>Λογοθέτης</a:t>
            </a:r>
          </a:p>
          <a:p>
            <a:pPr algn="just"/>
            <a:r>
              <a:rPr lang="el-GR" sz="2000" smtClean="0"/>
              <a:t>Καστρίνιος</a:t>
            </a:r>
          </a:p>
          <a:p>
            <a:pPr algn="just"/>
            <a:r>
              <a:rPr lang="el-GR" sz="2000" smtClean="0"/>
              <a:t>Ρεφερενδάριος</a:t>
            </a:r>
          </a:p>
          <a:p>
            <a:pPr algn="just"/>
            <a:r>
              <a:rPr lang="el-GR" sz="2000" smtClean="0"/>
              <a:t>Υπομνηματογράφος</a:t>
            </a:r>
          </a:p>
          <a:p>
            <a:pPr algn="just"/>
            <a:r>
              <a:rPr lang="el-GR" sz="2000" smtClean="0"/>
              <a:t>Αρχικά σχεδόν η ολότητα των οφφικιαλίων ήταν ιερωμένοι. Σταδιακά οι πλειονότητά τους αντικαταστάθηκε από λαϊκούς (νομομαθείς, δικαστές, οικονομολόγους).</a:t>
            </a:r>
          </a:p>
          <a:p>
            <a:pPr algn="just"/>
            <a:r>
              <a:rPr lang="el-GR" sz="2000" smtClean="0"/>
              <a:t>Φαναριώτες (νομοκατεστημένη τάξη)</a:t>
            </a:r>
          </a:p>
          <a:p>
            <a:pPr algn="just"/>
            <a:r>
              <a:rPr lang="el-GR" sz="2000" smtClean="0"/>
              <a:t>Δοσιματική πρακτική του οθωμανικού κράτους. Το πατριαρχικό αξίωμα αντιμετωπίστηκε σαν ισόβια εκμίσθωση (</a:t>
            </a:r>
            <a:r>
              <a:rPr lang="en-US" sz="2000" smtClean="0"/>
              <a:t>malik</a:t>
            </a:r>
            <a:r>
              <a:rPr lang="el-GR" sz="2000" smtClean="0"/>
              <a:t>â</a:t>
            </a:r>
            <a:r>
              <a:rPr lang="en-US" sz="2000" smtClean="0"/>
              <a:t>ne</a:t>
            </a:r>
            <a:r>
              <a:rPr lang="el-GR" sz="2000" smtClean="0"/>
              <a:t>). Συχνές αλλαξοπατριαρχίες.</a:t>
            </a:r>
          </a:p>
          <a:p>
            <a:pPr algn="just"/>
            <a:r>
              <a:rPr lang="el-GR" sz="2000" smtClean="0"/>
              <a:t>Κύριλλος Λούκαρις (1620-37)</a:t>
            </a:r>
          </a:p>
          <a:p>
            <a:pPr algn="just"/>
            <a:r>
              <a:rPr lang="el-GR" sz="2000" smtClean="0"/>
              <a:t>Σαμουήλ Χαντζερής (1763-68 και 1773-74)</a:t>
            </a:r>
          </a:p>
          <a:p>
            <a:pPr algn="just"/>
            <a:endParaRPr lang="en-US" sz="2000" smtClean="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Content Placeholder 3" descr="Chartes7.jpg"/>
          <p:cNvPicPr>
            <a:picLocks noGrp="1" noChangeAspect="1"/>
          </p:cNvPicPr>
          <p:nvPr>
            <p:ph idx="1"/>
          </p:nvPr>
        </p:nvPicPr>
        <p:blipFill>
          <a:blip r:embed="rId2"/>
          <a:srcRect/>
          <a:stretch>
            <a:fillRect/>
          </a:stretch>
        </p:blipFill>
        <p:spPr>
          <a:xfrm>
            <a:off x="1916113" y="228600"/>
            <a:ext cx="5235575" cy="632460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Content Placeholder 3" descr="Chartes8.jpg"/>
          <p:cNvPicPr>
            <a:picLocks noGrp="1" noChangeAspect="1"/>
          </p:cNvPicPr>
          <p:nvPr>
            <p:ph idx="1"/>
          </p:nvPr>
        </p:nvPicPr>
        <p:blipFill>
          <a:blip r:embed="rId2"/>
          <a:srcRect/>
          <a:stretch>
            <a:fillRect/>
          </a:stretch>
        </p:blipFill>
        <p:spPr>
          <a:xfrm>
            <a:off x="1930400" y="228600"/>
            <a:ext cx="5283200" cy="632460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l-GR" sz="2400" b="1" dirty="0" smtClean="0"/>
              <a:t>Η </a:t>
            </a:r>
            <a:r>
              <a:rPr lang="el-GR" sz="2400" b="1" dirty="0" err="1" smtClean="0"/>
              <a:t>Βενετοκρατία</a:t>
            </a:r>
            <a:r>
              <a:rPr lang="el-GR" sz="2400" b="1" dirty="0" smtClean="0"/>
              <a:t> στις ελληνικές χώρες</a:t>
            </a:r>
            <a:endParaRPr lang="en-US" sz="2400" b="1" dirty="0"/>
          </a:p>
        </p:txBody>
      </p:sp>
      <p:pic>
        <p:nvPicPr>
          <p:cNvPr id="4" name="Content Placeholder 3" descr="img023.jpg"/>
          <p:cNvPicPr>
            <a:picLocks noGrp="1" noChangeAspect="1"/>
          </p:cNvPicPr>
          <p:nvPr>
            <p:ph idx="1"/>
          </p:nvPr>
        </p:nvPicPr>
        <p:blipFill>
          <a:blip r:embed="rId2"/>
          <a:srcRect l="5799" t="10136" r="33004" b="35811"/>
          <a:stretch>
            <a:fillRect/>
          </a:stretch>
        </p:blipFill>
        <p:spPr>
          <a:xfrm rot="10800000">
            <a:off x="2362200" y="1066799"/>
            <a:ext cx="4343400" cy="5389033"/>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024.jpg"/>
          <p:cNvPicPr>
            <a:picLocks noGrp="1" noChangeAspect="1"/>
          </p:cNvPicPr>
          <p:nvPr>
            <p:ph idx="1"/>
          </p:nvPr>
        </p:nvPicPr>
        <p:blipFill>
          <a:blip r:embed="rId2"/>
          <a:srcRect t="7595" r="28701" b="29114"/>
          <a:stretch>
            <a:fillRect/>
          </a:stretch>
        </p:blipFill>
        <p:spPr>
          <a:xfrm>
            <a:off x="2438401" y="519427"/>
            <a:ext cx="3657600" cy="5347973"/>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8915400" cy="6553200"/>
          </a:xfrm>
        </p:spPr>
        <p:txBody>
          <a:bodyPr/>
          <a:lstStyle/>
          <a:p>
            <a:pPr algn="just"/>
            <a:r>
              <a:rPr lang="el-GR" sz="2000" dirty="0" smtClean="0"/>
              <a:t>Η </a:t>
            </a:r>
            <a:r>
              <a:rPr lang="el-GR" sz="2000" dirty="0" err="1" smtClean="0"/>
              <a:t>Βενετοκρατία</a:t>
            </a:r>
            <a:r>
              <a:rPr lang="el-GR" sz="2000" dirty="0" smtClean="0"/>
              <a:t> στις ελληνικές χώρες ξεκινά το 1204 με την κατάλυση του Βυζαντίου από τους Σταυροφόρους της Δ´ Σταυροφορίας, σύμμαχος των οποίων υπήρξε η Βενετία υπό τον Δόγη Ενρίκο Δάνδολο.</a:t>
            </a:r>
          </a:p>
          <a:p>
            <a:pPr algn="just"/>
            <a:r>
              <a:rPr lang="el-GR" sz="2000" dirty="0" smtClean="0"/>
              <a:t>Βάσει της συμφωνίας διαμελισμού της βυζαντινής αυτοκρατορίας (</a:t>
            </a:r>
            <a:r>
              <a:rPr lang="en-US" sz="2000" dirty="0" err="1" smtClean="0"/>
              <a:t>Partitio</a:t>
            </a:r>
            <a:r>
              <a:rPr lang="en-US" sz="2000" dirty="0" smtClean="0"/>
              <a:t> </a:t>
            </a:r>
            <a:r>
              <a:rPr lang="en-US" sz="2000" dirty="0" err="1" smtClean="0"/>
              <a:t>Romaniae</a:t>
            </a:r>
            <a:r>
              <a:rPr lang="en-US" sz="2000" dirty="0" smtClean="0"/>
              <a:t>) </a:t>
            </a:r>
            <a:r>
              <a:rPr lang="el-GR" sz="2000" dirty="0" smtClean="0"/>
              <a:t>οι Βενετοί έλαβαν «το τέταρτο και το μισό τετάρτου», δηλ. τα 3/8 ολόκληρου του βυζαντινού κράτους και συγκεκριμένα: το Δυρράχιο (</a:t>
            </a:r>
            <a:r>
              <a:rPr lang="en-US" sz="2000" dirty="0" err="1" smtClean="0"/>
              <a:t>Durazzo</a:t>
            </a:r>
            <a:r>
              <a:rPr lang="en-US" sz="2000" dirty="0" smtClean="0"/>
              <a:t>), </a:t>
            </a:r>
            <a:r>
              <a:rPr lang="el-GR" sz="2000" dirty="0" smtClean="0"/>
              <a:t>την Κέρκυρα (</a:t>
            </a:r>
            <a:r>
              <a:rPr lang="en-US" sz="2000" dirty="0" err="1" smtClean="0"/>
              <a:t>Corfù</a:t>
            </a:r>
            <a:r>
              <a:rPr lang="en-US" sz="2000" dirty="0" smtClean="0"/>
              <a:t>), </a:t>
            </a:r>
            <a:r>
              <a:rPr lang="el-GR" sz="2000" dirty="0" smtClean="0"/>
              <a:t>τη Μεθώνη (</a:t>
            </a:r>
            <a:r>
              <a:rPr lang="en-US" sz="2000" dirty="0" err="1" smtClean="0"/>
              <a:t>Modon</a:t>
            </a:r>
            <a:r>
              <a:rPr lang="en-US" sz="2000" dirty="0" smtClean="0"/>
              <a:t>), </a:t>
            </a:r>
            <a:r>
              <a:rPr lang="el-GR" sz="2000" dirty="0" smtClean="0"/>
              <a:t>την Κορώνη, την Εύβοια (</a:t>
            </a:r>
            <a:r>
              <a:rPr lang="en-US" sz="2000" dirty="0" smtClean="0"/>
              <a:t>Negroponte) </a:t>
            </a:r>
            <a:r>
              <a:rPr lang="el-GR" sz="2000" dirty="0" smtClean="0"/>
              <a:t>και την Κρήτη (</a:t>
            </a:r>
            <a:r>
              <a:rPr lang="en-US" sz="2000" dirty="0" smtClean="0"/>
              <a:t>Candia). </a:t>
            </a:r>
            <a:r>
              <a:rPr lang="el-GR" sz="2000" dirty="0" smtClean="0"/>
              <a:t>Γενικότερα, η Βενετία, ως θαλάσσια αυτοκρατορία, ενδιαφερόταν για νησιά, εμπορικές πόλεις – λιμάνια και οχυρά στρατηγικά σημεία στην Ανατολική Μεσόγειο (</a:t>
            </a:r>
            <a:r>
              <a:rPr lang="en-US" sz="2000" dirty="0" err="1" smtClean="0"/>
              <a:t>Levante</a:t>
            </a:r>
            <a:r>
              <a:rPr lang="en-US" sz="2000" dirty="0" smtClean="0"/>
              <a:t>). </a:t>
            </a:r>
            <a:r>
              <a:rPr lang="el-GR" sz="2000" dirty="0" smtClean="0"/>
              <a:t> Υπό βενετική κυριαρχία περιήλθαν κατά καιρούς και άλλοι τόποι του ελληνικού χώρου, όπως η Ναύπακτος (</a:t>
            </a:r>
            <a:r>
              <a:rPr lang="en-US" sz="2000" dirty="0" smtClean="0"/>
              <a:t>Lepanto) </a:t>
            </a:r>
            <a:r>
              <a:rPr lang="el-GR" sz="2000" dirty="0" smtClean="0"/>
              <a:t>το 1407-99 και το 1687-99, το Ναύπλιο (</a:t>
            </a:r>
            <a:r>
              <a:rPr lang="en-US" sz="2000" dirty="0" smtClean="0"/>
              <a:t>Napoli </a:t>
            </a:r>
            <a:r>
              <a:rPr lang="en-US" sz="2000" dirty="0" err="1" smtClean="0"/>
              <a:t>di</a:t>
            </a:r>
            <a:r>
              <a:rPr lang="en-US" sz="2000" dirty="0" smtClean="0"/>
              <a:t> Romania)</a:t>
            </a:r>
            <a:r>
              <a:rPr lang="el-GR" sz="2000" dirty="0" smtClean="0"/>
              <a:t> το 1388-1540), η Μονεμβασία (</a:t>
            </a:r>
            <a:r>
              <a:rPr lang="en-US" sz="2000" dirty="0" err="1" smtClean="0"/>
              <a:t>Malvasia</a:t>
            </a:r>
            <a:r>
              <a:rPr lang="en-US" sz="2000" dirty="0" smtClean="0"/>
              <a:t>) </a:t>
            </a:r>
            <a:r>
              <a:rPr lang="el-GR" sz="2000" dirty="0" smtClean="0"/>
              <a:t>το 1464-1540, η Μάνη το 1467-79, η </a:t>
            </a:r>
            <a:r>
              <a:rPr lang="el-GR" sz="2000" dirty="0" err="1" smtClean="0"/>
              <a:t>Θεσαλονίκη</a:t>
            </a:r>
            <a:r>
              <a:rPr lang="el-GR" sz="2000" dirty="0" smtClean="0"/>
              <a:t> το 1423-30, η Θάσος το 1464-79, η Σαμοθράκη το 1466-79, η Ίμβρος το ίδιο διάστημα, η Λήμνος το 1464-79 και το 1656-7, η Χίος το 1694-5, οι βόρειες Σποράδες το 1453-1538, η Κύπρος το 1489-1571 κ.ά. Η Κρήτη δεν καθυποτάχθηκε εύκολα και χρειάστηκαν σκληροί αγώνες των Βενετών, προκειμένου να καμφθεί η αντίσταση των </a:t>
            </a:r>
            <a:r>
              <a:rPr lang="el-GR" sz="2000" dirty="0" err="1" smtClean="0"/>
              <a:t>Κρητών</a:t>
            </a:r>
            <a:r>
              <a:rPr lang="el-GR" sz="2000" dirty="0" smtClean="0"/>
              <a:t> το 1211. Η Κέρκυρα περιήλθε οριστικά στους Βενετούς το 1386. Οι Κυκλάδες διανεμήθηκαν το 1204 σε Βενετούς ευγενείς και το 1207 καταλήφθηκαν από τον βενετικό στόλο και οργανώθηκαν στο Δουκάτο της Νάξου  υπό βενετική επικυριαρχία.</a:t>
            </a:r>
            <a:endParaRPr lang="en-US" sz="2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553200"/>
          </a:xfrm>
        </p:spPr>
        <p:txBody>
          <a:bodyPr/>
          <a:lstStyle/>
          <a:p>
            <a:pPr algn="just"/>
            <a:r>
              <a:rPr lang="el-GR" sz="2000" dirty="0" smtClean="0"/>
              <a:t>Την κυριαρχία των Βενετών και των λοιπών Λατίνων στον χώρο της Ρωμανίας ήλθαν να αμφισβητούσαν οι Οθωμανοί από το 1354, οπότε έθεσαν πόδι στην Ευρώπη, καταλαμβάνοντας την Καλλίπολη. Η Άλωση της Πόλης το 1453  αποτέλεσε το ορόσημο, από το οποίο μετράει η αντίστροφη μέτρηση για τη </a:t>
            </a:r>
            <a:r>
              <a:rPr lang="el-GR" sz="2000" dirty="0" err="1" smtClean="0"/>
              <a:t>Βενετοκρατία</a:t>
            </a:r>
            <a:r>
              <a:rPr lang="el-GR" sz="2000" dirty="0" smtClean="0"/>
              <a:t> στο </a:t>
            </a:r>
            <a:r>
              <a:rPr lang="el-GR" sz="2000" dirty="0" err="1" smtClean="0"/>
              <a:t>Λεβάντε</a:t>
            </a:r>
            <a:r>
              <a:rPr lang="el-GR" sz="2000" dirty="0" smtClean="0"/>
              <a:t>. Το 1463 ξεκινά μια σειρά από επτά (7) διαδοχικούς </a:t>
            </a:r>
            <a:r>
              <a:rPr lang="el-GR" sz="2000" dirty="0" err="1" smtClean="0"/>
              <a:t>βενετοτουρκικούς</a:t>
            </a:r>
            <a:r>
              <a:rPr lang="el-GR" sz="2000" dirty="0" smtClean="0"/>
              <a:t> πολέμους, που θα διαρκέσουν </a:t>
            </a:r>
            <a:r>
              <a:rPr lang="el-GR" sz="2000" dirty="0" err="1" smtClean="0"/>
              <a:t>ώς</a:t>
            </a:r>
            <a:r>
              <a:rPr lang="el-GR" sz="2000" dirty="0" smtClean="0"/>
              <a:t> το 1718.</a:t>
            </a:r>
          </a:p>
          <a:p>
            <a:pPr algn="just"/>
            <a:r>
              <a:rPr lang="el-GR" sz="2000" dirty="0" smtClean="0"/>
              <a:t>Ο Α´ </a:t>
            </a:r>
            <a:r>
              <a:rPr lang="el-GR" sz="2000" dirty="0" err="1" smtClean="0"/>
              <a:t>Τουρκοβενετικός</a:t>
            </a:r>
            <a:r>
              <a:rPr lang="el-GR" sz="2000" dirty="0" smtClean="0"/>
              <a:t> Πόλεμος διήρκεσε το 1463-1479 και διεξήχθη κυρίως στην Πελοπόννησο και στο βόρειο Αιγαίο. Το σοβαρότερο γεγονός υπήρξε η κατάληψη της Χαλκίδας (</a:t>
            </a:r>
            <a:r>
              <a:rPr lang="en-US" sz="2000" dirty="0" smtClean="0"/>
              <a:t>Negroponte)</a:t>
            </a:r>
            <a:r>
              <a:rPr lang="el-GR" sz="2000" dirty="0" smtClean="0"/>
              <a:t> από τους Τούρκους το 1470.</a:t>
            </a:r>
            <a:r>
              <a:rPr lang="en-US" sz="2000" dirty="0" smtClean="0"/>
              <a:t> </a:t>
            </a:r>
            <a:r>
              <a:rPr lang="el-GR" sz="2000" dirty="0" smtClean="0"/>
              <a:t>Το αποτέλεσμα υπήρξε η εγκατάλειψη από τους Βενετούς της ορεινής Μάνης και η εκδίωξή τους από τη Λήμνο, τη Θάσο, τη Σαμοθράκη και την Εύβοια. Μετά την συνθηκολόγηση (1479) οι Τούρκοι προχώρησαν στην κατάλυση της ηγεμονίας των </a:t>
            </a:r>
            <a:r>
              <a:rPr lang="el-GR" sz="2000" dirty="0" err="1" smtClean="0"/>
              <a:t>Τόκκων</a:t>
            </a:r>
            <a:r>
              <a:rPr lang="el-GR" sz="2000" dirty="0" smtClean="0"/>
              <a:t> στο Ιόνιο (Λευκάδα, Κεφαλονιά, Ιθάκη, Ζάκυνθο, Βόνιτσα) και επιχείρησαν μια μεγάλη επίθεση κατά της Ρόδου, η οποία δεν στέφθηκε ωστόσο από επιτυχία. Την ίδια χρονιά οι Βενετοί παρέδωσαν στους Τούρκους τη Σκόδρα (</a:t>
            </a:r>
            <a:r>
              <a:rPr lang="en-US" sz="2000" dirty="0" smtClean="0"/>
              <a:t>Scutari) </a:t>
            </a:r>
            <a:r>
              <a:rPr lang="el-GR" sz="2000" dirty="0" smtClean="0"/>
              <a:t>και την </a:t>
            </a:r>
            <a:r>
              <a:rPr lang="el-GR" sz="2000" dirty="0" err="1" smtClean="0"/>
              <a:t>Κρόϊα</a:t>
            </a:r>
            <a:r>
              <a:rPr lang="el-GR" sz="2000" dirty="0" smtClean="0"/>
              <a:t> της Αλβανίας.</a:t>
            </a:r>
          </a:p>
          <a:p>
            <a:pPr algn="just"/>
            <a:r>
              <a:rPr lang="el-GR" sz="2000" dirty="0" smtClean="0"/>
              <a:t>Ο Β´ </a:t>
            </a:r>
            <a:r>
              <a:rPr lang="el-GR" sz="2000" dirty="0" err="1" smtClean="0"/>
              <a:t>Τουρκοβενετικός</a:t>
            </a:r>
            <a:r>
              <a:rPr lang="el-GR" sz="2000" dirty="0" smtClean="0"/>
              <a:t> Πόλεμος διήρκεσε το 1499-1503 και </a:t>
            </a:r>
            <a:r>
              <a:rPr lang="el-GR" sz="2000" dirty="0" err="1" smtClean="0"/>
              <a:t>διεξήθχη</a:t>
            </a:r>
            <a:r>
              <a:rPr lang="el-GR" sz="2000" dirty="0" smtClean="0"/>
              <a:t> πάλι στη θάλασσα.  Οι Τούρκοι κατάφεραν να καταλάβουν τη Ναύπακτο το 1499 και τη Μεθώνη, την Κορώνη, την Πύλο και το </a:t>
            </a:r>
            <a:r>
              <a:rPr lang="el-GR" sz="2000" dirty="0" err="1" smtClean="0"/>
              <a:t>Ναυαρίνο</a:t>
            </a:r>
            <a:r>
              <a:rPr lang="el-GR" sz="2000" dirty="0" smtClean="0"/>
              <a:t> το 1500. Επιτυχία των Βενετών στάθηκε η κατάληψη της Κεφαλονιάς, της Ιθάκης και της Ζακύνθου (1500), τις οποίες και διατήρησαν.</a:t>
            </a:r>
            <a:endParaRPr lang="en-US" sz="2000" dirty="0" smtClean="0"/>
          </a:p>
          <a:p>
            <a:pPr algn="just"/>
            <a:endParaRPr lang="en-US" sz="20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algn="just"/>
            <a:r>
              <a:rPr lang="el-GR" sz="2000" dirty="0" smtClean="0"/>
              <a:t>Το 1522 παραδόθηκε με συνθήκη στους Τούρκους η Ρόδος ύστερα από επτάμηνη πολιορκία. Με την κατάληψη της Ρόδου οι Οθωμανοί πέτυχαν την </a:t>
            </a:r>
            <a:r>
              <a:rPr lang="el-GR" sz="2000" dirty="0" err="1" smtClean="0"/>
              <a:t>ελευθεροπλοΐα</a:t>
            </a:r>
            <a:r>
              <a:rPr lang="el-GR" sz="2000" dirty="0" smtClean="0"/>
              <a:t> του πολεμικού στόλου τους στο Αιγαίο.</a:t>
            </a:r>
          </a:p>
          <a:p>
            <a:pPr algn="just"/>
            <a:r>
              <a:rPr lang="el-GR" sz="2000" dirty="0" smtClean="0"/>
              <a:t>Ο Γ´ </a:t>
            </a:r>
            <a:r>
              <a:rPr lang="el-GR" sz="2000" dirty="0" err="1" smtClean="0"/>
              <a:t>Τουρκοβενετικός</a:t>
            </a:r>
            <a:r>
              <a:rPr lang="el-GR" sz="2000" dirty="0" smtClean="0"/>
              <a:t> Πόλεμος (1537-1540) ξέσπασε ως αποτέλεσμα της </a:t>
            </a:r>
            <a:r>
              <a:rPr lang="el-GR" sz="2000" dirty="0" err="1" smtClean="0"/>
              <a:t>εκστράτευσης</a:t>
            </a:r>
            <a:r>
              <a:rPr lang="el-GR" sz="2000" dirty="0" smtClean="0"/>
              <a:t> του τουρκικού στόλου υπό τον </a:t>
            </a:r>
            <a:r>
              <a:rPr lang="el-GR" sz="2000" dirty="0" err="1" smtClean="0"/>
              <a:t>Χαϊρεδίν</a:t>
            </a:r>
            <a:r>
              <a:rPr lang="el-GR" sz="2000" dirty="0" smtClean="0"/>
              <a:t> </a:t>
            </a:r>
            <a:r>
              <a:rPr lang="el-GR" sz="2000" dirty="0" err="1" smtClean="0"/>
              <a:t>Μπαρμπαρόσσα</a:t>
            </a:r>
            <a:r>
              <a:rPr lang="el-GR" sz="2000" dirty="0" smtClean="0"/>
              <a:t> κατά του </a:t>
            </a:r>
            <a:r>
              <a:rPr lang="el-GR" sz="2000" dirty="0" err="1" smtClean="0"/>
              <a:t>Ότραντο</a:t>
            </a:r>
            <a:r>
              <a:rPr lang="el-GR" sz="2000" dirty="0" smtClean="0"/>
              <a:t> της Ιταλίας και των αλβανικών ακτών. Στη διάρκειά της ο </a:t>
            </a:r>
            <a:r>
              <a:rPr lang="el-GR" sz="2000" dirty="0" err="1" smtClean="0"/>
              <a:t>Μπαρμπαρόσσα</a:t>
            </a:r>
            <a:r>
              <a:rPr lang="el-GR" sz="2000" dirty="0" smtClean="0"/>
              <a:t> βρέθηκε να πολιορκεί την Κέρκυρα (η νήσος των Κορυφών βρέθηκε ξανά υπό σφοδρή τουρκική πολιορκία το 1571 και το 1716, χωρίς ποτέ να αλωθεί). Η πολιορκία του 1537 υπήρξε από τις τραγικότερες σελίδες της ιστορίας της Κέρκυρας. Ύστερα από την αποτυχία του να την καταλάβει, ο </a:t>
            </a:r>
            <a:r>
              <a:rPr lang="el-GR" sz="2000" dirty="0" err="1" smtClean="0"/>
              <a:t>Μπαρμπαρόσσα</a:t>
            </a:r>
            <a:r>
              <a:rPr lang="el-GR" sz="2000" dirty="0" smtClean="0"/>
              <a:t> αποχώρησε λεηλατώντας και ερημώνοντας την ύπαιθρο του νησιού, ενώ στην επιστροφή του στην Κωνσταντινούπολη έσπειρε τον τρόμο και την ερήμωσε σε πολλά άλλα ελληνικά νησιά και παράλια. Το 1538, σε μια δεύτερη επιδρομή ο </a:t>
            </a:r>
            <a:r>
              <a:rPr lang="el-GR" sz="2000" dirty="0" err="1" smtClean="0"/>
              <a:t>Μπαρμπαρόσσα</a:t>
            </a:r>
            <a:r>
              <a:rPr lang="el-GR" sz="2000" dirty="0" smtClean="0"/>
              <a:t> κατήργησε τη βενετική ηγεμονία στις βόρειες Σποράδες. Η οδυνηρότερη όμως απώλεια των Βενετών τότε στάθηκε η παράδοση του Ναυπλίου και της Μονεμβασίας (1540), των τελευταίων προγεφυρωμάτων τους στην Πελοπόννησο, ύστερα από τρίχρονη ασφυκτική πολιορκία.</a:t>
            </a:r>
          </a:p>
          <a:p>
            <a:pPr algn="just"/>
            <a:r>
              <a:rPr lang="el-GR" sz="2000" dirty="0" smtClean="0"/>
              <a:t>Το 1566 καταλήφθηκε η Χίος, την οποία έως τότε κατείχε μια </a:t>
            </a:r>
            <a:r>
              <a:rPr lang="el-GR" sz="2000" dirty="0" err="1" smtClean="0"/>
              <a:t>γενουάτικη</a:t>
            </a:r>
            <a:r>
              <a:rPr lang="el-GR" sz="2000" dirty="0" smtClean="0"/>
              <a:t> εμπορική εταιρεία, η </a:t>
            </a:r>
            <a:r>
              <a:rPr lang="en-US" sz="2000" dirty="0" err="1" smtClean="0"/>
              <a:t>Mahona</a:t>
            </a:r>
            <a:r>
              <a:rPr lang="en-US" sz="2000" dirty="0" smtClean="0"/>
              <a:t>. </a:t>
            </a:r>
            <a:r>
              <a:rPr lang="el-GR" sz="2000" dirty="0" smtClean="0"/>
              <a:t>Την ίδια χρονιά καταλύθηκε και η φράγκικη κυριαρχία στο Δουκάτο της Νάξου. Το τελευταίο δόθηκε ισόβια στον Εβραίο τραπεζίτη Ιωσήφ Νάζι (έως τον θάνατό του το 1579, οπότε πέρασε υπό πλήρη οθωμανική κυριαρχία). Μόνη βενετική κτήση στις Κυκλάδες παρέμεινε η Τήνος (</a:t>
            </a:r>
            <a:r>
              <a:rPr lang="el-GR" sz="2000" dirty="0" err="1" smtClean="0"/>
              <a:t>ώς</a:t>
            </a:r>
            <a:r>
              <a:rPr lang="el-GR" sz="2000" dirty="0" smtClean="0"/>
              <a:t> το 1715).</a:t>
            </a:r>
            <a:endParaRPr lang="en-US" sz="20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763000" cy="6477000"/>
          </a:xfrm>
        </p:spPr>
        <p:txBody>
          <a:bodyPr/>
          <a:lstStyle/>
          <a:p>
            <a:pPr algn="just"/>
            <a:r>
              <a:rPr lang="el-GR" sz="2000" dirty="0" smtClean="0"/>
              <a:t>Ο Δ´ κατά σειράν </a:t>
            </a:r>
            <a:r>
              <a:rPr lang="el-GR" sz="2000" dirty="0" err="1" smtClean="0"/>
              <a:t>Τουρκοβενετικός</a:t>
            </a:r>
            <a:r>
              <a:rPr lang="el-GR" sz="2000" dirty="0" smtClean="0"/>
              <a:t> Πόλεμος είναι ο Πόλεμος της Κύπρου (1570-1571).  Η Κύπρος, η οποία είχε αποκτηθεί από τους Βενετούς με δόλο το 1489, αποτελούσε τον σιτοβολώνα του βενετικού κράτους και το καταφύγιο των χριστιανών πειρατών της Μεσογείου. Παρά την ισχυρή οχύρωση της Λευκωσίας (</a:t>
            </a:r>
            <a:r>
              <a:rPr lang="en-US" sz="2000" dirty="0" smtClean="0"/>
              <a:t>Nicosia) </a:t>
            </a:r>
            <a:r>
              <a:rPr lang="el-GR" sz="2000" dirty="0" smtClean="0"/>
              <a:t>και της Αμμοχώστου </a:t>
            </a:r>
            <a:r>
              <a:rPr lang="en-US" sz="2000" dirty="0" smtClean="0"/>
              <a:t>(Famagusta),</a:t>
            </a:r>
            <a:r>
              <a:rPr lang="el-GR" sz="2000" dirty="0" smtClean="0"/>
              <a:t> σύμφωνα με την τελευταία λέξη της τότε οχυρωτικής</a:t>
            </a:r>
            <a:r>
              <a:rPr lang="en-US" sz="2000" dirty="0" smtClean="0"/>
              <a:t> </a:t>
            </a:r>
            <a:r>
              <a:rPr lang="el-GR" sz="2000" dirty="0" smtClean="0"/>
              <a:t>η ελεεινή κατάσταση των χριστιανών αγροτών, οι οποίοι δεν προέβαλαν αντίσταση, και η μεγάλη απόσταση από την μητρόπολη (Βενετία), που είχε ως συνέπεια την αδυναμία ανεφοδιασμού της βενετικής φρουράς του νησιού, συνέβαλαν στην ταχεία υποδούλωση της μεγαλονήσου στους Τούρκους. Η πολιορκία της Λευκωσίας διήρκεσε </a:t>
            </a:r>
            <a:r>
              <a:rPr lang="el-GR" sz="2000" dirty="0" err="1" smtClean="0"/>
              <a:t>διόμιση</a:t>
            </a:r>
            <a:r>
              <a:rPr lang="el-GR" sz="2000" dirty="0" smtClean="0"/>
              <a:t> μήνες και η πόλη έπεσε, αφού στις μάχες καταμετρήθηκα περίπου 20.000 νεκροί. Ύστερα από την παράδοση της Κερύνειας, της Πάφου και της Λεμεσού το μόνο αστικό κέντρο στα χέρια των Βενετών παρέμεινε η Αμμόχωστος, η οποία έπεσε εξ εφόδου κατόπιν σκληρής πολιορκίας δέκα μηνών. Η τουρκική απόβαση στην Κύπρο προκάλεσε τη σύμπηξη Ιεράς Συμμαχίας (</a:t>
            </a:r>
            <a:r>
              <a:rPr lang="en-US" sz="2000" dirty="0" smtClean="0"/>
              <a:t>Sacra </a:t>
            </a:r>
            <a:r>
              <a:rPr lang="en-US" sz="2000" dirty="0" err="1" smtClean="0"/>
              <a:t>Liga</a:t>
            </a:r>
            <a:r>
              <a:rPr lang="en-US" sz="2000" dirty="0" smtClean="0"/>
              <a:t>) </a:t>
            </a:r>
            <a:r>
              <a:rPr lang="el-GR" sz="2000" dirty="0" smtClean="0"/>
              <a:t>ανάμεσα στους Βενετούς, του ισπανούς και τον Πάπα. Ο συμμαχικός χριστιανικός στόλος συνάντησε και καταναυμάχησε τον τουρκικό στη Ναύπακτο (</a:t>
            </a:r>
            <a:r>
              <a:rPr lang="en-US" sz="2000" dirty="0" smtClean="0"/>
              <a:t>Lepanto) </a:t>
            </a:r>
            <a:r>
              <a:rPr lang="el-GR" sz="2000" dirty="0" smtClean="0"/>
              <a:t>στις 7 Οκτωβρίου 1571. Η γρήγορη ανασύνταξη του τουρκικού στόλου και η είδηση της πτώσης της Αμμοχώστου ανάγκασαν όμως τον χριστιανικό στόλο να στραφεί προς τα οπίσω. Η απώλεια της Κύπρου αποτέλεσε ανεπανόρθωτο πλήγμα στο βενετικό εμπόριο της Ανατολής.</a:t>
            </a:r>
          </a:p>
        </p:txBody>
      </p:sp>
    </p:spTree>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algn="just"/>
            <a:r>
              <a:rPr lang="el-GR" sz="2000" dirty="0" smtClean="0"/>
              <a:t>Ο Ε´ κατά σειράν </a:t>
            </a:r>
            <a:r>
              <a:rPr lang="el-GR" sz="2000" dirty="0" err="1" smtClean="0"/>
              <a:t>Τουρκοβενετικός</a:t>
            </a:r>
            <a:r>
              <a:rPr lang="el-GR" sz="2000" dirty="0" smtClean="0"/>
              <a:t> Πόλεμος είναι ο Πόλεμος της Κρήτης (1645-1669). Η Κρήτη, όπως νωρίτερα η Κύπρος, αποτέλεσε κι αυτή πεδίο διεθνούς πολέμου ανάμεσα στην Τουρκία και στην Ευρώπη. Η υπεράσπισή της έλαβε τη μορφή σταυροφορίας και στο κάλεσμα των βενετών ανταποκρίθηκαν Σταυροφόροι κάθε εθνικότητας (Γάλλοι, Γερμανοί, Ισπανοί, Άγγλοι </a:t>
            </a:r>
            <a:r>
              <a:rPr lang="el-GR" sz="2000" dirty="0" err="1" smtClean="0"/>
              <a:t>κ.ά</a:t>
            </a:r>
            <a:r>
              <a:rPr lang="el-GR" sz="2000" dirty="0" smtClean="0"/>
              <a:t>). Η μεγαλόνησος καταλήφθηκε από τους Τούρκους σταδιακά: τα Χανιά έπεσαν το 1645, το Ρέθυμνο το 1646 και τελικά ο Χάνδακας (Ηράκλειο) το 1669 ύστερα από 23 χρόνια στενής πολιορκίας. Οι Βενετοί (υπό τον Δούκα της Κρήτης (Φραγκίσκο </a:t>
            </a:r>
            <a:r>
              <a:rPr lang="el-GR" sz="2000" dirty="0" err="1" smtClean="0"/>
              <a:t>Μοροζίνι</a:t>
            </a:r>
            <a:r>
              <a:rPr lang="el-GR" sz="2000" dirty="0" smtClean="0"/>
              <a:t>) αποχώρησαν ειρηνικά από το νησί, κατόπιν συνθηκολόγησης, πράγμα που τους επέτρεψε να πάρουν μαζί τους το βενετικό Αρχείο της Κρήτης και να το μεταφέρουν ακέραιο στη Βενετία, όπου και σώζεται σήμερα, αποτελώντας πολύτιμη πηγή για την ιστορία της μεγαλονήσου. Μετά την απώλεια της Κρήτης η βενετική κυριαρχία περιορίστηκε στην Τήνο, στην Επτάνησο και στη Δαλματία.</a:t>
            </a:r>
          </a:p>
          <a:p>
            <a:pPr algn="just"/>
            <a:r>
              <a:rPr lang="el-GR" sz="2000" dirty="0" smtClean="0"/>
              <a:t>Η δεύτερη αποτυχία των Οθωμανών να καταλάβουν τη Βιέννη (1683) έδωσε στους Βενετούς την ευκαιρία να ξεκινήσουν μια αντεπίθεση στην Ανατολή. Ο Φραγκίσκος </a:t>
            </a:r>
            <a:r>
              <a:rPr lang="el-GR" sz="2000" dirty="0" err="1" smtClean="0"/>
              <a:t>Μοροζίνι</a:t>
            </a:r>
            <a:r>
              <a:rPr lang="el-GR" sz="2000" dirty="0" smtClean="0"/>
              <a:t> (ως Δόγης πλέον της </a:t>
            </a:r>
            <a:r>
              <a:rPr lang="el-GR" sz="2000" dirty="0" err="1" smtClean="0"/>
              <a:t>Γαληνοτάτης</a:t>
            </a:r>
            <a:r>
              <a:rPr lang="el-GR" sz="2000" dirty="0" smtClean="0"/>
              <a:t> Δημοκρατίας) ξεκίνησε μια εκστρατεία στην Πελοπόννησο, την οποία και κατέλαβε με σχετική ευκολία το 1685-90.  Το 1684 η Λευκάδα και η Βόνιτσα περνούν επίσης σε βενετικά χέρια. Το 1687 ο </a:t>
            </a:r>
            <a:r>
              <a:rPr lang="el-GR" sz="2000" dirty="0" err="1" smtClean="0"/>
              <a:t>Μοροζίνι</a:t>
            </a:r>
            <a:r>
              <a:rPr lang="el-GR" sz="2000" dirty="0" smtClean="0"/>
              <a:t> (ο επονομασθείς και «πελοποννησιακός») εκστράτευσε στην Αττική, όπου στις 26 Σεπτεμβρίου βομβάρδισε την Ακρόπολη, καταστρέφοντας τον Παρθενώνα. Με τη Συνθήκη του Κάρλοβιτς (1699), την οποία συνυπέγραψε η Βενετία, εδραιώθηκε προσωρινά η Β´ Ενετοκρατία στην Πελοπόννησο.</a:t>
            </a:r>
            <a:endParaRPr lang="en-US" sz="2000" dirty="0" smtClean="0"/>
          </a:p>
          <a:p>
            <a:pPr algn="just"/>
            <a:endParaRPr lang="en-US"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609600" y="274638"/>
            <a:ext cx="8077200" cy="639762"/>
          </a:xfrm>
        </p:spPr>
        <p:txBody>
          <a:bodyPr/>
          <a:lstStyle/>
          <a:p>
            <a:pPr eaLnBrk="1" hangingPunct="1"/>
            <a:r>
              <a:rPr lang="el-GR" sz="2800" b="1" smtClean="0"/>
              <a:t>Η οθωμανική κατάκτηση των Βαλκανίων</a:t>
            </a:r>
            <a:endParaRPr lang="en-US" sz="2800" b="1" smtClean="0"/>
          </a:p>
        </p:txBody>
      </p:sp>
      <p:sp>
        <p:nvSpPr>
          <p:cNvPr id="3" name="Content Placeholder 2"/>
          <p:cNvSpPr>
            <a:spLocks noGrp="1"/>
          </p:cNvSpPr>
          <p:nvPr>
            <p:ph idx="1"/>
          </p:nvPr>
        </p:nvSpPr>
        <p:spPr>
          <a:xfrm>
            <a:off x="304800" y="914400"/>
            <a:ext cx="8382000" cy="5211763"/>
          </a:xfrm>
        </p:spPr>
        <p:txBody>
          <a:bodyPr rtlCol="0">
            <a:normAutofit lnSpcReduction="10000"/>
          </a:bodyPr>
          <a:lstStyle/>
          <a:p>
            <a:pPr eaLnBrk="1" fontAlgn="auto" hangingPunct="1">
              <a:spcAft>
                <a:spcPts val="0"/>
              </a:spcAft>
              <a:buFont typeface="Calibri" pitchFamily="34" charset="0"/>
              <a:buChar char="•"/>
              <a:defRPr/>
            </a:pPr>
            <a:r>
              <a:rPr lang="el-GR" sz="2000" dirty="0" smtClean="0"/>
              <a:t>1071 μάχη του </a:t>
            </a:r>
            <a:r>
              <a:rPr lang="el-GR" sz="2000" dirty="0" err="1" smtClean="0"/>
              <a:t>Μαντζικέρτ</a:t>
            </a:r>
            <a:endParaRPr lang="el-GR" sz="2000" dirty="0" smtClean="0"/>
          </a:p>
          <a:p>
            <a:pPr eaLnBrk="1" fontAlgn="auto" hangingPunct="1">
              <a:spcAft>
                <a:spcPts val="0"/>
              </a:spcAft>
              <a:buFont typeface="Calibri" pitchFamily="34" charset="0"/>
              <a:buChar char="•"/>
              <a:defRPr/>
            </a:pPr>
            <a:r>
              <a:rPr lang="el-GR" sz="2000" dirty="0" smtClean="0"/>
              <a:t>1176 μάχη του </a:t>
            </a:r>
            <a:r>
              <a:rPr lang="el-GR" sz="2000" dirty="0" err="1" smtClean="0"/>
              <a:t>Μυριοκεφάλου</a:t>
            </a:r>
            <a:endParaRPr lang="el-GR" sz="2000" dirty="0" smtClean="0"/>
          </a:p>
          <a:p>
            <a:pPr eaLnBrk="1" fontAlgn="auto" hangingPunct="1">
              <a:spcAft>
                <a:spcPts val="0"/>
              </a:spcAft>
              <a:buFont typeface="Calibri" pitchFamily="34" charset="0"/>
              <a:buChar char="•"/>
              <a:defRPr/>
            </a:pPr>
            <a:r>
              <a:rPr lang="el-GR" sz="2000" dirty="0" smtClean="0"/>
              <a:t>1204 πρώτη Άλωση της Κωνσταντινούπολης από τους Σταυροφόρους.</a:t>
            </a:r>
          </a:p>
          <a:p>
            <a:pPr eaLnBrk="1" fontAlgn="auto" hangingPunct="1">
              <a:spcAft>
                <a:spcPts val="0"/>
              </a:spcAft>
              <a:buFont typeface="Calibri" pitchFamily="34" charset="0"/>
              <a:buChar char="•"/>
              <a:defRPr/>
            </a:pPr>
            <a:r>
              <a:rPr lang="el-GR" sz="2000" dirty="0" smtClean="0"/>
              <a:t>1261 ανάκτηση της Κωνσταντινούπολης από τον Μιχαήλ Η´ Παλαιολόγο.</a:t>
            </a:r>
          </a:p>
          <a:p>
            <a:pPr eaLnBrk="1" fontAlgn="auto" hangingPunct="1">
              <a:spcAft>
                <a:spcPts val="0"/>
              </a:spcAft>
              <a:buFont typeface="Calibri" pitchFamily="34" charset="0"/>
              <a:buChar char="•"/>
              <a:defRPr/>
            </a:pPr>
            <a:r>
              <a:rPr lang="el-GR" sz="2000" dirty="0" smtClean="0"/>
              <a:t>1280 ίδρυση του οθωμανικού κράτους από τον Οσμάν</a:t>
            </a:r>
          </a:p>
          <a:p>
            <a:pPr eaLnBrk="1" fontAlgn="auto" hangingPunct="1">
              <a:spcAft>
                <a:spcPts val="0"/>
              </a:spcAft>
              <a:buFont typeface="Calibri" pitchFamily="34" charset="0"/>
              <a:buChar char="•"/>
              <a:defRPr/>
            </a:pPr>
            <a:r>
              <a:rPr lang="el-GR" sz="2000" dirty="0" smtClean="0"/>
              <a:t>1354 πτώση της Καλλίπολης</a:t>
            </a:r>
          </a:p>
          <a:p>
            <a:pPr eaLnBrk="1" fontAlgn="auto" hangingPunct="1">
              <a:spcAft>
                <a:spcPts val="0"/>
              </a:spcAft>
              <a:buFont typeface="Calibri" pitchFamily="34" charset="0"/>
              <a:buChar char="•"/>
              <a:defRPr/>
            </a:pPr>
            <a:r>
              <a:rPr lang="el-GR" sz="2000" dirty="0" smtClean="0"/>
              <a:t>1361/63 πτώση της Αδριανούπολης (πρώτη πρωτεύουσα του οθωμανικού κράτους.</a:t>
            </a:r>
          </a:p>
          <a:p>
            <a:pPr eaLnBrk="1" fontAlgn="auto" hangingPunct="1">
              <a:spcAft>
                <a:spcPts val="0"/>
              </a:spcAft>
              <a:buFont typeface="Calibri" pitchFamily="34" charset="0"/>
              <a:buChar char="•"/>
              <a:defRPr/>
            </a:pPr>
            <a:r>
              <a:rPr lang="el-GR" sz="2000" dirty="0" smtClean="0"/>
              <a:t>1371 μάχη στο Ορμένιο (ήττα των Σέρβων).</a:t>
            </a:r>
          </a:p>
          <a:p>
            <a:pPr eaLnBrk="1" fontAlgn="auto" hangingPunct="1">
              <a:spcAft>
                <a:spcPts val="0"/>
              </a:spcAft>
              <a:buFont typeface="Calibri" pitchFamily="34" charset="0"/>
              <a:buChar char="•"/>
              <a:defRPr/>
            </a:pPr>
            <a:r>
              <a:rPr lang="el-GR" sz="2000" dirty="0" smtClean="0"/>
              <a:t>1389 μάχη του Κοσσυφοπεδίου (ανάμεσα στον Σουλτάνο </a:t>
            </a:r>
            <a:r>
              <a:rPr lang="el-GR" sz="2000" dirty="0" err="1" smtClean="0"/>
              <a:t>Μουράτ</a:t>
            </a:r>
            <a:r>
              <a:rPr lang="el-GR" sz="2000" dirty="0" smtClean="0"/>
              <a:t> Α´ και τον Σέρβο πρίγκιπα Λάζαρο.</a:t>
            </a:r>
          </a:p>
          <a:p>
            <a:pPr eaLnBrk="1" fontAlgn="auto" hangingPunct="1">
              <a:spcAft>
                <a:spcPts val="0"/>
              </a:spcAft>
              <a:buFont typeface="Calibri" pitchFamily="34" charset="0"/>
              <a:buChar char="•"/>
              <a:defRPr/>
            </a:pPr>
            <a:r>
              <a:rPr lang="el-GR" sz="2000" dirty="0" smtClean="0"/>
              <a:t>1393 πτώση του Μεγάλου </a:t>
            </a:r>
            <a:r>
              <a:rPr lang="el-GR" sz="2000" dirty="0" err="1" smtClean="0"/>
              <a:t>Τυρνόβου</a:t>
            </a:r>
            <a:r>
              <a:rPr lang="el-GR" sz="2000" dirty="0" smtClean="0"/>
              <a:t> (κατάλυση του βουλγαρικού μεσαιωνικού κράτους).</a:t>
            </a:r>
          </a:p>
          <a:p>
            <a:pPr eaLnBrk="1" fontAlgn="auto" hangingPunct="1">
              <a:spcAft>
                <a:spcPts val="0"/>
              </a:spcAft>
              <a:buFont typeface="Calibri" pitchFamily="34" charset="0"/>
              <a:buChar char="•"/>
              <a:defRPr/>
            </a:pPr>
            <a:r>
              <a:rPr lang="el-GR" sz="2000" dirty="0" smtClean="0"/>
              <a:t>1396 μάχη της Νικόπολης (ανάμεσα στους Ούγγρους και στους Οθωμανούς).</a:t>
            </a:r>
          </a:p>
          <a:p>
            <a:pPr eaLnBrk="1" fontAlgn="auto" hangingPunct="1">
              <a:spcAft>
                <a:spcPts val="0"/>
              </a:spcAft>
              <a:buFont typeface="Calibri" pitchFamily="34" charset="0"/>
              <a:buChar char="•"/>
              <a:defRPr/>
            </a:pPr>
            <a:r>
              <a:rPr lang="el-GR" sz="2000" dirty="0" smtClean="0"/>
              <a:t>1402 μάχη της Άγκυρας (ήττα των Οθωμανών από τον Ταμερλάνο)</a:t>
            </a:r>
          </a:p>
          <a:p>
            <a:pPr eaLnBrk="1" fontAlgn="auto" hangingPunct="1">
              <a:spcAft>
                <a:spcPts val="0"/>
              </a:spcAft>
              <a:buFont typeface="Calibri" pitchFamily="34" charset="0"/>
              <a:buChar char="•"/>
              <a:defRPr/>
            </a:pPr>
            <a:endParaRPr lang="el-GR" sz="2000" dirty="0" smtClean="0"/>
          </a:p>
          <a:p>
            <a:pPr eaLnBrk="1" fontAlgn="auto" hangingPunct="1">
              <a:spcAft>
                <a:spcPts val="0"/>
              </a:spcAft>
              <a:buFont typeface="Calibri" pitchFamily="34" charset="0"/>
              <a:buChar char="•"/>
              <a:defRPr/>
            </a:pPr>
            <a:endParaRPr lang="en-US" sz="2000" dirty="0" smtClean="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86800" cy="6248400"/>
          </a:xfrm>
        </p:spPr>
        <p:txBody>
          <a:bodyPr/>
          <a:lstStyle/>
          <a:p>
            <a:pPr algn="just"/>
            <a:r>
              <a:rPr lang="el-GR" sz="2000" dirty="0" smtClean="0"/>
              <a:t>Το 1715 ξεσπά ο Ζ´ κατά σειράν και τελευταίος </a:t>
            </a:r>
            <a:r>
              <a:rPr lang="el-GR" sz="2000" dirty="0" err="1" smtClean="0"/>
              <a:t>Τουρκοβενετικός</a:t>
            </a:r>
            <a:r>
              <a:rPr lang="el-GR" sz="2000" dirty="0" smtClean="0"/>
              <a:t> Πόλεμος, κατά τον οποία οι Τούρκοι ανακαταλαμβάνουν με ευκολία την Πελοπόννησο χάρη στην παθητική στάση των χριστιανών (που είχαν δυσαρεστηθεί από τη στάση των Βενετών). Μια τουρκική δύναμη 100.000 ανδρών με επικεφαλής τον Μεγάλο </a:t>
            </a:r>
            <a:r>
              <a:rPr lang="el-GR" sz="2000" dirty="0" err="1" smtClean="0"/>
              <a:t>Βεζύρη</a:t>
            </a:r>
            <a:r>
              <a:rPr lang="el-GR" sz="2000" dirty="0" smtClean="0"/>
              <a:t> εμφανίζεται στο Ναύπλιο, που το υπερασπίζεται μια </a:t>
            </a:r>
            <a:r>
              <a:rPr lang="el-GR" sz="2000" dirty="0" err="1" smtClean="0"/>
              <a:t>υποδεκαπλάσια</a:t>
            </a:r>
            <a:r>
              <a:rPr lang="el-GR" sz="2000" dirty="0" smtClean="0"/>
              <a:t> βενετική φρουρά (8.000). Το Παλαμήδι, που ήταν ακόμη ημιτελές, πέφτει εύκολα στα χέρια των Τούρκων κατόπιν προδοσίας. Η Πελοπόννησος περνάει ξανά στα χέρια των Τούρκων μέσα σε 100 ημέρες και ξεκινά η Β´ Τουρκοκρατία (1815 – 1821).</a:t>
            </a:r>
          </a:p>
          <a:p>
            <a:pPr algn="just"/>
            <a:r>
              <a:rPr lang="el-GR" sz="2000" dirty="0" smtClean="0"/>
              <a:t>Στη συνέχεια οι Οθωμανοί πολιορκούν στενά την Κέρκυρα (Αύγουστος 1716).  Η Κέρκυρα σώθηκε χάρη στον </a:t>
            </a:r>
            <a:r>
              <a:rPr lang="el-GR" sz="2000" dirty="0" err="1" smtClean="0"/>
              <a:t>ηρωϊσμό</a:t>
            </a:r>
            <a:r>
              <a:rPr lang="el-GR" sz="2000" dirty="0" smtClean="0"/>
              <a:t> των κατοίκων της και τις ικανότητες του διοικητού της, στρατηγού </a:t>
            </a:r>
            <a:r>
              <a:rPr lang="en-US" sz="2000" dirty="0" err="1" smtClean="0"/>
              <a:t>Schulemburg</a:t>
            </a:r>
            <a:r>
              <a:rPr lang="en-US" sz="2000" dirty="0" smtClean="0"/>
              <a:t> (</a:t>
            </a:r>
            <a:r>
              <a:rPr lang="el-GR" sz="2000" dirty="0" smtClean="0"/>
              <a:t>μαρμάρινος </a:t>
            </a:r>
            <a:r>
              <a:rPr lang="el-GR" sz="2000" dirty="0" err="1" smtClean="0"/>
              <a:t>αδριάντας</a:t>
            </a:r>
            <a:r>
              <a:rPr lang="el-GR" sz="2000" dirty="0" smtClean="0"/>
              <a:t> του οποίου κοσμεί σήμερα την είσοδο του παλαιού φρουρίου της Κέρκυρας).  Την ίδια τύχη δεν είχε όμως η Τήνος, που έπεσε το 1715 οριστικά στα χέρια των Τούρκων. Την αμέσως επόμενη χρονιά χάθηκαν και τα τελευταία ερείσματα των Βενετών στην Κρήτη (</a:t>
            </a:r>
            <a:r>
              <a:rPr lang="el-GR" sz="2000" dirty="0" err="1" smtClean="0"/>
              <a:t>Σπιναλόγγα</a:t>
            </a:r>
            <a:r>
              <a:rPr lang="el-GR" sz="2000" dirty="0" smtClean="0"/>
              <a:t>, Σούδα και Γραμβούσα). Ο Ζ´ </a:t>
            </a:r>
            <a:r>
              <a:rPr lang="el-GR" sz="2000" dirty="0" err="1" smtClean="0"/>
              <a:t>Τουρκοβενετικός</a:t>
            </a:r>
            <a:r>
              <a:rPr lang="el-GR" sz="2000" dirty="0" smtClean="0"/>
              <a:t> Πόλεμος έληξε επίσημα με τη Συνθήκη του Κάρλοβιτς (1718) και έκτοτε η βενετική κυριαρχία στην Ανατολή περιορίστηκε στα Ιόνια Νησιά και στις Δαλματικές ακτές, μέχρι την κατάλυση της </a:t>
            </a:r>
            <a:r>
              <a:rPr lang="en-US" sz="2000" dirty="0" err="1" smtClean="0"/>
              <a:t>Serenissima</a:t>
            </a:r>
            <a:r>
              <a:rPr lang="en-US" sz="2000" dirty="0" smtClean="0"/>
              <a:t> </a:t>
            </a:r>
            <a:r>
              <a:rPr lang="en-US" sz="2000" dirty="0" err="1" smtClean="0"/>
              <a:t>Republica</a:t>
            </a:r>
            <a:r>
              <a:rPr lang="en-US" sz="2000" dirty="0" smtClean="0"/>
              <a:t> </a:t>
            </a:r>
            <a:r>
              <a:rPr lang="el-GR" sz="2000" dirty="0" smtClean="0"/>
              <a:t>από τον Ναπολέοντα το 1797.</a:t>
            </a:r>
            <a:endParaRPr lang="en-US" sz="2000" dirty="0" smtClean="0"/>
          </a:p>
          <a:p>
            <a:pPr algn="just"/>
            <a:endParaRPr lang="en-US" sz="2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838200"/>
          </a:xfrm>
        </p:spPr>
        <p:txBody>
          <a:bodyPr/>
          <a:lstStyle/>
          <a:p>
            <a:r>
              <a:rPr lang="el-GR" sz="2400" b="1" dirty="0" smtClean="0"/>
              <a:t>Η Ορθόδοξη Εκκλησία στις βενετοκρατούμενες χώρες</a:t>
            </a:r>
            <a:endParaRPr lang="en-US" sz="2400" b="1" dirty="0"/>
          </a:p>
        </p:txBody>
      </p:sp>
      <p:sp>
        <p:nvSpPr>
          <p:cNvPr id="3" name="Content Placeholder 2"/>
          <p:cNvSpPr>
            <a:spLocks noGrp="1"/>
          </p:cNvSpPr>
          <p:nvPr>
            <p:ph idx="1"/>
          </p:nvPr>
        </p:nvSpPr>
        <p:spPr>
          <a:xfrm>
            <a:off x="228600" y="838200"/>
            <a:ext cx="8763000" cy="5867400"/>
          </a:xfrm>
        </p:spPr>
        <p:txBody>
          <a:bodyPr/>
          <a:lstStyle/>
          <a:p>
            <a:pPr algn="just"/>
            <a:r>
              <a:rPr lang="el-GR" sz="2000" dirty="0" smtClean="0"/>
              <a:t>Στη Βενετική Δημοκρατία η Εκκλησία ήταν χωρισμένη από το Κράτος, το οποίο δεν επέτρεπε ανάμειξη στα εσωτερικά του. Οι Βενετοί ήταν όμως αναγκασμένοι εκ των πραγμάτων, προκειμένου να έχουν τη συμπάθεια του Πάπα, να μεροληπτούν υπέρ του λατινικού κλήρου.  Άλλωστε, η Λατινική ήταν η πατρική θρησκεία τους. Για λόγους ελέγχου του ντόπιου ορθόδοξου κλήρου και για την πρόληψη κάθε εθνικής πρωτοβουλίας, η Βενετία κατήργησε, από την εποχή ήδη της κατακτήσεως, όλες σχεδόν τις ορθόδοξες επισκοπικές έδρες που υπήρχαν στις ελληνικές περιοχές, στερώντας έτσι τον ντόπιο πληθυσμό από τους φυσικούς του αρχηγούς.</a:t>
            </a:r>
          </a:p>
          <a:p>
            <a:pPr algn="just"/>
            <a:r>
              <a:rPr lang="el-GR" sz="2000" dirty="0" smtClean="0"/>
              <a:t>Τα χρόνια της </a:t>
            </a:r>
            <a:r>
              <a:rPr lang="el-GR" sz="2000" dirty="0" err="1" smtClean="0"/>
              <a:t>Βενετοκρατίας</a:t>
            </a:r>
            <a:r>
              <a:rPr lang="el-GR" sz="2000" dirty="0" smtClean="0"/>
              <a:t> ορθόδοξες επισκοπές υπήρχαν μόνον στην Κεφαλονιά (με δικαιοδοσία και στη Ζάκυνθο), στη Μονεμβασιά, στη Σκύρο και στην Κύπρο. Τις υπόλοιπες κτήσεις τις διοικούσαν πρωτοπαπάδες. Ο ορθόδοξος αρχιεπίσκοπος Μονεμβασίας  είχε την αρμοδιότητα να χειροτονεί τους ορθόδοξους ιερείς της Κρήτης (απουσία ομολόγου του στη μεγαλόνησο), αν και πρακτικά οι τελευταίοι πήγαιναν στην Κόρινθο για να χειροτονηθούν, κατά παράβαση των κανόνων που είχε θεσπίσει η βενετική Γερουσία. Ο Μεγάλος Πρωτοπαπάς και οι ορθόδοξοι ιερείς της Κέρκυρας χειροτονούνταν από τον </a:t>
            </a:r>
            <a:r>
              <a:rPr lang="el-GR" sz="2000" dirty="0" err="1" smtClean="0"/>
              <a:t>μητρ</a:t>
            </a:r>
            <a:r>
              <a:rPr lang="el-GR" sz="2000" dirty="0" smtClean="0"/>
              <a:t>. Ιωαννίνων (ο οποίος έφερε τον τίτλο του </a:t>
            </a:r>
            <a:r>
              <a:rPr lang="el-GR" sz="2000" dirty="0" err="1" smtClean="0"/>
              <a:t>Υπερτίμου</a:t>
            </a:r>
            <a:r>
              <a:rPr lang="el-GR" sz="2000" dirty="0" smtClean="0"/>
              <a:t> και </a:t>
            </a:r>
            <a:r>
              <a:rPr lang="el-GR" sz="2000" dirty="0" err="1" smtClean="0"/>
              <a:t>Εξάρχου</a:t>
            </a:r>
            <a:r>
              <a:rPr lang="el-GR" sz="2000" dirty="0" smtClean="0"/>
              <a:t> Κερκύρας).</a:t>
            </a:r>
            <a:endParaRPr lang="en-US" sz="20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705600"/>
          </a:xfrm>
        </p:spPr>
        <p:txBody>
          <a:bodyPr/>
          <a:lstStyle/>
          <a:p>
            <a:pPr algn="just"/>
            <a:r>
              <a:rPr lang="el-GR" sz="2000" dirty="0" smtClean="0"/>
              <a:t>Οι βενετικές αρχές παρακολουθούσαν αυστηρά τις κινήσεις των ορθοδόξων κληρικών (για τυχόν υποκίνηση εξεγέρσεων) και έθεσαν περιορισμούς ως προς τον αριθμό τους. Παραδείγματος χάριν, το 1509 ορίσθηκε να υπάρχει ένας μόνον εφημέριος σε κάθε χωριό της Κρήτης. Στην Κύπρο τα μικρά χωριά επιτρεπόταν να έχουν μόνον έναν ιερέα με τον βοηθό του, τα χωριά με 30-60 εστίες δύο ιερείς με τους βοηθούς τους και τέλος στα κεφαλοχώρια να υπηρετούν τρεις ιερείς. </a:t>
            </a:r>
          </a:p>
          <a:p>
            <a:pPr algn="just"/>
            <a:r>
              <a:rPr lang="el-GR" sz="2000" dirty="0" smtClean="0"/>
              <a:t>Ωστόσο, η βενετική κυριαρχία διακρινόταν για τη θρησκευτική της ανεκτικότητα. Η Βενετία δεν επέβαλε το φλωρεντινό δόγμα στους ορθόδοξους υπηκόους της, δεν επέτρεψε την </a:t>
            </a:r>
            <a:r>
              <a:rPr lang="en-US" sz="2000" dirty="0" smtClean="0"/>
              <a:t>Propaganda Fide </a:t>
            </a:r>
            <a:r>
              <a:rPr lang="el-GR" sz="2000" dirty="0" smtClean="0"/>
              <a:t>και την Ιερά Εξέταση να δράσει στις κτήσεις της και κατόρθωσε να εξαιρεθούν οι κτήσεις της από την εφαρμογή του νέου (γρηγοριανού) ημερολογίου, που η Δύση εισήγαγε το 1582.</a:t>
            </a:r>
          </a:p>
          <a:p>
            <a:pPr algn="just"/>
            <a:r>
              <a:rPr lang="el-GR" sz="2000" dirty="0" smtClean="0"/>
              <a:t>Στην ίδια τη μητρόπολη επιτράπηκε η ίδρυση ορθόδοξης αρχιεπισκοπής (</a:t>
            </a:r>
            <a:r>
              <a:rPr lang="el-GR" sz="2000" dirty="0" err="1" smtClean="0"/>
              <a:t>Φιλαδελφείας</a:t>
            </a:r>
            <a:r>
              <a:rPr lang="el-GR" sz="2000" dirty="0" smtClean="0"/>
              <a:t>) το 1577, ενώ η άδεια (με </a:t>
            </a:r>
            <a:r>
              <a:rPr lang="el-GR" sz="2000" dirty="0" err="1" smtClean="0"/>
              <a:t>βούλλα</a:t>
            </a:r>
            <a:r>
              <a:rPr lang="el-GR" sz="2000" dirty="0" smtClean="0"/>
              <a:t> του Πάπα) σε ορθόδοξο ιερέα να λειτουργεί στη Βενετία είχε παραχωρηθεί ήδη από το 1445. Η ύπαρξη αυτόνομου ορθόδοξου ναού (σε μια πρώτη μορφή) στην Πόλη των Τεναγών χρονολογείται από το 1527. Ο καθεδρικός ναός του Αγίου Γεωργίου </a:t>
            </a:r>
            <a:r>
              <a:rPr lang="en-US" sz="2000" dirty="0" err="1" smtClean="0"/>
              <a:t>dei</a:t>
            </a:r>
            <a:r>
              <a:rPr lang="en-US" sz="2000" dirty="0" smtClean="0"/>
              <a:t> </a:t>
            </a:r>
            <a:r>
              <a:rPr lang="en-US" sz="2000" dirty="0" err="1" smtClean="0"/>
              <a:t>Greci</a:t>
            </a:r>
            <a:r>
              <a:rPr lang="en-US" sz="2000" dirty="0" smtClean="0"/>
              <a:t> </a:t>
            </a:r>
            <a:r>
              <a:rPr lang="el-GR" sz="2000" dirty="0" smtClean="0"/>
              <a:t>οικοδομείται το διάστημα 1536-1577 και το (επικλινές) κωδωνοστάσιό του ολοκληρώνεται το 1603.</a:t>
            </a:r>
          </a:p>
          <a:p>
            <a:pPr algn="just"/>
            <a:r>
              <a:rPr lang="el-GR" sz="2000" dirty="0" smtClean="0"/>
              <a:t>Συνοπτικά, μπορούμε να πούμε ότι την Βενετία την ενδιέφερε πρωτίστως η νομιμοφροσύνη των υπηκόων της και επενέβαινε στα δογματικά ζητήματα, μόνον όταν υπήρχε ο κίνδυνος να διασαλευθεί η δημόσια τάξη.</a:t>
            </a:r>
            <a:endParaRPr lang="en-US" sz="20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r>
              <a:rPr lang="el-GR" sz="2400" b="1" dirty="0" smtClean="0"/>
              <a:t>Το </a:t>
            </a:r>
            <a:r>
              <a:rPr lang="el-GR" sz="2400" b="1" dirty="0" err="1" smtClean="0"/>
              <a:t>Φλαγγίνειο</a:t>
            </a:r>
            <a:r>
              <a:rPr lang="el-GR" sz="2400" b="1" dirty="0" smtClean="0"/>
              <a:t> Φροντιστήριο της Βενετίας</a:t>
            </a:r>
            <a:endParaRPr lang="en-US" sz="2400" b="1" dirty="0"/>
          </a:p>
        </p:txBody>
      </p:sp>
      <p:sp>
        <p:nvSpPr>
          <p:cNvPr id="3" name="Content Placeholder 2"/>
          <p:cNvSpPr>
            <a:spLocks noGrp="1"/>
          </p:cNvSpPr>
          <p:nvPr>
            <p:ph idx="1"/>
          </p:nvPr>
        </p:nvSpPr>
        <p:spPr>
          <a:xfrm>
            <a:off x="228600" y="914400"/>
            <a:ext cx="8610600" cy="5715000"/>
          </a:xfrm>
        </p:spPr>
        <p:txBody>
          <a:bodyPr/>
          <a:lstStyle/>
          <a:p>
            <a:pPr algn="just"/>
            <a:r>
              <a:rPr lang="el-GR" sz="2000" dirty="0" smtClean="0"/>
              <a:t>Η Ελληνική Κοινότητα της Βενετίας ιδρύθηκε το 1498 ως φιλανθρωπική Αδελφότητα (</a:t>
            </a:r>
            <a:r>
              <a:rPr lang="en-US" sz="2000" dirty="0" err="1" smtClean="0"/>
              <a:t>Scuola</a:t>
            </a:r>
            <a:r>
              <a:rPr lang="en-US" sz="2000" dirty="0" smtClean="0"/>
              <a:t>). </a:t>
            </a:r>
            <a:r>
              <a:rPr lang="el-GR" sz="2000" dirty="0" smtClean="0"/>
              <a:t>Το 1577 μετέφερε την έδρα του στη Βενετία ο τιτλούχος (</a:t>
            </a:r>
            <a:r>
              <a:rPr lang="el-GR" sz="2000" dirty="0" err="1" smtClean="0"/>
              <a:t>υπερόριος</a:t>
            </a:r>
            <a:r>
              <a:rPr lang="el-GR" sz="2000" dirty="0" smtClean="0"/>
              <a:t>) </a:t>
            </a:r>
            <a:r>
              <a:rPr lang="el-GR" sz="2000" dirty="0" err="1" smtClean="0"/>
              <a:t>μητρ</a:t>
            </a:r>
            <a:r>
              <a:rPr lang="el-GR" sz="2000" dirty="0" smtClean="0"/>
              <a:t>. </a:t>
            </a:r>
            <a:r>
              <a:rPr lang="el-GR" sz="2000" dirty="0" err="1" smtClean="0"/>
              <a:t>Φιλαδελφείας</a:t>
            </a:r>
            <a:r>
              <a:rPr lang="el-GR" sz="2000" dirty="0" smtClean="0"/>
              <a:t> Γαβριήλ Σεβήρος. Αυτή η συμβιβαστική ρύθμιση υπαγορεύθηκε από την αρχή του κανονικού δικαίου, ότι απαγορευόταν η συνύπαρξη με τον ίδιο τίτλο και στην ίδια πόλη δύο χριστιανών επισκόπων.</a:t>
            </a:r>
            <a:endParaRPr lang="en-US" sz="2000" dirty="0" smtClean="0"/>
          </a:p>
          <a:p>
            <a:pPr algn="just"/>
            <a:r>
              <a:rPr lang="el-GR" sz="2000" dirty="0" smtClean="0"/>
              <a:t>Το 1593 η Ελληνική Αδελφότητα της Βενετίας ίδρυσε ελληνική σχολή στοιχειώδους εκπαίδευσης για τα μέλη της. Ωστόσο, αισθητή ήταν η έλλειψη άλλου, ανώτερου σχολείου ελληνικής παιδείας στην αρχαιότερη αυτή ελληνική παροικία της Δύσης. Το κενό αυτό ήλθε να καλύψει με δωρεά του ο Θωμάς Φλαγγίνης (1578-1648), κερκυραϊκής καταγωγής έμπορος γεννημένος και μόνιμα εγκατεστημένος στην Βενετία (το πατρογονικό σπίτι του Φλαγγίνη σώζεται ανακαινισμένο στη συνοικία Ανεμόμυλος της Κέρκυρας). Ο Φλαγγίνης, ο οποίος διατηρούσε επαφές με υψηλά πολιτικά πρόσωπα της Δημοκρατίας του Αγίου Μάρκου και έφθασε να γίνει έμμισθος δικηγόρος του βενετικού Δημοσίου, υπέβαλε το 1625 υπόμνημα στη βενετική υπηρεσία των Αναμορφωτών (αρμόδια για την παιδεία), ζητώντας την ίδρυση Ελληνικού Φροντιστηρίου (</a:t>
            </a:r>
            <a:r>
              <a:rPr lang="en-US" sz="2000" dirty="0" err="1" smtClean="0"/>
              <a:t>Collegio</a:t>
            </a:r>
            <a:r>
              <a:rPr lang="en-US" sz="2000" dirty="0" smtClean="0"/>
              <a:t>) </a:t>
            </a:r>
            <a:r>
              <a:rPr lang="el-GR" sz="2000" dirty="0" smtClean="0"/>
              <a:t>στα πλαίσια της Ελληνικής Αδελφότητας.  </a:t>
            </a:r>
            <a:endParaRPr lang="en-US" sz="20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839200" cy="6248400"/>
          </a:xfrm>
        </p:spPr>
        <p:txBody>
          <a:bodyPr/>
          <a:lstStyle/>
          <a:p>
            <a:pPr algn="just"/>
            <a:r>
              <a:rPr lang="el-GR" sz="2000" dirty="0" smtClean="0"/>
              <a:t>Με τη διαθήκη του το 1644 άφησε μέρος της περιουσίας του για το Φροντιστήριο. Ο Φλαγγίνης δεν πρόλαβε να δει την ίδρυση του Φροντιστηρίου πριν τον θάνατό του. Η επίσημη άδεια των αρχών δόθηκε μόλις το 1661 και το </a:t>
            </a:r>
            <a:r>
              <a:rPr lang="el-GR" sz="2000" dirty="0" err="1" smtClean="0"/>
              <a:t>το</a:t>
            </a:r>
            <a:r>
              <a:rPr lang="el-GR" sz="2000" dirty="0" smtClean="0"/>
              <a:t> </a:t>
            </a:r>
            <a:r>
              <a:rPr lang="el-GR" sz="2000" dirty="0" err="1" smtClean="0"/>
              <a:t>Φλαγγίνειο</a:t>
            </a:r>
            <a:r>
              <a:rPr lang="el-GR" sz="2000" dirty="0" smtClean="0"/>
              <a:t> (ή </a:t>
            </a:r>
            <a:r>
              <a:rPr lang="el-GR" sz="2000" dirty="0" err="1" smtClean="0"/>
              <a:t>Φλαγγινιανό</a:t>
            </a:r>
            <a:r>
              <a:rPr lang="el-GR" sz="2000" dirty="0" smtClean="0"/>
              <a:t>) Φροντιστήριο άνοιξε τελικά τις πύλες του –δίπλα στον ελληνικό ορθόδοξο ναό του Αγίου Γεωργίου στη συνοικία </a:t>
            </a:r>
            <a:r>
              <a:rPr lang="en-US" sz="2000" dirty="0" err="1" smtClean="0"/>
              <a:t>Castello</a:t>
            </a:r>
            <a:r>
              <a:rPr lang="en-US" sz="2000" dirty="0" smtClean="0"/>
              <a:t>- </a:t>
            </a:r>
            <a:r>
              <a:rPr lang="el-GR" sz="2000" dirty="0" smtClean="0"/>
              <a:t>το 1665. Η εποπτεία του Ιδρύματος δόθηκε στον επιτόπιο </a:t>
            </a:r>
            <a:r>
              <a:rPr lang="el-GR" sz="2000" dirty="0" err="1" smtClean="0"/>
              <a:t>μητρ</a:t>
            </a:r>
            <a:r>
              <a:rPr lang="el-GR" sz="2000" dirty="0" smtClean="0"/>
              <a:t>. </a:t>
            </a:r>
            <a:r>
              <a:rPr lang="el-GR" sz="2000" dirty="0" err="1" smtClean="0"/>
              <a:t>Φιλαδελφείας</a:t>
            </a:r>
            <a:r>
              <a:rPr lang="el-GR" sz="2000" dirty="0" smtClean="0"/>
              <a:t>. Τον διευθυντή τον όριζαν οι Αναμορφωτές, ενώ η Ελληνική Αδελφότητα φρόντιζε για την καλή λειτουργία του. Στο </a:t>
            </a:r>
            <a:r>
              <a:rPr lang="el-GR" sz="2000" dirty="0" err="1" smtClean="0"/>
              <a:t>Φλαγγίνειο</a:t>
            </a:r>
            <a:r>
              <a:rPr lang="el-GR" sz="2000" dirty="0" smtClean="0"/>
              <a:t> Φροντιστήριο φοιτούσαν ως εσωτερικού υπότροφοι 9από το κληροδότημα Φλαγγίνη) δώδεκα μαθητές. Από το 1665 έως το 1798 φοίτησαν 517 εσωτερικοί μαθητές. Παράλληλα, υπήρχαν και εξωτερικοί μαθητές, Έλληνες αλλά και Βενετοί. Οι περισσότεροι κατάγονταν από την Κεφαλονιά, ενώ ακολουθούσαν ως προς τον τόπο καταγωγής των μαθητών η Κρήτη, η Κέρκυρα, η Ζάκυνθος, η Βενετία, η Κωνσταντινούπολη, η Δαλματία, η Αθήνα, η Χίος, η Κύπρος, τα Ιωάννινα, η Λευκάδα και άλλες περιοχές. </a:t>
            </a:r>
          </a:p>
          <a:p>
            <a:pPr algn="just"/>
            <a:r>
              <a:rPr lang="el-GR" sz="2000" dirty="0" smtClean="0"/>
              <a:t>Από τους αποφοίτους πολλοί διακρίθηκαν και ωφέλησαν τον Ελληνισμό, όπως ο Γεώργιος καλαφάτης, που έγινε καθηγητής στο Πανεπιστήμιο της </a:t>
            </a:r>
            <a:r>
              <a:rPr lang="el-GR" sz="2000" dirty="0" err="1" smtClean="0"/>
              <a:t>Πάδοβας</a:t>
            </a:r>
            <a:r>
              <a:rPr lang="el-GR" sz="2000" dirty="0" smtClean="0"/>
              <a:t>, ο Αθανάσιος </a:t>
            </a:r>
            <a:r>
              <a:rPr lang="el-GR" sz="2000" dirty="0" err="1" smtClean="0"/>
              <a:t>Σκιαδάς</a:t>
            </a:r>
            <a:r>
              <a:rPr lang="el-GR" sz="2000" dirty="0" smtClean="0"/>
              <a:t>, που δίδαξε την ελληνική στην Ακαδημία της Μόσχας, ο Βικέντιος Δαμοδός, που διετέλεσε δάσκαλος και δικηγόρος στην Κεφαλονιά, ο Γεώργιος </a:t>
            </a:r>
            <a:r>
              <a:rPr lang="el-GR" sz="2000" dirty="0" err="1" smtClean="0"/>
              <a:t>Βενδότης</a:t>
            </a:r>
            <a:r>
              <a:rPr lang="el-GR" sz="2000" dirty="0" smtClean="0"/>
              <a:t>, που εργάστηκε ως τυπογράφος στη Βιέννη κ.ά. </a:t>
            </a:r>
            <a:endParaRPr lang="en-US" sz="20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458200" cy="5821363"/>
          </a:xfrm>
        </p:spPr>
        <p:txBody>
          <a:bodyPr/>
          <a:lstStyle/>
          <a:p>
            <a:pPr algn="just"/>
            <a:r>
              <a:rPr lang="el-GR" sz="2000" dirty="0" smtClean="0"/>
              <a:t>Από τους μαθητές του </a:t>
            </a:r>
            <a:r>
              <a:rPr lang="el-GR" sz="2000" dirty="0" err="1" smtClean="0"/>
              <a:t>Φλαγγινείου</a:t>
            </a:r>
            <a:r>
              <a:rPr lang="el-GR" sz="2000" dirty="0" smtClean="0"/>
              <a:t> εκδόθηκαν το 1708 τα </a:t>
            </a:r>
            <a:r>
              <a:rPr lang="el-GR" sz="2000" i="1" dirty="0" smtClean="0"/>
              <a:t>Άνθη Ευλαβείας</a:t>
            </a:r>
            <a:r>
              <a:rPr lang="el-GR" sz="2000" dirty="0" smtClean="0"/>
              <a:t>, μια ποιητική συλλογή με ιδιαίτερο φιλολογικό ενδιαφέρον.  Η βιβλιοθήκη της Σχολής ήταν ιδιαίτερα αξιόλογη με περισσότερα από χίλια χειρόγραφα και βιβλία. Το </a:t>
            </a:r>
            <a:r>
              <a:rPr lang="el-GR" sz="2000" dirty="0" err="1" smtClean="0"/>
              <a:t>Φλαγγίνειο</a:t>
            </a:r>
            <a:r>
              <a:rPr lang="el-GR" sz="2000" dirty="0" smtClean="0"/>
              <a:t> Φροντιστήριο έκλεισε απότομα το 1798, όταν ο Ναπολέων  κατέσχεσε το κληροδότημα Φλαγγίνη υπέρ του γαλλικού Δημοσίου.</a:t>
            </a:r>
            <a:endParaRPr lang="en-US" sz="2000" dirty="0" smtClean="0"/>
          </a:p>
          <a:p>
            <a:pPr algn="just"/>
            <a:endParaRPr lang="en-US" sz="20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533400" y="228600"/>
            <a:ext cx="8229600" cy="685800"/>
          </a:xfrm>
        </p:spPr>
        <p:txBody>
          <a:bodyPr/>
          <a:lstStyle/>
          <a:p>
            <a:r>
              <a:rPr lang="el-GR" sz="2800" b="1" smtClean="0"/>
              <a:t>Προϋποθέσεις και ηγετικές ομάδες της Ελληνικής Επανάστασης (1821 – 1832)</a:t>
            </a:r>
            <a:endParaRPr lang="en-US" sz="2800" b="1" smtClean="0"/>
          </a:p>
        </p:txBody>
      </p:sp>
      <p:sp>
        <p:nvSpPr>
          <p:cNvPr id="24579" name="Content Placeholder 2"/>
          <p:cNvSpPr>
            <a:spLocks noGrp="1"/>
          </p:cNvSpPr>
          <p:nvPr>
            <p:ph idx="1"/>
          </p:nvPr>
        </p:nvSpPr>
        <p:spPr>
          <a:xfrm>
            <a:off x="457200" y="1143000"/>
            <a:ext cx="8229600" cy="5410200"/>
          </a:xfrm>
        </p:spPr>
        <p:txBody>
          <a:bodyPr/>
          <a:lstStyle/>
          <a:p>
            <a:pPr algn="just"/>
            <a:r>
              <a:rPr lang="el-GR" sz="2000" smtClean="0"/>
              <a:t>Πνευματική προϋπόθεση</a:t>
            </a:r>
            <a:r>
              <a:rPr lang="en-US" sz="2000" smtClean="0"/>
              <a:t>: </a:t>
            </a:r>
            <a:r>
              <a:rPr lang="el-GR" sz="2000" smtClean="0"/>
              <a:t>διάδοση των ιδεών του γαλλικού Διαφωτισμού και της γαλλικής Επανάστασης.</a:t>
            </a:r>
          </a:p>
          <a:p>
            <a:pPr algn="just"/>
            <a:r>
              <a:rPr lang="el-GR" sz="2000" smtClean="0"/>
              <a:t>Οικονομική προϋπόθεση</a:t>
            </a:r>
            <a:r>
              <a:rPr lang="en-US" sz="2000" smtClean="0"/>
              <a:t>: </a:t>
            </a:r>
            <a:r>
              <a:rPr lang="el-GR" sz="2000" smtClean="0"/>
              <a:t>η ανάπτυξη του ελληνικού εμπορίου και η απογείωση της ελληνικής ναυτιλίας την περίοδο των πολέμων της Γαλλικής Επανάστασης και του ηπειρωτικού αποκλεισμού. Η ανάπτυξη της (εμπορευματικής) καπιταλιστικής οικονομίας απαιτεί φιλελεύθερο αστικό πολιτικό πλαίσιο.</a:t>
            </a:r>
          </a:p>
          <a:p>
            <a:pPr algn="just"/>
            <a:r>
              <a:rPr lang="el-GR" sz="2000" smtClean="0"/>
              <a:t>Κοινωνική προϋπόθεση</a:t>
            </a:r>
            <a:r>
              <a:rPr lang="en-US" sz="2000" smtClean="0"/>
              <a:t>: </a:t>
            </a:r>
            <a:r>
              <a:rPr lang="el-GR" sz="2000" smtClean="0"/>
              <a:t>ο σχηματισμός ομάδων κοινωνικής ισχύος στα αστικά κέντρα των Βαλκανίων και της Μικράς Ασίας (Κωνσταντινούπολη, Σμύρνη, Θεσσαλονίκη, Ιωάννινα, Χίο, Σιάτιστα, Κοζάνη κ.ά.) καθώς και στην Οδησσό, το Βουκουρέστι και αλλού.</a:t>
            </a:r>
          </a:p>
          <a:p>
            <a:pPr algn="just"/>
            <a:r>
              <a:rPr lang="el-GR" sz="2000" smtClean="0"/>
              <a:t>Πολιτική προϋπόθεση η άνοδος της τάξης των Φαναριωτών και η εγκαθίδρυσή τους στη Μολδαβία (1709) και στη Βλαχία (1716). Οι Φαναριώτες ως πεφωτισμένοι ηγεμόνες των παρίστριων χωρών γίνονται προστάτες των Ελλήνων λογίων και δημιουργούν ευνοϊκές συνθήκες για την διάδοση των ιδεών τους στα Βαλκάνια. Ιδρύουν τις ακαδημίες του Ιασίου και του Βουκουρεστίου. Ήγειραν το γλωσσικό ζήτημα, δηλαδή την αντικατάσταση των αρχαίων (ελληνικών) με τη ζώσα λαϊκή γλώσσα.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idx="1"/>
          </p:nvPr>
        </p:nvSpPr>
        <p:spPr>
          <a:xfrm>
            <a:off x="228600" y="228600"/>
            <a:ext cx="8458200" cy="6324600"/>
          </a:xfrm>
        </p:spPr>
        <p:txBody>
          <a:bodyPr/>
          <a:lstStyle/>
          <a:p>
            <a:pPr algn="just"/>
            <a:r>
              <a:rPr lang="el-GR" sz="2000" smtClean="0"/>
              <a:t>Τρεις κατηγορίες ηγετικών ομάδων της Επανάστασης</a:t>
            </a:r>
            <a:r>
              <a:rPr lang="en-US" sz="2000" smtClean="0"/>
              <a:t>:</a:t>
            </a:r>
            <a:endParaRPr lang="el-GR" sz="2000" smtClean="0"/>
          </a:p>
          <a:p>
            <a:pPr algn="just"/>
            <a:r>
              <a:rPr lang="el-GR" sz="2000" smtClean="0"/>
              <a:t>α´) διανοούμενοι του Διαφωτισμού.</a:t>
            </a:r>
          </a:p>
          <a:p>
            <a:pPr algn="just"/>
            <a:r>
              <a:rPr lang="el-GR" sz="2000" smtClean="0"/>
              <a:t>β´) έμποροι</a:t>
            </a:r>
          </a:p>
          <a:p>
            <a:pPr algn="just"/>
            <a:r>
              <a:rPr lang="el-GR" sz="2000" smtClean="0"/>
              <a:t>Γ´) νομοκατεστημένες ελίτ</a:t>
            </a:r>
          </a:p>
          <a:p>
            <a:pPr algn="just"/>
            <a:r>
              <a:rPr lang="el-GR" sz="2000" smtClean="0"/>
              <a:t>Νεοελληνικός Διαφωτισμός. Πρβλ. γαλλική </a:t>
            </a:r>
            <a:r>
              <a:rPr lang="en-US" sz="2000" smtClean="0"/>
              <a:t>lumi</a:t>
            </a:r>
            <a:r>
              <a:rPr lang="el-GR" sz="2000" smtClean="0"/>
              <a:t>è</a:t>
            </a:r>
            <a:r>
              <a:rPr lang="en-US" sz="2000" smtClean="0"/>
              <a:t>res</a:t>
            </a:r>
            <a:r>
              <a:rPr lang="el-GR" sz="2000" smtClean="0"/>
              <a:t> («περίοδος των φώτων»).</a:t>
            </a:r>
          </a:p>
          <a:p>
            <a:pPr algn="just"/>
            <a:r>
              <a:rPr lang="el-GR" sz="2000" smtClean="0"/>
              <a:t>Νεοέλληνες Διαφωτιστές</a:t>
            </a:r>
            <a:r>
              <a:rPr lang="en-US" sz="2000" smtClean="0"/>
              <a:t>: </a:t>
            </a:r>
            <a:r>
              <a:rPr lang="el-GR" sz="2000" smtClean="0"/>
              <a:t>Η κοινωνική αυτή ομάδα διέθετε ως μέσο κοινωνικής διάκρισης την ορθολογική γνώση του κόσμου, την πολιτική σκέψη και την παραγωγή ιδεών που ερμήνευαν τους Έλληνες (την ελληνική ταυτότητα) με όρους κοσμικούς, δηλαδή ιστορικούς. Ο νεοελληνικός Διαφωτισμός εισήγαγε στις ελληνικές χώρες τη φιλελεύθερη πολιτική ιδεολογία και τις αξίες του ευρωπαϊκού Διαφωτισμού. Οι Νεοέλληνες Διαφωτιστές διανοούμενοι (μια ομάδα που δεν ξεπερνούσε τα εκατό άτομα) θεμελίωναν ιδεολογικά το δικαίωμα των Ελλήνων να ζουν ελεύθεροι και πολιτικά ανεξάρτητοι. Επρόκειτο για τη μεταμόρφωση των Ρωμιών ραγιάδων σε Έλληνες (με συναίσθηση της αρχαιοελληνικές καταγωγής τους) με «φυσικά δίκαια» (ελευθερία, ισότητα, ισονομία, ισοπολιτεία, δικαίωμα αντίστασης στην τυραννία κλπ.). Σκοπός τους η «μετακένωση» της δυτικής παιδείας στην Ελλάδα και στην ανανέωση της γνωριμίας του νέου ελληνισμού με την γραμματεία των αρχαίων.</a:t>
            </a:r>
            <a:endParaRPr lang="en-US" sz="2000" smtClean="0"/>
          </a:p>
          <a:p>
            <a:endParaRPr lang="en-US" sz="2000" smtClean="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Grp="1" noChangeAspect="1" noChangeArrowheads="1"/>
          </p:cNvPicPr>
          <p:nvPr>
            <p:ph idx="1"/>
          </p:nvPr>
        </p:nvPicPr>
        <p:blipFill>
          <a:blip r:embed="rId2"/>
          <a:srcRect/>
          <a:stretch>
            <a:fillRect/>
          </a:stretch>
        </p:blipFill>
        <p:spPr>
          <a:xfrm>
            <a:off x="457200" y="762000"/>
            <a:ext cx="2514600" cy="4038600"/>
          </a:xfrm>
          <a:noFill/>
        </p:spPr>
      </p:pic>
      <p:pic>
        <p:nvPicPr>
          <p:cNvPr id="26627" name="Picture 3"/>
          <p:cNvPicPr>
            <a:picLocks noChangeAspect="1" noChangeArrowheads="1"/>
          </p:cNvPicPr>
          <p:nvPr/>
        </p:nvPicPr>
        <p:blipFill>
          <a:blip r:embed="rId3"/>
          <a:srcRect/>
          <a:stretch>
            <a:fillRect/>
          </a:stretch>
        </p:blipFill>
        <p:spPr bwMode="auto">
          <a:xfrm>
            <a:off x="3352800" y="838200"/>
            <a:ext cx="2371725" cy="4038600"/>
          </a:xfrm>
          <a:prstGeom prst="rect">
            <a:avLst/>
          </a:prstGeom>
          <a:noFill/>
          <a:ln w="9525">
            <a:noFill/>
            <a:miter lim="800000"/>
            <a:headEnd/>
            <a:tailEnd/>
          </a:ln>
        </p:spPr>
      </p:pic>
      <p:pic>
        <p:nvPicPr>
          <p:cNvPr id="26628" name="Picture 4"/>
          <p:cNvPicPr>
            <a:picLocks noChangeAspect="1" noChangeArrowheads="1"/>
          </p:cNvPicPr>
          <p:nvPr/>
        </p:nvPicPr>
        <p:blipFill>
          <a:blip r:embed="rId4"/>
          <a:srcRect/>
          <a:stretch>
            <a:fillRect/>
          </a:stretch>
        </p:blipFill>
        <p:spPr bwMode="auto">
          <a:xfrm>
            <a:off x="6172200" y="838200"/>
            <a:ext cx="2514600" cy="40386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idx="1"/>
          </p:nvPr>
        </p:nvSpPr>
        <p:spPr>
          <a:xfrm>
            <a:off x="152400" y="152400"/>
            <a:ext cx="8534400" cy="6400800"/>
          </a:xfrm>
        </p:spPr>
        <p:txBody>
          <a:bodyPr/>
          <a:lstStyle/>
          <a:p>
            <a:pPr algn="just"/>
            <a:r>
              <a:rPr lang="el-GR" sz="2000" dirty="0" smtClean="0"/>
              <a:t>Έμποροι</a:t>
            </a:r>
            <a:r>
              <a:rPr lang="en-US" sz="2000" dirty="0" smtClean="0"/>
              <a:t>:</a:t>
            </a:r>
            <a:r>
              <a:rPr lang="el-GR" sz="2000" dirty="0" smtClean="0"/>
              <a:t> πλανόδιοι έμποροι, </a:t>
            </a:r>
            <a:r>
              <a:rPr lang="el-GR" sz="2000" dirty="0" err="1" smtClean="0"/>
              <a:t>καραβοκυραίοι</a:t>
            </a:r>
            <a:r>
              <a:rPr lang="el-GR" sz="2000" dirty="0" smtClean="0"/>
              <a:t>, εμπορικοί πράκτορες μεγάλων Ευρωπαίων εμπόρων, </a:t>
            </a:r>
            <a:r>
              <a:rPr lang="el-GR" sz="2000" dirty="0" err="1" smtClean="0"/>
              <a:t>μικροδανειστές</a:t>
            </a:r>
            <a:r>
              <a:rPr lang="el-GR" sz="2000" dirty="0" smtClean="0"/>
              <a:t>, οι οποίοι διαμόρφωσαν στα μέσα του 18ου αιώνα σημαντική κεφαλαιουχική ισχύ.</a:t>
            </a:r>
          </a:p>
          <a:p>
            <a:pPr algn="just"/>
            <a:r>
              <a:rPr lang="el-GR" sz="2000" dirty="0" err="1" smtClean="0"/>
              <a:t>Νομοκατεστημένες</a:t>
            </a:r>
            <a:r>
              <a:rPr lang="el-GR" sz="2000" dirty="0" smtClean="0"/>
              <a:t> ελίτ της Οθωμανικής Αυτοκρατορίας</a:t>
            </a:r>
            <a:r>
              <a:rPr lang="en-US" sz="2000" dirty="0" smtClean="0"/>
              <a:t>:</a:t>
            </a:r>
            <a:r>
              <a:rPr lang="el-GR" sz="2000" dirty="0" smtClean="0"/>
              <a:t> προεστοί νησιών, προύχοντες και </a:t>
            </a:r>
            <a:r>
              <a:rPr lang="el-GR" sz="2000" dirty="0" err="1" smtClean="0"/>
              <a:t>κοτσαμπάσηδες</a:t>
            </a:r>
            <a:r>
              <a:rPr lang="el-GR" sz="2000" dirty="0" smtClean="0"/>
              <a:t> της Πελοποννήσου, </a:t>
            </a:r>
            <a:r>
              <a:rPr lang="el-GR" sz="2000" dirty="0" err="1" smtClean="0"/>
              <a:t>καπετανέοι</a:t>
            </a:r>
            <a:r>
              <a:rPr lang="en-US" sz="2000" dirty="0" smtClean="0"/>
              <a:t> (</a:t>
            </a:r>
            <a:r>
              <a:rPr lang="el-GR" sz="2000" dirty="0" smtClean="0"/>
              <a:t>δηλ. μπέηδες</a:t>
            </a:r>
            <a:r>
              <a:rPr lang="en-US" sz="2000" dirty="0" smtClean="0"/>
              <a:t>)</a:t>
            </a:r>
            <a:r>
              <a:rPr lang="el-GR" sz="2000" dirty="0" smtClean="0"/>
              <a:t> της Μάνης και ένοπλοι αρματολοί, κλέφτες και </a:t>
            </a:r>
            <a:r>
              <a:rPr lang="el-GR" sz="2000" dirty="0" err="1" smtClean="0"/>
              <a:t>κάποι</a:t>
            </a:r>
            <a:r>
              <a:rPr lang="el-GR" sz="2000" dirty="0" smtClean="0"/>
              <a:t>.</a:t>
            </a:r>
          </a:p>
          <a:p>
            <a:pPr algn="just"/>
            <a:r>
              <a:rPr lang="el-GR" sz="2000" dirty="0" smtClean="0"/>
              <a:t>Οι </a:t>
            </a:r>
            <a:r>
              <a:rPr lang="el-GR" sz="2000" dirty="0" err="1" smtClean="0"/>
              <a:t>κοτσαμπάσηδες</a:t>
            </a:r>
            <a:r>
              <a:rPr lang="el-GR" sz="2000" dirty="0" smtClean="0"/>
              <a:t> της Πελοποννήσου, οι οποίοι δεν ξεπερνούσαν τους 50, αποτελούσαν μια μικροσκοπική ελίτ οικογενειακού χαρακτήρα (</a:t>
            </a:r>
            <a:r>
              <a:rPr lang="el-GR" sz="2000" dirty="0" err="1" smtClean="0"/>
              <a:t>Δεληγιαναίοι</a:t>
            </a:r>
            <a:r>
              <a:rPr lang="el-GR" sz="2000" dirty="0" smtClean="0"/>
              <a:t>, </a:t>
            </a:r>
            <a:r>
              <a:rPr lang="el-GR" sz="2000" dirty="0" err="1" smtClean="0"/>
              <a:t>Σισίνηδες</a:t>
            </a:r>
            <a:r>
              <a:rPr lang="el-GR" sz="2000" dirty="0" smtClean="0"/>
              <a:t>, Ζαΐμηδες, </a:t>
            </a:r>
            <a:r>
              <a:rPr lang="el-GR" sz="2000" dirty="0" err="1" smtClean="0"/>
              <a:t>Λόντοι</a:t>
            </a:r>
            <a:r>
              <a:rPr lang="el-GR" sz="2000" dirty="0" smtClean="0"/>
              <a:t> κλπ.). Διαμεσολαβούσαν στις φορολογικές λειτουργίες του οθωμανικού αυτοκρατορικού κράτους και συνάμα επιτελούσαν διοικητικό ρόλο ως εγγυητές των όρων της κατάκτησης και των φεουδαλικών υποχρεώσεων του πληθυσμού.</a:t>
            </a:r>
          </a:p>
          <a:p>
            <a:pPr algn="just"/>
            <a:r>
              <a:rPr lang="el-GR" sz="2000" dirty="0" smtClean="0"/>
              <a:t>Οι καπετάνιοι της Μάνης διέθεταν το δικαίωμα της οπλοφορίας και απολάμβαναν τοπικής αυτονομίας.</a:t>
            </a:r>
          </a:p>
          <a:p>
            <a:pPr algn="just"/>
            <a:r>
              <a:rPr lang="el-GR" sz="2000" dirty="0" smtClean="0"/>
              <a:t>Οι χριστιανοί </a:t>
            </a:r>
            <a:r>
              <a:rPr lang="el-GR" sz="2000" dirty="0" err="1" smtClean="0"/>
              <a:t>Πελοποννήσιοι</a:t>
            </a:r>
            <a:r>
              <a:rPr lang="el-GR" sz="2000" dirty="0" smtClean="0"/>
              <a:t> </a:t>
            </a:r>
            <a:r>
              <a:rPr lang="el-GR" sz="2000" dirty="0" err="1" smtClean="0"/>
              <a:t>κάποι</a:t>
            </a:r>
            <a:r>
              <a:rPr lang="el-GR" sz="2000" dirty="0" smtClean="0"/>
              <a:t> (σωματοφύλακες των </a:t>
            </a:r>
            <a:r>
              <a:rPr lang="el-GR" sz="2000" dirty="0" err="1" smtClean="0"/>
              <a:t>κοτσαμπάσηδων</a:t>
            </a:r>
            <a:r>
              <a:rPr lang="el-GR" sz="2000" dirty="0" smtClean="0"/>
              <a:t>) προέρχονταν από τα χαμηλότερα κοινωνικά στρώματα και αναδείχθηκαν σε ηγετική θέση μόνον στη διάρκεια της Επανάστασης (όχι νωρίτερα).</a:t>
            </a:r>
          </a:p>
          <a:p>
            <a:pPr algn="just"/>
            <a:r>
              <a:rPr lang="el-GR" sz="2000" dirty="0" smtClean="0"/>
              <a:t>Οι αρματολοί συνίσταντο σε μικρές τοπικές κοινωνικές ομάδες ισχύος, οι οποίες εκμεταλλεύονταν τα κενά ελέγχου της </a:t>
            </a:r>
            <a:r>
              <a:rPr lang="el-GR" sz="2000" dirty="0" err="1" smtClean="0"/>
              <a:t>υπαίθρο</a:t>
            </a:r>
            <a:r>
              <a:rPr lang="el-GR" sz="2000" dirty="0" smtClean="0"/>
              <a:t>.</a:t>
            </a:r>
          </a:p>
          <a:p>
            <a:pPr algn="just"/>
            <a:endParaRPr lang="en-US" sz="2000" dirty="0" smtClean="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endParaRPr lang="en-US" smtClean="0"/>
          </a:p>
        </p:txBody>
      </p:sp>
      <p:sp>
        <p:nvSpPr>
          <p:cNvPr id="5123" name="Content Placeholder 2"/>
          <p:cNvSpPr>
            <a:spLocks noGrp="1"/>
          </p:cNvSpPr>
          <p:nvPr>
            <p:ph idx="1"/>
          </p:nvPr>
        </p:nvSpPr>
        <p:spPr/>
        <p:txBody>
          <a:bodyPr/>
          <a:lstStyle/>
          <a:p>
            <a:endParaRPr lang="en-US" smtClean="0"/>
          </a:p>
        </p:txBody>
      </p:sp>
      <p:pic>
        <p:nvPicPr>
          <p:cNvPr id="5124" name="Picture 2" descr="C:\Documents and Settings\sploum\My Documents\My Pictures\img033.jpg"/>
          <p:cNvPicPr>
            <a:picLocks noChangeAspect="1" noChangeArrowheads="1"/>
          </p:cNvPicPr>
          <p:nvPr/>
        </p:nvPicPr>
        <p:blipFill>
          <a:blip r:embed="rId2"/>
          <a:srcRect/>
          <a:stretch>
            <a:fillRect/>
          </a:stretch>
        </p:blipFill>
        <p:spPr bwMode="auto">
          <a:xfrm>
            <a:off x="14288" y="0"/>
            <a:ext cx="9537700" cy="68580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152400" y="152400"/>
            <a:ext cx="8534400" cy="6400800"/>
          </a:xfrm>
        </p:spPr>
        <p:txBody>
          <a:bodyPr/>
          <a:lstStyle/>
          <a:p>
            <a:pPr algn="just"/>
            <a:r>
              <a:rPr lang="el-GR" sz="2000" smtClean="0"/>
              <a:t>Στις παραμονές της Επανάστασης πολλοί κλέφτες και αρματολοί είχαν εκπέσει στο καθεστώς του μισθοφόρου. Η Επανάσταση τους έδωσε την ευκαιρία να αποκαταστήσουν κάπως τη χαμένη δύναμή τους και δόξα.</a:t>
            </a:r>
          </a:p>
          <a:p>
            <a:pPr algn="just"/>
            <a:r>
              <a:rPr lang="el-GR" sz="2000" smtClean="0"/>
              <a:t>Η Επανάσταση του 1821 επρόκειτο κατ’ αρχήν για μια επανάσταση των συνειδήσεων. Κύριο ιδεολογικό κίνητρο και νομιμοποιό εργαλείο της Επανάστασης: η αμφισβήτηση της κατάκτησης, η οποία από θέλημα Θεού έγινε «τυραννία» (με την αρπαγή και την αυθαιρεσία να αποτελούν πάγια χαρακτηριστικά του παρηκμασμένου οθωμανικού κράτους). Δηλαδή η απονομιμοποίηση της οθωμανικής κυριαρχίας και των στηριγμάτων της.</a:t>
            </a:r>
          </a:p>
          <a:p>
            <a:pPr algn="just"/>
            <a:r>
              <a:rPr lang="el-GR" sz="2000" b="1" smtClean="0"/>
              <a:t>Δημοκρατικός ριζοσπαστισμός</a:t>
            </a:r>
            <a:r>
              <a:rPr lang="el-GR" sz="2000" smtClean="0"/>
              <a:t> του Ρήγα Βελεστινλή (ρεπουμπλικανισμός, κατάργηση παραδοσιακών αξιών και Εκκλησίας, κοινωνικά αιτήματα, όπως διανομή της μεγάλης γαιοκτησίας). Το ριζοσπαστικό επαναστατικό πρόγραμμα του Ρήγα απέβλεπε αφενός στην κατάλυση των υφιστάμενων δεσποτικών πολιτικών δομών, αφετέρου όμως προέβλεπε τη διατήρηση του πολυεθνικού χαρακτήρα των πληθυσμών της Οθωμανικής Αυτοκρατορίας. Ο επιφανέστερος εκφραστής της ριζοσπαστικής πρότασης του Διαφωτισμού οραματίστηκε την παμβαλκανική αδελφοσύνη, τη συναδέλφωση «Χριστιανών και Τούρκων» στον κοινό αγώνα για την ελευθερία και έδινε στο «έθνος» πρωτίστως κοινωνικό (και όχι εθνοπολιτισμικό) περιεχόμενο, ταυτίζοντάς το με τις λαϊκές μάζες («το πλήθος του λαού»).</a:t>
            </a:r>
            <a:endParaRPr lang="en-US" sz="2000" smtClean="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152400" y="0"/>
            <a:ext cx="8534400" cy="6553200"/>
          </a:xfrm>
        </p:spPr>
        <p:txBody>
          <a:bodyPr/>
          <a:lstStyle/>
          <a:p>
            <a:pPr algn="just"/>
            <a:r>
              <a:rPr lang="el-GR" sz="2000" dirty="0" smtClean="0"/>
              <a:t>Το 1797 ο Ρήγας Βελεστινλής κυκλοφόρησε τη </a:t>
            </a:r>
            <a:r>
              <a:rPr lang="el-GR" sz="2000" i="1" dirty="0" err="1" smtClean="0"/>
              <a:t>Νέαν</a:t>
            </a:r>
            <a:r>
              <a:rPr lang="el-GR" sz="2000" i="1" dirty="0" smtClean="0"/>
              <a:t> </a:t>
            </a:r>
            <a:r>
              <a:rPr lang="el-GR" sz="2000" i="1" dirty="0" err="1" smtClean="0"/>
              <a:t>Πολιτικήν</a:t>
            </a:r>
            <a:r>
              <a:rPr lang="el-GR" sz="2000" i="1" dirty="0" smtClean="0"/>
              <a:t> </a:t>
            </a:r>
            <a:r>
              <a:rPr lang="el-GR" sz="2000" i="1" dirty="0" err="1" smtClean="0"/>
              <a:t>Διοίκησιν</a:t>
            </a:r>
            <a:r>
              <a:rPr lang="el-GR" sz="2000" i="1" dirty="0" smtClean="0"/>
              <a:t> των κατοίκων της Ρούμελης, της </a:t>
            </a:r>
            <a:r>
              <a:rPr lang="el-GR" sz="2000" i="1" dirty="0" err="1" smtClean="0"/>
              <a:t>Μικράς</a:t>
            </a:r>
            <a:r>
              <a:rPr lang="el-GR" sz="2000" i="1" dirty="0" smtClean="0"/>
              <a:t> Ασίας, των Μεσογείων Νήσων και της </a:t>
            </a:r>
            <a:r>
              <a:rPr lang="el-GR" sz="2000" i="1" dirty="0" err="1" smtClean="0"/>
              <a:t>Βλαχομπογδανίας</a:t>
            </a:r>
            <a:r>
              <a:rPr lang="el-GR" sz="2000" dirty="0" smtClean="0"/>
              <a:t>. Συντεταγμένο στο όνομα των νόμων – της ελευθερίας – της ισοτιμίας – της αδελφότητος και της Πατρίδος, και εμπνευσμένο από τα γαλλικά συντάγματα του (κυρίως) 1793 και 1795, η </a:t>
            </a:r>
            <a:r>
              <a:rPr lang="el-GR" sz="2000" i="1" dirty="0" smtClean="0"/>
              <a:t>Νέα Πολιτική </a:t>
            </a:r>
            <a:r>
              <a:rPr lang="el-GR" sz="2000" i="1" dirty="0" err="1" smtClean="0"/>
              <a:t>Διοίκησις</a:t>
            </a:r>
            <a:r>
              <a:rPr lang="el-GR" sz="2000" dirty="0" smtClean="0"/>
              <a:t> του Ρήγα περιείχε προκήρυξη, διακήρυξη των δικαιωμάτων του ανθρώπου με 35 άρθρα, το κυρίως σχέδιο του Συντάγματος με 124 άρθρα, το οποίο πρότεινε την οργάνωση σε ενιαίο κράτος όλων των υπόδουλων βαλκανικών λαών, με βάση την αρχή της λαϊκής κυριαρχίας (όπου όλες οι εξουσίες θα πήγαζαν από τον «αυτοκράτορα Λαό»). Ελληνική Δημοκρατία θα εδραζόταν σε ενιαία και αδιαίρετη εδαφική βάση και πολιτειακό θεμέλιό της θα ήταν η ισονομία («ισοτιμία»), όπου δεν θα γινόταν ανεκτή καμία διάκριση θρησκείας, γλώσσας, φυλής ή εθνικής καταγωγής («Ο αυτοκράτωρ λαός είναι όλοι οι κάτοικοι του βασιλείου τούτου χωρίς </a:t>
            </a:r>
            <a:r>
              <a:rPr lang="el-GR" sz="2000" dirty="0" err="1" smtClean="0"/>
              <a:t>εξαίρεσιν</a:t>
            </a:r>
            <a:r>
              <a:rPr lang="el-GR" sz="2000" dirty="0" smtClean="0"/>
              <a:t> θρησκείας και διαλέκτου. Έλληνες, Βούλγαροι, Αλβανοί, Βλάχοι, </a:t>
            </a:r>
            <a:r>
              <a:rPr lang="el-GR" sz="2000" dirty="0" err="1" smtClean="0"/>
              <a:t>Αρμένηδες</a:t>
            </a:r>
            <a:r>
              <a:rPr lang="el-GR" sz="2000" dirty="0" smtClean="0"/>
              <a:t>, Τούρκοι και κάθε άλλον είδος γενεάς»). Ο Κοραής συμμεριζόταν τις απόψεις του Ρήγα, κατ’ ελάχιστον την πρόβλεψη για θρησκευτική ανεκτικότητα, καθώς ζητούμενο για τον Κοραή ήταν «Ισονομία», τόσο για τους Γραικούς όσο και για τους Τούρκους, και η μεταπολεμική ομαλή συμβίωσή τους υπό καθεστώς ισοπολιτείας. Η επανάσταση στις Ηγεμονίες τον Φεβρουάριο του 1821 από τον Αλέξανδρο Υψηλάντη συνιστούσε απόπειρα υλοποίησης της παμβαλκανικής ομοσπονδίας του Ρήγα.</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Grp="1" noChangeAspect="1" noChangeArrowheads="1"/>
          </p:cNvPicPr>
          <p:nvPr>
            <p:ph idx="1"/>
          </p:nvPr>
        </p:nvPicPr>
        <p:blipFill>
          <a:blip r:embed="rId2"/>
          <a:srcRect/>
          <a:stretch>
            <a:fillRect/>
          </a:stretch>
        </p:blipFill>
        <p:spPr>
          <a:xfrm>
            <a:off x="152400" y="1447800"/>
            <a:ext cx="3429000" cy="3810000"/>
          </a:xfrm>
          <a:noFill/>
        </p:spPr>
      </p:pic>
      <p:pic>
        <p:nvPicPr>
          <p:cNvPr id="30723" name="Picture 3"/>
          <p:cNvPicPr>
            <a:picLocks noChangeAspect="1" noChangeArrowheads="1"/>
          </p:cNvPicPr>
          <p:nvPr/>
        </p:nvPicPr>
        <p:blipFill>
          <a:blip r:embed="rId3"/>
          <a:srcRect/>
          <a:stretch>
            <a:fillRect/>
          </a:stretch>
        </p:blipFill>
        <p:spPr bwMode="auto">
          <a:xfrm>
            <a:off x="3886200" y="381000"/>
            <a:ext cx="4953000" cy="6169025"/>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idx="1"/>
          </p:nvPr>
        </p:nvSpPr>
        <p:spPr>
          <a:xfrm>
            <a:off x="152400" y="228600"/>
            <a:ext cx="8534400" cy="6400800"/>
          </a:xfrm>
        </p:spPr>
        <p:txBody>
          <a:bodyPr/>
          <a:lstStyle/>
          <a:p>
            <a:r>
              <a:rPr lang="el-GR" sz="2000" dirty="0" smtClean="0"/>
              <a:t>Κορυφαίο κείμενο του Νεοελληνικού Διαφωτισμού ήταν επίσης η </a:t>
            </a:r>
            <a:r>
              <a:rPr lang="el-GR" sz="2000" i="1" dirty="0" smtClean="0"/>
              <a:t>Ελληνική Νομαρχία</a:t>
            </a:r>
            <a:r>
              <a:rPr lang="el-GR" sz="2000" dirty="0" smtClean="0"/>
              <a:t> (1806), το οποίο καλούσε τους Έλληνες να εξεγερθούν κατά των Τούρκων και να αποκτήσουν «Νομαρχία», δηλαδή πολίτευμα όπου άρχουν οι νόμοι και όχι η αυθαιρεσία του μονάρχη (σουλτάνου). </a:t>
            </a:r>
            <a:endParaRPr lang="en-US" sz="2000" dirty="0" smtClean="0"/>
          </a:p>
          <a:p>
            <a:pPr algn="just"/>
            <a:r>
              <a:rPr lang="el-GR" sz="2000" dirty="0" smtClean="0"/>
              <a:t>Φιλική Εταιρεία (</a:t>
            </a:r>
            <a:r>
              <a:rPr lang="el-GR" sz="2000" dirty="0" err="1" smtClean="0"/>
              <a:t>ιδρ</a:t>
            </a:r>
            <a:r>
              <a:rPr lang="el-GR" sz="2000" dirty="0" smtClean="0"/>
              <a:t>. Οδησσός 1814)</a:t>
            </a:r>
            <a:r>
              <a:rPr lang="en-US" sz="2000" dirty="0" smtClean="0"/>
              <a:t>:</a:t>
            </a:r>
            <a:r>
              <a:rPr lang="el-GR" sz="2000" dirty="0" smtClean="0"/>
              <a:t> Νικόλαος Σκουφάς, Αθανάσιος Τσακάλωφ, Εμμανουήλ </a:t>
            </a:r>
            <a:r>
              <a:rPr lang="el-GR" sz="2000" dirty="0" err="1" smtClean="0"/>
              <a:t>Μάνθος</a:t>
            </a:r>
            <a:r>
              <a:rPr lang="el-GR" sz="2000" dirty="0" smtClean="0"/>
              <a:t>. Μετά την ίδρυση της Φιλικής Εταιρείας (1814) το ζήτημα της επανάστασης τέθηκε με νέους όρους: με βάση ένα πολιτικό και πολιτειακό πρόγραμμα (το οποίο, θολό στην αρχή, έγινε πιο συγκεκριμένο μετά το Σύνταγμα της Επιδαύρου) για τη σύσταση μιας συγκροτημένης ευνομούμενης πολιτείας, και διαμέσου μιας αυτοτελούς και αυτοδύναμης οργάνωσης του έθνους. Με άλλα λόγια η εθνική αποκατάσταση των Ελλήνων θεωρήθηκε ζήτημα ελληνικού ενδιαφέροντος και ελληνικής ευθύνης και όχι, όπως συνέβαινε παλαιότερα, ένα ζήτημα που θα λυνόταν από τις επεμβάσεις και την επεκτατική δραστηριότητα μιας χριστιανικής ευρωπαϊκής δύναμης (της Βενετίας, της Γαλλίας, της Ρωσίας κλπ.).</a:t>
            </a:r>
          </a:p>
          <a:p>
            <a:pPr algn="just"/>
            <a:r>
              <a:rPr lang="el-GR" sz="2000" dirty="0" smtClean="0"/>
              <a:t>Σύνθημα «Ελευθερία ή Θάνατος» δάνειο από το γαλλικό </a:t>
            </a:r>
            <a:r>
              <a:rPr lang="en-US" sz="2000" i="1" dirty="0" smtClean="0"/>
              <a:t>La </a:t>
            </a:r>
            <a:r>
              <a:rPr lang="en-US" sz="2000" i="1" dirty="0" err="1" smtClean="0"/>
              <a:t>Libert</a:t>
            </a:r>
            <a:r>
              <a:rPr lang="el-GR" sz="2000" i="1" dirty="0" smtClean="0"/>
              <a:t>é </a:t>
            </a:r>
            <a:r>
              <a:rPr lang="en-US" sz="2000" i="1" dirty="0" err="1" smtClean="0"/>
              <a:t>ou</a:t>
            </a:r>
            <a:r>
              <a:rPr lang="en-US" sz="2000" i="1" dirty="0" smtClean="0"/>
              <a:t> la Mort</a:t>
            </a:r>
            <a:r>
              <a:rPr lang="el-GR" sz="2000" dirty="0" smtClean="0"/>
              <a:t>. Πολιτική έννοια του θανάτου. Παρότι οι Έλληνες επαναστάτες δεν απεμπόλησαν ουδέ κατ’ ελάχιστον τη θρησκευτική τους πίστη, κυρίαρχος γνώμονας της ζωής ή του θανάτου τους ήταν στο εξής η πολιτική ελευθερία.</a:t>
            </a:r>
            <a:endParaRPr lang="en-US" sz="2000" dirty="0" smtClean="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6324600"/>
          </a:xfrm>
        </p:spPr>
        <p:txBody>
          <a:bodyPr/>
          <a:lstStyle/>
          <a:p>
            <a:pPr algn="ctr">
              <a:buFont typeface="Arial" charset="0"/>
              <a:buNone/>
              <a:defRPr/>
            </a:pPr>
            <a:r>
              <a:rPr lang="el-GR" sz="2000" b="1" dirty="0" smtClean="0"/>
              <a:t>Διακήρυξη της Ελληνικής Ανεξαρτησίας</a:t>
            </a:r>
            <a:r>
              <a:rPr lang="el-GR" sz="2000" dirty="0" smtClean="0"/>
              <a:t> </a:t>
            </a:r>
          </a:p>
          <a:p>
            <a:pPr algn="ctr">
              <a:buFont typeface="Arial" charset="0"/>
              <a:buNone/>
              <a:defRPr/>
            </a:pPr>
            <a:endParaRPr lang="en-US" sz="2000" dirty="0" smtClean="0"/>
          </a:p>
          <a:p>
            <a:pPr marL="0" algn="just">
              <a:spcBef>
                <a:spcPts val="200"/>
              </a:spcBef>
              <a:buFont typeface="Arial" charset="0"/>
              <a:buNone/>
              <a:defRPr/>
            </a:pPr>
            <a:r>
              <a:rPr lang="el-GR" sz="2000" dirty="0" smtClean="0"/>
              <a:t>Το </a:t>
            </a:r>
            <a:r>
              <a:rPr lang="el-GR" sz="2000" dirty="0" err="1" smtClean="0"/>
              <a:t>Ελληνικόν</a:t>
            </a:r>
            <a:r>
              <a:rPr lang="el-GR" sz="2000" dirty="0" smtClean="0"/>
              <a:t> Έθνος, το υπό την φρικώδη </a:t>
            </a:r>
            <a:r>
              <a:rPr lang="el-GR" sz="2000" dirty="0" err="1" smtClean="0"/>
              <a:t>Οθωμανικήν</a:t>
            </a:r>
            <a:r>
              <a:rPr lang="el-GR" sz="2000" dirty="0" smtClean="0"/>
              <a:t> </a:t>
            </a:r>
            <a:r>
              <a:rPr lang="el-GR" sz="2000" dirty="0" err="1" smtClean="0"/>
              <a:t>δυναστείαν</a:t>
            </a:r>
            <a:r>
              <a:rPr lang="el-GR" sz="2000" dirty="0" smtClean="0"/>
              <a:t>, μη </a:t>
            </a:r>
            <a:r>
              <a:rPr lang="el-GR" sz="2000" dirty="0" err="1" smtClean="0"/>
              <a:t>δυνάμενον</a:t>
            </a:r>
            <a:r>
              <a:rPr lang="el-GR" sz="2000" dirty="0" smtClean="0"/>
              <a:t> να </a:t>
            </a:r>
            <a:r>
              <a:rPr lang="el-GR" sz="2000" dirty="0" err="1" smtClean="0"/>
              <a:t>φέρη</a:t>
            </a:r>
            <a:r>
              <a:rPr lang="el-GR" sz="2000" dirty="0" smtClean="0"/>
              <a:t> τον </a:t>
            </a:r>
            <a:r>
              <a:rPr lang="el-GR" sz="2000" dirty="0" err="1" smtClean="0"/>
              <a:t>βαρύτατον</a:t>
            </a:r>
            <a:r>
              <a:rPr lang="el-GR" sz="2000" dirty="0" smtClean="0"/>
              <a:t> και </a:t>
            </a:r>
            <a:r>
              <a:rPr lang="el-GR" sz="2000" dirty="0" err="1" smtClean="0"/>
              <a:t>απαραδειγμάτιστον</a:t>
            </a:r>
            <a:r>
              <a:rPr lang="el-GR" sz="2000" dirty="0" smtClean="0"/>
              <a:t> </a:t>
            </a:r>
            <a:r>
              <a:rPr lang="el-GR" sz="2000" dirty="0" err="1" smtClean="0"/>
              <a:t>ζυγόν</a:t>
            </a:r>
            <a:r>
              <a:rPr lang="el-GR" sz="2000" dirty="0" smtClean="0"/>
              <a:t> της τυραννίας, και </a:t>
            </a:r>
            <a:r>
              <a:rPr lang="el-GR" sz="2000" dirty="0" err="1" smtClean="0"/>
              <a:t>αποσείσαν</a:t>
            </a:r>
            <a:r>
              <a:rPr lang="el-GR" sz="2000" dirty="0" smtClean="0"/>
              <a:t> αυτόν με </a:t>
            </a:r>
            <a:r>
              <a:rPr lang="el-GR" sz="2000" dirty="0" err="1" smtClean="0"/>
              <a:t>μεγάλας</a:t>
            </a:r>
            <a:r>
              <a:rPr lang="el-GR" sz="2000" dirty="0" smtClean="0"/>
              <a:t> θυσίας, κηρύττει σήμερον δια των νομίμων Παραστατών του, εις </a:t>
            </a:r>
            <a:r>
              <a:rPr lang="el-GR" sz="2000" dirty="0" err="1" smtClean="0"/>
              <a:t>Εθνικήν</a:t>
            </a:r>
            <a:r>
              <a:rPr lang="el-GR" sz="2000" dirty="0" smtClean="0"/>
              <a:t> συνηγμένων </a:t>
            </a:r>
            <a:r>
              <a:rPr lang="el-GR" sz="2000" dirty="0" err="1" smtClean="0"/>
              <a:t>Συνέλευσιν</a:t>
            </a:r>
            <a:r>
              <a:rPr lang="el-GR" sz="2000" dirty="0" smtClean="0"/>
              <a:t>, ενώπιον Θεού και ανθρώπων, την </a:t>
            </a:r>
            <a:r>
              <a:rPr lang="el-GR" sz="2000" dirty="0" err="1" smtClean="0"/>
              <a:t>Πολιτικήν</a:t>
            </a:r>
            <a:r>
              <a:rPr lang="el-GR" sz="2000" dirty="0" smtClean="0"/>
              <a:t> αυτού </a:t>
            </a:r>
            <a:r>
              <a:rPr lang="el-GR" sz="2000" dirty="0" err="1" smtClean="0"/>
              <a:t>Ύπαρξιν</a:t>
            </a:r>
            <a:r>
              <a:rPr lang="el-GR" sz="2000" dirty="0" smtClean="0"/>
              <a:t> και </a:t>
            </a:r>
            <a:r>
              <a:rPr lang="el-GR" sz="2000" dirty="0" err="1" smtClean="0"/>
              <a:t>Ανεξαρτησίαν</a:t>
            </a:r>
            <a:r>
              <a:rPr lang="el-GR" sz="2000" dirty="0" smtClean="0"/>
              <a:t> (εν </a:t>
            </a:r>
            <a:r>
              <a:rPr lang="el-GR" sz="2000" dirty="0" err="1" smtClean="0"/>
              <a:t>Επιδαύρω</a:t>
            </a:r>
            <a:r>
              <a:rPr lang="el-GR" sz="2000" dirty="0" smtClean="0"/>
              <a:t>, την α Ιανουαρίου, </a:t>
            </a:r>
            <a:r>
              <a:rPr lang="el-GR" sz="2000" dirty="0" err="1" smtClean="0"/>
              <a:t>έτει</a:t>
            </a:r>
            <a:r>
              <a:rPr lang="el-GR" sz="2000" dirty="0" smtClean="0"/>
              <a:t> </a:t>
            </a:r>
            <a:r>
              <a:rPr lang="el-GR" sz="2000" dirty="0" err="1" smtClean="0"/>
              <a:t>αωκβ</a:t>
            </a:r>
            <a:r>
              <a:rPr lang="el-GR" sz="2000" dirty="0" smtClean="0"/>
              <a:t>´ και α´ της Ανεξαρτησίας).</a:t>
            </a:r>
          </a:p>
          <a:p>
            <a:pPr algn="ctr">
              <a:buFont typeface="Arial" charset="0"/>
              <a:buNone/>
              <a:defRPr/>
            </a:pPr>
            <a:endParaRPr lang="el-GR" sz="2000" b="1" dirty="0" smtClean="0"/>
          </a:p>
          <a:p>
            <a:pPr algn="ctr">
              <a:buFont typeface="Arial" charset="0"/>
              <a:buNone/>
              <a:defRPr/>
            </a:pPr>
            <a:r>
              <a:rPr lang="el-GR" sz="2000" b="1" dirty="0" err="1" smtClean="0"/>
              <a:t>Προσωρινόν</a:t>
            </a:r>
            <a:r>
              <a:rPr lang="el-GR" sz="2000" b="1" dirty="0" smtClean="0"/>
              <a:t> Πολίτευμα της Ελλάδος </a:t>
            </a:r>
          </a:p>
          <a:p>
            <a:pPr algn="ctr">
              <a:buFont typeface="Arial" charset="0"/>
              <a:buNone/>
              <a:defRPr/>
            </a:pPr>
            <a:r>
              <a:rPr lang="el-GR" sz="2000" b="1" dirty="0" smtClean="0"/>
              <a:t>κατά την εν </a:t>
            </a:r>
            <a:r>
              <a:rPr lang="el-GR" sz="2000" b="1" dirty="0" err="1" smtClean="0"/>
              <a:t>Επιδαύρω</a:t>
            </a:r>
            <a:r>
              <a:rPr lang="el-GR" sz="2000" b="1" dirty="0" smtClean="0"/>
              <a:t> Α´ </a:t>
            </a:r>
            <a:r>
              <a:rPr lang="el-GR" sz="2000" b="1" dirty="0" err="1" smtClean="0"/>
              <a:t>Εθνικήν</a:t>
            </a:r>
            <a:r>
              <a:rPr lang="el-GR" sz="2000" b="1" dirty="0" smtClean="0"/>
              <a:t> </a:t>
            </a:r>
            <a:r>
              <a:rPr lang="el-GR" sz="2000" b="1" dirty="0" err="1" smtClean="0"/>
              <a:t>Συνέλευσιν</a:t>
            </a:r>
            <a:endParaRPr lang="el-GR" sz="2000" b="1" dirty="0" smtClean="0"/>
          </a:p>
          <a:p>
            <a:pPr algn="ctr">
              <a:buFont typeface="Arial" charset="0"/>
              <a:buNone/>
              <a:defRPr/>
            </a:pPr>
            <a:endParaRPr lang="en-US" sz="2000" dirty="0" smtClean="0"/>
          </a:p>
          <a:p>
            <a:pPr>
              <a:defRPr/>
            </a:pPr>
            <a:r>
              <a:rPr lang="el-GR" sz="2000" dirty="0" smtClean="0"/>
              <a:t>Όλοι Έλληνες </a:t>
            </a:r>
            <a:r>
              <a:rPr lang="el-GR" sz="2000" dirty="0" err="1" smtClean="0"/>
              <a:t>εισίν</a:t>
            </a:r>
            <a:r>
              <a:rPr lang="el-GR" sz="2000" dirty="0" smtClean="0"/>
              <a:t> όμοιοι ενώπιον των νόμων άνευ τινός εξαιρέσεως ή βαθμού, ή κλάσεως, ή αξιώματος. (Τίτλος Α´, Τμήμα Β´, άρθρο γ´)</a:t>
            </a:r>
            <a:endParaRPr lang="en-US" sz="2000" dirty="0" smtClean="0"/>
          </a:p>
          <a:p>
            <a:pPr>
              <a:defRPr/>
            </a:pPr>
            <a:r>
              <a:rPr lang="el-GR" sz="2000" dirty="0" smtClean="0"/>
              <a:t>Το </a:t>
            </a:r>
            <a:r>
              <a:rPr lang="el-GR" sz="2000" dirty="0" err="1" smtClean="0"/>
              <a:t>Δικαστικόν</a:t>
            </a:r>
            <a:r>
              <a:rPr lang="el-GR" sz="2000" dirty="0" smtClean="0"/>
              <a:t> είναι </a:t>
            </a:r>
            <a:r>
              <a:rPr lang="el-GR" sz="2000" dirty="0" err="1" smtClean="0"/>
              <a:t>ανεξάρτητον</a:t>
            </a:r>
            <a:r>
              <a:rPr lang="el-GR" sz="2000" dirty="0" smtClean="0"/>
              <a:t> από τας </a:t>
            </a:r>
            <a:r>
              <a:rPr lang="el-GR" sz="2000" dirty="0" err="1" smtClean="0"/>
              <a:t>άλλας</a:t>
            </a:r>
            <a:r>
              <a:rPr lang="el-GR" sz="2000" dirty="0" smtClean="0"/>
              <a:t> δύο δυνάμεις, την </a:t>
            </a:r>
            <a:r>
              <a:rPr lang="el-GR" sz="2000" dirty="0" err="1" smtClean="0"/>
              <a:t>Εκτελεστικήν</a:t>
            </a:r>
            <a:r>
              <a:rPr lang="el-GR" sz="2000" dirty="0" smtClean="0"/>
              <a:t> και </a:t>
            </a:r>
            <a:r>
              <a:rPr lang="el-GR" sz="2000" dirty="0" err="1" smtClean="0"/>
              <a:t>Βουλευτικήν</a:t>
            </a:r>
            <a:r>
              <a:rPr lang="el-GR" sz="2000" dirty="0" smtClean="0"/>
              <a:t>. (Τίτλος Ε´, Τμήμα Θ´, άρθρο πζ´)</a:t>
            </a:r>
            <a:endParaRPr lang="en-US" sz="2000" dirty="0" smtClean="0"/>
          </a:p>
          <a:p>
            <a:pPr>
              <a:defRPr/>
            </a:pPr>
            <a:r>
              <a:rPr lang="el-GR" sz="2000" dirty="0" smtClean="0"/>
              <a:t>Τα βασανιστήρια καταργούνται διαπαντός, καθώς και η ποινή της δημεύσεως. (Τίτλος Ε´, Τμήμα Θ´, άρθρο </a:t>
            </a:r>
            <a:r>
              <a:rPr lang="el-GR" sz="2000" dirty="0" err="1" smtClean="0"/>
              <a:t>θ</a:t>
            </a:r>
            <a:r>
              <a:rPr lang="el-GR" sz="2000" dirty="0" smtClean="0"/>
              <a:t>´)</a:t>
            </a:r>
            <a:endParaRPr lang="en-US" sz="2000" dirty="0" smtClean="0"/>
          </a:p>
          <a:p>
            <a:pPr algn="just">
              <a:defRPr/>
            </a:pPr>
            <a:endParaRPr lang="en-US" sz="20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idx="1"/>
          </p:nvPr>
        </p:nvSpPr>
        <p:spPr>
          <a:xfrm>
            <a:off x="152400" y="152400"/>
            <a:ext cx="8382000" cy="6553200"/>
          </a:xfrm>
        </p:spPr>
        <p:txBody>
          <a:bodyPr/>
          <a:lstStyle/>
          <a:p>
            <a:pPr algn="ctr">
              <a:buFont typeface="Arial" charset="0"/>
              <a:buNone/>
            </a:pPr>
            <a:r>
              <a:rPr lang="el-GR" sz="2000" b="1" smtClean="0"/>
              <a:t>Νόμος της Επιδαύρου ήτοι Προσωρινόν Πολίτευμα της Ελλάδος κατά την εν Άστρει Β´ Εθνικήν Συνέλευσιν</a:t>
            </a:r>
            <a:endParaRPr lang="en-US" sz="2000" smtClean="0"/>
          </a:p>
          <a:p>
            <a:r>
              <a:rPr lang="el-GR" sz="2000" smtClean="0"/>
              <a:t>Όλοι οι Έλληνες εισίν ίσοι ενώπιον των Νόμων, άνευ τινός εξαιρέσεως.</a:t>
            </a:r>
            <a:endParaRPr lang="en-US" sz="2000" smtClean="0"/>
          </a:p>
          <a:p>
            <a:r>
              <a:rPr lang="el-GR" sz="2000" smtClean="0"/>
              <a:t>Εις την Ελληνικήν Επικράτειαν ούτε πωλείται, ούτε αγοράζεται άνθρωπος∙ αργυρώνητος δε παντός γένους, και πάσης θρησκείας, άμα πατήσας το Ελληνικόν έδαφος, είναι ελεύθερος, και από τον δεσπότην αυτού ακαταζήτητος.</a:t>
            </a:r>
          </a:p>
          <a:p>
            <a:pPr>
              <a:buFont typeface="Arial" charset="0"/>
              <a:buNone/>
            </a:pPr>
            <a:r>
              <a:rPr lang="el-GR" sz="2000" smtClean="0"/>
              <a:t>(Τμήμα Β´, Κεφάλαιον Β´, άρθρα γ´ και θ´)</a:t>
            </a:r>
            <a:endParaRPr lang="en-US" sz="2000" smtClean="0"/>
          </a:p>
          <a:p>
            <a:r>
              <a:rPr lang="el-GR" sz="2000" smtClean="0"/>
              <a:t>Το Βουλευτικόν αποφασίζει περί δανείων, με την εγγύτησιν του έθνους λαμβανομένων, και περί εκποιήσεως μέρους, εξ απάντων των εθνικών κτημάτων, αναλόγου με την χρείαν. Όταν δ’ έχη να εκποιήση, η πώλησις αύτη να γίνεται αναλόγως εις όλας τας επαρχίας της Ελληνικής Επικρατείας, και να προκηρύττη τακτικώς την πώλησιν η Διοίκησις εις όλας τας επαρχίας, και να έχωσι την προτίμησιν εις την αγοράν οι Έλληνες.</a:t>
            </a:r>
            <a:endParaRPr lang="en-US" sz="2000" smtClean="0"/>
          </a:p>
          <a:p>
            <a:pPr>
              <a:buFont typeface="Arial" charset="0"/>
              <a:buNone/>
            </a:pPr>
            <a:r>
              <a:rPr lang="el-GR" sz="2000" smtClean="0"/>
              <a:t>(Τμήμα Δ´, Κεφάλαιον Δ´, άρθρο λε´)</a:t>
            </a:r>
            <a:endParaRPr lang="en-US" sz="2000" smtClean="0"/>
          </a:p>
          <a:p>
            <a:endParaRPr lang="en-US" sz="2000" smtClean="0"/>
          </a:p>
          <a:p>
            <a:pPr>
              <a:buFont typeface="Arial" charset="0"/>
              <a:buNone/>
            </a:pPr>
            <a:endParaRPr lang="el-GR" sz="2000" smtClean="0"/>
          </a:p>
          <a:p>
            <a:pPr>
              <a:buFont typeface="Arial" charset="0"/>
              <a:buNone/>
            </a:pPr>
            <a:endParaRPr lang="en-US" sz="2000" smtClean="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a:xfrm>
            <a:off x="228600" y="228600"/>
            <a:ext cx="8763000" cy="6400800"/>
          </a:xfrm>
        </p:spPr>
        <p:txBody>
          <a:bodyPr/>
          <a:lstStyle/>
          <a:p>
            <a:pPr algn="ctr">
              <a:buFont typeface="Arial" charset="0"/>
              <a:buNone/>
            </a:pPr>
            <a:r>
              <a:rPr lang="el-GR" sz="2000" b="1" smtClean="0"/>
              <a:t>Πολιτικόν Σύνταγμα της Ελλάδος κατά την εν Τροιζήνι Γ´ Εθνικήν Συνέλευσιν</a:t>
            </a:r>
            <a:endParaRPr lang="en-US" sz="2000" smtClean="0"/>
          </a:p>
          <a:p>
            <a:r>
              <a:rPr lang="el-GR" sz="2000" smtClean="0"/>
              <a:t>Η Κυριαρχία ενυπάρχει εις το Έθνος∙ πάσα εξουσία πηγάζει εξ αυτού, και υπάρχει υπέρ αυτού.</a:t>
            </a:r>
            <a:endParaRPr lang="en-US" sz="2000" smtClean="0"/>
          </a:p>
          <a:p>
            <a:r>
              <a:rPr lang="el-GR" sz="2000" smtClean="0"/>
              <a:t>Κανείς δεν δύναται να μείνη εις φυλακήν πλέον των εικοσιτεσσάρων ωρών, χωρίς να πληροφορηθή επισήμως τας αιτίας της φυλακίσεώς του∙ και πλειότερον των τριών ημερών, χωρίς ν’ αρχίση η εξέτασις.</a:t>
            </a:r>
            <a:endParaRPr lang="en-US" sz="2000" smtClean="0"/>
          </a:p>
          <a:p>
            <a:r>
              <a:rPr lang="el-GR" sz="2000" smtClean="0"/>
              <a:t>Κανένας τίτλος ευγενείας δεν δίδεται από την Ελληνικήν Πολιτείαν∙</a:t>
            </a:r>
            <a:endParaRPr lang="en-US" sz="2000" smtClean="0"/>
          </a:p>
          <a:p>
            <a:r>
              <a:rPr lang="el-GR" sz="2000" smtClean="0"/>
              <a:t>Τα επίθετα Εκλαμπρότατος, Εξοχώτατος, κ.τ.λ. δεν δίδονται εις κανένα Έλληνα εντός της Επικρατείας. Εις μόνον τον Κυβερνήτην δίδεται το επίθετον Εξοχώτατος∙ αλλά και τούτο συμπαύει με το αξίωμά του.</a:t>
            </a:r>
            <a:endParaRPr lang="en-US" sz="2000" smtClean="0"/>
          </a:p>
          <a:p>
            <a:pPr>
              <a:buFont typeface="Arial" charset="0"/>
              <a:buNone/>
            </a:pPr>
            <a:r>
              <a:rPr lang="el-GR" sz="2000" smtClean="0"/>
              <a:t>(Κεφάλαιον Γ´ [«Δημόσιον δίκαιον των Ελλήνων»], άρθρα 5, 23, 27-28)</a:t>
            </a:r>
            <a:endParaRPr lang="en-US" sz="2000" smtClean="0"/>
          </a:p>
          <a:p>
            <a:pPr algn="just"/>
            <a:endParaRPr lang="en-US" sz="2000" smtClean="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381000" y="274638"/>
            <a:ext cx="8305800" cy="487362"/>
          </a:xfrm>
        </p:spPr>
        <p:txBody>
          <a:bodyPr/>
          <a:lstStyle/>
          <a:p>
            <a:r>
              <a:rPr lang="el-GR" sz="2800" b="1" smtClean="0"/>
              <a:t>Το ζήτημα των αυτοχθόνων και  ετεροχθόνων</a:t>
            </a:r>
            <a:br>
              <a:rPr lang="el-GR" sz="2800" b="1" smtClean="0"/>
            </a:br>
            <a:endParaRPr lang="en-US" sz="2800" b="1" smtClean="0"/>
          </a:p>
        </p:txBody>
      </p:sp>
      <p:sp>
        <p:nvSpPr>
          <p:cNvPr id="35843" name="Content Placeholder 2"/>
          <p:cNvSpPr>
            <a:spLocks noGrp="1"/>
          </p:cNvSpPr>
          <p:nvPr>
            <p:ph idx="1"/>
          </p:nvPr>
        </p:nvSpPr>
        <p:spPr>
          <a:xfrm>
            <a:off x="152400" y="685800"/>
            <a:ext cx="8534400" cy="6019800"/>
          </a:xfrm>
        </p:spPr>
        <p:txBody>
          <a:bodyPr/>
          <a:lstStyle/>
          <a:p>
            <a:pPr algn="just"/>
            <a:r>
              <a:rPr lang="el-GR" sz="2000" dirty="0" smtClean="0"/>
              <a:t>Απολυταρχισμός</a:t>
            </a:r>
          </a:p>
          <a:p>
            <a:pPr algn="just"/>
            <a:r>
              <a:rPr lang="el-GR" sz="2000" dirty="0" smtClean="0"/>
              <a:t>Ξενοκρατία, Βαυαροκρατία</a:t>
            </a:r>
          </a:p>
          <a:p>
            <a:pPr algn="just"/>
            <a:r>
              <a:rPr lang="el-GR" sz="2000" dirty="0" smtClean="0"/>
              <a:t>χρεωκοπία της 2 Σεπτεμβρίου 1843</a:t>
            </a:r>
          </a:p>
          <a:p>
            <a:pPr algn="just"/>
            <a:r>
              <a:rPr lang="el-GR" sz="2000" dirty="0" smtClean="0"/>
              <a:t>Κίνημα της 3 Σεπτεμβρίου 1843</a:t>
            </a:r>
          </a:p>
          <a:p>
            <a:pPr algn="just"/>
            <a:r>
              <a:rPr lang="el-GR" sz="2000" dirty="0" smtClean="0"/>
              <a:t>Οι εργασίες της «Γ´ Σεπτεμβρίου εν Αθήναις Εθνικής των Ελλήνων Συνελεύσεως» άρχισαν επίσημα στις 8 Νοεμβρίου 1843 .</a:t>
            </a:r>
          </a:p>
          <a:p>
            <a:pPr algn="just"/>
            <a:r>
              <a:rPr lang="el-GR" sz="2000" dirty="0" smtClean="0"/>
              <a:t>Υπόμνημα υπογεγραμμένο από 2.600 πολίτες, που ζητά την απομάκρυνση των «</a:t>
            </a:r>
            <a:r>
              <a:rPr lang="el-GR" sz="2000" dirty="0" err="1" smtClean="0"/>
              <a:t>νεήλυδων</a:t>
            </a:r>
            <a:r>
              <a:rPr lang="el-GR" sz="2000" dirty="0" smtClean="0"/>
              <a:t>» (22/12/1843).</a:t>
            </a:r>
          </a:p>
          <a:p>
            <a:pPr algn="just"/>
            <a:r>
              <a:rPr lang="el-GR" sz="2000" dirty="0" smtClean="0"/>
              <a:t>3 Ιανουαρίου 1844 συζήτηση περί του άρθρου 3 του Συντάγματος (για τα προσόντα του Έλληνα πολίτη.</a:t>
            </a:r>
          </a:p>
          <a:p>
            <a:pPr algn="just"/>
            <a:r>
              <a:rPr lang="el-GR" sz="2000" dirty="0" smtClean="0"/>
              <a:t>12 Ιανουαρίου 1844 Β´ Ψήφισμα. Ορίζει τον αποκλεισμό ή την απόλυση από τη δημόσια υπηρεσία των ετεροχθόνων για 2-4 έτη ανάλογα με τον χρόνο εγκατάστασης στην Ελλάδα (1827, 1829, 1837).</a:t>
            </a:r>
          </a:p>
          <a:p>
            <a:pPr algn="just"/>
            <a:r>
              <a:rPr lang="el-GR" sz="2000" dirty="0" smtClean="0"/>
              <a:t>14 Ιανουαρίου 1844 αγόρευση Ι. </a:t>
            </a:r>
            <a:r>
              <a:rPr lang="el-GR" sz="2000" dirty="0" err="1" smtClean="0"/>
              <a:t>Κωλέττη</a:t>
            </a:r>
            <a:r>
              <a:rPr lang="el-GR" sz="2000" dirty="0" smtClean="0"/>
              <a:t> περί της μεγάλης ιδέας</a:t>
            </a:r>
          </a:p>
          <a:p>
            <a:pPr algn="just"/>
            <a:r>
              <a:rPr lang="el-GR" sz="2000" dirty="0" smtClean="0"/>
              <a:t>Έως τις 5 Οκτωβρίου 1845 απολύθηκαν 70-75 δημόσιοι υπάλληλοι (κυρίως δικαστικοί).</a:t>
            </a:r>
          </a:p>
          <a:p>
            <a:pPr algn="just"/>
            <a:r>
              <a:rPr lang="el-GR" sz="2000" dirty="0" smtClean="0"/>
              <a:t>Ο εκλογικός νόμος του 1844 καθιέρωνε την άμεση, μυστική και καθολική ψηφοφορία (των αρρένων).</a:t>
            </a:r>
          </a:p>
          <a:p>
            <a:pPr algn="just"/>
            <a:endParaRPr lang="el-GR" sz="2000" dirty="0" smtClean="0"/>
          </a:p>
          <a:p>
            <a:pPr algn="just"/>
            <a:endParaRPr lang="el-GR" sz="2000" dirty="0" smtClean="0"/>
          </a:p>
          <a:p>
            <a:pPr algn="just"/>
            <a:endParaRPr lang="el-GR" sz="2000" dirty="0" smtClean="0"/>
          </a:p>
          <a:p>
            <a:pPr algn="just"/>
            <a:endParaRPr lang="en-US" sz="2000" dirty="0" smtClean="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a:defRPr/>
            </a:pPr>
            <a:r>
              <a:rPr lang="el-GR" sz="2000" dirty="0" smtClean="0"/>
              <a:t>Άρθρο 3</a:t>
            </a:r>
            <a:r>
              <a:rPr lang="en-US" sz="2000" dirty="0" smtClean="0"/>
              <a:t>:</a:t>
            </a:r>
            <a:r>
              <a:rPr lang="el-GR" sz="2000" dirty="0" smtClean="0"/>
              <a:t> Οι Έλληνες είναι ίσοι ενώπιον του Νόμου και </a:t>
            </a:r>
            <a:r>
              <a:rPr lang="el-GR" sz="2000" dirty="0" err="1" smtClean="0"/>
              <a:t>συνεισφέρουσιν</a:t>
            </a:r>
            <a:r>
              <a:rPr lang="el-GR" sz="2000" dirty="0" smtClean="0"/>
              <a:t> αδιακρίτως εις τα δημόσια βάρη, αναλόγως της περιουσίας των· μόνοι δε οι </a:t>
            </a:r>
            <a:r>
              <a:rPr lang="el-GR" sz="2000" dirty="0" err="1" smtClean="0"/>
              <a:t>πολίται</a:t>
            </a:r>
            <a:r>
              <a:rPr lang="el-GR" sz="2000" dirty="0" smtClean="0"/>
              <a:t> Έλληνες είναι δεκτοί εις όλα τα δημόσια επαγγέλματα.</a:t>
            </a:r>
          </a:p>
          <a:p>
            <a:pPr indent="-1828800">
              <a:buFont typeface="Arial" charset="0"/>
              <a:buNone/>
              <a:defRPr/>
            </a:pPr>
            <a:r>
              <a:rPr lang="el-GR" sz="2000" dirty="0" smtClean="0"/>
              <a:t>		</a:t>
            </a:r>
            <a:r>
              <a:rPr lang="el-GR" sz="2000" dirty="0" err="1" smtClean="0"/>
              <a:t>Πολίται</a:t>
            </a:r>
            <a:r>
              <a:rPr lang="el-GR" sz="2000" dirty="0" smtClean="0"/>
              <a:t> είναι όσοι απέκτησαν ή </a:t>
            </a:r>
            <a:r>
              <a:rPr lang="el-GR" sz="2000" dirty="0" err="1" smtClean="0"/>
              <a:t>αποκτήσωσι</a:t>
            </a:r>
            <a:r>
              <a:rPr lang="el-GR" sz="2000" dirty="0" smtClean="0"/>
              <a:t> τα χαρακτηριστικά του πολίτου κατά τους Νόμους του Κράτους.</a:t>
            </a:r>
            <a:endParaRPr lang="en-US" sz="2000" dirty="0" smtClean="0"/>
          </a:p>
          <a:p>
            <a:pPr>
              <a:defRPr/>
            </a:pPr>
            <a:r>
              <a:rPr lang="el-GR" sz="2000" dirty="0" smtClean="0"/>
              <a:t>Άρθρον 105: </a:t>
            </a:r>
            <a:r>
              <a:rPr lang="el-GR" sz="2000" dirty="0" err="1" smtClean="0"/>
              <a:t>Δι</a:t>
            </a:r>
            <a:r>
              <a:rPr lang="el-GR" sz="2000" dirty="0" smtClean="0"/>
              <a:t>’ ιδιαιτέρων Νόμων, και όσον </a:t>
            </a:r>
            <a:r>
              <a:rPr lang="el-GR" sz="2000" dirty="0" err="1" smtClean="0"/>
              <a:t>ένεστι</a:t>
            </a:r>
            <a:r>
              <a:rPr lang="el-GR" sz="2000" dirty="0" smtClean="0"/>
              <a:t> </a:t>
            </a:r>
            <a:r>
              <a:rPr lang="el-GR" sz="2000" dirty="0" err="1" smtClean="0"/>
              <a:t>ταχύτερον</a:t>
            </a:r>
            <a:r>
              <a:rPr lang="el-GR" sz="2000" dirty="0" smtClean="0"/>
              <a:t>, πρέπει να </a:t>
            </a:r>
            <a:r>
              <a:rPr lang="el-GR" sz="2000" dirty="0" err="1" smtClean="0"/>
              <a:t>ληφθή</a:t>
            </a:r>
            <a:r>
              <a:rPr lang="el-GR" sz="2000" dirty="0" smtClean="0"/>
              <a:t> πρόνοια περί των εξής αντικειμένων:</a:t>
            </a:r>
            <a:endParaRPr lang="en-US" sz="2000" dirty="0" smtClean="0"/>
          </a:p>
          <a:p>
            <a:pPr>
              <a:defRPr/>
            </a:pPr>
            <a:r>
              <a:rPr lang="el-GR" sz="2000" dirty="0" smtClean="0"/>
              <a:t>[...]</a:t>
            </a:r>
            <a:endParaRPr lang="en-US" sz="2000" dirty="0" smtClean="0"/>
          </a:p>
          <a:p>
            <a:pPr>
              <a:defRPr/>
            </a:pPr>
            <a:r>
              <a:rPr lang="el-GR" sz="2000" dirty="0" smtClean="0"/>
              <a:t>γ´) Περί της διαθέσεως και διανομής της εθνικής γης, και περί εκκαθαρίσεως και αποσβέσεως των εσωτερικών και εξωτερικών χρεών.</a:t>
            </a:r>
            <a:endParaRPr lang="en-US" sz="2000" dirty="0" smtClean="0"/>
          </a:p>
          <a:p>
            <a:pPr algn="ctr">
              <a:buFont typeface="Arial" charset="0"/>
              <a:buNone/>
              <a:defRPr/>
            </a:pPr>
            <a:r>
              <a:rPr lang="el-GR" sz="2000" dirty="0" smtClean="0"/>
              <a:t>(Σύνταγμα της Ελλάδος της 18ης Μαρτίου 1844).</a:t>
            </a:r>
          </a:p>
          <a:p>
            <a:pPr algn="ctr">
              <a:buFont typeface="Arial" charset="0"/>
              <a:buNone/>
              <a:defRPr/>
            </a:pPr>
            <a:endParaRPr lang="el-GR" sz="2000" dirty="0" smtClean="0"/>
          </a:p>
          <a:p>
            <a:pPr algn="ctr">
              <a:buFont typeface="Arial" charset="0"/>
              <a:buNone/>
              <a:defRPr/>
            </a:pPr>
            <a:r>
              <a:rPr lang="el-GR" sz="2000" b="1" dirty="0" smtClean="0"/>
              <a:t>Ψήφισμα Β´</a:t>
            </a:r>
          </a:p>
          <a:p>
            <a:pPr algn="just">
              <a:buFont typeface="Arial" charset="0"/>
              <a:buNone/>
              <a:defRPr/>
            </a:pPr>
            <a:r>
              <a:rPr lang="el-GR" sz="2000" dirty="0" smtClean="0"/>
              <a:t>        Η </a:t>
            </a:r>
            <a:r>
              <a:rPr lang="el-GR" sz="2000" dirty="0" err="1" smtClean="0"/>
              <a:t>Κυβέρνησις</a:t>
            </a:r>
            <a:r>
              <a:rPr lang="el-GR" sz="2000" dirty="0" smtClean="0"/>
              <a:t> οφείλει αμέσως μετά την </a:t>
            </a:r>
            <a:r>
              <a:rPr lang="el-GR" sz="2000" dirty="0" err="1" smtClean="0"/>
              <a:t>δημοσίευσιν</a:t>
            </a:r>
            <a:r>
              <a:rPr lang="el-GR" sz="2000" dirty="0" smtClean="0"/>
              <a:t> του Συντάγματος να </a:t>
            </a:r>
            <a:r>
              <a:rPr lang="el-GR" sz="2000" dirty="0" err="1" smtClean="0"/>
              <a:t>σχηματίση</a:t>
            </a:r>
            <a:r>
              <a:rPr lang="el-GR" sz="2000" dirty="0" smtClean="0"/>
              <a:t> το </a:t>
            </a:r>
            <a:r>
              <a:rPr lang="el-GR" sz="2000" dirty="0" err="1" smtClean="0"/>
              <a:t>προσωπικόν</a:t>
            </a:r>
            <a:r>
              <a:rPr lang="el-GR" sz="2000" dirty="0" smtClean="0"/>
              <a:t> της δημοσίας υπηρεσίας διορίζουσα εκ των υπαγομένων εκ των υπαγομένων εις τας εξής κατηγορίας</a:t>
            </a:r>
            <a:r>
              <a:rPr lang="en-US" sz="2000" dirty="0" smtClean="0"/>
              <a:t>:</a:t>
            </a:r>
          </a:p>
          <a:p>
            <a:pPr algn="just">
              <a:buFont typeface="Arial" charset="0"/>
              <a:buNone/>
              <a:defRPr/>
            </a:pPr>
            <a:r>
              <a:rPr lang="el-GR" sz="2000" dirty="0" smtClean="0"/>
              <a:t> 	α´) Τους αυτόχθονας κατοίκους της Ελληνικής Επικρατείας και τους μέχρι τέλους του 1827 </a:t>
            </a:r>
            <a:r>
              <a:rPr lang="el-GR" sz="2000" dirty="0" err="1" smtClean="0"/>
              <a:t>αγωνισθέντας</a:t>
            </a:r>
            <a:r>
              <a:rPr lang="el-GR" sz="2000" dirty="0" smtClean="0"/>
              <a:t> εν αυτή, ή </a:t>
            </a:r>
            <a:r>
              <a:rPr lang="el-GR" sz="2000" dirty="0" err="1" smtClean="0"/>
              <a:t>ελθόντας</a:t>
            </a:r>
            <a:r>
              <a:rPr lang="el-GR" sz="2000" dirty="0" smtClean="0"/>
              <a:t> και διαμείναντας μέχρι του αυτού έτους· προς δε και τους </a:t>
            </a:r>
            <a:r>
              <a:rPr lang="el-GR" sz="2000" dirty="0" err="1" smtClean="0"/>
              <a:t>λαβόντας</a:t>
            </a:r>
            <a:r>
              <a:rPr lang="el-GR" sz="2000" dirty="0" smtClean="0"/>
              <a:t> </a:t>
            </a:r>
            <a:r>
              <a:rPr lang="el-GR" sz="2000" dirty="0" err="1" smtClean="0"/>
              <a:t>στρατιωτικώς</a:t>
            </a:r>
            <a:r>
              <a:rPr lang="el-GR" sz="2000" dirty="0" smtClean="0"/>
              <a:t> και αποδεδειγμένως μέρος και εις τας μετά ταύτα, ήτοι μέχρι του 1829 κατά </a:t>
            </a:r>
            <a:r>
              <a:rPr lang="el-GR" sz="2000" dirty="0" err="1" smtClean="0"/>
              <a:t>ξηράν</a:t>
            </a:r>
            <a:r>
              <a:rPr lang="el-GR" sz="2000" dirty="0" smtClean="0"/>
              <a:t> και θάλασσαν γενομένας κατά </a:t>
            </a:r>
          </a:p>
          <a:p>
            <a:pPr algn="ctr">
              <a:buFont typeface="Arial" charset="0"/>
              <a:buNone/>
              <a:defRPr/>
            </a:pPr>
            <a:endParaRPr lang="el-GR" sz="2000" dirty="0" smtClean="0"/>
          </a:p>
          <a:p>
            <a:pPr algn="ctr">
              <a:buFont typeface="Arial" charset="0"/>
              <a:buNone/>
              <a:defRPr/>
            </a:pPr>
            <a:endParaRPr lang="el-GR" sz="2000" dirty="0" smtClean="0"/>
          </a:p>
          <a:p>
            <a:pPr algn="ctr">
              <a:buFont typeface="Arial" charset="0"/>
              <a:buNone/>
              <a:defRPr/>
            </a:pPr>
            <a:endParaRPr lang="el-GR" sz="2000" dirty="0" smtClean="0"/>
          </a:p>
          <a:p>
            <a:pPr marL="91440" indent="-182880">
              <a:spcBef>
                <a:spcPts val="0"/>
              </a:spcBef>
              <a:defRPr/>
            </a:pPr>
            <a:endParaRPr lang="el-GR" sz="2000" dirty="0" smtClean="0"/>
          </a:p>
          <a:p>
            <a:pPr marL="0" algn="just">
              <a:spcBef>
                <a:spcPts val="0"/>
              </a:spcBef>
              <a:buFont typeface="Arial" charset="0"/>
              <a:buNone/>
              <a:defRPr/>
            </a:pPr>
            <a:endParaRPr lang="el-GR" sz="2000" dirty="0" smtClean="0"/>
          </a:p>
          <a:p>
            <a:pPr marL="0" algn="just">
              <a:spcBef>
                <a:spcPts val="0"/>
              </a:spcBef>
              <a:buFont typeface="Arial" charset="0"/>
              <a:buNone/>
              <a:defRPr/>
            </a:pPr>
            <a:endParaRPr lang="en-US" sz="2000" dirty="0" smtClean="0"/>
          </a:p>
          <a:p>
            <a:pPr>
              <a:defRPr/>
            </a:pPr>
            <a:endParaRPr lang="en-US" sz="20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152400" y="152400"/>
            <a:ext cx="8534400" cy="6705600"/>
          </a:xfrm>
        </p:spPr>
        <p:txBody>
          <a:bodyPr/>
          <a:lstStyle/>
          <a:p>
            <a:pPr algn="just">
              <a:buFont typeface="Arial" charset="0"/>
              <a:buNone/>
            </a:pPr>
            <a:r>
              <a:rPr lang="el-GR" sz="2000" smtClean="0"/>
              <a:t>των εχθρών μάχας.</a:t>
            </a:r>
          </a:p>
          <a:p>
            <a:pPr algn="just">
              <a:buFont typeface="Arial" charset="0"/>
              <a:buNone/>
            </a:pPr>
            <a:r>
              <a:rPr lang="el-GR" sz="2000" smtClean="0"/>
              <a:t>	β´) Τους μεταναστεύσαντας κατοίκους και τους αγωνιστάς των μερών της Στερεάς και των νήσων, των λαβόντων τα όπλα εις τον υπέρ ανεξαρτησίας αγώνα, ελθόντας μέχρι του 1837, και εγκατασταθέντας οικογενειακώς εις ένα των δήμων του Βασιλείου· και τα τέκνα όλων των εις τα ανωτέρω κατηγορίας υπαγομένων.</a:t>
            </a:r>
          </a:p>
          <a:p>
            <a:pPr algn="just">
              <a:buFont typeface="Arial" charset="0"/>
              <a:buNone/>
            </a:pPr>
            <a:r>
              <a:rPr lang="el-GR" sz="2000" smtClean="0"/>
              <a:t>	γ´) Τους μη εμπεριλαμβανομένους εις τους ανωτέρω δύο παραγράφους η Κυβέρνησις οφείλει να μη διατηρήση, ουδέ να διορίση εις τας θέσεις της δημοσίας υπηρεσίας, ειμή τους μεν ελθόντας και εγκατασταθέντας εις την Ελλάδα μετά το τέλος του 1827 μέχρι του τέλους του 1832 μετά δύο έτη από της δημοσιεύσεως του Συντάγματος· τους δε μετά το τέλος του 1832 μέχρι τέλους του 1837 μετά τρία έτη, και τους μετά το τέλος του 1837 μέχρι του τέλους του 1843 μετά τέσσερα έτη.</a:t>
            </a:r>
          </a:p>
          <a:p>
            <a:pPr algn="just">
              <a:buFont typeface="Arial" charset="0"/>
              <a:buNone/>
            </a:pPr>
            <a:r>
              <a:rPr lang="el-GR" sz="2000" smtClean="0"/>
              <a:t>		Δεν υπάγονται εις τας ανωτέρω κατηγορίας γενικώς ο στρατός της ξηράς και θαλάσσης, οι εκτός του Κράτους διοριζόμενοι εις διερμηνευτικάς και προξενικάς θέσεις, τας οποίας ο του αγώνος Έλλην δεν δύναται ν’ αναπληρώση, και οι Καθηγηταί και διδάσκαλοι των εκπαιδευτικών καταστημάτων και των ωραίων τεχνών ως προς τας ειδικάς θέσεις των.</a:t>
            </a:r>
          </a:p>
          <a:p>
            <a:pPr algn="just">
              <a:buFont typeface="Arial" charset="0"/>
              <a:buNone/>
            </a:pPr>
            <a:r>
              <a:rPr lang="el-GR" sz="2000" smtClean="0"/>
              <a:t>		Το παρόν ψήφισμα ισχύει ως εάν ήτο καταχωρημένον αυτολεξεί εις το Σύνταγμα, και η παραβίασις αυτού εκ μέρους του Υπουργείου θεωρείται ως παραβίασις των όρων του Συντάγματος.</a:t>
            </a:r>
          </a:p>
          <a:p>
            <a:pPr algn="just">
              <a:buFont typeface="Arial" charset="0"/>
              <a:buNone/>
            </a:pPr>
            <a:endParaRPr lang="en-US" sz="2000"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458200" cy="5973763"/>
          </a:xfrm>
        </p:spPr>
        <p:txBody>
          <a:bodyPr rtlCol="0">
            <a:normAutofit fontScale="92500" lnSpcReduction="20000"/>
          </a:bodyPr>
          <a:lstStyle/>
          <a:p>
            <a:pPr eaLnBrk="1" fontAlgn="auto" hangingPunct="1">
              <a:spcAft>
                <a:spcPts val="0"/>
              </a:spcAft>
              <a:buFont typeface="Arial" pitchFamily="34" charset="0"/>
              <a:buChar char="•"/>
              <a:defRPr/>
            </a:pPr>
            <a:r>
              <a:rPr lang="el-GR" sz="2000" dirty="0" smtClean="0"/>
              <a:t>1415-16 κατάκτηση της Μολδαβίας και της Βλαχίας.</a:t>
            </a:r>
          </a:p>
          <a:p>
            <a:pPr eaLnBrk="1" fontAlgn="auto" hangingPunct="1">
              <a:spcAft>
                <a:spcPts val="0"/>
              </a:spcAft>
              <a:buFont typeface="Arial" pitchFamily="34" charset="0"/>
              <a:buChar char="•"/>
              <a:defRPr/>
            </a:pPr>
            <a:r>
              <a:rPr lang="el-GR" sz="2000" dirty="0" smtClean="0"/>
              <a:t>1415-19 πρώτη κατάληψη της Αλβανίας</a:t>
            </a:r>
          </a:p>
          <a:p>
            <a:pPr eaLnBrk="1" fontAlgn="auto" hangingPunct="1">
              <a:spcAft>
                <a:spcPts val="0"/>
              </a:spcAft>
              <a:buFont typeface="Arial" pitchFamily="34" charset="0"/>
              <a:buChar char="•"/>
              <a:defRPr/>
            </a:pPr>
            <a:r>
              <a:rPr lang="el-GR" sz="2000" dirty="0" smtClean="0"/>
              <a:t>1430 πτώση της Θεσσαλονίκης και των Ιωαννίνων</a:t>
            </a:r>
          </a:p>
          <a:p>
            <a:pPr eaLnBrk="1" fontAlgn="auto" hangingPunct="1">
              <a:spcAft>
                <a:spcPts val="0"/>
              </a:spcAft>
              <a:buFont typeface="Arial" pitchFamily="34" charset="0"/>
              <a:buChar char="•"/>
              <a:defRPr/>
            </a:pPr>
            <a:r>
              <a:rPr lang="el-GR" sz="2000" dirty="0" smtClean="0"/>
              <a:t>1437 εισβολή στην Τρανσυλβανία</a:t>
            </a:r>
          </a:p>
          <a:p>
            <a:pPr eaLnBrk="1" fontAlgn="auto" hangingPunct="1">
              <a:spcAft>
                <a:spcPts val="0"/>
              </a:spcAft>
              <a:buFont typeface="Arial" pitchFamily="34" charset="0"/>
              <a:buChar char="•"/>
              <a:defRPr/>
            </a:pPr>
            <a:r>
              <a:rPr lang="el-GR" sz="2000" dirty="0" smtClean="0"/>
              <a:t>1444 μάχη της Βάρνας (δεύτερη ήττα των Ούγγρων από τους Οθωμανούς).</a:t>
            </a:r>
          </a:p>
          <a:p>
            <a:pPr eaLnBrk="1" fontAlgn="auto" hangingPunct="1">
              <a:spcAft>
                <a:spcPts val="0"/>
              </a:spcAft>
              <a:buFont typeface="Arial" pitchFamily="34" charset="0"/>
              <a:buChar char="•"/>
              <a:defRPr/>
            </a:pPr>
            <a:r>
              <a:rPr lang="el-GR" sz="2000" dirty="0" smtClean="0"/>
              <a:t>1448 δεύτερη μάχη του Κοσσυφοπεδίου</a:t>
            </a:r>
          </a:p>
          <a:p>
            <a:pPr eaLnBrk="1" fontAlgn="auto" hangingPunct="1">
              <a:spcAft>
                <a:spcPts val="0"/>
              </a:spcAft>
              <a:buFont typeface="Arial" pitchFamily="34" charset="0"/>
              <a:buChar char="•"/>
              <a:defRPr/>
            </a:pPr>
            <a:r>
              <a:rPr lang="el-GR" sz="2000" dirty="0" smtClean="0"/>
              <a:t>29 Μαΐου 1453 Άλωση της Πόλης</a:t>
            </a:r>
          </a:p>
          <a:p>
            <a:pPr eaLnBrk="1" fontAlgn="auto" hangingPunct="1">
              <a:spcAft>
                <a:spcPts val="0"/>
              </a:spcAft>
              <a:buFont typeface="Arial" pitchFamily="34" charset="0"/>
              <a:buChar char="•"/>
              <a:defRPr/>
            </a:pPr>
            <a:r>
              <a:rPr lang="el-GR" sz="2000" dirty="0" smtClean="0"/>
              <a:t>1459 κατάλυση της αυτονομίας της Σερβίας</a:t>
            </a:r>
          </a:p>
          <a:p>
            <a:pPr eaLnBrk="1" fontAlgn="auto" hangingPunct="1">
              <a:spcAft>
                <a:spcPts val="0"/>
              </a:spcAft>
              <a:buFont typeface="Arial" pitchFamily="34" charset="0"/>
              <a:buChar char="•"/>
              <a:defRPr/>
            </a:pPr>
            <a:r>
              <a:rPr lang="el-GR" sz="2000" dirty="0" smtClean="0"/>
              <a:t>1461 κατάλυση του Δεσποτάτου του </a:t>
            </a:r>
            <a:r>
              <a:rPr lang="el-GR" sz="2000" dirty="0" err="1" smtClean="0"/>
              <a:t>Μωρέως</a:t>
            </a:r>
            <a:endParaRPr lang="el-GR" sz="2000" dirty="0" smtClean="0"/>
          </a:p>
          <a:p>
            <a:pPr eaLnBrk="1" fontAlgn="auto" hangingPunct="1">
              <a:spcAft>
                <a:spcPts val="0"/>
              </a:spcAft>
              <a:buFont typeface="Arial" pitchFamily="34" charset="0"/>
              <a:buChar char="•"/>
              <a:defRPr/>
            </a:pPr>
            <a:r>
              <a:rPr lang="el-GR" sz="2000" dirty="0" smtClean="0"/>
              <a:t>1462 κατάλυση της Αυτοκρατορίας της Τραπεζούντας</a:t>
            </a:r>
          </a:p>
          <a:p>
            <a:pPr eaLnBrk="1" fontAlgn="auto" hangingPunct="1">
              <a:spcAft>
                <a:spcPts val="0"/>
              </a:spcAft>
              <a:buFont typeface="Arial" pitchFamily="34" charset="0"/>
              <a:buChar char="•"/>
              <a:defRPr/>
            </a:pPr>
            <a:r>
              <a:rPr lang="el-GR" sz="2000" dirty="0" smtClean="0"/>
              <a:t>1463 κατάληψη της Βοσνίας και της Ερζεγοβίνης (1465)</a:t>
            </a:r>
          </a:p>
          <a:p>
            <a:pPr eaLnBrk="1" fontAlgn="auto" hangingPunct="1">
              <a:spcAft>
                <a:spcPts val="0"/>
              </a:spcAft>
              <a:buFont typeface="Arial" pitchFamily="34" charset="0"/>
              <a:buChar char="•"/>
              <a:defRPr/>
            </a:pPr>
            <a:r>
              <a:rPr lang="el-GR" sz="2000" dirty="0" smtClean="0"/>
              <a:t>1468 θάνατος του </a:t>
            </a:r>
            <a:r>
              <a:rPr lang="el-GR" sz="2000" dirty="0" err="1" smtClean="0"/>
              <a:t>Σκεντέρμπεη</a:t>
            </a:r>
            <a:r>
              <a:rPr lang="el-GR" sz="2000" dirty="0" smtClean="0"/>
              <a:t> (1478 πτώση της </a:t>
            </a:r>
            <a:r>
              <a:rPr lang="el-GR" sz="2000" dirty="0" err="1" smtClean="0"/>
              <a:t>Κρούγιας</a:t>
            </a:r>
            <a:r>
              <a:rPr lang="el-GR" sz="2000" dirty="0" smtClean="0"/>
              <a:t>)</a:t>
            </a:r>
          </a:p>
          <a:p>
            <a:pPr eaLnBrk="1" fontAlgn="auto" hangingPunct="1">
              <a:spcAft>
                <a:spcPts val="0"/>
              </a:spcAft>
              <a:buFont typeface="Arial" pitchFamily="34" charset="0"/>
              <a:buChar char="•"/>
              <a:defRPr/>
            </a:pPr>
            <a:r>
              <a:rPr lang="el-GR" sz="2000" dirty="0" smtClean="0"/>
              <a:t>1480 οι Οθωμανοί αποβιβάζονται στο </a:t>
            </a:r>
            <a:r>
              <a:rPr lang="el-GR" sz="2000" dirty="0" err="1" smtClean="0"/>
              <a:t>Ότραντο</a:t>
            </a:r>
            <a:r>
              <a:rPr lang="el-GR" sz="2000" dirty="0" smtClean="0"/>
              <a:t>.</a:t>
            </a:r>
          </a:p>
          <a:p>
            <a:pPr eaLnBrk="1" fontAlgn="auto" hangingPunct="1">
              <a:spcAft>
                <a:spcPts val="0"/>
              </a:spcAft>
              <a:buFont typeface="Arial" pitchFamily="34" charset="0"/>
              <a:buChar char="•"/>
              <a:defRPr/>
            </a:pPr>
            <a:r>
              <a:rPr lang="el-GR" sz="2000" dirty="0" smtClean="0"/>
              <a:t>1516-17 οθωμανική κατάκτηση της Συρίας και της Αιγύπτου</a:t>
            </a:r>
          </a:p>
          <a:p>
            <a:pPr eaLnBrk="1" fontAlgn="auto" hangingPunct="1">
              <a:spcAft>
                <a:spcPts val="0"/>
              </a:spcAft>
              <a:buFont typeface="Arial" pitchFamily="34" charset="0"/>
              <a:buChar char="•"/>
              <a:defRPr/>
            </a:pPr>
            <a:r>
              <a:rPr lang="el-GR" sz="2000" dirty="0" smtClean="0"/>
              <a:t>1522 κατάληψη της Ρόδου</a:t>
            </a:r>
          </a:p>
          <a:p>
            <a:pPr eaLnBrk="1" fontAlgn="auto" hangingPunct="1">
              <a:spcAft>
                <a:spcPts val="0"/>
              </a:spcAft>
              <a:buFont typeface="Arial" pitchFamily="34" charset="0"/>
              <a:buChar char="•"/>
              <a:defRPr/>
            </a:pPr>
            <a:r>
              <a:rPr lang="el-GR" sz="2000" dirty="0" smtClean="0"/>
              <a:t>1526 μάχη του Μόχατς (κατάλυση του ουγγρικού βασιλείου)</a:t>
            </a:r>
          </a:p>
          <a:p>
            <a:pPr eaLnBrk="1" fontAlgn="auto" hangingPunct="1">
              <a:spcAft>
                <a:spcPts val="0"/>
              </a:spcAft>
              <a:buFont typeface="Arial" pitchFamily="34" charset="0"/>
              <a:buChar char="•"/>
              <a:defRPr/>
            </a:pPr>
            <a:r>
              <a:rPr lang="el-GR" sz="2000" dirty="0" smtClean="0"/>
              <a:t>1529 πρώτη πολιορκία της Βιέννης (τα σύνορα του οθωμανικού κράτους εκτείνονται από τον Περσικό Κόλπο ως το Μαρόκο).</a:t>
            </a:r>
          </a:p>
          <a:p>
            <a:pPr eaLnBrk="1" fontAlgn="auto" hangingPunct="1">
              <a:spcAft>
                <a:spcPts val="0"/>
              </a:spcAft>
              <a:buFont typeface="Arial" pitchFamily="34" charset="0"/>
              <a:buChar char="•"/>
              <a:defRPr/>
            </a:pPr>
            <a:r>
              <a:rPr lang="el-GR" sz="2000" dirty="0" smtClean="0"/>
              <a:t>1566 κατάλυση του Δουκάτου της Νάξου (1566-79 Ιωσήφ Νάζι)</a:t>
            </a:r>
          </a:p>
          <a:p>
            <a:pPr eaLnBrk="1" fontAlgn="auto" hangingPunct="1">
              <a:spcAft>
                <a:spcPts val="0"/>
              </a:spcAft>
              <a:buFont typeface="Arial" pitchFamily="34" charset="0"/>
              <a:buChar char="•"/>
              <a:defRPr/>
            </a:pPr>
            <a:r>
              <a:rPr lang="el-GR" sz="2000" dirty="0" smtClean="0"/>
              <a:t>1683 δεύτερη πολιορκία της Βιέννης</a:t>
            </a:r>
          </a:p>
          <a:p>
            <a:pPr eaLnBrk="1" fontAlgn="auto" hangingPunct="1">
              <a:spcAft>
                <a:spcPts val="0"/>
              </a:spcAft>
              <a:buFont typeface="Arial" pitchFamily="34" charset="0"/>
              <a:buChar char="•"/>
              <a:defRPr/>
            </a:pPr>
            <a:endParaRPr lang="el-GR" sz="2000" dirty="0" smtClean="0"/>
          </a:p>
          <a:p>
            <a:pPr eaLnBrk="1" fontAlgn="auto" hangingPunct="1">
              <a:spcAft>
                <a:spcPts val="0"/>
              </a:spcAft>
              <a:buFont typeface="Arial" pitchFamily="34" charset="0"/>
              <a:buChar char="•"/>
              <a:defRPr/>
            </a:pPr>
            <a:endParaRPr lang="el-GR" sz="2000" dirty="0" smtClean="0"/>
          </a:p>
          <a:p>
            <a:pPr eaLnBrk="1" fontAlgn="auto" hangingPunct="1">
              <a:spcAft>
                <a:spcPts val="0"/>
              </a:spcAft>
              <a:buFont typeface="Arial" pitchFamily="34" charset="0"/>
              <a:buChar char="•"/>
              <a:defRPr/>
            </a:pPr>
            <a:endParaRPr lang="en-US" sz="2000" dirty="0" smtClean="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C:\Documents and Settings\sploum\My Documents\My Pictures\img034.jpg"/>
          <p:cNvPicPr>
            <a:picLocks noGrp="1" noChangeAspect="1" noChangeArrowheads="1"/>
          </p:cNvPicPr>
          <p:nvPr>
            <p:ph idx="1"/>
          </p:nvPr>
        </p:nvPicPr>
        <p:blipFill>
          <a:blip r:embed="rId2"/>
          <a:srcRect/>
          <a:stretch>
            <a:fillRect/>
          </a:stretch>
        </p:blipFill>
        <p:spPr>
          <a:xfrm>
            <a:off x="2662238" y="304800"/>
            <a:ext cx="3590925" cy="6324600"/>
          </a:xfr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Documents and Settings\sploum\My Documents\My Pictures\img035.jpg"/>
          <p:cNvPicPr>
            <a:picLocks noGrp="1" noChangeAspect="1" noChangeArrowheads="1"/>
          </p:cNvPicPr>
          <p:nvPr>
            <p:ph idx="1"/>
          </p:nvPr>
        </p:nvPicPr>
        <p:blipFill>
          <a:blip r:embed="rId2"/>
          <a:srcRect/>
          <a:stretch>
            <a:fillRect/>
          </a:stretch>
        </p:blipFill>
        <p:spPr>
          <a:xfrm>
            <a:off x="2419350" y="228600"/>
            <a:ext cx="4076700" cy="6477000"/>
          </a:xfr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52400" y="0"/>
            <a:ext cx="8534400" cy="609600"/>
          </a:xfrm>
        </p:spPr>
        <p:txBody>
          <a:bodyPr/>
          <a:lstStyle/>
          <a:p>
            <a:r>
              <a:rPr lang="el-GR" sz="2200" b="1" smtClean="0"/>
              <a:t>Η Μεγάλη Ιδέα</a:t>
            </a:r>
            <a:endParaRPr lang="en-US" sz="2200" b="1" smtClean="0"/>
          </a:p>
        </p:txBody>
      </p:sp>
      <p:sp>
        <p:nvSpPr>
          <p:cNvPr id="3" name="Content Placeholder 2"/>
          <p:cNvSpPr>
            <a:spLocks noGrp="1"/>
          </p:cNvSpPr>
          <p:nvPr>
            <p:ph idx="1"/>
          </p:nvPr>
        </p:nvSpPr>
        <p:spPr>
          <a:xfrm>
            <a:off x="304800" y="533400"/>
            <a:ext cx="8610600" cy="5943600"/>
          </a:xfrm>
        </p:spPr>
        <p:txBody>
          <a:bodyPr/>
          <a:lstStyle/>
          <a:p>
            <a:pPr marL="0" algn="just">
              <a:spcBef>
                <a:spcPts val="0"/>
              </a:spcBef>
              <a:buNone/>
              <a:defRPr/>
            </a:pPr>
            <a:r>
              <a:rPr lang="el-GR" sz="2000" dirty="0" smtClean="0"/>
              <a:t>[...] δια την </a:t>
            </a:r>
            <a:r>
              <a:rPr lang="el-GR" sz="2000" dirty="0" err="1" smtClean="0"/>
              <a:t>γεωγραφικήν</a:t>
            </a:r>
            <a:r>
              <a:rPr lang="el-GR" sz="2000" dirty="0" smtClean="0"/>
              <a:t> της </a:t>
            </a:r>
            <a:r>
              <a:rPr lang="el-GR" sz="2000" dirty="0" err="1" smtClean="0"/>
              <a:t>θέσιν</a:t>
            </a:r>
            <a:r>
              <a:rPr lang="el-GR" sz="2000" dirty="0" smtClean="0"/>
              <a:t> η Ελλάς είναι το </a:t>
            </a:r>
            <a:r>
              <a:rPr lang="el-GR" sz="2000" dirty="0" err="1" smtClean="0"/>
              <a:t>κέντρον</a:t>
            </a:r>
            <a:r>
              <a:rPr lang="el-GR" sz="2000" dirty="0" smtClean="0"/>
              <a:t> της Ευρώπης, ισταμένη και έχουσα εκ μεν δεξιών την </a:t>
            </a:r>
            <a:r>
              <a:rPr lang="el-GR" sz="2000" dirty="0" err="1" smtClean="0"/>
              <a:t>Ανατολήν</a:t>
            </a:r>
            <a:r>
              <a:rPr lang="el-GR" sz="2000" dirty="0" smtClean="0"/>
              <a:t>, εξ αριστερών δε την Δύσιν, </a:t>
            </a:r>
            <a:r>
              <a:rPr lang="el-GR" sz="2000" b="1" dirty="0" err="1" smtClean="0"/>
              <a:t>προώρισται</a:t>
            </a:r>
            <a:r>
              <a:rPr lang="el-GR" sz="2000" dirty="0" smtClean="0"/>
              <a:t>, δια μεν της πτώσεως αυτής </a:t>
            </a:r>
            <a:r>
              <a:rPr lang="el-GR" sz="2000" b="1" dirty="0" smtClean="0"/>
              <a:t>να </a:t>
            </a:r>
            <a:r>
              <a:rPr lang="el-GR" sz="2000" b="1" dirty="0" err="1" smtClean="0"/>
              <a:t>φωτίση</a:t>
            </a:r>
            <a:r>
              <a:rPr lang="el-GR" sz="2000" b="1" dirty="0" smtClean="0"/>
              <a:t> </a:t>
            </a:r>
            <a:r>
              <a:rPr lang="el-GR" sz="2000" dirty="0" smtClean="0"/>
              <a:t>την Δύσιν, δια δε της αναγεννήσεως την </a:t>
            </a:r>
            <a:r>
              <a:rPr lang="el-GR" sz="2000" dirty="0" err="1" smtClean="0"/>
              <a:t>Ανατολήν</a:t>
            </a:r>
            <a:r>
              <a:rPr lang="el-GR" sz="2000" dirty="0" smtClean="0"/>
              <a:t>. Το μεν πρώτον </a:t>
            </a:r>
            <a:r>
              <a:rPr lang="el-GR" sz="2000" dirty="0" err="1" smtClean="0"/>
              <a:t>εξεπλήρωσαν</a:t>
            </a:r>
            <a:r>
              <a:rPr lang="el-GR" sz="2000" dirty="0" smtClean="0"/>
              <a:t> οι προπάτορες ημών, το δε δεύτερον είναι εις ημάς </a:t>
            </a:r>
            <a:r>
              <a:rPr lang="el-GR" sz="2000" dirty="0" err="1" smtClean="0"/>
              <a:t>ανατεθημένον∙</a:t>
            </a:r>
            <a:r>
              <a:rPr lang="el-GR" sz="2000" dirty="0" smtClean="0"/>
              <a:t> εν τω </a:t>
            </a:r>
            <a:r>
              <a:rPr lang="el-GR" sz="2000" dirty="0" err="1" smtClean="0"/>
              <a:t>πνεύματι</a:t>
            </a:r>
            <a:r>
              <a:rPr lang="el-GR" sz="2000" dirty="0" smtClean="0"/>
              <a:t> του όρκου τούτου, και </a:t>
            </a:r>
            <a:r>
              <a:rPr lang="el-GR" sz="2000" b="1" dirty="0" smtClean="0"/>
              <a:t>της μεγάλης ταύτης ιδέας</a:t>
            </a:r>
            <a:r>
              <a:rPr lang="el-GR" sz="2000" dirty="0" smtClean="0"/>
              <a:t> </a:t>
            </a:r>
            <a:r>
              <a:rPr lang="el-GR" sz="2000" dirty="0" err="1" smtClean="0"/>
              <a:t>είδον</a:t>
            </a:r>
            <a:r>
              <a:rPr lang="el-GR" sz="2000" dirty="0" smtClean="0"/>
              <a:t> πάντοτε τους πληρεξουσίους του έθνους να </a:t>
            </a:r>
            <a:r>
              <a:rPr lang="el-GR" sz="2000" dirty="0" err="1" smtClean="0"/>
              <a:t>συνέρχωνται</a:t>
            </a:r>
            <a:r>
              <a:rPr lang="el-GR" sz="2000" dirty="0" smtClean="0"/>
              <a:t> δια να </a:t>
            </a:r>
            <a:r>
              <a:rPr lang="el-GR" sz="2000" dirty="0" err="1" smtClean="0"/>
              <a:t>αποφασίσωμεν</a:t>
            </a:r>
            <a:r>
              <a:rPr lang="el-GR" sz="2000" dirty="0" smtClean="0"/>
              <a:t> ουχί πλέον περί της τύχης της Ελλάδος, αλλά της Ελληνικής φυλής. Πόσον </a:t>
            </a:r>
            <a:r>
              <a:rPr lang="el-GR" sz="2000" dirty="0" err="1" smtClean="0"/>
              <a:t>επεθύμουν</a:t>
            </a:r>
            <a:r>
              <a:rPr lang="el-GR" sz="2000" dirty="0" smtClean="0"/>
              <a:t> να ήτο παρόντες σήμερον Γερμανοί, </a:t>
            </a:r>
            <a:r>
              <a:rPr lang="el-GR" sz="2000" dirty="0" err="1" smtClean="0"/>
              <a:t>Ζαΐμαι</a:t>
            </a:r>
            <a:r>
              <a:rPr lang="el-GR" sz="2000" dirty="0" smtClean="0"/>
              <a:t>, </a:t>
            </a:r>
            <a:r>
              <a:rPr lang="el-GR" sz="2000" dirty="0" err="1" smtClean="0"/>
              <a:t>Κολοκοτρώναι</a:t>
            </a:r>
            <a:r>
              <a:rPr lang="el-GR" sz="2000" dirty="0" smtClean="0"/>
              <a:t>, οι άλλοτε της Εθνικής Συνελεύσεως πληρεξούσιοι, και αυτοί οι </a:t>
            </a:r>
            <a:r>
              <a:rPr lang="el-GR" sz="2000" dirty="0" err="1" smtClean="0"/>
              <a:t>δραξάμενοι</a:t>
            </a:r>
            <a:r>
              <a:rPr lang="el-GR" sz="2000" dirty="0" smtClean="0"/>
              <a:t> τα όπλα επί τω </a:t>
            </a:r>
            <a:r>
              <a:rPr lang="el-GR" sz="2000" dirty="0" err="1" smtClean="0"/>
              <a:t>γενικώ</a:t>
            </a:r>
            <a:r>
              <a:rPr lang="el-GR" sz="2000" dirty="0" smtClean="0"/>
              <a:t> τούτω σκοπώ δια να </a:t>
            </a:r>
            <a:r>
              <a:rPr lang="el-GR" sz="2000" dirty="0" err="1" smtClean="0"/>
              <a:t>συνομολογήσωσι</a:t>
            </a:r>
            <a:r>
              <a:rPr lang="el-GR" sz="2000" dirty="0" smtClean="0"/>
              <a:t> μετ’ εμού πόσον </a:t>
            </a:r>
            <a:r>
              <a:rPr lang="el-GR" sz="2000" dirty="0" err="1" smtClean="0"/>
              <a:t>εμακρύνθημεν</a:t>
            </a:r>
            <a:r>
              <a:rPr lang="el-GR" sz="2000" dirty="0" smtClean="0"/>
              <a:t> </a:t>
            </a:r>
            <a:r>
              <a:rPr lang="el-GR" sz="2000" b="1" dirty="0" smtClean="0"/>
              <a:t>της μεγάλης εκείνης της πατρίδος ιδέας</a:t>
            </a:r>
            <a:r>
              <a:rPr lang="el-GR" sz="2000" dirty="0" smtClean="0"/>
              <a:t>, την οποίαν εις αυτό του Ρήγα το τραγούδι </a:t>
            </a:r>
            <a:r>
              <a:rPr lang="el-GR" sz="2000" dirty="0" err="1" smtClean="0"/>
              <a:t>είδομεν</a:t>
            </a:r>
            <a:r>
              <a:rPr lang="el-GR" sz="2000" dirty="0" smtClean="0"/>
              <a:t> κατά πρώτον </a:t>
            </a:r>
            <a:r>
              <a:rPr lang="el-GR" sz="2000" dirty="0" err="1" smtClean="0"/>
              <a:t>εκπεφρασμένην</a:t>
            </a:r>
            <a:r>
              <a:rPr lang="el-GR" sz="2000" dirty="0" smtClean="0"/>
              <a:t>. </a:t>
            </a:r>
            <a:r>
              <a:rPr lang="el-GR" sz="2000" dirty="0"/>
              <a:t>Εν </a:t>
            </a:r>
            <a:r>
              <a:rPr lang="el-GR" sz="2000" dirty="0" err="1"/>
              <a:t>ενί</a:t>
            </a:r>
            <a:r>
              <a:rPr lang="el-GR" sz="2000" dirty="0"/>
              <a:t> πνεύματι τότε ηνωμένοι, όσοι </a:t>
            </a:r>
            <a:r>
              <a:rPr lang="el-GR" sz="2000" dirty="0" err="1"/>
              <a:t>είχομεν</a:t>
            </a:r>
            <a:r>
              <a:rPr lang="el-GR" sz="2000" dirty="0"/>
              <a:t> το </a:t>
            </a:r>
            <a:r>
              <a:rPr lang="el-GR" sz="2000" dirty="0" err="1"/>
              <a:t>επώνυμον</a:t>
            </a:r>
            <a:r>
              <a:rPr lang="el-GR" sz="2000" dirty="0"/>
              <a:t> Έλληνες, </a:t>
            </a:r>
            <a:r>
              <a:rPr lang="el-GR" sz="2000" dirty="0" err="1"/>
              <a:t>εκερδίσαμεν</a:t>
            </a:r>
            <a:r>
              <a:rPr lang="el-GR" sz="2000" dirty="0"/>
              <a:t> μέρος του όλου σκοπού· νυν δε </a:t>
            </a:r>
            <a:r>
              <a:rPr lang="el-GR" sz="2000" b="1" dirty="0"/>
              <a:t>ενασχολούμεθα εις </a:t>
            </a:r>
            <a:r>
              <a:rPr lang="el-GR" sz="2000" b="1" dirty="0" err="1"/>
              <a:t>ματαίας</a:t>
            </a:r>
            <a:r>
              <a:rPr lang="el-GR" sz="2000" b="1" dirty="0"/>
              <a:t> διακρίσεις Ελλήνων και Ελλήνων, χριστιανών και χριστιανών</a:t>
            </a:r>
            <a:r>
              <a:rPr lang="el-GR" sz="2000" dirty="0"/>
              <a:t>, ημείς, </a:t>
            </a:r>
            <a:r>
              <a:rPr lang="el-GR" sz="2000" dirty="0" err="1"/>
              <a:t>οίτινες</a:t>
            </a:r>
            <a:r>
              <a:rPr lang="el-GR" sz="2000" dirty="0"/>
              <a:t> φέροντες εις την μίαν χείρα την </a:t>
            </a:r>
            <a:r>
              <a:rPr lang="el-GR" sz="2000" dirty="0" err="1"/>
              <a:t>σημαίαν</a:t>
            </a:r>
            <a:r>
              <a:rPr lang="el-GR" sz="2000" dirty="0"/>
              <a:t> της θρησκείας, και εις την άλλην της ελευθερίας </a:t>
            </a:r>
            <a:r>
              <a:rPr lang="el-GR" sz="2000" dirty="0" err="1"/>
              <a:t>εκοπιάσαμεν</a:t>
            </a:r>
            <a:r>
              <a:rPr lang="el-GR" sz="2000" dirty="0"/>
              <a:t> επί </a:t>
            </a:r>
            <a:r>
              <a:rPr lang="el-GR" sz="2000" dirty="0" err="1"/>
              <a:t>πολυετίαν</a:t>
            </a:r>
            <a:r>
              <a:rPr lang="el-GR" sz="2000" dirty="0"/>
              <a:t> </a:t>
            </a:r>
            <a:r>
              <a:rPr lang="el-GR" sz="2000" b="1" dirty="0"/>
              <a:t>διά την </a:t>
            </a:r>
            <a:r>
              <a:rPr lang="el-GR" sz="2000" b="1" dirty="0" err="1"/>
              <a:t>απελευθέρωσιν</a:t>
            </a:r>
            <a:r>
              <a:rPr lang="el-GR" sz="2000" b="1" dirty="0"/>
              <a:t> όλων εν γένει των ορθοδόξων χριστιανών</a:t>
            </a:r>
            <a:r>
              <a:rPr lang="el-GR" sz="2000" dirty="0"/>
              <a:t>. </a:t>
            </a:r>
            <a:r>
              <a:rPr lang="el-GR" sz="2000" dirty="0" smtClean="0"/>
              <a:t>[...] έκαστος ημών έχει εν </a:t>
            </a:r>
            <a:r>
              <a:rPr lang="el-GR" sz="2000" dirty="0" err="1" smtClean="0"/>
              <a:t>εαυτώ</a:t>
            </a:r>
            <a:r>
              <a:rPr lang="el-GR" sz="2000" dirty="0" smtClean="0"/>
              <a:t> την ιδέαν της </a:t>
            </a:r>
            <a:r>
              <a:rPr lang="el-GR" sz="2000" dirty="0" err="1" smtClean="0"/>
              <a:t>λαμπράς</a:t>
            </a:r>
            <a:r>
              <a:rPr lang="el-GR" sz="2000" dirty="0" smtClean="0"/>
              <a:t> του Ελληνισμού καταγωγής [...] πας τις εξ υμών αισθάνεται, ότι η </a:t>
            </a:r>
            <a:r>
              <a:rPr lang="el-GR" sz="2000" dirty="0" err="1" smtClean="0"/>
              <a:t>Συνέλευσις</a:t>
            </a:r>
            <a:r>
              <a:rPr lang="el-GR" sz="2000" dirty="0" smtClean="0"/>
              <a:t> αύτη </a:t>
            </a:r>
            <a:r>
              <a:rPr lang="el-GR" sz="2000" dirty="0" err="1" smtClean="0"/>
              <a:t>εκροτήθη</a:t>
            </a:r>
            <a:r>
              <a:rPr lang="el-GR" sz="2000" dirty="0" smtClean="0"/>
              <a:t> εις Αθήνας, της οποίας την λαμπρότητα, το μεγαλείον και τα αμίμητα αριστουργήματα αιώνες </a:t>
            </a:r>
            <a:r>
              <a:rPr lang="el-GR" sz="2000" dirty="0" err="1" smtClean="0"/>
              <a:t>εθαύμασαν</a:t>
            </a:r>
            <a:r>
              <a:rPr lang="el-GR" sz="2000" dirty="0" smtClean="0"/>
              <a:t>, και </a:t>
            </a:r>
            <a:r>
              <a:rPr lang="el-GR" sz="2000" dirty="0" err="1" smtClean="0"/>
              <a:t>θαυμάζουσιν</a:t>
            </a:r>
            <a:r>
              <a:rPr lang="el-GR" sz="2000" dirty="0" smtClean="0"/>
              <a:t>. Αι Αθήναι, και σύμπασα η Ελλάς διηρημένη το πάλαι καθέκαστα, και εις ιδιαίτερα κράτη έπεσε, και πεσούσα </a:t>
            </a:r>
            <a:r>
              <a:rPr lang="el-GR" sz="2000" dirty="0" err="1" smtClean="0"/>
              <a:t>εφώτισε</a:t>
            </a:r>
            <a:r>
              <a:rPr lang="el-GR" sz="2000" dirty="0" smtClean="0"/>
              <a:t> τον </a:t>
            </a:r>
            <a:r>
              <a:rPr lang="el-GR" sz="2000" dirty="0" err="1" smtClean="0"/>
              <a:t>κόσμον</a:t>
            </a:r>
            <a:r>
              <a:rPr lang="el-GR" sz="2000" dirty="0" smtClean="0"/>
              <a:t>.</a:t>
            </a:r>
          </a:p>
          <a:p>
            <a:pPr marL="0" algn="r">
              <a:spcBef>
                <a:spcPts val="0"/>
              </a:spcBef>
              <a:buFont typeface="Arial" charset="0"/>
              <a:buNone/>
              <a:defRPr/>
            </a:pPr>
            <a:r>
              <a:rPr lang="el-GR" sz="2000" dirty="0" smtClean="0"/>
              <a:t>(Αγόρευση Ι. </a:t>
            </a:r>
            <a:r>
              <a:rPr lang="el-GR" sz="2000" dirty="0" err="1" smtClean="0"/>
              <a:t>Κωλέττη</a:t>
            </a:r>
            <a:r>
              <a:rPr lang="el-GR" sz="2000" dirty="0" smtClean="0"/>
              <a:t>, 14 Ιανουαρίου 1844)</a:t>
            </a:r>
          </a:p>
          <a:p>
            <a:pPr algn="just">
              <a:defRPr/>
            </a:pPr>
            <a:endParaRPr lang="en-US" sz="20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a:spLocks noGrp="1"/>
          </p:cNvSpPr>
          <p:nvPr>
            <p:ph idx="1"/>
          </p:nvPr>
        </p:nvSpPr>
        <p:spPr>
          <a:xfrm>
            <a:off x="228600" y="228600"/>
            <a:ext cx="8458200" cy="6477000"/>
          </a:xfrm>
        </p:spPr>
        <p:txBody>
          <a:bodyPr/>
          <a:lstStyle/>
          <a:p>
            <a:pPr algn="just"/>
            <a:r>
              <a:rPr lang="el-GR" sz="2000" smtClean="0"/>
              <a:t>Η (αθηναϊκή) φιλοαγγλική εφημερίδα </a:t>
            </a:r>
            <a:r>
              <a:rPr lang="el-GR" sz="2000" i="1" smtClean="0"/>
              <a:t>Ελπίς</a:t>
            </a:r>
            <a:r>
              <a:rPr lang="el-GR" sz="2000" smtClean="0"/>
              <a:t> του Κωνσταντίνου Λεβίδη, σε πρωτοσέλιδο άρθρο της (8 Φεβρουαρίου 1854), συμπύκνωνε την ουσία της νεότευκτης Μεγάλης Ιδέας του ελληνισμού:</a:t>
            </a:r>
            <a:endParaRPr lang="en-US" sz="2000" smtClean="0"/>
          </a:p>
          <a:p>
            <a:pPr algn="just"/>
            <a:r>
              <a:rPr lang="el-GR" sz="2000" smtClean="0"/>
              <a:t>Εν όσω ο εν Τουρκία Χριστιανός βλέπει τον εν Ελλάδι ανεξάρτητον, ελεύθερον, υπό το κράτος Ευρωπαϊκής νομοθεσίας, δεν δύναται παρά να επιθυμή την ανεξαρτησίαν, την ελευθερίαν, την ευνομίαν∙και αφ’ ετέρου, εν όσω ο Χριστιανός της ελευθέρας Ελλάδος βλέπει δούλον τον εν τη Τουρκία Χριστιανόν, μετά του οποίου συνηγωνίσθη τον ιερόν υπέρ ανεξαρτησίας αγώνα, και δι’ Ευρωπαϊκών πρωτοκόλλων απεχωρίσθη απ’ αυτού, δεν δύναται παρά να επιθυμή την απελευθέρωσιν και αυτού∙ εχωρίσθησαν δι’ ορίων οι εν Ελλάδι Χριστιανοί των εν Τουρκία∙ αλλά τα τοπικά όρια δεν θέτουσιν φραγμό, ειμή εις την χώραν, όχι όμως και εις τας συμπαθείας, και εις τας σχέσεις, και εις τους αδιαρρήκτους δεσμούς του αίματος, και εις τον ανέκφραστον εκείνον θεσπέσιον σύνδεσμον, τον οποίον γεννά η ταυτότης της θρησκείας, της γλώσσης, των ιστορικών αναμνήσεων, της προγονικής δόξης∙ [...] η εθνική κληρονομιά του τελευταίου των αυτοκρατόρων μας: υπάρχει Θεσσαλία, Ήπειρος, Μακεδονία, Θράκη, Βουλγαρία.</a:t>
            </a:r>
            <a:endParaRPr lang="en-US" sz="2000" smtClean="0"/>
          </a:p>
          <a:p>
            <a:pPr algn="just"/>
            <a:endParaRPr lang="en-US" sz="2000" smtClean="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p:cNvSpPr>
            <a:spLocks noGrp="1"/>
          </p:cNvSpPr>
          <p:nvPr>
            <p:ph idx="1"/>
          </p:nvPr>
        </p:nvSpPr>
        <p:spPr>
          <a:xfrm>
            <a:off x="228600" y="228600"/>
            <a:ext cx="8458200" cy="6400800"/>
          </a:xfrm>
        </p:spPr>
        <p:txBody>
          <a:bodyPr/>
          <a:lstStyle/>
          <a:p>
            <a:pPr algn="just"/>
            <a:r>
              <a:rPr lang="el-GR" sz="2000" smtClean="0"/>
              <a:t>Ανάλογες ήταν και οι πρωτοσέλιδες τοποθετήσεις του φιλορωσικού </a:t>
            </a:r>
            <a:r>
              <a:rPr lang="el-GR" sz="2000" i="1" smtClean="0"/>
              <a:t>Αιώνος</a:t>
            </a:r>
            <a:r>
              <a:rPr lang="el-GR" sz="2000" smtClean="0"/>
              <a:t> του Εμμανουήλ Αντωνιάδη (9, 13 Φεβρουαρίου και 24 Μαρτίου 1854), οι οποίες παρέπεμπαν σε συνέχεια του Αγώνα του 1821 και στον πόθο της ανασύστασης της βυζαντινής αυτοκρατορίας (της «Ελληνικής Αυτοκρατορίας»):</a:t>
            </a:r>
            <a:endParaRPr lang="en-US" sz="2000" smtClean="0"/>
          </a:p>
          <a:p>
            <a:pPr algn="just"/>
            <a:r>
              <a:rPr lang="el-GR" sz="2000" smtClean="0"/>
              <a:t>Η σημερινή επανάστασις των δούλων Ελλήνων είναι η συνέχεια της διακοπείσης επαναστάσεως του 1821. Το ελεύθερον μέρος του ελληνικού έθνους ομοιάζει σφαιρίδιον υδραργύρου, αποχωρισθέν και τηρούμενον μεμονωμένον από του όλου δια της αυστηράς ηρεμίας, αλλ’ έτοιμον πάνοτε να δεχθή και να ενωθή με τα οικεία σφαιρίδια, εις πρώτον κλονισμόν. [...] εξερράγη ο δεύτερος ούτος πόλεμος υπέρ πίστεως και της ελευθερίας παντός του Ελληνικού έθνους∙ υψώθη η σημαία του τιμίου Σταυρού φέροντα το σύνθημα Ή ΕΛΕΥΘΕΡΙΑ Ή ΘΑΝΑΤΟΣ. Δράμετε ταχέως, ταχέως, ως αετοί∙ πολεμείτε ως λέοντες μετά φρονήσεως και ομονοίας. Η ελευθερία και η πίστις θέλει στέψει τους αγώνας ημών με Ελληνικήν Αυτοκρατορίαν. [...] Μετά περίοδον ετών εικοσιτεσσάρων επανελήφθη χάριτι θεία ο διακοπείς τω 1829 εθνικός κατά των βαρβάρων δυναστών αγών του 1821. [...] Είθε τον επερχόμενον Μάρτιον γράψωμεν το Πρώτον έτος της Ελληνικής Αυτοκρατορίας.</a:t>
            </a:r>
            <a:endParaRPr lang="en-US" sz="2000" smtClean="0"/>
          </a:p>
          <a:p>
            <a:pPr algn="just"/>
            <a:endParaRPr lang="en-US" sz="2000" smtClean="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p:cNvSpPr>
            <a:spLocks noGrp="1"/>
          </p:cNvSpPr>
          <p:nvPr>
            <p:ph idx="1"/>
          </p:nvPr>
        </p:nvSpPr>
        <p:spPr>
          <a:xfrm>
            <a:off x="228600" y="152400"/>
            <a:ext cx="8458200" cy="6400800"/>
          </a:xfrm>
        </p:spPr>
        <p:txBody>
          <a:bodyPr/>
          <a:lstStyle/>
          <a:p>
            <a:pPr algn="just"/>
            <a:r>
              <a:rPr lang="el-GR" sz="2000" smtClean="0"/>
              <a:t>Την 25η Μαρτίου 1854 εκλέχθηκε στο Πέτα επιτροπή (πολιτικής) Διοικήσεως Ηπείρου, μια συμβολική ενέργεια που υποδήλωνε τις προθέσεις των επαναστατών για ανατροπή του οθωμανικού </a:t>
            </a:r>
            <a:r>
              <a:rPr lang="en-US" sz="2000" smtClean="0"/>
              <a:t>status quo</a:t>
            </a:r>
            <a:r>
              <a:rPr lang="el-GR" sz="2000" smtClean="0"/>
              <a:t>. Το φιλόδοξο όραμα των Ελλήνων επαναστατών συνίστατο στην εκδίωξη των Οθωμανών από την Ευρώπη μέσα σε έναν μήνα, μετά από καθολική εξέγερση των χριστιανών υπηκόων του Σουλτάνου, και στην κατάληψη της Κωνσταντινούπολης με ρωσική βοήθεια:</a:t>
            </a:r>
            <a:endParaRPr lang="en-US" sz="2000" smtClean="0"/>
          </a:p>
          <a:p>
            <a:pPr algn="just"/>
            <a:r>
              <a:rPr lang="el-GR" sz="2000" smtClean="0"/>
              <a:t>Εν ημέραις τριάκοντα η Ελλάς και Θεσσαλία, Ήπειρος και Μακεδονία γενέσθωσαν έν στρατόπεδον τεσσάρων εκατομμυρίων ανδρών, γυναικών, νέων, γερόντων και παιδίων πολεμούντων υπέρ της ελευθερίας του Γένους. Κατ’ αυτόν τον τρόπον, υμών μεν των Ελλήνων βοηθούντων την Ήπειρον, την Θεσσαλίαν και την Μακεδονίαν, των δε Ρώσσων κινουμένων προς τον Δούναβιν, την Βουλγαρίαν και την Θράκην, η Οθωμανική Αυτοκρατορία διαλύεται, ο Ευρωπαϊκός πόλεμος εμποδίζεται, και Αυτοκρατορία Ευρωπαϊκή καθιδρύεται ησύχως εν τη Κωνσταντινουπόλει∙ αυτή δε, ως ιδρυθείσα επί χώρας Ελληνικής, της Θράκης, ως γράφουσα τα εαυτής Διατάγματα εν γλώσση Ελληνική και ως κυβερνώσα Έλληνας, έσεται πράγματι Ελληνική. (δημοσιεύθηκε στην εφ. </a:t>
            </a:r>
            <a:r>
              <a:rPr lang="el-GR" sz="2000" i="1" smtClean="0"/>
              <a:t>Αιών</a:t>
            </a:r>
            <a:r>
              <a:rPr lang="el-GR" sz="2000" smtClean="0"/>
              <a:t> αρ. 1436, 17 Φεβρουαρίου 1854, σ. 1)</a:t>
            </a:r>
            <a:endParaRPr lang="en-US" sz="2000" smtClean="0"/>
          </a:p>
          <a:p>
            <a:pPr algn="just"/>
            <a:endParaRPr lang="en-US" sz="2000" smtClean="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Documents and Settings\sploum\My Documents\My Pictures\img032.jpg"/>
          <p:cNvPicPr>
            <a:picLocks noGrp="1" noChangeAspect="1" noChangeArrowheads="1"/>
          </p:cNvPicPr>
          <p:nvPr>
            <p:ph idx="1"/>
          </p:nvPr>
        </p:nvPicPr>
        <p:blipFill>
          <a:blip r:embed="rId2"/>
          <a:srcRect/>
          <a:stretch>
            <a:fillRect/>
          </a:stretch>
        </p:blipFill>
        <p:spPr>
          <a:xfrm>
            <a:off x="2428875" y="304800"/>
            <a:ext cx="4057650" cy="6477000"/>
          </a:xfr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srcRect/>
          <a:stretch>
            <a:fillRect/>
          </a:stretch>
        </p:blipFill>
        <p:spPr bwMode="auto">
          <a:xfrm>
            <a:off x="3505200" y="381000"/>
            <a:ext cx="2143125" cy="2847975"/>
          </a:xfrm>
          <a:prstGeom prst="rect">
            <a:avLst/>
          </a:prstGeom>
          <a:noFill/>
          <a:ln w="9525">
            <a:noFill/>
            <a:miter lim="800000"/>
            <a:headEnd/>
            <a:tailEnd/>
          </a:ln>
        </p:spPr>
      </p:pic>
      <p:pic>
        <p:nvPicPr>
          <p:cNvPr id="46083" name="Picture 3"/>
          <p:cNvPicPr>
            <a:picLocks noChangeAspect="1" noChangeArrowheads="1"/>
          </p:cNvPicPr>
          <p:nvPr/>
        </p:nvPicPr>
        <p:blipFill>
          <a:blip r:embed="rId3"/>
          <a:srcRect/>
          <a:stretch>
            <a:fillRect/>
          </a:stretch>
        </p:blipFill>
        <p:spPr bwMode="auto">
          <a:xfrm>
            <a:off x="381000" y="304800"/>
            <a:ext cx="2362200" cy="4495800"/>
          </a:xfrm>
          <a:prstGeom prst="rect">
            <a:avLst/>
          </a:prstGeom>
          <a:noFill/>
          <a:ln w="9525">
            <a:noFill/>
            <a:miter lim="800000"/>
            <a:headEnd/>
            <a:tailEnd/>
          </a:ln>
        </p:spPr>
      </p:pic>
      <p:pic>
        <p:nvPicPr>
          <p:cNvPr id="46084" name="Picture 4"/>
          <p:cNvPicPr>
            <a:picLocks noChangeAspect="1" noChangeArrowheads="1"/>
          </p:cNvPicPr>
          <p:nvPr/>
        </p:nvPicPr>
        <p:blipFill>
          <a:blip r:embed="rId4"/>
          <a:srcRect/>
          <a:stretch>
            <a:fillRect/>
          </a:stretch>
        </p:blipFill>
        <p:spPr bwMode="auto">
          <a:xfrm>
            <a:off x="6096000" y="457200"/>
            <a:ext cx="2514600" cy="2819400"/>
          </a:xfrm>
          <a:prstGeom prst="rect">
            <a:avLst/>
          </a:prstGeom>
          <a:noFill/>
          <a:ln w="9525">
            <a:noFill/>
            <a:miter lim="800000"/>
            <a:headEnd/>
            <a:tailEnd/>
          </a:ln>
        </p:spPr>
      </p:pic>
      <p:pic>
        <p:nvPicPr>
          <p:cNvPr id="46085" name="Picture 5"/>
          <p:cNvPicPr>
            <a:picLocks noChangeAspect="1" noChangeArrowheads="1"/>
          </p:cNvPicPr>
          <p:nvPr/>
        </p:nvPicPr>
        <p:blipFill>
          <a:blip r:embed="rId5"/>
          <a:srcRect/>
          <a:stretch>
            <a:fillRect/>
          </a:stretch>
        </p:blipFill>
        <p:spPr bwMode="auto">
          <a:xfrm>
            <a:off x="3581400" y="3657600"/>
            <a:ext cx="1905000" cy="2362200"/>
          </a:xfrm>
          <a:prstGeom prst="rect">
            <a:avLst/>
          </a:prstGeom>
          <a:noFill/>
          <a:ln w="9525">
            <a:noFill/>
            <a:miter lim="800000"/>
            <a:headEnd/>
            <a:tailEnd/>
          </a:ln>
        </p:spPr>
      </p:pic>
      <p:pic>
        <p:nvPicPr>
          <p:cNvPr id="46086" name="Picture 6"/>
          <p:cNvPicPr>
            <a:picLocks noChangeAspect="1" noChangeArrowheads="1"/>
          </p:cNvPicPr>
          <p:nvPr/>
        </p:nvPicPr>
        <p:blipFill>
          <a:blip r:embed="rId6"/>
          <a:srcRect/>
          <a:stretch>
            <a:fillRect/>
          </a:stretch>
        </p:blipFill>
        <p:spPr bwMode="auto">
          <a:xfrm>
            <a:off x="6019800" y="3486150"/>
            <a:ext cx="2514600" cy="337185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57200" y="274638"/>
            <a:ext cx="8229600" cy="639762"/>
          </a:xfrm>
        </p:spPr>
        <p:txBody>
          <a:bodyPr/>
          <a:lstStyle/>
          <a:p>
            <a:r>
              <a:rPr lang="el-GR" sz="2800" b="1" smtClean="0"/>
              <a:t>Η ιδεολογική υποδομή του νέου ελληνικού κράτους</a:t>
            </a:r>
            <a:endParaRPr lang="en-US" sz="2800" b="1" smtClean="0"/>
          </a:p>
        </p:txBody>
      </p:sp>
      <p:sp>
        <p:nvSpPr>
          <p:cNvPr id="47107" name="Content Placeholder 2"/>
          <p:cNvSpPr>
            <a:spLocks noGrp="1"/>
          </p:cNvSpPr>
          <p:nvPr>
            <p:ph idx="1"/>
          </p:nvPr>
        </p:nvSpPr>
        <p:spPr>
          <a:xfrm>
            <a:off x="152400" y="914400"/>
            <a:ext cx="8686800" cy="5791200"/>
          </a:xfrm>
        </p:spPr>
        <p:txBody>
          <a:bodyPr/>
          <a:lstStyle/>
          <a:p>
            <a:pPr algn="just"/>
            <a:r>
              <a:rPr lang="el-GR" sz="2000" smtClean="0"/>
              <a:t>Κ. Θ. Δημαράς, </a:t>
            </a:r>
            <a:r>
              <a:rPr lang="el-GR" sz="2000" i="1" smtClean="0"/>
              <a:t>Ιστορία του Ελληνικού Έθνους</a:t>
            </a:r>
            <a:r>
              <a:rPr lang="el-GR" sz="2000" smtClean="0"/>
              <a:t> της Εκδοτικής Αθηνών, τόμ. ΙΓ´, Αθήναι 1977.</a:t>
            </a:r>
          </a:p>
          <a:p>
            <a:r>
              <a:rPr lang="el-GR" sz="2000" smtClean="0"/>
              <a:t>Γένεση του ελληνικού αλυτρωτικού εθνικισμού</a:t>
            </a:r>
            <a:r>
              <a:rPr lang="en-US" sz="2000" smtClean="0"/>
              <a:t>: </a:t>
            </a:r>
            <a:r>
              <a:rPr lang="el-GR" sz="2000" smtClean="0"/>
              <a:t>«Ελεύθερη Ελλάς» και «Δούλη Ελλάς» («ελεύθεροι» Έλληνες και «δούλοι» Έλληνες).</a:t>
            </a:r>
          </a:p>
          <a:p>
            <a:r>
              <a:rPr lang="el-GR" sz="2000" smtClean="0"/>
              <a:t>Ο όρος «ομογενής» πρωτοχρησιμοποιήθηκε σε εγκύκλιο του ΥΠΕΞ το 1834.</a:t>
            </a:r>
          </a:p>
          <a:p>
            <a:pPr algn="just"/>
            <a:r>
              <a:rPr lang="el-GR" sz="2000" smtClean="0"/>
              <a:t>Τροπή προς την ανασύσταση της βυζαντινής αυτοκρατορίας με επίκεντρο τον Όθωνα.</a:t>
            </a:r>
          </a:p>
          <a:p>
            <a:pPr algn="just"/>
            <a:r>
              <a:rPr lang="el-GR" sz="2000" smtClean="0"/>
              <a:t>Το 1835 ο φον Μάουρερ (μέλος της βαυαρικής Αντιβασιλείας για θέματα παιδείας) έγραψε στο βιβλίο του </a:t>
            </a:r>
            <a:r>
              <a:rPr lang="el-GR" sz="2000" i="1" smtClean="0"/>
              <a:t>Ο ελληνικός λαός</a:t>
            </a:r>
            <a:r>
              <a:rPr lang="en-US" sz="2000" smtClean="0"/>
              <a:t>: </a:t>
            </a:r>
            <a:r>
              <a:rPr lang="el-GR" sz="2000" smtClean="0"/>
              <a:t>«προορισμός της Ελλάδας είναι να μεταλαμπαδεύσει μια μέρα το φως του ευρωπαϊκού πολιτισμού στην Ασία και ακόμη πιο πέρα και σε τούτο τη βοηθάει η προνομιούχος γεωγραφική της θέση και η πνευματική οξυδέρκεια των κατοίκων της. Και όπως στάθηκε κάποτε η κοιτίδα του πολιτισμού για την Ευρώπη, η οποία της ανταποδίδει τώρα αυτή τη μόρφωση, πρέπει κι εκείνη, σύμφωνα με τους αιώνιους νόμους της ανταλλαγής, να επιστρέψει στην Ασία, στην Αίγυπτο και στις άλλες χώρες της Ανατολής εκείνο που έλαβε και αυτή από εκείνες πριν από χιλιάδες χρόνια».</a:t>
            </a:r>
          </a:p>
          <a:p>
            <a:pPr algn="just"/>
            <a:endParaRPr lang="el-GR" sz="2000" smtClean="0"/>
          </a:p>
          <a:p>
            <a:pPr algn="just"/>
            <a:endParaRPr lang="el-GR" sz="2000" smtClean="0"/>
          </a:p>
          <a:p>
            <a:pPr algn="just"/>
            <a:endParaRPr lang="el-GR" sz="2000" smtClean="0"/>
          </a:p>
          <a:p>
            <a:pPr algn="just"/>
            <a:endParaRPr lang="el-GR" sz="2000" smtClean="0"/>
          </a:p>
          <a:p>
            <a:pPr algn="just"/>
            <a:endParaRPr lang="el-GR" sz="2000" smtClean="0"/>
          </a:p>
          <a:p>
            <a:pPr algn="just"/>
            <a:endParaRPr lang="en-US" sz="2000" smtClean="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p:cNvSpPr>
            <a:spLocks noGrp="1"/>
          </p:cNvSpPr>
          <p:nvPr>
            <p:ph idx="1"/>
          </p:nvPr>
        </p:nvSpPr>
        <p:spPr>
          <a:xfrm>
            <a:off x="152400" y="228600"/>
            <a:ext cx="8534400" cy="6400800"/>
          </a:xfrm>
        </p:spPr>
        <p:txBody>
          <a:bodyPr/>
          <a:lstStyle/>
          <a:p>
            <a:pPr algn="just"/>
            <a:r>
              <a:rPr lang="el-GR" sz="2000" smtClean="0"/>
              <a:t>Μάρκος Ρενιέρης, «Τι είναι η Ελλάς</a:t>
            </a:r>
            <a:r>
              <a:rPr lang="en-US" sz="2000" smtClean="0"/>
              <a:t>; </a:t>
            </a:r>
            <a:r>
              <a:rPr lang="el-GR" sz="2000" smtClean="0"/>
              <a:t>Ανατολή ή Δύσις</a:t>
            </a:r>
            <a:r>
              <a:rPr lang="en-US" sz="2000" smtClean="0"/>
              <a:t>;</a:t>
            </a:r>
            <a:r>
              <a:rPr lang="el-GR" sz="2000" smtClean="0"/>
              <a:t>», περ. </a:t>
            </a:r>
            <a:r>
              <a:rPr lang="el-GR" sz="2000" i="1" smtClean="0"/>
              <a:t>Ερανιστής</a:t>
            </a:r>
            <a:r>
              <a:rPr lang="el-GR" sz="2000" smtClean="0"/>
              <a:t> </a:t>
            </a:r>
            <a:r>
              <a:rPr lang="en-US" sz="2000" smtClean="0"/>
              <a:t>(</a:t>
            </a:r>
            <a:r>
              <a:rPr lang="el-GR" sz="2000" smtClean="0"/>
              <a:t>1842), στο οποίο εξυμνεί τον Κοραή και καλεί την ελληνική νεολαία να μιμηθεί την Ευρώπη και να μελετήσει τους ευρωπαϊκούς θεσμούς.</a:t>
            </a:r>
          </a:p>
          <a:p>
            <a:pPr algn="just"/>
            <a:r>
              <a:rPr lang="el-GR" sz="2000" smtClean="0"/>
              <a:t>Το 1845 ο Στέφανος Κουμανούδης κήρυξε ότι η Δύση κληρονόμησε το πνεύμα του αρχαίου ελληνικού κόσμου και συνεπώς οι νέοι Έλληνες πηγαίνοντας προς τη Δύση βαδίζουν προς ανάκτηση της πατρικής τους κληρονομιάς.</a:t>
            </a:r>
          </a:p>
          <a:p>
            <a:pPr algn="just"/>
            <a:r>
              <a:rPr lang="el-GR" sz="2000" smtClean="0"/>
              <a:t>1839-41 τουρκοαιγυπτιακός πόλεμος κλονίζει τα θεμέλια της οθωμανικής αυτοκρατορίας. Γίνονται επαναστατικά σχέδια για εισβολή στην οθωμανική αυτοκρατορία. Η Κρήτη επαναστατεί. Οι Έλληνες φαντάζονται την Κωνσταντινούπολη πρωτεύουσα του ελληνικού κράτους.</a:t>
            </a:r>
          </a:p>
          <a:p>
            <a:pPr algn="just"/>
            <a:r>
              <a:rPr lang="el-GR" sz="2000" smtClean="0"/>
              <a:t>Η Μεγάλη Ιδέα (πρβλ. </a:t>
            </a:r>
            <a:r>
              <a:rPr lang="en-US" sz="2000" smtClean="0"/>
              <a:t>Nacertanje </a:t>
            </a:r>
            <a:r>
              <a:rPr lang="el-GR" sz="2000" smtClean="0"/>
              <a:t>του Ηλία Γκαράσανιν στη Σερβία) γεννήθηκε κατά την αγόρευση Ι. Κωλέττη στη Βουλή (14 Ιανουαρίου 1844) για το ζήτημα των ετεροχθόνων. Ο Κωλέττης προσέδωσε στη Μεγάλη Ιδέα πολιτισμικό περιεχόμενο. Ο Κωλέττης είχε πρωτοχρησιμοποίησε τον όρο το 1835 σε ένα υπόμνημά του προς τον βασιλιά Όθωνα.</a:t>
            </a:r>
          </a:p>
          <a:p>
            <a:pPr algn="just"/>
            <a:r>
              <a:rPr lang="el-GR" sz="2000" smtClean="0"/>
              <a:t>Η Μεγάλη Ιδέα αφορούσε αρχικά ένα εσωτερικό ζήτημα του ελληνικού βασιλείου. Αίτημά της ήταν η επίτευξη της </a:t>
            </a:r>
            <a:r>
              <a:rPr lang="el-GR" sz="2000" u="sng" smtClean="0"/>
              <a:t>εθνικής ενότητα</a:t>
            </a:r>
            <a:r>
              <a:rPr lang="el-GR" sz="2000" smtClean="0"/>
              <a:t>ς, η εθνική ομοψυχία.</a:t>
            </a:r>
          </a:p>
          <a:p>
            <a:endParaRPr lang="en-US" sz="2000" smtClean="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Content Placeholder 3" descr="Chartes1.jpg"/>
          <p:cNvPicPr>
            <a:picLocks noGrp="1" noChangeAspect="1"/>
          </p:cNvPicPr>
          <p:nvPr>
            <p:ph idx="1"/>
          </p:nvPr>
        </p:nvPicPr>
        <p:blipFill>
          <a:blip r:embed="rId2"/>
          <a:srcRect l="5952" t="22849" r="1190" b="833"/>
          <a:stretch>
            <a:fillRect/>
          </a:stretch>
        </p:blipFill>
        <p:spPr>
          <a:xfrm>
            <a:off x="914400" y="990600"/>
            <a:ext cx="7315200" cy="5029200"/>
          </a:xfr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a:xfrm>
            <a:off x="0" y="0"/>
            <a:ext cx="9144000" cy="6858000"/>
          </a:xfrm>
        </p:spPr>
        <p:txBody>
          <a:bodyPr/>
          <a:lstStyle/>
          <a:p>
            <a:pPr algn="just"/>
            <a:r>
              <a:rPr lang="el-GR" sz="2000" smtClean="0"/>
              <a:t>Το δίλημμα «Ανατολή ή Δύσις» συνδυάστηκε με το αλυτρωτικό περιεχόμενο της Μεγάλης Ιδέας και δημιούργησε διχασμούς στην ελληνική διανόηση. Το δίλημμα ήταν εξευρωπαϊσμός/εκσυγχρονισμός του ελληνικού κράτους ή εδαφική επέκταση.</a:t>
            </a:r>
          </a:p>
          <a:p>
            <a:pPr algn="just"/>
            <a:r>
              <a:rPr lang="el-GR" sz="2000" smtClean="0"/>
              <a:t>Η Μεγάλη Ιδέα γεννήθηκε μέσα στην ασάφεια και συνέχισε να διακατέχεται από αοριστία, όχι μόνον ως προς το περιεχόμενό της, όσο κυρίως ως προς τα εδαφικά όρια επέκτασης του ελληνικού βασιλείου.</a:t>
            </a:r>
          </a:p>
          <a:p>
            <a:pPr algn="just"/>
            <a:r>
              <a:rPr lang="el-GR" sz="2000" smtClean="0"/>
              <a:t>Βασικός θεσμός του νεοσύστατου ελληνικού κράτους ήταν το Εθνικό (Οθώνειο) Πανεπιστήμιο (ίδρ. 1837). Σκοπός του η οργάνωση του νέου κράτους με βάση τα δυτικά πρότυπα, αλλά και η μεταλαμπάδευση των φώτων της Δύσης στην Ανατολή και ο εξελληνισμός της Ανατολής (δηλ. της Οθωμανικής αυτοκρατορίας) δια των αποφοίτων του.</a:t>
            </a:r>
          </a:p>
          <a:p>
            <a:pPr algn="just"/>
            <a:r>
              <a:rPr lang="el-GR" sz="2000" smtClean="0"/>
              <a:t>1854 εξέγερση στην Ηπειροθεσσαλία. Συνθήματα των εξεγερθέντων «Βυζαντινόν Βασίλειον» και «Ελληνική Αυτοκρατορία ή Θάνατος».</a:t>
            </a:r>
          </a:p>
          <a:p>
            <a:pPr algn="just"/>
            <a:r>
              <a:rPr lang="el-GR" sz="2000" smtClean="0"/>
              <a:t>1869 ίδρυση του Συλλόγου προς Διάδοσιν των Ελληνικών Γραμμάτων</a:t>
            </a:r>
            <a:r>
              <a:rPr lang="en-US" sz="2000" smtClean="0"/>
              <a:t>: </a:t>
            </a:r>
            <a:r>
              <a:rPr lang="el-GR" sz="2000" smtClean="0"/>
              <a:t>έμπρακτη απάντηση στην εμφάνιση του βουλγαρικού εθνικισμού.</a:t>
            </a:r>
          </a:p>
          <a:p>
            <a:pPr algn="just"/>
            <a:r>
              <a:rPr lang="el-GR" sz="2000" smtClean="0"/>
              <a:t>1870 φιρμάνι της Βουλγαρικής Εξαρχίας</a:t>
            </a:r>
          </a:p>
          <a:p>
            <a:pPr algn="just"/>
            <a:r>
              <a:rPr lang="el-GR" sz="2000" smtClean="0"/>
              <a:t>1886 ίδρυση της Επιτροπής προς Ενίσχυσιν της Ελληνικής Εκκλησίας και Παιδείας, φορέας του ΥΠΕΞ.</a:t>
            </a:r>
          </a:p>
          <a:p>
            <a:pPr algn="just"/>
            <a:r>
              <a:rPr lang="el-GR" sz="2000" smtClean="0"/>
              <a:t>Μετά τον ελληνοτουρκικό πόλεμο του 1897 ο αντιτουρκισμός μετατρέπεται σε αντιβουλγαρισμό.</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p:cNvSpPr>
            <a:spLocks noGrp="1"/>
          </p:cNvSpPr>
          <p:nvPr>
            <p:ph idx="1"/>
          </p:nvPr>
        </p:nvSpPr>
        <p:spPr>
          <a:xfrm>
            <a:off x="0" y="0"/>
            <a:ext cx="8915400" cy="6705600"/>
          </a:xfrm>
        </p:spPr>
        <p:txBody>
          <a:bodyPr/>
          <a:lstStyle/>
          <a:p>
            <a:pPr algn="just"/>
            <a:r>
              <a:rPr lang="el-GR" sz="2000" smtClean="0"/>
              <a:t>υπερβάλλουσα αρχαιολατρία</a:t>
            </a:r>
            <a:r>
              <a:rPr lang="en-US" sz="2000" smtClean="0"/>
              <a:t>: </a:t>
            </a:r>
            <a:r>
              <a:rPr lang="el-GR" sz="2000" smtClean="0"/>
              <a:t>η λογιοσύνη έδειχνε ιδιάζοντα θαυμασμό προς τον αρχαίο κόσμο, προς τα αρχαία γράμματα και πολιτικά διδάγματα. Οι Βαυαροί ενίσχυσαν αυτήν την τάση (του νεοκλασσικισμού).</a:t>
            </a:r>
          </a:p>
          <a:p>
            <a:pPr algn="just"/>
            <a:r>
              <a:rPr lang="el-GR" sz="2000" smtClean="0"/>
              <a:t>Δεκέμβριος 1834 μεταφορά της πρωτεύουσας από το Ναύπλιο στην Αθήνα λόγω της αρχαίας της δόξας και των κλασικών της ερειπίων. Η επιλογή αυτή του Όθωνα υποδήλωνε ότι η νέα Ελλάδα ήθελε να είναι συνέχεια της αρχαίας (και όχι της Ανατολικής Ρωμαϊκής Αυτοκρατορίας). Παράλληλα ανασυστήθηκε η Σπάρτη στην αρχαία της θέση.</a:t>
            </a:r>
          </a:p>
          <a:p>
            <a:pPr algn="just"/>
            <a:r>
              <a:rPr lang="el-GR" sz="2000" smtClean="0"/>
              <a:t>1837 ίδρυση της Αρχαιολογικής Εταιρείας (πρώτος πρόεδρος ο Ιάκωβος Ρίζος – Νερουλός)</a:t>
            </a:r>
          </a:p>
          <a:p>
            <a:pPr algn="just"/>
            <a:r>
              <a:rPr lang="el-GR" sz="2000" smtClean="0"/>
              <a:t>«συλλογομανία»</a:t>
            </a:r>
          </a:p>
          <a:p>
            <a:pPr algn="just"/>
            <a:r>
              <a:rPr lang="el-GR" sz="2000" smtClean="0"/>
              <a:t>1861 ίδρυση του Φιλολογικού Συλλόγου Κωνσταντινουπόλεως</a:t>
            </a:r>
          </a:p>
          <a:p>
            <a:pPr algn="just"/>
            <a:r>
              <a:rPr lang="el-GR" sz="2000" smtClean="0"/>
              <a:t>1865 ίδρυση του Παρνασσού</a:t>
            </a:r>
          </a:p>
          <a:p>
            <a:pPr algn="just"/>
            <a:r>
              <a:rPr lang="el-GR" sz="2000" smtClean="0"/>
              <a:t>1879 συνέδριο των συλλόγων στην Αθήνα</a:t>
            </a:r>
          </a:p>
          <a:p>
            <a:r>
              <a:rPr lang="el-GR" sz="2000" smtClean="0"/>
              <a:t>1882 ίδρυση της Ιστορικής και Εθνολογικής Εταιρείας της Ελλάδος. </a:t>
            </a:r>
          </a:p>
          <a:p>
            <a:r>
              <a:rPr lang="el-GR" sz="2000" smtClean="0"/>
              <a:t>25 Μαρτίου 1884 Έκθεσις Μνημείων του Ιερού Αγώνος (πρόδρομος του Εθνικού Ιστορικού Μουσείου)</a:t>
            </a:r>
          </a:p>
          <a:p>
            <a:r>
              <a:rPr lang="el-GR" sz="2000" smtClean="0"/>
              <a:t>1885 ίδρυση της Χριστιανικής Αρχαιολογίας από τον Γεώργιο Λαμπάκη</a:t>
            </a:r>
          </a:p>
          <a:p>
            <a:r>
              <a:rPr lang="el-GR" sz="2000" smtClean="0"/>
              <a:t>1891 ίδρυση του Εθνικού Αρχαιολογικού Μουσείου</a:t>
            </a:r>
          </a:p>
          <a:p>
            <a:r>
              <a:rPr lang="el-GR" sz="2000" smtClean="0"/>
              <a:t>1921 ίδρυση του χριστιανικού (βυζαντινού) μουσείου.</a:t>
            </a:r>
          </a:p>
          <a:p>
            <a:endParaRPr lang="el-GR" sz="2000" smtClean="0"/>
          </a:p>
          <a:p>
            <a:endParaRPr lang="el-GR" sz="2000" smtClean="0"/>
          </a:p>
          <a:p>
            <a:endParaRPr lang="en-US" sz="2000" smtClean="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ontent Placeholder 2"/>
          <p:cNvSpPr>
            <a:spLocks noGrp="1"/>
          </p:cNvSpPr>
          <p:nvPr>
            <p:ph idx="1"/>
          </p:nvPr>
        </p:nvSpPr>
        <p:spPr>
          <a:xfrm>
            <a:off x="0" y="0"/>
            <a:ext cx="8915400" cy="6705600"/>
          </a:xfrm>
        </p:spPr>
        <p:txBody>
          <a:bodyPr/>
          <a:lstStyle/>
          <a:p>
            <a:r>
              <a:rPr lang="el-GR" sz="2000" smtClean="0"/>
              <a:t>Κυρίαρχες έννοιες που συνδέονται με τον θεσμό του Πανεπιστημίου και δύο από τις βάσεις της εθνικής ιδεολογίας</a:t>
            </a:r>
            <a:r>
              <a:rPr lang="en-US" sz="2000" smtClean="0"/>
              <a:t>: </a:t>
            </a:r>
            <a:r>
              <a:rPr lang="el-GR" sz="2000" smtClean="0"/>
              <a:t>ενότητα και προορισμός.</a:t>
            </a:r>
          </a:p>
          <a:p>
            <a:r>
              <a:rPr lang="el-GR" sz="2000" smtClean="0"/>
              <a:t>Ιδεολογικοπολιτική σύλληψη των επιστημών της ιστορίας, της φιλολογίας, της λαογραφίας και της γλωσσολογίας.</a:t>
            </a:r>
          </a:p>
          <a:p>
            <a:r>
              <a:rPr lang="el-GR" sz="2000" smtClean="0"/>
              <a:t>Ρομαντικός ιστορισμός και γένεση της ελληνικής ιστοριογραφίας.</a:t>
            </a:r>
          </a:p>
          <a:p>
            <a:pPr algn="just"/>
            <a:r>
              <a:rPr lang="el-GR" sz="2000" smtClean="0"/>
              <a:t>Σπυρίδων Ζαμπέλιος, </a:t>
            </a:r>
            <a:r>
              <a:rPr lang="el-GR" sz="2000" i="1" smtClean="0"/>
              <a:t>Άσματα δημοτικά της Ελλάδος</a:t>
            </a:r>
            <a:r>
              <a:rPr lang="el-GR" sz="2000" smtClean="0"/>
              <a:t>, Κερκύρα 1852, εισάγει την τρίσημη ενότητα του ελληνισμού (αρχαιότητα – Βυζάντιο – νέος ελληνισμός).</a:t>
            </a:r>
          </a:p>
          <a:p>
            <a:pPr algn="just"/>
            <a:r>
              <a:rPr lang="el-GR" sz="2000" smtClean="0"/>
              <a:t>Κωνσταντίνος Παπαρρηγόπουλος, </a:t>
            </a:r>
            <a:r>
              <a:rPr lang="el-GR" sz="2000" i="1" smtClean="0"/>
              <a:t>Ιστορία του ελληνικού έθνους από των αρχαιοτάτων χρόνων μέχρι των νεωτέρων</a:t>
            </a:r>
            <a:r>
              <a:rPr lang="el-GR" sz="2000" smtClean="0"/>
              <a:t>, πέντε τόμοι, Αθήναι 1860-74 (επίτομη έκδοση, 1853</a:t>
            </a:r>
            <a:r>
              <a:rPr lang="el-GR" sz="2000" baseline="30000" smtClean="0"/>
              <a:t>1</a:t>
            </a:r>
            <a:r>
              <a:rPr lang="el-GR" sz="2000" smtClean="0"/>
              <a:t>).</a:t>
            </a:r>
          </a:p>
          <a:p>
            <a:pPr algn="just"/>
            <a:r>
              <a:rPr lang="el-GR" sz="2000" smtClean="0"/>
              <a:t>Αντίληψη του «περιούσιου λαού»</a:t>
            </a:r>
            <a:r>
              <a:rPr lang="en-US" sz="2000" smtClean="0"/>
              <a:t>: </a:t>
            </a:r>
            <a:r>
              <a:rPr lang="el-GR" sz="2000" smtClean="0"/>
              <a:t>κυρίαρχη έννοια στην αφήγηση του Παπαρρηγόπουλου η ιστορική «εντολή» (πρβλ. προορισμός). Το ελληνικό έθνος, ως νέος «Ισραήλ», παίρνει συνεχώς εντολές να επιτελέσει λειτουργίες ευεργετικές της ανθρωπότητας ως νέος περιούσιος λαός του Θεού. Οι διαδοχικές εντολές αυτές είναι ο εκπολιτισμός της Ανατολής στην αρχαιότητα, εν συνεχεία η φιλοσοφική θεμελίωση του χριστιανισμού, η ανύψωσή του σε επίσημη θρησκεία, η διαφύλαξή του από τους Πέρσες και τον ισλαμισμό και η διάδοσή του σε όλα τα έθνη της βορειοανατολικής Ευρώπης. Η ιστορική εντολή του νέου ελληνισμού αποτελεί ο διαφωτισμός της καθ’ ημάς Ανατολής (ειρηνική πλευρά της Μεγάλης Ιδέας).</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Content Placeholder 2"/>
          <p:cNvSpPr>
            <a:spLocks noGrp="1"/>
          </p:cNvSpPr>
          <p:nvPr>
            <p:ph idx="1"/>
          </p:nvPr>
        </p:nvSpPr>
        <p:spPr>
          <a:xfrm>
            <a:off x="152400" y="152400"/>
            <a:ext cx="8534400" cy="6400800"/>
          </a:xfrm>
        </p:spPr>
        <p:txBody>
          <a:bodyPr/>
          <a:lstStyle/>
          <a:p>
            <a:r>
              <a:rPr lang="el-GR" sz="2000" smtClean="0"/>
              <a:t>Αποκαθίσταται σταδιακά η αρνητική εικόνα του Βυζαντίου στη νεοελληνική σκέψη, που είχε καλλιεργήσει ο Διαφωτισμός.</a:t>
            </a:r>
          </a:p>
          <a:p>
            <a:pPr algn="just"/>
            <a:r>
              <a:rPr lang="el-GR" sz="2000" smtClean="0"/>
              <a:t>Νικόλαος Πολίτης, θεμελιωτής της ελληνικής λαογραφίας. Η λαογραφική επιστήμη ανταποκρίθηκε στο αίτημα της ενότητας και συνέδεσε τα νεοελληνικά έθιμα με τα αρχαία. Η ελληνική διανόηση βλέπει διαβλέπει στα δημοτικά τραγούδια κάποια εθνική ουσία. 1909 ίδρυση της Ελληνικής Λαογραφικής Εταιρείας.</a:t>
            </a:r>
          </a:p>
          <a:p>
            <a:pPr algn="just"/>
            <a:r>
              <a:rPr lang="el-GR" sz="2000" smtClean="0"/>
              <a:t>1830-1880 Νεοελληνικός Ρομαντισμός (επίδραση των ιδεών του γερμανικού και ιταλικού ρομαντισμού και των ιδεών του Χέρντερ, ο οποίος θεωρούσε το έθνος ως κάτι το αυθύπαρκτο και αναλλοίωτο μέσα στον χρόνο). Ο «Λαός» (χωρικοί) θεωρείται ως η κιβωτός του ελληνισμού. Τα λαογραφικά και γλωσσικά τεκμήρια είναι τα «ζώντα μνημεία» της ψυχής του έθνους.</a:t>
            </a:r>
          </a:p>
          <a:p>
            <a:r>
              <a:rPr lang="el-GR" sz="2000" smtClean="0"/>
              <a:t>Γεώργιος Χατζηδάκις, θεμελιωτής της επιστήμης της γλωσσολογίας στην Ελλάδα.</a:t>
            </a:r>
          </a:p>
          <a:p>
            <a:r>
              <a:rPr lang="el-GR" sz="2000" smtClean="0"/>
              <a:t>ελληνοχριστιανικός πολιτισμός και «εθνικές ανακρίβειες».</a:t>
            </a:r>
          </a:p>
          <a:p>
            <a:r>
              <a:rPr lang="el-GR" sz="2000" smtClean="0"/>
              <a:t>1838 καθιέρωση με διάταγμα του Όθωνα της 25 Μαρτίου ως εορτής της Εθνικής Παλιγγενεσίας.</a:t>
            </a:r>
          </a:p>
          <a:p>
            <a:r>
              <a:rPr lang="el-GR" sz="2000" smtClean="0"/>
              <a:t>1842 καθιέρωση της ημέρας μνήμης των Τριών Ιεραρχών ως εορτής των ελληνικών γραμμάτων από το Πανεπιστήμιο Αθηνών.</a:t>
            </a:r>
          </a:p>
          <a:p>
            <a:r>
              <a:rPr lang="el-GR" sz="2000" smtClean="0"/>
              <a:t>1842 ο Κωνσταντίνος Οικονόμου κάνει δημόσια λόγο για «κρυφό σχολειό».</a:t>
            </a:r>
          </a:p>
          <a:p>
            <a:endParaRPr lang="el-GR" sz="2000" smtClean="0"/>
          </a:p>
          <a:p>
            <a:endParaRPr lang="el-GR" sz="2000" smtClean="0"/>
          </a:p>
          <a:p>
            <a:endParaRPr lang="en-US" sz="2000" smtClean="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p:cNvPicPr>
            <a:picLocks noChangeAspect="1" noChangeArrowheads="1"/>
          </p:cNvPicPr>
          <p:nvPr/>
        </p:nvPicPr>
        <p:blipFill>
          <a:blip r:embed="rId2"/>
          <a:srcRect/>
          <a:stretch>
            <a:fillRect/>
          </a:stretch>
        </p:blipFill>
        <p:spPr bwMode="auto">
          <a:xfrm>
            <a:off x="457200" y="304800"/>
            <a:ext cx="3200400" cy="2286000"/>
          </a:xfrm>
          <a:prstGeom prst="rect">
            <a:avLst/>
          </a:prstGeom>
          <a:noFill/>
          <a:ln w="9525">
            <a:noFill/>
            <a:miter lim="800000"/>
            <a:headEnd/>
            <a:tailEnd/>
          </a:ln>
        </p:spPr>
      </p:pic>
      <p:pic>
        <p:nvPicPr>
          <p:cNvPr id="53251" name="Picture 5"/>
          <p:cNvPicPr>
            <a:picLocks noChangeAspect="1" noChangeArrowheads="1"/>
          </p:cNvPicPr>
          <p:nvPr/>
        </p:nvPicPr>
        <p:blipFill>
          <a:blip r:embed="rId3"/>
          <a:srcRect/>
          <a:stretch>
            <a:fillRect/>
          </a:stretch>
        </p:blipFill>
        <p:spPr bwMode="auto">
          <a:xfrm>
            <a:off x="685800" y="3276600"/>
            <a:ext cx="3124200" cy="2819400"/>
          </a:xfrm>
          <a:prstGeom prst="rect">
            <a:avLst/>
          </a:prstGeom>
          <a:noFill/>
          <a:ln w="9525">
            <a:noFill/>
            <a:miter lim="800000"/>
            <a:headEnd/>
            <a:tailEnd/>
          </a:ln>
        </p:spPr>
      </p:pic>
      <p:pic>
        <p:nvPicPr>
          <p:cNvPr id="53252" name="Picture 6"/>
          <p:cNvPicPr>
            <a:picLocks noChangeAspect="1" noChangeArrowheads="1"/>
          </p:cNvPicPr>
          <p:nvPr/>
        </p:nvPicPr>
        <p:blipFill>
          <a:blip r:embed="rId4"/>
          <a:srcRect/>
          <a:stretch>
            <a:fillRect/>
          </a:stretch>
        </p:blipFill>
        <p:spPr bwMode="auto">
          <a:xfrm>
            <a:off x="4724400" y="3505200"/>
            <a:ext cx="3048000" cy="2514600"/>
          </a:xfrm>
          <a:prstGeom prst="rect">
            <a:avLst/>
          </a:prstGeom>
          <a:noFill/>
          <a:ln w="9525">
            <a:noFill/>
            <a:miter lim="800000"/>
            <a:headEnd/>
            <a:tailEnd/>
          </a:ln>
        </p:spPr>
      </p:pic>
      <p:pic>
        <p:nvPicPr>
          <p:cNvPr id="53253" name="Picture 7"/>
          <p:cNvPicPr>
            <a:picLocks noChangeAspect="1" noChangeArrowheads="1"/>
          </p:cNvPicPr>
          <p:nvPr/>
        </p:nvPicPr>
        <p:blipFill>
          <a:blip r:embed="rId5"/>
          <a:srcRect/>
          <a:stretch>
            <a:fillRect/>
          </a:stretch>
        </p:blipFill>
        <p:spPr bwMode="auto">
          <a:xfrm>
            <a:off x="4038600" y="838200"/>
            <a:ext cx="1819275" cy="2514600"/>
          </a:xfrm>
          <a:prstGeom prst="rect">
            <a:avLst/>
          </a:prstGeom>
          <a:noFill/>
          <a:ln w="9525">
            <a:noFill/>
            <a:miter lim="800000"/>
            <a:headEnd/>
            <a:tailEnd/>
          </a:ln>
        </p:spPr>
      </p:pic>
      <p:pic>
        <p:nvPicPr>
          <p:cNvPr id="53254" name="Picture 8"/>
          <p:cNvPicPr>
            <a:picLocks noChangeAspect="1" noChangeArrowheads="1"/>
          </p:cNvPicPr>
          <p:nvPr/>
        </p:nvPicPr>
        <p:blipFill>
          <a:blip r:embed="rId6"/>
          <a:srcRect/>
          <a:stretch>
            <a:fillRect/>
          </a:stretch>
        </p:blipFill>
        <p:spPr bwMode="auto">
          <a:xfrm>
            <a:off x="6248400" y="838200"/>
            <a:ext cx="2057400" cy="2476500"/>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Content Placeholder 3" descr="Chartes9.jpg"/>
          <p:cNvPicPr>
            <a:picLocks noGrp="1" noChangeAspect="1"/>
          </p:cNvPicPr>
          <p:nvPr>
            <p:ph idx="1"/>
          </p:nvPr>
        </p:nvPicPr>
        <p:blipFill>
          <a:blip r:embed="rId2"/>
          <a:srcRect/>
          <a:stretch>
            <a:fillRect/>
          </a:stretch>
        </p:blipFill>
        <p:spPr>
          <a:xfrm>
            <a:off x="1944688" y="304800"/>
            <a:ext cx="5102225" cy="6324600"/>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Content Placeholder 3" descr="Chartes10.jpg"/>
          <p:cNvPicPr>
            <a:picLocks noGrp="1" noChangeAspect="1"/>
          </p:cNvPicPr>
          <p:nvPr>
            <p:ph idx="1"/>
          </p:nvPr>
        </p:nvPicPr>
        <p:blipFill>
          <a:blip r:embed="rId2"/>
          <a:srcRect/>
          <a:stretch>
            <a:fillRect/>
          </a:stretch>
        </p:blipFill>
        <p:spPr>
          <a:xfrm>
            <a:off x="1935163" y="304800"/>
            <a:ext cx="5273675" cy="632460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Content Placeholder 4" descr="Chartes11.jpg"/>
          <p:cNvPicPr>
            <a:picLocks noGrp="1" noChangeAspect="1"/>
          </p:cNvPicPr>
          <p:nvPr>
            <p:ph idx="1"/>
          </p:nvPr>
        </p:nvPicPr>
        <p:blipFill>
          <a:blip r:embed="rId2"/>
          <a:srcRect/>
          <a:stretch>
            <a:fillRect/>
          </a:stretch>
        </p:blipFill>
        <p:spPr>
          <a:xfrm>
            <a:off x="2108200" y="228600"/>
            <a:ext cx="4927600" cy="6324600"/>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Content Placeholder 6" descr="Chartes12.jpg"/>
          <p:cNvPicPr>
            <a:picLocks noGrp="1" noChangeAspect="1"/>
          </p:cNvPicPr>
          <p:nvPr>
            <p:ph idx="1"/>
          </p:nvPr>
        </p:nvPicPr>
        <p:blipFill>
          <a:blip r:embed="rId2"/>
          <a:srcRect/>
          <a:stretch>
            <a:fillRect/>
          </a:stretch>
        </p:blipFill>
        <p:spPr>
          <a:xfrm>
            <a:off x="1427163" y="265113"/>
            <a:ext cx="6213475" cy="6364287"/>
          </a:xfr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381000" y="274638"/>
            <a:ext cx="8305800" cy="563562"/>
          </a:xfrm>
        </p:spPr>
        <p:txBody>
          <a:bodyPr/>
          <a:lstStyle/>
          <a:p>
            <a:pPr eaLnBrk="1" hangingPunct="1"/>
            <a:r>
              <a:rPr lang="el-GR" sz="2800" b="1" smtClean="0"/>
              <a:t>Το κίνημα του 1909</a:t>
            </a:r>
            <a:endParaRPr lang="en-US" sz="2800" b="1" smtClean="0"/>
          </a:p>
        </p:txBody>
      </p:sp>
      <p:sp>
        <p:nvSpPr>
          <p:cNvPr id="58371" name="Content Placeholder 2"/>
          <p:cNvSpPr>
            <a:spLocks noGrp="1"/>
          </p:cNvSpPr>
          <p:nvPr>
            <p:ph idx="1"/>
          </p:nvPr>
        </p:nvSpPr>
        <p:spPr>
          <a:xfrm>
            <a:off x="533400" y="914400"/>
            <a:ext cx="8153400" cy="5562600"/>
          </a:xfrm>
        </p:spPr>
        <p:txBody>
          <a:bodyPr/>
          <a:lstStyle/>
          <a:p>
            <a:pPr eaLnBrk="1" hangingPunct="1"/>
            <a:r>
              <a:rPr lang="el-GR" sz="2000" smtClean="0"/>
              <a:t>Αίτια και αφορμές του κινήματος</a:t>
            </a:r>
            <a:r>
              <a:rPr lang="en-US" sz="2000" smtClean="0"/>
              <a:t>: </a:t>
            </a:r>
            <a:r>
              <a:rPr lang="el-GR" sz="2000" smtClean="0"/>
              <a:t>κακή κατάσταση της κρατικής μηχανής, υπερδιόγκωση του κράτους, κομματισμός/βουλευτοκρατία, πολιτική ολιγαρχία, κακή οικονομική κατάσταση της οικονομίας/υπερβολική φορολογία, χρεωκοπία 1893/ΔΟΕ 1898, ταπεινωτική ήττα του 1897/η «άψογος στάσις» των θεοτοκικών και ραλλικών κυβερνήσεων απέναντι στην Τουρκία, το Κρητικό και το Μακεδονικό Ζήτημα, βασιλικός νεποτισμός και αναξιοκρατία στον στρατό.</a:t>
            </a:r>
          </a:p>
          <a:p>
            <a:pPr eaLnBrk="1" hangingPunct="1"/>
            <a:r>
              <a:rPr lang="el-GR" sz="2000" smtClean="0"/>
              <a:t>Γενικευμένο αίσθημα δυσαρέσκειας.</a:t>
            </a:r>
          </a:p>
          <a:p>
            <a:pPr eaLnBrk="1" hangingPunct="1"/>
            <a:r>
              <a:rPr lang="el-GR" sz="2000" smtClean="0"/>
              <a:t>Διαταξικό κίνημα με πρωτοπόρα τα μικροαστικά στρώματα και τον Στρατιωτικό Σύνδεσμο των νεαρών και κατώτερων αξιωματικών και υπαξιωματικών.</a:t>
            </a:r>
          </a:p>
          <a:p>
            <a:pPr eaLnBrk="1" hangingPunct="1"/>
            <a:r>
              <a:rPr lang="el-GR" sz="2000" smtClean="0"/>
              <a:t>Κυρίαρχο αίτημα/σύνθημα</a:t>
            </a:r>
            <a:r>
              <a:rPr lang="en-US" sz="2000" smtClean="0"/>
              <a:t>: </a:t>
            </a:r>
            <a:r>
              <a:rPr lang="el-GR" sz="2000" smtClean="0"/>
              <a:t>«ανόρθωσις».</a:t>
            </a:r>
          </a:p>
          <a:p>
            <a:pPr eaLnBrk="1" hangingPunct="1"/>
            <a:r>
              <a:rPr lang="el-GR" sz="2000" smtClean="0"/>
              <a:t>«ειρηνική επανάστασις» (</a:t>
            </a:r>
            <a:r>
              <a:rPr lang="el-GR" sz="2000" i="1" smtClean="0"/>
              <a:t>Ακρόπολις</a:t>
            </a:r>
            <a:r>
              <a:rPr lang="el-GR" sz="2000" smtClean="0"/>
              <a:t> του Βλάσση Γαβριηλίδη)</a:t>
            </a:r>
          </a:p>
          <a:p>
            <a:pPr eaLnBrk="1" hangingPunct="1"/>
            <a:r>
              <a:rPr lang="el-GR" sz="2000" smtClean="0"/>
              <a:t>Αναλογίες με «επανάστασιν» του 1843 και «μεταπολίτευσιν» 1862.</a:t>
            </a:r>
          </a:p>
          <a:p>
            <a:pPr eaLnBrk="1" hangingPunct="1"/>
            <a:r>
              <a:rPr lang="el-GR" sz="2000" smtClean="0"/>
              <a:t>Το κίνημα κινήθηκε μέσα στα πλαίσια της νομιμότητας και δεν αμφισβητήθηκε επίσημα το κοινοβουλευτικό πολίτευμα ή ο θεσμός της βασιλείας.</a:t>
            </a:r>
            <a:endParaRPr lang="en-US" sz="2000" smtClean="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Content Placeholder 3" descr="Chartes2.jpg"/>
          <p:cNvPicPr>
            <a:picLocks noGrp="1" noChangeAspect="1"/>
          </p:cNvPicPr>
          <p:nvPr>
            <p:ph idx="1"/>
          </p:nvPr>
        </p:nvPicPr>
        <p:blipFill>
          <a:blip r:embed="rId2"/>
          <a:srcRect l="7143" t="22998" b="1105"/>
          <a:stretch>
            <a:fillRect/>
          </a:stretch>
        </p:blipFill>
        <p:spPr>
          <a:xfrm>
            <a:off x="533400" y="838200"/>
            <a:ext cx="8305800" cy="5207000"/>
          </a:xfr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2"/>
          <p:cNvSpPr>
            <a:spLocks noGrp="1"/>
          </p:cNvSpPr>
          <p:nvPr>
            <p:ph idx="1"/>
          </p:nvPr>
        </p:nvSpPr>
        <p:spPr>
          <a:xfrm>
            <a:off x="228600" y="228600"/>
            <a:ext cx="8458200" cy="6400800"/>
          </a:xfrm>
        </p:spPr>
        <p:txBody>
          <a:bodyPr/>
          <a:lstStyle/>
          <a:p>
            <a:pPr algn="just" eaLnBrk="1" hangingPunct="1"/>
            <a:r>
              <a:rPr lang="el-GR" sz="2000" dirty="0" smtClean="0"/>
              <a:t>Αναλογίες με παράλληλες εξελίξεις</a:t>
            </a:r>
            <a:r>
              <a:rPr lang="en-US" sz="2000" dirty="0" smtClean="0"/>
              <a:t>:</a:t>
            </a:r>
            <a:endParaRPr lang="el-GR" sz="2000" dirty="0" smtClean="0"/>
          </a:p>
          <a:p>
            <a:pPr algn="just" eaLnBrk="1" hangingPunct="1"/>
            <a:r>
              <a:rPr lang="el-GR" sz="2000" dirty="0" smtClean="0"/>
              <a:t>Ιούλιο-Αύγουστος 1903 εξέγερση του </a:t>
            </a:r>
            <a:r>
              <a:rPr lang="el-GR" sz="2000" dirty="0" err="1" smtClean="0"/>
              <a:t>Ίλιντεν</a:t>
            </a:r>
            <a:r>
              <a:rPr lang="el-GR" sz="2000" dirty="0" smtClean="0"/>
              <a:t> στη Μακεδονία</a:t>
            </a:r>
          </a:p>
          <a:p>
            <a:pPr algn="just" eaLnBrk="1" hangingPunct="1"/>
            <a:r>
              <a:rPr lang="el-GR" sz="2000" dirty="0" smtClean="0"/>
              <a:t>11 Ιουνίου 1903 δολοφονία του Αλεξάνδρου </a:t>
            </a:r>
            <a:r>
              <a:rPr lang="el-GR" sz="2000" dirty="0" err="1" smtClean="0"/>
              <a:t>Οβρένοβιτς</a:t>
            </a:r>
            <a:r>
              <a:rPr lang="el-GR" sz="2000" dirty="0" smtClean="0"/>
              <a:t> της Σερβίας</a:t>
            </a:r>
            <a:endParaRPr lang="en-US" sz="2000" dirty="0" smtClean="0"/>
          </a:p>
          <a:p>
            <a:pPr algn="just" eaLnBrk="1" hangingPunct="1"/>
            <a:r>
              <a:rPr lang="el-GR" sz="2000" dirty="0" smtClean="0"/>
              <a:t>Ιανουάριος 1905 επανάσταση στη Ρωσία</a:t>
            </a:r>
          </a:p>
          <a:p>
            <a:pPr algn="just" eaLnBrk="1" hangingPunct="1"/>
            <a:r>
              <a:rPr lang="el-GR" sz="2000" dirty="0" smtClean="0"/>
              <a:t>Μάιος 1905 δολοφονία του πρωθυπουργού Θεόδωρου Δηλιγιάννη</a:t>
            </a:r>
          </a:p>
          <a:p>
            <a:pPr algn="just" eaLnBrk="1" hangingPunct="1"/>
            <a:r>
              <a:rPr lang="el-GR" sz="2000" dirty="0" smtClean="0"/>
              <a:t>Ιούλιος 1908 επανάσταση των </a:t>
            </a:r>
            <a:r>
              <a:rPr lang="el-GR" sz="2000" dirty="0" err="1" smtClean="0"/>
              <a:t>Νεοτούρκων</a:t>
            </a:r>
            <a:endParaRPr lang="el-GR" sz="2000" dirty="0" smtClean="0"/>
          </a:p>
          <a:p>
            <a:pPr algn="just" eaLnBrk="1" hangingPunct="1"/>
            <a:r>
              <a:rPr lang="el-GR" sz="2000" dirty="0" smtClean="0"/>
              <a:t>Σεπτέμβριος – Οκτώβριος 1909 κήρυξη της ανεξαρτησίας της Βουλγαρίας και κρίση της Βοσνίας-Ερζεγοβίνης</a:t>
            </a:r>
          </a:p>
          <a:p>
            <a:pPr algn="just" eaLnBrk="1" hangingPunct="1"/>
            <a:r>
              <a:rPr lang="el-GR" sz="2000" dirty="0" smtClean="0"/>
              <a:t>Εξέλιξη των γεγονότων</a:t>
            </a:r>
            <a:r>
              <a:rPr lang="en-US" sz="2000" dirty="0" smtClean="0"/>
              <a:t>:</a:t>
            </a:r>
            <a:endParaRPr lang="el-GR" sz="2000" dirty="0" smtClean="0"/>
          </a:p>
          <a:p>
            <a:pPr algn="just" eaLnBrk="1" hangingPunct="1"/>
            <a:r>
              <a:rPr lang="el-GR" sz="2000" dirty="0" smtClean="0"/>
              <a:t>Υπόμνημα των συντεχνιών της 18ης Φεβρουαρίου 1909</a:t>
            </a:r>
            <a:r>
              <a:rPr lang="en-US" sz="2000" dirty="0" smtClean="0"/>
              <a:t>: </a:t>
            </a:r>
            <a:r>
              <a:rPr lang="el-GR" sz="2000" dirty="0" smtClean="0"/>
              <a:t>ζήτησαν από τον βασιλιά να απαιτήσει από την κυβέρνησή του «πρόγραμμα </a:t>
            </a:r>
            <a:r>
              <a:rPr lang="el-GR" sz="2000" dirty="0" err="1" smtClean="0"/>
              <a:t>ρητόν</a:t>
            </a:r>
            <a:r>
              <a:rPr lang="el-GR" sz="2000" dirty="0" smtClean="0"/>
              <a:t> κατά του συστήματος της συναλλαγής και της </a:t>
            </a:r>
            <a:r>
              <a:rPr lang="el-GR" sz="2000" dirty="0" err="1" smtClean="0"/>
              <a:t>φορομανίας</a:t>
            </a:r>
            <a:r>
              <a:rPr lang="el-GR" sz="2000" dirty="0" smtClean="0"/>
              <a:t>, όπερ έφθειρε τα πάντα και απειλεί </a:t>
            </a:r>
            <a:r>
              <a:rPr lang="el-GR" sz="2000" dirty="0" err="1" smtClean="0"/>
              <a:t>καταστροφάς</a:t>
            </a:r>
            <a:r>
              <a:rPr lang="el-GR" sz="2000" dirty="0" smtClean="0"/>
              <a:t>».</a:t>
            </a:r>
          </a:p>
          <a:p>
            <a:pPr algn="just" eaLnBrk="1" hangingPunct="1"/>
            <a:r>
              <a:rPr lang="el-GR" sz="2000" dirty="0" smtClean="0"/>
              <a:t>18 Μαρτίου</a:t>
            </a:r>
            <a:r>
              <a:rPr lang="en-US" sz="2000" dirty="0" smtClean="0"/>
              <a:t>: </a:t>
            </a:r>
            <a:r>
              <a:rPr lang="el-GR" sz="2000" dirty="0" smtClean="0"/>
              <a:t>συλλαλητήριο των εμπόρων της πρωτεύουσας κατά των βαρύτατων φόρων της Διεθνούς Επιτροπής Ελέγχου.</a:t>
            </a:r>
          </a:p>
          <a:p>
            <a:pPr algn="just" eaLnBrk="1" hangingPunct="1"/>
            <a:r>
              <a:rPr lang="el-GR" sz="2000" dirty="0" smtClean="0"/>
              <a:t>20 Ιουνίου η εφ. Χρόνος του Τάκη </a:t>
            </a:r>
            <a:r>
              <a:rPr lang="el-GR" sz="2000" dirty="0" err="1" smtClean="0"/>
              <a:t>Χαιρόπουλου</a:t>
            </a:r>
            <a:r>
              <a:rPr lang="el-GR" sz="2000" dirty="0" smtClean="0"/>
              <a:t> διαδήλωσε </a:t>
            </a:r>
            <a:r>
              <a:rPr lang="el-GR" sz="2000" dirty="0" err="1" smtClean="0"/>
              <a:t>−καθ</a:t>
            </a:r>
            <a:r>
              <a:rPr lang="el-GR" sz="2000" dirty="0" smtClean="0"/>
              <a:t>’ υπαγόρευση του </a:t>
            </a:r>
            <a:r>
              <a:rPr lang="el-GR" sz="2000" dirty="0" err="1" smtClean="0"/>
              <a:t>Συνδέσμου−</a:t>
            </a:r>
            <a:r>
              <a:rPr lang="el-GR" sz="2000" dirty="0" smtClean="0"/>
              <a:t> ότι «</a:t>
            </a:r>
            <a:r>
              <a:rPr lang="el-GR" sz="2000" dirty="0" err="1" smtClean="0"/>
              <a:t>θέλομεν</a:t>
            </a:r>
            <a:r>
              <a:rPr lang="el-GR" sz="2000" dirty="0" smtClean="0"/>
              <a:t> νέον άνδρα δια τον αγώνα» και πρότεινε ευθέως στον ελληνικό λαό «ο Ελευθέριος Βενιζέλος να </a:t>
            </a:r>
            <a:r>
              <a:rPr lang="el-GR" sz="2000" dirty="0" err="1" smtClean="0"/>
              <a:t>τεθή</a:t>
            </a:r>
            <a:r>
              <a:rPr lang="el-GR" sz="2000" dirty="0" smtClean="0"/>
              <a:t> επικεφαλής» του κινήματος της ανόρθωσης.</a:t>
            </a:r>
          </a:p>
          <a:p>
            <a:pPr algn="just" eaLnBrk="1" hangingPunct="1"/>
            <a:endParaRPr lang="el-GR" sz="2000" dirty="0" smtClean="0"/>
          </a:p>
          <a:p>
            <a:pPr algn="just" eaLnBrk="1" hangingPunct="1"/>
            <a:endParaRPr lang="el-GR" sz="2000" dirty="0" smtClean="0"/>
          </a:p>
          <a:p>
            <a:pPr eaLnBrk="1" hangingPunct="1"/>
            <a:endParaRPr lang="en-US" sz="2000" dirty="0" smtClean="0"/>
          </a:p>
          <a:p>
            <a:pPr eaLnBrk="1" hangingPunct="1"/>
            <a:endParaRPr lang="el-GR" sz="2000" dirty="0" smtClean="0"/>
          </a:p>
          <a:p>
            <a:pPr eaLnBrk="1" hangingPunct="1"/>
            <a:endParaRPr lang="en-US" sz="2000" dirty="0" smtClean="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2"/>
          <p:cNvSpPr>
            <a:spLocks noGrp="1"/>
          </p:cNvSpPr>
          <p:nvPr>
            <p:ph idx="1"/>
          </p:nvPr>
        </p:nvSpPr>
        <p:spPr>
          <a:xfrm>
            <a:off x="304800" y="304800"/>
            <a:ext cx="8382000" cy="6248400"/>
          </a:xfrm>
        </p:spPr>
        <p:txBody>
          <a:bodyPr/>
          <a:lstStyle/>
          <a:p>
            <a:pPr algn="just" eaLnBrk="1" hangingPunct="1"/>
            <a:r>
              <a:rPr lang="el-GR" sz="2000" smtClean="0"/>
              <a:t>21 Ιουνίου – 5 Ιουλίου</a:t>
            </a:r>
            <a:r>
              <a:rPr lang="en-US" sz="2000" smtClean="0"/>
              <a:t> </a:t>
            </a:r>
            <a:r>
              <a:rPr lang="el-GR" sz="2000" smtClean="0"/>
              <a:t>«δημοψήφισμα» του </a:t>
            </a:r>
            <a:r>
              <a:rPr lang="el-GR" sz="2000" i="1" smtClean="0"/>
              <a:t>Χρόνου</a:t>
            </a:r>
            <a:r>
              <a:rPr lang="en-US" sz="2000" smtClean="0"/>
              <a:t>: </a:t>
            </a:r>
            <a:r>
              <a:rPr lang="el-GR" sz="2000" smtClean="0"/>
              <a:t>χιλιάδες επιστολές «ανθρώπων όλων των τάξεων και επαγγελμάτων» από όλες τις πόλεις της Ελλάδας, οι οποίες τάσσονταν υπέρ της πρωθυπουργοποίησης του Βενιζέλου, κατακλύζουν τα γραφεία της εφημερίδας.</a:t>
            </a:r>
          </a:p>
          <a:p>
            <a:pPr algn="just" eaLnBrk="1" hangingPunct="1"/>
            <a:r>
              <a:rPr lang="el-GR" sz="2000" smtClean="0"/>
              <a:t>25 Ιουνίου</a:t>
            </a:r>
            <a:r>
              <a:rPr lang="en-US" sz="2000" smtClean="0"/>
              <a:t>: </a:t>
            </a:r>
            <a:r>
              <a:rPr lang="el-GR" sz="2000" smtClean="0"/>
              <a:t>επίσημη ίδρυση του Στρατιωτικού Συνδέσμου από 270 αξιωματικούς (πρώτες συνωμοτικές συναντήσεις τον Οκτώβριο του 1908).</a:t>
            </a:r>
          </a:p>
          <a:p>
            <a:pPr algn="just" eaLnBrk="1" hangingPunct="1"/>
            <a:r>
              <a:rPr lang="el-GR" sz="2000" smtClean="0"/>
              <a:t>4 Ιουλίου</a:t>
            </a:r>
            <a:r>
              <a:rPr lang="en-US" sz="2000" smtClean="0"/>
              <a:t>: </a:t>
            </a:r>
            <a:r>
              <a:rPr lang="el-GR" sz="2000" smtClean="0"/>
              <a:t>παραίτηση κυβέρνησης Γ. Θεοτόκη – άνοδος κυβέρνησης Δ. Ράλλη.</a:t>
            </a:r>
          </a:p>
          <a:p>
            <a:pPr algn="just" eaLnBrk="1" hangingPunct="1"/>
            <a:r>
              <a:rPr lang="el-GR" sz="2000" smtClean="0"/>
              <a:t>13 Αυγούστου</a:t>
            </a:r>
            <a:r>
              <a:rPr lang="en-US" sz="2000" smtClean="0"/>
              <a:t>: </a:t>
            </a:r>
            <a:r>
              <a:rPr lang="el-GR" sz="2000" smtClean="0"/>
              <a:t>η αρχηγία του Στρατιωτικού Συνδέσμου ανατίθεται στον συνταγματάρχη Νικόλαο Ζορμπά.</a:t>
            </a:r>
          </a:p>
          <a:p>
            <a:pPr algn="just" eaLnBrk="1" hangingPunct="1"/>
            <a:r>
              <a:rPr lang="el-GR" sz="2000" smtClean="0"/>
              <a:t>νύκτα της 14ης προς την 15η Αυγούστου</a:t>
            </a:r>
            <a:r>
              <a:rPr lang="en-US" sz="2000" smtClean="0"/>
              <a:t>:</a:t>
            </a:r>
            <a:r>
              <a:rPr lang="el-GR" sz="2000" smtClean="0"/>
              <a:t> περισσότεροι από 400 μυημένοι αξιωματικοί και υπαξιωματικοί και οι περίπου 2.500 οπλίτες της φρουράς Αθηνών συγκεντρώθηκαν στους στρατώνες του Γουδή</a:t>
            </a:r>
            <a:r>
              <a:rPr lang="en-US" sz="2000" smtClean="0"/>
              <a:t>. </a:t>
            </a:r>
            <a:r>
              <a:rPr lang="el-GR" sz="2000" smtClean="0"/>
              <a:t>Παραίτηση της κυβέρνησης Ράλλη και ανάληψη της πρωθυπουργίας από τον Κυριακούλη Μαυρομιχάλη.</a:t>
            </a:r>
          </a:p>
          <a:p>
            <a:pPr algn="just" eaLnBrk="1" hangingPunct="1"/>
            <a:r>
              <a:rPr lang="el-GR" sz="2000" smtClean="0"/>
              <a:t>14 Σεπτεμβρίου</a:t>
            </a:r>
            <a:r>
              <a:rPr lang="en-US" sz="2000" smtClean="0"/>
              <a:t>: </a:t>
            </a:r>
            <a:r>
              <a:rPr lang="el-GR" sz="2000" smtClean="0"/>
              <a:t>«μέγα» συλλαλητήριο των συντεχνιών στο Πεδίον του Άρεως. Συμμετείχαν 50.000 άνθρωποι (60 σύλλογοι, συντεχνίες και σωματεία της Αθήνας και 27 του Πειραιά).</a:t>
            </a:r>
          </a:p>
          <a:p>
            <a:pPr algn="just" eaLnBrk="1" hangingPunct="1"/>
            <a:r>
              <a:rPr lang="el-GR" sz="2000" smtClean="0"/>
              <a:t>28 Δεκεμβρίου ο Ελ. Βενιζέλος καταφθάνει στην Αθήνα κατόπιν πρόσκλησης του Συνδέσμου ως «σύμβουλος της Επαναστάσεως».</a:t>
            </a:r>
          </a:p>
          <a:p>
            <a:pPr algn="just" eaLnBrk="1" hangingPunct="1"/>
            <a:endParaRPr lang="en-US" sz="2000" smtClean="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Grp="1" noChangeAspect="1" noChangeArrowheads="1"/>
          </p:cNvPicPr>
          <p:nvPr>
            <p:ph idx="1"/>
          </p:nvPr>
        </p:nvPicPr>
        <p:blipFill>
          <a:blip r:embed="rId2"/>
          <a:srcRect/>
          <a:stretch>
            <a:fillRect/>
          </a:stretch>
        </p:blipFill>
        <p:spPr>
          <a:xfrm>
            <a:off x="914400" y="1784350"/>
            <a:ext cx="2514600" cy="3835400"/>
          </a:xfrm>
          <a:noFill/>
        </p:spPr>
      </p:pic>
      <p:pic>
        <p:nvPicPr>
          <p:cNvPr id="61443" name="Picture 4"/>
          <p:cNvPicPr>
            <a:picLocks noChangeAspect="1" noChangeArrowheads="1"/>
          </p:cNvPicPr>
          <p:nvPr/>
        </p:nvPicPr>
        <p:blipFill>
          <a:blip r:embed="rId3"/>
          <a:srcRect/>
          <a:stretch>
            <a:fillRect/>
          </a:stretch>
        </p:blipFill>
        <p:spPr bwMode="auto">
          <a:xfrm>
            <a:off x="4191000" y="1752600"/>
            <a:ext cx="3886200" cy="3886200"/>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p:cNvSpPr>
            <a:spLocks noGrp="1"/>
          </p:cNvSpPr>
          <p:nvPr>
            <p:ph idx="1"/>
          </p:nvPr>
        </p:nvSpPr>
        <p:spPr>
          <a:xfrm>
            <a:off x="228600" y="152400"/>
            <a:ext cx="8458200" cy="6400800"/>
          </a:xfrm>
        </p:spPr>
        <p:txBody>
          <a:bodyPr/>
          <a:lstStyle/>
          <a:p>
            <a:pPr algn="just" eaLnBrk="1" hangingPunct="1"/>
            <a:r>
              <a:rPr lang="el-GR" sz="2000" smtClean="0"/>
              <a:t>«Ο Στρατιωτικός Σύνδεσμος ποθεί όπως η θρησκεία μας υψωθή εις τον πρέποντα ιερόν προορισμόν της, όπως η διοίκησις της χώρας καταστή χρηστή και έντιμος, όπως η Δικαιοσύνη απονέμεται ταχέως μετ’ αμεροληψίας και ισότητος προς άπαντας εν γένει τους πολίτας αδιακρίτως τάξεως, όπως η εκπαίδευσις του στρατού καταστή λυσιτελής δια τον πρακτικόν βίον και τας στρατιωτικάς ανάγκας της χώρας, όπως η ζωή, η τιμή και η περιουσία των πολιτών εξασφαλισθώσι και τέλος όπως τα οικονομικά ανορθωθώσι λαμβανομένων των απαιτουμένων μέτρων προς λελογισμένην διαρρύθμισιν των εσόδων και εξόδων του Κράτους, ώστε αφ’ ενός μεν, ο σχεδόν πενόμενος ελληνικός λαός ν’ ανακουφισθή εκ των επαχθών φόρων ους ήδη καταβάλλει και οίτινες ασπλάχνως κατασπαταλώνται προς διατήρησιν πολυτελών και περιττών υπηρεσιών και υπαλλήλων, χάριν της απαισίας συναλλαγής, αφ’ ετέρου δε καθορισθώσι θετικώς τα όρια εντός των οποίων δύνανται ν’ αυξηθώσιν αι δαπάναι δια την στρατιωτικήν της χώρας παρασκευήν και συντήρησιν του στρατού και του στόλου εν ειρήνη.»</a:t>
            </a:r>
          </a:p>
          <a:p>
            <a:pPr algn="just" eaLnBrk="1" hangingPunct="1"/>
            <a:r>
              <a:rPr lang="el-GR" sz="2000" smtClean="0"/>
              <a:t>Το κίνημα του 1909 ήταν στρατιωτικό κίνημα, πραξικόπημα ή επανάσταση</a:t>
            </a:r>
            <a:r>
              <a:rPr lang="en-US" sz="2000" smtClean="0"/>
              <a:t>;</a:t>
            </a:r>
          </a:p>
          <a:p>
            <a:pPr algn="just" eaLnBrk="1" hangingPunct="1"/>
            <a:r>
              <a:rPr lang="el-GR" sz="2000" smtClean="0"/>
              <a:t>Το συλλαλητήριο της 14 Σεπτεμβρίου προσέδωσε στο προνουντσιαμέντο χαρακτήρα λαϊκής επανάστασης.</a:t>
            </a:r>
          </a:p>
          <a:p>
            <a:pPr algn="just" eaLnBrk="1" hangingPunct="1"/>
            <a:r>
              <a:rPr lang="el-GR" sz="2000" smtClean="0"/>
              <a:t>Επανάσταση δεν μπορεί να θεωρηθεί το ίδιο το στρατιωτικό κίνημα (η πρώτη αμιγώς στρατιωτική συνωμοσία), αλλά το σύνολο των εξελίξεων, που αυτό πυροδότησε.</a:t>
            </a:r>
            <a:endParaRPr lang="en-US" sz="2000" smtClean="0"/>
          </a:p>
          <a:p>
            <a:pPr algn="just" eaLnBrk="1" hangingPunct="1"/>
            <a:endParaRPr lang="en-US" sz="2000" smtClean="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57200" y="0"/>
            <a:ext cx="8229600" cy="762000"/>
          </a:xfrm>
        </p:spPr>
        <p:txBody>
          <a:bodyPr/>
          <a:lstStyle/>
          <a:p>
            <a:pPr eaLnBrk="1" hangingPunct="1"/>
            <a:r>
              <a:rPr lang="el-GR" sz="2800" b="1" smtClean="0"/>
              <a:t>Ο βενιζελισμός της ανόρθωσης</a:t>
            </a:r>
            <a:endParaRPr lang="en-US" sz="2800" b="1" smtClean="0"/>
          </a:p>
        </p:txBody>
      </p:sp>
      <p:sp>
        <p:nvSpPr>
          <p:cNvPr id="63491" name="Content Placeholder 2"/>
          <p:cNvSpPr>
            <a:spLocks noGrp="1"/>
          </p:cNvSpPr>
          <p:nvPr>
            <p:ph idx="1"/>
          </p:nvPr>
        </p:nvSpPr>
        <p:spPr>
          <a:xfrm>
            <a:off x="457200" y="685800"/>
            <a:ext cx="8229600" cy="5791200"/>
          </a:xfrm>
        </p:spPr>
        <p:txBody>
          <a:bodyPr/>
          <a:lstStyle/>
          <a:p>
            <a:pPr algn="just" eaLnBrk="1" hangingPunct="1"/>
            <a:r>
              <a:rPr lang="el-GR" sz="2000" dirty="0" smtClean="0"/>
              <a:t>Ο Βενιζέλος εξέφραζε τη μετριοπαθή τάση της «επαναστάσεως». Ο Ελ. Βενιζέλος και το κόμμα των Φιλελευθέρων διοχέτευσαν το κίνημα του 1909 (το «αποτελούν κατ’ αρχάς </a:t>
            </a:r>
            <a:r>
              <a:rPr lang="el-GR" sz="2000" dirty="0" err="1" smtClean="0"/>
              <a:t>έκφρασιν</a:t>
            </a:r>
            <a:r>
              <a:rPr lang="el-GR" sz="2000" dirty="0" smtClean="0"/>
              <a:t> αορίστου τάσεως μεταβολής των κακώς εχόντων») και την «</a:t>
            </a:r>
            <a:r>
              <a:rPr lang="el-GR" sz="2000" dirty="0" err="1" smtClean="0"/>
              <a:t>ακαθόριστον</a:t>
            </a:r>
            <a:r>
              <a:rPr lang="el-GR" sz="2000" dirty="0" smtClean="0"/>
              <a:t> </a:t>
            </a:r>
            <a:r>
              <a:rPr lang="el-GR" sz="2000" dirty="0" err="1" smtClean="0"/>
              <a:t>μεταρρυθμιστικήν</a:t>
            </a:r>
            <a:r>
              <a:rPr lang="el-GR" sz="2000" dirty="0" smtClean="0"/>
              <a:t> </a:t>
            </a:r>
            <a:r>
              <a:rPr lang="el-GR" sz="2000" dirty="0" err="1" smtClean="0"/>
              <a:t>κίνησιν</a:t>
            </a:r>
            <a:r>
              <a:rPr lang="el-GR" sz="2000" dirty="0" smtClean="0"/>
              <a:t>» στο συνταγματικό κανάλι (Αλ. Σβώλος 1972) και στην μεταρρυθμιστική πολιτική του αστικού εκσυγχρονισμού. Γι’ αυτό ορισμένοι ιστορικοί θεωρούν το κίνημα του 1909 ως σημείο εκκίνησης του ελληνικού 20ού αιώνα (δηλαδή της σύγχρονης ελληνικής ιστορίας στη μακρά διάρκεια).</a:t>
            </a:r>
          </a:p>
          <a:p>
            <a:pPr algn="just" eaLnBrk="1" hangingPunct="1"/>
            <a:r>
              <a:rPr lang="el-GR" sz="2000" dirty="0" smtClean="0"/>
              <a:t>Εκλογές της 8ης Αυγούστου 1910 για την Α´ Αναθεωρητική Βουλή</a:t>
            </a:r>
            <a:r>
              <a:rPr lang="en-US" sz="2000" dirty="0" smtClean="0"/>
              <a:t>: </a:t>
            </a:r>
            <a:r>
              <a:rPr lang="el-GR" sz="2000" dirty="0" smtClean="0"/>
              <a:t>ο Βενιζέλος εκλέγεται πρώτος σε ψήφους βουλευτής </a:t>
            </a:r>
            <a:r>
              <a:rPr lang="el-GR" sz="2000" dirty="0" err="1" smtClean="0"/>
              <a:t>Αττικοβοιωτίας</a:t>
            </a:r>
            <a:r>
              <a:rPr lang="el-GR" sz="2000" dirty="0" smtClean="0"/>
              <a:t>. Τα «παλαιά κόμματα» κατεβάζουν κοινούς συνδυασμούς σε όλη της επικράτεια, καταλαμβάνοντας 210 από τις 362 έδρες. Οι συντεχνίες και σύλλογοι προωθούν πληθώρα ανεξάρτητων υποψηφίων. Συμμετέχουν οι «Κοινωνιολόγοι» του Αλέξανδρου Παπαναστασίου και οι Συντακτικοί και Αγροτικοί (</a:t>
            </a:r>
            <a:r>
              <a:rPr lang="el-GR" sz="2000" dirty="0" err="1" smtClean="0"/>
              <a:t>αγροτιστές</a:t>
            </a:r>
            <a:r>
              <a:rPr lang="el-GR" sz="2000" dirty="0" smtClean="0"/>
              <a:t> πολιτικοί) της Θεσσαλίας.</a:t>
            </a:r>
          </a:p>
          <a:p>
            <a:pPr algn="just" eaLnBrk="1" hangingPunct="1"/>
            <a:r>
              <a:rPr lang="el-GR" sz="2000" dirty="0" smtClean="0"/>
              <a:t>5 Σεπτεμβρίου 1910</a:t>
            </a:r>
            <a:r>
              <a:rPr lang="en-US" sz="2000" dirty="0" smtClean="0"/>
              <a:t>: </a:t>
            </a:r>
            <a:r>
              <a:rPr lang="el-GR" sz="2000" dirty="0" smtClean="0"/>
              <a:t>Προεκλογικός λόγος του Βενιζέλου στο Σύνταγμα υπέρ Αναθεωρητικής (και όχι Συντακτικής Συνέλευσης). Η λύση της αναθεώρησης χρησιμοποιήθηκε «μάλλον ως ευφυής διέξοδος» για την υπέρβαση της οξείας πολιτειακή κρίσης.</a:t>
            </a:r>
          </a:p>
          <a:p>
            <a:pPr algn="just" eaLnBrk="1" hangingPunct="1"/>
            <a:endParaRPr lang="en-US" sz="2000" dirty="0" smtClean="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Grp="1" noChangeAspect="1" noChangeArrowheads="1"/>
          </p:cNvPicPr>
          <p:nvPr>
            <p:ph idx="1"/>
          </p:nvPr>
        </p:nvPicPr>
        <p:blipFill>
          <a:blip r:embed="rId2"/>
          <a:srcRect/>
          <a:stretch>
            <a:fillRect/>
          </a:stretch>
        </p:blipFill>
        <p:spPr>
          <a:xfrm>
            <a:off x="685800" y="1143000"/>
            <a:ext cx="3429000" cy="4800600"/>
          </a:xfrm>
          <a:noFill/>
        </p:spPr>
      </p:pic>
      <p:pic>
        <p:nvPicPr>
          <p:cNvPr id="64515" name="Picture 3"/>
          <p:cNvPicPr>
            <a:picLocks noChangeAspect="1" noChangeArrowheads="1"/>
          </p:cNvPicPr>
          <p:nvPr/>
        </p:nvPicPr>
        <p:blipFill>
          <a:blip r:embed="rId3"/>
          <a:srcRect/>
          <a:stretch>
            <a:fillRect/>
          </a:stretch>
        </p:blipFill>
        <p:spPr bwMode="auto">
          <a:xfrm>
            <a:off x="5791200" y="1752600"/>
            <a:ext cx="2514600" cy="4038600"/>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Content Placeholder 2"/>
          <p:cNvSpPr>
            <a:spLocks noGrp="1"/>
          </p:cNvSpPr>
          <p:nvPr>
            <p:ph idx="1"/>
          </p:nvPr>
        </p:nvSpPr>
        <p:spPr>
          <a:xfrm>
            <a:off x="152400" y="0"/>
            <a:ext cx="8458200" cy="6705600"/>
          </a:xfrm>
        </p:spPr>
        <p:txBody>
          <a:bodyPr/>
          <a:lstStyle/>
          <a:p>
            <a:pPr algn="just" eaLnBrk="1" hangingPunct="1"/>
            <a:r>
              <a:rPr lang="el-GR" sz="2000" smtClean="0"/>
              <a:t>Εκλογές της 28 Νοεμβρίου 1910 για τη Β´ Διπλή Αναθεωρητική Βουλή</a:t>
            </a:r>
            <a:r>
              <a:rPr lang="en-US" sz="2000" smtClean="0"/>
              <a:t>: </a:t>
            </a:r>
            <a:r>
              <a:rPr lang="el-GR" sz="2000" smtClean="0"/>
              <a:t>ριζική ανανέωση του πολιτικού προσωπικού του ελληνικού κοινοβουλίου· 307 από τις 362 έδρες κατακτώνται από το νεοϊδρυθέν Κόμμα των Φιλελευθέρων. Το 87% των βουλευτών δεν είχε εκλεγεί πριν την 8η Αυγούστου. Οι Συντακτικοί (Ριζοσπάστες) του Γεωργίου Φιλάρετου και οι σοσιαλίζοντες «Κοινωνιολόγοι» του Αλ. Παπαναστασίου αποκλείστηκαν από τα ψηφοδέλτια των Φιλελευθέρων.</a:t>
            </a:r>
          </a:p>
          <a:p>
            <a:pPr algn="just" eaLnBrk="1" hangingPunct="1"/>
            <a:r>
              <a:rPr lang="el-GR" sz="2000" smtClean="0"/>
              <a:t>Το Σύνταγμα του 1911 (27 Μαΐου), που αποτελεί αναθεώρηση των μη θεμελιωδών διατάξεων του Συντάγματος του 1864, κατοχύρωνε και επέκτεινε τις αρχές της φιλελεύθερης κοινοβουλευτικής δημοκρατίας και του κράτους Δικαίου και εξασφάλιζε την ομαλή λειτουργία της κρατικής μηχανής. Εξέφραζε την άνοδο του αστικού στοιχείου και το αίτημά του να κυριαρχήσει ο νόμος έναντι των αυθαιρεσιών της «ολιγαρχίας».</a:t>
            </a:r>
          </a:p>
          <a:p>
            <a:pPr algn="just" eaLnBrk="1" hangingPunct="1"/>
            <a:r>
              <a:rPr lang="el-GR" sz="2000" smtClean="0"/>
              <a:t> Αναθεωρήθηκαν συνολικά 54 άρθρα.</a:t>
            </a:r>
          </a:p>
          <a:p>
            <a:pPr algn="just" eaLnBrk="1" hangingPunct="1"/>
            <a:r>
              <a:rPr lang="el-GR" sz="2000" smtClean="0"/>
              <a:t>Ενίσχυε τις ατομικές ελευθερίες, το δικαίωμα της ιδιοκτησίας και την ελευθερία του Τύπου με την παροχή περισσότερων νομικών εγγυήσεων έναντι της κρατικής αυθαιρεσίας.</a:t>
            </a:r>
          </a:p>
          <a:p>
            <a:pPr algn="just" eaLnBrk="1" hangingPunct="1"/>
            <a:r>
              <a:rPr lang="el-GR" sz="2000" smtClean="0"/>
              <a:t>Θέσπιζε πρόσθετες εγγυήσεις για τη φορολογική ισότητα, την προσωπική ασφάλεια, το δικαίωμα του συνέρχεσθαι και του συνεταιρίζεσθαι και το άσυλο κατοικίας.</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Content Placeholder 2"/>
          <p:cNvSpPr>
            <a:spLocks noGrp="1"/>
          </p:cNvSpPr>
          <p:nvPr>
            <p:ph idx="1"/>
          </p:nvPr>
        </p:nvSpPr>
        <p:spPr>
          <a:xfrm>
            <a:off x="152400" y="152400"/>
            <a:ext cx="8534400" cy="6400800"/>
          </a:xfrm>
        </p:spPr>
        <p:txBody>
          <a:bodyPr/>
          <a:lstStyle/>
          <a:p>
            <a:pPr algn="just" eaLnBrk="1" hangingPunct="1"/>
            <a:r>
              <a:rPr lang="el-GR" sz="2000" dirty="0" smtClean="0"/>
              <a:t>Καθιέρωνε την δωρεάν παροχή δημόσιας στοιχειώδους εκπαίδευσης, η οποία και θεσπιζόταν ως υποχρεωτική.</a:t>
            </a:r>
          </a:p>
          <a:p>
            <a:pPr algn="just" eaLnBrk="1" hangingPunct="1"/>
            <a:r>
              <a:rPr lang="el-GR" sz="2000" dirty="0" smtClean="0"/>
              <a:t>Ειδικότερα, το άρθρο 17 του Συντάγματος (με την αλλαγή μιας λέξης, ανάγκης – ωφελείας) άνοιξε τον δρόμο για την απαλλοτρίωση των τσιφλικιών. </a:t>
            </a:r>
          </a:p>
          <a:p>
            <a:pPr algn="just" eaLnBrk="1" hangingPunct="1"/>
            <a:r>
              <a:rPr lang="el-GR" sz="2000" dirty="0" smtClean="0"/>
              <a:t>6 Μαρτίου 1910 αγροτική εξέγερση του Κιλελέρ (</a:t>
            </a:r>
            <a:r>
              <a:rPr lang="el-GR" sz="2000" dirty="0" err="1" smtClean="0"/>
              <a:t>παναγροτικό</a:t>
            </a:r>
            <a:r>
              <a:rPr lang="el-GR" sz="2000" dirty="0" smtClean="0"/>
              <a:t> συλλαλητήριο της Λάρισας).</a:t>
            </a:r>
          </a:p>
          <a:p>
            <a:pPr algn="just" eaLnBrk="1" hangingPunct="1"/>
            <a:r>
              <a:rPr lang="el-GR" sz="2000" dirty="0" smtClean="0"/>
              <a:t>Απομάκρυνε τους στρατιωτικούς από την εξουσία, υποχρεώνοντάς τους να παραιτηθούν από το στράτευμα, προτού κηρυχθούν υποψήφιοι βουλευτές.</a:t>
            </a:r>
          </a:p>
          <a:p>
            <a:pPr algn="just" eaLnBrk="1" hangingPunct="1"/>
            <a:r>
              <a:rPr lang="el-GR" sz="2000" dirty="0" smtClean="0"/>
              <a:t>Κατοχύρωνε την μονιμότητα και την ισοβιότητα των δημοσίων διοικητικών και δικαστικών υπαλλήλων.</a:t>
            </a:r>
          </a:p>
          <a:p>
            <a:pPr algn="just" eaLnBrk="1" hangingPunct="1"/>
            <a:r>
              <a:rPr lang="el-GR" sz="2000" dirty="0" smtClean="0"/>
              <a:t>Επανίδρυσε το Συμβούλιο της Επικρατείας ως ανώτατο διοικητικό δικαστήριο.</a:t>
            </a:r>
          </a:p>
          <a:p>
            <a:pPr algn="just" eaLnBrk="1" hangingPunct="1"/>
            <a:r>
              <a:rPr lang="el-GR" sz="2000" dirty="0" smtClean="0"/>
              <a:t>Καθιέρωνε το ασυμβίβαστο του βουλευτικού αξιώματος και του εργολάβου ιδιωτικών έργων.</a:t>
            </a:r>
          </a:p>
          <a:p>
            <a:pPr algn="just" eaLnBrk="1" hangingPunct="1"/>
            <a:r>
              <a:rPr lang="el-GR" sz="2000" dirty="0" smtClean="0"/>
              <a:t>Απλούστευσε τη νομοθετική διαδικασία, περιορίζοντας την κωλυσιεργία.</a:t>
            </a:r>
          </a:p>
          <a:p>
            <a:pPr algn="just" eaLnBrk="1" hangingPunct="1"/>
            <a:r>
              <a:rPr lang="el-GR" sz="2000" dirty="0" smtClean="0"/>
              <a:t>Απλοποιούσε τη διαδικασία αναθεώρησης του Συντάγματος, η οποία ως τότε ήταν πολύπλοκη.</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p:cNvSpPr>
            <a:spLocks noGrp="1"/>
          </p:cNvSpPr>
          <p:nvPr>
            <p:ph idx="1"/>
          </p:nvPr>
        </p:nvSpPr>
        <p:spPr>
          <a:xfrm>
            <a:off x="304800" y="228600"/>
            <a:ext cx="8382000" cy="6248400"/>
          </a:xfrm>
        </p:spPr>
        <p:txBody>
          <a:bodyPr/>
          <a:lstStyle/>
          <a:p>
            <a:pPr algn="just" eaLnBrk="1" hangingPunct="1"/>
            <a:r>
              <a:rPr lang="el-GR" sz="2000" smtClean="0"/>
              <a:t>Η συνταγματική αναθεώρηση του 1911 ήταν προϊόν συμβιβασμού και πολιτικού ρεαλισμού. Οι διατάξεις του δεν ήταν ριζοσπαστικές, αλλά κινούνταν στα όρια του εφικτού.</a:t>
            </a:r>
          </a:p>
          <a:p>
            <a:pPr algn="just" eaLnBrk="1" hangingPunct="1"/>
            <a:r>
              <a:rPr lang="el-GR" sz="2000" smtClean="0"/>
              <a:t>Η πρώτη κυβέρνηση Βενιζέλου βελτίωσε τα δημόσια οικονομικά, αναμόρφωσε το φορολογικό σύστημα και εξύψωσε την διεθνή πίστη της χώρας.</a:t>
            </a:r>
          </a:p>
          <a:p>
            <a:pPr algn="just" eaLnBrk="1" hangingPunct="1"/>
            <a:r>
              <a:rPr lang="el-GR" sz="2000" smtClean="0"/>
              <a:t>Ψήφισε μέτρα για την προστασία της εργατικής τάξης (νόμος ΔΚΘ´ του 1912 «περί προστασίας γυναικών και ανηλίκων» και 601 του 1915 «περί χρονικών ορίων εργασίας»).</a:t>
            </a:r>
          </a:p>
          <a:p>
            <a:pPr algn="just" eaLnBrk="1" hangingPunct="1"/>
            <a:r>
              <a:rPr lang="el-GR" sz="2000" smtClean="0"/>
              <a:t>Θέσπισε τα σύγχρονα σωματεία και επιμελητήρια και τους γεωργικούς συνεταιρισμούς (1914).</a:t>
            </a:r>
          </a:p>
          <a:p>
            <a:pPr algn="just" eaLnBrk="1" hangingPunct="1"/>
            <a:r>
              <a:rPr lang="el-GR" sz="2000" smtClean="0"/>
              <a:t>Ίδρυσε το Υπουργείο Εμπορίου, Βιομηχανίας και Γεωργίας (1911), το Υπουργείο Συγκοινωνίας (1914) και το Υπουργείο Προνοίας (1917).</a:t>
            </a:r>
          </a:p>
          <a:p>
            <a:pPr algn="just" eaLnBrk="1" hangingPunct="1"/>
            <a:r>
              <a:rPr lang="el-GR" sz="2000" smtClean="0"/>
              <a:t>Αύξησε τις στρατιωτικές δαπάνες και την αριθμητική δύναμη του στρατού (ο αριθμός των μεραρχιών αυξήθηκε από τρεις σε οκτώ την παραμονή των Βαλκανικών Πολέμων). Το θωρηκτό «Αβέρωφ» εντάχθηκε στη δύναμη του ελληνικού ναυτικού και παραγγέλθηκαν νέα πυροβόλα και τυφέκια. Ο ελληνικός στρατός κατέστη για πρώτη φορά αξιόμαχος, αξιόπιστη μηχανή για την πραγμάτωση των σκοπών της Μεγάλης Ιδέας.</a:t>
            </a:r>
          </a:p>
          <a:p>
            <a:pPr algn="just" eaLnBrk="1" hangingPunct="1"/>
            <a:endParaRPr lang="el-GR" sz="2000" smtClean="0"/>
          </a:p>
          <a:p>
            <a:pPr algn="just" eaLnBrk="1" hangingPunct="1"/>
            <a:endParaRPr lang="en-US" sz="2000" smtClean="0"/>
          </a:p>
          <a:p>
            <a:pPr eaLnBrk="1" hangingPunct="1"/>
            <a:endParaRPr lang="en-US" sz="2000" smtClean="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ontent Placeholder 2"/>
          <p:cNvSpPr>
            <a:spLocks noGrp="1"/>
          </p:cNvSpPr>
          <p:nvPr>
            <p:ph idx="1"/>
          </p:nvPr>
        </p:nvSpPr>
        <p:spPr>
          <a:xfrm>
            <a:off x="304800" y="228600"/>
            <a:ext cx="8382000" cy="6400800"/>
          </a:xfrm>
        </p:spPr>
        <p:txBody>
          <a:bodyPr/>
          <a:lstStyle/>
          <a:p>
            <a:pPr algn="just" eaLnBrk="1" hangingPunct="1"/>
            <a:r>
              <a:rPr lang="el-GR" sz="2000" dirty="0" smtClean="0"/>
              <a:t>Το Κόμμα των Φιλελευθέρων ήταν ο πρώτος μακρόβιος πολιτικός σχηματισμός με συγκεκριμένο πολιτικό πρόγραμμα, πειθαρχημένη κοινοβουλευτική ομάδα και οργανωμένη κομματική βάση ακόμη και σε μη προεκλογικές περιόδους. Ήταν το πρώτο σύγχρονο ελληνικό κόμμα αρχών, όπως τα γνωρίζουμε σήμερα. Έως τότε οι κομματικοί σχηματισμοί χαρακτηρίζονταν από έλλειψη ιδεολογικής συνοχής, ήταν προσωποπαγής (περιστρέφονταν γύρω από πρόσωπα), ενώ οι βουλευτές τους είχαν αυξημένη κινητικότητα και τάσεις διαρροής προς τον κυβερνητικό συνασπισμό ή το συνασπισμό που έτεινε να σχηματίσει κοινοβουλευτική πλειοψηφία, με αποτέλεσμα την πολιτική ασάφεια και ρευστότητα.</a:t>
            </a:r>
          </a:p>
          <a:p>
            <a:pPr algn="just" eaLnBrk="1" hangingPunct="1"/>
            <a:r>
              <a:rPr lang="el-GR" sz="2000" dirty="0" smtClean="0"/>
              <a:t>Η θριαμβευτική νίκη του Κόμματος των Φιλελευθέρων στις εκλογές της 12ης Μαρτίου 1912, κατά τι οποίες απέσπασε 151 από τις 181 έδρες (έναντι μόλις 27 των παλαιών πολιτικών κομμάτων και 3 ανεξάρτητων), δείχνει το μέτρο της απήχησης που βρήκε στην κοινή γνώμη το ανορθωτικό έργο των πρώτων κυβερνήσεων του Ελ. Βενιζέλου.</a:t>
            </a:r>
          </a:p>
          <a:p>
            <a:pPr algn="just" eaLnBrk="1" hangingPunct="1"/>
            <a:r>
              <a:rPr lang="el-GR" sz="2000" dirty="0" smtClean="0"/>
              <a:t>Το έργο αυτό έλαβε νέα, θριαμβευτική διάσταση μετά τη νικηφόρα έκβαση των δύο Βαλκανικών Πολέμων (1912-13), στους οποίους η Ελλάδα διπλασίασε σχεδόν την έκταση και τον πληθυσμό της.</a:t>
            </a:r>
          </a:p>
          <a:p>
            <a:pPr algn="just" eaLnBrk="1" hangingPunct="1"/>
            <a:r>
              <a:rPr lang="el-GR" sz="2000" dirty="0" smtClean="0"/>
              <a:t>Το ανορθωτικό έργο του Βενιζέλου ανέκοψε η προσωπική σύγκρουσή του με τον Κωνσταντίνο το 1915 και ο Εθνικός Διχασμός.</a:t>
            </a:r>
            <a:endParaRPr lang="en-US" sz="2000" dirty="0"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Content Placeholder 3" descr="Chartes5.jpg"/>
          <p:cNvPicPr>
            <a:picLocks noGrp="1" noChangeAspect="1"/>
          </p:cNvPicPr>
          <p:nvPr>
            <p:ph idx="1"/>
          </p:nvPr>
        </p:nvPicPr>
        <p:blipFill>
          <a:blip r:embed="rId2"/>
          <a:srcRect/>
          <a:stretch>
            <a:fillRect/>
          </a:stretch>
        </p:blipFill>
        <p:spPr>
          <a:xfrm>
            <a:off x="1679575" y="228600"/>
            <a:ext cx="5556250" cy="6324600"/>
          </a:xfr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53400" cy="609600"/>
          </a:xfrm>
        </p:spPr>
        <p:txBody>
          <a:bodyPr/>
          <a:lstStyle/>
          <a:p>
            <a:r>
              <a:rPr lang="el-GR" sz="2400" b="1" dirty="0" smtClean="0"/>
              <a:t>Το Μικρασιατικό Ζήτημα (1891-1922)</a:t>
            </a:r>
            <a:endParaRPr lang="en-US" sz="2400" b="1" dirty="0"/>
          </a:p>
        </p:txBody>
      </p:sp>
      <p:sp>
        <p:nvSpPr>
          <p:cNvPr id="3" name="Content Placeholder 2"/>
          <p:cNvSpPr>
            <a:spLocks noGrp="1"/>
          </p:cNvSpPr>
          <p:nvPr>
            <p:ph idx="1"/>
          </p:nvPr>
        </p:nvSpPr>
        <p:spPr>
          <a:xfrm>
            <a:off x="152400" y="609600"/>
            <a:ext cx="8839200" cy="6096000"/>
          </a:xfrm>
        </p:spPr>
        <p:txBody>
          <a:bodyPr/>
          <a:lstStyle/>
          <a:p>
            <a:pPr algn="just"/>
            <a:r>
              <a:rPr lang="el-GR" sz="2000" dirty="0" smtClean="0"/>
              <a:t>Η συμπερίληψη της Δυτικής </a:t>
            </a:r>
            <a:r>
              <a:rPr lang="el-GR" sz="2000" dirty="0" err="1" smtClean="0"/>
              <a:t>Μικράς</a:t>
            </a:r>
            <a:r>
              <a:rPr lang="el-GR" sz="2000" dirty="0" smtClean="0"/>
              <a:t> Ασίας (και του Πόντου) στον ελληνικό «εθνικό» χώρο ήταν κοινός τόπος των Νεοελλήνων. Ο «χάρτης της όλης Ελλάδος» (</a:t>
            </a:r>
            <a:r>
              <a:rPr lang="en-US" sz="2000" dirty="0" err="1" smtClean="0"/>
              <a:t>Totius</a:t>
            </a:r>
            <a:r>
              <a:rPr lang="en-US" sz="2000" dirty="0" smtClean="0"/>
              <a:t> </a:t>
            </a:r>
            <a:r>
              <a:rPr lang="en-US" sz="2000" dirty="0" err="1" smtClean="0"/>
              <a:t>Graeciae</a:t>
            </a:r>
            <a:r>
              <a:rPr lang="en-US" sz="2000" dirty="0" smtClean="0"/>
              <a:t> </a:t>
            </a:r>
            <a:r>
              <a:rPr lang="en-US" sz="2000" dirty="0" err="1" smtClean="0"/>
              <a:t>Descriptio</a:t>
            </a:r>
            <a:r>
              <a:rPr lang="el-GR" sz="2000" dirty="0" smtClean="0"/>
              <a:t>) του Νικολάου Σοφιανού, ο οποίος δημοσιεύθηκε στη Ρώμη το 1540 (αναδημοσιεύθηκε από τον Ανδρέα Μουστοξύδη το 1843) και είχε σημαντική επιρροή στη χαρτογραφία του ελληνικού χώρου έως τον 18ο αιώνα, συμπεριελάμβανε ευκρινώς ολόκληρο το δυτικό τμήμα της </a:t>
            </a:r>
            <a:r>
              <a:rPr lang="el-GR" sz="2000" dirty="0" err="1" smtClean="0"/>
              <a:t>Μικράς</a:t>
            </a:r>
            <a:r>
              <a:rPr lang="el-GR" sz="2000" dirty="0" smtClean="0"/>
              <a:t> Ασίας. Η Δυτική Μικρά Ασία συμπεριλαμβάνεται επίσης εντός των ορίων της </a:t>
            </a:r>
            <a:r>
              <a:rPr lang="el-GR" sz="2000" i="1" dirty="0" smtClean="0"/>
              <a:t>Χάρτας της Ελλάδος</a:t>
            </a:r>
            <a:r>
              <a:rPr lang="el-GR" sz="2000" dirty="0" smtClean="0"/>
              <a:t> του Ρήγα Βελεστινλή (Βιέννη 1797). Το ίδιο συνέβαινε με τον «</a:t>
            </a:r>
            <a:r>
              <a:rPr lang="el-GR" sz="2000" dirty="0" err="1" smtClean="0"/>
              <a:t>εθνοκρατικό</a:t>
            </a:r>
            <a:r>
              <a:rPr lang="el-GR" sz="2000" dirty="0" smtClean="0"/>
              <a:t>» χάρτη των Βαλκανίων («</a:t>
            </a:r>
            <a:r>
              <a:rPr lang="el-GR" sz="2000" dirty="0" err="1" smtClean="0"/>
              <a:t>Πίναξ</a:t>
            </a:r>
            <a:r>
              <a:rPr lang="el-GR" sz="2000" dirty="0" smtClean="0"/>
              <a:t> των ελληνικών χωρών») του </a:t>
            </a:r>
            <a:r>
              <a:rPr lang="en-US" sz="2000" dirty="0" smtClean="0"/>
              <a:t>Heinrich </a:t>
            </a:r>
            <a:r>
              <a:rPr lang="en-US" sz="2000" dirty="0" err="1" smtClean="0"/>
              <a:t>Kiepert</a:t>
            </a:r>
            <a:r>
              <a:rPr lang="el-GR" sz="2000" dirty="0" smtClean="0"/>
              <a:t>, τον οποίον εκτύπωσε ο Σύλλογος προς </a:t>
            </a:r>
            <a:r>
              <a:rPr lang="el-GR" sz="2000" dirty="0" err="1" smtClean="0"/>
              <a:t>Διάδοσιν</a:t>
            </a:r>
            <a:r>
              <a:rPr lang="el-GR" sz="2000" dirty="0" smtClean="0"/>
              <a:t> των Ελληνικών Γραμμάτων  (</a:t>
            </a:r>
            <a:r>
              <a:rPr lang="el-GR" sz="2000" dirty="0" err="1" smtClean="0"/>
              <a:t>ίδρ</a:t>
            </a:r>
            <a:r>
              <a:rPr lang="el-GR" sz="2000" dirty="0" smtClean="0"/>
              <a:t>. 1869) το 1878, σύμφωνα με τις οδηγίες του Κωνσταντίνου </a:t>
            </a:r>
            <a:r>
              <a:rPr lang="el-GR" sz="2000" dirty="0" err="1" smtClean="0"/>
              <a:t>Παπαρρηγόπουλου</a:t>
            </a:r>
            <a:r>
              <a:rPr lang="el-GR" sz="2000" dirty="0" smtClean="0"/>
              <a:t>. </a:t>
            </a:r>
          </a:p>
          <a:p>
            <a:pPr algn="just"/>
            <a:r>
              <a:rPr lang="el-GR" sz="2000" dirty="0" smtClean="0"/>
              <a:t>Έως το 1907 ωστόσο το πολιτικό ενδιαφέρον του ελληνικού κράτους για τον μικρασιατικό ελληνισμό ήταν ισχνό έως ανύπαρκτο.  Για παράδειγμα, η </a:t>
            </a:r>
            <a:r>
              <a:rPr lang="el-GR" sz="2000" dirty="0" err="1" smtClean="0"/>
              <a:t>Επιτροπήςπρος</a:t>
            </a:r>
            <a:r>
              <a:rPr lang="el-GR" sz="2000" dirty="0" smtClean="0"/>
              <a:t> </a:t>
            </a:r>
            <a:r>
              <a:rPr lang="el-GR" sz="2000" dirty="0" err="1" smtClean="0"/>
              <a:t>Ενίσχυσιν</a:t>
            </a:r>
            <a:r>
              <a:rPr lang="el-GR" sz="2000" dirty="0" smtClean="0"/>
              <a:t> της Ελληνικής Εκκλησίας και Παιδείας (ΕΕΕΠ), η οποία συστήθηκε το 1886 υπό την άμεση διεύθυνση του επί των Εξωτερικών υπουργού, με σκοπό τη διάθεση πιστώσεων (από τον προϋπολογισμό του ΥΠΕΞ) «προς </a:t>
            </a:r>
            <a:r>
              <a:rPr lang="el-GR" sz="2000" dirty="0" err="1" smtClean="0"/>
              <a:t>θεραπείαν</a:t>
            </a:r>
            <a:r>
              <a:rPr lang="el-GR" sz="2000" dirty="0" smtClean="0"/>
              <a:t> παντός ό,τι συντελεί εις την </a:t>
            </a:r>
            <a:r>
              <a:rPr lang="el-GR" sz="2000" dirty="0" err="1" smtClean="0"/>
              <a:t>εξέγερσιν</a:t>
            </a:r>
            <a:r>
              <a:rPr lang="el-GR" sz="2000" dirty="0" smtClean="0"/>
              <a:t>, </a:t>
            </a:r>
            <a:r>
              <a:rPr lang="el-GR" sz="2000" dirty="0" err="1" smtClean="0"/>
              <a:t>ανάπτυξιν</a:t>
            </a:r>
            <a:r>
              <a:rPr lang="el-GR" sz="2000" dirty="0" smtClean="0"/>
              <a:t> και </a:t>
            </a:r>
            <a:r>
              <a:rPr lang="el-GR" sz="2000" dirty="0" err="1" smtClean="0"/>
              <a:t>ενίσχυσιν</a:t>
            </a:r>
            <a:r>
              <a:rPr lang="el-GR" sz="2000" dirty="0" smtClean="0"/>
              <a:t> του θρησκευτικού και εθνικού αισθήματος παρά τοις καθ’ όλον το </a:t>
            </a:r>
            <a:r>
              <a:rPr lang="el-GR" sz="2000" dirty="0" err="1" smtClean="0"/>
              <a:t>Οθωμανικόν</a:t>
            </a:r>
            <a:r>
              <a:rPr lang="el-GR" sz="2000" dirty="0" smtClean="0"/>
              <a:t> Κράτος </a:t>
            </a:r>
            <a:r>
              <a:rPr lang="el-GR" sz="2000" dirty="0" err="1" smtClean="0"/>
              <a:t>Έλλησι</a:t>
            </a:r>
            <a:r>
              <a:rPr lang="el-GR" sz="2000" dirty="0" smtClean="0"/>
              <a:t>», δεν ανέγραψε κανένα ποσό για τα σχολεία και τους μητροπολίτες της Μικράς Ασίας.</a:t>
            </a:r>
            <a:endParaRPr lang="en-US" sz="20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763000" cy="6400800"/>
          </a:xfrm>
        </p:spPr>
        <p:txBody>
          <a:bodyPr/>
          <a:lstStyle/>
          <a:p>
            <a:pPr algn="just"/>
            <a:r>
              <a:rPr lang="el-GR" sz="2000" dirty="0" smtClean="0"/>
              <a:t>Το πολιτικό ενδιαφέρον ξεκίνησε με ιδιωτική πρωτοβουλία. Κομβικό ρόλο στην προώθηση και τη διασπορά του μικρασιατικού αλυτρωτισμού στην ελληνική κοινωνία διαδραμάτισε ο Σύλλογος των </a:t>
            </a:r>
            <a:r>
              <a:rPr lang="el-GR" sz="2000" dirty="0" err="1" smtClean="0"/>
              <a:t>Μικρασιατών</a:t>
            </a:r>
            <a:r>
              <a:rPr lang="el-GR" sz="2000" dirty="0" smtClean="0"/>
              <a:t> η «Ανατολή». Ο Σύλλογος ιδρύθηκε στην ελληνική πρωτεύουσα τον Νοέμβριο του 1891. Σύμφωνα με το καταστατικό του (άρθρο 2), το οποίο συντάχθηκε την 2 Δεκεμβρίου 1891, πρωταρχικός σκοπός του συλλόγου ήταν «α´) η αδελφική </a:t>
            </a:r>
            <a:r>
              <a:rPr lang="el-GR" sz="2000" dirty="0" err="1" smtClean="0"/>
              <a:t>συνένωσις</a:t>
            </a:r>
            <a:r>
              <a:rPr lang="el-GR" sz="2000" dirty="0" smtClean="0"/>
              <a:t> πάντων των ενταύθα </a:t>
            </a:r>
            <a:r>
              <a:rPr lang="el-GR" sz="2000" dirty="0" err="1" smtClean="0"/>
              <a:t>Μικρασιατών</a:t>
            </a:r>
            <a:r>
              <a:rPr lang="el-GR" sz="2000" dirty="0" smtClean="0"/>
              <a:t>, [και] β´) η ιστορική και η πραγματική μελέτη της εαυτών πατρίδος και η κατά το ενόν θεραπεία των αναγκών αυτής».</a:t>
            </a:r>
          </a:p>
          <a:p>
            <a:pPr algn="just"/>
            <a:r>
              <a:rPr lang="el-GR" sz="2000" dirty="0" smtClean="0"/>
              <a:t>Εξέχοντα ιδρυτικά μέλη του ήταν ο (τότε) υφηγητής της Ιστορίας της Φιλοσοφίας στο Εθνικό Πανεπιστήμιο Μαργαρίτης </a:t>
            </a:r>
            <a:r>
              <a:rPr lang="el-GR" sz="2000" dirty="0" err="1" smtClean="0"/>
              <a:t>Ευαγγελίδης</a:t>
            </a:r>
            <a:r>
              <a:rPr lang="el-GR" sz="2000" dirty="0" smtClean="0"/>
              <a:t> (</a:t>
            </a:r>
            <a:r>
              <a:rPr lang="el-GR" sz="2000" dirty="0" err="1" smtClean="0"/>
              <a:t>Μηχανιώνα</a:t>
            </a:r>
            <a:r>
              <a:rPr lang="el-GR" sz="2000" dirty="0" smtClean="0"/>
              <a:t> </a:t>
            </a:r>
            <a:r>
              <a:rPr lang="el-GR" sz="2000" dirty="0" err="1" smtClean="0"/>
              <a:t>Κυζίκου</a:t>
            </a:r>
            <a:r>
              <a:rPr lang="el-GR" sz="2000" dirty="0" smtClean="0"/>
              <a:t> 1850 – Αθήνα 1932), ο οποίος διατέλεσε σταθερά πρόεδρος του συλλόγου από την ίδρυσή του έως το 1925, ο (τότε) υφηγητής της Ιστορίας Παύλος </a:t>
            </a:r>
            <a:r>
              <a:rPr lang="el-GR" sz="2000" dirty="0" err="1" smtClean="0"/>
              <a:t>Καρολίδης</a:t>
            </a:r>
            <a:r>
              <a:rPr lang="el-GR" sz="2000" dirty="0" smtClean="0"/>
              <a:t> (</a:t>
            </a:r>
            <a:r>
              <a:rPr lang="el-GR" sz="2000" dirty="0" err="1" smtClean="0"/>
              <a:t>Ανδρονίκειον</a:t>
            </a:r>
            <a:r>
              <a:rPr lang="el-GR" sz="2000" dirty="0" smtClean="0"/>
              <a:t> της Καππαδοκίας 1849 – Αθήνα 1930), ο οποίος διατέλεσε βουλευτής Σμύρνης (1912-14), ο δημοσιογράφος Ανδρέας </a:t>
            </a:r>
            <a:r>
              <a:rPr lang="el-GR" sz="2000" dirty="0" err="1" smtClean="0"/>
              <a:t>Καβαφάκης</a:t>
            </a:r>
            <a:r>
              <a:rPr lang="el-GR" sz="2000" dirty="0" smtClean="0"/>
              <a:t> (</a:t>
            </a:r>
            <a:r>
              <a:rPr lang="el-GR" sz="2000" dirty="0" err="1" smtClean="0"/>
              <a:t>Αϊδίνι</a:t>
            </a:r>
            <a:r>
              <a:rPr lang="el-GR" sz="2000" dirty="0" smtClean="0"/>
              <a:t> 1873 – Αθήνα 1922), διευθυντής του </a:t>
            </a:r>
            <a:r>
              <a:rPr lang="el-GR" sz="2000" i="1" dirty="0" smtClean="0"/>
              <a:t>Ελεύθερου Τύπου</a:t>
            </a:r>
            <a:r>
              <a:rPr lang="el-GR" sz="2000" dirty="0" smtClean="0"/>
              <a:t> (</a:t>
            </a:r>
            <a:r>
              <a:rPr lang="el-GR" sz="2000" dirty="0" err="1" smtClean="0"/>
              <a:t>ίδρ</a:t>
            </a:r>
            <a:r>
              <a:rPr lang="el-GR" sz="2000" dirty="0" smtClean="0"/>
              <a:t>. 1916), του κυρίου οργάνου Τύπου του Κόμματος των Φιλελευθέρων, και ο δημοσιογράφος και ιστορικός συγγραφέας Επαμεινώνδας Κυριακίδης (Κωνσταντινούπολη 1861 – Αθήνα 1939), ο οποίος αρθρογραφούσε στο </a:t>
            </a:r>
            <a:r>
              <a:rPr lang="el-GR" sz="2000" dirty="0" err="1" smtClean="0"/>
              <a:t>βενιζελικό</a:t>
            </a:r>
            <a:r>
              <a:rPr lang="el-GR" sz="2000" dirty="0" smtClean="0"/>
              <a:t> </a:t>
            </a:r>
            <a:r>
              <a:rPr lang="el-GR" sz="2000" i="1" dirty="0" smtClean="0"/>
              <a:t>Έθνος</a:t>
            </a:r>
            <a:r>
              <a:rPr lang="el-GR" sz="2000" dirty="0" smtClean="0"/>
              <a:t>.</a:t>
            </a:r>
            <a:endParaRPr lang="en-US" sz="20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686800" cy="6400800"/>
          </a:xfrm>
        </p:spPr>
        <p:txBody>
          <a:bodyPr/>
          <a:lstStyle/>
          <a:p>
            <a:pPr algn="just"/>
            <a:r>
              <a:rPr lang="el-GR" sz="2000" dirty="0" smtClean="0"/>
              <a:t>Πρωταρχικό μέλημα του συλλόγου ήταν η αντιμετώπιση του προσηλυτιστικού έργου των προτεσταντών και ρωμαιοκαθολικών </a:t>
            </a:r>
            <a:r>
              <a:rPr lang="el-GR" sz="2000" dirty="0" err="1" smtClean="0"/>
              <a:t>μισσιοναρίων</a:t>
            </a:r>
            <a:r>
              <a:rPr lang="el-GR" sz="2000" dirty="0" smtClean="0"/>
              <a:t> στις ορθόδοξες κοινότητες της </a:t>
            </a:r>
            <a:r>
              <a:rPr lang="el-GR" sz="2000" dirty="0" err="1" smtClean="0"/>
              <a:t>Μικράς</a:t>
            </a:r>
            <a:r>
              <a:rPr lang="el-GR" sz="2000" dirty="0" smtClean="0"/>
              <a:t> Ασίας. Βασικό εργαλείο αυτής της εκστρατείας κατά του θρησκευτικού προσηλυτισμού ήταν το ιεροδιδασκαλείο η «Ανατολή», το οποίο ίδρυσε ο μικρασιατικός σύλλογος, αρχικά στην Πάτμο (1900) και κατόπιν μετέφερε στη Σάμο (1906). Το διάστημα 1906-1914 αποφοίτησαν από το ιεροδιδασκαλείο της Σάμου 132 δημοδιδάσκαλοι ή/και ιερείς. Έτερο μέσο για τη μεταλαμπάδευση των ιδεών του συλλόγου ήταν το περιοδικό </a:t>
            </a:r>
            <a:r>
              <a:rPr lang="el-GR" sz="2000" i="1" dirty="0" smtClean="0"/>
              <a:t>Ξενοφάνης</a:t>
            </a:r>
            <a:r>
              <a:rPr lang="el-GR" sz="2000" dirty="0" smtClean="0"/>
              <a:t>, του οποίου όμως η έκδοση ανεστάλη τον Δεκέμβριο του 1910 (μετά τη συμπλήρωση επτά τόμων) «ένεκεν ιδία των συνεχών ελλειμμάτων».</a:t>
            </a:r>
          </a:p>
          <a:p>
            <a:pPr algn="just"/>
            <a:r>
              <a:rPr lang="el-GR" sz="2000" dirty="0" smtClean="0"/>
              <a:t>Παρά τις προσπάθειες του Συλλόγου των εν Αθήναις </a:t>
            </a:r>
            <a:r>
              <a:rPr lang="el-GR" sz="2000" dirty="0" err="1" smtClean="0"/>
              <a:t>Μικρασιατών</a:t>
            </a:r>
            <a:r>
              <a:rPr lang="el-GR" sz="2000" dirty="0" smtClean="0"/>
              <a:t>, στην αυγή του 20ού αιώνα η Μικρά Ασία και ιδιαίτερα το εσωτερικό της παρέμενε κυριολεκτικώς </a:t>
            </a:r>
            <a:r>
              <a:rPr lang="en-US" sz="2000" b="1" dirty="0" smtClean="0"/>
              <a:t>terra incognita </a:t>
            </a:r>
            <a:r>
              <a:rPr lang="el-GR" sz="2000" dirty="0" smtClean="0"/>
              <a:t>για τους κατοίκους του ελληνικού βασιλείου. </a:t>
            </a:r>
          </a:p>
          <a:p>
            <a:pPr algn="just"/>
            <a:r>
              <a:rPr lang="el-GR" sz="2000" dirty="0" smtClean="0"/>
              <a:t>Το ενδιαφέρον των </a:t>
            </a:r>
            <a:r>
              <a:rPr lang="el-GR" sz="2000" dirty="0" err="1" smtClean="0"/>
              <a:t>ελλαδιτών</a:t>
            </a:r>
            <a:r>
              <a:rPr lang="el-GR" sz="2000" dirty="0" smtClean="0"/>
              <a:t> και των ιθυνόντων του ελληνικού κράτους κέντρισε ο διπλωμάτης Σταμάτιος Αντωνόπουλος, πρώην γενικός Πρόξενος Σμύρνης με τη μελέτη του </a:t>
            </a:r>
            <a:r>
              <a:rPr lang="el-GR" sz="2000" i="1" dirty="0" smtClean="0"/>
              <a:t>Μικρά Ασία</a:t>
            </a:r>
            <a:r>
              <a:rPr lang="el-GR" sz="2000" dirty="0" smtClean="0"/>
              <a:t> (εν Αθήναις 1907). Σύμφωνα με τον Π. </a:t>
            </a:r>
            <a:r>
              <a:rPr lang="el-GR" sz="2000" dirty="0" err="1" smtClean="0"/>
              <a:t>Καρολίδη</a:t>
            </a:r>
            <a:r>
              <a:rPr lang="el-GR" sz="2000" dirty="0" smtClean="0"/>
              <a:t>, που προλόγισε το βιβλίο του, πρώτος ο Σταμάτιος Αντωνόπουλος, «ως Αντιπρόσωπος του Ελληνικού κράτους πολιτικός, εθνικός και ηθικός, </a:t>
            </a:r>
            <a:r>
              <a:rPr lang="el-GR" sz="2000" dirty="0" err="1" smtClean="0"/>
              <a:t>διέδραμε</a:t>
            </a:r>
            <a:r>
              <a:rPr lang="el-GR" sz="2000" dirty="0" smtClean="0"/>
              <a:t> πολλά των ένδον της </a:t>
            </a:r>
            <a:r>
              <a:rPr lang="el-GR" sz="2000" dirty="0" err="1" smtClean="0"/>
              <a:t>Μικράς</a:t>
            </a:r>
            <a:r>
              <a:rPr lang="el-GR" sz="2000" dirty="0" smtClean="0"/>
              <a:t> Ασίας [μέρη] και </a:t>
            </a:r>
            <a:r>
              <a:rPr lang="el-GR" sz="2000" dirty="0" err="1" smtClean="0"/>
              <a:t>εμελέτησε</a:t>
            </a:r>
            <a:r>
              <a:rPr lang="el-GR" sz="2000" dirty="0" smtClean="0"/>
              <a:t> τας </a:t>
            </a:r>
            <a:r>
              <a:rPr lang="el-GR" sz="2000" dirty="0" err="1" smtClean="0"/>
              <a:t>τύχας</a:t>
            </a:r>
            <a:r>
              <a:rPr lang="el-GR" sz="2000" dirty="0" smtClean="0"/>
              <a:t> του ενταύθα Ελληνισμού».</a:t>
            </a:r>
            <a:endParaRPr lang="en-US" sz="20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534400" cy="6248400"/>
          </a:xfrm>
        </p:spPr>
        <p:txBody>
          <a:bodyPr/>
          <a:lstStyle/>
          <a:p>
            <a:pPr algn="just"/>
            <a:r>
              <a:rPr lang="el-GR" sz="2000" dirty="0" smtClean="0"/>
              <a:t>Ο Στ. Αντωνόπουλος πραγματοποίησε το 1901 και το 1902 δύο περιοδείες «ανά το </a:t>
            </a:r>
            <a:r>
              <a:rPr lang="el-GR" sz="2000" dirty="0" err="1" smtClean="0"/>
              <a:t>εσωτερικόν</a:t>
            </a:r>
            <a:r>
              <a:rPr lang="el-GR" sz="2000" dirty="0" smtClean="0"/>
              <a:t> της </a:t>
            </a:r>
            <a:r>
              <a:rPr lang="el-GR" sz="2000" dirty="0" err="1" smtClean="0"/>
              <a:t>Μικράς</a:t>
            </a:r>
            <a:r>
              <a:rPr lang="el-GR" sz="2000" dirty="0" smtClean="0"/>
              <a:t> Ασίας», κατά τις οποίες επισκέφθηκε το </a:t>
            </a:r>
            <a:r>
              <a:rPr lang="el-GR" sz="2000" dirty="0" err="1" smtClean="0"/>
              <a:t>Αϊδίνι</a:t>
            </a:r>
            <a:r>
              <a:rPr lang="el-GR" sz="2000" dirty="0" smtClean="0"/>
              <a:t>, τη Φιλαδέλφεια, το </a:t>
            </a:r>
            <a:r>
              <a:rPr lang="el-GR" sz="2000" dirty="0" err="1" smtClean="0"/>
              <a:t>Ουσάκ</a:t>
            </a:r>
            <a:r>
              <a:rPr lang="el-GR" sz="2000" dirty="0" smtClean="0"/>
              <a:t>, το </a:t>
            </a:r>
            <a:r>
              <a:rPr lang="el-GR" sz="2000" dirty="0" err="1" smtClean="0"/>
              <a:t>Αφιόν</a:t>
            </a:r>
            <a:r>
              <a:rPr lang="el-GR" sz="2000" dirty="0" smtClean="0"/>
              <a:t> </a:t>
            </a:r>
            <a:r>
              <a:rPr lang="el-GR" sz="2000" dirty="0" err="1" smtClean="0"/>
              <a:t>Καραχισάρ</a:t>
            </a:r>
            <a:r>
              <a:rPr lang="el-GR" sz="2000" dirty="0" smtClean="0"/>
              <a:t>, το Εσκί </a:t>
            </a:r>
            <a:r>
              <a:rPr lang="el-GR" sz="2000" dirty="0" err="1" smtClean="0"/>
              <a:t>Σχεχίρ</a:t>
            </a:r>
            <a:r>
              <a:rPr lang="el-GR" sz="2000" dirty="0" smtClean="0"/>
              <a:t>, το Ικόνιο και την Άγκυρα, όπου συνέλεξε «</a:t>
            </a:r>
            <a:r>
              <a:rPr lang="el-GR" sz="2000" dirty="0" err="1" smtClean="0"/>
              <a:t>ακριβεστάτας</a:t>
            </a:r>
            <a:r>
              <a:rPr lang="el-GR" sz="2000" dirty="0" smtClean="0"/>
              <a:t> πληροφορίας και περί Καισαρείας», καθώς και άλλα μέρη. Κατά τον ίδιο, μέχρι τότε «περί του κατά την Μικράν </a:t>
            </a:r>
            <a:r>
              <a:rPr lang="el-GR" sz="2000" dirty="0" err="1" smtClean="0"/>
              <a:t>Ασίαν</a:t>
            </a:r>
            <a:r>
              <a:rPr lang="el-GR" sz="2000" dirty="0" smtClean="0"/>
              <a:t> Ελληνισμού πολύ ασαφείς </a:t>
            </a:r>
            <a:r>
              <a:rPr lang="el-GR" sz="2000" dirty="0" err="1" smtClean="0"/>
              <a:t>ιδέαι</a:t>
            </a:r>
            <a:r>
              <a:rPr lang="el-GR" sz="2000" dirty="0" smtClean="0"/>
              <a:t>» υπήρχαν στην Ελλάδα. Ιδιαίτερα «περί των εις τα ενδότερα Ελληνικών κοινοτήτων» στην Ελλάδα επικρατούσε «πλήρης άγνοια».</a:t>
            </a:r>
          </a:p>
          <a:p>
            <a:pPr algn="just"/>
            <a:r>
              <a:rPr lang="el-GR" sz="2000" dirty="0" smtClean="0"/>
              <a:t>Ο Αντωνόπουλος πρότεινε την πύκνωση του ελληνικού προξενικού δικτύου στη μικρασιατική χερσόνησο και ιδίως την επέκτασή του στα βιλαέτια Ικονίου και Αγκύρας, καθώς και στην Καισάρεια. Οι εισηγήσεις του Αντωνόπουλου βρήκαν κάποια απήχηση στους ιθύνοντες της κυβέρνησης και του Υπουργείου, με αποτέλεσμα τον Αύγουστο του 1908 να διορισθεί πρόξενος Α´ τάξεως στο Ικόνιο.</a:t>
            </a:r>
          </a:p>
          <a:p>
            <a:pPr algn="just"/>
            <a:r>
              <a:rPr lang="el-GR" sz="2000" dirty="0" smtClean="0"/>
              <a:t>Η επέκταση του προξενικού δικτύου στο Ικόνιο δεν σήμανε ότι η Ελλάδα απέκτησε επεκτατικές διεκδικήσεις στην ανατολική ακτή του Αιγαίου. Τα αρχειακά τεκμήρια των Υπουργείων Εξωτερικών και Στρατιωτικών δείχνουν ότι μέχρι τους Βαλκανικούς Πολέμους (1912-13) η εκστρατεία στη μικρασιατική χερσόνησο δεν βρισκόταν εντός των στόχων της Επιτελικής Υπηρεσίας του ελληνικού Στρατού. </a:t>
            </a:r>
            <a:endParaRPr lang="en-US" sz="20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86800" cy="6248400"/>
          </a:xfrm>
        </p:spPr>
        <p:txBody>
          <a:bodyPr/>
          <a:lstStyle/>
          <a:p>
            <a:pPr algn="just"/>
            <a:r>
              <a:rPr lang="el-GR" sz="2000" dirty="0" smtClean="0"/>
              <a:t>Το ελληνικό πολιτικό ενδιαφέρον για τη Μικρά Ασία προκάλεσε ο πρωτοφανής ανθελληνικός  διωγμός που εξαπέλυσαν οι Νεότουρκοι το 1914. Ο διωγμός αυτός, που ισοδυναμούσε πρακτικά (βάσει σύγχρονων ορισμών) με εθνοκάθαρση (και από το 1915 έλαβε κατά τόπους, ιδίως στις ανατολικές επαρχίες της Μικράς Ασίας, διαστάσεις μερικής γενοκτονίας), ήταν μια οργανωμένη, συστηματική και κεντρικά σχεδιασμένη επιχείρηση της νεοτουρκικής Τριανδρίας (</a:t>
            </a:r>
            <a:r>
              <a:rPr lang="el-GR" sz="2000" dirty="0" err="1" smtClean="0"/>
              <a:t>Τζεμάλ</a:t>
            </a:r>
            <a:r>
              <a:rPr lang="el-GR" sz="2000" dirty="0" smtClean="0"/>
              <a:t>, </a:t>
            </a:r>
            <a:r>
              <a:rPr lang="el-GR" sz="2000" dirty="0" err="1" smtClean="0"/>
              <a:t>Ταλαάτ</a:t>
            </a:r>
            <a:r>
              <a:rPr lang="el-GR" sz="2000" dirty="0" smtClean="0"/>
              <a:t> και </a:t>
            </a:r>
            <a:r>
              <a:rPr lang="el-GR" sz="2000" dirty="0" err="1" smtClean="0"/>
              <a:t>Εμβέρ</a:t>
            </a:r>
            <a:r>
              <a:rPr lang="el-GR" sz="2000" dirty="0" smtClean="0"/>
              <a:t> πασά).</a:t>
            </a:r>
          </a:p>
          <a:p>
            <a:pPr algn="just"/>
            <a:r>
              <a:rPr lang="el-GR" sz="2000" dirty="0" smtClean="0"/>
              <a:t>Οι διωγμοί κατά των Ελλήνων Ορθοδόξων της Μικράς Ασίας ξεκίνησαν από την Ανατολική Θράκη και την παράλιο μικρασιατική χώρα τον Ιανουάριο του 1914 και κατόπιν επεκτάθηκαν εντονότεροι στο εσωτερικό του </a:t>
            </a:r>
            <a:r>
              <a:rPr lang="el-GR" sz="2000" dirty="0" err="1" smtClean="0"/>
              <a:t>βιλαετίου</a:t>
            </a:r>
            <a:r>
              <a:rPr lang="el-GR" sz="2000" dirty="0" smtClean="0"/>
              <a:t> (της «Γενικής Διοικήσεως») Αϊδινίου και στη μικρασιατική ενδοχώρα. Ο εμπορικός αποκλεισμός («μποϋκοτάζ»), οι απειλές κατά της ζωής, οι δαρμοί, η αρπαγή περιουσιών και κτηνών «κατά χιλιάδας» και άλλες ληστρικές πράξεις, οι εμπρησμοί, η εγκατάσταση Μουσουλμάνων προσφύγων στις αγροικίες και στα καταστήματα των Ελλήνων και, τελευταίως, οι σποραδικοί φόνοι και οι πυροβολισμοί προς εκφοβισμό προκάλεσαν τελικά τον αθρόο εκπατρισμό των Ελλήνων Ορθοδόξων της Ανατολικής Θράκης και της Δυτικής Μικράς Ασίας. Τον Ιούνιο του 1914 αλώβητες παρέμειναν μόνον η Σμύρνη, το Αϊβαλί και τα </a:t>
            </a:r>
            <a:r>
              <a:rPr lang="el-GR" sz="2000" dirty="0" err="1" smtClean="0"/>
              <a:t>Βουρλά</a:t>
            </a:r>
            <a:r>
              <a:rPr lang="el-GR" sz="2000" dirty="0" smtClean="0"/>
              <a:t>.</a:t>
            </a:r>
          </a:p>
          <a:p>
            <a:pPr algn="just"/>
            <a:endParaRPr lang="en-US" sz="20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0"/>
            <a:ext cx="8458200" cy="6096000"/>
          </a:xfrm>
        </p:spPr>
        <p:txBody>
          <a:bodyPr/>
          <a:lstStyle/>
          <a:p>
            <a:pPr algn="just"/>
            <a:r>
              <a:rPr lang="el-GR" sz="2000" dirty="0" smtClean="0"/>
              <a:t>Η διάσωση των Κυδωνιών και της Σμύρνης οφείλεται στην έγκαιρη διπλωματική επέμβαση του ελληνικού κράτους αλλά και στα διαβήματα των κυβερνήσεων της Αγγλίας και της Ρωσίας. Οι </a:t>
            </a:r>
            <a:r>
              <a:rPr lang="el-GR" sz="2000" dirty="0" err="1" smtClean="0"/>
              <a:t>Κυδωνίες</a:t>
            </a:r>
            <a:r>
              <a:rPr lang="el-GR" sz="2000" dirty="0" smtClean="0"/>
              <a:t> επείχαν ιδιαίτερη συμβολική σημασία για τον Ελληνισμό, καθόσον (σύμφωνα με τον </a:t>
            </a:r>
            <a:r>
              <a:rPr lang="el-GR" sz="2000" dirty="0" err="1" smtClean="0"/>
              <a:t>μητρ</a:t>
            </a:r>
            <a:r>
              <a:rPr lang="el-GR" sz="2000" dirty="0" smtClean="0"/>
              <a:t>. Κυδωνιών Γρηγόριο Ωρολογά) ήταν «η μόνη αμιγής Ελληνική Πόλις καθ’ άπασαν την [</a:t>
            </a:r>
            <a:r>
              <a:rPr lang="el-GR" sz="2000" dirty="0" err="1" smtClean="0"/>
              <a:t>ασιατικήν</a:t>
            </a:r>
            <a:r>
              <a:rPr lang="el-GR" sz="2000" dirty="0" smtClean="0"/>
              <a:t>] </a:t>
            </a:r>
            <a:r>
              <a:rPr lang="el-GR" sz="2000" dirty="0" err="1" smtClean="0"/>
              <a:t>Τουρκίαν</a:t>
            </a:r>
            <a:r>
              <a:rPr lang="el-GR" sz="2000" dirty="0" smtClean="0"/>
              <a:t> με </a:t>
            </a:r>
            <a:r>
              <a:rPr lang="el-GR" sz="2000" dirty="0" err="1" smtClean="0"/>
              <a:t>Εθνικήν</a:t>
            </a:r>
            <a:r>
              <a:rPr lang="el-GR" sz="2000" dirty="0" smtClean="0"/>
              <a:t> δράσιν </a:t>
            </a:r>
            <a:r>
              <a:rPr lang="el-GR" sz="2000" dirty="0" err="1" smtClean="0"/>
              <a:t>περίλαμπρον</a:t>
            </a:r>
            <a:r>
              <a:rPr lang="el-GR" sz="2000" dirty="0" smtClean="0"/>
              <a:t>». Συγκεκριμένα, στις 29 Μαΐου 1914 ο Βενιζέλος προέβη σε κοινοβουλευτική δήλωση η οποία ισοδυναμούσε με απειλή κήρυξης προς την Τουρκία. Ταυτόχρονα, ο πρεσβευτής στην Κωνσταντινούπολη Δημήτριος </a:t>
            </a:r>
            <a:r>
              <a:rPr lang="el-GR" sz="2000" dirty="0" err="1" smtClean="0"/>
              <a:t>Πανάς</a:t>
            </a:r>
            <a:r>
              <a:rPr lang="el-GR" sz="2000" dirty="0" smtClean="0"/>
              <a:t> εξουσιοδοτήθηκε από τον πολιτικό προϊστάμενό του (Γεώργιο </a:t>
            </a:r>
            <a:r>
              <a:rPr lang="el-GR" sz="2000" dirty="0" err="1" smtClean="0"/>
              <a:t>Σττρέϊτ</a:t>
            </a:r>
            <a:r>
              <a:rPr lang="el-GR" sz="2000" dirty="0" smtClean="0"/>
              <a:t>) να δηλώσει προς τον Μεγάλο </a:t>
            </a:r>
            <a:r>
              <a:rPr lang="el-GR" sz="2000" dirty="0" err="1" smtClean="0"/>
              <a:t>Βεζύρη</a:t>
            </a:r>
            <a:r>
              <a:rPr lang="el-GR" sz="2000" dirty="0" smtClean="0"/>
              <a:t> ότι «μια επίθεση κατά του Αϊβαλιού –μιας </a:t>
            </a:r>
            <a:r>
              <a:rPr lang="el-GR" sz="2000" dirty="0" err="1" smtClean="0"/>
              <a:t>ανθούσας</a:t>
            </a:r>
            <a:r>
              <a:rPr lang="el-GR" sz="2000" dirty="0" smtClean="0"/>
              <a:t> ελληνικής πόλης που κατοικείτο από έναν φιλήσυχο πληθυσμό– από ένοπλες ομάδες, με τον αντίκτυπο που αυτή θα είχε στην Ελλάδα, θα έφερνε τις </a:t>
            </a:r>
            <a:r>
              <a:rPr lang="el-GR" sz="2000" dirty="0" err="1" smtClean="0"/>
              <a:t>ελληνοτουρικές</a:t>
            </a:r>
            <a:r>
              <a:rPr lang="el-GR" sz="2000" dirty="0" smtClean="0"/>
              <a:t> σχέσεις σε κρίσιμο σημείο». Μία ημέρα πριν την επίδοση του ελληνικού διαβήματος, οι πρέσβεις της Αγγλίας και της Ρωσίας είχαν συναντήσει από κοινού τον Μεγάλο </a:t>
            </a:r>
            <a:r>
              <a:rPr lang="el-GR" sz="2000" dirty="0" err="1" smtClean="0"/>
              <a:t>Βεζύρη</a:t>
            </a:r>
            <a:r>
              <a:rPr lang="el-GR" sz="2000" dirty="0" smtClean="0"/>
              <a:t> και είχαν απαιτήσει, σε αυστηρούς τόνους, «την </a:t>
            </a:r>
            <a:r>
              <a:rPr lang="el-GR" sz="2000" dirty="0" err="1" smtClean="0"/>
              <a:t>άμεσον</a:t>
            </a:r>
            <a:r>
              <a:rPr lang="el-GR" sz="2000" dirty="0" smtClean="0"/>
              <a:t> </a:t>
            </a:r>
            <a:r>
              <a:rPr lang="el-GR" sz="2000" dirty="0" err="1" smtClean="0"/>
              <a:t>παύσιν</a:t>
            </a:r>
            <a:r>
              <a:rPr lang="el-GR" sz="2000" dirty="0" smtClean="0"/>
              <a:t> των διωγμών», λαμβάνοντας σχετικές διαβεβαιώσεις από την τουρκική κυβέρνηση για την αποκατάσταση της τάξης.</a:t>
            </a:r>
          </a:p>
          <a:p>
            <a:pPr algn="just"/>
            <a:endParaRPr lang="el-GR" sz="2000" dirty="0" smtClean="0"/>
          </a:p>
          <a:p>
            <a:pPr algn="just"/>
            <a:endParaRPr lang="en-US" sz="20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534400" cy="6477000"/>
          </a:xfrm>
        </p:spPr>
        <p:txBody>
          <a:bodyPr/>
          <a:lstStyle/>
          <a:p>
            <a:pPr algn="just"/>
            <a:r>
              <a:rPr lang="el-GR" sz="2000" dirty="0" smtClean="0"/>
              <a:t>Η εξαπόλυση του ανθελληνικού διωγμού δεν οδήγησε αυτόματα στην έκρηξη ενός νέου ελληνοτουρκικού πολέμου. Η Ελλάδα δεν είχε αντικειμενικά τις δυνατότητες για κάτι τέτοιο, και ο Έλληνας πρωθυπουργός (Ελ. Βενιζέλος) δεν είχε την πρόθεση και την επιθυμία να ξεκινήσει μια καινούργια πολεμική εκστρατεία. Η λύση που αρχικά προτιμήθηκε ήταν η αμοιβαία ανταλλαγή πληθυσμών. Στις 9/22 Μαΐου 1914 ο Βενιζέλος αποδέχθηκε κατ’ αρχήν την έγγραφη πρόταση της τουρκικής πλευράς, που του είχε υποβληθεί δύο ημέρες νωρίτερα, για αμοιβαία ανταλλαγή πληθυσμών, ανάμεσα στους χριστιανούς του </a:t>
            </a:r>
            <a:r>
              <a:rPr lang="el-GR" sz="2000" dirty="0" err="1" smtClean="0"/>
              <a:t>βιλαετίου</a:t>
            </a:r>
            <a:r>
              <a:rPr lang="el-GR" sz="2000" dirty="0" smtClean="0"/>
              <a:t> της Σμύρνης και της τουρκικής Θράκης και στους μουσουλμάνους της ελληνικής Μακεδονίας και της Ηπείρου (οι οποίοι συνυπολογίσθηκαν σε περίπου 150.000 </a:t>
            </a:r>
            <a:r>
              <a:rPr lang="el-GR" sz="2000" dirty="0" err="1" smtClean="0"/>
              <a:t>Ελληνορθοδόξους</a:t>
            </a:r>
            <a:r>
              <a:rPr lang="el-GR" sz="2000" dirty="0" smtClean="0"/>
              <a:t> έναντι 52.000 μουσουλμάνων)· οι προϋποθέσεις που τέθηκαν από την ελληνική πλευρά ήταν ότι η ανταλλαγή θα έπρεπε να είναι εθελουσία, να αφορά αποκλειστικά σε αγροτικούς (και όχι σε αστικούς και </a:t>
            </a:r>
            <a:r>
              <a:rPr lang="el-GR" sz="2000" dirty="0" err="1" smtClean="0"/>
              <a:t>περιαστικούς</a:t>
            </a:r>
            <a:r>
              <a:rPr lang="el-GR" sz="2000" dirty="0" smtClean="0"/>
              <a:t>) πληθυσμούς, και να προβλέπει τη ρευστοποίηση των περιουσιών τους. Τον Ιούνιο υπογράφθηκε η προκαταρκτική συμφωνία και συγκροτήθηκε τετραμελής ελληνοτουρκική Μεικτή Επιτροπή Ανταλλαγής των πληθυσμών και των κτημάτων τους με αρχική έδρα τη Σμύρνη. Η έκρηξη όμως του Α´ Παγκοσμίου Πολέμου και η έντονη αντίδραση των Μικρασιατών προσφύγων στην ιδέα της ανταλλαγής ακύρωσαν τελικά την εφαρμογή της συμφωνίας.</a:t>
            </a:r>
            <a:endParaRPr lang="en-US" sz="20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458200" cy="6248400"/>
          </a:xfrm>
        </p:spPr>
        <p:txBody>
          <a:bodyPr/>
          <a:lstStyle/>
          <a:p>
            <a:pPr algn="just"/>
            <a:r>
              <a:rPr lang="el-GR" sz="2000" dirty="0" smtClean="0"/>
              <a:t>Με επιστολές τους προς τον Βενιζέλο, οι </a:t>
            </a:r>
            <a:r>
              <a:rPr lang="el-GR" sz="2000" dirty="0" err="1" smtClean="0"/>
              <a:t>Μικρασιάτες</a:t>
            </a:r>
            <a:r>
              <a:rPr lang="el-GR" sz="2000" dirty="0" smtClean="0"/>
              <a:t> πρόσφυγες  εξέφραζαν την «θλίψιν» τους για το γεγονός, ότι «η </a:t>
            </a:r>
            <a:r>
              <a:rPr lang="el-GR" sz="2000" dirty="0" err="1" smtClean="0"/>
              <a:t>μήτηρ</a:t>
            </a:r>
            <a:r>
              <a:rPr lang="el-GR" sz="2000" dirty="0" smtClean="0"/>
              <a:t> Ελλάς» προτίθετο να τους «</a:t>
            </a:r>
            <a:r>
              <a:rPr lang="el-GR" sz="2000" dirty="0" err="1" smtClean="0"/>
              <a:t>ανταλλάξη</a:t>
            </a:r>
            <a:r>
              <a:rPr lang="el-GR" sz="2000" dirty="0" smtClean="0"/>
              <a:t> ως ευτελή ανδράποδα», και υποδείκνυαν ρητά στον Έλληνα πρωθυπουργό, ως μόνη πρέπουσα λύση, την παλιννόστησή τους στις εστίες τους. Ο </a:t>
            </a:r>
            <a:r>
              <a:rPr lang="el-GR" sz="2000" dirty="0" err="1" smtClean="0"/>
              <a:t>μητρ</a:t>
            </a:r>
            <a:r>
              <a:rPr lang="el-GR" sz="2000" dirty="0" smtClean="0"/>
              <a:t>. Σμύρνης Χρυσόστομος ήταν εξίσου κάθετα αντίθετος στην ελληνοτουρκική ανταλλαγή των πληθυσμών, την οποία παρομοίασε με «</a:t>
            </a:r>
            <a:r>
              <a:rPr lang="el-GR" sz="2000" dirty="0" err="1" smtClean="0"/>
              <a:t>ανθρωπεμπορία</a:t>
            </a:r>
            <a:r>
              <a:rPr lang="el-GR" sz="2000" dirty="0" smtClean="0"/>
              <a:t>», «</a:t>
            </a:r>
            <a:r>
              <a:rPr lang="el-GR" sz="2000" dirty="0" err="1" smtClean="0"/>
              <a:t>ανθρωποπαζάρευμα</a:t>
            </a:r>
            <a:r>
              <a:rPr lang="el-GR" sz="2000" dirty="0" smtClean="0"/>
              <a:t>» και «</a:t>
            </a:r>
            <a:r>
              <a:rPr lang="el-GR" sz="2000" dirty="0" err="1" smtClean="0"/>
              <a:t>επαίσχυντον</a:t>
            </a:r>
            <a:r>
              <a:rPr lang="el-GR" sz="2000" dirty="0" smtClean="0"/>
              <a:t> </a:t>
            </a:r>
            <a:r>
              <a:rPr lang="el-GR" sz="2000" dirty="0" err="1" smtClean="0"/>
              <a:t>ανθρωπομάζεμα</a:t>
            </a:r>
            <a:r>
              <a:rPr lang="el-GR" sz="2000" dirty="0" smtClean="0"/>
              <a:t>».</a:t>
            </a:r>
          </a:p>
          <a:p>
            <a:pPr algn="just"/>
            <a:r>
              <a:rPr lang="el-GR" sz="2000" dirty="0" smtClean="0"/>
              <a:t>Η συσσώρευση μιας μεγάλης μάζας προσφύγων στην Ελλάδα δημιούργησε νέες πολιτικές πραγματικότητες και πιέσεις. Οι εκτιμήσεις για τον αριθμό των Ελλήνων Ορθοδόξων που αναζήτησαν το 1914 καταφύγιο στην Ελλάδα </a:t>
            </a:r>
            <a:r>
              <a:rPr lang="el-GR" sz="2000" dirty="0" err="1" smtClean="0"/>
              <a:t>διΐστανται</a:t>
            </a:r>
            <a:r>
              <a:rPr lang="el-GR" sz="2000" dirty="0" smtClean="0"/>
              <a:t>. Στα μέσα Ιουνίου του 1914 ο </a:t>
            </a:r>
            <a:r>
              <a:rPr lang="el-GR" sz="2000" dirty="0" err="1" smtClean="0"/>
              <a:t>μητρ</a:t>
            </a:r>
            <a:r>
              <a:rPr lang="el-GR" sz="2000" dirty="0" smtClean="0"/>
              <a:t>. Χρυσόστομος υπολόγισε τους εκδιωχθέντες από τη Μικρά Ασία σε 100.000-120.000, ενώ σε άλλους 30.000-40.000 τους Έλληνες Ορθοδόξους οι οποίοι είχαν κατέλθει «εκ του εσωτερικού» και βρίσκονταν φιλοξενούμενοι «εν τοις </a:t>
            </a:r>
            <a:r>
              <a:rPr lang="el-GR" sz="2000" dirty="0" err="1" smtClean="0"/>
              <a:t>διαφόροις</a:t>
            </a:r>
            <a:r>
              <a:rPr lang="el-GR" sz="2000" dirty="0" smtClean="0"/>
              <a:t> </a:t>
            </a:r>
            <a:r>
              <a:rPr lang="el-GR" sz="2000" dirty="0" err="1" smtClean="0"/>
              <a:t>οίκοις</a:t>
            </a:r>
            <a:r>
              <a:rPr lang="el-GR" sz="2000" dirty="0" smtClean="0"/>
              <a:t> εν Σμύρνη». Σύμφωνα με πληροφορίες του πολιτικού γραφείου του Έλληνα πρωθυπουργού (Ελ. Βενιζέλου), ο αριθμός των </a:t>
            </a:r>
            <a:r>
              <a:rPr lang="el-GR" sz="2000" dirty="0" err="1" smtClean="0"/>
              <a:t>Μικρασιατών</a:t>
            </a:r>
            <a:r>
              <a:rPr lang="el-GR" sz="2000" dirty="0" smtClean="0"/>
              <a:t> προσφύγων που είχε καταφύγει στη χώρα ανερχόταν στο τέλος του 1918 σε 100.000 – 120.000. Η σύγχρονη επιστημονική ιστοριογραφία θεωρεί τον αριθμό των 150.000 – 200.000 προσφύγων ως πλησιέστερο προς την πραγματικότητα.</a:t>
            </a:r>
          </a:p>
          <a:p>
            <a:pPr algn="just"/>
            <a:endParaRPr lang="en-US" sz="200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991600" cy="6858000"/>
          </a:xfrm>
        </p:spPr>
        <p:txBody>
          <a:bodyPr/>
          <a:lstStyle/>
          <a:p>
            <a:pPr algn="just"/>
            <a:r>
              <a:rPr lang="el-GR" sz="2000" dirty="0" smtClean="0"/>
              <a:t>Η έλευση της συμπαγούς μάζας των </a:t>
            </a:r>
            <a:r>
              <a:rPr lang="el-GR" sz="2000" dirty="0" err="1" smtClean="0"/>
              <a:t>Μικρασιατών</a:t>
            </a:r>
            <a:r>
              <a:rPr lang="el-GR" sz="2000" dirty="0" smtClean="0"/>
              <a:t> προσφύγων ήταν αναγκαία αλλά όχι ικανή προϋπόθεση για την εκκίνηση Μικρασιατικού Ζητήματος στην ελληνική πολιτική σκηνή. Καταλυτικό ρόλο διαδραμάτισε το τηλεγράφημα  </a:t>
            </a:r>
            <a:r>
              <a:rPr lang="en-US" sz="2000" dirty="0" smtClean="0"/>
              <a:t>Grey</a:t>
            </a:r>
            <a:r>
              <a:rPr lang="el-GR" sz="2000" dirty="0" smtClean="0"/>
              <a:t> (δηλ. το τηλεγράφημα που απέστειλε ο Βρετανός Υπουργός Εξωτερικών </a:t>
            </a:r>
            <a:r>
              <a:rPr lang="en-US" sz="2000" dirty="0" smtClean="0"/>
              <a:t>Sir Edward Grey </a:t>
            </a:r>
            <a:r>
              <a:rPr lang="el-GR" sz="2000" dirty="0" smtClean="0"/>
              <a:t>προς τον πρεσβευτή του στην Αθήνα [</a:t>
            </a:r>
            <a:r>
              <a:rPr lang="en-US" sz="2000" dirty="0" smtClean="0"/>
              <a:t>Sir Francis Elliot</a:t>
            </a:r>
            <a:r>
              <a:rPr lang="el-GR" sz="2000" dirty="0" smtClean="0"/>
              <a:t>] στις 10/23 Ιανουαρίου 1915, με τελικό παραλήπτη τον Έλληνα πρωθυπουργό) </a:t>
            </a:r>
            <a:r>
              <a:rPr lang="en-US" sz="2000" dirty="0" smtClean="0"/>
              <a:t>. </a:t>
            </a:r>
            <a:r>
              <a:rPr lang="el-GR" sz="2000" dirty="0" smtClean="0"/>
              <a:t>Στο τηλεγράφημα αυτό, το οποίο μεταβιβάστηκε αυθημερόν στον Βενιζέλο, η βρετανική πλευρά υποσχόταν στην Ελλάδα, σε περίπτωση που αυτή τίθετο στο πλευρό της Σερβίας και συμμετείχε στον πόλεμο κατά των Κεντρικών Δυνάμεων, «πολύ σπουδαίας εδαφικές παραχωρήσεις επί των παραλίων της </a:t>
            </a:r>
            <a:r>
              <a:rPr lang="el-GR" sz="2000" dirty="0" err="1" smtClean="0"/>
              <a:t>Μικράς</a:t>
            </a:r>
            <a:r>
              <a:rPr lang="el-GR" sz="2000" dirty="0" smtClean="0"/>
              <a:t> Ασίας» (</a:t>
            </a:r>
            <a:r>
              <a:rPr lang="en-US" sz="2000" dirty="0" smtClean="0"/>
              <a:t>des concessions </a:t>
            </a:r>
            <a:r>
              <a:rPr lang="en-US" sz="2000" dirty="0" err="1" smtClean="0"/>
              <a:t>territorriales</a:t>
            </a:r>
            <a:r>
              <a:rPr lang="en-US" sz="2000" dirty="0" smtClean="0"/>
              <a:t> </a:t>
            </a:r>
            <a:r>
              <a:rPr lang="en-US" sz="2000" dirty="0" err="1" smtClean="0"/>
              <a:t>tr</a:t>
            </a:r>
            <a:r>
              <a:rPr lang="el-GR" sz="2000" dirty="0" smtClean="0"/>
              <a:t>è</a:t>
            </a:r>
            <a:r>
              <a:rPr lang="en-US" sz="2000" dirty="0" smtClean="0"/>
              <a:t>s </a:t>
            </a:r>
            <a:r>
              <a:rPr lang="en-US" sz="2000" dirty="0" err="1" smtClean="0"/>
              <a:t>importantes</a:t>
            </a:r>
            <a:r>
              <a:rPr lang="en-US" sz="2000" dirty="0" smtClean="0"/>
              <a:t> </a:t>
            </a:r>
            <a:r>
              <a:rPr lang="en-US" sz="2000" dirty="0" err="1" smtClean="0"/>
              <a:t>sur</a:t>
            </a:r>
            <a:r>
              <a:rPr lang="en-US" sz="2000" dirty="0" smtClean="0"/>
              <a:t> la c</a:t>
            </a:r>
            <a:r>
              <a:rPr lang="el-GR" sz="2000" dirty="0" smtClean="0"/>
              <a:t>ô</a:t>
            </a:r>
            <a:r>
              <a:rPr lang="en-US" sz="2000" dirty="0" err="1" smtClean="0"/>
              <a:t>te</a:t>
            </a:r>
            <a:r>
              <a:rPr lang="en-US" sz="2000" dirty="0" smtClean="0"/>
              <a:t> de l</a:t>
            </a:r>
            <a:r>
              <a:rPr lang="el-GR" sz="2000" dirty="0" smtClean="0"/>
              <a:t>’</a:t>
            </a:r>
            <a:r>
              <a:rPr lang="en-US" sz="2000" dirty="0" err="1" smtClean="0"/>
              <a:t>Asie</a:t>
            </a:r>
            <a:r>
              <a:rPr lang="en-US" sz="2000" dirty="0" smtClean="0"/>
              <a:t> </a:t>
            </a:r>
            <a:r>
              <a:rPr lang="en-US" sz="2000" dirty="0" err="1" smtClean="0"/>
              <a:t>Mineure</a:t>
            </a:r>
            <a:r>
              <a:rPr lang="el-GR" sz="2000" dirty="0" smtClean="0"/>
              <a:t>). Το τηλεγράφημα </a:t>
            </a:r>
            <a:r>
              <a:rPr lang="en-US" sz="2000" dirty="0" smtClean="0"/>
              <a:t>Grey </a:t>
            </a:r>
            <a:r>
              <a:rPr lang="el-GR" sz="2000" dirty="0" smtClean="0"/>
              <a:t>έθεσε για πρώτη φορά σε ρεαλιστική βάση (εντός ενός συστήματος ισχυρών συμμαχιών, που θεωρούσε προαπαιτούμενο ο Βενιζέλος) την εδαφική διεκδίκηση της Δυτικής </a:t>
            </a:r>
            <a:r>
              <a:rPr lang="el-GR" sz="2000" dirty="0" err="1" smtClean="0"/>
              <a:t>Μικράς</a:t>
            </a:r>
            <a:r>
              <a:rPr lang="el-GR" sz="2000" dirty="0" smtClean="0"/>
              <a:t> Ασίας από το ελληνικό κράτος.</a:t>
            </a:r>
          </a:p>
          <a:p>
            <a:pPr algn="just"/>
            <a:r>
              <a:rPr lang="el-GR" sz="2000" dirty="0" smtClean="0"/>
              <a:t>Παρά τις δελεαστικές υποσχέσεις του, το τηλεγράφημα </a:t>
            </a:r>
            <a:r>
              <a:rPr lang="en-US" sz="2000" dirty="0" smtClean="0"/>
              <a:t>Grey </a:t>
            </a:r>
            <a:r>
              <a:rPr lang="el-GR" sz="2000" dirty="0" smtClean="0"/>
              <a:t>είχε ωστόσο ένα πολύ τρωτό σημείο: ζητούσε από την Ελλάδα, εις αντάλλαγμα των εδαφικών προσκτήσεων στη Μικρά Ασία, να διαβεβαιώσει τη Βουλγαρία ότι θα λάμβανε «πολύ ικανοποιητικές εδαφικές παραχωρήσεις στη Μακεδονία» (</a:t>
            </a:r>
            <a:r>
              <a:rPr lang="en-US" sz="2000" dirty="0" smtClean="0"/>
              <a:t>des concessions </a:t>
            </a:r>
            <a:r>
              <a:rPr lang="en-US" sz="2000" dirty="0" err="1" smtClean="0"/>
              <a:t>territoriales</a:t>
            </a:r>
            <a:r>
              <a:rPr lang="en-US" sz="2000" dirty="0" smtClean="0"/>
              <a:t> </a:t>
            </a:r>
            <a:r>
              <a:rPr lang="en-US" sz="2000" dirty="0" err="1" smtClean="0"/>
              <a:t>tr</a:t>
            </a:r>
            <a:r>
              <a:rPr lang="el-GR" sz="2000" dirty="0" smtClean="0"/>
              <a:t>è</a:t>
            </a:r>
            <a:r>
              <a:rPr lang="en-US" sz="2000" dirty="0" smtClean="0"/>
              <a:t>s </a:t>
            </a:r>
            <a:r>
              <a:rPr lang="en-US" sz="2000" dirty="0" err="1" smtClean="0"/>
              <a:t>satisfaisantes</a:t>
            </a:r>
            <a:r>
              <a:rPr lang="en-US" sz="2000" dirty="0" smtClean="0"/>
              <a:t> en Mac</a:t>
            </a:r>
            <a:r>
              <a:rPr lang="el-GR" sz="2000" dirty="0" smtClean="0"/>
              <a:t>é</a:t>
            </a:r>
            <a:r>
              <a:rPr lang="en-US" sz="2000" dirty="0" err="1" smtClean="0"/>
              <a:t>doine</a:t>
            </a:r>
            <a:r>
              <a:rPr lang="el-GR" sz="2000" dirty="0" smtClean="0"/>
              <a:t>), στην περίπτωση βεβαίως που η Βουλγαρία θα λάμβανε μέρος στον πόλεμο κατά της Τουρκίας ή τουλάχιστον θα τηρούσε μιαν ουδετερότητα «μη κακόβουλη» στάση προς τις Δυνάμεις της Τριπλής Συνεννοήσεως.</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610600" cy="6172200"/>
          </a:xfrm>
        </p:spPr>
        <p:txBody>
          <a:bodyPr/>
          <a:lstStyle/>
          <a:p>
            <a:pPr algn="just"/>
            <a:r>
              <a:rPr lang="el-GR" sz="2000" dirty="0" smtClean="0"/>
              <a:t>Η επιχειρηματολογία του Βενιζέλου υπέρ της εισόδου της Ελλάδας στον πόλεμο στο πλευρό της </a:t>
            </a:r>
            <a:r>
              <a:rPr lang="el-GR" sz="2000" dirty="0" err="1" smtClean="0"/>
              <a:t>Αντάντ</a:t>
            </a:r>
            <a:r>
              <a:rPr lang="el-GR" sz="2000" dirty="0" smtClean="0"/>
              <a:t> αναπτύχθηκε σε τρία διαδοχικά υπομνήματά του προς τον βασιλιά Κωνσταντίνο (11, 17 Ιανουαρίου και 17 Φεβρουαρίου 1915). Κεντρική θέση σε αυτά επείχε η επιτακτική ανάγκη προστασίας και παλιννόστησης των </a:t>
            </a:r>
            <a:r>
              <a:rPr lang="el-GR" sz="2000" dirty="0" err="1" smtClean="0"/>
              <a:t>Μικρασιατών</a:t>
            </a:r>
            <a:r>
              <a:rPr lang="el-GR" sz="2000" dirty="0" smtClean="0"/>
              <a:t> προσφύγων. Ένα δεύτερο σημαντικό επιχείρημα υπέρ της </a:t>
            </a:r>
            <a:r>
              <a:rPr lang="el-GR" sz="2000" dirty="0" err="1" smtClean="0"/>
              <a:t>εκστράτευσης</a:t>
            </a:r>
            <a:r>
              <a:rPr lang="el-GR" sz="2000" dirty="0" smtClean="0"/>
              <a:t> στη Μικρά Ασία ήταν η φοβία, πως «η αθρόα </a:t>
            </a:r>
            <a:r>
              <a:rPr lang="el-GR" sz="2000" dirty="0" err="1" smtClean="0"/>
              <a:t>δίωξις</a:t>
            </a:r>
            <a:r>
              <a:rPr lang="el-GR" sz="2000" dirty="0" smtClean="0"/>
              <a:t> των εν Τουρκία </a:t>
            </a:r>
            <a:r>
              <a:rPr lang="el-GR" sz="2000" dirty="0" err="1" smtClean="0"/>
              <a:t>βιούντων</a:t>
            </a:r>
            <a:r>
              <a:rPr lang="el-GR" sz="2000" dirty="0" smtClean="0"/>
              <a:t> εκατομμυρίων Ελλήνων» δεν θα κατέστρεφε μόνον τούτους, αλλά κινδύνευε να συμπαρασύρει «εις </a:t>
            </a:r>
            <a:r>
              <a:rPr lang="el-GR" sz="2000" dirty="0" err="1" smtClean="0"/>
              <a:t>οικονομικόν</a:t>
            </a:r>
            <a:r>
              <a:rPr lang="el-GR" sz="2000" dirty="0" smtClean="0"/>
              <a:t> </a:t>
            </a:r>
            <a:r>
              <a:rPr lang="el-GR" sz="2000" dirty="0" err="1" smtClean="0"/>
              <a:t>ναυάγιον</a:t>
            </a:r>
            <a:r>
              <a:rPr lang="el-GR" sz="2000" dirty="0" smtClean="0"/>
              <a:t> και </a:t>
            </a:r>
            <a:r>
              <a:rPr lang="el-GR" sz="2000" dirty="0" err="1" smtClean="0"/>
              <a:t>όλην</a:t>
            </a:r>
            <a:r>
              <a:rPr lang="el-GR" sz="2000" dirty="0" smtClean="0"/>
              <a:t> την Ελλάδα»</a:t>
            </a:r>
            <a:endParaRPr lang="en-US" sz="2000" dirty="0" smtClean="0"/>
          </a:p>
          <a:p>
            <a:pPr algn="just"/>
            <a:r>
              <a:rPr lang="el-GR" sz="2000" dirty="0" smtClean="0"/>
              <a:t>Ο Βενιζέλος εισηγήθηκε τη διεκδίκηση μιας ευρείας περιοχής που θα εκτεινόταν παραλιακά από το ακρωτήριο της Φοινίκης (</a:t>
            </a:r>
            <a:r>
              <a:rPr lang="en-US" sz="2000" dirty="0" err="1" smtClean="0"/>
              <a:t>Finike</a:t>
            </a:r>
            <a:r>
              <a:rPr lang="el-GR" sz="2000" dirty="0" smtClean="0"/>
              <a:t>) προς </a:t>
            </a:r>
            <a:r>
              <a:rPr lang="el-GR" sz="2000" dirty="0" err="1" smtClean="0"/>
              <a:t>Νότον</a:t>
            </a:r>
            <a:r>
              <a:rPr lang="el-GR" sz="2000" dirty="0" smtClean="0"/>
              <a:t> (έναντι του Καστελλόριζου) έως τον κόλπο του Αδραμυττίου (</a:t>
            </a:r>
            <a:r>
              <a:rPr lang="en-US" sz="2000" dirty="0" err="1" smtClean="0"/>
              <a:t>Edremit</a:t>
            </a:r>
            <a:r>
              <a:rPr lang="el-GR" sz="2000" dirty="0" smtClean="0"/>
              <a:t>) προς </a:t>
            </a:r>
            <a:r>
              <a:rPr lang="el-GR" sz="2000" dirty="0" err="1" smtClean="0"/>
              <a:t>Βορράν</a:t>
            </a:r>
            <a:r>
              <a:rPr lang="el-GR" sz="2000" dirty="0" smtClean="0"/>
              <a:t> (έναντι της Λέσβου). Όπως επισήμανε στο δεύτερο υπόμνημά του προς τον Κωνσταντίνο και σε κατοπινή επιστολή του προς τον διάδοχό του στο Υπουργείο των Εξωτερικών Γεώργιο </a:t>
            </a:r>
            <a:r>
              <a:rPr lang="el-GR" sz="2000" dirty="0" err="1" smtClean="0"/>
              <a:t>Χρηστάκη</a:t>
            </a:r>
            <a:r>
              <a:rPr lang="el-GR" sz="2000" dirty="0" smtClean="0"/>
              <a:t>-Ζωγράφο, η επιφάνεια της διεκδικούμενης χώρας (της Δυτικής </a:t>
            </a:r>
            <a:r>
              <a:rPr lang="el-GR" sz="2000" dirty="0" err="1" smtClean="0"/>
              <a:t>Μικράς</a:t>
            </a:r>
            <a:r>
              <a:rPr lang="el-GR" sz="2000" dirty="0" smtClean="0"/>
              <a:t> Ασίας) υπερέβαινε «τα 125.000 τετραγωνικά χιλιόμετρα, ήτοι» ήταν «ίση προς την εκ των [Βαλκανικών] πολέμων </a:t>
            </a:r>
            <a:r>
              <a:rPr lang="el-GR" sz="2000" dirty="0" err="1" smtClean="0"/>
              <a:t>διπλασιασθείσαν</a:t>
            </a:r>
            <a:r>
              <a:rPr lang="el-GR" sz="2000" dirty="0" smtClean="0"/>
              <a:t> Ελλάδα» και η ενδεχόμενη προσάρτησή της θα δημιουργούσε μιαν Ελλάδα η οποία θα είχε συνολική έκταση 265.000 </a:t>
            </a:r>
            <a:r>
              <a:rPr lang="el-GR" sz="2000" dirty="0" err="1" smtClean="0"/>
              <a:t>τ.χλμ</a:t>
            </a:r>
            <a:r>
              <a:rPr lang="el-GR" sz="2000" dirty="0" smtClean="0"/>
              <a:t>.</a:t>
            </a:r>
            <a:endParaRPr lang="en-US" sz="2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Content Placeholder 3" descr="Chartes6.jpg"/>
          <p:cNvPicPr>
            <a:picLocks noGrp="1" noChangeAspect="1"/>
          </p:cNvPicPr>
          <p:nvPr>
            <p:ph idx="1"/>
          </p:nvPr>
        </p:nvPicPr>
        <p:blipFill>
          <a:blip r:embed="rId2"/>
          <a:srcRect/>
          <a:stretch>
            <a:fillRect/>
          </a:stretch>
        </p:blipFill>
        <p:spPr>
          <a:xfrm>
            <a:off x="1824038" y="304800"/>
            <a:ext cx="5343525" cy="6324600"/>
          </a:xfr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6705600"/>
          </a:xfrm>
        </p:spPr>
        <p:txBody>
          <a:bodyPr/>
          <a:lstStyle/>
          <a:p>
            <a:pPr algn="just"/>
            <a:r>
              <a:rPr lang="el-GR" sz="2000" dirty="0" smtClean="0"/>
              <a:t>Η επιχειρηματολογία του Βενιζέλου προσέκρουσε στις έντονες αντιρρήσεις του Κωνσταντίνου και του γενικού Επιτελείου.  Η διαφωνία βασιλιά – Βενιζέλου  στο Μικρασιατικό προκάλεσε την παραίτηση του Βενιζέλου από την πρωθυπουργία και αποτέλεσε και την αφορμή του Εθνικού Διχασμού, που ταλάνισε τον ελληνικό πολιτικό βίο μέχρι το 1922.</a:t>
            </a:r>
          </a:p>
          <a:p>
            <a:pPr algn="just"/>
            <a:r>
              <a:rPr lang="el-GR" sz="2000" dirty="0" smtClean="0"/>
              <a:t>Ο πόλεμος κατά της Τουρκίας έγινε πραγματικότητα μετά την επάνοδο του Βενιζέλου στην εξουσία τον Ιούνιο του 1917. Στο ενδιάμεσο, οι </a:t>
            </a:r>
            <a:r>
              <a:rPr lang="el-GR" sz="2000" dirty="0" err="1" smtClean="0"/>
              <a:t>Μικρασιάτες</a:t>
            </a:r>
            <a:r>
              <a:rPr lang="el-GR" sz="2000" dirty="0" smtClean="0"/>
              <a:t> αποτέλεσαν την ραχοκοκαλιά του στρατού της Εθνικής Αμύνης (δύναμης </a:t>
            </a:r>
            <a:r>
              <a:rPr lang="el-GR" sz="2000" dirty="0" err="1" smtClean="0"/>
              <a:t>περ</a:t>
            </a:r>
            <a:r>
              <a:rPr lang="el-GR" sz="2000" dirty="0" smtClean="0"/>
              <a:t>. 60.000 ανδρών), που πολέμησε στο Μακεδονικό Μέτωπο στο πλευρό των </a:t>
            </a:r>
            <a:r>
              <a:rPr lang="el-GR" sz="2000" dirty="0" err="1" smtClean="0"/>
              <a:t>Αγγλογάλλων</a:t>
            </a:r>
            <a:r>
              <a:rPr lang="el-GR" sz="2000" dirty="0" smtClean="0"/>
              <a:t>.</a:t>
            </a:r>
          </a:p>
          <a:p>
            <a:pPr algn="just"/>
            <a:r>
              <a:rPr lang="el-GR" sz="2000" dirty="0" smtClean="0"/>
              <a:t>Τον επόμενο χρόνο, λίγες ημέρες μετά την υπογραφή της ανακωχής του </a:t>
            </a:r>
            <a:r>
              <a:rPr lang="el-GR" sz="2000" dirty="0" err="1" smtClean="0"/>
              <a:t>Μούδρου</a:t>
            </a:r>
            <a:r>
              <a:rPr lang="el-GR" sz="2000" dirty="0" smtClean="0"/>
              <a:t>, σημειώθηκε η πρώτη εκδήλωση </a:t>
            </a:r>
            <a:r>
              <a:rPr lang="el-GR" sz="2000" dirty="0" err="1" smtClean="0"/>
              <a:t>αλυτρωτικών</a:t>
            </a:r>
            <a:r>
              <a:rPr lang="el-GR" sz="2000" dirty="0" smtClean="0"/>
              <a:t> αισθημάτων εκ μέρους του ελληνικού πληθυσμού της Σμύρνης με αφορμή τον είσπλου ενός αγγλικού πολεμικού (ονόματι </a:t>
            </a:r>
            <a:r>
              <a:rPr lang="en-US" sz="2000" i="1" dirty="0" smtClean="0"/>
              <a:t>Messenger</a:t>
            </a:r>
            <a:r>
              <a:rPr lang="el-GR" sz="2000" dirty="0" smtClean="0"/>
              <a:t>) στον λιμένα της πόλης την 24 Οκτωβρίου. «Επί τη θέα του συμμαχικού σκάφους, όπερ το πρώτον </a:t>
            </a:r>
            <a:r>
              <a:rPr lang="el-GR" sz="2000" dirty="0" err="1" smtClean="0"/>
              <a:t>διήνοιγε</a:t>
            </a:r>
            <a:r>
              <a:rPr lang="el-GR" sz="2000" dirty="0" smtClean="0"/>
              <a:t> την τετραετή </a:t>
            </a:r>
            <a:r>
              <a:rPr lang="el-GR" sz="2000" dirty="0" err="1" smtClean="0"/>
              <a:t>πολιορκίαν</a:t>
            </a:r>
            <a:r>
              <a:rPr lang="el-GR" sz="2000" dirty="0" smtClean="0"/>
              <a:t> της </a:t>
            </a:r>
            <a:r>
              <a:rPr lang="el-GR" sz="2000" dirty="0" err="1" smtClean="0"/>
              <a:t>πολυπαθούς</a:t>
            </a:r>
            <a:r>
              <a:rPr lang="el-GR" sz="2000" dirty="0" smtClean="0"/>
              <a:t> πόλεως, αληθής </a:t>
            </a:r>
            <a:r>
              <a:rPr lang="el-GR" sz="2000" dirty="0" err="1" smtClean="0"/>
              <a:t>φρενίτις</a:t>
            </a:r>
            <a:r>
              <a:rPr lang="el-GR" sz="2000" dirty="0" smtClean="0"/>
              <a:t> κατέλαβε το ομογενές </a:t>
            </a:r>
            <a:r>
              <a:rPr lang="el-GR" sz="2000" dirty="0" err="1" smtClean="0"/>
              <a:t>κοινόν</a:t>
            </a:r>
            <a:r>
              <a:rPr lang="el-GR" sz="2000" dirty="0" smtClean="0"/>
              <a:t>, όπερ </a:t>
            </a:r>
            <a:r>
              <a:rPr lang="el-GR" sz="2000" dirty="0" err="1" smtClean="0"/>
              <a:t>σπεύδον</a:t>
            </a:r>
            <a:r>
              <a:rPr lang="el-GR" sz="2000" dirty="0" smtClean="0"/>
              <a:t> επί της προκυμαίας, </a:t>
            </a:r>
            <a:r>
              <a:rPr lang="el-GR" sz="2000" dirty="0" err="1" smtClean="0"/>
              <a:t>ήρχισε</a:t>
            </a:r>
            <a:r>
              <a:rPr lang="el-GR" sz="2000" dirty="0" smtClean="0"/>
              <a:t> να </a:t>
            </a:r>
            <a:r>
              <a:rPr lang="el-GR" sz="2000" dirty="0" err="1" smtClean="0"/>
              <a:t>ανευφημή</a:t>
            </a:r>
            <a:r>
              <a:rPr lang="el-GR" sz="2000" dirty="0" smtClean="0"/>
              <a:t> τους </a:t>
            </a:r>
            <a:r>
              <a:rPr lang="el-GR" sz="2000" dirty="0" err="1" smtClean="0"/>
              <a:t>ελευθερωτάς</a:t>
            </a:r>
            <a:r>
              <a:rPr lang="el-GR" sz="2000" dirty="0" smtClean="0"/>
              <a:t>». Κατά την εκπνοή λοιπόν</a:t>
            </a:r>
            <a:r>
              <a:rPr lang="en-US" sz="2000" dirty="0" smtClean="0"/>
              <a:t> </a:t>
            </a:r>
            <a:r>
              <a:rPr lang="el-GR" sz="2000" dirty="0" smtClean="0"/>
              <a:t>του Α´ Παγκοσμίου Πολέμου, η Δυτική Μικρά Ασία είχε πλέον μετατραπεί, όπως σημειώνει στις αναμνήσεις του ο Αμερικανός </a:t>
            </a:r>
            <a:r>
              <a:rPr lang="el-GR" sz="2000" dirty="0" err="1" smtClean="0"/>
              <a:t>πρέσβυς</a:t>
            </a:r>
            <a:r>
              <a:rPr lang="el-GR" sz="2000" dirty="0" smtClean="0"/>
              <a:t> στην Κωνσταντινούπολη </a:t>
            </a:r>
            <a:r>
              <a:rPr lang="en-US" sz="2000" dirty="0" smtClean="0"/>
              <a:t>Henry Morgenthau (1918), </a:t>
            </a:r>
            <a:r>
              <a:rPr lang="el-GR" sz="2000" dirty="0" smtClean="0"/>
              <a:t>σε </a:t>
            </a:r>
            <a:r>
              <a:rPr lang="en-US" sz="2000" i="1" dirty="0" smtClean="0"/>
              <a:t>Graecia </a:t>
            </a:r>
            <a:r>
              <a:rPr lang="en-US" sz="2000" i="1" dirty="0" err="1" smtClean="0"/>
              <a:t>Irredenta</a:t>
            </a:r>
            <a:r>
              <a:rPr lang="el-GR" sz="2000" dirty="0" smtClean="0"/>
              <a:t>. </a:t>
            </a:r>
            <a:endParaRPr lang="en-US" sz="2000"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553200"/>
          </a:xfrm>
        </p:spPr>
        <p:txBody>
          <a:bodyPr/>
          <a:lstStyle/>
          <a:p>
            <a:pPr algn="just"/>
            <a:r>
              <a:rPr lang="el-GR" sz="2000" dirty="0" smtClean="0"/>
              <a:t>Η επιβίωση των ελληνικών πληθυσμών της </a:t>
            </a:r>
            <a:r>
              <a:rPr lang="el-GR" sz="2000" dirty="0" err="1" smtClean="0"/>
              <a:t>Μικράς</a:t>
            </a:r>
            <a:r>
              <a:rPr lang="el-GR" sz="2000" dirty="0" smtClean="0"/>
              <a:t> Ασίας θεωρείτο πλέον δυνατή μόνον υπό την αιγίδα της ελληνικής εθνικής κυριαρχίας. Η διεκδίκηση της Δυτικής </a:t>
            </a:r>
            <a:r>
              <a:rPr lang="el-GR" sz="2000" dirty="0" err="1" smtClean="0"/>
              <a:t>Μικράς</a:t>
            </a:r>
            <a:r>
              <a:rPr lang="el-GR" sz="2000" dirty="0" smtClean="0"/>
              <a:t> Ασίας τέθηκε επίσημα στο Συνέδριο της Ειρήνης με το υπόμνημα του Βενιζέλου (</a:t>
            </a:r>
            <a:r>
              <a:rPr lang="en-US" sz="2000" i="1" dirty="0" smtClean="0"/>
              <a:t>La </a:t>
            </a:r>
            <a:r>
              <a:rPr lang="en-US" sz="2000" i="1" dirty="0" err="1" smtClean="0"/>
              <a:t>Grèce</a:t>
            </a:r>
            <a:r>
              <a:rPr lang="en-US" sz="2000" i="1" dirty="0" smtClean="0"/>
              <a:t> </a:t>
            </a:r>
            <a:r>
              <a:rPr lang="en-US" sz="2000" i="1" dirty="0" err="1" smtClean="0"/>
              <a:t>devant</a:t>
            </a:r>
            <a:r>
              <a:rPr lang="en-US" sz="2000" i="1" dirty="0" smtClean="0"/>
              <a:t> le </a:t>
            </a:r>
            <a:r>
              <a:rPr lang="en-US" sz="2000" i="1" dirty="0" err="1" smtClean="0"/>
              <a:t>Congrès</a:t>
            </a:r>
            <a:r>
              <a:rPr lang="en-US" sz="2000" i="1" dirty="0" smtClean="0"/>
              <a:t> de la </a:t>
            </a:r>
            <a:r>
              <a:rPr lang="en-US" sz="2000" i="1" dirty="0" err="1" smtClean="0"/>
              <a:t>Paix</a:t>
            </a:r>
            <a:r>
              <a:rPr lang="en-US" sz="2000" dirty="0" smtClean="0"/>
              <a:t>, Paris, le 30 December 1918</a:t>
            </a:r>
            <a:r>
              <a:rPr lang="el-GR" sz="2000" dirty="0" smtClean="0"/>
              <a:t>). </a:t>
            </a:r>
          </a:p>
          <a:p>
            <a:pPr algn="just"/>
            <a:r>
              <a:rPr lang="el-GR" sz="2000" dirty="0" smtClean="0"/>
              <a:t>Οι ελληνικές αξιώσεις επί της Δυτικής </a:t>
            </a:r>
            <a:r>
              <a:rPr lang="el-GR" sz="2000" dirty="0" err="1" smtClean="0"/>
              <a:t>Μικράς</a:t>
            </a:r>
            <a:r>
              <a:rPr lang="el-GR" sz="2000" dirty="0" smtClean="0"/>
              <a:t> Ασίας παρέμειναν έκτοτε σταθερές ανεξαρτήτως κυβερνήσεων. Η εκλογική ήττα του Βενιζέλου την 1η Νοεμβρίου 1920 οφείλεται σχεδόν αποκλειστικά σε λόγους της εσωτερικής πολιτικής. Η Ηνωμένη </a:t>
            </a:r>
            <a:r>
              <a:rPr lang="el-GR" sz="2000" dirty="0" err="1" smtClean="0"/>
              <a:t>Αντιπολίτευσις</a:t>
            </a:r>
            <a:r>
              <a:rPr lang="el-GR" sz="2000" dirty="0" smtClean="0"/>
              <a:t> δεν αμφισβήτησε ουδόλως τη Συνθήκη Ειρήνης των Σεβρών και την παρουσία της Ελλάδας στη Σμύρνη και την ενδοχώρα της.</a:t>
            </a:r>
          </a:p>
          <a:p>
            <a:pPr algn="just"/>
            <a:r>
              <a:rPr lang="el-GR" sz="2000" dirty="0" smtClean="0"/>
              <a:t>Η θριαμβολογία των Φιλελευθέρων κατά την προεκλογική εκστρατεία του 1920 και η απόλυτη σιωπή των αντιπάλων τους όσον αφορά τα εξωτερικά ζητήματα της χώρας προκάλεσαν εφησυχασμό στο σώμα των ψηφοφόρων. Τελικά, ο εφησυχασμός λειτούργησε πολιτικά εις βάρος των Φιλελευθέρων.</a:t>
            </a:r>
          </a:p>
          <a:p>
            <a:pPr algn="just"/>
            <a:r>
              <a:rPr lang="el-GR" sz="2000" dirty="0" smtClean="0"/>
              <a:t>Μεγαλύτερες είναι οι ευθύνες της </a:t>
            </a:r>
            <a:r>
              <a:rPr lang="el-GR" sz="2000" dirty="0" err="1" smtClean="0"/>
              <a:t>αντιβενιζελικής</a:t>
            </a:r>
            <a:r>
              <a:rPr lang="el-GR" sz="2000" dirty="0" smtClean="0"/>
              <a:t> Αντιπολίτευσης. Η κατάρρευση του μικρασιατικού μετώπου το 1922 οφείλεται  κυρίως στην κόπωση των Ελλήνων πολεμιστών από τη μακρόχρονη παραμονή τους στο χαράκωμα και την παράταση της διπλωματικής εκκρεμότητας στο Μικρασιατικό.  Η Ελλάδα πολεμούσε επί διετία χωρίς συμμάχους και υπό στρατιωτική ηγεσία η οποία δεν διέθετε εμπειρία του Α´ Παγκοσμίου Πολέμου.</a:t>
            </a:r>
          </a:p>
          <a:p>
            <a:pPr algn="just"/>
            <a:endParaRPr lang="en-US" sz="2000"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lstStyle/>
          <a:p>
            <a:r>
              <a:rPr lang="el-GR" sz="2400" b="1" dirty="0" smtClean="0"/>
              <a:t>Η μνήμη των εθνικών πολέμων (1912-22) στην Ελλάδα</a:t>
            </a:r>
            <a:endParaRPr lang="en-US" sz="2400" b="1" dirty="0"/>
          </a:p>
        </p:txBody>
      </p:sp>
      <p:sp>
        <p:nvSpPr>
          <p:cNvPr id="3" name="Content Placeholder 2"/>
          <p:cNvSpPr>
            <a:spLocks noGrp="1"/>
          </p:cNvSpPr>
          <p:nvPr>
            <p:ph idx="1"/>
          </p:nvPr>
        </p:nvSpPr>
        <p:spPr>
          <a:xfrm>
            <a:off x="228600" y="838200"/>
            <a:ext cx="8686800" cy="5867400"/>
          </a:xfrm>
        </p:spPr>
        <p:txBody>
          <a:bodyPr/>
          <a:lstStyle/>
          <a:p>
            <a:pPr algn="just"/>
            <a:r>
              <a:rPr lang="el-GR" sz="2000" dirty="0" smtClean="0"/>
              <a:t>Η δεκαετία 1912-22 έχει αποτυπωθεί στη συλλογική μνήμη των Ελλήνων ως η περίοδος των εθνικών πολέμων. Ήταν μία δεκαετής περίοδος κατά την οποία η Ελλάδα αγωνιζόταν να πετύχει την εθνική (εδαφική) ολοκλήρωσή της. Οι δύο Βαλκανικοί Πόλεμοι (1912-13), ο Πρώτος Παγκόσμιος Πόλεμος (το Μακεδονικό Μέτωπο) και η Μικρασιατική Εκστρατεία (1919-22) αποτέλεσαν τα γεγονότα – σταθμούς σε αυτήν τη διαδικασία. Οι ριζικές τομές, που προκάλεσαν οι «εθνικοί πόλεμοι» των Ελλήνων, διαίρεσαν την ελληνική ιστορία σε «προπολεμική» και «μεταπολεμική» (δηλ. μεσοπολεμική, 1922-40).</a:t>
            </a:r>
          </a:p>
          <a:p>
            <a:pPr algn="just"/>
            <a:r>
              <a:rPr lang="el-GR" sz="2000" dirty="0" smtClean="0"/>
              <a:t>Οι μεταβολές αυτές εντός της νεοελληνικής κοινωνίας δεν ήταν μοναδικές και ξέχωρες από αντίστοιχες εξελίξεις στις γειτονικές χώρες και σε ολόκληρη την Ευρώπη. Όπως παρατηρεί ο Βρετανός ιστορικός </a:t>
            </a:r>
            <a:r>
              <a:rPr lang="en-US" sz="2000" dirty="0" smtClean="0"/>
              <a:t>John Davies</a:t>
            </a:r>
            <a:r>
              <a:rPr lang="el-GR" sz="2000" dirty="0" smtClean="0"/>
              <a:t>, η μνήμη του πολέμου είναι κομμάτι της πρωτογενούς κοινωνικοποίησης των Ευρωπαίων: στην Ευρώπη ο 20ός αιώνας οριοθετείται με αναφορές στον πόλεμο (προπολεμική, μεσοπολεμική, μεταπολεμική περίοδος). Βέβαια, όπως διευκρινίζει ο ίδιος, το γεγονός ότι η «εμπειρία του πολέμου», ιδίως του Μεγάλου Πολέμου είναι βαθιά ριζωμένη στη ζωή των Ευρωπαίων, αυτό δεν σημαίνει απαραίτητα ότι οι ευρωπαϊκές κοινωνίες είναι φιλοπόλεμες (</a:t>
            </a:r>
            <a:r>
              <a:rPr lang="en-US" sz="2000" dirty="0" smtClean="0"/>
              <a:t>bellicose</a:t>
            </a:r>
            <a:r>
              <a:rPr lang="el-GR" sz="2000" dirty="0" smtClean="0"/>
              <a:t>) κοινωνίες, αλλά «έμπειρες του πολέμου» (</a:t>
            </a:r>
            <a:r>
              <a:rPr lang="en-US" sz="2000" dirty="0" err="1" smtClean="0"/>
              <a:t>bellicognisant</a:t>
            </a:r>
            <a:r>
              <a:rPr lang="el-GR" sz="2000" dirty="0" smtClean="0"/>
              <a:t>)</a:t>
            </a:r>
          </a:p>
          <a:p>
            <a:pPr algn="just"/>
            <a:endParaRPr lang="en-US" sz="2000"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763000" cy="6324600"/>
          </a:xfrm>
        </p:spPr>
        <p:txBody>
          <a:bodyPr/>
          <a:lstStyle/>
          <a:p>
            <a:pPr algn="just"/>
            <a:r>
              <a:rPr lang="el-GR" sz="2000" dirty="0" smtClean="0"/>
              <a:t>Ο Μεγάλος (ευρωπαϊκός) Πόλεμος του 1914-18, καθώς λίγο νωρίτερα οι δύο πόλεμοι των συνασπισμένων βαλκανικών κρατών κατά της οθωμανικής Τουρκίας είχαν χαρακτήρα «εθνικό», δηλαδή διεξήχθησαν από υπερμεγέθεις στρατούς οι οποίοι προέκυψαν από τη μαζική, γενική επιστράτευση των Ευρωπαίων πολιτών. Η καθολική στράτευση του έθνους (</a:t>
            </a:r>
            <a:r>
              <a:rPr lang="en-US" sz="2000" i="1" dirty="0" err="1" smtClean="0"/>
              <a:t>lev</a:t>
            </a:r>
            <a:r>
              <a:rPr lang="el-GR" sz="2000" i="1" dirty="0" smtClean="0"/>
              <a:t>é</a:t>
            </a:r>
            <a:r>
              <a:rPr lang="en-US" sz="2000" i="1" dirty="0" smtClean="0"/>
              <a:t>e en masse</a:t>
            </a:r>
            <a:r>
              <a:rPr lang="el-GR" sz="2000" dirty="0" smtClean="0"/>
              <a:t>), η οποία εφαρμόστηκε για πρώτη φορά στη διάρκεια της Γαλλικής Επανάστασης και (κυρίως) των </a:t>
            </a:r>
            <a:r>
              <a:rPr lang="el-GR" sz="2000" dirty="0" err="1" smtClean="0"/>
              <a:t>Ναπολεοντείων</a:t>
            </a:r>
            <a:r>
              <a:rPr lang="el-GR" sz="2000" dirty="0" smtClean="0"/>
              <a:t> Πολέμων (1792-1815), προσέδωσε έναν χαρακτήρα «εθνικό» ή ακριβέστερα πανεθνικό στις πολεμικές συγκρούσεις. Στην αυγή του 20ού αιώνα, οι Ευρωπαίοι (άρρενες) πολίτες (συμπεριλαμβανομένων εκείνων των χριστιανικών εθνικών κρατών της Νοτιοανατολικής Ευρώπης) μετεβλήθησαν σε πολίτες/οπλίτες. </a:t>
            </a:r>
          </a:p>
          <a:p>
            <a:pPr algn="just"/>
            <a:r>
              <a:rPr lang="el-GR" sz="2000" dirty="0" smtClean="0"/>
              <a:t>Ο μαζικός πόλεμος οδήγησε στον «μαζικό θάνατο». Οι νεκροί αξιωματικοί και οπλίτες κατά τον Πρώτο Παγκόσμιο Πόλεμο ανήλθαν π.χ. στις ΗΠΑ σε 114.000, στη Ρουμανία σε 300.000, στην Ιταλία σε 578.000, στο Ηνωμένο Βασίλειο σε 723.000, στη Γαλλία σε 1.398.00 και στη Γερμανία σε 2.037.000.</a:t>
            </a:r>
          </a:p>
          <a:p>
            <a:pPr algn="just"/>
            <a:r>
              <a:rPr lang="el-GR" sz="2000" dirty="0" smtClean="0"/>
              <a:t>Αντίστοιχα, οι ελληνικές πολεμικές απώλειες σε «φονευθέντες» (κατά τις μάχες) και αγνοουμένους («</a:t>
            </a:r>
            <a:r>
              <a:rPr lang="el-GR" sz="2000" dirty="0" err="1" smtClean="0"/>
              <a:t>εξαφανισθέντες</a:t>
            </a:r>
            <a:r>
              <a:rPr lang="el-GR" sz="2000" dirty="0" smtClean="0"/>
              <a:t>») αξιωματικούς και οπλίτες κατά τους Βαλκανικούς Πολέμους (1912-13), τον Πρώτο Παγκόσμιο Πόλεμο (1917-18) και τη Μικρασιατική Εκστρατεία συμποσούνται σε 47.973.</a:t>
            </a:r>
            <a:endParaRPr lang="en-US" sz="2000"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8991600" cy="6553200"/>
          </a:xfrm>
        </p:spPr>
        <p:txBody>
          <a:bodyPr/>
          <a:lstStyle/>
          <a:p>
            <a:pPr algn="just"/>
            <a:r>
              <a:rPr lang="el-GR" sz="2000" dirty="0" smtClean="0"/>
              <a:t>Η </a:t>
            </a:r>
            <a:r>
              <a:rPr lang="el-GR" sz="2000" dirty="0" err="1" smtClean="0"/>
              <a:t>φονικότητα</a:t>
            </a:r>
            <a:r>
              <a:rPr lang="el-GR" sz="2000" dirty="0" smtClean="0"/>
              <a:t> του Μεγάλου Πολέμου, η οποία αποτέλεσε μια πρωτόγνωρη συγκλονιστική εμπειρία για τις ευρωπαϊκές κοινωνίες, δεν οφειλόταν μόνον στην καθολική στράτευση. Οι τρομακτικές απώλειες στα πεδία των μαχών οφείλονται στη «βιομηχανική» φύση του πολέμου στο κατώφλι του 20ού αιώνα, η οποία με τη σειρά της ήταν αποτέλεσμα της ταχείας βιομηχανικής ανάπτυξης των ευρωπαϊκών χωρών στη διάρκεια του προηγούμενου, «μακρού» 19ου αιώνα. Το εξελιγμένο βαρύ πυροβολικό, το πολυβόλο, το συρματόπλεγμα, τα χημικά αέρια, τα φλογοβόλα και τα πρώτα τεθωρακισμένα, που έκαναν τότε την εμφάνισή τους, δημιούργησαν μια νέα, «βιομηχανική» πραγματικότητα στο πεδίο της μάχης. Το αποτέλεσμα ήταν η μεγαλύτερη αιματοχυσία που είχε γνωρίσει μέχρι εκείνη τη στιγμή η ανθρωπότητα.</a:t>
            </a:r>
          </a:p>
          <a:p>
            <a:pPr algn="just"/>
            <a:r>
              <a:rPr lang="el-GR" sz="2000" dirty="0" smtClean="0"/>
              <a:t>Ο «μαζικός θάνατος» και ο κλονισμός που αυτός προκάλεσε στις ευρωπαϊκές κοινωνίες αποτέλεσαν το θεμέλιο της συγκρότησης της συλλογικής μνήμης του Μεγάλου Πολέμου. Ο Βρετανός ιστορικός </a:t>
            </a:r>
            <a:r>
              <a:rPr lang="en-US" sz="2000" dirty="0" smtClean="0"/>
              <a:t>Alan Taylor</a:t>
            </a:r>
            <a:r>
              <a:rPr lang="el-GR" sz="2000" dirty="0" smtClean="0"/>
              <a:t> παρατήρησε το 1966 ότι: «Αν η μεγαλοσύνη ενός γεγονότος μπορεί να κριθή από τον αριθμό των μνημείων που ανεγείρονται προς τιμήν του, [τότε] ο Μεγάλος Πόλεμος [...] υπήρξε το μεγαλύτερο γεγονός που συνέβη ποτέ». Παντού σε κάθε άκρη της Ευρώπης (σε κάθε πόλη, χωριό και ενορία) κατασκευάστηκαν μνημεία. Στη Βρετανία κτίστηκαν περίπου 54.000 μνημεία. Στη Γαλλία τις δεκαετίες του 1920 και του 1930 ο αριθμός των μνημείων άγγιξε τις 36.000. Στη Ρουμανία ο αντίστοιχος αριθμός ξεπέρασε τα 3.500.</a:t>
            </a:r>
            <a:endParaRPr lang="en-US" sz="2000"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6705600"/>
          </a:xfrm>
        </p:spPr>
        <p:txBody>
          <a:bodyPr/>
          <a:lstStyle/>
          <a:p>
            <a:pPr algn="just"/>
            <a:r>
              <a:rPr lang="el-GR" sz="2000" dirty="0" smtClean="0"/>
              <a:t>Ο εθελοντισμός και η μαζικότητα του θανάτου, που αποτυπώθηκαν υλικά στη μαζικότητα των μνημείων, επέφεραν αναπότρεπτα τον εκδημοκρατισμό της μνήμης. Ο Α´ Παγκόσμιος Πόλεμος απέβαλε οριστικά τον κοινωνικό ελιτισμό των μαυσωλείων και των αψίδων, που ανέγραφαν μόνον τα ονόματα αριστοκρατών αξιωματικών που φονεύθηκαν οδηγώντας τη μονάδα τους στη μάχη, και δημιούργησε κυριολεκτικά μια ολόκληρη νέα «λατρεία» και μυθολογία με σημείο αναφοράς τη μνήμη των νεκρών πολιτών/οπλιτών. </a:t>
            </a:r>
          </a:p>
          <a:p>
            <a:pPr algn="just"/>
            <a:r>
              <a:rPr lang="el-GR" sz="2000" dirty="0" smtClean="0"/>
              <a:t>Μετά τον Μεγάλο Πόλεμο, η «λατρεία» αυτή τέθηκε στο επίκεντρο της «θρησκείας» του εθνικισμού, και τα στρατιωτικά νεκροταφεία και λοιπά ταφικά μνημεία έγιναν τα «ιερά» του εθνικού προσκυνήματος. Την </a:t>
            </a:r>
            <a:r>
              <a:rPr lang="el-GR" sz="2000" dirty="0" err="1" smtClean="0"/>
              <a:t>επαύριο</a:t>
            </a:r>
            <a:r>
              <a:rPr lang="el-GR" sz="2000" dirty="0" smtClean="0"/>
              <a:t> του πολέμου η Ευρώπη «γέμισε» από μνημεία «εθνομαρτύρων» (οβελίσκους/</a:t>
            </a:r>
            <a:r>
              <a:rPr lang="el-GR" sz="2000" dirty="0" err="1" smtClean="0"/>
              <a:t>ηρώα</a:t>
            </a:r>
            <a:r>
              <a:rPr lang="el-GR" sz="2000" dirty="0" smtClean="0"/>
              <a:t>, στρατιωτικά νεκροταφεία, κενοτάφια, τύμβους κτλ.) που εξυμνούσαν το πνεύμα αυτοθυσίας των «ανώνυμων»/</a:t>
            </a:r>
            <a:r>
              <a:rPr lang="el-GR" sz="2000" dirty="0" err="1" smtClean="0"/>
              <a:t>κοινωνικά</a:t>
            </a:r>
            <a:r>
              <a:rPr lang="el-GR" sz="2000" dirty="0" smtClean="0"/>
              <a:t> άσημων στρατιωτών.</a:t>
            </a:r>
          </a:p>
          <a:p>
            <a:pPr algn="just"/>
            <a:r>
              <a:rPr lang="el-GR" sz="2000" dirty="0" smtClean="0"/>
              <a:t>Η μαζική λατρεία του </a:t>
            </a:r>
            <a:r>
              <a:rPr lang="el-GR" sz="2000" dirty="0" err="1" smtClean="0"/>
              <a:t>ηρωϊκού</a:t>
            </a:r>
            <a:r>
              <a:rPr lang="el-GR" sz="2000" dirty="0" smtClean="0"/>
              <a:t> θανάτου και η «υλοποίηση» (δηλαδή η αναπαράστασή του με τα υλικά μέσα της αρχιτεκτονικής) </a:t>
            </a:r>
            <a:r>
              <a:rPr lang="el-GR" sz="2000" dirty="0" err="1" smtClean="0"/>
              <a:t>τής</a:t>
            </a:r>
            <a:r>
              <a:rPr lang="el-GR" sz="2000" dirty="0" smtClean="0"/>
              <a:t> εμπειρίας του Μεγάλου Πολέμου ξεκίνησαν με την κατασκευή και τα εγκαίνια του μνημείου του Αγνώστου Στρατιώτη στο Παρίσι (11 Νοεμβρίου 1919) υπό την Αψίδα του Θριάμβου (</a:t>
            </a:r>
            <a:r>
              <a:rPr lang="en-US" sz="2000" dirty="0" smtClean="0"/>
              <a:t>Arc de </a:t>
            </a:r>
            <a:r>
              <a:rPr lang="en-US" sz="2000" dirty="0" err="1" smtClean="0"/>
              <a:t>Triomphe</a:t>
            </a:r>
            <a:r>
              <a:rPr lang="el-GR" sz="2000" dirty="0" smtClean="0"/>
              <a:t>) και σύντομα (ακριβώς έναν χρόνο αργότερα, το 1920, εγκαινιάστηκε το βρετανικό Μνημείο του Αγνώστου Στρατιώτη στο </a:t>
            </a:r>
            <a:r>
              <a:rPr lang="en-US" sz="2000" dirty="0" smtClean="0"/>
              <a:t>Westminster Abbey</a:t>
            </a:r>
            <a:r>
              <a:rPr lang="el-GR" sz="2000" dirty="0" smtClean="0"/>
              <a:t> του Λονδίνου) επεκτάθηκε σε όλες τις ευρωπαϊκές χώρες. </a:t>
            </a:r>
            <a:endParaRPr lang="en-US" sz="200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6400800"/>
          </a:xfrm>
        </p:spPr>
        <p:txBody>
          <a:bodyPr/>
          <a:lstStyle/>
          <a:p>
            <a:pPr algn="just"/>
            <a:r>
              <a:rPr lang="el-GR" sz="2000" dirty="0" smtClean="0"/>
              <a:t>Στην ελληνική περίπτωση, ο ιστορικός Γιώργος Μαργαρίτης εντοπίζει ως πρώτο κεντρικό ελληνικό «ιερό» της λατρείας των </a:t>
            </a:r>
            <a:r>
              <a:rPr lang="el-GR" sz="2000" dirty="0" err="1" smtClean="0"/>
              <a:t>ηρωϊκών</a:t>
            </a:r>
            <a:r>
              <a:rPr lang="el-GR" sz="2000" dirty="0" smtClean="0"/>
              <a:t> νεκρών την αναθηματική στήλη των 28 φοιτητών πεσόντων στον ελληνοτουρκικό πόλεμο του 1897, η οποία αποκαλύφθηκε στα Προπύλαια του Πανεπιστημίου Αθηνών στις 25 Μαρτίου 1901. </a:t>
            </a:r>
          </a:p>
          <a:p>
            <a:pPr algn="just"/>
            <a:r>
              <a:rPr lang="el-GR" sz="2000" dirty="0" smtClean="0"/>
              <a:t>Το πρώτο μνημείο πεσόντων κατά τους εθνικούς πολέμους του 20ού αιώνα (τον ελληνοτουρκικό και τον </a:t>
            </a:r>
            <a:r>
              <a:rPr lang="el-GR" sz="2000" dirty="0" err="1" smtClean="0"/>
              <a:t>ελληνοβουλγαρικό</a:t>
            </a:r>
            <a:r>
              <a:rPr lang="el-GR" sz="2000" dirty="0" smtClean="0"/>
              <a:t> του 1912-13) είναι οι δύο αναθηματικές στήλες εις μνήμην των πεσόντων εθελοντών φοιτητών, που κοσμούν την είσοδο του κεντρικού κτιρίου του Εθνικού Πανεπιστημίου από το 1914 . </a:t>
            </a:r>
          </a:p>
          <a:p>
            <a:pPr algn="just"/>
            <a:r>
              <a:rPr lang="el-GR" sz="2000" dirty="0" smtClean="0"/>
              <a:t>Η πρώτη θεσμική εκδήλωση μνήμης των εθνικών πολέμων, που φάνηκαν προς στιγμήν πως ολοκληρώνονταν, ήταν τα «</a:t>
            </a:r>
            <a:r>
              <a:rPr lang="el-GR" sz="2000" dirty="0" err="1" smtClean="0"/>
              <a:t>Επινίκεια</a:t>
            </a:r>
            <a:r>
              <a:rPr lang="el-GR" sz="2000" dirty="0" smtClean="0"/>
              <a:t>» («Αι </a:t>
            </a:r>
            <a:r>
              <a:rPr lang="el-GR" sz="2000" dirty="0" err="1" smtClean="0"/>
              <a:t>Εορταί</a:t>
            </a:r>
            <a:r>
              <a:rPr lang="el-GR" sz="2000" dirty="0" smtClean="0"/>
              <a:t> της Νίκης των [πολεμικών] αγώνων» της Ελλάδος), που τελέστηκαν με μεγαλοπρέπεια στο Παναθηναϊκό Στάδιο την 14 Σεπτεμβρίου 1920.</a:t>
            </a:r>
          </a:p>
          <a:p>
            <a:pPr algn="just"/>
            <a:r>
              <a:rPr lang="el-GR" sz="2000" dirty="0" smtClean="0"/>
              <a:t>Η πρώτη «μεταπολεμική» (δηλ. μεσοπολεμική) απόφαση για ανέγερση μνημείων («εις Κιλκίς, </a:t>
            </a:r>
            <a:r>
              <a:rPr lang="el-GR" sz="2000" dirty="0" err="1" smtClean="0"/>
              <a:t>Μποέμιτσαν</a:t>
            </a:r>
            <a:r>
              <a:rPr lang="el-GR" sz="2000" dirty="0" smtClean="0"/>
              <a:t>, </a:t>
            </a:r>
            <a:r>
              <a:rPr lang="el-GR" sz="2000" dirty="0" err="1" smtClean="0"/>
              <a:t>Λαχανάν</a:t>
            </a:r>
            <a:r>
              <a:rPr lang="el-GR" sz="2000" dirty="0" smtClean="0"/>
              <a:t>, Μπιζάνι, </a:t>
            </a:r>
            <a:r>
              <a:rPr lang="el-GR" sz="2000" dirty="0" err="1" smtClean="0"/>
              <a:t>Δοϊράνι</a:t>
            </a:r>
            <a:r>
              <a:rPr lang="el-GR" sz="2000" dirty="0" smtClean="0"/>
              <a:t> και </a:t>
            </a:r>
            <a:r>
              <a:rPr lang="el-GR" sz="2000" dirty="0" err="1" smtClean="0"/>
              <a:t>Γενιτσά</a:t>
            </a:r>
            <a:r>
              <a:rPr lang="el-GR" sz="2000" dirty="0" smtClean="0"/>
              <a:t>») προς τιμήν των πεσόντων κατά τους πολέμους της εθνικής ολοκλήρωσης (1912-22) λήφθηκε τον Σεπτέμβριο του 1925, επί δικτατορίας του στρατηγού Θεόδωρου Πάγκαλου.</a:t>
            </a:r>
            <a:endParaRPr lang="en-US" sz="2000"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686800" cy="6400800"/>
          </a:xfrm>
        </p:spPr>
        <p:txBody>
          <a:bodyPr/>
          <a:lstStyle/>
          <a:p>
            <a:pPr algn="just"/>
            <a:r>
              <a:rPr lang="el-GR" sz="2000" dirty="0" smtClean="0"/>
              <a:t>Τον Μάρτιο του 1926, επίσης επί δικτατορίας Θ. Πάγκαλου, προκηρύχθηκε η μελέτη κατασκευής του Μνημείου (επί λέξει, όπως προσδιορίστηκε γλωσσικά τότε, του «τάφου») του Αγνώστου Στρατιώτη «εις την έμπροσθεν των Παλαιών Ανακτόρων </a:t>
            </a:r>
            <a:r>
              <a:rPr lang="el-GR" sz="2000" dirty="0" err="1" smtClean="0"/>
              <a:t>πλατείαν</a:t>
            </a:r>
            <a:r>
              <a:rPr lang="el-GR" sz="2000" dirty="0" smtClean="0"/>
              <a:t>».</a:t>
            </a:r>
          </a:p>
          <a:p>
            <a:pPr algn="just"/>
            <a:r>
              <a:rPr lang="el-GR" sz="2000" dirty="0" smtClean="0"/>
              <a:t>Το ελληνικό μνημείο θα ακολουθούσε το γαλλικό πρότυπο, το οποίο είχε τον χαρακτήρα «τάφου» (</a:t>
            </a:r>
            <a:r>
              <a:rPr lang="en-US" sz="2000" dirty="0" err="1" smtClean="0"/>
              <a:t>Tombe</a:t>
            </a:r>
            <a:r>
              <a:rPr lang="en-US" sz="2000" dirty="0" smtClean="0"/>
              <a:t> du </a:t>
            </a:r>
            <a:r>
              <a:rPr lang="en-US" sz="2000" dirty="0" err="1" smtClean="0"/>
              <a:t>Soldat</a:t>
            </a:r>
            <a:r>
              <a:rPr lang="en-US" sz="2000" dirty="0" smtClean="0"/>
              <a:t> Inconnu</a:t>
            </a:r>
            <a:r>
              <a:rPr lang="el-GR" sz="2000" dirty="0" smtClean="0"/>
              <a:t>). Σύμφωνα με τη </a:t>
            </a:r>
            <a:r>
              <a:rPr lang="el-GR" sz="2000" i="1" dirty="0" smtClean="0"/>
              <a:t>Μεγάλη Στρατιωτική και Ναυτική Εγκυκλοπαίδεια</a:t>
            </a:r>
            <a:r>
              <a:rPr lang="el-GR" sz="2000" dirty="0" smtClean="0"/>
              <a:t>, το Μνημείο του Αγνώστου Στρατιώτη «εγγυάτο το </a:t>
            </a:r>
            <a:r>
              <a:rPr lang="el-GR" sz="2000" dirty="0" err="1" smtClean="0"/>
              <a:t>άγνωστον</a:t>
            </a:r>
            <a:r>
              <a:rPr lang="el-GR" sz="2000" dirty="0" smtClean="0"/>
              <a:t> και το </a:t>
            </a:r>
            <a:r>
              <a:rPr lang="el-GR" sz="2000" dirty="0" err="1" smtClean="0"/>
              <a:t>απρόσωπον</a:t>
            </a:r>
            <a:r>
              <a:rPr lang="el-GR" sz="2000" dirty="0" smtClean="0"/>
              <a:t>», δηλαδή αντανακλούσε τη μαζικότητα και συνεπώς την ανωνυμία του θανάτου.</a:t>
            </a:r>
          </a:p>
          <a:p>
            <a:pPr algn="just"/>
            <a:r>
              <a:rPr lang="el-GR" sz="2000" dirty="0" smtClean="0"/>
              <a:t>Παρά τις προφανείς ομοιότητες με το γαλλικό πρότυπο, στην ελληνική περίπτωση η καλλιτεχνική σύλληψη και απεικόνιση, ακόμη και η κεντρική επιγραφή του Μνημείου του Αγνώστου Στρατιώτη («μία κλίνη φέρεται </a:t>
            </a:r>
            <a:r>
              <a:rPr lang="el-GR" sz="2000" dirty="0" err="1" smtClean="0"/>
              <a:t>εστρωμένη</a:t>
            </a:r>
            <a:r>
              <a:rPr lang="el-GR" sz="2000" dirty="0" smtClean="0"/>
              <a:t> των αφανών») παρέπεμπε στο αρχαιοελληνικό πρότυπο της δημοκρατικής Αθήνας των κλασικών χρόνων (η περιγραφή της μνημονικής πρακτικής υπέρ των άγνωστων πεσόντων Αθηναίων οπλιτών από τον Θουκυδίδη είχε συγκεκριμένα ως εξής: «μία δε κλίνη κενή φέρεται </a:t>
            </a:r>
            <a:r>
              <a:rPr lang="el-GR" sz="2000" dirty="0" err="1" smtClean="0"/>
              <a:t>εστρωμένη</a:t>
            </a:r>
            <a:r>
              <a:rPr lang="el-GR" sz="2000" dirty="0" smtClean="0"/>
              <a:t> των αφανών, οι αν μη </a:t>
            </a:r>
            <a:r>
              <a:rPr lang="el-GR" sz="2000" dirty="0" err="1" smtClean="0"/>
              <a:t>ευρεθώσιν</a:t>
            </a:r>
            <a:r>
              <a:rPr lang="el-GR" sz="2000" dirty="0" smtClean="0"/>
              <a:t> εις </a:t>
            </a:r>
            <a:r>
              <a:rPr lang="el-GR" sz="2000" dirty="0" err="1" smtClean="0"/>
              <a:t>αναίρεσιν</a:t>
            </a:r>
            <a:r>
              <a:rPr lang="el-GR" sz="2000" dirty="0" smtClean="0"/>
              <a:t>»). Σε αντίθεση μάλιστα με αντίστοιχα Μνημεία άλλων εθνικών κρατών, το ελληνικό Μνημείο του Αγνώστου Στρατιώτη είναι κενοτάφιο , κατ’ απομίμηση της «</a:t>
            </a:r>
            <a:r>
              <a:rPr lang="el-GR" sz="2000" dirty="0" err="1" smtClean="0"/>
              <a:t>εστρωμένης</a:t>
            </a:r>
            <a:r>
              <a:rPr lang="el-GR" sz="2000" dirty="0" smtClean="0"/>
              <a:t> κενής κλίνης» των Αθηναίων της εποχής του Πελοποννησιακού Πολέμου.</a:t>
            </a:r>
          </a:p>
          <a:p>
            <a:pPr algn="just"/>
            <a:endParaRPr lang="el-GR" sz="2000" dirty="0" smtClean="0"/>
          </a:p>
          <a:p>
            <a:pPr algn="just"/>
            <a:endParaRPr lang="en-US" sz="200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763000" cy="6553200"/>
          </a:xfrm>
        </p:spPr>
        <p:txBody>
          <a:bodyPr/>
          <a:lstStyle/>
          <a:p>
            <a:pPr algn="just"/>
            <a:r>
              <a:rPr lang="el-GR" sz="2000" dirty="0" smtClean="0"/>
              <a:t>Ο ανάγλυφος ιδεότυπος του Έλληνα στρατιώτη αποτυπώθηκε «εις την </a:t>
            </a:r>
            <a:r>
              <a:rPr lang="el-GR" sz="2000" dirty="0" err="1" smtClean="0"/>
              <a:t>αρχαϊκήν</a:t>
            </a:r>
            <a:r>
              <a:rPr lang="el-GR" sz="2000" dirty="0" smtClean="0"/>
              <a:t> </a:t>
            </a:r>
            <a:r>
              <a:rPr lang="el-GR" sz="2000" dirty="0" err="1" smtClean="0"/>
              <a:t>μορφήν</a:t>
            </a:r>
            <a:r>
              <a:rPr lang="el-GR" sz="2000" dirty="0" smtClean="0"/>
              <a:t> </a:t>
            </a:r>
            <a:r>
              <a:rPr lang="el-GR" sz="2000" dirty="0" err="1" smtClean="0"/>
              <a:t>Περσομάχου</a:t>
            </a:r>
            <a:r>
              <a:rPr lang="el-GR" sz="2000" dirty="0" smtClean="0"/>
              <a:t> </a:t>
            </a:r>
            <a:r>
              <a:rPr lang="el-GR" sz="2000" dirty="0" err="1" smtClean="0"/>
              <a:t>οπλίτου</a:t>
            </a:r>
            <a:r>
              <a:rPr lang="el-GR" sz="2000" dirty="0" smtClean="0"/>
              <a:t>». Το αρχαίο κλασικό πρότυπο ερμηνεύει και την προσθήκη της </a:t>
            </a:r>
            <a:r>
              <a:rPr lang="el-GR" sz="2000" i="1" dirty="0" smtClean="0"/>
              <a:t>Επιτάφιας</a:t>
            </a:r>
            <a:r>
              <a:rPr lang="el-GR" sz="2000" dirty="0" smtClean="0"/>
              <a:t> ρήσης του Περικλέους: «ανδρών επιφανών πάσα γης τάφος».</a:t>
            </a:r>
          </a:p>
          <a:p>
            <a:pPr algn="just"/>
            <a:r>
              <a:rPr lang="el-GR" sz="2000" dirty="0" smtClean="0"/>
              <a:t>Τα εγκαίνια του Μνημείου του Αγνώστου Στρατιώτη έγιναν την 25η Μαρτίου 1932.</a:t>
            </a:r>
          </a:p>
          <a:p>
            <a:pPr algn="just"/>
            <a:r>
              <a:rPr lang="el-GR" sz="2000" dirty="0" smtClean="0"/>
              <a:t>Ο Θεμιστοκλής Σοφούλης (τότε πρόεδρος της Βουλής), στον λόγο του κατά τα αποκαλυπτήρια του Μνημείου, υπογράμμισε την πρωτοφανή μαζικότητα του θανάτου, ως αποτέλεσμα των εθνικών πολέμων («η Ελλάς όλη είχε </a:t>
            </a:r>
            <a:r>
              <a:rPr lang="el-GR" sz="2000" dirty="0" err="1" smtClean="0"/>
              <a:t>μεταβληθή</a:t>
            </a:r>
            <a:r>
              <a:rPr lang="el-GR" sz="2000" dirty="0" smtClean="0"/>
              <a:t> τω </a:t>
            </a:r>
            <a:r>
              <a:rPr lang="el-GR" sz="2000" dirty="0" err="1" smtClean="0"/>
              <a:t>όντι</a:t>
            </a:r>
            <a:r>
              <a:rPr lang="el-GR" sz="2000" dirty="0" smtClean="0"/>
              <a:t> εις ευρύ </a:t>
            </a:r>
            <a:r>
              <a:rPr lang="el-GR" sz="2000" dirty="0" err="1" smtClean="0"/>
              <a:t>τάφον</a:t>
            </a:r>
            <a:r>
              <a:rPr lang="el-GR" sz="2000" dirty="0" smtClean="0"/>
              <a:t>»).</a:t>
            </a:r>
          </a:p>
          <a:p>
            <a:pPr algn="just"/>
            <a:r>
              <a:rPr lang="el-GR" sz="2000" dirty="0" smtClean="0"/>
              <a:t>Η επιλογή και η χρήση του κλασικού αρχαιοελληνικού προτύπου εμπεριείχε και άλλα νεωτερικά πολιτικά </a:t>
            </a:r>
            <a:r>
              <a:rPr lang="el-GR" sz="2000" dirty="0" err="1" smtClean="0"/>
              <a:t>συνδηλούμενα</a:t>
            </a:r>
            <a:r>
              <a:rPr lang="el-GR" sz="2000" dirty="0" smtClean="0"/>
              <a:t>. Οι αναφορές στη </a:t>
            </a:r>
            <a:r>
              <a:rPr lang="el-GR" sz="2000" u="sng" dirty="0" smtClean="0"/>
              <a:t>δημοκρατική Αθήνα των κλασικών χρόνων</a:t>
            </a:r>
            <a:r>
              <a:rPr lang="el-GR" sz="2000" dirty="0" smtClean="0"/>
              <a:t> και στον </a:t>
            </a:r>
            <a:r>
              <a:rPr lang="el-GR" sz="2000" i="1" dirty="0" smtClean="0"/>
              <a:t>Επιτάφιο</a:t>
            </a:r>
            <a:r>
              <a:rPr lang="el-GR" sz="2000" dirty="0" smtClean="0"/>
              <a:t> του Περικλέους (431 </a:t>
            </a:r>
            <a:r>
              <a:rPr lang="el-GR" sz="2000" dirty="0" err="1" smtClean="0"/>
              <a:t>π.Χ.</a:t>
            </a:r>
            <a:r>
              <a:rPr lang="el-GR" sz="2000" dirty="0" smtClean="0"/>
              <a:t>) </a:t>
            </a:r>
            <a:r>
              <a:rPr lang="el-GR" sz="2000" dirty="0" err="1" smtClean="0"/>
              <a:t>συνδήλωναν</a:t>
            </a:r>
            <a:r>
              <a:rPr lang="el-GR" sz="2000" dirty="0" smtClean="0"/>
              <a:t> ακριβώς τον εκδημοκρατισμό της μνήμης. Η άμεση γειτνίαση του «ταφικού μνημείου» με το κτήριο της Βουλής των Ελλήνων ήταν συνειδητή απόφαση, η οποία πάρθηκε οριστικά από την κυβέρνηση Βενιζέλου (1929) και υποδήλωνε την άμεση ιδεολογική συσχέτιση του μνημείου με το δημοκρατικό κοινοβουλευτικό πολίτευμα (εναλλακτικά είχαν προταθεί παλαιότερα ως τοποθεσίες ανέγερσης του Μνημείου το πεδίον του Άρεως, το Στάδιο, ο λόφος του Αρδηττού, ο λόφος του Φιλοπάππου, η Ακρόπολη, ο </a:t>
            </a:r>
            <a:r>
              <a:rPr lang="el-GR" sz="2000" dirty="0" err="1" smtClean="0"/>
              <a:t>Κεραμεικός</a:t>
            </a:r>
            <a:r>
              <a:rPr lang="el-GR" sz="2000" dirty="0" smtClean="0"/>
              <a:t>, ο </a:t>
            </a:r>
            <a:r>
              <a:rPr lang="el-GR" sz="2000" dirty="0" err="1" smtClean="0"/>
              <a:t>προαύλιος</a:t>
            </a:r>
            <a:r>
              <a:rPr lang="el-GR" sz="2000" dirty="0" smtClean="0"/>
              <a:t> χώρος του Πανεπιστημίου κ.ά.).</a:t>
            </a:r>
            <a:endParaRPr lang="en-US" sz="2000"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610600" cy="6324600"/>
          </a:xfrm>
        </p:spPr>
        <p:txBody>
          <a:bodyPr/>
          <a:lstStyle/>
          <a:p>
            <a:pPr algn="just"/>
            <a:r>
              <a:rPr lang="el-GR" sz="2000" dirty="0" smtClean="0"/>
              <a:t>Η μνήμη των νεκρών των εθνικών πολέμων είχε και μια άλλη </a:t>
            </a:r>
            <a:r>
              <a:rPr lang="el-GR" sz="2000" dirty="0" err="1" smtClean="0"/>
              <a:t>εργαλειακή</a:t>
            </a:r>
            <a:r>
              <a:rPr lang="el-GR" sz="2000" dirty="0" smtClean="0"/>
              <a:t> χρήση: εξέφραζε και εξυπηρετούσε τη λεγόμενη «</a:t>
            </a:r>
            <a:r>
              <a:rPr lang="el-GR" sz="2000" dirty="0" err="1" smtClean="0"/>
              <a:t>παλαιοπολεμιστική</a:t>
            </a:r>
            <a:r>
              <a:rPr lang="el-GR" sz="2000" dirty="0" smtClean="0"/>
              <a:t> και </a:t>
            </a:r>
            <a:r>
              <a:rPr lang="el-GR" sz="2000" dirty="0" err="1" smtClean="0"/>
              <a:t>εφεδροπολεμιστική</a:t>
            </a:r>
            <a:r>
              <a:rPr lang="el-GR" sz="2000" dirty="0" smtClean="0"/>
              <a:t> ιδεολογία».</a:t>
            </a:r>
          </a:p>
          <a:p>
            <a:pPr algn="just"/>
            <a:r>
              <a:rPr lang="el-GR" sz="2000" dirty="0" smtClean="0"/>
              <a:t>Κεντρική θέση στην τελετή των αποκαλυπτηρίων του Μνημείου του Αγνώστου Στρατιώτη είχαν οι ποικίλες </a:t>
            </a:r>
            <a:r>
              <a:rPr lang="el-GR" sz="2000" dirty="0" err="1" smtClean="0"/>
              <a:t>εφεδροπολεμιστικές</a:t>
            </a:r>
            <a:r>
              <a:rPr lang="el-GR" sz="2000" dirty="0" smtClean="0"/>
              <a:t> οργανώσεις: η </a:t>
            </a:r>
            <a:r>
              <a:rPr lang="el-GR" sz="2000" dirty="0" err="1" smtClean="0"/>
              <a:t>Ένωσις</a:t>
            </a:r>
            <a:r>
              <a:rPr lang="el-GR" sz="2000" dirty="0" smtClean="0"/>
              <a:t> Παλαιών Πολεμιστών Ελλάδος, η Εθνική </a:t>
            </a:r>
            <a:r>
              <a:rPr lang="el-GR" sz="2000" dirty="0" err="1" smtClean="0"/>
              <a:t>Οργάνωσις</a:t>
            </a:r>
            <a:r>
              <a:rPr lang="el-GR" sz="2000" dirty="0" smtClean="0"/>
              <a:t> Εφέδρων Ελλάδος, η Εθνική </a:t>
            </a:r>
            <a:r>
              <a:rPr lang="el-GR" sz="2000" dirty="0" err="1" smtClean="0"/>
              <a:t>Ένωσις</a:t>
            </a:r>
            <a:r>
              <a:rPr lang="el-GR" sz="2000" dirty="0" smtClean="0"/>
              <a:t> Εφέδρων Πολεμιστών «Υψηλάντης», η Εθνική </a:t>
            </a:r>
            <a:r>
              <a:rPr lang="el-GR" sz="2000" dirty="0" err="1" smtClean="0"/>
              <a:t>Οργάνωσις</a:t>
            </a:r>
            <a:r>
              <a:rPr lang="el-GR" sz="2000" dirty="0" smtClean="0"/>
              <a:t> Εφέδρων Πειραιώς, η Γενική </a:t>
            </a:r>
            <a:r>
              <a:rPr lang="el-GR" sz="2000" dirty="0" err="1" smtClean="0"/>
              <a:t>Ένωσις</a:t>
            </a:r>
            <a:r>
              <a:rPr lang="el-GR" sz="2000" dirty="0" smtClean="0"/>
              <a:t> Αναπήρων Πολέμου Αττικής, η Πανελλήνιος </a:t>
            </a:r>
            <a:r>
              <a:rPr lang="el-GR" sz="2000" dirty="0" err="1" smtClean="0"/>
              <a:t>Ένωσις</a:t>
            </a:r>
            <a:r>
              <a:rPr lang="el-GR" sz="2000" dirty="0" smtClean="0"/>
              <a:t> Εφέδρων Οπλιτών κ.ά.</a:t>
            </a:r>
          </a:p>
          <a:p>
            <a:pPr algn="just"/>
            <a:r>
              <a:rPr lang="el-GR" sz="2000" dirty="0" smtClean="0"/>
              <a:t>Με όχημα τον ρόλο τους στη διαδικασία της εθνικής ολοκλήρωσης (όπως τόνισε ένας πολιτευόμενος Παλαιός Πολεμιστής: «τα όρια της Πατρίδος μας τα οποία με </a:t>
            </a:r>
            <a:r>
              <a:rPr lang="el-GR" sz="2000" dirty="0" err="1" smtClean="0"/>
              <a:t>τόσας</a:t>
            </a:r>
            <a:r>
              <a:rPr lang="el-GR" sz="2000" dirty="0" smtClean="0"/>
              <a:t> θυσίας και με τόσον αίμα </a:t>
            </a:r>
            <a:r>
              <a:rPr lang="el-GR" sz="2000" dirty="0" err="1" smtClean="0"/>
              <a:t>είχον</a:t>
            </a:r>
            <a:r>
              <a:rPr lang="el-GR" sz="2000" dirty="0" smtClean="0"/>
              <a:t> χαράξει οι Παλαιοί </a:t>
            </a:r>
            <a:r>
              <a:rPr lang="el-GR" sz="2000" dirty="0" err="1" smtClean="0"/>
              <a:t>Πολεμισταί</a:t>
            </a:r>
            <a:r>
              <a:rPr lang="el-GR" sz="2000" dirty="0" smtClean="0"/>
              <a:t>») οι Έλληνες βετεράνοι συγκροτούσαν πληθώρα σωματειακών ομάδων πίεσης, με σκοπό τη νομιμοποίηση, τη θεσμοθέτηση και κατοχύρωση υλικών αιτημάτων, διεκδικώντας κυρίως μερίδιο στη νομή του κράτους και στον αγροτικό εποικισμό.</a:t>
            </a:r>
            <a:endParaRPr lang="en-US" sz="20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2494</TotalTime>
  <Words>26115</Words>
  <Application>Microsoft Office PowerPoint</Application>
  <PresentationFormat>Προβολή στην οθόνη (4:3)</PresentationFormat>
  <Paragraphs>788</Paragraphs>
  <Slides>176</Slides>
  <Notes>4</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176</vt:i4>
      </vt:variant>
    </vt:vector>
  </HeadingPairs>
  <TitlesOfParts>
    <vt:vector size="181" baseType="lpstr">
      <vt:lpstr>Arial</vt:lpstr>
      <vt:lpstr>Calibri</vt:lpstr>
      <vt:lpstr>Times New Roman</vt:lpstr>
      <vt:lpstr>Wingdings 2</vt:lpstr>
      <vt:lpstr>Office Theme</vt:lpstr>
      <vt:lpstr>Θέματα Νεοελληνικής Ιστορίας (15ος – 20ός αι.)</vt:lpstr>
      <vt:lpstr>Παρουσίαση του PowerPoint</vt:lpstr>
      <vt:lpstr>Η οθωμανική κατάκτηση των Βαλκανίων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χριστιανική reconquista</vt:lpstr>
      <vt:lpstr>Παρουσίαση του PowerPoint</vt:lpstr>
      <vt:lpstr>Παρουσίαση του PowerPoint</vt:lpstr>
      <vt:lpstr>Θεσμοί και διοικητική οργάνωση του οθωμανικού κράτους</vt:lpstr>
      <vt:lpstr>Παρουσίαση του PowerPoint</vt:lpstr>
      <vt:lpstr>Παρουσίαση του PowerPoint</vt:lpstr>
      <vt:lpstr>Η Μεγάλη Εκκλησία εν αιχμαλωσία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Βενετοκρατία στις ελληνικές χώρες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Ορθόδοξη Εκκλησία στις βενετοκρατούμενες χώρες</vt:lpstr>
      <vt:lpstr>Παρουσίαση του PowerPoint</vt:lpstr>
      <vt:lpstr>Το Φλαγγίνειο Φροντιστήριο της Βενετίας</vt:lpstr>
      <vt:lpstr>Παρουσίαση του PowerPoint</vt:lpstr>
      <vt:lpstr>Παρουσίαση του PowerPoint</vt:lpstr>
      <vt:lpstr>Προϋποθέσεις και ηγετικές ομάδες της Ελληνικής Επανάστασης (1821 – 1832)</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Το ζήτημα των αυτοχθόνων και  ετεροχθόνων </vt:lpstr>
      <vt:lpstr>Παρουσίαση του PowerPoint</vt:lpstr>
      <vt:lpstr>Παρουσίαση του PowerPoint</vt:lpstr>
      <vt:lpstr>Παρουσίαση του PowerPoint</vt:lpstr>
      <vt:lpstr>Παρουσίαση του PowerPoint</vt:lpstr>
      <vt:lpstr>Η Μεγάλη Ιδέα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ιδεολογική υποδομή του νέου ελληνικού κράτους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Το κίνημα του 1909</vt:lpstr>
      <vt:lpstr>Παρουσίαση του PowerPoint</vt:lpstr>
      <vt:lpstr>Παρουσίαση του PowerPoint</vt:lpstr>
      <vt:lpstr>Παρουσίαση του PowerPoint</vt:lpstr>
      <vt:lpstr>Παρουσίαση του PowerPoint</vt:lpstr>
      <vt:lpstr>Ο βενιζελισμός της ανόρθωσης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Το Μικρασιατικό Ζήτημα (1891-1922)</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μνήμη των εθνικών πολέμων (1912-22) στην Ελλάδα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ελληνική αγροτική οικονομία τον 19ο αιώνα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Σπυρίδων Γ. Πλουμίδης  Η αγροτική κρίση στην Ελλάδα  του Μεσοπολέμου και η αντιμετώπισή της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κοινωνική ληστεία στην Ελλάδα (19ος – 20ός αι.)</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Ο στρατός στην ελληνική πολιτική</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αποκατάσταση των προσφύγων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Το καθεστώς Μεταξά (1936-41)</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spyros</dc:creator>
  <cp:lastModifiedBy>User</cp:lastModifiedBy>
  <cp:revision>1597</cp:revision>
  <dcterms:created xsi:type="dcterms:W3CDTF">2011-01-03T10:05:14Z</dcterms:created>
  <dcterms:modified xsi:type="dcterms:W3CDTF">2025-01-08T08:19:27Z</dcterms:modified>
</cp:coreProperties>
</file>