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98" d="100"/>
          <a:sy n="98" d="100"/>
        </p:scale>
        <p:origin x="-116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A0DD-B464-4C29-983D-8E03DC44600D}" type="datetimeFigureOut">
              <a:rPr lang="el-GR" smtClean="0"/>
              <a:t>11/11/2020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B46F0-9FEA-4B64-9B61-31AD1311841F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A0DD-B464-4C29-983D-8E03DC44600D}" type="datetimeFigureOut">
              <a:rPr lang="el-GR" smtClean="0"/>
              <a:t>11/11/2020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B46F0-9FEA-4B64-9B61-31AD1311841F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A0DD-B464-4C29-983D-8E03DC44600D}" type="datetimeFigureOut">
              <a:rPr lang="el-GR" smtClean="0"/>
              <a:t>11/11/2020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B46F0-9FEA-4B64-9B61-31AD1311841F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71368E-E8DE-42B9-B369-FA13229EF675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4FCB731-9DE4-4436-BF16-05254ED9E608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A0DD-B464-4C29-983D-8E03DC44600D}" type="datetimeFigureOut">
              <a:rPr lang="el-GR" smtClean="0"/>
              <a:t>11/11/2020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B46F0-9FEA-4B64-9B61-31AD1311841F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A0DD-B464-4C29-983D-8E03DC44600D}" type="datetimeFigureOut">
              <a:rPr lang="el-GR" smtClean="0"/>
              <a:t>11/11/2020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B46F0-9FEA-4B64-9B61-31AD1311841F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A0DD-B464-4C29-983D-8E03DC44600D}" type="datetimeFigureOut">
              <a:rPr lang="el-GR" smtClean="0"/>
              <a:t>11/11/2020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B46F0-9FEA-4B64-9B61-31AD1311841F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A0DD-B464-4C29-983D-8E03DC44600D}" type="datetimeFigureOut">
              <a:rPr lang="el-GR" smtClean="0"/>
              <a:t>11/11/2020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B46F0-9FEA-4B64-9B61-31AD1311841F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A0DD-B464-4C29-983D-8E03DC44600D}" type="datetimeFigureOut">
              <a:rPr lang="el-GR" smtClean="0"/>
              <a:t>11/11/2020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B46F0-9FEA-4B64-9B61-31AD1311841F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A0DD-B464-4C29-983D-8E03DC44600D}" type="datetimeFigureOut">
              <a:rPr lang="el-GR" smtClean="0"/>
              <a:t>11/11/2020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B46F0-9FEA-4B64-9B61-31AD1311841F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A0DD-B464-4C29-983D-8E03DC44600D}" type="datetimeFigureOut">
              <a:rPr lang="el-GR" smtClean="0"/>
              <a:t>11/11/2020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B46F0-9FEA-4B64-9B61-31AD1311841F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A0DD-B464-4C29-983D-8E03DC44600D}" type="datetimeFigureOut">
              <a:rPr lang="el-GR" smtClean="0"/>
              <a:t>11/11/2020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B46F0-9FEA-4B64-9B61-31AD1311841F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AA0DD-B464-4C29-983D-8E03DC44600D}" type="datetimeFigureOut">
              <a:rPr lang="el-GR" smtClean="0"/>
              <a:t>11/11/2020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B46F0-9FEA-4B64-9B61-31AD1311841F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12" Type="http://schemas.openxmlformats.org/officeDocument/2006/relationships/image" Target="../media/image83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jpeg"/><Relationship Id="rId11" Type="http://schemas.openxmlformats.org/officeDocument/2006/relationships/image" Target="../media/image82.jpeg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6.jpeg"/><Relationship Id="rId11" Type="http://schemas.openxmlformats.org/officeDocument/2006/relationships/image" Target="../media/image111.jpeg"/><Relationship Id="rId5" Type="http://schemas.openxmlformats.org/officeDocument/2006/relationships/image" Target="../media/image105.jpeg"/><Relationship Id="rId10" Type="http://schemas.openxmlformats.org/officeDocument/2006/relationships/image" Target="../media/image110.jpeg"/><Relationship Id="rId4" Type="http://schemas.openxmlformats.org/officeDocument/2006/relationships/image" Target="../media/image104.jpeg"/><Relationship Id="rId9" Type="http://schemas.openxmlformats.org/officeDocument/2006/relationships/image" Target="../media/image10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jpeg"/><Relationship Id="rId5" Type="http://schemas.openxmlformats.org/officeDocument/2006/relationships/image" Target="../media/image48.jpeg"/><Relationship Id="rId4" Type="http://schemas.openxmlformats.org/officeDocument/2006/relationships/image" Target="../media/image12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129.jpeg"/><Relationship Id="rId7" Type="http://schemas.openxmlformats.org/officeDocument/2006/relationships/image" Target="../media/image132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85.jpeg"/><Relationship Id="rId9" Type="http://schemas.openxmlformats.org/officeDocument/2006/relationships/image" Target="../media/image1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7" Type="http://schemas.openxmlformats.org/officeDocument/2006/relationships/image" Target="../media/image143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l-GR" sz="2800"/>
              <a:t>Προσευχή, επίκληση, ικεσία</a:t>
            </a:r>
          </a:p>
        </p:txBody>
      </p:sp>
      <p:pic>
        <p:nvPicPr>
          <p:cNvPr id="5124" name="Picture 4" descr="cr081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1341438"/>
            <a:ext cx="2305050" cy="2185987"/>
          </a:xfrm>
          <a:noFill/>
          <a:ln/>
        </p:spPr>
      </p:pic>
      <p:pic>
        <p:nvPicPr>
          <p:cNvPr id="5126" name="Picture 6" descr="cr082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563938" y="1341438"/>
            <a:ext cx="1801812" cy="2185987"/>
          </a:xfrm>
          <a:noFill/>
          <a:ln/>
        </p:spPr>
      </p:pic>
      <p:pic>
        <p:nvPicPr>
          <p:cNvPr id="5128" name="Picture 8" descr="Cr430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331913" y="3933825"/>
            <a:ext cx="1458912" cy="2187575"/>
          </a:xfrm>
          <a:noFill/>
          <a:ln/>
        </p:spPr>
      </p:pic>
      <p:pic>
        <p:nvPicPr>
          <p:cNvPr id="5130" name="Picture 10" descr="Cr428d"/>
          <p:cNvPicPr>
            <a:picLocks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067175" y="4005263"/>
            <a:ext cx="1235075" cy="2187575"/>
          </a:xfrm>
          <a:noFill/>
          <a:ln/>
        </p:spPr>
      </p:pic>
      <p:pic>
        <p:nvPicPr>
          <p:cNvPr id="5132" name="Picture 12" descr="Cr50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525" y="1341438"/>
            <a:ext cx="1536700" cy="2305050"/>
          </a:xfrm>
          <a:prstGeom prst="rect">
            <a:avLst/>
          </a:prstGeom>
          <a:noFill/>
        </p:spPr>
      </p:pic>
      <p:pic>
        <p:nvPicPr>
          <p:cNvPr id="5133" name="Picture 13" descr="Cr50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08850" y="1484313"/>
            <a:ext cx="1100138" cy="2089150"/>
          </a:xfrm>
          <a:prstGeom prst="rect">
            <a:avLst/>
          </a:prstGeom>
          <a:noFill/>
        </p:spPr>
      </p:pic>
      <p:pic>
        <p:nvPicPr>
          <p:cNvPr id="5134" name="Picture 14" descr="Cr43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2225" y="4076700"/>
            <a:ext cx="1392238" cy="20875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46" name="Rectangle 1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4036" name="Picture 4" descr="Cr247b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35150" y="260350"/>
            <a:ext cx="1901825" cy="2852738"/>
          </a:xfrm>
          <a:noFill/>
          <a:ln/>
        </p:spPr>
      </p:pic>
      <p:pic>
        <p:nvPicPr>
          <p:cNvPr id="44039" name="Picture 7" descr="KALYVIA Cr342a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19700" y="692150"/>
            <a:ext cx="2447925" cy="2244725"/>
          </a:xfrm>
          <a:noFill/>
          <a:ln/>
        </p:spPr>
      </p:pic>
      <p:pic>
        <p:nvPicPr>
          <p:cNvPr id="44042" name="Picture 10" descr="σλα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258888" y="3573463"/>
            <a:ext cx="3124200" cy="2187575"/>
          </a:xfrm>
          <a:noFill/>
          <a:ln/>
        </p:spPr>
      </p:pic>
      <p:pic>
        <p:nvPicPr>
          <p:cNvPr id="44045" name="Picture 13" descr="image080"/>
          <p:cNvPicPr>
            <a:picLocks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219700" y="3573463"/>
            <a:ext cx="2805113" cy="2187575"/>
          </a:xfrm>
          <a:noFill/>
          <a:ln/>
        </p:spPr>
      </p:pic>
      <p:sp>
        <p:nvSpPr>
          <p:cNvPr id="44048" name="Text Box 16"/>
          <p:cNvSpPr txBox="1">
            <a:spLocks noChangeArrowheads="1"/>
          </p:cNvSpPr>
          <p:nvPr/>
        </p:nvSpPr>
        <p:spPr bwMode="auto">
          <a:xfrm>
            <a:off x="1455738" y="6329363"/>
            <a:ext cx="56372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/>
              <a:t>Περιπτώσεις σχεδόν ασφαλούς ταύτισης της θεότητας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/>
              <a:t>Οι αναίμακτες προσφορές</a:t>
            </a:r>
          </a:p>
        </p:txBody>
      </p:sp>
      <p:pic>
        <p:nvPicPr>
          <p:cNvPr id="49157" name="Picture 5" descr="Cr597_1_det1_dia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1844675"/>
            <a:ext cx="4895850" cy="3192463"/>
          </a:xfrm>
          <a:noFill/>
          <a:ln/>
        </p:spPr>
      </p:pic>
      <p:pic>
        <p:nvPicPr>
          <p:cNvPr id="49159" name="Picture 7" descr="σλ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364163" y="1844675"/>
            <a:ext cx="3240087" cy="2960688"/>
          </a:xfrm>
          <a:noFill/>
          <a:ln/>
        </p:spPr>
      </p:pic>
      <p:sp>
        <p:nvSpPr>
          <p:cNvPr id="49162" name="Text Box 10"/>
          <p:cNvSpPr txBox="1">
            <a:spLocks noChangeArrowheads="1"/>
          </p:cNvSpPr>
          <p:nvPr/>
        </p:nvSpPr>
        <p:spPr bwMode="auto">
          <a:xfrm>
            <a:off x="879475" y="5248275"/>
            <a:ext cx="3355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/>
              <a:t>Σαρκοφάγος της Αγίας Τριάδας</a:t>
            </a:r>
          </a:p>
        </p:txBody>
      </p:sp>
      <p:sp>
        <p:nvSpPr>
          <p:cNvPr id="49163" name="Text Box 11"/>
          <p:cNvSpPr txBox="1">
            <a:spLocks noChangeArrowheads="1"/>
          </p:cNvSpPr>
          <p:nvPr/>
        </p:nvSpPr>
        <p:spPr bwMode="auto">
          <a:xfrm>
            <a:off x="5292725" y="4889500"/>
            <a:ext cx="44084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/>
              <a:t>Ανάγλυφο αγγείο από την Κνωσό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9" name="Rectangle 15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2228" name="Picture 4" descr="sl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333375"/>
            <a:ext cx="2925762" cy="3600450"/>
          </a:xfrm>
          <a:noFill/>
          <a:ln/>
        </p:spPr>
      </p:pic>
      <p:pic>
        <p:nvPicPr>
          <p:cNvPr id="52231" name="Picture 7" descr="sl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84663" y="620713"/>
            <a:ext cx="3527425" cy="2479675"/>
          </a:xfrm>
          <a:noFill/>
          <a:ln/>
        </p:spPr>
      </p:pic>
      <p:pic>
        <p:nvPicPr>
          <p:cNvPr id="52235" name="Picture 11" descr="Cr014-16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971550" y="4581525"/>
            <a:ext cx="4038600" cy="1176338"/>
          </a:xfrm>
          <a:noFill/>
          <a:ln/>
        </p:spPr>
      </p:pic>
      <p:sp>
        <p:nvSpPr>
          <p:cNvPr id="52234" name="Text Box 10"/>
          <p:cNvSpPr txBox="1">
            <a:spLocks noChangeArrowheads="1"/>
          </p:cNvSpPr>
          <p:nvPr/>
        </p:nvSpPr>
        <p:spPr bwMode="auto">
          <a:xfrm>
            <a:off x="4356100" y="3284538"/>
            <a:ext cx="3368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/>
              <a:t>Μάλια. «Βωμοί πανσπερμίας»</a:t>
            </a:r>
          </a:p>
        </p:txBody>
      </p:sp>
      <p:pic>
        <p:nvPicPr>
          <p:cNvPr id="52238" name="Picture 14" descr="sl"/>
          <p:cNvPicPr>
            <a:picLocks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508625" y="3860800"/>
            <a:ext cx="1557338" cy="2187575"/>
          </a:xfrm>
          <a:noFill/>
          <a:ln/>
        </p:spPr>
      </p:pic>
      <p:sp>
        <p:nvSpPr>
          <p:cNvPr id="52241" name="Text Box 17"/>
          <p:cNvSpPr txBox="1">
            <a:spLocks noChangeArrowheads="1"/>
          </p:cNvSpPr>
          <p:nvPr/>
        </p:nvSpPr>
        <p:spPr bwMode="auto">
          <a:xfrm>
            <a:off x="2751138" y="6113463"/>
            <a:ext cx="2647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/>
              <a:t>Πρωτομινωικοί «κέρνοι»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8" name="Rectangle 1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7348" name="Picture 4" descr="sl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print"/>
          <a:srcRect t="39507"/>
          <a:stretch>
            <a:fillRect/>
          </a:stretch>
        </p:blipFill>
        <p:spPr>
          <a:xfrm>
            <a:off x="5940425" y="4292600"/>
            <a:ext cx="2376488" cy="2168525"/>
          </a:xfrm>
          <a:noFill/>
          <a:ln/>
        </p:spPr>
      </p:pic>
      <p:pic>
        <p:nvPicPr>
          <p:cNvPr id="57351" name="Picture 7" descr="sl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 t="52724"/>
          <a:stretch>
            <a:fillRect/>
          </a:stretch>
        </p:blipFill>
        <p:spPr>
          <a:xfrm>
            <a:off x="755650" y="2997200"/>
            <a:ext cx="1800225" cy="1398588"/>
          </a:xfrm>
          <a:noFill/>
          <a:ln/>
        </p:spPr>
      </p:pic>
      <p:pic>
        <p:nvPicPr>
          <p:cNvPr id="57354" name="Picture 10" descr="sl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95288" y="476250"/>
            <a:ext cx="1379537" cy="2187575"/>
          </a:xfrm>
          <a:noFill/>
          <a:ln/>
        </p:spPr>
      </p:pic>
      <p:pic>
        <p:nvPicPr>
          <p:cNvPr id="57357" name="Picture 13" descr="sl"/>
          <p:cNvPicPr>
            <a:picLocks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2195513" y="404813"/>
            <a:ext cx="1685925" cy="2187575"/>
          </a:xfrm>
          <a:noFill/>
          <a:ln/>
        </p:spPr>
      </p:pic>
      <p:pic>
        <p:nvPicPr>
          <p:cNvPr id="57360" name="Picture 16" descr="sl"/>
          <p:cNvPicPr>
            <a:picLocks noChangeAspect="1" noChangeArrowheads="1"/>
          </p:cNvPicPr>
          <p:nvPr/>
        </p:nvPicPr>
        <p:blipFill>
          <a:blip r:embed="rId6" cstate="print"/>
          <a:srcRect b="49973"/>
          <a:stretch>
            <a:fillRect/>
          </a:stretch>
        </p:blipFill>
        <p:spPr bwMode="auto">
          <a:xfrm>
            <a:off x="6156325" y="2420938"/>
            <a:ext cx="2160588" cy="1733550"/>
          </a:xfrm>
          <a:prstGeom prst="rect">
            <a:avLst/>
          </a:prstGeom>
          <a:noFill/>
        </p:spPr>
      </p:pic>
      <p:pic>
        <p:nvPicPr>
          <p:cNvPr id="57362" name="Picture 18" descr="s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575" y="3068638"/>
            <a:ext cx="1944688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63" name="Picture 19" descr="image004"/>
          <p:cNvPicPr>
            <a:picLocks noChangeAspect="1" noChangeArrowheads="1"/>
          </p:cNvPicPr>
          <p:nvPr/>
        </p:nvPicPr>
        <p:blipFill>
          <a:blip r:embed="rId8" cstate="print">
            <a:lum bright="6000"/>
          </a:blip>
          <a:srcRect/>
          <a:stretch>
            <a:fillRect/>
          </a:stretch>
        </p:blipFill>
        <p:spPr bwMode="auto">
          <a:xfrm>
            <a:off x="4427538" y="404813"/>
            <a:ext cx="1549400" cy="2376487"/>
          </a:xfrm>
          <a:prstGeom prst="rect">
            <a:avLst/>
          </a:prstGeom>
          <a:noFill/>
        </p:spPr>
      </p:pic>
      <p:pic>
        <p:nvPicPr>
          <p:cNvPr id="57364" name="Picture 20" descr="Cr206front_anew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35375" y="4581525"/>
            <a:ext cx="1501775" cy="1800225"/>
          </a:xfrm>
          <a:prstGeom prst="rect">
            <a:avLst/>
          </a:prstGeom>
          <a:noFill/>
        </p:spPr>
      </p:pic>
      <p:pic>
        <p:nvPicPr>
          <p:cNvPr id="57365" name="Picture 21" descr="sl"/>
          <p:cNvPicPr>
            <a:picLocks noChangeAspect="1" noChangeArrowheads="1"/>
          </p:cNvPicPr>
          <p:nvPr/>
        </p:nvPicPr>
        <p:blipFill>
          <a:blip r:embed="rId10" cstate="print">
            <a:lum bright="12000"/>
          </a:blip>
          <a:srcRect/>
          <a:stretch>
            <a:fillRect/>
          </a:stretch>
        </p:blipFill>
        <p:spPr bwMode="auto">
          <a:xfrm>
            <a:off x="1116013" y="4581525"/>
            <a:ext cx="1130300" cy="1655763"/>
          </a:xfrm>
          <a:prstGeom prst="rect">
            <a:avLst/>
          </a:prstGeom>
          <a:noFill/>
        </p:spPr>
      </p:pic>
      <p:pic>
        <p:nvPicPr>
          <p:cNvPr id="57366" name="Picture 22" descr="sl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27763" y="476250"/>
            <a:ext cx="900112" cy="1584325"/>
          </a:xfrm>
          <a:prstGeom prst="rect">
            <a:avLst/>
          </a:prstGeom>
          <a:noFill/>
        </p:spPr>
      </p:pic>
      <p:sp>
        <p:nvSpPr>
          <p:cNvPr id="57367" name="Text Box 23"/>
          <p:cNvSpPr txBox="1">
            <a:spLocks noChangeArrowheads="1"/>
          </p:cNvSpPr>
          <p:nvPr/>
        </p:nvSpPr>
        <p:spPr bwMode="auto">
          <a:xfrm>
            <a:off x="1743075" y="6329363"/>
            <a:ext cx="58499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/>
              <a:t>Διάφοροι τύποι τραπεζών προσφορών και καρποδοχών</a:t>
            </a:r>
          </a:p>
        </p:txBody>
      </p:sp>
      <p:pic>
        <p:nvPicPr>
          <p:cNvPr id="57368" name="Picture 24" descr="image09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24750" y="333375"/>
            <a:ext cx="1182688" cy="1873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50" name="Rectangle 1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5540" name="Picture 4" descr="Cr056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32363" y="404813"/>
            <a:ext cx="1871662" cy="1768475"/>
          </a:xfrm>
          <a:noFill/>
          <a:ln/>
        </p:spPr>
      </p:pic>
      <p:pic>
        <p:nvPicPr>
          <p:cNvPr id="65543" name="Picture 7" descr="Cr043A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4797425"/>
            <a:ext cx="3851275" cy="963613"/>
          </a:xfrm>
          <a:noFill/>
          <a:ln/>
        </p:spPr>
      </p:pic>
      <p:pic>
        <p:nvPicPr>
          <p:cNvPr id="65546" name="Picture 10" descr="cr222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11188" y="476250"/>
            <a:ext cx="1441450" cy="1423988"/>
          </a:xfrm>
          <a:noFill/>
          <a:ln/>
        </p:spPr>
      </p:pic>
      <p:pic>
        <p:nvPicPr>
          <p:cNvPr id="65549" name="Picture 13" descr="sl"/>
          <p:cNvPicPr>
            <a:picLocks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516688" y="2852738"/>
            <a:ext cx="2149475" cy="3168650"/>
          </a:xfrm>
          <a:noFill/>
          <a:ln/>
        </p:spPr>
      </p:pic>
      <p:pic>
        <p:nvPicPr>
          <p:cNvPr id="65552" name="Picture 16" descr="s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5825" y="549275"/>
            <a:ext cx="1325563" cy="2016125"/>
          </a:xfrm>
          <a:prstGeom prst="rect">
            <a:avLst/>
          </a:prstGeom>
          <a:noFill/>
        </p:spPr>
      </p:pic>
      <p:pic>
        <p:nvPicPr>
          <p:cNvPr id="65553" name="Picture 17" descr="εικ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7675" y="404813"/>
            <a:ext cx="1381125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54" name="Picture 18" descr="slide005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188" y="2492375"/>
            <a:ext cx="2376487" cy="1760538"/>
          </a:xfrm>
          <a:prstGeom prst="rect">
            <a:avLst/>
          </a:prstGeom>
          <a:noFill/>
        </p:spPr>
      </p:pic>
      <p:pic>
        <p:nvPicPr>
          <p:cNvPr id="65555" name="Picture 19" descr="slide0031"/>
          <p:cNvPicPr>
            <a:picLocks noChangeAspect="1" noChangeArrowheads="1"/>
          </p:cNvPicPr>
          <p:nvPr/>
        </p:nvPicPr>
        <p:blipFill>
          <a:blip r:embed="rId9" cstate="print"/>
          <a:srcRect t="11267" r="5898"/>
          <a:stretch>
            <a:fillRect/>
          </a:stretch>
        </p:blipFill>
        <p:spPr bwMode="auto">
          <a:xfrm>
            <a:off x="3419475" y="2565400"/>
            <a:ext cx="2305050" cy="1700213"/>
          </a:xfrm>
          <a:prstGeom prst="rect">
            <a:avLst/>
          </a:prstGeom>
          <a:noFill/>
        </p:spPr>
      </p:pic>
      <p:sp>
        <p:nvSpPr>
          <p:cNvPr id="65556" name="Text Box 20"/>
          <p:cNvSpPr txBox="1">
            <a:spLocks noChangeArrowheads="1"/>
          </p:cNvSpPr>
          <p:nvPr/>
        </p:nvSpPr>
        <p:spPr bwMode="auto">
          <a:xfrm>
            <a:off x="1887538" y="6329363"/>
            <a:ext cx="4997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/>
              <a:t>Προσφορές σε κωνικά κύπελλα και άλλα δοχεία</a:t>
            </a:r>
          </a:p>
        </p:txBody>
      </p:sp>
      <p:sp>
        <p:nvSpPr>
          <p:cNvPr id="65557" name="Text Box 21"/>
          <p:cNvSpPr txBox="1">
            <a:spLocks noChangeArrowheads="1"/>
          </p:cNvSpPr>
          <p:nvPr/>
        </p:nvSpPr>
        <p:spPr bwMode="auto">
          <a:xfrm>
            <a:off x="2608263" y="4313238"/>
            <a:ext cx="11541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/>
              <a:t>Καμηλάρι</a:t>
            </a:r>
          </a:p>
        </p:txBody>
      </p:sp>
      <p:sp>
        <p:nvSpPr>
          <p:cNvPr id="65558" name="Text Box 22"/>
          <p:cNvSpPr txBox="1">
            <a:spLocks noChangeArrowheads="1"/>
          </p:cNvSpPr>
          <p:nvPr/>
        </p:nvSpPr>
        <p:spPr bwMode="auto">
          <a:xfrm>
            <a:off x="827088" y="1792288"/>
            <a:ext cx="1130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/>
              <a:t>Κνωσός</a:t>
            </a:r>
          </a:p>
        </p:txBody>
      </p:sp>
      <p:sp>
        <p:nvSpPr>
          <p:cNvPr id="65559" name="Text Box 23"/>
          <p:cNvSpPr txBox="1">
            <a:spLocks noChangeArrowheads="1"/>
          </p:cNvSpPr>
          <p:nvPr/>
        </p:nvSpPr>
        <p:spPr bwMode="auto">
          <a:xfrm>
            <a:off x="3132138" y="1720850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/>
              <a:t>Ζάκρος</a:t>
            </a:r>
          </a:p>
        </p:txBody>
      </p:sp>
      <p:sp>
        <p:nvSpPr>
          <p:cNvPr id="65560" name="Text Box 24"/>
          <p:cNvSpPr txBox="1">
            <a:spLocks noChangeArrowheads="1"/>
          </p:cNvSpPr>
          <p:nvPr/>
        </p:nvSpPr>
        <p:spPr bwMode="auto">
          <a:xfrm>
            <a:off x="5200650" y="1936750"/>
            <a:ext cx="15128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/>
              <a:t>Παλαίκαστρο</a:t>
            </a:r>
          </a:p>
        </p:txBody>
      </p:sp>
      <p:pic>
        <p:nvPicPr>
          <p:cNvPr id="65561" name="Picture 25" descr="β 22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56100" y="4437063"/>
            <a:ext cx="1655763" cy="1473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42" name="Rectangle 1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3732" name="Picture 4" descr="Cr465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4076700"/>
            <a:ext cx="1457325" cy="2185988"/>
          </a:xfrm>
          <a:noFill/>
          <a:ln/>
        </p:spPr>
      </p:pic>
      <p:pic>
        <p:nvPicPr>
          <p:cNvPr id="73735" name="Picture 7" descr="Cr464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771775" y="4221163"/>
            <a:ext cx="1343025" cy="2014537"/>
          </a:xfrm>
          <a:noFill/>
          <a:ln/>
        </p:spPr>
      </p:pic>
      <p:pic>
        <p:nvPicPr>
          <p:cNvPr id="73738" name="Picture 10" descr="Cr462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403350" y="3933825"/>
            <a:ext cx="1555750" cy="2332038"/>
          </a:xfrm>
          <a:noFill/>
          <a:ln/>
        </p:spPr>
      </p:pic>
      <p:pic>
        <p:nvPicPr>
          <p:cNvPr id="73741" name="Picture 13" descr="Cr469"/>
          <p:cNvPicPr>
            <a:picLocks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7019925" y="476250"/>
            <a:ext cx="1979613" cy="1789113"/>
          </a:xfrm>
          <a:noFill/>
          <a:ln/>
        </p:spPr>
      </p:pic>
      <p:pic>
        <p:nvPicPr>
          <p:cNvPr id="73744" name="Picture 16" descr="slide005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288" y="333375"/>
            <a:ext cx="1939925" cy="3024188"/>
          </a:xfrm>
          <a:prstGeom prst="rect">
            <a:avLst/>
          </a:prstGeom>
          <a:noFill/>
        </p:spPr>
      </p:pic>
      <p:pic>
        <p:nvPicPr>
          <p:cNvPr id="73745" name="Picture 17" descr="slides003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375" y="2060575"/>
            <a:ext cx="935038" cy="1584325"/>
          </a:xfrm>
          <a:prstGeom prst="rect">
            <a:avLst/>
          </a:prstGeom>
          <a:noFill/>
        </p:spPr>
      </p:pic>
      <p:pic>
        <p:nvPicPr>
          <p:cNvPr id="73746" name="Picture 18" descr="slide002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92725" y="549275"/>
            <a:ext cx="1724025" cy="1728788"/>
          </a:xfrm>
          <a:prstGeom prst="rect">
            <a:avLst/>
          </a:prstGeom>
          <a:noFill/>
        </p:spPr>
      </p:pic>
      <p:pic>
        <p:nvPicPr>
          <p:cNvPr id="73747" name="Picture 19" descr="m1112"/>
          <p:cNvPicPr>
            <a:picLocks noChangeAspect="1" noChangeArrowheads="1"/>
          </p:cNvPicPr>
          <p:nvPr/>
        </p:nvPicPr>
        <p:blipFill>
          <a:blip r:embed="rId9" cstate="print"/>
          <a:srcRect l="5530" t="7799" r="3873" b="15985"/>
          <a:stretch>
            <a:fillRect/>
          </a:stretch>
        </p:blipFill>
        <p:spPr bwMode="auto">
          <a:xfrm>
            <a:off x="4356100" y="4292600"/>
            <a:ext cx="4392613" cy="2089150"/>
          </a:xfrm>
          <a:prstGeom prst="rect">
            <a:avLst/>
          </a:prstGeom>
          <a:noFill/>
        </p:spPr>
      </p:pic>
      <p:pic>
        <p:nvPicPr>
          <p:cNvPr id="73748" name="Picture 20" descr="sl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63938" y="260350"/>
            <a:ext cx="1044575" cy="1727200"/>
          </a:xfrm>
          <a:prstGeom prst="rect">
            <a:avLst/>
          </a:prstGeom>
          <a:noFill/>
        </p:spPr>
      </p:pic>
      <p:pic>
        <p:nvPicPr>
          <p:cNvPr id="73749" name="Picture 21" descr="sl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484438" y="333375"/>
            <a:ext cx="987425" cy="1582738"/>
          </a:xfrm>
          <a:prstGeom prst="rect">
            <a:avLst/>
          </a:prstGeom>
          <a:noFill/>
        </p:spPr>
      </p:pic>
      <p:pic>
        <p:nvPicPr>
          <p:cNvPr id="73750" name="Picture 22" descr="εικ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555875" y="1989138"/>
            <a:ext cx="919163" cy="15128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83" name="Rectangle 19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2475" name="Picture 11" descr="cr239a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27313" y="549275"/>
            <a:ext cx="1457325" cy="2185988"/>
          </a:xfrm>
        </p:spPr>
      </p:pic>
      <p:pic>
        <p:nvPicPr>
          <p:cNvPr id="62476" name="Picture 12" descr="Cr178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4213" y="476250"/>
            <a:ext cx="1541462" cy="2185988"/>
          </a:xfrm>
          <a:noFill/>
          <a:ln/>
        </p:spPr>
      </p:pic>
      <p:pic>
        <p:nvPicPr>
          <p:cNvPr id="62479" name="Picture 15" descr="Cr230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258888" y="3357563"/>
            <a:ext cx="1633537" cy="2449512"/>
          </a:xfrm>
          <a:noFill/>
          <a:ln/>
        </p:spPr>
      </p:pic>
      <p:pic>
        <p:nvPicPr>
          <p:cNvPr id="62482" name="Picture 18" descr="Cr237a"/>
          <p:cNvPicPr>
            <a:picLocks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508625" y="3573463"/>
            <a:ext cx="2362200" cy="2187575"/>
          </a:xfrm>
          <a:noFill/>
          <a:ln/>
        </p:spPr>
      </p:pic>
      <p:pic>
        <p:nvPicPr>
          <p:cNvPr id="62485" name="Picture 21" descr="Cr47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263" y="476250"/>
            <a:ext cx="1122362" cy="2736850"/>
          </a:xfrm>
          <a:prstGeom prst="rect">
            <a:avLst/>
          </a:prstGeom>
          <a:noFill/>
        </p:spPr>
      </p:pic>
      <p:pic>
        <p:nvPicPr>
          <p:cNvPr id="62486" name="Picture 22" descr="Cr46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7050" y="476250"/>
            <a:ext cx="1362075" cy="2665413"/>
          </a:xfrm>
          <a:prstGeom prst="rect">
            <a:avLst/>
          </a:prstGeom>
          <a:noFill/>
        </p:spPr>
      </p:pic>
      <p:pic>
        <p:nvPicPr>
          <p:cNvPr id="62487" name="Picture 23" descr="Cr46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48038" y="3141663"/>
            <a:ext cx="1479550" cy="2879725"/>
          </a:xfrm>
          <a:prstGeom prst="rect">
            <a:avLst/>
          </a:prstGeom>
          <a:noFill/>
        </p:spPr>
      </p:pic>
      <p:sp>
        <p:nvSpPr>
          <p:cNvPr id="62488" name="Text Box 24"/>
          <p:cNvSpPr txBox="1">
            <a:spLocks noChangeArrowheads="1"/>
          </p:cNvSpPr>
          <p:nvPr/>
        </p:nvSpPr>
        <p:spPr bwMode="auto">
          <a:xfrm>
            <a:off x="2339975" y="6256338"/>
            <a:ext cx="48561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/>
              <a:t>Διάφοροι τύποι ρυτών σε πηλό και λίθο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78" name="Rectangle 1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88068" name="Picture 4" descr="sl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print">
            <a:lum bright="12000" contrast="6000"/>
          </a:blip>
          <a:srcRect/>
          <a:stretch>
            <a:fillRect/>
          </a:stretch>
        </p:blipFill>
        <p:spPr>
          <a:xfrm>
            <a:off x="971550" y="333375"/>
            <a:ext cx="1658938" cy="2735263"/>
          </a:xfrm>
          <a:noFill/>
          <a:ln/>
        </p:spPr>
      </p:pic>
      <p:pic>
        <p:nvPicPr>
          <p:cNvPr id="88071" name="Picture 7" descr="sl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492500" y="404813"/>
            <a:ext cx="1682750" cy="2735262"/>
          </a:xfrm>
          <a:noFill/>
          <a:ln/>
        </p:spPr>
      </p:pic>
      <p:pic>
        <p:nvPicPr>
          <p:cNvPr id="88074" name="Picture 10" descr="Cr047A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011863" y="908050"/>
            <a:ext cx="2376487" cy="1647825"/>
          </a:xfrm>
          <a:noFill/>
          <a:ln/>
        </p:spPr>
      </p:pic>
      <p:pic>
        <p:nvPicPr>
          <p:cNvPr id="88077" name="Picture 13" descr="Cr284a"/>
          <p:cNvPicPr>
            <a:picLocks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867400" y="3789363"/>
            <a:ext cx="2700338" cy="1800225"/>
          </a:xfrm>
          <a:noFill/>
          <a:ln/>
        </p:spPr>
      </p:pic>
      <p:pic>
        <p:nvPicPr>
          <p:cNvPr id="88080" name="Picture 16" descr="s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650" y="3860800"/>
            <a:ext cx="2087563" cy="1638300"/>
          </a:xfrm>
          <a:prstGeom prst="rect">
            <a:avLst/>
          </a:prstGeom>
          <a:noFill/>
        </p:spPr>
      </p:pic>
      <p:pic>
        <p:nvPicPr>
          <p:cNvPr id="88081" name="Picture 17" descr="sl"/>
          <p:cNvPicPr>
            <a:picLocks noChangeAspect="1" noChangeArrowheads="1"/>
          </p:cNvPicPr>
          <p:nvPr/>
        </p:nvPicPr>
        <p:blipFill>
          <a:blip r:embed="rId7" cstate="print"/>
          <a:srcRect t="3064" b="6587"/>
          <a:stretch>
            <a:fillRect/>
          </a:stretch>
        </p:blipFill>
        <p:spPr bwMode="auto">
          <a:xfrm>
            <a:off x="3203575" y="3860800"/>
            <a:ext cx="2232025" cy="1652588"/>
          </a:xfrm>
          <a:prstGeom prst="rect">
            <a:avLst/>
          </a:prstGeom>
          <a:noFill/>
        </p:spPr>
      </p:pic>
      <p:sp>
        <p:nvSpPr>
          <p:cNvPr id="88083" name="Text Box 19"/>
          <p:cNvSpPr txBox="1">
            <a:spLocks noChangeArrowheads="1"/>
          </p:cNvSpPr>
          <p:nvPr/>
        </p:nvSpPr>
        <p:spPr bwMode="auto">
          <a:xfrm>
            <a:off x="1816100" y="6400800"/>
            <a:ext cx="4832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/>
              <a:t>Πήλινοι ολόσωμοι ταύροι διαφόρων περιόδων</a:t>
            </a:r>
          </a:p>
        </p:txBody>
      </p:sp>
      <p:sp>
        <p:nvSpPr>
          <p:cNvPr id="88084" name="Text Box 20"/>
          <p:cNvSpPr txBox="1">
            <a:spLocks noChangeArrowheads="1"/>
          </p:cNvSpPr>
          <p:nvPr/>
        </p:nvSpPr>
        <p:spPr bwMode="auto">
          <a:xfrm>
            <a:off x="3059113" y="3160713"/>
            <a:ext cx="3384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/>
              <a:t>Προανακτορική περίοδος</a:t>
            </a:r>
          </a:p>
        </p:txBody>
      </p:sp>
      <p:sp>
        <p:nvSpPr>
          <p:cNvPr id="88085" name="Text Box 21"/>
          <p:cNvSpPr txBox="1">
            <a:spLocks noChangeArrowheads="1"/>
          </p:cNvSpPr>
          <p:nvPr/>
        </p:nvSpPr>
        <p:spPr bwMode="auto">
          <a:xfrm>
            <a:off x="1816100" y="5537200"/>
            <a:ext cx="2703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/>
              <a:t>Νεοανακτορική περίοδος</a:t>
            </a:r>
          </a:p>
        </p:txBody>
      </p:sp>
      <p:sp>
        <p:nvSpPr>
          <p:cNvPr id="88086" name="Text Box 22"/>
          <p:cNvSpPr txBox="1">
            <a:spLocks noChangeArrowheads="1"/>
          </p:cNvSpPr>
          <p:nvPr/>
        </p:nvSpPr>
        <p:spPr bwMode="auto">
          <a:xfrm>
            <a:off x="6011863" y="5392738"/>
            <a:ext cx="3176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/>
              <a:t>Μετανακτορική περίοδος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58" name="Rectangle 1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82948" name="Picture 4" descr="Cr050A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779838" y="692150"/>
            <a:ext cx="2047875" cy="2185988"/>
          </a:xfrm>
          <a:noFill/>
          <a:ln/>
        </p:spPr>
      </p:pic>
      <p:pic>
        <p:nvPicPr>
          <p:cNvPr id="82951" name="Picture 7" descr="cr073a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516688" y="765175"/>
            <a:ext cx="1735137" cy="2185988"/>
          </a:xfrm>
          <a:noFill/>
          <a:ln/>
        </p:spPr>
      </p:pic>
      <p:pic>
        <p:nvPicPr>
          <p:cNvPr id="82954" name="Picture 10" descr="Cr029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476375" y="3500438"/>
            <a:ext cx="1985963" cy="2187575"/>
          </a:xfrm>
          <a:noFill/>
          <a:ln/>
        </p:spPr>
      </p:pic>
      <p:pic>
        <p:nvPicPr>
          <p:cNvPr id="82957" name="Picture 13" descr="sl"/>
          <p:cNvPicPr>
            <a:picLocks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148263" y="3716338"/>
            <a:ext cx="1662112" cy="2187575"/>
          </a:xfrm>
          <a:noFill/>
          <a:ln/>
        </p:spPr>
      </p:pic>
      <p:pic>
        <p:nvPicPr>
          <p:cNvPr id="82960" name="Picture 16" descr="slide0001"/>
          <p:cNvPicPr>
            <a:picLocks noChangeAspect="1" noChangeArrowheads="1"/>
          </p:cNvPicPr>
          <p:nvPr/>
        </p:nvPicPr>
        <p:blipFill>
          <a:blip r:embed="rId6" cstate="print">
            <a:lum bright="6000" contrast="6000"/>
          </a:blip>
          <a:srcRect/>
          <a:stretch>
            <a:fillRect/>
          </a:stretch>
        </p:blipFill>
        <p:spPr bwMode="auto">
          <a:xfrm>
            <a:off x="1187450" y="549275"/>
            <a:ext cx="1811338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61" name="Text Box 17"/>
          <p:cNvSpPr txBox="1">
            <a:spLocks noChangeArrowheads="1"/>
          </p:cNvSpPr>
          <p:nvPr/>
        </p:nvSpPr>
        <p:spPr bwMode="auto">
          <a:xfrm>
            <a:off x="1042988" y="6256338"/>
            <a:ext cx="79454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/>
              <a:t>Ανθρωπόμορφα τελετουργικά αγγεία της Προανακτορικής περιόδου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62" name="Rectangle 1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8852" name="Picture 4" descr="Cr471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64163" y="2133600"/>
            <a:ext cx="1457325" cy="2185988"/>
          </a:xfrm>
          <a:noFill/>
          <a:ln/>
        </p:spPr>
      </p:pic>
      <p:pic>
        <p:nvPicPr>
          <p:cNvPr id="78855" name="Picture 7" descr="Cr244plagia_b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03575" y="2133600"/>
            <a:ext cx="1457325" cy="2185988"/>
          </a:xfrm>
          <a:noFill/>
          <a:ln/>
        </p:spPr>
      </p:pic>
      <p:pic>
        <p:nvPicPr>
          <p:cNvPr id="78858" name="Picture 10" descr="Cr245plagia_a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443663" y="404813"/>
            <a:ext cx="2016125" cy="1670050"/>
          </a:xfrm>
          <a:noFill/>
          <a:ln/>
        </p:spPr>
      </p:pic>
      <p:pic>
        <p:nvPicPr>
          <p:cNvPr id="78861" name="Picture 13" descr="sl"/>
          <p:cNvPicPr>
            <a:picLocks noChangeAspect="1" noChangeArrowheads="1"/>
          </p:cNvPicPr>
          <p:nvPr>
            <p:ph sz="quarter" idx="4"/>
          </p:nvPr>
        </p:nvPicPr>
        <p:blipFill>
          <a:blip r:embed="rId5" cstate="print"/>
          <a:srcRect b="64078"/>
          <a:stretch>
            <a:fillRect/>
          </a:stretch>
        </p:blipFill>
        <p:spPr>
          <a:xfrm>
            <a:off x="3132138" y="4652963"/>
            <a:ext cx="1081087" cy="692150"/>
          </a:xfrm>
          <a:noFill/>
          <a:ln/>
        </p:spPr>
      </p:pic>
      <p:pic>
        <p:nvPicPr>
          <p:cNvPr id="78864" name="Picture 16" descr="σλ"/>
          <p:cNvPicPr>
            <a:picLocks noChangeAspect="1" noChangeArrowheads="1"/>
          </p:cNvPicPr>
          <p:nvPr/>
        </p:nvPicPr>
        <p:blipFill>
          <a:blip r:embed="rId6" cstate="print">
            <a:lum bright="12000"/>
          </a:blip>
          <a:srcRect t="13632" b="31796"/>
          <a:stretch>
            <a:fillRect/>
          </a:stretch>
        </p:blipFill>
        <p:spPr bwMode="auto">
          <a:xfrm>
            <a:off x="684213" y="404813"/>
            <a:ext cx="4535487" cy="1568450"/>
          </a:xfrm>
          <a:prstGeom prst="rect">
            <a:avLst/>
          </a:prstGeom>
          <a:noFill/>
        </p:spPr>
      </p:pic>
      <p:pic>
        <p:nvPicPr>
          <p:cNvPr id="78865" name="Picture 17" descr="slide0003"/>
          <p:cNvPicPr>
            <a:picLocks noChangeAspect="1" noChangeArrowheads="1"/>
          </p:cNvPicPr>
          <p:nvPr/>
        </p:nvPicPr>
        <p:blipFill>
          <a:blip r:embed="rId7"/>
          <a:srcRect l="3314" t="5946" r="3830" b="31097"/>
          <a:stretch>
            <a:fillRect/>
          </a:stretch>
        </p:blipFill>
        <p:spPr bwMode="auto">
          <a:xfrm>
            <a:off x="1403350" y="2492375"/>
            <a:ext cx="1000125" cy="1727200"/>
          </a:xfrm>
          <a:prstGeom prst="rect">
            <a:avLst/>
          </a:prstGeom>
          <a:noFill/>
        </p:spPr>
      </p:pic>
      <p:pic>
        <p:nvPicPr>
          <p:cNvPr id="78866" name="Picture 18" descr="εικον 00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92725" y="4724400"/>
            <a:ext cx="1181100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67" name="Text Box 19"/>
          <p:cNvSpPr txBox="1">
            <a:spLocks noChangeArrowheads="1"/>
          </p:cNvSpPr>
          <p:nvPr/>
        </p:nvSpPr>
        <p:spPr bwMode="auto">
          <a:xfrm>
            <a:off x="2535238" y="1865313"/>
            <a:ext cx="9636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/>
              <a:t>Κομμός</a:t>
            </a:r>
          </a:p>
        </p:txBody>
      </p:sp>
      <p:sp>
        <p:nvSpPr>
          <p:cNvPr id="78868" name="Text Box 20"/>
          <p:cNvSpPr txBox="1">
            <a:spLocks noChangeArrowheads="1"/>
          </p:cNvSpPr>
          <p:nvPr/>
        </p:nvSpPr>
        <p:spPr bwMode="auto">
          <a:xfrm>
            <a:off x="7072313" y="2081213"/>
            <a:ext cx="1006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/>
              <a:t>Κνωσός</a:t>
            </a:r>
          </a:p>
        </p:txBody>
      </p:sp>
      <p:sp>
        <p:nvSpPr>
          <p:cNvPr id="78869" name="Text Box 21"/>
          <p:cNvSpPr txBox="1">
            <a:spLocks noChangeArrowheads="1"/>
          </p:cNvSpPr>
          <p:nvPr/>
        </p:nvSpPr>
        <p:spPr bwMode="auto">
          <a:xfrm>
            <a:off x="1403350" y="4168775"/>
            <a:ext cx="1695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/>
              <a:t>Μυκήνες</a:t>
            </a:r>
          </a:p>
        </p:txBody>
      </p:sp>
      <p:sp>
        <p:nvSpPr>
          <p:cNvPr id="78870" name="Text Box 22"/>
          <p:cNvSpPr txBox="1">
            <a:spLocks noChangeArrowheads="1"/>
          </p:cNvSpPr>
          <p:nvPr/>
        </p:nvSpPr>
        <p:spPr bwMode="auto">
          <a:xfrm>
            <a:off x="3419475" y="4149725"/>
            <a:ext cx="1635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/>
              <a:t>Κνωσός</a:t>
            </a:r>
          </a:p>
        </p:txBody>
      </p:sp>
      <p:sp>
        <p:nvSpPr>
          <p:cNvPr id="78871" name="Text Box 23"/>
          <p:cNvSpPr txBox="1">
            <a:spLocks noChangeArrowheads="1"/>
          </p:cNvSpPr>
          <p:nvPr/>
        </p:nvSpPr>
        <p:spPr bwMode="auto">
          <a:xfrm>
            <a:off x="6372225" y="4076700"/>
            <a:ext cx="1276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/>
              <a:t>Ζάκρος</a:t>
            </a:r>
          </a:p>
        </p:txBody>
      </p:sp>
      <p:sp>
        <p:nvSpPr>
          <p:cNvPr id="78872" name="Text Box 24"/>
          <p:cNvSpPr txBox="1">
            <a:spLocks noChangeArrowheads="1"/>
          </p:cNvSpPr>
          <p:nvPr/>
        </p:nvSpPr>
        <p:spPr bwMode="auto">
          <a:xfrm>
            <a:off x="3203575" y="5321300"/>
            <a:ext cx="15652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/>
              <a:t>Ζάκρος</a:t>
            </a:r>
          </a:p>
        </p:txBody>
      </p:sp>
      <p:sp>
        <p:nvSpPr>
          <p:cNvPr id="78873" name="Text Box 25"/>
          <p:cNvSpPr txBox="1">
            <a:spLocks noChangeArrowheads="1"/>
          </p:cNvSpPr>
          <p:nvPr/>
        </p:nvSpPr>
        <p:spPr bwMode="auto">
          <a:xfrm>
            <a:off x="6640513" y="5537200"/>
            <a:ext cx="15128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/>
              <a:t>Παλαίκαστρο</a:t>
            </a:r>
          </a:p>
        </p:txBody>
      </p:sp>
      <p:pic>
        <p:nvPicPr>
          <p:cNvPr id="78874" name="Picture 26" descr="σάρωση0130 copy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64388" y="2565400"/>
            <a:ext cx="833437" cy="1296988"/>
          </a:xfrm>
          <a:prstGeom prst="rect">
            <a:avLst/>
          </a:prstGeom>
          <a:noFill/>
        </p:spPr>
      </p:pic>
      <p:sp>
        <p:nvSpPr>
          <p:cNvPr id="78875" name="Text Box 27"/>
          <p:cNvSpPr txBox="1">
            <a:spLocks noChangeArrowheads="1"/>
          </p:cNvSpPr>
          <p:nvPr/>
        </p:nvSpPr>
        <p:spPr bwMode="auto">
          <a:xfrm>
            <a:off x="1384300" y="6375400"/>
            <a:ext cx="4108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2000"/>
              <a:t>Προτομές ταύρων και άλλων ζώων</a:t>
            </a:r>
          </a:p>
        </p:txBody>
      </p:sp>
      <p:pic>
        <p:nvPicPr>
          <p:cNvPr id="78876" name="Picture 28" descr="σάρωση006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79388" y="4652963"/>
            <a:ext cx="1152525" cy="1022350"/>
          </a:xfrm>
          <a:prstGeom prst="rect">
            <a:avLst/>
          </a:prstGeom>
          <a:noFill/>
        </p:spPr>
      </p:pic>
      <p:pic>
        <p:nvPicPr>
          <p:cNvPr id="78877" name="Picture 29" descr="σάρωση008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476375" y="4652963"/>
            <a:ext cx="1150938" cy="1011237"/>
          </a:xfrm>
          <a:prstGeom prst="rect">
            <a:avLst/>
          </a:prstGeom>
          <a:noFill/>
        </p:spPr>
      </p:pic>
      <p:sp>
        <p:nvSpPr>
          <p:cNvPr id="78878" name="Text Box 30"/>
          <p:cNvSpPr txBox="1">
            <a:spLocks noChangeArrowheads="1"/>
          </p:cNvSpPr>
          <p:nvPr/>
        </p:nvSpPr>
        <p:spPr bwMode="auto">
          <a:xfrm>
            <a:off x="950913" y="5681663"/>
            <a:ext cx="9366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/>
              <a:t>Ζάκρος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4" name="Rectangle 1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44" name="Picture 4" descr="Cr251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1268413"/>
            <a:ext cx="1966912" cy="2951162"/>
          </a:xfrm>
          <a:noFill/>
          <a:ln/>
        </p:spPr>
      </p:pic>
      <p:pic>
        <p:nvPicPr>
          <p:cNvPr id="10247" name="Picture 7" descr="Cr254b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700338" y="1484313"/>
            <a:ext cx="1824037" cy="2736850"/>
          </a:xfrm>
          <a:noFill/>
          <a:ln/>
        </p:spPr>
      </p:pic>
      <p:pic>
        <p:nvPicPr>
          <p:cNvPr id="10250" name="Picture 10" descr="cr256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787900" y="1557338"/>
            <a:ext cx="1825625" cy="2736850"/>
          </a:xfrm>
          <a:noFill/>
          <a:ln/>
        </p:spPr>
      </p:pic>
      <p:pic>
        <p:nvPicPr>
          <p:cNvPr id="10253" name="Picture 13" descr="Cr257a"/>
          <p:cNvPicPr>
            <a:picLocks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732588" y="1484313"/>
            <a:ext cx="1920875" cy="2881312"/>
          </a:xfrm>
          <a:noFill/>
          <a:ln/>
        </p:spPr>
      </p:pic>
      <p:sp>
        <p:nvSpPr>
          <p:cNvPr id="10256" name="Text Box 16"/>
          <p:cNvSpPr txBox="1">
            <a:spLocks noChangeArrowheads="1"/>
          </p:cNvSpPr>
          <p:nvPr/>
        </p:nvSpPr>
        <p:spPr bwMode="auto">
          <a:xfrm>
            <a:off x="2319338" y="5176838"/>
            <a:ext cx="47386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/>
              <a:t>Η «Θεά μεθ’ υψωμένων χειρών» (Σ. Αλεξίου)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46" name="Rectangle 1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95236" name="Picture 4" descr="εικ"/>
          <p:cNvPicPr>
            <a:picLocks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435600" y="3141663"/>
            <a:ext cx="2520950" cy="1490662"/>
          </a:xfrm>
          <a:noFill/>
          <a:ln/>
        </p:spPr>
      </p:pic>
      <p:pic>
        <p:nvPicPr>
          <p:cNvPr id="95239" name="Picture 7" descr="slide0005"/>
          <p:cNvPicPr>
            <a:picLocks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8313" y="476250"/>
            <a:ext cx="2736850" cy="1668463"/>
          </a:xfrm>
          <a:noFill/>
          <a:ln/>
        </p:spPr>
      </p:pic>
      <p:pic>
        <p:nvPicPr>
          <p:cNvPr id="95242" name="Picture 10" descr="slide0004"/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lum contrast="6000"/>
          </a:blip>
          <a:srcRect/>
          <a:stretch>
            <a:fillRect/>
          </a:stretch>
        </p:blipFill>
        <p:spPr>
          <a:xfrm>
            <a:off x="1692275" y="2636838"/>
            <a:ext cx="2503488" cy="3457575"/>
          </a:xfrm>
          <a:noFill/>
          <a:ln/>
        </p:spPr>
      </p:pic>
      <p:pic>
        <p:nvPicPr>
          <p:cNvPr id="95245" name="Picture 13" descr="Cr361a"/>
          <p:cNvPicPr>
            <a:picLocks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435600" y="115888"/>
            <a:ext cx="3281363" cy="2187575"/>
          </a:xfrm>
          <a:noFill/>
          <a:ln/>
        </p:spPr>
      </p:pic>
      <p:sp>
        <p:nvSpPr>
          <p:cNvPr id="95248" name="Text Box 16"/>
          <p:cNvSpPr txBox="1">
            <a:spLocks noChangeArrowheads="1"/>
          </p:cNvSpPr>
          <p:nvPr/>
        </p:nvSpPr>
        <p:spPr bwMode="auto">
          <a:xfrm>
            <a:off x="1527175" y="2224088"/>
            <a:ext cx="9366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/>
              <a:t>Ζάκρος</a:t>
            </a:r>
          </a:p>
        </p:txBody>
      </p:sp>
      <p:sp>
        <p:nvSpPr>
          <p:cNvPr id="95249" name="Text Box 17"/>
          <p:cNvSpPr txBox="1">
            <a:spLocks noChangeArrowheads="1"/>
          </p:cNvSpPr>
          <p:nvPr/>
        </p:nvSpPr>
        <p:spPr bwMode="auto">
          <a:xfrm>
            <a:off x="6443663" y="1989138"/>
            <a:ext cx="1676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/>
              <a:t>Κνωσός</a:t>
            </a:r>
          </a:p>
        </p:txBody>
      </p:sp>
      <p:sp>
        <p:nvSpPr>
          <p:cNvPr id="95250" name="Text Box 18"/>
          <p:cNvSpPr txBox="1">
            <a:spLocks noChangeArrowheads="1"/>
          </p:cNvSpPr>
          <p:nvPr/>
        </p:nvSpPr>
        <p:spPr bwMode="auto">
          <a:xfrm>
            <a:off x="6280150" y="4745038"/>
            <a:ext cx="9366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/>
              <a:t>Ζάκρος</a:t>
            </a:r>
          </a:p>
        </p:txBody>
      </p:sp>
      <p:sp>
        <p:nvSpPr>
          <p:cNvPr id="95251" name="Text Box 19"/>
          <p:cNvSpPr txBox="1">
            <a:spLocks noChangeArrowheads="1"/>
          </p:cNvSpPr>
          <p:nvPr/>
        </p:nvSpPr>
        <p:spPr bwMode="auto">
          <a:xfrm>
            <a:off x="1958975" y="6092825"/>
            <a:ext cx="8032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/>
              <a:t>Μάλια</a:t>
            </a:r>
          </a:p>
        </p:txBody>
      </p:sp>
      <p:sp>
        <p:nvSpPr>
          <p:cNvPr id="95252" name="Text Box 20"/>
          <p:cNvSpPr txBox="1">
            <a:spLocks noChangeArrowheads="1"/>
          </p:cNvSpPr>
          <p:nvPr/>
        </p:nvSpPr>
        <p:spPr bwMode="auto">
          <a:xfrm>
            <a:off x="2555875" y="6453188"/>
            <a:ext cx="56038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/>
              <a:t>Σκεύη σε μορφή θαλασσίων οστρέων</a:t>
            </a:r>
          </a:p>
        </p:txBody>
      </p:sp>
      <p:pic>
        <p:nvPicPr>
          <p:cNvPr id="95253" name="Picture 21" descr="image0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938" y="549275"/>
            <a:ext cx="1655762" cy="1533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1" name="Picture 3" descr="slide00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0"/>
            <a:ext cx="1898650" cy="3284538"/>
          </a:xfrm>
          <a:prstGeom prst="rect">
            <a:avLst/>
          </a:prstGeom>
          <a:noFill/>
        </p:spPr>
      </p:pic>
      <p:pic>
        <p:nvPicPr>
          <p:cNvPr id="99332" name="Picture 4" descr="ει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6013" y="3429000"/>
            <a:ext cx="1338262" cy="2736850"/>
          </a:xfrm>
          <a:prstGeom prst="rect">
            <a:avLst/>
          </a:prstGeom>
          <a:noFill/>
        </p:spPr>
      </p:pic>
      <p:pic>
        <p:nvPicPr>
          <p:cNvPr id="99333" name="Picture 5" descr="slide000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8125" y="260350"/>
            <a:ext cx="1598613" cy="2781300"/>
          </a:xfrm>
          <a:prstGeom prst="rect">
            <a:avLst/>
          </a:prstGeom>
          <a:noFill/>
        </p:spPr>
      </p:pic>
      <p:pic>
        <p:nvPicPr>
          <p:cNvPr id="99334" name="Picture 6" descr="slides0017 cop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72225" y="3141663"/>
            <a:ext cx="1871663" cy="3141662"/>
          </a:xfrm>
          <a:prstGeom prst="rect">
            <a:avLst/>
          </a:prstGeom>
          <a:noFill/>
        </p:spPr>
      </p:pic>
      <p:pic>
        <p:nvPicPr>
          <p:cNvPr id="99335" name="Picture 7" descr="slides003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35375" y="188913"/>
            <a:ext cx="1674813" cy="2663825"/>
          </a:xfrm>
          <a:prstGeom prst="rect">
            <a:avLst/>
          </a:prstGeom>
          <a:noFill/>
        </p:spPr>
      </p:pic>
      <p:pic>
        <p:nvPicPr>
          <p:cNvPr id="99336" name="Picture 8" descr="εικ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92500" y="3213100"/>
            <a:ext cx="1935163" cy="3167063"/>
          </a:xfrm>
          <a:prstGeom prst="rect">
            <a:avLst/>
          </a:prstGeom>
          <a:noFill/>
        </p:spPr>
      </p:pic>
      <p:sp>
        <p:nvSpPr>
          <p:cNvPr id="99340" name="Text Box 12"/>
          <p:cNvSpPr txBox="1">
            <a:spLocks noChangeArrowheads="1"/>
          </p:cNvSpPr>
          <p:nvPr/>
        </p:nvSpPr>
        <p:spPr bwMode="auto">
          <a:xfrm>
            <a:off x="1908175" y="6329363"/>
            <a:ext cx="56165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/>
              <a:t>Ρυτά κωνικά και ωοειδή από διάφορες ύλες. Ζάκρος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3428" name="Picture 4" descr="εικ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59113" y="404813"/>
            <a:ext cx="2987675" cy="5721350"/>
          </a:xfrm>
          <a:noFill/>
          <a:ln/>
        </p:spPr>
      </p:pic>
      <p:sp>
        <p:nvSpPr>
          <p:cNvPr id="103431" name="Text Box 7"/>
          <p:cNvSpPr txBox="1">
            <a:spLocks noChangeArrowheads="1"/>
          </p:cNvSpPr>
          <p:nvPr/>
        </p:nvSpPr>
        <p:spPr bwMode="auto">
          <a:xfrm>
            <a:off x="2195513" y="6256338"/>
            <a:ext cx="539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/>
              <a:t>Το ρυτό από ορεία κρύσταλλο από τη Ζάκρο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3" name="Picture 3" descr="s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15888"/>
            <a:ext cx="2074862" cy="4176712"/>
          </a:xfrm>
          <a:prstGeom prst="rect">
            <a:avLst/>
          </a:prstGeom>
          <a:noFill/>
        </p:spPr>
      </p:pic>
      <p:pic>
        <p:nvPicPr>
          <p:cNvPr id="97284" name="Picture 4" descr="ει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3938" y="188913"/>
            <a:ext cx="1773237" cy="4681537"/>
          </a:xfrm>
          <a:prstGeom prst="rect">
            <a:avLst/>
          </a:prstGeom>
          <a:noFill/>
        </p:spPr>
      </p:pic>
      <p:pic>
        <p:nvPicPr>
          <p:cNvPr id="97285" name="Picture 5" descr="Cr45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888" y="404813"/>
            <a:ext cx="2625725" cy="3960812"/>
          </a:xfrm>
          <a:prstGeom prst="rect">
            <a:avLst/>
          </a:prstGeom>
          <a:noFill/>
        </p:spPr>
      </p:pic>
      <p:sp>
        <p:nvSpPr>
          <p:cNvPr id="97286" name="Text Box 6"/>
          <p:cNvSpPr txBox="1">
            <a:spLocks noChangeArrowheads="1"/>
          </p:cNvSpPr>
          <p:nvPr/>
        </p:nvSpPr>
        <p:spPr bwMode="auto">
          <a:xfrm>
            <a:off x="663575" y="4437063"/>
            <a:ext cx="14081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/>
              <a:t>Αγία Τριάδα</a:t>
            </a:r>
          </a:p>
        </p:txBody>
      </p:sp>
      <p:sp>
        <p:nvSpPr>
          <p:cNvPr id="97287" name="Text Box 7"/>
          <p:cNvSpPr txBox="1">
            <a:spLocks noChangeArrowheads="1"/>
          </p:cNvSpPr>
          <p:nvPr/>
        </p:nvSpPr>
        <p:spPr bwMode="auto">
          <a:xfrm>
            <a:off x="3903663" y="5013325"/>
            <a:ext cx="936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/>
              <a:t>Ζάκρος</a:t>
            </a:r>
          </a:p>
        </p:txBody>
      </p:sp>
      <p:sp>
        <p:nvSpPr>
          <p:cNvPr id="97288" name="Text Box 8"/>
          <p:cNvSpPr txBox="1">
            <a:spLocks noChangeArrowheads="1"/>
          </p:cNvSpPr>
          <p:nvPr/>
        </p:nvSpPr>
        <p:spPr bwMode="auto">
          <a:xfrm>
            <a:off x="6856413" y="4149725"/>
            <a:ext cx="14081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/>
              <a:t>Αγία Τριάδα</a:t>
            </a:r>
          </a:p>
        </p:txBody>
      </p:sp>
      <p:pic>
        <p:nvPicPr>
          <p:cNvPr id="97289" name="Picture 9" descr="σλ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24525" y="4724400"/>
            <a:ext cx="1800225" cy="1646238"/>
          </a:xfrm>
          <a:prstGeom prst="rect">
            <a:avLst/>
          </a:prstGeom>
          <a:noFill/>
        </p:spPr>
      </p:pic>
      <p:sp>
        <p:nvSpPr>
          <p:cNvPr id="97290" name="Text Box 10"/>
          <p:cNvSpPr txBox="1">
            <a:spLocks noChangeArrowheads="1"/>
          </p:cNvSpPr>
          <p:nvPr/>
        </p:nvSpPr>
        <p:spPr bwMode="auto">
          <a:xfrm>
            <a:off x="7575550" y="5321300"/>
            <a:ext cx="10064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/>
              <a:t>Κνωσός</a:t>
            </a:r>
          </a:p>
        </p:txBody>
      </p:sp>
      <p:pic>
        <p:nvPicPr>
          <p:cNvPr id="97291" name="Picture 11" descr="σλ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39975" y="4652963"/>
            <a:ext cx="1290638" cy="1657350"/>
          </a:xfrm>
          <a:prstGeom prst="rect">
            <a:avLst/>
          </a:prstGeom>
          <a:noFill/>
        </p:spPr>
      </p:pic>
      <p:sp>
        <p:nvSpPr>
          <p:cNvPr id="97292" name="Text Box 12"/>
          <p:cNvSpPr txBox="1">
            <a:spLocks noChangeArrowheads="1"/>
          </p:cNvSpPr>
          <p:nvPr/>
        </p:nvSpPr>
        <p:spPr bwMode="auto">
          <a:xfrm>
            <a:off x="1042988" y="5734050"/>
            <a:ext cx="13874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/>
              <a:t>Κνωσός</a:t>
            </a:r>
          </a:p>
        </p:txBody>
      </p:sp>
      <p:sp>
        <p:nvSpPr>
          <p:cNvPr id="97293" name="Text Box 13"/>
          <p:cNvSpPr txBox="1">
            <a:spLocks noChangeArrowheads="1"/>
          </p:cNvSpPr>
          <p:nvPr/>
        </p:nvSpPr>
        <p:spPr bwMode="auto">
          <a:xfrm>
            <a:off x="2268538" y="6400800"/>
            <a:ext cx="48593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/>
              <a:t>Ρυτά με ανάγλυφες θρησκευτικές σκηνές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86" name="Rectangle 1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5476" name="Picture 4" descr="image086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3213100"/>
            <a:ext cx="1557337" cy="2305050"/>
          </a:xfrm>
          <a:noFill/>
          <a:ln/>
        </p:spPr>
      </p:pic>
      <p:pic>
        <p:nvPicPr>
          <p:cNvPr id="105479" name="Picture 7" descr="Cr230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380288" y="188913"/>
            <a:ext cx="1457325" cy="2185987"/>
          </a:xfrm>
          <a:noFill/>
          <a:ln/>
        </p:spPr>
      </p:pic>
      <p:pic>
        <p:nvPicPr>
          <p:cNvPr id="105482" name="Picture 10" descr="Cr178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23850" y="260350"/>
            <a:ext cx="1541463" cy="2187575"/>
          </a:xfrm>
          <a:noFill/>
          <a:ln/>
        </p:spPr>
      </p:pic>
      <p:pic>
        <p:nvPicPr>
          <p:cNvPr id="105485" name="Picture 13" descr="cr239a"/>
          <p:cNvPicPr>
            <a:picLocks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867400" y="260350"/>
            <a:ext cx="1249363" cy="1873250"/>
          </a:xfrm>
          <a:noFill/>
          <a:ln/>
        </p:spPr>
      </p:pic>
      <p:pic>
        <p:nvPicPr>
          <p:cNvPr id="105488" name="Picture 16" descr="Cr62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775" y="3213100"/>
            <a:ext cx="4032250" cy="2689225"/>
          </a:xfrm>
          <a:prstGeom prst="rect">
            <a:avLst/>
          </a:prstGeom>
          <a:noFill/>
        </p:spPr>
      </p:pic>
      <p:pic>
        <p:nvPicPr>
          <p:cNvPr id="105489" name="Picture 17" descr="sl"/>
          <p:cNvPicPr>
            <a:picLocks noChangeAspect="1" noChangeArrowheads="1"/>
          </p:cNvPicPr>
          <p:nvPr/>
        </p:nvPicPr>
        <p:blipFill>
          <a:blip r:embed="rId7" cstate="print">
            <a:lum bright="12000"/>
          </a:blip>
          <a:srcRect/>
          <a:stretch>
            <a:fillRect/>
          </a:stretch>
        </p:blipFill>
        <p:spPr bwMode="auto">
          <a:xfrm>
            <a:off x="2268538" y="260350"/>
            <a:ext cx="1755775" cy="2447925"/>
          </a:xfrm>
          <a:prstGeom prst="rect">
            <a:avLst/>
          </a:prstGeom>
          <a:noFill/>
        </p:spPr>
      </p:pic>
      <p:pic>
        <p:nvPicPr>
          <p:cNvPr id="105491" name="Picture 19" descr="Cr593_di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19925" y="2636838"/>
            <a:ext cx="1993900" cy="3600450"/>
          </a:xfrm>
          <a:prstGeom prst="rect">
            <a:avLst/>
          </a:prstGeom>
          <a:noFill/>
        </p:spPr>
      </p:pic>
      <p:pic>
        <p:nvPicPr>
          <p:cNvPr id="105492" name="Picture 20" descr="sl"/>
          <p:cNvPicPr>
            <a:picLocks noChangeAspect="1" noChangeArrowheads="1"/>
          </p:cNvPicPr>
          <p:nvPr/>
        </p:nvPicPr>
        <p:blipFill>
          <a:blip r:embed="rId9">
            <a:lum bright="12000" contrast="6000"/>
          </a:blip>
          <a:srcRect/>
          <a:stretch>
            <a:fillRect/>
          </a:stretch>
        </p:blipFill>
        <p:spPr bwMode="auto">
          <a:xfrm>
            <a:off x="4572000" y="333375"/>
            <a:ext cx="757238" cy="2089150"/>
          </a:xfrm>
          <a:prstGeom prst="rect">
            <a:avLst/>
          </a:prstGeom>
          <a:noFill/>
        </p:spPr>
      </p:pic>
      <p:sp>
        <p:nvSpPr>
          <p:cNvPr id="105493" name="Text Box 21"/>
          <p:cNvSpPr txBox="1">
            <a:spLocks noChangeArrowheads="1"/>
          </p:cNvSpPr>
          <p:nvPr/>
        </p:nvSpPr>
        <p:spPr bwMode="auto">
          <a:xfrm>
            <a:off x="2608263" y="6184900"/>
            <a:ext cx="35194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/>
              <a:t>Η θρησκευτική χρήση των ρυτών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06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10596" name="Picture 4" descr="Cr597_1_det1_dia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333375"/>
            <a:ext cx="5010150" cy="3267075"/>
          </a:xfrm>
          <a:noFill/>
          <a:ln/>
        </p:spPr>
      </p:pic>
      <p:pic>
        <p:nvPicPr>
          <p:cNvPr id="110599" name="Picture 7" descr="Cus10252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300788" y="549275"/>
            <a:ext cx="1616075" cy="2185988"/>
          </a:xfrm>
          <a:noFill/>
          <a:ln/>
        </p:spPr>
      </p:pic>
      <p:sp>
        <p:nvSpPr>
          <p:cNvPr id="110602" name="Text Box 10"/>
          <p:cNvSpPr txBox="1">
            <a:spLocks noChangeArrowheads="1"/>
          </p:cNvSpPr>
          <p:nvPr/>
        </p:nvSpPr>
        <p:spPr bwMode="auto">
          <a:xfrm>
            <a:off x="2484438" y="6092825"/>
            <a:ext cx="45577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/>
              <a:t>Άλλα αγγεία για σπονδές ή τελετουργίες</a:t>
            </a:r>
          </a:p>
        </p:txBody>
      </p:sp>
      <p:sp>
        <p:nvSpPr>
          <p:cNvPr id="110603" name="Text Box 11"/>
          <p:cNvSpPr txBox="1">
            <a:spLocks noChangeArrowheads="1"/>
          </p:cNvSpPr>
          <p:nvPr/>
        </p:nvSpPr>
        <p:spPr bwMode="auto">
          <a:xfrm>
            <a:off x="1116013" y="3789363"/>
            <a:ext cx="33559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/>
              <a:t>Σαρκοφάγος της Αγίας Τριάδας</a:t>
            </a:r>
          </a:p>
        </p:txBody>
      </p:sp>
      <p:sp>
        <p:nvSpPr>
          <p:cNvPr id="110604" name="Text Box 12"/>
          <p:cNvSpPr txBox="1">
            <a:spLocks noChangeArrowheads="1"/>
          </p:cNvSpPr>
          <p:nvPr/>
        </p:nvSpPr>
        <p:spPr bwMode="auto">
          <a:xfrm>
            <a:off x="5364163" y="2997200"/>
            <a:ext cx="55800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/>
              <a:t>Αγγεία από τον Τάφο των Διπλών </a:t>
            </a:r>
          </a:p>
          <a:p>
            <a:r>
              <a:rPr lang="el-GR"/>
              <a:t>            Πελέκεων στην Κνωσό</a:t>
            </a:r>
          </a:p>
        </p:txBody>
      </p:sp>
      <p:pic>
        <p:nvPicPr>
          <p:cNvPr id="110605" name="Picture 13" descr="συντηρημένα20028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/>
          <a:srcRect t="49129"/>
          <a:stretch>
            <a:fillRect/>
          </a:stretch>
        </p:blipFill>
        <p:spPr>
          <a:xfrm>
            <a:off x="6011863" y="3860800"/>
            <a:ext cx="2089150" cy="1584325"/>
          </a:xfrm>
          <a:noFill/>
          <a:ln/>
        </p:spPr>
      </p:pic>
      <p:sp>
        <p:nvSpPr>
          <p:cNvPr id="110608" name="Text Box 16"/>
          <p:cNvSpPr txBox="1">
            <a:spLocks noChangeArrowheads="1"/>
          </p:cNvSpPr>
          <p:nvPr/>
        </p:nvSpPr>
        <p:spPr bwMode="auto">
          <a:xfrm>
            <a:off x="6640513" y="5537200"/>
            <a:ext cx="936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/>
              <a:t>Ζάκρος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02" name="Rectangle 1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14692" name="Picture 4" descr="σάρωση0111"/>
          <p:cNvPicPr>
            <a:picLocks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4213" y="333375"/>
            <a:ext cx="1281112" cy="2185988"/>
          </a:xfrm>
          <a:noFill/>
          <a:ln/>
        </p:spPr>
      </p:pic>
      <p:pic>
        <p:nvPicPr>
          <p:cNvPr id="114695" name="Picture 7" descr="σάρωση0057"/>
          <p:cNvPicPr>
            <a:picLocks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0" y="404813"/>
            <a:ext cx="1239838" cy="2087562"/>
          </a:xfrm>
          <a:noFill/>
          <a:ln/>
        </p:spPr>
      </p:pic>
      <p:pic>
        <p:nvPicPr>
          <p:cNvPr id="114698" name="Picture 10" descr="σάρωση0112"/>
          <p:cNvPicPr>
            <a:picLocks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2627313" y="188913"/>
            <a:ext cx="1200150" cy="2232025"/>
          </a:xfrm>
          <a:noFill/>
          <a:ln/>
        </p:spPr>
      </p:pic>
      <p:pic>
        <p:nvPicPr>
          <p:cNvPr id="114701" name="Picture 13" descr="εικ"/>
          <p:cNvPicPr>
            <a:picLocks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804025" y="333375"/>
            <a:ext cx="1274763" cy="2187575"/>
          </a:xfrm>
          <a:noFill/>
          <a:ln/>
        </p:spPr>
      </p:pic>
      <p:pic>
        <p:nvPicPr>
          <p:cNvPr id="114704" name="Picture 16" descr="σλ"/>
          <p:cNvPicPr>
            <a:picLocks noChangeAspect="1" noChangeArrowheads="1"/>
          </p:cNvPicPr>
          <p:nvPr/>
        </p:nvPicPr>
        <p:blipFill>
          <a:blip r:embed="rId6"/>
          <a:srcRect b="14151"/>
          <a:stretch>
            <a:fillRect/>
          </a:stretch>
        </p:blipFill>
        <p:spPr bwMode="auto">
          <a:xfrm>
            <a:off x="3203575" y="3141663"/>
            <a:ext cx="5545138" cy="2541587"/>
          </a:xfrm>
          <a:prstGeom prst="rect">
            <a:avLst/>
          </a:prstGeom>
          <a:noFill/>
        </p:spPr>
      </p:pic>
      <p:pic>
        <p:nvPicPr>
          <p:cNvPr id="114705" name="Picture 17" descr="Πλάτων 04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288" y="3141663"/>
            <a:ext cx="2663825" cy="1998662"/>
          </a:xfrm>
          <a:prstGeom prst="rect">
            <a:avLst/>
          </a:prstGeom>
          <a:noFill/>
        </p:spPr>
      </p:pic>
      <p:sp>
        <p:nvSpPr>
          <p:cNvPr id="114706" name="Text Box 18"/>
          <p:cNvSpPr txBox="1">
            <a:spLocks noChangeArrowheads="1"/>
          </p:cNvSpPr>
          <p:nvPr/>
        </p:nvSpPr>
        <p:spPr bwMode="auto">
          <a:xfrm>
            <a:off x="2555875" y="6237288"/>
            <a:ext cx="39608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/>
              <a:t>Τα ποτήρια της «Ιερής Κοινωνίας»</a:t>
            </a:r>
          </a:p>
        </p:txBody>
      </p:sp>
      <p:sp>
        <p:nvSpPr>
          <p:cNvPr id="114707" name="Text Box 19"/>
          <p:cNvSpPr txBox="1">
            <a:spLocks noChangeArrowheads="1"/>
          </p:cNvSpPr>
          <p:nvPr/>
        </p:nvSpPr>
        <p:spPr bwMode="auto">
          <a:xfrm>
            <a:off x="447675" y="5176838"/>
            <a:ext cx="2524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/>
              <a:t>Δακτυλίδι της Τίρυνθας</a:t>
            </a:r>
          </a:p>
        </p:txBody>
      </p:sp>
      <p:sp>
        <p:nvSpPr>
          <p:cNvPr id="114708" name="Text Box 20"/>
          <p:cNvSpPr txBox="1">
            <a:spLocks noChangeArrowheads="1"/>
          </p:cNvSpPr>
          <p:nvPr/>
        </p:nvSpPr>
        <p:spPr bwMode="auto">
          <a:xfrm>
            <a:off x="3851275" y="5681663"/>
            <a:ext cx="43926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/>
              <a:t>Η Τοιχογραφία της Αγίας Μετάληψης</a:t>
            </a:r>
          </a:p>
        </p:txBody>
      </p:sp>
      <p:sp>
        <p:nvSpPr>
          <p:cNvPr id="114709" name="Text Box 21"/>
          <p:cNvSpPr txBox="1">
            <a:spLocks noChangeArrowheads="1"/>
          </p:cNvSpPr>
          <p:nvPr/>
        </p:nvSpPr>
        <p:spPr bwMode="auto">
          <a:xfrm>
            <a:off x="1979613" y="2513013"/>
            <a:ext cx="63547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/>
              <a:t>Λίθινα ποτήρια από το θησαυροφυλάκιο της Ζάκρου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19812" name="Picture 4" descr="Cr392a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31913" y="1989138"/>
            <a:ext cx="2700337" cy="3168650"/>
          </a:xfrm>
          <a:noFill/>
          <a:ln/>
        </p:spPr>
      </p:pic>
      <p:pic>
        <p:nvPicPr>
          <p:cNvPr id="119815" name="Picture 7" descr="sl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>
            <a:lum bright="6000"/>
          </a:blip>
          <a:srcRect l="51611" t="5423" b="7851"/>
          <a:stretch>
            <a:fillRect/>
          </a:stretch>
        </p:blipFill>
        <p:spPr>
          <a:xfrm>
            <a:off x="5148263" y="1628775"/>
            <a:ext cx="2641600" cy="3602038"/>
          </a:xfrm>
          <a:noFill/>
          <a:ln/>
        </p:spPr>
      </p:pic>
      <p:sp>
        <p:nvSpPr>
          <p:cNvPr id="119818" name="Text Box 10"/>
          <p:cNvSpPr txBox="1">
            <a:spLocks noChangeArrowheads="1"/>
          </p:cNvSpPr>
          <p:nvPr/>
        </p:nvSpPr>
        <p:spPr bwMode="auto">
          <a:xfrm>
            <a:off x="2195513" y="5013325"/>
            <a:ext cx="1241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/>
              <a:t>Αρχάνες</a:t>
            </a:r>
          </a:p>
        </p:txBody>
      </p:sp>
      <p:sp>
        <p:nvSpPr>
          <p:cNvPr id="119819" name="Text Box 11"/>
          <p:cNvSpPr txBox="1">
            <a:spLocks noChangeArrowheads="1"/>
          </p:cNvSpPr>
          <p:nvPr/>
        </p:nvSpPr>
        <p:spPr bwMode="auto">
          <a:xfrm>
            <a:off x="6064250" y="5248275"/>
            <a:ext cx="10064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/>
              <a:t>Κνωσός</a:t>
            </a:r>
          </a:p>
        </p:txBody>
      </p:sp>
      <p:sp>
        <p:nvSpPr>
          <p:cNvPr id="119820" name="Text Box 12"/>
          <p:cNvSpPr txBox="1">
            <a:spLocks noChangeArrowheads="1"/>
          </p:cNvSpPr>
          <p:nvPr/>
        </p:nvSpPr>
        <p:spPr bwMode="auto">
          <a:xfrm>
            <a:off x="3040063" y="6256338"/>
            <a:ext cx="2387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/>
              <a:t>Κοχλιάρια («</a:t>
            </a:r>
            <a:r>
              <a:rPr lang="en-US"/>
              <a:t>laddles</a:t>
            </a:r>
            <a:r>
              <a:rPr lang="el-GR"/>
              <a:t>»)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1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22884" name="Picture 4" descr="image066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6013" y="549275"/>
            <a:ext cx="2746375" cy="3268663"/>
          </a:xfrm>
          <a:noFill/>
          <a:ln/>
        </p:spPr>
      </p:pic>
      <p:pic>
        <p:nvPicPr>
          <p:cNvPr id="122887" name="Picture 7" descr="σλα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00563" y="620713"/>
            <a:ext cx="3121025" cy="2185987"/>
          </a:xfrm>
          <a:noFill/>
          <a:ln/>
        </p:spPr>
      </p:pic>
      <p:pic>
        <p:nvPicPr>
          <p:cNvPr id="122890" name="Picture 10" descr="νέα slide0016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>
            <a:lum bright="12000" contrast="18000"/>
            <a:grayscl/>
          </a:blip>
          <a:srcRect/>
          <a:stretch>
            <a:fillRect/>
          </a:stretch>
        </p:blipFill>
        <p:spPr>
          <a:xfrm>
            <a:off x="4284663" y="3141663"/>
            <a:ext cx="4248150" cy="2620962"/>
          </a:xfrm>
          <a:noFill/>
          <a:ln/>
        </p:spPr>
      </p:pic>
      <p:sp>
        <p:nvSpPr>
          <p:cNvPr id="122893" name="Text Box 13"/>
          <p:cNvSpPr txBox="1">
            <a:spLocks noChangeArrowheads="1"/>
          </p:cNvSpPr>
          <p:nvPr/>
        </p:nvSpPr>
        <p:spPr bwMode="auto">
          <a:xfrm>
            <a:off x="2555875" y="6184900"/>
            <a:ext cx="4221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/>
              <a:t>Προσφορές φυτών και ανθοδοχεία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/>
              <a:t>Οι αιματηρές προσφορές (θυσίες)</a:t>
            </a:r>
          </a:p>
        </p:txBody>
      </p:sp>
      <p:pic>
        <p:nvPicPr>
          <p:cNvPr id="126980" name="Picture 4" descr="image006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>
            <a:lum bright="-18000"/>
          </a:blip>
          <a:srcRect/>
          <a:stretch>
            <a:fillRect/>
          </a:stretch>
        </p:blipFill>
        <p:spPr>
          <a:xfrm>
            <a:off x="981075" y="1600200"/>
            <a:ext cx="2989263" cy="4525963"/>
          </a:xfrm>
          <a:noFill/>
          <a:ln/>
        </p:spPr>
      </p:pic>
      <p:pic>
        <p:nvPicPr>
          <p:cNvPr id="126982" name="Picture 6" descr="image008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>
            <a:lum bright="-12000"/>
          </a:blip>
          <a:srcRect/>
          <a:stretch>
            <a:fillRect/>
          </a:stretch>
        </p:blipFill>
        <p:spPr>
          <a:xfrm>
            <a:off x="4900613" y="1600200"/>
            <a:ext cx="3533775" cy="2185988"/>
          </a:xfrm>
          <a:noFill/>
          <a:ln/>
        </p:spPr>
      </p:pic>
      <p:sp>
        <p:nvSpPr>
          <p:cNvPr id="126984" name="Text Box 8"/>
          <p:cNvSpPr txBox="1">
            <a:spLocks noChangeArrowheads="1"/>
          </p:cNvSpPr>
          <p:nvPr/>
        </p:nvSpPr>
        <p:spPr bwMode="auto">
          <a:xfrm>
            <a:off x="1116013" y="6184900"/>
            <a:ext cx="824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/>
              <a:t>Ο «ναός» στα Ανεμόσπηλια Αρχανών: περίπτωση ανθρωποθυσίας;</a:t>
            </a:r>
          </a:p>
        </p:txBody>
      </p:sp>
      <p:pic>
        <p:nvPicPr>
          <p:cNvPr id="126985" name="Picture 9" descr="sl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562600" y="3938588"/>
            <a:ext cx="2208213" cy="2187575"/>
          </a:xfrm>
          <a:noFill/>
          <a:ln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4" name="Rectangle 1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5364" name="Picture 4" descr="KALYVIA Cr342a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" y="404813"/>
            <a:ext cx="2384425" cy="2185987"/>
          </a:xfrm>
          <a:noFill/>
          <a:ln/>
        </p:spPr>
      </p:pic>
      <p:pic>
        <p:nvPicPr>
          <p:cNvPr id="15367" name="Picture 7" descr="σλα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76600" y="549275"/>
            <a:ext cx="2736850" cy="1917700"/>
          </a:xfrm>
          <a:noFill/>
          <a:ln/>
        </p:spPr>
      </p:pic>
      <p:pic>
        <p:nvPicPr>
          <p:cNvPr id="15370" name="Picture 10" descr="image068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932363" y="3141663"/>
            <a:ext cx="3108325" cy="2187575"/>
          </a:xfrm>
          <a:noFill/>
          <a:ln/>
        </p:spPr>
      </p:pic>
      <p:pic>
        <p:nvPicPr>
          <p:cNvPr id="15373" name="Picture 13" descr="image080"/>
          <p:cNvPicPr>
            <a:picLocks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372225" y="549275"/>
            <a:ext cx="2265363" cy="1766888"/>
          </a:xfrm>
          <a:noFill/>
          <a:ln/>
        </p:spPr>
      </p:pic>
      <p:pic>
        <p:nvPicPr>
          <p:cNvPr id="15376" name="Picture 16" descr="image093"/>
          <p:cNvPicPr>
            <a:picLocks noChangeAspect="1" noChangeArrowheads="1"/>
          </p:cNvPicPr>
          <p:nvPr/>
        </p:nvPicPr>
        <p:blipFill>
          <a:blip r:embed="rId6"/>
          <a:srcRect r="38734" b="77602"/>
          <a:stretch>
            <a:fillRect/>
          </a:stretch>
        </p:blipFill>
        <p:spPr bwMode="auto">
          <a:xfrm>
            <a:off x="1258888" y="3429000"/>
            <a:ext cx="2879725" cy="1652588"/>
          </a:xfrm>
          <a:prstGeom prst="rect">
            <a:avLst/>
          </a:prstGeom>
          <a:noFill/>
        </p:spPr>
      </p:pic>
      <p:sp>
        <p:nvSpPr>
          <p:cNvPr id="15377" name="Text Box 17"/>
          <p:cNvSpPr txBox="1">
            <a:spLocks noChangeArrowheads="1"/>
          </p:cNvSpPr>
          <p:nvPr/>
        </p:nvSpPr>
        <p:spPr bwMode="auto">
          <a:xfrm>
            <a:off x="900113" y="6329363"/>
            <a:ext cx="84153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/>
              <a:t>Προσευχή σε εμφανιζόμενη θεότητα και προσευχή σε ανεικονικές μορφές της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slide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333375"/>
            <a:ext cx="2085975" cy="3889375"/>
          </a:xfrm>
          <a:prstGeom prst="rect">
            <a:avLst/>
          </a:prstGeom>
          <a:noFill/>
        </p:spPr>
      </p:pic>
      <p:pic>
        <p:nvPicPr>
          <p:cNvPr id="131080" name="Picture 8" descr="slide0004"/>
          <p:cNvPicPr>
            <a:picLocks noChangeAspect="1" noChangeArrowheads="1"/>
          </p:cNvPicPr>
          <p:nvPr/>
        </p:nvPicPr>
        <p:blipFill>
          <a:blip r:embed="rId3"/>
          <a:srcRect l="25531"/>
          <a:stretch>
            <a:fillRect/>
          </a:stretch>
        </p:blipFill>
        <p:spPr bwMode="auto">
          <a:xfrm>
            <a:off x="4500563" y="188913"/>
            <a:ext cx="3783012" cy="4108450"/>
          </a:xfrm>
          <a:prstGeom prst="rect">
            <a:avLst/>
          </a:prstGeom>
          <a:noFill/>
        </p:spPr>
      </p:pic>
      <p:pic>
        <p:nvPicPr>
          <p:cNvPr id="131081" name="Picture 9" descr="εικ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9838" y="4365625"/>
            <a:ext cx="3097212" cy="2324100"/>
          </a:xfrm>
          <a:prstGeom prst="rect">
            <a:avLst/>
          </a:prstGeom>
          <a:noFill/>
        </p:spPr>
      </p:pic>
      <p:sp>
        <p:nvSpPr>
          <p:cNvPr id="131082" name="Line 10"/>
          <p:cNvSpPr>
            <a:spLocks noChangeShapeType="1"/>
          </p:cNvSpPr>
          <p:nvPr/>
        </p:nvSpPr>
        <p:spPr bwMode="auto">
          <a:xfrm>
            <a:off x="1403350" y="1916113"/>
            <a:ext cx="5762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131083" name="Line 11"/>
          <p:cNvSpPr>
            <a:spLocks noChangeShapeType="1"/>
          </p:cNvSpPr>
          <p:nvPr/>
        </p:nvSpPr>
        <p:spPr bwMode="auto">
          <a:xfrm>
            <a:off x="1835150" y="2636838"/>
            <a:ext cx="5762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131084" name="Oval 12"/>
          <p:cNvSpPr>
            <a:spLocks noChangeArrowheads="1"/>
          </p:cNvSpPr>
          <p:nvPr/>
        </p:nvSpPr>
        <p:spPr bwMode="auto">
          <a:xfrm flipV="1">
            <a:off x="7092950" y="2852738"/>
            <a:ext cx="71438" cy="714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131085" name="Text Box 13"/>
          <p:cNvSpPr txBox="1">
            <a:spLocks noChangeArrowheads="1"/>
          </p:cNvSpPr>
          <p:nvPr/>
        </p:nvSpPr>
        <p:spPr bwMode="auto">
          <a:xfrm>
            <a:off x="376238" y="5824538"/>
            <a:ext cx="2830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/>
              <a:t>Κτιστοί βωμοί και εσχάρες</a:t>
            </a:r>
          </a:p>
          <a:p>
            <a:r>
              <a:rPr lang="el-GR"/>
              <a:t>στα μινωικά ανάκτορα</a:t>
            </a:r>
          </a:p>
        </p:txBody>
      </p:sp>
      <p:sp>
        <p:nvSpPr>
          <p:cNvPr id="131086" name="Text Box 14"/>
          <p:cNvSpPr txBox="1">
            <a:spLocks noChangeArrowheads="1"/>
          </p:cNvSpPr>
          <p:nvPr/>
        </p:nvSpPr>
        <p:spPr bwMode="auto">
          <a:xfrm>
            <a:off x="2247900" y="4240213"/>
            <a:ext cx="1006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/>
              <a:t>Κνωσός</a:t>
            </a:r>
          </a:p>
        </p:txBody>
      </p:sp>
      <p:sp>
        <p:nvSpPr>
          <p:cNvPr id="131087" name="Text Box 15"/>
          <p:cNvSpPr txBox="1">
            <a:spLocks noChangeArrowheads="1"/>
          </p:cNvSpPr>
          <p:nvPr/>
        </p:nvSpPr>
        <p:spPr bwMode="auto">
          <a:xfrm>
            <a:off x="8224838" y="3376613"/>
            <a:ext cx="8032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/>
              <a:t>Μάλια</a:t>
            </a:r>
          </a:p>
        </p:txBody>
      </p:sp>
      <p:sp>
        <p:nvSpPr>
          <p:cNvPr id="131088" name="Text Box 16"/>
          <p:cNvSpPr txBox="1">
            <a:spLocks noChangeArrowheads="1"/>
          </p:cNvSpPr>
          <p:nvPr/>
        </p:nvSpPr>
        <p:spPr bwMode="auto">
          <a:xfrm>
            <a:off x="7000875" y="5537200"/>
            <a:ext cx="936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/>
              <a:t>Ζάκρος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32100" name="Picture 4" descr="Cr355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052513"/>
            <a:ext cx="4751387" cy="3652837"/>
          </a:xfrm>
          <a:noFill/>
          <a:ln/>
        </p:spPr>
      </p:pic>
      <p:pic>
        <p:nvPicPr>
          <p:cNvPr id="132103" name="Picture 7" descr="cr089b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19700" y="1052513"/>
            <a:ext cx="3116263" cy="3557587"/>
          </a:xfrm>
          <a:noFill/>
          <a:ln/>
        </p:spPr>
      </p:pic>
      <p:sp>
        <p:nvSpPr>
          <p:cNvPr id="132106" name="Text Box 10"/>
          <p:cNvSpPr txBox="1">
            <a:spLocks noChangeArrowheads="1"/>
          </p:cNvSpPr>
          <p:nvPr/>
        </p:nvSpPr>
        <p:spPr bwMode="auto">
          <a:xfrm>
            <a:off x="3327400" y="5753100"/>
            <a:ext cx="27765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/>
              <a:t>Βωμοί κτιστοί και φορητοί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03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36196" name="Picture 4" descr="image012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2988" y="476250"/>
            <a:ext cx="3402012" cy="4895850"/>
          </a:xfrm>
          <a:noFill/>
          <a:ln/>
        </p:spPr>
      </p:pic>
      <p:pic>
        <p:nvPicPr>
          <p:cNvPr id="136199" name="Picture 7" descr="image011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48263" y="404813"/>
            <a:ext cx="2520950" cy="2336800"/>
          </a:xfrm>
          <a:noFill/>
          <a:ln/>
        </p:spPr>
      </p:pic>
      <p:pic>
        <p:nvPicPr>
          <p:cNvPr id="136202" name="Picture 10" descr="image052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580063" y="2997200"/>
            <a:ext cx="1673225" cy="3168650"/>
          </a:xfrm>
          <a:noFill/>
          <a:ln/>
        </p:spPr>
      </p:pic>
      <p:sp>
        <p:nvSpPr>
          <p:cNvPr id="136205" name="Text Box 13"/>
          <p:cNvSpPr txBox="1">
            <a:spLocks noChangeArrowheads="1"/>
          </p:cNvSpPr>
          <p:nvPr/>
        </p:nvSpPr>
        <p:spPr bwMode="auto">
          <a:xfrm>
            <a:off x="2103438" y="6400800"/>
            <a:ext cx="22050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/>
              <a:t>Οι αμφίκοιλοι βωμοί</a:t>
            </a:r>
          </a:p>
        </p:txBody>
      </p:sp>
      <p:sp>
        <p:nvSpPr>
          <p:cNvPr id="136206" name="Text Box 14"/>
          <p:cNvSpPr txBox="1">
            <a:spLocks noChangeArrowheads="1"/>
          </p:cNvSpPr>
          <p:nvPr/>
        </p:nvSpPr>
        <p:spPr bwMode="auto">
          <a:xfrm>
            <a:off x="1116013" y="5392738"/>
            <a:ext cx="3743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/>
              <a:t>Παράσταση ρυτού της Ζάκρου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02" name="Rectangle 1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40292" name="Picture 4" descr="Cr627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115888"/>
            <a:ext cx="4535488" cy="3022600"/>
          </a:xfrm>
          <a:noFill/>
          <a:ln/>
        </p:spPr>
      </p:pic>
      <p:pic>
        <p:nvPicPr>
          <p:cNvPr id="140295" name="Picture 7" descr="σάρωση0040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48263" y="260350"/>
            <a:ext cx="3671887" cy="2779713"/>
          </a:xfrm>
          <a:noFill/>
          <a:ln/>
        </p:spPr>
      </p:pic>
      <p:pic>
        <p:nvPicPr>
          <p:cNvPr id="140298" name="Picture 10" descr="Cr597_det1_dia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50825" y="3357563"/>
            <a:ext cx="4608513" cy="2617787"/>
          </a:xfrm>
          <a:noFill/>
          <a:ln/>
        </p:spPr>
      </p:pic>
      <p:pic>
        <p:nvPicPr>
          <p:cNvPr id="140301" name="Picture 13" descr="Cr472_sxedio1"/>
          <p:cNvPicPr>
            <a:picLocks noChangeAspect="1" noChangeArrowheads="1"/>
          </p:cNvPicPr>
          <p:nvPr>
            <p:ph sz="quarter" idx="4"/>
          </p:nvPr>
        </p:nvPicPr>
        <p:blipFill>
          <a:blip r:embed="rId5" cstate="print">
            <a:lum bright="-24000" contrast="18000"/>
          </a:blip>
          <a:srcRect/>
          <a:stretch>
            <a:fillRect/>
          </a:stretch>
        </p:blipFill>
        <p:spPr>
          <a:xfrm>
            <a:off x="5148263" y="3357563"/>
            <a:ext cx="3671887" cy="2662237"/>
          </a:xfrm>
          <a:noFill/>
          <a:ln/>
        </p:spPr>
      </p:pic>
      <p:sp>
        <p:nvSpPr>
          <p:cNvPr id="140304" name="Text Box 16"/>
          <p:cNvSpPr txBox="1">
            <a:spLocks noChangeArrowheads="1"/>
          </p:cNvSpPr>
          <p:nvPr/>
        </p:nvSpPr>
        <p:spPr bwMode="auto">
          <a:xfrm>
            <a:off x="3132138" y="6165850"/>
            <a:ext cx="22320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/>
              <a:t>Βαθμιδωτοί βωμοί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45412" name="Picture 4" descr="Cr597_1_det1_dia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765175"/>
            <a:ext cx="5976938" cy="3898900"/>
          </a:xfrm>
          <a:noFill/>
          <a:ln/>
        </p:spPr>
      </p:pic>
      <p:pic>
        <p:nvPicPr>
          <p:cNvPr id="145415" name="Picture 7" descr="image095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588125" y="2205038"/>
            <a:ext cx="1784350" cy="3313112"/>
          </a:xfrm>
          <a:noFill/>
          <a:ln/>
        </p:spPr>
      </p:pic>
      <p:sp>
        <p:nvSpPr>
          <p:cNvPr id="145418" name="Text Box 10"/>
          <p:cNvSpPr txBox="1">
            <a:spLocks noChangeArrowheads="1"/>
          </p:cNvSpPr>
          <p:nvPr/>
        </p:nvSpPr>
        <p:spPr bwMode="auto">
          <a:xfrm>
            <a:off x="2555875" y="6113463"/>
            <a:ext cx="2879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/>
              <a:t>Η θυσία του ταύρου</a:t>
            </a:r>
          </a:p>
        </p:txBody>
      </p:sp>
      <p:sp>
        <p:nvSpPr>
          <p:cNvPr id="145419" name="Text Box 11"/>
          <p:cNvSpPr txBox="1">
            <a:spLocks noChangeArrowheads="1"/>
          </p:cNvSpPr>
          <p:nvPr/>
        </p:nvSpPr>
        <p:spPr bwMode="auto">
          <a:xfrm>
            <a:off x="1743075" y="4745038"/>
            <a:ext cx="33559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/>
              <a:t>Σαρκοφάγος της Αγίας Τριάδας</a:t>
            </a:r>
          </a:p>
        </p:txBody>
      </p:sp>
      <p:sp>
        <p:nvSpPr>
          <p:cNvPr id="145420" name="Text Box 12"/>
          <p:cNvSpPr txBox="1">
            <a:spLocks noChangeArrowheads="1"/>
          </p:cNvSpPr>
          <p:nvPr/>
        </p:nvSpPr>
        <p:spPr bwMode="auto">
          <a:xfrm>
            <a:off x="6856413" y="5608638"/>
            <a:ext cx="106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/>
              <a:t>Μυκήνες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48484" name="Picture 4" descr="image097"/>
          <p:cNvPicPr>
            <a:picLocks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27313" y="620713"/>
            <a:ext cx="3763962" cy="5473700"/>
          </a:xfrm>
          <a:noFill/>
          <a:ln/>
        </p:spPr>
      </p:pic>
      <p:sp>
        <p:nvSpPr>
          <p:cNvPr id="148487" name="Text Box 7"/>
          <p:cNvSpPr txBox="1">
            <a:spLocks noChangeArrowheads="1"/>
          </p:cNvSpPr>
          <p:nvPr/>
        </p:nvSpPr>
        <p:spPr bwMode="auto">
          <a:xfrm>
            <a:off x="2051050" y="6184900"/>
            <a:ext cx="541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/>
              <a:t>Υπόστυλη Κρύπτη με δεξαμενίσκη στο δάπεδο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42" name="Rectangle 1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50532" name="Picture 4" descr="Cr365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188913"/>
            <a:ext cx="2054225" cy="3311525"/>
          </a:xfrm>
          <a:noFill/>
          <a:ln/>
        </p:spPr>
      </p:pic>
      <p:pic>
        <p:nvPicPr>
          <p:cNvPr id="150535" name="Picture 7" descr="β 222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87900" y="3644900"/>
            <a:ext cx="2568575" cy="2185988"/>
          </a:xfrm>
          <a:noFill/>
          <a:ln/>
        </p:spPr>
      </p:pic>
      <p:pic>
        <p:nvPicPr>
          <p:cNvPr id="150538" name="Picture 10" descr="Μ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619250" y="3644900"/>
            <a:ext cx="2916238" cy="2187575"/>
          </a:xfrm>
          <a:noFill/>
          <a:ln/>
        </p:spPr>
      </p:pic>
      <p:pic>
        <p:nvPicPr>
          <p:cNvPr id="150541" name="Picture 13" descr="image072"/>
          <p:cNvPicPr>
            <a:picLocks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284663" y="692150"/>
            <a:ext cx="3887787" cy="2530475"/>
          </a:xfrm>
          <a:noFill/>
          <a:ln/>
        </p:spPr>
      </p:pic>
      <p:sp>
        <p:nvSpPr>
          <p:cNvPr id="150544" name="Text Box 16"/>
          <p:cNvSpPr txBox="1">
            <a:spLocks noChangeArrowheads="1"/>
          </p:cNvSpPr>
          <p:nvPr/>
        </p:nvSpPr>
        <p:spPr bwMode="auto">
          <a:xfrm>
            <a:off x="3040063" y="6329363"/>
            <a:ext cx="34972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/>
              <a:t>Λύχνοι, πιθανώς σε τελετουργίες</a:t>
            </a:r>
          </a:p>
        </p:txBody>
      </p:sp>
      <p:sp>
        <p:nvSpPr>
          <p:cNvPr id="150545" name="Text Box 17"/>
          <p:cNvSpPr txBox="1">
            <a:spLocks noChangeArrowheads="1"/>
          </p:cNvSpPr>
          <p:nvPr/>
        </p:nvSpPr>
        <p:spPr bwMode="auto">
          <a:xfrm>
            <a:off x="4859338" y="3089275"/>
            <a:ext cx="3254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/>
              <a:t>Δακτυλίδι στο </a:t>
            </a:r>
            <a:r>
              <a:rPr lang="en-US"/>
              <a:t>Ashmolean</a:t>
            </a:r>
            <a:endParaRPr lang="el-GR"/>
          </a:p>
        </p:txBody>
      </p:sp>
      <p:sp>
        <p:nvSpPr>
          <p:cNvPr id="150546" name="Text Box 18"/>
          <p:cNvSpPr txBox="1">
            <a:spLocks noChangeArrowheads="1"/>
          </p:cNvSpPr>
          <p:nvPr/>
        </p:nvSpPr>
        <p:spPr bwMode="auto">
          <a:xfrm>
            <a:off x="2824163" y="2081213"/>
            <a:ext cx="1006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/>
              <a:t>Κνωσός</a:t>
            </a:r>
          </a:p>
        </p:txBody>
      </p:sp>
      <p:sp>
        <p:nvSpPr>
          <p:cNvPr id="150547" name="Text Box 19"/>
          <p:cNvSpPr txBox="1">
            <a:spLocks noChangeArrowheads="1"/>
          </p:cNvSpPr>
          <p:nvPr/>
        </p:nvSpPr>
        <p:spPr bwMode="auto">
          <a:xfrm>
            <a:off x="4048125" y="5897563"/>
            <a:ext cx="9366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/>
              <a:t>Ζάκρος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62" name="Rectangle 1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55652" name="Picture 4" descr="Cr292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68538" y="188913"/>
            <a:ext cx="1517650" cy="2276475"/>
          </a:xfrm>
          <a:noFill/>
          <a:ln/>
        </p:spPr>
      </p:pic>
      <p:pic>
        <p:nvPicPr>
          <p:cNvPr id="155655" name="Picture 7" descr="image020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476250"/>
            <a:ext cx="2952750" cy="1982788"/>
          </a:xfrm>
          <a:noFill/>
          <a:ln/>
        </p:spPr>
      </p:pic>
      <p:pic>
        <p:nvPicPr>
          <p:cNvPr id="155658" name="Picture 10" descr="image022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195513" y="4437063"/>
            <a:ext cx="2016125" cy="1530350"/>
          </a:xfrm>
          <a:noFill/>
          <a:ln/>
        </p:spPr>
      </p:pic>
      <p:pic>
        <p:nvPicPr>
          <p:cNvPr id="155661" name="Picture 13" descr="ARXANES FOURNI Cr324C"/>
          <p:cNvPicPr>
            <a:picLocks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148263" y="4437063"/>
            <a:ext cx="2016125" cy="1654175"/>
          </a:xfrm>
          <a:noFill/>
          <a:ln/>
        </p:spPr>
      </p:pic>
      <p:sp>
        <p:nvSpPr>
          <p:cNvPr id="155664" name="Text Box 16"/>
          <p:cNvSpPr txBox="1">
            <a:spLocks noChangeArrowheads="1"/>
          </p:cNvSpPr>
          <p:nvPr/>
        </p:nvSpPr>
        <p:spPr bwMode="auto">
          <a:xfrm>
            <a:off x="1835150" y="6184900"/>
            <a:ext cx="6118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/>
              <a:t>Η προσφορά εσθήτος (φορέματος) στη θεότητα</a:t>
            </a:r>
          </a:p>
        </p:txBody>
      </p:sp>
      <p:pic>
        <p:nvPicPr>
          <p:cNvPr id="155665" name="Picture 17" descr="image079"/>
          <p:cNvPicPr>
            <a:picLocks noChangeAspect="1" noChangeArrowheads="1"/>
          </p:cNvPicPr>
          <p:nvPr/>
        </p:nvPicPr>
        <p:blipFill>
          <a:blip r:embed="rId6"/>
          <a:srcRect t="16626" b="51956"/>
          <a:stretch>
            <a:fillRect/>
          </a:stretch>
        </p:blipFill>
        <p:spPr bwMode="auto">
          <a:xfrm>
            <a:off x="1116013" y="2781300"/>
            <a:ext cx="7127875" cy="13763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4" name="Rectangle 1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484" name="Picture 4" descr="Cr429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56325" y="404813"/>
            <a:ext cx="1725613" cy="2519362"/>
          </a:xfrm>
          <a:noFill/>
          <a:ln/>
        </p:spPr>
      </p:pic>
      <p:pic>
        <p:nvPicPr>
          <p:cNvPr id="20487" name="Picture 7" descr="Cr430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115888"/>
            <a:ext cx="1776413" cy="2663825"/>
          </a:xfrm>
          <a:noFill/>
          <a:ln/>
        </p:spPr>
      </p:pic>
      <p:pic>
        <p:nvPicPr>
          <p:cNvPr id="20490" name="Picture 10" descr="Cr433b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7889875" y="620713"/>
            <a:ext cx="1254125" cy="2187575"/>
          </a:xfrm>
          <a:noFill/>
          <a:ln/>
        </p:spPr>
      </p:pic>
      <p:pic>
        <p:nvPicPr>
          <p:cNvPr id="20493" name="Picture 13" descr="DSC_0077"/>
          <p:cNvPicPr>
            <a:picLocks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364163" y="3284538"/>
            <a:ext cx="2393950" cy="2520950"/>
          </a:xfrm>
          <a:noFill/>
          <a:ln/>
        </p:spPr>
      </p:pic>
      <p:pic>
        <p:nvPicPr>
          <p:cNvPr id="20496" name="Picture 16" descr="s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2500" y="476250"/>
            <a:ext cx="1187450" cy="2232025"/>
          </a:xfrm>
          <a:prstGeom prst="rect">
            <a:avLst/>
          </a:prstGeom>
          <a:noFill/>
        </p:spPr>
      </p:pic>
      <p:pic>
        <p:nvPicPr>
          <p:cNvPr id="20498" name="Picture 18" descr="image08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03350" y="3284538"/>
            <a:ext cx="3024188" cy="2359025"/>
          </a:xfrm>
          <a:prstGeom prst="rect">
            <a:avLst/>
          </a:prstGeom>
          <a:noFill/>
        </p:spPr>
      </p:pic>
      <p:sp>
        <p:nvSpPr>
          <p:cNvPr id="20499" name="Text Box 19"/>
          <p:cNvSpPr txBox="1">
            <a:spLocks noChangeArrowheads="1"/>
          </p:cNvSpPr>
          <p:nvPr/>
        </p:nvSpPr>
        <p:spPr bwMode="auto">
          <a:xfrm>
            <a:off x="3132138" y="6165850"/>
            <a:ext cx="3476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/>
              <a:t>Στάσεις προσευχής - ικεσίας</a:t>
            </a:r>
          </a:p>
        </p:txBody>
      </p:sp>
      <p:pic>
        <p:nvPicPr>
          <p:cNvPr id="20500" name="Picture 20" descr="Cr001B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0825" y="404813"/>
            <a:ext cx="947738" cy="2376487"/>
          </a:xfrm>
          <a:prstGeom prst="rect">
            <a:avLst/>
          </a:prstGeom>
          <a:noFill/>
        </p:spPr>
      </p:pic>
      <p:pic>
        <p:nvPicPr>
          <p:cNvPr id="20501" name="Picture 21" descr="sl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76375" y="404813"/>
            <a:ext cx="1271588" cy="23764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1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5604" name="Picture 4" descr="Πλάτων 10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620713"/>
            <a:ext cx="4014787" cy="4525962"/>
          </a:xfrm>
          <a:noFill/>
          <a:ln/>
        </p:spPr>
      </p:pic>
      <p:pic>
        <p:nvPicPr>
          <p:cNvPr id="25607" name="Picture 7" descr="sl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16463" y="765175"/>
            <a:ext cx="3959225" cy="3054350"/>
          </a:xfrm>
          <a:noFill/>
          <a:ln/>
        </p:spPr>
      </p:pic>
      <p:pic>
        <p:nvPicPr>
          <p:cNvPr id="25610" name="Picture 10" descr="σλ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708525" y="3938588"/>
            <a:ext cx="3916363" cy="2187575"/>
          </a:xfrm>
          <a:noFill/>
          <a:ln/>
        </p:spPr>
      </p:pic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827088" y="6400800"/>
            <a:ext cx="8070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/>
              <a:t>Παραστάσεις με θέμα την αναμονή της επιφάνειας της θεότητας (</a:t>
            </a:r>
            <a:r>
              <a:rPr lang="en-US"/>
              <a:t>F. Matz)</a:t>
            </a:r>
            <a:endParaRPr lang="el-GR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3" name="Rectangle 17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9700" name="Picture 4" descr="cr086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2205038"/>
            <a:ext cx="1685925" cy="2185987"/>
          </a:xfrm>
          <a:noFill/>
          <a:ln/>
        </p:spPr>
      </p:pic>
      <p:pic>
        <p:nvPicPr>
          <p:cNvPr id="29706" name="Picture 10" descr="Πλάτων 103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419475" y="2349500"/>
            <a:ext cx="1724025" cy="1943100"/>
          </a:xfrm>
          <a:noFill/>
          <a:ln/>
        </p:spPr>
      </p:pic>
      <p:pic>
        <p:nvPicPr>
          <p:cNvPr id="29712" name="Picture 16" descr="Cr597_1_det1_dia"/>
          <p:cNvPicPr>
            <a:picLocks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651500" y="2349500"/>
            <a:ext cx="3024188" cy="1971675"/>
          </a:xfrm>
          <a:noFill/>
          <a:ln/>
        </p:spPr>
      </p:pic>
      <p:pic>
        <p:nvPicPr>
          <p:cNvPr id="29715" name="Picture 19" descr="KALYVIA Cr6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260350"/>
            <a:ext cx="1944688" cy="1736725"/>
          </a:xfrm>
          <a:prstGeom prst="rect">
            <a:avLst/>
          </a:prstGeom>
          <a:noFill/>
        </p:spPr>
      </p:pic>
      <p:pic>
        <p:nvPicPr>
          <p:cNvPr id="29716" name="Picture 20" descr="SELLOPOULO Cr62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3663" y="404813"/>
            <a:ext cx="2087562" cy="1731962"/>
          </a:xfrm>
          <a:prstGeom prst="rect">
            <a:avLst/>
          </a:prstGeom>
          <a:noFill/>
        </p:spPr>
      </p:pic>
      <p:pic>
        <p:nvPicPr>
          <p:cNvPr id="29717" name="Picture 21" descr="POROS Cr62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2138" y="333375"/>
            <a:ext cx="2233612" cy="1658938"/>
          </a:xfrm>
          <a:prstGeom prst="rect">
            <a:avLst/>
          </a:prstGeom>
          <a:noFill/>
        </p:spPr>
      </p:pic>
      <p:pic>
        <p:nvPicPr>
          <p:cNvPr id="29719" name="Picture 23" descr="sl"/>
          <p:cNvPicPr>
            <a:picLocks noChangeAspect="1" noChangeArrowheads="1"/>
          </p:cNvPicPr>
          <p:nvPr>
            <p:ph sz="quarter" idx="3"/>
          </p:nvPr>
        </p:nvPicPr>
        <p:blipFill>
          <a:blip r:embed="rId8" cstate="print"/>
          <a:srcRect/>
          <a:stretch>
            <a:fillRect/>
          </a:stretch>
        </p:blipFill>
        <p:spPr>
          <a:xfrm>
            <a:off x="827088" y="4437063"/>
            <a:ext cx="1512887" cy="1800225"/>
          </a:xfrm>
          <a:noFill/>
          <a:ln/>
        </p:spPr>
      </p:pic>
      <p:pic>
        <p:nvPicPr>
          <p:cNvPr id="29721" name="Picture 25" descr="image01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16688" y="4508500"/>
            <a:ext cx="1184275" cy="1800225"/>
          </a:xfrm>
          <a:prstGeom prst="rect">
            <a:avLst/>
          </a:prstGeom>
          <a:noFill/>
        </p:spPr>
      </p:pic>
      <p:pic>
        <p:nvPicPr>
          <p:cNvPr id="29722" name="Picture 26" descr="sl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35375" y="4365625"/>
            <a:ext cx="1217613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23" name="Text Box 27"/>
          <p:cNvSpPr txBox="1">
            <a:spLocks noChangeArrowheads="1"/>
          </p:cNvSpPr>
          <p:nvPr/>
        </p:nvSpPr>
        <p:spPr bwMode="auto">
          <a:xfrm>
            <a:off x="2195513" y="6473825"/>
            <a:ext cx="43926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/>
              <a:t>Επιφάνεια θεότητας σε μορφή πουλιού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0" name="Rectangle 1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4820" name="Picture 4" descr="Cr251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47813" y="404813"/>
            <a:ext cx="1457325" cy="2185987"/>
          </a:xfrm>
          <a:noFill/>
          <a:ln/>
        </p:spPr>
      </p:pic>
      <p:pic>
        <p:nvPicPr>
          <p:cNvPr id="34823" name="Picture 7" descr="Cr257a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95738" y="404813"/>
            <a:ext cx="1457325" cy="2185987"/>
          </a:xfrm>
          <a:noFill/>
          <a:ln/>
        </p:spPr>
      </p:pic>
      <p:pic>
        <p:nvPicPr>
          <p:cNvPr id="34826" name="Picture 10" descr="Cr259a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300788" y="404813"/>
            <a:ext cx="1458912" cy="2187575"/>
          </a:xfrm>
          <a:noFill/>
          <a:ln/>
        </p:spPr>
      </p:pic>
      <p:pic>
        <p:nvPicPr>
          <p:cNvPr id="34832" name="Picture 16" descr="Πλάτων 04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3141663"/>
            <a:ext cx="2916237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3" name="Picture 17" descr="Cr597_side2_det_di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5600" y="2997200"/>
            <a:ext cx="165735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35" name="Text Box 19"/>
          <p:cNvSpPr txBox="1">
            <a:spLocks noChangeArrowheads="1"/>
          </p:cNvSpPr>
          <p:nvPr/>
        </p:nvSpPr>
        <p:spPr bwMode="auto">
          <a:xfrm>
            <a:off x="2268538" y="6329363"/>
            <a:ext cx="5111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/>
              <a:t>Εμφάνιση πουλιών ταυτόχρονα με της θεότητας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0964" name="Picture 4" descr="slide0059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76375" y="1196975"/>
            <a:ext cx="5689600" cy="4208463"/>
          </a:xfrm>
          <a:noFill/>
          <a:ln/>
        </p:spPr>
      </p:pic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971550" y="6040438"/>
            <a:ext cx="8086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/>
              <a:t>Σαρκοφάγος της Επισκοπής. Λατρεία θεότητας ενσαρκωμένης σε ταύρο;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3011" name="Picture 3" descr="Πλάτων 103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620713"/>
            <a:ext cx="4014787" cy="4525962"/>
          </a:xfrm>
          <a:noFill/>
          <a:ln/>
        </p:spPr>
      </p:pic>
      <p:pic>
        <p:nvPicPr>
          <p:cNvPr id="43012" name="Picture 4" descr="sl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16463" y="765175"/>
            <a:ext cx="3959225" cy="3054350"/>
          </a:xfrm>
          <a:noFill/>
          <a:ln/>
        </p:spPr>
      </p:pic>
      <p:pic>
        <p:nvPicPr>
          <p:cNvPr id="43013" name="Picture 5" descr="σλ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708525" y="3938588"/>
            <a:ext cx="3916363" cy="2187575"/>
          </a:xfrm>
          <a:noFill/>
          <a:ln/>
        </p:spPr>
      </p:pic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827088" y="6400800"/>
            <a:ext cx="8070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/>
              <a:t>Παραστάσεις με θέμα την αναμονή της επιφάνειας της θεότητας (</a:t>
            </a:r>
            <a:r>
              <a:rPr lang="en-US"/>
              <a:t>F. Matz)</a:t>
            </a:r>
            <a:endParaRPr lang="el-GR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332</Words>
  <Application>Microsoft Office PowerPoint</Application>
  <PresentationFormat>Προβολή στην οθόνη (4:3)</PresentationFormat>
  <Paragraphs>83</Paragraphs>
  <Slides>37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37</vt:i4>
      </vt:variant>
    </vt:vector>
  </HeadingPairs>
  <TitlesOfParts>
    <vt:vector size="38" baseType="lpstr">
      <vt:lpstr>Θέμα του Office</vt:lpstr>
      <vt:lpstr>Προσευχή, επίκληση, ικεσία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Οι αναίμακτες προσφορές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Οι αιματηρές προσφορές (θυσίες)</vt:lpstr>
      <vt:lpstr>Διαφάνεια 30</vt:lpstr>
      <vt:lpstr>Διαφάνεια 31</vt:lpstr>
      <vt:lpstr>Διαφάνεια 32</vt:lpstr>
      <vt:lpstr>Διαφάνεια 33</vt:lpstr>
      <vt:lpstr>Διαφάνεια 34</vt:lpstr>
      <vt:lpstr>Διαφάνεια 35</vt:lpstr>
      <vt:lpstr>Διαφάνεια 36</vt:lpstr>
      <vt:lpstr>Διαφάνεια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Λευτέρης</dc:creator>
  <cp:lastModifiedBy>Λευτέρης</cp:lastModifiedBy>
  <cp:revision>3</cp:revision>
  <dcterms:created xsi:type="dcterms:W3CDTF">2020-11-11T10:11:59Z</dcterms:created>
  <dcterms:modified xsi:type="dcterms:W3CDTF">2020-11-11T10:27:31Z</dcterms:modified>
</cp:coreProperties>
</file>