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B603B-D666-4F13-8BDB-4E1A4C09A705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28D9-4B7E-4CBC-A151-16340BD2006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B8FCF-C987-4A1A-8F6B-E4CF738C0ED9}" type="slidenum">
              <a:rPr lang="el-GR"/>
              <a:pPr/>
              <a:t>21</a:t>
            </a:fld>
            <a:endParaRPr lang="el-GR"/>
          </a:p>
        </p:txBody>
      </p:sp>
      <p:sp>
        <p:nvSpPr>
          <p:cNvPr id="285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AB82-97F7-4106-AC2D-5C297EA089B9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586-FDF7-4E32-BEE0-2A6B797A664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AB82-97F7-4106-AC2D-5C297EA089B9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586-FDF7-4E32-BEE0-2A6B797A664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AB82-97F7-4106-AC2D-5C297EA089B9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586-FDF7-4E32-BEE0-2A6B797A664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27B2D6-F80D-4412-A59E-D08A4A4034C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037AA6-F597-494A-AAE8-B0995DD694F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AB82-97F7-4106-AC2D-5C297EA089B9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586-FDF7-4E32-BEE0-2A6B797A664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AB82-97F7-4106-AC2D-5C297EA089B9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586-FDF7-4E32-BEE0-2A6B797A664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AB82-97F7-4106-AC2D-5C297EA089B9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586-FDF7-4E32-BEE0-2A6B797A664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AB82-97F7-4106-AC2D-5C297EA089B9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586-FDF7-4E32-BEE0-2A6B797A664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AB82-97F7-4106-AC2D-5C297EA089B9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586-FDF7-4E32-BEE0-2A6B797A664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AB82-97F7-4106-AC2D-5C297EA089B9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586-FDF7-4E32-BEE0-2A6B797A664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AB82-97F7-4106-AC2D-5C297EA089B9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586-FDF7-4E32-BEE0-2A6B797A664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AB82-97F7-4106-AC2D-5C297EA089B9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586-FDF7-4E32-BEE0-2A6B797A664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AB82-97F7-4106-AC2D-5C297EA089B9}" type="datetimeFigureOut">
              <a:rPr lang="el-GR" smtClean="0"/>
              <a:t>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1A586-FDF7-4E32-BEE0-2A6B797A664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41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8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0228" name="Picture 4" descr="Cr35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 l="5757" t="3236" r="10785"/>
          <a:stretch>
            <a:fillRect/>
          </a:stretch>
        </p:blipFill>
        <p:spPr>
          <a:xfrm>
            <a:off x="2268538" y="4221163"/>
            <a:ext cx="2952750" cy="1968500"/>
          </a:xfrm>
          <a:noFill/>
          <a:ln/>
        </p:spPr>
      </p:pic>
      <p:pic>
        <p:nvPicPr>
          <p:cNvPr id="180231" name="Picture 7" descr="cr089b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48488" y="188913"/>
            <a:ext cx="1701800" cy="1943100"/>
          </a:xfrm>
          <a:noFill/>
          <a:ln/>
        </p:spPr>
      </p:pic>
      <p:pic>
        <p:nvPicPr>
          <p:cNvPr id="180234" name="Picture 10" descr="Cr577large_dia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2349500"/>
            <a:ext cx="2232025" cy="1882775"/>
          </a:xfrm>
          <a:noFill/>
          <a:ln/>
        </p:spPr>
      </p:pic>
      <p:pic>
        <p:nvPicPr>
          <p:cNvPr id="180237" name="Picture 13" descr="Πλάτων 139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4221163"/>
            <a:ext cx="1824038" cy="1827212"/>
          </a:xfrm>
          <a:noFill/>
          <a:ln/>
        </p:spPr>
      </p:pic>
      <p:pic>
        <p:nvPicPr>
          <p:cNvPr id="180240" name="Picture 16" descr="image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188913"/>
            <a:ext cx="1728787" cy="1601787"/>
          </a:xfrm>
          <a:prstGeom prst="rect">
            <a:avLst/>
          </a:prstGeom>
          <a:noFill/>
        </p:spPr>
      </p:pic>
      <p:pic>
        <p:nvPicPr>
          <p:cNvPr id="180241" name="Picture 17" descr="image0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2852738"/>
            <a:ext cx="2232025" cy="1338262"/>
          </a:xfrm>
          <a:prstGeom prst="rect">
            <a:avLst/>
          </a:prstGeom>
          <a:noFill/>
        </p:spPr>
      </p:pic>
      <p:pic>
        <p:nvPicPr>
          <p:cNvPr id="180242" name="Picture 18" descr="image053"/>
          <p:cNvPicPr>
            <a:picLocks noChangeAspect="1" noChangeArrowheads="1"/>
          </p:cNvPicPr>
          <p:nvPr/>
        </p:nvPicPr>
        <p:blipFill>
          <a:blip r:embed="rId8">
            <a:lum bright="6000" contrast="6000"/>
          </a:blip>
          <a:srcRect/>
          <a:stretch>
            <a:fillRect/>
          </a:stretch>
        </p:blipFill>
        <p:spPr bwMode="auto">
          <a:xfrm>
            <a:off x="179388" y="115888"/>
            <a:ext cx="1428750" cy="2087562"/>
          </a:xfrm>
          <a:prstGeom prst="rect">
            <a:avLst/>
          </a:prstGeom>
          <a:noFill/>
        </p:spPr>
      </p:pic>
      <p:pic>
        <p:nvPicPr>
          <p:cNvPr id="180243" name="Picture 19" descr="image07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3" y="333375"/>
            <a:ext cx="1184275" cy="1582738"/>
          </a:xfrm>
          <a:prstGeom prst="rect">
            <a:avLst/>
          </a:prstGeom>
          <a:noFill/>
        </p:spPr>
      </p:pic>
      <p:pic>
        <p:nvPicPr>
          <p:cNvPr id="180244" name="Picture 2" descr="F:\Αρχείο Ζάκρου\εικόνες για τα μαθήματα κορμού ά έτους\sl. 55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8625" y="2205038"/>
            <a:ext cx="3192463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45" name="Picture 2" descr="C:\Users\mikele\Pictures\2011-10-07\05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64163" y="4076700"/>
            <a:ext cx="34337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46" name="Picture 3" descr="C:\Users\mikele\Pictures\2011-10-07\02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08400" y="260350"/>
            <a:ext cx="1746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47" name="Text Box 23"/>
          <p:cNvSpPr txBox="1">
            <a:spLocks noChangeArrowheads="1"/>
          </p:cNvSpPr>
          <p:nvPr/>
        </p:nvSpPr>
        <p:spPr bwMode="auto">
          <a:xfrm>
            <a:off x="1835150" y="6256338"/>
            <a:ext cx="46085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Τα διπλά κέρατα ή «κέρατα καθοσίωσης»</a:t>
            </a:r>
          </a:p>
        </p:txBody>
      </p:sp>
      <p:pic>
        <p:nvPicPr>
          <p:cNvPr id="180248" name="Picture 24" descr="s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59113" y="1989138"/>
            <a:ext cx="1657350" cy="877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24260" name="Picture 4" descr="Cr25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052513"/>
            <a:ext cx="3017837" cy="4525962"/>
          </a:xfrm>
          <a:noFill/>
          <a:ln/>
        </p:spPr>
      </p:pic>
      <p:pic>
        <p:nvPicPr>
          <p:cNvPr id="224263" name="Picture 7" descr="Cr577large_dia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1773238"/>
            <a:ext cx="4038600" cy="3408362"/>
          </a:xfrm>
          <a:noFill/>
          <a:ln/>
        </p:spPr>
      </p:pic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884238" y="5753100"/>
            <a:ext cx="2032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Καρφί Λασιθίου</a:t>
            </a:r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3784600" y="5392738"/>
            <a:ext cx="49641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Σαρκοφάγος από το Παλαίκαστρο</a:t>
            </a:r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3492500" y="6308725"/>
            <a:ext cx="21415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Το ηλιακό σύμβολο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9" name="Picture 13" descr="σλα"/>
          <p:cNvPicPr>
            <a:picLocks noChangeAspect="1" noChangeArrowheads="1"/>
          </p:cNvPicPr>
          <p:nvPr>
            <p:ph type="title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357563"/>
            <a:ext cx="2519363" cy="1982787"/>
          </a:xfrm>
          <a:noFill/>
          <a:ln/>
        </p:spPr>
      </p:pic>
      <p:pic>
        <p:nvPicPr>
          <p:cNvPr id="219140" name="Picture 4" descr="sl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>
          <a:xfrm>
            <a:off x="971550" y="476250"/>
            <a:ext cx="2736850" cy="2292350"/>
          </a:xfrm>
          <a:noFill/>
          <a:ln/>
        </p:spPr>
      </p:pic>
      <p:pic>
        <p:nvPicPr>
          <p:cNvPr id="219143" name="Picture 7" descr="sl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>
          <a:xfrm>
            <a:off x="4284663" y="476250"/>
            <a:ext cx="3097212" cy="2182813"/>
          </a:xfrm>
          <a:noFill/>
          <a:ln/>
        </p:spPr>
      </p:pic>
      <p:pic>
        <p:nvPicPr>
          <p:cNvPr id="219146" name="Picture 10" descr="Α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3132138" y="3284538"/>
            <a:ext cx="2241550" cy="2187575"/>
          </a:xfrm>
          <a:noFill/>
          <a:ln/>
        </p:spPr>
      </p:pic>
      <p:pic>
        <p:nvPicPr>
          <p:cNvPr id="219150" name="Picture 14" descr="Α"/>
          <p:cNvPicPr>
            <a:picLocks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5435600" y="3573463"/>
            <a:ext cx="3563938" cy="2046287"/>
          </a:xfrm>
          <a:noFill/>
          <a:ln/>
        </p:spPr>
      </p:pic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306388" y="5949950"/>
            <a:ext cx="82264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Συνδυασμός ουρανίων συμβόλων: </a:t>
            </a:r>
          </a:p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η μήνις και ο ηλιακός δίσκος ή η πασιφαής σελήνη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27332" name="Picture 4" descr="Cr29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404813"/>
            <a:ext cx="3095625" cy="2909887"/>
          </a:xfrm>
          <a:noFill/>
          <a:ln/>
        </p:spPr>
      </p:pic>
      <p:pic>
        <p:nvPicPr>
          <p:cNvPr id="227335" name="Picture 7" descr="ISOPATA Cr626c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765175"/>
            <a:ext cx="2879725" cy="2278063"/>
          </a:xfrm>
          <a:noFill/>
          <a:ln/>
        </p:spPr>
      </p:pic>
      <p:pic>
        <p:nvPicPr>
          <p:cNvPr id="227338" name="Picture 10" descr="DSC_0080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364163" y="3789363"/>
            <a:ext cx="2519362" cy="2066925"/>
          </a:xfrm>
          <a:noFill/>
          <a:ln/>
        </p:spPr>
      </p:pic>
      <p:sp>
        <p:nvSpPr>
          <p:cNvPr id="227341" name="Text Box 13"/>
          <p:cNvSpPr txBox="1">
            <a:spLocks noChangeArrowheads="1"/>
          </p:cNvSpPr>
          <p:nvPr/>
        </p:nvSpPr>
        <p:spPr bwMode="auto">
          <a:xfrm>
            <a:off x="179388" y="3500438"/>
            <a:ext cx="4432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Κνωσός. Αποθέτες του Ιερού</a:t>
            </a:r>
          </a:p>
        </p:txBody>
      </p:sp>
      <p:sp>
        <p:nvSpPr>
          <p:cNvPr id="227342" name="Text Box 14"/>
          <p:cNvSpPr txBox="1">
            <a:spLocks noChangeArrowheads="1"/>
          </p:cNvSpPr>
          <p:nvPr/>
        </p:nvSpPr>
        <p:spPr bwMode="auto">
          <a:xfrm>
            <a:off x="5219700" y="2924175"/>
            <a:ext cx="25431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Ισόπατα Κνωσού</a:t>
            </a: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5076825" y="5949950"/>
            <a:ext cx="3041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Αρχάνες</a:t>
            </a:r>
          </a:p>
        </p:txBody>
      </p:sp>
      <p:sp>
        <p:nvSpPr>
          <p:cNvPr id="227344" name="Text Box 16"/>
          <p:cNvSpPr txBox="1">
            <a:spLocks noChangeArrowheads="1"/>
          </p:cNvSpPr>
          <p:nvPr/>
        </p:nvSpPr>
        <p:spPr bwMode="auto">
          <a:xfrm>
            <a:off x="973138" y="5608638"/>
            <a:ext cx="173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Μήτρα Σητείας;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l-GR" sz="2800"/>
              <a:t>Το ιερατείο</a:t>
            </a:r>
          </a:p>
        </p:txBody>
      </p:sp>
      <p:pic>
        <p:nvPicPr>
          <p:cNvPr id="231428" name="Picture 4" descr="ARXANES Cr623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765175"/>
            <a:ext cx="2508250" cy="2185988"/>
          </a:xfrm>
          <a:noFill/>
          <a:ln/>
        </p:spPr>
      </p:pic>
      <p:pic>
        <p:nvPicPr>
          <p:cNvPr id="231430" name="Picture 6" descr="Cr246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16688" y="765175"/>
            <a:ext cx="1457325" cy="2185988"/>
          </a:xfrm>
          <a:noFill/>
          <a:ln/>
        </p:spPr>
      </p:pic>
      <p:pic>
        <p:nvPicPr>
          <p:cNvPr id="231432" name="Picture 8" descr="Cr454_anaptygma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3429000"/>
            <a:ext cx="2603500" cy="2187575"/>
          </a:xfrm>
          <a:noFill/>
          <a:ln/>
        </p:spPr>
      </p:pic>
      <p:pic>
        <p:nvPicPr>
          <p:cNvPr id="231434" name="Picture 10" descr="Cr509g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588125" y="3429000"/>
            <a:ext cx="1389063" cy="2187575"/>
          </a:xfrm>
          <a:noFill/>
          <a:ln/>
        </p:spPr>
      </p:pic>
      <p:pic>
        <p:nvPicPr>
          <p:cNvPr id="231436" name="Picture 12" descr="Πλάτων 1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1196975"/>
            <a:ext cx="857250" cy="2087563"/>
          </a:xfrm>
          <a:prstGeom prst="rect">
            <a:avLst/>
          </a:prstGeom>
          <a:noFill/>
        </p:spPr>
      </p:pic>
      <p:pic>
        <p:nvPicPr>
          <p:cNvPr id="231437" name="Picture 13" descr="IMG_01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8400" y="3933825"/>
            <a:ext cx="1593850" cy="1655763"/>
          </a:xfrm>
          <a:prstGeom prst="rect">
            <a:avLst/>
          </a:prstGeom>
          <a:noFill/>
        </p:spPr>
      </p:pic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476250" y="6184900"/>
            <a:ext cx="74803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Ποιές μορφές είναι θεϊκές και ποιές ανθρώπινες;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6548" name="Picture 4" descr="Πλάτων 12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765175"/>
            <a:ext cx="4038600" cy="4398963"/>
          </a:xfrm>
          <a:noFill/>
          <a:ln/>
        </p:spPr>
      </p:pic>
      <p:pic>
        <p:nvPicPr>
          <p:cNvPr id="236551" name="Picture 7" descr="Cr596_dia_RED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765175"/>
            <a:ext cx="3546475" cy="4525963"/>
          </a:xfrm>
          <a:noFill/>
          <a:ln/>
        </p:spPr>
      </p:pic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1763713" y="6165850"/>
            <a:ext cx="5329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</a:rPr>
              <a:t>A. Evans: </a:t>
            </a:r>
            <a:r>
              <a:rPr lang="el-GR">
                <a:solidFill>
                  <a:schemeClr val="tx2"/>
                </a:solidFill>
              </a:rPr>
              <a:t>«Αρχιερέας – βασιλιάς»;</a:t>
            </a:r>
          </a:p>
        </p:txBody>
      </p:sp>
      <p:sp>
        <p:nvSpPr>
          <p:cNvPr id="236555" name="Text Box 11"/>
          <p:cNvSpPr txBox="1">
            <a:spLocks noChangeArrowheads="1"/>
          </p:cNvSpPr>
          <p:nvPr/>
        </p:nvSpPr>
        <p:spPr bwMode="auto">
          <a:xfrm>
            <a:off x="-396875" y="5445125"/>
            <a:ext cx="4394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       «Πρίγκηπας των Κρίνων»</a:t>
            </a:r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5003800" y="5248275"/>
            <a:ext cx="2520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Ο «Τάφος – Ιερό»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20" name="Picture 4" descr="sl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60350"/>
            <a:ext cx="2166938" cy="4525963"/>
          </a:xfrm>
          <a:noFill/>
          <a:ln/>
        </p:spPr>
      </p:pic>
      <p:pic>
        <p:nvPicPr>
          <p:cNvPr id="239623" name="Picture 7" descr="Cr597_det1_dia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620713"/>
            <a:ext cx="3849687" cy="2185987"/>
          </a:xfrm>
          <a:noFill/>
          <a:ln/>
        </p:spPr>
      </p:pic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-468313" y="5445125"/>
            <a:ext cx="11023601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Μετά θάνατον: απονομή θείας λατρείας </a:t>
            </a:r>
          </a:p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στο Μεγάλο Αρχιερέα – ηγεμόνα;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50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44740" name="Picture 4" descr="Cr597_det1_dia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404813"/>
            <a:ext cx="3849688" cy="2185987"/>
          </a:xfrm>
          <a:noFill/>
          <a:ln/>
        </p:spPr>
      </p:pic>
      <p:pic>
        <p:nvPicPr>
          <p:cNvPr id="244743" name="Picture 7" descr="Cr597_det2_dia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404813"/>
            <a:ext cx="3409950" cy="2185987"/>
          </a:xfrm>
          <a:noFill/>
          <a:ln/>
        </p:spPr>
      </p:pic>
      <p:pic>
        <p:nvPicPr>
          <p:cNvPr id="244746" name="Picture 10" descr="image032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lum bright="12000" contrast="-12000"/>
          </a:blip>
          <a:srcRect/>
          <a:stretch>
            <a:fillRect/>
          </a:stretch>
        </p:blipFill>
        <p:spPr>
          <a:xfrm>
            <a:off x="971550" y="3068638"/>
            <a:ext cx="3397250" cy="2187575"/>
          </a:xfrm>
          <a:noFill/>
          <a:ln/>
        </p:spPr>
      </p:pic>
      <p:pic>
        <p:nvPicPr>
          <p:cNvPr id="244749" name="Picture 13" descr="image026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32363" y="3068638"/>
            <a:ext cx="2832100" cy="2187575"/>
          </a:xfrm>
          <a:noFill/>
          <a:ln/>
        </p:spPr>
      </p:pic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971550" y="6092825"/>
            <a:ext cx="68405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Ιερατικό ένδυμα από δέρμα ζώου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73" name="Rectangle 1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49870" name="Picture 14" descr="Cr597_det2_dia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476250"/>
            <a:ext cx="4176712" cy="2678113"/>
          </a:xfrm>
          <a:noFill/>
          <a:ln/>
        </p:spPr>
      </p:pic>
      <p:pic>
        <p:nvPicPr>
          <p:cNvPr id="249863" name="Picture 7" descr="slide0065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1863" y="476250"/>
            <a:ext cx="1954212" cy="2879725"/>
          </a:xfrm>
          <a:noFill/>
          <a:ln/>
        </p:spPr>
      </p:pic>
      <p:pic>
        <p:nvPicPr>
          <p:cNvPr id="249866" name="Picture 10" descr="slide0022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727950" y="3573463"/>
            <a:ext cx="1416050" cy="2089150"/>
          </a:xfrm>
          <a:noFill/>
          <a:ln/>
        </p:spPr>
      </p:pic>
      <p:pic>
        <p:nvPicPr>
          <p:cNvPr id="249872" name="Picture 16" descr="m1112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4213" y="3357563"/>
            <a:ext cx="4465637" cy="2524125"/>
          </a:xfrm>
          <a:noFill/>
          <a:ln/>
        </p:spPr>
      </p:pic>
      <p:sp>
        <p:nvSpPr>
          <p:cNvPr id="249875" name="Text Box 19"/>
          <p:cNvSpPr txBox="1">
            <a:spLocks noChangeArrowheads="1"/>
          </p:cNvSpPr>
          <p:nvPr/>
        </p:nvSpPr>
        <p:spPr bwMode="auto">
          <a:xfrm>
            <a:off x="1403350" y="6381750"/>
            <a:ext cx="71294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Μακρύ (ποδήρες) ένδυμα: για μουσικούς ή για μία κατηγορία ιερέων; </a:t>
            </a:r>
          </a:p>
        </p:txBody>
      </p:sp>
      <p:pic>
        <p:nvPicPr>
          <p:cNvPr id="249876" name="Picture 20" descr="image096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/>
          <a:stretch>
            <a:fillRect/>
          </a:stretch>
        </p:blipFill>
        <p:spPr bwMode="auto">
          <a:xfrm>
            <a:off x="5435600" y="3933825"/>
            <a:ext cx="1944688" cy="1252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90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4980" name="Picture 4" descr="ARXANES FOURNI Cr324C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908050"/>
            <a:ext cx="2663825" cy="2185988"/>
          </a:xfrm>
          <a:noFill/>
          <a:ln/>
        </p:spPr>
      </p:pic>
      <p:pic>
        <p:nvPicPr>
          <p:cNvPr id="254983" name="Picture 7" descr="Cr137a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08400" y="908050"/>
            <a:ext cx="1620838" cy="2185988"/>
          </a:xfrm>
          <a:noFill/>
          <a:ln/>
        </p:spPr>
      </p:pic>
      <p:pic>
        <p:nvPicPr>
          <p:cNvPr id="254986" name="Picture 10" descr="DSC_0085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276600" y="3573463"/>
            <a:ext cx="2305050" cy="1879600"/>
          </a:xfrm>
          <a:noFill/>
          <a:ln/>
        </p:spPr>
      </p:pic>
      <p:pic>
        <p:nvPicPr>
          <p:cNvPr id="254989" name="Picture 13" descr="image022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84888" y="3500438"/>
            <a:ext cx="2376487" cy="1804987"/>
          </a:xfrm>
          <a:noFill/>
          <a:ln/>
        </p:spPr>
      </p:pic>
      <p:pic>
        <p:nvPicPr>
          <p:cNvPr id="254992" name="Picture 16" descr="image0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1125538"/>
            <a:ext cx="2736850" cy="1811337"/>
          </a:xfrm>
          <a:prstGeom prst="rect">
            <a:avLst/>
          </a:prstGeom>
          <a:noFill/>
        </p:spPr>
      </p:pic>
      <p:sp>
        <p:nvSpPr>
          <p:cNvPr id="254993" name="Text Box 17"/>
          <p:cNvSpPr txBox="1">
            <a:spLocks noChangeArrowheads="1"/>
          </p:cNvSpPr>
          <p:nvPr/>
        </p:nvSpPr>
        <p:spPr bwMode="auto">
          <a:xfrm>
            <a:off x="2124075" y="6329363"/>
            <a:ext cx="60483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Ιερός κόμβος ή εσθήτα για αφιέρωση στη θεότητα;</a:t>
            </a:r>
          </a:p>
        </p:txBody>
      </p:sp>
      <p:pic>
        <p:nvPicPr>
          <p:cNvPr id="254994" name="Picture 18" descr="Πλάτων 116"/>
          <p:cNvPicPr>
            <a:picLocks noChangeAspect="1" noChangeArrowheads="1"/>
          </p:cNvPicPr>
          <p:nvPr/>
        </p:nvPicPr>
        <p:blipFill>
          <a:blip r:embed="rId7">
            <a:lum bright="18000"/>
          </a:blip>
          <a:srcRect/>
          <a:stretch>
            <a:fillRect/>
          </a:stretch>
        </p:blipFill>
        <p:spPr bwMode="auto">
          <a:xfrm>
            <a:off x="827088" y="3213100"/>
            <a:ext cx="1847850" cy="2449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6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8052" name="Picture 4" descr="Cr602large_dia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3284538"/>
            <a:ext cx="2278063" cy="3024187"/>
          </a:xfrm>
          <a:noFill/>
          <a:ln/>
        </p:spPr>
      </p:pic>
      <p:pic>
        <p:nvPicPr>
          <p:cNvPr id="258055" name="Picture 7" descr="m111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9838" y="4076700"/>
            <a:ext cx="3867150" cy="2185988"/>
          </a:xfrm>
          <a:noFill/>
          <a:ln/>
        </p:spPr>
      </p:pic>
      <p:sp>
        <p:nvSpPr>
          <p:cNvPr id="258058" name="Line 10"/>
          <p:cNvSpPr>
            <a:spLocks noChangeShapeType="1"/>
          </p:cNvSpPr>
          <p:nvPr/>
        </p:nvSpPr>
        <p:spPr bwMode="auto">
          <a:xfrm flipH="1" flipV="1">
            <a:off x="3779838" y="1557338"/>
            <a:ext cx="215900" cy="208756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3708400" y="1484313"/>
            <a:ext cx="287338" cy="22320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58061" name="Text Box 13"/>
          <p:cNvSpPr txBox="1">
            <a:spLocks noChangeArrowheads="1"/>
          </p:cNvSpPr>
          <p:nvPr/>
        </p:nvSpPr>
        <p:spPr bwMode="auto">
          <a:xfrm>
            <a:off x="1116013" y="6329363"/>
            <a:ext cx="66246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Η Τοιχογραφία της Αγίας Μετάληψης (</a:t>
            </a:r>
            <a:r>
              <a:rPr lang="en-US"/>
              <a:t>“Camp-stool fresco”)</a:t>
            </a:r>
            <a:endParaRPr lang="el-GR"/>
          </a:p>
        </p:txBody>
      </p:sp>
      <p:pic>
        <p:nvPicPr>
          <p:cNvPr id="258062" name="Picture 14" descr="image079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116013" y="765175"/>
            <a:ext cx="6551612" cy="1724025"/>
          </a:xfrm>
          <a:noFill/>
          <a:ln/>
        </p:spPr>
      </p:pic>
      <p:sp>
        <p:nvSpPr>
          <p:cNvPr id="258065" name="Line 17"/>
          <p:cNvSpPr>
            <a:spLocks noChangeShapeType="1"/>
          </p:cNvSpPr>
          <p:nvPr/>
        </p:nvSpPr>
        <p:spPr bwMode="auto">
          <a:xfrm flipV="1">
            <a:off x="3419475" y="4581525"/>
            <a:ext cx="1584325" cy="7143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258066" name="Line 18"/>
          <p:cNvSpPr>
            <a:spLocks noChangeShapeType="1"/>
          </p:cNvSpPr>
          <p:nvPr/>
        </p:nvSpPr>
        <p:spPr bwMode="auto">
          <a:xfrm>
            <a:off x="3348038" y="4508500"/>
            <a:ext cx="16557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258067" name="Text Box 19"/>
          <p:cNvSpPr txBox="1">
            <a:spLocks noChangeArrowheads="1"/>
          </p:cNvSpPr>
          <p:nvPr/>
        </p:nvSpPr>
        <p:spPr bwMode="auto">
          <a:xfrm>
            <a:off x="2092325" y="2513013"/>
            <a:ext cx="4495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Η Τοιχογραφία της Πομπής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8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5348" name="Picture 2" descr="C:\Users\mikele\Pictures\2011-10-07\028.JPG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692150"/>
            <a:ext cx="3529012" cy="2808288"/>
          </a:xfrm>
          <a:noFill/>
          <a:ln/>
        </p:spPr>
      </p:pic>
      <p:pic>
        <p:nvPicPr>
          <p:cNvPr id="185351" name="Picture 2" descr="F:\Αρχείο Ζάκρου\Α.Ν. Εργαστήριο\Ανάκτορο\15,20,21-10-2010 063.JPG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1052513"/>
            <a:ext cx="3252788" cy="2185987"/>
          </a:xfrm>
          <a:noFill/>
          <a:ln/>
        </p:spPr>
      </p:pic>
      <p:pic>
        <p:nvPicPr>
          <p:cNvPr id="185354" name="Picture 2" descr="C:\Users\mikele\Pictures\2011-10-07\081.JPG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076825" y="3789363"/>
            <a:ext cx="3473450" cy="2058987"/>
          </a:xfrm>
          <a:noFill/>
          <a:ln/>
        </p:spPr>
      </p:pic>
      <p:sp>
        <p:nvSpPr>
          <p:cNvPr id="185363" name="Text Box 19"/>
          <p:cNvSpPr txBox="1">
            <a:spLocks noChangeArrowheads="1"/>
          </p:cNvSpPr>
          <p:nvPr/>
        </p:nvSpPr>
        <p:spPr bwMode="auto">
          <a:xfrm>
            <a:off x="2051050" y="6381750"/>
            <a:ext cx="4514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Τα διπλά κέρατα ως αρχιτεκτονικό στοιχείο</a:t>
            </a:r>
          </a:p>
        </p:txBody>
      </p:sp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395288" y="3500438"/>
            <a:ext cx="38893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Κνωσός. Μεγάλα Προπύλαια</a:t>
            </a:r>
          </a:p>
        </p:txBody>
      </p:sp>
      <p:sp>
        <p:nvSpPr>
          <p:cNvPr id="185365" name="Text Box 21"/>
          <p:cNvSpPr txBox="1">
            <a:spLocks noChangeArrowheads="1"/>
          </p:cNvSpPr>
          <p:nvPr/>
        </p:nvSpPr>
        <p:spPr bwMode="auto">
          <a:xfrm>
            <a:off x="6227763" y="3213100"/>
            <a:ext cx="10080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Ζάκρος </a:t>
            </a:r>
          </a:p>
        </p:txBody>
      </p:sp>
      <p:sp>
        <p:nvSpPr>
          <p:cNvPr id="185366" name="Text Box 22"/>
          <p:cNvSpPr txBox="1">
            <a:spLocks noChangeArrowheads="1"/>
          </p:cNvSpPr>
          <p:nvPr/>
        </p:nvSpPr>
        <p:spPr bwMode="auto">
          <a:xfrm>
            <a:off x="4987925" y="5824538"/>
            <a:ext cx="23399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                     Κνωσός</a:t>
            </a:r>
          </a:p>
        </p:txBody>
      </p:sp>
      <p:pic>
        <p:nvPicPr>
          <p:cNvPr id="185367" name="Picture 23" descr="Πλάτων 124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1188" y="3860800"/>
            <a:ext cx="2179637" cy="2374900"/>
          </a:xfrm>
          <a:noFill/>
          <a:ln/>
        </p:spPr>
      </p:pic>
      <p:sp>
        <p:nvSpPr>
          <p:cNvPr id="185369" name="Text Box 25"/>
          <p:cNvSpPr txBox="1">
            <a:spLocks noChangeArrowheads="1"/>
          </p:cNvSpPr>
          <p:nvPr/>
        </p:nvSpPr>
        <p:spPr bwMode="auto">
          <a:xfrm>
            <a:off x="2771775" y="4889500"/>
            <a:ext cx="16557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Τάφος-Ιερό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02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68292" name="Picture 4" descr="σάρωση0130 copy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188913"/>
            <a:ext cx="1663700" cy="2590800"/>
          </a:xfrm>
          <a:noFill/>
          <a:ln/>
        </p:spPr>
      </p:pic>
      <p:pic>
        <p:nvPicPr>
          <p:cNvPr id="268295" name="Picture 7" descr="σλ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3716338"/>
            <a:ext cx="2825750" cy="2185987"/>
          </a:xfrm>
          <a:noFill/>
          <a:ln/>
        </p:spPr>
      </p:pic>
      <p:pic>
        <p:nvPicPr>
          <p:cNvPr id="268298" name="Picture 10" descr="sl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lum bright="18000"/>
          </a:blip>
          <a:srcRect/>
          <a:stretch>
            <a:fillRect/>
          </a:stretch>
        </p:blipFill>
        <p:spPr>
          <a:xfrm>
            <a:off x="6084888" y="549275"/>
            <a:ext cx="1906587" cy="2187575"/>
          </a:xfrm>
          <a:noFill/>
          <a:ln/>
        </p:spPr>
      </p:pic>
      <p:pic>
        <p:nvPicPr>
          <p:cNvPr id="268301" name="Picture 13" descr="sl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lum bright="12000"/>
          </a:blip>
          <a:srcRect/>
          <a:stretch>
            <a:fillRect/>
          </a:stretch>
        </p:blipFill>
        <p:spPr>
          <a:xfrm>
            <a:off x="684213" y="0"/>
            <a:ext cx="2435225" cy="2187575"/>
          </a:xfrm>
          <a:noFill/>
          <a:ln/>
        </p:spPr>
      </p:pic>
      <p:pic>
        <p:nvPicPr>
          <p:cNvPr id="268305" name="Picture 17" descr="s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2924175"/>
            <a:ext cx="2516187" cy="3168650"/>
          </a:xfrm>
          <a:prstGeom prst="rect">
            <a:avLst/>
          </a:prstGeom>
          <a:noFill/>
        </p:spPr>
      </p:pic>
      <p:sp>
        <p:nvSpPr>
          <p:cNvPr id="268306" name="Text Box 18"/>
          <p:cNvSpPr txBox="1">
            <a:spLocks noChangeArrowheads="1"/>
          </p:cNvSpPr>
          <p:nvPr/>
        </p:nvSpPr>
        <p:spPr bwMode="auto">
          <a:xfrm>
            <a:off x="2195513" y="6400800"/>
            <a:ext cx="5329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Κοσμήματα, πιθανώς, υψηλόβαθμων ιερέων</a:t>
            </a:r>
          </a:p>
        </p:txBody>
      </p:sp>
      <p:sp>
        <p:nvSpPr>
          <p:cNvPr id="268307" name="Text Box 19"/>
          <p:cNvSpPr txBox="1">
            <a:spLocks noChangeArrowheads="1"/>
          </p:cNvSpPr>
          <p:nvPr/>
        </p:nvSpPr>
        <p:spPr bwMode="auto">
          <a:xfrm>
            <a:off x="1292225" y="2224088"/>
            <a:ext cx="803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Μάλια</a:t>
            </a:r>
          </a:p>
        </p:txBody>
      </p:sp>
      <p:sp>
        <p:nvSpPr>
          <p:cNvPr id="268308" name="Text Box 20"/>
          <p:cNvSpPr txBox="1">
            <a:spLocks noChangeArrowheads="1"/>
          </p:cNvSpPr>
          <p:nvPr/>
        </p:nvSpPr>
        <p:spPr bwMode="auto">
          <a:xfrm>
            <a:off x="3924300" y="2708275"/>
            <a:ext cx="1546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Ζάκρος</a:t>
            </a:r>
          </a:p>
        </p:txBody>
      </p:sp>
      <p:sp>
        <p:nvSpPr>
          <p:cNvPr id="268309" name="Text Box 21"/>
          <p:cNvSpPr txBox="1">
            <a:spLocks noChangeArrowheads="1"/>
          </p:cNvSpPr>
          <p:nvPr/>
        </p:nvSpPr>
        <p:spPr bwMode="auto">
          <a:xfrm>
            <a:off x="6156325" y="2655888"/>
            <a:ext cx="18002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Αγία Τριάδα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corpu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04813"/>
            <a:ext cx="8893175" cy="605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3" descr="F:\projects\πλάτων-κρητολ\πλ. 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4149725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5" name="Picture 3" descr="sl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4572000" y="620713"/>
            <a:ext cx="2201863" cy="3313112"/>
          </a:xfrm>
          <a:prstGeom prst="rect">
            <a:avLst/>
          </a:prstGeom>
          <a:noFill/>
        </p:spPr>
      </p:pic>
      <p:pic>
        <p:nvPicPr>
          <p:cNvPr id="187396" name="Picture 4" descr="sl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6886575" y="765175"/>
            <a:ext cx="2125663" cy="2951163"/>
          </a:xfrm>
          <a:prstGeom prst="rect">
            <a:avLst/>
          </a:prstGeom>
          <a:noFill/>
        </p:spPr>
      </p:pic>
      <p:pic>
        <p:nvPicPr>
          <p:cNvPr id="187397" name="Picture 5" descr="Πλάτων 0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221163"/>
            <a:ext cx="2305050" cy="1728787"/>
          </a:xfrm>
          <a:prstGeom prst="rect">
            <a:avLst/>
          </a:prstGeom>
          <a:noFill/>
        </p:spPr>
      </p:pic>
      <p:pic>
        <p:nvPicPr>
          <p:cNvPr id="187400" name="Picture 8" descr="image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4149725"/>
            <a:ext cx="2087563" cy="1933575"/>
          </a:xfrm>
          <a:prstGeom prst="rect">
            <a:avLst/>
          </a:prstGeom>
          <a:noFill/>
        </p:spPr>
      </p:pic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2124075" y="6329363"/>
            <a:ext cx="4679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Τα διπλά κέρατα μαζί με άλλα σύμβολα</a:t>
            </a:r>
          </a:p>
        </p:txBody>
      </p:sp>
      <p:pic>
        <p:nvPicPr>
          <p:cNvPr id="187402" name="Picture 10" descr="Πλάτων 1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4149725"/>
            <a:ext cx="1852612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94564" name="Picture 4" descr="Πλάτων 198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765175"/>
            <a:ext cx="6624638" cy="5405438"/>
          </a:xfrm>
          <a:noFill/>
          <a:ln/>
        </p:spPr>
      </p:pic>
      <p:pic>
        <p:nvPicPr>
          <p:cNvPr id="194567" name="Picture 7" descr="Πλάτων 14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24000" contrast="18000"/>
          </a:blip>
          <a:srcRect/>
          <a:stretch>
            <a:fillRect/>
          </a:stretch>
        </p:blipFill>
        <p:spPr>
          <a:xfrm>
            <a:off x="755650" y="4724400"/>
            <a:ext cx="2886075" cy="1489075"/>
          </a:xfrm>
          <a:noFill/>
          <a:ln/>
        </p:spPr>
      </p:pic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2843213" y="6381750"/>
            <a:ext cx="34051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Τα αιγυπτιακά κέρατα της γης</a:t>
            </a:r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 flipH="1">
            <a:off x="2195513" y="3284538"/>
            <a:ext cx="73025" cy="15843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94573" name="Line 13"/>
          <p:cNvSpPr>
            <a:spLocks noChangeShapeType="1"/>
          </p:cNvSpPr>
          <p:nvPr/>
        </p:nvSpPr>
        <p:spPr bwMode="auto">
          <a:xfrm flipH="1">
            <a:off x="1331913" y="3284538"/>
            <a:ext cx="863600" cy="1657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46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97636" name="Picture 4" descr="Εικόνα 016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76500" y="2692400"/>
            <a:ext cx="0" cy="0"/>
          </a:xfrm>
          <a:noFill/>
          <a:ln/>
        </p:spPr>
      </p:pic>
      <p:pic>
        <p:nvPicPr>
          <p:cNvPr id="197639" name="Picture 7" descr="σλα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380288" y="836613"/>
            <a:ext cx="1203325" cy="1223962"/>
          </a:xfrm>
          <a:noFill/>
          <a:ln/>
        </p:spPr>
      </p:pic>
      <p:pic>
        <p:nvPicPr>
          <p:cNvPr id="197642" name="Picture 10" descr="Α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411413" y="404813"/>
            <a:ext cx="3168650" cy="1819275"/>
          </a:xfrm>
          <a:noFill/>
          <a:ln/>
        </p:spPr>
      </p:pic>
      <p:pic>
        <p:nvPicPr>
          <p:cNvPr id="197645" name="Picture 13" descr="σλα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lum bright="6000" contrast="6000"/>
          </a:blip>
          <a:srcRect/>
          <a:stretch>
            <a:fillRect/>
          </a:stretch>
        </p:blipFill>
        <p:spPr>
          <a:xfrm>
            <a:off x="5867400" y="692150"/>
            <a:ext cx="1368425" cy="1343025"/>
          </a:xfrm>
          <a:noFill/>
          <a:ln/>
        </p:spPr>
      </p:pic>
      <p:pic>
        <p:nvPicPr>
          <p:cNvPr id="197648" name="Picture 16" descr="Εικόνα 030"/>
          <p:cNvPicPr>
            <a:picLocks noChangeAspect="1" noChangeArrowheads="1"/>
          </p:cNvPicPr>
          <p:nvPr/>
        </p:nvPicPr>
        <p:blipFill>
          <a:blip r:embed="rId6">
            <a:lum bright="12000" contrast="24000"/>
            <a:grayscl/>
          </a:blip>
          <a:srcRect/>
          <a:stretch>
            <a:fillRect/>
          </a:stretch>
        </p:blipFill>
        <p:spPr bwMode="auto">
          <a:xfrm>
            <a:off x="179388" y="620713"/>
            <a:ext cx="2016125" cy="1500187"/>
          </a:xfrm>
          <a:prstGeom prst="rect">
            <a:avLst/>
          </a:prstGeom>
          <a:noFill/>
        </p:spPr>
      </p:pic>
      <p:pic>
        <p:nvPicPr>
          <p:cNvPr id="197649" name="Picture 17" descr="σλ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2492375"/>
            <a:ext cx="4681537" cy="3281363"/>
          </a:xfrm>
          <a:prstGeom prst="rect">
            <a:avLst/>
          </a:prstGeom>
          <a:noFill/>
        </p:spPr>
      </p:pic>
      <p:sp>
        <p:nvSpPr>
          <p:cNvPr id="197650" name="Text Box 18"/>
          <p:cNvSpPr txBox="1">
            <a:spLocks noChangeArrowheads="1"/>
          </p:cNvSpPr>
          <p:nvPr/>
        </p:nvSpPr>
        <p:spPr bwMode="auto">
          <a:xfrm>
            <a:off x="3492500" y="6373813"/>
            <a:ext cx="1873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Το βουκράνιο</a:t>
            </a:r>
          </a:p>
        </p:txBody>
      </p:sp>
      <p:pic>
        <p:nvPicPr>
          <p:cNvPr id="197651" name="Picture 19" descr="IMG_0149"/>
          <p:cNvPicPr>
            <a:picLocks noChangeAspect="1" noChangeArrowheads="1"/>
          </p:cNvPicPr>
          <p:nvPr/>
        </p:nvPicPr>
        <p:blipFill>
          <a:blip r:embed="rId8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724525" y="2924175"/>
            <a:ext cx="2566988" cy="266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804" name="Picture 4" descr="Cr244plagia_b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76250"/>
            <a:ext cx="3017837" cy="4525963"/>
          </a:xfrm>
          <a:noFill/>
          <a:ln/>
        </p:spPr>
      </p:pic>
      <p:pic>
        <p:nvPicPr>
          <p:cNvPr id="204807" name="Picture 7" descr="Cr471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620713"/>
            <a:ext cx="2593975" cy="3889375"/>
          </a:xfrm>
          <a:noFill/>
          <a:ln/>
        </p:spPr>
      </p:pic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2627313" y="6165850"/>
            <a:ext cx="42497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Σπονδικά ρυτά σε μορφή ταυροκεφαλής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1547813" y="4673600"/>
            <a:ext cx="1223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Κνωσός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5435600" y="4529138"/>
            <a:ext cx="1368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Ζάκρος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2756" name="Picture 4" descr="slide000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404813"/>
            <a:ext cx="3194050" cy="4987925"/>
          </a:xfrm>
          <a:noFill/>
          <a:ln/>
        </p:spPr>
      </p:pic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3276600" y="6237288"/>
            <a:ext cx="25939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Πίθος από την Ψείρα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95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7888" name="Picture 16" descr="σλα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88913"/>
            <a:ext cx="4038600" cy="2828925"/>
          </a:xfrm>
          <a:noFill/>
          <a:ln/>
        </p:spPr>
      </p:pic>
      <p:pic>
        <p:nvPicPr>
          <p:cNvPr id="207885" name="Picture 13" descr="Πλάτων 049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252413"/>
            <a:ext cx="3600450" cy="2701925"/>
          </a:xfrm>
          <a:noFill/>
          <a:ln/>
        </p:spPr>
      </p:pic>
      <p:pic>
        <p:nvPicPr>
          <p:cNvPr id="207891" name="Picture 19" descr="ει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429000"/>
            <a:ext cx="3313112" cy="2451100"/>
          </a:xfrm>
          <a:prstGeom prst="rect">
            <a:avLst/>
          </a:prstGeom>
          <a:noFill/>
        </p:spPr>
      </p:pic>
      <p:pic>
        <p:nvPicPr>
          <p:cNvPr id="207894" name="Picture 22" descr="ISOPATA Cr626c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76825" y="3573463"/>
            <a:ext cx="2763838" cy="2185987"/>
          </a:xfrm>
          <a:noFill/>
          <a:ln/>
        </p:spPr>
      </p:pic>
      <p:sp>
        <p:nvSpPr>
          <p:cNvPr id="207897" name="Text Box 25"/>
          <p:cNvSpPr txBox="1">
            <a:spLocks noChangeArrowheads="1"/>
          </p:cNvSpPr>
          <p:nvPr/>
        </p:nvSpPr>
        <p:spPr bwMode="auto">
          <a:xfrm>
            <a:off x="1485900" y="6256338"/>
            <a:ext cx="5607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Τα ουράνια σύμβολα</a:t>
            </a:r>
          </a:p>
        </p:txBody>
      </p:sp>
      <p:sp>
        <p:nvSpPr>
          <p:cNvPr id="207898" name="Text Box 26"/>
          <p:cNvSpPr txBox="1">
            <a:spLocks noChangeArrowheads="1"/>
          </p:cNvSpPr>
          <p:nvPr/>
        </p:nvSpPr>
        <p:spPr bwMode="auto">
          <a:xfrm>
            <a:off x="871538" y="3016250"/>
            <a:ext cx="2476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Μυκήνες</a:t>
            </a:r>
          </a:p>
        </p:txBody>
      </p:sp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6156325" y="2997200"/>
            <a:ext cx="10033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Τίρυνθα</a:t>
            </a:r>
          </a:p>
        </p:txBody>
      </p:sp>
      <p:sp>
        <p:nvSpPr>
          <p:cNvPr id="207900" name="Text Box 28"/>
          <p:cNvSpPr txBox="1">
            <a:spLocks noChangeArrowheads="1"/>
          </p:cNvSpPr>
          <p:nvPr/>
        </p:nvSpPr>
        <p:spPr bwMode="auto">
          <a:xfrm>
            <a:off x="1676400" y="5824538"/>
            <a:ext cx="7524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Θήβα</a:t>
            </a:r>
          </a:p>
        </p:txBody>
      </p:sp>
      <p:sp>
        <p:nvSpPr>
          <p:cNvPr id="207901" name="Text Box 29"/>
          <p:cNvSpPr txBox="1">
            <a:spLocks noChangeArrowheads="1"/>
          </p:cNvSpPr>
          <p:nvPr/>
        </p:nvSpPr>
        <p:spPr bwMode="auto">
          <a:xfrm>
            <a:off x="5341938" y="5753100"/>
            <a:ext cx="1928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Ισόπατα Κνωσού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6" name="Picture 4" descr="SELLOPOULO Cr624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333375"/>
            <a:ext cx="3024187" cy="2508250"/>
          </a:xfrm>
          <a:noFill/>
          <a:ln/>
        </p:spPr>
      </p:pic>
      <p:pic>
        <p:nvPicPr>
          <p:cNvPr id="212999" name="Picture 7" descr="KALYVIA Cr342a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333375"/>
            <a:ext cx="2384425" cy="2185988"/>
          </a:xfrm>
          <a:noFill/>
          <a:ln/>
        </p:spPr>
      </p:pic>
      <p:pic>
        <p:nvPicPr>
          <p:cNvPr id="213004" name="Picture 12" descr="σλα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>
          <a:xfrm>
            <a:off x="468313" y="3716338"/>
            <a:ext cx="1728787" cy="1697037"/>
          </a:xfrm>
          <a:noFill/>
          <a:ln/>
        </p:spPr>
      </p:pic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1258888" y="2924175"/>
            <a:ext cx="33131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Σελλόπουλο Κνωσού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5364163" y="2565400"/>
            <a:ext cx="29035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Καλύβια Φαιστού</a:t>
            </a:r>
          </a:p>
        </p:txBody>
      </p:sp>
      <p:pic>
        <p:nvPicPr>
          <p:cNvPr id="213007" name="Picture 15" descr="σλα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lum bright="6000" contrast="6000"/>
          </a:blip>
          <a:srcRect/>
          <a:stretch>
            <a:fillRect/>
          </a:stretch>
        </p:blipFill>
        <p:spPr>
          <a:xfrm>
            <a:off x="7019925" y="3644900"/>
            <a:ext cx="1552575" cy="1581150"/>
          </a:xfrm>
          <a:noFill/>
          <a:ln/>
        </p:spPr>
      </p:pic>
      <p:pic>
        <p:nvPicPr>
          <p:cNvPr id="213010" name="Picture 18" descr="Εικόνα 030"/>
          <p:cNvPicPr>
            <a:picLocks noChangeAspect="1" noChangeArrowheads="1"/>
          </p:cNvPicPr>
          <p:nvPr>
            <p:ph type="title" sz="quarter"/>
          </p:nvPr>
        </p:nvPicPr>
        <p:blipFill>
          <a:blip r:embed="rId6">
            <a:lum bright="12000" contrast="24000"/>
            <a:grayscl/>
          </a:blip>
          <a:srcRect/>
          <a:stretch>
            <a:fillRect/>
          </a:stretch>
        </p:blipFill>
        <p:spPr>
          <a:xfrm>
            <a:off x="2484438" y="3789363"/>
            <a:ext cx="1871662" cy="1390650"/>
          </a:xfrm>
          <a:noFill/>
          <a:ln/>
        </p:spPr>
      </p:pic>
      <p:pic>
        <p:nvPicPr>
          <p:cNvPr id="213011" name="Picture 19" descr="εικ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 bwMode="auto">
          <a:xfrm>
            <a:off x="4716463" y="3789363"/>
            <a:ext cx="2016125" cy="1468437"/>
          </a:xfrm>
          <a:prstGeom prst="rect">
            <a:avLst/>
          </a:prstGeom>
          <a:noFill/>
        </p:spPr>
      </p:pic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-1044575" y="5734050"/>
            <a:ext cx="121078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Πιθανώς ουράνια σώματα (επάνω) και η απόδοση του ήλιου </a:t>
            </a:r>
          </a:p>
          <a:p>
            <a:pPr>
              <a:spcBef>
                <a:spcPct val="0"/>
              </a:spcBef>
            </a:pPr>
            <a:r>
              <a:rPr lang="el-GR">
                <a:solidFill>
                  <a:schemeClr val="tx2"/>
                </a:solidFill>
              </a:rPr>
              <a:t>στη σφραγιδογλυφία (κάτω)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205</Words>
  <Application>Microsoft Office PowerPoint</Application>
  <PresentationFormat>Προβολή στην οθόνη (4:3)</PresentationFormat>
  <Paragraphs>48</Paragraphs>
  <Slides>21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Το ιερατείο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Λευτέρης</dc:creator>
  <cp:lastModifiedBy>Λευτέρης</cp:lastModifiedBy>
  <cp:revision>4</cp:revision>
  <dcterms:created xsi:type="dcterms:W3CDTF">2020-11-06T10:18:50Z</dcterms:created>
  <dcterms:modified xsi:type="dcterms:W3CDTF">2020-11-06T10:30:08Z</dcterms:modified>
</cp:coreProperties>
</file>