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0B1B2F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B7C3-0AE4-4552-A1C5-9397BFDFA067}" type="datetimeFigureOut">
              <a:rPr lang="el-GR" smtClean="0"/>
              <a:pPr/>
              <a:t>17/9/2016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2163-DBC7-4421-BE16-61104F49B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19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2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"/>
          <p:cNvSpPr/>
          <p:nvPr/>
        </p:nvSpPr>
        <p:spPr>
          <a:xfrm>
            <a:off x="251520" y="188640"/>
            <a:ext cx="4716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600" i="1" dirty="0">
                <a:solidFill>
                  <a:schemeClr val="bg1"/>
                </a:solidFill>
                <a:latin typeface="Palatino Linotype" pitchFamily="18" charset="0"/>
              </a:rPr>
              <a:t>Το Μπαρόκ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4813968" y="5934670"/>
            <a:ext cx="4330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i="1" dirty="0">
                <a:solidFill>
                  <a:schemeClr val="bg1"/>
                </a:solidFill>
                <a:latin typeface="Palatino Linotype" pitchFamily="18" charset="0"/>
              </a:rPr>
              <a:t>στην Ευρώπη</a:t>
            </a:r>
            <a:endParaRPr lang="el-GR" sz="5400" dirty="0"/>
          </a:p>
        </p:txBody>
      </p:sp>
      <p:sp>
        <p:nvSpPr>
          <p:cNvPr id="2073" name="AutoShape 25" descr="data:image/jpeg;base64,/9j/4AAQSkZJRgABAQAAAQABAAD/2wCEAAkGBxMTEhUTExMVFhUXFx0YFxgYFxgXFxgYGBoYFxcXHRcYHSggGBolGxkYITEhJSkrLi4uFx8zODMtNygtLisBCgoKDg0OGxAQGi0lICUtLS0tLS0tLS0tLS0tLS0tLS0tLS0tLS0tLS0tLS0tLS0tLS0tLS0tLS0tLS0tLS0tLf/AABEIAO4A1AMBIgACEQEDEQH/xAAbAAABBQEBAAAAAAAAAAAAAAAEAQIDBQYAB//EADoQAAEDAgMFBwQCAQIGAwAAAAEAAhEDIQQxQQUSUWFxBiKBkaGx8BMywdHh8UIjggcUFVJisnKSwv/EABkBAAMBAQEAAAAAAAAAAAAAAAECAwQABf/EACURAAICAgICAwACAwAAAAAAAAABAhEDIRIxBEEiMlETgSNhcf/aAAwDAQACEQMRAD8AwmEqnKUfvz86ITCUgBJU/wBcBeTJ29GuqQQ2yUVdFW1dpNA1lBv2g8/wmjikxXJIvn1gAZsq6riqegM+SrDXcdSnMdxVo4q7ZNz/AAJdiRoCo/qwoiU251VFFC8iUVVwdySbgjVcOiILFBTS0p7Qn7pXWAhe3mmB5yRDqRUooruQaIKTDqiZKc2mJRLaQSOQwHuuU7GlEihwSlsKbkOiJpPNLuE5BFNoqelhC7kPmiW2HSBGuDdDPmup0HOubCOhVrRwrR+1I9gCX/hzkgGnh4sLeKeLKaeXRd9PXmipCONjd4wn0xAumlc0SIXKTsMoqik2pVG/4ftcm7Qo9/PRctKeiVFIzGuNpXOq81Bh6KlNMSEWop6KbOhS02pAE9iNisSFK1qQBc56ABxbdNaLqf6aUNhcAYGJQxSNBPNJVqNaAbXzvCCCLSpqUNQTtpNaRkeQ/eS5u2Wxca8Mh53XOL/AB/004sGShoY9rwIidePMgFPoNl//AI+s9Er12MkEMYJRNOj5JwYJUzmGJDZ5nL+VNyseqInRwySChvRayJw+EMSRE/PBG0KMLl0JKVaRDhsLlb51RLWXN0Uxq4tEpHQVfshbTySVLhEO90xzIXaOpoEqsGcJpGinjP5CY+yGht2QCyY4qRrpsUlRtkF2M+ijx57/AIJU3G/cuWpdELM1RqSiAIUWDooqoLIyauitaG7qko01GGlTMbHjz5hBihAYM1E+l4JxMDzTHv8AnigrOJJSA+X9qNj5uq7aGK/wb49U6jehGx+L2gTZthx1KCe15BJBsJubxMWnO/BPwVEl2QMcckU3COqOiZ4RkOnJUtRAk2Amlad4dBcppYtcOyLoBIz+aKuxOxd0ayOWvBJHPB+xnhkuyhBIVts3aJETHDO/uq6vTLTBBB5pKVLjlp+1WSUkIm4s2mDxYdpcXHB3Ecj+SFfGgZBWB2dtBzD0tP4WywG0g6JLRMZnmdFjlFwZaXzQe6kR8ukDSlpVpsfLP1+ZhTFkBTcmBQSFMgKKT6qRskpa4g9Um/ZTXodTanOM2TaD5suIF12xtAxEkgJDSUsJr6oz4II50DgXFk76aYa18lFWrmLKiiycpKip2jT7/h+0iixlQl1/ma5aUtEjP4dxRrDZDUW2Uu9ohLbLdClEN4/NShmiYRIBj5wQYqGxZRk+amhQPTIVkOIxAaDwy6qvw1EvdPmpcUd50ZBHYCjJhoJif7VG+KFSth2xdk/VdA+1uZ/S0+xNhkEGIFuuvzyVh2QwMOAIvc+OV/XyC2LMARYCAvLzZ23Rvx4klZXHZocBBgqi21s4i+7lnrbk7jyyW2bhYzKZicK1zYN1njNplJJM8t25seWBwvLcj8zWTfhN0EeI+fNF7HtPAh05Lz3b+C3HO0tb55rf4+Z9GTLj9mOLrjPmrPA1gSBPWev8qtqUyDykwidl1O/dsmZA91umrjZmg6dGw2M2pvER3eWQ8Fomi11S4CuLQRduUiesfMlbyd26wpsvJIVtW8JX3UYF1IWlBo5OiLKCnOqpjjCa3kmSoVtsidVvqmmpZPe1QPd8/KV6GjctENQ5Jj3D0XGoIyUTnwipM5wX6V2PEO8Fygx1eXeC5aY3Qmirw70URKgwlKUSMkkux/QlOnkU8iCnEWShtlwrZHVdYlDVXW8P0jKgQGKiICpEmwMm603YikHPdOQj3+eazb6ceC1X/Dof6rhob+RH7KHkP/Gx8P3R6hsTB7pc+LmPb+VcklVQ2rSpgC7o/wC0SPNMZ2kpOdEObzMQPGV47jJ+j0LSLcrnsQ/1tVle0u16jnCjTful2Z5DPmSuhByZ05Ui32liqbSQ54ngLlYHtXXabtMg2+fNVeA0qDN572sJH3vIBPgZMeSztStUxj9xjmuDTm2N0DKbCVrxQSd+jNkbejIYmnAk8fRD4avuu3iMreav+2Ozfo1GxADgBGQkALOFsG/RelBqUbMklxZrdiYtrmgBwzmD9w46czf9rTUqkgAmb2I8x7Feb7KxBYbDUAcb/wBLa7Arue0TYg5aGCPnis2WPB2VXyRekxl5ri0oncSyNQp6Wzvk9ArWCL/M1xI+0KSo4XgSQqzEVgLDxvCVtvoaMV7Jq7xxCra1WTmuq1PgUTWTf3TJUtgfehXuEc1FUbY5eamAC5wEZFCw0Z7Et7y5O2jUh9uH7XLXHomwPAmfmSO3ULg2eqMlSl2Oc5qVoXFICuRNnPVdXp6o4v1VZi6pkqkQDAZnmtN2CH+s6NWn8QsvTatH2KrRWZzd5/Chn+jKYfujb7RxzqRDfpOA47jj0AGs9VR4jFYmpWDGUHNbI7z3ANPIQ2DwgSV6FUIfYj83+eyhw2AaH7xG84ZE5DwXmLKoro3vE32ybC093um9oE55CyoGYBoxT3u1aWjlIgkc4V7PeF7kqh2nUe2r3G5i88uCnB7DJasIrbDBpml9Fha77t87xPU5lJsvYrcNJDW7xEDdAADRor7ZtYOY10yIB9FDtCqACYum5vqzlBPdHlX/ABFqTUZGn8LGVPVbDtmd97iNFjoJJ1Xr+P8ARHm5/ux1F8frit72XqHcbABMdLCywlNxboDyKt9j491MWJF5GnUcxyXZ48lo7E6PUC/uyhn1xOarMPj9+m10Rbr4oDE4ySeSx8H7KckWeOxDbgfNFVVDKj+tOfHiphTnJU6QlWxpjiFzXeK57OAuR5JCIHNCx6I31BKWq+yR7U7cEXKGgmfxg7xyXKbE0+8Vy1p6JUB4N5RhOvzVQYamiQRwUZdjCOJTw2U1rSckZSZu31XdCdgtSloqnEMhXD3SbZqpxF/lk8AAm9e6M2ViiwggxBB8kC9LkrOKaoCdOz3bYeOD2NeD9wH8ozGYuNb5Aa3WM7A48VKP09W5+Oq1O6Ad7/LQnivEnDjJo9mM1KKkM2mMQCw4cMMnvbxLSOkZrK7VwWPr1rn6TAImQZ6bvgtDjdo16N3UDUBNi1w9Wm4CBx2264bFKgzezid4mdOSaHJdJE3HkvYfsaicPRawukCZJMSSZUm1arhTk2Co8Bg8ViXsOJqMZTaZNOnmeAc7LwCuu09dracDgua+XezuTiqo8x28bOPE/lZ17P8AIFX+3nd2NSVQ8QV62FfE8vI7kRtBlGYd+niMkNkp6RjTL+lViJ0aPZeIJaRkOE8vayKNIHJVFOqGkG48DHKyPwmJg2Mgz4Ec+CyuNdFrvsLZSABJCSm7l/XBP+qSDzUbKhGQnmppMa0ObVO9oPVcx0XKHrm86pQ+c1ziFMkceqeXwFE51lGX2Q4nWA4l0uXKLEEyuWlLQlg+BqEIkMJKEwdMkwFdboaOfFSyNJgVskZTDQAfhUWIfZMfWhQudN0Ix9sEmOFmnibdAqnERvQPFWVR1oVZXHeM/LKkFsMnpAtQCTGSSZgDNdUEJ9A7puPllclZouzO0DQqhwHdNj0+ey9Go49rwHNK8pwpjzWp7P03vMgkBsb3TJYfIxp/I14MrXxPRjuvZBg/tVGJ2e+4AMc3WQmF2kaLiKkwTYo+p2gYG5g/OKwqLXRtWSumNwtH6fecYDcgMp/KyfaTbAcTJ7oPwIvtD2iaWlrSDOd7lYmo8vMm/sFqwYW/lIyZsq6iDY6sX946+g0Ve4yVbYnDktnXRB0MI4kgCbR4r0YtUYmiCjQJl0HdGf4VhQp8bG4jW8Rbgr7s7sipTqd8d10ggQdNRlF1e4jZDDHd+oQYBndgDQkXjzU5ZFdB6MhTpgtzmB8uupVhFvD9Kx2lsN9KHgiCdDlb+EJSpNmxAOkjPSfRLaGpsJoOcdL8s0SWd0yIM+aSizdnqnEtNs1Jsogeoy5SNbxRNOmE6rui/klchkiBzmwAmuaOBUNWpqkOJACZRZ1oBxn3WHokQ2JrHezSLUlolZNsqxko6q+8qvw1kRvqDVys69CvShNCfKIhFUCExY04acUeWIPEM11TROK5zeOamoUpPmmvpQb/ANToj8GLAAfvgqt6BQRh6ZMAC5MD9r1XstshrKT2C82c6ILnRJPISYA5cZWX7C7DNR++4WGR8ZXpGDDWyBETAHHifnALJld6HjozNXDCo2DbQrMbU2G9v2tkLcVAG1HR1/fqpSARksKm4Ojc4qas8gq4cg3EeH7TKFCF6VtXYzHiYus47YxB5LXHyE0Z3hKqnhLSeEDlzVxsrs4Y34MmY0jn1/as9h7ENR+8RLG6cXaD2n+VuBgA1hEScvGJtyH4Q5sSSMbSpbu8IiGSf9zmtH/sisNhQTuu7pyN9db8L5o3H4Eg1Xg900t0DjD96fQ+SHxVXcpb4zI3f5vy9kspaDCHJ0jPbYaCSzQZ3kDkJ5X8lVDZ7XHUGM+AGQA8kZWfvdJk8yo34zcyEuPEfhS5S9HqxwxqiOrgPpi75JyFvEnlogsVIFzfO10bhGuqOJN3HUm3jyCV+zHuJFNrnviSQCfIaN6+mSrjk3tmfyMcMevZXUcRIsfJNxMor/pbmmNwh8wZEX1UlfClv3gq10zEtlKSmuuEXXYB0QT3QDCpF2B6AMQ2ClQ+Jq95ctCWhLCsM9ENCGwlNHt9VCXYBuSfKRwSNCBxLvIJ4RkWRGG2U54JsNb2mOCN0BIqXUd6B8yWo2BseXBpuXeQ4+UKPBYFrRGfzitx2X2eINQjS0rNkzOT4o3RwqEOcv6LrZ2EFKnAhoiBxiM+qdjcR9Nm9AhrZjieHnCc7eIPzmT4D3QVQip/pzcm/wD8Bf1IjzQk6VmWO2C4EOcBUdmTfof7VjQwJebW5ox9DQBGYVgA5lYp/pti9AT9naeqBx2z2gZK9ceBULaG+8DRCLAxNh7NFNm9qbx/6orax3Kc34eh9UYwaKvxjvqP3f8ABhueLtB5+y1rqjO+7M/tym5wY0WBFxxMW/Ky23qpEUp+2x66rQ9qpFVkGA8kSJsGgExGt3eYWRxwmo/W+fFCS0jT4qXKweo4NYqxu850nx5BH4tkCDnmidlYIuvE3gdT89kqPRnxhGyfYuzyXB7h3WkbxMgSf8BGbjyXomGNNoDWNAkCYABuLi18xmg9gbFaxo+p3i0yAcmuIzjj7InG4IzvAGRoBnnaeh9VTVUePkm5ysE2jghBdoczkR4rPVhpAI9echX2Jq7wEiNBOvJU1em1wNvKxBRWySdGP2rRG87dbYR89VRvyK2mOpbj2vBDxYOEXIPLjCqu0WxfpzUae4T4jkqQnTopKNqzE4hneSpcU3vLlvXRnDMG8I9oGarMGLqxbkoS7OOF127dKEbs7AuqOgC6RugpWTbF2d9Z8ZNbd3TkNStTiMOGtMZZDzU2zdnNosgDvGJOsmAAiK9EOmn/ANlz1UJzvotjilJWUQo3jnHmt/RofSYynHeIBPU5D5wWV7O4LfrN3st6YW8YzvvcRkLdSFGFmry5LUfwBqVQ1lRx/wARHQAT6lVfZ6gXF1WI3rN6DVTbedMUG/c8y6NBzVtg6IpsAiF2WVRoy4o7sJa0AKVrUxpBT4WROzQNLFLQZAJGZXObNlPuR0CrjjbsSb0Opw0Emwz6KrZi27pcBvSSbZZmPnJWNVoeN0iQYJ/SGqf5EC0ACOeZ9vIrUQMR2h2g14pwe+xzjws9sf8A59Fm8O2Sesqz25S79R0juuLIGU2J9yFX0B3fBLNm7xYumwV9PffA1MDoFv8As7hWMpgsG88kgcJH8zJ6rJ9ndnmrUAaYGp4NGZXoezcOKbWtDRIBuLxJJN9f4XRjqweXluXFegvDs3WxnnJ4k5lRYgwICebdIQVd8a3R4mJsBxxbuEADePE65LPjDOEyQBlncZxorap3yLc+nAn8eafWpHdNk0XQGig+lumZaeIQXafGhuGdLZJMCdDoVZY1sEAZHVUm2Zcz6dSXAGQcjxHVMlseLtHmeJMuK5WONw0PIXLepKiPEbhHI9hVZQ1VrgqBcYUZnE2CoF7mt4kBegMpCnDWi8CTwnT2QGx8A2nENkxmdFbijAe43lp8oWTJLkUjofg6U1J/xp6nVxsT4JtGzqozLoIPEZKbDVd6m13LzP6so6NA7tz3nG56XgeSX0Fdh3ZKhBc92Tfcq+pViRvEAEy49NPRVWAG60t5yfGw9JRzXWPyyWLopmfKTYPsnD7z3VCLlxhW1VkqHAU4aEVUbCzylybY8VWgCrIyROGqyJ+SmOp6c0TSbEAJEOyTC0yXEnQe6LqNAHM5dUmHENnjdMc7vSdMuRW6EVGJmk7YrPnVCY3usz6eylqVbE5alD1z3L6QfW/uuFPLsZLX1aTjvO+o57jzdA/E+SBdWBaY6D1UW0MYXV8Q8ZuqO9HR7Qq8PPdaMyfeUsk3I9HDJRxpnofYrDBrDWIBP2NGo4+eXgVpjUgbxy9yVSdn8H9OiBP3VJ8A0j3BKJr0iXZ2BmOYi/zgqL8ME5W2yypvhup4yQfFAPqh7o8v2eVlC914mALk8GgXPl7plL7r2i5k6kDdb4D8ovQiV7CAwCRpPrYFRV3AAoerjGhxjQaAnx4JatF9UABsDO8jhpmuXWwPvRUbWDCN3U5anyVezB1N2CCRPDLz0WsGyyBYknlETz1VNtM12NM5ctPwVyfoNezL4zAOLvtnwHkuRQdUdcGejVysDkYXZVIvcGjMmAtzsvYgp95xtpoqXs1gPpuLsz/jwjitjQpk95xyyHPop5J29dBS0F4XDbsucbuP8wPRHNZNotEIXBDec2b2F+n5RFSpE+aj2wlRs1xEsJycQrHGPLGA8Hg+h/lVOJd9NxfmCe9y5/OCJxuN32tbk2xJzkzn0i/imaORpNmHfqPBbBDWub0IP5lR7Rq7jZ5iegIJ9lDg8cGVA0mYG5OZI/x65onauGDhnDSQSeRInwhSY/TLjAfaFNWN0IyWNAPCJ6JK2JJAI+cllelReO2TUzJKnhVmBrkl3WytKT+8JyRhukdLQVUdAgQo6tSM9M1E95vHG3X57IDaVcbpBOdjoQIknpn5rW5GYjftEFpiN3egHOQBc+XuE3FVjuE/+B9QTHzgsPjsa5zm0qcxeToATP59kR2q7QtZTbTpmDAbvEy46Tx4n+03F2g6Ma773zq9x8zKn2bSH16U5CSfI/tC1KlzfMylw1UNew9Lot/KzSk/46PVsHiBuMDRMZnO8wff0UL6zg9x0HrOR+cFVbGx7W02Nbo7vdC4kD19ArmlXa5kHMktHQGyKMklTI8O4EiTJcbDkDIEcJUGNJ/5g3kATGmQATNktIeS/wC4fhMxVYOqPLdY9AP5R9g/0EVYEkWKIpAxvvdYcTmeACEZUDRP3HrlCc1r6vecYGgj8LuwImq7YiIFuKnp4ltVlwhm0GNOUHncp1Wk8CwEHjmhexq0Z/H4JwfDXW0suUtdz5yXK6kqJ8WUfZ1hLtxwHAOBz4TzPNaCrhSCM+BjxWT2fSGRa9v+6/lurVYPbBp92sC5giH6xleM1ml2VrRZUKW63eOcfg/tDVHwwknx/KP2uAGtLTnERqM7eSxlbEVDVfQc6xdmdBnA4WhdHexS/wBkUxUaZEh2nJUpBp1n0SZaPtnSbx0utLs9m4BaMo6f0sd2hrHfbVGeR6tNj6+iaDt0dJUX+ypJuLAQTP8A9fJaWg0lsE90yQekAjp/Kw2E2swNLpEkfbMaXuhT20qBpZvMIcN0gyTOU2NrQlljbehlJUen16+9R3ZAIHdMTcER86qrrYt7G95jiJiQCbnS1pv4rz2j2irR3ahvnYEGOMj1zR+D7YPY3ddvk8RUdHi0ggJJ4b7Kxk60jSYfbjQ6CYnQ2c3q03EqxpbZO655yaAQOJ0A8YWKxfaQ1JDy2ItPejlZgnxQGL20A1rWT0tnxPE89I0QjiV6Ok3VM2De0/c7zo7zpHQkftUW0u07iHQJHMgLH4naIccjqSeJNyfOVDXrbwzWhY0hFFstDt6o+WsAAP3OHqoMS8EzmeJ/lAUnwIGuaeXEoye9GiGBj8RXJsm06xSNYpabAErkkuiv8Mnuy62PttrO6/In+ltNk4rfEh1gd4cxln4rzWmb3iOau9m7T+kRu5E/Al5Lohlwvuzf46kWkVG63/fzmFX4lkPkZG48VJs/aoq0y21jfjBBRDMPvlgvAMT0vn0R5GXiPwuDht8z3jYTx/Sd/wAwwEyd2Pmie6tLyKYk6me6Orv0q6tTFM3H1CblxgjwGnkkTGoLZj6YJG8CIsRJjrCMa5rrwSCqP/rUSN08m/bbjGiSptnEZ06I9z5lFdhaDsSKc5Ef7D+lyxW0dp48vJsOXd/K5aVEkS4Q0nO3S6HdfyVZ1sKBTIa6bGx18f4VLsbY7A4ud3jOqtsXgGx3ZaQNCY8lkk48qNFOrJNh4o1KbaTnRujuHllHVqru0WAdTqirvAhxAkZggCPafBT9n8QW1LAEnjkDFz6Kx2vim1KTm7sHQ2N9E8bTJypkFDaj3OkkAAC0ZePBVuKqUXtLvqAtcTvN1+7MDPn5Ku2nUimIJud08wPgVOwwFRQXYrkxNps3QQwzBgHlxVfhMPFyPBSuxBcTwUzHwBZWtpUKo2TYR0kxYARCVzAlwjgJjX9qRx1WPI/ket41PHTIGNcOY4LhRceA/SmaZ0CcHrubQf4YPsFOEAmR8zT24YclK9yjZUXcpMaKjFaHmg0DmnmkAEzdnVS0uElKHlb7IjHAqIsJORRNZxy5KGCihqj7QxrSlaTkTZSNpHKUj6S5MEoJIJ2VtJ1F1jIPG62+ztsNewuz0jhN4j8rzoMCtNhYrcLhmDY9LJnswzxV0bs7UdMBu63iXZ+GiHdXfUPd7o42k9Bp4ylwG64SRN/wjqtWchAHnkhX4Q67KtuHG9kJ53J5lTOfUDfuAHQn1lSin7flVW0KzRmCT6fP2uSdhb0dU7xJSrP1NubpLd2YXLWouiD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75" name="AutoShape 27" descr="data:image/jpeg;base64,/9j/4AAQSkZJRgABAQAAAQABAAD/2wCEAAkGBxMTEhUTExMVFhUXFx0YFxgYFxgXFxgYGBoYFxcXHRcYHSggGBolGxkYITEhJSkrLi4uFx8zODMtNygtLisBCgoKDg0OGxAQGi0lICUtLS0tLS0tLS0tLS0tLS0tLS0tLS0tLS0tLS0tLS0tLS0tLS0tLS0tLS0tLS0tLS0tLf/AABEIAO4A1AMBIgACEQEDEQH/xAAbAAABBQEBAAAAAAAAAAAAAAAEAQIDBQYAB//EADoQAAEDAgMFBwQCAQIGAwAAAAEAAhEDIQQxQQUSUWFxBiKBkaGx8BMywdHh8UIjggcUFVJisnKSwv/EABkBAAMBAQEAAAAAAAAAAAAAAAECAwQABf/EACURAAICAgICAwACAwAAAAAAAAABAhEDIRIxBEEiMlETgSNhcf/aAAwDAQACEQMRAD8AwmEqnKUfvz86ITCUgBJU/wBcBeTJ29GuqQQ2yUVdFW1dpNA1lBv2g8/wmjikxXJIvn1gAZsq6riqegM+SrDXcdSnMdxVo4q7ZNz/AAJdiRoCo/qwoiU251VFFC8iUVVwdySbgjVcOiILFBTS0p7Qn7pXWAhe3mmB5yRDqRUooruQaIKTDqiZKc2mJRLaQSOQwHuuU7GlEihwSlsKbkOiJpPNLuE5BFNoqelhC7kPmiW2HSBGuDdDPmup0HOubCOhVrRwrR+1I9gCX/hzkgGnh4sLeKeLKaeXRd9PXmipCONjd4wn0xAumlc0SIXKTsMoqik2pVG/4ftcm7Qo9/PRctKeiVFIzGuNpXOq81Bh6KlNMSEWop6KbOhS02pAE9iNisSFK1qQBc56ABxbdNaLqf6aUNhcAYGJQxSNBPNJVqNaAbXzvCCCLSpqUNQTtpNaRkeQ/eS5u2Wxca8Mh53XOL/AB/004sGShoY9rwIidePMgFPoNl//AI+s9Er12MkEMYJRNOj5JwYJUzmGJDZ5nL+VNyseqInRwySChvRayJw+EMSRE/PBG0KMLl0JKVaRDhsLlb51RLWXN0Uxq4tEpHQVfshbTySVLhEO90xzIXaOpoEqsGcJpGinjP5CY+yGht2QCyY4qRrpsUlRtkF2M+ijx57/AIJU3G/cuWpdELM1RqSiAIUWDooqoLIyauitaG7qko01GGlTMbHjz5hBihAYM1E+l4JxMDzTHv8AnigrOJJSA+X9qNj5uq7aGK/wb49U6jehGx+L2gTZthx1KCe15BJBsJubxMWnO/BPwVEl2QMcckU3COqOiZ4RkOnJUtRAk2Amlad4dBcppYtcOyLoBIz+aKuxOxd0ayOWvBJHPB+xnhkuyhBIVts3aJETHDO/uq6vTLTBBB5pKVLjlp+1WSUkIm4s2mDxYdpcXHB3Ecj+SFfGgZBWB2dtBzD0tP4WywG0g6JLRMZnmdFjlFwZaXzQe6kR8ukDSlpVpsfLP1+ZhTFkBTcmBQSFMgKKT6qRskpa4g9Um/ZTXodTanOM2TaD5suIF12xtAxEkgJDSUsJr6oz4II50DgXFk76aYa18lFWrmLKiiycpKip2jT7/h+0iixlQl1/ma5aUtEjP4dxRrDZDUW2Uu9ohLbLdClEN4/NShmiYRIBj5wQYqGxZRk+amhQPTIVkOIxAaDwy6qvw1EvdPmpcUd50ZBHYCjJhoJif7VG+KFSth2xdk/VdA+1uZ/S0+xNhkEGIFuuvzyVh2QwMOAIvc+OV/XyC2LMARYCAvLzZ23Rvx4klZXHZocBBgqi21s4i+7lnrbk7jyyW2bhYzKZicK1zYN1njNplJJM8t25seWBwvLcj8zWTfhN0EeI+fNF7HtPAh05Lz3b+C3HO0tb55rf4+Z9GTLj9mOLrjPmrPA1gSBPWev8qtqUyDykwidl1O/dsmZA91umrjZmg6dGw2M2pvER3eWQ8Fomi11S4CuLQRduUiesfMlbyd26wpsvJIVtW8JX3UYF1IWlBo5OiLKCnOqpjjCa3kmSoVtsidVvqmmpZPe1QPd8/KV6GjctENQ5Jj3D0XGoIyUTnwipM5wX6V2PEO8Fygx1eXeC5aY3Qmirw70URKgwlKUSMkkux/QlOnkU8iCnEWShtlwrZHVdYlDVXW8P0jKgQGKiICpEmwMm603YikHPdOQj3+eazb6ceC1X/Dof6rhob+RH7KHkP/Gx8P3R6hsTB7pc+LmPb+VcklVQ2rSpgC7o/wC0SPNMZ2kpOdEObzMQPGV47jJ+j0LSLcrnsQ/1tVle0u16jnCjTful2Z5DPmSuhByZ05Ui32liqbSQ54ngLlYHtXXabtMg2+fNVeA0qDN572sJH3vIBPgZMeSztStUxj9xjmuDTm2N0DKbCVrxQSd+jNkbejIYmnAk8fRD4avuu3iMreav+2Ozfo1GxADgBGQkALOFsG/RelBqUbMklxZrdiYtrmgBwzmD9w46czf9rTUqkgAmb2I8x7Feb7KxBYbDUAcb/wBLa7Arue0TYg5aGCPnis2WPB2VXyRekxl5ri0oncSyNQp6Wzvk9ArWCL/M1xI+0KSo4XgSQqzEVgLDxvCVtvoaMV7Jq7xxCra1WTmuq1PgUTWTf3TJUtgfehXuEc1FUbY5eamAC5wEZFCw0Z7Et7y5O2jUh9uH7XLXHomwPAmfmSO3ULg2eqMlSl2Oc5qVoXFICuRNnPVdXp6o4v1VZi6pkqkQDAZnmtN2CH+s6NWn8QsvTatH2KrRWZzd5/Chn+jKYfujb7RxzqRDfpOA47jj0AGs9VR4jFYmpWDGUHNbI7z3ANPIQ2DwgSV6FUIfYj83+eyhw2AaH7xG84ZE5DwXmLKoro3vE32ybC093um9oE55CyoGYBoxT3u1aWjlIgkc4V7PeF7kqh2nUe2r3G5i88uCnB7DJasIrbDBpml9Fha77t87xPU5lJsvYrcNJDW7xEDdAADRor7ZtYOY10yIB9FDtCqACYum5vqzlBPdHlX/ABFqTUZGn8LGVPVbDtmd97iNFjoJJ1Xr+P8ARHm5/ux1F8frit72XqHcbABMdLCywlNxboDyKt9j491MWJF5GnUcxyXZ48lo7E6PUC/uyhn1xOarMPj9+m10Rbr4oDE4ySeSx8H7KckWeOxDbgfNFVVDKj+tOfHiphTnJU6QlWxpjiFzXeK57OAuR5JCIHNCx6I31BKWq+yR7U7cEXKGgmfxg7xyXKbE0+8Vy1p6JUB4N5RhOvzVQYamiQRwUZdjCOJTw2U1rSckZSZu31XdCdgtSloqnEMhXD3SbZqpxF/lk8AAm9e6M2ViiwggxBB8kC9LkrOKaoCdOz3bYeOD2NeD9wH8ozGYuNb5Aa3WM7A48VKP09W5+Oq1O6Ad7/LQnivEnDjJo9mM1KKkM2mMQCw4cMMnvbxLSOkZrK7VwWPr1rn6TAImQZ6bvgtDjdo16N3UDUBNi1w9Wm4CBx2264bFKgzezid4mdOSaHJdJE3HkvYfsaicPRawukCZJMSSZUm1arhTk2Co8Bg8ViXsOJqMZTaZNOnmeAc7LwCuu09dracDgua+XezuTiqo8x28bOPE/lZ17P8AIFX+3nd2NSVQ8QV62FfE8vI7kRtBlGYd+niMkNkp6RjTL+lViJ0aPZeIJaRkOE8vayKNIHJVFOqGkG48DHKyPwmJg2Mgz4Ec+CyuNdFrvsLZSABJCSm7l/XBP+qSDzUbKhGQnmppMa0ObVO9oPVcx0XKHrm86pQ+c1ziFMkceqeXwFE51lGX2Q4nWA4l0uXKLEEyuWlLQlg+BqEIkMJKEwdMkwFdboaOfFSyNJgVskZTDQAfhUWIfZMfWhQudN0Ix9sEmOFmnibdAqnERvQPFWVR1oVZXHeM/LKkFsMnpAtQCTGSSZgDNdUEJ9A7puPllclZouzO0DQqhwHdNj0+ey9Go49rwHNK8pwpjzWp7P03vMgkBsb3TJYfIxp/I14MrXxPRjuvZBg/tVGJ2e+4AMc3WQmF2kaLiKkwTYo+p2gYG5g/OKwqLXRtWSumNwtH6fecYDcgMp/KyfaTbAcTJ7oPwIvtD2iaWlrSDOd7lYmo8vMm/sFqwYW/lIyZsq6iDY6sX946+g0Ve4yVbYnDktnXRB0MI4kgCbR4r0YtUYmiCjQJl0HdGf4VhQp8bG4jW8Rbgr7s7sipTqd8d10ggQdNRlF1e4jZDDHd+oQYBndgDQkXjzU5ZFdB6MhTpgtzmB8uupVhFvD9Kx2lsN9KHgiCdDlb+EJSpNmxAOkjPSfRLaGpsJoOcdL8s0SWd0yIM+aSizdnqnEtNs1Jsogeoy5SNbxRNOmE6rui/klchkiBzmwAmuaOBUNWpqkOJACZRZ1oBxn3WHokQ2JrHezSLUlolZNsqxko6q+8qvw1kRvqDVys69CvShNCfKIhFUCExY04acUeWIPEM11TROK5zeOamoUpPmmvpQb/ANToj8GLAAfvgqt6BQRh6ZMAC5MD9r1XstshrKT2C82c6ILnRJPISYA5cZWX7C7DNR++4WGR8ZXpGDDWyBETAHHifnALJld6HjozNXDCo2DbQrMbU2G9v2tkLcVAG1HR1/fqpSARksKm4Ojc4qas8gq4cg3EeH7TKFCF6VtXYzHiYus47YxB5LXHyE0Z3hKqnhLSeEDlzVxsrs4Y34MmY0jn1/as9h7ENR+8RLG6cXaD2n+VuBgA1hEScvGJtyH4Q5sSSMbSpbu8IiGSf9zmtH/sisNhQTuu7pyN9db8L5o3H4Eg1Xg900t0DjD96fQ+SHxVXcpb4zI3f5vy9kspaDCHJ0jPbYaCSzQZ3kDkJ5X8lVDZ7XHUGM+AGQA8kZWfvdJk8yo34zcyEuPEfhS5S9HqxwxqiOrgPpi75JyFvEnlogsVIFzfO10bhGuqOJN3HUm3jyCV+zHuJFNrnviSQCfIaN6+mSrjk3tmfyMcMevZXUcRIsfJNxMor/pbmmNwh8wZEX1UlfClv3gq10zEtlKSmuuEXXYB0QT3QDCpF2B6AMQ2ClQ+Jq95ctCWhLCsM9ENCGwlNHt9VCXYBuSfKRwSNCBxLvIJ4RkWRGG2U54JsNb2mOCN0BIqXUd6B8yWo2BseXBpuXeQ4+UKPBYFrRGfzitx2X2eINQjS0rNkzOT4o3RwqEOcv6LrZ2EFKnAhoiBxiM+qdjcR9Nm9AhrZjieHnCc7eIPzmT4D3QVQip/pzcm/wD8Bf1IjzQk6VmWO2C4EOcBUdmTfof7VjQwJebW5ox9DQBGYVgA5lYp/pti9AT9naeqBx2z2gZK9ceBULaG+8DRCLAxNh7NFNm9qbx/6orax3Kc34eh9UYwaKvxjvqP3f8ABhueLtB5+y1rqjO+7M/tym5wY0WBFxxMW/Ky23qpEUp+2x66rQ9qpFVkGA8kSJsGgExGt3eYWRxwmo/W+fFCS0jT4qXKweo4NYqxu850nx5BH4tkCDnmidlYIuvE3gdT89kqPRnxhGyfYuzyXB7h3WkbxMgSf8BGbjyXomGNNoDWNAkCYABuLi18xmg9gbFaxo+p3i0yAcmuIzjj7InG4IzvAGRoBnnaeh9VTVUePkm5ysE2jghBdoczkR4rPVhpAI9echX2Jq7wEiNBOvJU1em1wNvKxBRWySdGP2rRG87dbYR89VRvyK2mOpbj2vBDxYOEXIPLjCqu0WxfpzUae4T4jkqQnTopKNqzE4hneSpcU3vLlvXRnDMG8I9oGarMGLqxbkoS7OOF127dKEbs7AuqOgC6RugpWTbF2d9Z8ZNbd3TkNStTiMOGtMZZDzU2zdnNosgDvGJOsmAAiK9EOmn/ANlz1UJzvotjilJWUQo3jnHmt/RofSYynHeIBPU5D5wWV7O4LfrN3st6YW8YzvvcRkLdSFGFmry5LUfwBqVQ1lRx/wARHQAT6lVfZ6gXF1WI3rN6DVTbedMUG/c8y6NBzVtg6IpsAiF2WVRoy4o7sJa0AKVrUxpBT4WROzQNLFLQZAJGZXObNlPuR0CrjjbsSb0Opw0Emwz6KrZi27pcBvSSbZZmPnJWNVoeN0iQYJ/SGqf5EC0ACOeZ9vIrUQMR2h2g14pwe+xzjws9sf8A59Fm8O2Sesqz25S79R0juuLIGU2J9yFX0B3fBLNm7xYumwV9PffA1MDoFv8As7hWMpgsG88kgcJH8zJ6rJ9ndnmrUAaYGp4NGZXoezcOKbWtDRIBuLxJJN9f4XRjqweXluXFegvDs3WxnnJ4k5lRYgwICebdIQVd8a3R4mJsBxxbuEADePE65LPjDOEyQBlncZxorap3yLc+nAn8eafWpHdNk0XQGig+lumZaeIQXafGhuGdLZJMCdDoVZY1sEAZHVUm2Zcz6dSXAGQcjxHVMlseLtHmeJMuK5WONw0PIXLepKiPEbhHI9hVZQ1VrgqBcYUZnE2CoF7mt4kBegMpCnDWi8CTwnT2QGx8A2nENkxmdFbijAe43lp8oWTJLkUjofg6U1J/xp6nVxsT4JtGzqozLoIPEZKbDVd6m13LzP6so6NA7tz3nG56XgeSX0Fdh3ZKhBc92Tfcq+pViRvEAEy49NPRVWAG60t5yfGw9JRzXWPyyWLopmfKTYPsnD7z3VCLlxhW1VkqHAU4aEVUbCzylybY8VWgCrIyROGqyJ+SmOp6c0TSbEAJEOyTC0yXEnQe6LqNAHM5dUmHENnjdMc7vSdMuRW6EVGJmk7YrPnVCY3usz6eylqVbE5alD1z3L6QfW/uuFPLsZLX1aTjvO+o57jzdA/E+SBdWBaY6D1UW0MYXV8Q8ZuqO9HR7Qq8PPdaMyfeUsk3I9HDJRxpnofYrDBrDWIBP2NGo4+eXgVpjUgbxy9yVSdn8H9OiBP3VJ8A0j3BKJr0iXZ2BmOYi/zgqL8ME5W2yypvhup4yQfFAPqh7o8v2eVlC914mALk8GgXPl7plL7r2i5k6kDdb4D8ovQiV7CAwCRpPrYFRV3AAoerjGhxjQaAnx4JatF9UABsDO8jhpmuXWwPvRUbWDCN3U5anyVezB1N2CCRPDLz0WsGyyBYknlETz1VNtM12NM5ctPwVyfoNezL4zAOLvtnwHkuRQdUdcGejVysDkYXZVIvcGjMmAtzsvYgp95xtpoqXs1gPpuLsz/jwjitjQpk95xyyHPop5J29dBS0F4XDbsucbuP8wPRHNZNotEIXBDec2b2F+n5RFSpE+aj2wlRs1xEsJycQrHGPLGA8Hg+h/lVOJd9NxfmCe9y5/OCJxuN32tbk2xJzkzn0i/imaORpNmHfqPBbBDWub0IP5lR7Rq7jZ5iegIJ9lDg8cGVA0mYG5OZI/x65onauGDhnDSQSeRInwhSY/TLjAfaFNWN0IyWNAPCJ6JK2JJAI+cllelReO2TUzJKnhVmBrkl3WytKT+8JyRhukdLQVUdAgQo6tSM9M1E95vHG3X57IDaVcbpBOdjoQIknpn5rW5GYjftEFpiN3egHOQBc+XuE3FVjuE/+B9QTHzgsPjsa5zm0qcxeToATP59kR2q7QtZTbTpmDAbvEy46Tx4n+03F2g6Ma773zq9x8zKn2bSH16U5CSfI/tC1KlzfMylw1UNew9Lot/KzSk/46PVsHiBuMDRMZnO8wff0UL6zg9x0HrOR+cFVbGx7W02Nbo7vdC4kD19ArmlXa5kHMktHQGyKMklTI8O4EiTJcbDkDIEcJUGNJ/5g3kATGmQATNktIeS/wC4fhMxVYOqPLdY9AP5R9g/0EVYEkWKIpAxvvdYcTmeACEZUDRP3HrlCc1r6vecYGgj8LuwImq7YiIFuKnp4ltVlwhm0GNOUHncp1Wk8CwEHjmhexq0Z/H4JwfDXW0suUtdz5yXK6kqJ8WUfZ1hLtxwHAOBz4TzPNaCrhSCM+BjxWT2fSGRa9v+6/lurVYPbBp92sC5giH6xleM1ml2VrRZUKW63eOcfg/tDVHwwknx/KP2uAGtLTnERqM7eSxlbEVDVfQc6xdmdBnA4WhdHexS/wBkUxUaZEh2nJUpBp1n0SZaPtnSbx0utLs9m4BaMo6f0sd2hrHfbVGeR6tNj6+iaDt0dJUX+ypJuLAQTP8A9fJaWg0lsE90yQekAjp/Kw2E2swNLpEkfbMaXuhT20qBpZvMIcN0gyTOU2NrQlljbehlJUen16+9R3ZAIHdMTcER86qrrYt7G95jiJiQCbnS1pv4rz2j2irR3ahvnYEGOMj1zR+D7YPY3ddvk8RUdHi0ggJJ4b7Kxk60jSYfbjQ6CYnQ2c3q03EqxpbZO655yaAQOJ0A8YWKxfaQ1JDy2ItPejlZgnxQGL20A1rWT0tnxPE89I0QjiV6Ok3VM2De0/c7zo7zpHQkftUW0u07iHQJHMgLH4naIccjqSeJNyfOVDXrbwzWhY0hFFstDt6o+WsAAP3OHqoMS8EzmeJ/lAUnwIGuaeXEoye9GiGBj8RXJsm06xSNYpabAErkkuiv8Mnuy62PttrO6/In+ltNk4rfEh1gd4cxln4rzWmb3iOau9m7T+kRu5E/Al5Lohlwvuzf46kWkVG63/fzmFX4lkPkZG48VJs/aoq0y21jfjBBRDMPvlgvAMT0vn0R5GXiPwuDht8z3jYTx/Sd/wAwwEyd2Pmie6tLyKYk6me6Orv0q6tTFM3H1CblxgjwGnkkTGoLZj6YJG8CIsRJjrCMa5rrwSCqP/rUSN08m/bbjGiSptnEZ06I9z5lFdhaDsSKc5Ef7D+lyxW0dp48vJsOXd/K5aVEkS4Q0nO3S6HdfyVZ1sKBTIa6bGx18f4VLsbY7A4ud3jOqtsXgGx3ZaQNCY8lkk48qNFOrJNh4o1KbaTnRujuHllHVqru0WAdTqirvAhxAkZggCPafBT9n8QW1LAEnjkDFz6Kx2vim1KTm7sHQ2N9E8bTJypkFDaj3OkkAAC0ZePBVuKqUXtLvqAtcTvN1+7MDPn5Ku2nUimIJud08wPgVOwwFRQXYrkxNps3QQwzBgHlxVfhMPFyPBSuxBcTwUzHwBZWtpUKo2TYR0kxYARCVzAlwjgJjX9qRx1WPI/ket41PHTIGNcOY4LhRceA/SmaZ0CcHrubQf4YPsFOEAmR8zT24YclK9yjZUXcpMaKjFaHmg0DmnmkAEzdnVS0uElKHlb7IjHAqIsJORRNZxy5KGCihqj7QxrSlaTkTZSNpHKUj6S5MEoJIJ2VtJ1F1jIPG62+ztsNewuz0jhN4j8rzoMCtNhYrcLhmDY9LJnswzxV0bs7UdMBu63iXZ+GiHdXfUPd7o42k9Bp4ylwG64SRN/wjqtWchAHnkhX4Q67KtuHG9kJ53J5lTOfUDfuAHQn1lSin7flVW0KzRmCT6fP2uSdhb0dU7xJSrP1NubpLd2YXLWouiDe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" name="Picture 7" descr="http://www.firenze-online.com/img/artisti/foto-caravaggio3.jpg"/>
          <p:cNvPicPr>
            <a:picLocks noChangeAspect="1" noChangeArrowheads="1"/>
          </p:cNvPicPr>
          <p:nvPr/>
        </p:nvPicPr>
        <p:blipFill>
          <a:blip r:embed="rId2" cstate="print"/>
          <a:srcRect l="13333" r="8571" b="8571"/>
          <a:stretch>
            <a:fillRect/>
          </a:stretch>
        </p:blipFill>
        <p:spPr bwMode="auto">
          <a:xfrm>
            <a:off x="5652120" y="0"/>
            <a:ext cx="3491880" cy="2958704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softEdge rad="317500"/>
          </a:effectLst>
          <a:scene3d>
            <a:camera prst="perspectiveFront"/>
            <a:lightRig rig="threePt" dir="t"/>
          </a:scene3d>
        </p:spPr>
      </p:pic>
      <p:pic>
        <p:nvPicPr>
          <p:cNvPr id="24" name="Picture 5" descr="https://slowpainting.files.wordpress.com/2013/01/mag-article-large.jpeg"/>
          <p:cNvPicPr>
            <a:picLocks noChangeAspect="1" noChangeArrowheads="1"/>
          </p:cNvPicPr>
          <p:nvPr/>
        </p:nvPicPr>
        <p:blipFill>
          <a:blip r:embed="rId3" cstate="print"/>
          <a:srcRect l="15386"/>
          <a:stretch>
            <a:fillRect/>
          </a:stretch>
        </p:blipFill>
        <p:spPr bwMode="auto">
          <a:xfrm>
            <a:off x="3779683" y="1484784"/>
            <a:ext cx="3564117" cy="2664296"/>
          </a:xfrm>
          <a:prstGeom prst="ellipse">
            <a:avLst/>
          </a:prstGeom>
          <a:noFill/>
          <a:effectLst>
            <a:softEdge rad="317500"/>
          </a:effectLst>
          <a:scene3d>
            <a:camera prst="perspectiveFront"/>
            <a:lightRig rig="threePt" dir="t"/>
          </a:scene3d>
        </p:spPr>
      </p:pic>
      <p:pic>
        <p:nvPicPr>
          <p:cNvPr id="25" name="Picture 19" descr="https://congustobiz.files.wordpress.com/2011/03/judith_beheading_holofernes_by_caravaggio.jpg?w=640&amp;h=469"/>
          <p:cNvPicPr>
            <a:picLocks noChangeAspect="1" noChangeArrowheads="1"/>
          </p:cNvPicPr>
          <p:nvPr/>
        </p:nvPicPr>
        <p:blipFill>
          <a:blip r:embed="rId4" cstate="print"/>
          <a:srcRect l="17718" t="36461" r="48026" b="26465"/>
          <a:stretch>
            <a:fillRect/>
          </a:stretch>
        </p:blipFill>
        <p:spPr bwMode="auto">
          <a:xfrm>
            <a:off x="1907704" y="2636912"/>
            <a:ext cx="3600400" cy="2855491"/>
          </a:xfrm>
          <a:prstGeom prst="ellipse">
            <a:avLst/>
          </a:prstGeom>
          <a:noFill/>
          <a:effectLst>
            <a:softEdge rad="317500"/>
          </a:effectLst>
          <a:scene3d>
            <a:camera prst="perspectiveFront"/>
            <a:lightRig rig="threePt" dir="t"/>
          </a:scene3d>
        </p:spPr>
      </p:pic>
      <p:pic>
        <p:nvPicPr>
          <p:cNvPr id="2069" name="Picture 21" descr="http://vanessablaylock.com/blog/wp-content/uploads/2015/01/bernini-st_teresa-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672409" cy="3672410"/>
          </a:xfrm>
          <a:prstGeom prst="ellipse">
            <a:avLst/>
          </a:prstGeom>
          <a:noFill/>
          <a:effectLst>
            <a:softEdge rad="635000"/>
          </a:effectLst>
          <a:scene3d>
            <a:camera prst="perspectiveFront"/>
            <a:lightRig rig="threePt" dir="t"/>
          </a:scene3d>
        </p:spPr>
      </p:pic>
      <p:pic>
        <p:nvPicPr>
          <p:cNvPr id="26" name="Picture 23" descr="http://www.essentialvermeer.com/catalogue/image-paintings/girl_with_a_pearl_earring.jpg"/>
          <p:cNvPicPr>
            <a:picLocks noChangeAspect="1" noChangeArrowheads="1"/>
          </p:cNvPicPr>
          <p:nvPr/>
        </p:nvPicPr>
        <p:blipFill>
          <a:blip r:embed="rId6" cstate="print"/>
          <a:srcRect l="23874" t="11892" r="16443" b="30347"/>
          <a:stretch>
            <a:fillRect/>
          </a:stretch>
        </p:blipFill>
        <p:spPr bwMode="auto">
          <a:xfrm>
            <a:off x="6804248" y="3789040"/>
            <a:ext cx="2160240" cy="2448272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620688"/>
            <a:ext cx="536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i="1" dirty="0">
                <a:solidFill>
                  <a:schemeClr val="bg1"/>
                </a:solidFill>
                <a:latin typeface="Palatino Linotype" pitchFamily="18" charset="0"/>
              </a:rPr>
              <a:t>Renaissance und Barock</a:t>
            </a:r>
            <a:r>
              <a:rPr lang="el-GR" sz="3200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algn="ctr"/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(</a:t>
            </a:r>
            <a:r>
              <a:rPr lang="el-GR" sz="3200" i="1" dirty="0">
                <a:solidFill>
                  <a:schemeClr val="bg1"/>
                </a:solidFill>
                <a:latin typeface="Palatino Linotype" pitchFamily="18" charset="0"/>
              </a:rPr>
              <a:t>Αναγέννηση και Μπαρόκ</a:t>
            </a:r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) 1888</a:t>
            </a:r>
          </a:p>
        </p:txBody>
      </p:sp>
      <p:pic>
        <p:nvPicPr>
          <p:cNvPr id="23554" name="Picture 2" descr="https://www.buchfreund.de/covers/8863/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282712" cy="5112568"/>
          </a:xfrm>
          <a:prstGeom prst="rect">
            <a:avLst/>
          </a:prstGeom>
          <a:noFill/>
        </p:spPr>
      </p:pic>
      <p:pic>
        <p:nvPicPr>
          <p:cNvPr id="23556" name="Picture 4" descr="http://digi.ub.uni-heidelberg.de/diglitData/introimage/woelfflin1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250221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  <a:latin typeface="Palatino Linotype" pitchFamily="18" charset="0"/>
              </a:rPr>
              <a:t>Die Klassische Kunst</a:t>
            </a:r>
            <a:endParaRPr lang="el-GR" sz="28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(</a:t>
            </a:r>
            <a:r>
              <a:rPr lang="el-GR" sz="2800" i="1" dirty="0">
                <a:solidFill>
                  <a:schemeClr val="bg1"/>
                </a:solidFill>
                <a:latin typeface="Palatino Linotype" pitchFamily="18" charset="0"/>
              </a:rPr>
              <a:t>Η Κλασική Τέχνη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),1898</a:t>
            </a:r>
          </a:p>
        </p:txBody>
      </p:sp>
      <p:pic>
        <p:nvPicPr>
          <p:cNvPr id="25602" name="Picture 2" descr="http://ecx.images-amazon.com/images/I/419RFaUQu-L._SX3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80074" cy="48965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3 - Ορθογώνιο"/>
          <p:cNvSpPr/>
          <p:nvPr/>
        </p:nvSpPr>
        <p:spPr>
          <a:xfrm>
            <a:off x="5148064" y="188640"/>
            <a:ext cx="3995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Palatino Linotype" pitchFamily="18" charset="0"/>
              </a:rPr>
              <a:t>Kunstgeschichtliche Grundbegriffe</a:t>
            </a: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(</a:t>
            </a:r>
            <a:r>
              <a:rPr lang="el-GR" sz="2800" i="1" dirty="0">
                <a:solidFill>
                  <a:schemeClr val="bg1"/>
                </a:solidFill>
                <a:latin typeface="Palatino Linotype" pitchFamily="18" charset="0"/>
              </a:rPr>
              <a:t>Αρχές της Ιστορίας της Τέχνης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), 1915</a:t>
            </a:r>
          </a:p>
        </p:txBody>
      </p:sp>
      <p:pic>
        <p:nvPicPr>
          <p:cNvPr id="25604" name="Picture 4" descr="http://www.zikg.eu/veranstaltungen/images/kunstgeschichten-1915/@@images/266c96ef-b159-44f4-86e2-1d1fc546d3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171428" cy="4487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i="1" dirty="0">
                <a:solidFill>
                  <a:schemeClr val="bg1"/>
                </a:solidFill>
                <a:latin typeface="Palatino Linotype" pitchFamily="18" charset="0"/>
              </a:rPr>
              <a:t>Αντιθετικά ζεύγη Αναγέννησης και Μπαρόκ </a:t>
            </a:r>
            <a:br>
              <a:rPr lang="el-GR" sz="2700" i="1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i="1" dirty="0">
                <a:solidFill>
                  <a:schemeClr val="bg1"/>
                </a:solidFill>
                <a:latin typeface="Palatino Linotype" pitchFamily="18" charset="0"/>
              </a:rPr>
              <a:t>κατά </a:t>
            </a:r>
            <a:r>
              <a:rPr lang="es-ES" sz="2700" i="1" dirty="0">
                <a:solidFill>
                  <a:schemeClr val="bg1"/>
                </a:solidFill>
                <a:latin typeface="Palatino Linotype" pitchFamily="18" charset="0"/>
              </a:rPr>
              <a:t>Wölfflin</a:t>
            </a:r>
            <a:r>
              <a:rPr lang="el-GR" sz="2700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4" name="3 - Μείον"/>
          <p:cNvSpPr/>
          <p:nvPr/>
        </p:nvSpPr>
        <p:spPr>
          <a:xfrm rot="5400000">
            <a:off x="539552" y="3600400"/>
            <a:ext cx="7776864" cy="576064"/>
          </a:xfrm>
          <a:prstGeom prst="mathMinus">
            <a:avLst>
              <a:gd name="adj1" fmla="val 235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187624" y="764704"/>
            <a:ext cx="252028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115616" y="8367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Palatino Linotype" pitchFamily="18" charset="0"/>
              </a:rPr>
              <a:t>Αναγέννηση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1484784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1. Γραμμικό ύφος και μορφές. Βάση το σχέδιο.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436096" y="764704"/>
            <a:ext cx="252028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652120" y="8367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Palatino Linotype" pitchFamily="18" charset="0"/>
              </a:rPr>
              <a:t>Μπαρόκ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644008" y="148478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Ζωγραφική, απτική απόδοση του έργου.</a:t>
            </a:r>
          </a:p>
          <a:p>
            <a:endParaRPr lang="el-GR" sz="2400" dirty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el-GR" sz="2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10 - Μείον"/>
          <p:cNvSpPr/>
          <p:nvPr/>
        </p:nvSpPr>
        <p:spPr>
          <a:xfrm>
            <a:off x="-1578281" y="2116307"/>
            <a:ext cx="12385376" cy="432048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Μείον"/>
          <p:cNvSpPr/>
          <p:nvPr/>
        </p:nvSpPr>
        <p:spPr>
          <a:xfrm>
            <a:off x="-1692696" y="3212976"/>
            <a:ext cx="12529392" cy="432048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0" y="24208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2. Η σύνθεση περιορίζεται στην επιφάνεια του έργου.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4572000" y="227687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Palatino Linotype" pitchFamily="18" charset="0"/>
              </a:rPr>
              <a:t>Η σύνθεση επεκτείνεται </a:t>
            </a:r>
            <a:br>
              <a:rPr lang="el-GR" sz="23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300" dirty="0">
                <a:solidFill>
                  <a:schemeClr val="bg1"/>
                </a:solidFill>
                <a:latin typeface="Palatino Linotype" pitchFamily="18" charset="0"/>
              </a:rPr>
              <a:t>στο βάθος του έργου. 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3429000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3. Κλειστή σύνθεση,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που εξαντλείται στο πρώτο επίπεδο, τηρώντας οριζόντιο και κάθετο άξονα.</a:t>
            </a:r>
            <a:r>
              <a:rPr lang="el-GR" sz="2400" dirty="0">
                <a:latin typeface="Palatino Linotype" pitchFamily="18" charset="0"/>
              </a:rPr>
              <a:t>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4572000" y="3429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Ανοιχτή σύνθεση,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που εξαπλώνεται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σε πολλαπλά επίπεδα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και αντίστοιχους άξονες.</a:t>
            </a:r>
          </a:p>
        </p:txBody>
      </p:sp>
      <p:sp>
        <p:nvSpPr>
          <p:cNvPr id="17" name="16 - Μείον"/>
          <p:cNvSpPr/>
          <p:nvPr/>
        </p:nvSpPr>
        <p:spPr>
          <a:xfrm>
            <a:off x="-1692696" y="5157192"/>
            <a:ext cx="12529392" cy="432048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0" y="5373216"/>
            <a:ext cx="4355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00" dirty="0">
                <a:solidFill>
                  <a:schemeClr val="bg1"/>
                </a:solidFill>
                <a:latin typeface="Palatino Linotype" panose="02040502050505030304" pitchFamily="18" charset="0"/>
              </a:rPr>
              <a:t>4. Συνύπαρξη ανεξάρτητων μοτίβων. </a:t>
            </a:r>
            <a:endParaRPr lang="el-GR" sz="1900" dirty="0">
              <a:latin typeface="Palatino Linotype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499993" y="5445224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1900" dirty="0">
                <a:solidFill>
                  <a:schemeClr val="bg1"/>
                </a:solidFill>
                <a:latin typeface="Palatino Linotype" pitchFamily="18" charset="0"/>
              </a:rPr>
              <a:t>Συγχώνευσή τους σε </a:t>
            </a:r>
            <a:r>
              <a:rPr lang="el-GR" sz="1900">
                <a:solidFill>
                  <a:schemeClr val="bg1"/>
                </a:solidFill>
                <a:latin typeface="Palatino Linotype" pitchFamily="18" charset="0"/>
              </a:rPr>
              <a:t>ενιαίο σύνολο.</a:t>
            </a:r>
            <a:endParaRPr lang="el-GR" sz="19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0" name="19 - Μείον"/>
          <p:cNvSpPr/>
          <p:nvPr/>
        </p:nvSpPr>
        <p:spPr>
          <a:xfrm>
            <a:off x="-1692696" y="5661248"/>
            <a:ext cx="12529392" cy="432048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0" y="6021340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5. Σαφήνεια. 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4572000" y="602700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Ασάφεια.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uploads6.wikiart.org/images/artemisia-gentileschi/judith-beheading-holofernes-1620.jpg"/>
          <p:cNvPicPr>
            <a:picLocks noChangeAspect="1" noChangeArrowheads="1"/>
          </p:cNvPicPr>
          <p:nvPr/>
        </p:nvPicPr>
        <p:blipFill>
          <a:blip r:embed="rId2" cstate="print"/>
          <a:srcRect t="13450"/>
          <a:stretch>
            <a:fillRect/>
          </a:stretch>
        </p:blipFill>
        <p:spPr bwMode="auto">
          <a:xfrm>
            <a:off x="5940152" y="3573016"/>
            <a:ext cx="2784795" cy="29335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https://upload.wikimedia.org/wikipedia/commons/thumb/0/0b/Sandro_Botticelli_-_La_nascita_di_Venere_-_Google_Art_Project_-_edited.jpg/1280px-Sandro_Botticelli_-_La_nascita_di_Venere_-_Google_Art_Project_-_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14438" cy="264719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3 - TextBox"/>
          <p:cNvSpPr txBox="1"/>
          <p:nvPr/>
        </p:nvSpPr>
        <p:spPr>
          <a:xfrm>
            <a:off x="0" y="40466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Γενικότερα από την «ήπια», ιδεαλιστική τέχνη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της Αναγέννησης που ανάγει το «ωραίο» και το κλασικό παρελθόν σε ύψιστη αξία, χρησιμοποιώντας κυρίως μυθολογικά και θρησκευτικά θέματα για να εκφραστεί, μεταβαίνουμε σε μια μορφή τέχνης άκρως ρεαλιστική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που σπάει τους καθιερωμένους άξονες και εκφράζεται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μέσα από «ταραγμένες» και ορισμένες φορές βίαιες συνθέσεις, εισάγοντας νέα θεματολογία, όπως τοπία και νεκρές φύσεις.    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4499992" y="5013176"/>
            <a:ext cx="1584176" cy="43204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630" name="AutoShape 6" descr="https://www.ibiblio.org/wm/paint/auth/caravaggio/judi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32" name="AutoShape 8" descr="https://www.ibiblio.org/wm/paint/auth/caravaggio/judi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  <a:latin typeface="Palatino Linotype" pitchFamily="18" charset="0"/>
              </a:rPr>
              <a:t>Το Μπαρόκ στην Ευρώπη</a:t>
            </a:r>
          </a:p>
        </p:txBody>
      </p:sp>
      <p:pic>
        <p:nvPicPr>
          <p:cNvPr id="28674" name="Picture 2" descr="http://www.thebittersweetlife.net/wp-content/uploads/2014/12/carav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086638" cy="396044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s://gerardmatricali.files.wordpress.com/2013/04/220px-diego_velc3a1zquez_autorretrato_45_x_38_cm_-_coleccic3b3n_real_academia_de_bellas_artes_de_san_carlos_-_museo_de_bellas_artes_de_val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3528392" cy="423407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28678" name="Picture 6" descr="http://www.arthistorynews.com/i/entries/2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764704"/>
            <a:ext cx="3114675" cy="4286250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28682" name="Picture 10" descr="http://www.artcyclopedia.com/images/Poussin-Se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844824"/>
            <a:ext cx="3131839" cy="4238626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.telegraph.co.uk/multimedia/archive/02268/Caravaggio_226888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2337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Palatino Linotype" pitchFamily="18" charset="0"/>
              </a:rPr>
              <a:t>Το Μπαρόκ στην  Ιταλία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0" y="206084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Η παπική Ιταλία αποτελεί την κοιτίδα της τέχνης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του Μπαρόκ. Στόχος των Παπών ήταν να προσηλυτίσουν πιστούς μέσα από την καλλιέργεια του φόβου της αμαρτίας και της Ιεράς εξέτασης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και ένα από τα μέσα που μεταχειρίστηκαν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ήταν και η τέχνη της εποχής.</a:t>
            </a:r>
          </a:p>
          <a:p>
            <a:pPr algn="ctr"/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ιταλικό μπαρόκ κινείται στο δίπολο </a:t>
            </a:r>
            <a:endParaRPr lang="en-US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Caravaggio 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 Carracci.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39552" y="2132856"/>
            <a:ext cx="2448272" cy="369332"/>
          </a:xfrm>
          <a:custGeom>
            <a:avLst/>
            <a:gdLst>
              <a:gd name="connsiteX0" fmla="*/ 0 w 1728192"/>
              <a:gd name="connsiteY0" fmla="*/ 0 h 369332"/>
              <a:gd name="connsiteX1" fmla="*/ 1728192 w 1728192"/>
              <a:gd name="connsiteY1" fmla="*/ 0 h 369332"/>
              <a:gd name="connsiteX2" fmla="*/ 1728192 w 1728192"/>
              <a:gd name="connsiteY2" fmla="*/ 369332 h 369332"/>
              <a:gd name="connsiteX3" fmla="*/ 0 w 1728192"/>
              <a:gd name="connsiteY3" fmla="*/ 369332 h 369332"/>
              <a:gd name="connsiteX4" fmla="*/ 0 w 172819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369332">
                <a:moveTo>
                  <a:pt x="0" y="0"/>
                </a:moveTo>
                <a:lnTo>
                  <a:pt x="1728192" y="0"/>
                </a:lnTo>
                <a:lnTo>
                  <a:pt x="1728192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  <a:scene3d>
              <a:camera prst="orthographicFront">
                <a:rot lat="1134" lon="21573884" rev="21598853"/>
              </a:camera>
              <a:lightRig rig="threePt" dir="t"/>
            </a:scene3d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Caravaggio 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" name="1 - Μείον"/>
          <p:cNvSpPr/>
          <p:nvPr/>
        </p:nvSpPr>
        <p:spPr>
          <a:xfrm>
            <a:off x="251520" y="476672"/>
            <a:ext cx="8712968" cy="504056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Μείον"/>
          <p:cNvSpPr/>
          <p:nvPr/>
        </p:nvSpPr>
        <p:spPr>
          <a:xfrm>
            <a:off x="-540568" y="2348880"/>
            <a:ext cx="496855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Μείον"/>
          <p:cNvSpPr/>
          <p:nvPr/>
        </p:nvSpPr>
        <p:spPr>
          <a:xfrm rot="5400000">
            <a:off x="431540" y="2672916"/>
            <a:ext cx="792088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79512" y="328498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Tenebrosi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13 - Μείον"/>
          <p:cNvSpPr/>
          <p:nvPr/>
        </p:nvSpPr>
        <p:spPr>
          <a:xfrm>
            <a:off x="-180528" y="3429000"/>
            <a:ext cx="24482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Picture 2" descr="https://upload.wikimedia.org/wikipedia/commons/3/32/Artemisia_Gentileschi_Selfportrait_Mart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717032"/>
            <a:ext cx="1296144" cy="173845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6" name="15 - Εικόνα" descr="0557.jpg"/>
          <p:cNvPicPr>
            <a:picLocks noChangeAspect="1"/>
          </p:cNvPicPr>
          <p:nvPr/>
        </p:nvPicPr>
        <p:blipFill>
          <a:blip r:embed="rId3" cstate="print"/>
          <a:srcRect t="1176" b="2353"/>
          <a:stretch>
            <a:fillRect/>
          </a:stretch>
        </p:blipFill>
        <p:spPr>
          <a:xfrm>
            <a:off x="755576" y="3573016"/>
            <a:ext cx="1584176" cy="2021541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9" name="18 - TextBox"/>
          <p:cNvSpPr txBox="1"/>
          <p:nvPr/>
        </p:nvSpPr>
        <p:spPr>
          <a:xfrm>
            <a:off x="1547664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Κυριότεροι εκπρόσωποι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0" y="5229200"/>
            <a:ext cx="125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Artemisia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0" y="5517232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Gentileschi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1259632" y="522920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Carlo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Saraceni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l-GR" dirty="0"/>
          </a:p>
        </p:txBody>
      </p:sp>
      <p:sp>
        <p:nvSpPr>
          <p:cNvPr id="24" name="23 - Μείον"/>
          <p:cNvSpPr/>
          <p:nvPr/>
        </p:nvSpPr>
        <p:spPr>
          <a:xfrm rot="5400000">
            <a:off x="3059832" y="2636912"/>
            <a:ext cx="864096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Ορθογώνιο"/>
          <p:cNvSpPr/>
          <p:nvPr/>
        </p:nvSpPr>
        <p:spPr>
          <a:xfrm>
            <a:off x="2195736" y="321297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Bambocianti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6" name="25 - Μείον"/>
          <p:cNvSpPr/>
          <p:nvPr/>
        </p:nvSpPr>
        <p:spPr>
          <a:xfrm>
            <a:off x="1835696" y="3429000"/>
            <a:ext cx="3744416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26 - Εικόνα" descr="P._Bodart_Portrait_of_Henric_Ter_Brugghen.jpg"/>
          <p:cNvPicPr>
            <a:picLocks noChangeAspect="1"/>
          </p:cNvPicPr>
          <p:nvPr/>
        </p:nvPicPr>
        <p:blipFill>
          <a:blip r:embed="rId4" cstate="print"/>
          <a:srcRect t="1200" r="1493"/>
          <a:stretch>
            <a:fillRect/>
          </a:stretch>
        </p:blipFill>
        <p:spPr>
          <a:xfrm>
            <a:off x="2483768" y="3645024"/>
            <a:ext cx="1584176" cy="207035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9" name="28 - Εικόνα" descr="Gerard_Honthorst_-_gulden_cabinet.png"/>
          <p:cNvPicPr>
            <a:picLocks noChangeAspect="1"/>
          </p:cNvPicPr>
          <p:nvPr/>
        </p:nvPicPr>
        <p:blipFill>
          <a:blip r:embed="rId5" cstate="print"/>
          <a:srcRect l="2860" t="2826" r="2860" b="17341"/>
          <a:stretch>
            <a:fillRect/>
          </a:stretch>
        </p:blipFill>
        <p:spPr>
          <a:xfrm>
            <a:off x="3563888" y="3645024"/>
            <a:ext cx="1832931" cy="2240249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30" name="29 - Ορθογώνιο"/>
          <p:cNvSpPr/>
          <p:nvPr/>
        </p:nvSpPr>
        <p:spPr>
          <a:xfrm>
            <a:off x="2555776" y="551723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Hendrick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Ter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 Β</a:t>
            </a:r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rugghen</a:t>
            </a: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3851920" y="5517232"/>
            <a:ext cx="136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Palatino Linotype" pitchFamily="18" charset="0"/>
              </a:rPr>
              <a:t>Gerard van Honthorst </a:t>
            </a:r>
            <a:endParaRPr lang="el-GR" dirty="0"/>
          </a:p>
        </p:txBody>
      </p:sp>
      <p:pic>
        <p:nvPicPr>
          <p:cNvPr id="33" name="32 - Εικόνα" descr="747px-Annibale,_Ludovico_and_Agostino_Carracci,_Bolognese_Scho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04664"/>
            <a:ext cx="2747797" cy="2060848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34" name="33 - Ορθογώνιο"/>
          <p:cNvSpPr/>
          <p:nvPr/>
        </p:nvSpPr>
        <p:spPr>
          <a:xfrm>
            <a:off x="6444208" y="213285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Carracci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5" name="34 - Μείον"/>
          <p:cNvSpPr/>
          <p:nvPr/>
        </p:nvSpPr>
        <p:spPr>
          <a:xfrm>
            <a:off x="4427984" y="2348880"/>
            <a:ext cx="496855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Μείον"/>
          <p:cNvSpPr/>
          <p:nvPr/>
        </p:nvSpPr>
        <p:spPr>
          <a:xfrm rot="5400000">
            <a:off x="6480212" y="2672916"/>
            <a:ext cx="93610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Μείον"/>
          <p:cNvSpPr/>
          <p:nvPr/>
        </p:nvSpPr>
        <p:spPr>
          <a:xfrm>
            <a:off x="4716016" y="3429000"/>
            <a:ext cx="5040560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TextBox"/>
          <p:cNvSpPr txBox="1"/>
          <p:nvPr/>
        </p:nvSpPr>
        <p:spPr>
          <a:xfrm>
            <a:off x="5436096" y="3284984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dirty="0">
                <a:solidFill>
                  <a:schemeClr val="bg1"/>
                </a:solidFill>
                <a:latin typeface="Palatino Linotype" pitchFamily="18" charset="0"/>
              </a:rPr>
              <a:t>Μαθητές της Σχολής των </a:t>
            </a:r>
            <a:r>
              <a:rPr lang="en-US" sz="1700" dirty="0">
                <a:solidFill>
                  <a:schemeClr val="bg1"/>
                </a:solidFill>
                <a:latin typeface="Palatino Linotype" pitchFamily="18" charset="0"/>
              </a:rPr>
              <a:t>Carracci</a:t>
            </a:r>
            <a:endParaRPr lang="el-GR" sz="1700" dirty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pic>
        <p:nvPicPr>
          <p:cNvPr id="39" name="38 - Εικόνα" descr="61c7bceb-4faf-44d9-822c-d91503ff68a5.jpg!Portrait.jpg"/>
          <p:cNvPicPr>
            <a:picLocks noChangeAspect="1"/>
          </p:cNvPicPr>
          <p:nvPr/>
        </p:nvPicPr>
        <p:blipFill>
          <a:blip r:embed="rId7" cstate="print"/>
          <a:srcRect l="2568" t="10400" r="2414"/>
          <a:stretch>
            <a:fillRect/>
          </a:stretch>
        </p:blipFill>
        <p:spPr>
          <a:xfrm>
            <a:off x="5220072" y="3645024"/>
            <a:ext cx="1868148" cy="2174831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0" name="39 - Ορθογώνιο"/>
          <p:cNvSpPr/>
          <p:nvPr/>
        </p:nvSpPr>
        <p:spPr>
          <a:xfrm>
            <a:off x="5796136" y="551723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Guercino</a:t>
            </a:r>
            <a:endParaRPr lang="el-GR" dirty="0"/>
          </a:p>
        </p:txBody>
      </p:sp>
      <p:pic>
        <p:nvPicPr>
          <p:cNvPr id="41" name="40 - Εικόνα" descr="anonimo-ritratto-di-domenico-zampieri-1639-accademia-di-san-luca.jpg"/>
          <p:cNvPicPr>
            <a:picLocks noChangeAspect="1"/>
          </p:cNvPicPr>
          <p:nvPr/>
        </p:nvPicPr>
        <p:blipFill>
          <a:blip r:embed="rId8" cstate="print"/>
          <a:srcRect r="1613" b="3879"/>
          <a:stretch>
            <a:fillRect/>
          </a:stretch>
        </p:blipFill>
        <p:spPr>
          <a:xfrm>
            <a:off x="6588224" y="3573016"/>
            <a:ext cx="1584176" cy="2056716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2" name="41 - Ορθογώνιο"/>
          <p:cNvSpPr/>
          <p:nvPr/>
        </p:nvSpPr>
        <p:spPr>
          <a:xfrm>
            <a:off x="6876256" y="5445224"/>
            <a:ext cx="140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Domenico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latino Linotype" pitchFamily="18" charset="0"/>
              </a:rPr>
              <a:t>Zampieri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l-GR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43" name="1 - Εικόνα" descr="800px-Renisp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0699" y="3501008"/>
            <a:ext cx="1753301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4" name="43 - Ορθογώνιο"/>
          <p:cNvSpPr/>
          <p:nvPr/>
        </p:nvSpPr>
        <p:spPr>
          <a:xfrm>
            <a:off x="8176135" y="5373216"/>
            <a:ext cx="967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Guido Reni</a:t>
            </a:r>
          </a:p>
        </p:txBody>
      </p:sp>
      <p:sp>
        <p:nvSpPr>
          <p:cNvPr id="45" name="44 - Μείον"/>
          <p:cNvSpPr/>
          <p:nvPr/>
        </p:nvSpPr>
        <p:spPr>
          <a:xfrm>
            <a:off x="251520" y="0"/>
            <a:ext cx="8712968" cy="504056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Μείον"/>
          <p:cNvSpPr/>
          <p:nvPr/>
        </p:nvSpPr>
        <p:spPr>
          <a:xfrm rot="5400000">
            <a:off x="1137928" y="382352"/>
            <a:ext cx="675456" cy="288032"/>
          </a:xfrm>
          <a:prstGeom prst="mathMinus">
            <a:avLst>
              <a:gd name="adj1" fmla="val 38116"/>
            </a:avLst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46 - Μείον"/>
          <p:cNvSpPr/>
          <p:nvPr/>
        </p:nvSpPr>
        <p:spPr>
          <a:xfrm rot="5400000">
            <a:off x="7416316" y="296652"/>
            <a:ext cx="648072" cy="432048"/>
          </a:xfrm>
          <a:prstGeom prst="mathMinus">
            <a:avLst>
              <a:gd name="adj1" fmla="val 38116"/>
            </a:avLst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0" name="49 - Μείον"/>
          <p:cNvSpPr/>
          <p:nvPr/>
        </p:nvSpPr>
        <p:spPr>
          <a:xfrm>
            <a:off x="-540568" y="1916832"/>
            <a:ext cx="496855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Μείον"/>
          <p:cNvSpPr/>
          <p:nvPr/>
        </p:nvSpPr>
        <p:spPr>
          <a:xfrm rot="5400000">
            <a:off x="3383868" y="2096852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Μείον"/>
          <p:cNvSpPr/>
          <p:nvPr/>
        </p:nvSpPr>
        <p:spPr>
          <a:xfrm rot="5400000">
            <a:off x="-108012" y="2096852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Μείον"/>
          <p:cNvSpPr/>
          <p:nvPr/>
        </p:nvSpPr>
        <p:spPr>
          <a:xfrm>
            <a:off x="-180528" y="2996952"/>
            <a:ext cx="24482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Μείον"/>
          <p:cNvSpPr/>
          <p:nvPr/>
        </p:nvSpPr>
        <p:spPr>
          <a:xfrm rot="5400000">
            <a:off x="1583668" y="3248980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Μείον"/>
          <p:cNvSpPr/>
          <p:nvPr/>
        </p:nvSpPr>
        <p:spPr>
          <a:xfrm rot="5400000">
            <a:off x="-108012" y="3248980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Μείον"/>
          <p:cNvSpPr/>
          <p:nvPr/>
        </p:nvSpPr>
        <p:spPr>
          <a:xfrm>
            <a:off x="4427984" y="1916832"/>
            <a:ext cx="496855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Μείον"/>
          <p:cNvSpPr/>
          <p:nvPr/>
        </p:nvSpPr>
        <p:spPr>
          <a:xfrm rot="5400000">
            <a:off x="4824028" y="2096852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Μείον"/>
          <p:cNvSpPr/>
          <p:nvPr/>
        </p:nvSpPr>
        <p:spPr>
          <a:xfrm rot="5400000">
            <a:off x="8352420" y="2168860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Μείον"/>
          <p:cNvSpPr/>
          <p:nvPr/>
        </p:nvSpPr>
        <p:spPr>
          <a:xfrm>
            <a:off x="1763688" y="2996952"/>
            <a:ext cx="388843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Μείον"/>
          <p:cNvSpPr/>
          <p:nvPr/>
        </p:nvSpPr>
        <p:spPr>
          <a:xfrm rot="5400000">
            <a:off x="2015716" y="3248980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Μείον"/>
          <p:cNvSpPr/>
          <p:nvPr/>
        </p:nvSpPr>
        <p:spPr>
          <a:xfrm rot="5400000">
            <a:off x="4752020" y="3248980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Μείον"/>
          <p:cNvSpPr/>
          <p:nvPr/>
        </p:nvSpPr>
        <p:spPr>
          <a:xfrm>
            <a:off x="4788024" y="2996952"/>
            <a:ext cx="489654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Μείον"/>
          <p:cNvSpPr/>
          <p:nvPr/>
        </p:nvSpPr>
        <p:spPr>
          <a:xfrm rot="5400000">
            <a:off x="5076056" y="3212976"/>
            <a:ext cx="720080" cy="432048"/>
          </a:xfrm>
          <a:prstGeom prst="mathMinus">
            <a:avLst>
              <a:gd name="adj1" fmla="val 23520"/>
            </a:avLst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Μείον"/>
          <p:cNvSpPr/>
          <p:nvPr/>
        </p:nvSpPr>
        <p:spPr>
          <a:xfrm rot="5400000">
            <a:off x="8658200" y="3303240"/>
            <a:ext cx="720080" cy="251520"/>
          </a:xfrm>
          <a:prstGeom prst="mathMinus">
            <a:avLst>
              <a:gd name="adj1" fmla="val 23520"/>
            </a:avLst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 descr="http://www.thebittersweetlife.net/wp-content/uploads/2014/12/caravaggi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60648"/>
            <a:ext cx="1763688" cy="2262974"/>
          </a:xfrm>
          <a:prstGeom prst="ellipse">
            <a:avLst/>
          </a:prstGeom>
          <a:noFill/>
          <a:effectLst>
            <a:softEdge rad="317500"/>
          </a:effectLst>
          <a:scene3d>
            <a:camera prst="obliqueTopLeft">
              <a:rot lat="0" lon="0" rev="21299999"/>
            </a:camera>
            <a:lightRig rig="threePt" dir="t"/>
          </a:scene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chinaoilpaintinggallery.com/oilpainting/Diego-Velazquez/Venus-at-Her-Mirro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-1" y="0"/>
            <a:ext cx="9120827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Palatino Linotype" pitchFamily="18" charset="0"/>
              </a:rPr>
              <a:t>Το Μπαρόκ στην Ισπανία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76470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Η τέχνη του Μπαρόκ στην Ισπανία κινείται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στο δίπολο μεταξύ πολιτικής και εκκλησιαστικής εξουσίας. Ως εκ τούτου, κυριαρχούν οι προσωπογραφίες ηγεμόνων,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με τις οποίες εκείνοι επεδίωκαν να ενισχύσουν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μοναρχικό πολίτευμα και τα θρησκευτικά θέματα που απέβλεπαν στην ανάδειξη της παντοδυναμίας της εκκλησίας. </a:t>
            </a:r>
          </a:p>
          <a:p>
            <a:pPr algn="ctr"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Όλα τα παραπάνω συνυφαίνονται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με τον ισπανικό μυστικισμό και τη δεισιδαιμονία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και συνθέτουν ένα μοναδικό έργο.</a:t>
            </a:r>
          </a:p>
          <a:p>
            <a:pPr algn="ctr"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Μπαρόκ θεωρείται ο «χρυσός αιώνας»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για την ισπανική τέχνη.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20px-José_Rib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4744"/>
            <a:ext cx="3067166" cy="374331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2" name="1 - Ορθογώνιο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Κυρι</a:t>
            </a:r>
            <a:r>
              <a:rPr lang="it-IT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O</a:t>
            </a:r>
            <a:r>
              <a:rPr lang="el-G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τεροι</a:t>
            </a:r>
            <a:r>
              <a:rPr lang="el-G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</a:t>
            </a:r>
            <a:r>
              <a:rPr lang="el-G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εκπρ</a:t>
            </a:r>
            <a:r>
              <a:rPr lang="it-IT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O</a:t>
            </a:r>
            <a:r>
              <a:rPr lang="el-GR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σωποι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pic>
        <p:nvPicPr>
          <p:cNvPr id="3" name="Picture 4" descr="https://gerardmatricali.files.wordpress.com/2013/04/220px-diego_velc3a1zquez_autorretrato_45_x_38_cm_-_coleccic3b3n_real_academia_de_bellas_artes_de_san_carlos_-_museo_de_bellas_artes_de_val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3528392" cy="4234070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5" name="4 - Ορθογώνιο"/>
          <p:cNvSpPr/>
          <p:nvPr/>
        </p:nvSpPr>
        <p:spPr>
          <a:xfrm>
            <a:off x="4557993" y="4581128"/>
            <a:ext cx="24112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Jusepe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de Ribera 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pic>
        <p:nvPicPr>
          <p:cNvPr id="6" name="5 - Εικόνα" descr="tumblr_n0hlylKqri1rpq8j1o1_r1_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1052736"/>
            <a:ext cx="3001085" cy="386278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7" name="6 - Ορθογώνιο"/>
          <p:cNvSpPr/>
          <p:nvPr/>
        </p:nvSpPr>
        <p:spPr>
          <a:xfrm>
            <a:off x="0" y="4725144"/>
            <a:ext cx="24837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Francisco de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Zurbar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à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n                         </a:t>
            </a:r>
          </a:p>
        </p:txBody>
      </p:sp>
      <p:pic>
        <p:nvPicPr>
          <p:cNvPr id="8" name="Picture 2" descr="http://upload.wikimedia.org/wikipedia/commons/f/ff/Murillo-autorre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3184353" cy="381642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Ορθογώνιο"/>
          <p:cNvSpPr/>
          <p:nvPr/>
        </p:nvSpPr>
        <p:spPr>
          <a:xfrm>
            <a:off x="7092280" y="5373216"/>
            <a:ext cx="20517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Bartolomé Esteban Murillo 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411760" y="55892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Diego Rodriguez de Silva y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Vel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àzquez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06cleopa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Palatino Linotype" pitchFamily="18" charset="0"/>
              </a:rPr>
              <a:t>Το Μπαρόκ στη Γαλλία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836712"/>
            <a:ext cx="9144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Η Γαλλία κατά τον 17ον αιώνα μαστίζεται αφενός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από τρεις πολέμους μεταξύ Ουγενότων και Καθολικών (1562-1670), και αφετέρου από τον ανταγωνισμό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μεταξύ μοναρχών, υποστηρικτών του Κλασικισμού,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και εκκλησιαστικών ηγετών, εκφραστών της τέχνης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του Μπαρόκ.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Τελικά η γαλλική τέχνη θα κατορθώσει να συνδυάσει τα δύο αυτά ρεύματα, στα οποία ασφαλώς προστίθεται και το προσωπικό στοιχείο των Γάλλων καλλιτεχνών.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Οι Βερσαλλίες αντικαθιστούν τη Σχολή του </a:t>
            </a:r>
            <a:r>
              <a:rPr lang="en-US" sz="2700" dirty="0">
                <a:solidFill>
                  <a:schemeClr val="bg1"/>
                </a:solidFill>
                <a:latin typeface="Palatino Linotype" pitchFamily="18" charset="0"/>
              </a:rPr>
              <a:t>Fontainebleau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, επιλέγοντας για τη διακόσμηση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τους Γάλλους καλλιτέχνες. 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700" dirty="0" err="1">
                <a:solidFill>
                  <a:schemeClr val="bg1"/>
                </a:solidFill>
                <a:latin typeface="Palatino Linotype" pitchFamily="18" charset="0"/>
              </a:rPr>
              <a:t>Θεματολογικά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ιδιαίτερη ανάπτυξη υφίσταται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η τοπιογραφία.</a:t>
            </a:r>
          </a:p>
          <a:p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http://www.firenze-online.com/img/artisti/foto-caravaggio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333" r="8571" b="8571"/>
          <a:stretch>
            <a:fillRect/>
          </a:stretch>
        </p:blipFill>
        <p:spPr bwMode="auto">
          <a:xfrm>
            <a:off x="-1" y="0"/>
            <a:ext cx="9144001" cy="6828075"/>
          </a:xfrm>
          <a:prstGeom prst="rect">
            <a:avLst/>
          </a:prstGeom>
          <a:noFill/>
        </p:spPr>
      </p:pic>
      <p:sp>
        <p:nvSpPr>
          <p:cNvPr id="1032" name="AutoShape 8" descr="https://news.artnet.com/wp-content/news-upload/2014/07/Johannes_Vermeer_1632-1675_-_The_Girl_With_The_Pearl_Earring_1665-1200x17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764704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Με τον όρο «Μπαρόκ» αναφερόμαστε στην καλλιτεχνική περίοδο που αναπτύχθηκε στην Ευρώπη τον 17ον αιώνα.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Η λέξη «Μπαρόκ», προέρχεται από την αντίστοιχη ισπανική λέξη «</a:t>
            </a:r>
            <a:r>
              <a:rPr lang="en-US" sz="2800" dirty="0" err="1">
                <a:solidFill>
                  <a:schemeClr val="bg1"/>
                </a:solidFill>
                <a:latin typeface="Palatino Linotype" pitchFamily="18" charset="0"/>
              </a:rPr>
              <a:t>barroco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», που σημαίνει μαργαριτάρι ακανόνιστου σχήματος.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Μπαρόκ θεωρήθηκε αρχικά ως μια καλλιτεχνική περίοδος παρακμής, λόγω της ασυμμετρίας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και της έλλειψης ισορροπίας των έργων της περιόδου, χαρακτηριστικά που αντίκεινται στις «αρετές»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της Κλασικής Τέχνης, καθρεφτίζουν ωστόσο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την ευρωπαϊκή κοινωνία του 17ου αιώνα. 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Μπαρόκ αναδεικνύεται σε σημαντική καλλιτεχνική περίοδο τον 20όν αιώνα. 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chemeClr val="bg1"/>
                </a:solidFill>
                <a:latin typeface="Palatino Linotype" pitchFamily="18" charset="0"/>
              </a:rPr>
              <a:t>Μπαρόκ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 - Εικόνα" descr="f669819f5608844f948feb889b57f10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2843808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2 - Ορθογώνιο"/>
          <p:cNvSpPr/>
          <p:nvPr/>
        </p:nvSpPr>
        <p:spPr>
          <a:xfrm>
            <a:off x="638812" y="260648"/>
            <a:ext cx="801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ΚυρΙΟτεροι</a:t>
            </a:r>
            <a:r>
              <a:rPr lang="el-G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</a:t>
            </a:r>
            <a:r>
              <a:rPr lang="el-GR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εκπρΟσωποι</a:t>
            </a:r>
            <a:endParaRPr lang="el-G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pic>
        <p:nvPicPr>
          <p:cNvPr id="4" name="3 - Εικόνα" descr="4715_o_artist_charles_le_brun_by_nicolas_de_largilli__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5" y="836713"/>
            <a:ext cx="2952328" cy="3763924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5" name="4 - Ορθογώνιο"/>
          <p:cNvSpPr/>
          <p:nvPr/>
        </p:nvSpPr>
        <p:spPr>
          <a:xfrm>
            <a:off x="467544" y="4293096"/>
            <a:ext cx="13316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Charles Lebrun 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- Εικόνα" descr="Claude-c-face-ha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276872"/>
            <a:ext cx="2592288" cy="307834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7" name="6 - Ορθογώνιο"/>
          <p:cNvSpPr/>
          <p:nvPr/>
        </p:nvSpPr>
        <p:spPr>
          <a:xfrm>
            <a:off x="1619672" y="5157192"/>
            <a:ext cx="180530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Claude Lorrain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635896" y="4005064"/>
            <a:ext cx="12961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Nicolas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Poussin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  <p:pic>
        <p:nvPicPr>
          <p:cNvPr id="9" name="Picture 10" descr="http://www.artcyclopedia.com/images/Poussin-Se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08720"/>
            <a:ext cx="2553855" cy="345638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" name="Picture 4" descr="Vouet-autoportrait-ly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24744"/>
            <a:ext cx="2843808" cy="3563719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11" name="10 - Ορθογώνιο"/>
          <p:cNvSpPr/>
          <p:nvPr/>
        </p:nvSpPr>
        <p:spPr>
          <a:xfrm>
            <a:off x="7152749" y="4437112"/>
            <a:ext cx="199125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Simon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Vouet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932040" y="54452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ΑδελφοΙ</a:t>
            </a:r>
            <a:r>
              <a:rPr lang="el-G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Palatino Linotype" pitchFamily="18" charset="0"/>
              </a:rPr>
              <a:t>Le Nain</a:t>
            </a:r>
            <a:endParaRPr lang="el-G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tcyclopedia.org/art/adam-elsheimer-f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Το Μπαρόκ στη Γερμανία </a:t>
            </a:r>
            <a:endParaRPr lang="el-GR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83671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Ο 17ος αιώνας αποτελεί αιώνα παρακμής. Τα κύματα θρησκευτικής μεταρρύθμισης με τον Λούθηρο (1517)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και τον Καλβίνο (1541), οι πόλεμοι των ιπποτών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στη Ρηνανία (1522-23) και των χωρικών στη νότιο Γερμανία (1524-25),ο Τριακονταετής Πόλεμος (1618-48), οι σωματικές στερήσεις, οι μεταφυσικοί φόβοι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και οι πολιτικές συγκρούσεις, δεν αφήνουν περιθώρια καλλιτεχνικής δημιουργίας.</a:t>
            </a:r>
          </a:p>
          <a:p>
            <a:pPr>
              <a:buFont typeface="Arial" pitchFamily="34" charset="0"/>
              <a:buChar char="•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Μοναδική φωτεινή εξαίρεση ο </a:t>
            </a:r>
            <a:r>
              <a:rPr lang="en-US" sz="2700" dirty="0">
                <a:solidFill>
                  <a:schemeClr val="bg1"/>
                </a:solidFill>
                <a:latin typeface="Palatino Linotype" pitchFamily="18" charset="0"/>
              </a:rPr>
              <a:t>Adam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Elsheimer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, ο οποίος με τη σειρά του ακολουθεί κατά κύριο λόγο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τις επιταγές της τέχνης του </a:t>
            </a:r>
            <a:r>
              <a:rPr lang="el-GR" sz="2700" dirty="0" err="1">
                <a:solidFill>
                  <a:schemeClr val="bg1"/>
                </a:solidFill>
                <a:latin typeface="Palatino Linotype" pitchFamily="18" charset="0"/>
              </a:rPr>
              <a:t>΄Μπαρόκ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, όπως αυτές διαμορφώνονται στην υπόλοιπη Ευρώπη.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upload.wikimedia.org/wikipedia/commons/thumb/1/14/Adam_Elsheimer_self_portrait_01.jpg/640px-Adam_Elsheimer_self_portrai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0"/>
            <a:ext cx="4680520" cy="6453336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3" name="2 - Ορθογώνιο"/>
          <p:cNvSpPr/>
          <p:nvPr/>
        </p:nvSpPr>
        <p:spPr>
          <a:xfrm>
            <a:off x="0" y="60932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itchFamily="18" charset="0"/>
              </a:rPr>
              <a:t>Adam </a:t>
            </a:r>
            <a:r>
              <a:rPr lang="es-ES" sz="3600" dirty="0" err="1">
                <a:solidFill>
                  <a:schemeClr val="bg1"/>
                </a:solidFill>
                <a:latin typeface="Palatino Linotype" pitchFamily="18" charset="0"/>
              </a:rPr>
              <a:t>Elsheimer</a:t>
            </a:r>
            <a:endParaRPr lang="el-GR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Palatino Linotype" pitchFamily="18" charset="0"/>
              </a:rPr>
              <a:t>Το </a:t>
            </a:r>
            <a:r>
              <a:rPr lang="en-US" sz="3600" dirty="0">
                <a:solidFill>
                  <a:schemeClr val="bg1"/>
                </a:solidFill>
                <a:latin typeface="Palatino Linotype" pitchFamily="18" charset="0"/>
              </a:rPr>
              <a:t>M</a:t>
            </a:r>
            <a:r>
              <a:rPr lang="el-GR" sz="3600" dirty="0" err="1">
                <a:solidFill>
                  <a:schemeClr val="bg1"/>
                </a:solidFill>
                <a:latin typeface="Palatino Linotype" pitchFamily="18" charset="0"/>
              </a:rPr>
              <a:t>παρόκ</a:t>
            </a:r>
            <a:r>
              <a:rPr lang="el-GR" sz="3600" dirty="0">
                <a:solidFill>
                  <a:schemeClr val="bg1"/>
                </a:solidFill>
                <a:latin typeface="Palatino Linotype" pitchFamily="18" charset="0"/>
              </a:rPr>
              <a:t> στις Κάτω Χώρες</a:t>
            </a:r>
          </a:p>
        </p:txBody>
      </p:sp>
      <p:sp>
        <p:nvSpPr>
          <p:cNvPr id="3" name="2 - Μείον"/>
          <p:cNvSpPr/>
          <p:nvPr/>
        </p:nvSpPr>
        <p:spPr>
          <a:xfrm>
            <a:off x="-1332656" y="692696"/>
            <a:ext cx="1180931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Μείον"/>
          <p:cNvSpPr/>
          <p:nvPr/>
        </p:nvSpPr>
        <p:spPr>
          <a:xfrm rot="5400000">
            <a:off x="1403648" y="1196752"/>
            <a:ext cx="129614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1844824"/>
            <a:ext cx="44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Νότιες επαρχίες με κέντρο </a:t>
            </a:r>
            <a:b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τη </a:t>
            </a:r>
            <a:r>
              <a:rPr lang="el-GR" sz="2000" b="1" dirty="0">
                <a:solidFill>
                  <a:schemeClr val="bg1"/>
                </a:solidFill>
                <a:latin typeface="Palatino Linotype" pitchFamily="18" charset="0"/>
              </a:rPr>
              <a:t>Φλάνδρα,</a:t>
            </a:r>
          </a:p>
          <a:p>
            <a:pPr algn="ctr"/>
            <a:r>
              <a:rPr lang="el-GR" sz="2000" dirty="0" err="1">
                <a:solidFill>
                  <a:schemeClr val="bg1"/>
                </a:solidFill>
                <a:latin typeface="Palatino Linotype" pitchFamily="18" charset="0"/>
              </a:rPr>
              <a:t>ισπανοκρατούμενη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, συντηρητική, καθολική περιοχή.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Αναπτύσσει το λεγόμενο φλαμανδικό Μπαρόκ με έμφαση στη θρησκευτική θεματολογία. </a:t>
            </a:r>
          </a:p>
        </p:txBody>
      </p:sp>
      <p:pic>
        <p:nvPicPr>
          <p:cNvPr id="7" name="Picture 6" descr="http://www.arthistorynews.com/i/entries/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2719"/>
            <a:ext cx="1907704" cy="2625281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8" name="7 - Ορθογώνιο"/>
          <p:cNvSpPr/>
          <p:nvPr/>
        </p:nvSpPr>
        <p:spPr>
          <a:xfrm>
            <a:off x="0" y="6309320"/>
            <a:ext cx="197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Palatino Linotype" pitchFamily="18" charset="0"/>
              </a:rPr>
              <a:t>Peter Paul</a:t>
            </a:r>
            <a:r>
              <a:rPr lang="el-GR" sz="16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Palatino Linotype" pitchFamily="18" charset="0"/>
              </a:rPr>
              <a:t>Rubens</a:t>
            </a:r>
            <a:endParaRPr lang="el-GR" sz="1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37890" name="Picture 2" descr="http://cultured.com/images/image_files/2864/6436_o_anthony_van_dyck_self_portrait___belgian_ar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37112"/>
            <a:ext cx="1908777" cy="2420888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10" name="9 - Ορθογώνιο"/>
          <p:cNvSpPr/>
          <p:nvPr/>
        </p:nvSpPr>
        <p:spPr>
          <a:xfrm>
            <a:off x="1907704" y="630932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Palatino Linotype" pitchFamily="18" charset="0"/>
              </a:rPr>
              <a:t>Anthony</a:t>
            </a:r>
            <a:r>
              <a:rPr lang="es-ES" dirty="0">
                <a:solidFill>
                  <a:schemeClr val="bg1"/>
                </a:solidFill>
                <a:latin typeface="Palatino Linotype" pitchFamily="18" charset="0"/>
              </a:rPr>
              <a:t> van </a:t>
            </a:r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D</a:t>
            </a:r>
            <a:r>
              <a:rPr lang="es-ES" sz="1600" dirty="0">
                <a:solidFill>
                  <a:schemeClr val="bg1"/>
                </a:solidFill>
                <a:latin typeface="Palatino Linotype" pitchFamily="18" charset="0"/>
              </a:rPr>
              <a:t>y</a:t>
            </a:r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ck</a:t>
            </a:r>
            <a:endParaRPr lang="el-GR" sz="1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10 - Μείον"/>
          <p:cNvSpPr/>
          <p:nvPr/>
        </p:nvSpPr>
        <p:spPr>
          <a:xfrm rot="5400000">
            <a:off x="6300192" y="1196752"/>
            <a:ext cx="129614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895528" y="184482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Βόρειες επαρχίες με κέντρο </a:t>
            </a:r>
            <a:b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το Βέλγιο και την Ολλανδία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endParaRPr lang="el-GR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προοδευτική, φιλελεύθερη, προτεσταντική περιοχή.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Αναπτύσσει το λεγόμενο ολλανδικό Μπαρόκ, ηθογραφικά θέματα και προσωπογραφίες.  </a:t>
            </a:r>
            <a:r>
              <a:rPr lang="el-GR" sz="2000" u="sng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13" name="12 - Μείον"/>
          <p:cNvSpPr/>
          <p:nvPr/>
        </p:nvSpPr>
        <p:spPr>
          <a:xfrm rot="5400000">
            <a:off x="-346348" y="346348"/>
            <a:ext cx="112474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Μείον"/>
          <p:cNvSpPr/>
          <p:nvPr/>
        </p:nvSpPr>
        <p:spPr>
          <a:xfrm>
            <a:off x="-1332656" y="0"/>
            <a:ext cx="1180931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Μείον"/>
          <p:cNvSpPr/>
          <p:nvPr/>
        </p:nvSpPr>
        <p:spPr>
          <a:xfrm rot="5400000">
            <a:off x="8365604" y="346348"/>
            <a:ext cx="1124744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Μείον"/>
          <p:cNvSpPr/>
          <p:nvPr/>
        </p:nvSpPr>
        <p:spPr>
          <a:xfrm rot="5400000">
            <a:off x="-108012" y="4041068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0" name="19 - Ομάδα"/>
          <p:cNvGrpSpPr/>
          <p:nvPr/>
        </p:nvGrpSpPr>
        <p:grpSpPr>
          <a:xfrm>
            <a:off x="-396552" y="3861048"/>
            <a:ext cx="4824536" cy="1008112"/>
            <a:chOff x="-396552" y="3861048"/>
            <a:chExt cx="4824536" cy="792088"/>
          </a:xfrm>
        </p:grpSpPr>
        <p:sp>
          <p:nvSpPr>
            <p:cNvPr id="6" name="5 - Μείον"/>
            <p:cNvSpPr/>
            <p:nvPr/>
          </p:nvSpPr>
          <p:spPr>
            <a:xfrm>
              <a:off x="-396552" y="4221088"/>
              <a:ext cx="4824536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683568" y="4077072"/>
              <a:ext cx="27222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Palatino Linotype" pitchFamily="18" charset="0"/>
                </a:rPr>
                <a:t>Κυριότεροι εκπρόσωποι</a:t>
              </a:r>
            </a:p>
          </p:txBody>
        </p:sp>
        <p:sp>
          <p:nvSpPr>
            <p:cNvPr id="17" name="16 - Μείον"/>
            <p:cNvSpPr/>
            <p:nvPr/>
          </p:nvSpPr>
          <p:spPr>
            <a:xfrm>
              <a:off x="-396552" y="3861048"/>
              <a:ext cx="4824536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Μείον"/>
            <p:cNvSpPr/>
            <p:nvPr/>
          </p:nvSpPr>
          <p:spPr>
            <a:xfrm rot="5400000">
              <a:off x="3455876" y="4041068"/>
              <a:ext cx="648072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" name="20 - Ομάδα"/>
          <p:cNvGrpSpPr/>
          <p:nvPr/>
        </p:nvGrpSpPr>
        <p:grpSpPr>
          <a:xfrm>
            <a:off x="4860032" y="3645024"/>
            <a:ext cx="4824536" cy="1512168"/>
            <a:chOff x="-396552" y="3861048"/>
            <a:chExt cx="4824536" cy="792088"/>
          </a:xfrm>
        </p:grpSpPr>
        <p:sp>
          <p:nvSpPr>
            <p:cNvPr id="22" name="21 - Μείον"/>
            <p:cNvSpPr/>
            <p:nvPr/>
          </p:nvSpPr>
          <p:spPr>
            <a:xfrm>
              <a:off x="-396552" y="4221088"/>
              <a:ext cx="4824536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683568" y="4125077"/>
              <a:ext cx="2722220" cy="193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>
                  <a:solidFill>
                    <a:schemeClr val="bg1"/>
                  </a:solidFill>
                  <a:latin typeface="Palatino Linotype" pitchFamily="18" charset="0"/>
                </a:rPr>
                <a:t>Κυριότεροι εκπρόσωποι</a:t>
              </a:r>
            </a:p>
          </p:txBody>
        </p:sp>
        <p:sp>
          <p:nvSpPr>
            <p:cNvPr id="24" name="23 - Μείον"/>
            <p:cNvSpPr/>
            <p:nvPr/>
          </p:nvSpPr>
          <p:spPr>
            <a:xfrm>
              <a:off x="-396552" y="3861048"/>
              <a:ext cx="4824536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4 - Μείον"/>
            <p:cNvSpPr/>
            <p:nvPr/>
          </p:nvSpPr>
          <p:spPr>
            <a:xfrm rot="5400000">
              <a:off x="3455876" y="4041068"/>
              <a:ext cx="648072" cy="432048"/>
            </a:xfrm>
            <a:prstGeom prst="mathMinus">
              <a:avLst/>
            </a:prstGeom>
            <a:solidFill>
              <a:srgbClr val="6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6" name="25 - Μείον"/>
          <p:cNvSpPr/>
          <p:nvPr/>
        </p:nvSpPr>
        <p:spPr>
          <a:xfrm rot="5400000">
            <a:off x="5184068" y="4545124"/>
            <a:ext cx="648072" cy="432048"/>
          </a:xfrm>
          <a:prstGeom prst="mathMinus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26 - Εικόνα" descr="Frans-Hals_1648_Self-Portr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81128"/>
            <a:ext cx="1849961" cy="2276872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28" name="27 - Εικόνα" descr="Johannes_Vermeer_(1632-1675)_-_The_Girl_With_The_Pearl_Earring_(1665).jpg"/>
          <p:cNvPicPr>
            <a:picLocks noChangeAspect="1"/>
          </p:cNvPicPr>
          <p:nvPr/>
        </p:nvPicPr>
        <p:blipFill>
          <a:blip r:embed="rId5" cstate="print"/>
          <a:srcRect l="21680" t="10417" r="2831" b="17708"/>
          <a:stretch>
            <a:fillRect/>
          </a:stretch>
        </p:blipFill>
        <p:spPr bwMode="auto">
          <a:xfrm>
            <a:off x="7315480" y="4797523"/>
            <a:ext cx="1828520" cy="20604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9" name="28 - Ορθογώνιο"/>
          <p:cNvSpPr/>
          <p:nvPr/>
        </p:nvSpPr>
        <p:spPr>
          <a:xfrm>
            <a:off x="7812360" y="6165304"/>
            <a:ext cx="1331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Johannes Vermeer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6228184" y="6309320"/>
            <a:ext cx="1282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  <a:latin typeface="Palatino Linotype" pitchFamily="18" charset="0"/>
              </a:rPr>
              <a:t>Frans</a:t>
            </a:r>
            <a:r>
              <a:rPr lang="es-ES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Palatino Linotype" pitchFamily="18" charset="0"/>
              </a:rPr>
              <a:t>Hals</a:t>
            </a:r>
            <a:endParaRPr lang="el-GR" sz="16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31" name="3 - Εικόνα" descr="nea-acropoli-Rembrandt-Van-Rijn.jpg"/>
          <p:cNvPicPr>
            <a:picLocks noChangeAspect="1"/>
          </p:cNvPicPr>
          <p:nvPr/>
        </p:nvPicPr>
        <p:blipFill>
          <a:blip r:embed="rId6" cstate="print"/>
          <a:srcRect l="24831"/>
          <a:stretch>
            <a:fillRect/>
          </a:stretch>
        </p:blipFill>
        <p:spPr bwMode="auto">
          <a:xfrm>
            <a:off x="4572000" y="4941168"/>
            <a:ext cx="1968279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" name="31 - Ορθογώνιο"/>
          <p:cNvSpPr/>
          <p:nvPr/>
        </p:nvSpPr>
        <p:spPr>
          <a:xfrm>
            <a:off x="4572000" y="6027003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Rembrandt</a:t>
            </a:r>
            <a:r>
              <a:rPr lang="el-GR" sz="16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Palatino Linotype" pitchFamily="18" charset="0"/>
              </a:rPr>
              <a:t>Harmenszoon</a:t>
            </a:r>
            <a:r>
              <a:rPr lang="en-US" sz="1600" dirty="0">
                <a:solidFill>
                  <a:schemeClr val="bg1"/>
                </a:solidFill>
                <a:latin typeface="Palatino Linotype" pitchFamily="18" charset="0"/>
              </a:rPr>
              <a:t> van Rijn)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l-GR" sz="24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l-GR" sz="3200" dirty="0">
                <a:solidFill>
                  <a:srgbClr val="00B0F0"/>
                </a:solidFill>
                <a:latin typeface="Palatino Linotype" pitchFamily="18" charset="0"/>
              </a:rPr>
              <a:t> Η τέχνη του Μπαρόκ χαρακτηρίζεται από</a:t>
            </a:r>
            <a:br>
              <a:rPr lang="el-GR" sz="3200" dirty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δυναμική σύνθεση η οποία συχνά συνοδεύεται από έλλειψη ισορροπίας, 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θεατρικότητα στις στάσεις και χειρονομίες των μορφών,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έμφαση στην απεικόνιση του φωτός, με έντονες αντιθέσεις φωτός και σκιάς. Σε πολλές περιπτώσεις, παρατηρούμε </a:t>
            </a:r>
            <a:br>
              <a:rPr lang="en-US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την προσπάθεια διαφοροποίησης, με εικαστικό τρόπο, </a:t>
            </a:r>
            <a:br>
              <a:rPr lang="en-US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του πνευματικού από το φυσικό φως.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endParaRPr lang="el-GR" sz="24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Ο αναπαραστατικός χώρος της εικόνας επεκτείνεται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πέραν των ορίων του πίνακα. Αυτή η τάση εκφράζει το πνεύμα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της εποχής των γεωγραφικών ανακαλύψεων της Αμερικής, </a:t>
            </a:r>
            <a:b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της Αφρικής και της Ασίας, αλλά και των επιστημονικών ανακαλύψεων του Γαλιλαίου, του Κέπλερ και του Νεύτωνα.</a:t>
            </a:r>
          </a:p>
          <a:p>
            <a:pPr>
              <a:buFont typeface="Wingdings" pitchFamily="2" charset="2"/>
              <a:buChar char="v"/>
            </a:pPr>
            <a:r>
              <a:rPr lang="el-GR" sz="2400" dirty="0">
                <a:solidFill>
                  <a:schemeClr val="bg1"/>
                </a:solidFill>
                <a:latin typeface="Palatino Linotype" pitchFamily="18" charset="0"/>
              </a:rPr>
              <a:t> Βασικός άξονας στη σύνθεση η σπείρα.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  <a:latin typeface="Palatino Linotype" pitchFamily="18" charset="0"/>
              </a:rPr>
              <a:t>Η Ευρώπη του 17ου αιώνα</a:t>
            </a:r>
          </a:p>
        </p:txBody>
      </p:sp>
      <p:pic>
        <p:nvPicPr>
          <p:cNvPr id="16386" name="Picture 2" descr="map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24750" cy="5286375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Palatino Linotype" pitchFamily="18" charset="0"/>
              </a:rPr>
              <a:t>Hendrik Hondius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, </a:t>
            </a:r>
            <a:r>
              <a:rPr lang="pt-BR" i="1" dirty="0">
                <a:solidFill>
                  <a:schemeClr val="bg1"/>
                </a:solidFill>
                <a:latin typeface="Palatino Linotype" pitchFamily="18" charset="0"/>
              </a:rPr>
              <a:t>Nova totius Terrarum Orbis geographica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, 1630.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Πολιτικές και εδαφικές ανακατατάξεις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Τον 16ον αιώνα ο Κάρολος Ε’, αυτοκράτορας της Αγίας Ρωμαϊκής Αυτοκρατορίας, αποτυγχάνει να εξασφαλίσει την πολιτική και θρησκευτική ενότητα της Ευρώπης.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Έτσι το β’ μισό του 16ου αιώνα περνάμε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από την </a:t>
            </a:r>
            <a:r>
              <a:rPr lang="en-US" sz="2800" dirty="0" err="1">
                <a:solidFill>
                  <a:schemeClr val="bg1"/>
                </a:solidFill>
                <a:latin typeface="Palatino Linotype" pitchFamily="18" charset="0"/>
              </a:rPr>
              <a:t>Monarchia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alatino Linotype" pitchFamily="18" charset="0"/>
              </a:rPr>
              <a:t>Universalis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στην </a:t>
            </a:r>
            <a:r>
              <a:rPr lang="en-US" sz="2800" dirty="0" err="1">
                <a:solidFill>
                  <a:schemeClr val="bg1"/>
                </a:solidFill>
                <a:latin typeface="Palatino Linotype" pitchFamily="18" charset="0"/>
              </a:rPr>
              <a:t>Monarchia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alatino Linotype" pitchFamily="18" charset="0"/>
              </a:rPr>
              <a:t>Hispanika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 του Φιλίππου Β’, η οποία με τη σειρά της καταρρέει  σταδιακά με την επανάσταση των Κάτω Χωρών(1567), την τελική αποκοπή των βορείων επαρχιών της Ισπανίας (1581) και την ανάδυση </a:t>
            </a:r>
            <a:b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νέων κρατών, όπως η Ολλανδία(1609).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Ως εκ τούτου, ο 17ος αιώνας συναντά μια Ευρώπη διηρημένη, με την απόλυτη μοναρχία να κυριαρχεί ως πολίτευμα στα περισσότερα ευρωπαϊκά κράτη.    </a:t>
            </a:r>
          </a:p>
          <a:p>
            <a:endParaRPr lang="el-GR" sz="32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ort24.gr/Columns/kaisaris/article3307189.ece/BINARY/w620/ier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-4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0" y="24080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u="sng" dirty="0">
                <a:solidFill>
                  <a:schemeClr val="bg1"/>
                </a:solidFill>
                <a:latin typeface="Palatino Linotype" pitchFamily="18" charset="0"/>
              </a:rPr>
              <a:t>Θρησκευτικές ανακατατάξεις</a:t>
            </a:r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Το 1517 η παπική εκκλησία υφίσταται τη διάσπαση του προτεσταντισμού από τον Μαρτίνο Λούθηρο.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Η Ρωμαιοκαθολική εκκλησία προβαίνει το 16ο και </a:t>
            </a:r>
          </a:p>
          <a:p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17ο αιώνα στην αντιμεταρρύθμιση θέτοντας σε εφαρμογή πρακτικές όπως η Ιερά Εξέταση.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Οι θρησκευτικές συγκρούσεις έφτασαν στο αποκορύφωμά τους με τον τριακονταετή πόλεμο, ο οποίος ξέσπασε το 1618 με την επανάσταση των προτεσταντών της Βοημίας ενάντια στην επιβολή του καθολικισμού από το Φερδινάνδο Β’. Η Ευρώπη διαιρείται σε καθολικούς και διαμαρτυρόμενους. Ο πόλεμος λήγει το 1648 με την ειρήνη της Βεστφαλίας.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Κυρίαρχος ο δυϊσμός μεταξύ πολιτικής και θρησκευτικής εξουσίας.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Η εκπαραθύρωση της Πράγας (23 Μαίου 1618) αποτέλεσε και το έναυσμα του Τριακονταετούς Πολέμου (1618-1648). Χαρακτικό από το βιβλίο του Matthaus Marians &quot;Theatrum Europaeum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76864" cy="548584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solidFill>
                  <a:schemeClr val="bg1"/>
                </a:solidFill>
                <a:latin typeface="Palatino Linotype" pitchFamily="18" charset="0"/>
              </a:rPr>
              <a:t>Εκπαραθύρωση των αντιπροσώπων του αυτοκράτορα από τους </a:t>
            </a:r>
            <a:r>
              <a:rPr lang="el-GR" i="1" dirty="0" err="1">
                <a:solidFill>
                  <a:schemeClr val="bg1"/>
                </a:solidFill>
                <a:latin typeface="Palatino Linotype" pitchFamily="18" charset="0"/>
              </a:rPr>
              <a:t>Βοημούς</a:t>
            </a:r>
            <a:r>
              <a:rPr lang="el-GR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i="1" dirty="0">
                <a:solidFill>
                  <a:schemeClr val="bg1"/>
                </a:solidFill>
              </a:rPr>
              <a:t>(</a:t>
            </a:r>
            <a:r>
              <a:rPr lang="el-GR" i="1" dirty="0">
                <a:solidFill>
                  <a:schemeClr val="bg1"/>
                </a:solidFill>
                <a:latin typeface="Palatino Linotype" pitchFamily="18" charset="0"/>
              </a:rPr>
              <a:t>23.5.1618)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i="1" dirty="0"/>
              <a:t> 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χαλκογραφία από το βιβλίο  του </a:t>
            </a:r>
            <a:r>
              <a:rPr lang="el-GR" dirty="0" err="1">
                <a:solidFill>
                  <a:schemeClr val="bg1"/>
                </a:solidFill>
                <a:latin typeface="Palatino Linotype" pitchFamily="18" charset="0"/>
              </a:rPr>
              <a:t>Matth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ä</a:t>
            </a:r>
            <a:r>
              <a:rPr lang="el-GR" dirty="0" err="1">
                <a:solidFill>
                  <a:schemeClr val="bg1"/>
                </a:solidFill>
                <a:latin typeface="Palatino Linotype" pitchFamily="18" charset="0"/>
              </a:rPr>
              <a:t>us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dirty="0" err="1">
                <a:solidFill>
                  <a:schemeClr val="bg1"/>
                </a:solidFill>
                <a:latin typeface="Palatino Linotype" pitchFamily="18" charset="0"/>
              </a:rPr>
              <a:t>Marians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i="1" dirty="0" err="1">
                <a:solidFill>
                  <a:schemeClr val="bg1"/>
                </a:solidFill>
                <a:latin typeface="Palatino Linotype" pitchFamily="18" charset="0"/>
              </a:rPr>
              <a:t>Theatrum</a:t>
            </a:r>
            <a:r>
              <a:rPr lang="el-GR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i="1" dirty="0" err="1">
                <a:solidFill>
                  <a:schemeClr val="bg1"/>
                </a:solidFill>
                <a:latin typeface="Palatino Linotype" pitchFamily="18" charset="0"/>
              </a:rPr>
              <a:t>Europaeum</a:t>
            </a:r>
            <a:r>
              <a:rPr lang="en-US" i="1" dirty="0">
                <a:solidFill>
                  <a:schemeClr val="bg1"/>
                </a:solidFill>
                <a:latin typeface="Palatino Linotype" pitchFamily="18" charset="0"/>
              </a:rPr>
              <a:t>.</a:t>
            </a:r>
            <a:r>
              <a:rPr lang="el-GR" i="1" dirty="0"/>
              <a:t>.</a:t>
            </a:r>
            <a:r>
              <a:rPr lang="el-GR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8864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Κοινωνική διαστρωμάτωση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Αισθητό το κοινωνικό χάσμα μεταξύ του ακραίου πλούτου και της απόλυτης φτώχιας</a:t>
            </a:r>
            <a:r>
              <a:rPr lang="el-GR" sz="3200" dirty="0">
                <a:solidFill>
                  <a:schemeClr val="bg1"/>
                </a:solidFill>
                <a:latin typeface="Palatino Linotyp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Η κοινωνία απαρτίζεται από χωρικούς, μικρούς γαιοκτήμονες, χειρώνακτες, φεουδάρχες, εμπόρους, επιχειρηματίες, αστούς, μεγαλοαστούς, αυλικούς, ευγενείς και ηγεμόνες.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</a:rPr>
              <a:t>Ο φόβος της αμαρτίας και της Ιεράς Εξέτασης δεσπόζει στις ψυχές των ανθρώπων.</a:t>
            </a:r>
          </a:p>
        </p:txBody>
      </p:sp>
      <p:pic>
        <p:nvPicPr>
          <p:cNvPr id="2050" name="Picture 2" descr="http://s4.tinypic.com/2ai4w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3814511" cy="2852936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http://eranistis.net/wordpress/wp-content/uploads/2014/10/%CE%92%CE%B1%CF%83%CE%B1%CE%BD%CE%B9%CF%83%CF%84%CE%AE%CF%81%CE%B9%CE%BF-%CF%84%CE%B7%CF%82-%CE%99%CE%B5%CF%81%CE%AC%CF%82-%CE%95%CE%BE%CE%AD%CF%84%CE%B1%CF%83%CE%B7%CF%8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312368" cy="3360105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2054" name="Picture 6" descr="https://eglima.files.wordpress.com/2007/09/wapping.jpg?w=497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084168" y="3819562"/>
            <a:ext cx="2736303" cy="3038438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thistoryresources.net/baroque-art-theory-2013/baroque-art-theory-2013-images/wolff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812970" cy="619268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148064" y="332656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i="1" dirty="0" err="1">
                <a:solidFill>
                  <a:schemeClr val="bg1"/>
                </a:solidFill>
                <a:latin typeface="Palatino Linotype" pitchFamily="18" charset="0"/>
              </a:rPr>
              <a:t>Heinrich</a:t>
            </a:r>
            <a:r>
              <a:rPr lang="es-ES" sz="3200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Palatino Linotype" pitchFamily="18" charset="0"/>
              </a:rPr>
              <a:t>Wölfflin</a:t>
            </a:r>
            <a:endParaRPr lang="el-GR" sz="32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l-GR" sz="3200" i="1" dirty="0">
                <a:solidFill>
                  <a:schemeClr val="bg1"/>
                </a:solidFill>
                <a:latin typeface="Palatino Linotype" pitchFamily="18" charset="0"/>
              </a:rPr>
              <a:t>1864-1945</a:t>
            </a:r>
          </a:p>
          <a:p>
            <a:pPr algn="ctr"/>
            <a:r>
              <a:rPr lang="el-GR" sz="3200" i="1" dirty="0">
                <a:solidFill>
                  <a:schemeClr val="bg1"/>
                </a:solidFill>
                <a:latin typeface="Palatino Linotype" pitchFamily="18" charset="0"/>
              </a:rPr>
              <a:t>Ιστορικός Τέχνης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9324528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Ο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Heinrich</a:t>
            </a:r>
            <a:r>
              <a:rPr lang="es-ES" sz="27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Wölfflin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γεννιέται στο </a:t>
            </a:r>
            <a:r>
              <a:rPr lang="es-ES" sz="2700" dirty="0">
                <a:solidFill>
                  <a:schemeClr val="bg1"/>
                </a:solidFill>
                <a:latin typeface="Palatino Linotype" pitchFamily="18" charset="0"/>
              </a:rPr>
              <a:t>Winterthur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της Ελβετίας το 1864.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Ο πατέρας του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Eduard</a:t>
            </a:r>
            <a:r>
              <a:rPr lang="es-ES" sz="27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Wölfflin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εργάζεται ως καθηγητής Κλασικής Φιλολογίας στο Πανεπιστήμιο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του Μονάχου.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Ο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Heinrich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σπουδάζει Ιστορία και Ιστορία της Τέχνης στο Πανεπιστήμιο της Βασιλείας, Φιλοσοφία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στο Πανεπιστήμιο του Βερολίνου και Φιλοσοφία </a:t>
            </a:r>
            <a:b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και Ιστορία της Τέχνης στο Πανεπιστήμιο του Μονάχου.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Το 1897 ο </a:t>
            </a:r>
            <a:r>
              <a:rPr lang="es-ES" sz="2700" dirty="0" err="1">
                <a:solidFill>
                  <a:schemeClr val="bg1"/>
                </a:solidFill>
                <a:latin typeface="Palatino Linotype" pitchFamily="18" charset="0"/>
              </a:rPr>
              <a:t>Wölfflin</a:t>
            </a: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διορίζεται καθηγητής Ιστορίας της Τέχνης στο πανεπιστήμιο της Βασιλείας, ενώ μετέπειτα διδάσκει στο πανεπιστήμιο του Βερολίνου (1901-1912), του Μονάχου (1912-1924) και της Ζυρίχης (1924-1945).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>
                <a:solidFill>
                  <a:schemeClr val="bg1"/>
                </a:solidFill>
                <a:latin typeface="Palatino Linotype" pitchFamily="18" charset="0"/>
              </a:rPr>
              <a:t> Η μέθοδος διδασκαλίας του βασιζόταν στη συγκριτική προσέγγιση έργων τέχνης διαφορετικών περιόδων.</a:t>
            </a:r>
          </a:p>
          <a:p>
            <a:endParaRPr lang="el-GR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575</Words>
  <Application>Microsoft Office PowerPoint</Application>
  <PresentationFormat>Προβολή στην οθόνη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ΑΦΡΟΔΙΤΗ</dc:creator>
  <cp:lastModifiedBy>Δημήτρης Παυλόπουλος</cp:lastModifiedBy>
  <cp:revision>24</cp:revision>
  <dcterms:created xsi:type="dcterms:W3CDTF">2016-01-03T22:01:08Z</dcterms:created>
  <dcterms:modified xsi:type="dcterms:W3CDTF">2016-09-17T19:19:34Z</dcterms:modified>
</cp:coreProperties>
</file>