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52" r:id="rId2"/>
    <p:sldId id="350" r:id="rId3"/>
    <p:sldId id="336" r:id="rId4"/>
    <p:sldId id="338" r:id="rId5"/>
    <p:sldId id="339" r:id="rId6"/>
    <p:sldId id="340" r:id="rId7"/>
    <p:sldId id="337" r:id="rId8"/>
    <p:sldId id="341" r:id="rId9"/>
    <p:sldId id="316" r:id="rId10"/>
    <p:sldId id="330" r:id="rId11"/>
    <p:sldId id="331" r:id="rId12"/>
    <p:sldId id="317" r:id="rId13"/>
    <p:sldId id="321" r:id="rId14"/>
    <p:sldId id="322" r:id="rId15"/>
    <p:sldId id="320" r:id="rId16"/>
    <p:sldId id="318" r:id="rId17"/>
    <p:sldId id="311" r:id="rId18"/>
    <p:sldId id="312" r:id="rId19"/>
    <p:sldId id="313" r:id="rId20"/>
    <p:sldId id="261" r:id="rId21"/>
    <p:sldId id="307" r:id="rId22"/>
    <p:sldId id="319" r:id="rId23"/>
    <p:sldId id="309" r:id="rId24"/>
    <p:sldId id="314" r:id="rId25"/>
    <p:sldId id="308" r:id="rId26"/>
    <p:sldId id="315" r:id="rId27"/>
    <p:sldId id="265" r:id="rId28"/>
    <p:sldId id="310" r:id="rId29"/>
    <p:sldId id="268" r:id="rId30"/>
    <p:sldId id="271" r:id="rId31"/>
    <p:sldId id="278" r:id="rId32"/>
    <p:sldId id="333" r:id="rId33"/>
    <p:sldId id="325" r:id="rId34"/>
    <p:sldId id="332" r:id="rId35"/>
    <p:sldId id="328" r:id="rId36"/>
    <p:sldId id="326" r:id="rId37"/>
    <p:sldId id="327" r:id="rId38"/>
    <p:sldId id="277" r:id="rId39"/>
    <p:sldId id="351" r:id="rId40"/>
    <p:sldId id="323" r:id="rId41"/>
    <p:sldId id="324" r:id="rId42"/>
    <p:sldId id="287" r:id="rId43"/>
    <p:sldId id="356" r:id="rId44"/>
    <p:sldId id="295" r:id="rId45"/>
    <p:sldId id="304" r:id="rId46"/>
    <p:sldId id="298" r:id="rId47"/>
    <p:sldId id="297" r:id="rId48"/>
    <p:sldId id="305" r:id="rId49"/>
    <p:sldId id="306" r:id="rId50"/>
    <p:sldId id="300" r:id="rId51"/>
    <p:sldId id="301" r:id="rId52"/>
    <p:sldId id="303" r:id="rId53"/>
    <p:sldId id="329" r:id="rId54"/>
    <p:sldId id="348" r:id="rId55"/>
    <p:sldId id="334" r:id="rId56"/>
    <p:sldId id="347" r:id="rId57"/>
    <p:sldId id="342" r:id="rId58"/>
    <p:sldId id="343" r:id="rId59"/>
    <p:sldId id="344" r:id="rId60"/>
    <p:sldId id="345" r:id="rId61"/>
    <p:sldId id="354" r:id="rId6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Palatino Linotype" panose="02040502050505030304" pitchFamily="18" charset="0"/>
      <p:regular r:id="rId67"/>
      <p:bold r:id="rId68"/>
      <p:italic r:id="rId69"/>
      <p:boldItalic r:id="rId70"/>
    </p:embeddedFont>
  </p:embeddedFont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31"/>
    <a:srgbClr val="580000"/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401C8-D155-4000-A60F-B5C5CE50AB83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C9C38-932A-4717-89D6-7F33C62BF95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ECFAC-51C6-47F5-904C-3F3E613BB282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7986D-D8E2-4F8C-80F8-E1FCB777D5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8C2CA-E2D3-48E6-936C-AB0984BC79D4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17A20-A79E-4B29-AA7C-3853F280463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A9600-0E3E-4205-A7DF-9F9FBE0C832D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C14D-2EA1-4C04-82EA-723FB50D26E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4F7F1-FB14-4BFC-94C2-1B266EBC5035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EB19-3CCA-4510-A8E3-9FFE0B33144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F1A9-67A3-45CA-9FB8-1C092D779452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C6D2-283F-478C-8AB5-DAAFE84C6B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DB2C2-1C62-47E3-99AC-E342F04E0C20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68757-94C5-4A98-9C66-6FEA71875DB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6D72-047E-4F03-8962-DE9B83B2598B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38AC9-3310-4E04-8A4A-B272B1E13B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5D8F9-3841-4CB9-B8AD-B7DBC216CC8C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1F5D-B885-4AB4-9900-4A56EB474D4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23B8C-27ED-4631-8BAA-3458F53FBF65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C6B67-6AD6-42E9-A68B-B3608FF5F1D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CA96C-0BFB-4A49-9D7D-2F31048046B0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1B92B-D2EC-4CC2-974A-D0F4AEC337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20AA4F-7902-4CD6-8998-0DDCFA4D565A}" type="datetimeFigureOut">
              <a:rPr lang="el-GR"/>
              <a:pPr>
                <a:defRPr/>
              </a:pPr>
              <a:t>25/3/2017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8CFCF-CEA0-401B-B82F-36323315BEA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SLwpWwLIw8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8GFu6nakek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The faces of Jusepe Rib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Calibri" pitchFamily="34" charset="0"/>
            </a:endParaRPr>
          </a:p>
        </p:txBody>
      </p:sp>
      <p:pic>
        <p:nvPicPr>
          <p:cNvPr id="2051" name="Picture 3" descr="C:\Users\ΑΦΡΟΔΙΤΗ\Desktop\Guido Reni\2011-54077-105826_10837_11453_t.jpg"/>
          <p:cNvPicPr>
            <a:picLocks noChangeAspect="1" noChangeArrowheads="1"/>
          </p:cNvPicPr>
          <p:nvPr/>
        </p:nvPicPr>
        <p:blipFill>
          <a:blip r:embed="rId2" cstate="print"/>
          <a:srcRect l="13930" t="23651" r="7559" b="18910"/>
          <a:stretch>
            <a:fillRect/>
          </a:stretch>
        </p:blipFill>
        <p:spPr bwMode="auto">
          <a:xfrm>
            <a:off x="0" y="0"/>
            <a:ext cx="6253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3 - Ορθογώνιο"/>
          <p:cNvSpPr>
            <a:spLocks noChangeArrowheads="1"/>
          </p:cNvSpPr>
          <p:nvPr/>
        </p:nvSpPr>
        <p:spPr bwMode="auto">
          <a:xfrm>
            <a:off x="2916238" y="5657850"/>
            <a:ext cx="6227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  <a:latin typeface="Palatino Linotype" pitchFamily="18" charset="0"/>
              </a:rPr>
              <a:t>                   </a:t>
            </a:r>
            <a:r>
              <a:rPr lang="en-US" sz="3600" dirty="0" err="1">
                <a:solidFill>
                  <a:schemeClr val="bg1"/>
                </a:solidFill>
                <a:latin typeface="Palatino Linotype" pitchFamily="18" charset="0"/>
              </a:rPr>
              <a:t>Jusepe</a:t>
            </a:r>
            <a:r>
              <a:rPr lang="en-US" sz="3600" dirty="0">
                <a:solidFill>
                  <a:schemeClr val="bg1"/>
                </a:solidFill>
                <a:latin typeface="Palatino Linotype" pitchFamily="18" charset="0"/>
              </a:rPr>
              <a:t> de Ribera </a:t>
            </a:r>
            <a:endParaRPr lang="el-GR" sz="3600" dirty="0">
              <a:solidFill>
                <a:schemeClr val="bg1"/>
              </a:solidFill>
              <a:latin typeface="Palatino Linotype" pitchFamily="18" charset="0"/>
            </a:endParaRPr>
          </a:p>
          <a:p>
            <a:pPr algn="r"/>
            <a:r>
              <a:rPr lang="en-US" sz="3600" dirty="0">
                <a:solidFill>
                  <a:schemeClr val="bg1"/>
                </a:solidFill>
                <a:latin typeface="Palatino Linotype" pitchFamily="18" charset="0"/>
              </a:rPr>
              <a:t>1591 </a:t>
            </a:r>
            <a:r>
              <a:rPr lang="el-GR" sz="3600" dirty="0" err="1">
                <a:solidFill>
                  <a:schemeClr val="bg1"/>
                </a:solidFill>
                <a:latin typeface="Palatino Linotype" pitchFamily="18" charset="0"/>
              </a:rPr>
              <a:t>Χάτιβα</a:t>
            </a:r>
            <a:r>
              <a:rPr lang="el-GR" sz="3600" dirty="0">
                <a:solidFill>
                  <a:schemeClr val="bg1"/>
                </a:solidFill>
                <a:latin typeface="Palatino Linotype" pitchFamily="18" charset="0"/>
              </a:rPr>
              <a:t> - </a:t>
            </a:r>
            <a:r>
              <a:rPr lang="en-US" sz="3600" dirty="0">
                <a:solidFill>
                  <a:schemeClr val="bg1"/>
                </a:solidFill>
                <a:latin typeface="Palatino Linotype" pitchFamily="18" charset="0"/>
              </a:rPr>
              <a:t>1652 </a:t>
            </a:r>
            <a:r>
              <a:rPr lang="el-GR" sz="3600" dirty="0">
                <a:solidFill>
                  <a:schemeClr val="bg1"/>
                </a:solidFill>
                <a:latin typeface="Palatino Linotype" pitchFamily="18" charset="0"/>
              </a:rPr>
              <a:t>Νάπολη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1 - Εικόνα" descr="tumblr_mb4tiawyC4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51498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2 - TextBox"/>
          <p:cNvSpPr txBox="1">
            <a:spLocks noChangeArrowheads="1"/>
          </p:cNvSpPr>
          <p:nvPr/>
        </p:nvSpPr>
        <p:spPr bwMode="auto">
          <a:xfrm>
            <a:off x="5435600" y="5445125"/>
            <a:ext cx="370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«Η μετανοούσα Μαγδαληνή ή </a:t>
            </a:r>
            <a:r>
              <a:rPr lang="en-US" dirty="0" err="1">
                <a:solidFill>
                  <a:schemeClr val="bg1"/>
                </a:solidFill>
                <a:latin typeface="Palatino Linotype" pitchFamily="18" charset="0"/>
              </a:rPr>
              <a:t>Vanitas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», 1609 -11, ελαιογραφία σε μουσαμά,  </a:t>
            </a:r>
            <a:endParaRPr lang="en-US" dirty="0">
              <a:solidFill>
                <a:schemeClr val="bg1"/>
              </a:solidFill>
              <a:latin typeface="Palatino Linotype" pitchFamily="18" charset="0"/>
            </a:endParaRPr>
          </a:p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50 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×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 39 εκ.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, 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Ιδιωτική συλλογή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.</a:t>
            </a:r>
            <a:endParaRPr lang="el-GR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1 - Εικόνα" descr="tumblr_mb4tiawyC41rpq8j1o1_1280.jpg"/>
          <p:cNvPicPr>
            <a:picLocks noChangeAspect="1"/>
          </p:cNvPicPr>
          <p:nvPr/>
        </p:nvPicPr>
        <p:blipFill>
          <a:blip r:embed="rId2" cstate="print"/>
          <a:srcRect r="31828" b="50000"/>
          <a:stretch>
            <a:fillRect/>
          </a:stretch>
        </p:blipFill>
        <p:spPr bwMode="auto">
          <a:xfrm>
            <a:off x="1214438" y="214313"/>
            <a:ext cx="6858000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3 - TextBox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2 - Εικόνα" descr="Susana_y_los_viejos_(José_de_Ribera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33375"/>
            <a:ext cx="7667625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3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«Η </a:t>
            </a:r>
            <a:r>
              <a:rPr lang="el-GR" dirty="0" err="1">
                <a:solidFill>
                  <a:schemeClr val="bg1"/>
                </a:solidFill>
                <a:latin typeface="Palatino Linotype" pitchFamily="18" charset="0"/>
              </a:rPr>
              <a:t>Σουζάνα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 και οι γέροντες»,1610-12, ελαιογραφία σε μουσαμά,</a:t>
            </a:r>
            <a:r>
              <a:rPr lang="es-ES" dirty="0">
                <a:latin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138,5 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179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εκ., Ιδιωτική Συλλογή.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1 - Εικόνα" descr="Επιτάφιος Θρήνος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2 - Ορθογώνιο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«Επιτάφιος Θρήνος», 1620, ελαιογραφία σε μουσαμά,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127 x 182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,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Μουσείο Λούβρου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Παρίσι.</a:t>
            </a: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48514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2 - Ορθογώνιο"/>
          <p:cNvSpPr>
            <a:spLocks noChangeArrowheads="1"/>
          </p:cNvSpPr>
          <p:nvPr/>
        </p:nvSpPr>
        <p:spPr bwMode="auto">
          <a:xfrm>
            <a:off x="4859338" y="5661025"/>
            <a:ext cx="42846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Caravaggio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(1571-1610),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Επιτάφιος Θρήνος, 1602-3,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ελαιογραφία σε μουσαμά,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300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20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3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Βατικανό, Πινακοθήκη.</a:t>
            </a:r>
            <a:br>
              <a:rPr lang="el-GR">
                <a:solidFill>
                  <a:schemeClr val="bg1"/>
                </a:solidFill>
                <a:latin typeface="Palatino Linotype" pitchFamily="18" charset="0"/>
              </a:rPr>
            </a:b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1 - Εικόνα" descr="tumblr_mckhxt8Om21rpq8j1o1_1280.jpg"/>
          <p:cNvPicPr>
            <a:picLocks noChangeAspect="1"/>
          </p:cNvPicPr>
          <p:nvPr/>
        </p:nvPicPr>
        <p:blipFill>
          <a:blip r:embed="rId2" cstate="print"/>
          <a:srcRect l="1866" r="1866"/>
          <a:stretch>
            <a:fillRect/>
          </a:stretch>
        </p:blipFill>
        <p:spPr bwMode="auto">
          <a:xfrm>
            <a:off x="323850" y="260350"/>
            <a:ext cx="489585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2 - Ορθογώνιο"/>
          <p:cNvSpPr>
            <a:spLocks noChangeArrowheads="1"/>
          </p:cNvSpPr>
          <p:nvPr/>
        </p:nvSpPr>
        <p:spPr bwMode="auto">
          <a:xfrm rot="10800000" flipV="1">
            <a:off x="5219700" y="5661025"/>
            <a:ext cx="3924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Προμηθέας», π. 1630, ελαιογραφία σε μουσαμά,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193,5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155,5 εκ.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 </a:t>
            </a: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1 - Εικόνα" descr="tumblr_me6g00TRj8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4484688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2 - TextBox"/>
          <p:cNvSpPr txBox="1">
            <a:spLocks noChangeArrowheads="1"/>
          </p:cNvSpPr>
          <p:nvPr/>
        </p:nvSpPr>
        <p:spPr bwMode="auto">
          <a:xfrm>
            <a:off x="4716463" y="5934075"/>
            <a:ext cx="44275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Άγιος Σεβαστιανός», 1636, ελαιογραφία σε μουσαμά,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127 x 100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Πράδο, Μαδρίτη.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2 - Εικόνα" descr="tumblr_mi0zlxxgjW1rpq8j1o2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3 - TextBox"/>
          <p:cNvSpPr txBox="1">
            <a:spLocks noChangeArrowheads="1"/>
          </p:cNvSpPr>
          <p:nvPr/>
        </p:nvSpPr>
        <p:spPr bwMode="auto">
          <a:xfrm>
            <a:off x="0" y="58578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Ισαάκ ευλογεί τον Ιακώβ», 1637, ελαιογραφία σε μουσαμά,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129 x 289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Πράδο, Μαδρίτη.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1 - Εικόνα" descr="tumblr_mi0zlxxgjW1rpq8j1o1_5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3"/>
            <a:ext cx="3892550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2 - Εικόνα" descr="tumblr_mi0z62gpRM1rpq8j1o1_12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13"/>
            <a:ext cx="4191000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3 - TextBox"/>
          <p:cNvSpPr txBox="1">
            <a:spLocks noChangeArrowheads="1"/>
          </p:cNvSpPr>
          <p:nvPr/>
        </p:nvSpPr>
        <p:spPr bwMode="auto">
          <a:xfrm>
            <a:off x="428625" y="5857875"/>
            <a:ext cx="3643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1 - Εικόνα" descr="tumblr_mi0ym11LfH1rpq8j1o1_540.png"/>
          <p:cNvPicPr>
            <a:picLocks noChangeAspect="1"/>
          </p:cNvPicPr>
          <p:nvPr/>
        </p:nvPicPr>
        <p:blipFill>
          <a:blip r:embed="rId2" cstate="print"/>
          <a:srcRect t="33559"/>
          <a:stretch>
            <a:fillRect/>
          </a:stretch>
        </p:blipFill>
        <p:spPr bwMode="auto">
          <a:xfrm>
            <a:off x="1857375" y="571500"/>
            <a:ext cx="5889625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2 - Ορθογώνιο"/>
          <p:cNvSpPr>
            <a:spLocks noChangeArrowheads="1"/>
          </p:cNvSpPr>
          <p:nvPr/>
        </p:nvSpPr>
        <p:spPr bwMode="auto">
          <a:xfrm>
            <a:off x="1857375" y="6072188"/>
            <a:ext cx="5857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- Εικόνα" descr="220px-José_Riber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4313"/>
            <a:ext cx="45720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4 - Ορθογώνιο"/>
          <p:cNvSpPr>
            <a:spLocks noChangeArrowheads="1"/>
          </p:cNvSpPr>
          <p:nvPr/>
        </p:nvSpPr>
        <p:spPr bwMode="auto">
          <a:xfrm>
            <a:off x="0" y="587692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Palatino Linotype" pitchFamily="18" charset="0"/>
              </a:rPr>
              <a:t>Jusepe</a:t>
            </a:r>
            <a:r>
              <a:rPr lang="en-US" sz="4800" dirty="0">
                <a:solidFill>
                  <a:schemeClr val="bg1"/>
                </a:solidFill>
                <a:latin typeface="Palatino Linotype" pitchFamily="18" charset="0"/>
              </a:rPr>
              <a:t> de Ribera </a:t>
            </a:r>
            <a:endParaRPr lang="el-GR" sz="4800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1 - Εικόνα" descr="doloros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50895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2 - Ορθογώνιο"/>
          <p:cNvSpPr>
            <a:spLocks noChangeArrowheads="1"/>
          </p:cNvSpPr>
          <p:nvPr/>
        </p:nvSpPr>
        <p:spPr bwMode="auto">
          <a:xfrm>
            <a:off x="5364163" y="5380038"/>
            <a:ext cx="37798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Mater Dolorosa</a:t>
            </a:r>
            <a:r>
              <a:rPr lang="el-GR" b="1">
                <a:solidFill>
                  <a:schemeClr val="bg1"/>
                </a:solidFill>
                <a:latin typeface="Palatino Linotype" pitchFamily="18" charset="0"/>
              </a:rPr>
              <a:t>»,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1638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, ελαιογραφία σε μουσαμά, </a:t>
            </a:r>
            <a:r>
              <a:rPr lang="de-DE">
                <a:latin typeface="Calibri" pitchFamily="34" charset="0"/>
              </a:rPr>
              <a:t> </a:t>
            </a:r>
            <a:endParaRPr lang="el-GR">
              <a:latin typeface="Calibri" pitchFamily="34" charset="0"/>
            </a:endParaRPr>
          </a:p>
          <a:p>
            <a:pPr algn="ctr"/>
            <a:r>
              <a:rPr lang="de-DE">
                <a:solidFill>
                  <a:schemeClr val="bg1"/>
                </a:solidFill>
                <a:latin typeface="Palatino Linotype" pitchFamily="18" charset="0"/>
              </a:rPr>
              <a:t>77 x 64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de-DE">
                <a:solidFill>
                  <a:schemeClr val="bg1"/>
                </a:solidFill>
                <a:latin typeface="Palatino Linotype" pitchFamily="18" charset="0"/>
              </a:rPr>
              <a:t>Staatliche Museen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, Κάσσελ, Γερμανία.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 - Εικόνα" descr="dolorosa.jpg"/>
          <p:cNvPicPr>
            <a:picLocks noChangeAspect="1"/>
          </p:cNvPicPr>
          <p:nvPr/>
        </p:nvPicPr>
        <p:blipFill>
          <a:blip r:embed="rId2" cstate="print"/>
          <a:srcRect l="27235" t="11458" r="20889" b="29167"/>
          <a:stretch>
            <a:fillRect/>
          </a:stretch>
        </p:blipFill>
        <p:spPr bwMode="auto">
          <a:xfrm>
            <a:off x="2286000" y="0"/>
            <a:ext cx="481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2 - TextBox"/>
          <p:cNvSpPr txBox="1">
            <a:spLocks noChangeArrowheads="1"/>
          </p:cNvSpPr>
          <p:nvPr/>
        </p:nvSpPr>
        <p:spPr bwMode="auto">
          <a:xfrm>
            <a:off x="0" y="62865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3 - Εικόνα" descr="tumblr_mcpsgxykZT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2 - TextBox"/>
          <p:cNvSpPr txBox="1">
            <a:spLocks noChangeArrowheads="1"/>
          </p:cNvSpPr>
          <p:nvPr/>
        </p:nvSpPr>
        <p:spPr bwMode="auto">
          <a:xfrm>
            <a:off x="0" y="61658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«Το μαρτύριο του Αγίου Φιλίππου», 1639, </a:t>
            </a:r>
            <a:br>
              <a:rPr lang="el-GR">
                <a:solidFill>
                  <a:schemeClr val="bg1"/>
                </a:solidFill>
                <a:latin typeface="Palatino Linotype" pitchFamily="18" charset="0"/>
              </a:rPr>
            </a:b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ελαιογραφία σε μουσαμά, 234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 x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234 εκ., Μουσείο Πράδο. Μαδρίτη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.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</a:t>
            </a:r>
            <a:br>
              <a:rPr lang="el-GR" b="1">
                <a:solidFill>
                  <a:schemeClr val="bg1"/>
                </a:solidFill>
                <a:latin typeface="Palatino Linotype" pitchFamily="18" charset="0"/>
              </a:rPr>
            </a:br>
            <a:endParaRPr lang="el-GR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1 - Εικόνα" descr="tumblr_markchcVfm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266700"/>
            <a:ext cx="51339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2 - TextBox"/>
          <p:cNvSpPr txBox="1">
            <a:spLocks noChangeArrowheads="1"/>
          </p:cNvSpPr>
          <p:nvPr/>
        </p:nvSpPr>
        <p:spPr bwMode="auto">
          <a:xfrm>
            <a:off x="0" y="5445125"/>
            <a:ext cx="363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«Μαρία η Μαγδαληνή στην έρημο», 1640-41, </a:t>
            </a:r>
          </a:p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ελαιογραφία σε μουσαμά,</a:t>
            </a:r>
          </a:p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226 x 181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εκ., </a:t>
            </a:r>
            <a:r>
              <a:rPr lang="el-GR" dirty="0" err="1">
                <a:solidFill>
                  <a:schemeClr val="bg1"/>
                </a:solidFill>
                <a:latin typeface="Palatino Linotype" pitchFamily="18" charset="0"/>
              </a:rPr>
              <a:t>Πράδο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 Μαδρίτη.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1 - Εικόνα" descr="tumblr_mhzftzp9M1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4392612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2 - TextBox"/>
          <p:cNvSpPr txBox="1">
            <a:spLocks noChangeArrowheads="1"/>
          </p:cNvSpPr>
          <p:nvPr/>
        </p:nvSpPr>
        <p:spPr bwMode="auto">
          <a:xfrm>
            <a:off x="4787900" y="5657850"/>
            <a:ext cx="4356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«Η βάπτιση του Χριστού», 1643, ελαιογραφία σε  μουσαμά,</a:t>
            </a:r>
            <a:r>
              <a:rPr lang="es-ES" dirty="0">
                <a:latin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235 x 160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εκ. </a:t>
            </a:r>
          </a:p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 Μουσείο Καλών Τεχνών, Νάνσυ, Γαλλία.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1 - Εικόνα" descr="st_joh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0"/>
            <a:ext cx="7350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«Άγιος Ιωάννης ο Βαπτιστής στην έρημο», 1644-47, ελαιογραφία σε μουσαμά, 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184 x 198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εκ., </a:t>
            </a:r>
            <a:r>
              <a:rPr lang="el-GR" dirty="0" err="1">
                <a:solidFill>
                  <a:schemeClr val="bg1"/>
                </a:solidFill>
                <a:latin typeface="Palatino Linotype" pitchFamily="18" charset="0"/>
              </a:rPr>
              <a:t>Πράδο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 Μαδρίτη.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1 - Εικόνα" descr="tumblr_mhzg5vZ2oT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214313"/>
            <a:ext cx="5143500" cy="59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«Η Παναγία με το Χριστό», 1646, ελαιογραφία σε μουσαμά,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69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5 x 59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5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Μουσείο Τέχνης, Φιλαδέλφεια, ΗΠΑ.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1 - Εικόνα" descr="st_pa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33375"/>
            <a:ext cx="4554537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2 - Ορθογώνιο"/>
          <p:cNvSpPr>
            <a:spLocks noChangeArrowheads="1"/>
          </p:cNvSpPr>
          <p:nvPr/>
        </p:nvSpPr>
        <p:spPr bwMode="auto">
          <a:xfrm>
            <a:off x="0" y="614362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απόστολος Παύλος ο ερημίτης», 1647, ελαιογραφία σε μουσαμά, 130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104 εκ., Κολωνία, Μουσείο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Wallraf-Richartz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.</a:t>
            </a:r>
            <a:br>
              <a:rPr lang="el-GR" b="1">
                <a:solidFill>
                  <a:schemeClr val="bg1"/>
                </a:solidFill>
                <a:latin typeface="Palatino Linotype" pitchFamily="18" charset="0"/>
              </a:rPr>
            </a:b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2 - Εικόνα" descr="hb_34.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47894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3 - TextBox"/>
          <p:cNvSpPr txBox="1">
            <a:spLocks noChangeArrowheads="1"/>
          </p:cNvSpPr>
          <p:nvPr/>
        </p:nvSpPr>
        <p:spPr bwMode="auto">
          <a:xfrm>
            <a:off x="5148263" y="5380038"/>
            <a:ext cx="39957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«Η Αγία οικογένεια με την Αγία Αικατερίνη», 1648,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ελαιογραφία σε μουσαμά, </a:t>
            </a:r>
          </a:p>
          <a:p>
            <a:pPr algn="ctr"/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210 x 154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Μητροπολιτικό Μουσείο Τέχνης, Νέα Υόρκη.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1 - Εικόνα" descr="shepher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48736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2 - TextBox"/>
          <p:cNvSpPr txBox="1">
            <a:spLocks noChangeArrowheads="1"/>
          </p:cNvSpPr>
          <p:nvPr/>
        </p:nvSpPr>
        <p:spPr bwMode="auto">
          <a:xfrm>
            <a:off x="5148263" y="5445125"/>
            <a:ext cx="3995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«Η προσκύνηση των βοσκών», 1650, ελαιογραφία σε μουσαμά, </a:t>
            </a:r>
          </a:p>
          <a:p>
            <a:pPr algn="ctr"/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239 x 181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Λούβρο, Παρίσι.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TextBox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600">
                <a:solidFill>
                  <a:srgbClr val="00B0F0"/>
                </a:solidFill>
                <a:latin typeface="Palatino Linotype" pitchFamily="18" charset="0"/>
              </a:rPr>
              <a:t>Βιογραφικά στοιχεία</a:t>
            </a:r>
          </a:p>
        </p:txBody>
      </p:sp>
      <p:sp>
        <p:nvSpPr>
          <p:cNvPr id="4099" name="2 - TextBox"/>
          <p:cNvSpPr txBox="1">
            <a:spLocks noChangeArrowheads="1"/>
          </p:cNvSpPr>
          <p:nvPr/>
        </p:nvSpPr>
        <p:spPr bwMode="auto">
          <a:xfrm>
            <a:off x="0" y="733425"/>
            <a:ext cx="935831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Ο </a:t>
            </a:r>
            <a:r>
              <a:rPr lang="en-US" sz="2800" dirty="0" err="1">
                <a:solidFill>
                  <a:schemeClr val="bg1"/>
                </a:solidFill>
                <a:latin typeface="Palatino Linotype" pitchFamily="18" charset="0"/>
              </a:rPr>
              <a:t>Jusepe</a:t>
            </a:r>
            <a:r>
              <a:rPr lang="en-US" sz="2800" dirty="0">
                <a:solidFill>
                  <a:schemeClr val="bg1"/>
                </a:solidFill>
                <a:latin typeface="Palatino Linotype" pitchFamily="18" charset="0"/>
              </a:rPr>
              <a:t> de Ribera </a:t>
            </a: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γεννήθηκε το 1591 στη </a:t>
            </a:r>
            <a:r>
              <a:rPr lang="el-GR" sz="2800" dirty="0" err="1">
                <a:solidFill>
                  <a:schemeClr val="bg1"/>
                </a:solidFill>
                <a:latin typeface="Palatino Linotype" pitchFamily="18" charset="0"/>
              </a:rPr>
              <a:t>Χάτιβα</a:t>
            </a: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, περιοχή κοντά στη Βαλένθια από πατέρα τσαγκάρη.</a:t>
            </a:r>
          </a:p>
          <a:p>
            <a:pPr>
              <a:buFont typeface="Arial" charset="0"/>
              <a:buChar char="•"/>
            </a:pP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Μαθητεύει κοντά στον </a:t>
            </a:r>
            <a:r>
              <a:rPr lang="el-GR" sz="2800" dirty="0" err="1">
                <a:solidFill>
                  <a:schemeClr val="bg1"/>
                </a:solidFill>
                <a:latin typeface="Palatino Linotype" pitchFamily="18" charset="0"/>
              </a:rPr>
              <a:t>τενεμπρόζο</a:t>
            </a: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 ζωγράφο </a:t>
            </a:r>
            <a:r>
              <a:rPr lang="en-US" sz="2800" dirty="0" err="1">
                <a:solidFill>
                  <a:schemeClr val="bg1"/>
                </a:solidFill>
                <a:latin typeface="Palatino Linotype" pitchFamily="18" charset="0"/>
              </a:rPr>
              <a:t>Ribalta</a:t>
            </a: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, με την κόρη του οποίου φημολογείται ότι είχε συνάψει παράνομο δεσμό. </a:t>
            </a:r>
          </a:p>
          <a:p>
            <a:pPr>
              <a:buFont typeface="Arial" charset="0"/>
              <a:buChar char="•"/>
            </a:pP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Το 1615 ταξιδεύει στην Ιταλία και το 1616 εγκαθίσταται στη Νάπολη, υπό την προστασία του αντιβασιλέα του ισπανικού θρόνου δούκα </a:t>
            </a:r>
            <a:r>
              <a:rPr lang="it-IT" sz="2800" dirty="0">
                <a:solidFill>
                  <a:schemeClr val="bg1"/>
                </a:solidFill>
                <a:latin typeface="Palatino Linotype" pitchFamily="18" charset="0"/>
              </a:rPr>
              <a:t>Oshuna</a:t>
            </a: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Νυμφεύεται την </a:t>
            </a:r>
            <a:r>
              <a:rPr lang="it-IT" sz="2800" dirty="0">
                <a:solidFill>
                  <a:schemeClr val="bg1"/>
                </a:solidFill>
                <a:latin typeface="Palatino Linotype" pitchFamily="18" charset="0"/>
              </a:rPr>
              <a:t>Catherina Azzolina</a:t>
            </a: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, κόρη γνωστού ιταλού ζωγράφου της εποχής και εμπόρου έργων τέχνης, με την οποία αποκτά επτά παιδιά.</a:t>
            </a:r>
          </a:p>
          <a:p>
            <a:pPr>
              <a:buFont typeface="Arial" charset="0"/>
              <a:buChar char="•"/>
            </a:pPr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Λίγα χρόνια αργότερα ανοίγει το δικό του εργαστήριο και το 1626 γίνεται δεκτός στην Ακαδημία του </a:t>
            </a:r>
          </a:p>
          <a:p>
            <a:r>
              <a:rPr lang="el-GR" sz="2800" dirty="0">
                <a:solidFill>
                  <a:schemeClr val="bg1"/>
                </a:solidFill>
                <a:latin typeface="Palatino Linotype" pitchFamily="18" charset="0"/>
              </a:rPr>
              <a:t>Αγίου Λουκά της Ρώμης.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1 - Εικόνα" descr="tumblr_memuu6fMrP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2 - Ορθογώνιο"/>
          <p:cNvSpPr>
            <a:spLocks noChangeArrowheads="1"/>
          </p:cNvSpPr>
          <p:nvPr/>
        </p:nvSpPr>
        <p:spPr bwMode="auto">
          <a:xfrm>
            <a:off x="0" y="5380038"/>
            <a:ext cx="47164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«Η γενειοφόρος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Magdalena Ventura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με τον σύζυγο και τον γιο της», 1631, </a:t>
            </a:r>
            <a:br>
              <a:rPr lang="el-GR">
                <a:solidFill>
                  <a:schemeClr val="bg1"/>
                </a:solidFill>
                <a:latin typeface="Palatino Linotype" pitchFamily="18" charset="0"/>
              </a:rPr>
            </a:b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ελαιογραφία σε μουσαμά,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196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127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Μουσείο Ιδρύματος του Δούκα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της Λέρμας, Τολέδο.</a:t>
            </a: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748" name="3 - TextBox"/>
          <p:cNvSpPr txBox="1">
            <a:spLocks noChangeArrowheads="1"/>
          </p:cNvSpPr>
          <p:nvPr/>
        </p:nvSpPr>
        <p:spPr bwMode="auto">
          <a:xfrm>
            <a:off x="0" y="188913"/>
            <a:ext cx="47164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600">
                <a:solidFill>
                  <a:srgbClr val="C00000"/>
                </a:solidFill>
                <a:latin typeface="Palatino Linotype" pitchFamily="18" charset="0"/>
              </a:rPr>
              <a:t>Προσωπογραφίες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1 - Εικόνα" descr="tumblr_memvhnycDb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2 - Ορθογώνιο"/>
          <p:cNvSpPr>
            <a:spLocks noChangeArrowheads="1"/>
          </p:cNvSpPr>
          <p:nvPr/>
        </p:nvSpPr>
        <p:spPr bwMode="auto">
          <a:xfrm>
            <a:off x="4284663" y="5657850"/>
            <a:ext cx="4859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Juan Sánchez Cotán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(1561-1627),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Η γενειοφόρος της Πενιαράνδας, 1590, </a:t>
            </a:r>
            <a:br>
              <a:rPr lang="el-GR">
                <a:solidFill>
                  <a:schemeClr val="bg1"/>
                </a:solidFill>
                <a:latin typeface="Palatino Linotype" pitchFamily="18" charset="0"/>
              </a:rPr>
            </a:b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ελαιογραφία σε μουσαμά,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102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61 εκ., Μουσείο Πράδο, Μαδρίτη.</a:t>
            </a: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1 - Εικόνα" descr="tumblr_m8uu1ndzLy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175" y="0"/>
            <a:ext cx="5073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2 - TextBox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«Πότη</a:t>
            </a:r>
            <a:r>
              <a:rPr lang="el-GR">
                <a:latin typeface="Palatino Linotype" pitchFamily="18" charset="0"/>
              </a:rPr>
              <a:t>ς», 1637,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l-GR">
                <a:latin typeface="Palatino Linotype" pitchFamily="18" charset="0"/>
              </a:rPr>
              <a:t>ε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λαιογραφία σε μουσαμά, Ιδιωτική Συλλογή.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1 - Εικόνα" descr="tumblr_me6fifEMIb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04813"/>
            <a:ext cx="4700587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2 - TextBox"/>
          <p:cNvSpPr txBox="1">
            <a:spLocks noChangeArrowheads="1"/>
          </p:cNvSpPr>
          <p:nvPr/>
        </p:nvSpPr>
        <p:spPr bwMode="auto">
          <a:xfrm>
            <a:off x="0" y="60721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«Απεγνωσμένη γυναίκα που τραβάει τα μαλλιά της», 1638, ελαιογραφία σε μουσαμά,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Musée Bonnat, Bayonne,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Γαλλία.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1 - Εικόνα" descr="tumblr_me6fifEMIb1rpq8j1o1_1280.jpg"/>
          <p:cNvPicPr>
            <a:picLocks noChangeAspect="1"/>
          </p:cNvPicPr>
          <p:nvPr/>
        </p:nvPicPr>
        <p:blipFill>
          <a:blip r:embed="rId2" cstate="print"/>
          <a:srcRect l="37689" t="15625" r="25378" b="45833"/>
          <a:stretch>
            <a:fillRect/>
          </a:stretch>
        </p:blipFill>
        <p:spPr bwMode="auto">
          <a:xfrm>
            <a:off x="1928813" y="0"/>
            <a:ext cx="5561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2 - TextBox"/>
          <p:cNvSpPr txBox="1">
            <a:spLocks noChangeArrowheads="1"/>
          </p:cNvSpPr>
          <p:nvPr/>
        </p:nvSpPr>
        <p:spPr bwMode="auto">
          <a:xfrm>
            <a:off x="6858000" y="6396038"/>
            <a:ext cx="228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4 - Εικόνα" descr="tumblr_meofmmjHyt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60350"/>
            <a:ext cx="4716462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3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«Ηλικιωμένη γυναίκα τοκογλύφος», 1638, ελαιογραφία σε μουσαμά,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76 x 62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Πράδο, Μαδρίτη.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3 - Εικόνα" descr="tumblr_mhx5olU9lN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25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2 - Ορθογώνιο"/>
          <p:cNvSpPr>
            <a:spLocks noChangeArrowheads="1"/>
          </p:cNvSpPr>
          <p:nvPr/>
        </p:nvSpPr>
        <p:spPr bwMode="auto">
          <a:xfrm>
            <a:off x="3851275" y="5876925"/>
            <a:ext cx="5292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ραιβόπους», 1642, ελαιογραφία σε μουσαμά, 164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92 εκ.,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Μουσείο Λούβρου Παρίσι.</a:t>
            </a:r>
            <a:br>
              <a:rPr lang="el-GR" b="1">
                <a:solidFill>
                  <a:schemeClr val="bg1"/>
                </a:solidFill>
                <a:latin typeface="Palatino Linotype" pitchFamily="18" charset="0"/>
              </a:rPr>
            </a:b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1 - Εικόνα" descr="bandy.jpg"/>
          <p:cNvPicPr>
            <a:picLocks noChangeAspect="1"/>
          </p:cNvPicPr>
          <p:nvPr/>
        </p:nvPicPr>
        <p:blipFill>
          <a:blip r:embed="rId2" cstate="print"/>
          <a:srcRect l="29047" r="48755" b="79630"/>
          <a:stretch>
            <a:fillRect/>
          </a:stretch>
        </p:blipFill>
        <p:spPr bwMode="auto">
          <a:xfrm>
            <a:off x="285750" y="500063"/>
            <a:ext cx="8612188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2 - TextBox"/>
          <p:cNvSpPr txBox="1">
            <a:spLocks noChangeArrowheads="1"/>
          </p:cNvSpPr>
          <p:nvPr/>
        </p:nvSpPr>
        <p:spPr bwMode="auto">
          <a:xfrm>
            <a:off x="0" y="521493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pt-BR">
                <a:solidFill>
                  <a:schemeClr val="bg1"/>
                </a:solidFill>
                <a:latin typeface="Palatino Linotype" pitchFamily="18" charset="0"/>
              </a:rPr>
              <a:t>DA MIHI ELEMOSINAM PROPTER AMOREM DEI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»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(«Δώσε μου ελεημοσύνη, για την αγάπη του θεού»)</a:t>
            </a:r>
          </a:p>
        </p:txBody>
      </p:sp>
      <p:sp>
        <p:nvSpPr>
          <p:cNvPr id="38916" name="3 - TextBox"/>
          <p:cNvSpPr txBox="1">
            <a:spLocks noChangeArrowheads="1"/>
          </p:cNvSpPr>
          <p:nvPr/>
        </p:nvSpPr>
        <p:spPr bwMode="auto">
          <a:xfrm>
            <a:off x="0" y="607218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 - Εικόνα" descr="tumblr_mhz6uhRuUg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388" y="0"/>
            <a:ext cx="5408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2 - TextBox"/>
          <p:cNvSpPr txBox="1">
            <a:spLocks noChangeArrowheads="1"/>
          </p:cNvSpPr>
          <p:nvPr/>
        </p:nvSpPr>
        <p:spPr bwMode="auto">
          <a:xfrm>
            <a:off x="0" y="5657850"/>
            <a:ext cx="370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πρίγκιπας Χουάν Χοσέ της Αυστρίας έφιππος», 1648, ελαιογραφία σε μουσαμά, Βασιλική Συλλογή, Μαδρίτη.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Ορθογώνιο"/>
          <p:cNvSpPr>
            <a:spLocks noChangeArrowheads="1"/>
          </p:cNvSpPr>
          <p:nvPr/>
        </p:nvSpPr>
        <p:spPr bwMode="auto">
          <a:xfrm>
            <a:off x="0" y="18891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400">
                <a:solidFill>
                  <a:srgbClr val="C00000"/>
                </a:solidFill>
                <a:latin typeface="Palatino Linotype" pitchFamily="18" charset="0"/>
              </a:rPr>
              <a:t>Μυθολογικά Έργα</a:t>
            </a:r>
          </a:p>
        </p:txBody>
      </p:sp>
      <p:pic>
        <p:nvPicPr>
          <p:cNvPr id="40963" name="2 - Εικόνα" descr="tumblr_mc9lyoPJe2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25538"/>
            <a:ext cx="7886700" cy="549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- Ορθογώνιο"/>
          <p:cNvSpPr>
            <a:spLocks noChangeArrowheads="1"/>
          </p:cNvSpPr>
          <p:nvPr/>
        </p:nvSpPr>
        <p:spPr bwMode="auto">
          <a:xfrm>
            <a:off x="0" y="500063"/>
            <a:ext cx="93583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 sz="2800">
                <a:solidFill>
                  <a:schemeClr val="bg1"/>
                </a:solidFill>
                <a:latin typeface="Palatino Linotype" pitchFamily="18" charset="0"/>
              </a:rPr>
              <a:t>Στην Νάπολη του αποδίδεται το προσωνύμιο «</a:t>
            </a:r>
            <a:r>
              <a:rPr lang="en-US" sz="2800">
                <a:solidFill>
                  <a:schemeClr val="bg1"/>
                </a:solidFill>
                <a:latin typeface="Palatino Linotype" pitchFamily="18" charset="0"/>
              </a:rPr>
              <a:t>Lo Spagnoletto</a:t>
            </a:r>
            <a:r>
              <a:rPr lang="el-GR" sz="2800">
                <a:solidFill>
                  <a:schemeClr val="bg1"/>
                </a:solidFill>
                <a:latin typeface="Palatino Linotype" pitchFamily="18" charset="0"/>
              </a:rPr>
              <a:t>», που σημαίνει «ο μικρός Ισπανός».             Ο όρος «μικρός» οφειλόταν στο κοντό του ανάστημα. </a:t>
            </a:r>
          </a:p>
          <a:p>
            <a:pPr>
              <a:buFont typeface="Arial" charset="0"/>
              <a:buChar char="•"/>
            </a:pPr>
            <a:r>
              <a:rPr lang="el-GR" sz="2800">
                <a:solidFill>
                  <a:schemeClr val="bg1"/>
                </a:solidFill>
                <a:latin typeface="Palatino Linotype" pitchFamily="18" charset="0"/>
              </a:rPr>
              <a:t>Το 1640 ο καλλιτέχνης αρρωσταίνει βαριά και πέφτει σε οικονομική δυσχέρεια δεδομένου ότι αδυνατεί να παραγάγει έργα για να εξασφαλίσει την επιβίωσή του.</a:t>
            </a:r>
          </a:p>
          <a:p>
            <a:r>
              <a:rPr lang="el-GR" sz="2800">
                <a:solidFill>
                  <a:schemeClr val="bg1"/>
                </a:solidFill>
                <a:latin typeface="Palatino Linotype" pitchFamily="18" charset="0"/>
              </a:rPr>
              <a:t>Καταφέρνει, ωστόσο, να αναρρώσει. </a:t>
            </a:r>
          </a:p>
          <a:p>
            <a:pPr>
              <a:buFont typeface="Arial" charset="0"/>
              <a:buChar char="•"/>
            </a:pPr>
            <a:r>
              <a:rPr lang="el-GR" sz="2800">
                <a:solidFill>
                  <a:schemeClr val="bg1"/>
                </a:solidFill>
                <a:latin typeface="Palatino Linotype" pitchFamily="18" charset="0"/>
              </a:rPr>
              <a:t>Το 1648 παρασημοφορείται από τον πάπα.</a:t>
            </a:r>
          </a:p>
          <a:p>
            <a:pPr>
              <a:buFont typeface="Arial" charset="0"/>
              <a:buChar char="•"/>
            </a:pPr>
            <a:r>
              <a:rPr lang="el-GR" sz="2800">
                <a:solidFill>
                  <a:schemeClr val="bg1"/>
                </a:solidFill>
                <a:latin typeface="Palatino Linotype" pitchFamily="18" charset="0"/>
              </a:rPr>
              <a:t>Πεθαίνει το 1652 στη Νάπολη.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3 - Εικόνα" descr="apollo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2 - Ορθογώνιο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«Απόλλων και Μαρσύας», 1637, ελαιογραφία σε μουσαμά, 202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255 εκ., Βέλγιο, Βασιλικά Μουσεία Καλών Τεχνών.</a:t>
            </a: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3 - TextBox"/>
          <p:cNvSpPr txBox="1">
            <a:spLocks noChangeArrowheads="1"/>
          </p:cNvSpPr>
          <p:nvPr/>
        </p:nvSpPr>
        <p:spPr bwMode="auto">
          <a:xfrm>
            <a:off x="5857875" y="5857875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  <p:pic>
        <p:nvPicPr>
          <p:cNvPr id="43011" name="4 - Εικόνα" descr="tumblr_mc9lyoPJe2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000375"/>
            <a:ext cx="5214937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5 - Εικόνα" descr="tumblr_mc9m08EUr91rpq8j1o1_12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300" y="285750"/>
            <a:ext cx="35687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0" y="260648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4"/>
              </a:rPr>
              <a:t>https://www.youtube.com/watch?v=eSLwpWwLIw8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1 - Εικόνα" descr="747px-Sileno_borrach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37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«Μεθυσμένος Σειληνός», 1626, ελαιογραφία σε μουσαμά, 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Μουσείο Καποντιμόντε, Νάπολη.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- Ορθογώνιο"/>
          <p:cNvSpPr>
            <a:spLocks noChangeArrowheads="1"/>
          </p:cNvSpPr>
          <p:nvPr/>
        </p:nvSpPr>
        <p:spPr bwMode="auto">
          <a:xfrm>
            <a:off x="0" y="26035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400">
                <a:solidFill>
                  <a:srgbClr val="C00000"/>
                </a:solidFill>
                <a:latin typeface="Palatino Linotype" pitchFamily="18" charset="0"/>
              </a:rPr>
              <a:t>Οι αλληγορίες των αισθήσεων</a:t>
            </a:r>
          </a:p>
        </p:txBody>
      </p:sp>
      <p:pic>
        <p:nvPicPr>
          <p:cNvPr id="46083" name="2 - Εικόνα" descr="tumblr_m8utzbO7QN1rpq8j1o2_250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2447950" cy="468153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3 - Εικόνα" descr="tumblr_m8utzbO7QN1rpq8j1o3_2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268760"/>
            <a:ext cx="3110999" cy="433335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4 - Εικόνα" descr="tumblr_m8utzbO7QN1rpq8j1o4_250.jpg"/>
          <p:cNvPicPr>
            <a:picLocks noChangeAspect="1"/>
          </p:cNvPicPr>
          <p:nvPr/>
        </p:nvPicPr>
        <p:blipFill>
          <a:blip r:embed="rId4" cstate="print"/>
          <a:srcRect l="4065"/>
          <a:stretch>
            <a:fillRect/>
          </a:stretch>
        </p:blipFill>
        <p:spPr bwMode="auto">
          <a:xfrm>
            <a:off x="6348412" y="1196975"/>
            <a:ext cx="2328044" cy="46085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5 - Εικόνα" descr="tumblr_m8utzbO7QN1rpq8j1o1_5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221088"/>
            <a:ext cx="1881188" cy="25193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7" name="6 - Εικόνα" descr="tumblr_m8uu2h5TTl1rpq8j1o1_128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149080"/>
            <a:ext cx="1770063" cy="24479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2 - Εικόνα" descr="tumblr_m8utzbO7QN1rpq8j1o2_250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480" y="332656"/>
            <a:ext cx="485904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3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«Η αλληγορία της όσφρησης», 1615, ελαιογραφία σε μουσαμά, 115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88 εκ.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Ιδιωτική Συλλογή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Juan Abelló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, Μαδρίτη.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1 - Εικόνα" descr="tumblr_m8utzbO7QN1rpq8j1o3_2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423" y="332656"/>
            <a:ext cx="4459934" cy="579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«Η αλληγορία της γεύσης», 1613 -16, ελαιογραφία σε μουσαμά, 117</a:t>
            </a:r>
            <a:r>
              <a:rPr lang="pl-PL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88 εκ.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s-ES" b="1" dirty="0">
                <a:latin typeface="Calibri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Wadsworth Atheneum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,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Hartford, Connecticut,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ΗΠΑ.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1 - Εικόνα" descr="tumblr_m8utzbO7QN1rpq8j1o4_250.jpg"/>
          <p:cNvPicPr>
            <a:picLocks noChangeAspect="1"/>
          </p:cNvPicPr>
          <p:nvPr/>
        </p:nvPicPr>
        <p:blipFill>
          <a:blip r:embed="rId2" cstate="print"/>
          <a:srcRect l="4065"/>
          <a:stretch>
            <a:fillRect/>
          </a:stretch>
        </p:blipFill>
        <p:spPr bwMode="auto">
          <a:xfrm>
            <a:off x="2555776" y="260648"/>
            <a:ext cx="437645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«Η αλληγορία της όρασης», 1615 -16, ελαιογραφία σε μουσαμά, 114</a:t>
            </a:r>
            <a:r>
              <a:rPr lang="pl-PL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89 εκ.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</a:p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Μουσείο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Franz Mayer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 Μεξικό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2 - Εικόνα" descr="tumblr_m8utzbO7QN1rpq8j1o1_5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8741" y="188640"/>
            <a:ext cx="4506519" cy="603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3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«Η αλληγορία της αφής», 1630, ελαιογραφία σε μουσαμά,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114 x 88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</a:t>
            </a:r>
            <a:r>
              <a:rPr lang="es-ES">
                <a:latin typeface="Calibri" pitchFamily="34" charset="0"/>
              </a:rPr>
              <a:t> </a:t>
            </a:r>
            <a:r>
              <a:rPr lang="el-GR">
                <a:latin typeface="Calibri" pitchFamily="34" charset="0"/>
              </a:rPr>
              <a:t>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Μουσείο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Norton Simon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, Λος Άντζελες.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1 - Εικόνα" descr="tumblr_m8uu2h5TTl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8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2 - TextBox"/>
          <p:cNvSpPr txBox="1">
            <a:spLocks noChangeArrowheads="1"/>
          </p:cNvSpPr>
          <p:nvPr/>
        </p:nvSpPr>
        <p:spPr bwMode="auto">
          <a:xfrm>
            <a:off x="5148263" y="5657850"/>
            <a:ext cx="3995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«Η αλληγορία της ακοής» ή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«Κορίτσι με ντέφι», 1637, ελαιογραφία σε μουσαμά, Ιδιωτική Συλλογή.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1 - Εικόνα" descr="tumblr_m8urgd8RC1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838" y="0"/>
            <a:ext cx="4475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2 - Ορθογώνιο"/>
          <p:cNvSpPr>
            <a:spLocks noChangeArrowheads="1"/>
          </p:cNvSpPr>
          <p:nvPr/>
        </p:nvSpPr>
        <p:spPr bwMode="auto">
          <a:xfrm>
            <a:off x="0" y="5929313"/>
            <a:ext cx="4643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Αρχιμήδης», 1630, ελαιογραφία σε μουσαμά, 125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81 εκ., </a:t>
            </a: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Μουσείο Πράδο, Μαδρίτη. </a:t>
            </a:r>
            <a:br>
              <a:rPr lang="el-GR" b="1">
                <a:solidFill>
                  <a:schemeClr val="bg1"/>
                </a:solidFill>
                <a:latin typeface="Palatino Linotype" pitchFamily="18" charset="0"/>
              </a:rPr>
            </a:b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28" name="3 - TextBox"/>
          <p:cNvSpPr txBox="1">
            <a:spLocks noChangeArrowheads="1"/>
          </p:cNvSpPr>
          <p:nvPr/>
        </p:nvSpPr>
        <p:spPr bwMode="auto">
          <a:xfrm>
            <a:off x="0" y="115888"/>
            <a:ext cx="46434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400">
                <a:solidFill>
                  <a:srgbClr val="C00000"/>
                </a:solidFill>
                <a:latin typeface="Palatino Linotype" pitchFamily="18" charset="0"/>
              </a:rPr>
              <a:t>Φιλόσοφοι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1 - Εικόνα" descr="conRibera.JPG"/>
          <p:cNvPicPr>
            <a:picLocks noChangeAspect="1"/>
          </p:cNvPicPr>
          <p:nvPr/>
        </p:nvPicPr>
        <p:blipFill>
          <a:blip r:embed="rId2" cstate="print"/>
          <a:srcRect l="43697" t="4411" r="22688" b="39583"/>
          <a:stretch>
            <a:fillRect/>
          </a:stretch>
        </p:blipFill>
        <p:spPr bwMode="auto">
          <a:xfrm>
            <a:off x="642938" y="214313"/>
            <a:ext cx="2786062" cy="61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2 - Εικόνα" descr="Monument_a_Josep_de_Ribera,_València.JPG"/>
          <p:cNvPicPr>
            <a:picLocks noChangeAspect="1"/>
          </p:cNvPicPr>
          <p:nvPr/>
        </p:nvPicPr>
        <p:blipFill>
          <a:blip r:embed="rId3" cstate="print"/>
          <a:srcRect l="3560" t="13541" r="9024"/>
          <a:stretch>
            <a:fillRect/>
          </a:stretch>
        </p:blipFill>
        <p:spPr bwMode="auto">
          <a:xfrm>
            <a:off x="4714875" y="214313"/>
            <a:ext cx="3776663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3 - TextBox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Άγαλμα του </a:t>
            </a:r>
            <a:r>
              <a:rPr lang="en-US">
                <a:solidFill>
                  <a:schemeClr val="bg1"/>
                </a:solidFill>
                <a:latin typeface="Palatino Linotype" pitchFamily="18" charset="0"/>
              </a:rPr>
              <a:t>Ribera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στη Νάπολη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1 - Εικόνα" descr="tumblr_m8usm4qwmz1rpq8j1o1_r1_5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88913"/>
            <a:ext cx="4386262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2 - TextBox"/>
          <p:cNvSpPr txBox="1">
            <a:spLocks noChangeArrowheads="1"/>
          </p:cNvSpPr>
          <p:nvPr/>
        </p:nvSpPr>
        <p:spPr bwMode="auto">
          <a:xfrm>
            <a:off x="0" y="62150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«Ευκλείδης», 1630 - 35, ελαιογραφία σε μουσαμά,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125.1 x 92.4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The Getty Center 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, Λος Άντζελες.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1 - Εικόνα" descr="tumblr_m8usm4qwmz1rpq8j1o1_r1_540.jpg"/>
          <p:cNvPicPr>
            <a:picLocks noChangeAspect="1"/>
          </p:cNvPicPr>
          <p:nvPr/>
        </p:nvPicPr>
        <p:blipFill>
          <a:blip r:embed="rId2" cstate="print"/>
          <a:srcRect l="10548" t="43816" r="51218" b="15036"/>
          <a:stretch>
            <a:fillRect/>
          </a:stretch>
        </p:blipFill>
        <p:spPr bwMode="auto">
          <a:xfrm>
            <a:off x="2357438" y="0"/>
            <a:ext cx="46736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2 - TextBox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>
                <a:solidFill>
                  <a:schemeClr val="bg1"/>
                </a:solidFill>
                <a:latin typeface="Palatino Linotype" pitchFamily="18" charset="0"/>
              </a:rPr>
              <a:t>Λεπτομέρεια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1 - Εικόνα" descr="aristot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0938" y="0"/>
            <a:ext cx="5453062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3 - TextBox"/>
          <p:cNvSpPr txBox="1">
            <a:spLocks noChangeArrowheads="1"/>
          </p:cNvSpPr>
          <p:nvPr/>
        </p:nvSpPr>
        <p:spPr bwMode="auto">
          <a:xfrm>
            <a:off x="0" y="5657850"/>
            <a:ext cx="3714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«Αριστοτέλης», 1637, ελαιογραφία σε μουσαμά, </a:t>
            </a:r>
          </a:p>
          <a:p>
            <a:pPr algn="ctr"/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124 x 99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Μουσείο Τέχνης, Ινδιανάπολις, Η.Π.Α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1 - Εικόνα" descr="diogen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88913"/>
            <a:ext cx="4873625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2 - Ορθογώνιο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«Ο Διογένης με το φανάρι του», 1637, ελαιογραφία σε μουσαμά, 76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x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 61 εκ., </a:t>
            </a:r>
            <a:endParaRPr lang="en-US">
              <a:solidFill>
                <a:schemeClr val="bg1"/>
              </a:solidFill>
              <a:latin typeface="Palatino Linotype" pitchFamily="18" charset="0"/>
            </a:endParaRPr>
          </a:p>
          <a:p>
            <a:pPr algn="ctr"/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Πινακοθήκη Δρέσδης.</a:t>
            </a:r>
            <a:endParaRPr lang="el-GR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36519" r="51953" b="30208"/>
          <a:stretch>
            <a:fillRect/>
          </a:stretch>
        </p:blipFill>
        <p:spPr bwMode="auto">
          <a:xfrm>
            <a:off x="2917825" y="0"/>
            <a:ext cx="622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2 - TextBox"/>
          <p:cNvSpPr txBox="1">
            <a:spLocks noChangeArrowheads="1"/>
          </p:cNvSpPr>
          <p:nvPr/>
        </p:nvSpPr>
        <p:spPr bwMode="auto">
          <a:xfrm>
            <a:off x="0" y="5934075"/>
            <a:ext cx="29289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«Σπουδή στόματος», 1622, χαλκογραφία,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 Fogg Museum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Harvard,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ΗΠΑ. </a:t>
            </a:r>
          </a:p>
        </p:txBody>
      </p:sp>
      <p:sp>
        <p:nvSpPr>
          <p:cNvPr id="57348" name="3 - TextBox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>
                <a:solidFill>
                  <a:srgbClr val="C00000"/>
                </a:solidFill>
                <a:latin typeface="Palatino Linotype" pitchFamily="18" charset="0"/>
              </a:rPr>
              <a:t>Χαλκογραφίες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 cstate="print"/>
          <a:srcRect l="18164" t="12500" r="20313" b="15625"/>
          <a:stretch>
            <a:fillRect/>
          </a:stretch>
        </p:blipFill>
        <p:spPr bwMode="auto">
          <a:xfrm>
            <a:off x="0" y="-12700"/>
            <a:ext cx="915035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6 - TextBox"/>
          <p:cNvSpPr txBox="1">
            <a:spLocks noChangeArrowheads="1"/>
          </p:cNvSpPr>
          <p:nvPr/>
        </p:nvSpPr>
        <p:spPr bwMode="auto">
          <a:xfrm>
            <a:off x="0" y="62150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«Σπουδές ματιών», 1620 -24, χαλκογραφία, </a:t>
            </a:r>
            <a:r>
              <a:rPr lang="pl-PL" dirty="0">
                <a:solidFill>
                  <a:schemeClr val="bg1"/>
                </a:solidFill>
                <a:latin typeface="Palatino Linotype" pitchFamily="18" charset="0"/>
              </a:rPr>
              <a:t>141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pl-PL" dirty="0">
                <a:solidFill>
                  <a:schemeClr val="bg1"/>
                </a:solidFill>
                <a:latin typeface="Palatino Linotype" pitchFamily="18" charset="0"/>
              </a:rPr>
              <a:t>217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χιλ.,</a:t>
            </a:r>
            <a:r>
              <a:rPr lang="es-ES" dirty="0">
                <a:latin typeface="Calibri" pitchFamily="34" charset="0"/>
              </a:rPr>
              <a:t> </a:t>
            </a:r>
            <a:endParaRPr lang="el-GR" dirty="0">
              <a:latin typeface="Calibri" pitchFamily="34" charset="0"/>
            </a:endParaRPr>
          </a:p>
          <a:p>
            <a:pPr algn="ctr"/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Rijksmuseum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 Άμστερνταμ.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36458" r="70703" b="30865"/>
          <a:stretch>
            <a:fillRect/>
          </a:stretch>
        </p:blipFill>
        <p:spPr bwMode="auto">
          <a:xfrm>
            <a:off x="0" y="0"/>
            <a:ext cx="6777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2 - TextBox"/>
          <p:cNvSpPr txBox="1">
            <a:spLocks noChangeArrowheads="1"/>
          </p:cNvSpPr>
          <p:nvPr/>
        </p:nvSpPr>
        <p:spPr bwMode="auto">
          <a:xfrm>
            <a:off x="6858000" y="5643563"/>
            <a:ext cx="2286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«Σπουδή αυτιών», 1622, χαλκογραφία,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 Fogg Museum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Harvard,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ΗΠΑ. </a:t>
            </a:r>
          </a:p>
          <a:p>
            <a:pPr algn="ctr"/>
            <a:endParaRPr lang="el-GR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1 - Εικόνα" descr="DP836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700" y="-27384"/>
            <a:ext cx="532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2 - TextBox"/>
          <p:cNvSpPr txBox="1">
            <a:spLocks noChangeArrowheads="1"/>
          </p:cNvSpPr>
          <p:nvPr/>
        </p:nvSpPr>
        <p:spPr bwMode="auto">
          <a:xfrm>
            <a:off x="0" y="5380038"/>
            <a:ext cx="3857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el-GR" dirty="0" err="1">
                <a:solidFill>
                  <a:schemeClr val="bg1"/>
                </a:solidFill>
                <a:latin typeface="Palatino Linotype" pitchFamily="18" charset="0"/>
              </a:rPr>
              <a:t>Δαφνοστεφανωμένος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 ποιητής», 1620-21, χαλκογραφία,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15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9 x 12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3 </a:t>
            </a:r>
            <a:r>
              <a:rPr lang="el-GR">
                <a:solidFill>
                  <a:schemeClr val="bg1"/>
                </a:solidFill>
                <a:latin typeface="Palatino Linotype" pitchFamily="18" charset="0"/>
              </a:rPr>
              <a:t>εκ.,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Μητροπολιτικό Μουσείο, Νέα Υόρκη.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1 - Εικόνα" descr="DP8326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2 - TextBox"/>
          <p:cNvSpPr txBox="1">
            <a:spLocks noChangeArrowheads="1"/>
          </p:cNvSpPr>
          <p:nvPr/>
        </p:nvSpPr>
        <p:spPr bwMode="auto">
          <a:xfrm>
            <a:off x="0" y="62150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>
                <a:latin typeface="Palatino Linotype" pitchFamily="18" charset="0"/>
              </a:rPr>
              <a:t>«Ο Άγιος Ιερώνυμος», 1624, χαλκογραφία, </a:t>
            </a:r>
            <a:r>
              <a:rPr lang="es-ES" b="1">
                <a:latin typeface="Palatino Linotype" pitchFamily="18" charset="0"/>
              </a:rPr>
              <a:t>19 x 24.9 </a:t>
            </a:r>
            <a:r>
              <a:rPr lang="el-GR" b="1">
                <a:latin typeface="Palatino Linotype" pitchFamily="18" charset="0"/>
              </a:rPr>
              <a:t>εκ., </a:t>
            </a:r>
          </a:p>
          <a:p>
            <a:pPr algn="ctr"/>
            <a:r>
              <a:rPr lang="el-GR" b="1">
                <a:latin typeface="Palatino Linotype" pitchFamily="18" charset="0"/>
              </a:rPr>
              <a:t>Μητροπολιτικό Μουσείο, Νέα Υόρκη.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1 - Εικόνα" descr="DP8326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latin typeface="Palatino Linotype" pitchFamily="18" charset="0"/>
              </a:rPr>
              <a:t>«Φτερωτός έρωτας μαστιγώνει σάτυρο, δεμένο σε δένδρο», π. 1606-7, χαλκογραφία, </a:t>
            </a:r>
            <a:r>
              <a:rPr lang="es-ES" b="1" dirty="0">
                <a:latin typeface="Palatino Linotype" pitchFamily="18" charset="0"/>
              </a:rPr>
              <a:t>16.7 x 21 </a:t>
            </a:r>
            <a:r>
              <a:rPr lang="el-GR" b="1" dirty="0">
                <a:latin typeface="Palatino Linotype" pitchFamily="18" charset="0"/>
              </a:rPr>
              <a:t>εκ., Μητροπολιτικό Μουσείο, Νέα Υόρκη.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1 - Εικόνα" descr="jusepe-jose_de_ribera_spagnoletto6191-405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214313"/>
            <a:ext cx="4000500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Palatino Linotype" pitchFamily="18" charset="0"/>
              </a:rPr>
              <a:t>Jusepe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 de Ribera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,«Πιθανή προσωπογραφία της μιας εκ των κορών του καλλιτέχνη», σχέδιο σε χαρτί,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Μουσείο </a:t>
            </a:r>
            <a:r>
              <a:rPr lang="es-ES">
                <a:solidFill>
                  <a:schemeClr val="bg1"/>
                </a:solidFill>
                <a:latin typeface="Palatino Linotype" pitchFamily="18" charset="0"/>
              </a:rPr>
              <a:t>G. Filangeri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 Νάπολη.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1 - Εικόνα" descr="DP8365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333375"/>
            <a:ext cx="7816850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«Μεθυσμένος Σειληνός», 1628, χαλκογραφία,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27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2 x 35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,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5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Μητροπολιτικό Μουσείο, Νέα Υόρκη.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- TextBox"/>
          <p:cNvSpPr txBox="1">
            <a:spLocks noChangeArrowheads="1"/>
          </p:cNvSpPr>
          <p:nvPr/>
        </p:nvSpPr>
        <p:spPr bwMode="auto">
          <a:xfrm>
            <a:off x="0" y="26035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200" dirty="0">
                <a:solidFill>
                  <a:schemeClr val="bg1"/>
                </a:solidFill>
                <a:latin typeface="Palatino Linotype" pitchFamily="18" charset="0"/>
              </a:rPr>
              <a:t>Ένα από τα μουσεία όπου μπορεί κανείς να θαυμάσει έργα του </a:t>
            </a:r>
            <a:r>
              <a:rPr lang="en-US" sz="3200" dirty="0" err="1">
                <a:solidFill>
                  <a:schemeClr val="bg1"/>
                </a:solidFill>
                <a:latin typeface="Palatino Linotype" pitchFamily="18" charset="0"/>
              </a:rPr>
              <a:t>Jusepe</a:t>
            </a:r>
            <a:r>
              <a:rPr lang="en-US" sz="3200" dirty="0">
                <a:solidFill>
                  <a:schemeClr val="bg1"/>
                </a:solidFill>
                <a:latin typeface="Palatino Linotype" pitchFamily="18" charset="0"/>
              </a:rPr>
              <a:t> de Ribera </a:t>
            </a:r>
            <a:endParaRPr lang="el-GR" sz="3200" dirty="0">
              <a:solidFill>
                <a:schemeClr val="bg1"/>
              </a:solidFill>
              <a:latin typeface="Palatino Linotype" pitchFamily="18" charset="0"/>
            </a:endParaRPr>
          </a:p>
          <a:p>
            <a:pPr algn="ctr"/>
            <a:r>
              <a:rPr lang="el-GR" sz="3200" dirty="0">
                <a:solidFill>
                  <a:schemeClr val="bg1"/>
                </a:solidFill>
                <a:latin typeface="Palatino Linotype" pitchFamily="18" charset="0"/>
              </a:rPr>
              <a:t>Είναι η Πινακοθήκη </a:t>
            </a:r>
            <a:r>
              <a:rPr lang="en-US" sz="3200" dirty="0">
                <a:solidFill>
                  <a:schemeClr val="bg1"/>
                </a:solidFill>
                <a:latin typeface="Palatino Linotype" pitchFamily="18" charset="0"/>
              </a:rPr>
              <a:t>Uffizi </a:t>
            </a:r>
            <a:r>
              <a:rPr lang="el-GR" sz="3200" dirty="0">
                <a:solidFill>
                  <a:schemeClr val="bg1"/>
                </a:solidFill>
                <a:latin typeface="Palatino Linotype" pitchFamily="18" charset="0"/>
              </a:rPr>
              <a:t>στη Φλωρεντία.</a:t>
            </a:r>
          </a:p>
        </p:txBody>
      </p:sp>
      <p:pic>
        <p:nvPicPr>
          <p:cNvPr id="64517" name="Picture 5" descr="http://www.uffizi.com/images/online-ticket-booking-uffiz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6264696" cy="4594112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>
                <a:hlinkClick r:id="rId3"/>
              </a:rPr>
              <a:t>https://www.youtube.com/watch?v=R8GFu6nakek</a:t>
            </a:r>
            <a:endParaRPr lang="el-GR" u="sng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TextBox"/>
          <p:cNvSpPr txBox="1">
            <a:spLocks noChangeArrowheads="1"/>
          </p:cNvSpPr>
          <p:nvPr/>
        </p:nvSpPr>
        <p:spPr bwMode="auto">
          <a:xfrm>
            <a:off x="0" y="2857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600">
                <a:solidFill>
                  <a:srgbClr val="00B0F0"/>
                </a:solidFill>
                <a:latin typeface="Palatino Linotype" pitchFamily="18" charset="0"/>
              </a:rPr>
              <a:t>Καλλιτεχνικές Φάσεις:</a:t>
            </a:r>
          </a:p>
        </p:txBody>
      </p:sp>
      <p:sp>
        <p:nvSpPr>
          <p:cNvPr id="8195" name="2 - TextBox"/>
          <p:cNvSpPr txBox="1">
            <a:spLocks noChangeArrowheads="1"/>
          </p:cNvSpPr>
          <p:nvPr/>
        </p:nvSpPr>
        <p:spPr bwMode="auto">
          <a:xfrm>
            <a:off x="0" y="1000125"/>
            <a:ext cx="91440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3200" u="sng">
                <a:solidFill>
                  <a:schemeClr val="bg1"/>
                </a:solidFill>
                <a:latin typeface="Palatino Linotype" pitchFamily="18" charset="0"/>
              </a:rPr>
              <a:t>Πρώιμη φάση (1620 – 1635)</a:t>
            </a:r>
            <a:r>
              <a:rPr lang="el-GR" sz="3200">
                <a:solidFill>
                  <a:schemeClr val="bg1"/>
                </a:solidFill>
                <a:latin typeface="Palatino Linotype" pitchFamily="18" charset="0"/>
              </a:rPr>
              <a:t>: </a:t>
            </a:r>
          </a:p>
          <a:p>
            <a:r>
              <a:rPr lang="el-GR" sz="3200">
                <a:solidFill>
                  <a:schemeClr val="bg1"/>
                </a:solidFill>
                <a:latin typeface="Palatino Linotype" pitchFamily="18" charset="0"/>
              </a:rPr>
              <a:t>Έντονες αντιθέσεις του φωτεινού και του σκοτεινού, αυστηρή σύνθεση, βίαιη δράση, εξπρεσιονιστική παραμόρφωση.</a:t>
            </a:r>
          </a:p>
          <a:p>
            <a:pPr>
              <a:buFont typeface="Wingdings" pitchFamily="2" charset="2"/>
              <a:buChar char="v"/>
            </a:pPr>
            <a:r>
              <a:rPr lang="el-GR" sz="3200" u="sng">
                <a:solidFill>
                  <a:schemeClr val="bg1"/>
                </a:solidFill>
                <a:latin typeface="Palatino Linotype" pitchFamily="18" charset="0"/>
              </a:rPr>
              <a:t>Ώριμη φάση (1635 – 1645)</a:t>
            </a:r>
            <a:r>
              <a:rPr lang="el-GR" sz="3200">
                <a:solidFill>
                  <a:schemeClr val="bg1"/>
                </a:solidFill>
                <a:latin typeface="Palatino Linotype" pitchFamily="18" charset="0"/>
              </a:rPr>
              <a:t>:</a:t>
            </a:r>
          </a:p>
          <a:p>
            <a:r>
              <a:rPr lang="el-GR" sz="3200">
                <a:solidFill>
                  <a:schemeClr val="bg1"/>
                </a:solidFill>
                <a:latin typeface="Palatino Linotype" pitchFamily="18" charset="0"/>
              </a:rPr>
              <a:t>Μνημειακά χαρακτηριστικά, ασημένιοι τόνοι, μεγάλη εσωτερικότητα, μυστικιστική διάθεση, δραματική ένταση.</a:t>
            </a:r>
          </a:p>
          <a:p>
            <a:pPr>
              <a:buFont typeface="Wingdings" pitchFamily="2" charset="2"/>
              <a:buChar char="v"/>
            </a:pPr>
            <a:r>
              <a:rPr lang="el-GR" sz="3200" u="sng">
                <a:solidFill>
                  <a:schemeClr val="bg1"/>
                </a:solidFill>
                <a:latin typeface="Palatino Linotype" pitchFamily="18" charset="0"/>
              </a:rPr>
              <a:t>Όψιμη φάση (1645 – 1652)</a:t>
            </a:r>
            <a:r>
              <a:rPr lang="el-GR" sz="3200">
                <a:solidFill>
                  <a:schemeClr val="bg1"/>
                </a:solidFill>
                <a:latin typeface="Palatino Linotype" pitchFamily="18" charset="0"/>
              </a:rPr>
              <a:t>:</a:t>
            </a:r>
          </a:p>
          <a:p>
            <a:r>
              <a:rPr lang="el-GR" sz="3200">
                <a:solidFill>
                  <a:schemeClr val="bg1"/>
                </a:solidFill>
                <a:latin typeface="Palatino Linotype" pitchFamily="18" charset="0"/>
              </a:rPr>
              <a:t>Επικράτηση ζεστών χρωμάτων με χρυσίζοντες τόνους, λιτότητα και εσωτερικότητα έκφρασης.</a:t>
            </a:r>
          </a:p>
          <a:p>
            <a:endParaRPr lang="el-GR" sz="320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0" y="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5400" b="1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Θεματολογία</a:t>
            </a:r>
          </a:p>
        </p:txBody>
      </p:sp>
      <p:sp>
        <p:nvSpPr>
          <p:cNvPr id="3" name="2 - Βέλος προς τα κάτω"/>
          <p:cNvSpPr/>
          <p:nvPr/>
        </p:nvSpPr>
        <p:spPr>
          <a:xfrm rot="2460000">
            <a:off x="3106738" y="557213"/>
            <a:ext cx="249237" cy="352901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4284663" y="1143000"/>
            <a:ext cx="215900" cy="335756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5" name="4 - Βέλος προς τα κάτω"/>
          <p:cNvSpPr/>
          <p:nvPr/>
        </p:nvSpPr>
        <p:spPr>
          <a:xfrm rot="19860000">
            <a:off x="5435600" y="744538"/>
            <a:ext cx="207963" cy="48831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6" name="5 - Βέλος προς τα κάτω"/>
          <p:cNvSpPr/>
          <p:nvPr/>
        </p:nvSpPr>
        <p:spPr>
          <a:xfrm rot="18480000">
            <a:off x="5782469" y="243682"/>
            <a:ext cx="185737" cy="38417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714625" y="4500563"/>
            <a:ext cx="328612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Θρησκευτικά έργα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0" y="3789363"/>
            <a:ext cx="37147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προσωπογραφίες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500688" y="5357813"/>
            <a:ext cx="242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μυθολογία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143625" y="3500438"/>
            <a:ext cx="3000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αλληγορίες</a:t>
            </a:r>
          </a:p>
        </p:txBody>
      </p:sp>
      <p:sp>
        <p:nvSpPr>
          <p:cNvPr id="11" name="10 - Βέλος προς τα κάτω"/>
          <p:cNvSpPr/>
          <p:nvPr/>
        </p:nvSpPr>
        <p:spPr>
          <a:xfrm rot="3900000">
            <a:off x="2684463" y="-1588"/>
            <a:ext cx="198438" cy="352901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0" y="2636838"/>
            <a:ext cx="2500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dirty="0">
                <a:solidFill>
                  <a:schemeClr val="bg1"/>
                </a:solidFill>
                <a:latin typeface="Palatino Linotype" pitchFamily="18" charset="0"/>
                <a:cs typeface="+mn-cs"/>
              </a:rPr>
              <a:t>φιλόσοφοι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1 - Εικόνα" descr="tumblr_m8v120ceNJ1rpq8j1o1_12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2 - TextBox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«Η κρίση του Σολόμωντα», 1609-10, ελαιογραφία σε μουσαμά, </a:t>
            </a:r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153 × 201 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εκ., 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Palatino Linotype" pitchFamily="18" charset="0"/>
              </a:rPr>
              <a:t>Galleria Borghese,</a:t>
            </a:r>
            <a:r>
              <a:rPr lang="el-GR" dirty="0">
                <a:solidFill>
                  <a:schemeClr val="bg1"/>
                </a:solidFill>
                <a:latin typeface="Palatino Linotype" pitchFamily="18" charset="0"/>
              </a:rPr>
              <a:t> Ρώμη.</a:t>
            </a:r>
          </a:p>
        </p:txBody>
      </p:sp>
      <p:sp>
        <p:nvSpPr>
          <p:cNvPr id="10244" name="3 - Ορθογώνιο"/>
          <p:cNvSpPr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000">
                <a:solidFill>
                  <a:schemeClr val="bg1"/>
                </a:solidFill>
                <a:latin typeface="Palatino Linotype" pitchFamily="18" charset="0"/>
              </a:rPr>
              <a:t>Θρησκευτικά Έργα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usepe de Ribera">
  <a:themeElements>
    <a:clrScheme name="Προσαρμοσμένος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Jusepe de Ribera</Template>
  <TotalTime>7</TotalTime>
  <Words>1255</Words>
  <Application>Microsoft Office PowerPoint</Application>
  <PresentationFormat>Προβολή στην οθόνη (4:3)</PresentationFormat>
  <Paragraphs>128</Paragraphs>
  <Slides>61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61</vt:i4>
      </vt:variant>
    </vt:vector>
  </HeadingPairs>
  <TitlesOfParts>
    <vt:vector size="66" baseType="lpstr">
      <vt:lpstr>Wingdings</vt:lpstr>
      <vt:lpstr>Calibri</vt:lpstr>
      <vt:lpstr>Palatino Linotype</vt:lpstr>
      <vt:lpstr>Arial</vt:lpstr>
      <vt:lpstr>Jusepe de Ribera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user-pavl</dc:creator>
  <cp:lastModifiedBy>Δημήτρης Παυλόπουλος</cp:lastModifiedBy>
  <cp:revision>5</cp:revision>
  <dcterms:created xsi:type="dcterms:W3CDTF">2016-03-11T16:42:58Z</dcterms:created>
  <dcterms:modified xsi:type="dcterms:W3CDTF">2017-03-25T08:46:09Z</dcterms:modified>
</cp:coreProperties>
</file>