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06" r:id="rId2"/>
    <p:sldId id="311" r:id="rId3"/>
    <p:sldId id="312" r:id="rId4"/>
    <p:sldId id="318" r:id="rId5"/>
    <p:sldId id="325" r:id="rId6"/>
    <p:sldId id="316" r:id="rId7"/>
    <p:sldId id="317" r:id="rId8"/>
    <p:sldId id="319" r:id="rId9"/>
    <p:sldId id="320" r:id="rId10"/>
    <p:sldId id="322" r:id="rId11"/>
    <p:sldId id="323" r:id="rId12"/>
    <p:sldId id="326" r:id="rId13"/>
    <p:sldId id="327" r:id="rId14"/>
    <p:sldId id="330" r:id="rId15"/>
    <p:sldId id="333" r:id="rId16"/>
    <p:sldId id="335" r:id="rId17"/>
    <p:sldId id="337" r:id="rId18"/>
    <p:sldId id="338" r:id="rId19"/>
    <p:sldId id="339" r:id="rId20"/>
    <p:sldId id="374" r:id="rId21"/>
    <p:sldId id="392" r:id="rId22"/>
    <p:sldId id="393" r:id="rId23"/>
    <p:sldId id="394" r:id="rId24"/>
    <p:sldId id="377" r:id="rId25"/>
    <p:sldId id="376" r:id="rId26"/>
    <p:sldId id="341" r:id="rId27"/>
    <p:sldId id="342" r:id="rId28"/>
    <p:sldId id="344" r:id="rId29"/>
    <p:sldId id="347" r:id="rId30"/>
    <p:sldId id="348" r:id="rId31"/>
    <p:sldId id="349" r:id="rId32"/>
    <p:sldId id="350" r:id="rId33"/>
    <p:sldId id="351" r:id="rId34"/>
    <p:sldId id="352" r:id="rId35"/>
    <p:sldId id="354" r:id="rId36"/>
    <p:sldId id="355" r:id="rId37"/>
    <p:sldId id="356" r:id="rId38"/>
    <p:sldId id="357" r:id="rId39"/>
    <p:sldId id="358" r:id="rId40"/>
    <p:sldId id="360" r:id="rId41"/>
    <p:sldId id="361" r:id="rId42"/>
    <p:sldId id="365" r:id="rId43"/>
    <p:sldId id="366" r:id="rId44"/>
    <p:sldId id="368" r:id="rId45"/>
    <p:sldId id="370" r:id="rId46"/>
    <p:sldId id="372" r:id="rId47"/>
    <p:sldId id="396" r:id="rId48"/>
    <p:sldId id="400" r:id="rId49"/>
    <p:sldId id="407" r:id="rId50"/>
    <p:sldId id="408" r:id="rId51"/>
    <p:sldId id="409" r:id="rId52"/>
    <p:sldId id="410" r:id="rId53"/>
    <p:sldId id="411" r:id="rId54"/>
    <p:sldId id="395" r:id="rId55"/>
    <p:sldId id="412" r:id="rId56"/>
    <p:sldId id="414" r:id="rId57"/>
    <p:sldId id="415" r:id="rId58"/>
    <p:sldId id="260" r:id="rId59"/>
    <p:sldId id="262" r:id="rId60"/>
    <p:sldId id="261" r:id="rId61"/>
    <p:sldId id="259" r:id="rId62"/>
    <p:sldId id="258" r:id="rId63"/>
    <p:sldId id="420" r:id="rId64"/>
    <p:sldId id="421" r:id="rId65"/>
    <p:sldId id="422" r:id="rId66"/>
    <p:sldId id="264" r:id="rId67"/>
    <p:sldId id="265" r:id="rId68"/>
    <p:sldId id="266" r:id="rId69"/>
    <p:sldId id="267" r:id="rId70"/>
    <p:sldId id="286" r:id="rId71"/>
    <p:sldId id="287" r:id="rId72"/>
    <p:sldId id="288" r:id="rId73"/>
    <p:sldId id="289" r:id="rId74"/>
    <p:sldId id="290" r:id="rId75"/>
    <p:sldId id="291" r:id="rId76"/>
    <p:sldId id="423" r:id="rId77"/>
    <p:sldId id="426" r:id="rId78"/>
    <p:sldId id="427" r:id="rId79"/>
    <p:sldId id="428" r:id="rId80"/>
    <p:sldId id="298" r:id="rId81"/>
    <p:sldId id="300" r:id="rId82"/>
    <p:sldId id="386" r:id="rId83"/>
    <p:sldId id="425" r:id="rId84"/>
    <p:sldId id="424" r:id="rId85"/>
    <p:sldId id="301" r:id="rId86"/>
    <p:sldId id="429" r:id="rId87"/>
    <p:sldId id="303" r:id="rId88"/>
    <p:sldId id="389" r:id="rId89"/>
  </p:sldIdLst>
  <p:sldSz cx="9144000" cy="6858000" type="screen4x3"/>
  <p:notesSz cx="6858000" cy="9144000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574" autoAdjust="0"/>
    <p:restoredTop sz="94660"/>
  </p:normalViewPr>
  <p:slideViewPr>
    <p:cSldViewPr>
      <p:cViewPr varScale="1">
        <p:scale>
          <a:sx n="41" d="100"/>
          <a:sy n="41" d="100"/>
        </p:scale>
        <p:origin x="1296" y="4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presProps" Target="presProps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theme" Target="theme/theme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Δημήτρης Παυλόπουλος" userId="a8f8178abccec6e6" providerId="LiveId" clId="{89F261EF-759A-47E0-BBD4-5EAE836325A3}"/>
    <pc:docChg chg="undo addSld delSld modSld sldOrd">
      <pc:chgData name="Δημήτρης Παυλόπουλος" userId="a8f8178abccec6e6" providerId="LiveId" clId="{89F261EF-759A-47E0-BBD4-5EAE836325A3}" dt="2018-03-26T18:19:16.788" v="35" actId="2696"/>
      <pc:docMkLst>
        <pc:docMk/>
      </pc:docMkLst>
      <pc:sldChg chg="del">
        <pc:chgData name="Δημήτρης Παυλόπουλος" userId="a8f8178abccec6e6" providerId="LiveId" clId="{89F261EF-759A-47E0-BBD4-5EAE836325A3}" dt="2018-03-26T18:10:02.952" v="0" actId="2696"/>
        <pc:sldMkLst>
          <pc:docMk/>
          <pc:sldMk cId="0" sldId="307"/>
        </pc:sldMkLst>
      </pc:sldChg>
      <pc:sldChg chg="del">
        <pc:chgData name="Δημήτρης Παυλόπουλος" userId="a8f8178abccec6e6" providerId="LiveId" clId="{89F261EF-759A-47E0-BBD4-5EAE836325A3}" dt="2018-03-26T18:10:04.663" v="1" actId="2696"/>
        <pc:sldMkLst>
          <pc:docMk/>
          <pc:sldMk cId="0" sldId="308"/>
        </pc:sldMkLst>
      </pc:sldChg>
      <pc:sldChg chg="del">
        <pc:chgData name="Δημήτρης Παυλόπουλος" userId="a8f8178abccec6e6" providerId="LiveId" clId="{89F261EF-759A-47E0-BBD4-5EAE836325A3}" dt="2018-03-26T18:10:07.088" v="2" actId="2696"/>
        <pc:sldMkLst>
          <pc:docMk/>
          <pc:sldMk cId="0" sldId="309"/>
        </pc:sldMkLst>
      </pc:sldChg>
      <pc:sldChg chg="del">
        <pc:chgData name="Δημήτρης Παυλόπουλος" userId="a8f8178abccec6e6" providerId="LiveId" clId="{89F261EF-759A-47E0-BBD4-5EAE836325A3}" dt="2018-03-26T18:10:14.843" v="3" actId="2696"/>
        <pc:sldMkLst>
          <pc:docMk/>
          <pc:sldMk cId="0" sldId="310"/>
        </pc:sldMkLst>
      </pc:sldChg>
      <pc:sldChg chg="del">
        <pc:chgData name="Δημήτρης Παυλόπουλος" userId="a8f8178abccec6e6" providerId="LiveId" clId="{89F261EF-759A-47E0-BBD4-5EAE836325A3}" dt="2018-03-26T18:12:46.853" v="4" actId="2696"/>
        <pc:sldMkLst>
          <pc:docMk/>
          <pc:sldMk cId="0" sldId="313"/>
        </pc:sldMkLst>
      </pc:sldChg>
      <pc:sldChg chg="ord">
        <pc:chgData name="Δημήτρης Παυλόπουλος" userId="a8f8178abccec6e6" providerId="LiveId" clId="{89F261EF-759A-47E0-BBD4-5EAE836325A3}" dt="2018-03-26T18:12:55.869" v="6" actId="2696"/>
        <pc:sldMkLst>
          <pc:docMk/>
          <pc:sldMk cId="0" sldId="318"/>
        </pc:sldMkLst>
      </pc:sldChg>
      <pc:sldChg chg="del">
        <pc:chgData name="Δημήτρης Παυλόπουλος" userId="a8f8178abccec6e6" providerId="LiveId" clId="{89F261EF-759A-47E0-BBD4-5EAE836325A3}" dt="2018-03-26T18:13:00.352" v="7" actId="2696"/>
        <pc:sldMkLst>
          <pc:docMk/>
          <pc:sldMk cId="0" sldId="324"/>
        </pc:sldMkLst>
      </pc:sldChg>
      <pc:sldChg chg="del">
        <pc:chgData name="Δημήτρης Παυλόπουλος" userId="a8f8178abccec6e6" providerId="LiveId" clId="{89F261EF-759A-47E0-BBD4-5EAE836325A3}" dt="2018-03-26T18:13:31.024" v="8" actId="2696"/>
        <pc:sldMkLst>
          <pc:docMk/>
          <pc:sldMk cId="0" sldId="328"/>
        </pc:sldMkLst>
      </pc:sldChg>
      <pc:sldChg chg="del">
        <pc:chgData name="Δημήτρης Παυλόπουλος" userId="a8f8178abccec6e6" providerId="LiveId" clId="{89F261EF-759A-47E0-BBD4-5EAE836325A3}" dt="2018-03-26T18:13:43.488" v="10" actId="2696"/>
        <pc:sldMkLst>
          <pc:docMk/>
          <pc:sldMk cId="0" sldId="331"/>
        </pc:sldMkLst>
      </pc:sldChg>
      <pc:sldChg chg="del">
        <pc:chgData name="Δημήτρης Παυλόπουλος" userId="a8f8178abccec6e6" providerId="LiveId" clId="{89F261EF-759A-47E0-BBD4-5EAE836325A3}" dt="2018-03-26T18:13:38.819" v="9" actId="2696"/>
        <pc:sldMkLst>
          <pc:docMk/>
          <pc:sldMk cId="0" sldId="332"/>
        </pc:sldMkLst>
      </pc:sldChg>
      <pc:sldChg chg="del">
        <pc:chgData name="Δημήτρης Παυλόπουλος" userId="a8f8178abccec6e6" providerId="LiveId" clId="{89F261EF-759A-47E0-BBD4-5EAE836325A3}" dt="2018-03-26T18:13:58.896" v="11" actId="2696"/>
        <pc:sldMkLst>
          <pc:docMk/>
          <pc:sldMk cId="0" sldId="336"/>
        </pc:sldMkLst>
      </pc:sldChg>
      <pc:sldChg chg="del">
        <pc:chgData name="Δημήτρης Παυλόπουλος" userId="a8f8178abccec6e6" providerId="LiveId" clId="{89F261EF-759A-47E0-BBD4-5EAE836325A3}" dt="2018-03-26T18:15:02.393" v="17" actId="2696"/>
        <pc:sldMkLst>
          <pc:docMk/>
          <pc:sldMk cId="0" sldId="343"/>
        </pc:sldMkLst>
      </pc:sldChg>
      <pc:sldChg chg="add del">
        <pc:chgData name="Δημήτρης Παυλόπουλος" userId="a8f8178abccec6e6" providerId="LiveId" clId="{89F261EF-759A-47E0-BBD4-5EAE836325A3}" dt="2018-03-26T18:15:28.188" v="19" actId="2696"/>
        <pc:sldMkLst>
          <pc:docMk/>
          <pc:sldMk cId="0" sldId="350"/>
        </pc:sldMkLst>
      </pc:sldChg>
      <pc:sldChg chg="del">
        <pc:chgData name="Δημήτρης Παυλόπουλος" userId="a8f8178abccec6e6" providerId="LiveId" clId="{89F261EF-759A-47E0-BBD4-5EAE836325A3}" dt="2018-03-26T18:15:46.006" v="20" actId="2696"/>
        <pc:sldMkLst>
          <pc:docMk/>
          <pc:sldMk cId="0" sldId="353"/>
        </pc:sldMkLst>
      </pc:sldChg>
      <pc:sldChg chg="del">
        <pc:chgData name="Δημήτρης Παυλόπουλος" userId="a8f8178abccec6e6" providerId="LiveId" clId="{89F261EF-759A-47E0-BBD4-5EAE836325A3}" dt="2018-03-26T18:16:32.076" v="21" actId="2696"/>
        <pc:sldMkLst>
          <pc:docMk/>
          <pc:sldMk cId="0" sldId="359"/>
        </pc:sldMkLst>
      </pc:sldChg>
      <pc:sldChg chg="del">
        <pc:chgData name="Δημήτρης Παυλόπουλος" userId="a8f8178abccec6e6" providerId="LiveId" clId="{89F261EF-759A-47E0-BBD4-5EAE836325A3}" dt="2018-03-26T18:16:50.517" v="22" actId="2696"/>
        <pc:sldMkLst>
          <pc:docMk/>
          <pc:sldMk cId="0" sldId="362"/>
        </pc:sldMkLst>
      </pc:sldChg>
      <pc:sldChg chg="del">
        <pc:chgData name="Δημήτρης Παυλόπουλος" userId="a8f8178abccec6e6" providerId="LiveId" clId="{89F261EF-759A-47E0-BBD4-5EAE836325A3}" dt="2018-03-26T18:17:23.282" v="23" actId="2696"/>
        <pc:sldMkLst>
          <pc:docMk/>
          <pc:sldMk cId="0" sldId="367"/>
        </pc:sldMkLst>
      </pc:sldChg>
      <pc:sldChg chg="del">
        <pc:chgData name="Δημήτρης Παυλόπουλος" userId="a8f8178abccec6e6" providerId="LiveId" clId="{89F261EF-759A-47E0-BBD4-5EAE836325A3}" dt="2018-03-26T18:17:39.971" v="25" actId="2696"/>
        <pc:sldMkLst>
          <pc:docMk/>
          <pc:sldMk cId="0" sldId="371"/>
        </pc:sldMkLst>
      </pc:sldChg>
      <pc:sldChg chg="ord">
        <pc:chgData name="Δημήτρης Παυλόπουλος" userId="a8f8178abccec6e6" providerId="LiveId" clId="{89F261EF-759A-47E0-BBD4-5EAE836325A3}" dt="2018-03-26T18:17:35.820" v="24" actId="2696"/>
        <pc:sldMkLst>
          <pc:docMk/>
          <pc:sldMk cId="0" sldId="372"/>
        </pc:sldMkLst>
      </pc:sldChg>
      <pc:sldChg chg="del">
        <pc:chgData name="Δημήτρης Παυλόπουλος" userId="a8f8178abccec6e6" providerId="LiveId" clId="{89F261EF-759A-47E0-BBD4-5EAE836325A3}" dt="2018-03-26T18:17:51.039" v="26" actId="2696"/>
        <pc:sldMkLst>
          <pc:docMk/>
          <pc:sldMk cId="0" sldId="373"/>
        </pc:sldMkLst>
      </pc:sldChg>
      <pc:sldChg chg="del">
        <pc:chgData name="Δημήτρης Παυλόπουλος" userId="a8f8178abccec6e6" providerId="LiveId" clId="{89F261EF-759A-47E0-BBD4-5EAE836325A3}" dt="2018-03-26T18:14:23.627" v="12" actId="2696"/>
        <pc:sldMkLst>
          <pc:docMk/>
          <pc:sldMk cId="0" sldId="378"/>
        </pc:sldMkLst>
      </pc:sldChg>
      <pc:sldChg chg="del">
        <pc:chgData name="Δημήτρης Παυλόπουλος" userId="a8f8178abccec6e6" providerId="LiveId" clId="{89F261EF-759A-47E0-BBD4-5EAE836325A3}" dt="2018-03-26T18:14:48.639" v="15" actId="2696"/>
        <pc:sldMkLst>
          <pc:docMk/>
          <pc:sldMk cId="0" sldId="381"/>
        </pc:sldMkLst>
      </pc:sldChg>
      <pc:sldChg chg="del">
        <pc:chgData name="Δημήτρης Παυλόπουλος" userId="a8f8178abccec6e6" providerId="LiveId" clId="{89F261EF-759A-47E0-BBD4-5EAE836325A3}" dt="2018-03-26T18:14:52.047" v="16" actId="2696"/>
        <pc:sldMkLst>
          <pc:docMk/>
          <pc:sldMk cId="0" sldId="384"/>
        </pc:sldMkLst>
      </pc:sldChg>
      <pc:sldChg chg="add del">
        <pc:chgData name="Δημήτρης Παυλόπουλος" userId="a8f8178abccec6e6" providerId="LiveId" clId="{89F261EF-759A-47E0-BBD4-5EAE836325A3}" dt="2018-03-26T18:14:36.472" v="14" actId="2696"/>
        <pc:sldMkLst>
          <pc:docMk/>
          <pc:sldMk cId="0" sldId="394"/>
        </pc:sldMkLst>
      </pc:sldChg>
      <pc:sldChg chg="del">
        <pc:chgData name="Δημήτρης Παυλόπουλος" userId="a8f8178abccec6e6" providerId="LiveId" clId="{89F261EF-759A-47E0-BBD4-5EAE836325A3}" dt="2018-03-26T18:18:06.182" v="27" actId="2696"/>
        <pc:sldMkLst>
          <pc:docMk/>
          <pc:sldMk cId="0" sldId="397"/>
        </pc:sldMkLst>
      </pc:sldChg>
      <pc:sldChg chg="del">
        <pc:chgData name="Δημήτρης Παυλόπουλος" userId="a8f8178abccec6e6" providerId="LiveId" clId="{89F261EF-759A-47E0-BBD4-5EAE836325A3}" dt="2018-03-26T18:18:11.801" v="28" actId="2696"/>
        <pc:sldMkLst>
          <pc:docMk/>
          <pc:sldMk cId="0" sldId="398"/>
        </pc:sldMkLst>
      </pc:sldChg>
      <pc:sldChg chg="del">
        <pc:chgData name="Δημήτρης Παυλόπουλος" userId="a8f8178abccec6e6" providerId="LiveId" clId="{89F261EF-759A-47E0-BBD4-5EAE836325A3}" dt="2018-03-26T18:18:18.424" v="29" actId="2696"/>
        <pc:sldMkLst>
          <pc:docMk/>
          <pc:sldMk cId="0" sldId="399"/>
        </pc:sldMkLst>
      </pc:sldChg>
      <pc:sldChg chg="del">
        <pc:chgData name="Δημήτρης Παυλόπουλος" userId="a8f8178abccec6e6" providerId="LiveId" clId="{89F261EF-759A-47E0-BBD4-5EAE836325A3}" dt="2018-03-26T18:18:48.097" v="31" actId="2696"/>
        <pc:sldMkLst>
          <pc:docMk/>
          <pc:sldMk cId="0" sldId="401"/>
        </pc:sldMkLst>
      </pc:sldChg>
      <pc:sldChg chg="del">
        <pc:chgData name="Δημήτρης Παυλόπουλος" userId="a8f8178abccec6e6" providerId="LiveId" clId="{89F261EF-759A-47E0-BBD4-5EAE836325A3}" dt="2018-03-26T18:18:33.994" v="30" actId="2696"/>
        <pc:sldMkLst>
          <pc:docMk/>
          <pc:sldMk cId="0" sldId="402"/>
        </pc:sldMkLst>
      </pc:sldChg>
      <pc:sldChg chg="del">
        <pc:chgData name="Δημήτρης Παυλόπουλος" userId="a8f8178abccec6e6" providerId="LiveId" clId="{89F261EF-759A-47E0-BBD4-5EAE836325A3}" dt="2018-03-26T18:19:02.878" v="32" actId="2696"/>
        <pc:sldMkLst>
          <pc:docMk/>
          <pc:sldMk cId="0" sldId="403"/>
        </pc:sldMkLst>
      </pc:sldChg>
      <pc:sldChg chg="del">
        <pc:chgData name="Δημήτρης Παυλόπουλος" userId="a8f8178abccec6e6" providerId="LiveId" clId="{89F261EF-759A-47E0-BBD4-5EAE836325A3}" dt="2018-03-26T18:19:06.419" v="33" actId="2696"/>
        <pc:sldMkLst>
          <pc:docMk/>
          <pc:sldMk cId="0" sldId="404"/>
        </pc:sldMkLst>
      </pc:sldChg>
      <pc:sldChg chg="del">
        <pc:chgData name="Δημήτρης Παυλόπουλος" userId="a8f8178abccec6e6" providerId="LiveId" clId="{89F261EF-759A-47E0-BBD4-5EAE836325A3}" dt="2018-03-26T18:19:11" v="34" actId="2696"/>
        <pc:sldMkLst>
          <pc:docMk/>
          <pc:sldMk cId="0" sldId="405"/>
        </pc:sldMkLst>
      </pc:sldChg>
      <pc:sldChg chg="del">
        <pc:chgData name="Δημήτρης Παυλόπουλος" userId="a8f8178abccec6e6" providerId="LiveId" clId="{89F261EF-759A-47E0-BBD4-5EAE836325A3}" dt="2018-03-26T18:19:16.788" v="35" actId="2696"/>
        <pc:sldMkLst>
          <pc:docMk/>
          <pc:sldMk cId="0" sldId="406"/>
        </pc:sldMkLst>
      </pc:sldChg>
    </pc:docChg>
  </pc:docChgLst>
  <pc:docChgLst>
    <pc:chgData name="Δημήτρης Παυλόπουλος" userId="a8f8178abccec6e6" providerId="LiveId" clId="{2534701A-4941-43B3-886C-7F99B68964BA}"/>
    <pc:docChg chg="delSld modSld">
      <pc:chgData name="Δημήτρης Παυλόπουλος" userId="a8f8178abccec6e6" providerId="LiveId" clId="{2534701A-4941-43B3-886C-7F99B68964BA}" dt="2018-03-26T18:39:00.980" v="15" actId="6549"/>
      <pc:docMkLst>
        <pc:docMk/>
      </pc:docMkLst>
      <pc:sldChg chg="modSp">
        <pc:chgData name="Δημήτρης Παυλόπουλος" userId="a8f8178abccec6e6" providerId="LiveId" clId="{2534701A-4941-43B3-886C-7F99B68964BA}" dt="2018-03-26T18:39:00.980" v="15" actId="6549"/>
        <pc:sldMkLst>
          <pc:docMk/>
          <pc:sldMk cId="0" sldId="303"/>
        </pc:sldMkLst>
        <pc:spChg chg="mod">
          <ac:chgData name="Δημήτρης Παυλόπουλος" userId="a8f8178abccec6e6" providerId="LiveId" clId="{2534701A-4941-43B3-886C-7F99B68964BA}" dt="2018-03-26T18:39:00.980" v="15" actId="6549"/>
          <ac:spMkLst>
            <pc:docMk/>
            <pc:sldMk cId="0" sldId="303"/>
            <ac:spMk id="4" creationId="{00000000-0000-0000-0000-000000000000}"/>
          </ac:spMkLst>
        </pc:spChg>
      </pc:sldChg>
      <pc:sldChg chg="del">
        <pc:chgData name="Δημήτρης Παυλόπουλος" userId="a8f8178abccec6e6" providerId="LiveId" clId="{2534701A-4941-43B3-886C-7F99B68964BA}" dt="2018-03-26T18:37:37.093" v="1" actId="2696"/>
        <pc:sldMkLst>
          <pc:docMk/>
          <pc:sldMk cId="0" sldId="305"/>
        </pc:sldMkLst>
      </pc:sldChg>
      <pc:sldChg chg="del">
        <pc:chgData name="Δημήτρης Παυλόπουλος" userId="a8f8178abccec6e6" providerId="LiveId" clId="{2534701A-4941-43B3-886C-7F99B68964BA}" dt="2018-03-26T18:36:23.121" v="0" actId="2696"/>
        <pc:sldMkLst>
          <pc:docMk/>
          <pc:sldMk cId="0" sldId="315"/>
        </pc:sldMkLst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Υπότιτλος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l-GR"/>
              <a:t>Κάντε κλικ για να επεξεργαστείτε τον υπότιτλο του υποδείγματος</a:t>
            </a:r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BB8E0E-6AC4-4ACE-A074-D8A226AE5A97}" type="datetimeFigureOut">
              <a:rPr lang="el-GR" smtClean="0"/>
              <a:pPr/>
              <a:t>26/3/2018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35A671-930B-4B10-950E-4A19C0D5DC3E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BB8E0E-6AC4-4ACE-A074-D8A226AE5A97}" type="datetimeFigureOut">
              <a:rPr lang="el-GR" smtClean="0"/>
              <a:pPr/>
              <a:t>26/3/2018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35A671-930B-4B10-950E-4A19C0D5DC3E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Κατακόρυφος τίτλος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BB8E0E-6AC4-4ACE-A074-D8A226AE5A97}" type="datetimeFigureOut">
              <a:rPr lang="el-GR" smtClean="0"/>
              <a:pPr/>
              <a:t>26/3/2018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35A671-930B-4B10-950E-4A19C0D5DC3E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Αντι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BB8E0E-6AC4-4ACE-A074-D8A226AE5A97}" type="datetimeFigureOut">
              <a:rPr lang="el-GR" smtClean="0"/>
              <a:pPr/>
              <a:t>26/3/2018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35A671-930B-4B10-950E-4A19C0D5DC3E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BB8E0E-6AC4-4ACE-A074-D8A226AE5A97}" type="datetimeFigureOut">
              <a:rPr lang="el-GR" smtClean="0"/>
              <a:pPr/>
              <a:t>26/3/2018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35A671-930B-4B10-950E-4A19C0D5DC3E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περιεχομένου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BB8E0E-6AC4-4ACE-A074-D8A226AE5A97}" type="datetimeFigureOut">
              <a:rPr lang="el-GR" smtClean="0"/>
              <a:pPr/>
              <a:t>26/3/2018</a:t>
            </a:fld>
            <a:endParaRPr lang="el-GR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35A671-930B-4B10-950E-4A19C0D5DC3E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5" name="4 - Θέση κειμένου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</p:txBody>
      </p:sp>
      <p:sp>
        <p:nvSpPr>
          <p:cNvPr id="6" name="5 - Θέση περιεχομένου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7" name="6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BB8E0E-6AC4-4ACE-A074-D8A226AE5A97}" type="datetimeFigureOut">
              <a:rPr lang="el-GR" smtClean="0"/>
              <a:pPr/>
              <a:t>26/3/2018</a:t>
            </a:fld>
            <a:endParaRPr lang="el-GR"/>
          </a:p>
        </p:txBody>
      </p:sp>
      <p:sp>
        <p:nvSpPr>
          <p:cNvPr id="8" name="7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8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35A671-930B-4B10-950E-4A19C0D5DC3E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BB8E0E-6AC4-4ACE-A074-D8A226AE5A97}" type="datetimeFigureOut">
              <a:rPr lang="el-GR" smtClean="0"/>
              <a:pPr/>
              <a:t>26/3/2018</a:t>
            </a:fld>
            <a:endParaRPr lang="el-GR"/>
          </a:p>
        </p:txBody>
      </p:sp>
      <p:sp>
        <p:nvSpPr>
          <p:cNvPr id="4" name="3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4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35A671-930B-4B10-950E-4A19C0D5DC3E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BB8E0E-6AC4-4ACE-A074-D8A226AE5A97}" type="datetimeFigureOut">
              <a:rPr lang="el-GR" smtClean="0"/>
              <a:pPr/>
              <a:t>26/3/2018</a:t>
            </a:fld>
            <a:endParaRPr lang="el-GR"/>
          </a:p>
        </p:txBody>
      </p:sp>
      <p:sp>
        <p:nvSpPr>
          <p:cNvPr id="3" name="2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35A671-930B-4B10-950E-4A19C0D5DC3E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BB8E0E-6AC4-4ACE-A074-D8A226AE5A97}" type="datetimeFigureOut">
              <a:rPr lang="el-GR" smtClean="0"/>
              <a:pPr/>
              <a:t>26/3/2018</a:t>
            </a:fld>
            <a:endParaRPr lang="el-GR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35A671-930B-4B10-950E-4A19C0D5DC3E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εικόνας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GR"/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BB8E0E-6AC4-4ACE-A074-D8A226AE5A97}" type="datetimeFigureOut">
              <a:rPr lang="el-GR" smtClean="0"/>
              <a:pPr/>
              <a:t>26/3/2018</a:t>
            </a:fld>
            <a:endParaRPr lang="el-GR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35A671-930B-4B10-950E-4A19C0D5DC3E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τίτλου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BB8E0E-6AC4-4ACE-A074-D8A226AE5A97}" type="datetimeFigureOut">
              <a:rPr lang="el-GR" smtClean="0"/>
              <a:pPr/>
              <a:t>26/3/2018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35A671-930B-4B10-950E-4A19C0D5DC3E}" type="slidenum">
              <a:rPr lang="el-GR" smtClean="0"/>
              <a:pPr/>
              <a:t>‹#›</a:t>
            </a:fld>
            <a:endParaRPr lang="el-G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1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1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1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1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eg"/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1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eg"/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1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eg"/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1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eg"/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1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eg"/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1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1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ctrTitle"/>
          </p:nvPr>
        </p:nvSpPr>
        <p:spPr>
          <a:xfrm>
            <a:off x="683568" y="1268760"/>
            <a:ext cx="7772400" cy="1803050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l-GR" sz="3200" b="1" dirty="0">
                <a:solidFill>
                  <a:srgbClr val="C00000"/>
                </a:solidFill>
                <a:latin typeface="Constantia" pitchFamily="18" charset="0"/>
              </a:rPr>
              <a:t>Η τέχνη της Αναγέννησης </a:t>
            </a:r>
            <a:br>
              <a:rPr lang="el-GR" sz="3200" b="1" dirty="0">
                <a:solidFill>
                  <a:srgbClr val="C00000"/>
                </a:solidFill>
                <a:latin typeface="Constantia" pitchFamily="18" charset="0"/>
              </a:rPr>
            </a:br>
            <a:r>
              <a:rPr lang="el-GR" sz="3200" b="1" dirty="0">
                <a:solidFill>
                  <a:srgbClr val="C00000"/>
                </a:solidFill>
                <a:latin typeface="Constantia" pitchFamily="18" charset="0"/>
              </a:rPr>
              <a:t>στον </a:t>
            </a:r>
            <a:r>
              <a:rPr lang="el-GR" sz="3200" b="1" dirty="0" err="1">
                <a:solidFill>
                  <a:srgbClr val="C00000"/>
                </a:solidFill>
                <a:latin typeface="Constantia" pitchFamily="18" charset="0"/>
              </a:rPr>
              <a:t>βορειοευρωπαϊκό</a:t>
            </a:r>
            <a:r>
              <a:rPr lang="el-GR" sz="3200" b="1" dirty="0">
                <a:solidFill>
                  <a:srgbClr val="C00000"/>
                </a:solidFill>
                <a:latin typeface="Constantia" pitchFamily="18" charset="0"/>
              </a:rPr>
              <a:t> χώρο</a:t>
            </a:r>
          </a:p>
        </p:txBody>
      </p:sp>
      <p:sp>
        <p:nvSpPr>
          <p:cNvPr id="3" name="2 - Υπότιτλος"/>
          <p:cNvSpPr>
            <a:spLocks noGrp="1"/>
          </p:cNvSpPr>
          <p:nvPr>
            <p:ph type="subTitle" idx="1"/>
          </p:nvPr>
        </p:nvSpPr>
        <p:spPr>
          <a:xfrm>
            <a:off x="1643042" y="4372016"/>
            <a:ext cx="5786478" cy="1343000"/>
          </a:xfrm>
        </p:spPr>
        <p:txBody>
          <a:bodyPr>
            <a:normAutofit/>
          </a:bodyPr>
          <a:lstStyle/>
          <a:p>
            <a:r>
              <a:rPr lang="el-GR" sz="2400" b="1" dirty="0">
                <a:solidFill>
                  <a:srgbClr val="002060"/>
                </a:solidFill>
                <a:latin typeface="Arial" pitchFamily="34" charset="0"/>
                <a:ea typeface="Batang" pitchFamily="18" charset="-127"/>
                <a:cs typeface="Arial" pitchFamily="34" charset="0"/>
              </a:rPr>
              <a:t>Ιστορικό πλαίσιο και ορισμός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- Υπότιτλος"/>
          <p:cNvSpPr>
            <a:spLocks noGrp="1"/>
          </p:cNvSpPr>
          <p:nvPr>
            <p:ph type="subTitle" idx="1"/>
          </p:nvPr>
        </p:nvSpPr>
        <p:spPr>
          <a:xfrm>
            <a:off x="0" y="5643602"/>
            <a:ext cx="9144000" cy="1285860"/>
          </a:xfrm>
        </p:spPr>
        <p:txBody>
          <a:bodyPr>
            <a:normAutofit fontScale="62500" lnSpcReduction="20000"/>
          </a:bodyPr>
          <a:lstStyle/>
          <a:p>
            <a:r>
              <a:rPr lang="en-US" sz="2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Lucas Cranach </a:t>
            </a:r>
            <a:r>
              <a:rPr lang="el-GR" sz="2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ο πρεσβύτερος</a:t>
            </a:r>
          </a:p>
          <a:p>
            <a:r>
              <a:rPr lang="el-GR" sz="2600" i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Αντιπαράθεση της Προτεσταντικής και Καθολικής Χριστιανοσύνης</a:t>
            </a:r>
            <a:r>
              <a:rPr lang="el-GR" sz="21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,</a:t>
            </a:r>
          </a:p>
          <a:p>
            <a:r>
              <a:rPr lang="el-GR" sz="2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(η διαφορά ανάμεσα στην αληθινή θρησκεία του Ιησού και την ψεύτικη ειδωλολατρική διδασκαλία του Αντίχριστου)</a:t>
            </a:r>
          </a:p>
          <a:p>
            <a:r>
              <a:rPr lang="el-GR" sz="2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1545, </a:t>
            </a:r>
            <a:r>
              <a:rPr lang="el-GR" sz="26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επιχρωματισμένη</a:t>
            </a:r>
            <a:r>
              <a:rPr lang="el-GR" sz="2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ξυλογραφία</a:t>
            </a:r>
          </a:p>
          <a:p>
            <a:r>
              <a:rPr lang="el-GR" sz="2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Βερολίνο, </a:t>
            </a:r>
            <a:r>
              <a:rPr lang="en-US" sz="26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Staaliche</a:t>
            </a:r>
            <a:r>
              <a:rPr lang="en-US" sz="2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Museen</a:t>
            </a:r>
            <a:endParaRPr lang="el-GR" sz="26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endParaRPr lang="el-GR" sz="16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4 - Εικόνα" descr="Lucas CRANACH 9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1"/>
            <a:ext cx="9144000" cy="557784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2 - Υπότιτλος"/>
          <p:cNvSpPr txBox="1">
            <a:spLocks/>
          </p:cNvSpPr>
          <p:nvPr/>
        </p:nvSpPr>
        <p:spPr>
          <a:xfrm>
            <a:off x="2379712" y="5872190"/>
            <a:ext cx="4136504" cy="98583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sz="1600" dirty="0" err="1">
                <a:latin typeface="Arial" pitchFamily="34" charset="0"/>
                <a:cs typeface="Arial" pitchFamily="34" charset="0"/>
              </a:rPr>
              <a:t>Frans</a:t>
            </a:r>
            <a:r>
              <a:rPr lang="en-US" sz="1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600" dirty="0" err="1">
                <a:latin typeface="Arial" pitchFamily="34" charset="0"/>
                <a:cs typeface="Arial" pitchFamily="34" charset="0"/>
              </a:rPr>
              <a:t>Hogenberg</a:t>
            </a:r>
            <a:endParaRPr lang="en-US" sz="1600" dirty="0"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l-GR" sz="1600" i="1" dirty="0">
                <a:latin typeface="Arial" pitchFamily="34" charset="0"/>
                <a:cs typeface="Arial" pitchFamily="34" charset="0"/>
              </a:rPr>
              <a:t>Η εικονομαχία στην Αμβέρσα</a:t>
            </a:r>
            <a:r>
              <a:rPr lang="el-GR" sz="1600" dirty="0">
                <a:latin typeface="Arial" pitchFamily="34" charset="0"/>
                <a:cs typeface="Arial" pitchFamily="34" charset="0"/>
              </a:rPr>
              <a:t>, </a:t>
            </a:r>
            <a:r>
              <a:rPr lang="el-GR" sz="1600" dirty="0" err="1">
                <a:latin typeface="Arial" pitchFamily="34" charset="0"/>
                <a:cs typeface="Arial" pitchFamily="34" charset="0"/>
              </a:rPr>
              <a:t>περ</a:t>
            </a:r>
            <a:r>
              <a:rPr lang="el-GR" sz="1600" dirty="0">
                <a:latin typeface="Arial" pitchFamily="34" charset="0"/>
                <a:cs typeface="Arial" pitchFamily="34" charset="0"/>
              </a:rPr>
              <a:t>. 1570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l-GR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χαρακτικό </a:t>
            </a:r>
          </a:p>
        </p:txBody>
      </p:sp>
      <p:pic>
        <p:nvPicPr>
          <p:cNvPr id="3" name="2 - Εικόνα" descr="20180225_125527.jpg"/>
          <p:cNvPicPr>
            <a:picLocks noChangeAspect="1"/>
          </p:cNvPicPr>
          <p:nvPr/>
        </p:nvPicPr>
        <p:blipFill>
          <a:blip r:embed="rId2" cstate="print"/>
          <a:srcRect l="11354" t="25657" r="7065" b="32986"/>
          <a:stretch>
            <a:fillRect/>
          </a:stretch>
        </p:blipFill>
        <p:spPr>
          <a:xfrm>
            <a:off x="357158" y="-1"/>
            <a:ext cx="8501122" cy="5746129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1 - Τίτλος"/>
          <p:cNvSpPr>
            <a:spLocks noGrp="1"/>
          </p:cNvSpPr>
          <p:nvPr>
            <p:ph type="ctrTitle"/>
          </p:nvPr>
        </p:nvSpPr>
        <p:spPr>
          <a:xfrm>
            <a:off x="683568" y="1268760"/>
            <a:ext cx="7772400" cy="1803050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l-GR" sz="3200" b="1" dirty="0">
                <a:solidFill>
                  <a:srgbClr val="C00000"/>
                </a:solidFill>
                <a:latin typeface="Constantia" pitchFamily="18" charset="0"/>
              </a:rPr>
              <a:t>Η τέχνη της Αναγέννησης </a:t>
            </a:r>
            <a:br>
              <a:rPr lang="el-GR" sz="3200" b="1" dirty="0">
                <a:solidFill>
                  <a:srgbClr val="C00000"/>
                </a:solidFill>
                <a:latin typeface="Constantia" pitchFamily="18" charset="0"/>
              </a:rPr>
            </a:br>
            <a:r>
              <a:rPr lang="el-GR" sz="3200" b="1" dirty="0">
                <a:solidFill>
                  <a:srgbClr val="C00000"/>
                </a:solidFill>
                <a:latin typeface="Constantia" pitchFamily="18" charset="0"/>
              </a:rPr>
              <a:t>στον </a:t>
            </a:r>
            <a:r>
              <a:rPr lang="el-GR" sz="3200" b="1" dirty="0" err="1">
                <a:solidFill>
                  <a:srgbClr val="C00000"/>
                </a:solidFill>
                <a:latin typeface="Constantia" pitchFamily="18" charset="0"/>
              </a:rPr>
              <a:t>βορειοευρωπαϊκό</a:t>
            </a:r>
            <a:r>
              <a:rPr lang="el-GR" sz="3200" b="1" dirty="0">
                <a:solidFill>
                  <a:srgbClr val="C00000"/>
                </a:solidFill>
                <a:latin typeface="Constantia" pitchFamily="18" charset="0"/>
              </a:rPr>
              <a:t> χώρο</a:t>
            </a:r>
          </a:p>
        </p:txBody>
      </p:sp>
      <p:sp>
        <p:nvSpPr>
          <p:cNvPr id="6" name="2 - Υπότιτλος"/>
          <p:cNvSpPr txBox="1">
            <a:spLocks/>
          </p:cNvSpPr>
          <p:nvPr/>
        </p:nvSpPr>
        <p:spPr>
          <a:xfrm>
            <a:off x="642910" y="4143380"/>
            <a:ext cx="7858180" cy="1343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algn="ctr">
              <a:spcBef>
                <a:spcPct val="20000"/>
              </a:spcBef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Batang" pitchFamily="18" charset="-127"/>
                <a:cs typeface="Arial" pitchFamily="34" charset="0"/>
              </a:rPr>
              <a:t>Ars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Batang" pitchFamily="18" charset="-127"/>
                <a:cs typeface="Arial" pitchFamily="34" charset="0"/>
              </a:rPr>
              <a:t>   nova</a:t>
            </a:r>
            <a:endParaRPr kumimoji="0" lang="el-GR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itchFamily="34" charset="0"/>
              <a:ea typeface="Batang" pitchFamily="18" charset="-127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- Υπότιτλος"/>
          <p:cNvSpPr>
            <a:spLocks noGrp="1"/>
          </p:cNvSpPr>
          <p:nvPr>
            <p:ph type="subTitle" idx="1"/>
          </p:nvPr>
        </p:nvSpPr>
        <p:spPr>
          <a:xfrm>
            <a:off x="-32" y="4214818"/>
            <a:ext cx="4136504" cy="2285374"/>
          </a:xfrm>
        </p:spPr>
        <p:txBody>
          <a:bodyPr>
            <a:normAutofit/>
          </a:bodyPr>
          <a:lstStyle/>
          <a:p>
            <a:r>
              <a:rPr lang="el-GR" sz="1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Αδερφοί </a:t>
            </a:r>
            <a:r>
              <a:rPr lang="it-IT" sz="1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Limburg</a:t>
            </a:r>
            <a:endParaRPr lang="el-GR" sz="16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r>
              <a:rPr lang="el-GR" sz="1600" i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Ο μήνας Ιανουάριος</a:t>
            </a:r>
            <a:r>
              <a:rPr lang="it-IT" sz="1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, 1412-16</a:t>
            </a:r>
            <a:endParaRPr lang="el-GR" sz="16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r>
              <a:rPr lang="el-GR" sz="1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εικονογράφηση στο </a:t>
            </a:r>
            <a:r>
              <a:rPr lang="it-IT" sz="1600" i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Les trés riches heures</a:t>
            </a:r>
            <a:r>
              <a:rPr lang="it-IT" sz="1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endParaRPr lang="el-GR" sz="16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r>
              <a:rPr lang="el-GR" sz="1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για τον δούκα του</a:t>
            </a:r>
            <a:r>
              <a:rPr lang="it-IT" sz="1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Berry</a:t>
            </a:r>
            <a:endParaRPr lang="el-GR" sz="16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r>
              <a:rPr lang="el-GR" sz="1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μικρογραφία</a:t>
            </a:r>
            <a:r>
              <a:rPr lang="it-IT" sz="1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, 29,4 × 21 </a:t>
            </a:r>
            <a:r>
              <a:rPr lang="el-GR" sz="1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εκ</a:t>
            </a:r>
            <a:r>
              <a:rPr lang="it-IT" sz="1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.</a:t>
            </a:r>
            <a:endParaRPr lang="el-GR" sz="16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r>
              <a:rPr lang="it-IT" sz="1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Chantilly, Musée Condé</a:t>
            </a:r>
            <a:r>
              <a:rPr lang="el-GR" sz="1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1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Ms 65 </a:t>
            </a:r>
            <a:r>
              <a:rPr lang="it-IT" sz="1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endParaRPr lang="el-GR" sz="16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endParaRPr lang="el-GR" sz="16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4 - Εικόνα" descr="Limburg 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143372" y="0"/>
            <a:ext cx="4268011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- Υπότιτλος"/>
          <p:cNvSpPr>
            <a:spLocks noGrp="1"/>
          </p:cNvSpPr>
          <p:nvPr>
            <p:ph type="subTitle" idx="1"/>
          </p:nvPr>
        </p:nvSpPr>
        <p:spPr>
          <a:xfrm>
            <a:off x="965900" y="5287030"/>
            <a:ext cx="7535190" cy="1713870"/>
          </a:xfrm>
        </p:spPr>
        <p:txBody>
          <a:bodyPr>
            <a:normAutofit/>
          </a:bodyPr>
          <a:lstStyle/>
          <a:p>
            <a:r>
              <a:rPr lang="el-GR" sz="1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Αδερφοί </a:t>
            </a:r>
            <a:r>
              <a:rPr lang="it-IT" sz="1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Limburg</a:t>
            </a:r>
            <a:endParaRPr lang="el-GR" sz="16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r>
              <a:rPr lang="el-GR" sz="1600" i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Η πτώση του ανθρώπου – Ο Ευαγγελισμός</a:t>
            </a:r>
            <a:r>
              <a:rPr lang="el-GR" sz="1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, 1412-16</a:t>
            </a:r>
          </a:p>
          <a:p>
            <a:r>
              <a:rPr lang="el-GR" sz="1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εικονογραφήσεις στο </a:t>
            </a:r>
            <a:r>
              <a:rPr lang="en-US" sz="1600" i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Les </a:t>
            </a:r>
            <a:r>
              <a:rPr lang="en-US" sz="1600" i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tr</a:t>
            </a:r>
            <a:r>
              <a:rPr lang="el-GR" sz="1600" i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é</a:t>
            </a:r>
            <a:r>
              <a:rPr lang="en-US" sz="1600" i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 riches </a:t>
            </a:r>
            <a:r>
              <a:rPr lang="en-US" sz="1600" i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heures</a:t>
            </a:r>
            <a:r>
              <a:rPr lang="en-US" sz="1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l-GR" sz="1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για τον δούκα του </a:t>
            </a:r>
            <a:r>
              <a:rPr lang="it-IT" sz="1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Berry</a:t>
            </a:r>
            <a:endParaRPr lang="el-GR" sz="16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r>
              <a:rPr lang="el-GR" sz="1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μικρογραφίες, 29,4 × 21 εκ. (έκαστη)</a:t>
            </a:r>
          </a:p>
          <a:p>
            <a:r>
              <a:rPr lang="it-IT" sz="1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Chantilly</a:t>
            </a:r>
            <a:r>
              <a:rPr lang="el-GR" sz="1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it-IT" sz="1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Mus</a:t>
            </a:r>
            <a:r>
              <a:rPr lang="el-GR" sz="1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é</a:t>
            </a:r>
            <a:r>
              <a:rPr lang="it-IT" sz="1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e Cond</a:t>
            </a:r>
            <a:r>
              <a:rPr lang="el-GR" sz="1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é, </a:t>
            </a:r>
            <a:r>
              <a:rPr lang="en-US" sz="1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Ms</a:t>
            </a:r>
            <a:r>
              <a:rPr lang="el-GR" sz="1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65    </a:t>
            </a:r>
          </a:p>
          <a:p>
            <a:endParaRPr lang="el-GR" sz="16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4 - Εικόνα" descr="Limburg 1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4286248" cy="5238748"/>
          </a:xfrm>
          <a:prstGeom prst="rect">
            <a:avLst/>
          </a:prstGeom>
        </p:spPr>
      </p:pic>
      <p:pic>
        <p:nvPicPr>
          <p:cNvPr id="6" name="5 - Εικόνα" descr="Limburg 1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429256" y="-1"/>
            <a:ext cx="3714744" cy="5254235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- Υπότιτλος"/>
          <p:cNvSpPr>
            <a:spLocks noGrp="1"/>
          </p:cNvSpPr>
          <p:nvPr>
            <p:ph type="subTitle" idx="1"/>
          </p:nvPr>
        </p:nvSpPr>
        <p:spPr>
          <a:xfrm>
            <a:off x="-214346" y="5429264"/>
            <a:ext cx="4786346" cy="1500174"/>
          </a:xfrm>
        </p:spPr>
        <p:txBody>
          <a:bodyPr>
            <a:normAutofit lnSpcReduction="10000"/>
          </a:bodyPr>
          <a:lstStyle/>
          <a:p>
            <a:r>
              <a:rPr lang="el-GR" sz="1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Γάλλος χρυσοχόος</a:t>
            </a:r>
          </a:p>
          <a:p>
            <a:r>
              <a:rPr lang="el-GR" sz="1600" i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Η Παρθένος με το Βρέφος</a:t>
            </a:r>
            <a:r>
              <a:rPr lang="en-US" sz="1600" i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l-GR" sz="16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περ</a:t>
            </a:r>
            <a:r>
              <a:rPr lang="el-GR" sz="1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. 1339</a:t>
            </a:r>
            <a:endParaRPr lang="en-US" sz="16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r>
              <a:rPr lang="el-GR" sz="1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επιχρυσωμένο ασήμι, σμάλτο</a:t>
            </a:r>
            <a:r>
              <a:rPr lang="en-US" sz="1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r>
              <a:rPr lang="el-GR" sz="1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και πολύτιμες πέτρες, ύψος 69 εκ.</a:t>
            </a:r>
          </a:p>
          <a:p>
            <a:r>
              <a:rPr lang="el-GR" sz="1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Παρίσι, </a:t>
            </a:r>
            <a:r>
              <a:rPr lang="it-IT" sz="1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Musée du Louvre</a:t>
            </a:r>
            <a:endParaRPr lang="el-GR" sz="16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4 - Εικόνα" descr="Virgin-of-Jeanne-d’Evreux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85786" y="0"/>
            <a:ext cx="2714644" cy="5385854"/>
          </a:xfrm>
          <a:prstGeom prst="rect">
            <a:avLst/>
          </a:prstGeom>
        </p:spPr>
      </p:pic>
      <p:pic>
        <p:nvPicPr>
          <p:cNvPr id="4" name="3 - Εικόνα" descr="20180304_121537.jpg"/>
          <p:cNvPicPr>
            <a:picLocks noChangeAspect="1"/>
          </p:cNvPicPr>
          <p:nvPr/>
        </p:nvPicPr>
        <p:blipFill>
          <a:blip r:embed="rId3" cstate="print"/>
          <a:srcRect l="22222" t="12500" r="25000" b="11458"/>
          <a:stretch>
            <a:fillRect/>
          </a:stretch>
        </p:blipFill>
        <p:spPr>
          <a:xfrm>
            <a:off x="5143504" y="1"/>
            <a:ext cx="2826193" cy="5429264"/>
          </a:xfrm>
          <a:prstGeom prst="rect">
            <a:avLst/>
          </a:prstGeom>
        </p:spPr>
      </p:pic>
      <p:sp>
        <p:nvSpPr>
          <p:cNvPr id="6" name="2 - Υπότιτλος"/>
          <p:cNvSpPr txBox="1">
            <a:spLocks/>
          </p:cNvSpPr>
          <p:nvPr/>
        </p:nvSpPr>
        <p:spPr>
          <a:xfrm>
            <a:off x="4323486" y="5586462"/>
            <a:ext cx="4891984" cy="1343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l-GR" sz="16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Ανώνυμος καλλιτέχνης (βοημός ή αυστριακός)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l-GR" sz="1600" b="0" i="1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Παναγία Κρουμάου</a:t>
            </a:r>
            <a:r>
              <a:rPr kumimoji="0" lang="el-GR" sz="16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, περ. 1400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l-GR" sz="16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ασβεστόλιθος επιχρωματισμένος, ύψος 112 εκ.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l-GR" sz="16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Βιέννη, </a:t>
            </a:r>
            <a:r>
              <a:rPr kumimoji="0" lang="it-IT" sz="16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Kunsthistorisches Museum</a:t>
            </a:r>
            <a:r>
              <a:rPr kumimoji="0" lang="el-GR" sz="16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  </a:t>
            </a:r>
            <a:endParaRPr kumimoji="0" lang="el-GR" sz="1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- Υπότιτλος"/>
          <p:cNvSpPr>
            <a:spLocks noGrp="1"/>
          </p:cNvSpPr>
          <p:nvPr>
            <p:ph type="subTitle" idx="1"/>
          </p:nvPr>
        </p:nvSpPr>
        <p:spPr>
          <a:xfrm>
            <a:off x="4500562" y="2786058"/>
            <a:ext cx="5000660" cy="2286016"/>
          </a:xfrm>
        </p:spPr>
        <p:txBody>
          <a:bodyPr>
            <a:normAutofit/>
          </a:bodyPr>
          <a:lstStyle/>
          <a:p>
            <a:r>
              <a:rPr lang="el-GR" sz="1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Ανώνυμος χρυσοχόος (Παρίσι)</a:t>
            </a:r>
          </a:p>
          <a:p>
            <a:r>
              <a:rPr lang="el-GR" sz="1600" i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Η Παναγία με το Βρέφος </a:t>
            </a:r>
          </a:p>
          <a:p>
            <a:r>
              <a:rPr lang="el-GR" sz="1600" i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– μικρό χρυσό άλογο</a:t>
            </a:r>
            <a:r>
              <a:rPr lang="el-GR" sz="1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l-GR" sz="16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περ</a:t>
            </a:r>
            <a:r>
              <a:rPr lang="el-GR" sz="1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. 1405</a:t>
            </a:r>
          </a:p>
          <a:p>
            <a:r>
              <a:rPr lang="el-GR" sz="1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χρυσός, ασήμι, σμάλτο, </a:t>
            </a:r>
          </a:p>
          <a:p>
            <a:r>
              <a:rPr lang="el-GR" sz="1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πολύτιμοι λίθοι, ύψος 62 εκ. </a:t>
            </a:r>
          </a:p>
          <a:p>
            <a:r>
              <a:rPr lang="it-IT" sz="1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Alteting, </a:t>
            </a:r>
            <a:r>
              <a:rPr lang="el-GR" sz="1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Θησαυροφυλάκιο </a:t>
            </a:r>
          </a:p>
          <a:p>
            <a:r>
              <a:rPr lang="el-GR" sz="1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του Παρεκκλησίου </a:t>
            </a:r>
            <a:r>
              <a:rPr lang="el-GR" sz="16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Χάιλιγκεν</a:t>
            </a:r>
            <a:endParaRPr lang="el-GR" sz="16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3 - Εικόνα" descr="033crop_gothic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00066" y="20892"/>
            <a:ext cx="4857752" cy="6837132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2 - Υπότιτλος"/>
          <p:cNvSpPr txBox="1">
            <a:spLocks/>
          </p:cNvSpPr>
          <p:nvPr/>
        </p:nvSpPr>
        <p:spPr>
          <a:xfrm>
            <a:off x="2000232" y="5715016"/>
            <a:ext cx="5143536" cy="13573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algn="ctr"/>
            <a:r>
              <a:rPr lang="en-US" sz="1600" dirty="0">
                <a:latin typeface="Arial" pitchFamily="34" charset="0"/>
                <a:cs typeface="Arial" pitchFamily="34" charset="0"/>
              </a:rPr>
              <a:t>Claus </a:t>
            </a:r>
            <a:r>
              <a:rPr lang="en-US" sz="1600" dirty="0" err="1">
                <a:latin typeface="Arial" pitchFamily="34" charset="0"/>
                <a:cs typeface="Arial" pitchFamily="34" charset="0"/>
              </a:rPr>
              <a:t>Sluter</a:t>
            </a:r>
            <a:r>
              <a:rPr lang="el-GR" sz="1600" dirty="0">
                <a:latin typeface="Arial" pitchFamily="34" charset="0"/>
                <a:cs typeface="Arial" pitchFamily="34" charset="0"/>
              </a:rPr>
              <a:t> </a:t>
            </a:r>
          </a:p>
          <a:p>
            <a:pPr algn="ctr"/>
            <a:r>
              <a:rPr lang="el-GR" sz="1600" i="1" dirty="0">
                <a:latin typeface="Arial" pitchFamily="34" charset="0"/>
                <a:cs typeface="Arial" pitchFamily="34" charset="0"/>
              </a:rPr>
              <a:t>Κρήνη του Μωυσή –  μορφές προφητών</a:t>
            </a:r>
            <a:r>
              <a:rPr lang="el-GR" sz="1600" dirty="0">
                <a:latin typeface="Arial" pitchFamily="34" charset="0"/>
                <a:cs typeface="Arial" pitchFamily="34" charset="0"/>
              </a:rPr>
              <a:t>, 1395-1406</a:t>
            </a:r>
          </a:p>
          <a:p>
            <a:pPr algn="ctr"/>
            <a:r>
              <a:rPr lang="el-GR" sz="1600" dirty="0">
                <a:latin typeface="Arial" pitchFamily="34" charset="0"/>
                <a:cs typeface="Arial" pitchFamily="34" charset="0"/>
              </a:rPr>
              <a:t>ασβεστόλιθος, ύψος 360 εκ.</a:t>
            </a:r>
          </a:p>
          <a:p>
            <a:pPr algn="ctr"/>
            <a:r>
              <a:rPr lang="el-GR" sz="1600" dirty="0">
                <a:latin typeface="Arial" pitchFamily="34" charset="0"/>
                <a:cs typeface="Arial" pitchFamily="34" charset="0"/>
              </a:rPr>
              <a:t>Ντιζόν, </a:t>
            </a:r>
            <a:r>
              <a:rPr lang="en-US" sz="1600" dirty="0" err="1">
                <a:latin typeface="Arial" pitchFamily="34" charset="0"/>
                <a:cs typeface="Arial" pitchFamily="34" charset="0"/>
              </a:rPr>
              <a:t>Musée</a:t>
            </a:r>
            <a:r>
              <a:rPr lang="en-US" sz="1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600" dirty="0" err="1">
                <a:latin typeface="Arial" pitchFamily="34" charset="0"/>
                <a:cs typeface="Arial" pitchFamily="34" charset="0"/>
              </a:rPr>
              <a:t>Archeologique</a:t>
            </a:r>
            <a:r>
              <a:rPr lang="en-GB" sz="1600" dirty="0">
                <a:latin typeface="Arial" pitchFamily="34" charset="0"/>
                <a:cs typeface="Arial" pitchFamily="34" charset="0"/>
              </a:rPr>
              <a:t> </a:t>
            </a:r>
            <a:endParaRPr lang="el-GR" sz="1600" dirty="0"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l-GR" sz="1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pic>
        <p:nvPicPr>
          <p:cNvPr id="5" name="4 - Εικόνα" descr="Claus SLUTER 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3929058" cy="5694288"/>
          </a:xfrm>
          <a:prstGeom prst="rect">
            <a:avLst/>
          </a:prstGeom>
        </p:spPr>
      </p:pic>
      <p:pic>
        <p:nvPicPr>
          <p:cNvPr id="6" name="5 - Εικόνα" descr="Claus SLUTER 1B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286380" y="0"/>
            <a:ext cx="3857620" cy="5670702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4 - Εικόνα" descr="Claus SLUTER 1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57158" y="0"/>
            <a:ext cx="3643306" cy="5544740"/>
          </a:xfrm>
          <a:prstGeom prst="rect">
            <a:avLst/>
          </a:prstGeom>
        </p:spPr>
      </p:pic>
      <p:pic>
        <p:nvPicPr>
          <p:cNvPr id="6" name="5 - Εικόνα" descr="Claus SLUTER 1F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33930" y="0"/>
            <a:ext cx="4224350" cy="5549740"/>
          </a:xfrm>
          <a:prstGeom prst="rect">
            <a:avLst/>
          </a:prstGeom>
        </p:spPr>
      </p:pic>
      <p:sp>
        <p:nvSpPr>
          <p:cNvPr id="7" name="2 - Υπότιτλος"/>
          <p:cNvSpPr txBox="1">
            <a:spLocks/>
          </p:cNvSpPr>
          <p:nvPr/>
        </p:nvSpPr>
        <p:spPr>
          <a:xfrm>
            <a:off x="142844" y="5643578"/>
            <a:ext cx="8501122" cy="121444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algn="ctr"/>
            <a:r>
              <a:rPr lang="en-US" sz="1600" dirty="0">
                <a:latin typeface="Arial" pitchFamily="34" charset="0"/>
                <a:cs typeface="Arial" pitchFamily="34" charset="0"/>
              </a:rPr>
              <a:t>Claus </a:t>
            </a:r>
            <a:r>
              <a:rPr lang="en-US" sz="1600" dirty="0" err="1">
                <a:latin typeface="Arial" pitchFamily="34" charset="0"/>
                <a:cs typeface="Arial" pitchFamily="34" charset="0"/>
              </a:rPr>
              <a:t>Sluter</a:t>
            </a:r>
            <a:r>
              <a:rPr lang="el-GR" sz="1600" dirty="0">
                <a:latin typeface="Arial" pitchFamily="34" charset="0"/>
                <a:cs typeface="Arial" pitchFamily="34" charset="0"/>
              </a:rPr>
              <a:t> </a:t>
            </a:r>
          </a:p>
          <a:p>
            <a:pPr algn="ctr"/>
            <a:r>
              <a:rPr lang="el-GR" sz="1600" i="1" dirty="0">
                <a:latin typeface="Arial" pitchFamily="34" charset="0"/>
                <a:cs typeface="Arial" pitchFamily="34" charset="0"/>
              </a:rPr>
              <a:t>Κρήνη του Μωυσή </a:t>
            </a:r>
            <a:r>
              <a:rPr lang="en-US" sz="1600" i="1" dirty="0">
                <a:latin typeface="Arial" pitchFamily="34" charset="0"/>
                <a:cs typeface="Arial" pitchFamily="34" charset="0"/>
              </a:rPr>
              <a:t>: </a:t>
            </a:r>
            <a:r>
              <a:rPr lang="el-GR" sz="1600" i="1" dirty="0">
                <a:latin typeface="Arial" pitchFamily="34" charset="0"/>
                <a:cs typeface="Arial" pitchFamily="34" charset="0"/>
              </a:rPr>
              <a:t>Μορφή κλαίουσα</a:t>
            </a:r>
            <a:r>
              <a:rPr lang="en-US" sz="1600" i="1" dirty="0">
                <a:latin typeface="Arial" pitchFamily="34" charset="0"/>
                <a:cs typeface="Arial" pitchFamily="34" charset="0"/>
              </a:rPr>
              <a:t> – O</a:t>
            </a:r>
            <a:r>
              <a:rPr lang="el-GR" sz="1600" i="1" dirty="0">
                <a:latin typeface="Arial" pitchFamily="34" charset="0"/>
                <a:cs typeface="Arial" pitchFamily="34" charset="0"/>
              </a:rPr>
              <a:t> Ιησούς</a:t>
            </a:r>
            <a:r>
              <a:rPr lang="el-GR" sz="1600" dirty="0">
                <a:latin typeface="Arial" pitchFamily="34" charset="0"/>
                <a:cs typeface="Arial" pitchFamily="34" charset="0"/>
              </a:rPr>
              <a:t>, 1395-1406</a:t>
            </a:r>
          </a:p>
          <a:p>
            <a:pPr algn="ctr"/>
            <a:r>
              <a:rPr lang="el-GR" sz="1600" dirty="0">
                <a:latin typeface="Arial" pitchFamily="34" charset="0"/>
                <a:cs typeface="Arial" pitchFamily="34" charset="0"/>
              </a:rPr>
              <a:t>ασβεστόλιθος μερικώς </a:t>
            </a:r>
            <a:r>
              <a:rPr lang="el-GR" sz="1600" dirty="0" err="1">
                <a:latin typeface="Arial" pitchFamily="34" charset="0"/>
                <a:cs typeface="Arial" pitchFamily="34" charset="0"/>
              </a:rPr>
              <a:t>επιχρωματισμένος</a:t>
            </a:r>
            <a:endParaRPr lang="el-GR" sz="1600" dirty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l-GR" sz="1600" dirty="0">
                <a:latin typeface="Arial" pitchFamily="34" charset="0"/>
                <a:cs typeface="Arial" pitchFamily="34" charset="0"/>
              </a:rPr>
              <a:t>Ντιζόν, </a:t>
            </a:r>
            <a:r>
              <a:rPr lang="en-US" sz="1600" dirty="0" err="1">
                <a:latin typeface="Arial" pitchFamily="34" charset="0"/>
                <a:cs typeface="Arial" pitchFamily="34" charset="0"/>
              </a:rPr>
              <a:t>Musée</a:t>
            </a:r>
            <a:r>
              <a:rPr lang="en-US" sz="1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600" dirty="0" err="1">
                <a:latin typeface="Arial" pitchFamily="34" charset="0"/>
                <a:cs typeface="Arial" pitchFamily="34" charset="0"/>
              </a:rPr>
              <a:t>Archeologique</a:t>
            </a:r>
            <a:r>
              <a:rPr lang="en-GB" sz="1600" dirty="0">
                <a:latin typeface="Arial" pitchFamily="34" charset="0"/>
                <a:cs typeface="Arial" pitchFamily="34" charset="0"/>
              </a:rPr>
              <a:t> </a:t>
            </a:r>
            <a:endParaRPr lang="el-GR" sz="1600" dirty="0"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l-GR" sz="1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- Υπότιτλος"/>
          <p:cNvSpPr>
            <a:spLocks noGrp="1"/>
          </p:cNvSpPr>
          <p:nvPr>
            <p:ph type="subTitle" idx="1"/>
          </p:nvPr>
        </p:nvSpPr>
        <p:spPr>
          <a:xfrm>
            <a:off x="1071570" y="285728"/>
            <a:ext cx="3500430" cy="1857364"/>
          </a:xfrm>
        </p:spPr>
        <p:txBody>
          <a:bodyPr>
            <a:normAutofit/>
          </a:bodyPr>
          <a:lstStyle/>
          <a:p>
            <a:r>
              <a:rPr lang="en-US" sz="16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Matthieu</a:t>
            </a:r>
            <a:r>
              <a:rPr lang="en-US" sz="1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d’Arras</a:t>
            </a:r>
            <a:r>
              <a:rPr lang="en-US" sz="1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r>
              <a:rPr lang="en-US" sz="1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&amp; Peter </a:t>
            </a:r>
            <a:r>
              <a:rPr lang="en-US" sz="16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Parler</a:t>
            </a:r>
            <a:r>
              <a:rPr lang="en-US" sz="1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l-GR" sz="1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ο νεώτερος</a:t>
            </a:r>
          </a:p>
          <a:p>
            <a:r>
              <a:rPr lang="el-GR" sz="1600" i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Ο καθεδρικός ναός του Αγίου </a:t>
            </a:r>
            <a:r>
              <a:rPr lang="el-GR" sz="1600" i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Βίτου</a:t>
            </a:r>
            <a:r>
              <a:rPr lang="el-GR" sz="1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, </a:t>
            </a:r>
          </a:p>
          <a:p>
            <a:r>
              <a:rPr lang="en-US" sz="1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1344-52 &amp; 1379-86</a:t>
            </a:r>
          </a:p>
          <a:p>
            <a:r>
              <a:rPr lang="el-GR" sz="1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Πράγα</a:t>
            </a:r>
          </a:p>
        </p:txBody>
      </p:sp>
      <p:pic>
        <p:nvPicPr>
          <p:cNvPr id="6" name="5 - Εικόνα" descr="Prague 3.jpg"/>
          <p:cNvPicPr>
            <a:picLocks noChangeAspect="1"/>
          </p:cNvPicPr>
          <p:nvPr/>
        </p:nvPicPr>
        <p:blipFill>
          <a:blip r:embed="rId2" cstate="print"/>
          <a:srcRect l="15833" r="13333"/>
          <a:stretch>
            <a:fillRect/>
          </a:stretch>
        </p:blipFill>
        <p:spPr>
          <a:xfrm>
            <a:off x="4643439" y="0"/>
            <a:ext cx="4500562" cy="4242853"/>
          </a:xfrm>
          <a:prstGeom prst="rect">
            <a:avLst/>
          </a:prstGeom>
        </p:spPr>
      </p:pic>
      <p:pic>
        <p:nvPicPr>
          <p:cNvPr id="5" name="4 - Εικόνα" descr="bust-Petera-Parler.jpg"/>
          <p:cNvPicPr>
            <a:picLocks noChangeAspect="1"/>
          </p:cNvPicPr>
          <p:nvPr/>
        </p:nvPicPr>
        <p:blipFill>
          <a:blip r:embed="rId3" cstate="print"/>
          <a:srcRect l="14728" r="15030"/>
          <a:stretch>
            <a:fillRect/>
          </a:stretch>
        </p:blipFill>
        <p:spPr>
          <a:xfrm>
            <a:off x="-1" y="2428868"/>
            <a:ext cx="4566653" cy="4429131"/>
          </a:xfrm>
          <a:prstGeom prst="rect">
            <a:avLst/>
          </a:prstGeom>
        </p:spPr>
      </p:pic>
      <p:sp>
        <p:nvSpPr>
          <p:cNvPr id="7" name="2 - Υπότιτλος"/>
          <p:cNvSpPr txBox="1">
            <a:spLocks/>
          </p:cNvSpPr>
          <p:nvPr/>
        </p:nvSpPr>
        <p:spPr>
          <a:xfrm>
            <a:off x="4150272" y="5572140"/>
            <a:ext cx="4136504" cy="98583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Peter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Parler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l-GR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ο νεώτερος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l-GR" sz="1600" b="0" i="1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Αυτοπροσωπογραφία</a:t>
            </a:r>
            <a:r>
              <a:rPr kumimoji="0" lang="el-GR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,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1379-86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l-GR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Πράγα, καθεδρικός ναός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- Υπότιτλος"/>
          <p:cNvSpPr>
            <a:spLocks noGrp="1"/>
          </p:cNvSpPr>
          <p:nvPr>
            <p:ph type="subTitle" idx="1"/>
          </p:nvPr>
        </p:nvSpPr>
        <p:spPr>
          <a:xfrm>
            <a:off x="6715140" y="785794"/>
            <a:ext cx="2143140" cy="1343000"/>
          </a:xfrm>
        </p:spPr>
        <p:txBody>
          <a:bodyPr>
            <a:normAutofit/>
          </a:bodyPr>
          <a:lstStyle/>
          <a:p>
            <a:r>
              <a:rPr lang="el-GR" sz="1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ΡΩΜΗ</a:t>
            </a:r>
          </a:p>
        </p:txBody>
      </p:sp>
      <p:sp>
        <p:nvSpPr>
          <p:cNvPr id="4" name="2 - Υπότιτλος"/>
          <p:cNvSpPr txBox="1">
            <a:spLocks/>
          </p:cNvSpPr>
          <p:nvPr/>
        </p:nvSpPr>
        <p:spPr>
          <a:xfrm>
            <a:off x="6723690" y="5786454"/>
            <a:ext cx="2920408" cy="7143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l-GR" sz="1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ΚΩΝΣΤΑΝΤΙΝΟΥΠΟΛΗ</a:t>
            </a:r>
          </a:p>
        </p:txBody>
      </p:sp>
      <p:pic>
        <p:nvPicPr>
          <p:cNvPr id="5" name="4 - Εικόνα" descr="Liber Chronicarum Rom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"/>
            <a:ext cx="7072330" cy="3024352"/>
          </a:xfrm>
          <a:prstGeom prst="rect">
            <a:avLst/>
          </a:prstGeom>
        </p:spPr>
      </p:pic>
      <p:pic>
        <p:nvPicPr>
          <p:cNvPr id="6" name="5 - Εικόνα" descr="Liber Chronicarum Constantinopolis.jpg"/>
          <p:cNvPicPr>
            <a:picLocks noChangeAspect="1"/>
          </p:cNvPicPr>
          <p:nvPr/>
        </p:nvPicPr>
        <p:blipFill>
          <a:blip r:embed="rId3" cstate="print"/>
          <a:srcRect l="2817" t="37981" r="3390" b="2786"/>
          <a:stretch>
            <a:fillRect/>
          </a:stretch>
        </p:blipFill>
        <p:spPr>
          <a:xfrm>
            <a:off x="-1" y="3587382"/>
            <a:ext cx="7143769" cy="3270642"/>
          </a:xfrm>
          <a:prstGeom prst="rect">
            <a:avLst/>
          </a:prstGeom>
        </p:spPr>
      </p:pic>
      <p:sp>
        <p:nvSpPr>
          <p:cNvPr id="7" name="2 - Υπότιτλος"/>
          <p:cNvSpPr txBox="1">
            <a:spLocks/>
          </p:cNvSpPr>
          <p:nvPr/>
        </p:nvSpPr>
        <p:spPr>
          <a:xfrm>
            <a:off x="6572264" y="2714620"/>
            <a:ext cx="3214710" cy="1143008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Hartmann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Schedel</a:t>
            </a:r>
            <a:endParaRPr kumimoji="0" lang="el-GR" sz="1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1600" b="0" i="1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Libe</a:t>
            </a:r>
            <a:r>
              <a:rPr kumimoji="0" lang="it-IT" sz="1600" b="0" i="1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r </a:t>
            </a:r>
            <a:r>
              <a:rPr kumimoji="0" lang="en-US" sz="1600" b="0" i="1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Chronicarum</a:t>
            </a:r>
            <a:endParaRPr kumimoji="0" lang="el-GR" sz="1600" b="0" i="1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l-GR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Νυρεμβέργη 1493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1 - Τίτλος"/>
          <p:cNvSpPr>
            <a:spLocks noGrp="1"/>
          </p:cNvSpPr>
          <p:nvPr>
            <p:ph type="ctrTitle"/>
          </p:nvPr>
        </p:nvSpPr>
        <p:spPr>
          <a:xfrm>
            <a:off x="683568" y="1268760"/>
            <a:ext cx="7772400" cy="1803050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l-GR" sz="3200" b="1" dirty="0">
                <a:solidFill>
                  <a:srgbClr val="C00000"/>
                </a:solidFill>
                <a:latin typeface="Constantia" pitchFamily="18" charset="0"/>
              </a:rPr>
              <a:t>Η τέχνη της Αναγέννησης </a:t>
            </a:r>
            <a:br>
              <a:rPr lang="el-GR" sz="3200" b="1" dirty="0">
                <a:solidFill>
                  <a:srgbClr val="C00000"/>
                </a:solidFill>
                <a:latin typeface="Constantia" pitchFamily="18" charset="0"/>
              </a:rPr>
            </a:br>
            <a:r>
              <a:rPr lang="el-GR" sz="3200" b="1" dirty="0">
                <a:solidFill>
                  <a:srgbClr val="C00000"/>
                </a:solidFill>
                <a:latin typeface="Constantia" pitchFamily="18" charset="0"/>
              </a:rPr>
              <a:t>στον </a:t>
            </a:r>
            <a:r>
              <a:rPr lang="el-GR" sz="3200" b="1" dirty="0" err="1">
                <a:solidFill>
                  <a:srgbClr val="C00000"/>
                </a:solidFill>
                <a:latin typeface="Constantia" pitchFamily="18" charset="0"/>
              </a:rPr>
              <a:t>βορειοευρωπαϊκό</a:t>
            </a:r>
            <a:r>
              <a:rPr lang="el-GR" sz="3200" b="1" dirty="0">
                <a:solidFill>
                  <a:srgbClr val="C00000"/>
                </a:solidFill>
                <a:latin typeface="Constantia" pitchFamily="18" charset="0"/>
              </a:rPr>
              <a:t> χώρο</a:t>
            </a:r>
          </a:p>
        </p:txBody>
      </p:sp>
      <p:sp>
        <p:nvSpPr>
          <p:cNvPr id="6" name="2 - Υπότιτλος"/>
          <p:cNvSpPr txBox="1">
            <a:spLocks/>
          </p:cNvSpPr>
          <p:nvPr/>
        </p:nvSpPr>
        <p:spPr>
          <a:xfrm>
            <a:off x="642910" y="4143380"/>
            <a:ext cx="7858180" cy="1343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algn="ctr">
              <a:spcBef>
                <a:spcPct val="20000"/>
              </a:spcBef>
              <a:defRPr/>
            </a:pPr>
            <a:r>
              <a:rPr lang="el-GR" sz="3200" b="1" dirty="0">
                <a:solidFill>
                  <a:srgbClr val="002060"/>
                </a:solidFill>
              </a:rPr>
              <a:t>Γλυπτική</a:t>
            </a:r>
            <a:endParaRPr kumimoji="0" lang="el-GR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itchFamily="34" charset="0"/>
              <a:ea typeface="Batang" pitchFamily="18" charset="-127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- Υπότιτλος"/>
          <p:cNvSpPr>
            <a:spLocks noGrp="1"/>
          </p:cNvSpPr>
          <p:nvPr>
            <p:ph type="subTitle" idx="1"/>
          </p:nvPr>
        </p:nvSpPr>
        <p:spPr>
          <a:xfrm>
            <a:off x="285752" y="2938126"/>
            <a:ext cx="3357554" cy="2491138"/>
          </a:xfrm>
        </p:spPr>
        <p:txBody>
          <a:bodyPr>
            <a:normAutofit/>
          </a:bodyPr>
          <a:lstStyle/>
          <a:p>
            <a:r>
              <a:rPr lang="en-GB" sz="16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Bernt</a:t>
            </a:r>
            <a:r>
              <a:rPr lang="en-GB" sz="1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GB" sz="16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Notke</a:t>
            </a:r>
            <a:r>
              <a:rPr lang="en-GB" sz="1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endParaRPr lang="el-GR" sz="16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r>
              <a:rPr lang="el-GR" sz="1600" i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Ο Άγιος Γεώργιος </a:t>
            </a:r>
          </a:p>
          <a:p>
            <a:r>
              <a:rPr lang="el-GR" sz="1600" i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με τον Δράκο</a:t>
            </a:r>
            <a:r>
              <a:rPr lang="el-GR" sz="1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, 1489</a:t>
            </a:r>
          </a:p>
          <a:p>
            <a:r>
              <a:rPr lang="el-GR" sz="16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επιζωγραφισμένο</a:t>
            </a:r>
            <a:r>
              <a:rPr lang="el-GR" sz="1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ξύλο, </a:t>
            </a:r>
            <a:endParaRPr lang="en-US" sz="16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r>
              <a:rPr lang="el-GR" sz="1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303 × 228 εκ.</a:t>
            </a:r>
          </a:p>
          <a:p>
            <a:r>
              <a:rPr lang="el-GR" sz="1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Στοκχόλμη, </a:t>
            </a:r>
            <a:r>
              <a:rPr lang="it-IT" sz="1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Storkyrkan</a:t>
            </a:r>
            <a:r>
              <a:rPr lang="el-GR" sz="1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,</a:t>
            </a:r>
          </a:p>
          <a:p>
            <a:r>
              <a:rPr lang="el-GR" sz="1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Εκκλησία του Αγίου Γεωργίου </a:t>
            </a:r>
          </a:p>
          <a:p>
            <a:r>
              <a:rPr lang="el-GR" sz="1600" dirty="0"/>
              <a:t> </a:t>
            </a:r>
          </a:p>
          <a:p>
            <a:endParaRPr lang="el-GR" sz="16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3 - Εικόνα" descr="stgeorg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1868" y="-1"/>
            <a:ext cx="5572132" cy="6866035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- Υπότιτλος"/>
          <p:cNvSpPr>
            <a:spLocks noGrp="1"/>
          </p:cNvSpPr>
          <p:nvPr>
            <p:ph type="subTitle" idx="1"/>
          </p:nvPr>
        </p:nvSpPr>
        <p:spPr>
          <a:xfrm>
            <a:off x="364058" y="4429132"/>
            <a:ext cx="4136504" cy="1343000"/>
          </a:xfrm>
        </p:spPr>
        <p:txBody>
          <a:bodyPr>
            <a:normAutofit/>
          </a:bodyPr>
          <a:lstStyle/>
          <a:p>
            <a:r>
              <a:rPr lang="it-IT" sz="1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Joerg Syrlin</a:t>
            </a:r>
            <a:r>
              <a:rPr lang="el-GR" sz="1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ο πρεσβύτερος</a:t>
            </a:r>
          </a:p>
          <a:p>
            <a:r>
              <a:rPr lang="el-GR" sz="1600" i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Καθίσματα χοροστασίου</a:t>
            </a:r>
            <a:r>
              <a:rPr lang="el-GR" sz="1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, 1469-74</a:t>
            </a:r>
          </a:p>
          <a:p>
            <a:r>
              <a:rPr lang="el-GR" sz="1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ξύλο</a:t>
            </a:r>
          </a:p>
          <a:p>
            <a:r>
              <a:rPr lang="el-GR" sz="1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Ουλμ, μοναστηριακή εκκλησία</a:t>
            </a:r>
          </a:p>
        </p:txBody>
      </p:sp>
      <p:sp>
        <p:nvSpPr>
          <p:cNvPr id="4" name="2 - Υπότιτλος"/>
          <p:cNvSpPr txBox="1">
            <a:spLocks/>
          </p:cNvSpPr>
          <p:nvPr/>
        </p:nvSpPr>
        <p:spPr>
          <a:xfrm>
            <a:off x="6500826" y="1636780"/>
            <a:ext cx="2232248" cy="6492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algn="ctr">
              <a:spcBef>
                <a:spcPct val="20000"/>
              </a:spcBef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•</a:t>
            </a:r>
            <a:r>
              <a:rPr kumimoji="0" lang="el-GR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</a:t>
            </a:r>
            <a:r>
              <a:rPr lang="el-GR" sz="1600" i="1" dirty="0">
                <a:latin typeface="Arial" pitchFamily="34" charset="0"/>
                <a:cs typeface="Arial" pitchFamily="34" charset="0"/>
              </a:rPr>
              <a:t>Ο Πτολεμαίος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l-GR" sz="1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pic>
        <p:nvPicPr>
          <p:cNvPr id="5" name="4 - Εικόνα" descr="Joerg SYRLIN 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604667" cy="4221088"/>
          </a:xfrm>
          <a:prstGeom prst="rect">
            <a:avLst/>
          </a:prstGeom>
        </p:spPr>
      </p:pic>
      <p:pic>
        <p:nvPicPr>
          <p:cNvPr id="6" name="5 - Εικόνα" descr="Joerg SYRLIN 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755794" y="2204865"/>
            <a:ext cx="3388206" cy="4653136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- Υπότιτλος"/>
          <p:cNvSpPr>
            <a:spLocks noGrp="1"/>
          </p:cNvSpPr>
          <p:nvPr>
            <p:ph type="subTitle" idx="1"/>
          </p:nvPr>
        </p:nvSpPr>
        <p:spPr>
          <a:xfrm>
            <a:off x="251520" y="5517232"/>
            <a:ext cx="4320480" cy="1343000"/>
          </a:xfrm>
        </p:spPr>
        <p:txBody>
          <a:bodyPr>
            <a:normAutofit/>
          </a:bodyPr>
          <a:lstStyle/>
          <a:p>
            <a:r>
              <a:rPr lang="en-GB" sz="1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Adam Kraft</a:t>
            </a:r>
            <a:endParaRPr lang="el-GR" sz="16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r>
              <a:rPr lang="el-GR" sz="1600" i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Οικίσκος των αχράντων μυστηρίων</a:t>
            </a:r>
            <a:r>
              <a:rPr lang="el-GR" sz="1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, 1493-96</a:t>
            </a:r>
          </a:p>
          <a:p>
            <a:r>
              <a:rPr lang="el-GR" sz="1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αμμόλιθος μερικώς </a:t>
            </a:r>
            <a:r>
              <a:rPr lang="el-GR" sz="16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επιχρωματισμένος</a:t>
            </a:r>
            <a:endParaRPr lang="el-GR" sz="16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r>
              <a:rPr lang="el-GR" sz="1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Νυρεμβέργη, Άγιος Λαυρέντιος  </a:t>
            </a:r>
          </a:p>
          <a:p>
            <a:endParaRPr lang="el-GR" sz="16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2 - Υπότιτλος"/>
          <p:cNvSpPr txBox="1">
            <a:spLocks/>
          </p:cNvSpPr>
          <p:nvPr/>
        </p:nvSpPr>
        <p:spPr>
          <a:xfrm>
            <a:off x="4899992" y="5877272"/>
            <a:ext cx="4136504" cy="7664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algn="ctr"/>
            <a:r>
              <a:rPr lang="el-GR" sz="1600" i="1" dirty="0"/>
              <a:t>• </a:t>
            </a:r>
            <a:r>
              <a:rPr lang="el-GR" sz="1600" i="1" dirty="0">
                <a:latin typeface="Arial" pitchFamily="34" charset="0"/>
                <a:cs typeface="Arial" pitchFamily="34" charset="0"/>
              </a:rPr>
              <a:t>Αυτοπροσωπογραφία</a:t>
            </a:r>
          </a:p>
          <a:p>
            <a:pPr algn="ctr"/>
            <a:r>
              <a:rPr lang="el-GR" sz="1600" dirty="0">
                <a:latin typeface="Arial" pitchFamily="34" charset="0"/>
                <a:cs typeface="Arial" pitchFamily="34" charset="0"/>
              </a:rPr>
              <a:t>(φυσικό μέγεθος)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l-GR" sz="1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pic>
        <p:nvPicPr>
          <p:cNvPr id="5" name="4 - Εικόνα" descr="Adam KRAFT 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60040" y="0"/>
            <a:ext cx="3779912" cy="5405274"/>
          </a:xfrm>
          <a:prstGeom prst="rect">
            <a:avLst/>
          </a:prstGeom>
        </p:spPr>
      </p:pic>
      <p:pic>
        <p:nvPicPr>
          <p:cNvPr id="6" name="5 - Εικόνα" descr="Adam KRAFT 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932040" y="0"/>
            <a:ext cx="4211960" cy="5801598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- Υπότιτλος"/>
          <p:cNvSpPr>
            <a:spLocks noGrp="1"/>
          </p:cNvSpPr>
          <p:nvPr>
            <p:ph type="subTitle" idx="1"/>
          </p:nvPr>
        </p:nvSpPr>
        <p:spPr>
          <a:xfrm>
            <a:off x="4716016" y="5517232"/>
            <a:ext cx="4136504" cy="1631032"/>
          </a:xfrm>
        </p:spPr>
        <p:txBody>
          <a:bodyPr>
            <a:normAutofit/>
          </a:bodyPr>
          <a:lstStyle/>
          <a:p>
            <a:r>
              <a:rPr lang="en-US" sz="16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Gregor</a:t>
            </a:r>
            <a:r>
              <a:rPr lang="en-US" sz="1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Erhart</a:t>
            </a:r>
            <a:endParaRPr lang="el-GR" sz="16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sz="1600" i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Vanitas</a:t>
            </a:r>
            <a:r>
              <a:rPr lang="el-GR" sz="1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l-GR" sz="16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περ</a:t>
            </a:r>
            <a:r>
              <a:rPr lang="el-GR" sz="1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. 1500</a:t>
            </a:r>
          </a:p>
          <a:p>
            <a:r>
              <a:rPr lang="el-GR" sz="1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ξύλο, ύψος 46 εκ.</a:t>
            </a:r>
          </a:p>
          <a:p>
            <a:r>
              <a:rPr lang="el-GR" sz="1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Βιέννη, </a:t>
            </a:r>
            <a:r>
              <a:rPr lang="it-IT" sz="1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Kunsthistorisches Museum</a:t>
            </a:r>
            <a:endParaRPr lang="el-GR" sz="16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endParaRPr lang="el-GR" sz="16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4 - Εικόνα" descr="Gregor ERHART 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64088" y="-1"/>
            <a:ext cx="2628729" cy="5445225"/>
          </a:xfrm>
          <a:prstGeom prst="rect">
            <a:avLst/>
          </a:prstGeom>
        </p:spPr>
      </p:pic>
      <p:pic>
        <p:nvPicPr>
          <p:cNvPr id="4" name="3 - Εικόνα" descr="Tilmam RIEMENSCHNEIDER 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47313" y="0"/>
            <a:ext cx="3836655" cy="5445224"/>
          </a:xfrm>
          <a:prstGeom prst="rect">
            <a:avLst/>
          </a:prstGeom>
        </p:spPr>
      </p:pic>
      <p:sp>
        <p:nvSpPr>
          <p:cNvPr id="6" name="2 - Υπότιτλος"/>
          <p:cNvSpPr txBox="1">
            <a:spLocks/>
          </p:cNvSpPr>
          <p:nvPr/>
        </p:nvSpPr>
        <p:spPr>
          <a:xfrm>
            <a:off x="251520" y="5542384"/>
            <a:ext cx="4136504" cy="15590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Tilman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Riemenscheider</a:t>
            </a:r>
            <a:endParaRPr kumimoji="0" lang="el-GR" sz="1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l-GR" sz="1600" b="0" i="1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Αδάμ και Εύα</a:t>
            </a:r>
            <a:r>
              <a:rPr kumimoji="0" lang="el-GR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, 1491-93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l-GR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λίθος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Würzburg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,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Mainfränkisches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Museum</a:t>
            </a:r>
            <a:endParaRPr kumimoji="0" lang="el-GR" sz="1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l-GR" sz="1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- Υπότιτλος"/>
          <p:cNvSpPr>
            <a:spLocks noGrp="1"/>
          </p:cNvSpPr>
          <p:nvPr>
            <p:ph type="subTitle" idx="1"/>
          </p:nvPr>
        </p:nvSpPr>
        <p:spPr>
          <a:xfrm>
            <a:off x="5292080" y="3717032"/>
            <a:ext cx="4136504" cy="1559024"/>
          </a:xfrm>
        </p:spPr>
        <p:txBody>
          <a:bodyPr>
            <a:normAutofit/>
          </a:bodyPr>
          <a:lstStyle/>
          <a:p>
            <a:r>
              <a:rPr lang="it-IT" sz="1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Hans Witten</a:t>
            </a:r>
            <a:endParaRPr lang="el-GR" sz="16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r>
              <a:rPr lang="el-GR" sz="1600" i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Ο Άμβωνας της τουλίπας</a:t>
            </a:r>
            <a:r>
              <a:rPr lang="el-GR" sz="1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, 1508-10</a:t>
            </a:r>
          </a:p>
          <a:p>
            <a:r>
              <a:rPr lang="el-GR" sz="1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ασβεστόλιθος </a:t>
            </a:r>
          </a:p>
          <a:p>
            <a:r>
              <a:rPr lang="el-GR" sz="1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Φράιμπουργκ, Καθεδρικός ναός</a:t>
            </a:r>
          </a:p>
          <a:p>
            <a:r>
              <a:rPr lang="en-US" sz="1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endParaRPr lang="el-GR" sz="16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4 - Εικόνα" descr="Hans WITTEN 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1"/>
            <a:ext cx="5076056" cy="6839985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1 - Τίτλος"/>
          <p:cNvSpPr>
            <a:spLocks noGrp="1"/>
          </p:cNvSpPr>
          <p:nvPr>
            <p:ph type="ctrTitle"/>
          </p:nvPr>
        </p:nvSpPr>
        <p:spPr>
          <a:xfrm>
            <a:off x="683568" y="1268760"/>
            <a:ext cx="7772400" cy="1803050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l-GR" sz="3200" b="1" dirty="0">
                <a:solidFill>
                  <a:srgbClr val="C00000"/>
                </a:solidFill>
                <a:latin typeface="Constantia" pitchFamily="18" charset="0"/>
              </a:rPr>
              <a:t>Η τέχνη της Αναγέννησης </a:t>
            </a:r>
            <a:br>
              <a:rPr lang="el-GR" sz="3200" b="1" dirty="0">
                <a:solidFill>
                  <a:srgbClr val="C00000"/>
                </a:solidFill>
                <a:latin typeface="Constantia" pitchFamily="18" charset="0"/>
              </a:rPr>
            </a:br>
            <a:r>
              <a:rPr lang="el-GR" sz="3200" b="1" dirty="0">
                <a:solidFill>
                  <a:srgbClr val="C00000"/>
                </a:solidFill>
                <a:latin typeface="Constantia" pitchFamily="18" charset="0"/>
              </a:rPr>
              <a:t>στον </a:t>
            </a:r>
            <a:r>
              <a:rPr lang="el-GR" sz="3200" b="1" dirty="0" err="1">
                <a:solidFill>
                  <a:srgbClr val="C00000"/>
                </a:solidFill>
                <a:latin typeface="Constantia" pitchFamily="18" charset="0"/>
              </a:rPr>
              <a:t>βορειοευρωπαϊκό</a:t>
            </a:r>
            <a:r>
              <a:rPr lang="el-GR" sz="3200" b="1" dirty="0">
                <a:solidFill>
                  <a:srgbClr val="C00000"/>
                </a:solidFill>
                <a:latin typeface="Constantia" pitchFamily="18" charset="0"/>
              </a:rPr>
              <a:t> χώρο</a:t>
            </a:r>
          </a:p>
        </p:txBody>
      </p:sp>
      <p:sp>
        <p:nvSpPr>
          <p:cNvPr id="6" name="2 - Υπότιτλος"/>
          <p:cNvSpPr txBox="1">
            <a:spLocks/>
          </p:cNvSpPr>
          <p:nvPr/>
        </p:nvSpPr>
        <p:spPr>
          <a:xfrm>
            <a:off x="642910" y="4143380"/>
            <a:ext cx="7858180" cy="1343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algn="ctr">
              <a:spcBef>
                <a:spcPct val="20000"/>
              </a:spcBef>
              <a:defRPr/>
            </a:pPr>
            <a:r>
              <a:rPr lang="el-GR" sz="3200" b="1" dirty="0">
                <a:solidFill>
                  <a:srgbClr val="002060"/>
                </a:solidFill>
              </a:rPr>
              <a:t>ΖΩΓΡΑΦΙΚΗ </a:t>
            </a:r>
            <a:endParaRPr lang="en-US" sz="3200" b="1" dirty="0">
              <a:solidFill>
                <a:srgbClr val="002060"/>
              </a:solidFill>
            </a:endParaRPr>
          </a:p>
          <a:p>
            <a:pPr lvl="0" algn="ctr">
              <a:spcBef>
                <a:spcPct val="20000"/>
              </a:spcBef>
              <a:defRPr/>
            </a:pPr>
            <a:r>
              <a:rPr kumimoji="0" lang="el-GR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Batang" pitchFamily="18" charset="-127"/>
                <a:cs typeface="Arial" pitchFamily="34" charset="0"/>
              </a:rPr>
              <a:t>Κάτω</a:t>
            </a:r>
            <a:r>
              <a:rPr kumimoji="0" lang="el-GR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Batang" pitchFamily="18" charset="-127"/>
                <a:cs typeface="Arial" pitchFamily="34" charset="0"/>
              </a:rPr>
              <a:t> Χώρες</a:t>
            </a:r>
            <a:endParaRPr kumimoji="0" lang="el-GR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itchFamily="34" charset="0"/>
              <a:ea typeface="Batang" pitchFamily="18" charset="-127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- Υπότιτλος"/>
          <p:cNvSpPr>
            <a:spLocks noGrp="1"/>
          </p:cNvSpPr>
          <p:nvPr>
            <p:ph type="subTitle" idx="1"/>
          </p:nvPr>
        </p:nvSpPr>
        <p:spPr>
          <a:xfrm>
            <a:off x="4716016" y="2996952"/>
            <a:ext cx="4136504" cy="1656184"/>
          </a:xfrm>
        </p:spPr>
        <p:txBody>
          <a:bodyPr>
            <a:normAutofit/>
          </a:bodyPr>
          <a:lstStyle/>
          <a:p>
            <a:r>
              <a:rPr lang="en-US" sz="1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Jan van Eyck</a:t>
            </a:r>
            <a:endParaRPr lang="el-GR" sz="16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r>
              <a:rPr lang="el-GR" sz="1600" i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Η Παναγία με το Βρέφος, </a:t>
            </a:r>
            <a:r>
              <a:rPr lang="el-GR" sz="16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περ</a:t>
            </a:r>
            <a:r>
              <a:rPr lang="el-GR" sz="1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. 1425</a:t>
            </a:r>
          </a:p>
          <a:p>
            <a:r>
              <a:rPr lang="el-GR" sz="1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λάδι σε ξύλο, 32 × 14 εκ.</a:t>
            </a:r>
          </a:p>
          <a:p>
            <a:r>
              <a:rPr lang="el-GR" sz="1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Βερολίνο, </a:t>
            </a:r>
            <a:r>
              <a:rPr lang="en-US" sz="1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Staatliche </a:t>
            </a:r>
            <a:r>
              <a:rPr lang="en-US" sz="16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Museen</a:t>
            </a:r>
            <a:endParaRPr lang="el-GR" sz="16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endParaRPr lang="el-GR" sz="16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4 - Εικόνα" descr="Jan van EYCK 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63688" y="-1"/>
            <a:ext cx="3063241" cy="6858001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- Υπότιτλος"/>
          <p:cNvSpPr>
            <a:spLocks noGrp="1"/>
          </p:cNvSpPr>
          <p:nvPr>
            <p:ph type="subTitle" idx="1"/>
          </p:nvPr>
        </p:nvSpPr>
        <p:spPr>
          <a:xfrm>
            <a:off x="1619672" y="5589240"/>
            <a:ext cx="5904656" cy="1268760"/>
          </a:xfrm>
        </p:spPr>
        <p:txBody>
          <a:bodyPr>
            <a:normAutofit/>
          </a:bodyPr>
          <a:lstStyle/>
          <a:p>
            <a:r>
              <a:rPr lang="en-US" sz="1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Jan van Eyck </a:t>
            </a:r>
            <a:endParaRPr lang="el-GR" sz="16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r>
              <a:rPr lang="el-GR" sz="1600" i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Η εικόνα βωμού της Γάνδης</a:t>
            </a:r>
            <a:r>
              <a:rPr lang="el-GR" sz="1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(με ανοικτά φύλλα), 1432</a:t>
            </a:r>
          </a:p>
          <a:p>
            <a:r>
              <a:rPr lang="el-GR" sz="1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λάδι σε ξύλο, 350 × 461 εκ.</a:t>
            </a:r>
          </a:p>
          <a:p>
            <a:r>
              <a:rPr lang="el-GR" sz="1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Γάνδη, καθεδρικός του Αγίου </a:t>
            </a:r>
            <a:r>
              <a:rPr lang="el-GR" sz="16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Μπάβου</a:t>
            </a:r>
            <a:r>
              <a:rPr lang="el-GR" sz="1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endParaRPr lang="el-GR" sz="16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4 - Εικόνα" descr="Jan van EYCK 15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27584" y="0"/>
            <a:ext cx="7488832" cy="5555513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- Υπότιτλος"/>
          <p:cNvSpPr>
            <a:spLocks noGrp="1"/>
          </p:cNvSpPr>
          <p:nvPr>
            <p:ph type="subTitle" idx="1"/>
          </p:nvPr>
        </p:nvSpPr>
        <p:spPr>
          <a:xfrm>
            <a:off x="251520" y="4221088"/>
            <a:ext cx="3168352" cy="2016224"/>
          </a:xfrm>
        </p:spPr>
        <p:txBody>
          <a:bodyPr>
            <a:normAutofit/>
          </a:bodyPr>
          <a:lstStyle/>
          <a:p>
            <a:r>
              <a:rPr lang="en-US" sz="1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Jan van Eyck </a:t>
            </a:r>
            <a:endParaRPr lang="el-GR" sz="16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r>
              <a:rPr lang="el-GR" sz="1600" i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Προσωπογραφία άνδρα </a:t>
            </a:r>
          </a:p>
          <a:p>
            <a:r>
              <a:rPr lang="el-GR" sz="1600" i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με τουρμπάνι</a:t>
            </a:r>
            <a:r>
              <a:rPr lang="el-GR" sz="1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, 1433</a:t>
            </a:r>
          </a:p>
          <a:p>
            <a:r>
              <a:rPr lang="el-GR" sz="1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λάδι σε ξύλο, 25,5 × 19 εκ.</a:t>
            </a:r>
          </a:p>
          <a:p>
            <a:r>
              <a:rPr lang="el-GR" sz="1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Λονδίνο, </a:t>
            </a:r>
            <a:r>
              <a:rPr lang="it-IT" sz="1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National Gallery</a:t>
            </a:r>
            <a:endParaRPr lang="el-GR" sz="16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endParaRPr lang="el-GR" sz="16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4 - Εικόνα" descr="Jan van EYCK 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635896" y="0"/>
            <a:ext cx="5508104" cy="6907162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2 - Υπότιτλος"/>
          <p:cNvSpPr txBox="1">
            <a:spLocks/>
          </p:cNvSpPr>
          <p:nvPr/>
        </p:nvSpPr>
        <p:spPr>
          <a:xfrm>
            <a:off x="642910" y="5000636"/>
            <a:ext cx="3214710" cy="1143008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Hartmann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Schedel</a:t>
            </a:r>
            <a:endParaRPr kumimoji="0" lang="el-GR" sz="1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1600" b="0" i="1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Libe</a:t>
            </a:r>
            <a:r>
              <a:rPr kumimoji="0" lang="it-IT" sz="1600" b="0" i="1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r </a:t>
            </a:r>
            <a:r>
              <a:rPr kumimoji="0" lang="en-US" sz="1600" b="0" i="1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Chronicarum</a:t>
            </a:r>
            <a:endParaRPr kumimoji="0" lang="el-GR" sz="1600" b="0" i="1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l-GR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Νυρεμβέργη 1493</a:t>
            </a:r>
          </a:p>
        </p:txBody>
      </p:sp>
      <p:pic>
        <p:nvPicPr>
          <p:cNvPr id="4" name="3 - Εικόνα" descr="20180225_130943.jpg"/>
          <p:cNvPicPr>
            <a:picLocks noChangeAspect="1"/>
          </p:cNvPicPr>
          <p:nvPr/>
        </p:nvPicPr>
        <p:blipFill>
          <a:blip r:embed="rId2" cstate="print"/>
          <a:srcRect l="12624" t="10752" r="4839" b="13979"/>
          <a:stretch>
            <a:fillRect/>
          </a:stretch>
        </p:blipFill>
        <p:spPr>
          <a:xfrm>
            <a:off x="0" y="1643050"/>
            <a:ext cx="4214810" cy="2882749"/>
          </a:xfrm>
          <a:prstGeom prst="rect">
            <a:avLst/>
          </a:prstGeom>
        </p:spPr>
      </p:pic>
      <p:pic>
        <p:nvPicPr>
          <p:cNvPr id="7" name="6 - Εικόνα" descr="20180225_131042.jpg"/>
          <p:cNvPicPr>
            <a:picLocks noChangeAspect="1"/>
          </p:cNvPicPr>
          <p:nvPr/>
        </p:nvPicPr>
        <p:blipFill>
          <a:blip r:embed="rId3" cstate="print"/>
          <a:srcRect l="8750" t="13333" r="3749" b="8333"/>
          <a:stretch>
            <a:fillRect/>
          </a:stretch>
        </p:blipFill>
        <p:spPr>
          <a:xfrm>
            <a:off x="4286248" y="-1"/>
            <a:ext cx="4857752" cy="3261633"/>
          </a:xfrm>
          <a:prstGeom prst="rect">
            <a:avLst/>
          </a:prstGeom>
        </p:spPr>
      </p:pic>
      <p:pic>
        <p:nvPicPr>
          <p:cNvPr id="8" name="7 - Εικόνα" descr="20180225_131120.jpg"/>
          <p:cNvPicPr>
            <a:picLocks noChangeAspect="1"/>
          </p:cNvPicPr>
          <p:nvPr/>
        </p:nvPicPr>
        <p:blipFill>
          <a:blip r:embed="rId4" cstate="print"/>
          <a:srcRect l="10145" t="15459" r="5796" b="9178"/>
          <a:stretch>
            <a:fillRect/>
          </a:stretch>
        </p:blipFill>
        <p:spPr>
          <a:xfrm>
            <a:off x="4256944" y="3571876"/>
            <a:ext cx="4887056" cy="3286124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- Υπότιτλος"/>
          <p:cNvSpPr>
            <a:spLocks noGrp="1"/>
          </p:cNvSpPr>
          <p:nvPr>
            <p:ph type="subTitle" idx="1"/>
          </p:nvPr>
        </p:nvSpPr>
        <p:spPr>
          <a:xfrm>
            <a:off x="4788024" y="3501008"/>
            <a:ext cx="4680520" cy="1343000"/>
          </a:xfrm>
        </p:spPr>
        <p:txBody>
          <a:bodyPr>
            <a:normAutofit/>
          </a:bodyPr>
          <a:lstStyle/>
          <a:p>
            <a:r>
              <a:rPr lang="en-US" sz="1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Jan van Eyck </a:t>
            </a:r>
            <a:endParaRPr lang="el-GR" sz="16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r>
              <a:rPr lang="el-GR" sz="1600" i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Προσωπογραφία του ζεύγους </a:t>
            </a:r>
            <a:r>
              <a:rPr lang="it-IT" sz="1600" i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Arnolfini</a:t>
            </a:r>
            <a:r>
              <a:rPr lang="el-GR" sz="1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, 1434</a:t>
            </a:r>
          </a:p>
          <a:p>
            <a:r>
              <a:rPr lang="el-GR" sz="1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λάδι σε ξύλο, 82 × 60 εκ.</a:t>
            </a:r>
          </a:p>
          <a:p>
            <a:r>
              <a:rPr lang="el-GR" sz="1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Λονδίνο, </a:t>
            </a:r>
            <a:r>
              <a:rPr lang="it-IT" sz="1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National Gallery</a:t>
            </a:r>
            <a:endParaRPr lang="el-GR" sz="16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endParaRPr lang="el-GR" sz="16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4 - Εικόνα" descr="Jan van EYCK 1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076056" cy="6866163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4 - Εικόνα" descr="Jan van EYCK 16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9488" y="0"/>
            <a:ext cx="4966608" cy="6858000"/>
          </a:xfrm>
          <a:prstGeom prst="rect">
            <a:avLst/>
          </a:prstGeom>
        </p:spPr>
      </p:pic>
      <p:sp>
        <p:nvSpPr>
          <p:cNvPr id="4" name="2 - Υπότιτλος"/>
          <p:cNvSpPr txBox="1">
            <a:spLocks/>
          </p:cNvSpPr>
          <p:nvPr/>
        </p:nvSpPr>
        <p:spPr>
          <a:xfrm>
            <a:off x="4788024" y="3501008"/>
            <a:ext cx="4680520" cy="134300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Jan van Eyck </a:t>
            </a:r>
            <a:endParaRPr kumimoji="0" lang="el-GR" sz="1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l-GR" sz="1600" b="0" i="1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Προσωπογραφία του ζεύγους </a:t>
            </a:r>
            <a:r>
              <a:rPr kumimoji="0" lang="it-IT" sz="1600" b="0" i="1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Arnolfini</a:t>
            </a:r>
            <a:endParaRPr kumimoji="0" lang="el-GR" sz="1600" b="0" i="1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l-GR" sz="1600" dirty="0">
                <a:latin typeface="Arial" pitchFamily="34" charset="0"/>
                <a:cs typeface="Arial" pitchFamily="34" charset="0"/>
              </a:rPr>
              <a:t>(λεπτομέρεια του φόντου)</a:t>
            </a:r>
            <a:r>
              <a:rPr kumimoji="0" lang="el-GR" sz="1600" b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, </a:t>
            </a:r>
            <a:r>
              <a:rPr kumimoji="0" lang="el-GR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1434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l-GR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λάδι σε ξύλο, 82 × 60 εκ.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l-GR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Λονδίνο, </a:t>
            </a: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National Gallery</a:t>
            </a:r>
            <a:endParaRPr kumimoji="0" lang="el-GR" sz="1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l-GR" sz="1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- Υπότιτλος"/>
          <p:cNvSpPr>
            <a:spLocks noGrp="1"/>
          </p:cNvSpPr>
          <p:nvPr>
            <p:ph type="subTitle" idx="1"/>
          </p:nvPr>
        </p:nvSpPr>
        <p:spPr>
          <a:xfrm>
            <a:off x="2571736" y="5586462"/>
            <a:ext cx="4136504" cy="1343000"/>
          </a:xfrm>
        </p:spPr>
        <p:txBody>
          <a:bodyPr>
            <a:normAutofit/>
          </a:bodyPr>
          <a:lstStyle/>
          <a:p>
            <a:r>
              <a:rPr lang="en-US" sz="16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Rogier</a:t>
            </a:r>
            <a:r>
              <a:rPr lang="en-US" sz="1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van </a:t>
            </a:r>
            <a:r>
              <a:rPr lang="en-US" sz="16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der</a:t>
            </a:r>
            <a:r>
              <a:rPr lang="en-US" sz="1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Weyden</a:t>
            </a:r>
            <a:endParaRPr lang="el-GR" sz="16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r>
              <a:rPr lang="el-GR" sz="1600" i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Αποκαθήλωση</a:t>
            </a:r>
            <a:r>
              <a:rPr lang="en-US" sz="1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l-GR" sz="16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περ</a:t>
            </a:r>
            <a:r>
              <a:rPr lang="en-US" sz="1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. 1435</a:t>
            </a:r>
            <a:endParaRPr lang="el-GR" sz="16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r>
              <a:rPr lang="el-GR" sz="1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λάδι σε ξύλο</a:t>
            </a:r>
            <a:r>
              <a:rPr lang="en-US" sz="1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, 220 × 262 </a:t>
            </a:r>
            <a:r>
              <a:rPr lang="el-GR" sz="1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εκ</a:t>
            </a:r>
            <a:r>
              <a:rPr lang="en-US" sz="1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.</a:t>
            </a:r>
            <a:endParaRPr lang="el-GR" sz="16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r>
              <a:rPr lang="el-GR" sz="1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Μαδρίτη, </a:t>
            </a:r>
            <a:r>
              <a:rPr lang="it-IT" sz="1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Museo del Prado </a:t>
            </a:r>
            <a:endParaRPr lang="el-GR" sz="16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4 - Εικόνα" descr="Rogier van der WEYDEN 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00132" y="-1"/>
            <a:ext cx="7143768" cy="5554279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- Υπότιτλος"/>
          <p:cNvSpPr>
            <a:spLocks noGrp="1"/>
          </p:cNvSpPr>
          <p:nvPr>
            <p:ph type="subTitle" idx="1"/>
          </p:nvPr>
        </p:nvSpPr>
        <p:spPr>
          <a:xfrm>
            <a:off x="642910" y="5500702"/>
            <a:ext cx="7820942" cy="1415080"/>
          </a:xfrm>
        </p:spPr>
        <p:txBody>
          <a:bodyPr>
            <a:normAutofit/>
          </a:bodyPr>
          <a:lstStyle/>
          <a:p>
            <a:r>
              <a:rPr lang="en-US" sz="16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Rogier</a:t>
            </a:r>
            <a:r>
              <a:rPr lang="en-US" sz="1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van </a:t>
            </a:r>
            <a:r>
              <a:rPr lang="en-US" sz="16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der</a:t>
            </a:r>
            <a:r>
              <a:rPr lang="en-US" sz="1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Weyden</a:t>
            </a:r>
            <a:endParaRPr lang="el-GR" sz="16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r>
              <a:rPr lang="el-GR" sz="1600" i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Πολύπτυχο της Τελικής Κρίσης </a:t>
            </a:r>
            <a:r>
              <a:rPr lang="el-GR" sz="1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(εξωτερική όψη), 1446-52</a:t>
            </a:r>
          </a:p>
          <a:p>
            <a:r>
              <a:rPr lang="el-GR" sz="1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λάδι σε ξύλο</a:t>
            </a:r>
          </a:p>
          <a:p>
            <a:r>
              <a:rPr lang="it-IT" sz="1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Beaune</a:t>
            </a:r>
            <a:r>
              <a:rPr lang="el-GR" sz="1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it-IT" sz="1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Mus</a:t>
            </a:r>
            <a:r>
              <a:rPr lang="el-GR" sz="1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é</a:t>
            </a:r>
            <a:r>
              <a:rPr lang="it-IT" sz="1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e de l</a:t>
            </a:r>
            <a:r>
              <a:rPr lang="el-GR" sz="1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’</a:t>
            </a:r>
            <a:r>
              <a:rPr lang="en-US" sz="1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H</a:t>
            </a:r>
            <a:r>
              <a:rPr lang="el-GR" sz="1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ô</a:t>
            </a:r>
            <a:r>
              <a:rPr lang="en-US" sz="16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tel</a:t>
            </a:r>
            <a:r>
              <a:rPr lang="el-GR" sz="1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-</a:t>
            </a:r>
            <a:r>
              <a:rPr lang="en-US" sz="16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Dieu</a:t>
            </a:r>
            <a:endParaRPr lang="el-GR" sz="16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endParaRPr lang="el-GR" sz="16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4 - Εικόνα" descr="Rogier van der WEYDEN 8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14446" y="-1"/>
            <a:ext cx="6643702" cy="5416061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- Υπότιτλος"/>
          <p:cNvSpPr>
            <a:spLocks noGrp="1"/>
          </p:cNvSpPr>
          <p:nvPr>
            <p:ph type="subTitle" idx="1"/>
          </p:nvPr>
        </p:nvSpPr>
        <p:spPr>
          <a:xfrm>
            <a:off x="251520" y="5371506"/>
            <a:ext cx="4136504" cy="1557956"/>
          </a:xfrm>
        </p:spPr>
        <p:txBody>
          <a:bodyPr>
            <a:normAutofit/>
          </a:bodyPr>
          <a:lstStyle/>
          <a:p>
            <a:r>
              <a:rPr lang="en-US" sz="16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Rogier</a:t>
            </a:r>
            <a:r>
              <a:rPr lang="en-US" sz="1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van </a:t>
            </a:r>
            <a:r>
              <a:rPr lang="en-US" sz="16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der</a:t>
            </a:r>
            <a:r>
              <a:rPr lang="en-US" sz="1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Weyden</a:t>
            </a:r>
            <a:endParaRPr lang="el-GR" sz="16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r>
              <a:rPr lang="el-GR" sz="1600" i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Δίπτυχο πορτραίτο του </a:t>
            </a:r>
            <a:r>
              <a:rPr lang="it-IT" sz="1600" i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Laurent Froimont</a:t>
            </a:r>
            <a:r>
              <a:rPr lang="it-IT" sz="1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l-GR" sz="1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(αριστερό τμήμα), 1460-70</a:t>
            </a:r>
          </a:p>
          <a:p>
            <a:r>
              <a:rPr lang="el-GR" sz="1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λάδι σε ξύλο, 51,5 × 33,5 εκ.</a:t>
            </a:r>
          </a:p>
          <a:p>
            <a:r>
              <a:rPr lang="el-GR" sz="16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Καέν</a:t>
            </a:r>
            <a:r>
              <a:rPr lang="el-GR" sz="1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it-IT" sz="1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Musée des Beau</a:t>
            </a:r>
            <a:r>
              <a:rPr lang="en-US" sz="1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x-Arts</a:t>
            </a:r>
            <a:endParaRPr lang="el-GR" sz="16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2 - Υπότιτλος"/>
          <p:cNvSpPr txBox="1">
            <a:spLocks/>
          </p:cNvSpPr>
          <p:nvPr/>
        </p:nvSpPr>
        <p:spPr>
          <a:xfrm>
            <a:off x="4714876" y="5429264"/>
            <a:ext cx="4136504" cy="15716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algn="ctr"/>
            <a:r>
              <a:rPr lang="en-US" sz="1600" dirty="0" err="1">
                <a:latin typeface="Arial" pitchFamily="34" charset="0"/>
                <a:cs typeface="Arial" pitchFamily="34" charset="0"/>
              </a:rPr>
              <a:t>Rogier</a:t>
            </a:r>
            <a:r>
              <a:rPr lang="en-US" sz="1600" dirty="0">
                <a:latin typeface="Arial" pitchFamily="34" charset="0"/>
                <a:cs typeface="Arial" pitchFamily="34" charset="0"/>
              </a:rPr>
              <a:t> van </a:t>
            </a:r>
            <a:r>
              <a:rPr lang="en-US" sz="1600" dirty="0" err="1">
                <a:latin typeface="Arial" pitchFamily="34" charset="0"/>
                <a:cs typeface="Arial" pitchFamily="34" charset="0"/>
              </a:rPr>
              <a:t>der</a:t>
            </a:r>
            <a:r>
              <a:rPr lang="en-US" sz="1600" dirty="0">
                <a:latin typeface="Arial" pitchFamily="34" charset="0"/>
                <a:cs typeface="Arial" pitchFamily="34" charset="0"/>
              </a:rPr>
              <a:t> Weyden</a:t>
            </a:r>
            <a:endParaRPr lang="el-GR" sz="1600" dirty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l-GR" sz="1600" i="1" dirty="0">
                <a:latin typeface="Arial" pitchFamily="34" charset="0"/>
                <a:cs typeface="Arial" pitchFamily="34" charset="0"/>
              </a:rPr>
              <a:t>Δίπτυχο πορτραίτο του</a:t>
            </a:r>
            <a:r>
              <a:rPr lang="en-US" sz="1600" i="1" dirty="0">
                <a:latin typeface="Arial" pitchFamily="34" charset="0"/>
                <a:cs typeface="Arial" pitchFamily="34" charset="0"/>
              </a:rPr>
              <a:t> Laurent </a:t>
            </a:r>
            <a:r>
              <a:rPr lang="en-US" sz="1600" i="1" dirty="0" err="1">
                <a:latin typeface="Arial" pitchFamily="34" charset="0"/>
                <a:cs typeface="Arial" pitchFamily="34" charset="0"/>
              </a:rPr>
              <a:t>Froimont</a:t>
            </a:r>
            <a:r>
              <a:rPr lang="en-US" sz="1600" dirty="0">
                <a:latin typeface="Arial" pitchFamily="34" charset="0"/>
                <a:cs typeface="Arial" pitchFamily="34" charset="0"/>
              </a:rPr>
              <a:t> (</a:t>
            </a:r>
            <a:r>
              <a:rPr lang="el-GR" sz="1600" dirty="0">
                <a:latin typeface="Arial" pitchFamily="34" charset="0"/>
                <a:cs typeface="Arial" pitchFamily="34" charset="0"/>
              </a:rPr>
              <a:t>αριστερό τμήμα</a:t>
            </a:r>
            <a:r>
              <a:rPr lang="en-US" sz="1600" dirty="0">
                <a:latin typeface="Arial" pitchFamily="34" charset="0"/>
                <a:cs typeface="Arial" pitchFamily="34" charset="0"/>
              </a:rPr>
              <a:t>), 1460-70</a:t>
            </a:r>
            <a:endParaRPr lang="el-GR" sz="1600" dirty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l-GR" sz="1600" dirty="0">
                <a:latin typeface="Arial" pitchFamily="34" charset="0"/>
                <a:cs typeface="Arial" pitchFamily="34" charset="0"/>
              </a:rPr>
              <a:t>λάδι σε ξύλο</a:t>
            </a:r>
            <a:r>
              <a:rPr lang="en-US" sz="1600" dirty="0">
                <a:latin typeface="Arial" pitchFamily="34" charset="0"/>
                <a:cs typeface="Arial" pitchFamily="34" charset="0"/>
              </a:rPr>
              <a:t>, 49,3 × 31,5 </a:t>
            </a:r>
            <a:r>
              <a:rPr lang="el-GR" sz="1600" dirty="0">
                <a:latin typeface="Arial" pitchFamily="34" charset="0"/>
                <a:cs typeface="Arial" pitchFamily="34" charset="0"/>
              </a:rPr>
              <a:t>εκ</a:t>
            </a:r>
            <a:r>
              <a:rPr lang="en-US" sz="1600" dirty="0">
                <a:latin typeface="Arial" pitchFamily="34" charset="0"/>
                <a:cs typeface="Arial" pitchFamily="34" charset="0"/>
              </a:rPr>
              <a:t>.</a:t>
            </a:r>
            <a:endParaRPr lang="el-GR" sz="1600" dirty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l-GR" sz="1600" dirty="0">
                <a:latin typeface="Arial" pitchFamily="34" charset="0"/>
                <a:cs typeface="Arial" pitchFamily="34" charset="0"/>
              </a:rPr>
              <a:t>Βρυξέλλες</a:t>
            </a:r>
            <a:r>
              <a:rPr lang="en-US" sz="1600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1600" dirty="0" err="1">
                <a:latin typeface="Arial" pitchFamily="34" charset="0"/>
                <a:cs typeface="Arial" pitchFamily="34" charset="0"/>
              </a:rPr>
              <a:t>Musées</a:t>
            </a:r>
            <a:r>
              <a:rPr lang="en-US" sz="1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600" dirty="0" err="1">
                <a:latin typeface="Arial" pitchFamily="34" charset="0"/>
                <a:cs typeface="Arial" pitchFamily="34" charset="0"/>
              </a:rPr>
              <a:t>Royaux</a:t>
            </a:r>
            <a:r>
              <a:rPr lang="en-US" sz="1600" dirty="0">
                <a:latin typeface="Arial" pitchFamily="34" charset="0"/>
                <a:cs typeface="Arial" pitchFamily="34" charset="0"/>
              </a:rPr>
              <a:t> des Beaux-Arts</a:t>
            </a:r>
            <a:endParaRPr lang="el-GR" sz="1600" dirty="0"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l-GR" sz="1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pic>
        <p:nvPicPr>
          <p:cNvPr id="5" name="4 - Εικόνα" descr="Rogier van der WEYDEN 19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42942" y="0"/>
            <a:ext cx="3428992" cy="5292378"/>
          </a:xfrm>
          <a:prstGeom prst="rect">
            <a:avLst/>
          </a:prstGeom>
        </p:spPr>
      </p:pic>
      <p:pic>
        <p:nvPicPr>
          <p:cNvPr id="6" name="5 - Εικόνα" descr="Rogier van der WEYDEN 19B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72066" y="-1"/>
            <a:ext cx="3429024" cy="5269869"/>
          </a:xfrm>
          <a:prstGeom prst="rect">
            <a:avLst/>
          </a:prstGeo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- Υπότιτλος"/>
          <p:cNvSpPr>
            <a:spLocks noGrp="1"/>
          </p:cNvSpPr>
          <p:nvPr>
            <p:ph type="subTitle" idx="1"/>
          </p:nvPr>
        </p:nvSpPr>
        <p:spPr>
          <a:xfrm>
            <a:off x="2364322" y="5000636"/>
            <a:ext cx="4136504" cy="1343000"/>
          </a:xfrm>
        </p:spPr>
        <p:txBody>
          <a:bodyPr>
            <a:normAutofit/>
          </a:bodyPr>
          <a:lstStyle/>
          <a:p>
            <a:r>
              <a:rPr lang="en-US" sz="16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Petrus</a:t>
            </a:r>
            <a:r>
              <a:rPr lang="en-US" sz="1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Christus</a:t>
            </a:r>
            <a:r>
              <a:rPr lang="el-GR" sz="1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r>
              <a:rPr lang="el-GR" sz="1600" i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Ο Θρήνος</a:t>
            </a:r>
            <a:r>
              <a:rPr lang="el-GR" sz="1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, 1455-60</a:t>
            </a:r>
          </a:p>
          <a:p>
            <a:r>
              <a:rPr lang="el-GR" sz="1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λάδι σε ξύλο, 98 × 188 εκ.</a:t>
            </a:r>
          </a:p>
          <a:p>
            <a:r>
              <a:rPr lang="el-GR" sz="1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Βρυξέλλες</a:t>
            </a:r>
            <a:r>
              <a:rPr lang="en-US" sz="1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16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Musée</a:t>
            </a:r>
            <a:r>
              <a:rPr lang="en-US" sz="1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Royaux</a:t>
            </a:r>
            <a:r>
              <a:rPr lang="en-US" sz="1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des Beaux-Arts</a:t>
            </a:r>
            <a:endParaRPr lang="el-GR" sz="16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endParaRPr lang="el-GR" sz="16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4 - Εικόνα" descr="Petrus Christus 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1"/>
            <a:ext cx="9144000" cy="4742883"/>
          </a:xfrm>
          <a:prstGeom prst="rect">
            <a:avLst/>
          </a:prstGeo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- Υπότιτλος"/>
          <p:cNvSpPr>
            <a:spLocks noGrp="1"/>
          </p:cNvSpPr>
          <p:nvPr>
            <p:ph type="subTitle" idx="1"/>
          </p:nvPr>
        </p:nvSpPr>
        <p:spPr>
          <a:xfrm>
            <a:off x="4572000" y="2285992"/>
            <a:ext cx="4136504" cy="1999622"/>
          </a:xfrm>
        </p:spPr>
        <p:txBody>
          <a:bodyPr>
            <a:normAutofit/>
          </a:bodyPr>
          <a:lstStyle/>
          <a:p>
            <a:r>
              <a:rPr lang="en-US" sz="16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Petrus</a:t>
            </a:r>
            <a:r>
              <a:rPr lang="en-US" sz="1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Christus</a:t>
            </a:r>
            <a:r>
              <a:rPr lang="el-GR" sz="1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r>
              <a:rPr lang="el-GR" sz="1600" i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Προσωπογραφία </a:t>
            </a:r>
            <a:r>
              <a:rPr lang="el-GR" sz="1600" i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καρθουσιανού</a:t>
            </a:r>
            <a:r>
              <a:rPr lang="el-GR" sz="1600" i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μοναχού</a:t>
            </a:r>
            <a:r>
              <a:rPr lang="el-GR" sz="1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, 1446</a:t>
            </a:r>
          </a:p>
          <a:p>
            <a:r>
              <a:rPr lang="el-GR" sz="1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λάδι σε ξύλο, 29,2 × 21,6 εκ.</a:t>
            </a:r>
          </a:p>
          <a:p>
            <a:r>
              <a:rPr lang="el-GR" sz="1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Νέα Υόρκη</a:t>
            </a:r>
            <a:r>
              <a:rPr lang="en-US" sz="1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, Metropolitan Museum of Art</a:t>
            </a:r>
            <a:endParaRPr lang="el-GR" sz="16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endParaRPr lang="el-GR" sz="16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4 - Εικόνα" descr="Petrus Christus 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9982" y="-1"/>
            <a:ext cx="4030580" cy="6858001"/>
          </a:xfrm>
          <a:prstGeom prst="rect">
            <a:avLst/>
          </a:prstGeom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2 - Υπότιτλος"/>
          <p:cNvSpPr txBox="1">
            <a:spLocks/>
          </p:cNvSpPr>
          <p:nvPr/>
        </p:nvSpPr>
        <p:spPr>
          <a:xfrm>
            <a:off x="-500098" y="3429000"/>
            <a:ext cx="4357718" cy="26432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algn="ctr"/>
            <a:r>
              <a:rPr lang="en-US" sz="1600" dirty="0" err="1">
                <a:latin typeface="Arial" pitchFamily="34" charset="0"/>
                <a:cs typeface="Arial" pitchFamily="34" charset="0"/>
              </a:rPr>
              <a:t>Petrus</a:t>
            </a:r>
            <a:r>
              <a:rPr lang="en-US" sz="1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600" dirty="0" err="1">
                <a:latin typeface="Arial" pitchFamily="34" charset="0"/>
                <a:cs typeface="Arial" pitchFamily="34" charset="0"/>
              </a:rPr>
              <a:t>Christus</a:t>
            </a:r>
            <a:r>
              <a:rPr lang="el-GR" sz="1600" dirty="0">
                <a:latin typeface="Arial" pitchFamily="34" charset="0"/>
                <a:cs typeface="Arial" pitchFamily="34" charset="0"/>
              </a:rPr>
              <a:t> </a:t>
            </a:r>
          </a:p>
          <a:p>
            <a:pPr algn="ctr"/>
            <a:r>
              <a:rPr lang="el-GR" sz="1600" i="1" dirty="0">
                <a:latin typeface="Arial" pitchFamily="34" charset="0"/>
                <a:cs typeface="Arial" pitchFamily="34" charset="0"/>
              </a:rPr>
              <a:t>Εργαστήριο αργυραμοιβού</a:t>
            </a:r>
            <a:r>
              <a:rPr lang="el-GR" sz="1600" dirty="0">
                <a:latin typeface="Arial" pitchFamily="34" charset="0"/>
                <a:cs typeface="Arial" pitchFamily="34" charset="0"/>
              </a:rPr>
              <a:t>, </a:t>
            </a:r>
            <a:endParaRPr lang="en-US" sz="1600" dirty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l-GR" sz="1600" dirty="0">
                <a:latin typeface="Arial" pitchFamily="34" charset="0"/>
                <a:cs typeface="Arial" pitchFamily="34" charset="0"/>
              </a:rPr>
              <a:t>1449</a:t>
            </a:r>
          </a:p>
          <a:p>
            <a:pPr algn="ctr"/>
            <a:r>
              <a:rPr lang="el-GR" sz="1600" dirty="0">
                <a:latin typeface="Arial" pitchFamily="34" charset="0"/>
                <a:cs typeface="Arial" pitchFamily="34" charset="0"/>
              </a:rPr>
              <a:t>λάδι σε ξύλο, 98 × 85 εκ.</a:t>
            </a:r>
          </a:p>
          <a:p>
            <a:pPr algn="ctr"/>
            <a:r>
              <a:rPr lang="el-GR" sz="1600" dirty="0">
                <a:latin typeface="Arial" pitchFamily="34" charset="0"/>
                <a:cs typeface="Arial" pitchFamily="34" charset="0"/>
              </a:rPr>
              <a:t>Νέα Υόρκη</a:t>
            </a:r>
            <a:r>
              <a:rPr lang="en-US" sz="1600" dirty="0">
                <a:latin typeface="Arial" pitchFamily="34" charset="0"/>
                <a:cs typeface="Arial" pitchFamily="34" charset="0"/>
              </a:rPr>
              <a:t>, Metropolitan </a:t>
            </a:r>
          </a:p>
          <a:p>
            <a:pPr algn="ctr"/>
            <a:r>
              <a:rPr lang="en-US" sz="1600" dirty="0">
                <a:latin typeface="Arial" pitchFamily="34" charset="0"/>
                <a:cs typeface="Arial" pitchFamily="34" charset="0"/>
              </a:rPr>
              <a:t>Museum of Art</a:t>
            </a:r>
            <a:endParaRPr lang="el-GR" sz="1600" dirty="0"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l-GR" sz="1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pic>
        <p:nvPicPr>
          <p:cNvPr id="5" name="4 - Εικόνα" descr="Petrus Christus 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80410" y="0"/>
            <a:ext cx="586359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- Υπότιτλος"/>
          <p:cNvSpPr>
            <a:spLocks noGrp="1"/>
          </p:cNvSpPr>
          <p:nvPr>
            <p:ph type="subTitle" idx="1"/>
          </p:nvPr>
        </p:nvSpPr>
        <p:spPr>
          <a:xfrm>
            <a:off x="4786314" y="2857496"/>
            <a:ext cx="4136504" cy="1713870"/>
          </a:xfrm>
        </p:spPr>
        <p:txBody>
          <a:bodyPr>
            <a:normAutofit/>
          </a:bodyPr>
          <a:lstStyle/>
          <a:p>
            <a:r>
              <a:rPr lang="en-US" sz="16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Dieric</a:t>
            </a:r>
            <a:r>
              <a:rPr lang="en-US" sz="1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Bouts </a:t>
            </a:r>
            <a:r>
              <a:rPr lang="el-GR" sz="1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ο πρεσβύτερος</a:t>
            </a:r>
          </a:p>
          <a:p>
            <a:r>
              <a:rPr lang="el-GR" sz="1600" i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Η Σύλληψη</a:t>
            </a:r>
            <a:endParaRPr lang="el-GR" sz="16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r>
              <a:rPr lang="el-GR" sz="1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λάδι σε ξύλο, 105 × 68 εκ.</a:t>
            </a:r>
          </a:p>
          <a:p>
            <a:r>
              <a:rPr lang="el-GR" sz="1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Μόναχο, </a:t>
            </a:r>
            <a:r>
              <a:rPr lang="it-IT" sz="1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Alte Pinakothek</a:t>
            </a:r>
            <a:endParaRPr lang="el-GR" sz="16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endParaRPr lang="el-GR" sz="16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4 - Εικόνα" descr="Dieric Bouts 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57256" y="0"/>
            <a:ext cx="4319081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- Υπότιτλος"/>
          <p:cNvSpPr>
            <a:spLocks noGrp="1"/>
          </p:cNvSpPr>
          <p:nvPr>
            <p:ph type="subTitle" idx="1"/>
          </p:nvPr>
        </p:nvSpPr>
        <p:spPr>
          <a:xfrm>
            <a:off x="1285852" y="5572782"/>
            <a:ext cx="6749372" cy="1642432"/>
          </a:xfrm>
        </p:spPr>
        <p:txBody>
          <a:bodyPr>
            <a:normAutofit/>
          </a:bodyPr>
          <a:lstStyle/>
          <a:p>
            <a:r>
              <a:rPr lang="en-US" sz="16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Dieric</a:t>
            </a:r>
            <a:r>
              <a:rPr lang="en-US" sz="1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Bouts </a:t>
            </a:r>
            <a:r>
              <a:rPr lang="el-GR" sz="1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ο πρεσβύτερος</a:t>
            </a:r>
          </a:p>
          <a:p>
            <a:r>
              <a:rPr lang="el-GR" sz="1600" i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Εικόνα βωμού του ιερού μυστηρίου</a:t>
            </a:r>
            <a:r>
              <a:rPr lang="el-GR" sz="1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, 1464-67</a:t>
            </a:r>
          </a:p>
          <a:p>
            <a:r>
              <a:rPr lang="el-GR" sz="1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λάδι σε ξύλο</a:t>
            </a:r>
            <a:r>
              <a:rPr lang="en-US" sz="1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, 185 × 294 </a:t>
            </a:r>
            <a:r>
              <a:rPr lang="el-GR" sz="1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εκ</a:t>
            </a:r>
            <a:r>
              <a:rPr lang="en-US" sz="1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.</a:t>
            </a:r>
            <a:endParaRPr lang="el-GR" sz="16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r>
              <a:rPr lang="el-GR" sz="16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Λουβέν</a:t>
            </a:r>
            <a:r>
              <a:rPr lang="en-US" sz="1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16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Sint-Pieterkerk</a:t>
            </a:r>
            <a:endParaRPr lang="el-GR" sz="16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endParaRPr lang="el-GR" sz="16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4 - Εικόνα" descr="Dieric Bouts 1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1"/>
            <a:ext cx="9144000" cy="5292347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- Υπότιτλος"/>
          <p:cNvSpPr>
            <a:spLocks noGrp="1"/>
          </p:cNvSpPr>
          <p:nvPr>
            <p:ph type="subTitle" idx="1"/>
          </p:nvPr>
        </p:nvSpPr>
        <p:spPr>
          <a:xfrm>
            <a:off x="2339752" y="5786454"/>
            <a:ext cx="4136504" cy="1056750"/>
          </a:xfrm>
        </p:spPr>
        <p:txBody>
          <a:bodyPr>
            <a:normAutofit/>
          </a:bodyPr>
          <a:lstStyle/>
          <a:p>
            <a:r>
              <a:rPr lang="en-US" sz="1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Michael </a:t>
            </a:r>
            <a:r>
              <a:rPr lang="en-US" sz="16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Wolgemut</a:t>
            </a:r>
            <a:endParaRPr lang="el-GR" sz="16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r>
              <a:rPr lang="el-GR" sz="1600" i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Ο χορός του θανάτου</a:t>
            </a:r>
            <a:r>
              <a:rPr lang="el-GR" sz="1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, 1493</a:t>
            </a:r>
          </a:p>
          <a:p>
            <a:r>
              <a:rPr lang="el-GR" sz="1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ξυλογραφία</a:t>
            </a:r>
          </a:p>
          <a:p>
            <a:endParaRPr lang="el-GR" sz="16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4 - Εικόνα" descr="Michael WOLGEMUT 3.jpg"/>
          <p:cNvPicPr>
            <a:picLocks noChangeAspect="1"/>
          </p:cNvPicPr>
          <p:nvPr/>
        </p:nvPicPr>
        <p:blipFill>
          <a:blip r:embed="rId2" cstate="print"/>
          <a:srcRect l="1095" t="2479" r="2557" b="2045"/>
          <a:stretch>
            <a:fillRect/>
          </a:stretch>
        </p:blipFill>
        <p:spPr>
          <a:xfrm>
            <a:off x="1285852" y="-1"/>
            <a:ext cx="6572296" cy="5750759"/>
          </a:xfrm>
          <a:prstGeom prst="rect">
            <a:avLst/>
          </a:prstGeom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- Υπότιτλος"/>
          <p:cNvSpPr>
            <a:spLocks noGrp="1"/>
          </p:cNvSpPr>
          <p:nvPr>
            <p:ph type="subTitle" idx="1"/>
          </p:nvPr>
        </p:nvSpPr>
        <p:spPr>
          <a:xfrm>
            <a:off x="71406" y="4429132"/>
            <a:ext cx="3707876" cy="1500198"/>
          </a:xfrm>
        </p:spPr>
        <p:txBody>
          <a:bodyPr>
            <a:normAutofit/>
          </a:bodyPr>
          <a:lstStyle/>
          <a:p>
            <a:r>
              <a:rPr lang="de-DE" sz="1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Hugo van der Goes</a:t>
            </a:r>
            <a:endParaRPr lang="el-GR" sz="16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r>
              <a:rPr lang="el-GR" sz="1600" i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Η πτώση</a:t>
            </a:r>
            <a:r>
              <a:rPr lang="de-DE" sz="1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, 1467-68</a:t>
            </a:r>
            <a:endParaRPr lang="el-GR" sz="16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r>
              <a:rPr lang="el-GR" sz="1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λάδι σε ξύλο</a:t>
            </a:r>
            <a:r>
              <a:rPr lang="de-DE" sz="1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, 33</a:t>
            </a:r>
            <a:r>
              <a:rPr lang="el-GR" sz="1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,8 </a:t>
            </a:r>
            <a:r>
              <a:rPr lang="de-DE" sz="1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×</a:t>
            </a:r>
            <a:r>
              <a:rPr lang="el-GR" sz="1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23 εκ</a:t>
            </a:r>
            <a:r>
              <a:rPr lang="de-DE" sz="1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.</a:t>
            </a:r>
            <a:endParaRPr lang="el-GR" sz="16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r>
              <a:rPr lang="el-GR" sz="1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Βιέννη, </a:t>
            </a:r>
            <a:r>
              <a:rPr lang="it-IT" sz="1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Kunsthistorisches Museum</a:t>
            </a:r>
            <a:endParaRPr lang="el-GR" sz="16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endParaRPr lang="el-GR" sz="16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4 - Εικόνα" descr="Hugo van der Goes 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714744" y="-1"/>
            <a:ext cx="4500562" cy="6850073"/>
          </a:xfrm>
          <a:prstGeom prst="rect">
            <a:avLst/>
          </a:prstGeom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- Υπότιτλος"/>
          <p:cNvSpPr>
            <a:spLocks noGrp="1"/>
          </p:cNvSpPr>
          <p:nvPr>
            <p:ph type="subTitle" idx="1"/>
          </p:nvPr>
        </p:nvSpPr>
        <p:spPr>
          <a:xfrm>
            <a:off x="1751718" y="5657258"/>
            <a:ext cx="5677802" cy="1486518"/>
          </a:xfrm>
        </p:spPr>
        <p:txBody>
          <a:bodyPr>
            <a:normAutofit/>
          </a:bodyPr>
          <a:lstStyle/>
          <a:p>
            <a:r>
              <a:rPr lang="en-US" sz="1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Hans Memling</a:t>
            </a:r>
            <a:endParaRPr lang="el-GR" sz="16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r>
              <a:rPr lang="el-GR" sz="1600" i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Σκηνές πάθους του Χριστού</a:t>
            </a:r>
            <a:r>
              <a:rPr lang="el-GR" sz="1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, 1470-71</a:t>
            </a:r>
          </a:p>
          <a:p>
            <a:r>
              <a:rPr lang="el-GR" sz="1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λάδι σε ξύλο, 56,7 × 92,2 εκ.</a:t>
            </a:r>
          </a:p>
          <a:p>
            <a:r>
              <a:rPr lang="el-GR" sz="1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Τορίνο, </a:t>
            </a:r>
            <a:r>
              <a:rPr lang="it-IT" sz="1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Galleria Sabauda</a:t>
            </a:r>
            <a:endParaRPr lang="el-GR" sz="16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endParaRPr lang="el-GR" sz="16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4 - Εικόνα" descr="Hans Memling 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1"/>
            <a:ext cx="9144000" cy="5666305"/>
          </a:xfrm>
          <a:prstGeom prst="rect">
            <a:avLst/>
          </a:prstGeom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- Υπότιτλος"/>
          <p:cNvSpPr>
            <a:spLocks noGrp="1"/>
          </p:cNvSpPr>
          <p:nvPr>
            <p:ph type="subTitle" idx="1"/>
          </p:nvPr>
        </p:nvSpPr>
        <p:spPr>
          <a:xfrm>
            <a:off x="608710" y="5572782"/>
            <a:ext cx="7963818" cy="1570994"/>
          </a:xfrm>
        </p:spPr>
        <p:txBody>
          <a:bodyPr>
            <a:normAutofit/>
          </a:bodyPr>
          <a:lstStyle/>
          <a:p>
            <a:r>
              <a:rPr lang="en-US" sz="1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Hans Memling</a:t>
            </a:r>
            <a:endParaRPr lang="el-GR" sz="16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r>
              <a:rPr lang="el-GR" sz="1600" i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Διπλή προσωπογραφία του </a:t>
            </a:r>
            <a:r>
              <a:rPr lang="en-US" sz="1600" i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Tommaso</a:t>
            </a:r>
            <a:r>
              <a:rPr lang="en-US" sz="1600" i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i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Portinari</a:t>
            </a:r>
            <a:r>
              <a:rPr lang="el-GR" sz="1600" i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και της συζύγου του</a:t>
            </a:r>
            <a:r>
              <a:rPr lang="el-GR" sz="1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l-GR" sz="16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περ</a:t>
            </a:r>
            <a:r>
              <a:rPr lang="el-GR" sz="1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. 1470 </a:t>
            </a:r>
          </a:p>
          <a:p>
            <a:r>
              <a:rPr lang="el-GR" sz="1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λάδι σε ξύλο, 44 × 34 εκ.</a:t>
            </a:r>
          </a:p>
          <a:p>
            <a:r>
              <a:rPr lang="el-GR" sz="1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Νέα Υόρκη</a:t>
            </a:r>
            <a:r>
              <a:rPr lang="en-US" sz="1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, Metropolitan Museum of Art</a:t>
            </a:r>
            <a:endParaRPr lang="el-GR" sz="16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endParaRPr lang="el-GR" sz="16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4 - Εικόνα" descr="Hans Memling 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57158" y="-24"/>
            <a:ext cx="8429652" cy="5450205"/>
          </a:xfrm>
          <a:prstGeom prst="rect">
            <a:avLst/>
          </a:prstGeom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- Υπότιτλος"/>
          <p:cNvSpPr>
            <a:spLocks noGrp="1"/>
          </p:cNvSpPr>
          <p:nvPr>
            <p:ph type="subTitle" idx="1"/>
          </p:nvPr>
        </p:nvSpPr>
        <p:spPr>
          <a:xfrm>
            <a:off x="251520" y="5643578"/>
            <a:ext cx="4749108" cy="1343000"/>
          </a:xfrm>
        </p:spPr>
        <p:txBody>
          <a:bodyPr>
            <a:normAutofit/>
          </a:bodyPr>
          <a:lstStyle/>
          <a:p>
            <a:r>
              <a:rPr lang="en-US" sz="1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Hans Memling</a:t>
            </a:r>
            <a:endParaRPr lang="el-GR" sz="16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r>
              <a:rPr lang="el-GR" sz="1600" i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Προσωπογραφία ηλικιωμένης γυναίκας</a:t>
            </a:r>
            <a:r>
              <a:rPr lang="el-GR" sz="1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, 1470-75</a:t>
            </a:r>
          </a:p>
          <a:p>
            <a:r>
              <a:rPr lang="el-GR" sz="1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λάδι σε ξύλο, 35 × 29 εκ.</a:t>
            </a:r>
          </a:p>
          <a:p>
            <a:r>
              <a:rPr lang="el-GR" sz="1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Παρίσι,</a:t>
            </a:r>
            <a:r>
              <a:rPr lang="it-IT" sz="1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Musée du Louvre</a:t>
            </a:r>
            <a:endParaRPr lang="el-GR" sz="16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endParaRPr lang="el-GR" sz="16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2 - Υπότιτλος"/>
          <p:cNvSpPr txBox="1">
            <a:spLocks/>
          </p:cNvSpPr>
          <p:nvPr/>
        </p:nvSpPr>
        <p:spPr>
          <a:xfrm>
            <a:off x="5145784" y="5643578"/>
            <a:ext cx="3855372" cy="14144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algn="ctr"/>
            <a:r>
              <a:rPr lang="en-US" sz="1600" dirty="0">
                <a:latin typeface="Arial" pitchFamily="34" charset="0"/>
                <a:cs typeface="Arial" pitchFamily="34" charset="0"/>
              </a:rPr>
              <a:t>Hans Memling</a:t>
            </a:r>
            <a:endParaRPr lang="el-GR" sz="1600" dirty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n-US" sz="1600" i="1" dirty="0">
                <a:latin typeface="Arial" pitchFamily="34" charset="0"/>
                <a:cs typeface="Arial" pitchFamily="34" charset="0"/>
              </a:rPr>
              <a:t>Mater Dolorosa</a:t>
            </a:r>
            <a:r>
              <a:rPr lang="el-GR" sz="1600" dirty="0">
                <a:latin typeface="Arial" pitchFamily="34" charset="0"/>
                <a:cs typeface="Arial" pitchFamily="34" charset="0"/>
              </a:rPr>
              <a:t>, </a:t>
            </a:r>
            <a:r>
              <a:rPr lang="el-GR" sz="1600" dirty="0" err="1">
                <a:latin typeface="Arial" pitchFamily="34" charset="0"/>
                <a:cs typeface="Arial" pitchFamily="34" charset="0"/>
              </a:rPr>
              <a:t>περ</a:t>
            </a:r>
            <a:r>
              <a:rPr lang="el-GR" sz="1600" dirty="0">
                <a:latin typeface="Arial" pitchFamily="34" charset="0"/>
                <a:cs typeface="Arial" pitchFamily="34" charset="0"/>
              </a:rPr>
              <a:t>. 1480-90</a:t>
            </a:r>
          </a:p>
          <a:p>
            <a:pPr algn="ctr"/>
            <a:r>
              <a:rPr lang="el-GR" sz="1600" dirty="0">
                <a:latin typeface="Arial" pitchFamily="34" charset="0"/>
                <a:cs typeface="Arial" pitchFamily="34" charset="0"/>
              </a:rPr>
              <a:t>λάδι σε ξύλο, 55 × 33 εκ.</a:t>
            </a:r>
          </a:p>
          <a:p>
            <a:pPr algn="ctr"/>
            <a:r>
              <a:rPr lang="el-GR" sz="1600" dirty="0">
                <a:latin typeface="Arial" pitchFamily="34" charset="0"/>
                <a:cs typeface="Arial" pitchFamily="34" charset="0"/>
              </a:rPr>
              <a:t>Φλωρεντία, </a:t>
            </a:r>
            <a:r>
              <a:rPr lang="en-US" sz="1600" dirty="0">
                <a:latin typeface="Arial" pitchFamily="34" charset="0"/>
                <a:cs typeface="Arial" pitchFamily="34" charset="0"/>
              </a:rPr>
              <a:t>Galleria </a:t>
            </a:r>
            <a:r>
              <a:rPr lang="en-US" sz="1600" dirty="0" err="1">
                <a:latin typeface="Arial" pitchFamily="34" charset="0"/>
                <a:cs typeface="Arial" pitchFamily="34" charset="0"/>
              </a:rPr>
              <a:t>degli</a:t>
            </a:r>
            <a:r>
              <a:rPr lang="en-US" sz="1600" dirty="0">
                <a:latin typeface="Arial" pitchFamily="34" charset="0"/>
                <a:cs typeface="Arial" pitchFamily="34" charset="0"/>
              </a:rPr>
              <a:t> Uffizi </a:t>
            </a:r>
            <a:endParaRPr lang="el-GR" sz="1600" dirty="0"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l-GR" sz="1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pic>
        <p:nvPicPr>
          <p:cNvPr id="5" name="4 - Εικόνα" descr="Hans Memling 1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28596" y="-1"/>
            <a:ext cx="4643470" cy="5538083"/>
          </a:xfrm>
          <a:prstGeom prst="rect">
            <a:avLst/>
          </a:prstGeom>
        </p:spPr>
      </p:pic>
      <p:pic>
        <p:nvPicPr>
          <p:cNvPr id="6" name="5 - Εικόνα" descr="Hans Memling 2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779084" y="-1"/>
            <a:ext cx="3364916" cy="5500703"/>
          </a:xfrm>
          <a:prstGeom prst="rect">
            <a:avLst/>
          </a:prstGeom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- Υπότιτλος"/>
          <p:cNvSpPr>
            <a:spLocks noGrp="1"/>
          </p:cNvSpPr>
          <p:nvPr>
            <p:ph type="subTitle" idx="1"/>
          </p:nvPr>
        </p:nvSpPr>
        <p:spPr>
          <a:xfrm>
            <a:off x="251520" y="5586462"/>
            <a:ext cx="4136504" cy="1343000"/>
          </a:xfrm>
        </p:spPr>
        <p:txBody>
          <a:bodyPr>
            <a:normAutofit/>
          </a:bodyPr>
          <a:lstStyle/>
          <a:p>
            <a:r>
              <a:rPr lang="en-US" sz="1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Hans Memling</a:t>
            </a:r>
            <a:endParaRPr lang="el-GR" sz="16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sz="1600" i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Vanitas</a:t>
            </a:r>
            <a:r>
              <a:rPr lang="el-GR" sz="1600" i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(Ματαιότητα)</a:t>
            </a:r>
            <a:r>
              <a:rPr lang="el-GR" sz="1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l-GR" sz="16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περ</a:t>
            </a:r>
            <a:r>
              <a:rPr lang="el-GR" sz="1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. 1485</a:t>
            </a:r>
          </a:p>
          <a:p>
            <a:r>
              <a:rPr lang="el-GR" sz="1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λάδι σε ξύλο, 22 × 14 εκ.</a:t>
            </a:r>
          </a:p>
          <a:p>
            <a:r>
              <a:rPr lang="el-GR" sz="1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Στρασβούργο, </a:t>
            </a:r>
            <a:r>
              <a:rPr lang="it-IT" sz="1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Mus</a:t>
            </a:r>
            <a:r>
              <a:rPr lang="el-GR" sz="1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é</a:t>
            </a:r>
            <a:r>
              <a:rPr lang="it-IT" sz="1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e des Beaux</a:t>
            </a:r>
            <a:r>
              <a:rPr lang="en-US" sz="1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-Arts</a:t>
            </a:r>
            <a:endParaRPr lang="el-GR" sz="16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endParaRPr lang="el-GR" sz="16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2 - Υπότιτλος"/>
          <p:cNvSpPr txBox="1">
            <a:spLocks/>
          </p:cNvSpPr>
          <p:nvPr/>
        </p:nvSpPr>
        <p:spPr>
          <a:xfrm>
            <a:off x="4714876" y="5732092"/>
            <a:ext cx="4136504" cy="1197370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/>
          <a:p>
            <a:pPr algn="ctr"/>
            <a:r>
              <a:rPr lang="en-US" sz="1600" dirty="0">
                <a:latin typeface="Arial" pitchFamily="34" charset="0"/>
                <a:cs typeface="Arial" pitchFamily="34" charset="0"/>
              </a:rPr>
              <a:t>Hans Memling</a:t>
            </a:r>
            <a:endParaRPr lang="el-GR" sz="1600" dirty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l-GR" sz="1600" i="1" dirty="0">
                <a:latin typeface="Arial" pitchFamily="34" charset="0"/>
                <a:cs typeface="Arial" pitchFamily="34" charset="0"/>
              </a:rPr>
              <a:t>Η </a:t>
            </a:r>
            <a:r>
              <a:rPr lang="el-GR" sz="1600" i="1" dirty="0" err="1">
                <a:latin typeface="Arial" pitchFamily="34" charset="0"/>
                <a:cs typeface="Arial" pitchFamily="34" charset="0"/>
              </a:rPr>
              <a:t>Βηθσαβεέ</a:t>
            </a:r>
            <a:r>
              <a:rPr lang="el-GR" sz="1600" dirty="0">
                <a:latin typeface="Arial" pitchFamily="34" charset="0"/>
                <a:cs typeface="Arial" pitchFamily="34" charset="0"/>
              </a:rPr>
              <a:t>, 1485</a:t>
            </a:r>
          </a:p>
          <a:p>
            <a:pPr algn="ctr"/>
            <a:r>
              <a:rPr lang="el-GR" sz="1600" dirty="0">
                <a:latin typeface="Arial" pitchFamily="34" charset="0"/>
                <a:cs typeface="Arial" pitchFamily="34" charset="0"/>
              </a:rPr>
              <a:t>λάδι σε ξύλο, 191 × 84 εκ.</a:t>
            </a:r>
          </a:p>
          <a:p>
            <a:pPr algn="ctr"/>
            <a:r>
              <a:rPr lang="el-GR" sz="1600" dirty="0">
                <a:latin typeface="Arial" pitchFamily="34" charset="0"/>
                <a:cs typeface="Arial" pitchFamily="34" charset="0"/>
              </a:rPr>
              <a:t>Στουτγάρδη, </a:t>
            </a:r>
            <a:r>
              <a:rPr lang="it-IT" sz="1600" dirty="0">
                <a:latin typeface="Arial" pitchFamily="34" charset="0"/>
                <a:cs typeface="Arial" pitchFamily="34" charset="0"/>
              </a:rPr>
              <a:t>Staatgalerie </a:t>
            </a:r>
            <a:endParaRPr lang="el-GR" sz="1600" dirty="0">
              <a:latin typeface="Arial" pitchFamily="34" charset="0"/>
              <a:cs typeface="Arial" pitchFamily="34" charset="0"/>
            </a:endParaRPr>
          </a:p>
          <a:p>
            <a:r>
              <a:rPr lang="el-GR" sz="1600" dirty="0"/>
              <a:t> 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l-GR" sz="1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pic>
        <p:nvPicPr>
          <p:cNvPr id="5" name="4 - Εικόνα" descr="Hans Memling 3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42942" y="-1"/>
            <a:ext cx="3500430" cy="5523291"/>
          </a:xfrm>
          <a:prstGeom prst="rect">
            <a:avLst/>
          </a:prstGeom>
        </p:spPr>
      </p:pic>
      <p:pic>
        <p:nvPicPr>
          <p:cNvPr id="6" name="5 - Εικόνα" descr="Hans Memling 2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572131" y="-1"/>
            <a:ext cx="2366081" cy="5572141"/>
          </a:xfrm>
          <a:prstGeom prst="rect">
            <a:avLst/>
          </a:prstGeom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- Υπότιτλος"/>
          <p:cNvSpPr>
            <a:spLocks noGrp="1"/>
          </p:cNvSpPr>
          <p:nvPr>
            <p:ph type="subTitle" idx="1"/>
          </p:nvPr>
        </p:nvSpPr>
        <p:spPr>
          <a:xfrm>
            <a:off x="5007496" y="3500438"/>
            <a:ext cx="4136504" cy="1343000"/>
          </a:xfrm>
        </p:spPr>
        <p:txBody>
          <a:bodyPr>
            <a:normAutofit/>
          </a:bodyPr>
          <a:lstStyle/>
          <a:p>
            <a:r>
              <a:rPr lang="en-US" sz="1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Hans Memling</a:t>
            </a:r>
            <a:endParaRPr lang="el-GR" sz="16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r>
              <a:rPr lang="el-GR" sz="1600" i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Νεκρή φύση με λουλούδια</a:t>
            </a:r>
            <a:r>
              <a:rPr lang="el-GR" sz="1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l-GR" sz="16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περ</a:t>
            </a:r>
            <a:r>
              <a:rPr lang="el-GR" sz="1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. 1490</a:t>
            </a:r>
          </a:p>
          <a:p>
            <a:r>
              <a:rPr lang="el-GR" sz="1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λάδι σε ξύλο, 29,2 × 22,5 εκ.</a:t>
            </a:r>
          </a:p>
          <a:p>
            <a:r>
              <a:rPr lang="el-GR" sz="1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Μαδρίτη, </a:t>
            </a:r>
            <a:r>
              <a:rPr lang="en-US" sz="16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Museo</a:t>
            </a:r>
            <a:r>
              <a:rPr lang="en-US" sz="1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Thyssen-Bornemisza</a:t>
            </a:r>
            <a:endParaRPr lang="el-GR" sz="16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endParaRPr lang="el-GR" sz="16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4 - Εικόνα" descr="Hans Memling 4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4282" y="1"/>
            <a:ext cx="491548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- Υπότιτλος"/>
          <p:cNvSpPr>
            <a:spLocks noGrp="1"/>
          </p:cNvSpPr>
          <p:nvPr>
            <p:ph type="subTitle" idx="1"/>
          </p:nvPr>
        </p:nvSpPr>
        <p:spPr>
          <a:xfrm>
            <a:off x="2571736" y="5000636"/>
            <a:ext cx="4749108" cy="1499556"/>
          </a:xfrm>
        </p:spPr>
        <p:txBody>
          <a:bodyPr>
            <a:normAutofit/>
          </a:bodyPr>
          <a:lstStyle/>
          <a:p>
            <a:r>
              <a:rPr lang="en-US" sz="1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Gerard David </a:t>
            </a:r>
            <a:endParaRPr lang="el-GR" sz="16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r>
              <a:rPr lang="el-GR" sz="1600" i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Ο Χριστός στο σταυρό</a:t>
            </a:r>
            <a:r>
              <a:rPr lang="el-GR" sz="1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l-GR" sz="16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περ</a:t>
            </a:r>
            <a:r>
              <a:rPr lang="el-GR" sz="1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. 1480</a:t>
            </a:r>
          </a:p>
          <a:p>
            <a:r>
              <a:rPr lang="el-GR" sz="1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λάδι σε ξύλο, 48 × 94 εκ.</a:t>
            </a:r>
          </a:p>
          <a:p>
            <a:r>
              <a:rPr lang="el-GR" sz="1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Λονδίνο, </a:t>
            </a:r>
            <a:r>
              <a:rPr lang="it-IT" sz="1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National Gallery</a:t>
            </a:r>
            <a:endParaRPr lang="el-GR" sz="16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endParaRPr lang="el-GR" sz="16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4 - Εικόνα" descr="Gerard DAVID 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1"/>
            <a:ext cx="9144000" cy="4805507"/>
          </a:xfrm>
          <a:prstGeom prst="rect">
            <a:avLst/>
          </a:prstGeom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- Υπότιτλος"/>
          <p:cNvSpPr>
            <a:spLocks noGrp="1"/>
          </p:cNvSpPr>
          <p:nvPr>
            <p:ph type="subTitle" idx="1"/>
          </p:nvPr>
        </p:nvSpPr>
        <p:spPr>
          <a:xfrm>
            <a:off x="0" y="5301208"/>
            <a:ext cx="5580112" cy="1584176"/>
          </a:xfrm>
        </p:spPr>
        <p:txBody>
          <a:bodyPr>
            <a:normAutofit/>
          </a:bodyPr>
          <a:lstStyle/>
          <a:p>
            <a:r>
              <a:rPr lang="en-US" sz="1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Quentin </a:t>
            </a:r>
            <a:r>
              <a:rPr lang="en-US" sz="16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Massys</a:t>
            </a:r>
            <a:endParaRPr lang="el-GR" sz="16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r>
              <a:rPr lang="el-GR" sz="1600" i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Προσωπογραφία αργυραμοιβού </a:t>
            </a:r>
          </a:p>
          <a:p>
            <a:r>
              <a:rPr lang="el-GR" sz="1600" i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και της συζύγου του</a:t>
            </a:r>
            <a:r>
              <a:rPr lang="el-GR" sz="1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, 1514</a:t>
            </a:r>
          </a:p>
          <a:p>
            <a:r>
              <a:rPr lang="el-GR" sz="1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λάδι σε ξύλο, 71 × 68 εκ.</a:t>
            </a:r>
          </a:p>
          <a:p>
            <a:r>
              <a:rPr lang="el-GR" sz="1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Παρίσι, </a:t>
            </a:r>
            <a:r>
              <a:rPr lang="en-US" sz="16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Musée</a:t>
            </a:r>
            <a:r>
              <a:rPr lang="en-US" sz="1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du Louvre</a:t>
            </a:r>
            <a:endParaRPr lang="el-GR" sz="16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endParaRPr lang="el-GR" sz="16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2 - Υπότιτλος"/>
          <p:cNvSpPr txBox="1">
            <a:spLocks/>
          </p:cNvSpPr>
          <p:nvPr/>
        </p:nvSpPr>
        <p:spPr>
          <a:xfrm>
            <a:off x="5220072" y="5445224"/>
            <a:ext cx="3888432" cy="15841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algn="ctr"/>
            <a:r>
              <a:rPr lang="en-US" sz="1600" dirty="0">
                <a:latin typeface="Arial" pitchFamily="34" charset="0"/>
                <a:cs typeface="Arial" pitchFamily="34" charset="0"/>
              </a:rPr>
              <a:t>Quentin </a:t>
            </a:r>
            <a:r>
              <a:rPr lang="en-US" sz="1600" dirty="0" err="1">
                <a:latin typeface="Arial" pitchFamily="34" charset="0"/>
                <a:cs typeface="Arial" pitchFamily="34" charset="0"/>
              </a:rPr>
              <a:t>Massys</a:t>
            </a:r>
            <a:endParaRPr lang="el-GR" sz="1600" dirty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l-GR" sz="1600" i="1" dirty="0">
                <a:latin typeface="Arial" pitchFamily="34" charset="0"/>
                <a:cs typeface="Arial" pitchFamily="34" charset="0"/>
              </a:rPr>
              <a:t>Η άσχημη δούκισσα</a:t>
            </a:r>
            <a:r>
              <a:rPr lang="el-GR" sz="1600" dirty="0">
                <a:latin typeface="Arial" pitchFamily="34" charset="0"/>
                <a:cs typeface="Arial" pitchFamily="34" charset="0"/>
              </a:rPr>
              <a:t>, 1525-30</a:t>
            </a:r>
          </a:p>
          <a:p>
            <a:pPr algn="ctr"/>
            <a:r>
              <a:rPr lang="el-GR" sz="1600" dirty="0">
                <a:latin typeface="Arial" pitchFamily="34" charset="0"/>
                <a:cs typeface="Arial" pitchFamily="34" charset="0"/>
              </a:rPr>
              <a:t>λάδι σε ξύλο, 64 × 46 εκ.</a:t>
            </a:r>
          </a:p>
          <a:p>
            <a:pPr algn="ctr"/>
            <a:r>
              <a:rPr lang="el-GR" sz="1600" dirty="0">
                <a:latin typeface="Arial" pitchFamily="34" charset="0"/>
                <a:cs typeface="Arial" pitchFamily="34" charset="0"/>
              </a:rPr>
              <a:t>Λονδίνο, </a:t>
            </a:r>
            <a:r>
              <a:rPr lang="en-US" sz="1600" dirty="0">
                <a:latin typeface="Arial" pitchFamily="34" charset="0"/>
                <a:cs typeface="Arial" pitchFamily="34" charset="0"/>
              </a:rPr>
              <a:t>National Gallery </a:t>
            </a:r>
            <a:endParaRPr kumimoji="0" lang="el-GR" sz="16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4 - Εικόνα" descr="Quentin MASSYS 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1"/>
            <a:ext cx="5076056" cy="5257948"/>
          </a:xfrm>
          <a:prstGeom prst="rect">
            <a:avLst/>
          </a:prstGeom>
        </p:spPr>
      </p:pic>
      <p:pic>
        <p:nvPicPr>
          <p:cNvPr id="6" name="5 - Εικόνα" descr="Quentin MASSYS 1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508104" y="0"/>
            <a:ext cx="3635896" cy="5251294"/>
          </a:xfrm>
          <a:prstGeom prst="rect">
            <a:avLst/>
          </a:prstGeom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- Υπότιτλος"/>
          <p:cNvSpPr>
            <a:spLocks noGrp="1"/>
          </p:cNvSpPr>
          <p:nvPr>
            <p:ph type="subTitle" idx="1"/>
          </p:nvPr>
        </p:nvSpPr>
        <p:spPr>
          <a:xfrm>
            <a:off x="4716016" y="476672"/>
            <a:ext cx="4136504" cy="1343000"/>
          </a:xfrm>
        </p:spPr>
        <p:txBody>
          <a:bodyPr>
            <a:normAutofit/>
          </a:bodyPr>
          <a:lstStyle/>
          <a:p>
            <a:r>
              <a:rPr lang="en-US" sz="1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Joachim </a:t>
            </a:r>
            <a:r>
              <a:rPr lang="en-US" sz="16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Patenier</a:t>
            </a:r>
            <a:endParaRPr lang="el-GR" sz="16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r>
              <a:rPr lang="el-GR" sz="1600" i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Η Βάπτιση</a:t>
            </a:r>
            <a:r>
              <a:rPr lang="el-GR" sz="1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r>
              <a:rPr lang="el-GR" sz="1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λάδι σε ξύλο, 59,5 × 77 εκ.</a:t>
            </a:r>
          </a:p>
          <a:p>
            <a:r>
              <a:rPr lang="el-GR" sz="1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Βιέννη, </a:t>
            </a:r>
            <a:r>
              <a:rPr lang="it-IT" sz="1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Kunsthistorisches Museum</a:t>
            </a:r>
            <a:endParaRPr lang="el-GR" sz="16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endParaRPr lang="el-GR" sz="16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2 - Υπότιτλος"/>
          <p:cNvSpPr txBox="1">
            <a:spLocks/>
          </p:cNvSpPr>
          <p:nvPr/>
        </p:nvSpPr>
        <p:spPr>
          <a:xfrm>
            <a:off x="755576" y="5013176"/>
            <a:ext cx="4136504" cy="136815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algn="ctr"/>
            <a:r>
              <a:rPr lang="en-US" sz="1600" dirty="0">
                <a:latin typeface="Arial" pitchFamily="34" charset="0"/>
                <a:cs typeface="Arial" pitchFamily="34" charset="0"/>
              </a:rPr>
              <a:t>Joachim </a:t>
            </a:r>
            <a:r>
              <a:rPr lang="en-US" sz="1600" dirty="0" err="1">
                <a:latin typeface="Arial" pitchFamily="34" charset="0"/>
                <a:cs typeface="Arial" pitchFamily="34" charset="0"/>
              </a:rPr>
              <a:t>Patenier</a:t>
            </a:r>
            <a:endParaRPr lang="el-GR" sz="1600" dirty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l-GR" sz="1600" i="1" dirty="0">
                <a:latin typeface="Arial" pitchFamily="34" charset="0"/>
                <a:cs typeface="Arial" pitchFamily="34" charset="0"/>
              </a:rPr>
              <a:t>Ο Άγιος Ιερώνυμος στο ύπαιθρο</a:t>
            </a:r>
            <a:r>
              <a:rPr lang="el-GR" sz="1600" dirty="0">
                <a:latin typeface="Arial" pitchFamily="34" charset="0"/>
                <a:cs typeface="Arial" pitchFamily="34" charset="0"/>
              </a:rPr>
              <a:t>, 1515-19</a:t>
            </a:r>
          </a:p>
          <a:p>
            <a:pPr algn="ctr"/>
            <a:r>
              <a:rPr lang="el-GR" sz="1600" dirty="0">
                <a:latin typeface="Arial" pitchFamily="34" charset="0"/>
                <a:cs typeface="Arial" pitchFamily="34" charset="0"/>
              </a:rPr>
              <a:t>λάδι σε ξύλο, 74 × 91 εκ.</a:t>
            </a:r>
          </a:p>
          <a:p>
            <a:pPr algn="ctr"/>
            <a:r>
              <a:rPr lang="el-GR" sz="1600" dirty="0">
                <a:latin typeface="Arial" pitchFamily="34" charset="0"/>
                <a:cs typeface="Arial" pitchFamily="34" charset="0"/>
              </a:rPr>
              <a:t>Μαδρίτη, </a:t>
            </a:r>
            <a:r>
              <a:rPr lang="it-IT" sz="1600" dirty="0">
                <a:latin typeface="Arial" pitchFamily="34" charset="0"/>
                <a:cs typeface="Arial" pitchFamily="34" charset="0"/>
              </a:rPr>
              <a:t>Museo del Prado</a:t>
            </a:r>
            <a:endParaRPr lang="el-GR" sz="1600" dirty="0"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l-GR" sz="1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pic>
        <p:nvPicPr>
          <p:cNvPr id="5" name="4 - Εικόνα" descr="Joachim PATENIER 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" y="0"/>
            <a:ext cx="5004048" cy="3813569"/>
          </a:xfrm>
          <a:prstGeom prst="rect">
            <a:avLst/>
          </a:prstGeom>
        </p:spPr>
      </p:pic>
      <p:pic>
        <p:nvPicPr>
          <p:cNvPr id="6" name="5 - Εικόνα" descr="Joachim PATENIER 1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38344" y="3505200"/>
            <a:ext cx="4105656" cy="3352800"/>
          </a:xfrm>
          <a:prstGeom prst="rect">
            <a:avLst/>
          </a:prstGeom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- Υπότιτλος"/>
          <p:cNvSpPr>
            <a:spLocks noGrp="1"/>
          </p:cNvSpPr>
          <p:nvPr>
            <p:ph type="subTitle" idx="1"/>
          </p:nvPr>
        </p:nvSpPr>
        <p:spPr>
          <a:xfrm>
            <a:off x="395536" y="5542384"/>
            <a:ext cx="8424936" cy="1343000"/>
          </a:xfrm>
        </p:spPr>
        <p:txBody>
          <a:bodyPr>
            <a:normAutofit/>
          </a:bodyPr>
          <a:lstStyle/>
          <a:p>
            <a:r>
              <a:rPr lang="en-US" sz="16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Maerten</a:t>
            </a:r>
            <a:r>
              <a:rPr lang="en-US" sz="1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van </a:t>
            </a:r>
            <a:r>
              <a:rPr lang="en-US" sz="16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Heemskerck</a:t>
            </a:r>
            <a:endParaRPr lang="el-GR" sz="16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r>
              <a:rPr lang="el-GR" sz="1600" i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Αυτοπροσωπογραφία με φόντο το Κολοσσαίο</a:t>
            </a:r>
            <a:r>
              <a:rPr lang="el-GR" sz="1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, 1553</a:t>
            </a:r>
          </a:p>
          <a:p>
            <a:r>
              <a:rPr lang="el-GR" sz="1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λάδι σε ξύλο</a:t>
            </a:r>
            <a:r>
              <a:rPr lang="en-US" sz="1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, 42 × 54 </a:t>
            </a:r>
            <a:r>
              <a:rPr lang="el-GR" sz="1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εκ</a:t>
            </a:r>
            <a:r>
              <a:rPr lang="en-US" sz="1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.</a:t>
            </a:r>
            <a:endParaRPr lang="el-GR" sz="16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sz="1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Cambridge, Fitzwilliam Museum </a:t>
            </a:r>
            <a:endParaRPr lang="el-GR" sz="16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4 - Εικόνα" descr="Maerten van HEEMSKERCK 2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80120" y="-1"/>
            <a:ext cx="7020272" cy="5487513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2 - Υπότιτλος"/>
          <p:cNvSpPr txBox="1">
            <a:spLocks/>
          </p:cNvSpPr>
          <p:nvPr/>
        </p:nvSpPr>
        <p:spPr>
          <a:xfrm>
            <a:off x="4857752" y="3212976"/>
            <a:ext cx="4136504" cy="1343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Herman de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Waghemakere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l-GR" sz="1600" b="0" i="1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Ο οίκος των κρεοπωλών στην Αμβέρσα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l-GR" sz="16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1501-04</a:t>
            </a:r>
            <a:endParaRPr kumimoji="0" lang="el-GR" sz="1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pic>
        <p:nvPicPr>
          <p:cNvPr id="5" name="4 - Εικόνα" descr="Antwerpen_Vleeshuis 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457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- Υπότιτλος"/>
          <p:cNvSpPr>
            <a:spLocks noGrp="1"/>
          </p:cNvSpPr>
          <p:nvPr>
            <p:ph type="subTitle" idx="1"/>
          </p:nvPr>
        </p:nvSpPr>
        <p:spPr>
          <a:xfrm>
            <a:off x="75456" y="5301208"/>
            <a:ext cx="4136504" cy="1343000"/>
          </a:xfrm>
        </p:spPr>
        <p:txBody>
          <a:bodyPr>
            <a:normAutofit/>
          </a:bodyPr>
          <a:lstStyle/>
          <a:p>
            <a:r>
              <a:rPr lang="en-US" sz="1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Hieronymus Bosch</a:t>
            </a:r>
            <a:endParaRPr lang="el-GR" sz="16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sz="1600" i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Ecce Homo</a:t>
            </a:r>
            <a:r>
              <a:rPr lang="el-GR" sz="1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, 1475-80</a:t>
            </a:r>
          </a:p>
          <a:p>
            <a:r>
              <a:rPr lang="el-GR" sz="1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τέμπερα και λάδι σε ξύλο, 71 × 61 εκ.</a:t>
            </a:r>
          </a:p>
          <a:p>
            <a:r>
              <a:rPr lang="el-GR" sz="1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Φρανκφούρτη, </a:t>
            </a:r>
            <a:r>
              <a:rPr lang="en-US" sz="16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Städelsches</a:t>
            </a:r>
            <a:r>
              <a:rPr lang="en-US" sz="1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Kunstinstitut</a:t>
            </a:r>
            <a:r>
              <a:rPr lang="en-US" sz="1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endParaRPr lang="el-GR" sz="16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endParaRPr lang="el-GR" sz="16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2 - Υπότιτλος"/>
          <p:cNvSpPr txBox="1">
            <a:spLocks/>
          </p:cNvSpPr>
          <p:nvPr/>
        </p:nvSpPr>
        <p:spPr>
          <a:xfrm>
            <a:off x="4644008" y="5301208"/>
            <a:ext cx="4136504" cy="15121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algn="ctr"/>
            <a:r>
              <a:rPr lang="en-US" sz="1600" dirty="0">
                <a:latin typeface="Arial" pitchFamily="34" charset="0"/>
                <a:cs typeface="Arial" pitchFamily="34" charset="0"/>
              </a:rPr>
              <a:t> Hieronymus Bosch</a:t>
            </a:r>
            <a:endParaRPr lang="el-GR" sz="1600" dirty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l-GR" sz="1600" i="1" dirty="0">
                <a:latin typeface="Arial" pitchFamily="34" charset="0"/>
                <a:cs typeface="Arial" pitchFamily="34" charset="0"/>
              </a:rPr>
              <a:t>Ο Χριστός </a:t>
            </a:r>
            <a:r>
              <a:rPr lang="el-GR" sz="1600" i="1" dirty="0" err="1">
                <a:latin typeface="Arial" pitchFamily="34" charset="0"/>
                <a:cs typeface="Arial" pitchFamily="34" charset="0"/>
              </a:rPr>
              <a:t>αίρων</a:t>
            </a:r>
            <a:r>
              <a:rPr lang="el-GR" sz="1600" i="1" dirty="0">
                <a:latin typeface="Arial" pitchFamily="34" charset="0"/>
                <a:cs typeface="Arial" pitchFamily="34" charset="0"/>
              </a:rPr>
              <a:t> το σταυρό</a:t>
            </a:r>
            <a:r>
              <a:rPr lang="el-GR" sz="1600" dirty="0">
                <a:latin typeface="Arial" pitchFamily="34" charset="0"/>
                <a:cs typeface="Arial" pitchFamily="34" charset="0"/>
              </a:rPr>
              <a:t>, 1515-16</a:t>
            </a:r>
          </a:p>
          <a:p>
            <a:pPr algn="ctr"/>
            <a:r>
              <a:rPr lang="el-GR" sz="1600" dirty="0">
                <a:latin typeface="Arial" pitchFamily="34" charset="0"/>
                <a:cs typeface="Arial" pitchFamily="34" charset="0"/>
              </a:rPr>
              <a:t>λάδι σε ξύλο, 74 × 81 εκ.</a:t>
            </a:r>
          </a:p>
          <a:p>
            <a:pPr algn="ctr"/>
            <a:r>
              <a:rPr lang="el-GR" sz="1600" dirty="0">
                <a:latin typeface="Arial" pitchFamily="34" charset="0"/>
                <a:cs typeface="Arial" pitchFamily="34" charset="0"/>
              </a:rPr>
              <a:t>Γάνδη, </a:t>
            </a:r>
            <a:r>
              <a:rPr lang="en-US" sz="1600" dirty="0">
                <a:latin typeface="Arial" pitchFamily="34" charset="0"/>
                <a:cs typeface="Arial" pitchFamily="34" charset="0"/>
              </a:rPr>
              <a:t>Museum </a:t>
            </a:r>
            <a:r>
              <a:rPr lang="en-US" sz="1600" dirty="0" err="1">
                <a:latin typeface="Arial" pitchFamily="34" charset="0"/>
                <a:cs typeface="Arial" pitchFamily="34" charset="0"/>
              </a:rPr>
              <a:t>voor</a:t>
            </a:r>
            <a:r>
              <a:rPr lang="en-US" sz="1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600" dirty="0" err="1">
                <a:latin typeface="Arial" pitchFamily="34" charset="0"/>
                <a:cs typeface="Arial" pitchFamily="34" charset="0"/>
              </a:rPr>
              <a:t>Schone</a:t>
            </a:r>
            <a:r>
              <a:rPr lang="en-US" sz="1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600" dirty="0" err="1">
                <a:latin typeface="Arial" pitchFamily="34" charset="0"/>
                <a:cs typeface="Arial" pitchFamily="34" charset="0"/>
              </a:rPr>
              <a:t>Kunsten</a:t>
            </a:r>
            <a:r>
              <a:rPr lang="en-US" sz="1600" dirty="0">
                <a:latin typeface="Arial" pitchFamily="34" charset="0"/>
                <a:cs typeface="Arial" pitchFamily="34" charset="0"/>
              </a:rPr>
              <a:t> </a:t>
            </a:r>
            <a:endParaRPr lang="el-GR" sz="1600" dirty="0"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l-GR" sz="1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4 - Εικόνα" descr="Hieronymus BOSCH 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412182"/>
            <a:ext cx="3923928" cy="4673002"/>
          </a:xfrm>
          <a:prstGeom prst="rect">
            <a:avLst/>
          </a:prstGeom>
        </p:spPr>
      </p:pic>
      <p:pic>
        <p:nvPicPr>
          <p:cNvPr id="6" name="5 - Εικόνα" descr="Hieronymus BOSCH 1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95936" y="448580"/>
            <a:ext cx="5148064" cy="4636604"/>
          </a:xfrm>
          <a:prstGeom prst="rect">
            <a:avLst/>
          </a:prstGeom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- Υπότιτλος"/>
          <p:cNvSpPr>
            <a:spLocks noGrp="1"/>
          </p:cNvSpPr>
          <p:nvPr>
            <p:ph type="subTitle" idx="1"/>
          </p:nvPr>
        </p:nvSpPr>
        <p:spPr>
          <a:xfrm>
            <a:off x="-180528" y="5470376"/>
            <a:ext cx="4136504" cy="1343000"/>
          </a:xfrm>
        </p:spPr>
        <p:txBody>
          <a:bodyPr>
            <a:normAutofit/>
          </a:bodyPr>
          <a:lstStyle/>
          <a:p>
            <a:r>
              <a:rPr lang="en-US" sz="1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Hieronymus Bosch</a:t>
            </a:r>
            <a:endParaRPr lang="el-GR" sz="16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r>
              <a:rPr lang="el-GR" sz="1600" i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Η θεραπεία της τρέλας</a:t>
            </a:r>
            <a:r>
              <a:rPr lang="el-GR" sz="1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, 1475-80</a:t>
            </a:r>
          </a:p>
          <a:p>
            <a:r>
              <a:rPr lang="el-GR" sz="1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λάδι σε ξύλο, 48 × 35 εκ.</a:t>
            </a:r>
          </a:p>
          <a:p>
            <a:r>
              <a:rPr lang="el-GR" sz="1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Μαδρίτη, </a:t>
            </a:r>
            <a:r>
              <a:rPr lang="en-US" sz="16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Museo</a:t>
            </a:r>
            <a:r>
              <a:rPr lang="en-US" sz="1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del Prado</a:t>
            </a:r>
            <a:endParaRPr lang="el-GR" sz="16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2 - Υπότιτλος"/>
          <p:cNvSpPr txBox="1">
            <a:spLocks/>
          </p:cNvSpPr>
          <p:nvPr/>
        </p:nvSpPr>
        <p:spPr>
          <a:xfrm>
            <a:off x="4355976" y="5470376"/>
            <a:ext cx="4496544" cy="1343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algn="ctr"/>
            <a:r>
              <a:rPr lang="en-US" sz="1600" dirty="0">
                <a:latin typeface="Arial" pitchFamily="34" charset="0"/>
                <a:cs typeface="Arial" pitchFamily="34" charset="0"/>
              </a:rPr>
              <a:t>Hieronymus Bosch</a:t>
            </a:r>
            <a:endParaRPr lang="el-GR" sz="1600" dirty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l-GR" sz="1600" i="1" dirty="0">
                <a:latin typeface="Arial" pitchFamily="34" charset="0"/>
                <a:cs typeface="Arial" pitchFamily="34" charset="0"/>
              </a:rPr>
              <a:t>Ο οδοιπόρος</a:t>
            </a:r>
            <a:endParaRPr lang="el-GR" sz="1600" dirty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l-GR" sz="1600" dirty="0">
                <a:latin typeface="Arial" pitchFamily="34" charset="0"/>
                <a:cs typeface="Arial" pitchFamily="34" charset="0"/>
              </a:rPr>
              <a:t>λάδι σε ξύλο, διάμετρος 71,5 εκ.</a:t>
            </a:r>
          </a:p>
          <a:p>
            <a:pPr algn="ctr"/>
            <a:r>
              <a:rPr lang="el-GR" sz="1600" dirty="0">
                <a:latin typeface="Arial" pitchFamily="34" charset="0"/>
                <a:cs typeface="Arial" pitchFamily="34" charset="0"/>
              </a:rPr>
              <a:t>Ρότερνταμ, </a:t>
            </a:r>
            <a:r>
              <a:rPr lang="en-US" sz="1600" dirty="0">
                <a:latin typeface="Arial" pitchFamily="34" charset="0"/>
                <a:cs typeface="Arial" pitchFamily="34" charset="0"/>
              </a:rPr>
              <a:t>Museum </a:t>
            </a:r>
            <a:r>
              <a:rPr lang="en-US" sz="1600" dirty="0" err="1">
                <a:latin typeface="Arial" pitchFamily="34" charset="0"/>
                <a:cs typeface="Arial" pitchFamily="34" charset="0"/>
              </a:rPr>
              <a:t>Boijamns</a:t>
            </a:r>
            <a:r>
              <a:rPr lang="en-US" sz="1600" dirty="0">
                <a:latin typeface="Arial" pitchFamily="34" charset="0"/>
                <a:cs typeface="Arial" pitchFamily="34" charset="0"/>
              </a:rPr>
              <a:t> van </a:t>
            </a:r>
            <a:r>
              <a:rPr lang="en-US" sz="1600" dirty="0" err="1">
                <a:latin typeface="Arial" pitchFamily="34" charset="0"/>
                <a:cs typeface="Arial" pitchFamily="34" charset="0"/>
              </a:rPr>
              <a:t>Beuningen</a:t>
            </a:r>
            <a:r>
              <a:rPr lang="en-US" sz="1600" dirty="0">
                <a:latin typeface="Arial" pitchFamily="34" charset="0"/>
                <a:cs typeface="Arial" pitchFamily="34" charset="0"/>
              </a:rPr>
              <a:t>  </a:t>
            </a:r>
            <a:endParaRPr lang="el-GR" sz="1600" dirty="0"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l-GR" sz="1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pic>
        <p:nvPicPr>
          <p:cNvPr id="5" name="4 - Εικόνα" descr="Hieronymus BOSCH 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1"/>
            <a:ext cx="3779912" cy="5311352"/>
          </a:xfrm>
          <a:prstGeom prst="rect">
            <a:avLst/>
          </a:prstGeom>
        </p:spPr>
      </p:pic>
      <p:pic>
        <p:nvPicPr>
          <p:cNvPr id="6" name="5 - Εικόνα" descr="Hieronymus BOSCH 1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26275" y="0"/>
            <a:ext cx="5217725" cy="5301208"/>
          </a:xfrm>
          <a:prstGeom prst="rect">
            <a:avLst/>
          </a:prstGeom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- Υπότιτλος"/>
          <p:cNvSpPr>
            <a:spLocks noGrp="1"/>
          </p:cNvSpPr>
          <p:nvPr>
            <p:ph type="subTitle" idx="1"/>
          </p:nvPr>
        </p:nvSpPr>
        <p:spPr>
          <a:xfrm>
            <a:off x="2435760" y="5572140"/>
            <a:ext cx="4136504" cy="1343000"/>
          </a:xfrm>
        </p:spPr>
        <p:txBody>
          <a:bodyPr>
            <a:normAutofit/>
          </a:bodyPr>
          <a:lstStyle/>
          <a:p>
            <a:r>
              <a:rPr lang="en-US" sz="1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Hieronymus Bosch</a:t>
            </a:r>
            <a:endParaRPr lang="el-GR" sz="16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r>
              <a:rPr lang="el-GR" sz="1600" i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Τα επτά θανάσιμα αμαρτήματα</a:t>
            </a:r>
            <a:r>
              <a:rPr lang="el-GR" sz="1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l-GR" sz="16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περ</a:t>
            </a:r>
            <a:r>
              <a:rPr lang="el-GR" sz="1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. 1480</a:t>
            </a:r>
          </a:p>
          <a:p>
            <a:r>
              <a:rPr lang="el-GR" sz="1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λάδι σε ξύλο, 120 × 150 εκ.</a:t>
            </a:r>
          </a:p>
          <a:p>
            <a:r>
              <a:rPr lang="el-GR" sz="1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Μαδρίτη, </a:t>
            </a:r>
            <a:r>
              <a:rPr lang="en-US" sz="16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Museo</a:t>
            </a:r>
            <a:r>
              <a:rPr lang="en-US" sz="1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del Prado  </a:t>
            </a:r>
            <a:endParaRPr lang="el-GR" sz="16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endParaRPr lang="el-GR" sz="16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4 - Εικόνα" descr="Hieronymus BOSCH 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15616" y="0"/>
            <a:ext cx="6588224" cy="5526003"/>
          </a:xfrm>
          <a:prstGeom prst="rect">
            <a:avLst/>
          </a:prstGeom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- Υπότιτλος"/>
          <p:cNvSpPr>
            <a:spLocks noGrp="1"/>
          </p:cNvSpPr>
          <p:nvPr>
            <p:ph type="subTitle" idx="1"/>
          </p:nvPr>
        </p:nvSpPr>
        <p:spPr>
          <a:xfrm>
            <a:off x="971600" y="5301208"/>
            <a:ext cx="7200800" cy="1343000"/>
          </a:xfrm>
        </p:spPr>
        <p:txBody>
          <a:bodyPr>
            <a:normAutofit/>
          </a:bodyPr>
          <a:lstStyle/>
          <a:p>
            <a:r>
              <a:rPr lang="en-US" sz="1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Hieronymus Bosch</a:t>
            </a:r>
            <a:endParaRPr lang="el-GR" sz="16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r>
              <a:rPr lang="el-GR" sz="1600" i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Ο κήπος των επίγειων απολαύσεων (τρίπτυχο)</a:t>
            </a:r>
            <a:r>
              <a:rPr lang="el-GR" sz="1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l-GR" sz="16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περ</a:t>
            </a:r>
            <a:r>
              <a:rPr lang="el-GR" sz="1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. 1500</a:t>
            </a:r>
          </a:p>
          <a:p>
            <a:r>
              <a:rPr lang="el-GR" sz="1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λάδι σε ξύλο, 220 × 195 εκ. (κεντρικό τμήμα), 220 × 97 εκ. (πλαϊνά τμήματα)</a:t>
            </a:r>
          </a:p>
          <a:p>
            <a:r>
              <a:rPr lang="el-GR" sz="1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Μαδρίτη, </a:t>
            </a:r>
            <a:r>
              <a:rPr lang="en-US" sz="16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Museo</a:t>
            </a:r>
            <a:r>
              <a:rPr lang="en-US" sz="1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del Prado  </a:t>
            </a:r>
            <a:endParaRPr lang="el-GR" sz="16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endParaRPr lang="el-GR" sz="16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4 - Εικόνα" descr="Hieronymus BOSCH 8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1"/>
            <a:ext cx="9144000" cy="5078437"/>
          </a:xfrm>
          <a:prstGeom prst="rect">
            <a:avLst/>
          </a:prstGeom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1 - Τίτλος"/>
          <p:cNvSpPr>
            <a:spLocks noGrp="1"/>
          </p:cNvSpPr>
          <p:nvPr>
            <p:ph type="ctrTitle"/>
          </p:nvPr>
        </p:nvSpPr>
        <p:spPr>
          <a:xfrm>
            <a:off x="683568" y="1268760"/>
            <a:ext cx="7772400" cy="1803050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l-GR" sz="3200" b="1" dirty="0">
                <a:solidFill>
                  <a:srgbClr val="C00000"/>
                </a:solidFill>
                <a:latin typeface="Constantia" pitchFamily="18" charset="0"/>
              </a:rPr>
              <a:t>Η τέχνη της Αναγέννησης </a:t>
            </a:r>
            <a:br>
              <a:rPr lang="el-GR" sz="3200" b="1" dirty="0">
                <a:solidFill>
                  <a:srgbClr val="C00000"/>
                </a:solidFill>
                <a:latin typeface="Constantia" pitchFamily="18" charset="0"/>
              </a:rPr>
            </a:br>
            <a:r>
              <a:rPr lang="el-GR" sz="3200" b="1" dirty="0">
                <a:solidFill>
                  <a:srgbClr val="C00000"/>
                </a:solidFill>
                <a:latin typeface="Constantia" pitchFamily="18" charset="0"/>
              </a:rPr>
              <a:t>στον </a:t>
            </a:r>
            <a:r>
              <a:rPr lang="el-GR" sz="3200" b="1" dirty="0" err="1">
                <a:solidFill>
                  <a:srgbClr val="C00000"/>
                </a:solidFill>
                <a:latin typeface="Constantia" pitchFamily="18" charset="0"/>
              </a:rPr>
              <a:t>βορειοευρωπαϊκό</a:t>
            </a:r>
            <a:r>
              <a:rPr lang="el-GR" sz="3200" b="1" dirty="0">
                <a:solidFill>
                  <a:srgbClr val="C00000"/>
                </a:solidFill>
                <a:latin typeface="Constantia" pitchFamily="18" charset="0"/>
              </a:rPr>
              <a:t> χώρο</a:t>
            </a:r>
          </a:p>
        </p:txBody>
      </p:sp>
      <p:sp>
        <p:nvSpPr>
          <p:cNvPr id="6" name="2 - Υπότιτλος"/>
          <p:cNvSpPr txBox="1">
            <a:spLocks/>
          </p:cNvSpPr>
          <p:nvPr/>
        </p:nvSpPr>
        <p:spPr>
          <a:xfrm>
            <a:off x="642910" y="4143380"/>
            <a:ext cx="7858180" cy="1343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algn="ctr">
              <a:spcBef>
                <a:spcPct val="20000"/>
              </a:spcBef>
              <a:defRPr/>
            </a:pPr>
            <a:r>
              <a:rPr lang="el-GR" sz="3200" b="1" dirty="0">
                <a:solidFill>
                  <a:srgbClr val="002060"/>
                </a:solidFill>
              </a:rPr>
              <a:t>ΖΩΓΡΑΦΙΚΗ </a:t>
            </a:r>
            <a:endParaRPr lang="en-US" sz="3200" b="1" dirty="0">
              <a:solidFill>
                <a:srgbClr val="002060"/>
              </a:solidFill>
            </a:endParaRPr>
          </a:p>
          <a:p>
            <a:pPr lvl="0" algn="ctr">
              <a:spcBef>
                <a:spcPct val="20000"/>
              </a:spcBef>
              <a:defRPr/>
            </a:pPr>
            <a:r>
              <a:rPr kumimoji="0" lang="el-GR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Batang" pitchFamily="18" charset="-127"/>
                <a:cs typeface="Arial" pitchFamily="34" charset="0"/>
              </a:rPr>
              <a:t>Γερμανόφωνες περιοχές</a:t>
            </a: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- Υπότιτλος"/>
          <p:cNvSpPr>
            <a:spLocks noGrp="1"/>
          </p:cNvSpPr>
          <p:nvPr>
            <p:ph type="subTitle" idx="1"/>
          </p:nvPr>
        </p:nvSpPr>
        <p:spPr>
          <a:xfrm>
            <a:off x="-180528" y="5157192"/>
            <a:ext cx="4136504" cy="1343000"/>
          </a:xfrm>
        </p:spPr>
        <p:txBody>
          <a:bodyPr>
            <a:normAutofit/>
          </a:bodyPr>
          <a:lstStyle/>
          <a:p>
            <a:r>
              <a:rPr lang="de-DE" sz="1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Stefan Lochner</a:t>
            </a:r>
            <a:endParaRPr lang="el-GR" sz="16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r>
              <a:rPr lang="el-GR" sz="1600" i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Η Παναγία του ροδώνα</a:t>
            </a:r>
            <a:r>
              <a:rPr lang="el-GR" sz="1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l-GR" sz="16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περ</a:t>
            </a:r>
            <a:r>
              <a:rPr lang="el-GR" sz="1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. 1440 </a:t>
            </a:r>
          </a:p>
          <a:p>
            <a:r>
              <a:rPr lang="el-GR" sz="1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λάδι σε ξύλο, 51 × 40 εκ.</a:t>
            </a:r>
          </a:p>
          <a:p>
            <a:r>
              <a:rPr lang="el-GR" sz="1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Κολωνία, </a:t>
            </a:r>
            <a:r>
              <a:rPr lang="en-US" sz="16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Wallaraf</a:t>
            </a:r>
            <a:r>
              <a:rPr lang="en-US" sz="1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-</a:t>
            </a:r>
            <a:r>
              <a:rPr lang="en-US" sz="16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Richartz</a:t>
            </a:r>
            <a:r>
              <a:rPr lang="en-US" sz="1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-Museum </a:t>
            </a:r>
            <a:endParaRPr lang="el-GR" sz="16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2 - Υπότιτλος"/>
          <p:cNvSpPr txBox="1">
            <a:spLocks/>
          </p:cNvSpPr>
          <p:nvPr/>
        </p:nvSpPr>
        <p:spPr>
          <a:xfrm>
            <a:off x="4283968" y="5182344"/>
            <a:ext cx="4568552" cy="16310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algn="ctr"/>
            <a:r>
              <a:rPr lang="de-DE" sz="1600" dirty="0">
                <a:latin typeface="Arial" pitchFamily="34" charset="0"/>
                <a:cs typeface="Arial" pitchFamily="34" charset="0"/>
              </a:rPr>
              <a:t>Stefan Lochner</a:t>
            </a:r>
            <a:endParaRPr lang="el-GR" sz="1600" dirty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l-GR" sz="1600" i="1" dirty="0">
                <a:latin typeface="Arial" pitchFamily="34" charset="0"/>
                <a:cs typeface="Arial" pitchFamily="34" charset="0"/>
              </a:rPr>
              <a:t>Η Τελική Κρίση</a:t>
            </a:r>
            <a:r>
              <a:rPr lang="el-GR" sz="1600" dirty="0">
                <a:latin typeface="Arial" pitchFamily="34" charset="0"/>
                <a:cs typeface="Arial" pitchFamily="34" charset="0"/>
              </a:rPr>
              <a:t>, </a:t>
            </a:r>
            <a:r>
              <a:rPr lang="el-GR" sz="1600" dirty="0" err="1">
                <a:latin typeface="Arial" pitchFamily="34" charset="0"/>
                <a:cs typeface="Arial" pitchFamily="34" charset="0"/>
              </a:rPr>
              <a:t>περ</a:t>
            </a:r>
            <a:r>
              <a:rPr lang="el-GR" sz="1600" dirty="0">
                <a:latin typeface="Arial" pitchFamily="34" charset="0"/>
                <a:cs typeface="Arial" pitchFamily="34" charset="0"/>
              </a:rPr>
              <a:t>. 1435</a:t>
            </a:r>
          </a:p>
          <a:p>
            <a:pPr algn="ctr"/>
            <a:r>
              <a:rPr lang="el-GR" sz="1600" dirty="0">
                <a:latin typeface="Arial" pitchFamily="34" charset="0"/>
                <a:cs typeface="Arial" pitchFamily="34" charset="0"/>
              </a:rPr>
              <a:t>λάδι σε ξύλο, 124,5 × 172 εκ.</a:t>
            </a:r>
          </a:p>
          <a:p>
            <a:pPr algn="ctr"/>
            <a:r>
              <a:rPr lang="el-GR" sz="1600" dirty="0">
                <a:latin typeface="Arial" pitchFamily="34" charset="0"/>
                <a:cs typeface="Arial" pitchFamily="34" charset="0"/>
              </a:rPr>
              <a:t>Κολωνία, </a:t>
            </a:r>
            <a:r>
              <a:rPr lang="en-US" sz="1600" dirty="0" err="1">
                <a:latin typeface="Arial" pitchFamily="34" charset="0"/>
                <a:cs typeface="Arial" pitchFamily="34" charset="0"/>
              </a:rPr>
              <a:t>Wallaraf</a:t>
            </a:r>
            <a:r>
              <a:rPr lang="en-US" sz="1600" dirty="0">
                <a:latin typeface="Arial" pitchFamily="34" charset="0"/>
                <a:cs typeface="Arial" pitchFamily="34" charset="0"/>
              </a:rPr>
              <a:t>-</a:t>
            </a:r>
            <a:r>
              <a:rPr lang="en-US" sz="1600" dirty="0" err="1">
                <a:latin typeface="Arial" pitchFamily="34" charset="0"/>
                <a:cs typeface="Arial" pitchFamily="34" charset="0"/>
              </a:rPr>
              <a:t>Richartz</a:t>
            </a:r>
            <a:r>
              <a:rPr lang="en-US" sz="1600" dirty="0">
                <a:latin typeface="Arial" pitchFamily="34" charset="0"/>
                <a:cs typeface="Arial" pitchFamily="34" charset="0"/>
              </a:rPr>
              <a:t>-Museum</a:t>
            </a:r>
            <a:r>
              <a:rPr lang="el-GR" sz="1600" dirty="0">
                <a:latin typeface="Arial" pitchFamily="34" charset="0"/>
                <a:cs typeface="Arial" pitchFamily="34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l-GR" sz="1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pic>
        <p:nvPicPr>
          <p:cNvPr id="5" name="4 - Εικόνα" descr="Stefan LOCHNER 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851920" y="1233119"/>
            <a:ext cx="5292080" cy="3780057"/>
          </a:xfrm>
          <a:prstGeom prst="rect">
            <a:avLst/>
          </a:prstGeom>
        </p:spPr>
      </p:pic>
      <p:pic>
        <p:nvPicPr>
          <p:cNvPr id="6" name="5 - Εικόνα" descr="Stefan LOCHNER 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254699"/>
            <a:ext cx="3707904" cy="4758477"/>
          </a:xfrm>
          <a:prstGeom prst="rect">
            <a:avLst/>
          </a:prstGeom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- Υπότιτλος"/>
          <p:cNvSpPr>
            <a:spLocks noGrp="1"/>
          </p:cNvSpPr>
          <p:nvPr>
            <p:ph type="subTitle" idx="1"/>
          </p:nvPr>
        </p:nvSpPr>
        <p:spPr>
          <a:xfrm>
            <a:off x="1979712" y="5470376"/>
            <a:ext cx="5328592" cy="1343000"/>
          </a:xfrm>
        </p:spPr>
        <p:txBody>
          <a:bodyPr>
            <a:normAutofit/>
          </a:bodyPr>
          <a:lstStyle/>
          <a:p>
            <a:r>
              <a:rPr lang="en-US" sz="1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Matthias </a:t>
            </a:r>
            <a:r>
              <a:rPr lang="en-US" sz="16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Grünewald</a:t>
            </a:r>
            <a:endParaRPr lang="el-GR" sz="16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r>
              <a:rPr lang="el-GR" sz="1600" i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Εικόνα βωμού του </a:t>
            </a:r>
            <a:r>
              <a:rPr lang="en-US" sz="1600" i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Isenheim</a:t>
            </a:r>
            <a:r>
              <a:rPr lang="en-US" sz="1600" i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l-GR" sz="1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(</a:t>
            </a:r>
            <a:r>
              <a:rPr lang="el-GR" sz="16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α΄</a:t>
            </a:r>
            <a:r>
              <a:rPr lang="el-GR" sz="1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όψη), </a:t>
            </a:r>
            <a:r>
              <a:rPr lang="el-GR" sz="16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περ</a:t>
            </a:r>
            <a:r>
              <a:rPr lang="el-GR" sz="1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. 1515</a:t>
            </a:r>
          </a:p>
          <a:p>
            <a:r>
              <a:rPr lang="el-GR" sz="1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λάδι σε ξύλο</a:t>
            </a:r>
          </a:p>
          <a:p>
            <a:r>
              <a:rPr lang="en-US" sz="1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Colmar, </a:t>
            </a:r>
            <a:r>
              <a:rPr lang="en-US" sz="16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Musée</a:t>
            </a:r>
            <a:r>
              <a:rPr lang="en-US" sz="1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d’Unterlinden</a:t>
            </a:r>
            <a:endParaRPr lang="el-GR" sz="16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endParaRPr lang="el-GR" sz="16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4 - Εικόνα" descr="Matthias GRUENEWALD 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64608"/>
            <a:ext cx="9144000" cy="5208608"/>
          </a:xfrm>
          <a:prstGeom prst="rect">
            <a:avLst/>
          </a:prstGeom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- Υπότιτλος"/>
          <p:cNvSpPr>
            <a:spLocks noGrp="1"/>
          </p:cNvSpPr>
          <p:nvPr>
            <p:ph type="subTitle" idx="1"/>
          </p:nvPr>
        </p:nvSpPr>
        <p:spPr>
          <a:xfrm>
            <a:off x="1714480" y="5586462"/>
            <a:ext cx="5760640" cy="1343000"/>
          </a:xfrm>
        </p:spPr>
        <p:txBody>
          <a:bodyPr>
            <a:normAutofit/>
          </a:bodyPr>
          <a:lstStyle/>
          <a:p>
            <a:r>
              <a:rPr lang="en-US" sz="1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Matthias </a:t>
            </a:r>
            <a:r>
              <a:rPr lang="en-US" sz="16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Grünewald</a:t>
            </a:r>
            <a:endParaRPr lang="el-GR" sz="16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r>
              <a:rPr lang="el-GR" sz="1600" i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Εικόνα βωμού του </a:t>
            </a:r>
            <a:r>
              <a:rPr lang="en-US" sz="1600" i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Isenheim</a:t>
            </a:r>
            <a:r>
              <a:rPr lang="en-US" sz="1600" i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l-GR" sz="1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(</a:t>
            </a:r>
            <a:r>
              <a:rPr lang="el-GR" sz="16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β΄</a:t>
            </a:r>
            <a:r>
              <a:rPr lang="el-GR" sz="1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όψη), </a:t>
            </a:r>
            <a:r>
              <a:rPr lang="el-GR" sz="16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περ</a:t>
            </a:r>
            <a:r>
              <a:rPr lang="el-GR" sz="1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. 1515</a:t>
            </a:r>
          </a:p>
          <a:p>
            <a:r>
              <a:rPr lang="el-GR" sz="1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λάδι σε ξύλο</a:t>
            </a:r>
          </a:p>
          <a:p>
            <a:r>
              <a:rPr lang="en-US" sz="1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Colmar</a:t>
            </a:r>
            <a:r>
              <a:rPr lang="el-GR" sz="1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16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Mus</a:t>
            </a:r>
            <a:r>
              <a:rPr lang="el-GR" sz="1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é</a:t>
            </a:r>
            <a:r>
              <a:rPr lang="en-US" sz="1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e </a:t>
            </a:r>
            <a:r>
              <a:rPr lang="en-US" sz="16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d’Unterlinden</a:t>
            </a:r>
            <a:endParaRPr lang="el-GR" sz="16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4 - Εικόνα" descr="Matthias GRUENEWALD 4B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83568" y="0"/>
            <a:ext cx="7746084" cy="5461808"/>
          </a:xfrm>
          <a:prstGeom prst="rect">
            <a:avLst/>
          </a:prstGeom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- Υπότιτλος"/>
          <p:cNvSpPr>
            <a:spLocks noGrp="1"/>
          </p:cNvSpPr>
          <p:nvPr>
            <p:ph type="subTitle" idx="1"/>
          </p:nvPr>
        </p:nvSpPr>
        <p:spPr>
          <a:xfrm>
            <a:off x="-180528" y="5013176"/>
            <a:ext cx="4136504" cy="1343000"/>
          </a:xfrm>
        </p:spPr>
        <p:txBody>
          <a:bodyPr>
            <a:normAutofit/>
          </a:bodyPr>
          <a:lstStyle/>
          <a:p>
            <a:r>
              <a:rPr lang="en-GB" sz="1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Albrecht </a:t>
            </a:r>
            <a:r>
              <a:rPr lang="en-GB" sz="16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Altdorfer</a:t>
            </a:r>
            <a:endParaRPr lang="el-GR" sz="16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r>
              <a:rPr lang="el-GR" sz="1600" i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Τοπίο με οικογένεια Σατύρων</a:t>
            </a:r>
            <a:r>
              <a:rPr lang="el-GR" sz="1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, 1507</a:t>
            </a:r>
          </a:p>
          <a:p>
            <a:r>
              <a:rPr lang="el-GR" sz="1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λάδι σε ξύλο, 23 × 20 εκ.</a:t>
            </a:r>
          </a:p>
          <a:p>
            <a:r>
              <a:rPr lang="el-GR" sz="1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Βερολίνο, </a:t>
            </a:r>
            <a:r>
              <a:rPr lang="it-IT" sz="1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Staatliche Museen </a:t>
            </a:r>
            <a:endParaRPr lang="el-GR" sz="16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endParaRPr lang="el-GR" sz="16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2 - Υπότιτλος"/>
          <p:cNvSpPr txBox="1">
            <a:spLocks/>
          </p:cNvSpPr>
          <p:nvPr/>
        </p:nvSpPr>
        <p:spPr>
          <a:xfrm>
            <a:off x="4827984" y="4822304"/>
            <a:ext cx="4136504" cy="14870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algn="ctr"/>
            <a:r>
              <a:rPr lang="en-GB" sz="1600" dirty="0">
                <a:latin typeface="Arial" pitchFamily="34" charset="0"/>
                <a:cs typeface="Arial" pitchFamily="34" charset="0"/>
              </a:rPr>
              <a:t>Albrecht </a:t>
            </a:r>
            <a:r>
              <a:rPr lang="en-GB" sz="1600" dirty="0" err="1">
                <a:latin typeface="Arial" pitchFamily="34" charset="0"/>
                <a:cs typeface="Arial" pitchFamily="34" charset="0"/>
              </a:rPr>
              <a:t>Altdorfer</a:t>
            </a:r>
            <a:endParaRPr lang="el-GR" sz="1600" dirty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l-GR" sz="1600" i="1" dirty="0">
                <a:latin typeface="Arial" pitchFamily="34" charset="0"/>
                <a:cs typeface="Arial" pitchFamily="34" charset="0"/>
              </a:rPr>
              <a:t>Δίπτυχο με τον Άγιο Φραγκίσκο </a:t>
            </a:r>
            <a:endParaRPr lang="en-US" sz="1600" i="1" dirty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l-GR" sz="1600" i="1" dirty="0">
                <a:latin typeface="Arial" pitchFamily="34" charset="0"/>
                <a:cs typeface="Arial" pitchFamily="34" charset="0"/>
              </a:rPr>
              <a:t>και τον Άγιο Ιερώνυμο</a:t>
            </a:r>
            <a:r>
              <a:rPr lang="de-DE" sz="1600" dirty="0">
                <a:latin typeface="Arial" pitchFamily="34" charset="0"/>
                <a:cs typeface="Arial" pitchFamily="34" charset="0"/>
              </a:rPr>
              <a:t>, 1507</a:t>
            </a:r>
            <a:endParaRPr lang="el-GR" sz="1600" dirty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l-GR" sz="1600" dirty="0">
                <a:latin typeface="Arial" pitchFamily="34" charset="0"/>
                <a:cs typeface="Arial" pitchFamily="34" charset="0"/>
              </a:rPr>
              <a:t>λάδι σε ξύλο</a:t>
            </a:r>
            <a:r>
              <a:rPr lang="de-DE" sz="1600" dirty="0">
                <a:latin typeface="Arial" pitchFamily="34" charset="0"/>
                <a:cs typeface="Arial" pitchFamily="34" charset="0"/>
              </a:rPr>
              <a:t>, 24 x 21 </a:t>
            </a:r>
            <a:r>
              <a:rPr lang="el-GR" sz="1600" dirty="0">
                <a:latin typeface="Arial" pitchFamily="34" charset="0"/>
                <a:cs typeface="Arial" pitchFamily="34" charset="0"/>
              </a:rPr>
              <a:t>εκ</a:t>
            </a:r>
            <a:r>
              <a:rPr lang="de-DE" sz="1600" dirty="0">
                <a:latin typeface="Arial" pitchFamily="34" charset="0"/>
                <a:cs typeface="Arial" pitchFamily="34" charset="0"/>
              </a:rPr>
              <a:t>. </a:t>
            </a:r>
            <a:r>
              <a:rPr lang="el-GR" sz="1600" dirty="0">
                <a:latin typeface="Arial" pitchFamily="34" charset="0"/>
                <a:cs typeface="Arial" pitchFamily="34" charset="0"/>
              </a:rPr>
              <a:t>(έκαστο)</a:t>
            </a:r>
          </a:p>
          <a:p>
            <a:pPr algn="ctr"/>
            <a:r>
              <a:rPr lang="el-GR" sz="1600" dirty="0">
                <a:latin typeface="Arial" pitchFamily="34" charset="0"/>
                <a:cs typeface="Arial" pitchFamily="34" charset="0"/>
              </a:rPr>
              <a:t>Βερολίνο, </a:t>
            </a:r>
            <a:r>
              <a:rPr lang="it-IT" sz="1600" dirty="0">
                <a:latin typeface="Arial" pitchFamily="34" charset="0"/>
                <a:cs typeface="Arial" pitchFamily="34" charset="0"/>
              </a:rPr>
              <a:t>Staatliche Museen</a:t>
            </a:r>
            <a:endParaRPr lang="el-GR" sz="1600" dirty="0"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l-GR" sz="1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pic>
        <p:nvPicPr>
          <p:cNvPr id="5" name="4 - Εικόνα" descr="Albrecht ALTDORFER 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482160"/>
            <a:ext cx="3923928" cy="4387000"/>
          </a:xfrm>
          <a:prstGeom prst="rect">
            <a:avLst/>
          </a:prstGeom>
        </p:spPr>
      </p:pic>
      <p:pic>
        <p:nvPicPr>
          <p:cNvPr id="6" name="5 - Εικόνα" descr="Albrecht ALTDORFER 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95936" y="1579995"/>
            <a:ext cx="5148064" cy="2775237"/>
          </a:xfrm>
          <a:prstGeom prst="rect">
            <a:avLst/>
          </a:prstGeom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- Υπότιτλος"/>
          <p:cNvSpPr>
            <a:spLocks noGrp="1"/>
          </p:cNvSpPr>
          <p:nvPr>
            <p:ph type="subTitle" idx="1"/>
          </p:nvPr>
        </p:nvSpPr>
        <p:spPr>
          <a:xfrm>
            <a:off x="251520" y="5614392"/>
            <a:ext cx="4136504" cy="1343000"/>
          </a:xfrm>
        </p:spPr>
        <p:txBody>
          <a:bodyPr>
            <a:normAutofit/>
          </a:bodyPr>
          <a:lstStyle/>
          <a:p>
            <a:r>
              <a:rPr lang="en-GB" sz="1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Albrecht </a:t>
            </a:r>
            <a:r>
              <a:rPr lang="en-GB" sz="16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Altdorfer</a:t>
            </a:r>
            <a:endParaRPr lang="el-GR" sz="16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r>
              <a:rPr lang="el-GR" sz="1600" i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Η </a:t>
            </a:r>
            <a:r>
              <a:rPr lang="el-GR" sz="1600" i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Σουζάνα</a:t>
            </a:r>
            <a:r>
              <a:rPr lang="el-GR" sz="1600" i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στο λουτρό</a:t>
            </a:r>
            <a:r>
              <a:rPr lang="el-GR" sz="1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, 1526</a:t>
            </a:r>
          </a:p>
          <a:p>
            <a:r>
              <a:rPr lang="el-GR" sz="1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λάδι σε ξύλο, 74,8 </a:t>
            </a:r>
            <a:r>
              <a:rPr lang="en-GB" sz="1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x</a:t>
            </a:r>
            <a:r>
              <a:rPr lang="el-GR" sz="1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61,2 εκ.</a:t>
            </a:r>
          </a:p>
          <a:p>
            <a:r>
              <a:rPr lang="el-GR" sz="1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Μόναχο, </a:t>
            </a:r>
            <a:r>
              <a:rPr lang="it-IT" sz="1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Alte Pinakothek </a:t>
            </a:r>
            <a:endParaRPr lang="el-GR" sz="16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endParaRPr lang="el-GR" sz="16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2 - Υπότιτλος"/>
          <p:cNvSpPr txBox="1">
            <a:spLocks/>
          </p:cNvSpPr>
          <p:nvPr/>
        </p:nvSpPr>
        <p:spPr>
          <a:xfrm>
            <a:off x="4860032" y="5661248"/>
            <a:ext cx="4136504" cy="14150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algn="ctr"/>
            <a:r>
              <a:rPr lang="en-GB" sz="1600" dirty="0">
                <a:latin typeface="Arial" pitchFamily="34" charset="0"/>
                <a:cs typeface="Arial" pitchFamily="34" charset="0"/>
              </a:rPr>
              <a:t>Albrecht </a:t>
            </a:r>
            <a:r>
              <a:rPr lang="en-GB" sz="1600" dirty="0" err="1">
                <a:latin typeface="Arial" pitchFamily="34" charset="0"/>
                <a:cs typeface="Arial" pitchFamily="34" charset="0"/>
              </a:rPr>
              <a:t>Altdorfer</a:t>
            </a:r>
            <a:endParaRPr lang="el-GR" sz="1600" dirty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l-GR" sz="1600" i="1" dirty="0">
                <a:latin typeface="Arial" pitchFamily="34" charset="0"/>
                <a:cs typeface="Arial" pitchFamily="34" charset="0"/>
              </a:rPr>
              <a:t>Η μάχη του Μ. Αλεξάνδρου στην Ισσό</a:t>
            </a:r>
            <a:r>
              <a:rPr lang="el-GR" sz="1600" dirty="0">
                <a:latin typeface="Arial" pitchFamily="34" charset="0"/>
                <a:cs typeface="Arial" pitchFamily="34" charset="0"/>
              </a:rPr>
              <a:t>, 1529</a:t>
            </a:r>
          </a:p>
          <a:p>
            <a:pPr algn="ctr"/>
            <a:r>
              <a:rPr lang="el-GR" sz="1600" dirty="0" err="1">
                <a:latin typeface="Arial" pitchFamily="34" charset="0"/>
                <a:cs typeface="Arial" pitchFamily="34" charset="0"/>
              </a:rPr>
              <a:t>λαδοτέμπερα</a:t>
            </a:r>
            <a:r>
              <a:rPr lang="el-GR" sz="1600" dirty="0">
                <a:latin typeface="Arial" pitchFamily="34" charset="0"/>
                <a:cs typeface="Arial" pitchFamily="34" charset="0"/>
              </a:rPr>
              <a:t> σε ξύλο, 159 </a:t>
            </a:r>
            <a:r>
              <a:rPr lang="en-GB" sz="1600" dirty="0">
                <a:latin typeface="Arial" pitchFamily="34" charset="0"/>
                <a:cs typeface="Arial" pitchFamily="34" charset="0"/>
              </a:rPr>
              <a:t>x</a:t>
            </a:r>
            <a:r>
              <a:rPr lang="el-GR" sz="1600" dirty="0">
                <a:latin typeface="Arial" pitchFamily="34" charset="0"/>
                <a:cs typeface="Arial" pitchFamily="34" charset="0"/>
              </a:rPr>
              <a:t> 120 εκ.</a:t>
            </a:r>
          </a:p>
          <a:p>
            <a:pPr algn="ctr"/>
            <a:r>
              <a:rPr lang="el-GR" sz="1600" dirty="0">
                <a:latin typeface="Arial" pitchFamily="34" charset="0"/>
                <a:cs typeface="Arial" pitchFamily="34" charset="0"/>
              </a:rPr>
              <a:t>Μόναχο, </a:t>
            </a:r>
            <a:r>
              <a:rPr lang="it-IT" sz="1600" dirty="0">
                <a:latin typeface="Arial" pitchFamily="34" charset="0"/>
                <a:cs typeface="Arial" pitchFamily="34" charset="0"/>
              </a:rPr>
              <a:t>Alte Pinakothek </a:t>
            </a:r>
            <a:endParaRPr lang="el-GR" sz="1600" dirty="0"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l-GR" sz="1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pic>
        <p:nvPicPr>
          <p:cNvPr id="5" name="4 - Εικόνα" descr="Albrecht ALTDORFER 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" y="-1"/>
            <a:ext cx="4454468" cy="5618451"/>
          </a:xfrm>
          <a:prstGeom prst="rect">
            <a:avLst/>
          </a:prstGeom>
        </p:spPr>
      </p:pic>
      <p:pic>
        <p:nvPicPr>
          <p:cNvPr id="6" name="5 - Εικόνα" descr="Albrecht ALTDORFER 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88024" y="0"/>
            <a:ext cx="4320480" cy="5638226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2 - Υπότιτλος"/>
          <p:cNvSpPr txBox="1">
            <a:spLocks/>
          </p:cNvSpPr>
          <p:nvPr/>
        </p:nvSpPr>
        <p:spPr>
          <a:xfrm>
            <a:off x="2650074" y="5800752"/>
            <a:ext cx="4136504" cy="10572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Pieter van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der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Borcht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l-GR" sz="1600" i="1" dirty="0">
                <a:latin typeface="Arial" pitchFamily="34" charset="0"/>
                <a:cs typeface="Arial" pitchFamily="34" charset="0"/>
              </a:rPr>
              <a:t>Το καινούργιο Χρηματιστήριο στην Αμβέρσα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l-GR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1531-32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, </a:t>
            </a:r>
            <a:r>
              <a:rPr lang="el-GR" sz="1600" dirty="0">
                <a:latin typeface="Arial" pitchFamily="34" charset="0"/>
                <a:cs typeface="Arial" pitchFamily="34" charset="0"/>
              </a:rPr>
              <a:t>χαρακτικό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l-GR" sz="1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pic>
        <p:nvPicPr>
          <p:cNvPr id="3" name="2 - Εικόνα" descr="20180225_123246.jpg"/>
          <p:cNvPicPr>
            <a:picLocks noChangeAspect="1"/>
          </p:cNvPicPr>
          <p:nvPr/>
        </p:nvPicPr>
        <p:blipFill>
          <a:blip r:embed="rId2" cstate="print"/>
          <a:srcRect l="7118" t="9375" r="4644" b="6250"/>
          <a:stretch>
            <a:fillRect/>
          </a:stretch>
        </p:blipFill>
        <p:spPr>
          <a:xfrm>
            <a:off x="857224" y="-1"/>
            <a:ext cx="7500990" cy="5678319"/>
          </a:xfrm>
          <a:prstGeom prst="rect">
            <a:avLst/>
          </a:prstGeom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- Υπότιτλος"/>
          <p:cNvSpPr>
            <a:spLocks noGrp="1"/>
          </p:cNvSpPr>
          <p:nvPr>
            <p:ph type="subTitle" idx="1"/>
          </p:nvPr>
        </p:nvSpPr>
        <p:spPr>
          <a:xfrm>
            <a:off x="-396552" y="5517232"/>
            <a:ext cx="5544616" cy="1343000"/>
          </a:xfrm>
        </p:spPr>
        <p:txBody>
          <a:bodyPr>
            <a:normAutofit/>
          </a:bodyPr>
          <a:lstStyle/>
          <a:p>
            <a:r>
              <a:rPr lang="en-GB" sz="1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Albrecht </a:t>
            </a:r>
            <a:r>
              <a:rPr lang="en-GB" sz="16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Altdorfer</a:t>
            </a:r>
            <a:endParaRPr lang="el-GR" sz="16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r>
              <a:rPr lang="el-GR" sz="1600" i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Η Σύλληψη</a:t>
            </a:r>
            <a:r>
              <a:rPr lang="el-GR" sz="1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, 1509-16</a:t>
            </a:r>
          </a:p>
          <a:p>
            <a:r>
              <a:rPr lang="el-GR" sz="1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λάδι σε ξύλο, 129 </a:t>
            </a:r>
            <a:r>
              <a:rPr lang="en-GB" sz="1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x</a:t>
            </a:r>
            <a:r>
              <a:rPr lang="el-GR" sz="1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97 εκ.</a:t>
            </a:r>
          </a:p>
          <a:p>
            <a:r>
              <a:rPr lang="de-DE" sz="1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Sankt Florian bei Linz, Augustiner Chorherrenstift </a:t>
            </a:r>
            <a:endParaRPr lang="el-GR" sz="16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endParaRPr lang="el-GR" sz="16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2 - Υπότιτλος"/>
          <p:cNvSpPr txBox="1">
            <a:spLocks/>
          </p:cNvSpPr>
          <p:nvPr/>
        </p:nvSpPr>
        <p:spPr>
          <a:xfrm>
            <a:off x="4827984" y="5614392"/>
            <a:ext cx="4136504" cy="1343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algn="ctr"/>
            <a:r>
              <a:rPr lang="en-GB" sz="1600" dirty="0">
                <a:latin typeface="Arial" pitchFamily="34" charset="0"/>
                <a:cs typeface="Arial" pitchFamily="34" charset="0"/>
              </a:rPr>
              <a:t>Albrecht </a:t>
            </a:r>
            <a:r>
              <a:rPr lang="en-GB" sz="1600" dirty="0" err="1">
                <a:latin typeface="Arial" pitchFamily="34" charset="0"/>
                <a:cs typeface="Arial" pitchFamily="34" charset="0"/>
              </a:rPr>
              <a:t>Altdorfer</a:t>
            </a:r>
            <a:endParaRPr lang="el-GR" sz="1600" dirty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l-GR" sz="1600" i="1" dirty="0">
                <a:latin typeface="Arial" pitchFamily="34" charset="0"/>
                <a:cs typeface="Arial" pitchFamily="34" charset="0"/>
              </a:rPr>
              <a:t>Ο </a:t>
            </a:r>
            <a:r>
              <a:rPr lang="el-GR" sz="1600" i="1" dirty="0" err="1">
                <a:latin typeface="Arial" pitchFamily="34" charset="0"/>
                <a:cs typeface="Arial" pitchFamily="34" charset="0"/>
              </a:rPr>
              <a:t>Λωτ</a:t>
            </a:r>
            <a:r>
              <a:rPr lang="el-GR" sz="1600" i="1" dirty="0">
                <a:latin typeface="Arial" pitchFamily="34" charset="0"/>
                <a:cs typeface="Arial" pitchFamily="34" charset="0"/>
              </a:rPr>
              <a:t> με τις κόρες του</a:t>
            </a:r>
            <a:r>
              <a:rPr lang="el-GR" sz="1600" dirty="0">
                <a:latin typeface="Arial" pitchFamily="34" charset="0"/>
                <a:cs typeface="Arial" pitchFamily="34" charset="0"/>
              </a:rPr>
              <a:t>, 1537</a:t>
            </a:r>
          </a:p>
          <a:p>
            <a:pPr algn="ctr"/>
            <a:r>
              <a:rPr lang="el-GR" sz="1600" dirty="0">
                <a:latin typeface="Arial" pitchFamily="34" charset="0"/>
                <a:cs typeface="Arial" pitchFamily="34" charset="0"/>
              </a:rPr>
              <a:t>λάδι σε ξύλο, 107,5 </a:t>
            </a:r>
            <a:r>
              <a:rPr lang="en-GB" sz="1600" dirty="0">
                <a:latin typeface="Arial" pitchFamily="34" charset="0"/>
                <a:cs typeface="Arial" pitchFamily="34" charset="0"/>
              </a:rPr>
              <a:t>x</a:t>
            </a:r>
            <a:r>
              <a:rPr lang="el-GR" sz="1600" dirty="0">
                <a:latin typeface="Arial" pitchFamily="34" charset="0"/>
                <a:cs typeface="Arial" pitchFamily="34" charset="0"/>
              </a:rPr>
              <a:t> 189 εκ.</a:t>
            </a:r>
          </a:p>
          <a:p>
            <a:pPr algn="ctr"/>
            <a:r>
              <a:rPr lang="el-GR" sz="1600" dirty="0">
                <a:latin typeface="Arial" pitchFamily="34" charset="0"/>
                <a:cs typeface="Arial" pitchFamily="34" charset="0"/>
              </a:rPr>
              <a:t>Βιέννη, </a:t>
            </a:r>
            <a:r>
              <a:rPr lang="it-IT" sz="1600" dirty="0">
                <a:latin typeface="Arial" pitchFamily="34" charset="0"/>
                <a:cs typeface="Arial" pitchFamily="34" charset="0"/>
              </a:rPr>
              <a:t>Kunsthistorisches Museum</a:t>
            </a:r>
            <a:endParaRPr lang="el-GR" sz="1600" dirty="0"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l-GR" sz="1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pic>
        <p:nvPicPr>
          <p:cNvPr id="5" name="4 - Εικόνα" descr="Albrecht ALTDORFER 2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1"/>
            <a:ext cx="3923928" cy="5416053"/>
          </a:xfrm>
          <a:prstGeom prst="rect">
            <a:avLst/>
          </a:prstGeom>
        </p:spPr>
      </p:pic>
      <p:pic>
        <p:nvPicPr>
          <p:cNvPr id="6" name="5 - Εικόνα" descr="Albrecht ALTDORFER 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95935" y="2420888"/>
            <a:ext cx="5153849" cy="2996952"/>
          </a:xfrm>
          <a:prstGeom prst="rect">
            <a:avLst/>
          </a:prstGeom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- Υπότιτλος"/>
          <p:cNvSpPr>
            <a:spLocks noGrp="1"/>
          </p:cNvSpPr>
          <p:nvPr>
            <p:ph type="subTitle" idx="1"/>
          </p:nvPr>
        </p:nvSpPr>
        <p:spPr>
          <a:xfrm>
            <a:off x="651520" y="5589240"/>
            <a:ext cx="4136504" cy="1343000"/>
          </a:xfrm>
        </p:spPr>
        <p:txBody>
          <a:bodyPr>
            <a:normAutofit/>
          </a:bodyPr>
          <a:lstStyle/>
          <a:p>
            <a:r>
              <a:rPr lang="en-US" sz="1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Hans </a:t>
            </a:r>
            <a:r>
              <a:rPr lang="en-US" sz="16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Baldung</a:t>
            </a:r>
            <a:r>
              <a:rPr lang="en-US" sz="1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Grien</a:t>
            </a:r>
            <a:r>
              <a:rPr lang="en-US" sz="1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endParaRPr lang="el-GR" sz="16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r>
              <a:rPr lang="el-GR" sz="1600" i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Αδάμ και Εύα</a:t>
            </a:r>
            <a:endParaRPr lang="el-GR" sz="16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r>
              <a:rPr lang="el-GR" sz="1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λάδι σε ξύλο, 212 × 85 εκ. (έκαστο τμήμα)</a:t>
            </a:r>
          </a:p>
          <a:p>
            <a:r>
              <a:rPr lang="el-GR" sz="1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Φλωρεντία, </a:t>
            </a:r>
            <a:r>
              <a:rPr lang="it-IT" sz="1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Galleria degli Uffizi</a:t>
            </a:r>
            <a:r>
              <a:rPr lang="el-GR" sz="1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endParaRPr lang="el-GR" sz="16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2 - Υπότιτλος"/>
          <p:cNvSpPr txBox="1">
            <a:spLocks/>
          </p:cNvSpPr>
          <p:nvPr/>
        </p:nvSpPr>
        <p:spPr>
          <a:xfrm>
            <a:off x="4899992" y="5589240"/>
            <a:ext cx="4136504" cy="1343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algn="ctr"/>
            <a:r>
              <a:rPr lang="en-US" sz="1600" dirty="0" err="1">
                <a:latin typeface="Arial" pitchFamily="34" charset="0"/>
                <a:cs typeface="Arial" pitchFamily="34" charset="0"/>
              </a:rPr>
              <a:t>Baldung</a:t>
            </a:r>
            <a:r>
              <a:rPr lang="en-US" sz="1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600" dirty="0" err="1">
                <a:latin typeface="Arial" pitchFamily="34" charset="0"/>
                <a:cs typeface="Arial" pitchFamily="34" charset="0"/>
              </a:rPr>
              <a:t>Grien</a:t>
            </a:r>
            <a:r>
              <a:rPr lang="en-US" sz="1600" dirty="0">
                <a:latin typeface="Arial" pitchFamily="34" charset="0"/>
                <a:cs typeface="Arial" pitchFamily="34" charset="0"/>
              </a:rPr>
              <a:t> </a:t>
            </a:r>
            <a:endParaRPr lang="el-GR" sz="1600" dirty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l-GR" sz="1600" i="1" dirty="0">
                <a:latin typeface="Arial" pitchFamily="34" charset="0"/>
                <a:cs typeface="Arial" pitchFamily="34" charset="0"/>
              </a:rPr>
              <a:t>Ο Θάνατος και η Κόρη</a:t>
            </a:r>
            <a:r>
              <a:rPr lang="el-GR" sz="1600" dirty="0">
                <a:latin typeface="Arial" pitchFamily="34" charset="0"/>
                <a:cs typeface="Arial" pitchFamily="34" charset="0"/>
              </a:rPr>
              <a:t>, 1518-20</a:t>
            </a:r>
          </a:p>
          <a:p>
            <a:pPr algn="ctr"/>
            <a:r>
              <a:rPr lang="el-GR" sz="1600" dirty="0">
                <a:latin typeface="Arial" pitchFamily="34" charset="0"/>
                <a:cs typeface="Arial" pitchFamily="34" charset="0"/>
              </a:rPr>
              <a:t>λάδι σε ξύλο, 31 × 19 εκ.</a:t>
            </a:r>
          </a:p>
          <a:p>
            <a:pPr algn="ctr"/>
            <a:r>
              <a:rPr lang="el-GR" sz="1600" dirty="0">
                <a:latin typeface="Arial" pitchFamily="34" charset="0"/>
                <a:cs typeface="Arial" pitchFamily="34" charset="0"/>
              </a:rPr>
              <a:t>Βασιλεία, </a:t>
            </a:r>
            <a:r>
              <a:rPr lang="en-US" sz="1600" dirty="0" err="1">
                <a:latin typeface="Arial" pitchFamily="34" charset="0"/>
                <a:cs typeface="Arial" pitchFamily="34" charset="0"/>
              </a:rPr>
              <a:t>Offentliche</a:t>
            </a:r>
            <a:r>
              <a:rPr lang="en-US" sz="1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600" dirty="0" err="1">
                <a:latin typeface="Arial" pitchFamily="34" charset="0"/>
                <a:cs typeface="Arial" pitchFamily="34" charset="0"/>
              </a:rPr>
              <a:t>Kunstsammlung</a:t>
            </a:r>
            <a:endParaRPr lang="el-GR" sz="1600" dirty="0"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l-GR" sz="16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4 - Εικόνα" descr="Hans BALDUNG GRIEN 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04056" y="0"/>
            <a:ext cx="4355976" cy="5546936"/>
          </a:xfrm>
          <a:prstGeom prst="rect">
            <a:avLst/>
          </a:prstGeom>
        </p:spPr>
      </p:pic>
      <p:pic>
        <p:nvPicPr>
          <p:cNvPr id="6" name="5 - Εικόνα" descr="Hans BALDUNG GRIEN 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292080" y="-1"/>
            <a:ext cx="3194428" cy="5517233"/>
          </a:xfrm>
          <a:prstGeom prst="rect">
            <a:avLst/>
          </a:prstGeom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2 - Υπότιτλος"/>
          <p:cNvSpPr txBox="1">
            <a:spLocks/>
          </p:cNvSpPr>
          <p:nvPr/>
        </p:nvSpPr>
        <p:spPr>
          <a:xfrm>
            <a:off x="0" y="5686400"/>
            <a:ext cx="4136504" cy="1343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algn="ctr"/>
            <a:r>
              <a:rPr lang="en-US" sz="1600" dirty="0">
                <a:latin typeface="Arial" pitchFamily="34" charset="0"/>
                <a:cs typeface="Arial" pitchFamily="34" charset="0"/>
              </a:rPr>
              <a:t>Hans </a:t>
            </a:r>
            <a:r>
              <a:rPr lang="en-US" sz="1600" dirty="0" err="1">
                <a:latin typeface="Arial" pitchFamily="34" charset="0"/>
                <a:cs typeface="Arial" pitchFamily="34" charset="0"/>
              </a:rPr>
              <a:t>Baldung</a:t>
            </a:r>
            <a:r>
              <a:rPr lang="en-US" sz="1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600" dirty="0" err="1">
                <a:latin typeface="Arial" pitchFamily="34" charset="0"/>
                <a:cs typeface="Arial" pitchFamily="34" charset="0"/>
              </a:rPr>
              <a:t>Grien</a:t>
            </a:r>
            <a:r>
              <a:rPr lang="en-US" sz="1600" dirty="0">
                <a:latin typeface="Arial" pitchFamily="34" charset="0"/>
                <a:cs typeface="Arial" pitchFamily="34" charset="0"/>
              </a:rPr>
              <a:t> </a:t>
            </a:r>
            <a:endParaRPr lang="el-GR" sz="1600" dirty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l-GR" sz="1600" i="1" dirty="0">
                <a:latin typeface="Arial" pitchFamily="34" charset="0"/>
                <a:cs typeface="Arial" pitchFamily="34" charset="0"/>
              </a:rPr>
              <a:t>Οι τρεις ηλικίες του ανθρώπου</a:t>
            </a:r>
            <a:r>
              <a:rPr lang="el-GR" sz="1600" dirty="0">
                <a:latin typeface="Arial" pitchFamily="34" charset="0"/>
                <a:cs typeface="Arial" pitchFamily="34" charset="0"/>
              </a:rPr>
              <a:t>, 1539</a:t>
            </a:r>
          </a:p>
          <a:p>
            <a:pPr algn="ctr"/>
            <a:r>
              <a:rPr lang="el-GR" sz="1600" dirty="0">
                <a:latin typeface="Arial" pitchFamily="34" charset="0"/>
                <a:cs typeface="Arial" pitchFamily="34" charset="0"/>
              </a:rPr>
              <a:t>λάδι σε ξύλο, 151 × 61 εκ.</a:t>
            </a:r>
          </a:p>
          <a:p>
            <a:pPr algn="ctr"/>
            <a:r>
              <a:rPr lang="el-GR" sz="1600" dirty="0">
                <a:latin typeface="Arial" pitchFamily="34" charset="0"/>
                <a:cs typeface="Arial" pitchFamily="34" charset="0"/>
              </a:rPr>
              <a:t>Μαδρίτη, </a:t>
            </a:r>
            <a:r>
              <a:rPr lang="it-IT" sz="1600" dirty="0">
                <a:latin typeface="Arial" pitchFamily="34" charset="0"/>
                <a:cs typeface="Arial" pitchFamily="34" charset="0"/>
              </a:rPr>
              <a:t>Museo del Prado</a:t>
            </a:r>
            <a:endParaRPr lang="el-GR" sz="1600" dirty="0"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l-GR" sz="1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pic>
        <p:nvPicPr>
          <p:cNvPr id="6" name="5 - Εικόνα" descr="Hans BALDUNG GRIEN 1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27584" y="0"/>
            <a:ext cx="2195736" cy="5622083"/>
          </a:xfrm>
          <a:prstGeom prst="rect">
            <a:avLst/>
          </a:prstGeom>
        </p:spPr>
      </p:pic>
      <p:pic>
        <p:nvPicPr>
          <p:cNvPr id="8" name="7 - Εικόνα" descr="Hans BALDUNG GRIEN 1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355976" y="-1"/>
            <a:ext cx="4303656" cy="5517233"/>
          </a:xfrm>
          <a:prstGeom prst="rect">
            <a:avLst/>
          </a:prstGeom>
        </p:spPr>
      </p:pic>
      <p:sp>
        <p:nvSpPr>
          <p:cNvPr id="9" name="2 - Υπότιτλος"/>
          <p:cNvSpPr>
            <a:spLocks noGrp="1"/>
          </p:cNvSpPr>
          <p:nvPr>
            <p:ph type="subTitle" idx="1"/>
          </p:nvPr>
        </p:nvSpPr>
        <p:spPr>
          <a:xfrm>
            <a:off x="3923928" y="5515000"/>
            <a:ext cx="4968552" cy="1343000"/>
          </a:xfrm>
        </p:spPr>
        <p:txBody>
          <a:bodyPr>
            <a:normAutofit/>
          </a:bodyPr>
          <a:lstStyle/>
          <a:p>
            <a:r>
              <a:rPr lang="en-US" sz="1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Hans </a:t>
            </a:r>
            <a:r>
              <a:rPr lang="en-US" sz="16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Baldung</a:t>
            </a:r>
            <a:r>
              <a:rPr lang="en-US" sz="1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Grien</a:t>
            </a:r>
            <a:r>
              <a:rPr lang="en-US" sz="1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endParaRPr lang="el-GR" sz="16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r>
              <a:rPr lang="el-GR" sz="1600" i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Ανάπαυλα κατά την φυγή στην Αίγυπτο</a:t>
            </a:r>
            <a:r>
              <a:rPr lang="el-GR" sz="1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l-GR" sz="16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περ</a:t>
            </a:r>
            <a:r>
              <a:rPr lang="el-GR" sz="1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. 1524</a:t>
            </a:r>
          </a:p>
          <a:p>
            <a:r>
              <a:rPr lang="el-GR" sz="1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λάδι σε ξύλο, 49 × 39 εκ.</a:t>
            </a:r>
          </a:p>
          <a:p>
            <a:r>
              <a:rPr lang="el-GR" sz="1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Νυρεμβέργη, </a:t>
            </a:r>
            <a:r>
              <a:rPr lang="it-IT" sz="1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Germanisches Nationalmuseum</a:t>
            </a:r>
            <a:endParaRPr lang="el-GR" sz="16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endParaRPr lang="el-GR" sz="16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- Υπότιτλος"/>
          <p:cNvSpPr>
            <a:spLocks noGrp="1"/>
          </p:cNvSpPr>
          <p:nvPr>
            <p:ph type="subTitle" idx="1"/>
          </p:nvPr>
        </p:nvSpPr>
        <p:spPr>
          <a:xfrm>
            <a:off x="251520" y="4869160"/>
            <a:ext cx="4136504" cy="1631032"/>
          </a:xfrm>
        </p:spPr>
        <p:txBody>
          <a:bodyPr>
            <a:normAutofit/>
          </a:bodyPr>
          <a:lstStyle/>
          <a:p>
            <a:r>
              <a:rPr lang="en-US" sz="1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Lucas Cranach </a:t>
            </a:r>
            <a:r>
              <a:rPr lang="el-GR" sz="1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ο πρεσβύτερος</a:t>
            </a:r>
          </a:p>
          <a:p>
            <a:r>
              <a:rPr lang="el-GR" sz="1600" i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Νύμφη της κρήνης</a:t>
            </a:r>
            <a:r>
              <a:rPr lang="en-US" sz="1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, 1518</a:t>
            </a:r>
            <a:endParaRPr lang="el-GR" sz="16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r>
              <a:rPr lang="el-GR" sz="1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λάδι σε ξύλο</a:t>
            </a:r>
            <a:r>
              <a:rPr lang="en-US" sz="1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, 59 × 92 </a:t>
            </a:r>
            <a:r>
              <a:rPr lang="el-GR" sz="1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εκ</a:t>
            </a:r>
            <a:r>
              <a:rPr lang="en-US" sz="1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.</a:t>
            </a:r>
            <a:endParaRPr lang="el-GR" sz="16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r>
              <a:rPr lang="el-GR" sz="1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Λειψία</a:t>
            </a:r>
            <a:r>
              <a:rPr lang="en-US" sz="1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, Museum </a:t>
            </a:r>
            <a:r>
              <a:rPr lang="en-US" sz="16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der</a:t>
            </a:r>
            <a:r>
              <a:rPr lang="en-US" sz="1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bildenden</a:t>
            </a:r>
            <a:r>
              <a:rPr lang="en-US" sz="1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Künste</a:t>
            </a:r>
            <a:endParaRPr lang="el-GR" sz="16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2 - Υπότιτλος"/>
          <p:cNvSpPr txBox="1">
            <a:spLocks/>
          </p:cNvSpPr>
          <p:nvPr/>
        </p:nvSpPr>
        <p:spPr>
          <a:xfrm>
            <a:off x="5044008" y="4894312"/>
            <a:ext cx="4136504" cy="15590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algn="ctr"/>
            <a:r>
              <a:rPr lang="en-US" sz="1600" dirty="0">
                <a:latin typeface="Arial" pitchFamily="34" charset="0"/>
                <a:cs typeface="Arial" pitchFamily="34" charset="0"/>
              </a:rPr>
              <a:t>Lucas Cranach </a:t>
            </a:r>
            <a:r>
              <a:rPr lang="el-GR" sz="1600" dirty="0">
                <a:latin typeface="Arial" pitchFamily="34" charset="0"/>
                <a:cs typeface="Arial" pitchFamily="34" charset="0"/>
              </a:rPr>
              <a:t>ο πρεσβύτερος</a:t>
            </a:r>
          </a:p>
          <a:p>
            <a:pPr algn="ctr"/>
            <a:r>
              <a:rPr lang="el-GR" sz="1600" i="1" dirty="0">
                <a:latin typeface="Arial" pitchFamily="34" charset="0"/>
                <a:cs typeface="Arial" pitchFamily="34" charset="0"/>
              </a:rPr>
              <a:t>Ο Άγιος Ιερώνυμος στο ύπαιθρο</a:t>
            </a:r>
            <a:r>
              <a:rPr lang="el-GR" sz="1600" dirty="0">
                <a:latin typeface="Arial" pitchFamily="34" charset="0"/>
                <a:cs typeface="Arial" pitchFamily="34" charset="0"/>
              </a:rPr>
              <a:t>, </a:t>
            </a:r>
            <a:r>
              <a:rPr lang="el-GR" sz="1600" dirty="0" err="1">
                <a:latin typeface="Arial" pitchFamily="34" charset="0"/>
                <a:cs typeface="Arial" pitchFamily="34" charset="0"/>
              </a:rPr>
              <a:t>περ</a:t>
            </a:r>
            <a:r>
              <a:rPr lang="el-GR" sz="1600" dirty="0">
                <a:latin typeface="Arial" pitchFamily="34" charset="0"/>
                <a:cs typeface="Arial" pitchFamily="34" charset="0"/>
              </a:rPr>
              <a:t>. 1515</a:t>
            </a:r>
          </a:p>
          <a:p>
            <a:pPr algn="ctr"/>
            <a:r>
              <a:rPr lang="el-GR" sz="1600" dirty="0">
                <a:latin typeface="Arial" pitchFamily="34" charset="0"/>
                <a:cs typeface="Arial" pitchFamily="34" charset="0"/>
              </a:rPr>
              <a:t>λάδι κα τέμπερα σε ξύλο, 68 × 58 εκ.</a:t>
            </a:r>
          </a:p>
          <a:p>
            <a:pPr algn="ctr"/>
            <a:r>
              <a:rPr lang="el-GR" sz="1600" dirty="0">
                <a:latin typeface="Arial" pitchFamily="34" charset="0"/>
                <a:cs typeface="Arial" pitchFamily="34" charset="0"/>
              </a:rPr>
              <a:t>Πόλη του Μέξικο, Συλλογή </a:t>
            </a:r>
            <a:r>
              <a:rPr lang="en-US" sz="1600" dirty="0">
                <a:latin typeface="Arial" pitchFamily="34" charset="0"/>
                <a:cs typeface="Arial" pitchFamily="34" charset="0"/>
              </a:rPr>
              <a:t>JAPS  </a:t>
            </a:r>
            <a:r>
              <a:rPr lang="el-GR" sz="1600" dirty="0">
                <a:latin typeface="Arial" pitchFamily="34" charset="0"/>
                <a:cs typeface="Arial" pitchFamily="34" charset="0"/>
              </a:rPr>
              <a:t> 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l-GR" sz="1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pic>
        <p:nvPicPr>
          <p:cNvPr id="5" name="4 - Εικόνα" descr="Lucas CRANACH 1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64088" y="0"/>
            <a:ext cx="3779912" cy="4362648"/>
          </a:xfrm>
          <a:prstGeom prst="rect">
            <a:avLst/>
          </a:prstGeom>
        </p:spPr>
      </p:pic>
      <p:pic>
        <p:nvPicPr>
          <p:cNvPr id="6" name="5 - Εικόνα" descr="Lucas CRANACH 4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908720"/>
            <a:ext cx="5292080" cy="3453306"/>
          </a:xfrm>
          <a:prstGeom prst="rect">
            <a:avLst/>
          </a:prstGeom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- Υπότιτλος"/>
          <p:cNvSpPr>
            <a:spLocks noGrp="1"/>
          </p:cNvSpPr>
          <p:nvPr>
            <p:ph type="subTitle" idx="1"/>
          </p:nvPr>
        </p:nvSpPr>
        <p:spPr>
          <a:xfrm>
            <a:off x="2500298" y="5515000"/>
            <a:ext cx="4136504" cy="1343000"/>
          </a:xfrm>
        </p:spPr>
        <p:txBody>
          <a:bodyPr>
            <a:normAutofit/>
          </a:bodyPr>
          <a:lstStyle/>
          <a:p>
            <a:r>
              <a:rPr lang="en-US" sz="1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Lucas Cranach </a:t>
            </a:r>
            <a:r>
              <a:rPr lang="el-GR" sz="1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ο πρεσβύτερος</a:t>
            </a:r>
          </a:p>
          <a:p>
            <a:r>
              <a:rPr lang="el-GR" sz="1600" i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Η πηγή της νεότητας</a:t>
            </a:r>
            <a:r>
              <a:rPr lang="el-GR" sz="1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, 1546</a:t>
            </a:r>
          </a:p>
          <a:p>
            <a:r>
              <a:rPr lang="el-GR" sz="1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λάδι σε ξύλο, 122,5 × 186,5 εκ.</a:t>
            </a:r>
          </a:p>
          <a:p>
            <a:r>
              <a:rPr lang="el-GR" sz="1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Βερολίνο, </a:t>
            </a:r>
            <a:r>
              <a:rPr lang="en-US" sz="1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Staatliche </a:t>
            </a:r>
            <a:r>
              <a:rPr lang="en-US" sz="16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Museen</a:t>
            </a:r>
            <a:r>
              <a:rPr lang="en-US" sz="1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endParaRPr lang="el-GR" sz="16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endParaRPr lang="el-GR" sz="16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4 - Εικόνα" descr="Lucas CRANACH 5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57158" y="-1"/>
            <a:ext cx="8388424" cy="5407041"/>
          </a:xfrm>
          <a:prstGeom prst="rect">
            <a:avLst/>
          </a:prstGeom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- Υπότιτλος"/>
          <p:cNvSpPr>
            <a:spLocks noGrp="1"/>
          </p:cNvSpPr>
          <p:nvPr>
            <p:ph type="subTitle" idx="1"/>
          </p:nvPr>
        </p:nvSpPr>
        <p:spPr>
          <a:xfrm>
            <a:off x="500034" y="5500702"/>
            <a:ext cx="4136504" cy="1343000"/>
          </a:xfrm>
        </p:spPr>
        <p:txBody>
          <a:bodyPr>
            <a:normAutofit/>
          </a:bodyPr>
          <a:lstStyle/>
          <a:p>
            <a:r>
              <a:rPr lang="en-US" sz="1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Lucas Cranach </a:t>
            </a:r>
            <a:r>
              <a:rPr lang="el-GR" sz="1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ο πρεσβύτερος</a:t>
            </a:r>
          </a:p>
          <a:p>
            <a:r>
              <a:rPr lang="el-GR" sz="1600" i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Το</a:t>
            </a:r>
            <a:r>
              <a:rPr lang="en-US" sz="1600" i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«</a:t>
            </a:r>
            <a:r>
              <a:rPr lang="el-GR" sz="1600" i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στόμα της αλήθειας</a:t>
            </a:r>
            <a:r>
              <a:rPr lang="en-US" sz="1600" i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»</a:t>
            </a:r>
            <a:r>
              <a:rPr lang="en-US" sz="1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, 1525-27</a:t>
            </a:r>
            <a:endParaRPr lang="el-GR" sz="16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r>
              <a:rPr lang="el-GR" sz="1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λάδι και τέμπερα σε ξύλο, 111 × 110 εκ.</a:t>
            </a:r>
          </a:p>
          <a:p>
            <a:r>
              <a:rPr lang="el-GR" sz="1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Ιδιωτική συλλογή</a:t>
            </a:r>
            <a:r>
              <a:rPr lang="en-US" sz="1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 </a:t>
            </a:r>
            <a:endParaRPr lang="el-GR" sz="16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endParaRPr lang="el-GR" sz="16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2 - Υπότιτλος"/>
          <p:cNvSpPr txBox="1">
            <a:spLocks/>
          </p:cNvSpPr>
          <p:nvPr/>
        </p:nvSpPr>
        <p:spPr>
          <a:xfrm>
            <a:off x="5007528" y="5500702"/>
            <a:ext cx="4136504" cy="1343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Lucas Cranach </a:t>
            </a:r>
            <a:r>
              <a:rPr kumimoji="0" lang="el-GR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ο νεώτερος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l-GR" sz="1600" i="1" dirty="0">
                <a:latin typeface="Arial" pitchFamily="34" charset="0"/>
                <a:cs typeface="Arial" pitchFamily="34" charset="0"/>
              </a:rPr>
              <a:t>Ιδανικοί εραστές</a:t>
            </a:r>
            <a:r>
              <a:rPr lang="el-GR" sz="1600" dirty="0">
                <a:latin typeface="Arial" pitchFamily="34" charset="0"/>
                <a:cs typeface="Arial" pitchFamily="34" charset="0"/>
              </a:rPr>
              <a:t>, </a:t>
            </a:r>
            <a:r>
              <a:rPr lang="el-GR" sz="1600" dirty="0" err="1">
                <a:latin typeface="Arial" pitchFamily="34" charset="0"/>
                <a:cs typeface="Arial" pitchFamily="34" charset="0"/>
              </a:rPr>
              <a:t>περ</a:t>
            </a:r>
            <a:r>
              <a:rPr lang="el-GR" sz="1600" dirty="0">
                <a:latin typeface="Arial" pitchFamily="34" charset="0"/>
                <a:cs typeface="Arial" pitchFamily="34" charset="0"/>
              </a:rPr>
              <a:t>. 1540</a:t>
            </a:r>
            <a:endParaRPr kumimoji="0" lang="el-GR" sz="1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lvl="0" algn="ctr">
              <a:spcBef>
                <a:spcPct val="20000"/>
              </a:spcBef>
              <a:defRPr/>
            </a:pPr>
            <a:r>
              <a:rPr kumimoji="0" lang="el-GR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λάδι σε ξύλο, </a:t>
            </a:r>
            <a:r>
              <a:rPr lang="el-GR" sz="1600" dirty="0">
                <a:latin typeface="Arial" pitchFamily="34" charset="0"/>
                <a:cs typeface="Arial" pitchFamily="34" charset="0"/>
              </a:rPr>
              <a:t>19 × 14 εκ.</a:t>
            </a:r>
          </a:p>
          <a:p>
            <a:pPr lvl="0" algn="ctr">
              <a:spcBef>
                <a:spcPct val="20000"/>
              </a:spcBef>
              <a:defRPr/>
            </a:pPr>
            <a:r>
              <a:rPr lang="el-GR" sz="1600" dirty="0">
                <a:latin typeface="Arial" pitchFamily="34" charset="0"/>
                <a:cs typeface="Arial" pitchFamily="34" charset="0"/>
              </a:rPr>
              <a:t>Ιδιωτική  συλλογή</a:t>
            </a:r>
            <a:r>
              <a:rPr kumimoji="0" lang="el-GR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</a:p>
        </p:txBody>
      </p:sp>
      <p:pic>
        <p:nvPicPr>
          <p:cNvPr id="5" name="4 - Εικόνα" descr="Lucas CRANACH 7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1"/>
            <a:ext cx="5000628" cy="5442351"/>
          </a:xfrm>
          <a:prstGeom prst="rect">
            <a:avLst/>
          </a:prstGeom>
        </p:spPr>
      </p:pic>
      <p:pic>
        <p:nvPicPr>
          <p:cNvPr id="7" name="6 - Εικόνα" descr="21illmat (1)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72066" y="-1"/>
            <a:ext cx="4071935" cy="5420432"/>
          </a:xfrm>
          <a:prstGeom prst="rect">
            <a:avLst/>
          </a:prstGeom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- Υπότιτλος"/>
          <p:cNvSpPr>
            <a:spLocks noGrp="1"/>
          </p:cNvSpPr>
          <p:nvPr>
            <p:ph type="subTitle" idx="1"/>
          </p:nvPr>
        </p:nvSpPr>
        <p:spPr>
          <a:xfrm>
            <a:off x="2483768" y="3933056"/>
            <a:ext cx="4608512" cy="1343000"/>
          </a:xfrm>
        </p:spPr>
        <p:txBody>
          <a:bodyPr>
            <a:normAutofit/>
          </a:bodyPr>
          <a:lstStyle/>
          <a:p>
            <a:r>
              <a:rPr lang="en-US" sz="1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Hans Holbein </a:t>
            </a:r>
            <a:r>
              <a:rPr lang="el-GR" sz="1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ο νεώτερος </a:t>
            </a:r>
          </a:p>
          <a:p>
            <a:r>
              <a:rPr lang="el-GR" sz="1600" i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Το σώμα του νεκρού Χριστού στον τάφο</a:t>
            </a:r>
            <a:r>
              <a:rPr lang="el-GR" sz="1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, 1521</a:t>
            </a:r>
          </a:p>
          <a:p>
            <a:r>
              <a:rPr lang="el-GR" sz="1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λάδι σε ξύλο, 31 × 200 εκ.</a:t>
            </a:r>
          </a:p>
          <a:p>
            <a:r>
              <a:rPr lang="el-GR" sz="1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Βασιλεία, </a:t>
            </a:r>
            <a:r>
              <a:rPr lang="it-IT" sz="1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Kunstmuseum</a:t>
            </a:r>
            <a:endParaRPr lang="el-GR" sz="16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endParaRPr lang="el-GR" sz="16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4 - Εικόνα" descr="Hans HOLBEIN neos 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" y="1917402"/>
            <a:ext cx="9155303" cy="1440160"/>
          </a:xfrm>
          <a:prstGeom prst="rect">
            <a:avLst/>
          </a:prstGeom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- Υπότιτλος"/>
          <p:cNvSpPr>
            <a:spLocks noGrp="1"/>
          </p:cNvSpPr>
          <p:nvPr>
            <p:ph type="subTitle" idx="1"/>
          </p:nvPr>
        </p:nvSpPr>
        <p:spPr>
          <a:xfrm>
            <a:off x="0" y="5542384"/>
            <a:ext cx="4860032" cy="1343000"/>
          </a:xfrm>
        </p:spPr>
        <p:txBody>
          <a:bodyPr>
            <a:normAutofit/>
          </a:bodyPr>
          <a:lstStyle/>
          <a:p>
            <a:r>
              <a:rPr lang="en-US" sz="1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Hans Holbein </a:t>
            </a:r>
            <a:r>
              <a:rPr lang="el-GR" sz="1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ο νεώτερος </a:t>
            </a:r>
          </a:p>
          <a:p>
            <a:r>
              <a:rPr lang="el-GR" sz="1600" i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Προσωπογραφία του εμπόρου </a:t>
            </a:r>
            <a:r>
              <a:rPr lang="it-IT" sz="1600" i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Georg Gisze</a:t>
            </a:r>
            <a:r>
              <a:rPr lang="el-GR" sz="1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, 1532</a:t>
            </a:r>
          </a:p>
          <a:p>
            <a:r>
              <a:rPr lang="el-GR" sz="1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λάδι σε ξύλο, 96 × 86 εκ.</a:t>
            </a:r>
          </a:p>
          <a:p>
            <a:r>
              <a:rPr lang="el-GR" sz="1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Βερολίνο, </a:t>
            </a:r>
            <a:r>
              <a:rPr lang="it-IT" sz="1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Staatliche Museen</a:t>
            </a:r>
            <a:endParaRPr lang="el-GR" sz="16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endParaRPr lang="el-GR" sz="16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2 - Υπότιτλος"/>
          <p:cNvSpPr txBox="1">
            <a:spLocks/>
          </p:cNvSpPr>
          <p:nvPr/>
        </p:nvSpPr>
        <p:spPr>
          <a:xfrm>
            <a:off x="5004048" y="5589240"/>
            <a:ext cx="4136504" cy="15121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algn="ctr"/>
            <a:r>
              <a:rPr lang="en-US" sz="1600" dirty="0">
                <a:latin typeface="Arial" pitchFamily="34" charset="0"/>
                <a:cs typeface="Arial" pitchFamily="34" charset="0"/>
              </a:rPr>
              <a:t>Hans Holbein </a:t>
            </a:r>
            <a:r>
              <a:rPr lang="el-GR" sz="1600" dirty="0">
                <a:latin typeface="Arial" pitchFamily="34" charset="0"/>
                <a:cs typeface="Arial" pitchFamily="34" charset="0"/>
              </a:rPr>
              <a:t>ο νεώτερος </a:t>
            </a:r>
          </a:p>
          <a:p>
            <a:pPr algn="ctr"/>
            <a:r>
              <a:rPr lang="el-GR" sz="1600" i="1" dirty="0">
                <a:latin typeface="Arial" pitchFamily="34" charset="0"/>
                <a:cs typeface="Arial" pitchFamily="34" charset="0"/>
              </a:rPr>
              <a:t>Προσωπογραφία του Έρασμου</a:t>
            </a:r>
            <a:r>
              <a:rPr lang="el-GR" sz="1600" dirty="0">
                <a:latin typeface="Arial" pitchFamily="34" charset="0"/>
                <a:cs typeface="Arial" pitchFamily="34" charset="0"/>
              </a:rPr>
              <a:t>, 1523</a:t>
            </a:r>
          </a:p>
          <a:p>
            <a:pPr algn="ctr"/>
            <a:r>
              <a:rPr lang="el-GR" sz="1600" dirty="0">
                <a:latin typeface="Arial" pitchFamily="34" charset="0"/>
                <a:cs typeface="Arial" pitchFamily="34" charset="0"/>
              </a:rPr>
              <a:t>λάδι σε ξύλο, 76 × 51 εκ.</a:t>
            </a:r>
          </a:p>
          <a:p>
            <a:pPr algn="ctr"/>
            <a:r>
              <a:rPr lang="el-GR" sz="1600" dirty="0">
                <a:latin typeface="Arial" pitchFamily="34" charset="0"/>
                <a:cs typeface="Arial" pitchFamily="34" charset="0"/>
              </a:rPr>
              <a:t>Λονδίνο, </a:t>
            </a:r>
            <a:r>
              <a:rPr lang="it-IT" sz="1600" dirty="0">
                <a:latin typeface="Arial" pitchFamily="34" charset="0"/>
                <a:cs typeface="Arial" pitchFamily="34" charset="0"/>
              </a:rPr>
              <a:t>National Gallery</a:t>
            </a:r>
            <a:endParaRPr lang="el-GR" sz="1600" dirty="0">
              <a:latin typeface="Arial" pitchFamily="34" charset="0"/>
              <a:cs typeface="Arial" pitchFamily="34" charset="0"/>
            </a:endParaRPr>
          </a:p>
          <a:p>
            <a:r>
              <a:rPr lang="el-GR" sz="1600" dirty="0"/>
              <a:t> 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l-GR" sz="1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pic>
        <p:nvPicPr>
          <p:cNvPr id="5" name="4 - Εικόνα" descr="Hans HOLBEIN neos 3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1"/>
            <a:ext cx="4860032" cy="5501556"/>
          </a:xfrm>
          <a:prstGeom prst="rect">
            <a:avLst/>
          </a:prstGeom>
        </p:spPr>
      </p:pic>
      <p:pic>
        <p:nvPicPr>
          <p:cNvPr id="6" name="5 - Εικόνα" descr="Hans HOLBEIN neos 1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292080" y="-1"/>
            <a:ext cx="3851920" cy="5451729"/>
          </a:xfrm>
          <a:prstGeom prst="rect">
            <a:avLst/>
          </a:prstGeom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- Υπότιτλος"/>
          <p:cNvSpPr>
            <a:spLocks noGrp="1"/>
          </p:cNvSpPr>
          <p:nvPr>
            <p:ph type="subTitle" idx="1"/>
          </p:nvPr>
        </p:nvSpPr>
        <p:spPr>
          <a:xfrm>
            <a:off x="1475656" y="5542384"/>
            <a:ext cx="6480720" cy="1343000"/>
          </a:xfrm>
        </p:spPr>
        <p:txBody>
          <a:bodyPr>
            <a:normAutofit/>
          </a:bodyPr>
          <a:lstStyle/>
          <a:p>
            <a:r>
              <a:rPr lang="en-US" sz="1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Hans Holbein </a:t>
            </a:r>
            <a:r>
              <a:rPr lang="el-GR" sz="1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ο νεώτερος </a:t>
            </a:r>
          </a:p>
          <a:p>
            <a:r>
              <a:rPr lang="el-GR" sz="1600" i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Οι πρεσβευτές</a:t>
            </a:r>
            <a:r>
              <a:rPr lang="en-US" sz="1600" i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(Jean de </a:t>
            </a:r>
            <a:r>
              <a:rPr lang="en-US" sz="1600" i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Dinteville</a:t>
            </a:r>
            <a:r>
              <a:rPr lang="en-US" sz="1600" i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l-GR" sz="1600" i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και</a:t>
            </a:r>
            <a:r>
              <a:rPr lang="en-US" sz="1600" i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Georges de </a:t>
            </a:r>
            <a:r>
              <a:rPr lang="en-US" sz="1600" i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Selve</a:t>
            </a:r>
            <a:r>
              <a:rPr lang="en-US" sz="1600" i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)</a:t>
            </a:r>
            <a:r>
              <a:rPr lang="en-US" sz="1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, 1533</a:t>
            </a:r>
            <a:endParaRPr lang="el-GR" sz="16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r>
              <a:rPr lang="el-GR" sz="1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λάδι σε ξύλο, 207 × 209 εκ.</a:t>
            </a:r>
          </a:p>
          <a:p>
            <a:r>
              <a:rPr lang="el-GR" sz="1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Λονδίνο, </a:t>
            </a:r>
            <a:r>
              <a:rPr lang="it-IT" sz="1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National Gallery</a:t>
            </a:r>
            <a:endParaRPr lang="el-GR" sz="16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endParaRPr lang="el-GR" sz="16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4 - Εικόνα" descr="Hans HOLBEIN neos 4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835696" y="-1"/>
            <a:ext cx="5544616" cy="5493604"/>
          </a:xfrm>
          <a:prstGeom prst="rect">
            <a:avLst/>
          </a:prstGeom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2 - Υπότιτλος"/>
          <p:cNvSpPr txBox="1">
            <a:spLocks/>
          </p:cNvSpPr>
          <p:nvPr/>
        </p:nvSpPr>
        <p:spPr>
          <a:xfrm>
            <a:off x="5429288" y="5072074"/>
            <a:ext cx="3857620" cy="16430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algn="ctr"/>
            <a:r>
              <a:rPr lang="en-US" sz="1600" dirty="0">
                <a:latin typeface="Arial" pitchFamily="34" charset="0"/>
                <a:cs typeface="Arial" pitchFamily="34" charset="0"/>
              </a:rPr>
              <a:t>Hans Holbein </a:t>
            </a:r>
            <a:r>
              <a:rPr lang="el-GR" sz="1600" dirty="0">
                <a:latin typeface="Arial" pitchFamily="34" charset="0"/>
                <a:cs typeface="Arial" pitchFamily="34" charset="0"/>
              </a:rPr>
              <a:t>ο νεώτερος </a:t>
            </a:r>
          </a:p>
          <a:p>
            <a:pPr algn="ctr"/>
            <a:r>
              <a:rPr lang="el-GR" sz="1600" i="1" dirty="0">
                <a:latin typeface="Arial" pitchFamily="34" charset="0"/>
                <a:cs typeface="Arial" pitchFamily="34" charset="0"/>
              </a:rPr>
              <a:t>Η Τρέλα στο αναλόγιο</a:t>
            </a:r>
            <a:r>
              <a:rPr lang="el-GR" sz="1600" dirty="0">
                <a:latin typeface="Arial" pitchFamily="34" charset="0"/>
                <a:cs typeface="Arial" pitchFamily="34" charset="0"/>
              </a:rPr>
              <a:t>, 1515</a:t>
            </a:r>
          </a:p>
          <a:p>
            <a:pPr algn="ctr"/>
            <a:r>
              <a:rPr lang="el-GR" sz="1600" dirty="0">
                <a:latin typeface="Arial" pitchFamily="34" charset="0"/>
                <a:cs typeface="Arial" pitchFamily="34" charset="0"/>
              </a:rPr>
              <a:t>(εικονογράφηση στο </a:t>
            </a:r>
          </a:p>
          <a:p>
            <a:pPr algn="ctr"/>
            <a:r>
              <a:rPr lang="el-GR" sz="1600" i="1" dirty="0">
                <a:latin typeface="Arial" pitchFamily="34" charset="0"/>
                <a:cs typeface="Arial" pitchFamily="34" charset="0"/>
              </a:rPr>
              <a:t>Μωρίας </a:t>
            </a:r>
            <a:r>
              <a:rPr lang="el-GR" sz="1600" i="1" dirty="0" err="1">
                <a:latin typeface="Arial" pitchFamily="34" charset="0"/>
                <a:cs typeface="Arial" pitchFamily="34" charset="0"/>
              </a:rPr>
              <a:t>εγκώμιον</a:t>
            </a:r>
            <a:r>
              <a:rPr lang="el-GR" sz="1600" dirty="0">
                <a:latin typeface="Arial" pitchFamily="34" charset="0"/>
                <a:cs typeface="Arial" pitchFamily="34" charset="0"/>
              </a:rPr>
              <a:t> του Εράσμου)</a:t>
            </a:r>
          </a:p>
          <a:p>
            <a:pPr algn="ctr"/>
            <a:r>
              <a:rPr lang="el-GR" sz="1600" dirty="0">
                <a:latin typeface="Arial" pitchFamily="34" charset="0"/>
                <a:cs typeface="Arial" pitchFamily="34" charset="0"/>
              </a:rPr>
              <a:t>σχέδιο με πενάκι και μελάνι</a:t>
            </a:r>
          </a:p>
          <a:p>
            <a:pPr algn="ctr"/>
            <a:r>
              <a:rPr lang="el-GR" sz="1600" dirty="0">
                <a:latin typeface="Arial" pitchFamily="34" charset="0"/>
                <a:cs typeface="Arial" pitchFamily="34" charset="0"/>
              </a:rPr>
              <a:t>Βασιλεία, </a:t>
            </a:r>
            <a:r>
              <a:rPr lang="it-IT" sz="1600" dirty="0">
                <a:latin typeface="Arial" pitchFamily="34" charset="0"/>
                <a:cs typeface="Arial" pitchFamily="34" charset="0"/>
              </a:rPr>
              <a:t>Kupferstichkabinett</a:t>
            </a:r>
            <a:endParaRPr lang="el-GR" sz="1600" dirty="0"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l-GR" sz="1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pic>
        <p:nvPicPr>
          <p:cNvPr id="5" name="4 - Εικόνα" descr="Hans HOLBEIN neos 5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558638" y="0"/>
            <a:ext cx="3585362" cy="5000636"/>
          </a:xfrm>
          <a:prstGeom prst="rect">
            <a:avLst/>
          </a:prstGeom>
        </p:spPr>
      </p:pic>
      <p:pic>
        <p:nvPicPr>
          <p:cNvPr id="6" name="5 - Εικόνα" descr="Hans HOLBEIN neos 6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" y="1142984"/>
            <a:ext cx="5429256" cy="3826834"/>
          </a:xfrm>
          <a:prstGeom prst="rect">
            <a:avLst/>
          </a:prstGeom>
        </p:spPr>
      </p:pic>
      <p:sp>
        <p:nvSpPr>
          <p:cNvPr id="8" name="2 - Υπότιτλος"/>
          <p:cNvSpPr txBox="1">
            <a:spLocks/>
          </p:cNvSpPr>
          <p:nvPr/>
        </p:nvSpPr>
        <p:spPr>
          <a:xfrm>
            <a:off x="504654" y="5143014"/>
            <a:ext cx="4495974" cy="157213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algn="ctr"/>
            <a:r>
              <a:rPr lang="en-US" sz="1600" dirty="0">
                <a:latin typeface="Arial" pitchFamily="34" charset="0"/>
                <a:cs typeface="Arial" pitchFamily="34" charset="0"/>
              </a:rPr>
              <a:t>Hans Holbein </a:t>
            </a:r>
            <a:r>
              <a:rPr lang="el-GR" sz="1600" dirty="0">
                <a:latin typeface="Arial" pitchFamily="34" charset="0"/>
                <a:cs typeface="Arial" pitchFamily="34" charset="0"/>
              </a:rPr>
              <a:t>ο νεώτερος </a:t>
            </a:r>
          </a:p>
          <a:p>
            <a:pPr algn="ctr"/>
            <a:r>
              <a:rPr lang="el-GR" sz="1600" i="1" dirty="0">
                <a:latin typeface="Arial" pitchFamily="34" charset="0"/>
                <a:cs typeface="Arial" pitchFamily="34" charset="0"/>
              </a:rPr>
              <a:t>Σπουδή για το ομαδικό πορτραίτο </a:t>
            </a:r>
            <a:endParaRPr lang="en-US" sz="1600" i="1" dirty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l-GR" sz="1600" i="1" dirty="0">
                <a:latin typeface="Arial" pitchFamily="34" charset="0"/>
                <a:cs typeface="Arial" pitchFamily="34" charset="0"/>
              </a:rPr>
              <a:t>της οικογένειας του </a:t>
            </a:r>
            <a:r>
              <a:rPr lang="it-IT" sz="1600" i="1" dirty="0">
                <a:latin typeface="Arial" pitchFamily="34" charset="0"/>
                <a:cs typeface="Arial" pitchFamily="34" charset="0"/>
              </a:rPr>
              <a:t>Thomas More</a:t>
            </a:r>
            <a:r>
              <a:rPr lang="el-GR" sz="1600" dirty="0">
                <a:latin typeface="Arial" pitchFamily="34" charset="0"/>
                <a:cs typeface="Arial" pitchFamily="34" charset="0"/>
              </a:rPr>
              <a:t>, </a:t>
            </a:r>
            <a:r>
              <a:rPr lang="el-GR" sz="1600" dirty="0" err="1">
                <a:latin typeface="Arial" pitchFamily="34" charset="0"/>
                <a:cs typeface="Arial" pitchFamily="34" charset="0"/>
              </a:rPr>
              <a:t>περ</a:t>
            </a:r>
            <a:r>
              <a:rPr lang="el-GR" sz="1600" dirty="0">
                <a:latin typeface="Arial" pitchFamily="34" charset="0"/>
                <a:cs typeface="Arial" pitchFamily="34" charset="0"/>
              </a:rPr>
              <a:t>. 1527</a:t>
            </a:r>
          </a:p>
          <a:p>
            <a:pPr algn="ctr"/>
            <a:r>
              <a:rPr lang="el-GR" sz="1600" dirty="0">
                <a:latin typeface="Arial" pitchFamily="34" charset="0"/>
                <a:cs typeface="Arial" pitchFamily="34" charset="0"/>
              </a:rPr>
              <a:t>σχέδιο με μελάνι και κιμωλία, 38,9 × 52,4 εκ.</a:t>
            </a:r>
          </a:p>
          <a:p>
            <a:pPr algn="ctr"/>
            <a:r>
              <a:rPr lang="el-GR" sz="1600" dirty="0">
                <a:latin typeface="Arial" pitchFamily="34" charset="0"/>
                <a:cs typeface="Arial" pitchFamily="34" charset="0"/>
              </a:rPr>
              <a:t>Βασιλεία, </a:t>
            </a:r>
            <a:r>
              <a:rPr lang="it-IT" sz="1600" dirty="0">
                <a:latin typeface="Arial" pitchFamily="34" charset="0"/>
                <a:cs typeface="Arial" pitchFamily="34" charset="0"/>
              </a:rPr>
              <a:t>Kupferstichkabinett </a:t>
            </a:r>
            <a:endParaRPr kumimoji="0" lang="el-GR" sz="1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- Υπότιτλος"/>
          <p:cNvSpPr>
            <a:spLocks noGrp="1"/>
          </p:cNvSpPr>
          <p:nvPr>
            <p:ph type="subTitle" idx="1"/>
          </p:nvPr>
        </p:nvSpPr>
        <p:spPr>
          <a:xfrm>
            <a:off x="-32" y="4372016"/>
            <a:ext cx="4639420" cy="1343000"/>
          </a:xfrm>
        </p:spPr>
        <p:txBody>
          <a:bodyPr>
            <a:normAutofit/>
          </a:bodyPr>
          <a:lstStyle/>
          <a:p>
            <a:r>
              <a:rPr lang="en-US" sz="1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Albrecht </a:t>
            </a:r>
            <a:r>
              <a:rPr lang="en-US" sz="16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Dürer</a:t>
            </a:r>
            <a:endParaRPr lang="el-GR" sz="16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r>
              <a:rPr lang="el-GR" sz="1600" i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Προσωπογραφία του </a:t>
            </a:r>
            <a:r>
              <a:rPr lang="it-IT" sz="1600" i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Sebastian Brant</a:t>
            </a:r>
            <a:r>
              <a:rPr lang="el-GR" sz="1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l-GR" sz="16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περ</a:t>
            </a:r>
            <a:r>
              <a:rPr lang="el-GR" sz="1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. 1520</a:t>
            </a:r>
          </a:p>
          <a:p>
            <a:r>
              <a:rPr lang="el-GR" sz="1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σχέδιο σε χαρτί, 19,4 × 14,7 εκ.</a:t>
            </a:r>
          </a:p>
          <a:p>
            <a:r>
              <a:rPr lang="el-GR" sz="1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Βερολίνο, </a:t>
            </a:r>
            <a:r>
              <a:rPr lang="it-IT" sz="1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Staatliche Museen</a:t>
            </a:r>
            <a:endParaRPr lang="el-GR" sz="16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2 - Υπότιτλος"/>
          <p:cNvSpPr txBox="1">
            <a:spLocks/>
          </p:cNvSpPr>
          <p:nvPr/>
        </p:nvSpPr>
        <p:spPr>
          <a:xfrm>
            <a:off x="1571604" y="5729338"/>
            <a:ext cx="4136504" cy="1343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algn="ctr"/>
            <a:r>
              <a:rPr lang="en-US" sz="1600" dirty="0">
                <a:latin typeface="Arial" pitchFamily="34" charset="0"/>
                <a:cs typeface="Arial" pitchFamily="34" charset="0"/>
              </a:rPr>
              <a:t>Hieronymus Bosch</a:t>
            </a:r>
            <a:endParaRPr lang="el-GR" sz="1600" dirty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l-GR" sz="1600" i="1" dirty="0">
                <a:latin typeface="Arial" pitchFamily="34" charset="0"/>
                <a:cs typeface="Arial" pitchFamily="34" charset="0"/>
              </a:rPr>
              <a:t>Το πλοίο των τρελλών</a:t>
            </a:r>
            <a:r>
              <a:rPr lang="el-GR" sz="1600" dirty="0">
                <a:latin typeface="Arial" pitchFamily="34" charset="0"/>
                <a:cs typeface="Arial" pitchFamily="34" charset="0"/>
              </a:rPr>
              <a:t>, 1495-1500</a:t>
            </a:r>
          </a:p>
          <a:p>
            <a:pPr algn="ctr"/>
            <a:r>
              <a:rPr lang="el-GR" sz="1600" dirty="0">
                <a:latin typeface="Arial" pitchFamily="34" charset="0"/>
                <a:cs typeface="Arial" pitchFamily="34" charset="0"/>
              </a:rPr>
              <a:t>λάδι σε ξύλο, 58 × 33 εκ.</a:t>
            </a:r>
          </a:p>
          <a:p>
            <a:pPr algn="ctr"/>
            <a:r>
              <a:rPr lang="el-GR" sz="1600" dirty="0">
                <a:latin typeface="Arial" pitchFamily="34" charset="0"/>
                <a:cs typeface="Arial" pitchFamily="34" charset="0"/>
              </a:rPr>
              <a:t>Παρίσι, </a:t>
            </a:r>
            <a:r>
              <a:rPr lang="it-IT" sz="1600" dirty="0">
                <a:latin typeface="Arial" pitchFamily="34" charset="0"/>
                <a:cs typeface="Arial" pitchFamily="34" charset="0"/>
              </a:rPr>
              <a:t>Musée du Louvre</a:t>
            </a:r>
            <a:endParaRPr lang="el-GR" sz="1600" dirty="0"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l-GR" sz="1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pic>
        <p:nvPicPr>
          <p:cNvPr id="5" name="4 - Εικόνα" descr="Albrecth DUERER 10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42910" y="-24"/>
            <a:ext cx="3429024" cy="4346576"/>
          </a:xfrm>
          <a:prstGeom prst="rect">
            <a:avLst/>
          </a:prstGeom>
        </p:spPr>
      </p:pic>
      <p:pic>
        <p:nvPicPr>
          <p:cNvPr id="6" name="5 - Εικόνα" descr="Hieronymus BOSCH 1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500694" y="-2"/>
            <a:ext cx="3643306" cy="6878562"/>
          </a:xfrm>
          <a:prstGeom prst="rect">
            <a:avLst/>
          </a:prstGeom>
        </p:spPr>
      </p:pic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- Υπότιτλος"/>
          <p:cNvSpPr>
            <a:spLocks noGrp="1"/>
          </p:cNvSpPr>
          <p:nvPr>
            <p:ph type="subTitle" idx="1"/>
          </p:nvPr>
        </p:nvSpPr>
        <p:spPr>
          <a:xfrm>
            <a:off x="1691680" y="5589240"/>
            <a:ext cx="5544616" cy="1343000"/>
          </a:xfrm>
        </p:spPr>
        <p:txBody>
          <a:bodyPr>
            <a:normAutofit/>
          </a:bodyPr>
          <a:lstStyle/>
          <a:p>
            <a:r>
              <a:rPr lang="en-US" sz="1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Albrecht </a:t>
            </a:r>
            <a:r>
              <a:rPr lang="en-US" sz="16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Dürer</a:t>
            </a:r>
            <a:endParaRPr lang="el-GR" sz="16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r>
              <a:rPr lang="el-GR" sz="1600" i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Η προσκύνηση των Μάγων</a:t>
            </a:r>
            <a:r>
              <a:rPr lang="el-GR" sz="1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, 1504</a:t>
            </a:r>
          </a:p>
          <a:p>
            <a:r>
              <a:rPr lang="el-GR" sz="1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λάδι σε ξύλο, 100 × 114 εκ.</a:t>
            </a:r>
          </a:p>
          <a:p>
            <a:r>
              <a:rPr lang="el-GR" sz="1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Φλωρεντία, </a:t>
            </a:r>
            <a:r>
              <a:rPr lang="en-US" sz="1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Galleria </a:t>
            </a:r>
            <a:r>
              <a:rPr lang="en-US" sz="16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degli</a:t>
            </a:r>
            <a:r>
              <a:rPr lang="en-US" sz="1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Uffizi</a:t>
            </a:r>
            <a:endParaRPr lang="el-GR" sz="16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endParaRPr lang="el-GR" sz="16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4 - Εικόνα" descr="Albrecth DUERER 2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47664" y="-2"/>
            <a:ext cx="6239046" cy="5524282"/>
          </a:xfrm>
          <a:prstGeom prst="rect">
            <a:avLst/>
          </a:prstGeom>
        </p:spPr>
      </p:pic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- Υπότιτλος"/>
          <p:cNvSpPr>
            <a:spLocks noGrp="1"/>
          </p:cNvSpPr>
          <p:nvPr>
            <p:ph type="subTitle" idx="1"/>
          </p:nvPr>
        </p:nvSpPr>
        <p:spPr>
          <a:xfrm>
            <a:off x="5940152" y="2564904"/>
            <a:ext cx="3131840" cy="2880320"/>
          </a:xfrm>
        </p:spPr>
        <p:txBody>
          <a:bodyPr>
            <a:normAutofit/>
          </a:bodyPr>
          <a:lstStyle/>
          <a:p>
            <a:r>
              <a:rPr lang="en-US" sz="1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Albrecht D</a:t>
            </a:r>
            <a:r>
              <a:rPr lang="el-GR" sz="1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ü</a:t>
            </a:r>
            <a:r>
              <a:rPr lang="en-US" sz="16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rer</a:t>
            </a:r>
            <a:endParaRPr lang="el-GR" sz="16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r>
              <a:rPr lang="el-GR" sz="1600" i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Το μαρτύριο των δέκα χιλιάδων</a:t>
            </a:r>
            <a:r>
              <a:rPr lang="el-GR" sz="1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, 1508</a:t>
            </a:r>
          </a:p>
          <a:p>
            <a:r>
              <a:rPr lang="el-GR" sz="1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λάδι σε ύφασμα </a:t>
            </a:r>
          </a:p>
          <a:p>
            <a:r>
              <a:rPr lang="el-GR" sz="1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μεταφερμένο από ξύλο, </a:t>
            </a:r>
          </a:p>
          <a:p>
            <a:r>
              <a:rPr lang="el-GR" sz="1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99 × 87 εκ.</a:t>
            </a:r>
          </a:p>
          <a:p>
            <a:r>
              <a:rPr lang="el-GR" sz="1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Βιέννη, </a:t>
            </a:r>
          </a:p>
          <a:p>
            <a:r>
              <a:rPr lang="en-US" sz="16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Kunsthistorisches</a:t>
            </a:r>
            <a:r>
              <a:rPr lang="en-US" sz="1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Museum</a:t>
            </a:r>
            <a:endParaRPr lang="el-GR" sz="16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endParaRPr lang="el-GR" sz="16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4 - Εικόνα" descr="Albrecth DUERER 3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1"/>
            <a:ext cx="5960280" cy="6858001"/>
          </a:xfrm>
          <a:prstGeom prst="rect">
            <a:avLst/>
          </a:prstGeom>
        </p:spPr>
      </p:pic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- Υπότιτλος"/>
          <p:cNvSpPr>
            <a:spLocks noGrp="1"/>
          </p:cNvSpPr>
          <p:nvPr>
            <p:ph type="subTitle" idx="1"/>
          </p:nvPr>
        </p:nvSpPr>
        <p:spPr>
          <a:xfrm>
            <a:off x="1403648" y="5517232"/>
            <a:ext cx="6048672" cy="1268760"/>
          </a:xfrm>
        </p:spPr>
        <p:txBody>
          <a:bodyPr>
            <a:normAutofit/>
          </a:bodyPr>
          <a:lstStyle/>
          <a:p>
            <a:r>
              <a:rPr lang="en-US" sz="1600" dirty="0"/>
              <a:t> </a:t>
            </a:r>
            <a:r>
              <a:rPr lang="en-US" sz="1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Albrecht D</a:t>
            </a:r>
            <a:r>
              <a:rPr lang="el-GR" sz="1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ü</a:t>
            </a:r>
            <a:r>
              <a:rPr lang="en-US" sz="16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rer</a:t>
            </a:r>
            <a:endParaRPr lang="el-GR" sz="16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r>
              <a:rPr lang="el-GR" sz="1600" i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Η προσκύνηση της Αγία Τριάδας (εικόνα βωμού </a:t>
            </a:r>
            <a:r>
              <a:rPr lang="en-US" sz="1600" i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Landauer</a:t>
            </a:r>
            <a:r>
              <a:rPr lang="el-GR" sz="1600" i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)</a:t>
            </a:r>
            <a:r>
              <a:rPr lang="el-GR" sz="1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, 15</a:t>
            </a:r>
            <a:r>
              <a:rPr lang="en-US" sz="160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1</a:t>
            </a:r>
            <a:r>
              <a:rPr lang="el-GR" sz="160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1</a:t>
            </a:r>
            <a:endParaRPr lang="el-GR" sz="16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r>
              <a:rPr lang="el-GR" sz="1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λάδι σε ξύλο, </a:t>
            </a:r>
            <a:r>
              <a:rPr lang="en-US" sz="1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135 </a:t>
            </a:r>
            <a:r>
              <a:rPr lang="el-GR" sz="1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× </a:t>
            </a:r>
            <a:r>
              <a:rPr lang="en-US" sz="1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123,4 </a:t>
            </a:r>
            <a:r>
              <a:rPr lang="el-GR" sz="1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εκ.</a:t>
            </a:r>
          </a:p>
          <a:p>
            <a:r>
              <a:rPr lang="el-GR" sz="1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Βιέννη, </a:t>
            </a:r>
            <a:r>
              <a:rPr lang="en-US" sz="16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Kunsthistorisches</a:t>
            </a:r>
            <a:r>
              <a:rPr lang="en-US" sz="1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Museum</a:t>
            </a:r>
            <a:endParaRPr lang="el-GR" sz="16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endParaRPr lang="el-GR" sz="16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4 - Εικόνα" descr="Albrecth DUERER 36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51720" y="-2"/>
            <a:ext cx="5040560" cy="5450713"/>
          </a:xfrm>
          <a:prstGeom prst="rect">
            <a:avLst/>
          </a:prstGeom>
        </p:spPr>
      </p:pic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- Υπότιτλος"/>
          <p:cNvSpPr>
            <a:spLocks noGrp="1"/>
          </p:cNvSpPr>
          <p:nvPr>
            <p:ph type="subTitle" idx="1"/>
          </p:nvPr>
        </p:nvSpPr>
        <p:spPr>
          <a:xfrm>
            <a:off x="141736" y="5357826"/>
            <a:ext cx="4716016" cy="1487016"/>
          </a:xfrm>
        </p:spPr>
        <p:txBody>
          <a:bodyPr>
            <a:normAutofit lnSpcReduction="10000"/>
          </a:bodyPr>
          <a:lstStyle/>
          <a:p>
            <a:r>
              <a:rPr lang="en-US" sz="1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Albrecht D</a:t>
            </a:r>
            <a:r>
              <a:rPr lang="el-GR" sz="1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ü</a:t>
            </a:r>
            <a:r>
              <a:rPr lang="en-US" sz="16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rer</a:t>
            </a:r>
            <a:endParaRPr lang="el-GR" sz="16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r>
              <a:rPr lang="el-GR" sz="1600" i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Αυτοπροσωπογραφία (σε ηλικία 2</a:t>
            </a:r>
            <a:r>
              <a:rPr lang="it-IT" sz="1600" i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1</a:t>
            </a:r>
            <a:r>
              <a:rPr lang="el-GR" sz="1600" i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ετών)</a:t>
            </a:r>
            <a:r>
              <a:rPr lang="el-GR" sz="1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, 1493</a:t>
            </a:r>
          </a:p>
          <a:p>
            <a:r>
              <a:rPr lang="el-GR" sz="1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λάδι σε ύφασμα </a:t>
            </a:r>
          </a:p>
          <a:p>
            <a:r>
              <a:rPr lang="el-GR" sz="1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μεταφερμένο από περγαμηνή, 57 × 45 εκ.</a:t>
            </a:r>
          </a:p>
          <a:p>
            <a:r>
              <a:rPr lang="el-GR" sz="1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Παρίσι, </a:t>
            </a:r>
            <a:r>
              <a:rPr lang="en-US" sz="16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Musée</a:t>
            </a:r>
            <a:r>
              <a:rPr lang="en-US" sz="1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du Louvre</a:t>
            </a:r>
            <a:endParaRPr lang="el-GR" sz="16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endParaRPr lang="el-GR" sz="16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2 - Υπότιτλος"/>
          <p:cNvSpPr txBox="1">
            <a:spLocks/>
          </p:cNvSpPr>
          <p:nvPr/>
        </p:nvSpPr>
        <p:spPr>
          <a:xfrm>
            <a:off x="4898980" y="5373216"/>
            <a:ext cx="3816424" cy="1343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algn="ctr"/>
            <a:r>
              <a:rPr lang="en-US" sz="1600" dirty="0">
                <a:latin typeface="Arial" pitchFamily="34" charset="0"/>
                <a:cs typeface="Arial" pitchFamily="34" charset="0"/>
              </a:rPr>
              <a:t>Albrecht D</a:t>
            </a:r>
            <a:r>
              <a:rPr lang="el-GR" sz="1600" dirty="0">
                <a:latin typeface="Arial" pitchFamily="34" charset="0"/>
                <a:cs typeface="Arial" pitchFamily="34" charset="0"/>
              </a:rPr>
              <a:t>ü</a:t>
            </a:r>
            <a:r>
              <a:rPr lang="en-US" sz="1600" dirty="0" err="1">
                <a:latin typeface="Arial" pitchFamily="34" charset="0"/>
                <a:cs typeface="Arial" pitchFamily="34" charset="0"/>
              </a:rPr>
              <a:t>rer</a:t>
            </a:r>
            <a:endParaRPr lang="el-GR" sz="1600" dirty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l-GR" sz="1600" i="1" dirty="0">
                <a:latin typeface="Arial" pitchFamily="34" charset="0"/>
                <a:cs typeface="Arial" pitchFamily="34" charset="0"/>
              </a:rPr>
              <a:t>Αυτοπροσωπογραφία </a:t>
            </a:r>
          </a:p>
          <a:p>
            <a:pPr algn="ctr"/>
            <a:r>
              <a:rPr lang="el-GR" sz="1600" i="1" dirty="0">
                <a:latin typeface="Arial" pitchFamily="34" charset="0"/>
                <a:cs typeface="Arial" pitchFamily="34" charset="0"/>
              </a:rPr>
              <a:t>(σε ηλικία 2</a:t>
            </a:r>
            <a:r>
              <a:rPr lang="it-IT" sz="1600" i="1" dirty="0">
                <a:latin typeface="Arial" pitchFamily="34" charset="0"/>
                <a:cs typeface="Arial" pitchFamily="34" charset="0"/>
              </a:rPr>
              <a:t>8</a:t>
            </a:r>
            <a:r>
              <a:rPr lang="el-GR" sz="1600" i="1" dirty="0">
                <a:latin typeface="Arial" pitchFamily="34" charset="0"/>
                <a:cs typeface="Arial" pitchFamily="34" charset="0"/>
              </a:rPr>
              <a:t> ετών)</a:t>
            </a:r>
            <a:r>
              <a:rPr lang="el-GR" sz="1600" dirty="0">
                <a:latin typeface="Arial" pitchFamily="34" charset="0"/>
                <a:cs typeface="Arial" pitchFamily="34" charset="0"/>
              </a:rPr>
              <a:t>, 1500</a:t>
            </a:r>
          </a:p>
          <a:p>
            <a:pPr algn="ctr"/>
            <a:r>
              <a:rPr lang="el-GR" sz="1600" dirty="0">
                <a:latin typeface="Arial" pitchFamily="34" charset="0"/>
                <a:cs typeface="Arial" pitchFamily="34" charset="0"/>
              </a:rPr>
              <a:t>λάδι σε ξύλο, 67,1 × 48,7 εκ.</a:t>
            </a:r>
          </a:p>
          <a:p>
            <a:pPr algn="ctr"/>
            <a:r>
              <a:rPr lang="el-GR" sz="1600" dirty="0">
                <a:latin typeface="Arial" pitchFamily="34" charset="0"/>
                <a:cs typeface="Arial" pitchFamily="34" charset="0"/>
              </a:rPr>
              <a:t>Μόναχο, </a:t>
            </a:r>
            <a:r>
              <a:rPr lang="en-US" sz="1600" dirty="0" err="1">
                <a:latin typeface="Arial" pitchFamily="34" charset="0"/>
                <a:cs typeface="Arial" pitchFamily="34" charset="0"/>
              </a:rPr>
              <a:t>Alte</a:t>
            </a:r>
            <a:r>
              <a:rPr lang="en-US" sz="1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600" dirty="0" err="1">
                <a:latin typeface="Arial" pitchFamily="34" charset="0"/>
                <a:cs typeface="Arial" pitchFamily="34" charset="0"/>
              </a:rPr>
              <a:t>Pinakothek</a:t>
            </a:r>
            <a:endParaRPr lang="el-GR" sz="1600" dirty="0">
              <a:latin typeface="Arial" pitchFamily="34" charset="0"/>
              <a:cs typeface="Arial" pitchFamily="34" charset="0"/>
            </a:endParaRPr>
          </a:p>
          <a:p>
            <a:endParaRPr kumimoji="0" lang="el-GR" sz="1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pic>
        <p:nvPicPr>
          <p:cNvPr id="5" name="4 - Εικόνα" descr="Albrecth DUERER 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33188" y="-1"/>
            <a:ext cx="3995936" cy="5233483"/>
          </a:xfrm>
          <a:prstGeom prst="rect">
            <a:avLst/>
          </a:prstGeom>
        </p:spPr>
      </p:pic>
      <p:pic>
        <p:nvPicPr>
          <p:cNvPr id="6" name="5 - Εικόνα" descr="Albrecth DUERER 1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935492" y="-1"/>
            <a:ext cx="3779912" cy="5266395"/>
          </a:xfrm>
          <a:prstGeom prst="rect">
            <a:avLst/>
          </a:prstGeom>
        </p:spPr>
      </p:pic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- Υπότιτλος"/>
          <p:cNvSpPr>
            <a:spLocks noGrp="1"/>
          </p:cNvSpPr>
          <p:nvPr>
            <p:ph type="subTitle" idx="1"/>
          </p:nvPr>
        </p:nvSpPr>
        <p:spPr>
          <a:xfrm>
            <a:off x="179512" y="5470376"/>
            <a:ext cx="4680520" cy="1343000"/>
          </a:xfrm>
        </p:spPr>
        <p:txBody>
          <a:bodyPr>
            <a:normAutofit/>
          </a:bodyPr>
          <a:lstStyle/>
          <a:p>
            <a:r>
              <a:rPr lang="en-US" sz="1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Albrecht D</a:t>
            </a:r>
            <a:r>
              <a:rPr lang="el-GR" sz="1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ü</a:t>
            </a:r>
            <a:r>
              <a:rPr lang="en-US" sz="16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rer</a:t>
            </a:r>
            <a:endParaRPr lang="el-GR" sz="16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r>
              <a:rPr lang="el-GR" sz="1600" i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Αυτοπροσωπογραφία (σε ηλικία 50 ετών)</a:t>
            </a:r>
            <a:r>
              <a:rPr lang="el-GR" sz="1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, 1521</a:t>
            </a:r>
          </a:p>
          <a:p>
            <a:r>
              <a:rPr lang="el-GR" sz="1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σχέδιο με πενάκι και </a:t>
            </a:r>
            <a:r>
              <a:rPr lang="el-GR" sz="16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υδατόχρωμα</a:t>
            </a:r>
            <a:r>
              <a:rPr lang="el-GR" sz="1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, 12,7 × 11,7 εκ.</a:t>
            </a:r>
          </a:p>
          <a:p>
            <a:r>
              <a:rPr lang="el-GR" sz="1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Βρέμη, </a:t>
            </a:r>
            <a:r>
              <a:rPr lang="en-US" sz="16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Kunsthalle</a:t>
            </a:r>
            <a:endParaRPr lang="el-GR" sz="16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2 - Υπότιτλος"/>
          <p:cNvSpPr txBox="1">
            <a:spLocks/>
          </p:cNvSpPr>
          <p:nvPr/>
        </p:nvSpPr>
        <p:spPr>
          <a:xfrm>
            <a:off x="4972000" y="5373216"/>
            <a:ext cx="4136504" cy="14401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algn="ctr"/>
            <a:r>
              <a:rPr lang="en-US" sz="1600" dirty="0">
                <a:latin typeface="Arial" pitchFamily="34" charset="0"/>
                <a:cs typeface="Arial" pitchFamily="34" charset="0"/>
              </a:rPr>
              <a:t>Albrecht D</a:t>
            </a:r>
            <a:r>
              <a:rPr lang="el-GR" sz="1600" dirty="0">
                <a:latin typeface="Arial" pitchFamily="34" charset="0"/>
                <a:cs typeface="Arial" pitchFamily="34" charset="0"/>
              </a:rPr>
              <a:t>ü</a:t>
            </a:r>
            <a:r>
              <a:rPr lang="en-US" sz="1600" dirty="0" err="1">
                <a:latin typeface="Arial" pitchFamily="34" charset="0"/>
                <a:cs typeface="Arial" pitchFamily="34" charset="0"/>
              </a:rPr>
              <a:t>rer</a:t>
            </a:r>
            <a:endParaRPr lang="el-GR" sz="1600" dirty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l-GR" sz="1600" i="1" dirty="0">
                <a:latin typeface="Arial" pitchFamily="34" charset="0"/>
                <a:cs typeface="Arial" pitchFamily="34" charset="0"/>
              </a:rPr>
              <a:t>Μελαγχολία</a:t>
            </a:r>
            <a:r>
              <a:rPr lang="el-GR" sz="1600" dirty="0">
                <a:latin typeface="Arial" pitchFamily="34" charset="0"/>
                <a:cs typeface="Arial" pitchFamily="34" charset="0"/>
              </a:rPr>
              <a:t>, 1514</a:t>
            </a:r>
          </a:p>
          <a:p>
            <a:pPr algn="ctr"/>
            <a:r>
              <a:rPr lang="el-GR" sz="1600" dirty="0">
                <a:latin typeface="Arial" pitchFamily="34" charset="0"/>
                <a:cs typeface="Arial" pitchFamily="34" charset="0"/>
              </a:rPr>
              <a:t>χαρακτικό, 23,9 × 18,9 εκ.</a:t>
            </a:r>
          </a:p>
          <a:p>
            <a:pPr algn="ctr"/>
            <a:r>
              <a:rPr lang="el-GR" sz="1600" dirty="0" err="1">
                <a:latin typeface="Arial" pitchFamily="34" charset="0"/>
                <a:cs typeface="Arial" pitchFamily="34" charset="0"/>
              </a:rPr>
              <a:t>Καλσρούη</a:t>
            </a:r>
            <a:r>
              <a:rPr lang="el-GR" sz="1600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1600" dirty="0">
                <a:latin typeface="Arial" pitchFamily="34" charset="0"/>
                <a:cs typeface="Arial" pitchFamily="34" charset="0"/>
              </a:rPr>
              <a:t>Staatliche </a:t>
            </a:r>
            <a:r>
              <a:rPr lang="en-US" sz="1600" dirty="0" err="1">
                <a:latin typeface="Arial" pitchFamily="34" charset="0"/>
                <a:cs typeface="Arial" pitchFamily="34" charset="0"/>
              </a:rPr>
              <a:t>Kunsthalle</a:t>
            </a:r>
            <a:r>
              <a:rPr lang="el-GR" sz="1600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1600" dirty="0" err="1">
                <a:latin typeface="Arial" pitchFamily="34" charset="0"/>
                <a:cs typeface="Arial" pitchFamily="34" charset="0"/>
              </a:rPr>
              <a:t>Kupferstichkabinett</a:t>
            </a:r>
            <a:endParaRPr lang="el-GR" sz="1600" dirty="0"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l-GR" sz="1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pic>
        <p:nvPicPr>
          <p:cNvPr id="5" name="4 - Εικόνα" descr="Albrecth DUERER 11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1"/>
            <a:ext cx="4860032" cy="5326815"/>
          </a:xfrm>
          <a:prstGeom prst="rect">
            <a:avLst/>
          </a:prstGeom>
        </p:spPr>
      </p:pic>
      <p:pic>
        <p:nvPicPr>
          <p:cNvPr id="6" name="5 - Εικόνα" descr="Albrecth DUERER 20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76056" y="-1"/>
            <a:ext cx="4067944" cy="5304599"/>
          </a:xfrm>
          <a:prstGeom prst="rect">
            <a:avLst/>
          </a:prstGeom>
        </p:spPr>
      </p:pic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- Υπότιτλος"/>
          <p:cNvSpPr>
            <a:spLocks noGrp="1"/>
          </p:cNvSpPr>
          <p:nvPr>
            <p:ph type="subTitle" idx="1"/>
          </p:nvPr>
        </p:nvSpPr>
        <p:spPr>
          <a:xfrm>
            <a:off x="971600" y="4869160"/>
            <a:ext cx="6912768" cy="1343000"/>
          </a:xfrm>
        </p:spPr>
        <p:txBody>
          <a:bodyPr>
            <a:normAutofit/>
          </a:bodyPr>
          <a:lstStyle/>
          <a:p>
            <a:r>
              <a:rPr lang="en-US" sz="1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Albrecht D</a:t>
            </a:r>
            <a:r>
              <a:rPr lang="el-GR" sz="1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ü</a:t>
            </a:r>
            <a:r>
              <a:rPr lang="en-US" sz="16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rer</a:t>
            </a:r>
            <a:endParaRPr lang="el-GR" sz="16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r>
              <a:rPr lang="el-GR" sz="1600" i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Καλλιτέχνης ενώ σχεδιάζει ξαπλωμένη γυναικεία μορφή</a:t>
            </a:r>
            <a:r>
              <a:rPr lang="el-GR" sz="1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, 1525</a:t>
            </a:r>
          </a:p>
          <a:p>
            <a:r>
              <a:rPr lang="el-GR" sz="1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ξυλογραφία, 8 × 22 εκ.</a:t>
            </a:r>
          </a:p>
          <a:p>
            <a:r>
              <a:rPr lang="el-GR" sz="1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Βιέννη, </a:t>
            </a:r>
            <a:r>
              <a:rPr lang="en-US" sz="16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Graphische</a:t>
            </a:r>
            <a:r>
              <a:rPr lang="en-US" sz="1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Sammlung</a:t>
            </a:r>
            <a:endParaRPr lang="el-GR" sz="16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endParaRPr lang="el-GR" sz="16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4 - Εικόνα" descr="Albrecth DUERER 17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" y="1080120"/>
            <a:ext cx="9119937" cy="3140968"/>
          </a:xfrm>
          <a:prstGeom prst="rect">
            <a:avLst/>
          </a:prstGeom>
        </p:spPr>
      </p:pic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1 - Τίτλος"/>
          <p:cNvSpPr>
            <a:spLocks noGrp="1"/>
          </p:cNvSpPr>
          <p:nvPr>
            <p:ph type="ctrTitle"/>
          </p:nvPr>
        </p:nvSpPr>
        <p:spPr>
          <a:xfrm>
            <a:off x="683568" y="1268760"/>
            <a:ext cx="7772400" cy="1803050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l-GR" sz="3200" b="1" dirty="0">
                <a:solidFill>
                  <a:srgbClr val="C00000"/>
                </a:solidFill>
                <a:latin typeface="Constantia" pitchFamily="18" charset="0"/>
              </a:rPr>
              <a:t>Η τέχνη της Αναγέννησης </a:t>
            </a:r>
            <a:br>
              <a:rPr lang="el-GR" sz="3200" b="1" dirty="0">
                <a:solidFill>
                  <a:srgbClr val="C00000"/>
                </a:solidFill>
                <a:latin typeface="Constantia" pitchFamily="18" charset="0"/>
              </a:rPr>
            </a:br>
            <a:r>
              <a:rPr lang="el-GR" sz="3200" b="1" dirty="0">
                <a:solidFill>
                  <a:srgbClr val="C00000"/>
                </a:solidFill>
                <a:latin typeface="Constantia" pitchFamily="18" charset="0"/>
              </a:rPr>
              <a:t>στον </a:t>
            </a:r>
            <a:r>
              <a:rPr lang="el-GR" sz="3200" b="1" dirty="0" err="1">
                <a:solidFill>
                  <a:srgbClr val="C00000"/>
                </a:solidFill>
                <a:latin typeface="Constantia" pitchFamily="18" charset="0"/>
              </a:rPr>
              <a:t>βορειοευρωπαϊκό</a:t>
            </a:r>
            <a:r>
              <a:rPr lang="el-GR" sz="3200" b="1" dirty="0">
                <a:solidFill>
                  <a:srgbClr val="C00000"/>
                </a:solidFill>
                <a:latin typeface="Constantia" pitchFamily="18" charset="0"/>
              </a:rPr>
              <a:t> χώρο</a:t>
            </a:r>
          </a:p>
        </p:txBody>
      </p:sp>
      <p:sp>
        <p:nvSpPr>
          <p:cNvPr id="6" name="2 - Υπότιτλος"/>
          <p:cNvSpPr txBox="1">
            <a:spLocks/>
          </p:cNvSpPr>
          <p:nvPr/>
        </p:nvSpPr>
        <p:spPr>
          <a:xfrm>
            <a:off x="642910" y="4143380"/>
            <a:ext cx="7858180" cy="1343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algn="ctr">
              <a:spcBef>
                <a:spcPct val="20000"/>
              </a:spcBef>
              <a:defRPr/>
            </a:pPr>
            <a:r>
              <a:rPr lang="el-GR" sz="3200" b="1" dirty="0">
                <a:solidFill>
                  <a:srgbClr val="002060"/>
                </a:solidFill>
              </a:rPr>
              <a:t>Χαρακτική</a:t>
            </a:r>
            <a:endParaRPr kumimoji="0" lang="el-GR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itchFamily="34" charset="0"/>
              <a:ea typeface="Batang" pitchFamily="18" charset="-127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- Υπότιτλος"/>
          <p:cNvSpPr>
            <a:spLocks noGrp="1"/>
          </p:cNvSpPr>
          <p:nvPr>
            <p:ph type="subTitle" idx="1"/>
          </p:nvPr>
        </p:nvSpPr>
        <p:spPr>
          <a:xfrm>
            <a:off x="0" y="5157192"/>
            <a:ext cx="4572000" cy="1343000"/>
          </a:xfrm>
        </p:spPr>
        <p:txBody>
          <a:bodyPr>
            <a:normAutofit/>
          </a:bodyPr>
          <a:lstStyle/>
          <a:p>
            <a:r>
              <a:rPr lang="de-DE" sz="1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Martin Schongauer</a:t>
            </a:r>
            <a:endParaRPr lang="el-GR" sz="16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r>
              <a:rPr lang="el-GR" sz="1600" i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Ο πειρασμός του Αγίου Αντωνίου</a:t>
            </a:r>
            <a:r>
              <a:rPr lang="el-GR" sz="1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l-GR" sz="16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περ</a:t>
            </a:r>
            <a:r>
              <a:rPr lang="el-GR" sz="1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. 1475</a:t>
            </a:r>
          </a:p>
          <a:p>
            <a:r>
              <a:rPr lang="el-GR" sz="1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χαλκογραφία</a:t>
            </a:r>
            <a:r>
              <a:rPr lang="en-US" sz="1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, 31,1 × 22,9 </a:t>
            </a:r>
            <a:r>
              <a:rPr lang="el-GR" sz="1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εκ</a:t>
            </a:r>
            <a:r>
              <a:rPr lang="en-US" sz="1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.</a:t>
            </a:r>
            <a:endParaRPr lang="el-GR" sz="16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r>
              <a:rPr lang="el-GR" sz="1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Νέα Υόρκη</a:t>
            </a:r>
            <a:r>
              <a:rPr lang="en-US" sz="1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, Metropolitan Museum of Art</a:t>
            </a:r>
            <a:endParaRPr lang="el-GR" sz="16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endParaRPr lang="el-GR" sz="16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2 - Υπότιτλος"/>
          <p:cNvSpPr txBox="1">
            <a:spLocks/>
          </p:cNvSpPr>
          <p:nvPr/>
        </p:nvSpPr>
        <p:spPr>
          <a:xfrm>
            <a:off x="4788024" y="5229200"/>
            <a:ext cx="4136504" cy="12961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algn="ctr"/>
            <a:r>
              <a:rPr lang="de-DE" sz="1600" dirty="0">
                <a:latin typeface="Arial" pitchFamily="34" charset="0"/>
                <a:cs typeface="Arial" pitchFamily="34" charset="0"/>
              </a:rPr>
              <a:t>Martin Schongauer</a:t>
            </a:r>
            <a:endParaRPr lang="el-GR" sz="1600" dirty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l-GR" sz="1600" i="1" dirty="0">
                <a:latin typeface="Arial" pitchFamily="34" charset="0"/>
                <a:cs typeface="Arial" pitchFamily="34" charset="0"/>
              </a:rPr>
              <a:t>Ο Χριστός </a:t>
            </a:r>
            <a:r>
              <a:rPr lang="el-GR" sz="1600" i="1" dirty="0" err="1">
                <a:latin typeface="Arial" pitchFamily="34" charset="0"/>
                <a:cs typeface="Arial" pitchFamily="34" charset="0"/>
              </a:rPr>
              <a:t>αίρων</a:t>
            </a:r>
            <a:r>
              <a:rPr lang="el-GR" sz="1600" i="1" dirty="0">
                <a:latin typeface="Arial" pitchFamily="34" charset="0"/>
                <a:cs typeface="Arial" pitchFamily="34" charset="0"/>
              </a:rPr>
              <a:t> το σταυρό</a:t>
            </a:r>
            <a:r>
              <a:rPr lang="el-GR" sz="1600" dirty="0">
                <a:latin typeface="Arial" pitchFamily="34" charset="0"/>
                <a:cs typeface="Arial" pitchFamily="34" charset="0"/>
              </a:rPr>
              <a:t>, </a:t>
            </a:r>
            <a:r>
              <a:rPr lang="el-GR" sz="1600" dirty="0" err="1">
                <a:latin typeface="Arial" pitchFamily="34" charset="0"/>
                <a:cs typeface="Arial" pitchFamily="34" charset="0"/>
              </a:rPr>
              <a:t>περ</a:t>
            </a:r>
            <a:r>
              <a:rPr lang="el-GR" sz="1600" dirty="0">
                <a:latin typeface="Arial" pitchFamily="34" charset="0"/>
                <a:cs typeface="Arial" pitchFamily="34" charset="0"/>
              </a:rPr>
              <a:t>. 1474</a:t>
            </a:r>
          </a:p>
          <a:p>
            <a:pPr algn="ctr"/>
            <a:r>
              <a:rPr lang="el-GR" sz="1600" dirty="0">
                <a:latin typeface="Arial" pitchFamily="34" charset="0"/>
                <a:cs typeface="Arial" pitchFamily="34" charset="0"/>
              </a:rPr>
              <a:t>χαλκογραφία</a:t>
            </a:r>
            <a:r>
              <a:rPr lang="en-US" sz="1600" dirty="0">
                <a:latin typeface="Arial" pitchFamily="34" charset="0"/>
                <a:cs typeface="Arial" pitchFamily="34" charset="0"/>
              </a:rPr>
              <a:t>, </a:t>
            </a:r>
            <a:r>
              <a:rPr lang="el-GR" sz="1600" dirty="0">
                <a:latin typeface="Arial" pitchFamily="34" charset="0"/>
                <a:cs typeface="Arial" pitchFamily="34" charset="0"/>
              </a:rPr>
              <a:t>28</a:t>
            </a:r>
            <a:r>
              <a:rPr lang="en-US" sz="1600" dirty="0">
                <a:latin typeface="Arial" pitchFamily="34" charset="0"/>
                <a:cs typeface="Arial" pitchFamily="34" charset="0"/>
              </a:rPr>
              <a:t>,</a:t>
            </a:r>
            <a:r>
              <a:rPr lang="el-GR" sz="1600" dirty="0">
                <a:latin typeface="Arial" pitchFamily="34" charset="0"/>
                <a:cs typeface="Arial" pitchFamily="34" charset="0"/>
              </a:rPr>
              <a:t>5 </a:t>
            </a:r>
            <a:r>
              <a:rPr lang="en-US" sz="1600" dirty="0">
                <a:latin typeface="Arial" pitchFamily="34" charset="0"/>
                <a:cs typeface="Arial" pitchFamily="34" charset="0"/>
              </a:rPr>
              <a:t>× </a:t>
            </a:r>
            <a:r>
              <a:rPr lang="el-GR" sz="1600" dirty="0">
                <a:latin typeface="Arial" pitchFamily="34" charset="0"/>
                <a:cs typeface="Arial" pitchFamily="34" charset="0"/>
              </a:rPr>
              <a:t>4</a:t>
            </a:r>
            <a:r>
              <a:rPr lang="en-US" sz="1600" dirty="0">
                <a:latin typeface="Arial" pitchFamily="34" charset="0"/>
                <a:cs typeface="Arial" pitchFamily="34" charset="0"/>
              </a:rPr>
              <a:t>2,</a:t>
            </a:r>
            <a:r>
              <a:rPr lang="el-GR" sz="1600" dirty="0">
                <a:latin typeface="Arial" pitchFamily="34" charset="0"/>
                <a:cs typeface="Arial" pitchFamily="34" charset="0"/>
              </a:rPr>
              <a:t>8 εκ</a:t>
            </a:r>
            <a:r>
              <a:rPr lang="en-US" sz="1600" dirty="0">
                <a:latin typeface="Arial" pitchFamily="34" charset="0"/>
                <a:cs typeface="Arial" pitchFamily="34" charset="0"/>
              </a:rPr>
              <a:t>.</a:t>
            </a:r>
            <a:endParaRPr lang="el-GR" sz="1600" dirty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l-GR" sz="1600" dirty="0">
                <a:latin typeface="Arial" pitchFamily="34" charset="0"/>
                <a:cs typeface="Arial" pitchFamily="34" charset="0"/>
              </a:rPr>
              <a:t>Αγία Πετρούπολη, </a:t>
            </a:r>
            <a:r>
              <a:rPr lang="el-GR" sz="1600" dirty="0" err="1">
                <a:latin typeface="Arial" pitchFamily="34" charset="0"/>
                <a:cs typeface="Arial" pitchFamily="34" charset="0"/>
              </a:rPr>
              <a:t>Ερμιτάζ</a:t>
            </a:r>
            <a:endParaRPr kumimoji="0" lang="el-GR" sz="1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pic>
        <p:nvPicPr>
          <p:cNvPr id="5" name="4 - Εικόνα" descr="Martin SCHONGAUER 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3779912" cy="5017582"/>
          </a:xfrm>
          <a:prstGeom prst="rect">
            <a:avLst/>
          </a:prstGeom>
        </p:spPr>
      </p:pic>
      <p:pic>
        <p:nvPicPr>
          <p:cNvPr id="6" name="5 - Εικόνα" descr="Martin SCHONGAUER 1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851920" y="1484784"/>
            <a:ext cx="5292080" cy="3504151"/>
          </a:xfrm>
          <a:prstGeom prst="rect">
            <a:avLst/>
          </a:prstGeom>
        </p:spPr>
      </p:pic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- Υπότιτλος"/>
          <p:cNvSpPr>
            <a:spLocks noGrp="1"/>
          </p:cNvSpPr>
          <p:nvPr>
            <p:ph type="subTitle" idx="1"/>
          </p:nvPr>
        </p:nvSpPr>
        <p:spPr>
          <a:xfrm>
            <a:off x="-324544" y="5661248"/>
            <a:ext cx="4136504" cy="1126976"/>
          </a:xfrm>
        </p:spPr>
        <p:txBody>
          <a:bodyPr>
            <a:normAutofit/>
          </a:bodyPr>
          <a:lstStyle/>
          <a:p>
            <a:r>
              <a:rPr lang="en-US" sz="1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Michael </a:t>
            </a:r>
            <a:r>
              <a:rPr lang="en-US" sz="16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Wolgemut</a:t>
            </a:r>
            <a:endParaRPr lang="el-GR" sz="16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r>
              <a:rPr lang="el-GR" sz="1600" i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Η έλευση του Αντίχριστου</a:t>
            </a:r>
            <a:r>
              <a:rPr lang="el-GR" sz="1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, 1493</a:t>
            </a:r>
          </a:p>
          <a:p>
            <a:r>
              <a:rPr lang="el-GR" sz="1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ξυλογραφία</a:t>
            </a:r>
          </a:p>
        </p:txBody>
      </p:sp>
      <p:sp>
        <p:nvSpPr>
          <p:cNvPr id="4" name="2 - Υπότιτλος"/>
          <p:cNvSpPr txBox="1">
            <a:spLocks/>
          </p:cNvSpPr>
          <p:nvPr/>
        </p:nvSpPr>
        <p:spPr>
          <a:xfrm>
            <a:off x="4427984" y="5589240"/>
            <a:ext cx="4136504" cy="10801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algn="ctr"/>
            <a:r>
              <a:rPr lang="en-US" sz="1600" dirty="0">
                <a:latin typeface="Arial" pitchFamily="34" charset="0"/>
                <a:cs typeface="Arial" pitchFamily="34" charset="0"/>
              </a:rPr>
              <a:t>Michael </a:t>
            </a:r>
            <a:r>
              <a:rPr lang="en-US" sz="1600" dirty="0" err="1">
                <a:latin typeface="Arial" pitchFamily="34" charset="0"/>
                <a:cs typeface="Arial" pitchFamily="34" charset="0"/>
              </a:rPr>
              <a:t>Wolgemut</a:t>
            </a:r>
            <a:endParaRPr lang="el-GR" sz="1600" dirty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l-GR" sz="1600" i="1" dirty="0">
                <a:latin typeface="Arial" pitchFamily="34" charset="0"/>
                <a:cs typeface="Arial" pitchFamily="34" charset="0"/>
              </a:rPr>
              <a:t>Κίρκη και Οδυσσέας</a:t>
            </a:r>
            <a:r>
              <a:rPr lang="el-GR" sz="1600" dirty="0">
                <a:latin typeface="Arial" pitchFamily="34" charset="0"/>
                <a:cs typeface="Arial" pitchFamily="34" charset="0"/>
              </a:rPr>
              <a:t>, 1493</a:t>
            </a:r>
          </a:p>
          <a:p>
            <a:pPr algn="ctr"/>
            <a:r>
              <a:rPr lang="el-GR" sz="1600" dirty="0">
                <a:latin typeface="Arial" pitchFamily="34" charset="0"/>
                <a:cs typeface="Arial" pitchFamily="34" charset="0"/>
              </a:rPr>
              <a:t>ξυλογραφία, 12,1 × 15,6 εκ.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l-GR" sz="1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pic>
        <p:nvPicPr>
          <p:cNvPr id="5" name="4 - Εικόνα" descr="Michael WOLGEMUT 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27384"/>
            <a:ext cx="3491880" cy="5434204"/>
          </a:xfrm>
          <a:prstGeom prst="rect">
            <a:avLst/>
          </a:prstGeom>
        </p:spPr>
      </p:pic>
      <p:pic>
        <p:nvPicPr>
          <p:cNvPr id="6" name="5 - Εικόνα" descr="Michael WOLGEMUT 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542764" y="1052736"/>
            <a:ext cx="5552479" cy="4293096"/>
          </a:xfrm>
          <a:prstGeom prst="rect">
            <a:avLst/>
          </a:prstGeom>
        </p:spPr>
      </p:pic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- Υπότιτλος"/>
          <p:cNvSpPr>
            <a:spLocks noGrp="1"/>
          </p:cNvSpPr>
          <p:nvPr>
            <p:ph type="subTitle" idx="1"/>
          </p:nvPr>
        </p:nvSpPr>
        <p:spPr>
          <a:xfrm>
            <a:off x="214314" y="4215460"/>
            <a:ext cx="3571868" cy="2428250"/>
          </a:xfrm>
        </p:spPr>
        <p:txBody>
          <a:bodyPr>
            <a:normAutofit/>
          </a:bodyPr>
          <a:lstStyle/>
          <a:p>
            <a:r>
              <a:rPr lang="en-US" sz="1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Michael </a:t>
            </a:r>
            <a:r>
              <a:rPr lang="en-US" sz="16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Wolgemut</a:t>
            </a:r>
            <a:r>
              <a:rPr lang="en-US" sz="1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endParaRPr lang="el-GR" sz="16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sz="1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&amp; Wilhelm </a:t>
            </a:r>
            <a:r>
              <a:rPr lang="en-US" sz="16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Pleydenwurff</a:t>
            </a:r>
            <a:r>
              <a:rPr lang="en-US" sz="1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 </a:t>
            </a:r>
            <a:endParaRPr lang="el-GR" sz="16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r>
              <a:rPr lang="el-GR" sz="1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εικονογραφήσεις στο </a:t>
            </a:r>
          </a:p>
          <a:p>
            <a:r>
              <a:rPr lang="en-US" sz="1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Hartmann </a:t>
            </a:r>
            <a:r>
              <a:rPr lang="en-US" sz="16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Schedel</a:t>
            </a:r>
            <a:r>
              <a:rPr lang="en-US" sz="1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, </a:t>
            </a:r>
            <a:endParaRPr lang="el-GR" sz="16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sz="1600" i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Liber</a:t>
            </a:r>
            <a:r>
              <a:rPr lang="en-US" sz="1600" i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i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Chronicarum</a:t>
            </a:r>
            <a:r>
              <a:rPr lang="en-US" sz="1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, </a:t>
            </a:r>
            <a:endParaRPr lang="el-GR" sz="16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r>
              <a:rPr lang="el-GR" sz="1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Νυρεμβέργη 1493 </a:t>
            </a:r>
          </a:p>
          <a:p>
            <a:r>
              <a:rPr lang="el-GR" sz="1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(εκδότης </a:t>
            </a:r>
            <a:r>
              <a:rPr lang="en-US" sz="1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Anton </a:t>
            </a:r>
            <a:r>
              <a:rPr lang="en-US" sz="16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Koberger</a:t>
            </a:r>
            <a:r>
              <a:rPr lang="el-GR" sz="1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)</a:t>
            </a:r>
          </a:p>
        </p:txBody>
      </p:sp>
      <p:pic>
        <p:nvPicPr>
          <p:cNvPr id="5" name="4 - Εικόνα" descr="hb_1981.1178.29_av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072066" cy="3421109"/>
          </a:xfrm>
          <a:prstGeom prst="rect">
            <a:avLst/>
          </a:prstGeom>
        </p:spPr>
      </p:pic>
      <p:pic>
        <p:nvPicPr>
          <p:cNvPr id="6" name="5 - Εικόνα" descr="LiberChronicarum_INC_001017_0117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53926" y="3357562"/>
            <a:ext cx="4790073" cy="3500438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- Υπότιτλος"/>
          <p:cNvSpPr>
            <a:spLocks noGrp="1"/>
          </p:cNvSpPr>
          <p:nvPr>
            <p:ph type="subTitle" idx="1"/>
          </p:nvPr>
        </p:nvSpPr>
        <p:spPr>
          <a:xfrm>
            <a:off x="-142908" y="5586462"/>
            <a:ext cx="4643438" cy="1343000"/>
          </a:xfrm>
        </p:spPr>
        <p:txBody>
          <a:bodyPr>
            <a:normAutofit/>
          </a:bodyPr>
          <a:lstStyle/>
          <a:p>
            <a:r>
              <a:rPr lang="en-US" sz="1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Quentin </a:t>
            </a:r>
            <a:r>
              <a:rPr lang="en-US" sz="16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Massys</a:t>
            </a:r>
            <a:endParaRPr lang="el-GR" sz="16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r>
              <a:rPr lang="el-GR" sz="1600" i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Προσωπογραφία του Έρασμου</a:t>
            </a:r>
            <a:r>
              <a:rPr lang="en-US" sz="1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, 1517</a:t>
            </a:r>
            <a:endParaRPr lang="el-GR" sz="16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r>
              <a:rPr lang="el-GR" sz="1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λάδι σε ξύλο, 59 × 47 εκ.</a:t>
            </a:r>
          </a:p>
          <a:p>
            <a:r>
              <a:rPr lang="el-GR" sz="1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Ρώμη</a:t>
            </a:r>
            <a:r>
              <a:rPr lang="it-IT" sz="1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, Galleria Nazionale d’Arte Antica </a:t>
            </a:r>
            <a:endParaRPr lang="el-GR" sz="16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endParaRPr lang="el-GR" sz="16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2 - Υπότιτλος"/>
          <p:cNvSpPr txBox="1">
            <a:spLocks/>
          </p:cNvSpPr>
          <p:nvPr/>
        </p:nvSpPr>
        <p:spPr>
          <a:xfrm>
            <a:off x="4643438" y="5643578"/>
            <a:ext cx="4136504" cy="1343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algn="ctr"/>
            <a:r>
              <a:rPr lang="en-US" sz="1600" dirty="0">
                <a:latin typeface="Arial" pitchFamily="34" charset="0"/>
                <a:cs typeface="Arial" pitchFamily="34" charset="0"/>
              </a:rPr>
              <a:t>Albrecht D</a:t>
            </a:r>
            <a:r>
              <a:rPr lang="el-GR" sz="1600" dirty="0">
                <a:latin typeface="Arial" pitchFamily="34" charset="0"/>
                <a:cs typeface="Arial" pitchFamily="34" charset="0"/>
              </a:rPr>
              <a:t>ü</a:t>
            </a:r>
            <a:r>
              <a:rPr lang="en-US" sz="1600" dirty="0" err="1">
                <a:latin typeface="Arial" pitchFamily="34" charset="0"/>
                <a:cs typeface="Arial" pitchFamily="34" charset="0"/>
              </a:rPr>
              <a:t>rer</a:t>
            </a:r>
            <a:endParaRPr lang="el-GR" sz="1600" dirty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l-GR" sz="1600" i="1" dirty="0">
                <a:latin typeface="Arial" pitchFamily="34" charset="0"/>
                <a:cs typeface="Arial" pitchFamily="34" charset="0"/>
              </a:rPr>
              <a:t>Προσωπογραφία του Έρασμου</a:t>
            </a:r>
            <a:r>
              <a:rPr lang="el-GR" sz="1600" dirty="0">
                <a:latin typeface="Arial" pitchFamily="34" charset="0"/>
                <a:cs typeface="Arial" pitchFamily="34" charset="0"/>
              </a:rPr>
              <a:t>, 1526</a:t>
            </a:r>
          </a:p>
          <a:p>
            <a:pPr algn="ctr"/>
            <a:r>
              <a:rPr lang="el-GR" sz="1600" dirty="0">
                <a:latin typeface="Arial" pitchFamily="34" charset="0"/>
                <a:cs typeface="Arial" pitchFamily="34" charset="0"/>
              </a:rPr>
              <a:t>χαλκογραφία, 24,9 × 19,37 εκ.</a:t>
            </a:r>
          </a:p>
          <a:p>
            <a:pPr algn="ctr"/>
            <a:r>
              <a:rPr lang="el-GR" sz="1600" dirty="0">
                <a:latin typeface="Arial" pitchFamily="34" charset="0"/>
                <a:cs typeface="Arial" pitchFamily="34" charset="0"/>
              </a:rPr>
              <a:t>Βουδαπέστη</a:t>
            </a:r>
            <a:r>
              <a:rPr lang="en-US" sz="1600" dirty="0">
                <a:latin typeface="Arial" pitchFamily="34" charset="0"/>
                <a:cs typeface="Arial" pitchFamily="34" charset="0"/>
              </a:rPr>
              <a:t>, </a:t>
            </a:r>
            <a:r>
              <a:rPr lang="it-IT" sz="1600" dirty="0">
                <a:latin typeface="Arial" pitchFamily="34" charset="0"/>
                <a:cs typeface="Arial" pitchFamily="34" charset="0"/>
              </a:rPr>
              <a:t>Szépmüvészeti Müzeum</a:t>
            </a:r>
            <a:endParaRPr kumimoji="0" lang="el-GR" sz="1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pic>
        <p:nvPicPr>
          <p:cNvPr id="5" name="4 - Εικόνα" descr="Quentin MASSYS 1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2844" y="0"/>
            <a:ext cx="4214810" cy="5490758"/>
          </a:xfrm>
          <a:prstGeom prst="rect">
            <a:avLst/>
          </a:prstGeom>
        </p:spPr>
      </p:pic>
      <p:pic>
        <p:nvPicPr>
          <p:cNvPr id="6" name="5 - Εικόνα" descr="Albrecth DUERER 21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72000" y="0"/>
            <a:ext cx="4429124" cy="5516720"/>
          </a:xfrm>
          <a:prstGeom prst="rect">
            <a:avLst/>
          </a:prstGeom>
        </p:spPr>
      </p:pic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- Υπότιτλος"/>
          <p:cNvSpPr>
            <a:spLocks noGrp="1"/>
          </p:cNvSpPr>
          <p:nvPr>
            <p:ph type="subTitle" idx="1"/>
          </p:nvPr>
        </p:nvSpPr>
        <p:spPr>
          <a:xfrm>
            <a:off x="0" y="5256584"/>
            <a:ext cx="4500562" cy="1556792"/>
          </a:xfrm>
        </p:spPr>
        <p:txBody>
          <a:bodyPr>
            <a:normAutofit/>
          </a:bodyPr>
          <a:lstStyle/>
          <a:p>
            <a:r>
              <a:rPr lang="en-US" sz="1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Albrecht D</a:t>
            </a:r>
            <a:r>
              <a:rPr lang="el-GR" sz="1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ü</a:t>
            </a:r>
            <a:r>
              <a:rPr lang="en-US" sz="16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rer</a:t>
            </a:r>
            <a:endParaRPr lang="el-GR" sz="16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r>
              <a:rPr lang="el-GR" sz="1600" i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Οι 4</a:t>
            </a:r>
            <a:r>
              <a:rPr lang="en-US" sz="1600" i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l-GR" sz="1600" i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έφιπποι πολεμιστές </a:t>
            </a:r>
          </a:p>
          <a:p>
            <a:r>
              <a:rPr lang="el-GR" sz="1600" i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της Αποκάλυψης</a:t>
            </a:r>
            <a:r>
              <a:rPr lang="el-GR" sz="1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, 1497-98</a:t>
            </a:r>
          </a:p>
          <a:p>
            <a:r>
              <a:rPr lang="el-GR" sz="1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ξυλογραφία, 39,9 × 28,6 εκ.</a:t>
            </a:r>
          </a:p>
          <a:p>
            <a:r>
              <a:rPr lang="el-GR" sz="16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Καλσρούη</a:t>
            </a:r>
            <a:r>
              <a:rPr lang="el-GR" sz="1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16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Kupferstichkabinett</a:t>
            </a:r>
            <a:endParaRPr lang="el-GR" sz="16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endParaRPr lang="el-GR" sz="16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2 - Υπότιτλος"/>
          <p:cNvSpPr txBox="1">
            <a:spLocks/>
          </p:cNvSpPr>
          <p:nvPr/>
        </p:nvSpPr>
        <p:spPr>
          <a:xfrm>
            <a:off x="4427984" y="5633864"/>
            <a:ext cx="4716016" cy="11795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algn="ctr"/>
            <a:r>
              <a:rPr lang="en-US" sz="1600" dirty="0">
                <a:latin typeface="Arial" pitchFamily="34" charset="0"/>
                <a:cs typeface="Arial" pitchFamily="34" charset="0"/>
              </a:rPr>
              <a:t>Albrecht D</a:t>
            </a:r>
            <a:r>
              <a:rPr lang="el-GR" sz="1600" dirty="0">
                <a:latin typeface="Arial" pitchFamily="34" charset="0"/>
                <a:cs typeface="Arial" pitchFamily="34" charset="0"/>
              </a:rPr>
              <a:t>ü</a:t>
            </a:r>
            <a:r>
              <a:rPr lang="en-US" sz="1600" dirty="0" err="1">
                <a:latin typeface="Arial" pitchFamily="34" charset="0"/>
                <a:cs typeface="Arial" pitchFamily="34" charset="0"/>
              </a:rPr>
              <a:t>rer</a:t>
            </a:r>
            <a:endParaRPr lang="el-GR" sz="1600" dirty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l-GR" sz="1600" i="1" dirty="0">
                <a:latin typeface="Arial" pitchFamily="34" charset="0"/>
                <a:cs typeface="Arial" pitchFamily="34" charset="0"/>
              </a:rPr>
              <a:t>Ο Άγιος Ιερώνυμος στο σπουδαστήριό του, </a:t>
            </a:r>
            <a:r>
              <a:rPr lang="el-GR" sz="1600" dirty="0">
                <a:latin typeface="Arial" pitchFamily="34" charset="0"/>
                <a:cs typeface="Arial" pitchFamily="34" charset="0"/>
              </a:rPr>
              <a:t>1514</a:t>
            </a:r>
          </a:p>
          <a:p>
            <a:pPr algn="ctr"/>
            <a:r>
              <a:rPr lang="el-GR" sz="1600" dirty="0">
                <a:latin typeface="Arial" pitchFamily="34" charset="0"/>
                <a:cs typeface="Arial" pitchFamily="34" charset="0"/>
              </a:rPr>
              <a:t>χαλκογραφία, 25,9 × 20,1 εκ.</a:t>
            </a:r>
          </a:p>
          <a:p>
            <a:pPr algn="ctr"/>
            <a:r>
              <a:rPr lang="el-GR" sz="1600" dirty="0" err="1">
                <a:latin typeface="Arial" pitchFamily="34" charset="0"/>
                <a:cs typeface="Arial" pitchFamily="34" charset="0"/>
              </a:rPr>
              <a:t>Καλσρούη</a:t>
            </a:r>
            <a:r>
              <a:rPr lang="el-GR" sz="1600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1600" dirty="0" err="1">
                <a:latin typeface="Arial" pitchFamily="34" charset="0"/>
                <a:cs typeface="Arial" pitchFamily="34" charset="0"/>
              </a:rPr>
              <a:t>Kupferstichkabinett</a:t>
            </a:r>
            <a:endParaRPr lang="el-GR" sz="1600" dirty="0"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l-GR" sz="1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pic>
        <p:nvPicPr>
          <p:cNvPr id="5" name="4 - Εικόνα" descr="Albrecth DUERER 13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60040" y="-1"/>
            <a:ext cx="3779912" cy="5233724"/>
          </a:xfrm>
          <a:prstGeom prst="rect">
            <a:avLst/>
          </a:prstGeom>
        </p:spPr>
      </p:pic>
      <p:pic>
        <p:nvPicPr>
          <p:cNvPr id="6" name="5 - Εικόνα" descr="Albrecth DUERER 20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72000" y="-1"/>
            <a:ext cx="4139952" cy="5508897"/>
          </a:xfrm>
          <a:prstGeom prst="rect">
            <a:avLst/>
          </a:prstGeom>
        </p:spPr>
      </p:pic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- Υπότιτλος"/>
          <p:cNvSpPr>
            <a:spLocks noGrp="1"/>
          </p:cNvSpPr>
          <p:nvPr>
            <p:ph type="subTitle" idx="1"/>
          </p:nvPr>
        </p:nvSpPr>
        <p:spPr>
          <a:xfrm>
            <a:off x="4539952" y="5445224"/>
            <a:ext cx="4136504" cy="1343000"/>
          </a:xfrm>
        </p:spPr>
        <p:txBody>
          <a:bodyPr>
            <a:normAutofit/>
          </a:bodyPr>
          <a:lstStyle/>
          <a:p>
            <a:r>
              <a:rPr lang="en-US" sz="1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Albrecht D</a:t>
            </a:r>
            <a:r>
              <a:rPr lang="el-GR" sz="1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ü</a:t>
            </a:r>
            <a:r>
              <a:rPr lang="en-US" sz="16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rer</a:t>
            </a:r>
            <a:endParaRPr lang="el-GR" sz="16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r>
              <a:rPr lang="el-GR" sz="1600" i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Αδάμ και Εύα, </a:t>
            </a:r>
            <a:r>
              <a:rPr lang="el-GR" sz="1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1504</a:t>
            </a:r>
          </a:p>
          <a:p>
            <a:r>
              <a:rPr lang="el-GR" sz="1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χαλκογραφία, 25,2 × 19,4 εκ.</a:t>
            </a:r>
          </a:p>
          <a:p>
            <a:r>
              <a:rPr lang="el-GR" sz="1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Άμστερνταμ, </a:t>
            </a:r>
            <a:r>
              <a:rPr lang="en-US" sz="1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Rijksmuseum</a:t>
            </a:r>
            <a:endParaRPr lang="el-GR" sz="16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endParaRPr lang="el-GR" sz="16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2 - Υπότιτλος"/>
          <p:cNvSpPr txBox="1">
            <a:spLocks/>
          </p:cNvSpPr>
          <p:nvPr/>
        </p:nvSpPr>
        <p:spPr>
          <a:xfrm>
            <a:off x="142844" y="5472608"/>
            <a:ext cx="4136504" cy="14847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algn="ctr"/>
            <a:r>
              <a:rPr lang="en-US" sz="1600" dirty="0">
                <a:latin typeface="Arial" pitchFamily="34" charset="0"/>
                <a:cs typeface="Arial" pitchFamily="34" charset="0"/>
              </a:rPr>
              <a:t>Albrecht D</a:t>
            </a:r>
            <a:r>
              <a:rPr lang="en-GB" sz="1600" dirty="0">
                <a:latin typeface="Arial" pitchFamily="34" charset="0"/>
                <a:cs typeface="Arial" pitchFamily="34" charset="0"/>
              </a:rPr>
              <a:t>ü</a:t>
            </a:r>
            <a:r>
              <a:rPr lang="en-US" sz="1600" dirty="0" err="1">
                <a:latin typeface="Arial" pitchFamily="34" charset="0"/>
                <a:cs typeface="Arial" pitchFamily="34" charset="0"/>
              </a:rPr>
              <a:t>rer</a:t>
            </a:r>
            <a:endParaRPr lang="el-GR" sz="1600" dirty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l-GR" sz="1600" i="1" dirty="0">
                <a:latin typeface="Arial" pitchFamily="34" charset="0"/>
                <a:cs typeface="Arial" pitchFamily="34" charset="0"/>
              </a:rPr>
              <a:t>Οι τέσσερις μάγισσες, </a:t>
            </a:r>
            <a:r>
              <a:rPr lang="el-GR" sz="1600" dirty="0">
                <a:latin typeface="Arial" pitchFamily="34" charset="0"/>
                <a:cs typeface="Arial" pitchFamily="34" charset="0"/>
              </a:rPr>
              <a:t>1497</a:t>
            </a:r>
          </a:p>
          <a:p>
            <a:pPr algn="ctr"/>
            <a:r>
              <a:rPr lang="el-GR" sz="1600" dirty="0">
                <a:latin typeface="Arial" pitchFamily="34" charset="0"/>
                <a:cs typeface="Arial" pitchFamily="34" charset="0"/>
              </a:rPr>
              <a:t>χαλκογραφία, 19 × 13,1 εκ.</a:t>
            </a:r>
          </a:p>
          <a:p>
            <a:pPr algn="ctr"/>
            <a:r>
              <a:rPr lang="el-GR" sz="1600" dirty="0">
                <a:latin typeface="Arial" pitchFamily="34" charset="0"/>
                <a:cs typeface="Arial" pitchFamily="34" charset="0"/>
              </a:rPr>
              <a:t>Νυρεμβέργη, </a:t>
            </a:r>
            <a:r>
              <a:rPr lang="en-US" sz="1600" dirty="0" err="1">
                <a:latin typeface="Arial" pitchFamily="34" charset="0"/>
                <a:cs typeface="Arial" pitchFamily="34" charset="0"/>
              </a:rPr>
              <a:t>Germanisches</a:t>
            </a:r>
            <a:r>
              <a:rPr lang="en-US" sz="1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600" dirty="0" err="1">
                <a:latin typeface="Arial" pitchFamily="34" charset="0"/>
                <a:cs typeface="Arial" pitchFamily="34" charset="0"/>
              </a:rPr>
              <a:t>Nationalmuseum</a:t>
            </a:r>
            <a:endParaRPr lang="el-GR" sz="1600" dirty="0"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l-GR" sz="1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pic>
        <p:nvPicPr>
          <p:cNvPr id="5" name="4 - Εικόνα" descr="Albrecth DUERER 19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72000" y="0"/>
            <a:ext cx="4173372" cy="5373216"/>
          </a:xfrm>
          <a:prstGeom prst="rect">
            <a:avLst/>
          </a:prstGeom>
        </p:spPr>
      </p:pic>
      <p:pic>
        <p:nvPicPr>
          <p:cNvPr id="6" name="5 - Εικόνα" descr="Albrecth DUERER 18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7544" y="0"/>
            <a:ext cx="3672408" cy="5406454"/>
          </a:xfrm>
          <a:prstGeom prst="rect">
            <a:avLst/>
          </a:prstGeom>
        </p:spPr>
      </p:pic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- Υπότιτλος"/>
          <p:cNvSpPr>
            <a:spLocks noGrp="1"/>
          </p:cNvSpPr>
          <p:nvPr>
            <p:ph type="subTitle" idx="1"/>
          </p:nvPr>
        </p:nvSpPr>
        <p:spPr>
          <a:xfrm>
            <a:off x="251520" y="5542384"/>
            <a:ext cx="4136504" cy="1343000"/>
          </a:xfrm>
        </p:spPr>
        <p:txBody>
          <a:bodyPr>
            <a:normAutofit/>
          </a:bodyPr>
          <a:lstStyle/>
          <a:p>
            <a:r>
              <a:rPr lang="en-US" sz="1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Albrecht </a:t>
            </a:r>
            <a:r>
              <a:rPr lang="en-US" sz="16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Dürer</a:t>
            </a:r>
            <a:endParaRPr lang="el-GR" sz="16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r>
              <a:rPr lang="el-GR" sz="1600" i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Ο Χριστός </a:t>
            </a:r>
            <a:r>
              <a:rPr lang="el-GR" sz="1600" i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αίρων</a:t>
            </a:r>
            <a:r>
              <a:rPr lang="el-GR" sz="1600" i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το σταυρό</a:t>
            </a:r>
            <a:r>
              <a:rPr lang="el-GR" sz="1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, 1498</a:t>
            </a:r>
          </a:p>
          <a:p>
            <a:r>
              <a:rPr lang="el-GR" sz="1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ξυλογραφία</a:t>
            </a:r>
            <a:r>
              <a:rPr lang="en-US" sz="1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, 39 × 28 </a:t>
            </a:r>
            <a:r>
              <a:rPr lang="el-GR" sz="1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εκ</a:t>
            </a:r>
            <a:r>
              <a:rPr lang="en-US" sz="1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.</a:t>
            </a:r>
            <a:endParaRPr lang="el-GR" sz="16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r>
              <a:rPr lang="el-GR" sz="1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Βιέννη</a:t>
            </a:r>
            <a:r>
              <a:rPr lang="en-US" sz="1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16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Graphische</a:t>
            </a:r>
            <a:r>
              <a:rPr lang="en-US" sz="1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Sammlung</a:t>
            </a:r>
            <a:r>
              <a:rPr lang="en-US" sz="1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Albertina</a:t>
            </a:r>
            <a:endParaRPr lang="el-GR" sz="16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endParaRPr lang="el-GR" sz="16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2 - Υπότιτλος"/>
          <p:cNvSpPr txBox="1">
            <a:spLocks/>
          </p:cNvSpPr>
          <p:nvPr/>
        </p:nvSpPr>
        <p:spPr>
          <a:xfrm>
            <a:off x="4755976" y="5616624"/>
            <a:ext cx="4136504" cy="13407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algn="ctr"/>
            <a:r>
              <a:rPr lang="en-US" sz="1600" dirty="0">
                <a:latin typeface="Arial" pitchFamily="34" charset="0"/>
                <a:cs typeface="Arial" pitchFamily="34" charset="0"/>
              </a:rPr>
              <a:t>Albrecht D</a:t>
            </a:r>
            <a:r>
              <a:rPr lang="el-GR" sz="1600" dirty="0">
                <a:latin typeface="Arial" pitchFamily="34" charset="0"/>
                <a:cs typeface="Arial" pitchFamily="34" charset="0"/>
              </a:rPr>
              <a:t>ü</a:t>
            </a:r>
            <a:r>
              <a:rPr lang="en-US" sz="1600" dirty="0" err="1">
                <a:latin typeface="Arial" pitchFamily="34" charset="0"/>
                <a:cs typeface="Arial" pitchFamily="34" charset="0"/>
              </a:rPr>
              <a:t>rer</a:t>
            </a:r>
            <a:endParaRPr lang="el-GR" sz="1600" dirty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l-GR" sz="1600" i="1" dirty="0">
                <a:latin typeface="Arial" pitchFamily="34" charset="0"/>
                <a:cs typeface="Arial" pitchFamily="34" charset="0"/>
              </a:rPr>
              <a:t>Ο Χριστός ενώπιον του Καϊάφα</a:t>
            </a:r>
            <a:r>
              <a:rPr lang="el-GR" sz="1600" dirty="0">
                <a:latin typeface="Arial" pitchFamily="34" charset="0"/>
                <a:cs typeface="Arial" pitchFamily="34" charset="0"/>
              </a:rPr>
              <a:t>, 1512</a:t>
            </a:r>
          </a:p>
          <a:p>
            <a:pPr algn="ctr"/>
            <a:r>
              <a:rPr lang="el-GR" sz="1600" dirty="0">
                <a:latin typeface="Arial" pitchFamily="34" charset="0"/>
                <a:cs typeface="Arial" pitchFamily="34" charset="0"/>
              </a:rPr>
              <a:t>χαλκογραφία</a:t>
            </a:r>
            <a:r>
              <a:rPr lang="en-US" sz="1600" dirty="0">
                <a:latin typeface="Arial" pitchFamily="34" charset="0"/>
                <a:cs typeface="Arial" pitchFamily="34" charset="0"/>
              </a:rPr>
              <a:t>, 11,7 × 7,4 </a:t>
            </a:r>
            <a:r>
              <a:rPr lang="el-GR" sz="1600" dirty="0">
                <a:latin typeface="Arial" pitchFamily="34" charset="0"/>
                <a:cs typeface="Arial" pitchFamily="34" charset="0"/>
              </a:rPr>
              <a:t>εκ</a:t>
            </a:r>
            <a:r>
              <a:rPr lang="en-US" sz="1600" dirty="0">
                <a:latin typeface="Arial" pitchFamily="34" charset="0"/>
                <a:cs typeface="Arial" pitchFamily="34" charset="0"/>
              </a:rPr>
              <a:t>.</a:t>
            </a:r>
            <a:endParaRPr lang="el-GR" sz="1600" dirty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l-GR" sz="1600" dirty="0">
                <a:latin typeface="Arial" pitchFamily="34" charset="0"/>
                <a:cs typeface="Arial" pitchFamily="34" charset="0"/>
              </a:rPr>
              <a:t>Νέα Υόρκη</a:t>
            </a:r>
            <a:r>
              <a:rPr lang="en-US" sz="1600" dirty="0">
                <a:latin typeface="Arial" pitchFamily="34" charset="0"/>
                <a:cs typeface="Arial" pitchFamily="34" charset="0"/>
              </a:rPr>
              <a:t>, Metropolitan Museum of Art</a:t>
            </a:r>
            <a:endParaRPr kumimoji="0" lang="el-GR" sz="1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pic>
        <p:nvPicPr>
          <p:cNvPr id="5" name="4 - Εικόνα" descr="Albrecth DUERER 14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9552" y="0"/>
            <a:ext cx="3960440" cy="5398384"/>
          </a:xfrm>
          <a:prstGeom prst="rect">
            <a:avLst/>
          </a:prstGeom>
        </p:spPr>
      </p:pic>
      <p:pic>
        <p:nvPicPr>
          <p:cNvPr id="6" name="5 - Εικόνα" descr="Albrecth DUERER 19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148064" y="0"/>
            <a:ext cx="3456384" cy="5421779"/>
          </a:xfrm>
          <a:prstGeom prst="rect">
            <a:avLst/>
          </a:prstGeom>
        </p:spPr>
      </p:pic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- Υπότιτλος"/>
          <p:cNvSpPr>
            <a:spLocks noGrp="1"/>
          </p:cNvSpPr>
          <p:nvPr>
            <p:ph type="subTitle" idx="1"/>
          </p:nvPr>
        </p:nvSpPr>
        <p:spPr>
          <a:xfrm>
            <a:off x="4786314" y="548680"/>
            <a:ext cx="4136504" cy="1343000"/>
          </a:xfrm>
        </p:spPr>
        <p:txBody>
          <a:bodyPr>
            <a:normAutofit/>
          </a:bodyPr>
          <a:lstStyle/>
          <a:p>
            <a:r>
              <a:rPr lang="en-US" sz="1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Lucas Cranach </a:t>
            </a:r>
            <a:r>
              <a:rPr lang="el-GR" sz="1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ο πρεσβύτερος</a:t>
            </a:r>
          </a:p>
          <a:p>
            <a:r>
              <a:rPr lang="el-GR" sz="1600" i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Κυνήγι ελαφιού</a:t>
            </a:r>
            <a:r>
              <a:rPr lang="en-US" sz="1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l-GR" sz="16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περ</a:t>
            </a:r>
            <a:r>
              <a:rPr lang="en-US" sz="1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. 1506</a:t>
            </a:r>
            <a:endParaRPr lang="el-GR" sz="16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r>
              <a:rPr lang="el-GR" sz="1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ξυλογραφία</a:t>
            </a:r>
            <a:r>
              <a:rPr lang="en-US" sz="1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, 38,5 × 51 </a:t>
            </a:r>
            <a:r>
              <a:rPr lang="el-GR" sz="1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εκ</a:t>
            </a:r>
            <a:r>
              <a:rPr lang="en-US" sz="1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.</a:t>
            </a:r>
            <a:endParaRPr lang="el-GR" sz="16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r>
              <a:rPr lang="el-GR" sz="1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Ιδιωτική συλλογή  </a:t>
            </a:r>
          </a:p>
          <a:p>
            <a:endParaRPr lang="el-GR" sz="16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2 - Υπότιτλος"/>
          <p:cNvSpPr txBox="1">
            <a:spLocks/>
          </p:cNvSpPr>
          <p:nvPr/>
        </p:nvSpPr>
        <p:spPr>
          <a:xfrm>
            <a:off x="0" y="4941168"/>
            <a:ext cx="4499992" cy="1343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algn="ctr"/>
            <a:r>
              <a:rPr lang="en-US" sz="1600" dirty="0">
                <a:latin typeface="Arial" pitchFamily="34" charset="0"/>
                <a:cs typeface="Arial" pitchFamily="34" charset="0"/>
              </a:rPr>
              <a:t>Lucas Cranach </a:t>
            </a:r>
            <a:r>
              <a:rPr lang="el-GR" sz="1600" dirty="0">
                <a:latin typeface="Arial" pitchFamily="34" charset="0"/>
                <a:cs typeface="Arial" pitchFamily="34" charset="0"/>
              </a:rPr>
              <a:t>ο πρεσβύτερος</a:t>
            </a:r>
          </a:p>
          <a:p>
            <a:pPr algn="ctr"/>
            <a:r>
              <a:rPr lang="el-GR" sz="1600" i="1" dirty="0">
                <a:latin typeface="Arial" pitchFamily="34" charset="0"/>
                <a:cs typeface="Arial" pitchFamily="34" charset="0"/>
              </a:rPr>
              <a:t>Οι ιππομαχίες στην πλατεία της αγοράς, </a:t>
            </a:r>
            <a:r>
              <a:rPr lang="el-GR" sz="1600" dirty="0">
                <a:latin typeface="Arial" pitchFamily="34" charset="0"/>
                <a:cs typeface="Arial" pitchFamily="34" charset="0"/>
              </a:rPr>
              <a:t>1506</a:t>
            </a:r>
          </a:p>
          <a:p>
            <a:pPr algn="ctr"/>
            <a:r>
              <a:rPr lang="el-GR" sz="1600" dirty="0">
                <a:latin typeface="Arial" pitchFamily="34" charset="0"/>
                <a:cs typeface="Arial" pitchFamily="34" charset="0"/>
              </a:rPr>
              <a:t>ξυλογραφία, 26,8 × 37,5 εκ.</a:t>
            </a:r>
          </a:p>
          <a:p>
            <a:pPr algn="ctr"/>
            <a:r>
              <a:rPr lang="el-GR" sz="1600" dirty="0">
                <a:latin typeface="Arial" pitchFamily="34" charset="0"/>
                <a:cs typeface="Arial" pitchFamily="34" charset="0"/>
              </a:rPr>
              <a:t>Φρανκφούρτη, </a:t>
            </a:r>
            <a:r>
              <a:rPr lang="en-US" sz="1600" dirty="0" err="1">
                <a:latin typeface="Arial" pitchFamily="34" charset="0"/>
                <a:cs typeface="Arial" pitchFamily="34" charset="0"/>
              </a:rPr>
              <a:t>Städelsches</a:t>
            </a:r>
            <a:r>
              <a:rPr lang="en-US" sz="1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600" dirty="0" err="1">
                <a:latin typeface="Arial" pitchFamily="34" charset="0"/>
                <a:cs typeface="Arial" pitchFamily="34" charset="0"/>
              </a:rPr>
              <a:t>Kunstinstitut</a:t>
            </a:r>
            <a:r>
              <a:rPr lang="en-US" sz="1600" dirty="0">
                <a:latin typeface="Arial" pitchFamily="34" charset="0"/>
                <a:cs typeface="Arial" pitchFamily="34" charset="0"/>
              </a:rPr>
              <a:t>   </a:t>
            </a:r>
            <a:endParaRPr kumimoji="0" lang="el-GR" sz="1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pic>
        <p:nvPicPr>
          <p:cNvPr id="5" name="4 - Εικόνα" descr="Lucas CRANACH 8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" y="0"/>
            <a:ext cx="4884983" cy="3573016"/>
          </a:xfrm>
          <a:prstGeom prst="rect">
            <a:avLst/>
          </a:prstGeom>
        </p:spPr>
      </p:pic>
      <p:pic>
        <p:nvPicPr>
          <p:cNvPr id="6" name="5 - Εικόνα" descr="Lucas CRANACH 8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81522" y="3573016"/>
            <a:ext cx="4562478" cy="3284984"/>
          </a:xfrm>
          <a:prstGeom prst="rect">
            <a:avLst/>
          </a:prstGeom>
        </p:spPr>
      </p:pic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- Υπότιτλος"/>
          <p:cNvSpPr>
            <a:spLocks noGrp="1"/>
          </p:cNvSpPr>
          <p:nvPr>
            <p:ph type="subTitle" idx="1"/>
          </p:nvPr>
        </p:nvSpPr>
        <p:spPr>
          <a:xfrm>
            <a:off x="285720" y="5357826"/>
            <a:ext cx="3851920" cy="1656184"/>
          </a:xfrm>
        </p:spPr>
        <p:txBody>
          <a:bodyPr>
            <a:normAutofit/>
          </a:bodyPr>
          <a:lstStyle/>
          <a:p>
            <a:r>
              <a:rPr lang="en-US" sz="1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Hans </a:t>
            </a:r>
            <a:r>
              <a:rPr lang="en-US" sz="16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Burgkmair</a:t>
            </a:r>
            <a:r>
              <a:rPr lang="en-US" sz="1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endParaRPr lang="el-GR" sz="16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r>
              <a:rPr lang="el-GR" sz="1600" i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Προσωπογραφία του αυτοκράτορα Μαξιμιλιανού έφιππου</a:t>
            </a:r>
            <a:r>
              <a:rPr lang="el-GR" sz="1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, 1508</a:t>
            </a:r>
          </a:p>
          <a:p>
            <a:r>
              <a:rPr lang="el-GR" sz="1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ξυλογραφία τονική, 31,7 × 22,5 εκ.</a:t>
            </a:r>
          </a:p>
          <a:p>
            <a:r>
              <a:rPr lang="el-GR" sz="1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Σικάγο, </a:t>
            </a:r>
            <a:r>
              <a:rPr lang="it-IT" sz="1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Art Insitute</a:t>
            </a:r>
            <a:endParaRPr lang="el-GR" sz="16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endParaRPr lang="el-GR" sz="16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4 - Εικόνα" descr="Hans BURGKMAIR 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57159" y="0"/>
            <a:ext cx="3857652" cy="5308694"/>
          </a:xfrm>
          <a:prstGeom prst="rect">
            <a:avLst/>
          </a:prstGeom>
        </p:spPr>
      </p:pic>
      <p:pic>
        <p:nvPicPr>
          <p:cNvPr id="4" name="3 - Εικόνα" descr="Albrecht ALTDORFER 2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925770" y="-1"/>
            <a:ext cx="3932510" cy="5371346"/>
          </a:xfrm>
          <a:prstGeom prst="rect">
            <a:avLst/>
          </a:prstGeom>
        </p:spPr>
      </p:pic>
      <p:sp>
        <p:nvSpPr>
          <p:cNvPr id="6" name="2 - Υπότιτλος"/>
          <p:cNvSpPr txBox="1">
            <a:spLocks/>
          </p:cNvSpPr>
          <p:nvPr/>
        </p:nvSpPr>
        <p:spPr>
          <a:xfrm>
            <a:off x="4361708" y="5429264"/>
            <a:ext cx="4782292" cy="17145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Albrecht </a:t>
            </a:r>
            <a:r>
              <a:rPr kumimoji="0" lang="en-GB" sz="16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Altdorfer</a:t>
            </a:r>
            <a:endParaRPr kumimoji="0" lang="el-GR" sz="1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l-GR" sz="1600" b="0" i="1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Η Ωραία Παρθένος του </a:t>
            </a:r>
            <a:r>
              <a:rPr kumimoji="0" lang="el-GR" sz="1600" b="0" i="1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Ρέγκενσμπουργκ</a:t>
            </a:r>
            <a:r>
              <a:rPr kumimoji="0" lang="el-GR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, 1519-20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l-GR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ξυλογραφία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l-GR" sz="16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επιχρωματισμένη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, 34 x 24,5 </a:t>
            </a:r>
            <a:r>
              <a:rPr kumimoji="0" lang="el-GR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εκ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.</a:t>
            </a:r>
            <a:endParaRPr kumimoji="0" lang="el-GR" sz="1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l-GR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Ουάσινγκτον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, National Gallery of Art </a:t>
            </a:r>
            <a:endParaRPr kumimoji="0" lang="el-GR" sz="1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endParaRPr kumimoji="0" lang="el-GR" sz="1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- Υπότιτλος"/>
          <p:cNvSpPr>
            <a:spLocks noGrp="1"/>
          </p:cNvSpPr>
          <p:nvPr>
            <p:ph type="subTitle" idx="1"/>
          </p:nvPr>
        </p:nvSpPr>
        <p:spPr>
          <a:xfrm>
            <a:off x="251520" y="5542384"/>
            <a:ext cx="4392488" cy="1343000"/>
          </a:xfrm>
        </p:spPr>
        <p:txBody>
          <a:bodyPr>
            <a:normAutofit/>
          </a:bodyPr>
          <a:lstStyle/>
          <a:p>
            <a:r>
              <a:rPr lang="en-US" sz="1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Hans </a:t>
            </a:r>
            <a:r>
              <a:rPr lang="en-US" sz="16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Baldung</a:t>
            </a:r>
            <a:r>
              <a:rPr lang="en-US" sz="1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Grien</a:t>
            </a:r>
            <a:r>
              <a:rPr lang="en-US" sz="1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endParaRPr lang="el-GR" sz="16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r>
              <a:rPr lang="el-GR" sz="1600" i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Νυχτερινή σύναξη Μαγισσών</a:t>
            </a:r>
            <a:r>
              <a:rPr lang="el-GR" sz="1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, 1510</a:t>
            </a:r>
          </a:p>
          <a:p>
            <a:r>
              <a:rPr lang="el-GR" sz="1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ξυλογραφία έγχρωμη, 37,9 × 26 εκ.</a:t>
            </a:r>
          </a:p>
          <a:p>
            <a:r>
              <a:rPr lang="el-GR" sz="1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Νυρεμβέργη, </a:t>
            </a:r>
            <a:r>
              <a:rPr lang="it-IT" sz="1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Germanisches Nationalmuseum</a:t>
            </a:r>
            <a:endParaRPr lang="el-GR" sz="16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endParaRPr lang="el-GR" sz="16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2 - Υπότιτλος"/>
          <p:cNvSpPr txBox="1">
            <a:spLocks/>
          </p:cNvSpPr>
          <p:nvPr/>
        </p:nvSpPr>
        <p:spPr>
          <a:xfrm>
            <a:off x="4755976" y="5589240"/>
            <a:ext cx="4136504" cy="1343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algn="ctr"/>
            <a:r>
              <a:rPr lang="en-US" sz="1600" dirty="0">
                <a:latin typeface="Arial" pitchFamily="34" charset="0"/>
                <a:cs typeface="Arial" pitchFamily="34" charset="0"/>
              </a:rPr>
              <a:t>Hans </a:t>
            </a:r>
            <a:r>
              <a:rPr lang="en-US" sz="1600" dirty="0" err="1">
                <a:latin typeface="Arial" pitchFamily="34" charset="0"/>
                <a:cs typeface="Arial" pitchFamily="34" charset="0"/>
              </a:rPr>
              <a:t>Baldung</a:t>
            </a:r>
            <a:r>
              <a:rPr lang="en-US" sz="1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600" dirty="0" err="1">
                <a:latin typeface="Arial" pitchFamily="34" charset="0"/>
                <a:cs typeface="Arial" pitchFamily="34" charset="0"/>
              </a:rPr>
              <a:t>Grien</a:t>
            </a:r>
            <a:r>
              <a:rPr lang="en-US" sz="1600" dirty="0">
                <a:latin typeface="Arial" pitchFamily="34" charset="0"/>
                <a:cs typeface="Arial" pitchFamily="34" charset="0"/>
              </a:rPr>
              <a:t> </a:t>
            </a:r>
            <a:endParaRPr lang="el-GR" sz="1600" dirty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l-GR" sz="1600" i="1" dirty="0">
                <a:latin typeface="Arial" pitchFamily="34" charset="0"/>
                <a:cs typeface="Arial" pitchFamily="34" charset="0"/>
              </a:rPr>
              <a:t>Ο μαγεμένος υπηρέτης</a:t>
            </a:r>
            <a:r>
              <a:rPr lang="en-US" sz="1600" dirty="0">
                <a:latin typeface="Arial" pitchFamily="34" charset="0"/>
                <a:cs typeface="Arial" pitchFamily="34" charset="0"/>
              </a:rPr>
              <a:t>, </a:t>
            </a:r>
            <a:r>
              <a:rPr lang="el-GR" sz="1600" dirty="0" err="1">
                <a:latin typeface="Arial" pitchFamily="34" charset="0"/>
                <a:cs typeface="Arial" pitchFamily="34" charset="0"/>
              </a:rPr>
              <a:t>περ</a:t>
            </a:r>
            <a:r>
              <a:rPr lang="en-US" sz="1600" dirty="0">
                <a:latin typeface="Arial" pitchFamily="34" charset="0"/>
                <a:cs typeface="Arial" pitchFamily="34" charset="0"/>
              </a:rPr>
              <a:t>. 1544</a:t>
            </a:r>
            <a:endParaRPr lang="el-GR" sz="1600" dirty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l-GR" sz="1600" dirty="0">
                <a:latin typeface="Arial" pitchFamily="34" charset="0"/>
                <a:cs typeface="Arial" pitchFamily="34" charset="0"/>
              </a:rPr>
              <a:t>ξυλογραφία</a:t>
            </a:r>
            <a:r>
              <a:rPr lang="en-US" sz="1600" dirty="0">
                <a:latin typeface="Arial" pitchFamily="34" charset="0"/>
                <a:cs typeface="Arial" pitchFamily="34" charset="0"/>
              </a:rPr>
              <a:t>, 33 × 19,7</a:t>
            </a:r>
            <a:r>
              <a:rPr lang="el-GR" sz="1600" dirty="0">
                <a:latin typeface="Arial" pitchFamily="34" charset="0"/>
                <a:cs typeface="Arial" pitchFamily="34" charset="0"/>
              </a:rPr>
              <a:t>εκ</a:t>
            </a:r>
            <a:r>
              <a:rPr lang="en-US" sz="1600" dirty="0">
                <a:latin typeface="Arial" pitchFamily="34" charset="0"/>
                <a:cs typeface="Arial" pitchFamily="34" charset="0"/>
              </a:rPr>
              <a:t>.</a:t>
            </a:r>
            <a:endParaRPr lang="el-GR" sz="1600" dirty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l-GR" sz="1600" dirty="0">
                <a:latin typeface="Arial" pitchFamily="34" charset="0"/>
                <a:cs typeface="Arial" pitchFamily="34" charset="0"/>
              </a:rPr>
              <a:t>Ουάσινγκτον</a:t>
            </a:r>
            <a:r>
              <a:rPr lang="en-US" sz="1600" dirty="0">
                <a:latin typeface="Arial" pitchFamily="34" charset="0"/>
                <a:cs typeface="Arial" pitchFamily="34" charset="0"/>
              </a:rPr>
              <a:t>, National Gallery of Art</a:t>
            </a:r>
            <a:endParaRPr lang="el-GR" sz="1600" dirty="0"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l-GR" sz="1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pic>
        <p:nvPicPr>
          <p:cNvPr id="5" name="4 - Εικόνα" descr="Hans BALDUNG GRIEN 3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04056" y="-1"/>
            <a:ext cx="3779912" cy="5508592"/>
          </a:xfrm>
          <a:prstGeom prst="rect">
            <a:avLst/>
          </a:prstGeom>
        </p:spPr>
      </p:pic>
      <p:pic>
        <p:nvPicPr>
          <p:cNvPr id="6" name="5 - Εικόνα" descr="Hans BALDUNG GRIEN 3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220072" y="-1"/>
            <a:ext cx="3312368" cy="5513349"/>
          </a:xfrm>
          <a:prstGeom prst="rect">
            <a:avLst/>
          </a:prstGeom>
        </p:spPr>
      </p:pic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- Υπότιτλος"/>
          <p:cNvSpPr>
            <a:spLocks noGrp="1"/>
          </p:cNvSpPr>
          <p:nvPr>
            <p:ph type="subTitle" idx="1"/>
          </p:nvPr>
        </p:nvSpPr>
        <p:spPr>
          <a:xfrm>
            <a:off x="78306" y="5584182"/>
            <a:ext cx="4136504" cy="1273818"/>
          </a:xfrm>
        </p:spPr>
        <p:txBody>
          <a:bodyPr>
            <a:normAutofit/>
          </a:bodyPr>
          <a:lstStyle/>
          <a:p>
            <a:r>
              <a:rPr lang="en-US" sz="1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Lucas van Leyden </a:t>
            </a:r>
            <a:endParaRPr lang="el-GR" sz="16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r>
              <a:rPr lang="el-GR" sz="1600" i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Ο οδοντίατρος</a:t>
            </a:r>
            <a:r>
              <a:rPr lang="en-US" sz="1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, 1523</a:t>
            </a:r>
            <a:endParaRPr lang="el-GR" sz="16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r>
              <a:rPr lang="el-GR" sz="1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χαλκογραφία</a:t>
            </a:r>
            <a:r>
              <a:rPr lang="en-US" sz="1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, 14,9 × 9,</a:t>
            </a:r>
            <a:r>
              <a:rPr lang="el-GR" sz="1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6 εκ</a:t>
            </a:r>
            <a:r>
              <a:rPr lang="en-US" sz="1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.</a:t>
            </a:r>
            <a:endParaRPr lang="el-GR" sz="16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r>
              <a:rPr lang="el-GR" sz="1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Άμστερνταμ, </a:t>
            </a:r>
            <a:r>
              <a:rPr lang="en-US" sz="1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Rijksmuseum</a:t>
            </a:r>
            <a:endParaRPr lang="el-GR" sz="16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4 - Εικόνα" descr="Lucas van LEYDEN 1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57190" y="-1"/>
            <a:ext cx="3571868" cy="5490471"/>
          </a:xfrm>
          <a:prstGeom prst="rect">
            <a:avLst/>
          </a:prstGeom>
        </p:spPr>
      </p:pic>
      <p:sp>
        <p:nvSpPr>
          <p:cNvPr id="4" name="2 - Υπότιτλος"/>
          <p:cNvSpPr txBox="1">
            <a:spLocks/>
          </p:cNvSpPr>
          <p:nvPr/>
        </p:nvSpPr>
        <p:spPr>
          <a:xfrm>
            <a:off x="4650338" y="5584182"/>
            <a:ext cx="4136504" cy="127381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Lucas van Leyden </a:t>
            </a:r>
            <a:endParaRPr kumimoji="0" lang="el-GR" sz="1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l-GR" sz="1600" b="0" i="1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Ο Βιργίλιος</a:t>
            </a:r>
            <a:r>
              <a:rPr kumimoji="0" lang="el-GR" sz="1600" b="0" i="1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αιωρείται μέσα σε καλάθι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, 152</a:t>
            </a:r>
            <a:r>
              <a:rPr kumimoji="0" lang="el-GR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5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l-GR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χαλκογραφία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, </a:t>
            </a:r>
            <a:r>
              <a:rPr kumimoji="0" lang="el-GR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2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4,</a:t>
            </a:r>
            <a:r>
              <a:rPr kumimoji="0" lang="el-GR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3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× </a:t>
            </a:r>
            <a:r>
              <a:rPr kumimoji="0" lang="el-GR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18,9 εκ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.</a:t>
            </a:r>
            <a:endParaRPr kumimoji="0" lang="el-GR" sz="1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l-GR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Νέα Υόρκη,  </a:t>
            </a: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Metropolitan Museum of Art</a:t>
            </a:r>
            <a:endParaRPr kumimoji="0" lang="el-GR" sz="1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pic>
        <p:nvPicPr>
          <p:cNvPr id="6" name="5 - Εικόνα" descr="zvirgil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-1"/>
            <a:ext cx="4286280" cy="5534651"/>
          </a:xfrm>
          <a:prstGeom prst="rect">
            <a:avLst/>
          </a:prstGeom>
        </p:spPr>
      </p:pic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4 - Εικόνα" descr="Hans HOLBEIN neos 7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340768"/>
            <a:ext cx="9144000" cy="2853042"/>
          </a:xfrm>
          <a:prstGeom prst="rect">
            <a:avLst/>
          </a:prstGeom>
        </p:spPr>
      </p:pic>
      <p:sp>
        <p:nvSpPr>
          <p:cNvPr id="4" name="2 - Υπότιτλος"/>
          <p:cNvSpPr txBox="1">
            <a:spLocks/>
          </p:cNvSpPr>
          <p:nvPr/>
        </p:nvSpPr>
        <p:spPr>
          <a:xfrm>
            <a:off x="1115616" y="4509120"/>
            <a:ext cx="7344816" cy="1343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Hans Holbein </a:t>
            </a:r>
            <a:r>
              <a:rPr kumimoji="0" lang="el-GR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ο νεότερος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l-GR" sz="1600" b="0" i="1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Αληθής και </a:t>
            </a:r>
            <a:r>
              <a:rPr kumimoji="0" lang="el-GR" sz="1600" b="0" i="1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ψευδής συγχώρηση</a:t>
            </a:r>
            <a:r>
              <a:rPr kumimoji="0" lang="el-GR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, περ. 1525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l-GR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ξυλογραφία, 7,9 × 27 εκ.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l-GR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Βασιλεία,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Offentliche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Kunstsammlung</a:t>
            </a:r>
            <a:r>
              <a:rPr kumimoji="0" lang="el-GR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, </a:t>
            </a: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Kupferstichkabinett</a:t>
            </a:r>
            <a:endParaRPr kumimoji="0" lang="el-GR" sz="1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l-GR" sz="1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4 - Εικόνα" descr="Lucas CRANACH neos 2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27584" y="-2"/>
            <a:ext cx="7596336" cy="5425953"/>
          </a:xfrm>
          <a:prstGeom prst="rect">
            <a:avLst/>
          </a:prstGeom>
        </p:spPr>
      </p:pic>
      <p:sp>
        <p:nvSpPr>
          <p:cNvPr id="4" name="3 - Υπότιτλος"/>
          <p:cNvSpPr>
            <a:spLocks noGrp="1"/>
          </p:cNvSpPr>
          <p:nvPr>
            <p:ph type="subTitle" idx="1"/>
          </p:nvPr>
        </p:nvSpPr>
        <p:spPr>
          <a:xfrm>
            <a:off x="539552" y="5589240"/>
            <a:ext cx="8208912" cy="1152128"/>
          </a:xfrm>
        </p:spPr>
        <p:txBody>
          <a:bodyPr>
            <a:normAutofit fontScale="47500" lnSpcReduction="20000"/>
          </a:bodyPr>
          <a:lstStyle/>
          <a:p>
            <a:r>
              <a:rPr lang="en-US" sz="34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Lucas Cranach </a:t>
            </a:r>
            <a:r>
              <a:rPr lang="el-GR" sz="34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ο νεώτερος</a:t>
            </a:r>
          </a:p>
          <a:p>
            <a:r>
              <a:rPr lang="el-GR" sz="3400" i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Ο Λούθηρος προσευχόμενος με τον πάπα έμπροσθεν της Κολάσεως</a:t>
            </a:r>
            <a:r>
              <a:rPr lang="el-GR" sz="34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l-GR" sz="34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περ</a:t>
            </a:r>
            <a:r>
              <a:rPr lang="el-GR" sz="34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. 1550</a:t>
            </a:r>
          </a:p>
          <a:p>
            <a:r>
              <a:rPr lang="el-GR" sz="34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χαρακτικό, 28,6 × 39,1 εκ.</a:t>
            </a:r>
          </a:p>
          <a:p>
            <a:r>
              <a:rPr lang="el-GR" sz="34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Δρέσδη, </a:t>
            </a:r>
            <a:r>
              <a:rPr lang="it-IT" sz="34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Staatliche Kunstsammlungen</a:t>
            </a:r>
            <a:endParaRPr lang="el-GR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- Υπότιτλος"/>
          <p:cNvSpPr>
            <a:spLocks noGrp="1"/>
          </p:cNvSpPr>
          <p:nvPr>
            <p:ph type="subTitle" idx="1"/>
          </p:nvPr>
        </p:nvSpPr>
        <p:spPr>
          <a:xfrm>
            <a:off x="142844" y="5572140"/>
            <a:ext cx="4500594" cy="1343000"/>
          </a:xfrm>
        </p:spPr>
        <p:txBody>
          <a:bodyPr>
            <a:normAutofit/>
          </a:bodyPr>
          <a:lstStyle/>
          <a:p>
            <a:r>
              <a:rPr lang="en-US" sz="1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Hans </a:t>
            </a:r>
            <a:r>
              <a:rPr lang="en-US" sz="16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Baldung</a:t>
            </a:r>
            <a:r>
              <a:rPr lang="en-US" sz="1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Grien</a:t>
            </a:r>
            <a:r>
              <a:rPr lang="en-US" sz="1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endParaRPr lang="el-GR" sz="16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r>
              <a:rPr lang="el-GR" sz="1600" i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Προσωπογραφία του Μαρτίνου </a:t>
            </a:r>
          </a:p>
          <a:p>
            <a:r>
              <a:rPr lang="el-GR" sz="1600" i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Λούθηρου</a:t>
            </a:r>
            <a:r>
              <a:rPr lang="el-GR" sz="1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, 1521</a:t>
            </a:r>
          </a:p>
          <a:p>
            <a:r>
              <a:rPr lang="el-GR" sz="1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ξυλογραφία</a:t>
            </a:r>
          </a:p>
          <a:p>
            <a:endParaRPr lang="el-GR" sz="16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4 - Εικόνα" descr="Hans BALDUNG GRIEN 3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60610" y="-1"/>
            <a:ext cx="4139952" cy="5579381"/>
          </a:xfrm>
          <a:prstGeom prst="rect">
            <a:avLst/>
          </a:prstGeom>
        </p:spPr>
      </p:pic>
      <p:pic>
        <p:nvPicPr>
          <p:cNvPr id="7" name="6 - Εικόνα" descr="Lucas CRANACH 6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00628" y="0"/>
            <a:ext cx="3563888" cy="5388599"/>
          </a:xfrm>
          <a:prstGeom prst="rect">
            <a:avLst/>
          </a:prstGeom>
        </p:spPr>
      </p:pic>
      <p:sp>
        <p:nvSpPr>
          <p:cNvPr id="8" name="2 - Υπότιτλος"/>
          <p:cNvSpPr txBox="1">
            <a:spLocks/>
          </p:cNvSpPr>
          <p:nvPr/>
        </p:nvSpPr>
        <p:spPr>
          <a:xfrm>
            <a:off x="4714908" y="5429264"/>
            <a:ext cx="4286248" cy="1428736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Lucas Cranach </a:t>
            </a:r>
            <a:r>
              <a:rPr kumimoji="0" lang="el-GR" sz="16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ο πρεσβύτερος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l-GR" sz="1600" b="0" i="1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Προσωπογραφία του Μαρτίνου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l-GR" sz="1600" b="0" i="1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Λούθηρου</a:t>
            </a:r>
            <a:r>
              <a:rPr kumimoji="0" lang="el-GR" sz="16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, 1525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l-GR" sz="16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λάδι και τέμπερα σε ξύλο, 40 × 27 εκ.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l-GR" sz="16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Μπρίστολ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, City Museum and Art Gallery </a:t>
            </a:r>
            <a:endParaRPr kumimoji="0" lang="el-GR" sz="16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l-GR" sz="1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558</TotalTime>
  <Words>2649</Words>
  <Application>Microsoft Office PowerPoint</Application>
  <PresentationFormat>Προβολή στην οθόνη (4:3)</PresentationFormat>
  <Paragraphs>512</Paragraphs>
  <Slides>88</Slides>
  <Notes>0</Notes>
  <HiddenSlides>0</HiddenSlides>
  <MMClips>0</MMClips>
  <ScaleCrop>false</ScaleCrop>
  <HeadingPairs>
    <vt:vector size="6" baseType="variant">
      <vt:variant>
        <vt:lpstr>Γραμματοσειρές που χρησιμοποιούνται</vt:lpstr>
      </vt:variant>
      <vt:variant>
        <vt:i4>4</vt:i4>
      </vt:variant>
      <vt:variant>
        <vt:lpstr>Θέμα</vt:lpstr>
      </vt:variant>
      <vt:variant>
        <vt:i4>1</vt:i4>
      </vt:variant>
      <vt:variant>
        <vt:lpstr>Τίτλοι διαφανειών</vt:lpstr>
      </vt:variant>
      <vt:variant>
        <vt:i4>88</vt:i4>
      </vt:variant>
    </vt:vector>
  </HeadingPairs>
  <TitlesOfParts>
    <vt:vector size="93" baseType="lpstr">
      <vt:lpstr>Batang</vt:lpstr>
      <vt:lpstr>Arial</vt:lpstr>
      <vt:lpstr>Calibri</vt:lpstr>
      <vt:lpstr>Constantia</vt:lpstr>
      <vt:lpstr>Θέμα του Office</vt:lpstr>
      <vt:lpstr>Η τέχνη της Αναγέννησης  στον βορειοευρωπαϊκό χώρο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Η τέχνη της Αναγέννησης  στον βορειοευρωπαϊκό χώρο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Η τέχνη της Αναγέννησης  στον βορειοευρωπαϊκό χώρο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Η τέχνη της Αναγέννησης  στον βορειοευρωπαϊκό χώρο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Η τέχνη της Αναγέννησης  στον βορειοευρωπαϊκό χώρο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Η τέχνη της Αναγέννησης  στον βορειοευρωπαϊκό χώρο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 pp modello</dc:title>
  <dc:creator>Κουτσογιάννης Θεόδωρος</dc:creator>
  <cp:lastModifiedBy>Δημήτρης Παυλόπουλος</cp:lastModifiedBy>
  <cp:revision>84</cp:revision>
  <dcterms:created xsi:type="dcterms:W3CDTF">2018-02-23T07:43:03Z</dcterms:created>
  <dcterms:modified xsi:type="dcterms:W3CDTF">2018-03-26T18:39:10Z</dcterms:modified>
</cp:coreProperties>
</file>