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57" r:id="rId3"/>
    <p:sldId id="260" r:id="rId4"/>
    <p:sldId id="258" r:id="rId5"/>
    <p:sldId id="259" r:id="rId6"/>
    <p:sldId id="256" r:id="rId7"/>
    <p:sldId id="261" r:id="rId8"/>
    <p:sldId id="262" r:id="rId9"/>
    <p:sldId id="264" r:id="rId10"/>
    <p:sldId id="265" r:id="rId11"/>
    <p:sldId id="266" r:id="rId12"/>
    <p:sldId id="281" r:id="rId13"/>
    <p:sldId id="276" r:id="rId14"/>
    <p:sldId id="268" r:id="rId15"/>
    <p:sldId id="269" r:id="rId16"/>
    <p:sldId id="267" r:id="rId17"/>
    <p:sldId id="272" r:id="rId18"/>
    <p:sldId id="270" r:id="rId19"/>
    <p:sldId id="271" r:id="rId20"/>
    <p:sldId id="273" r:id="rId21"/>
    <p:sldId id="274" r:id="rId22"/>
    <p:sldId id="277" r:id="rId23"/>
    <p:sldId id="280" r:id="rId24"/>
    <p:sldId id="278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DE576-616E-49C2-BB13-DEEDDAE4A8E8}" type="datetimeFigureOut">
              <a:rPr lang="el-GR" smtClean="0"/>
              <a:pPr/>
              <a:t>15/1/2012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3B410-FFED-4BAF-8885-5585D59615D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B410-FFED-4BAF-8885-5585D59615D1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15/1/2012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15/1/2012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15/1/2012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15/1/2012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15/1/2012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15/1/2012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15/1/2012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15/1/2012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15/1/2012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15/1/2012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B4F-4078-4E6A-87E9-D9D234DC5D28}" type="datetimeFigureOut">
              <a:rPr lang="el-GR" smtClean="0"/>
              <a:pPr/>
              <a:t>15/1/2012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27B4F-4078-4E6A-87E9-D9D234DC5D28}" type="datetimeFigureOut">
              <a:rPr lang="el-GR" smtClean="0"/>
              <a:pPr/>
              <a:t>15/1/2012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3E67-603F-484D-BDC7-2D33214CB7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Expression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60648"/>
            <a:ext cx="5872441" cy="5149679"/>
          </a:xfrm>
          <a:prstGeom prst="rect">
            <a:avLst/>
          </a:prstGeom>
        </p:spPr>
      </p:pic>
      <p:sp>
        <p:nvSpPr>
          <p:cNvPr id="5" name="2 - Υπότιτλος"/>
          <p:cNvSpPr>
            <a:spLocks noGrp="1"/>
          </p:cNvSpPr>
          <p:nvPr>
            <p:ph type="ctrTitle"/>
          </p:nvPr>
        </p:nvSpPr>
        <p:spPr>
          <a:xfrm>
            <a:off x="0" y="5445224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en-US" sz="1400" dirty="0"/>
              <a:t>“</a:t>
            </a:r>
            <a:r>
              <a:rPr lang="en-US" sz="1400" dirty="0" smtClean="0"/>
              <a:t>T</a:t>
            </a: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/>
              <a:t/>
            </a:r>
            <a:br>
              <a:rPr lang="el-GR" sz="1400" dirty="0"/>
            </a:b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/>
              <a:t/>
            </a:r>
            <a:br>
              <a:rPr lang="el-GR" sz="1400" dirty="0"/>
            </a:b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i="1" dirty="0" smtClean="0"/>
              <a:t> </a:t>
            </a:r>
            <a:r>
              <a:rPr lang="el-GR" sz="1600" i="1" dirty="0" smtClean="0">
                <a:latin typeface="Palatino Linotype" pitchFamily="18" charset="0"/>
              </a:rPr>
              <a:t>Οι οξύθυμοι</a:t>
            </a:r>
            <a:r>
              <a:rPr lang="el-GR" sz="1600" dirty="0" smtClean="0">
                <a:latin typeface="Palatino Linotype" pitchFamily="18" charset="0"/>
              </a:rPr>
              <a:t>, </a:t>
            </a:r>
            <a:r>
              <a:rPr lang="en-US" sz="1600" dirty="0" smtClean="0">
                <a:latin typeface="Palatino Linotype" pitchFamily="18" charset="0"/>
              </a:rPr>
              <a:t>1950.</a:t>
            </a:r>
            <a:r>
              <a:rPr lang="el-GR" sz="1600" dirty="0" smtClean="0">
                <a:latin typeface="Palatino Linotype" pitchFamily="18" charset="0"/>
              </a:rPr>
              <a:t> Πρώτη σειρά: Θόδωρος Στάμος (1922-1997), </a:t>
            </a:r>
            <a:r>
              <a:rPr lang="en-US" sz="1600" dirty="0" smtClean="0">
                <a:latin typeface="Palatino Linotype" pitchFamily="18" charset="0"/>
              </a:rPr>
              <a:t>Jimmy Ernst</a:t>
            </a:r>
            <a:r>
              <a:rPr lang="el-GR" sz="1600" dirty="0" smtClean="0">
                <a:latin typeface="Palatino Linotype" pitchFamily="18" charset="0"/>
              </a:rPr>
              <a:t> (1920-1984)</a:t>
            </a:r>
            <a:r>
              <a:rPr lang="en-US" sz="1600" dirty="0" smtClean="0">
                <a:latin typeface="Palatino Linotype" pitchFamily="18" charset="0"/>
              </a:rPr>
              <a:t>, Barnett Newman</a:t>
            </a:r>
            <a:r>
              <a:rPr lang="el-GR" sz="1600" dirty="0" smtClean="0">
                <a:latin typeface="Palatino Linotype" pitchFamily="18" charset="0"/>
              </a:rPr>
              <a:t> (1905-1970)</a:t>
            </a:r>
            <a:r>
              <a:rPr lang="en-US" sz="1600" dirty="0" smtClean="0">
                <a:latin typeface="Palatino Linotype" pitchFamily="18" charset="0"/>
              </a:rPr>
              <a:t>, James Brooks</a:t>
            </a:r>
            <a:r>
              <a:rPr lang="el-GR" sz="1600" dirty="0" smtClean="0">
                <a:latin typeface="Palatino Linotype" pitchFamily="18" charset="0"/>
              </a:rPr>
              <a:t> (1906-1992)</a:t>
            </a:r>
            <a:r>
              <a:rPr lang="en-US" sz="1600" dirty="0" smtClean="0">
                <a:latin typeface="Palatino Linotype" pitchFamily="18" charset="0"/>
              </a:rPr>
              <a:t>, Mark Rothko</a:t>
            </a:r>
            <a:r>
              <a:rPr lang="el-GR" sz="1600" dirty="0" smtClean="0">
                <a:latin typeface="Palatino Linotype" pitchFamily="18" charset="0"/>
              </a:rPr>
              <a:t> (1903-1970)</a:t>
            </a:r>
            <a:r>
              <a:rPr lang="en-US" sz="1600" dirty="0" smtClean="0">
                <a:latin typeface="Palatino Linotype" pitchFamily="18" charset="0"/>
              </a:rPr>
              <a:t>. </a:t>
            </a:r>
            <a:r>
              <a:rPr lang="el-GR" sz="1600" dirty="0" smtClean="0">
                <a:latin typeface="Palatino Linotype" pitchFamily="18" charset="0"/>
              </a:rPr>
              <a:t>Δεύτερη σειρά: </a:t>
            </a:r>
            <a:r>
              <a:rPr lang="en-US" sz="1600" dirty="0" smtClean="0">
                <a:latin typeface="Palatino Linotype" pitchFamily="18" charset="0"/>
              </a:rPr>
              <a:t>Richard Pousette-Dart</a:t>
            </a:r>
            <a:r>
              <a:rPr lang="el-GR" sz="1600" dirty="0" smtClean="0">
                <a:latin typeface="Palatino Linotype" pitchFamily="18" charset="0"/>
              </a:rPr>
              <a:t> (1916-1992)</a:t>
            </a:r>
            <a:r>
              <a:rPr lang="en-US" sz="1600" dirty="0" smtClean="0">
                <a:latin typeface="Palatino Linotype" pitchFamily="18" charset="0"/>
              </a:rPr>
              <a:t>, William Baziotes</a:t>
            </a:r>
            <a:r>
              <a:rPr lang="el-GR" sz="1600" dirty="0" smtClean="0">
                <a:latin typeface="Palatino Linotype" pitchFamily="18" charset="0"/>
              </a:rPr>
              <a:t> (1912-1963)</a:t>
            </a:r>
            <a:r>
              <a:rPr lang="en-US" sz="1600" dirty="0" smtClean="0">
                <a:latin typeface="Palatino Linotype" pitchFamily="18" charset="0"/>
              </a:rPr>
              <a:t>, Jackson Pollock</a:t>
            </a:r>
            <a:r>
              <a:rPr lang="el-GR" sz="1600" dirty="0" smtClean="0">
                <a:latin typeface="Palatino Linotype" pitchFamily="18" charset="0"/>
              </a:rPr>
              <a:t> (1912-1956)</a:t>
            </a:r>
            <a:r>
              <a:rPr lang="en-US" sz="1600" dirty="0" smtClean="0">
                <a:latin typeface="Palatino Linotype" pitchFamily="18" charset="0"/>
              </a:rPr>
              <a:t>, Clyfford Still</a:t>
            </a:r>
            <a:r>
              <a:rPr lang="el-GR" sz="1600" dirty="0" smtClean="0">
                <a:latin typeface="Palatino Linotype" pitchFamily="18" charset="0"/>
              </a:rPr>
              <a:t> (1904-1980)</a:t>
            </a:r>
            <a:r>
              <a:rPr lang="en-US" sz="1600" dirty="0" smtClean="0">
                <a:latin typeface="Palatino Linotype" pitchFamily="18" charset="0"/>
              </a:rPr>
              <a:t>, Robert Motherwell</a:t>
            </a:r>
            <a:r>
              <a:rPr lang="el-GR" sz="1600" dirty="0" smtClean="0">
                <a:latin typeface="Palatino Linotype" pitchFamily="18" charset="0"/>
              </a:rPr>
              <a:t> (1915-1991)</a:t>
            </a:r>
            <a:r>
              <a:rPr lang="en-US" sz="1600" dirty="0" smtClean="0">
                <a:latin typeface="Palatino Linotype" pitchFamily="18" charset="0"/>
              </a:rPr>
              <a:t>, Bradley Walker Tomlin</a:t>
            </a:r>
            <a:r>
              <a:rPr lang="el-GR" sz="1600" dirty="0" smtClean="0">
                <a:latin typeface="Palatino Linotype" pitchFamily="18" charset="0"/>
              </a:rPr>
              <a:t> (1899-1955). Τρίτη σειρά:</a:t>
            </a:r>
            <a:r>
              <a:rPr lang="en-US" sz="1600" dirty="0" smtClean="0">
                <a:latin typeface="Palatino Linotype" pitchFamily="18" charset="0"/>
              </a:rPr>
              <a:t> Willem de Kooning</a:t>
            </a:r>
            <a:r>
              <a:rPr lang="el-GR" sz="1600" dirty="0" smtClean="0">
                <a:latin typeface="Palatino Linotype" pitchFamily="18" charset="0"/>
              </a:rPr>
              <a:t> (1904-1997)</a:t>
            </a:r>
            <a:r>
              <a:rPr lang="en-US" sz="1600" dirty="0" smtClean="0">
                <a:latin typeface="Palatino Linotype" pitchFamily="18" charset="0"/>
              </a:rPr>
              <a:t>, Adolph Gottlieb</a:t>
            </a:r>
            <a:r>
              <a:rPr lang="el-GR" sz="1600" dirty="0" smtClean="0">
                <a:latin typeface="Palatino Linotype" pitchFamily="18" charset="0"/>
              </a:rPr>
              <a:t> (1903-1974)</a:t>
            </a:r>
            <a:r>
              <a:rPr lang="en-US" sz="1600" dirty="0" smtClean="0">
                <a:latin typeface="Palatino Linotype" pitchFamily="18" charset="0"/>
              </a:rPr>
              <a:t>, Ad Reinhardt</a:t>
            </a:r>
            <a:r>
              <a:rPr lang="el-GR" sz="1600" dirty="0" smtClean="0">
                <a:latin typeface="Palatino Linotype" pitchFamily="18" charset="0"/>
              </a:rPr>
              <a:t> (1913-1967)</a:t>
            </a:r>
            <a:r>
              <a:rPr lang="en-US" sz="1600" dirty="0" smtClean="0">
                <a:latin typeface="Palatino Linotype" pitchFamily="18" charset="0"/>
              </a:rPr>
              <a:t>, Hedda Sterne</a:t>
            </a:r>
            <a:r>
              <a:rPr lang="el-GR" sz="1600" dirty="0" smtClean="0">
                <a:latin typeface="Palatino Linotype" pitchFamily="18" charset="0"/>
              </a:rPr>
              <a:t> (1910-2011). </a:t>
            </a:r>
            <a:r>
              <a:rPr lang="en-US" sz="1600" dirty="0" smtClean="0">
                <a:latin typeface="Palatino Linotype" pitchFamily="18" charset="0"/>
              </a:rPr>
              <a:t>—</a:t>
            </a:r>
            <a:r>
              <a:rPr lang="el-GR" sz="1600" dirty="0" smtClean="0">
                <a:latin typeface="Palatino Linotype" pitchFamily="18" charset="0"/>
              </a:rPr>
              <a:t> Φωτ.: </a:t>
            </a:r>
            <a:r>
              <a:rPr lang="en-US" sz="1600" dirty="0" smtClean="0">
                <a:latin typeface="Palatino Linotype" pitchFamily="18" charset="0"/>
              </a:rPr>
              <a:t>Nina Leen (1914-1995)</a:t>
            </a:r>
            <a:r>
              <a:rPr lang="el-GR" sz="1600" dirty="0" smtClean="0">
                <a:latin typeface="Palatino Linotype" pitchFamily="18" charset="0"/>
              </a:rPr>
              <a:t>, © περ. </a:t>
            </a:r>
            <a:r>
              <a:rPr lang="en-US" sz="1600" i="1" dirty="0" smtClean="0">
                <a:latin typeface="Palatino Linotype" pitchFamily="18" charset="0"/>
              </a:rPr>
              <a:t>Life</a:t>
            </a:r>
            <a:r>
              <a:rPr lang="el-GR" sz="1600" dirty="0" smtClean="0">
                <a:latin typeface="Palatino Linotype" pitchFamily="18" charset="0"/>
              </a:rPr>
              <a:t>.</a:t>
            </a:r>
            <a:r>
              <a:rPr lang="en-US" sz="1600" dirty="0" smtClean="0">
                <a:latin typeface="Palatino Linotype" pitchFamily="18" charset="0"/>
              </a:rPr>
              <a:t> </a:t>
            </a: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/>
              <a:t/>
            </a:r>
            <a:br>
              <a:rPr lang="el-GR" sz="1400" dirty="0" smtClean="0"/>
            </a:br>
            <a:endParaRPr lang="el-GR" sz="14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Willem de Kooning (</a:t>
            </a:r>
            <a:r>
              <a:rPr lang="el-GR" sz="1400" dirty="0" smtClean="0">
                <a:latin typeface="Palatino Linotype" pitchFamily="18" charset="0"/>
              </a:rPr>
              <a:t>19</a:t>
            </a:r>
            <a:r>
              <a:rPr lang="en-US" sz="1400" dirty="0" smtClean="0">
                <a:latin typeface="Palatino Linotype" pitchFamily="18" charset="0"/>
              </a:rPr>
              <a:t>04-</a:t>
            </a:r>
            <a:r>
              <a:rPr lang="el-GR" sz="1400" dirty="0" smtClean="0">
                <a:latin typeface="Palatino Linotype" pitchFamily="18" charset="0"/>
              </a:rPr>
              <a:t>19</a:t>
            </a:r>
            <a:r>
              <a:rPr lang="en-US" sz="1400" dirty="0" smtClean="0">
                <a:latin typeface="Palatino Linotype" pitchFamily="18" charset="0"/>
              </a:rPr>
              <a:t>97), </a:t>
            </a:r>
            <a:r>
              <a:rPr lang="el-GR" sz="1400" i="1" dirty="0" smtClean="0">
                <a:latin typeface="Palatino Linotype" pitchFamily="18" charset="0"/>
              </a:rPr>
              <a:t>Γυναίκα 5</a:t>
            </a:r>
            <a:r>
              <a:rPr lang="el-GR" sz="1400" dirty="0" smtClean="0">
                <a:latin typeface="Palatino Linotype" pitchFamily="18" charset="0"/>
              </a:rPr>
              <a:t>, 1952-53,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 Καμπέρα, Εθνική Πινακοθήκη Αυστραλίας.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Kooning_woman_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76672"/>
            <a:ext cx="4032448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Willem de Kooning (</a:t>
            </a:r>
            <a:r>
              <a:rPr lang="el-GR" sz="1400" dirty="0" smtClean="0">
                <a:latin typeface="Palatino Linotype" pitchFamily="18" charset="0"/>
              </a:rPr>
              <a:t>19</a:t>
            </a:r>
            <a:r>
              <a:rPr lang="en-US" sz="1400" dirty="0" smtClean="0">
                <a:latin typeface="Palatino Linotype" pitchFamily="18" charset="0"/>
              </a:rPr>
              <a:t>04-</a:t>
            </a:r>
            <a:r>
              <a:rPr lang="el-GR" sz="1400" dirty="0" smtClean="0">
                <a:latin typeface="Palatino Linotype" pitchFamily="18" charset="0"/>
              </a:rPr>
              <a:t>19</a:t>
            </a:r>
            <a:r>
              <a:rPr lang="en-US" sz="1400" dirty="0" smtClean="0">
                <a:latin typeface="Palatino Linotype" pitchFamily="18" charset="0"/>
              </a:rPr>
              <a:t>97), </a:t>
            </a:r>
            <a:r>
              <a:rPr lang="el-GR" sz="1400" i="1" dirty="0" smtClean="0">
                <a:latin typeface="Palatino Linotype" pitchFamily="18" charset="0"/>
              </a:rPr>
              <a:t>Γυναίκα καθισμένη σε παγκάκι</a:t>
            </a:r>
            <a:r>
              <a:rPr lang="el-GR" sz="1400" dirty="0" smtClean="0">
                <a:latin typeface="Palatino Linotype" pitchFamily="18" charset="0"/>
              </a:rPr>
              <a:t>, 1972,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ορείχαλκος, Ουάσιγκτον, Μουσείο και Κήπος Γλυπτικής </a:t>
            </a:r>
            <a:r>
              <a:rPr lang="en-US" sz="1400" dirty="0" smtClean="0">
                <a:latin typeface="Palatino Linotype" pitchFamily="18" charset="0"/>
              </a:rPr>
              <a:t>Hirshhorn</a:t>
            </a:r>
            <a:r>
              <a:rPr lang="el-GR" sz="1400" dirty="0" smtClean="0">
                <a:latin typeface="Palatino Linotype" pitchFamily="18" charset="0"/>
              </a:rPr>
              <a:t>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220px-De_Kooning_scul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76672"/>
            <a:ext cx="4392488" cy="561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Mark Rothko </a:t>
            </a:r>
            <a:r>
              <a:rPr lang="en-US" sz="1400" dirty="0" smtClean="0">
                <a:latin typeface="Palatino Linotype" pitchFamily="18" charset="0"/>
              </a:rPr>
              <a:t>(</a:t>
            </a:r>
            <a:r>
              <a:rPr lang="en-US" sz="1400" dirty="0" smtClean="0">
                <a:latin typeface="Palatino Linotype" pitchFamily="18" charset="0"/>
              </a:rPr>
              <a:t>19</a:t>
            </a:r>
            <a:r>
              <a:rPr lang="el-GR" sz="1400" dirty="0" smtClean="0">
                <a:latin typeface="Palatino Linotype" pitchFamily="18" charset="0"/>
              </a:rPr>
              <a:t>03</a:t>
            </a:r>
            <a:r>
              <a:rPr lang="en-US" sz="1400" dirty="0" smtClean="0">
                <a:latin typeface="Palatino Linotype" pitchFamily="18" charset="0"/>
              </a:rPr>
              <a:t>-19</a:t>
            </a:r>
            <a:r>
              <a:rPr lang="el-GR" sz="1400" dirty="0" smtClean="0">
                <a:latin typeface="Palatino Linotype" pitchFamily="18" charset="0"/>
              </a:rPr>
              <a:t>70</a:t>
            </a:r>
            <a:r>
              <a:rPr lang="en-US" sz="1400" dirty="0" smtClean="0">
                <a:latin typeface="Palatino Linotype" pitchFamily="18" charset="0"/>
              </a:rPr>
              <a:t>), </a:t>
            </a:r>
            <a:r>
              <a:rPr lang="el-GR" sz="1400" i="1" dirty="0" smtClean="0">
                <a:latin typeface="Palatino Linotype" pitchFamily="18" charset="0"/>
              </a:rPr>
              <a:t>Αρ</a:t>
            </a:r>
            <a:r>
              <a:rPr lang="en-US" sz="1400" i="1" dirty="0" smtClean="0">
                <a:latin typeface="Palatino Linotype" pitchFamily="18" charset="0"/>
              </a:rPr>
              <a:t>. 3/</a:t>
            </a:r>
            <a:r>
              <a:rPr lang="el-GR" sz="1400" i="1" dirty="0" smtClean="0">
                <a:latin typeface="Palatino Linotype" pitchFamily="18" charset="0"/>
              </a:rPr>
              <a:t>Αρ</a:t>
            </a:r>
            <a:r>
              <a:rPr lang="en-US" sz="1400" i="1" dirty="0" smtClean="0">
                <a:latin typeface="Palatino Linotype" pitchFamily="18" charset="0"/>
              </a:rPr>
              <a:t>. </a:t>
            </a:r>
            <a:r>
              <a:rPr lang="en-US" sz="1400" i="1" dirty="0" smtClean="0">
                <a:latin typeface="Palatino Linotype" pitchFamily="18" charset="0"/>
              </a:rPr>
              <a:t>13 </a:t>
            </a:r>
            <a:r>
              <a:rPr lang="en-US" sz="1400" dirty="0" smtClean="0">
                <a:latin typeface="Palatino Linotype" pitchFamily="18" charset="0"/>
              </a:rPr>
              <a:t>(</a:t>
            </a:r>
            <a:r>
              <a:rPr lang="el-GR" sz="1400" i="1" dirty="0" smtClean="0">
                <a:latin typeface="Palatino Linotype" pitchFamily="18" charset="0"/>
              </a:rPr>
              <a:t>Κόκκινο</a:t>
            </a:r>
            <a:r>
              <a:rPr lang="en-US" sz="1400" i="1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μαύρο</a:t>
            </a:r>
            <a:r>
              <a:rPr lang="en-US" sz="1400" i="1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πράσινο</a:t>
            </a:r>
            <a:r>
              <a:rPr lang="en-US" sz="1400" i="1" dirty="0" smtClean="0">
                <a:latin typeface="Palatino Linotype" pitchFamily="18" charset="0"/>
              </a:rPr>
              <a:t> </a:t>
            </a:r>
            <a:r>
              <a:rPr lang="el-GR" sz="1400" i="1" dirty="0" smtClean="0">
                <a:latin typeface="Palatino Linotype" pitchFamily="18" charset="0"/>
              </a:rPr>
              <a:t>σε πορτοκαλί</a:t>
            </a:r>
            <a:r>
              <a:rPr lang="el-GR" sz="1400" dirty="0" smtClean="0">
                <a:latin typeface="Palatino Linotype" pitchFamily="18" charset="0"/>
              </a:rPr>
              <a:t>)</a:t>
            </a:r>
            <a:r>
              <a:rPr lang="en-US" sz="1400" i="1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1949, </a:t>
            </a:r>
            <a:r>
              <a:rPr lang="el-GR" sz="1400" dirty="0" smtClean="0">
                <a:latin typeface="Palatino Linotype" pitchFamily="18" charset="0"/>
              </a:rPr>
              <a:t/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 </a:t>
            </a:r>
            <a:r>
              <a:rPr lang="en-US" sz="1400" dirty="0" smtClean="0">
                <a:latin typeface="Palatino Linotype" pitchFamily="18" charset="0"/>
              </a:rPr>
              <a:t>216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5 </a:t>
            </a:r>
            <a:r>
              <a:rPr lang="en-US" sz="1400" dirty="0" smtClean="0">
                <a:latin typeface="Palatino Linotype" pitchFamily="18" charset="0"/>
              </a:rPr>
              <a:t>x </a:t>
            </a:r>
            <a:r>
              <a:rPr lang="en-US" sz="1400" dirty="0" smtClean="0">
                <a:latin typeface="Palatino Linotype" pitchFamily="18" charset="0"/>
              </a:rPr>
              <a:t>16</a:t>
            </a:r>
            <a:r>
              <a:rPr lang="el-GR" sz="1400" dirty="0" smtClean="0">
                <a:latin typeface="Palatino Linotype" pitchFamily="18" charset="0"/>
              </a:rPr>
              <a:t>5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εκ., Νέα Υόρκη, Μουσείο Μοντέρνας Τέχνης.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220px-RothkoBlackG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2257" y="476672"/>
            <a:ext cx="423547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Yves Klein (1928-1962), </a:t>
            </a:r>
            <a:r>
              <a:rPr lang="el-GR" sz="1400" i="1" dirty="0" smtClean="0">
                <a:latin typeface="Palatino Linotype" pitchFamily="18" charset="0"/>
              </a:rPr>
              <a:t>Μονόχρωμο</a:t>
            </a:r>
            <a:r>
              <a:rPr lang="en-US" sz="1400" dirty="0" smtClean="0">
                <a:latin typeface="Palatino Linotype" pitchFamily="18" charset="0"/>
              </a:rPr>
              <a:t>,</a:t>
            </a:r>
            <a:r>
              <a:rPr lang="el-GR" sz="1400" dirty="0" smtClean="0">
                <a:latin typeface="Palatino Linotype" pitchFamily="18" charset="0"/>
              </a:rPr>
              <a:t> 1961,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ακρυλικά σε ξύλο, </a:t>
            </a:r>
            <a:r>
              <a:rPr lang="en-US" sz="1400" dirty="0" smtClean="0">
                <a:latin typeface="Palatino Linotype" pitchFamily="18" charset="0"/>
              </a:rPr>
              <a:t>195 × 140 </a:t>
            </a:r>
            <a:r>
              <a:rPr lang="el-GR" sz="1400" dirty="0" smtClean="0">
                <a:latin typeface="Palatino Linotype" pitchFamily="18" charset="0"/>
              </a:rPr>
              <a:t>εκ., Νέα Υόρκη, Μουσείο Μοντέρνας Τέχνης. 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CRI_87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76672"/>
            <a:ext cx="4248472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Roy Lichtenstein (</a:t>
            </a:r>
            <a:r>
              <a:rPr lang="el-GR" sz="1400" dirty="0" smtClean="0">
                <a:latin typeface="Palatino Linotype" pitchFamily="18" charset="0"/>
              </a:rPr>
              <a:t>19</a:t>
            </a:r>
            <a:r>
              <a:rPr lang="en-US" sz="1400" dirty="0" smtClean="0">
                <a:latin typeface="Palatino Linotype" pitchFamily="18" charset="0"/>
              </a:rPr>
              <a:t>23-</a:t>
            </a:r>
            <a:r>
              <a:rPr lang="el-GR" sz="1400" dirty="0" smtClean="0">
                <a:latin typeface="Palatino Linotype" pitchFamily="18" charset="0"/>
              </a:rPr>
              <a:t>19</a:t>
            </a:r>
            <a:r>
              <a:rPr lang="en-US" sz="1400" dirty="0" smtClean="0">
                <a:latin typeface="Palatino Linotype" pitchFamily="18" charset="0"/>
              </a:rPr>
              <a:t>97), </a:t>
            </a:r>
            <a:r>
              <a:rPr lang="el-GR" sz="1400" i="1" dirty="0" smtClean="0">
                <a:latin typeface="Palatino Linotype" pitchFamily="18" charset="0"/>
              </a:rPr>
              <a:t>Γυναίκα που πνίγεται, </a:t>
            </a:r>
            <a:br>
              <a:rPr lang="el-GR" sz="1400" i="1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ακρυλικά σε μουσαμά.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Roy_Lichtenstein_Drowning_Gi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9600" y="723900"/>
            <a:ext cx="5384800" cy="5513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21288"/>
            <a:ext cx="9144000" cy="720080"/>
          </a:xfrm>
        </p:spPr>
        <p:txBody>
          <a:bodyPr>
            <a:noAutofit/>
          </a:bodyPr>
          <a:lstStyle/>
          <a:p>
            <a:r>
              <a:rPr lang="el-GR" sz="1400" dirty="0" smtClean="0">
                <a:latin typeface="Palatino Linotype" pitchFamily="18" charset="0"/>
              </a:rPr>
              <a:t>Πάνω: </a:t>
            </a:r>
            <a:r>
              <a:rPr lang="en-US" sz="1400" dirty="0" smtClean="0">
                <a:latin typeface="Palatino Linotype" pitchFamily="18" charset="0"/>
              </a:rPr>
              <a:t>Roy Lichtenstein (</a:t>
            </a:r>
            <a:r>
              <a:rPr lang="el-GR" sz="1400" dirty="0" smtClean="0">
                <a:latin typeface="Palatino Linotype" pitchFamily="18" charset="0"/>
              </a:rPr>
              <a:t>19</a:t>
            </a:r>
            <a:r>
              <a:rPr lang="en-US" sz="1400" dirty="0" smtClean="0">
                <a:latin typeface="Palatino Linotype" pitchFamily="18" charset="0"/>
              </a:rPr>
              <a:t>23-</a:t>
            </a:r>
            <a:r>
              <a:rPr lang="el-GR" sz="1400" dirty="0" smtClean="0">
                <a:latin typeface="Palatino Linotype" pitchFamily="18" charset="0"/>
              </a:rPr>
              <a:t>19</a:t>
            </a:r>
            <a:r>
              <a:rPr lang="en-US" sz="1400" dirty="0" smtClean="0">
                <a:latin typeface="Palatino Linotype" pitchFamily="18" charset="0"/>
              </a:rPr>
              <a:t>97),</a:t>
            </a:r>
            <a:r>
              <a:rPr lang="en-US" sz="1400" i="1" dirty="0" smtClean="0">
                <a:latin typeface="Palatino Linotype" pitchFamily="18" charset="0"/>
              </a:rPr>
              <a:t> Whaam!</a:t>
            </a:r>
            <a:r>
              <a:rPr lang="en-US" sz="1400" dirty="0" smtClean="0">
                <a:latin typeface="Palatino Linotype" pitchFamily="18" charset="0"/>
              </a:rPr>
              <a:t>, 1963, </a:t>
            </a:r>
            <a:r>
              <a:rPr lang="el-GR" sz="1400" i="1" dirty="0" smtClean="0">
                <a:latin typeface="Palatino Linotype" pitchFamily="18" charset="0"/>
              </a:rPr>
              <a:t/>
            </a:r>
            <a:br>
              <a:rPr lang="el-GR" sz="1400" i="1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ακρυλικά σε μουσαμά</a:t>
            </a:r>
            <a:r>
              <a:rPr lang="en-US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Λονδίνο, Πινακοθήκη</a:t>
            </a:r>
            <a:r>
              <a:rPr lang="en-US" sz="1400" dirty="0" smtClean="0">
                <a:latin typeface="Palatino Linotype" pitchFamily="18" charset="0"/>
              </a:rPr>
              <a:t> Tate</a:t>
            </a:r>
            <a:r>
              <a:rPr lang="el-GR" sz="1400" dirty="0" smtClean="0">
                <a:latin typeface="Palatino Linotype" pitchFamily="18" charset="0"/>
              </a:rPr>
              <a:t>.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Κάτω: Το πρότυπο του έργου.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300px-Roy_Lichtenstein_Wha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5687" y="692696"/>
            <a:ext cx="5632625" cy="2376264"/>
          </a:xfrm>
          <a:prstGeom prst="rect">
            <a:avLst/>
          </a:prstGeom>
        </p:spPr>
      </p:pic>
      <p:pic>
        <p:nvPicPr>
          <p:cNvPr id="5" name="4 - Εικόνα" descr="Roy_Lichtenstein_Whamm_Original_and_Lichtenstein_Derivati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356992"/>
            <a:ext cx="53054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Roy Lichtenstein (</a:t>
            </a:r>
            <a:r>
              <a:rPr lang="el-GR" sz="1400" dirty="0" smtClean="0">
                <a:latin typeface="Palatino Linotype" pitchFamily="18" charset="0"/>
              </a:rPr>
              <a:t>19</a:t>
            </a:r>
            <a:r>
              <a:rPr lang="en-US" sz="1400" dirty="0" smtClean="0">
                <a:latin typeface="Palatino Linotype" pitchFamily="18" charset="0"/>
              </a:rPr>
              <a:t>23-</a:t>
            </a:r>
            <a:r>
              <a:rPr lang="el-GR" sz="1400" dirty="0" smtClean="0">
                <a:latin typeface="Palatino Linotype" pitchFamily="18" charset="0"/>
              </a:rPr>
              <a:t>19</a:t>
            </a:r>
            <a:r>
              <a:rPr lang="en-US" sz="1400" dirty="0" smtClean="0">
                <a:latin typeface="Palatino Linotype" pitchFamily="18" charset="0"/>
              </a:rPr>
              <a:t>97), </a:t>
            </a:r>
            <a:r>
              <a:rPr lang="el-GR" sz="1400" i="1" dirty="0" smtClean="0">
                <a:latin typeface="Palatino Linotype" pitchFamily="18" charset="0"/>
              </a:rPr>
              <a:t>Κεφάλι</a:t>
            </a:r>
            <a:r>
              <a:rPr lang="el-GR" sz="1400" dirty="0" smtClean="0">
                <a:latin typeface="Palatino Linotype" pitchFamily="18" charset="0"/>
              </a:rPr>
              <a:t>, 19</a:t>
            </a:r>
            <a:r>
              <a:rPr lang="en-US" sz="1400" dirty="0" smtClean="0">
                <a:latin typeface="Palatino Linotype" pitchFamily="18" charset="0"/>
              </a:rPr>
              <a:t>9</a:t>
            </a:r>
            <a:r>
              <a:rPr lang="el-GR" sz="1400" dirty="0" smtClean="0">
                <a:latin typeface="Palatino Linotype" pitchFamily="18" charset="0"/>
              </a:rPr>
              <a:t>2,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κεραμικό και οπλισμένο σκυρόδεμα, </a:t>
            </a:r>
            <a:r>
              <a:rPr lang="en-US" sz="1400" dirty="0" smtClean="0">
                <a:latin typeface="Palatino Linotype" pitchFamily="18" charset="0"/>
              </a:rPr>
              <a:t>19,5 x 14 x </a:t>
            </a:r>
            <a:r>
              <a:rPr lang="el-GR" sz="1400" dirty="0" smtClean="0">
                <a:latin typeface="Palatino Linotype" pitchFamily="18" charset="0"/>
              </a:rPr>
              <a:t>0,</a:t>
            </a:r>
            <a:r>
              <a:rPr lang="en-US" sz="1400" dirty="0" smtClean="0">
                <a:latin typeface="Palatino Linotype" pitchFamily="18" charset="0"/>
              </a:rPr>
              <a:t>18 </a:t>
            </a:r>
            <a:r>
              <a:rPr lang="el-GR" sz="1400" dirty="0" smtClean="0">
                <a:latin typeface="Palatino Linotype" pitchFamily="18" charset="0"/>
              </a:rPr>
              <a:t>μ., Βαρκελώνη.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220px-La_Cara_de_Barcelona_-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4664"/>
            <a:ext cx="3744416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949280"/>
            <a:ext cx="9144000" cy="648072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Richard Hamilton</a:t>
            </a:r>
            <a:r>
              <a:rPr lang="el-GR" sz="1400" dirty="0" smtClean="0">
                <a:latin typeface="Palatino Linotype" pitchFamily="18" charset="0"/>
              </a:rPr>
              <a:t> (1922-2011)</a:t>
            </a:r>
            <a:r>
              <a:rPr lang="en-US" sz="1400" dirty="0" smtClean="0">
                <a:latin typeface="Palatino Linotype" pitchFamily="18" charset="0"/>
              </a:rPr>
              <a:t>, </a:t>
            </a:r>
            <a:r>
              <a:rPr lang="el-GR" sz="1400" i="1" dirty="0" smtClean="0">
                <a:latin typeface="Palatino Linotype" pitchFamily="18" charset="0"/>
              </a:rPr>
              <a:t>Τι κάνει τα σημερινά σπίτια τόσο διαφορετικά, τόσο ελκυστικά;</a:t>
            </a:r>
            <a:r>
              <a:rPr lang="el-GR" sz="1400" dirty="0" smtClean="0">
                <a:latin typeface="Palatino Linotype" pitchFamily="18" charset="0"/>
              </a:rPr>
              <a:t>, 1956,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κολάζ, </a:t>
            </a:r>
            <a:r>
              <a:rPr lang="en-US" sz="1400" dirty="0" smtClean="0">
                <a:latin typeface="Palatino Linotype" pitchFamily="18" charset="0"/>
              </a:rPr>
              <a:t>26 × 24</a:t>
            </a:r>
            <a:r>
              <a:rPr lang="el-GR" sz="1400" dirty="0" smtClean="0">
                <a:latin typeface="Palatino Linotype" pitchFamily="18" charset="0"/>
              </a:rPr>
              <a:t>,</a:t>
            </a:r>
            <a:r>
              <a:rPr lang="en-US" sz="1400" dirty="0" smtClean="0">
                <a:latin typeface="Palatino Linotype" pitchFamily="18" charset="0"/>
              </a:rPr>
              <a:t>8 </a:t>
            </a:r>
            <a:r>
              <a:rPr lang="el-GR" sz="1400" dirty="0" smtClean="0">
                <a:latin typeface="Palatino Linotype" pitchFamily="18" charset="0"/>
              </a:rPr>
              <a:t>εκ., Τυβίγγη, Αίθουσα Τέχνης.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Hamilton-appeal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694" y="620688"/>
            <a:ext cx="4728603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Andy Warhol (1928-19</a:t>
            </a:r>
            <a:r>
              <a:rPr lang="el-GR" sz="1400" dirty="0" smtClean="0">
                <a:latin typeface="Palatino Linotype" pitchFamily="18" charset="0"/>
              </a:rPr>
              <a:t>8</a:t>
            </a:r>
            <a:r>
              <a:rPr lang="en-US" sz="1400" dirty="0" smtClean="0">
                <a:latin typeface="Palatino Linotype" pitchFamily="18" charset="0"/>
              </a:rPr>
              <a:t>7), </a:t>
            </a:r>
            <a:r>
              <a:rPr lang="el-GR" sz="1400" i="1" dirty="0" smtClean="0">
                <a:latin typeface="Palatino Linotype" pitchFamily="18" charset="0"/>
              </a:rPr>
              <a:t>Ντοματόσουπα </a:t>
            </a:r>
            <a:r>
              <a:rPr lang="en-US" sz="1400" i="1" dirty="0" smtClean="0">
                <a:latin typeface="Palatino Linotype" pitchFamily="18" charset="0"/>
              </a:rPr>
              <a:t>Campbell</a:t>
            </a:r>
            <a:r>
              <a:rPr lang="en-US" sz="1400" dirty="0" smtClean="0">
                <a:latin typeface="Palatino Linotype" pitchFamily="18" charset="0"/>
              </a:rPr>
              <a:t>, 1968,</a:t>
            </a:r>
            <a:br>
              <a:rPr lang="en-US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μεταξοτυπία.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Warhol-Campbell_Soup-1-screenprint-1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2700" y="381000"/>
            <a:ext cx="4038600" cy="578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94928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l-GR" sz="1400" dirty="0" smtClean="0">
                <a:latin typeface="Palatino Linotype" pitchFamily="18" charset="0"/>
              </a:rPr>
              <a:t>Αριστερά: </a:t>
            </a:r>
            <a:r>
              <a:rPr lang="en-US" sz="1400" dirty="0" smtClean="0">
                <a:latin typeface="Palatino Linotype" pitchFamily="18" charset="0"/>
              </a:rPr>
              <a:t>Andy Warhol (1928-19</a:t>
            </a:r>
            <a:r>
              <a:rPr lang="el-GR" sz="1400" dirty="0" smtClean="0">
                <a:latin typeface="Palatino Linotype" pitchFamily="18" charset="0"/>
              </a:rPr>
              <a:t>8</a:t>
            </a:r>
            <a:r>
              <a:rPr lang="en-US" sz="1400" dirty="0" smtClean="0">
                <a:latin typeface="Palatino Linotype" pitchFamily="18" charset="0"/>
              </a:rPr>
              <a:t>7), </a:t>
            </a:r>
            <a:r>
              <a:rPr lang="en-US" sz="1400" i="1" dirty="0" smtClean="0">
                <a:latin typeface="Palatino Linotype" pitchFamily="18" charset="0"/>
              </a:rPr>
              <a:t>Marilyn Monroe</a:t>
            </a:r>
            <a:r>
              <a:rPr lang="en-US" sz="1400" dirty="0" smtClean="0">
                <a:latin typeface="Palatino Linotype" pitchFamily="18" charset="0"/>
              </a:rPr>
              <a:t>, </a:t>
            </a:r>
            <a:br>
              <a:rPr lang="en-US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μεταξοτυπία.</a:t>
            </a:r>
            <a:r>
              <a:rPr lang="en-US" sz="1400" dirty="0" smtClean="0">
                <a:latin typeface="Palatino Linotype" pitchFamily="18" charset="0"/>
              </a:rPr>
              <a:t/>
            </a:r>
            <a:br>
              <a:rPr lang="en-US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Δεξιά: </a:t>
            </a:r>
            <a:r>
              <a:rPr lang="en-US" sz="1400" dirty="0" smtClean="0">
                <a:latin typeface="Palatino Linotype" pitchFamily="18" charset="0"/>
              </a:rPr>
              <a:t>Andy Warhol (1928-19</a:t>
            </a:r>
            <a:r>
              <a:rPr lang="el-GR" sz="1400" dirty="0" smtClean="0">
                <a:latin typeface="Palatino Linotype" pitchFamily="18" charset="0"/>
              </a:rPr>
              <a:t>8</a:t>
            </a:r>
            <a:r>
              <a:rPr lang="en-US" sz="1400" dirty="0" smtClean="0">
                <a:latin typeface="Palatino Linotype" pitchFamily="18" charset="0"/>
              </a:rPr>
              <a:t>7), </a:t>
            </a:r>
            <a:r>
              <a:rPr lang="en-US" sz="1400" i="1" dirty="0" smtClean="0">
                <a:latin typeface="Palatino Linotype" pitchFamily="18" charset="0"/>
              </a:rPr>
              <a:t>Michael Jackson</a:t>
            </a:r>
            <a:r>
              <a:rPr lang="en-US" sz="1400" dirty="0" smtClean="0">
                <a:latin typeface="Palatino Linotype" pitchFamily="18" charset="0"/>
              </a:rPr>
              <a:t>, </a:t>
            </a:r>
            <a:br>
              <a:rPr lang="en-US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μεταξοτυπία.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warhol-marily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960440" cy="4104456"/>
          </a:xfrm>
          <a:prstGeom prst="rect">
            <a:avLst/>
          </a:prstGeom>
        </p:spPr>
      </p:pic>
      <p:pic>
        <p:nvPicPr>
          <p:cNvPr id="5" name="4 - Εικόνα" descr="κατάλογο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367240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O Jackson Pollock </a:t>
            </a:r>
            <a:r>
              <a:rPr lang="el-GR" sz="1400" dirty="0" smtClean="0">
                <a:latin typeface="Palatino Linotype" pitchFamily="18" charset="0"/>
              </a:rPr>
              <a:t>(1912-1956) επί το έργον.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JacksonPollocksplattering-21z6k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48680"/>
            <a:ext cx="4788024" cy="5400600"/>
          </a:xfrm>
          <a:prstGeom prst="rect">
            <a:avLst/>
          </a:prstGeom>
        </p:spPr>
      </p:pic>
      <p:pic>
        <p:nvPicPr>
          <p:cNvPr id="5" name="4 - Εικόνα" descr="image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4355976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Victor Vasarely (1906-1997),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n-US" sz="1400" i="1" dirty="0" smtClean="0">
                <a:latin typeface="Palatino Linotype" pitchFamily="18" charset="0"/>
              </a:rPr>
              <a:t>Vega</a:t>
            </a:r>
            <a:r>
              <a:rPr lang="el-GR" sz="1400" i="1" dirty="0" smtClean="0">
                <a:latin typeface="Palatino Linotype" pitchFamily="18" charset="0"/>
              </a:rPr>
              <a:t>-</a:t>
            </a:r>
            <a:r>
              <a:rPr lang="en-US" sz="1400" i="1" dirty="0" smtClean="0">
                <a:latin typeface="Palatino Linotype" pitchFamily="18" charset="0"/>
              </a:rPr>
              <a:t>or</a:t>
            </a:r>
            <a:r>
              <a:rPr lang="el-GR" sz="1400" i="1" dirty="0" smtClean="0">
                <a:latin typeface="Palatino Linotype" pitchFamily="18" charset="0"/>
              </a:rPr>
              <a:t>-</a:t>
            </a:r>
            <a:r>
              <a:rPr lang="en-US" sz="1400" i="1" dirty="0" smtClean="0">
                <a:latin typeface="Palatino Linotype" pitchFamily="18" charset="0"/>
              </a:rPr>
              <a:t>va</a:t>
            </a:r>
            <a:r>
              <a:rPr lang="en-US" sz="1400" dirty="0" smtClean="0">
                <a:latin typeface="Palatino Linotype" pitchFamily="18" charset="0"/>
              </a:rPr>
              <a:t>, 1969, </a:t>
            </a:r>
            <a:r>
              <a:rPr lang="el-GR" sz="1400" dirty="0" smtClean="0">
                <a:latin typeface="Palatino Linotype" pitchFamily="18" charset="0"/>
              </a:rPr>
              <a:t/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τέμπερα σε μουσαμά, </a:t>
            </a:r>
            <a:r>
              <a:rPr lang="en-US" sz="1400" dirty="0" smtClean="0">
                <a:latin typeface="Palatino Linotype" pitchFamily="18" charset="0"/>
              </a:rPr>
              <a:t>70 ×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70 </a:t>
            </a:r>
            <a:r>
              <a:rPr lang="el-GR" sz="1400" dirty="0" smtClean="0">
                <a:latin typeface="Palatino Linotype" pitchFamily="18" charset="0"/>
              </a:rPr>
              <a:t>εκ</a:t>
            </a:r>
            <a:r>
              <a:rPr lang="en-US" sz="1400" dirty="0" smtClean="0">
                <a:latin typeface="Palatino Linotype" pitchFamily="18" charset="0"/>
              </a:rPr>
              <a:t>.</a:t>
            </a:r>
            <a:endParaRPr lang="el-GR" sz="1400" dirty="0"/>
          </a:p>
        </p:txBody>
      </p:sp>
      <p:pic>
        <p:nvPicPr>
          <p:cNvPr id="4" name="3 - Εικόνα" descr="picture.as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887" y="1052736"/>
            <a:ext cx="4848225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Joseph Beuys (192</a:t>
            </a:r>
            <a:r>
              <a:rPr lang="el-GR" sz="1400" dirty="0" smtClean="0">
                <a:latin typeface="Palatino Linotype" pitchFamily="18" charset="0"/>
              </a:rPr>
              <a:t>1</a:t>
            </a:r>
            <a:r>
              <a:rPr lang="en-US" sz="1400" dirty="0" smtClean="0">
                <a:latin typeface="Palatino Linotype" pitchFamily="18" charset="0"/>
              </a:rPr>
              <a:t>-19</a:t>
            </a:r>
            <a:r>
              <a:rPr lang="el-GR" sz="1400" dirty="0" smtClean="0">
                <a:latin typeface="Palatino Linotype" pitchFamily="18" charset="0"/>
              </a:rPr>
              <a:t>86</a:t>
            </a:r>
            <a:r>
              <a:rPr lang="en-US" sz="1400" dirty="0" smtClean="0">
                <a:latin typeface="Palatino Linotype" pitchFamily="18" charset="0"/>
              </a:rPr>
              <a:t>), </a:t>
            </a:r>
            <a:r>
              <a:rPr lang="el-GR" sz="1400" i="1" dirty="0" smtClean="0">
                <a:latin typeface="Palatino Linotype" pitchFamily="18" charset="0"/>
              </a:rPr>
              <a:t>Μου αρέσει η Αμερική και της αρέσω κι εκείνης</a:t>
            </a:r>
            <a:r>
              <a:rPr lang="en-US" sz="1400" dirty="0" smtClean="0">
                <a:latin typeface="Palatino Linotype" pitchFamily="18" charset="0"/>
              </a:rPr>
              <a:t>, 19</a:t>
            </a:r>
            <a:r>
              <a:rPr lang="el-GR" sz="1400" dirty="0" smtClean="0">
                <a:latin typeface="Palatino Linotype" pitchFamily="18" charset="0"/>
              </a:rPr>
              <a:t>74</a:t>
            </a:r>
            <a:r>
              <a:rPr lang="en-US" sz="1400" dirty="0" smtClean="0">
                <a:latin typeface="Palatino Linotype" pitchFamily="18" charset="0"/>
              </a:rPr>
              <a:t>,</a:t>
            </a:r>
            <a:br>
              <a:rPr lang="en-US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εγκατάσταση.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Beuys_I_like_America_and_America_likes_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7043"/>
            <a:ext cx="9144000" cy="55239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Rudolf Schwarzkogler (1940-1969), </a:t>
            </a:r>
            <a:r>
              <a:rPr lang="el-GR" sz="1400" i="1" dirty="0" smtClean="0">
                <a:latin typeface="Palatino Linotype" pitchFamily="18" charset="0"/>
              </a:rPr>
              <a:t>3η</a:t>
            </a:r>
            <a:r>
              <a:rPr lang="el-GR" sz="1400" dirty="0" smtClean="0">
                <a:latin typeface="Palatino Linotype" pitchFamily="18" charset="0"/>
              </a:rPr>
              <a:t> π</a:t>
            </a:r>
            <a:r>
              <a:rPr lang="el-GR" sz="1400" i="1" dirty="0" smtClean="0">
                <a:latin typeface="Palatino Linotype" pitchFamily="18" charset="0"/>
              </a:rPr>
              <a:t>ράξη, </a:t>
            </a:r>
            <a:r>
              <a:rPr lang="el-GR" sz="1400" dirty="0" smtClean="0">
                <a:latin typeface="Palatino Linotype" pitchFamily="18" charset="0"/>
              </a:rPr>
              <a:t>1969,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παράσταση τυπωμένη σε χαρτί, Λονδίνο, Πινακοθήκη </a:t>
            </a:r>
            <a:r>
              <a:rPr lang="en-US" sz="1400" dirty="0" smtClean="0">
                <a:latin typeface="Palatino Linotype" pitchFamily="18" charset="0"/>
              </a:rPr>
              <a:t>Tate</a:t>
            </a:r>
            <a:r>
              <a:rPr lang="el-GR" sz="1400" dirty="0" smtClean="0">
                <a:latin typeface="Palatino Linotype" pitchFamily="18" charset="0"/>
              </a:rPr>
              <a:t>.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T11848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18317"/>
            <a:ext cx="4752528" cy="57469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21288"/>
            <a:ext cx="9144000" cy="648072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Edward Kienholz (</a:t>
            </a:r>
            <a:r>
              <a:rPr lang="el-GR" sz="1400" dirty="0" smtClean="0">
                <a:latin typeface="Palatino Linotype" pitchFamily="18" charset="0"/>
              </a:rPr>
              <a:t>1927</a:t>
            </a:r>
            <a:r>
              <a:rPr lang="en-US" sz="1400" dirty="0" smtClean="0">
                <a:latin typeface="Palatino Linotype" pitchFamily="18" charset="0"/>
              </a:rPr>
              <a:t>-</a:t>
            </a:r>
            <a:r>
              <a:rPr lang="el-GR" sz="1400" dirty="0" smtClean="0">
                <a:latin typeface="Palatino Linotype" pitchFamily="18" charset="0"/>
              </a:rPr>
              <a:t>1994</a:t>
            </a:r>
            <a:r>
              <a:rPr lang="en-US" sz="1400" dirty="0" smtClean="0">
                <a:latin typeface="Palatino Linotype" pitchFamily="18" charset="0"/>
              </a:rPr>
              <a:t>), </a:t>
            </a:r>
            <a:r>
              <a:rPr lang="el-GR" sz="1400" i="1" dirty="0" smtClean="0">
                <a:latin typeface="Palatino Linotype" pitchFamily="18" charset="0"/>
              </a:rPr>
              <a:t>Τα γενέθλια</a:t>
            </a:r>
            <a:r>
              <a:rPr lang="el-GR" sz="1400" dirty="0" smtClean="0">
                <a:latin typeface="Palatino Linotype" pitchFamily="18" charset="0"/>
              </a:rPr>
              <a:t>, 1964, εγκατάσταση (φωτιζόμενο ανθρώπινο ομοίωμα, τραπέζι γυναικολογικής εξέτασης, βαλίτσα, ρούχα, χαρτί, μαλλί, υαλόνημα, χρώμα και πολυεστερική ρητίνη),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213 × 305 × 152 εκ., Στουγκάρδη, Μουσείο Τέχνης.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birth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6120680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805264"/>
            <a:ext cx="9144000" cy="1052736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Edward Kienholz (</a:t>
            </a:r>
            <a:r>
              <a:rPr lang="el-GR" sz="1400" dirty="0" smtClean="0">
                <a:latin typeface="Palatino Linotype" pitchFamily="18" charset="0"/>
              </a:rPr>
              <a:t>1927</a:t>
            </a:r>
            <a:r>
              <a:rPr lang="en-US" sz="1400" dirty="0" smtClean="0">
                <a:latin typeface="Palatino Linotype" pitchFamily="18" charset="0"/>
              </a:rPr>
              <a:t>-</a:t>
            </a:r>
            <a:r>
              <a:rPr lang="el-GR" sz="1400" dirty="0" smtClean="0">
                <a:latin typeface="Palatino Linotype" pitchFamily="18" charset="0"/>
              </a:rPr>
              <a:t>1994</a:t>
            </a:r>
            <a:r>
              <a:rPr lang="en-US" sz="1400" dirty="0" smtClean="0">
                <a:latin typeface="Palatino Linotype" pitchFamily="18" charset="0"/>
              </a:rPr>
              <a:t>), </a:t>
            </a:r>
            <a:r>
              <a:rPr lang="el-GR" sz="1400" i="1" dirty="0" smtClean="0">
                <a:latin typeface="Palatino Linotype" pitchFamily="18" charset="0"/>
              </a:rPr>
              <a:t>Φορητό ηρώο</a:t>
            </a:r>
            <a:r>
              <a:rPr lang="el-GR" sz="1400" dirty="0" smtClean="0">
                <a:latin typeface="Palatino Linotype" pitchFamily="18" charset="0"/>
              </a:rPr>
              <a:t>, 1968, εγκατάσταση (γύψινα προπλάσματα, ταφόπλακα,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μαυροπίνακας</a:t>
            </a:r>
            <a:r>
              <a:rPr lang="en-US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σημαία</a:t>
            </a:r>
            <a:r>
              <a:rPr lang="en-US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αφίσα</a:t>
            </a:r>
            <a:r>
              <a:rPr lang="en-US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έπιπλα εστιατορίου</a:t>
            </a:r>
            <a:r>
              <a:rPr lang="en-US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φωτογραφίες</a:t>
            </a:r>
            <a:r>
              <a:rPr lang="en-US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μηχανή κόκα-κόλας</a:t>
            </a:r>
            <a:r>
              <a:rPr lang="en-US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ταριχευμένος σκύλος</a:t>
            </a:r>
            <a:r>
              <a:rPr lang="en-US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ξύλο</a:t>
            </a:r>
            <a:r>
              <a:rPr lang="en-US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μέταλλο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και </a:t>
            </a:r>
            <a:r>
              <a:rPr lang="el-GR" sz="1400" dirty="0" smtClean="0">
                <a:latin typeface="Palatino Linotype" pitchFamily="18" charset="0"/>
              </a:rPr>
              <a:t>υαλόνημα), </a:t>
            </a:r>
            <a:r>
              <a:rPr lang="en-US" sz="1400" dirty="0" smtClean="0">
                <a:latin typeface="Palatino Linotype" pitchFamily="18" charset="0"/>
              </a:rPr>
              <a:t>29</a:t>
            </a:r>
            <a:r>
              <a:rPr lang="el-GR" sz="1400" dirty="0" smtClean="0">
                <a:latin typeface="Palatino Linotype" pitchFamily="18" charset="0"/>
              </a:rPr>
              <a:t>0</a:t>
            </a:r>
            <a:r>
              <a:rPr lang="en-US" sz="1400" dirty="0" smtClean="0">
                <a:latin typeface="Palatino Linotype" pitchFamily="18" charset="0"/>
              </a:rPr>
              <a:t> × 97</a:t>
            </a:r>
            <a:r>
              <a:rPr lang="el-GR" sz="1400" dirty="0" smtClean="0">
                <a:latin typeface="Palatino Linotype" pitchFamily="18" charset="0"/>
              </a:rPr>
              <a:t>6</a:t>
            </a:r>
            <a:r>
              <a:rPr lang="en-US" sz="1400" dirty="0" smtClean="0">
                <a:latin typeface="Palatino Linotype" pitchFamily="18" charset="0"/>
              </a:rPr>
              <a:t> × 24</a:t>
            </a:r>
            <a:r>
              <a:rPr lang="el-GR" sz="1400" dirty="0" smtClean="0">
                <a:latin typeface="Palatino Linotype" pitchFamily="18" charset="0"/>
              </a:rPr>
              <a:t>4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εκ., Κολωνία, Μουσείο </a:t>
            </a:r>
            <a:r>
              <a:rPr lang="en-US" sz="1400" dirty="0" smtClean="0">
                <a:latin typeface="Palatino Linotype" pitchFamily="18" charset="0"/>
              </a:rPr>
              <a:t>Ludwig</a:t>
            </a:r>
            <a:r>
              <a:rPr lang="el-GR" sz="1400" dirty="0" smtClean="0">
                <a:latin typeface="Palatino Linotype" pitchFamily="18" charset="0"/>
              </a:rPr>
              <a:t>.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the_portable_war_memorial_p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Jackson Pollock (</a:t>
            </a:r>
            <a:r>
              <a:rPr lang="el-GR" sz="1400" dirty="0" smtClean="0">
                <a:latin typeface="Palatino Linotype" pitchFamily="18" charset="0"/>
              </a:rPr>
              <a:t>1912</a:t>
            </a:r>
            <a:r>
              <a:rPr lang="en-US" sz="1400" dirty="0" smtClean="0">
                <a:latin typeface="Palatino Linotype" pitchFamily="18" charset="0"/>
              </a:rPr>
              <a:t>-</a:t>
            </a:r>
            <a:r>
              <a:rPr lang="el-GR" sz="1400" dirty="0" smtClean="0">
                <a:latin typeface="Palatino Linotype" pitchFamily="18" charset="0"/>
              </a:rPr>
              <a:t>1956</a:t>
            </a:r>
            <a:r>
              <a:rPr lang="en-US" sz="1400" dirty="0" smtClean="0">
                <a:latin typeface="Palatino Linotype" pitchFamily="18" charset="0"/>
              </a:rPr>
              <a:t>), </a:t>
            </a:r>
            <a:r>
              <a:rPr lang="el-GR" sz="1400" i="1" dirty="0" smtClean="0">
                <a:latin typeface="Palatino Linotype" pitchFamily="18" charset="0"/>
              </a:rPr>
              <a:t>Αρσενικό - Θηλυκό</a:t>
            </a:r>
            <a:r>
              <a:rPr lang="el-GR" sz="1400" dirty="0" smtClean="0">
                <a:latin typeface="Palatino Linotype" pitchFamily="18" charset="0"/>
              </a:rPr>
              <a:t>, 1942,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 Φιλαδέλφεια, Μουσείο Τέχνης.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pollock.male-fem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4176464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Jackson Pollock (</a:t>
            </a:r>
            <a:r>
              <a:rPr lang="el-GR" sz="1400" dirty="0" smtClean="0">
                <a:latin typeface="Palatino Linotype" pitchFamily="18" charset="0"/>
              </a:rPr>
              <a:t>1912</a:t>
            </a:r>
            <a:r>
              <a:rPr lang="en-US" sz="1400" dirty="0" smtClean="0">
                <a:latin typeface="Palatino Linotype" pitchFamily="18" charset="0"/>
              </a:rPr>
              <a:t>-</a:t>
            </a:r>
            <a:r>
              <a:rPr lang="el-GR" sz="1400" dirty="0" smtClean="0">
                <a:latin typeface="Palatino Linotype" pitchFamily="18" charset="0"/>
              </a:rPr>
              <a:t>1956</a:t>
            </a:r>
            <a:r>
              <a:rPr lang="en-US" sz="1400" dirty="0" smtClean="0">
                <a:latin typeface="Palatino Linotype" pitchFamily="18" charset="0"/>
              </a:rPr>
              <a:t>), </a:t>
            </a:r>
            <a:r>
              <a:rPr lang="el-GR" sz="1400" i="1" dirty="0" smtClean="0">
                <a:latin typeface="Palatino Linotype" pitchFamily="18" charset="0"/>
              </a:rPr>
              <a:t>Μπλε (</a:t>
            </a:r>
            <a:r>
              <a:rPr lang="en-US" sz="1400" i="1" dirty="0" smtClean="0">
                <a:latin typeface="Palatino Linotype" pitchFamily="18" charset="0"/>
              </a:rPr>
              <a:t>Moby</a:t>
            </a:r>
            <a:r>
              <a:rPr lang="el-GR" sz="1400" i="1" dirty="0" smtClean="0">
                <a:latin typeface="Palatino Linotype" pitchFamily="18" charset="0"/>
              </a:rPr>
              <a:t> </a:t>
            </a:r>
            <a:r>
              <a:rPr lang="en-US" sz="1400" i="1" dirty="0" smtClean="0">
                <a:latin typeface="Palatino Linotype" pitchFamily="18" charset="0"/>
              </a:rPr>
              <a:t>Dick)</a:t>
            </a:r>
            <a:r>
              <a:rPr lang="el-GR" sz="1400" dirty="0" smtClean="0">
                <a:latin typeface="Palatino Linotype" pitchFamily="18" charset="0"/>
              </a:rPr>
              <a:t>, π.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1943,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υδροκομμιογραφία και μελάνη σε ξύλο, Οχάρα, Μουσείο </a:t>
            </a:r>
            <a:r>
              <a:rPr lang="en-US" sz="1400" dirty="0" smtClean="0">
                <a:latin typeface="Palatino Linotype" pitchFamily="18" charset="0"/>
              </a:rPr>
              <a:t>Kurashiki</a:t>
            </a:r>
            <a:r>
              <a:rPr lang="el-GR" sz="1400" dirty="0" smtClean="0">
                <a:latin typeface="Palatino Linotype" pitchFamily="18" charset="0"/>
              </a:rPr>
              <a:t>.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7" name="6 - Εικόνα" descr="pollock.moby-d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6984776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Jackson Pollock (</a:t>
            </a:r>
            <a:r>
              <a:rPr lang="el-GR" sz="1400" dirty="0" smtClean="0">
                <a:latin typeface="Palatino Linotype" pitchFamily="18" charset="0"/>
              </a:rPr>
              <a:t>1912</a:t>
            </a:r>
            <a:r>
              <a:rPr lang="en-US" sz="1400" dirty="0" smtClean="0">
                <a:latin typeface="Palatino Linotype" pitchFamily="18" charset="0"/>
              </a:rPr>
              <a:t>-</a:t>
            </a:r>
            <a:r>
              <a:rPr lang="el-GR" sz="1400" dirty="0" smtClean="0">
                <a:latin typeface="Palatino Linotype" pitchFamily="18" charset="0"/>
              </a:rPr>
              <a:t>1956</a:t>
            </a:r>
            <a:r>
              <a:rPr lang="en-US" sz="1400" dirty="0" smtClean="0">
                <a:latin typeface="Palatino Linotype" pitchFamily="18" charset="0"/>
              </a:rPr>
              <a:t>), </a:t>
            </a:r>
            <a:r>
              <a:rPr lang="el-GR" sz="1400" i="1" dirty="0" smtClean="0">
                <a:latin typeface="Palatino Linotype" pitchFamily="18" charset="0"/>
              </a:rPr>
              <a:t>Λύκαινα</a:t>
            </a:r>
            <a:r>
              <a:rPr lang="el-GR" sz="1400" dirty="0" smtClean="0">
                <a:latin typeface="Palatino Linotype" pitchFamily="18" charset="0"/>
              </a:rPr>
              <a:t>, 1943,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ελαιογραφία, υδροκομμιογραφία και γύψος σε μουσαμά, Νέα Υόρκη, Μουσείο Μοντέρνας Τέχνης. </a:t>
            </a:r>
            <a:endParaRPr lang="el-GR" sz="1400" dirty="0"/>
          </a:p>
        </p:txBody>
      </p:sp>
      <p:pic>
        <p:nvPicPr>
          <p:cNvPr id="4" name="3 - Εικόνα" descr="pollock.she-wo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560840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Jackson Pollock (</a:t>
            </a:r>
            <a:r>
              <a:rPr lang="el-GR" sz="1400" dirty="0" smtClean="0">
                <a:latin typeface="Palatino Linotype" pitchFamily="18" charset="0"/>
              </a:rPr>
              <a:t>1912</a:t>
            </a:r>
            <a:r>
              <a:rPr lang="en-US" sz="1400" dirty="0" smtClean="0">
                <a:latin typeface="Palatino Linotype" pitchFamily="18" charset="0"/>
              </a:rPr>
              <a:t>-</a:t>
            </a:r>
            <a:r>
              <a:rPr lang="el-GR" sz="1400" dirty="0" smtClean="0">
                <a:latin typeface="Palatino Linotype" pitchFamily="18" charset="0"/>
              </a:rPr>
              <a:t>1956</a:t>
            </a:r>
            <a:r>
              <a:rPr lang="en-US" sz="1400" dirty="0" smtClean="0">
                <a:latin typeface="Palatino Linotype" pitchFamily="18" charset="0"/>
              </a:rPr>
              <a:t>), </a:t>
            </a:r>
            <a:r>
              <a:rPr lang="el-GR" sz="1400" i="1" dirty="0" smtClean="0">
                <a:latin typeface="Palatino Linotype" pitchFamily="18" charset="0"/>
              </a:rPr>
              <a:t>Το κλειδί</a:t>
            </a:r>
            <a:r>
              <a:rPr lang="el-GR" sz="1400" dirty="0" smtClean="0">
                <a:latin typeface="Palatino Linotype" pitchFamily="18" charset="0"/>
              </a:rPr>
              <a:t>, 1946,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 Σικάγο, Ινστιτούτο Τέχνης.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pollock.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344816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036496" cy="76470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Jackson Pollock (</a:t>
            </a:r>
            <a:r>
              <a:rPr lang="el-GR" sz="1400" dirty="0" smtClean="0">
                <a:latin typeface="Palatino Linotype" pitchFamily="18" charset="0"/>
              </a:rPr>
              <a:t>1912</a:t>
            </a:r>
            <a:r>
              <a:rPr lang="en-US" sz="1400" dirty="0" smtClean="0">
                <a:latin typeface="Palatino Linotype" pitchFamily="18" charset="0"/>
              </a:rPr>
              <a:t>-</a:t>
            </a:r>
            <a:r>
              <a:rPr lang="el-GR" sz="1400" dirty="0" smtClean="0">
                <a:latin typeface="Palatino Linotype" pitchFamily="18" charset="0"/>
              </a:rPr>
              <a:t>1956</a:t>
            </a:r>
            <a:r>
              <a:rPr lang="en-US" sz="1400" dirty="0" smtClean="0">
                <a:latin typeface="Palatino Linotype" pitchFamily="18" charset="0"/>
              </a:rPr>
              <a:t>), </a:t>
            </a:r>
            <a:r>
              <a:rPr lang="el-GR" sz="1400" i="1" dirty="0" smtClean="0">
                <a:latin typeface="Palatino Linotype" pitchFamily="18" charset="0"/>
              </a:rPr>
              <a:t>Αριθμός 1</a:t>
            </a:r>
            <a:r>
              <a:rPr lang="el-GR" sz="1400" dirty="0" smtClean="0">
                <a:latin typeface="Palatino Linotype" pitchFamily="18" charset="0"/>
              </a:rPr>
              <a:t>, 1949,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μουσαμά. 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5" name="4 - Εικόνα" descr="imag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344816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en-US" sz="1400" dirty="0" smtClean="0">
                <a:latin typeface="Palatino Linotype" pitchFamily="18" charset="0"/>
              </a:rPr>
              <a:t>Jackson Pollock (</a:t>
            </a:r>
            <a:r>
              <a:rPr lang="el-GR" sz="1400" dirty="0" smtClean="0">
                <a:latin typeface="Palatino Linotype" pitchFamily="18" charset="0"/>
              </a:rPr>
              <a:t>1912</a:t>
            </a:r>
            <a:r>
              <a:rPr lang="en-US" sz="1400" dirty="0" smtClean="0">
                <a:latin typeface="Palatino Linotype" pitchFamily="18" charset="0"/>
              </a:rPr>
              <a:t>-</a:t>
            </a:r>
            <a:r>
              <a:rPr lang="el-GR" sz="1400" dirty="0" smtClean="0">
                <a:latin typeface="Palatino Linotype" pitchFamily="18" charset="0"/>
              </a:rPr>
              <a:t>1956</a:t>
            </a:r>
            <a:r>
              <a:rPr lang="en-US" sz="1400" dirty="0" smtClean="0">
                <a:latin typeface="Palatino Linotype" pitchFamily="18" charset="0"/>
              </a:rPr>
              <a:t>), </a:t>
            </a:r>
            <a:r>
              <a:rPr lang="el-GR" sz="1400" i="1" dirty="0" smtClean="0">
                <a:latin typeface="Palatino Linotype" pitchFamily="18" charset="0"/>
              </a:rPr>
              <a:t>Μπλε πάσσαλοι: Αριθμός 11</a:t>
            </a:r>
            <a:r>
              <a:rPr lang="el-GR" sz="1400" dirty="0" smtClean="0">
                <a:latin typeface="Palatino Linotype" pitchFamily="18" charset="0"/>
              </a:rPr>
              <a:t>, 1952,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χρώματα σμάλτου και αλουμινίου με γυαλί σε μουσαμά, 212 × 489 εκ., Καμπέρα, Εθνική Πινακοθήκη Αυστραλίας.</a:t>
            </a:r>
            <a:endParaRPr lang="el-GR" sz="1400" dirty="0"/>
          </a:p>
        </p:txBody>
      </p:sp>
      <p:pic>
        <p:nvPicPr>
          <p:cNvPr id="4" name="3 - Εικόνα" descr="imag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2080"/>
            <a:ext cx="9144000" cy="3965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8964488" cy="692696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Willem de Kooning (</a:t>
            </a:r>
            <a:r>
              <a:rPr lang="el-GR" sz="1400" dirty="0" smtClean="0">
                <a:latin typeface="Palatino Linotype" pitchFamily="18" charset="0"/>
              </a:rPr>
              <a:t>19</a:t>
            </a:r>
            <a:r>
              <a:rPr lang="en-US" sz="1400" dirty="0" smtClean="0">
                <a:latin typeface="Palatino Linotype" pitchFamily="18" charset="0"/>
              </a:rPr>
              <a:t>04-</a:t>
            </a:r>
            <a:r>
              <a:rPr lang="el-GR" sz="1400" dirty="0" smtClean="0">
                <a:latin typeface="Palatino Linotype" pitchFamily="18" charset="0"/>
              </a:rPr>
              <a:t>19</a:t>
            </a:r>
            <a:r>
              <a:rPr lang="en-US" sz="1400" dirty="0" smtClean="0">
                <a:latin typeface="Palatino Linotype" pitchFamily="18" charset="0"/>
              </a:rPr>
              <a:t>97), </a:t>
            </a:r>
            <a:r>
              <a:rPr lang="el-GR" sz="1400" i="1" dirty="0" smtClean="0">
                <a:latin typeface="Palatino Linotype" pitchFamily="18" charset="0"/>
              </a:rPr>
              <a:t>Γυναίκα 3</a:t>
            </a:r>
            <a:r>
              <a:rPr lang="el-GR" sz="1400" dirty="0" smtClean="0">
                <a:latin typeface="Palatino Linotype" pitchFamily="18" charset="0"/>
              </a:rPr>
              <a:t>, 1953, </a:t>
            </a:r>
            <a:br>
              <a:rPr lang="el-GR" sz="1400" dirty="0" smtClean="0">
                <a:latin typeface="Palatino Linotype" pitchFamily="18" charset="0"/>
              </a:rPr>
            </a:br>
            <a:r>
              <a:rPr lang="el-GR" sz="1400" dirty="0" smtClean="0">
                <a:latin typeface="Palatino Linotype" pitchFamily="18" charset="0"/>
              </a:rPr>
              <a:t>ελαιογραφία σε μουσαμά, Ιδιωτική συλλογή.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220px-Woma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76672"/>
            <a:ext cx="3960440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393</Words>
  <Application>Microsoft Office PowerPoint</Application>
  <PresentationFormat>Προβολή στην οθόνη (4:3)</PresentationFormat>
  <Paragraphs>25</Paragraphs>
  <Slides>24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“T      Οι οξύθυμοι, 1950. Πρώτη σειρά: Θόδωρος Στάμος (1922-1997), Jimmy Ernst (1920-1984), Barnett Newman (1905-1970), James Brooks (1906-1992), Mark Rothko (1903-1970). Δεύτερη σειρά: Richard Pousette-Dart (1916-1992), William Baziotes (1912-1963), Jackson Pollock (1912-1956), Clyfford Still (1904-1980), Robert Motherwell (1915-1991), Bradley Walker Tomlin (1899-1955). Τρίτη σειρά: Willem de Kooning (1904-1997), Adolph Gottlieb (1903-1974), Ad Reinhardt (1913-1967), Hedda Sterne (1910-2011). — Φωτ.: Nina Leen (1914-1995), © περ. Life.    </vt:lpstr>
      <vt:lpstr>O Jackson Pollock (1912-1956) επί το έργον. </vt:lpstr>
      <vt:lpstr>Jackson Pollock (1912-1956), Αρσενικό - Θηλυκό, 1942,  ελαιογραφία σε μουσαμά, Φιλαδέλφεια, Μουσείο Τέχνης. </vt:lpstr>
      <vt:lpstr>Jackson Pollock (1912-1956), Μπλε (Moby Dick), π. 1943,  υδροκομμιογραφία και μελάνη σε ξύλο, Οχάρα, Μουσείο Kurashiki. </vt:lpstr>
      <vt:lpstr>Jackson Pollock (1912-1956), Λύκαινα, 1943,  ελαιογραφία, υδροκομμιογραφία και γύψος σε μουσαμά, Νέα Υόρκη, Μουσείο Μοντέρνας Τέχνης. </vt:lpstr>
      <vt:lpstr>Jackson Pollock (1912-1956), Το κλειδί, 1946,  ελαιογραφία σε μουσαμά, Σικάγο, Ινστιτούτο Τέχνης. </vt:lpstr>
      <vt:lpstr>Jackson Pollock (1912-1956), Αριθμός 1, 1949,  ελαιογραφία σε μουσαμά.  </vt:lpstr>
      <vt:lpstr>Jackson Pollock (1912-1956), Μπλε πάσσαλοι: Αριθμός 11, 1952,  χρώματα σμάλτου και αλουμινίου με γυαλί σε μουσαμά, 212 × 489 εκ., Καμπέρα, Εθνική Πινακοθήκη Αυστραλίας.</vt:lpstr>
      <vt:lpstr>Willem de Kooning (1904-1997), Γυναίκα 3, 1953,  ελαιογραφία σε μουσαμά, Ιδιωτική συλλογή.</vt:lpstr>
      <vt:lpstr>Willem de Kooning (1904-1997), Γυναίκα 5, 1952-53,  ελαιογραφία σε μουσαμά, Καμπέρα, Εθνική Πινακοθήκη Αυστραλίας.</vt:lpstr>
      <vt:lpstr>Willem de Kooning (1904-1997), Γυναίκα καθισμένη σε παγκάκι, 1972,  ορείχαλκος, Ουάσιγκτον, Μουσείο και Κήπος Γλυπτικής Hirshhorn.</vt:lpstr>
      <vt:lpstr>Mark Rothko (1903-1970), Αρ. 3/Αρ. 13 (Κόκκινο, μαύρο, πράσινο σε πορτοκαλί), 1949,  ελαιογραφία σε μουσαμά, 216,5 x 165 εκ., Νέα Υόρκη, Μουσείο Μοντέρνας Τέχνης.</vt:lpstr>
      <vt:lpstr>Yves Klein (1928-1962), Μονόχρωμο, 1961,  ακρυλικά σε ξύλο, 195 × 140 εκ., Νέα Υόρκη, Μουσείο Μοντέρνας Τέχνης.   </vt:lpstr>
      <vt:lpstr>Roy Lichtenstein (1923-1997), Γυναίκα που πνίγεται,  ακρυλικά σε μουσαμά. </vt:lpstr>
      <vt:lpstr>Πάνω: Roy Lichtenstein (1923-1997), Whaam!, 1963,  ακρυλικά σε μουσαμά, Λονδίνο, Πινακοθήκη Tate.  Κάτω: Το πρότυπο του έργου. </vt:lpstr>
      <vt:lpstr>Roy Lichtenstein (1923-1997), Κεφάλι, 1992,  κεραμικό και οπλισμένο σκυρόδεμα, 19,5 x 14 x 0,18 μ., Βαρκελώνη. </vt:lpstr>
      <vt:lpstr>Richard Hamilton (1922-2011), Τι κάνει τα σημερινά σπίτια τόσο διαφορετικά, τόσο ελκυστικά;, 1956, κολάζ, 26 × 24,8 εκ., Τυβίγγη, Αίθουσα Τέχνης. </vt:lpstr>
      <vt:lpstr>Andy Warhol (1928-1987), Ντοματόσουπα Campbell, 1968, μεταξοτυπία.</vt:lpstr>
      <vt:lpstr>Αριστερά: Andy Warhol (1928-1987), Marilyn Monroe,  μεταξοτυπία. Δεξιά: Andy Warhol (1928-1987), Michael Jackson,  μεταξοτυπία.</vt:lpstr>
      <vt:lpstr>Victor Vasarely (1906-1997), Vega-or-va, 1969,  τέμπερα σε μουσαμά, 70 × 70 εκ.</vt:lpstr>
      <vt:lpstr>Joseph Beuys (1921-1986), Μου αρέσει η Αμερική και της αρέσω κι εκείνης, 1974, εγκατάσταση.</vt:lpstr>
      <vt:lpstr>Rudolf Schwarzkogler (1940-1969), 3η πράξη, 1969,  παράσταση τυπωμένη σε χαρτί, Λονδίνο, Πινακοθήκη Tate. </vt:lpstr>
      <vt:lpstr>Edward Kienholz (1927-1994), Τα γενέθλια, 1964, εγκατάσταση (φωτιζόμενο ανθρώπινο ομοίωμα, τραπέζι γυναικολογικής εξέτασης, βαλίτσα, ρούχα, χαρτί, μαλλί, υαλόνημα, χρώμα και πολυεστερική ρητίνη),  213 × 305 × 152 εκ., Στουγκάρδη, Μουσείο Τέχνης. </vt:lpstr>
      <vt:lpstr>Edward Kienholz (1927-1994), Φορητό ηρώο, 1968, εγκατάσταση (γύψινα προπλάσματα, ταφόπλακα, μαυροπίνακας, σημαία, αφίσα, έπιπλα εστιατορίου, φωτογραφίες, μηχανή κόκα-κόλας, ταριχευμένος σκύλος, ξύλο, μέταλλο και υαλόνημα), 290 × 976 × 244 εκ., Κολωνία, Μουσείο Ludwig.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Jackson Pollock επί το έργον. </dc:title>
  <dc:creator>Δημήτρης Παυλόπουλος</dc:creator>
  <cp:lastModifiedBy>Δημήτρης Παυλόπουλος</cp:lastModifiedBy>
  <cp:revision>33</cp:revision>
  <dcterms:created xsi:type="dcterms:W3CDTF">2012-01-14T19:00:13Z</dcterms:created>
  <dcterms:modified xsi:type="dcterms:W3CDTF">2012-01-15T14:48:32Z</dcterms:modified>
</cp:coreProperties>
</file>