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2" r:id="rId3"/>
    <p:sldId id="256" r:id="rId4"/>
    <p:sldId id="259" r:id="rId5"/>
    <p:sldId id="258" r:id="rId6"/>
    <p:sldId id="274" r:id="rId7"/>
    <p:sldId id="257" r:id="rId8"/>
    <p:sldId id="279" r:id="rId9"/>
    <p:sldId id="280" r:id="rId10"/>
    <p:sldId id="275" r:id="rId11"/>
    <p:sldId id="265" r:id="rId12"/>
    <p:sldId id="260" r:id="rId13"/>
    <p:sldId id="261" r:id="rId14"/>
    <p:sldId id="262" r:id="rId15"/>
    <p:sldId id="282" r:id="rId16"/>
    <p:sldId id="291" r:id="rId17"/>
    <p:sldId id="284" r:id="rId18"/>
    <p:sldId id="283" r:id="rId19"/>
    <p:sldId id="286" r:id="rId20"/>
    <p:sldId id="295" r:id="rId21"/>
    <p:sldId id="294" r:id="rId22"/>
    <p:sldId id="296" r:id="rId23"/>
    <p:sldId id="288" r:id="rId24"/>
    <p:sldId id="281" r:id="rId25"/>
    <p:sldId id="268" r:id="rId26"/>
    <p:sldId id="297" r:id="rId27"/>
    <p:sldId id="272" r:id="rId28"/>
    <p:sldId id="276" r:id="rId29"/>
    <p:sldId id="278" r:id="rId30"/>
    <p:sldId id="287" r:id="rId31"/>
    <p:sldId id="299" r:id="rId32"/>
    <p:sldId id="290" r:id="rId33"/>
    <p:sldId id="298" r:id="rId34"/>
    <p:sldId id="266" r:id="rId35"/>
    <p:sldId id="267" r:id="rId36"/>
    <p:sldId id="302" r:id="rId3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A3C3C-431A-4C30-B4A4-4C1D1E192EF7}" type="datetimeFigureOut">
              <a:rPr lang="el-GR" smtClean="0"/>
              <a:pPr/>
              <a:t>8/4/2016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8F11E-6BCD-47B8-962E-6A1B2CA73B23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spiralj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20688"/>
            <a:ext cx="7272808" cy="5400600"/>
          </a:xfrm>
          <a:prstGeom prst="rect">
            <a:avLst/>
          </a:prstGeom>
        </p:spPr>
      </p:pic>
      <p:sp>
        <p:nvSpPr>
          <p:cNvPr id="5" name="4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Palatino Linotype" pitchFamily="18" charset="0"/>
              </a:rPr>
              <a:t>Robert Smithson (1938-1973), </a:t>
            </a:r>
            <a:r>
              <a:rPr lang="el-GR" sz="1400" i="1" dirty="0" smtClean="0">
                <a:latin typeface="Palatino Linotype" pitchFamily="18" charset="0"/>
              </a:rPr>
              <a:t>Σπείρα </a:t>
            </a:r>
            <a:r>
              <a:rPr lang="en-US" sz="1400" i="1" dirty="0" smtClean="0">
                <a:latin typeface="Palatino Linotype" pitchFamily="18" charset="0"/>
              </a:rPr>
              <a:t>Jetty</a:t>
            </a:r>
            <a:r>
              <a:rPr lang="en-US" sz="1400" dirty="0" smtClean="0">
                <a:latin typeface="Palatino Linotype" pitchFamily="18" charset="0"/>
              </a:rPr>
              <a:t>, 1973, </a:t>
            </a:r>
            <a:r>
              <a:rPr lang="el-GR" sz="1400" dirty="0" smtClean="0">
                <a:latin typeface="Palatino Linotype" pitchFamily="18" charset="0"/>
              </a:rPr>
              <a:t/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άμμος, κρύσταλλοι, θαλασσινό νερό, 381 × 38,1 μ., Γιούτα Ηνωμένων Πολιτειών. </a:t>
            </a:r>
            <a:endParaRPr lang="el-GR" sz="14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Ευθύμη Παπαδημητρίου (1895-1958), </a:t>
            </a:r>
            <a:r>
              <a:rPr lang="el-GR" sz="1400" i="1" dirty="0" smtClean="0">
                <a:latin typeface="Palatino Linotype" pitchFamily="18" charset="0"/>
              </a:rPr>
              <a:t>Νεκρή φύση με λεμόνι, </a:t>
            </a:r>
            <a:r>
              <a:rPr lang="el-GR" sz="1400" dirty="0" smtClean="0">
                <a:latin typeface="Palatino Linotype" pitchFamily="18" charset="0"/>
              </a:rPr>
              <a:t>1952,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ξυλογραφία σε πλάγιο ξύλο (τρίτο δοκίμιο), 30 × 25 εκ., Αθήνα, Συλλογή Άνθιμου Βασιλάκη. 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1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040560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Κωστή Πασχάλη (1912-1992), </a:t>
            </a:r>
            <a:r>
              <a:rPr lang="el-GR" sz="1400" i="1" dirty="0" smtClean="0">
                <a:latin typeface="Palatino Linotype" pitchFamily="18" charset="0"/>
              </a:rPr>
              <a:t>Από τη σειρά «Αντιφαινόμενα»</a:t>
            </a:r>
            <a:r>
              <a:rPr lang="el-GR" sz="1400" dirty="0" smtClean="0">
                <a:latin typeface="Palatino Linotype" pitchFamily="18" charset="0"/>
              </a:rPr>
              <a:t>, π. 1970,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μουσαμά, 70 × 100 εκ., Αθήνα, Συλλογή Γιάννη Μπαστιά.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1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501128" cy="5400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Νίκου Εγγονόπουλου (1907-1985), </a:t>
            </a:r>
            <a:r>
              <a:rPr lang="el-GR" sz="1400" i="1" dirty="0" smtClean="0">
                <a:latin typeface="Palatino Linotype" pitchFamily="18" charset="0"/>
              </a:rPr>
              <a:t>Εμφύλιος Πόλεμος</a:t>
            </a:r>
            <a:r>
              <a:rPr lang="el-GR" sz="1400" dirty="0" smtClean="0">
                <a:latin typeface="Palatino Linotype" pitchFamily="18" charset="0"/>
              </a:rPr>
              <a:t>, 1948,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μουσαμά, 52,3 × 41,5 εκ., Αθήνα, Συλλογή οικογένειας Ν. Εγγονόπουλου.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1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680520" cy="616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Σαράντη Καραβούζη (1938-2011), </a:t>
            </a:r>
            <a:r>
              <a:rPr lang="el-GR" sz="1400" i="1" dirty="0" smtClean="0">
                <a:latin typeface="Palatino Linotype" pitchFamily="18" charset="0"/>
              </a:rPr>
              <a:t>Σεισμός,</a:t>
            </a:r>
            <a:r>
              <a:rPr lang="el-GR" sz="1400" dirty="0" smtClean="0">
                <a:latin typeface="Palatino Linotype" pitchFamily="18" charset="0"/>
              </a:rPr>
              <a:t> 1981,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μουσαμά, 81 × 60 εκ., Ιδιωτική συλλογή.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16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692696"/>
            <a:ext cx="7056784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Γιάννη Σπυρόπουλου (1912-1990), </a:t>
            </a:r>
            <a:r>
              <a:rPr lang="el-GR" sz="1400" i="1" dirty="0" smtClean="0">
                <a:latin typeface="Palatino Linotype" pitchFamily="18" charset="0"/>
              </a:rPr>
              <a:t>Κόσμος</a:t>
            </a:r>
            <a:r>
              <a:rPr lang="el-GR" sz="1400" dirty="0" smtClean="0">
                <a:latin typeface="Palatino Linotype" pitchFamily="18" charset="0"/>
              </a:rPr>
              <a:t> </a:t>
            </a:r>
            <a:r>
              <a:rPr lang="el-GR" sz="1400" i="1" dirty="0" smtClean="0">
                <a:latin typeface="Palatino Linotype" pitchFamily="18" charset="0"/>
              </a:rPr>
              <a:t>Α</a:t>
            </a:r>
            <a:r>
              <a:rPr lang="el-GR" sz="1400" dirty="0" smtClean="0">
                <a:latin typeface="Palatino Linotype" pitchFamily="18" charset="0"/>
              </a:rPr>
              <a:t>, 1984,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χαρτί, 48 × 34 εκ., άλλοτε Ουάσιγκτον, Συλλογή γκαλερί «Ζυγός».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6143" y="0"/>
            <a:ext cx="4011714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Λάζαρου Λαμέρα (1911-1998), </a:t>
            </a:r>
            <a:r>
              <a:rPr lang="el-GR" sz="1400" i="1" dirty="0" smtClean="0">
                <a:latin typeface="Palatino Linotype" pitchFamily="18" charset="0"/>
              </a:rPr>
              <a:t>Πεντέλη</a:t>
            </a:r>
            <a:r>
              <a:rPr lang="el-GR" sz="1400" dirty="0" smtClean="0">
                <a:latin typeface="Palatino Linotype" pitchFamily="18" charset="0"/>
              </a:rPr>
              <a:t>, 1948,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μάρμαρο, ύψ. 50 εκ., Αθήνα, Εθνική Γλυπτοθήκη.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6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96544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Κλέαρχου Λουκόπουλου (1908-1995), </a:t>
            </a:r>
            <a:r>
              <a:rPr lang="el-GR" sz="1400" i="1" dirty="0" smtClean="0">
                <a:latin typeface="Palatino Linotype" pitchFamily="18" charset="0"/>
              </a:rPr>
              <a:t>Τίρυνς</a:t>
            </a:r>
            <a:r>
              <a:rPr lang="el-GR" sz="1400" dirty="0" smtClean="0">
                <a:latin typeface="Palatino Linotype" pitchFamily="18" charset="0"/>
              </a:rPr>
              <a:t>, 1965,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ανοξείδωτο σίδερο, μήκ. 100 εκ., Αθήνα, Συλλογή του καλλιτέχνη.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NEW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" y="466344"/>
            <a:ext cx="7650480" cy="56269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Χρήστου Καπράλου (1909-1993), </a:t>
            </a:r>
            <a:r>
              <a:rPr lang="el-GR" sz="1400" i="1" dirty="0" smtClean="0">
                <a:latin typeface="Palatino Linotype" pitchFamily="18" charset="0"/>
              </a:rPr>
              <a:t>Σύνθεση</a:t>
            </a:r>
            <a:r>
              <a:rPr lang="el-GR" sz="1400" dirty="0" smtClean="0">
                <a:latin typeface="Palatino Linotype" pitchFamily="18" charset="0"/>
              </a:rPr>
              <a:t>, 1966,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ορείχαλκος, 180 × 85 × 40 εκ.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1" y="0"/>
            <a:ext cx="3456384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-1" y="6309320"/>
            <a:ext cx="9122229" cy="548680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Χρήστου Καπράλου (1909-1993), </a:t>
            </a:r>
            <a:r>
              <a:rPr lang="el-GR" sz="1400" i="1" dirty="0" smtClean="0">
                <a:latin typeface="Palatino Linotype" pitchFamily="18" charset="0"/>
              </a:rPr>
              <a:t>Αχιλλέας - Έκτορας</a:t>
            </a:r>
            <a:r>
              <a:rPr lang="el-GR" sz="1400" dirty="0" smtClean="0">
                <a:latin typeface="Palatino Linotype" pitchFamily="18" charset="0"/>
              </a:rPr>
              <a:t>, 1972,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ξύλο, 265 × 442 × 135 εκ.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4968552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pic>
        <p:nvPicPr>
          <p:cNvPr id="4" name="3 - Εικόνα" descr="IMG_0001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752528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Palatino Linotype" pitchFamily="18" charset="0"/>
              </a:rPr>
              <a:t>Christo [Vladimiroff Javacheff] (1935), </a:t>
            </a:r>
            <a:r>
              <a:rPr lang="el-GR" sz="1400" i="1" dirty="0" smtClean="0">
                <a:latin typeface="Palatino Linotype" pitchFamily="18" charset="0"/>
              </a:rPr>
              <a:t>Τρέχοντες φράκτες</a:t>
            </a:r>
            <a:r>
              <a:rPr lang="el-GR" sz="1400" dirty="0" smtClean="0">
                <a:latin typeface="Palatino Linotype" pitchFamily="18" charset="0"/>
              </a:rPr>
              <a:t>, </a:t>
            </a:r>
            <a:r>
              <a:rPr lang="en-US" sz="1400" dirty="0" smtClean="0">
                <a:latin typeface="Palatino Linotype" pitchFamily="18" charset="0"/>
              </a:rPr>
              <a:t>1972-76, </a:t>
            </a:r>
            <a:r>
              <a:rPr lang="el-GR" sz="1400" dirty="0" smtClean="0">
                <a:latin typeface="Palatino Linotype" pitchFamily="18" charset="0"/>
              </a:rPr>
              <a:t/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ύφασμα νάιλον και χάλυβας, 5,5 × 39.400 μ., Σαν Φρανσίσκο.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Chris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7344816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Γιώργου Ζογγολόπουλου (1902/3-2004), </a:t>
            </a:r>
            <a:r>
              <a:rPr lang="el-GR" sz="1400" i="1" dirty="0" smtClean="0">
                <a:latin typeface="Palatino Linotype" pitchFamily="18" charset="0"/>
              </a:rPr>
              <a:t>Δελφοί</a:t>
            </a:r>
            <a:r>
              <a:rPr lang="el-GR" sz="1400" dirty="0" smtClean="0">
                <a:latin typeface="Palatino Linotype" pitchFamily="18" charset="0"/>
              </a:rPr>
              <a:t>, </a:t>
            </a:r>
            <a:r>
              <a:rPr lang="en-US" sz="1400" dirty="0" smtClean="0">
                <a:latin typeface="Palatino Linotype" pitchFamily="18" charset="0"/>
              </a:rPr>
              <a:t>19</a:t>
            </a:r>
            <a:r>
              <a:rPr lang="el-GR" sz="1400" dirty="0" smtClean="0">
                <a:latin typeface="Palatino Linotype" pitchFamily="18" charset="0"/>
              </a:rPr>
              <a:t>64</a:t>
            </a:r>
            <a:r>
              <a:rPr lang="en-US" sz="1400" dirty="0" smtClean="0">
                <a:latin typeface="Palatino Linotype" pitchFamily="18" charset="0"/>
              </a:rPr>
              <a:t>, </a:t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ορείχαλκος, ύψ. 230 εκ., Αθήνα, Πλατεία Μεγάλης του Γένους Σχολής.</a:t>
            </a:r>
            <a:endParaRPr lang="el-GR" sz="1400" dirty="0"/>
          </a:p>
        </p:txBody>
      </p:sp>
      <p:pic>
        <p:nvPicPr>
          <p:cNvPr id="4" name="3 - Εικόνα" descr="IMG_000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7336" y="0"/>
            <a:ext cx="4529328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Γιώργου Ζογγολόπουλου (1902/3-2004), </a:t>
            </a:r>
            <a:r>
              <a:rPr lang="el-GR" sz="1400" i="1" dirty="0" smtClean="0">
                <a:latin typeface="Palatino Linotype" pitchFamily="18" charset="0"/>
              </a:rPr>
              <a:t>Ομπρέλες</a:t>
            </a:r>
            <a:r>
              <a:rPr lang="el-GR" sz="1400" dirty="0" smtClean="0">
                <a:latin typeface="Palatino Linotype" pitchFamily="18" charset="0"/>
              </a:rPr>
              <a:t>, </a:t>
            </a:r>
            <a:r>
              <a:rPr lang="en-US" sz="1400" dirty="0" smtClean="0">
                <a:latin typeface="Palatino Linotype" pitchFamily="18" charset="0"/>
              </a:rPr>
              <a:t>1998, </a:t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ανοξείδωτος χάλυβας και υδροκινητικό, Παλαιό Ψυχικό.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3" name="2 - Εικόνα" descr="IMG_002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536504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Γιώργου Ζογγολόπουλου (1902/3-2004), </a:t>
            </a:r>
            <a:r>
              <a:rPr lang="el-GR" sz="1400" i="1" dirty="0" smtClean="0">
                <a:latin typeface="Palatino Linotype" pitchFamily="18" charset="0"/>
              </a:rPr>
              <a:t>Αίθριο </a:t>
            </a:r>
            <a:r>
              <a:rPr lang="el-GR" sz="1400" dirty="0" smtClean="0">
                <a:latin typeface="Palatino Linotype" pitchFamily="18" charset="0"/>
              </a:rPr>
              <a:t>(λεπτομέρεια), </a:t>
            </a:r>
            <a:r>
              <a:rPr lang="en-US" sz="1400" dirty="0" smtClean="0">
                <a:latin typeface="Palatino Linotype" pitchFamily="18" charset="0"/>
              </a:rPr>
              <a:t>199</a:t>
            </a:r>
            <a:r>
              <a:rPr lang="el-GR" sz="1400" dirty="0" smtClean="0">
                <a:latin typeface="Palatino Linotype" pitchFamily="18" charset="0"/>
              </a:rPr>
              <a:t>9</a:t>
            </a:r>
            <a:r>
              <a:rPr lang="en-US" sz="1400" dirty="0" smtClean="0">
                <a:latin typeface="Palatino Linotype" pitchFamily="18" charset="0"/>
              </a:rPr>
              <a:t>, </a:t>
            </a:r>
            <a:br>
              <a:rPr lang="en-US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ανοξείδωτος χάλυβας, εσωτερικό σταθμού μετρό, Πλατεία Συντάγματος.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2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488832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Κώστα Κουλεντιανού (1918-1995), </a:t>
            </a:r>
            <a:r>
              <a:rPr lang="el-GR" sz="1400" i="1" dirty="0" smtClean="0">
                <a:latin typeface="Palatino Linotype" pitchFamily="18" charset="0"/>
              </a:rPr>
              <a:t>Γενιά Τέσσερα </a:t>
            </a:r>
            <a:r>
              <a:rPr lang="en-US" sz="1400" i="1" dirty="0" smtClean="0">
                <a:latin typeface="Palatino Linotype" pitchFamily="18" charset="0"/>
              </a:rPr>
              <a:t>VIII</a:t>
            </a:r>
            <a:r>
              <a:rPr lang="el-GR" sz="1400" dirty="0" smtClean="0">
                <a:latin typeface="Palatino Linotype" pitchFamily="18" charset="0"/>
              </a:rPr>
              <a:t>, 19</a:t>
            </a:r>
            <a:r>
              <a:rPr lang="en-US" sz="1400" dirty="0" smtClean="0">
                <a:latin typeface="Palatino Linotype" pitchFamily="18" charset="0"/>
              </a:rPr>
              <a:t>89</a:t>
            </a:r>
            <a:r>
              <a:rPr lang="el-GR" sz="1400" dirty="0" smtClean="0">
                <a:latin typeface="Palatino Linotype" pitchFamily="18" charset="0"/>
              </a:rPr>
              <a:t>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βαμμένο σίδερο, 263 × 85 × 83 εκ., Παρίσι, Συλλογή του καλλιτέχνη.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5_NEW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3960440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el-GR" sz="1400" dirty="0" smtClean="0">
                <a:latin typeface="Palatino Linotype" pitchFamily="18" charset="0"/>
              </a:rPr>
              <a:t>Νικολάου Βεντούρα (1899-1990</a:t>
            </a:r>
            <a:r>
              <a:rPr lang="el-GR" sz="1400" i="1" dirty="0" smtClean="0">
                <a:latin typeface="Palatino Linotype" pitchFamily="18" charset="0"/>
              </a:rPr>
              <a:t>), Λιτανεία της Αναστάσεως του αγίου Νικολάου στο Καμπιέλο</a:t>
            </a:r>
            <a:r>
              <a:rPr lang="el-GR" sz="1400" dirty="0" smtClean="0">
                <a:latin typeface="Palatino Linotype" pitchFamily="18" charset="0"/>
              </a:rPr>
              <a:t>, 1973,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έγχρωμη γραμμική και τονική οξυγραφία, 18,8 × 31,2 εκ., Αθήνα, Πινακοθήκη Χαρακτικής - Μουσείο Γρηγοράκη.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1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108" y="829056"/>
            <a:ext cx="8177784" cy="51998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Όπυς Ζούνη (1941-2008), </a:t>
            </a:r>
            <a:r>
              <a:rPr lang="el-GR" sz="1400" i="1" dirty="0" smtClean="0">
                <a:latin typeface="Palatino Linotype" pitchFamily="18" charset="0"/>
              </a:rPr>
              <a:t>Ιστορία στο τετράγωνο</a:t>
            </a:r>
            <a:r>
              <a:rPr lang="el-GR" sz="1400" dirty="0" smtClean="0">
                <a:latin typeface="Palatino Linotype" pitchFamily="18" charset="0"/>
              </a:rPr>
              <a:t>, 1994-2002,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ακρυλικά σε ξύλινη κατασκευή, 40 × 4</a:t>
            </a:r>
            <a:r>
              <a:rPr lang="en-US" sz="1400" dirty="0" smtClean="0">
                <a:latin typeface="Palatino Linotype" pitchFamily="18" charset="0"/>
              </a:rPr>
              <a:t>0 </a:t>
            </a:r>
            <a:r>
              <a:rPr lang="el-GR" sz="1400" dirty="0" smtClean="0">
                <a:latin typeface="Palatino Linotype" pitchFamily="18" charset="0"/>
              </a:rPr>
              <a:t>εκ.</a:t>
            </a:r>
            <a:r>
              <a:rPr lang="en-US" sz="1400" dirty="0" smtClean="0">
                <a:latin typeface="Palatino Linotype" pitchFamily="18" charset="0"/>
              </a:rPr>
              <a:t>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232819"/>
            <a:ext cx="7416824" cy="352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Κώστα Τσόκλη (1930), </a:t>
            </a:r>
            <a:r>
              <a:rPr lang="el-GR" sz="1400" i="1" dirty="0" smtClean="0">
                <a:latin typeface="Palatino Linotype" pitchFamily="18" charset="0"/>
              </a:rPr>
              <a:t>Καμακωμένο ψάρι</a:t>
            </a:r>
            <a:r>
              <a:rPr lang="el-GR" sz="1400" dirty="0" smtClean="0">
                <a:latin typeface="Palatino Linotype" pitchFamily="18" charset="0"/>
              </a:rPr>
              <a:t>, 1985,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ακρυλικά και βιντεοπροβολή, 220 × 300 εκ.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548680"/>
            <a:ext cx="6192688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Κώστα Τσόκλη (1930), </a:t>
            </a:r>
            <a:r>
              <a:rPr lang="el-GR" sz="1400" i="1" dirty="0" smtClean="0">
                <a:latin typeface="Palatino Linotype" pitchFamily="18" charset="0"/>
              </a:rPr>
              <a:t>Αποκαθήλωση</a:t>
            </a:r>
            <a:r>
              <a:rPr lang="el-GR" sz="1400" dirty="0" smtClean="0">
                <a:latin typeface="Palatino Linotype" pitchFamily="18" charset="0"/>
              </a:rPr>
              <a:t>, 1994,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ακρυλικά και χαρτιά σε λευκοσίδηρο, 400 × 680</a:t>
            </a:r>
            <a:r>
              <a:rPr lang="en-US" sz="1400" dirty="0" smtClean="0">
                <a:latin typeface="Palatino Linotype" pitchFamily="18" charset="0"/>
              </a:rPr>
              <a:t> ×</a:t>
            </a:r>
            <a:r>
              <a:rPr lang="el-GR" sz="1400" dirty="0" smtClean="0">
                <a:latin typeface="Palatino Linotype" pitchFamily="18" charset="0"/>
              </a:rPr>
              <a:t> 250 εκ.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2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234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Βλάση Κανιάρη (1928-2011), </a:t>
            </a:r>
            <a:r>
              <a:rPr lang="el-GR" sz="1400" i="1" dirty="0" smtClean="0">
                <a:latin typeface="Palatino Linotype" pitchFamily="18" charset="0"/>
              </a:rPr>
              <a:t>ΕΑΜ (από τη σειρά «Τοίχοι της Αθήνας»)</a:t>
            </a:r>
            <a:r>
              <a:rPr lang="el-GR" sz="1400" dirty="0" smtClean="0">
                <a:latin typeface="Palatino Linotype" pitchFamily="18" charset="0"/>
              </a:rPr>
              <a:t>, 1959,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μεικτή τεχνική, 130 × 150 εκ., Παιανία, Μουσείο Βορρέ.  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1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20688"/>
            <a:ext cx="6096000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Γιάννη Κουνέλλη (1936), </a:t>
            </a:r>
            <a:r>
              <a:rPr lang="el-GR" sz="1400" i="1" dirty="0" smtClean="0">
                <a:latin typeface="Palatino Linotype" pitchFamily="18" charset="0"/>
              </a:rPr>
              <a:t>Χωρίς τίτλο,</a:t>
            </a:r>
            <a:r>
              <a:rPr lang="el-GR" sz="1400" dirty="0" smtClean="0">
                <a:latin typeface="Palatino Linotype" pitchFamily="18" charset="0"/>
              </a:rPr>
              <a:t> 1994,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ελάσματα, σιδερένιες ράγες, σάκοι λινάτσας, 200 × 180 εκ., Αθήνα, Συλλογή Εμφιετζόγλου.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752528" cy="6093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Σπύρου Παπαλουκά (1892-1957), </a:t>
            </a:r>
            <a:r>
              <a:rPr lang="el-GR" sz="1400" i="1" dirty="0" smtClean="0">
                <a:latin typeface="Palatino Linotype" pitchFamily="18" charset="0"/>
              </a:rPr>
              <a:t>Άγιον Όρος. Αρσανάς Μονής Παντοκράτορος</a:t>
            </a:r>
            <a:r>
              <a:rPr lang="el-GR" sz="1400" dirty="0" smtClean="0">
                <a:latin typeface="Palatino Linotype" pitchFamily="18" charset="0"/>
              </a:rPr>
              <a:t>, 1935,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χαρτόνι, 81 × 75 εκ., Ιδιωτική συλλογή.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7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6048672" cy="602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Χρήστου Γιαν[ν]άκου (1934), </a:t>
            </a:r>
            <a:r>
              <a:rPr lang="el-GR" sz="1400" i="1" dirty="0" smtClean="0">
                <a:latin typeface="Palatino Linotype" pitchFamily="18" charset="0"/>
              </a:rPr>
              <a:t>Γέφυρα,</a:t>
            </a:r>
            <a:r>
              <a:rPr lang="el-GR" sz="1400" dirty="0" smtClean="0">
                <a:latin typeface="Palatino Linotype" pitchFamily="18" charset="0"/>
              </a:rPr>
              <a:t> 1995,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βαμμένο σίδερο, 2,60 × 41 × 1,36 μ., Αθήνα, Συλλογή Εμφιετζόγλου.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752528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Τάκη </a:t>
            </a:r>
            <a:r>
              <a:rPr lang="en-US" sz="1400" dirty="0" smtClean="0">
                <a:latin typeface="Palatino Linotype" pitchFamily="18" charset="0"/>
              </a:rPr>
              <a:t>[</a:t>
            </a:r>
            <a:r>
              <a:rPr lang="el-GR" sz="1400" dirty="0" smtClean="0">
                <a:latin typeface="Palatino Linotype" pitchFamily="18" charset="0"/>
              </a:rPr>
              <a:t>Βασιλάκη] (1925), </a:t>
            </a:r>
            <a:r>
              <a:rPr lang="el-GR" sz="1400" i="1" dirty="0" smtClean="0">
                <a:latin typeface="Palatino Linotype" pitchFamily="18" charset="0"/>
              </a:rPr>
              <a:t>Φωτεινά σινιάλα,</a:t>
            </a:r>
            <a:r>
              <a:rPr lang="el-GR" sz="1400" dirty="0" smtClean="0">
                <a:latin typeface="Palatino Linotype" pitchFamily="18" charset="0"/>
              </a:rPr>
              <a:t> 1985,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σίδερο και φως, ύψ. 303 εκ., Αθήνα, Συλλογή Εμφιετζόγλου.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536504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Στήβεν Αντωνάκου (</a:t>
            </a:r>
            <a:r>
              <a:rPr lang="el-GR" sz="1400" dirty="0" smtClean="0">
                <a:latin typeface="Palatino Linotype" pitchFamily="18" charset="0"/>
              </a:rPr>
              <a:t>1926</a:t>
            </a:r>
            <a:r>
              <a:rPr lang="en-US" sz="1400" dirty="0" smtClean="0">
                <a:latin typeface="Palatino Linotype" pitchFamily="18" charset="0"/>
              </a:rPr>
              <a:t>-2013</a:t>
            </a:r>
            <a:r>
              <a:rPr lang="el-GR" sz="1400" dirty="0" smtClean="0">
                <a:latin typeface="Palatino Linotype" pitchFamily="18" charset="0"/>
              </a:rPr>
              <a:t>), </a:t>
            </a:r>
            <a:r>
              <a:rPr lang="el-GR" sz="1400" i="1" dirty="0" smtClean="0">
                <a:latin typeface="Palatino Linotype" pitchFamily="18" charset="0"/>
              </a:rPr>
              <a:t>Χωρίς τίτλο</a:t>
            </a:r>
            <a:r>
              <a:rPr lang="el-GR" sz="1400" dirty="0" smtClean="0">
                <a:latin typeface="Palatino Linotype" pitchFamily="18" charset="0"/>
              </a:rPr>
              <a:t>, 1995,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σίδερο και νέον, 0,18 × 12,75 × 0,11 μ., Αθήνα, Συλλογή Εμφιετζόγλου.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481584"/>
            <a:ext cx="6768752" cy="54676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Χρύσας [Βαρδέα] (</a:t>
            </a:r>
            <a:r>
              <a:rPr lang="el-GR" sz="1400" dirty="0" smtClean="0">
                <a:latin typeface="Palatino Linotype" pitchFamily="18" charset="0"/>
              </a:rPr>
              <a:t>1933</a:t>
            </a:r>
            <a:r>
              <a:rPr lang="en-US" sz="1400" dirty="0" smtClean="0">
                <a:latin typeface="Palatino Linotype" pitchFamily="18" charset="0"/>
              </a:rPr>
              <a:t>-2013</a:t>
            </a:r>
            <a:r>
              <a:rPr lang="el-GR" sz="1400" dirty="0" smtClean="0">
                <a:latin typeface="Palatino Linotype" pitchFamily="18" charset="0"/>
              </a:rPr>
              <a:t>), </a:t>
            </a:r>
            <a:r>
              <a:rPr lang="el-GR" sz="1400" i="1" dirty="0" smtClean="0">
                <a:latin typeface="Palatino Linotype" pitchFamily="18" charset="0"/>
              </a:rPr>
              <a:t>Κλυταιμνήστρα</a:t>
            </a:r>
            <a:r>
              <a:rPr lang="el-GR" sz="1400" dirty="0" smtClean="0">
                <a:latin typeface="Palatino Linotype" pitchFamily="18" charset="0"/>
              </a:rPr>
              <a:t>, 1992,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αλουμίνιο και νέον, ύψ. 703 εκ., Αθήνα, προαύλιο Μέγαρο Μουσικής</a:t>
            </a:r>
            <a:r>
              <a:rPr lang="en-US" sz="1400" dirty="0" smtClean="0">
                <a:latin typeface="Palatino Linotype" pitchFamily="18" charset="0"/>
              </a:rPr>
              <a:t>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5" y="0"/>
            <a:ext cx="4680521" cy="623731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Λουκά Σαμαρά (1936), </a:t>
            </a:r>
            <a:r>
              <a:rPr lang="el-GR" sz="1400" i="1" dirty="0" smtClean="0">
                <a:latin typeface="Palatino Linotype" pitchFamily="18" charset="0"/>
              </a:rPr>
              <a:t>Πανόραμα</a:t>
            </a:r>
            <a:r>
              <a:rPr lang="el-GR" sz="1400" dirty="0" smtClean="0">
                <a:latin typeface="Palatino Linotype" pitchFamily="18" charset="0"/>
              </a:rPr>
              <a:t>, 1983,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κολάζ φωτογραφιών </a:t>
            </a:r>
            <a:r>
              <a:rPr lang="en-US" sz="1400" dirty="0" smtClean="0">
                <a:latin typeface="Palatino Linotype" pitchFamily="18" charset="0"/>
              </a:rPr>
              <a:t>Polaroid</a:t>
            </a:r>
            <a:r>
              <a:rPr lang="el-GR" sz="1400" dirty="0" smtClean="0">
                <a:latin typeface="Palatino Linotype" pitchFamily="18" charset="0"/>
              </a:rPr>
              <a:t>, 4</a:t>
            </a:r>
            <a:r>
              <a:rPr lang="en-US" sz="1400" dirty="0" smtClean="0">
                <a:latin typeface="Palatino Linotype" pitchFamily="18" charset="0"/>
              </a:rPr>
              <a:t>1,9</a:t>
            </a:r>
            <a:r>
              <a:rPr lang="el-GR" sz="1400" dirty="0" smtClean="0">
                <a:latin typeface="Palatino Linotype" pitchFamily="18" charset="0"/>
              </a:rPr>
              <a:t> × </a:t>
            </a:r>
            <a:r>
              <a:rPr lang="en-US" sz="1400" dirty="0" smtClean="0">
                <a:latin typeface="Palatino Linotype" pitchFamily="18" charset="0"/>
              </a:rPr>
              <a:t>20,3 </a:t>
            </a:r>
            <a:r>
              <a:rPr lang="el-GR" sz="1400" dirty="0" smtClean="0">
                <a:latin typeface="Palatino Linotype" pitchFamily="18" charset="0"/>
              </a:rPr>
              <a:t>εκ., Νέα Υόρκη, Γκαλερί </a:t>
            </a:r>
            <a:r>
              <a:rPr lang="en-US" sz="1400" dirty="0" smtClean="0">
                <a:latin typeface="Palatino Linotype" pitchFamily="18" charset="0"/>
              </a:rPr>
              <a:t>PaceWildenstein.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9689" y="0"/>
            <a:ext cx="3204621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Λουκά Σαμαρά (1936), </a:t>
            </a:r>
            <a:r>
              <a:rPr lang="el-GR" sz="1400" i="1" dirty="0" smtClean="0">
                <a:latin typeface="Palatino Linotype" pitchFamily="18" charset="0"/>
              </a:rPr>
              <a:t>Κουτί</a:t>
            </a:r>
            <a:r>
              <a:rPr lang="en-US" sz="1400" i="1" dirty="0" smtClean="0">
                <a:latin typeface="Palatino Linotype" pitchFamily="18" charset="0"/>
              </a:rPr>
              <a:t> #116</a:t>
            </a:r>
            <a:r>
              <a:rPr lang="el-GR" sz="1400" dirty="0" smtClean="0">
                <a:latin typeface="Palatino Linotype" pitchFamily="18" charset="0"/>
              </a:rPr>
              <a:t>, 1987,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μεικτή τεχνική, 14</a:t>
            </a:r>
            <a:r>
              <a:rPr lang="en-US" sz="1400" dirty="0" smtClean="0">
                <a:latin typeface="Palatino Linotype" pitchFamily="18" charset="0"/>
              </a:rPr>
              <a:t>,</a:t>
            </a:r>
            <a:r>
              <a:rPr lang="el-GR" sz="1400" dirty="0" smtClean="0">
                <a:latin typeface="Palatino Linotype" pitchFamily="18" charset="0"/>
              </a:rPr>
              <a:t>6 × 34</a:t>
            </a:r>
            <a:r>
              <a:rPr lang="en-US" sz="1400" dirty="0" smtClean="0">
                <a:latin typeface="Palatino Linotype" pitchFamily="18" charset="0"/>
              </a:rPr>
              <a:t>,3 ×</a:t>
            </a:r>
            <a:r>
              <a:rPr lang="el-GR" sz="1400" dirty="0" smtClean="0">
                <a:latin typeface="Palatino Linotype" pitchFamily="18" charset="0"/>
              </a:rPr>
              <a:t> 25,4 εκ. (κλειστό), Συλλογή Ευάγγελου Τουρνικιώτη.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476672"/>
            <a:ext cx="5050536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Γιώργου Λάππα (</a:t>
            </a:r>
            <a:r>
              <a:rPr lang="el-GR" sz="1400" dirty="0" smtClean="0">
                <a:latin typeface="Palatino Linotype" pitchFamily="18" charset="0"/>
              </a:rPr>
              <a:t>1950</a:t>
            </a:r>
            <a:r>
              <a:rPr lang="en-US" sz="1400" dirty="0" smtClean="0">
                <a:latin typeface="Palatino Linotype" pitchFamily="18" charset="0"/>
              </a:rPr>
              <a:t>-2016</a:t>
            </a:r>
            <a:r>
              <a:rPr lang="el-GR" sz="1400" dirty="0" smtClean="0">
                <a:latin typeface="Palatino Linotype" pitchFamily="18" charset="0"/>
              </a:rPr>
              <a:t>), </a:t>
            </a:r>
            <a:r>
              <a:rPr lang="el-GR" sz="1400" i="1" dirty="0" smtClean="0">
                <a:latin typeface="Palatino Linotype" pitchFamily="18" charset="0"/>
              </a:rPr>
              <a:t>Ζαριές</a:t>
            </a:r>
            <a:r>
              <a:rPr lang="el-GR" sz="1400" dirty="0" smtClean="0">
                <a:latin typeface="Palatino Linotype" pitchFamily="18" charset="0"/>
              </a:rPr>
              <a:t>, 1991,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γυαλί και σίδερο, Αθήνα, Γκαλερί </a:t>
            </a:r>
            <a:r>
              <a:rPr lang="en-US" sz="1400" dirty="0" smtClean="0">
                <a:latin typeface="Palatino Linotype" pitchFamily="18" charset="0"/>
              </a:rPr>
              <a:t>Jean Bernier.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7056784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3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Νικολάου Λύτρα (1883-1927), </a:t>
            </a:r>
            <a:r>
              <a:rPr lang="el-GR" sz="1400" i="1" dirty="0" smtClean="0">
                <a:latin typeface="Palatino Linotype" pitchFamily="18" charset="0"/>
              </a:rPr>
              <a:t>Ηλιοθεραπεία</a:t>
            </a:r>
            <a:r>
              <a:rPr lang="el-GR" sz="1400" dirty="0" smtClean="0">
                <a:latin typeface="Palatino Linotype" pitchFamily="18" charset="0"/>
              </a:rPr>
              <a:t>, 1925,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μουσαμά, 52 × 72,5 εκ., Αθήνα, Δημοτική Πινακοθήκη Πειραιά.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3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620688"/>
            <a:ext cx="7153656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Γιώργου Μπουζιάνη (1885-1959), </a:t>
            </a:r>
            <a:r>
              <a:rPr lang="el-GR" sz="1400" i="1" dirty="0" smtClean="0">
                <a:latin typeface="Palatino Linotype" pitchFamily="18" charset="0"/>
              </a:rPr>
              <a:t>Γυναικεία φιγούρα</a:t>
            </a:r>
            <a:r>
              <a:rPr lang="el-GR" sz="1400" dirty="0" smtClean="0">
                <a:latin typeface="Palatino Linotype" pitchFamily="18" charset="0"/>
              </a:rPr>
              <a:t>, 1948-50,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μουσαμά, 116 × 73 εκ., Αθήνα, Συλλογή οικογένειας Βασίλη Ι. Βαλαμπού.</a:t>
            </a:r>
            <a:endParaRPr lang="el-GR" sz="1400" dirty="0"/>
          </a:p>
        </p:txBody>
      </p:sp>
      <p:pic>
        <p:nvPicPr>
          <p:cNvPr id="4" name="3 - Εικόνα" descr="IMG_0004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0"/>
            <a:ext cx="3744416" cy="60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Γιώργου Οικονομίδη (1891-1958</a:t>
            </a:r>
            <a:r>
              <a:rPr lang="el-GR" sz="1400" i="1" dirty="0" smtClean="0">
                <a:latin typeface="Palatino Linotype" pitchFamily="18" charset="0"/>
              </a:rPr>
              <a:t>), Κόκκινες στέγες</a:t>
            </a:r>
            <a:r>
              <a:rPr lang="el-GR" sz="1400" dirty="0" smtClean="0">
                <a:latin typeface="Palatino Linotype" pitchFamily="18" charset="0"/>
              </a:rPr>
              <a:t>, π. 1920,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έγχρωμη ξυλογραφία σε πλάγιο ξύλο, 8,7 × 13 εκ., Συλλογή Ανδρέα Δεληβορριά. </a:t>
            </a:r>
            <a:endParaRPr lang="el-GR" sz="1400" dirty="0">
              <a:latin typeface="Palatino Linotype" pitchFamily="18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3 - Εικόνα" descr="IMG_001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9576" y="908720"/>
            <a:ext cx="6784848" cy="48215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Νικολή Χατζηκυριάκου-Γκίκα (1906-1994), </a:t>
            </a:r>
            <a:r>
              <a:rPr lang="el-GR" sz="1400" i="1" dirty="0" smtClean="0">
                <a:latin typeface="Palatino Linotype" pitchFamily="18" charset="0"/>
              </a:rPr>
              <a:t>Στέγες Λονδίνου</a:t>
            </a:r>
            <a:r>
              <a:rPr lang="el-GR" sz="1400" dirty="0" smtClean="0">
                <a:latin typeface="Palatino Linotype" pitchFamily="18" charset="0"/>
              </a:rPr>
              <a:t>, 1945,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ελαιογραφία σε μουσαμά, 25 × 54 εκ., Αθήνα, Μουσείο Μπενάκη - Πινακοθήκη Ν. Χατζηκυριάκου-Γκίκα.</a:t>
            </a:r>
            <a:endParaRPr lang="el-GR" sz="1400" dirty="0"/>
          </a:p>
        </p:txBody>
      </p:sp>
      <p:pic>
        <p:nvPicPr>
          <p:cNvPr id="4" name="3 - Εικόνα" descr="IMG_0010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92696"/>
            <a:ext cx="7344816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Μιχάλη Τόμπρου (1889-1974), </a:t>
            </a:r>
            <a:r>
              <a:rPr lang="el-GR" sz="1400" i="1" dirty="0" smtClean="0">
                <a:latin typeface="Palatino Linotype" pitchFamily="18" charset="0"/>
              </a:rPr>
              <a:t>Χοντρή γυναίκα</a:t>
            </a:r>
            <a:r>
              <a:rPr lang="el-GR" sz="1400" dirty="0" smtClean="0">
                <a:latin typeface="Palatino Linotype" pitchFamily="18" charset="0"/>
              </a:rPr>
              <a:t>, 1926,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ορείχαλκος, ύψ. 107 εκ., Αθήνα, Εθνική Γλυπτοθήκη.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7637" y="0"/>
            <a:ext cx="5508726" cy="61653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237312"/>
            <a:ext cx="9144000" cy="620688"/>
          </a:xfrm>
        </p:spPr>
        <p:txBody>
          <a:bodyPr>
            <a:noAutofit/>
          </a:bodyPr>
          <a:lstStyle/>
          <a:p>
            <a:r>
              <a:rPr lang="el-GR" sz="1400" dirty="0" smtClean="0">
                <a:latin typeface="Palatino Linotype" pitchFamily="18" charset="0"/>
              </a:rPr>
              <a:t>Μιχάλη Τόμπρου (1889-1974), </a:t>
            </a:r>
            <a:r>
              <a:rPr lang="el-GR" sz="1400" i="1" dirty="0" smtClean="0">
                <a:latin typeface="Palatino Linotype" pitchFamily="18" charset="0"/>
              </a:rPr>
              <a:t>Οι δύο φίλες, </a:t>
            </a:r>
            <a:r>
              <a:rPr lang="el-GR" sz="1400" dirty="0" smtClean="0">
                <a:latin typeface="Palatino Linotype" pitchFamily="18" charset="0"/>
              </a:rPr>
              <a:t>1929,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μάρμαρο, ύψ. 61 εκ., Αθήνα, Εθνική Γλυπτοθήκη.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96544" cy="62373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383</Words>
  <Application>Microsoft Office PowerPoint</Application>
  <PresentationFormat>Προβολή στην οθόνη (4:3)</PresentationFormat>
  <Paragraphs>35</Paragraphs>
  <Slides>36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37" baseType="lpstr">
      <vt:lpstr>Θέμα του Office</vt:lpstr>
      <vt:lpstr>Robert Smithson (1938-1973), Σπείρα Jetty, 1973,  άμμος, κρύσταλλοι, θαλασσινό νερό, 381 × 38,1 μ., Γιούτα Ηνωμένων Πολιτειών. </vt:lpstr>
      <vt:lpstr>Christo [Vladimiroff Javacheff] (1935), Τρέχοντες φράκτες, 1972-76,  ύφασμα νάιλον και χάλυβας, 5,5 × 39.400 μ., Σαν Φρανσίσκο.</vt:lpstr>
      <vt:lpstr>Σπύρου Παπαλουκά (1892-1957), Άγιον Όρος. Αρσανάς Μονής Παντοκράτορος, 1935, ελαιογραφία σε χαρτόνι, 81 × 75 εκ., Ιδιωτική συλλογή.</vt:lpstr>
      <vt:lpstr>Νικολάου Λύτρα (1883-1927), Ηλιοθεραπεία, 1925, ελαιογραφία σε μουσαμά, 52 × 72,5 εκ., Αθήνα, Δημοτική Πινακοθήκη Πειραιά.</vt:lpstr>
      <vt:lpstr>Γιώργου Μπουζιάνη (1885-1959), Γυναικεία φιγούρα, 1948-50, ελαιογραφία σε μουσαμά, 116 × 73 εκ., Αθήνα, Συλλογή οικογένειας Βασίλη Ι. Βαλαμπού.</vt:lpstr>
      <vt:lpstr>Γιώργου Οικονομίδη (1891-1958), Κόκκινες στέγες, π. 1920,  έγχρωμη ξυλογραφία σε πλάγιο ξύλο, 8,7 × 13 εκ., Συλλογή Ανδρέα Δεληβορριά. </vt:lpstr>
      <vt:lpstr>Νικολή Χατζηκυριάκου-Γκίκα (1906-1994), Στέγες Λονδίνου, 1945, ελαιογραφία σε μουσαμά, 25 × 54 εκ., Αθήνα, Μουσείο Μπενάκη - Πινακοθήκη Ν. Χατζηκυριάκου-Γκίκα.</vt:lpstr>
      <vt:lpstr>Μιχάλη Τόμπρου (1889-1974), Χοντρή γυναίκα, 1926,  ορείχαλκος, ύψ. 107 εκ., Αθήνα, Εθνική Γλυπτοθήκη. </vt:lpstr>
      <vt:lpstr>Μιχάλη Τόμπρου (1889-1974), Οι δύο φίλες, 1929,  μάρμαρο, ύψ. 61 εκ., Αθήνα, Εθνική Γλυπτοθήκη. </vt:lpstr>
      <vt:lpstr>Ευθύμη Παπαδημητρίου (1895-1958), Νεκρή φύση με λεμόνι, 1952,  ξυλογραφία σε πλάγιο ξύλο (τρίτο δοκίμιο), 30 × 25 εκ., Αθήνα, Συλλογή Άνθιμου Βασιλάκη.  </vt:lpstr>
      <vt:lpstr>Κωστή Πασχάλη (1912-1992), Από τη σειρά «Αντιφαινόμενα», π. 1970, ελαιογραφία σε μουσαμά, 70 × 100 εκ., Αθήνα, Συλλογή Γιάννη Μπαστιά.</vt:lpstr>
      <vt:lpstr>Νίκου Εγγονόπουλου (1907-1985), Εμφύλιος Πόλεμος, 1948, ελαιογραφία σε μουσαμά, 52,3 × 41,5 εκ., Αθήνα, Συλλογή οικογένειας Ν. Εγγονόπουλου.</vt:lpstr>
      <vt:lpstr>Σαράντη Καραβούζη (1938-2011), Σεισμός, 1981, ελαιογραφία σε μουσαμά, 81 × 60 εκ., Ιδιωτική συλλογή.</vt:lpstr>
      <vt:lpstr>Γιάννη Σπυρόπουλου (1912-1990), Κόσμος Α, 1984, ελαιογραφία σε χαρτί, 48 × 34 εκ., άλλοτε Ουάσιγκτον, Συλλογή γκαλερί «Ζυγός».</vt:lpstr>
      <vt:lpstr>Λάζαρου Λαμέρα (1911-1998), Πεντέλη, 1948, μάρμαρο, ύψ. 50 εκ., Αθήνα, Εθνική Γλυπτοθήκη.</vt:lpstr>
      <vt:lpstr>Κλέαρχου Λουκόπουλου (1908-1995), Τίρυνς, 1965, ανοξείδωτο σίδερο, μήκ. 100 εκ., Αθήνα, Συλλογή του καλλιτέχνη.</vt:lpstr>
      <vt:lpstr>Χρήστου Καπράλου (1909-1993), Σύνθεση, 1966,  ορείχαλκος, 180 × 85 × 40 εκ.</vt:lpstr>
      <vt:lpstr>Χρήστου Καπράλου (1909-1993), Αχιλλέας - Έκτορας, 1972,  ξύλο, 265 × 442 × 135 εκ.</vt:lpstr>
      <vt:lpstr>Διαφάνεια 19</vt:lpstr>
      <vt:lpstr>Γιώργου Ζογγολόπουλου (1902/3-2004), Δελφοί, 1964,  ορείχαλκος, ύψ. 230 εκ., Αθήνα, Πλατεία Μεγάλης του Γένους Σχολής.</vt:lpstr>
      <vt:lpstr>Γιώργου Ζογγολόπουλου (1902/3-2004), Ομπρέλες, 1998,  ανοξείδωτος χάλυβας και υδροκινητικό, Παλαιό Ψυχικό.</vt:lpstr>
      <vt:lpstr>Γιώργου Ζογγολόπουλου (1902/3-2004), Αίθριο (λεπτομέρεια), 1999,  ανοξείδωτος χάλυβας, εσωτερικό σταθμού μετρό, Πλατεία Συντάγματος.</vt:lpstr>
      <vt:lpstr>Κώστα Κουλεντιανού (1918-1995), Γενιά Τέσσερα VIII, 1989,  βαμμένο σίδερο, 263 × 85 × 83 εκ., Παρίσι, Συλλογή του καλλιτέχνη.</vt:lpstr>
      <vt:lpstr>Νικολάου Βεντούρα (1899-1990), Λιτανεία της Αναστάσεως του αγίου Νικολάου στο Καμπιέλο, 1973,  έγχρωμη γραμμική και τονική οξυγραφία, 18,8 × 31,2 εκ., Αθήνα, Πινακοθήκη Χαρακτικής - Μουσείο Γρηγοράκη. </vt:lpstr>
      <vt:lpstr>Όπυς Ζούνη (1941-2008), Ιστορία στο τετράγωνο, 1994-2002, ακρυλικά σε ξύλινη κατασκευή, 40 × 40 εκ. </vt:lpstr>
      <vt:lpstr>Κώστα Τσόκλη (1930), Καμακωμένο ψάρι, 1985,  ακρυλικά και βιντεοπροβολή, 220 × 300 εκ. </vt:lpstr>
      <vt:lpstr>Κώστα Τσόκλη (1930), Αποκαθήλωση, 1994,  ακρυλικά και χαρτιά σε λευκοσίδηρο, 400 × 680 × 250 εκ. </vt:lpstr>
      <vt:lpstr>Βλάση Κανιάρη (1928-2011), ΕΑΜ (από τη σειρά «Τοίχοι της Αθήνας»), 1959,  μεικτή τεχνική, 130 × 150 εκ., Παιανία, Μουσείο Βορρέ.   </vt:lpstr>
      <vt:lpstr>Γιάννη Κουνέλλη (1936), Χωρίς τίτλο, 1994,  ελάσματα, σιδερένιες ράγες, σάκοι λινάτσας, 200 × 180 εκ., Αθήνα, Συλλογή Εμφιετζόγλου. </vt:lpstr>
      <vt:lpstr>Χρήστου Γιαν[ν]άκου (1934), Γέφυρα, 1995,  βαμμένο σίδερο, 2,60 × 41 × 1,36 μ., Αθήνα, Συλλογή Εμφιετζόγλου. </vt:lpstr>
      <vt:lpstr>Τάκη [Βασιλάκη] (1925), Φωτεινά σινιάλα, 1985,  σίδερο και φως, ύψ. 303 εκ., Αθήνα, Συλλογή Εμφιετζόγλου. </vt:lpstr>
      <vt:lpstr>Στήβεν Αντωνάκου (1926-2013), Χωρίς τίτλο, 1995, σίδερο και νέον, 0,18 × 12,75 × 0,11 μ., Αθήνα, Συλλογή Εμφιετζόγλου.</vt:lpstr>
      <vt:lpstr>Χρύσας [Βαρδέα] (1933-2013), Κλυταιμνήστρα, 1992, αλουμίνιο και νέον, ύψ. 703 εκ., Αθήνα, προαύλιο Μέγαρο Μουσικής. </vt:lpstr>
      <vt:lpstr>Λουκά Σαμαρά (1936), Πανόραμα, 1983, κολάζ φωτογραφιών Polaroid, 41,9 × 20,3 εκ., Νέα Υόρκη, Γκαλερί PaceWildenstein. </vt:lpstr>
      <vt:lpstr>Λουκά Σαμαρά (1936), Κουτί #116, 1987, μεικτή τεχνική, 14,6 × 34,3 × 25,4 εκ. (κλειστό), Συλλογή Ευάγγελου Τουρνικιώτη.</vt:lpstr>
      <vt:lpstr>Γιώργου Λάππα (1950-2016), Ζαριές, 1991, γυαλί και σίδερο, Αθήνα, Γκαλερί Jean Bernier.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Σπύρου Παπαλουκά (1894-1957), Άγιον Όρος. Αρσανάς Μονής Παντοκράτορος, 1935, ελαιογραφία σε χαρτόνι, 81 × 75 εκ., Ιδιωτική συλλογή.</dc:title>
  <dc:creator>Δημήτρης Παυλόπουλος</dc:creator>
  <cp:lastModifiedBy>user-pavl</cp:lastModifiedBy>
  <cp:revision>47</cp:revision>
  <dcterms:created xsi:type="dcterms:W3CDTF">2012-01-21T17:18:08Z</dcterms:created>
  <dcterms:modified xsi:type="dcterms:W3CDTF">2016-04-08T15:59:54Z</dcterms:modified>
</cp:coreProperties>
</file>