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10" r:id="rId2"/>
    <p:sldId id="309" r:id="rId3"/>
    <p:sldId id="305" r:id="rId4"/>
    <p:sldId id="307" r:id="rId5"/>
    <p:sldId id="306" r:id="rId6"/>
    <p:sldId id="312" r:id="rId7"/>
    <p:sldId id="311" r:id="rId8"/>
    <p:sldId id="313" r:id="rId9"/>
    <p:sldId id="308" r:id="rId10"/>
    <p:sldId id="315" r:id="rId11"/>
    <p:sldId id="314" r:id="rId12"/>
    <p:sldId id="304" r:id="rId13"/>
    <p:sldId id="256" r:id="rId14"/>
    <p:sldId id="289" r:id="rId15"/>
    <p:sldId id="288" r:id="rId16"/>
    <p:sldId id="290" r:id="rId17"/>
    <p:sldId id="291" r:id="rId18"/>
    <p:sldId id="286" r:id="rId19"/>
    <p:sldId id="284" r:id="rId20"/>
    <p:sldId id="287" r:id="rId21"/>
    <p:sldId id="258" r:id="rId22"/>
    <p:sldId id="262" r:id="rId23"/>
    <p:sldId id="263" r:id="rId24"/>
    <p:sldId id="283" r:id="rId25"/>
    <p:sldId id="261" r:id="rId26"/>
    <p:sldId id="259" r:id="rId27"/>
    <p:sldId id="260" r:id="rId28"/>
    <p:sldId id="292" r:id="rId29"/>
    <p:sldId id="285" r:id="rId30"/>
    <p:sldId id="270" r:id="rId31"/>
    <p:sldId id="273" r:id="rId32"/>
    <p:sldId id="271" r:id="rId33"/>
    <p:sldId id="269" r:id="rId34"/>
    <p:sldId id="268" r:id="rId35"/>
    <p:sldId id="277" r:id="rId36"/>
    <p:sldId id="272" r:id="rId37"/>
    <p:sldId id="281" r:id="rId38"/>
    <p:sldId id="282" r:id="rId39"/>
    <p:sldId id="274" r:id="rId40"/>
    <p:sldId id="275" r:id="rId41"/>
    <p:sldId id="278" r:id="rId42"/>
    <p:sldId id="276" r:id="rId43"/>
    <p:sldId id="279" r:id="rId44"/>
    <p:sldId id="280" r:id="rId45"/>
    <p:sldId id="265" r:id="rId46"/>
    <p:sldId id="266" r:id="rId47"/>
    <p:sldId id="267" r:id="rId48"/>
    <p:sldId id="294" r:id="rId49"/>
    <p:sldId id="295" r:id="rId50"/>
    <p:sldId id="303" r:id="rId51"/>
    <p:sldId id="301" r:id="rId52"/>
    <p:sldId id="299" r:id="rId53"/>
    <p:sldId id="293" r:id="rId54"/>
    <p:sldId id="300" r:id="rId55"/>
    <p:sldId id="296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0" autoAdjust="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DFB19-891C-40CF-AFA1-9CE83D3F41E1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C3EF-00C2-46BD-8736-A4289BD4B4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C3EF-00C2-46BD-8736-A4289BD4B476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27EB-FA88-406A-99FF-321A9F2EF375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5FB4-5492-48C1-B82B-8A74E12C379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René Magritte (1898-1967)</a:t>
            </a: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The Therap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3704" y="0"/>
            <a:ext cx="47365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The School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6544" y="0"/>
            <a:ext cx="50109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undesarchiv_Bild_183-S38324,_Tag_von_Potsdam,_Adolf_Hitler,_Paul_v._Hindenb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Υπότι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Αυτοπροσωπογραφία με ποτήρι σαμπάνιας</a:t>
            </a:r>
            <a:r>
              <a:rPr lang="en-US" sz="1400" dirty="0" smtClean="0">
                <a:latin typeface="Palatino Linotype" pitchFamily="18" charset="0"/>
              </a:rPr>
              <a:t>, 1919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65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× 55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5 </a:t>
            </a:r>
            <a:r>
              <a:rPr lang="el-GR" sz="1400" dirty="0" smtClean="0">
                <a:latin typeface="Palatino Linotype" pitchFamily="18" charset="0"/>
              </a:rPr>
              <a:t>εκ., Βερολίνο, Ιδιωτική συλλογή</a:t>
            </a:r>
            <a:r>
              <a:rPr lang="en-US" sz="1400" dirty="0" smtClean="0">
                <a:latin typeface="Palatino Linotype" pitchFamily="18" charset="0"/>
              </a:rPr>
              <a:t>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6" name="5 - Εικόνα" descr="gad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752528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Η Νύχτα</a:t>
            </a:r>
            <a:r>
              <a:rPr lang="en-US" sz="1400" dirty="0" smtClean="0">
                <a:latin typeface="Palatino Linotype" pitchFamily="18" charset="0"/>
              </a:rPr>
              <a:t>, 191</a:t>
            </a:r>
            <a:r>
              <a:rPr lang="el-GR" sz="1400" dirty="0" smtClean="0">
                <a:latin typeface="Palatino Linotype" pitchFamily="18" charset="0"/>
              </a:rPr>
              <a:t>8-1</a:t>
            </a:r>
            <a:r>
              <a:rPr lang="en-US" sz="1400" dirty="0" smtClean="0">
                <a:latin typeface="Palatino Linotype" pitchFamily="18" charset="0"/>
              </a:rPr>
              <a:t>9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133</a:t>
            </a:r>
            <a:r>
              <a:rPr lang="en-US" sz="1400" dirty="0" smtClean="0">
                <a:latin typeface="Palatino Linotype" pitchFamily="18" charset="0"/>
              </a:rPr>
              <a:t> ×</a:t>
            </a:r>
            <a:r>
              <a:rPr lang="el-GR" sz="1400" dirty="0" smtClean="0">
                <a:latin typeface="Palatino Linotype" pitchFamily="18" charset="0"/>
              </a:rPr>
              <a:t> 153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εκ., Ντίσελντορφ, Συλλογή Τέχνης Βόρειας Ρηνανίας-Βεστφαλίας.</a:t>
            </a:r>
            <a:endParaRPr lang="el-GR" sz="1400" dirty="0"/>
          </a:p>
        </p:txBody>
      </p:sp>
      <p:pic>
        <p:nvPicPr>
          <p:cNvPr id="4" name="3 - Εικόνα" descr="THE_NIGHT_191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418" y="476672"/>
            <a:ext cx="6484941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Η Νύχτα</a:t>
            </a:r>
            <a:r>
              <a:rPr lang="en-US" sz="1400" dirty="0" smtClean="0">
                <a:latin typeface="Palatino Linotype" pitchFamily="18" charset="0"/>
              </a:rPr>
              <a:t>, 1919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λιθογραφία,</a:t>
            </a:r>
            <a:r>
              <a:rPr lang="en-US" sz="1400" dirty="0" smtClean="0">
                <a:latin typeface="Palatino Linotype" pitchFamily="18" charset="0"/>
              </a:rPr>
              <a:t> 55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5 ×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70 </a:t>
            </a:r>
            <a:r>
              <a:rPr lang="el-GR" sz="1400" dirty="0" smtClean="0">
                <a:latin typeface="Palatino Linotype" pitchFamily="18" charset="0"/>
              </a:rPr>
              <a:t>εκ.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62473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Αυτοπροσωπογραφία</a:t>
            </a:r>
            <a:r>
              <a:rPr lang="en-US" sz="1400" dirty="0" smtClean="0">
                <a:latin typeface="Palatino Linotype" pitchFamily="18" charset="0"/>
              </a:rPr>
              <a:t>, 19</a:t>
            </a:r>
            <a:r>
              <a:rPr lang="el-GR" sz="1400" dirty="0" smtClean="0">
                <a:latin typeface="Palatino Linotype" pitchFamily="18" charset="0"/>
              </a:rPr>
              <a:t>22,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ξυλογραφία σε πλάγιο ξύλο, 49,3 × 35 εκ., Στουτγκάρδη, Μουσείο Τέχνης</a:t>
            </a:r>
            <a:r>
              <a:rPr lang="en-US" sz="1400" dirty="0" smtClean="0">
                <a:latin typeface="Palatino Linotype" pitchFamily="18" charset="0"/>
              </a:rPr>
              <a:t>. </a:t>
            </a:r>
            <a:endParaRPr lang="el-GR" sz="1400" dirty="0"/>
          </a:p>
        </p:txBody>
      </p:sp>
      <p:pic>
        <p:nvPicPr>
          <p:cNvPr id="4" name="3 - Εικόνα" descr="IMG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8296" y="0"/>
            <a:ext cx="4407408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Καλλωπισμός</a:t>
            </a:r>
            <a:r>
              <a:rPr lang="en-US" sz="1400" dirty="0" smtClean="0">
                <a:latin typeface="Palatino Linotype" pitchFamily="18" charset="0"/>
              </a:rPr>
              <a:t>, 19</a:t>
            </a:r>
            <a:r>
              <a:rPr lang="el-GR" sz="1400" dirty="0" smtClean="0">
                <a:latin typeface="Palatino Linotype" pitchFamily="18" charset="0"/>
              </a:rPr>
              <a:t>23,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ξυλογραφία σε πλάγιο ξύλο, 56 × 35 εκ., Στουτγκάρδη, Μουσείο Τέχνης</a:t>
            </a:r>
            <a:r>
              <a:rPr lang="en-US" sz="1400" dirty="0" smtClean="0">
                <a:latin typeface="Palatino Linotype" pitchFamily="18" charset="0"/>
              </a:rPr>
              <a:t>. </a:t>
            </a:r>
            <a:endParaRPr lang="el-GR" sz="1400" dirty="0"/>
          </a:p>
        </p:txBody>
      </p:sp>
      <p:pic>
        <p:nvPicPr>
          <p:cNvPr id="4" name="3 - Εικόνα" descr="IMG_000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116" y="0"/>
            <a:ext cx="4239768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Αυτοπροσωπογραφία με σμόκιν</a:t>
            </a:r>
            <a:r>
              <a:rPr lang="en-US" sz="1400" dirty="0" smtClean="0">
                <a:latin typeface="Palatino Linotype" pitchFamily="18" charset="0"/>
              </a:rPr>
              <a:t>, 19</a:t>
            </a:r>
            <a:r>
              <a:rPr lang="el-GR" sz="1400" dirty="0" smtClean="0">
                <a:latin typeface="Palatino Linotype" pitchFamily="18" charset="0"/>
              </a:rPr>
              <a:t>27,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Χάρβαρντ, Μουσείο Τέχνης</a:t>
            </a:r>
            <a:r>
              <a:rPr lang="en-US" sz="1400" dirty="0" smtClean="0">
                <a:latin typeface="Palatino Linotype" pitchFamily="18" charset="0"/>
              </a:rPr>
              <a:t>. </a:t>
            </a:r>
            <a:endParaRPr lang="el-GR" sz="1400" dirty="0"/>
          </a:p>
        </p:txBody>
      </p:sp>
      <p:pic>
        <p:nvPicPr>
          <p:cNvPr id="4" name="3 - Εικόνα" descr="Busch_beckman_self_portrai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96044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Αυτοπροσωπογραφία με κόρνο</a:t>
            </a:r>
            <a:r>
              <a:rPr lang="en-US" sz="1400" dirty="0" smtClean="0">
                <a:latin typeface="Palatino Linotype" pitchFamily="18" charset="0"/>
              </a:rPr>
              <a:t>, 19</a:t>
            </a:r>
            <a:r>
              <a:rPr lang="el-GR" sz="1400" dirty="0" smtClean="0">
                <a:latin typeface="Palatino Linotype" pitchFamily="18" charset="0"/>
              </a:rPr>
              <a:t>38-40,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</a:t>
            </a:r>
            <a:r>
              <a:rPr lang="en-US" sz="1400" dirty="0" smtClean="0">
                <a:latin typeface="Palatino Linotype" pitchFamily="18" charset="0"/>
              </a:rPr>
              <a:t>. </a:t>
            </a:r>
            <a:endParaRPr lang="el-G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8965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False 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Max Beckmann (1884-1950)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Τρίπτυχο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Καρναβάλι,</a:t>
            </a:r>
            <a:r>
              <a:rPr lang="en-US" sz="1400" dirty="0" smtClean="0">
                <a:latin typeface="Palatino Linotype" pitchFamily="18" charset="0"/>
              </a:rPr>
              <a:t> 19</a:t>
            </a:r>
            <a:r>
              <a:rPr lang="el-GR" sz="1400" dirty="0" smtClean="0">
                <a:latin typeface="Palatino Linotype" pitchFamily="18" charset="0"/>
              </a:rPr>
              <a:t>43,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</a:t>
            </a:r>
            <a:r>
              <a:rPr lang="en-US" sz="1400" dirty="0" smtClean="0">
                <a:latin typeface="Palatino Linotype" pitchFamily="18" charset="0"/>
              </a:rPr>
              <a:t>. </a:t>
            </a:r>
            <a:endParaRPr lang="el-G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</a:t>
            </a:r>
            <a:r>
              <a:rPr lang="el-GR" sz="1400" dirty="0" smtClean="0">
                <a:latin typeface="Palatino Linotype" pitchFamily="18" charset="0"/>
              </a:rPr>
              <a:t>(</a:t>
            </a:r>
            <a:r>
              <a:rPr lang="en-US" sz="1400" dirty="0" smtClean="0">
                <a:latin typeface="Palatino Linotype" pitchFamily="18" charset="0"/>
              </a:rPr>
              <a:t>1891-1969)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Ο έμπορος έργων τέχνης</a:t>
            </a:r>
            <a:r>
              <a:rPr lang="en-US" sz="1400" i="1" dirty="0" smtClean="0">
                <a:latin typeface="Palatino Linotype" pitchFamily="18" charset="0"/>
              </a:rPr>
              <a:t> Alfred Flechtheim</a:t>
            </a:r>
            <a:r>
              <a:rPr lang="en-US" sz="1400" dirty="0" smtClean="0">
                <a:latin typeface="Palatino Linotype" pitchFamily="18" charset="0"/>
              </a:rPr>
              <a:t>, 1926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μεικτή τεχνική σε ξύλο,</a:t>
            </a:r>
            <a:r>
              <a:rPr lang="en-US" sz="1400" dirty="0" smtClean="0">
                <a:latin typeface="Palatino Linotype" pitchFamily="18" charset="0"/>
              </a:rPr>
              <a:t> 120 × 80 </a:t>
            </a:r>
            <a:r>
              <a:rPr lang="el-GR" sz="1400" dirty="0" smtClean="0">
                <a:latin typeface="Palatino Linotype" pitchFamily="18" charset="0"/>
              </a:rPr>
              <a:t>εκ., Βερολίνο, Νέα Εθνική Πινακοθήκη</a:t>
            </a:r>
            <a:r>
              <a:rPr lang="en-US" sz="1400" dirty="0" smtClean="0">
                <a:latin typeface="Palatino Linotype" pitchFamily="18" charset="0"/>
              </a:rPr>
              <a:t>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104456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>
            <a:spLocks noGrp="1"/>
          </p:cNvSpPr>
          <p:nvPr>
            <p:ph type="ctrTitle"/>
          </p:nvPr>
        </p:nvSpPr>
        <p:spPr>
          <a:xfrm rot="10800000" flipV="1">
            <a:off x="0" y="6237288"/>
            <a:ext cx="9144000" cy="62071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(1891-1969)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Το σαλόνι</a:t>
            </a:r>
            <a:r>
              <a:rPr lang="en-US" sz="1400" dirty="0" smtClean="0">
                <a:latin typeface="Palatino Linotype" pitchFamily="18" charset="0"/>
              </a:rPr>
              <a:t>, 1921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86 × 120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5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Στουτγκάρδη, Κρατικό Μουσείο.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5" name="4 - Εικόνα" descr="gad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41682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(1891-1969)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Στην Ομορφιά</a:t>
            </a:r>
            <a:r>
              <a:rPr lang="en-US" sz="1400" dirty="0" smtClean="0">
                <a:latin typeface="Palatino Linotype" pitchFamily="18" charset="0"/>
              </a:rPr>
              <a:t>, 1922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140 × 122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Βούπερταλ</a:t>
            </a:r>
            <a:r>
              <a:rPr lang="en-US" sz="1400" dirty="0" smtClean="0">
                <a:latin typeface="Palatino Linotype" pitchFamily="18" charset="0"/>
              </a:rPr>
              <a:t>,</a:t>
            </a:r>
            <a:r>
              <a:rPr lang="el-GR" sz="1400" dirty="0" smtClean="0">
                <a:latin typeface="Palatino Linotype" pitchFamily="18" charset="0"/>
              </a:rPr>
              <a:t> Μουσείο </a:t>
            </a:r>
            <a:r>
              <a:rPr lang="en-US" sz="1400" dirty="0" smtClean="0">
                <a:latin typeface="Palatino Linotype" pitchFamily="18" charset="0"/>
              </a:rPr>
              <a:t>von der Heydt.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1845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036496" cy="432048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(1891-1969)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Η έμπορος έργων τέχνης </a:t>
            </a:r>
            <a:r>
              <a:rPr lang="en-US" sz="1400" i="1" dirty="0" smtClean="0">
                <a:latin typeface="Palatino Linotype" pitchFamily="18" charset="0"/>
              </a:rPr>
              <a:t>Johanna Ey</a:t>
            </a:r>
            <a:r>
              <a:rPr lang="en-US" sz="1400" dirty="0" smtClean="0">
                <a:latin typeface="Palatino Linotype" pitchFamily="18" charset="0"/>
              </a:rPr>
              <a:t>, 192</a:t>
            </a:r>
            <a:r>
              <a:rPr lang="el-GR" sz="1400" dirty="0" smtClean="0">
                <a:latin typeface="Palatino Linotype" pitchFamily="18" charset="0"/>
              </a:rPr>
              <a:t>4,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Ιδιωτική συλλογή.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5" name="4 - Εικόνα" descr="1924-ArtDealerJohannaEy-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3744416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(</a:t>
            </a:r>
            <a:r>
              <a:rPr lang="el-GR" sz="1400" dirty="0" smtClean="0">
                <a:latin typeface="Palatino Linotype" pitchFamily="18" charset="0"/>
              </a:rPr>
              <a:t>1</a:t>
            </a:r>
            <a:r>
              <a:rPr lang="en-US" sz="1400" dirty="0" smtClean="0">
                <a:latin typeface="Palatino Linotype" pitchFamily="18" charset="0"/>
              </a:rPr>
              <a:t>891-1969)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Η χορεύτρια </a:t>
            </a:r>
            <a:r>
              <a:rPr lang="en-US" sz="1400" i="1" dirty="0" smtClean="0">
                <a:latin typeface="Palatino Linotype" pitchFamily="18" charset="0"/>
              </a:rPr>
              <a:t>Anita Berber</a:t>
            </a:r>
            <a:r>
              <a:rPr lang="en-US" sz="1400" dirty="0" smtClean="0">
                <a:latin typeface="Palatino Linotype" pitchFamily="18" charset="0"/>
              </a:rPr>
              <a:t>, 1925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και τέμπερα σε ξύλο, </a:t>
            </a:r>
            <a:r>
              <a:rPr lang="en-US" sz="1400" dirty="0" smtClean="0">
                <a:latin typeface="Palatino Linotype" pitchFamily="18" charset="0"/>
              </a:rPr>
              <a:t>120 × 65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Στουτγκάρδη, Μουσείο Τέχνης.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32656"/>
            <a:ext cx="302433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</a:t>
            </a:r>
            <a:r>
              <a:rPr lang="el-GR" sz="1400" dirty="0" smtClean="0">
                <a:latin typeface="Palatino Linotype" pitchFamily="18" charset="0"/>
              </a:rPr>
              <a:t>(</a:t>
            </a:r>
            <a:r>
              <a:rPr lang="en-US" sz="1400" dirty="0" smtClean="0">
                <a:latin typeface="Palatino Linotype" pitchFamily="18" charset="0"/>
              </a:rPr>
              <a:t>1891-1969)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Δρ</a:t>
            </a:r>
            <a:r>
              <a:rPr lang="en-US" sz="1400" i="1" dirty="0" smtClean="0">
                <a:latin typeface="Palatino Linotype" pitchFamily="18" charset="0"/>
              </a:rPr>
              <a:t>. Mayer-Hermann</a:t>
            </a:r>
            <a:r>
              <a:rPr lang="en-US" sz="1400" dirty="0" smtClean="0">
                <a:latin typeface="Palatino Linotype" pitchFamily="18" charset="0"/>
              </a:rPr>
              <a:t>, 1926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μεικτή τεχνική σε ξύλο,</a:t>
            </a:r>
            <a:r>
              <a:rPr lang="en-US" sz="1400" dirty="0" smtClean="0">
                <a:latin typeface="Palatino Linotype" pitchFamily="18" charset="0"/>
              </a:rPr>
              <a:t> 150 × 100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Νέα Υόρκη, Μουσείο Μοντέρνας Τέχνης.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4032448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(1891-1969)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Τρίπτυχο προσχέδιο για το έργο Μητρόπολη</a:t>
            </a:r>
            <a:r>
              <a:rPr lang="en-US" sz="1400" dirty="0" smtClean="0">
                <a:latin typeface="Palatino Linotype" pitchFamily="18" charset="0"/>
              </a:rPr>
              <a:t>, 1928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κιμωλία και μολύβι σε χαρτί,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Στουτγκάρδη, Μουσείο Τέχνης.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70485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(1891-1969)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Αριστερή πλευρά του τριπτύχου Μητρόπολη</a:t>
            </a:r>
            <a:r>
              <a:rPr lang="en-US" sz="1400" dirty="0" smtClean="0">
                <a:latin typeface="Palatino Linotype" pitchFamily="18" charset="0"/>
              </a:rPr>
              <a:t>, 1928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Στουτγκάρδη, Μουσείο Τέχνης.</a:t>
            </a:r>
            <a:endParaRPr lang="el-GR" sz="1400" dirty="0"/>
          </a:p>
        </p:txBody>
      </p:sp>
      <p:pic>
        <p:nvPicPr>
          <p:cNvPr id="4" name="3 - Εικόνα" descr="3506358757_b0ba77564e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8250" y="0"/>
            <a:ext cx="3355815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Otto Dix (1891-1969)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Αυτοπροσωπογραφία ως πολεμικού κρατούμενου</a:t>
            </a:r>
            <a:r>
              <a:rPr lang="en-US" sz="1400" dirty="0" smtClean="0">
                <a:latin typeface="Palatino Linotype" pitchFamily="18" charset="0"/>
              </a:rPr>
              <a:t>, 19</a:t>
            </a:r>
            <a:r>
              <a:rPr lang="el-GR" sz="1400" dirty="0" smtClean="0">
                <a:latin typeface="Palatino Linotype" pitchFamily="18" charset="0"/>
              </a:rPr>
              <a:t>47,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Στουτγκάρδη, Μουσείο Τέχνης.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2565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The Treason Of 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2819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8892480" cy="764704"/>
          </a:xfrm>
        </p:spPr>
        <p:txBody>
          <a:bodyPr>
            <a:normAutofit/>
          </a:bodyPr>
          <a:lstStyle/>
          <a:p>
            <a:r>
              <a:rPr lang="el-GR" sz="1400" dirty="0" smtClean="0">
                <a:latin typeface="Palatino Linotype" pitchFamily="18" charset="0"/>
              </a:rPr>
              <a:t>Αριστερά: Ο </a:t>
            </a:r>
            <a:r>
              <a:rPr lang="en-US" sz="1400" dirty="0" smtClean="0">
                <a:latin typeface="Palatino Linotype" pitchFamily="18" charset="0"/>
              </a:rPr>
              <a:t>George Grosz (1893-1959)</a:t>
            </a:r>
            <a:r>
              <a:rPr lang="el-GR" sz="1400" dirty="0" smtClean="0">
                <a:latin typeface="Palatino Linotype" pitchFamily="18" charset="0"/>
              </a:rPr>
              <a:t> το 1921.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Δεξιά: 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Ο </a:t>
            </a:r>
            <a:r>
              <a:rPr lang="en-US" sz="1400" dirty="0" smtClean="0">
                <a:latin typeface="Palatino Linotype" pitchFamily="18" charset="0"/>
              </a:rPr>
              <a:t>George Grosz </a:t>
            </a:r>
            <a:r>
              <a:rPr lang="el-GR" sz="1400" dirty="0" smtClean="0">
                <a:latin typeface="Palatino Linotype" pitchFamily="18" charset="0"/>
              </a:rPr>
              <a:t>επί το έργον. </a:t>
            </a:r>
            <a:br>
              <a:rPr lang="el-GR" sz="1400" dirty="0" smtClean="0">
                <a:latin typeface="Palatino Linotype" pitchFamily="18" charset="0"/>
              </a:rPr>
            </a:b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2403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2403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 (1893-1959), </a:t>
            </a:r>
            <a:r>
              <a:rPr lang="el-GR" sz="1400" i="1" dirty="0" smtClean="0">
                <a:latin typeface="Palatino Linotype" pitchFamily="18" charset="0"/>
              </a:rPr>
              <a:t>Μητρόπολις</a:t>
            </a:r>
            <a:r>
              <a:rPr lang="el-GR" sz="1400" dirty="0" smtClean="0">
                <a:latin typeface="Palatino Linotype" pitchFamily="18" charset="0"/>
              </a:rPr>
              <a:t>, 1916-17,</a:t>
            </a:r>
            <a:r>
              <a:rPr lang="en-US" sz="1400" dirty="0" smtClean="0"/>
              <a:t> 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102</a:t>
            </a:r>
            <a:r>
              <a:rPr lang="en-US" sz="1400" dirty="0" smtClean="0">
                <a:latin typeface="Palatino Linotype" pitchFamily="18" charset="0"/>
              </a:rPr>
              <a:t> × 12</a:t>
            </a:r>
            <a:r>
              <a:rPr lang="el-GR" sz="1400" dirty="0" smtClean="0">
                <a:latin typeface="Palatino Linotype" pitchFamily="18" charset="0"/>
              </a:rPr>
              <a:t>4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.,</a:t>
            </a:r>
            <a:r>
              <a:rPr lang="el-GR" sz="1400" dirty="0" smtClean="0">
                <a:latin typeface="Palatino Linotype" pitchFamily="18" charset="0"/>
              </a:rPr>
              <a:t> Μαδρίτη, Μουσείο </a:t>
            </a:r>
            <a:r>
              <a:rPr lang="en-US" sz="1400" dirty="0" smtClean="0">
                <a:latin typeface="Palatino Linotype" pitchFamily="18" charset="0"/>
              </a:rPr>
              <a:t>Thyssen-Bornemisza</a:t>
            </a:r>
            <a:r>
              <a:rPr lang="el-GR" sz="1400" dirty="0" smtClean="0">
                <a:latin typeface="Palatino Linotype" pitchFamily="18" charset="0"/>
              </a:rPr>
              <a:t>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8326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(1893-1959), </a:t>
            </a:r>
            <a:r>
              <a:rPr lang="el-GR" sz="1400" i="1" dirty="0" smtClean="0">
                <a:latin typeface="Palatino Linotype" pitchFamily="18" charset="0"/>
              </a:rPr>
              <a:t>Ο </a:t>
            </a:r>
            <a:r>
              <a:rPr lang="en-US" sz="1400" i="1" dirty="0" smtClean="0">
                <a:latin typeface="Palatino Linotype" pitchFamily="18" charset="0"/>
              </a:rPr>
              <a:t>Friedrich Ebert: </a:t>
            </a:r>
            <a:r>
              <a:rPr lang="el-GR" sz="1400" i="1" dirty="0" smtClean="0">
                <a:latin typeface="Palatino Linotype" pitchFamily="18" charset="0"/>
              </a:rPr>
              <a:t>Η ζωή ενός σοσιαλιστή,</a:t>
            </a:r>
            <a:r>
              <a:rPr lang="en-US" sz="1400" dirty="0" smtClean="0">
                <a:latin typeface="Palatino Linotype" pitchFamily="18" charset="0"/>
              </a:rPr>
              <a:t> 1919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σχέδιο με σινική μελάνη.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1044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 (1893-1959), </a:t>
            </a:r>
            <a:r>
              <a:rPr lang="en-US" sz="1400" i="1" dirty="0" smtClean="0">
                <a:latin typeface="Palatino Linotype" pitchFamily="18" charset="0"/>
              </a:rPr>
              <a:t>Made in Germany</a:t>
            </a:r>
            <a:r>
              <a:rPr lang="el-GR" sz="1400" dirty="0" smtClean="0">
                <a:latin typeface="Palatino Linotype" pitchFamily="18" charset="0"/>
              </a:rPr>
              <a:t>, 19</a:t>
            </a:r>
            <a:r>
              <a:rPr lang="en-US" sz="1400" dirty="0" smtClean="0">
                <a:latin typeface="Palatino Linotype" pitchFamily="18" charset="0"/>
              </a:rPr>
              <a:t>19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>
                <a:latin typeface="Palatino Linotype" pitchFamily="18" charset="0"/>
              </a:rPr>
              <a:t>σχέδιο με πενάκι σε χαρτί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φωτολιθογραφημένο για το λεύκωμα </a:t>
            </a:r>
            <a:r>
              <a:rPr lang="el-GR" sz="1400" i="1" dirty="0" smtClean="0">
                <a:latin typeface="Palatino Linotype" pitchFamily="18" charset="0"/>
              </a:rPr>
              <a:t>Ο Θεός μαζί μας </a:t>
            </a:r>
            <a:r>
              <a:rPr lang="el-GR" sz="1400" dirty="0" smtClean="0">
                <a:latin typeface="Palatino Linotype" pitchFamily="18" charset="0"/>
              </a:rPr>
              <a:t>(1920),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n-US" sz="1400" dirty="0" smtClean="0">
                <a:latin typeface="Palatino Linotype" pitchFamily="18" charset="0"/>
              </a:rPr>
              <a:t>48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3 × 39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1 </a:t>
            </a:r>
            <a:r>
              <a:rPr lang="el-GR" sz="1400" dirty="0" smtClean="0">
                <a:latin typeface="Palatino Linotype" pitchFamily="18" charset="0"/>
              </a:rPr>
              <a:t>εκ., Νέα Υόρκη, Μουσείο Μοντέρνας Τέχνης.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248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latin typeface="Palatino Linotype" pitchFamily="18" charset="0"/>
              </a:rPr>
              <a:t>George Grosz (1893-1959), </a:t>
            </a:r>
            <a:r>
              <a:rPr lang="el-GR" sz="1600" i="1" dirty="0" smtClean="0">
                <a:latin typeface="Palatino Linotype" pitchFamily="18" charset="0"/>
              </a:rPr>
              <a:t>Αυτόματα της Δημοκρατίας</a:t>
            </a:r>
            <a:r>
              <a:rPr lang="el-GR" sz="1600" dirty="0" smtClean="0">
                <a:latin typeface="Palatino Linotype" pitchFamily="18" charset="0"/>
              </a:rPr>
              <a:t>, 1920,</a:t>
            </a:r>
            <a:r>
              <a:rPr lang="en-US" sz="1600" dirty="0" smtClean="0"/>
              <a:t>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>
                <a:latin typeface="Palatino Linotype" pitchFamily="18" charset="0"/>
              </a:rPr>
              <a:t>υδατογραφία</a:t>
            </a:r>
            <a:r>
              <a:rPr lang="en-US" sz="1600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και σινική μελάνη σε χαρτί,</a:t>
            </a:r>
            <a:r>
              <a:rPr lang="en-US" sz="1600" dirty="0" smtClean="0">
                <a:latin typeface="Palatino Linotype" pitchFamily="18" charset="0"/>
              </a:rPr>
              <a:t> 60 × 47</a:t>
            </a:r>
            <a:r>
              <a:rPr lang="el-GR" sz="1600" dirty="0" smtClean="0">
                <a:latin typeface="Palatino Linotype" pitchFamily="18" charset="0"/>
              </a:rPr>
              <a:t>,</a:t>
            </a:r>
            <a:r>
              <a:rPr lang="en-US" sz="1600" dirty="0" smtClean="0">
                <a:latin typeface="Palatino Linotype" pitchFamily="18" charset="0"/>
              </a:rPr>
              <a:t>3 </a:t>
            </a:r>
            <a:r>
              <a:rPr lang="el-GR" sz="1600" dirty="0" smtClean="0">
                <a:latin typeface="Palatino Linotype" pitchFamily="18" charset="0"/>
              </a:rPr>
              <a:t>εκ., </a:t>
            </a:r>
            <a:br>
              <a:rPr lang="el-GR" sz="1600" dirty="0" smtClean="0">
                <a:latin typeface="Palatino Linotype" pitchFamily="18" charset="0"/>
              </a:rPr>
            </a:br>
            <a:r>
              <a:rPr lang="el-GR" sz="1600" dirty="0" smtClean="0">
                <a:latin typeface="Palatino Linotype" pitchFamily="18" charset="0"/>
              </a:rPr>
              <a:t>Νέα Υόρκη, Μουσείο Μοντέρνας Τέχνης. </a:t>
            </a:r>
            <a:br>
              <a:rPr lang="el-GR" sz="16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1044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(1893-1959), </a:t>
            </a:r>
            <a:r>
              <a:rPr lang="el-GR" sz="1400" i="1" dirty="0" smtClean="0">
                <a:latin typeface="Palatino Linotype" pitchFamily="18" charset="0"/>
              </a:rPr>
              <a:t>Ο ποιητής</a:t>
            </a:r>
            <a:r>
              <a:rPr lang="en-US" sz="1400" i="1" dirty="0" smtClean="0">
                <a:latin typeface="Palatino Linotype" pitchFamily="18" charset="0"/>
              </a:rPr>
              <a:t> Max Herrmann-Neisse</a:t>
            </a:r>
            <a:r>
              <a:rPr lang="en-US" sz="1400" dirty="0" smtClean="0">
                <a:latin typeface="Palatino Linotype" pitchFamily="18" charset="0"/>
              </a:rPr>
              <a:t>, 192</a:t>
            </a:r>
            <a:r>
              <a:rPr lang="el-GR" sz="1400" dirty="0" smtClean="0">
                <a:latin typeface="Palatino Linotype" pitchFamily="18" charset="0"/>
              </a:rPr>
              <a:t>5,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100 × 101 εκ., Μάνχαϊμ, Κρατική Αίθουσα Τέχνης.</a:t>
            </a:r>
            <a:r>
              <a:rPr lang="en-US" sz="1400" i="1" dirty="0" smtClean="0"/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0486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 (1893-1959), </a:t>
            </a:r>
            <a:r>
              <a:rPr lang="el-GR" sz="1400" i="1" dirty="0" smtClean="0">
                <a:latin typeface="Palatino Linotype" pitchFamily="18" charset="0"/>
              </a:rPr>
              <a:t>Τα στηρίγματα της κοινωνίας</a:t>
            </a:r>
            <a:r>
              <a:rPr lang="el-GR" sz="1400" dirty="0" smtClean="0">
                <a:latin typeface="Palatino Linotype" pitchFamily="18" charset="0"/>
              </a:rPr>
              <a:t>, 1926,</a:t>
            </a:r>
            <a:r>
              <a:rPr lang="en-US" sz="1400" dirty="0" smtClean="0"/>
              <a:t> 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200 × </a:t>
            </a:r>
            <a:r>
              <a:rPr lang="el-GR" sz="1400" dirty="0" smtClean="0">
                <a:latin typeface="Palatino Linotype" pitchFamily="18" charset="0"/>
              </a:rPr>
              <a:t>106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εκ., Βερολίνο, Νέα Εθνική Πινακοθήκη.</a:t>
            </a:r>
            <a:endParaRPr lang="el-G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5283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 (1893-1959),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Έκλειψη ηλίου,</a:t>
            </a:r>
            <a:r>
              <a:rPr lang="en-US" sz="1400" dirty="0" smtClean="0">
                <a:latin typeface="Palatino Linotype" pitchFamily="18" charset="0"/>
              </a:rPr>
              <a:t> 1926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210 × 184 </a:t>
            </a:r>
            <a:r>
              <a:rPr lang="el-GR" sz="1400" dirty="0" smtClean="0">
                <a:latin typeface="Palatino Linotype" pitchFamily="18" charset="0"/>
              </a:rPr>
              <a:t>εκ.,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Χάντινγκτον, Μουσείο </a:t>
            </a:r>
            <a:r>
              <a:rPr lang="en-US" sz="1400" dirty="0" smtClean="0">
                <a:latin typeface="Palatino Linotype" pitchFamily="18" charset="0"/>
              </a:rPr>
              <a:t>Heckscher</a:t>
            </a:r>
            <a:r>
              <a:rPr lang="el-GR" sz="1400" dirty="0" smtClean="0">
                <a:latin typeface="Palatino Linotype" pitchFamily="18" charset="0"/>
              </a:rPr>
              <a:t>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0"/>
            <a:ext cx="525658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</a:t>
            </a:r>
            <a:r>
              <a:rPr lang="el-GR" sz="1400" dirty="0" smtClean="0">
                <a:latin typeface="Palatino Linotype" pitchFamily="18" charset="0"/>
              </a:rPr>
              <a:t> (1893-1959),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Ο ταραχοποιός,</a:t>
            </a:r>
            <a:r>
              <a:rPr lang="en-US" sz="1400" dirty="0" smtClean="0">
                <a:latin typeface="Palatino Linotype" pitchFamily="18" charset="0"/>
              </a:rPr>
              <a:t> 1928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en-US" sz="1400" dirty="0" smtClean="0">
                <a:latin typeface="Palatino Linotype" pitchFamily="18" charset="0"/>
              </a:rPr>
              <a:t> 108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× 81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Άμστερνταμ, Μουσείο </a:t>
            </a:r>
            <a:r>
              <a:rPr lang="en-US" sz="1400" dirty="0" smtClean="0">
                <a:latin typeface="Palatino Linotype" pitchFamily="18" charset="0"/>
              </a:rPr>
              <a:t>Stedelijk.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"/>
            <a:ext cx="489654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(1893-1959), </a:t>
            </a:r>
            <a:r>
              <a:rPr lang="el-GR" sz="1400" i="1" dirty="0" smtClean="0">
                <a:latin typeface="Palatino Linotype" pitchFamily="18" charset="0"/>
              </a:rPr>
              <a:t>Ο περιπλανώμενος,</a:t>
            </a:r>
            <a:r>
              <a:rPr lang="en-US" sz="1400" dirty="0" smtClean="0">
                <a:latin typeface="Palatino Linotype" pitchFamily="18" charset="0"/>
              </a:rPr>
              <a:t> 19</a:t>
            </a:r>
            <a:r>
              <a:rPr lang="el-GR" sz="1400" dirty="0" smtClean="0">
                <a:latin typeface="Palatino Linotype" pitchFamily="18" charset="0"/>
              </a:rPr>
              <a:t>34,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2639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Το κλειδί των ονείρω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0405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dirty="0" smtClean="0"/>
              <a:t> </a:t>
            </a:r>
            <a:r>
              <a:rPr lang="en-US" sz="1400" kern="100" dirty="0" smtClean="0">
                <a:latin typeface="Palatino Linotype" pitchFamily="18" charset="0"/>
              </a:rPr>
              <a:t>Georg Grosz</a:t>
            </a:r>
            <a:r>
              <a:rPr lang="el-GR" sz="1400" kern="1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(1893-1959),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l-GR" sz="1400" i="1" kern="100" dirty="0" smtClean="0">
                <a:latin typeface="Palatino Linotype" pitchFamily="18" charset="0"/>
              </a:rPr>
              <a:t>Ανάμνηση</a:t>
            </a:r>
            <a:r>
              <a:rPr lang="en-US" sz="1400" kern="100" dirty="0" smtClean="0">
                <a:latin typeface="Palatino Linotype" pitchFamily="18" charset="0"/>
              </a:rPr>
              <a:t> (</a:t>
            </a:r>
            <a:r>
              <a:rPr lang="el-GR" sz="1400" i="1" kern="100" dirty="0" smtClean="0">
                <a:latin typeface="Palatino Linotype" pitchFamily="18" charset="0"/>
              </a:rPr>
              <a:t>Αυτοπροσωπογραφία</a:t>
            </a:r>
            <a:r>
              <a:rPr lang="en-US" sz="1400" kern="100" dirty="0" smtClean="0">
                <a:latin typeface="Palatino Linotype" pitchFamily="18" charset="0"/>
              </a:rPr>
              <a:t>), 1936</a:t>
            </a:r>
            <a:r>
              <a:rPr lang="el-GR" sz="1400" kern="100" dirty="0" smtClean="0">
                <a:latin typeface="Palatino Linotype" pitchFamily="18" charset="0"/>
              </a:rPr>
              <a:t>, </a:t>
            </a:r>
            <a:br>
              <a:rPr lang="el-GR" sz="1400" kern="100" dirty="0" smtClean="0">
                <a:latin typeface="Palatino Linotype" pitchFamily="18" charset="0"/>
              </a:rPr>
            </a:br>
            <a:r>
              <a:rPr lang="el-GR" sz="1400" kern="100" dirty="0" smtClean="0">
                <a:latin typeface="Palatino Linotype" pitchFamily="18" charset="0"/>
              </a:rPr>
              <a:t>ελαιογραφία σε μουσαμά.</a:t>
            </a:r>
            <a:endParaRPr lang="el-GR" sz="1400" kern="100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247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(1893-1959),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Εγώ στον καθρέφτη του μπαρ</a:t>
            </a:r>
            <a:r>
              <a:rPr lang="en-US" sz="1400" dirty="0" smtClean="0">
                <a:latin typeface="Palatino Linotype" pitchFamily="18" charset="0"/>
              </a:rPr>
              <a:t>, 1937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3204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kern="100" dirty="0" smtClean="0">
                <a:latin typeface="Palatino Linotype" pitchFamily="18" charset="0"/>
              </a:rPr>
              <a:t>George Grosz</a:t>
            </a:r>
            <a:r>
              <a:rPr lang="el-GR" sz="1400" kern="1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(1893-1959),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l-GR" sz="1400" i="1" kern="100" dirty="0" smtClean="0">
                <a:latin typeface="Palatino Linotype" pitchFamily="18" charset="0"/>
              </a:rPr>
              <a:t>Ο Θεός του Πολέμου</a:t>
            </a:r>
            <a:r>
              <a:rPr lang="en-US" sz="1400" kern="100" dirty="0" smtClean="0">
                <a:latin typeface="Palatino Linotype" pitchFamily="18" charset="0"/>
              </a:rPr>
              <a:t>, 19</a:t>
            </a:r>
            <a:r>
              <a:rPr lang="el-GR" sz="1400" kern="100" dirty="0" smtClean="0">
                <a:latin typeface="Palatino Linotype" pitchFamily="18" charset="0"/>
              </a:rPr>
              <a:t>40, </a:t>
            </a:r>
            <a:br>
              <a:rPr lang="el-GR" sz="1400" kern="100" dirty="0" smtClean="0">
                <a:latin typeface="Palatino Linotype" pitchFamily="18" charset="0"/>
              </a:rPr>
            </a:br>
            <a:r>
              <a:rPr lang="el-GR" sz="1400" kern="100" dirty="0" smtClean="0">
                <a:latin typeface="Palatino Linotype" pitchFamily="18" charset="0"/>
              </a:rPr>
              <a:t>ελαιογραφία σε μουσαμά.</a:t>
            </a:r>
            <a:endParaRPr lang="el-G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3204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el-GR" sz="1400" i="1" dirty="0" smtClean="0">
                <a:latin typeface="Palatino Linotype" pitchFamily="18" charset="0"/>
              </a:rPr>
              <a:t>Ο </a:t>
            </a:r>
            <a:r>
              <a:rPr lang="en-US" sz="1400" i="1" dirty="0" smtClean="0">
                <a:latin typeface="Palatino Linotype" pitchFamily="18" charset="0"/>
              </a:rPr>
              <a:t>George Grosz </a:t>
            </a:r>
            <a:r>
              <a:rPr lang="el-GR" sz="1400" i="1" dirty="0" smtClean="0">
                <a:latin typeface="Palatino Linotype" pitchFamily="18" charset="0"/>
              </a:rPr>
              <a:t>ζωγραφίζει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τον Κάιν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ή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Χίτλερ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στην κόλαση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(Νέα Υόρκη</a:t>
            </a:r>
            <a:r>
              <a:rPr lang="en-US" sz="1400" dirty="0" smtClean="0">
                <a:latin typeface="Palatino Linotype" pitchFamily="18" charset="0"/>
              </a:rPr>
              <a:t> 1944</a:t>
            </a:r>
            <a:r>
              <a:rPr lang="el-GR" sz="1400" dirty="0" smtClean="0">
                <a:latin typeface="Palatino Linotype" pitchFamily="18" charset="0"/>
              </a:rPr>
              <a:t>).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127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George Grosz </a:t>
            </a:r>
            <a:r>
              <a:rPr lang="el-GR" sz="1400" dirty="0" smtClean="0">
                <a:latin typeface="Palatino Linotype" pitchFamily="18" charset="0"/>
              </a:rPr>
              <a:t>(1893-1959), </a:t>
            </a:r>
            <a:r>
              <a:rPr lang="el-GR" sz="1400" i="1" dirty="0" smtClean="0">
                <a:latin typeface="Palatino Linotype" pitchFamily="18" charset="0"/>
              </a:rPr>
              <a:t>Ο Κάιν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ή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ο Χίτλερ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στην κόλαση,</a:t>
            </a:r>
            <a:r>
              <a:rPr lang="en-US" sz="1400" dirty="0" smtClean="0">
                <a:latin typeface="Palatino Linotype" pitchFamily="18" charset="0"/>
              </a:rPr>
              <a:t> 1944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</a:t>
            </a:r>
            <a:r>
              <a:rPr lang="en-US" sz="1400" dirty="0" smtClean="0">
                <a:latin typeface="Palatino Linotype" pitchFamily="18" charset="0"/>
              </a:rPr>
              <a:t>99 × 124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5 </a:t>
            </a:r>
            <a:r>
              <a:rPr lang="el-GR" sz="1400" dirty="0" smtClean="0">
                <a:latin typeface="Palatino Linotype" pitchFamily="18" charset="0"/>
              </a:rPr>
              <a:t>εκ.,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Ιδιωτική συλλογή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548680"/>
            <a:ext cx="70567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Christian Schad (1894-1982)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Αυτοπροσωπογραφία</a:t>
            </a:r>
            <a:r>
              <a:rPr lang="en-US" sz="1400" dirty="0" smtClean="0">
                <a:latin typeface="Palatino Linotype" pitchFamily="18" charset="0"/>
              </a:rPr>
              <a:t>,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1927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ξύλο, </a:t>
            </a:r>
            <a:r>
              <a:rPr lang="en-US" sz="1400" dirty="0" smtClean="0">
                <a:latin typeface="Palatino Linotype" pitchFamily="18" charset="0"/>
              </a:rPr>
              <a:t>76 × 61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5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Αμβούργο, Ιδιωτική συλλογή.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464496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Christian Schad (1894-1982)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Ο κόμης </a:t>
            </a:r>
            <a:r>
              <a:rPr lang="en-US" sz="1400" i="1" dirty="0" smtClean="0">
                <a:latin typeface="Palatino Linotype" pitchFamily="18" charset="0"/>
              </a:rPr>
              <a:t>St. Genois d</a:t>
            </a:r>
            <a:r>
              <a:rPr lang="el-GR" sz="1400" i="1" dirty="0" smtClean="0">
                <a:latin typeface="Palatino Linotype" pitchFamily="18" charset="0"/>
              </a:rPr>
              <a:t>’</a:t>
            </a:r>
            <a:r>
              <a:rPr lang="en-US" sz="1400" i="1" dirty="0" smtClean="0">
                <a:latin typeface="Palatino Linotype" pitchFamily="18" charset="0"/>
              </a:rPr>
              <a:t>Anneaucourt</a:t>
            </a:r>
            <a:r>
              <a:rPr lang="en-US" sz="1400" dirty="0" smtClean="0">
                <a:latin typeface="Palatino Linotype" pitchFamily="18" charset="0"/>
              </a:rPr>
              <a:t>, 1927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ξύλο, </a:t>
            </a:r>
            <a:r>
              <a:rPr lang="en-US" sz="1400" dirty="0" smtClean="0">
                <a:latin typeface="Palatino Linotype" pitchFamily="18" charset="0"/>
              </a:rPr>
              <a:t>86 × 63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Παρίσι, Εθνικό Μουσείο Μοντέρνας Τέχνης - Κέντρο </a:t>
            </a:r>
            <a:r>
              <a:rPr lang="en-US" sz="1400" dirty="0" smtClean="0">
                <a:latin typeface="Palatino Linotype" pitchFamily="18" charset="0"/>
              </a:rPr>
              <a:t>Georges Pompidou.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32048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Christian Schad (1894-1982)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Σόνια</a:t>
            </a:r>
            <a:r>
              <a:rPr lang="de-DE" sz="1400" dirty="0" smtClean="0">
                <a:latin typeface="Palatino Linotype" pitchFamily="18" charset="0"/>
              </a:rPr>
              <a:t>, 1928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</a:t>
            </a:r>
            <a:r>
              <a:rPr lang="de-DE" sz="1400" dirty="0" smtClean="0">
                <a:latin typeface="Palatino Linotype" pitchFamily="18" charset="0"/>
              </a:rPr>
              <a:t> 90 × 60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de-DE" sz="1400" dirty="0" smtClean="0">
                <a:latin typeface="Palatino Linotype" pitchFamily="18" charset="0"/>
              </a:rPr>
              <a:t>.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de-DE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Βερολίνο, Νέα Εθνική Πινακοθήκη.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gad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2656"/>
            <a:ext cx="4248473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Αυτοπροσωπογραφία</a:t>
            </a:r>
            <a:r>
              <a:rPr lang="el-GR" sz="1400" dirty="0" smtClean="0">
                <a:latin typeface="Palatino Linotype" pitchFamily="18" charset="0"/>
              </a:rPr>
              <a:t>, 1929,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</a:t>
            </a:r>
            <a:endParaRPr lang="el-GR" sz="1400" dirty="0"/>
          </a:p>
        </p:txBody>
      </p:sp>
      <p:pic>
        <p:nvPicPr>
          <p:cNvPr id="3" name="2 - Εικόνα" descr="178161.jpg"/>
          <p:cNvPicPr>
            <a:picLocks noChangeAspect="1"/>
          </p:cNvPicPr>
          <p:nvPr/>
        </p:nvPicPr>
        <p:blipFill>
          <a:blip r:embed="rId2" cstate="print"/>
          <a:srcRect t="1256" r="1754"/>
          <a:stretch>
            <a:fillRect/>
          </a:stretch>
        </p:blipFill>
        <p:spPr>
          <a:xfrm>
            <a:off x="2339752" y="0"/>
            <a:ext cx="4392488" cy="592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Γυμνό</a:t>
            </a:r>
            <a:r>
              <a:rPr lang="el-GR" sz="1400" dirty="0" smtClean="0">
                <a:latin typeface="Palatino Linotype" pitchFamily="18" charset="0"/>
              </a:rPr>
              <a:t>, 1930,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3" name="2 - Εικόνα" descr="178161.jpg"/>
          <p:cNvPicPr>
            <a:picLocks noChangeAspect="1"/>
          </p:cNvPicPr>
          <p:nvPr/>
        </p:nvPicPr>
        <p:blipFill>
          <a:blip r:embed="rId2" cstate="print"/>
          <a:srcRect t="10664" b="10960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Η ανθρώπινη κατάστασ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24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i="1" dirty="0" smtClean="0">
                <a:latin typeface="Palatino Linotype" pitchFamily="18" charset="0"/>
              </a:rPr>
              <a:t>, Το μοντέλο αναπαύεται</a:t>
            </a:r>
            <a:r>
              <a:rPr lang="el-GR" sz="1400" dirty="0" smtClean="0">
                <a:latin typeface="Palatino Linotype" pitchFamily="18" charset="0"/>
              </a:rPr>
              <a:t>, 1931, 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</a:t>
            </a:r>
            <a:endParaRPr lang="el-GR" sz="1400" dirty="0"/>
          </a:p>
        </p:txBody>
      </p:sp>
      <p:pic>
        <p:nvPicPr>
          <p:cNvPr id="4" name="3 - Εικόνα" descr="8fb3162a0d1f2a3a931128550d988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24536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Γυμνό στο μπαλκόνι</a:t>
            </a:r>
            <a:r>
              <a:rPr lang="de-DE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1933, 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</a:t>
            </a:r>
            <a:endParaRPr lang="el-GR" sz="1400" dirty="0"/>
          </a:p>
        </p:txBody>
      </p:sp>
      <p:pic>
        <p:nvPicPr>
          <p:cNvPr id="61442" name="Picture 2" descr=" Marcel Gromaire - Nu au balcon 1933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Ζευγάρι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3076" name="Picture 4" descr="Gromaire le Flaman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Κόκκινο γυμνό</a:t>
            </a:r>
            <a:r>
              <a:rPr lang="de-DE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1945, 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Παρίσι, Εθνικό Μουσείο Μοντέρνας Τέχνης 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Centre Georges Pompidou</a:t>
            </a:r>
            <a:r>
              <a:rPr lang="el-GR" sz="1400" dirty="0" smtClean="0">
                <a:latin typeface="Palatino Linotype" pitchFamily="18" charset="0"/>
              </a:rPr>
              <a:t>.</a:t>
            </a:r>
            <a:endParaRPr lang="el-GR" sz="1400" dirty="0"/>
          </a:p>
        </p:txBody>
      </p:sp>
      <p:pic>
        <p:nvPicPr>
          <p:cNvPr id="3" name="2 - Εικόνα" descr="178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Σπουδή για το γυμνό με μαντό</a:t>
            </a:r>
            <a:r>
              <a:rPr lang="de-DE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 </a:t>
            </a:r>
            <a:endParaRPr lang="el-GR" sz="1400" dirty="0"/>
          </a:p>
        </p:txBody>
      </p:sp>
      <p:pic>
        <p:nvPicPr>
          <p:cNvPr id="60418" name="Picture 2" descr="Marcel Grom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08512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Marcel Gromaire (1892-1971)</a:t>
            </a:r>
            <a:r>
              <a:rPr lang="el-GR" sz="1400" smtClean="0">
                <a:latin typeface="Palatino Linotype" pitchFamily="18" charset="0"/>
              </a:rPr>
              <a:t>, </a:t>
            </a:r>
            <a:r>
              <a:rPr lang="el-GR" sz="1400" i="1" smtClean="0">
                <a:latin typeface="Palatino Linotype" pitchFamily="18" charset="0"/>
              </a:rPr>
              <a:t>Ο Πόλεμος</a:t>
            </a:r>
            <a:r>
              <a:rPr lang="de-DE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1925,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Παρίσι, Μουσείο της Πόλεως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endParaRPr lang="el-GR" sz="1400" dirty="0"/>
          </a:p>
        </p:txBody>
      </p:sp>
      <p:pic>
        <p:nvPicPr>
          <p:cNvPr id="4" name="3 - Εικόνα" descr="H0046-L22163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536504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The Lo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The R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824" y="0"/>
            <a:ext cx="51023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Threatening Wea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gritte - The Listening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520</Words>
  <Application>Microsoft Office PowerPoint</Application>
  <PresentationFormat>Προβολή στην οθόνη (4:3)</PresentationFormat>
  <Paragraphs>45</Paragraphs>
  <Slides>55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Θέμα του Office</vt:lpstr>
      <vt:lpstr>René Magritte (1898-1967)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Max Beckmann (1884-1950), Αυτοπροσωπογραφία με ποτήρι σαμπάνιας, 1919,  ελαιογραφία σε μουσαμά, 65 × 55,5 εκ., Βερολίνο, Ιδιωτική συλλογή. </vt:lpstr>
      <vt:lpstr>Max Beckmann (1884-1950), Η Νύχτα, 1918-19,  ελαιογραφία σε μουσαμά, 133 × 153 εκ., Ντίσελντορφ, Συλλογή Τέχνης Βόρειας Ρηνανίας-Βεστφαλίας.</vt:lpstr>
      <vt:lpstr>Max Beckmann (1884-1950), Η Νύχτα, 1919,  λιθογραφία, 55,5 × 70 εκ. </vt:lpstr>
      <vt:lpstr>Max Beckmann (1884-1950), Αυτοπροσωπογραφία, 1922,  ξυλογραφία σε πλάγιο ξύλο, 49,3 × 35 εκ., Στουτγκάρδη, Μουσείο Τέχνης. </vt:lpstr>
      <vt:lpstr>Max Beckmann (1884-1950), Καλλωπισμός, 1923,  ξυλογραφία σε πλάγιο ξύλο, 56 × 35 εκ., Στουτγκάρδη, Μουσείο Τέχνης. </vt:lpstr>
      <vt:lpstr>Max Beckmann (1884-1950), Αυτοπροσωπογραφία με σμόκιν, 1927,  ελαιογραφία σε μουσαμά, Χάρβαρντ, Μουσείο Τέχνης. </vt:lpstr>
      <vt:lpstr>Max Beckmann (1884-1950), Αυτοπροσωπογραφία με κόρνο, 1938-40,  ελαιογραφία σε μουσαμά. </vt:lpstr>
      <vt:lpstr>Max Beckmann (1884-1950), Τρίπτυχο Καρναβάλι, 1943, ελαιογραφία σε μουσαμά. </vt:lpstr>
      <vt:lpstr>Otto Dix (1891-1969), Ο έμπορος έργων τέχνης Alfred Flechtheim, 1926,  μεικτή τεχνική σε ξύλο, 120 × 80 εκ., Βερολίνο, Νέα Εθνική Πινακοθήκη. </vt:lpstr>
      <vt:lpstr>Otto Dix (1891-1969), Το σαλόνι, 1921,  ελαιογραφία σε μουσαμά, 86 × 120,5 εκ., Στουτγκάρδη, Κρατικό Μουσείο. </vt:lpstr>
      <vt:lpstr>Otto Dix (1891-1969), Στην Ομορφιά, 1922,  ελαιογραφία σε μουσαμά, 140 × 122 εκ., Βούπερταλ, Μουσείο von der Heydt.</vt:lpstr>
      <vt:lpstr>Otto Dix (1891-1969), Η έμπορος έργων τέχνης Johanna Ey, 1924,  ελαιογραφία σε μουσαμά, Ιδιωτική συλλογή.   </vt:lpstr>
      <vt:lpstr>Otto Dix (1891-1969), Η χορεύτρια Anita Berber, 1925,  ελαιογραφία και τέμπερα σε ξύλο, 120 × 65 εκ., Στουτγκάρδη, Μουσείο Τέχνης. </vt:lpstr>
      <vt:lpstr>Otto Dix (1891-1969), Δρ. Mayer-Hermann, 1926,  μεικτή τεχνική σε ξύλο, 150 × 100 εκ., Νέα Υόρκη, Μουσείο Μοντέρνας Τέχνης.</vt:lpstr>
      <vt:lpstr>Otto Dix (1891-1969), Τρίπτυχο προσχέδιο για το έργο Μητρόπολη, 1928,  κιμωλία και μολύβι σε χαρτί, Στουτγκάρδη, Μουσείο Τέχνης.</vt:lpstr>
      <vt:lpstr>Otto Dix (1891-1969), Αριστερή πλευρά του τριπτύχου Μητρόπολη, 1928,  ελαιογραφία σε μουσαμά, Στουτγκάρδη, Μουσείο Τέχνης.</vt:lpstr>
      <vt:lpstr>Otto Dix (1891-1969), Αυτοπροσωπογραφία ως πολεμικού κρατούμενου, 1947,  ελαιογραφία σε μουσαμά, Στουτγκάρδη, Μουσείο Τέχνης.</vt:lpstr>
      <vt:lpstr>Αριστερά: Ο George Grosz (1893-1959) το 1921. Δεξιά:  Ο George Grosz επί το έργον.  </vt:lpstr>
      <vt:lpstr>George Grosz (1893-1959), Μητρόπολις, 1916-17,  ελαιογραφία σε μουσαμά, 102 × 124 εκ., Μαδρίτη, Μουσείο Thyssen-Bornemisza.</vt:lpstr>
      <vt:lpstr>George Grosz (1893-1959), Ο Friedrich Ebert: Η ζωή ενός σοσιαλιστή, 1919, σχέδιο με σινική μελάνη.</vt:lpstr>
      <vt:lpstr>George Grosz (1893-1959), Made in Germany, 1919,  σχέδιο με πενάκι σε χαρτί, φωτολιθογραφημένο για το λεύκωμα Ο Θεός μαζί μας (1920),  48,3 × 39,1 εκ., Νέα Υόρκη, Μουσείο Μοντέρνας Τέχνης.</vt:lpstr>
      <vt:lpstr>George Grosz (1893-1959), Αυτόματα της Δημοκρατίας, 1920,  υδατογραφία και σινική μελάνη σε χαρτί, 60 × 47,3 εκ.,  Νέα Υόρκη, Μουσείο Μοντέρνας Τέχνης.    </vt:lpstr>
      <vt:lpstr>George Grosz (1893-1959), Ο ποιητής Max Herrmann-Neisse, 1925, ελαιογραφία σε μουσαμά, 100 × 101 εκ., Μάνχαϊμ, Κρατική Αίθουσα Τέχνης. </vt:lpstr>
      <vt:lpstr>George Grosz (1893-1959), Τα στηρίγματα της κοινωνίας, 1926,  ελαιογραφία σε μουσαμά, 200 × 106 εκ., Βερολίνο, Νέα Εθνική Πινακοθήκη.</vt:lpstr>
      <vt:lpstr>George Grosz (1893-1959), Έκλειψη ηλίου, 1926,  ελαιογραφία σε μουσαμά, 210 × 184 εκ., Χάντινγκτον, Μουσείο Heckscher. </vt:lpstr>
      <vt:lpstr>George Grosz (1893-1959), Ο ταραχοποιός, 1928,  ελαιογραφία σε μουσαμά, 108 × 81 εκ., Άμστερνταμ, Μουσείο Stedelijk. </vt:lpstr>
      <vt:lpstr>George Grosz (1893-1959), Ο περιπλανώμενος, 1934, ελαιογραφία σε μουσαμά, </vt:lpstr>
      <vt:lpstr> Georg Grosz (1893-1959), Ανάμνηση (Αυτοπροσωπογραφία), 1936,  ελαιογραφία σε μουσαμά.</vt:lpstr>
      <vt:lpstr>George Grosz (1893-1959), Εγώ στον καθρέφτη του μπαρ, 1937,  ελαιογραφία σε μουσαμά.</vt:lpstr>
      <vt:lpstr>George Grosz (1893-1959), Ο Θεός του Πολέμου, 1940,  ελαιογραφία σε μουσαμά.</vt:lpstr>
      <vt:lpstr>Ο George Grosz ζωγραφίζει τον Κάιν ή Χίτλερ στην κόλαση (Νέα Υόρκη 1944).</vt:lpstr>
      <vt:lpstr>George Grosz (1893-1959), Ο Κάιν ή ο Χίτλερ στην κόλαση, 1944, ελαιογραφία σε μουσαμά, 99 × 124,5 εκ., Ιδιωτική συλλογή.</vt:lpstr>
      <vt:lpstr>Christian Schad (1894-1982), Αυτοπροσωπογραφία, 1927,  ελαιογραφία σε ξύλο, 76 × 61,5 εκ., Αμβούργο, Ιδιωτική συλλογή.</vt:lpstr>
      <vt:lpstr>Christian Schad (1894-1982), Ο κόμης St. Genois d’Anneaucourt, 1927,  ελαιογραφία σε ξύλο, 86 × 63 εκ., Παρίσι, Εθνικό Μουσείο Μοντέρνας Τέχνης - Κέντρο Georges Pompidou.</vt:lpstr>
      <vt:lpstr>Christian Schad (1894-1982), Σόνια, 1928,  ελαιογραφία σε μουσαμά, 90 × 60 εκ., Βερολίνο, Νέα Εθνική Πινακοθήκη.</vt:lpstr>
      <vt:lpstr>Marcel Gromaire (1892-1971), Αυτοπροσωπογραφία, 1929,  ελαιογραφία σε μουσαμά.</vt:lpstr>
      <vt:lpstr>Marcel Gromaire (1892-1971), Γυμνό, 1930,  ελαιογραφία σε μουσαμά.</vt:lpstr>
      <vt:lpstr>Marcel Gromaire (1892-1971), Το μοντέλο αναπαύεται, 1931,  ελαιογραφία σε μουσαμά.</vt:lpstr>
      <vt:lpstr>Marcel Gromaire (1892-1971), Γυμνό στο μπαλκόνι, 1933,  ελαιογραφία σε μουσαμά.</vt:lpstr>
      <vt:lpstr>Marcel Gromaire (1892-1971), Ζευγάρι,  ελαιογραφία σε μουσαμά.</vt:lpstr>
      <vt:lpstr>Marcel Gromaire (1892-1971), Κόκκινο γυμνό, 1945,  ελαιογραφία σε μουσαμά, Παρίσι, Εθνικό Μουσείο Μοντέρνας Τέχνης - Centre Georges Pompidou.</vt:lpstr>
      <vt:lpstr>Marcel Gromaire (1892-1971), Σπουδή για το γυμνό με μαντό,   ελαιογραφία σε μουσαμά. </vt:lpstr>
      <vt:lpstr>Marcel Gromaire (1892-1971), Ο Πόλεμος, 1925,  ελαιογραφία σε μουσαμά, Παρίσι, Μουσείο της Πόλεως.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Beckmann (1884-1950), Αυτοπροσωπογραφία με ποτήρι σαμπάνιας, 1919,  ελαιογραφία σε μουσαμά, 65 × 55,5 εκ., Βερολίνο, Ιδιωτική συλλογή.</dc:title>
  <dc:creator>Δημήτρης Παυλόπουλος</dc:creator>
  <cp:lastModifiedBy>user-pavl</cp:lastModifiedBy>
  <cp:revision>46</cp:revision>
  <dcterms:created xsi:type="dcterms:W3CDTF">2012-01-06T07:14:37Z</dcterms:created>
  <dcterms:modified xsi:type="dcterms:W3CDTF">2014-12-19T11:26:29Z</dcterms:modified>
</cp:coreProperties>
</file>