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8" r:id="rId1"/>
  </p:sldMasterIdLst>
  <p:notesMasterIdLst>
    <p:notesMasterId r:id="rId59"/>
  </p:notesMasterIdLst>
  <p:sldIdLst>
    <p:sldId id="337" r:id="rId2"/>
    <p:sldId id="370" r:id="rId3"/>
    <p:sldId id="335" r:id="rId4"/>
    <p:sldId id="257" r:id="rId5"/>
    <p:sldId id="339" r:id="rId6"/>
    <p:sldId id="368" r:id="rId7"/>
    <p:sldId id="395" r:id="rId8"/>
    <p:sldId id="396" r:id="rId9"/>
    <p:sldId id="371" r:id="rId10"/>
    <p:sldId id="385" r:id="rId11"/>
    <p:sldId id="280" r:id="rId12"/>
    <p:sldId id="350" r:id="rId13"/>
    <p:sldId id="372" r:id="rId14"/>
    <p:sldId id="373" r:id="rId15"/>
    <p:sldId id="376" r:id="rId16"/>
    <p:sldId id="380" r:id="rId17"/>
    <p:sldId id="384" r:id="rId18"/>
    <p:sldId id="374" r:id="rId19"/>
    <p:sldId id="375" r:id="rId20"/>
    <p:sldId id="404" r:id="rId21"/>
    <p:sldId id="405" r:id="rId22"/>
    <p:sldId id="378" r:id="rId23"/>
    <p:sldId id="366" r:id="rId24"/>
    <p:sldId id="398" r:id="rId25"/>
    <p:sldId id="348" r:id="rId26"/>
    <p:sldId id="379" r:id="rId27"/>
    <p:sldId id="381" r:id="rId28"/>
    <p:sldId id="382" r:id="rId29"/>
    <p:sldId id="344" r:id="rId30"/>
    <p:sldId id="391" r:id="rId31"/>
    <p:sldId id="392" r:id="rId32"/>
    <p:sldId id="393" r:id="rId33"/>
    <p:sldId id="397" r:id="rId34"/>
    <p:sldId id="403" r:id="rId35"/>
    <p:sldId id="399" r:id="rId36"/>
    <p:sldId id="389" r:id="rId37"/>
    <p:sldId id="349" r:id="rId38"/>
    <p:sldId id="338" r:id="rId39"/>
    <p:sldId id="345" r:id="rId40"/>
    <p:sldId id="402" r:id="rId41"/>
    <p:sldId id="400" r:id="rId42"/>
    <p:sldId id="401" r:id="rId43"/>
    <p:sldId id="347" r:id="rId44"/>
    <p:sldId id="351" r:id="rId45"/>
    <p:sldId id="352" r:id="rId46"/>
    <p:sldId id="363" r:id="rId47"/>
    <p:sldId id="377" r:id="rId48"/>
    <p:sldId id="356" r:id="rId49"/>
    <p:sldId id="353" r:id="rId50"/>
    <p:sldId id="360" r:id="rId51"/>
    <p:sldId id="362" r:id="rId52"/>
    <p:sldId id="301" r:id="rId53"/>
    <p:sldId id="325" r:id="rId54"/>
    <p:sldId id="359" r:id="rId55"/>
    <p:sldId id="386" r:id="rId56"/>
    <p:sldId id="342" r:id="rId57"/>
    <p:sldId id="406" r:id="rId58"/>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5F5"/>
    <a:srgbClr val="F6BC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462B74-4C7B-4BF0-A536-00D3C7458FD4}" type="doc">
      <dgm:prSet loTypeId="urn:microsoft.com/office/officeart/2005/8/layout/cycle8" loCatId="cycle" qsTypeId="urn:microsoft.com/office/officeart/2005/8/quickstyle/simple1" qsCatId="simple" csTypeId="urn:microsoft.com/office/officeart/2005/8/colors/accent1_2" csCatId="accent1" phldr="1"/>
      <dgm:spPr/>
    </dgm:pt>
    <dgm:pt modelId="{A0728759-FFF1-434D-9ADB-CD66AEC34E09}">
      <dgm:prSet phldrT="[Text]" custT="1"/>
      <dgm:spPr>
        <a:solidFill>
          <a:schemeClr val="tx1">
            <a:lumMod val="65000"/>
          </a:schemeClr>
        </a:solidFill>
      </dgm:spPr>
      <dgm:t>
        <a:bodyPr/>
        <a:lstStyle/>
        <a:p>
          <a:r>
            <a:rPr lang="el-GR" sz="1600" dirty="0" smtClean="0">
              <a:solidFill>
                <a:schemeClr val="bg1"/>
              </a:solidFill>
            </a:rPr>
            <a:t>ΚΑΤΟΧΗ 1941-1944</a:t>
          </a:r>
          <a:endParaRPr lang="el-GR" sz="1600" dirty="0">
            <a:solidFill>
              <a:schemeClr val="bg1"/>
            </a:solidFill>
          </a:endParaRPr>
        </a:p>
      </dgm:t>
    </dgm:pt>
    <dgm:pt modelId="{9AF51247-0E26-4B81-A1DF-BF9F1F0EF339}" type="parTrans" cxnId="{0972FBB6-E029-4670-A286-1A77E9225A11}">
      <dgm:prSet/>
      <dgm:spPr/>
      <dgm:t>
        <a:bodyPr/>
        <a:lstStyle/>
        <a:p>
          <a:endParaRPr lang="el-GR" sz="1600">
            <a:solidFill>
              <a:schemeClr val="bg1"/>
            </a:solidFill>
          </a:endParaRPr>
        </a:p>
      </dgm:t>
    </dgm:pt>
    <dgm:pt modelId="{57BE4058-9053-493C-917D-C04379938DF1}" type="sibTrans" cxnId="{0972FBB6-E029-4670-A286-1A77E9225A11}">
      <dgm:prSet/>
      <dgm:spPr/>
      <dgm:t>
        <a:bodyPr/>
        <a:lstStyle/>
        <a:p>
          <a:endParaRPr lang="el-GR" sz="1600">
            <a:solidFill>
              <a:schemeClr val="bg1"/>
            </a:solidFill>
          </a:endParaRPr>
        </a:p>
      </dgm:t>
    </dgm:pt>
    <dgm:pt modelId="{2585806D-092E-44DE-A19B-B2DD2D077ED9}">
      <dgm:prSet phldrT="[Text]" custT="1"/>
      <dgm:spPr>
        <a:solidFill>
          <a:schemeClr val="tx1">
            <a:lumMod val="6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l-GR" sz="1600" dirty="0" smtClean="0">
            <a:solidFill>
              <a:schemeClr val="bg1"/>
            </a:solidFill>
          </a:endParaRPr>
        </a:p>
        <a:p>
          <a:pPr marL="0" marR="0" indent="0" defTabSz="914400" eaLnBrk="1" fontAlgn="auto" latinLnBrk="0" hangingPunct="1">
            <a:lnSpc>
              <a:spcPct val="100000"/>
            </a:lnSpc>
            <a:spcBef>
              <a:spcPts val="0"/>
            </a:spcBef>
            <a:spcAft>
              <a:spcPts val="0"/>
            </a:spcAft>
            <a:buClrTx/>
            <a:buSzTx/>
            <a:buFontTx/>
            <a:buNone/>
            <a:tabLst/>
            <a:defRPr/>
          </a:pPr>
          <a:r>
            <a:rPr lang="el-GR" sz="1600" dirty="0" smtClean="0">
              <a:solidFill>
                <a:schemeClr val="bg1"/>
              </a:solidFill>
            </a:rPr>
            <a:t>ΑΙΓΥΠΤΟΣ 1945-1951</a:t>
          </a:r>
        </a:p>
        <a:p>
          <a:pPr defTabSz="711200">
            <a:lnSpc>
              <a:spcPct val="90000"/>
            </a:lnSpc>
            <a:spcBef>
              <a:spcPct val="0"/>
            </a:spcBef>
            <a:spcAft>
              <a:spcPct val="35000"/>
            </a:spcAft>
          </a:pPr>
          <a:endParaRPr lang="el-GR" sz="1600" dirty="0">
            <a:solidFill>
              <a:schemeClr val="bg1"/>
            </a:solidFill>
          </a:endParaRPr>
        </a:p>
      </dgm:t>
    </dgm:pt>
    <dgm:pt modelId="{22E03E43-B08D-41CA-AAB5-E4FE659D5CD5}" type="parTrans" cxnId="{4785DB1C-4BEE-4B50-A14D-57E06BBB772E}">
      <dgm:prSet/>
      <dgm:spPr/>
      <dgm:t>
        <a:bodyPr/>
        <a:lstStyle/>
        <a:p>
          <a:endParaRPr lang="el-GR" sz="1600">
            <a:solidFill>
              <a:schemeClr val="bg1"/>
            </a:solidFill>
          </a:endParaRPr>
        </a:p>
      </dgm:t>
    </dgm:pt>
    <dgm:pt modelId="{17A233F4-0EA9-4461-A378-D878858761A5}" type="sibTrans" cxnId="{4785DB1C-4BEE-4B50-A14D-57E06BBB772E}">
      <dgm:prSet/>
      <dgm:spPr/>
      <dgm:t>
        <a:bodyPr/>
        <a:lstStyle/>
        <a:p>
          <a:endParaRPr lang="el-GR" sz="1600">
            <a:solidFill>
              <a:schemeClr val="bg1"/>
            </a:solidFill>
          </a:endParaRPr>
        </a:p>
      </dgm:t>
    </dgm:pt>
    <dgm:pt modelId="{1AD1BA6B-2912-4D92-9CE8-93C5E3ACCA91}">
      <dgm:prSet phldrT="[Text]" custT="1"/>
      <dgm:spPr>
        <a:solidFill>
          <a:schemeClr val="tx1">
            <a:lumMod val="65000"/>
          </a:schemeClr>
        </a:solidFill>
      </dgm:spPr>
      <dgm:t>
        <a:bodyPr/>
        <a:lstStyle/>
        <a:p>
          <a:r>
            <a:rPr lang="el-GR" sz="1600" dirty="0" smtClean="0">
              <a:solidFill>
                <a:schemeClr val="bg1"/>
              </a:solidFill>
            </a:rPr>
            <a:t>ΑΘΗΝΑ 1952-2005</a:t>
          </a:r>
        </a:p>
      </dgm:t>
    </dgm:pt>
    <dgm:pt modelId="{0BCE0768-A4B6-460F-ADEF-3262B6BF1B95}" type="parTrans" cxnId="{98301F28-9B9B-4554-BCFE-65EE86423A02}">
      <dgm:prSet/>
      <dgm:spPr/>
      <dgm:t>
        <a:bodyPr/>
        <a:lstStyle/>
        <a:p>
          <a:endParaRPr lang="el-GR" sz="1600">
            <a:solidFill>
              <a:schemeClr val="bg1"/>
            </a:solidFill>
          </a:endParaRPr>
        </a:p>
      </dgm:t>
    </dgm:pt>
    <dgm:pt modelId="{EB393E83-40D7-488E-941E-08269F2E22EA}" type="sibTrans" cxnId="{98301F28-9B9B-4554-BCFE-65EE86423A02}">
      <dgm:prSet/>
      <dgm:spPr/>
      <dgm:t>
        <a:bodyPr/>
        <a:lstStyle/>
        <a:p>
          <a:endParaRPr lang="el-GR" sz="1600">
            <a:solidFill>
              <a:schemeClr val="bg1"/>
            </a:solidFill>
          </a:endParaRPr>
        </a:p>
      </dgm:t>
    </dgm:pt>
    <dgm:pt modelId="{8A017D8C-4E37-4929-90BA-4ABF1327EAAE}">
      <dgm:prSet phldrT="[Text]" custT="1"/>
      <dgm:spPr>
        <a:solidFill>
          <a:schemeClr val="tx1">
            <a:lumMod val="6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l-GR" sz="1600" dirty="0" smtClean="0">
            <a:solidFill>
              <a:schemeClr val="bg1"/>
            </a:solidFill>
          </a:endParaRPr>
        </a:p>
        <a:p>
          <a:pPr marL="0" marR="0" indent="0" defTabSz="914400" eaLnBrk="1" fontAlgn="auto" latinLnBrk="0" hangingPunct="1">
            <a:lnSpc>
              <a:spcPct val="100000"/>
            </a:lnSpc>
            <a:spcBef>
              <a:spcPts val="0"/>
            </a:spcBef>
            <a:spcAft>
              <a:spcPts val="0"/>
            </a:spcAft>
            <a:buClrTx/>
            <a:buSzTx/>
            <a:buFontTx/>
            <a:buNone/>
            <a:tabLst/>
            <a:defRPr/>
          </a:pPr>
          <a:r>
            <a:rPr lang="el-GR" sz="1600" dirty="0" smtClean="0">
              <a:solidFill>
                <a:schemeClr val="bg1"/>
              </a:solidFill>
            </a:rPr>
            <a:t>ΠΑΡΙΣΙ 1930-1939</a:t>
          </a:r>
        </a:p>
        <a:p>
          <a:pPr defTabSz="933450">
            <a:lnSpc>
              <a:spcPct val="90000"/>
            </a:lnSpc>
            <a:spcBef>
              <a:spcPct val="0"/>
            </a:spcBef>
            <a:spcAft>
              <a:spcPct val="35000"/>
            </a:spcAft>
          </a:pPr>
          <a:endParaRPr lang="el-GR" sz="1600" dirty="0">
            <a:solidFill>
              <a:schemeClr val="bg1"/>
            </a:solidFill>
          </a:endParaRPr>
        </a:p>
      </dgm:t>
    </dgm:pt>
    <dgm:pt modelId="{4D177BD2-607E-4F4A-AD67-7F2C8B54E2CE}" type="parTrans" cxnId="{CE8B45F6-390F-4F96-9D8A-7ECA141AB468}">
      <dgm:prSet/>
      <dgm:spPr/>
      <dgm:t>
        <a:bodyPr/>
        <a:lstStyle/>
        <a:p>
          <a:endParaRPr lang="el-GR" sz="1600">
            <a:solidFill>
              <a:schemeClr val="bg1"/>
            </a:solidFill>
          </a:endParaRPr>
        </a:p>
      </dgm:t>
    </dgm:pt>
    <dgm:pt modelId="{287C401C-C3B0-4078-9E67-EB67628775BD}" type="sibTrans" cxnId="{CE8B45F6-390F-4F96-9D8A-7ECA141AB468}">
      <dgm:prSet/>
      <dgm:spPr/>
      <dgm:t>
        <a:bodyPr/>
        <a:lstStyle/>
        <a:p>
          <a:endParaRPr lang="el-GR" sz="1600">
            <a:solidFill>
              <a:schemeClr val="bg1"/>
            </a:solidFill>
          </a:endParaRPr>
        </a:p>
      </dgm:t>
    </dgm:pt>
    <dgm:pt modelId="{1E1A619D-F9EF-498F-BF28-3E511FD5866B}" type="pres">
      <dgm:prSet presAssocID="{26462B74-4C7B-4BF0-A536-00D3C7458FD4}" presName="compositeShape" presStyleCnt="0">
        <dgm:presLayoutVars>
          <dgm:chMax val="7"/>
          <dgm:dir/>
          <dgm:resizeHandles val="exact"/>
        </dgm:presLayoutVars>
      </dgm:prSet>
      <dgm:spPr/>
    </dgm:pt>
    <dgm:pt modelId="{CBC813D7-10D1-4DD6-A321-73A3E4C4B697}" type="pres">
      <dgm:prSet presAssocID="{26462B74-4C7B-4BF0-A536-00D3C7458FD4}" presName="wedge1" presStyleLbl="node1" presStyleIdx="0" presStyleCnt="4"/>
      <dgm:spPr/>
      <dgm:t>
        <a:bodyPr/>
        <a:lstStyle/>
        <a:p>
          <a:endParaRPr lang="el-GR"/>
        </a:p>
      </dgm:t>
    </dgm:pt>
    <dgm:pt modelId="{C5BECE28-335E-40A5-9E6D-852E0F981280}" type="pres">
      <dgm:prSet presAssocID="{26462B74-4C7B-4BF0-A536-00D3C7458FD4}" presName="dummy1a" presStyleCnt="0"/>
      <dgm:spPr/>
    </dgm:pt>
    <dgm:pt modelId="{4B863C8A-45DF-4A7B-B78E-E4018C8EB1E3}" type="pres">
      <dgm:prSet presAssocID="{26462B74-4C7B-4BF0-A536-00D3C7458FD4}" presName="dummy1b" presStyleCnt="0"/>
      <dgm:spPr/>
    </dgm:pt>
    <dgm:pt modelId="{5A73546D-8EBD-4831-A9FC-930B2E8D5EC3}" type="pres">
      <dgm:prSet presAssocID="{26462B74-4C7B-4BF0-A536-00D3C7458FD4}" presName="wedge1Tx" presStyleLbl="node1" presStyleIdx="0" presStyleCnt="4">
        <dgm:presLayoutVars>
          <dgm:chMax val="0"/>
          <dgm:chPref val="0"/>
          <dgm:bulletEnabled val="1"/>
        </dgm:presLayoutVars>
      </dgm:prSet>
      <dgm:spPr/>
      <dgm:t>
        <a:bodyPr/>
        <a:lstStyle/>
        <a:p>
          <a:endParaRPr lang="el-GR"/>
        </a:p>
      </dgm:t>
    </dgm:pt>
    <dgm:pt modelId="{B09DC9C1-3C50-490D-AE15-4FE95BC6B373}" type="pres">
      <dgm:prSet presAssocID="{26462B74-4C7B-4BF0-A536-00D3C7458FD4}" presName="wedge2" presStyleLbl="node1" presStyleIdx="1" presStyleCnt="4"/>
      <dgm:spPr/>
      <dgm:t>
        <a:bodyPr/>
        <a:lstStyle/>
        <a:p>
          <a:endParaRPr lang="el-GR"/>
        </a:p>
      </dgm:t>
    </dgm:pt>
    <dgm:pt modelId="{4BED7385-7D06-49DF-A228-1AD7741B91E1}" type="pres">
      <dgm:prSet presAssocID="{26462B74-4C7B-4BF0-A536-00D3C7458FD4}" presName="dummy2a" presStyleCnt="0"/>
      <dgm:spPr/>
    </dgm:pt>
    <dgm:pt modelId="{30EEAF7E-67DE-4CBE-964E-C60E52496F22}" type="pres">
      <dgm:prSet presAssocID="{26462B74-4C7B-4BF0-A536-00D3C7458FD4}" presName="dummy2b" presStyleCnt="0"/>
      <dgm:spPr/>
    </dgm:pt>
    <dgm:pt modelId="{E6549991-80C1-462F-84CE-5558C9536A99}" type="pres">
      <dgm:prSet presAssocID="{26462B74-4C7B-4BF0-A536-00D3C7458FD4}" presName="wedge2Tx" presStyleLbl="node1" presStyleIdx="1" presStyleCnt="4">
        <dgm:presLayoutVars>
          <dgm:chMax val="0"/>
          <dgm:chPref val="0"/>
          <dgm:bulletEnabled val="1"/>
        </dgm:presLayoutVars>
      </dgm:prSet>
      <dgm:spPr/>
      <dgm:t>
        <a:bodyPr/>
        <a:lstStyle/>
        <a:p>
          <a:endParaRPr lang="el-GR"/>
        </a:p>
      </dgm:t>
    </dgm:pt>
    <dgm:pt modelId="{19B73E08-2257-4115-A97B-AF0F782EC184}" type="pres">
      <dgm:prSet presAssocID="{26462B74-4C7B-4BF0-A536-00D3C7458FD4}" presName="wedge3" presStyleLbl="node1" presStyleIdx="2" presStyleCnt="4"/>
      <dgm:spPr/>
      <dgm:t>
        <a:bodyPr/>
        <a:lstStyle/>
        <a:p>
          <a:endParaRPr lang="el-GR"/>
        </a:p>
      </dgm:t>
    </dgm:pt>
    <dgm:pt modelId="{D87B41AA-0983-4FB4-A019-51497BCA641F}" type="pres">
      <dgm:prSet presAssocID="{26462B74-4C7B-4BF0-A536-00D3C7458FD4}" presName="dummy3a" presStyleCnt="0"/>
      <dgm:spPr/>
    </dgm:pt>
    <dgm:pt modelId="{D00E98D3-0842-4E8D-BE83-D656D962E66C}" type="pres">
      <dgm:prSet presAssocID="{26462B74-4C7B-4BF0-A536-00D3C7458FD4}" presName="dummy3b" presStyleCnt="0"/>
      <dgm:spPr/>
    </dgm:pt>
    <dgm:pt modelId="{FA0D7337-7A2D-4EC0-88DF-B9C43AE2CC98}" type="pres">
      <dgm:prSet presAssocID="{26462B74-4C7B-4BF0-A536-00D3C7458FD4}" presName="wedge3Tx" presStyleLbl="node1" presStyleIdx="2" presStyleCnt="4">
        <dgm:presLayoutVars>
          <dgm:chMax val="0"/>
          <dgm:chPref val="0"/>
          <dgm:bulletEnabled val="1"/>
        </dgm:presLayoutVars>
      </dgm:prSet>
      <dgm:spPr/>
      <dgm:t>
        <a:bodyPr/>
        <a:lstStyle/>
        <a:p>
          <a:endParaRPr lang="el-GR"/>
        </a:p>
      </dgm:t>
    </dgm:pt>
    <dgm:pt modelId="{CBDC73F9-BC75-4FE1-8718-9F1AD59D10F0}" type="pres">
      <dgm:prSet presAssocID="{26462B74-4C7B-4BF0-A536-00D3C7458FD4}" presName="wedge4" presStyleLbl="node1" presStyleIdx="3" presStyleCnt="4"/>
      <dgm:spPr/>
      <dgm:t>
        <a:bodyPr/>
        <a:lstStyle/>
        <a:p>
          <a:endParaRPr lang="el-GR"/>
        </a:p>
      </dgm:t>
    </dgm:pt>
    <dgm:pt modelId="{C2DBA12E-7D1A-40BD-A28D-D4FE16338419}" type="pres">
      <dgm:prSet presAssocID="{26462B74-4C7B-4BF0-A536-00D3C7458FD4}" presName="dummy4a" presStyleCnt="0"/>
      <dgm:spPr/>
    </dgm:pt>
    <dgm:pt modelId="{4BF65D1A-9DE5-4049-959B-10EF7FCDA9F2}" type="pres">
      <dgm:prSet presAssocID="{26462B74-4C7B-4BF0-A536-00D3C7458FD4}" presName="dummy4b" presStyleCnt="0"/>
      <dgm:spPr/>
    </dgm:pt>
    <dgm:pt modelId="{C3B0DE38-1382-4250-B6A5-5838D3EA2352}" type="pres">
      <dgm:prSet presAssocID="{26462B74-4C7B-4BF0-A536-00D3C7458FD4}" presName="wedge4Tx" presStyleLbl="node1" presStyleIdx="3" presStyleCnt="4">
        <dgm:presLayoutVars>
          <dgm:chMax val="0"/>
          <dgm:chPref val="0"/>
          <dgm:bulletEnabled val="1"/>
        </dgm:presLayoutVars>
      </dgm:prSet>
      <dgm:spPr/>
      <dgm:t>
        <a:bodyPr/>
        <a:lstStyle/>
        <a:p>
          <a:endParaRPr lang="el-GR"/>
        </a:p>
      </dgm:t>
    </dgm:pt>
    <dgm:pt modelId="{426CB56A-39C3-4AD2-A083-C402A6E916F9}" type="pres">
      <dgm:prSet presAssocID="{57BE4058-9053-493C-917D-C04379938DF1}" presName="arrowWedge1" presStyleLbl="fgSibTrans2D1" presStyleIdx="0" presStyleCnt="4"/>
      <dgm:spPr/>
    </dgm:pt>
    <dgm:pt modelId="{30FF6C04-207E-45A6-9596-5FE612BD8E0F}" type="pres">
      <dgm:prSet presAssocID="{17A233F4-0EA9-4461-A378-D878858761A5}" presName="arrowWedge2" presStyleLbl="fgSibTrans2D1" presStyleIdx="1" presStyleCnt="4"/>
      <dgm:spPr/>
    </dgm:pt>
    <dgm:pt modelId="{288F339B-BB21-4C82-961D-4A28A789E4C2}" type="pres">
      <dgm:prSet presAssocID="{EB393E83-40D7-488E-941E-08269F2E22EA}" presName="arrowWedge3" presStyleLbl="fgSibTrans2D1" presStyleIdx="2" presStyleCnt="4"/>
      <dgm:spPr/>
    </dgm:pt>
    <dgm:pt modelId="{B5F4865C-143E-49D1-809F-36A9AB29D440}" type="pres">
      <dgm:prSet presAssocID="{287C401C-C3B0-4078-9E67-EB67628775BD}" presName="arrowWedge4" presStyleLbl="fgSibTrans2D1" presStyleIdx="3" presStyleCnt="4"/>
      <dgm:spPr/>
    </dgm:pt>
  </dgm:ptLst>
  <dgm:cxnLst>
    <dgm:cxn modelId="{4785DB1C-4BEE-4B50-A14D-57E06BBB772E}" srcId="{26462B74-4C7B-4BF0-A536-00D3C7458FD4}" destId="{2585806D-092E-44DE-A19B-B2DD2D077ED9}" srcOrd="1" destOrd="0" parTransId="{22E03E43-B08D-41CA-AAB5-E4FE659D5CD5}" sibTransId="{17A233F4-0EA9-4461-A378-D878858761A5}"/>
    <dgm:cxn modelId="{C1C8918E-3BCF-496A-8EFF-DCD0E3B2D5D6}" type="presOf" srcId="{26462B74-4C7B-4BF0-A536-00D3C7458FD4}" destId="{1E1A619D-F9EF-498F-BF28-3E511FD5866B}" srcOrd="0" destOrd="0" presId="urn:microsoft.com/office/officeart/2005/8/layout/cycle8"/>
    <dgm:cxn modelId="{98301F28-9B9B-4554-BCFE-65EE86423A02}" srcId="{26462B74-4C7B-4BF0-A536-00D3C7458FD4}" destId="{1AD1BA6B-2912-4D92-9CE8-93C5E3ACCA91}" srcOrd="2" destOrd="0" parTransId="{0BCE0768-A4B6-460F-ADEF-3262B6BF1B95}" sibTransId="{EB393E83-40D7-488E-941E-08269F2E22EA}"/>
    <dgm:cxn modelId="{F9293DFE-202D-465F-AF01-254135B2B125}" type="presOf" srcId="{A0728759-FFF1-434D-9ADB-CD66AEC34E09}" destId="{CBC813D7-10D1-4DD6-A321-73A3E4C4B697}" srcOrd="0" destOrd="0" presId="urn:microsoft.com/office/officeart/2005/8/layout/cycle8"/>
    <dgm:cxn modelId="{D01708E8-7BE0-4D5A-820B-854375AB099B}" type="presOf" srcId="{8A017D8C-4E37-4929-90BA-4ABF1327EAAE}" destId="{CBDC73F9-BC75-4FE1-8718-9F1AD59D10F0}" srcOrd="0" destOrd="0" presId="urn:microsoft.com/office/officeart/2005/8/layout/cycle8"/>
    <dgm:cxn modelId="{0972FBB6-E029-4670-A286-1A77E9225A11}" srcId="{26462B74-4C7B-4BF0-A536-00D3C7458FD4}" destId="{A0728759-FFF1-434D-9ADB-CD66AEC34E09}" srcOrd="0" destOrd="0" parTransId="{9AF51247-0E26-4B81-A1DF-BF9F1F0EF339}" sibTransId="{57BE4058-9053-493C-917D-C04379938DF1}"/>
    <dgm:cxn modelId="{0122EA3C-DB2F-4AAE-A41C-BDB72EA5EC66}" type="presOf" srcId="{1AD1BA6B-2912-4D92-9CE8-93C5E3ACCA91}" destId="{FA0D7337-7A2D-4EC0-88DF-B9C43AE2CC98}" srcOrd="1" destOrd="0" presId="urn:microsoft.com/office/officeart/2005/8/layout/cycle8"/>
    <dgm:cxn modelId="{12611A16-FA8A-4236-91AC-37C5D30E5CBD}" type="presOf" srcId="{2585806D-092E-44DE-A19B-B2DD2D077ED9}" destId="{B09DC9C1-3C50-490D-AE15-4FE95BC6B373}" srcOrd="0" destOrd="0" presId="urn:microsoft.com/office/officeart/2005/8/layout/cycle8"/>
    <dgm:cxn modelId="{272A4240-543A-47F9-A32D-4F138F62CB1F}" type="presOf" srcId="{2585806D-092E-44DE-A19B-B2DD2D077ED9}" destId="{E6549991-80C1-462F-84CE-5558C9536A99}" srcOrd="1" destOrd="0" presId="urn:microsoft.com/office/officeart/2005/8/layout/cycle8"/>
    <dgm:cxn modelId="{786C5C65-F911-42BE-8C7F-9FF84AE7A534}" type="presOf" srcId="{1AD1BA6B-2912-4D92-9CE8-93C5E3ACCA91}" destId="{19B73E08-2257-4115-A97B-AF0F782EC184}" srcOrd="0" destOrd="0" presId="urn:microsoft.com/office/officeart/2005/8/layout/cycle8"/>
    <dgm:cxn modelId="{43D38193-D4C6-48A9-A50F-1576A6B88EB3}" type="presOf" srcId="{A0728759-FFF1-434D-9ADB-CD66AEC34E09}" destId="{5A73546D-8EBD-4831-A9FC-930B2E8D5EC3}" srcOrd="1" destOrd="0" presId="urn:microsoft.com/office/officeart/2005/8/layout/cycle8"/>
    <dgm:cxn modelId="{F1DB360C-8776-4963-BD5F-AAAE2C9741F4}" type="presOf" srcId="{8A017D8C-4E37-4929-90BA-4ABF1327EAAE}" destId="{C3B0DE38-1382-4250-B6A5-5838D3EA2352}" srcOrd="1" destOrd="0" presId="urn:microsoft.com/office/officeart/2005/8/layout/cycle8"/>
    <dgm:cxn modelId="{CE8B45F6-390F-4F96-9D8A-7ECA141AB468}" srcId="{26462B74-4C7B-4BF0-A536-00D3C7458FD4}" destId="{8A017D8C-4E37-4929-90BA-4ABF1327EAAE}" srcOrd="3" destOrd="0" parTransId="{4D177BD2-607E-4F4A-AD67-7F2C8B54E2CE}" sibTransId="{287C401C-C3B0-4078-9E67-EB67628775BD}"/>
    <dgm:cxn modelId="{4DC065FE-40BE-4F65-A8C5-F36F07A23A21}" type="presParOf" srcId="{1E1A619D-F9EF-498F-BF28-3E511FD5866B}" destId="{CBC813D7-10D1-4DD6-A321-73A3E4C4B697}" srcOrd="0" destOrd="0" presId="urn:microsoft.com/office/officeart/2005/8/layout/cycle8"/>
    <dgm:cxn modelId="{74B65BDB-FD80-40E8-989C-EB27004FB503}" type="presParOf" srcId="{1E1A619D-F9EF-498F-BF28-3E511FD5866B}" destId="{C5BECE28-335E-40A5-9E6D-852E0F981280}" srcOrd="1" destOrd="0" presId="urn:microsoft.com/office/officeart/2005/8/layout/cycle8"/>
    <dgm:cxn modelId="{DAB440F9-C548-4A5D-AB15-EA2630DFEB1D}" type="presParOf" srcId="{1E1A619D-F9EF-498F-BF28-3E511FD5866B}" destId="{4B863C8A-45DF-4A7B-B78E-E4018C8EB1E3}" srcOrd="2" destOrd="0" presId="urn:microsoft.com/office/officeart/2005/8/layout/cycle8"/>
    <dgm:cxn modelId="{A0DF3D0A-61B5-46B8-85DF-3D7979E0955B}" type="presParOf" srcId="{1E1A619D-F9EF-498F-BF28-3E511FD5866B}" destId="{5A73546D-8EBD-4831-A9FC-930B2E8D5EC3}" srcOrd="3" destOrd="0" presId="urn:microsoft.com/office/officeart/2005/8/layout/cycle8"/>
    <dgm:cxn modelId="{3DE2621D-00E1-4CBA-92EC-BBF35ADECB06}" type="presParOf" srcId="{1E1A619D-F9EF-498F-BF28-3E511FD5866B}" destId="{B09DC9C1-3C50-490D-AE15-4FE95BC6B373}" srcOrd="4" destOrd="0" presId="urn:microsoft.com/office/officeart/2005/8/layout/cycle8"/>
    <dgm:cxn modelId="{96E105EF-10C2-427B-857F-5CC3FEC6FD01}" type="presParOf" srcId="{1E1A619D-F9EF-498F-BF28-3E511FD5866B}" destId="{4BED7385-7D06-49DF-A228-1AD7741B91E1}" srcOrd="5" destOrd="0" presId="urn:microsoft.com/office/officeart/2005/8/layout/cycle8"/>
    <dgm:cxn modelId="{EAFA9563-7C1B-4CA8-92A5-A98EB3554552}" type="presParOf" srcId="{1E1A619D-F9EF-498F-BF28-3E511FD5866B}" destId="{30EEAF7E-67DE-4CBE-964E-C60E52496F22}" srcOrd="6" destOrd="0" presId="urn:microsoft.com/office/officeart/2005/8/layout/cycle8"/>
    <dgm:cxn modelId="{A69950F8-A742-48A9-B0C3-1A02889885C9}" type="presParOf" srcId="{1E1A619D-F9EF-498F-BF28-3E511FD5866B}" destId="{E6549991-80C1-462F-84CE-5558C9536A99}" srcOrd="7" destOrd="0" presId="urn:microsoft.com/office/officeart/2005/8/layout/cycle8"/>
    <dgm:cxn modelId="{C4ABE983-C474-460C-B0C0-0415CCC89632}" type="presParOf" srcId="{1E1A619D-F9EF-498F-BF28-3E511FD5866B}" destId="{19B73E08-2257-4115-A97B-AF0F782EC184}" srcOrd="8" destOrd="0" presId="urn:microsoft.com/office/officeart/2005/8/layout/cycle8"/>
    <dgm:cxn modelId="{318FC51C-FA5B-4147-904F-0095D43A49B3}" type="presParOf" srcId="{1E1A619D-F9EF-498F-BF28-3E511FD5866B}" destId="{D87B41AA-0983-4FB4-A019-51497BCA641F}" srcOrd="9" destOrd="0" presId="urn:microsoft.com/office/officeart/2005/8/layout/cycle8"/>
    <dgm:cxn modelId="{0FE2FEE5-15F8-4722-80C9-71CC1CD2DDE5}" type="presParOf" srcId="{1E1A619D-F9EF-498F-BF28-3E511FD5866B}" destId="{D00E98D3-0842-4E8D-BE83-D656D962E66C}" srcOrd="10" destOrd="0" presId="urn:microsoft.com/office/officeart/2005/8/layout/cycle8"/>
    <dgm:cxn modelId="{36CD699C-3EAB-4BB8-B19D-072C692FA67B}" type="presParOf" srcId="{1E1A619D-F9EF-498F-BF28-3E511FD5866B}" destId="{FA0D7337-7A2D-4EC0-88DF-B9C43AE2CC98}" srcOrd="11" destOrd="0" presId="urn:microsoft.com/office/officeart/2005/8/layout/cycle8"/>
    <dgm:cxn modelId="{8E90C97C-C3F7-4943-A8E1-220147428F66}" type="presParOf" srcId="{1E1A619D-F9EF-498F-BF28-3E511FD5866B}" destId="{CBDC73F9-BC75-4FE1-8718-9F1AD59D10F0}" srcOrd="12" destOrd="0" presId="urn:microsoft.com/office/officeart/2005/8/layout/cycle8"/>
    <dgm:cxn modelId="{D1C1D6BC-3AAB-4899-BCB6-0596CC00EB8C}" type="presParOf" srcId="{1E1A619D-F9EF-498F-BF28-3E511FD5866B}" destId="{C2DBA12E-7D1A-40BD-A28D-D4FE16338419}" srcOrd="13" destOrd="0" presId="urn:microsoft.com/office/officeart/2005/8/layout/cycle8"/>
    <dgm:cxn modelId="{622A6B0B-F239-4886-99FE-DEBCB466A49D}" type="presParOf" srcId="{1E1A619D-F9EF-498F-BF28-3E511FD5866B}" destId="{4BF65D1A-9DE5-4049-959B-10EF7FCDA9F2}" srcOrd="14" destOrd="0" presId="urn:microsoft.com/office/officeart/2005/8/layout/cycle8"/>
    <dgm:cxn modelId="{4ECB445D-C798-4E4D-9DB4-CFB8C6FB6557}" type="presParOf" srcId="{1E1A619D-F9EF-498F-BF28-3E511FD5866B}" destId="{C3B0DE38-1382-4250-B6A5-5838D3EA2352}" srcOrd="15" destOrd="0" presId="urn:microsoft.com/office/officeart/2005/8/layout/cycle8"/>
    <dgm:cxn modelId="{C3549B8A-7267-43F4-A9D2-B64A6F422593}" type="presParOf" srcId="{1E1A619D-F9EF-498F-BF28-3E511FD5866B}" destId="{426CB56A-39C3-4AD2-A083-C402A6E916F9}" srcOrd="16" destOrd="0" presId="urn:microsoft.com/office/officeart/2005/8/layout/cycle8"/>
    <dgm:cxn modelId="{4DACB4C7-41A3-4C26-BA42-02135E1FAD4F}" type="presParOf" srcId="{1E1A619D-F9EF-498F-BF28-3E511FD5866B}" destId="{30FF6C04-207E-45A6-9596-5FE612BD8E0F}" srcOrd="17" destOrd="0" presId="urn:microsoft.com/office/officeart/2005/8/layout/cycle8"/>
    <dgm:cxn modelId="{00AA1D8D-ADEF-4C9A-AD61-E626C53C9AFB}" type="presParOf" srcId="{1E1A619D-F9EF-498F-BF28-3E511FD5866B}" destId="{288F339B-BB21-4C82-961D-4A28A789E4C2}" srcOrd="18" destOrd="0" presId="urn:microsoft.com/office/officeart/2005/8/layout/cycle8"/>
    <dgm:cxn modelId="{5F7D9BC4-03A6-46D7-8510-E087481A7532}" type="presParOf" srcId="{1E1A619D-F9EF-498F-BF28-3E511FD5866B}" destId="{B5F4865C-143E-49D1-809F-36A9AB29D440}"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813D7-10D1-4DD6-A321-73A3E4C4B697}">
      <dsp:nvSpPr>
        <dsp:cNvPr id="0" name=""/>
        <dsp:cNvSpPr/>
      </dsp:nvSpPr>
      <dsp:spPr>
        <a:xfrm>
          <a:off x="988747" y="215997"/>
          <a:ext cx="2982674" cy="2982674"/>
        </a:xfrm>
        <a:prstGeom prst="pie">
          <a:avLst>
            <a:gd name="adj1" fmla="val 16200000"/>
            <a:gd name="adj2" fmla="val 0"/>
          </a:avLst>
        </a:prstGeom>
        <a:solidFill>
          <a:schemeClr val="tx1">
            <a:lumMod val="65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kern="1200" dirty="0" smtClean="0">
              <a:solidFill>
                <a:schemeClr val="bg1"/>
              </a:solidFill>
            </a:rPr>
            <a:t>ΚΑΤΟΧΗ 1941-1944</a:t>
          </a:r>
          <a:endParaRPr lang="el-GR" sz="1600" kern="1200" dirty="0">
            <a:solidFill>
              <a:schemeClr val="bg1"/>
            </a:solidFill>
          </a:endParaRPr>
        </a:p>
      </dsp:txBody>
      <dsp:txXfrm>
        <a:off x="2572050" y="834192"/>
        <a:ext cx="1100748" cy="816684"/>
      </dsp:txXfrm>
    </dsp:sp>
    <dsp:sp modelId="{B09DC9C1-3C50-490D-AE15-4FE95BC6B373}">
      <dsp:nvSpPr>
        <dsp:cNvPr id="0" name=""/>
        <dsp:cNvSpPr/>
      </dsp:nvSpPr>
      <dsp:spPr>
        <a:xfrm>
          <a:off x="988747" y="316130"/>
          <a:ext cx="2982674" cy="2982674"/>
        </a:xfrm>
        <a:prstGeom prst="pie">
          <a:avLst>
            <a:gd name="adj1" fmla="val 0"/>
            <a:gd name="adj2" fmla="val 5400000"/>
          </a:avLst>
        </a:prstGeom>
        <a:solidFill>
          <a:schemeClr val="tx1">
            <a:lumMod val="65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l-GR" sz="1600" kern="1200" dirty="0" smtClean="0">
            <a:solidFill>
              <a:schemeClr val="bg1"/>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el-GR" sz="1600" kern="1200" dirty="0" smtClean="0">
              <a:solidFill>
                <a:schemeClr val="bg1"/>
              </a:solidFill>
            </a:rPr>
            <a:t>ΑΙΓΥΠΤΟΣ 1945-1951</a:t>
          </a:r>
        </a:p>
        <a:p>
          <a:pPr lvl="0" algn="ctr" defTabSz="711200">
            <a:lnSpc>
              <a:spcPct val="90000"/>
            </a:lnSpc>
            <a:spcBef>
              <a:spcPct val="0"/>
            </a:spcBef>
            <a:spcAft>
              <a:spcPct val="35000"/>
            </a:spcAft>
          </a:pPr>
          <a:endParaRPr lang="el-GR" sz="1600" kern="1200" dirty="0">
            <a:solidFill>
              <a:schemeClr val="bg1"/>
            </a:solidFill>
          </a:endParaRPr>
        </a:p>
      </dsp:txBody>
      <dsp:txXfrm>
        <a:off x="2572050" y="1863925"/>
        <a:ext cx="1100748" cy="816684"/>
      </dsp:txXfrm>
    </dsp:sp>
    <dsp:sp modelId="{19B73E08-2257-4115-A97B-AF0F782EC184}">
      <dsp:nvSpPr>
        <dsp:cNvPr id="0" name=""/>
        <dsp:cNvSpPr/>
      </dsp:nvSpPr>
      <dsp:spPr>
        <a:xfrm>
          <a:off x="888614" y="316130"/>
          <a:ext cx="2982674" cy="2982674"/>
        </a:xfrm>
        <a:prstGeom prst="pie">
          <a:avLst>
            <a:gd name="adj1" fmla="val 5400000"/>
            <a:gd name="adj2" fmla="val 10800000"/>
          </a:avLst>
        </a:prstGeom>
        <a:solidFill>
          <a:schemeClr val="tx1">
            <a:lumMod val="65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kern="1200" dirty="0" smtClean="0">
              <a:solidFill>
                <a:schemeClr val="bg1"/>
              </a:solidFill>
            </a:rPr>
            <a:t>ΑΘΗΝΑ 1952-2005</a:t>
          </a:r>
        </a:p>
      </dsp:txBody>
      <dsp:txXfrm>
        <a:off x="1187236" y="1863925"/>
        <a:ext cx="1100748" cy="816684"/>
      </dsp:txXfrm>
    </dsp:sp>
    <dsp:sp modelId="{CBDC73F9-BC75-4FE1-8718-9F1AD59D10F0}">
      <dsp:nvSpPr>
        <dsp:cNvPr id="0" name=""/>
        <dsp:cNvSpPr/>
      </dsp:nvSpPr>
      <dsp:spPr>
        <a:xfrm>
          <a:off x="888614" y="215997"/>
          <a:ext cx="2982674" cy="2982674"/>
        </a:xfrm>
        <a:prstGeom prst="pie">
          <a:avLst>
            <a:gd name="adj1" fmla="val 10800000"/>
            <a:gd name="adj2" fmla="val 16200000"/>
          </a:avLst>
        </a:prstGeom>
        <a:solidFill>
          <a:schemeClr val="tx1">
            <a:lumMod val="65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l-GR" sz="1600" kern="1200" dirty="0" smtClean="0">
            <a:solidFill>
              <a:schemeClr val="bg1"/>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el-GR" sz="1600" kern="1200" dirty="0" smtClean="0">
              <a:solidFill>
                <a:schemeClr val="bg1"/>
              </a:solidFill>
            </a:rPr>
            <a:t>ΠΑΡΙΣΙ 1930-1939</a:t>
          </a:r>
        </a:p>
        <a:p>
          <a:pPr lvl="0" algn="ctr" defTabSz="933450">
            <a:lnSpc>
              <a:spcPct val="90000"/>
            </a:lnSpc>
            <a:spcBef>
              <a:spcPct val="0"/>
            </a:spcBef>
            <a:spcAft>
              <a:spcPct val="35000"/>
            </a:spcAft>
          </a:pPr>
          <a:endParaRPr lang="el-GR" sz="1600" kern="1200" dirty="0">
            <a:solidFill>
              <a:schemeClr val="bg1"/>
            </a:solidFill>
          </a:endParaRPr>
        </a:p>
      </dsp:txBody>
      <dsp:txXfrm>
        <a:off x="1187236" y="834192"/>
        <a:ext cx="1100748" cy="816684"/>
      </dsp:txXfrm>
    </dsp:sp>
    <dsp:sp modelId="{426CB56A-39C3-4AD2-A083-C402A6E916F9}">
      <dsp:nvSpPr>
        <dsp:cNvPr id="0" name=""/>
        <dsp:cNvSpPr/>
      </dsp:nvSpPr>
      <dsp:spPr>
        <a:xfrm>
          <a:off x="804105" y="31356"/>
          <a:ext cx="3351958" cy="3351958"/>
        </a:xfrm>
        <a:prstGeom prst="circularArrow">
          <a:avLst>
            <a:gd name="adj1" fmla="val 5085"/>
            <a:gd name="adj2" fmla="val 327528"/>
            <a:gd name="adj3" fmla="val 21272472"/>
            <a:gd name="adj4" fmla="val 162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0FF6C04-207E-45A6-9596-5FE612BD8E0F}">
      <dsp:nvSpPr>
        <dsp:cNvPr id="0" name=""/>
        <dsp:cNvSpPr/>
      </dsp:nvSpPr>
      <dsp:spPr>
        <a:xfrm>
          <a:off x="804105" y="131488"/>
          <a:ext cx="3351958" cy="3351958"/>
        </a:xfrm>
        <a:prstGeom prst="circularArrow">
          <a:avLst>
            <a:gd name="adj1" fmla="val 5085"/>
            <a:gd name="adj2" fmla="val 327528"/>
            <a:gd name="adj3" fmla="val 5072472"/>
            <a:gd name="adj4" fmla="val 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8F339B-BB21-4C82-961D-4A28A789E4C2}">
      <dsp:nvSpPr>
        <dsp:cNvPr id="0" name=""/>
        <dsp:cNvSpPr/>
      </dsp:nvSpPr>
      <dsp:spPr>
        <a:xfrm>
          <a:off x="703972" y="131488"/>
          <a:ext cx="3351958" cy="3351958"/>
        </a:xfrm>
        <a:prstGeom prst="circularArrow">
          <a:avLst>
            <a:gd name="adj1" fmla="val 5085"/>
            <a:gd name="adj2" fmla="val 327528"/>
            <a:gd name="adj3" fmla="val 10472472"/>
            <a:gd name="adj4" fmla="val 54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F4865C-143E-49D1-809F-36A9AB29D440}">
      <dsp:nvSpPr>
        <dsp:cNvPr id="0" name=""/>
        <dsp:cNvSpPr/>
      </dsp:nvSpPr>
      <dsp:spPr>
        <a:xfrm>
          <a:off x="703972" y="31356"/>
          <a:ext cx="3351958" cy="3351958"/>
        </a:xfrm>
        <a:prstGeom prst="circularArrow">
          <a:avLst>
            <a:gd name="adj1" fmla="val 5085"/>
            <a:gd name="adj2" fmla="val 327528"/>
            <a:gd name="adj3" fmla="val 15872472"/>
            <a:gd name="adj4" fmla="val 10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l-G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E3ED2DFC-1428-4523-95A2-9CB967048A29}" type="datetimeFigureOut">
              <a:rPr lang="el-GR"/>
              <a:pPr>
                <a:defRPr/>
              </a:pPr>
              <a:t>18/12/2019</a:t>
            </a:fld>
            <a:endParaRPr lang="el-GR"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l-GR"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l-G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1DDFF500-0DE3-4ADB-8274-C8716EEFCB05}" type="slidenum">
              <a:rPr lang="el-GR"/>
              <a:pPr>
                <a:defRPr/>
              </a:pPr>
              <a:t>‹#›</a:t>
            </a:fld>
            <a:endParaRPr lang="el-GR" dirty="0"/>
          </a:p>
        </p:txBody>
      </p:sp>
    </p:spTree>
    <p:extLst>
      <p:ext uri="{BB962C8B-B14F-4D97-AF65-F5344CB8AC3E}">
        <p14:creationId xmlns:p14="http://schemas.microsoft.com/office/powerpoint/2010/main" val="145923569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 name="Freeform 6" title="Page Number Shape"/>
          <p:cNvSpPr/>
          <p:nvPr/>
        </p:nvSpPr>
        <p:spPr bwMode="auto">
          <a:xfrm>
            <a:off x="8736012"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816685" y="1143294"/>
            <a:ext cx="5275772" cy="4268965"/>
          </a:xfrm>
        </p:spPr>
        <p:txBody>
          <a:bodyPr anchor="t">
            <a:normAutofit/>
          </a:bodyPr>
          <a:lstStyle>
            <a:lvl1pPr algn="l">
              <a:lnSpc>
                <a:spcPct val="85000"/>
              </a:lnSpc>
              <a:defRPr sz="58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16685" y="5537926"/>
            <a:ext cx="5275772" cy="706355"/>
          </a:xfrm>
        </p:spPr>
        <p:txBody>
          <a:bodyPr>
            <a:normAutofit/>
          </a:bodyPr>
          <a:lstStyle>
            <a:lvl1pPr marL="0" indent="0" algn="l">
              <a:lnSpc>
                <a:spcPct val="114000"/>
              </a:lnSpc>
              <a:spcBef>
                <a:spcPts val="0"/>
              </a:spcBef>
              <a:buNone/>
              <a:defRPr sz="1800" b="0" i="1"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816685" y="6314441"/>
            <a:ext cx="1197467" cy="365125"/>
          </a:xfrm>
        </p:spPr>
        <p:txBody>
          <a:bodyPr/>
          <a:lstStyle>
            <a:lvl1pPr algn="l">
              <a:defRPr sz="900">
                <a:solidFill>
                  <a:schemeClr val="tx2"/>
                </a:solidFill>
              </a:defRPr>
            </a:lvl1pPr>
          </a:lstStyle>
          <a:p>
            <a:pPr>
              <a:defRPr/>
            </a:pPr>
            <a:fld id="{A4CBEED6-8DC2-4000-B36D-C7746B911657}" type="datetimeFigureOut">
              <a:rPr lang="el-GR" smtClean="0"/>
              <a:pPr>
                <a:defRPr/>
              </a:pPr>
              <a:t>18/12/2019</a:t>
            </a:fld>
            <a:endParaRPr lang="el-GR" dirty="0"/>
          </a:p>
        </p:txBody>
      </p:sp>
      <p:sp>
        <p:nvSpPr>
          <p:cNvPr id="5" name="Footer Placeholder 4"/>
          <p:cNvSpPr>
            <a:spLocks noGrp="1"/>
          </p:cNvSpPr>
          <p:nvPr>
            <p:ph type="ftr" sz="quarter" idx="11"/>
          </p:nvPr>
        </p:nvSpPr>
        <p:spPr>
          <a:xfrm>
            <a:off x="2250444" y="6314441"/>
            <a:ext cx="3842012" cy="365125"/>
          </a:xfrm>
        </p:spPr>
        <p:txBody>
          <a:bodyPr/>
          <a:lstStyle>
            <a:lvl1pPr algn="l">
              <a:defRPr b="0">
                <a:solidFill>
                  <a:schemeClr val="tx2"/>
                </a:solidFill>
              </a:defRPr>
            </a:lvl1pPr>
          </a:lstStyle>
          <a:p>
            <a:pPr>
              <a:defRPr/>
            </a:pPr>
            <a:endParaRPr lang="el-GR" dirty="0"/>
          </a:p>
        </p:txBody>
      </p:sp>
      <p:sp>
        <p:nvSpPr>
          <p:cNvPr id="6" name="Slide Number Placeholder 5"/>
          <p:cNvSpPr>
            <a:spLocks noGrp="1"/>
          </p:cNvSpPr>
          <p:nvPr>
            <p:ph type="sldNum" sz="quarter" idx="12"/>
          </p:nvPr>
        </p:nvSpPr>
        <p:spPr>
          <a:xfrm>
            <a:off x="8736012" y="1416217"/>
            <a:ext cx="407987" cy="365125"/>
          </a:xfrm>
        </p:spPr>
        <p:txBody>
          <a:bodyPr/>
          <a:lstStyle>
            <a:lvl1pPr algn="r">
              <a:defRPr>
                <a:solidFill>
                  <a:schemeClr val="accent6">
                    <a:lumMod val="50000"/>
                  </a:schemeClr>
                </a:solidFill>
              </a:defRPr>
            </a:lvl1pPr>
          </a:lstStyle>
          <a:p>
            <a:pPr>
              <a:defRPr/>
            </a:pPr>
            <a:fld id="{FE54E340-EFA6-4CA0-A7D2-86E6540F312B}" type="slidenum">
              <a:rPr lang="el-GR" smtClean="0"/>
              <a:pPr>
                <a:defRPr/>
              </a:pPr>
              <a:t>‹#›</a:t>
            </a:fld>
            <a:endParaRPr lang="el-GR" dirty="0"/>
          </a:p>
        </p:txBody>
      </p:sp>
      <p:cxnSp>
        <p:nvCxnSpPr>
          <p:cNvPr id="9" name="Straight Connector 8"/>
          <p:cNvCxnSpPr/>
          <p:nvPr/>
        </p:nvCxnSpPr>
        <p:spPr>
          <a:xfrm>
            <a:off x="580391" y="1257300"/>
            <a:ext cx="0" cy="560070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80391"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619068"/>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86200" y="640080"/>
            <a:ext cx="4686299" cy="558414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C491048D-20D8-4FD4-801A-AED4312C0C8D}" type="datetimeFigureOut">
              <a:rPr lang="el-GR" smtClean="0"/>
              <a:pPr>
                <a:defRPr/>
              </a:pPr>
              <a:t>18/12/2019</a:t>
            </a:fld>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6653B74F-B955-4FFA-B0C6-E773C19463BF}" type="slidenum">
              <a:rPr lang="el-GR" smtClean="0"/>
              <a:pPr>
                <a:defRPr/>
              </a:pPr>
              <a:t>‹#›</a:t>
            </a:fld>
            <a:endParaRPr lang="el-GR" dirty="0"/>
          </a:p>
        </p:txBody>
      </p:sp>
    </p:spTree>
    <p:extLst>
      <p:ext uri="{BB962C8B-B14F-4D97-AF65-F5344CB8AC3E}">
        <p14:creationId xmlns:p14="http://schemas.microsoft.com/office/powerpoint/2010/main" val="3456741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Freeform 6" title="Page Number Shape"/>
          <p:cNvSpPr/>
          <p:nvPr/>
        </p:nvSpPr>
        <p:spPr bwMode="auto">
          <a:xfrm>
            <a:off x="8736012"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Vertical Title 1"/>
          <p:cNvSpPr>
            <a:spLocks noGrp="1"/>
          </p:cNvSpPr>
          <p:nvPr>
            <p:ph type="title" orient="vert"/>
          </p:nvPr>
        </p:nvSpPr>
        <p:spPr>
          <a:xfrm>
            <a:off x="5993074" y="642931"/>
            <a:ext cx="1835003" cy="4678106"/>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642933"/>
            <a:ext cx="5303009" cy="46781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902140" y="5927132"/>
            <a:ext cx="2861142" cy="365125"/>
          </a:xfrm>
        </p:spPr>
        <p:txBody>
          <a:bodyPr/>
          <a:lstStyle/>
          <a:p>
            <a:pPr>
              <a:defRPr/>
            </a:pPr>
            <a:fld id="{2D3999E1-9E91-466D-87A6-2AA1CCD586C4}" type="datetimeFigureOut">
              <a:rPr lang="el-GR" smtClean="0"/>
              <a:pPr>
                <a:defRPr/>
              </a:pPr>
              <a:t>18/12/2019</a:t>
            </a:fld>
            <a:endParaRPr lang="el-GR" dirty="0"/>
          </a:p>
        </p:txBody>
      </p:sp>
      <p:sp>
        <p:nvSpPr>
          <p:cNvPr id="5" name="Footer Placeholder 4"/>
          <p:cNvSpPr>
            <a:spLocks noGrp="1"/>
          </p:cNvSpPr>
          <p:nvPr>
            <p:ph type="ftr" sz="quarter" idx="11"/>
          </p:nvPr>
        </p:nvSpPr>
        <p:spPr>
          <a:xfrm>
            <a:off x="4902140" y="6315950"/>
            <a:ext cx="2861142" cy="365125"/>
          </a:xfrm>
        </p:spPr>
        <p:txBody>
          <a:bodyPr/>
          <a:lstStyle/>
          <a:p>
            <a:pPr>
              <a:defRPr/>
            </a:pPr>
            <a:endParaRPr lang="el-GR" dirty="0"/>
          </a:p>
        </p:txBody>
      </p:sp>
      <p:sp>
        <p:nvSpPr>
          <p:cNvPr id="6" name="Slide Number Placeholder 5"/>
          <p:cNvSpPr>
            <a:spLocks noGrp="1"/>
          </p:cNvSpPr>
          <p:nvPr>
            <p:ph type="sldNum" sz="quarter" idx="12"/>
          </p:nvPr>
        </p:nvSpPr>
        <p:spPr>
          <a:xfrm>
            <a:off x="8736012" y="5607593"/>
            <a:ext cx="407987" cy="365125"/>
          </a:xfrm>
        </p:spPr>
        <p:txBody>
          <a:bodyPr/>
          <a:lstStyle/>
          <a:p>
            <a:pPr>
              <a:defRPr/>
            </a:pPr>
            <a:fld id="{53925D77-1143-4450-BA8D-5BC8EC73A5CC}" type="slidenum">
              <a:rPr lang="el-GR" smtClean="0"/>
              <a:pPr>
                <a:defRPr/>
              </a:pPr>
              <a:t>‹#›</a:t>
            </a:fld>
            <a:endParaRPr lang="el-GR" dirty="0"/>
          </a:p>
        </p:txBody>
      </p:sp>
      <p:cxnSp>
        <p:nvCxnSpPr>
          <p:cNvPr id="13" name="Straight Connector 12"/>
          <p:cNvCxnSpPr/>
          <p:nvPr/>
        </p:nvCxnSpPr>
        <p:spPr>
          <a:xfrm>
            <a:off x="1" y="6199730"/>
            <a:ext cx="7695008"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 y="6199730"/>
            <a:ext cx="7695008"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488637"/>
      </p:ext>
    </p:extLst>
  </p:cSld>
  <p:clrMapOvr>
    <a:masterClrMapping/>
  </p:clrMapOvr>
  <p:extLst mod="1">
    <p:ext uri="{DCECCB84-F9BA-43D5-87BE-67443E8EF086}">
      <p15:sldGuideLst xmlns:p15="http://schemas.microsoft.com/office/powerpoint/2012/main">
        <p15:guide id="1" pos="6456">
          <p15:clr>
            <a:srgbClr val="FBAE40"/>
          </p15:clr>
        </p15:guide>
        <p15:guide id="2" pos="484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0EED0788-63BB-4658-8038-30B0C0BD175B}" type="datetimeFigureOut">
              <a:rPr lang="el-GR" smtClean="0"/>
              <a:pPr>
                <a:defRPr/>
              </a:pPr>
              <a:t>18/12/2019</a:t>
            </a:fld>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BE9473CD-0812-43B6-9226-5503C0C0719E}" type="slidenum">
              <a:rPr lang="el-GR" smtClean="0"/>
              <a:pPr>
                <a:defRPr/>
              </a:pPr>
              <a:t>‹#›</a:t>
            </a:fld>
            <a:endParaRPr lang="el-GR" dirty="0"/>
          </a:p>
        </p:txBody>
      </p:sp>
    </p:spTree>
    <p:extLst>
      <p:ext uri="{BB962C8B-B14F-4D97-AF65-F5344CB8AC3E}">
        <p14:creationId xmlns:p14="http://schemas.microsoft.com/office/powerpoint/2010/main" val="425923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2" name="Freeform 11" title="Page Number Shape"/>
          <p:cNvSpPr/>
          <p:nvPr/>
        </p:nvSpPr>
        <p:spPr bwMode="auto">
          <a:xfrm>
            <a:off x="8736012"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460755" y="2571723"/>
            <a:ext cx="6222491" cy="3286153"/>
          </a:xfrm>
        </p:spPr>
        <p:txBody>
          <a:bodyPr anchor="t">
            <a:normAutofit/>
          </a:bodyPr>
          <a:lstStyle>
            <a:lvl1pPr>
              <a:lnSpc>
                <a:spcPct val="85000"/>
              </a:lnSpc>
              <a:defRPr sz="5800" cap="all" baseline="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460755" y="1393748"/>
            <a:ext cx="6301072" cy="819150"/>
          </a:xfrm>
        </p:spPr>
        <p:txBody>
          <a:bodyPr anchor="ctr">
            <a:normAutofit/>
          </a:bodyPr>
          <a:lstStyle>
            <a:lvl1pPr marL="0" indent="0" algn="r">
              <a:lnSpc>
                <a:spcPct val="113000"/>
              </a:lnSpc>
              <a:spcBef>
                <a:spcPts val="0"/>
              </a:spcBef>
              <a:buNone/>
              <a:defRPr sz="1800" b="0" i="1" baseline="0">
                <a:solidFill>
                  <a:schemeClr val="tx1">
                    <a:lumMod val="85000"/>
                    <a:lumOff val="1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57216" y="6314440"/>
            <a:ext cx="1197467" cy="365125"/>
          </a:xfrm>
        </p:spPr>
        <p:txBody>
          <a:bodyPr/>
          <a:lstStyle>
            <a:lvl1pPr>
              <a:defRPr sz="900">
                <a:solidFill>
                  <a:schemeClr val="tx1">
                    <a:lumMod val="85000"/>
                    <a:lumOff val="15000"/>
                  </a:schemeClr>
                </a:solidFill>
              </a:defRPr>
            </a:lvl1pPr>
          </a:lstStyle>
          <a:p>
            <a:pPr>
              <a:defRPr/>
            </a:pPr>
            <a:fld id="{EF1CE719-86D8-4F7E-A854-541B4E9620EC}" type="datetimeFigureOut">
              <a:rPr lang="el-GR" smtClean="0"/>
              <a:pPr>
                <a:defRPr/>
              </a:pPr>
              <a:t>18/12/2019</a:t>
            </a:fld>
            <a:endParaRPr lang="el-GR" dirty="0"/>
          </a:p>
        </p:txBody>
      </p:sp>
      <p:sp>
        <p:nvSpPr>
          <p:cNvPr id="5" name="Footer Placeholder 4"/>
          <p:cNvSpPr>
            <a:spLocks noGrp="1"/>
          </p:cNvSpPr>
          <p:nvPr>
            <p:ph type="ftr" sz="quarter" idx="11"/>
          </p:nvPr>
        </p:nvSpPr>
        <p:spPr>
          <a:xfrm>
            <a:off x="1460755" y="6314441"/>
            <a:ext cx="4860170" cy="365125"/>
          </a:xfrm>
        </p:spPr>
        <p:txBody>
          <a:bodyPr/>
          <a:lstStyle>
            <a:lvl1pPr>
              <a:defRPr b="0">
                <a:solidFill>
                  <a:schemeClr val="tx1">
                    <a:lumMod val="85000"/>
                    <a:lumOff val="15000"/>
                  </a:schemeClr>
                </a:solidFill>
              </a:defRPr>
            </a:lvl1pPr>
          </a:lstStyle>
          <a:p>
            <a:pPr>
              <a:defRPr/>
            </a:pPr>
            <a:endParaRPr lang="el-GR" dirty="0"/>
          </a:p>
        </p:txBody>
      </p:sp>
      <p:sp>
        <p:nvSpPr>
          <p:cNvPr id="6" name="Slide Number Placeholder 5"/>
          <p:cNvSpPr>
            <a:spLocks noGrp="1"/>
          </p:cNvSpPr>
          <p:nvPr>
            <p:ph type="sldNum" sz="quarter" idx="12"/>
          </p:nvPr>
        </p:nvSpPr>
        <p:spPr>
          <a:xfrm>
            <a:off x="8736012" y="1620761"/>
            <a:ext cx="407987" cy="365125"/>
          </a:xfrm>
        </p:spPr>
        <p:txBody>
          <a:bodyPr/>
          <a:lstStyle>
            <a:lvl1pPr>
              <a:defRPr>
                <a:solidFill>
                  <a:schemeClr val="bg2"/>
                </a:solidFill>
              </a:defRPr>
            </a:lvl1pPr>
          </a:lstStyle>
          <a:p>
            <a:pPr>
              <a:defRPr/>
            </a:pPr>
            <a:fld id="{300B712A-7A4D-41CE-BB73-B07773949FD0}" type="slidenum">
              <a:rPr lang="el-GR" smtClean="0"/>
              <a:pPr>
                <a:defRPr/>
              </a:pPr>
              <a:t>‹#›</a:t>
            </a:fld>
            <a:endParaRPr lang="el-GR" dirty="0"/>
          </a:p>
        </p:txBody>
      </p:sp>
      <p:cxnSp>
        <p:nvCxnSpPr>
          <p:cNvPr id="10" name="Straight Connector 9"/>
          <p:cNvCxnSpPr/>
          <p:nvPr/>
        </p:nvCxnSpPr>
        <p:spPr>
          <a:xfrm flipH="1">
            <a:off x="1" y="6178167"/>
            <a:ext cx="7683245"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 y="6178167"/>
            <a:ext cx="7683245"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356610"/>
      </p:ext>
    </p:extLst>
  </p:cSld>
  <p:clrMapOvr>
    <a:masterClrMapping/>
  </p:clrMapOvr>
  <p:extLst mod="1">
    <p:ext uri="{DCECCB84-F9BA-43D5-87BE-67443E8EF086}">
      <p15:sldGuideLst xmlns:p15="http://schemas.microsoft.com/office/powerpoint/2012/main">
        <p15:guide id="1" pos="6456">
          <p15:clr>
            <a:srgbClr val="FBAE40"/>
          </p15:clr>
        </p15:guide>
        <p15:guide id="2" pos="484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86200" y="540628"/>
            <a:ext cx="4686300" cy="24889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86200" y="3712467"/>
            <a:ext cx="4686300" cy="24822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F680F0CE-E877-453D-A591-8232776E41D4}" type="datetimeFigureOut">
              <a:rPr lang="el-GR" smtClean="0"/>
              <a:pPr>
                <a:defRPr/>
              </a:pPr>
              <a:t>18/12/2019</a:t>
            </a:fld>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F7375D3A-A84C-4D24-9FF8-E873CED3D0C3}" type="slidenum">
              <a:rPr lang="el-GR" smtClean="0"/>
              <a:pPr>
                <a:defRPr/>
              </a:pPr>
              <a:t>‹#›</a:t>
            </a:fld>
            <a:endParaRPr lang="el-GR" dirty="0"/>
          </a:p>
        </p:txBody>
      </p:sp>
    </p:spTree>
    <p:extLst>
      <p:ext uri="{BB962C8B-B14F-4D97-AF65-F5344CB8AC3E}">
        <p14:creationId xmlns:p14="http://schemas.microsoft.com/office/powerpoint/2010/main" val="2286131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557784"/>
            <a:ext cx="2873502" cy="495604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86200" y="558065"/>
            <a:ext cx="4690872" cy="913212"/>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886200" y="1526122"/>
            <a:ext cx="4690872" cy="17515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86200" y="3700828"/>
            <a:ext cx="4690872" cy="913759"/>
          </a:xfrm>
        </p:spPr>
        <p:txBody>
          <a:bodyPr anchor="b">
            <a:normAutofit/>
          </a:bodyPr>
          <a:lstStyle>
            <a:lvl1pPr marL="0" indent="0">
              <a:buNone/>
              <a:defRPr sz="2400" b="0" i="1" baseline="0">
                <a:solidFill>
                  <a:schemeClr val="tx1">
                    <a:lumMod val="85000"/>
                    <a:lumOff val="1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886200" y="4669432"/>
            <a:ext cx="4690872" cy="1752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89E6E521-FC91-4B38-AC8F-B7CDE4168836}" type="datetimeFigureOut">
              <a:rPr lang="el-GR" smtClean="0"/>
              <a:pPr>
                <a:defRPr/>
              </a:pPr>
              <a:t>18/12/2019</a:t>
            </a:fld>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02233EED-E586-4BB8-A748-0ECDC457C215}" type="slidenum">
              <a:rPr lang="el-GR" smtClean="0"/>
              <a:pPr>
                <a:defRPr/>
              </a:pPr>
              <a:t>‹#›</a:t>
            </a:fld>
            <a:endParaRPr lang="el-GR" dirty="0"/>
          </a:p>
        </p:txBody>
      </p:sp>
    </p:spTree>
    <p:extLst>
      <p:ext uri="{BB962C8B-B14F-4D97-AF65-F5344CB8AC3E}">
        <p14:creationId xmlns:p14="http://schemas.microsoft.com/office/powerpoint/2010/main" val="2152051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EAF7F868-0410-435A-8D6D-123622F5CADF}" type="datetimeFigureOut">
              <a:rPr lang="el-GR" smtClean="0"/>
              <a:pPr>
                <a:defRPr/>
              </a:pPr>
              <a:t>18/12/2019</a:t>
            </a:fld>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CCFDE206-904B-428E-BACD-14D9C1A2E364}" type="slidenum">
              <a:rPr lang="el-GR" smtClean="0"/>
              <a:pPr>
                <a:defRPr/>
              </a:pPr>
              <a:t>‹#›</a:t>
            </a:fld>
            <a:endParaRPr lang="el-GR" dirty="0"/>
          </a:p>
        </p:txBody>
      </p:sp>
    </p:spTree>
    <p:extLst>
      <p:ext uri="{BB962C8B-B14F-4D97-AF65-F5344CB8AC3E}">
        <p14:creationId xmlns:p14="http://schemas.microsoft.com/office/powerpoint/2010/main" val="3338561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1410DD7-E931-4497-BB78-A67395DCB5A6}" type="datetimeFigureOut">
              <a:rPr lang="el-GR" smtClean="0"/>
              <a:pPr>
                <a:defRPr/>
              </a:pPr>
              <a:t>18/12/2019</a:t>
            </a:fld>
            <a:endParaRPr lang="el-GR" dirty="0"/>
          </a:p>
        </p:txBody>
      </p:sp>
      <p:sp>
        <p:nvSpPr>
          <p:cNvPr id="3" name="Footer Placeholder 2"/>
          <p:cNvSpPr>
            <a:spLocks noGrp="1"/>
          </p:cNvSpPr>
          <p:nvPr>
            <p:ph type="ftr" sz="quarter" idx="11"/>
          </p:nvPr>
        </p:nvSpPr>
        <p:spPr/>
        <p:txBody>
          <a:bodyPr/>
          <a:lstStyle/>
          <a:p>
            <a:pPr>
              <a:defRPr/>
            </a:pPr>
            <a:endParaRPr lang="el-GR" dirty="0"/>
          </a:p>
        </p:txBody>
      </p:sp>
      <p:sp>
        <p:nvSpPr>
          <p:cNvPr id="4" name="Slide Number Placeholder 3"/>
          <p:cNvSpPr>
            <a:spLocks noGrp="1"/>
          </p:cNvSpPr>
          <p:nvPr>
            <p:ph type="sldNum" sz="quarter" idx="12"/>
          </p:nvPr>
        </p:nvSpPr>
        <p:spPr/>
        <p:txBody>
          <a:bodyPr/>
          <a:lstStyle/>
          <a:p>
            <a:pPr>
              <a:defRPr/>
            </a:pPr>
            <a:fld id="{93D3B2D2-640D-465D-BD62-85BBD9205338}" type="slidenum">
              <a:rPr lang="el-GR" smtClean="0"/>
              <a:pPr>
                <a:defRPr/>
              </a:pPr>
              <a:t>‹#›</a:t>
            </a:fld>
            <a:endParaRPr lang="el-GR" dirty="0"/>
          </a:p>
        </p:txBody>
      </p:sp>
    </p:spTree>
    <p:extLst>
      <p:ext uri="{BB962C8B-B14F-4D97-AF65-F5344CB8AC3E}">
        <p14:creationId xmlns:p14="http://schemas.microsoft.com/office/powerpoint/2010/main" val="3039924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0" y="555479"/>
            <a:ext cx="2879082" cy="1921022"/>
          </a:xfrm>
        </p:spPr>
        <p:txBody>
          <a:bodyPr anchor="t">
            <a:noAutofit/>
          </a:bodyPr>
          <a:lstStyle>
            <a:lvl1pPr>
              <a:lnSpc>
                <a:spcPct val="93000"/>
              </a:lnSpc>
              <a:defRPr sz="3000"/>
            </a:lvl1pPr>
          </a:lstStyle>
          <a:p>
            <a:r>
              <a:rPr lang="en-US" smtClean="0"/>
              <a:t>Click to edit Master title style</a:t>
            </a:r>
            <a:endParaRPr lang="en-US" dirty="0"/>
          </a:p>
        </p:txBody>
      </p:sp>
      <p:sp>
        <p:nvSpPr>
          <p:cNvPr id="3" name="Content Placeholder 2"/>
          <p:cNvSpPr>
            <a:spLocks noGrp="1"/>
          </p:cNvSpPr>
          <p:nvPr>
            <p:ph idx="1"/>
          </p:nvPr>
        </p:nvSpPr>
        <p:spPr>
          <a:xfrm>
            <a:off x="3886200" y="564147"/>
            <a:ext cx="46863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 y="2621513"/>
            <a:ext cx="2879082" cy="3239537"/>
          </a:xfrm>
        </p:spPr>
        <p:txBody>
          <a:bodyPr>
            <a:normAutofit/>
          </a:bodyPr>
          <a:lstStyle>
            <a:lvl1pPr marL="0" indent="0" algn="r">
              <a:lnSpc>
                <a:spcPct val="125000"/>
              </a:lnSpc>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35B77D1C-56BE-43A8-B72C-44B7B748AE1E}" type="datetimeFigureOut">
              <a:rPr lang="el-GR" smtClean="0"/>
              <a:pPr>
                <a:defRPr/>
              </a:pPr>
              <a:t>18/12/2019</a:t>
            </a:fld>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415A973D-A7BB-4D5D-A8C0-EAF07446007D}" type="slidenum">
              <a:rPr lang="el-GR" smtClean="0"/>
              <a:pPr>
                <a:defRPr/>
              </a:pPr>
              <a:t>‹#›</a:t>
            </a:fld>
            <a:endParaRPr lang="el-GR" dirty="0"/>
          </a:p>
        </p:txBody>
      </p:sp>
    </p:spTree>
    <p:extLst>
      <p:ext uri="{BB962C8B-B14F-4D97-AF65-F5344CB8AC3E}">
        <p14:creationId xmlns:p14="http://schemas.microsoft.com/office/powerpoint/2010/main" val="1337639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557262"/>
            <a:ext cx="2882528" cy="1919239"/>
          </a:xfrm>
        </p:spPr>
        <p:txBody>
          <a:bodyPr anchor="t">
            <a:noAutofit/>
          </a:bodyPr>
          <a:lstStyle>
            <a:lvl1pPr>
              <a:lnSpc>
                <a:spcPct val="93000"/>
              </a:lnSpc>
              <a:defRPr sz="30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943350" y="1"/>
            <a:ext cx="4629150"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571501" y="2621512"/>
            <a:ext cx="2882528" cy="3236976"/>
          </a:xfrm>
        </p:spPr>
        <p:txBody>
          <a:bodyPr>
            <a:normAutofit/>
          </a:bodyPr>
          <a:lstStyle>
            <a:lvl1pPr marL="0" indent="0" algn="r">
              <a:lnSpc>
                <a:spcPct val="125000"/>
              </a:lnSpc>
              <a:spcBef>
                <a:spcPts val="1200"/>
              </a:spcBef>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99FCA047-6AAD-4A05-8A5F-A8237DB92441}" type="datetimeFigureOut">
              <a:rPr lang="el-GR" smtClean="0"/>
              <a:pPr>
                <a:defRPr/>
              </a:pPr>
              <a:t>18/12/2019</a:t>
            </a:fld>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44055304-1160-4AA9-A067-AE370646998F}" type="slidenum">
              <a:rPr lang="el-GR" smtClean="0"/>
              <a:pPr>
                <a:defRPr/>
              </a:pPr>
              <a:t>‹#›</a:t>
            </a:fld>
            <a:endParaRPr lang="el-GR" dirty="0"/>
          </a:p>
        </p:txBody>
      </p:sp>
    </p:spTree>
    <p:extLst>
      <p:ext uri="{BB962C8B-B14F-4D97-AF65-F5344CB8AC3E}">
        <p14:creationId xmlns:p14="http://schemas.microsoft.com/office/powerpoint/2010/main" val="4045779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Freeform 6" title="Page Number Shape"/>
          <p:cNvSpPr/>
          <p:nvPr/>
        </p:nvSpPr>
        <p:spPr bwMode="auto">
          <a:xfrm>
            <a:off x="8736012"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571500" y="559678"/>
            <a:ext cx="2875430" cy="495249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886200" y="569066"/>
            <a:ext cx="4686299" cy="565515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1501" y="5930061"/>
            <a:ext cx="2861142" cy="365125"/>
          </a:xfrm>
          <a:prstGeom prst="rect">
            <a:avLst/>
          </a:prstGeom>
        </p:spPr>
        <p:txBody>
          <a:bodyPr vert="horz" lIns="91440" tIns="45720" rIns="91440" bIns="45720" rtlCol="0" anchor="t"/>
          <a:lstStyle>
            <a:lvl1pPr algn="r">
              <a:defRPr sz="750" b="0" i="1" baseline="0">
                <a:solidFill>
                  <a:schemeClr val="tx1">
                    <a:lumMod val="85000"/>
                    <a:lumOff val="15000"/>
                  </a:schemeClr>
                </a:solidFill>
                <a:latin typeface="+mj-lt"/>
              </a:defRPr>
            </a:lvl1pPr>
          </a:lstStyle>
          <a:p>
            <a:pPr>
              <a:defRPr/>
            </a:pPr>
            <a:fld id="{CB857C8A-0718-4E33-A73E-AFD64645B0B8}" type="datetimeFigureOut">
              <a:rPr lang="el-GR" smtClean="0"/>
              <a:pPr>
                <a:defRPr/>
              </a:pPr>
              <a:t>18/12/2019</a:t>
            </a:fld>
            <a:endParaRPr lang="el-GR" dirty="0"/>
          </a:p>
        </p:txBody>
      </p:sp>
      <p:sp>
        <p:nvSpPr>
          <p:cNvPr id="5" name="Footer Placeholder 4"/>
          <p:cNvSpPr>
            <a:spLocks noGrp="1"/>
          </p:cNvSpPr>
          <p:nvPr>
            <p:ph type="ftr" sz="quarter" idx="3"/>
          </p:nvPr>
        </p:nvSpPr>
        <p:spPr>
          <a:xfrm>
            <a:off x="571501" y="6314441"/>
            <a:ext cx="2861142" cy="365125"/>
          </a:xfrm>
          <a:prstGeom prst="rect">
            <a:avLst/>
          </a:prstGeom>
        </p:spPr>
        <p:txBody>
          <a:bodyPr vert="horz" lIns="91440" tIns="45720" rIns="91440" bIns="45720" rtlCol="0" anchor="t"/>
          <a:lstStyle>
            <a:lvl1pPr algn="r">
              <a:defRPr sz="1100" b="1" i="1" baseline="0">
                <a:solidFill>
                  <a:schemeClr val="tx1">
                    <a:lumMod val="85000"/>
                    <a:lumOff val="15000"/>
                  </a:schemeClr>
                </a:solidFill>
                <a:latin typeface="+mj-lt"/>
              </a:defRPr>
            </a:lvl1pPr>
          </a:lstStyle>
          <a:p>
            <a:pPr>
              <a:defRPr/>
            </a:pPr>
            <a:endParaRPr lang="el-GR" dirty="0"/>
          </a:p>
        </p:txBody>
      </p:sp>
      <p:sp>
        <p:nvSpPr>
          <p:cNvPr id="6" name="Slide Number Placeholder 5"/>
          <p:cNvSpPr>
            <a:spLocks noGrp="1"/>
          </p:cNvSpPr>
          <p:nvPr>
            <p:ph type="sldNum" sz="quarter" idx="4"/>
          </p:nvPr>
        </p:nvSpPr>
        <p:spPr>
          <a:xfrm>
            <a:off x="8736012" y="5607593"/>
            <a:ext cx="407987" cy="365125"/>
          </a:xfrm>
          <a:prstGeom prst="rect">
            <a:avLst/>
          </a:prstGeom>
        </p:spPr>
        <p:txBody>
          <a:bodyPr vert="horz" lIns="91440" tIns="45720" rIns="91440" bIns="45720" rtlCol="0" anchor="ctr"/>
          <a:lstStyle>
            <a:lvl1pPr algn="r">
              <a:defRPr sz="1100" b="0" i="1" baseline="0">
                <a:solidFill>
                  <a:schemeClr val="bg2"/>
                </a:solidFill>
                <a:latin typeface="+mj-lt"/>
              </a:defRPr>
            </a:lvl1pPr>
          </a:lstStyle>
          <a:p>
            <a:pPr>
              <a:defRPr/>
            </a:pPr>
            <a:fld id="{73311577-4F46-49C4-AFC9-87D2A91E6A4C}" type="slidenum">
              <a:rPr lang="el-GR" smtClean="0"/>
              <a:pPr>
                <a:defRPr/>
              </a:pPr>
              <a:t>‹#›</a:t>
            </a:fld>
            <a:endParaRPr lang="el-GR" dirty="0"/>
          </a:p>
        </p:txBody>
      </p:sp>
      <p:cxnSp>
        <p:nvCxnSpPr>
          <p:cNvPr id="10" name="Straight Connector 9"/>
          <p:cNvCxnSpPr/>
          <p:nvPr/>
        </p:nvCxnSpPr>
        <p:spPr>
          <a:xfrm>
            <a:off x="0" y="6199730"/>
            <a:ext cx="337185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6199730"/>
            <a:ext cx="337185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783279"/>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r" defTabSz="685800" rtl="0" eaLnBrk="1" latinLnBrk="0" hangingPunct="1">
        <a:lnSpc>
          <a:spcPct val="90000"/>
        </a:lnSpc>
        <a:spcBef>
          <a:spcPct val="0"/>
        </a:spcBef>
        <a:buNone/>
        <a:defRPr sz="3800" b="0" i="1" kern="1200" baseline="0">
          <a:solidFill>
            <a:schemeClr val="tx1">
              <a:lumMod val="85000"/>
              <a:lumOff val="15000"/>
            </a:schemeClr>
          </a:solidFill>
          <a:latin typeface="+mj-lt"/>
          <a:ea typeface="+mj-ea"/>
          <a:cs typeface="+mj-cs"/>
        </a:defRPr>
      </a:lvl1pPr>
    </p:titleStyle>
    <p:bodyStyle>
      <a:lvl1pPr marL="283464" indent="-283464" algn="l" defTabSz="6858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6858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6858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6858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6858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685800" rtl="0" eaLnBrk="1" latinLnBrk="0" hangingPunct="1">
        <a:lnSpc>
          <a:spcPct val="112000"/>
        </a:lnSpc>
        <a:spcBef>
          <a:spcPts val="975"/>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685800" rtl="0" eaLnBrk="1" latinLnBrk="0" hangingPunct="1">
        <a:lnSpc>
          <a:spcPct val="112000"/>
        </a:lnSpc>
        <a:spcBef>
          <a:spcPts val="975"/>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685800" rtl="0" eaLnBrk="1" latinLnBrk="0" hangingPunct="1">
        <a:lnSpc>
          <a:spcPct val="112000"/>
        </a:lnSpc>
        <a:spcBef>
          <a:spcPts val="975"/>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12598" algn="l" defTabSz="685800" rtl="0" eaLnBrk="1" latinLnBrk="0" hangingPunct="1">
        <a:lnSpc>
          <a:spcPct val="112000"/>
        </a:lnSpc>
        <a:spcBef>
          <a:spcPts val="975"/>
        </a:spcBef>
        <a:buFont typeface="Arial" panose="020B0604020202020204" pitchFamily="34" charset="0"/>
        <a:buChar char="•"/>
        <a:defRPr sz="1050" i="1" kern="1200" baseline="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32">
          <p15:clr>
            <a:srgbClr val="F26B43"/>
          </p15:clr>
        </p15:guide>
        <p15:guide id="2" pos="480">
          <p15:clr>
            <a:srgbClr val="F26B43"/>
          </p15:clr>
        </p15:guide>
        <p15:guide id="3" pos="7200">
          <p15:clr>
            <a:srgbClr val="F26B43"/>
          </p15:clr>
        </p15:guide>
        <p15:guide id="4" pos="3264">
          <p15:clr>
            <a:srgbClr val="F26B43"/>
          </p15:clr>
        </p15:guide>
        <p15:guide id="5" pos="2124">
          <p15:clr>
            <a:srgbClr val="F26B43"/>
          </p15:clr>
        </p15:guide>
        <p15:guide id="6" pos="360">
          <p15:clr>
            <a:srgbClr val="F26B43"/>
          </p15:clr>
        </p15:guide>
        <p15:guide id="7" orient="horz" pos="432">
          <p15:clr>
            <a:srgbClr val="F26B43"/>
          </p15:clr>
        </p15:guide>
        <p15:guide id="8" pos="5400">
          <p15:clr>
            <a:srgbClr val="F26B43"/>
          </p15:clr>
        </p15:guide>
        <p15:guide id="9" pos="24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17" Type="http://schemas.openxmlformats.org/officeDocument/2006/relationships/image" Target="../media/image48.jpeg"/><Relationship Id="rId2" Type="http://schemas.openxmlformats.org/officeDocument/2006/relationships/image" Target="../media/image33.jpeg"/><Relationship Id="rId16"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5" Type="http://schemas.openxmlformats.org/officeDocument/2006/relationships/image" Target="../media/image4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2.jpeg"/><Relationship Id="rId18" Type="http://schemas.microsoft.com/office/2007/relationships/hdphoto" Target="../media/hdphoto8.wdp"/><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61.jpeg"/><Relationship Id="rId17" Type="http://schemas.openxmlformats.org/officeDocument/2006/relationships/image" Target="../media/image64.jpeg"/><Relationship Id="rId2" Type="http://schemas.openxmlformats.org/officeDocument/2006/relationships/image" Target="../media/image55.png"/><Relationship Id="rId16" Type="http://schemas.microsoft.com/office/2007/relationships/hdphoto" Target="../media/hdphoto7.wdp"/><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60.jpeg"/><Relationship Id="rId5" Type="http://schemas.microsoft.com/office/2007/relationships/hdphoto" Target="../media/hdphoto3.wdp"/><Relationship Id="rId15" Type="http://schemas.openxmlformats.org/officeDocument/2006/relationships/image" Target="../media/image63.jpeg"/><Relationship Id="rId10" Type="http://schemas.openxmlformats.org/officeDocument/2006/relationships/image" Target="../media/image59.jpeg"/><Relationship Id="rId19" Type="http://schemas.openxmlformats.org/officeDocument/2006/relationships/image" Target="../media/image65.png"/><Relationship Id="rId4" Type="http://schemas.openxmlformats.org/officeDocument/2006/relationships/image" Target="../media/image56.jpeg"/><Relationship Id="rId9" Type="http://schemas.microsoft.com/office/2007/relationships/hdphoto" Target="../media/hdphoto5.wdp"/><Relationship Id="rId1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0.jpeg"/><Relationship Id="rId3" Type="http://schemas.microsoft.com/office/2007/relationships/hdphoto" Target="../media/hdphoto9.wdp"/><Relationship Id="rId7" Type="http://schemas.microsoft.com/office/2007/relationships/hdphoto" Target="../media/hdphoto11.wdp"/><Relationship Id="rId12" Type="http://schemas.openxmlformats.org/officeDocument/2006/relationships/image" Target="../media/image79.jpeg"/><Relationship Id="rId2" Type="http://schemas.openxmlformats.org/officeDocument/2006/relationships/image" Target="../media/image74.jpeg"/><Relationship Id="rId16" Type="http://schemas.microsoft.com/office/2007/relationships/hdphoto" Target="../media/hdphoto15.wdp"/><Relationship Id="rId1" Type="http://schemas.openxmlformats.org/officeDocument/2006/relationships/slideLayout" Target="../slideLayouts/slideLayout7.xml"/><Relationship Id="rId6" Type="http://schemas.openxmlformats.org/officeDocument/2006/relationships/image" Target="../media/image76.jpeg"/><Relationship Id="rId11" Type="http://schemas.microsoft.com/office/2007/relationships/hdphoto" Target="../media/hdphoto13.wdp"/><Relationship Id="rId5" Type="http://schemas.microsoft.com/office/2007/relationships/hdphoto" Target="../media/hdphoto10.wdp"/><Relationship Id="rId15" Type="http://schemas.openxmlformats.org/officeDocument/2006/relationships/image" Target="../media/image81.jpeg"/><Relationship Id="rId10" Type="http://schemas.openxmlformats.org/officeDocument/2006/relationships/image" Target="../media/image78.png"/><Relationship Id="rId4" Type="http://schemas.openxmlformats.org/officeDocument/2006/relationships/image" Target="../media/image75.jpeg"/><Relationship Id="rId9" Type="http://schemas.microsoft.com/office/2007/relationships/hdphoto" Target="../media/hdphoto12.wdp"/><Relationship Id="rId14" Type="http://schemas.microsoft.com/office/2007/relationships/hdphoto" Target="../media/hdphoto14.wdp"/></Relationships>
</file>

<file path=ppt/slides/_rels/slide2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7.tif"/><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2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7.xml"/><Relationship Id="rId4" Type="http://schemas.microsoft.com/office/2007/relationships/hdphoto" Target="../media/hdphoto16.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3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g"/><Relationship Id="rId1" Type="http://schemas.openxmlformats.org/officeDocument/2006/relationships/slideLayout" Target="../slideLayouts/slideLayout7.xml"/><Relationship Id="rId5" Type="http://schemas.microsoft.com/office/2007/relationships/hdphoto" Target="../media/hdphoto20.wdp"/><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7.xml"/><Relationship Id="rId5" Type="http://schemas.openxmlformats.org/officeDocument/2006/relationships/image" Target="../media/image111.jpeg"/><Relationship Id="rId4" Type="http://schemas.microsoft.com/office/2007/relationships/hdphoto" Target="../media/hdphoto21.wdp"/></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jpeg"/><Relationship Id="rId7" Type="http://schemas.openxmlformats.org/officeDocument/2006/relationships/image" Target="../media/image122.jpeg"/><Relationship Id="rId12" Type="http://schemas.openxmlformats.org/officeDocument/2006/relationships/image" Target="../media/image127.jpeg"/><Relationship Id="rId2"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image" Target="../media/image121.jpeg"/><Relationship Id="rId11" Type="http://schemas.openxmlformats.org/officeDocument/2006/relationships/image" Target="../media/image126.jpeg"/><Relationship Id="rId5" Type="http://schemas.openxmlformats.org/officeDocument/2006/relationships/image" Target="../media/image120.jpeg"/><Relationship Id="rId10" Type="http://schemas.openxmlformats.org/officeDocument/2006/relationships/image" Target="../media/image125.jpeg"/><Relationship Id="rId4" Type="http://schemas.openxmlformats.org/officeDocument/2006/relationships/image" Target="../media/image119.jpeg"/><Relationship Id="rId9" Type="http://schemas.openxmlformats.org/officeDocument/2006/relationships/image" Target="../media/image124.jpeg"/></Relationships>
</file>

<file path=ppt/slides/_rels/slide45.xml.rels><?xml version="1.0" encoding="UTF-8" standalone="yes"?>
<Relationships xmlns="http://schemas.openxmlformats.org/package/2006/relationships"><Relationship Id="rId8" Type="http://schemas.openxmlformats.org/officeDocument/2006/relationships/image" Target="../media/image134.jpeg"/><Relationship Id="rId13" Type="http://schemas.openxmlformats.org/officeDocument/2006/relationships/image" Target="../media/image139.jpeg"/><Relationship Id="rId18" Type="http://schemas.openxmlformats.org/officeDocument/2006/relationships/image" Target="../media/image144.jpeg"/><Relationship Id="rId3" Type="http://schemas.openxmlformats.org/officeDocument/2006/relationships/image" Target="../media/image129.jpeg"/><Relationship Id="rId7" Type="http://schemas.openxmlformats.org/officeDocument/2006/relationships/image" Target="../media/image133.jpeg"/><Relationship Id="rId12" Type="http://schemas.openxmlformats.org/officeDocument/2006/relationships/image" Target="../media/image138.jpeg"/><Relationship Id="rId17" Type="http://schemas.openxmlformats.org/officeDocument/2006/relationships/image" Target="../media/image143.jpeg"/><Relationship Id="rId2" Type="http://schemas.openxmlformats.org/officeDocument/2006/relationships/image" Target="../media/image128.jpeg"/><Relationship Id="rId16" Type="http://schemas.openxmlformats.org/officeDocument/2006/relationships/image" Target="../media/image142.jpeg"/><Relationship Id="rId1" Type="http://schemas.openxmlformats.org/officeDocument/2006/relationships/slideLayout" Target="../slideLayouts/slideLayout7.xml"/><Relationship Id="rId6" Type="http://schemas.openxmlformats.org/officeDocument/2006/relationships/image" Target="../media/image132.jpeg"/><Relationship Id="rId11" Type="http://schemas.openxmlformats.org/officeDocument/2006/relationships/image" Target="../media/image137.jpeg"/><Relationship Id="rId5" Type="http://schemas.openxmlformats.org/officeDocument/2006/relationships/image" Target="../media/image131.jpeg"/><Relationship Id="rId15" Type="http://schemas.openxmlformats.org/officeDocument/2006/relationships/image" Target="../media/image141.jpeg"/><Relationship Id="rId10" Type="http://schemas.openxmlformats.org/officeDocument/2006/relationships/image" Target="../media/image136.jpeg"/><Relationship Id="rId19" Type="http://schemas.openxmlformats.org/officeDocument/2006/relationships/image" Target="../media/image145.jpeg"/><Relationship Id="rId4" Type="http://schemas.openxmlformats.org/officeDocument/2006/relationships/image" Target="../media/image130.jpeg"/><Relationship Id="rId9" Type="http://schemas.openxmlformats.org/officeDocument/2006/relationships/image" Target="../media/image135.jpeg"/><Relationship Id="rId14" Type="http://schemas.openxmlformats.org/officeDocument/2006/relationships/image" Target="../media/image140.jpeg"/></Relationships>
</file>

<file path=ppt/slides/_rels/slide46.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47.jpeg"/><Relationship Id="rId7" Type="http://schemas.openxmlformats.org/officeDocument/2006/relationships/image" Target="../media/image151.jpeg"/><Relationship Id="rId2" Type="http://schemas.openxmlformats.org/officeDocument/2006/relationships/image" Target="../media/image146.jpeg"/><Relationship Id="rId1" Type="http://schemas.openxmlformats.org/officeDocument/2006/relationships/slideLayout" Target="../slideLayouts/slideLayout7.xml"/><Relationship Id="rId6" Type="http://schemas.openxmlformats.org/officeDocument/2006/relationships/image" Target="../media/image150.jpeg"/><Relationship Id="rId5" Type="http://schemas.openxmlformats.org/officeDocument/2006/relationships/image" Target="../media/image149.jpeg"/><Relationship Id="rId10" Type="http://schemas.openxmlformats.org/officeDocument/2006/relationships/image" Target="../media/image154.jpeg"/><Relationship Id="rId4" Type="http://schemas.openxmlformats.org/officeDocument/2006/relationships/image" Target="../media/image148.jpeg"/><Relationship Id="rId9" Type="http://schemas.openxmlformats.org/officeDocument/2006/relationships/image" Target="../media/image153.jpeg"/></Relationships>
</file>

<file path=ppt/slides/_rels/slide47.xml.rels><?xml version="1.0" encoding="UTF-8" standalone="yes"?>
<Relationships xmlns="http://schemas.openxmlformats.org/package/2006/relationships"><Relationship Id="rId8" Type="http://schemas.openxmlformats.org/officeDocument/2006/relationships/image" Target="../media/image160.jpeg"/><Relationship Id="rId3" Type="http://schemas.microsoft.com/office/2007/relationships/hdphoto" Target="../media/hdphoto22.wdp"/><Relationship Id="rId7" Type="http://schemas.openxmlformats.org/officeDocument/2006/relationships/image" Target="../media/image159.jpeg"/><Relationship Id="rId2" Type="http://schemas.openxmlformats.org/officeDocument/2006/relationships/image" Target="../media/image155.jpeg"/><Relationship Id="rId1" Type="http://schemas.openxmlformats.org/officeDocument/2006/relationships/slideLayout" Target="../slideLayouts/slideLayout7.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 Id="rId9" Type="http://schemas.openxmlformats.org/officeDocument/2006/relationships/image" Target="../media/image161.jpeg"/></Relationships>
</file>

<file path=ppt/slides/_rels/slide4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69.jpeg"/><Relationship Id="rId13" Type="http://schemas.openxmlformats.org/officeDocument/2006/relationships/image" Target="../media/image172.jpeg"/><Relationship Id="rId18" Type="http://schemas.openxmlformats.org/officeDocument/2006/relationships/image" Target="../media/image175.jpeg"/><Relationship Id="rId3" Type="http://schemas.openxmlformats.org/officeDocument/2006/relationships/image" Target="../media/image165.jpeg"/><Relationship Id="rId21" Type="http://schemas.openxmlformats.org/officeDocument/2006/relationships/image" Target="../media/image178.jpeg"/><Relationship Id="rId7" Type="http://schemas.openxmlformats.org/officeDocument/2006/relationships/image" Target="../media/image168.jpeg"/><Relationship Id="rId12" Type="http://schemas.microsoft.com/office/2007/relationships/hdphoto" Target="../media/hdphoto25.wdp"/><Relationship Id="rId17" Type="http://schemas.openxmlformats.org/officeDocument/2006/relationships/image" Target="../media/image174.jpeg"/><Relationship Id="rId2" Type="http://schemas.openxmlformats.org/officeDocument/2006/relationships/image" Target="../media/image164.png"/><Relationship Id="rId16" Type="http://schemas.microsoft.com/office/2007/relationships/hdphoto" Target="../media/hdphoto27.wdp"/><Relationship Id="rId20" Type="http://schemas.openxmlformats.org/officeDocument/2006/relationships/image" Target="../media/image177.jpeg"/><Relationship Id="rId1" Type="http://schemas.openxmlformats.org/officeDocument/2006/relationships/slideLayout" Target="../slideLayouts/slideLayout7.xml"/><Relationship Id="rId6" Type="http://schemas.openxmlformats.org/officeDocument/2006/relationships/image" Target="../media/image167.jpeg"/><Relationship Id="rId11" Type="http://schemas.openxmlformats.org/officeDocument/2006/relationships/image" Target="../media/image171.jpeg"/><Relationship Id="rId24" Type="http://schemas.openxmlformats.org/officeDocument/2006/relationships/image" Target="../media/image181.jpeg"/><Relationship Id="rId5" Type="http://schemas.openxmlformats.org/officeDocument/2006/relationships/image" Target="../media/image166.jpeg"/><Relationship Id="rId15" Type="http://schemas.openxmlformats.org/officeDocument/2006/relationships/image" Target="../media/image173.jpeg"/><Relationship Id="rId23" Type="http://schemas.openxmlformats.org/officeDocument/2006/relationships/image" Target="../media/image180.jpeg"/><Relationship Id="rId10" Type="http://schemas.openxmlformats.org/officeDocument/2006/relationships/image" Target="../media/image170.jpeg"/><Relationship Id="rId19" Type="http://schemas.openxmlformats.org/officeDocument/2006/relationships/image" Target="../media/image176.jpeg"/><Relationship Id="rId4" Type="http://schemas.microsoft.com/office/2007/relationships/hdphoto" Target="../media/hdphoto23.wdp"/><Relationship Id="rId9" Type="http://schemas.microsoft.com/office/2007/relationships/hdphoto" Target="../media/hdphoto24.wdp"/><Relationship Id="rId14" Type="http://schemas.microsoft.com/office/2007/relationships/hdphoto" Target="../media/hdphoto26.wdp"/><Relationship Id="rId22" Type="http://schemas.openxmlformats.org/officeDocument/2006/relationships/image" Target="../media/image179.jpe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85.jpeg"/><Relationship Id="rId13" Type="http://schemas.openxmlformats.org/officeDocument/2006/relationships/image" Target="../media/image188.png"/><Relationship Id="rId18" Type="http://schemas.microsoft.com/office/2007/relationships/hdphoto" Target="../media/hdphoto35.wdp"/><Relationship Id="rId26" Type="http://schemas.openxmlformats.org/officeDocument/2006/relationships/image" Target="../media/image197.jpeg"/><Relationship Id="rId3" Type="http://schemas.microsoft.com/office/2007/relationships/hdphoto" Target="../media/hdphoto28.wdp"/><Relationship Id="rId21" Type="http://schemas.openxmlformats.org/officeDocument/2006/relationships/image" Target="../media/image192.tiff"/><Relationship Id="rId7" Type="http://schemas.microsoft.com/office/2007/relationships/hdphoto" Target="../media/hdphoto30.wdp"/><Relationship Id="rId12" Type="http://schemas.openxmlformats.org/officeDocument/2006/relationships/image" Target="../media/image187.tiff"/><Relationship Id="rId17" Type="http://schemas.openxmlformats.org/officeDocument/2006/relationships/image" Target="../media/image190.png"/><Relationship Id="rId25" Type="http://schemas.openxmlformats.org/officeDocument/2006/relationships/image" Target="../media/image196.jpeg"/><Relationship Id="rId2" Type="http://schemas.openxmlformats.org/officeDocument/2006/relationships/image" Target="../media/image182.png"/><Relationship Id="rId16" Type="http://schemas.microsoft.com/office/2007/relationships/hdphoto" Target="../media/hdphoto34.wdp"/><Relationship Id="rId20" Type="http://schemas.microsoft.com/office/2007/relationships/hdphoto" Target="../media/hdphoto36.wdp"/><Relationship Id="rId1" Type="http://schemas.openxmlformats.org/officeDocument/2006/relationships/slideLayout" Target="../slideLayouts/slideLayout7.xml"/><Relationship Id="rId6" Type="http://schemas.openxmlformats.org/officeDocument/2006/relationships/image" Target="../media/image184.jpeg"/><Relationship Id="rId11" Type="http://schemas.microsoft.com/office/2007/relationships/hdphoto" Target="../media/hdphoto32.wdp"/><Relationship Id="rId24" Type="http://schemas.openxmlformats.org/officeDocument/2006/relationships/image" Target="../media/image195.jpeg"/><Relationship Id="rId5" Type="http://schemas.microsoft.com/office/2007/relationships/hdphoto" Target="../media/hdphoto29.wdp"/><Relationship Id="rId15" Type="http://schemas.openxmlformats.org/officeDocument/2006/relationships/image" Target="../media/image189.jpeg"/><Relationship Id="rId23" Type="http://schemas.openxmlformats.org/officeDocument/2006/relationships/image" Target="../media/image194.jpeg"/><Relationship Id="rId10" Type="http://schemas.openxmlformats.org/officeDocument/2006/relationships/image" Target="../media/image186.jpeg"/><Relationship Id="rId19" Type="http://schemas.openxmlformats.org/officeDocument/2006/relationships/image" Target="../media/image191.png"/><Relationship Id="rId4" Type="http://schemas.openxmlformats.org/officeDocument/2006/relationships/image" Target="../media/image183.jpeg"/><Relationship Id="rId9" Type="http://schemas.microsoft.com/office/2007/relationships/hdphoto" Target="../media/hdphoto31.wdp"/><Relationship Id="rId14" Type="http://schemas.microsoft.com/office/2007/relationships/hdphoto" Target="../media/hdphoto33.wdp"/><Relationship Id="rId22" Type="http://schemas.openxmlformats.org/officeDocument/2006/relationships/image" Target="../media/image193.jpeg"/><Relationship Id="rId27" Type="http://schemas.openxmlformats.org/officeDocument/2006/relationships/image" Target="../media/image198.jpeg"/></Relationships>
</file>

<file path=ppt/slides/_rels/slide51.xml.rels><?xml version="1.0" encoding="UTF-8" standalone="yes"?>
<Relationships xmlns="http://schemas.openxmlformats.org/package/2006/relationships"><Relationship Id="rId8" Type="http://schemas.openxmlformats.org/officeDocument/2006/relationships/image" Target="../media/image205.jpeg"/><Relationship Id="rId3" Type="http://schemas.openxmlformats.org/officeDocument/2006/relationships/image" Target="../media/image200.jpeg"/><Relationship Id="rId7" Type="http://schemas.openxmlformats.org/officeDocument/2006/relationships/image" Target="../media/image204.jpeg"/><Relationship Id="rId2" Type="http://schemas.openxmlformats.org/officeDocument/2006/relationships/image" Target="../media/image199.jpeg"/><Relationship Id="rId1" Type="http://schemas.openxmlformats.org/officeDocument/2006/relationships/slideLayout" Target="../slideLayouts/slideLayout7.xml"/><Relationship Id="rId6" Type="http://schemas.openxmlformats.org/officeDocument/2006/relationships/image" Target="../media/image203.jpeg"/><Relationship Id="rId5" Type="http://schemas.openxmlformats.org/officeDocument/2006/relationships/image" Target="../media/image202.jpeg"/><Relationship Id="rId4" Type="http://schemas.openxmlformats.org/officeDocument/2006/relationships/image" Target="../media/image201.jpeg"/><Relationship Id="rId9" Type="http://schemas.openxmlformats.org/officeDocument/2006/relationships/image" Target="../media/image206.jpeg"/></Relationships>
</file>

<file path=ppt/slides/_rels/slide52.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212.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14.jpg"/><Relationship Id="rId2" Type="http://schemas.openxmlformats.org/officeDocument/2006/relationships/image" Target="../media/image213.jpg"/><Relationship Id="rId1" Type="http://schemas.openxmlformats.org/officeDocument/2006/relationships/slideLayout" Target="../slideLayouts/slideLayout7.xml"/><Relationship Id="rId4" Type="http://schemas.openxmlformats.org/officeDocument/2006/relationships/image" Target="../media/image215.jpg"/></Relationships>
</file>

<file path=ppt/slides/_rels/slide57.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Layout" Target="../diagrams/layout1.xml"/><Relationship Id="rId7" Type="http://schemas.openxmlformats.org/officeDocument/2006/relationships/image" Target="../media/image8.jp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95536" y="1918096"/>
            <a:ext cx="4824536" cy="1538883"/>
          </a:xfrm>
          <a:prstGeom prst="rect">
            <a:avLst/>
          </a:prstGeom>
          <a:noFill/>
          <a:ln w="9525">
            <a:noFill/>
            <a:miter lim="800000"/>
            <a:headEnd/>
            <a:tailEnd/>
          </a:ln>
        </p:spPr>
        <p:txBody>
          <a:bodyPr wrap="square">
            <a:spAutoFit/>
          </a:bodyPr>
          <a:lstStyle/>
          <a:p>
            <a:pPr algn="ctr"/>
            <a:r>
              <a:rPr lang="el-GR" sz="2000" b="1" i="1" dirty="0" smtClean="0">
                <a:solidFill>
                  <a:schemeClr val="bg1"/>
                </a:solidFill>
                <a:latin typeface="Segoe Script" panose="020B0504020000000003" pitchFamily="34" charset="0"/>
              </a:rPr>
              <a:t>Σε όλη τη μακρά σταδιοδρομία μου έμεινα προσηλωμένος στον άνθρωπο. </a:t>
            </a:r>
          </a:p>
          <a:p>
            <a:pPr algn="ctr"/>
            <a:endParaRPr lang="el-GR" sz="1600" b="1" i="1" dirty="0" smtClean="0">
              <a:solidFill>
                <a:schemeClr val="bg1"/>
              </a:solidFill>
              <a:latin typeface="Segoe Script" panose="020B0504020000000003" pitchFamily="34" charset="0"/>
            </a:endParaRPr>
          </a:p>
          <a:p>
            <a:pPr algn="ctr"/>
            <a:r>
              <a:rPr lang="el-GR" dirty="0" smtClean="0">
                <a:solidFill>
                  <a:schemeClr val="bg1"/>
                </a:solidFill>
                <a:latin typeface="Book Antiqua" panose="02040602050305030304" pitchFamily="18" charset="0"/>
              </a:rPr>
              <a:t>Γιάννης Παππάς 1913-2005 </a:t>
            </a:r>
            <a:endParaRPr lang="el-GR" dirty="0">
              <a:solidFill>
                <a:schemeClr val="bg1"/>
              </a:solidFill>
              <a:latin typeface="Book Antiqua" panose="02040602050305030304" pitchFamily="18" charset="0"/>
            </a:endParaRPr>
          </a:p>
        </p:txBody>
      </p:sp>
      <p:pic>
        <p:nvPicPr>
          <p:cNvPr id="3" name="Picture 2"/>
          <p:cNvPicPr>
            <a:picLocks noChangeAspect="1" noChangeArrowheads="1"/>
          </p:cNvPicPr>
          <p:nvPr/>
        </p:nvPicPr>
        <p:blipFill>
          <a:blip r:embed="rId2"/>
          <a:srcRect/>
          <a:stretch>
            <a:fillRect/>
          </a:stretch>
        </p:blipFill>
        <p:spPr bwMode="auto">
          <a:xfrm>
            <a:off x="5580112" y="1412776"/>
            <a:ext cx="3098800" cy="2549525"/>
          </a:xfrm>
          <a:prstGeom prst="rect">
            <a:avLst/>
          </a:prstGeom>
          <a:noFill/>
          <a:ln w="9525">
            <a:noFill/>
            <a:miter lim="800000"/>
            <a:headEnd/>
            <a:tailEnd/>
          </a:ln>
        </p:spPr>
      </p:pic>
      <p:sp>
        <p:nvSpPr>
          <p:cNvPr id="4" name="TextBox 3"/>
          <p:cNvSpPr txBox="1"/>
          <p:nvPr/>
        </p:nvSpPr>
        <p:spPr>
          <a:xfrm>
            <a:off x="-396552" y="6381328"/>
            <a:ext cx="9980612" cy="461665"/>
          </a:xfrm>
          <a:prstGeom prst="rect">
            <a:avLst/>
          </a:prstGeom>
          <a:noFill/>
        </p:spPr>
        <p:txBody>
          <a:bodyPr wrap="square" rtlCol="0">
            <a:spAutoFit/>
          </a:bodyPr>
          <a:lstStyle/>
          <a:p>
            <a:pPr algn="ctr"/>
            <a:r>
              <a:rPr lang="el-GR" sz="1200" dirty="0" smtClean="0">
                <a:solidFill>
                  <a:schemeClr val="tx2">
                    <a:lumMod val="10000"/>
                    <a:lumOff val="90000"/>
                  </a:schemeClr>
                </a:solidFill>
              </a:rPr>
              <a:t>Εθνικό και Καποδιστριακό Πανεπιστήμιο Αθηνών – Φιλοσοφική Σχολή – Τμήμα Ιστορίας και Αρχαιολογίας – Τομέας Ιστορίας της Τέχνης </a:t>
            </a:r>
          </a:p>
          <a:p>
            <a:pPr algn="ctr"/>
            <a:r>
              <a:rPr lang="el-GR" sz="1200" dirty="0" smtClean="0">
                <a:solidFill>
                  <a:schemeClr val="tx2">
                    <a:lumMod val="10000"/>
                    <a:lumOff val="90000"/>
                  </a:schemeClr>
                </a:solidFill>
              </a:rPr>
              <a:t>16 Δεκεμβρίου 2019</a:t>
            </a:r>
            <a:r>
              <a:rPr lang="el-GR" sz="1200" dirty="0" smtClean="0">
                <a:solidFill>
                  <a:schemeClr val="tx2">
                    <a:lumMod val="10000"/>
                    <a:lumOff val="90000"/>
                  </a:schemeClr>
                </a:solidFill>
              </a:rPr>
              <a:t> </a:t>
            </a:r>
            <a:endParaRPr lang="el-GR" sz="1200" dirty="0">
              <a:solidFill>
                <a:schemeClr val="tx2">
                  <a:lumMod val="10000"/>
                  <a:lumOff val="90000"/>
                </a:schemeClr>
              </a:solidFill>
            </a:endParaRPr>
          </a:p>
        </p:txBody>
      </p:sp>
      <p:sp>
        <p:nvSpPr>
          <p:cNvPr id="5" name="TextBox 4"/>
          <p:cNvSpPr txBox="1"/>
          <p:nvPr/>
        </p:nvSpPr>
        <p:spPr>
          <a:xfrm>
            <a:off x="6300192" y="5589240"/>
            <a:ext cx="3098800" cy="369332"/>
          </a:xfrm>
          <a:prstGeom prst="rect">
            <a:avLst/>
          </a:prstGeom>
          <a:noFill/>
        </p:spPr>
        <p:txBody>
          <a:bodyPr wrap="square" rtlCol="0">
            <a:spAutoFit/>
          </a:bodyPr>
          <a:lstStyle/>
          <a:p>
            <a:r>
              <a:rPr lang="el-GR" dirty="0" err="1" smtClean="0">
                <a:solidFill>
                  <a:schemeClr val="bg1"/>
                </a:solidFill>
                <a:latin typeface="Book Antiqua" panose="02040602050305030304" pitchFamily="18" charset="0"/>
              </a:rPr>
              <a:t>Ζέττα</a:t>
            </a:r>
            <a:r>
              <a:rPr lang="el-GR" dirty="0" smtClean="0">
                <a:solidFill>
                  <a:schemeClr val="bg1"/>
                </a:solidFill>
                <a:latin typeface="Book Antiqua" panose="02040602050305030304" pitchFamily="18" charset="0"/>
              </a:rPr>
              <a:t> Αντωνοπούλου </a:t>
            </a:r>
            <a:endParaRPr lang="el-GR"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36516089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7082" r="7928"/>
          <a:stretch/>
        </p:blipFill>
        <p:spPr>
          <a:xfrm>
            <a:off x="251520" y="623849"/>
            <a:ext cx="2592288" cy="4929285"/>
          </a:xfrm>
          <a:prstGeom prst="rect">
            <a:avLst/>
          </a:prstGeom>
        </p:spPr>
      </p:pic>
      <p:sp>
        <p:nvSpPr>
          <p:cNvPr id="4" name="TextBox 3"/>
          <p:cNvSpPr txBox="1"/>
          <p:nvPr/>
        </p:nvSpPr>
        <p:spPr>
          <a:xfrm>
            <a:off x="467544" y="5565068"/>
            <a:ext cx="1801158" cy="738664"/>
          </a:xfrm>
          <a:prstGeom prst="rect">
            <a:avLst/>
          </a:prstGeom>
          <a:noFill/>
        </p:spPr>
        <p:txBody>
          <a:bodyPr wrap="square" rtlCol="0">
            <a:spAutoFit/>
          </a:bodyPr>
          <a:lstStyle/>
          <a:p>
            <a:pPr algn="ctr"/>
            <a:r>
              <a:rPr lang="el-GR" sz="1400" i="1" dirty="0" smtClean="0">
                <a:solidFill>
                  <a:schemeClr val="bg1"/>
                </a:solidFill>
              </a:rPr>
              <a:t>Γεώργιος Κονδύλης </a:t>
            </a:r>
            <a:r>
              <a:rPr lang="el-GR" sz="1400" dirty="0" smtClean="0">
                <a:solidFill>
                  <a:schemeClr val="bg1"/>
                </a:solidFill>
              </a:rPr>
              <a:t>(από μνήμης), Παρίσι 1935.</a:t>
            </a:r>
            <a:endParaRPr lang="el-GR" sz="1400" dirty="0">
              <a:solidFill>
                <a:schemeClr val="bg1"/>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2320" r="5567"/>
          <a:stretch/>
        </p:blipFill>
        <p:spPr>
          <a:xfrm>
            <a:off x="6228184" y="617062"/>
            <a:ext cx="2664296" cy="4932911"/>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3729" r="8311"/>
          <a:stretch/>
        </p:blipFill>
        <p:spPr>
          <a:xfrm>
            <a:off x="3089405" y="617062"/>
            <a:ext cx="2880320" cy="4948006"/>
          </a:xfrm>
          <a:prstGeom prst="rect">
            <a:avLst/>
          </a:prstGeom>
        </p:spPr>
      </p:pic>
      <p:sp>
        <p:nvSpPr>
          <p:cNvPr id="7" name="TextBox 6"/>
          <p:cNvSpPr txBox="1"/>
          <p:nvPr/>
        </p:nvSpPr>
        <p:spPr>
          <a:xfrm>
            <a:off x="3089405" y="5565068"/>
            <a:ext cx="2778739" cy="738664"/>
          </a:xfrm>
          <a:prstGeom prst="rect">
            <a:avLst/>
          </a:prstGeom>
          <a:noFill/>
        </p:spPr>
        <p:txBody>
          <a:bodyPr wrap="square" rtlCol="0">
            <a:spAutoFit/>
          </a:bodyPr>
          <a:lstStyle/>
          <a:p>
            <a:pPr algn="ctr"/>
            <a:r>
              <a:rPr lang="el-GR" sz="1400" i="1" dirty="0" smtClean="0">
                <a:solidFill>
                  <a:schemeClr val="bg1"/>
                </a:solidFill>
              </a:rPr>
              <a:t>Ο  γλύπτης </a:t>
            </a:r>
          </a:p>
          <a:p>
            <a:pPr algn="ctr"/>
            <a:r>
              <a:rPr lang="el-GR" sz="1400" i="1" dirty="0" smtClean="0">
                <a:solidFill>
                  <a:schemeClr val="bg1"/>
                </a:solidFill>
              </a:rPr>
              <a:t>(Χρήστος Καπράλος)</a:t>
            </a:r>
            <a:r>
              <a:rPr lang="el-GR" sz="1400" dirty="0" smtClean="0">
                <a:solidFill>
                  <a:schemeClr val="bg1"/>
                </a:solidFill>
              </a:rPr>
              <a:t>,</a:t>
            </a:r>
          </a:p>
          <a:p>
            <a:pPr algn="ctr"/>
            <a:r>
              <a:rPr lang="el-GR" sz="1400" dirty="0" smtClean="0">
                <a:solidFill>
                  <a:schemeClr val="bg1"/>
                </a:solidFill>
              </a:rPr>
              <a:t> Παρίσι 1936. </a:t>
            </a:r>
            <a:endParaRPr lang="el-GR" sz="1400" dirty="0">
              <a:solidFill>
                <a:schemeClr val="bg1"/>
              </a:solidFill>
            </a:endParaRPr>
          </a:p>
        </p:txBody>
      </p:sp>
      <p:sp>
        <p:nvSpPr>
          <p:cNvPr id="8" name="TextBox 7"/>
          <p:cNvSpPr txBox="1"/>
          <p:nvPr/>
        </p:nvSpPr>
        <p:spPr>
          <a:xfrm>
            <a:off x="6228184" y="5549973"/>
            <a:ext cx="2664296" cy="738664"/>
          </a:xfrm>
          <a:prstGeom prst="rect">
            <a:avLst/>
          </a:prstGeom>
          <a:noFill/>
        </p:spPr>
        <p:txBody>
          <a:bodyPr wrap="square" rtlCol="0">
            <a:spAutoFit/>
          </a:bodyPr>
          <a:lstStyle/>
          <a:p>
            <a:pPr algn="ctr"/>
            <a:r>
              <a:rPr lang="el-GR" sz="1400" i="1" dirty="0" smtClean="0">
                <a:solidFill>
                  <a:schemeClr val="bg1"/>
                </a:solidFill>
              </a:rPr>
              <a:t>Ο ζωγράφος </a:t>
            </a:r>
            <a:endParaRPr lang="en-US" sz="1400" i="1" dirty="0" smtClean="0">
              <a:solidFill>
                <a:schemeClr val="bg1"/>
              </a:solidFill>
            </a:endParaRPr>
          </a:p>
          <a:p>
            <a:pPr algn="ctr"/>
            <a:r>
              <a:rPr lang="el-GR" sz="1400" i="1" dirty="0" smtClean="0">
                <a:solidFill>
                  <a:schemeClr val="bg1"/>
                </a:solidFill>
              </a:rPr>
              <a:t>(Γιάννης Μόραλης)</a:t>
            </a:r>
            <a:r>
              <a:rPr lang="el-GR" sz="1400" dirty="0" smtClean="0">
                <a:solidFill>
                  <a:schemeClr val="bg1"/>
                </a:solidFill>
              </a:rPr>
              <a:t>, </a:t>
            </a:r>
          </a:p>
          <a:p>
            <a:pPr algn="ctr"/>
            <a:r>
              <a:rPr lang="el-GR" sz="1400" dirty="0" smtClean="0">
                <a:solidFill>
                  <a:schemeClr val="bg1"/>
                </a:solidFill>
              </a:rPr>
              <a:t>Παρίσι 1937.</a:t>
            </a:r>
            <a:endParaRPr lang="el-GR" sz="1400" dirty="0">
              <a:solidFill>
                <a:schemeClr val="bg1"/>
              </a:solidFill>
            </a:endParaRPr>
          </a:p>
        </p:txBody>
      </p:sp>
    </p:spTree>
    <p:extLst>
      <p:ext uri="{BB962C8B-B14F-4D97-AF65-F5344CB8AC3E}">
        <p14:creationId xmlns:p14="http://schemas.microsoft.com/office/powerpoint/2010/main" val="37559017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4603750"/>
            <a:ext cx="2665413" cy="2016125"/>
          </a:xfrm>
        </p:spPr>
        <p:txBody>
          <a:bodyPr>
            <a:normAutofit fontScale="90000"/>
          </a:bodyPr>
          <a:lstStyle/>
          <a:p>
            <a:pPr algn="ctr" fontAlgn="auto">
              <a:spcAft>
                <a:spcPts val="0"/>
              </a:spcAft>
              <a:defRPr/>
            </a:pPr>
            <a:r>
              <a:rPr lang="el-GR" sz="1600" dirty="0" smtClean="0">
                <a:solidFill>
                  <a:schemeClr val="tx2">
                    <a:lumMod val="10000"/>
                    <a:lumOff val="90000"/>
                  </a:schemeClr>
                </a:solidFill>
              </a:rPr>
              <a:t>ΔΕΚΑΝΕΥΣ</a:t>
            </a:r>
            <a:br>
              <a:rPr lang="el-GR" sz="1600" dirty="0" smtClean="0">
                <a:solidFill>
                  <a:schemeClr val="tx2">
                    <a:lumMod val="10000"/>
                    <a:lumOff val="90000"/>
                  </a:schemeClr>
                </a:solidFill>
              </a:rPr>
            </a:br>
            <a:r>
              <a:rPr lang="el-GR" sz="1600" dirty="0" smtClean="0">
                <a:solidFill>
                  <a:schemeClr val="tx2">
                    <a:lumMod val="10000"/>
                    <a:lumOff val="90000"/>
                  </a:schemeClr>
                </a:solidFill>
              </a:rPr>
              <a:t>ΑΛΕΞΑΝΔΡΟΣ  ΡΟΔΟΥΛΗΣ</a:t>
            </a:r>
            <a:br>
              <a:rPr lang="el-GR" sz="1600" dirty="0" smtClean="0">
                <a:solidFill>
                  <a:schemeClr val="tx2">
                    <a:lumMod val="10000"/>
                    <a:lumOff val="90000"/>
                  </a:schemeClr>
                </a:solidFill>
              </a:rPr>
            </a:br>
            <a:r>
              <a:rPr lang="el-GR" sz="1600" dirty="0" smtClean="0">
                <a:solidFill>
                  <a:schemeClr val="tx2">
                    <a:lumMod val="10000"/>
                    <a:lumOff val="90000"/>
                  </a:schemeClr>
                </a:solidFill>
              </a:rPr>
              <a:t>ΣΚΟΤΩΘΗΚΕ ΓΙΑ ΤΗΝ </a:t>
            </a:r>
            <a:br>
              <a:rPr lang="el-GR" sz="1600" dirty="0" smtClean="0">
                <a:solidFill>
                  <a:schemeClr val="tx2">
                    <a:lumMod val="10000"/>
                    <a:lumOff val="90000"/>
                  </a:schemeClr>
                </a:solidFill>
              </a:rPr>
            </a:br>
            <a:r>
              <a:rPr lang="el-GR" sz="1600" dirty="0" smtClean="0">
                <a:solidFill>
                  <a:schemeClr val="tx2">
                    <a:lumMod val="10000"/>
                    <a:lumOff val="90000"/>
                  </a:schemeClr>
                </a:solidFill>
              </a:rPr>
              <a:t>ΠΑΤΡΙΔΑ</a:t>
            </a:r>
            <a:br>
              <a:rPr lang="el-GR" sz="1600" dirty="0" smtClean="0">
                <a:solidFill>
                  <a:schemeClr val="tx2">
                    <a:lumMod val="10000"/>
                    <a:lumOff val="90000"/>
                  </a:schemeClr>
                </a:solidFill>
              </a:rPr>
            </a:br>
            <a:r>
              <a:rPr lang="el-GR" sz="1600" dirty="0" smtClean="0">
                <a:solidFill>
                  <a:schemeClr val="tx2">
                    <a:lumMod val="10000"/>
                    <a:lumOff val="90000"/>
                  </a:schemeClr>
                </a:solidFill>
              </a:rPr>
              <a:t>1919-1941</a:t>
            </a:r>
            <a:br>
              <a:rPr lang="el-GR" sz="1600" dirty="0" smtClean="0">
                <a:solidFill>
                  <a:schemeClr val="tx2">
                    <a:lumMod val="10000"/>
                    <a:lumOff val="90000"/>
                  </a:schemeClr>
                </a:solidFill>
              </a:rPr>
            </a:br>
            <a:r>
              <a:rPr lang="el-GR" sz="1600" dirty="0">
                <a:solidFill>
                  <a:schemeClr val="tx2">
                    <a:lumMod val="10000"/>
                    <a:lumOff val="90000"/>
                  </a:schemeClr>
                </a:solidFill>
              </a:rPr>
              <a:t/>
            </a:r>
            <a:br>
              <a:rPr lang="el-GR" sz="1600" dirty="0">
                <a:solidFill>
                  <a:schemeClr val="tx2">
                    <a:lumMod val="10000"/>
                    <a:lumOff val="90000"/>
                  </a:schemeClr>
                </a:solidFill>
              </a:rPr>
            </a:br>
            <a:r>
              <a:rPr lang="el-GR" sz="1300" dirty="0" smtClean="0">
                <a:solidFill>
                  <a:schemeClr val="tx2">
                    <a:lumMod val="10000"/>
                    <a:lumOff val="90000"/>
                  </a:schemeClr>
                </a:solidFill>
              </a:rPr>
              <a:t>μελάνι σε χαρτί, 20,3 ×14,9 εκ. </a:t>
            </a:r>
            <a:br>
              <a:rPr lang="el-GR" sz="1300" dirty="0" smtClean="0">
                <a:solidFill>
                  <a:schemeClr val="tx2">
                    <a:lumMod val="10000"/>
                    <a:lumOff val="90000"/>
                  </a:schemeClr>
                </a:solidFill>
              </a:rPr>
            </a:br>
            <a:r>
              <a:rPr lang="el-GR" sz="1300" dirty="0" smtClean="0">
                <a:solidFill>
                  <a:schemeClr val="tx2">
                    <a:lumMod val="10000"/>
                    <a:lumOff val="90000"/>
                  </a:schemeClr>
                </a:solidFill>
              </a:rPr>
              <a:t>[Αρχείο σχεδίων Γ</a:t>
            </a:r>
            <a:r>
              <a:rPr lang="en-US" sz="1300" dirty="0" smtClean="0">
                <a:solidFill>
                  <a:schemeClr val="tx2">
                    <a:lumMod val="10000"/>
                    <a:lumOff val="90000"/>
                  </a:schemeClr>
                </a:solidFill>
              </a:rPr>
              <a:t> </a:t>
            </a:r>
            <a:r>
              <a:rPr lang="el-GR" sz="1300" dirty="0" smtClean="0">
                <a:solidFill>
                  <a:schemeClr val="tx2">
                    <a:lumMod val="10000"/>
                    <a:lumOff val="90000"/>
                  </a:schemeClr>
                </a:solidFill>
              </a:rPr>
              <a:t>Π]</a:t>
            </a:r>
            <a:br>
              <a:rPr lang="el-GR" sz="1300" dirty="0" smtClean="0">
                <a:solidFill>
                  <a:schemeClr val="tx2">
                    <a:lumMod val="10000"/>
                    <a:lumOff val="90000"/>
                  </a:schemeClr>
                </a:solidFill>
              </a:rPr>
            </a:br>
            <a:endParaRPr lang="el-GR" sz="1300" dirty="0">
              <a:solidFill>
                <a:schemeClr val="tx2">
                  <a:lumMod val="10000"/>
                  <a:lumOff val="90000"/>
                </a:schemeClr>
              </a:solidFill>
            </a:endParaRPr>
          </a:p>
        </p:txBody>
      </p:sp>
      <p:pic>
        <p:nvPicPr>
          <p:cNvPr id="18434" name="Picture 3" descr="G:\OTI YPIRXE STON SKLIRO!!!!!\papas\Work\lab\29\002-41-8524.JPG"/>
          <p:cNvPicPr>
            <a:picLocks noGrp="1" noChangeAspect="1" noChangeArrowheads="1"/>
          </p:cNvPicPr>
          <p:nvPr>
            <p:ph sz="quarter" idx="4294967295"/>
          </p:nvPr>
        </p:nvPicPr>
        <p:blipFill>
          <a:blip r:embed="rId2"/>
          <a:srcRect l="6866" t="4948" r="10896" b="6133"/>
          <a:stretch>
            <a:fillRect/>
          </a:stretch>
        </p:blipFill>
        <p:spPr>
          <a:xfrm>
            <a:off x="6594475" y="517525"/>
            <a:ext cx="2549525" cy="3702050"/>
          </a:xfrm>
        </p:spPr>
      </p:pic>
      <p:sp>
        <p:nvSpPr>
          <p:cNvPr id="18441" name="TextBox 2"/>
          <p:cNvSpPr txBox="1">
            <a:spLocks noChangeArrowheads="1"/>
          </p:cNvSpPr>
          <p:nvPr/>
        </p:nvSpPr>
        <p:spPr bwMode="auto">
          <a:xfrm>
            <a:off x="3803403" y="6153075"/>
            <a:ext cx="2221369" cy="492443"/>
          </a:xfrm>
          <a:prstGeom prst="rect">
            <a:avLst/>
          </a:prstGeom>
          <a:noFill/>
          <a:ln w="9525">
            <a:noFill/>
            <a:miter lim="800000"/>
            <a:headEnd/>
            <a:tailEnd/>
          </a:ln>
        </p:spPr>
        <p:txBody>
          <a:bodyPr>
            <a:spAutoFit/>
          </a:bodyPr>
          <a:lstStyle/>
          <a:p>
            <a:pPr algn="ctr"/>
            <a:r>
              <a:rPr lang="el-GR" sz="1400" i="1" dirty="0" err="1">
                <a:solidFill>
                  <a:schemeClr val="tx2">
                    <a:lumMod val="10000"/>
                    <a:lumOff val="90000"/>
                  </a:schemeClr>
                </a:solidFill>
              </a:rPr>
              <a:t>Θνήσκων</a:t>
            </a:r>
            <a:r>
              <a:rPr lang="el-GR" sz="1400" i="1" dirty="0">
                <a:solidFill>
                  <a:schemeClr val="tx2">
                    <a:lumMod val="10000"/>
                    <a:lumOff val="90000"/>
                  </a:schemeClr>
                </a:solidFill>
              </a:rPr>
              <a:t> πολεμιστής</a:t>
            </a:r>
          </a:p>
          <a:p>
            <a:pPr algn="ctr"/>
            <a:r>
              <a:rPr lang="el-GR" sz="1200" dirty="0">
                <a:solidFill>
                  <a:schemeClr val="tx2">
                    <a:lumMod val="10000"/>
                    <a:lumOff val="90000"/>
                  </a:schemeClr>
                </a:solidFill>
              </a:rPr>
              <a:t>Γύψος </a:t>
            </a:r>
          </a:p>
        </p:txBody>
      </p:sp>
      <p:pic>
        <p:nvPicPr>
          <p:cNvPr id="18436" name="Picture 2" descr="G:\OTI YPIRXE STON SKLIRO!!!!!\papas\Work\lab\29\002-41-8514.JPG"/>
          <p:cNvPicPr>
            <a:picLocks noChangeAspect="1" noChangeArrowheads="1"/>
          </p:cNvPicPr>
          <p:nvPr/>
        </p:nvPicPr>
        <p:blipFill>
          <a:blip r:embed="rId3"/>
          <a:srcRect l="4256" t="4941" r="11562" b="7683"/>
          <a:stretch>
            <a:fillRect/>
          </a:stretch>
        </p:blipFill>
        <p:spPr bwMode="auto">
          <a:xfrm>
            <a:off x="379413" y="525463"/>
            <a:ext cx="2322512" cy="1806575"/>
          </a:xfrm>
          <a:prstGeom prst="rect">
            <a:avLst/>
          </a:prstGeom>
          <a:noFill/>
          <a:ln w="9525">
            <a:noFill/>
            <a:miter lim="800000"/>
            <a:headEnd/>
            <a:tailEnd/>
          </a:ln>
        </p:spPr>
      </p:pic>
      <p:pic>
        <p:nvPicPr>
          <p:cNvPr id="18437" name="Picture 3" descr="G:\OTI YPIRXE STON SKLIRO!!!!!\papas\Work\lab\29\002-41-8517.JPG"/>
          <p:cNvPicPr>
            <a:picLocks noChangeAspect="1" noChangeArrowheads="1"/>
          </p:cNvPicPr>
          <p:nvPr/>
        </p:nvPicPr>
        <p:blipFill>
          <a:blip r:embed="rId4"/>
          <a:srcRect l="3633" t="5473" r="7445" b="7861"/>
          <a:stretch>
            <a:fillRect/>
          </a:stretch>
        </p:blipFill>
        <p:spPr bwMode="auto">
          <a:xfrm>
            <a:off x="363538" y="2522538"/>
            <a:ext cx="2338387" cy="1697037"/>
          </a:xfrm>
          <a:prstGeom prst="rect">
            <a:avLst/>
          </a:prstGeom>
          <a:noFill/>
          <a:ln w="9525">
            <a:noFill/>
            <a:miter lim="800000"/>
            <a:headEnd/>
            <a:tailEnd/>
          </a:ln>
        </p:spPr>
      </p:pic>
      <p:pic>
        <p:nvPicPr>
          <p:cNvPr id="18438" name="Picture 6" descr="G:\OTI YPIRXE STON SKLIRO!!!!!\papas\Work\lab\29\002-41-8523.JPG"/>
          <p:cNvPicPr>
            <a:picLocks noChangeAspect="1" noChangeArrowheads="1"/>
          </p:cNvPicPr>
          <p:nvPr/>
        </p:nvPicPr>
        <p:blipFill>
          <a:blip r:embed="rId5"/>
          <a:srcRect l="4269" t="5067" r="10411" b="9636"/>
          <a:stretch>
            <a:fillRect/>
          </a:stretch>
        </p:blipFill>
        <p:spPr bwMode="auto">
          <a:xfrm>
            <a:off x="3163888" y="503238"/>
            <a:ext cx="2438400" cy="1828800"/>
          </a:xfrm>
          <a:prstGeom prst="rect">
            <a:avLst/>
          </a:prstGeom>
          <a:noFill/>
          <a:ln w="9525">
            <a:noFill/>
            <a:miter lim="800000"/>
            <a:headEnd/>
            <a:tailEnd/>
          </a:ln>
        </p:spPr>
      </p:pic>
      <p:pic>
        <p:nvPicPr>
          <p:cNvPr id="18439" name="Picture 5" descr="G:\OTI YPIRXE STON SKLIRO!!!!!\papas\Work\lab\29\002-41-8531.JPG"/>
          <p:cNvPicPr>
            <a:picLocks noChangeAspect="1" noChangeArrowheads="1"/>
          </p:cNvPicPr>
          <p:nvPr/>
        </p:nvPicPr>
        <p:blipFill>
          <a:blip r:embed="rId6"/>
          <a:srcRect l="7133" t="7777" r="3944" b="6927"/>
          <a:stretch>
            <a:fillRect/>
          </a:stretch>
        </p:blipFill>
        <p:spPr bwMode="auto">
          <a:xfrm>
            <a:off x="3162300" y="2522538"/>
            <a:ext cx="2436813" cy="1708150"/>
          </a:xfrm>
          <a:prstGeom prst="rect">
            <a:avLst/>
          </a:prstGeom>
          <a:noFill/>
          <a:ln w="9525">
            <a:noFill/>
            <a:miter lim="800000"/>
            <a:headEnd/>
            <a:tailEnd/>
          </a:ln>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4772" y="4549666"/>
            <a:ext cx="3096344" cy="21242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2233" y="614824"/>
            <a:ext cx="3314312" cy="5097282"/>
          </a:xfrm>
          <a:prstGeom prst="rect">
            <a:avLst/>
          </a:prstGeom>
        </p:spPr>
      </p:pic>
      <p:sp>
        <p:nvSpPr>
          <p:cNvPr id="5" name="TextBox 4"/>
          <p:cNvSpPr txBox="1"/>
          <p:nvPr/>
        </p:nvSpPr>
        <p:spPr>
          <a:xfrm>
            <a:off x="5246185" y="5712106"/>
            <a:ext cx="3240360" cy="307777"/>
          </a:xfrm>
          <a:prstGeom prst="rect">
            <a:avLst/>
          </a:prstGeom>
          <a:noFill/>
        </p:spPr>
        <p:txBody>
          <a:bodyPr wrap="square" rtlCol="0">
            <a:spAutoFit/>
          </a:bodyPr>
          <a:lstStyle/>
          <a:p>
            <a:pPr algn="ctr"/>
            <a:r>
              <a:rPr lang="el-GR" sz="1400" i="1" dirty="0" smtClean="0">
                <a:solidFill>
                  <a:schemeClr val="bg1"/>
                </a:solidFill>
              </a:rPr>
              <a:t>Πάλη,</a:t>
            </a:r>
            <a:r>
              <a:rPr lang="el-GR" sz="1400" dirty="0" smtClean="0">
                <a:solidFill>
                  <a:schemeClr val="bg1"/>
                </a:solidFill>
              </a:rPr>
              <a:t> Αθήνα 1943.</a:t>
            </a:r>
            <a:endParaRPr lang="el-GR" sz="1400" dirty="0">
              <a:solidFill>
                <a:schemeClr val="bg1"/>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091" t="3269" r="10912" b="4006"/>
          <a:stretch/>
        </p:blipFill>
        <p:spPr>
          <a:xfrm>
            <a:off x="899592" y="592991"/>
            <a:ext cx="3312368" cy="5119115"/>
          </a:xfrm>
          <a:prstGeom prst="rect">
            <a:avLst/>
          </a:prstGeom>
        </p:spPr>
      </p:pic>
      <p:sp>
        <p:nvSpPr>
          <p:cNvPr id="7" name="TextBox 6"/>
          <p:cNvSpPr txBox="1"/>
          <p:nvPr/>
        </p:nvSpPr>
        <p:spPr>
          <a:xfrm>
            <a:off x="899592" y="5712106"/>
            <a:ext cx="3312368" cy="523220"/>
          </a:xfrm>
          <a:prstGeom prst="rect">
            <a:avLst/>
          </a:prstGeom>
          <a:noFill/>
        </p:spPr>
        <p:txBody>
          <a:bodyPr wrap="square" rtlCol="0">
            <a:spAutoFit/>
          </a:bodyPr>
          <a:lstStyle/>
          <a:p>
            <a:pPr algn="ctr"/>
            <a:r>
              <a:rPr lang="el-GR" sz="1400" i="1" dirty="0" err="1" smtClean="0">
                <a:solidFill>
                  <a:schemeClr val="bg1"/>
                </a:solidFill>
              </a:rPr>
              <a:t>Ποιηταί</a:t>
            </a:r>
            <a:r>
              <a:rPr lang="el-GR" sz="1400" i="1" dirty="0" smtClean="0">
                <a:solidFill>
                  <a:schemeClr val="bg1"/>
                </a:solidFill>
              </a:rPr>
              <a:t> νεκροί </a:t>
            </a:r>
            <a:r>
              <a:rPr lang="el-GR" sz="1400" i="1" dirty="0" err="1" smtClean="0">
                <a:solidFill>
                  <a:schemeClr val="bg1"/>
                </a:solidFill>
              </a:rPr>
              <a:t>συνομιλούντες</a:t>
            </a:r>
            <a:r>
              <a:rPr lang="el-GR" sz="1400" dirty="0" smtClean="0">
                <a:solidFill>
                  <a:schemeClr val="bg1"/>
                </a:solidFill>
              </a:rPr>
              <a:t>, </a:t>
            </a:r>
          </a:p>
          <a:p>
            <a:pPr algn="ctr"/>
            <a:r>
              <a:rPr lang="el-GR" sz="1400" dirty="0" smtClean="0">
                <a:solidFill>
                  <a:schemeClr val="bg1"/>
                </a:solidFill>
              </a:rPr>
              <a:t>μολύβι σε χαρτί, Αθήνα 1942</a:t>
            </a:r>
            <a:endParaRPr lang="el-GR" sz="1400" dirty="0">
              <a:solidFill>
                <a:schemeClr val="bg1"/>
              </a:solidFill>
            </a:endParaRPr>
          </a:p>
        </p:txBody>
      </p:sp>
    </p:spTree>
    <p:extLst>
      <p:ext uri="{BB962C8B-B14F-4D97-AF65-F5344CB8AC3E}">
        <p14:creationId xmlns:p14="http://schemas.microsoft.com/office/powerpoint/2010/main" val="38769519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5" y="687533"/>
            <a:ext cx="2509787" cy="3155938"/>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9836" t="10674" r="12721"/>
          <a:stretch/>
        </p:blipFill>
        <p:spPr>
          <a:xfrm>
            <a:off x="3225063" y="704593"/>
            <a:ext cx="2740830" cy="5445224"/>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6153" t="11005" r="4640" b="8246"/>
          <a:stretch/>
        </p:blipFill>
        <p:spPr>
          <a:xfrm>
            <a:off x="6228184" y="687534"/>
            <a:ext cx="2614919" cy="3155937"/>
          </a:xfrm>
          <a:prstGeom prst="rect">
            <a:avLst/>
          </a:prstGeom>
        </p:spPr>
      </p:pic>
      <p:sp>
        <p:nvSpPr>
          <p:cNvPr id="6" name="TextBox 5"/>
          <p:cNvSpPr txBox="1"/>
          <p:nvPr/>
        </p:nvSpPr>
        <p:spPr>
          <a:xfrm>
            <a:off x="395535" y="3843471"/>
            <a:ext cx="2509787" cy="523220"/>
          </a:xfrm>
          <a:prstGeom prst="rect">
            <a:avLst/>
          </a:prstGeom>
          <a:noFill/>
        </p:spPr>
        <p:txBody>
          <a:bodyPr wrap="square" rtlCol="0">
            <a:spAutoFit/>
          </a:bodyPr>
          <a:lstStyle/>
          <a:p>
            <a:r>
              <a:rPr lang="el-GR" sz="1400" i="1" dirty="0" smtClean="0">
                <a:solidFill>
                  <a:schemeClr val="bg1"/>
                </a:solidFill>
              </a:rPr>
              <a:t>Παιδάκι της Κατοχής</a:t>
            </a:r>
            <a:r>
              <a:rPr lang="el-GR" sz="1400" dirty="0" smtClean="0">
                <a:solidFill>
                  <a:schemeClr val="bg1"/>
                </a:solidFill>
              </a:rPr>
              <a:t>, Αθήνα 1942, πηλός. </a:t>
            </a:r>
            <a:endParaRPr lang="el-GR" sz="1400" dirty="0">
              <a:solidFill>
                <a:schemeClr val="bg1"/>
              </a:solidFill>
            </a:endParaRPr>
          </a:p>
        </p:txBody>
      </p:sp>
      <p:sp>
        <p:nvSpPr>
          <p:cNvPr id="7" name="TextBox 6"/>
          <p:cNvSpPr txBox="1"/>
          <p:nvPr/>
        </p:nvSpPr>
        <p:spPr>
          <a:xfrm>
            <a:off x="6228184" y="3843471"/>
            <a:ext cx="2614919" cy="2246769"/>
          </a:xfrm>
          <a:prstGeom prst="rect">
            <a:avLst/>
          </a:prstGeom>
          <a:noFill/>
        </p:spPr>
        <p:txBody>
          <a:bodyPr wrap="square" rtlCol="0">
            <a:spAutoFit/>
          </a:bodyPr>
          <a:lstStyle/>
          <a:p>
            <a:r>
              <a:rPr lang="el-GR" sz="1400" i="1" dirty="0" smtClean="0">
                <a:solidFill>
                  <a:schemeClr val="bg1"/>
                </a:solidFill>
              </a:rPr>
              <a:t>Αλέκος </a:t>
            </a:r>
            <a:r>
              <a:rPr lang="el-GR" sz="1400" i="1" dirty="0" err="1" smtClean="0">
                <a:solidFill>
                  <a:schemeClr val="bg1"/>
                </a:solidFill>
              </a:rPr>
              <a:t>Ζάνος</a:t>
            </a:r>
            <a:r>
              <a:rPr lang="el-GR" sz="1400" dirty="0" smtClean="0">
                <a:solidFill>
                  <a:schemeClr val="bg1"/>
                </a:solidFill>
              </a:rPr>
              <a:t>, Αθήνα 1942. Λάδι σε μουσαμά.</a:t>
            </a:r>
          </a:p>
          <a:p>
            <a:endParaRPr lang="el-GR" sz="1400" dirty="0" smtClean="0">
              <a:solidFill>
                <a:schemeClr val="bg1"/>
              </a:solidFill>
            </a:endParaRPr>
          </a:p>
          <a:p>
            <a:endParaRPr lang="el-GR" sz="1400" dirty="0" smtClean="0">
              <a:solidFill>
                <a:schemeClr val="bg1"/>
              </a:solidFill>
            </a:endParaRPr>
          </a:p>
          <a:p>
            <a:endParaRPr lang="el-GR" sz="1400" dirty="0">
              <a:solidFill>
                <a:schemeClr val="bg1"/>
              </a:solidFill>
            </a:endParaRPr>
          </a:p>
          <a:p>
            <a:endParaRPr lang="el-GR" sz="1400" dirty="0" smtClean="0">
              <a:solidFill>
                <a:schemeClr val="bg1"/>
              </a:solidFill>
            </a:endParaRPr>
          </a:p>
          <a:p>
            <a:endParaRPr lang="el-GR" sz="1400" dirty="0">
              <a:solidFill>
                <a:schemeClr val="bg1"/>
              </a:solidFill>
            </a:endParaRPr>
          </a:p>
          <a:p>
            <a:endParaRPr lang="el-GR" sz="1400" dirty="0" smtClean="0">
              <a:solidFill>
                <a:schemeClr val="bg1"/>
              </a:solidFill>
            </a:endParaRPr>
          </a:p>
          <a:p>
            <a:r>
              <a:rPr lang="el-GR" sz="1400" i="1" dirty="0" smtClean="0">
                <a:solidFill>
                  <a:schemeClr val="bg1"/>
                </a:solidFill>
              </a:rPr>
              <a:t>Αλέκος </a:t>
            </a:r>
            <a:r>
              <a:rPr lang="el-GR" sz="1400" i="1" dirty="0" err="1" smtClean="0">
                <a:solidFill>
                  <a:schemeClr val="bg1"/>
                </a:solidFill>
              </a:rPr>
              <a:t>Ζάνος</a:t>
            </a:r>
            <a:r>
              <a:rPr lang="el-GR" sz="1400" dirty="0" smtClean="0">
                <a:solidFill>
                  <a:schemeClr val="bg1"/>
                </a:solidFill>
              </a:rPr>
              <a:t>, Αθήνα 1943. Γύψος.  </a:t>
            </a:r>
            <a:endParaRPr lang="el-GR" sz="1400" dirty="0">
              <a:solidFill>
                <a:schemeClr val="bg1"/>
              </a:solidFill>
            </a:endParaRPr>
          </a:p>
        </p:txBody>
      </p:sp>
    </p:spTree>
    <p:extLst>
      <p:ext uri="{BB962C8B-B14F-4D97-AF65-F5344CB8AC3E}">
        <p14:creationId xmlns:p14="http://schemas.microsoft.com/office/powerpoint/2010/main" val="68367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608" y="0"/>
            <a:ext cx="9130392" cy="6858000"/>
            <a:chOff x="-7937" y="-1"/>
            <a:chExt cx="8673786" cy="6694355"/>
          </a:xfrm>
        </p:grpSpPr>
        <p:pic>
          <p:nvPicPr>
            <p:cNvPr id="125960" name="Picture 307"/>
            <p:cNvPicPr>
              <a:picLocks noChangeAspect="1" noChangeArrowheads="1"/>
            </p:cNvPicPr>
            <p:nvPr/>
          </p:nvPicPr>
          <p:blipFill>
            <a:blip r:embed="rId2" cstate="print">
              <a:lum contrast="40000"/>
              <a:extLst>
                <a:ext uri="{28A0092B-C50C-407E-A947-70E740481C1C}">
                  <a14:useLocalDpi xmlns:a14="http://schemas.microsoft.com/office/drawing/2010/main" val="0"/>
                </a:ext>
              </a:extLst>
            </a:blip>
            <a:srcRect l="5861" t="3905" r="3581" b="8543"/>
            <a:stretch>
              <a:fillRect/>
            </a:stretch>
          </p:blipFill>
          <p:spPr bwMode="auto">
            <a:xfrm>
              <a:off x="6927269" y="0"/>
              <a:ext cx="1738580" cy="2248885"/>
            </a:xfrm>
            <a:prstGeom prst="rect">
              <a:avLst/>
            </a:prstGeom>
            <a:noFill/>
            <a:extLst>
              <a:ext uri="{909E8E84-426E-40DD-AFC4-6F175D3DCCD1}">
                <a14:hiddenFill xmlns:a14="http://schemas.microsoft.com/office/drawing/2010/main">
                  <a:solidFill>
                    <a:srgbClr val="FFFFFF"/>
                  </a:solidFill>
                </a14:hiddenFill>
              </a:ext>
            </a:extLst>
          </p:spPr>
        </p:pic>
        <p:pic>
          <p:nvPicPr>
            <p:cNvPr id="125959" name="Picture 317"/>
            <p:cNvPicPr>
              <a:picLocks noChangeAspect="1" noChangeArrowheads="1"/>
            </p:cNvPicPr>
            <p:nvPr/>
          </p:nvPicPr>
          <p:blipFill>
            <a:blip r:embed="rId3" cstate="print">
              <a:lum bright="20000" contrast="40000"/>
              <a:extLst>
                <a:ext uri="{28A0092B-C50C-407E-A947-70E740481C1C}">
                  <a14:useLocalDpi xmlns:a14="http://schemas.microsoft.com/office/drawing/2010/main" val="0"/>
                </a:ext>
              </a:extLst>
            </a:blip>
            <a:srcRect l="4556" t="7568" r="4883" b="5615"/>
            <a:stretch>
              <a:fillRect/>
            </a:stretch>
          </p:blipFill>
          <p:spPr bwMode="auto">
            <a:xfrm>
              <a:off x="-7937" y="2225674"/>
              <a:ext cx="1744662" cy="2225675"/>
            </a:xfrm>
            <a:prstGeom prst="rect">
              <a:avLst/>
            </a:prstGeom>
            <a:noFill/>
            <a:extLst>
              <a:ext uri="{909E8E84-426E-40DD-AFC4-6F175D3DCCD1}">
                <a14:hiddenFill xmlns:a14="http://schemas.microsoft.com/office/drawing/2010/main">
                  <a:solidFill>
                    <a:srgbClr val="FFFFFF"/>
                  </a:solidFill>
                </a14:hiddenFill>
              </a:ext>
            </a:extLst>
          </p:spPr>
        </p:pic>
        <p:pic>
          <p:nvPicPr>
            <p:cNvPr id="125958" name="Picture 308"/>
            <p:cNvPicPr>
              <a:picLocks noChangeAspect="1" noChangeArrowheads="1"/>
            </p:cNvPicPr>
            <p:nvPr/>
          </p:nvPicPr>
          <p:blipFill>
            <a:blip r:embed="rId4" cstate="print">
              <a:lum bright="20000" contrast="40000"/>
              <a:extLst>
                <a:ext uri="{28A0092B-C50C-407E-A947-70E740481C1C}">
                  <a14:useLocalDpi xmlns:a14="http://schemas.microsoft.com/office/drawing/2010/main" val="0"/>
                </a:ext>
              </a:extLst>
            </a:blip>
            <a:srcRect l="4558" t="4637" r="4884" b="7811"/>
            <a:stretch>
              <a:fillRect/>
            </a:stretch>
          </p:blipFill>
          <p:spPr bwMode="auto">
            <a:xfrm>
              <a:off x="5196894" y="-1"/>
              <a:ext cx="1730375" cy="2239963"/>
            </a:xfrm>
            <a:prstGeom prst="rect">
              <a:avLst/>
            </a:prstGeom>
            <a:noFill/>
            <a:extLst>
              <a:ext uri="{909E8E84-426E-40DD-AFC4-6F175D3DCCD1}">
                <a14:hiddenFill xmlns:a14="http://schemas.microsoft.com/office/drawing/2010/main">
                  <a:solidFill>
                    <a:srgbClr val="FFFFFF"/>
                  </a:solidFill>
                </a14:hiddenFill>
              </a:ext>
            </a:extLst>
          </p:spPr>
        </p:pic>
        <p:pic>
          <p:nvPicPr>
            <p:cNvPr id="125957" name="Picture 567"/>
            <p:cNvPicPr>
              <a:picLocks noChangeAspect="1" noChangeArrowheads="1"/>
            </p:cNvPicPr>
            <p:nvPr/>
          </p:nvPicPr>
          <p:blipFill>
            <a:blip r:embed="rId5" cstate="print">
              <a:lum bright="20000" contrast="40000"/>
              <a:extLst>
                <a:ext uri="{28A0092B-C50C-407E-A947-70E740481C1C}">
                  <a14:useLocalDpi xmlns:a14="http://schemas.microsoft.com/office/drawing/2010/main" val="0"/>
                </a:ext>
              </a:extLst>
            </a:blip>
            <a:srcRect l="6512" t="9276" r="7489" b="9276"/>
            <a:stretch>
              <a:fillRect/>
            </a:stretch>
          </p:blipFill>
          <p:spPr bwMode="auto">
            <a:xfrm>
              <a:off x="3423697" y="0"/>
              <a:ext cx="1798637" cy="2247900"/>
            </a:xfrm>
            <a:prstGeom prst="rect">
              <a:avLst/>
            </a:prstGeom>
            <a:noFill/>
            <a:extLst>
              <a:ext uri="{909E8E84-426E-40DD-AFC4-6F175D3DCCD1}">
                <a14:hiddenFill xmlns:a14="http://schemas.microsoft.com/office/drawing/2010/main">
                  <a:solidFill>
                    <a:srgbClr val="FFFFFF"/>
                  </a:solidFill>
                </a14:hiddenFill>
              </a:ext>
            </a:extLst>
          </p:spPr>
        </p:pic>
        <p:pic>
          <p:nvPicPr>
            <p:cNvPr id="125956" name="Picture 585"/>
            <p:cNvPicPr>
              <a:picLocks noChangeAspect="1" noChangeArrowheads="1"/>
            </p:cNvPicPr>
            <p:nvPr/>
          </p:nvPicPr>
          <p:blipFill>
            <a:blip r:embed="rId6" cstate="print">
              <a:lum bright="20000" contrast="40000"/>
              <a:extLst>
                <a:ext uri="{28A0092B-C50C-407E-A947-70E740481C1C}">
                  <a14:useLocalDpi xmlns:a14="http://schemas.microsoft.com/office/drawing/2010/main" val="0"/>
                </a:ext>
              </a:extLst>
            </a:blip>
            <a:srcRect l="3906" t="5125" r="4558" b="4393"/>
            <a:stretch>
              <a:fillRect/>
            </a:stretch>
          </p:blipFill>
          <p:spPr bwMode="auto">
            <a:xfrm>
              <a:off x="1725072" y="0"/>
              <a:ext cx="1698625" cy="2239963"/>
            </a:xfrm>
            <a:prstGeom prst="rect">
              <a:avLst/>
            </a:prstGeom>
            <a:noFill/>
            <a:extLst>
              <a:ext uri="{909E8E84-426E-40DD-AFC4-6F175D3DCCD1}">
                <a14:hiddenFill xmlns:a14="http://schemas.microsoft.com/office/drawing/2010/main">
                  <a:solidFill>
                    <a:srgbClr val="FFFFFF"/>
                  </a:solidFill>
                </a14:hiddenFill>
              </a:ext>
            </a:extLst>
          </p:spPr>
        </p:pic>
        <p:pic>
          <p:nvPicPr>
            <p:cNvPr id="125955" name="Picture 181"/>
            <p:cNvPicPr>
              <a:picLocks noChangeAspect="1" noChangeArrowheads="1"/>
            </p:cNvPicPr>
            <p:nvPr/>
          </p:nvPicPr>
          <p:blipFill>
            <a:blip r:embed="rId7" cstate="print">
              <a:lum bright="20000" contrast="40000"/>
              <a:extLst>
                <a:ext uri="{28A0092B-C50C-407E-A947-70E740481C1C}">
                  <a14:useLocalDpi xmlns:a14="http://schemas.microsoft.com/office/drawing/2010/main" val="0"/>
                </a:ext>
              </a:extLst>
            </a:blip>
            <a:srcRect l="6186" t="8299" r="3581" b="4149"/>
            <a:stretch>
              <a:fillRect/>
            </a:stretch>
          </p:blipFill>
          <p:spPr bwMode="auto">
            <a:xfrm>
              <a:off x="0" y="0"/>
              <a:ext cx="1736725" cy="2225675"/>
            </a:xfrm>
            <a:prstGeom prst="rect">
              <a:avLst/>
            </a:prstGeom>
            <a:noFill/>
            <a:extLst>
              <a:ext uri="{909E8E84-426E-40DD-AFC4-6F175D3DCCD1}">
                <a14:hiddenFill xmlns:a14="http://schemas.microsoft.com/office/drawing/2010/main">
                  <a:solidFill>
                    <a:srgbClr val="FFFFFF"/>
                  </a:solidFill>
                </a14:hiddenFill>
              </a:ext>
            </a:extLst>
          </p:spPr>
        </p:pic>
        <p:pic>
          <p:nvPicPr>
            <p:cNvPr id="125954" name="Picture 883"/>
            <p:cNvPicPr>
              <a:picLocks noChangeAspect="1" noChangeArrowheads="1"/>
            </p:cNvPicPr>
            <p:nvPr/>
          </p:nvPicPr>
          <p:blipFill>
            <a:blip r:embed="rId8" cstate="print">
              <a:lum bright="20000" contrast="40000"/>
              <a:extLst>
                <a:ext uri="{28A0092B-C50C-407E-A947-70E740481C1C}">
                  <a14:useLocalDpi xmlns:a14="http://schemas.microsoft.com/office/drawing/2010/main" val="0"/>
                </a:ext>
              </a:extLst>
            </a:blip>
            <a:srcRect l="5536" t="7567" r="5536" b="5614"/>
            <a:stretch>
              <a:fillRect/>
            </a:stretch>
          </p:blipFill>
          <p:spPr bwMode="auto">
            <a:xfrm>
              <a:off x="3422705" y="2217489"/>
              <a:ext cx="1706562" cy="2225675"/>
            </a:xfrm>
            <a:prstGeom prst="rect">
              <a:avLst/>
            </a:prstGeom>
            <a:noFill/>
            <a:extLst>
              <a:ext uri="{909E8E84-426E-40DD-AFC4-6F175D3DCCD1}">
                <a14:hiddenFill xmlns:a14="http://schemas.microsoft.com/office/drawing/2010/main">
                  <a:solidFill>
                    <a:srgbClr val="FFFFFF"/>
                  </a:solidFill>
                </a14:hiddenFill>
              </a:ext>
            </a:extLst>
          </p:spPr>
        </p:pic>
        <p:pic>
          <p:nvPicPr>
            <p:cNvPr id="125953" name="Picture 511"/>
            <p:cNvPicPr>
              <a:picLocks noChangeAspect="1" noChangeArrowheads="1"/>
            </p:cNvPicPr>
            <p:nvPr/>
          </p:nvPicPr>
          <p:blipFill>
            <a:blip r:embed="rId9" cstate="print">
              <a:lum contrast="40000"/>
              <a:extLst>
                <a:ext uri="{28A0092B-C50C-407E-A947-70E740481C1C}">
                  <a14:useLocalDpi xmlns:a14="http://schemas.microsoft.com/office/drawing/2010/main" val="0"/>
                </a:ext>
              </a:extLst>
            </a:blip>
            <a:srcRect l="3906" t="5125" r="3256" b="5858"/>
            <a:stretch>
              <a:fillRect/>
            </a:stretch>
          </p:blipFill>
          <p:spPr bwMode="auto">
            <a:xfrm>
              <a:off x="1708205" y="2225673"/>
              <a:ext cx="1714500" cy="2225675"/>
            </a:xfrm>
            <a:prstGeom prst="rect">
              <a:avLst/>
            </a:prstGeom>
            <a:noFill/>
            <a:extLst>
              <a:ext uri="{909E8E84-426E-40DD-AFC4-6F175D3DCCD1}">
                <a14:hiddenFill xmlns:a14="http://schemas.microsoft.com/office/drawing/2010/main">
                  <a:solidFill>
                    <a:srgbClr val="FFFFFF"/>
                  </a:solidFill>
                </a14:hiddenFill>
              </a:ext>
            </a:extLst>
          </p:spPr>
        </p:pic>
        <p:pic>
          <p:nvPicPr>
            <p:cNvPr id="125962" name="Picture 686" descr="C:\Users\oem\Desktop\papas\Work\lab\15\002-25-2723.JPG"/>
            <p:cNvPicPr>
              <a:picLocks noChangeAspect="1" noChangeArrowheads="1"/>
            </p:cNvPicPr>
            <p:nvPr/>
          </p:nvPicPr>
          <p:blipFill rotWithShape="1">
            <a:blip r:embed="rId10" cstate="print">
              <a:lum bright="20000" contrast="40000"/>
              <a:extLst>
                <a:ext uri="{28A0092B-C50C-407E-A947-70E740481C1C}">
                  <a14:useLocalDpi xmlns:a14="http://schemas.microsoft.com/office/drawing/2010/main" val="0"/>
                </a:ext>
              </a:extLst>
            </a:blip>
            <a:srcRect l="3581" t="4637" r="4558" b="1019"/>
            <a:stretch/>
          </p:blipFill>
          <p:spPr bwMode="auto">
            <a:xfrm>
              <a:off x="7048638" y="2207969"/>
              <a:ext cx="1617211" cy="2254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3" name="Picture 960" descr="C:\Users\oem\Desktop\papas\Work\lab\14\002-23-2166.JPG"/>
            <p:cNvPicPr>
              <a:picLocks noChangeAspect="1" noChangeArrowheads="1"/>
            </p:cNvPicPr>
            <p:nvPr/>
          </p:nvPicPr>
          <p:blipFill>
            <a:blip r:embed="rId11" cstate="print">
              <a:lum contrast="40000"/>
              <a:extLst>
                <a:ext uri="{28A0092B-C50C-407E-A947-70E740481C1C}">
                  <a14:useLocalDpi xmlns:a14="http://schemas.microsoft.com/office/drawing/2010/main" val="0"/>
                </a:ext>
              </a:extLst>
            </a:blip>
            <a:srcRect l="3581" t="5614" r="2605" b="2196"/>
            <a:stretch>
              <a:fillRect/>
            </a:stretch>
          </p:blipFill>
          <p:spPr bwMode="auto">
            <a:xfrm>
              <a:off x="-7937" y="4422992"/>
              <a:ext cx="1716142" cy="226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4" name="Picture 864" descr="C:\Users\oem\Desktop\papas\Work\lab\14\002-24-2649.JPG"/>
            <p:cNvPicPr>
              <a:picLocks noChangeAspect="1" noChangeArrowheads="1"/>
            </p:cNvPicPr>
            <p:nvPr/>
          </p:nvPicPr>
          <p:blipFill rotWithShape="1">
            <a:blip r:embed="rId12" cstate="print">
              <a:lum contrast="40000"/>
              <a:extLst>
                <a:ext uri="{28A0092B-C50C-407E-A947-70E740481C1C}">
                  <a14:useLocalDpi xmlns:a14="http://schemas.microsoft.com/office/drawing/2010/main" val="0"/>
                </a:ext>
              </a:extLst>
            </a:blip>
            <a:srcRect l="5861" t="7811" r="12162" b="4392"/>
            <a:stretch/>
          </p:blipFill>
          <p:spPr bwMode="auto">
            <a:xfrm>
              <a:off x="1657351" y="4409772"/>
              <a:ext cx="1593849" cy="2276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5" name="Picture 583" descr="C:\Users\oem\Desktop\papas\Work\lab\14\002-24-2611.JPG"/>
            <p:cNvPicPr>
              <a:picLocks noChangeAspect="1" noChangeArrowheads="1"/>
            </p:cNvPicPr>
            <p:nvPr/>
          </p:nvPicPr>
          <p:blipFill rotWithShape="1">
            <a:blip r:embed="rId13" cstate="print">
              <a:lum contrast="40000"/>
              <a:extLst>
                <a:ext uri="{28A0092B-C50C-407E-A947-70E740481C1C}">
                  <a14:useLocalDpi xmlns:a14="http://schemas.microsoft.com/office/drawing/2010/main" val="0"/>
                </a:ext>
              </a:extLst>
            </a:blip>
            <a:srcRect l="18825" t="5124" r="4557" b="4393"/>
            <a:stretch/>
          </p:blipFill>
          <p:spPr bwMode="auto">
            <a:xfrm>
              <a:off x="3251200" y="4417459"/>
              <a:ext cx="1457056" cy="2276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6" name="Picture 144"/>
            <p:cNvPicPr>
              <a:picLocks noChangeAspect="1" noChangeArrowheads="1"/>
            </p:cNvPicPr>
            <p:nvPr/>
          </p:nvPicPr>
          <p:blipFill rotWithShape="1">
            <a:blip r:embed="rId14">
              <a:extLst>
                <a:ext uri="{28A0092B-C50C-407E-A947-70E740481C1C}">
                  <a14:useLocalDpi xmlns:a14="http://schemas.microsoft.com/office/drawing/2010/main" val="0"/>
                </a:ext>
              </a:extLst>
            </a:blip>
            <a:srcRect l="11874" t="2929" r="22033" b="3418"/>
            <a:stretch/>
          </p:blipFill>
          <p:spPr bwMode="auto">
            <a:xfrm>
              <a:off x="4683148" y="4404917"/>
              <a:ext cx="2137682" cy="2276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7" name="Picture 319" descr="C:\Users\oem\Desktop\papas\Work\lab\15\002-25-2709.JPG"/>
            <p:cNvPicPr>
              <a:picLocks noChangeAspect="1" noChangeArrowheads="1"/>
            </p:cNvPicPr>
            <p:nvPr/>
          </p:nvPicPr>
          <p:blipFill rotWithShape="1">
            <a:blip r:embed="rId15" cstate="print">
              <a:lum bright="20000" contrast="40000"/>
              <a:extLst>
                <a:ext uri="{28A0092B-C50C-407E-A947-70E740481C1C}">
                  <a14:useLocalDpi xmlns:a14="http://schemas.microsoft.com/office/drawing/2010/main" val="0"/>
                </a:ext>
              </a:extLst>
            </a:blip>
            <a:srcRect l="4884" t="12177" r="14857" b="13661"/>
            <a:stretch/>
          </p:blipFill>
          <p:spPr bwMode="auto">
            <a:xfrm>
              <a:off x="6820830" y="4404058"/>
              <a:ext cx="1845019" cy="227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8" name="Picture 918" descr="C:\Users\oem\Desktop\papas\Work\lab\14\002-24-2583.JPG"/>
            <p:cNvPicPr>
              <a:picLocks noChangeAspect="1" noChangeArrowheads="1"/>
            </p:cNvPicPr>
            <p:nvPr/>
          </p:nvPicPr>
          <p:blipFill rotWithShape="1">
            <a:blip r:embed="rId16" cstate="print">
              <a:lum bright="20000" contrast="20000"/>
              <a:extLst>
                <a:ext uri="{28A0092B-C50C-407E-A947-70E740481C1C}">
                  <a14:useLocalDpi xmlns:a14="http://schemas.microsoft.com/office/drawing/2010/main" val="0"/>
                </a:ext>
              </a:extLst>
            </a:blip>
            <a:srcRect l="5209" t="2684" r="4558" b="19311"/>
            <a:stretch/>
          </p:blipFill>
          <p:spPr bwMode="auto">
            <a:xfrm>
              <a:off x="5124816" y="2208921"/>
              <a:ext cx="1923822" cy="219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p:cNvGrpSpPr/>
          <p:nvPr/>
        </p:nvGrpSpPr>
        <p:grpSpPr>
          <a:xfrm>
            <a:off x="1766560" y="3786782"/>
            <a:ext cx="7377440" cy="3094554"/>
            <a:chOff x="1766560" y="3786782"/>
            <a:chExt cx="7377440" cy="3094554"/>
          </a:xfrm>
        </p:grpSpPr>
        <p:sp>
          <p:nvSpPr>
            <p:cNvPr id="2" name="TextBox 1"/>
            <p:cNvSpPr txBox="1"/>
            <p:nvPr/>
          </p:nvSpPr>
          <p:spPr>
            <a:xfrm>
              <a:off x="5831632" y="4263836"/>
              <a:ext cx="3312368" cy="523220"/>
            </a:xfrm>
            <a:prstGeom prst="rect">
              <a:avLst/>
            </a:prstGeom>
            <a:solidFill>
              <a:schemeClr val="accent4">
                <a:lumMod val="75000"/>
              </a:schemeClr>
            </a:solidFill>
            <a:ln>
              <a:solidFill>
                <a:schemeClr val="tx2">
                  <a:lumMod val="50000"/>
                </a:schemeClr>
              </a:solidFill>
            </a:ln>
          </p:spPr>
          <p:txBody>
            <a:bodyPr wrap="square" rtlCol="0">
              <a:spAutoFit/>
            </a:bodyPr>
            <a:lstStyle/>
            <a:p>
              <a:r>
                <a:rPr lang="el-GR" sz="1400" dirty="0" smtClean="0">
                  <a:latin typeface="Calibri" panose="020F0502020204030204" pitchFamily="34" charset="0"/>
                </a:rPr>
                <a:t>Τοποθέτηση των παραστάσεων γεωμετρικώς. Ισχυρότατος ρυθμός</a:t>
              </a:r>
              <a:endParaRPr lang="el-GR" sz="1400" dirty="0">
                <a:latin typeface="Calibri" panose="020F0502020204030204" pitchFamily="34" charset="0"/>
              </a:endParaRPr>
            </a:p>
          </p:txBody>
        </p:sp>
        <p:sp>
          <p:nvSpPr>
            <p:cNvPr id="3" name="TextBox 2"/>
            <p:cNvSpPr txBox="1"/>
            <p:nvPr/>
          </p:nvSpPr>
          <p:spPr>
            <a:xfrm>
              <a:off x="1782739" y="3786782"/>
              <a:ext cx="3168902" cy="954107"/>
            </a:xfrm>
            <a:prstGeom prst="rect">
              <a:avLst/>
            </a:prstGeom>
            <a:solidFill>
              <a:schemeClr val="accent2">
                <a:lumMod val="50000"/>
              </a:schemeClr>
            </a:solidFill>
          </p:spPr>
          <p:txBody>
            <a:bodyPr wrap="square" rtlCol="0">
              <a:spAutoFit/>
            </a:bodyPr>
            <a:lstStyle/>
            <a:p>
              <a:r>
                <a:rPr lang="el-GR" sz="1400" dirty="0" smtClean="0">
                  <a:latin typeface="Calibri" panose="020F0502020204030204" pitchFamily="34" charset="0"/>
                </a:rPr>
                <a:t>Οι λεπτομέρειες για να έχουν σημασία πρέπει ν’ ακουμπούν επάνω σε μεγάλα επίπεδα και να είναι σαν στολίσματα σε μια αρχιτεκτονική σύνθεση </a:t>
              </a:r>
              <a:endParaRPr lang="el-GR" sz="1400" dirty="0">
                <a:latin typeface="Calibri" panose="020F0502020204030204" pitchFamily="34" charset="0"/>
              </a:endParaRPr>
            </a:p>
          </p:txBody>
        </p:sp>
        <p:sp>
          <p:nvSpPr>
            <p:cNvPr id="4" name="TextBox 3"/>
            <p:cNvSpPr txBox="1"/>
            <p:nvPr/>
          </p:nvSpPr>
          <p:spPr>
            <a:xfrm>
              <a:off x="1766560" y="6142672"/>
              <a:ext cx="3157245" cy="738664"/>
            </a:xfrm>
            <a:prstGeom prst="rect">
              <a:avLst/>
            </a:prstGeom>
            <a:solidFill>
              <a:schemeClr val="accent5">
                <a:lumMod val="75000"/>
              </a:schemeClr>
            </a:solidFill>
          </p:spPr>
          <p:txBody>
            <a:bodyPr wrap="square" rtlCol="0">
              <a:spAutoFit/>
            </a:bodyPr>
            <a:lstStyle/>
            <a:p>
              <a:r>
                <a:rPr lang="el-GR" sz="1400" dirty="0" smtClean="0">
                  <a:latin typeface="Calibri" panose="020F0502020204030204" pitchFamily="34" charset="0"/>
                </a:rPr>
                <a:t>Έχουν την άμεση έκφραση της φόρμας χωρίς να ψάχνουν την απόλυτη ακρίβεια. Εκφράζουν προ πάντων </a:t>
              </a:r>
              <a:endParaRPr lang="el-GR" sz="1400" dirty="0">
                <a:latin typeface="Calibri" panose="020F0502020204030204" pitchFamily="34" charset="0"/>
              </a:endParaRPr>
            </a:p>
          </p:txBody>
        </p:sp>
      </p:grpSp>
      <p:pic>
        <p:nvPicPr>
          <p:cNvPr id="22" name="Content Placeholder 3"/>
          <p:cNvPicPr>
            <a:picLocks noChangeAspect="1"/>
          </p:cNvPicPr>
          <p:nvPr/>
        </p:nvPicPr>
        <p:blipFill rotWithShape="1">
          <a:blip r:embed="rId17" cstate="print">
            <a:extLst>
              <a:ext uri="{28A0092B-C50C-407E-A947-70E740481C1C}">
                <a14:useLocalDpi xmlns:a14="http://schemas.microsoft.com/office/drawing/2010/main" val="0"/>
              </a:ext>
            </a:extLst>
          </a:blip>
          <a:srcRect l="2899"/>
          <a:stretch/>
        </p:blipFill>
        <p:spPr>
          <a:xfrm>
            <a:off x="4954275" y="64492"/>
            <a:ext cx="4145630" cy="6776295"/>
          </a:xfrm>
          <a:prstGeom prst="rect">
            <a:avLst/>
          </a:prstGeom>
          <a:ln w="76200">
            <a:solidFill>
              <a:schemeClr val="accent2">
                <a:lumMod val="75000"/>
              </a:schemeClr>
            </a:solidFill>
          </a:ln>
        </p:spPr>
      </p:pic>
    </p:spTree>
    <p:extLst>
      <p:ext uri="{BB962C8B-B14F-4D97-AF65-F5344CB8AC3E}">
        <p14:creationId xmlns:p14="http://schemas.microsoft.com/office/powerpoint/2010/main" val="22393579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oem\Desktop\PHD megalo PC\ΔΙΔΑΚΤΟΡΙΚΟ ΕΙΚΟΝΕΣ\ΑΙΓΥΠΤΟΣ\aziza orthia 001.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136" y="1052734"/>
            <a:ext cx="2808312" cy="461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707904" y="1988840"/>
            <a:ext cx="1872208" cy="2308324"/>
          </a:xfrm>
          <a:prstGeom prst="rect">
            <a:avLst/>
          </a:prstGeom>
        </p:spPr>
        <p:txBody>
          <a:bodyPr wrap="square">
            <a:spAutoFit/>
          </a:bodyPr>
          <a:lstStyle/>
          <a:p>
            <a:r>
              <a:rPr lang="el-GR" sz="1600" dirty="0" smtClean="0">
                <a:solidFill>
                  <a:schemeClr val="bg1"/>
                </a:solidFill>
                <a:latin typeface="Calibri" panose="020F0502020204030204" pitchFamily="34" charset="0"/>
              </a:rPr>
              <a:t>(</a:t>
            </a:r>
            <a:r>
              <a:rPr lang="el-GR" sz="1600" dirty="0">
                <a:solidFill>
                  <a:schemeClr val="bg1"/>
                </a:solidFill>
                <a:latin typeface="Calibri" panose="020F0502020204030204" pitchFamily="34" charset="0"/>
              </a:rPr>
              <a:t>ζωοδόχος </a:t>
            </a:r>
            <a:r>
              <a:rPr lang="el-GR" sz="1600" dirty="0" smtClean="0">
                <a:solidFill>
                  <a:schemeClr val="bg1"/>
                </a:solidFill>
                <a:latin typeface="Calibri" panose="020F0502020204030204" pitchFamily="34" charset="0"/>
              </a:rPr>
              <a:t>χαρακτήρας, </a:t>
            </a:r>
            <a:r>
              <a:rPr lang="el-GR" sz="1600" dirty="0">
                <a:solidFill>
                  <a:schemeClr val="bg1"/>
                </a:solidFill>
                <a:latin typeface="Calibri" panose="020F0502020204030204" pitchFamily="34" charset="0"/>
              </a:rPr>
              <a:t>συνοπτικά δηλωτική γραφή, μνημειακή στατική γλυπτική αντίληψη, αυστηρή  δομή και γεωμετρία) </a:t>
            </a:r>
          </a:p>
          <a:p>
            <a:endParaRPr lang="el-GR" sz="1600" dirty="0">
              <a:solidFill>
                <a:schemeClr val="bg1"/>
              </a:solidFill>
              <a:latin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730" y="1052734"/>
            <a:ext cx="3012692" cy="4616852"/>
          </a:xfrm>
          <a:prstGeom prst="rect">
            <a:avLst/>
          </a:prstGeom>
        </p:spPr>
      </p:pic>
      <p:sp>
        <p:nvSpPr>
          <p:cNvPr id="5" name="TextBox 4"/>
          <p:cNvSpPr txBox="1"/>
          <p:nvPr/>
        </p:nvSpPr>
        <p:spPr>
          <a:xfrm>
            <a:off x="381121" y="5648056"/>
            <a:ext cx="2808312" cy="338554"/>
          </a:xfrm>
          <a:prstGeom prst="rect">
            <a:avLst/>
          </a:prstGeom>
          <a:noFill/>
        </p:spPr>
        <p:txBody>
          <a:bodyPr wrap="square" rtlCol="0">
            <a:spAutoFit/>
          </a:bodyPr>
          <a:lstStyle/>
          <a:p>
            <a:pPr algn="ctr"/>
            <a:r>
              <a:rPr lang="el-GR" sz="1600" i="1" dirty="0" err="1" smtClean="0">
                <a:solidFill>
                  <a:schemeClr val="bg1"/>
                </a:solidFill>
              </a:rPr>
              <a:t>Αζίζα</a:t>
            </a:r>
            <a:r>
              <a:rPr lang="el-GR" sz="1600" dirty="0" smtClean="0">
                <a:solidFill>
                  <a:schemeClr val="bg1"/>
                </a:solidFill>
              </a:rPr>
              <a:t>, Αλεξάνδρεια 1947</a:t>
            </a:r>
            <a:endParaRPr lang="el-GR" sz="1600" dirty="0">
              <a:solidFill>
                <a:schemeClr val="bg1"/>
              </a:solidFill>
            </a:endParaRPr>
          </a:p>
        </p:txBody>
      </p:sp>
      <p:sp>
        <p:nvSpPr>
          <p:cNvPr id="6" name="TextBox 5"/>
          <p:cNvSpPr txBox="1"/>
          <p:nvPr/>
        </p:nvSpPr>
        <p:spPr>
          <a:xfrm>
            <a:off x="6131308" y="5669586"/>
            <a:ext cx="3012692" cy="338554"/>
          </a:xfrm>
          <a:prstGeom prst="rect">
            <a:avLst/>
          </a:prstGeom>
          <a:noFill/>
        </p:spPr>
        <p:txBody>
          <a:bodyPr wrap="square" rtlCol="0">
            <a:spAutoFit/>
          </a:bodyPr>
          <a:lstStyle/>
          <a:p>
            <a:r>
              <a:rPr lang="el-GR" sz="1600" i="1" dirty="0" err="1" smtClean="0">
                <a:solidFill>
                  <a:schemeClr val="bg1"/>
                </a:solidFill>
              </a:rPr>
              <a:t>Αιγυπτία</a:t>
            </a:r>
            <a:r>
              <a:rPr lang="el-GR" sz="1600" i="1" dirty="0" smtClean="0">
                <a:solidFill>
                  <a:schemeClr val="bg1"/>
                </a:solidFill>
              </a:rPr>
              <a:t>, </a:t>
            </a:r>
            <a:r>
              <a:rPr lang="el-GR" sz="1600" dirty="0" smtClean="0">
                <a:solidFill>
                  <a:schemeClr val="bg1"/>
                </a:solidFill>
              </a:rPr>
              <a:t>Αλεξάνδρεια 1947</a:t>
            </a:r>
            <a:endParaRPr lang="el-GR" sz="1600" dirty="0">
              <a:solidFill>
                <a:schemeClr val="bg1"/>
              </a:solidFill>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6439" t="9051" r="24966" b="6951"/>
          <a:stretch/>
        </p:blipFill>
        <p:spPr>
          <a:xfrm>
            <a:off x="3203848" y="1"/>
            <a:ext cx="2828925" cy="6858000"/>
          </a:xfrm>
          <a:prstGeom prst="rect">
            <a:avLst/>
          </a:prstGeom>
        </p:spPr>
      </p:pic>
    </p:spTree>
    <p:extLst>
      <p:ext uri="{BB962C8B-B14F-4D97-AF65-F5344CB8AC3E}">
        <p14:creationId xmlns:p14="http://schemas.microsoft.com/office/powerpoint/2010/main" val="227572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434" t="7280"/>
          <a:stretch/>
        </p:blipFill>
        <p:spPr>
          <a:xfrm>
            <a:off x="971600" y="891690"/>
            <a:ext cx="3456384" cy="495111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891690"/>
            <a:ext cx="3456384" cy="4937691"/>
          </a:xfrm>
          <a:prstGeom prst="rect">
            <a:avLst/>
          </a:prstGeom>
        </p:spPr>
      </p:pic>
      <p:sp>
        <p:nvSpPr>
          <p:cNvPr id="4" name="TextBox 3"/>
          <p:cNvSpPr txBox="1"/>
          <p:nvPr/>
        </p:nvSpPr>
        <p:spPr>
          <a:xfrm>
            <a:off x="971600" y="5949280"/>
            <a:ext cx="7272808" cy="338554"/>
          </a:xfrm>
          <a:prstGeom prst="rect">
            <a:avLst/>
          </a:prstGeom>
          <a:noFill/>
        </p:spPr>
        <p:txBody>
          <a:bodyPr wrap="square" rtlCol="0">
            <a:spAutoFit/>
          </a:bodyPr>
          <a:lstStyle/>
          <a:p>
            <a:pPr algn="ctr"/>
            <a:r>
              <a:rPr lang="el-GR" sz="1600" i="1" dirty="0" smtClean="0">
                <a:solidFill>
                  <a:schemeClr val="bg1"/>
                </a:solidFill>
              </a:rPr>
              <a:t>Έφηβος εν αναπαύσει</a:t>
            </a:r>
            <a:r>
              <a:rPr lang="el-GR" sz="1600" dirty="0" smtClean="0">
                <a:solidFill>
                  <a:schemeClr val="bg1"/>
                </a:solidFill>
              </a:rPr>
              <a:t>, Αλεξάνδρεια 1950</a:t>
            </a:r>
            <a:endParaRPr lang="el-GR" sz="1600" dirty="0">
              <a:solidFill>
                <a:schemeClr val="bg1"/>
              </a:solidFill>
            </a:endParaRPr>
          </a:p>
        </p:txBody>
      </p:sp>
    </p:spTree>
    <p:extLst>
      <p:ext uri="{BB962C8B-B14F-4D97-AF65-F5344CB8AC3E}">
        <p14:creationId xmlns:p14="http://schemas.microsoft.com/office/powerpoint/2010/main" val="2354346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026" t="3800" r="4694" b="3800"/>
          <a:stretch/>
        </p:blipFill>
        <p:spPr>
          <a:xfrm>
            <a:off x="539552" y="489320"/>
            <a:ext cx="3816424" cy="5012617"/>
          </a:xfrm>
          <a:prstGeom prst="rect">
            <a:avLst/>
          </a:prstGeom>
        </p:spPr>
      </p:pic>
      <p:sp>
        <p:nvSpPr>
          <p:cNvPr id="3" name="TextBox 2"/>
          <p:cNvSpPr txBox="1"/>
          <p:nvPr/>
        </p:nvSpPr>
        <p:spPr>
          <a:xfrm>
            <a:off x="4572000" y="489320"/>
            <a:ext cx="4248472" cy="5047536"/>
          </a:xfrm>
          <a:prstGeom prst="rect">
            <a:avLst/>
          </a:prstGeom>
          <a:noFill/>
        </p:spPr>
        <p:txBody>
          <a:bodyPr wrap="square" rtlCol="0">
            <a:spAutoFit/>
          </a:bodyPr>
          <a:lstStyle/>
          <a:p>
            <a:r>
              <a:rPr lang="el-GR" sz="1400" dirty="0" smtClean="0">
                <a:solidFill>
                  <a:schemeClr val="bg1"/>
                </a:solidFill>
              </a:rPr>
              <a:t>Αν έπρεπε να αναλύσω το ζήτημα του πορτρέτου, θα έλεγα ότι χωρίζεται σε δύο το προκείμενο πρόβλημα. Τα σχήματα, οι φόρμες, τα επίπεδα, το πώς το φως τα δείχνει και</a:t>
            </a:r>
            <a:r>
              <a:rPr lang="en-US" sz="1400" dirty="0" smtClean="0">
                <a:solidFill>
                  <a:schemeClr val="bg1"/>
                </a:solidFill>
              </a:rPr>
              <a:t>,</a:t>
            </a:r>
            <a:r>
              <a:rPr lang="el-GR" sz="1400" dirty="0" smtClean="0">
                <a:solidFill>
                  <a:schemeClr val="bg1"/>
                </a:solidFill>
              </a:rPr>
              <a:t> τον άνθρωπο</a:t>
            </a:r>
            <a:r>
              <a:rPr lang="en-US" sz="1400" dirty="0" smtClean="0">
                <a:solidFill>
                  <a:schemeClr val="bg1"/>
                </a:solidFill>
              </a:rPr>
              <a:t>,</a:t>
            </a:r>
            <a:r>
              <a:rPr lang="el-GR" sz="1400" dirty="0" smtClean="0">
                <a:solidFill>
                  <a:schemeClr val="bg1"/>
                </a:solidFill>
              </a:rPr>
              <a:t> που όλα αυτά παριστάνουν (έξυπνο, ευαίσθητο, θεληματικό). Πρέπει με όλα αυτά τα δεδομένα να κατασκευάσω ένα αντικείμενο, που αφενός να είναι έργο γλυπτικό, δηλαδή στέρεο, απλό, γεμάτο, ξεκάθαρο, έντονο και αφετέρου να εκφράσω μια </a:t>
            </a:r>
            <a:r>
              <a:rPr lang="en-US" sz="1400" dirty="0" err="1" smtClean="0">
                <a:solidFill>
                  <a:schemeClr val="bg1"/>
                </a:solidFill>
              </a:rPr>
              <a:t>dominante</a:t>
            </a:r>
            <a:r>
              <a:rPr lang="en-US" sz="1400" dirty="0" smtClean="0">
                <a:solidFill>
                  <a:schemeClr val="bg1"/>
                </a:solidFill>
              </a:rPr>
              <a:t> </a:t>
            </a:r>
            <a:r>
              <a:rPr lang="el-GR" sz="1400" dirty="0" smtClean="0">
                <a:solidFill>
                  <a:schemeClr val="bg1"/>
                </a:solidFill>
              </a:rPr>
              <a:t> στα συναισθήματα που μου γεννούν οι εκφράσεις του προσώπου.  </a:t>
            </a:r>
            <a:r>
              <a:rPr lang="el-GR" sz="1400" dirty="0" err="1" smtClean="0">
                <a:solidFill>
                  <a:schemeClr val="bg1"/>
                </a:solidFill>
              </a:rPr>
              <a:t>Απ΄όλα</a:t>
            </a:r>
            <a:r>
              <a:rPr lang="el-GR" sz="1400" dirty="0" smtClean="0">
                <a:solidFill>
                  <a:schemeClr val="bg1"/>
                </a:solidFill>
              </a:rPr>
              <a:t> αυτά πρέπει να γίνει ένα έργο γεωμετρικό, να εντάσσεται δηλαδή σ΄ ένα απλό σχήμα. Λίγος πηλός, ένα κομμάτι πέτρα αρκούν, μαζί με πολύ σκέψη, πολύ αφοσίωση, πολύ εργασία και το θεό βοηθό. Να </a:t>
            </a:r>
            <a:r>
              <a:rPr lang="el-GR" sz="1400" dirty="0" err="1" smtClean="0">
                <a:solidFill>
                  <a:schemeClr val="bg1"/>
                </a:solidFill>
              </a:rPr>
              <a:t>ξερες</a:t>
            </a:r>
            <a:r>
              <a:rPr lang="el-GR" sz="1400" dirty="0" smtClean="0">
                <a:solidFill>
                  <a:schemeClr val="bg1"/>
                </a:solidFill>
              </a:rPr>
              <a:t> πόσα χρειάζονται για να φθάσουν σε άξια λόγου αποτελέσματα  οι προσπάθειες ενός τεχνίτη, θα έφθανες σε ένα απέραντο σεβασμό και σέβας για κείνους τους μεγάλους που δημιούργησαν, που έπλασαν και επέβαλαν την </a:t>
            </a:r>
            <a:r>
              <a:rPr lang="en-US" sz="1400" dirty="0" smtClean="0">
                <a:solidFill>
                  <a:schemeClr val="bg1"/>
                </a:solidFill>
              </a:rPr>
              <a:t>vision </a:t>
            </a:r>
            <a:r>
              <a:rPr lang="el-GR" sz="1400" dirty="0" smtClean="0">
                <a:solidFill>
                  <a:schemeClr val="bg1"/>
                </a:solidFill>
              </a:rPr>
              <a:t>τους μαζί με τον εσωτερικό τους κόσμο και την πίστη τους. </a:t>
            </a:r>
          </a:p>
          <a:p>
            <a:endParaRPr lang="el-GR" sz="1400" dirty="0">
              <a:solidFill>
                <a:schemeClr val="bg1"/>
              </a:solidFill>
            </a:endParaRPr>
          </a:p>
          <a:p>
            <a:pPr algn="r"/>
            <a:r>
              <a:rPr lang="el-GR" sz="1400" dirty="0" smtClean="0">
                <a:solidFill>
                  <a:schemeClr val="bg1"/>
                </a:solidFill>
              </a:rPr>
              <a:t>Γιάννης Παππάς, Αλεξάνδρεια 1951.</a:t>
            </a:r>
            <a:endParaRPr lang="el-GR" sz="1400" dirty="0">
              <a:solidFill>
                <a:schemeClr val="bg1"/>
              </a:solidFill>
            </a:endParaRPr>
          </a:p>
        </p:txBody>
      </p:sp>
      <p:sp>
        <p:nvSpPr>
          <p:cNvPr id="4" name="TextBox 3"/>
          <p:cNvSpPr txBox="1"/>
          <p:nvPr/>
        </p:nvSpPr>
        <p:spPr>
          <a:xfrm>
            <a:off x="1619672" y="5733256"/>
            <a:ext cx="2376264" cy="523220"/>
          </a:xfrm>
          <a:prstGeom prst="rect">
            <a:avLst/>
          </a:prstGeom>
          <a:noFill/>
        </p:spPr>
        <p:txBody>
          <a:bodyPr wrap="square" rtlCol="0">
            <a:spAutoFit/>
          </a:bodyPr>
          <a:lstStyle/>
          <a:p>
            <a:r>
              <a:rPr lang="el-GR" sz="1400" dirty="0" err="1" smtClean="0">
                <a:solidFill>
                  <a:schemeClr val="bg1"/>
                </a:solidFill>
              </a:rPr>
              <a:t>Πιέρο</a:t>
            </a:r>
            <a:r>
              <a:rPr lang="el-GR" sz="1400" dirty="0" smtClean="0">
                <a:solidFill>
                  <a:schemeClr val="bg1"/>
                </a:solidFill>
              </a:rPr>
              <a:t> </a:t>
            </a:r>
            <a:r>
              <a:rPr lang="el-GR" sz="1400" dirty="0" err="1" smtClean="0">
                <a:solidFill>
                  <a:schemeClr val="bg1"/>
                </a:solidFill>
              </a:rPr>
              <a:t>Γκουαρίνο</a:t>
            </a:r>
            <a:r>
              <a:rPr lang="el-GR" sz="1400" dirty="0" smtClean="0">
                <a:solidFill>
                  <a:schemeClr val="bg1"/>
                </a:solidFill>
              </a:rPr>
              <a:t>, Αλεξάνδρεια 1950</a:t>
            </a:r>
            <a:endParaRPr lang="el-GR" sz="1400" dirty="0">
              <a:solidFill>
                <a:schemeClr val="bg1"/>
              </a:solidFill>
            </a:endParaRPr>
          </a:p>
        </p:txBody>
      </p:sp>
    </p:spTree>
    <p:extLst>
      <p:ext uri="{BB962C8B-B14F-4D97-AF65-F5344CB8AC3E}">
        <p14:creationId xmlns:p14="http://schemas.microsoft.com/office/powerpoint/2010/main" val="12872499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5220072" cy="3068960"/>
            <a:chOff x="0" y="0"/>
            <a:chExt cx="4833869" cy="2594627"/>
          </a:xfrm>
        </p:grpSpPr>
        <p:pic>
          <p:nvPicPr>
            <p:cNvPr id="3" name="Picture 17"/>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8000"/>
                      </a14:imgEffect>
                      <a14:imgEffect>
                        <a14:brightnessContrast bright="-2000" contrast="50000"/>
                      </a14:imgEffect>
                    </a14:imgLayer>
                  </a14:imgProps>
                </a:ext>
                <a:ext uri="{28A0092B-C50C-407E-A947-70E740481C1C}">
                  <a14:useLocalDpi xmlns:a14="http://schemas.microsoft.com/office/drawing/2010/main" val="0"/>
                </a:ext>
              </a:extLst>
            </a:blip>
            <a:srcRect l="4233" t="9032" r="5046" b="7323"/>
            <a:stretch>
              <a:fillRect/>
            </a:stretch>
          </p:blipFill>
          <p:spPr bwMode="auto">
            <a:xfrm>
              <a:off x="10246" y="8292"/>
              <a:ext cx="1059961" cy="134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0"/>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43000"/>
                      </a14:imgEffect>
                      <a14:imgEffect>
                        <a14:brightnessContrast contrast="60000"/>
                      </a14:imgEffect>
                    </a14:imgLayer>
                  </a14:imgProps>
                </a:ext>
                <a:ext uri="{28A0092B-C50C-407E-A947-70E740481C1C}">
                  <a14:useLocalDpi xmlns:a14="http://schemas.microsoft.com/office/drawing/2010/main" val="0"/>
                </a:ext>
              </a:extLst>
            </a:blip>
            <a:srcRect l="7079" t="3906" r="6102" b="3256"/>
            <a:stretch>
              <a:fillRect/>
            </a:stretch>
          </p:blipFill>
          <p:spPr bwMode="auto">
            <a:xfrm>
              <a:off x="1151287" y="0"/>
              <a:ext cx="1634146" cy="134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20" descr="C:\Users\oem\Desktop\papas\Work\lab\22\002-34-5545.JPG"/>
            <p:cNvPicPr>
              <a:picLocks noChangeAspect="1" noChangeArrowheads="1"/>
            </p:cNvPicPr>
            <p:nvPr/>
          </p:nvPicPr>
          <p:blipFill>
            <a:blip r:embed="rId6" cstate="print">
              <a:lum contrast="40000"/>
              <a:extLst>
                <a:ext uri="{BEBA8EAE-BF5A-486C-A8C5-ECC9F3942E4B}">
                  <a14:imgProps xmlns:a14="http://schemas.microsoft.com/office/drawing/2010/main">
                    <a14:imgLayer r:embed="rId7">
                      <a14:imgEffect>
                        <a14:sharpenSoften amount="55000"/>
                      </a14:imgEffect>
                    </a14:imgLayer>
                  </a14:imgProps>
                </a:ext>
                <a:ext uri="{28A0092B-C50C-407E-A947-70E740481C1C}">
                  <a14:useLocalDpi xmlns:a14="http://schemas.microsoft.com/office/drawing/2010/main" val="0"/>
                </a:ext>
              </a:extLst>
            </a:blip>
            <a:srcRect l="7489" t="3905" r="3906" b="6590"/>
            <a:stretch>
              <a:fillRect/>
            </a:stretch>
          </p:blipFill>
          <p:spPr bwMode="auto">
            <a:xfrm>
              <a:off x="3866177" y="0"/>
              <a:ext cx="967692" cy="1338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harpenSoften amount="24000"/>
                      </a14:imgEffect>
                      <a14:imgEffect>
                        <a14:brightnessContrast bright="-8000" contrast="62000"/>
                      </a14:imgEffect>
                    </a14:imgLayer>
                  </a14:imgProps>
                </a:ext>
                <a:ext uri="{28A0092B-C50C-407E-A947-70E740481C1C}">
                  <a14:useLocalDpi xmlns:a14="http://schemas.microsoft.com/office/drawing/2010/main" val="0"/>
                </a:ext>
              </a:extLst>
            </a:blip>
            <a:srcRect l="6837" t="6408" r="8629" b="2684"/>
            <a:stretch/>
          </p:blipFill>
          <p:spPr bwMode="auto">
            <a:xfrm>
              <a:off x="2889428" y="4967"/>
              <a:ext cx="893891" cy="134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74" descr="C:\Users\oem\Desktop\papas\Work\lab\14\002-24-2367.JPG"/>
            <p:cNvPicPr>
              <a:picLocks noChangeAspect="1" noChangeArrowheads="1"/>
            </p:cNvPicPr>
            <p:nvPr/>
          </p:nvPicPr>
          <p:blipFill>
            <a:blip r:embed="rId10" cstate="print">
              <a:extLst>
                <a:ext uri="{28A0092B-C50C-407E-A947-70E740481C1C}">
                  <a14:useLocalDpi xmlns:a14="http://schemas.microsoft.com/office/drawing/2010/main" val="0"/>
                </a:ext>
              </a:extLst>
            </a:blip>
            <a:srcRect l="3905" t="11397" r="3416" b="9444"/>
            <a:stretch>
              <a:fillRect/>
            </a:stretch>
          </p:blipFill>
          <p:spPr bwMode="auto">
            <a:xfrm>
              <a:off x="0" y="1435967"/>
              <a:ext cx="1736601" cy="115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81" descr="C:\Users\oem\Desktop\papas\Work\lab\14\002-24-2523.JPG"/>
            <p:cNvPicPr>
              <a:picLocks noChangeAspect="1" noChangeArrowheads="1"/>
            </p:cNvPicPr>
            <p:nvPr/>
          </p:nvPicPr>
          <p:blipFill rotWithShape="1">
            <a:blip r:embed="rId11" cstate="print">
              <a:lum contrast="40000"/>
              <a:extLst>
                <a:ext uri="{28A0092B-C50C-407E-A947-70E740481C1C}">
                  <a14:useLocalDpi xmlns:a14="http://schemas.microsoft.com/office/drawing/2010/main" val="0"/>
                </a:ext>
              </a:extLst>
            </a:blip>
            <a:srcRect l="8680" t="19871" r="8644" b="3427"/>
            <a:stretch/>
          </p:blipFill>
          <p:spPr bwMode="auto">
            <a:xfrm>
              <a:off x="1787891" y="1435967"/>
              <a:ext cx="1613195" cy="115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6"/>
          <p:cNvGrpSpPr/>
          <p:nvPr/>
        </p:nvGrpSpPr>
        <p:grpSpPr>
          <a:xfrm>
            <a:off x="10246" y="1605544"/>
            <a:ext cx="9138293" cy="5252456"/>
            <a:chOff x="10246" y="1605544"/>
            <a:chExt cx="9138293" cy="5252456"/>
          </a:xfrm>
        </p:grpSpPr>
        <p:pic>
          <p:nvPicPr>
            <p:cNvPr id="9" name="Picture 510" descr="C:\Users\oem\Desktop\papas\Work\lab\14\002-23-2257.JPG"/>
            <p:cNvPicPr>
              <a:picLocks noChangeAspect="1" noChangeArrowheads="1"/>
            </p:cNvPicPr>
            <p:nvPr/>
          </p:nvPicPr>
          <p:blipFill rotWithShape="1">
            <a:blip r:embed="rId12">
              <a:lum bright="20000" contrast="40000"/>
              <a:extLst>
                <a:ext uri="{28A0092B-C50C-407E-A947-70E740481C1C}">
                  <a14:useLocalDpi xmlns:a14="http://schemas.microsoft.com/office/drawing/2010/main" val="0"/>
                </a:ext>
              </a:extLst>
            </a:blip>
            <a:srcRect l="8372" t="30462" r="17216" b="8014"/>
            <a:stretch/>
          </p:blipFill>
          <p:spPr bwMode="auto">
            <a:xfrm>
              <a:off x="10246" y="4509120"/>
              <a:ext cx="3657469" cy="234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p:cNvGrpSpPr/>
            <p:nvPr/>
          </p:nvGrpSpPr>
          <p:grpSpPr>
            <a:xfrm>
              <a:off x="5274569" y="1605544"/>
              <a:ext cx="3873970" cy="1906352"/>
              <a:chOff x="5724128" y="103400"/>
              <a:chExt cx="3225898" cy="1260316"/>
            </a:xfrm>
          </p:grpSpPr>
          <p:pic>
            <p:nvPicPr>
              <p:cNvPr id="10" name="Picture 788" descr="C:\Users\oem\Desktop\papas\Work\lab\14\002-23-2258.JPG"/>
              <p:cNvPicPr>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77000"/>
                        </a14:imgEffect>
                        <a14:imgEffect>
                          <a14:brightnessContrast contrast="72000"/>
                        </a14:imgEffect>
                      </a14:imgLayer>
                    </a14:imgProps>
                  </a:ext>
                  <a:ext uri="{28A0092B-C50C-407E-A947-70E740481C1C}">
                    <a14:useLocalDpi xmlns:a14="http://schemas.microsoft.com/office/drawing/2010/main" val="0"/>
                  </a:ext>
                </a:extLst>
              </a:blip>
              <a:srcRect l="5861" t="13893" r="6512" b="9032"/>
              <a:stretch>
                <a:fillRect/>
              </a:stretch>
            </p:blipFill>
            <p:spPr bwMode="auto">
              <a:xfrm>
                <a:off x="5724128" y="103400"/>
                <a:ext cx="1034079" cy="126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90" descr="C:\Users\oem\Desktop\papas\Work\lab\14\002-23-2259.JPG"/>
              <p:cNvPicPr>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contrast="62000"/>
                        </a14:imgEffect>
                      </a14:imgLayer>
                    </a14:imgProps>
                  </a:ext>
                  <a:ext uri="{28A0092B-C50C-407E-A947-70E740481C1C}">
                    <a14:useLocalDpi xmlns:a14="http://schemas.microsoft.com/office/drawing/2010/main" val="0"/>
                  </a:ext>
                </a:extLst>
              </a:blip>
              <a:srcRect l="5536" t="8788" r="7489" b="14137"/>
              <a:stretch>
                <a:fillRect/>
              </a:stretch>
            </p:blipFill>
            <p:spPr bwMode="auto">
              <a:xfrm>
                <a:off x="6876256" y="103400"/>
                <a:ext cx="1002384" cy="126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89" descr="C:\Users\oem\Desktop\papas\Work\lab\14\002-23-2312.JPG"/>
              <p:cNvPicPr>
                <a:picLocks noChangeAspect="1" noChangeArrowheads="1"/>
              </p:cNvPicPr>
              <p:nvPr/>
            </p:nvPicPr>
            <p:blipFill>
              <a:blip r:embed="rId17" cstate="print">
                <a:extLst>
                  <a:ext uri="{BEBA8EAE-BF5A-486C-A8C5-ECC9F3942E4B}">
                    <a14:imgProps xmlns:a14="http://schemas.microsoft.com/office/drawing/2010/main">
                      <a14:imgLayer r:embed="rId18">
                        <a14:imgEffect>
                          <a14:sharpenSoften amount="72000"/>
                        </a14:imgEffect>
                        <a14:imgEffect>
                          <a14:brightnessContrast contrast="72000"/>
                        </a14:imgEffect>
                      </a14:imgLayer>
                    </a14:imgProps>
                  </a:ext>
                  <a:ext uri="{28A0092B-C50C-407E-A947-70E740481C1C}">
                    <a14:useLocalDpi xmlns:a14="http://schemas.microsoft.com/office/drawing/2010/main" val="0"/>
                  </a:ext>
                </a:extLst>
              </a:blip>
              <a:srcRect l="4233" t="11940" r="8792" b="10739"/>
              <a:stretch>
                <a:fillRect/>
              </a:stretch>
            </p:blipFill>
            <p:spPr bwMode="auto">
              <a:xfrm>
                <a:off x="7956376" y="109318"/>
                <a:ext cx="993650" cy="1254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3" name="Picture 1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1009" y="1340768"/>
            <a:ext cx="9185010" cy="5517233"/>
          </a:xfrm>
          <a:prstGeom prst="rect">
            <a:avLst/>
          </a:prstGeom>
        </p:spPr>
      </p:pic>
    </p:spTree>
    <p:extLst>
      <p:ext uri="{BB962C8B-B14F-4D97-AF65-F5344CB8AC3E}">
        <p14:creationId xmlns:p14="http://schemas.microsoft.com/office/powerpoint/2010/main" val="393341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7227" y="4725144"/>
            <a:ext cx="6252720" cy="4500030"/>
          </a:xfrm>
          <a:prstGeom prst="rect">
            <a:avLst/>
          </a:prstGeom>
        </p:spPr>
      </p:pic>
      <p:pic>
        <p:nvPicPr>
          <p:cNvPr id="2"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3" y="332656"/>
            <a:ext cx="6371847" cy="4217617"/>
          </a:xfrm>
          <a:prstGeom prst="rect">
            <a:avLst/>
          </a:prstGeom>
        </p:spPr>
      </p:pic>
    </p:spTree>
    <p:extLst>
      <p:ext uri="{BB962C8B-B14F-4D97-AF65-F5344CB8AC3E}">
        <p14:creationId xmlns:p14="http://schemas.microsoft.com/office/powerpoint/2010/main" val="138312176"/>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220072" y="188640"/>
            <a:ext cx="3600400" cy="2800767"/>
          </a:xfrm>
          <a:prstGeom prst="rect">
            <a:avLst/>
          </a:prstGeom>
          <a:ln>
            <a:solidFill>
              <a:srgbClr val="E785D4"/>
            </a:solidFill>
          </a:ln>
        </p:spPr>
        <p:txBody>
          <a:bodyPr wrap="square">
            <a:spAutoFit/>
          </a:bodyPr>
          <a:lstStyle/>
          <a:p>
            <a:pPr algn="just"/>
            <a:r>
              <a:rPr lang="el-GR" sz="1600" i="1" dirty="0">
                <a:solidFill>
                  <a:schemeClr val="bg1"/>
                </a:solidFill>
                <a:latin typeface="Calibri" panose="020F0502020204030204" pitchFamily="34" charset="0"/>
              </a:rPr>
              <a:t>«</a:t>
            </a:r>
            <a:r>
              <a:rPr lang="el-GR" sz="1600" i="1" dirty="0" smtClean="0">
                <a:solidFill>
                  <a:schemeClr val="bg1"/>
                </a:solidFill>
                <a:latin typeface="Calibri" panose="020F0502020204030204" pitchFamily="34" charset="0"/>
              </a:rPr>
              <a:t>έκανα, </a:t>
            </a:r>
            <a:r>
              <a:rPr lang="el-GR" sz="1600" i="1" dirty="0">
                <a:solidFill>
                  <a:schemeClr val="bg1"/>
                </a:solidFill>
                <a:latin typeface="Calibri" panose="020F0502020204030204" pitchFamily="34" charset="0"/>
              </a:rPr>
              <a:t>χωρίς να </a:t>
            </a:r>
            <a:r>
              <a:rPr lang="el-GR" sz="1600" i="1" dirty="0" smtClean="0">
                <a:solidFill>
                  <a:schemeClr val="bg1"/>
                </a:solidFill>
                <a:latin typeface="Calibri" panose="020F0502020204030204" pitchFamily="34" charset="0"/>
              </a:rPr>
              <a:t>τελειώσω, </a:t>
            </a:r>
            <a:r>
              <a:rPr lang="el-GR" sz="1600" i="1" dirty="0">
                <a:solidFill>
                  <a:schemeClr val="bg1"/>
                </a:solidFill>
                <a:latin typeface="Calibri" panose="020F0502020204030204" pitchFamily="34" charset="0"/>
              </a:rPr>
              <a:t>μια καταμέτρηση των σχεδίων που θα φέρω μαζί μου, εκτός από εκείνα που θα κάνω. 900 περίπου, περίπου 60 </a:t>
            </a:r>
            <a:r>
              <a:rPr lang="en-GB" sz="1600" i="1" dirty="0">
                <a:solidFill>
                  <a:schemeClr val="bg1"/>
                </a:solidFill>
                <a:latin typeface="Calibri" panose="020F0502020204030204" pitchFamily="34" charset="0"/>
              </a:rPr>
              <a:t>gouaches</a:t>
            </a:r>
            <a:r>
              <a:rPr lang="el-GR" sz="1600" i="1" dirty="0">
                <a:solidFill>
                  <a:schemeClr val="bg1"/>
                </a:solidFill>
                <a:latin typeface="Calibri" panose="020F0502020204030204" pitchFamily="34" charset="0"/>
              </a:rPr>
              <a:t>, που θα γίνουν υποθέτω 100. Αρκετή δουλειά. Ας πούμε 1000.</a:t>
            </a:r>
            <a:r>
              <a:rPr lang="el-GR" sz="1600" dirty="0">
                <a:solidFill>
                  <a:schemeClr val="bg1"/>
                </a:solidFill>
                <a:latin typeface="Calibri" panose="020F0502020204030204" pitchFamily="34" charset="0"/>
              </a:rPr>
              <a:t> Ώ</a:t>
            </a:r>
            <a:r>
              <a:rPr lang="el-GR" sz="1600" i="1" dirty="0">
                <a:solidFill>
                  <a:schemeClr val="bg1"/>
                </a:solidFill>
                <a:latin typeface="Calibri" panose="020F0502020204030204" pitchFamily="34" charset="0"/>
              </a:rPr>
              <a:t>σπου να πεθάνω, δε </a:t>
            </a:r>
            <a:r>
              <a:rPr lang="el-GR" sz="1600" i="1" dirty="0" smtClean="0">
                <a:solidFill>
                  <a:schemeClr val="bg1"/>
                </a:solidFill>
                <a:latin typeface="Calibri" panose="020F0502020204030204" pitchFamily="34" charset="0"/>
              </a:rPr>
              <a:t>θ’ αφήσω </a:t>
            </a:r>
            <a:r>
              <a:rPr lang="el-GR" sz="1600" i="1" dirty="0">
                <a:solidFill>
                  <a:schemeClr val="bg1"/>
                </a:solidFill>
                <a:latin typeface="Calibri" panose="020F0502020204030204" pitchFamily="34" charset="0"/>
              </a:rPr>
              <a:t>καμιά χιλιάδα σχέδια Νο 1; Εκτός αν με τα χρόνια γίνω πιο δύσκολος και τα χίλια γίνουν </a:t>
            </a:r>
            <a:r>
              <a:rPr lang="el-GR" sz="1600" i="1" dirty="0" smtClean="0">
                <a:solidFill>
                  <a:schemeClr val="bg1"/>
                </a:solidFill>
                <a:latin typeface="Calibri" panose="020F0502020204030204" pitchFamily="34" charset="0"/>
              </a:rPr>
              <a:t>500.»</a:t>
            </a:r>
            <a:r>
              <a:rPr lang="el-GR" sz="1600" dirty="0" smtClean="0">
                <a:solidFill>
                  <a:schemeClr val="bg1"/>
                </a:solidFill>
                <a:latin typeface="Calibri" panose="020F0502020204030204" pitchFamily="34" charset="0"/>
              </a:rPr>
              <a:t>  </a:t>
            </a:r>
          </a:p>
          <a:p>
            <a:pPr algn="r"/>
            <a:endParaRPr lang="el-GR" sz="1600" dirty="0" smtClean="0">
              <a:solidFill>
                <a:schemeClr val="bg1"/>
              </a:solidFill>
              <a:latin typeface="Calibri" panose="020F0502020204030204" pitchFamily="34" charset="0"/>
            </a:endParaRPr>
          </a:p>
          <a:p>
            <a:pPr algn="r"/>
            <a:r>
              <a:rPr lang="el-GR" sz="1600" dirty="0" smtClean="0">
                <a:solidFill>
                  <a:schemeClr val="bg1"/>
                </a:solidFill>
                <a:latin typeface="Calibri" panose="020F0502020204030204" pitchFamily="34" charset="0"/>
              </a:rPr>
              <a:t>(</a:t>
            </a:r>
            <a:r>
              <a:rPr lang="el-GR" sz="1600" dirty="0">
                <a:solidFill>
                  <a:schemeClr val="bg1"/>
                </a:solidFill>
                <a:latin typeface="Calibri" panose="020F0502020204030204" pitchFamily="34" charset="0"/>
              </a:rPr>
              <a:t>Γιάννης Παππάς, 26/2/1952)</a:t>
            </a:r>
          </a:p>
        </p:txBody>
      </p:sp>
      <p:grpSp>
        <p:nvGrpSpPr>
          <p:cNvPr id="2" name="Group 1"/>
          <p:cNvGrpSpPr/>
          <p:nvPr/>
        </p:nvGrpSpPr>
        <p:grpSpPr>
          <a:xfrm>
            <a:off x="206525" y="188640"/>
            <a:ext cx="8580024" cy="6071323"/>
            <a:chOff x="240448" y="188640"/>
            <a:chExt cx="8580024" cy="6071323"/>
          </a:xfrm>
        </p:grpSpPr>
        <p:sp>
          <p:nvSpPr>
            <p:cNvPr id="3" name="TextBox 2"/>
            <p:cNvSpPr txBox="1"/>
            <p:nvPr/>
          </p:nvSpPr>
          <p:spPr>
            <a:xfrm>
              <a:off x="249720" y="4444081"/>
              <a:ext cx="4675792" cy="584775"/>
            </a:xfrm>
            <a:prstGeom prst="rect">
              <a:avLst/>
            </a:prstGeom>
            <a:noFill/>
            <a:ln>
              <a:solidFill>
                <a:srgbClr val="00B0F0"/>
              </a:solidFill>
            </a:ln>
          </p:spPr>
          <p:txBody>
            <a:bodyPr wrap="square" rtlCol="0">
              <a:spAutoFit/>
            </a:bodyPr>
            <a:lstStyle/>
            <a:p>
              <a:r>
                <a:rPr lang="el-GR" sz="1600" dirty="0" smtClean="0">
                  <a:solidFill>
                    <a:srgbClr val="00B0F0"/>
                  </a:solidFill>
                  <a:latin typeface="Calibri" panose="020F0502020204030204" pitchFamily="34" charset="0"/>
                </a:rPr>
                <a:t>      34</a:t>
              </a:r>
              <a:r>
                <a:rPr lang="el-GR" sz="1600" dirty="0" smtClean="0">
                  <a:latin typeface="Calibri" panose="020F0502020204030204" pitchFamily="34" charset="0"/>
                </a:rPr>
                <a:t>  </a:t>
              </a:r>
              <a:r>
                <a:rPr lang="el-GR" sz="1600" dirty="0" smtClean="0">
                  <a:solidFill>
                    <a:schemeClr val="bg1"/>
                  </a:solidFill>
                  <a:latin typeface="Calibri" panose="020F0502020204030204" pitchFamily="34" charset="0"/>
                </a:rPr>
                <a:t>Συμμετοχές σε ομαδικές εκθέσεις </a:t>
              </a:r>
            </a:p>
            <a:p>
              <a:r>
                <a:rPr lang="el-GR" sz="1600" dirty="0" smtClean="0">
                  <a:solidFill>
                    <a:srgbClr val="00B0F0"/>
                  </a:solidFill>
                  <a:latin typeface="Calibri" panose="020F0502020204030204" pitchFamily="34" charset="0"/>
                </a:rPr>
                <a:t>      18</a:t>
              </a:r>
              <a:r>
                <a:rPr lang="el-GR" sz="1600" dirty="0" smtClean="0">
                  <a:latin typeface="Calibri" panose="020F0502020204030204" pitchFamily="34" charset="0"/>
                </a:rPr>
                <a:t>  </a:t>
              </a:r>
              <a:r>
                <a:rPr lang="el-GR" sz="1600" dirty="0" smtClean="0">
                  <a:solidFill>
                    <a:schemeClr val="bg1"/>
                  </a:solidFill>
                  <a:latin typeface="Calibri" panose="020F0502020204030204" pitchFamily="34" charset="0"/>
                </a:rPr>
                <a:t>Ατομικές εκθέσεις </a:t>
              </a:r>
              <a:endParaRPr lang="el-GR" sz="1600" dirty="0">
                <a:solidFill>
                  <a:schemeClr val="bg1"/>
                </a:solidFill>
                <a:latin typeface="Calibri" panose="020F0502020204030204" pitchFamily="34" charset="0"/>
              </a:endParaRPr>
            </a:p>
          </p:txBody>
        </p:sp>
        <p:sp>
          <p:nvSpPr>
            <p:cNvPr id="17" name="Rectangle 16"/>
            <p:cNvSpPr/>
            <p:nvPr/>
          </p:nvSpPr>
          <p:spPr>
            <a:xfrm>
              <a:off x="5220072" y="3212975"/>
              <a:ext cx="3600400" cy="3046988"/>
            </a:xfrm>
            <a:prstGeom prst="rect">
              <a:avLst/>
            </a:prstGeom>
            <a:ln>
              <a:solidFill>
                <a:srgbClr val="00B0F0"/>
              </a:solidFill>
            </a:ln>
          </p:spPr>
          <p:txBody>
            <a:bodyPr wrap="square">
              <a:spAutoFit/>
            </a:bodyPr>
            <a:lstStyle/>
            <a:p>
              <a:r>
                <a:rPr lang="el-GR" sz="1600" dirty="0">
                  <a:solidFill>
                    <a:srgbClr val="00B0F0"/>
                  </a:solidFill>
                  <a:latin typeface="Calibri" panose="020F0502020204030204" pitchFamily="34" charset="0"/>
                </a:rPr>
                <a:t>Καθηγητής</a:t>
              </a:r>
              <a:r>
                <a:rPr lang="el-GR" sz="1600" dirty="0">
                  <a:latin typeface="Calibri" panose="020F0502020204030204" pitchFamily="34" charset="0"/>
                </a:rPr>
                <a:t> </a:t>
              </a:r>
              <a:r>
                <a:rPr lang="el-GR" sz="1600" dirty="0">
                  <a:solidFill>
                    <a:schemeClr val="bg1"/>
                  </a:solidFill>
                  <a:latin typeface="Calibri" panose="020F0502020204030204" pitchFamily="34" charset="0"/>
                </a:rPr>
                <a:t>και</a:t>
              </a:r>
              <a:r>
                <a:rPr lang="el-GR" sz="1600" dirty="0">
                  <a:latin typeface="Calibri" panose="020F0502020204030204" pitchFamily="34" charset="0"/>
                </a:rPr>
                <a:t> </a:t>
              </a:r>
              <a:r>
                <a:rPr lang="el-GR" sz="1600" dirty="0">
                  <a:solidFill>
                    <a:srgbClr val="00B0F0"/>
                  </a:solidFill>
                  <a:latin typeface="Calibri" panose="020F0502020204030204" pitchFamily="34" charset="0"/>
                </a:rPr>
                <a:t>Διευθυντής</a:t>
              </a:r>
              <a:r>
                <a:rPr lang="el-GR" sz="1600" dirty="0">
                  <a:latin typeface="Calibri" panose="020F0502020204030204" pitchFamily="34" charset="0"/>
                </a:rPr>
                <a:t> </a:t>
              </a:r>
              <a:r>
                <a:rPr lang="el-GR" sz="1600" dirty="0">
                  <a:solidFill>
                    <a:schemeClr val="bg1"/>
                  </a:solidFill>
                  <a:latin typeface="Calibri" panose="020F0502020204030204" pitchFamily="34" charset="0"/>
                </a:rPr>
                <a:t>της </a:t>
              </a:r>
              <a:r>
                <a:rPr lang="el-GR" sz="1600" dirty="0" smtClean="0">
                  <a:solidFill>
                    <a:schemeClr val="bg1"/>
                  </a:solidFill>
                  <a:latin typeface="Calibri" panose="020F0502020204030204" pitchFamily="34" charset="0"/>
                </a:rPr>
                <a:t>ΑΣΚΤ </a:t>
              </a:r>
            </a:p>
            <a:p>
              <a:r>
                <a:rPr lang="el-GR" sz="1600" dirty="0" smtClean="0">
                  <a:solidFill>
                    <a:srgbClr val="00B0F0"/>
                  </a:solidFill>
                  <a:latin typeface="Calibri" panose="020F0502020204030204" pitchFamily="34" charset="0"/>
                </a:rPr>
                <a:t>Ακαδημαϊκός</a:t>
              </a:r>
              <a:r>
                <a:rPr lang="el-GR" sz="1600" dirty="0" smtClean="0">
                  <a:solidFill>
                    <a:srgbClr val="FF0000"/>
                  </a:solidFill>
                  <a:latin typeface="Calibri" panose="020F0502020204030204" pitchFamily="34" charset="0"/>
                </a:rPr>
                <a:t> </a:t>
              </a:r>
            </a:p>
            <a:p>
              <a:r>
                <a:rPr lang="el-GR" sz="1600" dirty="0">
                  <a:solidFill>
                    <a:srgbClr val="00B0F0"/>
                  </a:solidFill>
                  <a:latin typeface="Calibri" panose="020F0502020204030204" pitchFamily="34" charset="0"/>
                </a:rPr>
                <a:t>Πρόεδρος</a:t>
              </a:r>
              <a:r>
                <a:rPr lang="el-GR" sz="1600" dirty="0">
                  <a:latin typeface="Calibri" panose="020F0502020204030204" pitchFamily="34" charset="0"/>
                </a:rPr>
                <a:t> </a:t>
              </a:r>
              <a:r>
                <a:rPr lang="el-GR" sz="1600" dirty="0">
                  <a:solidFill>
                    <a:schemeClr val="bg1"/>
                  </a:solidFill>
                  <a:latin typeface="Calibri" panose="020F0502020204030204" pitchFamily="34" charset="0"/>
                </a:rPr>
                <a:t>της Διεθνούς Εκθέσεως </a:t>
              </a:r>
              <a:r>
                <a:rPr lang="en-GB" sz="1600" dirty="0">
                  <a:solidFill>
                    <a:schemeClr val="bg1"/>
                  </a:solidFill>
                  <a:latin typeface="Calibri" panose="020F0502020204030204" pitchFamily="34" charset="0"/>
                </a:rPr>
                <a:t>Biennale</a:t>
              </a:r>
              <a:r>
                <a:rPr lang="el-GR" sz="1600" dirty="0">
                  <a:solidFill>
                    <a:schemeClr val="bg1"/>
                  </a:solidFill>
                  <a:latin typeface="Calibri" panose="020F0502020204030204" pitchFamily="34" charset="0"/>
                </a:rPr>
                <a:t> </a:t>
              </a:r>
              <a:r>
                <a:rPr lang="el-GR" sz="1600" dirty="0" smtClean="0">
                  <a:solidFill>
                    <a:schemeClr val="bg1"/>
                  </a:solidFill>
                  <a:latin typeface="Calibri" panose="020F0502020204030204" pitchFamily="34" charset="0"/>
                </a:rPr>
                <a:t>Βενετίας</a:t>
              </a:r>
            </a:p>
            <a:p>
              <a:r>
                <a:rPr lang="el-GR" sz="1600" dirty="0" smtClean="0">
                  <a:solidFill>
                    <a:srgbClr val="00B0F0"/>
                  </a:solidFill>
                  <a:latin typeface="Calibri" panose="020F0502020204030204" pitchFamily="34" charset="0"/>
                </a:rPr>
                <a:t>Μέλος:</a:t>
              </a:r>
            </a:p>
            <a:p>
              <a:r>
                <a:rPr lang="el-GR" sz="1600" dirty="0">
                  <a:solidFill>
                    <a:schemeClr val="bg1"/>
                  </a:solidFill>
                  <a:latin typeface="Calibri" panose="020F0502020204030204" pitchFamily="34" charset="0"/>
                </a:rPr>
                <a:t>Γαλλικής </a:t>
              </a:r>
              <a:r>
                <a:rPr lang="el-GR" sz="1600" dirty="0" smtClean="0">
                  <a:solidFill>
                    <a:schemeClr val="bg1"/>
                  </a:solidFill>
                  <a:latin typeface="Calibri" panose="020F0502020204030204" pitchFamily="34" charset="0"/>
                </a:rPr>
                <a:t>Ακαδημίας (αντεπιστέλλον)</a:t>
              </a:r>
            </a:p>
            <a:p>
              <a:r>
                <a:rPr lang="el-GR" sz="1600" dirty="0" smtClean="0">
                  <a:solidFill>
                    <a:schemeClr val="bg1"/>
                  </a:solidFill>
                  <a:latin typeface="Calibri" panose="020F0502020204030204" pitchFamily="34" charset="0"/>
                </a:rPr>
                <a:t>Αρχαιολογικού </a:t>
              </a:r>
              <a:r>
                <a:rPr lang="el-GR" sz="1600" dirty="0">
                  <a:solidFill>
                    <a:schemeClr val="bg1"/>
                  </a:solidFill>
                  <a:latin typeface="Calibri" panose="020F0502020204030204" pitchFamily="34" charset="0"/>
                </a:rPr>
                <a:t>Συμβουλίου, </a:t>
              </a:r>
              <a:endParaRPr lang="el-GR" sz="1600" dirty="0" smtClean="0">
                <a:solidFill>
                  <a:schemeClr val="bg1"/>
                </a:solidFill>
                <a:latin typeface="Calibri" panose="020F0502020204030204" pitchFamily="34" charset="0"/>
              </a:endParaRPr>
            </a:p>
            <a:p>
              <a:r>
                <a:rPr lang="el-GR" sz="1600" dirty="0" smtClean="0">
                  <a:solidFill>
                    <a:schemeClr val="bg1"/>
                  </a:solidFill>
                  <a:latin typeface="Calibri" panose="020F0502020204030204" pitchFamily="34" charset="0"/>
                </a:rPr>
                <a:t>Δ.Σ. του ΤΑΠ </a:t>
              </a:r>
              <a:r>
                <a:rPr lang="el-GR" sz="1600" dirty="0">
                  <a:solidFill>
                    <a:schemeClr val="bg1"/>
                  </a:solidFill>
                  <a:latin typeface="Calibri" panose="020F0502020204030204" pitchFamily="34" charset="0"/>
                </a:rPr>
                <a:t>(1975-1976</a:t>
              </a:r>
              <a:r>
                <a:rPr lang="el-GR" sz="1600" dirty="0" smtClean="0">
                  <a:solidFill>
                    <a:schemeClr val="bg1"/>
                  </a:solidFill>
                  <a:latin typeface="Calibri" panose="020F0502020204030204" pitchFamily="34" charset="0"/>
                </a:rPr>
                <a:t>) </a:t>
              </a:r>
            </a:p>
            <a:p>
              <a:r>
                <a:rPr lang="el-GR" sz="1600" dirty="0" smtClean="0">
                  <a:solidFill>
                    <a:schemeClr val="bg1"/>
                  </a:solidFill>
                  <a:latin typeface="Calibri" panose="020F0502020204030204" pitchFamily="34" charset="0"/>
                </a:rPr>
                <a:t>Δ.Σ. του ΙΚΥ </a:t>
              </a:r>
            </a:p>
            <a:p>
              <a:r>
                <a:rPr lang="el-GR" sz="1600" dirty="0" smtClean="0">
                  <a:solidFill>
                    <a:schemeClr val="bg1"/>
                  </a:solidFill>
                  <a:latin typeface="Calibri" panose="020F0502020204030204" pitchFamily="34" charset="0"/>
                </a:rPr>
                <a:t>Δ.Σ. του ΜΙΕΤ (1983-1986</a:t>
              </a:r>
              <a:r>
                <a:rPr lang="el-GR" sz="1600" dirty="0">
                  <a:solidFill>
                    <a:schemeClr val="bg1"/>
                  </a:solidFill>
                  <a:latin typeface="Calibri" panose="020F0502020204030204" pitchFamily="34" charset="0"/>
                </a:rPr>
                <a:t>) </a:t>
              </a:r>
              <a:endParaRPr lang="el-GR" sz="1600" dirty="0" smtClean="0">
                <a:solidFill>
                  <a:schemeClr val="bg1"/>
                </a:solidFill>
                <a:latin typeface="Calibri" panose="020F0502020204030204" pitchFamily="34" charset="0"/>
              </a:endParaRPr>
            </a:p>
            <a:p>
              <a:r>
                <a:rPr lang="el-GR" sz="1600" dirty="0">
                  <a:solidFill>
                    <a:schemeClr val="bg1"/>
                  </a:solidFill>
                  <a:latin typeface="Calibri" panose="020F0502020204030204" pitchFamily="34" charset="0"/>
                </a:rPr>
                <a:t>Επιτροπής Γραμμάτων και Τεχνών του Υπουργείου </a:t>
              </a:r>
              <a:r>
                <a:rPr lang="el-GR" sz="1600" dirty="0" smtClean="0">
                  <a:solidFill>
                    <a:schemeClr val="bg1"/>
                  </a:solidFill>
                  <a:latin typeface="Calibri" panose="020F0502020204030204" pitchFamily="34" charset="0"/>
                </a:rPr>
                <a:t>Παιδείας </a:t>
              </a:r>
              <a:endParaRPr lang="el-GR" sz="1600" dirty="0">
                <a:solidFill>
                  <a:schemeClr val="bg1"/>
                </a:solidFill>
                <a:latin typeface="Calibri" panose="020F0502020204030204" pitchFamily="34" charset="0"/>
              </a:endParaRPr>
            </a:p>
          </p:txBody>
        </p:sp>
        <p:sp>
          <p:nvSpPr>
            <p:cNvPr id="21" name="TextBox 20"/>
            <p:cNvSpPr txBox="1"/>
            <p:nvPr/>
          </p:nvSpPr>
          <p:spPr>
            <a:xfrm>
              <a:off x="5292080" y="188640"/>
              <a:ext cx="3456384" cy="2800767"/>
            </a:xfrm>
            <a:prstGeom prst="rect">
              <a:avLst/>
            </a:prstGeom>
            <a:solidFill>
              <a:schemeClr val="tx1">
                <a:lumMod val="75000"/>
                <a:lumOff val="25000"/>
              </a:schemeClr>
            </a:solidFill>
            <a:ln>
              <a:solidFill>
                <a:srgbClr val="00B0F0"/>
              </a:solidFill>
            </a:ln>
          </p:spPr>
          <p:txBody>
            <a:bodyPr wrap="square" rtlCol="0">
              <a:spAutoFit/>
            </a:bodyPr>
            <a:lstStyle/>
            <a:p>
              <a:pPr marL="285750" indent="-285750">
                <a:buFont typeface="Arial" panose="020B0604020202020204" pitchFamily="34" charset="0"/>
                <a:buChar char="•"/>
              </a:pPr>
              <a:r>
                <a:rPr lang="el-GR" sz="1600" dirty="0" smtClean="0">
                  <a:solidFill>
                    <a:schemeClr val="bg1"/>
                  </a:solidFill>
                  <a:latin typeface="Calibri" panose="020F0502020204030204" pitchFamily="34" charset="0"/>
                </a:rPr>
                <a:t>Καλλιτεχνικές διακρίσεις </a:t>
              </a:r>
            </a:p>
            <a:p>
              <a:pPr marL="285750" indent="-285750">
                <a:buFont typeface="Arial" panose="020B0604020202020204" pitchFamily="34" charset="0"/>
                <a:buChar char="•"/>
              </a:pPr>
              <a:r>
                <a:rPr lang="el-GR" sz="1600" dirty="0" smtClean="0">
                  <a:solidFill>
                    <a:schemeClr val="bg1"/>
                  </a:solidFill>
                  <a:latin typeface="Calibri" panose="020F0502020204030204" pitchFamily="34" charset="0"/>
                </a:rPr>
                <a:t>Ταξιάρχης </a:t>
              </a:r>
              <a:r>
                <a:rPr lang="el-GR" sz="1600" dirty="0">
                  <a:solidFill>
                    <a:schemeClr val="bg1"/>
                  </a:solidFill>
                  <a:latin typeface="Calibri" panose="020F0502020204030204" pitchFamily="34" charset="0"/>
                </a:rPr>
                <a:t>του Βασιλικού Τάγματος </a:t>
              </a:r>
              <a:r>
                <a:rPr lang="el-GR" sz="1600" dirty="0" smtClean="0">
                  <a:solidFill>
                    <a:schemeClr val="bg1"/>
                  </a:solidFill>
                  <a:latin typeface="Calibri" panose="020F0502020204030204" pitchFamily="34" charset="0"/>
                </a:rPr>
                <a:t>Φοίνικος </a:t>
              </a:r>
            </a:p>
            <a:p>
              <a:pPr marL="285750" indent="-285750">
                <a:buFont typeface="Arial" panose="020B0604020202020204" pitchFamily="34" charset="0"/>
                <a:buChar char="•"/>
              </a:pPr>
              <a:r>
                <a:rPr lang="el-GR" sz="1600" dirty="0" smtClean="0">
                  <a:solidFill>
                    <a:schemeClr val="bg1"/>
                  </a:solidFill>
                  <a:latin typeface="Calibri" panose="020F0502020204030204" pitchFamily="34" charset="0"/>
                </a:rPr>
                <a:t>Ταξιάρχης </a:t>
              </a:r>
              <a:r>
                <a:rPr lang="en-GB" sz="1600" dirty="0">
                  <a:solidFill>
                    <a:schemeClr val="bg1"/>
                  </a:solidFill>
                  <a:latin typeface="Calibri" panose="020F0502020204030204" pitchFamily="34" charset="0"/>
                </a:rPr>
                <a:t>dell</a:t>
              </a:r>
              <a:r>
                <a:rPr lang="el-GR" sz="1600" dirty="0">
                  <a:solidFill>
                    <a:schemeClr val="bg1"/>
                  </a:solidFill>
                  <a:latin typeface="Calibri" panose="020F0502020204030204" pitchFamily="34" charset="0"/>
                </a:rPr>
                <a:t>’ Ο</a:t>
              </a:r>
              <a:r>
                <a:rPr lang="en-GB" sz="1600" dirty="0" err="1">
                  <a:solidFill>
                    <a:schemeClr val="bg1"/>
                  </a:solidFill>
                  <a:latin typeface="Calibri" panose="020F0502020204030204" pitchFamily="34" charset="0"/>
                </a:rPr>
                <a:t>rdine</a:t>
              </a:r>
              <a:r>
                <a:rPr lang="en-GB" sz="1600" dirty="0">
                  <a:solidFill>
                    <a:schemeClr val="bg1"/>
                  </a:solidFill>
                  <a:latin typeface="Calibri" panose="020F0502020204030204" pitchFamily="34" charset="0"/>
                </a:rPr>
                <a:t> del Merito Nazionale</a:t>
              </a:r>
              <a:r>
                <a:rPr lang="el-GR" sz="1600" dirty="0" smtClean="0">
                  <a:solidFill>
                    <a:schemeClr val="bg1"/>
                  </a:solidFill>
                  <a:latin typeface="Calibri" panose="020F0502020204030204" pitchFamily="34" charset="0"/>
                </a:rPr>
                <a:t>.</a:t>
              </a:r>
            </a:p>
            <a:p>
              <a:pPr marL="285750" indent="-285750">
                <a:buFont typeface="Arial" panose="020B0604020202020204" pitchFamily="34" charset="0"/>
                <a:buChar char="•"/>
              </a:pPr>
              <a:r>
                <a:rPr lang="el-GR" sz="1600" dirty="0" smtClean="0">
                  <a:solidFill>
                    <a:schemeClr val="bg1"/>
                  </a:solidFill>
                  <a:latin typeface="Calibri" panose="020F0502020204030204" pitchFamily="34" charset="0"/>
                </a:rPr>
                <a:t>Παράσημο </a:t>
              </a:r>
              <a:r>
                <a:rPr lang="el-GR" sz="1600" dirty="0">
                  <a:solidFill>
                    <a:schemeClr val="bg1"/>
                  </a:solidFill>
                  <a:latin typeface="Calibri" panose="020F0502020204030204" pitchFamily="34" charset="0"/>
                </a:rPr>
                <a:t>από τον Πρόεδρο της Δημοκρατίας Κωνσταντίνο </a:t>
              </a:r>
              <a:r>
                <a:rPr lang="el-GR" sz="1600" dirty="0" smtClean="0">
                  <a:solidFill>
                    <a:schemeClr val="bg1"/>
                  </a:solidFill>
                  <a:latin typeface="Calibri" panose="020F0502020204030204" pitchFamily="34" charset="0"/>
                </a:rPr>
                <a:t>Στεφανόπουλο</a:t>
              </a:r>
            </a:p>
            <a:p>
              <a:pPr marL="285750" indent="-285750">
                <a:buFont typeface="Arial" panose="020B0604020202020204" pitchFamily="34" charset="0"/>
                <a:buChar char="•"/>
              </a:pPr>
              <a:r>
                <a:rPr lang="el-GR" sz="1600" dirty="0" smtClean="0">
                  <a:solidFill>
                    <a:schemeClr val="bg1"/>
                  </a:solidFill>
                  <a:latin typeface="Calibri" panose="020F0502020204030204" pitchFamily="34" charset="0"/>
                </a:rPr>
                <a:t>Χρυσό </a:t>
              </a:r>
              <a:r>
                <a:rPr lang="el-GR" sz="1600" dirty="0">
                  <a:solidFill>
                    <a:schemeClr val="bg1"/>
                  </a:solidFill>
                  <a:latin typeface="Calibri" panose="020F0502020204030204" pitchFamily="34" charset="0"/>
                </a:rPr>
                <a:t>μετάλλιο </a:t>
              </a:r>
              <a:r>
                <a:rPr lang="el-GR" sz="1600" dirty="0" smtClean="0">
                  <a:solidFill>
                    <a:schemeClr val="bg1"/>
                  </a:solidFill>
                  <a:latin typeface="Calibri" panose="020F0502020204030204" pitchFamily="34" charset="0"/>
                </a:rPr>
                <a:t>από το Δήμο </a:t>
              </a:r>
              <a:r>
                <a:rPr lang="el-GR" sz="1600" dirty="0">
                  <a:solidFill>
                    <a:schemeClr val="bg1"/>
                  </a:solidFill>
                  <a:latin typeface="Calibri" panose="020F0502020204030204" pitchFamily="34" charset="0"/>
                </a:rPr>
                <a:t>Ζωγράφου </a:t>
              </a:r>
              <a:endParaRPr lang="el-GR" sz="1600" dirty="0" smtClean="0">
                <a:solidFill>
                  <a:schemeClr val="bg1"/>
                </a:solidFill>
                <a:latin typeface="Calibri" panose="020F0502020204030204" pitchFamily="34" charset="0"/>
              </a:endParaRPr>
            </a:p>
            <a:p>
              <a:endParaRPr lang="el-GR" sz="1600" dirty="0">
                <a:latin typeface="Calibri" panose="020F0502020204030204" pitchFamily="34" charset="0"/>
              </a:endParaRPr>
            </a:p>
          </p:txBody>
        </p:sp>
        <p:sp>
          <p:nvSpPr>
            <p:cNvPr id="22" name="TextBox 21"/>
            <p:cNvSpPr txBox="1"/>
            <p:nvPr/>
          </p:nvSpPr>
          <p:spPr>
            <a:xfrm>
              <a:off x="240448" y="188640"/>
              <a:ext cx="4675792" cy="3785652"/>
            </a:xfrm>
            <a:prstGeom prst="rect">
              <a:avLst/>
            </a:prstGeom>
            <a:noFill/>
            <a:ln>
              <a:solidFill>
                <a:srgbClr val="00B0F0"/>
              </a:solidFill>
            </a:ln>
          </p:spPr>
          <p:txBody>
            <a:bodyPr wrap="square" rtlCol="0">
              <a:spAutoFit/>
            </a:bodyPr>
            <a:lstStyle/>
            <a:p>
              <a:pPr marL="0" indent="0">
                <a:buFont typeface="Arial" charset="0"/>
                <a:buNone/>
              </a:pPr>
              <a:r>
                <a:rPr lang="el-GR" sz="1600" dirty="0" smtClean="0">
                  <a:solidFill>
                    <a:srgbClr val="00B0F0"/>
                  </a:solidFill>
                  <a:latin typeface="Calibri" panose="020F0502020204030204" pitchFamily="34" charset="0"/>
                </a:rPr>
                <a:t>10.000  </a:t>
              </a:r>
              <a:r>
                <a:rPr lang="el-GR" sz="1600" dirty="0" smtClean="0">
                  <a:solidFill>
                    <a:schemeClr val="bg1"/>
                  </a:solidFill>
                  <a:latin typeface="Calibri" panose="020F0502020204030204" pitchFamily="34" charset="0"/>
                </a:rPr>
                <a:t>Σχέδια &amp; σκίτσα (στη συλλογή του </a:t>
              </a:r>
            </a:p>
            <a:p>
              <a:pPr marL="0" indent="0">
                <a:buFont typeface="Arial" charset="0"/>
                <a:buNone/>
              </a:pPr>
              <a:r>
                <a:rPr lang="el-GR" sz="1600" dirty="0" smtClean="0">
                  <a:solidFill>
                    <a:schemeClr val="bg1"/>
                  </a:solidFill>
                  <a:latin typeface="Calibri" panose="020F0502020204030204" pitchFamily="34" charset="0"/>
                </a:rPr>
                <a:t>              καλλιτέχνη)</a:t>
              </a:r>
            </a:p>
            <a:p>
              <a:pPr marL="0" indent="0">
                <a:buFont typeface="Arial" charset="0"/>
                <a:buNone/>
              </a:pPr>
              <a:r>
                <a:rPr lang="el-GR" sz="1600" dirty="0" smtClean="0">
                  <a:solidFill>
                    <a:srgbClr val="00B0F0"/>
                  </a:solidFill>
                  <a:latin typeface="Calibri" panose="020F0502020204030204" pitchFamily="34" charset="0"/>
                </a:rPr>
                <a:t>      439  </a:t>
              </a:r>
              <a:r>
                <a:rPr lang="el-GR" sz="1600" dirty="0" smtClean="0">
                  <a:solidFill>
                    <a:schemeClr val="bg1"/>
                  </a:solidFill>
                  <a:latin typeface="Calibri" panose="020F0502020204030204" pitchFamily="34" charset="0"/>
                </a:rPr>
                <a:t>Ζωγραφικά  έργα </a:t>
              </a:r>
            </a:p>
            <a:p>
              <a:pPr marL="0" indent="0">
                <a:buFont typeface="Arial" charset="0"/>
                <a:buNone/>
              </a:pPr>
              <a:r>
                <a:rPr lang="el-GR" sz="1600" dirty="0" smtClean="0">
                  <a:solidFill>
                    <a:srgbClr val="00B0F0"/>
                  </a:solidFill>
                  <a:latin typeface="Calibri" panose="020F0502020204030204" pitchFamily="34" charset="0"/>
                </a:rPr>
                <a:t>        67   </a:t>
              </a:r>
              <a:r>
                <a:rPr lang="el-GR" sz="1600" dirty="0" smtClean="0">
                  <a:solidFill>
                    <a:schemeClr val="bg1"/>
                  </a:solidFill>
                  <a:latin typeface="Calibri" panose="020F0502020204030204" pitchFamily="34" charset="0"/>
                </a:rPr>
                <a:t>Έργα στο δημόσιο χώρο </a:t>
              </a:r>
            </a:p>
            <a:p>
              <a:pPr marL="0" indent="0">
                <a:buFont typeface="Arial" charset="0"/>
                <a:buNone/>
              </a:pPr>
              <a:r>
                <a:rPr lang="el-GR" sz="1600" dirty="0" smtClean="0">
                  <a:solidFill>
                    <a:schemeClr val="bg1"/>
                  </a:solidFill>
                  <a:latin typeface="Calibri" panose="020F0502020204030204" pitchFamily="34" charset="0"/>
                </a:rPr>
                <a:t>                                                 24  ανδριάντες</a:t>
              </a:r>
            </a:p>
            <a:p>
              <a:pPr marL="0" indent="0">
                <a:buFont typeface="Arial" charset="0"/>
                <a:buNone/>
              </a:pPr>
              <a:r>
                <a:rPr lang="el-GR" sz="1600" dirty="0" smtClean="0">
                  <a:solidFill>
                    <a:schemeClr val="bg1"/>
                  </a:solidFill>
                  <a:latin typeface="Calibri" panose="020F0502020204030204" pitchFamily="34" charset="0"/>
                </a:rPr>
                <a:t>                                                 23  προτομές </a:t>
              </a:r>
            </a:p>
            <a:p>
              <a:pPr marL="0" indent="0">
                <a:buFont typeface="Arial" charset="0"/>
                <a:buNone/>
              </a:pPr>
              <a:r>
                <a:rPr lang="el-GR" sz="1600" dirty="0" smtClean="0">
                  <a:solidFill>
                    <a:schemeClr val="bg1"/>
                  </a:solidFill>
                  <a:latin typeface="Calibri" panose="020F0502020204030204" pitchFamily="34" charset="0"/>
                </a:rPr>
                <a:t>                                                   5  ελεύθερες συνθέσεις </a:t>
              </a:r>
            </a:p>
            <a:p>
              <a:pPr marL="0" indent="0">
                <a:buFont typeface="Arial" charset="0"/>
                <a:buNone/>
              </a:pPr>
              <a:r>
                <a:rPr lang="el-GR" sz="1600" dirty="0" smtClean="0">
                  <a:solidFill>
                    <a:schemeClr val="bg1"/>
                  </a:solidFill>
                  <a:latin typeface="Calibri" panose="020F0502020204030204" pitchFamily="34" charset="0"/>
                </a:rPr>
                <a:t>                                                   4  μνημεία</a:t>
              </a:r>
            </a:p>
            <a:p>
              <a:pPr marL="0" indent="0">
                <a:buFont typeface="Arial" charset="0"/>
                <a:buNone/>
              </a:pPr>
              <a:r>
                <a:rPr lang="el-GR" sz="1600" dirty="0" smtClean="0">
                  <a:solidFill>
                    <a:schemeClr val="bg1"/>
                  </a:solidFill>
                  <a:latin typeface="Calibri" panose="020F0502020204030204" pitchFamily="34" charset="0"/>
                </a:rPr>
                <a:t>                                                   4  ταφικά μνημεία</a:t>
              </a:r>
            </a:p>
            <a:p>
              <a:pPr marL="0" indent="0">
                <a:buFont typeface="Arial" charset="0"/>
                <a:buNone/>
              </a:pPr>
              <a:r>
                <a:rPr lang="el-GR" sz="1600" dirty="0" smtClean="0">
                  <a:solidFill>
                    <a:schemeClr val="bg1"/>
                  </a:solidFill>
                  <a:latin typeface="Calibri" panose="020F0502020204030204" pitchFamily="34" charset="0"/>
                </a:rPr>
                <a:t>                                                   7  ανάγλυφα  </a:t>
              </a:r>
            </a:p>
            <a:p>
              <a:pPr marL="0" indent="0">
                <a:buFont typeface="Arial" charset="0"/>
                <a:buNone/>
              </a:pPr>
              <a:r>
                <a:rPr lang="el-GR" sz="1600" dirty="0" smtClean="0">
                  <a:solidFill>
                    <a:srgbClr val="00B0F0"/>
                  </a:solidFill>
                  <a:latin typeface="Calibri" panose="020F0502020204030204" pitchFamily="34" charset="0"/>
                </a:rPr>
                <a:t>       41  </a:t>
              </a:r>
              <a:r>
                <a:rPr lang="el-GR" sz="1600" dirty="0" smtClean="0">
                  <a:solidFill>
                    <a:schemeClr val="bg1"/>
                  </a:solidFill>
                  <a:latin typeface="Calibri" panose="020F0502020204030204" pitchFamily="34" charset="0"/>
                </a:rPr>
                <a:t>Έργα σε Μουσεία Πινακοθήκες, κτήρια </a:t>
              </a:r>
            </a:p>
            <a:p>
              <a:pPr marL="0" indent="0">
                <a:buFont typeface="Arial" charset="0"/>
                <a:buNone/>
              </a:pPr>
              <a:r>
                <a:rPr lang="el-GR" sz="1600" dirty="0" smtClean="0">
                  <a:solidFill>
                    <a:schemeClr val="bg1"/>
                  </a:solidFill>
                  <a:latin typeface="Calibri" panose="020F0502020204030204" pitchFamily="34" charset="0"/>
                </a:rPr>
                <a:t>             δημόσια χρήσης </a:t>
              </a:r>
            </a:p>
            <a:p>
              <a:pPr marL="0" indent="0">
                <a:buFont typeface="Arial" charset="0"/>
                <a:buNone/>
              </a:pPr>
              <a:r>
                <a:rPr lang="el-GR" sz="1600" dirty="0" smtClean="0">
                  <a:latin typeface="Calibri" panose="020F0502020204030204" pitchFamily="34" charset="0"/>
                </a:rPr>
                <a:t> </a:t>
              </a:r>
              <a:r>
                <a:rPr lang="el-GR" sz="1600" dirty="0" smtClean="0">
                  <a:solidFill>
                    <a:srgbClr val="00B0F0"/>
                  </a:solidFill>
                  <a:latin typeface="Calibri" panose="020F0502020204030204" pitchFamily="34" charset="0"/>
                </a:rPr>
                <a:t>2.000</a:t>
              </a:r>
              <a:r>
                <a:rPr lang="el-GR" sz="1600" dirty="0" smtClean="0">
                  <a:latin typeface="Calibri" panose="020F0502020204030204" pitchFamily="34" charset="0"/>
                </a:rPr>
                <a:t>  </a:t>
              </a:r>
              <a:r>
                <a:rPr lang="el-GR" sz="1600" dirty="0" smtClean="0">
                  <a:solidFill>
                    <a:schemeClr val="bg1"/>
                  </a:solidFill>
                  <a:latin typeface="Calibri" panose="020F0502020204030204" pitchFamily="34" charset="0"/>
                </a:rPr>
                <a:t>Αντικείμενα (έργα, προπλάσματα, μελέτες </a:t>
              </a:r>
            </a:p>
            <a:p>
              <a:pPr marL="0" indent="0">
                <a:buFont typeface="Arial" charset="0"/>
                <a:buNone/>
              </a:pPr>
              <a:r>
                <a:rPr lang="el-GR" sz="1600" dirty="0" smtClean="0">
                  <a:solidFill>
                    <a:schemeClr val="bg1"/>
                  </a:solidFill>
                  <a:latin typeface="Calibri" panose="020F0502020204030204" pitchFamily="34" charset="0"/>
                </a:rPr>
                <a:t>            </a:t>
              </a:r>
              <a:r>
                <a:rPr lang="el-GR" sz="1600" dirty="0" err="1" smtClean="0">
                  <a:solidFill>
                    <a:schemeClr val="bg1"/>
                  </a:solidFill>
                  <a:latin typeface="Calibri" panose="020F0502020204030204" pitchFamily="34" charset="0"/>
                </a:rPr>
                <a:t>κλπ</a:t>
              </a:r>
              <a:r>
                <a:rPr lang="el-GR" sz="1600" dirty="0" smtClean="0">
                  <a:solidFill>
                    <a:schemeClr val="bg1"/>
                  </a:solidFill>
                  <a:latin typeface="Calibri" panose="020F0502020204030204" pitchFamily="34" charset="0"/>
                </a:rPr>
                <a:t>) στο Εργαστήριο Γιάννη Παππά – </a:t>
              </a:r>
            </a:p>
            <a:p>
              <a:pPr marL="0" indent="0">
                <a:buFont typeface="Arial" charset="0"/>
                <a:buNone/>
              </a:pPr>
              <a:r>
                <a:rPr lang="el-GR" sz="1600" dirty="0" smtClean="0">
                  <a:solidFill>
                    <a:schemeClr val="bg1"/>
                  </a:solidFill>
                  <a:latin typeface="Calibri" panose="020F0502020204030204" pitchFamily="34" charset="0"/>
                </a:rPr>
                <a:t>            Μουσείο Μπενάκη</a:t>
              </a:r>
              <a:endParaRPr lang="el-GR" sz="1600" dirty="0">
                <a:solidFill>
                  <a:schemeClr val="bg1"/>
                </a:solidFill>
                <a:latin typeface="Calibri" panose="020F0502020204030204" pitchFamily="34" charset="0"/>
              </a:endParaRPr>
            </a:p>
          </p:txBody>
        </p:sp>
        <p:sp>
          <p:nvSpPr>
            <p:cNvPr id="24" name="TextBox 23"/>
            <p:cNvSpPr txBox="1"/>
            <p:nvPr/>
          </p:nvSpPr>
          <p:spPr>
            <a:xfrm>
              <a:off x="240448" y="5428966"/>
              <a:ext cx="4675792" cy="830997"/>
            </a:xfrm>
            <a:prstGeom prst="rect">
              <a:avLst/>
            </a:prstGeom>
            <a:noFill/>
            <a:ln>
              <a:solidFill>
                <a:srgbClr val="00B0F0"/>
              </a:solidFill>
            </a:ln>
          </p:spPr>
          <p:txBody>
            <a:bodyPr wrap="square" rtlCol="0">
              <a:spAutoFit/>
            </a:bodyPr>
            <a:lstStyle/>
            <a:p>
              <a:pPr marL="0" indent="0">
                <a:buNone/>
              </a:pPr>
              <a:r>
                <a:rPr lang="el-GR" sz="1600" dirty="0" smtClean="0">
                  <a:solidFill>
                    <a:srgbClr val="00B0F0"/>
                  </a:solidFill>
                  <a:latin typeface="Calibri" panose="020F0502020204030204" pitchFamily="34" charset="0"/>
                </a:rPr>
                <a:t>        9 </a:t>
              </a:r>
              <a:r>
                <a:rPr lang="el-GR" sz="1600" dirty="0" smtClean="0">
                  <a:latin typeface="Calibri" panose="020F0502020204030204" pitchFamily="34" charset="0"/>
                </a:rPr>
                <a:t> </a:t>
              </a:r>
              <a:r>
                <a:rPr lang="el-GR" sz="1600" dirty="0">
                  <a:solidFill>
                    <a:schemeClr val="bg1"/>
                  </a:solidFill>
                  <a:latin typeface="Calibri" panose="020F0502020204030204" pitchFamily="34" charset="0"/>
                </a:rPr>
                <a:t>Εκδόσεις </a:t>
              </a:r>
            </a:p>
            <a:p>
              <a:pPr marL="0" indent="0">
                <a:buNone/>
              </a:pPr>
              <a:r>
                <a:rPr lang="el-GR" sz="1600" dirty="0">
                  <a:latin typeface="Calibri" panose="020F0502020204030204" pitchFamily="34" charset="0"/>
                </a:rPr>
                <a:t>      </a:t>
              </a:r>
              <a:r>
                <a:rPr lang="el-GR" sz="1600" dirty="0">
                  <a:solidFill>
                    <a:srgbClr val="00B0F0"/>
                  </a:solidFill>
                  <a:latin typeface="Calibri" panose="020F0502020204030204" pitchFamily="34" charset="0"/>
                </a:rPr>
                <a:t>17</a:t>
              </a:r>
              <a:r>
                <a:rPr lang="el-GR" sz="1600" dirty="0">
                  <a:latin typeface="Calibri" panose="020F0502020204030204" pitchFamily="34" charset="0"/>
                </a:rPr>
                <a:t>  </a:t>
              </a:r>
              <a:r>
                <a:rPr lang="el-GR" sz="1600" dirty="0">
                  <a:solidFill>
                    <a:schemeClr val="bg1"/>
                  </a:solidFill>
                  <a:latin typeface="Calibri" panose="020F0502020204030204" pitchFamily="34" charset="0"/>
                </a:rPr>
                <a:t>Μεταφράσεις </a:t>
              </a:r>
            </a:p>
            <a:p>
              <a:pPr marL="0" indent="0">
                <a:buNone/>
              </a:pPr>
              <a:r>
                <a:rPr lang="el-GR" sz="1600" dirty="0">
                  <a:latin typeface="Calibri" panose="020F0502020204030204" pitchFamily="34" charset="0"/>
                </a:rPr>
                <a:t>       </a:t>
              </a:r>
              <a:r>
                <a:rPr lang="el-GR" sz="1600" dirty="0">
                  <a:solidFill>
                    <a:srgbClr val="00B0F0"/>
                  </a:solidFill>
                  <a:latin typeface="Calibri" panose="020F0502020204030204" pitchFamily="34" charset="0"/>
                </a:rPr>
                <a:t> 9  </a:t>
              </a:r>
              <a:r>
                <a:rPr lang="el-GR" sz="1600" dirty="0">
                  <a:solidFill>
                    <a:schemeClr val="bg1"/>
                  </a:solidFill>
                  <a:latin typeface="Calibri" panose="020F0502020204030204" pitchFamily="34" charset="0"/>
                </a:rPr>
                <a:t>Ομιλίες στην Ακαδημία Αθηνών </a:t>
              </a:r>
            </a:p>
          </p:txBody>
        </p:sp>
      </p:grpSp>
    </p:spTree>
    <p:extLst>
      <p:ext uri="{BB962C8B-B14F-4D97-AF65-F5344CB8AC3E}">
        <p14:creationId xmlns:p14="http://schemas.microsoft.com/office/powerpoint/2010/main" val="380728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332656"/>
            <a:ext cx="8269038" cy="6120680"/>
          </a:xfrm>
          <a:prstGeom prst="rect">
            <a:avLst/>
          </a:prstGeom>
        </p:spPr>
      </p:pic>
    </p:spTree>
    <p:extLst>
      <p:ext uri="{BB962C8B-B14F-4D97-AF65-F5344CB8AC3E}">
        <p14:creationId xmlns:p14="http://schemas.microsoft.com/office/powerpoint/2010/main" val="5335465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332656"/>
            <a:ext cx="6069131" cy="6192688"/>
          </a:xfrm>
          <a:prstGeom prst="rect">
            <a:avLst/>
          </a:prstGeom>
        </p:spPr>
      </p:pic>
    </p:spTree>
    <p:extLst>
      <p:ext uri="{BB962C8B-B14F-4D97-AF65-F5344CB8AC3E}">
        <p14:creationId xmlns:p14="http://schemas.microsoft.com/office/powerpoint/2010/main" val="9497331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4335862" y="3016250"/>
            <a:ext cx="2656265" cy="3830558"/>
          </a:xfrm>
        </p:spPr>
      </p:pic>
      <p:pic>
        <p:nvPicPr>
          <p:cNvPr id="4" name="Content Placeholder 2"/>
          <p:cNvPicPr>
            <a:picLocks noChangeAspect="1"/>
          </p:cNvPicPr>
          <p:nvPr/>
        </p:nvPicPr>
        <p:blipFill rotWithShape="1">
          <a:blip r:embed="rId3" cstate="print">
            <a:extLst>
              <a:ext uri="{28A0092B-C50C-407E-A947-70E740481C1C}">
                <a14:useLocalDpi xmlns:a14="http://schemas.microsoft.com/office/drawing/2010/main" val="0"/>
              </a:ext>
            </a:extLst>
          </a:blip>
          <a:srcRect b="856"/>
          <a:stretch/>
        </p:blipFill>
        <p:spPr bwMode="auto">
          <a:xfrm>
            <a:off x="5292080" y="2"/>
            <a:ext cx="3459071" cy="273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25558" y="3016250"/>
            <a:ext cx="1625591"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3"/>
          <p:cNvSpPr txBox="1">
            <a:spLocks/>
          </p:cNvSpPr>
          <p:nvPr/>
        </p:nvSpPr>
        <p:spPr bwMode="auto">
          <a:xfrm>
            <a:off x="338610" y="3016250"/>
            <a:ext cx="3729334" cy="3797126"/>
          </a:xfrm>
          <a:prstGeom prst="rect">
            <a:avLst/>
          </a:prstGeom>
          <a:solidFill>
            <a:schemeClr val="bg2">
              <a:lumMod val="75000"/>
              <a:lumOff val="25000"/>
            </a:schemeClr>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l-GR" sz="1600" dirty="0" smtClean="0">
                <a:latin typeface="Calibri" panose="020F0502020204030204" pitchFamily="34" charset="0"/>
              </a:rPr>
              <a:t>ΑΣΚΤ</a:t>
            </a:r>
          </a:p>
          <a:p>
            <a:r>
              <a:rPr lang="el-GR" sz="1600" dirty="0" smtClean="0">
                <a:latin typeface="Calibri" panose="020F0502020204030204" pitchFamily="34" charset="0"/>
              </a:rPr>
              <a:t>Ελληνικότητα &amp; αφηρημένη τέχνη</a:t>
            </a:r>
          </a:p>
          <a:p>
            <a:r>
              <a:rPr lang="el-GR" sz="1600" dirty="0" smtClean="0">
                <a:latin typeface="Calibri" panose="020F0502020204030204" pitchFamily="34" charset="0"/>
              </a:rPr>
              <a:t>Υποτροφίες για την Ευρώπη</a:t>
            </a:r>
          </a:p>
          <a:p>
            <a:r>
              <a:rPr lang="el-GR" sz="1600" dirty="0" smtClean="0">
                <a:latin typeface="Calibri" panose="020F0502020204030204" pitchFamily="34" charset="0"/>
              </a:rPr>
              <a:t>Εικαστική κίνηση </a:t>
            </a:r>
          </a:p>
          <a:p>
            <a:r>
              <a:rPr lang="el-GR" sz="1600" dirty="0" smtClean="0">
                <a:latin typeface="Calibri" panose="020F0502020204030204" pitchFamily="34" charset="0"/>
              </a:rPr>
              <a:t>Τεχνοκριτική </a:t>
            </a:r>
          </a:p>
          <a:p>
            <a:r>
              <a:rPr lang="el-GR" sz="1600" dirty="0" smtClean="0">
                <a:latin typeface="Calibri" panose="020F0502020204030204" pitchFamily="34" charset="0"/>
              </a:rPr>
              <a:t>Καλλιτεχνικοί διαγωνισμοί </a:t>
            </a:r>
            <a:endParaRPr lang="en-US" sz="1600" dirty="0" smtClean="0">
              <a:latin typeface="Calibri" panose="020F0502020204030204" pitchFamily="34" charset="0"/>
            </a:endParaRPr>
          </a:p>
          <a:p>
            <a:r>
              <a:rPr lang="el-GR" sz="1600" dirty="0" smtClean="0">
                <a:latin typeface="Calibri" panose="020F0502020204030204" pitchFamily="34" charset="0"/>
              </a:rPr>
              <a:t>Ίδρυση ομάδων (ΑΡΜΟΣ)</a:t>
            </a:r>
          </a:p>
          <a:p>
            <a:r>
              <a:rPr lang="el-GR" sz="1600" dirty="0" smtClean="0">
                <a:latin typeface="Calibri" panose="020F0502020204030204" pitchFamily="34" charset="0"/>
              </a:rPr>
              <a:t>Ειδήσεις  </a:t>
            </a:r>
          </a:p>
          <a:p>
            <a:pPr marL="0" indent="0">
              <a:buFont typeface="Arial" charset="0"/>
              <a:buNone/>
            </a:pPr>
            <a:r>
              <a:rPr lang="el-GR" sz="1600" dirty="0" smtClean="0">
                <a:latin typeface="Calibri" panose="020F0502020204030204" pitchFamily="34" charset="0"/>
              </a:rPr>
              <a:t>       (Απάρτης, Ζογγολόπουλος, Καπράλος,</a:t>
            </a:r>
          </a:p>
          <a:p>
            <a:pPr marL="0" indent="0">
              <a:buFont typeface="Arial" charset="0"/>
              <a:buNone/>
            </a:pPr>
            <a:r>
              <a:rPr lang="el-GR" sz="1600" dirty="0">
                <a:latin typeface="Calibri" panose="020F0502020204030204" pitchFamily="34" charset="0"/>
              </a:rPr>
              <a:t> </a:t>
            </a:r>
            <a:r>
              <a:rPr lang="el-GR" sz="1600" dirty="0" smtClean="0">
                <a:latin typeface="Calibri" panose="020F0502020204030204" pitchFamily="34" charset="0"/>
              </a:rPr>
              <a:t>       Φρατζισκάκης, Νικολάου, Τσαρούχης,</a:t>
            </a:r>
          </a:p>
          <a:p>
            <a:pPr marL="0" indent="0">
              <a:buFont typeface="Arial" charset="0"/>
              <a:buNone/>
            </a:pPr>
            <a:r>
              <a:rPr lang="el-GR" sz="1600" dirty="0">
                <a:latin typeface="Calibri" panose="020F0502020204030204" pitchFamily="34" charset="0"/>
              </a:rPr>
              <a:t> </a:t>
            </a:r>
            <a:r>
              <a:rPr lang="el-GR" sz="1600" dirty="0" smtClean="0">
                <a:latin typeface="Calibri" panose="020F0502020204030204" pitchFamily="34" charset="0"/>
              </a:rPr>
              <a:t>       Γκίκας, Μηταράκης, Γαλάνης)</a:t>
            </a:r>
          </a:p>
          <a:p>
            <a:pPr marL="0" indent="0">
              <a:buFont typeface="Arial" charset="0"/>
              <a:buNone/>
            </a:pPr>
            <a:endParaRPr lang="el-GR" sz="1600" dirty="0" smtClean="0">
              <a:latin typeface="Calibri" panose="020F0502020204030204" pitchFamily="34" charset="0"/>
            </a:endParaRPr>
          </a:p>
        </p:txBody>
      </p:sp>
      <p:pic>
        <p:nvPicPr>
          <p:cNvPr id="8" name="Content Placeholder 7"/>
          <p:cNvPicPr>
            <a:picLocks noGrp="1" noChangeAspect="1"/>
          </p:cNvPicPr>
          <p:nvPr>
            <p:ph sz="half" idx="2"/>
          </p:nvPr>
        </p:nvPicPr>
        <p:blipFill rotWithShape="1">
          <a:blip r:embed="rId5">
            <a:extLst>
              <a:ext uri="{28A0092B-C50C-407E-A947-70E740481C1C}">
                <a14:useLocalDpi xmlns:a14="http://schemas.microsoft.com/office/drawing/2010/main" val="0"/>
              </a:ext>
            </a:extLst>
          </a:blip>
          <a:srcRect l="3299" r="6146"/>
          <a:stretch/>
        </p:blipFill>
        <p:spPr>
          <a:xfrm>
            <a:off x="343730" y="2"/>
            <a:ext cx="3119241" cy="2746561"/>
          </a:xfrm>
        </p:spPr>
      </p:pic>
      <p:sp>
        <p:nvSpPr>
          <p:cNvPr id="9" name="TextBox 8"/>
          <p:cNvSpPr txBox="1"/>
          <p:nvPr/>
        </p:nvSpPr>
        <p:spPr>
          <a:xfrm>
            <a:off x="3424704" y="1716852"/>
            <a:ext cx="1728192" cy="1015663"/>
          </a:xfrm>
          <a:prstGeom prst="rect">
            <a:avLst/>
          </a:prstGeom>
          <a:noFill/>
        </p:spPr>
        <p:txBody>
          <a:bodyPr wrap="square" rtlCol="0">
            <a:spAutoFit/>
          </a:bodyPr>
          <a:lstStyle/>
          <a:p>
            <a:r>
              <a:rPr lang="el-GR" sz="1200" dirty="0" smtClean="0">
                <a:solidFill>
                  <a:schemeClr val="bg1"/>
                </a:solidFill>
              </a:rPr>
              <a:t>Ανδρέα </a:t>
            </a:r>
            <a:r>
              <a:rPr lang="el-GR" sz="1200" dirty="0" err="1">
                <a:solidFill>
                  <a:schemeClr val="bg1"/>
                </a:solidFill>
              </a:rPr>
              <a:t>Β</a:t>
            </a:r>
            <a:r>
              <a:rPr lang="el-GR" sz="1200" dirty="0" err="1" smtClean="0">
                <a:solidFill>
                  <a:schemeClr val="bg1"/>
                </a:solidFill>
              </a:rPr>
              <a:t>ουρλούμη</a:t>
            </a:r>
            <a:r>
              <a:rPr lang="el-GR" sz="1200" dirty="0" smtClean="0">
                <a:solidFill>
                  <a:schemeClr val="bg1"/>
                </a:solidFill>
              </a:rPr>
              <a:t>, αυτοπροσωπογραφία. </a:t>
            </a:r>
          </a:p>
          <a:p>
            <a:r>
              <a:rPr lang="el-GR" sz="1200" dirty="0" smtClean="0">
                <a:solidFill>
                  <a:schemeClr val="bg1"/>
                </a:solidFill>
              </a:rPr>
              <a:t>Μελάνι σε χαρτί αλληλογραφίας 22/4/1945</a:t>
            </a:r>
            <a:endParaRPr lang="el-GR" sz="1200" dirty="0">
              <a:solidFill>
                <a:schemeClr val="bg1"/>
              </a:solidFill>
            </a:endParaRPr>
          </a:p>
        </p:txBody>
      </p:sp>
    </p:spTree>
    <p:extLst>
      <p:ext uri="{BB962C8B-B14F-4D97-AF65-F5344CB8AC3E}">
        <p14:creationId xmlns:p14="http://schemas.microsoft.com/office/powerpoint/2010/main" val="31646640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papas\Work\lab\17\002-29-3641.JPG"/>
          <p:cNvPicPr/>
          <p:nvPr/>
        </p:nvPicPr>
        <p:blipFill rotWithShape="1">
          <a:blip r:embed="rId2" cstate="print">
            <a:extLst>
              <a:ext uri="{BEBA8EAE-BF5A-486C-A8C5-ECC9F3942E4B}">
                <a14:imgProps xmlns:a14="http://schemas.microsoft.com/office/drawing/2010/main">
                  <a14:imgLayer r:embed="rId3">
                    <a14:imgEffect>
                      <a14:sharpenSoften amount="13000"/>
                    </a14:imgEffect>
                    <a14:imgEffect>
                      <a14:brightnessContrast bright="16000" contrast="16000"/>
                    </a14:imgEffect>
                  </a14:imgLayer>
                </a14:imgProps>
              </a:ext>
              <a:ext uri="{28A0092B-C50C-407E-A947-70E740481C1C}">
                <a14:useLocalDpi xmlns:a14="http://schemas.microsoft.com/office/drawing/2010/main" val="0"/>
              </a:ext>
            </a:extLst>
          </a:blip>
          <a:srcRect l="7273" t="4233" r="9481" b="6061"/>
          <a:stretch/>
        </p:blipFill>
        <p:spPr bwMode="auto">
          <a:xfrm>
            <a:off x="733985" y="188640"/>
            <a:ext cx="1377315" cy="1979295"/>
          </a:xfrm>
          <a:prstGeom prst="rect">
            <a:avLst/>
          </a:prstGeom>
          <a:noFill/>
          <a:ln>
            <a:noFill/>
          </a:ln>
          <a:extLst>
            <a:ext uri="{53640926-AAD7-44D8-BBD7-CCE9431645EC}">
              <a14:shadowObscured xmlns:a14="http://schemas.microsoft.com/office/drawing/2010/main"/>
            </a:ext>
          </a:extLst>
        </p:spPr>
      </p:pic>
      <p:pic>
        <p:nvPicPr>
          <p:cNvPr id="5" name="Picture 4" descr="C:\papas\Work\lab\17\002-28-3516.JPG"/>
          <p:cNvPicPr/>
          <p:nvPr/>
        </p:nvPicPr>
        <p:blipFill rotWithShape="1">
          <a:blip r:embed="rId4" cstate="print">
            <a:extLst>
              <a:ext uri="{BEBA8EAE-BF5A-486C-A8C5-ECC9F3942E4B}">
                <a14:imgProps xmlns:a14="http://schemas.microsoft.com/office/drawing/2010/main">
                  <a14:imgLayer r:embed="rId5">
                    <a14:imgEffect>
                      <a14:sharpenSoften amount="14000"/>
                    </a14:imgEffect>
                    <a14:imgEffect>
                      <a14:brightnessContrast bright="10000" contrast="30000"/>
                    </a14:imgEffect>
                  </a14:imgLayer>
                </a14:imgProps>
              </a:ext>
              <a:ext uri="{28A0092B-C50C-407E-A947-70E740481C1C}">
                <a14:useLocalDpi xmlns:a14="http://schemas.microsoft.com/office/drawing/2010/main" val="0"/>
              </a:ext>
            </a:extLst>
          </a:blip>
          <a:srcRect l="6780" t="2824" r="8091" b="5650"/>
          <a:stretch/>
        </p:blipFill>
        <p:spPr bwMode="auto">
          <a:xfrm>
            <a:off x="723189" y="2348880"/>
            <a:ext cx="1377315" cy="1974850"/>
          </a:xfrm>
          <a:prstGeom prst="rect">
            <a:avLst/>
          </a:prstGeom>
          <a:noFill/>
          <a:ln>
            <a:noFill/>
          </a:ln>
          <a:extLst>
            <a:ext uri="{53640926-AAD7-44D8-BBD7-CCE9431645EC}">
              <a14:shadowObscured xmlns:a14="http://schemas.microsoft.com/office/drawing/2010/main"/>
            </a:ext>
          </a:extLst>
        </p:spPr>
      </p:pic>
      <p:pic>
        <p:nvPicPr>
          <p:cNvPr id="6" name="Picture 5" descr="C:\papas\Work\lab\30\002-42-9063.JPG"/>
          <p:cNvPicPr/>
          <p:nvPr/>
        </p:nvPicPr>
        <p:blipFill>
          <a:blip r:embed="rId6" cstate="print">
            <a:extLst>
              <a:ext uri="{BEBA8EAE-BF5A-486C-A8C5-ECC9F3942E4B}">
                <a14:imgProps xmlns:a14="http://schemas.microsoft.com/office/drawing/2010/main">
                  <a14:imgLayer r:embed="rId7">
                    <a14:imgEffect>
                      <a14:sharpenSoften amount="22000"/>
                    </a14:imgEffect>
                    <a14:imgEffect>
                      <a14:brightnessContrast bright="22000"/>
                    </a14:imgEffect>
                  </a14:imgLayer>
                </a14:imgProps>
              </a:ext>
              <a:ext uri="{28A0092B-C50C-407E-A947-70E740481C1C}">
                <a14:useLocalDpi xmlns:a14="http://schemas.microsoft.com/office/drawing/2010/main" val="0"/>
              </a:ext>
            </a:extLst>
          </a:blip>
          <a:srcRect/>
          <a:stretch>
            <a:fillRect/>
          </a:stretch>
        </p:blipFill>
        <p:spPr bwMode="auto">
          <a:xfrm>
            <a:off x="6948264" y="188640"/>
            <a:ext cx="1426210" cy="1901825"/>
          </a:xfrm>
          <a:prstGeom prst="rect">
            <a:avLst/>
          </a:prstGeom>
          <a:noFill/>
          <a:ln>
            <a:noFill/>
          </a:ln>
        </p:spPr>
      </p:pic>
      <p:pic>
        <p:nvPicPr>
          <p:cNvPr id="7" name="Picture 6" descr="C:\papas\Work\lab\17\002-29-3663.JPG"/>
          <p:cNvPicPr/>
          <p:nvPr/>
        </p:nvPicPr>
        <p:blipFill rotWithShape="1">
          <a:blip r:embed="rId8" cstate="print">
            <a:extLst>
              <a:ext uri="{BEBA8EAE-BF5A-486C-A8C5-ECC9F3942E4B}">
                <a14:imgProps xmlns:a14="http://schemas.microsoft.com/office/drawing/2010/main">
                  <a14:imgLayer r:embed="rId9">
                    <a14:imgEffect>
                      <a14:sharpenSoften amount="15000"/>
                    </a14:imgEffect>
                    <a14:imgEffect>
                      <a14:brightnessContrast bright="18000" contrast="30000"/>
                    </a14:imgEffect>
                  </a14:imgLayer>
                </a14:imgProps>
              </a:ext>
              <a:ext uri="{28A0092B-C50C-407E-A947-70E740481C1C}">
                <a14:useLocalDpi xmlns:a14="http://schemas.microsoft.com/office/drawing/2010/main" val="0"/>
              </a:ext>
            </a:extLst>
          </a:blip>
          <a:srcRect l="7675" t="5049" r="8655" b="7679"/>
          <a:stretch/>
        </p:blipFill>
        <p:spPr bwMode="auto">
          <a:xfrm>
            <a:off x="6948264" y="2291745"/>
            <a:ext cx="1445895" cy="2011680"/>
          </a:xfrm>
          <a:prstGeom prst="rect">
            <a:avLst/>
          </a:prstGeom>
          <a:noFill/>
          <a:ln>
            <a:noFill/>
          </a:ln>
          <a:extLst>
            <a:ext uri="{53640926-AAD7-44D8-BBD7-CCE9431645EC}">
              <a14:shadowObscured xmlns:a14="http://schemas.microsoft.com/office/drawing/2010/main"/>
            </a:ext>
          </a:extLst>
        </p:spPr>
      </p:pic>
      <p:pic>
        <p:nvPicPr>
          <p:cNvPr id="8" name="Picture 7" descr="C:\papas\Work\lab\30\002-42-9080.JPG"/>
          <p:cNvPicPr/>
          <p:nvPr/>
        </p:nvPicPr>
        <p:blipFill rotWithShape="1">
          <a:blip r:embed="rId10" cstate="print">
            <a:extLst>
              <a:ext uri="{BEBA8EAE-BF5A-486C-A8C5-ECC9F3942E4B}">
                <a14:imgProps xmlns:a14="http://schemas.microsoft.com/office/drawing/2010/main">
                  <a14:imgLayer r:embed="rId11">
                    <a14:imgEffect>
                      <a14:brightnessContrast bright="14000" contrast="14000"/>
                    </a14:imgEffect>
                  </a14:imgLayer>
                </a14:imgProps>
              </a:ext>
              <a:ext uri="{28A0092B-C50C-407E-A947-70E740481C1C}">
                <a14:useLocalDpi xmlns:a14="http://schemas.microsoft.com/office/drawing/2010/main" val="0"/>
              </a:ext>
            </a:extLst>
          </a:blip>
          <a:srcRect l="1" r="6134"/>
          <a:stretch/>
        </p:blipFill>
        <p:spPr bwMode="auto">
          <a:xfrm>
            <a:off x="712395" y="4509120"/>
            <a:ext cx="1398905" cy="1986915"/>
          </a:xfrm>
          <a:prstGeom prst="rect">
            <a:avLst/>
          </a:prstGeom>
          <a:noFill/>
          <a:ln>
            <a:noFill/>
          </a:ln>
          <a:extLst>
            <a:ext uri="{53640926-AAD7-44D8-BBD7-CCE9431645EC}">
              <a14:shadowObscured xmlns:a14="http://schemas.microsoft.com/office/drawing/2010/main"/>
            </a:ext>
          </a:extLst>
        </p:spPr>
      </p:pic>
      <p:pic>
        <p:nvPicPr>
          <p:cNvPr id="10" name="Picture 9" descr="E:\PHD\NEES PHOTO GIA PHD\ΠΑΠΠΑΣ ΤΟΜΠΡΟΣ ΚΕΦΑΛΛΗΝΟΣ.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83768" y="188640"/>
            <a:ext cx="4100611" cy="6307395"/>
          </a:xfrm>
          <a:prstGeom prst="rect">
            <a:avLst/>
          </a:prstGeom>
          <a:noFill/>
          <a:ln>
            <a:noFill/>
          </a:ln>
        </p:spPr>
      </p:pic>
      <p:pic>
        <p:nvPicPr>
          <p:cNvPr id="11" name="Picture 10" descr="C:\papas\Work\lab\28\002-40-8021.JPG"/>
          <p:cNvPicPr/>
          <p:nvPr/>
        </p:nvPicPr>
        <p:blipFill rotWithShape="1">
          <a:blip r:embed="rId13" cstate="print">
            <a:extLst>
              <a:ext uri="{BEBA8EAE-BF5A-486C-A8C5-ECC9F3942E4B}">
                <a14:imgProps xmlns:a14="http://schemas.microsoft.com/office/drawing/2010/main">
                  <a14:imgLayer r:embed="rId14">
                    <a14:imgEffect>
                      <a14:sharpenSoften amount="44000"/>
                    </a14:imgEffect>
                    <a14:imgEffect>
                      <a14:brightnessContrast bright="-10000" contrast="54000"/>
                    </a14:imgEffect>
                  </a14:imgLayer>
                </a14:imgProps>
              </a:ext>
              <a:ext uri="{28A0092B-C50C-407E-A947-70E740481C1C}">
                <a14:useLocalDpi xmlns:a14="http://schemas.microsoft.com/office/drawing/2010/main" val="0"/>
              </a:ext>
            </a:extLst>
          </a:blip>
          <a:srcRect l="3231" t="5172" r="8257" b="6897"/>
          <a:stretch/>
        </p:blipFill>
        <p:spPr bwMode="auto">
          <a:xfrm>
            <a:off x="6960964" y="4453240"/>
            <a:ext cx="1413510" cy="1052830"/>
          </a:xfrm>
          <a:prstGeom prst="rect">
            <a:avLst/>
          </a:prstGeom>
          <a:noFill/>
          <a:ln>
            <a:noFill/>
          </a:ln>
          <a:extLst>
            <a:ext uri="{53640926-AAD7-44D8-BBD7-CCE9431645EC}">
              <a14:shadowObscured xmlns:a14="http://schemas.microsoft.com/office/drawing/2010/main"/>
            </a:ext>
          </a:extLst>
        </p:spPr>
      </p:pic>
      <p:pic>
        <p:nvPicPr>
          <p:cNvPr id="12" name="Picture 11" descr="C:\papas\Work\lab\17\002-29-3642.JPG"/>
          <p:cNvPicPr/>
          <p:nvPr/>
        </p:nvPicPr>
        <p:blipFill rotWithShape="1">
          <a:blip r:embed="rId15" cstate="print">
            <a:extLst>
              <a:ext uri="{BEBA8EAE-BF5A-486C-A8C5-ECC9F3942E4B}">
                <a14:imgProps xmlns:a14="http://schemas.microsoft.com/office/drawing/2010/main">
                  <a14:imgLayer r:embed="rId16">
                    <a14:imgEffect>
                      <a14:sharpenSoften amount="77000"/>
                    </a14:imgEffect>
                    <a14:imgEffect>
                      <a14:brightnessContrast bright="-2000" contrast="50000"/>
                    </a14:imgEffect>
                  </a14:imgLayer>
                </a14:imgProps>
              </a:ext>
              <a:ext uri="{28A0092B-C50C-407E-A947-70E740481C1C}">
                <a14:useLocalDpi xmlns:a14="http://schemas.microsoft.com/office/drawing/2010/main" val="0"/>
              </a:ext>
            </a:extLst>
          </a:blip>
          <a:srcRect l="2143" t="6667" r="5713" b="8564"/>
          <a:stretch/>
        </p:blipFill>
        <p:spPr bwMode="auto">
          <a:xfrm>
            <a:off x="6960964" y="5520675"/>
            <a:ext cx="1413510" cy="9753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536570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052736"/>
            <a:ext cx="2822448" cy="4315968"/>
          </a:xfrm>
          <a:prstGeom prst="rect">
            <a:avLst/>
          </a:prstGeom>
        </p:spPr>
      </p:pic>
      <p:sp>
        <p:nvSpPr>
          <p:cNvPr id="3" name="TextBox 2"/>
          <p:cNvSpPr txBox="1"/>
          <p:nvPr/>
        </p:nvSpPr>
        <p:spPr>
          <a:xfrm>
            <a:off x="899592" y="5368704"/>
            <a:ext cx="2736304" cy="307777"/>
          </a:xfrm>
          <a:prstGeom prst="rect">
            <a:avLst/>
          </a:prstGeom>
          <a:noFill/>
        </p:spPr>
        <p:txBody>
          <a:bodyPr wrap="square" rtlCol="0">
            <a:spAutoFit/>
          </a:bodyPr>
          <a:lstStyle/>
          <a:p>
            <a:r>
              <a:rPr lang="el-GR" sz="1400" i="1" dirty="0" smtClean="0">
                <a:solidFill>
                  <a:schemeClr val="bg1"/>
                </a:solidFill>
              </a:rPr>
              <a:t>Γυναικείο γυμνό</a:t>
            </a:r>
            <a:r>
              <a:rPr lang="el-GR" sz="1400" dirty="0" smtClean="0">
                <a:solidFill>
                  <a:schemeClr val="bg1"/>
                </a:solidFill>
              </a:rPr>
              <a:t>, Αθήνα 1954</a:t>
            </a:r>
            <a:endParaRPr lang="el-GR" sz="14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1052736"/>
            <a:ext cx="2766966" cy="4315968"/>
          </a:xfrm>
          <a:prstGeom prst="rect">
            <a:avLst/>
          </a:prstGeom>
        </p:spPr>
      </p:pic>
      <p:sp>
        <p:nvSpPr>
          <p:cNvPr id="5" name="TextBox 4"/>
          <p:cNvSpPr txBox="1"/>
          <p:nvPr/>
        </p:nvSpPr>
        <p:spPr>
          <a:xfrm>
            <a:off x="4860032" y="5368704"/>
            <a:ext cx="2766966" cy="307777"/>
          </a:xfrm>
          <a:prstGeom prst="rect">
            <a:avLst/>
          </a:prstGeom>
          <a:noFill/>
        </p:spPr>
        <p:txBody>
          <a:bodyPr wrap="square" rtlCol="0">
            <a:spAutoFit/>
          </a:bodyPr>
          <a:lstStyle/>
          <a:p>
            <a:r>
              <a:rPr lang="el-GR" sz="1400" i="1" dirty="0" smtClean="0">
                <a:solidFill>
                  <a:schemeClr val="bg1"/>
                </a:solidFill>
              </a:rPr>
              <a:t>Γυναίκα καθισμένη</a:t>
            </a:r>
            <a:r>
              <a:rPr lang="el-GR" sz="1400" dirty="0" smtClean="0">
                <a:solidFill>
                  <a:schemeClr val="bg1"/>
                </a:solidFill>
              </a:rPr>
              <a:t>, Αθήνα 1952</a:t>
            </a:r>
            <a:endParaRPr lang="el-GR" sz="1400" dirty="0">
              <a:solidFill>
                <a:schemeClr val="bg1"/>
              </a:solidFill>
            </a:endParaRPr>
          </a:p>
        </p:txBody>
      </p:sp>
    </p:spTree>
    <p:extLst>
      <p:ext uri="{BB962C8B-B14F-4D97-AF65-F5344CB8AC3E}">
        <p14:creationId xmlns:p14="http://schemas.microsoft.com/office/powerpoint/2010/main" val="5987204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764703"/>
            <a:ext cx="3240360" cy="4902441"/>
          </a:xfrm>
          <a:prstGeom prst="rect">
            <a:avLst/>
          </a:prstGeom>
        </p:spPr>
      </p:pic>
      <p:sp>
        <p:nvSpPr>
          <p:cNvPr id="3" name="TextBox 2"/>
          <p:cNvSpPr txBox="1"/>
          <p:nvPr/>
        </p:nvSpPr>
        <p:spPr>
          <a:xfrm>
            <a:off x="827584" y="5733256"/>
            <a:ext cx="3240360" cy="307777"/>
          </a:xfrm>
          <a:prstGeom prst="rect">
            <a:avLst/>
          </a:prstGeom>
          <a:noFill/>
        </p:spPr>
        <p:txBody>
          <a:bodyPr wrap="square" rtlCol="0">
            <a:spAutoFit/>
          </a:bodyPr>
          <a:lstStyle/>
          <a:p>
            <a:pPr algn="ctr"/>
            <a:r>
              <a:rPr lang="el-GR" sz="1400" i="1" dirty="0" smtClean="0">
                <a:solidFill>
                  <a:schemeClr val="bg1"/>
                </a:solidFill>
              </a:rPr>
              <a:t>Βοσκός</a:t>
            </a:r>
            <a:r>
              <a:rPr lang="el-GR" sz="1400" dirty="0" smtClean="0">
                <a:solidFill>
                  <a:schemeClr val="bg1"/>
                </a:solidFill>
              </a:rPr>
              <a:t>, Αθήνα 1955-60</a:t>
            </a:r>
            <a:endParaRPr lang="el-GR" sz="1400"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764703"/>
            <a:ext cx="3676830" cy="4902441"/>
          </a:xfrm>
          <a:prstGeom prst="rect">
            <a:avLst/>
          </a:prstGeom>
        </p:spPr>
      </p:pic>
      <p:sp>
        <p:nvSpPr>
          <p:cNvPr id="5" name="TextBox 4"/>
          <p:cNvSpPr txBox="1"/>
          <p:nvPr/>
        </p:nvSpPr>
        <p:spPr>
          <a:xfrm>
            <a:off x="5358238" y="5733255"/>
            <a:ext cx="3024336" cy="307777"/>
          </a:xfrm>
          <a:prstGeom prst="rect">
            <a:avLst/>
          </a:prstGeom>
          <a:noFill/>
        </p:spPr>
        <p:txBody>
          <a:bodyPr wrap="square" rtlCol="0">
            <a:spAutoFit/>
          </a:bodyPr>
          <a:lstStyle/>
          <a:p>
            <a:r>
              <a:rPr lang="el-GR" sz="1400" i="1" dirty="0" smtClean="0">
                <a:solidFill>
                  <a:schemeClr val="bg1"/>
                </a:solidFill>
              </a:rPr>
              <a:t>Νέος καθιστός</a:t>
            </a:r>
            <a:r>
              <a:rPr lang="el-GR" sz="1400" dirty="0" smtClean="0">
                <a:solidFill>
                  <a:schemeClr val="bg1"/>
                </a:solidFill>
              </a:rPr>
              <a:t>, Αθήνα 1960</a:t>
            </a:r>
            <a:endParaRPr lang="el-GR" sz="1400" dirty="0">
              <a:solidFill>
                <a:schemeClr val="bg1"/>
              </a:solidFill>
            </a:endParaRPr>
          </a:p>
        </p:txBody>
      </p:sp>
    </p:spTree>
    <p:extLst>
      <p:ext uri="{BB962C8B-B14F-4D97-AF65-F5344CB8AC3E}">
        <p14:creationId xmlns:p14="http://schemas.microsoft.com/office/powerpoint/2010/main" val="36946650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extLst>
              <a:ext uri="{28A0092B-C50C-407E-A947-70E740481C1C}">
                <a14:useLocalDpi xmlns:a14="http://schemas.microsoft.com/office/drawing/2010/main" val="0"/>
              </a:ext>
            </a:extLst>
          </a:blip>
          <a:srcRect t="8887" b="26409"/>
          <a:stretch/>
        </p:blipFill>
        <p:spPr bwMode="auto">
          <a:xfrm>
            <a:off x="467544" y="260647"/>
            <a:ext cx="4320480" cy="2067993"/>
          </a:xfrm>
          <a:prstGeom prst="rect">
            <a:avLst/>
          </a:prstGeom>
          <a:ln>
            <a:noFill/>
          </a:ln>
          <a:extLst>
            <a:ext uri="{53640926-AAD7-44D8-BBD7-CCE9431645EC}">
              <a14:shadowObscured xmlns:a14="http://schemas.microsoft.com/office/drawing/2010/main"/>
            </a:ext>
          </a:extLst>
        </p:spPr>
      </p:pic>
      <p:pic>
        <p:nvPicPr>
          <p:cNvPr id="3" name="Picture 2"/>
          <p:cNvPicPr/>
          <p:nvPr/>
        </p:nvPicPr>
        <p:blipFill rotWithShape="1">
          <a:blip r:embed="rId3">
            <a:extLst>
              <a:ext uri="{28A0092B-C50C-407E-A947-70E740481C1C}">
                <a14:useLocalDpi xmlns:a14="http://schemas.microsoft.com/office/drawing/2010/main" val="0"/>
              </a:ext>
            </a:extLst>
          </a:blip>
          <a:srcRect l="4863" t="16168" r="18312"/>
          <a:stretch/>
        </p:blipFill>
        <p:spPr bwMode="auto">
          <a:xfrm>
            <a:off x="5759355" y="260647"/>
            <a:ext cx="3127031" cy="2059472"/>
          </a:xfrm>
          <a:prstGeom prst="rect">
            <a:avLst/>
          </a:prstGeom>
          <a:ln>
            <a:noFill/>
          </a:ln>
          <a:extLst>
            <a:ext uri="{53640926-AAD7-44D8-BBD7-CCE9431645EC}">
              <a14:shadowObscured xmlns:a14="http://schemas.microsoft.com/office/drawing/2010/main"/>
            </a:ext>
          </a:extLst>
        </p:spPr>
      </p:pic>
      <p:pic>
        <p:nvPicPr>
          <p:cNvPr id="4" name="Picture 3" descr="http://www.bluffton.edu/~sullivanm/mooretoronto/reclining514sm.jpg"/>
          <p:cNvPicPr/>
          <p:nvPr/>
        </p:nvPicPr>
        <p:blipFill>
          <a:blip r:embed="rId4">
            <a:extLst>
              <a:ext uri="{28A0092B-C50C-407E-A947-70E740481C1C}">
                <a14:useLocalDpi xmlns:a14="http://schemas.microsoft.com/office/drawing/2010/main" val="0"/>
              </a:ext>
            </a:extLst>
          </a:blip>
          <a:srcRect/>
          <a:stretch>
            <a:fillRect/>
          </a:stretch>
        </p:blipFill>
        <p:spPr bwMode="auto">
          <a:xfrm>
            <a:off x="2897510" y="3038478"/>
            <a:ext cx="2628900" cy="1878965"/>
          </a:xfrm>
          <a:prstGeom prst="rect">
            <a:avLst/>
          </a:prstGeom>
          <a:noFill/>
          <a:ln>
            <a:noFill/>
          </a:ln>
        </p:spPr>
      </p:pic>
      <p:pic>
        <p:nvPicPr>
          <p:cNvPr id="5" name="Picture 4" descr="http://www.henry-moore.org/images/huddersfield_lh405_1.jpg"/>
          <p:cNvPicPr/>
          <p:nvPr/>
        </p:nvPicPr>
        <p:blipFill>
          <a:blip r:embed="rId5">
            <a:extLst>
              <a:ext uri="{28A0092B-C50C-407E-A947-70E740481C1C}">
                <a14:useLocalDpi xmlns:a14="http://schemas.microsoft.com/office/drawing/2010/main" val="0"/>
              </a:ext>
            </a:extLst>
          </a:blip>
          <a:srcRect/>
          <a:stretch>
            <a:fillRect/>
          </a:stretch>
        </p:blipFill>
        <p:spPr bwMode="auto">
          <a:xfrm>
            <a:off x="5983466" y="3038477"/>
            <a:ext cx="2926715" cy="1878965"/>
          </a:xfrm>
          <a:prstGeom prst="rect">
            <a:avLst/>
          </a:prstGeom>
          <a:noFill/>
          <a:ln>
            <a:noFill/>
          </a:ln>
        </p:spPr>
      </p:pic>
      <p:pic>
        <p:nvPicPr>
          <p:cNvPr id="6" name="Picture 5" descr="http://users.sch.gr/ipap/Ellinikos%20Politismos/Afaia/im.afaia/afaia,%20aeg.dyt.ae.5.jpg"/>
          <p:cNvPicPr/>
          <p:nvPr/>
        </p:nvPicPr>
        <p:blipFill rotWithShape="1">
          <a:blip r:embed="rId6">
            <a:extLst>
              <a:ext uri="{28A0092B-C50C-407E-A947-70E740481C1C}">
                <a14:useLocalDpi xmlns:a14="http://schemas.microsoft.com/office/drawing/2010/main" val="0"/>
              </a:ext>
            </a:extLst>
          </a:blip>
          <a:srcRect l="4999" r="4667" b="56273"/>
          <a:stretch/>
        </p:blipFill>
        <p:spPr bwMode="auto">
          <a:xfrm>
            <a:off x="2415060" y="5060412"/>
            <a:ext cx="3140075" cy="1389380"/>
          </a:xfrm>
          <a:prstGeom prst="rect">
            <a:avLst/>
          </a:prstGeom>
          <a:noFill/>
          <a:ln>
            <a:noFill/>
          </a:ln>
          <a:extLst>
            <a:ext uri="{53640926-AAD7-44D8-BBD7-CCE9431645EC}">
              <a14:shadowObscured xmlns:a14="http://schemas.microsoft.com/office/drawing/2010/main"/>
            </a:ext>
          </a:extLst>
        </p:spPr>
      </p:pic>
      <p:pic>
        <p:nvPicPr>
          <p:cNvPr id="7" name="Picture 6" descr="http://users.sch.gr/ipap/Ellinikos%20Politismos/Afaia/im.afaia/afaia,%20aegina.an.ae.10.jpg"/>
          <p:cNvPicPr/>
          <p:nvPr/>
        </p:nvPicPr>
        <p:blipFill rotWithShape="1">
          <a:blip r:embed="rId7">
            <a:extLst>
              <a:ext uri="{28A0092B-C50C-407E-A947-70E740481C1C}">
                <a14:useLocalDpi xmlns:a14="http://schemas.microsoft.com/office/drawing/2010/main" val="0"/>
              </a:ext>
            </a:extLst>
          </a:blip>
          <a:srcRect b="58613"/>
          <a:stretch/>
        </p:blipFill>
        <p:spPr bwMode="auto">
          <a:xfrm>
            <a:off x="5728196" y="5060412"/>
            <a:ext cx="3181985" cy="1389380"/>
          </a:xfrm>
          <a:prstGeom prst="rect">
            <a:avLst/>
          </a:prstGeom>
          <a:noFill/>
          <a:ln>
            <a:noFill/>
          </a:ln>
          <a:extLst>
            <a:ext uri="{53640926-AAD7-44D8-BBD7-CCE9431645EC}">
              <a14:shadowObscured xmlns:a14="http://schemas.microsoft.com/office/drawing/2010/main"/>
            </a:ext>
          </a:extLst>
        </p:spPr>
      </p:pic>
      <p:sp>
        <p:nvSpPr>
          <p:cNvPr id="8" name="TextBox 7"/>
          <p:cNvSpPr txBox="1"/>
          <p:nvPr/>
        </p:nvSpPr>
        <p:spPr>
          <a:xfrm>
            <a:off x="467544" y="3461453"/>
            <a:ext cx="2232248" cy="738664"/>
          </a:xfrm>
          <a:prstGeom prst="rect">
            <a:avLst/>
          </a:prstGeom>
          <a:noFill/>
        </p:spPr>
        <p:txBody>
          <a:bodyPr wrap="square" rtlCol="0">
            <a:spAutoFit/>
          </a:bodyPr>
          <a:lstStyle/>
          <a:p>
            <a:r>
              <a:rPr lang="en-US" sz="1400" dirty="0" smtClean="0">
                <a:solidFill>
                  <a:schemeClr val="bg1"/>
                </a:solidFill>
                <a:latin typeface="Calibri" panose="020F0502020204030204" pitchFamily="34" charset="0"/>
              </a:rPr>
              <a:t>Henry Moore </a:t>
            </a:r>
          </a:p>
          <a:p>
            <a:r>
              <a:rPr lang="en-US" sz="1400" i="1" dirty="0" smtClean="0">
                <a:solidFill>
                  <a:schemeClr val="bg1"/>
                </a:solidFill>
                <a:latin typeface="Calibri" panose="020F0502020204030204" pitchFamily="34" charset="0"/>
              </a:rPr>
              <a:t>Reclining woman</a:t>
            </a:r>
            <a:r>
              <a:rPr lang="en-US" sz="1400" dirty="0" smtClean="0">
                <a:solidFill>
                  <a:schemeClr val="bg1"/>
                </a:solidFill>
                <a:latin typeface="Calibri" panose="020F0502020204030204" pitchFamily="34" charset="0"/>
              </a:rPr>
              <a:t>, 1951</a:t>
            </a:r>
          </a:p>
          <a:p>
            <a:r>
              <a:rPr lang="en-US" sz="1400" i="1" dirty="0" smtClean="0">
                <a:solidFill>
                  <a:schemeClr val="bg1"/>
                </a:solidFill>
                <a:latin typeface="Calibri" panose="020F0502020204030204" pitchFamily="34" charset="0"/>
              </a:rPr>
              <a:t>Falling warrior</a:t>
            </a:r>
            <a:r>
              <a:rPr lang="en-US" sz="1400" dirty="0" smtClean="0">
                <a:solidFill>
                  <a:schemeClr val="bg1"/>
                </a:solidFill>
                <a:latin typeface="Calibri" panose="020F0502020204030204" pitchFamily="34" charset="0"/>
              </a:rPr>
              <a:t>, 1956-57</a:t>
            </a:r>
            <a:endParaRPr lang="el-GR" sz="1400" dirty="0">
              <a:solidFill>
                <a:schemeClr val="bg1"/>
              </a:solidFill>
              <a:latin typeface="Calibri" panose="020F0502020204030204" pitchFamily="34" charset="0"/>
            </a:endParaRPr>
          </a:p>
        </p:txBody>
      </p:sp>
      <p:sp>
        <p:nvSpPr>
          <p:cNvPr id="10" name="TextBox 9"/>
          <p:cNvSpPr txBox="1"/>
          <p:nvPr/>
        </p:nvSpPr>
        <p:spPr>
          <a:xfrm>
            <a:off x="4427984" y="6450025"/>
            <a:ext cx="4482197" cy="307777"/>
          </a:xfrm>
          <a:prstGeom prst="rect">
            <a:avLst/>
          </a:prstGeom>
          <a:noFill/>
        </p:spPr>
        <p:txBody>
          <a:bodyPr wrap="square" rtlCol="0">
            <a:spAutoFit/>
          </a:bodyPr>
          <a:lstStyle/>
          <a:p>
            <a:pPr algn="r"/>
            <a:r>
              <a:rPr lang="el-GR" sz="1400" dirty="0" err="1" smtClean="0">
                <a:solidFill>
                  <a:schemeClr val="bg1"/>
                </a:solidFill>
              </a:rPr>
              <a:t>Αετωματικά</a:t>
            </a:r>
            <a:r>
              <a:rPr lang="el-GR" sz="1400" dirty="0" smtClean="0">
                <a:solidFill>
                  <a:schemeClr val="bg1"/>
                </a:solidFill>
              </a:rPr>
              <a:t> γλυπτά στο Ναό της Αφαίας, Αίγινα</a:t>
            </a:r>
            <a:endParaRPr lang="el-GR" sz="1400" dirty="0">
              <a:solidFill>
                <a:schemeClr val="bg1"/>
              </a:solidFill>
            </a:endParaRPr>
          </a:p>
        </p:txBody>
      </p:sp>
      <p:sp>
        <p:nvSpPr>
          <p:cNvPr id="11" name="TextBox 10"/>
          <p:cNvSpPr txBox="1"/>
          <p:nvPr/>
        </p:nvSpPr>
        <p:spPr>
          <a:xfrm>
            <a:off x="4644008" y="2328640"/>
            <a:ext cx="4242378" cy="523220"/>
          </a:xfrm>
          <a:prstGeom prst="rect">
            <a:avLst/>
          </a:prstGeom>
          <a:noFill/>
        </p:spPr>
        <p:txBody>
          <a:bodyPr wrap="square" rtlCol="0">
            <a:spAutoFit/>
          </a:bodyPr>
          <a:lstStyle/>
          <a:p>
            <a:pPr algn="r"/>
            <a:r>
              <a:rPr lang="el-GR" sz="1400" dirty="0" smtClean="0">
                <a:solidFill>
                  <a:schemeClr val="bg1"/>
                </a:solidFill>
              </a:rPr>
              <a:t>Γιάννης Παππάς, </a:t>
            </a:r>
            <a:r>
              <a:rPr lang="el-GR" sz="1400" i="1" dirty="0" smtClean="0">
                <a:solidFill>
                  <a:schemeClr val="bg1"/>
                </a:solidFill>
              </a:rPr>
              <a:t>Ξενοιασιά</a:t>
            </a:r>
            <a:r>
              <a:rPr lang="el-GR" sz="1400" dirty="0" smtClean="0">
                <a:solidFill>
                  <a:schemeClr val="bg1"/>
                </a:solidFill>
              </a:rPr>
              <a:t>, Αστέρας  Βουλιαγμένης, 1966</a:t>
            </a:r>
            <a:endParaRPr lang="el-GR" sz="1400" dirty="0">
              <a:solidFill>
                <a:schemeClr val="bg1"/>
              </a:solidFill>
            </a:endParaRPr>
          </a:p>
        </p:txBody>
      </p:sp>
      <p:sp>
        <p:nvSpPr>
          <p:cNvPr id="12" name="TextBox 11"/>
          <p:cNvSpPr txBox="1"/>
          <p:nvPr/>
        </p:nvSpPr>
        <p:spPr>
          <a:xfrm>
            <a:off x="467544" y="2317391"/>
            <a:ext cx="4392488" cy="307777"/>
          </a:xfrm>
          <a:prstGeom prst="rect">
            <a:avLst/>
          </a:prstGeom>
          <a:noFill/>
        </p:spPr>
        <p:txBody>
          <a:bodyPr wrap="square" rtlCol="0">
            <a:spAutoFit/>
          </a:bodyPr>
          <a:lstStyle/>
          <a:p>
            <a:r>
              <a:rPr lang="el-GR" sz="1400" dirty="0" smtClean="0">
                <a:solidFill>
                  <a:schemeClr val="bg1"/>
                </a:solidFill>
              </a:rPr>
              <a:t>Γιάννης Παππάς, </a:t>
            </a:r>
            <a:r>
              <a:rPr lang="el-GR" sz="1400" i="1" dirty="0" smtClean="0">
                <a:solidFill>
                  <a:schemeClr val="bg1"/>
                </a:solidFill>
              </a:rPr>
              <a:t>Μελέτη για τη νήσο Μονή</a:t>
            </a:r>
            <a:r>
              <a:rPr lang="el-GR" sz="1400" dirty="0" smtClean="0">
                <a:solidFill>
                  <a:schemeClr val="bg1"/>
                </a:solidFill>
              </a:rPr>
              <a:t>, 1956 </a:t>
            </a:r>
            <a:r>
              <a:rPr lang="el-GR" sz="1400" dirty="0" smtClean="0">
                <a:solidFill>
                  <a:schemeClr val="bg1"/>
                </a:solidFill>
              </a:rPr>
              <a:t>-7</a:t>
            </a:r>
            <a:endParaRPr lang="el-GR" sz="1400" dirty="0">
              <a:solidFill>
                <a:schemeClr val="bg1"/>
              </a:solidFill>
            </a:endParaRPr>
          </a:p>
        </p:txBody>
      </p:sp>
    </p:spTree>
    <p:extLst>
      <p:ext uri="{BB962C8B-B14F-4D97-AF65-F5344CB8AC3E}">
        <p14:creationId xmlns:p14="http://schemas.microsoft.com/office/powerpoint/2010/main" val="38539378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984" y="176784"/>
            <a:ext cx="8638032" cy="6504432"/>
          </a:xfrm>
          <a:prstGeom prst="rect">
            <a:avLst/>
          </a:prstGeom>
        </p:spPr>
      </p:pic>
    </p:spTree>
    <p:extLst>
      <p:ext uri="{BB962C8B-B14F-4D97-AF65-F5344CB8AC3E}">
        <p14:creationId xmlns:p14="http://schemas.microsoft.com/office/powerpoint/2010/main" val="33964687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587" t="1701" r="1905" b="1701"/>
          <a:stretch/>
        </p:blipFill>
        <p:spPr>
          <a:xfrm>
            <a:off x="395536" y="116632"/>
            <a:ext cx="8280920" cy="6624736"/>
          </a:xfrm>
          <a:prstGeom prst="rect">
            <a:avLst/>
          </a:prstGeom>
        </p:spPr>
      </p:pic>
    </p:spTree>
    <p:extLst>
      <p:ext uri="{BB962C8B-B14F-4D97-AF65-F5344CB8AC3E}">
        <p14:creationId xmlns:p14="http://schemas.microsoft.com/office/powerpoint/2010/main" val="25632134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908720"/>
            <a:ext cx="2834640" cy="4437888"/>
          </a:xfrm>
          <a:prstGeom prst="rect">
            <a:avLst/>
          </a:prstGeom>
        </p:spPr>
      </p:pic>
      <p:sp>
        <p:nvSpPr>
          <p:cNvPr id="4" name="TextBox 3"/>
          <p:cNvSpPr txBox="1"/>
          <p:nvPr/>
        </p:nvSpPr>
        <p:spPr>
          <a:xfrm>
            <a:off x="827584" y="5346608"/>
            <a:ext cx="2834640" cy="307777"/>
          </a:xfrm>
          <a:prstGeom prst="rect">
            <a:avLst/>
          </a:prstGeom>
          <a:noFill/>
        </p:spPr>
        <p:txBody>
          <a:bodyPr wrap="square" rtlCol="0">
            <a:spAutoFit/>
          </a:bodyPr>
          <a:lstStyle/>
          <a:p>
            <a:pPr algn="ctr"/>
            <a:r>
              <a:rPr lang="el-GR" sz="1400" i="1" dirty="0" smtClean="0">
                <a:solidFill>
                  <a:schemeClr val="bg1"/>
                </a:solidFill>
              </a:rPr>
              <a:t>Αναδυομένη</a:t>
            </a:r>
            <a:r>
              <a:rPr lang="el-GR" sz="1400" dirty="0" smtClean="0">
                <a:solidFill>
                  <a:schemeClr val="bg1"/>
                </a:solidFill>
              </a:rPr>
              <a:t>, 1971. </a:t>
            </a:r>
            <a:r>
              <a:rPr lang="el-GR" sz="1400" dirty="0" smtClean="0">
                <a:solidFill>
                  <a:schemeClr val="bg1"/>
                </a:solidFill>
              </a:rPr>
              <a:t> Άσφαλτος </a:t>
            </a:r>
            <a:endParaRPr lang="el-GR" sz="1400" dirty="0">
              <a:solidFill>
                <a:schemeClr val="bg1"/>
              </a:solidFill>
            </a:endParaRPr>
          </a:p>
        </p:txBody>
      </p:sp>
      <p:sp>
        <p:nvSpPr>
          <p:cNvPr id="6" name="TextBox 5"/>
          <p:cNvSpPr txBox="1"/>
          <p:nvPr/>
        </p:nvSpPr>
        <p:spPr>
          <a:xfrm>
            <a:off x="4499992" y="6003827"/>
            <a:ext cx="4321314" cy="307777"/>
          </a:xfrm>
          <a:prstGeom prst="rect">
            <a:avLst/>
          </a:prstGeom>
          <a:noFill/>
        </p:spPr>
        <p:txBody>
          <a:bodyPr wrap="square" rtlCol="0">
            <a:spAutoFit/>
          </a:bodyPr>
          <a:lstStyle/>
          <a:p>
            <a:r>
              <a:rPr lang="el-GR" sz="1400" i="1" dirty="0" smtClean="0">
                <a:solidFill>
                  <a:schemeClr val="bg1"/>
                </a:solidFill>
              </a:rPr>
              <a:t>Το κορίτσι της  Λούτσας</a:t>
            </a:r>
            <a:r>
              <a:rPr lang="el-GR" sz="1400" dirty="0" smtClean="0">
                <a:solidFill>
                  <a:schemeClr val="bg1"/>
                </a:solidFill>
              </a:rPr>
              <a:t>, Αθήνα 1963. Σίδηρος </a:t>
            </a:r>
            <a:endParaRPr lang="el-GR" sz="1400" dirty="0">
              <a:solidFill>
                <a:schemeClr val="bg1"/>
              </a:solidFill>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32000"/>
                    </a14:imgEffect>
                  </a14:imgLayer>
                </a14:imgProps>
              </a:ext>
              <a:ext uri="{28A0092B-C50C-407E-A947-70E740481C1C}">
                <a14:useLocalDpi xmlns:a14="http://schemas.microsoft.com/office/drawing/2010/main" val="0"/>
              </a:ext>
            </a:extLst>
          </a:blip>
          <a:stretch>
            <a:fillRect/>
          </a:stretch>
        </p:blipFill>
        <p:spPr>
          <a:xfrm>
            <a:off x="4355976" y="332656"/>
            <a:ext cx="4229866" cy="5639821"/>
          </a:xfrm>
          <a:prstGeom prst="rect">
            <a:avLst/>
          </a:prstGeom>
        </p:spPr>
      </p:pic>
    </p:spTree>
    <p:extLst>
      <p:ext uri="{BB962C8B-B14F-4D97-AF65-F5344CB8AC3E}">
        <p14:creationId xmlns:p14="http://schemas.microsoft.com/office/powerpoint/2010/main" val="15770030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harpenSoften amount="41000"/>
                    </a14:imgEffect>
                    <a14:imgEffect>
                      <a14:brightnessContrast bright="12000" contrast="5000"/>
                    </a14:imgEffect>
                  </a14:imgLayer>
                </a14:imgProps>
              </a:ext>
              <a:ext uri="{28A0092B-C50C-407E-A947-70E740481C1C}">
                <a14:useLocalDpi xmlns:a14="http://schemas.microsoft.com/office/drawing/2010/main" val="0"/>
              </a:ext>
            </a:extLst>
          </a:blip>
          <a:stretch>
            <a:fillRect/>
          </a:stretch>
        </p:blipFill>
        <p:spPr>
          <a:xfrm>
            <a:off x="-301286" y="20112"/>
            <a:ext cx="9144000" cy="6858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3583" t="-430" r="13177" b="31789"/>
          <a:stretch/>
        </p:blipFill>
        <p:spPr bwMode="auto">
          <a:xfrm>
            <a:off x="630365" y="-49698"/>
            <a:ext cx="2915816" cy="692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2463" t="-1159" r="24763" b="1159"/>
          <a:stretch/>
        </p:blipFill>
        <p:spPr bwMode="auto">
          <a:xfrm>
            <a:off x="4477831" y="-73684"/>
            <a:ext cx="3491880" cy="695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29230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flipV="1">
            <a:off x="1187624" y="0"/>
            <a:ext cx="6552728" cy="6885776"/>
          </a:xfrm>
          <a:prstGeom prst="rect">
            <a:avLst/>
          </a:prstGeom>
        </p:spPr>
      </p:pic>
      <p:sp>
        <p:nvSpPr>
          <p:cNvPr id="3" name="TextBox 2"/>
          <p:cNvSpPr txBox="1"/>
          <p:nvPr/>
        </p:nvSpPr>
        <p:spPr>
          <a:xfrm>
            <a:off x="7740352" y="0"/>
            <a:ext cx="1080120" cy="1384995"/>
          </a:xfrm>
          <a:prstGeom prst="rect">
            <a:avLst/>
          </a:prstGeom>
          <a:noFill/>
        </p:spPr>
        <p:txBody>
          <a:bodyPr wrap="square" rtlCol="0">
            <a:spAutoFit/>
          </a:bodyPr>
          <a:lstStyle/>
          <a:p>
            <a:endParaRPr lang="el-GR" sz="1200" dirty="0" smtClean="0">
              <a:solidFill>
                <a:schemeClr val="bg1"/>
              </a:solidFill>
            </a:endParaRPr>
          </a:p>
          <a:p>
            <a:r>
              <a:rPr lang="el-GR" sz="1200" i="1" dirty="0" smtClean="0">
                <a:solidFill>
                  <a:schemeClr val="bg1"/>
                </a:solidFill>
              </a:rPr>
              <a:t>Δωδεκάθεο</a:t>
            </a:r>
            <a:r>
              <a:rPr lang="el-GR" sz="1200" dirty="0" smtClean="0">
                <a:solidFill>
                  <a:schemeClr val="bg1"/>
                </a:solidFill>
              </a:rPr>
              <a:t>. Σκηνογραφία για τις Ικέτιδες, Επίδαυρος, 1964</a:t>
            </a:r>
            <a:endParaRPr lang="el-GR" sz="1200" dirty="0">
              <a:solidFill>
                <a:schemeClr val="bg1"/>
              </a:solidFill>
            </a:endParaRPr>
          </a:p>
        </p:txBody>
      </p:sp>
    </p:spTree>
    <p:extLst>
      <p:ext uri="{BB962C8B-B14F-4D97-AF65-F5344CB8AC3E}">
        <p14:creationId xmlns:p14="http://schemas.microsoft.com/office/powerpoint/2010/main" val="8498537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926" t="8657" r="17713" b="8657"/>
          <a:stretch/>
        </p:blipFill>
        <p:spPr>
          <a:xfrm>
            <a:off x="1547664" y="908720"/>
            <a:ext cx="5976664" cy="5040560"/>
          </a:xfrm>
          <a:prstGeom prst="rect">
            <a:avLst/>
          </a:prstGeom>
        </p:spPr>
      </p:pic>
      <p:sp>
        <p:nvSpPr>
          <p:cNvPr id="3" name="TextBox 2"/>
          <p:cNvSpPr txBox="1"/>
          <p:nvPr/>
        </p:nvSpPr>
        <p:spPr>
          <a:xfrm>
            <a:off x="1547664" y="5949280"/>
            <a:ext cx="5976664" cy="307777"/>
          </a:xfrm>
          <a:prstGeom prst="rect">
            <a:avLst/>
          </a:prstGeom>
          <a:noFill/>
        </p:spPr>
        <p:txBody>
          <a:bodyPr wrap="square" rtlCol="0">
            <a:spAutoFit/>
          </a:bodyPr>
          <a:lstStyle/>
          <a:p>
            <a:pPr algn="ctr"/>
            <a:r>
              <a:rPr lang="el-GR" sz="1400" i="1" dirty="0" smtClean="0">
                <a:solidFill>
                  <a:schemeClr val="bg1"/>
                </a:solidFill>
              </a:rPr>
              <a:t>Το μάθημα της Ανατομίας</a:t>
            </a:r>
            <a:r>
              <a:rPr lang="el-GR" sz="1400" dirty="0" smtClean="0">
                <a:solidFill>
                  <a:schemeClr val="bg1"/>
                </a:solidFill>
              </a:rPr>
              <a:t>, Αθήνα 1972. Ακρυλικά σε λινάτσα</a:t>
            </a:r>
            <a:endParaRPr lang="el-GR" sz="1400" dirty="0">
              <a:solidFill>
                <a:schemeClr val="bg1"/>
              </a:solidFill>
            </a:endParaRPr>
          </a:p>
        </p:txBody>
      </p:sp>
    </p:spTree>
    <p:extLst>
      <p:ext uri="{BB962C8B-B14F-4D97-AF65-F5344CB8AC3E}">
        <p14:creationId xmlns:p14="http://schemas.microsoft.com/office/powerpoint/2010/main" val="32178211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8000"/>
                    </a14:imgEffect>
                  </a14:imgLayer>
                </a14:imgProps>
              </a:ext>
              <a:ext uri="{28A0092B-C50C-407E-A947-70E740481C1C}">
                <a14:useLocalDpi xmlns:a14="http://schemas.microsoft.com/office/drawing/2010/main" val="0"/>
              </a:ext>
            </a:extLst>
          </a:blip>
          <a:srcRect l="17701" t="3858" r="17701" b="3858"/>
          <a:stretch/>
        </p:blipFill>
        <p:spPr>
          <a:xfrm>
            <a:off x="1979712" y="620688"/>
            <a:ext cx="4973353" cy="5328592"/>
          </a:xfrm>
          <a:prstGeom prst="rect">
            <a:avLst/>
          </a:prstGeom>
        </p:spPr>
      </p:pic>
      <p:sp>
        <p:nvSpPr>
          <p:cNvPr id="3" name="TextBox 2"/>
          <p:cNvSpPr txBox="1"/>
          <p:nvPr/>
        </p:nvSpPr>
        <p:spPr>
          <a:xfrm>
            <a:off x="1979712" y="5949280"/>
            <a:ext cx="4824536" cy="307777"/>
          </a:xfrm>
          <a:prstGeom prst="rect">
            <a:avLst/>
          </a:prstGeom>
          <a:noFill/>
        </p:spPr>
        <p:txBody>
          <a:bodyPr wrap="square" rtlCol="0">
            <a:spAutoFit/>
          </a:bodyPr>
          <a:lstStyle/>
          <a:p>
            <a:pPr algn="ctr"/>
            <a:r>
              <a:rPr lang="el-GR" sz="1400" i="1" dirty="0" smtClean="0">
                <a:solidFill>
                  <a:schemeClr val="bg1"/>
                </a:solidFill>
              </a:rPr>
              <a:t>Νέοι</a:t>
            </a:r>
            <a:r>
              <a:rPr lang="el-GR" sz="1400" dirty="0" smtClean="0">
                <a:solidFill>
                  <a:schemeClr val="bg1"/>
                </a:solidFill>
              </a:rPr>
              <a:t>, Αθήνα 1970. Ακρυλικά σε ύφασμα</a:t>
            </a:r>
            <a:endParaRPr lang="el-GR" sz="1400" dirty="0">
              <a:solidFill>
                <a:schemeClr val="bg1"/>
              </a:solidFill>
            </a:endParaRPr>
          </a:p>
        </p:txBody>
      </p:sp>
    </p:spTree>
    <p:extLst>
      <p:ext uri="{BB962C8B-B14F-4D97-AF65-F5344CB8AC3E}">
        <p14:creationId xmlns:p14="http://schemas.microsoft.com/office/powerpoint/2010/main" val="6750030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7000"/>
                    </a14:imgEffect>
                    <a14:imgEffect>
                      <a14:brightnessContrast contrast="12000"/>
                    </a14:imgEffect>
                  </a14:imgLayer>
                </a14:imgProps>
              </a:ext>
              <a:ext uri="{28A0092B-C50C-407E-A947-70E740481C1C}">
                <a14:useLocalDpi xmlns:a14="http://schemas.microsoft.com/office/drawing/2010/main" val="0"/>
              </a:ext>
            </a:extLst>
          </a:blip>
          <a:srcRect l="12342" t="2532" r="11709" b="2532"/>
          <a:stretch/>
        </p:blipFill>
        <p:spPr>
          <a:xfrm>
            <a:off x="2123728" y="849413"/>
            <a:ext cx="5143154" cy="4821707"/>
          </a:xfrm>
          <a:prstGeom prst="rect">
            <a:avLst/>
          </a:prstGeom>
        </p:spPr>
      </p:pic>
      <p:sp>
        <p:nvSpPr>
          <p:cNvPr id="3" name="TextBox 2"/>
          <p:cNvSpPr txBox="1"/>
          <p:nvPr/>
        </p:nvSpPr>
        <p:spPr>
          <a:xfrm>
            <a:off x="2339752" y="5805264"/>
            <a:ext cx="5760640" cy="307777"/>
          </a:xfrm>
          <a:prstGeom prst="rect">
            <a:avLst/>
          </a:prstGeom>
          <a:noFill/>
        </p:spPr>
        <p:txBody>
          <a:bodyPr wrap="square" rtlCol="0">
            <a:spAutoFit/>
          </a:bodyPr>
          <a:lstStyle/>
          <a:p>
            <a:r>
              <a:rPr lang="el-GR" sz="1400" i="1" dirty="0" smtClean="0">
                <a:solidFill>
                  <a:schemeClr val="bg1"/>
                </a:solidFill>
              </a:rPr>
              <a:t>Η κρίση του </a:t>
            </a:r>
            <a:r>
              <a:rPr lang="el-GR" sz="1400" i="1" dirty="0" err="1" smtClean="0">
                <a:solidFill>
                  <a:schemeClr val="bg1"/>
                </a:solidFill>
              </a:rPr>
              <a:t>Πάριδος</a:t>
            </a:r>
            <a:r>
              <a:rPr lang="el-GR" sz="1400" dirty="0" smtClean="0">
                <a:solidFill>
                  <a:schemeClr val="bg1"/>
                </a:solidFill>
              </a:rPr>
              <a:t>, Αθήνα 1971. Ακρυλικά σε ύφασμα</a:t>
            </a:r>
            <a:endParaRPr lang="el-GR" sz="1400" dirty="0">
              <a:solidFill>
                <a:schemeClr val="bg1"/>
              </a:solidFill>
            </a:endParaRPr>
          </a:p>
        </p:txBody>
      </p:sp>
    </p:spTree>
    <p:extLst>
      <p:ext uri="{BB962C8B-B14F-4D97-AF65-F5344CB8AC3E}">
        <p14:creationId xmlns:p14="http://schemas.microsoft.com/office/powerpoint/2010/main" val="21451668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5809" y="5766946"/>
            <a:ext cx="3456384" cy="307777"/>
          </a:xfrm>
          <a:prstGeom prst="rect">
            <a:avLst/>
          </a:prstGeom>
          <a:noFill/>
        </p:spPr>
        <p:txBody>
          <a:bodyPr wrap="square" rtlCol="0">
            <a:spAutoFit/>
          </a:bodyPr>
          <a:lstStyle/>
          <a:p>
            <a:r>
              <a:rPr lang="el-GR" sz="1400" i="1" dirty="0" smtClean="0">
                <a:solidFill>
                  <a:schemeClr val="bg1"/>
                </a:solidFill>
              </a:rPr>
              <a:t>Καρυάτιδες του ‘71</a:t>
            </a:r>
            <a:r>
              <a:rPr lang="el-GR" sz="1400" dirty="0" smtClean="0">
                <a:solidFill>
                  <a:schemeClr val="bg1"/>
                </a:solidFill>
              </a:rPr>
              <a:t>. Ακρυλικά σε ύφασμα</a:t>
            </a:r>
            <a:endParaRPr lang="el-GR" sz="1400" dirty="0">
              <a:solidFill>
                <a:schemeClr val="bg1"/>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3086" t="3858" r="15393" b="3858"/>
          <a:stretch/>
        </p:blipFill>
        <p:spPr>
          <a:xfrm>
            <a:off x="1979712" y="692696"/>
            <a:ext cx="5208579" cy="5040560"/>
          </a:xfrm>
          <a:prstGeom prst="rect">
            <a:avLst/>
          </a:prstGeom>
        </p:spPr>
      </p:pic>
    </p:spTree>
    <p:extLst>
      <p:ext uri="{BB962C8B-B14F-4D97-AF65-F5344CB8AC3E}">
        <p14:creationId xmlns:p14="http://schemas.microsoft.com/office/powerpoint/2010/main" val="24435713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548680"/>
            <a:ext cx="3384376" cy="5287625"/>
          </a:xfrm>
          <a:prstGeom prst="rect">
            <a:avLst/>
          </a:prstGeom>
        </p:spPr>
      </p:pic>
      <p:sp>
        <p:nvSpPr>
          <p:cNvPr id="3" name="TextBox 2"/>
          <p:cNvSpPr txBox="1"/>
          <p:nvPr/>
        </p:nvSpPr>
        <p:spPr>
          <a:xfrm>
            <a:off x="3203848" y="5949280"/>
            <a:ext cx="2664296" cy="307777"/>
          </a:xfrm>
          <a:prstGeom prst="rect">
            <a:avLst/>
          </a:prstGeom>
          <a:noFill/>
        </p:spPr>
        <p:txBody>
          <a:bodyPr wrap="square" rtlCol="0">
            <a:spAutoFit/>
          </a:bodyPr>
          <a:lstStyle/>
          <a:p>
            <a:r>
              <a:rPr lang="el-GR" sz="1400" i="1" dirty="0" smtClean="0">
                <a:solidFill>
                  <a:schemeClr val="bg1"/>
                </a:solidFill>
              </a:rPr>
              <a:t>Χορεύτρια</a:t>
            </a:r>
            <a:r>
              <a:rPr lang="el-GR" sz="1400" dirty="0" smtClean="0">
                <a:solidFill>
                  <a:schemeClr val="bg1"/>
                </a:solidFill>
              </a:rPr>
              <a:t>, Αθήνα 1970</a:t>
            </a:r>
            <a:endParaRPr lang="el-GR" sz="1400" dirty="0">
              <a:solidFill>
                <a:schemeClr val="bg1"/>
              </a:solidFill>
            </a:endParaRPr>
          </a:p>
        </p:txBody>
      </p:sp>
    </p:spTree>
    <p:extLst>
      <p:ext uri="{BB962C8B-B14F-4D97-AF65-F5344CB8AC3E}">
        <p14:creationId xmlns:p14="http://schemas.microsoft.com/office/powerpoint/2010/main" val="34960582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r="6843" b="803"/>
          <a:stretch/>
        </p:blipFill>
        <p:spPr>
          <a:xfrm>
            <a:off x="5004048" y="476672"/>
            <a:ext cx="3672408" cy="5865768"/>
          </a:xfrm>
          <a:prstGeom prst="rect">
            <a:avLst/>
          </a:prstGeom>
        </p:spPr>
      </p:pic>
      <p:sp>
        <p:nvSpPr>
          <p:cNvPr id="4" name="TextBox 3"/>
          <p:cNvSpPr txBox="1"/>
          <p:nvPr/>
        </p:nvSpPr>
        <p:spPr>
          <a:xfrm>
            <a:off x="5004048" y="6381328"/>
            <a:ext cx="3672408" cy="307777"/>
          </a:xfrm>
          <a:prstGeom prst="rect">
            <a:avLst/>
          </a:prstGeom>
          <a:noFill/>
        </p:spPr>
        <p:txBody>
          <a:bodyPr wrap="square" rtlCol="0">
            <a:spAutoFit/>
          </a:bodyPr>
          <a:lstStyle/>
          <a:p>
            <a:pPr algn="ctr"/>
            <a:r>
              <a:rPr lang="el-GR" sz="1400" i="1" dirty="0" err="1" smtClean="0">
                <a:solidFill>
                  <a:schemeClr val="bg1"/>
                </a:solidFill>
              </a:rPr>
              <a:t>Ζεύς</a:t>
            </a:r>
            <a:r>
              <a:rPr lang="el-GR" sz="1400" i="1" dirty="0" smtClean="0">
                <a:solidFill>
                  <a:schemeClr val="bg1"/>
                </a:solidFill>
              </a:rPr>
              <a:t> και Αίγινα</a:t>
            </a:r>
            <a:r>
              <a:rPr lang="el-GR" sz="1400" dirty="0" smtClean="0">
                <a:solidFill>
                  <a:schemeClr val="bg1"/>
                </a:solidFill>
              </a:rPr>
              <a:t>, Αίγινα 1995-1998</a:t>
            </a:r>
            <a:endParaRPr lang="el-GR" sz="1400" dirty="0">
              <a:solidFill>
                <a:schemeClr val="bg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477226"/>
            <a:ext cx="3600400" cy="5893804"/>
          </a:xfrm>
          <a:prstGeom prst="rect">
            <a:avLst/>
          </a:prstGeom>
        </p:spPr>
      </p:pic>
      <p:sp>
        <p:nvSpPr>
          <p:cNvPr id="6" name="TextBox 5"/>
          <p:cNvSpPr txBox="1"/>
          <p:nvPr/>
        </p:nvSpPr>
        <p:spPr>
          <a:xfrm>
            <a:off x="1158177" y="6381328"/>
            <a:ext cx="3255124" cy="307777"/>
          </a:xfrm>
          <a:prstGeom prst="rect">
            <a:avLst/>
          </a:prstGeom>
          <a:noFill/>
        </p:spPr>
        <p:txBody>
          <a:bodyPr wrap="square" rtlCol="0">
            <a:spAutoFit/>
          </a:bodyPr>
          <a:lstStyle/>
          <a:p>
            <a:r>
              <a:rPr lang="el-GR" sz="1400" i="1" dirty="0" smtClean="0">
                <a:solidFill>
                  <a:schemeClr val="bg1"/>
                </a:solidFill>
              </a:rPr>
              <a:t>Ο πειρασμός της Εύας</a:t>
            </a:r>
            <a:r>
              <a:rPr lang="el-GR" sz="1400" dirty="0" smtClean="0">
                <a:solidFill>
                  <a:schemeClr val="bg1"/>
                </a:solidFill>
              </a:rPr>
              <a:t>, Αθήνα 1987</a:t>
            </a:r>
            <a:endParaRPr lang="el-GR" sz="1400" dirty="0">
              <a:solidFill>
                <a:schemeClr val="bg1"/>
              </a:solidFill>
            </a:endParaRPr>
          </a:p>
        </p:txBody>
      </p:sp>
    </p:spTree>
    <p:extLst>
      <p:ext uri="{BB962C8B-B14F-4D97-AF65-F5344CB8AC3E}">
        <p14:creationId xmlns:p14="http://schemas.microsoft.com/office/powerpoint/2010/main" val="41722955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8327" y="1268760"/>
            <a:ext cx="2533968" cy="3852720"/>
          </a:xfrm>
          <a:prstGeom prst="rect">
            <a:avLst/>
          </a:prstGeom>
        </p:spPr>
      </p:pic>
      <p:sp>
        <p:nvSpPr>
          <p:cNvPr id="5" name="TextBox 4"/>
          <p:cNvSpPr txBox="1"/>
          <p:nvPr/>
        </p:nvSpPr>
        <p:spPr>
          <a:xfrm>
            <a:off x="6588224" y="5259866"/>
            <a:ext cx="2874734" cy="307777"/>
          </a:xfrm>
          <a:prstGeom prst="rect">
            <a:avLst/>
          </a:prstGeom>
          <a:noFill/>
        </p:spPr>
        <p:txBody>
          <a:bodyPr wrap="square" rtlCol="0">
            <a:spAutoFit/>
          </a:bodyPr>
          <a:lstStyle/>
          <a:p>
            <a:r>
              <a:rPr lang="el-GR" sz="1400" i="1" dirty="0" smtClean="0">
                <a:solidFill>
                  <a:schemeClr val="bg1"/>
                </a:solidFill>
              </a:rPr>
              <a:t>Έφη</a:t>
            </a:r>
            <a:r>
              <a:rPr lang="el-GR" sz="1400" dirty="0" smtClean="0">
                <a:solidFill>
                  <a:schemeClr val="bg1"/>
                </a:solidFill>
              </a:rPr>
              <a:t>, Αθήνα 1995</a:t>
            </a:r>
            <a:endParaRPr lang="el-GR" sz="1400" dirty="0">
              <a:solidFill>
                <a:schemeClr val="bg1"/>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307" r="184"/>
          <a:stretch/>
        </p:blipFill>
        <p:spPr>
          <a:xfrm>
            <a:off x="179512" y="1268760"/>
            <a:ext cx="2952328" cy="3852720"/>
          </a:xfrm>
          <a:prstGeom prst="rect">
            <a:avLst/>
          </a:prstGeom>
        </p:spPr>
      </p:pic>
      <p:sp>
        <p:nvSpPr>
          <p:cNvPr id="7" name="TextBox 6"/>
          <p:cNvSpPr txBox="1"/>
          <p:nvPr/>
        </p:nvSpPr>
        <p:spPr>
          <a:xfrm>
            <a:off x="0" y="5259866"/>
            <a:ext cx="2952328" cy="523220"/>
          </a:xfrm>
          <a:prstGeom prst="rect">
            <a:avLst/>
          </a:prstGeom>
          <a:noFill/>
        </p:spPr>
        <p:txBody>
          <a:bodyPr wrap="square" rtlCol="0">
            <a:spAutoFit/>
          </a:bodyPr>
          <a:lstStyle/>
          <a:p>
            <a:pPr algn="ctr"/>
            <a:r>
              <a:rPr lang="el-GR" sz="1400" i="1" dirty="0" smtClean="0">
                <a:solidFill>
                  <a:schemeClr val="bg1"/>
                </a:solidFill>
              </a:rPr>
              <a:t>Έφη</a:t>
            </a:r>
            <a:r>
              <a:rPr lang="el-GR" sz="1400" dirty="0" smtClean="0">
                <a:solidFill>
                  <a:schemeClr val="bg1"/>
                </a:solidFill>
              </a:rPr>
              <a:t>, Αθήνα 1992. Λάδι σε κοντραπλακέ.</a:t>
            </a:r>
            <a:endParaRPr lang="el-GR" sz="1400" dirty="0">
              <a:solidFill>
                <a:schemeClr val="bg1"/>
              </a:solidFill>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6000" contrast="-33000"/>
                    </a14:imgEffect>
                  </a14:imgLayer>
                </a14:imgProps>
              </a:ext>
              <a:ext uri="{28A0092B-C50C-407E-A947-70E740481C1C}">
                <a14:useLocalDpi xmlns:a14="http://schemas.microsoft.com/office/drawing/2010/main" val="0"/>
              </a:ext>
            </a:extLst>
          </a:blip>
          <a:stretch>
            <a:fillRect/>
          </a:stretch>
        </p:blipFill>
        <p:spPr>
          <a:xfrm>
            <a:off x="3307305" y="1268760"/>
            <a:ext cx="2889540" cy="3852720"/>
          </a:xfrm>
          <a:prstGeom prst="rect">
            <a:avLst/>
          </a:prstGeom>
        </p:spPr>
      </p:pic>
      <p:sp>
        <p:nvSpPr>
          <p:cNvPr id="9" name="TextBox 8"/>
          <p:cNvSpPr txBox="1"/>
          <p:nvPr/>
        </p:nvSpPr>
        <p:spPr>
          <a:xfrm>
            <a:off x="3923928" y="5263521"/>
            <a:ext cx="2880320" cy="307777"/>
          </a:xfrm>
          <a:prstGeom prst="rect">
            <a:avLst/>
          </a:prstGeom>
          <a:noFill/>
        </p:spPr>
        <p:txBody>
          <a:bodyPr wrap="square" rtlCol="0">
            <a:spAutoFit/>
          </a:bodyPr>
          <a:lstStyle/>
          <a:p>
            <a:r>
              <a:rPr lang="el-GR" sz="1400" i="1" dirty="0" smtClean="0">
                <a:solidFill>
                  <a:schemeClr val="bg1"/>
                </a:solidFill>
              </a:rPr>
              <a:t>Διοτίμα</a:t>
            </a:r>
            <a:r>
              <a:rPr lang="el-GR" sz="1400" dirty="0" smtClean="0">
                <a:solidFill>
                  <a:schemeClr val="bg1"/>
                </a:solidFill>
              </a:rPr>
              <a:t>, Αθήνα 1993</a:t>
            </a:r>
            <a:endParaRPr lang="el-GR" sz="1400" dirty="0">
              <a:solidFill>
                <a:schemeClr val="bg1"/>
              </a:solidFill>
            </a:endParaRPr>
          </a:p>
        </p:txBody>
      </p:sp>
    </p:spTree>
    <p:extLst>
      <p:ext uri="{BB962C8B-B14F-4D97-AF65-F5344CB8AC3E}">
        <p14:creationId xmlns:p14="http://schemas.microsoft.com/office/powerpoint/2010/main" val="8474850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548680"/>
            <a:ext cx="3526167" cy="561662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548680"/>
            <a:ext cx="3846642" cy="5616624"/>
          </a:xfrm>
          <a:prstGeom prst="rect">
            <a:avLst/>
          </a:prstGeom>
        </p:spPr>
      </p:pic>
      <p:sp>
        <p:nvSpPr>
          <p:cNvPr id="5" name="TextBox 4"/>
          <p:cNvSpPr txBox="1"/>
          <p:nvPr/>
        </p:nvSpPr>
        <p:spPr>
          <a:xfrm>
            <a:off x="4572000" y="6165304"/>
            <a:ext cx="3846642" cy="307777"/>
          </a:xfrm>
          <a:prstGeom prst="rect">
            <a:avLst/>
          </a:prstGeom>
          <a:noFill/>
        </p:spPr>
        <p:txBody>
          <a:bodyPr wrap="square" rtlCol="0">
            <a:spAutoFit/>
          </a:bodyPr>
          <a:lstStyle/>
          <a:p>
            <a:pPr algn="ctr"/>
            <a:r>
              <a:rPr lang="el-GR" sz="1400" i="1" dirty="0" smtClean="0">
                <a:solidFill>
                  <a:schemeClr val="bg1"/>
                </a:solidFill>
              </a:rPr>
              <a:t>Μίμνερμος</a:t>
            </a:r>
            <a:r>
              <a:rPr lang="el-GR" sz="1400" dirty="0" smtClean="0">
                <a:solidFill>
                  <a:schemeClr val="bg1"/>
                </a:solidFill>
              </a:rPr>
              <a:t>, Αθήνα 1986 </a:t>
            </a:r>
            <a:endParaRPr lang="el-GR" sz="1400" dirty="0">
              <a:solidFill>
                <a:schemeClr val="bg1"/>
              </a:solidFill>
            </a:endParaRPr>
          </a:p>
        </p:txBody>
      </p:sp>
      <p:sp>
        <p:nvSpPr>
          <p:cNvPr id="6" name="TextBox 5"/>
          <p:cNvSpPr txBox="1"/>
          <p:nvPr/>
        </p:nvSpPr>
        <p:spPr>
          <a:xfrm>
            <a:off x="1379201" y="6169346"/>
            <a:ext cx="2808312" cy="307777"/>
          </a:xfrm>
          <a:prstGeom prst="rect">
            <a:avLst/>
          </a:prstGeom>
          <a:noFill/>
        </p:spPr>
        <p:txBody>
          <a:bodyPr wrap="square" rtlCol="0">
            <a:spAutoFit/>
          </a:bodyPr>
          <a:lstStyle/>
          <a:p>
            <a:r>
              <a:rPr lang="el-GR" sz="1400" i="1" dirty="0" smtClean="0">
                <a:solidFill>
                  <a:schemeClr val="bg1"/>
                </a:solidFill>
              </a:rPr>
              <a:t>Φιλόσοφος</a:t>
            </a:r>
            <a:r>
              <a:rPr lang="el-GR" sz="1400" dirty="0" smtClean="0">
                <a:solidFill>
                  <a:schemeClr val="bg1"/>
                </a:solidFill>
              </a:rPr>
              <a:t>, Αθήνα 1985</a:t>
            </a:r>
            <a:endParaRPr lang="el-GR" sz="1400" dirty="0">
              <a:solidFill>
                <a:schemeClr val="bg1"/>
              </a:solidFill>
            </a:endParaRPr>
          </a:p>
        </p:txBody>
      </p:sp>
    </p:spTree>
    <p:extLst>
      <p:ext uri="{BB962C8B-B14F-4D97-AF65-F5344CB8AC3E}">
        <p14:creationId xmlns:p14="http://schemas.microsoft.com/office/powerpoint/2010/main" val="33282759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9285"/>
          <a:stretch/>
        </p:blipFill>
        <p:spPr>
          <a:xfrm>
            <a:off x="258184" y="736013"/>
            <a:ext cx="3510842" cy="4264023"/>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9000" contrast="5000"/>
                    </a14:imgEffect>
                  </a14:imgLayer>
                </a14:imgProps>
              </a:ext>
              <a:ext uri="{28A0092B-C50C-407E-A947-70E740481C1C}">
                <a14:useLocalDpi xmlns:a14="http://schemas.microsoft.com/office/drawing/2010/main" val="0"/>
              </a:ext>
            </a:extLst>
          </a:blip>
          <a:stretch>
            <a:fillRect/>
          </a:stretch>
        </p:blipFill>
        <p:spPr>
          <a:xfrm>
            <a:off x="7127057" y="736013"/>
            <a:ext cx="1759518" cy="235571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3928" y="3284095"/>
            <a:ext cx="4962647" cy="3328808"/>
          </a:xfrm>
          <a:prstGeom prst="rect">
            <a:avLst/>
          </a:prstGeom>
        </p:spPr>
      </p:pic>
      <p:sp>
        <p:nvSpPr>
          <p:cNvPr id="7" name="TextBox 6"/>
          <p:cNvSpPr txBox="1"/>
          <p:nvPr/>
        </p:nvSpPr>
        <p:spPr>
          <a:xfrm>
            <a:off x="4355976" y="1700808"/>
            <a:ext cx="2240868" cy="307777"/>
          </a:xfrm>
          <a:prstGeom prst="rect">
            <a:avLst/>
          </a:prstGeom>
          <a:noFill/>
        </p:spPr>
        <p:txBody>
          <a:bodyPr wrap="square" rtlCol="0">
            <a:spAutoFit/>
          </a:bodyPr>
          <a:lstStyle/>
          <a:p>
            <a:r>
              <a:rPr lang="el-GR" sz="1400" i="1" dirty="0" smtClean="0">
                <a:solidFill>
                  <a:schemeClr val="bg1"/>
                </a:solidFill>
              </a:rPr>
              <a:t>Φιλόσοφοι</a:t>
            </a:r>
            <a:r>
              <a:rPr lang="el-GR" sz="1400" dirty="0" smtClean="0">
                <a:solidFill>
                  <a:schemeClr val="bg1"/>
                </a:solidFill>
              </a:rPr>
              <a:t>, Αίγινα 1990</a:t>
            </a:r>
            <a:endParaRPr lang="el-GR" sz="1400" dirty="0">
              <a:solidFill>
                <a:schemeClr val="bg1"/>
              </a:solidFill>
            </a:endParaRPr>
          </a:p>
        </p:txBody>
      </p:sp>
    </p:spTree>
    <p:extLst>
      <p:ext uri="{BB962C8B-B14F-4D97-AF65-F5344CB8AC3E}">
        <p14:creationId xmlns:p14="http://schemas.microsoft.com/office/powerpoint/2010/main" val="6314314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Content Placeholder 2"/>
          <p:cNvSpPr>
            <a:spLocks noGrp="1"/>
          </p:cNvSpPr>
          <p:nvPr>
            <p:ph idx="1"/>
          </p:nvPr>
        </p:nvSpPr>
        <p:spPr>
          <a:xfrm>
            <a:off x="4067944" y="419652"/>
            <a:ext cx="4916487" cy="4876800"/>
          </a:xfrm>
        </p:spPr>
        <p:txBody>
          <a:bodyPr>
            <a:noAutofit/>
          </a:bodyPr>
          <a:lstStyle/>
          <a:p>
            <a:pPr marL="0" indent="0">
              <a:buFont typeface="Arial" charset="0"/>
              <a:buNone/>
            </a:pPr>
            <a:r>
              <a:rPr lang="el-GR" sz="1600" dirty="0" smtClean="0">
                <a:solidFill>
                  <a:schemeClr val="tx2">
                    <a:lumMod val="10000"/>
                    <a:lumOff val="90000"/>
                  </a:schemeClr>
                </a:solidFill>
                <a:latin typeface="Segoe Script"/>
              </a:rPr>
              <a:t>«οι άνθρωποι εργάζονται παντού με δύναμη για να ξαναφέρουν την πρώτη ευτυχία που ο πόλεμος την έχει καταστρέψει. [...] παντού θαυμάσια χωριά, η γη καλλιεργημένη […] Πότε άραγε και στον τόπο μας θα’ </a:t>
            </a:r>
            <a:r>
              <a:rPr lang="el-GR" sz="1600" dirty="0" err="1" smtClean="0">
                <a:solidFill>
                  <a:schemeClr val="tx2">
                    <a:lumMod val="10000"/>
                    <a:lumOff val="90000"/>
                  </a:schemeClr>
                </a:solidFill>
                <a:latin typeface="Segoe Script"/>
              </a:rPr>
              <a:t>χουμε</a:t>
            </a:r>
            <a:r>
              <a:rPr lang="el-GR" sz="1600" dirty="0" smtClean="0">
                <a:solidFill>
                  <a:schemeClr val="tx2">
                    <a:lumMod val="10000"/>
                    <a:lumOff val="90000"/>
                  </a:schemeClr>
                </a:solidFill>
                <a:latin typeface="Segoe Script"/>
              </a:rPr>
              <a:t> κάτι παρόμοιο; </a:t>
            </a:r>
          </a:p>
          <a:p>
            <a:pPr marL="0" indent="0">
              <a:buFont typeface="Arial" charset="0"/>
              <a:buNone/>
            </a:pPr>
            <a:r>
              <a:rPr lang="el-GR" sz="1600" dirty="0" smtClean="0">
                <a:solidFill>
                  <a:schemeClr val="tx2">
                    <a:lumMod val="10000"/>
                    <a:lumOff val="90000"/>
                  </a:schemeClr>
                </a:solidFill>
                <a:latin typeface="Segoe Script"/>
              </a:rPr>
              <a:t>Χρειάζεται πολύς καιρός και πολλή δουλειά. </a:t>
            </a:r>
            <a:r>
              <a:rPr lang="el-GR" sz="1600" dirty="0" smtClean="0">
                <a:solidFill>
                  <a:srgbClr val="F6BC6E"/>
                </a:solidFill>
                <a:latin typeface="Segoe Script"/>
              </a:rPr>
              <a:t>Εσείς οι νέοι πρέπει να το καταλάβετε και πρέπει να εργασθείτε με καρδιά, επιμονή και υπομονή για να </a:t>
            </a:r>
            <a:r>
              <a:rPr lang="el-GR" sz="1600" dirty="0" smtClean="0">
                <a:solidFill>
                  <a:schemeClr val="tx2">
                    <a:lumMod val="10000"/>
                    <a:lumOff val="90000"/>
                  </a:schemeClr>
                </a:solidFill>
                <a:latin typeface="Segoe Script"/>
              </a:rPr>
              <a:t>κάμετε την Ελλάδα αντάξια του πολιτισμένου κόσμου – αυτήν που έδωσε τον πολιτισμό στον κόσμο και που είναι σήμερα</a:t>
            </a:r>
            <a:r>
              <a:rPr lang="el-GR" sz="1600" dirty="0" smtClean="0">
                <a:latin typeface="Segoe Script"/>
              </a:rPr>
              <a:t> </a:t>
            </a:r>
            <a:r>
              <a:rPr lang="el-GR" sz="1600" dirty="0" smtClean="0">
                <a:solidFill>
                  <a:srgbClr val="F6BC6E"/>
                </a:solidFill>
                <a:latin typeface="Segoe Script"/>
              </a:rPr>
              <a:t>ντροπιασμένη</a:t>
            </a:r>
            <a:r>
              <a:rPr lang="en-US" sz="1600" dirty="0" smtClean="0">
                <a:solidFill>
                  <a:srgbClr val="F6BC6E"/>
                </a:solidFill>
                <a:latin typeface="Segoe Script"/>
              </a:rPr>
              <a:t>. </a:t>
            </a:r>
          </a:p>
          <a:p>
            <a:pPr marL="0" indent="0">
              <a:buFont typeface="Arial" charset="0"/>
              <a:buNone/>
            </a:pPr>
            <a:r>
              <a:rPr lang="en-US" sz="1600" dirty="0" smtClean="0">
                <a:solidFill>
                  <a:schemeClr val="tx2">
                    <a:lumMod val="10000"/>
                    <a:lumOff val="90000"/>
                  </a:schemeClr>
                </a:solidFill>
                <a:latin typeface="Segoe Script"/>
              </a:rPr>
              <a:t>E</a:t>
            </a:r>
            <a:r>
              <a:rPr lang="el-GR" sz="1600" dirty="0" err="1" smtClean="0">
                <a:solidFill>
                  <a:schemeClr val="tx2">
                    <a:lumMod val="10000"/>
                    <a:lumOff val="90000"/>
                  </a:schemeClr>
                </a:solidFill>
                <a:latin typeface="Segoe Script"/>
              </a:rPr>
              <a:t>σείς</a:t>
            </a:r>
            <a:r>
              <a:rPr lang="el-GR" sz="1600" dirty="0" smtClean="0">
                <a:solidFill>
                  <a:schemeClr val="tx2">
                    <a:lumMod val="10000"/>
                    <a:lumOff val="90000"/>
                  </a:schemeClr>
                </a:solidFill>
                <a:latin typeface="Segoe Script"/>
              </a:rPr>
              <a:t> πρέπει να την κάμετε πάλι </a:t>
            </a:r>
            <a:r>
              <a:rPr lang="el-GR" sz="1600" dirty="0" smtClean="0">
                <a:solidFill>
                  <a:srgbClr val="F6BC6E"/>
                </a:solidFill>
                <a:latin typeface="Segoe Script"/>
              </a:rPr>
              <a:t>υπερήφανη και εστία πολιτισμού</a:t>
            </a:r>
            <a:r>
              <a:rPr lang="el-GR" sz="1600" dirty="0" smtClean="0">
                <a:latin typeface="Segoe Script"/>
              </a:rPr>
              <a:t>. </a:t>
            </a:r>
            <a:r>
              <a:rPr lang="el-GR" sz="1600" dirty="0" smtClean="0">
                <a:solidFill>
                  <a:schemeClr val="tx2">
                    <a:lumMod val="10000"/>
                    <a:lumOff val="90000"/>
                  </a:schemeClr>
                </a:solidFill>
                <a:latin typeface="Segoe Script"/>
              </a:rPr>
              <a:t>Και είναι τόσο ωραία- Με την προσπάθεια των κατοίκων της θα </a:t>
            </a:r>
            <a:r>
              <a:rPr lang="el-GR" sz="1600" dirty="0" err="1" smtClean="0">
                <a:solidFill>
                  <a:schemeClr val="tx2">
                    <a:lumMod val="10000"/>
                    <a:lumOff val="90000"/>
                  </a:schemeClr>
                </a:solidFill>
                <a:latin typeface="Segoe Script"/>
              </a:rPr>
              <a:t>γίνη</a:t>
            </a:r>
            <a:r>
              <a:rPr lang="el-GR" sz="1600" dirty="0" smtClean="0">
                <a:solidFill>
                  <a:schemeClr val="tx2">
                    <a:lumMod val="10000"/>
                    <a:lumOff val="90000"/>
                  </a:schemeClr>
                </a:solidFill>
                <a:latin typeface="Segoe Script"/>
              </a:rPr>
              <a:t> ένα από τα πιο θαυμάσια μέρη του κόσμου». </a:t>
            </a:r>
          </a:p>
          <a:p>
            <a:pPr marL="0" indent="0">
              <a:buFont typeface="Arial" charset="0"/>
              <a:buNone/>
            </a:pPr>
            <a:endParaRPr lang="en-US" sz="1600" dirty="0" smtClean="0"/>
          </a:p>
          <a:p>
            <a:pPr marL="0" indent="0">
              <a:buFont typeface="Arial" charset="0"/>
              <a:buNone/>
            </a:pPr>
            <a:endParaRPr lang="el-GR" sz="1600" dirty="0" smtClean="0"/>
          </a:p>
          <a:p>
            <a:pPr marL="0" indent="0">
              <a:buFont typeface="Arial" charset="0"/>
              <a:buNone/>
            </a:pPr>
            <a:r>
              <a:rPr lang="el-GR" sz="1600" dirty="0" smtClean="0"/>
              <a:t>      </a:t>
            </a:r>
          </a:p>
          <a:p>
            <a:pPr marL="0" indent="0">
              <a:buFont typeface="Arial" charset="0"/>
              <a:buNone/>
            </a:pPr>
            <a:r>
              <a:rPr lang="el-GR" sz="1600" dirty="0" smtClean="0"/>
              <a:t>  </a:t>
            </a:r>
          </a:p>
          <a:p>
            <a:pPr marL="0" indent="0">
              <a:buFont typeface="Arial" charset="0"/>
              <a:buNone/>
            </a:pPr>
            <a:endParaRPr lang="el-GR" sz="1600" dirty="0" smtClean="0"/>
          </a:p>
          <a:p>
            <a:pPr marL="0" indent="0">
              <a:buFont typeface="Arial" charset="0"/>
              <a:buNone/>
            </a:pPr>
            <a:endParaRPr lang="en-US" sz="1600" dirty="0" smtClean="0"/>
          </a:p>
        </p:txBody>
      </p:sp>
      <p:pic>
        <p:nvPicPr>
          <p:cNvPr id="15363" name="Picture 5"/>
          <p:cNvPicPr>
            <a:picLocks noChangeAspect="1"/>
          </p:cNvPicPr>
          <p:nvPr/>
        </p:nvPicPr>
        <p:blipFill>
          <a:blip r:embed="rId2"/>
          <a:srcRect l="22873" t="21815" r="17699" b="25349"/>
          <a:stretch>
            <a:fillRect/>
          </a:stretch>
        </p:blipFill>
        <p:spPr bwMode="auto">
          <a:xfrm>
            <a:off x="192325" y="548680"/>
            <a:ext cx="3770967" cy="2801835"/>
          </a:xfrm>
          <a:prstGeom prst="rect">
            <a:avLst/>
          </a:prstGeom>
          <a:noFill/>
          <a:ln w="9525">
            <a:noFill/>
            <a:miter lim="800000"/>
            <a:headEnd/>
            <a:tailEnd/>
          </a:ln>
        </p:spPr>
      </p:pic>
      <p:sp>
        <p:nvSpPr>
          <p:cNvPr id="15364" name="Rectangle 6"/>
          <p:cNvSpPr>
            <a:spLocks noChangeArrowheads="1"/>
          </p:cNvSpPr>
          <p:nvPr/>
        </p:nvSpPr>
        <p:spPr bwMode="auto">
          <a:xfrm>
            <a:off x="4067944" y="5733256"/>
            <a:ext cx="4608512" cy="649288"/>
          </a:xfrm>
          <a:prstGeom prst="rect">
            <a:avLst/>
          </a:prstGeom>
          <a:noFill/>
          <a:ln w="9525">
            <a:noFill/>
            <a:miter lim="800000"/>
            <a:headEnd/>
            <a:tailEnd/>
          </a:ln>
        </p:spPr>
        <p:txBody>
          <a:bodyPr>
            <a:spAutoFit/>
          </a:bodyPr>
          <a:lstStyle/>
          <a:p>
            <a:pPr>
              <a:spcBef>
                <a:spcPct val="20000"/>
              </a:spcBef>
              <a:buClr>
                <a:srgbClr val="DDDDDD"/>
              </a:buClr>
              <a:buSzPct val="85000"/>
            </a:pPr>
            <a:r>
              <a:rPr lang="el-GR" sz="1100" dirty="0">
                <a:solidFill>
                  <a:srgbClr val="FFFFFF"/>
                </a:solidFill>
              </a:rPr>
              <a:t>Επιστολή Αλέξανδρου Παππά</a:t>
            </a:r>
            <a:r>
              <a:rPr lang="en-US" sz="1100" dirty="0">
                <a:solidFill>
                  <a:srgbClr val="FFFFFF"/>
                </a:solidFill>
              </a:rPr>
              <a:t> </a:t>
            </a:r>
            <a:r>
              <a:rPr lang="el-GR" sz="1100" dirty="0">
                <a:solidFill>
                  <a:srgbClr val="FFFFFF"/>
                </a:solidFill>
              </a:rPr>
              <a:t>στο γιό </a:t>
            </a:r>
            <a:r>
              <a:rPr lang="el-GR" sz="1100" dirty="0" smtClean="0">
                <a:solidFill>
                  <a:srgbClr val="FFFFFF"/>
                </a:solidFill>
              </a:rPr>
              <a:t>του</a:t>
            </a:r>
            <a:r>
              <a:rPr lang="en-US" sz="1100" dirty="0" smtClean="0">
                <a:solidFill>
                  <a:srgbClr val="FFFFFF"/>
                </a:solidFill>
              </a:rPr>
              <a:t> </a:t>
            </a:r>
            <a:r>
              <a:rPr lang="el-GR" sz="1100" dirty="0" smtClean="0">
                <a:solidFill>
                  <a:srgbClr val="FFFFFF"/>
                </a:solidFill>
              </a:rPr>
              <a:t>Γιάννη.</a:t>
            </a:r>
            <a:endParaRPr lang="el-GR" sz="1100" dirty="0">
              <a:solidFill>
                <a:srgbClr val="FFFFFF"/>
              </a:solidFill>
            </a:endParaRPr>
          </a:p>
          <a:p>
            <a:pPr>
              <a:spcBef>
                <a:spcPct val="20000"/>
              </a:spcBef>
              <a:buClr>
                <a:srgbClr val="DDDDDD"/>
              </a:buClr>
              <a:buSzPct val="85000"/>
            </a:pPr>
            <a:r>
              <a:rPr lang="el-GR" sz="1100" dirty="0">
                <a:solidFill>
                  <a:srgbClr val="FFFFFF"/>
                </a:solidFill>
              </a:rPr>
              <a:t>14  Δεκεμβρίου 1929, ταξιδεύοντας από το Παρίσι στο </a:t>
            </a:r>
            <a:r>
              <a:rPr lang="en-US" sz="1100" dirty="0" err="1">
                <a:solidFill>
                  <a:srgbClr val="FFFFFF"/>
                </a:solidFill>
              </a:rPr>
              <a:t>Bagnoles</a:t>
            </a:r>
            <a:r>
              <a:rPr lang="el-GR" sz="1100" dirty="0">
                <a:solidFill>
                  <a:srgbClr val="FFFFFF"/>
                </a:solidFill>
              </a:rPr>
              <a:t> </a:t>
            </a:r>
            <a:r>
              <a:rPr lang="el-GR" sz="1200" dirty="0">
                <a:solidFill>
                  <a:srgbClr val="FFFFFF"/>
                </a:solidFill>
              </a:rPr>
              <a:t>(</a:t>
            </a:r>
            <a:r>
              <a:rPr lang="el-GR" sz="1000" dirty="0">
                <a:solidFill>
                  <a:srgbClr val="FFFFFF"/>
                </a:solidFill>
              </a:rPr>
              <a:t>Αρχείο Αλέξανδρου Παππά</a:t>
            </a:r>
            <a:r>
              <a:rPr lang="el-GR" sz="1200" dirty="0">
                <a:solidFill>
                  <a:srgbClr val="FFFFFF"/>
                </a:solidFill>
              </a:rPr>
              <a:t>)</a:t>
            </a:r>
            <a:endParaRPr lang="en-US" sz="1200" dirty="0">
              <a:solidFill>
                <a:srgbClr val="FFFFFF"/>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324" y="3573016"/>
            <a:ext cx="3770967" cy="2674232"/>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760" y="620688"/>
            <a:ext cx="3888432" cy="5184576"/>
          </a:xfrm>
          <a:prstGeom prst="rect">
            <a:avLst/>
          </a:prstGeom>
        </p:spPr>
      </p:pic>
      <p:sp>
        <p:nvSpPr>
          <p:cNvPr id="3" name="TextBox 2"/>
          <p:cNvSpPr txBox="1"/>
          <p:nvPr/>
        </p:nvSpPr>
        <p:spPr>
          <a:xfrm>
            <a:off x="3467443" y="6021288"/>
            <a:ext cx="2808312" cy="307777"/>
          </a:xfrm>
          <a:prstGeom prst="rect">
            <a:avLst/>
          </a:prstGeom>
          <a:noFill/>
        </p:spPr>
        <p:txBody>
          <a:bodyPr wrap="square" rtlCol="0">
            <a:spAutoFit/>
          </a:bodyPr>
          <a:lstStyle/>
          <a:p>
            <a:r>
              <a:rPr lang="el-GR" sz="1400" i="1" dirty="0" smtClean="0">
                <a:solidFill>
                  <a:schemeClr val="bg1"/>
                </a:solidFill>
              </a:rPr>
              <a:t>Όμηρος</a:t>
            </a:r>
            <a:r>
              <a:rPr lang="el-GR" sz="1400" dirty="0" smtClean="0">
                <a:solidFill>
                  <a:schemeClr val="bg1"/>
                </a:solidFill>
              </a:rPr>
              <a:t>, Αίγινα 1996</a:t>
            </a:r>
            <a:endParaRPr lang="el-GR" sz="1400" dirty="0">
              <a:solidFill>
                <a:schemeClr val="bg1"/>
              </a:solidFill>
            </a:endParaRPr>
          </a:p>
        </p:txBody>
      </p:sp>
    </p:spTree>
    <p:extLst>
      <p:ext uri="{BB962C8B-B14F-4D97-AF65-F5344CB8AC3E}">
        <p14:creationId xmlns:p14="http://schemas.microsoft.com/office/powerpoint/2010/main" val="38216551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472" t="4759" r="7565" b="3858"/>
          <a:stretch/>
        </p:blipFill>
        <p:spPr>
          <a:xfrm>
            <a:off x="1835696" y="908720"/>
            <a:ext cx="5328592" cy="4349634"/>
          </a:xfrm>
          <a:prstGeom prst="rect">
            <a:avLst/>
          </a:prstGeom>
        </p:spPr>
      </p:pic>
      <p:sp>
        <p:nvSpPr>
          <p:cNvPr id="3" name="TextBox 2"/>
          <p:cNvSpPr txBox="1"/>
          <p:nvPr/>
        </p:nvSpPr>
        <p:spPr>
          <a:xfrm>
            <a:off x="2483768" y="5445224"/>
            <a:ext cx="4392488" cy="523220"/>
          </a:xfrm>
          <a:prstGeom prst="rect">
            <a:avLst/>
          </a:prstGeom>
          <a:noFill/>
        </p:spPr>
        <p:txBody>
          <a:bodyPr wrap="square" rtlCol="0">
            <a:spAutoFit/>
          </a:bodyPr>
          <a:lstStyle/>
          <a:p>
            <a:pPr algn="ctr"/>
            <a:r>
              <a:rPr lang="el-GR" sz="1400" i="1" dirty="0" smtClean="0">
                <a:solidFill>
                  <a:schemeClr val="bg1"/>
                </a:solidFill>
              </a:rPr>
              <a:t>Η αρπαγή της Ευρώπης</a:t>
            </a:r>
            <a:r>
              <a:rPr lang="el-GR" sz="1400" dirty="0" smtClean="0">
                <a:solidFill>
                  <a:schemeClr val="bg1"/>
                </a:solidFill>
              </a:rPr>
              <a:t>, Αθήνα 1994. </a:t>
            </a:r>
          </a:p>
          <a:p>
            <a:pPr algn="ctr"/>
            <a:r>
              <a:rPr lang="el-GR" sz="1400" dirty="0" smtClean="0">
                <a:solidFill>
                  <a:schemeClr val="bg1"/>
                </a:solidFill>
              </a:rPr>
              <a:t>Ακρυλικά σε κοντραπλακέ.</a:t>
            </a:r>
            <a:endParaRPr lang="el-GR" sz="1400" dirty="0">
              <a:solidFill>
                <a:schemeClr val="bg1"/>
              </a:solidFill>
            </a:endParaRPr>
          </a:p>
        </p:txBody>
      </p:sp>
    </p:spTree>
    <p:extLst>
      <p:ext uri="{BB962C8B-B14F-4D97-AF65-F5344CB8AC3E}">
        <p14:creationId xmlns:p14="http://schemas.microsoft.com/office/powerpoint/2010/main" val="12077884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934" t="10779" r="3858" b="10779"/>
          <a:stretch/>
        </p:blipFill>
        <p:spPr>
          <a:xfrm>
            <a:off x="2339752" y="548680"/>
            <a:ext cx="4299300" cy="5040560"/>
          </a:xfrm>
          <a:prstGeom prst="rect">
            <a:avLst/>
          </a:prstGeom>
        </p:spPr>
      </p:pic>
      <p:sp>
        <p:nvSpPr>
          <p:cNvPr id="3" name="TextBox 2"/>
          <p:cNvSpPr txBox="1"/>
          <p:nvPr/>
        </p:nvSpPr>
        <p:spPr>
          <a:xfrm>
            <a:off x="2509182" y="5733256"/>
            <a:ext cx="3960440" cy="523220"/>
          </a:xfrm>
          <a:prstGeom prst="rect">
            <a:avLst/>
          </a:prstGeom>
          <a:noFill/>
        </p:spPr>
        <p:txBody>
          <a:bodyPr wrap="square" rtlCol="0">
            <a:spAutoFit/>
          </a:bodyPr>
          <a:lstStyle/>
          <a:p>
            <a:pPr algn="ctr"/>
            <a:r>
              <a:rPr lang="el-GR" sz="1400" i="1" dirty="0" smtClean="0">
                <a:solidFill>
                  <a:schemeClr val="bg1"/>
                </a:solidFill>
              </a:rPr>
              <a:t>Απόλλων και Δάφνη</a:t>
            </a:r>
            <a:r>
              <a:rPr lang="el-GR" sz="1400" dirty="0" smtClean="0">
                <a:solidFill>
                  <a:schemeClr val="bg1"/>
                </a:solidFill>
              </a:rPr>
              <a:t>, Αθήνα 1994. </a:t>
            </a:r>
          </a:p>
          <a:p>
            <a:pPr algn="ctr"/>
            <a:r>
              <a:rPr lang="el-GR" sz="1400" dirty="0" smtClean="0">
                <a:solidFill>
                  <a:schemeClr val="bg1"/>
                </a:solidFill>
              </a:rPr>
              <a:t>Ακρυλικά σε κοντραπλακέ. </a:t>
            </a:r>
            <a:endParaRPr lang="el-GR" sz="1400" dirty="0">
              <a:solidFill>
                <a:schemeClr val="bg1"/>
              </a:solidFill>
            </a:endParaRPr>
          </a:p>
        </p:txBody>
      </p:sp>
    </p:spTree>
    <p:extLst>
      <p:ext uri="{BB962C8B-B14F-4D97-AF65-F5344CB8AC3E}">
        <p14:creationId xmlns:p14="http://schemas.microsoft.com/office/powerpoint/2010/main" val="4546518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982638"/>
            <a:ext cx="3448069" cy="457921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980728"/>
            <a:ext cx="3520573" cy="4581128"/>
          </a:xfrm>
          <a:prstGeom prst="rect">
            <a:avLst/>
          </a:prstGeom>
        </p:spPr>
      </p:pic>
      <p:sp>
        <p:nvSpPr>
          <p:cNvPr id="4" name="TextBox 3"/>
          <p:cNvSpPr txBox="1"/>
          <p:nvPr/>
        </p:nvSpPr>
        <p:spPr>
          <a:xfrm>
            <a:off x="1115616" y="5877272"/>
            <a:ext cx="3456384" cy="307777"/>
          </a:xfrm>
          <a:prstGeom prst="rect">
            <a:avLst/>
          </a:prstGeom>
          <a:noFill/>
        </p:spPr>
        <p:txBody>
          <a:bodyPr wrap="square" rtlCol="0">
            <a:spAutoFit/>
          </a:bodyPr>
          <a:lstStyle/>
          <a:p>
            <a:r>
              <a:rPr lang="el-GR" sz="1400" dirty="0" smtClean="0">
                <a:solidFill>
                  <a:schemeClr val="bg1"/>
                </a:solidFill>
              </a:rPr>
              <a:t>Σκίτσα στα </a:t>
            </a:r>
            <a:r>
              <a:rPr lang="el-GR" sz="1400" i="1" dirty="0" smtClean="0">
                <a:solidFill>
                  <a:schemeClr val="bg1"/>
                </a:solidFill>
              </a:rPr>
              <a:t>Τετράδια της Αίγινας </a:t>
            </a:r>
            <a:endParaRPr lang="el-GR" sz="1400" i="1" dirty="0">
              <a:solidFill>
                <a:schemeClr val="bg1"/>
              </a:solidFill>
            </a:endParaRPr>
          </a:p>
        </p:txBody>
      </p:sp>
    </p:spTree>
    <p:extLst>
      <p:ext uri="{BB962C8B-B14F-4D97-AF65-F5344CB8AC3E}">
        <p14:creationId xmlns:p14="http://schemas.microsoft.com/office/powerpoint/2010/main" val="13507319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9552" y="188640"/>
            <a:ext cx="8116898" cy="6552728"/>
            <a:chOff x="229743" y="253687"/>
            <a:chExt cx="8566570" cy="6300770"/>
          </a:xfrm>
        </p:grpSpPr>
        <p:pic>
          <p:nvPicPr>
            <p:cNvPr id="3" name="Picture 560" descr="IMG_37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743" y="2375357"/>
              <a:ext cx="2657426" cy="19668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61" descr="IMG_374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628" y="253687"/>
              <a:ext cx="2627656" cy="19668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PHD\NEES PHOTO GIA PHD\IMG_384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324672"/>
              <a:ext cx="1440159" cy="1899359"/>
            </a:xfrm>
            <a:prstGeom prst="rect">
              <a:avLst/>
            </a:prstGeom>
            <a:noFill/>
            <a:ln>
              <a:noFill/>
            </a:ln>
          </p:spPr>
        </p:pic>
        <p:pic>
          <p:nvPicPr>
            <p:cNvPr id="6" name="Picture 5" descr="E:\PHD\NEES PHOTO GIA PHD\IMG_384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291880"/>
              <a:ext cx="1368152" cy="1932151"/>
            </a:xfrm>
            <a:prstGeom prst="rect">
              <a:avLst/>
            </a:prstGeom>
            <a:noFill/>
            <a:ln>
              <a:noFill/>
            </a:ln>
          </p:spPr>
        </p:pic>
        <p:pic>
          <p:nvPicPr>
            <p:cNvPr id="7" name="Picture 6" descr="E:\PHD\NEES PHOTO GIA PHD\IMG_3767.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4578" y="4558265"/>
              <a:ext cx="1181735" cy="1966535"/>
            </a:xfrm>
            <a:prstGeom prst="rect">
              <a:avLst/>
            </a:prstGeom>
            <a:noFill/>
            <a:ln>
              <a:noFill/>
            </a:ln>
          </p:spPr>
        </p:pic>
        <p:pic>
          <p:nvPicPr>
            <p:cNvPr id="8" name="Picture 7" descr="E:\PHD\NEES PHOTO GIA PHD\IMG_3765.JPG"/>
            <p:cNvPicPr/>
            <p:nvPr/>
          </p:nvPicPr>
          <p:blipFill rotWithShape="1">
            <a:blip r:embed="rId7" cstate="print">
              <a:extLst>
                <a:ext uri="{28A0092B-C50C-407E-A947-70E740481C1C}">
                  <a14:useLocalDpi xmlns:a14="http://schemas.microsoft.com/office/drawing/2010/main" val="0"/>
                </a:ext>
              </a:extLst>
            </a:blip>
            <a:srcRect l="13542" r="11287"/>
            <a:stretch/>
          </p:blipFill>
          <p:spPr bwMode="auto">
            <a:xfrm>
              <a:off x="6192792" y="4581128"/>
              <a:ext cx="877570" cy="1966535"/>
            </a:xfrm>
            <a:prstGeom prst="rect">
              <a:avLst/>
            </a:prstGeom>
            <a:noFill/>
            <a:ln>
              <a:noFill/>
            </a:ln>
            <a:extLst>
              <a:ext uri="{53640926-AAD7-44D8-BBD7-CCE9431645EC}">
                <a14:shadowObscured xmlns:a14="http://schemas.microsoft.com/office/drawing/2010/main"/>
              </a:ext>
            </a:extLst>
          </p:spPr>
        </p:pic>
        <p:pic>
          <p:nvPicPr>
            <p:cNvPr id="9" name="Picture 8" descr="E:\PHD\NEES PHOTO GIA PHD\IMG_3737.JPG"/>
            <p:cNvPicPr/>
            <p:nvPr/>
          </p:nvPicPr>
          <p:blipFill rotWithShape="1">
            <a:blip r:embed="rId8" cstate="print">
              <a:extLst>
                <a:ext uri="{28A0092B-C50C-407E-A947-70E740481C1C}">
                  <a14:useLocalDpi xmlns:a14="http://schemas.microsoft.com/office/drawing/2010/main" val="0"/>
                </a:ext>
              </a:extLst>
            </a:blip>
            <a:srcRect l="6263"/>
            <a:stretch/>
          </p:blipFill>
          <p:spPr bwMode="auto">
            <a:xfrm>
              <a:off x="1473545" y="4596432"/>
              <a:ext cx="1417464" cy="1958025"/>
            </a:xfrm>
            <a:prstGeom prst="rect">
              <a:avLst/>
            </a:prstGeom>
            <a:noFill/>
            <a:ln>
              <a:noFill/>
            </a:ln>
          </p:spPr>
        </p:pic>
        <p:pic>
          <p:nvPicPr>
            <p:cNvPr id="10" name="Picture 9" descr="E:\PHD\NEES PHOTO GIA PHD\IMG_3731.JPG"/>
            <p:cNvPicPr/>
            <p:nvPr/>
          </p:nvPicPr>
          <p:blipFill rotWithShape="1">
            <a:blip r:embed="rId9" cstate="print">
              <a:extLst>
                <a:ext uri="{28A0092B-C50C-407E-A947-70E740481C1C}">
                  <a14:useLocalDpi xmlns:a14="http://schemas.microsoft.com/office/drawing/2010/main" val="0"/>
                </a:ext>
              </a:extLst>
            </a:blip>
            <a:srcRect l="31019" t="5833" r="32886"/>
            <a:stretch/>
          </p:blipFill>
          <p:spPr bwMode="auto">
            <a:xfrm>
              <a:off x="251837" y="4581128"/>
              <a:ext cx="1089284" cy="1943673"/>
            </a:xfrm>
            <a:prstGeom prst="rect">
              <a:avLst/>
            </a:prstGeom>
            <a:noFill/>
            <a:ln>
              <a:noFill/>
            </a:ln>
            <a:extLst>
              <a:ext uri="{53640926-AAD7-44D8-BBD7-CCE9431645EC}">
                <a14:shadowObscured xmlns:a14="http://schemas.microsoft.com/office/drawing/2010/main"/>
              </a:ext>
            </a:extLst>
          </p:spPr>
        </p:pic>
        <p:pic>
          <p:nvPicPr>
            <p:cNvPr id="11" name="Picture 2" descr="F:\PHD\ΕΙΚΟΝΕΣ\ΕΓΠ  Αρχεία προβολής JPG 150dpi\ΕΓΠ_Φ53_Υ3_τ1.jpg"/>
            <p:cNvPicPr>
              <a:picLocks noChangeAspect="1" noChangeArrowheads="1"/>
            </p:cNvPicPr>
            <p:nvPr/>
          </p:nvPicPr>
          <p:blipFill rotWithShape="1">
            <a:blip r:embed="rId10">
              <a:extLst>
                <a:ext uri="{28A0092B-C50C-407E-A947-70E740481C1C}">
                  <a14:useLocalDpi xmlns:a14="http://schemas.microsoft.com/office/drawing/2010/main" val="0"/>
                </a:ext>
              </a:extLst>
            </a:blip>
            <a:srcRect l="4913" t="4071" r="4120"/>
            <a:stretch/>
          </p:blipFill>
          <p:spPr bwMode="auto">
            <a:xfrm>
              <a:off x="6192792" y="253687"/>
              <a:ext cx="2603521" cy="40815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59832" y="2360782"/>
              <a:ext cx="2952328" cy="208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descr="F:\PHD\ΕΙΚΟΝΕΣ\ΕΓΠ  Αρχεία προβολής JPG 150dpi\ΕΓΠ_ΦΣ5_24_τ5.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679" t="6401" r="5154" b="4794"/>
            <a:stretch/>
          </p:blipFill>
          <p:spPr bwMode="auto">
            <a:xfrm>
              <a:off x="3992829" y="4596433"/>
              <a:ext cx="2019331" cy="19520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85902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7544" y="116632"/>
            <a:ext cx="8208912" cy="6741368"/>
            <a:chOff x="209780" y="91352"/>
            <a:chExt cx="8826790" cy="6676096"/>
          </a:xfrm>
        </p:grpSpPr>
        <p:pic>
          <p:nvPicPr>
            <p:cNvPr id="3" name="Picture 2" descr="E:\PHD\PHOTOS\MEGAS ALEX (1).JPG"/>
            <p:cNvPicPr/>
            <p:nvPr/>
          </p:nvPicPr>
          <p:blipFill rotWithShape="1">
            <a:blip r:embed="rId2" cstate="print">
              <a:extLst>
                <a:ext uri="{28A0092B-C50C-407E-A947-70E740481C1C}">
                  <a14:useLocalDpi xmlns:a14="http://schemas.microsoft.com/office/drawing/2010/main" val="0"/>
                </a:ext>
              </a:extLst>
            </a:blip>
            <a:srcRect l="9925" t="3125" r="8848" b="11705"/>
            <a:stretch/>
          </p:blipFill>
          <p:spPr bwMode="auto">
            <a:xfrm>
              <a:off x="209780" y="1955431"/>
              <a:ext cx="1681943" cy="1977625"/>
            </a:xfrm>
            <a:prstGeom prst="rect">
              <a:avLst/>
            </a:prstGeom>
            <a:noFill/>
            <a:ln>
              <a:noFill/>
            </a:ln>
            <a:extLst>
              <a:ext uri="{53640926-AAD7-44D8-BBD7-CCE9431645EC}">
                <a14:shadowObscured xmlns:a14="http://schemas.microsoft.com/office/drawing/2010/main"/>
              </a:ext>
            </a:extLst>
          </p:spPr>
        </p:pic>
        <p:pic>
          <p:nvPicPr>
            <p:cNvPr id="4" name="Picture 3" descr="E:\PHD\PHOTOS\MEGAS ALEX (2).JPG"/>
            <p:cNvPicPr/>
            <p:nvPr/>
          </p:nvPicPr>
          <p:blipFill rotWithShape="1">
            <a:blip r:embed="rId3" cstate="print">
              <a:extLst>
                <a:ext uri="{28A0092B-C50C-407E-A947-70E740481C1C}">
                  <a14:useLocalDpi xmlns:a14="http://schemas.microsoft.com/office/drawing/2010/main" val="0"/>
                </a:ext>
              </a:extLst>
            </a:blip>
            <a:srcRect l="9897" t="2343" r="9889" b="4688"/>
            <a:stretch/>
          </p:blipFill>
          <p:spPr bwMode="auto">
            <a:xfrm>
              <a:off x="2047002" y="1963856"/>
              <a:ext cx="1221749" cy="1969200"/>
            </a:xfrm>
            <a:prstGeom prst="rect">
              <a:avLst/>
            </a:prstGeom>
            <a:noFill/>
            <a:ln>
              <a:noFill/>
            </a:ln>
            <a:extLst>
              <a:ext uri="{53640926-AAD7-44D8-BBD7-CCE9431645EC}">
                <a14:shadowObscured xmlns:a14="http://schemas.microsoft.com/office/drawing/2010/main"/>
              </a:ext>
            </a:extLst>
          </p:spPr>
        </p:pic>
        <p:pic>
          <p:nvPicPr>
            <p:cNvPr id="5" name="Picture 4" descr="E:\PHD\PHOTOS\alexander-the-great-pompeii-mosaic.jpg"/>
            <p:cNvPicPr/>
            <p:nvPr/>
          </p:nvPicPr>
          <p:blipFill rotWithShape="1">
            <a:blip r:embed="rId4" cstate="print">
              <a:extLst>
                <a:ext uri="{28A0092B-C50C-407E-A947-70E740481C1C}">
                  <a14:useLocalDpi xmlns:a14="http://schemas.microsoft.com/office/drawing/2010/main" val="0"/>
                </a:ext>
              </a:extLst>
            </a:blip>
            <a:srcRect l="7728" r="14557"/>
            <a:stretch/>
          </p:blipFill>
          <p:spPr bwMode="auto">
            <a:xfrm>
              <a:off x="215991" y="98707"/>
              <a:ext cx="1675733" cy="1792987"/>
            </a:xfrm>
            <a:prstGeom prst="rect">
              <a:avLst/>
            </a:prstGeom>
            <a:noFill/>
            <a:ln>
              <a:noFill/>
            </a:ln>
            <a:extLst>
              <a:ext uri="{53640926-AAD7-44D8-BBD7-CCE9431645EC}">
                <a14:shadowObscured xmlns:a14="http://schemas.microsoft.com/office/drawing/2010/main"/>
              </a:ext>
            </a:extLst>
          </p:spPr>
        </p:pic>
        <p:pic>
          <p:nvPicPr>
            <p:cNvPr id="6" name="Picture 5" descr="http://upload.wikimedia.org/wikipedia/commons/a/ab/0_Mars_de_Todi_-_Museo_Gregoriano_Etruscano_%281%29.JPG"/>
            <p:cNvPicPr/>
            <p:nvPr/>
          </p:nvPicPr>
          <p:blipFill rotWithShape="1">
            <a:blip r:embed="rId5" cstate="print">
              <a:extLst>
                <a:ext uri="{28A0092B-C50C-407E-A947-70E740481C1C}">
                  <a14:useLocalDpi xmlns:a14="http://schemas.microsoft.com/office/drawing/2010/main" val="0"/>
                </a:ext>
              </a:extLst>
            </a:blip>
            <a:srcRect l="5095" t="6854" r="7721"/>
            <a:stretch/>
          </p:blipFill>
          <p:spPr bwMode="auto">
            <a:xfrm>
              <a:off x="2047003" y="101007"/>
              <a:ext cx="1221748" cy="1790687"/>
            </a:xfrm>
            <a:prstGeom prst="rect">
              <a:avLst/>
            </a:prstGeom>
            <a:noFill/>
            <a:ln>
              <a:noFill/>
            </a:ln>
            <a:extLst>
              <a:ext uri="{53640926-AAD7-44D8-BBD7-CCE9431645EC}">
                <a14:shadowObscured xmlns:a14="http://schemas.microsoft.com/office/drawing/2010/main"/>
              </a:ext>
            </a:extLst>
          </p:spPr>
        </p:pic>
        <p:pic>
          <p:nvPicPr>
            <p:cNvPr id="7" name="Picture 6" descr="E:\PHD\NEES PHOTO GIA PHD\P1050143.JPG"/>
            <p:cNvPicPr/>
            <p:nvPr/>
          </p:nvPicPr>
          <p:blipFill rotWithShape="1">
            <a:blip r:embed="rId6" cstate="print">
              <a:extLst>
                <a:ext uri="{28A0092B-C50C-407E-A947-70E740481C1C}">
                  <a14:useLocalDpi xmlns:a14="http://schemas.microsoft.com/office/drawing/2010/main" val="0"/>
                </a:ext>
              </a:extLst>
            </a:blip>
            <a:srcRect l="16058" t="13835" r="24310" b="9209"/>
            <a:stretch/>
          </p:blipFill>
          <p:spPr bwMode="auto">
            <a:xfrm>
              <a:off x="5222448" y="101006"/>
              <a:ext cx="3814122" cy="3832049"/>
            </a:xfrm>
            <a:prstGeom prst="rect">
              <a:avLst/>
            </a:prstGeom>
            <a:noFill/>
            <a:ln>
              <a:noFill/>
            </a:ln>
            <a:extLst>
              <a:ext uri="{53640926-AAD7-44D8-BBD7-CCE9431645EC}">
                <a14:shadowObscured xmlns:a14="http://schemas.microsoft.com/office/drawing/2010/main"/>
              </a:ext>
            </a:extLst>
          </p:spPr>
        </p:pic>
        <p:pic>
          <p:nvPicPr>
            <p:cNvPr id="8" name="Picture 7" descr="HEAD OF ALEXANDER THE GREAT"/>
            <p:cNvPicPr/>
            <p:nvPr/>
          </p:nvPicPr>
          <p:blipFill rotWithShape="1">
            <a:blip r:embed="rId7" cstate="print">
              <a:extLst>
                <a:ext uri="{28A0092B-C50C-407E-A947-70E740481C1C}">
                  <a14:useLocalDpi xmlns:a14="http://schemas.microsoft.com/office/drawing/2010/main" val="0"/>
                </a:ext>
              </a:extLst>
            </a:blip>
            <a:srcRect l="33143" r="33805" b="12746"/>
            <a:stretch/>
          </p:blipFill>
          <p:spPr bwMode="auto">
            <a:xfrm>
              <a:off x="3494993" y="91352"/>
              <a:ext cx="1510099" cy="1799862"/>
            </a:xfrm>
            <a:prstGeom prst="rect">
              <a:avLst/>
            </a:prstGeom>
            <a:noFill/>
            <a:ln>
              <a:noFill/>
            </a:ln>
            <a:extLst>
              <a:ext uri="{53640926-AAD7-44D8-BBD7-CCE9431645EC}">
                <a14:shadowObscured xmlns:a14="http://schemas.microsoft.com/office/drawing/2010/main"/>
              </a:ext>
            </a:extLst>
          </p:spPr>
        </p:pic>
        <p:pic>
          <p:nvPicPr>
            <p:cNvPr id="9" name="Picture 8" descr="E:\ΕΓΠ  Αρχεία προβολής JPG 150dpi\ΕΓΠ_ΦΣ1_6_Υ1_επιλογή 4.jpg"/>
            <p:cNvPicPr/>
            <p:nvPr/>
          </p:nvPicPr>
          <p:blipFill rotWithShape="1">
            <a:blip r:embed="rId8" cstate="print">
              <a:extLst>
                <a:ext uri="{28A0092B-C50C-407E-A947-70E740481C1C}">
                  <a14:useLocalDpi xmlns:a14="http://schemas.microsoft.com/office/drawing/2010/main" val="0"/>
                </a:ext>
              </a:extLst>
            </a:blip>
            <a:srcRect l="8725" t="27512" r="4610"/>
            <a:stretch/>
          </p:blipFill>
          <p:spPr bwMode="auto">
            <a:xfrm>
              <a:off x="3424031" y="1963855"/>
              <a:ext cx="1581061" cy="1960775"/>
            </a:xfrm>
            <a:prstGeom prst="rect">
              <a:avLst/>
            </a:prstGeom>
            <a:noFill/>
            <a:ln>
              <a:noFill/>
            </a:ln>
            <a:extLst>
              <a:ext uri="{53640926-AAD7-44D8-BBD7-CCE9431645EC}">
                <a14:shadowObscured xmlns:a14="http://schemas.microsoft.com/office/drawing/2010/main"/>
              </a:ext>
            </a:extLst>
          </p:spPr>
        </p:pic>
        <p:pic>
          <p:nvPicPr>
            <p:cNvPr id="10" name="Picture 9" descr="http://4.bp.blogspot.com/-GcrMTbF8ZFk/T6VKXpcpUNI/AAAAAAAALH0/73Aa8Ao3tbM/s1600/%CE%A0%CE%AD%CF%81%CF%83%CE%B7%CF%82+%CE%B9%CF%80%CF%80%CE%AD%CE%B1%CF%82+1.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03620" y="4042709"/>
              <a:ext cx="936104" cy="1147816"/>
            </a:xfrm>
            <a:prstGeom prst="rect">
              <a:avLst/>
            </a:prstGeom>
            <a:noFill/>
            <a:ln>
              <a:noFill/>
            </a:ln>
          </p:spPr>
        </p:pic>
        <p:pic>
          <p:nvPicPr>
            <p:cNvPr id="11" name="Picture 10" descr="C:\Users\SWMBO\Desktop\IMG_2473.JPG"/>
            <p:cNvPicPr/>
            <p:nvPr/>
          </p:nvPicPr>
          <p:blipFill rotWithShape="1">
            <a:blip r:embed="rId10" cstate="print">
              <a:extLst>
                <a:ext uri="{28A0092B-C50C-407E-A947-70E740481C1C}">
                  <a14:useLocalDpi xmlns:a14="http://schemas.microsoft.com/office/drawing/2010/main" val="0"/>
                </a:ext>
              </a:extLst>
            </a:blip>
            <a:srcRect l="16163" r="25830"/>
            <a:stretch/>
          </p:blipFill>
          <p:spPr bwMode="auto">
            <a:xfrm>
              <a:off x="5222448" y="4017102"/>
              <a:ext cx="917714" cy="1173423"/>
            </a:xfrm>
            <a:prstGeom prst="rect">
              <a:avLst/>
            </a:prstGeom>
            <a:noFill/>
            <a:ln>
              <a:noFill/>
            </a:ln>
          </p:spPr>
        </p:pic>
        <p:pic>
          <p:nvPicPr>
            <p:cNvPr id="12" name="Picture 11" descr="E:\ΕΙΚΟΝΕΣ\ALEJANDROS XYTHRIO\P1000173.JPG"/>
            <p:cNvPicPr/>
            <p:nvPr/>
          </p:nvPicPr>
          <p:blipFill rotWithShape="1">
            <a:blip r:embed="rId11" cstate="print">
              <a:extLst>
                <a:ext uri="{28A0092B-C50C-407E-A947-70E740481C1C}">
                  <a14:useLocalDpi xmlns:a14="http://schemas.microsoft.com/office/drawing/2010/main" val="0"/>
                </a:ext>
              </a:extLst>
            </a:blip>
            <a:srcRect l="26620" t="21553" r="27127" b="10137"/>
            <a:stretch/>
          </p:blipFill>
          <p:spPr bwMode="auto">
            <a:xfrm>
              <a:off x="1457791" y="4042709"/>
              <a:ext cx="867865" cy="1153598"/>
            </a:xfrm>
            <a:prstGeom prst="rect">
              <a:avLst/>
            </a:prstGeom>
            <a:noFill/>
            <a:ln>
              <a:noFill/>
            </a:ln>
            <a:extLst>
              <a:ext uri="{53640926-AAD7-44D8-BBD7-CCE9431645EC}">
                <a14:shadowObscured xmlns:a14="http://schemas.microsoft.com/office/drawing/2010/main"/>
              </a:ext>
            </a:extLst>
          </p:spPr>
        </p:pic>
        <p:pic>
          <p:nvPicPr>
            <p:cNvPr id="13" name="Picture 2" descr="Full screen imag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8607" y="4005064"/>
              <a:ext cx="1085140" cy="11912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F:\PHD\ΕΙΚΟΝΕΣ\ΕΓΠ  Αρχεία προβολής JPG 150dpi\ΕΓΠ_ΦΣ5_24_Υ2_τ3.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5832" t="7469" r="23041" b="20359"/>
            <a:stretch/>
          </p:blipFill>
          <p:spPr bwMode="auto">
            <a:xfrm>
              <a:off x="2483768" y="4028957"/>
              <a:ext cx="1440160" cy="11615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PHD\ΕΙΚΟΝΕΣ\ΕΓΠ  Αρχεία προβολής JPG 150dpi\ΕΓΠ_ΦΣ5_25_τ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7464" y="5246524"/>
              <a:ext cx="2244150" cy="15209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F:\PHD\ΕΙΚΟΝΕΣ\ΕΓΠ  Αρχεία προβολής JPG 150dpi\ΕΓΠ_Φ106_Υ2_τ4.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2413" t="26306" r="17492" b="7260"/>
            <a:stretch/>
          </p:blipFill>
          <p:spPr bwMode="auto">
            <a:xfrm>
              <a:off x="6300191" y="4014391"/>
              <a:ext cx="1008113" cy="11761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F:\PHD\ΕΙΚΟΝΕΣ\ΕΓΠ  Αρχεία προβολής JPG 150dpi\ΕΓΠ_ΦΣ5_25_τ35.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555776" y="5246524"/>
              <a:ext cx="2205780" cy="15209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F:\PHD\ΕΙΚΟΝΕΣ\ΕΓΠ  Αρχεία προβολής JPG 150dpi\ΕΓΠ_ΦΣ5_25_τ41.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9161" r="14533"/>
            <a:stretch/>
          </p:blipFill>
          <p:spPr bwMode="auto">
            <a:xfrm>
              <a:off x="4857622" y="5246523"/>
              <a:ext cx="1588310" cy="1483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F:\PHD\ΕΙΚΟΝΕΣ\ΕΓΠ  Αρχεία προβολής JPG 150dpi\ΕΓΠ_ΦΣ5_25_τ39.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9340" r="25921"/>
            <a:stretch/>
          </p:blipFill>
          <p:spPr bwMode="auto">
            <a:xfrm>
              <a:off x="6552076" y="5501588"/>
              <a:ext cx="1094812" cy="122837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PHD\ΕΙΚΟΝΕΣ\ΕΓΠ  Αρχεία προβολής JPG 150dpi\ΕΓΠ_ΦΣ5_25_τ11.jp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7673" r="12784"/>
            <a:stretch/>
          </p:blipFill>
          <p:spPr bwMode="auto">
            <a:xfrm>
              <a:off x="7751786" y="4489833"/>
              <a:ext cx="1259840" cy="224013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330689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11560" y="476672"/>
            <a:ext cx="7710524" cy="5879360"/>
            <a:chOff x="576028" y="149672"/>
            <a:chExt cx="8477777" cy="6541537"/>
          </a:xfrm>
        </p:grpSpPr>
        <p:pic>
          <p:nvPicPr>
            <p:cNvPr id="3" name="Picture 2" descr="http://cdn.buzznet.com/assets/users10/soaraway/default/seated-youth--large-msg-114062416778-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2322" y="4530969"/>
              <a:ext cx="1391483" cy="2160240"/>
            </a:xfrm>
            <a:prstGeom prst="rect">
              <a:avLst/>
            </a:prstGeom>
            <a:noFill/>
            <a:ln>
              <a:noFill/>
            </a:ln>
          </p:spPr>
        </p:pic>
        <p:pic>
          <p:nvPicPr>
            <p:cNvPr id="4" name="Picture 3" descr="http://host1.images.cdn.fotopedia.com/2v22pfbsj3dk6-waHom40NdqA-max_1024.jpg"/>
            <p:cNvPicPr/>
            <p:nvPr/>
          </p:nvPicPr>
          <p:blipFill rotWithShape="1">
            <a:blip r:embed="rId3" cstate="print">
              <a:extLst>
                <a:ext uri="{28A0092B-C50C-407E-A947-70E740481C1C}">
                  <a14:useLocalDpi xmlns:a14="http://schemas.microsoft.com/office/drawing/2010/main" val="0"/>
                </a:ext>
              </a:extLst>
            </a:blip>
            <a:srcRect l="34582" t="5831" r="3713" b="29776"/>
            <a:stretch/>
          </p:blipFill>
          <p:spPr bwMode="auto">
            <a:xfrm>
              <a:off x="2326609" y="1292136"/>
              <a:ext cx="1351771" cy="2146727"/>
            </a:xfrm>
            <a:prstGeom prst="rect">
              <a:avLst/>
            </a:prstGeom>
            <a:noFill/>
            <a:ln>
              <a:noFill/>
            </a:ln>
            <a:extLst>
              <a:ext uri="{53640926-AAD7-44D8-BBD7-CCE9431645EC}">
                <a14:shadowObscured xmlns:a14="http://schemas.microsoft.com/office/drawing/2010/main"/>
              </a:ext>
            </a:extLst>
          </p:spPr>
        </p:pic>
        <p:pic>
          <p:nvPicPr>
            <p:cNvPr id="5" name="Picture 4" descr="File:St. Stephen, Esztergom.jpg"/>
            <p:cNvPicPr/>
            <p:nvPr/>
          </p:nvPicPr>
          <p:blipFill rotWithShape="1">
            <a:blip r:embed="rId4" cstate="print">
              <a:extLst>
                <a:ext uri="{28A0092B-C50C-407E-A947-70E740481C1C}">
                  <a14:useLocalDpi xmlns:a14="http://schemas.microsoft.com/office/drawing/2010/main" val="0"/>
                </a:ext>
              </a:extLst>
            </a:blip>
            <a:srcRect l="6499" r="4348"/>
            <a:stretch/>
          </p:blipFill>
          <p:spPr bwMode="auto">
            <a:xfrm>
              <a:off x="3851027" y="1292136"/>
              <a:ext cx="1512168" cy="2146727"/>
            </a:xfrm>
            <a:prstGeom prst="rect">
              <a:avLst/>
            </a:prstGeom>
            <a:noFill/>
            <a:ln>
              <a:noFill/>
            </a:ln>
            <a:extLst>
              <a:ext uri="{53640926-AAD7-44D8-BBD7-CCE9431645EC}">
                <a14:shadowObscured xmlns:a14="http://schemas.microsoft.com/office/drawing/2010/main"/>
              </a:ext>
            </a:extLst>
          </p:spPr>
        </p:pic>
        <p:pic>
          <p:nvPicPr>
            <p:cNvPr id="6" name="Picture 5" descr="http://4.bp.blogspot.com/-bCI9pvSD2eQ/T6VJ6f9QpyI/AAAAAAAALHs/HOHCaMe3IS0/s640/%CE%9F%CE%B9+4+%CE%AF%CF%80%CF%80%CE%BF%CE%B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8445" y="3666409"/>
              <a:ext cx="3374750" cy="1696080"/>
            </a:xfrm>
            <a:prstGeom prst="rect">
              <a:avLst/>
            </a:prstGeom>
            <a:noFill/>
            <a:ln>
              <a:noFill/>
            </a:ln>
          </p:spPr>
        </p:pic>
        <p:pic>
          <p:nvPicPr>
            <p:cNvPr id="7" name="Picture 3" descr="F:\PHD\ΕΙΚΟΝΕΣ\NEES PHOTO GIA PHD\IMG_371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089"/>
            <a:stretch/>
          </p:blipFill>
          <p:spPr bwMode="auto">
            <a:xfrm>
              <a:off x="576028" y="3649889"/>
              <a:ext cx="1199447" cy="1712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5839" r="14642"/>
            <a:stretch/>
          </p:blipFill>
          <p:spPr>
            <a:xfrm>
              <a:off x="576028" y="1292136"/>
              <a:ext cx="1633709" cy="2146166"/>
            </a:xfrm>
            <a:prstGeom prst="rect">
              <a:avLst/>
            </a:prstGeom>
          </p:spPr>
        </p:pic>
        <p:pic>
          <p:nvPicPr>
            <p:cNvPr id="9" name="Picture 17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48635" y="149672"/>
              <a:ext cx="1446061" cy="21431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78" descr="http://www.hellinon.net/NeesSelides/NEOTERES/Lysippos.files/image01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07086" y="149672"/>
              <a:ext cx="1430889" cy="21517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p:nvPr/>
          </p:nvPicPr>
          <p:blipFill rotWithShape="1">
            <a:blip r:embed="rId10" cstate="print">
              <a:extLst>
                <a:ext uri="{28A0092B-C50C-407E-A947-70E740481C1C}">
                  <a14:useLocalDpi xmlns:a14="http://schemas.microsoft.com/office/drawing/2010/main" val="0"/>
                </a:ext>
              </a:extLst>
            </a:blip>
            <a:srcRect l="12982" t="7493" r="12982" b="1597"/>
            <a:stretch/>
          </p:blipFill>
          <p:spPr bwMode="auto">
            <a:xfrm>
              <a:off x="6048636" y="4514449"/>
              <a:ext cx="1446060" cy="216024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0975247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9552" y="692696"/>
            <a:ext cx="8064896" cy="5544616"/>
            <a:chOff x="68753" y="537585"/>
            <a:chExt cx="8994397" cy="5440050"/>
          </a:xfrm>
        </p:grpSpPr>
        <p:pic>
          <p:nvPicPr>
            <p:cNvPr id="3" name="Picture 2"/>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581" r="313"/>
            <a:stretch/>
          </p:blipFill>
          <p:spPr bwMode="auto">
            <a:xfrm>
              <a:off x="2055728" y="539609"/>
              <a:ext cx="4130040" cy="2712720"/>
            </a:xfrm>
            <a:prstGeom prst="rect">
              <a:avLst/>
            </a:prstGeom>
            <a:noFill/>
          </p:spPr>
        </p:pic>
        <p:grpSp>
          <p:nvGrpSpPr>
            <p:cNvPr id="4" name="Group 3"/>
            <p:cNvGrpSpPr/>
            <p:nvPr/>
          </p:nvGrpSpPr>
          <p:grpSpPr>
            <a:xfrm>
              <a:off x="68753" y="537585"/>
              <a:ext cx="8994397" cy="5440050"/>
              <a:chOff x="68753" y="537585"/>
              <a:chExt cx="8994397" cy="5440050"/>
            </a:xfrm>
          </p:grpSpPr>
          <p:grpSp>
            <p:nvGrpSpPr>
              <p:cNvPr id="5" name="Group 4"/>
              <p:cNvGrpSpPr/>
              <p:nvPr/>
            </p:nvGrpSpPr>
            <p:grpSpPr>
              <a:xfrm>
                <a:off x="2055728" y="537585"/>
                <a:ext cx="7007422" cy="5440050"/>
                <a:chOff x="2055728" y="537585"/>
                <a:chExt cx="7007422" cy="5440050"/>
              </a:xfrm>
            </p:grpSpPr>
            <p:pic>
              <p:nvPicPr>
                <p:cNvPr id="9" name="Picture 8"/>
                <p:cNvPicPr/>
                <p:nvPr/>
              </p:nvPicPr>
              <p:blipFill rotWithShape="1">
                <a:blip r:embed="rId4" cstate="print">
                  <a:extLst>
                    <a:ext uri="{28A0092B-C50C-407E-A947-70E740481C1C}">
                      <a14:useLocalDpi xmlns:a14="http://schemas.microsoft.com/office/drawing/2010/main" val="0"/>
                    </a:ext>
                  </a:extLst>
                </a:blip>
                <a:srcRect t="1542"/>
                <a:stretch/>
              </p:blipFill>
              <p:spPr>
                <a:xfrm>
                  <a:off x="6219536" y="537585"/>
                  <a:ext cx="2063750" cy="2709649"/>
                </a:xfrm>
                <a:prstGeom prst="rect">
                  <a:avLst/>
                </a:prstGeom>
              </p:spPr>
            </p:pic>
            <p:pic>
              <p:nvPicPr>
                <p:cNvPr id="10" name="Picture 9"/>
                <p:cNvPicPr/>
                <p:nvPr/>
              </p:nvPicPr>
              <p:blipFill rotWithShape="1">
                <a:blip r:embed="rId5" cstate="print">
                  <a:extLst>
                    <a:ext uri="{28A0092B-C50C-407E-A947-70E740481C1C}">
                      <a14:useLocalDpi xmlns:a14="http://schemas.microsoft.com/office/drawing/2010/main" val="0"/>
                    </a:ext>
                  </a:extLst>
                </a:blip>
                <a:srcRect l="2867"/>
                <a:stretch/>
              </p:blipFill>
              <p:spPr bwMode="auto">
                <a:xfrm>
                  <a:off x="2055728" y="3256129"/>
                  <a:ext cx="4130040" cy="2721506"/>
                </a:xfrm>
                <a:prstGeom prst="rect">
                  <a:avLst/>
                </a:prstGeom>
                <a:noFill/>
                <a:ln>
                  <a:noFill/>
                </a:ln>
                <a:extLst>
                  <a:ext uri="{53640926-AAD7-44D8-BBD7-CCE9431645EC}">
                    <a14:shadowObscured xmlns:a14="http://schemas.microsoft.com/office/drawing/2010/main"/>
                  </a:ext>
                </a:extLst>
              </p:spPr>
            </p:pic>
            <p:pic>
              <p:nvPicPr>
                <p:cNvPr id="11" name="Picture 10"/>
                <p:cNvPicPr/>
                <p:nvPr/>
              </p:nvPicPr>
              <p:blipFill rotWithShape="1">
                <a:blip r:embed="rId6" cstate="print">
                  <a:extLst>
                    <a:ext uri="{28A0092B-C50C-407E-A947-70E740481C1C}">
                      <a14:useLocalDpi xmlns:a14="http://schemas.microsoft.com/office/drawing/2010/main" val="0"/>
                    </a:ext>
                  </a:extLst>
                </a:blip>
                <a:srcRect l="17475" t="3560" r="16262" b="4531"/>
                <a:stretch/>
              </p:blipFill>
              <p:spPr bwMode="auto">
                <a:xfrm>
                  <a:off x="6219536" y="3252329"/>
                  <a:ext cx="2843614" cy="2718435"/>
                </a:xfrm>
                <a:prstGeom prst="rect">
                  <a:avLst/>
                </a:prstGeom>
                <a:ln>
                  <a:noFill/>
                </a:ln>
                <a:extLst>
                  <a:ext uri="{53640926-AAD7-44D8-BBD7-CCE9431645EC}">
                    <a14:shadowObscured xmlns:a14="http://schemas.microsoft.com/office/drawing/2010/main"/>
                  </a:ext>
                </a:extLst>
              </p:spPr>
            </p:pic>
          </p:grpSp>
          <p:pic>
            <p:nvPicPr>
              <p:cNvPr id="6" name="Picture 16"/>
              <p:cNvPicPr>
                <a:picLocks noChangeAspect="1" noChangeArrowheads="1"/>
              </p:cNvPicPr>
              <p:nvPr/>
            </p:nvPicPr>
            <p:blipFill rotWithShape="1">
              <a:blip r:embed="rId7" cstate="print">
                <a:lum bright="20000" contrast="40000"/>
                <a:extLst>
                  <a:ext uri="{28A0092B-C50C-407E-A947-70E740481C1C}">
                    <a14:useLocalDpi xmlns:a14="http://schemas.microsoft.com/office/drawing/2010/main" val="0"/>
                  </a:ext>
                </a:extLst>
              </a:blip>
              <a:srcRect l="10925" t="3853" r="7977" b="5481"/>
              <a:stretch/>
            </p:blipFill>
            <p:spPr bwMode="auto">
              <a:xfrm>
                <a:off x="101377" y="539609"/>
                <a:ext cx="1924759" cy="162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2"/>
              <p:cNvPicPr>
                <a:picLocks noChangeAspect="1" noChangeArrowheads="1"/>
              </p:cNvPicPr>
              <p:nvPr/>
            </p:nvPicPr>
            <p:blipFill>
              <a:blip r:embed="rId8" cstate="print">
                <a:lum bright="20000" contrast="40000"/>
                <a:extLst>
                  <a:ext uri="{28A0092B-C50C-407E-A947-70E740481C1C}">
                    <a14:useLocalDpi xmlns:a14="http://schemas.microsoft.com/office/drawing/2010/main" val="0"/>
                  </a:ext>
                </a:extLst>
              </a:blip>
              <a:srcRect l="5237" t="2652" r="8900" b="4834"/>
              <a:stretch>
                <a:fillRect/>
              </a:stretch>
            </p:blipFill>
            <p:spPr bwMode="auto">
              <a:xfrm>
                <a:off x="68753" y="2430839"/>
                <a:ext cx="1924759" cy="163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p:cNvPicPr>
                <a:picLocks noChangeAspect="1" noChangeArrowheads="1"/>
              </p:cNvPicPr>
              <p:nvPr/>
            </p:nvPicPr>
            <p:blipFill>
              <a:blip r:embed="rId9" cstate="print">
                <a:lum bright="20000" contrast="40000"/>
                <a:extLst>
                  <a:ext uri="{28A0092B-C50C-407E-A947-70E740481C1C}">
                    <a14:useLocalDpi xmlns:a14="http://schemas.microsoft.com/office/drawing/2010/main" val="0"/>
                  </a:ext>
                </a:extLst>
              </a:blip>
              <a:srcRect l="5667" t="4271" r="10164" b="4298"/>
              <a:stretch>
                <a:fillRect/>
              </a:stretch>
            </p:blipFill>
            <p:spPr bwMode="auto">
              <a:xfrm>
                <a:off x="68754" y="4287603"/>
                <a:ext cx="1924759" cy="169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24072109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0" y="548680"/>
            <a:ext cx="3262679" cy="537857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5754" y="1284516"/>
            <a:ext cx="6348246" cy="5572091"/>
          </a:xfrm>
          <a:prstGeom prst="rect">
            <a:avLst/>
          </a:prstGeom>
        </p:spPr>
      </p:pic>
    </p:spTree>
    <p:extLst>
      <p:ext uri="{BB962C8B-B14F-4D97-AF65-F5344CB8AC3E}">
        <p14:creationId xmlns:p14="http://schemas.microsoft.com/office/powerpoint/2010/main" val="2590463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11560" y="476672"/>
            <a:ext cx="7920880" cy="5976664"/>
            <a:chOff x="107504" y="186087"/>
            <a:chExt cx="8893706" cy="6478560"/>
          </a:xfrm>
        </p:grpSpPr>
        <p:pic>
          <p:nvPicPr>
            <p:cNvPr id="3" name="Picture 2" descr="A1S1Y1F12T6"/>
            <p:cNvPicPr/>
            <p:nvPr/>
          </p:nvPicPr>
          <p:blipFill rotWithShape="1">
            <a:blip r:embed="rId2" cstate="print">
              <a:extLst>
                <a:ext uri="{28A0092B-C50C-407E-A947-70E740481C1C}">
                  <a14:useLocalDpi xmlns:a14="http://schemas.microsoft.com/office/drawing/2010/main" val="0"/>
                </a:ext>
              </a:extLst>
            </a:blip>
            <a:srcRect b="3442"/>
            <a:stretch/>
          </p:blipFill>
          <p:spPr bwMode="auto">
            <a:xfrm>
              <a:off x="1622933" y="187539"/>
              <a:ext cx="1437699" cy="1998593"/>
            </a:xfrm>
            <a:prstGeom prst="rect">
              <a:avLst/>
            </a:prstGeom>
            <a:noFill/>
            <a:ln>
              <a:noFill/>
            </a:ln>
          </p:spPr>
        </p:pic>
        <p:pic>
          <p:nvPicPr>
            <p:cNvPr id="4" name="Picture 3" descr="korizis ergastirio pappa"/>
            <p:cNvPicPr/>
            <p:nvPr/>
          </p:nvPicPr>
          <p:blipFill>
            <a:blip r:embed="rId3" cstate="print">
              <a:extLst>
                <a:ext uri="{BEBA8EAE-BF5A-486C-A8C5-ECC9F3942E4B}">
                  <a14:imgProps xmlns:a14="http://schemas.microsoft.com/office/drawing/2010/main">
                    <a14:imgLayer r:embed="rId4">
                      <a14:imgEffect>
                        <a14:brightnessContrast bright="2000" contrast="10000"/>
                      </a14:imgEffect>
                    </a14:imgLayer>
                  </a14:imgProps>
                </a:ext>
                <a:ext uri="{28A0092B-C50C-407E-A947-70E740481C1C}">
                  <a14:useLocalDpi xmlns:a14="http://schemas.microsoft.com/office/drawing/2010/main" val="0"/>
                </a:ext>
              </a:extLst>
            </a:blip>
            <a:srcRect/>
            <a:stretch>
              <a:fillRect/>
            </a:stretch>
          </p:blipFill>
          <p:spPr bwMode="auto">
            <a:xfrm>
              <a:off x="107504" y="187541"/>
              <a:ext cx="1397377" cy="1998593"/>
            </a:xfrm>
            <a:prstGeom prst="rect">
              <a:avLst/>
            </a:prstGeom>
            <a:noFill/>
            <a:ln>
              <a:noFill/>
            </a:ln>
          </p:spPr>
        </p:pic>
        <p:pic>
          <p:nvPicPr>
            <p:cNvPr id="5" name="Picture 4" descr="P1040096"/>
            <p:cNvPicPr/>
            <p:nvPr/>
          </p:nvPicPr>
          <p:blipFill rotWithShape="1">
            <a:blip r:embed="rId5" cstate="print">
              <a:extLst>
                <a:ext uri="{28A0092B-C50C-407E-A947-70E740481C1C}">
                  <a14:useLocalDpi xmlns:a14="http://schemas.microsoft.com/office/drawing/2010/main" val="0"/>
                </a:ext>
              </a:extLst>
            </a:blip>
            <a:srcRect l="4741" t="1" r="10677" b="1751"/>
            <a:stretch/>
          </p:blipFill>
          <p:spPr bwMode="auto">
            <a:xfrm>
              <a:off x="3203848" y="187538"/>
              <a:ext cx="1389551" cy="1998593"/>
            </a:xfrm>
            <a:prstGeom prst="rect">
              <a:avLst/>
            </a:prstGeom>
            <a:noFill/>
            <a:ln>
              <a:noFill/>
            </a:ln>
          </p:spPr>
        </p:pic>
        <p:pic>
          <p:nvPicPr>
            <p:cNvPr id="6" name="Picture 2" descr="F:\PHD\ΕΙΚΟΝΕΣ\NEES PHOTO GIA PHD\ΑΛΕΞΑΝΔΡΟΣ ΠΑΝΤΟΣ\P104099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016" y="187538"/>
              <a:ext cx="1498168" cy="19974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PHD\ΕΙΚΟΝΕΣ\NEES PHOTO GIA PHD\ΑΡΚΑΔΙΑ\ΑΓΓΕΛΟΠΟΥΛΟΙ ΜΑΡΑΘΑ η ΒΛΑΧΟΡΡΑΦΤΗ ΓΟΡΤΥΝΙΑΣ\P104076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594" r="12972"/>
            <a:stretch/>
          </p:blipFill>
          <p:spPr bwMode="auto">
            <a:xfrm>
              <a:off x="130593" y="2373946"/>
              <a:ext cx="1351197" cy="18715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F:\PHD\ΕΙΚΟΝΕΣ\NEES PHOTO GIA PHD\ΑΡΚΑΔΙΑ\ΚΥΡΙΑΚΟΠΟΥΛΟΣ ΛΑΓΚΑΔΙΑ\P1040721.JP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2000"/>
                      </a14:imgEffect>
                    </a14:imgLayer>
                  </a14:imgProps>
                </a:ext>
                <a:ext uri="{28A0092B-C50C-407E-A947-70E740481C1C}">
                  <a14:useLocalDpi xmlns:a14="http://schemas.microsoft.com/office/drawing/2010/main" val="0"/>
                </a:ext>
              </a:extLst>
            </a:blip>
            <a:srcRect/>
            <a:stretch>
              <a:fillRect/>
            </a:stretch>
          </p:blipFill>
          <p:spPr bwMode="auto">
            <a:xfrm>
              <a:off x="1579907" y="2373946"/>
              <a:ext cx="1469067" cy="18715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F:\PHD\ΕΙΚΟΝΕΣ\NEES PHOTO GIA PHD\ΒΡΑΥΡΩΝΑ\αρχαιολογος Παπαδημητρίου\P1040021.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6779" r="16958" b="-1181"/>
            <a:stretch/>
          </p:blipFill>
          <p:spPr bwMode="auto">
            <a:xfrm>
              <a:off x="7822924" y="4425778"/>
              <a:ext cx="1095712" cy="22048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F:\PHD\ΕΙΚΟΝΕΣ\NEES PHOTO GIA PHD\ΦΡΑΓΚΟΥΔΗΣ\P1050011.JP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sharpenSoften amount="10000"/>
                      </a14:imgEffect>
                      <a14:imgEffect>
                        <a14:brightnessContrast bright="6000"/>
                      </a14:imgEffect>
                    </a14:imgLayer>
                  </a14:imgProps>
                </a:ext>
                <a:ext uri="{28A0092B-C50C-407E-A947-70E740481C1C}">
                  <a14:useLocalDpi xmlns:a14="http://schemas.microsoft.com/office/drawing/2010/main" val="0"/>
                </a:ext>
              </a:extLst>
            </a:blip>
            <a:srcRect l="15164" t="25540" r="18797"/>
            <a:stretch/>
          </p:blipFill>
          <p:spPr bwMode="auto">
            <a:xfrm>
              <a:off x="6311840" y="187541"/>
              <a:ext cx="1329472" cy="19985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SWMBO\Desktop\PHD\NEES PHOTO GIA PHD\ΧΙΟΣ 2013\ΓΙΑΝΝΙΡΗΣ ΧΙΟΣ\P1040657.JP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2000" contrast="24000"/>
                      </a14:imgEffect>
                    </a14:imgLayer>
                  </a14:imgProps>
                </a:ext>
                <a:ext uri="{28A0092B-C50C-407E-A947-70E740481C1C}">
                  <a14:useLocalDpi xmlns:a14="http://schemas.microsoft.com/office/drawing/2010/main" val="0"/>
                </a:ext>
              </a:extLst>
            </a:blip>
            <a:srcRect l="11476" t="12828" r="9543" b="7157"/>
            <a:stretch/>
          </p:blipFill>
          <p:spPr bwMode="auto">
            <a:xfrm>
              <a:off x="3188477" y="2374194"/>
              <a:ext cx="1413423" cy="18715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SWMBO\Desktop\PHD\NEES PHOTO GIA PHD\ΧΙΟΣ 2013\ΚΟΡΑΗΣ ΓΥΨΙΝΟ ΧΙΟΣ\P1040278.JP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rightnessContrast bright="16000"/>
                      </a14:imgEffect>
                    </a14:imgLayer>
                  </a14:imgProps>
                </a:ext>
                <a:ext uri="{28A0092B-C50C-407E-A947-70E740481C1C}">
                  <a14:useLocalDpi xmlns:a14="http://schemas.microsoft.com/office/drawing/2010/main" val="0"/>
                </a:ext>
              </a:extLst>
            </a:blip>
            <a:srcRect l="17883" t="14931" r="19518" b="10648"/>
            <a:stretch/>
          </p:blipFill>
          <p:spPr bwMode="auto">
            <a:xfrm>
              <a:off x="7740352" y="186087"/>
              <a:ext cx="1260858" cy="19985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17" cstate="print">
              <a:extLst>
                <a:ext uri="{28A0092B-C50C-407E-A947-70E740481C1C}">
                  <a14:useLocalDpi xmlns:a14="http://schemas.microsoft.com/office/drawing/2010/main" val="0"/>
                </a:ext>
              </a:extLst>
            </a:blip>
            <a:srcRect l="7199" t="2714" r="12807" b="20295"/>
            <a:stretch/>
          </p:blipFill>
          <p:spPr>
            <a:xfrm>
              <a:off x="6338676" y="2374194"/>
              <a:ext cx="1302636" cy="1899495"/>
            </a:xfrm>
            <a:prstGeom prst="rect">
              <a:avLst/>
            </a:prstGeom>
          </p:spPr>
        </p:pic>
        <p:pic>
          <p:nvPicPr>
            <p:cNvPr id="14" name="Picture 13"/>
            <p:cNvPicPr>
              <a:picLocks noChangeAspect="1"/>
            </p:cNvPicPr>
            <p:nvPr/>
          </p:nvPicPr>
          <p:blipFill rotWithShape="1">
            <a:blip r:embed="rId18" cstate="print">
              <a:extLst>
                <a:ext uri="{28A0092B-C50C-407E-A947-70E740481C1C}">
                  <a14:useLocalDpi xmlns:a14="http://schemas.microsoft.com/office/drawing/2010/main" val="0"/>
                </a:ext>
              </a:extLst>
            </a:blip>
            <a:srcRect l="17966" t="10844" r="18660" b="31654"/>
            <a:stretch/>
          </p:blipFill>
          <p:spPr>
            <a:xfrm>
              <a:off x="4710504" y="2374691"/>
              <a:ext cx="1503680" cy="1898999"/>
            </a:xfrm>
            <a:prstGeom prst="rect">
              <a:avLst/>
            </a:prstGeom>
          </p:spPr>
        </p:pic>
        <p:pic>
          <p:nvPicPr>
            <p:cNvPr id="15" name="Picture 14"/>
            <p:cNvPicPr>
              <a:picLocks noChangeAspect="1"/>
            </p:cNvPicPr>
            <p:nvPr/>
          </p:nvPicPr>
          <p:blipFill rotWithShape="1">
            <a:blip r:embed="rId19" cstate="print">
              <a:extLst>
                <a:ext uri="{28A0092B-C50C-407E-A947-70E740481C1C}">
                  <a14:useLocalDpi xmlns:a14="http://schemas.microsoft.com/office/drawing/2010/main" val="0"/>
                </a:ext>
              </a:extLst>
            </a:blip>
            <a:srcRect l="-10509" t="3919" r="15608" b="4109"/>
            <a:stretch/>
          </p:blipFill>
          <p:spPr>
            <a:xfrm>
              <a:off x="6216928" y="4437112"/>
              <a:ext cx="1424384" cy="2167802"/>
            </a:xfrm>
            <a:prstGeom prst="rect">
              <a:avLst/>
            </a:prstGeom>
          </p:spPr>
        </p:pic>
        <p:pic>
          <p:nvPicPr>
            <p:cNvPr id="16" name="Picture 15"/>
            <p:cNvPicPr>
              <a:picLocks noChangeAspect="1"/>
            </p:cNvPicPr>
            <p:nvPr/>
          </p:nvPicPr>
          <p:blipFill rotWithShape="1">
            <a:blip r:embed="rId20" cstate="print">
              <a:extLst>
                <a:ext uri="{28A0092B-C50C-407E-A947-70E740481C1C}">
                  <a14:useLocalDpi xmlns:a14="http://schemas.microsoft.com/office/drawing/2010/main" val="0"/>
                </a:ext>
              </a:extLst>
            </a:blip>
            <a:srcRect l="2152" t="-3541" r="-2152" b="3541"/>
            <a:stretch/>
          </p:blipFill>
          <p:spPr>
            <a:xfrm>
              <a:off x="1622933" y="4357541"/>
              <a:ext cx="1457410" cy="2247372"/>
            </a:xfrm>
            <a:prstGeom prst="rect">
              <a:avLst/>
            </a:prstGeom>
          </p:spPr>
        </p:pic>
        <p:pic>
          <p:nvPicPr>
            <p:cNvPr id="17" name="Picture 16"/>
            <p:cNvPicPr>
              <a:picLocks noChangeAspect="1"/>
            </p:cNvPicPr>
            <p:nvPr/>
          </p:nvPicPr>
          <p:blipFill rotWithShape="1">
            <a:blip r:embed="rId21" cstate="print">
              <a:extLst>
                <a:ext uri="{28A0092B-C50C-407E-A947-70E740481C1C}">
                  <a14:useLocalDpi xmlns:a14="http://schemas.microsoft.com/office/drawing/2010/main" val="0"/>
                </a:ext>
              </a:extLst>
            </a:blip>
            <a:srcRect b="-2756"/>
            <a:stretch/>
          </p:blipFill>
          <p:spPr>
            <a:xfrm>
              <a:off x="3188477" y="4437113"/>
              <a:ext cx="1389551" cy="2227534"/>
            </a:xfrm>
            <a:prstGeom prst="rect">
              <a:avLst/>
            </a:prstGeom>
          </p:spPr>
        </p:pic>
        <p:pic>
          <p:nvPicPr>
            <p:cNvPr id="18" name="Picture 14" descr="G:\OTI YPIRXE STON SKLIRO!!!!!\papas\Work\lab\01\002-2-030.JP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10549" t="6216" r="9903"/>
            <a:stretch/>
          </p:blipFill>
          <p:spPr bwMode="auto">
            <a:xfrm>
              <a:off x="7777410" y="2380659"/>
              <a:ext cx="1186741" cy="18648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23" cstate="print">
              <a:extLst>
                <a:ext uri="{28A0092B-C50C-407E-A947-70E740481C1C}">
                  <a14:useLocalDpi xmlns:a14="http://schemas.microsoft.com/office/drawing/2010/main" val="0"/>
                </a:ext>
              </a:extLst>
            </a:blip>
            <a:srcRect l="18066" t="13186" r="25801" b="27573"/>
            <a:stretch/>
          </p:blipFill>
          <p:spPr>
            <a:xfrm>
              <a:off x="4716016" y="4425778"/>
              <a:ext cx="1498168" cy="2179135"/>
            </a:xfrm>
            <a:prstGeom prst="rect">
              <a:avLst/>
            </a:prstGeom>
          </p:spPr>
        </p:pic>
        <p:pic>
          <p:nvPicPr>
            <p:cNvPr id="20" name="Picture 19" descr="E:\PHD\NEES PHOTO GIA PHD\IMG_3699.JPG"/>
            <p:cNvPicPr/>
            <p:nvPr/>
          </p:nvPicPr>
          <p:blipFill rotWithShape="1">
            <a:blip r:embed="rId24" cstate="print">
              <a:extLst>
                <a:ext uri="{28A0092B-C50C-407E-A947-70E740481C1C}">
                  <a14:useLocalDpi xmlns:a14="http://schemas.microsoft.com/office/drawing/2010/main" val="0"/>
                </a:ext>
              </a:extLst>
            </a:blip>
            <a:srcRect l="29975" r="23272"/>
            <a:stretch/>
          </p:blipFill>
          <p:spPr bwMode="auto">
            <a:xfrm>
              <a:off x="107504" y="4437112"/>
              <a:ext cx="1374286" cy="2167801"/>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8588682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667704"/>
            <a:ext cx="3312368" cy="5065552"/>
          </a:xfrm>
          <a:prstGeom prst="rect">
            <a:avLst/>
          </a:prstGeom>
        </p:spPr>
      </p:pic>
      <p:sp>
        <p:nvSpPr>
          <p:cNvPr id="4" name="TextBox 3"/>
          <p:cNvSpPr txBox="1"/>
          <p:nvPr/>
        </p:nvSpPr>
        <p:spPr>
          <a:xfrm>
            <a:off x="2699792" y="5733256"/>
            <a:ext cx="3312368" cy="338554"/>
          </a:xfrm>
          <a:prstGeom prst="rect">
            <a:avLst/>
          </a:prstGeom>
          <a:noFill/>
        </p:spPr>
        <p:txBody>
          <a:bodyPr wrap="square" rtlCol="0">
            <a:spAutoFit/>
          </a:bodyPr>
          <a:lstStyle/>
          <a:p>
            <a:r>
              <a:rPr lang="el-GR" sz="1600" i="1" dirty="0" smtClean="0">
                <a:solidFill>
                  <a:schemeClr val="bg1"/>
                </a:solidFill>
              </a:rPr>
              <a:t>Πρωτόθετος.</a:t>
            </a:r>
            <a:r>
              <a:rPr lang="el-GR" sz="1600" dirty="0" smtClean="0">
                <a:solidFill>
                  <a:schemeClr val="bg1"/>
                </a:solidFill>
              </a:rPr>
              <a:t> </a:t>
            </a:r>
            <a:r>
              <a:rPr lang="el-GR" sz="1600" dirty="0">
                <a:solidFill>
                  <a:schemeClr val="bg1"/>
                </a:solidFill>
              </a:rPr>
              <a:t>Π</a:t>
            </a:r>
            <a:r>
              <a:rPr lang="el-GR" sz="1600" dirty="0" smtClean="0">
                <a:solidFill>
                  <a:schemeClr val="bg1"/>
                </a:solidFill>
              </a:rPr>
              <a:t>ηλός</a:t>
            </a:r>
            <a:r>
              <a:rPr lang="el-GR" sz="1600" dirty="0" smtClean="0">
                <a:solidFill>
                  <a:schemeClr val="bg1"/>
                </a:solidFill>
              </a:rPr>
              <a:t>, </a:t>
            </a:r>
            <a:r>
              <a:rPr lang="el-GR" sz="1600" dirty="0" smtClean="0">
                <a:solidFill>
                  <a:schemeClr val="bg1"/>
                </a:solidFill>
              </a:rPr>
              <a:t>Αθήνα 1927</a:t>
            </a:r>
            <a:endParaRPr lang="el-GR" sz="1600" dirty="0">
              <a:solidFill>
                <a:schemeClr val="bg1"/>
              </a:solidFill>
            </a:endParaRPr>
          </a:p>
        </p:txBody>
      </p:sp>
    </p:spTree>
    <p:extLst>
      <p:ext uri="{BB962C8B-B14F-4D97-AF65-F5344CB8AC3E}">
        <p14:creationId xmlns:p14="http://schemas.microsoft.com/office/powerpoint/2010/main" val="26849999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1520" y="57272"/>
            <a:ext cx="4176464" cy="3155704"/>
            <a:chOff x="467544" y="116632"/>
            <a:chExt cx="8461345" cy="6155241"/>
          </a:xfrm>
        </p:grpSpPr>
        <p:pic>
          <p:nvPicPr>
            <p:cNvPr id="3" name="Picture 2" descr="C:\papas\Work\lab\30\002-42-9297.JPG"/>
            <p:cNvPicPr/>
            <p:nvPr/>
          </p:nvPicPr>
          <p:blipFill rotWithShape="1">
            <a:blip r:embed="rId2" cstate="print">
              <a:extLst>
                <a:ext uri="{BEBA8EAE-BF5A-486C-A8C5-ECC9F3942E4B}">
                  <a14:imgProps xmlns:a14="http://schemas.microsoft.com/office/drawing/2010/main">
                    <a14:imgLayer r:embed="rId3">
                      <a14:imgEffect>
                        <a14:brightnessContrast bright="14000" contrast="12000"/>
                      </a14:imgEffect>
                    </a14:imgLayer>
                  </a14:imgProps>
                </a:ext>
                <a:ext uri="{28A0092B-C50C-407E-A947-70E740481C1C}">
                  <a14:useLocalDpi xmlns:a14="http://schemas.microsoft.com/office/drawing/2010/main" val="0"/>
                </a:ext>
              </a:extLst>
            </a:blip>
            <a:srcRect l="15105" t="14063" r="9890"/>
            <a:stretch/>
          </p:blipFill>
          <p:spPr bwMode="auto">
            <a:xfrm>
              <a:off x="467544" y="116632"/>
              <a:ext cx="1755140" cy="2682240"/>
            </a:xfrm>
            <a:prstGeom prst="rect">
              <a:avLst/>
            </a:prstGeom>
            <a:noFill/>
            <a:ln>
              <a:noFill/>
            </a:ln>
            <a:extLst>
              <a:ext uri="{53640926-AAD7-44D8-BBD7-CCE9431645EC}">
                <a14:shadowObscured xmlns:a14="http://schemas.microsoft.com/office/drawing/2010/main"/>
              </a:ext>
            </a:extLst>
          </p:spPr>
        </p:pic>
        <p:pic>
          <p:nvPicPr>
            <p:cNvPr id="4" name="Picture 3" descr="C:\papas\Work\lab\30\002-42-9299.JPG"/>
            <p:cNvPicPr/>
            <p:nvPr/>
          </p:nvPicPr>
          <p:blipFill rotWithShape="1">
            <a:blip r:embed="rId4" cstate="print">
              <a:extLst>
                <a:ext uri="{BEBA8EAE-BF5A-486C-A8C5-ECC9F3942E4B}">
                  <a14:imgProps xmlns:a14="http://schemas.microsoft.com/office/drawing/2010/main">
                    <a14:imgLayer r:embed="rId5">
                      <a14:imgEffect>
                        <a14:sharpenSoften amount="28000"/>
                      </a14:imgEffect>
                      <a14:imgEffect>
                        <a14:brightnessContrast bright="16000" contrast="12000"/>
                      </a14:imgEffect>
                    </a14:imgLayer>
                  </a14:imgProps>
                </a:ext>
                <a:ext uri="{28A0092B-C50C-407E-A947-70E740481C1C}">
                  <a14:useLocalDpi xmlns:a14="http://schemas.microsoft.com/office/drawing/2010/main" val="0"/>
                </a:ext>
              </a:extLst>
            </a:blip>
            <a:srcRect l="18230" t="6640" r="6764" b="7422"/>
            <a:stretch/>
          </p:blipFill>
          <p:spPr bwMode="auto">
            <a:xfrm>
              <a:off x="2411760" y="116632"/>
              <a:ext cx="1755140" cy="2682240"/>
            </a:xfrm>
            <a:prstGeom prst="rect">
              <a:avLst/>
            </a:prstGeom>
            <a:noFill/>
            <a:ln>
              <a:noFill/>
            </a:ln>
            <a:extLst>
              <a:ext uri="{53640926-AAD7-44D8-BBD7-CCE9431645EC}">
                <a14:shadowObscured xmlns:a14="http://schemas.microsoft.com/office/drawing/2010/main"/>
              </a:ext>
            </a:extLst>
          </p:spPr>
        </p:pic>
        <p:pic>
          <p:nvPicPr>
            <p:cNvPr id="5" name="Picture 4" descr="C:\papas\Work\lab\30\002-42-9306.JPG"/>
            <p:cNvPicPr/>
            <p:nvPr/>
          </p:nvPicPr>
          <p:blipFill rotWithShape="1">
            <a:blip r:embed="rId6" cstate="print">
              <a:extLst>
                <a:ext uri="{BEBA8EAE-BF5A-486C-A8C5-ECC9F3942E4B}">
                  <a14:imgProps xmlns:a14="http://schemas.microsoft.com/office/drawing/2010/main">
                    <a14:imgLayer r:embed="rId7">
                      <a14:imgEffect>
                        <a14:sharpenSoften amount="13000"/>
                      </a14:imgEffect>
                      <a14:imgEffect>
                        <a14:brightnessContrast bright="14000" contrast="16000"/>
                      </a14:imgEffect>
                    </a14:imgLayer>
                  </a14:imgProps>
                </a:ext>
                <a:ext uri="{28A0092B-C50C-407E-A947-70E740481C1C}">
                  <a14:useLocalDpi xmlns:a14="http://schemas.microsoft.com/office/drawing/2010/main" val="0"/>
                </a:ext>
              </a:extLst>
            </a:blip>
            <a:srcRect l="12500" t="18524" r="8851" b="23048"/>
            <a:stretch/>
          </p:blipFill>
          <p:spPr bwMode="auto">
            <a:xfrm>
              <a:off x="4345855" y="116632"/>
              <a:ext cx="1746250" cy="1729740"/>
            </a:xfrm>
            <a:prstGeom prst="rect">
              <a:avLst/>
            </a:prstGeom>
            <a:noFill/>
            <a:ln>
              <a:noFill/>
            </a:ln>
            <a:extLst>
              <a:ext uri="{53640926-AAD7-44D8-BBD7-CCE9431645EC}">
                <a14:shadowObscured xmlns:a14="http://schemas.microsoft.com/office/drawing/2010/main"/>
              </a:ext>
            </a:extLst>
          </p:spPr>
        </p:pic>
        <p:pic>
          <p:nvPicPr>
            <p:cNvPr id="6" name="Picture 5" descr="C:\papas\Work\lab\18\002-30-3985.JPG"/>
            <p:cNvPicPr/>
            <p:nvPr/>
          </p:nvPicPr>
          <p:blipFill rotWithShape="1">
            <a:blip r:embed="rId8" cstate="print">
              <a:extLst>
                <a:ext uri="{BEBA8EAE-BF5A-486C-A8C5-ECC9F3942E4B}">
                  <a14:imgProps xmlns:a14="http://schemas.microsoft.com/office/drawing/2010/main">
                    <a14:imgLayer r:embed="rId9">
                      <a14:imgEffect>
                        <a14:sharpenSoften amount="4000"/>
                      </a14:imgEffect>
                      <a14:imgEffect>
                        <a14:brightnessContrast bright="30000" contrast="22000"/>
                      </a14:imgEffect>
                    </a14:imgLayer>
                  </a14:imgProps>
                </a:ext>
                <a:ext uri="{28A0092B-C50C-407E-A947-70E740481C1C}">
                  <a14:useLocalDpi xmlns:a14="http://schemas.microsoft.com/office/drawing/2010/main" val="0"/>
                </a:ext>
              </a:extLst>
            </a:blip>
            <a:srcRect l="5730" t="2735" r="7285" b="4297"/>
            <a:stretch/>
          </p:blipFill>
          <p:spPr bwMode="auto">
            <a:xfrm>
              <a:off x="467545" y="3212976"/>
              <a:ext cx="1755140" cy="2550289"/>
            </a:xfrm>
            <a:prstGeom prst="rect">
              <a:avLst/>
            </a:prstGeom>
            <a:noFill/>
            <a:ln>
              <a:noFill/>
            </a:ln>
            <a:extLst>
              <a:ext uri="{53640926-AAD7-44D8-BBD7-CCE9431645EC}">
                <a14:shadowObscured xmlns:a14="http://schemas.microsoft.com/office/drawing/2010/main"/>
              </a:ext>
            </a:extLst>
          </p:spPr>
        </p:pic>
        <p:pic>
          <p:nvPicPr>
            <p:cNvPr id="7" name="Picture 6" descr="C:\papas\Work\lab\18\002-30-3986.JPG"/>
            <p:cNvPicPr/>
            <p:nvPr/>
          </p:nvPicPr>
          <p:blipFill rotWithShape="1">
            <a:blip r:embed="rId10" cstate="print">
              <a:extLst>
                <a:ext uri="{BEBA8EAE-BF5A-486C-A8C5-ECC9F3942E4B}">
                  <a14:imgProps xmlns:a14="http://schemas.microsoft.com/office/drawing/2010/main">
                    <a14:imgLayer r:embed="rId11">
                      <a14:imgEffect>
                        <a14:sharpenSoften amount="7000"/>
                      </a14:imgEffect>
                      <a14:imgEffect>
                        <a14:brightnessContrast bright="16000" contrast="16000"/>
                      </a14:imgEffect>
                    </a14:imgLayer>
                  </a14:imgProps>
                </a:ext>
                <a:ext uri="{28A0092B-C50C-407E-A947-70E740481C1C}">
                  <a14:useLocalDpi xmlns:a14="http://schemas.microsoft.com/office/drawing/2010/main" val="0"/>
                </a:ext>
              </a:extLst>
            </a:blip>
            <a:srcRect l="14844" t="7806" r="21874" b="6250"/>
            <a:stretch/>
          </p:blipFill>
          <p:spPr bwMode="auto">
            <a:xfrm>
              <a:off x="2479705" y="3212976"/>
              <a:ext cx="1687195" cy="1718945"/>
            </a:xfrm>
            <a:prstGeom prst="rect">
              <a:avLst/>
            </a:prstGeom>
            <a:noFill/>
            <a:ln>
              <a:noFill/>
            </a:ln>
            <a:extLst>
              <a:ext uri="{53640926-AAD7-44D8-BBD7-CCE9431645EC}">
                <a14:shadowObscured xmlns:a14="http://schemas.microsoft.com/office/drawing/2010/main"/>
              </a:ext>
            </a:extLst>
          </p:spPr>
        </p:pic>
        <p:grpSp>
          <p:nvGrpSpPr>
            <p:cNvPr id="8" name="Group 7"/>
            <p:cNvGrpSpPr/>
            <p:nvPr/>
          </p:nvGrpSpPr>
          <p:grpSpPr>
            <a:xfrm>
              <a:off x="4548063" y="154079"/>
              <a:ext cx="4380826" cy="6117794"/>
              <a:chOff x="4583663" y="153060"/>
              <a:chExt cx="4380826" cy="6117794"/>
            </a:xfrm>
          </p:grpSpPr>
          <p:pic>
            <p:nvPicPr>
              <p:cNvPr id="9" name="Picture 8"/>
              <p:cNvPicPr/>
              <p:nvPr/>
            </p:nvPicPr>
            <p:blipFill rotWithShape="1">
              <a:blip r:embed="rId12" cstate="print">
                <a:extLst>
                  <a:ext uri="{28A0092B-C50C-407E-A947-70E740481C1C}">
                    <a14:useLocalDpi xmlns:a14="http://schemas.microsoft.com/office/drawing/2010/main" val="0"/>
                  </a:ext>
                </a:extLst>
              </a:blip>
              <a:srcRect l="12500" t="15407" r="8727" b="13976"/>
              <a:stretch/>
            </p:blipFill>
            <p:spPr bwMode="auto">
              <a:xfrm>
                <a:off x="6660232" y="153060"/>
                <a:ext cx="1260139" cy="1693312"/>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13" cstate="print">
                <a:extLst>
                  <a:ext uri="{BEBA8EAE-BF5A-486C-A8C5-ECC9F3942E4B}">
                    <a14:imgProps xmlns:a14="http://schemas.microsoft.com/office/drawing/2010/main">
                      <a14:imgLayer r:embed="rId14">
                        <a14:imgEffect>
                          <a14:sharpenSoften amount="81000"/>
                        </a14:imgEffect>
                        <a14:imgEffect>
                          <a14:brightnessContrast bright="12000" contrast="24000"/>
                        </a14:imgEffect>
                      </a14:imgLayer>
                    </a14:imgProps>
                  </a:ext>
                  <a:ext uri="{28A0092B-C50C-407E-A947-70E740481C1C}">
                    <a14:useLocalDpi xmlns:a14="http://schemas.microsoft.com/office/drawing/2010/main" val="0"/>
                  </a:ext>
                </a:extLst>
              </a:blip>
              <a:srcRect t="8155" b="9000"/>
              <a:stretch/>
            </p:blipFill>
            <p:spPr bwMode="auto">
              <a:xfrm>
                <a:off x="4583663" y="3212976"/>
                <a:ext cx="1270635" cy="1515110"/>
              </a:xfrm>
              <a:prstGeom prst="rect">
                <a:avLst/>
              </a:prstGeom>
              <a:ln>
                <a:noFill/>
              </a:ln>
              <a:extLst>
                <a:ext uri="{53640926-AAD7-44D8-BBD7-CCE9431645EC}">
                  <a14:shadowObscured xmlns:a14="http://schemas.microsoft.com/office/drawing/2010/main"/>
                </a:ext>
              </a:extLst>
            </p:spPr>
          </p:pic>
          <p:pic>
            <p:nvPicPr>
              <p:cNvPr id="11" name="Picture 10" descr="E:\PHD\NEES PHOTO GIA PHD\IMG_3693.JPG"/>
              <p:cNvPicPr/>
              <p:nvPr/>
            </p:nvPicPr>
            <p:blipFill>
              <a:blip r:embed="rId15" cstate="print">
                <a:extLst>
                  <a:ext uri="{BEBA8EAE-BF5A-486C-A8C5-ECC9F3942E4B}">
                    <a14:imgProps xmlns:a14="http://schemas.microsoft.com/office/drawing/2010/main">
                      <a14:imgLayer r:embed="rId16">
                        <a14:imgEffect>
                          <a14:sharpenSoften amount="25000"/>
                        </a14:imgEffect>
                        <a14:imgEffect>
                          <a14:brightnessContrast bright="16000" contrast="22000"/>
                        </a14:imgEffect>
                      </a14:imgLayer>
                    </a14:imgProps>
                  </a:ext>
                  <a:ext uri="{28A0092B-C50C-407E-A947-70E740481C1C}">
                    <a14:useLocalDpi xmlns:a14="http://schemas.microsoft.com/office/drawing/2010/main" val="0"/>
                  </a:ext>
                </a:extLst>
              </a:blip>
              <a:srcRect/>
              <a:stretch>
                <a:fillRect/>
              </a:stretch>
            </p:blipFill>
            <p:spPr bwMode="auto">
              <a:xfrm>
                <a:off x="6156177" y="3212976"/>
                <a:ext cx="1512168" cy="1515110"/>
              </a:xfrm>
              <a:prstGeom prst="rect">
                <a:avLst/>
              </a:prstGeom>
              <a:noFill/>
              <a:ln>
                <a:noFill/>
              </a:ln>
            </p:spPr>
          </p:pic>
          <p:pic>
            <p:nvPicPr>
              <p:cNvPr id="12" name="Picture 11"/>
              <p:cNvPicPr/>
              <p:nvPr/>
            </p:nvPicPr>
            <p:blipFill rotWithShape="1">
              <a:blip r:embed="rId17" cstate="print">
                <a:extLst>
                  <a:ext uri="{BEBA8EAE-BF5A-486C-A8C5-ECC9F3942E4B}">
                    <a14:imgProps xmlns:a14="http://schemas.microsoft.com/office/drawing/2010/main">
                      <a14:imgLayer r:embed="rId18">
                        <a14:imgEffect>
                          <a14:sharpenSoften amount="34000"/>
                        </a14:imgEffect>
                        <a14:imgEffect>
                          <a14:brightnessContrast bright="-10000" contrast="34000"/>
                        </a14:imgEffect>
                      </a14:imgLayer>
                    </a14:imgProps>
                  </a:ext>
                  <a:ext uri="{28A0092B-C50C-407E-A947-70E740481C1C}">
                    <a14:useLocalDpi xmlns:a14="http://schemas.microsoft.com/office/drawing/2010/main" val="0"/>
                  </a:ext>
                </a:extLst>
              </a:blip>
              <a:srcRect t="16585" b="18293"/>
              <a:stretch/>
            </p:blipFill>
            <p:spPr bwMode="auto">
              <a:xfrm>
                <a:off x="4620354" y="4962753"/>
                <a:ext cx="1254760" cy="1289050"/>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19" cstate="print">
                <a:extLst>
                  <a:ext uri="{BEBA8EAE-BF5A-486C-A8C5-ECC9F3942E4B}">
                    <a14:imgProps xmlns:a14="http://schemas.microsoft.com/office/drawing/2010/main">
                      <a14:imgLayer r:embed="rId20">
                        <a14:imgEffect>
                          <a14:sharpenSoften amount="19000"/>
                        </a14:imgEffect>
                        <a14:imgEffect>
                          <a14:brightnessContrast bright="-4000" contrast="18000"/>
                        </a14:imgEffect>
                      </a14:imgLayer>
                    </a14:imgProps>
                  </a:ext>
                  <a:ext uri="{28A0092B-C50C-407E-A947-70E740481C1C}">
                    <a14:useLocalDpi xmlns:a14="http://schemas.microsoft.com/office/drawing/2010/main" val="0"/>
                  </a:ext>
                </a:extLst>
              </a:blip>
              <a:srcRect t="19708" b="5109"/>
              <a:stretch/>
            </p:blipFill>
            <p:spPr bwMode="auto">
              <a:xfrm>
                <a:off x="6192089" y="4962753"/>
                <a:ext cx="1224280" cy="1308100"/>
              </a:xfrm>
              <a:prstGeom prst="rect">
                <a:avLst/>
              </a:prstGeom>
              <a:ln>
                <a:noFill/>
              </a:ln>
              <a:extLst>
                <a:ext uri="{53640926-AAD7-44D8-BBD7-CCE9431645EC}">
                  <a14:shadowObscured xmlns:a14="http://schemas.microsoft.com/office/drawing/2010/main"/>
                </a:ext>
              </a:extLst>
            </p:spPr>
          </p:pic>
          <p:pic>
            <p:nvPicPr>
              <p:cNvPr id="14" name="Picture 13" descr="C:\papas\Work\anag_geron\001-12-28.tif"/>
              <p:cNvPicPr/>
              <p:nvPr/>
            </p:nvPicPr>
            <p:blipFill rotWithShape="1">
              <a:blip r:embed="rId21" cstate="print">
                <a:extLst>
                  <a:ext uri="{28A0092B-C50C-407E-A947-70E740481C1C}">
                    <a14:useLocalDpi xmlns:a14="http://schemas.microsoft.com/office/drawing/2010/main" val="0"/>
                  </a:ext>
                </a:extLst>
              </a:blip>
              <a:srcRect t="19208" b="6216"/>
              <a:stretch/>
            </p:blipFill>
            <p:spPr bwMode="auto">
              <a:xfrm>
                <a:off x="7668345" y="4962753"/>
                <a:ext cx="1296144" cy="1308101"/>
              </a:xfrm>
              <a:prstGeom prst="rect">
                <a:avLst/>
              </a:prstGeom>
              <a:noFill/>
              <a:ln>
                <a:noFill/>
              </a:ln>
              <a:extLst>
                <a:ext uri="{53640926-AAD7-44D8-BBD7-CCE9431645EC}">
                  <a14:shadowObscured xmlns:a14="http://schemas.microsoft.com/office/drawing/2010/main"/>
                </a:ext>
              </a:extLst>
            </p:spPr>
          </p:pic>
        </p:grpSp>
      </p:grpSp>
      <p:grpSp>
        <p:nvGrpSpPr>
          <p:cNvPr id="15" name="Group 14"/>
          <p:cNvGrpSpPr/>
          <p:nvPr/>
        </p:nvGrpSpPr>
        <p:grpSpPr>
          <a:xfrm>
            <a:off x="4139952" y="3333286"/>
            <a:ext cx="4728071" cy="3300726"/>
            <a:chOff x="768882" y="665912"/>
            <a:chExt cx="7768881" cy="5165570"/>
          </a:xfrm>
        </p:grpSpPr>
        <p:pic>
          <p:nvPicPr>
            <p:cNvPr id="16" name="Picture 15"/>
            <p:cNvPicPr/>
            <p:nvPr/>
          </p:nvPicPr>
          <p:blipFill rotWithShape="1">
            <a:blip r:embed="rId22" cstate="print">
              <a:extLst>
                <a:ext uri="{28A0092B-C50C-407E-A947-70E740481C1C}">
                  <a14:useLocalDpi xmlns:a14="http://schemas.microsoft.com/office/drawing/2010/main" val="0"/>
                </a:ext>
              </a:extLst>
            </a:blip>
            <a:srcRect t="4569" r="9685"/>
            <a:stretch/>
          </p:blipFill>
          <p:spPr bwMode="auto">
            <a:xfrm>
              <a:off x="6185088" y="2516782"/>
              <a:ext cx="2352675" cy="3314700"/>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23" cstate="print">
              <a:extLst>
                <a:ext uri="{28A0092B-C50C-407E-A947-70E740481C1C}">
                  <a14:useLocalDpi xmlns:a14="http://schemas.microsoft.com/office/drawing/2010/main" val="0"/>
                </a:ext>
              </a:extLst>
            </a:blip>
            <a:srcRect l="6647" r="14038"/>
            <a:stretch/>
          </p:blipFill>
          <p:spPr bwMode="auto">
            <a:xfrm>
              <a:off x="2737109" y="665912"/>
              <a:ext cx="1438572" cy="2739256"/>
            </a:xfrm>
            <a:prstGeom prst="rect">
              <a:avLst/>
            </a:prstGeom>
            <a:ln>
              <a:noFill/>
            </a:ln>
            <a:extLst>
              <a:ext uri="{53640926-AAD7-44D8-BBD7-CCE9431645EC}">
                <a14:shadowObscured xmlns:a14="http://schemas.microsoft.com/office/drawing/2010/main"/>
              </a:ext>
            </a:extLst>
          </p:spPr>
        </p:pic>
        <p:pic>
          <p:nvPicPr>
            <p:cNvPr id="18" name="Picture 17" descr="E:\PHD\NEES PHOTO GIA PHD\palamas\Παλαμάς, τάφος.jpg"/>
            <p:cNvPicPr/>
            <p:nvPr/>
          </p:nvPicPr>
          <p:blipFill rotWithShape="1">
            <a:blip r:embed="rId24" cstate="print">
              <a:extLst>
                <a:ext uri="{28A0092B-C50C-407E-A947-70E740481C1C}">
                  <a14:useLocalDpi xmlns:a14="http://schemas.microsoft.com/office/drawing/2010/main" val="0"/>
                </a:ext>
              </a:extLst>
            </a:blip>
            <a:srcRect l="3244" t="2464" r="2162" b="9672"/>
            <a:stretch/>
          </p:blipFill>
          <p:spPr bwMode="auto">
            <a:xfrm>
              <a:off x="4335430" y="665912"/>
              <a:ext cx="1524830" cy="2779662"/>
            </a:xfrm>
            <a:prstGeom prst="rect">
              <a:avLst/>
            </a:prstGeom>
            <a:noFill/>
            <a:ln>
              <a:noFill/>
            </a:ln>
            <a:extLst>
              <a:ext uri="{53640926-AAD7-44D8-BBD7-CCE9431645EC}">
                <a14:shadowObscured xmlns:a14="http://schemas.microsoft.com/office/drawing/2010/main"/>
              </a:ext>
            </a:extLst>
          </p:spPr>
        </p:pic>
        <p:pic>
          <p:nvPicPr>
            <p:cNvPr id="19" name="Picture 18" descr="C:\papas\Work\lab\17\002-28-3585.JPG"/>
            <p:cNvPicPr/>
            <p:nvPr/>
          </p:nvPicPr>
          <p:blipFill rotWithShape="1">
            <a:blip r:embed="rId25" cstate="print">
              <a:extLst>
                <a:ext uri="{28A0092B-C50C-407E-A947-70E740481C1C}">
                  <a14:useLocalDpi xmlns:a14="http://schemas.microsoft.com/office/drawing/2010/main" val="0"/>
                </a:ext>
              </a:extLst>
            </a:blip>
            <a:srcRect l="5208" t="2736" r="6764" b="4687"/>
            <a:stretch/>
          </p:blipFill>
          <p:spPr bwMode="auto">
            <a:xfrm>
              <a:off x="780249" y="665912"/>
              <a:ext cx="1771908" cy="2739256"/>
            </a:xfrm>
            <a:prstGeom prst="rect">
              <a:avLst/>
            </a:prstGeom>
            <a:noFill/>
            <a:ln>
              <a:noFill/>
            </a:ln>
            <a:extLst>
              <a:ext uri="{53640926-AAD7-44D8-BBD7-CCE9431645EC}">
                <a14:shadowObscured xmlns:a14="http://schemas.microsoft.com/office/drawing/2010/main"/>
              </a:ext>
            </a:extLst>
          </p:spPr>
        </p:pic>
        <p:grpSp>
          <p:nvGrpSpPr>
            <p:cNvPr id="20" name="Group 19"/>
            <p:cNvGrpSpPr/>
            <p:nvPr/>
          </p:nvGrpSpPr>
          <p:grpSpPr>
            <a:xfrm>
              <a:off x="768882" y="3861048"/>
              <a:ext cx="5091378" cy="1970434"/>
              <a:chOff x="3109006" y="4149080"/>
              <a:chExt cx="5091378" cy="1970434"/>
            </a:xfrm>
          </p:grpSpPr>
          <p:pic>
            <p:nvPicPr>
              <p:cNvPr id="21" name="Picture 2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109006" y="4149080"/>
                <a:ext cx="3203848" cy="1970434"/>
              </a:xfrm>
              <a:prstGeom prst="rect">
                <a:avLst/>
              </a:prstGeom>
            </p:spPr>
          </p:pic>
          <p:pic>
            <p:nvPicPr>
              <p:cNvPr id="22" name="Picture 2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312853" y="4149080"/>
                <a:ext cx="1887531" cy="1970434"/>
              </a:xfrm>
              <a:prstGeom prst="rect">
                <a:avLst/>
              </a:prstGeom>
            </p:spPr>
          </p:pic>
        </p:grpSp>
      </p:grpSp>
    </p:spTree>
    <p:extLst>
      <p:ext uri="{BB962C8B-B14F-4D97-AF65-F5344CB8AC3E}">
        <p14:creationId xmlns:p14="http://schemas.microsoft.com/office/powerpoint/2010/main" val="19338428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27584" y="476672"/>
            <a:ext cx="7632848" cy="5832648"/>
            <a:chOff x="40864" y="68992"/>
            <a:chExt cx="8757867" cy="6533794"/>
          </a:xfrm>
        </p:grpSpPr>
        <p:grpSp>
          <p:nvGrpSpPr>
            <p:cNvPr id="3" name="Group 2"/>
            <p:cNvGrpSpPr/>
            <p:nvPr/>
          </p:nvGrpSpPr>
          <p:grpSpPr>
            <a:xfrm>
              <a:off x="65232" y="68992"/>
              <a:ext cx="5760640" cy="3943984"/>
              <a:chOff x="323528" y="188640"/>
              <a:chExt cx="5760640" cy="3943984"/>
            </a:xfrm>
          </p:grpSpPr>
          <p:pic>
            <p:nvPicPr>
              <p:cNvPr id="11" name="Picture 10"/>
              <p:cNvPicPr/>
              <p:nvPr/>
            </p:nvPicPr>
            <p:blipFill rotWithShape="1">
              <a:blip r:embed="rId2" cstate="print">
                <a:extLst>
                  <a:ext uri="{28A0092B-C50C-407E-A947-70E740481C1C}">
                    <a14:useLocalDpi xmlns:a14="http://schemas.microsoft.com/office/drawing/2010/main" val="0"/>
                  </a:ext>
                </a:extLst>
              </a:blip>
              <a:srcRect l="7036" r="6537"/>
              <a:stretch/>
            </p:blipFill>
            <p:spPr>
              <a:xfrm>
                <a:off x="323528" y="188640"/>
                <a:ext cx="2651760" cy="3943984"/>
              </a:xfrm>
              <a:prstGeom prst="rect">
                <a:avLst/>
              </a:prstGeom>
            </p:spPr>
          </p:pic>
          <p:pic>
            <p:nvPicPr>
              <p:cNvPr id="12" name="Picture 11"/>
              <p:cNvPicPr/>
              <p:nvPr/>
            </p:nvPicPr>
            <p:blipFill rotWithShape="1">
              <a:blip r:embed="rId3" cstate="print">
                <a:extLst>
                  <a:ext uri="{28A0092B-C50C-407E-A947-70E740481C1C}">
                    <a14:useLocalDpi xmlns:a14="http://schemas.microsoft.com/office/drawing/2010/main" val="0"/>
                  </a:ext>
                </a:extLst>
              </a:blip>
              <a:srcRect l="10276" t="15421" r="6442" b="2580"/>
              <a:stretch/>
            </p:blipFill>
            <p:spPr bwMode="auto">
              <a:xfrm>
                <a:off x="3131840" y="188640"/>
                <a:ext cx="2952328" cy="3943984"/>
              </a:xfrm>
              <a:prstGeom prst="rect">
                <a:avLst/>
              </a:prstGeom>
              <a:ln>
                <a:noFill/>
              </a:ln>
              <a:extLst>
                <a:ext uri="{53640926-AAD7-44D8-BBD7-CCE9431645EC}">
                  <a14:shadowObscured xmlns:a14="http://schemas.microsoft.com/office/drawing/2010/main"/>
                </a:ext>
              </a:extLst>
            </p:spPr>
          </p:pic>
        </p:grpSp>
        <p:sp>
          <p:nvSpPr>
            <p:cNvPr id="4" name="TextBox 3"/>
            <p:cNvSpPr txBox="1"/>
            <p:nvPr/>
          </p:nvSpPr>
          <p:spPr>
            <a:xfrm>
              <a:off x="40864" y="4077072"/>
              <a:ext cx="2651761" cy="772554"/>
            </a:xfrm>
            <a:prstGeom prst="rect">
              <a:avLst/>
            </a:prstGeom>
            <a:noFill/>
          </p:spPr>
          <p:txBody>
            <a:bodyPr wrap="square" rtlCol="0">
              <a:spAutoFit/>
            </a:bodyPr>
            <a:lstStyle/>
            <a:p>
              <a:pPr algn="ctr"/>
              <a:endParaRPr lang="en-US" sz="1400" dirty="0">
                <a:latin typeface="Calibri" panose="020F0502020204030204" pitchFamily="34" charset="0"/>
              </a:endParaRPr>
            </a:p>
          </p:txBody>
        </p:sp>
        <p:pic>
          <p:nvPicPr>
            <p:cNvPr id="5" name="Picture 4" descr="C:\papas\Work\lab\22\002-34-5535.JPG"/>
            <p:cNvPicPr/>
            <p:nvPr/>
          </p:nvPicPr>
          <p:blipFill rotWithShape="1">
            <a:blip r:embed="rId4" cstate="print">
              <a:extLst>
                <a:ext uri="{28A0092B-C50C-407E-A947-70E740481C1C}">
                  <a14:useLocalDpi xmlns:a14="http://schemas.microsoft.com/office/drawing/2010/main" val="0"/>
                </a:ext>
              </a:extLst>
            </a:blip>
            <a:srcRect l="7812" t="5730" r="10156" b="5723"/>
            <a:stretch/>
          </p:blipFill>
          <p:spPr bwMode="auto">
            <a:xfrm>
              <a:off x="6084168" y="68992"/>
              <a:ext cx="2714563" cy="1990884"/>
            </a:xfrm>
            <a:prstGeom prst="rect">
              <a:avLst/>
            </a:prstGeom>
            <a:noFill/>
            <a:ln>
              <a:noFill/>
            </a:ln>
            <a:extLst>
              <a:ext uri="{53640926-AAD7-44D8-BBD7-CCE9431645EC}">
                <a14:shadowObscured xmlns:a14="http://schemas.microsoft.com/office/drawing/2010/main"/>
              </a:ext>
            </a:extLst>
          </p:spPr>
        </p:pic>
        <p:pic>
          <p:nvPicPr>
            <p:cNvPr id="6" name="Picture 5" descr="C:\papas\Work\lab\29\002-41-8285.JPG"/>
            <p:cNvPicPr/>
            <p:nvPr/>
          </p:nvPicPr>
          <p:blipFill rotWithShape="1">
            <a:blip r:embed="rId5" cstate="print">
              <a:extLst>
                <a:ext uri="{28A0092B-C50C-407E-A947-70E740481C1C}">
                  <a14:useLocalDpi xmlns:a14="http://schemas.microsoft.com/office/drawing/2010/main" val="0"/>
                </a:ext>
              </a:extLst>
            </a:blip>
            <a:srcRect l="3125" t="9376" r="3515" b="7806"/>
            <a:stretch/>
          </p:blipFill>
          <p:spPr bwMode="auto">
            <a:xfrm>
              <a:off x="6083177" y="2180756"/>
              <a:ext cx="2715554" cy="1536276"/>
            </a:xfrm>
            <a:prstGeom prst="rect">
              <a:avLst/>
            </a:prstGeom>
            <a:noFill/>
            <a:ln>
              <a:noFill/>
            </a:ln>
            <a:extLst>
              <a:ext uri="{53640926-AAD7-44D8-BBD7-CCE9431645EC}">
                <a14:shadowObscured xmlns:a14="http://schemas.microsoft.com/office/drawing/2010/main"/>
              </a:ext>
            </a:extLst>
          </p:spPr>
        </p:pic>
        <p:pic>
          <p:nvPicPr>
            <p:cNvPr id="7" name="Picture 6" descr="C:\papas\Work\lab\22\002-34-5539.JPG"/>
            <p:cNvPicPr/>
            <p:nvPr/>
          </p:nvPicPr>
          <p:blipFill rotWithShape="1">
            <a:blip r:embed="rId6" cstate="print">
              <a:extLst>
                <a:ext uri="{28A0092B-C50C-407E-A947-70E740481C1C}">
                  <a14:useLocalDpi xmlns:a14="http://schemas.microsoft.com/office/drawing/2010/main" val="0"/>
                </a:ext>
              </a:extLst>
            </a:blip>
            <a:srcRect l="2610" t="5726" r="23985" b="5726"/>
            <a:stretch/>
          </p:blipFill>
          <p:spPr bwMode="auto">
            <a:xfrm>
              <a:off x="6084168" y="3958496"/>
              <a:ext cx="2714563" cy="2638856"/>
            </a:xfrm>
            <a:prstGeom prst="rect">
              <a:avLst/>
            </a:prstGeom>
            <a:noFill/>
            <a:ln>
              <a:noFill/>
            </a:ln>
            <a:extLst>
              <a:ext uri="{53640926-AAD7-44D8-BBD7-CCE9431645EC}">
                <a14:shadowObscured xmlns:a14="http://schemas.microsoft.com/office/drawing/2010/main"/>
              </a:ext>
            </a:extLst>
          </p:spPr>
        </p:pic>
        <p:pic>
          <p:nvPicPr>
            <p:cNvPr id="8" name="Picture 7" descr="C:\papas\Work\lab\29\002-41-8311.JPG"/>
            <p:cNvPicPr/>
            <p:nvPr/>
          </p:nvPicPr>
          <p:blipFill rotWithShape="1">
            <a:blip r:embed="rId7" cstate="print">
              <a:extLst>
                <a:ext uri="{28A0092B-C50C-407E-A947-70E740481C1C}">
                  <a14:useLocalDpi xmlns:a14="http://schemas.microsoft.com/office/drawing/2010/main" val="0"/>
                </a:ext>
              </a:extLst>
            </a:blip>
            <a:srcRect l="5730" t="3907" r="6244" b="3907"/>
            <a:stretch/>
          </p:blipFill>
          <p:spPr bwMode="auto">
            <a:xfrm>
              <a:off x="65232" y="4717256"/>
              <a:ext cx="1230575" cy="1880096"/>
            </a:xfrm>
            <a:prstGeom prst="rect">
              <a:avLst/>
            </a:prstGeom>
            <a:noFill/>
            <a:ln>
              <a:noFill/>
            </a:ln>
            <a:extLst>
              <a:ext uri="{53640926-AAD7-44D8-BBD7-CCE9431645EC}">
                <a14:shadowObscured xmlns:a14="http://schemas.microsoft.com/office/drawing/2010/main"/>
              </a:ext>
            </a:extLst>
          </p:spPr>
        </p:pic>
        <p:pic>
          <p:nvPicPr>
            <p:cNvPr id="9" name="Picture 8" descr="C:\papas\Work\lab\29\002-41-8302.JPG"/>
            <p:cNvPicPr/>
            <p:nvPr/>
          </p:nvPicPr>
          <p:blipFill rotWithShape="1">
            <a:blip r:embed="rId8" cstate="print">
              <a:extLst>
                <a:ext uri="{28A0092B-C50C-407E-A947-70E740481C1C}">
                  <a14:useLocalDpi xmlns:a14="http://schemas.microsoft.com/office/drawing/2010/main" val="0"/>
                </a:ext>
              </a:extLst>
            </a:blip>
            <a:srcRect l="10417" t="3126" r="8327" b="4687"/>
            <a:stretch/>
          </p:blipFill>
          <p:spPr bwMode="auto">
            <a:xfrm>
              <a:off x="1425720" y="4717256"/>
              <a:ext cx="1291272" cy="1880096"/>
            </a:xfrm>
            <a:prstGeom prst="rect">
              <a:avLst/>
            </a:prstGeom>
            <a:noFill/>
            <a:ln>
              <a:noFill/>
            </a:ln>
            <a:extLst>
              <a:ext uri="{53640926-AAD7-44D8-BBD7-CCE9431645EC}">
                <a14:shadowObscured xmlns:a14="http://schemas.microsoft.com/office/drawing/2010/main"/>
              </a:ext>
            </a:extLst>
          </p:spPr>
        </p:pic>
        <p:pic>
          <p:nvPicPr>
            <p:cNvPr id="10" name="Picture 9" descr="C:\papas\Work\lab\29\002-41-8277.JPG"/>
            <p:cNvPicPr/>
            <p:nvPr/>
          </p:nvPicPr>
          <p:blipFill rotWithShape="1">
            <a:blip r:embed="rId9" cstate="print">
              <a:extLst>
                <a:ext uri="{28A0092B-C50C-407E-A947-70E740481C1C}">
                  <a14:useLocalDpi xmlns:a14="http://schemas.microsoft.com/office/drawing/2010/main" val="0"/>
                </a:ext>
              </a:extLst>
            </a:blip>
            <a:srcRect l="6250" t="22272" r="7422" b="6764"/>
            <a:stretch/>
          </p:blipFill>
          <p:spPr bwMode="auto">
            <a:xfrm>
              <a:off x="2914569" y="4717256"/>
              <a:ext cx="2870278" cy="188553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3146499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Content Placeholder 6"/>
          <p:cNvPicPr>
            <a:picLocks noGrp="1" noChangeAspect="1"/>
          </p:cNvPicPr>
          <p:nvPr>
            <p:ph sz="half" idx="2"/>
          </p:nvPr>
        </p:nvPicPr>
        <p:blipFill>
          <a:blip r:embed="rId2"/>
          <a:stretch>
            <a:fillRect/>
          </a:stretch>
        </p:blipFill>
        <p:spPr>
          <a:xfrm>
            <a:off x="4211960" y="459305"/>
            <a:ext cx="4778486" cy="6386512"/>
          </a:xfrm>
        </p:spPr>
      </p:pic>
      <p:pic>
        <p:nvPicPr>
          <p:cNvPr id="38914" name="Picture 7"/>
          <p:cNvPicPr>
            <a:picLocks noChangeAspect="1"/>
          </p:cNvPicPr>
          <p:nvPr/>
        </p:nvPicPr>
        <p:blipFill>
          <a:blip r:embed="rId3"/>
          <a:srcRect l="28464" t="23395" r="26572" b="25092"/>
          <a:stretch>
            <a:fillRect/>
          </a:stretch>
        </p:blipFill>
        <p:spPr bwMode="auto">
          <a:xfrm>
            <a:off x="251520" y="459305"/>
            <a:ext cx="4179887" cy="6386512"/>
          </a:xfrm>
          <a:prstGeom prst="rect">
            <a:avLst/>
          </a:prstGeom>
          <a:noFill/>
          <a:ln w="9525">
            <a:noFill/>
            <a:miter lim="800000"/>
            <a:headEnd/>
            <a:tailEnd/>
          </a:ln>
        </p:spPr>
      </p:pic>
      <p:sp>
        <p:nvSpPr>
          <p:cNvPr id="2" name="TextBox 1"/>
          <p:cNvSpPr txBox="1"/>
          <p:nvPr/>
        </p:nvSpPr>
        <p:spPr>
          <a:xfrm>
            <a:off x="5580112" y="116632"/>
            <a:ext cx="3410334" cy="307777"/>
          </a:xfrm>
          <a:prstGeom prst="rect">
            <a:avLst/>
          </a:prstGeom>
          <a:noFill/>
        </p:spPr>
        <p:txBody>
          <a:bodyPr wrap="square" rtlCol="0">
            <a:spAutoFit/>
          </a:bodyPr>
          <a:lstStyle/>
          <a:p>
            <a:r>
              <a:rPr lang="el-GR" sz="1400" i="1" dirty="0" smtClean="0">
                <a:solidFill>
                  <a:schemeClr val="bg1"/>
                </a:solidFill>
              </a:rPr>
              <a:t>Μνημείο πεσόντων</a:t>
            </a:r>
            <a:r>
              <a:rPr lang="el-GR" sz="1400" dirty="0">
                <a:solidFill>
                  <a:schemeClr val="bg1"/>
                </a:solidFill>
              </a:rPr>
              <a:t>.</a:t>
            </a:r>
            <a:r>
              <a:rPr lang="el-GR" sz="1400" dirty="0" smtClean="0">
                <a:solidFill>
                  <a:schemeClr val="bg1"/>
                </a:solidFill>
              </a:rPr>
              <a:t> </a:t>
            </a:r>
            <a:r>
              <a:rPr lang="el-GR" sz="1400" dirty="0" err="1">
                <a:solidFill>
                  <a:schemeClr val="bg1"/>
                </a:solidFill>
              </a:rPr>
              <a:t>Νεοχώρι</a:t>
            </a:r>
            <a:r>
              <a:rPr lang="el-GR" sz="1400" dirty="0">
                <a:solidFill>
                  <a:schemeClr val="bg1"/>
                </a:solidFill>
              </a:rPr>
              <a:t> </a:t>
            </a:r>
            <a:r>
              <a:rPr lang="el-GR" sz="1400" dirty="0" smtClean="0">
                <a:solidFill>
                  <a:schemeClr val="bg1"/>
                </a:solidFill>
              </a:rPr>
              <a:t>Χίου, 1960</a:t>
            </a:r>
            <a:endParaRPr lang="el-GR" sz="1400" dirty="0">
              <a:solidFill>
                <a:schemeClr val="bg1"/>
              </a:solidFill>
            </a:endParaRPr>
          </a:p>
        </p:txBody>
      </p:sp>
    </p:spTree>
  </p:cSld>
  <p:clrMapOvr>
    <a:masterClrMapping/>
  </p:clrMapOvr>
  <p:transition spd="slow">
    <p:split orient="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7" name="Content Placeholder 9"/>
          <p:cNvPicPr>
            <a:picLocks noChangeAspect="1"/>
          </p:cNvPicPr>
          <p:nvPr/>
        </p:nvPicPr>
        <p:blipFill>
          <a:blip r:embed="rId2"/>
          <a:srcRect/>
          <a:stretch>
            <a:fillRect/>
          </a:stretch>
        </p:blipFill>
        <p:spPr bwMode="auto">
          <a:xfrm>
            <a:off x="1115616" y="836712"/>
            <a:ext cx="3827462" cy="5103812"/>
          </a:xfrm>
          <a:prstGeom prst="rect">
            <a:avLst/>
          </a:prstGeom>
          <a:noFill/>
          <a:ln w="9525">
            <a:noFill/>
            <a:miter lim="800000"/>
            <a:headEnd/>
            <a:tailEnd/>
          </a:ln>
        </p:spPr>
      </p:pic>
      <p:pic>
        <p:nvPicPr>
          <p:cNvPr id="45058" name="Content Placeholder 8"/>
          <p:cNvPicPr>
            <a:picLocks noChangeAspect="1"/>
          </p:cNvPicPr>
          <p:nvPr/>
        </p:nvPicPr>
        <p:blipFill>
          <a:blip r:embed="rId3"/>
          <a:srcRect l="27045" t="10661" r="20239"/>
          <a:stretch>
            <a:fillRect/>
          </a:stretch>
        </p:blipFill>
        <p:spPr bwMode="auto">
          <a:xfrm>
            <a:off x="5436096" y="823618"/>
            <a:ext cx="2233613" cy="5087937"/>
          </a:xfrm>
          <a:prstGeom prst="rect">
            <a:avLst/>
          </a:prstGeom>
          <a:noFill/>
          <a:ln w="9525">
            <a:noFill/>
            <a:miter lim="800000"/>
            <a:headEnd/>
            <a:tailEnd/>
          </a:ln>
        </p:spPr>
      </p:pic>
      <p:sp>
        <p:nvSpPr>
          <p:cNvPr id="2" name="TextBox 1"/>
          <p:cNvSpPr txBox="1"/>
          <p:nvPr/>
        </p:nvSpPr>
        <p:spPr>
          <a:xfrm>
            <a:off x="4006974" y="6093296"/>
            <a:ext cx="1872208" cy="307777"/>
          </a:xfrm>
          <a:prstGeom prst="rect">
            <a:avLst/>
          </a:prstGeom>
          <a:noFill/>
        </p:spPr>
        <p:txBody>
          <a:bodyPr wrap="square" rtlCol="0">
            <a:spAutoFit/>
          </a:bodyPr>
          <a:lstStyle/>
          <a:p>
            <a:r>
              <a:rPr lang="el-GR" sz="1400" i="1" dirty="0" smtClean="0">
                <a:solidFill>
                  <a:schemeClr val="bg1"/>
                </a:solidFill>
              </a:rPr>
              <a:t>Δόξα</a:t>
            </a:r>
            <a:r>
              <a:rPr lang="el-GR" sz="1400" dirty="0" smtClean="0">
                <a:solidFill>
                  <a:schemeClr val="bg1"/>
                </a:solidFill>
              </a:rPr>
              <a:t>, Χίος</a:t>
            </a:r>
            <a:endParaRPr lang="el-GR" sz="1400"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Content Placeholder 6"/>
          <p:cNvPicPr>
            <a:picLocks noGrp="1" noChangeAspect="1"/>
          </p:cNvPicPr>
          <p:nvPr>
            <p:ph idx="1"/>
          </p:nvPr>
        </p:nvPicPr>
        <p:blipFill>
          <a:blip r:embed="rId2">
            <a:lum bright="6000" contrast="8000"/>
            <a:extLst>
              <a:ext uri="{28A0092B-C50C-407E-A947-70E740481C1C}">
                <a14:useLocalDpi xmlns:a14="http://schemas.microsoft.com/office/drawing/2010/main" val="0"/>
              </a:ext>
            </a:extLst>
          </a:blip>
          <a:srcRect l="9419" t="5754" r="11176" b="4037"/>
          <a:stretch>
            <a:fillRect/>
          </a:stretch>
        </p:blipFill>
        <p:spPr>
          <a:xfrm>
            <a:off x="5129200" y="351692"/>
            <a:ext cx="3600400" cy="5452543"/>
          </a:xfrm>
        </p:spPr>
      </p:pic>
      <p:sp>
        <p:nvSpPr>
          <p:cNvPr id="20483" name="Text Placeholder 5"/>
          <p:cNvSpPr>
            <a:spLocks noGrp="1"/>
          </p:cNvSpPr>
          <p:nvPr>
            <p:ph type="body" sz="half" idx="2"/>
          </p:nvPr>
        </p:nvSpPr>
        <p:spPr>
          <a:xfrm>
            <a:off x="4860032" y="5804235"/>
            <a:ext cx="3869568" cy="842962"/>
          </a:xfrm>
        </p:spPr>
        <p:txBody>
          <a:bodyPr>
            <a:noAutofit/>
          </a:bodyPr>
          <a:lstStyle/>
          <a:p>
            <a:r>
              <a:rPr lang="el-GR" altLang="el-GR" i="1" dirty="0" smtClean="0">
                <a:solidFill>
                  <a:schemeClr val="bg1"/>
                </a:solidFill>
              </a:rPr>
              <a:t>Δυο γλυπτά</a:t>
            </a:r>
            <a:r>
              <a:rPr lang="en-US" altLang="el-GR" i="1" dirty="0" smtClean="0">
                <a:solidFill>
                  <a:schemeClr val="bg1"/>
                </a:solidFill>
              </a:rPr>
              <a:t> </a:t>
            </a:r>
          </a:p>
          <a:p>
            <a:r>
              <a:rPr lang="el-GR" altLang="el-GR" dirty="0" smtClean="0">
                <a:solidFill>
                  <a:schemeClr val="bg1"/>
                </a:solidFill>
              </a:rPr>
              <a:t>Σκόνες και ακρυλικά, 194,5×130 εκ. Αθήνα 1992</a:t>
            </a:r>
          </a:p>
        </p:txBody>
      </p:sp>
      <p:sp>
        <p:nvSpPr>
          <p:cNvPr id="2" name="TextBox 1"/>
          <p:cNvSpPr txBox="1"/>
          <p:nvPr/>
        </p:nvSpPr>
        <p:spPr>
          <a:xfrm>
            <a:off x="611560" y="692696"/>
            <a:ext cx="3816424" cy="4770537"/>
          </a:xfrm>
          <a:prstGeom prst="rect">
            <a:avLst/>
          </a:prstGeom>
          <a:noFill/>
        </p:spPr>
        <p:txBody>
          <a:bodyPr wrap="square" rtlCol="0">
            <a:spAutoFit/>
          </a:bodyPr>
          <a:lstStyle/>
          <a:p>
            <a:pPr marL="285750" indent="-285750">
              <a:buFont typeface="Arial" panose="020B0604020202020204" pitchFamily="34" charset="0"/>
              <a:buChar char="•"/>
            </a:pPr>
            <a:r>
              <a:rPr lang="el-GR" sz="1600" dirty="0" smtClean="0">
                <a:solidFill>
                  <a:schemeClr val="bg1"/>
                </a:solidFill>
                <a:latin typeface="Calibri" panose="020F0502020204030204" pitchFamily="34" charset="0"/>
              </a:rPr>
              <a:t>Ανθρωποκεντρική</a:t>
            </a:r>
            <a:r>
              <a:rPr lang="el-GR" sz="1600" dirty="0">
                <a:solidFill>
                  <a:schemeClr val="bg1"/>
                </a:solidFill>
                <a:latin typeface="Calibri" panose="020F0502020204030204" pitchFamily="34" charset="0"/>
              </a:rPr>
              <a:t> </a:t>
            </a:r>
            <a:r>
              <a:rPr lang="el-GR" sz="1600" dirty="0" smtClean="0">
                <a:solidFill>
                  <a:schemeClr val="bg1"/>
                </a:solidFill>
                <a:latin typeface="Calibri" panose="020F0502020204030204" pitchFamily="34" charset="0"/>
              </a:rPr>
              <a:t>&amp; εσωτερική </a:t>
            </a:r>
          </a:p>
          <a:p>
            <a:endParaRPr lang="el-GR" sz="1600" dirty="0">
              <a:solidFill>
                <a:schemeClr val="bg1"/>
              </a:solidFill>
              <a:latin typeface="Calibri" panose="020F0502020204030204" pitchFamily="34" charset="0"/>
            </a:endParaRPr>
          </a:p>
          <a:p>
            <a:pPr marL="285750" indent="-285750">
              <a:buFont typeface="Arial" panose="020B0604020202020204" pitchFamily="34" charset="0"/>
              <a:buChar char="•"/>
            </a:pPr>
            <a:r>
              <a:rPr lang="el-GR" sz="1600" dirty="0" smtClean="0">
                <a:solidFill>
                  <a:schemeClr val="bg1"/>
                </a:solidFill>
                <a:latin typeface="Calibri" panose="020F0502020204030204" pitchFamily="34" charset="0"/>
              </a:rPr>
              <a:t>Μεθοδολογικοί </a:t>
            </a:r>
            <a:r>
              <a:rPr lang="el-GR" sz="1600" dirty="0">
                <a:solidFill>
                  <a:schemeClr val="bg1"/>
                </a:solidFill>
                <a:latin typeface="Calibri" panose="020F0502020204030204" pitchFamily="34" charset="0"/>
              </a:rPr>
              <a:t>και ιδιοσυγκρασιακοί κ</a:t>
            </a:r>
            <a:r>
              <a:rPr lang="el-GR" sz="1600" dirty="0" smtClean="0">
                <a:solidFill>
                  <a:schemeClr val="bg1"/>
                </a:solidFill>
                <a:latin typeface="Calibri" panose="020F0502020204030204" pitchFamily="34" charset="0"/>
              </a:rPr>
              <a:t>οινοί τόποι (παρατήρηση της φύσης, αναζήτηση νομοτελειακών νόμων, γλυπτική από μέσα προς τα έξω, </a:t>
            </a:r>
            <a:r>
              <a:rPr lang="el-GR" sz="1600" dirty="0">
                <a:solidFill>
                  <a:schemeClr val="bg1"/>
                </a:solidFill>
                <a:latin typeface="Calibri" panose="020F0502020204030204" pitchFamily="34" charset="0"/>
              </a:rPr>
              <a:t>κατάκτηση της </a:t>
            </a:r>
            <a:r>
              <a:rPr lang="el-GR" sz="1600" dirty="0" smtClean="0">
                <a:solidFill>
                  <a:schemeClr val="bg1"/>
                </a:solidFill>
                <a:latin typeface="Calibri" panose="020F0502020204030204" pitchFamily="34" charset="0"/>
              </a:rPr>
              <a:t>ελευθερίας)</a:t>
            </a:r>
            <a:endParaRPr lang="el-GR" sz="1600" dirty="0">
              <a:solidFill>
                <a:schemeClr val="bg1"/>
              </a:solidFill>
              <a:latin typeface="Calibri" panose="020F0502020204030204" pitchFamily="34" charset="0"/>
            </a:endParaRPr>
          </a:p>
          <a:p>
            <a:endParaRPr lang="el-GR" sz="1600" dirty="0" smtClean="0">
              <a:solidFill>
                <a:schemeClr val="bg1"/>
              </a:solidFill>
              <a:latin typeface="Calibri" panose="020F0502020204030204" pitchFamily="34" charset="0"/>
            </a:endParaRPr>
          </a:p>
          <a:p>
            <a:pPr marL="285750" indent="-285750">
              <a:buFont typeface="Arial" panose="020B0604020202020204" pitchFamily="34" charset="0"/>
              <a:buChar char="•"/>
            </a:pPr>
            <a:r>
              <a:rPr lang="el-GR" sz="1600" dirty="0" smtClean="0">
                <a:solidFill>
                  <a:schemeClr val="bg1"/>
                </a:solidFill>
                <a:latin typeface="Calibri" panose="020F0502020204030204" pitchFamily="34" charset="0"/>
              </a:rPr>
              <a:t>Ερμηνεία εαυτού, στοχαστική διάθεση, οξύ πνεύμα , ελληνική υπόσταση.</a:t>
            </a:r>
          </a:p>
          <a:p>
            <a:endParaRPr lang="el-GR" sz="1600" dirty="0">
              <a:solidFill>
                <a:schemeClr val="bg1"/>
              </a:solidFill>
              <a:latin typeface="Calibri" panose="020F0502020204030204" pitchFamily="34" charset="0"/>
            </a:endParaRPr>
          </a:p>
          <a:p>
            <a:pPr marL="285750" indent="-285750">
              <a:buFont typeface="Arial" panose="020B0604020202020204" pitchFamily="34" charset="0"/>
              <a:buChar char="•"/>
            </a:pPr>
            <a:r>
              <a:rPr lang="el-GR" sz="1600" dirty="0" smtClean="0">
                <a:solidFill>
                  <a:schemeClr val="bg1"/>
                </a:solidFill>
                <a:latin typeface="Calibri" panose="020F0502020204030204" pitchFamily="34" charset="0"/>
              </a:rPr>
              <a:t>Δημόσιο  έργο: ρεαλιστικό ιδίωμα με απλουστευτικές τάσεις. Μνημειακότητα, αμεσότητα, εύληπτο των διατυπώσεων</a:t>
            </a:r>
          </a:p>
          <a:p>
            <a:endParaRPr lang="el-GR" sz="1600" dirty="0">
              <a:solidFill>
                <a:schemeClr val="bg1"/>
              </a:solidFill>
              <a:latin typeface="Calibri" panose="020F0502020204030204" pitchFamily="34" charset="0"/>
            </a:endParaRPr>
          </a:p>
          <a:p>
            <a:pPr marL="285750" indent="-285750">
              <a:buFont typeface="Arial" panose="020B0604020202020204" pitchFamily="34" charset="0"/>
              <a:buChar char="•"/>
            </a:pPr>
            <a:r>
              <a:rPr lang="el-GR" sz="1600" dirty="0" smtClean="0">
                <a:solidFill>
                  <a:schemeClr val="bg1"/>
                </a:solidFill>
                <a:latin typeface="Calibri" panose="020F0502020204030204" pitchFamily="34" charset="0"/>
              </a:rPr>
              <a:t>Μελετητικό έργο: πολυφωνία, πλούτο έκφρασης, εύρος και πηγαιότητα αναζητήσεων</a:t>
            </a:r>
            <a:endParaRPr lang="el-GR"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4694634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455741"/>
            <a:ext cx="3528392" cy="5395914"/>
          </a:xfrm>
          <a:prstGeom prst="rect">
            <a:avLst/>
          </a:prstGeom>
        </p:spPr>
      </p:pic>
      <p:sp>
        <p:nvSpPr>
          <p:cNvPr id="3" name="TextBox 2"/>
          <p:cNvSpPr txBox="1"/>
          <p:nvPr/>
        </p:nvSpPr>
        <p:spPr>
          <a:xfrm>
            <a:off x="3491880" y="6021288"/>
            <a:ext cx="2810256" cy="307777"/>
          </a:xfrm>
          <a:prstGeom prst="rect">
            <a:avLst/>
          </a:prstGeom>
          <a:noFill/>
        </p:spPr>
        <p:txBody>
          <a:bodyPr wrap="square" rtlCol="0">
            <a:spAutoFit/>
          </a:bodyPr>
          <a:lstStyle/>
          <a:p>
            <a:r>
              <a:rPr lang="el-GR" sz="1400" i="1" dirty="0" smtClean="0">
                <a:solidFill>
                  <a:schemeClr val="bg1"/>
                </a:solidFill>
              </a:rPr>
              <a:t>Ισορροπιστής</a:t>
            </a:r>
            <a:r>
              <a:rPr lang="el-GR" sz="1400" dirty="0" smtClean="0">
                <a:solidFill>
                  <a:schemeClr val="bg1"/>
                </a:solidFill>
              </a:rPr>
              <a:t>, 1990 </a:t>
            </a:r>
            <a:endParaRPr lang="el-GR" sz="1400" dirty="0">
              <a:solidFill>
                <a:schemeClr val="bg1"/>
              </a:solidFill>
            </a:endParaRPr>
          </a:p>
        </p:txBody>
      </p:sp>
    </p:spTree>
    <p:extLst>
      <p:ext uri="{BB962C8B-B14F-4D97-AF65-F5344CB8AC3E}">
        <p14:creationId xmlns:p14="http://schemas.microsoft.com/office/powerpoint/2010/main" val="37926692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152" y="1028820"/>
            <a:ext cx="2767584" cy="437692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076" y="1028820"/>
            <a:ext cx="2843767" cy="4401526"/>
          </a:xfrm>
          <a:prstGeom prst="rect">
            <a:avLst/>
          </a:prstGeom>
        </p:spPr>
      </p:pic>
      <p:sp>
        <p:nvSpPr>
          <p:cNvPr id="4" name="TextBox 3"/>
          <p:cNvSpPr txBox="1"/>
          <p:nvPr/>
        </p:nvSpPr>
        <p:spPr>
          <a:xfrm>
            <a:off x="1187624" y="5580214"/>
            <a:ext cx="2767584" cy="307777"/>
          </a:xfrm>
          <a:prstGeom prst="rect">
            <a:avLst/>
          </a:prstGeom>
          <a:noFill/>
        </p:spPr>
        <p:txBody>
          <a:bodyPr wrap="square" rtlCol="0">
            <a:spAutoFit/>
          </a:bodyPr>
          <a:lstStyle/>
          <a:p>
            <a:r>
              <a:rPr lang="el-GR" sz="1400" i="1" dirty="0" smtClean="0">
                <a:solidFill>
                  <a:schemeClr val="bg1"/>
                </a:solidFill>
              </a:rPr>
              <a:t>Αγκαλιά </a:t>
            </a:r>
            <a:endParaRPr lang="el-GR" sz="1400" i="1" dirty="0">
              <a:solidFill>
                <a:schemeClr val="bg1"/>
              </a:solidFill>
            </a:endParaRPr>
          </a:p>
        </p:txBody>
      </p:sp>
      <p:sp>
        <p:nvSpPr>
          <p:cNvPr id="5" name="TextBox 4"/>
          <p:cNvSpPr txBox="1"/>
          <p:nvPr/>
        </p:nvSpPr>
        <p:spPr>
          <a:xfrm>
            <a:off x="3784064" y="5604812"/>
            <a:ext cx="2804160" cy="307777"/>
          </a:xfrm>
          <a:prstGeom prst="rect">
            <a:avLst/>
          </a:prstGeom>
          <a:noFill/>
        </p:spPr>
        <p:txBody>
          <a:bodyPr wrap="square" rtlCol="0">
            <a:spAutoFit/>
          </a:bodyPr>
          <a:lstStyle/>
          <a:p>
            <a:r>
              <a:rPr lang="el-GR" sz="1400" i="1" dirty="0" smtClean="0">
                <a:solidFill>
                  <a:schemeClr val="bg1"/>
                </a:solidFill>
              </a:rPr>
              <a:t>Αγκαλιά – θρήνος </a:t>
            </a:r>
            <a:endParaRPr lang="el-GR" sz="1400" i="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184" y="1004820"/>
            <a:ext cx="2785872" cy="4413504"/>
          </a:xfrm>
          <a:prstGeom prst="rect">
            <a:avLst/>
          </a:prstGeom>
        </p:spPr>
      </p:pic>
      <p:sp>
        <p:nvSpPr>
          <p:cNvPr id="7" name="TextBox 6"/>
          <p:cNvSpPr txBox="1"/>
          <p:nvPr/>
        </p:nvSpPr>
        <p:spPr>
          <a:xfrm>
            <a:off x="6710781" y="5592790"/>
            <a:ext cx="2785872" cy="307777"/>
          </a:xfrm>
          <a:prstGeom prst="rect">
            <a:avLst/>
          </a:prstGeom>
          <a:noFill/>
        </p:spPr>
        <p:txBody>
          <a:bodyPr wrap="square" rtlCol="0">
            <a:spAutoFit/>
          </a:bodyPr>
          <a:lstStyle/>
          <a:p>
            <a:r>
              <a:rPr lang="el-GR" sz="1400" i="1" dirty="0" smtClean="0">
                <a:solidFill>
                  <a:schemeClr val="bg1"/>
                </a:solidFill>
              </a:rPr>
              <a:t>Ακάνθινο στεφάνι </a:t>
            </a:r>
            <a:endParaRPr lang="el-GR" sz="1400" i="1" dirty="0">
              <a:solidFill>
                <a:schemeClr val="bg1"/>
              </a:solidFill>
            </a:endParaRPr>
          </a:p>
        </p:txBody>
      </p:sp>
    </p:spTree>
    <p:extLst>
      <p:ext uri="{BB962C8B-B14F-4D97-AF65-F5344CB8AC3E}">
        <p14:creationId xmlns:p14="http://schemas.microsoft.com/office/powerpoint/2010/main" val="36228661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 b="411"/>
          <a:stretch/>
        </p:blipFill>
        <p:spPr bwMode="auto">
          <a:xfrm>
            <a:off x="2104607" y="188640"/>
            <a:ext cx="4574746" cy="648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625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005252363"/>
              </p:ext>
            </p:extLst>
          </p:nvPr>
        </p:nvGraphicFramePr>
        <p:xfrm>
          <a:off x="2051720" y="1556792"/>
          <a:ext cx="4896036" cy="3550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2" name="Group 21"/>
          <p:cNvGrpSpPr/>
          <p:nvPr/>
        </p:nvGrpSpPr>
        <p:grpSpPr>
          <a:xfrm>
            <a:off x="2108966" y="22146"/>
            <a:ext cx="6886843" cy="6800375"/>
            <a:chOff x="2108966" y="22146"/>
            <a:chExt cx="6886843" cy="6800375"/>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8966" y="3349050"/>
              <a:ext cx="2355617" cy="3453068"/>
            </a:xfrm>
            <a:prstGeom prst="rect">
              <a:avLst/>
            </a:prstGeom>
          </p:spPr>
        </p:pic>
        <p:grpSp>
          <p:nvGrpSpPr>
            <p:cNvPr id="21" name="Group 20"/>
            <p:cNvGrpSpPr/>
            <p:nvPr/>
          </p:nvGrpSpPr>
          <p:grpSpPr>
            <a:xfrm>
              <a:off x="4532385" y="22146"/>
              <a:ext cx="4463424" cy="6800375"/>
              <a:chOff x="4532385" y="22146"/>
              <a:chExt cx="4463424" cy="6800375"/>
            </a:xfrm>
          </p:grpSpPr>
          <p:pic>
            <p:nvPicPr>
              <p:cNvPr id="5" name="Picture 2" descr="C:\Users\SWMBO\Desktop\ΤΟ ΗΡΩΟ ΣΤΟ ΕΡΓΟ ΤΟΥ ΓΙΑΝΝΗ ΠΑΠΠΑ\448px-Jean_Boucher_1921.jpg"/>
              <p:cNvPicPr>
                <a:picLocks noChangeAspect="1" noChangeArrowheads="1"/>
              </p:cNvPicPr>
              <p:nvPr/>
            </p:nvPicPr>
            <p:blipFill>
              <a:blip r:embed="rId8"/>
              <a:srcRect/>
              <a:stretch>
                <a:fillRect/>
              </a:stretch>
            </p:blipFill>
            <p:spPr bwMode="auto">
              <a:xfrm>
                <a:off x="4532385" y="22146"/>
                <a:ext cx="2418357" cy="3402849"/>
              </a:xfrm>
              <a:prstGeom prst="rect">
                <a:avLst/>
              </a:prstGeom>
              <a:noFill/>
              <a:ln w="9525">
                <a:noFill/>
                <a:miter lim="800000"/>
                <a:headEnd/>
                <a:tailEnd/>
              </a:ln>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2942" y="3349050"/>
                <a:ext cx="2406712" cy="3473471"/>
              </a:xfrm>
              <a:prstGeom prst="rect">
                <a:avLst/>
              </a:prstGeom>
            </p:spPr>
          </p:pic>
          <p:sp>
            <p:nvSpPr>
              <p:cNvPr id="16" name="Rectangle 15"/>
              <p:cNvSpPr/>
              <p:nvPr/>
            </p:nvSpPr>
            <p:spPr>
              <a:xfrm>
                <a:off x="6945248" y="3080524"/>
                <a:ext cx="2050561" cy="276999"/>
              </a:xfrm>
              <a:prstGeom prst="rect">
                <a:avLst/>
              </a:prstGeom>
            </p:spPr>
            <p:txBody>
              <a:bodyPr wrap="none">
                <a:spAutoFit/>
              </a:bodyPr>
              <a:lstStyle/>
              <a:p>
                <a:r>
                  <a:rPr lang="en-US" sz="1200" dirty="0">
                    <a:solidFill>
                      <a:schemeClr val="tx2">
                        <a:lumMod val="10000"/>
                        <a:lumOff val="90000"/>
                      </a:schemeClr>
                    </a:solidFill>
                  </a:rPr>
                  <a:t>Jean Boucher</a:t>
                </a:r>
                <a:r>
                  <a:rPr lang="el-GR" sz="1200" dirty="0">
                    <a:solidFill>
                      <a:schemeClr val="tx2">
                        <a:lumMod val="10000"/>
                        <a:lumOff val="90000"/>
                      </a:schemeClr>
                    </a:solidFill>
                  </a:rPr>
                  <a:t> (1870-1939)</a:t>
                </a:r>
                <a:r>
                  <a:rPr lang="en-US" sz="1200" dirty="0">
                    <a:solidFill>
                      <a:schemeClr val="tx2">
                        <a:lumMod val="10000"/>
                        <a:lumOff val="90000"/>
                      </a:schemeClr>
                    </a:solidFill>
                  </a:rPr>
                  <a:t> </a:t>
                </a:r>
              </a:p>
            </p:txBody>
          </p:sp>
        </p:grpSp>
      </p:grpSp>
    </p:spTree>
    <p:extLst>
      <p:ext uri="{BB962C8B-B14F-4D97-AF65-F5344CB8AC3E}">
        <p14:creationId xmlns:p14="http://schemas.microsoft.com/office/powerpoint/2010/main" val="389600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300" r="5091"/>
          <a:stretch/>
        </p:blipFill>
        <p:spPr>
          <a:xfrm>
            <a:off x="3420862" y="402555"/>
            <a:ext cx="2231258" cy="339579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8570" b="7446"/>
          <a:stretch/>
        </p:blipFill>
        <p:spPr>
          <a:xfrm>
            <a:off x="323528" y="351967"/>
            <a:ext cx="3057233" cy="3423445"/>
          </a:xfrm>
          <a:prstGeom prst="rect">
            <a:avLst/>
          </a:prstGeom>
        </p:spPr>
      </p:pic>
      <p:sp>
        <p:nvSpPr>
          <p:cNvPr id="4" name="TextBox 3"/>
          <p:cNvSpPr txBox="1"/>
          <p:nvPr/>
        </p:nvSpPr>
        <p:spPr>
          <a:xfrm>
            <a:off x="467544" y="3933056"/>
            <a:ext cx="4553921" cy="523220"/>
          </a:xfrm>
          <a:prstGeom prst="rect">
            <a:avLst/>
          </a:prstGeom>
          <a:noFill/>
        </p:spPr>
        <p:txBody>
          <a:bodyPr wrap="square" rtlCol="0">
            <a:spAutoFit/>
          </a:bodyPr>
          <a:lstStyle/>
          <a:p>
            <a:r>
              <a:rPr lang="el-GR" sz="1400" i="1" dirty="0" smtClean="0">
                <a:solidFill>
                  <a:schemeClr val="bg1"/>
                </a:solidFill>
              </a:rPr>
              <a:t>Λήδα και κύκνος</a:t>
            </a:r>
            <a:r>
              <a:rPr lang="el-GR" sz="1400" dirty="0" smtClean="0">
                <a:solidFill>
                  <a:schemeClr val="bg1"/>
                </a:solidFill>
              </a:rPr>
              <a:t>, Παρίσι 1936</a:t>
            </a:r>
          </a:p>
          <a:p>
            <a:r>
              <a:rPr lang="el-GR" sz="1400" dirty="0" smtClean="0">
                <a:solidFill>
                  <a:schemeClr val="bg1"/>
                </a:solidFill>
              </a:rPr>
              <a:t>Μελέτη από τον </a:t>
            </a:r>
            <a:r>
              <a:rPr lang="en-US" sz="1400" dirty="0" smtClean="0">
                <a:solidFill>
                  <a:schemeClr val="bg1"/>
                </a:solidFill>
              </a:rPr>
              <a:t>Da Vinci</a:t>
            </a:r>
            <a:r>
              <a:rPr lang="el-GR" sz="1400" dirty="0" smtClean="0">
                <a:solidFill>
                  <a:schemeClr val="bg1"/>
                </a:solidFill>
              </a:rPr>
              <a:t>, κάρβουνο σε χαρτί </a:t>
            </a:r>
            <a:endParaRPr lang="el-GR" sz="1400" dirty="0">
              <a:solidFill>
                <a:schemeClr val="bg1"/>
              </a:solidFill>
            </a:endParaRPr>
          </a:p>
        </p:txBody>
      </p:sp>
      <p:grpSp>
        <p:nvGrpSpPr>
          <p:cNvPr id="7" name="Group 6"/>
          <p:cNvGrpSpPr/>
          <p:nvPr/>
        </p:nvGrpSpPr>
        <p:grpSpPr>
          <a:xfrm>
            <a:off x="2372514" y="3051596"/>
            <a:ext cx="6511307" cy="3655190"/>
            <a:chOff x="452741" y="2033486"/>
            <a:chExt cx="7479271" cy="4728928"/>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5316" y="2033486"/>
              <a:ext cx="3546696" cy="4728928"/>
            </a:xfrm>
            <a:prstGeom prst="rect">
              <a:avLst/>
            </a:prstGeom>
          </p:spPr>
        </p:pic>
        <p:sp>
          <p:nvSpPr>
            <p:cNvPr id="6" name="TextBox 5"/>
            <p:cNvSpPr txBox="1"/>
            <p:nvPr/>
          </p:nvSpPr>
          <p:spPr>
            <a:xfrm>
              <a:off x="452741" y="6324403"/>
              <a:ext cx="3917493" cy="398189"/>
            </a:xfrm>
            <a:prstGeom prst="rect">
              <a:avLst/>
            </a:prstGeom>
            <a:noFill/>
          </p:spPr>
          <p:txBody>
            <a:bodyPr wrap="square" rtlCol="0">
              <a:spAutoFit/>
            </a:bodyPr>
            <a:lstStyle/>
            <a:p>
              <a:r>
                <a:rPr lang="el-GR" sz="1400" i="1" dirty="0" smtClean="0">
                  <a:solidFill>
                    <a:schemeClr val="bg1"/>
                  </a:solidFill>
                </a:rPr>
                <a:t>Λήδα και κύκνος</a:t>
              </a:r>
              <a:r>
                <a:rPr lang="el-GR" sz="1400" dirty="0" smtClean="0">
                  <a:solidFill>
                    <a:schemeClr val="bg1"/>
                  </a:solidFill>
                </a:rPr>
                <a:t>, λάδι σε χαρτόνι, 1936</a:t>
              </a:r>
              <a:endParaRPr lang="el-GR" sz="1400" dirty="0">
                <a:solidFill>
                  <a:schemeClr val="bg1"/>
                </a:solidFill>
              </a:endParaRPr>
            </a:p>
          </p:txBody>
        </p:sp>
      </p:grpSp>
    </p:spTree>
    <p:extLst>
      <p:ext uri="{BB962C8B-B14F-4D97-AF65-F5344CB8AC3E}">
        <p14:creationId xmlns:p14="http://schemas.microsoft.com/office/powerpoint/2010/main" val="140991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969" t="2985" r="4486" b="1501"/>
          <a:stretch/>
        </p:blipFill>
        <p:spPr>
          <a:xfrm>
            <a:off x="5508104" y="987909"/>
            <a:ext cx="3240360" cy="4608513"/>
          </a:xfrm>
          <a:prstGeom prst="rect">
            <a:avLst/>
          </a:prstGeom>
        </p:spPr>
      </p:pic>
      <p:sp>
        <p:nvSpPr>
          <p:cNvPr id="3" name="TextBox 2"/>
          <p:cNvSpPr txBox="1"/>
          <p:nvPr/>
        </p:nvSpPr>
        <p:spPr>
          <a:xfrm>
            <a:off x="5724128" y="5596422"/>
            <a:ext cx="3240360" cy="584775"/>
          </a:xfrm>
          <a:prstGeom prst="rect">
            <a:avLst/>
          </a:prstGeom>
          <a:noFill/>
        </p:spPr>
        <p:txBody>
          <a:bodyPr wrap="square" rtlCol="0">
            <a:spAutoFit/>
          </a:bodyPr>
          <a:lstStyle/>
          <a:p>
            <a:r>
              <a:rPr lang="el-GR" sz="1600" i="1" dirty="0" smtClean="0">
                <a:solidFill>
                  <a:schemeClr val="bg1"/>
                </a:solidFill>
              </a:rPr>
              <a:t>Αυτοπροσωπογραφία</a:t>
            </a:r>
            <a:r>
              <a:rPr lang="el-GR" sz="1600" dirty="0" smtClean="0">
                <a:solidFill>
                  <a:schemeClr val="bg1"/>
                </a:solidFill>
              </a:rPr>
              <a:t>, Παρίσι 1933. Λάδι σε χαρτόνι</a:t>
            </a:r>
            <a:endParaRPr lang="el-GR" sz="1600" dirty="0">
              <a:solidFill>
                <a:schemeClr val="bg1"/>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615" r="3101"/>
          <a:stretch/>
        </p:blipFill>
        <p:spPr>
          <a:xfrm>
            <a:off x="395536" y="987909"/>
            <a:ext cx="4536504" cy="3686861"/>
          </a:xfrm>
          <a:prstGeom prst="rect">
            <a:avLst/>
          </a:prstGeom>
        </p:spPr>
      </p:pic>
      <p:sp>
        <p:nvSpPr>
          <p:cNvPr id="5" name="TextBox 4"/>
          <p:cNvSpPr txBox="1"/>
          <p:nvPr/>
        </p:nvSpPr>
        <p:spPr>
          <a:xfrm>
            <a:off x="323528" y="4797152"/>
            <a:ext cx="4680520" cy="338554"/>
          </a:xfrm>
          <a:prstGeom prst="rect">
            <a:avLst/>
          </a:prstGeom>
          <a:noFill/>
        </p:spPr>
        <p:txBody>
          <a:bodyPr wrap="square" rtlCol="0">
            <a:spAutoFit/>
          </a:bodyPr>
          <a:lstStyle/>
          <a:p>
            <a:r>
              <a:rPr lang="el-GR" sz="1600" i="1" dirty="0" smtClean="0">
                <a:solidFill>
                  <a:schemeClr val="bg1"/>
                </a:solidFill>
              </a:rPr>
              <a:t>Πάνος Τσολάκης</a:t>
            </a:r>
            <a:r>
              <a:rPr lang="el-GR" sz="1600" dirty="0" smtClean="0">
                <a:solidFill>
                  <a:schemeClr val="bg1"/>
                </a:solidFill>
              </a:rPr>
              <a:t>, Παρίσι 1934, λάδι σε μουσαμά</a:t>
            </a:r>
            <a:endParaRPr lang="el-GR" sz="1600" dirty="0">
              <a:solidFill>
                <a:schemeClr val="bg1"/>
              </a:solidFill>
            </a:endParaRPr>
          </a:p>
        </p:txBody>
      </p:sp>
    </p:spTree>
    <p:extLst>
      <p:ext uri="{BB962C8B-B14F-4D97-AF65-F5344CB8AC3E}">
        <p14:creationId xmlns:p14="http://schemas.microsoft.com/office/powerpoint/2010/main" val="17661038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4273"/>
          <a:stretch/>
        </p:blipFill>
        <p:spPr>
          <a:xfrm>
            <a:off x="6224603" y="2263180"/>
            <a:ext cx="2808312" cy="403244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1507" y="1124744"/>
            <a:ext cx="2790056" cy="418508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736" y="188640"/>
            <a:ext cx="3118750" cy="4149080"/>
          </a:xfrm>
          <a:prstGeom prst="rect">
            <a:avLst/>
          </a:prstGeom>
        </p:spPr>
      </p:pic>
      <p:sp>
        <p:nvSpPr>
          <p:cNvPr id="9" name="TextBox 8"/>
          <p:cNvSpPr txBox="1"/>
          <p:nvPr/>
        </p:nvSpPr>
        <p:spPr>
          <a:xfrm>
            <a:off x="3349526" y="5309828"/>
            <a:ext cx="2790056" cy="307777"/>
          </a:xfrm>
          <a:prstGeom prst="rect">
            <a:avLst/>
          </a:prstGeom>
          <a:noFill/>
        </p:spPr>
        <p:txBody>
          <a:bodyPr wrap="square" rtlCol="0">
            <a:spAutoFit/>
          </a:bodyPr>
          <a:lstStyle/>
          <a:p>
            <a:r>
              <a:rPr lang="el-GR" sz="1400" i="1" dirty="0" smtClean="0">
                <a:solidFill>
                  <a:schemeClr val="bg1"/>
                </a:solidFill>
              </a:rPr>
              <a:t>Αρθούρος </a:t>
            </a:r>
            <a:r>
              <a:rPr lang="el-GR" sz="1400" i="1" dirty="0" err="1" smtClean="0">
                <a:solidFill>
                  <a:schemeClr val="bg1"/>
                </a:solidFill>
              </a:rPr>
              <a:t>Γκράφ</a:t>
            </a:r>
            <a:r>
              <a:rPr lang="el-GR" sz="1400" dirty="0" smtClean="0">
                <a:solidFill>
                  <a:schemeClr val="bg1"/>
                </a:solidFill>
              </a:rPr>
              <a:t>, Παρίσι 1936</a:t>
            </a:r>
            <a:endParaRPr lang="el-GR" sz="1400" dirty="0">
              <a:solidFill>
                <a:schemeClr val="bg1"/>
              </a:solidFill>
            </a:endParaRPr>
          </a:p>
        </p:txBody>
      </p:sp>
      <p:sp>
        <p:nvSpPr>
          <p:cNvPr id="10" name="TextBox 9"/>
          <p:cNvSpPr txBox="1"/>
          <p:nvPr/>
        </p:nvSpPr>
        <p:spPr>
          <a:xfrm>
            <a:off x="167736" y="4337720"/>
            <a:ext cx="3118750" cy="307777"/>
          </a:xfrm>
          <a:prstGeom prst="rect">
            <a:avLst/>
          </a:prstGeom>
          <a:noFill/>
        </p:spPr>
        <p:txBody>
          <a:bodyPr wrap="square" rtlCol="0">
            <a:spAutoFit/>
          </a:bodyPr>
          <a:lstStyle/>
          <a:p>
            <a:r>
              <a:rPr lang="el-GR" sz="1400" i="1" dirty="0" smtClean="0">
                <a:solidFill>
                  <a:schemeClr val="bg1"/>
                </a:solidFill>
              </a:rPr>
              <a:t>Ανδρέας Βουρλούμης</a:t>
            </a:r>
            <a:r>
              <a:rPr lang="el-GR" sz="1400" dirty="0" smtClean="0">
                <a:solidFill>
                  <a:schemeClr val="bg1"/>
                </a:solidFill>
              </a:rPr>
              <a:t>, Παρίσι 1934</a:t>
            </a:r>
            <a:endParaRPr lang="el-GR" sz="1400" dirty="0">
              <a:solidFill>
                <a:schemeClr val="bg1"/>
              </a:solidFill>
            </a:endParaRPr>
          </a:p>
        </p:txBody>
      </p:sp>
      <p:sp>
        <p:nvSpPr>
          <p:cNvPr id="11" name="TextBox 10"/>
          <p:cNvSpPr txBox="1"/>
          <p:nvPr/>
        </p:nvSpPr>
        <p:spPr>
          <a:xfrm>
            <a:off x="6224603" y="6295628"/>
            <a:ext cx="2808312" cy="307777"/>
          </a:xfrm>
          <a:prstGeom prst="rect">
            <a:avLst/>
          </a:prstGeom>
          <a:noFill/>
        </p:spPr>
        <p:txBody>
          <a:bodyPr wrap="square" rtlCol="0">
            <a:spAutoFit/>
          </a:bodyPr>
          <a:lstStyle/>
          <a:p>
            <a:r>
              <a:rPr lang="el-GR" sz="1400" i="1" dirty="0" smtClean="0">
                <a:solidFill>
                  <a:schemeClr val="bg1"/>
                </a:solidFill>
              </a:rPr>
              <a:t>Κ. </a:t>
            </a:r>
            <a:r>
              <a:rPr lang="el-GR" sz="1400" i="1" dirty="0" err="1" smtClean="0">
                <a:solidFill>
                  <a:schemeClr val="bg1"/>
                </a:solidFill>
              </a:rPr>
              <a:t>Σπανούδης</a:t>
            </a:r>
            <a:r>
              <a:rPr lang="el-GR" sz="1400" dirty="0" smtClean="0">
                <a:solidFill>
                  <a:schemeClr val="bg1"/>
                </a:solidFill>
              </a:rPr>
              <a:t>, Αθήνα 1936</a:t>
            </a:r>
            <a:endParaRPr lang="el-GR" sz="1400" dirty="0">
              <a:solidFill>
                <a:schemeClr val="bg1"/>
              </a:solidFill>
            </a:endParaRPr>
          </a:p>
        </p:txBody>
      </p:sp>
    </p:spTree>
    <p:extLst>
      <p:ext uri="{BB962C8B-B14F-4D97-AF65-F5344CB8AC3E}">
        <p14:creationId xmlns:p14="http://schemas.microsoft.com/office/powerpoint/2010/main" val="1561538280"/>
      </p:ext>
    </p:extLst>
  </p:cSld>
  <p:clrMapOvr>
    <a:masterClrMapping/>
  </p:clrMapOvr>
  <p:timing>
    <p:tnLst>
      <p:par>
        <p:cTn id="1" dur="indefinite" restart="never" nodeType="tmRoot"/>
      </p:par>
    </p:tnLst>
  </p:timing>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algn="ctr"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ECD25A4C-D97E-4C12-84B1-63580BFFAE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TM10001103[[fn=Headlines]]</Template>
  <TotalTime>3510</TotalTime>
  <Words>1205</Words>
  <Application>Microsoft Office PowerPoint</Application>
  <PresentationFormat>On-screen Show (4:3)</PresentationFormat>
  <Paragraphs>165</Paragraphs>
  <Slides>57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Book Antiqua</vt:lpstr>
      <vt:lpstr>Calibri</vt:lpstr>
      <vt:lpstr>Century Schoolbook</vt:lpstr>
      <vt:lpstr>Corbel</vt:lpstr>
      <vt:lpstr>Segoe Script</vt:lpstr>
      <vt:lpstr>Headlines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ΔΕΚΑΝΕΥΣ ΑΛΕΞΑΝΔΡΟΣ  ΡΟΔΟΥΛΗΣ ΣΚΟΤΩΘΗΚΕ ΓΙΑ ΤΗΝ  ΠΑΤΡΙΔΑ 1919-1941  μελάνι σε χαρτί, 20,3 ×14,9 εκ.  [Αρχείο σχεδίων Γ Π]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Το ηρωο στο εργο του γιαννη παππα Βιωματα, στοχασμοι και καλλιτεχνικεσ αναζητησεισ στη μεταπολεμικη ελλαδα</dc:title>
  <dc:creator>SWMBO</dc:creator>
  <cp:lastModifiedBy>zetta antonopoulou</cp:lastModifiedBy>
  <cp:revision>219</cp:revision>
  <dcterms:created xsi:type="dcterms:W3CDTF">2013-11-09T11:21:22Z</dcterms:created>
  <dcterms:modified xsi:type="dcterms:W3CDTF">2019-12-18T18:51:53Z</dcterms:modified>
</cp:coreProperties>
</file>